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1639" r:id="rId2"/>
    <p:sldId id="352" r:id="rId3"/>
    <p:sldId id="282" r:id="rId4"/>
    <p:sldId id="270" r:id="rId5"/>
    <p:sldId id="274" r:id="rId6"/>
    <p:sldId id="272" r:id="rId7"/>
    <p:sldId id="273" r:id="rId8"/>
    <p:sldId id="275" r:id="rId9"/>
    <p:sldId id="1640" r:id="rId10"/>
    <p:sldId id="269" r:id="rId11"/>
    <p:sldId id="279" r:id="rId12"/>
    <p:sldId id="280" r:id="rId13"/>
    <p:sldId id="281" r:id="rId14"/>
    <p:sldId id="283" r:id="rId15"/>
    <p:sldId id="284" r:id="rId16"/>
    <p:sldId id="285" r:id="rId17"/>
    <p:sldId id="286" r:id="rId18"/>
    <p:sldId id="1641" r:id="rId19"/>
    <p:sldId id="287" r:id="rId20"/>
    <p:sldId id="289" r:id="rId21"/>
    <p:sldId id="290" r:id="rId22"/>
    <p:sldId id="291" r:id="rId23"/>
    <p:sldId id="2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672"/>
    <p:restoredTop sz="94328"/>
  </p:normalViewPr>
  <p:slideViewPr>
    <p:cSldViewPr snapToGrid="0" snapToObjects="1">
      <p:cViewPr varScale="1">
        <p:scale>
          <a:sx n="95" d="100"/>
          <a:sy n="95" d="100"/>
        </p:scale>
        <p:origin x="200"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26385-4D4B-1E44-8B3B-6C05551A0DB3}" type="datetimeFigureOut">
              <a:rPr lang="en-US" smtClean="0"/>
              <a:t>7/16/24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0DCD12-C8BD-BC4C-A2F4-D44F2BE9ADB2}" type="slidenum">
              <a:rPr lang="en-US" smtClean="0"/>
              <a:t>‹#›</a:t>
            </a:fld>
            <a:endParaRPr lang="en-US"/>
          </a:p>
        </p:txBody>
      </p:sp>
    </p:spTree>
    <p:extLst>
      <p:ext uri="{BB962C8B-B14F-4D97-AF65-F5344CB8AC3E}">
        <p14:creationId xmlns:p14="http://schemas.microsoft.com/office/powerpoint/2010/main" val="146993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4624" y="9119172"/>
            <a:ext cx="3168928"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nchor="b"/>
          <a:lstStyle>
            <a:lvl1pPr defTabSz="908050" eaLnBrk="0" hangingPunct="0">
              <a:defRPr sz="1500">
                <a:solidFill>
                  <a:schemeClr val="tx1"/>
                </a:solidFill>
                <a:latin typeface="Corbel" pitchFamily="34" charset="0"/>
                <a:ea typeface="ＭＳ Ｐゴシック" pitchFamily="34" charset="-128"/>
              </a:defRPr>
            </a:lvl1pPr>
            <a:lvl2pPr marL="742950" indent="-285750" defTabSz="908050" eaLnBrk="0" hangingPunct="0">
              <a:defRPr sz="1500">
                <a:solidFill>
                  <a:schemeClr val="tx1"/>
                </a:solidFill>
                <a:latin typeface="Corbel" pitchFamily="34" charset="0"/>
                <a:ea typeface="ＭＳ Ｐゴシック" pitchFamily="34" charset="-128"/>
              </a:defRPr>
            </a:lvl2pPr>
            <a:lvl3pPr marL="1143000" indent="-228600" defTabSz="908050" eaLnBrk="0" hangingPunct="0">
              <a:defRPr sz="1500">
                <a:solidFill>
                  <a:schemeClr val="tx1"/>
                </a:solidFill>
                <a:latin typeface="Corbel" pitchFamily="34" charset="0"/>
                <a:ea typeface="ＭＳ Ｐゴシック" pitchFamily="34" charset="-128"/>
              </a:defRPr>
            </a:lvl3pPr>
            <a:lvl4pPr marL="1600200" indent="-228600" defTabSz="908050" eaLnBrk="0" hangingPunct="0">
              <a:defRPr sz="1500">
                <a:solidFill>
                  <a:schemeClr val="tx1"/>
                </a:solidFill>
                <a:latin typeface="Corbel" pitchFamily="34" charset="0"/>
                <a:ea typeface="ＭＳ Ｐゴシック" pitchFamily="34" charset="-128"/>
              </a:defRPr>
            </a:lvl4pPr>
            <a:lvl5pPr marL="2057400" indent="-228600" defTabSz="908050" eaLnBrk="0" hangingPunct="0">
              <a:defRPr sz="1500">
                <a:solidFill>
                  <a:schemeClr val="tx1"/>
                </a:solidFill>
                <a:latin typeface="Corbel" pitchFamily="34" charset="0"/>
                <a:ea typeface="ＭＳ Ｐゴシック" pitchFamily="34" charset="-128"/>
              </a:defRPr>
            </a:lvl5pPr>
            <a:lvl6pPr marL="25146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eaLnBrk="1" fontAlgn="base" hangingPunct="1">
              <a:spcBef>
                <a:spcPct val="0"/>
              </a:spcBef>
              <a:spcAft>
                <a:spcPct val="0"/>
              </a:spcAft>
            </a:pPr>
            <a:fld id="{97FB07B1-36B4-4906-B77A-EAB0C010AB83}" type="slidenum">
              <a:rPr lang="en-US" sz="1200">
                <a:solidFill>
                  <a:prstClr val="black"/>
                </a:solidFill>
                <a:latin typeface="Arial" charset="0"/>
              </a:rPr>
              <a:pPr eaLnBrk="1" fontAlgn="base" hangingPunct="1">
                <a:spcBef>
                  <a:spcPct val="0"/>
                </a:spcBef>
                <a:spcAft>
                  <a:spcPct val="0"/>
                </a:spcAft>
              </a:pPr>
              <a:t>1</a:t>
            </a:fld>
            <a:endParaRPr lang="en-US" sz="1200" dirty="0">
              <a:solidFill>
                <a:prstClr val="black"/>
              </a:solidFill>
              <a:latin typeface="Arial" charset="0"/>
            </a:endParaRPr>
          </a:p>
        </p:txBody>
      </p:sp>
      <p:sp>
        <p:nvSpPr>
          <p:cNvPr id="11267" name="Rectangle 2"/>
          <p:cNvSpPr>
            <a:spLocks noGrp="1" noRot="1" noChangeAspect="1" noChangeArrowheads="1" noTextEdit="1"/>
          </p:cNvSpPr>
          <p:nvPr>
            <p:ph type="sldImg"/>
          </p:nvPr>
        </p:nvSpPr>
        <p:spPr>
          <a:xfrm>
            <a:off x="460375" y="722313"/>
            <a:ext cx="6397625" cy="35988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lstStyle/>
          <a:p>
            <a:pPr defTabSz="942147"/>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D03EEE-895A-3740-8CB3-ABC6DDB92E31}"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5617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03EEE-895A-3740-8CB3-ABC6DDB92E31}"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47588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03EEE-895A-3740-8CB3-ABC6DDB92E31}"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96918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711200" y="1701800"/>
            <a:ext cx="9042400" cy="3556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967544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FFFF00"/>
                </a:solidFill>
                <a:latin typeface="Arial Rounded MT Bold" charset="0"/>
                <a:ea typeface="Arial Rounded MT Bold" charset="0"/>
                <a:cs typeface="Arial Rounded MT Bold"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FFFF00"/>
              </a:buClr>
              <a:defRPr>
                <a:solidFill>
                  <a:schemeClr val="bg1"/>
                </a:solidFill>
                <a:latin typeface="Arial" charset="0"/>
                <a:ea typeface="Arial" charset="0"/>
                <a:cs typeface="Arial" charset="0"/>
              </a:defRPr>
            </a:lvl1pPr>
            <a:lvl2pPr marL="685800" indent="-228600">
              <a:buClr>
                <a:srgbClr val="FFFF00"/>
              </a:buClr>
              <a:buFont typeface="Arial" charset="0"/>
              <a:buChar char="•"/>
              <a:defRPr>
                <a:solidFill>
                  <a:schemeClr val="bg1"/>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D03EEE-895A-3740-8CB3-ABC6DDB92E31}" type="datetimeFigureOut">
              <a:rPr lang="en-US" smtClean="0"/>
              <a:t>7/16/24</a:t>
            </a:fld>
            <a:endParaRPr lang="en-US"/>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136344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D03EEE-895A-3740-8CB3-ABC6DDB92E31}"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184997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D03EEE-895A-3740-8CB3-ABC6DDB92E31}" type="datetimeFigureOut">
              <a:rPr lang="en-US" smtClean="0"/>
              <a:t>7/16/24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122097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D03EEE-895A-3740-8CB3-ABC6DDB92E31}" type="datetimeFigureOut">
              <a:rPr lang="en-US" smtClean="0"/>
              <a:t>7/16/24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177136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D03EEE-895A-3740-8CB3-ABC6DDB92E31}" type="datetimeFigureOut">
              <a:rPr lang="en-US" smtClean="0"/>
              <a:t>7/16/24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82742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03EEE-895A-3740-8CB3-ABC6DDB92E31}" type="datetimeFigureOut">
              <a:rPr lang="en-US" smtClean="0"/>
              <a:t>7/16/24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151690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D03EEE-895A-3740-8CB3-ABC6DDB92E31}" type="datetimeFigureOut">
              <a:rPr lang="en-US" smtClean="0"/>
              <a:t>7/16/24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1859575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D03EEE-895A-3740-8CB3-ABC6DDB92E31}" type="datetimeFigureOut">
              <a:rPr lang="en-US" smtClean="0"/>
              <a:t>7/16/24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155030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bg1"/>
            </a:gs>
            <a:gs pos="2000">
              <a:schemeClr val="bg2"/>
            </a:gs>
            <a:gs pos="100000">
              <a:schemeClr val="bg1">
                <a:lumMod val="95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03EEE-895A-3740-8CB3-ABC6DDB92E31}" type="datetimeFigureOut">
              <a:rPr lang="en-US" smtClean="0"/>
              <a:t>7/16/24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09D14-70D1-8342-817C-54AE8F11F60F}" type="slidenum">
              <a:rPr lang="en-US" smtClean="0"/>
              <a:t>‹#›</a:t>
            </a:fld>
            <a:endParaRPr lang="en-US"/>
          </a:p>
        </p:txBody>
      </p:sp>
    </p:spTree>
    <p:extLst>
      <p:ext uri="{BB962C8B-B14F-4D97-AF65-F5344CB8AC3E}">
        <p14:creationId xmlns:p14="http://schemas.microsoft.com/office/powerpoint/2010/main" val="394311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linicalkey-com.proxy.library.nyu.edu/tbl3fndagger" TargetMode="External"/><Relationship Id="rId2" Type="http://schemas.openxmlformats.org/officeDocument/2006/relationships/hyperlink" Target="https://www-clinicalkey-com.proxy.library.nyu.edu/tbl3fnlowast" TargetMode="External"/><Relationship Id="rId1" Type="http://schemas.openxmlformats.org/officeDocument/2006/relationships/slideLayout" Target="../slideLayouts/slideLayout2.xml"/><Relationship Id="rId5" Type="http://schemas.openxmlformats.org/officeDocument/2006/relationships/hyperlink" Target="https://www-clinicalkey-com.proxy.library.nyu.edu/tbl3fnsection" TargetMode="External"/><Relationship Id="rId4" Type="http://schemas.openxmlformats.org/officeDocument/2006/relationships/hyperlink" Target="https://www-clinicalkey-com.proxy.library.nyu.edu/tbl3fnddagg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linicalkey-com.proxy.library.nyu.edu/tbl5fnlowas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369206" y="3962831"/>
            <a:ext cx="3556780" cy="41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920" tIns="53997" rIns="107920" bIns="53997">
            <a:spAutoFit/>
          </a:bodyPr>
          <a:lstStyle>
            <a:lvl1pPr eaLnBrk="0" hangingPunct="0">
              <a:defRPr sz="1500">
                <a:solidFill>
                  <a:schemeClr val="tx1"/>
                </a:solidFill>
                <a:latin typeface="Corbel" pitchFamily="34" charset="0"/>
                <a:ea typeface="ＭＳ Ｐゴシック" pitchFamily="34" charset="-128"/>
              </a:defRPr>
            </a:lvl1pPr>
            <a:lvl2pPr marL="742950" indent="-285750" eaLnBrk="0" hangingPunct="0">
              <a:defRPr sz="1500">
                <a:solidFill>
                  <a:schemeClr val="tx1"/>
                </a:solidFill>
                <a:latin typeface="Corbel" pitchFamily="34" charset="0"/>
                <a:ea typeface="ＭＳ Ｐゴシック" pitchFamily="34" charset="-128"/>
              </a:defRPr>
            </a:lvl2pPr>
            <a:lvl3pPr marL="1143000" indent="-228600" eaLnBrk="0" hangingPunct="0">
              <a:defRPr sz="1500">
                <a:solidFill>
                  <a:schemeClr val="tx1"/>
                </a:solidFill>
                <a:latin typeface="Corbel" pitchFamily="34" charset="0"/>
                <a:ea typeface="ＭＳ Ｐゴシック" pitchFamily="34" charset="-128"/>
              </a:defRPr>
            </a:lvl3pPr>
            <a:lvl4pPr marL="1600200" indent="-228600" eaLnBrk="0" hangingPunct="0">
              <a:defRPr sz="1500">
                <a:solidFill>
                  <a:schemeClr val="tx1"/>
                </a:solidFill>
                <a:latin typeface="Corbel" pitchFamily="34" charset="0"/>
                <a:ea typeface="ＭＳ Ｐゴシック" pitchFamily="34" charset="-128"/>
              </a:defRPr>
            </a:lvl4pPr>
            <a:lvl5pPr marL="2057400" indent="-228600" eaLnBrk="0" hangingPunct="0">
              <a:defRPr sz="1500">
                <a:solidFill>
                  <a:schemeClr val="tx1"/>
                </a:solidFill>
                <a:latin typeface="Corbel" pitchFamily="34" charset="0"/>
                <a:ea typeface="ＭＳ Ｐゴシック" pitchFamily="34" charset="-128"/>
              </a:defRPr>
            </a:lvl5pPr>
            <a:lvl6pPr marL="25146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defTabSz="1337401" fontAlgn="base">
              <a:spcBef>
                <a:spcPct val="50000"/>
              </a:spcBef>
              <a:spcAft>
                <a:spcPct val="0"/>
              </a:spcAft>
            </a:pPr>
            <a:endParaRPr lang="en-US" sz="2000" dirty="0">
              <a:latin typeface="Arial" charset="0"/>
            </a:endParaRPr>
          </a:p>
        </p:txBody>
      </p:sp>
      <p:pic>
        <p:nvPicPr>
          <p:cNvPr id="5" name="Picture 4" descr="G:\Shared\CreativeMediaDigitalAssets\Logos\AAA_RWJBarnabas Health\_Combo Logo nbimc-chnj\rwjbh2016-h-nbimc-CHoNJ combo ta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770"/>
          <a:stretch/>
        </p:blipFill>
        <p:spPr bwMode="auto">
          <a:xfrm>
            <a:off x="4745715" y="4660384"/>
            <a:ext cx="2163085" cy="10038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508001" y="1828446"/>
            <a:ext cx="10972800" cy="1143000"/>
          </a:xfrm>
        </p:spPr>
        <p:txBody>
          <a:bodyPr>
            <a:normAutofit fontScale="90000"/>
          </a:bodyPr>
          <a:lstStyle/>
          <a:p>
            <a:pPr algn="ctr"/>
            <a:r>
              <a:rPr lang="en-US" sz="5333" dirty="0"/>
              <a:t>Wounds in the Emergency Department</a:t>
            </a:r>
            <a:br>
              <a:rPr lang="en-US" sz="5333" dirty="0"/>
            </a:br>
            <a:br>
              <a:rPr lang="en-US" sz="5333" dirty="0"/>
            </a:br>
            <a:r>
              <a:rPr lang="en-US" sz="4267" dirty="0"/>
              <a:t>Wednesday, October 2, 2024</a:t>
            </a:r>
            <a:br>
              <a:rPr lang="en-US" sz="4267" dirty="0"/>
            </a:br>
            <a:endParaRPr lang="en-US" sz="2667" dirty="0"/>
          </a:p>
        </p:txBody>
      </p:sp>
      <p:pic>
        <p:nvPicPr>
          <p:cNvPr id="6" name="Picture 5">
            <a:extLst>
              <a:ext uri="{FF2B5EF4-FFF2-40B4-BE49-F238E27FC236}">
                <a16:creationId xmlns:a16="http://schemas.microsoft.com/office/drawing/2014/main" id="{176F2650-9D2B-5D29-8644-77CE74B84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01" y="5500155"/>
            <a:ext cx="2590135" cy="899123"/>
          </a:xfrm>
          <a:prstGeom prst="rect">
            <a:avLst/>
          </a:prstGeom>
        </p:spPr>
      </p:pic>
      <p:pic>
        <p:nvPicPr>
          <p:cNvPr id="8" name="Picture 7">
            <a:extLst>
              <a:ext uri="{FF2B5EF4-FFF2-40B4-BE49-F238E27FC236}">
                <a16:creationId xmlns:a16="http://schemas.microsoft.com/office/drawing/2014/main" id="{D1A9C355-5874-E227-E0D8-08FC12AB4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411" y="5555736"/>
            <a:ext cx="2590135" cy="874377"/>
          </a:xfrm>
          <a:prstGeom prst="rect">
            <a:avLst/>
          </a:prstGeom>
        </p:spPr>
      </p:pic>
      <p:pic>
        <p:nvPicPr>
          <p:cNvPr id="10" name="Picture 9">
            <a:extLst>
              <a:ext uri="{FF2B5EF4-FFF2-40B4-BE49-F238E27FC236}">
                <a16:creationId xmlns:a16="http://schemas.microsoft.com/office/drawing/2014/main" id="{8CE324F8-99B6-285B-AB3C-90B6DBFAE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65" y="5531939"/>
            <a:ext cx="2590135" cy="868948"/>
          </a:xfrm>
          <a:prstGeom prst="rect">
            <a:avLst/>
          </a:prstGeom>
        </p:spPr>
      </p:pic>
      <p:pic>
        <p:nvPicPr>
          <p:cNvPr id="12" name="Picture 11">
            <a:extLst>
              <a:ext uri="{FF2B5EF4-FFF2-40B4-BE49-F238E27FC236}">
                <a16:creationId xmlns:a16="http://schemas.microsoft.com/office/drawing/2014/main" id="{3F57486E-7715-D8D0-3FAF-6CD2357772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90666" y="5461000"/>
            <a:ext cx="2590135" cy="835795"/>
          </a:xfrm>
          <a:prstGeom prst="rect">
            <a:avLst/>
          </a:prstGeom>
        </p:spPr>
      </p:pic>
    </p:spTree>
    <p:extLst>
      <p:ext uri="{BB962C8B-B14F-4D97-AF65-F5344CB8AC3E}">
        <p14:creationId xmlns:p14="http://schemas.microsoft.com/office/powerpoint/2010/main" val="427659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uClr>
                <a:srgbClr val="C00000"/>
              </a:buClr>
            </a:pPr>
            <a:r>
              <a:rPr lang="en-US" dirty="0">
                <a:solidFill>
                  <a:schemeClr val="tx1"/>
                </a:solidFill>
                <a:ea typeface="ＭＳ Ｐゴシック" charset="0"/>
                <a:cs typeface="ＭＳ Ｐゴシック" charset="0"/>
              </a:rPr>
              <a:t>How to Diagnose and Treat Acute Compartment Syndrome? </a:t>
            </a:r>
            <a:endParaRPr lang="en-US" dirty="0">
              <a:solidFill>
                <a:schemeClr val="tx1"/>
              </a:solidFill>
            </a:endParaRPr>
          </a:p>
        </p:txBody>
      </p:sp>
      <p:sp>
        <p:nvSpPr>
          <p:cNvPr id="3" name="Content Placeholder 2"/>
          <p:cNvSpPr>
            <a:spLocks noGrp="1"/>
          </p:cNvSpPr>
          <p:nvPr>
            <p:ph idx="1"/>
          </p:nvPr>
        </p:nvSpPr>
        <p:spPr>
          <a:xfrm>
            <a:off x="4676171" y="1825625"/>
            <a:ext cx="6956385" cy="4351338"/>
          </a:xfrm>
        </p:spPr>
        <p:txBody>
          <a:bodyPr>
            <a:normAutofit fontScale="85000" lnSpcReduction="20000"/>
          </a:bodyPr>
          <a:lstStyle/>
          <a:p>
            <a:pPr>
              <a:buClr>
                <a:srgbClr val="C00000"/>
              </a:buClr>
            </a:pPr>
            <a:r>
              <a:rPr lang="en-US" dirty="0">
                <a:solidFill>
                  <a:schemeClr val="tx1"/>
                </a:solidFill>
                <a:latin typeface="Arial" charset="0"/>
                <a:ea typeface="Arial" charset="0"/>
                <a:cs typeface="Arial" charset="0"/>
              </a:rPr>
              <a:t>Clinical hallmarks are defined as the 5Ps: pain out of proportion, pallor, paresthesia, paralysis, and </a:t>
            </a:r>
            <a:r>
              <a:rPr lang="en-US" dirty="0" err="1">
                <a:solidFill>
                  <a:schemeClr val="tx1"/>
                </a:solidFill>
                <a:latin typeface="Arial" charset="0"/>
                <a:ea typeface="Arial" charset="0"/>
                <a:cs typeface="Arial" charset="0"/>
              </a:rPr>
              <a:t>pulselessness</a:t>
            </a:r>
            <a:r>
              <a:rPr lang="en-US" dirty="0">
                <a:solidFill>
                  <a:schemeClr val="tx1"/>
                </a:solidFill>
                <a:latin typeface="Arial" charset="0"/>
                <a:ea typeface="Arial" charset="0"/>
                <a:cs typeface="Arial" charset="0"/>
              </a:rPr>
              <a:t>. </a:t>
            </a:r>
          </a:p>
          <a:p>
            <a:pPr>
              <a:buClr>
                <a:srgbClr val="C00000"/>
              </a:buClr>
            </a:pPr>
            <a:r>
              <a:rPr lang="en-US" dirty="0">
                <a:solidFill>
                  <a:schemeClr val="tx1"/>
                </a:solidFill>
                <a:latin typeface="Arial" charset="0"/>
                <a:ea typeface="Arial" charset="0"/>
                <a:cs typeface="Arial" charset="0"/>
              </a:rPr>
              <a:t>Immediate surgical fasciotomy can prevent severe sequelae</a:t>
            </a:r>
          </a:p>
          <a:p>
            <a:pPr>
              <a:buClr>
                <a:srgbClr val="C00000"/>
              </a:buClr>
            </a:pPr>
            <a:r>
              <a:rPr lang="en-US" dirty="0">
                <a:solidFill>
                  <a:schemeClr val="tx1"/>
                </a:solidFill>
                <a:latin typeface="Arial" charset="0"/>
                <a:ea typeface="Arial" charset="0"/>
                <a:cs typeface="Arial" charset="0"/>
              </a:rPr>
              <a:t>Timing is crucial in order to avoid irreversible ischemic changes. Prophylactic fasciotomy can induce major complications.</a:t>
            </a:r>
          </a:p>
          <a:p>
            <a:pPr>
              <a:buClr>
                <a:srgbClr val="C00000"/>
              </a:buClr>
            </a:pPr>
            <a:r>
              <a:rPr lang="en-US" dirty="0">
                <a:solidFill>
                  <a:schemeClr val="tx1"/>
                </a:solidFill>
                <a:latin typeface="Arial" charset="0"/>
                <a:ea typeface="Arial" charset="0"/>
                <a:cs typeface="Arial" charset="0"/>
              </a:rPr>
              <a:t>For fracture patients with blister, indication for fasciotomy should be strictly controlled especially for patients without severe soft tissue injury.</a:t>
            </a:r>
          </a:p>
          <a:p>
            <a:pPr>
              <a:buClr>
                <a:srgbClr val="C00000"/>
              </a:buClr>
            </a:pPr>
            <a:r>
              <a:rPr lang="en-US" dirty="0">
                <a:solidFill>
                  <a:schemeClr val="tx1"/>
                </a:solidFill>
                <a:latin typeface="Arial" charset="0"/>
                <a:ea typeface="Arial" charset="0"/>
                <a:cs typeface="Arial" charset="0"/>
              </a:rPr>
              <a:t>Determination of traumatic etiology is essential for the treatment of these patients.</a:t>
            </a:r>
          </a:p>
          <a:p>
            <a:pPr>
              <a:buClr>
                <a:srgbClr val="C00000"/>
              </a:buClr>
            </a:pPr>
            <a:endParaRPr lang="en-US" dirty="0">
              <a:solidFill>
                <a:schemeClr val="tx1"/>
              </a:solidFill>
            </a:endParaRPr>
          </a:p>
        </p:txBody>
      </p:sp>
      <p:sp>
        <p:nvSpPr>
          <p:cNvPr id="4" name="TextBox 3"/>
          <p:cNvSpPr txBox="1"/>
          <p:nvPr/>
        </p:nvSpPr>
        <p:spPr>
          <a:xfrm>
            <a:off x="4513006" y="5962419"/>
            <a:ext cx="6941574" cy="800219"/>
          </a:xfrm>
          <a:prstGeom prst="rect">
            <a:avLst/>
          </a:prstGeom>
          <a:noFill/>
        </p:spPr>
        <p:txBody>
          <a:bodyPr wrap="square" rtlCol="0">
            <a:spAutoFit/>
          </a:bodyPr>
          <a:lstStyle/>
          <a:p>
            <a:pPr marL="460375" indent="-460375">
              <a:buClr>
                <a:srgbClr val="C00000"/>
              </a:buClr>
            </a:pPr>
            <a:r>
              <a:rPr lang="en-US" sz="1400" dirty="0" err="1">
                <a:latin typeface="Arial" charset="0"/>
                <a:ea typeface="Arial" charset="0"/>
                <a:cs typeface="Arial" charset="0"/>
              </a:rPr>
              <a:t>Guo</a:t>
            </a:r>
            <a:r>
              <a:rPr lang="en-US" sz="1400" dirty="0">
                <a:latin typeface="Arial" charset="0"/>
                <a:ea typeface="Arial" charset="0"/>
                <a:cs typeface="Arial" charset="0"/>
              </a:rPr>
              <a:t> J, et al. Acute compartment syndrome: cause, diagnosis, and new viewpoint. </a:t>
            </a:r>
            <a:r>
              <a:rPr lang="en-US" sz="1400" i="1" dirty="0">
                <a:latin typeface="Arial" charset="0"/>
                <a:ea typeface="Arial" charset="0"/>
                <a:cs typeface="Arial" charset="0"/>
              </a:rPr>
              <a:t>Medicine </a:t>
            </a:r>
            <a:r>
              <a:rPr lang="en-US" sz="1400" dirty="0">
                <a:latin typeface="Arial" charset="0"/>
                <a:ea typeface="Arial" charset="0"/>
                <a:cs typeface="Arial" charset="0"/>
              </a:rPr>
              <a:t>2019 ;98(27):1-6.</a:t>
            </a:r>
          </a:p>
          <a:p>
            <a:pPr>
              <a:buClr>
                <a:srgbClr val="C00000"/>
              </a:buClr>
            </a:pPr>
            <a:endParaRPr lang="en-US" dirty="0"/>
          </a:p>
        </p:txBody>
      </p:sp>
      <p:sp>
        <p:nvSpPr>
          <p:cNvPr id="5" name="AutoShape 2" descr="mage result for acute compartment syndrome"/>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C00000"/>
              </a:buClr>
            </a:pPr>
            <a:endParaRPr lang="en-US"/>
          </a:p>
        </p:txBody>
      </p:sp>
      <p:sp>
        <p:nvSpPr>
          <p:cNvPr id="8" name="AutoShape 4" descr="mage result for acute compartment syndrome"/>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C00000"/>
              </a:buClr>
            </a:pPr>
            <a:endParaRPr lang="en-US"/>
          </a:p>
        </p:txBody>
      </p:sp>
      <p:pic>
        <p:nvPicPr>
          <p:cNvPr id="1030" name="Picture 6" descr="http://blog.clinicalmonster.com/wp-content/uploads/sites/3/2019/02/Figur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40058"/>
            <a:ext cx="3948295" cy="472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2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What Is Surgical Treatment for Diabetic Forefoot Osteomyelitis?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6890" y="1690688"/>
            <a:ext cx="6179260" cy="4690282"/>
          </a:xfrm>
        </p:spPr>
      </p:pic>
      <p:sp>
        <p:nvSpPr>
          <p:cNvPr id="5" name="TextBox 4"/>
          <p:cNvSpPr txBox="1"/>
          <p:nvPr/>
        </p:nvSpPr>
        <p:spPr>
          <a:xfrm>
            <a:off x="481778" y="1913663"/>
            <a:ext cx="1592825" cy="4031873"/>
          </a:xfrm>
          <a:prstGeom prst="rect">
            <a:avLst/>
          </a:prstGeom>
          <a:noFill/>
        </p:spPr>
        <p:txBody>
          <a:bodyPr wrap="square" rtlCol="0">
            <a:spAutoFit/>
          </a:bodyPr>
          <a:lstStyle/>
          <a:p>
            <a:r>
              <a:rPr lang="en-US" sz="1400" dirty="0"/>
              <a:t>Clinical courses of all patients based on histopathological examinations. *1st Exam 5 1st histopathological confirmation of the bone margin after surgery based on MRI. **This patient had bilateral ischemic DFO and is included among the 16 pts with ischemic DFO who healed. </a:t>
            </a:r>
          </a:p>
          <a:p>
            <a:endParaRPr lang="en-US" dirty="0"/>
          </a:p>
        </p:txBody>
      </p:sp>
      <p:sp>
        <p:nvSpPr>
          <p:cNvPr id="6" name="TextBox 5"/>
          <p:cNvSpPr txBox="1"/>
          <p:nvPr/>
        </p:nvSpPr>
        <p:spPr>
          <a:xfrm>
            <a:off x="8706150" y="5114539"/>
            <a:ext cx="3043399" cy="830997"/>
          </a:xfrm>
          <a:prstGeom prst="rect">
            <a:avLst/>
          </a:prstGeom>
          <a:noFill/>
        </p:spPr>
        <p:txBody>
          <a:bodyPr wrap="square" rtlCol="0">
            <a:spAutoFit/>
          </a:bodyPr>
          <a:lstStyle/>
          <a:p>
            <a:pPr marL="576263" indent="-576263"/>
            <a:r>
              <a:rPr lang="en-US" sz="1200" dirty="0"/>
              <a:t>Fuji M, et al. Surgical treatment strategy for diabetic forefoot osteomyelitis. </a:t>
            </a:r>
            <a:r>
              <a:rPr lang="en-US" sz="1200" i="1" dirty="0"/>
              <a:t>Wound Repair and Regeneration </a:t>
            </a:r>
            <a:r>
              <a:rPr lang="en-US" sz="1200" dirty="0"/>
              <a:t>2019; (24): 447-453.</a:t>
            </a:r>
          </a:p>
        </p:txBody>
      </p:sp>
    </p:spTree>
    <p:extLst>
      <p:ext uri="{BB962C8B-B14F-4D97-AF65-F5344CB8AC3E}">
        <p14:creationId xmlns:p14="http://schemas.microsoft.com/office/powerpoint/2010/main" val="169160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C00000"/>
              </a:buClr>
            </a:pPr>
            <a:r>
              <a:rPr lang="en-US" dirty="0">
                <a:solidFill>
                  <a:schemeClr val="tx1"/>
                </a:solidFill>
              </a:rPr>
              <a:t>How to Treat Septic Arthritis? </a:t>
            </a:r>
          </a:p>
        </p:txBody>
      </p:sp>
      <p:sp>
        <p:nvSpPr>
          <p:cNvPr id="3" name="Content Placeholder 2"/>
          <p:cNvSpPr>
            <a:spLocks noGrp="1"/>
          </p:cNvSpPr>
          <p:nvPr>
            <p:ph idx="1"/>
          </p:nvPr>
        </p:nvSpPr>
        <p:spPr/>
        <p:txBody>
          <a:bodyPr>
            <a:normAutofit/>
          </a:bodyPr>
          <a:lstStyle/>
          <a:p>
            <a:pPr>
              <a:buClr>
                <a:srgbClr val="C00000"/>
              </a:buClr>
            </a:pPr>
            <a:r>
              <a:rPr lang="en-US" dirty="0">
                <a:solidFill>
                  <a:schemeClr val="tx1"/>
                </a:solidFill>
              </a:rPr>
              <a:t>Diagnosis: Blood tests are inadequate to exclude septic arthritis. Blood cultures should be obtained in all patients with suspected septic arthritis, as they can help identify the etiologic agent if the synovial fluid culture is negative. (up to 14% of patients with negative synovial fluid cultures will have positive blood cultures)</a:t>
            </a:r>
          </a:p>
          <a:p>
            <a:pPr>
              <a:buClr>
                <a:srgbClr val="C00000"/>
              </a:buClr>
            </a:pPr>
            <a:r>
              <a:rPr lang="en-US" dirty="0">
                <a:solidFill>
                  <a:schemeClr val="tx1"/>
                </a:solidFill>
              </a:rPr>
              <a:t>Aspiration of synovial fluid is criterion standard for diagnosing septic arthritis. Synovial fluid analysis can also help with determining alternate etiologies for the joint effusion (e.g., including </a:t>
            </a:r>
            <a:r>
              <a:rPr lang="en-US" dirty="0" err="1">
                <a:solidFill>
                  <a:schemeClr val="tx1"/>
                </a:solidFill>
              </a:rPr>
              <a:t>hemarthrosis</a:t>
            </a:r>
            <a:r>
              <a:rPr lang="en-US" dirty="0">
                <a:solidFill>
                  <a:schemeClr val="tx1"/>
                </a:solidFill>
              </a:rPr>
              <a:t>, gout, etc.)</a:t>
            </a:r>
          </a:p>
        </p:txBody>
      </p:sp>
    </p:spTree>
    <p:extLst>
      <p:ext uri="{BB962C8B-B14F-4D97-AF65-F5344CB8AC3E}">
        <p14:creationId xmlns:p14="http://schemas.microsoft.com/office/powerpoint/2010/main" val="129780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How to Treat Fournier’s </a:t>
            </a:r>
            <a:r>
              <a:rPr lang="en-US" b="1" dirty="0">
                <a:solidFill>
                  <a:schemeClr val="tx1"/>
                </a:solidFill>
              </a:rPr>
              <a:t>Gangrene With Septic Shock</a:t>
            </a: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1648" y="1933779"/>
            <a:ext cx="8158262" cy="3693646"/>
          </a:xfrm>
        </p:spPr>
      </p:pic>
      <p:sp>
        <p:nvSpPr>
          <p:cNvPr id="5" name="TextBox 4"/>
          <p:cNvSpPr txBox="1"/>
          <p:nvPr/>
        </p:nvSpPr>
        <p:spPr>
          <a:xfrm>
            <a:off x="3323304" y="5846960"/>
            <a:ext cx="6646606" cy="738664"/>
          </a:xfrm>
          <a:prstGeom prst="rect">
            <a:avLst/>
          </a:prstGeom>
          <a:noFill/>
        </p:spPr>
        <p:txBody>
          <a:bodyPr wrap="square" rtlCol="0">
            <a:spAutoFit/>
          </a:bodyPr>
          <a:lstStyle/>
          <a:p>
            <a:pPr marL="576263" indent="-576263"/>
            <a:r>
              <a:rPr lang="en-US" sz="1400" dirty="0"/>
              <a:t>Zhou Z, et al. Fournier’s Gangrene With Septic Shock and Multiple Organ Dysfunction Syndrome. </a:t>
            </a:r>
            <a:r>
              <a:rPr lang="en-US" sz="1400" i="1" dirty="0"/>
              <a:t>The International Journal of Lower Extremity Wounds</a:t>
            </a:r>
            <a:br>
              <a:rPr lang="en-US" sz="1400" dirty="0"/>
            </a:br>
            <a:r>
              <a:rPr lang="en-US" sz="1400" dirty="0"/>
              <a:t>2019, 18(1): 94–96.</a:t>
            </a:r>
          </a:p>
        </p:txBody>
      </p:sp>
    </p:spTree>
    <p:extLst>
      <p:ext uri="{BB962C8B-B14F-4D97-AF65-F5344CB8AC3E}">
        <p14:creationId xmlns:p14="http://schemas.microsoft.com/office/powerpoint/2010/main" val="23375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C00000"/>
              </a:buClr>
            </a:pPr>
            <a:r>
              <a:rPr lang="en-US" dirty="0">
                <a:solidFill>
                  <a:schemeClr val="tx1"/>
                </a:solidFill>
              </a:rPr>
              <a:t>How to Treat Fournier’s </a:t>
            </a:r>
            <a:r>
              <a:rPr lang="en-US" b="1" dirty="0">
                <a:solidFill>
                  <a:schemeClr val="tx1"/>
                </a:solidFill>
              </a:rPr>
              <a:t>Gangrene With Septic Shock (continued)</a:t>
            </a:r>
            <a:endParaRPr lang="en-US" dirty="0">
              <a:solidFill>
                <a:schemeClr val="tx1"/>
              </a:solidFill>
            </a:endParaRPr>
          </a:p>
        </p:txBody>
      </p:sp>
      <p:sp>
        <p:nvSpPr>
          <p:cNvPr id="3" name="Content Placeholder 2"/>
          <p:cNvSpPr>
            <a:spLocks noGrp="1"/>
          </p:cNvSpPr>
          <p:nvPr>
            <p:ph idx="1"/>
          </p:nvPr>
        </p:nvSpPr>
        <p:spPr/>
        <p:txBody>
          <a:bodyPr>
            <a:normAutofit/>
          </a:bodyPr>
          <a:lstStyle/>
          <a:p>
            <a:pPr>
              <a:buClr>
                <a:srgbClr val="C00000"/>
              </a:buClr>
            </a:pPr>
            <a:r>
              <a:rPr lang="en-US" sz="2400" dirty="0">
                <a:solidFill>
                  <a:schemeClr val="tx1"/>
                </a:solidFill>
              </a:rPr>
              <a:t>Diagnosis: Physical examination combined with CT, ultrasonography, and clinical findings </a:t>
            </a:r>
          </a:p>
          <a:p>
            <a:pPr>
              <a:buClr>
                <a:srgbClr val="C00000"/>
              </a:buClr>
            </a:pPr>
            <a:r>
              <a:rPr lang="en-US" sz="2400" dirty="0">
                <a:solidFill>
                  <a:schemeClr val="tx1"/>
                </a:solidFill>
              </a:rPr>
              <a:t>CT images can reveal perirectal abscesses and trace of fascial air along the perineum, scrotum, and lower abdomen.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781" y="3396229"/>
            <a:ext cx="6931742" cy="2531093"/>
          </a:xfrm>
          <a:prstGeom prst="rect">
            <a:avLst/>
          </a:prstGeom>
        </p:spPr>
      </p:pic>
      <p:sp>
        <p:nvSpPr>
          <p:cNvPr id="6" name="TextBox 5"/>
          <p:cNvSpPr txBox="1"/>
          <p:nvPr/>
        </p:nvSpPr>
        <p:spPr>
          <a:xfrm>
            <a:off x="924232" y="5927322"/>
            <a:ext cx="9291484" cy="861774"/>
          </a:xfrm>
          <a:prstGeom prst="rect">
            <a:avLst/>
          </a:prstGeom>
          <a:noFill/>
        </p:spPr>
        <p:txBody>
          <a:bodyPr wrap="square" rtlCol="0">
            <a:spAutoFit/>
          </a:bodyPr>
          <a:lstStyle/>
          <a:p>
            <a:pPr>
              <a:buClr>
                <a:srgbClr val="C00000"/>
              </a:buClr>
            </a:pPr>
            <a:r>
              <a:rPr lang="en-US" sz="1600" dirty="0"/>
              <a:t>Computed tomography (CT) image of the lower abdominal, scrotal, and perineal regions. The CT scan shows subcutaneous emphysema in addition to air in the lower abdomen, scrotum, and perianal fascia (arrows). </a:t>
            </a:r>
          </a:p>
          <a:p>
            <a:pPr>
              <a:buClr>
                <a:srgbClr val="C00000"/>
              </a:buClr>
            </a:pPr>
            <a:endParaRPr lang="en-US" dirty="0"/>
          </a:p>
        </p:txBody>
      </p:sp>
      <p:sp>
        <p:nvSpPr>
          <p:cNvPr id="7" name="TextBox 6"/>
          <p:cNvSpPr txBox="1"/>
          <p:nvPr/>
        </p:nvSpPr>
        <p:spPr>
          <a:xfrm>
            <a:off x="9232491" y="3396229"/>
            <a:ext cx="2330244" cy="2246769"/>
          </a:xfrm>
          <a:prstGeom prst="rect">
            <a:avLst/>
          </a:prstGeom>
          <a:noFill/>
        </p:spPr>
        <p:txBody>
          <a:bodyPr wrap="square" rtlCol="0">
            <a:spAutoFit/>
          </a:bodyPr>
          <a:lstStyle/>
          <a:p>
            <a:pPr marL="576263" indent="-576263">
              <a:buClr>
                <a:srgbClr val="C00000"/>
              </a:buClr>
            </a:pPr>
            <a:r>
              <a:rPr lang="en-US" sz="1400" dirty="0"/>
              <a:t>Zhou Z, et al. Fournier’s Gangrene With Septic Shock and Multiple Organ Dysfunction Syndrome. </a:t>
            </a:r>
            <a:r>
              <a:rPr lang="en-US" sz="1400" i="1" dirty="0"/>
              <a:t>The International Journal of Lower Extremity Wounds</a:t>
            </a:r>
            <a:br>
              <a:rPr lang="en-US" sz="1400" dirty="0"/>
            </a:br>
            <a:r>
              <a:rPr lang="en-US" sz="1400" dirty="0"/>
              <a:t>2019, 18(1): 94–96.</a:t>
            </a:r>
          </a:p>
        </p:txBody>
      </p:sp>
    </p:spTree>
    <p:extLst>
      <p:ext uri="{BB962C8B-B14F-4D97-AF65-F5344CB8AC3E}">
        <p14:creationId xmlns:p14="http://schemas.microsoft.com/office/powerpoint/2010/main" val="66430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C00000"/>
              </a:buClr>
            </a:pPr>
            <a:r>
              <a:rPr lang="en-US" dirty="0">
                <a:solidFill>
                  <a:schemeClr val="tx1"/>
                </a:solidFill>
              </a:rPr>
              <a:t>How to Manage Steven Johnson Syndrome?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3368" y="2855083"/>
            <a:ext cx="5466735" cy="2937666"/>
          </a:xfrm>
        </p:spPr>
      </p:pic>
      <p:sp>
        <p:nvSpPr>
          <p:cNvPr id="5" name="TextBox 4"/>
          <p:cNvSpPr txBox="1"/>
          <p:nvPr/>
        </p:nvSpPr>
        <p:spPr>
          <a:xfrm>
            <a:off x="7083827" y="5773300"/>
            <a:ext cx="4269973" cy="646331"/>
          </a:xfrm>
          <a:prstGeom prst="rect">
            <a:avLst/>
          </a:prstGeom>
          <a:noFill/>
        </p:spPr>
        <p:txBody>
          <a:bodyPr wrap="square" rtlCol="0">
            <a:spAutoFit/>
          </a:bodyPr>
          <a:lstStyle/>
          <a:p>
            <a:pPr marL="576263" indent="-576263">
              <a:buClr>
                <a:srgbClr val="C00000"/>
              </a:buClr>
            </a:pPr>
            <a:r>
              <a:rPr lang="en-US" sz="1200" dirty="0"/>
              <a:t>Malik MN, et al. Pancytopenia in a Patient with Stevens-Johnson Syndrome: A Case Report with Literature Review. </a:t>
            </a:r>
            <a:r>
              <a:rPr lang="en-US" sz="1200" i="1" dirty="0" err="1"/>
              <a:t>Cureus</a:t>
            </a:r>
            <a:r>
              <a:rPr lang="en-US" sz="1200" i="1" dirty="0"/>
              <a:t> </a:t>
            </a:r>
            <a:r>
              <a:rPr lang="fi-FI" sz="1200" dirty="0"/>
              <a:t>2019 </a:t>
            </a:r>
            <a:r>
              <a:rPr lang="fi-FI" sz="1200" dirty="0" err="1"/>
              <a:t>May</a:t>
            </a:r>
            <a:r>
              <a:rPr lang="fi-FI" sz="1200" dirty="0"/>
              <a:t>; 11(5): e4702</a:t>
            </a:r>
            <a:r>
              <a:rPr lang="en-US" sz="1200" dirty="0"/>
              <a:t>.</a:t>
            </a:r>
          </a:p>
        </p:txBody>
      </p:sp>
      <p:sp>
        <p:nvSpPr>
          <p:cNvPr id="6"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FF00"/>
              </a:buClr>
              <a:buFont typeface="Arial"/>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dirty="0">
                <a:solidFill>
                  <a:schemeClr val="tx1"/>
                </a:solidFill>
              </a:rPr>
              <a:t>The most frequently used treatments for SJS/TEN are systemic corticosteroids, immunoglobulins, and cyclosporine A.</a:t>
            </a:r>
          </a:p>
        </p:txBody>
      </p:sp>
    </p:spTree>
    <p:extLst>
      <p:ext uri="{BB962C8B-B14F-4D97-AF65-F5344CB8AC3E}">
        <p14:creationId xmlns:p14="http://schemas.microsoft.com/office/powerpoint/2010/main" val="320863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C00000"/>
              </a:buClr>
            </a:pPr>
            <a:r>
              <a:rPr lang="en-US" dirty="0">
                <a:solidFill>
                  <a:schemeClr val="tx1"/>
                </a:solidFill>
              </a:rPr>
              <a:t>How to Treat Dental Emergencies?</a:t>
            </a:r>
          </a:p>
        </p:txBody>
      </p:sp>
      <p:sp>
        <p:nvSpPr>
          <p:cNvPr id="3" name="Content Placeholder 2"/>
          <p:cNvSpPr>
            <a:spLocks noGrp="1"/>
          </p:cNvSpPr>
          <p:nvPr>
            <p:ph idx="1"/>
          </p:nvPr>
        </p:nvSpPr>
        <p:spPr/>
        <p:txBody>
          <a:bodyPr>
            <a:normAutofit fontScale="92500" lnSpcReduction="10000"/>
          </a:bodyPr>
          <a:lstStyle/>
          <a:p>
            <a:pPr>
              <a:buClr>
                <a:srgbClr val="C00000"/>
              </a:buClr>
            </a:pPr>
            <a:r>
              <a:rPr lang="en-US" dirty="0">
                <a:solidFill>
                  <a:schemeClr val="tx1"/>
                </a:solidFill>
              </a:rPr>
              <a:t>With traumatic fractures, loosening, or complete avulsion of the tooth, the primary goal of treatment is to preserve or restore the integrity of the tooth and the secondary goal is </a:t>
            </a:r>
            <a:r>
              <a:rPr lang="en-US" dirty="0" err="1">
                <a:solidFill>
                  <a:schemeClr val="tx1"/>
                </a:solidFill>
              </a:rPr>
              <a:t>cosmesis</a:t>
            </a:r>
            <a:r>
              <a:rPr lang="en-US" dirty="0">
                <a:solidFill>
                  <a:schemeClr val="tx1"/>
                </a:solidFill>
              </a:rPr>
              <a:t>. </a:t>
            </a:r>
          </a:p>
          <a:p>
            <a:pPr>
              <a:buClr>
                <a:srgbClr val="C00000"/>
              </a:buClr>
            </a:pPr>
            <a:r>
              <a:rPr lang="en-US" dirty="0">
                <a:solidFill>
                  <a:schemeClr val="tx1"/>
                </a:solidFill>
              </a:rPr>
              <a:t>Primary teeth are never replaced if avulsed. </a:t>
            </a:r>
          </a:p>
          <a:p>
            <a:pPr>
              <a:buClr>
                <a:srgbClr val="C00000"/>
              </a:buClr>
            </a:pPr>
            <a:r>
              <a:rPr lang="en-US" dirty="0">
                <a:solidFill>
                  <a:schemeClr val="tx1"/>
                </a:solidFill>
              </a:rPr>
              <a:t>Dental infections range from simple caries to life-threatening infections, such as acute necrotizing ulcerative gingivitis and Ludwig angina. In the emergency department (ED), assessing the extent of infection, antibiotic and analgesia administration, imaging, and prompt referral to a dentist or oral surgeon are paramount. </a:t>
            </a:r>
          </a:p>
          <a:p>
            <a:pPr>
              <a:buClr>
                <a:srgbClr val="C00000"/>
              </a:buClr>
            </a:pPr>
            <a:r>
              <a:rPr lang="en-US" dirty="0">
                <a:solidFill>
                  <a:schemeClr val="tx1"/>
                </a:solidFill>
              </a:rPr>
              <a:t>Key ED procedures include dental blocks for pain relief, reducing and splinting teeth, and achieving hemostasis.</a:t>
            </a:r>
          </a:p>
          <a:p>
            <a:pPr>
              <a:buClr>
                <a:srgbClr val="C00000"/>
              </a:buClr>
            </a:pPr>
            <a:endParaRPr lang="en-US" dirty="0">
              <a:solidFill>
                <a:schemeClr val="tx1"/>
              </a:solidFill>
            </a:endParaRPr>
          </a:p>
        </p:txBody>
      </p:sp>
      <p:sp>
        <p:nvSpPr>
          <p:cNvPr id="4" name="TextBox 3"/>
          <p:cNvSpPr txBox="1"/>
          <p:nvPr/>
        </p:nvSpPr>
        <p:spPr>
          <a:xfrm>
            <a:off x="4910898" y="5915353"/>
            <a:ext cx="6052070" cy="523220"/>
          </a:xfrm>
          <a:prstGeom prst="rect">
            <a:avLst/>
          </a:prstGeom>
          <a:noFill/>
        </p:spPr>
        <p:txBody>
          <a:bodyPr wrap="square" rtlCol="0">
            <a:spAutoFit/>
          </a:bodyPr>
          <a:lstStyle/>
          <a:p>
            <a:pPr>
              <a:buClr>
                <a:srgbClr val="C00000"/>
              </a:buClr>
            </a:pPr>
            <a:r>
              <a:rPr lang="en-US" sz="1400" dirty="0" err="1"/>
              <a:t>Hammel</a:t>
            </a:r>
            <a:r>
              <a:rPr lang="en-US" sz="1400" dirty="0"/>
              <a:t> JM, et al. Dental Emergencies.  Emergency Medical Clinics of North America 2019 (37)1: 81-93.</a:t>
            </a:r>
          </a:p>
        </p:txBody>
      </p:sp>
    </p:spTree>
    <p:extLst>
      <p:ext uri="{BB962C8B-B14F-4D97-AF65-F5344CB8AC3E}">
        <p14:creationId xmlns:p14="http://schemas.microsoft.com/office/powerpoint/2010/main" val="2144735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What Is Treatment for Autonomic </a:t>
            </a:r>
            <a:r>
              <a:rPr lang="en-US" dirty="0" err="1">
                <a:solidFill>
                  <a:schemeClr val="tx1"/>
                </a:solidFill>
              </a:rPr>
              <a:t>Dysreflexia</a:t>
            </a:r>
            <a:r>
              <a:rPr lang="en-US" dirty="0">
                <a:solidFill>
                  <a:schemeClr val="tx1"/>
                </a:solidFill>
              </a:rPr>
              <a:t> with Neurologic Complications?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4710" y="1835458"/>
            <a:ext cx="2759196" cy="4351338"/>
          </a:xfrm>
        </p:spPr>
      </p:pic>
      <p:sp>
        <p:nvSpPr>
          <p:cNvPr id="8" name="TextBox 7"/>
          <p:cNvSpPr txBox="1"/>
          <p:nvPr/>
        </p:nvSpPr>
        <p:spPr>
          <a:xfrm>
            <a:off x="6379147" y="1852813"/>
            <a:ext cx="2143432" cy="4616648"/>
          </a:xfrm>
          <a:prstGeom prst="rect">
            <a:avLst/>
          </a:prstGeom>
          <a:noFill/>
        </p:spPr>
        <p:txBody>
          <a:bodyPr wrap="square" rtlCol="0">
            <a:spAutoFit/>
          </a:bodyPr>
          <a:lstStyle/>
          <a:p>
            <a:r>
              <a:rPr lang="en-US" sz="1050" b="1" dirty="0"/>
              <a:t>MRI consistent with posterior reversible encephalopathy syndrome. (A) Transverse imaging (T2, top; fluid-attenuated inversion recovery, middle; and diffusion- weighted imaging, bottom) shows cortical edema in the left </a:t>
            </a:r>
            <a:r>
              <a:rPr lang="en-US" sz="1050" b="1" dirty="0" err="1"/>
              <a:t>pari</a:t>
            </a:r>
            <a:r>
              <a:rPr lang="en-US" sz="1050" b="1" dirty="0"/>
              <a:t>- </a:t>
            </a:r>
            <a:r>
              <a:rPr lang="en-US" sz="1050" b="1" dirty="0" err="1"/>
              <a:t>etal</a:t>
            </a:r>
            <a:r>
              <a:rPr lang="en-US" sz="1050" b="1" dirty="0"/>
              <a:t> lobe (red arrows). The normal findings on diffusion-weighted imaging (bottom) suggest </a:t>
            </a:r>
            <a:r>
              <a:rPr lang="en-US" sz="1050" b="1" dirty="0" err="1"/>
              <a:t>vasogenic</a:t>
            </a:r>
            <a:r>
              <a:rPr lang="en-US" sz="1050" b="1" dirty="0"/>
              <a:t> rather than cytotoxic edema. (B) Contiguous sagittal fluid-attenuated inversion recovery images confirmed </a:t>
            </a:r>
            <a:r>
              <a:rPr lang="en-US" sz="1050" b="1" dirty="0" err="1"/>
              <a:t>vasogenic</a:t>
            </a:r>
            <a:r>
              <a:rPr lang="en-US" sz="1050" b="1" dirty="0"/>
              <a:t> edema in cortical (red arrows) and subcortical (white arrows) areas. Further areas of cortical and sub- cortical edema were present throughout the parietal and occipital lobes bilaterally (not shown). Given the patient’s acute, severe hypertension, the imaging findings were consistent with mild but evolving posterior reversible encephalopathy syndrome. </a:t>
            </a:r>
            <a:endParaRPr lang="en-US" sz="1050" dirty="0"/>
          </a:p>
          <a:p>
            <a:endParaRPr lang="en-US" sz="1050" dirty="0"/>
          </a:p>
        </p:txBody>
      </p:sp>
      <p:sp>
        <p:nvSpPr>
          <p:cNvPr id="9" name="TextBox 8"/>
          <p:cNvSpPr txBox="1"/>
          <p:nvPr/>
        </p:nvSpPr>
        <p:spPr>
          <a:xfrm>
            <a:off x="4950227" y="6157365"/>
            <a:ext cx="6052070" cy="523220"/>
          </a:xfrm>
          <a:prstGeom prst="rect">
            <a:avLst/>
          </a:prstGeom>
          <a:noFill/>
        </p:spPr>
        <p:txBody>
          <a:bodyPr wrap="square" rtlCol="0">
            <a:spAutoFit/>
          </a:bodyPr>
          <a:lstStyle/>
          <a:p>
            <a:r>
              <a:rPr lang="en-US" sz="1400" dirty="0"/>
              <a:t>Squair JW, et al. Emergency management of autonomic </a:t>
            </a:r>
            <a:r>
              <a:rPr lang="en-US" sz="1400" dirty="0" err="1"/>
              <a:t>dysreflexia</a:t>
            </a:r>
            <a:r>
              <a:rPr lang="en-US" sz="1400" dirty="0"/>
              <a:t> with neurologic complications. </a:t>
            </a:r>
            <a:r>
              <a:rPr lang="en-US" sz="1400" i="1" dirty="0"/>
              <a:t>CMAJ </a:t>
            </a:r>
            <a:r>
              <a:rPr lang="en-US" sz="1400" dirty="0"/>
              <a:t>2016 (188)15:1100-1103.</a:t>
            </a:r>
          </a:p>
        </p:txBody>
      </p:sp>
    </p:spTree>
    <p:extLst>
      <p:ext uri="{BB962C8B-B14F-4D97-AF65-F5344CB8AC3E}">
        <p14:creationId xmlns:p14="http://schemas.microsoft.com/office/powerpoint/2010/main" val="198672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What Is Treatment for Autonomic Dysreflexia with Neurologic Complications?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4251" y="1901812"/>
            <a:ext cx="2800143" cy="4243354"/>
          </a:xfrm>
          <a:prstGeom prst="rect">
            <a:avLst/>
          </a:prstGeom>
        </p:spPr>
      </p:pic>
      <p:sp>
        <p:nvSpPr>
          <p:cNvPr id="7" name="TextBox 6"/>
          <p:cNvSpPr txBox="1"/>
          <p:nvPr/>
        </p:nvSpPr>
        <p:spPr>
          <a:xfrm>
            <a:off x="6406860" y="2363534"/>
            <a:ext cx="3138803" cy="3016210"/>
          </a:xfrm>
          <a:prstGeom prst="rect">
            <a:avLst/>
          </a:prstGeom>
          <a:noFill/>
        </p:spPr>
        <p:txBody>
          <a:bodyPr wrap="square" rtlCol="0">
            <a:spAutoFit/>
          </a:bodyPr>
          <a:lstStyle/>
          <a:p>
            <a:r>
              <a:rPr lang="en-US" sz="1000" b="1" dirty="0"/>
              <a:t>Theoretical framework underlying cerebrovascular events induced by autonomic </a:t>
            </a:r>
            <a:r>
              <a:rPr lang="en-US" sz="1000" b="1" dirty="0" err="1"/>
              <a:t>dysreflexia</a:t>
            </a:r>
            <a:r>
              <a:rPr lang="en-US" sz="1000" b="1" dirty="0"/>
              <a:t>. In this case, the level of the patient’s injury may have played a role in the development of autonomic </a:t>
            </a:r>
            <a:r>
              <a:rPr lang="en-US" sz="1000" b="1" dirty="0" err="1"/>
              <a:t>dysreflexia</a:t>
            </a:r>
            <a:r>
              <a:rPr lang="en-US" sz="1000" b="1" dirty="0"/>
              <a:t>–induced posterior reversible </a:t>
            </a:r>
            <a:r>
              <a:rPr lang="en-US" sz="1000" b="1" dirty="0" err="1"/>
              <a:t>encephalop</a:t>
            </a:r>
            <a:r>
              <a:rPr lang="en-US" sz="1000" b="1" dirty="0"/>
              <a:t>- </a:t>
            </a:r>
            <a:r>
              <a:rPr lang="en-US" sz="1000" b="1" dirty="0" err="1"/>
              <a:t>athy</a:t>
            </a:r>
            <a:r>
              <a:rPr lang="en-US" sz="1000" b="1" dirty="0"/>
              <a:t> syndrome. Specifically, </a:t>
            </a:r>
            <a:r>
              <a:rPr lang="en-US" sz="1000" b="1" dirty="0" err="1"/>
              <a:t>hyperexcitation</a:t>
            </a:r>
            <a:r>
              <a:rPr lang="en-US" sz="1000" b="1" dirty="0"/>
              <a:t> of the sympathetic preganglionic neurons below the level of injury and a </a:t>
            </a:r>
            <a:r>
              <a:rPr lang="en-US" sz="1000" b="1" dirty="0" err="1"/>
              <a:t>subse</a:t>
            </a:r>
            <a:r>
              <a:rPr lang="en-US" sz="1000" b="1" dirty="0"/>
              <a:t>- </a:t>
            </a:r>
            <a:r>
              <a:rPr lang="en-US" sz="1000" b="1" dirty="0" err="1"/>
              <a:t>quent</a:t>
            </a:r>
            <a:r>
              <a:rPr lang="en-US" sz="1000" b="1" dirty="0"/>
              <a:t> increase in blood pressure would result in dilatation of the cerebral blood vessels because of intact </a:t>
            </a:r>
            <a:r>
              <a:rPr lang="en-US" sz="1000" b="1" dirty="0" err="1"/>
              <a:t>supraspinal</a:t>
            </a:r>
            <a:r>
              <a:rPr lang="en-US" sz="1000" b="1" dirty="0"/>
              <a:t> regulation of the superior cervical ganglion (SCG). </a:t>
            </a:r>
            <a:r>
              <a:rPr lang="en-US" sz="1000" b="1" dirty="0" err="1"/>
              <a:t>Paradoxic</a:t>
            </a:r>
            <a:r>
              <a:rPr lang="en-US" sz="1000" b="1" dirty="0"/>
              <a:t> </a:t>
            </a:r>
            <a:r>
              <a:rPr lang="en-US" sz="1000" b="1" dirty="0" err="1"/>
              <a:t>baroreflex</a:t>
            </a:r>
            <a:r>
              <a:rPr lang="en-US" sz="1000" b="1" dirty="0"/>
              <a:t>- mediated relaxation of the cerebral arteries would impair auto- regulation of the increasing blood pressure and expose the deli- cate cerebral microvasculature to insulting elevation in cerebral blood flow, potentially compromising the integrity of the blood– brain barrier. CG = celiac ganglion, IMG = inferior mesenteric </a:t>
            </a:r>
            <a:r>
              <a:rPr lang="en-US" sz="1000" b="1" dirty="0" err="1"/>
              <a:t>gan</a:t>
            </a:r>
            <a:r>
              <a:rPr lang="en-US" sz="1000" b="1" dirty="0"/>
              <a:t>- </a:t>
            </a:r>
            <a:r>
              <a:rPr lang="en-US" sz="1000" b="1" dirty="0" err="1"/>
              <a:t>glion</a:t>
            </a:r>
            <a:r>
              <a:rPr lang="en-US" sz="1000" b="1" dirty="0"/>
              <a:t>, SMG = superior mesenteric ganglion </a:t>
            </a:r>
            <a:endParaRPr lang="en-US" sz="1000" dirty="0"/>
          </a:p>
          <a:p>
            <a:endParaRPr lang="en-US" sz="1000" dirty="0"/>
          </a:p>
        </p:txBody>
      </p:sp>
      <p:sp>
        <p:nvSpPr>
          <p:cNvPr id="9" name="TextBox 8"/>
          <p:cNvSpPr txBox="1"/>
          <p:nvPr/>
        </p:nvSpPr>
        <p:spPr>
          <a:xfrm>
            <a:off x="4950227" y="6157365"/>
            <a:ext cx="6052070" cy="523220"/>
          </a:xfrm>
          <a:prstGeom prst="rect">
            <a:avLst/>
          </a:prstGeom>
          <a:noFill/>
        </p:spPr>
        <p:txBody>
          <a:bodyPr wrap="square" rtlCol="0">
            <a:spAutoFit/>
          </a:bodyPr>
          <a:lstStyle/>
          <a:p>
            <a:r>
              <a:rPr lang="en-US" sz="1400" dirty="0"/>
              <a:t>Squair JW, et al. Emergency management of autonomic </a:t>
            </a:r>
            <a:r>
              <a:rPr lang="en-US" sz="1400" dirty="0" err="1"/>
              <a:t>dysreflexia</a:t>
            </a:r>
            <a:r>
              <a:rPr lang="en-US" sz="1400" dirty="0"/>
              <a:t> with neurologic complications. </a:t>
            </a:r>
            <a:r>
              <a:rPr lang="en-US" sz="1400" i="1" dirty="0"/>
              <a:t>CMAJ </a:t>
            </a:r>
            <a:r>
              <a:rPr lang="en-US" sz="1400" dirty="0"/>
              <a:t>2016 (188)15:1100-1103.</a:t>
            </a:r>
          </a:p>
        </p:txBody>
      </p:sp>
    </p:spTree>
    <p:extLst>
      <p:ext uri="{BB962C8B-B14F-4D97-AF65-F5344CB8AC3E}">
        <p14:creationId xmlns:p14="http://schemas.microsoft.com/office/powerpoint/2010/main" val="3442918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How Can Negative Pressure Wound Therapy Help in Early-stage Management of Complex Wounds?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9638" y="1828337"/>
            <a:ext cx="7905136" cy="3220122"/>
          </a:xfrm>
        </p:spPr>
      </p:pic>
      <p:sp>
        <p:nvSpPr>
          <p:cNvPr id="5" name="TextBox 4"/>
          <p:cNvSpPr txBox="1"/>
          <p:nvPr/>
        </p:nvSpPr>
        <p:spPr>
          <a:xfrm>
            <a:off x="1661652" y="5132438"/>
            <a:ext cx="8396748" cy="954107"/>
          </a:xfrm>
          <a:prstGeom prst="rect">
            <a:avLst/>
          </a:prstGeom>
          <a:noFill/>
        </p:spPr>
        <p:txBody>
          <a:bodyPr wrap="square" rtlCol="0">
            <a:spAutoFit/>
          </a:bodyPr>
          <a:lstStyle/>
          <a:p>
            <a:r>
              <a:rPr lang="en-US" sz="1400" dirty="0"/>
              <a:t>Early stage clinical decision points are indicated by purple boxes and options for wound preparation modalities are indicated by blue boxes. Dashed lines present potential early stage wound management options. </a:t>
            </a:r>
            <a:r>
              <a:rPr lang="en-US" sz="1400" dirty="0" err="1"/>
              <a:t>NPWTi-d:Negative</a:t>
            </a:r>
            <a:r>
              <a:rPr lang="en-US" sz="1400" dirty="0"/>
              <a:t> pressure wound therapy with instillation and dwell time. </a:t>
            </a:r>
            <a:r>
              <a:rPr lang="en-US" sz="1400" dirty="0" err="1"/>
              <a:t>ROCF-CC:Reticulated</a:t>
            </a:r>
            <a:r>
              <a:rPr lang="en-US" sz="1400" dirty="0"/>
              <a:t> open cell foam dressing with through holes. AWD: Advanced wound dressing. </a:t>
            </a:r>
          </a:p>
        </p:txBody>
      </p:sp>
      <p:sp>
        <p:nvSpPr>
          <p:cNvPr id="6" name="TextBox 5"/>
          <p:cNvSpPr txBox="1"/>
          <p:nvPr/>
        </p:nvSpPr>
        <p:spPr>
          <a:xfrm>
            <a:off x="4483509" y="6098372"/>
            <a:ext cx="6626942" cy="461665"/>
          </a:xfrm>
          <a:prstGeom prst="rect">
            <a:avLst/>
          </a:prstGeom>
          <a:noFill/>
        </p:spPr>
        <p:txBody>
          <a:bodyPr wrap="square" rtlCol="0">
            <a:spAutoFit/>
          </a:bodyPr>
          <a:lstStyle/>
          <a:p>
            <a:r>
              <a:rPr lang="en-US" sz="1200" dirty="0" err="1"/>
              <a:t>Obst</a:t>
            </a:r>
            <a:r>
              <a:rPr lang="en-US" sz="1200" dirty="0"/>
              <a:t> MA, et al. Early-stage Management of Complex Wounds Using Negative Pressure Wound Therapy With Instillation and a Dressing With Through Holes </a:t>
            </a:r>
            <a:r>
              <a:rPr lang="en-US" sz="1200" i="1" dirty="0"/>
              <a:t>Wounds </a:t>
            </a:r>
            <a:r>
              <a:rPr lang="en-US" sz="1200" dirty="0"/>
              <a:t>2019;31(5):E33–E36..</a:t>
            </a:r>
          </a:p>
        </p:txBody>
      </p:sp>
    </p:spTree>
    <p:extLst>
      <p:ext uri="{BB962C8B-B14F-4D97-AF65-F5344CB8AC3E}">
        <p14:creationId xmlns:p14="http://schemas.microsoft.com/office/powerpoint/2010/main" val="28837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285" y="411418"/>
            <a:ext cx="11343189" cy="1325563"/>
          </a:xfrm>
        </p:spPr>
        <p:txBody>
          <a:bodyPr>
            <a:normAutofit/>
          </a:bodyPr>
          <a:lstStyle/>
          <a:p>
            <a:pPr algn="ctr">
              <a:buClr>
                <a:srgbClr val="C00000"/>
              </a:buClr>
            </a:pPr>
            <a:r>
              <a:rPr lang="en-US" sz="4000" dirty="0">
                <a:solidFill>
                  <a:schemeClr val="tx1"/>
                </a:solidFill>
                <a:latin typeface="Arial" panose="020B0604020202020204" pitchFamily="34" charset="0"/>
                <a:cs typeface="Arial" panose="020B0604020202020204" pitchFamily="34" charset="0"/>
              </a:rPr>
              <a:t>Agenda</a:t>
            </a:r>
          </a:p>
        </p:txBody>
      </p:sp>
      <p:sp>
        <p:nvSpPr>
          <p:cNvPr id="7" name="Content Placeholder 2"/>
          <p:cNvSpPr txBox="1">
            <a:spLocks/>
          </p:cNvSpPr>
          <p:nvPr/>
        </p:nvSpPr>
        <p:spPr>
          <a:xfrm>
            <a:off x="983848" y="1939499"/>
            <a:ext cx="10648708" cy="4351338"/>
          </a:xfrm>
          <a:prstGeom prst="rect">
            <a:avLst/>
          </a:prstGeom>
        </p:spPr>
        <p:txBody>
          <a:bodyPr vert="horz" lIns="91440" tIns="45720" rIns="91440" bIns="45720" numCol="2" rtlCol="0">
            <a:normAutofit fontScale="70000" lnSpcReduction="20000"/>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dirty="0">
                <a:solidFill>
                  <a:schemeClr val="tx1"/>
                </a:solidFill>
              </a:rPr>
              <a:t>What are leading skin conditions that bring patients to ED? </a:t>
            </a:r>
          </a:p>
          <a:p>
            <a:pPr>
              <a:buClr>
                <a:srgbClr val="C00000"/>
              </a:buClr>
            </a:pPr>
            <a:r>
              <a:rPr lang="en-US" dirty="0">
                <a:solidFill>
                  <a:schemeClr val="tx1"/>
                </a:solidFill>
              </a:rPr>
              <a:t>What is new in laceration management</a:t>
            </a:r>
          </a:p>
          <a:p>
            <a:pPr>
              <a:buClr>
                <a:srgbClr val="C00000"/>
              </a:buClr>
            </a:pPr>
            <a:r>
              <a:rPr lang="en-US">
                <a:solidFill>
                  <a:schemeClr val="tx1"/>
                </a:solidFill>
              </a:rPr>
              <a:t>How should the wound be anesthetized? </a:t>
            </a:r>
          </a:p>
          <a:p>
            <a:pPr>
              <a:buClr>
                <a:srgbClr val="C00000"/>
              </a:buClr>
            </a:pPr>
            <a:r>
              <a:rPr lang="en-US">
                <a:solidFill>
                  <a:schemeClr val="tx1"/>
                </a:solidFill>
              </a:rPr>
              <a:t>What </a:t>
            </a:r>
            <a:r>
              <a:rPr lang="en-US" dirty="0">
                <a:solidFill>
                  <a:schemeClr val="tx1"/>
                </a:solidFill>
              </a:rPr>
              <a:t>is the best material to close lacerations? </a:t>
            </a:r>
          </a:p>
          <a:p>
            <a:pPr>
              <a:buClr>
                <a:srgbClr val="C00000"/>
              </a:buClr>
            </a:pPr>
            <a:r>
              <a:rPr lang="en-US" dirty="0">
                <a:solidFill>
                  <a:schemeClr val="tx1"/>
                </a:solidFill>
              </a:rPr>
              <a:t>What types of dressings should be applied? </a:t>
            </a:r>
          </a:p>
          <a:p>
            <a:pPr>
              <a:buClr>
                <a:srgbClr val="C00000"/>
              </a:buClr>
            </a:pPr>
            <a:r>
              <a:rPr lang="en-US" dirty="0">
                <a:solidFill>
                  <a:schemeClr val="tx1"/>
                </a:solidFill>
              </a:rPr>
              <a:t>How to prevent pressure injuries in the ED? </a:t>
            </a:r>
          </a:p>
          <a:p>
            <a:pPr>
              <a:buClr>
                <a:srgbClr val="C00000"/>
              </a:buClr>
            </a:pPr>
            <a:r>
              <a:rPr lang="en-US" dirty="0">
                <a:solidFill>
                  <a:schemeClr val="tx1"/>
                </a:solidFill>
              </a:rPr>
              <a:t>How to diagnose and treat acute compartment syndrome? </a:t>
            </a:r>
          </a:p>
          <a:p>
            <a:pPr>
              <a:buClr>
                <a:srgbClr val="C00000"/>
              </a:buClr>
            </a:pPr>
            <a:r>
              <a:rPr lang="en-US" dirty="0">
                <a:solidFill>
                  <a:schemeClr val="tx1"/>
                </a:solidFill>
              </a:rPr>
              <a:t>What is surgical treatment for diabetic forefoot osteomyelitis? </a:t>
            </a:r>
          </a:p>
          <a:p>
            <a:pPr>
              <a:buClr>
                <a:srgbClr val="C00000"/>
              </a:buClr>
            </a:pPr>
            <a:r>
              <a:rPr lang="en-US" dirty="0">
                <a:solidFill>
                  <a:schemeClr val="tx1"/>
                </a:solidFill>
              </a:rPr>
              <a:t>How to treat septic arthritis? </a:t>
            </a:r>
          </a:p>
          <a:p>
            <a:pPr>
              <a:buClr>
                <a:srgbClr val="C00000"/>
              </a:buClr>
            </a:pPr>
            <a:r>
              <a:rPr lang="en-US" dirty="0">
                <a:solidFill>
                  <a:schemeClr val="tx1"/>
                </a:solidFill>
              </a:rPr>
              <a:t>How to treat Fournier’s gangrene with septic shock? </a:t>
            </a:r>
          </a:p>
          <a:p>
            <a:pPr>
              <a:buClr>
                <a:srgbClr val="C00000"/>
              </a:buClr>
            </a:pPr>
            <a:r>
              <a:rPr lang="en-US" dirty="0">
                <a:solidFill>
                  <a:schemeClr val="tx1"/>
                </a:solidFill>
              </a:rPr>
              <a:t>How to manage Steven Johnson syndrome? </a:t>
            </a:r>
          </a:p>
          <a:p>
            <a:pPr>
              <a:buClr>
                <a:srgbClr val="C00000"/>
              </a:buClr>
            </a:pPr>
            <a:r>
              <a:rPr lang="en-US" dirty="0">
                <a:solidFill>
                  <a:schemeClr val="tx1"/>
                </a:solidFill>
              </a:rPr>
              <a:t>How to treat dental emergencies? </a:t>
            </a:r>
          </a:p>
          <a:p>
            <a:pPr>
              <a:buClr>
                <a:srgbClr val="C00000"/>
              </a:buClr>
            </a:pPr>
            <a:r>
              <a:rPr lang="en-US" dirty="0">
                <a:solidFill>
                  <a:schemeClr val="tx1"/>
                </a:solidFill>
              </a:rPr>
              <a:t>What is treatment for autonomic dysreflexia with neurologic complications? </a:t>
            </a:r>
          </a:p>
          <a:p>
            <a:pPr>
              <a:buClr>
                <a:srgbClr val="C00000"/>
              </a:buClr>
            </a:pPr>
            <a:r>
              <a:rPr lang="en-US" dirty="0">
                <a:solidFill>
                  <a:schemeClr val="tx1"/>
                </a:solidFill>
              </a:rPr>
              <a:t>How can negative pressure wound therapy help in early-stage management of complex wounds? </a:t>
            </a:r>
          </a:p>
          <a:p>
            <a:pPr>
              <a:buClr>
                <a:srgbClr val="C00000"/>
              </a:buClr>
            </a:pPr>
            <a:r>
              <a:rPr lang="en-US" dirty="0">
                <a:solidFill>
                  <a:schemeClr val="tx1"/>
                </a:solidFill>
              </a:rPr>
              <a:t>Negative pressure wound therapy</a:t>
            </a:r>
          </a:p>
          <a:p>
            <a:pPr>
              <a:buClr>
                <a:srgbClr val="C00000"/>
              </a:buClr>
            </a:pPr>
            <a:r>
              <a:rPr lang="en-US" dirty="0">
                <a:solidFill>
                  <a:schemeClr val="tx1"/>
                </a:solidFill>
              </a:rPr>
              <a:t>Are antibiotic-impregnated calcium sulfate beads effective in accelerating healing? </a:t>
            </a:r>
          </a:p>
        </p:txBody>
      </p:sp>
    </p:spTree>
    <p:extLst>
      <p:ext uri="{BB962C8B-B14F-4D97-AF65-F5344CB8AC3E}">
        <p14:creationId xmlns:p14="http://schemas.microsoft.com/office/powerpoint/2010/main" val="106851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85" y="136519"/>
            <a:ext cx="10515600" cy="1325563"/>
          </a:xfrm>
        </p:spPr>
        <p:txBody>
          <a:bodyPr/>
          <a:lstStyle/>
          <a:p>
            <a:r>
              <a:rPr lang="en-US" dirty="0">
                <a:solidFill>
                  <a:schemeClr val="tx1"/>
                </a:solidFill>
              </a:rPr>
              <a:t>Negative Pressure Wound Therapy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316" y="1300378"/>
            <a:ext cx="8817078" cy="224087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316" y="3541252"/>
            <a:ext cx="8812364" cy="1787832"/>
          </a:xfrm>
          <a:prstGeom prst="rect">
            <a:avLst/>
          </a:prstGeom>
        </p:spPr>
      </p:pic>
      <p:sp>
        <p:nvSpPr>
          <p:cNvPr id="7" name="TextBox 6"/>
          <p:cNvSpPr txBox="1"/>
          <p:nvPr/>
        </p:nvSpPr>
        <p:spPr>
          <a:xfrm>
            <a:off x="4483509" y="6098372"/>
            <a:ext cx="6626942" cy="461665"/>
          </a:xfrm>
          <a:prstGeom prst="rect">
            <a:avLst/>
          </a:prstGeom>
          <a:noFill/>
        </p:spPr>
        <p:txBody>
          <a:bodyPr wrap="square" rtlCol="0">
            <a:spAutoFit/>
          </a:bodyPr>
          <a:lstStyle/>
          <a:p>
            <a:r>
              <a:rPr lang="en-US" sz="1200" dirty="0" err="1"/>
              <a:t>Obst</a:t>
            </a:r>
            <a:r>
              <a:rPr lang="en-US" sz="1200" dirty="0"/>
              <a:t> MA, et al. Early-stage Management of Complex Wounds Using Negative Pressure Wound Therapy With Instillation and a Dressing With Through Holes </a:t>
            </a:r>
            <a:r>
              <a:rPr lang="en-US" sz="1200" i="1" dirty="0"/>
              <a:t>Wounds </a:t>
            </a:r>
            <a:r>
              <a:rPr lang="en-US" sz="1200" dirty="0"/>
              <a:t>2019;31(5):E33–E36..</a:t>
            </a:r>
          </a:p>
        </p:txBody>
      </p:sp>
    </p:spTree>
    <p:extLst>
      <p:ext uri="{BB962C8B-B14F-4D97-AF65-F5344CB8AC3E}">
        <p14:creationId xmlns:p14="http://schemas.microsoft.com/office/powerpoint/2010/main" val="2128616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6793" y="1200946"/>
            <a:ext cx="8512278" cy="25787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335" y="3779683"/>
            <a:ext cx="9053052" cy="2399448"/>
          </a:xfrm>
          <a:prstGeom prst="rect">
            <a:avLst/>
          </a:prstGeom>
        </p:spPr>
      </p:pic>
      <p:sp>
        <p:nvSpPr>
          <p:cNvPr id="6" name="TextBox 5"/>
          <p:cNvSpPr txBox="1"/>
          <p:nvPr/>
        </p:nvSpPr>
        <p:spPr>
          <a:xfrm>
            <a:off x="4483509" y="6098372"/>
            <a:ext cx="6626942" cy="461665"/>
          </a:xfrm>
          <a:prstGeom prst="rect">
            <a:avLst/>
          </a:prstGeom>
          <a:noFill/>
        </p:spPr>
        <p:txBody>
          <a:bodyPr wrap="square" rtlCol="0">
            <a:spAutoFit/>
          </a:bodyPr>
          <a:lstStyle/>
          <a:p>
            <a:r>
              <a:rPr lang="en-US" sz="1200" dirty="0" err="1"/>
              <a:t>Obst</a:t>
            </a:r>
            <a:r>
              <a:rPr lang="en-US" sz="1200" dirty="0"/>
              <a:t> MA, et al. Early-stage Management of Complex Wounds Using Negative Pressure Wound Therapy With Instillation and a Dressing With Through Holes </a:t>
            </a:r>
            <a:r>
              <a:rPr lang="en-US" sz="1200" i="1" dirty="0"/>
              <a:t>Wounds </a:t>
            </a:r>
            <a:r>
              <a:rPr lang="en-US" sz="1200" dirty="0"/>
              <a:t>2019;31(5):E33–E36..</a:t>
            </a:r>
          </a:p>
        </p:txBody>
      </p:sp>
      <p:sp>
        <p:nvSpPr>
          <p:cNvPr id="3" name="Title 1">
            <a:extLst>
              <a:ext uri="{FF2B5EF4-FFF2-40B4-BE49-F238E27FC236}">
                <a16:creationId xmlns:a16="http://schemas.microsoft.com/office/drawing/2014/main" id="{E8693B63-C394-AFCE-BB13-9D8CD6565CE5}"/>
              </a:ext>
            </a:extLst>
          </p:cNvPr>
          <p:cNvSpPr>
            <a:spLocks noGrp="1"/>
          </p:cNvSpPr>
          <p:nvPr>
            <p:ph type="title"/>
          </p:nvPr>
        </p:nvSpPr>
        <p:spPr>
          <a:xfrm>
            <a:off x="838200" y="218809"/>
            <a:ext cx="10515600" cy="1325563"/>
          </a:xfrm>
        </p:spPr>
        <p:txBody>
          <a:bodyPr/>
          <a:lstStyle/>
          <a:p>
            <a:r>
              <a:rPr lang="en-US" dirty="0">
                <a:solidFill>
                  <a:schemeClr val="tx1"/>
                </a:solidFill>
              </a:rPr>
              <a:t>Negative Pressure Wound Therapy</a:t>
            </a:r>
          </a:p>
        </p:txBody>
      </p:sp>
    </p:spTree>
    <p:extLst>
      <p:ext uri="{BB962C8B-B14F-4D97-AF65-F5344CB8AC3E}">
        <p14:creationId xmlns:p14="http://schemas.microsoft.com/office/powerpoint/2010/main" val="722045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Are Antibiotic-impregnated calcium sulfate beads effective in accelerating healing?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457613"/>
            <a:ext cx="10515600" cy="3087361"/>
          </a:xfrm>
        </p:spPr>
      </p:pic>
      <p:sp>
        <p:nvSpPr>
          <p:cNvPr id="4" name="TextBox 3"/>
          <p:cNvSpPr txBox="1"/>
          <p:nvPr/>
        </p:nvSpPr>
        <p:spPr>
          <a:xfrm>
            <a:off x="4483509" y="6098372"/>
            <a:ext cx="6626942" cy="461665"/>
          </a:xfrm>
          <a:prstGeom prst="rect">
            <a:avLst/>
          </a:prstGeom>
          <a:noFill/>
        </p:spPr>
        <p:txBody>
          <a:bodyPr wrap="square" rtlCol="0">
            <a:spAutoFit/>
          </a:bodyPr>
          <a:lstStyle/>
          <a:p>
            <a:r>
              <a:rPr lang="en-US" sz="1200" dirty="0"/>
              <a:t>Dekker AP, et al. Do Antibiotic-impregnated Calcium Sulfate Beads Improve the Healing of Neuropathic Foot Ulcers with Osteomyelitis Undergoing Surgical Debridement? </a:t>
            </a:r>
            <a:r>
              <a:rPr lang="en-US" sz="1200" i="1" dirty="0"/>
              <a:t>Wounds </a:t>
            </a:r>
            <a:r>
              <a:rPr lang="en-US" sz="1200" dirty="0"/>
              <a:t>2019;31(6):145-150..</a:t>
            </a:r>
          </a:p>
        </p:txBody>
      </p:sp>
      <p:sp>
        <p:nvSpPr>
          <p:cNvPr id="6" name="TextBox 5"/>
          <p:cNvSpPr txBox="1"/>
          <p:nvPr/>
        </p:nvSpPr>
        <p:spPr>
          <a:xfrm>
            <a:off x="1720645" y="1996248"/>
            <a:ext cx="8613058" cy="369332"/>
          </a:xfrm>
          <a:prstGeom prst="rect">
            <a:avLst/>
          </a:prstGeom>
          <a:noFill/>
        </p:spPr>
        <p:txBody>
          <a:bodyPr wrap="square" rtlCol="0">
            <a:spAutoFit/>
          </a:bodyPr>
          <a:lstStyle/>
          <a:p>
            <a:pPr algn="ctr"/>
            <a:r>
              <a:rPr lang="en-US" dirty="0"/>
              <a:t>Key outcome measures of patients (N=42) in each group</a:t>
            </a:r>
          </a:p>
        </p:txBody>
      </p:sp>
    </p:spTree>
    <p:extLst>
      <p:ext uri="{BB962C8B-B14F-4D97-AF65-F5344CB8AC3E}">
        <p14:creationId xmlns:p14="http://schemas.microsoft.com/office/powerpoint/2010/main" val="671600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755" y="1825625"/>
            <a:ext cx="7964911" cy="4215620"/>
          </a:xfrm>
        </p:spPr>
      </p:pic>
      <p:sp>
        <p:nvSpPr>
          <p:cNvPr id="5" name="TextBox 4"/>
          <p:cNvSpPr txBox="1"/>
          <p:nvPr/>
        </p:nvSpPr>
        <p:spPr>
          <a:xfrm>
            <a:off x="4483509" y="6098372"/>
            <a:ext cx="6626942" cy="461665"/>
          </a:xfrm>
          <a:prstGeom prst="rect">
            <a:avLst/>
          </a:prstGeom>
          <a:noFill/>
        </p:spPr>
        <p:txBody>
          <a:bodyPr wrap="square" rtlCol="0">
            <a:spAutoFit/>
          </a:bodyPr>
          <a:lstStyle/>
          <a:p>
            <a:r>
              <a:rPr lang="en-US" sz="1200" dirty="0"/>
              <a:t>Dekker AP, et al. Do Antibiotic-impregnated Calcium Sulfate Beads Improve the Healing of Neuropathic Foot Ulcers with Osteomyelitis Undergoing Surgical Debridement? </a:t>
            </a:r>
            <a:r>
              <a:rPr lang="en-US" sz="1200" i="1" dirty="0"/>
              <a:t>Wounds </a:t>
            </a:r>
            <a:r>
              <a:rPr lang="en-US" sz="1200" dirty="0"/>
              <a:t>2019;31(6):145-150..</a:t>
            </a:r>
          </a:p>
        </p:txBody>
      </p:sp>
      <p:sp>
        <p:nvSpPr>
          <p:cNvPr id="7" name="Title 1"/>
          <p:cNvSpPr txBox="1">
            <a:spLocks/>
          </p:cNvSpPr>
          <p:nvPr/>
        </p:nvSpPr>
        <p:spPr>
          <a:xfrm>
            <a:off x="990600" y="517525"/>
            <a:ext cx="10515600" cy="1325563"/>
          </a:xfrm>
          <a:prstGeom prst="rect">
            <a:avLst/>
          </a:prstGeom>
        </p:spPr>
        <p:txBody>
          <a:bodyPr vert="horz" lIns="91440" tIns="45720" rIns="91440" bIns="45720" rtlCol="0" anchor="ctr">
            <a:normAutofit fontScale="82500" lnSpcReduction="20000"/>
          </a:bodyPr>
          <a:lstStyle>
            <a:lvl1pPr algn="ctr" defTabSz="914400" rtl="0" eaLnBrk="1" latinLnBrk="0" hangingPunct="1">
              <a:lnSpc>
                <a:spcPct val="90000"/>
              </a:lnSpc>
              <a:spcBef>
                <a:spcPct val="0"/>
              </a:spcBef>
              <a:buNone/>
              <a:defRPr sz="4400" kern="1200">
                <a:solidFill>
                  <a:srgbClr val="FFFF00"/>
                </a:solidFill>
                <a:latin typeface="Arial Rounded MT Bold" charset="0"/>
                <a:ea typeface="Arial Rounded MT Bold" charset="0"/>
                <a:cs typeface="Arial Rounded MT Bold" charset="0"/>
              </a:defRPr>
            </a:lvl1pPr>
          </a:lstStyle>
          <a:p>
            <a:r>
              <a:rPr lang="en-US" dirty="0">
                <a:solidFill>
                  <a:schemeClr val="tx1"/>
                </a:solidFill>
              </a:rPr>
              <a:t>Are Antibiotic-impregnated calcium sulfate beads effective in accelerating healing? (continued) </a:t>
            </a:r>
          </a:p>
        </p:txBody>
      </p:sp>
    </p:spTree>
    <p:extLst>
      <p:ext uri="{BB962C8B-B14F-4D97-AF65-F5344CB8AC3E}">
        <p14:creationId xmlns:p14="http://schemas.microsoft.com/office/powerpoint/2010/main" val="191092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What Are Leading Skin Conditions that Bring Patients to 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3098" y="1690688"/>
            <a:ext cx="5254597" cy="3857454"/>
          </a:xfrm>
        </p:spPr>
      </p:pic>
      <p:sp>
        <p:nvSpPr>
          <p:cNvPr id="6" name="TextBox 5"/>
          <p:cNvSpPr txBox="1"/>
          <p:nvPr/>
        </p:nvSpPr>
        <p:spPr>
          <a:xfrm>
            <a:off x="1918332" y="5548142"/>
            <a:ext cx="8355335" cy="523220"/>
          </a:xfrm>
          <a:prstGeom prst="rect">
            <a:avLst/>
          </a:prstGeom>
          <a:noFill/>
        </p:spPr>
        <p:txBody>
          <a:bodyPr wrap="square" rtlCol="0">
            <a:spAutoFit/>
          </a:bodyPr>
          <a:lstStyle/>
          <a:p>
            <a:r>
              <a:rPr lang="en-US" sz="1400" dirty="0"/>
              <a:t>Percentage of each diagnostic category among patients seen in the emergency department (ED) for skin conditions. Among patients with skin infections, the fraction of those diagnosed as having cellulitis is in red.</a:t>
            </a:r>
          </a:p>
        </p:txBody>
      </p:sp>
      <p:sp>
        <p:nvSpPr>
          <p:cNvPr id="7" name="TextBox 6"/>
          <p:cNvSpPr txBox="1"/>
          <p:nvPr/>
        </p:nvSpPr>
        <p:spPr>
          <a:xfrm>
            <a:off x="4607914" y="6278006"/>
            <a:ext cx="6491585" cy="523220"/>
          </a:xfrm>
          <a:prstGeom prst="rect">
            <a:avLst/>
          </a:prstGeom>
          <a:noFill/>
        </p:spPr>
        <p:txBody>
          <a:bodyPr wrap="none" rtlCol="0">
            <a:spAutoFit/>
          </a:bodyPr>
          <a:lstStyle/>
          <a:p>
            <a:r>
              <a:rPr lang="en-US" sz="1400" dirty="0" err="1"/>
              <a:t>Baibergenova</a:t>
            </a:r>
            <a:r>
              <a:rPr lang="en-US" sz="1400" dirty="0"/>
              <a:t> A, et al. Skin Conditions That Bring Patients to Emergency Departments</a:t>
            </a:r>
          </a:p>
          <a:p>
            <a:r>
              <a:rPr lang="en-US" sz="1400" i="1" dirty="0"/>
              <a:t>JAMA Dermatology </a:t>
            </a:r>
            <a:r>
              <a:rPr lang="en-US" sz="1400" dirty="0"/>
              <a:t>2011 (147)1:118-120. </a:t>
            </a:r>
          </a:p>
        </p:txBody>
      </p:sp>
    </p:spTree>
    <p:extLst>
      <p:ext uri="{BB962C8B-B14F-4D97-AF65-F5344CB8AC3E}">
        <p14:creationId xmlns:p14="http://schemas.microsoft.com/office/powerpoint/2010/main" val="161356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solidFill>
                  <a:schemeClr val="tx1"/>
                </a:solidFill>
              </a:rPr>
              <a:t>What Is New in Laceration Management? </a:t>
            </a:r>
          </a:p>
        </p:txBody>
      </p:sp>
      <p:sp>
        <p:nvSpPr>
          <p:cNvPr id="3" name="Content Placeholder 2"/>
          <p:cNvSpPr>
            <a:spLocks noGrp="1"/>
          </p:cNvSpPr>
          <p:nvPr>
            <p:ph idx="1"/>
          </p:nvPr>
        </p:nvSpPr>
        <p:spPr/>
        <p:txBody>
          <a:bodyPr/>
          <a:lstStyle/>
          <a:p>
            <a:pPr>
              <a:buClr>
                <a:srgbClr val="C00000"/>
              </a:buClr>
            </a:pPr>
            <a:r>
              <a:rPr lang="en-US" dirty="0">
                <a:solidFill>
                  <a:schemeClr val="tx1"/>
                </a:solidFill>
              </a:rPr>
              <a:t>Since the turn of the 21</a:t>
            </a:r>
            <a:r>
              <a:rPr lang="en-US" baseline="30000" dirty="0">
                <a:solidFill>
                  <a:schemeClr val="tx1"/>
                </a:solidFill>
              </a:rPr>
              <a:t>st</a:t>
            </a:r>
            <a:r>
              <a:rPr lang="en-US" dirty="0">
                <a:solidFill>
                  <a:schemeClr val="tx1"/>
                </a:solidFill>
              </a:rPr>
              <a:t> century, the major advances that have improved outcomes are in the following areas: </a:t>
            </a:r>
          </a:p>
          <a:p>
            <a:pPr>
              <a:buClr>
                <a:srgbClr val="C00000"/>
              </a:buClr>
            </a:pPr>
            <a:endParaRPr lang="en-US" dirty="0">
              <a:solidFill>
                <a:schemeClr val="tx1"/>
              </a:solidFill>
            </a:endParaRPr>
          </a:p>
          <a:p>
            <a:pPr lvl="1">
              <a:buClr>
                <a:srgbClr val="C00000"/>
              </a:buClr>
            </a:pPr>
            <a:r>
              <a:rPr lang="en-US" sz="3200" dirty="0">
                <a:solidFill>
                  <a:schemeClr val="tx1"/>
                </a:solidFill>
              </a:rPr>
              <a:t>Anesthetics</a:t>
            </a:r>
          </a:p>
          <a:p>
            <a:pPr lvl="1">
              <a:buClr>
                <a:srgbClr val="C00000"/>
              </a:buClr>
            </a:pPr>
            <a:r>
              <a:rPr lang="en-US" sz="3200" dirty="0">
                <a:solidFill>
                  <a:schemeClr val="tx1"/>
                </a:solidFill>
              </a:rPr>
              <a:t>Closure methods</a:t>
            </a:r>
          </a:p>
          <a:p>
            <a:pPr lvl="1">
              <a:buClr>
                <a:srgbClr val="C00000"/>
              </a:buClr>
            </a:pPr>
            <a:r>
              <a:rPr lang="en-US" sz="3200" dirty="0">
                <a:solidFill>
                  <a:schemeClr val="tx1"/>
                </a:solidFill>
              </a:rPr>
              <a:t>Dressings</a:t>
            </a:r>
          </a:p>
          <a:p>
            <a:pPr lvl="1">
              <a:buClr>
                <a:srgbClr val="C00000"/>
              </a:buClr>
            </a:pPr>
            <a:endParaRPr lang="en-US" dirty="0">
              <a:solidFill>
                <a:schemeClr val="tx1"/>
              </a:solidFill>
            </a:endParaRPr>
          </a:p>
        </p:txBody>
      </p:sp>
    </p:spTree>
    <p:extLst>
      <p:ext uri="{BB962C8B-B14F-4D97-AF65-F5344CB8AC3E}">
        <p14:creationId xmlns:p14="http://schemas.microsoft.com/office/powerpoint/2010/main" val="145418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53518" y="1953132"/>
            <a:ext cx="9447998" cy="3026026"/>
          </a:xfrm>
          <a:prstGeom prst="rect">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6" name="Table 5"/>
          <p:cNvGraphicFramePr>
            <a:graphicFrameLocks noGrp="1"/>
          </p:cNvGraphicFramePr>
          <p:nvPr/>
        </p:nvGraphicFramePr>
        <p:xfrm>
          <a:off x="1572321" y="2032070"/>
          <a:ext cx="9329195" cy="2868150"/>
        </p:xfrm>
        <a:graphic>
          <a:graphicData uri="http://schemas.openxmlformats.org/drawingml/2006/table">
            <a:tbl>
              <a:tblPr/>
              <a:tblGrid>
                <a:gridCol w="1865839">
                  <a:extLst>
                    <a:ext uri="{9D8B030D-6E8A-4147-A177-3AD203B41FA5}">
                      <a16:colId xmlns:a16="http://schemas.microsoft.com/office/drawing/2014/main" val="20000"/>
                    </a:ext>
                  </a:extLst>
                </a:gridCol>
                <a:gridCol w="1865839">
                  <a:extLst>
                    <a:ext uri="{9D8B030D-6E8A-4147-A177-3AD203B41FA5}">
                      <a16:colId xmlns:a16="http://schemas.microsoft.com/office/drawing/2014/main" val="20001"/>
                    </a:ext>
                  </a:extLst>
                </a:gridCol>
                <a:gridCol w="1865839">
                  <a:extLst>
                    <a:ext uri="{9D8B030D-6E8A-4147-A177-3AD203B41FA5}">
                      <a16:colId xmlns:a16="http://schemas.microsoft.com/office/drawing/2014/main" val="20002"/>
                    </a:ext>
                  </a:extLst>
                </a:gridCol>
                <a:gridCol w="1865839">
                  <a:extLst>
                    <a:ext uri="{9D8B030D-6E8A-4147-A177-3AD203B41FA5}">
                      <a16:colId xmlns:a16="http://schemas.microsoft.com/office/drawing/2014/main" val="20003"/>
                    </a:ext>
                  </a:extLst>
                </a:gridCol>
                <a:gridCol w="1865839">
                  <a:extLst>
                    <a:ext uri="{9D8B030D-6E8A-4147-A177-3AD203B41FA5}">
                      <a16:colId xmlns:a16="http://schemas.microsoft.com/office/drawing/2014/main" val="20004"/>
                    </a:ext>
                  </a:extLst>
                </a:gridCol>
              </a:tblGrid>
              <a:tr h="398462">
                <a:tc>
                  <a:txBody>
                    <a:bodyPr/>
                    <a:lstStyle/>
                    <a:p>
                      <a:pPr algn="l" fontAlgn="t"/>
                      <a:r>
                        <a:rPr lang="en-US" sz="1200" b="0" dirty="0">
                          <a:solidFill>
                            <a:schemeClr val="bg1"/>
                          </a:solidFill>
                          <a:effectLst/>
                        </a:rPr>
                        <a:t>Anesthetic </a:t>
                      </a:r>
                    </a:p>
                  </a:txBody>
                  <a:tcPr marL="63500" marR="63500" marT="63500" marB="63500">
                    <a:lnL>
                      <a:noFill/>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algn="l" fontAlgn="t"/>
                      <a:r>
                        <a:rPr lang="en-US" sz="1200" b="0" dirty="0">
                          <a:solidFill>
                            <a:schemeClr val="bg1"/>
                          </a:solidFill>
                          <a:effectLst/>
                        </a:rPr>
                        <a:t>Maximum Dose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algn="l" fontAlgn="t"/>
                      <a:r>
                        <a:rPr lang="en-US" sz="1200" b="0">
                          <a:solidFill>
                            <a:schemeClr val="bg1"/>
                          </a:solidFill>
                          <a:effectLst/>
                        </a:rPr>
                        <a:t>Maximum Volume (mL)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algn="l" fontAlgn="t"/>
                      <a:r>
                        <a:rPr lang="en-US" sz="1200" b="0">
                          <a:solidFill>
                            <a:schemeClr val="bg1"/>
                          </a:solidFill>
                          <a:effectLst/>
                        </a:rPr>
                        <a:t>Onset (min)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algn="l" fontAlgn="t"/>
                      <a:r>
                        <a:rPr lang="en-US" sz="1200" b="0" dirty="0">
                          <a:solidFill>
                            <a:schemeClr val="bg1"/>
                          </a:solidFill>
                          <a:effectLst/>
                        </a:rPr>
                        <a:t>Duration (h)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0000"/>
                  </a:ext>
                </a:extLst>
              </a:tr>
              <a:tr h="236681">
                <a:tc>
                  <a:txBody>
                    <a:bodyPr/>
                    <a:lstStyle/>
                    <a:p>
                      <a:pPr fontAlgn="t"/>
                      <a:r>
                        <a:rPr lang="en-US" sz="1200" dirty="0">
                          <a:solidFill>
                            <a:schemeClr val="bg1"/>
                          </a:solidFill>
                          <a:effectLst/>
                        </a:rPr>
                        <a:t>Lidocaine 1%  </a:t>
                      </a:r>
                      <a:r>
                        <a:rPr lang="en-US" sz="1200" u="none" strike="noStrike" baseline="30000" dirty="0">
                          <a:solidFill>
                            <a:schemeClr val="bg1"/>
                          </a:solidFill>
                          <a:effectLst/>
                          <a:latin typeface="Arial" charset="0"/>
                          <a:hlinkClick r:id="rId2"/>
                        </a:rPr>
                        <a:t>∗ </a:t>
                      </a:r>
                      <a:endParaRPr lang="en-US" sz="1200" dirty="0">
                        <a:solidFill>
                          <a:schemeClr val="bg1"/>
                        </a:solidFill>
                        <a:effectLst/>
                      </a:endParaRPr>
                    </a:p>
                  </a:txBody>
                  <a:tcPr marL="63500" marR="63500" marT="63500" marB="63500">
                    <a:lnL>
                      <a:noFill/>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mr-IN" sz="1200" dirty="0">
                          <a:solidFill>
                            <a:schemeClr val="bg1"/>
                          </a:solidFill>
                          <a:effectLst/>
                        </a:rPr>
                        <a:t>5 </a:t>
                      </a:r>
                      <a:r>
                        <a:rPr lang="mr-IN" sz="1200" dirty="0" err="1">
                          <a:solidFill>
                            <a:schemeClr val="bg1"/>
                          </a:solidFill>
                          <a:effectLst/>
                        </a:rPr>
                        <a:t>mg</a:t>
                      </a:r>
                      <a:r>
                        <a:rPr lang="mr-IN" sz="1200" dirty="0">
                          <a:solidFill>
                            <a:schemeClr val="bg1"/>
                          </a:solidFill>
                          <a:effectLst/>
                        </a:rPr>
                        <a:t>/</a:t>
                      </a:r>
                      <a:r>
                        <a:rPr lang="mr-IN" sz="1200" dirty="0" err="1">
                          <a:solidFill>
                            <a:schemeClr val="bg1"/>
                          </a:solidFill>
                          <a:effectLst/>
                        </a:rPr>
                        <a:t>kg</a:t>
                      </a:r>
                      <a:r>
                        <a:rPr lang="mr-IN" sz="1200" dirty="0">
                          <a:solidFill>
                            <a:schemeClr val="bg1"/>
                          </a:solidFill>
                          <a:effectLst/>
                        </a:rPr>
                        <a:t>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sk-SK" sz="1200">
                          <a:solidFill>
                            <a:schemeClr val="bg1"/>
                          </a:solidFill>
                          <a:effectLst/>
                        </a:rPr>
                        <a:t>35  </a:t>
                      </a:r>
                      <a:r>
                        <a:rPr lang="sk-SK" sz="1200" u="none" strike="noStrike" baseline="30000">
                          <a:solidFill>
                            <a:schemeClr val="bg1"/>
                          </a:solidFill>
                          <a:effectLst/>
                          <a:latin typeface="Arial" charset="0"/>
                          <a:hlinkClick r:id="rId3"/>
                        </a:rPr>
                        <a:t>† </a:t>
                      </a:r>
                      <a:endParaRPr lang="sk-SK" sz="1200">
                        <a:solidFill>
                          <a:schemeClr val="bg1"/>
                        </a:solidFill>
                        <a:effectLst/>
                      </a:endParaRP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mr-IN" sz="1200">
                          <a:solidFill>
                            <a:schemeClr val="bg1"/>
                          </a:solidFill>
                          <a:effectLst/>
                        </a:rPr>
                        <a:t>&lt;2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fi-FI" sz="1200">
                          <a:solidFill>
                            <a:schemeClr val="bg1"/>
                          </a:solidFill>
                          <a:effectLst/>
                        </a:rPr>
                        <a:t>0.5–1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0001"/>
                  </a:ext>
                </a:extLst>
              </a:tr>
              <a:tr h="398462">
                <a:tc>
                  <a:txBody>
                    <a:bodyPr/>
                    <a:lstStyle/>
                    <a:p>
                      <a:pPr fontAlgn="t"/>
                      <a:r>
                        <a:rPr lang="en-US" sz="1200" dirty="0">
                          <a:solidFill>
                            <a:schemeClr val="bg1"/>
                          </a:solidFill>
                          <a:effectLst/>
                        </a:rPr>
                        <a:t>Lidocaine 1% with epinephrine  </a:t>
                      </a:r>
                      <a:r>
                        <a:rPr lang="en-US" sz="1200" u="none" strike="noStrike" baseline="30000" dirty="0">
                          <a:solidFill>
                            <a:schemeClr val="bg1"/>
                          </a:solidFill>
                          <a:effectLst/>
                          <a:latin typeface="Arial" charset="0"/>
                          <a:hlinkClick r:id="rId4"/>
                        </a:rPr>
                        <a:t>‡ </a:t>
                      </a:r>
                      <a:endParaRPr lang="en-US" sz="1200" dirty="0">
                        <a:solidFill>
                          <a:schemeClr val="bg1"/>
                        </a:solidFill>
                        <a:effectLst/>
                      </a:endParaRPr>
                    </a:p>
                  </a:txBody>
                  <a:tcPr marL="63500" marR="63500" marT="63500" marB="63500">
                    <a:lnL>
                      <a:noFill/>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mr-IN" sz="1200">
                          <a:solidFill>
                            <a:schemeClr val="bg1"/>
                          </a:solidFill>
                          <a:effectLst/>
                        </a:rPr>
                        <a:t>7 mg/kg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sk-SK" sz="1200" dirty="0">
                          <a:solidFill>
                            <a:schemeClr val="bg1"/>
                          </a:solidFill>
                          <a:effectLst/>
                        </a:rPr>
                        <a:t>49  </a:t>
                      </a:r>
                      <a:r>
                        <a:rPr lang="sk-SK" sz="1200" u="none" strike="noStrike" baseline="30000" dirty="0">
                          <a:solidFill>
                            <a:schemeClr val="bg1"/>
                          </a:solidFill>
                          <a:effectLst/>
                          <a:latin typeface="Arial" charset="0"/>
                          <a:hlinkClick r:id="rId3"/>
                        </a:rPr>
                        <a:t>† </a:t>
                      </a:r>
                      <a:endParaRPr lang="sk-SK" sz="1200" dirty="0">
                        <a:solidFill>
                          <a:schemeClr val="bg1"/>
                        </a:solidFill>
                        <a:effectLst/>
                      </a:endParaRP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mr-IN" sz="1200">
                          <a:solidFill>
                            <a:schemeClr val="bg1"/>
                          </a:solidFill>
                          <a:effectLst/>
                        </a:rPr>
                        <a:t>&lt;2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fi-FI" sz="1200">
                          <a:solidFill>
                            <a:schemeClr val="bg1"/>
                          </a:solidFill>
                          <a:effectLst/>
                        </a:rPr>
                        <a:t>2–6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0002"/>
                  </a:ext>
                </a:extLst>
              </a:tr>
              <a:tr h="398462">
                <a:tc>
                  <a:txBody>
                    <a:bodyPr/>
                    <a:lstStyle/>
                    <a:p>
                      <a:pPr fontAlgn="t"/>
                      <a:r>
                        <a:rPr lang="fr-FR" sz="1200" dirty="0" err="1">
                          <a:solidFill>
                            <a:schemeClr val="bg1"/>
                          </a:solidFill>
                          <a:effectLst/>
                        </a:rPr>
                        <a:t>Bupivacaine</a:t>
                      </a:r>
                      <a:r>
                        <a:rPr lang="fr-FR" sz="1200" dirty="0">
                          <a:solidFill>
                            <a:schemeClr val="bg1"/>
                          </a:solidFill>
                          <a:effectLst/>
                        </a:rPr>
                        <a:t> 0.25%  </a:t>
                      </a:r>
                      <a:r>
                        <a:rPr lang="fr-FR" sz="1200" u="none" strike="noStrike" baseline="30000" dirty="0">
                          <a:solidFill>
                            <a:schemeClr val="bg1"/>
                          </a:solidFill>
                          <a:effectLst/>
                          <a:latin typeface="Arial" charset="0"/>
                          <a:hlinkClick r:id="rId5"/>
                        </a:rPr>
                        <a:t>§ </a:t>
                      </a:r>
                      <a:endParaRPr lang="fr-FR" sz="1200" dirty="0">
                        <a:solidFill>
                          <a:schemeClr val="bg1"/>
                        </a:solidFill>
                        <a:effectLst/>
                      </a:endParaRPr>
                    </a:p>
                  </a:txBody>
                  <a:tcPr marL="63500" marR="63500" marT="63500" marB="63500">
                    <a:lnL>
                      <a:noFill/>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is-IS" sz="1200">
                          <a:solidFill>
                            <a:schemeClr val="bg1"/>
                          </a:solidFill>
                          <a:effectLst/>
                        </a:rPr>
                        <a:t>175 mg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ru-RU" sz="1200" dirty="0">
                          <a:solidFill>
                            <a:schemeClr val="bg1"/>
                          </a:solidFill>
                          <a:effectLst/>
                        </a:rPr>
                        <a:t>70 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fi-FI" sz="1200" dirty="0">
                          <a:solidFill>
                            <a:schemeClr val="bg1"/>
                          </a:solidFill>
                          <a:effectLst/>
                        </a:rPr>
                        <a:t>2–10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fi-FI" sz="1200">
                          <a:solidFill>
                            <a:schemeClr val="bg1"/>
                          </a:solidFill>
                          <a:effectLst/>
                        </a:rPr>
                        <a:t>2–4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0003"/>
                  </a:ext>
                </a:extLst>
              </a:tr>
              <a:tr h="560244">
                <a:tc>
                  <a:txBody>
                    <a:bodyPr/>
                    <a:lstStyle/>
                    <a:p>
                      <a:pPr fontAlgn="t"/>
                      <a:r>
                        <a:rPr lang="en-US" sz="1200">
                          <a:solidFill>
                            <a:schemeClr val="bg1"/>
                          </a:solidFill>
                          <a:effectLst/>
                        </a:rPr>
                        <a:t>Bupivacaine 0.25% with epinephrine  </a:t>
                      </a:r>
                      <a:r>
                        <a:rPr lang="en-US" sz="1200" u="none" strike="noStrike" baseline="30000">
                          <a:solidFill>
                            <a:schemeClr val="bg1"/>
                          </a:solidFill>
                          <a:effectLst/>
                          <a:latin typeface="Arial" charset="0"/>
                          <a:hlinkClick r:id="rId4"/>
                        </a:rPr>
                        <a:t>‡ </a:t>
                      </a:r>
                      <a:endParaRPr lang="en-US" sz="1200">
                        <a:solidFill>
                          <a:schemeClr val="bg1"/>
                        </a:solidFill>
                        <a:effectLst/>
                      </a:endParaRPr>
                    </a:p>
                  </a:txBody>
                  <a:tcPr marL="63500" marR="63500" marT="63500" marB="63500">
                    <a:lnL>
                      <a:noFill/>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is-IS" sz="1200">
                          <a:solidFill>
                            <a:schemeClr val="bg1"/>
                          </a:solidFill>
                          <a:effectLst/>
                        </a:rPr>
                        <a:t>225 mg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ru-RU" sz="1200">
                          <a:solidFill>
                            <a:schemeClr val="bg1"/>
                          </a:solidFill>
                          <a:effectLst/>
                        </a:rPr>
                        <a:t>90 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fi-FI" sz="1200" dirty="0">
                          <a:solidFill>
                            <a:schemeClr val="bg1"/>
                          </a:solidFill>
                          <a:effectLst/>
                        </a:rPr>
                        <a:t>2–10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mr-IN" sz="1200" dirty="0">
                          <a:solidFill>
                            <a:schemeClr val="bg1"/>
                          </a:solidFill>
                          <a:effectLst/>
                        </a:rPr>
                        <a:t>3–7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0004"/>
                  </a:ext>
                </a:extLst>
              </a:tr>
              <a:tr h="398462">
                <a:tc>
                  <a:txBody>
                    <a:bodyPr/>
                    <a:lstStyle/>
                    <a:p>
                      <a:pPr fontAlgn="t"/>
                      <a:r>
                        <a:rPr lang="en-US" sz="1200">
                          <a:solidFill>
                            <a:schemeClr val="bg1"/>
                          </a:solidFill>
                          <a:effectLst/>
                        </a:rPr>
                        <a:t>Diphenhydramine 1% </a:t>
                      </a:r>
                    </a:p>
                  </a:txBody>
                  <a:tcPr marL="63500" marR="63500" marT="63500" marB="63500">
                    <a:lnL>
                      <a:noFill/>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is-IS" sz="1200">
                          <a:solidFill>
                            <a:schemeClr val="bg1"/>
                          </a:solidFill>
                          <a:effectLst/>
                        </a:rPr>
                        <a:t>100 mg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ru-RU" sz="1200">
                          <a:solidFill>
                            <a:schemeClr val="bg1"/>
                          </a:solidFill>
                          <a:effectLst/>
                        </a:rPr>
                        <a:t>10 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ru-RU" sz="1200">
                          <a:solidFill>
                            <a:schemeClr val="bg1"/>
                          </a:solidFill>
                          <a:effectLst/>
                        </a:rPr>
                        <a:t>15 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sk-SK" sz="1200" dirty="0">
                          <a:solidFill>
                            <a:schemeClr val="bg1"/>
                          </a:solidFill>
                          <a:effectLst/>
                        </a:rPr>
                        <a:t>3 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0005"/>
                  </a:ext>
                </a:extLst>
              </a:tr>
              <a:tr h="236681">
                <a:tc>
                  <a:txBody>
                    <a:bodyPr/>
                    <a:lstStyle/>
                    <a:p>
                      <a:pPr fontAlgn="t"/>
                      <a:r>
                        <a:rPr lang="fr-FR" sz="1200" dirty="0" err="1">
                          <a:solidFill>
                            <a:schemeClr val="bg1"/>
                          </a:solidFill>
                          <a:effectLst/>
                        </a:rPr>
                        <a:t>Procaine</a:t>
                      </a:r>
                      <a:r>
                        <a:rPr lang="fr-FR" sz="1200" dirty="0">
                          <a:solidFill>
                            <a:schemeClr val="bg1"/>
                          </a:solidFill>
                          <a:effectLst/>
                        </a:rPr>
                        <a:t> 0.25% </a:t>
                      </a:r>
                    </a:p>
                  </a:txBody>
                  <a:tcPr marL="63500" marR="63500" marT="63500" marB="63500">
                    <a:lnL>
                      <a:noFill/>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is-IS" sz="1200" dirty="0">
                          <a:solidFill>
                            <a:schemeClr val="bg1"/>
                          </a:solidFill>
                          <a:effectLst/>
                        </a:rPr>
                        <a:t>600 mg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is-IS" sz="1200">
                          <a:solidFill>
                            <a:schemeClr val="bg1"/>
                          </a:solidFill>
                          <a:effectLst/>
                        </a:rPr>
                        <a:t>240 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fi-FI" sz="1200">
                          <a:solidFill>
                            <a:schemeClr val="bg1"/>
                          </a:solidFill>
                          <a:effectLst/>
                        </a:rPr>
                        <a:t>2–5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fi-FI" sz="1200" dirty="0">
                          <a:solidFill>
                            <a:schemeClr val="bg1"/>
                          </a:solidFill>
                          <a:effectLst/>
                        </a:rPr>
                        <a:t>1–1.5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lstStyle/>
          <a:p>
            <a:r>
              <a:rPr lang="en-US" dirty="0">
                <a:solidFill>
                  <a:schemeClr val="tx1"/>
                </a:solidFill>
              </a:rPr>
              <a:t>How Should the Wound Be Anesthetized?</a:t>
            </a:r>
          </a:p>
        </p:txBody>
      </p:sp>
      <p:sp>
        <p:nvSpPr>
          <p:cNvPr id="8" name="Rectangle 7"/>
          <p:cNvSpPr/>
          <p:nvPr/>
        </p:nvSpPr>
        <p:spPr>
          <a:xfrm>
            <a:off x="1366559" y="4979158"/>
            <a:ext cx="8570749" cy="861774"/>
          </a:xfrm>
          <a:prstGeom prst="rect">
            <a:avLst/>
          </a:prstGeom>
        </p:spPr>
        <p:txBody>
          <a:bodyPr wrap="square">
            <a:spAutoFit/>
          </a:bodyPr>
          <a:lstStyle/>
          <a:p>
            <a:r>
              <a:rPr lang="en-US" sz="1000" b="0" i="0" u="none" strike="noStrike" dirty="0">
                <a:effectLst/>
                <a:latin typeface="Arial" charset="0"/>
              </a:rPr>
              <a:t>Maximum volume refers to the amount of solution that can be infiltrated for a single procedure. </a:t>
            </a:r>
          </a:p>
          <a:p>
            <a:r>
              <a:rPr lang="en-US" sz="1000" b="0" i="0" u="none" strike="noStrike" dirty="0">
                <a:effectLst/>
                <a:latin typeface="Georgia" charset="0"/>
              </a:rPr>
              <a:t>∗ Concentration of 1% means 1 g/100 mL, or 10 mg/</a:t>
            </a:r>
            <a:r>
              <a:rPr lang="en-US" sz="1000" b="0" i="0" u="none" strike="noStrike" dirty="0" err="1">
                <a:effectLst/>
                <a:latin typeface="Georgia" charset="0"/>
              </a:rPr>
              <a:t>mL.</a:t>
            </a:r>
            <a:r>
              <a:rPr lang="en-US" sz="1000" b="0" i="0" u="none" strike="noStrike" dirty="0">
                <a:effectLst/>
                <a:latin typeface="Georgia" charset="0"/>
              </a:rPr>
              <a:t> </a:t>
            </a:r>
          </a:p>
          <a:p>
            <a:r>
              <a:rPr lang="en-US" sz="1000" b="0" i="0" u="none" strike="noStrike" dirty="0">
                <a:effectLst/>
                <a:latin typeface="Georgia" charset="0"/>
              </a:rPr>
              <a:t>† When using 2% lidocaine, the maximum volume is halved: 17 mL for lidocaine without epinephrine and 24 mL for lidocaine with epinephrine. </a:t>
            </a:r>
          </a:p>
          <a:p>
            <a:r>
              <a:rPr lang="en-US" sz="1000" b="0" i="0" u="none" strike="noStrike" dirty="0">
                <a:effectLst/>
                <a:latin typeface="Georgia" charset="0"/>
              </a:rPr>
              <a:t>‡ Epinephrine concentration is normally written as 1:100,000 or 1:200,000, corresponding to 10 </a:t>
            </a:r>
            <a:r>
              <a:rPr lang="en-US" sz="1000" b="0" i="0" u="none" strike="noStrike" dirty="0" err="1">
                <a:effectLst/>
                <a:latin typeface="Georgia" charset="0"/>
              </a:rPr>
              <a:t>μg</a:t>
            </a:r>
            <a:r>
              <a:rPr lang="en-US" sz="1000" b="0" i="0" u="none" strike="noStrike" dirty="0">
                <a:effectLst/>
                <a:latin typeface="Georgia" charset="0"/>
              </a:rPr>
              <a:t>/mL and 5 </a:t>
            </a:r>
            <a:r>
              <a:rPr lang="en-US" sz="1000" b="0" i="0" u="none" strike="noStrike" dirty="0" err="1">
                <a:effectLst/>
                <a:latin typeface="Georgia" charset="0"/>
              </a:rPr>
              <a:t>μg</a:t>
            </a:r>
            <a:r>
              <a:rPr lang="en-US" sz="1000" b="0" i="0" u="none" strike="noStrike" dirty="0">
                <a:effectLst/>
                <a:latin typeface="Georgia" charset="0"/>
              </a:rPr>
              <a:t>/mL, respectively. </a:t>
            </a:r>
          </a:p>
          <a:p>
            <a:r>
              <a:rPr lang="en-US" sz="1000" b="0" i="0" u="none" strike="noStrike" dirty="0">
                <a:effectLst/>
                <a:latin typeface="Georgia" charset="0"/>
              </a:rPr>
              <a:t>§ Maximum dosage of bupivacaine as given by manufacturer. For pediatrics, most sources list 1.5–2.5 mg/kg for local infiltrate.</a:t>
            </a:r>
          </a:p>
        </p:txBody>
      </p:sp>
      <p:sp>
        <p:nvSpPr>
          <p:cNvPr id="10" name="TextBox 9"/>
          <p:cNvSpPr txBox="1"/>
          <p:nvPr/>
        </p:nvSpPr>
        <p:spPr>
          <a:xfrm>
            <a:off x="4273617" y="6160019"/>
            <a:ext cx="7232877" cy="307777"/>
          </a:xfrm>
          <a:prstGeom prst="rect">
            <a:avLst/>
          </a:prstGeom>
          <a:noFill/>
        </p:spPr>
        <p:txBody>
          <a:bodyPr wrap="none" rtlCol="0">
            <a:spAutoFit/>
          </a:bodyPr>
          <a:lstStyle/>
          <a:p>
            <a:r>
              <a:rPr lang="en-US" sz="1400" dirty="0"/>
              <a:t>Mankowitz SL, Laceration management. </a:t>
            </a:r>
            <a:r>
              <a:rPr lang="en-US" sz="1400" i="1" dirty="0"/>
              <a:t>Journal of Emergency Medicine </a:t>
            </a:r>
            <a:r>
              <a:rPr lang="en-US" sz="1400" dirty="0"/>
              <a:t>2017 (53)3:369-382. </a:t>
            </a:r>
          </a:p>
        </p:txBody>
      </p:sp>
    </p:spTree>
    <p:extLst>
      <p:ext uri="{BB962C8B-B14F-4D97-AF65-F5344CB8AC3E}">
        <p14:creationId xmlns:p14="http://schemas.microsoft.com/office/powerpoint/2010/main" val="315070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solidFill>
                  <a:schemeClr val="tx1"/>
                </a:solidFill>
              </a:rPr>
              <a:t>What Is the Best Material to Close Lacerations?</a:t>
            </a:r>
          </a:p>
        </p:txBody>
      </p:sp>
      <p:pic>
        <p:nvPicPr>
          <p:cNvPr id="4" name="Content Placeholder 3"/>
          <p:cNvPicPr>
            <a:picLocks noGrp="1" noChangeAspect="1"/>
          </p:cNvPicPr>
          <p:nvPr>
            <p:ph idx="1"/>
          </p:nvPr>
        </p:nvPicPr>
        <p:blipFill>
          <a:blip r:embed="rId2"/>
          <a:stretch>
            <a:fillRect/>
          </a:stretch>
        </p:blipFill>
        <p:spPr>
          <a:xfrm>
            <a:off x="8207037" y="2563011"/>
            <a:ext cx="2803424" cy="1890493"/>
          </a:xfrm>
          <a:prstGeom prst="rect">
            <a:avLst/>
          </a:prstGeom>
        </p:spPr>
      </p:pic>
      <p:sp>
        <p:nvSpPr>
          <p:cNvPr id="5" name="TextBox 4"/>
          <p:cNvSpPr txBox="1"/>
          <p:nvPr/>
        </p:nvSpPr>
        <p:spPr>
          <a:xfrm>
            <a:off x="1777050" y="3174585"/>
            <a:ext cx="6506679" cy="1200329"/>
          </a:xfrm>
          <a:prstGeom prst="rect">
            <a:avLst/>
          </a:prstGeom>
          <a:noFill/>
        </p:spPr>
        <p:txBody>
          <a:bodyPr wrap="square" rtlCol="0">
            <a:spAutoFit/>
          </a:bodyPr>
          <a:lstStyle/>
          <a:p>
            <a:pPr marL="285750" indent="-285750">
              <a:buClr>
                <a:srgbClr val="C00000"/>
              </a:buClr>
              <a:buFont typeface="Arial" charset="0"/>
              <a:buChar char="•"/>
            </a:pPr>
            <a:r>
              <a:rPr lang="en-US" dirty="0"/>
              <a:t>Surgical zippers:  Although limited to linear lacerations, zippers offer painless and atraumatic closure and are generally faster than sutures. Similar to tissue adhesive, the zipper device peels off spontaneously after 7–10 days.</a:t>
            </a:r>
          </a:p>
        </p:txBody>
      </p:sp>
      <p:sp>
        <p:nvSpPr>
          <p:cNvPr id="6" name="TextBox 5"/>
          <p:cNvSpPr txBox="1"/>
          <p:nvPr/>
        </p:nvSpPr>
        <p:spPr>
          <a:xfrm>
            <a:off x="4273617" y="4565373"/>
            <a:ext cx="6422523" cy="1477328"/>
          </a:xfrm>
          <a:prstGeom prst="rect">
            <a:avLst/>
          </a:prstGeom>
          <a:noFill/>
        </p:spPr>
        <p:txBody>
          <a:bodyPr wrap="square" rtlCol="0">
            <a:spAutoFit/>
          </a:bodyPr>
          <a:lstStyle/>
          <a:p>
            <a:pPr marL="285750" indent="-285750">
              <a:buClr>
                <a:srgbClr val="C00000"/>
              </a:buClr>
              <a:buFont typeface="Arial" charset="0"/>
              <a:buChar char="•"/>
            </a:pPr>
            <a:r>
              <a:rPr lang="en-US" dirty="0"/>
              <a:t>Newly developed subcuticular absorbable staples have shown promise in clinical studies. In one nonrandomized study of 100 patients undergoing breast surgery, the authors found comparable cosmetic outcomes between absorbable staples and traditional subcuticular sutures</a:t>
            </a:r>
          </a:p>
        </p:txBody>
      </p:sp>
      <p:pic>
        <p:nvPicPr>
          <p:cNvPr id="7" name="Picture 6"/>
          <p:cNvPicPr>
            <a:picLocks noChangeAspect="1"/>
          </p:cNvPicPr>
          <p:nvPr/>
        </p:nvPicPr>
        <p:blipFill>
          <a:blip r:embed="rId3"/>
          <a:stretch>
            <a:fillRect/>
          </a:stretch>
        </p:blipFill>
        <p:spPr>
          <a:xfrm>
            <a:off x="1212782" y="4917327"/>
            <a:ext cx="3192429" cy="1008055"/>
          </a:xfrm>
          <a:prstGeom prst="rect">
            <a:avLst/>
          </a:prstGeom>
        </p:spPr>
      </p:pic>
      <p:sp>
        <p:nvSpPr>
          <p:cNvPr id="9" name="TextBox 8"/>
          <p:cNvSpPr txBox="1"/>
          <p:nvPr/>
        </p:nvSpPr>
        <p:spPr>
          <a:xfrm>
            <a:off x="4273617" y="6160019"/>
            <a:ext cx="7232877" cy="307777"/>
          </a:xfrm>
          <a:prstGeom prst="rect">
            <a:avLst/>
          </a:prstGeom>
          <a:noFill/>
        </p:spPr>
        <p:txBody>
          <a:bodyPr wrap="none" rtlCol="0">
            <a:spAutoFit/>
          </a:bodyPr>
          <a:lstStyle/>
          <a:p>
            <a:pPr>
              <a:buClr>
                <a:srgbClr val="C00000"/>
              </a:buClr>
            </a:pPr>
            <a:r>
              <a:rPr lang="en-US" sz="1400" dirty="0"/>
              <a:t>Mankowitz SL, Laceration management. </a:t>
            </a:r>
            <a:r>
              <a:rPr lang="en-US" sz="1400" i="1" dirty="0"/>
              <a:t>Journal of Emergency Medicine </a:t>
            </a:r>
            <a:r>
              <a:rPr lang="en-US" sz="1400" dirty="0"/>
              <a:t>2017 (53)3:369-382. </a:t>
            </a:r>
          </a:p>
        </p:txBody>
      </p:sp>
      <p:sp>
        <p:nvSpPr>
          <p:cNvPr id="10" name="TextBox 9"/>
          <p:cNvSpPr txBox="1"/>
          <p:nvPr/>
        </p:nvSpPr>
        <p:spPr>
          <a:xfrm>
            <a:off x="1012305" y="1576374"/>
            <a:ext cx="6785812" cy="1477328"/>
          </a:xfrm>
          <a:prstGeom prst="rect">
            <a:avLst/>
          </a:prstGeom>
          <a:noFill/>
        </p:spPr>
        <p:txBody>
          <a:bodyPr wrap="square" rtlCol="0">
            <a:spAutoFit/>
          </a:bodyPr>
          <a:lstStyle/>
          <a:p>
            <a:pPr marL="285750" indent="-285750">
              <a:buClr>
                <a:srgbClr val="C00000"/>
              </a:buClr>
              <a:buFont typeface="Arial" charset="0"/>
              <a:buChar char="•"/>
            </a:pPr>
            <a:r>
              <a:rPr lang="en-US" dirty="0"/>
              <a:t>Closure using relatively painless methods, such as the HAT or skin adhesive are suitable for patients with fear of </a:t>
            </a:r>
            <a:r>
              <a:rPr lang="en-US" dirty="0" err="1"/>
              <a:t>needls</a:t>
            </a:r>
            <a:r>
              <a:rPr lang="en-US" dirty="0"/>
              <a:t>. When sutures are required, absorbable sutures can often be used in place of </a:t>
            </a:r>
            <a:r>
              <a:rPr lang="en-US" dirty="0" err="1"/>
              <a:t>nonabsorbable</a:t>
            </a:r>
            <a:r>
              <a:rPr lang="en-US" dirty="0"/>
              <a:t> sutures without concerns about dehiscence or infection</a:t>
            </a:r>
          </a:p>
        </p:txBody>
      </p:sp>
    </p:spTree>
    <p:extLst>
      <p:ext uri="{BB962C8B-B14F-4D97-AF65-F5344CB8AC3E}">
        <p14:creationId xmlns:p14="http://schemas.microsoft.com/office/powerpoint/2010/main" val="378873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What Types of Dressings </a:t>
            </a:r>
            <a:br>
              <a:rPr lang="en-US" dirty="0">
                <a:solidFill>
                  <a:schemeClr val="tx1"/>
                </a:solidFill>
              </a:rPr>
            </a:br>
            <a:r>
              <a:rPr lang="en-US" dirty="0">
                <a:solidFill>
                  <a:schemeClr val="tx1"/>
                </a:solidFill>
              </a:rPr>
              <a:t>Should Be Applied? </a:t>
            </a:r>
          </a:p>
        </p:txBody>
      </p:sp>
      <p:graphicFrame>
        <p:nvGraphicFramePr>
          <p:cNvPr id="4" name="Content Placeholder 3"/>
          <p:cNvGraphicFramePr>
            <a:graphicFrameLocks noGrp="1"/>
          </p:cNvGraphicFramePr>
          <p:nvPr>
            <p:ph idx="1"/>
          </p:nvPr>
        </p:nvGraphicFramePr>
        <p:xfrm>
          <a:off x="1694045" y="1607144"/>
          <a:ext cx="8171850" cy="3465369"/>
        </p:xfrm>
        <a:graphic>
          <a:graphicData uri="http://schemas.openxmlformats.org/drawingml/2006/table">
            <a:tbl>
              <a:tblPr/>
              <a:tblGrid>
                <a:gridCol w="1634370">
                  <a:extLst>
                    <a:ext uri="{9D8B030D-6E8A-4147-A177-3AD203B41FA5}">
                      <a16:colId xmlns:a16="http://schemas.microsoft.com/office/drawing/2014/main" val="20000"/>
                    </a:ext>
                  </a:extLst>
                </a:gridCol>
                <a:gridCol w="1634370">
                  <a:extLst>
                    <a:ext uri="{9D8B030D-6E8A-4147-A177-3AD203B41FA5}">
                      <a16:colId xmlns:a16="http://schemas.microsoft.com/office/drawing/2014/main" val="20001"/>
                    </a:ext>
                  </a:extLst>
                </a:gridCol>
                <a:gridCol w="1634370">
                  <a:extLst>
                    <a:ext uri="{9D8B030D-6E8A-4147-A177-3AD203B41FA5}">
                      <a16:colId xmlns:a16="http://schemas.microsoft.com/office/drawing/2014/main" val="20002"/>
                    </a:ext>
                  </a:extLst>
                </a:gridCol>
                <a:gridCol w="1634370">
                  <a:extLst>
                    <a:ext uri="{9D8B030D-6E8A-4147-A177-3AD203B41FA5}">
                      <a16:colId xmlns:a16="http://schemas.microsoft.com/office/drawing/2014/main" val="20003"/>
                    </a:ext>
                  </a:extLst>
                </a:gridCol>
                <a:gridCol w="1634370">
                  <a:extLst>
                    <a:ext uri="{9D8B030D-6E8A-4147-A177-3AD203B41FA5}">
                      <a16:colId xmlns:a16="http://schemas.microsoft.com/office/drawing/2014/main" val="20004"/>
                    </a:ext>
                  </a:extLst>
                </a:gridCol>
              </a:tblGrid>
              <a:tr h="641021">
                <a:tc>
                  <a:txBody>
                    <a:bodyPr/>
                    <a:lstStyle/>
                    <a:p>
                      <a:pPr algn="l" fontAlgn="t"/>
                      <a:r>
                        <a:rPr lang="en-US" sz="1400" b="0" dirty="0">
                          <a:solidFill>
                            <a:schemeClr val="tx1"/>
                          </a:solidFill>
                          <a:effectLst/>
                        </a:rPr>
                        <a:t>Dressing Type </a:t>
                      </a:r>
                    </a:p>
                  </a:txBody>
                  <a:tcPr marL="63500" marR="63500" marT="63500" marB="63500">
                    <a:lnL>
                      <a:noFill/>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algn="l" fontAlgn="t"/>
                      <a:r>
                        <a:rPr lang="en-US" sz="1400" b="0" dirty="0">
                          <a:solidFill>
                            <a:schemeClr val="tx1"/>
                          </a:solidFill>
                          <a:effectLst/>
                        </a:rPr>
                        <a:t>Description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algn="l" fontAlgn="t"/>
                      <a:r>
                        <a:rPr lang="en-US" sz="1400" b="0">
                          <a:solidFill>
                            <a:schemeClr val="tx1"/>
                          </a:solidFill>
                          <a:effectLst/>
                        </a:rPr>
                        <a:t>Fluid Absorption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algn="l" fontAlgn="t"/>
                      <a:r>
                        <a:rPr lang="en-US" sz="1400" b="0">
                          <a:solidFill>
                            <a:schemeClr val="tx1"/>
                          </a:solidFill>
                          <a:effectLst/>
                        </a:rPr>
                        <a:t>Dressing Change Frequency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algn="l" fontAlgn="t"/>
                      <a:r>
                        <a:rPr lang="is-IS" sz="1400" b="0">
                          <a:solidFill>
                            <a:schemeClr val="tx1"/>
                          </a:solidFill>
                          <a:effectLst/>
                        </a:rPr>
                        <a:t>Cost  </a:t>
                      </a:r>
                      <a:r>
                        <a:rPr lang="is-IS" sz="1400" b="0" u="none" strike="noStrike" baseline="30000">
                          <a:solidFill>
                            <a:schemeClr val="tx1"/>
                          </a:solidFill>
                          <a:effectLst/>
                          <a:latin typeface="Arial" charset="0"/>
                          <a:hlinkClick r:id="rId2">
                            <a:extLst>
                              <a:ext uri="{A12FA001-AC4F-418D-AE19-62706E023703}">
                                <ahyp:hlinkClr xmlns:ahyp="http://schemas.microsoft.com/office/drawing/2018/hyperlinkcolor" val="tx"/>
                              </a:ext>
                            </a:extLst>
                          </a:hlinkClick>
                        </a:rPr>
                        <a:t>∗ </a:t>
                      </a:r>
                      <a:r>
                        <a:rPr lang="is-IS" sz="1400" b="0">
                          <a:solidFill>
                            <a:schemeClr val="tx1"/>
                          </a:solidFill>
                          <a:effectLst/>
                        </a:rPr>
                        <a:t>($)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0000"/>
                  </a:ext>
                </a:extLst>
              </a:tr>
              <a:tr h="641021">
                <a:tc>
                  <a:txBody>
                    <a:bodyPr/>
                    <a:lstStyle/>
                    <a:p>
                      <a:pPr fontAlgn="t"/>
                      <a:r>
                        <a:rPr lang="en-US" sz="1400" dirty="0">
                          <a:solidFill>
                            <a:schemeClr val="tx1"/>
                          </a:solidFill>
                          <a:effectLst/>
                        </a:rPr>
                        <a:t>Gauze </a:t>
                      </a:r>
                    </a:p>
                  </a:txBody>
                  <a:tcPr marL="63500" marR="63500" marT="63500" marB="63500">
                    <a:lnL>
                      <a:noFill/>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en-US" sz="1400" dirty="0">
                          <a:solidFill>
                            <a:schemeClr val="tx1"/>
                          </a:solidFill>
                          <a:effectLst/>
                        </a:rPr>
                        <a:t>Cotton or synthetic mesh, opaque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mr-IN" sz="1400" dirty="0">
                          <a:solidFill>
                            <a:schemeClr val="tx1"/>
                          </a:solidFill>
                          <a:effectLst/>
                        </a:rPr>
                        <a:t>+++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hu-HU" sz="1400">
                          <a:solidFill>
                            <a:schemeClr val="tx1"/>
                          </a:solidFill>
                          <a:effectLst/>
                        </a:rPr>
                        <a:t>12–24 h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is-IS" sz="1400">
                          <a:solidFill>
                            <a:schemeClr val="tx1"/>
                          </a:solidFill>
                          <a:effectLst/>
                        </a:rPr>
                        <a:t>3.05 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0001"/>
                  </a:ext>
                </a:extLst>
              </a:tr>
              <a:tr h="901285">
                <a:tc>
                  <a:txBody>
                    <a:bodyPr/>
                    <a:lstStyle/>
                    <a:p>
                      <a:pPr fontAlgn="t"/>
                      <a:r>
                        <a:rPr lang="en-US" sz="1400">
                          <a:solidFill>
                            <a:schemeClr val="tx1"/>
                          </a:solidFill>
                          <a:effectLst/>
                        </a:rPr>
                        <a:t>Film </a:t>
                      </a:r>
                    </a:p>
                  </a:txBody>
                  <a:tcPr marL="63500" marR="63500" marT="63500" marB="63500">
                    <a:lnL>
                      <a:noFill/>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en-US" sz="1400">
                          <a:solidFill>
                            <a:schemeClr val="tx1"/>
                          </a:solidFill>
                          <a:effectLst/>
                        </a:rPr>
                        <a:t>Thin plastic transparent membrane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sk-SK" sz="1400" dirty="0">
                          <a:solidFill>
                            <a:schemeClr val="tx1"/>
                          </a:solidFill>
                          <a:effectLst/>
                        </a:rPr>
                        <a:t>−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sk-SK" sz="1400" dirty="0">
                          <a:solidFill>
                            <a:schemeClr val="tx1"/>
                          </a:solidFill>
                          <a:effectLst/>
                        </a:rPr>
                        <a:t>7 d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ru-RU" sz="1400">
                          <a:solidFill>
                            <a:schemeClr val="tx1"/>
                          </a:solidFill>
                          <a:effectLst/>
                        </a:rPr>
                        <a:t>0.39 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0002"/>
                  </a:ext>
                </a:extLst>
              </a:tr>
              <a:tr h="901285">
                <a:tc>
                  <a:txBody>
                    <a:bodyPr/>
                    <a:lstStyle/>
                    <a:p>
                      <a:pPr fontAlgn="t"/>
                      <a:r>
                        <a:rPr lang="en-US" sz="1400">
                          <a:solidFill>
                            <a:schemeClr val="tx1"/>
                          </a:solidFill>
                          <a:effectLst/>
                        </a:rPr>
                        <a:t>Hydrocolloid </a:t>
                      </a:r>
                    </a:p>
                  </a:txBody>
                  <a:tcPr marL="63500" marR="63500" marT="63500" marB="63500">
                    <a:lnL>
                      <a:noFill/>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en-US" sz="1400">
                          <a:solidFill>
                            <a:schemeClr val="tx1"/>
                          </a:solidFill>
                          <a:effectLst/>
                        </a:rPr>
                        <a:t>Thicker plastic translucent membrane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mr-IN" sz="1400">
                          <a:solidFill>
                            <a:schemeClr val="tx1"/>
                          </a:solidFill>
                          <a:effectLst/>
                        </a:rPr>
                        <a:t>+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sk-SK" sz="1400" dirty="0">
                          <a:solidFill>
                            <a:schemeClr val="tx1"/>
                          </a:solidFill>
                          <a:effectLst/>
                        </a:rPr>
                        <a:t>7 d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ru-RU" sz="1400" dirty="0">
                          <a:solidFill>
                            <a:schemeClr val="tx1"/>
                          </a:solidFill>
                          <a:effectLst/>
                        </a:rPr>
                        <a:t>0.41 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0003"/>
                  </a:ext>
                </a:extLst>
              </a:tr>
              <a:tr h="380757">
                <a:tc>
                  <a:txBody>
                    <a:bodyPr/>
                    <a:lstStyle/>
                    <a:p>
                      <a:pPr fontAlgn="t"/>
                      <a:r>
                        <a:rPr lang="en-US" sz="1400">
                          <a:solidFill>
                            <a:schemeClr val="tx1"/>
                          </a:solidFill>
                          <a:effectLst/>
                        </a:rPr>
                        <a:t>Foam </a:t>
                      </a:r>
                    </a:p>
                  </a:txBody>
                  <a:tcPr marL="63500" marR="63500" marT="63500" marB="63500">
                    <a:lnL>
                      <a:noFill/>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en-US" sz="1400">
                          <a:solidFill>
                            <a:schemeClr val="tx1"/>
                          </a:solidFill>
                          <a:effectLst/>
                        </a:rPr>
                        <a:t>Thick, opaque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mr-IN" sz="1400">
                          <a:solidFill>
                            <a:schemeClr val="tx1"/>
                          </a:solidFill>
                          <a:effectLst/>
                        </a:rPr>
                        <a:t>++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sk-SK" sz="1400">
                          <a:solidFill>
                            <a:schemeClr val="tx1"/>
                          </a:solidFill>
                          <a:effectLst/>
                        </a:rPr>
                        <a:t>3 d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tc>
                  <a:txBody>
                    <a:bodyPr/>
                    <a:lstStyle/>
                    <a:p>
                      <a:pPr fontAlgn="t"/>
                      <a:r>
                        <a:rPr lang="ru-RU" sz="1400" dirty="0">
                          <a:solidFill>
                            <a:schemeClr val="tx1"/>
                          </a:solidFill>
                          <a:effectLst/>
                        </a:rPr>
                        <a:t>1.65 </a:t>
                      </a:r>
                    </a:p>
                  </a:txBody>
                  <a:tcPr marL="63500" marR="63500" marT="63500" marB="63500">
                    <a:lnL w="12700" cap="flat" cmpd="sng" algn="ctr">
                      <a:solidFill>
                        <a:srgbClr val="DCDCDC"/>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5"/>
          <p:cNvSpPr txBox="1"/>
          <p:nvPr/>
        </p:nvSpPr>
        <p:spPr>
          <a:xfrm>
            <a:off x="1819175" y="5188017"/>
            <a:ext cx="8046720" cy="830997"/>
          </a:xfrm>
          <a:prstGeom prst="rect">
            <a:avLst/>
          </a:prstGeom>
          <a:noFill/>
        </p:spPr>
        <p:txBody>
          <a:bodyPr wrap="square" rtlCol="0">
            <a:spAutoFit/>
          </a:bodyPr>
          <a:lstStyle/>
          <a:p>
            <a:pPr lvl="0"/>
            <a:r>
              <a:rPr kumimoji="0" lang="x-none" altLang="x-none" sz="1200" b="0" i="0" u="none" strike="noStrike" cap="none" normalizeH="0" baseline="0" dirty="0">
                <a:ln>
                  <a:noFill/>
                </a:ln>
                <a:effectLst/>
                <a:latin typeface="Arial" charset="0"/>
              </a:rPr>
              <a:t>∗ Cost is based on retail cost in US dollars </a:t>
            </a:r>
            <a:r>
              <a:rPr kumimoji="0" lang="x-none" altLang="x-none" sz="1200" b="0" i="0" strike="noStrike" cap="none" normalizeH="0" baseline="0" dirty="0">
                <a:ln>
                  <a:noFill/>
                </a:ln>
                <a:effectLst/>
              </a:rPr>
              <a:t>as of May 2, 2017. Assumptions include purchase of sufficient quantities of dressings to cover a 5-cm diameter wound and last until suture removal in 7 days. Hospital acquisition cost is likely to be much less. Cost of gauze includes purchase of adhesive tape.</a:t>
            </a:r>
            <a:endParaRPr kumimoji="0" lang="x-none" altLang="x-none" sz="1200" b="0" i="0" strike="noStrike" cap="none" normalizeH="0" baseline="0" dirty="0">
              <a:ln>
                <a:noFill/>
              </a:ln>
              <a:effectLst/>
              <a:latin typeface="Arial" charset="0"/>
            </a:endParaRPr>
          </a:p>
          <a:p>
            <a:endParaRPr lang="en-US" sz="1200" dirty="0"/>
          </a:p>
        </p:txBody>
      </p:sp>
      <p:sp>
        <p:nvSpPr>
          <p:cNvPr id="9" name="TextBox 8"/>
          <p:cNvSpPr txBox="1"/>
          <p:nvPr/>
        </p:nvSpPr>
        <p:spPr>
          <a:xfrm>
            <a:off x="4273617" y="6160019"/>
            <a:ext cx="7232877" cy="307777"/>
          </a:xfrm>
          <a:prstGeom prst="rect">
            <a:avLst/>
          </a:prstGeom>
          <a:noFill/>
        </p:spPr>
        <p:txBody>
          <a:bodyPr wrap="none" rtlCol="0">
            <a:spAutoFit/>
          </a:bodyPr>
          <a:lstStyle/>
          <a:p>
            <a:r>
              <a:rPr lang="en-US" sz="1400" dirty="0"/>
              <a:t>Mankowitz SL, Laceration management. </a:t>
            </a:r>
            <a:r>
              <a:rPr lang="en-US" sz="1400" i="1" dirty="0"/>
              <a:t>Journal of Emergency Medicine </a:t>
            </a:r>
            <a:r>
              <a:rPr lang="en-US" sz="1400" dirty="0"/>
              <a:t>2017 (53)3:369-382. </a:t>
            </a:r>
          </a:p>
        </p:txBody>
      </p:sp>
    </p:spTree>
    <p:extLst>
      <p:ext uri="{BB962C8B-B14F-4D97-AF65-F5344CB8AC3E}">
        <p14:creationId xmlns:p14="http://schemas.microsoft.com/office/powerpoint/2010/main" val="266898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Clr>
                <a:srgbClr val="C00000"/>
              </a:buClr>
            </a:pPr>
            <a:r>
              <a:rPr lang="en-US" b="1" dirty="0">
                <a:solidFill>
                  <a:schemeClr val="tx1"/>
                </a:solidFill>
              </a:rPr>
              <a:t>How to Prevent Pressure Injuries </a:t>
            </a:r>
            <a:br>
              <a:rPr lang="en-US" b="1" dirty="0">
                <a:solidFill>
                  <a:schemeClr val="tx1"/>
                </a:solidFill>
              </a:rPr>
            </a:br>
            <a:r>
              <a:rPr lang="en-US" b="1" dirty="0">
                <a:solidFill>
                  <a:schemeClr val="tx1"/>
                </a:solidFill>
              </a:rPr>
              <a:t>in the ED</a:t>
            </a:r>
          </a:p>
        </p:txBody>
      </p:sp>
      <p:sp>
        <p:nvSpPr>
          <p:cNvPr id="3" name="Content Placeholder 2"/>
          <p:cNvSpPr>
            <a:spLocks noGrp="1"/>
          </p:cNvSpPr>
          <p:nvPr>
            <p:ph idx="1"/>
          </p:nvPr>
        </p:nvSpPr>
        <p:spPr>
          <a:xfrm>
            <a:off x="790302" y="1690688"/>
            <a:ext cx="10515600" cy="4518382"/>
          </a:xfrm>
        </p:spPr>
        <p:txBody>
          <a:bodyPr>
            <a:normAutofit fontScale="92500" lnSpcReduction="10000"/>
          </a:bodyPr>
          <a:lstStyle/>
          <a:p>
            <a:pPr>
              <a:buClr>
                <a:srgbClr val="C00000"/>
              </a:buClr>
            </a:pPr>
            <a:r>
              <a:rPr lang="en-US" sz="2600" dirty="0">
                <a:solidFill>
                  <a:schemeClr val="tx1"/>
                </a:solidFill>
              </a:rPr>
              <a:t>PIs are the result of a complex number of biomechanical, physiological, and environmental interactions. </a:t>
            </a:r>
          </a:p>
          <a:p>
            <a:pPr>
              <a:buClr>
                <a:srgbClr val="C00000"/>
              </a:buClr>
            </a:pPr>
            <a:r>
              <a:rPr lang="en-US" sz="2600" dirty="0">
                <a:solidFill>
                  <a:schemeClr val="tx1"/>
                </a:solidFill>
              </a:rPr>
              <a:t>PI assessment should be conducted within 4 hours of admission to ED using the Braden scale. Rapid assessment can be carried out by focusing on age and presence of elevated CRP levels and the potential for the patient to remain in the ED for a protracted time.</a:t>
            </a:r>
          </a:p>
          <a:p>
            <a:pPr>
              <a:buClr>
                <a:srgbClr val="C00000"/>
              </a:buClr>
            </a:pPr>
            <a:r>
              <a:rPr lang="en-US" sz="2600" dirty="0">
                <a:solidFill>
                  <a:schemeClr val="tx1"/>
                </a:solidFill>
              </a:rPr>
              <a:t>Minimize exposure to unrelieved pressure, shear, and moisture through the implementation of repositioning schedules and ensuring the skin is protected from bodily fluids. </a:t>
            </a:r>
          </a:p>
          <a:p>
            <a:pPr>
              <a:buClr>
                <a:srgbClr val="C00000"/>
              </a:buClr>
            </a:pPr>
            <a:r>
              <a:rPr lang="en-US" sz="2600" dirty="0">
                <a:solidFill>
                  <a:schemeClr val="tx1"/>
                </a:solidFill>
              </a:rPr>
              <a:t>Removal medical devices (e.g., backboards and cervical collars) as soon as the absence of spinal injury. Heel elevation using longitudinally positioned pillows or the use of specialty off‐loading devices significantly reduce heel PI development.</a:t>
            </a:r>
          </a:p>
          <a:p>
            <a:pPr>
              <a:buClr>
                <a:srgbClr val="C00000"/>
              </a:buClr>
            </a:pPr>
            <a:endParaRPr lang="en-US" dirty="0">
              <a:solidFill>
                <a:schemeClr val="tx1"/>
              </a:solidFill>
            </a:endParaRPr>
          </a:p>
        </p:txBody>
      </p:sp>
      <p:sp>
        <p:nvSpPr>
          <p:cNvPr id="7" name="TextBox 6"/>
          <p:cNvSpPr txBox="1"/>
          <p:nvPr/>
        </p:nvSpPr>
        <p:spPr>
          <a:xfrm>
            <a:off x="530942" y="5685850"/>
            <a:ext cx="6761437" cy="738664"/>
          </a:xfrm>
          <a:prstGeom prst="rect">
            <a:avLst/>
          </a:prstGeom>
          <a:noFill/>
        </p:spPr>
        <p:txBody>
          <a:bodyPr wrap="square" rtlCol="0">
            <a:spAutoFit/>
          </a:bodyPr>
          <a:lstStyle/>
          <a:p>
            <a:pPr marL="576263" indent="-576263">
              <a:buClr>
                <a:srgbClr val="C00000"/>
              </a:buClr>
            </a:pPr>
            <a:r>
              <a:rPr lang="en-US" sz="1400" dirty="0"/>
              <a:t>Santamaria N, et al. Preventing pressure injuries in the emergency department: Current evidence and practice considerations. International Wound Journal 2019; (16)3: 746-752.</a:t>
            </a:r>
          </a:p>
        </p:txBody>
      </p:sp>
    </p:spTree>
    <p:extLst>
      <p:ext uri="{BB962C8B-B14F-4D97-AF65-F5344CB8AC3E}">
        <p14:creationId xmlns:p14="http://schemas.microsoft.com/office/powerpoint/2010/main" val="1756093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44099"/>
            <a:ext cx="11558588" cy="1458119"/>
          </a:xfrm>
        </p:spPr>
        <p:txBody>
          <a:bodyPr>
            <a:normAutofit/>
          </a:bodyPr>
          <a:lstStyle/>
          <a:p>
            <a:pPr>
              <a:buClr>
                <a:srgbClr val="C00000"/>
              </a:buClr>
            </a:pPr>
            <a:r>
              <a:rPr lang="en-US" sz="3200" b="1" dirty="0">
                <a:solidFill>
                  <a:schemeClr val="tx1"/>
                </a:solidFill>
              </a:rPr>
              <a:t>How to Prevent Pressure Injuries in the 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534" y="557440"/>
            <a:ext cx="5182773" cy="6380113"/>
          </a:xfrm>
          <a:prstGeom prst="rect">
            <a:avLst/>
          </a:prstGeom>
        </p:spPr>
      </p:pic>
      <p:sp>
        <p:nvSpPr>
          <p:cNvPr id="7" name="TextBox 6"/>
          <p:cNvSpPr txBox="1"/>
          <p:nvPr/>
        </p:nvSpPr>
        <p:spPr>
          <a:xfrm>
            <a:off x="8699383" y="2999825"/>
            <a:ext cx="3491904" cy="1169551"/>
          </a:xfrm>
          <a:prstGeom prst="rect">
            <a:avLst/>
          </a:prstGeom>
          <a:noFill/>
        </p:spPr>
        <p:txBody>
          <a:bodyPr wrap="square" rtlCol="0">
            <a:spAutoFit/>
          </a:bodyPr>
          <a:lstStyle/>
          <a:p>
            <a:pPr marL="576263" indent="-576263">
              <a:buClr>
                <a:srgbClr val="C00000"/>
              </a:buClr>
            </a:pPr>
            <a:r>
              <a:rPr lang="en-US" sz="1400" dirty="0"/>
              <a:t>Santamaria N, et al. Preventing pressure injuries in the emergency department: Current evidence and practice considerations. International Wound Journal 2019; (16)3: 746-752.</a:t>
            </a:r>
          </a:p>
        </p:txBody>
      </p:sp>
    </p:spTree>
    <p:extLst>
      <p:ext uri="{BB962C8B-B14F-4D97-AF65-F5344CB8AC3E}">
        <p14:creationId xmlns:p14="http://schemas.microsoft.com/office/powerpoint/2010/main" val="4083431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9845</TotalTime>
  <Words>2195</Words>
  <Application>Microsoft Macintosh PowerPoint</Application>
  <PresentationFormat>Widescreen</PresentationFormat>
  <Paragraphs>159</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Rounded MT Bold</vt:lpstr>
      <vt:lpstr>Calibri</vt:lpstr>
      <vt:lpstr>Calibri Light</vt:lpstr>
      <vt:lpstr>Georgia</vt:lpstr>
      <vt:lpstr>Office Theme</vt:lpstr>
      <vt:lpstr>Wounds in the Emergency Department  Wednesday, October 2, 2024 </vt:lpstr>
      <vt:lpstr>Agenda</vt:lpstr>
      <vt:lpstr>What Are Leading Skin Conditions that Bring Patients to ED?</vt:lpstr>
      <vt:lpstr>What Is New in Laceration Management? </vt:lpstr>
      <vt:lpstr>How Should the Wound Be Anesthetized?</vt:lpstr>
      <vt:lpstr>What Is the Best Material to Close Lacerations?</vt:lpstr>
      <vt:lpstr>What Types of Dressings  Should Be Applied? </vt:lpstr>
      <vt:lpstr>How to Prevent Pressure Injuries  in the ED</vt:lpstr>
      <vt:lpstr>How to Prevent Pressure Injuries in the ED</vt:lpstr>
      <vt:lpstr>How to Diagnose and Treat Acute Compartment Syndrome? </vt:lpstr>
      <vt:lpstr>What Is Surgical Treatment for Diabetic Forefoot Osteomyelitis? </vt:lpstr>
      <vt:lpstr>How to Treat Septic Arthritis? </vt:lpstr>
      <vt:lpstr>How to Treat Fournier’s Gangrene With Septic Shock</vt:lpstr>
      <vt:lpstr>How to Treat Fournier’s Gangrene With Septic Shock (continued)</vt:lpstr>
      <vt:lpstr>How to Manage Steven Johnson Syndrome? </vt:lpstr>
      <vt:lpstr>How to Treat Dental Emergencies?</vt:lpstr>
      <vt:lpstr>What Is Treatment for Autonomic Dysreflexia with Neurologic Complications? </vt:lpstr>
      <vt:lpstr>What Is Treatment for Autonomic Dysreflexia with Neurologic Complications? </vt:lpstr>
      <vt:lpstr>How Can Negative Pressure Wound Therapy Help in Early-stage Management of Complex Wounds?</vt:lpstr>
      <vt:lpstr>Negative Pressure Wound Therapy</vt:lpstr>
      <vt:lpstr>Negative Pressure Wound Therapy</vt:lpstr>
      <vt:lpstr>Are Antibiotic-impregnated calcium sulfate beads effective in accelerating healing?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99</cp:revision>
  <dcterms:created xsi:type="dcterms:W3CDTF">2019-08-08T12:30:57Z</dcterms:created>
  <dcterms:modified xsi:type="dcterms:W3CDTF">2024-07-16T19:17:22Z</dcterms:modified>
</cp:coreProperties>
</file>