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1639" r:id="rId2"/>
    <p:sldId id="352" r:id="rId3"/>
    <p:sldId id="1456" r:id="rId4"/>
    <p:sldId id="1460" r:id="rId5"/>
    <p:sldId id="1468" r:id="rId6"/>
    <p:sldId id="1458" r:id="rId7"/>
    <p:sldId id="1461" r:id="rId8"/>
    <p:sldId id="1910" r:id="rId9"/>
    <p:sldId id="1469" r:id="rId10"/>
    <p:sldId id="1480" r:id="rId11"/>
    <p:sldId id="1479" r:id="rId12"/>
    <p:sldId id="1563" r:id="rId13"/>
    <p:sldId id="1609" r:id="rId14"/>
    <p:sldId id="1481" r:id="rId15"/>
    <p:sldId id="1464" r:id="rId16"/>
    <p:sldId id="1911" r:id="rId17"/>
    <p:sldId id="1912" r:id="rId18"/>
    <p:sldId id="1913" r:id="rId19"/>
    <p:sldId id="1620" r:id="rId20"/>
    <p:sldId id="1622" r:id="rId21"/>
    <p:sldId id="1623" r:id="rId22"/>
    <p:sldId id="1697" r:id="rId23"/>
    <p:sldId id="1768" r:id="rId24"/>
    <p:sldId id="1774" r:id="rId25"/>
    <p:sldId id="1663" r:id="rId26"/>
    <p:sldId id="1664" r:id="rId27"/>
    <p:sldId id="1665" r:id="rId28"/>
    <p:sldId id="1684" r:id="rId29"/>
    <p:sldId id="1662" r:id="rId30"/>
    <p:sldId id="1908" r:id="rId31"/>
    <p:sldId id="1896" r:id="rId32"/>
    <p:sldId id="1897" r:id="rId33"/>
    <p:sldId id="1898" r:id="rId34"/>
    <p:sldId id="1900" r:id="rId35"/>
    <p:sldId id="1901" r:id="rId36"/>
    <p:sldId id="1902" r:id="rId37"/>
    <p:sldId id="1906" r:id="rId38"/>
    <p:sldId id="1907" r:id="rId39"/>
    <p:sldId id="1904" r:id="rId40"/>
    <p:sldId id="190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150"/>
    <p:restoredTop sz="95934"/>
  </p:normalViewPr>
  <p:slideViewPr>
    <p:cSldViewPr snapToGrid="0">
      <p:cViewPr varScale="1">
        <p:scale>
          <a:sx n="96" d="100"/>
          <a:sy n="96" d="100"/>
        </p:scale>
        <p:origin x="176" y="48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3E33FE-9F02-034D-8250-8F8AFCD5D2D5}" type="datetimeFigureOut">
              <a:rPr lang="en-US" smtClean="0"/>
              <a:t>7/16/24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F9EE7B-3780-5E49-9678-360BA2B67207}" type="slidenum">
              <a:rPr lang="en-US" smtClean="0"/>
              <a:t>‹#›</a:t>
            </a:fld>
            <a:endParaRPr lang="en-US"/>
          </a:p>
        </p:txBody>
      </p:sp>
    </p:spTree>
    <p:extLst>
      <p:ext uri="{BB962C8B-B14F-4D97-AF65-F5344CB8AC3E}">
        <p14:creationId xmlns:p14="http://schemas.microsoft.com/office/powerpoint/2010/main" val="1933197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4144624" y="9119172"/>
            <a:ext cx="3168928" cy="48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2" tIns="46667" rIns="93332" bIns="46667" anchor="b"/>
          <a:lstStyle>
            <a:lvl1pPr defTabSz="908050" eaLnBrk="0" hangingPunct="0">
              <a:defRPr sz="1500">
                <a:solidFill>
                  <a:schemeClr val="tx1"/>
                </a:solidFill>
                <a:latin typeface="Corbel" pitchFamily="34" charset="0"/>
                <a:ea typeface="ＭＳ Ｐゴシック" pitchFamily="34" charset="-128"/>
              </a:defRPr>
            </a:lvl1pPr>
            <a:lvl2pPr marL="742950" indent="-285750" defTabSz="908050" eaLnBrk="0" hangingPunct="0">
              <a:defRPr sz="1500">
                <a:solidFill>
                  <a:schemeClr val="tx1"/>
                </a:solidFill>
                <a:latin typeface="Corbel" pitchFamily="34" charset="0"/>
                <a:ea typeface="ＭＳ Ｐゴシック" pitchFamily="34" charset="-128"/>
              </a:defRPr>
            </a:lvl2pPr>
            <a:lvl3pPr marL="1143000" indent="-228600" defTabSz="908050" eaLnBrk="0" hangingPunct="0">
              <a:defRPr sz="1500">
                <a:solidFill>
                  <a:schemeClr val="tx1"/>
                </a:solidFill>
                <a:latin typeface="Corbel" pitchFamily="34" charset="0"/>
                <a:ea typeface="ＭＳ Ｐゴシック" pitchFamily="34" charset="-128"/>
              </a:defRPr>
            </a:lvl3pPr>
            <a:lvl4pPr marL="1600200" indent="-228600" defTabSz="908050" eaLnBrk="0" hangingPunct="0">
              <a:defRPr sz="1500">
                <a:solidFill>
                  <a:schemeClr val="tx1"/>
                </a:solidFill>
                <a:latin typeface="Corbel" pitchFamily="34" charset="0"/>
                <a:ea typeface="ＭＳ Ｐゴシック" pitchFamily="34" charset="-128"/>
              </a:defRPr>
            </a:lvl4pPr>
            <a:lvl5pPr marL="2057400" indent="-228600" defTabSz="908050" eaLnBrk="0" hangingPunct="0">
              <a:defRPr sz="1500">
                <a:solidFill>
                  <a:schemeClr val="tx1"/>
                </a:solidFill>
                <a:latin typeface="Corbel" pitchFamily="34" charset="0"/>
                <a:ea typeface="ＭＳ Ｐゴシック" pitchFamily="34" charset="-128"/>
              </a:defRPr>
            </a:lvl5pPr>
            <a:lvl6pPr marL="25146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6pPr>
            <a:lvl7pPr marL="29718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7pPr>
            <a:lvl8pPr marL="34290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8pPr>
            <a:lvl9pPr marL="38862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9pPr>
          </a:lstStyle>
          <a:p>
            <a:pPr eaLnBrk="1" fontAlgn="base" hangingPunct="1">
              <a:spcBef>
                <a:spcPct val="0"/>
              </a:spcBef>
              <a:spcAft>
                <a:spcPct val="0"/>
              </a:spcAft>
            </a:pPr>
            <a:fld id="{97FB07B1-36B4-4906-B77A-EAB0C010AB83}" type="slidenum">
              <a:rPr lang="en-US" sz="1200">
                <a:solidFill>
                  <a:prstClr val="black"/>
                </a:solidFill>
                <a:latin typeface="Arial" charset="0"/>
              </a:rPr>
              <a:pPr eaLnBrk="1" fontAlgn="base" hangingPunct="1">
                <a:spcBef>
                  <a:spcPct val="0"/>
                </a:spcBef>
                <a:spcAft>
                  <a:spcPct val="0"/>
                </a:spcAft>
              </a:pPr>
              <a:t>1</a:t>
            </a:fld>
            <a:endParaRPr lang="en-US" sz="1200" dirty="0">
              <a:solidFill>
                <a:prstClr val="black"/>
              </a:solidFill>
              <a:latin typeface="Arial" charset="0"/>
            </a:endParaRPr>
          </a:p>
        </p:txBody>
      </p:sp>
      <p:sp>
        <p:nvSpPr>
          <p:cNvPr id="11267" name="Rectangle 2"/>
          <p:cNvSpPr>
            <a:spLocks noGrp="1" noRot="1" noChangeAspect="1" noChangeArrowheads="1" noTextEdit="1"/>
          </p:cNvSpPr>
          <p:nvPr>
            <p:ph type="sldImg"/>
          </p:nvPr>
        </p:nvSpPr>
        <p:spPr>
          <a:xfrm>
            <a:off x="460375" y="722313"/>
            <a:ext cx="6397625" cy="359886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2" tIns="46667" rIns="93332" bIns="46667"/>
          <a:lstStyle/>
          <a:p>
            <a:pPr defTabSz="942147"/>
            <a:endParaRPr lang="en-US" dirty="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22</a:t>
            </a:fld>
            <a:endParaRPr lang="en-US"/>
          </a:p>
        </p:txBody>
      </p:sp>
    </p:spTree>
    <p:extLst>
      <p:ext uri="{BB962C8B-B14F-4D97-AF65-F5344CB8AC3E}">
        <p14:creationId xmlns:p14="http://schemas.microsoft.com/office/powerpoint/2010/main" val="120664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25</a:t>
            </a:fld>
            <a:endParaRPr lang="en-US"/>
          </a:p>
        </p:txBody>
      </p:sp>
    </p:spTree>
    <p:extLst>
      <p:ext uri="{BB962C8B-B14F-4D97-AF65-F5344CB8AC3E}">
        <p14:creationId xmlns:p14="http://schemas.microsoft.com/office/powerpoint/2010/main" val="3019917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26</a:t>
            </a:fld>
            <a:endParaRPr lang="en-US"/>
          </a:p>
        </p:txBody>
      </p:sp>
    </p:spTree>
    <p:extLst>
      <p:ext uri="{BB962C8B-B14F-4D97-AF65-F5344CB8AC3E}">
        <p14:creationId xmlns:p14="http://schemas.microsoft.com/office/powerpoint/2010/main" val="548570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27</a:t>
            </a:fld>
            <a:endParaRPr lang="en-US"/>
          </a:p>
        </p:txBody>
      </p:sp>
    </p:spTree>
    <p:extLst>
      <p:ext uri="{BB962C8B-B14F-4D97-AF65-F5344CB8AC3E}">
        <p14:creationId xmlns:p14="http://schemas.microsoft.com/office/powerpoint/2010/main" val="1754965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28</a:t>
            </a:fld>
            <a:endParaRPr lang="en-US"/>
          </a:p>
        </p:txBody>
      </p:sp>
    </p:spTree>
    <p:extLst>
      <p:ext uri="{BB962C8B-B14F-4D97-AF65-F5344CB8AC3E}">
        <p14:creationId xmlns:p14="http://schemas.microsoft.com/office/powerpoint/2010/main" val="1043130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29</a:t>
            </a:fld>
            <a:endParaRPr lang="en-US"/>
          </a:p>
        </p:txBody>
      </p:sp>
    </p:spTree>
    <p:extLst>
      <p:ext uri="{BB962C8B-B14F-4D97-AF65-F5344CB8AC3E}">
        <p14:creationId xmlns:p14="http://schemas.microsoft.com/office/powerpoint/2010/main" val="26414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68824-6D18-B64F-863F-FBD030BA3D04}" type="slidenum">
              <a:rPr lang="en-US" smtClean="0"/>
              <a:t>35</a:t>
            </a:fld>
            <a:endParaRPr lang="en-US"/>
          </a:p>
        </p:txBody>
      </p:sp>
    </p:spTree>
    <p:extLst>
      <p:ext uri="{BB962C8B-B14F-4D97-AF65-F5344CB8AC3E}">
        <p14:creationId xmlns:p14="http://schemas.microsoft.com/office/powerpoint/2010/main" val="568404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8606-8711-0F4E-73C8-C47FDA3197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17F6DC-2CD4-75A5-562D-3B992902A1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3CE730-36E2-E8B8-92BC-73F175D813DB}"/>
              </a:ext>
            </a:extLst>
          </p:cNvPr>
          <p:cNvSpPr>
            <a:spLocks noGrp="1"/>
          </p:cNvSpPr>
          <p:nvPr>
            <p:ph type="dt" sz="half" idx="10"/>
          </p:nvPr>
        </p:nvSpPr>
        <p:spPr/>
        <p:txBody>
          <a:bodyPr/>
          <a:lstStyle/>
          <a:p>
            <a:fld id="{596D9C50-6CFB-5E4E-90D6-63D19E17CCA3}" type="datetimeFigureOut">
              <a:rPr lang="en-US" smtClean="0"/>
              <a:t>7/16/24</a:t>
            </a:fld>
            <a:endParaRPr lang="en-US"/>
          </a:p>
        </p:txBody>
      </p:sp>
      <p:sp>
        <p:nvSpPr>
          <p:cNvPr id="5" name="Footer Placeholder 4">
            <a:extLst>
              <a:ext uri="{FF2B5EF4-FFF2-40B4-BE49-F238E27FC236}">
                <a16:creationId xmlns:a16="http://schemas.microsoft.com/office/drawing/2014/main" id="{237903ED-0DF9-0139-39B5-3385BF574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65F09-736F-D347-BB6C-B38202E5FA64}"/>
              </a:ext>
            </a:extLst>
          </p:cNvPr>
          <p:cNvSpPr>
            <a:spLocks noGrp="1"/>
          </p:cNvSpPr>
          <p:nvPr>
            <p:ph type="sldNum" sz="quarter" idx="12"/>
          </p:nvPr>
        </p:nvSpPr>
        <p:spPr/>
        <p:txBody>
          <a:bodyPr/>
          <a:lstStyle/>
          <a:p>
            <a:fld id="{CDF5E133-C189-F543-8FCA-45098E38FEA5}" type="slidenum">
              <a:rPr lang="en-US" smtClean="0"/>
              <a:t>‹#›</a:t>
            </a:fld>
            <a:endParaRPr lang="en-US"/>
          </a:p>
        </p:txBody>
      </p:sp>
    </p:spTree>
    <p:extLst>
      <p:ext uri="{BB962C8B-B14F-4D97-AF65-F5344CB8AC3E}">
        <p14:creationId xmlns:p14="http://schemas.microsoft.com/office/powerpoint/2010/main" val="3345450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3822C-CE61-B1D3-D32C-394F6D6D82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643967-C635-3548-1401-60ACC6BE57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D9D45-3297-BDC9-5290-809BE5512C01}"/>
              </a:ext>
            </a:extLst>
          </p:cNvPr>
          <p:cNvSpPr>
            <a:spLocks noGrp="1"/>
          </p:cNvSpPr>
          <p:nvPr>
            <p:ph type="dt" sz="half" idx="10"/>
          </p:nvPr>
        </p:nvSpPr>
        <p:spPr/>
        <p:txBody>
          <a:bodyPr/>
          <a:lstStyle/>
          <a:p>
            <a:fld id="{596D9C50-6CFB-5E4E-90D6-63D19E17CCA3}" type="datetimeFigureOut">
              <a:rPr lang="en-US" smtClean="0"/>
              <a:t>7/16/24</a:t>
            </a:fld>
            <a:endParaRPr lang="en-US"/>
          </a:p>
        </p:txBody>
      </p:sp>
      <p:sp>
        <p:nvSpPr>
          <p:cNvPr id="5" name="Footer Placeholder 4">
            <a:extLst>
              <a:ext uri="{FF2B5EF4-FFF2-40B4-BE49-F238E27FC236}">
                <a16:creationId xmlns:a16="http://schemas.microsoft.com/office/drawing/2014/main" id="{90D64C49-06CC-5E28-C440-A0315C388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DD78B-7EA7-6AD2-D5B1-46E9A9BB8C5C}"/>
              </a:ext>
            </a:extLst>
          </p:cNvPr>
          <p:cNvSpPr>
            <a:spLocks noGrp="1"/>
          </p:cNvSpPr>
          <p:nvPr>
            <p:ph type="sldNum" sz="quarter" idx="12"/>
          </p:nvPr>
        </p:nvSpPr>
        <p:spPr/>
        <p:txBody>
          <a:bodyPr/>
          <a:lstStyle/>
          <a:p>
            <a:fld id="{CDF5E133-C189-F543-8FCA-45098E38FEA5}" type="slidenum">
              <a:rPr lang="en-US" smtClean="0"/>
              <a:t>‹#›</a:t>
            </a:fld>
            <a:endParaRPr lang="en-US"/>
          </a:p>
        </p:txBody>
      </p:sp>
    </p:spTree>
    <p:extLst>
      <p:ext uri="{BB962C8B-B14F-4D97-AF65-F5344CB8AC3E}">
        <p14:creationId xmlns:p14="http://schemas.microsoft.com/office/powerpoint/2010/main" val="2477793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62569A-483C-508A-7F39-DD26972DAB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9BE292-A009-E27B-B97F-286414291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DB645-EBDE-16F6-FCC9-C6742BAA8455}"/>
              </a:ext>
            </a:extLst>
          </p:cNvPr>
          <p:cNvSpPr>
            <a:spLocks noGrp="1"/>
          </p:cNvSpPr>
          <p:nvPr>
            <p:ph type="dt" sz="half" idx="10"/>
          </p:nvPr>
        </p:nvSpPr>
        <p:spPr/>
        <p:txBody>
          <a:bodyPr/>
          <a:lstStyle/>
          <a:p>
            <a:fld id="{596D9C50-6CFB-5E4E-90D6-63D19E17CCA3}" type="datetimeFigureOut">
              <a:rPr lang="en-US" smtClean="0"/>
              <a:t>7/16/24</a:t>
            </a:fld>
            <a:endParaRPr lang="en-US"/>
          </a:p>
        </p:txBody>
      </p:sp>
      <p:sp>
        <p:nvSpPr>
          <p:cNvPr id="5" name="Footer Placeholder 4">
            <a:extLst>
              <a:ext uri="{FF2B5EF4-FFF2-40B4-BE49-F238E27FC236}">
                <a16:creationId xmlns:a16="http://schemas.microsoft.com/office/drawing/2014/main" id="{72CC7033-2763-F015-9FCB-28BAF382E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1E5AF-AF45-7855-62D8-978FFA17215E}"/>
              </a:ext>
            </a:extLst>
          </p:cNvPr>
          <p:cNvSpPr>
            <a:spLocks noGrp="1"/>
          </p:cNvSpPr>
          <p:nvPr>
            <p:ph type="sldNum" sz="quarter" idx="12"/>
          </p:nvPr>
        </p:nvSpPr>
        <p:spPr/>
        <p:txBody>
          <a:bodyPr/>
          <a:lstStyle/>
          <a:p>
            <a:fld id="{CDF5E133-C189-F543-8FCA-45098E38FEA5}" type="slidenum">
              <a:rPr lang="en-US" smtClean="0"/>
              <a:t>‹#›</a:t>
            </a:fld>
            <a:endParaRPr lang="en-US"/>
          </a:p>
        </p:txBody>
      </p:sp>
    </p:spTree>
    <p:extLst>
      <p:ext uri="{BB962C8B-B14F-4D97-AF65-F5344CB8AC3E}">
        <p14:creationId xmlns:p14="http://schemas.microsoft.com/office/powerpoint/2010/main" val="1172202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7"/>
            <a:ext cx="10972800" cy="1143000"/>
          </a:xfrm>
          <a:prstGeom prst="rect">
            <a:avLst/>
          </a:prstGeom>
        </p:spPr>
        <p:txBody>
          <a:bodyPr/>
          <a:lstStyle>
            <a:lvl1pPr>
              <a:defRPr>
                <a:solidFill>
                  <a:schemeClr val="tx1"/>
                </a:solidFill>
              </a:defRPr>
            </a:lvl1pPr>
          </a:lstStyle>
          <a:p>
            <a:r>
              <a:rPr lang="en-US" dirty="0"/>
              <a:t>Click to edit Master title style</a:t>
            </a:r>
          </a:p>
        </p:txBody>
      </p:sp>
      <p:sp>
        <p:nvSpPr>
          <p:cNvPr id="4" name="Content Placeholder 3"/>
          <p:cNvSpPr>
            <a:spLocks noGrp="1"/>
          </p:cNvSpPr>
          <p:nvPr>
            <p:ph sz="quarter" idx="10"/>
          </p:nvPr>
        </p:nvSpPr>
        <p:spPr>
          <a:xfrm>
            <a:off x="711200" y="1701800"/>
            <a:ext cx="9042400" cy="3556000"/>
          </a:xfrm>
          <a:prstGeom prst="rect">
            <a:avLst/>
          </a:prstGeom>
        </p:spPr>
        <p:txBody>
          <a:bodyPr/>
          <a:lstStyle>
            <a:lvl1pPr>
              <a:buClr>
                <a:srgbClr val="C00000"/>
              </a:buClr>
              <a:defRPr>
                <a:solidFill>
                  <a:schemeClr val="tx1"/>
                </a:solidFill>
              </a:defRPr>
            </a:lvl1pPr>
            <a:lvl2pPr>
              <a:buClr>
                <a:srgbClr val="C00000"/>
              </a:buClr>
              <a:defRPr>
                <a:solidFill>
                  <a:schemeClr val="tx1"/>
                </a:solidFill>
              </a:defRPr>
            </a:lvl2pPr>
            <a:lvl3pPr>
              <a:buClr>
                <a:srgbClr val="C00000"/>
              </a:buClr>
              <a:defRPr>
                <a:solidFill>
                  <a:schemeClr val="tx1"/>
                </a:solidFill>
              </a:defRPr>
            </a:lvl3pPr>
            <a:lvl4pPr>
              <a:buClr>
                <a:srgbClr val="C00000"/>
              </a:buClr>
              <a:defRPr>
                <a:solidFill>
                  <a:schemeClr val="tx1"/>
                </a:solidFill>
              </a:defRPr>
            </a:lvl4pPr>
            <a:lvl5pPr>
              <a:buClr>
                <a:srgbClr val="C000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20855"/>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6D456-9A9C-B44E-C503-849157B8F1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9DCF7-2F3C-A343-9BE9-7313FFEC36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70C0-2C34-AF50-87D8-AEDEAD274ED7}"/>
              </a:ext>
            </a:extLst>
          </p:cNvPr>
          <p:cNvSpPr>
            <a:spLocks noGrp="1"/>
          </p:cNvSpPr>
          <p:nvPr>
            <p:ph type="dt" sz="half" idx="10"/>
          </p:nvPr>
        </p:nvSpPr>
        <p:spPr/>
        <p:txBody>
          <a:bodyPr/>
          <a:lstStyle/>
          <a:p>
            <a:fld id="{596D9C50-6CFB-5E4E-90D6-63D19E17CCA3}" type="datetimeFigureOut">
              <a:rPr lang="en-US" smtClean="0"/>
              <a:t>7/16/24</a:t>
            </a:fld>
            <a:endParaRPr lang="en-US"/>
          </a:p>
        </p:txBody>
      </p:sp>
      <p:sp>
        <p:nvSpPr>
          <p:cNvPr id="5" name="Footer Placeholder 4">
            <a:extLst>
              <a:ext uri="{FF2B5EF4-FFF2-40B4-BE49-F238E27FC236}">
                <a16:creationId xmlns:a16="http://schemas.microsoft.com/office/drawing/2014/main" id="{97101A00-0B57-E680-C1B5-F7D4570D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BE22F8-55C3-9092-19E7-AFA05F31B4B1}"/>
              </a:ext>
            </a:extLst>
          </p:cNvPr>
          <p:cNvSpPr>
            <a:spLocks noGrp="1"/>
          </p:cNvSpPr>
          <p:nvPr>
            <p:ph type="sldNum" sz="quarter" idx="12"/>
          </p:nvPr>
        </p:nvSpPr>
        <p:spPr/>
        <p:txBody>
          <a:bodyPr/>
          <a:lstStyle/>
          <a:p>
            <a:fld id="{CDF5E133-C189-F543-8FCA-45098E38FEA5}" type="slidenum">
              <a:rPr lang="en-US" smtClean="0"/>
              <a:t>‹#›</a:t>
            </a:fld>
            <a:endParaRPr lang="en-US"/>
          </a:p>
        </p:txBody>
      </p:sp>
    </p:spTree>
    <p:extLst>
      <p:ext uri="{BB962C8B-B14F-4D97-AF65-F5344CB8AC3E}">
        <p14:creationId xmlns:p14="http://schemas.microsoft.com/office/powerpoint/2010/main" val="3423098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F8B8A-2CE1-AC21-EDCD-B0D6F2885E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225A45-2509-3F86-1496-82BE4C669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79615F-51CE-45A6-5593-D5C3A3972798}"/>
              </a:ext>
            </a:extLst>
          </p:cNvPr>
          <p:cNvSpPr>
            <a:spLocks noGrp="1"/>
          </p:cNvSpPr>
          <p:nvPr>
            <p:ph type="dt" sz="half" idx="10"/>
          </p:nvPr>
        </p:nvSpPr>
        <p:spPr/>
        <p:txBody>
          <a:bodyPr/>
          <a:lstStyle/>
          <a:p>
            <a:fld id="{596D9C50-6CFB-5E4E-90D6-63D19E17CCA3}" type="datetimeFigureOut">
              <a:rPr lang="en-US" smtClean="0"/>
              <a:t>7/16/24</a:t>
            </a:fld>
            <a:endParaRPr lang="en-US"/>
          </a:p>
        </p:txBody>
      </p:sp>
      <p:sp>
        <p:nvSpPr>
          <p:cNvPr id="5" name="Footer Placeholder 4">
            <a:extLst>
              <a:ext uri="{FF2B5EF4-FFF2-40B4-BE49-F238E27FC236}">
                <a16:creationId xmlns:a16="http://schemas.microsoft.com/office/drawing/2014/main" id="{6780BB2F-50D2-5EB3-2D20-8B3948956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7D533-E1AD-0E43-9558-367EC6974AD1}"/>
              </a:ext>
            </a:extLst>
          </p:cNvPr>
          <p:cNvSpPr>
            <a:spLocks noGrp="1"/>
          </p:cNvSpPr>
          <p:nvPr>
            <p:ph type="sldNum" sz="quarter" idx="12"/>
          </p:nvPr>
        </p:nvSpPr>
        <p:spPr/>
        <p:txBody>
          <a:bodyPr/>
          <a:lstStyle/>
          <a:p>
            <a:fld id="{CDF5E133-C189-F543-8FCA-45098E38FEA5}" type="slidenum">
              <a:rPr lang="en-US" smtClean="0"/>
              <a:t>‹#›</a:t>
            </a:fld>
            <a:endParaRPr lang="en-US"/>
          </a:p>
        </p:txBody>
      </p:sp>
    </p:spTree>
    <p:extLst>
      <p:ext uri="{BB962C8B-B14F-4D97-AF65-F5344CB8AC3E}">
        <p14:creationId xmlns:p14="http://schemas.microsoft.com/office/powerpoint/2010/main" val="284732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0A932-CD3E-E4A4-5208-6B90CDC2A2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ED2FF6-4E69-A4C9-DBA4-FA83E81747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83B7C4-9F81-45F0-8A43-2625C07120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E4D16D-2375-7FB0-48B7-0397181E84B3}"/>
              </a:ext>
            </a:extLst>
          </p:cNvPr>
          <p:cNvSpPr>
            <a:spLocks noGrp="1"/>
          </p:cNvSpPr>
          <p:nvPr>
            <p:ph type="dt" sz="half" idx="10"/>
          </p:nvPr>
        </p:nvSpPr>
        <p:spPr/>
        <p:txBody>
          <a:bodyPr/>
          <a:lstStyle/>
          <a:p>
            <a:fld id="{596D9C50-6CFB-5E4E-90D6-63D19E17CCA3}" type="datetimeFigureOut">
              <a:rPr lang="en-US" smtClean="0"/>
              <a:t>7/16/24</a:t>
            </a:fld>
            <a:endParaRPr lang="en-US"/>
          </a:p>
        </p:txBody>
      </p:sp>
      <p:sp>
        <p:nvSpPr>
          <p:cNvPr id="6" name="Footer Placeholder 5">
            <a:extLst>
              <a:ext uri="{FF2B5EF4-FFF2-40B4-BE49-F238E27FC236}">
                <a16:creationId xmlns:a16="http://schemas.microsoft.com/office/drawing/2014/main" id="{006244D9-F2B6-B133-3EF7-F95F640754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F7994-4089-85DD-2CA7-7A42DA492A1F}"/>
              </a:ext>
            </a:extLst>
          </p:cNvPr>
          <p:cNvSpPr>
            <a:spLocks noGrp="1"/>
          </p:cNvSpPr>
          <p:nvPr>
            <p:ph type="sldNum" sz="quarter" idx="12"/>
          </p:nvPr>
        </p:nvSpPr>
        <p:spPr/>
        <p:txBody>
          <a:bodyPr/>
          <a:lstStyle/>
          <a:p>
            <a:fld id="{CDF5E133-C189-F543-8FCA-45098E38FEA5}" type="slidenum">
              <a:rPr lang="en-US" smtClean="0"/>
              <a:t>‹#›</a:t>
            </a:fld>
            <a:endParaRPr lang="en-US"/>
          </a:p>
        </p:txBody>
      </p:sp>
    </p:spTree>
    <p:extLst>
      <p:ext uri="{BB962C8B-B14F-4D97-AF65-F5344CB8AC3E}">
        <p14:creationId xmlns:p14="http://schemas.microsoft.com/office/powerpoint/2010/main" val="2074954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AA40-AFBE-B661-8BBA-F0F9E17743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FAFA47-8101-58A7-C9EB-3F387806E6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989029-ED28-664C-9C95-77E33C1EA7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4DA419-A1E4-E1E7-FD66-BC55D5EFCC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272DAB-EAF9-5EE3-93EA-C06AEBC100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3649D-F6DA-7785-C59C-C5B80C053E65}"/>
              </a:ext>
            </a:extLst>
          </p:cNvPr>
          <p:cNvSpPr>
            <a:spLocks noGrp="1"/>
          </p:cNvSpPr>
          <p:nvPr>
            <p:ph type="dt" sz="half" idx="10"/>
          </p:nvPr>
        </p:nvSpPr>
        <p:spPr/>
        <p:txBody>
          <a:bodyPr/>
          <a:lstStyle/>
          <a:p>
            <a:fld id="{596D9C50-6CFB-5E4E-90D6-63D19E17CCA3}" type="datetimeFigureOut">
              <a:rPr lang="en-US" smtClean="0"/>
              <a:t>7/16/24</a:t>
            </a:fld>
            <a:endParaRPr lang="en-US"/>
          </a:p>
        </p:txBody>
      </p:sp>
      <p:sp>
        <p:nvSpPr>
          <p:cNvPr id="8" name="Footer Placeholder 7">
            <a:extLst>
              <a:ext uri="{FF2B5EF4-FFF2-40B4-BE49-F238E27FC236}">
                <a16:creationId xmlns:a16="http://schemas.microsoft.com/office/drawing/2014/main" id="{455B73BF-F36F-DC7D-67CE-E1AC0D7E0C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D141C8-6A88-C632-0650-33A7F98E68EB}"/>
              </a:ext>
            </a:extLst>
          </p:cNvPr>
          <p:cNvSpPr>
            <a:spLocks noGrp="1"/>
          </p:cNvSpPr>
          <p:nvPr>
            <p:ph type="sldNum" sz="quarter" idx="12"/>
          </p:nvPr>
        </p:nvSpPr>
        <p:spPr/>
        <p:txBody>
          <a:bodyPr/>
          <a:lstStyle/>
          <a:p>
            <a:fld id="{CDF5E133-C189-F543-8FCA-45098E38FEA5}" type="slidenum">
              <a:rPr lang="en-US" smtClean="0"/>
              <a:t>‹#›</a:t>
            </a:fld>
            <a:endParaRPr lang="en-US"/>
          </a:p>
        </p:txBody>
      </p:sp>
    </p:spTree>
    <p:extLst>
      <p:ext uri="{BB962C8B-B14F-4D97-AF65-F5344CB8AC3E}">
        <p14:creationId xmlns:p14="http://schemas.microsoft.com/office/powerpoint/2010/main" val="527977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861B-4F7A-2044-1A6E-93C22A97F2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796271-150F-14C0-A8EF-4945CE65165D}"/>
              </a:ext>
            </a:extLst>
          </p:cNvPr>
          <p:cNvSpPr>
            <a:spLocks noGrp="1"/>
          </p:cNvSpPr>
          <p:nvPr>
            <p:ph type="dt" sz="half" idx="10"/>
          </p:nvPr>
        </p:nvSpPr>
        <p:spPr/>
        <p:txBody>
          <a:bodyPr/>
          <a:lstStyle/>
          <a:p>
            <a:fld id="{596D9C50-6CFB-5E4E-90D6-63D19E17CCA3}" type="datetimeFigureOut">
              <a:rPr lang="en-US" smtClean="0"/>
              <a:t>7/16/24</a:t>
            </a:fld>
            <a:endParaRPr lang="en-US"/>
          </a:p>
        </p:txBody>
      </p:sp>
      <p:sp>
        <p:nvSpPr>
          <p:cNvPr id="4" name="Footer Placeholder 3">
            <a:extLst>
              <a:ext uri="{FF2B5EF4-FFF2-40B4-BE49-F238E27FC236}">
                <a16:creationId xmlns:a16="http://schemas.microsoft.com/office/drawing/2014/main" id="{FB94B0A1-A7DC-D033-3378-D012AB8960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6B7A20-CFFA-AF16-66D4-B9781D019147}"/>
              </a:ext>
            </a:extLst>
          </p:cNvPr>
          <p:cNvSpPr>
            <a:spLocks noGrp="1"/>
          </p:cNvSpPr>
          <p:nvPr>
            <p:ph type="sldNum" sz="quarter" idx="12"/>
          </p:nvPr>
        </p:nvSpPr>
        <p:spPr/>
        <p:txBody>
          <a:bodyPr/>
          <a:lstStyle/>
          <a:p>
            <a:fld id="{CDF5E133-C189-F543-8FCA-45098E38FEA5}" type="slidenum">
              <a:rPr lang="en-US" smtClean="0"/>
              <a:t>‹#›</a:t>
            </a:fld>
            <a:endParaRPr lang="en-US"/>
          </a:p>
        </p:txBody>
      </p:sp>
    </p:spTree>
    <p:extLst>
      <p:ext uri="{BB962C8B-B14F-4D97-AF65-F5344CB8AC3E}">
        <p14:creationId xmlns:p14="http://schemas.microsoft.com/office/powerpoint/2010/main" val="1595167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90C0D-799A-BA7E-240A-F99D36895B7D}"/>
              </a:ext>
            </a:extLst>
          </p:cNvPr>
          <p:cNvSpPr>
            <a:spLocks noGrp="1"/>
          </p:cNvSpPr>
          <p:nvPr>
            <p:ph type="dt" sz="half" idx="10"/>
          </p:nvPr>
        </p:nvSpPr>
        <p:spPr/>
        <p:txBody>
          <a:bodyPr/>
          <a:lstStyle/>
          <a:p>
            <a:fld id="{596D9C50-6CFB-5E4E-90D6-63D19E17CCA3}" type="datetimeFigureOut">
              <a:rPr lang="en-US" smtClean="0"/>
              <a:t>7/16/24</a:t>
            </a:fld>
            <a:endParaRPr lang="en-US"/>
          </a:p>
        </p:txBody>
      </p:sp>
      <p:sp>
        <p:nvSpPr>
          <p:cNvPr id="3" name="Footer Placeholder 2">
            <a:extLst>
              <a:ext uri="{FF2B5EF4-FFF2-40B4-BE49-F238E27FC236}">
                <a16:creationId xmlns:a16="http://schemas.microsoft.com/office/drawing/2014/main" id="{AC840F52-5A6F-741B-EB2F-C553597CF1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FC885A-1450-4273-3E48-13356F4A0C20}"/>
              </a:ext>
            </a:extLst>
          </p:cNvPr>
          <p:cNvSpPr>
            <a:spLocks noGrp="1"/>
          </p:cNvSpPr>
          <p:nvPr>
            <p:ph type="sldNum" sz="quarter" idx="12"/>
          </p:nvPr>
        </p:nvSpPr>
        <p:spPr/>
        <p:txBody>
          <a:bodyPr/>
          <a:lstStyle/>
          <a:p>
            <a:fld id="{CDF5E133-C189-F543-8FCA-45098E38FEA5}" type="slidenum">
              <a:rPr lang="en-US" smtClean="0"/>
              <a:t>‹#›</a:t>
            </a:fld>
            <a:endParaRPr lang="en-US"/>
          </a:p>
        </p:txBody>
      </p:sp>
    </p:spTree>
    <p:extLst>
      <p:ext uri="{BB962C8B-B14F-4D97-AF65-F5344CB8AC3E}">
        <p14:creationId xmlns:p14="http://schemas.microsoft.com/office/powerpoint/2010/main" val="2087272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24D-238B-2E66-F2F9-30A345507B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3A9DA8-7D5E-96D8-2E34-DDCEC66873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4A2747-63E0-A6D2-5913-38DDB4A9DF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D89AEC-FC84-F735-444C-8D1F154134B6}"/>
              </a:ext>
            </a:extLst>
          </p:cNvPr>
          <p:cNvSpPr>
            <a:spLocks noGrp="1"/>
          </p:cNvSpPr>
          <p:nvPr>
            <p:ph type="dt" sz="half" idx="10"/>
          </p:nvPr>
        </p:nvSpPr>
        <p:spPr/>
        <p:txBody>
          <a:bodyPr/>
          <a:lstStyle/>
          <a:p>
            <a:fld id="{596D9C50-6CFB-5E4E-90D6-63D19E17CCA3}" type="datetimeFigureOut">
              <a:rPr lang="en-US" smtClean="0"/>
              <a:t>7/16/24</a:t>
            </a:fld>
            <a:endParaRPr lang="en-US"/>
          </a:p>
        </p:txBody>
      </p:sp>
      <p:sp>
        <p:nvSpPr>
          <p:cNvPr id="6" name="Footer Placeholder 5">
            <a:extLst>
              <a:ext uri="{FF2B5EF4-FFF2-40B4-BE49-F238E27FC236}">
                <a16:creationId xmlns:a16="http://schemas.microsoft.com/office/drawing/2014/main" id="{1887F084-B80B-3E6D-26E7-622C857A9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1E337C-D4B7-5F09-F2AB-4E6AF14557FE}"/>
              </a:ext>
            </a:extLst>
          </p:cNvPr>
          <p:cNvSpPr>
            <a:spLocks noGrp="1"/>
          </p:cNvSpPr>
          <p:nvPr>
            <p:ph type="sldNum" sz="quarter" idx="12"/>
          </p:nvPr>
        </p:nvSpPr>
        <p:spPr/>
        <p:txBody>
          <a:bodyPr/>
          <a:lstStyle/>
          <a:p>
            <a:fld id="{CDF5E133-C189-F543-8FCA-45098E38FEA5}" type="slidenum">
              <a:rPr lang="en-US" smtClean="0"/>
              <a:t>‹#›</a:t>
            </a:fld>
            <a:endParaRPr lang="en-US"/>
          </a:p>
        </p:txBody>
      </p:sp>
    </p:spTree>
    <p:extLst>
      <p:ext uri="{BB962C8B-B14F-4D97-AF65-F5344CB8AC3E}">
        <p14:creationId xmlns:p14="http://schemas.microsoft.com/office/powerpoint/2010/main" val="2306716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1D2DB-43D9-78E8-867C-66F46EB0B3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880EF-3C41-CC8C-3A08-2E475EC011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467BF8-32B2-3924-3749-2CA8E09B5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F24BAB-249E-7189-EFA4-6B4826CE78D0}"/>
              </a:ext>
            </a:extLst>
          </p:cNvPr>
          <p:cNvSpPr>
            <a:spLocks noGrp="1"/>
          </p:cNvSpPr>
          <p:nvPr>
            <p:ph type="dt" sz="half" idx="10"/>
          </p:nvPr>
        </p:nvSpPr>
        <p:spPr/>
        <p:txBody>
          <a:bodyPr/>
          <a:lstStyle/>
          <a:p>
            <a:fld id="{596D9C50-6CFB-5E4E-90D6-63D19E17CCA3}" type="datetimeFigureOut">
              <a:rPr lang="en-US" smtClean="0"/>
              <a:t>7/16/24</a:t>
            </a:fld>
            <a:endParaRPr lang="en-US"/>
          </a:p>
        </p:txBody>
      </p:sp>
      <p:sp>
        <p:nvSpPr>
          <p:cNvPr id="6" name="Footer Placeholder 5">
            <a:extLst>
              <a:ext uri="{FF2B5EF4-FFF2-40B4-BE49-F238E27FC236}">
                <a16:creationId xmlns:a16="http://schemas.microsoft.com/office/drawing/2014/main" id="{1141A4AB-1232-999C-4BC7-57D140D18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19D014-9B46-5ED7-8896-0567E0F0AC25}"/>
              </a:ext>
            </a:extLst>
          </p:cNvPr>
          <p:cNvSpPr>
            <a:spLocks noGrp="1"/>
          </p:cNvSpPr>
          <p:nvPr>
            <p:ph type="sldNum" sz="quarter" idx="12"/>
          </p:nvPr>
        </p:nvSpPr>
        <p:spPr/>
        <p:txBody>
          <a:bodyPr/>
          <a:lstStyle/>
          <a:p>
            <a:fld id="{CDF5E133-C189-F543-8FCA-45098E38FEA5}" type="slidenum">
              <a:rPr lang="en-US" smtClean="0"/>
              <a:t>‹#›</a:t>
            </a:fld>
            <a:endParaRPr lang="en-US"/>
          </a:p>
        </p:txBody>
      </p:sp>
    </p:spTree>
    <p:extLst>
      <p:ext uri="{BB962C8B-B14F-4D97-AF65-F5344CB8AC3E}">
        <p14:creationId xmlns:p14="http://schemas.microsoft.com/office/powerpoint/2010/main" val="2073649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CE38B7-13A9-6856-3A25-122AE2FB3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A1C614-7F7D-F379-7B48-1A42E16B8F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488C9-5C02-7AE1-157F-2356865386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D9C50-6CFB-5E4E-90D6-63D19E17CCA3}" type="datetimeFigureOut">
              <a:rPr lang="en-US" smtClean="0"/>
              <a:t>7/16/24</a:t>
            </a:fld>
            <a:endParaRPr lang="en-US"/>
          </a:p>
        </p:txBody>
      </p:sp>
      <p:sp>
        <p:nvSpPr>
          <p:cNvPr id="5" name="Footer Placeholder 4">
            <a:extLst>
              <a:ext uri="{FF2B5EF4-FFF2-40B4-BE49-F238E27FC236}">
                <a16:creationId xmlns:a16="http://schemas.microsoft.com/office/drawing/2014/main" id="{2F1A9445-169A-2F13-BBF1-9AD05A6C43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5F748E-B846-126D-B474-514E82F8E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5E133-C189-F543-8FCA-45098E38FEA5}" type="slidenum">
              <a:rPr lang="en-US" smtClean="0"/>
              <a:t>‹#›</a:t>
            </a:fld>
            <a:endParaRPr lang="en-US"/>
          </a:p>
        </p:txBody>
      </p:sp>
    </p:spTree>
    <p:extLst>
      <p:ext uri="{BB962C8B-B14F-4D97-AF65-F5344CB8AC3E}">
        <p14:creationId xmlns:p14="http://schemas.microsoft.com/office/powerpoint/2010/main" val="3757616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4369206" y="3962831"/>
            <a:ext cx="3556780" cy="41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920" tIns="53997" rIns="107920" bIns="53997">
            <a:spAutoFit/>
          </a:bodyPr>
          <a:lstStyle>
            <a:lvl1pPr eaLnBrk="0" hangingPunct="0">
              <a:defRPr sz="1500">
                <a:solidFill>
                  <a:schemeClr val="tx1"/>
                </a:solidFill>
                <a:latin typeface="Corbel" pitchFamily="34" charset="0"/>
                <a:ea typeface="ＭＳ Ｐゴシック" pitchFamily="34" charset="-128"/>
              </a:defRPr>
            </a:lvl1pPr>
            <a:lvl2pPr marL="742950" indent="-285750" eaLnBrk="0" hangingPunct="0">
              <a:defRPr sz="1500">
                <a:solidFill>
                  <a:schemeClr val="tx1"/>
                </a:solidFill>
                <a:latin typeface="Corbel" pitchFamily="34" charset="0"/>
                <a:ea typeface="ＭＳ Ｐゴシック" pitchFamily="34" charset="-128"/>
              </a:defRPr>
            </a:lvl2pPr>
            <a:lvl3pPr marL="1143000" indent="-228600" eaLnBrk="0" hangingPunct="0">
              <a:defRPr sz="1500">
                <a:solidFill>
                  <a:schemeClr val="tx1"/>
                </a:solidFill>
                <a:latin typeface="Corbel" pitchFamily="34" charset="0"/>
                <a:ea typeface="ＭＳ Ｐゴシック" pitchFamily="34" charset="-128"/>
              </a:defRPr>
            </a:lvl3pPr>
            <a:lvl4pPr marL="1600200" indent="-228600" eaLnBrk="0" hangingPunct="0">
              <a:defRPr sz="1500">
                <a:solidFill>
                  <a:schemeClr val="tx1"/>
                </a:solidFill>
                <a:latin typeface="Corbel" pitchFamily="34" charset="0"/>
                <a:ea typeface="ＭＳ Ｐゴシック" pitchFamily="34" charset="-128"/>
              </a:defRPr>
            </a:lvl4pPr>
            <a:lvl5pPr marL="2057400" indent="-228600" eaLnBrk="0" hangingPunct="0">
              <a:defRPr sz="1500">
                <a:solidFill>
                  <a:schemeClr val="tx1"/>
                </a:solidFill>
                <a:latin typeface="Corbel" pitchFamily="34" charset="0"/>
                <a:ea typeface="ＭＳ Ｐゴシック" pitchFamily="34" charset="-128"/>
              </a:defRPr>
            </a:lvl5pPr>
            <a:lvl6pPr marL="25146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6pPr>
            <a:lvl7pPr marL="29718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7pPr>
            <a:lvl8pPr marL="34290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8pPr>
            <a:lvl9pPr marL="38862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9pPr>
          </a:lstStyle>
          <a:p>
            <a:pPr defTabSz="1337401" fontAlgn="base">
              <a:spcBef>
                <a:spcPct val="50000"/>
              </a:spcBef>
              <a:spcAft>
                <a:spcPct val="0"/>
              </a:spcAft>
            </a:pPr>
            <a:endParaRPr lang="en-US" sz="2000" dirty="0">
              <a:solidFill>
                <a:prstClr val="black"/>
              </a:solidFill>
              <a:latin typeface="Arial" charset="0"/>
            </a:endParaRPr>
          </a:p>
        </p:txBody>
      </p:sp>
      <p:pic>
        <p:nvPicPr>
          <p:cNvPr id="5" name="Picture 4" descr="G:\Shared\CreativeMediaDigitalAssets\Logos\AAA_RWJBarnabas Health\_Combo Logo nbimc-chnj\rwjbh2016-h-nbimc-CHoNJ combo tag.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9770"/>
          <a:stretch/>
        </p:blipFill>
        <p:spPr bwMode="auto">
          <a:xfrm>
            <a:off x="4745715" y="4660384"/>
            <a:ext cx="2163085" cy="10038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08001" y="1828446"/>
            <a:ext cx="10972800" cy="1143000"/>
          </a:xfrm>
        </p:spPr>
        <p:txBody>
          <a:bodyPr>
            <a:normAutofit fontScale="90000"/>
          </a:bodyPr>
          <a:lstStyle/>
          <a:p>
            <a:pPr algn="ctr"/>
            <a:r>
              <a:rPr lang="en-US" sz="5333" dirty="0"/>
              <a:t>Venous Ulcers</a:t>
            </a:r>
            <a:br>
              <a:rPr lang="en-US" sz="5333" dirty="0"/>
            </a:br>
            <a:br>
              <a:rPr lang="en-US" sz="5333" dirty="0"/>
            </a:br>
            <a:r>
              <a:rPr lang="en-US" sz="4267" dirty="0"/>
              <a:t>Wednesday, October 2, 2024</a:t>
            </a:r>
            <a:br>
              <a:rPr lang="en-US" sz="4267" dirty="0"/>
            </a:br>
            <a:endParaRPr lang="en-US" sz="2667" dirty="0"/>
          </a:p>
        </p:txBody>
      </p:sp>
      <p:pic>
        <p:nvPicPr>
          <p:cNvPr id="6" name="Picture 5">
            <a:extLst>
              <a:ext uri="{FF2B5EF4-FFF2-40B4-BE49-F238E27FC236}">
                <a16:creationId xmlns:a16="http://schemas.microsoft.com/office/drawing/2014/main" id="{176F2650-9D2B-5D29-8644-77CE74B84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4401" y="5500155"/>
            <a:ext cx="2590135" cy="899123"/>
          </a:xfrm>
          <a:prstGeom prst="rect">
            <a:avLst/>
          </a:prstGeom>
        </p:spPr>
      </p:pic>
      <p:pic>
        <p:nvPicPr>
          <p:cNvPr id="8" name="Picture 7">
            <a:extLst>
              <a:ext uri="{FF2B5EF4-FFF2-40B4-BE49-F238E27FC236}">
                <a16:creationId xmlns:a16="http://schemas.microsoft.com/office/drawing/2014/main" id="{D1A9C355-5874-E227-E0D8-08FC12AB4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411" y="5555736"/>
            <a:ext cx="2590135" cy="874377"/>
          </a:xfrm>
          <a:prstGeom prst="rect">
            <a:avLst/>
          </a:prstGeom>
        </p:spPr>
      </p:pic>
      <p:pic>
        <p:nvPicPr>
          <p:cNvPr id="10" name="Picture 9">
            <a:extLst>
              <a:ext uri="{FF2B5EF4-FFF2-40B4-BE49-F238E27FC236}">
                <a16:creationId xmlns:a16="http://schemas.microsoft.com/office/drawing/2014/main" id="{8CE324F8-99B6-285B-AB3C-90B6DBFAE7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65" y="5531939"/>
            <a:ext cx="2590135" cy="868948"/>
          </a:xfrm>
          <a:prstGeom prst="rect">
            <a:avLst/>
          </a:prstGeom>
        </p:spPr>
      </p:pic>
      <p:pic>
        <p:nvPicPr>
          <p:cNvPr id="12" name="Picture 11">
            <a:extLst>
              <a:ext uri="{FF2B5EF4-FFF2-40B4-BE49-F238E27FC236}">
                <a16:creationId xmlns:a16="http://schemas.microsoft.com/office/drawing/2014/main" id="{3F57486E-7715-D8D0-3FAF-6CD2357772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0666" y="5461000"/>
            <a:ext cx="2590135" cy="835795"/>
          </a:xfrm>
          <a:prstGeom prst="rect">
            <a:avLst/>
          </a:prstGeom>
        </p:spPr>
      </p:pic>
    </p:spTree>
    <p:extLst>
      <p:ext uri="{BB962C8B-B14F-4D97-AF65-F5344CB8AC3E}">
        <p14:creationId xmlns:p14="http://schemas.microsoft.com/office/powerpoint/2010/main" val="427659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buClr>
                <a:srgbClr val="C00000"/>
              </a:buClr>
            </a:pPr>
            <a:r>
              <a:rPr lang="en-US" sz="4000" dirty="0"/>
              <a:t>Radiographic Testing</a:t>
            </a:r>
          </a:p>
        </p:txBody>
      </p:sp>
      <p:sp>
        <p:nvSpPr>
          <p:cNvPr id="3" name="Content Placeholder 2"/>
          <p:cNvSpPr>
            <a:spLocks noGrp="1"/>
          </p:cNvSpPr>
          <p:nvPr>
            <p:ph idx="1"/>
          </p:nvPr>
        </p:nvSpPr>
        <p:spPr>
          <a:xfrm>
            <a:off x="787400" y="1917700"/>
            <a:ext cx="10589148" cy="4571999"/>
          </a:xfrm>
        </p:spPr>
        <p:txBody>
          <a:bodyPr numCol="1">
            <a:normAutofit/>
          </a:bodyPr>
          <a:lstStyle/>
          <a:p>
            <a:pPr lvl="0">
              <a:buClr>
                <a:srgbClr val="C00000"/>
              </a:buClr>
            </a:pPr>
            <a:r>
              <a:rPr lang="en-US" dirty="0"/>
              <a:t>x-ray (e.g., foot, tibia, fibula).</a:t>
            </a:r>
          </a:p>
          <a:p>
            <a:pPr lvl="0">
              <a:buClr>
                <a:srgbClr val="C00000"/>
              </a:buClr>
            </a:pPr>
            <a:r>
              <a:rPr lang="en-US" dirty="0"/>
              <a:t>All patients with diabetes and any patient with a diminished pulse should have bilateral ankle brachial indices. </a:t>
            </a:r>
          </a:p>
          <a:p>
            <a:pPr lvl="0">
              <a:buClr>
                <a:srgbClr val="C00000"/>
              </a:buClr>
            </a:pPr>
            <a:r>
              <a:rPr lang="en-US" dirty="0"/>
              <a:t>Unless a pulse is clearly palpable, noninvasive vascular ankle-brachial index testing, and all patients with diabetes over 50 should be screened with an ankle-brachial index, whether or not they have an ulcer. </a:t>
            </a:r>
          </a:p>
          <a:p>
            <a:pPr lvl="0">
              <a:buClr>
                <a:srgbClr val="C00000"/>
              </a:buClr>
            </a:pPr>
            <a:endParaRPr lang="en-US" dirty="0"/>
          </a:p>
        </p:txBody>
      </p:sp>
    </p:spTree>
    <p:extLst>
      <p:ext uri="{BB962C8B-B14F-4D97-AF65-F5344CB8AC3E}">
        <p14:creationId xmlns:p14="http://schemas.microsoft.com/office/powerpoint/2010/main" val="3616231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buClr>
                <a:srgbClr val="C00000"/>
              </a:buClr>
            </a:pPr>
            <a:r>
              <a:rPr lang="en-US" sz="4000" dirty="0"/>
              <a:t>Laboratory Tests</a:t>
            </a:r>
          </a:p>
        </p:txBody>
      </p:sp>
      <p:sp>
        <p:nvSpPr>
          <p:cNvPr id="3" name="Content Placeholder 2"/>
          <p:cNvSpPr>
            <a:spLocks noGrp="1"/>
          </p:cNvSpPr>
          <p:nvPr>
            <p:ph idx="1"/>
          </p:nvPr>
        </p:nvSpPr>
        <p:spPr>
          <a:xfrm>
            <a:off x="787400" y="1540216"/>
            <a:ext cx="10589148" cy="4949483"/>
          </a:xfrm>
        </p:spPr>
        <p:txBody>
          <a:bodyPr numCol="2">
            <a:normAutofit fontScale="92500" lnSpcReduction="10000"/>
          </a:bodyPr>
          <a:lstStyle/>
          <a:p>
            <a:pPr lvl="0">
              <a:buClr>
                <a:srgbClr val="C00000"/>
              </a:buClr>
            </a:pPr>
            <a:r>
              <a:rPr lang="en-US" dirty="0"/>
              <a:t>Procalcitonin</a:t>
            </a:r>
          </a:p>
          <a:p>
            <a:pPr lvl="0">
              <a:buClr>
                <a:srgbClr val="C00000"/>
              </a:buClr>
            </a:pPr>
            <a:r>
              <a:rPr lang="en-US" dirty="0"/>
              <a:t>C-Reactive Protein</a:t>
            </a:r>
          </a:p>
          <a:p>
            <a:pPr lvl="0">
              <a:buClr>
                <a:srgbClr val="C00000"/>
              </a:buClr>
            </a:pPr>
            <a:r>
              <a:rPr lang="en-US" dirty="0"/>
              <a:t>Hemoglobin A1c</a:t>
            </a:r>
          </a:p>
          <a:p>
            <a:pPr lvl="0">
              <a:buClr>
                <a:srgbClr val="C00000"/>
              </a:buClr>
            </a:pPr>
            <a:r>
              <a:rPr lang="en-US" dirty="0"/>
              <a:t>Albumin, pre-albumin</a:t>
            </a:r>
          </a:p>
          <a:p>
            <a:pPr lvl="0">
              <a:buClr>
                <a:srgbClr val="C00000"/>
              </a:buClr>
            </a:pPr>
            <a:r>
              <a:rPr lang="en-US" dirty="0"/>
              <a:t>Vitamin D level</a:t>
            </a:r>
          </a:p>
          <a:p>
            <a:pPr lvl="0">
              <a:buClr>
                <a:srgbClr val="C00000"/>
              </a:buClr>
            </a:pPr>
            <a:r>
              <a:rPr lang="en-US" dirty="0"/>
              <a:t>Complete blood count with manual differential</a:t>
            </a:r>
          </a:p>
          <a:p>
            <a:pPr lvl="0">
              <a:buClr>
                <a:srgbClr val="C00000"/>
              </a:buClr>
            </a:pPr>
            <a:r>
              <a:rPr lang="en-US" dirty="0"/>
              <a:t>Prothrombin time/partial thromboplastin time </a:t>
            </a:r>
          </a:p>
          <a:p>
            <a:pPr lvl="0">
              <a:buClr>
                <a:srgbClr val="C00000"/>
              </a:buClr>
            </a:pPr>
            <a:r>
              <a:rPr lang="en-US" dirty="0"/>
              <a:t>Comprehensive metabolic panel</a:t>
            </a:r>
          </a:p>
          <a:p>
            <a:pPr lvl="0">
              <a:buClr>
                <a:srgbClr val="C00000"/>
              </a:buClr>
            </a:pPr>
            <a:r>
              <a:rPr lang="en-US" dirty="0"/>
              <a:t>Lipid profile </a:t>
            </a:r>
          </a:p>
          <a:p>
            <a:pPr lvl="0">
              <a:buClr>
                <a:srgbClr val="C00000"/>
              </a:buClr>
            </a:pPr>
            <a:r>
              <a:rPr lang="en-US" dirty="0"/>
              <a:t>Erythrocyte sedimentation rate</a:t>
            </a:r>
          </a:p>
          <a:p>
            <a:pPr lvl="0">
              <a:buClr>
                <a:srgbClr val="C00000"/>
              </a:buClr>
            </a:pPr>
            <a:r>
              <a:rPr lang="en-US" dirty="0"/>
              <a:t>Thyroid-stimulating hormone (TSH) thyroxine (T4) and triodothyronine (T3)</a:t>
            </a:r>
          </a:p>
          <a:p>
            <a:pPr lvl="0">
              <a:buClr>
                <a:srgbClr val="C00000"/>
              </a:buClr>
            </a:pPr>
            <a:r>
              <a:rPr lang="en-US" dirty="0"/>
              <a:t> Aspartate Aminotransferase (AST)</a:t>
            </a:r>
          </a:p>
          <a:p>
            <a:pPr lvl="0">
              <a:buClr>
                <a:srgbClr val="C00000"/>
              </a:buClr>
            </a:pPr>
            <a:r>
              <a:rPr lang="en-US" dirty="0"/>
              <a:t>Alkaline phosphatase (ALP) </a:t>
            </a:r>
          </a:p>
          <a:p>
            <a:pPr lvl="0">
              <a:buClr>
                <a:srgbClr val="C00000"/>
              </a:buClr>
            </a:pPr>
            <a:r>
              <a:rPr lang="en-US" dirty="0"/>
              <a:t>Gamma‐Glutamyl Transpeptidase (GGT)</a:t>
            </a:r>
          </a:p>
          <a:p>
            <a:pPr lvl="0">
              <a:buClr>
                <a:srgbClr val="C00000"/>
              </a:buClr>
            </a:pPr>
            <a:r>
              <a:rPr lang="en-US" dirty="0"/>
              <a:t>Alanine aminotransferase (ALT)</a:t>
            </a:r>
          </a:p>
          <a:p>
            <a:pPr lvl="0">
              <a:buClr>
                <a:srgbClr val="C00000"/>
              </a:buClr>
            </a:pPr>
            <a:r>
              <a:rPr lang="en-US" dirty="0"/>
              <a:t>Urine analysis</a:t>
            </a:r>
          </a:p>
          <a:p>
            <a:pPr lvl="0">
              <a:buClr>
                <a:srgbClr val="C00000"/>
              </a:buClr>
            </a:pPr>
            <a:r>
              <a:rPr lang="en-US" dirty="0"/>
              <a:t>Urinary microalbumin </a:t>
            </a:r>
          </a:p>
        </p:txBody>
      </p:sp>
    </p:spTree>
    <p:extLst>
      <p:ext uri="{BB962C8B-B14F-4D97-AF65-F5344CB8AC3E}">
        <p14:creationId xmlns:p14="http://schemas.microsoft.com/office/powerpoint/2010/main" val="831429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t>What is the histopathology of venous ulcers?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088" y="1253786"/>
            <a:ext cx="6158375" cy="5264841"/>
          </a:xfrm>
          <a:prstGeom prst="rect">
            <a:avLst/>
          </a:prstGeom>
        </p:spPr>
      </p:pic>
      <p:sp>
        <p:nvSpPr>
          <p:cNvPr id="6" name="TextBox 5"/>
          <p:cNvSpPr txBox="1"/>
          <p:nvPr/>
        </p:nvSpPr>
        <p:spPr>
          <a:xfrm>
            <a:off x="7847635" y="5135066"/>
            <a:ext cx="4344365" cy="1569660"/>
          </a:xfrm>
          <a:prstGeom prst="rect">
            <a:avLst/>
          </a:prstGeom>
          <a:noFill/>
        </p:spPr>
        <p:txBody>
          <a:bodyPr wrap="square" rtlCol="0">
            <a:spAutoFit/>
          </a:bodyPr>
          <a:lstStyle/>
          <a:p>
            <a:pPr marL="292100" indent="-292100"/>
            <a:r>
              <a:rPr lang="en-US" sz="1600" dirty="0" err="1"/>
              <a:t>Misciali</a:t>
            </a:r>
            <a:r>
              <a:rPr lang="en-US" sz="1600" dirty="0"/>
              <a:t>, </a:t>
            </a:r>
            <a:r>
              <a:rPr lang="en-US" sz="1600" dirty="0" err="1"/>
              <a:t>Cosimo</a:t>
            </a:r>
            <a:r>
              <a:rPr lang="en-US" sz="1600" dirty="0"/>
              <a:t> &amp; </a:t>
            </a:r>
            <a:r>
              <a:rPr lang="en-US" sz="1600" dirty="0" err="1"/>
              <a:t>Dika</a:t>
            </a:r>
            <a:r>
              <a:rPr lang="en-US" sz="1600" dirty="0"/>
              <a:t>, Emi &amp; </a:t>
            </a:r>
            <a:r>
              <a:rPr lang="en-US" sz="1600" dirty="0" err="1"/>
              <a:t>Baraldi</a:t>
            </a:r>
            <a:r>
              <a:rPr lang="en-US" sz="1600" dirty="0"/>
              <a:t>, Carlotta &amp; Fanti, Pier &amp; </a:t>
            </a:r>
            <a:r>
              <a:rPr lang="en-US" sz="1600" dirty="0" err="1"/>
              <a:t>Mirelli</a:t>
            </a:r>
            <a:r>
              <a:rPr lang="en-US" sz="1600" dirty="0"/>
              <a:t>, Michele &amp; Stella, Andrea &amp; </a:t>
            </a:r>
            <a:r>
              <a:rPr lang="en-US" sz="1600" dirty="0" err="1"/>
              <a:t>Bertoncelli</a:t>
            </a:r>
            <a:r>
              <a:rPr lang="en-US" sz="1600" dirty="0"/>
              <a:t>, Marco &amp; </a:t>
            </a:r>
            <a:r>
              <a:rPr lang="en-US" sz="1600" dirty="0" err="1"/>
              <a:t>Patrizi</a:t>
            </a:r>
            <a:r>
              <a:rPr lang="en-US" sz="1600" dirty="0"/>
              <a:t>, Annalisa. (2014). Vascular Leg Ulcers: Histopathologic Study of 293 Patients. The American Journal of </a:t>
            </a:r>
            <a:r>
              <a:rPr lang="en-US" sz="1600" dirty="0" err="1"/>
              <a:t>dermatopathology</a:t>
            </a:r>
            <a:r>
              <a:rPr lang="en-US" sz="1600" dirty="0"/>
              <a:t>. 36.</a:t>
            </a:r>
          </a:p>
        </p:txBody>
      </p:sp>
    </p:spTree>
    <p:extLst>
      <p:ext uri="{BB962C8B-B14F-4D97-AF65-F5344CB8AC3E}">
        <p14:creationId xmlns:p14="http://schemas.microsoft.com/office/powerpoint/2010/main" val="3485108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t>How to interpret pathology in venous ulcers?</a:t>
            </a:r>
          </a:p>
        </p:txBody>
      </p:sp>
      <p:sp>
        <p:nvSpPr>
          <p:cNvPr id="3" name="Content Placeholder 2"/>
          <p:cNvSpPr>
            <a:spLocks noGrp="1"/>
          </p:cNvSpPr>
          <p:nvPr>
            <p:ph idx="1"/>
          </p:nvPr>
        </p:nvSpPr>
        <p:spPr>
          <a:xfrm>
            <a:off x="6410848" y="2062898"/>
            <a:ext cx="5102748" cy="4571999"/>
          </a:xfrm>
        </p:spPr>
        <p:txBody>
          <a:bodyPr numCol="1">
            <a:normAutofit/>
          </a:bodyPr>
          <a:lstStyle/>
          <a:p>
            <a:pPr lvl="0"/>
            <a:r>
              <a:rPr lang="en-US" sz="1800" dirty="0"/>
              <a:t>Hematoxylin and eosin stain of debrided tissue from a venous ulcer depicting dense fibrous connective tissue with hemosiderin deposition (arrow). </a:t>
            </a:r>
          </a:p>
        </p:txBody>
      </p:sp>
      <p:sp>
        <p:nvSpPr>
          <p:cNvPr id="4" name="TextBox 3"/>
          <p:cNvSpPr txBox="1"/>
          <p:nvPr/>
        </p:nvSpPr>
        <p:spPr>
          <a:xfrm>
            <a:off x="5626100" y="5803900"/>
            <a:ext cx="6357555" cy="830997"/>
          </a:xfrm>
          <a:prstGeom prst="rect">
            <a:avLst/>
          </a:prstGeom>
          <a:noFill/>
        </p:spPr>
        <p:txBody>
          <a:bodyPr wrap="square" rtlCol="0">
            <a:spAutoFit/>
          </a:bodyPr>
          <a:lstStyle/>
          <a:p>
            <a:pPr marL="403225" indent="-403225"/>
            <a:r>
              <a:rPr lang="en-US" sz="1600" dirty="0"/>
              <a:t>Gould LJ, et al. Modalities to treat venous ulcers: compression, surgery, and bioengineered tissue. Plastic and Reconstructive Surgery. 2016 Sep; 138(3 Suppl): 199S-208S.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1714500"/>
            <a:ext cx="5446502" cy="4089400"/>
          </a:xfrm>
          <a:prstGeom prst="rect">
            <a:avLst/>
          </a:prstGeom>
        </p:spPr>
      </p:pic>
    </p:spTree>
    <p:extLst>
      <p:ext uri="{BB962C8B-B14F-4D97-AF65-F5344CB8AC3E}">
        <p14:creationId xmlns:p14="http://schemas.microsoft.com/office/powerpoint/2010/main" val="3677103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buClr>
                <a:srgbClr val="C00000"/>
              </a:buClr>
            </a:pPr>
            <a:r>
              <a:rPr lang="en-US" sz="4000" dirty="0"/>
              <a:t>Surgical Debridement</a:t>
            </a:r>
          </a:p>
        </p:txBody>
      </p:sp>
      <p:sp>
        <p:nvSpPr>
          <p:cNvPr id="3" name="Content Placeholder 2"/>
          <p:cNvSpPr>
            <a:spLocks noGrp="1"/>
          </p:cNvSpPr>
          <p:nvPr>
            <p:ph idx="1"/>
          </p:nvPr>
        </p:nvSpPr>
        <p:spPr>
          <a:xfrm>
            <a:off x="787400" y="1917700"/>
            <a:ext cx="10589148" cy="4571999"/>
          </a:xfrm>
        </p:spPr>
        <p:txBody>
          <a:bodyPr numCol="1">
            <a:normAutofit/>
          </a:bodyPr>
          <a:lstStyle/>
          <a:p>
            <a:pPr lvl="0">
              <a:buClr>
                <a:srgbClr val="C00000"/>
              </a:buClr>
            </a:pPr>
            <a:r>
              <a:rPr lang="en-US" dirty="0"/>
              <a:t>Osteomyelitis</a:t>
            </a:r>
          </a:p>
          <a:p>
            <a:pPr lvl="0">
              <a:buClr>
                <a:srgbClr val="C00000"/>
              </a:buClr>
            </a:pPr>
            <a:r>
              <a:rPr lang="en-US" dirty="0"/>
              <a:t>Substantial non-viable tissue</a:t>
            </a:r>
          </a:p>
          <a:p>
            <a:pPr lvl="0">
              <a:buClr>
                <a:srgbClr val="C00000"/>
              </a:buClr>
            </a:pPr>
            <a:r>
              <a:rPr lang="en-US" dirty="0"/>
              <a:t>Joint involvement </a:t>
            </a:r>
          </a:p>
          <a:p>
            <a:pPr lvl="0">
              <a:buClr>
                <a:srgbClr val="C00000"/>
              </a:buClr>
            </a:pPr>
            <a:r>
              <a:rPr lang="en-US" dirty="0"/>
              <a:t>Significant undermining</a:t>
            </a:r>
          </a:p>
          <a:p>
            <a:pPr lvl="0">
              <a:buClr>
                <a:srgbClr val="C00000"/>
              </a:buClr>
            </a:pPr>
            <a:r>
              <a:rPr lang="en-US" dirty="0"/>
              <a:t>Infection</a:t>
            </a:r>
          </a:p>
          <a:p>
            <a:pPr lvl="0">
              <a:buClr>
                <a:srgbClr val="C00000"/>
              </a:buClr>
            </a:pPr>
            <a:r>
              <a:rPr lang="en-US" dirty="0"/>
              <a:t>Non-healing, drainage</a:t>
            </a:r>
          </a:p>
        </p:txBody>
      </p:sp>
    </p:spTree>
    <p:extLst>
      <p:ext uri="{BB962C8B-B14F-4D97-AF65-F5344CB8AC3E}">
        <p14:creationId xmlns:p14="http://schemas.microsoft.com/office/powerpoint/2010/main" val="4093650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205" y="214654"/>
            <a:ext cx="11343189" cy="1325563"/>
          </a:xfrm>
        </p:spPr>
        <p:txBody>
          <a:bodyPr>
            <a:normAutofit/>
          </a:bodyPr>
          <a:lstStyle/>
          <a:p>
            <a:pPr algn="ctr"/>
            <a:r>
              <a:rPr lang="en-US" sz="4000" dirty="0"/>
              <a:t>What are recommended treatment options for venous ulcers? </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1539" y="1613946"/>
            <a:ext cx="4527914" cy="4351338"/>
          </a:xfrm>
        </p:spPr>
      </p:pic>
      <p:sp>
        <p:nvSpPr>
          <p:cNvPr id="5" name="TextBox 4"/>
          <p:cNvSpPr txBox="1"/>
          <p:nvPr/>
        </p:nvSpPr>
        <p:spPr>
          <a:xfrm>
            <a:off x="2827283" y="6367876"/>
            <a:ext cx="9574924" cy="338554"/>
          </a:xfrm>
          <a:prstGeom prst="rect">
            <a:avLst/>
          </a:prstGeom>
          <a:noFill/>
        </p:spPr>
        <p:txBody>
          <a:bodyPr wrap="square" rtlCol="0">
            <a:spAutoFit/>
          </a:bodyPr>
          <a:lstStyle/>
          <a:p>
            <a:pPr marL="403225" indent="-403225"/>
            <a:r>
              <a:rPr lang="en-US" sz="1600" dirty="0" err="1"/>
              <a:t>Bonkemeyer</a:t>
            </a:r>
            <a:r>
              <a:rPr lang="en-US" sz="1600" dirty="0"/>
              <a:t> MS. Venous Ulcers: Diagnosis and Treatment Am Fam Physician. 2019 Sep 01 100 (5): 298-305.</a:t>
            </a:r>
          </a:p>
        </p:txBody>
      </p:sp>
    </p:spTree>
    <p:extLst>
      <p:ext uri="{BB962C8B-B14F-4D97-AF65-F5344CB8AC3E}">
        <p14:creationId xmlns:p14="http://schemas.microsoft.com/office/powerpoint/2010/main" val="623349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424" y="190018"/>
            <a:ext cx="10849510" cy="1325563"/>
          </a:xfrm>
        </p:spPr>
        <p:txBody>
          <a:bodyPr>
            <a:normAutofit/>
          </a:bodyPr>
          <a:lstStyle/>
          <a:p>
            <a:pPr algn="ctr"/>
            <a:r>
              <a:rPr lang="en-US" sz="4000" dirty="0"/>
              <a:t>What types of dressings are available for venous ulcers? </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9001" y="1387332"/>
            <a:ext cx="5548668" cy="4896893"/>
          </a:xfrm>
          <a:prstGeom prst="rect">
            <a:avLst/>
          </a:prstGeom>
        </p:spPr>
      </p:pic>
      <p:sp>
        <p:nvSpPr>
          <p:cNvPr id="6" name="TextBox 5"/>
          <p:cNvSpPr txBox="1"/>
          <p:nvPr/>
        </p:nvSpPr>
        <p:spPr>
          <a:xfrm>
            <a:off x="2827283" y="6367876"/>
            <a:ext cx="9574924" cy="338554"/>
          </a:xfrm>
          <a:prstGeom prst="rect">
            <a:avLst/>
          </a:prstGeom>
          <a:noFill/>
        </p:spPr>
        <p:txBody>
          <a:bodyPr wrap="square" rtlCol="0">
            <a:spAutoFit/>
          </a:bodyPr>
          <a:lstStyle/>
          <a:p>
            <a:pPr marL="403225" indent="-403225"/>
            <a:r>
              <a:rPr lang="en-US" sz="1600" dirty="0" err="1"/>
              <a:t>Bonkemeyer</a:t>
            </a:r>
            <a:r>
              <a:rPr lang="en-US" sz="1600" dirty="0"/>
              <a:t> MS. Venous Ulcers: Diagnosis and Treatment Am Fam Physician. 2019 Sep 01 100 (5): 298-305.</a:t>
            </a:r>
          </a:p>
        </p:txBody>
      </p:sp>
    </p:spTree>
    <p:extLst>
      <p:ext uri="{BB962C8B-B14F-4D97-AF65-F5344CB8AC3E}">
        <p14:creationId xmlns:p14="http://schemas.microsoft.com/office/powerpoint/2010/main" val="1471528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894735" y="152400"/>
            <a:ext cx="10215717" cy="1162050"/>
          </a:xfrm>
        </p:spPr>
        <p:txBody>
          <a:bodyPr>
            <a:normAutofit fontScale="90000"/>
          </a:bodyPr>
          <a:lstStyle/>
          <a:p>
            <a:pPr algn="ctr" eaLnBrk="1" hangingPunct="1"/>
            <a:r>
              <a:rPr lang="en-US" dirty="0">
                <a:effectLst/>
                <a:latin typeface="Arial Rounded MT Bold" charset="0"/>
                <a:ea typeface="Arial Rounded MT Bold" charset="0"/>
                <a:cs typeface="Arial Rounded MT Bold" charset="0"/>
              </a:rPr>
              <a:t>Venous Ulcers: What are key recommendations for practice?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678" y="1234193"/>
            <a:ext cx="5028565" cy="5057259"/>
          </a:xfrm>
          <a:prstGeom prst="rect">
            <a:avLst/>
          </a:prstGeom>
        </p:spPr>
      </p:pic>
      <p:sp>
        <p:nvSpPr>
          <p:cNvPr id="6" name="TextBox 5"/>
          <p:cNvSpPr txBox="1"/>
          <p:nvPr/>
        </p:nvSpPr>
        <p:spPr>
          <a:xfrm>
            <a:off x="2827283" y="6367876"/>
            <a:ext cx="9574924" cy="338554"/>
          </a:xfrm>
          <a:prstGeom prst="rect">
            <a:avLst/>
          </a:prstGeom>
          <a:noFill/>
        </p:spPr>
        <p:txBody>
          <a:bodyPr wrap="square" rtlCol="0">
            <a:spAutoFit/>
          </a:bodyPr>
          <a:lstStyle/>
          <a:p>
            <a:pPr marL="403225" indent="-403225"/>
            <a:r>
              <a:rPr lang="en-US" sz="1600" dirty="0" err="1"/>
              <a:t>Bonkemeyer</a:t>
            </a:r>
            <a:r>
              <a:rPr lang="en-US" sz="1600" dirty="0"/>
              <a:t> MS. Venous Ulcers: Diagnosis and Treatment Am Fam Physician. 2019 Sep 01 100 (5): 298-305.</a:t>
            </a:r>
          </a:p>
        </p:txBody>
      </p:sp>
    </p:spTree>
    <p:extLst>
      <p:ext uri="{BB962C8B-B14F-4D97-AF65-F5344CB8AC3E}">
        <p14:creationId xmlns:p14="http://schemas.microsoft.com/office/powerpoint/2010/main" val="3698107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056" y="7094"/>
            <a:ext cx="11343189" cy="1325563"/>
          </a:xfrm>
        </p:spPr>
        <p:txBody>
          <a:bodyPr>
            <a:normAutofit/>
          </a:bodyPr>
          <a:lstStyle/>
          <a:p>
            <a:pPr algn="ctr"/>
            <a:r>
              <a:rPr lang="en-US" sz="4000" dirty="0"/>
              <a:t>How effective is cellular therapy in treatment of venous leg ulcers?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4229" y="1332657"/>
            <a:ext cx="6978371" cy="4124597"/>
          </a:xfrm>
        </p:spPr>
      </p:pic>
      <p:sp>
        <p:nvSpPr>
          <p:cNvPr id="6" name="Content Placeholder 2"/>
          <p:cNvSpPr txBox="1">
            <a:spLocks/>
          </p:cNvSpPr>
          <p:nvPr/>
        </p:nvSpPr>
        <p:spPr>
          <a:xfrm>
            <a:off x="1235758" y="5613400"/>
            <a:ext cx="10613984" cy="6736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10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10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10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10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30188" lvl="2" indent="-219075"/>
            <a:r>
              <a:rPr lang="en-US" sz="1600" dirty="0">
                <a:solidFill>
                  <a:schemeClr val="tx1"/>
                </a:solidFill>
              </a:rPr>
              <a:t>(Left) This patient, an obese woman, presented with a </a:t>
            </a:r>
            <a:r>
              <a:rPr lang="en-US" sz="1600" dirty="0" err="1">
                <a:solidFill>
                  <a:schemeClr val="tx1"/>
                </a:solidFill>
              </a:rPr>
              <a:t>cellulitic</a:t>
            </a:r>
            <a:r>
              <a:rPr lang="en-US" sz="1600" dirty="0">
                <a:solidFill>
                  <a:schemeClr val="tx1"/>
                </a:solidFill>
              </a:rPr>
              <a:t> infected venous ulcer. (Right) This figure demonstrates healing after a combination of antibiotics, human skin equivalent, and compression therapy.</a:t>
            </a:r>
          </a:p>
        </p:txBody>
      </p:sp>
      <p:sp>
        <p:nvSpPr>
          <p:cNvPr id="8" name="TextBox 7"/>
          <p:cNvSpPr txBox="1"/>
          <p:nvPr/>
        </p:nvSpPr>
        <p:spPr>
          <a:xfrm>
            <a:off x="6227179" y="6144785"/>
            <a:ext cx="5822066" cy="584775"/>
          </a:xfrm>
          <a:prstGeom prst="rect">
            <a:avLst/>
          </a:prstGeom>
          <a:noFill/>
        </p:spPr>
        <p:txBody>
          <a:bodyPr wrap="square" rtlCol="0">
            <a:spAutoFit/>
          </a:bodyPr>
          <a:lstStyle/>
          <a:p>
            <a:pPr marL="403225" indent="-403225"/>
            <a:r>
              <a:rPr lang="en-US" sz="1600" dirty="0" err="1"/>
              <a:t>Brem</a:t>
            </a:r>
            <a:r>
              <a:rPr lang="en-US" sz="1600" dirty="0"/>
              <a:t> H, et al. Protocol for the successful treatment of venous ulcers. </a:t>
            </a:r>
            <a:r>
              <a:rPr lang="en-US" sz="1600" i="1" dirty="0"/>
              <a:t>American Journal of Surgery</a:t>
            </a:r>
            <a:r>
              <a:rPr lang="en-US" sz="1600" dirty="0"/>
              <a:t>. 2004 (</a:t>
            </a:r>
            <a:r>
              <a:rPr lang="en-US" sz="1600" dirty="0" err="1"/>
              <a:t>Suppl</a:t>
            </a:r>
            <a:r>
              <a:rPr lang="en-US" sz="1600" dirty="0"/>
              <a:t>)188: 1S-8S. </a:t>
            </a:r>
          </a:p>
        </p:txBody>
      </p:sp>
    </p:spTree>
    <p:extLst>
      <p:ext uri="{BB962C8B-B14F-4D97-AF65-F5344CB8AC3E}">
        <p14:creationId xmlns:p14="http://schemas.microsoft.com/office/powerpoint/2010/main" val="2785490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buClr>
                <a:srgbClr val="C00000"/>
              </a:buClr>
            </a:pPr>
            <a:r>
              <a:rPr lang="en-US" sz="3600" b="1" dirty="0"/>
              <a:t>Society for Vascular Surgery/American Venous </a:t>
            </a:r>
            <a:r>
              <a:rPr lang="en-US" sz="3600" b="1" dirty="0" err="1"/>
              <a:t>ForumJoint</a:t>
            </a:r>
            <a:r>
              <a:rPr lang="en-US" sz="3600" b="1" dirty="0"/>
              <a:t> Clinical Practice Guidelines Committee—Venous Leg Ulcer</a:t>
            </a:r>
          </a:p>
        </p:txBody>
      </p:sp>
      <p:sp>
        <p:nvSpPr>
          <p:cNvPr id="3" name="Content Placeholder 2"/>
          <p:cNvSpPr>
            <a:spLocks noGrp="1"/>
          </p:cNvSpPr>
          <p:nvPr>
            <p:ph idx="1"/>
          </p:nvPr>
        </p:nvSpPr>
        <p:spPr>
          <a:xfrm>
            <a:off x="824174" y="1654518"/>
            <a:ext cx="10589148" cy="4949483"/>
          </a:xfrm>
        </p:spPr>
        <p:txBody>
          <a:bodyPr>
            <a:normAutofit/>
          </a:bodyPr>
          <a:lstStyle/>
          <a:p>
            <a:pPr>
              <a:buClr>
                <a:srgbClr val="C00000"/>
              </a:buClr>
            </a:pPr>
            <a:r>
              <a:rPr lang="en-US" sz="2400" dirty="0"/>
              <a:t>Rule out arterial disease </a:t>
            </a:r>
          </a:p>
          <a:p>
            <a:pPr>
              <a:buClr>
                <a:srgbClr val="C00000"/>
              </a:buClr>
            </a:pPr>
            <a:r>
              <a:rPr lang="en-US" sz="2400" dirty="0"/>
              <a:t>if present, must be treated.</a:t>
            </a:r>
          </a:p>
          <a:p>
            <a:pPr>
              <a:buClr>
                <a:srgbClr val="C00000"/>
              </a:buClr>
            </a:pPr>
            <a:r>
              <a:rPr lang="en-US" sz="2400" dirty="0"/>
              <a:t>Evaluate for superficial/deep/perforator reflux and venous outflow obstruction</a:t>
            </a:r>
          </a:p>
          <a:p>
            <a:pPr>
              <a:buClr>
                <a:srgbClr val="C00000"/>
              </a:buClr>
            </a:pPr>
            <a:r>
              <a:rPr lang="en-US" sz="2400" dirty="0"/>
              <a:t>Venous reflux study (which includes DVT study)</a:t>
            </a:r>
          </a:p>
          <a:p>
            <a:pPr>
              <a:buClr>
                <a:srgbClr val="C00000"/>
              </a:buClr>
            </a:pPr>
            <a:r>
              <a:rPr lang="en-US" sz="2400" dirty="0"/>
              <a:t>If superficial reflux present </a:t>
            </a:r>
          </a:p>
          <a:p>
            <a:pPr>
              <a:buClr>
                <a:srgbClr val="C00000"/>
              </a:buClr>
            </a:pPr>
            <a:r>
              <a:rPr lang="en-US" sz="2400" dirty="0"/>
              <a:t>thermal ablation/ligation/stripping</a:t>
            </a:r>
          </a:p>
          <a:p>
            <a:pPr>
              <a:buClr>
                <a:srgbClr val="C00000"/>
              </a:buClr>
            </a:pPr>
            <a:r>
              <a:rPr lang="en-US" sz="2400" dirty="0"/>
              <a:t>+/- CT </a:t>
            </a:r>
            <a:r>
              <a:rPr lang="en-US" sz="2400" dirty="0" err="1"/>
              <a:t>venogram</a:t>
            </a:r>
            <a:r>
              <a:rPr lang="en-US" sz="2400" dirty="0"/>
              <a:t> to assess venous outflow obstruction.</a:t>
            </a:r>
          </a:p>
          <a:p>
            <a:pPr>
              <a:buClr>
                <a:srgbClr val="C00000"/>
              </a:buClr>
            </a:pPr>
            <a:r>
              <a:rPr lang="en-US" sz="2400" dirty="0"/>
              <a:t>If venous outflow obstruction present or inconclusive based on CTV, proceed with </a:t>
            </a:r>
            <a:r>
              <a:rPr lang="en-US" sz="2400" dirty="0" err="1"/>
              <a:t>Venogram</a:t>
            </a:r>
            <a:r>
              <a:rPr lang="en-US" sz="2400" dirty="0"/>
              <a:t>/IVUS (venous stenting)</a:t>
            </a:r>
          </a:p>
        </p:txBody>
      </p:sp>
      <p:sp>
        <p:nvSpPr>
          <p:cNvPr id="6" name="TextBox 5"/>
          <p:cNvSpPr txBox="1"/>
          <p:nvPr/>
        </p:nvSpPr>
        <p:spPr>
          <a:xfrm>
            <a:off x="3187698" y="6119336"/>
            <a:ext cx="8904790" cy="738664"/>
          </a:xfrm>
          <a:prstGeom prst="rect">
            <a:avLst/>
          </a:prstGeom>
          <a:noFill/>
        </p:spPr>
        <p:txBody>
          <a:bodyPr wrap="square" rtlCol="0">
            <a:spAutoFit/>
          </a:bodyPr>
          <a:lstStyle/>
          <a:p>
            <a:pPr marL="234950" indent="-234950">
              <a:buClr>
                <a:srgbClr val="C00000"/>
              </a:buClr>
            </a:pPr>
            <a:r>
              <a:rPr lang="en-US" sz="1400" dirty="0"/>
              <a:t>O'Donnell TF Jr, </a:t>
            </a:r>
            <a:r>
              <a:rPr lang="en-US" sz="1400" dirty="0" err="1"/>
              <a:t>Passman</a:t>
            </a:r>
            <a:r>
              <a:rPr lang="en-US" sz="1400" dirty="0"/>
              <a:t> MA, Marston WA, et al. Management of venous leg ulcers: clinical practice guidelines of the Society for Vascular Surgery ® and the American Venous Forum. </a:t>
            </a:r>
            <a:r>
              <a:rPr lang="en-US" sz="1400" i="1" dirty="0"/>
              <a:t>J </a:t>
            </a:r>
            <a:r>
              <a:rPr lang="en-US" sz="1400" i="1" dirty="0" err="1"/>
              <a:t>Vasc</a:t>
            </a:r>
            <a:r>
              <a:rPr lang="en-US" sz="1400" i="1" dirty="0"/>
              <a:t> Surg</a:t>
            </a:r>
            <a:r>
              <a:rPr lang="en-US" sz="1400" dirty="0"/>
              <a:t>. 2014;60(2 </a:t>
            </a:r>
            <a:r>
              <a:rPr lang="en-US" sz="1400" dirty="0" err="1"/>
              <a:t>Suppl</a:t>
            </a:r>
            <a:r>
              <a:rPr lang="en-US" sz="1400" dirty="0"/>
              <a:t>):3S-59S. doi:10.1016/j.jvs.2014.04.049</a:t>
            </a:r>
            <a:endParaRPr lang="en-US" sz="1400" dirty="0">
              <a:latin typeface="Calibri" charset="0"/>
              <a:ea typeface="Calibri" charset="0"/>
              <a:cs typeface="Calibri" charset="0"/>
            </a:endParaRPr>
          </a:p>
        </p:txBody>
      </p:sp>
    </p:spTree>
    <p:extLst>
      <p:ext uri="{BB962C8B-B14F-4D97-AF65-F5344CB8AC3E}">
        <p14:creationId xmlns:p14="http://schemas.microsoft.com/office/powerpoint/2010/main" val="3701520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285" y="411418"/>
            <a:ext cx="11343189" cy="1325563"/>
          </a:xfrm>
        </p:spPr>
        <p:txBody>
          <a:bodyPr>
            <a:normAutofit/>
          </a:bodyPr>
          <a:lstStyle/>
          <a:p>
            <a:pPr algn="ctr">
              <a:buClr>
                <a:srgbClr val="C00000"/>
              </a:buClr>
            </a:pPr>
            <a:r>
              <a:rPr lang="en-US" sz="4000" dirty="0">
                <a:latin typeface="Arial" panose="020B0604020202020204" pitchFamily="34" charset="0"/>
                <a:cs typeface="Arial" panose="020B0604020202020204" pitchFamily="34" charset="0"/>
              </a:rPr>
              <a:t>Agenda</a:t>
            </a:r>
          </a:p>
        </p:txBody>
      </p:sp>
      <p:sp>
        <p:nvSpPr>
          <p:cNvPr id="7" name="Content Placeholder 2"/>
          <p:cNvSpPr txBox="1">
            <a:spLocks/>
          </p:cNvSpPr>
          <p:nvPr/>
        </p:nvSpPr>
        <p:spPr>
          <a:xfrm>
            <a:off x="983848" y="1939499"/>
            <a:ext cx="10648708" cy="4351338"/>
          </a:xfrm>
          <a:prstGeom prst="rect">
            <a:avLst/>
          </a:prstGeom>
        </p:spPr>
        <p:txBody>
          <a:bodyPr vert="horz" lIns="91440" tIns="45720" rIns="91440" bIns="45720" numCol="2" rtlCol="0">
            <a:normAutofit fontScale="70000" lnSpcReduction="20000"/>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dirty="0">
                <a:solidFill>
                  <a:schemeClr val="tx1"/>
                </a:solidFill>
              </a:rPr>
              <a:t>Venous ulcer protocol</a:t>
            </a:r>
          </a:p>
          <a:p>
            <a:pPr>
              <a:buClr>
                <a:srgbClr val="C00000"/>
              </a:buClr>
            </a:pPr>
            <a:r>
              <a:rPr lang="en-US" dirty="0">
                <a:solidFill>
                  <a:schemeClr val="tx1"/>
                </a:solidFill>
              </a:rPr>
              <a:t>What is pathophysiology? </a:t>
            </a:r>
          </a:p>
          <a:p>
            <a:pPr>
              <a:buClr>
                <a:srgbClr val="C00000"/>
              </a:buClr>
            </a:pPr>
            <a:r>
              <a:rPr lang="en-US" dirty="0">
                <a:solidFill>
                  <a:schemeClr val="tx1"/>
                </a:solidFill>
              </a:rPr>
              <a:t>How are venous ulcers diagnosed? </a:t>
            </a:r>
          </a:p>
          <a:p>
            <a:pPr>
              <a:buClr>
                <a:srgbClr val="C00000"/>
              </a:buClr>
            </a:pPr>
            <a:r>
              <a:rPr lang="en-US" dirty="0">
                <a:solidFill>
                  <a:schemeClr val="tx1"/>
                </a:solidFill>
              </a:rPr>
              <a:t>What are the risk factors? </a:t>
            </a:r>
          </a:p>
          <a:p>
            <a:pPr>
              <a:buClr>
                <a:srgbClr val="C00000"/>
              </a:buClr>
            </a:pPr>
            <a:r>
              <a:rPr lang="en-US" dirty="0">
                <a:solidFill>
                  <a:schemeClr val="tx1"/>
                </a:solidFill>
              </a:rPr>
              <a:t>Physical exam? </a:t>
            </a:r>
          </a:p>
          <a:p>
            <a:pPr>
              <a:buClr>
                <a:srgbClr val="C00000"/>
              </a:buClr>
            </a:pPr>
            <a:r>
              <a:rPr lang="en-US" dirty="0">
                <a:solidFill>
                  <a:schemeClr val="tx1"/>
                </a:solidFill>
              </a:rPr>
              <a:t>What noninvasive diagnostic modalities are available? </a:t>
            </a:r>
          </a:p>
          <a:p>
            <a:pPr>
              <a:buClr>
                <a:srgbClr val="C00000"/>
              </a:buClr>
            </a:pPr>
            <a:r>
              <a:rPr lang="en-US" dirty="0">
                <a:solidFill>
                  <a:schemeClr val="tx1"/>
                </a:solidFill>
              </a:rPr>
              <a:t>Radiographic testing</a:t>
            </a:r>
          </a:p>
          <a:p>
            <a:pPr>
              <a:buClr>
                <a:srgbClr val="C00000"/>
              </a:buClr>
            </a:pPr>
            <a:r>
              <a:rPr lang="en-US" dirty="0">
                <a:solidFill>
                  <a:schemeClr val="tx1"/>
                </a:solidFill>
              </a:rPr>
              <a:t>Laboratory tests</a:t>
            </a:r>
          </a:p>
          <a:p>
            <a:pPr>
              <a:buClr>
                <a:srgbClr val="C00000"/>
              </a:buClr>
            </a:pPr>
            <a:r>
              <a:rPr lang="en-US" dirty="0">
                <a:solidFill>
                  <a:schemeClr val="tx1"/>
                </a:solidFill>
              </a:rPr>
              <a:t>What is histopathology? </a:t>
            </a:r>
          </a:p>
          <a:p>
            <a:pPr>
              <a:buClr>
                <a:srgbClr val="C00000"/>
              </a:buClr>
            </a:pPr>
            <a:r>
              <a:rPr lang="en-US" dirty="0">
                <a:solidFill>
                  <a:schemeClr val="tx1"/>
                </a:solidFill>
              </a:rPr>
              <a:t>Surgical debridement</a:t>
            </a:r>
          </a:p>
          <a:p>
            <a:pPr>
              <a:buClr>
                <a:srgbClr val="C00000"/>
              </a:buClr>
            </a:pPr>
            <a:r>
              <a:rPr lang="en-US" dirty="0">
                <a:solidFill>
                  <a:schemeClr val="tx1"/>
                </a:solidFill>
              </a:rPr>
              <a:t>What are recommended treatment options?</a:t>
            </a:r>
          </a:p>
          <a:p>
            <a:pPr>
              <a:buClr>
                <a:srgbClr val="C00000"/>
              </a:buClr>
            </a:pPr>
            <a:r>
              <a:rPr lang="en-US" dirty="0">
                <a:solidFill>
                  <a:schemeClr val="tx1"/>
                </a:solidFill>
              </a:rPr>
              <a:t>What types of dressings are available? </a:t>
            </a:r>
          </a:p>
          <a:p>
            <a:pPr>
              <a:buClr>
                <a:srgbClr val="C00000"/>
              </a:buClr>
            </a:pPr>
            <a:r>
              <a:rPr lang="en-US" dirty="0">
                <a:solidFill>
                  <a:schemeClr val="tx1"/>
                </a:solidFill>
              </a:rPr>
              <a:t>What are key recommendations? </a:t>
            </a:r>
          </a:p>
          <a:p>
            <a:pPr>
              <a:buClr>
                <a:srgbClr val="C00000"/>
              </a:buClr>
            </a:pPr>
            <a:r>
              <a:rPr lang="en-US" dirty="0">
                <a:solidFill>
                  <a:schemeClr val="tx1"/>
                </a:solidFill>
              </a:rPr>
              <a:t>How effective is cellular therapy? </a:t>
            </a:r>
          </a:p>
          <a:p>
            <a:pPr>
              <a:buClr>
                <a:srgbClr val="C00000"/>
              </a:buClr>
            </a:pPr>
            <a:r>
              <a:rPr lang="en-US" dirty="0">
                <a:solidFill>
                  <a:schemeClr val="tx1"/>
                </a:solidFill>
              </a:rPr>
              <a:t>What are guidelines? (Society for Vascular Surgery/American Venous Forum)</a:t>
            </a:r>
          </a:p>
          <a:p>
            <a:pPr>
              <a:buClr>
                <a:srgbClr val="C00000"/>
              </a:buClr>
            </a:pPr>
            <a:r>
              <a:rPr lang="en-US" dirty="0">
                <a:solidFill>
                  <a:schemeClr val="tx1"/>
                </a:solidFill>
              </a:rPr>
              <a:t>What is </a:t>
            </a:r>
            <a:r>
              <a:rPr lang="en-US" dirty="0" err="1">
                <a:solidFill>
                  <a:schemeClr val="tx1"/>
                </a:solidFill>
              </a:rPr>
              <a:t>Marjolin’s</a:t>
            </a:r>
            <a:r>
              <a:rPr lang="en-US" dirty="0">
                <a:solidFill>
                  <a:schemeClr val="tx1"/>
                </a:solidFill>
              </a:rPr>
              <a:t> ulcer? </a:t>
            </a:r>
          </a:p>
          <a:p>
            <a:pPr>
              <a:buClr>
                <a:srgbClr val="C00000"/>
              </a:buClr>
            </a:pPr>
            <a:r>
              <a:rPr lang="en-US" dirty="0">
                <a:solidFill>
                  <a:schemeClr val="tx1"/>
                </a:solidFill>
              </a:rPr>
              <a:t>How to distinguish ulcerated basal cell carcinomas from venous ulcers?</a:t>
            </a:r>
          </a:p>
          <a:p>
            <a:pPr>
              <a:buClr>
                <a:srgbClr val="C00000"/>
              </a:buClr>
            </a:pPr>
            <a:r>
              <a:rPr lang="en-US" dirty="0">
                <a:solidFill>
                  <a:schemeClr val="tx1"/>
                </a:solidFill>
              </a:rPr>
              <a:t>Clinical presentation</a:t>
            </a:r>
          </a:p>
          <a:p>
            <a:pPr>
              <a:buClr>
                <a:srgbClr val="C00000"/>
              </a:buClr>
            </a:pPr>
            <a:r>
              <a:rPr lang="en-US" dirty="0">
                <a:solidFill>
                  <a:schemeClr val="tx1"/>
                </a:solidFill>
              </a:rPr>
              <a:t> What is role of systemic T-cell vs. localized T-cell lymphoma for treatment? </a:t>
            </a:r>
          </a:p>
          <a:p>
            <a:pPr>
              <a:buClr>
                <a:srgbClr val="C00000"/>
              </a:buClr>
            </a:pPr>
            <a:r>
              <a:rPr lang="en-US" dirty="0">
                <a:solidFill>
                  <a:schemeClr val="tx1"/>
                </a:solidFill>
              </a:rPr>
              <a:t>What is role of radiation therapy in lymphoma? </a:t>
            </a:r>
          </a:p>
        </p:txBody>
      </p:sp>
    </p:spTree>
    <p:extLst>
      <p:ext uri="{BB962C8B-B14F-4D97-AF65-F5344CB8AC3E}">
        <p14:creationId xmlns:p14="http://schemas.microsoft.com/office/powerpoint/2010/main" val="1068516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161862"/>
            <a:ext cx="11907294" cy="1325563"/>
          </a:xfrm>
        </p:spPr>
        <p:txBody>
          <a:bodyPr>
            <a:normAutofit/>
          </a:bodyPr>
          <a:lstStyle/>
          <a:p>
            <a:pPr algn="ctr"/>
            <a:r>
              <a:rPr lang="en-US" sz="3600" b="1" dirty="0"/>
              <a:t>Society for Vascular Surgery/American Venous </a:t>
            </a:r>
            <a:r>
              <a:rPr lang="en-US" sz="3600" b="1" dirty="0" err="1"/>
              <a:t>ForumJoint</a:t>
            </a:r>
            <a:r>
              <a:rPr lang="en-US" sz="3600" b="1" dirty="0"/>
              <a:t> Clinical Practice Guidelines Committee—Venous Leg Ulcer</a:t>
            </a:r>
          </a:p>
        </p:txBody>
      </p:sp>
      <p:sp>
        <p:nvSpPr>
          <p:cNvPr id="6" name="TextBox 5"/>
          <p:cNvSpPr txBox="1"/>
          <p:nvPr/>
        </p:nvSpPr>
        <p:spPr>
          <a:xfrm>
            <a:off x="894307" y="6247652"/>
            <a:ext cx="11178088" cy="523220"/>
          </a:xfrm>
          <a:prstGeom prst="rect">
            <a:avLst/>
          </a:prstGeom>
          <a:noFill/>
        </p:spPr>
        <p:txBody>
          <a:bodyPr wrap="square" rtlCol="0">
            <a:spAutoFit/>
          </a:bodyPr>
          <a:lstStyle/>
          <a:p>
            <a:pPr marL="234950" indent="-234950"/>
            <a:r>
              <a:rPr lang="en-US" sz="1400" dirty="0"/>
              <a:t>O'Donnell TF Jr, </a:t>
            </a:r>
            <a:r>
              <a:rPr lang="en-US" sz="1400" dirty="0" err="1"/>
              <a:t>Passman</a:t>
            </a:r>
            <a:r>
              <a:rPr lang="en-US" sz="1400" dirty="0"/>
              <a:t> MA, Marston WA, et al. Management of venous leg ulcers: clinical practice guidelines of the Society for Vascular Surgery ® and the American Venous Forum. </a:t>
            </a:r>
            <a:r>
              <a:rPr lang="en-US" sz="1400" i="1" dirty="0"/>
              <a:t>J </a:t>
            </a:r>
            <a:r>
              <a:rPr lang="en-US" sz="1400" i="1" dirty="0" err="1"/>
              <a:t>Vasc</a:t>
            </a:r>
            <a:r>
              <a:rPr lang="en-US" sz="1400" i="1" dirty="0"/>
              <a:t> Surg</a:t>
            </a:r>
            <a:r>
              <a:rPr lang="en-US" sz="1400" dirty="0"/>
              <a:t>. 2014;60(2 </a:t>
            </a:r>
            <a:r>
              <a:rPr lang="en-US" sz="1400" dirty="0" err="1"/>
              <a:t>Suppl</a:t>
            </a:r>
            <a:r>
              <a:rPr lang="en-US" sz="1400" dirty="0"/>
              <a:t>):3S-59S. doi:10.1016/j.jvs.2014.04.049</a:t>
            </a:r>
            <a:endParaRPr lang="en-US" sz="1400" dirty="0">
              <a:latin typeface="Calibri" charset="0"/>
              <a:ea typeface="Calibri" charset="0"/>
              <a:cs typeface="Calibri"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447" y="1335817"/>
            <a:ext cx="6757894" cy="4911835"/>
          </a:xfrm>
          <a:prstGeom prst="rect">
            <a:avLst/>
          </a:prstGeom>
        </p:spPr>
      </p:pic>
      <p:sp>
        <p:nvSpPr>
          <p:cNvPr id="7" name="Rectangle 6"/>
          <p:cNvSpPr/>
          <p:nvPr/>
        </p:nvSpPr>
        <p:spPr>
          <a:xfrm>
            <a:off x="3820137" y="874152"/>
            <a:ext cx="4597221" cy="461665"/>
          </a:xfrm>
          <a:prstGeom prst="rect">
            <a:avLst/>
          </a:prstGeom>
        </p:spPr>
        <p:txBody>
          <a:bodyPr wrap="none">
            <a:spAutoFit/>
          </a:bodyPr>
          <a:lstStyle/>
          <a:p>
            <a:r>
              <a:rPr lang="en-US" sz="2400" b="1"/>
              <a:t>Differential diagnosis for leg ulcers</a:t>
            </a:r>
            <a:endParaRPr lang="en-US" sz="2400" dirty="0"/>
          </a:p>
        </p:txBody>
      </p:sp>
    </p:spTree>
    <p:extLst>
      <p:ext uri="{BB962C8B-B14F-4D97-AF65-F5344CB8AC3E}">
        <p14:creationId xmlns:p14="http://schemas.microsoft.com/office/powerpoint/2010/main" val="4029139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161862"/>
            <a:ext cx="11907294" cy="1325563"/>
          </a:xfrm>
        </p:spPr>
        <p:txBody>
          <a:bodyPr>
            <a:normAutofit/>
          </a:bodyPr>
          <a:lstStyle/>
          <a:p>
            <a:pPr algn="ctr"/>
            <a:r>
              <a:rPr lang="en-US" sz="3600" b="1" dirty="0"/>
              <a:t>Society for Vascular Surgery/American Venous </a:t>
            </a:r>
            <a:r>
              <a:rPr lang="en-US" sz="3600" b="1" dirty="0" err="1"/>
              <a:t>ForumJoint</a:t>
            </a:r>
            <a:r>
              <a:rPr lang="en-US" sz="3600" b="1" dirty="0"/>
              <a:t> Clinical Practice Guidelines Committee—Venous Leg Ulcer</a:t>
            </a:r>
          </a:p>
        </p:txBody>
      </p:sp>
      <p:sp>
        <p:nvSpPr>
          <p:cNvPr id="6" name="TextBox 5"/>
          <p:cNvSpPr txBox="1"/>
          <p:nvPr/>
        </p:nvSpPr>
        <p:spPr>
          <a:xfrm>
            <a:off x="894307" y="6247652"/>
            <a:ext cx="11178088" cy="523220"/>
          </a:xfrm>
          <a:prstGeom prst="rect">
            <a:avLst/>
          </a:prstGeom>
          <a:noFill/>
        </p:spPr>
        <p:txBody>
          <a:bodyPr wrap="square" rtlCol="0">
            <a:spAutoFit/>
          </a:bodyPr>
          <a:lstStyle/>
          <a:p>
            <a:pPr marL="234950" indent="-234950"/>
            <a:r>
              <a:rPr lang="en-US" sz="1400" dirty="0"/>
              <a:t>O'Donnell TF Jr, </a:t>
            </a:r>
            <a:r>
              <a:rPr lang="en-US" sz="1400" dirty="0" err="1"/>
              <a:t>Passman</a:t>
            </a:r>
            <a:r>
              <a:rPr lang="en-US" sz="1400" dirty="0"/>
              <a:t> MA, Marston WA, et al. Management of venous leg ulcers: clinical practice guidelines of the Society for Vascular Surgery ® and the American Venous Forum. </a:t>
            </a:r>
            <a:r>
              <a:rPr lang="en-US" sz="1400" i="1" dirty="0"/>
              <a:t>J </a:t>
            </a:r>
            <a:r>
              <a:rPr lang="en-US" sz="1400" i="1" dirty="0" err="1"/>
              <a:t>Vasc</a:t>
            </a:r>
            <a:r>
              <a:rPr lang="en-US" sz="1400" i="1" dirty="0"/>
              <a:t> Surg</a:t>
            </a:r>
            <a:r>
              <a:rPr lang="en-US" sz="1400" dirty="0"/>
              <a:t>. 2014;60(2 </a:t>
            </a:r>
            <a:r>
              <a:rPr lang="en-US" sz="1400" dirty="0" err="1"/>
              <a:t>Suppl</a:t>
            </a:r>
            <a:r>
              <a:rPr lang="en-US" sz="1400" dirty="0"/>
              <a:t>):3S-59S. doi:10.1016/j.jvs.2014.04.049</a:t>
            </a:r>
            <a:endParaRPr lang="en-US" sz="1400" dirty="0">
              <a:latin typeface="Calibri" charset="0"/>
              <a:ea typeface="Calibri" charset="0"/>
              <a:cs typeface="Calibri" charset="0"/>
            </a:endParaRPr>
          </a:p>
        </p:txBody>
      </p:sp>
      <p:sp>
        <p:nvSpPr>
          <p:cNvPr id="7" name="Rectangle 6"/>
          <p:cNvSpPr/>
          <p:nvPr/>
        </p:nvSpPr>
        <p:spPr>
          <a:xfrm>
            <a:off x="790354" y="2071877"/>
            <a:ext cx="3508510" cy="3139321"/>
          </a:xfrm>
          <a:prstGeom prst="rect">
            <a:avLst/>
          </a:prstGeom>
        </p:spPr>
        <p:txBody>
          <a:bodyPr wrap="square">
            <a:spAutoFit/>
          </a:bodyPr>
          <a:lstStyle/>
          <a:p>
            <a:r>
              <a:rPr lang="en-US" dirty="0"/>
              <a:t>Proposed algorithm for operative and endovascular treatment of patients with venous leg ulcer (VLU) based on involved anatomic venous system and presence of venous reflux or obstruction. The risk-to-benefit ratio is weighed for those procedures with more risk (lower, moderate, higher) considered later in the treatment when the benefit is similar.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4117" y="1035424"/>
            <a:ext cx="6552164" cy="5212228"/>
          </a:xfrm>
          <a:prstGeom prst="rect">
            <a:avLst/>
          </a:prstGeom>
        </p:spPr>
      </p:pic>
    </p:spTree>
    <p:extLst>
      <p:ext uri="{BB962C8B-B14F-4D97-AF65-F5344CB8AC3E}">
        <p14:creationId xmlns:p14="http://schemas.microsoft.com/office/powerpoint/2010/main" val="4241422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buClr>
                <a:srgbClr val="C00000"/>
              </a:buClr>
            </a:pPr>
            <a:r>
              <a:rPr lang="en-US" sz="4000" b="1" dirty="0"/>
              <a:t>What is </a:t>
            </a:r>
            <a:r>
              <a:rPr lang="en-US" sz="4000" b="1" dirty="0" err="1"/>
              <a:t>Marjolin’s</a:t>
            </a:r>
            <a:r>
              <a:rPr lang="en-US" sz="4000" b="1" dirty="0"/>
              <a:t> ulcer?</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buClr>
                <a:srgbClr val="C00000"/>
              </a:buClr>
            </a:pPr>
            <a:r>
              <a:rPr lang="en-US" sz="1600" dirty="0"/>
              <a:t> </a:t>
            </a:r>
          </a:p>
        </p:txBody>
      </p:sp>
      <p:sp>
        <p:nvSpPr>
          <p:cNvPr id="5" name="TextBox 4"/>
          <p:cNvSpPr txBox="1"/>
          <p:nvPr/>
        </p:nvSpPr>
        <p:spPr>
          <a:xfrm>
            <a:off x="6092576" y="5657634"/>
            <a:ext cx="5829286" cy="738664"/>
          </a:xfrm>
          <a:prstGeom prst="rect">
            <a:avLst/>
          </a:prstGeom>
          <a:noFill/>
        </p:spPr>
        <p:txBody>
          <a:bodyPr wrap="square" rtlCol="0">
            <a:spAutoFit/>
          </a:bodyPr>
          <a:lstStyle/>
          <a:p>
            <a:pPr marL="403225" indent="-403225">
              <a:buClr>
                <a:srgbClr val="C00000"/>
              </a:buClr>
            </a:pPr>
            <a:r>
              <a:rPr lang="en-US" sz="1400" dirty="0" err="1"/>
              <a:t>Tchanque-Fossuo</a:t>
            </a:r>
            <a:r>
              <a:rPr lang="en-US" sz="1400" dirty="0"/>
              <a:t> CN, </a:t>
            </a:r>
            <a:r>
              <a:rPr lang="en-US" sz="1400" dirty="0" err="1"/>
              <a:t>Millsop</a:t>
            </a:r>
            <a:r>
              <a:rPr lang="en-US" sz="1400" dirty="0"/>
              <a:t> JW, Johnson MA, </a:t>
            </a:r>
            <a:r>
              <a:rPr lang="en-US" sz="1400" dirty="0" err="1"/>
              <a:t>Dahle</a:t>
            </a:r>
            <a:r>
              <a:rPr lang="en-US" sz="1400" dirty="0"/>
              <a:t> SE, </a:t>
            </a:r>
            <a:r>
              <a:rPr lang="en-US" sz="1400" dirty="0" err="1"/>
              <a:t>Isseroff</a:t>
            </a:r>
            <a:r>
              <a:rPr lang="en-US" sz="1400" dirty="0"/>
              <a:t> RR. Ulcerated Basal Cell Carcinomas Masquerading as Venous Leg Ulcers. </a:t>
            </a:r>
            <a:r>
              <a:rPr lang="en-US" sz="1400" i="1" dirty="0" err="1"/>
              <a:t>Adv</a:t>
            </a:r>
            <a:r>
              <a:rPr lang="en-US" sz="1400" i="1" dirty="0"/>
              <a:t> Skin Wound Care</a:t>
            </a:r>
            <a:r>
              <a:rPr lang="en-US" sz="1400" dirty="0"/>
              <a:t>. 2018;31(3):130-134.</a:t>
            </a:r>
          </a:p>
        </p:txBody>
      </p:sp>
      <p:sp>
        <p:nvSpPr>
          <p:cNvPr id="6" name="Rectangle 5"/>
          <p:cNvSpPr/>
          <p:nvPr/>
        </p:nvSpPr>
        <p:spPr>
          <a:xfrm>
            <a:off x="1018572" y="2148209"/>
            <a:ext cx="10023676" cy="3416320"/>
          </a:xfrm>
          <a:prstGeom prst="rect">
            <a:avLst/>
          </a:prstGeom>
        </p:spPr>
        <p:txBody>
          <a:bodyPr wrap="square">
            <a:spAutoFit/>
          </a:bodyPr>
          <a:lstStyle/>
          <a:p>
            <a:pPr marL="285750" indent="-285750">
              <a:buClr>
                <a:srgbClr val="C00000"/>
              </a:buClr>
              <a:buFont typeface="Arial" charset="0"/>
              <a:buChar char="•"/>
            </a:pPr>
            <a:r>
              <a:rPr lang="en-US" sz="2400" dirty="0"/>
              <a:t>Squamous cell carcinoma (SCC) has been commonly reported by foot and ankle specialists. </a:t>
            </a:r>
          </a:p>
          <a:p>
            <a:pPr marL="285750" indent="-285750">
              <a:buClr>
                <a:srgbClr val="C00000"/>
              </a:buClr>
              <a:buFont typeface="Arial" charset="0"/>
              <a:buChar char="•"/>
            </a:pPr>
            <a:r>
              <a:rPr lang="en-US" sz="2400" dirty="0" err="1"/>
              <a:t>Marjolin's</a:t>
            </a:r>
            <a:r>
              <a:rPr lang="en-US" sz="2400" dirty="0"/>
              <a:t> ulcer is a malignancy that involves a posttraumatic scar or ulceration that can develop into SCC from chronic neuropathic pedal wounds, venous stasis, or decubitus ulcerations. </a:t>
            </a:r>
          </a:p>
          <a:p>
            <a:pPr marL="285750" indent="-285750">
              <a:buClr>
                <a:srgbClr val="C00000"/>
              </a:buClr>
              <a:buFont typeface="Arial" charset="0"/>
              <a:buChar char="•"/>
            </a:pPr>
            <a:r>
              <a:rPr lang="en-US" sz="2400" dirty="0"/>
              <a:t>Most </a:t>
            </a:r>
            <a:r>
              <a:rPr lang="en-US" sz="2400" dirty="0" err="1"/>
              <a:t>Marjolin's</a:t>
            </a:r>
            <a:r>
              <a:rPr lang="en-US" sz="2400" dirty="0"/>
              <a:t> ulcers are found in the lower extremity, specifically the feet, and it is twice as common in females as males. </a:t>
            </a:r>
          </a:p>
          <a:p>
            <a:pPr marL="285750" indent="-285750">
              <a:buClr>
                <a:srgbClr val="C00000"/>
              </a:buClr>
              <a:buFont typeface="Arial" charset="0"/>
              <a:buChar char="•"/>
            </a:pPr>
            <a:r>
              <a:rPr lang="en-US" sz="2400" dirty="0"/>
              <a:t>Biopsy of the tumor is the reference standard to diagnose SCC, and wide excision of SCC is the most common treatment option. </a:t>
            </a:r>
          </a:p>
        </p:txBody>
      </p:sp>
    </p:spTree>
    <p:extLst>
      <p:ext uri="{BB962C8B-B14F-4D97-AF65-F5344CB8AC3E}">
        <p14:creationId xmlns:p14="http://schemas.microsoft.com/office/powerpoint/2010/main" val="622134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buClr>
                <a:srgbClr val="C00000"/>
              </a:buClr>
            </a:pPr>
            <a:r>
              <a:rPr lang="en-US" dirty="0"/>
              <a:t>What is definition of </a:t>
            </a:r>
            <a:r>
              <a:rPr lang="en-US" dirty="0" err="1"/>
              <a:t>Marjolin’s</a:t>
            </a:r>
            <a:r>
              <a:rPr lang="en-US" dirty="0"/>
              <a:t> ulcer?</a:t>
            </a:r>
          </a:p>
        </p:txBody>
      </p:sp>
      <p:sp>
        <p:nvSpPr>
          <p:cNvPr id="8" name="Content Placeholder 2"/>
          <p:cNvSpPr txBox="1">
            <a:spLocks/>
          </p:cNvSpPr>
          <p:nvPr/>
        </p:nvSpPr>
        <p:spPr>
          <a:xfrm>
            <a:off x="838200" y="1788403"/>
            <a:ext cx="10960261"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endParaRPr lang="en-US" sz="2200" dirty="0"/>
          </a:p>
        </p:txBody>
      </p:sp>
      <p:sp>
        <p:nvSpPr>
          <p:cNvPr id="12" name="TextBox 11"/>
          <p:cNvSpPr txBox="1"/>
          <p:nvPr/>
        </p:nvSpPr>
        <p:spPr>
          <a:xfrm>
            <a:off x="4276845" y="5981045"/>
            <a:ext cx="7674016" cy="523220"/>
          </a:xfrm>
          <a:prstGeom prst="rect">
            <a:avLst/>
          </a:prstGeom>
          <a:noFill/>
        </p:spPr>
        <p:txBody>
          <a:bodyPr wrap="square" rtlCol="0">
            <a:spAutoFit/>
          </a:bodyPr>
          <a:lstStyle/>
          <a:p>
            <a:pPr marL="460375" indent="-460375">
              <a:buClr>
                <a:srgbClr val="C00000"/>
              </a:buClr>
            </a:pPr>
            <a:r>
              <a:rPr lang="en-US" sz="1400" dirty="0" err="1"/>
              <a:t>Yanofsky</a:t>
            </a:r>
            <a:r>
              <a:rPr lang="en-US" sz="1400" dirty="0"/>
              <a:t> VR, Mercer SE, Phelps RG. Histopathological variants of cutaneous squamous cell carcinoma: a review. </a:t>
            </a:r>
            <a:r>
              <a:rPr lang="en-US" sz="1400" i="1" dirty="0"/>
              <a:t>J Skin Cancer</a:t>
            </a:r>
            <a:r>
              <a:rPr lang="en-US" sz="1400" dirty="0"/>
              <a:t>. 2011;2011:210813. doi:10.1155/2011/210813</a:t>
            </a:r>
          </a:p>
        </p:txBody>
      </p:sp>
      <p:sp>
        <p:nvSpPr>
          <p:cNvPr id="5" name="Content Placeholder 2"/>
          <p:cNvSpPr txBox="1">
            <a:spLocks/>
          </p:cNvSpPr>
          <p:nvPr/>
        </p:nvSpPr>
        <p:spPr>
          <a:xfrm>
            <a:off x="928700" y="1412460"/>
            <a:ext cx="10545344" cy="4032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sz="1800" i="1" dirty="0"/>
              <a:t>De novo</a:t>
            </a:r>
            <a:r>
              <a:rPr lang="en-US" sz="1800" dirty="0"/>
              <a:t> SCC is a particularly aggressive variant of SCC which lacks a precursor and will thus arise independently on skin which has been chronically injured or diseased. It is not correlated with sun exposure, nor will it show any evidence of previous actinic lesions or SCCS. </a:t>
            </a:r>
          </a:p>
          <a:p>
            <a:pPr>
              <a:buClr>
                <a:srgbClr val="C00000"/>
              </a:buClr>
            </a:pPr>
            <a:r>
              <a:rPr lang="en-US" sz="1800" dirty="0"/>
              <a:t>Generally, </a:t>
            </a:r>
            <a:r>
              <a:rPr lang="en-US" sz="1800" i="1" dirty="0"/>
              <a:t>de novo</a:t>
            </a:r>
            <a:r>
              <a:rPr lang="en-US" sz="1800" dirty="0"/>
              <a:t> SCC will emerge in the setting of long-standing ulcers, burn scars, or osteomyelitis. It can also be seen in chronic inflammatory conditions such as discoid lupus erythematosus and dystrophic epidermolysis bullosa. The tendency for malignancies to develop in burn scars was first described by </a:t>
            </a:r>
            <a:r>
              <a:rPr lang="en-US" sz="1800" dirty="0" err="1"/>
              <a:t>Marjolin</a:t>
            </a:r>
            <a:r>
              <a:rPr lang="en-US" sz="1800" dirty="0"/>
              <a:t> in 1827, and accordingly, are referred to today as </a:t>
            </a:r>
            <a:r>
              <a:rPr lang="en-US" sz="1800" dirty="0" err="1"/>
              <a:t>Marjolin's</a:t>
            </a:r>
            <a:r>
              <a:rPr lang="en-US" sz="1800" dirty="0"/>
              <a:t> ulcers.</a:t>
            </a:r>
          </a:p>
          <a:p>
            <a:pPr>
              <a:buClr>
                <a:srgbClr val="C00000"/>
              </a:buClr>
            </a:pPr>
            <a:r>
              <a:rPr lang="en-US" sz="1800" dirty="0"/>
              <a:t>Unlike conventional SCCs, which tend to occur on the face, neck, hands, and other sun-damage prone areas, </a:t>
            </a:r>
            <a:r>
              <a:rPr lang="en-US" sz="1800" i="1" dirty="0"/>
              <a:t>de novo</a:t>
            </a:r>
            <a:r>
              <a:rPr lang="en-US" sz="1800" dirty="0"/>
              <a:t> SCCs are most commonly found on the lower extremities, where burn scars are more prevalent. </a:t>
            </a:r>
          </a:p>
          <a:p>
            <a:pPr>
              <a:buClr>
                <a:srgbClr val="C00000"/>
              </a:buClr>
            </a:pPr>
            <a:r>
              <a:rPr lang="en-US" sz="1800" dirty="0"/>
              <a:t>Although females on average sustain a greater number of burn injuries than males, there is a predilection for malignant scar development in men, and </a:t>
            </a:r>
            <a:r>
              <a:rPr lang="en-US" sz="1800" i="1" dirty="0"/>
              <a:t>de novo</a:t>
            </a:r>
            <a:r>
              <a:rPr lang="en-US" sz="1800" dirty="0"/>
              <a:t> SCCs are significantly more likely to be found in males than in females. They usually emerge 20 to 40 years after the original trauma occurred, and will present clinically as </a:t>
            </a:r>
            <a:r>
              <a:rPr lang="en-US" sz="1800" dirty="0" err="1"/>
              <a:t>nonhealing</a:t>
            </a:r>
            <a:r>
              <a:rPr lang="en-US" sz="1800" dirty="0"/>
              <a:t>, </a:t>
            </a:r>
            <a:r>
              <a:rPr lang="en-US" sz="1800" dirty="0" err="1"/>
              <a:t>exophytic</a:t>
            </a:r>
            <a:r>
              <a:rPr lang="en-US" sz="1800" dirty="0"/>
              <a:t> growths or indurated ulcers which have recently became painful and may have a foul smelling discharge </a:t>
            </a:r>
          </a:p>
        </p:txBody>
      </p:sp>
    </p:spTree>
    <p:extLst>
      <p:ext uri="{BB962C8B-B14F-4D97-AF65-F5344CB8AC3E}">
        <p14:creationId xmlns:p14="http://schemas.microsoft.com/office/powerpoint/2010/main" val="1767009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What is definition of </a:t>
            </a:r>
            <a:r>
              <a:rPr lang="en-US" dirty="0" err="1"/>
              <a:t>Marjolin’s</a:t>
            </a:r>
            <a:r>
              <a:rPr lang="en-US" dirty="0"/>
              <a:t> ulcer?</a:t>
            </a:r>
          </a:p>
        </p:txBody>
      </p:sp>
      <p:sp>
        <p:nvSpPr>
          <p:cNvPr id="8" name="Content Placeholder 2"/>
          <p:cNvSpPr txBox="1">
            <a:spLocks/>
          </p:cNvSpPr>
          <p:nvPr/>
        </p:nvSpPr>
        <p:spPr>
          <a:xfrm>
            <a:off x="838200" y="1788403"/>
            <a:ext cx="10960261"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p>
        </p:txBody>
      </p:sp>
      <p:sp>
        <p:nvSpPr>
          <p:cNvPr id="7" name="TextBox 6"/>
          <p:cNvSpPr txBox="1"/>
          <p:nvPr/>
        </p:nvSpPr>
        <p:spPr>
          <a:xfrm>
            <a:off x="4276845" y="5981045"/>
            <a:ext cx="7674016" cy="523220"/>
          </a:xfrm>
          <a:prstGeom prst="rect">
            <a:avLst/>
          </a:prstGeom>
          <a:noFill/>
        </p:spPr>
        <p:txBody>
          <a:bodyPr wrap="square" rtlCol="0">
            <a:spAutoFit/>
          </a:bodyPr>
          <a:lstStyle/>
          <a:p>
            <a:pPr marL="460375" indent="-460375"/>
            <a:r>
              <a:rPr lang="en-US" sz="1400" dirty="0" err="1"/>
              <a:t>Sadegh</a:t>
            </a:r>
            <a:r>
              <a:rPr lang="en-US" sz="1400" dirty="0"/>
              <a:t> </a:t>
            </a:r>
            <a:r>
              <a:rPr lang="en-US" sz="1400" dirty="0" err="1"/>
              <a:t>Fazeli</a:t>
            </a:r>
            <a:r>
              <a:rPr lang="en-US" sz="1400" dirty="0"/>
              <a:t> M, </a:t>
            </a:r>
            <a:r>
              <a:rPr lang="en-US" sz="1400" dirty="0" err="1"/>
              <a:t>Lebaschi</a:t>
            </a:r>
            <a:r>
              <a:rPr lang="en-US" sz="1400" dirty="0"/>
              <a:t> AH, </a:t>
            </a:r>
            <a:r>
              <a:rPr lang="en-US" sz="1400" dirty="0" err="1"/>
              <a:t>Hajirostam</a:t>
            </a:r>
            <a:r>
              <a:rPr lang="en-US" sz="1400" dirty="0"/>
              <a:t> M, </a:t>
            </a:r>
            <a:r>
              <a:rPr lang="en-US" sz="1400" dirty="0" err="1"/>
              <a:t>Keramati</a:t>
            </a:r>
            <a:r>
              <a:rPr lang="en-US" sz="1400" dirty="0"/>
              <a:t> MR. </a:t>
            </a:r>
            <a:r>
              <a:rPr lang="en-US" sz="1400" dirty="0" err="1"/>
              <a:t>Marjolin's</a:t>
            </a:r>
            <a:r>
              <a:rPr lang="en-US" sz="1400" dirty="0"/>
              <a:t> ulcer: clinical and pathologic features of 83 cases and review of literature. </a:t>
            </a:r>
            <a:r>
              <a:rPr lang="en-US" sz="1400" i="1" dirty="0"/>
              <a:t>Med J Islam </a:t>
            </a:r>
            <a:r>
              <a:rPr lang="en-US" sz="1400" i="1" dirty="0" err="1"/>
              <a:t>Repub</a:t>
            </a:r>
            <a:r>
              <a:rPr lang="en-US" sz="1400" i="1" dirty="0"/>
              <a:t> Iran</a:t>
            </a:r>
            <a:r>
              <a:rPr lang="en-US" sz="1400" dirty="0"/>
              <a:t>. 2013;27(4):215-224.</a:t>
            </a:r>
          </a:p>
        </p:txBody>
      </p:sp>
      <p:sp>
        <p:nvSpPr>
          <p:cNvPr id="4" name="Rectangle 1"/>
          <p:cNvSpPr>
            <a:spLocks noChangeArrowheads="1"/>
          </p:cNvSpPr>
          <p:nvPr/>
        </p:nvSpPr>
        <p:spPr bwMode="auto">
          <a:xfrm>
            <a:off x="3443176" y="1498323"/>
            <a:ext cx="49103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
                <a:srgbClr val="C00000"/>
              </a:buClr>
              <a:buSzTx/>
              <a:buFont typeface="Arial" charset="0"/>
              <a:buChar char="•"/>
              <a:tabLst/>
            </a:pPr>
            <a:r>
              <a:rPr kumimoji="0" lang="x-none" altLang="x-none" sz="1800" b="1" i="0" u="none" strike="noStrike" cap="none" normalizeH="0" baseline="0" dirty="0">
                <a:ln>
                  <a:noFill/>
                </a:ln>
                <a:effectLst/>
                <a:latin typeface="Arial" charset="0"/>
              </a:rPr>
              <a:t>Frequency of </a:t>
            </a:r>
            <a:r>
              <a:rPr kumimoji="0" lang="en-US" altLang="x-none" sz="1800" b="1" i="0" u="none" strike="noStrike" cap="none" normalizeH="0" baseline="0" dirty="0">
                <a:ln>
                  <a:noFill/>
                </a:ln>
                <a:effectLst/>
                <a:latin typeface="Arial" charset="0"/>
              </a:rPr>
              <a:t>histopathologic diagnoses</a:t>
            </a:r>
            <a:endParaRPr kumimoji="0" lang="x-none" altLang="x-none" sz="1800" b="1" i="0" u="none" strike="noStrike" cap="none" normalizeH="0" baseline="0" dirty="0">
              <a:ln>
                <a:noFill/>
              </a:ln>
              <a:effectLst/>
              <a:latin typeface="Arial" charset="0"/>
            </a:endParaRPr>
          </a:p>
        </p:txBody>
      </p:sp>
      <p:graphicFrame>
        <p:nvGraphicFramePr>
          <p:cNvPr id="5" name="Table 4"/>
          <p:cNvGraphicFramePr>
            <a:graphicFrameLocks noGrp="1"/>
          </p:cNvGraphicFramePr>
          <p:nvPr/>
        </p:nvGraphicFramePr>
        <p:xfrm>
          <a:off x="838200" y="1989614"/>
          <a:ext cx="10515600" cy="4023360"/>
        </p:xfrm>
        <a:graphic>
          <a:graphicData uri="http://schemas.openxmlformats.org/drawingml/2006/table">
            <a:tbl>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0">
                <a:tc>
                  <a:txBody>
                    <a:bodyPr/>
                    <a:lstStyle/>
                    <a:p>
                      <a:pPr fontAlgn="t"/>
                      <a:r>
                        <a:rPr lang="en-US">
                          <a:solidFill>
                            <a:schemeClr val="tx1"/>
                          </a:solidFill>
                          <a:effectLst/>
                        </a:rPr>
                        <a:t>Pathologic diagnosis</a:t>
                      </a:r>
                    </a:p>
                  </a:txBody>
                  <a:tcPr>
                    <a:lnL>
                      <a:noFill/>
                    </a:lnL>
                    <a:lnR>
                      <a:noFill/>
                    </a:lnR>
                    <a:lnT>
                      <a:noFill/>
                    </a:lnT>
                    <a:lnB w="12700" cap="flat" cmpd="sng" algn="ctr">
                      <a:solidFill>
                        <a:srgbClr val="000000"/>
                      </a:solidFill>
                      <a:prstDash val="solid"/>
                      <a:round/>
                      <a:headEnd type="none" w="med" len="med"/>
                      <a:tailEnd type="none" w="med" len="med"/>
                    </a:lnB>
                  </a:tcPr>
                </a:tc>
                <a:tc>
                  <a:txBody>
                    <a:bodyPr/>
                    <a:lstStyle/>
                    <a:p>
                      <a:pPr fontAlgn="t"/>
                      <a:r>
                        <a:rPr lang="en-US" dirty="0">
                          <a:solidFill>
                            <a:schemeClr val="tx1"/>
                          </a:solidFill>
                          <a:effectLst/>
                        </a:rPr>
                        <a:t>Frequency NO. (%)</a:t>
                      </a:r>
                    </a:p>
                  </a:txBody>
                  <a:tcP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fontAlgn="t"/>
                      <a:r>
                        <a:rPr lang="en-US">
                          <a:solidFill>
                            <a:schemeClr val="tx1"/>
                          </a:solidFill>
                          <a:effectLst/>
                        </a:rPr>
                        <a:t>Well differentiated SCC</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mr-IN" dirty="0">
                          <a:solidFill>
                            <a:schemeClr val="tx1"/>
                          </a:solidFill>
                          <a:effectLst/>
                        </a:rPr>
                        <a:t>32 (38.6%)</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fontAlgn="t"/>
                      <a:r>
                        <a:rPr lang="en-US">
                          <a:solidFill>
                            <a:schemeClr val="tx1"/>
                          </a:solidFill>
                          <a:effectLst/>
                        </a:rPr>
                        <a:t>SCC, differentiation not reported</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is-IS" dirty="0">
                          <a:solidFill>
                            <a:schemeClr val="tx1"/>
                          </a:solidFill>
                          <a:effectLst/>
                        </a:rPr>
                        <a:t>20(24.1%)</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fontAlgn="t"/>
                      <a:r>
                        <a:rPr lang="en-US" dirty="0">
                          <a:solidFill>
                            <a:schemeClr val="tx1"/>
                          </a:solidFill>
                          <a:effectLst/>
                        </a:rPr>
                        <a:t>Moderately Differentiated SCC</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mr-IN" dirty="0">
                          <a:solidFill>
                            <a:schemeClr val="tx1"/>
                          </a:solidFill>
                          <a:effectLst/>
                        </a:rPr>
                        <a:t>11(13.2%)</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fontAlgn="t"/>
                      <a:r>
                        <a:rPr lang="en-US">
                          <a:solidFill>
                            <a:schemeClr val="tx1"/>
                          </a:solidFill>
                          <a:effectLst/>
                        </a:rPr>
                        <a:t>BCC</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mr-IN" dirty="0">
                          <a:solidFill>
                            <a:schemeClr val="tx1"/>
                          </a:solidFill>
                          <a:effectLst/>
                        </a:rPr>
                        <a:t>8(9.6%)</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fontAlgn="t"/>
                      <a:r>
                        <a:rPr lang="en-US">
                          <a:solidFill>
                            <a:schemeClr val="tx1"/>
                          </a:solidFill>
                          <a:effectLst/>
                        </a:rPr>
                        <a:t>Poorly Differentiatd SCC</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mr-IN" dirty="0">
                          <a:solidFill>
                            <a:schemeClr val="tx1"/>
                          </a:solidFill>
                          <a:effectLst/>
                        </a:rPr>
                        <a:t>5(6.0%)</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fontAlgn="t"/>
                      <a:r>
                        <a:rPr lang="en-US" dirty="0">
                          <a:solidFill>
                            <a:schemeClr val="tx1"/>
                          </a:solidFill>
                          <a:effectLst/>
                        </a:rPr>
                        <a:t>Melanoma</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mr-IN" dirty="0">
                          <a:solidFill>
                            <a:schemeClr val="tx1"/>
                          </a:solidFill>
                          <a:effectLst/>
                        </a:rPr>
                        <a:t>2(2.4%)</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fontAlgn="t"/>
                      <a:r>
                        <a:rPr lang="en-US">
                          <a:solidFill>
                            <a:schemeClr val="tx1"/>
                          </a:solidFill>
                          <a:effectLst/>
                        </a:rPr>
                        <a:t>Verrucous carcinoma</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mr-IN" dirty="0">
                          <a:solidFill>
                            <a:schemeClr val="tx1"/>
                          </a:solidFill>
                          <a:effectLst/>
                        </a:rPr>
                        <a:t>2(2.4%)</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fontAlgn="t"/>
                      <a:r>
                        <a:rPr lang="en-US">
                          <a:solidFill>
                            <a:schemeClr val="tx1"/>
                          </a:solidFill>
                          <a:effectLst/>
                        </a:rPr>
                        <a:t>MFH</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mr-IN" dirty="0">
                          <a:solidFill>
                            <a:schemeClr val="tx1"/>
                          </a:solidFill>
                          <a:effectLst/>
                        </a:rPr>
                        <a:t>1(1.2%)</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fontAlgn="t"/>
                      <a:r>
                        <a:rPr lang="en-US">
                          <a:solidFill>
                            <a:schemeClr val="tx1"/>
                          </a:solidFill>
                          <a:effectLst/>
                        </a:rPr>
                        <a:t>Mucoepidermoid carcinoma</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mr-IN" dirty="0">
                          <a:solidFill>
                            <a:schemeClr val="tx1"/>
                          </a:solidFill>
                          <a:effectLst/>
                        </a:rPr>
                        <a:t>1(1.2%)</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fontAlgn="t"/>
                      <a:r>
                        <a:rPr lang="en-US" dirty="0" err="1">
                          <a:solidFill>
                            <a:schemeClr val="tx1"/>
                          </a:solidFill>
                          <a:effectLst/>
                        </a:rPr>
                        <a:t>Leiomyosarcoma</a:t>
                      </a:r>
                      <a:endParaRPr lang="en-US" dirty="0">
                        <a:solidFill>
                          <a:schemeClr val="tx1"/>
                        </a:solidFill>
                        <a:effectLst/>
                      </a:endParaRP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mr-IN" dirty="0">
                          <a:solidFill>
                            <a:schemeClr val="tx1"/>
                          </a:solidFill>
                          <a:effectLst/>
                        </a:rPr>
                        <a:t>1(1.2%)</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849882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b="1" dirty="0"/>
              <a:t>How to treat </a:t>
            </a:r>
            <a:r>
              <a:rPr lang="en-US" sz="4000" b="1" dirty="0" err="1"/>
              <a:t>Marjolin’s</a:t>
            </a:r>
            <a:r>
              <a:rPr lang="en-US" sz="4000" b="1" dirty="0"/>
              <a:t> ulcer?</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t>. </a:t>
            </a:r>
          </a:p>
        </p:txBody>
      </p:sp>
      <p:sp>
        <p:nvSpPr>
          <p:cNvPr id="5" name="TextBox 4"/>
          <p:cNvSpPr txBox="1"/>
          <p:nvPr/>
        </p:nvSpPr>
        <p:spPr>
          <a:xfrm>
            <a:off x="4738345" y="6048385"/>
            <a:ext cx="7310900" cy="523220"/>
          </a:xfrm>
          <a:prstGeom prst="rect">
            <a:avLst/>
          </a:prstGeom>
          <a:noFill/>
        </p:spPr>
        <p:txBody>
          <a:bodyPr wrap="square" rtlCol="0">
            <a:spAutoFit/>
          </a:bodyPr>
          <a:lstStyle/>
          <a:p>
            <a:pPr marL="403225" indent="-403225"/>
            <a:r>
              <a:rPr lang="en-US" sz="1400" dirty="0" err="1"/>
              <a:t>Cavaliere</a:t>
            </a:r>
            <a:r>
              <a:rPr lang="en-US" sz="1400" dirty="0"/>
              <a:t> R, Mercado DM, Mani M. Squamous Cell Carcinoma From </a:t>
            </a:r>
            <a:r>
              <a:rPr lang="en-US" sz="1400" dirty="0" err="1"/>
              <a:t>Marjolin's</a:t>
            </a:r>
            <a:r>
              <a:rPr lang="en-US" sz="1400" dirty="0"/>
              <a:t> Ulcer of the Foot in a Diabetic Patient: Case Study. </a:t>
            </a:r>
            <a:r>
              <a:rPr lang="en-US" sz="1400" i="1" dirty="0"/>
              <a:t>J Foot Ankle Surg</a:t>
            </a:r>
            <a:r>
              <a:rPr lang="en-US" sz="1400" dirty="0"/>
              <a:t>. 2018;57(4):838-843.</a:t>
            </a:r>
          </a:p>
        </p:txBody>
      </p:sp>
      <p:sp>
        <p:nvSpPr>
          <p:cNvPr id="6" name="Rectangle 5"/>
          <p:cNvSpPr/>
          <p:nvPr/>
        </p:nvSpPr>
        <p:spPr>
          <a:xfrm>
            <a:off x="1979270" y="5133189"/>
            <a:ext cx="7963380" cy="923330"/>
          </a:xfrm>
          <a:prstGeom prst="rect">
            <a:avLst/>
          </a:prstGeom>
        </p:spPr>
        <p:txBody>
          <a:bodyPr wrap="square">
            <a:spAutoFit/>
          </a:bodyPr>
          <a:lstStyle/>
          <a:p>
            <a:pPr marL="285750" indent="-285750">
              <a:buClr>
                <a:srgbClr val="FFFF00"/>
              </a:buClr>
              <a:buFont typeface="Arial" charset="0"/>
              <a:buChar char="•"/>
            </a:pPr>
            <a:r>
              <a:rPr lang="en-US" dirty="0"/>
              <a:t>Preoperative clinical images showing the right posterior plantar heel with the tumor centrally located within the site of the pressure ulceration. The ulcer measured 3.0 cm long, 3.0 cm wide, and 1.5 cm deep.</a:t>
            </a:r>
          </a:p>
        </p:txBody>
      </p:sp>
      <p:pic>
        <p:nvPicPr>
          <p:cNvPr id="3" name="Picture 2"/>
          <p:cNvPicPr>
            <a:picLocks noChangeAspect="1"/>
          </p:cNvPicPr>
          <p:nvPr/>
        </p:nvPicPr>
        <p:blipFill>
          <a:blip r:embed="rId3"/>
          <a:stretch>
            <a:fillRect/>
          </a:stretch>
        </p:blipFill>
        <p:spPr>
          <a:xfrm>
            <a:off x="1370105" y="1575507"/>
            <a:ext cx="9444942" cy="3589078"/>
          </a:xfrm>
          <a:prstGeom prst="rect">
            <a:avLst/>
          </a:prstGeom>
        </p:spPr>
      </p:pic>
    </p:spTree>
    <p:extLst>
      <p:ext uri="{BB962C8B-B14F-4D97-AF65-F5344CB8AC3E}">
        <p14:creationId xmlns:p14="http://schemas.microsoft.com/office/powerpoint/2010/main" val="1765161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b="1" dirty="0"/>
              <a:t>How to treat </a:t>
            </a:r>
            <a:r>
              <a:rPr lang="en-US" sz="4000" b="1" dirty="0" err="1"/>
              <a:t>Marjolin’s</a:t>
            </a:r>
            <a:r>
              <a:rPr lang="en-US" sz="4000" b="1" dirty="0"/>
              <a:t> ulcer?</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t>. </a:t>
            </a:r>
          </a:p>
        </p:txBody>
      </p:sp>
      <p:sp>
        <p:nvSpPr>
          <p:cNvPr id="5" name="TextBox 4"/>
          <p:cNvSpPr txBox="1"/>
          <p:nvPr/>
        </p:nvSpPr>
        <p:spPr>
          <a:xfrm>
            <a:off x="4738345" y="6048385"/>
            <a:ext cx="7310900" cy="523220"/>
          </a:xfrm>
          <a:prstGeom prst="rect">
            <a:avLst/>
          </a:prstGeom>
          <a:noFill/>
        </p:spPr>
        <p:txBody>
          <a:bodyPr wrap="square" rtlCol="0">
            <a:spAutoFit/>
          </a:bodyPr>
          <a:lstStyle/>
          <a:p>
            <a:pPr marL="403225" indent="-403225"/>
            <a:r>
              <a:rPr lang="en-US" sz="1400" dirty="0" err="1"/>
              <a:t>Cavaliere</a:t>
            </a:r>
            <a:r>
              <a:rPr lang="en-US" sz="1400" dirty="0"/>
              <a:t> R, Mercado DM, Mani M. Squamous Cell Carcinoma From </a:t>
            </a:r>
            <a:r>
              <a:rPr lang="en-US" sz="1400" dirty="0" err="1"/>
              <a:t>Marjolin's</a:t>
            </a:r>
            <a:r>
              <a:rPr lang="en-US" sz="1400" dirty="0"/>
              <a:t> Ulcer of the Foot in a Diabetic Patient: Case Study. </a:t>
            </a:r>
            <a:r>
              <a:rPr lang="en-US" sz="1400" i="1" dirty="0"/>
              <a:t>J Foot Ankle Surg</a:t>
            </a:r>
            <a:r>
              <a:rPr lang="en-US" sz="1400" dirty="0"/>
              <a:t>. 2018;57(4):838-843.</a:t>
            </a:r>
          </a:p>
        </p:txBody>
      </p:sp>
      <p:sp>
        <p:nvSpPr>
          <p:cNvPr id="6" name="Rectangle 5"/>
          <p:cNvSpPr/>
          <p:nvPr/>
        </p:nvSpPr>
        <p:spPr>
          <a:xfrm>
            <a:off x="1979270" y="5133189"/>
            <a:ext cx="7963380" cy="923330"/>
          </a:xfrm>
          <a:prstGeom prst="rect">
            <a:avLst/>
          </a:prstGeom>
        </p:spPr>
        <p:txBody>
          <a:bodyPr wrap="square">
            <a:spAutoFit/>
          </a:bodyPr>
          <a:lstStyle/>
          <a:p>
            <a:pPr marL="285750" indent="-285750">
              <a:buClr>
                <a:srgbClr val="FFFF00"/>
              </a:buClr>
              <a:buFont typeface="Arial" charset="0"/>
              <a:buChar char="•"/>
            </a:pPr>
            <a:r>
              <a:rPr lang="en-US" dirty="0"/>
              <a:t>Intraoperative application of </a:t>
            </a:r>
            <a:r>
              <a:rPr lang="en-US" dirty="0" err="1"/>
              <a:t>Apligraf</a:t>
            </a:r>
            <a:r>
              <a:rPr lang="en-US" dirty="0"/>
              <a:t> to the right heel ulceration. This was performed to assist in delayed primary closure in an effort to prevent recurrence.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612" y="1476223"/>
            <a:ext cx="6197600" cy="3568700"/>
          </a:xfrm>
          <a:prstGeom prst="rect">
            <a:avLst/>
          </a:prstGeom>
        </p:spPr>
      </p:pic>
    </p:spTree>
    <p:extLst>
      <p:ext uri="{BB962C8B-B14F-4D97-AF65-F5344CB8AC3E}">
        <p14:creationId xmlns:p14="http://schemas.microsoft.com/office/powerpoint/2010/main" val="4026816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b="1" dirty="0"/>
              <a:t>How to treat </a:t>
            </a:r>
            <a:r>
              <a:rPr lang="en-US" sz="4000" b="1" dirty="0" err="1"/>
              <a:t>Marjolin’s</a:t>
            </a:r>
            <a:r>
              <a:rPr lang="en-US" sz="4000" b="1" dirty="0"/>
              <a:t> ulcer?</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t>. </a:t>
            </a:r>
          </a:p>
        </p:txBody>
      </p:sp>
      <p:sp>
        <p:nvSpPr>
          <p:cNvPr id="5" name="TextBox 4"/>
          <p:cNvSpPr txBox="1"/>
          <p:nvPr/>
        </p:nvSpPr>
        <p:spPr>
          <a:xfrm>
            <a:off x="4738345" y="6048385"/>
            <a:ext cx="7310900" cy="523220"/>
          </a:xfrm>
          <a:prstGeom prst="rect">
            <a:avLst/>
          </a:prstGeom>
          <a:noFill/>
        </p:spPr>
        <p:txBody>
          <a:bodyPr wrap="square" rtlCol="0">
            <a:spAutoFit/>
          </a:bodyPr>
          <a:lstStyle/>
          <a:p>
            <a:pPr marL="403225" indent="-403225"/>
            <a:r>
              <a:rPr lang="en-US" sz="1400" dirty="0" err="1"/>
              <a:t>Cavaliere</a:t>
            </a:r>
            <a:r>
              <a:rPr lang="en-US" sz="1400" dirty="0"/>
              <a:t> R, Mercado DM, Mani M. Squamous Cell Carcinoma From </a:t>
            </a:r>
            <a:r>
              <a:rPr lang="en-US" sz="1400" dirty="0" err="1"/>
              <a:t>Marjolin's</a:t>
            </a:r>
            <a:r>
              <a:rPr lang="en-US" sz="1400" dirty="0"/>
              <a:t> Ulcer of the Foot in a Diabetic Patient: Case Study. </a:t>
            </a:r>
            <a:r>
              <a:rPr lang="en-US" sz="1400" i="1" dirty="0"/>
              <a:t>J Foot Ankle Surg</a:t>
            </a:r>
            <a:r>
              <a:rPr lang="en-US" sz="1400" dirty="0"/>
              <a:t>. 2018;57(4):838-843.</a:t>
            </a:r>
          </a:p>
        </p:txBody>
      </p:sp>
      <p:sp>
        <p:nvSpPr>
          <p:cNvPr id="6" name="Rectangle 5"/>
          <p:cNvSpPr/>
          <p:nvPr/>
        </p:nvSpPr>
        <p:spPr>
          <a:xfrm>
            <a:off x="1979270" y="5133189"/>
            <a:ext cx="7963380" cy="646331"/>
          </a:xfrm>
          <a:prstGeom prst="rect">
            <a:avLst/>
          </a:prstGeom>
        </p:spPr>
        <p:txBody>
          <a:bodyPr wrap="square">
            <a:spAutoFit/>
          </a:bodyPr>
          <a:lstStyle/>
          <a:p>
            <a:pPr marL="285750" indent="-285750">
              <a:buClr>
                <a:srgbClr val="FFFF00"/>
              </a:buClr>
              <a:buFont typeface="Arial" charset="0"/>
              <a:buChar char="•"/>
            </a:pPr>
            <a:r>
              <a:rPr lang="en-US" dirty="0"/>
              <a:t>View ~1 year postoperatively. The surgical site had healed with no open lesions or signs of recurrence at the site of resection.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600" y="1714500"/>
            <a:ext cx="6134100" cy="3416300"/>
          </a:xfrm>
          <a:prstGeom prst="rect">
            <a:avLst/>
          </a:prstGeom>
        </p:spPr>
      </p:pic>
    </p:spTree>
    <p:extLst>
      <p:ext uri="{BB962C8B-B14F-4D97-AF65-F5344CB8AC3E}">
        <p14:creationId xmlns:p14="http://schemas.microsoft.com/office/powerpoint/2010/main" val="845167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b="1" dirty="0"/>
              <a:t>How to distinguish ulcerated basal cell carcinomas from venous ulcers?</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t>. </a:t>
            </a:r>
          </a:p>
        </p:txBody>
      </p:sp>
      <p:sp>
        <p:nvSpPr>
          <p:cNvPr id="5" name="TextBox 4"/>
          <p:cNvSpPr txBox="1"/>
          <p:nvPr/>
        </p:nvSpPr>
        <p:spPr>
          <a:xfrm>
            <a:off x="6092576" y="5657634"/>
            <a:ext cx="5829286" cy="738664"/>
          </a:xfrm>
          <a:prstGeom prst="rect">
            <a:avLst/>
          </a:prstGeom>
          <a:noFill/>
        </p:spPr>
        <p:txBody>
          <a:bodyPr wrap="square" rtlCol="0">
            <a:spAutoFit/>
          </a:bodyPr>
          <a:lstStyle/>
          <a:p>
            <a:pPr marL="403225" indent="-403225"/>
            <a:r>
              <a:rPr lang="en-US" sz="1400" dirty="0" err="1"/>
              <a:t>Tchanque-Fossuo</a:t>
            </a:r>
            <a:r>
              <a:rPr lang="en-US" sz="1400" dirty="0"/>
              <a:t> CN, </a:t>
            </a:r>
            <a:r>
              <a:rPr lang="en-US" sz="1400" dirty="0" err="1"/>
              <a:t>Millsop</a:t>
            </a:r>
            <a:r>
              <a:rPr lang="en-US" sz="1400" dirty="0"/>
              <a:t> JW, Johnson MA, </a:t>
            </a:r>
            <a:r>
              <a:rPr lang="en-US" sz="1400" dirty="0" err="1"/>
              <a:t>Dahle</a:t>
            </a:r>
            <a:r>
              <a:rPr lang="en-US" sz="1400" dirty="0"/>
              <a:t> SE, </a:t>
            </a:r>
            <a:r>
              <a:rPr lang="en-US" sz="1400" dirty="0" err="1"/>
              <a:t>Isseroff</a:t>
            </a:r>
            <a:r>
              <a:rPr lang="en-US" sz="1400" dirty="0"/>
              <a:t> RR. Ulcerated Basal Cell Carcinomas Masquerading as Venous Leg Ulcers. </a:t>
            </a:r>
            <a:r>
              <a:rPr lang="en-US" sz="1400" i="1" dirty="0" err="1"/>
              <a:t>Adv</a:t>
            </a:r>
            <a:r>
              <a:rPr lang="en-US" sz="1400" i="1" dirty="0"/>
              <a:t> Skin Wound Care</a:t>
            </a:r>
            <a:r>
              <a:rPr lang="en-US" sz="1400" dirty="0"/>
              <a:t>. 2018;31(3):130-134.</a:t>
            </a:r>
          </a:p>
        </p:txBody>
      </p:sp>
      <p:pic>
        <p:nvPicPr>
          <p:cNvPr id="11" name="Picture 10"/>
          <p:cNvPicPr>
            <a:picLocks noChangeAspect="1"/>
          </p:cNvPicPr>
          <p:nvPr/>
        </p:nvPicPr>
        <p:blipFill>
          <a:blip r:embed="rId3"/>
          <a:stretch>
            <a:fillRect/>
          </a:stretch>
        </p:blipFill>
        <p:spPr>
          <a:xfrm>
            <a:off x="667821" y="2148209"/>
            <a:ext cx="10943806" cy="2863629"/>
          </a:xfrm>
          <a:prstGeom prst="rect">
            <a:avLst/>
          </a:prstGeom>
        </p:spPr>
      </p:pic>
    </p:spTree>
    <p:extLst>
      <p:ext uri="{BB962C8B-B14F-4D97-AF65-F5344CB8AC3E}">
        <p14:creationId xmlns:p14="http://schemas.microsoft.com/office/powerpoint/2010/main" val="386831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b="1" dirty="0"/>
              <a:t>How to distinguish biopsies of ulcerated basal cell carcinomas from venous ulcers?</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t>. </a:t>
            </a:r>
          </a:p>
        </p:txBody>
      </p:sp>
      <p:sp>
        <p:nvSpPr>
          <p:cNvPr id="5" name="TextBox 4"/>
          <p:cNvSpPr txBox="1"/>
          <p:nvPr/>
        </p:nvSpPr>
        <p:spPr>
          <a:xfrm>
            <a:off x="4738345" y="6201174"/>
            <a:ext cx="7310900" cy="523220"/>
          </a:xfrm>
          <a:prstGeom prst="rect">
            <a:avLst/>
          </a:prstGeom>
          <a:noFill/>
        </p:spPr>
        <p:txBody>
          <a:bodyPr wrap="square" rtlCol="0">
            <a:spAutoFit/>
          </a:bodyPr>
          <a:lstStyle/>
          <a:p>
            <a:pPr marL="403225" indent="-403225"/>
            <a:r>
              <a:rPr lang="en-US" sz="1400" dirty="0" err="1"/>
              <a:t>Cavaliere</a:t>
            </a:r>
            <a:r>
              <a:rPr lang="en-US" sz="1400" dirty="0"/>
              <a:t> R, Mercado DM, Mani M. Squamous Cell Carcinoma From </a:t>
            </a:r>
            <a:r>
              <a:rPr lang="en-US" sz="1400" dirty="0" err="1"/>
              <a:t>Marjolin's</a:t>
            </a:r>
            <a:r>
              <a:rPr lang="en-US" sz="1400" dirty="0"/>
              <a:t> Ulcer of the Foot in a Diabetic Patient: Case Study. </a:t>
            </a:r>
            <a:r>
              <a:rPr lang="en-US" sz="1400" i="1" dirty="0"/>
              <a:t>J Foot Ankle Surg</a:t>
            </a:r>
            <a:r>
              <a:rPr lang="en-US" sz="1400" dirty="0"/>
              <a:t>. 2018;57(4):838-843.</a:t>
            </a:r>
          </a:p>
        </p:txBody>
      </p:sp>
      <p:sp>
        <p:nvSpPr>
          <p:cNvPr id="6" name="Rectangle 5"/>
          <p:cNvSpPr/>
          <p:nvPr/>
        </p:nvSpPr>
        <p:spPr>
          <a:xfrm>
            <a:off x="3597100" y="1757458"/>
            <a:ext cx="2716195" cy="3693319"/>
          </a:xfrm>
          <a:prstGeom prst="rect">
            <a:avLst/>
          </a:prstGeom>
        </p:spPr>
        <p:txBody>
          <a:bodyPr wrap="square">
            <a:spAutoFit/>
          </a:bodyPr>
          <a:lstStyle/>
          <a:p>
            <a:pPr marL="285750" indent="-285750">
              <a:buClr>
                <a:srgbClr val="FFFF00"/>
              </a:buClr>
              <a:buFont typeface="Arial" charset="0"/>
              <a:buChar char="•"/>
            </a:pPr>
            <a:r>
              <a:rPr lang="en-US" i="1" dirty="0"/>
              <a:t>(A) Skin biopsy </a:t>
            </a:r>
            <a:r>
              <a:rPr lang="en-US" dirty="0"/>
              <a:t>showing epidermal ulceration (original magnification × 40; hematoxylin and eosin stain) composed of </a:t>
            </a:r>
            <a:r>
              <a:rPr lang="en-US" i="1" dirty="0"/>
              <a:t>(B)</a:t>
            </a:r>
            <a:r>
              <a:rPr lang="en-US" dirty="0"/>
              <a:t> acute and chronic inflammatory cells and organizing granulation tissue, with reactive degenerative changes (original magnification × 400; hematoxylin and eosin stain).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46" y="1636015"/>
            <a:ext cx="3444462" cy="426347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3295" y="1748404"/>
            <a:ext cx="2915676" cy="4038699"/>
          </a:xfrm>
          <a:prstGeom prst="rect">
            <a:avLst/>
          </a:prstGeom>
        </p:spPr>
      </p:pic>
      <p:sp>
        <p:nvSpPr>
          <p:cNvPr id="10" name="Rectangle 9"/>
          <p:cNvSpPr/>
          <p:nvPr/>
        </p:nvSpPr>
        <p:spPr>
          <a:xfrm>
            <a:off x="9053440" y="1761443"/>
            <a:ext cx="2716195" cy="4524315"/>
          </a:xfrm>
          <a:prstGeom prst="rect">
            <a:avLst/>
          </a:prstGeom>
        </p:spPr>
        <p:txBody>
          <a:bodyPr wrap="square">
            <a:spAutoFit/>
          </a:bodyPr>
          <a:lstStyle/>
          <a:p>
            <a:pPr marL="285750" indent="-285750">
              <a:buClr>
                <a:srgbClr val="FFFF00"/>
              </a:buClr>
              <a:buFont typeface="Arial" charset="0"/>
              <a:buChar char="•"/>
            </a:pPr>
            <a:r>
              <a:rPr lang="en-US" i="1" dirty="0"/>
              <a:t>(A)</a:t>
            </a:r>
            <a:r>
              <a:rPr lang="en-US" dirty="0"/>
              <a:t> Well-differentiated, invasive squamous cell carcinoma showing ulceration (original magnification × 40; hematoxylin and eosin stain). </a:t>
            </a:r>
            <a:r>
              <a:rPr lang="en-US" i="1" dirty="0"/>
              <a:t>(B)</a:t>
            </a:r>
            <a:r>
              <a:rPr lang="en-US" dirty="0"/>
              <a:t> Nest of mild to moderate atypical cells showing abundant eosinophilic cytoplasm and large nuclei with vesicular chromatin (original magnification × 400; hematoxylin and eosin stain).</a:t>
            </a:r>
          </a:p>
        </p:txBody>
      </p:sp>
    </p:spTree>
    <p:extLst>
      <p:ext uri="{BB962C8B-B14F-4D97-AF65-F5344CB8AC3E}">
        <p14:creationId xmlns:p14="http://schemas.microsoft.com/office/powerpoint/2010/main" val="1424814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894735" y="152400"/>
            <a:ext cx="10215717" cy="1162050"/>
          </a:xfrm>
        </p:spPr>
        <p:txBody>
          <a:bodyPr>
            <a:normAutofit/>
          </a:bodyPr>
          <a:lstStyle/>
          <a:p>
            <a:pPr algn="ctr" eaLnBrk="1" hangingPunct="1"/>
            <a:r>
              <a:rPr lang="en-US" dirty="0">
                <a:effectLst/>
                <a:latin typeface="Arial Rounded MT Bold" charset="0"/>
                <a:ea typeface="Arial Rounded MT Bold" charset="0"/>
                <a:cs typeface="Arial Rounded MT Bold" charset="0"/>
              </a:rPr>
              <a:t>Venous Ulcer Protocol</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972065" y="997486"/>
            <a:ext cx="3723018" cy="4807394"/>
          </a:xfrm>
          <a:prstGeom prst="rect">
            <a:avLst/>
          </a:prstGeom>
        </p:spPr>
      </p:pic>
      <p:sp>
        <p:nvSpPr>
          <p:cNvPr id="7" name="TextBox 6"/>
          <p:cNvSpPr txBox="1"/>
          <p:nvPr/>
        </p:nvSpPr>
        <p:spPr>
          <a:xfrm>
            <a:off x="5473165" y="6044093"/>
            <a:ext cx="6309862" cy="523220"/>
          </a:xfrm>
          <a:prstGeom prst="rect">
            <a:avLst/>
          </a:prstGeom>
          <a:noFill/>
        </p:spPr>
        <p:txBody>
          <a:bodyPr wrap="square" rtlCol="0">
            <a:spAutoFit/>
          </a:bodyPr>
          <a:lstStyle/>
          <a:p>
            <a:pPr marL="292100" indent="-292100"/>
            <a:r>
              <a:rPr lang="en-US" sz="1400" dirty="0" err="1"/>
              <a:t>Brem</a:t>
            </a:r>
            <a:r>
              <a:rPr lang="en-US" sz="1400" dirty="0"/>
              <a:t> H, </a:t>
            </a:r>
            <a:r>
              <a:rPr lang="en-US" sz="1400" dirty="0" err="1"/>
              <a:t>Kirsner</a:t>
            </a:r>
            <a:r>
              <a:rPr lang="en-US" sz="1400" dirty="0"/>
              <a:t> RS, </a:t>
            </a:r>
            <a:r>
              <a:rPr lang="en-US" sz="1400" dirty="0" err="1"/>
              <a:t>Falanga</a:t>
            </a:r>
            <a:r>
              <a:rPr lang="en-US" sz="1400" dirty="0"/>
              <a:t> V. Protocol for the successful treatment of venous ulcers. </a:t>
            </a:r>
            <a:r>
              <a:rPr lang="en-US" sz="1400" i="1" dirty="0"/>
              <a:t>Am J Surg</a:t>
            </a:r>
            <a:r>
              <a:rPr lang="en-US" sz="1400" dirty="0"/>
              <a:t>. 2004;188(1A </a:t>
            </a:r>
            <a:r>
              <a:rPr lang="en-US" sz="1400" dirty="0" err="1"/>
              <a:t>Suppl</a:t>
            </a:r>
            <a:r>
              <a:rPr lang="en-US" sz="1400" dirty="0"/>
              <a:t>):1-8.</a:t>
            </a:r>
          </a:p>
        </p:txBody>
      </p:sp>
    </p:spTree>
    <p:extLst>
      <p:ext uri="{BB962C8B-B14F-4D97-AF65-F5344CB8AC3E}">
        <p14:creationId xmlns:p14="http://schemas.microsoft.com/office/powerpoint/2010/main" val="119897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endParaRPr lang="en-US" sz="2200" dirty="0"/>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endParaRPr lang="en-US" sz="2400" dirty="0"/>
          </a:p>
        </p:txBody>
      </p:sp>
      <p:sp>
        <p:nvSpPr>
          <p:cNvPr id="9" name="Title 1"/>
          <p:cNvSpPr txBox="1">
            <a:spLocks/>
          </p:cNvSpPr>
          <p:nvPr/>
        </p:nvSpPr>
        <p:spPr>
          <a:xfrm>
            <a:off x="838200" y="257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buClr>
                <a:srgbClr val="C00000"/>
              </a:buClr>
            </a:pPr>
            <a:r>
              <a:rPr lang="en-US" dirty="0"/>
              <a:t>How to identify a tumor masquerading as a wound—</a:t>
            </a:r>
            <a:r>
              <a:rPr lang="en-US" i="1" dirty="0"/>
              <a:t>not </a:t>
            </a:r>
            <a:r>
              <a:rPr lang="en-US" dirty="0" err="1"/>
              <a:t>Marjolin’s</a:t>
            </a:r>
            <a:r>
              <a:rPr lang="en-US" dirty="0"/>
              <a:t> ulcer? </a:t>
            </a:r>
            <a:endParaRPr lang="en-US" sz="2800" dirty="0"/>
          </a:p>
        </p:txBody>
      </p:sp>
      <p:sp>
        <p:nvSpPr>
          <p:cNvPr id="5" name="Content Placeholder 2"/>
          <p:cNvSpPr txBox="1">
            <a:spLocks/>
          </p:cNvSpPr>
          <p:nvPr/>
        </p:nvSpPr>
        <p:spPr>
          <a:xfrm>
            <a:off x="690387" y="1555627"/>
            <a:ext cx="10811225"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sz="1800" dirty="0"/>
              <a:t>In 1986, Harold F. Dvorak, Professor of Pathology at Harvard Medical School Boston, published an essay in the New England Journal of Medicine entitled "Tumors: Wounds that do not heal" that pointed out the similarities exist between tumor stroma generation and wound healing. Cancers share many features in common with tissue regeneration, including immune response, cell proliferation, cell migration, tissue remodeling, and cell death.</a:t>
            </a:r>
          </a:p>
          <a:p>
            <a:pPr>
              <a:buClr>
                <a:srgbClr val="C00000"/>
              </a:buClr>
            </a:pPr>
            <a:r>
              <a:rPr lang="en-US" sz="1800" dirty="0"/>
              <a:t>Based on the then recent discovery of vascular permeability factor (VPF)/VEGF, Dvorak suggested that tumors behaved as wounds that do not heal. More particularly, he proposed that tumors co-opted the wound-healing response to induce the stroma they required for maintenance and growth. Work over the past few decades has supported this hypothesis and has put it on a firmer molecular basis. </a:t>
            </a:r>
          </a:p>
          <a:p>
            <a:pPr>
              <a:buClr>
                <a:srgbClr val="C00000"/>
              </a:buClr>
            </a:pPr>
            <a:r>
              <a:rPr lang="en-US" sz="1800" dirty="0"/>
              <a:t>VPF/VEGF initiates a sequence of events in both tumors and wounds that includes the following: increased vascular permeability; extravasation of plasma, fibrinogen and other plasma proteins; activation of the clotting system outside the vascular system; deposition of an extravascular fibrin gel that serves as a provisional stroma and a favorable matrix for cell migration; induction of angiogenesis and </a:t>
            </a:r>
            <a:r>
              <a:rPr lang="en-US" sz="1800" dirty="0" err="1"/>
              <a:t>arterio-venogenesis</a:t>
            </a:r>
            <a:r>
              <a:rPr lang="en-US" sz="1800" dirty="0"/>
              <a:t>; subsequent degradation of fibrin and its replacement by "granulation tissue" (highly vascular connective tissue); and, finally, vascular resorption and collagen synthesis, resulting in the formation of dense fibrous connective tissue (called "scar tissue" in wounds and "</a:t>
            </a:r>
            <a:r>
              <a:rPr lang="en-US" sz="1800" dirty="0" err="1"/>
              <a:t>desmoplasia</a:t>
            </a:r>
            <a:r>
              <a:rPr lang="en-US" sz="1800" dirty="0"/>
              <a:t>" in cancer). A similar sequence of events also takes place in a variety of important inflammatory diseases that involve cellular immunity.</a:t>
            </a:r>
          </a:p>
        </p:txBody>
      </p:sp>
      <p:sp>
        <p:nvSpPr>
          <p:cNvPr id="6" name="TextBox 5"/>
          <p:cNvSpPr txBox="1"/>
          <p:nvPr/>
        </p:nvSpPr>
        <p:spPr>
          <a:xfrm>
            <a:off x="2388781" y="6117636"/>
            <a:ext cx="11887200" cy="276999"/>
          </a:xfrm>
          <a:prstGeom prst="rect">
            <a:avLst/>
          </a:prstGeom>
          <a:noFill/>
        </p:spPr>
        <p:txBody>
          <a:bodyPr wrap="square" rtlCol="0">
            <a:spAutoFit/>
          </a:bodyPr>
          <a:lstStyle/>
          <a:p>
            <a:pPr marL="460375" indent="-460375">
              <a:buClr>
                <a:srgbClr val="C00000"/>
              </a:buClr>
            </a:pPr>
            <a:r>
              <a:rPr lang="en-US" sz="1200" dirty="0"/>
              <a:t>Dvorak HF. Tumors: wounds that do not heal. Similarities between tumor stroma generation and wound healing. </a:t>
            </a:r>
            <a:r>
              <a:rPr lang="en-US" sz="1200" i="1" dirty="0"/>
              <a:t>N </a:t>
            </a:r>
            <a:r>
              <a:rPr lang="en-US" sz="1200" i="1" dirty="0" err="1"/>
              <a:t>Engl</a:t>
            </a:r>
            <a:r>
              <a:rPr lang="en-US" sz="1200" i="1" dirty="0"/>
              <a:t> J Med</a:t>
            </a:r>
            <a:r>
              <a:rPr lang="en-US" sz="1200" dirty="0"/>
              <a:t>. 1986;315(26):1650-1659. </a:t>
            </a:r>
          </a:p>
        </p:txBody>
      </p:sp>
      <p:sp>
        <p:nvSpPr>
          <p:cNvPr id="12" name="AutoShape 8" descr="https://www-nejm-org.proxy.library.nyu.edu/na101/home/literatum/publisher/mms/journals/content/nejm/1986/nejm_1986.315.issue-26/nejm198612253152606/20130822/images/img_medium/nejm198612253152606_f1.jpe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C00000"/>
              </a:buClr>
            </a:pPr>
            <a:endParaRPr lang="en-US"/>
          </a:p>
        </p:txBody>
      </p:sp>
      <p:sp>
        <p:nvSpPr>
          <p:cNvPr id="13" name="AutoShape 10" descr="https://www-nejm-org.proxy.library.nyu.edu/na101/home/literatum/publisher/mms/journals/content/nejm/1986/nejm_1986.315.issue-26/nejm198612253152606/20130822/images/img_large/nejm198612253152606_f1.jpe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C00000"/>
              </a:buClr>
            </a:pPr>
            <a:endParaRPr lang="en-US"/>
          </a:p>
        </p:txBody>
      </p:sp>
      <p:sp>
        <p:nvSpPr>
          <p:cNvPr id="16" name="TextBox 15"/>
          <p:cNvSpPr txBox="1"/>
          <p:nvPr/>
        </p:nvSpPr>
        <p:spPr>
          <a:xfrm>
            <a:off x="6289797" y="6435203"/>
            <a:ext cx="8235656" cy="276999"/>
          </a:xfrm>
          <a:prstGeom prst="rect">
            <a:avLst/>
          </a:prstGeom>
          <a:noFill/>
        </p:spPr>
        <p:txBody>
          <a:bodyPr wrap="square" rtlCol="0">
            <a:spAutoFit/>
          </a:bodyPr>
          <a:lstStyle/>
          <a:p>
            <a:pPr marL="460375" indent="-460375">
              <a:buClr>
                <a:srgbClr val="C00000"/>
              </a:buClr>
            </a:pPr>
            <a:r>
              <a:rPr lang="en-US" sz="1200" dirty="0"/>
              <a:t>Dvorak HF. Tumors: wounds that do not heal-redux. </a:t>
            </a:r>
            <a:r>
              <a:rPr lang="en-US" sz="1200" i="1" dirty="0"/>
              <a:t>Cancer </a:t>
            </a:r>
            <a:r>
              <a:rPr lang="en-US" sz="1200" i="1" dirty="0" err="1"/>
              <a:t>Immunol</a:t>
            </a:r>
            <a:r>
              <a:rPr lang="en-US" sz="1200" i="1" dirty="0"/>
              <a:t> Res</a:t>
            </a:r>
            <a:r>
              <a:rPr lang="en-US" sz="1200" dirty="0"/>
              <a:t>. 2015;3(1):1-11. </a:t>
            </a:r>
          </a:p>
        </p:txBody>
      </p:sp>
    </p:spTree>
    <p:extLst>
      <p:ext uri="{BB962C8B-B14F-4D97-AF65-F5344CB8AC3E}">
        <p14:creationId xmlns:p14="http://schemas.microsoft.com/office/powerpoint/2010/main" val="457991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p>
        </p:txBody>
      </p:sp>
      <p:sp>
        <p:nvSpPr>
          <p:cNvPr id="9" name="Title 1"/>
          <p:cNvSpPr txBox="1">
            <a:spLocks/>
          </p:cNvSpPr>
          <p:nvPr/>
        </p:nvSpPr>
        <p:spPr>
          <a:xfrm>
            <a:off x="838200" y="257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r>
              <a:rPr lang="en-US" dirty="0"/>
              <a:t>Clinical Presentation: JM </a:t>
            </a:r>
            <a:br>
              <a:rPr lang="en-US" dirty="0"/>
            </a:br>
            <a:endParaRPr lang="en-US" sz="2800" dirty="0"/>
          </a:p>
        </p:txBody>
      </p:sp>
      <p:sp>
        <p:nvSpPr>
          <p:cNvPr id="5" name="Content Placeholder 2"/>
          <p:cNvSpPr txBox="1">
            <a:spLocks/>
          </p:cNvSpPr>
          <p:nvPr/>
        </p:nvSpPr>
        <p:spPr>
          <a:xfrm>
            <a:off x="1325704" y="1066809"/>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p>
          <a:p>
            <a:pPr>
              <a:buClr>
                <a:srgbClr val="FFFF00"/>
              </a:buClr>
            </a:pPr>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83665" y="1824813"/>
            <a:ext cx="4986670" cy="3740003"/>
          </a:xfrm>
          <a:prstGeom prst="rect">
            <a:avLst/>
          </a:prstGeom>
        </p:spPr>
      </p:pic>
    </p:spTree>
    <p:extLst>
      <p:ext uri="{BB962C8B-B14F-4D97-AF65-F5344CB8AC3E}">
        <p14:creationId xmlns:p14="http://schemas.microsoft.com/office/powerpoint/2010/main" val="1651002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8F05-4490-D543-97BE-0B44C147B842}"/>
              </a:ext>
            </a:extLst>
          </p:cNvPr>
          <p:cNvSpPr>
            <a:spLocks noGrp="1"/>
          </p:cNvSpPr>
          <p:nvPr>
            <p:ph type="title"/>
          </p:nvPr>
        </p:nvSpPr>
        <p:spPr>
          <a:xfrm>
            <a:off x="753139" y="-16794"/>
            <a:ext cx="10515600" cy="1325563"/>
          </a:xfrm>
        </p:spPr>
        <p:txBody>
          <a:bodyPr/>
          <a:lstStyle/>
          <a:p>
            <a:pPr algn="ctr">
              <a:buClr>
                <a:srgbClr val="C00000"/>
              </a:buClr>
            </a:pPr>
            <a:r>
              <a:rPr lang="en-US" dirty="0"/>
              <a:t>Procedures</a:t>
            </a:r>
          </a:p>
        </p:txBody>
      </p:sp>
      <p:sp>
        <p:nvSpPr>
          <p:cNvPr id="3" name="Content Placeholder 2">
            <a:extLst>
              <a:ext uri="{FF2B5EF4-FFF2-40B4-BE49-F238E27FC236}">
                <a16:creationId xmlns:a16="http://schemas.microsoft.com/office/drawing/2014/main" id="{3D9020F3-6714-4A4E-B4D5-2DC0B3947E7B}"/>
              </a:ext>
            </a:extLst>
          </p:cNvPr>
          <p:cNvSpPr>
            <a:spLocks noGrp="1"/>
          </p:cNvSpPr>
          <p:nvPr>
            <p:ph idx="1"/>
          </p:nvPr>
        </p:nvSpPr>
        <p:spPr>
          <a:xfrm>
            <a:off x="1675857" y="1125346"/>
            <a:ext cx="8946541" cy="4195481"/>
          </a:xfrm>
        </p:spPr>
        <p:txBody>
          <a:bodyPr>
            <a:normAutofit/>
          </a:bodyPr>
          <a:lstStyle/>
          <a:p>
            <a:pPr>
              <a:buClr>
                <a:srgbClr val="C00000"/>
              </a:buClr>
            </a:pPr>
            <a:r>
              <a:rPr lang="en-US" sz="2000" dirty="0"/>
              <a:t>Excision of left inguinal necrotic lymph node, incisional biopsy of left gluteal mass and left posterior hip soft tissue mass</a:t>
            </a:r>
          </a:p>
        </p:txBody>
      </p:sp>
      <p:pic>
        <p:nvPicPr>
          <p:cNvPr id="5" name="Picture 4">
            <a:extLst>
              <a:ext uri="{FF2B5EF4-FFF2-40B4-BE49-F238E27FC236}">
                <a16:creationId xmlns:a16="http://schemas.microsoft.com/office/drawing/2014/main" id="{F725CB36-F5C4-4B44-AA01-A2961BDA15E3}"/>
              </a:ext>
            </a:extLst>
          </p:cNvPr>
          <p:cNvPicPr>
            <a:picLocks noChangeAspect="1"/>
          </p:cNvPicPr>
          <p:nvPr/>
        </p:nvPicPr>
        <p:blipFill rotWithShape="1">
          <a:blip r:embed="rId2"/>
          <a:srcRect l="19155" r="10257"/>
          <a:stretch/>
        </p:blipFill>
        <p:spPr>
          <a:xfrm rot="5400000">
            <a:off x="3999754" y="2205428"/>
            <a:ext cx="3926392" cy="4171793"/>
          </a:xfrm>
          <a:prstGeom prst="rect">
            <a:avLst/>
          </a:prstGeom>
        </p:spPr>
      </p:pic>
      <p:pic>
        <p:nvPicPr>
          <p:cNvPr id="7" name="Picture 6">
            <a:extLst>
              <a:ext uri="{FF2B5EF4-FFF2-40B4-BE49-F238E27FC236}">
                <a16:creationId xmlns:a16="http://schemas.microsoft.com/office/drawing/2014/main" id="{334B783B-FDDC-A443-818D-2541D58F4236}"/>
              </a:ext>
            </a:extLst>
          </p:cNvPr>
          <p:cNvPicPr>
            <a:picLocks noChangeAspect="1"/>
          </p:cNvPicPr>
          <p:nvPr/>
        </p:nvPicPr>
        <p:blipFill>
          <a:blip r:embed="rId3"/>
          <a:stretch>
            <a:fillRect/>
          </a:stretch>
        </p:blipFill>
        <p:spPr>
          <a:xfrm rot="5400000">
            <a:off x="8144335" y="2796359"/>
            <a:ext cx="3745839" cy="2809379"/>
          </a:xfrm>
          <a:prstGeom prst="rect">
            <a:avLst/>
          </a:prstGeom>
        </p:spPr>
      </p:pic>
      <p:pic>
        <p:nvPicPr>
          <p:cNvPr id="13" name="Picture 12">
            <a:extLst>
              <a:ext uri="{FF2B5EF4-FFF2-40B4-BE49-F238E27FC236}">
                <a16:creationId xmlns:a16="http://schemas.microsoft.com/office/drawing/2014/main" id="{C59BA996-9AB6-6040-8ECC-51B8966B94DC}"/>
              </a:ext>
            </a:extLst>
          </p:cNvPr>
          <p:cNvPicPr>
            <a:picLocks noChangeAspect="1"/>
          </p:cNvPicPr>
          <p:nvPr/>
        </p:nvPicPr>
        <p:blipFill rotWithShape="1">
          <a:blip r:embed="rId4"/>
          <a:srcRect b="2800"/>
          <a:stretch/>
        </p:blipFill>
        <p:spPr>
          <a:xfrm rot="5400000">
            <a:off x="278422" y="3030481"/>
            <a:ext cx="3503449" cy="2554014"/>
          </a:xfrm>
          <a:prstGeom prst="rect">
            <a:avLst/>
          </a:prstGeom>
        </p:spPr>
      </p:pic>
    </p:spTree>
    <p:extLst>
      <p:ext uri="{BB962C8B-B14F-4D97-AF65-F5344CB8AC3E}">
        <p14:creationId xmlns:p14="http://schemas.microsoft.com/office/powerpoint/2010/main" val="764444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850BF-8EBF-1646-8A15-8E40FD27E138}"/>
              </a:ext>
            </a:extLst>
          </p:cNvPr>
          <p:cNvSpPr>
            <a:spLocks noGrp="1"/>
          </p:cNvSpPr>
          <p:nvPr>
            <p:ph type="title"/>
          </p:nvPr>
        </p:nvSpPr>
        <p:spPr/>
        <p:txBody>
          <a:bodyPr/>
          <a:lstStyle/>
          <a:p>
            <a:pPr>
              <a:buClr>
                <a:srgbClr val="C00000"/>
              </a:buClr>
            </a:pPr>
            <a:r>
              <a:rPr lang="en-US" dirty="0"/>
              <a:t>	</a:t>
            </a:r>
          </a:p>
        </p:txBody>
      </p:sp>
      <p:sp>
        <p:nvSpPr>
          <p:cNvPr id="3" name="Content Placeholder 2">
            <a:extLst>
              <a:ext uri="{FF2B5EF4-FFF2-40B4-BE49-F238E27FC236}">
                <a16:creationId xmlns:a16="http://schemas.microsoft.com/office/drawing/2014/main" id="{E640C7AE-A4DB-EF41-89E2-290A9EAA9D60}"/>
              </a:ext>
            </a:extLst>
          </p:cNvPr>
          <p:cNvSpPr>
            <a:spLocks noGrp="1"/>
          </p:cNvSpPr>
          <p:nvPr>
            <p:ph idx="1"/>
          </p:nvPr>
        </p:nvSpPr>
        <p:spPr>
          <a:xfrm>
            <a:off x="838200" y="1260128"/>
            <a:ext cx="10846981" cy="5205287"/>
          </a:xfrm>
        </p:spPr>
        <p:txBody>
          <a:bodyPr numCol="2">
            <a:normAutofit/>
          </a:bodyPr>
          <a:lstStyle/>
          <a:p>
            <a:pPr>
              <a:buClr>
                <a:srgbClr val="C00000"/>
              </a:buClr>
            </a:pPr>
            <a:r>
              <a:rPr lang="en-US" sz="2000" dirty="0"/>
              <a:t>Age: 51</a:t>
            </a:r>
          </a:p>
          <a:p>
            <a:pPr>
              <a:buClr>
                <a:srgbClr val="C00000"/>
              </a:buClr>
            </a:pPr>
            <a:r>
              <a:rPr lang="en-US" sz="2000" dirty="0"/>
              <a:t>The mass began as a pimple 9/2019 and has increased in size. I performed a biopsy on 5/22 showing no clear evidence of malignancy. Admitted patient for biopsy and secondary infection and he signed out AMA. He states the mass has become painful. BMI 26.4</a:t>
            </a:r>
          </a:p>
          <a:p>
            <a:pPr>
              <a:buClr>
                <a:srgbClr val="C00000"/>
              </a:buClr>
            </a:pPr>
            <a:r>
              <a:rPr lang="en-US" sz="2000" dirty="0"/>
              <a:t>ROS: denies weight loss, back pain, nausea, vomiting, night sweats, dysuria, diarrhea, constipation</a:t>
            </a:r>
          </a:p>
          <a:p>
            <a:pPr>
              <a:buClr>
                <a:srgbClr val="C00000"/>
              </a:buClr>
            </a:pPr>
            <a:r>
              <a:rPr lang="en-US" sz="2000" dirty="0"/>
              <a:t>Fam Hx: mother died of cancer at 53yo</a:t>
            </a:r>
          </a:p>
          <a:p>
            <a:pPr>
              <a:buClr>
                <a:srgbClr val="C00000"/>
              </a:buClr>
            </a:pPr>
            <a:r>
              <a:rPr lang="en-US" sz="2000" dirty="0"/>
              <a:t>Physical Exam: </a:t>
            </a:r>
          </a:p>
          <a:p>
            <a:pPr lvl="1">
              <a:buClr>
                <a:srgbClr val="C00000"/>
              </a:buClr>
            </a:pPr>
            <a:r>
              <a:rPr lang="en-US" sz="2000" dirty="0"/>
              <a:t>Gen: no acute distress, AAOx3</a:t>
            </a:r>
          </a:p>
          <a:p>
            <a:pPr lvl="1">
              <a:buClr>
                <a:srgbClr val="C00000"/>
              </a:buClr>
            </a:pPr>
            <a:r>
              <a:rPr lang="en-US" sz="2000" dirty="0"/>
              <a:t>Cardiac: NSR</a:t>
            </a:r>
          </a:p>
          <a:p>
            <a:pPr lvl="1">
              <a:buClr>
                <a:srgbClr val="C00000"/>
              </a:buClr>
            </a:pPr>
            <a:r>
              <a:rPr lang="en-US" sz="2000" dirty="0" err="1"/>
              <a:t>Pulm</a:t>
            </a:r>
            <a:r>
              <a:rPr lang="en-US" sz="2000" dirty="0"/>
              <a:t>: non-labored respirations</a:t>
            </a:r>
          </a:p>
          <a:p>
            <a:pPr lvl="1">
              <a:buClr>
                <a:srgbClr val="C00000"/>
              </a:buClr>
            </a:pPr>
            <a:r>
              <a:rPr lang="en-US" sz="2000" dirty="0"/>
              <a:t>Abdomen: soft, non-tender, non-distended</a:t>
            </a:r>
          </a:p>
          <a:p>
            <a:pPr lvl="1">
              <a:buClr>
                <a:srgbClr val="C00000"/>
              </a:buClr>
            </a:pPr>
            <a:r>
              <a:rPr lang="en-US" sz="2000" dirty="0"/>
              <a:t>Skin exam: left gluteal mass measuring 9cmx5cm, fixed left inguinal node lymphadenopathy 4x4cm, non-tender, no ulceration</a:t>
            </a:r>
          </a:p>
        </p:txBody>
      </p:sp>
      <p:sp>
        <p:nvSpPr>
          <p:cNvPr id="4"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buClr>
                <a:srgbClr val="C00000"/>
              </a:buClr>
            </a:pPr>
            <a:r>
              <a:rPr lang="en-US" dirty="0"/>
              <a:t>Clinical Presentation: JM </a:t>
            </a:r>
            <a:br>
              <a:rPr lang="en-US" dirty="0"/>
            </a:br>
            <a:endParaRPr lang="en-US" sz="2800" dirty="0"/>
          </a:p>
        </p:txBody>
      </p:sp>
    </p:spTree>
    <p:extLst>
      <p:ext uri="{BB962C8B-B14F-4D97-AF65-F5344CB8AC3E}">
        <p14:creationId xmlns:p14="http://schemas.microsoft.com/office/powerpoint/2010/main" val="1778123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A21F-78D1-EB42-8F14-C1B8ADC13208}"/>
              </a:ext>
            </a:extLst>
          </p:cNvPr>
          <p:cNvSpPr>
            <a:spLocks noGrp="1"/>
          </p:cNvSpPr>
          <p:nvPr>
            <p:ph type="title"/>
          </p:nvPr>
        </p:nvSpPr>
        <p:spPr/>
        <p:txBody>
          <a:bodyPr/>
          <a:lstStyle/>
          <a:p>
            <a:pPr algn="ctr">
              <a:buClr>
                <a:srgbClr val="C00000"/>
              </a:buClr>
            </a:pPr>
            <a:r>
              <a:rPr lang="en-US" dirty="0"/>
              <a:t>JM: Hospital Day 1-3</a:t>
            </a:r>
          </a:p>
        </p:txBody>
      </p:sp>
      <p:sp>
        <p:nvSpPr>
          <p:cNvPr id="3" name="Content Placeholder 2">
            <a:extLst>
              <a:ext uri="{FF2B5EF4-FFF2-40B4-BE49-F238E27FC236}">
                <a16:creationId xmlns:a16="http://schemas.microsoft.com/office/drawing/2014/main" id="{50076C78-0539-A14E-B8C6-FF2B0D5E4BCC}"/>
              </a:ext>
            </a:extLst>
          </p:cNvPr>
          <p:cNvSpPr>
            <a:spLocks noGrp="1"/>
          </p:cNvSpPr>
          <p:nvPr>
            <p:ph idx="1"/>
          </p:nvPr>
        </p:nvSpPr>
        <p:spPr/>
        <p:txBody>
          <a:bodyPr>
            <a:normAutofit lnSpcReduction="10000"/>
          </a:bodyPr>
          <a:lstStyle/>
          <a:p>
            <a:pPr>
              <a:buClr>
                <a:srgbClr val="C00000"/>
              </a:buClr>
            </a:pPr>
            <a:r>
              <a:rPr lang="en-US" dirty="0"/>
              <a:t>Pathology 5/22</a:t>
            </a:r>
          </a:p>
          <a:p>
            <a:pPr lvl="1">
              <a:buClr>
                <a:srgbClr val="C00000"/>
              </a:buClr>
            </a:pPr>
            <a:r>
              <a:rPr lang="en-US" dirty="0"/>
              <a:t>Fragments of fibroconnective tissue showing acute and chronic inflammation, granulation tissue, focal lymphoid aggregates and necrosis</a:t>
            </a:r>
          </a:p>
          <a:p>
            <a:pPr>
              <a:buClr>
                <a:srgbClr val="C00000"/>
              </a:buClr>
            </a:pPr>
            <a:r>
              <a:rPr lang="en-US" dirty="0"/>
              <a:t>CT chest, abdomen, pelvis 5/22</a:t>
            </a:r>
          </a:p>
          <a:p>
            <a:pPr lvl="1">
              <a:buClr>
                <a:srgbClr val="C00000"/>
              </a:buClr>
            </a:pPr>
            <a:r>
              <a:rPr lang="en-US" dirty="0"/>
              <a:t>Increased cutaneous thickening and nodularity in the left gluteal region, with increasing nodules in the left lateral aspect of the buttocks</a:t>
            </a:r>
          </a:p>
          <a:p>
            <a:pPr lvl="1">
              <a:buClr>
                <a:srgbClr val="C00000"/>
              </a:buClr>
            </a:pPr>
            <a:r>
              <a:rPr lang="en-US" dirty="0"/>
              <a:t>Mass extending to left gluteus maximus muscle with attenuated, but intact fat plane</a:t>
            </a:r>
          </a:p>
          <a:p>
            <a:pPr lvl="1">
              <a:buClr>
                <a:srgbClr val="C00000"/>
              </a:buClr>
            </a:pPr>
            <a:r>
              <a:rPr lang="en-US" dirty="0"/>
              <a:t>Necrotic left inguinal lymph node/abscess</a:t>
            </a:r>
          </a:p>
          <a:p>
            <a:pPr>
              <a:buClr>
                <a:srgbClr val="C00000"/>
              </a:buClr>
            </a:pPr>
            <a:r>
              <a:rPr lang="en-US" dirty="0"/>
              <a:t>Left inguinal lymph node FNA</a:t>
            </a:r>
          </a:p>
          <a:p>
            <a:pPr lvl="1">
              <a:buClr>
                <a:srgbClr val="C00000"/>
              </a:buClr>
            </a:pPr>
            <a:r>
              <a:rPr lang="en-US" dirty="0"/>
              <a:t>Predominantly necrotic tissue with findings most compatible with a lymphoproliferative disorder</a:t>
            </a:r>
          </a:p>
        </p:txBody>
      </p:sp>
    </p:spTree>
    <p:extLst>
      <p:ext uri="{BB962C8B-B14F-4D97-AF65-F5344CB8AC3E}">
        <p14:creationId xmlns:p14="http://schemas.microsoft.com/office/powerpoint/2010/main" val="1975700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9767F-4959-5147-A359-8062355C2B28}"/>
              </a:ext>
            </a:extLst>
          </p:cNvPr>
          <p:cNvSpPr>
            <a:spLocks noGrp="1"/>
          </p:cNvSpPr>
          <p:nvPr>
            <p:ph type="title"/>
          </p:nvPr>
        </p:nvSpPr>
        <p:spPr/>
        <p:txBody>
          <a:bodyPr/>
          <a:lstStyle/>
          <a:p>
            <a:pPr algn="ctr">
              <a:buClr>
                <a:srgbClr val="C00000"/>
              </a:buClr>
            </a:pPr>
            <a:r>
              <a:rPr lang="en-US" dirty="0"/>
              <a:t>JM: Labs</a:t>
            </a:r>
          </a:p>
        </p:txBody>
      </p:sp>
      <p:sp>
        <p:nvSpPr>
          <p:cNvPr id="3" name="Content Placeholder 2">
            <a:extLst>
              <a:ext uri="{FF2B5EF4-FFF2-40B4-BE49-F238E27FC236}">
                <a16:creationId xmlns:a16="http://schemas.microsoft.com/office/drawing/2014/main" id="{8CB6712F-B326-334F-AE9B-5A7D86641097}"/>
              </a:ext>
            </a:extLst>
          </p:cNvPr>
          <p:cNvSpPr>
            <a:spLocks noGrp="1"/>
          </p:cNvSpPr>
          <p:nvPr>
            <p:ph idx="1"/>
          </p:nvPr>
        </p:nvSpPr>
        <p:spPr>
          <a:xfrm>
            <a:off x="872295" y="1998639"/>
            <a:ext cx="8946541" cy="4195481"/>
          </a:xfrm>
        </p:spPr>
        <p:txBody>
          <a:bodyPr/>
          <a:lstStyle/>
          <a:p>
            <a:pPr>
              <a:buClr>
                <a:srgbClr val="C00000"/>
              </a:buClr>
            </a:pPr>
            <a:r>
              <a:rPr lang="en-US" dirty="0"/>
              <a:t>G6PD pending</a:t>
            </a:r>
          </a:p>
          <a:p>
            <a:pPr>
              <a:buClr>
                <a:srgbClr val="C00000"/>
              </a:buClr>
            </a:pPr>
            <a:r>
              <a:rPr lang="en-US" dirty="0"/>
              <a:t>B2-microglobulin 1.95</a:t>
            </a:r>
          </a:p>
          <a:p>
            <a:pPr>
              <a:buClr>
                <a:srgbClr val="C00000"/>
              </a:buClr>
            </a:pPr>
            <a:r>
              <a:rPr lang="en-US" dirty="0"/>
              <a:t>CRP &lt;0.29, ESR 12</a:t>
            </a:r>
          </a:p>
          <a:p>
            <a:pPr>
              <a:buClr>
                <a:srgbClr val="C00000"/>
              </a:buClr>
            </a:pPr>
            <a:r>
              <a:rPr lang="en-US" dirty="0"/>
              <a:t>HIV non-reactive</a:t>
            </a:r>
          </a:p>
          <a:p>
            <a:pPr>
              <a:buClr>
                <a:srgbClr val="C00000"/>
              </a:buClr>
            </a:pPr>
            <a:r>
              <a:rPr lang="en-US" dirty="0"/>
              <a:t>LDH 431</a:t>
            </a:r>
          </a:p>
          <a:p>
            <a:pPr>
              <a:buClr>
                <a:srgbClr val="C00000"/>
              </a:buClr>
            </a:pPr>
            <a:r>
              <a:rPr lang="en-US" dirty="0"/>
              <a:t>Hep B non-reactive</a:t>
            </a:r>
          </a:p>
        </p:txBody>
      </p:sp>
      <p:cxnSp>
        <p:nvCxnSpPr>
          <p:cNvPr id="24" name="Straight Connector 23">
            <a:extLst>
              <a:ext uri="{FF2B5EF4-FFF2-40B4-BE49-F238E27FC236}">
                <a16:creationId xmlns:a16="http://schemas.microsoft.com/office/drawing/2014/main" id="{954091AD-7CDF-0F40-8019-4A634114F788}"/>
              </a:ext>
            </a:extLst>
          </p:cNvPr>
          <p:cNvCxnSpPr>
            <a:cxnSpLocks/>
          </p:cNvCxnSpPr>
          <p:nvPr/>
        </p:nvCxnSpPr>
        <p:spPr>
          <a:xfrm>
            <a:off x="8739411" y="3110966"/>
            <a:ext cx="0" cy="535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195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D3FDD-A807-6544-96C6-443A5809FBFB}"/>
              </a:ext>
            </a:extLst>
          </p:cNvPr>
          <p:cNvPicPr>
            <a:picLocks noChangeAspect="1"/>
          </p:cNvPicPr>
          <p:nvPr/>
        </p:nvPicPr>
        <p:blipFill>
          <a:blip r:embed="rId2"/>
          <a:stretch>
            <a:fillRect/>
          </a:stretch>
        </p:blipFill>
        <p:spPr>
          <a:xfrm>
            <a:off x="1196435" y="484727"/>
            <a:ext cx="10059861" cy="6066343"/>
          </a:xfrm>
          <a:prstGeom prst="rect">
            <a:avLst/>
          </a:prstGeom>
        </p:spPr>
      </p:pic>
      <p:sp>
        <p:nvSpPr>
          <p:cNvPr id="6" name="Rectangle 5">
            <a:extLst>
              <a:ext uri="{FF2B5EF4-FFF2-40B4-BE49-F238E27FC236}">
                <a16:creationId xmlns:a16="http://schemas.microsoft.com/office/drawing/2014/main" id="{A37FA3BB-143D-DF45-9883-D014C2FFB514}"/>
              </a:ext>
            </a:extLst>
          </p:cNvPr>
          <p:cNvSpPr/>
          <p:nvPr/>
        </p:nvSpPr>
        <p:spPr>
          <a:xfrm>
            <a:off x="1277936" y="3384549"/>
            <a:ext cx="3608389" cy="266700"/>
          </a:xfrm>
          <a:prstGeom prst="rect">
            <a:avLst/>
          </a:prstGeom>
          <a:noFill/>
          <a:ln w="349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
        <p:nvSpPr>
          <p:cNvPr id="7" name="Rectangle 6">
            <a:extLst>
              <a:ext uri="{FF2B5EF4-FFF2-40B4-BE49-F238E27FC236}">
                <a16:creationId xmlns:a16="http://schemas.microsoft.com/office/drawing/2014/main" id="{9A0A00FF-D347-E945-BF09-D903155FECE8}"/>
              </a:ext>
            </a:extLst>
          </p:cNvPr>
          <p:cNvSpPr/>
          <p:nvPr/>
        </p:nvSpPr>
        <p:spPr>
          <a:xfrm>
            <a:off x="4990496" y="1867972"/>
            <a:ext cx="2471738" cy="430054"/>
          </a:xfrm>
          <a:prstGeom prst="rect">
            <a:avLst/>
          </a:prstGeom>
          <a:noFill/>
          <a:ln w="349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
        <p:nvSpPr>
          <p:cNvPr id="8" name="Rectangle 7">
            <a:extLst>
              <a:ext uri="{FF2B5EF4-FFF2-40B4-BE49-F238E27FC236}">
                <a16:creationId xmlns:a16="http://schemas.microsoft.com/office/drawing/2014/main" id="{535C57CC-99F7-C046-9136-55A25F3AFE2D}"/>
              </a:ext>
            </a:extLst>
          </p:cNvPr>
          <p:cNvSpPr/>
          <p:nvPr/>
        </p:nvSpPr>
        <p:spPr>
          <a:xfrm>
            <a:off x="1371598" y="1867972"/>
            <a:ext cx="2882902" cy="238841"/>
          </a:xfrm>
          <a:prstGeom prst="rect">
            <a:avLst/>
          </a:prstGeom>
          <a:noFill/>
          <a:ln w="349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Tree>
    <p:extLst>
      <p:ext uri="{BB962C8B-B14F-4D97-AF65-F5344CB8AC3E}">
        <p14:creationId xmlns:p14="http://schemas.microsoft.com/office/powerpoint/2010/main" val="117034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p>
        </p:txBody>
      </p:sp>
      <p:sp>
        <p:nvSpPr>
          <p:cNvPr id="9" name="Title 1"/>
          <p:cNvSpPr txBox="1">
            <a:spLocks/>
          </p:cNvSpPr>
          <p:nvPr/>
        </p:nvSpPr>
        <p:spPr>
          <a:xfrm>
            <a:off x="838200" y="315854"/>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r>
              <a:rPr lang="en-US" dirty="0"/>
              <a:t>What is role of systemic T-cell vs localized T-cell lymphoma for treatment? </a:t>
            </a:r>
          </a:p>
        </p:txBody>
      </p:sp>
      <p:sp>
        <p:nvSpPr>
          <p:cNvPr id="5" name="Content Placeholder 2"/>
          <p:cNvSpPr txBox="1">
            <a:spLocks/>
          </p:cNvSpPr>
          <p:nvPr/>
        </p:nvSpPr>
        <p:spPr>
          <a:xfrm>
            <a:off x="8006316" y="1463412"/>
            <a:ext cx="392638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1400" dirty="0"/>
              <a:t>Immune responses in early- and advanced-stage Cutaneous T-Cell Lymphoma (CTCL). </a:t>
            </a:r>
          </a:p>
          <a:p>
            <a:pPr>
              <a:buClr>
                <a:srgbClr val="FFFF00"/>
              </a:buClr>
            </a:pPr>
            <a:r>
              <a:rPr lang="en-US" sz="1400" b="1" dirty="0"/>
              <a:t>a</a:t>
            </a:r>
            <a:r>
              <a:rPr lang="en-US" sz="1400" dirty="0"/>
              <a:t> Early-stage CTCL. </a:t>
            </a:r>
            <a:r>
              <a:rPr lang="en-US" sz="1400" b="1" dirty="0"/>
              <a:t>Upper panel</a:t>
            </a:r>
            <a:r>
              <a:rPr lang="en-US" sz="1400" dirty="0"/>
              <a:t>: schematic illustration of the cellular composition in patch-stage disease. Small populations of tumor T cells are present mostly in the epidermis and are held in check by surrounding healthy T cells and regulatory T cells. </a:t>
            </a:r>
          </a:p>
          <a:p>
            <a:pPr>
              <a:buClr>
                <a:srgbClr val="FFFF00"/>
              </a:buClr>
            </a:pPr>
            <a:r>
              <a:rPr lang="en-US" sz="1400" b="1" dirty="0"/>
              <a:t>Lower panel</a:t>
            </a:r>
            <a:r>
              <a:rPr lang="en-US" sz="1400" dirty="0"/>
              <a:t>: </a:t>
            </a:r>
            <a:r>
              <a:rPr lang="en-US" sz="1400" dirty="0" err="1"/>
              <a:t>immunosurveillance</a:t>
            </a:r>
            <a:r>
              <a:rPr lang="en-US" sz="1400" dirty="0"/>
              <a:t> mechanisms are partially intact, the antitumor Th1 immune response can control tumor progression, leading to a tumor equilibrium.</a:t>
            </a:r>
          </a:p>
          <a:p>
            <a:pPr>
              <a:buClr>
                <a:srgbClr val="FFFF00"/>
              </a:buClr>
            </a:pPr>
            <a:r>
              <a:rPr lang="en-US" sz="1400" dirty="0"/>
              <a:t> </a:t>
            </a:r>
            <a:r>
              <a:rPr lang="en-US" sz="1400" b="1" dirty="0"/>
              <a:t>b</a:t>
            </a:r>
            <a:r>
              <a:rPr lang="en-US" sz="1400" dirty="0"/>
              <a:t> Advanced-stage CTCL. Upper panel: schematic illustration of the cellular composition in plaque/tumor stage disease. The number of infiltrating tumor T cells is largely increased and present now also in the dermis, while the number of healthy T cells and T regulatory cells is decreased. Lower panel: </a:t>
            </a:r>
            <a:r>
              <a:rPr lang="en-US" sz="1400" dirty="0" err="1"/>
              <a:t>immunosurveillance</a:t>
            </a:r>
            <a:r>
              <a:rPr lang="en-US" sz="1400" dirty="0"/>
              <a:t> of the tumor is largely defective. A skewed Th1 immune response and an increased Th2 response, among other mechanisms, lead to immune escape of tumor cells and allow tumor progression.</a:t>
            </a:r>
          </a:p>
        </p:txBody>
      </p:sp>
      <p:pic>
        <p:nvPicPr>
          <p:cNvPr id="1026" name="Picture 2" descr="https://www.karger.com/WebMaterial/ShowPic/12132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57" y="1641418"/>
            <a:ext cx="7643459" cy="45266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2857" y="6378363"/>
            <a:ext cx="12300385" cy="461665"/>
          </a:xfrm>
          <a:prstGeom prst="rect">
            <a:avLst/>
          </a:prstGeom>
          <a:noFill/>
        </p:spPr>
        <p:txBody>
          <a:bodyPr wrap="square" rtlCol="0">
            <a:spAutoFit/>
          </a:bodyPr>
          <a:lstStyle/>
          <a:p>
            <a:pPr marL="460375" indent="-460375"/>
            <a:r>
              <a:rPr lang="en-US" sz="1200" dirty="0" err="1"/>
              <a:t>Bobrowicz</a:t>
            </a:r>
            <a:r>
              <a:rPr lang="en-US" sz="1200" dirty="0"/>
              <a:t> M, </a:t>
            </a:r>
            <a:r>
              <a:rPr lang="en-US" sz="1200" dirty="0" err="1"/>
              <a:t>Fassnacht</a:t>
            </a:r>
            <a:r>
              <a:rPr lang="en-US" sz="1200" dirty="0"/>
              <a:t> C, </a:t>
            </a:r>
            <a:r>
              <a:rPr lang="en-US" sz="1200" dirty="0" err="1"/>
              <a:t>Ignatova</a:t>
            </a:r>
            <a:r>
              <a:rPr lang="en-US" sz="1200" dirty="0"/>
              <a:t> D, Chang YT, </a:t>
            </a:r>
            <a:r>
              <a:rPr lang="en-US" sz="1200" dirty="0" err="1"/>
              <a:t>Dimitriou</a:t>
            </a:r>
            <a:r>
              <a:rPr lang="en-US" sz="1200" dirty="0"/>
              <a:t> F, </a:t>
            </a:r>
            <a:r>
              <a:rPr lang="en-US" sz="1200" dirty="0" err="1"/>
              <a:t>Guenova</a:t>
            </a:r>
            <a:r>
              <a:rPr lang="en-US" sz="1200" dirty="0"/>
              <a:t> E. Pathogenesis and Therapy of Primary Cutaneous T-Cell Lymphoma: Collegium </a:t>
            </a:r>
            <a:r>
              <a:rPr lang="en-US" sz="1200" dirty="0" err="1"/>
              <a:t>Internationale</a:t>
            </a:r>
            <a:r>
              <a:rPr lang="en-US" sz="1200" dirty="0"/>
              <a:t> </a:t>
            </a:r>
            <a:r>
              <a:rPr lang="en-US" sz="1200" dirty="0" err="1"/>
              <a:t>Allergologicum</a:t>
            </a:r>
            <a:r>
              <a:rPr lang="en-US" sz="1200" dirty="0"/>
              <a:t> (CIA) Update 2020 [published online ahead of print, 2020 Jul 20]. </a:t>
            </a:r>
            <a:r>
              <a:rPr lang="en-US" sz="1200" i="1" dirty="0" err="1"/>
              <a:t>Int</a:t>
            </a:r>
            <a:r>
              <a:rPr lang="en-US" sz="1200" i="1" dirty="0"/>
              <a:t> Arch Allergy </a:t>
            </a:r>
            <a:r>
              <a:rPr lang="en-US" sz="1200" i="1" dirty="0" err="1"/>
              <a:t>Immunol</a:t>
            </a:r>
            <a:r>
              <a:rPr lang="en-US" sz="1200" dirty="0"/>
              <a:t>. 2020;1-13. doi:10.1159/000509281</a:t>
            </a:r>
          </a:p>
        </p:txBody>
      </p:sp>
    </p:spTree>
    <p:extLst>
      <p:ext uri="{BB962C8B-B14F-4D97-AF65-F5344CB8AC3E}">
        <p14:creationId xmlns:p14="http://schemas.microsoft.com/office/powerpoint/2010/main" val="1912663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endParaRPr lang="en-US" sz="2200" dirty="0"/>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endParaRPr lang="en-US" sz="2400" dirty="0"/>
          </a:p>
        </p:txBody>
      </p:sp>
      <p:sp>
        <p:nvSpPr>
          <p:cNvPr id="9" name="Title 1"/>
          <p:cNvSpPr txBox="1">
            <a:spLocks/>
          </p:cNvSpPr>
          <p:nvPr/>
        </p:nvSpPr>
        <p:spPr>
          <a:xfrm>
            <a:off x="838200" y="257980"/>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buClr>
                <a:srgbClr val="C00000"/>
              </a:buClr>
            </a:pPr>
            <a:r>
              <a:rPr lang="en-US" dirty="0"/>
              <a:t>What is role of systemic T-cell vs localized T-cell lymphoma for treatment? </a:t>
            </a:r>
          </a:p>
        </p:txBody>
      </p:sp>
      <p:sp>
        <p:nvSpPr>
          <p:cNvPr id="5" name="Content Placeholder 2"/>
          <p:cNvSpPr txBox="1">
            <a:spLocks/>
          </p:cNvSpPr>
          <p:nvPr/>
        </p:nvSpPr>
        <p:spPr>
          <a:xfrm>
            <a:off x="574158" y="1463412"/>
            <a:ext cx="11358539"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sz="2000" dirty="0"/>
              <a:t>Treatment of Cutaneous T-Cell Lymphoma depends on the stage of the disease and the general condition of the patient. </a:t>
            </a:r>
          </a:p>
          <a:p>
            <a:pPr>
              <a:buClr>
                <a:srgbClr val="C00000"/>
              </a:buClr>
            </a:pPr>
            <a:r>
              <a:rPr lang="en-US" sz="2000" dirty="0"/>
              <a:t>Early disease stages of MF (IA-IIA) can be controlled with skin – directed therapy, such as topical steroids, light treatment and radiation. </a:t>
            </a:r>
          </a:p>
          <a:p>
            <a:pPr>
              <a:buClr>
                <a:srgbClr val="C00000"/>
              </a:buClr>
            </a:pPr>
            <a:r>
              <a:rPr lang="en-US" sz="2000" dirty="0"/>
              <a:t>Systemic treatments, such as </a:t>
            </a:r>
            <a:r>
              <a:rPr lang="en-US" sz="2000" dirty="0" err="1"/>
              <a:t>retinoids</a:t>
            </a:r>
            <a:r>
              <a:rPr lang="en-US" sz="2000" dirty="0"/>
              <a:t> and IFN-α have been recommended as second-line treatment of MF stages IA, IB and IIA. The 5-year survival for these patients is around 90%, significantly better compared with 30%–50% for advanced disease (IIB–IVB). </a:t>
            </a:r>
          </a:p>
          <a:p>
            <a:pPr>
              <a:buClr>
                <a:srgbClr val="C00000"/>
              </a:buClr>
            </a:pPr>
            <a:r>
              <a:rPr lang="en-US" sz="2000" dirty="0"/>
              <a:t>Chemotherapy agents, such as </a:t>
            </a:r>
            <a:r>
              <a:rPr lang="en-US" sz="2000" dirty="0" err="1"/>
              <a:t>monochemotherapy</a:t>
            </a:r>
            <a:r>
              <a:rPr lang="en-US" sz="2000" dirty="0"/>
              <a:t> (gemcitabine, </a:t>
            </a:r>
            <a:r>
              <a:rPr lang="en-US" sz="2000" dirty="0" err="1"/>
              <a:t>pegylated</a:t>
            </a:r>
            <a:r>
              <a:rPr lang="en-US" sz="2000" dirty="0"/>
              <a:t> liposomal </a:t>
            </a:r>
            <a:r>
              <a:rPr lang="en-US" sz="2000" dirty="0" err="1"/>
              <a:t>doxorubicine</a:t>
            </a:r>
            <a:r>
              <a:rPr lang="en-US" sz="2000" dirty="0"/>
              <a:t>) and </a:t>
            </a:r>
            <a:r>
              <a:rPr lang="en-US" sz="2000" dirty="0" err="1"/>
              <a:t>polychemotherapy</a:t>
            </a:r>
            <a:r>
              <a:rPr lang="en-US" sz="2000" dirty="0"/>
              <a:t>, as well as newer systemic agents (</a:t>
            </a:r>
            <a:r>
              <a:rPr lang="en-US" sz="2000" dirty="0" err="1"/>
              <a:t>brentuximab-vedotin</a:t>
            </a:r>
            <a:r>
              <a:rPr lang="en-US" sz="2000" dirty="0"/>
              <a:t> and </a:t>
            </a:r>
            <a:r>
              <a:rPr lang="en-US" sz="2000" dirty="0" err="1"/>
              <a:t>mogamulizumab</a:t>
            </a:r>
            <a:r>
              <a:rPr lang="en-US" sz="2000" dirty="0"/>
              <a:t>) are recommended in advanced disease stage. Large cell transformation in histology, expression of CD30 and </a:t>
            </a:r>
            <a:r>
              <a:rPr lang="en-US" sz="2000" dirty="0" err="1"/>
              <a:t>folliculotropic</a:t>
            </a:r>
            <a:r>
              <a:rPr lang="en-US" sz="2000" dirty="0"/>
              <a:t> subtype of MF have been reported to have a more aggressive course and poorer prognosis. Although rare cases of CD4</a:t>
            </a:r>
            <a:r>
              <a:rPr lang="en-US" sz="2000" baseline="30000" dirty="0"/>
              <a:t>-</a:t>
            </a:r>
            <a:r>
              <a:rPr lang="en-US" sz="2000" dirty="0"/>
              <a:t> CD8</a:t>
            </a:r>
            <a:r>
              <a:rPr lang="en-US" sz="2000" baseline="30000" dirty="0"/>
              <a:t>+</a:t>
            </a:r>
            <a:r>
              <a:rPr lang="en-US" sz="2000" dirty="0"/>
              <a:t> , CD4</a:t>
            </a:r>
            <a:r>
              <a:rPr lang="en-US" sz="2000" baseline="30000" dirty="0"/>
              <a:t>-</a:t>
            </a:r>
            <a:r>
              <a:rPr lang="en-US" sz="2000" dirty="0"/>
              <a:t> CD8</a:t>
            </a:r>
            <a:r>
              <a:rPr lang="en-US" sz="2000" baseline="30000" dirty="0"/>
              <a:t>-</a:t>
            </a:r>
            <a:r>
              <a:rPr lang="en-US" sz="2000" dirty="0"/>
              <a:t> , or CD4</a:t>
            </a:r>
            <a:r>
              <a:rPr lang="en-US" sz="2000" baseline="30000" dirty="0"/>
              <a:t>+</a:t>
            </a:r>
            <a:r>
              <a:rPr lang="en-US" sz="2000" dirty="0"/>
              <a:t>CD8</a:t>
            </a:r>
            <a:r>
              <a:rPr lang="en-US" sz="2000" baseline="30000" dirty="0"/>
              <a:t>+</a:t>
            </a:r>
            <a:r>
              <a:rPr lang="en-US" sz="2000" dirty="0"/>
              <a:t> </a:t>
            </a:r>
            <a:r>
              <a:rPr lang="en-US" sz="2000" dirty="0" err="1"/>
              <a:t>immunophenotypes</a:t>
            </a:r>
            <a:r>
              <a:rPr lang="en-US" sz="2000" dirty="0"/>
              <a:t> have been described in MF, these differences in phenotype do not affected the prognosis of the disease. However, a phenotypic switch from CD4</a:t>
            </a:r>
            <a:r>
              <a:rPr lang="en-US" sz="2000" baseline="30000" dirty="0"/>
              <a:t>+</a:t>
            </a:r>
            <a:r>
              <a:rPr lang="en-US" sz="2000" dirty="0"/>
              <a:t> to CD4</a:t>
            </a:r>
            <a:r>
              <a:rPr lang="en-US" sz="2000" baseline="30000" dirty="0"/>
              <a:t>-</a:t>
            </a:r>
            <a:r>
              <a:rPr lang="en-US" sz="2000" dirty="0"/>
              <a:t> in the lesion has been suggested a portend of poor outcome </a:t>
            </a:r>
          </a:p>
        </p:txBody>
      </p:sp>
      <p:sp>
        <p:nvSpPr>
          <p:cNvPr id="7" name="TextBox 6"/>
          <p:cNvSpPr txBox="1"/>
          <p:nvPr/>
        </p:nvSpPr>
        <p:spPr>
          <a:xfrm>
            <a:off x="103234" y="6028379"/>
            <a:ext cx="12300385" cy="461665"/>
          </a:xfrm>
          <a:prstGeom prst="rect">
            <a:avLst/>
          </a:prstGeom>
          <a:noFill/>
        </p:spPr>
        <p:txBody>
          <a:bodyPr wrap="square" rtlCol="0">
            <a:spAutoFit/>
          </a:bodyPr>
          <a:lstStyle/>
          <a:p>
            <a:pPr marL="460375" indent="-460375">
              <a:buClr>
                <a:srgbClr val="C00000"/>
              </a:buClr>
            </a:pPr>
            <a:r>
              <a:rPr lang="en-US" sz="1200" dirty="0" err="1"/>
              <a:t>Bobrowicz</a:t>
            </a:r>
            <a:r>
              <a:rPr lang="en-US" sz="1200" dirty="0"/>
              <a:t> M, </a:t>
            </a:r>
            <a:r>
              <a:rPr lang="en-US" sz="1200" dirty="0" err="1"/>
              <a:t>Fassnacht</a:t>
            </a:r>
            <a:r>
              <a:rPr lang="en-US" sz="1200" dirty="0"/>
              <a:t> C, </a:t>
            </a:r>
            <a:r>
              <a:rPr lang="en-US" sz="1200" dirty="0" err="1"/>
              <a:t>Ignatova</a:t>
            </a:r>
            <a:r>
              <a:rPr lang="en-US" sz="1200" dirty="0"/>
              <a:t> D, Chang YT, </a:t>
            </a:r>
            <a:r>
              <a:rPr lang="en-US" sz="1200" dirty="0" err="1"/>
              <a:t>Dimitriou</a:t>
            </a:r>
            <a:r>
              <a:rPr lang="en-US" sz="1200" dirty="0"/>
              <a:t> F, </a:t>
            </a:r>
            <a:r>
              <a:rPr lang="en-US" sz="1200" dirty="0" err="1"/>
              <a:t>Guenova</a:t>
            </a:r>
            <a:r>
              <a:rPr lang="en-US" sz="1200" dirty="0"/>
              <a:t> E. Pathogenesis and Therapy of Primary Cutaneous T-Cell Lymphoma: Collegium </a:t>
            </a:r>
            <a:r>
              <a:rPr lang="en-US" sz="1200" dirty="0" err="1"/>
              <a:t>Internationale</a:t>
            </a:r>
            <a:r>
              <a:rPr lang="en-US" sz="1200" dirty="0"/>
              <a:t> </a:t>
            </a:r>
            <a:r>
              <a:rPr lang="en-US" sz="1200" dirty="0" err="1"/>
              <a:t>Allergologicum</a:t>
            </a:r>
            <a:r>
              <a:rPr lang="en-US" sz="1200" dirty="0"/>
              <a:t> (CIA) Update 2020 [published online ahead of print, 2020 Jul 20]. </a:t>
            </a:r>
            <a:r>
              <a:rPr lang="en-US" sz="1200" i="1" dirty="0" err="1"/>
              <a:t>Int</a:t>
            </a:r>
            <a:r>
              <a:rPr lang="en-US" sz="1200" i="1" dirty="0"/>
              <a:t> Arch Allergy </a:t>
            </a:r>
            <a:r>
              <a:rPr lang="en-US" sz="1200" i="1" dirty="0" err="1"/>
              <a:t>Immunol</a:t>
            </a:r>
            <a:r>
              <a:rPr lang="en-US" sz="1200" dirty="0"/>
              <a:t>. 2020;1-13. doi:10.1159/000509281</a:t>
            </a:r>
          </a:p>
        </p:txBody>
      </p:sp>
    </p:spTree>
    <p:extLst>
      <p:ext uri="{BB962C8B-B14F-4D97-AF65-F5344CB8AC3E}">
        <p14:creationId xmlns:p14="http://schemas.microsoft.com/office/powerpoint/2010/main" val="447774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endParaRPr lang="en-US" sz="2200" dirty="0"/>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endParaRPr lang="en-US" sz="2400" dirty="0"/>
          </a:p>
        </p:txBody>
      </p:sp>
      <p:sp>
        <p:nvSpPr>
          <p:cNvPr id="9" name="Title 1"/>
          <p:cNvSpPr txBox="1">
            <a:spLocks/>
          </p:cNvSpPr>
          <p:nvPr/>
        </p:nvSpPr>
        <p:spPr>
          <a:xfrm>
            <a:off x="838200" y="257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buClr>
                <a:srgbClr val="C00000"/>
              </a:buClr>
            </a:pPr>
            <a:r>
              <a:rPr lang="en-US" dirty="0"/>
              <a:t>What is role of radiation therapy in lymphoma? </a:t>
            </a:r>
          </a:p>
          <a:p>
            <a:pPr algn="ctr">
              <a:buClr>
                <a:srgbClr val="C00000"/>
              </a:buClr>
            </a:pPr>
            <a:endParaRPr lang="en-US" sz="2800" dirty="0"/>
          </a:p>
        </p:txBody>
      </p:sp>
      <p:sp>
        <p:nvSpPr>
          <p:cNvPr id="5" name="Content Placeholder 2"/>
          <p:cNvSpPr txBox="1">
            <a:spLocks/>
          </p:cNvSpPr>
          <p:nvPr/>
        </p:nvSpPr>
        <p:spPr>
          <a:xfrm>
            <a:off x="1325704" y="1548476"/>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sz="2400" dirty="0"/>
              <a:t>Cutaneous T-cell lymphoma (CTCL) is a rare non-Hodgkin lymphoma that originates from skin-homing T lymphocytes. Although most patients present with early-stage disease (stage IAIIA) and are likely to experience a favorable prognosis, advanced stage disease (stage IIB-IVB) has been associated with inferior outcomes and a median survival of 2 to 5 years.</a:t>
            </a:r>
          </a:p>
          <a:p>
            <a:pPr>
              <a:buClr>
                <a:srgbClr val="C00000"/>
              </a:buClr>
            </a:pPr>
            <a:r>
              <a:rPr lang="en-US" sz="2400" dirty="0"/>
              <a:t>Total skin electron beam is a well-established treatment modality for advanced CTCL and has been associated with a near 100% response rate in the skin, with most achieving a complete response when delivered at conventional doses.</a:t>
            </a:r>
          </a:p>
          <a:p>
            <a:pPr>
              <a:buClr>
                <a:srgbClr val="C00000"/>
              </a:buClr>
            </a:pPr>
            <a:r>
              <a:rPr lang="en-US" sz="2400" dirty="0"/>
              <a:t>Total skin electron beam can be used as an individual regimen or as part of a conditioning regimen in total body irradiation for allogeneic hematopoietic stem cell transplantation.</a:t>
            </a:r>
          </a:p>
        </p:txBody>
      </p:sp>
      <p:sp>
        <p:nvSpPr>
          <p:cNvPr id="6" name="TextBox 5"/>
          <p:cNvSpPr txBox="1"/>
          <p:nvPr/>
        </p:nvSpPr>
        <p:spPr>
          <a:xfrm>
            <a:off x="245899" y="6131472"/>
            <a:ext cx="11758259" cy="461665"/>
          </a:xfrm>
          <a:prstGeom prst="rect">
            <a:avLst/>
          </a:prstGeom>
          <a:noFill/>
        </p:spPr>
        <p:txBody>
          <a:bodyPr wrap="square" rtlCol="0">
            <a:spAutoFit/>
          </a:bodyPr>
          <a:lstStyle/>
          <a:p>
            <a:pPr marL="460375" indent="-460375">
              <a:buClr>
                <a:srgbClr val="C00000"/>
              </a:buClr>
            </a:pPr>
            <a:r>
              <a:rPr lang="en-US" sz="1200" dirty="0" err="1"/>
              <a:t>Kudelka</a:t>
            </a:r>
            <a:r>
              <a:rPr lang="en-US" sz="1200" dirty="0"/>
              <a:t> MR, </a:t>
            </a:r>
            <a:r>
              <a:rPr lang="en-US" sz="1200" dirty="0" err="1"/>
              <a:t>Switchenko</a:t>
            </a:r>
            <a:r>
              <a:rPr lang="en-US" sz="1200" dirty="0"/>
              <a:t> JM, </a:t>
            </a:r>
            <a:r>
              <a:rPr lang="en-US" sz="1200" dirty="0" err="1"/>
              <a:t>Lechowicz</a:t>
            </a:r>
            <a:r>
              <a:rPr lang="en-US" sz="1200" dirty="0"/>
              <a:t> MJ, et al. Maintenance Therapy for Cutaneous T-cell Lymphoma After Total Skin Electron Irradiation: Evidence for Improved Overall Survival With Ultraviolet Therapy [published online ahead of print, 2020 Jun 30]. </a:t>
            </a:r>
            <a:r>
              <a:rPr lang="en-US" sz="1200" i="1" dirty="0" err="1"/>
              <a:t>Clin</a:t>
            </a:r>
            <a:r>
              <a:rPr lang="en-US" sz="1200" i="1" dirty="0"/>
              <a:t> Lymphoma Myeloma </a:t>
            </a:r>
            <a:r>
              <a:rPr lang="en-US" sz="1200" i="1" dirty="0" err="1"/>
              <a:t>Leuk</a:t>
            </a:r>
            <a:r>
              <a:rPr lang="en-US" sz="1200" dirty="0"/>
              <a:t>. 2020;S2152-2650(20)30318-9. doi:10.1016/j.clml.2020.06.020</a:t>
            </a:r>
          </a:p>
        </p:txBody>
      </p:sp>
    </p:spTree>
    <p:extLst>
      <p:ext uri="{BB962C8B-B14F-4D97-AF65-F5344CB8AC3E}">
        <p14:creationId xmlns:p14="http://schemas.microsoft.com/office/powerpoint/2010/main" val="362951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t>What is the pathophysiology of venous disease/venous ulcers? </a:t>
            </a:r>
          </a:p>
        </p:txBody>
      </p:sp>
      <p:sp>
        <p:nvSpPr>
          <p:cNvPr id="3" name="Content Placeholder 2"/>
          <p:cNvSpPr>
            <a:spLocks noGrp="1"/>
          </p:cNvSpPr>
          <p:nvPr>
            <p:ph idx="1"/>
          </p:nvPr>
        </p:nvSpPr>
        <p:spPr>
          <a:xfrm>
            <a:off x="565150" y="1370918"/>
            <a:ext cx="11341100" cy="3887525"/>
          </a:xfrm>
        </p:spPr>
        <p:txBody>
          <a:bodyPr>
            <a:noAutofit/>
          </a:bodyPr>
          <a:lstStyle/>
          <a:p>
            <a:pPr marL="346075" lvl="1" indent="-231775">
              <a:spcBef>
                <a:spcPts val="1100"/>
              </a:spcBef>
            </a:pPr>
            <a:r>
              <a:rPr lang="en-US" sz="2000" dirty="0"/>
              <a:t>Valve dysfunction, outflow obstruction, arteriovenous malformation, and calf muscle pump failure contribute to the pathogenesis of venous disease. </a:t>
            </a:r>
          </a:p>
          <a:p>
            <a:pPr marL="346075" lvl="1" indent="-231775">
              <a:spcBef>
                <a:spcPts val="1100"/>
              </a:spcBef>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700" y="2074162"/>
            <a:ext cx="8369300" cy="3895953"/>
          </a:xfrm>
          <a:prstGeom prst="rect">
            <a:avLst/>
          </a:prstGeom>
        </p:spPr>
      </p:pic>
      <p:sp>
        <p:nvSpPr>
          <p:cNvPr id="5" name="TextBox 4"/>
          <p:cNvSpPr txBox="1"/>
          <p:nvPr/>
        </p:nvSpPr>
        <p:spPr>
          <a:xfrm>
            <a:off x="5791200" y="5980840"/>
            <a:ext cx="6281195" cy="738664"/>
          </a:xfrm>
          <a:prstGeom prst="rect">
            <a:avLst/>
          </a:prstGeom>
          <a:noFill/>
        </p:spPr>
        <p:txBody>
          <a:bodyPr wrap="square" rtlCol="0">
            <a:spAutoFit/>
          </a:bodyPr>
          <a:lstStyle/>
          <a:p>
            <a:pPr marL="234950" indent="-234950"/>
            <a:r>
              <a:rPr lang="en-US" sz="1400" dirty="0" err="1">
                <a:latin typeface="Calibri" charset="0"/>
                <a:ea typeface="Calibri" charset="0"/>
                <a:cs typeface="Calibri" charset="0"/>
              </a:rPr>
              <a:t>Alavi</a:t>
            </a:r>
            <a:r>
              <a:rPr lang="en-US" sz="1400" dirty="0">
                <a:latin typeface="Calibri" charset="0"/>
                <a:ea typeface="Calibri" charset="0"/>
                <a:cs typeface="Calibri" charset="0"/>
              </a:rPr>
              <a:t> A, et al. What’s New: Management of venous leg ulcers: approach to venous leg ulcers. Journal of the American Academy of Dermatology. 2016;74(4):627-640. </a:t>
            </a:r>
          </a:p>
        </p:txBody>
      </p:sp>
    </p:spTree>
    <p:extLst>
      <p:ext uri="{BB962C8B-B14F-4D97-AF65-F5344CB8AC3E}">
        <p14:creationId xmlns:p14="http://schemas.microsoft.com/office/powerpoint/2010/main" val="19832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endParaRPr lang="en-US" sz="2200" dirty="0"/>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endParaRPr lang="en-US" sz="2400" dirty="0"/>
          </a:p>
        </p:txBody>
      </p:sp>
      <p:sp>
        <p:nvSpPr>
          <p:cNvPr id="9" name="Title 1"/>
          <p:cNvSpPr txBox="1">
            <a:spLocks/>
          </p:cNvSpPr>
          <p:nvPr/>
        </p:nvSpPr>
        <p:spPr>
          <a:xfrm>
            <a:off x="838200" y="257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buClr>
                <a:srgbClr val="C00000"/>
              </a:buClr>
            </a:pPr>
            <a:r>
              <a:rPr lang="en-US" dirty="0"/>
              <a:t>What is role of radiation therapy in lymphoma? </a:t>
            </a:r>
          </a:p>
          <a:p>
            <a:pPr algn="ctr">
              <a:buClr>
                <a:srgbClr val="C00000"/>
              </a:buClr>
            </a:pPr>
            <a:endParaRPr lang="en-US" sz="2800" dirty="0"/>
          </a:p>
        </p:txBody>
      </p:sp>
      <p:sp>
        <p:nvSpPr>
          <p:cNvPr id="5" name="Content Placeholder 2"/>
          <p:cNvSpPr txBox="1">
            <a:spLocks/>
          </p:cNvSpPr>
          <p:nvPr/>
        </p:nvSpPr>
        <p:spPr>
          <a:xfrm>
            <a:off x="510364" y="1548476"/>
            <a:ext cx="10800592"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sz="2000" dirty="0"/>
              <a:t>A single-center retrospective analysis of 101 patients with cutaneous T-cell lymphoma (CTCL) who had received total skin electron beam therapy from 1998 to 2018 at the </a:t>
            </a:r>
            <a:r>
              <a:rPr lang="en-US" sz="2000" dirty="0" err="1"/>
              <a:t>Winship</a:t>
            </a:r>
            <a:r>
              <a:rPr lang="en-US" sz="2000" dirty="0"/>
              <a:t> Cancer Institute of Emory University compared the overall survival and progression-free survival for patients had received maintenance therapy, including </a:t>
            </a:r>
            <a:r>
              <a:rPr lang="en-US" sz="2000" dirty="0" err="1"/>
              <a:t>retinoids</a:t>
            </a:r>
            <a:r>
              <a:rPr lang="en-US" sz="2000" dirty="0"/>
              <a:t>, interferon, ultraviolet therapy, nitrogen mustard, and extracorporeal </a:t>
            </a:r>
            <a:r>
              <a:rPr lang="en-US" sz="2000" dirty="0" err="1"/>
              <a:t>photopheresis</a:t>
            </a:r>
            <a:r>
              <a:rPr lang="en-US" sz="2000" dirty="0"/>
              <a:t> compared with those who had not.</a:t>
            </a:r>
          </a:p>
          <a:p>
            <a:pPr>
              <a:buClr>
                <a:srgbClr val="C00000"/>
              </a:buClr>
            </a:pPr>
            <a:r>
              <a:rPr lang="en-US" sz="2000" dirty="0"/>
              <a:t>They found that all-comer maintenance therapy after total skin electron beam therapy was associated with prolonged progression-free survival and that the specific maintenance regimen of UV therapy was associated with improved overall survival. </a:t>
            </a:r>
          </a:p>
          <a:p>
            <a:pPr>
              <a:buClr>
                <a:srgbClr val="C00000"/>
              </a:buClr>
            </a:pPr>
            <a:r>
              <a:rPr lang="en-US" sz="2000" dirty="0"/>
              <a:t>Maintenance therapy improved progression-free survival for patients with all stages of CTCL. </a:t>
            </a:r>
          </a:p>
          <a:p>
            <a:pPr>
              <a:buClr>
                <a:srgbClr val="C00000"/>
              </a:buClr>
            </a:pPr>
            <a:r>
              <a:rPr lang="en-US" sz="2000" dirty="0"/>
              <a:t>UV-based maintenance improved progression-free survival and overall </a:t>
            </a:r>
            <a:r>
              <a:rPr lang="en-US" sz="2000" dirty="0" err="1"/>
              <a:t>surival</a:t>
            </a:r>
            <a:r>
              <a:rPr lang="en-US" sz="2000" dirty="0"/>
              <a:t> in a subset of patients with CTCL.</a:t>
            </a:r>
          </a:p>
          <a:p>
            <a:pPr>
              <a:buClr>
                <a:srgbClr val="C00000"/>
              </a:buClr>
            </a:pPr>
            <a:r>
              <a:rPr lang="en-US" sz="2000" dirty="0"/>
              <a:t>More multicenter and prospective studies are needed to fully evaluate UV-based maintenance therapies after total skin electron beam therapy for CTCL.</a:t>
            </a:r>
          </a:p>
        </p:txBody>
      </p:sp>
      <p:sp>
        <p:nvSpPr>
          <p:cNvPr id="6" name="TextBox 5"/>
          <p:cNvSpPr txBox="1"/>
          <p:nvPr/>
        </p:nvSpPr>
        <p:spPr>
          <a:xfrm>
            <a:off x="1212112" y="5777422"/>
            <a:ext cx="10749516" cy="646331"/>
          </a:xfrm>
          <a:prstGeom prst="rect">
            <a:avLst/>
          </a:prstGeom>
          <a:noFill/>
        </p:spPr>
        <p:txBody>
          <a:bodyPr wrap="square" rtlCol="0">
            <a:spAutoFit/>
          </a:bodyPr>
          <a:lstStyle/>
          <a:p>
            <a:pPr marL="460375" indent="-460375">
              <a:buClr>
                <a:srgbClr val="C00000"/>
              </a:buClr>
            </a:pPr>
            <a:r>
              <a:rPr lang="en-US" sz="1200" dirty="0" err="1"/>
              <a:t>Kudelka</a:t>
            </a:r>
            <a:r>
              <a:rPr lang="en-US" sz="1200" dirty="0"/>
              <a:t> MR, </a:t>
            </a:r>
            <a:r>
              <a:rPr lang="en-US" sz="1200" dirty="0" err="1"/>
              <a:t>Switchenko</a:t>
            </a:r>
            <a:r>
              <a:rPr lang="en-US" sz="1200" dirty="0"/>
              <a:t> JM, </a:t>
            </a:r>
            <a:r>
              <a:rPr lang="en-US" sz="1200" dirty="0" err="1"/>
              <a:t>Lechowicz</a:t>
            </a:r>
            <a:r>
              <a:rPr lang="en-US" sz="1200" dirty="0"/>
              <a:t> MJ, et al. Maintenance Therapy for Cutaneous T-cell Lymphoma After Total Skin Electron Irradiation: Evidence for Improved Overall Survival With Ultraviolet Therapy [published online ahead of print, 2020 Jun 30]. </a:t>
            </a:r>
            <a:r>
              <a:rPr lang="en-US" sz="1200" i="1" dirty="0" err="1"/>
              <a:t>Clin</a:t>
            </a:r>
            <a:r>
              <a:rPr lang="en-US" sz="1200" i="1" dirty="0"/>
              <a:t> Lymphoma Myeloma </a:t>
            </a:r>
            <a:r>
              <a:rPr lang="en-US" sz="1200" i="1" dirty="0" err="1"/>
              <a:t>Leuk</a:t>
            </a:r>
            <a:r>
              <a:rPr lang="en-US" sz="1200" dirty="0"/>
              <a:t>. 2020;S2152-2650(20)30318-9. doi:10.1016/j.clml.2020.06.020</a:t>
            </a:r>
          </a:p>
        </p:txBody>
      </p:sp>
    </p:spTree>
    <p:extLst>
      <p:ext uri="{BB962C8B-B14F-4D97-AF65-F5344CB8AC3E}">
        <p14:creationId xmlns:p14="http://schemas.microsoft.com/office/powerpoint/2010/main" val="1279378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894735" y="152400"/>
            <a:ext cx="10215717" cy="1162050"/>
          </a:xfrm>
        </p:spPr>
        <p:txBody>
          <a:bodyPr>
            <a:normAutofit/>
          </a:bodyPr>
          <a:lstStyle/>
          <a:p>
            <a:pPr algn="ctr" eaLnBrk="1" hangingPunct="1">
              <a:buClr>
                <a:srgbClr val="C00000"/>
              </a:buClr>
            </a:pPr>
            <a:r>
              <a:rPr lang="en-US" dirty="0">
                <a:effectLst/>
                <a:latin typeface="Arial Rounded MT Bold" charset="0"/>
                <a:ea typeface="Arial Rounded MT Bold" charset="0"/>
                <a:cs typeface="Arial Rounded MT Bold" charset="0"/>
              </a:rPr>
              <a:t>How are venous ulcers diagnosed?</a:t>
            </a:r>
          </a:p>
        </p:txBody>
      </p:sp>
      <p:sp>
        <p:nvSpPr>
          <p:cNvPr id="5" name="Rectangle 4"/>
          <p:cNvSpPr/>
          <p:nvPr/>
        </p:nvSpPr>
        <p:spPr>
          <a:xfrm>
            <a:off x="1533832" y="1785768"/>
            <a:ext cx="9301316" cy="369332"/>
          </a:xfrm>
          <a:prstGeom prst="rect">
            <a:avLst/>
          </a:prstGeom>
        </p:spPr>
        <p:txBody>
          <a:bodyPr wrap="square">
            <a:spAutoFit/>
          </a:bodyPr>
          <a:lstStyle/>
          <a:p>
            <a:pPr marL="285750" indent="-285750">
              <a:buClr>
                <a:srgbClr val="C00000"/>
              </a:buClr>
              <a:buFont typeface="Arial" charset="0"/>
              <a:buChar char="•"/>
            </a:pPr>
            <a:endParaRPr lang="en-US" dirty="0"/>
          </a:p>
        </p:txBody>
      </p:sp>
      <p:sp>
        <p:nvSpPr>
          <p:cNvPr id="8" name="TextBox 7"/>
          <p:cNvSpPr txBox="1"/>
          <p:nvPr/>
        </p:nvSpPr>
        <p:spPr>
          <a:xfrm>
            <a:off x="5270090" y="5980018"/>
            <a:ext cx="6921910" cy="830997"/>
          </a:xfrm>
          <a:prstGeom prst="rect">
            <a:avLst/>
          </a:prstGeom>
          <a:noFill/>
        </p:spPr>
        <p:txBody>
          <a:bodyPr wrap="square" rtlCol="0">
            <a:spAutoFit/>
          </a:bodyPr>
          <a:lstStyle/>
          <a:p>
            <a:pPr marL="292100" indent="-292100">
              <a:buClr>
                <a:srgbClr val="C00000"/>
              </a:buClr>
            </a:pPr>
            <a:r>
              <a:rPr lang="en-US" sz="1600" dirty="0"/>
              <a:t>Gould L, </a:t>
            </a:r>
            <a:r>
              <a:rPr lang="en-US" sz="1600" dirty="0" err="1"/>
              <a:t>Brem</a:t>
            </a:r>
            <a:r>
              <a:rPr lang="en-US" sz="1600" dirty="0"/>
              <a:t> H, et al. Modalities to Treat Venous Ulcers: Compression, Surgery, and Bioengineered Tissue. </a:t>
            </a:r>
            <a:r>
              <a:rPr lang="en-US" sz="1600" i="1" dirty="0" err="1"/>
              <a:t>Plast</a:t>
            </a:r>
            <a:r>
              <a:rPr lang="en-US" sz="1600" i="1" dirty="0"/>
              <a:t> </a:t>
            </a:r>
            <a:r>
              <a:rPr lang="en-US" sz="1600" i="1" dirty="0" err="1"/>
              <a:t>Reconstr</a:t>
            </a:r>
            <a:r>
              <a:rPr lang="en-US" sz="1600" i="1" dirty="0"/>
              <a:t> Surg. </a:t>
            </a:r>
            <a:r>
              <a:rPr lang="en-US" sz="1600" dirty="0"/>
              <a:t>2016;138(3S):199S-208S. doi:10.1097/PRS.0000000000002677.</a:t>
            </a:r>
          </a:p>
        </p:txBody>
      </p:sp>
      <p:sp>
        <p:nvSpPr>
          <p:cNvPr id="9" name="Rectangle 8"/>
          <p:cNvSpPr/>
          <p:nvPr/>
        </p:nvSpPr>
        <p:spPr>
          <a:xfrm>
            <a:off x="801328" y="1470401"/>
            <a:ext cx="10402529" cy="4093428"/>
          </a:xfrm>
          <a:prstGeom prst="rect">
            <a:avLst/>
          </a:prstGeom>
        </p:spPr>
        <p:txBody>
          <a:bodyPr wrap="square">
            <a:spAutoFit/>
          </a:bodyPr>
          <a:lstStyle/>
          <a:p>
            <a:pPr marL="285750" indent="-285750">
              <a:buClr>
                <a:srgbClr val="C00000"/>
              </a:buClr>
              <a:buFont typeface="Arial" charset="0"/>
              <a:buChar char="•"/>
            </a:pPr>
            <a:r>
              <a:rPr lang="en-US" sz="2000" dirty="0"/>
              <a:t>A detailed history and physical examination is imperative to establish the etiology of venous disease and rule out conditions that may present with similar signs and symptoms. </a:t>
            </a:r>
          </a:p>
          <a:p>
            <a:pPr marL="285750" indent="-285750">
              <a:buClr>
                <a:srgbClr val="C00000"/>
              </a:buClr>
              <a:buFont typeface="Arial" charset="0"/>
              <a:buChar char="•"/>
            </a:pPr>
            <a:r>
              <a:rPr lang="en-US" sz="2000" dirty="0"/>
              <a:t>Systemic conditions such as congestive heart failure, kidney failure, liver failure, or nephrotic syndrome commonly present with leg edema. </a:t>
            </a:r>
          </a:p>
          <a:p>
            <a:pPr marL="285750" indent="-285750">
              <a:buClr>
                <a:srgbClr val="C00000"/>
              </a:buClr>
              <a:buFont typeface="Arial" charset="0"/>
              <a:buChar char="•"/>
            </a:pPr>
            <a:r>
              <a:rPr lang="en-US" sz="2000" dirty="0"/>
              <a:t>Comorbid conditions including obesity, diabetes, rheumatoid disease, hypertension, and aging complicate healing. Evaluation for arterial insufficiency will identify the 15% to 20% of patients who have mixed arterial and venous disease [Grade 1B per Clinical Practice Guidelines (CPG)].</a:t>
            </a:r>
          </a:p>
          <a:p>
            <a:pPr marL="285750" indent="-285750">
              <a:buClr>
                <a:srgbClr val="C00000"/>
              </a:buClr>
              <a:buFont typeface="Arial" charset="0"/>
              <a:buChar char="•"/>
            </a:pPr>
            <a:r>
              <a:rPr lang="en-US" sz="2000" dirty="0"/>
              <a:t>Doppler evaluation and measurement of ankle brachial index (ABI) is recommended for patients without palpable pulses. </a:t>
            </a:r>
          </a:p>
          <a:p>
            <a:pPr marL="285750" indent="-285750">
              <a:buClr>
                <a:srgbClr val="C00000"/>
              </a:buClr>
              <a:buFont typeface="Arial" charset="0"/>
              <a:buChar char="•"/>
            </a:pPr>
            <a:r>
              <a:rPr lang="en-US" sz="2000" dirty="0"/>
              <a:t>If the ABI &lt;= 0.9, it is recommended that patients see a vascular specialist before compression or operative intervention for venous leg ulcer is undertaken.</a:t>
            </a:r>
          </a:p>
          <a:p>
            <a:pPr marL="285750" indent="-285750">
              <a:buClr>
                <a:srgbClr val="C00000"/>
              </a:buClr>
              <a:buFont typeface="Arial" charset="0"/>
              <a:buChar char="•"/>
            </a:pPr>
            <a:r>
              <a:rPr lang="en-US" sz="2000" dirty="0"/>
              <a:t>Underlying thrombophilia should be considered in patients with VLUs, especially those with history of DVT.</a:t>
            </a:r>
          </a:p>
        </p:txBody>
      </p:sp>
    </p:spTree>
    <p:extLst>
      <p:ext uri="{BB962C8B-B14F-4D97-AF65-F5344CB8AC3E}">
        <p14:creationId xmlns:p14="http://schemas.microsoft.com/office/powerpoint/2010/main" val="1347465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894735" y="152400"/>
            <a:ext cx="10215717" cy="1162050"/>
          </a:xfrm>
        </p:spPr>
        <p:txBody>
          <a:bodyPr>
            <a:normAutofit/>
          </a:bodyPr>
          <a:lstStyle/>
          <a:p>
            <a:pPr algn="ctr" eaLnBrk="1" hangingPunct="1"/>
            <a:r>
              <a:rPr lang="en-US" dirty="0">
                <a:effectLst/>
                <a:latin typeface="Arial Rounded MT Bold" charset="0"/>
                <a:ea typeface="Arial Rounded MT Bold" charset="0"/>
                <a:cs typeface="Arial Rounded MT Bold" charset="0"/>
              </a:rPr>
              <a:t>How to recognize venous ulcers?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293" y="1683054"/>
            <a:ext cx="7552403" cy="3736571"/>
          </a:xfrm>
          <a:prstGeom prst="rect">
            <a:avLst/>
          </a:prstGeom>
        </p:spPr>
      </p:pic>
      <p:sp>
        <p:nvSpPr>
          <p:cNvPr id="6" name="TextBox 5"/>
          <p:cNvSpPr txBox="1"/>
          <p:nvPr/>
        </p:nvSpPr>
        <p:spPr>
          <a:xfrm>
            <a:off x="6832603" y="6039013"/>
            <a:ext cx="5239792" cy="830997"/>
          </a:xfrm>
          <a:prstGeom prst="rect">
            <a:avLst/>
          </a:prstGeom>
          <a:noFill/>
        </p:spPr>
        <p:txBody>
          <a:bodyPr wrap="square" rtlCol="0">
            <a:spAutoFit/>
          </a:bodyPr>
          <a:lstStyle/>
          <a:p>
            <a:pPr marL="403225" indent="-403225"/>
            <a:r>
              <a:rPr lang="en-US" sz="1600" dirty="0" err="1"/>
              <a:t>Bonkemeyer</a:t>
            </a:r>
            <a:r>
              <a:rPr lang="en-US" sz="1600" dirty="0"/>
              <a:t> MS. Venous Ulcers: Diagnosis and Treatment Am Fam Physician. 2019 Sep 01 2019. Vol. 100 (5), pp. 298-305.</a:t>
            </a:r>
          </a:p>
        </p:txBody>
      </p:sp>
    </p:spTree>
    <p:extLst>
      <p:ext uri="{BB962C8B-B14F-4D97-AF65-F5344CB8AC3E}">
        <p14:creationId xmlns:p14="http://schemas.microsoft.com/office/powerpoint/2010/main" val="1712290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894735" y="152400"/>
            <a:ext cx="10215717" cy="1162050"/>
          </a:xfrm>
        </p:spPr>
        <p:txBody>
          <a:bodyPr>
            <a:normAutofit fontScale="90000"/>
          </a:bodyPr>
          <a:lstStyle/>
          <a:p>
            <a:pPr algn="ctr" eaLnBrk="1" hangingPunct="1">
              <a:buClr>
                <a:srgbClr val="C00000"/>
              </a:buClr>
            </a:pPr>
            <a:r>
              <a:rPr lang="en-US" dirty="0">
                <a:effectLst/>
                <a:latin typeface="Arial Rounded MT Bold" charset="0"/>
                <a:ea typeface="Arial Rounded MT Bold" charset="0"/>
                <a:cs typeface="Arial Rounded MT Bold" charset="0"/>
              </a:rPr>
              <a:t>Venous Ulcers: What are the risk factors?</a:t>
            </a:r>
          </a:p>
        </p:txBody>
      </p:sp>
      <p:sp>
        <p:nvSpPr>
          <p:cNvPr id="2" name="Rectangle 1"/>
          <p:cNvSpPr/>
          <p:nvPr/>
        </p:nvSpPr>
        <p:spPr>
          <a:xfrm>
            <a:off x="1011027" y="1946475"/>
            <a:ext cx="10215716" cy="3785652"/>
          </a:xfrm>
          <a:prstGeom prst="rect">
            <a:avLst/>
          </a:prstGeom>
        </p:spPr>
        <p:txBody>
          <a:bodyPr wrap="square">
            <a:spAutoFit/>
          </a:bodyPr>
          <a:lstStyle/>
          <a:p>
            <a:pPr marL="285750" indent="-285750">
              <a:buClr>
                <a:srgbClr val="C00000"/>
              </a:buClr>
              <a:buFont typeface="Arial" charset="0"/>
              <a:buChar char="•"/>
            </a:pPr>
            <a:r>
              <a:rPr lang="en-US" sz="2400" dirty="0"/>
              <a:t>Risk factors for venous disease include obesity, advanced age, prolonged standing, physical inactivity, greater height, and genetic predisposition.  </a:t>
            </a:r>
          </a:p>
          <a:p>
            <a:pPr marL="285750" indent="-285750">
              <a:buClr>
                <a:srgbClr val="C00000"/>
              </a:buClr>
              <a:buFont typeface="Arial" charset="0"/>
              <a:buChar char="•"/>
            </a:pPr>
            <a:endParaRPr lang="en-US" sz="2400" dirty="0"/>
          </a:p>
          <a:p>
            <a:pPr marL="285750" indent="-285750">
              <a:buClr>
                <a:srgbClr val="C00000"/>
              </a:buClr>
              <a:buFont typeface="Arial" charset="0"/>
              <a:buChar char="•"/>
            </a:pPr>
            <a:r>
              <a:rPr lang="en-US" sz="2400" dirty="0"/>
              <a:t>These factors lead to prolonged venous hypertension resulting in chronic inflammation in the veins and surrounding tissue. </a:t>
            </a:r>
          </a:p>
          <a:p>
            <a:pPr marL="285750" indent="-285750">
              <a:buClr>
                <a:srgbClr val="C00000"/>
              </a:buClr>
              <a:buFont typeface="Arial" charset="0"/>
              <a:buChar char="•"/>
            </a:pPr>
            <a:endParaRPr lang="en-US" sz="2400" dirty="0"/>
          </a:p>
          <a:p>
            <a:pPr marL="285750" indent="-285750">
              <a:buClr>
                <a:srgbClr val="C00000"/>
              </a:buClr>
              <a:buFont typeface="Arial" charset="0"/>
              <a:buChar char="•"/>
            </a:pPr>
            <a:r>
              <a:rPr lang="en-US" sz="2400" dirty="0"/>
              <a:t>Although the majority of venous hypertension can be ascribed to reflux through incompetent valves, additional causes include venous outflow obstruction and failure of the calf-muscle pump owing to obesity or leg immobility.</a:t>
            </a:r>
          </a:p>
        </p:txBody>
      </p:sp>
      <p:sp>
        <p:nvSpPr>
          <p:cNvPr id="5" name="TextBox 4"/>
          <p:cNvSpPr txBox="1"/>
          <p:nvPr/>
        </p:nvSpPr>
        <p:spPr>
          <a:xfrm>
            <a:off x="3490451" y="6098006"/>
            <a:ext cx="8631105" cy="584775"/>
          </a:xfrm>
          <a:prstGeom prst="rect">
            <a:avLst/>
          </a:prstGeom>
          <a:noFill/>
        </p:spPr>
        <p:txBody>
          <a:bodyPr wrap="square" rtlCol="0">
            <a:spAutoFit/>
          </a:bodyPr>
          <a:lstStyle/>
          <a:p>
            <a:pPr marL="292100" indent="-292100">
              <a:buClr>
                <a:srgbClr val="C00000"/>
              </a:buClr>
            </a:pPr>
            <a:r>
              <a:rPr lang="en-US" sz="1600" dirty="0"/>
              <a:t>Gould L, </a:t>
            </a:r>
            <a:r>
              <a:rPr lang="en-US" sz="1600" dirty="0" err="1"/>
              <a:t>Brem</a:t>
            </a:r>
            <a:r>
              <a:rPr lang="en-US" sz="1600" dirty="0"/>
              <a:t> H, et al. Modalities to Treat Venous Ulcers: Compression, Surgery, and Bioengineered Tissue. </a:t>
            </a:r>
            <a:r>
              <a:rPr lang="en-US" sz="1600" i="1" dirty="0" err="1"/>
              <a:t>Plast</a:t>
            </a:r>
            <a:r>
              <a:rPr lang="en-US" sz="1600" i="1" dirty="0"/>
              <a:t> </a:t>
            </a:r>
            <a:r>
              <a:rPr lang="en-US" sz="1600" i="1" dirty="0" err="1"/>
              <a:t>Reconstr</a:t>
            </a:r>
            <a:r>
              <a:rPr lang="en-US" sz="1600" i="1" dirty="0"/>
              <a:t> Surg. </a:t>
            </a:r>
            <a:r>
              <a:rPr lang="en-US" sz="1600" dirty="0"/>
              <a:t>2016;138(3S):199S-208S. doi:10.1097/PRS.0000000000002677.</a:t>
            </a:r>
          </a:p>
        </p:txBody>
      </p:sp>
    </p:spTree>
    <p:extLst>
      <p:ext uri="{BB962C8B-B14F-4D97-AF65-F5344CB8AC3E}">
        <p14:creationId xmlns:p14="http://schemas.microsoft.com/office/powerpoint/2010/main" val="3538922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buClr>
                <a:srgbClr val="C00000"/>
              </a:buClr>
            </a:pPr>
            <a:r>
              <a:rPr lang="en-US" sz="4000" dirty="0"/>
              <a:t>Physical Exam</a:t>
            </a:r>
          </a:p>
        </p:txBody>
      </p:sp>
      <p:sp>
        <p:nvSpPr>
          <p:cNvPr id="3" name="Content Placeholder 2"/>
          <p:cNvSpPr>
            <a:spLocks noGrp="1"/>
          </p:cNvSpPr>
          <p:nvPr>
            <p:ph idx="1"/>
          </p:nvPr>
        </p:nvSpPr>
        <p:spPr>
          <a:xfrm>
            <a:off x="787400" y="1540216"/>
            <a:ext cx="10589148" cy="4949483"/>
          </a:xfrm>
        </p:spPr>
        <p:txBody>
          <a:bodyPr numCol="2">
            <a:noAutofit/>
          </a:bodyPr>
          <a:lstStyle/>
          <a:p>
            <a:pPr lvl="0">
              <a:spcBef>
                <a:spcPts val="400"/>
              </a:spcBef>
              <a:buClr>
                <a:srgbClr val="C00000"/>
              </a:buClr>
            </a:pPr>
            <a:r>
              <a:rPr lang="en-US" sz="1800" dirty="0"/>
              <a:t>Exact anatomical location of wound, e.g.: </a:t>
            </a:r>
          </a:p>
          <a:p>
            <a:pPr lvl="1">
              <a:spcBef>
                <a:spcPts val="400"/>
              </a:spcBef>
              <a:buClr>
                <a:srgbClr val="C00000"/>
              </a:buClr>
            </a:pPr>
            <a:r>
              <a:rPr lang="en-US" sz="1800" dirty="0"/>
              <a:t>Plantar or dorsal surface of toe 1,2,3,4,5)</a:t>
            </a:r>
          </a:p>
          <a:p>
            <a:pPr lvl="1">
              <a:spcBef>
                <a:spcPts val="400"/>
              </a:spcBef>
              <a:buClr>
                <a:srgbClr val="C00000"/>
              </a:buClr>
            </a:pPr>
            <a:r>
              <a:rPr lang="en-US" sz="1800" dirty="0"/>
              <a:t>If plantar, identify which metatarsal</a:t>
            </a:r>
          </a:p>
          <a:p>
            <a:pPr lvl="1">
              <a:spcBef>
                <a:spcPts val="400"/>
              </a:spcBef>
              <a:buClr>
                <a:srgbClr val="C00000"/>
              </a:buClr>
            </a:pPr>
            <a:r>
              <a:rPr lang="en-US" sz="1800" dirty="0"/>
              <a:t>Heel/ankle/calf, anterior tibia, lateral or medial</a:t>
            </a:r>
          </a:p>
          <a:p>
            <a:pPr lvl="0">
              <a:spcBef>
                <a:spcPts val="400"/>
              </a:spcBef>
              <a:buClr>
                <a:srgbClr val="C00000"/>
              </a:buClr>
            </a:pPr>
            <a:r>
              <a:rPr lang="en-US" sz="1800" dirty="0"/>
              <a:t>If patient has heel ulcer, do they have sacral, buttock, occiput, or hip ulcer?</a:t>
            </a:r>
          </a:p>
          <a:p>
            <a:pPr lvl="0">
              <a:spcBef>
                <a:spcPts val="400"/>
              </a:spcBef>
              <a:buClr>
                <a:srgbClr val="C00000"/>
              </a:buClr>
            </a:pPr>
            <a:r>
              <a:rPr lang="en-US" sz="1800" dirty="0"/>
              <a:t>Length, width, depth of wound</a:t>
            </a:r>
          </a:p>
          <a:p>
            <a:pPr lvl="0">
              <a:spcBef>
                <a:spcPts val="400"/>
              </a:spcBef>
              <a:buClr>
                <a:srgbClr val="C00000"/>
              </a:buClr>
            </a:pPr>
            <a:r>
              <a:rPr lang="en-US" sz="1800" dirty="0"/>
              <a:t>Fungal toenails (e.g., yes/no? which ones?)</a:t>
            </a:r>
          </a:p>
          <a:p>
            <a:pPr lvl="0">
              <a:spcBef>
                <a:spcPts val="400"/>
              </a:spcBef>
              <a:buClr>
                <a:srgbClr val="C00000"/>
              </a:buClr>
            </a:pPr>
            <a:r>
              <a:rPr lang="en-US" sz="1800" dirty="0"/>
              <a:t>Characterization of skin around wound (e.g., erythema, callus? pustules? dermatitis? hyperpigmentation?) </a:t>
            </a:r>
          </a:p>
          <a:p>
            <a:pPr lvl="0">
              <a:spcBef>
                <a:spcPts val="400"/>
              </a:spcBef>
              <a:buClr>
                <a:srgbClr val="C00000"/>
              </a:buClr>
            </a:pPr>
            <a:r>
              <a:rPr lang="en-US" sz="1800" dirty="0"/>
              <a:t>Pus</a:t>
            </a:r>
          </a:p>
          <a:p>
            <a:pPr lvl="0">
              <a:spcBef>
                <a:spcPts val="400"/>
              </a:spcBef>
              <a:buClr>
                <a:srgbClr val="C00000"/>
              </a:buClr>
            </a:pPr>
            <a:r>
              <a:rPr lang="en-US" sz="1800" dirty="0"/>
              <a:t>Tenderness </a:t>
            </a:r>
          </a:p>
          <a:p>
            <a:pPr lvl="0">
              <a:spcBef>
                <a:spcPts val="400"/>
              </a:spcBef>
              <a:buClr>
                <a:srgbClr val="C00000"/>
              </a:buClr>
            </a:pPr>
            <a:r>
              <a:rPr lang="en-US" sz="1800" dirty="0"/>
              <a:t>Drainage</a:t>
            </a:r>
          </a:p>
          <a:p>
            <a:pPr lvl="0">
              <a:spcBef>
                <a:spcPts val="400"/>
              </a:spcBef>
              <a:buClr>
                <a:srgbClr val="C00000"/>
              </a:buClr>
            </a:pPr>
            <a:r>
              <a:rPr lang="en-US" sz="1800" dirty="0"/>
              <a:t>Characterization of granulation tissue (e.g., discolored, well-vascularized?)</a:t>
            </a:r>
          </a:p>
          <a:p>
            <a:pPr lvl="0">
              <a:spcBef>
                <a:spcPts val="400"/>
              </a:spcBef>
              <a:buClr>
                <a:srgbClr val="C00000"/>
              </a:buClr>
            </a:pPr>
            <a:r>
              <a:rPr lang="en-US" sz="1800" dirty="0"/>
              <a:t>Undermining of wound edges (i.e., how many centimeters?)</a:t>
            </a:r>
          </a:p>
          <a:p>
            <a:pPr lvl="0">
              <a:spcBef>
                <a:spcPts val="400"/>
              </a:spcBef>
              <a:buClr>
                <a:srgbClr val="C00000"/>
              </a:buClr>
            </a:pPr>
            <a:r>
              <a:rPr lang="en-US" sz="1800" dirty="0"/>
              <a:t>Warmth</a:t>
            </a:r>
          </a:p>
          <a:p>
            <a:pPr lvl="0">
              <a:spcBef>
                <a:spcPts val="400"/>
              </a:spcBef>
              <a:buClr>
                <a:srgbClr val="C00000"/>
              </a:buClr>
            </a:pPr>
            <a:r>
              <a:rPr lang="en-US" sz="1800" dirty="0"/>
              <a:t>Induration</a:t>
            </a:r>
          </a:p>
          <a:p>
            <a:pPr lvl="0">
              <a:spcBef>
                <a:spcPts val="400"/>
              </a:spcBef>
              <a:buClr>
                <a:srgbClr val="C00000"/>
              </a:buClr>
            </a:pPr>
            <a:r>
              <a:rPr lang="en-US" sz="1800" dirty="0"/>
              <a:t>Odor</a:t>
            </a:r>
          </a:p>
          <a:p>
            <a:pPr lvl="0">
              <a:spcBef>
                <a:spcPts val="400"/>
              </a:spcBef>
              <a:buClr>
                <a:srgbClr val="C00000"/>
              </a:buClr>
            </a:pPr>
            <a:r>
              <a:rPr lang="en-US" sz="1800" dirty="0"/>
              <a:t>Probes to bone (yes/no)</a:t>
            </a:r>
          </a:p>
          <a:p>
            <a:pPr lvl="0">
              <a:spcBef>
                <a:spcPts val="400"/>
              </a:spcBef>
              <a:buClr>
                <a:srgbClr val="C00000"/>
              </a:buClr>
            </a:pPr>
            <a:r>
              <a:rPr lang="en-US" sz="1800" dirty="0"/>
              <a:t>If patient has foot ulcer, peripheral sensory neuropathy (10 g Semes Weinst monofilament, 128 Hz tuning for, vibration perception threshold testing)</a:t>
            </a:r>
          </a:p>
          <a:p>
            <a:pPr lvl="0">
              <a:spcBef>
                <a:spcPts val="400"/>
              </a:spcBef>
              <a:buClr>
                <a:srgbClr val="C00000"/>
              </a:buClr>
            </a:pPr>
            <a:r>
              <a:rPr lang="en-US" sz="1800" dirty="0"/>
              <a:t>Biomechanical problems (assess by x-ray and ambulation exam)</a:t>
            </a:r>
          </a:p>
          <a:p>
            <a:pPr lvl="0">
              <a:spcBef>
                <a:spcPts val="400"/>
              </a:spcBef>
              <a:buClr>
                <a:srgbClr val="C00000"/>
              </a:buClr>
            </a:pPr>
            <a:r>
              <a:rPr lang="en-US" sz="1800" dirty="0"/>
              <a:t>Pulse exam</a:t>
            </a:r>
          </a:p>
          <a:p>
            <a:pPr lvl="1">
              <a:spcBef>
                <a:spcPts val="400"/>
              </a:spcBef>
              <a:buClr>
                <a:srgbClr val="C00000"/>
              </a:buClr>
            </a:pPr>
            <a:r>
              <a:rPr lang="en-US" sz="1800" dirty="0"/>
              <a:t>Absent or diminished (dorsalis pedis, posterior tibial)</a:t>
            </a:r>
          </a:p>
          <a:p>
            <a:pPr lvl="0">
              <a:spcBef>
                <a:spcPts val="400"/>
              </a:spcBef>
              <a:buClr>
                <a:srgbClr val="C00000"/>
              </a:buClr>
            </a:pPr>
            <a:r>
              <a:rPr lang="en-US" sz="1800" dirty="0"/>
              <a:t>Contralateral foot/leg (e.g., comment on ulceration, callus, dermatitis, hyperpigmentation, erythema, and edema)</a:t>
            </a:r>
          </a:p>
        </p:txBody>
      </p:sp>
    </p:spTree>
    <p:extLst>
      <p:ext uri="{BB962C8B-B14F-4D97-AF65-F5344CB8AC3E}">
        <p14:creationId xmlns:p14="http://schemas.microsoft.com/office/powerpoint/2010/main" val="3137946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894735" y="457200"/>
            <a:ext cx="10215717" cy="1162050"/>
          </a:xfrm>
        </p:spPr>
        <p:txBody>
          <a:bodyPr>
            <a:normAutofit fontScale="90000"/>
          </a:bodyPr>
          <a:lstStyle/>
          <a:p>
            <a:pPr algn="ctr" eaLnBrk="1" hangingPunct="1">
              <a:buClr>
                <a:srgbClr val="C00000"/>
              </a:buClr>
            </a:pPr>
            <a:r>
              <a:rPr lang="en-US" dirty="0">
                <a:effectLst/>
                <a:latin typeface="Arial Rounded MT Bold" charset="0"/>
                <a:ea typeface="Arial Rounded MT Bold" charset="0"/>
                <a:cs typeface="Arial Rounded MT Bold" charset="0"/>
              </a:rPr>
              <a:t>What noninvasive diagnostic modalities are available? </a:t>
            </a:r>
          </a:p>
        </p:txBody>
      </p:sp>
      <p:sp>
        <p:nvSpPr>
          <p:cNvPr id="5" name="Rectangle 4"/>
          <p:cNvSpPr/>
          <p:nvPr/>
        </p:nvSpPr>
        <p:spPr>
          <a:xfrm>
            <a:off x="1533832" y="1785768"/>
            <a:ext cx="9301316" cy="369332"/>
          </a:xfrm>
          <a:prstGeom prst="rect">
            <a:avLst/>
          </a:prstGeom>
        </p:spPr>
        <p:txBody>
          <a:bodyPr wrap="square">
            <a:spAutoFit/>
          </a:bodyPr>
          <a:lstStyle/>
          <a:p>
            <a:pPr marL="285750" indent="-285750">
              <a:buClr>
                <a:srgbClr val="C00000"/>
              </a:buClr>
              <a:buFont typeface="Arial" charset="0"/>
              <a:buChar char="•"/>
            </a:pPr>
            <a:endParaRPr lang="en-US" dirty="0"/>
          </a:p>
        </p:txBody>
      </p:sp>
      <p:sp>
        <p:nvSpPr>
          <p:cNvPr id="8" name="TextBox 7"/>
          <p:cNvSpPr txBox="1"/>
          <p:nvPr/>
        </p:nvSpPr>
        <p:spPr>
          <a:xfrm>
            <a:off x="5270090" y="5980018"/>
            <a:ext cx="6921910" cy="830997"/>
          </a:xfrm>
          <a:prstGeom prst="rect">
            <a:avLst/>
          </a:prstGeom>
          <a:noFill/>
        </p:spPr>
        <p:txBody>
          <a:bodyPr wrap="square" rtlCol="0">
            <a:spAutoFit/>
          </a:bodyPr>
          <a:lstStyle/>
          <a:p>
            <a:pPr marL="292100" indent="-292100">
              <a:buClr>
                <a:srgbClr val="C00000"/>
              </a:buClr>
            </a:pPr>
            <a:r>
              <a:rPr lang="en-US" sz="1600" dirty="0"/>
              <a:t>Gould L, </a:t>
            </a:r>
            <a:r>
              <a:rPr lang="en-US" sz="1600" dirty="0" err="1"/>
              <a:t>Brem</a:t>
            </a:r>
            <a:r>
              <a:rPr lang="en-US" sz="1600" dirty="0"/>
              <a:t> H, et al. Modalities to Treat Venous Ulcers: Compression, Surgery, and Bioengineered Tissue. </a:t>
            </a:r>
            <a:r>
              <a:rPr lang="en-US" sz="1600" i="1" dirty="0" err="1"/>
              <a:t>Plast</a:t>
            </a:r>
            <a:r>
              <a:rPr lang="en-US" sz="1600" i="1" dirty="0"/>
              <a:t> </a:t>
            </a:r>
            <a:r>
              <a:rPr lang="en-US" sz="1600" i="1" dirty="0" err="1"/>
              <a:t>Reconstr</a:t>
            </a:r>
            <a:r>
              <a:rPr lang="en-US" sz="1600" i="1" dirty="0"/>
              <a:t> Surg. </a:t>
            </a:r>
            <a:r>
              <a:rPr lang="en-US" sz="1600" dirty="0"/>
              <a:t>2016;138(3S):199S-208S. doi:10.1097/PRS.0000000000002677.</a:t>
            </a:r>
          </a:p>
        </p:txBody>
      </p:sp>
      <p:sp>
        <p:nvSpPr>
          <p:cNvPr id="9" name="Rectangle 8"/>
          <p:cNvSpPr/>
          <p:nvPr/>
        </p:nvSpPr>
        <p:spPr>
          <a:xfrm>
            <a:off x="685036" y="1619250"/>
            <a:ext cx="10886853" cy="4093428"/>
          </a:xfrm>
          <a:prstGeom prst="rect">
            <a:avLst/>
          </a:prstGeom>
        </p:spPr>
        <p:txBody>
          <a:bodyPr wrap="square">
            <a:spAutoFit/>
          </a:bodyPr>
          <a:lstStyle/>
          <a:p>
            <a:pPr marL="285750" indent="-285750">
              <a:buClr>
                <a:srgbClr val="C00000"/>
              </a:buClr>
              <a:buFont typeface="Arial" charset="0"/>
              <a:buChar char="•"/>
            </a:pPr>
            <a:r>
              <a:rPr lang="en-US" sz="2000" dirty="0"/>
              <a:t>Noninvasive diagnostic modalities aid in establishing the diagnosis of CVI and can measure the severity and location of the abnormal venous anatomy. </a:t>
            </a:r>
          </a:p>
          <a:p>
            <a:pPr marL="285750" indent="-285750">
              <a:buClr>
                <a:srgbClr val="C00000"/>
              </a:buClr>
              <a:buFont typeface="Arial" charset="0"/>
              <a:buChar char="•"/>
            </a:pPr>
            <a:r>
              <a:rPr lang="en-US" sz="2000" dirty="0"/>
              <a:t>This may help guide the type of therapy and provide a basis for long-term follow-up. Venous Duplex ultrasound is the preferred noninvasive test for patients with VLU (Grade 1B per CPG).</a:t>
            </a:r>
          </a:p>
          <a:p>
            <a:pPr marL="285750" indent="-285750">
              <a:buClr>
                <a:srgbClr val="C00000"/>
              </a:buClr>
              <a:buFont typeface="Arial" charset="0"/>
              <a:buChar char="•"/>
            </a:pPr>
            <a:r>
              <a:rPr lang="en-US" sz="2000" dirty="0"/>
              <a:t>It provides objective evidence of venous disease and gives information about the pathophysiology (reflux, obstruction) and anatomic location (superficial, deep, perforator). </a:t>
            </a:r>
          </a:p>
          <a:p>
            <a:pPr marL="285750" indent="-285750">
              <a:buClr>
                <a:srgbClr val="C00000"/>
              </a:buClr>
              <a:buFont typeface="Arial" charset="0"/>
              <a:buChar char="•"/>
            </a:pPr>
            <a:r>
              <a:rPr lang="en-US" sz="2000" dirty="0" err="1"/>
              <a:t>Valvular</a:t>
            </a:r>
            <a:r>
              <a:rPr lang="en-US" sz="2000" dirty="0"/>
              <a:t> incompetence is present when reflux time (reversal of flow with provocative maneuvers like Valsalva) is &gt;=0.5 seconds for superficial, </a:t>
            </a:r>
            <a:r>
              <a:rPr lang="en-US" sz="2000" dirty="0" err="1"/>
              <a:t>tibial</a:t>
            </a:r>
            <a:r>
              <a:rPr lang="en-US" sz="2000" dirty="0"/>
              <a:t>, deep femoral, and perforator veins; &gt;=1.0 seconds for femoral and popliteal veins.</a:t>
            </a:r>
          </a:p>
          <a:p>
            <a:pPr marL="285750" indent="-285750">
              <a:buClr>
                <a:srgbClr val="C00000"/>
              </a:buClr>
              <a:buFont typeface="Arial" charset="0"/>
              <a:buChar char="•"/>
            </a:pPr>
            <a:r>
              <a:rPr lang="en-US" sz="2000" dirty="0"/>
              <a:t>Other noninvasive tests may be used for patients with equivocal findings on Venous Duplex or in recurrent/recalcitrant ulcers (Grade 2B per CPG) to establish diagnosis and assess disease severity.</a:t>
            </a:r>
          </a:p>
          <a:p>
            <a:pPr marL="285750" indent="-285750">
              <a:buClr>
                <a:srgbClr val="C00000"/>
              </a:buClr>
              <a:buFont typeface="Arial" charset="0"/>
              <a:buChar char="•"/>
            </a:pPr>
            <a:r>
              <a:rPr lang="en-US" sz="2000" dirty="0"/>
              <a:t>Venous refill time &lt;18 to 20 seconds by </a:t>
            </a:r>
            <a:r>
              <a:rPr lang="en-US" sz="2000" dirty="0" err="1"/>
              <a:t>photoplethysmography</a:t>
            </a:r>
            <a:r>
              <a:rPr lang="en-US" sz="2000" dirty="0"/>
              <a:t> is indicative of CVI (normal = 18-20s).</a:t>
            </a:r>
          </a:p>
          <a:p>
            <a:pPr marL="285750" indent="-285750">
              <a:buClr>
                <a:srgbClr val="C00000"/>
              </a:buClr>
              <a:buFont typeface="Arial" charset="0"/>
              <a:buChar char="•"/>
            </a:pPr>
            <a:r>
              <a:rPr lang="en-US" sz="2000" dirty="0"/>
              <a:t>Venous filling index &gt; 4 ml/s by air plethysmography correlates with reflux (normal &lt; 2 ml/s).</a:t>
            </a:r>
          </a:p>
        </p:txBody>
      </p:sp>
    </p:spTree>
    <p:extLst>
      <p:ext uri="{BB962C8B-B14F-4D97-AF65-F5344CB8AC3E}">
        <p14:creationId xmlns:p14="http://schemas.microsoft.com/office/powerpoint/2010/main" val="3560609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5812</TotalTime>
  <Words>4340</Words>
  <Application>Microsoft Macintosh PowerPoint</Application>
  <PresentationFormat>Widescreen</PresentationFormat>
  <Paragraphs>263</Paragraphs>
  <Slides>40</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Arial Rounded MT Bold</vt:lpstr>
      <vt:lpstr>Calibri</vt:lpstr>
      <vt:lpstr>Calibri Light</vt:lpstr>
      <vt:lpstr>Office Theme</vt:lpstr>
      <vt:lpstr>Venous Ulcers  Wednesday, October 2, 2024 </vt:lpstr>
      <vt:lpstr>Agenda</vt:lpstr>
      <vt:lpstr>Venous Ulcer Protocol</vt:lpstr>
      <vt:lpstr>What is the pathophysiology of venous disease/venous ulcers? </vt:lpstr>
      <vt:lpstr>How are venous ulcers diagnosed?</vt:lpstr>
      <vt:lpstr>How to recognize venous ulcers?</vt:lpstr>
      <vt:lpstr>Venous Ulcers: What are the risk factors?</vt:lpstr>
      <vt:lpstr>Physical Exam</vt:lpstr>
      <vt:lpstr>What noninvasive diagnostic modalities are available? </vt:lpstr>
      <vt:lpstr>Radiographic Testing</vt:lpstr>
      <vt:lpstr>Laboratory Tests</vt:lpstr>
      <vt:lpstr>What is the histopathology of venous ulcers?</vt:lpstr>
      <vt:lpstr>How to interpret pathology in venous ulcers?</vt:lpstr>
      <vt:lpstr>Surgical Debridement</vt:lpstr>
      <vt:lpstr>What are recommended treatment options for venous ulcers? </vt:lpstr>
      <vt:lpstr>What types of dressings are available for venous ulcers? </vt:lpstr>
      <vt:lpstr>Venous Ulcers: What are key recommendations for practice?</vt:lpstr>
      <vt:lpstr>How effective is cellular therapy in treatment of venous leg ulcers?</vt:lpstr>
      <vt:lpstr>Society for Vascular Surgery/American Venous ForumJoint Clinical Practice Guidelines Committee—Venous Leg Ulcer</vt:lpstr>
      <vt:lpstr>Society for Vascular Surgery/American Venous ForumJoint Clinical Practice Guidelines Committee—Venous Leg Ulcer</vt:lpstr>
      <vt:lpstr>Society for Vascular Surgery/American Venous ForumJoint Clinical Practice Guidelines Committee—Venous Leg Ulcer</vt:lpstr>
      <vt:lpstr>What is Marjolin’s ulcer?</vt:lpstr>
      <vt:lpstr>What is definition of Marjolin’s ulcer?</vt:lpstr>
      <vt:lpstr>What is definition of Marjolin’s ulcer?</vt:lpstr>
      <vt:lpstr>How to treat Marjolin’s ulcer?</vt:lpstr>
      <vt:lpstr>How to treat Marjolin’s ulcer?</vt:lpstr>
      <vt:lpstr>How to treat Marjolin’s ulcer?</vt:lpstr>
      <vt:lpstr>How to distinguish ulcerated basal cell carcinomas from venous ulcers?</vt:lpstr>
      <vt:lpstr>How to distinguish biopsies of ulcerated basal cell carcinomas from venous ulcers?</vt:lpstr>
      <vt:lpstr>PowerPoint Presentation</vt:lpstr>
      <vt:lpstr>PowerPoint Presentation</vt:lpstr>
      <vt:lpstr>Procedures</vt:lpstr>
      <vt:lpstr> </vt:lpstr>
      <vt:lpstr>JM: Hospital Day 1-3</vt:lpstr>
      <vt:lpstr>JM: Labs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10</cp:revision>
  <dcterms:created xsi:type="dcterms:W3CDTF">2024-07-10T13:33:46Z</dcterms:created>
  <dcterms:modified xsi:type="dcterms:W3CDTF">2024-07-16T19:25:25Z</dcterms:modified>
</cp:coreProperties>
</file>