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1639" r:id="rId2"/>
    <p:sldId id="352" r:id="rId3"/>
    <p:sldId id="1955" r:id="rId4"/>
    <p:sldId id="1956" r:id="rId5"/>
    <p:sldId id="1957" r:id="rId6"/>
    <p:sldId id="1245" r:id="rId7"/>
    <p:sldId id="1241" r:id="rId8"/>
    <p:sldId id="1242" r:id="rId9"/>
    <p:sldId id="1243" r:id="rId10"/>
    <p:sldId id="1244" r:id="rId11"/>
    <p:sldId id="362" r:id="rId12"/>
    <p:sldId id="363" r:id="rId13"/>
    <p:sldId id="364" r:id="rId14"/>
    <p:sldId id="365" r:id="rId15"/>
    <p:sldId id="11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10"/>
    <p:restoredTop sz="95940"/>
  </p:normalViewPr>
  <p:slideViewPr>
    <p:cSldViewPr snapToGrid="0">
      <p:cViewPr varScale="1">
        <p:scale>
          <a:sx n="96" d="100"/>
          <a:sy n="96" d="100"/>
        </p:scale>
        <p:origin x="18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232AE-3FC9-8449-845C-71A17E8C79CC}"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909B9-7C9B-D047-A7C3-9CA678ED0D74}" type="slidenum">
              <a:rPr lang="en-US" smtClean="0"/>
              <a:t>‹#›</a:t>
            </a:fld>
            <a:endParaRPr lang="en-US"/>
          </a:p>
        </p:txBody>
      </p:sp>
    </p:spTree>
    <p:extLst>
      <p:ext uri="{BB962C8B-B14F-4D97-AF65-F5344CB8AC3E}">
        <p14:creationId xmlns:p14="http://schemas.microsoft.com/office/powerpoint/2010/main" val="346261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a:ea typeface="ＭＳ Ｐゴシック" pitchFamily="34" charset="-128"/>
            </a:endParaRPr>
          </a:p>
        </p:txBody>
      </p:sp>
      <p:sp>
        <p:nvSpPr>
          <p:cNvPr id="167940" name="Slide Number Placeholder 3"/>
          <p:cNvSpPr>
            <a:spLocks noGrp="1"/>
          </p:cNvSpPr>
          <p:nvPr>
            <p:ph type="sldNum" sz="quarter" idx="5"/>
          </p:nvPr>
        </p:nvSpPr>
        <p:spPr>
          <a:noFill/>
        </p:spPr>
        <p:txBody>
          <a:bodyPr/>
          <a:lstStyle/>
          <a:p>
            <a:pPr defTabSz="914400"/>
            <a:fld id="{87B46D5C-E501-4912-B7EB-F5E9CFF3E825}" type="slidenum">
              <a:rPr lang="en-US" smtClean="0">
                <a:latin typeface="Times New Roman" pitchFamily="18" charset="0"/>
                <a:ea typeface="ＭＳ Ｐゴシック" pitchFamily="34" charset="-128"/>
              </a:rPr>
              <a:pPr defTabSz="914400"/>
              <a:t>7</a:t>
            </a:fld>
            <a:endParaRPr lang="en-US">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ea typeface="ＭＳ Ｐゴシック" pitchFamily="34" charset="-128"/>
            </a:endParaRPr>
          </a:p>
        </p:txBody>
      </p:sp>
      <p:sp>
        <p:nvSpPr>
          <p:cNvPr id="168964" name="Slide Number Placeholder 3"/>
          <p:cNvSpPr>
            <a:spLocks noGrp="1"/>
          </p:cNvSpPr>
          <p:nvPr>
            <p:ph type="sldNum" sz="quarter" idx="5"/>
          </p:nvPr>
        </p:nvSpPr>
        <p:spPr>
          <a:noFill/>
        </p:spPr>
        <p:txBody>
          <a:bodyPr/>
          <a:lstStyle/>
          <a:p>
            <a:pPr defTabSz="914400"/>
            <a:fld id="{8ED4B81E-BE47-4F58-A9C3-5600997FCE45}" type="slidenum">
              <a:rPr lang="en-US" smtClean="0">
                <a:latin typeface="Times New Roman" pitchFamily="18" charset="0"/>
                <a:ea typeface="ＭＳ Ｐゴシック" pitchFamily="34" charset="-128"/>
              </a:rPr>
              <a:pPr defTabSz="914400"/>
              <a:t>10</a:t>
            </a:fld>
            <a:endParaRPr lang="en-US">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1905-5318-2BED-987E-D021AD400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7F043-DEA6-5B9C-DEB0-069069628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EC138-B252-72D1-980D-86642057D6FB}"/>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5" name="Footer Placeholder 4">
            <a:extLst>
              <a:ext uri="{FF2B5EF4-FFF2-40B4-BE49-F238E27FC236}">
                <a16:creationId xmlns:a16="http://schemas.microsoft.com/office/drawing/2014/main" id="{680DC3DD-96A6-7CD9-CC93-57247DBB9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57D6C-5BE2-8394-A1E9-D446A5084F24}"/>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81728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DBAD-D9D2-A6D9-51DD-412B04D762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9C88B7-F25B-59F2-1114-7C6F63FD5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38AE7-8363-53DB-B5D0-A413D9901A71}"/>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5" name="Footer Placeholder 4">
            <a:extLst>
              <a:ext uri="{FF2B5EF4-FFF2-40B4-BE49-F238E27FC236}">
                <a16:creationId xmlns:a16="http://schemas.microsoft.com/office/drawing/2014/main" id="{87A7FDBD-56E5-5CB1-8042-2FDED2808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221A6-FF96-8D89-7288-C91B0041F00F}"/>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26952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798D97-D0BD-F7A9-FDA7-84671A2FB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7D6E1B-1ED4-58F2-B66D-4E971F388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21F5C-EC30-7B33-8586-1B91DF91EEDA}"/>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5" name="Footer Placeholder 4">
            <a:extLst>
              <a:ext uri="{FF2B5EF4-FFF2-40B4-BE49-F238E27FC236}">
                <a16:creationId xmlns:a16="http://schemas.microsoft.com/office/drawing/2014/main" id="{7BEF1C14-877D-E706-059A-512344E8C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94A24-0949-B3D4-67E8-A2228801C660}"/>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134625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4003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81BA-3D5D-81FD-C04C-EC6EAC9CE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D495C-E72E-CB26-A7A5-327F483A47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2BE0C-569B-5169-395C-2B46A8A4BE1A}"/>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5" name="Footer Placeholder 4">
            <a:extLst>
              <a:ext uri="{FF2B5EF4-FFF2-40B4-BE49-F238E27FC236}">
                <a16:creationId xmlns:a16="http://schemas.microsoft.com/office/drawing/2014/main" id="{7D1B8E15-C93C-BADB-80AF-64472F5FE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61832-5A16-071C-F6CE-2B86638C26F8}"/>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343989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DD6E-74E5-5F78-7FFE-D6B1C88A41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CF9B29-138F-C325-4EF8-7432F8C40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76992-C2C7-D489-83AC-E72C3B942424}"/>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5" name="Footer Placeholder 4">
            <a:extLst>
              <a:ext uri="{FF2B5EF4-FFF2-40B4-BE49-F238E27FC236}">
                <a16:creationId xmlns:a16="http://schemas.microsoft.com/office/drawing/2014/main" id="{B219B1B7-B0C2-43B0-DBBD-E77E40234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19D05-8976-9B41-7C2C-6AA988D3762B}"/>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382573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8E9A-3310-FE41-AB1D-9FD543DC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CCE93-BA5A-5A60-5DF5-D5AE03F4B2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DFABC-859C-C523-84F6-669E382E9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6FC2A-4EE1-EFE0-C271-CF39DC43796F}"/>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6" name="Footer Placeholder 5">
            <a:extLst>
              <a:ext uri="{FF2B5EF4-FFF2-40B4-BE49-F238E27FC236}">
                <a16:creationId xmlns:a16="http://schemas.microsoft.com/office/drawing/2014/main" id="{EC1C88B9-D3A4-3288-9E74-312B94C13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EE050-FC93-2551-0A43-404586F5E7C6}"/>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188614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2B06-32C1-EF16-C9A4-96887C643E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A4B9E6-B400-0D53-C346-19C0FAF7D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38E12B-6E23-9112-EBAA-94AB39841D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BE92AE-1704-237B-E0D3-3BFEB9AE2C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805E3-87F2-164B-DAFB-F6F43245E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8D077-A9C3-FB75-3217-7DAB3913D8DE}"/>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8" name="Footer Placeholder 7">
            <a:extLst>
              <a:ext uri="{FF2B5EF4-FFF2-40B4-BE49-F238E27FC236}">
                <a16:creationId xmlns:a16="http://schemas.microsoft.com/office/drawing/2014/main" id="{13C6C57D-6554-AE80-A109-6DB0B31331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44B5B1-B1E5-D569-B95C-DAB1F4D02C8C}"/>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40683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CC85-B209-B909-1773-19F9C2AD0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09D79-B57C-CCE8-5A5F-D8D9F6E0A008}"/>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4" name="Footer Placeholder 3">
            <a:extLst>
              <a:ext uri="{FF2B5EF4-FFF2-40B4-BE49-F238E27FC236}">
                <a16:creationId xmlns:a16="http://schemas.microsoft.com/office/drawing/2014/main" id="{F162EA52-17FF-1848-1775-39FE55EEF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2C2FB-49C3-C8A7-C92A-E8C4351798B3}"/>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377359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12BF7-570C-7691-9286-DC36AAE56614}"/>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3" name="Footer Placeholder 2">
            <a:extLst>
              <a:ext uri="{FF2B5EF4-FFF2-40B4-BE49-F238E27FC236}">
                <a16:creationId xmlns:a16="http://schemas.microsoft.com/office/drawing/2014/main" id="{B6593FBB-96A3-5C20-5C54-1C0BF08375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F8E598-41DD-8C05-A620-ADC0CD8899CE}"/>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39810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B6E7-08E0-7273-B9CD-06E3B1E9F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23919-F1E3-8D68-D3A1-2F426EF9C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9BE73-07B8-3B23-2078-3EC9C4BD8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FA400-9233-73E1-821D-AE93406BB37D}"/>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6" name="Footer Placeholder 5">
            <a:extLst>
              <a:ext uri="{FF2B5EF4-FFF2-40B4-BE49-F238E27FC236}">
                <a16:creationId xmlns:a16="http://schemas.microsoft.com/office/drawing/2014/main" id="{15B9D3A3-8E25-322B-8646-3532FC6454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8971D-6BA2-D42B-3BBF-881E1FCC9C10}"/>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118562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CA0F-6A19-9980-3865-B22FFC9A0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D3910B-D4D8-C98E-5117-C77E3A869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B756C-46F1-E008-0AA5-84EFCE1A1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36B9C-92CD-4017-754B-19F01F60A72A}"/>
              </a:ext>
            </a:extLst>
          </p:cNvPr>
          <p:cNvSpPr>
            <a:spLocks noGrp="1"/>
          </p:cNvSpPr>
          <p:nvPr>
            <p:ph type="dt" sz="half" idx="10"/>
          </p:nvPr>
        </p:nvSpPr>
        <p:spPr/>
        <p:txBody>
          <a:bodyPr/>
          <a:lstStyle/>
          <a:p>
            <a:fld id="{4943B2EC-774A-584B-96A9-687F939857E0}" type="datetimeFigureOut">
              <a:rPr lang="en-US" smtClean="0"/>
              <a:t>7/16/24</a:t>
            </a:fld>
            <a:endParaRPr lang="en-US"/>
          </a:p>
        </p:txBody>
      </p:sp>
      <p:sp>
        <p:nvSpPr>
          <p:cNvPr id="6" name="Footer Placeholder 5">
            <a:extLst>
              <a:ext uri="{FF2B5EF4-FFF2-40B4-BE49-F238E27FC236}">
                <a16:creationId xmlns:a16="http://schemas.microsoft.com/office/drawing/2014/main" id="{396A9560-0101-5773-6D1D-AA90C01F1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71E53-89D2-A1EC-12C6-81C27178E8C6}"/>
              </a:ext>
            </a:extLst>
          </p:cNvPr>
          <p:cNvSpPr>
            <a:spLocks noGrp="1"/>
          </p:cNvSpPr>
          <p:nvPr>
            <p:ph type="sldNum" sz="quarter" idx="12"/>
          </p:nvPr>
        </p:nvSpPr>
        <p:spPr/>
        <p:txBody>
          <a:bodyPr/>
          <a:lstStyle/>
          <a:p>
            <a:fld id="{F78B55BA-83F7-4645-9886-924DA6D6F930}" type="slidenum">
              <a:rPr lang="en-US" smtClean="0"/>
              <a:t>‹#›</a:t>
            </a:fld>
            <a:endParaRPr lang="en-US"/>
          </a:p>
        </p:txBody>
      </p:sp>
    </p:spTree>
    <p:extLst>
      <p:ext uri="{BB962C8B-B14F-4D97-AF65-F5344CB8AC3E}">
        <p14:creationId xmlns:p14="http://schemas.microsoft.com/office/powerpoint/2010/main" val="41283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bg2"/>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6F43C-1DC5-DC15-8EA5-BB118CB4D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77F43-602C-07D8-9A55-6206A54ED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A9A9C-ADD2-B800-9E87-F818D72302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3B2EC-774A-584B-96A9-687F939857E0}" type="datetimeFigureOut">
              <a:rPr lang="en-US" smtClean="0"/>
              <a:t>7/16/24</a:t>
            </a:fld>
            <a:endParaRPr lang="en-US"/>
          </a:p>
        </p:txBody>
      </p:sp>
      <p:sp>
        <p:nvSpPr>
          <p:cNvPr id="5" name="Footer Placeholder 4">
            <a:extLst>
              <a:ext uri="{FF2B5EF4-FFF2-40B4-BE49-F238E27FC236}">
                <a16:creationId xmlns:a16="http://schemas.microsoft.com/office/drawing/2014/main" id="{FBBC6E8C-5CB7-5F88-C3BB-03E6ABD56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CE84B-794C-6E75-E381-AD09EAD54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B55BA-83F7-4645-9886-924DA6D6F930}" type="slidenum">
              <a:rPr lang="en-US" smtClean="0"/>
              <a:t>‹#›</a:t>
            </a:fld>
            <a:endParaRPr lang="en-US"/>
          </a:p>
        </p:txBody>
      </p:sp>
    </p:spTree>
    <p:extLst>
      <p:ext uri="{BB962C8B-B14F-4D97-AF65-F5344CB8AC3E}">
        <p14:creationId xmlns:p14="http://schemas.microsoft.com/office/powerpoint/2010/main" val="218813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dirty="0"/>
              <a:t>Use of the Wound Electronic Medical Record (WEMR) in Improving Wound Healing</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4"/>
          <p:cNvSpPr txBox="1">
            <a:spLocks noChangeArrowheads="1"/>
          </p:cNvSpPr>
          <p:nvPr/>
        </p:nvSpPr>
        <p:spPr bwMode="auto">
          <a:xfrm>
            <a:off x="1717676" y="192088"/>
            <a:ext cx="8721725" cy="646112"/>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Complete Wound Documentation</a:t>
            </a:r>
          </a:p>
        </p:txBody>
      </p:sp>
      <p:sp>
        <p:nvSpPr>
          <p:cNvPr id="107523" name="TextBox 18"/>
          <p:cNvSpPr txBox="1">
            <a:spLocks noChangeArrowheads="1"/>
          </p:cNvSpPr>
          <p:nvPr/>
        </p:nvSpPr>
        <p:spPr bwMode="auto">
          <a:xfrm>
            <a:off x="8240714" y="2058989"/>
            <a:ext cx="2211387" cy="1200329"/>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60 seconds to log in, take photograph, and complete documentation</a:t>
            </a:r>
          </a:p>
        </p:txBody>
      </p:sp>
      <p:pic>
        <p:nvPicPr>
          <p:cNvPr id="107524" name="Picture 19"/>
          <p:cNvPicPr>
            <a:picLocks noChangeAspect="1"/>
          </p:cNvPicPr>
          <p:nvPr/>
        </p:nvPicPr>
        <p:blipFill>
          <a:blip r:embed="rId3" cstate="print"/>
          <a:srcRect/>
          <a:stretch>
            <a:fillRect/>
          </a:stretch>
        </p:blipFill>
        <p:spPr bwMode="auto">
          <a:xfrm>
            <a:off x="1712913" y="1239839"/>
            <a:ext cx="2076450" cy="5468937"/>
          </a:xfrm>
          <a:prstGeom prst="rect">
            <a:avLst/>
          </a:prstGeom>
          <a:noFill/>
          <a:ln w="9525">
            <a:noFill/>
            <a:miter lim="800000"/>
            <a:headEnd/>
            <a:tailEnd/>
          </a:ln>
        </p:spPr>
      </p:pic>
      <p:pic>
        <p:nvPicPr>
          <p:cNvPr id="107525" name="Picture 20"/>
          <p:cNvPicPr>
            <a:picLocks noChangeAspect="1"/>
          </p:cNvPicPr>
          <p:nvPr/>
        </p:nvPicPr>
        <p:blipFill>
          <a:blip r:embed="rId4" cstate="print"/>
          <a:srcRect/>
          <a:stretch>
            <a:fillRect/>
          </a:stretch>
        </p:blipFill>
        <p:spPr bwMode="auto">
          <a:xfrm>
            <a:off x="3819525" y="1239839"/>
            <a:ext cx="2076450" cy="5468937"/>
          </a:xfrm>
          <a:prstGeom prst="rect">
            <a:avLst/>
          </a:prstGeom>
          <a:noFill/>
          <a:ln w="9525">
            <a:noFill/>
            <a:miter lim="800000"/>
            <a:headEnd/>
            <a:tailEnd/>
          </a:ln>
        </p:spPr>
      </p:pic>
      <p:pic>
        <p:nvPicPr>
          <p:cNvPr id="107526" name="Picture 21"/>
          <p:cNvPicPr>
            <a:picLocks noChangeAspect="1"/>
          </p:cNvPicPr>
          <p:nvPr/>
        </p:nvPicPr>
        <p:blipFill>
          <a:blip r:embed="rId5" cstate="print"/>
          <a:srcRect/>
          <a:stretch>
            <a:fillRect/>
          </a:stretch>
        </p:blipFill>
        <p:spPr bwMode="auto">
          <a:xfrm>
            <a:off x="5926138" y="1239839"/>
            <a:ext cx="2076450" cy="54689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4200" y="0"/>
            <a:ext cx="8534400" cy="1143000"/>
          </a:xfrm>
        </p:spPr>
        <p:txBody>
          <a:bodyPr/>
          <a:lstStyle/>
          <a:p>
            <a:pPr>
              <a:defRPr/>
            </a:pPr>
            <a:r>
              <a:rPr lang="en-US" sz="3200" dirty="0">
                <a:ea typeface="ＭＳ Ｐゴシック" panose="020B0600070205080204" pitchFamily="34" charset="-128"/>
              </a:rPr>
              <a:t>Clinical Decision Support Can Improve Healing Rates</a:t>
            </a:r>
          </a:p>
        </p:txBody>
      </p:sp>
      <p:pic>
        <p:nvPicPr>
          <p:cNvPr id="33795" name="Content Placeholder 5" descr="WEMR Example 1.JPG"/>
          <p:cNvPicPr>
            <a:picLocks noGrp="1" noChangeAspect="1"/>
          </p:cNvPicPr>
          <p:nvPr>
            <p:ph idx="1"/>
          </p:nvPr>
        </p:nvPicPr>
        <p:blipFill>
          <a:blip r:embed="rId2" cstate="print"/>
          <a:srcRect/>
          <a:stretch>
            <a:fillRect/>
          </a:stretch>
        </p:blipFill>
        <p:spPr>
          <a:xfrm>
            <a:off x="1642969" y="1065100"/>
            <a:ext cx="4208290" cy="5305006"/>
          </a:xfrm>
        </p:spPr>
      </p:pic>
      <p:pic>
        <p:nvPicPr>
          <p:cNvPr id="33796" name="Picture 6" descr="WEMR Example Area Cal.jpg"/>
          <p:cNvPicPr>
            <a:picLocks noChangeAspect="1"/>
          </p:cNvPicPr>
          <p:nvPr/>
        </p:nvPicPr>
        <p:blipFill>
          <a:blip r:embed="rId3" cstate="print"/>
          <a:srcRect/>
          <a:stretch>
            <a:fillRect/>
          </a:stretch>
        </p:blipFill>
        <p:spPr bwMode="auto">
          <a:xfrm>
            <a:off x="6523289" y="1065722"/>
            <a:ext cx="4017484" cy="3974960"/>
          </a:xfrm>
          <a:prstGeom prst="rect">
            <a:avLst/>
          </a:prstGeom>
          <a:noFill/>
          <a:ln w="9525">
            <a:noFill/>
            <a:miter lim="800000"/>
            <a:headEnd/>
            <a:tailEnd/>
          </a:ln>
        </p:spPr>
      </p:pic>
      <p:sp>
        <p:nvSpPr>
          <p:cNvPr id="33797" name="TextBox 7"/>
          <p:cNvSpPr txBox="1">
            <a:spLocks noChangeArrowheads="1"/>
          </p:cNvSpPr>
          <p:nvPr/>
        </p:nvSpPr>
        <p:spPr bwMode="auto">
          <a:xfrm>
            <a:off x="8856049" y="5063255"/>
            <a:ext cx="1957387" cy="1077218"/>
          </a:xfrm>
          <a:prstGeom prst="rect">
            <a:avLst/>
          </a:prstGeom>
          <a:noFill/>
          <a:ln w="9525">
            <a:noFill/>
            <a:miter lim="800000"/>
            <a:headEnd/>
            <a:tailEnd/>
          </a:ln>
        </p:spPr>
        <p:txBody>
          <a:bodyPr>
            <a:spAutoFit/>
          </a:bodyPr>
          <a:lstStyle/>
          <a:p>
            <a:pPr eaLnBrk="1" hangingPunct="1"/>
            <a:r>
              <a:rPr lang="en-US" sz="1600" dirty="0"/>
              <a:t>Figure 2.</a:t>
            </a:r>
          </a:p>
          <a:p>
            <a:pPr eaLnBrk="1" hangingPunct="1"/>
            <a:r>
              <a:rPr lang="en-US" sz="1600" dirty="0"/>
              <a:t>Standardized wound photography and measurement</a:t>
            </a:r>
          </a:p>
        </p:txBody>
      </p:sp>
      <p:sp>
        <p:nvSpPr>
          <p:cNvPr id="33798" name="TextBox 8"/>
          <p:cNvSpPr txBox="1">
            <a:spLocks noChangeArrowheads="1"/>
          </p:cNvSpPr>
          <p:nvPr/>
        </p:nvSpPr>
        <p:spPr bwMode="auto">
          <a:xfrm>
            <a:off x="5772766" y="5254677"/>
            <a:ext cx="1879600" cy="1077218"/>
          </a:xfrm>
          <a:prstGeom prst="rect">
            <a:avLst/>
          </a:prstGeom>
          <a:noFill/>
          <a:ln w="9525">
            <a:noFill/>
            <a:miter lim="800000"/>
            <a:headEnd/>
            <a:tailEnd/>
          </a:ln>
        </p:spPr>
        <p:txBody>
          <a:bodyPr wrap="square">
            <a:spAutoFit/>
          </a:bodyPr>
          <a:lstStyle/>
          <a:p>
            <a:pPr eaLnBrk="1" hangingPunct="1"/>
            <a:r>
              <a:rPr lang="en-US" sz="1600" dirty="0"/>
              <a:t>Figure 1.</a:t>
            </a:r>
          </a:p>
          <a:p>
            <a:pPr eaLnBrk="1" hangingPunct="1"/>
            <a:r>
              <a:rPr lang="en-US" sz="1600" dirty="0"/>
              <a:t>Printed data summary to track healing progress</a:t>
            </a:r>
          </a:p>
        </p:txBody>
      </p:sp>
      <p:sp>
        <p:nvSpPr>
          <p:cNvPr id="33799" name="TextBox 9"/>
          <p:cNvSpPr txBox="1">
            <a:spLocks noChangeArrowheads="1"/>
          </p:cNvSpPr>
          <p:nvPr/>
        </p:nvSpPr>
        <p:spPr bwMode="auto">
          <a:xfrm>
            <a:off x="1524000" y="6304002"/>
            <a:ext cx="9144000" cy="553998"/>
          </a:xfrm>
          <a:prstGeom prst="rect">
            <a:avLst/>
          </a:prstGeom>
          <a:noFill/>
          <a:ln w="9525">
            <a:noFill/>
            <a:miter lim="800000"/>
            <a:headEnd/>
            <a:tailEnd/>
          </a:ln>
        </p:spPr>
        <p:txBody>
          <a:bodyPr wrap="square">
            <a:spAutoFit/>
          </a:bodyPr>
          <a:lstStyle/>
          <a:p>
            <a:pPr algn="r" eaLnBrk="1" hangingPunct="1">
              <a:defRPr/>
            </a:pPr>
            <a:r>
              <a:rPr lang="en-US" sz="1500" i="1" dirty="0"/>
              <a:t>Rennert et al., Standardization of wound photography using the Wound Electronic </a:t>
            </a:r>
          </a:p>
          <a:p>
            <a:pPr algn="r" eaLnBrk="1" hangingPunct="1">
              <a:defRPr/>
            </a:pPr>
            <a:r>
              <a:rPr lang="en-US" sz="1500" i="1" dirty="0"/>
              <a:t>Medical Record. Advances in skin &amp; wound care.2009;22:32-38.</a:t>
            </a:r>
          </a:p>
        </p:txBody>
      </p:sp>
    </p:spTree>
    <p:extLst>
      <p:ext uri="{BB962C8B-B14F-4D97-AF65-F5344CB8AC3E}">
        <p14:creationId xmlns:p14="http://schemas.microsoft.com/office/powerpoint/2010/main" val="117135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6"/>
          <p:cNvPicPr>
            <a:picLocks noChangeAspect="1" noChangeArrowheads="1"/>
          </p:cNvPicPr>
          <p:nvPr/>
        </p:nvPicPr>
        <p:blipFill>
          <a:blip r:embed="rId2" cstate="print"/>
          <a:srcRect l="17586" t="7597" r="17888" b="3502"/>
          <a:stretch>
            <a:fillRect/>
          </a:stretch>
        </p:blipFill>
        <p:spPr bwMode="auto">
          <a:xfrm>
            <a:off x="1676401" y="235658"/>
            <a:ext cx="5829300" cy="6422897"/>
          </a:xfrm>
          <a:prstGeom prst="rect">
            <a:avLst/>
          </a:prstGeom>
          <a:noFill/>
          <a:ln w="9525">
            <a:noFill/>
            <a:miter lim="800000"/>
            <a:headEnd/>
            <a:tailEnd/>
          </a:ln>
        </p:spPr>
      </p:pic>
      <p:sp>
        <p:nvSpPr>
          <p:cNvPr id="6" name="TextBox 5"/>
          <p:cNvSpPr txBox="1"/>
          <p:nvPr/>
        </p:nvSpPr>
        <p:spPr>
          <a:xfrm>
            <a:off x="7543800" y="2520414"/>
            <a:ext cx="3124200" cy="1292662"/>
          </a:xfrm>
          <a:prstGeom prst="rect">
            <a:avLst/>
          </a:prstGeom>
          <a:noFill/>
        </p:spPr>
        <p:txBody>
          <a:bodyPr wrap="square" rtlCol="0">
            <a:spAutoFit/>
          </a:bodyPr>
          <a:lstStyle/>
          <a:p>
            <a:r>
              <a:rPr lang="en-US" dirty="0"/>
              <a:t>CDS/WEMR</a:t>
            </a:r>
          </a:p>
          <a:p>
            <a:r>
              <a:rPr lang="en-US" sz="2000" dirty="0"/>
              <a:t>Clinical Decision Support/ Wound Electronic Medical Record. IRB #13308, 13309</a:t>
            </a:r>
          </a:p>
        </p:txBody>
      </p:sp>
    </p:spTree>
    <p:extLst>
      <p:ext uri="{BB962C8B-B14F-4D97-AF65-F5344CB8AC3E}">
        <p14:creationId xmlns:p14="http://schemas.microsoft.com/office/powerpoint/2010/main" val="96971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991600" cy="1143000"/>
          </a:xfrm>
        </p:spPr>
        <p:txBody>
          <a:bodyPr>
            <a:noAutofit/>
          </a:bodyPr>
          <a:lstStyle/>
          <a:p>
            <a:pPr>
              <a:defRPr/>
            </a:pPr>
            <a:r>
              <a:rPr lang="en-US" sz="3000" dirty="0">
                <a:ea typeface="ＭＳ Ｐゴシック" panose="020B0600070205080204" pitchFamily="34" charset="-128"/>
              </a:rPr>
              <a:t>Can Early Inpatient Treatment Protocols Halt Progression of Pressure Ulcers (N=150) Using an Electronic Medical Record?</a:t>
            </a:r>
          </a:p>
        </p:txBody>
      </p:sp>
      <p:pic>
        <p:nvPicPr>
          <p:cNvPr id="31749" name="Picture 6"/>
          <p:cNvPicPr>
            <a:picLocks noChangeAspect="1" noChangeArrowheads="1"/>
          </p:cNvPicPr>
          <p:nvPr/>
        </p:nvPicPr>
        <p:blipFill>
          <a:blip r:embed="rId2" cstate="print"/>
          <a:srcRect/>
          <a:stretch>
            <a:fillRect/>
          </a:stretch>
        </p:blipFill>
        <p:spPr bwMode="auto">
          <a:xfrm>
            <a:off x="1722102" y="1762459"/>
            <a:ext cx="4263730" cy="4111454"/>
          </a:xfrm>
          <a:prstGeom prst="rect">
            <a:avLst/>
          </a:prstGeom>
          <a:noFill/>
          <a:ln w="9525">
            <a:noFill/>
            <a:miter lim="800000"/>
            <a:headEnd/>
            <a:tailEnd/>
          </a:ln>
        </p:spPr>
      </p:pic>
      <p:pic>
        <p:nvPicPr>
          <p:cNvPr id="31750" name="Picture 8"/>
          <p:cNvPicPr>
            <a:picLocks noChangeAspect="1" noChangeArrowheads="1"/>
          </p:cNvPicPr>
          <p:nvPr/>
        </p:nvPicPr>
        <p:blipFill>
          <a:blip r:embed="rId3" cstate="print"/>
          <a:srcRect/>
          <a:stretch>
            <a:fillRect/>
          </a:stretch>
        </p:blipFill>
        <p:spPr bwMode="auto">
          <a:xfrm>
            <a:off x="5992311" y="1754101"/>
            <a:ext cx="4494332" cy="4114324"/>
          </a:xfrm>
          <a:prstGeom prst="rect">
            <a:avLst/>
          </a:prstGeom>
          <a:noFill/>
          <a:ln w="9525">
            <a:noFill/>
            <a:miter lim="800000"/>
            <a:headEnd/>
            <a:tailEnd/>
          </a:ln>
        </p:spPr>
      </p:pic>
      <p:sp>
        <p:nvSpPr>
          <p:cNvPr id="31751" name="TextBox 9"/>
          <p:cNvSpPr txBox="1">
            <a:spLocks noChangeArrowheads="1"/>
          </p:cNvSpPr>
          <p:nvPr/>
        </p:nvSpPr>
        <p:spPr bwMode="auto">
          <a:xfrm>
            <a:off x="1524000" y="6488668"/>
            <a:ext cx="5410200" cy="369332"/>
          </a:xfrm>
          <a:prstGeom prst="rect">
            <a:avLst/>
          </a:prstGeom>
          <a:noFill/>
          <a:ln w="9525">
            <a:noFill/>
            <a:miter lim="800000"/>
            <a:headEnd/>
            <a:tailEnd/>
          </a:ln>
        </p:spPr>
        <p:txBody>
          <a:bodyPr wrap="square">
            <a:spAutoFit/>
          </a:bodyPr>
          <a:lstStyle/>
          <a:p>
            <a:pPr eaLnBrk="1" hangingPunct="1"/>
            <a:r>
              <a:rPr lang="en-US" dirty="0">
                <a:solidFill>
                  <a:srgbClr val="FFFF00"/>
                </a:solidFill>
              </a:rPr>
              <a:t>MH50 = time wound area decreases by 50%</a:t>
            </a:r>
          </a:p>
        </p:txBody>
      </p:sp>
    </p:spTree>
    <p:extLst>
      <p:ext uri="{BB962C8B-B14F-4D97-AF65-F5344CB8AC3E}">
        <p14:creationId xmlns:p14="http://schemas.microsoft.com/office/powerpoint/2010/main" val="76838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991600" cy="1143000"/>
          </a:xfrm>
        </p:spPr>
        <p:txBody>
          <a:bodyPr>
            <a:noAutofit/>
          </a:bodyPr>
          <a:lstStyle/>
          <a:p>
            <a:pPr>
              <a:defRPr/>
            </a:pPr>
            <a:r>
              <a:rPr lang="en-US" sz="3000" dirty="0">
                <a:ea typeface="ＭＳ Ｐゴシック" panose="020B0600070205080204" pitchFamily="34" charset="-128"/>
              </a:rPr>
              <a:t>Can Early Inpatient Treatment Protocols Halt Progression of Pressure Ulcers (N=150) Using an Electronic Medical Record?</a:t>
            </a:r>
          </a:p>
        </p:txBody>
      </p:sp>
      <p:pic>
        <p:nvPicPr>
          <p:cNvPr id="31747" name="Picture 4"/>
          <p:cNvPicPr>
            <a:picLocks noChangeAspect="1" noChangeArrowheads="1"/>
          </p:cNvPicPr>
          <p:nvPr/>
        </p:nvPicPr>
        <p:blipFill>
          <a:blip r:embed="rId2" cstate="print"/>
          <a:srcRect/>
          <a:stretch>
            <a:fillRect/>
          </a:stretch>
        </p:blipFill>
        <p:spPr bwMode="auto">
          <a:xfrm>
            <a:off x="6119030" y="1713290"/>
            <a:ext cx="4394734" cy="4091648"/>
          </a:xfrm>
          <a:prstGeom prst="rect">
            <a:avLst/>
          </a:prstGeom>
          <a:noFill/>
          <a:ln w="9525">
            <a:noFill/>
            <a:miter lim="800000"/>
            <a:headEnd/>
            <a:tailEnd/>
          </a:ln>
        </p:spPr>
      </p:pic>
      <p:pic>
        <p:nvPicPr>
          <p:cNvPr id="31748" name="Picture 5"/>
          <p:cNvPicPr>
            <a:picLocks noChangeAspect="1" noChangeArrowheads="1"/>
          </p:cNvPicPr>
          <p:nvPr/>
        </p:nvPicPr>
        <p:blipFill>
          <a:blip r:embed="rId3" cstate="print"/>
          <a:srcRect/>
          <a:stretch>
            <a:fillRect/>
          </a:stretch>
        </p:blipFill>
        <p:spPr bwMode="auto">
          <a:xfrm>
            <a:off x="1697098" y="1708856"/>
            <a:ext cx="4411834" cy="4107570"/>
          </a:xfrm>
          <a:prstGeom prst="rect">
            <a:avLst/>
          </a:prstGeom>
          <a:noFill/>
          <a:ln w="9525">
            <a:noFill/>
            <a:miter lim="800000"/>
            <a:headEnd/>
            <a:tailEnd/>
          </a:ln>
        </p:spPr>
      </p:pic>
      <p:sp>
        <p:nvSpPr>
          <p:cNvPr id="31751" name="TextBox 9"/>
          <p:cNvSpPr txBox="1">
            <a:spLocks noChangeArrowheads="1"/>
          </p:cNvSpPr>
          <p:nvPr/>
        </p:nvSpPr>
        <p:spPr bwMode="auto">
          <a:xfrm>
            <a:off x="1524000" y="6488668"/>
            <a:ext cx="5410200" cy="369332"/>
          </a:xfrm>
          <a:prstGeom prst="rect">
            <a:avLst/>
          </a:prstGeom>
          <a:noFill/>
          <a:ln w="9525">
            <a:noFill/>
            <a:miter lim="800000"/>
            <a:headEnd/>
            <a:tailEnd/>
          </a:ln>
        </p:spPr>
        <p:txBody>
          <a:bodyPr wrap="square">
            <a:spAutoFit/>
          </a:bodyPr>
          <a:lstStyle/>
          <a:p>
            <a:pPr eaLnBrk="1" hangingPunct="1"/>
            <a:r>
              <a:rPr lang="en-US" dirty="0">
                <a:solidFill>
                  <a:srgbClr val="FFFF00"/>
                </a:solidFill>
              </a:rPr>
              <a:t>MH50 = time wound area decreases by 50%</a:t>
            </a:r>
          </a:p>
        </p:txBody>
      </p:sp>
      <p:sp>
        <p:nvSpPr>
          <p:cNvPr id="31752" name="TextBox 10"/>
          <p:cNvSpPr txBox="1">
            <a:spLocks noChangeArrowheads="1"/>
          </p:cNvSpPr>
          <p:nvPr/>
        </p:nvSpPr>
        <p:spPr bwMode="auto">
          <a:xfrm>
            <a:off x="7001162" y="5793247"/>
            <a:ext cx="3125788" cy="369332"/>
          </a:xfrm>
          <a:prstGeom prst="rect">
            <a:avLst/>
          </a:prstGeom>
          <a:noFill/>
          <a:ln w="9525">
            <a:noFill/>
            <a:miter lim="800000"/>
            <a:headEnd/>
            <a:tailEnd/>
          </a:ln>
        </p:spPr>
        <p:txBody>
          <a:bodyPr wrap="square">
            <a:spAutoFit/>
          </a:bodyPr>
          <a:lstStyle/>
          <a:p>
            <a:pPr eaLnBrk="1" hangingPunct="1"/>
            <a:r>
              <a:rPr lang="en-US" dirty="0">
                <a:solidFill>
                  <a:srgbClr val="FFFF00"/>
                </a:solidFill>
              </a:rPr>
              <a:t>Stage IV- MH50 = 66 days</a:t>
            </a:r>
          </a:p>
        </p:txBody>
      </p:sp>
      <p:sp>
        <p:nvSpPr>
          <p:cNvPr id="9" name="TextBox 10"/>
          <p:cNvSpPr txBox="1">
            <a:spLocks noChangeArrowheads="1"/>
          </p:cNvSpPr>
          <p:nvPr/>
        </p:nvSpPr>
        <p:spPr bwMode="auto">
          <a:xfrm>
            <a:off x="2330010" y="5815281"/>
            <a:ext cx="3125788" cy="369332"/>
          </a:xfrm>
          <a:prstGeom prst="rect">
            <a:avLst/>
          </a:prstGeom>
          <a:noFill/>
          <a:ln w="9525">
            <a:noFill/>
            <a:miter lim="800000"/>
            <a:headEnd/>
            <a:tailEnd/>
          </a:ln>
        </p:spPr>
        <p:txBody>
          <a:bodyPr wrap="square">
            <a:spAutoFit/>
          </a:bodyPr>
          <a:lstStyle/>
          <a:p>
            <a:pPr eaLnBrk="1" hangingPunct="1"/>
            <a:r>
              <a:rPr lang="en-US" dirty="0">
                <a:solidFill>
                  <a:srgbClr val="FFFF00"/>
                </a:solidFill>
              </a:rPr>
              <a:t>Stage III- MH50 = 41 days</a:t>
            </a:r>
          </a:p>
        </p:txBody>
      </p:sp>
    </p:spTree>
    <p:extLst>
      <p:ext uri="{BB962C8B-B14F-4D97-AF65-F5344CB8AC3E}">
        <p14:creationId xmlns:p14="http://schemas.microsoft.com/office/powerpoint/2010/main" val="150801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a:t>WEMR and When To Amputate?</a:t>
            </a:r>
          </a:p>
        </p:txBody>
      </p:sp>
      <p:sp>
        <p:nvSpPr>
          <p:cNvPr id="6" name="Content Placeholder 5"/>
          <p:cNvSpPr>
            <a:spLocks noGrp="1"/>
          </p:cNvSpPr>
          <p:nvPr>
            <p:ph idx="1"/>
          </p:nvPr>
        </p:nvSpPr>
        <p:spPr>
          <a:xfrm>
            <a:off x="1733550" y="1314450"/>
            <a:ext cx="8534400" cy="4495800"/>
          </a:xfrm>
        </p:spPr>
        <p:txBody>
          <a:bodyPr/>
          <a:lstStyle/>
          <a:p>
            <a:pPr>
              <a:defRPr/>
            </a:pPr>
            <a:r>
              <a:rPr lang="en-US" sz="2000"/>
              <a:t>If a patient is refractory (no decrease in wound area &lt;2 weeks) to simultaneous treatment (IV antibiotics, deep tissue debridement, offloading and biological therapy), early amputation is indicated</a:t>
            </a:r>
          </a:p>
          <a:p>
            <a:pPr>
              <a:defRPr/>
            </a:pPr>
            <a:r>
              <a:rPr lang="en-US" sz="2000"/>
              <a:t>Use of the WEMR resulted in an amputation rate of 13% for persons with diabetic foot ulcers in a tertiary referral practice</a:t>
            </a:r>
          </a:p>
          <a:p>
            <a:pPr>
              <a:defRPr/>
            </a:pPr>
            <a:r>
              <a:rPr lang="en-US" sz="2000"/>
              <a:t>Although major amputations are thought to be primarily due to arterial inflow and minor due to bone infection, we observed a similar percentage of osteomyelitis in the wounds that preceded a minor or a major amputation </a:t>
            </a:r>
          </a:p>
          <a:p>
            <a:pPr>
              <a:defRPr/>
            </a:pPr>
            <a:r>
              <a:rPr lang="en-US" sz="2000"/>
              <a:t>Patients with fewer visits were more likely to be amputated</a:t>
            </a:r>
          </a:p>
          <a:p>
            <a:pPr>
              <a:defRPr/>
            </a:pPr>
            <a:r>
              <a:rPr lang="en-US" sz="2000"/>
              <a:t>Further use of the WEMR may decrease both minor and major amputations</a:t>
            </a:r>
          </a:p>
          <a:p>
            <a:pPr>
              <a:defRPr/>
            </a:pPr>
            <a:endParaRPr lang="en-US" sz="1900">
              <a:solidFill>
                <a:srgbClr val="FFFF00"/>
              </a:solidFill>
              <a:effectLst>
                <a:outerShdw blurRad="38100" dist="38100" dir="2700000" algn="tl">
                  <a:srgbClr val="000000">
                    <a:alpha val="43137"/>
                  </a:srgbClr>
                </a:outerShdw>
              </a:effectLst>
            </a:endParaRPr>
          </a:p>
        </p:txBody>
      </p:sp>
      <p:sp>
        <p:nvSpPr>
          <p:cNvPr id="35844" name="TextBox 3"/>
          <p:cNvSpPr txBox="1">
            <a:spLocks noChangeArrowheads="1"/>
          </p:cNvSpPr>
          <p:nvPr/>
        </p:nvSpPr>
        <p:spPr bwMode="auto">
          <a:xfrm>
            <a:off x="1524000" y="6125497"/>
            <a:ext cx="9144000" cy="738664"/>
          </a:xfrm>
          <a:prstGeom prst="rect">
            <a:avLst/>
          </a:prstGeom>
          <a:noFill/>
          <a:ln w="9525">
            <a:noFill/>
            <a:miter lim="800000"/>
            <a:headEnd/>
            <a:tailEnd/>
          </a:ln>
        </p:spPr>
        <p:txBody>
          <a:bodyPr wrap="square">
            <a:spAutoFit/>
          </a:bodyPr>
          <a:lstStyle/>
          <a:p>
            <a:pPr algn="r"/>
            <a:r>
              <a:rPr lang="en-US" sz="1400" i="1"/>
              <a:t>Preliminary Development of a Diabetic Foot Ulcer Database from a Wound Electronic Medical Record: A Tool to Decrease Limb Amputations. Michael S. </a:t>
            </a:r>
            <a:r>
              <a:rPr lang="en-US" sz="1400" i="1" err="1"/>
              <a:t>Golinko</a:t>
            </a:r>
            <a:r>
              <a:rPr lang="en-US" sz="1400" i="1"/>
              <a:t>, David J. Margolis, </a:t>
            </a:r>
            <a:r>
              <a:rPr lang="en-US" sz="1400" i="1" err="1"/>
              <a:t>Adit</a:t>
            </a:r>
            <a:r>
              <a:rPr lang="en-US" sz="1400" i="1"/>
              <a:t> Tal, Ole </a:t>
            </a:r>
            <a:r>
              <a:rPr lang="en-US" sz="1400" i="1" err="1"/>
              <a:t>Hoffstad</a:t>
            </a:r>
            <a:r>
              <a:rPr lang="en-US" sz="1400" i="1"/>
              <a:t>, Andrew J. M. </a:t>
            </a:r>
            <a:r>
              <a:rPr lang="en-US" sz="1400" i="1" err="1"/>
              <a:t>Boulton</a:t>
            </a:r>
            <a:r>
              <a:rPr lang="en-US" sz="1400" i="1"/>
              <a:t>, Harold Brem. Wound Repair and </a:t>
            </a:r>
            <a:r>
              <a:rPr lang="en-US" sz="1400" i="1" err="1"/>
              <a:t>Regeneration,Sept</a:t>
            </a:r>
            <a:r>
              <a:rPr lang="en-US" sz="1400" i="1"/>
              <a:t>–Oct 2009.; 17(5): 657-665.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is the WEMR? </a:t>
            </a:r>
          </a:p>
          <a:p>
            <a:pPr>
              <a:buClr>
                <a:srgbClr val="C00000"/>
              </a:buClr>
            </a:pPr>
            <a:r>
              <a:rPr lang="en-US" dirty="0">
                <a:solidFill>
                  <a:schemeClr val="tx1"/>
                </a:solidFill>
              </a:rPr>
              <a:t>How to use WEMR to measure healing? </a:t>
            </a:r>
          </a:p>
          <a:p>
            <a:pPr>
              <a:buClr>
                <a:srgbClr val="C00000"/>
              </a:buClr>
            </a:pPr>
            <a:r>
              <a:rPr lang="en-US" dirty="0">
                <a:solidFill>
                  <a:schemeClr val="tx1"/>
                </a:solidFill>
              </a:rPr>
              <a:t>What’s new in the field of wound photography and quantification? </a:t>
            </a:r>
          </a:p>
          <a:p>
            <a:pPr>
              <a:buClr>
                <a:srgbClr val="C00000"/>
              </a:buClr>
            </a:pPr>
            <a:r>
              <a:rPr lang="en-US" dirty="0">
                <a:solidFill>
                  <a:schemeClr val="tx1"/>
                </a:solidFill>
              </a:rPr>
              <a:t>Can early inpatient treatment protocols halt progression of pressure ulcers </a:t>
            </a:r>
            <a:r>
              <a:rPr lang="en-US">
                <a:solidFill>
                  <a:schemeClr val="tx1"/>
                </a:solidFill>
              </a:rPr>
              <a:t>using WEMR</a:t>
            </a:r>
            <a:endParaRPr lang="en-US" dirty="0">
              <a:solidFill>
                <a:schemeClr val="tx1"/>
              </a:solidFill>
            </a:endParaRPr>
          </a:p>
          <a:p>
            <a:pPr>
              <a:buClr>
                <a:srgbClr val="C00000"/>
              </a:buClr>
            </a:pPr>
            <a:r>
              <a:rPr lang="en-US" dirty="0">
                <a:solidFill>
                  <a:schemeClr val="tx1"/>
                </a:solidFill>
              </a:rPr>
              <a:t>WEMR and when to amputate? </a:t>
            </a:r>
          </a:p>
        </p:txBody>
      </p:sp>
    </p:spTree>
    <p:extLst>
      <p:ext uri="{BB962C8B-B14F-4D97-AF65-F5344CB8AC3E}">
        <p14:creationId xmlns:p14="http://schemas.microsoft.com/office/powerpoint/2010/main" val="106851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3733" dirty="0"/>
              <a:t>What is the WEMR?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609601" y="990601"/>
            <a:ext cx="6807200" cy="4470399"/>
          </a:xfrm>
        </p:spPr>
        <p:txBody>
          <a:bodyPr/>
          <a:lstStyle/>
          <a:p>
            <a:r>
              <a:rPr lang="en-US" sz="1867" dirty="0">
                <a:solidFill>
                  <a:srgbClr val="212529"/>
                </a:solidFill>
                <a:latin typeface="Arial" panose="020B0604020202020204" pitchFamily="34" charset="0"/>
                <a:cs typeface="Arial" panose="020B0604020202020204" pitchFamily="34" charset="0"/>
              </a:rPr>
              <a:t>All wounds are examined, photographed, measured, and documented in the Wound Electronic Medical Record (WEMR) database. The WEMR displays on a single printed sheet or computer screen the wound measurements (</a:t>
            </a:r>
            <a:r>
              <a:rPr lang="en-US" sz="1867" dirty="0" err="1">
                <a:solidFill>
                  <a:srgbClr val="212529"/>
                </a:solidFill>
                <a:latin typeface="Arial" panose="020B0604020202020204" pitchFamily="34" charset="0"/>
                <a:cs typeface="Arial" panose="020B0604020202020204" pitchFamily="34" charset="0"/>
              </a:rPr>
              <a:t>ie</a:t>
            </a:r>
            <a:r>
              <a:rPr lang="en-US" sz="1867" dirty="0">
                <a:solidFill>
                  <a:srgbClr val="212529"/>
                </a:solidFill>
                <a:latin typeface="Arial" panose="020B0604020202020204" pitchFamily="34" charset="0"/>
                <a:cs typeface="Arial" panose="020B0604020202020204" pitchFamily="34" charset="0"/>
              </a:rPr>
              <a:t>, length, width, depth, and area graphed over time), as well as digital photographs of the wound, vascular testing results (</a:t>
            </a:r>
            <a:r>
              <a:rPr lang="en-US" sz="1867" dirty="0" err="1">
                <a:solidFill>
                  <a:srgbClr val="212529"/>
                </a:solidFill>
                <a:latin typeface="Arial" panose="020B0604020202020204" pitchFamily="34" charset="0"/>
                <a:cs typeface="Arial" panose="020B0604020202020204" pitchFamily="34" charset="0"/>
              </a:rPr>
              <a:t>ie</a:t>
            </a:r>
            <a:r>
              <a:rPr lang="en-US" sz="1867" dirty="0">
                <a:solidFill>
                  <a:srgbClr val="212529"/>
                </a:solidFill>
                <a:latin typeface="Arial" panose="020B0604020202020204" pitchFamily="34" charset="0"/>
                <a:cs typeface="Arial" panose="020B0604020202020204" pitchFamily="34" charset="0"/>
              </a:rPr>
              <a:t>, noninvasive flow studies [NIFS]), bacterial cultures, laboratory values, and radiology and pathology reports, in addition to notations regarding amount of drainage, undermining, and presence or absence of cellulitis and pain. Providers can view these data in a single comprehensive Wound Report Form that displays a graph of healing rate, providing an objective framework for each treatment decision.</a:t>
            </a:r>
          </a:p>
          <a:p>
            <a:endParaRPr lang="en-US" sz="1867" dirty="0">
              <a:solidFill>
                <a:srgbClr val="21252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10D20C-74CA-1DBA-96FD-18EFD08A2B34}"/>
              </a:ext>
            </a:extLst>
          </p:cNvPr>
          <p:cNvSpPr txBox="1"/>
          <p:nvPr/>
        </p:nvSpPr>
        <p:spPr>
          <a:xfrm>
            <a:off x="3707640" y="6049613"/>
            <a:ext cx="8484361" cy="769634"/>
          </a:xfrm>
          <a:prstGeom prst="rect">
            <a:avLst/>
          </a:prstGeom>
          <a:noFill/>
        </p:spPr>
        <p:txBody>
          <a:bodyPr wrap="square" rtlCol="0">
            <a:spAutoFit/>
          </a:bodyPr>
          <a:lstStyle/>
          <a:p>
            <a:pPr marL="537620" indent="-537620"/>
            <a:r>
              <a:rPr lang="en-US" sz="1467" dirty="0" err="1">
                <a:solidFill>
                  <a:srgbClr val="212121"/>
                </a:solidFill>
                <a:latin typeface="system-ui"/>
              </a:rPr>
              <a:t>Golinko</a:t>
            </a:r>
            <a:r>
              <a:rPr lang="en-US" sz="1467" dirty="0">
                <a:solidFill>
                  <a:srgbClr val="212121"/>
                </a:solidFill>
                <a:latin typeface="system-ui"/>
              </a:rPr>
              <a:t> MS, Clark S, </a:t>
            </a:r>
            <a:r>
              <a:rPr lang="en-US" sz="1467" dirty="0" err="1">
                <a:solidFill>
                  <a:srgbClr val="212121"/>
                </a:solidFill>
                <a:latin typeface="system-ui"/>
              </a:rPr>
              <a:t>Rennert</a:t>
            </a:r>
            <a:r>
              <a:rPr lang="en-US" sz="1467" dirty="0">
                <a:solidFill>
                  <a:srgbClr val="212121"/>
                </a:solidFill>
                <a:latin typeface="system-ui"/>
              </a:rPr>
              <a:t> R, </a:t>
            </a:r>
            <a:r>
              <a:rPr lang="en-US" sz="1467" dirty="0" err="1">
                <a:solidFill>
                  <a:srgbClr val="212121"/>
                </a:solidFill>
                <a:latin typeface="system-ui"/>
              </a:rPr>
              <a:t>Flattau</a:t>
            </a:r>
            <a:r>
              <a:rPr lang="en-US" sz="1467" dirty="0">
                <a:solidFill>
                  <a:srgbClr val="212121"/>
                </a:solidFill>
                <a:latin typeface="system-ui"/>
              </a:rPr>
              <a:t> A, Boulton AJ, </a:t>
            </a:r>
            <a:r>
              <a:rPr lang="en-US" sz="1467" dirty="0" err="1">
                <a:solidFill>
                  <a:srgbClr val="212121"/>
                </a:solidFill>
                <a:latin typeface="system-ui"/>
              </a:rPr>
              <a:t>Brem</a:t>
            </a:r>
            <a:r>
              <a:rPr lang="en-US" sz="1467" dirty="0">
                <a:solidFill>
                  <a:srgbClr val="212121"/>
                </a:solidFill>
                <a:latin typeface="system-ui"/>
              </a:rPr>
              <a:t> H. Wound emergencies: the importance of assessment, documentation, and early treatment using a wound electronic medical record. Ostomy Wound Manage. 2009 May 1;55(5):54-61. PMID: 19471049.</a:t>
            </a:r>
            <a:endParaRPr lang="en-US" sz="1467" dirty="0"/>
          </a:p>
        </p:txBody>
      </p:sp>
      <p:pic>
        <p:nvPicPr>
          <p:cNvPr id="11266" name="Picture 2">
            <a:extLst>
              <a:ext uri="{FF2B5EF4-FFF2-40B4-BE49-F238E27FC236}">
                <a16:creationId xmlns:a16="http://schemas.microsoft.com/office/drawing/2014/main" id="{CEC4D3C8-7636-5307-EE6F-7DE5897CE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18" b="15769"/>
          <a:stretch/>
        </p:blipFill>
        <p:spPr bwMode="auto">
          <a:xfrm>
            <a:off x="7416803" y="1193800"/>
            <a:ext cx="4472515" cy="461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3867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3733" dirty="0"/>
              <a:t>What is the WEMR?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609602" y="990601"/>
            <a:ext cx="5283199" cy="4368800"/>
          </a:xfrm>
        </p:spPr>
        <p:txBody>
          <a:bodyPr/>
          <a:lstStyle/>
          <a:p>
            <a:r>
              <a:rPr lang="en-US" sz="1867" dirty="0">
                <a:solidFill>
                  <a:srgbClr val="212529"/>
                </a:solidFill>
                <a:latin typeface="Arial" panose="020B0604020202020204" pitchFamily="34" charset="0"/>
                <a:cs typeface="Arial" panose="020B0604020202020204" pitchFamily="34" charset="0"/>
              </a:rPr>
              <a:t>The WEMR aggregates all of the relevant clinical information in a single, easy-to-read sheet that includes photographs of the wound at the initial and most recent visit. In addition, space is provided on the data sheet for wound pathology and cultures. Noninvasive flow study results are displayed as well as laboratory values, color-coded red if higher than the reference range and blue if below. Taken together, the WEMR sheet is a useful way to present all of the relevant clinical variables and because of the trend in wound are, allows the clinical to make an objective decision about the treatment course.  </a:t>
            </a:r>
          </a:p>
          <a:p>
            <a:endParaRPr lang="en-US" sz="1867" dirty="0">
              <a:solidFill>
                <a:srgbClr val="21252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10D20C-74CA-1DBA-96FD-18EFD08A2B34}"/>
              </a:ext>
            </a:extLst>
          </p:cNvPr>
          <p:cNvSpPr txBox="1"/>
          <p:nvPr/>
        </p:nvSpPr>
        <p:spPr>
          <a:xfrm>
            <a:off x="3707640" y="6049613"/>
            <a:ext cx="8484361" cy="769634"/>
          </a:xfrm>
          <a:prstGeom prst="rect">
            <a:avLst/>
          </a:prstGeom>
          <a:noFill/>
        </p:spPr>
        <p:txBody>
          <a:bodyPr wrap="square" rtlCol="0">
            <a:spAutoFit/>
          </a:bodyPr>
          <a:lstStyle/>
          <a:p>
            <a:pPr marL="537620" indent="-537620"/>
            <a:r>
              <a:rPr lang="en-US" sz="1467" dirty="0" err="1">
                <a:solidFill>
                  <a:srgbClr val="212121"/>
                </a:solidFill>
                <a:latin typeface="system-ui"/>
              </a:rPr>
              <a:t>Golinko</a:t>
            </a:r>
            <a:r>
              <a:rPr lang="en-US" sz="1467" dirty="0">
                <a:solidFill>
                  <a:srgbClr val="212121"/>
                </a:solidFill>
                <a:latin typeface="system-ui"/>
              </a:rPr>
              <a:t> MS, Clark S, </a:t>
            </a:r>
            <a:r>
              <a:rPr lang="en-US" sz="1467" dirty="0" err="1">
                <a:solidFill>
                  <a:srgbClr val="212121"/>
                </a:solidFill>
                <a:latin typeface="system-ui"/>
              </a:rPr>
              <a:t>Rennert</a:t>
            </a:r>
            <a:r>
              <a:rPr lang="en-US" sz="1467" dirty="0">
                <a:solidFill>
                  <a:srgbClr val="212121"/>
                </a:solidFill>
                <a:latin typeface="system-ui"/>
              </a:rPr>
              <a:t> R, </a:t>
            </a:r>
            <a:r>
              <a:rPr lang="en-US" sz="1467" dirty="0" err="1">
                <a:solidFill>
                  <a:srgbClr val="212121"/>
                </a:solidFill>
                <a:latin typeface="system-ui"/>
              </a:rPr>
              <a:t>Flattau</a:t>
            </a:r>
            <a:r>
              <a:rPr lang="en-US" sz="1467" dirty="0">
                <a:solidFill>
                  <a:srgbClr val="212121"/>
                </a:solidFill>
                <a:latin typeface="system-ui"/>
              </a:rPr>
              <a:t> A, Boulton AJ, </a:t>
            </a:r>
            <a:r>
              <a:rPr lang="en-US" sz="1467" dirty="0" err="1">
                <a:solidFill>
                  <a:srgbClr val="212121"/>
                </a:solidFill>
                <a:latin typeface="system-ui"/>
              </a:rPr>
              <a:t>Brem</a:t>
            </a:r>
            <a:r>
              <a:rPr lang="en-US" sz="1467" dirty="0">
                <a:solidFill>
                  <a:srgbClr val="212121"/>
                </a:solidFill>
                <a:latin typeface="system-ui"/>
              </a:rPr>
              <a:t> H. Wound emergencies: the importance of assessment, documentation, and early treatment using a wound electronic medical record. Ostomy Wound Manage. 2009 May 1;55(5):54-61. PMID: 19471049.</a:t>
            </a:r>
            <a:endParaRPr lang="en-US" sz="1467" dirty="0"/>
          </a:p>
        </p:txBody>
      </p:sp>
      <p:pic>
        <p:nvPicPr>
          <p:cNvPr id="11266" name="Picture 2">
            <a:extLst>
              <a:ext uri="{FF2B5EF4-FFF2-40B4-BE49-F238E27FC236}">
                <a16:creationId xmlns:a16="http://schemas.microsoft.com/office/drawing/2014/main" id="{CEC4D3C8-7636-5307-EE6F-7DE5897CE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83" b="14622"/>
          <a:stretch/>
        </p:blipFill>
        <p:spPr bwMode="auto">
          <a:xfrm>
            <a:off x="6908800" y="944443"/>
            <a:ext cx="4876800" cy="511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97260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3733" dirty="0"/>
              <a:t>How to use WEMR to measure healing?</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914401" y="1193801"/>
            <a:ext cx="9143999" cy="4470399"/>
          </a:xfrm>
        </p:spPr>
        <p:txBody>
          <a:bodyPr/>
          <a:lstStyle/>
          <a:p>
            <a:pPr marL="0" indent="0">
              <a:buNone/>
            </a:pPr>
            <a:endParaRPr lang="en-US" sz="1867" dirty="0">
              <a:solidFill>
                <a:srgbClr val="212529"/>
              </a:solidFill>
              <a:latin typeface="Arial" panose="020B0604020202020204" pitchFamily="34" charset="0"/>
              <a:cs typeface="Arial" panose="020B0604020202020204" pitchFamily="34" charset="0"/>
            </a:endParaRPr>
          </a:p>
          <a:p>
            <a:r>
              <a:rPr lang="en-US" sz="1867" i="1" dirty="0">
                <a:solidFill>
                  <a:srgbClr val="212529"/>
                </a:solidFill>
                <a:latin typeface="Arial" panose="020B0604020202020204" pitchFamily="34" charset="0"/>
                <a:cs typeface="Arial" panose="020B0604020202020204" pitchFamily="34" charset="0"/>
              </a:rPr>
              <a:t>Infection</a:t>
            </a:r>
            <a:r>
              <a:rPr lang="en-US" sz="1867" dirty="0">
                <a:solidFill>
                  <a:srgbClr val="212529"/>
                </a:solidFill>
                <a:latin typeface="Arial" panose="020B0604020202020204" pitchFamily="34" charset="0"/>
                <a:cs typeface="Arial" panose="020B0604020202020204" pitchFamily="34" charset="0"/>
              </a:rPr>
              <a:t>. A nonhealing wound, as measured by change in area, is often a sign of occult infection. Use of an informatics system such as the WEMR in the emergency room or clinic setting would allow clinicians to determine if the wound is not healing as compared to previous visits.</a:t>
            </a:r>
            <a:br>
              <a:rPr lang="en-US" sz="1867" dirty="0">
                <a:solidFill>
                  <a:srgbClr val="212529"/>
                </a:solidFill>
                <a:latin typeface="Arial" panose="020B0604020202020204" pitchFamily="34" charset="0"/>
                <a:cs typeface="Arial" panose="020B0604020202020204" pitchFamily="34" charset="0"/>
              </a:rPr>
            </a:br>
            <a:endParaRPr lang="en-US" sz="1867" dirty="0">
              <a:solidFill>
                <a:srgbClr val="212529"/>
              </a:solidFill>
              <a:latin typeface="Arial" panose="020B0604020202020204" pitchFamily="34" charset="0"/>
              <a:cs typeface="Arial" panose="020B0604020202020204" pitchFamily="34" charset="0"/>
            </a:endParaRPr>
          </a:p>
          <a:p>
            <a:r>
              <a:rPr lang="en-US" sz="1867" dirty="0">
                <a:solidFill>
                  <a:srgbClr val="212529"/>
                </a:solidFill>
                <a:latin typeface="Arial" panose="020B0604020202020204" pitchFamily="34" charset="0"/>
                <a:cs typeface="Arial" panose="020B0604020202020204" pitchFamily="34" charset="0"/>
              </a:rPr>
              <a:t>Patients with chronic wounds may not present with classic signs of soft tissue infection, such as redness, warmth, swelling, and pain, particularly if they have impaired immune response from aging or impaired local vasodilatation linked to neuropathy.</a:t>
            </a:r>
            <a:r>
              <a:rPr lang="en-US" sz="1867" baseline="30000" dirty="0">
                <a:solidFill>
                  <a:srgbClr val="212529"/>
                </a:solidFill>
                <a:latin typeface="Arial" panose="020B0604020202020204" pitchFamily="34" charset="0"/>
                <a:cs typeface="Arial" panose="020B0604020202020204" pitchFamily="34" charset="0"/>
              </a:rPr>
              <a:t> </a:t>
            </a:r>
            <a:r>
              <a:rPr lang="en-US" sz="1867" dirty="0">
                <a:solidFill>
                  <a:srgbClr val="212529"/>
                </a:solidFill>
                <a:latin typeface="Arial" panose="020B0604020202020204" pitchFamily="34" charset="0"/>
                <a:cs typeface="Arial" panose="020B0604020202020204" pitchFamily="34" charset="0"/>
              </a:rPr>
              <a:t>Hence, absence of these classic signs does not rule out a wound infection; the clinician should be aware of the atypical signs of a chronic wound infection and devise a treatment plan. In any person with diabetes and wound pain, even a small ulcer may harbor an infection. Increased drainage in a chronic wound is often a sign of persistent infection. Although the drainage may not be purulent, discoloration or an increase in drainage may be a sign of persistent infection that requires treatment.</a:t>
            </a:r>
            <a:endParaRPr lang="en-US" sz="1867"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10D20C-74CA-1DBA-96FD-18EFD08A2B34}"/>
              </a:ext>
            </a:extLst>
          </p:cNvPr>
          <p:cNvSpPr txBox="1"/>
          <p:nvPr/>
        </p:nvSpPr>
        <p:spPr>
          <a:xfrm>
            <a:off x="3707640" y="6049613"/>
            <a:ext cx="8484361" cy="769634"/>
          </a:xfrm>
          <a:prstGeom prst="rect">
            <a:avLst/>
          </a:prstGeom>
          <a:noFill/>
        </p:spPr>
        <p:txBody>
          <a:bodyPr wrap="square" rtlCol="0">
            <a:spAutoFit/>
          </a:bodyPr>
          <a:lstStyle/>
          <a:p>
            <a:pPr marL="537620" indent="-537620"/>
            <a:r>
              <a:rPr lang="en-US" sz="1467" dirty="0" err="1">
                <a:solidFill>
                  <a:srgbClr val="212121"/>
                </a:solidFill>
                <a:latin typeface="system-ui"/>
              </a:rPr>
              <a:t>Golinko</a:t>
            </a:r>
            <a:r>
              <a:rPr lang="en-US" sz="1467" dirty="0">
                <a:solidFill>
                  <a:srgbClr val="212121"/>
                </a:solidFill>
                <a:latin typeface="system-ui"/>
              </a:rPr>
              <a:t> MS, Clark S, </a:t>
            </a:r>
            <a:r>
              <a:rPr lang="en-US" sz="1467" dirty="0" err="1">
                <a:solidFill>
                  <a:srgbClr val="212121"/>
                </a:solidFill>
                <a:latin typeface="system-ui"/>
              </a:rPr>
              <a:t>Rennert</a:t>
            </a:r>
            <a:r>
              <a:rPr lang="en-US" sz="1467" dirty="0">
                <a:solidFill>
                  <a:srgbClr val="212121"/>
                </a:solidFill>
                <a:latin typeface="system-ui"/>
              </a:rPr>
              <a:t> R, </a:t>
            </a:r>
            <a:r>
              <a:rPr lang="en-US" sz="1467" dirty="0" err="1">
                <a:solidFill>
                  <a:srgbClr val="212121"/>
                </a:solidFill>
                <a:latin typeface="system-ui"/>
              </a:rPr>
              <a:t>Flattau</a:t>
            </a:r>
            <a:r>
              <a:rPr lang="en-US" sz="1467" dirty="0">
                <a:solidFill>
                  <a:srgbClr val="212121"/>
                </a:solidFill>
                <a:latin typeface="system-ui"/>
              </a:rPr>
              <a:t> A, Boulton AJ, </a:t>
            </a:r>
            <a:r>
              <a:rPr lang="en-US" sz="1467" dirty="0" err="1">
                <a:solidFill>
                  <a:srgbClr val="212121"/>
                </a:solidFill>
                <a:latin typeface="system-ui"/>
              </a:rPr>
              <a:t>Brem</a:t>
            </a:r>
            <a:r>
              <a:rPr lang="en-US" sz="1467" dirty="0">
                <a:solidFill>
                  <a:srgbClr val="212121"/>
                </a:solidFill>
                <a:latin typeface="system-ui"/>
              </a:rPr>
              <a:t> H. Wound emergencies: the importance of assessment, documentation, and early treatment using a wound electronic medical record. Ostomy Wound Manage. 2009 May 1;55(5):54-61. PMID: 19471049.</a:t>
            </a:r>
            <a:endParaRPr lang="en-US" sz="1467" dirty="0"/>
          </a:p>
        </p:txBody>
      </p:sp>
    </p:spTree>
    <p:extLst>
      <p:ext uri="{BB962C8B-B14F-4D97-AF65-F5344CB8AC3E}">
        <p14:creationId xmlns:p14="http://schemas.microsoft.com/office/powerpoint/2010/main" val="400183801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78088"/>
            <a:ext cx="8534400" cy="1447800"/>
          </a:xfrm>
        </p:spPr>
        <p:txBody>
          <a:bodyPr>
            <a:normAutofit fontScale="90000"/>
          </a:bodyPr>
          <a:lstStyle/>
          <a:p>
            <a:pPr>
              <a:defRPr/>
            </a:pPr>
            <a:r>
              <a:rPr lang="en-US" sz="4800"/>
              <a:t>What’s New in the Field of Wound Photography and Quantification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d243u7pon29hni.cloudfront.net/images/products/apple_iphone_5S_gold_16GB_l.png"/>
          <p:cNvPicPr>
            <a:picLocks noChangeAspect="1" noChangeArrowheads="1"/>
          </p:cNvPicPr>
          <p:nvPr/>
        </p:nvPicPr>
        <p:blipFill>
          <a:blip r:embed="rId3" cstate="print"/>
          <a:srcRect r="49393"/>
          <a:stretch>
            <a:fillRect/>
          </a:stretch>
        </p:blipFill>
        <p:spPr bwMode="auto">
          <a:xfrm>
            <a:off x="1604963" y="1296989"/>
            <a:ext cx="2074862" cy="5464175"/>
          </a:xfrm>
          <a:prstGeom prst="rect">
            <a:avLst/>
          </a:prstGeom>
          <a:noFill/>
          <a:ln w="9525">
            <a:noFill/>
            <a:miter lim="800000"/>
            <a:headEnd/>
            <a:tailEnd/>
          </a:ln>
        </p:spPr>
      </p:pic>
      <p:sp>
        <p:nvSpPr>
          <p:cNvPr id="7" name="Right Arrow 6"/>
          <p:cNvSpPr/>
          <p:nvPr/>
        </p:nvSpPr>
        <p:spPr>
          <a:xfrm>
            <a:off x="3767138" y="3349626"/>
            <a:ext cx="925512" cy="95726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Right Arrow 7"/>
          <p:cNvSpPr/>
          <p:nvPr/>
        </p:nvSpPr>
        <p:spPr>
          <a:xfrm>
            <a:off x="6997701" y="3349626"/>
            <a:ext cx="925513" cy="95726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4453" name="TextBox 9"/>
          <p:cNvSpPr txBox="1">
            <a:spLocks noChangeArrowheads="1"/>
          </p:cNvSpPr>
          <p:nvPr/>
        </p:nvSpPr>
        <p:spPr bwMode="auto">
          <a:xfrm>
            <a:off x="1752601" y="228601"/>
            <a:ext cx="5281613" cy="646113"/>
          </a:xfrm>
          <a:prstGeom prst="rect">
            <a:avLst/>
          </a:prstGeom>
          <a:noFill/>
          <a:ln w="9525">
            <a:noFill/>
            <a:miter lim="800000"/>
            <a:headEnd/>
            <a:tailEnd/>
          </a:ln>
        </p:spPr>
        <p:txBody>
          <a:bodyPr>
            <a:spAutoFit/>
          </a:bodyPr>
          <a:lstStyle/>
          <a:p>
            <a:r>
              <a:rPr lang="en-US" sz="3600" dirty="0">
                <a:latin typeface="Arial Rounded MT Bold" pitchFamily="34" charset="0"/>
                <a:cs typeface="Times New Roman" pitchFamily="18" charset="0"/>
              </a:rPr>
              <a:t>Mobile Wound Analysis</a:t>
            </a:r>
          </a:p>
        </p:txBody>
      </p:sp>
      <p:sp>
        <p:nvSpPr>
          <p:cNvPr id="104454" name="TextBox 12"/>
          <p:cNvSpPr txBox="1">
            <a:spLocks noChangeArrowheads="1"/>
          </p:cNvSpPr>
          <p:nvPr/>
        </p:nvSpPr>
        <p:spPr bwMode="auto">
          <a:xfrm>
            <a:off x="7467601" y="381001"/>
            <a:ext cx="2754313" cy="1323975"/>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Automatic measurements using start-of-the art machine learning</a:t>
            </a:r>
          </a:p>
        </p:txBody>
      </p:sp>
      <p:pic>
        <p:nvPicPr>
          <p:cNvPr id="104455" name="Picture 16"/>
          <p:cNvPicPr>
            <a:picLocks noChangeAspect="1"/>
          </p:cNvPicPr>
          <p:nvPr/>
        </p:nvPicPr>
        <p:blipFill>
          <a:blip r:embed="rId4" cstate="print"/>
          <a:srcRect/>
          <a:stretch>
            <a:fillRect/>
          </a:stretch>
        </p:blipFill>
        <p:spPr bwMode="auto">
          <a:xfrm>
            <a:off x="8102600" y="2033589"/>
            <a:ext cx="2222500" cy="1920875"/>
          </a:xfrm>
          <a:prstGeom prst="rect">
            <a:avLst/>
          </a:prstGeom>
          <a:noFill/>
          <a:ln w="9525">
            <a:noFill/>
            <a:miter lim="800000"/>
            <a:headEnd/>
            <a:tailEnd/>
          </a:ln>
        </p:spPr>
      </p:pic>
      <p:pic>
        <p:nvPicPr>
          <p:cNvPr id="104456" name="Picture 20"/>
          <p:cNvPicPr>
            <a:picLocks noChangeAspect="1"/>
          </p:cNvPicPr>
          <p:nvPr/>
        </p:nvPicPr>
        <p:blipFill>
          <a:blip r:embed="rId5" cstate="print"/>
          <a:srcRect/>
          <a:stretch>
            <a:fillRect/>
          </a:stretch>
        </p:blipFill>
        <p:spPr bwMode="auto">
          <a:xfrm>
            <a:off x="7912100" y="4222751"/>
            <a:ext cx="2578100" cy="2498725"/>
          </a:xfrm>
          <a:prstGeom prst="rect">
            <a:avLst/>
          </a:prstGeom>
          <a:noFill/>
          <a:ln w="9525">
            <a:noFill/>
            <a:miter lim="800000"/>
            <a:headEnd/>
            <a:tailEnd/>
          </a:ln>
        </p:spPr>
      </p:pic>
      <p:pic>
        <p:nvPicPr>
          <p:cNvPr id="104457" name="Picture 21"/>
          <p:cNvPicPr>
            <a:picLocks noChangeAspect="1"/>
          </p:cNvPicPr>
          <p:nvPr/>
        </p:nvPicPr>
        <p:blipFill>
          <a:blip r:embed="rId6" cstate="print"/>
          <a:srcRect/>
          <a:stretch>
            <a:fillRect/>
          </a:stretch>
        </p:blipFill>
        <p:spPr bwMode="auto">
          <a:xfrm>
            <a:off x="4870450" y="1298575"/>
            <a:ext cx="2076450" cy="54625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3"/>
          <p:cNvSpPr txBox="1">
            <a:spLocks noChangeArrowheads="1"/>
          </p:cNvSpPr>
          <p:nvPr/>
        </p:nvSpPr>
        <p:spPr bwMode="auto">
          <a:xfrm>
            <a:off x="1641476" y="109538"/>
            <a:ext cx="8797925" cy="646112"/>
          </a:xfrm>
          <a:prstGeom prst="rect">
            <a:avLst/>
          </a:prstGeom>
          <a:noFill/>
          <a:ln w="9525">
            <a:noFill/>
            <a:miter lim="800000"/>
            <a:headEnd/>
            <a:tailEnd/>
          </a:ln>
        </p:spPr>
        <p:txBody>
          <a:bodyPr>
            <a:spAutoFit/>
          </a:bodyPr>
          <a:lstStyle/>
          <a:p>
            <a:r>
              <a:rPr lang="en-US" sz="3600">
                <a:latin typeface="Arial Rounded MT Bold" pitchFamily="34" charset="0"/>
                <a:cs typeface="Times New Roman" pitchFamily="18" charset="0"/>
              </a:rPr>
              <a:t>Web Portal for Wound Tracking</a:t>
            </a:r>
          </a:p>
        </p:txBody>
      </p:sp>
      <p:pic>
        <p:nvPicPr>
          <p:cNvPr id="105475" name="Picture 10"/>
          <p:cNvPicPr>
            <a:picLocks noChangeAspect="1"/>
          </p:cNvPicPr>
          <p:nvPr/>
        </p:nvPicPr>
        <p:blipFill>
          <a:blip r:embed="rId2" cstate="print"/>
          <a:srcRect l="1160" t="4037" r="566" b="4216"/>
          <a:stretch>
            <a:fillRect/>
          </a:stretch>
        </p:blipFill>
        <p:spPr bwMode="auto">
          <a:xfrm>
            <a:off x="1828800" y="922338"/>
            <a:ext cx="5715000" cy="5554662"/>
          </a:xfrm>
          <a:prstGeom prst="rect">
            <a:avLst/>
          </a:prstGeom>
          <a:noFill/>
          <a:ln w="9525">
            <a:noFill/>
            <a:miter lim="800000"/>
            <a:headEnd/>
            <a:tailEnd/>
          </a:ln>
        </p:spPr>
      </p:pic>
      <p:cxnSp>
        <p:nvCxnSpPr>
          <p:cNvPr id="16" name="Straight Arrow Connector 15"/>
          <p:cNvCxnSpPr/>
          <p:nvPr/>
        </p:nvCxnSpPr>
        <p:spPr>
          <a:xfrm flipH="1">
            <a:off x="7620000" y="5867400"/>
            <a:ext cx="9906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5477" name="TextBox 16"/>
          <p:cNvSpPr txBox="1">
            <a:spLocks noChangeArrowheads="1"/>
          </p:cNvSpPr>
          <p:nvPr/>
        </p:nvSpPr>
        <p:spPr bwMode="auto">
          <a:xfrm>
            <a:off x="8610600" y="5410201"/>
            <a:ext cx="2057400" cy="646331"/>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Chart of healing progress</a:t>
            </a:r>
          </a:p>
        </p:txBody>
      </p:sp>
      <p:pic>
        <p:nvPicPr>
          <p:cNvPr id="105478" name="Picture 18"/>
          <p:cNvPicPr>
            <a:picLocks noChangeAspect="1"/>
          </p:cNvPicPr>
          <p:nvPr/>
        </p:nvPicPr>
        <p:blipFill>
          <a:blip r:embed="rId3" cstate="print"/>
          <a:srcRect/>
          <a:stretch>
            <a:fillRect/>
          </a:stretch>
        </p:blipFill>
        <p:spPr bwMode="auto">
          <a:xfrm>
            <a:off x="7910513" y="987426"/>
            <a:ext cx="2584450" cy="43719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1"/>
          <p:cNvGrpSpPr>
            <a:grpSpLocks/>
          </p:cNvGrpSpPr>
          <p:nvPr/>
        </p:nvGrpSpPr>
        <p:grpSpPr bwMode="auto">
          <a:xfrm>
            <a:off x="4770439" y="273051"/>
            <a:ext cx="2498725" cy="2919413"/>
            <a:chOff x="6164668" y="11543"/>
            <a:chExt cx="3159231" cy="5369506"/>
          </a:xfrm>
        </p:grpSpPr>
        <p:sp>
          <p:nvSpPr>
            <p:cNvPr id="3" name="Rectangle 2"/>
            <p:cNvSpPr/>
            <p:nvPr/>
          </p:nvSpPr>
          <p:spPr>
            <a:xfrm>
              <a:off x="6483802" y="794048"/>
              <a:ext cx="433541" cy="36789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4" name="Rectangle 3"/>
            <p:cNvSpPr/>
            <p:nvPr/>
          </p:nvSpPr>
          <p:spPr>
            <a:xfrm>
              <a:off x="6483802" y="1494799"/>
              <a:ext cx="433541" cy="367894"/>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5" name="Rectangle 4"/>
            <p:cNvSpPr/>
            <p:nvPr/>
          </p:nvSpPr>
          <p:spPr>
            <a:xfrm>
              <a:off x="6483802" y="2195550"/>
              <a:ext cx="433541" cy="36789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6" name="Rectangle 5"/>
            <p:cNvSpPr/>
            <p:nvPr/>
          </p:nvSpPr>
          <p:spPr>
            <a:xfrm>
              <a:off x="6483802" y="2843745"/>
              <a:ext cx="433541" cy="367894"/>
            </a:xfrm>
            <a:prstGeom prst="rect">
              <a:avLst/>
            </a:prstGeom>
            <a:solidFill>
              <a:srgbClr val="E800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7" name="Rectangle 6"/>
            <p:cNvSpPr/>
            <p:nvPr/>
          </p:nvSpPr>
          <p:spPr>
            <a:xfrm>
              <a:off x="6483802" y="3456902"/>
              <a:ext cx="433541" cy="36789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8" name="Rectangle 7"/>
            <p:cNvSpPr/>
            <p:nvPr/>
          </p:nvSpPr>
          <p:spPr>
            <a:xfrm>
              <a:off x="6483802" y="4245247"/>
              <a:ext cx="433541" cy="367894"/>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9" name="Rectangle 8"/>
            <p:cNvSpPr/>
            <p:nvPr/>
          </p:nvSpPr>
          <p:spPr>
            <a:xfrm>
              <a:off x="6483802" y="4945998"/>
              <a:ext cx="433541" cy="367894"/>
            </a:xfrm>
            <a:prstGeom prst="rect">
              <a:avLst/>
            </a:prstGeom>
            <a:solidFill>
              <a:srgbClr val="38D8D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chemeClr val="tx1"/>
                </a:solidFill>
              </a:endParaRPr>
            </a:p>
          </p:txBody>
        </p:sp>
        <p:sp>
          <p:nvSpPr>
            <p:cNvPr id="106512" name="TextBox 9"/>
            <p:cNvSpPr txBox="1">
              <a:spLocks noChangeArrowheads="1"/>
            </p:cNvSpPr>
            <p:nvPr/>
          </p:nvSpPr>
          <p:spPr bwMode="auto">
            <a:xfrm>
              <a:off x="7017780" y="735311"/>
              <a:ext cx="1537227" cy="566129"/>
            </a:xfrm>
            <a:prstGeom prst="rect">
              <a:avLst/>
            </a:prstGeom>
            <a:noFill/>
            <a:ln w="9525">
              <a:noFill/>
              <a:miter lim="800000"/>
              <a:headEnd/>
              <a:tailEnd/>
            </a:ln>
          </p:spPr>
          <p:txBody>
            <a:bodyPr>
              <a:spAutoFit/>
            </a:bodyPr>
            <a:lstStyle/>
            <a:p>
              <a:r>
                <a:rPr lang="en-US" sz="1400"/>
                <a:t>Granulation</a:t>
              </a:r>
            </a:p>
          </p:txBody>
        </p:sp>
        <p:sp>
          <p:nvSpPr>
            <p:cNvPr id="106513" name="TextBox 10"/>
            <p:cNvSpPr txBox="1">
              <a:spLocks noChangeArrowheads="1"/>
            </p:cNvSpPr>
            <p:nvPr/>
          </p:nvSpPr>
          <p:spPr bwMode="auto">
            <a:xfrm>
              <a:off x="7031261" y="1405770"/>
              <a:ext cx="1537227" cy="566129"/>
            </a:xfrm>
            <a:prstGeom prst="rect">
              <a:avLst/>
            </a:prstGeom>
            <a:noFill/>
            <a:ln w="9525">
              <a:noFill/>
              <a:miter lim="800000"/>
              <a:headEnd/>
              <a:tailEnd/>
            </a:ln>
          </p:spPr>
          <p:txBody>
            <a:bodyPr>
              <a:spAutoFit/>
            </a:bodyPr>
            <a:lstStyle/>
            <a:p>
              <a:r>
                <a:rPr lang="en-US" sz="1400"/>
                <a:t>Slough</a:t>
              </a:r>
            </a:p>
          </p:txBody>
        </p:sp>
        <p:sp>
          <p:nvSpPr>
            <p:cNvPr id="106514" name="TextBox 11"/>
            <p:cNvSpPr txBox="1">
              <a:spLocks noChangeArrowheads="1"/>
            </p:cNvSpPr>
            <p:nvPr/>
          </p:nvSpPr>
          <p:spPr bwMode="auto">
            <a:xfrm>
              <a:off x="7017781" y="2057519"/>
              <a:ext cx="2306118" cy="566129"/>
            </a:xfrm>
            <a:prstGeom prst="rect">
              <a:avLst/>
            </a:prstGeom>
            <a:noFill/>
            <a:ln w="9525">
              <a:noFill/>
              <a:miter lim="800000"/>
              <a:headEnd/>
              <a:tailEnd/>
            </a:ln>
          </p:spPr>
          <p:txBody>
            <a:bodyPr>
              <a:spAutoFit/>
            </a:bodyPr>
            <a:lstStyle/>
            <a:p>
              <a:r>
                <a:rPr lang="en-US" sz="1400"/>
                <a:t>Hyperpigmentation</a:t>
              </a:r>
            </a:p>
          </p:txBody>
        </p:sp>
        <p:sp>
          <p:nvSpPr>
            <p:cNvPr id="106515" name="TextBox 12"/>
            <p:cNvSpPr txBox="1">
              <a:spLocks noChangeArrowheads="1"/>
            </p:cNvSpPr>
            <p:nvPr/>
          </p:nvSpPr>
          <p:spPr bwMode="auto">
            <a:xfrm>
              <a:off x="7036507" y="2711265"/>
              <a:ext cx="2126220" cy="566129"/>
            </a:xfrm>
            <a:prstGeom prst="rect">
              <a:avLst/>
            </a:prstGeom>
            <a:noFill/>
            <a:ln w="9525">
              <a:noFill/>
              <a:miter lim="800000"/>
              <a:headEnd/>
              <a:tailEnd/>
            </a:ln>
          </p:spPr>
          <p:txBody>
            <a:bodyPr>
              <a:spAutoFit/>
            </a:bodyPr>
            <a:lstStyle/>
            <a:p>
              <a:r>
                <a:rPr lang="en-US" sz="1400"/>
                <a:t>Epithelium</a:t>
              </a:r>
            </a:p>
          </p:txBody>
        </p:sp>
        <p:sp>
          <p:nvSpPr>
            <p:cNvPr id="106516" name="TextBox 13"/>
            <p:cNvSpPr txBox="1">
              <a:spLocks noChangeArrowheads="1"/>
            </p:cNvSpPr>
            <p:nvPr/>
          </p:nvSpPr>
          <p:spPr bwMode="auto">
            <a:xfrm>
              <a:off x="7031259" y="3404260"/>
              <a:ext cx="2126220" cy="566129"/>
            </a:xfrm>
            <a:prstGeom prst="rect">
              <a:avLst/>
            </a:prstGeom>
            <a:noFill/>
            <a:ln w="9525">
              <a:noFill/>
              <a:miter lim="800000"/>
              <a:headEnd/>
              <a:tailEnd/>
            </a:ln>
          </p:spPr>
          <p:txBody>
            <a:bodyPr>
              <a:spAutoFit/>
            </a:bodyPr>
            <a:lstStyle/>
            <a:p>
              <a:r>
                <a:rPr lang="en-US" sz="1400"/>
                <a:t>Fascia/Scar</a:t>
              </a:r>
            </a:p>
          </p:txBody>
        </p:sp>
        <p:sp>
          <p:nvSpPr>
            <p:cNvPr id="106517" name="TextBox 14"/>
            <p:cNvSpPr txBox="1">
              <a:spLocks noChangeArrowheads="1"/>
            </p:cNvSpPr>
            <p:nvPr/>
          </p:nvSpPr>
          <p:spPr bwMode="auto">
            <a:xfrm>
              <a:off x="7031259" y="4113045"/>
              <a:ext cx="2126220" cy="566129"/>
            </a:xfrm>
            <a:prstGeom prst="rect">
              <a:avLst/>
            </a:prstGeom>
            <a:noFill/>
            <a:ln w="9525">
              <a:noFill/>
              <a:miter lim="800000"/>
              <a:headEnd/>
              <a:tailEnd/>
            </a:ln>
          </p:spPr>
          <p:txBody>
            <a:bodyPr>
              <a:spAutoFit/>
            </a:bodyPr>
            <a:lstStyle/>
            <a:p>
              <a:r>
                <a:rPr lang="en-US" sz="1400"/>
                <a:t>Necrosis</a:t>
              </a:r>
            </a:p>
          </p:txBody>
        </p:sp>
        <p:sp>
          <p:nvSpPr>
            <p:cNvPr id="106518" name="TextBox 15"/>
            <p:cNvSpPr txBox="1">
              <a:spLocks noChangeArrowheads="1"/>
            </p:cNvSpPr>
            <p:nvPr/>
          </p:nvSpPr>
          <p:spPr bwMode="auto">
            <a:xfrm>
              <a:off x="7031259" y="4814920"/>
              <a:ext cx="2126220" cy="566129"/>
            </a:xfrm>
            <a:prstGeom prst="rect">
              <a:avLst/>
            </a:prstGeom>
            <a:noFill/>
            <a:ln w="9525">
              <a:noFill/>
              <a:miter lim="800000"/>
              <a:headEnd/>
              <a:tailEnd/>
            </a:ln>
          </p:spPr>
          <p:txBody>
            <a:bodyPr>
              <a:spAutoFit/>
            </a:bodyPr>
            <a:lstStyle/>
            <a:p>
              <a:r>
                <a:rPr lang="en-US" sz="1400"/>
                <a:t>Other</a:t>
              </a:r>
            </a:p>
          </p:txBody>
        </p:sp>
        <p:sp>
          <p:nvSpPr>
            <p:cNvPr id="106519" name="TextBox 16"/>
            <p:cNvSpPr txBox="1">
              <a:spLocks noChangeArrowheads="1"/>
            </p:cNvSpPr>
            <p:nvPr/>
          </p:nvSpPr>
          <p:spPr bwMode="auto">
            <a:xfrm>
              <a:off x="6164668" y="11543"/>
              <a:ext cx="3112052" cy="735967"/>
            </a:xfrm>
            <a:prstGeom prst="rect">
              <a:avLst/>
            </a:prstGeom>
            <a:noFill/>
            <a:ln w="9525">
              <a:noFill/>
              <a:miter lim="800000"/>
              <a:headEnd/>
              <a:tailEnd/>
            </a:ln>
          </p:spPr>
          <p:txBody>
            <a:bodyPr>
              <a:spAutoFit/>
            </a:bodyPr>
            <a:lstStyle/>
            <a:p>
              <a:pPr algn="ctr"/>
              <a:r>
                <a:rPr lang="en-US" sz="2000"/>
                <a:t>LEGEND</a:t>
              </a:r>
            </a:p>
          </p:txBody>
        </p:sp>
      </p:grpSp>
      <p:pic>
        <p:nvPicPr>
          <p:cNvPr id="106499" name="Picture 17" descr="Screen Shot 2015-05-27 at 1.42.41 PM.png"/>
          <p:cNvPicPr>
            <a:picLocks noChangeAspect="1"/>
          </p:cNvPicPr>
          <p:nvPr/>
        </p:nvPicPr>
        <p:blipFill>
          <a:blip r:embed="rId2" cstate="print"/>
          <a:srcRect/>
          <a:stretch>
            <a:fillRect/>
          </a:stretch>
        </p:blipFill>
        <p:spPr bwMode="auto">
          <a:xfrm>
            <a:off x="1773238" y="763588"/>
            <a:ext cx="2990850" cy="2982912"/>
          </a:xfrm>
          <a:prstGeom prst="rect">
            <a:avLst/>
          </a:prstGeom>
          <a:noFill/>
          <a:ln w="9525">
            <a:noFill/>
            <a:miter lim="800000"/>
            <a:headEnd/>
            <a:tailEnd/>
          </a:ln>
        </p:spPr>
      </p:pic>
      <p:pic>
        <p:nvPicPr>
          <p:cNvPr id="106500" name="Picture 18" descr="Screen Shot 2015-05-27 at 1.42.50 PM.png"/>
          <p:cNvPicPr>
            <a:picLocks noChangeAspect="1"/>
          </p:cNvPicPr>
          <p:nvPr/>
        </p:nvPicPr>
        <p:blipFill>
          <a:blip r:embed="rId3" cstate="print"/>
          <a:srcRect/>
          <a:stretch>
            <a:fillRect/>
          </a:stretch>
        </p:blipFill>
        <p:spPr bwMode="auto">
          <a:xfrm>
            <a:off x="1773238" y="3752850"/>
            <a:ext cx="2990850" cy="2978150"/>
          </a:xfrm>
          <a:prstGeom prst="rect">
            <a:avLst/>
          </a:prstGeom>
          <a:noFill/>
          <a:ln w="9525">
            <a:noFill/>
            <a:miter lim="800000"/>
            <a:headEnd/>
            <a:tailEnd/>
          </a:ln>
        </p:spPr>
      </p:pic>
      <p:graphicFrame>
        <p:nvGraphicFramePr>
          <p:cNvPr id="23" name="Table 22"/>
          <p:cNvGraphicFramePr>
            <a:graphicFrameLocks noGrp="1"/>
          </p:cNvGraphicFramePr>
          <p:nvPr/>
        </p:nvGraphicFramePr>
        <p:xfrm>
          <a:off x="6041409" y="3066197"/>
          <a:ext cx="4285397" cy="3261360"/>
        </p:xfrm>
        <a:graphic>
          <a:graphicData uri="http://schemas.openxmlformats.org/drawingml/2006/table">
            <a:tbl>
              <a:tblPr firstRow="1" bandRow="1">
                <a:tableStyleId>{D113A9D2-9D6B-4929-AA2D-F23B5EE8CBE7}</a:tableStyleId>
              </a:tblPr>
              <a:tblGrid>
                <a:gridCol w="1807069">
                  <a:extLst>
                    <a:ext uri="{9D8B030D-6E8A-4147-A177-3AD203B41FA5}">
                      <a16:colId xmlns:a16="http://schemas.microsoft.com/office/drawing/2014/main" val="20000"/>
                    </a:ext>
                  </a:extLst>
                </a:gridCol>
                <a:gridCol w="931857">
                  <a:extLst>
                    <a:ext uri="{9D8B030D-6E8A-4147-A177-3AD203B41FA5}">
                      <a16:colId xmlns:a16="http://schemas.microsoft.com/office/drawing/2014/main" val="20001"/>
                    </a:ext>
                  </a:extLst>
                </a:gridCol>
                <a:gridCol w="1546471">
                  <a:extLst>
                    <a:ext uri="{9D8B030D-6E8A-4147-A177-3AD203B41FA5}">
                      <a16:colId xmlns:a16="http://schemas.microsoft.com/office/drawing/2014/main" val="20002"/>
                    </a:ext>
                  </a:extLst>
                </a:gridCol>
              </a:tblGrid>
              <a:tr h="510443">
                <a:tc>
                  <a:txBody>
                    <a:bodyPr/>
                    <a:lstStyle/>
                    <a:p>
                      <a:pPr algn="ctr"/>
                      <a:r>
                        <a:rPr lang="en-US" sz="1600" baseline="0">
                          <a:solidFill>
                            <a:schemeClr val="tx1"/>
                          </a:solidFill>
                        </a:rPr>
                        <a:t>Type</a:t>
                      </a:r>
                      <a:endParaRPr lang="en-US" sz="1600" b="1">
                        <a:solidFill>
                          <a:schemeClr val="tx1"/>
                        </a:solidFill>
                      </a:endParaRPr>
                    </a:p>
                  </a:txBody>
                  <a:tcPr marL="68580" marR="68580"/>
                </a:tc>
                <a:tc>
                  <a:txBody>
                    <a:bodyPr/>
                    <a:lstStyle/>
                    <a:p>
                      <a:pPr algn="ctr"/>
                      <a:r>
                        <a:rPr lang="en-US" sz="1600">
                          <a:solidFill>
                            <a:schemeClr val="tx1"/>
                          </a:solidFill>
                        </a:rPr>
                        <a:t>Area (cm</a:t>
                      </a:r>
                      <a:r>
                        <a:rPr lang="en-US" sz="1600" baseline="30000">
                          <a:solidFill>
                            <a:schemeClr val="tx1"/>
                          </a:solidFill>
                        </a:rPr>
                        <a:t>2</a:t>
                      </a:r>
                      <a:r>
                        <a:rPr lang="en-US" sz="1600">
                          <a:solidFill>
                            <a:schemeClr val="tx1"/>
                          </a:solidFill>
                        </a:rPr>
                        <a:t>)</a:t>
                      </a:r>
                      <a:endParaRPr lang="en-US" sz="1600" b="1">
                        <a:solidFill>
                          <a:schemeClr val="tx1"/>
                        </a:solidFill>
                      </a:endParaRPr>
                    </a:p>
                  </a:txBody>
                  <a:tcPr marL="68580" marR="68580"/>
                </a:tc>
                <a:tc>
                  <a:txBody>
                    <a:bodyPr/>
                    <a:lstStyle/>
                    <a:p>
                      <a:pPr algn="ctr"/>
                      <a:r>
                        <a:rPr lang="en-US" sz="1600">
                          <a:solidFill>
                            <a:schemeClr val="tx1"/>
                          </a:solidFill>
                        </a:rPr>
                        <a:t>Percentage</a:t>
                      </a:r>
                      <a:endParaRPr lang="en-US" sz="1600" b="1">
                        <a:solidFill>
                          <a:schemeClr val="tx1"/>
                        </a:solidFill>
                      </a:endParaRPr>
                    </a:p>
                  </a:txBody>
                  <a:tcPr marL="68580" marR="68580"/>
                </a:tc>
                <a:extLst>
                  <a:ext uri="{0D108BD9-81ED-4DB2-BD59-A6C34878D82A}">
                    <a16:rowId xmlns:a16="http://schemas.microsoft.com/office/drawing/2014/main" val="10000"/>
                  </a:ext>
                </a:extLst>
              </a:tr>
              <a:tr h="332833">
                <a:tc>
                  <a:txBody>
                    <a:bodyPr/>
                    <a:lstStyle/>
                    <a:p>
                      <a:r>
                        <a:rPr lang="en-US" sz="1600" b="1">
                          <a:solidFill>
                            <a:schemeClr val="tx1"/>
                          </a:solidFill>
                        </a:rPr>
                        <a:t>Granulation</a:t>
                      </a:r>
                    </a:p>
                  </a:txBody>
                  <a:tcPr marL="68580" marR="68580"/>
                </a:tc>
                <a:tc>
                  <a:txBody>
                    <a:bodyPr/>
                    <a:lstStyle/>
                    <a:p>
                      <a:pPr algn="r"/>
                      <a:r>
                        <a:rPr lang="en-US" sz="1600">
                          <a:solidFill>
                            <a:schemeClr val="tx1"/>
                          </a:solidFill>
                        </a:rPr>
                        <a:t>0</a:t>
                      </a:r>
                    </a:p>
                  </a:txBody>
                  <a:tcPr marL="68580" marR="68580"/>
                </a:tc>
                <a:tc>
                  <a:txBody>
                    <a:bodyPr/>
                    <a:lstStyle/>
                    <a:p>
                      <a:pPr algn="r"/>
                      <a:r>
                        <a:rPr lang="en-US" sz="1600">
                          <a:solidFill>
                            <a:schemeClr val="tx1"/>
                          </a:solidFill>
                        </a:rPr>
                        <a:t>0</a:t>
                      </a:r>
                    </a:p>
                  </a:txBody>
                  <a:tcPr marL="68580" marR="68580"/>
                </a:tc>
                <a:extLst>
                  <a:ext uri="{0D108BD9-81ED-4DB2-BD59-A6C34878D82A}">
                    <a16:rowId xmlns:a16="http://schemas.microsoft.com/office/drawing/2014/main" val="10001"/>
                  </a:ext>
                </a:extLst>
              </a:tr>
              <a:tr h="332833">
                <a:tc>
                  <a:txBody>
                    <a:bodyPr/>
                    <a:lstStyle/>
                    <a:p>
                      <a:r>
                        <a:rPr lang="en-US" sz="1600" b="1">
                          <a:solidFill>
                            <a:schemeClr val="tx1"/>
                          </a:solidFill>
                        </a:rPr>
                        <a:t>Slough</a:t>
                      </a:r>
                    </a:p>
                  </a:txBody>
                  <a:tcPr marL="68580" marR="68580"/>
                </a:tc>
                <a:tc>
                  <a:txBody>
                    <a:bodyPr/>
                    <a:lstStyle/>
                    <a:p>
                      <a:pPr algn="r"/>
                      <a:r>
                        <a:rPr lang="en-US" sz="1600">
                          <a:solidFill>
                            <a:schemeClr val="tx1"/>
                          </a:solidFill>
                        </a:rPr>
                        <a:t>2.28</a:t>
                      </a:r>
                    </a:p>
                  </a:txBody>
                  <a:tcPr marL="68580" marR="68580"/>
                </a:tc>
                <a:tc>
                  <a:txBody>
                    <a:bodyPr/>
                    <a:lstStyle/>
                    <a:p>
                      <a:pPr algn="r"/>
                      <a:r>
                        <a:rPr lang="en-US" sz="1600">
                          <a:solidFill>
                            <a:schemeClr val="tx1"/>
                          </a:solidFill>
                        </a:rPr>
                        <a:t>42.07%</a:t>
                      </a:r>
                    </a:p>
                  </a:txBody>
                  <a:tcPr marL="68580" marR="68580"/>
                </a:tc>
                <a:extLst>
                  <a:ext uri="{0D108BD9-81ED-4DB2-BD59-A6C34878D82A}">
                    <a16:rowId xmlns:a16="http://schemas.microsoft.com/office/drawing/2014/main" val="10002"/>
                  </a:ext>
                </a:extLst>
              </a:tr>
              <a:tr h="332833">
                <a:tc>
                  <a:txBody>
                    <a:bodyPr/>
                    <a:lstStyle/>
                    <a:p>
                      <a:r>
                        <a:rPr lang="en-US" sz="1600" b="1">
                          <a:solidFill>
                            <a:schemeClr val="tx1"/>
                          </a:solidFill>
                        </a:rPr>
                        <a:t>Hyperpigmentation</a:t>
                      </a:r>
                    </a:p>
                  </a:txBody>
                  <a:tcPr marL="68580" marR="68580"/>
                </a:tc>
                <a:tc>
                  <a:txBody>
                    <a:bodyPr/>
                    <a:lstStyle/>
                    <a:p>
                      <a:pPr algn="r"/>
                      <a:r>
                        <a:rPr lang="en-US" sz="1600">
                          <a:solidFill>
                            <a:schemeClr val="tx1"/>
                          </a:solidFill>
                        </a:rPr>
                        <a:t>2.05</a:t>
                      </a:r>
                    </a:p>
                  </a:txBody>
                  <a:tcPr marL="68580" marR="68580"/>
                </a:tc>
                <a:tc>
                  <a:txBody>
                    <a:bodyPr/>
                    <a:lstStyle/>
                    <a:p>
                      <a:pPr algn="r"/>
                      <a:r>
                        <a:rPr lang="en-US" sz="1600">
                          <a:solidFill>
                            <a:schemeClr val="tx1"/>
                          </a:solidFill>
                        </a:rPr>
                        <a:t>37.82%</a:t>
                      </a:r>
                    </a:p>
                  </a:txBody>
                  <a:tcPr marL="68580" marR="68580"/>
                </a:tc>
                <a:extLst>
                  <a:ext uri="{0D108BD9-81ED-4DB2-BD59-A6C34878D82A}">
                    <a16:rowId xmlns:a16="http://schemas.microsoft.com/office/drawing/2014/main" val="10003"/>
                  </a:ext>
                </a:extLst>
              </a:tr>
              <a:tr h="332833">
                <a:tc>
                  <a:txBody>
                    <a:bodyPr/>
                    <a:lstStyle/>
                    <a:p>
                      <a:r>
                        <a:rPr lang="en-US" sz="1600" b="1">
                          <a:solidFill>
                            <a:schemeClr val="tx1"/>
                          </a:solidFill>
                        </a:rPr>
                        <a:t>Epithelium</a:t>
                      </a:r>
                    </a:p>
                  </a:txBody>
                  <a:tcPr marL="68580" marR="68580"/>
                </a:tc>
                <a:tc>
                  <a:txBody>
                    <a:bodyPr/>
                    <a:lstStyle/>
                    <a:p>
                      <a:pPr algn="r"/>
                      <a:r>
                        <a:rPr lang="en-US" sz="1600">
                          <a:solidFill>
                            <a:schemeClr val="tx1"/>
                          </a:solidFill>
                        </a:rPr>
                        <a:t>0.54</a:t>
                      </a:r>
                    </a:p>
                  </a:txBody>
                  <a:tcPr marL="68580" marR="68580"/>
                </a:tc>
                <a:tc>
                  <a:txBody>
                    <a:bodyPr/>
                    <a:lstStyle/>
                    <a:p>
                      <a:pPr algn="r"/>
                      <a:r>
                        <a:rPr lang="en-US" sz="1600">
                          <a:solidFill>
                            <a:schemeClr val="tx1"/>
                          </a:solidFill>
                        </a:rPr>
                        <a:t>9.96%</a:t>
                      </a:r>
                    </a:p>
                  </a:txBody>
                  <a:tcPr marL="68580" marR="68580"/>
                </a:tc>
                <a:extLst>
                  <a:ext uri="{0D108BD9-81ED-4DB2-BD59-A6C34878D82A}">
                    <a16:rowId xmlns:a16="http://schemas.microsoft.com/office/drawing/2014/main" val="10004"/>
                  </a:ext>
                </a:extLst>
              </a:tr>
              <a:tr h="332833">
                <a:tc>
                  <a:txBody>
                    <a:bodyPr/>
                    <a:lstStyle/>
                    <a:p>
                      <a:r>
                        <a:rPr lang="en-US" sz="1600" b="1">
                          <a:solidFill>
                            <a:schemeClr val="tx1"/>
                          </a:solidFill>
                        </a:rPr>
                        <a:t>Fascia/Scar</a:t>
                      </a:r>
                    </a:p>
                  </a:txBody>
                  <a:tcPr marL="68580" marR="68580"/>
                </a:tc>
                <a:tc>
                  <a:txBody>
                    <a:bodyPr/>
                    <a:lstStyle/>
                    <a:p>
                      <a:pPr algn="r"/>
                      <a:r>
                        <a:rPr lang="en-US" sz="1600">
                          <a:solidFill>
                            <a:schemeClr val="tx1"/>
                          </a:solidFill>
                        </a:rPr>
                        <a:t>0.79</a:t>
                      </a:r>
                    </a:p>
                  </a:txBody>
                  <a:tcPr marL="68580" marR="68580"/>
                </a:tc>
                <a:tc>
                  <a:txBody>
                    <a:bodyPr/>
                    <a:lstStyle/>
                    <a:p>
                      <a:pPr algn="r"/>
                      <a:r>
                        <a:rPr lang="en-US" sz="1600">
                          <a:solidFill>
                            <a:schemeClr val="tx1"/>
                          </a:solidFill>
                        </a:rPr>
                        <a:t>14.39%</a:t>
                      </a:r>
                    </a:p>
                  </a:txBody>
                  <a:tcPr marL="68580" marR="68580"/>
                </a:tc>
                <a:extLst>
                  <a:ext uri="{0D108BD9-81ED-4DB2-BD59-A6C34878D82A}">
                    <a16:rowId xmlns:a16="http://schemas.microsoft.com/office/drawing/2014/main" val="10005"/>
                  </a:ext>
                </a:extLst>
              </a:tr>
              <a:tr h="332833">
                <a:tc>
                  <a:txBody>
                    <a:bodyPr/>
                    <a:lstStyle/>
                    <a:p>
                      <a:r>
                        <a:rPr lang="en-US" sz="1600" b="1">
                          <a:solidFill>
                            <a:schemeClr val="tx1"/>
                          </a:solidFill>
                        </a:rPr>
                        <a:t>Necrosis</a:t>
                      </a:r>
                    </a:p>
                  </a:txBody>
                  <a:tcPr marL="68580" marR="68580"/>
                </a:tc>
                <a:tc>
                  <a:txBody>
                    <a:bodyPr/>
                    <a:lstStyle/>
                    <a:p>
                      <a:pPr algn="r"/>
                      <a:r>
                        <a:rPr lang="en-US" sz="1600">
                          <a:solidFill>
                            <a:schemeClr val="tx1"/>
                          </a:solidFill>
                        </a:rPr>
                        <a:t>0</a:t>
                      </a:r>
                    </a:p>
                  </a:txBody>
                  <a:tcPr marL="68580" marR="68580"/>
                </a:tc>
                <a:tc>
                  <a:txBody>
                    <a:bodyPr/>
                    <a:lstStyle/>
                    <a:p>
                      <a:pPr algn="r"/>
                      <a:r>
                        <a:rPr lang="en-US" sz="1600">
                          <a:solidFill>
                            <a:schemeClr val="tx1"/>
                          </a:solidFill>
                        </a:rPr>
                        <a:t>0</a:t>
                      </a:r>
                    </a:p>
                  </a:txBody>
                  <a:tcPr marL="68580" marR="68580"/>
                </a:tc>
                <a:extLst>
                  <a:ext uri="{0D108BD9-81ED-4DB2-BD59-A6C34878D82A}">
                    <a16:rowId xmlns:a16="http://schemas.microsoft.com/office/drawing/2014/main" val="10006"/>
                  </a:ext>
                </a:extLst>
              </a:tr>
              <a:tr h="332833">
                <a:tc>
                  <a:txBody>
                    <a:bodyPr/>
                    <a:lstStyle/>
                    <a:p>
                      <a:r>
                        <a:rPr lang="en-US" sz="1600" b="1">
                          <a:solidFill>
                            <a:schemeClr val="tx1"/>
                          </a:solidFill>
                        </a:rPr>
                        <a:t>Other</a:t>
                      </a:r>
                    </a:p>
                  </a:txBody>
                  <a:tcPr marL="68580" marR="68580"/>
                </a:tc>
                <a:tc>
                  <a:txBody>
                    <a:bodyPr/>
                    <a:lstStyle/>
                    <a:p>
                      <a:pPr algn="r"/>
                      <a:r>
                        <a:rPr lang="en-US" sz="1600">
                          <a:solidFill>
                            <a:schemeClr val="tx1"/>
                          </a:solidFill>
                        </a:rPr>
                        <a:t>0</a:t>
                      </a:r>
                    </a:p>
                  </a:txBody>
                  <a:tcPr marL="68580" marR="68580"/>
                </a:tc>
                <a:tc>
                  <a:txBody>
                    <a:bodyPr/>
                    <a:lstStyle/>
                    <a:p>
                      <a:pPr algn="r"/>
                      <a:r>
                        <a:rPr lang="en-US" sz="1600">
                          <a:solidFill>
                            <a:schemeClr val="tx1"/>
                          </a:solidFill>
                        </a:rPr>
                        <a:t>0</a:t>
                      </a:r>
                    </a:p>
                  </a:txBody>
                  <a:tcPr marL="68580" marR="68580"/>
                </a:tc>
                <a:extLst>
                  <a:ext uri="{0D108BD9-81ED-4DB2-BD59-A6C34878D82A}">
                    <a16:rowId xmlns:a16="http://schemas.microsoft.com/office/drawing/2014/main" val="10007"/>
                  </a:ext>
                </a:extLst>
              </a:tr>
              <a:tr h="332833">
                <a:tc>
                  <a:txBody>
                    <a:bodyPr/>
                    <a:lstStyle/>
                    <a:p>
                      <a:r>
                        <a:rPr lang="en-US" sz="1600" b="1">
                          <a:solidFill>
                            <a:schemeClr val="tx1"/>
                          </a:solidFill>
                        </a:rPr>
                        <a:t>Total</a:t>
                      </a:r>
                    </a:p>
                  </a:txBody>
                  <a:tcPr marL="68580" marR="68580"/>
                </a:tc>
                <a:tc>
                  <a:txBody>
                    <a:bodyPr/>
                    <a:lstStyle/>
                    <a:p>
                      <a:pPr algn="r"/>
                      <a:r>
                        <a:rPr lang="en-US" sz="1600">
                          <a:solidFill>
                            <a:schemeClr val="tx1"/>
                          </a:solidFill>
                        </a:rPr>
                        <a:t>5.42</a:t>
                      </a:r>
                    </a:p>
                  </a:txBody>
                  <a:tcPr marL="68580" marR="68580"/>
                </a:tc>
                <a:tc>
                  <a:txBody>
                    <a:bodyPr/>
                    <a:lstStyle/>
                    <a:p>
                      <a:pPr algn="r"/>
                      <a:r>
                        <a:rPr lang="en-US" sz="1600">
                          <a:solidFill>
                            <a:schemeClr val="tx1"/>
                          </a:solidFill>
                        </a:rPr>
                        <a:t>100%</a:t>
                      </a:r>
                    </a:p>
                  </a:txBody>
                  <a:tcPr marL="68580" marR="68580"/>
                </a:tc>
                <a:extLst>
                  <a:ext uri="{0D108BD9-81ED-4DB2-BD59-A6C34878D82A}">
                    <a16:rowId xmlns:a16="http://schemas.microsoft.com/office/drawing/2014/main" val="10008"/>
                  </a:ext>
                </a:extLst>
              </a:tr>
            </a:tbl>
          </a:graphicData>
        </a:graphic>
      </p:graphicFrame>
      <p:graphicFrame>
        <p:nvGraphicFramePr>
          <p:cNvPr id="106502" name="Chart 21"/>
          <p:cNvGraphicFramePr>
            <a:graphicFrameLocks/>
          </p:cNvGraphicFramePr>
          <p:nvPr/>
        </p:nvGraphicFramePr>
        <p:xfrm>
          <a:off x="7042150" y="112714"/>
          <a:ext cx="3676650" cy="3106737"/>
        </p:xfrm>
        <a:graphic>
          <a:graphicData uri="http://schemas.openxmlformats.org/presentationml/2006/ole">
            <mc:AlternateContent xmlns:mc="http://schemas.openxmlformats.org/markup-compatibility/2006">
              <mc:Choice xmlns:v="urn:schemas-microsoft-com:vml" Requires="v">
                <p:oleObj r:id="rId4" imgW="3676207" imgH="3103133" progId="Excel.Sheet.8">
                  <p:embed/>
                </p:oleObj>
              </mc:Choice>
              <mc:Fallback>
                <p:oleObj r:id="rId4" imgW="3676207" imgH="3103133" progId="Excel.Sheet.8">
                  <p:embed/>
                  <p:pic>
                    <p:nvPicPr>
                      <p:cNvPr id="106502" name="Chart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150" y="112714"/>
                        <a:ext cx="3676650" cy="310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03" name="TextBox 23"/>
          <p:cNvSpPr txBox="1">
            <a:spLocks noChangeArrowheads="1"/>
          </p:cNvSpPr>
          <p:nvPr/>
        </p:nvSpPr>
        <p:spPr bwMode="auto">
          <a:xfrm>
            <a:off x="1641476" y="109539"/>
            <a:ext cx="5281613" cy="615553"/>
          </a:xfrm>
          <a:prstGeom prst="rect">
            <a:avLst/>
          </a:prstGeom>
          <a:noFill/>
          <a:ln w="9525">
            <a:noFill/>
            <a:miter lim="800000"/>
            <a:headEnd/>
            <a:tailEnd/>
          </a:ln>
        </p:spPr>
        <p:txBody>
          <a:bodyPr>
            <a:spAutoFit/>
          </a:bodyPr>
          <a:lstStyle/>
          <a:p>
            <a:r>
              <a:rPr lang="en-US" sz="3400" dirty="0">
                <a:latin typeface="Arial Rounded MT Bold" pitchFamily="34" charset="0"/>
                <a:cs typeface="Times New Roman" pitchFamily="18" charset="0"/>
              </a:rPr>
              <a:t>Wound Analysis</a:t>
            </a:r>
          </a:p>
        </p:txBody>
      </p:sp>
      <p:sp>
        <p:nvSpPr>
          <p:cNvPr id="106504" name="TextBox 24"/>
          <p:cNvSpPr txBox="1">
            <a:spLocks noChangeArrowheads="1"/>
          </p:cNvSpPr>
          <p:nvPr/>
        </p:nvSpPr>
        <p:spPr bwMode="auto">
          <a:xfrm>
            <a:off x="7494589" y="2489200"/>
            <a:ext cx="1254125" cy="400050"/>
          </a:xfrm>
          <a:prstGeom prst="rect">
            <a:avLst/>
          </a:prstGeom>
          <a:noFill/>
          <a:ln w="9525">
            <a:noFill/>
            <a:miter lim="800000"/>
            <a:headEnd/>
            <a:tailEnd/>
          </a:ln>
        </p:spPr>
        <p:txBody>
          <a:bodyPr wrap="none">
            <a:spAutoFit/>
          </a:bodyPr>
          <a:lstStyle/>
          <a:p>
            <a:pPr algn="ctr"/>
            <a:r>
              <a:rPr lang="en-US" sz="1000"/>
              <a:t>Hyperpigmentation </a:t>
            </a:r>
          </a:p>
          <a:p>
            <a:pPr algn="ctr"/>
            <a:r>
              <a:rPr lang="en-US" sz="1000"/>
              <a:t>36%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1095</Words>
  <Application>Microsoft Macintosh PowerPoint</Application>
  <PresentationFormat>Widescreen</PresentationFormat>
  <Paragraphs>88</Paragraphs>
  <Slides>15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Arial Rounded MT Bold</vt:lpstr>
      <vt:lpstr>Calibri</vt:lpstr>
      <vt:lpstr>Calibri Light</vt:lpstr>
      <vt:lpstr>system-ui</vt:lpstr>
      <vt:lpstr>Times New Roman</vt:lpstr>
      <vt:lpstr>Office Theme</vt:lpstr>
      <vt:lpstr>Excel.Sheet.8</vt:lpstr>
      <vt:lpstr>Use of the Wound Electronic Medical Record (WEMR) in Improving Wound Healing  Wednesday, October 2, 2024 </vt:lpstr>
      <vt:lpstr>Agenda</vt:lpstr>
      <vt:lpstr>What is the WEMR? </vt:lpstr>
      <vt:lpstr>What is the WEMR? </vt:lpstr>
      <vt:lpstr>How to use WEMR to measure healing?</vt:lpstr>
      <vt:lpstr>What’s New in the Field of Wound Photography and Quantification</vt:lpstr>
      <vt:lpstr>PowerPoint Presentation</vt:lpstr>
      <vt:lpstr>PowerPoint Presentation</vt:lpstr>
      <vt:lpstr>PowerPoint Presentation</vt:lpstr>
      <vt:lpstr>PowerPoint Presentation</vt:lpstr>
      <vt:lpstr>Clinical Decision Support Can Improve Healing Rates</vt:lpstr>
      <vt:lpstr>PowerPoint Presentation</vt:lpstr>
      <vt:lpstr>Can Early Inpatient Treatment Protocols Halt Progression of Pressure Ulcers (N=150) Using an Electronic Medical Record?</vt:lpstr>
      <vt:lpstr>Can Early Inpatient Treatment Protocols Halt Progression of Pressure Ulcers (N=150) Using an Electronic Medical Record?</vt:lpstr>
      <vt:lpstr>WEMR and When To Amputate?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dcterms:created xsi:type="dcterms:W3CDTF">2024-07-16T10:44:38Z</dcterms:created>
  <dcterms:modified xsi:type="dcterms:W3CDTF">2024-07-16T19:07:59Z</dcterms:modified>
</cp:coreProperties>
</file>