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 id="2147483714" r:id="rId3"/>
  </p:sldMasterIdLst>
  <p:notesMasterIdLst>
    <p:notesMasterId r:id="rId45"/>
  </p:notesMasterIdLst>
  <p:handoutMasterIdLst>
    <p:handoutMasterId r:id="rId46"/>
  </p:handoutMasterIdLst>
  <p:sldIdLst>
    <p:sldId id="257" r:id="rId4"/>
    <p:sldId id="280" r:id="rId5"/>
    <p:sldId id="375" r:id="rId6"/>
    <p:sldId id="341" r:id="rId7"/>
    <p:sldId id="362" r:id="rId8"/>
    <p:sldId id="352" r:id="rId9"/>
    <p:sldId id="350" r:id="rId10"/>
    <p:sldId id="381" r:id="rId11"/>
    <p:sldId id="353" r:id="rId12"/>
    <p:sldId id="343" r:id="rId13"/>
    <p:sldId id="354" r:id="rId14"/>
    <p:sldId id="327" r:id="rId15"/>
    <p:sldId id="356" r:id="rId16"/>
    <p:sldId id="340" r:id="rId17"/>
    <p:sldId id="351" r:id="rId18"/>
    <p:sldId id="377" r:id="rId19"/>
    <p:sldId id="348" r:id="rId20"/>
    <p:sldId id="378" r:id="rId21"/>
    <p:sldId id="349" r:id="rId22"/>
    <p:sldId id="345" r:id="rId23"/>
    <p:sldId id="342" r:id="rId24"/>
    <p:sldId id="379" r:id="rId25"/>
    <p:sldId id="359" r:id="rId26"/>
    <p:sldId id="360" r:id="rId27"/>
    <p:sldId id="380" r:id="rId28"/>
    <p:sldId id="358" r:id="rId29"/>
    <p:sldId id="361" r:id="rId30"/>
    <p:sldId id="357" r:id="rId31"/>
    <p:sldId id="366" r:id="rId32"/>
    <p:sldId id="367" r:id="rId33"/>
    <p:sldId id="368" r:id="rId34"/>
    <p:sldId id="369" r:id="rId35"/>
    <p:sldId id="370" r:id="rId36"/>
    <p:sldId id="371" r:id="rId37"/>
    <p:sldId id="372" r:id="rId38"/>
    <p:sldId id="373" r:id="rId39"/>
    <p:sldId id="374" r:id="rId40"/>
    <p:sldId id="365" r:id="rId41"/>
    <p:sldId id="363" r:id="rId42"/>
    <p:sldId id="355" r:id="rId43"/>
    <p:sldId id="279" r:id="rId44"/>
  </p:sldIdLst>
  <p:sldSz cx="9144000" cy="5143500" type="screen16x9"/>
  <p:notesSz cx="7315200" cy="9601200"/>
  <p:defaultTextStyle>
    <a:defPPr>
      <a:defRPr lang="en-US"/>
    </a:defPPr>
    <a:lvl1pPr marL="0" algn="l" defTabSz="914150" rtl="0" eaLnBrk="1" latinLnBrk="0" hangingPunct="1">
      <a:defRPr sz="1800" kern="1200">
        <a:solidFill>
          <a:schemeClr val="tx1"/>
        </a:solidFill>
        <a:latin typeface="+mn-lt"/>
        <a:ea typeface="+mn-ea"/>
        <a:cs typeface="+mn-cs"/>
      </a:defRPr>
    </a:lvl1pPr>
    <a:lvl2pPr marL="457074" algn="l" defTabSz="914150" rtl="0" eaLnBrk="1" latinLnBrk="0" hangingPunct="1">
      <a:defRPr sz="1800" kern="1200">
        <a:solidFill>
          <a:schemeClr val="tx1"/>
        </a:solidFill>
        <a:latin typeface="+mn-lt"/>
        <a:ea typeface="+mn-ea"/>
        <a:cs typeface="+mn-cs"/>
      </a:defRPr>
    </a:lvl2pPr>
    <a:lvl3pPr marL="914150" algn="l" defTabSz="914150" rtl="0" eaLnBrk="1" latinLnBrk="0" hangingPunct="1">
      <a:defRPr sz="1800" kern="1200">
        <a:solidFill>
          <a:schemeClr val="tx1"/>
        </a:solidFill>
        <a:latin typeface="+mn-lt"/>
        <a:ea typeface="+mn-ea"/>
        <a:cs typeface="+mn-cs"/>
      </a:defRPr>
    </a:lvl3pPr>
    <a:lvl4pPr marL="1371225" algn="l" defTabSz="914150" rtl="0" eaLnBrk="1" latinLnBrk="0" hangingPunct="1">
      <a:defRPr sz="1800" kern="1200">
        <a:solidFill>
          <a:schemeClr val="tx1"/>
        </a:solidFill>
        <a:latin typeface="+mn-lt"/>
        <a:ea typeface="+mn-ea"/>
        <a:cs typeface="+mn-cs"/>
      </a:defRPr>
    </a:lvl4pPr>
    <a:lvl5pPr marL="1828301" algn="l" defTabSz="914150" rtl="0" eaLnBrk="1" latinLnBrk="0" hangingPunct="1">
      <a:defRPr sz="1800" kern="1200">
        <a:solidFill>
          <a:schemeClr val="tx1"/>
        </a:solidFill>
        <a:latin typeface="+mn-lt"/>
        <a:ea typeface="+mn-ea"/>
        <a:cs typeface="+mn-cs"/>
      </a:defRPr>
    </a:lvl5pPr>
    <a:lvl6pPr marL="2285376" algn="l" defTabSz="914150" rtl="0" eaLnBrk="1" latinLnBrk="0" hangingPunct="1">
      <a:defRPr sz="1800" kern="1200">
        <a:solidFill>
          <a:schemeClr val="tx1"/>
        </a:solidFill>
        <a:latin typeface="+mn-lt"/>
        <a:ea typeface="+mn-ea"/>
        <a:cs typeface="+mn-cs"/>
      </a:defRPr>
    </a:lvl6pPr>
    <a:lvl7pPr marL="2742450" algn="l" defTabSz="914150" rtl="0" eaLnBrk="1" latinLnBrk="0" hangingPunct="1">
      <a:defRPr sz="1800" kern="1200">
        <a:solidFill>
          <a:schemeClr val="tx1"/>
        </a:solidFill>
        <a:latin typeface="+mn-lt"/>
        <a:ea typeface="+mn-ea"/>
        <a:cs typeface="+mn-cs"/>
      </a:defRPr>
    </a:lvl7pPr>
    <a:lvl8pPr marL="3199525" algn="l" defTabSz="914150" rtl="0" eaLnBrk="1" latinLnBrk="0" hangingPunct="1">
      <a:defRPr sz="1800" kern="1200">
        <a:solidFill>
          <a:schemeClr val="tx1"/>
        </a:solidFill>
        <a:latin typeface="+mn-lt"/>
        <a:ea typeface="+mn-ea"/>
        <a:cs typeface="+mn-cs"/>
      </a:defRPr>
    </a:lvl8pPr>
    <a:lvl9pPr marL="3656601" algn="l" defTabSz="91415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93"/>
    <p:restoredTop sz="91340"/>
  </p:normalViewPr>
  <p:slideViewPr>
    <p:cSldViewPr showGuides="1">
      <p:cViewPr varScale="1">
        <p:scale>
          <a:sx n="129" d="100"/>
          <a:sy n="129" d="100"/>
        </p:scale>
        <p:origin x="200" y="25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A7BA564F-3F92-468F-87B8-1E2CBAD9F8E4}" type="datetimeFigureOut">
              <a:rPr lang="en-US" smtClean="0"/>
              <a:t>7/9/24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57629611-69B6-47DB-B4E1-E3D2F623A101}" type="slidenum">
              <a:rPr lang="en-US" smtClean="0"/>
              <a:t>‹#›</a:t>
            </a:fld>
            <a:endParaRPr lang="en-US"/>
          </a:p>
        </p:txBody>
      </p:sp>
    </p:spTree>
    <p:extLst>
      <p:ext uri="{BB962C8B-B14F-4D97-AF65-F5344CB8AC3E}">
        <p14:creationId xmlns:p14="http://schemas.microsoft.com/office/powerpoint/2010/main" val="3100240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11BB808-1081-4AB9-AAD3-EFE69D2CF4A6}" type="datetimeFigureOut">
              <a:rPr lang="en-US" smtClean="0"/>
              <a:t>7/9/24</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2530C72-CE6C-4476-B049-4347899B90EA}" type="slidenum">
              <a:rPr lang="en-US" smtClean="0"/>
              <a:t>‹#›</a:t>
            </a:fld>
            <a:endParaRPr lang="en-US"/>
          </a:p>
        </p:txBody>
      </p:sp>
    </p:spTree>
    <p:extLst>
      <p:ext uri="{BB962C8B-B14F-4D97-AF65-F5344CB8AC3E}">
        <p14:creationId xmlns:p14="http://schemas.microsoft.com/office/powerpoint/2010/main" val="2379160378"/>
      </p:ext>
    </p:extLst>
  </p:cSld>
  <p:clrMap bg1="lt1" tx1="dk1" bg2="lt2" tx2="dk2" accent1="accent1" accent2="accent2" accent3="accent3" accent4="accent4" accent5="accent5" accent6="accent6" hlink="hlink" folHlink="folHlink"/>
  <p:notesStyle>
    <a:lvl1pPr marL="0" algn="l" defTabSz="914150" rtl="0" eaLnBrk="1" latinLnBrk="0" hangingPunct="1">
      <a:defRPr sz="1200" kern="1200">
        <a:solidFill>
          <a:schemeClr val="tx1"/>
        </a:solidFill>
        <a:latin typeface="+mn-lt"/>
        <a:ea typeface="+mn-ea"/>
        <a:cs typeface="+mn-cs"/>
      </a:defRPr>
    </a:lvl1pPr>
    <a:lvl2pPr marL="457074" algn="l" defTabSz="914150" rtl="0" eaLnBrk="1" latinLnBrk="0" hangingPunct="1">
      <a:defRPr sz="1200" kern="1200">
        <a:solidFill>
          <a:schemeClr val="tx1"/>
        </a:solidFill>
        <a:latin typeface="+mn-lt"/>
        <a:ea typeface="+mn-ea"/>
        <a:cs typeface="+mn-cs"/>
      </a:defRPr>
    </a:lvl2pPr>
    <a:lvl3pPr marL="914150" algn="l" defTabSz="914150" rtl="0" eaLnBrk="1" latinLnBrk="0" hangingPunct="1">
      <a:defRPr sz="1200" kern="1200">
        <a:solidFill>
          <a:schemeClr val="tx1"/>
        </a:solidFill>
        <a:latin typeface="+mn-lt"/>
        <a:ea typeface="+mn-ea"/>
        <a:cs typeface="+mn-cs"/>
      </a:defRPr>
    </a:lvl3pPr>
    <a:lvl4pPr marL="1371225" algn="l" defTabSz="914150" rtl="0" eaLnBrk="1" latinLnBrk="0" hangingPunct="1">
      <a:defRPr sz="1200" kern="1200">
        <a:solidFill>
          <a:schemeClr val="tx1"/>
        </a:solidFill>
        <a:latin typeface="+mn-lt"/>
        <a:ea typeface="+mn-ea"/>
        <a:cs typeface="+mn-cs"/>
      </a:defRPr>
    </a:lvl4pPr>
    <a:lvl5pPr marL="1828301" algn="l" defTabSz="914150" rtl="0" eaLnBrk="1" latinLnBrk="0" hangingPunct="1">
      <a:defRPr sz="1200" kern="1200">
        <a:solidFill>
          <a:schemeClr val="tx1"/>
        </a:solidFill>
        <a:latin typeface="+mn-lt"/>
        <a:ea typeface="+mn-ea"/>
        <a:cs typeface="+mn-cs"/>
      </a:defRPr>
    </a:lvl5pPr>
    <a:lvl6pPr marL="2285376" algn="l" defTabSz="914150" rtl="0" eaLnBrk="1" latinLnBrk="0" hangingPunct="1">
      <a:defRPr sz="1200" kern="1200">
        <a:solidFill>
          <a:schemeClr val="tx1"/>
        </a:solidFill>
        <a:latin typeface="+mn-lt"/>
        <a:ea typeface="+mn-ea"/>
        <a:cs typeface="+mn-cs"/>
      </a:defRPr>
    </a:lvl6pPr>
    <a:lvl7pPr marL="2742450" algn="l" defTabSz="914150" rtl="0" eaLnBrk="1" latinLnBrk="0" hangingPunct="1">
      <a:defRPr sz="1200" kern="1200">
        <a:solidFill>
          <a:schemeClr val="tx1"/>
        </a:solidFill>
        <a:latin typeface="+mn-lt"/>
        <a:ea typeface="+mn-ea"/>
        <a:cs typeface="+mn-cs"/>
      </a:defRPr>
    </a:lvl7pPr>
    <a:lvl8pPr marL="3199525" algn="l" defTabSz="914150" rtl="0" eaLnBrk="1" latinLnBrk="0" hangingPunct="1">
      <a:defRPr sz="1200" kern="1200">
        <a:solidFill>
          <a:schemeClr val="tx1"/>
        </a:solidFill>
        <a:latin typeface="+mn-lt"/>
        <a:ea typeface="+mn-ea"/>
        <a:cs typeface="+mn-cs"/>
      </a:defRPr>
    </a:lvl8pPr>
    <a:lvl9pPr marL="3656601" algn="l" defTabSz="91415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4144624" y="9119172"/>
            <a:ext cx="3168928"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2" tIns="46667" rIns="93332" bIns="46667" anchor="b"/>
          <a:lstStyle>
            <a:lvl1pPr defTabSz="908050" eaLnBrk="0" hangingPunct="0">
              <a:defRPr sz="1500">
                <a:solidFill>
                  <a:schemeClr val="tx1"/>
                </a:solidFill>
                <a:latin typeface="Corbel" pitchFamily="34" charset="0"/>
                <a:ea typeface="ＭＳ Ｐゴシック" pitchFamily="34" charset="-128"/>
              </a:defRPr>
            </a:lvl1pPr>
            <a:lvl2pPr marL="742950" indent="-285750" defTabSz="908050" eaLnBrk="0" hangingPunct="0">
              <a:defRPr sz="1500">
                <a:solidFill>
                  <a:schemeClr val="tx1"/>
                </a:solidFill>
                <a:latin typeface="Corbel" pitchFamily="34" charset="0"/>
                <a:ea typeface="ＭＳ Ｐゴシック" pitchFamily="34" charset="-128"/>
              </a:defRPr>
            </a:lvl2pPr>
            <a:lvl3pPr marL="1143000" indent="-228600" defTabSz="908050" eaLnBrk="0" hangingPunct="0">
              <a:defRPr sz="1500">
                <a:solidFill>
                  <a:schemeClr val="tx1"/>
                </a:solidFill>
                <a:latin typeface="Corbel" pitchFamily="34" charset="0"/>
                <a:ea typeface="ＭＳ Ｐゴシック" pitchFamily="34" charset="-128"/>
              </a:defRPr>
            </a:lvl3pPr>
            <a:lvl4pPr marL="1600200" indent="-228600" defTabSz="908050" eaLnBrk="0" hangingPunct="0">
              <a:defRPr sz="1500">
                <a:solidFill>
                  <a:schemeClr val="tx1"/>
                </a:solidFill>
                <a:latin typeface="Corbel" pitchFamily="34" charset="0"/>
                <a:ea typeface="ＭＳ Ｐゴシック" pitchFamily="34" charset="-128"/>
              </a:defRPr>
            </a:lvl4pPr>
            <a:lvl5pPr marL="2057400" indent="-228600" defTabSz="908050" eaLnBrk="0" hangingPunct="0">
              <a:defRPr sz="1500">
                <a:solidFill>
                  <a:schemeClr val="tx1"/>
                </a:solidFill>
                <a:latin typeface="Corbel" pitchFamily="34" charset="0"/>
                <a:ea typeface="ＭＳ Ｐゴシック" pitchFamily="34" charset="-128"/>
              </a:defRPr>
            </a:lvl5pPr>
            <a:lvl6pPr marL="25146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6pPr>
            <a:lvl7pPr marL="29718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7pPr>
            <a:lvl8pPr marL="34290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8pPr>
            <a:lvl9pPr marL="38862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9pPr>
          </a:lstStyle>
          <a:p>
            <a:pPr eaLnBrk="1" fontAlgn="base" hangingPunct="1">
              <a:spcBef>
                <a:spcPct val="0"/>
              </a:spcBef>
              <a:spcAft>
                <a:spcPct val="0"/>
              </a:spcAft>
            </a:pPr>
            <a:fld id="{97FB07B1-36B4-4906-B77A-EAB0C010AB83}" type="slidenum">
              <a:rPr lang="en-US" sz="1200">
                <a:solidFill>
                  <a:prstClr val="black"/>
                </a:solidFill>
                <a:latin typeface="Arial" charset="0"/>
              </a:rPr>
              <a:pPr eaLnBrk="1" fontAlgn="base" hangingPunct="1">
                <a:spcBef>
                  <a:spcPct val="0"/>
                </a:spcBef>
                <a:spcAft>
                  <a:spcPct val="0"/>
                </a:spcAft>
              </a:pPr>
              <a:t>1</a:t>
            </a:fld>
            <a:endParaRPr lang="en-US" sz="1200" dirty="0">
              <a:solidFill>
                <a:prstClr val="black"/>
              </a:solidFill>
              <a:latin typeface="Arial" charset="0"/>
            </a:endParaRPr>
          </a:p>
        </p:txBody>
      </p:sp>
      <p:sp>
        <p:nvSpPr>
          <p:cNvPr id="11267" name="Rectangle 2"/>
          <p:cNvSpPr>
            <a:spLocks noGrp="1" noRot="1" noChangeAspect="1" noChangeArrowheads="1" noTextEdit="1"/>
          </p:cNvSpPr>
          <p:nvPr>
            <p:ph type="sldImg"/>
          </p:nvPr>
        </p:nvSpPr>
        <p:spPr>
          <a:xfrm>
            <a:off x="460375" y="722313"/>
            <a:ext cx="6397625" cy="3598862"/>
          </a:xfrm>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2" tIns="46667" rIns="93332" bIns="46667"/>
          <a:lstStyle/>
          <a:p>
            <a:pPr defTabSz="942147"/>
            <a:endParaRPr lang="en-US"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30C72-CE6C-4476-B049-4347899B90EA}" type="slidenum">
              <a:rPr lang="en-US" smtClean="0"/>
              <a:t>37</a:t>
            </a:fld>
            <a:endParaRPr lang="en-US"/>
          </a:p>
        </p:txBody>
      </p:sp>
    </p:spTree>
    <p:extLst>
      <p:ext uri="{BB962C8B-B14F-4D97-AF65-F5344CB8AC3E}">
        <p14:creationId xmlns:p14="http://schemas.microsoft.com/office/powerpoint/2010/main" val="1059953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30C72-CE6C-4476-B049-4347899B90EA}" type="slidenum">
              <a:rPr lang="en-US" smtClean="0"/>
              <a:t>29</a:t>
            </a:fld>
            <a:endParaRPr lang="en-US"/>
          </a:p>
        </p:txBody>
      </p:sp>
    </p:spTree>
    <p:extLst>
      <p:ext uri="{BB962C8B-B14F-4D97-AF65-F5344CB8AC3E}">
        <p14:creationId xmlns:p14="http://schemas.microsoft.com/office/powerpoint/2010/main" val="660055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30C72-CE6C-4476-B049-4347899B90EA}" type="slidenum">
              <a:rPr lang="en-US" smtClean="0"/>
              <a:t>30</a:t>
            </a:fld>
            <a:endParaRPr lang="en-US"/>
          </a:p>
        </p:txBody>
      </p:sp>
    </p:spTree>
    <p:extLst>
      <p:ext uri="{BB962C8B-B14F-4D97-AF65-F5344CB8AC3E}">
        <p14:creationId xmlns:p14="http://schemas.microsoft.com/office/powerpoint/2010/main" val="1467751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30C72-CE6C-4476-B049-4347899B90EA}" type="slidenum">
              <a:rPr lang="en-US" smtClean="0"/>
              <a:t>31</a:t>
            </a:fld>
            <a:endParaRPr lang="en-US"/>
          </a:p>
        </p:txBody>
      </p:sp>
    </p:spTree>
    <p:extLst>
      <p:ext uri="{BB962C8B-B14F-4D97-AF65-F5344CB8AC3E}">
        <p14:creationId xmlns:p14="http://schemas.microsoft.com/office/powerpoint/2010/main" val="125860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30C72-CE6C-4476-B049-4347899B90EA}" type="slidenum">
              <a:rPr lang="en-US" smtClean="0"/>
              <a:t>32</a:t>
            </a:fld>
            <a:endParaRPr lang="en-US"/>
          </a:p>
        </p:txBody>
      </p:sp>
    </p:spTree>
    <p:extLst>
      <p:ext uri="{BB962C8B-B14F-4D97-AF65-F5344CB8AC3E}">
        <p14:creationId xmlns:p14="http://schemas.microsoft.com/office/powerpoint/2010/main" val="318064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30C72-CE6C-4476-B049-4347899B90EA}" type="slidenum">
              <a:rPr lang="en-US" smtClean="0"/>
              <a:t>33</a:t>
            </a:fld>
            <a:endParaRPr lang="en-US"/>
          </a:p>
        </p:txBody>
      </p:sp>
    </p:spTree>
    <p:extLst>
      <p:ext uri="{BB962C8B-B14F-4D97-AF65-F5344CB8AC3E}">
        <p14:creationId xmlns:p14="http://schemas.microsoft.com/office/powerpoint/2010/main" val="2028187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30C72-CE6C-4476-B049-4347899B90EA}" type="slidenum">
              <a:rPr lang="en-US" smtClean="0"/>
              <a:t>34</a:t>
            </a:fld>
            <a:endParaRPr lang="en-US"/>
          </a:p>
        </p:txBody>
      </p:sp>
    </p:spTree>
    <p:extLst>
      <p:ext uri="{BB962C8B-B14F-4D97-AF65-F5344CB8AC3E}">
        <p14:creationId xmlns:p14="http://schemas.microsoft.com/office/powerpoint/2010/main" val="2791741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30C72-CE6C-4476-B049-4347899B90EA}" type="slidenum">
              <a:rPr lang="en-US" smtClean="0"/>
              <a:t>35</a:t>
            </a:fld>
            <a:endParaRPr lang="en-US"/>
          </a:p>
        </p:txBody>
      </p:sp>
    </p:spTree>
    <p:extLst>
      <p:ext uri="{BB962C8B-B14F-4D97-AF65-F5344CB8AC3E}">
        <p14:creationId xmlns:p14="http://schemas.microsoft.com/office/powerpoint/2010/main" val="4157471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30C72-CE6C-4476-B049-4347899B90EA}" type="slidenum">
              <a:rPr lang="en-US" smtClean="0"/>
              <a:t>36</a:t>
            </a:fld>
            <a:endParaRPr lang="en-US"/>
          </a:p>
        </p:txBody>
      </p:sp>
    </p:spTree>
    <p:extLst>
      <p:ext uri="{BB962C8B-B14F-4D97-AF65-F5344CB8AC3E}">
        <p14:creationId xmlns:p14="http://schemas.microsoft.com/office/powerpoint/2010/main" val="139244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029676"/>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3F6AA8B6-4B86-4E52-8386-40F5B98C8C7E}" type="datetimeFigureOut">
              <a:rPr lang="en-US">
                <a:solidFill>
                  <a:srgbClr val="103154"/>
                </a:solidFill>
              </a:rPr>
              <a:pPr>
                <a:defRPr/>
              </a:pPr>
              <a:t>7/9/24</a:t>
            </a:fld>
            <a:endParaRPr lang="en-US" dirty="0">
              <a:solidFill>
                <a:srgbClr val="103154"/>
              </a:solidFill>
            </a:endParaRPr>
          </a:p>
        </p:txBody>
      </p:sp>
      <p:sp>
        <p:nvSpPr>
          <p:cNvPr id="3"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4" name="Slide Number Placeholder 5"/>
          <p:cNvSpPr>
            <a:spLocks noGrp="1"/>
          </p:cNvSpPr>
          <p:nvPr>
            <p:ph type="sldNum" sz="quarter" idx="12"/>
          </p:nvPr>
        </p:nvSpPr>
        <p:spPr>
          <a:ln/>
        </p:spPr>
        <p:txBody>
          <a:bodyPr/>
          <a:lstStyle>
            <a:lvl1pPr>
              <a:defRPr/>
            </a:lvl1pPr>
          </a:lstStyle>
          <a:p>
            <a:pPr>
              <a:defRPr/>
            </a:pPr>
            <a:fld id="{0E026048-F21A-49E3-AFC8-6C5CDD132B5E}"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83784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70" y="204134"/>
            <a:ext cx="3008906" cy="872075"/>
          </a:xfrm>
        </p:spPr>
        <p:txBody>
          <a:bodyPr anchor="b"/>
          <a:lstStyle>
            <a:lvl1pPr algn="l">
              <a:defRPr sz="2300" b="1"/>
            </a:lvl1pPr>
          </a:lstStyle>
          <a:p>
            <a:r>
              <a:rPr lang="en-US"/>
              <a:t>Click to edit Master title style</a:t>
            </a:r>
          </a:p>
        </p:txBody>
      </p:sp>
      <p:sp>
        <p:nvSpPr>
          <p:cNvPr id="3" name="Content Placeholder 2"/>
          <p:cNvSpPr>
            <a:spLocks noGrp="1"/>
          </p:cNvSpPr>
          <p:nvPr>
            <p:ph idx="1"/>
          </p:nvPr>
        </p:nvSpPr>
        <p:spPr>
          <a:xfrm>
            <a:off x="3574549" y="204080"/>
            <a:ext cx="5112868" cy="4390027"/>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70" y="1076367"/>
            <a:ext cx="3008906" cy="3517953"/>
          </a:xfrm>
        </p:spPr>
        <p:txBody>
          <a:bodyPr/>
          <a:lstStyle>
            <a:lvl1pPr marL="0" indent="0">
              <a:buNone/>
              <a:defRPr sz="1500"/>
            </a:lvl1pPr>
            <a:lvl2pPr marL="426304" indent="0">
              <a:buNone/>
              <a:defRPr sz="1300"/>
            </a:lvl2pPr>
            <a:lvl3pPr marL="852527" indent="0">
              <a:buNone/>
              <a:defRPr sz="1100"/>
            </a:lvl3pPr>
            <a:lvl4pPr marL="1278871" indent="0">
              <a:buNone/>
              <a:defRPr sz="1000"/>
            </a:lvl4pPr>
            <a:lvl5pPr marL="1705029" indent="0">
              <a:buNone/>
              <a:defRPr sz="1000"/>
            </a:lvl5pPr>
            <a:lvl6pPr marL="2131381" indent="0">
              <a:buNone/>
              <a:defRPr sz="1000"/>
            </a:lvl6pPr>
            <a:lvl7pPr marL="2557610" indent="0">
              <a:buNone/>
              <a:defRPr sz="1000"/>
            </a:lvl7pPr>
            <a:lvl8pPr marL="2983858" indent="0">
              <a:buNone/>
              <a:defRPr sz="1000"/>
            </a:lvl8pPr>
            <a:lvl9pPr marL="3410134" indent="0">
              <a:buNone/>
              <a:defRPr sz="10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48563ABD-04F0-4FE7-96A4-146F7EB7B351}" type="datetimeFigureOut">
              <a:rPr lang="en-US">
                <a:solidFill>
                  <a:srgbClr val="103154"/>
                </a:solidFill>
              </a:rPr>
              <a:pPr>
                <a:defRPr/>
              </a:pPr>
              <a:t>7/9/24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A146AE6-16BB-48D8-8501-1645FF04FADD}"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404324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24" y="3603003"/>
            <a:ext cx="5485700" cy="425572"/>
          </a:xfrm>
        </p:spPr>
        <p:txBody>
          <a:bodyPr anchor="b"/>
          <a:lstStyle>
            <a:lvl1pPr algn="l">
              <a:defRPr sz="2300" b="1"/>
            </a:lvl1pPr>
          </a:lstStyle>
          <a:p>
            <a:r>
              <a:rPr lang="en-US"/>
              <a:t>Click to edit Master title style</a:t>
            </a:r>
          </a:p>
        </p:txBody>
      </p:sp>
      <p:sp>
        <p:nvSpPr>
          <p:cNvPr id="3" name="Picture Placeholder 2"/>
          <p:cNvSpPr>
            <a:spLocks noGrp="1"/>
          </p:cNvSpPr>
          <p:nvPr>
            <p:ph type="pic" idx="1"/>
          </p:nvPr>
        </p:nvSpPr>
        <p:spPr>
          <a:xfrm>
            <a:off x="1792624" y="461233"/>
            <a:ext cx="5485700" cy="3087146"/>
          </a:xfrm>
        </p:spPr>
        <p:txBody>
          <a:bodyPr/>
          <a:lstStyle>
            <a:lvl1pPr marL="0" indent="0">
              <a:buNone/>
              <a:defRPr sz="3600"/>
            </a:lvl1pPr>
            <a:lvl2pPr marL="426304" indent="0">
              <a:buNone/>
              <a:defRPr sz="3100"/>
            </a:lvl2pPr>
            <a:lvl3pPr marL="852527" indent="0">
              <a:buNone/>
              <a:defRPr sz="2600"/>
            </a:lvl3pPr>
            <a:lvl4pPr marL="1278871" indent="0">
              <a:buNone/>
              <a:defRPr sz="2300"/>
            </a:lvl4pPr>
            <a:lvl5pPr marL="1705029" indent="0">
              <a:buNone/>
              <a:defRPr sz="2300"/>
            </a:lvl5pPr>
            <a:lvl6pPr marL="2131381" indent="0">
              <a:buNone/>
              <a:defRPr sz="2300"/>
            </a:lvl6pPr>
            <a:lvl7pPr marL="2557610" indent="0">
              <a:buNone/>
              <a:defRPr sz="2300"/>
            </a:lvl7pPr>
            <a:lvl8pPr marL="2983858" indent="0">
              <a:buNone/>
              <a:defRPr sz="2300"/>
            </a:lvl8pPr>
            <a:lvl9pPr marL="3410134" indent="0">
              <a:buNone/>
              <a:defRPr sz="2300"/>
            </a:lvl9pPr>
          </a:lstStyle>
          <a:p>
            <a:pPr lvl="0"/>
            <a:endParaRPr lang="en-US" noProof="0" dirty="0"/>
          </a:p>
        </p:txBody>
      </p:sp>
      <p:sp>
        <p:nvSpPr>
          <p:cNvPr id="4" name="Text Placeholder 3"/>
          <p:cNvSpPr>
            <a:spLocks noGrp="1"/>
          </p:cNvSpPr>
          <p:nvPr>
            <p:ph type="body" sz="half" idx="2"/>
          </p:nvPr>
        </p:nvSpPr>
        <p:spPr>
          <a:xfrm>
            <a:off x="1792624" y="4025501"/>
            <a:ext cx="5485700" cy="603477"/>
          </a:xfrm>
        </p:spPr>
        <p:txBody>
          <a:bodyPr/>
          <a:lstStyle>
            <a:lvl1pPr marL="0" indent="0">
              <a:buNone/>
              <a:defRPr sz="1500"/>
            </a:lvl1pPr>
            <a:lvl2pPr marL="426304" indent="0">
              <a:buNone/>
              <a:defRPr sz="1300"/>
            </a:lvl2pPr>
            <a:lvl3pPr marL="852527" indent="0">
              <a:buNone/>
              <a:defRPr sz="1100"/>
            </a:lvl3pPr>
            <a:lvl4pPr marL="1278871" indent="0">
              <a:buNone/>
              <a:defRPr sz="1000"/>
            </a:lvl4pPr>
            <a:lvl5pPr marL="1705029" indent="0">
              <a:buNone/>
              <a:defRPr sz="1000"/>
            </a:lvl5pPr>
            <a:lvl6pPr marL="2131381" indent="0">
              <a:buNone/>
              <a:defRPr sz="1000"/>
            </a:lvl6pPr>
            <a:lvl7pPr marL="2557610" indent="0">
              <a:buNone/>
              <a:defRPr sz="1000"/>
            </a:lvl7pPr>
            <a:lvl8pPr marL="2983858" indent="0">
              <a:buNone/>
              <a:defRPr sz="1000"/>
            </a:lvl8pPr>
            <a:lvl9pPr marL="3410134" indent="0">
              <a:buNone/>
              <a:defRPr sz="10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9B3468E3-E277-49FB-A2F8-D7AC646768CE}" type="datetimeFigureOut">
              <a:rPr lang="en-US">
                <a:solidFill>
                  <a:srgbClr val="103154"/>
                </a:solidFill>
              </a:rPr>
              <a:pPr>
                <a:defRPr/>
              </a:pPr>
              <a:t>7/9/24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FC3AA0C7-FE93-48A1-A1DA-B127C7C0281E}"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883106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697721F0-1DE1-44E3-B10F-541EC13E06CA}" type="datetimeFigureOut">
              <a:rPr lang="en-US">
                <a:solidFill>
                  <a:srgbClr val="103154"/>
                </a:solidFill>
              </a:rPr>
              <a:pPr>
                <a:defRPr/>
              </a:pPr>
              <a:t>7/9/24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874978C3-5AB2-4AC5-AED2-F86AC1B64EB2}"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441823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374" y="11"/>
            <a:ext cx="2286000" cy="45940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 y="11"/>
            <a:ext cx="6689962" cy="45940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D287F8AD-13DE-4CCD-8954-BA31371D7A42}" type="datetimeFigureOut">
              <a:rPr lang="en-US">
                <a:solidFill>
                  <a:srgbClr val="103154"/>
                </a:solidFill>
              </a:rPr>
              <a:pPr>
                <a:defRPr/>
              </a:pPr>
              <a:t>7/9/24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E3093DB2-EA91-4C47-B49F-0073EB1C909A}"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799234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1063933"/>
          </a:xfrm>
        </p:spPr>
        <p:txBody>
          <a:bodyPr/>
          <a:lstStyle/>
          <a:p>
            <a:r>
              <a:rPr lang="en-US"/>
              <a:t>Click to edit Master title style</a:t>
            </a:r>
          </a:p>
        </p:txBody>
      </p:sp>
      <p:sp>
        <p:nvSpPr>
          <p:cNvPr id="3" name="Text Placeholder 2"/>
          <p:cNvSpPr>
            <a:spLocks noGrp="1"/>
          </p:cNvSpPr>
          <p:nvPr>
            <p:ph type="body" sz="half" idx="1"/>
          </p:nvPr>
        </p:nvSpPr>
        <p:spPr>
          <a:xfrm>
            <a:off x="457129" y="1199976"/>
            <a:ext cx="4031132" cy="339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56050" y="1199976"/>
            <a:ext cx="4031134" cy="3394116"/>
          </a:xfrm>
        </p:spPr>
        <p:txBody>
          <a:bodyPr/>
          <a:lstStyle/>
          <a:p>
            <a:pPr lvl="0"/>
            <a:endParaRPr lang="en-US" noProof="0" dirty="0"/>
          </a:p>
        </p:txBody>
      </p:sp>
      <p:sp>
        <p:nvSpPr>
          <p:cNvPr id="5" name="Date Placeholder 3"/>
          <p:cNvSpPr>
            <a:spLocks noGrp="1"/>
          </p:cNvSpPr>
          <p:nvPr>
            <p:ph type="dt" sz="half" idx="10"/>
          </p:nvPr>
        </p:nvSpPr>
        <p:spPr>
          <a:ln/>
        </p:spPr>
        <p:txBody>
          <a:bodyPr/>
          <a:lstStyle>
            <a:lvl1pPr>
              <a:defRPr/>
            </a:lvl1pPr>
          </a:lstStyle>
          <a:p>
            <a:pPr>
              <a:defRPr/>
            </a:pPr>
            <a:fld id="{DE392C0E-64E8-4A10-AD39-1C290E608541}" type="datetimeFigureOut">
              <a:rPr lang="en-US">
                <a:solidFill>
                  <a:srgbClr val="103154"/>
                </a:solidFill>
              </a:rPr>
              <a:pPr>
                <a:defRPr/>
              </a:pPr>
              <a:t>7/9/24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1EE44BCB-B6F0-40CE-9A84-BBE3C5FA89EA}"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183173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1063933"/>
          </a:xfrm>
        </p:spPr>
        <p:txBody>
          <a:bodyPr/>
          <a:lstStyle/>
          <a:p>
            <a:r>
              <a:rPr lang="en-US"/>
              <a:t>Click to edit Master title style</a:t>
            </a:r>
          </a:p>
        </p:txBody>
      </p:sp>
      <p:sp>
        <p:nvSpPr>
          <p:cNvPr id="3" name="Text Placeholder 2"/>
          <p:cNvSpPr>
            <a:spLocks noGrp="1"/>
          </p:cNvSpPr>
          <p:nvPr>
            <p:ph type="body" sz="half" idx="1"/>
          </p:nvPr>
        </p:nvSpPr>
        <p:spPr>
          <a:xfrm>
            <a:off x="457129" y="1199976"/>
            <a:ext cx="4031132" cy="339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56050" y="1199976"/>
            <a:ext cx="4031134" cy="3394116"/>
          </a:xfrm>
        </p:spPr>
        <p:txBody>
          <a:bodyPr/>
          <a:lstStyle/>
          <a:p>
            <a:pPr lvl="0"/>
            <a:endParaRPr lang="en-US" noProof="0" dirty="0"/>
          </a:p>
        </p:txBody>
      </p:sp>
      <p:sp>
        <p:nvSpPr>
          <p:cNvPr id="5" name="Date Placeholder 3"/>
          <p:cNvSpPr>
            <a:spLocks noGrp="1"/>
          </p:cNvSpPr>
          <p:nvPr>
            <p:ph type="dt" sz="half" idx="10"/>
          </p:nvPr>
        </p:nvSpPr>
        <p:spPr>
          <a:ln/>
        </p:spPr>
        <p:txBody>
          <a:bodyPr/>
          <a:lstStyle>
            <a:lvl1pPr>
              <a:defRPr/>
            </a:lvl1pPr>
          </a:lstStyle>
          <a:p>
            <a:pPr>
              <a:defRPr/>
            </a:pPr>
            <a:fld id="{93C6697D-75C4-426D-B3C6-40AEE6A58C78}" type="datetimeFigureOut">
              <a:rPr lang="en-US">
                <a:solidFill>
                  <a:srgbClr val="103154"/>
                </a:solidFill>
              </a:rPr>
              <a:pPr>
                <a:defRPr/>
              </a:pPr>
              <a:t>7/9/24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B2AF2FB-0F35-41AF-8CC6-7A62D9048450}"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2005825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1063933"/>
          </a:xfrm>
        </p:spPr>
        <p:txBody>
          <a:bodyPr/>
          <a:lstStyle/>
          <a:p>
            <a:r>
              <a:rPr lang="en-US"/>
              <a:t>Click to edit Master title style</a:t>
            </a:r>
          </a:p>
        </p:txBody>
      </p:sp>
      <p:sp>
        <p:nvSpPr>
          <p:cNvPr id="3" name="Content Placeholder 2"/>
          <p:cNvSpPr>
            <a:spLocks noGrp="1"/>
          </p:cNvSpPr>
          <p:nvPr>
            <p:ph sz="half" idx="1"/>
          </p:nvPr>
        </p:nvSpPr>
        <p:spPr>
          <a:xfrm>
            <a:off x="457129" y="1199976"/>
            <a:ext cx="4031132" cy="339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56050" y="1199976"/>
            <a:ext cx="4031134" cy="339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28F494F7-1FA5-4653-9EBB-F0DE51653176}" type="datetimeFigureOut">
              <a:rPr lang="en-US">
                <a:solidFill>
                  <a:srgbClr val="103154"/>
                </a:solidFill>
              </a:rPr>
              <a:pPr>
                <a:defRPr/>
              </a:pPr>
              <a:t>7/9/24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27DE8EA9-11DF-49F3-8984-1F717FBAE885}"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266613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150" y="1597644"/>
            <a:ext cx="7771700" cy="1102303"/>
          </a:xfrm>
        </p:spPr>
        <p:txBody>
          <a:bodyPr/>
          <a:lstStyle/>
          <a:p>
            <a:r>
              <a:rPr lang="en-US"/>
              <a:t>Click to edit Master title style</a:t>
            </a:r>
          </a:p>
        </p:txBody>
      </p:sp>
      <p:sp>
        <p:nvSpPr>
          <p:cNvPr id="3" name="Subtitle 2"/>
          <p:cNvSpPr>
            <a:spLocks noGrp="1"/>
          </p:cNvSpPr>
          <p:nvPr>
            <p:ph type="subTitle" idx="1"/>
          </p:nvPr>
        </p:nvSpPr>
        <p:spPr>
          <a:xfrm>
            <a:off x="1372300" y="2916683"/>
            <a:ext cx="6399400" cy="1315089"/>
          </a:xfrm>
        </p:spPr>
        <p:txBody>
          <a:bodyPr/>
          <a:lstStyle>
            <a:lvl1pPr marL="0" indent="0" algn="ctr">
              <a:buNone/>
              <a:defRPr/>
            </a:lvl1pPr>
            <a:lvl2pPr marL="463436" indent="0" algn="ctr">
              <a:buNone/>
              <a:defRPr/>
            </a:lvl2pPr>
            <a:lvl3pPr marL="926372" indent="0" algn="ctr">
              <a:buNone/>
              <a:defRPr/>
            </a:lvl3pPr>
            <a:lvl4pPr marL="1389394" indent="0" algn="ctr">
              <a:buNone/>
              <a:defRPr/>
            </a:lvl4pPr>
            <a:lvl5pPr marL="1852519" indent="0" algn="ctr">
              <a:buNone/>
              <a:defRPr/>
            </a:lvl5pPr>
            <a:lvl6pPr marL="2315653" indent="0" algn="ctr">
              <a:buNone/>
              <a:defRPr/>
            </a:lvl6pPr>
            <a:lvl7pPr marL="2778770" indent="0" algn="ctr">
              <a:buNone/>
              <a:defRPr/>
            </a:lvl7pPr>
            <a:lvl8pPr marL="3241906" indent="0" algn="ctr">
              <a:buNone/>
              <a:defRPr/>
            </a:lvl8pPr>
            <a:lvl9pPr marL="3705043"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fld id="{441718DE-26D5-429D-A6FB-F458C82E70C2}" type="datetimeFigureOut">
              <a:rPr lang="en-US"/>
              <a:pPr>
                <a:defRPr/>
              </a:pPr>
              <a:t>7/9/24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AD674B3C-BC26-4E3D-AA0A-4485BB9529C7}" type="slidenum">
              <a:rPr lang="en-US"/>
              <a:pPr>
                <a:defRPr/>
              </a:pPr>
              <a:t>‹#›</a:t>
            </a:fld>
            <a:endParaRPr lang="en-US"/>
          </a:p>
        </p:txBody>
      </p:sp>
    </p:spTree>
    <p:extLst>
      <p:ext uri="{BB962C8B-B14F-4D97-AF65-F5344CB8AC3E}">
        <p14:creationId xmlns:p14="http://schemas.microsoft.com/office/powerpoint/2010/main" val="3980559012"/>
      </p:ext>
    </p:extLst>
  </p:cSld>
  <p:clrMapOvr>
    <a:masterClrMapping/>
  </p:clrMapOvr>
  <p:transition advClick="0" advTm="5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A883939D-A97A-4FA4-84F2-D5108D24A4D6}" type="datetimeFigureOut">
              <a:rPr lang="en-US"/>
              <a:pPr>
                <a:defRPr/>
              </a:pPr>
              <a:t>7/9/24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0F38F1B7-B613-4365-BF8C-6277A3C7BE98}" type="slidenum">
              <a:rPr lang="en-US"/>
              <a:pPr>
                <a:defRPr/>
              </a:pPr>
              <a:t>‹#›</a:t>
            </a:fld>
            <a:endParaRPr lang="en-US"/>
          </a:p>
        </p:txBody>
      </p:sp>
    </p:spTree>
    <p:extLst>
      <p:ext uri="{BB962C8B-B14F-4D97-AF65-F5344CB8AC3E}">
        <p14:creationId xmlns:p14="http://schemas.microsoft.com/office/powerpoint/2010/main" val="2823291561"/>
      </p:ext>
    </p:extLst>
  </p:cSld>
  <p:clrMapOvr>
    <a:masterClrMapping/>
  </p:clrMapOvr>
  <p:transitio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solidFill>
                  <a:schemeClr val="tx1"/>
                </a:solidFill>
              </a:defRPr>
            </a:lvl1pPr>
          </a:lstStyle>
          <a:p>
            <a:r>
              <a:rPr lang="en-US" dirty="0"/>
              <a:t>Click to edit Master title style</a:t>
            </a:r>
          </a:p>
        </p:txBody>
      </p:sp>
      <p:sp>
        <p:nvSpPr>
          <p:cNvPr id="4" name="Content Placeholder 3"/>
          <p:cNvSpPr>
            <a:spLocks noGrp="1"/>
          </p:cNvSpPr>
          <p:nvPr>
            <p:ph sz="quarter" idx="10"/>
          </p:nvPr>
        </p:nvSpPr>
        <p:spPr>
          <a:xfrm>
            <a:off x="533400" y="1276350"/>
            <a:ext cx="6781800" cy="2667000"/>
          </a:xfrm>
          <a:prstGeom prst="rect">
            <a:avLst/>
          </a:prstGeom>
        </p:spPr>
        <p:txBody>
          <a:bodyPr/>
          <a:lstStyle>
            <a:lvl1pPr>
              <a:buClr>
                <a:srgbClr val="C00000"/>
              </a:buClr>
              <a:defRPr>
                <a:solidFill>
                  <a:schemeClr val="tx1"/>
                </a:solidFill>
              </a:defRPr>
            </a:lvl1pPr>
            <a:lvl2pPr>
              <a:buClr>
                <a:srgbClr val="C00000"/>
              </a:buClr>
              <a:defRPr>
                <a:solidFill>
                  <a:schemeClr val="tx1"/>
                </a:solidFill>
              </a:defRPr>
            </a:lvl2pPr>
            <a:lvl3pPr>
              <a:buClr>
                <a:srgbClr val="C00000"/>
              </a:buClr>
              <a:defRPr>
                <a:solidFill>
                  <a:schemeClr val="tx1"/>
                </a:solidFill>
              </a:defRPr>
            </a:lvl3pPr>
            <a:lvl4pPr>
              <a:buClr>
                <a:srgbClr val="C00000"/>
              </a:buClr>
              <a:defRPr>
                <a:solidFill>
                  <a:schemeClr val="tx1"/>
                </a:solidFill>
              </a:defRPr>
            </a:lvl4pPr>
            <a:lvl5pPr>
              <a:buClr>
                <a:srgbClr val="C00000"/>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9876041"/>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09" y="3307325"/>
            <a:ext cx="7771700" cy="1022072"/>
          </a:xfrm>
        </p:spPr>
        <p:txBody>
          <a:bodyPr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722909" y="2180188"/>
            <a:ext cx="7771700" cy="1124978"/>
          </a:xfrm>
        </p:spPr>
        <p:txBody>
          <a:bodyPr anchor="b"/>
          <a:lstStyle>
            <a:lvl1pPr marL="0" indent="0">
              <a:buNone/>
              <a:defRPr sz="2200"/>
            </a:lvl1pPr>
            <a:lvl2pPr marL="463436" indent="0">
              <a:buNone/>
              <a:defRPr sz="2000"/>
            </a:lvl2pPr>
            <a:lvl3pPr marL="926372" indent="0">
              <a:buNone/>
              <a:defRPr sz="1800"/>
            </a:lvl3pPr>
            <a:lvl4pPr marL="1389394" indent="0">
              <a:buNone/>
              <a:defRPr sz="1500"/>
            </a:lvl4pPr>
            <a:lvl5pPr marL="1852519" indent="0">
              <a:buNone/>
              <a:defRPr sz="1500"/>
            </a:lvl5pPr>
            <a:lvl6pPr marL="2315653" indent="0">
              <a:buNone/>
              <a:defRPr sz="1500"/>
            </a:lvl6pPr>
            <a:lvl7pPr marL="2778770" indent="0">
              <a:buNone/>
              <a:defRPr sz="1500"/>
            </a:lvl7pPr>
            <a:lvl8pPr marL="3241906" indent="0">
              <a:buNone/>
              <a:defRPr sz="1500"/>
            </a:lvl8pPr>
            <a:lvl9pPr marL="3705043" indent="0">
              <a:buNone/>
              <a:defRPr sz="15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1C2A588B-457D-4E04-80DB-49DCD586FCA7}" type="datetimeFigureOut">
              <a:rPr lang="en-US"/>
              <a:pPr>
                <a:defRPr/>
              </a:pPr>
              <a:t>7/9/24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D5013509-EB88-4504-8EF7-EC5A36D1093C}" type="slidenum">
              <a:rPr lang="en-US"/>
              <a:pPr>
                <a:defRPr/>
              </a:pPr>
              <a:t>‹#›</a:t>
            </a:fld>
            <a:endParaRPr lang="en-US"/>
          </a:p>
        </p:txBody>
      </p:sp>
    </p:spTree>
    <p:extLst>
      <p:ext uri="{BB962C8B-B14F-4D97-AF65-F5344CB8AC3E}">
        <p14:creationId xmlns:p14="http://schemas.microsoft.com/office/powerpoint/2010/main" val="3967230662"/>
      </p:ext>
    </p:extLst>
  </p:cSld>
  <p:clrMapOvr>
    <a:masterClrMapping/>
  </p:clrMapOvr>
  <p:transition advClick="0" advTm="500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6855" y="1202182"/>
            <a:ext cx="4031131" cy="3394117"/>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6019" y="1202182"/>
            <a:ext cx="4031132" cy="3394117"/>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A69F9B2C-1219-4BE6-8251-394F7A76C760}" type="datetimeFigureOut">
              <a:rPr lang="en-US"/>
              <a:pPr>
                <a:defRPr/>
              </a:pPr>
              <a:t>7/9/24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4D56819E-5344-4C06-A6EE-D7131F3B94A8}" type="slidenum">
              <a:rPr lang="en-US"/>
              <a:pPr>
                <a:defRPr/>
              </a:pPr>
              <a:t>‹#›</a:t>
            </a:fld>
            <a:endParaRPr lang="en-US"/>
          </a:p>
        </p:txBody>
      </p:sp>
    </p:spTree>
    <p:extLst>
      <p:ext uri="{BB962C8B-B14F-4D97-AF65-F5344CB8AC3E}">
        <p14:creationId xmlns:p14="http://schemas.microsoft.com/office/powerpoint/2010/main" val="3611463105"/>
      </p:ext>
    </p:extLst>
  </p:cSld>
  <p:clrMapOvr>
    <a:masterClrMapping/>
  </p:clrMapOvr>
  <p:transition advClick="0" advTm="500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851" y="205810"/>
            <a:ext cx="8230300" cy="85812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6850" y="1153294"/>
            <a:ext cx="4039884" cy="479642"/>
          </a:xfrm>
        </p:spPr>
        <p:txBody>
          <a:bodyPr anchor="b"/>
          <a:lstStyle>
            <a:lvl1pPr marL="0" indent="0">
              <a:buNone/>
              <a:defRPr sz="2600" b="1"/>
            </a:lvl1pPr>
            <a:lvl2pPr marL="463436" indent="0">
              <a:buNone/>
              <a:defRPr sz="2200" b="1"/>
            </a:lvl2pPr>
            <a:lvl3pPr marL="926372" indent="0">
              <a:buNone/>
              <a:defRPr sz="2000" b="1"/>
            </a:lvl3pPr>
            <a:lvl4pPr marL="1389394" indent="0">
              <a:buNone/>
              <a:defRPr sz="1800" b="1"/>
            </a:lvl4pPr>
            <a:lvl5pPr marL="1852519" indent="0">
              <a:buNone/>
              <a:defRPr sz="1800" b="1"/>
            </a:lvl5pPr>
            <a:lvl6pPr marL="2315653" indent="0">
              <a:buNone/>
              <a:defRPr sz="1800" b="1"/>
            </a:lvl6pPr>
            <a:lvl7pPr marL="2778770" indent="0">
              <a:buNone/>
              <a:defRPr sz="1800" b="1"/>
            </a:lvl7pPr>
            <a:lvl8pPr marL="3241906" indent="0">
              <a:buNone/>
              <a:defRPr sz="1800" b="1"/>
            </a:lvl8pPr>
            <a:lvl9pPr marL="3705043" indent="0">
              <a:buNone/>
              <a:defRPr sz="1800" b="1"/>
            </a:lvl9pPr>
          </a:lstStyle>
          <a:p>
            <a:pPr lvl="0"/>
            <a:r>
              <a:rPr lang="en-US"/>
              <a:t>Click to edit Master text styles</a:t>
            </a:r>
          </a:p>
        </p:txBody>
      </p:sp>
      <p:sp>
        <p:nvSpPr>
          <p:cNvPr id="4" name="Content Placeholder 3"/>
          <p:cNvSpPr>
            <a:spLocks noGrp="1"/>
          </p:cNvSpPr>
          <p:nvPr>
            <p:ph sz="half" idx="2"/>
          </p:nvPr>
        </p:nvSpPr>
        <p:spPr>
          <a:xfrm>
            <a:off x="456850" y="1630781"/>
            <a:ext cx="4039884" cy="2963311"/>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517" y="1153294"/>
            <a:ext cx="4041635" cy="479642"/>
          </a:xfrm>
        </p:spPr>
        <p:txBody>
          <a:bodyPr anchor="b"/>
          <a:lstStyle>
            <a:lvl1pPr marL="0" indent="0">
              <a:buNone/>
              <a:defRPr sz="2600" b="1"/>
            </a:lvl1pPr>
            <a:lvl2pPr marL="463436" indent="0">
              <a:buNone/>
              <a:defRPr sz="2200" b="1"/>
            </a:lvl2pPr>
            <a:lvl3pPr marL="926372" indent="0">
              <a:buNone/>
              <a:defRPr sz="2000" b="1"/>
            </a:lvl3pPr>
            <a:lvl4pPr marL="1389394" indent="0">
              <a:buNone/>
              <a:defRPr sz="1800" b="1"/>
            </a:lvl4pPr>
            <a:lvl5pPr marL="1852519" indent="0">
              <a:buNone/>
              <a:defRPr sz="1800" b="1"/>
            </a:lvl5pPr>
            <a:lvl6pPr marL="2315653" indent="0">
              <a:buNone/>
              <a:defRPr sz="1800" b="1"/>
            </a:lvl6pPr>
            <a:lvl7pPr marL="2778770" indent="0">
              <a:buNone/>
              <a:defRPr sz="1800" b="1"/>
            </a:lvl7pPr>
            <a:lvl8pPr marL="3241906" indent="0">
              <a:buNone/>
              <a:defRPr sz="1800" b="1"/>
            </a:lvl8pPr>
            <a:lvl9pPr marL="3705043"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645517" y="1630781"/>
            <a:ext cx="4041635" cy="2963311"/>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fld id="{0456814C-2DFB-407B-A8D1-56A0EF0ED549}" type="datetimeFigureOut">
              <a:rPr lang="en-US"/>
              <a:pPr>
                <a:defRPr/>
              </a:pPr>
              <a:t>7/9/24</a:t>
            </a:fld>
            <a:endParaRPr lang="en-US"/>
          </a:p>
        </p:txBody>
      </p:sp>
      <p:sp>
        <p:nvSpPr>
          <p:cNvPr id="8" name="Footer Placeholder 4"/>
          <p:cNvSpPr>
            <a:spLocks noGrp="1"/>
          </p:cNvSpPr>
          <p:nvPr>
            <p:ph type="ftr" sz="quarter" idx="11"/>
          </p:nvPr>
        </p:nvSpPr>
        <p:spPr>
          <a:ln/>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2BBA3DBC-2315-4716-8B99-B7FC7EE18232}" type="slidenum">
              <a:rPr lang="en-US"/>
              <a:pPr>
                <a:defRPr/>
              </a:pPr>
              <a:t>‹#›</a:t>
            </a:fld>
            <a:endParaRPr lang="en-US"/>
          </a:p>
        </p:txBody>
      </p:sp>
    </p:spTree>
    <p:extLst>
      <p:ext uri="{BB962C8B-B14F-4D97-AF65-F5344CB8AC3E}">
        <p14:creationId xmlns:p14="http://schemas.microsoft.com/office/powerpoint/2010/main" val="1180445421"/>
      </p:ext>
    </p:extLst>
  </p:cSld>
  <p:clrMapOvr>
    <a:masterClrMapping/>
  </p:clrMapOvr>
  <p:transition advClick="0" advTm="500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fld id="{3989462E-011F-4F94-AB91-E64C3C1D6F21}" type="datetimeFigureOut">
              <a:rPr lang="en-US"/>
              <a:pPr>
                <a:defRPr/>
              </a:pPr>
              <a:t>7/9/24</a:t>
            </a:fld>
            <a:endParaRPr lang="en-US"/>
          </a:p>
        </p:txBody>
      </p:sp>
      <p:sp>
        <p:nvSpPr>
          <p:cNvPr id="4" name="Footer Placeholder 4"/>
          <p:cNvSpPr>
            <a:spLocks noGrp="1"/>
          </p:cNvSpPr>
          <p:nvPr>
            <p:ph type="ftr" sz="quarter" idx="11"/>
          </p:nvPr>
        </p:nvSpPr>
        <p:spPr>
          <a:ln/>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C74A3CAF-5BBA-44F1-B945-5740873601C0}" type="slidenum">
              <a:rPr lang="en-US"/>
              <a:pPr>
                <a:defRPr/>
              </a:pPr>
              <a:t>‹#›</a:t>
            </a:fld>
            <a:endParaRPr lang="en-US"/>
          </a:p>
        </p:txBody>
      </p:sp>
    </p:spTree>
    <p:extLst>
      <p:ext uri="{BB962C8B-B14F-4D97-AF65-F5344CB8AC3E}">
        <p14:creationId xmlns:p14="http://schemas.microsoft.com/office/powerpoint/2010/main" val="2949086466"/>
      </p:ext>
    </p:extLst>
  </p:cSld>
  <p:clrMapOvr>
    <a:masterClrMapping/>
  </p:clrMapOvr>
  <p:transition advClick="0" advTm="500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277C519E-1B26-45B4-9301-77DD463168F2}" type="datetimeFigureOut">
              <a:rPr lang="en-US"/>
              <a:pPr>
                <a:defRPr/>
              </a:pPr>
              <a:t>7/9/24</a:t>
            </a:fld>
            <a:endParaRPr lang="en-US"/>
          </a:p>
        </p:txBody>
      </p:sp>
      <p:sp>
        <p:nvSpPr>
          <p:cNvPr id="3" name="Footer Placeholder 4"/>
          <p:cNvSpPr>
            <a:spLocks noGrp="1"/>
          </p:cNvSpPr>
          <p:nvPr>
            <p:ph type="ftr" sz="quarter" idx="11"/>
          </p:nvPr>
        </p:nvSpPr>
        <p:spPr>
          <a:ln/>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A80BB8F8-CCD0-4B90-B2AE-42370DDBD7AA}" type="slidenum">
              <a:rPr lang="en-US"/>
              <a:pPr>
                <a:defRPr/>
              </a:pPr>
              <a:t>‹#›</a:t>
            </a:fld>
            <a:endParaRPr lang="en-US"/>
          </a:p>
        </p:txBody>
      </p:sp>
    </p:spTree>
    <p:extLst>
      <p:ext uri="{BB962C8B-B14F-4D97-AF65-F5344CB8AC3E}">
        <p14:creationId xmlns:p14="http://schemas.microsoft.com/office/powerpoint/2010/main" val="2351511771"/>
      </p:ext>
    </p:extLst>
  </p:cSld>
  <p:clrMapOvr>
    <a:masterClrMapping/>
  </p:clrMapOvr>
  <p:transition advClick="0" advTm="500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850" y="204066"/>
            <a:ext cx="3008908" cy="872075"/>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574285" y="204071"/>
            <a:ext cx="5112869" cy="4390026"/>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850" y="1078348"/>
            <a:ext cx="3008908" cy="3517951"/>
          </a:xfrm>
        </p:spPr>
        <p:txBody>
          <a:bodyPr/>
          <a:lstStyle>
            <a:lvl1pPr marL="0" indent="0">
              <a:buNone/>
              <a:defRPr sz="1500"/>
            </a:lvl1pPr>
            <a:lvl2pPr marL="463436" indent="0">
              <a:buNone/>
              <a:defRPr sz="1300"/>
            </a:lvl2pPr>
            <a:lvl3pPr marL="926372" indent="0">
              <a:buNone/>
              <a:defRPr sz="1100"/>
            </a:lvl3pPr>
            <a:lvl4pPr marL="1389394" indent="0">
              <a:buNone/>
              <a:defRPr sz="1000"/>
            </a:lvl4pPr>
            <a:lvl5pPr marL="1852519" indent="0">
              <a:buNone/>
              <a:defRPr sz="1000"/>
            </a:lvl5pPr>
            <a:lvl6pPr marL="2315653" indent="0">
              <a:buNone/>
              <a:defRPr sz="1000"/>
            </a:lvl6pPr>
            <a:lvl7pPr marL="2778770" indent="0">
              <a:buNone/>
              <a:defRPr sz="1000"/>
            </a:lvl7pPr>
            <a:lvl8pPr marL="3241906" indent="0">
              <a:buNone/>
              <a:defRPr sz="1000"/>
            </a:lvl8pPr>
            <a:lvl9pPr marL="3705043" indent="0">
              <a:buNone/>
              <a:defRPr sz="10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A5975F79-C1D5-4D18-8B83-0E7512617919}" type="datetimeFigureOut">
              <a:rPr lang="en-US"/>
              <a:pPr>
                <a:defRPr/>
              </a:pPr>
              <a:t>7/9/24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86DB3273-F138-4823-B4E2-B15C291A79BD}" type="slidenum">
              <a:rPr lang="en-US"/>
              <a:pPr>
                <a:defRPr/>
              </a:pPr>
              <a:t>‹#›</a:t>
            </a:fld>
            <a:endParaRPr lang="en-US"/>
          </a:p>
        </p:txBody>
      </p:sp>
    </p:spTree>
    <p:extLst>
      <p:ext uri="{BB962C8B-B14F-4D97-AF65-F5344CB8AC3E}">
        <p14:creationId xmlns:p14="http://schemas.microsoft.com/office/powerpoint/2010/main" val="1771719560"/>
      </p:ext>
    </p:extLst>
  </p:cSld>
  <p:clrMapOvr>
    <a:masterClrMapping/>
  </p:clrMapOvr>
  <p:transition advClick="0" advTm="500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98" y="3599926"/>
            <a:ext cx="5485700" cy="42557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792398" y="460867"/>
            <a:ext cx="5485700" cy="3087146"/>
          </a:xfrm>
        </p:spPr>
        <p:txBody>
          <a:bodyPr/>
          <a:lstStyle>
            <a:lvl1pPr marL="0" indent="0">
              <a:buNone/>
              <a:defRPr sz="3500"/>
            </a:lvl1pPr>
            <a:lvl2pPr marL="463436" indent="0">
              <a:buNone/>
              <a:defRPr sz="3100"/>
            </a:lvl2pPr>
            <a:lvl3pPr marL="926372" indent="0">
              <a:buNone/>
              <a:defRPr sz="2600"/>
            </a:lvl3pPr>
            <a:lvl4pPr marL="1389394" indent="0">
              <a:buNone/>
              <a:defRPr sz="2200"/>
            </a:lvl4pPr>
            <a:lvl5pPr marL="1852519" indent="0">
              <a:buNone/>
              <a:defRPr sz="2200"/>
            </a:lvl5pPr>
            <a:lvl6pPr marL="2315653" indent="0">
              <a:buNone/>
              <a:defRPr sz="2200"/>
            </a:lvl6pPr>
            <a:lvl7pPr marL="2778770" indent="0">
              <a:buNone/>
              <a:defRPr sz="2200"/>
            </a:lvl7pPr>
            <a:lvl8pPr marL="3241906" indent="0">
              <a:buNone/>
              <a:defRPr sz="2200"/>
            </a:lvl8pPr>
            <a:lvl9pPr marL="3705043" indent="0">
              <a:buNone/>
              <a:defRPr sz="2200"/>
            </a:lvl9pPr>
          </a:lstStyle>
          <a:p>
            <a:pPr lvl="0"/>
            <a:endParaRPr lang="en-US" noProof="0"/>
          </a:p>
        </p:txBody>
      </p:sp>
      <p:sp>
        <p:nvSpPr>
          <p:cNvPr id="4" name="Text Placeholder 3"/>
          <p:cNvSpPr>
            <a:spLocks noGrp="1"/>
          </p:cNvSpPr>
          <p:nvPr>
            <p:ph type="body" sz="half" idx="2"/>
          </p:nvPr>
        </p:nvSpPr>
        <p:spPr>
          <a:xfrm>
            <a:off x="1792398" y="4027654"/>
            <a:ext cx="5485700" cy="603476"/>
          </a:xfrm>
        </p:spPr>
        <p:txBody>
          <a:bodyPr/>
          <a:lstStyle>
            <a:lvl1pPr marL="0" indent="0">
              <a:buNone/>
              <a:defRPr sz="1500"/>
            </a:lvl1pPr>
            <a:lvl2pPr marL="463436" indent="0">
              <a:buNone/>
              <a:defRPr sz="1300"/>
            </a:lvl2pPr>
            <a:lvl3pPr marL="926372" indent="0">
              <a:buNone/>
              <a:defRPr sz="1100"/>
            </a:lvl3pPr>
            <a:lvl4pPr marL="1389394" indent="0">
              <a:buNone/>
              <a:defRPr sz="1000"/>
            </a:lvl4pPr>
            <a:lvl5pPr marL="1852519" indent="0">
              <a:buNone/>
              <a:defRPr sz="1000"/>
            </a:lvl5pPr>
            <a:lvl6pPr marL="2315653" indent="0">
              <a:buNone/>
              <a:defRPr sz="1000"/>
            </a:lvl6pPr>
            <a:lvl7pPr marL="2778770" indent="0">
              <a:buNone/>
              <a:defRPr sz="1000"/>
            </a:lvl7pPr>
            <a:lvl8pPr marL="3241906" indent="0">
              <a:buNone/>
              <a:defRPr sz="1000"/>
            </a:lvl8pPr>
            <a:lvl9pPr marL="3705043" indent="0">
              <a:buNone/>
              <a:defRPr sz="10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BDDBC036-A6C0-4376-8122-CAD340BB8BCA}" type="datetimeFigureOut">
              <a:rPr lang="en-US"/>
              <a:pPr>
                <a:defRPr/>
              </a:pPr>
              <a:t>7/9/24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DF16ED2B-7160-48E6-9DB3-006407DA4B3E}" type="slidenum">
              <a:rPr lang="en-US"/>
              <a:pPr>
                <a:defRPr/>
              </a:pPr>
              <a:t>‹#›</a:t>
            </a:fld>
            <a:endParaRPr lang="en-US"/>
          </a:p>
        </p:txBody>
      </p:sp>
    </p:spTree>
    <p:extLst>
      <p:ext uri="{BB962C8B-B14F-4D97-AF65-F5344CB8AC3E}">
        <p14:creationId xmlns:p14="http://schemas.microsoft.com/office/powerpoint/2010/main" val="3473022221"/>
      </p:ext>
    </p:extLst>
  </p:cSld>
  <p:clrMapOvr>
    <a:masterClrMapping/>
  </p:clrMapOvr>
  <p:transition advClick="0" advTm="500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E8798E69-3FAE-4DC9-967D-CC2022498E6F}" type="datetimeFigureOut">
              <a:rPr lang="en-US"/>
              <a:pPr>
                <a:defRPr/>
              </a:pPr>
              <a:t>7/9/24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7216057E-FB43-4DAD-8D4C-77937C509496}" type="slidenum">
              <a:rPr lang="en-US"/>
              <a:pPr>
                <a:defRPr/>
              </a:pPr>
              <a:t>‹#›</a:t>
            </a:fld>
            <a:endParaRPr lang="en-US"/>
          </a:p>
        </p:txBody>
      </p:sp>
    </p:spTree>
    <p:extLst>
      <p:ext uri="{BB962C8B-B14F-4D97-AF65-F5344CB8AC3E}">
        <p14:creationId xmlns:p14="http://schemas.microsoft.com/office/powerpoint/2010/main" val="2391656746"/>
      </p:ext>
    </p:extLst>
  </p:cSld>
  <p:clrMapOvr>
    <a:masterClrMapping/>
  </p:clrMapOvr>
  <p:transition advClick="0" advTm="500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6" y="6"/>
            <a:ext cx="2286000" cy="459409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71" y="6"/>
            <a:ext cx="6689963" cy="4594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F5F42CAC-1037-4AD3-8FC9-27F96B5A89A6}" type="datetimeFigureOut">
              <a:rPr lang="en-US"/>
              <a:pPr>
                <a:defRPr/>
              </a:pPr>
              <a:t>7/9/24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74DF6D16-4DB5-4C2D-B3B8-78D5F126E4D6}" type="slidenum">
              <a:rPr lang="en-US"/>
              <a:pPr>
                <a:defRPr/>
              </a:pPr>
              <a:t>‹#›</a:t>
            </a:fld>
            <a:endParaRPr lang="en-US"/>
          </a:p>
        </p:txBody>
      </p:sp>
    </p:spTree>
    <p:extLst>
      <p:ext uri="{BB962C8B-B14F-4D97-AF65-F5344CB8AC3E}">
        <p14:creationId xmlns:p14="http://schemas.microsoft.com/office/powerpoint/2010/main" val="366637787"/>
      </p:ext>
    </p:extLst>
  </p:cSld>
  <p:clrMapOvr>
    <a:masterClrMapping/>
  </p:clrMapOvr>
  <p:transition advClick="0" advTm="5000"/>
</p:sldLayout>
</file>

<file path=ppt/slideLayouts/slideLayout2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7"/>
            <a:ext cx="9144000" cy="1063932"/>
          </a:xfrm>
        </p:spPr>
        <p:txBody>
          <a:bodyPr/>
          <a:lstStyle/>
          <a:p>
            <a:r>
              <a:rPr lang="en-US"/>
              <a:t>Click to edit Master title style</a:t>
            </a:r>
          </a:p>
        </p:txBody>
      </p:sp>
      <p:sp>
        <p:nvSpPr>
          <p:cNvPr id="3" name="Text Placeholder 2"/>
          <p:cNvSpPr>
            <a:spLocks noGrp="1"/>
          </p:cNvSpPr>
          <p:nvPr>
            <p:ph type="body" sz="half" idx="1"/>
          </p:nvPr>
        </p:nvSpPr>
        <p:spPr>
          <a:xfrm>
            <a:off x="456855" y="1202182"/>
            <a:ext cx="4031131" cy="339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56019" y="1202182"/>
            <a:ext cx="4031132" cy="3394117"/>
          </a:xfrm>
        </p:spPr>
        <p:txBody>
          <a:bodyPr/>
          <a:lstStyle/>
          <a:p>
            <a:pPr lvl="0"/>
            <a:endParaRPr lang="en-US" noProof="0"/>
          </a:p>
        </p:txBody>
      </p:sp>
      <p:sp>
        <p:nvSpPr>
          <p:cNvPr id="5" name="Date Placeholder 3"/>
          <p:cNvSpPr>
            <a:spLocks noGrp="1"/>
          </p:cNvSpPr>
          <p:nvPr>
            <p:ph type="dt" sz="half" idx="10"/>
          </p:nvPr>
        </p:nvSpPr>
        <p:spPr>
          <a:ln/>
        </p:spPr>
        <p:txBody>
          <a:bodyPr/>
          <a:lstStyle>
            <a:lvl1pPr>
              <a:defRPr/>
            </a:lvl1pPr>
          </a:lstStyle>
          <a:p>
            <a:pPr>
              <a:defRPr/>
            </a:pPr>
            <a:fld id="{C5E47B8C-7341-471F-A0C8-A1EB42E70CE0}" type="datetimeFigureOut">
              <a:rPr lang="en-US"/>
              <a:pPr>
                <a:defRPr/>
              </a:pPr>
              <a:t>7/9/24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05B07728-AD33-47CD-A766-B9405185CB4A}" type="slidenum">
              <a:rPr lang="en-US"/>
              <a:pPr>
                <a:defRPr/>
              </a:pPr>
              <a:t>‹#›</a:t>
            </a:fld>
            <a:endParaRPr lang="en-US"/>
          </a:p>
        </p:txBody>
      </p:sp>
    </p:spTree>
    <p:extLst>
      <p:ext uri="{BB962C8B-B14F-4D97-AF65-F5344CB8AC3E}">
        <p14:creationId xmlns:p14="http://schemas.microsoft.com/office/powerpoint/2010/main" val="3039915086"/>
      </p:ext>
    </p:extLst>
  </p:cSld>
  <p:clrMapOvr>
    <a:masterClrMapping/>
  </p:clrMapOvr>
  <p:transition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6861" y="205810"/>
            <a:ext cx="8230300" cy="85812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6861" y="1200913"/>
            <a:ext cx="8230300" cy="3394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4172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7"/>
            <a:ext cx="9144000" cy="1063932"/>
          </a:xfrm>
        </p:spPr>
        <p:txBody>
          <a:bodyPr/>
          <a:lstStyle/>
          <a:p>
            <a:r>
              <a:rPr lang="en-US"/>
              <a:t>Click to edit Master title style</a:t>
            </a:r>
          </a:p>
        </p:txBody>
      </p:sp>
      <p:sp>
        <p:nvSpPr>
          <p:cNvPr id="3" name="Text Placeholder 2"/>
          <p:cNvSpPr>
            <a:spLocks noGrp="1"/>
          </p:cNvSpPr>
          <p:nvPr>
            <p:ph type="body" sz="half" idx="1"/>
          </p:nvPr>
        </p:nvSpPr>
        <p:spPr>
          <a:xfrm>
            <a:off x="456855" y="1202182"/>
            <a:ext cx="4031131" cy="339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56019" y="1202182"/>
            <a:ext cx="4031132" cy="3394117"/>
          </a:xfrm>
        </p:spPr>
        <p:txBody>
          <a:bodyPr/>
          <a:lstStyle/>
          <a:p>
            <a:pPr lvl="0"/>
            <a:endParaRPr lang="en-US" noProof="0"/>
          </a:p>
        </p:txBody>
      </p:sp>
      <p:sp>
        <p:nvSpPr>
          <p:cNvPr id="5" name="Date Placeholder 3"/>
          <p:cNvSpPr>
            <a:spLocks noGrp="1"/>
          </p:cNvSpPr>
          <p:nvPr>
            <p:ph type="dt" sz="half" idx="10"/>
          </p:nvPr>
        </p:nvSpPr>
        <p:spPr>
          <a:ln/>
        </p:spPr>
        <p:txBody>
          <a:bodyPr/>
          <a:lstStyle>
            <a:lvl1pPr>
              <a:defRPr/>
            </a:lvl1pPr>
          </a:lstStyle>
          <a:p>
            <a:pPr>
              <a:defRPr/>
            </a:pPr>
            <a:fld id="{151DDDF4-7889-426C-89F6-B9C2BA6745A8}" type="datetimeFigureOut">
              <a:rPr lang="en-US"/>
              <a:pPr>
                <a:defRPr/>
              </a:pPr>
              <a:t>7/9/24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7E05EA0A-D09B-4AB5-90EE-195AB06DF3CA}" type="slidenum">
              <a:rPr lang="en-US"/>
              <a:pPr>
                <a:defRPr/>
              </a:pPr>
              <a:t>‹#›</a:t>
            </a:fld>
            <a:endParaRPr lang="en-US"/>
          </a:p>
        </p:txBody>
      </p:sp>
    </p:spTree>
    <p:extLst>
      <p:ext uri="{BB962C8B-B14F-4D97-AF65-F5344CB8AC3E}">
        <p14:creationId xmlns:p14="http://schemas.microsoft.com/office/powerpoint/2010/main" val="2453246149"/>
      </p:ext>
    </p:extLst>
  </p:cSld>
  <p:clrMapOvr>
    <a:masterClrMapping/>
  </p:clrMapOvr>
  <p:transition advClick="0" advTm="5000"/>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7"/>
            <a:ext cx="9144000" cy="1063932"/>
          </a:xfrm>
        </p:spPr>
        <p:txBody>
          <a:bodyPr/>
          <a:lstStyle/>
          <a:p>
            <a:r>
              <a:rPr lang="en-US"/>
              <a:t>Click to edit Master title style</a:t>
            </a:r>
          </a:p>
        </p:txBody>
      </p:sp>
      <p:sp>
        <p:nvSpPr>
          <p:cNvPr id="3" name="Content Placeholder 2"/>
          <p:cNvSpPr>
            <a:spLocks noGrp="1"/>
          </p:cNvSpPr>
          <p:nvPr>
            <p:ph sz="half" idx="1"/>
          </p:nvPr>
        </p:nvSpPr>
        <p:spPr>
          <a:xfrm>
            <a:off x="456855" y="1202182"/>
            <a:ext cx="4031131" cy="339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56019" y="1202182"/>
            <a:ext cx="4031132" cy="339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D079DA24-956A-432A-AB45-81839BB78373}" type="datetimeFigureOut">
              <a:rPr lang="en-US"/>
              <a:pPr>
                <a:defRPr/>
              </a:pPr>
              <a:t>7/9/24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99DC303F-6CFA-45EF-BD6A-9F26EF0FF9B7}" type="slidenum">
              <a:rPr lang="en-US"/>
              <a:pPr>
                <a:defRPr/>
              </a:pPr>
              <a:t>‹#›</a:t>
            </a:fld>
            <a:endParaRPr lang="en-US"/>
          </a:p>
        </p:txBody>
      </p:sp>
    </p:spTree>
    <p:extLst>
      <p:ext uri="{BB962C8B-B14F-4D97-AF65-F5344CB8AC3E}">
        <p14:creationId xmlns:p14="http://schemas.microsoft.com/office/powerpoint/2010/main" val="2521761722"/>
      </p:ext>
    </p:extLst>
  </p:cSld>
  <p:clrMapOvr>
    <a:masterClrMapping/>
  </p:clrMapOvr>
  <p:transition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152" y="1598030"/>
            <a:ext cx="7771700" cy="1102302"/>
          </a:xfrm>
        </p:spPr>
        <p:txBody>
          <a:bodyPr/>
          <a:lstStyle/>
          <a:p>
            <a:r>
              <a:rPr lang="en-US"/>
              <a:t>Click to edit Master title style</a:t>
            </a:r>
          </a:p>
        </p:txBody>
      </p:sp>
      <p:sp>
        <p:nvSpPr>
          <p:cNvPr id="3" name="Subtitle 2"/>
          <p:cNvSpPr>
            <a:spLocks noGrp="1"/>
          </p:cNvSpPr>
          <p:nvPr>
            <p:ph type="subTitle" idx="1"/>
          </p:nvPr>
        </p:nvSpPr>
        <p:spPr>
          <a:xfrm>
            <a:off x="1372302" y="2917112"/>
            <a:ext cx="6399400" cy="1315089"/>
          </a:xfrm>
        </p:spPr>
        <p:txBody>
          <a:bodyPr/>
          <a:lstStyle>
            <a:lvl1pPr marL="0" indent="0" algn="ctr">
              <a:buNone/>
              <a:defRPr/>
            </a:lvl1pPr>
            <a:lvl2pPr marL="426304" indent="0" algn="ctr">
              <a:buNone/>
              <a:defRPr/>
            </a:lvl2pPr>
            <a:lvl3pPr marL="852527" indent="0" algn="ctr">
              <a:buNone/>
              <a:defRPr/>
            </a:lvl3pPr>
            <a:lvl4pPr marL="1278871" indent="0" algn="ctr">
              <a:buNone/>
              <a:defRPr/>
            </a:lvl4pPr>
            <a:lvl5pPr marL="1705029" indent="0" algn="ctr">
              <a:buNone/>
              <a:defRPr/>
            </a:lvl5pPr>
            <a:lvl6pPr marL="2131381" indent="0" algn="ctr">
              <a:buNone/>
              <a:defRPr/>
            </a:lvl6pPr>
            <a:lvl7pPr marL="2557610" indent="0" algn="ctr">
              <a:buNone/>
              <a:defRPr/>
            </a:lvl7pPr>
            <a:lvl8pPr marL="2983858" indent="0" algn="ctr">
              <a:buNone/>
              <a:defRPr/>
            </a:lvl8pPr>
            <a:lvl9pPr marL="3410134"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fld id="{D0D3B71D-D561-4012-8F2C-897F0A39A7DE}" type="datetimeFigureOut">
              <a:rPr lang="en-US">
                <a:solidFill>
                  <a:srgbClr val="103154"/>
                </a:solidFill>
              </a:rPr>
              <a:pPr>
                <a:defRPr/>
              </a:pPr>
              <a:t>7/9/24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A57EEDB4-81D9-4E1C-89CF-878F1FF577A8}"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434810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8E60D4AB-2860-47D1-8B99-ABE117B7B088}" type="datetimeFigureOut">
              <a:rPr lang="en-US">
                <a:solidFill>
                  <a:srgbClr val="103154"/>
                </a:solidFill>
              </a:rPr>
              <a:pPr>
                <a:defRPr/>
              </a:pPr>
              <a:t>7/9/24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7C342E20-8ECE-4527-B123-B46A3DA2EEC1}"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226618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10" y="3307047"/>
            <a:ext cx="7771700" cy="1022072"/>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22910" y="2180369"/>
            <a:ext cx="7771700" cy="1124978"/>
          </a:xfrm>
        </p:spPr>
        <p:txBody>
          <a:bodyPr anchor="b"/>
          <a:lstStyle>
            <a:lvl1pPr marL="0" indent="0">
              <a:buNone/>
              <a:defRPr sz="2300"/>
            </a:lvl1pPr>
            <a:lvl2pPr marL="426304" indent="0">
              <a:buNone/>
              <a:defRPr sz="1900"/>
            </a:lvl2pPr>
            <a:lvl3pPr marL="852527" indent="0">
              <a:buNone/>
              <a:defRPr sz="1800"/>
            </a:lvl3pPr>
            <a:lvl4pPr marL="1278871" indent="0">
              <a:buNone/>
              <a:defRPr sz="1500"/>
            </a:lvl4pPr>
            <a:lvl5pPr marL="1705029" indent="0">
              <a:buNone/>
              <a:defRPr sz="1500"/>
            </a:lvl5pPr>
            <a:lvl6pPr marL="2131381" indent="0">
              <a:buNone/>
              <a:defRPr sz="1500"/>
            </a:lvl6pPr>
            <a:lvl7pPr marL="2557610" indent="0">
              <a:buNone/>
              <a:defRPr sz="1500"/>
            </a:lvl7pPr>
            <a:lvl8pPr marL="2983858" indent="0">
              <a:buNone/>
              <a:defRPr sz="1500"/>
            </a:lvl8pPr>
            <a:lvl9pPr marL="3410134" indent="0">
              <a:buNone/>
              <a:defRPr sz="15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22751978-C522-4E48-80B5-3370A1AC1C63}" type="datetimeFigureOut">
              <a:rPr lang="en-US">
                <a:solidFill>
                  <a:srgbClr val="103154"/>
                </a:solidFill>
              </a:rPr>
              <a:pPr>
                <a:defRPr/>
              </a:pPr>
              <a:t>7/9/24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9F17751B-411F-4040-9087-26E1FE383CBA}"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57864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29" y="1199976"/>
            <a:ext cx="4031132" cy="3394116"/>
          </a:xfrm>
        </p:spPr>
        <p:txBody>
          <a:bodyPr/>
          <a:lstStyle>
            <a:lvl1pPr>
              <a:defRPr sz="31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6050" y="1199976"/>
            <a:ext cx="4031134" cy="3394116"/>
          </a:xfrm>
        </p:spPr>
        <p:txBody>
          <a:bodyPr/>
          <a:lstStyle>
            <a:lvl1pPr>
              <a:defRPr sz="31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D08EFA2A-12F8-47DE-8E51-8A283E49D479}" type="datetimeFigureOut">
              <a:rPr lang="en-US">
                <a:solidFill>
                  <a:srgbClr val="103154"/>
                </a:solidFill>
              </a:rPr>
              <a:pPr>
                <a:defRPr/>
              </a:pPr>
              <a:t>7/9/24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B0104CC-B53C-4CBF-AFD1-E2B11487D958}"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13931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872" y="206409"/>
            <a:ext cx="8230300" cy="85812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826" y="1152117"/>
            <a:ext cx="4039884" cy="479643"/>
          </a:xfrm>
        </p:spPr>
        <p:txBody>
          <a:bodyPr anchor="b"/>
          <a:lstStyle>
            <a:lvl1pPr marL="0" indent="0">
              <a:buNone/>
              <a:defRPr sz="2600" b="1"/>
            </a:lvl1pPr>
            <a:lvl2pPr marL="426304" indent="0">
              <a:buNone/>
              <a:defRPr sz="2300" b="1"/>
            </a:lvl2pPr>
            <a:lvl3pPr marL="852527" indent="0">
              <a:buNone/>
              <a:defRPr sz="1900" b="1"/>
            </a:lvl3pPr>
            <a:lvl4pPr marL="1278871" indent="0">
              <a:buNone/>
              <a:defRPr sz="1800" b="1"/>
            </a:lvl4pPr>
            <a:lvl5pPr marL="1705029" indent="0">
              <a:buNone/>
              <a:defRPr sz="1800" b="1"/>
            </a:lvl5pPr>
            <a:lvl6pPr marL="2131381" indent="0">
              <a:buNone/>
              <a:defRPr sz="1800" b="1"/>
            </a:lvl6pPr>
            <a:lvl7pPr marL="2557610" indent="0">
              <a:buNone/>
              <a:defRPr sz="1800" b="1"/>
            </a:lvl7pPr>
            <a:lvl8pPr marL="2983858" indent="0">
              <a:buNone/>
              <a:defRPr sz="1800" b="1"/>
            </a:lvl8pPr>
            <a:lvl9pPr marL="3410134" indent="0">
              <a:buNone/>
              <a:defRPr sz="1800" b="1"/>
            </a:lvl9pPr>
          </a:lstStyle>
          <a:p>
            <a:pPr lvl="0"/>
            <a:r>
              <a:rPr lang="en-US"/>
              <a:t>Click to edit Master text styles</a:t>
            </a:r>
          </a:p>
        </p:txBody>
      </p:sp>
      <p:sp>
        <p:nvSpPr>
          <p:cNvPr id="4" name="Content Placeholder 3"/>
          <p:cNvSpPr>
            <a:spLocks noGrp="1"/>
          </p:cNvSpPr>
          <p:nvPr>
            <p:ph sz="half" idx="2"/>
          </p:nvPr>
        </p:nvSpPr>
        <p:spPr>
          <a:xfrm>
            <a:off x="457826" y="1632489"/>
            <a:ext cx="4039884" cy="2963312"/>
          </a:xfrm>
        </p:spPr>
        <p:txBody>
          <a:bodyPr/>
          <a:lstStyle>
            <a:lvl1pPr>
              <a:defRPr sz="26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6286" y="1152117"/>
            <a:ext cx="4041636" cy="479643"/>
          </a:xfrm>
        </p:spPr>
        <p:txBody>
          <a:bodyPr anchor="b"/>
          <a:lstStyle>
            <a:lvl1pPr marL="0" indent="0">
              <a:buNone/>
              <a:defRPr sz="2600" b="1"/>
            </a:lvl1pPr>
            <a:lvl2pPr marL="426304" indent="0">
              <a:buNone/>
              <a:defRPr sz="2300" b="1"/>
            </a:lvl2pPr>
            <a:lvl3pPr marL="852527" indent="0">
              <a:buNone/>
              <a:defRPr sz="1900" b="1"/>
            </a:lvl3pPr>
            <a:lvl4pPr marL="1278871" indent="0">
              <a:buNone/>
              <a:defRPr sz="1800" b="1"/>
            </a:lvl4pPr>
            <a:lvl5pPr marL="1705029" indent="0">
              <a:buNone/>
              <a:defRPr sz="1800" b="1"/>
            </a:lvl5pPr>
            <a:lvl6pPr marL="2131381" indent="0">
              <a:buNone/>
              <a:defRPr sz="1800" b="1"/>
            </a:lvl6pPr>
            <a:lvl7pPr marL="2557610" indent="0">
              <a:buNone/>
              <a:defRPr sz="1800" b="1"/>
            </a:lvl7pPr>
            <a:lvl8pPr marL="2983858" indent="0">
              <a:buNone/>
              <a:defRPr sz="1800" b="1"/>
            </a:lvl8pPr>
            <a:lvl9pPr marL="3410134"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646286" y="1632489"/>
            <a:ext cx="4041636" cy="2963312"/>
          </a:xfrm>
        </p:spPr>
        <p:txBody>
          <a:bodyPr/>
          <a:lstStyle>
            <a:lvl1pPr>
              <a:defRPr sz="26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fld id="{94E16FD9-9D6D-4CC6-9AFC-473CE03737B9}" type="datetimeFigureOut">
              <a:rPr lang="en-US">
                <a:solidFill>
                  <a:srgbClr val="103154"/>
                </a:solidFill>
              </a:rPr>
              <a:pPr>
                <a:defRPr/>
              </a:pPr>
              <a:t>7/9/24</a:t>
            </a:fld>
            <a:endParaRPr lang="en-US" dirty="0">
              <a:solidFill>
                <a:srgbClr val="103154"/>
              </a:solidFill>
            </a:endParaRPr>
          </a:p>
        </p:txBody>
      </p:sp>
      <p:sp>
        <p:nvSpPr>
          <p:cNvPr id="8"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9" name="Slide Number Placeholder 5"/>
          <p:cNvSpPr>
            <a:spLocks noGrp="1"/>
          </p:cNvSpPr>
          <p:nvPr>
            <p:ph type="sldNum" sz="quarter" idx="12"/>
          </p:nvPr>
        </p:nvSpPr>
        <p:spPr>
          <a:ln/>
        </p:spPr>
        <p:txBody>
          <a:bodyPr/>
          <a:lstStyle>
            <a:lvl1pPr>
              <a:defRPr/>
            </a:lvl1pPr>
          </a:lstStyle>
          <a:p>
            <a:pPr>
              <a:defRPr/>
            </a:pPr>
            <a:fld id="{5BCF8EF5-2BBC-45A2-B4E2-866159ADE6DE}"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083779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fld id="{486525C2-87F0-4246-9334-39C9A2824724}" type="datetimeFigureOut">
              <a:rPr lang="en-US">
                <a:solidFill>
                  <a:srgbClr val="103154"/>
                </a:solidFill>
              </a:rPr>
              <a:pPr>
                <a:defRPr/>
              </a:pPr>
              <a:t>7/9/24</a:t>
            </a:fld>
            <a:endParaRPr lang="en-US" dirty="0">
              <a:solidFill>
                <a:srgbClr val="103154"/>
              </a:solidFill>
            </a:endParaRPr>
          </a:p>
        </p:txBody>
      </p:sp>
      <p:sp>
        <p:nvSpPr>
          <p:cNvPr id="4"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5" name="Slide Number Placeholder 5"/>
          <p:cNvSpPr>
            <a:spLocks noGrp="1"/>
          </p:cNvSpPr>
          <p:nvPr>
            <p:ph type="sldNum" sz="quarter" idx="12"/>
          </p:nvPr>
        </p:nvSpPr>
        <p:spPr>
          <a:ln/>
        </p:spPr>
        <p:txBody>
          <a:bodyPr/>
          <a:lstStyle>
            <a:lvl1pPr>
              <a:defRPr/>
            </a:lvl1pPr>
          </a:lstStyle>
          <a:p>
            <a:pPr>
              <a:defRPr/>
            </a:pPr>
            <a:fld id="{B901DBDE-0153-4C39-9060-C310A2876426}"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7560381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1">
                <a:lumMod val="85000"/>
              </a:schemeClr>
            </a:gs>
          </a:gsLst>
          <a:lin ang="162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190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29" r:id="rId3"/>
  </p:sldLayoutIdLst>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xStyles>
    <p:titleStyle>
      <a:lvl1pPr algn="l" defTabSz="815002" rtl="0" eaLnBrk="0" fontAlgn="base" hangingPunct="0">
        <a:spcBef>
          <a:spcPct val="0"/>
        </a:spcBef>
        <a:spcAft>
          <a:spcPct val="0"/>
        </a:spcAft>
        <a:defRPr sz="3400" b="1">
          <a:solidFill>
            <a:srgbClr val="FFFF00"/>
          </a:solidFill>
          <a:latin typeface="+mj-lt"/>
          <a:ea typeface="+mj-ea"/>
          <a:cs typeface="ＭＳ Ｐゴシック"/>
        </a:defRPr>
      </a:lvl1pPr>
      <a:lvl2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2pPr>
      <a:lvl3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3pPr>
      <a:lvl4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4pPr>
      <a:lvl5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5pPr>
      <a:lvl6pPr marL="502624" algn="l" defTabSz="815002" rtl="0" fontAlgn="base">
        <a:spcBef>
          <a:spcPct val="0"/>
        </a:spcBef>
        <a:spcAft>
          <a:spcPct val="0"/>
        </a:spcAft>
        <a:defRPr sz="3400" b="1">
          <a:solidFill>
            <a:srgbClr val="FFFF00"/>
          </a:solidFill>
          <a:latin typeface="Arial" pitchFamily="34" charset="0"/>
          <a:ea typeface="ＭＳ Ｐゴシック" pitchFamily="34" charset="-128"/>
        </a:defRPr>
      </a:lvl6pPr>
      <a:lvl7pPr marL="1005229" algn="l" defTabSz="815002" rtl="0" fontAlgn="base">
        <a:spcBef>
          <a:spcPct val="0"/>
        </a:spcBef>
        <a:spcAft>
          <a:spcPct val="0"/>
        </a:spcAft>
        <a:defRPr sz="3400" b="1">
          <a:solidFill>
            <a:srgbClr val="FFFF00"/>
          </a:solidFill>
          <a:latin typeface="Arial" pitchFamily="34" charset="0"/>
          <a:ea typeface="ＭＳ Ｐゴシック" pitchFamily="34" charset="-128"/>
        </a:defRPr>
      </a:lvl7pPr>
      <a:lvl8pPr marL="1507832" algn="l" defTabSz="815002" rtl="0" fontAlgn="base">
        <a:spcBef>
          <a:spcPct val="0"/>
        </a:spcBef>
        <a:spcAft>
          <a:spcPct val="0"/>
        </a:spcAft>
        <a:defRPr sz="3400" b="1">
          <a:solidFill>
            <a:srgbClr val="FFFF00"/>
          </a:solidFill>
          <a:latin typeface="Arial" pitchFamily="34" charset="0"/>
          <a:ea typeface="ＭＳ Ｐゴシック" pitchFamily="34" charset="-128"/>
        </a:defRPr>
      </a:lvl8pPr>
      <a:lvl9pPr marL="2010467" algn="l" defTabSz="815002" rtl="0" fontAlgn="base">
        <a:spcBef>
          <a:spcPct val="0"/>
        </a:spcBef>
        <a:spcAft>
          <a:spcPct val="0"/>
        </a:spcAft>
        <a:defRPr sz="3400" b="1">
          <a:solidFill>
            <a:srgbClr val="FFFF00"/>
          </a:solidFill>
          <a:latin typeface="Arial" pitchFamily="34" charset="0"/>
          <a:ea typeface="ＭＳ Ｐゴシック" pitchFamily="34" charset="-128"/>
        </a:defRPr>
      </a:lvl9pPr>
    </p:titleStyle>
    <p:bodyStyle>
      <a:lvl1pPr marL="188477" indent="-188477" algn="l" defTabSz="815002" rtl="0" eaLnBrk="0" fontAlgn="base" hangingPunct="0">
        <a:lnSpc>
          <a:spcPct val="95000"/>
        </a:lnSpc>
        <a:spcBef>
          <a:spcPct val="5000"/>
        </a:spcBef>
        <a:spcAft>
          <a:spcPct val="0"/>
        </a:spcAft>
        <a:buClr>
          <a:srgbClr val="FFFF66"/>
        </a:buClr>
        <a:buSzPct val="130000"/>
        <a:buChar char="•"/>
        <a:defRPr sz="3500">
          <a:solidFill>
            <a:schemeClr val="bg1"/>
          </a:solidFill>
          <a:latin typeface="+mn-lt"/>
          <a:ea typeface="+mn-ea"/>
          <a:cs typeface="ＭＳ Ｐゴシック"/>
        </a:defRPr>
      </a:lvl1pPr>
      <a:lvl2pPr marL="376964" indent="-62834" algn="l" defTabSz="815002"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1174519"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3pPr>
      <a:lvl4pPr marL="1598595" indent="-298427"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4pPr>
      <a:lvl5pPr marL="2034885"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5pPr>
      <a:lvl6pPr marL="253751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3040132"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54274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4045357"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p:bodyStyle>
    <p:otherStyle>
      <a:defPPr>
        <a:defRPr lang="en-US"/>
      </a:defPPr>
      <a:lvl1pPr marL="0" algn="l" defTabSz="1005229" rtl="0" eaLnBrk="1" latinLnBrk="0" hangingPunct="1">
        <a:defRPr sz="2000" kern="1200">
          <a:solidFill>
            <a:schemeClr val="tx1"/>
          </a:solidFill>
          <a:latin typeface="+mn-lt"/>
          <a:ea typeface="+mn-ea"/>
          <a:cs typeface="+mn-cs"/>
        </a:defRPr>
      </a:lvl1pPr>
      <a:lvl2pPr marL="502624" algn="l" defTabSz="1005229" rtl="0" eaLnBrk="1" latinLnBrk="0" hangingPunct="1">
        <a:defRPr sz="2000" kern="1200">
          <a:solidFill>
            <a:schemeClr val="tx1"/>
          </a:solidFill>
          <a:latin typeface="+mn-lt"/>
          <a:ea typeface="+mn-ea"/>
          <a:cs typeface="+mn-cs"/>
        </a:defRPr>
      </a:lvl2pPr>
      <a:lvl3pPr marL="1005229" algn="l" defTabSz="1005229" rtl="0" eaLnBrk="1" latinLnBrk="0" hangingPunct="1">
        <a:defRPr sz="2000" kern="1200">
          <a:solidFill>
            <a:schemeClr val="tx1"/>
          </a:solidFill>
          <a:latin typeface="+mn-lt"/>
          <a:ea typeface="+mn-ea"/>
          <a:cs typeface="+mn-cs"/>
        </a:defRPr>
      </a:lvl3pPr>
      <a:lvl4pPr marL="1507832" algn="l" defTabSz="1005229" rtl="0" eaLnBrk="1" latinLnBrk="0" hangingPunct="1">
        <a:defRPr sz="2000" kern="1200">
          <a:solidFill>
            <a:schemeClr val="tx1"/>
          </a:solidFill>
          <a:latin typeface="+mn-lt"/>
          <a:ea typeface="+mn-ea"/>
          <a:cs typeface="+mn-cs"/>
        </a:defRPr>
      </a:lvl4pPr>
      <a:lvl5pPr marL="2010467" algn="l" defTabSz="1005229" rtl="0" eaLnBrk="1" latinLnBrk="0" hangingPunct="1">
        <a:defRPr sz="2000" kern="1200">
          <a:solidFill>
            <a:schemeClr val="tx1"/>
          </a:solidFill>
          <a:latin typeface="+mn-lt"/>
          <a:ea typeface="+mn-ea"/>
          <a:cs typeface="+mn-cs"/>
        </a:defRPr>
      </a:lvl5pPr>
      <a:lvl6pPr marL="2513079" algn="l" defTabSz="1005229" rtl="0" eaLnBrk="1" latinLnBrk="0" hangingPunct="1">
        <a:defRPr sz="2000" kern="1200">
          <a:solidFill>
            <a:schemeClr val="tx1"/>
          </a:solidFill>
          <a:latin typeface="+mn-lt"/>
          <a:ea typeface="+mn-ea"/>
          <a:cs typeface="+mn-cs"/>
        </a:defRPr>
      </a:lvl6pPr>
      <a:lvl7pPr marL="3015687" algn="l" defTabSz="1005229" rtl="0" eaLnBrk="1" latinLnBrk="0" hangingPunct="1">
        <a:defRPr sz="2000" kern="1200">
          <a:solidFill>
            <a:schemeClr val="tx1"/>
          </a:solidFill>
          <a:latin typeface="+mn-lt"/>
          <a:ea typeface="+mn-ea"/>
          <a:cs typeface="+mn-cs"/>
        </a:defRPr>
      </a:lvl7pPr>
      <a:lvl8pPr marL="3518312" algn="l" defTabSz="1005229" rtl="0" eaLnBrk="1" latinLnBrk="0" hangingPunct="1">
        <a:defRPr sz="2000" kern="1200">
          <a:solidFill>
            <a:schemeClr val="tx1"/>
          </a:solidFill>
          <a:latin typeface="+mn-lt"/>
          <a:ea typeface="+mn-ea"/>
          <a:cs typeface="+mn-cs"/>
        </a:defRPr>
      </a:lvl8pPr>
      <a:lvl9pPr marL="4020927" algn="l" defTabSz="1005229"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5000"/>
              </a:schemeClr>
            </a:gs>
            <a:gs pos="7700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bwMode="auto">
          <a:xfrm>
            <a:off x="457896" y="4766777"/>
            <a:ext cx="2133716" cy="273832"/>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a:defRPr>
                <a:ea typeface="ＭＳ Ｐゴシック" pitchFamily="34" charset="-128"/>
                <a:cs typeface="+mn-cs"/>
              </a:defRPr>
            </a:lvl1pPr>
          </a:lstStyle>
          <a:p>
            <a:pPr defTabSz="690927" fontAlgn="base">
              <a:spcBef>
                <a:spcPct val="0"/>
              </a:spcBef>
              <a:spcAft>
                <a:spcPct val="0"/>
              </a:spcAft>
              <a:defRPr/>
            </a:pPr>
            <a:fld id="{2544057C-4636-455F-B0F3-DBA9BC6871D1}" type="datetimeFigureOut">
              <a:rPr lang="en-US" sz="1500" smtClean="0">
                <a:solidFill>
                  <a:srgbClr val="103154"/>
                </a:solidFill>
                <a:latin typeface="Corbel" pitchFamily="34" charset="0"/>
              </a:rPr>
              <a:pPr defTabSz="690927" fontAlgn="base">
                <a:spcBef>
                  <a:spcPct val="0"/>
                </a:spcBef>
                <a:spcAft>
                  <a:spcPct val="0"/>
                </a:spcAft>
                <a:defRPr/>
              </a:pPr>
              <a:t>7/9/24</a:t>
            </a:fld>
            <a:endParaRPr lang="en-US" sz="1500" dirty="0">
              <a:solidFill>
                <a:srgbClr val="103154"/>
              </a:solidFill>
              <a:latin typeface="Corbel" pitchFamily="34" charset="0"/>
            </a:endParaRPr>
          </a:p>
        </p:txBody>
      </p:sp>
      <p:sp>
        <p:nvSpPr>
          <p:cNvPr id="3" name="Footer Placeholder 4"/>
          <p:cNvSpPr>
            <a:spLocks noGrp="1"/>
          </p:cNvSpPr>
          <p:nvPr>
            <p:ph type="ftr" sz="quarter" idx="3"/>
          </p:nvPr>
        </p:nvSpPr>
        <p:spPr bwMode="auto">
          <a:xfrm>
            <a:off x="3125247" y="4766777"/>
            <a:ext cx="2895134" cy="273832"/>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defTabSz="690971" fontAlgn="auto">
              <a:spcBef>
                <a:spcPts val="0"/>
              </a:spcBef>
              <a:spcAft>
                <a:spcPts val="0"/>
              </a:spcAft>
              <a:defRPr>
                <a:latin typeface="+mn-lt"/>
                <a:ea typeface="+mn-ea"/>
                <a:cs typeface="+mn-cs"/>
              </a:defRPr>
            </a:lvl1pPr>
          </a:lstStyle>
          <a:p>
            <a:pPr>
              <a:defRPr/>
            </a:pPr>
            <a:endParaRPr lang="en-US" sz="1500" dirty="0">
              <a:solidFill>
                <a:srgbClr val="103154"/>
              </a:solidFill>
            </a:endParaRPr>
          </a:p>
        </p:txBody>
      </p:sp>
      <p:sp>
        <p:nvSpPr>
          <p:cNvPr id="4" name="Slide Number Placeholder 5"/>
          <p:cNvSpPr>
            <a:spLocks noGrp="1"/>
          </p:cNvSpPr>
          <p:nvPr>
            <p:ph type="sldNum" sz="quarter" idx="4"/>
          </p:nvPr>
        </p:nvSpPr>
        <p:spPr bwMode="auto">
          <a:xfrm>
            <a:off x="6554975" y="4766777"/>
            <a:ext cx="2133718" cy="273832"/>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a:defRPr>
                <a:ea typeface="ＭＳ Ｐゴシック" pitchFamily="34" charset="-128"/>
                <a:cs typeface="+mn-cs"/>
              </a:defRPr>
            </a:lvl1pPr>
          </a:lstStyle>
          <a:p>
            <a:pPr defTabSz="690927" fontAlgn="base">
              <a:spcBef>
                <a:spcPct val="0"/>
              </a:spcBef>
              <a:spcAft>
                <a:spcPct val="0"/>
              </a:spcAft>
              <a:defRPr/>
            </a:pPr>
            <a:fld id="{B61EBE1B-DF7B-4167-ADFC-EDB70C399FF6}" type="slidenum">
              <a:rPr lang="en-US" sz="1500" smtClean="0">
                <a:solidFill>
                  <a:srgbClr val="103154"/>
                </a:solidFill>
                <a:latin typeface="Corbel" pitchFamily="34" charset="0"/>
              </a:rPr>
              <a:pPr defTabSz="690927" fontAlgn="base">
                <a:spcBef>
                  <a:spcPct val="0"/>
                </a:spcBef>
                <a:spcAft>
                  <a:spcPct val="0"/>
                </a:spcAft>
                <a:defRPr/>
              </a:pPr>
              <a:t>‹#›</a:t>
            </a:fld>
            <a:endParaRPr lang="en-US" sz="1500" dirty="0">
              <a:solidFill>
                <a:srgbClr val="103154"/>
              </a:solidFill>
              <a:latin typeface="Corbel" pitchFamily="34" charset="0"/>
            </a:endParaRPr>
          </a:p>
        </p:txBody>
      </p:sp>
      <p:sp>
        <p:nvSpPr>
          <p:cNvPr id="2053" name="Rectangle 5"/>
          <p:cNvSpPr>
            <a:spLocks noGrp="1" noChangeArrowheads="1"/>
          </p:cNvSpPr>
          <p:nvPr>
            <p:ph type="title"/>
          </p:nvPr>
        </p:nvSpPr>
        <p:spPr bwMode="auto">
          <a:xfrm>
            <a:off x="0" y="4"/>
            <a:ext cx="9144000" cy="1063933"/>
          </a:xfrm>
          <a:prstGeom prst="rect">
            <a:avLst/>
          </a:prstGeom>
          <a:solidFill>
            <a:schemeClr val="tx1"/>
          </a:solidFill>
          <a:ln w="9525" algn="ctr">
            <a:noFill/>
            <a:miter lim="800000"/>
            <a:headEnd/>
            <a:tailEnd/>
          </a:ln>
        </p:spPr>
        <p:txBody>
          <a:bodyPr vert="horz" wrap="square" lIns="84927" tIns="42429" rIns="84927" bIns="42429" numCol="1" anchor="ctr" anchorCtr="0" compatLnSpc="1">
            <a:prstTxWarp prst="textNoShape">
              <a:avLst/>
            </a:prstTxWarp>
          </a:bodyPr>
          <a:lstStyle/>
          <a:p>
            <a:pPr lvl="0"/>
            <a:r>
              <a:rPr lang="en-US"/>
              <a:t>Click to edit Master title style</a:t>
            </a:r>
          </a:p>
        </p:txBody>
      </p:sp>
      <p:sp>
        <p:nvSpPr>
          <p:cNvPr id="2054" name="Rectangle 6"/>
          <p:cNvSpPr>
            <a:spLocks noGrp="1" noChangeArrowheads="1"/>
          </p:cNvSpPr>
          <p:nvPr>
            <p:ph type="body" idx="1"/>
          </p:nvPr>
        </p:nvSpPr>
        <p:spPr bwMode="auto">
          <a:xfrm>
            <a:off x="456872" y="1199976"/>
            <a:ext cx="8230300" cy="3394116"/>
          </a:xfrm>
          <a:prstGeom prst="rect">
            <a:avLst/>
          </a:prstGeom>
          <a:noFill/>
          <a:ln w="9525">
            <a:noFill/>
            <a:miter lim="800000"/>
            <a:headEnd/>
            <a:tailEnd/>
          </a:ln>
        </p:spPr>
        <p:txBody>
          <a:bodyPr vert="horz" wrap="square" lIns="84927" tIns="42429" rIns="84927" bIns="424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73082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l" defTabSz="690927" rtl="0" eaLnBrk="0" fontAlgn="base" hangingPunct="0">
        <a:spcBef>
          <a:spcPct val="0"/>
        </a:spcBef>
        <a:spcAft>
          <a:spcPct val="0"/>
        </a:spcAft>
        <a:defRPr sz="3200" b="1">
          <a:solidFill>
            <a:srgbClr val="FFFF00"/>
          </a:solidFill>
          <a:latin typeface="+mj-lt"/>
          <a:ea typeface="+mj-ea"/>
          <a:cs typeface="ＭＳ Ｐゴシック"/>
        </a:defRPr>
      </a:lvl1pPr>
      <a:lvl2pPr algn="l" defTabSz="690927" rtl="0" eaLnBrk="0" fontAlgn="base" hangingPunct="0">
        <a:spcBef>
          <a:spcPct val="0"/>
        </a:spcBef>
        <a:spcAft>
          <a:spcPct val="0"/>
        </a:spcAft>
        <a:defRPr sz="3200" b="1">
          <a:solidFill>
            <a:srgbClr val="FFFF00"/>
          </a:solidFill>
          <a:latin typeface="Arial" pitchFamily="34" charset="0"/>
          <a:ea typeface="ＭＳ Ｐゴシック" pitchFamily="34" charset="-128"/>
          <a:cs typeface="ＭＳ Ｐゴシック"/>
        </a:defRPr>
      </a:lvl2pPr>
      <a:lvl3pPr algn="l" defTabSz="690927" rtl="0" eaLnBrk="0" fontAlgn="base" hangingPunct="0">
        <a:spcBef>
          <a:spcPct val="0"/>
        </a:spcBef>
        <a:spcAft>
          <a:spcPct val="0"/>
        </a:spcAft>
        <a:defRPr sz="3200" b="1">
          <a:solidFill>
            <a:srgbClr val="FFFF00"/>
          </a:solidFill>
          <a:latin typeface="Arial" pitchFamily="34" charset="0"/>
          <a:ea typeface="ＭＳ Ｐゴシック" pitchFamily="34" charset="-128"/>
          <a:cs typeface="ＭＳ Ｐゴシック"/>
        </a:defRPr>
      </a:lvl3pPr>
      <a:lvl4pPr algn="l" defTabSz="690927" rtl="0" eaLnBrk="0" fontAlgn="base" hangingPunct="0">
        <a:spcBef>
          <a:spcPct val="0"/>
        </a:spcBef>
        <a:spcAft>
          <a:spcPct val="0"/>
        </a:spcAft>
        <a:defRPr sz="3200" b="1">
          <a:solidFill>
            <a:srgbClr val="FFFF00"/>
          </a:solidFill>
          <a:latin typeface="Arial" pitchFamily="34" charset="0"/>
          <a:ea typeface="ＭＳ Ｐゴシック" pitchFamily="34" charset="-128"/>
          <a:cs typeface="ＭＳ Ｐゴシック"/>
        </a:defRPr>
      </a:lvl4pPr>
      <a:lvl5pPr algn="l" defTabSz="690927" rtl="0" eaLnBrk="0" fontAlgn="base" hangingPunct="0">
        <a:spcBef>
          <a:spcPct val="0"/>
        </a:spcBef>
        <a:spcAft>
          <a:spcPct val="0"/>
        </a:spcAft>
        <a:defRPr sz="3200" b="1">
          <a:solidFill>
            <a:srgbClr val="FFFF00"/>
          </a:solidFill>
          <a:latin typeface="Arial" pitchFamily="34" charset="0"/>
          <a:ea typeface="ＭＳ Ｐゴシック" pitchFamily="34" charset="-128"/>
          <a:cs typeface="ＭＳ Ｐゴシック"/>
        </a:defRPr>
      </a:lvl5pPr>
      <a:lvl6pPr marL="426304" algn="l" defTabSz="690927" rtl="0" fontAlgn="base">
        <a:spcBef>
          <a:spcPct val="0"/>
        </a:spcBef>
        <a:spcAft>
          <a:spcPct val="0"/>
        </a:spcAft>
        <a:defRPr sz="3200" b="1">
          <a:solidFill>
            <a:srgbClr val="FFFF00"/>
          </a:solidFill>
          <a:latin typeface="Arial" pitchFamily="34" charset="0"/>
          <a:ea typeface="ＭＳ Ｐゴシック" pitchFamily="34" charset="-128"/>
        </a:defRPr>
      </a:lvl6pPr>
      <a:lvl7pPr marL="852527" algn="l" defTabSz="690927" rtl="0" fontAlgn="base">
        <a:spcBef>
          <a:spcPct val="0"/>
        </a:spcBef>
        <a:spcAft>
          <a:spcPct val="0"/>
        </a:spcAft>
        <a:defRPr sz="3200" b="1">
          <a:solidFill>
            <a:srgbClr val="FFFF00"/>
          </a:solidFill>
          <a:latin typeface="Arial" pitchFamily="34" charset="0"/>
          <a:ea typeface="ＭＳ Ｐゴシック" pitchFamily="34" charset="-128"/>
        </a:defRPr>
      </a:lvl7pPr>
      <a:lvl8pPr marL="1278871" algn="l" defTabSz="690927" rtl="0" fontAlgn="base">
        <a:spcBef>
          <a:spcPct val="0"/>
        </a:spcBef>
        <a:spcAft>
          <a:spcPct val="0"/>
        </a:spcAft>
        <a:defRPr sz="3200" b="1">
          <a:solidFill>
            <a:srgbClr val="FFFF00"/>
          </a:solidFill>
          <a:latin typeface="Arial" pitchFamily="34" charset="0"/>
          <a:ea typeface="ＭＳ Ｐゴシック" pitchFamily="34" charset="-128"/>
        </a:defRPr>
      </a:lvl8pPr>
      <a:lvl9pPr marL="1705029" algn="l" defTabSz="690927" rtl="0" fontAlgn="base">
        <a:spcBef>
          <a:spcPct val="0"/>
        </a:spcBef>
        <a:spcAft>
          <a:spcPct val="0"/>
        </a:spcAft>
        <a:defRPr sz="3200" b="1">
          <a:solidFill>
            <a:srgbClr val="FFFF00"/>
          </a:solidFill>
          <a:latin typeface="Arial" pitchFamily="34" charset="0"/>
          <a:ea typeface="ＭＳ Ｐゴシック" pitchFamily="34" charset="-128"/>
        </a:defRPr>
      </a:lvl9pPr>
    </p:titleStyle>
    <p:bodyStyle>
      <a:lvl1pPr marL="159839" indent="-159839" algn="l" defTabSz="690927" rtl="0" eaLnBrk="0" fontAlgn="base" hangingPunct="0">
        <a:lnSpc>
          <a:spcPct val="95000"/>
        </a:lnSpc>
        <a:spcBef>
          <a:spcPct val="5000"/>
        </a:spcBef>
        <a:spcAft>
          <a:spcPct val="0"/>
        </a:spcAft>
        <a:buClr>
          <a:srgbClr val="FFFF66"/>
        </a:buClr>
        <a:buSzPct val="130000"/>
        <a:buChar char="•"/>
        <a:defRPr sz="3600">
          <a:solidFill>
            <a:schemeClr val="bg1"/>
          </a:solidFill>
          <a:latin typeface="+mn-lt"/>
          <a:ea typeface="+mn-ea"/>
          <a:cs typeface="ＭＳ Ｐゴシック"/>
        </a:defRPr>
      </a:lvl1pPr>
      <a:lvl2pPr marL="319834" indent="-53429" algn="l" defTabSz="690927"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995990" indent="-263416" algn="l" defTabSz="690927" rtl="0" eaLnBrk="0" fontAlgn="base" hangingPunct="0">
        <a:lnSpc>
          <a:spcPct val="95000"/>
        </a:lnSpc>
        <a:spcBef>
          <a:spcPct val="5000"/>
        </a:spcBef>
        <a:spcAft>
          <a:spcPct val="0"/>
        </a:spcAft>
        <a:buClr>
          <a:srgbClr val="FFFF66"/>
        </a:buClr>
        <a:buSzPct val="130000"/>
        <a:buChar char="•"/>
        <a:defRPr sz="1500">
          <a:solidFill>
            <a:schemeClr val="bg1"/>
          </a:solidFill>
          <a:latin typeface="+mn-lt"/>
          <a:ea typeface="+mn-ea"/>
          <a:cs typeface="ＭＳ Ｐゴシック"/>
        </a:defRPr>
      </a:lvl3pPr>
      <a:lvl4pPr marL="1355783" indent="-253288" algn="l" defTabSz="690927" rtl="0" eaLnBrk="0" fontAlgn="base" hangingPunct="0">
        <a:lnSpc>
          <a:spcPct val="95000"/>
        </a:lnSpc>
        <a:spcBef>
          <a:spcPct val="5000"/>
        </a:spcBef>
        <a:spcAft>
          <a:spcPct val="0"/>
        </a:spcAft>
        <a:buClr>
          <a:srgbClr val="FFFF66"/>
        </a:buClr>
        <a:buSzPct val="130000"/>
        <a:buChar char="•"/>
        <a:defRPr sz="1500">
          <a:solidFill>
            <a:schemeClr val="bg1"/>
          </a:solidFill>
          <a:latin typeface="+mn-lt"/>
          <a:ea typeface="+mn-ea"/>
          <a:cs typeface="ＭＳ Ｐゴシック"/>
        </a:defRPr>
      </a:lvl4pPr>
      <a:lvl5pPr marL="1725906" indent="-263416" algn="l" defTabSz="690927" rtl="0" eaLnBrk="0" fontAlgn="base" hangingPunct="0">
        <a:lnSpc>
          <a:spcPct val="95000"/>
        </a:lnSpc>
        <a:spcBef>
          <a:spcPct val="5000"/>
        </a:spcBef>
        <a:spcAft>
          <a:spcPct val="0"/>
        </a:spcAft>
        <a:buClr>
          <a:srgbClr val="FFFF66"/>
        </a:buClr>
        <a:buSzPct val="130000"/>
        <a:buChar char="•"/>
        <a:defRPr sz="1500">
          <a:solidFill>
            <a:schemeClr val="bg1"/>
          </a:solidFill>
          <a:latin typeface="+mn-lt"/>
          <a:ea typeface="+mn-ea"/>
          <a:cs typeface="ＭＳ Ｐゴシック"/>
        </a:defRPr>
      </a:lvl5pPr>
      <a:lvl6pPr marL="2152120" indent="-263416" algn="l" defTabSz="690927" rtl="0" fontAlgn="base">
        <a:lnSpc>
          <a:spcPct val="95000"/>
        </a:lnSpc>
        <a:spcBef>
          <a:spcPct val="5000"/>
        </a:spcBef>
        <a:spcAft>
          <a:spcPct val="0"/>
        </a:spcAft>
        <a:buClr>
          <a:srgbClr val="FFFF66"/>
        </a:buClr>
        <a:buSzPct val="130000"/>
        <a:buChar char="•"/>
        <a:defRPr sz="1500">
          <a:solidFill>
            <a:schemeClr val="bg1"/>
          </a:solidFill>
          <a:latin typeface="+mn-lt"/>
          <a:ea typeface="+mn-ea"/>
        </a:defRPr>
      </a:lvl6pPr>
      <a:lvl7pPr marL="2578301" indent="-263416" algn="l" defTabSz="690927" rtl="0" fontAlgn="base">
        <a:lnSpc>
          <a:spcPct val="95000"/>
        </a:lnSpc>
        <a:spcBef>
          <a:spcPct val="5000"/>
        </a:spcBef>
        <a:spcAft>
          <a:spcPct val="0"/>
        </a:spcAft>
        <a:buClr>
          <a:srgbClr val="FFFF66"/>
        </a:buClr>
        <a:buSzPct val="130000"/>
        <a:buChar char="•"/>
        <a:defRPr sz="1500">
          <a:solidFill>
            <a:schemeClr val="bg1"/>
          </a:solidFill>
          <a:latin typeface="+mn-lt"/>
          <a:ea typeface="+mn-ea"/>
        </a:defRPr>
      </a:lvl7pPr>
      <a:lvl8pPr marL="3004630" indent="-263416" algn="l" defTabSz="690927" rtl="0" fontAlgn="base">
        <a:lnSpc>
          <a:spcPct val="95000"/>
        </a:lnSpc>
        <a:spcBef>
          <a:spcPct val="5000"/>
        </a:spcBef>
        <a:spcAft>
          <a:spcPct val="0"/>
        </a:spcAft>
        <a:buClr>
          <a:srgbClr val="FFFF66"/>
        </a:buClr>
        <a:buSzPct val="130000"/>
        <a:buChar char="•"/>
        <a:defRPr sz="1500">
          <a:solidFill>
            <a:schemeClr val="bg1"/>
          </a:solidFill>
          <a:latin typeface="+mn-lt"/>
          <a:ea typeface="+mn-ea"/>
        </a:defRPr>
      </a:lvl8pPr>
      <a:lvl9pPr marL="3430912" indent="-263416" algn="l" defTabSz="690927" rtl="0" fontAlgn="base">
        <a:lnSpc>
          <a:spcPct val="95000"/>
        </a:lnSpc>
        <a:spcBef>
          <a:spcPct val="5000"/>
        </a:spcBef>
        <a:spcAft>
          <a:spcPct val="0"/>
        </a:spcAft>
        <a:buClr>
          <a:srgbClr val="FFFF66"/>
        </a:buClr>
        <a:buSzPct val="130000"/>
        <a:buChar char="•"/>
        <a:defRPr sz="1500">
          <a:solidFill>
            <a:schemeClr val="bg1"/>
          </a:solidFill>
          <a:latin typeface="+mn-lt"/>
          <a:ea typeface="+mn-ea"/>
        </a:defRPr>
      </a:lvl9pPr>
    </p:bodyStyle>
    <p:otherStyle>
      <a:defPPr>
        <a:defRPr lang="en-US"/>
      </a:defPPr>
      <a:lvl1pPr marL="0" algn="l" defTabSz="852527" rtl="0" eaLnBrk="1" latinLnBrk="0" hangingPunct="1">
        <a:defRPr sz="1900" kern="1200">
          <a:solidFill>
            <a:schemeClr val="tx1"/>
          </a:solidFill>
          <a:latin typeface="+mn-lt"/>
          <a:ea typeface="+mn-ea"/>
          <a:cs typeface="+mn-cs"/>
        </a:defRPr>
      </a:lvl1pPr>
      <a:lvl2pPr marL="426304" algn="l" defTabSz="852527" rtl="0" eaLnBrk="1" latinLnBrk="0" hangingPunct="1">
        <a:defRPr sz="1900" kern="1200">
          <a:solidFill>
            <a:schemeClr val="tx1"/>
          </a:solidFill>
          <a:latin typeface="+mn-lt"/>
          <a:ea typeface="+mn-ea"/>
          <a:cs typeface="+mn-cs"/>
        </a:defRPr>
      </a:lvl2pPr>
      <a:lvl3pPr marL="852527" algn="l" defTabSz="852527" rtl="0" eaLnBrk="1" latinLnBrk="0" hangingPunct="1">
        <a:defRPr sz="1900" kern="1200">
          <a:solidFill>
            <a:schemeClr val="tx1"/>
          </a:solidFill>
          <a:latin typeface="+mn-lt"/>
          <a:ea typeface="+mn-ea"/>
          <a:cs typeface="+mn-cs"/>
        </a:defRPr>
      </a:lvl3pPr>
      <a:lvl4pPr marL="1278871" algn="l" defTabSz="852527" rtl="0" eaLnBrk="1" latinLnBrk="0" hangingPunct="1">
        <a:defRPr sz="1900" kern="1200">
          <a:solidFill>
            <a:schemeClr val="tx1"/>
          </a:solidFill>
          <a:latin typeface="+mn-lt"/>
          <a:ea typeface="+mn-ea"/>
          <a:cs typeface="+mn-cs"/>
        </a:defRPr>
      </a:lvl4pPr>
      <a:lvl5pPr marL="1705029" algn="l" defTabSz="852527" rtl="0" eaLnBrk="1" latinLnBrk="0" hangingPunct="1">
        <a:defRPr sz="1900" kern="1200">
          <a:solidFill>
            <a:schemeClr val="tx1"/>
          </a:solidFill>
          <a:latin typeface="+mn-lt"/>
          <a:ea typeface="+mn-ea"/>
          <a:cs typeface="+mn-cs"/>
        </a:defRPr>
      </a:lvl5pPr>
      <a:lvl6pPr marL="2131381" algn="l" defTabSz="852527" rtl="0" eaLnBrk="1" latinLnBrk="0" hangingPunct="1">
        <a:defRPr sz="1900" kern="1200">
          <a:solidFill>
            <a:schemeClr val="tx1"/>
          </a:solidFill>
          <a:latin typeface="+mn-lt"/>
          <a:ea typeface="+mn-ea"/>
          <a:cs typeface="+mn-cs"/>
        </a:defRPr>
      </a:lvl6pPr>
      <a:lvl7pPr marL="2557610" algn="l" defTabSz="852527" rtl="0" eaLnBrk="1" latinLnBrk="0" hangingPunct="1">
        <a:defRPr sz="1900" kern="1200">
          <a:solidFill>
            <a:schemeClr val="tx1"/>
          </a:solidFill>
          <a:latin typeface="+mn-lt"/>
          <a:ea typeface="+mn-ea"/>
          <a:cs typeface="+mn-cs"/>
        </a:defRPr>
      </a:lvl7pPr>
      <a:lvl8pPr marL="2983858" algn="l" defTabSz="852527" rtl="0" eaLnBrk="1" latinLnBrk="0" hangingPunct="1">
        <a:defRPr sz="1900" kern="1200">
          <a:solidFill>
            <a:schemeClr val="tx1"/>
          </a:solidFill>
          <a:latin typeface="+mn-lt"/>
          <a:ea typeface="+mn-ea"/>
          <a:cs typeface="+mn-cs"/>
        </a:defRPr>
      </a:lvl8pPr>
      <a:lvl9pPr marL="3410134" algn="l" defTabSz="852527"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5000"/>
              </a:schemeClr>
            </a:gs>
            <a:gs pos="7700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bwMode="auto">
          <a:xfrm>
            <a:off x="456851" y="4766816"/>
            <a:ext cx="2133716" cy="273831"/>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a:defRPr>
                <a:solidFill>
                  <a:srgbClr val="103154"/>
                </a:solidFill>
                <a:ea typeface="ＭＳ Ｐゴシック" pitchFamily="34" charset="-128"/>
                <a:cs typeface="+mn-cs"/>
              </a:defRPr>
            </a:lvl1pPr>
          </a:lstStyle>
          <a:p>
            <a:pPr defTabSz="750633" fontAlgn="base">
              <a:spcBef>
                <a:spcPct val="0"/>
              </a:spcBef>
              <a:spcAft>
                <a:spcPct val="0"/>
              </a:spcAft>
              <a:defRPr/>
            </a:pPr>
            <a:fld id="{B814CAE4-7F33-44D1-AE05-662692FB5C0A}" type="datetimeFigureOut">
              <a:rPr lang="en-US" sz="1700" smtClean="0">
                <a:latin typeface="Corbel" pitchFamily="34" charset="0"/>
              </a:rPr>
              <a:pPr defTabSz="750633" fontAlgn="base">
                <a:spcBef>
                  <a:spcPct val="0"/>
                </a:spcBef>
                <a:spcAft>
                  <a:spcPct val="0"/>
                </a:spcAft>
                <a:defRPr/>
              </a:pPr>
              <a:t>7/9/24</a:t>
            </a:fld>
            <a:endParaRPr lang="en-US" sz="1700">
              <a:latin typeface="Corbel" pitchFamily="34" charset="0"/>
            </a:endParaRPr>
          </a:p>
        </p:txBody>
      </p:sp>
      <p:sp>
        <p:nvSpPr>
          <p:cNvPr id="3" name="Footer Placeholder 4"/>
          <p:cNvSpPr>
            <a:spLocks noGrp="1"/>
          </p:cNvSpPr>
          <p:nvPr>
            <p:ph type="ftr" sz="quarter" idx="3"/>
          </p:nvPr>
        </p:nvSpPr>
        <p:spPr bwMode="auto">
          <a:xfrm>
            <a:off x="3126649" y="4766816"/>
            <a:ext cx="2895133" cy="273831"/>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defTabSz="750665" fontAlgn="auto">
              <a:spcBef>
                <a:spcPts val="0"/>
              </a:spcBef>
              <a:spcAft>
                <a:spcPts val="0"/>
              </a:spcAft>
              <a:defRPr>
                <a:solidFill>
                  <a:srgbClr val="103154"/>
                </a:solidFill>
                <a:latin typeface="+mn-lt"/>
                <a:ea typeface="+mn-ea"/>
                <a:cs typeface="+mn-cs"/>
              </a:defRPr>
            </a:lvl1pPr>
          </a:lstStyle>
          <a:p>
            <a:pPr>
              <a:defRPr/>
            </a:pPr>
            <a:endParaRPr lang="en-US" sz="1700"/>
          </a:p>
        </p:txBody>
      </p:sp>
      <p:sp>
        <p:nvSpPr>
          <p:cNvPr id="4" name="Slide Number Placeholder 5"/>
          <p:cNvSpPr>
            <a:spLocks noGrp="1"/>
          </p:cNvSpPr>
          <p:nvPr>
            <p:ph type="sldNum" sz="quarter" idx="4"/>
          </p:nvPr>
        </p:nvSpPr>
        <p:spPr bwMode="auto">
          <a:xfrm>
            <a:off x="6555648" y="4766816"/>
            <a:ext cx="2133717" cy="273831"/>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a:defRPr>
                <a:solidFill>
                  <a:srgbClr val="103154"/>
                </a:solidFill>
                <a:ea typeface="ＭＳ Ｐゴシック" pitchFamily="34" charset="-128"/>
                <a:cs typeface="+mn-cs"/>
              </a:defRPr>
            </a:lvl1pPr>
          </a:lstStyle>
          <a:p>
            <a:pPr defTabSz="750633" fontAlgn="base">
              <a:spcBef>
                <a:spcPct val="0"/>
              </a:spcBef>
              <a:spcAft>
                <a:spcPct val="0"/>
              </a:spcAft>
              <a:defRPr/>
            </a:pPr>
            <a:fld id="{13DBBAE1-BB7B-4790-BDD1-0D515F50E676}" type="slidenum">
              <a:rPr lang="en-US" sz="1700" smtClean="0">
                <a:latin typeface="Corbel" pitchFamily="34" charset="0"/>
              </a:rPr>
              <a:pPr defTabSz="750633" fontAlgn="base">
                <a:spcBef>
                  <a:spcPct val="0"/>
                </a:spcBef>
                <a:spcAft>
                  <a:spcPct val="0"/>
                </a:spcAft>
                <a:defRPr/>
              </a:pPr>
              <a:t>‹#›</a:t>
            </a:fld>
            <a:endParaRPr lang="en-US" sz="1700">
              <a:latin typeface="Corbel" pitchFamily="34" charset="0"/>
            </a:endParaRPr>
          </a:p>
        </p:txBody>
      </p:sp>
      <p:sp>
        <p:nvSpPr>
          <p:cNvPr id="3077" name="Rectangle 5"/>
          <p:cNvSpPr>
            <a:spLocks noGrp="1" noChangeArrowheads="1"/>
          </p:cNvSpPr>
          <p:nvPr>
            <p:ph type="title"/>
          </p:nvPr>
        </p:nvSpPr>
        <p:spPr bwMode="auto">
          <a:xfrm>
            <a:off x="0" y="7"/>
            <a:ext cx="9144000" cy="1063932"/>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2082" tIns="46068" rIns="92082" bIns="46068" numCol="1" anchor="ctr" anchorCtr="0" compatLnSpc="1">
            <a:prstTxWarp prst="textNoShape">
              <a:avLst/>
            </a:prstTxWarp>
          </a:bodyPr>
          <a:lstStyle/>
          <a:p>
            <a:pPr lvl="0"/>
            <a:r>
              <a:rPr lang="en-US" altLang="en-US"/>
              <a:t>Click to edit Master title style</a:t>
            </a:r>
          </a:p>
        </p:txBody>
      </p:sp>
      <p:sp>
        <p:nvSpPr>
          <p:cNvPr id="3078" name="Rectangle 6"/>
          <p:cNvSpPr>
            <a:spLocks noGrp="1" noChangeArrowheads="1"/>
          </p:cNvSpPr>
          <p:nvPr>
            <p:ph type="body" idx="1"/>
          </p:nvPr>
        </p:nvSpPr>
        <p:spPr bwMode="auto">
          <a:xfrm>
            <a:off x="456851" y="1202182"/>
            <a:ext cx="8230300" cy="339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82" tIns="46068" rIns="92082" bIns="4606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34096095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ransition advClick="0" advTm="5000"/>
  <p:txStyles>
    <p:titleStyle>
      <a:lvl1pPr algn="l" defTabSz="750633" rtl="0" eaLnBrk="0" fontAlgn="base" hangingPunct="0">
        <a:spcBef>
          <a:spcPct val="0"/>
        </a:spcBef>
        <a:spcAft>
          <a:spcPct val="0"/>
        </a:spcAft>
        <a:defRPr sz="3400" b="1">
          <a:solidFill>
            <a:srgbClr val="FFFF00"/>
          </a:solidFill>
          <a:latin typeface="+mj-lt"/>
          <a:ea typeface="ＭＳ Ｐゴシック" pitchFamily="34" charset="-128"/>
          <a:cs typeface="ＭＳ Ｐゴシック"/>
        </a:defRPr>
      </a:lvl1pPr>
      <a:lvl2pPr algn="l" defTabSz="750633"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2pPr>
      <a:lvl3pPr algn="l" defTabSz="750633"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3pPr>
      <a:lvl4pPr algn="l" defTabSz="750633"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4pPr>
      <a:lvl5pPr algn="l" defTabSz="750633"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5pPr>
      <a:lvl6pPr marL="463436" algn="l" defTabSz="750633" rtl="0" fontAlgn="base">
        <a:spcBef>
          <a:spcPct val="0"/>
        </a:spcBef>
        <a:spcAft>
          <a:spcPct val="0"/>
        </a:spcAft>
        <a:defRPr sz="3400" b="1">
          <a:solidFill>
            <a:srgbClr val="FFFF00"/>
          </a:solidFill>
          <a:latin typeface="Arial" pitchFamily="34" charset="0"/>
          <a:ea typeface="ＭＳ Ｐゴシック" pitchFamily="34" charset="-128"/>
        </a:defRPr>
      </a:lvl6pPr>
      <a:lvl7pPr marL="926372" algn="l" defTabSz="750633" rtl="0" fontAlgn="base">
        <a:spcBef>
          <a:spcPct val="0"/>
        </a:spcBef>
        <a:spcAft>
          <a:spcPct val="0"/>
        </a:spcAft>
        <a:defRPr sz="3400" b="1">
          <a:solidFill>
            <a:srgbClr val="FFFF00"/>
          </a:solidFill>
          <a:latin typeface="Arial" pitchFamily="34" charset="0"/>
          <a:ea typeface="ＭＳ Ｐゴシック" pitchFamily="34" charset="-128"/>
        </a:defRPr>
      </a:lvl7pPr>
      <a:lvl8pPr marL="1389394" algn="l" defTabSz="750633" rtl="0" fontAlgn="base">
        <a:spcBef>
          <a:spcPct val="0"/>
        </a:spcBef>
        <a:spcAft>
          <a:spcPct val="0"/>
        </a:spcAft>
        <a:defRPr sz="3400" b="1">
          <a:solidFill>
            <a:srgbClr val="FFFF00"/>
          </a:solidFill>
          <a:latin typeface="Arial" pitchFamily="34" charset="0"/>
          <a:ea typeface="ＭＳ Ｐゴシック" pitchFamily="34" charset="-128"/>
        </a:defRPr>
      </a:lvl8pPr>
      <a:lvl9pPr marL="1852519" algn="l" defTabSz="750633" rtl="0" fontAlgn="base">
        <a:spcBef>
          <a:spcPct val="0"/>
        </a:spcBef>
        <a:spcAft>
          <a:spcPct val="0"/>
        </a:spcAft>
        <a:defRPr sz="3400" b="1">
          <a:solidFill>
            <a:srgbClr val="FFFF00"/>
          </a:solidFill>
          <a:latin typeface="Arial" pitchFamily="34" charset="0"/>
          <a:ea typeface="ＭＳ Ｐゴシック" pitchFamily="34" charset="-128"/>
        </a:defRPr>
      </a:lvl9pPr>
    </p:titleStyle>
    <p:bodyStyle>
      <a:lvl1pPr marL="173694" indent="-173694" algn="l" defTabSz="750633" rtl="0" eaLnBrk="0" fontAlgn="base" hangingPunct="0">
        <a:lnSpc>
          <a:spcPct val="95000"/>
        </a:lnSpc>
        <a:spcBef>
          <a:spcPct val="5000"/>
        </a:spcBef>
        <a:spcAft>
          <a:spcPct val="0"/>
        </a:spcAft>
        <a:buClr>
          <a:srgbClr val="FFFF66"/>
        </a:buClr>
        <a:buSzPct val="130000"/>
        <a:buChar char="•"/>
        <a:defRPr>
          <a:solidFill>
            <a:schemeClr val="bg1"/>
          </a:solidFill>
          <a:latin typeface="+mn-lt"/>
          <a:ea typeface="ＭＳ Ｐゴシック" pitchFamily="34" charset="-128"/>
          <a:cs typeface="ＭＳ Ｐゴシック"/>
        </a:defRPr>
      </a:lvl1pPr>
      <a:lvl2pPr marL="347689" indent="-58047" algn="l" defTabSz="750633"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ＭＳ Ｐゴシック" pitchFamily="34" charset="-128"/>
          <a:cs typeface="ＭＳ Ｐゴシック"/>
        </a:defRPr>
      </a:lvl2pPr>
      <a:lvl3pPr marL="1082189" indent="-286275" algn="l" defTabSz="750633"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ＭＳ Ｐゴシック" pitchFamily="34" charset="-128"/>
          <a:cs typeface="ＭＳ Ｐゴシック"/>
        </a:defRPr>
      </a:lvl3pPr>
      <a:lvl4pPr marL="1472983" indent="-275119" algn="l" defTabSz="750633"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ＭＳ Ｐゴシック" pitchFamily="34" charset="-128"/>
          <a:cs typeface="ＭＳ Ｐゴシック"/>
        </a:defRPr>
      </a:lvl4pPr>
      <a:lvl5pPr marL="1875024" indent="-286275" algn="l" defTabSz="750633"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ＭＳ Ｐゴシック" pitchFamily="34" charset="-128"/>
          <a:cs typeface="ＭＳ Ｐゴシック"/>
        </a:defRPr>
      </a:lvl5pPr>
      <a:lvl6pPr marL="2338196" indent="-286275" algn="l" defTabSz="750633"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2801317" indent="-286275" algn="l" defTabSz="750633"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264482" indent="-286275" algn="l" defTabSz="750633"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3727587" indent="-286275" algn="l" defTabSz="750633"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p:bodyStyle>
    <p:otherStyle>
      <a:defPPr>
        <a:defRPr lang="en-US"/>
      </a:defPPr>
      <a:lvl1pPr marL="0" algn="l" defTabSz="926372" rtl="0" eaLnBrk="1" latinLnBrk="0" hangingPunct="1">
        <a:defRPr sz="2000" kern="1200">
          <a:solidFill>
            <a:schemeClr val="tx1"/>
          </a:solidFill>
          <a:latin typeface="+mn-lt"/>
          <a:ea typeface="+mn-ea"/>
          <a:cs typeface="+mn-cs"/>
        </a:defRPr>
      </a:lvl1pPr>
      <a:lvl2pPr marL="463436" algn="l" defTabSz="926372" rtl="0" eaLnBrk="1" latinLnBrk="0" hangingPunct="1">
        <a:defRPr sz="2000" kern="1200">
          <a:solidFill>
            <a:schemeClr val="tx1"/>
          </a:solidFill>
          <a:latin typeface="+mn-lt"/>
          <a:ea typeface="+mn-ea"/>
          <a:cs typeface="+mn-cs"/>
        </a:defRPr>
      </a:lvl2pPr>
      <a:lvl3pPr marL="926372" algn="l" defTabSz="926372" rtl="0" eaLnBrk="1" latinLnBrk="0" hangingPunct="1">
        <a:defRPr sz="2000" kern="1200">
          <a:solidFill>
            <a:schemeClr val="tx1"/>
          </a:solidFill>
          <a:latin typeface="+mn-lt"/>
          <a:ea typeface="+mn-ea"/>
          <a:cs typeface="+mn-cs"/>
        </a:defRPr>
      </a:lvl3pPr>
      <a:lvl4pPr marL="1389394" algn="l" defTabSz="926372" rtl="0" eaLnBrk="1" latinLnBrk="0" hangingPunct="1">
        <a:defRPr sz="2000" kern="1200">
          <a:solidFill>
            <a:schemeClr val="tx1"/>
          </a:solidFill>
          <a:latin typeface="+mn-lt"/>
          <a:ea typeface="+mn-ea"/>
          <a:cs typeface="+mn-cs"/>
        </a:defRPr>
      </a:lvl4pPr>
      <a:lvl5pPr marL="1852519" algn="l" defTabSz="926372" rtl="0" eaLnBrk="1" latinLnBrk="0" hangingPunct="1">
        <a:defRPr sz="2000" kern="1200">
          <a:solidFill>
            <a:schemeClr val="tx1"/>
          </a:solidFill>
          <a:latin typeface="+mn-lt"/>
          <a:ea typeface="+mn-ea"/>
          <a:cs typeface="+mn-cs"/>
        </a:defRPr>
      </a:lvl5pPr>
      <a:lvl6pPr marL="2315653" algn="l" defTabSz="926372" rtl="0" eaLnBrk="1" latinLnBrk="0" hangingPunct="1">
        <a:defRPr sz="2000" kern="1200">
          <a:solidFill>
            <a:schemeClr val="tx1"/>
          </a:solidFill>
          <a:latin typeface="+mn-lt"/>
          <a:ea typeface="+mn-ea"/>
          <a:cs typeface="+mn-cs"/>
        </a:defRPr>
      </a:lvl6pPr>
      <a:lvl7pPr marL="2778770" algn="l" defTabSz="926372" rtl="0" eaLnBrk="1" latinLnBrk="0" hangingPunct="1">
        <a:defRPr sz="2000" kern="1200">
          <a:solidFill>
            <a:schemeClr val="tx1"/>
          </a:solidFill>
          <a:latin typeface="+mn-lt"/>
          <a:ea typeface="+mn-ea"/>
          <a:cs typeface="+mn-cs"/>
        </a:defRPr>
      </a:lvl7pPr>
      <a:lvl8pPr marL="3241906" algn="l" defTabSz="926372" rtl="0" eaLnBrk="1" latinLnBrk="0" hangingPunct="1">
        <a:defRPr sz="2000" kern="1200">
          <a:solidFill>
            <a:schemeClr val="tx1"/>
          </a:solidFill>
          <a:latin typeface="+mn-lt"/>
          <a:ea typeface="+mn-ea"/>
          <a:cs typeface="+mn-cs"/>
        </a:defRPr>
      </a:lvl8pPr>
      <a:lvl9pPr marL="3705043" algn="l" defTabSz="92637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sciencedirect-com.proxy.library.nyu.edu/topics/medicine-and-dentistry/bone-cutter" TargetMode="External"/><Relationship Id="rId3" Type="http://schemas.openxmlformats.org/officeDocument/2006/relationships/hyperlink" Target="https://www-sciencedirect-com.proxy.library.nyu.edu/topics/medicine-and-dentistry/curette" TargetMode="External"/><Relationship Id="rId7" Type="http://schemas.openxmlformats.org/officeDocument/2006/relationships/image" Target="../media/image9.png"/><Relationship Id="rId2" Type="http://schemas.openxmlformats.org/officeDocument/2006/relationships/hyperlink" Target="https://www-sciencedirect-com.proxy.library.nyu.edu/topics/medicine-and-dentistry/metzenbaum-scissors" TargetMode="External"/><Relationship Id="rId1" Type="http://schemas.openxmlformats.org/officeDocument/2006/relationships/slideLayout" Target="../slideLayouts/slideLayout2.xml"/><Relationship Id="rId6" Type="http://schemas.openxmlformats.org/officeDocument/2006/relationships/hyperlink" Target="https://www-sciencedirect-com.proxy.library.nyu.edu/topics/medicine-and-dentistry/lavage" TargetMode="External"/><Relationship Id="rId5" Type="http://schemas.openxmlformats.org/officeDocument/2006/relationships/hyperlink" Target="https://www-sciencedirect-com.proxy.library.nyu.edu/topics/medicine-and-dentistry/osteotome" TargetMode="External"/><Relationship Id="rId4" Type="http://schemas.openxmlformats.org/officeDocument/2006/relationships/hyperlink" Target="https://www-sciencedirect-com.proxy.library.nyu.edu/topics/medicine-and-dentistry/fulguratio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93/ofid/ofy331" TargetMode="External"/><Relationship Id="rId2" Type="http://schemas.openxmlformats.org/officeDocument/2006/relationships/hyperlink" Target="https://doi.org/10.1093/cid/ciaa1758" TargetMode="External"/><Relationship Id="rId1" Type="http://schemas.openxmlformats.org/officeDocument/2006/relationships/slideLayout" Target="../slideLayouts/slideLayout2.xml"/><Relationship Id="rId4" Type="http://schemas.openxmlformats.org/officeDocument/2006/relationships/hyperlink" Target="https://doi.org/10.2337/dc13-1526"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doi.org/10.2337/dc13-152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oi.org/10.2337/dc14-151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doi.org/10.2337/dc14-151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oi.org/10.1093/ofid/ofz18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ncbi.nlm.nih.gov/pmc/articles/PMC2696389/#R8" TargetMode="External"/><Relationship Id="rId2" Type="http://schemas.openxmlformats.org/officeDocument/2006/relationships/hyperlink" Target="https://www.ncbi.nlm.nih.gov/pmc/articles/PMC2696389/#R7" TargetMode="External"/><Relationship Id="rId1" Type="http://schemas.openxmlformats.org/officeDocument/2006/relationships/slideLayout" Target="../slideLayouts/slideLayout2.xml"/><Relationship Id="rId5" Type="http://schemas.openxmlformats.org/officeDocument/2006/relationships/hyperlink" Target="https://www.ncbi.nlm.nih.gov/pmc/articles/PMC2696389/#R10" TargetMode="External"/><Relationship Id="rId4" Type="http://schemas.openxmlformats.org/officeDocument/2006/relationships/hyperlink" Target="https://www.ncbi.nlm.nih.gov/pmc/articles/PMC2696389/#R9"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doi.org/10.1093/cid/civ482"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093/cid/civ482"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093/cid/civ482"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1093/cid/civ482"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1093/cid/civ482"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doi.org/10.1093/cid/civ482"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doi.org/10.1093/cid/civ482"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doi.org/10.1093/cid/civ482"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doi.org/10.1093/cid/civ482"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doi.org/10.1093/cid/civ482"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3276904" y="2972123"/>
            <a:ext cx="2667585" cy="31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40" tIns="40498" rIns="80940" bIns="40498">
            <a:spAutoFit/>
          </a:bodyPr>
          <a:lstStyle>
            <a:lvl1pPr eaLnBrk="0" hangingPunct="0">
              <a:defRPr sz="1500">
                <a:solidFill>
                  <a:schemeClr val="tx1"/>
                </a:solidFill>
                <a:latin typeface="Corbel" pitchFamily="34" charset="0"/>
                <a:ea typeface="ＭＳ Ｐゴシック" pitchFamily="34" charset="-128"/>
              </a:defRPr>
            </a:lvl1pPr>
            <a:lvl2pPr marL="742950" indent="-285750" eaLnBrk="0" hangingPunct="0">
              <a:defRPr sz="1500">
                <a:solidFill>
                  <a:schemeClr val="tx1"/>
                </a:solidFill>
                <a:latin typeface="Corbel" pitchFamily="34" charset="0"/>
                <a:ea typeface="ＭＳ Ｐゴシック" pitchFamily="34" charset="-128"/>
              </a:defRPr>
            </a:lvl2pPr>
            <a:lvl3pPr marL="1143000" indent="-228600" eaLnBrk="0" hangingPunct="0">
              <a:defRPr sz="1500">
                <a:solidFill>
                  <a:schemeClr val="tx1"/>
                </a:solidFill>
                <a:latin typeface="Corbel" pitchFamily="34" charset="0"/>
                <a:ea typeface="ＭＳ Ｐゴシック" pitchFamily="34" charset="-128"/>
              </a:defRPr>
            </a:lvl3pPr>
            <a:lvl4pPr marL="1600200" indent="-228600" eaLnBrk="0" hangingPunct="0">
              <a:defRPr sz="1500">
                <a:solidFill>
                  <a:schemeClr val="tx1"/>
                </a:solidFill>
                <a:latin typeface="Corbel" pitchFamily="34" charset="0"/>
                <a:ea typeface="ＭＳ Ｐゴシック" pitchFamily="34" charset="-128"/>
              </a:defRPr>
            </a:lvl4pPr>
            <a:lvl5pPr marL="2057400" indent="-228600" eaLnBrk="0" hangingPunct="0">
              <a:defRPr sz="1500">
                <a:solidFill>
                  <a:schemeClr val="tx1"/>
                </a:solidFill>
                <a:latin typeface="Corbel" pitchFamily="34" charset="0"/>
                <a:ea typeface="ＭＳ Ｐゴシック" pitchFamily="34" charset="-128"/>
              </a:defRPr>
            </a:lvl5pPr>
            <a:lvl6pPr marL="25146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6pPr>
            <a:lvl7pPr marL="29718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7pPr>
            <a:lvl8pPr marL="34290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8pPr>
            <a:lvl9pPr marL="38862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9pPr>
          </a:lstStyle>
          <a:p>
            <a:pPr defTabSz="1003076" fontAlgn="base">
              <a:spcBef>
                <a:spcPct val="50000"/>
              </a:spcBef>
              <a:spcAft>
                <a:spcPct val="0"/>
              </a:spcAft>
            </a:pPr>
            <a:endParaRPr lang="en-US" dirty="0">
              <a:solidFill>
                <a:prstClr val="black"/>
              </a:solidFill>
              <a:latin typeface="Arial" charset="0"/>
            </a:endParaRPr>
          </a:p>
        </p:txBody>
      </p:sp>
      <p:sp>
        <p:nvSpPr>
          <p:cNvPr id="4" name="Title 1"/>
          <p:cNvSpPr>
            <a:spLocks noGrp="1"/>
          </p:cNvSpPr>
          <p:nvPr>
            <p:ph type="title"/>
          </p:nvPr>
        </p:nvSpPr>
        <p:spPr>
          <a:xfrm>
            <a:off x="457200" y="800100"/>
            <a:ext cx="8229600" cy="857250"/>
          </a:xfrm>
        </p:spPr>
        <p:txBody>
          <a:bodyPr/>
          <a:lstStyle/>
          <a:p>
            <a:pPr algn="ctr"/>
            <a:r>
              <a:rPr lang="en-US" sz="4000" dirty="0"/>
              <a:t>Treatment of Osteomyelitis</a:t>
            </a:r>
            <a:br>
              <a:rPr lang="en-US" sz="3200" dirty="0"/>
            </a:br>
            <a:br>
              <a:rPr lang="en-US" sz="3200" dirty="0"/>
            </a:br>
            <a:r>
              <a:rPr lang="en-US" sz="3200" dirty="0"/>
              <a:t>Wednesday, August 28, 2024</a:t>
            </a:r>
            <a:br>
              <a:rPr lang="en-US" sz="3200" dirty="0"/>
            </a:br>
            <a:endParaRPr lang="en-US" sz="2000" dirty="0"/>
          </a:p>
        </p:txBody>
      </p:sp>
      <p:pic>
        <p:nvPicPr>
          <p:cNvPr id="3" name="Picture 2" descr="G:\Shared\CreativeMediaDigitalAssets\Logos\AAA_RWJBarnabas Health\_Combo Logo nbimc-chnj\rwjbh2016-h-nbimc-CHoNJ combo tag.png">
            <a:extLst>
              <a:ext uri="{FF2B5EF4-FFF2-40B4-BE49-F238E27FC236}">
                <a16:creationId xmlns:a16="http://schemas.microsoft.com/office/drawing/2014/main" id="{843AF307-3C57-2C82-21D9-40C052B91D0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9770"/>
          <a:stretch/>
        </p:blipFill>
        <p:spPr bwMode="auto">
          <a:xfrm>
            <a:off x="3559286" y="3495287"/>
            <a:ext cx="1622314" cy="7528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5CA308A-375F-D6A0-23EB-DA4DF40F61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4125116"/>
            <a:ext cx="1942601" cy="674342"/>
          </a:xfrm>
          <a:prstGeom prst="rect">
            <a:avLst/>
          </a:prstGeom>
        </p:spPr>
      </p:pic>
      <p:pic>
        <p:nvPicPr>
          <p:cNvPr id="7" name="Picture 6">
            <a:extLst>
              <a:ext uri="{FF2B5EF4-FFF2-40B4-BE49-F238E27FC236}">
                <a16:creationId xmlns:a16="http://schemas.microsoft.com/office/drawing/2014/main" id="{CC40967E-B5F6-9344-7335-9853ECED98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4808" y="4166801"/>
            <a:ext cx="1942601" cy="655783"/>
          </a:xfrm>
          <a:prstGeom prst="rect">
            <a:avLst/>
          </a:prstGeom>
        </p:spPr>
      </p:pic>
      <p:pic>
        <p:nvPicPr>
          <p:cNvPr id="9" name="Picture 8">
            <a:extLst>
              <a:ext uri="{FF2B5EF4-FFF2-40B4-BE49-F238E27FC236}">
                <a16:creationId xmlns:a16="http://schemas.microsoft.com/office/drawing/2014/main" id="{B21A675E-9928-4A33-0228-26F68BB743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873" y="4148954"/>
            <a:ext cx="1942601" cy="651711"/>
          </a:xfrm>
          <a:prstGeom prst="rect">
            <a:avLst/>
          </a:prstGeom>
        </p:spPr>
      </p:pic>
      <p:pic>
        <p:nvPicPr>
          <p:cNvPr id="10" name="Picture 9">
            <a:extLst>
              <a:ext uri="{FF2B5EF4-FFF2-40B4-BE49-F238E27FC236}">
                <a16:creationId xmlns:a16="http://schemas.microsoft.com/office/drawing/2014/main" id="{21331E47-0E5D-2DB8-08B4-31370DB254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03991" y="4141470"/>
            <a:ext cx="1942601" cy="626846"/>
          </a:xfrm>
          <a:prstGeom prst="rect">
            <a:avLst/>
          </a:prstGeom>
        </p:spPr>
      </p:pic>
    </p:spTree>
    <p:extLst>
      <p:ext uri="{BB962C8B-B14F-4D97-AF65-F5344CB8AC3E}">
        <p14:creationId xmlns:p14="http://schemas.microsoft.com/office/powerpoint/2010/main" val="35486737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p:txBody>
          <a:bodyPr/>
          <a:lstStyle/>
          <a:p>
            <a:pPr algn="ctr" fontAlgn="base"/>
            <a:r>
              <a:rPr lang="en-US" sz="3200" dirty="0"/>
              <a:t>What is the microbiology of bone samples for patients with osteomyelitis? </a:t>
            </a:r>
            <a:br>
              <a:rPr lang="en-US" sz="3200" dirty="0"/>
            </a:br>
            <a:endParaRPr lang="en-US" sz="3200" dirty="0"/>
          </a:p>
        </p:txBody>
      </p:sp>
      <p:sp>
        <p:nvSpPr>
          <p:cNvPr id="4" name="TextBox 3">
            <a:extLst>
              <a:ext uri="{FF2B5EF4-FFF2-40B4-BE49-F238E27FC236}">
                <a16:creationId xmlns:a16="http://schemas.microsoft.com/office/drawing/2014/main" id="{0810D20C-74CA-1DBA-96FD-18EFD08A2B34}"/>
              </a:ext>
            </a:extLst>
          </p:cNvPr>
          <p:cNvSpPr txBox="1"/>
          <p:nvPr/>
        </p:nvSpPr>
        <p:spPr>
          <a:xfrm>
            <a:off x="1341120" y="4489379"/>
            <a:ext cx="7345680" cy="507831"/>
          </a:xfrm>
          <a:prstGeom prst="rect">
            <a:avLst/>
          </a:prstGeom>
          <a:noFill/>
        </p:spPr>
        <p:txBody>
          <a:bodyPr wrap="square" rtlCol="0">
            <a:spAutoFit/>
          </a:bodyPr>
          <a:lstStyle/>
          <a:p>
            <a:pPr marL="403225" indent="-403225"/>
            <a:r>
              <a:rPr lang="en-US" sz="900" b="0" i="0" dirty="0">
                <a:solidFill>
                  <a:srgbClr val="212121"/>
                </a:solidFill>
                <a:effectLst/>
                <a:latin typeface="system-ui"/>
              </a:rPr>
              <a:t>Howell, R. S., </a:t>
            </a:r>
            <a:r>
              <a:rPr lang="en-US" sz="900" b="0" i="0" dirty="0" err="1">
                <a:solidFill>
                  <a:srgbClr val="212121"/>
                </a:solidFill>
                <a:effectLst/>
                <a:latin typeface="system-ui"/>
              </a:rPr>
              <a:t>Gorenstein</a:t>
            </a:r>
            <a:r>
              <a:rPr lang="en-US" sz="900" b="0" i="0" dirty="0">
                <a:solidFill>
                  <a:srgbClr val="212121"/>
                </a:solidFill>
                <a:effectLst/>
                <a:latin typeface="system-ui"/>
              </a:rPr>
              <a:t>, S., Castellano, M., Slone, E., Woods, J. S., Gillette, B. M., Donovan, V., </a:t>
            </a:r>
            <a:r>
              <a:rPr lang="en-US" sz="900" b="0" i="0" dirty="0" err="1">
                <a:solidFill>
                  <a:srgbClr val="212121"/>
                </a:solidFill>
                <a:effectLst/>
                <a:latin typeface="system-ui"/>
              </a:rPr>
              <a:t>Criscitelli</a:t>
            </a:r>
            <a:r>
              <a:rPr lang="en-US" sz="900" b="0" i="0" dirty="0">
                <a:solidFill>
                  <a:srgbClr val="212121"/>
                </a:solidFill>
                <a:effectLst/>
                <a:latin typeface="system-ui"/>
              </a:rPr>
              <a:t>, T., </a:t>
            </a:r>
            <a:r>
              <a:rPr lang="en-US" sz="900" b="0" i="0" dirty="0" err="1">
                <a:solidFill>
                  <a:srgbClr val="212121"/>
                </a:solidFill>
                <a:effectLst/>
                <a:latin typeface="system-ui"/>
              </a:rPr>
              <a:t>Brem</a:t>
            </a:r>
            <a:r>
              <a:rPr lang="en-US" sz="900" b="0" i="0" dirty="0">
                <a:solidFill>
                  <a:srgbClr val="212121"/>
                </a:solidFill>
                <a:effectLst/>
                <a:latin typeface="system-ui"/>
              </a:rPr>
              <a:t>, H., &amp; Brathwaite, C. (2018). Wound Care Center of Excellence: Guide to Operative Technique for Chronic Wounds. </a:t>
            </a:r>
            <a:r>
              <a:rPr lang="en-US" sz="900" b="0" i="1" dirty="0">
                <a:solidFill>
                  <a:srgbClr val="212121"/>
                </a:solidFill>
                <a:effectLst/>
                <a:latin typeface="system-ui"/>
              </a:rPr>
              <a:t>Journal of the American College of Surgeons</a:t>
            </a:r>
            <a:r>
              <a:rPr lang="en-US" sz="900" b="0" i="0" dirty="0">
                <a:solidFill>
                  <a:srgbClr val="212121"/>
                </a:solidFill>
                <a:effectLst/>
                <a:latin typeface="system-ui"/>
              </a:rPr>
              <a:t>, </a:t>
            </a:r>
            <a:r>
              <a:rPr lang="en-US" sz="900" b="0" i="1" dirty="0">
                <a:solidFill>
                  <a:srgbClr val="212121"/>
                </a:solidFill>
                <a:effectLst/>
                <a:latin typeface="system-ui"/>
              </a:rPr>
              <a:t>226</a:t>
            </a:r>
            <a:r>
              <a:rPr lang="en-US" sz="900" b="0" i="0" dirty="0">
                <a:solidFill>
                  <a:srgbClr val="212121"/>
                </a:solidFill>
                <a:effectLst/>
                <a:latin typeface="system-ui"/>
              </a:rPr>
              <a:t>(2), e7–e17. https://</a:t>
            </a:r>
            <a:r>
              <a:rPr lang="en-US" sz="900" b="0" i="0" dirty="0" err="1">
                <a:solidFill>
                  <a:srgbClr val="212121"/>
                </a:solidFill>
                <a:effectLst/>
                <a:latin typeface="system-ui"/>
              </a:rPr>
              <a:t>doi.org</a:t>
            </a:r>
            <a:r>
              <a:rPr lang="en-US" sz="900" b="0" i="0" dirty="0">
                <a:solidFill>
                  <a:srgbClr val="212121"/>
                </a:solidFill>
                <a:effectLst/>
                <a:latin typeface="system-ui"/>
              </a:rPr>
              <a:t>/10.1016/j.jamcollsurg.2017.11.002</a:t>
            </a:r>
            <a:endParaRPr lang="en-US" sz="900" dirty="0"/>
          </a:p>
        </p:txBody>
      </p:sp>
      <p:graphicFrame>
        <p:nvGraphicFramePr>
          <p:cNvPr id="5" name="Table 4">
            <a:extLst>
              <a:ext uri="{FF2B5EF4-FFF2-40B4-BE49-F238E27FC236}">
                <a16:creationId xmlns:a16="http://schemas.microsoft.com/office/drawing/2014/main" id="{77BF9F1F-0FAF-C578-AF05-E61FC60AA51E}"/>
              </a:ext>
            </a:extLst>
          </p:cNvPr>
          <p:cNvGraphicFramePr>
            <a:graphicFrameLocks noGrp="1"/>
          </p:cNvGraphicFramePr>
          <p:nvPr/>
        </p:nvGraphicFramePr>
        <p:xfrm>
          <a:off x="990600" y="1428750"/>
          <a:ext cx="7524750" cy="2971799"/>
        </p:xfrm>
        <a:graphic>
          <a:graphicData uri="http://schemas.openxmlformats.org/drawingml/2006/table">
            <a:tbl>
              <a:tblPr firstRow="1" firstCol="1" bandRow="1">
                <a:tableStyleId>{5C22544A-7EE6-4342-B048-85BDC9FD1C3A}</a:tableStyleId>
              </a:tblPr>
              <a:tblGrid>
                <a:gridCol w="1504950">
                  <a:extLst>
                    <a:ext uri="{9D8B030D-6E8A-4147-A177-3AD203B41FA5}">
                      <a16:colId xmlns:a16="http://schemas.microsoft.com/office/drawing/2014/main" val="2231295929"/>
                    </a:ext>
                  </a:extLst>
                </a:gridCol>
                <a:gridCol w="1504950">
                  <a:extLst>
                    <a:ext uri="{9D8B030D-6E8A-4147-A177-3AD203B41FA5}">
                      <a16:colId xmlns:a16="http://schemas.microsoft.com/office/drawing/2014/main" val="3724185005"/>
                    </a:ext>
                  </a:extLst>
                </a:gridCol>
                <a:gridCol w="1504950">
                  <a:extLst>
                    <a:ext uri="{9D8B030D-6E8A-4147-A177-3AD203B41FA5}">
                      <a16:colId xmlns:a16="http://schemas.microsoft.com/office/drawing/2014/main" val="3807831688"/>
                    </a:ext>
                  </a:extLst>
                </a:gridCol>
                <a:gridCol w="1504950">
                  <a:extLst>
                    <a:ext uri="{9D8B030D-6E8A-4147-A177-3AD203B41FA5}">
                      <a16:colId xmlns:a16="http://schemas.microsoft.com/office/drawing/2014/main" val="163103593"/>
                    </a:ext>
                  </a:extLst>
                </a:gridCol>
                <a:gridCol w="1504950">
                  <a:extLst>
                    <a:ext uri="{9D8B030D-6E8A-4147-A177-3AD203B41FA5}">
                      <a16:colId xmlns:a16="http://schemas.microsoft.com/office/drawing/2014/main" val="957928123"/>
                    </a:ext>
                  </a:extLst>
                </a:gridCol>
              </a:tblGrid>
              <a:tr h="331722">
                <a:tc>
                  <a:txBody>
                    <a:bodyPr/>
                    <a:lstStyle/>
                    <a:p>
                      <a:pPr marL="0" marR="0" algn="ctr">
                        <a:spcBef>
                          <a:spcPts val="0"/>
                        </a:spcBef>
                        <a:spcAft>
                          <a:spcPts val="0"/>
                        </a:spcAft>
                      </a:pPr>
                      <a:r>
                        <a:rPr lang="en-US" sz="800" kern="0">
                          <a:effectLst/>
                        </a:rPr>
                        <a:t>Pathogens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Overall (%) total number of strains = 58</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6 weeks (%) total number of strains = 30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12 weeks (%) total number of strains = 28</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P</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38622850"/>
                  </a:ext>
                </a:extLst>
              </a:tr>
              <a:tr h="165860">
                <a:tc>
                  <a:txBody>
                    <a:bodyPr/>
                    <a:lstStyle/>
                    <a:p>
                      <a:pPr marL="0" marR="0" algn="ctr">
                        <a:spcBef>
                          <a:spcPts val="0"/>
                        </a:spcBef>
                        <a:spcAft>
                          <a:spcPts val="0"/>
                        </a:spcAft>
                      </a:pPr>
                      <a:r>
                        <a:rPr lang="en-US" sz="800" kern="0">
                          <a:effectLst/>
                        </a:rPr>
                        <a:t>Gram-positive cocci</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48 (82.7)</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24 (80)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24 (85.7)</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0.73</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00997887"/>
                  </a:ext>
                </a:extLst>
              </a:tr>
              <a:tr h="165860">
                <a:tc>
                  <a:txBody>
                    <a:bodyPr/>
                    <a:lstStyle/>
                    <a:p>
                      <a:pPr marL="0" marR="0" algn="ctr">
                        <a:spcBef>
                          <a:spcPts val="0"/>
                        </a:spcBef>
                        <a:spcAft>
                          <a:spcPts val="0"/>
                        </a:spcAft>
                      </a:pPr>
                      <a:r>
                        <a:rPr lang="en-US" sz="800" kern="0" dirty="0">
                          <a:effectLst/>
                        </a:rPr>
                        <a:t>S. aureus, total</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20 (34.5)</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8 (26.7)</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12 (42.8)</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0.27</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05114125"/>
                  </a:ext>
                </a:extLst>
              </a:tr>
              <a:tr h="284861">
                <a:tc>
                  <a:txBody>
                    <a:bodyPr/>
                    <a:lstStyle/>
                    <a:p>
                      <a:pPr marL="0" marR="0" algn="ctr">
                        <a:spcBef>
                          <a:spcPts val="0"/>
                        </a:spcBef>
                        <a:spcAft>
                          <a:spcPts val="0"/>
                        </a:spcAft>
                      </a:pPr>
                      <a:r>
                        <a:rPr lang="en-US" sz="800" kern="0">
                          <a:effectLst/>
                        </a:rPr>
                        <a:t>S. aureus resistant to methicillin</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7 (12.1)</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3 (10)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4 (14.3)</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0.70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70600108"/>
                  </a:ext>
                </a:extLst>
              </a:tr>
              <a:tr h="331722">
                <a:tc>
                  <a:txBody>
                    <a:bodyPr/>
                    <a:lstStyle/>
                    <a:p>
                      <a:pPr marL="0" marR="0" algn="ctr">
                        <a:spcBef>
                          <a:spcPts val="0"/>
                        </a:spcBef>
                        <a:spcAft>
                          <a:spcPts val="0"/>
                        </a:spcAft>
                      </a:pPr>
                      <a:r>
                        <a:rPr lang="en-US" sz="800" kern="0">
                          <a:effectLst/>
                        </a:rPr>
                        <a:t>Coagulase-negative staphylococci</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17 (29.3)</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9 (30)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8 (28.6)</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1</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26933018"/>
                  </a:ext>
                </a:extLst>
              </a:tr>
              <a:tr h="165860">
                <a:tc>
                  <a:txBody>
                    <a:bodyPr/>
                    <a:lstStyle/>
                    <a:p>
                      <a:pPr marL="0" marR="0" algn="ctr">
                        <a:spcBef>
                          <a:spcPts val="0"/>
                        </a:spcBef>
                        <a:spcAft>
                          <a:spcPts val="0"/>
                        </a:spcAft>
                      </a:pPr>
                      <a:r>
                        <a:rPr lang="en-US" sz="800" kern="0">
                          <a:effectLst/>
                        </a:rPr>
                        <a:t>Streptococcus spp.</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2 (3.4)</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1 (3.3)</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1 (3.6)</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1</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84841912"/>
                  </a:ext>
                </a:extLst>
              </a:tr>
              <a:tr h="165860">
                <a:tc>
                  <a:txBody>
                    <a:bodyPr/>
                    <a:lstStyle/>
                    <a:p>
                      <a:pPr marL="0" marR="0" algn="ctr">
                        <a:spcBef>
                          <a:spcPts val="0"/>
                        </a:spcBef>
                        <a:spcAft>
                          <a:spcPts val="0"/>
                        </a:spcAft>
                      </a:pPr>
                      <a:r>
                        <a:rPr lang="en-US" sz="800" kern="0">
                          <a:effectLst/>
                        </a:rPr>
                        <a:t>Enterococcus spp.</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6 (6.9)</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4 (13.3)</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2 (7.2)</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0.67</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01837073"/>
                  </a:ext>
                </a:extLst>
              </a:tr>
              <a:tr h="165860">
                <a:tc>
                  <a:txBody>
                    <a:bodyPr/>
                    <a:lstStyle/>
                    <a:p>
                      <a:pPr marL="0" marR="0" algn="ctr">
                        <a:spcBef>
                          <a:spcPts val="0"/>
                        </a:spcBef>
                        <a:spcAft>
                          <a:spcPts val="0"/>
                        </a:spcAft>
                      </a:pPr>
                      <a:r>
                        <a:rPr lang="en-US" sz="800" kern="0">
                          <a:effectLst/>
                        </a:rPr>
                        <a:t>Corynebacterium spp.</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3 (7.5)</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2 (6.7)</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1 (3.6)</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1</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40350942"/>
                  </a:ext>
                </a:extLst>
              </a:tr>
              <a:tr h="165860">
                <a:tc>
                  <a:txBody>
                    <a:bodyPr/>
                    <a:lstStyle/>
                    <a:p>
                      <a:pPr marL="0" marR="0" algn="ctr">
                        <a:spcBef>
                          <a:spcPts val="0"/>
                        </a:spcBef>
                        <a:spcAft>
                          <a:spcPts val="0"/>
                        </a:spcAft>
                      </a:pPr>
                      <a:r>
                        <a:rPr lang="en-US" sz="800" kern="0">
                          <a:effectLst/>
                        </a:rPr>
                        <a:t>Gram-negative bacilli</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9 (15.5)</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5 (16.7)</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4 (14.3)</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1</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31729211"/>
                  </a:ext>
                </a:extLst>
              </a:tr>
              <a:tr h="165860">
                <a:tc>
                  <a:txBody>
                    <a:bodyPr/>
                    <a:lstStyle/>
                    <a:p>
                      <a:pPr marL="0" marR="0" algn="ctr">
                        <a:spcBef>
                          <a:spcPts val="0"/>
                        </a:spcBef>
                        <a:spcAft>
                          <a:spcPts val="0"/>
                        </a:spcAft>
                      </a:pPr>
                      <a:r>
                        <a:rPr lang="en-US" sz="800" kern="0">
                          <a:effectLst/>
                        </a:rPr>
                        <a:t>Pseudomonas aeruginosa</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2 (3.4)</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1 (3.3)</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1 (3.6)</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1</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84554797"/>
                  </a:ext>
                </a:extLst>
              </a:tr>
              <a:tr h="165860">
                <a:tc>
                  <a:txBody>
                    <a:bodyPr/>
                    <a:lstStyle/>
                    <a:p>
                      <a:pPr marL="0" marR="0" algn="ctr">
                        <a:spcBef>
                          <a:spcPts val="0"/>
                        </a:spcBef>
                        <a:spcAft>
                          <a:spcPts val="0"/>
                        </a:spcAft>
                      </a:pPr>
                      <a:r>
                        <a:rPr lang="en-US" sz="800" kern="0">
                          <a:effectLst/>
                        </a:rPr>
                        <a:t>Proteus spp.</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4 (6.9)</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2 (6.7)</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2 (7.2)</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1</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83161591"/>
                  </a:ext>
                </a:extLst>
              </a:tr>
              <a:tr h="165860">
                <a:tc>
                  <a:txBody>
                    <a:bodyPr/>
                    <a:lstStyle/>
                    <a:p>
                      <a:pPr marL="0" marR="0" algn="ctr">
                        <a:spcBef>
                          <a:spcPts val="0"/>
                        </a:spcBef>
                        <a:spcAft>
                          <a:spcPts val="0"/>
                        </a:spcAft>
                      </a:pPr>
                      <a:r>
                        <a:rPr lang="en-US" sz="800" kern="0">
                          <a:effectLst/>
                        </a:rPr>
                        <a:t>Escherichia coli</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2 (3.4)</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2 (6.7)</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0.49</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95006212"/>
                  </a:ext>
                </a:extLst>
              </a:tr>
              <a:tr h="165860">
                <a:tc>
                  <a:txBody>
                    <a:bodyPr/>
                    <a:lstStyle/>
                    <a:p>
                      <a:pPr marL="0" marR="0" algn="ctr">
                        <a:spcBef>
                          <a:spcPts val="0"/>
                        </a:spcBef>
                        <a:spcAft>
                          <a:spcPts val="0"/>
                        </a:spcAft>
                      </a:pPr>
                      <a:r>
                        <a:rPr lang="en-US" sz="800" kern="0">
                          <a:effectLst/>
                        </a:rPr>
                        <a:t>Morganella morganii</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1 (1.7)</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1 (3.6)</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0.48</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62831836"/>
                  </a:ext>
                </a:extLst>
              </a:tr>
              <a:tr h="165860">
                <a:tc>
                  <a:txBody>
                    <a:bodyPr/>
                    <a:lstStyle/>
                    <a:p>
                      <a:pPr marL="0" marR="0" algn="ctr">
                        <a:spcBef>
                          <a:spcPts val="0"/>
                        </a:spcBef>
                        <a:spcAft>
                          <a:spcPts val="0"/>
                        </a:spcAft>
                      </a:pPr>
                      <a:r>
                        <a:rPr lang="en-US" sz="800" kern="0">
                          <a:effectLst/>
                        </a:rPr>
                        <a:t>Obligate anaerobes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1 (2.5)</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1 (3.3)</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0.48</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960830"/>
                  </a:ext>
                </a:extLst>
              </a:tr>
              <a:tr h="199034">
                <a:tc>
                  <a:txBody>
                    <a:bodyPr/>
                    <a:lstStyle/>
                    <a:p>
                      <a:pPr marL="0" marR="0" algn="ctr">
                        <a:spcBef>
                          <a:spcPts val="0"/>
                        </a:spcBef>
                        <a:spcAft>
                          <a:spcPts val="0"/>
                        </a:spcAft>
                      </a:pPr>
                      <a:r>
                        <a:rPr lang="en-US" sz="800" kern="0">
                          <a:effectLst/>
                        </a:rPr>
                        <a:t>Polymicrobial infections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18/40 (45)</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kern="0">
                          <a:effectLst/>
                        </a:rPr>
                        <a:t>10/20 (50)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endParaRPr lang="en-US" sz="1000" kern="100">
                        <a:effectLst/>
                        <a:latin typeface="Calibri" panose="020F0502020204030204" pitchFamily="34" charset="0"/>
                        <a:cs typeface="Times New Roman" panose="02020603050405020304" pitchFamily="18" charset="0"/>
                      </a:endParaRPr>
                    </a:p>
                  </a:txBody>
                  <a:tcPr marL="0" marR="0" marT="0" marB="0" anchor="ctr"/>
                </a:tc>
                <a:tc>
                  <a:txBody>
                    <a:bodyPr/>
                    <a:lstStyle/>
                    <a:p>
                      <a:endParaRPr lang="en-US" sz="1000" kern="100" dirty="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46002359"/>
                  </a:ext>
                </a:extLst>
              </a:tr>
            </a:tbl>
          </a:graphicData>
        </a:graphic>
      </p:graphicFrame>
      <p:sp>
        <p:nvSpPr>
          <p:cNvPr id="6" name="Rectangle 1">
            <a:extLst>
              <a:ext uri="{FF2B5EF4-FFF2-40B4-BE49-F238E27FC236}">
                <a16:creationId xmlns:a16="http://schemas.microsoft.com/office/drawing/2014/main" id="{380E9DFA-35DC-F9F5-3768-3728F1BFF6A5}"/>
              </a:ext>
            </a:extLst>
          </p:cNvPr>
          <p:cNvSpPr>
            <a:spLocks noChangeArrowheads="1"/>
          </p:cNvSpPr>
          <p:nvPr/>
        </p:nvSpPr>
        <p:spPr bwMode="auto">
          <a:xfrm>
            <a:off x="1295400" y="1167140"/>
            <a:ext cx="7213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383636"/>
                </a:solidFill>
                <a:effectLst/>
                <a:latin typeface="Arial" panose="020B0604020202020204" pitchFamily="34" charset="0"/>
                <a:ea typeface="Times New Roman" panose="02020603050405020304" pitchFamily="18" charset="0"/>
                <a:cs typeface="Times New Roman" panose="02020603050405020304" pitchFamily="18" charset="0"/>
              </a:rPr>
              <a:t>Microbiology of bone sample cultures in 40 diabetic patients with osteomyelitis of the foot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6754943"/>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p:txBody>
          <a:bodyPr/>
          <a:lstStyle/>
          <a:p>
            <a:pPr algn="ctr" fontAlgn="base"/>
            <a:r>
              <a:rPr lang="en-US" sz="3200" dirty="0"/>
              <a:t>What instruments are used?</a:t>
            </a:r>
          </a:p>
        </p:txBody>
      </p:sp>
      <p:sp>
        <p:nvSpPr>
          <p:cNvPr id="4" name="TextBox 3">
            <a:extLst>
              <a:ext uri="{FF2B5EF4-FFF2-40B4-BE49-F238E27FC236}">
                <a16:creationId xmlns:a16="http://schemas.microsoft.com/office/drawing/2014/main" id="{0810D20C-74CA-1DBA-96FD-18EFD08A2B34}"/>
              </a:ext>
            </a:extLst>
          </p:cNvPr>
          <p:cNvSpPr txBox="1"/>
          <p:nvPr/>
        </p:nvSpPr>
        <p:spPr>
          <a:xfrm>
            <a:off x="1798320" y="4552950"/>
            <a:ext cx="7345680" cy="507831"/>
          </a:xfrm>
          <a:prstGeom prst="rect">
            <a:avLst/>
          </a:prstGeom>
          <a:noFill/>
        </p:spPr>
        <p:txBody>
          <a:bodyPr wrap="square" rtlCol="0">
            <a:spAutoFit/>
          </a:bodyPr>
          <a:lstStyle/>
          <a:p>
            <a:pPr marL="403225" indent="-403225"/>
            <a:r>
              <a:rPr lang="en-US" sz="900" b="0" i="0" dirty="0">
                <a:solidFill>
                  <a:srgbClr val="212121"/>
                </a:solidFill>
                <a:effectLst/>
                <a:latin typeface="system-ui"/>
              </a:rPr>
              <a:t>Howell, R. S., </a:t>
            </a:r>
            <a:r>
              <a:rPr lang="en-US" sz="900" b="0" i="0" dirty="0" err="1">
                <a:solidFill>
                  <a:srgbClr val="212121"/>
                </a:solidFill>
                <a:effectLst/>
                <a:latin typeface="system-ui"/>
              </a:rPr>
              <a:t>Gorenstein</a:t>
            </a:r>
            <a:r>
              <a:rPr lang="en-US" sz="900" b="0" i="0" dirty="0">
                <a:solidFill>
                  <a:srgbClr val="212121"/>
                </a:solidFill>
                <a:effectLst/>
                <a:latin typeface="system-ui"/>
              </a:rPr>
              <a:t>, S., Castellano, M., Slone, E., Woods, J. S., Gillette, B. M., Donovan, V., </a:t>
            </a:r>
            <a:r>
              <a:rPr lang="en-US" sz="900" b="0" i="0" dirty="0" err="1">
                <a:solidFill>
                  <a:srgbClr val="212121"/>
                </a:solidFill>
                <a:effectLst/>
                <a:latin typeface="system-ui"/>
              </a:rPr>
              <a:t>Criscitelli</a:t>
            </a:r>
            <a:r>
              <a:rPr lang="en-US" sz="900" b="0" i="0" dirty="0">
                <a:solidFill>
                  <a:srgbClr val="212121"/>
                </a:solidFill>
                <a:effectLst/>
                <a:latin typeface="system-ui"/>
              </a:rPr>
              <a:t>, T., </a:t>
            </a:r>
            <a:r>
              <a:rPr lang="en-US" sz="900" b="0" i="0" dirty="0" err="1">
                <a:solidFill>
                  <a:srgbClr val="212121"/>
                </a:solidFill>
                <a:effectLst/>
                <a:latin typeface="system-ui"/>
              </a:rPr>
              <a:t>Brem</a:t>
            </a:r>
            <a:r>
              <a:rPr lang="en-US" sz="900" b="0" i="0" dirty="0">
                <a:solidFill>
                  <a:srgbClr val="212121"/>
                </a:solidFill>
                <a:effectLst/>
                <a:latin typeface="system-ui"/>
              </a:rPr>
              <a:t>, H., &amp; Brathwaite, C. (2018). Wound Care Center of Excellence: Guide to Operative Technique for Chronic Wounds. </a:t>
            </a:r>
            <a:r>
              <a:rPr lang="en-US" sz="900" b="0" i="1" dirty="0">
                <a:solidFill>
                  <a:srgbClr val="212121"/>
                </a:solidFill>
                <a:effectLst/>
                <a:latin typeface="system-ui"/>
              </a:rPr>
              <a:t>Journal of the American College of Surgeons</a:t>
            </a:r>
            <a:r>
              <a:rPr lang="en-US" sz="900" b="0" i="0" dirty="0">
                <a:solidFill>
                  <a:srgbClr val="212121"/>
                </a:solidFill>
                <a:effectLst/>
                <a:latin typeface="system-ui"/>
              </a:rPr>
              <a:t>, </a:t>
            </a:r>
            <a:r>
              <a:rPr lang="en-US" sz="900" b="0" i="1" dirty="0">
                <a:solidFill>
                  <a:srgbClr val="212121"/>
                </a:solidFill>
                <a:effectLst/>
                <a:latin typeface="system-ui"/>
              </a:rPr>
              <a:t>226</a:t>
            </a:r>
            <a:r>
              <a:rPr lang="en-US" sz="900" b="0" i="0" dirty="0">
                <a:solidFill>
                  <a:srgbClr val="212121"/>
                </a:solidFill>
                <a:effectLst/>
                <a:latin typeface="system-ui"/>
              </a:rPr>
              <a:t>(2), e7–e17. https://</a:t>
            </a:r>
            <a:r>
              <a:rPr lang="en-US" sz="900" b="0" i="0" dirty="0" err="1">
                <a:solidFill>
                  <a:srgbClr val="212121"/>
                </a:solidFill>
                <a:effectLst/>
                <a:latin typeface="system-ui"/>
              </a:rPr>
              <a:t>doi.org</a:t>
            </a:r>
            <a:r>
              <a:rPr lang="en-US" sz="900" b="0" i="0" dirty="0">
                <a:solidFill>
                  <a:srgbClr val="212121"/>
                </a:solidFill>
                <a:effectLst/>
                <a:latin typeface="system-ui"/>
              </a:rPr>
              <a:t>/10.1016/j.jamcollsurg.2017.11.002</a:t>
            </a:r>
            <a:endParaRPr lang="en-US" sz="900" dirty="0"/>
          </a:p>
        </p:txBody>
      </p:sp>
      <p:sp>
        <p:nvSpPr>
          <p:cNvPr id="6" name="Rectangle 1">
            <a:extLst>
              <a:ext uri="{FF2B5EF4-FFF2-40B4-BE49-F238E27FC236}">
                <a16:creationId xmlns:a16="http://schemas.microsoft.com/office/drawing/2014/main" id="{380E9DFA-35DC-F9F5-3768-3728F1BFF6A5}"/>
              </a:ext>
            </a:extLst>
          </p:cNvPr>
          <p:cNvSpPr>
            <a:spLocks noChangeArrowheads="1"/>
          </p:cNvSpPr>
          <p:nvPr/>
        </p:nvSpPr>
        <p:spPr bwMode="auto">
          <a:xfrm>
            <a:off x="628651" y="741730"/>
            <a:ext cx="302894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
                <a:srgbClr val="C00000"/>
              </a:buClr>
              <a:buSzTx/>
              <a:buFont typeface="Arial" panose="020B0604020202020204" pitchFamily="34" charset="0"/>
              <a:buChar char="•"/>
              <a:tabLst/>
            </a:pPr>
            <a:r>
              <a:rPr lang="en-US" sz="1200" b="0" i="0" dirty="0">
                <a:effectLst/>
              </a:rPr>
              <a:t>The instruments used most frequently by our wound surgeons include:</a:t>
            </a:r>
          </a:p>
          <a:p>
            <a:pPr marL="171450" marR="0" lvl="0" indent="-171450" algn="l" defTabSz="914400" rtl="0" eaLnBrk="0" fontAlgn="base" latinLnBrk="0" hangingPunct="0">
              <a:lnSpc>
                <a:spcPct val="100000"/>
              </a:lnSpc>
              <a:spcBef>
                <a:spcPct val="0"/>
              </a:spcBef>
              <a:spcAft>
                <a:spcPct val="0"/>
              </a:spcAft>
              <a:buClr>
                <a:srgbClr val="C00000"/>
              </a:buClr>
              <a:buSzTx/>
              <a:buFont typeface="Arial" panose="020B0604020202020204" pitchFamily="34" charset="0"/>
              <a:buChar char="•"/>
              <a:tabLst/>
            </a:pPr>
            <a:r>
              <a:rPr lang="en-US" sz="1200" b="0" i="0" dirty="0">
                <a:effectLst/>
              </a:rPr>
              <a:t> scalpel (10-, 15-, and 20-blade), </a:t>
            </a:r>
          </a:p>
          <a:p>
            <a:pPr marL="171450" marR="0" lvl="0" indent="-171450" algn="l" defTabSz="914400" rtl="0" eaLnBrk="0" fontAlgn="base" latinLnBrk="0" hangingPunct="0">
              <a:lnSpc>
                <a:spcPct val="100000"/>
              </a:lnSpc>
              <a:spcBef>
                <a:spcPct val="0"/>
              </a:spcBef>
              <a:spcAft>
                <a:spcPct val="0"/>
              </a:spcAft>
              <a:buClr>
                <a:srgbClr val="C00000"/>
              </a:buClr>
              <a:buSzTx/>
              <a:buFont typeface="Arial" panose="020B0604020202020204" pitchFamily="34" charset="0"/>
              <a:buChar char="•"/>
              <a:tabLst/>
            </a:pPr>
            <a:r>
              <a:rPr lang="en-US" sz="1200" b="0" i="0" dirty="0">
                <a:effectLst/>
                <a:hlinkClick r:id="rId2" tooltip="Learn more about Metzenbaum scissors from ScienceDirect's AI-generated Topic Pages">
                  <a:extLst>
                    <a:ext uri="{A12FA001-AC4F-418D-AE19-62706E023703}">
                      <ahyp:hlinkClr xmlns:ahyp="http://schemas.microsoft.com/office/drawing/2018/hyperlinkcolor" val="tx"/>
                    </a:ext>
                  </a:extLst>
                </a:hlinkClick>
              </a:rPr>
              <a:t>Metzenbaum scissors</a:t>
            </a:r>
            <a:r>
              <a:rPr lang="en-US" sz="1200" b="0" i="0" dirty="0">
                <a:effectLst/>
              </a:rPr>
              <a:t>, </a:t>
            </a:r>
            <a:r>
              <a:rPr lang="en-US" sz="1200" b="0" i="0" dirty="0">
                <a:effectLst/>
                <a:hlinkClick r:id="rId3" tooltip="Learn more about curettes from ScienceDirect's AI-generated Topic Pages">
                  <a:extLst>
                    <a:ext uri="{A12FA001-AC4F-418D-AE19-62706E023703}">
                      <ahyp:hlinkClr xmlns:ahyp="http://schemas.microsoft.com/office/drawing/2018/hyperlinkcolor" val="tx"/>
                    </a:ext>
                  </a:extLst>
                </a:hlinkClick>
              </a:rPr>
              <a:t>curettes</a:t>
            </a:r>
            <a:r>
              <a:rPr lang="en-US" sz="1200" b="0" i="0" dirty="0">
                <a:effectLst/>
              </a:rPr>
              <a:t>, </a:t>
            </a:r>
          </a:p>
          <a:p>
            <a:pPr marL="171450" marR="0" lvl="0" indent="-171450" algn="l" defTabSz="914400" rtl="0" eaLnBrk="0" fontAlgn="base" latinLnBrk="0" hangingPunct="0">
              <a:lnSpc>
                <a:spcPct val="100000"/>
              </a:lnSpc>
              <a:spcBef>
                <a:spcPct val="0"/>
              </a:spcBef>
              <a:spcAft>
                <a:spcPct val="0"/>
              </a:spcAft>
              <a:buClr>
                <a:srgbClr val="C00000"/>
              </a:buClr>
              <a:buSzTx/>
              <a:buFont typeface="Arial" panose="020B0604020202020204" pitchFamily="34" charset="0"/>
              <a:buChar char="•"/>
              <a:tabLst/>
            </a:pPr>
            <a:r>
              <a:rPr lang="en-US" sz="1200" b="0" i="0" dirty="0">
                <a:effectLst/>
              </a:rPr>
              <a:t>rongeurs, </a:t>
            </a:r>
          </a:p>
          <a:p>
            <a:pPr marL="171450" marR="0" lvl="0" indent="-171450" algn="l" defTabSz="914400" rtl="0" eaLnBrk="0" fontAlgn="base" latinLnBrk="0" hangingPunct="0">
              <a:lnSpc>
                <a:spcPct val="100000"/>
              </a:lnSpc>
              <a:spcBef>
                <a:spcPct val="0"/>
              </a:spcBef>
              <a:spcAft>
                <a:spcPct val="0"/>
              </a:spcAft>
              <a:buClr>
                <a:srgbClr val="C00000"/>
              </a:buClr>
              <a:buSzTx/>
              <a:buFont typeface="Arial" panose="020B0604020202020204" pitchFamily="34" charset="0"/>
              <a:buChar char="•"/>
              <a:tabLst/>
            </a:pPr>
            <a:r>
              <a:rPr lang="en-US" sz="1200" b="0" i="0" dirty="0">
                <a:effectLst/>
                <a:hlinkClick r:id="rId4" tooltip="Learn more about electrocautery from ScienceDirect's AI-generated Topic Pages">
                  <a:extLst>
                    <a:ext uri="{A12FA001-AC4F-418D-AE19-62706E023703}">
                      <ahyp:hlinkClr xmlns:ahyp="http://schemas.microsoft.com/office/drawing/2018/hyperlinkcolor" val="tx"/>
                    </a:ext>
                  </a:extLst>
                </a:hlinkClick>
              </a:rPr>
              <a:t>electrocautery</a:t>
            </a:r>
            <a:r>
              <a:rPr lang="en-US" sz="1200" b="0" i="0" dirty="0">
                <a:effectLst/>
              </a:rPr>
              <a:t>, </a:t>
            </a:r>
          </a:p>
          <a:p>
            <a:pPr marL="171450" marR="0" lvl="0" indent="-171450" algn="l" defTabSz="914400" rtl="0" eaLnBrk="0" fontAlgn="base" latinLnBrk="0" hangingPunct="0">
              <a:lnSpc>
                <a:spcPct val="100000"/>
              </a:lnSpc>
              <a:spcBef>
                <a:spcPct val="0"/>
              </a:spcBef>
              <a:spcAft>
                <a:spcPct val="0"/>
              </a:spcAft>
              <a:buClr>
                <a:srgbClr val="C00000"/>
              </a:buClr>
              <a:buSzTx/>
              <a:buFont typeface="Arial" panose="020B0604020202020204" pitchFamily="34" charset="0"/>
              <a:buChar char="•"/>
              <a:tabLst/>
            </a:pPr>
            <a:r>
              <a:rPr lang="en-US" sz="1200" b="0" i="0" dirty="0">
                <a:effectLst/>
                <a:hlinkClick r:id="rId5" tooltip="Learn more about osteotomes from ScienceDirect's AI-generated Topic Pages">
                  <a:extLst>
                    <a:ext uri="{A12FA001-AC4F-418D-AE19-62706E023703}">
                      <ahyp:hlinkClr xmlns:ahyp="http://schemas.microsoft.com/office/drawing/2018/hyperlinkcolor" val="tx"/>
                    </a:ext>
                  </a:extLst>
                </a:hlinkClick>
              </a:rPr>
              <a:t>osteotomes</a:t>
            </a:r>
            <a:r>
              <a:rPr lang="en-US" sz="1200" b="0" i="0" dirty="0">
                <a:effectLst/>
              </a:rPr>
              <a:t>, </a:t>
            </a:r>
          </a:p>
          <a:p>
            <a:pPr marL="171450" marR="0" lvl="0" indent="-171450" algn="l" defTabSz="914400" rtl="0" eaLnBrk="0" fontAlgn="base" latinLnBrk="0" hangingPunct="0">
              <a:lnSpc>
                <a:spcPct val="100000"/>
              </a:lnSpc>
              <a:spcBef>
                <a:spcPct val="0"/>
              </a:spcBef>
              <a:spcAft>
                <a:spcPct val="0"/>
              </a:spcAft>
              <a:buClr>
                <a:srgbClr val="C00000"/>
              </a:buClr>
              <a:buSzTx/>
              <a:buFont typeface="Arial" panose="020B0604020202020204" pitchFamily="34" charset="0"/>
              <a:buChar char="•"/>
              <a:tabLst/>
            </a:pPr>
            <a:r>
              <a:rPr lang="en-US" sz="1200" b="0" i="0" dirty="0">
                <a:effectLst/>
              </a:rPr>
              <a:t>pulse </a:t>
            </a:r>
            <a:r>
              <a:rPr lang="en-US" sz="1200" b="0" i="0" dirty="0">
                <a:effectLst/>
                <a:hlinkClick r:id="rId6" tooltip="Learn more about lavage from ScienceDirect's AI-generated Topic Pages">
                  <a:extLst>
                    <a:ext uri="{A12FA001-AC4F-418D-AE19-62706E023703}">
                      <ahyp:hlinkClr xmlns:ahyp="http://schemas.microsoft.com/office/drawing/2018/hyperlinkcolor" val="tx"/>
                    </a:ext>
                  </a:extLst>
                </a:hlinkClick>
              </a:rPr>
              <a:t>lavage</a:t>
            </a:r>
            <a:r>
              <a:rPr lang="en-US" sz="1200" b="0" i="0" dirty="0">
                <a:effectLst/>
              </a:rPr>
              <a:t>, </a:t>
            </a:r>
          </a:p>
          <a:p>
            <a:pPr marL="171450" marR="0" lvl="0" indent="-171450" algn="l" defTabSz="914400" rtl="0" eaLnBrk="0" fontAlgn="base" latinLnBrk="0" hangingPunct="0">
              <a:lnSpc>
                <a:spcPct val="100000"/>
              </a:lnSpc>
              <a:spcBef>
                <a:spcPct val="0"/>
              </a:spcBef>
              <a:spcAft>
                <a:spcPct val="0"/>
              </a:spcAft>
              <a:buClr>
                <a:srgbClr val="C00000"/>
              </a:buClr>
              <a:buSzTx/>
              <a:buFont typeface="Arial" panose="020B0604020202020204" pitchFamily="34" charset="0"/>
              <a:buChar char="•"/>
              <a:tabLst/>
            </a:pPr>
            <a:r>
              <a:rPr lang="en-US" sz="1200" b="0" i="0" dirty="0">
                <a:effectLst/>
              </a:rPr>
              <a:t>smoke evacuator, </a:t>
            </a:r>
          </a:p>
          <a:p>
            <a:pPr marL="171450" marR="0" lvl="0" indent="-171450" algn="l" defTabSz="914400" rtl="0" eaLnBrk="0" fontAlgn="base" latinLnBrk="0" hangingPunct="0">
              <a:lnSpc>
                <a:spcPct val="100000"/>
              </a:lnSpc>
              <a:spcBef>
                <a:spcPct val="0"/>
              </a:spcBef>
              <a:spcAft>
                <a:spcPct val="0"/>
              </a:spcAft>
              <a:buClr>
                <a:srgbClr val="C00000"/>
              </a:buClr>
              <a:buSzTx/>
              <a:buFont typeface="Arial" panose="020B0604020202020204" pitchFamily="34" charset="0"/>
              <a:buChar char="•"/>
              <a:tabLst/>
            </a:pPr>
            <a:r>
              <a:rPr lang="en-US" sz="1200" b="0" i="0" dirty="0">
                <a:effectLst/>
              </a:rPr>
              <a:t>and sagittal saw. </a:t>
            </a:r>
          </a:p>
          <a:p>
            <a:pPr marL="171450" marR="0" lvl="0" indent="-171450" algn="l" defTabSz="914400" rtl="0" eaLnBrk="0" fontAlgn="base" latinLnBrk="0" hangingPunct="0">
              <a:lnSpc>
                <a:spcPct val="100000"/>
              </a:lnSpc>
              <a:spcBef>
                <a:spcPct val="0"/>
              </a:spcBef>
              <a:spcAft>
                <a:spcPct val="0"/>
              </a:spcAft>
              <a:buClr>
                <a:srgbClr val="C00000"/>
              </a:buClr>
              <a:buSzTx/>
              <a:buFont typeface="Arial" panose="020B0604020202020204" pitchFamily="34" charset="0"/>
              <a:buChar char="•"/>
              <a:tabLst/>
            </a:pPr>
            <a:r>
              <a:rPr lang="en-US" sz="1200" b="0" i="0" dirty="0">
                <a:effectLst/>
              </a:rPr>
              <a:t>The 10-blade scalpel is used frequently for tangential shaving of long wounds, and the 15-blade scalpel is used for general debriding. It is imperative to change the blade often to maintain a sharp and accurate cutting edge. This will eliminate tissue shearing and damage of surrounding tissue</a:t>
            </a:r>
            <a:endParaRPr kumimoji="0" lang="en-US" altLang="en-US" sz="1200" b="0" i="0" strike="noStrike" cap="none" normalizeH="0" baseline="0" dirty="0">
              <a:ln>
                <a:noFill/>
              </a:ln>
              <a:effectLst/>
            </a:endParaRPr>
          </a:p>
        </p:txBody>
      </p:sp>
      <p:pic>
        <p:nvPicPr>
          <p:cNvPr id="10" name="Picture 9">
            <a:extLst>
              <a:ext uri="{FF2B5EF4-FFF2-40B4-BE49-F238E27FC236}">
                <a16:creationId xmlns:a16="http://schemas.microsoft.com/office/drawing/2014/main" id="{0CF81673-8DCE-4C2A-51B3-5B989CDFA5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0600" y="1063625"/>
            <a:ext cx="3238131" cy="2758408"/>
          </a:xfrm>
          <a:prstGeom prst="rect">
            <a:avLst/>
          </a:prstGeom>
        </p:spPr>
      </p:pic>
      <p:sp>
        <p:nvSpPr>
          <p:cNvPr id="12" name="TextBox 11">
            <a:extLst>
              <a:ext uri="{FF2B5EF4-FFF2-40B4-BE49-F238E27FC236}">
                <a16:creationId xmlns:a16="http://schemas.microsoft.com/office/drawing/2014/main" id="{AF347736-D377-BA46-0F4D-AB3C8CC521D3}"/>
              </a:ext>
            </a:extLst>
          </p:cNvPr>
          <p:cNvSpPr txBox="1"/>
          <p:nvPr/>
        </p:nvSpPr>
        <p:spPr>
          <a:xfrm>
            <a:off x="3829051" y="3849042"/>
            <a:ext cx="4285880" cy="646331"/>
          </a:xfrm>
          <a:prstGeom prst="rect">
            <a:avLst/>
          </a:prstGeom>
          <a:noFill/>
        </p:spPr>
        <p:txBody>
          <a:bodyPr wrap="square">
            <a:spAutoFit/>
          </a:bodyPr>
          <a:lstStyle/>
          <a:p>
            <a:pPr algn="ctr"/>
            <a:r>
              <a:rPr lang="en-US" sz="1200" b="0" i="0" dirty="0">
                <a:solidFill>
                  <a:srgbClr val="1F1F1F"/>
                </a:solidFill>
                <a:effectLst/>
              </a:rPr>
              <a:t> Instrument tray. The wound tray that we have developed includes: (A) retractors, (B) </a:t>
            </a:r>
            <a:r>
              <a:rPr lang="en-US" sz="1200" b="0" i="0" dirty="0">
                <a:solidFill>
                  <a:srgbClr val="1F1F1F"/>
                </a:solidFill>
                <a:effectLst/>
                <a:hlinkClick r:id="rId8" tooltip="Learn more about bone cutters from ScienceDirect's AI-generated Topic Pages"/>
              </a:rPr>
              <a:t>bone cutters</a:t>
            </a:r>
            <a:r>
              <a:rPr lang="en-US" sz="1200" b="0" i="0" dirty="0">
                <a:solidFill>
                  <a:srgbClr val="1F1F1F"/>
                </a:solidFill>
                <a:effectLst/>
              </a:rPr>
              <a:t>, (C) curettes, (D) forceps, (E) rongeurs, and (F) elevators.</a:t>
            </a:r>
            <a:endParaRPr lang="en-US" sz="1200" dirty="0"/>
          </a:p>
        </p:txBody>
      </p:sp>
    </p:spTree>
    <p:extLst>
      <p:ext uri="{BB962C8B-B14F-4D97-AF65-F5344CB8AC3E}">
        <p14:creationId xmlns:p14="http://schemas.microsoft.com/office/powerpoint/2010/main" val="2929003093"/>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a:normAutofit fontScale="90000"/>
          </a:bodyPr>
          <a:lstStyle/>
          <a:p>
            <a:pPr algn="ctr"/>
            <a:r>
              <a:rPr lang="en-US" sz="2800" dirty="0">
                <a:solidFill>
                  <a:schemeClr val="tx1"/>
                </a:solidFill>
              </a:rPr>
              <a:t>What are the relevant laboratory values? </a:t>
            </a:r>
            <a:br>
              <a:rPr lang="en-US" sz="2800" dirty="0">
                <a:solidFill>
                  <a:schemeClr val="tx1"/>
                </a:solidFill>
              </a:rPr>
            </a:br>
            <a:endParaRPr lang="en-US" sz="2800" dirty="0">
              <a:solidFill>
                <a:schemeClr val="tx1"/>
              </a:solidFill>
            </a:endParaRPr>
          </a:p>
        </p:txBody>
      </p:sp>
      <p:sp>
        <p:nvSpPr>
          <p:cNvPr id="10" name="TextBox 9"/>
          <p:cNvSpPr txBox="1"/>
          <p:nvPr/>
        </p:nvSpPr>
        <p:spPr>
          <a:xfrm>
            <a:off x="1912964" y="4161431"/>
            <a:ext cx="6777941" cy="830997"/>
          </a:xfrm>
          <a:prstGeom prst="rect">
            <a:avLst/>
          </a:prstGeom>
          <a:noFill/>
        </p:spPr>
        <p:txBody>
          <a:bodyPr wrap="square" rtlCol="0">
            <a:spAutoFit/>
          </a:bodyPr>
          <a:lstStyle/>
          <a:p>
            <a:pPr marL="403225" indent="-403225"/>
            <a:r>
              <a:rPr lang="en-US" sz="1200" b="0" i="0" dirty="0" err="1">
                <a:solidFill>
                  <a:srgbClr val="212121"/>
                </a:solidFill>
                <a:effectLst/>
                <a:latin typeface="system-ui"/>
              </a:rPr>
              <a:t>Rennert</a:t>
            </a:r>
            <a:r>
              <a:rPr lang="en-US" sz="1200" b="0" i="0" dirty="0">
                <a:solidFill>
                  <a:srgbClr val="212121"/>
                </a:solidFill>
                <a:effectLst/>
                <a:latin typeface="system-ui"/>
              </a:rPr>
              <a:t>, R., </a:t>
            </a:r>
            <a:r>
              <a:rPr lang="en-US" sz="1200" b="0" i="0" dirty="0" err="1">
                <a:solidFill>
                  <a:srgbClr val="212121"/>
                </a:solidFill>
                <a:effectLst/>
                <a:latin typeface="system-ui"/>
              </a:rPr>
              <a:t>Golinko</a:t>
            </a:r>
            <a:r>
              <a:rPr lang="en-US" sz="1200" b="0" i="0" dirty="0">
                <a:solidFill>
                  <a:srgbClr val="212121"/>
                </a:solidFill>
                <a:effectLst/>
                <a:latin typeface="system-ui"/>
              </a:rPr>
              <a:t>, M., Yan, A., </a:t>
            </a:r>
            <a:r>
              <a:rPr lang="en-US" sz="1200" b="0" i="0" dirty="0" err="1">
                <a:solidFill>
                  <a:srgbClr val="212121"/>
                </a:solidFill>
                <a:effectLst/>
                <a:latin typeface="system-ui"/>
              </a:rPr>
              <a:t>Flattau</a:t>
            </a:r>
            <a:r>
              <a:rPr lang="en-US" sz="1200" b="0" i="0" dirty="0">
                <a:solidFill>
                  <a:srgbClr val="212121"/>
                </a:solidFill>
                <a:effectLst/>
                <a:latin typeface="system-ui"/>
              </a:rPr>
              <a:t>, A., </a:t>
            </a:r>
            <a:r>
              <a:rPr lang="en-US" sz="1200" b="0" i="0" dirty="0" err="1">
                <a:solidFill>
                  <a:srgbClr val="212121"/>
                </a:solidFill>
                <a:effectLst/>
                <a:latin typeface="system-ui"/>
              </a:rPr>
              <a:t>Tomic-Canic</a:t>
            </a:r>
            <a:r>
              <a:rPr lang="en-US" sz="1200" b="0" i="0" dirty="0">
                <a:solidFill>
                  <a:srgbClr val="212121"/>
                </a:solidFill>
                <a:effectLst/>
                <a:latin typeface="system-ui"/>
              </a:rPr>
              <a:t>, M., &amp; </a:t>
            </a:r>
            <a:r>
              <a:rPr lang="en-US" sz="1200" b="0" i="0" dirty="0" err="1">
                <a:solidFill>
                  <a:srgbClr val="212121"/>
                </a:solidFill>
                <a:effectLst/>
                <a:latin typeface="system-ui"/>
              </a:rPr>
              <a:t>Brem</a:t>
            </a:r>
            <a:r>
              <a:rPr lang="en-US" sz="1200" b="0" i="0" dirty="0">
                <a:solidFill>
                  <a:srgbClr val="212121"/>
                </a:solidFill>
                <a:effectLst/>
                <a:latin typeface="system-ui"/>
              </a:rPr>
              <a:t>, H. (2009). Developing and evaluating outcomes of an evidence-based protocol for the treatment of osteomyelitis in Stage IV pressure ulcers: a literature and wound electronic medical record database review. </a:t>
            </a:r>
            <a:r>
              <a:rPr lang="en-US" sz="1200" b="0" i="1" dirty="0">
                <a:solidFill>
                  <a:srgbClr val="212121"/>
                </a:solidFill>
                <a:effectLst/>
                <a:latin typeface="system-ui"/>
              </a:rPr>
              <a:t>Ostomy/wound management</a:t>
            </a:r>
            <a:r>
              <a:rPr lang="en-US" sz="1200" b="0" i="0" dirty="0">
                <a:solidFill>
                  <a:srgbClr val="212121"/>
                </a:solidFill>
                <a:effectLst/>
                <a:latin typeface="system-ui"/>
              </a:rPr>
              <a:t>, </a:t>
            </a:r>
            <a:r>
              <a:rPr lang="en-US" sz="1200" b="0" i="1" dirty="0">
                <a:solidFill>
                  <a:srgbClr val="212121"/>
                </a:solidFill>
                <a:effectLst/>
                <a:latin typeface="system-ui"/>
              </a:rPr>
              <a:t>55</a:t>
            </a:r>
            <a:r>
              <a:rPr lang="en-US" sz="1200" b="0" i="0" dirty="0">
                <a:solidFill>
                  <a:srgbClr val="212121"/>
                </a:solidFill>
                <a:effectLst/>
                <a:latin typeface="system-ui"/>
              </a:rPr>
              <a:t>(3), 42–53.</a:t>
            </a:r>
            <a:endParaRPr lang="en-US" sz="1200" dirty="0"/>
          </a:p>
        </p:txBody>
      </p:sp>
      <p:sp>
        <p:nvSpPr>
          <p:cNvPr id="3" name="Rectangle 2"/>
          <p:cNvSpPr/>
          <p:nvPr/>
        </p:nvSpPr>
        <p:spPr>
          <a:xfrm>
            <a:off x="157044" y="971911"/>
            <a:ext cx="8682156" cy="3046988"/>
          </a:xfrm>
          <a:prstGeom prst="rect">
            <a:avLst/>
          </a:prstGeom>
        </p:spPr>
        <p:txBody>
          <a:bodyPr wrap="square">
            <a:spAutoFit/>
          </a:bodyPr>
          <a:lstStyle/>
          <a:p>
            <a:pPr marL="171450" indent="-171450">
              <a:buClr>
                <a:srgbClr val="C00000"/>
              </a:buClr>
              <a:buFont typeface="Arial" panose="020B0604020202020204" pitchFamily="34" charset="0"/>
              <a:buChar char="•"/>
            </a:pPr>
            <a:r>
              <a:rPr lang="en-US" sz="1600" b="0" i="0" dirty="0">
                <a:solidFill>
                  <a:srgbClr val="212529"/>
                </a:solidFill>
                <a:effectLst/>
              </a:rPr>
              <a:t>Laboratory data collected during the initial evaluation should include complete blood count with manual differential, prothrombin time, partial thromboplastin time, basic metabolic panel, lipid profile, hemoglobin A1c level, hepatic function panel, pre-albumin level, erythrocyte sedimentation rate (ESR), thyroid stimulating hormone level, and urinary micro-albumin level. </a:t>
            </a:r>
          </a:p>
          <a:p>
            <a:pPr marL="171450" indent="-171450">
              <a:buClr>
                <a:srgbClr val="C00000"/>
              </a:buClr>
              <a:buFont typeface="Arial" panose="020B0604020202020204" pitchFamily="34" charset="0"/>
              <a:buChar char="•"/>
            </a:pPr>
            <a:r>
              <a:rPr lang="en-US" sz="1600" b="0" i="0" dirty="0">
                <a:solidFill>
                  <a:srgbClr val="212529"/>
                </a:solidFill>
                <a:effectLst/>
              </a:rPr>
              <a:t>These tests are important to establish baseline values and should be routinely measured during the treatment of chronic wounds because they reflect the status of comorbid medical conditions such as diabetes and hypercholesterolemia as well as nutrition status.</a:t>
            </a:r>
            <a:r>
              <a:rPr lang="en-US" sz="1600" b="0" i="0" baseline="30000" dirty="0">
                <a:solidFill>
                  <a:srgbClr val="212529"/>
                </a:solidFill>
                <a:effectLst/>
              </a:rPr>
              <a:t> </a:t>
            </a:r>
            <a:r>
              <a:rPr lang="en-US" sz="1600" b="0" i="0" dirty="0">
                <a:solidFill>
                  <a:srgbClr val="212529"/>
                </a:solidFill>
                <a:effectLst/>
              </a:rPr>
              <a:t> </a:t>
            </a:r>
          </a:p>
          <a:p>
            <a:pPr marL="171450" indent="-171450">
              <a:buClr>
                <a:srgbClr val="C00000"/>
              </a:buClr>
              <a:buFont typeface="Arial" panose="020B0604020202020204" pitchFamily="34" charset="0"/>
              <a:buChar char="•"/>
            </a:pPr>
            <a:r>
              <a:rPr lang="en-US" sz="1600" b="0" i="0" dirty="0">
                <a:solidFill>
                  <a:srgbClr val="212529"/>
                </a:solidFill>
                <a:effectLst/>
              </a:rPr>
              <a:t>Elevated levels of C-reactive protein, increased ESR, leukocytosis, and positive blood cultures are common signs of infection, but have low specificity for osteomyelitis. These tests are not specific enough to diagnose osteomyelitis; abnormal values should only be used to raise clinical suspicion and evaluate treatment.</a:t>
            </a:r>
            <a:endParaRPr lang="en-US" sz="1600" b="0" i="0" dirty="0">
              <a:solidFill>
                <a:srgbClr val="09142A"/>
              </a:solidFill>
              <a:effectLst/>
            </a:endParaRPr>
          </a:p>
        </p:txBody>
      </p:sp>
    </p:spTree>
    <p:extLst>
      <p:ext uri="{BB962C8B-B14F-4D97-AF65-F5344CB8AC3E}">
        <p14:creationId xmlns:p14="http://schemas.microsoft.com/office/powerpoint/2010/main" val="1976605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a:normAutofit fontScale="90000"/>
          </a:bodyPr>
          <a:lstStyle/>
          <a:p>
            <a:pPr algn="ctr"/>
            <a:r>
              <a:rPr lang="en-US" sz="2800" dirty="0">
                <a:solidFill>
                  <a:schemeClr val="tx1"/>
                </a:solidFill>
              </a:rPr>
              <a:t>What are relevant imaging studies? </a:t>
            </a:r>
            <a:br>
              <a:rPr lang="en-US" sz="2800" dirty="0">
                <a:solidFill>
                  <a:schemeClr val="tx1"/>
                </a:solidFill>
              </a:rPr>
            </a:br>
            <a:endParaRPr lang="en-US" sz="2800" dirty="0">
              <a:solidFill>
                <a:schemeClr val="tx1"/>
              </a:solidFill>
            </a:endParaRPr>
          </a:p>
        </p:txBody>
      </p:sp>
      <p:sp>
        <p:nvSpPr>
          <p:cNvPr id="3" name="Rectangle 2"/>
          <p:cNvSpPr/>
          <p:nvPr/>
        </p:nvSpPr>
        <p:spPr>
          <a:xfrm>
            <a:off x="157044" y="971911"/>
            <a:ext cx="8682156" cy="3621504"/>
          </a:xfrm>
          <a:prstGeom prst="rect">
            <a:avLst/>
          </a:prstGeom>
        </p:spPr>
        <p:txBody>
          <a:bodyPr wrap="square">
            <a:spAutoFit/>
          </a:bodyPr>
          <a:lstStyle/>
          <a:p>
            <a:pPr marL="285750" indent="-285750" algn="l">
              <a:buClr>
                <a:srgbClr val="C00000"/>
              </a:buClr>
              <a:buFont typeface="Arial" panose="020B0604020202020204" pitchFamily="34" charset="0"/>
              <a:buChar char="•"/>
            </a:pPr>
            <a:r>
              <a:rPr lang="en-US" sz="1600" b="1" i="0" dirty="0">
                <a:solidFill>
                  <a:srgbClr val="212529"/>
                </a:solidFill>
                <a:effectLst/>
              </a:rPr>
              <a:t>X-rays.</a:t>
            </a:r>
            <a:r>
              <a:rPr lang="en-US" sz="1600" b="0" i="0" dirty="0">
                <a:solidFill>
                  <a:srgbClr val="212529"/>
                </a:solidFill>
                <a:effectLst/>
              </a:rPr>
              <a:t> Although x-rays are commonly used in evaluating osteomyelitis in patients with Stage IV pressure ulcers, the literature suggests that the role of x-rays for diagnosis is limited. Plain films show soft tissue swelling, narrowing or widening of joint spaces, bone destruction, periosteal and endosteal reactive changes, heterotopic new bone formation, sclerosis, and cortical thickening and irregularities.</a:t>
            </a:r>
            <a:endParaRPr lang="en-US" sz="1600" b="0" i="0" baseline="30000" dirty="0">
              <a:solidFill>
                <a:srgbClr val="212529"/>
              </a:solidFill>
              <a:effectLst/>
            </a:endParaRPr>
          </a:p>
          <a:p>
            <a:pPr marL="285750" indent="-285750" algn="l">
              <a:buClr>
                <a:srgbClr val="C00000"/>
              </a:buClr>
              <a:buFont typeface="Arial" panose="020B0604020202020204" pitchFamily="34" charset="0"/>
              <a:buChar char="•"/>
            </a:pPr>
            <a:endParaRPr lang="en-US" sz="1600" baseline="30000" dirty="0">
              <a:solidFill>
                <a:srgbClr val="212529"/>
              </a:solidFill>
            </a:endParaRPr>
          </a:p>
          <a:p>
            <a:pPr marL="285750" indent="-285750" algn="l">
              <a:buClr>
                <a:srgbClr val="C00000"/>
              </a:buClr>
              <a:buFont typeface="Arial" panose="020B0604020202020204" pitchFamily="34" charset="0"/>
              <a:buChar char="•"/>
            </a:pPr>
            <a:r>
              <a:rPr lang="en-US" sz="1600" b="0" i="0" dirty="0">
                <a:solidFill>
                  <a:srgbClr val="212529"/>
                </a:solidFill>
                <a:effectLst/>
              </a:rPr>
              <a:t>The bony changes associated with osteomyelitis, such as periosteal reactive changes or erosion, also may manifest in noninfected bone.</a:t>
            </a:r>
            <a:endParaRPr lang="en-US" sz="1600" b="0" i="0" baseline="30000" dirty="0">
              <a:solidFill>
                <a:srgbClr val="212529"/>
              </a:solidFill>
              <a:effectLst/>
            </a:endParaRPr>
          </a:p>
          <a:p>
            <a:pPr marL="285750" indent="-285750" algn="l">
              <a:buClr>
                <a:srgbClr val="C00000"/>
              </a:buClr>
              <a:buFont typeface="Arial" panose="020B0604020202020204" pitchFamily="34" charset="0"/>
              <a:buChar char="•"/>
            </a:pPr>
            <a:endParaRPr lang="en-US" sz="1600" baseline="30000" dirty="0">
              <a:solidFill>
                <a:srgbClr val="212529"/>
              </a:solidFill>
            </a:endParaRPr>
          </a:p>
          <a:p>
            <a:pPr marL="285750" indent="-285750" algn="l">
              <a:buClr>
                <a:srgbClr val="C00000"/>
              </a:buClr>
              <a:buFont typeface="Arial" panose="020B0604020202020204" pitchFamily="34" charset="0"/>
              <a:buChar char="•"/>
            </a:pPr>
            <a:r>
              <a:rPr lang="en-US" sz="1600" b="0" i="0" dirty="0">
                <a:solidFill>
                  <a:srgbClr val="212529"/>
                </a:solidFill>
                <a:effectLst/>
              </a:rPr>
              <a:t>Although it is important to interpret old and new radiographs together to accurately assess change, a literature review conducted by Wrobel et al</a:t>
            </a:r>
            <a:r>
              <a:rPr lang="en-US" sz="1600" b="0" i="0" baseline="30000" dirty="0">
                <a:solidFill>
                  <a:srgbClr val="212529"/>
                </a:solidFill>
                <a:effectLst/>
              </a:rPr>
              <a:t>72</a:t>
            </a:r>
            <a:r>
              <a:rPr lang="en-US" sz="1600" b="0" i="0" dirty="0">
                <a:solidFill>
                  <a:srgbClr val="212529"/>
                </a:solidFill>
                <a:effectLst/>
              </a:rPr>
              <a:t> concluded that in the presence of an overlying ulcer, the diagnostic sensitivity and specificity of plain films are approximately 50% and 80%, respectively. Therefore the main role of plain-film radiography is to support clinical suspicion of infection, to diagnose severe osteomyelitis, or to guide further diagnostic methods and/or bone biopsy.</a:t>
            </a:r>
          </a:p>
        </p:txBody>
      </p:sp>
      <p:sp>
        <p:nvSpPr>
          <p:cNvPr id="4" name="TextBox 3">
            <a:extLst>
              <a:ext uri="{FF2B5EF4-FFF2-40B4-BE49-F238E27FC236}">
                <a16:creationId xmlns:a16="http://schemas.microsoft.com/office/drawing/2014/main" id="{6BBE18AB-06D0-825C-37FE-CE137256A8FB}"/>
              </a:ext>
            </a:extLst>
          </p:cNvPr>
          <p:cNvSpPr txBox="1"/>
          <p:nvPr/>
        </p:nvSpPr>
        <p:spPr>
          <a:xfrm>
            <a:off x="886400" y="4497169"/>
            <a:ext cx="8081305" cy="646331"/>
          </a:xfrm>
          <a:prstGeom prst="rect">
            <a:avLst/>
          </a:prstGeom>
          <a:noFill/>
        </p:spPr>
        <p:txBody>
          <a:bodyPr wrap="square" rtlCol="0">
            <a:spAutoFit/>
          </a:bodyPr>
          <a:lstStyle/>
          <a:p>
            <a:pPr marL="403225" indent="-403225"/>
            <a:r>
              <a:rPr lang="en-US" sz="1200" b="0" i="0" dirty="0" err="1">
                <a:solidFill>
                  <a:srgbClr val="212121"/>
                </a:solidFill>
                <a:effectLst/>
                <a:latin typeface="system-ui"/>
              </a:rPr>
              <a:t>Rennert</a:t>
            </a:r>
            <a:r>
              <a:rPr lang="en-US" sz="1200" b="0" i="0" dirty="0">
                <a:solidFill>
                  <a:srgbClr val="212121"/>
                </a:solidFill>
                <a:effectLst/>
                <a:latin typeface="system-ui"/>
              </a:rPr>
              <a:t>, R., </a:t>
            </a:r>
            <a:r>
              <a:rPr lang="en-US" sz="1200" b="0" i="0" dirty="0" err="1">
                <a:solidFill>
                  <a:srgbClr val="212121"/>
                </a:solidFill>
                <a:effectLst/>
                <a:latin typeface="system-ui"/>
              </a:rPr>
              <a:t>Golinko</a:t>
            </a:r>
            <a:r>
              <a:rPr lang="en-US" sz="1200" b="0" i="0" dirty="0">
                <a:solidFill>
                  <a:srgbClr val="212121"/>
                </a:solidFill>
                <a:effectLst/>
                <a:latin typeface="system-ui"/>
              </a:rPr>
              <a:t>, M., Yan, A., </a:t>
            </a:r>
            <a:r>
              <a:rPr lang="en-US" sz="1200" b="0" i="0" dirty="0" err="1">
                <a:solidFill>
                  <a:srgbClr val="212121"/>
                </a:solidFill>
                <a:effectLst/>
                <a:latin typeface="system-ui"/>
              </a:rPr>
              <a:t>Flattau</a:t>
            </a:r>
            <a:r>
              <a:rPr lang="en-US" sz="1200" b="0" i="0" dirty="0">
                <a:solidFill>
                  <a:srgbClr val="212121"/>
                </a:solidFill>
                <a:effectLst/>
                <a:latin typeface="system-ui"/>
              </a:rPr>
              <a:t>, A., </a:t>
            </a:r>
            <a:r>
              <a:rPr lang="en-US" sz="1200" b="0" i="0" dirty="0" err="1">
                <a:solidFill>
                  <a:srgbClr val="212121"/>
                </a:solidFill>
                <a:effectLst/>
                <a:latin typeface="system-ui"/>
              </a:rPr>
              <a:t>Tomic-Canic</a:t>
            </a:r>
            <a:r>
              <a:rPr lang="en-US" sz="1200" b="0" i="0" dirty="0">
                <a:solidFill>
                  <a:srgbClr val="212121"/>
                </a:solidFill>
                <a:effectLst/>
                <a:latin typeface="system-ui"/>
              </a:rPr>
              <a:t>, M., &amp; </a:t>
            </a:r>
            <a:r>
              <a:rPr lang="en-US" sz="1200" b="0" i="0" dirty="0" err="1">
                <a:solidFill>
                  <a:srgbClr val="212121"/>
                </a:solidFill>
                <a:effectLst/>
                <a:latin typeface="system-ui"/>
              </a:rPr>
              <a:t>Brem</a:t>
            </a:r>
            <a:r>
              <a:rPr lang="en-US" sz="1200" b="0" i="0" dirty="0">
                <a:solidFill>
                  <a:srgbClr val="212121"/>
                </a:solidFill>
                <a:effectLst/>
                <a:latin typeface="system-ui"/>
              </a:rPr>
              <a:t>, H. (2009). Developing and evaluating outcomes of an evidence-based protocol for the treatment of osteomyelitis in Stage IV pressure ulcers: a literature and wound electronic medical record database review. </a:t>
            </a:r>
            <a:r>
              <a:rPr lang="en-US" sz="1200" b="0" i="1" dirty="0">
                <a:solidFill>
                  <a:srgbClr val="212121"/>
                </a:solidFill>
                <a:effectLst/>
                <a:latin typeface="system-ui"/>
              </a:rPr>
              <a:t>Ostomy/wound management</a:t>
            </a:r>
            <a:r>
              <a:rPr lang="en-US" sz="1200" b="0" i="0" dirty="0">
                <a:solidFill>
                  <a:srgbClr val="212121"/>
                </a:solidFill>
                <a:effectLst/>
                <a:latin typeface="system-ui"/>
              </a:rPr>
              <a:t>, </a:t>
            </a:r>
            <a:r>
              <a:rPr lang="en-US" sz="1200" b="0" i="1" dirty="0">
                <a:solidFill>
                  <a:srgbClr val="212121"/>
                </a:solidFill>
                <a:effectLst/>
                <a:latin typeface="system-ui"/>
              </a:rPr>
              <a:t>55</a:t>
            </a:r>
            <a:r>
              <a:rPr lang="en-US" sz="1200" b="0" i="0" dirty="0">
                <a:solidFill>
                  <a:srgbClr val="212121"/>
                </a:solidFill>
                <a:effectLst/>
                <a:latin typeface="system-ui"/>
              </a:rPr>
              <a:t>(3), 42–53.</a:t>
            </a:r>
            <a:endParaRPr lang="en-US" sz="1200" dirty="0"/>
          </a:p>
        </p:txBody>
      </p:sp>
    </p:spTree>
    <p:extLst>
      <p:ext uri="{BB962C8B-B14F-4D97-AF65-F5344CB8AC3E}">
        <p14:creationId xmlns:p14="http://schemas.microsoft.com/office/powerpoint/2010/main" val="1007135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a:xfrm>
            <a:off x="457200" y="190500"/>
            <a:ext cx="8229600" cy="857250"/>
          </a:xfrm>
        </p:spPr>
        <p:txBody>
          <a:bodyPr/>
          <a:lstStyle/>
          <a:p>
            <a:pPr algn="ctr"/>
            <a:r>
              <a:rPr lang="en-US" sz="2800" dirty="0"/>
              <a:t>What are recent Randomized Clinical Trials?</a:t>
            </a:r>
          </a:p>
        </p:txBody>
      </p:sp>
      <p:sp>
        <p:nvSpPr>
          <p:cNvPr id="3" name="Content Placeholder 2">
            <a:extLst>
              <a:ext uri="{FF2B5EF4-FFF2-40B4-BE49-F238E27FC236}">
                <a16:creationId xmlns:a16="http://schemas.microsoft.com/office/drawing/2014/main" id="{8F131DC7-4A79-A5F0-B228-D4EA52CBED24}"/>
              </a:ext>
            </a:extLst>
          </p:cNvPr>
          <p:cNvSpPr>
            <a:spLocks noGrp="1"/>
          </p:cNvSpPr>
          <p:nvPr>
            <p:ph sz="quarter" idx="10"/>
          </p:nvPr>
        </p:nvSpPr>
        <p:spPr>
          <a:xfrm>
            <a:off x="457200" y="971550"/>
            <a:ext cx="8001000" cy="2667000"/>
          </a:xfrm>
        </p:spPr>
        <p:txBody>
          <a:bodyPr/>
          <a:lstStyle/>
          <a:p>
            <a:r>
              <a:rPr lang="en-US" sz="1000" b="0" i="0" dirty="0">
                <a:effectLst/>
              </a:rPr>
              <a:t>Karim </a:t>
            </a:r>
            <a:r>
              <a:rPr lang="en-US" sz="1000" b="0" i="0" dirty="0" err="1">
                <a:effectLst/>
              </a:rPr>
              <a:t>Gariani</a:t>
            </a:r>
            <a:r>
              <a:rPr lang="en-US" sz="1000" b="0" i="0" dirty="0">
                <a:effectLst/>
              </a:rPr>
              <a:t>, Truong-Thanh Pham, Benjamin </a:t>
            </a:r>
            <a:r>
              <a:rPr lang="en-US" sz="1000" b="0" i="0" dirty="0" err="1">
                <a:effectLst/>
              </a:rPr>
              <a:t>Kressmann</a:t>
            </a:r>
            <a:r>
              <a:rPr lang="en-US" sz="1000" b="0" i="0" dirty="0">
                <a:effectLst/>
              </a:rPr>
              <a:t>, François R </a:t>
            </a:r>
            <a:r>
              <a:rPr lang="en-US" sz="1000" b="0" i="0" dirty="0" err="1">
                <a:effectLst/>
              </a:rPr>
              <a:t>Jornayvaz</a:t>
            </a:r>
            <a:r>
              <a:rPr lang="en-US" sz="1000" b="0" i="0" dirty="0">
                <a:effectLst/>
              </a:rPr>
              <a:t>, Giacomo Gastaldi, </a:t>
            </a:r>
            <a:r>
              <a:rPr lang="en-US" sz="1000" b="0" i="0" dirty="0" err="1">
                <a:effectLst/>
              </a:rPr>
              <a:t>Dimitrios</a:t>
            </a:r>
            <a:r>
              <a:rPr lang="en-US" sz="1000" b="0" i="0" dirty="0">
                <a:effectLst/>
              </a:rPr>
              <a:t> </a:t>
            </a:r>
            <a:r>
              <a:rPr lang="en-US" sz="1000" b="0" i="0" dirty="0" err="1">
                <a:effectLst/>
              </a:rPr>
              <a:t>Stafylakis</a:t>
            </a:r>
            <a:r>
              <a:rPr lang="en-US" sz="1000" b="0" i="0" dirty="0">
                <a:effectLst/>
              </a:rPr>
              <a:t>, Jacques Philippe, Benjamin A Lipsky, </a:t>
            </a:r>
            <a:r>
              <a:rPr lang="en-US" sz="1000" b="0" i="0" dirty="0" err="1">
                <a:effectLst/>
              </a:rPr>
              <a:t>lker</a:t>
            </a:r>
            <a:r>
              <a:rPr lang="en-US" sz="1000" b="0" i="0" dirty="0">
                <a:effectLst/>
              </a:rPr>
              <a:t> </a:t>
            </a:r>
            <a:r>
              <a:rPr lang="en-US" sz="1000" b="0" i="0" dirty="0" err="1">
                <a:effectLst/>
              </a:rPr>
              <a:t>Uçkay</a:t>
            </a:r>
            <a:r>
              <a:rPr lang="en-US" sz="1000" b="0" i="0" dirty="0">
                <a:effectLst/>
              </a:rPr>
              <a:t>, Three Weeks Versus Six Weeks of Antibiotic Therapy for Diabetic Foot Osteomyelitis: A Prospective, Randomized, Noninferiority Pilot Trial, </a:t>
            </a:r>
            <a:r>
              <a:rPr lang="en-US" sz="1000" b="0" i="1" dirty="0">
                <a:effectLst/>
              </a:rPr>
              <a:t>Clinical Infectious Diseases</a:t>
            </a:r>
            <a:r>
              <a:rPr lang="en-US" sz="1000" b="0" i="0" dirty="0">
                <a:effectLst/>
              </a:rPr>
              <a:t>, Volume 73, Issue 7, 1 October </a:t>
            </a:r>
            <a:r>
              <a:rPr lang="en-US" sz="1000" b="1" i="0" dirty="0">
                <a:solidFill>
                  <a:srgbClr val="C00000"/>
                </a:solidFill>
                <a:effectLst/>
              </a:rPr>
              <a:t>2021</a:t>
            </a:r>
            <a:r>
              <a:rPr lang="en-US" sz="1000" b="0" i="0" dirty="0">
                <a:effectLst/>
              </a:rPr>
              <a:t>, Pages e1539–e1545, </a:t>
            </a:r>
            <a:r>
              <a:rPr lang="en-US" sz="1000" b="0" i="0" u="none" strike="noStrike" dirty="0">
                <a:effectLst/>
                <a:hlinkClick r:id="rId2">
                  <a:extLst>
                    <a:ext uri="{A12FA001-AC4F-418D-AE19-62706E023703}">
                      <ahyp:hlinkClr xmlns:ahyp="http://schemas.microsoft.com/office/drawing/2018/hyperlinkcolor" val="tx"/>
                    </a:ext>
                  </a:extLst>
                </a:hlinkClick>
              </a:rPr>
              <a:t>https://doi.org/10.1093/cid/ciaa1758</a:t>
            </a:r>
            <a:endParaRPr lang="en-US" sz="1000" b="0" i="0" u="none" strike="noStrike" dirty="0">
              <a:effectLst/>
            </a:endParaRPr>
          </a:p>
          <a:p>
            <a:r>
              <a:rPr lang="en-US" sz="1000" b="0" i="0" dirty="0" err="1">
                <a:effectLst/>
              </a:rPr>
              <a:t>Bessesen</a:t>
            </a:r>
            <a:r>
              <a:rPr lang="en-US" sz="1000" b="0" i="0" dirty="0">
                <a:effectLst/>
              </a:rPr>
              <a:t>, M.T., </a:t>
            </a:r>
            <a:r>
              <a:rPr lang="en-US" sz="1000" b="0" i="0" dirty="0" err="1">
                <a:effectLst/>
              </a:rPr>
              <a:t>Doros</a:t>
            </a:r>
            <a:r>
              <a:rPr lang="en-US" sz="1000" b="0" i="0" dirty="0">
                <a:effectLst/>
              </a:rPr>
              <a:t>, G., </a:t>
            </a:r>
            <a:r>
              <a:rPr lang="en-US" sz="1000" b="0" i="0" dirty="0" err="1">
                <a:effectLst/>
              </a:rPr>
              <a:t>Henrie</a:t>
            </a:r>
            <a:r>
              <a:rPr lang="en-US" sz="1000" b="0" i="0" dirty="0">
                <a:effectLst/>
              </a:rPr>
              <a:t>, A.M. </a:t>
            </a:r>
            <a:r>
              <a:rPr lang="en-US" sz="1000" b="0" i="1" dirty="0">
                <a:effectLst/>
              </a:rPr>
              <a:t>et al.</a:t>
            </a:r>
            <a:r>
              <a:rPr lang="en-US" sz="1000" b="0" i="0" dirty="0">
                <a:effectLst/>
              </a:rPr>
              <a:t> A multicenter randomized placebo controlled trial of rifampin to reduce pedal amputations for osteomyelitis in veterans with diabetes (VA INTREPID). </a:t>
            </a:r>
            <a:r>
              <a:rPr lang="en-US" sz="1000" b="0" i="1" dirty="0">
                <a:effectLst/>
              </a:rPr>
              <a:t>BMC Infect Dis</a:t>
            </a:r>
            <a:r>
              <a:rPr lang="en-US" sz="1000" b="0" i="0" dirty="0">
                <a:effectLst/>
              </a:rPr>
              <a:t> </a:t>
            </a:r>
            <a:r>
              <a:rPr lang="en-US" sz="1000" i="0" dirty="0">
                <a:effectLst/>
              </a:rPr>
              <a:t>20,</a:t>
            </a:r>
            <a:r>
              <a:rPr lang="en-US" sz="1000" b="0" i="0" dirty="0">
                <a:effectLst/>
              </a:rPr>
              <a:t> 23 (</a:t>
            </a:r>
            <a:r>
              <a:rPr lang="en-US" sz="1000" b="1" i="0" dirty="0">
                <a:solidFill>
                  <a:srgbClr val="C00000"/>
                </a:solidFill>
                <a:effectLst/>
              </a:rPr>
              <a:t>2020</a:t>
            </a:r>
            <a:r>
              <a:rPr lang="en-US" sz="1000" b="0" i="0" dirty="0">
                <a:effectLst/>
              </a:rPr>
              <a:t>). https://</a:t>
            </a:r>
            <a:r>
              <a:rPr lang="en-US" sz="1000" b="0" i="0" dirty="0" err="1">
                <a:effectLst/>
              </a:rPr>
              <a:t>doi.org</a:t>
            </a:r>
            <a:r>
              <a:rPr lang="en-US" sz="1000" b="0" i="0" dirty="0">
                <a:effectLst/>
              </a:rPr>
              <a:t>/10.1186/s12879-019-4751-3</a:t>
            </a:r>
            <a:endParaRPr lang="en-US" sz="1000" b="0" i="0" u="none" strike="noStrike" dirty="0">
              <a:effectLst/>
            </a:endParaRPr>
          </a:p>
          <a:p>
            <a:r>
              <a:rPr lang="en-US" sz="1000" b="0" i="0" dirty="0">
                <a:effectLst/>
              </a:rPr>
              <a:t>Urania </a:t>
            </a:r>
            <a:r>
              <a:rPr lang="en-US" sz="1000" b="0" i="0" dirty="0" err="1">
                <a:effectLst/>
              </a:rPr>
              <a:t>Rappo</a:t>
            </a:r>
            <a:r>
              <a:rPr lang="en-US" sz="1000" b="0" i="0" dirty="0">
                <a:effectLst/>
              </a:rPr>
              <a:t>, Sailaja </a:t>
            </a:r>
            <a:r>
              <a:rPr lang="en-US" sz="1000" b="0" i="0" dirty="0" err="1">
                <a:effectLst/>
              </a:rPr>
              <a:t>Puttagunta</a:t>
            </a:r>
            <a:r>
              <a:rPr lang="en-US" sz="1000" b="0" i="0" dirty="0">
                <a:effectLst/>
              </a:rPr>
              <a:t>, </a:t>
            </a:r>
            <a:r>
              <a:rPr lang="en-US" sz="1000" b="0" i="0" dirty="0" err="1">
                <a:effectLst/>
              </a:rPr>
              <a:t>Vadym</a:t>
            </a:r>
            <a:r>
              <a:rPr lang="en-US" sz="1000" b="0" i="0" dirty="0">
                <a:effectLst/>
              </a:rPr>
              <a:t> Shevchenko, Alena Shevchenko, Alena </a:t>
            </a:r>
            <a:r>
              <a:rPr lang="en-US" sz="1000" b="0" i="0" dirty="0" err="1">
                <a:effectLst/>
              </a:rPr>
              <a:t>Jandourek</a:t>
            </a:r>
            <a:r>
              <a:rPr lang="en-US" sz="1000" b="0" i="0" dirty="0">
                <a:effectLst/>
              </a:rPr>
              <a:t>, Pedro L Gonzalez, Amy Suen, Veronica Mas Casullo, David Melnick, Rosa Miceli, Milan Kovacevic, </a:t>
            </a:r>
            <a:r>
              <a:rPr lang="en-US" sz="1000" b="0" i="0" dirty="0" err="1">
                <a:effectLst/>
              </a:rPr>
              <a:t>Gertjan</a:t>
            </a:r>
            <a:r>
              <a:rPr lang="en-US" sz="1000" b="0" i="0" dirty="0">
                <a:effectLst/>
              </a:rPr>
              <a:t> De Bock, Michael W Dunne, Dalbavancin for the Treatment of Osteomyelitis in Adult Patients: A Randomized Clinical Trial of Efficacy and Safety, </a:t>
            </a:r>
            <a:r>
              <a:rPr lang="en-US" sz="1000" b="0" i="1" dirty="0">
                <a:effectLst/>
              </a:rPr>
              <a:t>Open Forum Infectious Diseases</a:t>
            </a:r>
            <a:r>
              <a:rPr lang="en-US" sz="1000" b="0" i="0" dirty="0">
                <a:effectLst/>
              </a:rPr>
              <a:t>, Volume 6, Issue 1, January </a:t>
            </a:r>
            <a:r>
              <a:rPr lang="en-US" sz="1000" b="1" i="0" dirty="0">
                <a:solidFill>
                  <a:srgbClr val="C00000"/>
                </a:solidFill>
                <a:effectLst/>
              </a:rPr>
              <a:t>2019</a:t>
            </a:r>
            <a:r>
              <a:rPr lang="en-US" sz="1000" b="0" i="0" dirty="0">
                <a:effectLst/>
              </a:rPr>
              <a:t>, ofy331, </a:t>
            </a:r>
            <a:r>
              <a:rPr lang="en-US" sz="1000" b="0" i="0" u="none" strike="noStrike" dirty="0">
                <a:effectLst/>
                <a:hlinkClick r:id="rId3">
                  <a:extLst>
                    <a:ext uri="{A12FA001-AC4F-418D-AE19-62706E023703}">
                      <ahyp:hlinkClr xmlns:ahyp="http://schemas.microsoft.com/office/drawing/2018/hyperlinkcolor" val="tx"/>
                    </a:ext>
                  </a:extLst>
                </a:hlinkClick>
              </a:rPr>
              <a:t>https://doi.org/10.1093/ofid/ofy331</a:t>
            </a:r>
            <a:endParaRPr lang="en-US" sz="1000" b="0" i="0" dirty="0">
              <a:effectLst/>
            </a:endParaRPr>
          </a:p>
          <a:p>
            <a:r>
              <a:rPr lang="en-US" sz="1000" b="0" i="0" dirty="0">
                <a:effectLst/>
              </a:rPr>
              <a:t>Tone, A., Nguyen, S., </a:t>
            </a:r>
            <a:r>
              <a:rPr lang="en-US" sz="1000" b="0" i="0" dirty="0" err="1">
                <a:effectLst/>
              </a:rPr>
              <a:t>Devemy</a:t>
            </a:r>
            <a:r>
              <a:rPr lang="en-US" sz="1000" b="0" i="0" dirty="0">
                <a:effectLst/>
              </a:rPr>
              <a:t>, F., </a:t>
            </a:r>
            <a:r>
              <a:rPr lang="en-US" sz="1000" b="0" i="0" dirty="0" err="1">
                <a:effectLst/>
              </a:rPr>
              <a:t>Topolinski</a:t>
            </a:r>
            <a:r>
              <a:rPr lang="en-US" sz="1000" b="0" i="0" dirty="0">
                <a:effectLst/>
              </a:rPr>
              <a:t>, H., Valette, M., </a:t>
            </a:r>
            <a:r>
              <a:rPr lang="en-US" sz="1000" b="0" i="0" dirty="0" err="1">
                <a:effectLst/>
              </a:rPr>
              <a:t>Cazaubiel</a:t>
            </a:r>
            <a:r>
              <a:rPr lang="en-US" sz="1000" b="0" i="0" dirty="0">
                <a:effectLst/>
              </a:rPr>
              <a:t>, M., </a:t>
            </a:r>
            <a:r>
              <a:rPr lang="en-US" sz="1000" b="0" i="0" dirty="0" err="1">
                <a:effectLst/>
              </a:rPr>
              <a:t>Fayard</a:t>
            </a:r>
            <a:r>
              <a:rPr lang="en-US" sz="1000" b="0" i="0" dirty="0">
                <a:effectLst/>
              </a:rPr>
              <a:t>, A., </a:t>
            </a:r>
            <a:r>
              <a:rPr lang="en-US" sz="1000" b="0" i="0" dirty="0" err="1">
                <a:effectLst/>
              </a:rPr>
              <a:t>Beltrand</a:t>
            </a:r>
            <a:r>
              <a:rPr lang="en-US" sz="1000" b="0" i="0" dirty="0">
                <a:effectLst/>
              </a:rPr>
              <a:t>, </a:t>
            </a:r>
            <a:r>
              <a:rPr lang="en-US" sz="1000" b="0" i="0" dirty="0" err="1">
                <a:effectLst/>
              </a:rPr>
              <a:t>É</a:t>
            </a:r>
            <a:r>
              <a:rPr lang="en-US" sz="1000" b="0" i="0" dirty="0">
                <a:effectLst/>
              </a:rPr>
              <a:t>., Lemaire, C., &amp; </a:t>
            </a:r>
            <a:r>
              <a:rPr lang="en-US" sz="1000" b="0" i="0" dirty="0" err="1">
                <a:effectLst/>
              </a:rPr>
              <a:t>Senneville</a:t>
            </a:r>
            <a:r>
              <a:rPr lang="en-US" sz="1000" b="0" i="0" dirty="0">
                <a:effectLst/>
              </a:rPr>
              <a:t>, </a:t>
            </a:r>
            <a:r>
              <a:rPr lang="en-US" sz="1000" b="0" i="0" dirty="0" err="1">
                <a:effectLst/>
              </a:rPr>
              <a:t>É</a:t>
            </a:r>
            <a:r>
              <a:rPr lang="en-US" sz="1000" b="0" i="0" dirty="0">
                <a:effectLst/>
              </a:rPr>
              <a:t>. (</a:t>
            </a:r>
            <a:r>
              <a:rPr lang="en-US" sz="1000" b="1" i="0" dirty="0">
                <a:solidFill>
                  <a:srgbClr val="C00000"/>
                </a:solidFill>
                <a:effectLst/>
              </a:rPr>
              <a:t>2015</a:t>
            </a:r>
            <a:r>
              <a:rPr lang="en-US" sz="1000" b="0" i="0" dirty="0">
                <a:effectLst/>
              </a:rPr>
              <a:t>). Six-week versus twelve-week antibiotic therapy for </a:t>
            </a:r>
            <a:r>
              <a:rPr lang="en-US" sz="1000" b="0" i="0" dirty="0" err="1">
                <a:effectLst/>
              </a:rPr>
              <a:t>nonsurgically</a:t>
            </a:r>
            <a:r>
              <a:rPr lang="en-US" sz="1000" b="0" i="0" dirty="0">
                <a:effectLst/>
              </a:rPr>
              <a:t> treated diabetic foot osteomyelitis: a multicenter open-label controlled randomized study. </a:t>
            </a:r>
            <a:r>
              <a:rPr lang="en-US" sz="1000" b="0" i="1" dirty="0">
                <a:effectLst/>
              </a:rPr>
              <a:t>Diabetes care</a:t>
            </a:r>
            <a:r>
              <a:rPr lang="en-US" sz="1000" b="0" i="0" dirty="0">
                <a:effectLst/>
              </a:rPr>
              <a:t>, </a:t>
            </a:r>
            <a:r>
              <a:rPr lang="en-US" sz="1000" b="0" i="1" dirty="0">
                <a:effectLst/>
              </a:rPr>
              <a:t>38</a:t>
            </a:r>
            <a:r>
              <a:rPr lang="en-US" sz="1000" b="0" i="0" dirty="0">
                <a:effectLst/>
              </a:rPr>
              <a:t>(2), 302–307. https://</a:t>
            </a:r>
            <a:r>
              <a:rPr lang="en-US" sz="1000" b="0" i="0" dirty="0" err="1">
                <a:effectLst/>
              </a:rPr>
              <a:t>doi.org</a:t>
            </a:r>
            <a:r>
              <a:rPr lang="en-US" sz="1000" b="0" i="0" dirty="0">
                <a:effectLst/>
              </a:rPr>
              <a:t>/10.2337/dc14-1514</a:t>
            </a:r>
            <a:endParaRPr lang="en-US" sz="1000" b="0" i="0" u="none" strike="noStrike" dirty="0">
              <a:effectLst/>
            </a:endParaRPr>
          </a:p>
          <a:p>
            <a:r>
              <a:rPr lang="en-US" sz="1000" b="0" i="0" dirty="0">
                <a:effectLst/>
              </a:rPr>
              <a:t>José Luis </a:t>
            </a:r>
            <a:r>
              <a:rPr lang="en-US" sz="1000" b="0" i="0" dirty="0" err="1">
                <a:effectLst/>
              </a:rPr>
              <a:t>Lázaro</a:t>
            </a:r>
            <a:r>
              <a:rPr lang="en-US" sz="1000" b="0" i="0" dirty="0">
                <a:effectLst/>
              </a:rPr>
              <a:t>-Martínez, Javier Aragón-Sánchez, Esther García-Morales; Antibiotics Versus Conservative Surgery for Treating Diabetic Foot Osteomyelitis: A Randomized Comparative Trial. </a:t>
            </a:r>
            <a:r>
              <a:rPr lang="en-US" sz="1000" b="0" i="1" dirty="0">
                <a:effectLst/>
              </a:rPr>
              <a:t>Diabetes Care</a:t>
            </a:r>
            <a:r>
              <a:rPr lang="en-US" sz="1000" b="0" i="0" dirty="0">
                <a:effectLst/>
              </a:rPr>
              <a:t> 1 March </a:t>
            </a:r>
            <a:r>
              <a:rPr lang="en-US" sz="1000" b="1" i="0" dirty="0">
                <a:solidFill>
                  <a:srgbClr val="C00000"/>
                </a:solidFill>
                <a:effectLst/>
              </a:rPr>
              <a:t>2014</a:t>
            </a:r>
            <a:r>
              <a:rPr lang="en-US" sz="1000" b="0" i="0" dirty="0">
                <a:effectLst/>
              </a:rPr>
              <a:t>; 37 (3): 789–795. </a:t>
            </a:r>
            <a:r>
              <a:rPr lang="en-US" sz="1000" b="0" i="0" u="none" strike="noStrike" dirty="0">
                <a:effectLst/>
                <a:hlinkClick r:id="rId4">
                  <a:extLst>
                    <a:ext uri="{A12FA001-AC4F-418D-AE19-62706E023703}">
                      <ahyp:hlinkClr xmlns:ahyp="http://schemas.microsoft.com/office/drawing/2018/hyperlinkcolor" val="tx"/>
                    </a:ext>
                  </a:extLst>
                </a:hlinkClick>
              </a:rPr>
              <a:t>https://doi.org/10.2337/dc13-1526</a:t>
            </a:r>
            <a:endParaRPr lang="en-US" sz="1000" b="0" i="0" u="none" strike="noStrike" dirty="0">
              <a:effectLst/>
            </a:endParaRPr>
          </a:p>
          <a:p>
            <a:r>
              <a:rPr lang="en-US" sz="1000" dirty="0" err="1"/>
              <a:t>Peltola</a:t>
            </a:r>
            <a:r>
              <a:rPr lang="en-US" sz="1000" dirty="0"/>
              <a:t>, </a:t>
            </a:r>
            <a:r>
              <a:rPr lang="en-US" sz="1000" dirty="0" err="1"/>
              <a:t>Heikki</a:t>
            </a:r>
            <a:r>
              <a:rPr lang="en-US" sz="1000" dirty="0"/>
              <a:t> MD*; </a:t>
            </a:r>
            <a:r>
              <a:rPr lang="en-US" sz="1000" dirty="0" err="1"/>
              <a:t>Pääkkönen</a:t>
            </a:r>
            <a:r>
              <a:rPr lang="en-US" sz="1000" dirty="0"/>
              <a:t>, Markus MD†‡; Kallio, </a:t>
            </a:r>
            <a:r>
              <a:rPr lang="en-US" sz="1000" dirty="0" err="1"/>
              <a:t>Pentti</a:t>
            </a:r>
            <a:r>
              <a:rPr lang="en-US" sz="1000" dirty="0"/>
              <a:t> MD, PhD*; Kallio, Markku J. T. MD* The Osteomyelitis-Septic Arthritis Study Group. Short- Versus Long-term Antimicrobial Treatment for Acute Hematogenous Osteomyelitis of Childhood: Prospective, Randomized Trial on 131 Culture-positive Cases. The Pediatric Infectious Disease Journal 29(12):p 1123-1128, December </a:t>
            </a:r>
            <a:r>
              <a:rPr lang="en-US" sz="1000" b="1" dirty="0">
                <a:solidFill>
                  <a:srgbClr val="C00000"/>
                </a:solidFill>
              </a:rPr>
              <a:t>2010</a:t>
            </a:r>
            <a:r>
              <a:rPr lang="en-US" sz="1000" dirty="0"/>
              <a:t>. | DOI: 10.1097/INF.0b013e3181f55a89 </a:t>
            </a:r>
          </a:p>
          <a:p>
            <a:r>
              <a:rPr lang="en-US" sz="1000" dirty="0"/>
              <a:t>McKee, Michael D MD, FRCSC; Li-Bland, Esther A MD; Wild, Lisa M BSc(N); </a:t>
            </a:r>
            <a:r>
              <a:rPr lang="en-US" sz="1000" dirty="0" err="1"/>
              <a:t>Schemitsch</a:t>
            </a:r>
            <a:r>
              <a:rPr lang="en-US" sz="1000" dirty="0"/>
              <a:t>, Emil H MD, FRCS(C). A Prospective, Randomized Clinical Trial Comparing an Antibiotic-Impregnated Bioabsorbable Bone Substitute With Standard Antibiotic-Impregnated Cement Beads in the Treatment of Chronic Osteomyelitis and Infected Nonunion. Journal of </a:t>
            </a:r>
            <a:r>
              <a:rPr lang="en-US" sz="1000" dirty="0" err="1"/>
              <a:t>Orthopaedic</a:t>
            </a:r>
            <a:r>
              <a:rPr lang="en-US" sz="1000" dirty="0"/>
              <a:t> Trauma 24(8):p 483-490, August </a:t>
            </a:r>
            <a:r>
              <a:rPr lang="en-US" sz="1000" b="1" dirty="0">
                <a:solidFill>
                  <a:srgbClr val="C00000"/>
                </a:solidFill>
              </a:rPr>
              <a:t>2010</a:t>
            </a:r>
            <a:r>
              <a:rPr lang="en-US" sz="1000" dirty="0"/>
              <a:t>. | DOI: 10.1097/BOT.0b013e3181df91d9 </a:t>
            </a:r>
          </a:p>
          <a:p>
            <a:r>
              <a:rPr lang="en-US" sz="1000" dirty="0" err="1"/>
              <a:t>Karamanis</a:t>
            </a:r>
            <a:r>
              <a:rPr lang="en-US" sz="1000" dirty="0"/>
              <a:t>, </a:t>
            </a:r>
            <a:r>
              <a:rPr lang="en-US" sz="1000" dirty="0" err="1"/>
              <a:t>Eirinaios</a:t>
            </a:r>
            <a:r>
              <a:rPr lang="en-US" sz="1000" dirty="0"/>
              <a:t> M. MD*; </a:t>
            </a:r>
            <a:r>
              <a:rPr lang="en-US" sz="1000" dirty="0" err="1"/>
              <a:t>Matthaiou</a:t>
            </a:r>
            <a:r>
              <a:rPr lang="en-US" sz="1000" dirty="0"/>
              <a:t>, </a:t>
            </a:r>
            <a:r>
              <a:rPr lang="en-US" sz="1000" dirty="0" err="1"/>
              <a:t>Dimitrios</a:t>
            </a:r>
            <a:r>
              <a:rPr lang="en-US" sz="1000" dirty="0"/>
              <a:t> K. MD*; </a:t>
            </a:r>
            <a:r>
              <a:rPr lang="en-US" sz="1000" dirty="0" err="1"/>
              <a:t>Moraitis</a:t>
            </a:r>
            <a:r>
              <a:rPr lang="en-US" sz="1000" dirty="0"/>
              <a:t>, </a:t>
            </a:r>
            <a:r>
              <a:rPr lang="en-US" sz="1000" dirty="0" err="1"/>
              <a:t>Lampros</a:t>
            </a:r>
            <a:r>
              <a:rPr lang="en-US" sz="1000" dirty="0"/>
              <a:t> I.†; </a:t>
            </a:r>
            <a:r>
              <a:rPr lang="en-US" sz="1000" dirty="0" err="1"/>
              <a:t>Falagas</a:t>
            </a:r>
            <a:r>
              <a:rPr lang="en-US" sz="1000" dirty="0"/>
              <a:t>, Matthew E. MD, MSc, DSc*‡§. Fluoroquinolones Versus </a:t>
            </a:r>
            <a:r>
              <a:rPr lang="el-GR" sz="1000" dirty="0"/>
              <a:t>β-</a:t>
            </a:r>
            <a:r>
              <a:rPr lang="en-US" sz="1000" dirty="0"/>
              <a:t>Lactam Based Regimens for the Treatment of Osteomyelitis: A Meta-Analysis of Randomized Controlled Trials. Spine 33(10):p E297-E304, May 1, </a:t>
            </a:r>
            <a:r>
              <a:rPr lang="en-US" sz="1000" b="1" dirty="0">
                <a:solidFill>
                  <a:srgbClr val="C00000"/>
                </a:solidFill>
              </a:rPr>
              <a:t>2008</a:t>
            </a:r>
            <a:r>
              <a:rPr lang="en-US" sz="1000" dirty="0"/>
              <a:t>. | DOI: 10.1097/BRS.0b013e31816f6c22 </a:t>
            </a:r>
          </a:p>
          <a:p>
            <a:endParaRPr lang="en-US" sz="1000" dirty="0"/>
          </a:p>
        </p:txBody>
      </p:sp>
    </p:spTree>
    <p:extLst>
      <p:ext uri="{BB962C8B-B14F-4D97-AF65-F5344CB8AC3E}">
        <p14:creationId xmlns:p14="http://schemas.microsoft.com/office/powerpoint/2010/main" val="4213199830"/>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a:xfrm>
            <a:off x="228600" y="206375"/>
            <a:ext cx="8763000" cy="857250"/>
          </a:xfrm>
        </p:spPr>
        <p:txBody>
          <a:bodyPr/>
          <a:lstStyle/>
          <a:p>
            <a:pPr algn="ctr"/>
            <a:r>
              <a:rPr lang="en-US" sz="2800" dirty="0"/>
              <a:t>What do the RCTs say?</a:t>
            </a:r>
          </a:p>
        </p:txBody>
      </p:sp>
      <p:sp>
        <p:nvSpPr>
          <p:cNvPr id="4" name="TextBox 3">
            <a:extLst>
              <a:ext uri="{FF2B5EF4-FFF2-40B4-BE49-F238E27FC236}">
                <a16:creationId xmlns:a16="http://schemas.microsoft.com/office/drawing/2014/main" id="{0810D20C-74CA-1DBA-96FD-18EFD08A2B34}"/>
              </a:ext>
            </a:extLst>
          </p:cNvPr>
          <p:cNvSpPr txBox="1"/>
          <p:nvPr/>
        </p:nvSpPr>
        <p:spPr>
          <a:xfrm>
            <a:off x="1447800" y="4412291"/>
            <a:ext cx="7828723" cy="646331"/>
          </a:xfrm>
          <a:prstGeom prst="rect">
            <a:avLst/>
          </a:prstGeom>
          <a:noFill/>
        </p:spPr>
        <p:txBody>
          <a:bodyPr wrap="square" rtlCol="0">
            <a:spAutoFit/>
          </a:bodyPr>
          <a:lstStyle/>
          <a:p>
            <a:pPr marL="463550" indent="-463550" algn="l" fontAlgn="ctr"/>
            <a:r>
              <a:rPr lang="en-US" sz="900" b="0" i="0" u="none" strike="noStrike" dirty="0" err="1">
                <a:effectLst/>
                <a:latin typeface="Verdana" panose="020B0604030504040204" pitchFamily="34" charset="0"/>
              </a:rPr>
              <a:t>Gariani</a:t>
            </a:r>
            <a:r>
              <a:rPr lang="en-US" sz="900" b="0" i="0" u="none" strike="noStrike" dirty="0">
                <a:effectLst/>
                <a:latin typeface="Verdana" panose="020B0604030504040204" pitchFamily="34" charset="0"/>
              </a:rPr>
              <a:t>, Karim</a:t>
            </a:r>
            <a:r>
              <a:rPr lang="en-US" sz="900" b="0" i="0" dirty="0">
                <a:effectLst/>
                <a:latin typeface="Verdana" panose="020B0604030504040204" pitchFamily="34" charset="0"/>
              </a:rPr>
              <a:t>; </a:t>
            </a:r>
            <a:r>
              <a:rPr lang="en-US" sz="900" b="0" i="0" u="none" strike="noStrike" dirty="0">
                <a:effectLst/>
                <a:latin typeface="Verdana" panose="020B0604030504040204" pitchFamily="34" charset="0"/>
              </a:rPr>
              <a:t>Pham, Truong-Thanh</a:t>
            </a:r>
            <a:r>
              <a:rPr lang="en-US" sz="900" b="0" i="0" dirty="0">
                <a:effectLst/>
                <a:latin typeface="Verdana" panose="020B0604030504040204" pitchFamily="34" charset="0"/>
              </a:rPr>
              <a:t>; </a:t>
            </a:r>
            <a:r>
              <a:rPr lang="en-US" sz="900" b="0" i="0" u="none" strike="noStrike" dirty="0" err="1">
                <a:effectLst/>
                <a:latin typeface="Verdana" panose="020B0604030504040204" pitchFamily="34" charset="0"/>
              </a:rPr>
              <a:t>Kressmann</a:t>
            </a:r>
            <a:r>
              <a:rPr lang="en-US" sz="900" b="0" i="0" u="none" strike="noStrike" dirty="0">
                <a:effectLst/>
                <a:latin typeface="Verdana" panose="020B0604030504040204" pitchFamily="34" charset="0"/>
              </a:rPr>
              <a:t>, Benjamin</a:t>
            </a:r>
            <a:r>
              <a:rPr lang="en-US" sz="900" b="0" i="0" dirty="0">
                <a:effectLst/>
                <a:latin typeface="Verdana" panose="020B0604030504040204" pitchFamily="34" charset="0"/>
              </a:rPr>
              <a:t>; </a:t>
            </a:r>
            <a:r>
              <a:rPr lang="en-US" sz="900" b="0" i="0" u="none" strike="noStrike" dirty="0" err="1">
                <a:effectLst/>
                <a:latin typeface="Verdana" panose="020B0604030504040204" pitchFamily="34" charset="0"/>
              </a:rPr>
              <a:t>Jornayvaz</a:t>
            </a:r>
            <a:r>
              <a:rPr lang="en-US" sz="900" b="0" i="0" u="none" strike="noStrike" dirty="0">
                <a:effectLst/>
                <a:latin typeface="Verdana" panose="020B0604030504040204" pitchFamily="34" charset="0"/>
              </a:rPr>
              <a:t>, François R</a:t>
            </a:r>
            <a:r>
              <a:rPr lang="en-US" sz="900" b="0" i="0" dirty="0">
                <a:effectLst/>
                <a:latin typeface="Verdana" panose="020B0604030504040204" pitchFamily="34" charset="0"/>
              </a:rPr>
              <a:t>; </a:t>
            </a:r>
            <a:r>
              <a:rPr lang="en-US" sz="900" b="0" i="0" u="none" strike="noStrike" dirty="0">
                <a:effectLst/>
                <a:latin typeface="Verdana" panose="020B0604030504040204" pitchFamily="34" charset="0"/>
              </a:rPr>
              <a:t>Gastaldi, Giacomo</a:t>
            </a:r>
            <a:r>
              <a:rPr lang="en-US" sz="900" b="0" i="0" dirty="0">
                <a:effectLst/>
                <a:latin typeface="Verdana" panose="020B0604030504040204" pitchFamily="34" charset="0"/>
              </a:rPr>
              <a:t>; </a:t>
            </a:r>
            <a:r>
              <a:rPr lang="en-US" sz="900" b="0" i="0" u="none" strike="noStrike" dirty="0" err="1">
                <a:effectLst/>
                <a:latin typeface="Verdana" panose="020B0604030504040204" pitchFamily="34" charset="0"/>
              </a:rPr>
              <a:t>Stafylakis</a:t>
            </a:r>
            <a:r>
              <a:rPr lang="en-US" sz="900" b="0" i="0" u="none" strike="noStrike" dirty="0">
                <a:effectLst/>
                <a:latin typeface="Verdana" panose="020B0604030504040204" pitchFamily="34" charset="0"/>
              </a:rPr>
              <a:t>, </a:t>
            </a:r>
            <a:r>
              <a:rPr lang="en-US" sz="900" b="0" i="0" u="none" strike="noStrike" dirty="0" err="1">
                <a:effectLst/>
                <a:latin typeface="Verdana" panose="020B0604030504040204" pitchFamily="34" charset="0"/>
              </a:rPr>
              <a:t>Dimitrios</a:t>
            </a:r>
            <a:r>
              <a:rPr lang="en-US" sz="900" b="0" i="0" dirty="0">
                <a:effectLst/>
                <a:latin typeface="Verdana" panose="020B0604030504040204" pitchFamily="34" charset="0"/>
              </a:rPr>
              <a:t>; </a:t>
            </a:r>
            <a:r>
              <a:rPr lang="en-US" sz="900" b="0" i="0" u="none" strike="noStrike" dirty="0">
                <a:effectLst/>
                <a:latin typeface="Verdana" panose="020B0604030504040204" pitchFamily="34" charset="0"/>
              </a:rPr>
              <a:t>Philippe, Jacques</a:t>
            </a:r>
            <a:r>
              <a:rPr lang="en-US" sz="900" b="0" i="0" dirty="0">
                <a:effectLst/>
                <a:latin typeface="Verdana" panose="020B0604030504040204" pitchFamily="34" charset="0"/>
              </a:rPr>
              <a:t>; </a:t>
            </a:r>
            <a:r>
              <a:rPr lang="en-US" sz="900" b="0" i="0" u="none" strike="noStrike" dirty="0">
                <a:effectLst/>
                <a:latin typeface="Verdana" panose="020B0604030504040204" pitchFamily="34" charset="0"/>
              </a:rPr>
              <a:t>Lipsky, Benjamin A</a:t>
            </a:r>
            <a:r>
              <a:rPr lang="en-US" sz="900" b="0" i="0" dirty="0">
                <a:effectLst/>
                <a:latin typeface="Verdana" panose="020B0604030504040204" pitchFamily="34" charset="0"/>
              </a:rPr>
              <a:t>; </a:t>
            </a:r>
            <a:r>
              <a:rPr lang="en-US" sz="900" b="0" i="0" u="none" strike="noStrike" dirty="0" err="1">
                <a:effectLst/>
                <a:latin typeface="Verdana" panose="020B0604030504040204" pitchFamily="34" charset="0"/>
              </a:rPr>
              <a:t>Uçkay</a:t>
            </a:r>
            <a:r>
              <a:rPr lang="en-US" sz="900" b="0" i="0" u="none" strike="noStrike" dirty="0">
                <a:effectLst/>
                <a:latin typeface="Verdana" panose="020B0604030504040204" pitchFamily="34" charset="0"/>
              </a:rPr>
              <a:t>, </a:t>
            </a:r>
            <a:r>
              <a:rPr lang="en-US" sz="900" b="0" i="0" u="none" strike="noStrike" dirty="0" err="1">
                <a:effectLst/>
                <a:latin typeface="Verdana" panose="020B0604030504040204" pitchFamily="34" charset="0"/>
              </a:rPr>
              <a:t>İlker</a:t>
            </a:r>
            <a:r>
              <a:rPr lang="en-US" sz="900" b="0" i="0" dirty="0">
                <a:effectLst/>
                <a:latin typeface="Verdana" panose="020B0604030504040204" pitchFamily="34" charset="0"/>
              </a:rPr>
              <a:t> (2021). </a:t>
            </a:r>
            <a:r>
              <a:rPr lang="en-US" sz="900" b="0" i="1" dirty="0">
                <a:effectLst/>
                <a:latin typeface="Verdana" panose="020B0604030504040204" pitchFamily="34" charset="0"/>
              </a:rPr>
              <a:t>Three versus six weeks of antibiotic therapy for diabetic foot osteomyelitis: A prospective, randomized, non-inferiority pilot trial.</a:t>
            </a:r>
            <a:r>
              <a:rPr lang="en-US" sz="900" b="0" i="0" dirty="0">
                <a:effectLst/>
                <a:latin typeface="Verdana" panose="020B0604030504040204" pitchFamily="34" charset="0"/>
              </a:rPr>
              <a:t> Clinical Infectious Diseases, 73(7):e1539-e1545.</a:t>
            </a:r>
            <a:endParaRPr lang="en-US" sz="1100" b="0" i="0" dirty="0">
              <a:effectLst/>
              <a:latin typeface="Source Sans Pro" panose="020B0503030403020204" pitchFamily="34" charset="0"/>
            </a:endParaRPr>
          </a:p>
        </p:txBody>
      </p:sp>
      <p:sp>
        <p:nvSpPr>
          <p:cNvPr id="7" name="Rectangle 2">
            <a:extLst>
              <a:ext uri="{FF2B5EF4-FFF2-40B4-BE49-F238E27FC236}">
                <a16:creationId xmlns:a16="http://schemas.microsoft.com/office/drawing/2014/main" id="{D33F6933-9F82-7A82-C252-B9AA1C5DDBFB}"/>
              </a:ext>
            </a:extLst>
          </p:cNvPr>
          <p:cNvSpPr>
            <a:spLocks noChangeArrowheads="1"/>
          </p:cNvSpPr>
          <p:nvPr/>
        </p:nvSpPr>
        <p:spPr bwMode="auto">
          <a:xfrm>
            <a:off x="0" y="-1"/>
            <a:ext cx="92765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Content Placeholder 2">
            <a:extLst>
              <a:ext uri="{FF2B5EF4-FFF2-40B4-BE49-F238E27FC236}">
                <a16:creationId xmlns:a16="http://schemas.microsoft.com/office/drawing/2014/main" id="{DABECF11-A8E8-5858-6A29-D4BCD8C7A02A}"/>
              </a:ext>
            </a:extLst>
          </p:cNvPr>
          <p:cNvSpPr>
            <a:spLocks noGrp="1"/>
          </p:cNvSpPr>
          <p:nvPr>
            <p:ph sz="quarter" idx="10"/>
          </p:nvPr>
        </p:nvSpPr>
        <p:spPr>
          <a:xfrm>
            <a:off x="381000" y="895350"/>
            <a:ext cx="8229600" cy="3352800"/>
          </a:xfrm>
        </p:spPr>
        <p:txBody>
          <a:bodyPr/>
          <a:lstStyle/>
          <a:p>
            <a:pPr algn="l"/>
            <a:r>
              <a:rPr lang="en-US" sz="1400" b="0" i="0" dirty="0" err="1">
                <a:solidFill>
                  <a:srgbClr val="2A2A2A"/>
                </a:solidFill>
                <a:effectLst/>
              </a:rPr>
              <a:t>Gariani</a:t>
            </a:r>
            <a:r>
              <a:rPr lang="en-US" sz="1400" b="0" i="0" dirty="0">
                <a:solidFill>
                  <a:srgbClr val="2A2A2A"/>
                </a:solidFill>
                <a:effectLst/>
              </a:rPr>
              <a:t>, et al. </a:t>
            </a:r>
            <a:r>
              <a:rPr lang="en-US" sz="1400" dirty="0"/>
              <a:t>In this prospective-randomized pilot trial investigating the duration of </a:t>
            </a:r>
            <a:r>
              <a:rPr lang="en-US" sz="1400" dirty="0" err="1"/>
              <a:t>postdebridement</a:t>
            </a:r>
            <a:r>
              <a:rPr lang="en-US" sz="1400" dirty="0"/>
              <a:t> antibiotic therapy for diabetic foot osteomyelitis, a short duration three weeks) was non-inferior to long duration (six weeks) for the outcomes of achieving clinical remission or the occurrence of antibiotic-related adverse </a:t>
            </a:r>
          </a:p>
          <a:p>
            <a:pPr algn="l"/>
            <a:endParaRPr lang="en-US" sz="1400" b="0" i="0" dirty="0">
              <a:solidFill>
                <a:srgbClr val="383636"/>
              </a:solidFill>
              <a:effectLst/>
            </a:endParaRPr>
          </a:p>
          <a:p>
            <a:pPr algn="l"/>
            <a:r>
              <a:rPr lang="en-US" sz="1400" dirty="0"/>
              <a:t>Among 93 enrolled patients (18% females; median age 65 years), 44 were randomized to the 3-week arm and 49 to the 6-week arm. The median number of surgical debridement was 1 (range, 0-2 interventions). In the intention-to-treat (ITT) population, remission occurred in 37 (84%) of the patients in the 3- week arm compared to 36 (73%) in the 6-week arm (p=0.21). The number of AE was similar in the two study arms (17/44 vs. 16/49; p=0.51), as were the remission incidences in the per-protocol (PP) population (33/39 vs. 32/43; p=0.26). In multivariate analysis, treatment with the shorter antibiotic course was not significantly associated with remission (for the ITT population, hazard ratio 1.1, 95%CI 0.6-1.7; for the PP population hazard ratio 0.8, 95%CI 0.5-1.4). </a:t>
            </a:r>
            <a:endParaRPr lang="en-US" sz="1400" dirty="0">
              <a:solidFill>
                <a:srgbClr val="383636"/>
              </a:solidFill>
            </a:endParaRPr>
          </a:p>
          <a:p>
            <a:pPr algn="l"/>
            <a:endParaRPr lang="en-US" sz="1400" b="0" i="0" dirty="0">
              <a:solidFill>
                <a:srgbClr val="383636"/>
              </a:solidFill>
              <a:effectLst/>
            </a:endParaRPr>
          </a:p>
          <a:p>
            <a:pPr algn="l"/>
            <a:r>
              <a:rPr lang="en-US" sz="1400" dirty="0"/>
              <a:t>In this randomized, controlled pilot trial, a post-debridement systemic antibiotic therapy course for Diabetic foot osteomyelitis of 3-weeks gave similar (and statistically non-inferior) incidences of remission and AE to a course of 6 weeks. </a:t>
            </a:r>
            <a:endParaRPr lang="en-US" sz="1400" b="0" i="0" dirty="0">
              <a:solidFill>
                <a:srgbClr val="383636"/>
              </a:solidFill>
              <a:effectLst/>
            </a:endParaRPr>
          </a:p>
        </p:txBody>
      </p:sp>
    </p:spTree>
    <p:extLst>
      <p:ext uri="{BB962C8B-B14F-4D97-AF65-F5344CB8AC3E}">
        <p14:creationId xmlns:p14="http://schemas.microsoft.com/office/powerpoint/2010/main" val="1959322451"/>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10D20C-74CA-1DBA-96FD-18EFD08A2B34}"/>
              </a:ext>
            </a:extLst>
          </p:cNvPr>
          <p:cNvSpPr txBox="1"/>
          <p:nvPr/>
        </p:nvSpPr>
        <p:spPr>
          <a:xfrm>
            <a:off x="2895601" y="4412291"/>
            <a:ext cx="6380922" cy="507831"/>
          </a:xfrm>
          <a:prstGeom prst="rect">
            <a:avLst/>
          </a:prstGeom>
          <a:noFill/>
        </p:spPr>
        <p:txBody>
          <a:bodyPr wrap="square" rtlCol="0">
            <a:spAutoFit/>
          </a:bodyPr>
          <a:lstStyle/>
          <a:p>
            <a:pPr marL="463550" indent="-463550" algn="l" fontAlgn="ctr"/>
            <a:r>
              <a:rPr lang="en-US" sz="900" b="0" i="0" dirty="0">
                <a:solidFill>
                  <a:srgbClr val="383636"/>
                </a:solidFill>
                <a:effectLst/>
                <a:latin typeface="Helvetica Neue" panose="02000503000000020004" pitchFamily="2" charset="0"/>
              </a:rPr>
              <a:t>José Luis </a:t>
            </a:r>
            <a:r>
              <a:rPr lang="en-US" sz="900" b="0" i="0" dirty="0" err="1">
                <a:solidFill>
                  <a:srgbClr val="383636"/>
                </a:solidFill>
                <a:effectLst/>
                <a:latin typeface="Helvetica Neue" panose="02000503000000020004" pitchFamily="2" charset="0"/>
              </a:rPr>
              <a:t>Lázaro</a:t>
            </a:r>
            <a:r>
              <a:rPr lang="en-US" sz="900" b="0" i="0" dirty="0">
                <a:solidFill>
                  <a:srgbClr val="383636"/>
                </a:solidFill>
                <a:effectLst/>
                <a:latin typeface="Helvetica Neue" panose="02000503000000020004" pitchFamily="2" charset="0"/>
              </a:rPr>
              <a:t>-Martínez, Javier Aragón-Sánchez, Esther García-Morales; Antibiotics Versus Conservative Surgery for Treating Diabetic Foot Osteomyelitis: A Randomized Comparative Trial. </a:t>
            </a:r>
            <a:r>
              <a:rPr lang="en-US" sz="900" b="0" i="1" dirty="0">
                <a:solidFill>
                  <a:srgbClr val="383636"/>
                </a:solidFill>
                <a:effectLst/>
                <a:latin typeface="Helvetica Neue" panose="02000503000000020004" pitchFamily="2" charset="0"/>
              </a:rPr>
              <a:t>Diabetes Care</a:t>
            </a:r>
            <a:r>
              <a:rPr lang="en-US" sz="900" b="0" i="0" dirty="0">
                <a:solidFill>
                  <a:srgbClr val="383636"/>
                </a:solidFill>
                <a:effectLst/>
                <a:latin typeface="Helvetica Neue" panose="02000503000000020004" pitchFamily="2" charset="0"/>
              </a:rPr>
              <a:t> 1 March 2014; 37 (3): 789–795. </a:t>
            </a:r>
            <a:r>
              <a:rPr lang="en-US" sz="900" b="0" i="0" u="none" strike="noStrike" dirty="0">
                <a:solidFill>
                  <a:srgbClr val="0F5DB9"/>
                </a:solidFill>
                <a:effectLst/>
                <a:latin typeface="Helvetica Neue" panose="02000503000000020004" pitchFamily="2" charset="0"/>
                <a:hlinkClick r:id="rId2"/>
              </a:rPr>
              <a:t>https://doi.org/10.2337/dc13-1526</a:t>
            </a:r>
            <a:endParaRPr lang="en-US" sz="1100" b="0" i="0" dirty="0">
              <a:solidFill>
                <a:srgbClr val="2A2A2A"/>
              </a:solidFill>
              <a:effectLst/>
              <a:latin typeface="Source Sans Pro" panose="020B0503030403020204" pitchFamily="34" charset="0"/>
            </a:endParaRPr>
          </a:p>
        </p:txBody>
      </p:sp>
      <p:sp>
        <p:nvSpPr>
          <p:cNvPr id="7" name="Rectangle 2">
            <a:extLst>
              <a:ext uri="{FF2B5EF4-FFF2-40B4-BE49-F238E27FC236}">
                <a16:creationId xmlns:a16="http://schemas.microsoft.com/office/drawing/2014/main" id="{D33F6933-9F82-7A82-C252-B9AA1C5DDBFB}"/>
              </a:ext>
            </a:extLst>
          </p:cNvPr>
          <p:cNvSpPr>
            <a:spLocks noChangeArrowheads="1"/>
          </p:cNvSpPr>
          <p:nvPr/>
        </p:nvSpPr>
        <p:spPr bwMode="auto">
          <a:xfrm>
            <a:off x="0" y="-1"/>
            <a:ext cx="92765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Content Placeholder 2">
            <a:extLst>
              <a:ext uri="{FF2B5EF4-FFF2-40B4-BE49-F238E27FC236}">
                <a16:creationId xmlns:a16="http://schemas.microsoft.com/office/drawing/2014/main" id="{DABECF11-A8E8-5858-6A29-D4BCD8C7A02A}"/>
              </a:ext>
            </a:extLst>
          </p:cNvPr>
          <p:cNvSpPr>
            <a:spLocks noGrp="1"/>
          </p:cNvSpPr>
          <p:nvPr>
            <p:ph sz="quarter" idx="10"/>
          </p:nvPr>
        </p:nvSpPr>
        <p:spPr>
          <a:xfrm>
            <a:off x="381000" y="1200150"/>
            <a:ext cx="8229600" cy="3352800"/>
          </a:xfrm>
        </p:spPr>
        <p:txBody>
          <a:bodyPr/>
          <a:lstStyle/>
          <a:p>
            <a:pPr algn="l"/>
            <a:r>
              <a:rPr lang="en-US" sz="1400" b="0" i="0" dirty="0">
                <a:solidFill>
                  <a:srgbClr val="2A2A2A"/>
                </a:solidFill>
                <a:effectLst/>
              </a:rPr>
              <a:t>Lazaro-Martinez, et al. </a:t>
            </a:r>
            <a:r>
              <a:rPr lang="en-US" sz="1400" b="0" i="0" dirty="0">
                <a:solidFill>
                  <a:srgbClr val="383636"/>
                </a:solidFill>
                <a:effectLst/>
              </a:rPr>
              <a:t>compare the outcomes of the treatment of diabetic foot osteomyelitis in patients treated exclusively with antibiotics versus patients who underwent conservative surgery, following up the patients for a period of 12 weeks after healing.</a:t>
            </a:r>
            <a:endParaRPr lang="en-US" sz="1400" dirty="0">
              <a:solidFill>
                <a:srgbClr val="383636"/>
              </a:solidFill>
            </a:endParaRPr>
          </a:p>
          <a:p>
            <a:pPr algn="l"/>
            <a:endParaRPr lang="en-US" sz="1400" dirty="0">
              <a:solidFill>
                <a:srgbClr val="383636"/>
              </a:solidFill>
            </a:endParaRPr>
          </a:p>
          <a:p>
            <a:pPr algn="l" fontAlgn="base"/>
            <a:r>
              <a:rPr lang="en-US" sz="1400" b="0" i="0" dirty="0">
                <a:solidFill>
                  <a:srgbClr val="383636"/>
                </a:solidFill>
                <a:effectLst/>
              </a:rPr>
              <a:t>We measured inflammatory markers in blood samples from the patients in both groups at the beginning of the study (day 0) and 12 weeks after primary healing. Inflammatory markers were defined as follows: leukocytosis was defined as a white blood cell count &gt;11 × 10</a:t>
            </a:r>
            <a:r>
              <a:rPr lang="en-US" sz="1400" b="0" i="0" baseline="30000" dirty="0">
                <a:solidFill>
                  <a:srgbClr val="383636"/>
                </a:solidFill>
                <a:effectLst/>
              </a:rPr>
              <a:t>9</a:t>
            </a:r>
            <a:r>
              <a:rPr lang="en-US" sz="1400" b="0" i="0" dirty="0">
                <a:solidFill>
                  <a:srgbClr val="383636"/>
                </a:solidFill>
                <a:effectLst/>
              </a:rPr>
              <a:t>/L; elevated erythrocyte sedimentation rate (ESR) was defined as an ESR &gt;20 mm/h; and elevated C-reactive protein (CRP) was defined as a CRP level &gt;28.5 nmol/L.</a:t>
            </a:r>
            <a:endParaRPr lang="en-US" sz="1400" dirty="0">
              <a:solidFill>
                <a:srgbClr val="383636"/>
              </a:solidFill>
            </a:endParaRPr>
          </a:p>
          <a:p>
            <a:pPr algn="l"/>
            <a:endParaRPr lang="en-US" sz="1400" b="0" i="0" dirty="0">
              <a:solidFill>
                <a:srgbClr val="383636"/>
              </a:solidFill>
              <a:effectLst/>
            </a:endParaRPr>
          </a:p>
          <a:p>
            <a:pPr algn="l" fontAlgn="base"/>
            <a:r>
              <a:rPr lang="en-US" sz="1400" b="0" i="0" dirty="0">
                <a:solidFill>
                  <a:srgbClr val="383636"/>
                </a:solidFill>
                <a:effectLst/>
              </a:rPr>
              <a:t>Antibiotic therapy and surgical treatment had similar outcomes in terms of healing rates, time to healing, and short-term complications in patients with neuropathic forefoot ulcers complicated by osteomyelitis without ischemia or necrotizing soft tissue infections.</a:t>
            </a:r>
          </a:p>
        </p:txBody>
      </p:sp>
      <p:sp>
        <p:nvSpPr>
          <p:cNvPr id="8" name="Title 1">
            <a:extLst>
              <a:ext uri="{FF2B5EF4-FFF2-40B4-BE49-F238E27FC236}">
                <a16:creationId xmlns:a16="http://schemas.microsoft.com/office/drawing/2014/main" id="{F7B94893-687B-3F3B-E9A1-70DE6B26BE02}"/>
              </a:ext>
            </a:extLst>
          </p:cNvPr>
          <p:cNvSpPr txBox="1">
            <a:spLocks/>
          </p:cNvSpPr>
          <p:nvPr/>
        </p:nvSpPr>
        <p:spPr>
          <a:xfrm>
            <a:off x="228600" y="206375"/>
            <a:ext cx="8763000" cy="857250"/>
          </a:xfrm>
          <a:prstGeom prst="rect">
            <a:avLst/>
          </a:prstGeom>
        </p:spPr>
        <p:txBody>
          <a:bodyPr/>
          <a:lstStyle>
            <a:lvl1pPr algn="l" defTabSz="815002" rtl="0" eaLnBrk="0" fontAlgn="base" hangingPunct="0">
              <a:spcBef>
                <a:spcPct val="0"/>
              </a:spcBef>
              <a:spcAft>
                <a:spcPct val="0"/>
              </a:spcAft>
              <a:defRPr sz="3400" b="1">
                <a:solidFill>
                  <a:schemeClr val="tx1"/>
                </a:solidFill>
                <a:latin typeface="+mj-lt"/>
                <a:ea typeface="+mj-ea"/>
                <a:cs typeface="ＭＳ Ｐゴシック"/>
              </a:defRPr>
            </a:lvl1pPr>
            <a:lvl2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2pPr>
            <a:lvl3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3pPr>
            <a:lvl4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4pPr>
            <a:lvl5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5pPr>
            <a:lvl6pPr marL="502624" algn="l" defTabSz="815002" rtl="0" fontAlgn="base">
              <a:spcBef>
                <a:spcPct val="0"/>
              </a:spcBef>
              <a:spcAft>
                <a:spcPct val="0"/>
              </a:spcAft>
              <a:defRPr sz="3400" b="1">
                <a:solidFill>
                  <a:srgbClr val="FFFF00"/>
                </a:solidFill>
                <a:latin typeface="Arial" pitchFamily="34" charset="0"/>
                <a:ea typeface="ＭＳ Ｐゴシック" pitchFamily="34" charset="-128"/>
              </a:defRPr>
            </a:lvl6pPr>
            <a:lvl7pPr marL="1005229" algn="l" defTabSz="815002" rtl="0" fontAlgn="base">
              <a:spcBef>
                <a:spcPct val="0"/>
              </a:spcBef>
              <a:spcAft>
                <a:spcPct val="0"/>
              </a:spcAft>
              <a:defRPr sz="3400" b="1">
                <a:solidFill>
                  <a:srgbClr val="FFFF00"/>
                </a:solidFill>
                <a:latin typeface="Arial" pitchFamily="34" charset="0"/>
                <a:ea typeface="ＭＳ Ｐゴシック" pitchFamily="34" charset="-128"/>
              </a:defRPr>
            </a:lvl7pPr>
            <a:lvl8pPr marL="1507832" algn="l" defTabSz="815002" rtl="0" fontAlgn="base">
              <a:spcBef>
                <a:spcPct val="0"/>
              </a:spcBef>
              <a:spcAft>
                <a:spcPct val="0"/>
              </a:spcAft>
              <a:defRPr sz="3400" b="1">
                <a:solidFill>
                  <a:srgbClr val="FFFF00"/>
                </a:solidFill>
                <a:latin typeface="Arial" pitchFamily="34" charset="0"/>
                <a:ea typeface="ＭＳ Ｐゴシック" pitchFamily="34" charset="-128"/>
              </a:defRPr>
            </a:lvl8pPr>
            <a:lvl9pPr marL="2010467" algn="l" defTabSz="815002" rtl="0" fontAlgn="base">
              <a:spcBef>
                <a:spcPct val="0"/>
              </a:spcBef>
              <a:spcAft>
                <a:spcPct val="0"/>
              </a:spcAft>
              <a:defRPr sz="3400" b="1">
                <a:solidFill>
                  <a:srgbClr val="FFFF00"/>
                </a:solidFill>
                <a:latin typeface="Arial" pitchFamily="34" charset="0"/>
                <a:ea typeface="ＭＳ Ｐゴシック" pitchFamily="34" charset="-128"/>
              </a:defRPr>
            </a:lvl9pPr>
          </a:lstStyle>
          <a:p>
            <a:pPr algn="ctr"/>
            <a:r>
              <a:rPr lang="en-US" sz="2800" kern="0" dirty="0"/>
              <a:t>What do the RCTs say?</a:t>
            </a:r>
          </a:p>
        </p:txBody>
      </p:sp>
    </p:spTree>
    <p:extLst>
      <p:ext uri="{BB962C8B-B14F-4D97-AF65-F5344CB8AC3E}">
        <p14:creationId xmlns:p14="http://schemas.microsoft.com/office/powerpoint/2010/main" val="3133689358"/>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10D20C-74CA-1DBA-96FD-18EFD08A2B34}"/>
              </a:ext>
            </a:extLst>
          </p:cNvPr>
          <p:cNvSpPr txBox="1"/>
          <p:nvPr/>
        </p:nvSpPr>
        <p:spPr>
          <a:xfrm>
            <a:off x="381000" y="4578519"/>
            <a:ext cx="8895523" cy="507831"/>
          </a:xfrm>
          <a:prstGeom prst="rect">
            <a:avLst/>
          </a:prstGeom>
          <a:noFill/>
        </p:spPr>
        <p:txBody>
          <a:bodyPr wrap="square" rtlCol="0">
            <a:spAutoFit/>
          </a:bodyPr>
          <a:lstStyle/>
          <a:p>
            <a:pPr marL="463550" indent="-463550" algn="l" fontAlgn="ctr"/>
            <a:r>
              <a:rPr lang="en-US" sz="900" b="0" i="0" dirty="0">
                <a:solidFill>
                  <a:srgbClr val="383636"/>
                </a:solidFill>
                <a:effectLst/>
                <a:latin typeface="Helvetica Neue" panose="02000503000000020004" pitchFamily="2" charset="0"/>
              </a:rPr>
              <a:t>Alina Tone, Sophie Nguyen, Fabrice </a:t>
            </a:r>
            <a:r>
              <a:rPr lang="en-US" sz="900" b="0" i="0" dirty="0" err="1">
                <a:solidFill>
                  <a:srgbClr val="383636"/>
                </a:solidFill>
                <a:effectLst/>
                <a:latin typeface="Helvetica Neue" panose="02000503000000020004" pitchFamily="2" charset="0"/>
              </a:rPr>
              <a:t>Devemy</a:t>
            </a:r>
            <a:r>
              <a:rPr lang="en-US" sz="900" b="0" i="0" dirty="0">
                <a:solidFill>
                  <a:srgbClr val="383636"/>
                </a:solidFill>
                <a:effectLst/>
                <a:latin typeface="Helvetica Neue" panose="02000503000000020004" pitchFamily="2" charset="0"/>
              </a:rPr>
              <a:t>, Hélène </a:t>
            </a:r>
            <a:r>
              <a:rPr lang="en-US" sz="900" b="0" i="0" dirty="0" err="1">
                <a:solidFill>
                  <a:srgbClr val="383636"/>
                </a:solidFill>
                <a:effectLst/>
                <a:latin typeface="Helvetica Neue" panose="02000503000000020004" pitchFamily="2" charset="0"/>
              </a:rPr>
              <a:t>Topolinski</a:t>
            </a:r>
            <a:r>
              <a:rPr lang="en-US" sz="900" b="0" i="0" dirty="0">
                <a:solidFill>
                  <a:srgbClr val="383636"/>
                </a:solidFill>
                <a:effectLst/>
                <a:latin typeface="Helvetica Neue" panose="02000503000000020004" pitchFamily="2" charset="0"/>
              </a:rPr>
              <a:t>, Michel Valette, Marie </a:t>
            </a:r>
            <a:r>
              <a:rPr lang="en-US" sz="900" b="0" i="0" dirty="0" err="1">
                <a:solidFill>
                  <a:srgbClr val="383636"/>
                </a:solidFill>
                <a:effectLst/>
                <a:latin typeface="Helvetica Neue" panose="02000503000000020004" pitchFamily="2" charset="0"/>
              </a:rPr>
              <a:t>Cazaubiel</a:t>
            </a:r>
            <a:r>
              <a:rPr lang="en-US" sz="900" b="0" i="0" dirty="0">
                <a:solidFill>
                  <a:srgbClr val="383636"/>
                </a:solidFill>
                <a:effectLst/>
                <a:latin typeface="Helvetica Neue" panose="02000503000000020004" pitchFamily="2" charset="0"/>
              </a:rPr>
              <a:t>, </a:t>
            </a:r>
            <a:r>
              <a:rPr lang="en-US" sz="900" b="0" i="0" dirty="0" err="1">
                <a:solidFill>
                  <a:srgbClr val="383636"/>
                </a:solidFill>
                <a:effectLst/>
                <a:latin typeface="Helvetica Neue" panose="02000503000000020004" pitchFamily="2" charset="0"/>
              </a:rPr>
              <a:t>Armelle</a:t>
            </a:r>
            <a:r>
              <a:rPr lang="en-US" sz="900" b="0" i="0" dirty="0">
                <a:solidFill>
                  <a:srgbClr val="383636"/>
                </a:solidFill>
                <a:effectLst/>
                <a:latin typeface="Helvetica Neue" panose="02000503000000020004" pitchFamily="2" charset="0"/>
              </a:rPr>
              <a:t> </a:t>
            </a:r>
            <a:r>
              <a:rPr lang="en-US" sz="900" b="0" i="0" dirty="0" err="1">
                <a:solidFill>
                  <a:srgbClr val="383636"/>
                </a:solidFill>
                <a:effectLst/>
                <a:latin typeface="Helvetica Neue" panose="02000503000000020004" pitchFamily="2" charset="0"/>
              </a:rPr>
              <a:t>Fayard</a:t>
            </a:r>
            <a:r>
              <a:rPr lang="en-US" sz="900" b="0" i="0" dirty="0">
                <a:solidFill>
                  <a:srgbClr val="383636"/>
                </a:solidFill>
                <a:effectLst/>
                <a:latin typeface="Helvetica Neue" panose="02000503000000020004" pitchFamily="2" charset="0"/>
              </a:rPr>
              <a:t>, Éric </a:t>
            </a:r>
            <a:r>
              <a:rPr lang="en-US" sz="900" b="0" i="0" dirty="0" err="1">
                <a:solidFill>
                  <a:srgbClr val="383636"/>
                </a:solidFill>
                <a:effectLst/>
                <a:latin typeface="Helvetica Neue" panose="02000503000000020004" pitchFamily="2" charset="0"/>
              </a:rPr>
              <a:t>Beltrand</a:t>
            </a:r>
            <a:r>
              <a:rPr lang="en-US" sz="900" b="0" i="0" dirty="0">
                <a:solidFill>
                  <a:srgbClr val="383636"/>
                </a:solidFill>
                <a:effectLst/>
                <a:latin typeface="Helvetica Neue" panose="02000503000000020004" pitchFamily="2" charset="0"/>
              </a:rPr>
              <a:t>, Christine Lemaire, Éric </a:t>
            </a:r>
            <a:r>
              <a:rPr lang="en-US" sz="900" b="0" i="0" dirty="0" err="1">
                <a:solidFill>
                  <a:srgbClr val="383636"/>
                </a:solidFill>
                <a:effectLst/>
                <a:latin typeface="Helvetica Neue" panose="02000503000000020004" pitchFamily="2" charset="0"/>
              </a:rPr>
              <a:t>Senneville</a:t>
            </a:r>
            <a:r>
              <a:rPr lang="en-US" sz="900" b="0" i="0" dirty="0">
                <a:solidFill>
                  <a:srgbClr val="383636"/>
                </a:solidFill>
                <a:effectLst/>
                <a:latin typeface="Helvetica Neue" panose="02000503000000020004" pitchFamily="2" charset="0"/>
              </a:rPr>
              <a:t>; Six-Week Versus Twelve-Week Antibiotic Therapy for </a:t>
            </a:r>
            <a:r>
              <a:rPr lang="en-US" sz="900" b="0" i="0" dirty="0" err="1">
                <a:solidFill>
                  <a:srgbClr val="383636"/>
                </a:solidFill>
                <a:effectLst/>
                <a:latin typeface="Helvetica Neue" panose="02000503000000020004" pitchFamily="2" charset="0"/>
              </a:rPr>
              <a:t>Nonsurgically</a:t>
            </a:r>
            <a:r>
              <a:rPr lang="en-US" sz="900" b="0" i="0" dirty="0">
                <a:solidFill>
                  <a:srgbClr val="383636"/>
                </a:solidFill>
                <a:effectLst/>
                <a:latin typeface="Helvetica Neue" panose="02000503000000020004" pitchFamily="2" charset="0"/>
              </a:rPr>
              <a:t> Treated Diabetic Foot Osteomyelitis: A Multicenter Open-Label Controlled Randomized Study. </a:t>
            </a:r>
            <a:r>
              <a:rPr lang="en-US" sz="900" b="0" i="1" dirty="0">
                <a:solidFill>
                  <a:srgbClr val="383636"/>
                </a:solidFill>
                <a:effectLst/>
                <a:latin typeface="Helvetica Neue" panose="02000503000000020004" pitchFamily="2" charset="0"/>
              </a:rPr>
              <a:t>Diabetes Care</a:t>
            </a:r>
            <a:r>
              <a:rPr lang="en-US" sz="900" b="0" i="0" dirty="0">
                <a:solidFill>
                  <a:srgbClr val="383636"/>
                </a:solidFill>
                <a:effectLst/>
                <a:latin typeface="Helvetica Neue" panose="02000503000000020004" pitchFamily="2" charset="0"/>
              </a:rPr>
              <a:t> 1 February 2015; 38 (2): 302–307. </a:t>
            </a:r>
            <a:r>
              <a:rPr lang="en-US" sz="900" b="0" i="0" u="none" strike="noStrike" dirty="0">
                <a:solidFill>
                  <a:srgbClr val="0F5DB9"/>
                </a:solidFill>
                <a:effectLst/>
                <a:latin typeface="Helvetica Neue" panose="02000503000000020004" pitchFamily="2" charset="0"/>
                <a:hlinkClick r:id="rId2"/>
              </a:rPr>
              <a:t>https://doi.org/10.2337/dc14-1514</a:t>
            </a:r>
            <a:endParaRPr lang="en-US" sz="1100" b="0" i="0" dirty="0">
              <a:solidFill>
                <a:srgbClr val="2A2A2A"/>
              </a:solidFill>
              <a:effectLst/>
              <a:latin typeface="Source Sans Pro" panose="020B0503030403020204" pitchFamily="34" charset="0"/>
            </a:endParaRPr>
          </a:p>
        </p:txBody>
      </p:sp>
      <p:sp>
        <p:nvSpPr>
          <p:cNvPr id="7" name="Rectangle 2">
            <a:extLst>
              <a:ext uri="{FF2B5EF4-FFF2-40B4-BE49-F238E27FC236}">
                <a16:creationId xmlns:a16="http://schemas.microsoft.com/office/drawing/2014/main" id="{D33F6933-9F82-7A82-C252-B9AA1C5DDBFB}"/>
              </a:ext>
            </a:extLst>
          </p:cNvPr>
          <p:cNvSpPr>
            <a:spLocks noChangeArrowheads="1"/>
          </p:cNvSpPr>
          <p:nvPr/>
        </p:nvSpPr>
        <p:spPr bwMode="auto">
          <a:xfrm>
            <a:off x="0" y="-1"/>
            <a:ext cx="92765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Content Placeholder 2">
            <a:extLst>
              <a:ext uri="{FF2B5EF4-FFF2-40B4-BE49-F238E27FC236}">
                <a16:creationId xmlns:a16="http://schemas.microsoft.com/office/drawing/2014/main" id="{DABECF11-A8E8-5858-6A29-D4BCD8C7A02A}"/>
              </a:ext>
            </a:extLst>
          </p:cNvPr>
          <p:cNvSpPr>
            <a:spLocks noGrp="1"/>
          </p:cNvSpPr>
          <p:nvPr>
            <p:ph sz="quarter" idx="10"/>
          </p:nvPr>
        </p:nvSpPr>
        <p:spPr>
          <a:xfrm>
            <a:off x="381000" y="971550"/>
            <a:ext cx="3399599" cy="3352800"/>
          </a:xfrm>
        </p:spPr>
        <p:txBody>
          <a:bodyPr/>
          <a:lstStyle/>
          <a:p>
            <a:pPr algn="l"/>
            <a:r>
              <a:rPr lang="en-US" sz="1200" b="0" i="0" dirty="0">
                <a:solidFill>
                  <a:srgbClr val="2A2A2A"/>
                </a:solidFill>
                <a:effectLst/>
              </a:rPr>
              <a:t>Tone et al. </a:t>
            </a:r>
            <a:r>
              <a:rPr lang="en-US" sz="1200" b="0" i="0" dirty="0">
                <a:solidFill>
                  <a:srgbClr val="383636"/>
                </a:solidFill>
                <a:effectLst/>
              </a:rPr>
              <a:t>sought to compare the effectiveness of 6 versus 12 weeks of antibiotic therapy in patients with DFO treated </a:t>
            </a:r>
            <a:r>
              <a:rPr lang="en-US" sz="1200" b="0" i="0" dirty="0" err="1">
                <a:solidFill>
                  <a:srgbClr val="383636"/>
                </a:solidFill>
                <a:effectLst/>
              </a:rPr>
              <a:t>nonsurgically</a:t>
            </a:r>
            <a:r>
              <a:rPr lang="en-US" sz="1200" b="0" i="0" dirty="0">
                <a:solidFill>
                  <a:srgbClr val="383636"/>
                </a:solidFill>
                <a:effectLst/>
              </a:rPr>
              <a:t> (i.e., antibiotics alone).</a:t>
            </a:r>
            <a:endParaRPr lang="en-US" sz="1200" dirty="0">
              <a:solidFill>
                <a:srgbClr val="383636"/>
              </a:solidFill>
            </a:endParaRPr>
          </a:p>
          <a:p>
            <a:pPr algn="l"/>
            <a:endParaRPr lang="en-US" sz="1200" dirty="0">
              <a:solidFill>
                <a:srgbClr val="383636"/>
              </a:solidFill>
            </a:endParaRPr>
          </a:p>
          <a:p>
            <a:pPr algn="l"/>
            <a:r>
              <a:rPr lang="en-US" sz="1200" b="0" i="0" dirty="0">
                <a:solidFill>
                  <a:srgbClr val="383636"/>
                </a:solidFill>
                <a:effectLst/>
              </a:rPr>
              <a:t>In a prospective randomized trial comparing 6- versus 12-week duration of antibiotic treatment. Remission of osteomyelitis during the monitoring period was defined as complete and persistent (&gt;4 weeks) healing of the wound (if present initially), absence of recurrent infection at the initial site or that of adjacent rays, and no need for surgical bone resection or amputation at the end of a follow-up period of at least 12 months after completion of antibiotic treatment.</a:t>
            </a:r>
            <a:br>
              <a:rPr lang="en-US" sz="1200" b="0" i="0" dirty="0">
                <a:solidFill>
                  <a:srgbClr val="383636"/>
                </a:solidFill>
                <a:effectLst/>
              </a:rPr>
            </a:br>
            <a:endParaRPr lang="en-US" sz="1200" dirty="0">
              <a:solidFill>
                <a:srgbClr val="383636"/>
              </a:solidFill>
            </a:endParaRPr>
          </a:p>
          <a:p>
            <a:pPr algn="l"/>
            <a:r>
              <a:rPr lang="en-US" sz="1200" b="0" i="0" dirty="0">
                <a:solidFill>
                  <a:srgbClr val="383636"/>
                </a:solidFill>
                <a:effectLst/>
              </a:rPr>
              <a:t>6-week duration of antibiotic therapy may be sufficient in patients with DFO for whom nonsurgical treatment is considered.</a:t>
            </a:r>
            <a:endParaRPr lang="en-US" sz="1200" dirty="0">
              <a:solidFill>
                <a:srgbClr val="383636"/>
              </a:solidFill>
            </a:endParaRPr>
          </a:p>
        </p:txBody>
      </p:sp>
      <p:pic>
        <p:nvPicPr>
          <p:cNvPr id="9" name="Picture 8">
            <a:extLst>
              <a:ext uri="{FF2B5EF4-FFF2-40B4-BE49-F238E27FC236}">
                <a16:creationId xmlns:a16="http://schemas.microsoft.com/office/drawing/2014/main" id="{2EE462C2-67BC-B6D3-066B-076E82932A81}"/>
              </a:ext>
            </a:extLst>
          </p:cNvPr>
          <p:cNvPicPr>
            <a:picLocks noChangeAspect="1"/>
          </p:cNvPicPr>
          <p:nvPr/>
        </p:nvPicPr>
        <p:blipFill rotWithShape="1">
          <a:blip r:embed="rId3">
            <a:extLst>
              <a:ext uri="{28A0092B-C50C-407E-A947-70E740481C1C}">
                <a14:useLocalDpi xmlns:a14="http://schemas.microsoft.com/office/drawing/2010/main" val="0"/>
              </a:ext>
            </a:extLst>
          </a:blip>
          <a:srcRect l="-927" r="1697"/>
          <a:stretch/>
        </p:blipFill>
        <p:spPr>
          <a:xfrm>
            <a:off x="3657600" y="1123950"/>
            <a:ext cx="5618922" cy="2708840"/>
          </a:xfrm>
          <a:prstGeom prst="rect">
            <a:avLst/>
          </a:prstGeom>
        </p:spPr>
      </p:pic>
      <p:sp>
        <p:nvSpPr>
          <p:cNvPr id="10" name="Title 1">
            <a:extLst>
              <a:ext uri="{FF2B5EF4-FFF2-40B4-BE49-F238E27FC236}">
                <a16:creationId xmlns:a16="http://schemas.microsoft.com/office/drawing/2014/main" id="{93955B6B-71DB-C0BF-1ADA-35604811C478}"/>
              </a:ext>
            </a:extLst>
          </p:cNvPr>
          <p:cNvSpPr txBox="1">
            <a:spLocks/>
          </p:cNvSpPr>
          <p:nvPr/>
        </p:nvSpPr>
        <p:spPr>
          <a:xfrm>
            <a:off x="119268" y="219930"/>
            <a:ext cx="8763000" cy="857250"/>
          </a:xfrm>
          <a:prstGeom prst="rect">
            <a:avLst/>
          </a:prstGeom>
        </p:spPr>
        <p:txBody>
          <a:bodyPr/>
          <a:lstStyle>
            <a:lvl1pPr algn="l" defTabSz="815002" rtl="0" eaLnBrk="0" fontAlgn="base" hangingPunct="0">
              <a:spcBef>
                <a:spcPct val="0"/>
              </a:spcBef>
              <a:spcAft>
                <a:spcPct val="0"/>
              </a:spcAft>
              <a:defRPr sz="3400" b="1">
                <a:solidFill>
                  <a:schemeClr val="tx1"/>
                </a:solidFill>
                <a:latin typeface="+mj-lt"/>
                <a:ea typeface="+mj-ea"/>
                <a:cs typeface="ＭＳ Ｐゴシック"/>
              </a:defRPr>
            </a:lvl1pPr>
            <a:lvl2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2pPr>
            <a:lvl3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3pPr>
            <a:lvl4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4pPr>
            <a:lvl5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5pPr>
            <a:lvl6pPr marL="502624" algn="l" defTabSz="815002" rtl="0" fontAlgn="base">
              <a:spcBef>
                <a:spcPct val="0"/>
              </a:spcBef>
              <a:spcAft>
                <a:spcPct val="0"/>
              </a:spcAft>
              <a:defRPr sz="3400" b="1">
                <a:solidFill>
                  <a:srgbClr val="FFFF00"/>
                </a:solidFill>
                <a:latin typeface="Arial" pitchFamily="34" charset="0"/>
                <a:ea typeface="ＭＳ Ｐゴシック" pitchFamily="34" charset="-128"/>
              </a:defRPr>
            </a:lvl6pPr>
            <a:lvl7pPr marL="1005229" algn="l" defTabSz="815002" rtl="0" fontAlgn="base">
              <a:spcBef>
                <a:spcPct val="0"/>
              </a:spcBef>
              <a:spcAft>
                <a:spcPct val="0"/>
              </a:spcAft>
              <a:defRPr sz="3400" b="1">
                <a:solidFill>
                  <a:srgbClr val="FFFF00"/>
                </a:solidFill>
                <a:latin typeface="Arial" pitchFamily="34" charset="0"/>
                <a:ea typeface="ＭＳ Ｐゴシック" pitchFamily="34" charset="-128"/>
              </a:defRPr>
            </a:lvl7pPr>
            <a:lvl8pPr marL="1507832" algn="l" defTabSz="815002" rtl="0" fontAlgn="base">
              <a:spcBef>
                <a:spcPct val="0"/>
              </a:spcBef>
              <a:spcAft>
                <a:spcPct val="0"/>
              </a:spcAft>
              <a:defRPr sz="3400" b="1">
                <a:solidFill>
                  <a:srgbClr val="FFFF00"/>
                </a:solidFill>
                <a:latin typeface="Arial" pitchFamily="34" charset="0"/>
                <a:ea typeface="ＭＳ Ｐゴシック" pitchFamily="34" charset="-128"/>
              </a:defRPr>
            </a:lvl8pPr>
            <a:lvl9pPr marL="2010467" algn="l" defTabSz="815002" rtl="0" fontAlgn="base">
              <a:spcBef>
                <a:spcPct val="0"/>
              </a:spcBef>
              <a:spcAft>
                <a:spcPct val="0"/>
              </a:spcAft>
              <a:defRPr sz="3400" b="1">
                <a:solidFill>
                  <a:srgbClr val="FFFF00"/>
                </a:solidFill>
                <a:latin typeface="Arial" pitchFamily="34" charset="0"/>
                <a:ea typeface="ＭＳ Ｐゴシック" pitchFamily="34" charset="-128"/>
              </a:defRPr>
            </a:lvl9pPr>
          </a:lstStyle>
          <a:p>
            <a:pPr algn="ctr"/>
            <a:r>
              <a:rPr lang="en-US" sz="2800" kern="0" dirty="0"/>
              <a:t>What do the RCTs say?</a:t>
            </a:r>
          </a:p>
        </p:txBody>
      </p:sp>
    </p:spTree>
    <p:extLst>
      <p:ext uri="{BB962C8B-B14F-4D97-AF65-F5344CB8AC3E}">
        <p14:creationId xmlns:p14="http://schemas.microsoft.com/office/powerpoint/2010/main" val="1534822463"/>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10D20C-74CA-1DBA-96FD-18EFD08A2B34}"/>
              </a:ext>
            </a:extLst>
          </p:cNvPr>
          <p:cNvSpPr txBox="1"/>
          <p:nvPr/>
        </p:nvSpPr>
        <p:spPr>
          <a:xfrm>
            <a:off x="5749350" y="3776810"/>
            <a:ext cx="3413098" cy="1200329"/>
          </a:xfrm>
          <a:prstGeom prst="rect">
            <a:avLst/>
          </a:prstGeom>
          <a:noFill/>
        </p:spPr>
        <p:txBody>
          <a:bodyPr wrap="square" rtlCol="0">
            <a:spAutoFit/>
          </a:bodyPr>
          <a:lstStyle/>
          <a:p>
            <a:pPr marL="463550" indent="-463550" algn="l" fontAlgn="ctr"/>
            <a:r>
              <a:rPr lang="en-US" sz="900" b="0" i="0" dirty="0">
                <a:solidFill>
                  <a:srgbClr val="383636"/>
                </a:solidFill>
                <a:effectLst/>
                <a:latin typeface="Helvetica Neue" panose="02000503000000020004" pitchFamily="2" charset="0"/>
              </a:rPr>
              <a:t>Alina Tone, Sophie Nguyen, Fabrice </a:t>
            </a:r>
            <a:r>
              <a:rPr lang="en-US" sz="900" b="0" i="0" dirty="0" err="1">
                <a:solidFill>
                  <a:srgbClr val="383636"/>
                </a:solidFill>
                <a:effectLst/>
                <a:latin typeface="Helvetica Neue" panose="02000503000000020004" pitchFamily="2" charset="0"/>
              </a:rPr>
              <a:t>Devemy</a:t>
            </a:r>
            <a:r>
              <a:rPr lang="en-US" sz="900" b="0" i="0" dirty="0">
                <a:solidFill>
                  <a:srgbClr val="383636"/>
                </a:solidFill>
                <a:effectLst/>
                <a:latin typeface="Helvetica Neue" panose="02000503000000020004" pitchFamily="2" charset="0"/>
              </a:rPr>
              <a:t>, Hélène </a:t>
            </a:r>
            <a:r>
              <a:rPr lang="en-US" sz="900" b="0" i="0" dirty="0" err="1">
                <a:solidFill>
                  <a:srgbClr val="383636"/>
                </a:solidFill>
                <a:effectLst/>
                <a:latin typeface="Helvetica Neue" panose="02000503000000020004" pitchFamily="2" charset="0"/>
              </a:rPr>
              <a:t>Topolinski</a:t>
            </a:r>
            <a:r>
              <a:rPr lang="en-US" sz="900" b="0" i="0" dirty="0">
                <a:solidFill>
                  <a:srgbClr val="383636"/>
                </a:solidFill>
                <a:effectLst/>
                <a:latin typeface="Helvetica Neue" panose="02000503000000020004" pitchFamily="2" charset="0"/>
              </a:rPr>
              <a:t>, Michel Valette, Marie </a:t>
            </a:r>
            <a:r>
              <a:rPr lang="en-US" sz="900" b="0" i="0" dirty="0" err="1">
                <a:solidFill>
                  <a:srgbClr val="383636"/>
                </a:solidFill>
                <a:effectLst/>
                <a:latin typeface="Helvetica Neue" panose="02000503000000020004" pitchFamily="2" charset="0"/>
              </a:rPr>
              <a:t>Cazaubiel</a:t>
            </a:r>
            <a:r>
              <a:rPr lang="en-US" sz="900" b="0" i="0" dirty="0">
                <a:solidFill>
                  <a:srgbClr val="383636"/>
                </a:solidFill>
                <a:effectLst/>
                <a:latin typeface="Helvetica Neue" panose="02000503000000020004" pitchFamily="2" charset="0"/>
              </a:rPr>
              <a:t>, </a:t>
            </a:r>
            <a:r>
              <a:rPr lang="en-US" sz="900" b="0" i="0" dirty="0" err="1">
                <a:solidFill>
                  <a:srgbClr val="383636"/>
                </a:solidFill>
                <a:effectLst/>
                <a:latin typeface="Helvetica Neue" panose="02000503000000020004" pitchFamily="2" charset="0"/>
              </a:rPr>
              <a:t>Armelle</a:t>
            </a:r>
            <a:r>
              <a:rPr lang="en-US" sz="900" b="0" i="0" dirty="0">
                <a:solidFill>
                  <a:srgbClr val="383636"/>
                </a:solidFill>
                <a:effectLst/>
                <a:latin typeface="Helvetica Neue" panose="02000503000000020004" pitchFamily="2" charset="0"/>
              </a:rPr>
              <a:t> </a:t>
            </a:r>
            <a:r>
              <a:rPr lang="en-US" sz="900" b="0" i="0" dirty="0" err="1">
                <a:solidFill>
                  <a:srgbClr val="383636"/>
                </a:solidFill>
                <a:effectLst/>
                <a:latin typeface="Helvetica Neue" panose="02000503000000020004" pitchFamily="2" charset="0"/>
              </a:rPr>
              <a:t>Fayard</a:t>
            </a:r>
            <a:r>
              <a:rPr lang="en-US" sz="900" b="0" i="0" dirty="0">
                <a:solidFill>
                  <a:srgbClr val="383636"/>
                </a:solidFill>
                <a:effectLst/>
                <a:latin typeface="Helvetica Neue" panose="02000503000000020004" pitchFamily="2" charset="0"/>
              </a:rPr>
              <a:t>, Éric </a:t>
            </a:r>
            <a:r>
              <a:rPr lang="en-US" sz="900" b="0" i="0" dirty="0" err="1">
                <a:solidFill>
                  <a:srgbClr val="383636"/>
                </a:solidFill>
                <a:effectLst/>
                <a:latin typeface="Helvetica Neue" panose="02000503000000020004" pitchFamily="2" charset="0"/>
              </a:rPr>
              <a:t>Beltrand</a:t>
            </a:r>
            <a:r>
              <a:rPr lang="en-US" sz="900" b="0" i="0" dirty="0">
                <a:solidFill>
                  <a:srgbClr val="383636"/>
                </a:solidFill>
                <a:effectLst/>
                <a:latin typeface="Helvetica Neue" panose="02000503000000020004" pitchFamily="2" charset="0"/>
              </a:rPr>
              <a:t>, Christine Lemaire, Éric </a:t>
            </a:r>
            <a:r>
              <a:rPr lang="en-US" sz="900" b="0" i="0" dirty="0" err="1">
                <a:solidFill>
                  <a:srgbClr val="383636"/>
                </a:solidFill>
                <a:effectLst/>
                <a:latin typeface="Helvetica Neue" panose="02000503000000020004" pitchFamily="2" charset="0"/>
              </a:rPr>
              <a:t>Senneville</a:t>
            </a:r>
            <a:r>
              <a:rPr lang="en-US" sz="900" b="0" i="0" dirty="0">
                <a:solidFill>
                  <a:srgbClr val="383636"/>
                </a:solidFill>
                <a:effectLst/>
                <a:latin typeface="Helvetica Neue" panose="02000503000000020004" pitchFamily="2" charset="0"/>
              </a:rPr>
              <a:t>; Six-Week Versus Twelve-Week Antibiotic Therapy for </a:t>
            </a:r>
            <a:r>
              <a:rPr lang="en-US" sz="900" b="0" i="0" dirty="0" err="1">
                <a:solidFill>
                  <a:srgbClr val="383636"/>
                </a:solidFill>
                <a:effectLst/>
                <a:latin typeface="Helvetica Neue" panose="02000503000000020004" pitchFamily="2" charset="0"/>
              </a:rPr>
              <a:t>Nonsurgically</a:t>
            </a:r>
            <a:r>
              <a:rPr lang="en-US" sz="900" b="0" i="0" dirty="0">
                <a:solidFill>
                  <a:srgbClr val="383636"/>
                </a:solidFill>
                <a:effectLst/>
                <a:latin typeface="Helvetica Neue" panose="02000503000000020004" pitchFamily="2" charset="0"/>
              </a:rPr>
              <a:t> Treated Diabetic Foot Osteomyelitis: A Multicenter Open-Label Controlled Randomized Study. </a:t>
            </a:r>
            <a:r>
              <a:rPr lang="en-US" sz="900" b="0" i="1" dirty="0">
                <a:solidFill>
                  <a:srgbClr val="383636"/>
                </a:solidFill>
                <a:effectLst/>
                <a:latin typeface="Helvetica Neue" panose="02000503000000020004" pitchFamily="2" charset="0"/>
              </a:rPr>
              <a:t>Diabetes Care</a:t>
            </a:r>
            <a:r>
              <a:rPr lang="en-US" sz="900" b="0" i="0" dirty="0">
                <a:solidFill>
                  <a:srgbClr val="383636"/>
                </a:solidFill>
                <a:effectLst/>
                <a:latin typeface="Helvetica Neue" panose="02000503000000020004" pitchFamily="2" charset="0"/>
              </a:rPr>
              <a:t> 1 February 2015; 38 (2): 302–307. </a:t>
            </a:r>
            <a:r>
              <a:rPr lang="en-US" sz="900" b="0" i="0" u="none" strike="noStrike" dirty="0">
                <a:solidFill>
                  <a:srgbClr val="0F5DB9"/>
                </a:solidFill>
                <a:effectLst/>
                <a:latin typeface="Helvetica Neue" panose="02000503000000020004" pitchFamily="2" charset="0"/>
                <a:hlinkClick r:id="rId2"/>
              </a:rPr>
              <a:t>https://doi.org/10.2337/dc14-1514</a:t>
            </a:r>
            <a:endParaRPr lang="en-US" sz="1100" b="0" i="0" dirty="0">
              <a:solidFill>
                <a:srgbClr val="2A2A2A"/>
              </a:solidFill>
              <a:effectLst/>
              <a:latin typeface="Source Sans Pro" panose="020B0503030403020204" pitchFamily="34" charset="0"/>
            </a:endParaRPr>
          </a:p>
        </p:txBody>
      </p:sp>
      <p:sp>
        <p:nvSpPr>
          <p:cNvPr id="7" name="Rectangle 2">
            <a:extLst>
              <a:ext uri="{FF2B5EF4-FFF2-40B4-BE49-F238E27FC236}">
                <a16:creationId xmlns:a16="http://schemas.microsoft.com/office/drawing/2014/main" id="{D33F6933-9F82-7A82-C252-B9AA1C5DDBFB}"/>
              </a:ext>
            </a:extLst>
          </p:cNvPr>
          <p:cNvSpPr>
            <a:spLocks noChangeArrowheads="1"/>
          </p:cNvSpPr>
          <p:nvPr/>
        </p:nvSpPr>
        <p:spPr bwMode="auto">
          <a:xfrm>
            <a:off x="0" y="-1"/>
            <a:ext cx="92765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E81AE6EC-7D12-9462-1CC7-56DC2DDF6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150845"/>
            <a:ext cx="4568025" cy="3859305"/>
          </a:xfrm>
          <a:prstGeom prst="rect">
            <a:avLst/>
          </a:prstGeom>
        </p:spPr>
      </p:pic>
      <p:sp>
        <p:nvSpPr>
          <p:cNvPr id="12" name="Title 1">
            <a:extLst>
              <a:ext uri="{FF2B5EF4-FFF2-40B4-BE49-F238E27FC236}">
                <a16:creationId xmlns:a16="http://schemas.microsoft.com/office/drawing/2014/main" id="{BD2082ED-E96F-B2D1-CD3F-8A792AD8A9DD}"/>
              </a:ext>
            </a:extLst>
          </p:cNvPr>
          <p:cNvSpPr txBox="1">
            <a:spLocks/>
          </p:cNvSpPr>
          <p:nvPr/>
        </p:nvSpPr>
        <p:spPr>
          <a:xfrm>
            <a:off x="228600" y="206375"/>
            <a:ext cx="8763000" cy="857250"/>
          </a:xfrm>
          <a:prstGeom prst="rect">
            <a:avLst/>
          </a:prstGeom>
        </p:spPr>
        <p:txBody>
          <a:bodyPr/>
          <a:lstStyle>
            <a:lvl1pPr algn="l" defTabSz="815002" rtl="0" eaLnBrk="0" fontAlgn="base" hangingPunct="0">
              <a:spcBef>
                <a:spcPct val="0"/>
              </a:spcBef>
              <a:spcAft>
                <a:spcPct val="0"/>
              </a:spcAft>
              <a:defRPr sz="3400" b="1">
                <a:solidFill>
                  <a:schemeClr val="tx1"/>
                </a:solidFill>
                <a:latin typeface="+mj-lt"/>
                <a:ea typeface="+mj-ea"/>
                <a:cs typeface="ＭＳ Ｐゴシック"/>
              </a:defRPr>
            </a:lvl1pPr>
            <a:lvl2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2pPr>
            <a:lvl3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3pPr>
            <a:lvl4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4pPr>
            <a:lvl5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5pPr>
            <a:lvl6pPr marL="502624" algn="l" defTabSz="815002" rtl="0" fontAlgn="base">
              <a:spcBef>
                <a:spcPct val="0"/>
              </a:spcBef>
              <a:spcAft>
                <a:spcPct val="0"/>
              </a:spcAft>
              <a:defRPr sz="3400" b="1">
                <a:solidFill>
                  <a:srgbClr val="FFFF00"/>
                </a:solidFill>
                <a:latin typeface="Arial" pitchFamily="34" charset="0"/>
                <a:ea typeface="ＭＳ Ｐゴシック" pitchFamily="34" charset="-128"/>
              </a:defRPr>
            </a:lvl6pPr>
            <a:lvl7pPr marL="1005229" algn="l" defTabSz="815002" rtl="0" fontAlgn="base">
              <a:spcBef>
                <a:spcPct val="0"/>
              </a:spcBef>
              <a:spcAft>
                <a:spcPct val="0"/>
              </a:spcAft>
              <a:defRPr sz="3400" b="1">
                <a:solidFill>
                  <a:srgbClr val="FFFF00"/>
                </a:solidFill>
                <a:latin typeface="Arial" pitchFamily="34" charset="0"/>
                <a:ea typeface="ＭＳ Ｐゴシック" pitchFamily="34" charset="-128"/>
              </a:defRPr>
            </a:lvl7pPr>
            <a:lvl8pPr marL="1507832" algn="l" defTabSz="815002" rtl="0" fontAlgn="base">
              <a:spcBef>
                <a:spcPct val="0"/>
              </a:spcBef>
              <a:spcAft>
                <a:spcPct val="0"/>
              </a:spcAft>
              <a:defRPr sz="3400" b="1">
                <a:solidFill>
                  <a:srgbClr val="FFFF00"/>
                </a:solidFill>
                <a:latin typeface="Arial" pitchFamily="34" charset="0"/>
                <a:ea typeface="ＭＳ Ｐゴシック" pitchFamily="34" charset="-128"/>
              </a:defRPr>
            </a:lvl8pPr>
            <a:lvl9pPr marL="2010467" algn="l" defTabSz="815002" rtl="0" fontAlgn="base">
              <a:spcBef>
                <a:spcPct val="0"/>
              </a:spcBef>
              <a:spcAft>
                <a:spcPct val="0"/>
              </a:spcAft>
              <a:defRPr sz="3400" b="1">
                <a:solidFill>
                  <a:srgbClr val="FFFF00"/>
                </a:solidFill>
                <a:latin typeface="Arial" pitchFamily="34" charset="0"/>
                <a:ea typeface="ＭＳ Ｐゴシック" pitchFamily="34" charset="-128"/>
              </a:defRPr>
            </a:lvl9pPr>
          </a:lstStyle>
          <a:p>
            <a:pPr algn="ctr"/>
            <a:r>
              <a:rPr lang="en-US" sz="2800" kern="0" dirty="0"/>
              <a:t>What do the RCTs say?</a:t>
            </a:r>
          </a:p>
          <a:p>
            <a:pPr algn="ctr"/>
            <a:r>
              <a:rPr lang="en-US" sz="2800" kern="0" dirty="0"/>
              <a:t>Tone et al on microbiology of bone cultures</a:t>
            </a:r>
          </a:p>
        </p:txBody>
      </p:sp>
    </p:spTree>
    <p:extLst>
      <p:ext uri="{BB962C8B-B14F-4D97-AF65-F5344CB8AC3E}">
        <p14:creationId xmlns:p14="http://schemas.microsoft.com/office/powerpoint/2010/main" val="210680142"/>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p:txBody>
          <a:bodyPr/>
          <a:lstStyle/>
          <a:p>
            <a:pPr algn="ctr"/>
            <a:r>
              <a:rPr lang="en-US" sz="2800" dirty="0"/>
              <a:t>Overview of antibiotic treatments for osteomyelitis</a:t>
            </a:r>
          </a:p>
        </p:txBody>
      </p:sp>
      <p:sp>
        <p:nvSpPr>
          <p:cNvPr id="4" name="TextBox 3">
            <a:extLst>
              <a:ext uri="{FF2B5EF4-FFF2-40B4-BE49-F238E27FC236}">
                <a16:creationId xmlns:a16="http://schemas.microsoft.com/office/drawing/2014/main" id="{0810D20C-74CA-1DBA-96FD-18EFD08A2B34}"/>
              </a:ext>
            </a:extLst>
          </p:cNvPr>
          <p:cNvSpPr txBox="1"/>
          <p:nvPr/>
        </p:nvSpPr>
        <p:spPr>
          <a:xfrm>
            <a:off x="2286000" y="4488418"/>
            <a:ext cx="6380922" cy="369332"/>
          </a:xfrm>
          <a:prstGeom prst="rect">
            <a:avLst/>
          </a:prstGeom>
          <a:noFill/>
        </p:spPr>
        <p:txBody>
          <a:bodyPr wrap="square" rtlCol="0">
            <a:spAutoFit/>
          </a:bodyPr>
          <a:lstStyle/>
          <a:p>
            <a:pPr marL="463550" indent="-463550" algn="l" fontAlgn="ctr"/>
            <a:r>
              <a:rPr lang="en-US" sz="900" b="0" i="0" dirty="0" err="1">
                <a:solidFill>
                  <a:srgbClr val="212121"/>
                </a:solidFill>
                <a:effectLst/>
                <a:latin typeface="Roboto" panose="02000000000000000000" pitchFamily="2" charset="0"/>
              </a:rPr>
              <a:t>Panteli</a:t>
            </a:r>
            <a:r>
              <a:rPr lang="en-US" sz="900" b="0" i="0" dirty="0">
                <a:solidFill>
                  <a:srgbClr val="212121"/>
                </a:solidFill>
                <a:effectLst/>
                <a:latin typeface="Roboto" panose="02000000000000000000" pitchFamily="2" charset="0"/>
              </a:rPr>
              <a:t>, M., &amp; </a:t>
            </a:r>
            <a:r>
              <a:rPr lang="en-US" sz="900" b="0" i="0" dirty="0" err="1">
                <a:solidFill>
                  <a:srgbClr val="212121"/>
                </a:solidFill>
                <a:effectLst/>
                <a:latin typeface="Roboto" panose="02000000000000000000" pitchFamily="2" charset="0"/>
              </a:rPr>
              <a:t>Giannoudis</a:t>
            </a:r>
            <a:r>
              <a:rPr lang="en-US" sz="900" b="0" i="0" dirty="0">
                <a:solidFill>
                  <a:srgbClr val="212121"/>
                </a:solidFill>
                <a:effectLst/>
                <a:latin typeface="Roboto" panose="02000000000000000000" pitchFamily="2" charset="0"/>
              </a:rPr>
              <a:t>, P. V. (2017). Chronic osteomyelitis: what the surgeon needs to know. </a:t>
            </a:r>
            <a:r>
              <a:rPr lang="en-US" sz="900" b="0" i="1" dirty="0">
                <a:solidFill>
                  <a:srgbClr val="212121"/>
                </a:solidFill>
                <a:effectLst/>
                <a:latin typeface="Roboto" panose="02000000000000000000" pitchFamily="2" charset="0"/>
              </a:rPr>
              <a:t>EFORT open reviews</a:t>
            </a:r>
            <a:r>
              <a:rPr lang="en-US" sz="900" b="0" i="0" dirty="0">
                <a:solidFill>
                  <a:srgbClr val="212121"/>
                </a:solidFill>
                <a:effectLst/>
                <a:latin typeface="Roboto" panose="02000000000000000000" pitchFamily="2" charset="0"/>
              </a:rPr>
              <a:t>, </a:t>
            </a:r>
            <a:r>
              <a:rPr lang="en-US" sz="900" b="0" i="1" dirty="0">
                <a:solidFill>
                  <a:srgbClr val="212121"/>
                </a:solidFill>
                <a:effectLst/>
                <a:latin typeface="Roboto" panose="02000000000000000000" pitchFamily="2" charset="0"/>
              </a:rPr>
              <a:t>1</a:t>
            </a:r>
            <a:r>
              <a:rPr lang="en-US" sz="900" b="0" i="0" dirty="0">
                <a:solidFill>
                  <a:srgbClr val="212121"/>
                </a:solidFill>
                <a:effectLst/>
                <a:latin typeface="Roboto" panose="02000000000000000000" pitchFamily="2" charset="0"/>
              </a:rPr>
              <a:t>(5), 128–135. https://</a:t>
            </a:r>
            <a:r>
              <a:rPr lang="en-US" sz="900" b="0" i="0" dirty="0" err="1">
                <a:solidFill>
                  <a:srgbClr val="212121"/>
                </a:solidFill>
                <a:effectLst/>
                <a:latin typeface="Roboto" panose="02000000000000000000" pitchFamily="2" charset="0"/>
              </a:rPr>
              <a:t>doi.org</a:t>
            </a:r>
            <a:r>
              <a:rPr lang="en-US" sz="900" b="0" i="0" dirty="0">
                <a:solidFill>
                  <a:srgbClr val="212121"/>
                </a:solidFill>
                <a:effectLst/>
                <a:latin typeface="Roboto" panose="02000000000000000000" pitchFamily="2" charset="0"/>
              </a:rPr>
              <a:t>/10.1302/2058-5241.1.000017</a:t>
            </a:r>
            <a:endParaRPr lang="en-US" sz="1100" b="0" i="0" dirty="0">
              <a:solidFill>
                <a:srgbClr val="2A2A2A"/>
              </a:solidFill>
              <a:effectLst/>
              <a:latin typeface="Source Sans Pro" panose="020B0503030403020204" pitchFamily="34" charset="0"/>
            </a:endParaRPr>
          </a:p>
        </p:txBody>
      </p:sp>
      <p:sp>
        <p:nvSpPr>
          <p:cNvPr id="7" name="Rectangle 2">
            <a:extLst>
              <a:ext uri="{FF2B5EF4-FFF2-40B4-BE49-F238E27FC236}">
                <a16:creationId xmlns:a16="http://schemas.microsoft.com/office/drawing/2014/main" id="{D33F6933-9F82-7A82-C252-B9AA1C5DDBFB}"/>
              </a:ext>
            </a:extLst>
          </p:cNvPr>
          <p:cNvSpPr>
            <a:spLocks noChangeArrowheads="1"/>
          </p:cNvSpPr>
          <p:nvPr/>
        </p:nvSpPr>
        <p:spPr bwMode="auto">
          <a:xfrm>
            <a:off x="0" y="-1"/>
            <a:ext cx="92765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Content Placeholder 2">
            <a:extLst>
              <a:ext uri="{FF2B5EF4-FFF2-40B4-BE49-F238E27FC236}">
                <a16:creationId xmlns:a16="http://schemas.microsoft.com/office/drawing/2014/main" id="{DABECF11-A8E8-5858-6A29-D4BCD8C7A02A}"/>
              </a:ext>
            </a:extLst>
          </p:cNvPr>
          <p:cNvSpPr>
            <a:spLocks noGrp="1"/>
          </p:cNvSpPr>
          <p:nvPr>
            <p:ph sz="quarter" idx="10"/>
          </p:nvPr>
        </p:nvSpPr>
        <p:spPr>
          <a:xfrm>
            <a:off x="381000" y="1200150"/>
            <a:ext cx="8229600" cy="3352800"/>
          </a:xfrm>
        </p:spPr>
        <p:txBody>
          <a:bodyPr/>
          <a:lstStyle/>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Chronic osteomyelitis represents a progressive inflammatory process caused by pathogens, resulting in bone destruction and sequestrum formation.</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 may present with periods of quiescence of variable duration, whereas its occurrence, type, severity and prognosis is multifactorial.</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‘gold standard’ for the diagnosis of chronic osteomyelitis is the presence of positive bone cultures and histopathologic examination of the bone.</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combined antimicrobial and surgical treatment should be considered in all cases, including appropriate dead space management and subsequent reconstruction.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Relapse can occur, even following an apparently successful treatment, which has a major impact on the quality of life of patients and is a substantial financial burden to any healthcare system.</a:t>
            </a:r>
          </a:p>
          <a:p>
            <a:pPr marL="342900" marR="0" lvl="0" indent="-342900">
              <a:spcBef>
                <a:spcPts val="0"/>
              </a:spcBef>
              <a:spcAft>
                <a:spcPts val="0"/>
              </a:spcAft>
              <a:buFont typeface="Times New Roman" panose="02020603050405020304" pitchFamily="18" charset="0"/>
              <a:buChar char="•"/>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7094986"/>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Agenda	</a:t>
            </a:r>
          </a:p>
        </p:txBody>
      </p:sp>
      <p:sp>
        <p:nvSpPr>
          <p:cNvPr id="3" name="Content Placeholder 2"/>
          <p:cNvSpPr>
            <a:spLocks noGrp="1"/>
          </p:cNvSpPr>
          <p:nvPr>
            <p:ph sz="quarter" idx="10"/>
          </p:nvPr>
        </p:nvSpPr>
        <p:spPr>
          <a:xfrm>
            <a:off x="152400" y="895350"/>
            <a:ext cx="8839200" cy="2667000"/>
          </a:xfrm>
        </p:spPr>
        <p:txBody>
          <a:bodyPr numCol="2"/>
          <a:lstStyle/>
          <a:p>
            <a:r>
              <a:rPr lang="en-US" sz="2000" dirty="0"/>
              <a:t>What is osteomyelitis? </a:t>
            </a:r>
          </a:p>
          <a:p>
            <a:r>
              <a:rPr lang="en-US" sz="2000" dirty="0"/>
              <a:t>What does osteomyelitis look like?</a:t>
            </a:r>
          </a:p>
          <a:p>
            <a:r>
              <a:rPr lang="en-US" sz="2000" dirty="0"/>
              <a:t>How is osteomyelitis classified? </a:t>
            </a:r>
          </a:p>
          <a:p>
            <a:r>
              <a:rPr lang="en-US" sz="2000" dirty="0"/>
              <a:t>How is osteomyelitis treated? </a:t>
            </a:r>
          </a:p>
          <a:p>
            <a:r>
              <a:rPr lang="en-US" sz="2000" dirty="0"/>
              <a:t>What are the recent randomized trials</a:t>
            </a:r>
          </a:p>
          <a:p>
            <a:r>
              <a:rPr lang="en-US" sz="2000" dirty="0"/>
              <a:t>What are antibiotic treatments for osteomyelitis? </a:t>
            </a:r>
          </a:p>
          <a:p>
            <a:r>
              <a:rPr lang="en-US" sz="2000" dirty="0"/>
              <a:t>What is the microbiology? </a:t>
            </a:r>
          </a:p>
          <a:p>
            <a:r>
              <a:rPr lang="en-US" sz="2000" dirty="0"/>
              <a:t>What instruments are used? </a:t>
            </a:r>
          </a:p>
          <a:p>
            <a:r>
              <a:rPr lang="en-US" sz="2000" dirty="0"/>
              <a:t>What are relevant lab values? </a:t>
            </a:r>
          </a:p>
          <a:p>
            <a:r>
              <a:rPr lang="en-US" sz="2000" dirty="0"/>
              <a:t>What are relevant imaging studies?</a:t>
            </a:r>
          </a:p>
          <a:p>
            <a:r>
              <a:rPr lang="en-US" sz="2000" dirty="0"/>
              <a:t>What are the recent randomized clinical trials? </a:t>
            </a:r>
          </a:p>
          <a:p>
            <a:r>
              <a:rPr lang="en-US" sz="2000" dirty="0"/>
              <a:t>What do the RCTs say? </a:t>
            </a:r>
          </a:p>
          <a:p>
            <a:r>
              <a:rPr lang="en-US" sz="2000" dirty="0"/>
              <a:t>Overview of antibiotic treatments </a:t>
            </a:r>
          </a:p>
          <a:p>
            <a:r>
              <a:rPr lang="en-US" sz="2000" dirty="0"/>
              <a:t>What is the role of cultures? </a:t>
            </a:r>
          </a:p>
          <a:p>
            <a:r>
              <a:rPr lang="en-US" sz="2000" dirty="0"/>
              <a:t>What are adverse events? </a:t>
            </a:r>
          </a:p>
          <a:p>
            <a:r>
              <a:rPr lang="en-US" sz="2000" kern="0" dirty="0">
                <a:solidFill>
                  <a:schemeClr val="tx1"/>
                </a:solidFill>
              </a:rPr>
              <a:t>What is role of ESR &amp; CRP values?</a:t>
            </a:r>
            <a:endParaRPr lang="en-US" sz="2000" dirty="0"/>
          </a:p>
          <a:p>
            <a:r>
              <a:rPr lang="en-US" sz="2000" dirty="0"/>
              <a:t>What do the guidelines say? </a:t>
            </a:r>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3655140894"/>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p:txBody>
          <a:bodyPr/>
          <a:lstStyle/>
          <a:p>
            <a:pPr algn="ctr"/>
            <a:r>
              <a:rPr lang="en-US" sz="2800" dirty="0"/>
              <a:t>Overview of antibiotic treatments for osteomyelitis</a:t>
            </a:r>
          </a:p>
        </p:txBody>
      </p:sp>
      <p:sp>
        <p:nvSpPr>
          <p:cNvPr id="4" name="TextBox 3">
            <a:extLst>
              <a:ext uri="{FF2B5EF4-FFF2-40B4-BE49-F238E27FC236}">
                <a16:creationId xmlns:a16="http://schemas.microsoft.com/office/drawing/2014/main" id="{0810D20C-74CA-1DBA-96FD-18EFD08A2B34}"/>
              </a:ext>
            </a:extLst>
          </p:cNvPr>
          <p:cNvSpPr txBox="1"/>
          <p:nvPr/>
        </p:nvSpPr>
        <p:spPr>
          <a:xfrm>
            <a:off x="3751451" y="4412291"/>
            <a:ext cx="5525071" cy="600164"/>
          </a:xfrm>
          <a:prstGeom prst="rect">
            <a:avLst/>
          </a:prstGeom>
          <a:noFill/>
        </p:spPr>
        <p:txBody>
          <a:bodyPr wrap="square" rtlCol="0">
            <a:spAutoFit/>
          </a:bodyPr>
          <a:lstStyle/>
          <a:p>
            <a:pPr marL="463550" indent="-463550" algn="l" fontAlgn="base"/>
            <a:r>
              <a:rPr lang="en-US" sz="1100" b="0" i="0" dirty="0">
                <a:solidFill>
                  <a:srgbClr val="2A2A2A"/>
                </a:solidFill>
                <a:effectLst/>
                <a:latin typeface="Source Sans Pro" panose="020B0503030403020204" pitchFamily="34" charset="0"/>
              </a:rPr>
              <a:t>Nicolás W Cortés-Penfield, </a:t>
            </a:r>
            <a:r>
              <a:rPr lang="en-US" sz="1100" b="0" i="0" dirty="0" err="1">
                <a:solidFill>
                  <a:srgbClr val="2A2A2A"/>
                </a:solidFill>
                <a:effectLst/>
                <a:latin typeface="Source Sans Pro" panose="020B0503030403020204" pitchFamily="34" charset="0"/>
              </a:rPr>
              <a:t>Prathit</a:t>
            </a:r>
            <a:r>
              <a:rPr lang="en-US" sz="1100" b="0" i="0" dirty="0">
                <a:solidFill>
                  <a:srgbClr val="2A2A2A"/>
                </a:solidFill>
                <a:effectLst/>
                <a:latin typeface="Source Sans Pro" panose="020B0503030403020204" pitchFamily="34" charset="0"/>
              </a:rPr>
              <a:t> A Kulkarni, The History of Antibiotic Treatment of Osteomyelitis, </a:t>
            </a:r>
            <a:r>
              <a:rPr lang="en-US" sz="1100" b="0" i="1" dirty="0">
                <a:solidFill>
                  <a:srgbClr val="2A2A2A"/>
                </a:solidFill>
                <a:effectLst/>
                <a:latin typeface="inherit"/>
              </a:rPr>
              <a:t>Open Forum Infectious Diseases</a:t>
            </a:r>
            <a:r>
              <a:rPr lang="en-US" sz="1100" b="0" i="0" dirty="0">
                <a:solidFill>
                  <a:srgbClr val="2A2A2A"/>
                </a:solidFill>
                <a:effectLst/>
                <a:latin typeface="Source Sans Pro" panose="020B0503030403020204" pitchFamily="34" charset="0"/>
              </a:rPr>
              <a:t>, Volume 6, Issue 5, May 2019, ofz181, </a:t>
            </a:r>
            <a:r>
              <a:rPr lang="en-US" sz="1100" b="0" i="0" u="none" strike="noStrike" dirty="0">
                <a:solidFill>
                  <a:srgbClr val="006FB7"/>
                </a:solidFill>
                <a:effectLst/>
                <a:latin typeface="Source Sans Pro" panose="020B0503030403020204" pitchFamily="34" charset="0"/>
                <a:hlinkClick r:id="rId2"/>
              </a:rPr>
              <a:t>https://doi.org/10.1093/ofid/ofz181</a:t>
            </a:r>
            <a:endParaRPr lang="en-US" sz="1100" b="0" i="0" dirty="0">
              <a:solidFill>
                <a:srgbClr val="2A2A2A"/>
              </a:solidFill>
              <a:effectLst/>
              <a:latin typeface="Source Sans Pro" panose="020B0503030403020204" pitchFamily="34" charset="0"/>
            </a:endParaRPr>
          </a:p>
        </p:txBody>
      </p:sp>
      <p:sp>
        <p:nvSpPr>
          <p:cNvPr id="7" name="Rectangle 2">
            <a:extLst>
              <a:ext uri="{FF2B5EF4-FFF2-40B4-BE49-F238E27FC236}">
                <a16:creationId xmlns:a16="http://schemas.microsoft.com/office/drawing/2014/main" id="{D33F6933-9F82-7A82-C252-B9AA1C5DDBFB}"/>
              </a:ext>
            </a:extLst>
          </p:cNvPr>
          <p:cNvSpPr>
            <a:spLocks noChangeArrowheads="1"/>
          </p:cNvSpPr>
          <p:nvPr/>
        </p:nvSpPr>
        <p:spPr bwMode="auto">
          <a:xfrm>
            <a:off x="0" y="-1"/>
            <a:ext cx="92765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Content Placeholder 2">
            <a:extLst>
              <a:ext uri="{FF2B5EF4-FFF2-40B4-BE49-F238E27FC236}">
                <a16:creationId xmlns:a16="http://schemas.microsoft.com/office/drawing/2014/main" id="{DABECF11-A8E8-5858-6A29-D4BCD8C7A02A}"/>
              </a:ext>
            </a:extLst>
          </p:cNvPr>
          <p:cNvSpPr>
            <a:spLocks noGrp="1"/>
          </p:cNvSpPr>
          <p:nvPr>
            <p:ph sz="quarter" idx="10"/>
          </p:nvPr>
        </p:nvSpPr>
        <p:spPr>
          <a:xfrm>
            <a:off x="381000" y="1352550"/>
            <a:ext cx="8229600" cy="3352800"/>
          </a:xfrm>
        </p:spPr>
        <p:txBody>
          <a:bodyPr/>
          <a:lstStyle/>
          <a:p>
            <a:r>
              <a:rPr lang="en-US" sz="1400" b="0" i="0" dirty="0">
                <a:solidFill>
                  <a:srgbClr val="2A2A2A"/>
                </a:solidFill>
                <a:effectLst/>
              </a:rPr>
              <a:t>According to a systematic review (Cortes-Penfield et al, 2019), traditional teachings (</a:t>
            </a:r>
            <a:r>
              <a:rPr lang="en-US" sz="1400" b="0" i="0" dirty="0" err="1">
                <a:solidFill>
                  <a:srgbClr val="2A2A2A"/>
                </a:solidFill>
                <a:effectLst/>
              </a:rPr>
              <a:t>eg</a:t>
            </a:r>
            <a:r>
              <a:rPr lang="en-US" sz="1400" b="0" i="0" dirty="0">
                <a:solidFill>
                  <a:srgbClr val="2A2A2A"/>
                </a:solidFill>
                <a:effectLst/>
              </a:rPr>
              <a:t>, that antimicrobials must be given parenterally, selected based upon ratios of achieved bone vs serum drug levels, and continued for 4–6 weeks) are supported by limited data. </a:t>
            </a:r>
            <a:br>
              <a:rPr lang="en-US" sz="1400" b="0" i="0" dirty="0">
                <a:solidFill>
                  <a:srgbClr val="2A2A2A"/>
                </a:solidFill>
                <a:effectLst/>
              </a:rPr>
            </a:br>
            <a:endParaRPr lang="en-US" sz="1400" b="0" i="0" dirty="0">
              <a:solidFill>
                <a:srgbClr val="2A2A2A"/>
              </a:solidFill>
              <a:effectLst/>
            </a:endParaRPr>
          </a:p>
          <a:p>
            <a:r>
              <a:rPr lang="en-US" sz="1400" dirty="0">
                <a:solidFill>
                  <a:srgbClr val="2A2A2A"/>
                </a:solidFill>
              </a:rPr>
              <a:t>I</a:t>
            </a:r>
            <a:r>
              <a:rPr lang="en-US" sz="1400" b="0" i="0" dirty="0">
                <a:solidFill>
                  <a:srgbClr val="2A2A2A"/>
                </a:solidFill>
                <a:effectLst/>
              </a:rPr>
              <a:t>n the case of oral vs parenteral therapy for osteomyelitis, the highest-quality available data demonstrate the noninferiority of oral therapy. In our view, the literature does not support a general preference for parenteral antibiotics in osteomyelitis.</a:t>
            </a:r>
          </a:p>
          <a:p>
            <a:endParaRPr lang="en-US" sz="1400" dirty="0">
              <a:solidFill>
                <a:srgbClr val="2A2A2A"/>
              </a:solidFill>
            </a:endParaRPr>
          </a:p>
          <a:p>
            <a:r>
              <a:rPr lang="en-US" sz="1400" b="0" i="0" dirty="0">
                <a:solidFill>
                  <a:srgbClr val="2A2A2A"/>
                </a:solidFill>
                <a:effectLst/>
              </a:rPr>
              <a:t>Few human clinical outcomes data support the relevance of antibiotic “bone penetration”; additionally, studies of drug levels in bone yielded similar results across most antibiotic classes, so the value of this frequently taught clinical pearl seems limited.</a:t>
            </a:r>
          </a:p>
          <a:p>
            <a:endParaRPr lang="en-US" sz="1400" dirty="0">
              <a:solidFill>
                <a:srgbClr val="2A2A2A"/>
              </a:solidFill>
            </a:endParaRPr>
          </a:p>
          <a:p>
            <a:r>
              <a:rPr lang="en-US" sz="1400" b="0" i="0" dirty="0">
                <a:solidFill>
                  <a:srgbClr val="2A2A2A"/>
                </a:solidFill>
                <a:effectLst/>
              </a:rPr>
              <a:t> 4–6 weeks may be inadequate for patients at high risk of recurrent infections, such as those with infection due to MRSA, end-stage renal disease, and uncontrolled infectious foci. </a:t>
            </a:r>
          </a:p>
          <a:p>
            <a:endParaRPr lang="en-US" sz="1400" dirty="0"/>
          </a:p>
        </p:txBody>
      </p:sp>
    </p:spTree>
    <p:extLst>
      <p:ext uri="{BB962C8B-B14F-4D97-AF65-F5344CB8AC3E}">
        <p14:creationId xmlns:p14="http://schemas.microsoft.com/office/powerpoint/2010/main" val="3138103614"/>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131DC7-4A79-A5F0-B228-D4EA52CBED24}"/>
              </a:ext>
            </a:extLst>
          </p:cNvPr>
          <p:cNvSpPr>
            <a:spLocks noGrp="1"/>
          </p:cNvSpPr>
          <p:nvPr>
            <p:ph sz="quarter" idx="10"/>
          </p:nvPr>
        </p:nvSpPr>
        <p:spPr>
          <a:xfrm>
            <a:off x="304800" y="1276350"/>
            <a:ext cx="8229600" cy="3352800"/>
          </a:xfrm>
        </p:spPr>
        <p:txBody>
          <a:bodyPr/>
          <a:lstStyle/>
          <a:p>
            <a:r>
              <a:rPr lang="en-US" sz="1400" b="0" i="0" dirty="0">
                <a:solidFill>
                  <a:srgbClr val="2A2A2A"/>
                </a:solidFill>
                <a:effectLst/>
                <a:latin typeface="Arial" panose="020B0604020202020204" pitchFamily="34" charset="0"/>
                <a:cs typeface="Arial" panose="020B0604020202020204" pitchFamily="34" charset="0"/>
              </a:rPr>
              <a:t>McKee et al. performed a retrospective, observational cohort study of adult patients diagnosed with osteomyelitis and an infected non-union. They </a:t>
            </a:r>
            <a:r>
              <a:rPr lang="en-US" sz="1400" dirty="0">
                <a:solidFill>
                  <a:srgbClr val="2A2A2A"/>
                </a:solidFill>
                <a:latin typeface="Arial" panose="020B0604020202020204" pitchFamily="34" charset="0"/>
                <a:cs typeface="Arial" panose="020B0604020202020204" pitchFamily="34" charset="0"/>
              </a:rPr>
              <a:t>compared </a:t>
            </a:r>
            <a:r>
              <a:rPr lang="en-US" sz="1400" b="0" i="0" dirty="0">
                <a:solidFill>
                  <a:srgbClr val="333333"/>
                </a:solidFill>
                <a:effectLst/>
                <a:latin typeface="Arial" panose="020B0604020202020204" pitchFamily="34" charset="0"/>
                <a:cs typeface="Arial" panose="020B0604020202020204" pitchFamily="34" charset="0"/>
              </a:rPr>
              <a:t>the effectiveness of an antibiotic-impregnated bioabsorbable bone substitute (BBS, tobramycin-impregnated medical-grade calcium sulfate) with antibiotic-impregnated polymethylmethacrylate (PMMA) cement beads after surgical </a:t>
            </a:r>
            <a:r>
              <a:rPr lang="en-US" sz="1400" b="0" i="0" dirty="0" err="1">
                <a:solidFill>
                  <a:srgbClr val="333333"/>
                </a:solidFill>
                <a:effectLst/>
                <a:latin typeface="Arial" panose="020B0604020202020204" pitchFamily="34" charset="0"/>
                <a:cs typeface="Arial" panose="020B0604020202020204" pitchFamily="34" charset="0"/>
              </a:rPr>
              <a:t>débridement</a:t>
            </a:r>
            <a:r>
              <a:rPr lang="en-US" sz="1400" b="0" i="0" dirty="0">
                <a:solidFill>
                  <a:srgbClr val="333333"/>
                </a:solidFill>
                <a:effectLst/>
                <a:latin typeface="Arial" panose="020B0604020202020204" pitchFamily="34" charset="0"/>
                <a:cs typeface="Arial" panose="020B0604020202020204" pitchFamily="34" charset="0"/>
              </a:rPr>
              <a:t> in patients with chronic </a:t>
            </a:r>
            <a:r>
              <a:rPr lang="en-US" sz="1400" b="0" i="0" dirty="0" err="1">
                <a:solidFill>
                  <a:srgbClr val="333333"/>
                </a:solidFill>
                <a:effectLst/>
                <a:latin typeface="Arial" panose="020B0604020202020204" pitchFamily="34" charset="0"/>
                <a:cs typeface="Arial" panose="020B0604020202020204" pitchFamily="34" charset="0"/>
              </a:rPr>
              <a:t>nonhematogenous</a:t>
            </a:r>
            <a:r>
              <a:rPr lang="en-US" sz="1400" b="0" i="0" dirty="0">
                <a:solidFill>
                  <a:srgbClr val="333333"/>
                </a:solidFill>
                <a:effectLst/>
                <a:latin typeface="Arial" panose="020B0604020202020204" pitchFamily="34" charset="0"/>
                <a:cs typeface="Arial" panose="020B0604020202020204" pitchFamily="34" charset="0"/>
              </a:rPr>
              <a:t> osteomyelitis and/or infected nonunion. </a:t>
            </a:r>
            <a:br>
              <a:rPr lang="en-US" sz="1400" b="0" i="0" dirty="0">
                <a:solidFill>
                  <a:srgbClr val="333333"/>
                </a:solidFill>
                <a:effectLst/>
                <a:latin typeface="Arial" panose="020B0604020202020204" pitchFamily="34" charset="0"/>
                <a:cs typeface="Arial" panose="020B0604020202020204" pitchFamily="34" charset="0"/>
              </a:rPr>
            </a:br>
            <a:endParaRPr lang="en-US" sz="1400" b="0" i="0" dirty="0">
              <a:solidFill>
                <a:srgbClr val="333333"/>
              </a:solidFill>
              <a:effectLst/>
              <a:latin typeface="Arial" panose="020B0604020202020204" pitchFamily="34" charset="0"/>
              <a:cs typeface="Arial" panose="020B0604020202020204" pitchFamily="34" charset="0"/>
            </a:endParaRPr>
          </a:p>
          <a:p>
            <a:r>
              <a:rPr lang="en-US" sz="1400" b="0" i="0" dirty="0">
                <a:solidFill>
                  <a:srgbClr val="2A2A2A"/>
                </a:solidFill>
                <a:effectLst/>
                <a:latin typeface="Arial" panose="020B0604020202020204" pitchFamily="34" charset="0"/>
                <a:cs typeface="Arial" panose="020B0604020202020204" pitchFamily="34" charset="0"/>
              </a:rPr>
              <a:t>Patients were matched 1:2 to dalbavancin (administered as 2 doses separated by 1 week) or SoC treatment for osteomyelitis according to the </a:t>
            </a:r>
            <a:r>
              <a:rPr lang="en-US" sz="1400" b="0" i="0" dirty="0" err="1">
                <a:solidFill>
                  <a:srgbClr val="2A2A2A"/>
                </a:solidFill>
                <a:effectLst/>
                <a:latin typeface="Arial" panose="020B0604020202020204" pitchFamily="34" charset="0"/>
                <a:cs typeface="Arial" panose="020B0604020202020204" pitchFamily="34" charset="0"/>
              </a:rPr>
              <a:t>Charlson</a:t>
            </a:r>
            <a:r>
              <a:rPr lang="en-US" sz="1400" b="0" i="0" dirty="0">
                <a:solidFill>
                  <a:srgbClr val="2A2A2A"/>
                </a:solidFill>
                <a:effectLst/>
                <a:latin typeface="Arial" panose="020B0604020202020204" pitchFamily="34" charset="0"/>
                <a:cs typeface="Arial" panose="020B0604020202020204" pitchFamily="34" charset="0"/>
              </a:rPr>
              <a:t> Comorbidity Index, site of infection, and causative pathogen. The primary objective was to determine the incidence of treatment failure after a 1-year follow-up period. Secondary objectives included hospital length of stay (LOS), infection-related 1-year readmission rates, and treatment-related adverse events.</a:t>
            </a:r>
            <a:br>
              <a:rPr lang="en-US" sz="1400" b="0" i="0" dirty="0">
                <a:solidFill>
                  <a:srgbClr val="2A2A2A"/>
                </a:solidFill>
                <a:effectLst/>
                <a:latin typeface="Arial" panose="020B0604020202020204" pitchFamily="34" charset="0"/>
                <a:cs typeface="Arial" panose="020B0604020202020204" pitchFamily="34" charset="0"/>
              </a:rPr>
            </a:br>
            <a:endParaRPr lang="en-US" sz="1400" dirty="0">
              <a:solidFill>
                <a:srgbClr val="2A2A2A"/>
              </a:solidFill>
              <a:latin typeface="Arial" panose="020B0604020202020204" pitchFamily="34" charset="0"/>
              <a:cs typeface="Arial" panose="020B0604020202020204" pitchFamily="34" charset="0"/>
            </a:endParaRPr>
          </a:p>
          <a:p>
            <a:pPr algn="l"/>
            <a:r>
              <a:rPr lang="en-US" sz="1400" b="1" i="0" dirty="0">
                <a:solidFill>
                  <a:srgbClr val="353535"/>
                </a:solidFill>
                <a:effectLst/>
                <a:latin typeface="Arial" panose="020B0604020202020204" pitchFamily="34" charset="0"/>
                <a:cs typeface="Arial" panose="020B0604020202020204" pitchFamily="34" charset="0"/>
              </a:rPr>
              <a:t>Main Outcome Measurements: </a:t>
            </a:r>
          </a:p>
          <a:p>
            <a:pPr algn="l"/>
            <a:r>
              <a:rPr lang="en-US" sz="1400" b="0" i="0" dirty="0">
                <a:solidFill>
                  <a:srgbClr val="333333"/>
                </a:solidFill>
                <a:effectLst/>
                <a:latin typeface="Arial" panose="020B0604020202020204" pitchFamily="34" charset="0"/>
                <a:cs typeface="Arial" panose="020B0604020202020204" pitchFamily="34" charset="0"/>
              </a:rPr>
              <a:t>Eradication of infection, new bone growth, rate of union, repeat operative procedures complications.</a:t>
            </a:r>
          </a:p>
          <a:p>
            <a:pPr marL="0" indent="0">
              <a:buNone/>
            </a:pPr>
            <a:endParaRPr lang="en-US" sz="1400" dirty="0">
              <a:solidFill>
                <a:srgbClr val="2A2A2A"/>
              </a:solidFill>
              <a:latin typeface="Arial" panose="020B0604020202020204" pitchFamily="34" charset="0"/>
              <a:cs typeface="Arial" panose="020B0604020202020204" pitchFamily="34" charset="0"/>
            </a:endParaRPr>
          </a:p>
          <a:p>
            <a:pPr marL="0" indent="0">
              <a:buNone/>
            </a:pPr>
            <a:endParaRPr lang="en-US" sz="1400" dirty="0">
              <a:solidFill>
                <a:srgbClr val="2A2A2A"/>
              </a:solidFill>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810D20C-74CA-1DBA-96FD-18EFD08A2B34}"/>
              </a:ext>
            </a:extLst>
          </p:cNvPr>
          <p:cNvSpPr txBox="1"/>
          <p:nvPr/>
        </p:nvSpPr>
        <p:spPr>
          <a:xfrm>
            <a:off x="2819400" y="4243685"/>
            <a:ext cx="6172202" cy="923330"/>
          </a:xfrm>
          <a:prstGeom prst="rect">
            <a:avLst/>
          </a:prstGeom>
          <a:noFill/>
        </p:spPr>
        <p:txBody>
          <a:bodyPr wrap="square" rtlCol="0">
            <a:spAutoFit/>
          </a:bodyPr>
          <a:lstStyle/>
          <a:p>
            <a:pPr algn="l" fontAlgn="ctr">
              <a:buFont typeface="Arial" panose="020B0604020202020204" pitchFamily="34" charset="0"/>
              <a:buChar char="•"/>
            </a:pPr>
            <a:r>
              <a:rPr lang="en-US" sz="900" b="0" i="0" dirty="0">
                <a:solidFill>
                  <a:srgbClr val="353535"/>
                </a:solidFill>
                <a:effectLst/>
                <a:latin typeface="Fira Sans" panose="020B0503050000020004" pitchFamily="34" charset="0"/>
              </a:rPr>
              <a:t>McKee, Michael D MD, FRCSC; Li-Bland, Esther A MD; Wild, Lisa M BSc(N); </a:t>
            </a:r>
            <a:r>
              <a:rPr lang="en-US" sz="900" b="0" i="0" dirty="0" err="1">
                <a:solidFill>
                  <a:srgbClr val="353535"/>
                </a:solidFill>
                <a:effectLst/>
                <a:latin typeface="Fira Sans" panose="020B0503050000020004" pitchFamily="34" charset="0"/>
              </a:rPr>
              <a:t>Schemitsch</a:t>
            </a:r>
            <a:r>
              <a:rPr lang="en-US" sz="900" b="0" i="0" dirty="0">
                <a:solidFill>
                  <a:srgbClr val="353535"/>
                </a:solidFill>
                <a:effectLst/>
                <a:latin typeface="Fira Sans" panose="020B0503050000020004" pitchFamily="34" charset="0"/>
              </a:rPr>
              <a:t>, Emil H MD, FRCS(C). A Prospective, Randomized Clinical Trial Comparing an Antibiotic-Impregnated Bioabsorbable Bone Substitute With Standard Antibiotic-Impregnated Cement Beads in the Treatment of Chronic Osteomyelitis and Infected Nonunion. Journal of </a:t>
            </a:r>
            <a:r>
              <a:rPr lang="en-US" sz="900" b="0" i="0" dirty="0" err="1">
                <a:solidFill>
                  <a:srgbClr val="353535"/>
                </a:solidFill>
                <a:effectLst/>
                <a:latin typeface="Fira Sans" panose="020B0503050000020004" pitchFamily="34" charset="0"/>
              </a:rPr>
              <a:t>Orthopaedic</a:t>
            </a:r>
            <a:r>
              <a:rPr lang="en-US" sz="900" b="0" i="0" dirty="0">
                <a:solidFill>
                  <a:srgbClr val="353535"/>
                </a:solidFill>
                <a:effectLst/>
                <a:latin typeface="Fira Sans" panose="020B0503050000020004" pitchFamily="34" charset="0"/>
              </a:rPr>
              <a:t> Trauma 24(8):p 483-490, August 2010. | DOI: 10.1097/BOT.0b013e3181df91d9</a:t>
            </a:r>
          </a:p>
          <a:p>
            <a:br>
              <a:rPr lang="en-US" sz="900" dirty="0"/>
            </a:br>
            <a:endParaRPr lang="en-US" sz="900" b="0" i="0" u="none" strike="noStrike" dirty="0">
              <a:solidFill>
                <a:srgbClr val="006FB7"/>
              </a:solidFill>
              <a:effectLst/>
            </a:endParaRPr>
          </a:p>
        </p:txBody>
      </p:sp>
      <p:sp>
        <p:nvSpPr>
          <p:cNvPr id="7" name="Title 1">
            <a:extLst>
              <a:ext uri="{FF2B5EF4-FFF2-40B4-BE49-F238E27FC236}">
                <a16:creationId xmlns:a16="http://schemas.microsoft.com/office/drawing/2014/main" id="{B8B84DE4-64CA-5BB3-A473-E3721432D4C1}"/>
              </a:ext>
            </a:extLst>
          </p:cNvPr>
          <p:cNvSpPr>
            <a:spLocks noGrp="1"/>
          </p:cNvSpPr>
          <p:nvPr>
            <p:ph type="title"/>
          </p:nvPr>
        </p:nvSpPr>
        <p:spPr>
          <a:xfrm>
            <a:off x="457200" y="206375"/>
            <a:ext cx="8229600" cy="857250"/>
          </a:xfrm>
        </p:spPr>
        <p:txBody>
          <a:bodyPr/>
          <a:lstStyle/>
          <a:p>
            <a:pPr algn="ctr"/>
            <a:r>
              <a:rPr lang="en-US" sz="2800" dirty="0"/>
              <a:t>Overview of antibiotic treatments for osteomyelitis</a:t>
            </a:r>
          </a:p>
        </p:txBody>
      </p:sp>
    </p:spTree>
    <p:extLst>
      <p:ext uri="{BB962C8B-B14F-4D97-AF65-F5344CB8AC3E}">
        <p14:creationId xmlns:p14="http://schemas.microsoft.com/office/powerpoint/2010/main" val="3014616061"/>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131DC7-4A79-A5F0-B228-D4EA52CBED24}"/>
              </a:ext>
            </a:extLst>
          </p:cNvPr>
          <p:cNvSpPr>
            <a:spLocks noGrp="1"/>
          </p:cNvSpPr>
          <p:nvPr>
            <p:ph sz="quarter" idx="10"/>
          </p:nvPr>
        </p:nvSpPr>
        <p:spPr>
          <a:xfrm>
            <a:off x="304800" y="977255"/>
            <a:ext cx="8229600" cy="3352800"/>
          </a:xfrm>
        </p:spPr>
        <p:txBody>
          <a:bodyPr/>
          <a:lstStyle/>
          <a:p>
            <a:pPr marL="0" indent="0">
              <a:buNone/>
            </a:pPr>
            <a:endParaRPr lang="en-US" sz="1400" dirty="0">
              <a:solidFill>
                <a:srgbClr val="2A2A2A"/>
              </a:solidFill>
              <a:latin typeface="Arial" panose="020B0604020202020204" pitchFamily="34" charset="0"/>
              <a:cs typeface="Arial" panose="020B0604020202020204" pitchFamily="34" charset="0"/>
            </a:endParaRPr>
          </a:p>
          <a:p>
            <a:pPr algn="l"/>
            <a:r>
              <a:rPr lang="en-US" sz="1400" b="0" i="0" dirty="0">
                <a:solidFill>
                  <a:srgbClr val="333333"/>
                </a:solidFill>
                <a:effectLst/>
                <a:latin typeface="Arial" panose="020B0604020202020204" pitchFamily="34" charset="0"/>
                <a:cs typeface="Arial" panose="020B0604020202020204" pitchFamily="34" charset="0"/>
              </a:rPr>
              <a:t>In the BBS group, infection was eradicated in 86% (12 of 14) of patients. Seven of eight patients achieved union of their nonunion, and five patients underwent seven further surgical procedures. In the PMMA group, infection was eradicated in 86% (12 of 14) of patients. Six of eight patients achieved union of their nonunion, and nine patients required 15 further surgical procedures. There were more reoperations in the PMMA group (15 versus seven, </a:t>
            </a:r>
            <a:r>
              <a:rPr lang="en-US" sz="1400" b="0" i="1" dirty="0">
                <a:solidFill>
                  <a:srgbClr val="333333"/>
                </a:solidFill>
                <a:effectLst/>
                <a:latin typeface="Arial" panose="020B0604020202020204" pitchFamily="34" charset="0"/>
                <a:cs typeface="Arial" panose="020B0604020202020204" pitchFamily="34" charset="0"/>
              </a:rPr>
              <a:t>P</a:t>
            </a:r>
            <a:r>
              <a:rPr lang="en-US" sz="1400" b="0" i="0" dirty="0">
                <a:solidFill>
                  <a:srgbClr val="333333"/>
                </a:solidFill>
                <a:effectLst/>
                <a:latin typeface="Arial" panose="020B0604020202020204" pitchFamily="34" charset="0"/>
                <a:cs typeface="Arial" panose="020B0604020202020204" pitchFamily="34" charset="0"/>
              </a:rPr>
              <a:t> = 0.04), and these procedures tended to be of greater magnitude.</a:t>
            </a:r>
            <a:br>
              <a:rPr lang="en-US" sz="1400" b="0" i="0" dirty="0">
                <a:solidFill>
                  <a:srgbClr val="333333"/>
                </a:solidFill>
                <a:effectLst/>
                <a:latin typeface="Arial" panose="020B0604020202020204" pitchFamily="34" charset="0"/>
                <a:cs typeface="Arial" panose="020B0604020202020204" pitchFamily="34" charset="0"/>
              </a:rPr>
            </a:br>
            <a:endParaRPr lang="en-US" sz="1400" b="0" i="0" dirty="0">
              <a:solidFill>
                <a:srgbClr val="333333"/>
              </a:solidFill>
              <a:effectLst/>
              <a:latin typeface="Arial" panose="020B0604020202020204" pitchFamily="34" charset="0"/>
              <a:cs typeface="Arial" panose="020B0604020202020204" pitchFamily="34" charset="0"/>
            </a:endParaRPr>
          </a:p>
          <a:p>
            <a:pPr algn="l"/>
            <a:r>
              <a:rPr lang="en-US" sz="1400" b="1" i="0" dirty="0">
                <a:solidFill>
                  <a:srgbClr val="353535"/>
                </a:solidFill>
                <a:effectLst/>
                <a:latin typeface="Arial" panose="020B0604020202020204" pitchFamily="34" charset="0"/>
                <a:cs typeface="Arial" panose="020B0604020202020204" pitchFamily="34" charset="0"/>
              </a:rPr>
              <a:t>Conclusions: </a:t>
            </a:r>
          </a:p>
          <a:p>
            <a:pPr algn="l"/>
            <a:r>
              <a:rPr lang="en-US" sz="1400" b="0" i="0" dirty="0">
                <a:solidFill>
                  <a:srgbClr val="333333"/>
                </a:solidFill>
                <a:effectLst/>
                <a:latin typeface="Arial" panose="020B0604020202020204" pitchFamily="34" charset="0"/>
                <a:cs typeface="Arial" panose="020B0604020202020204" pitchFamily="34" charset="0"/>
              </a:rPr>
              <a:t>In the treatment of chronic osteomyelitis and infected nonunion, the use of an antibiotic-impregnated BBS is equivalent to standard surgical therapy in eradicating infection and that it may reduce the number of subsequent surgical procedures. A larger, definitive study on this topic is required.</a:t>
            </a:r>
          </a:p>
          <a:p>
            <a:pPr marL="0" indent="0">
              <a:buNone/>
            </a:pPr>
            <a:endParaRPr lang="en-US" sz="1400" dirty="0">
              <a:solidFill>
                <a:srgbClr val="2A2A2A"/>
              </a:solidFill>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810D20C-74CA-1DBA-96FD-18EFD08A2B34}"/>
              </a:ext>
            </a:extLst>
          </p:cNvPr>
          <p:cNvSpPr txBox="1"/>
          <p:nvPr/>
        </p:nvSpPr>
        <p:spPr>
          <a:xfrm>
            <a:off x="2819400" y="4243685"/>
            <a:ext cx="6172202" cy="923330"/>
          </a:xfrm>
          <a:prstGeom prst="rect">
            <a:avLst/>
          </a:prstGeom>
          <a:noFill/>
        </p:spPr>
        <p:txBody>
          <a:bodyPr wrap="square" rtlCol="0">
            <a:spAutoFit/>
          </a:bodyPr>
          <a:lstStyle/>
          <a:p>
            <a:pPr algn="l" fontAlgn="ctr">
              <a:buFont typeface="Arial" panose="020B0604020202020204" pitchFamily="34" charset="0"/>
              <a:buChar char="•"/>
            </a:pPr>
            <a:r>
              <a:rPr lang="en-US" sz="900" b="0" i="0" dirty="0">
                <a:solidFill>
                  <a:srgbClr val="353535"/>
                </a:solidFill>
                <a:effectLst/>
                <a:latin typeface="Fira Sans" panose="020B0503050000020004" pitchFamily="34" charset="0"/>
              </a:rPr>
              <a:t>McKee, Michael D MD, FRCSC; Li-Bland, Esther A MD; Wild, Lisa M BSc(N); </a:t>
            </a:r>
            <a:r>
              <a:rPr lang="en-US" sz="900" b="0" i="0" dirty="0" err="1">
                <a:solidFill>
                  <a:srgbClr val="353535"/>
                </a:solidFill>
                <a:effectLst/>
                <a:latin typeface="Fira Sans" panose="020B0503050000020004" pitchFamily="34" charset="0"/>
              </a:rPr>
              <a:t>Schemitsch</a:t>
            </a:r>
            <a:r>
              <a:rPr lang="en-US" sz="900" b="0" i="0" dirty="0">
                <a:solidFill>
                  <a:srgbClr val="353535"/>
                </a:solidFill>
                <a:effectLst/>
                <a:latin typeface="Fira Sans" panose="020B0503050000020004" pitchFamily="34" charset="0"/>
              </a:rPr>
              <a:t>, Emil H MD, FRCS(C). A Prospective, Randomized Clinical Trial Comparing an Antibiotic-Impregnated Bioabsorbable Bone Substitute With Standard Antibiotic-Impregnated Cement Beads in the Treatment of Chronic Osteomyelitis and Infected Nonunion. Journal of </a:t>
            </a:r>
            <a:r>
              <a:rPr lang="en-US" sz="900" b="0" i="0" dirty="0" err="1">
                <a:solidFill>
                  <a:srgbClr val="353535"/>
                </a:solidFill>
                <a:effectLst/>
                <a:latin typeface="Fira Sans" panose="020B0503050000020004" pitchFamily="34" charset="0"/>
              </a:rPr>
              <a:t>Orthopaedic</a:t>
            </a:r>
            <a:r>
              <a:rPr lang="en-US" sz="900" b="0" i="0" dirty="0">
                <a:solidFill>
                  <a:srgbClr val="353535"/>
                </a:solidFill>
                <a:effectLst/>
                <a:latin typeface="Fira Sans" panose="020B0503050000020004" pitchFamily="34" charset="0"/>
              </a:rPr>
              <a:t> Trauma 24(8):p 483-490, August 2010. | DOI: 10.1097/BOT.0b013e3181df91d9</a:t>
            </a:r>
          </a:p>
          <a:p>
            <a:br>
              <a:rPr lang="en-US" sz="900" dirty="0"/>
            </a:br>
            <a:endParaRPr lang="en-US" sz="900" b="0" i="0" u="none" strike="noStrike" dirty="0">
              <a:solidFill>
                <a:srgbClr val="006FB7"/>
              </a:solidFill>
              <a:effectLst/>
            </a:endParaRPr>
          </a:p>
        </p:txBody>
      </p:sp>
      <p:sp>
        <p:nvSpPr>
          <p:cNvPr id="5" name="Title 1">
            <a:extLst>
              <a:ext uri="{FF2B5EF4-FFF2-40B4-BE49-F238E27FC236}">
                <a16:creationId xmlns:a16="http://schemas.microsoft.com/office/drawing/2014/main" id="{629206F8-9733-C59B-CCE8-52A547AAD507}"/>
              </a:ext>
            </a:extLst>
          </p:cNvPr>
          <p:cNvSpPr txBox="1">
            <a:spLocks/>
          </p:cNvSpPr>
          <p:nvPr/>
        </p:nvSpPr>
        <p:spPr>
          <a:xfrm>
            <a:off x="609600" y="358775"/>
            <a:ext cx="8229600" cy="857250"/>
          </a:xfrm>
          <a:prstGeom prst="rect">
            <a:avLst/>
          </a:prstGeom>
        </p:spPr>
        <p:txBody>
          <a:bodyPr/>
          <a:lstStyle>
            <a:lvl1pPr algn="l" defTabSz="815002" rtl="0" eaLnBrk="0" fontAlgn="base" hangingPunct="0">
              <a:spcBef>
                <a:spcPct val="0"/>
              </a:spcBef>
              <a:spcAft>
                <a:spcPct val="0"/>
              </a:spcAft>
              <a:defRPr sz="3400" b="1">
                <a:solidFill>
                  <a:schemeClr val="tx1"/>
                </a:solidFill>
                <a:latin typeface="+mj-lt"/>
                <a:ea typeface="+mj-ea"/>
                <a:cs typeface="ＭＳ Ｐゴシック"/>
              </a:defRPr>
            </a:lvl1pPr>
            <a:lvl2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2pPr>
            <a:lvl3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3pPr>
            <a:lvl4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4pPr>
            <a:lvl5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5pPr>
            <a:lvl6pPr marL="502624" algn="l" defTabSz="815002" rtl="0" fontAlgn="base">
              <a:spcBef>
                <a:spcPct val="0"/>
              </a:spcBef>
              <a:spcAft>
                <a:spcPct val="0"/>
              </a:spcAft>
              <a:defRPr sz="3400" b="1">
                <a:solidFill>
                  <a:srgbClr val="FFFF00"/>
                </a:solidFill>
                <a:latin typeface="Arial" pitchFamily="34" charset="0"/>
                <a:ea typeface="ＭＳ Ｐゴシック" pitchFamily="34" charset="-128"/>
              </a:defRPr>
            </a:lvl6pPr>
            <a:lvl7pPr marL="1005229" algn="l" defTabSz="815002" rtl="0" fontAlgn="base">
              <a:spcBef>
                <a:spcPct val="0"/>
              </a:spcBef>
              <a:spcAft>
                <a:spcPct val="0"/>
              </a:spcAft>
              <a:defRPr sz="3400" b="1">
                <a:solidFill>
                  <a:srgbClr val="FFFF00"/>
                </a:solidFill>
                <a:latin typeface="Arial" pitchFamily="34" charset="0"/>
                <a:ea typeface="ＭＳ Ｐゴシック" pitchFamily="34" charset="-128"/>
              </a:defRPr>
            </a:lvl7pPr>
            <a:lvl8pPr marL="1507832" algn="l" defTabSz="815002" rtl="0" fontAlgn="base">
              <a:spcBef>
                <a:spcPct val="0"/>
              </a:spcBef>
              <a:spcAft>
                <a:spcPct val="0"/>
              </a:spcAft>
              <a:defRPr sz="3400" b="1">
                <a:solidFill>
                  <a:srgbClr val="FFFF00"/>
                </a:solidFill>
                <a:latin typeface="Arial" pitchFamily="34" charset="0"/>
                <a:ea typeface="ＭＳ Ｐゴシック" pitchFamily="34" charset="-128"/>
              </a:defRPr>
            </a:lvl8pPr>
            <a:lvl9pPr marL="2010467" algn="l" defTabSz="815002" rtl="0" fontAlgn="base">
              <a:spcBef>
                <a:spcPct val="0"/>
              </a:spcBef>
              <a:spcAft>
                <a:spcPct val="0"/>
              </a:spcAft>
              <a:defRPr sz="3400" b="1">
                <a:solidFill>
                  <a:srgbClr val="FFFF00"/>
                </a:solidFill>
                <a:latin typeface="Arial" pitchFamily="34" charset="0"/>
                <a:ea typeface="ＭＳ Ｐゴシック" pitchFamily="34" charset="-128"/>
              </a:defRPr>
            </a:lvl9pPr>
          </a:lstStyle>
          <a:p>
            <a:pPr algn="ctr"/>
            <a:r>
              <a:rPr lang="en-US" sz="2800" kern="0"/>
              <a:t>Overview of antibiotic treatments for osteomyelitis</a:t>
            </a:r>
            <a:endParaRPr lang="en-US" sz="2800" kern="0" dirty="0"/>
          </a:p>
        </p:txBody>
      </p:sp>
    </p:spTree>
    <p:extLst>
      <p:ext uri="{BB962C8B-B14F-4D97-AF65-F5344CB8AC3E}">
        <p14:creationId xmlns:p14="http://schemas.microsoft.com/office/powerpoint/2010/main" val="4128935780"/>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p:txBody>
          <a:bodyPr/>
          <a:lstStyle/>
          <a:p>
            <a:pPr algn="ctr"/>
            <a:r>
              <a:rPr lang="en-US" dirty="0"/>
              <a:t>What is role of cultures? </a:t>
            </a:r>
          </a:p>
        </p:txBody>
      </p:sp>
      <p:sp>
        <p:nvSpPr>
          <p:cNvPr id="3" name="Content Placeholder 2">
            <a:extLst>
              <a:ext uri="{FF2B5EF4-FFF2-40B4-BE49-F238E27FC236}">
                <a16:creationId xmlns:a16="http://schemas.microsoft.com/office/drawing/2014/main" id="{8F131DC7-4A79-A5F0-B228-D4EA52CBED24}"/>
              </a:ext>
            </a:extLst>
          </p:cNvPr>
          <p:cNvSpPr>
            <a:spLocks noGrp="1"/>
          </p:cNvSpPr>
          <p:nvPr>
            <p:ph sz="quarter" idx="10"/>
          </p:nvPr>
        </p:nvSpPr>
        <p:spPr>
          <a:xfrm>
            <a:off x="914400" y="1323753"/>
            <a:ext cx="7391400" cy="3352800"/>
          </a:xfrm>
        </p:spPr>
        <p:txBody>
          <a:bodyPr/>
          <a:lstStyle/>
          <a:p>
            <a:r>
              <a:rPr lang="en-US" sz="1600" dirty="0">
                <a:solidFill>
                  <a:srgbClr val="212121"/>
                </a:solidFill>
                <a:latin typeface="Arial" panose="020B0604020202020204" pitchFamily="34" charset="0"/>
                <a:cs typeface="Arial" panose="020B0604020202020204" pitchFamily="34" charset="0"/>
              </a:rPr>
              <a:t>B</a:t>
            </a:r>
            <a:r>
              <a:rPr lang="en-US" sz="1600" b="0" i="0" dirty="0">
                <a:solidFill>
                  <a:srgbClr val="212121"/>
                </a:solidFill>
                <a:effectLst/>
                <a:latin typeface="Arial" panose="020B0604020202020204" pitchFamily="34" charset="0"/>
                <a:cs typeface="Arial" panose="020B0604020202020204" pitchFamily="34" charset="0"/>
              </a:rPr>
              <a:t>one cultures are necessary to determine the true pathogens of bone infections. The approach to treatment of osteomyelitis is complex, and often requires a multidisciplinary approach, with input from radiologists, vascular and orthopedic surgeons, infectious disease specialists, and wound care and rehabilitation specialists.</a:t>
            </a:r>
          </a:p>
          <a:p>
            <a:r>
              <a:rPr lang="en-US" sz="1600" b="0" i="0" dirty="0">
                <a:solidFill>
                  <a:srgbClr val="000000"/>
                </a:solidFill>
                <a:effectLst/>
                <a:latin typeface="Arial" panose="020B0604020202020204" pitchFamily="34" charset="0"/>
                <a:cs typeface="Arial" panose="020B0604020202020204" pitchFamily="34" charset="0"/>
              </a:rPr>
              <a:t>6-week duration was associated with outcomes that were similar to those for the 12-week duration, but there was a significantly smaller number of adverse events in the shorter treatment-duration group.</a:t>
            </a:r>
            <a:endParaRPr lang="en-US" sz="1600" dirty="0">
              <a:solidFill>
                <a:srgbClr val="00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4F5A3B0-28E1-BE5E-533E-5A04F768402E}"/>
              </a:ext>
            </a:extLst>
          </p:cNvPr>
          <p:cNvSpPr txBox="1"/>
          <p:nvPr/>
        </p:nvSpPr>
        <p:spPr>
          <a:xfrm>
            <a:off x="3200400" y="4676553"/>
            <a:ext cx="6172202" cy="369332"/>
          </a:xfrm>
          <a:prstGeom prst="rect">
            <a:avLst/>
          </a:prstGeom>
          <a:noFill/>
        </p:spPr>
        <p:txBody>
          <a:bodyPr wrap="square" rtlCol="0">
            <a:spAutoFit/>
          </a:bodyPr>
          <a:lstStyle/>
          <a:p>
            <a:pPr algn="l" fontAlgn="ctr">
              <a:buFont typeface="Arial" panose="020B0604020202020204" pitchFamily="34" charset="0"/>
              <a:buChar char="•"/>
            </a:pPr>
            <a:r>
              <a:rPr lang="en-US" sz="900" b="0" i="0" dirty="0">
                <a:solidFill>
                  <a:srgbClr val="212121"/>
                </a:solidFill>
                <a:effectLst/>
                <a:latin typeface="Roboto" panose="02000000000000000000" pitchFamily="2" charset="0"/>
              </a:rPr>
              <a:t>Fritz, J. M., &amp; McDonald, J. R. (2008). Osteomyelitis: approach to diagnosis and treatment. </a:t>
            </a:r>
            <a:r>
              <a:rPr lang="en-US" sz="900" b="0" i="1" dirty="0">
                <a:solidFill>
                  <a:srgbClr val="212121"/>
                </a:solidFill>
                <a:effectLst/>
                <a:latin typeface="Roboto" panose="02000000000000000000" pitchFamily="2" charset="0"/>
              </a:rPr>
              <a:t>The Physician and </a:t>
            </a:r>
            <a:r>
              <a:rPr lang="en-US" sz="900" b="0" i="1" dirty="0" err="1">
                <a:solidFill>
                  <a:srgbClr val="212121"/>
                </a:solidFill>
                <a:effectLst/>
                <a:latin typeface="Roboto" panose="02000000000000000000" pitchFamily="2" charset="0"/>
              </a:rPr>
              <a:t>sportsmedicine</a:t>
            </a:r>
            <a:r>
              <a:rPr lang="en-US" sz="900" b="0" i="0" dirty="0">
                <a:solidFill>
                  <a:srgbClr val="212121"/>
                </a:solidFill>
                <a:effectLst/>
                <a:latin typeface="Roboto" panose="02000000000000000000" pitchFamily="2" charset="0"/>
              </a:rPr>
              <a:t>, </a:t>
            </a:r>
            <a:r>
              <a:rPr lang="en-US" sz="900" b="0" i="1" dirty="0">
                <a:solidFill>
                  <a:srgbClr val="212121"/>
                </a:solidFill>
                <a:effectLst/>
                <a:latin typeface="Roboto" panose="02000000000000000000" pitchFamily="2" charset="0"/>
              </a:rPr>
              <a:t>36</a:t>
            </a:r>
            <a:r>
              <a:rPr lang="en-US" sz="900" b="0" i="0" dirty="0">
                <a:solidFill>
                  <a:srgbClr val="212121"/>
                </a:solidFill>
                <a:effectLst/>
                <a:latin typeface="Roboto" panose="02000000000000000000" pitchFamily="2" charset="0"/>
              </a:rPr>
              <a:t>(1), nihpa116823. https://</a:t>
            </a:r>
            <a:r>
              <a:rPr lang="en-US" sz="900" b="0" i="0" dirty="0" err="1">
                <a:solidFill>
                  <a:srgbClr val="212121"/>
                </a:solidFill>
                <a:effectLst/>
                <a:latin typeface="Roboto" panose="02000000000000000000" pitchFamily="2" charset="0"/>
              </a:rPr>
              <a:t>doi.org</a:t>
            </a:r>
            <a:r>
              <a:rPr lang="en-US" sz="900" b="0" i="0" dirty="0">
                <a:solidFill>
                  <a:srgbClr val="212121"/>
                </a:solidFill>
                <a:effectLst/>
                <a:latin typeface="Roboto" panose="02000000000000000000" pitchFamily="2" charset="0"/>
              </a:rPr>
              <a:t>/10.3810/psm.2008.12.11</a:t>
            </a:r>
            <a:endParaRPr lang="en-US" sz="900" b="0" i="0" u="none" strike="noStrike" dirty="0">
              <a:solidFill>
                <a:srgbClr val="006FB7"/>
              </a:solidFill>
              <a:effectLst/>
            </a:endParaRPr>
          </a:p>
        </p:txBody>
      </p:sp>
    </p:spTree>
    <p:extLst>
      <p:ext uri="{BB962C8B-B14F-4D97-AF65-F5344CB8AC3E}">
        <p14:creationId xmlns:p14="http://schemas.microsoft.com/office/powerpoint/2010/main" val="4286860267"/>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131DC7-4A79-A5F0-B228-D4EA52CBED24}"/>
              </a:ext>
            </a:extLst>
          </p:cNvPr>
          <p:cNvSpPr>
            <a:spLocks noGrp="1"/>
          </p:cNvSpPr>
          <p:nvPr>
            <p:ph sz="quarter" idx="10"/>
          </p:nvPr>
        </p:nvSpPr>
        <p:spPr>
          <a:xfrm>
            <a:off x="152400" y="590550"/>
            <a:ext cx="8458200" cy="3352800"/>
          </a:xfrm>
        </p:spPr>
        <p:txBody>
          <a:bodyPr/>
          <a:lstStyle/>
          <a:p>
            <a:endParaRPr lang="en-US" sz="1300" dirty="0">
              <a:solidFill>
                <a:srgbClr val="383636"/>
              </a:solidFill>
            </a:endParaRPr>
          </a:p>
          <a:p>
            <a:pPr algn="l">
              <a:spcBef>
                <a:spcPts val="2000"/>
              </a:spcBef>
              <a:spcAft>
                <a:spcPts val="2000"/>
              </a:spcAft>
            </a:pPr>
            <a:r>
              <a:rPr lang="en-US" sz="1300" b="0" i="0" dirty="0">
                <a:solidFill>
                  <a:srgbClr val="212121"/>
                </a:solidFill>
                <a:effectLst/>
              </a:rPr>
              <a:t>Blood cultures should always be obtained when osteomyelitis is suspected, though they are often negative except in cases of hematogenous osteomyelitis. The gold standard for the diagnosis of osteomyelitis is bone biopsy with histopathologic examination and tissue culture. When the patient is clinically stable, one should consider delaying empiric antimicrobial treatment until bone biopsy is performed. An open approach is ideal to ensure that adequate specimen is obtained, particularly when prosthetic material is involved.</a:t>
            </a:r>
            <a:r>
              <a:rPr lang="en-US" sz="1300" b="0" i="0" u="sng" baseline="30000" dirty="0">
                <a:solidFill>
                  <a:srgbClr val="376FAA"/>
                </a:solidFill>
                <a:effectLst/>
                <a:hlinkClick r:id="rId2"/>
              </a:rPr>
              <a:t>7</a:t>
            </a:r>
            <a:r>
              <a:rPr lang="en-US" sz="1300" b="0" i="0" dirty="0">
                <a:solidFill>
                  <a:srgbClr val="212121"/>
                </a:solidFill>
                <a:effectLst/>
              </a:rPr>
              <a:t> Needle biopsy is often used, and the sensitivity and specificity using this modality has been reported as 87% and 93%, respectively.</a:t>
            </a:r>
            <a:r>
              <a:rPr lang="en-US" sz="1300" b="0" i="0" u="sng" baseline="30000" dirty="0">
                <a:solidFill>
                  <a:srgbClr val="376FAA"/>
                </a:solidFill>
                <a:effectLst/>
                <a:hlinkClick r:id="rId3"/>
              </a:rPr>
              <a:t>8</a:t>
            </a:r>
            <a:r>
              <a:rPr lang="en-US" sz="1300" b="0" i="0" dirty="0">
                <a:solidFill>
                  <a:srgbClr val="212121"/>
                </a:solidFill>
                <a:effectLst/>
              </a:rPr>
              <a:t> Specimens should undergo both aerobic and anaerobic bacterial culture. In addition, fungal and mycobacterial cultures should be performed when clinical suspicion of these organisms is present.</a:t>
            </a:r>
          </a:p>
          <a:p>
            <a:pPr algn="l">
              <a:spcBef>
                <a:spcPts val="2000"/>
              </a:spcBef>
              <a:spcAft>
                <a:spcPts val="2000"/>
              </a:spcAft>
            </a:pPr>
            <a:r>
              <a:rPr lang="en-US" sz="1300" b="0" i="0" dirty="0">
                <a:solidFill>
                  <a:srgbClr val="212121"/>
                </a:solidFill>
                <a:effectLst/>
              </a:rPr>
              <a:t>Patients with suspected osteomyelitis often present with ulcers or draining wounds. If no purulent material is present, these should not be cultured. If bone biopsy cannot be obtained, culture of purulent material from such sites may be obtained, though it is never definitive and must be interpreted with caution. Surface cultures often grow only skin flora, and frequently miss the primary pathogen, or secondary pathogen(s) in the case of polymicrobial infection. Heavy growth of a common pathogen is suggestive but not diagnostic of its involvement. The presence of </a:t>
            </a:r>
            <a:r>
              <a:rPr lang="en-US" sz="1300" b="0" i="1" dirty="0">
                <a:solidFill>
                  <a:srgbClr val="212121"/>
                </a:solidFill>
                <a:effectLst/>
              </a:rPr>
              <a:t>S. aureus</a:t>
            </a:r>
            <a:r>
              <a:rPr lang="en-US" sz="1300" b="0" i="0" dirty="0">
                <a:solidFill>
                  <a:srgbClr val="212121"/>
                </a:solidFill>
                <a:effectLst/>
              </a:rPr>
              <a:t> in surface cultures has been correlated to its presence in deep cultures </a:t>
            </a:r>
            <a:r>
              <a:rPr lang="en-US" sz="1300" b="0" i="0" u="sng" baseline="30000" dirty="0">
                <a:solidFill>
                  <a:srgbClr val="376FAA"/>
                </a:solidFill>
                <a:effectLst/>
                <a:hlinkClick r:id="rId4"/>
              </a:rPr>
              <a:t>9</a:t>
            </a:r>
            <a:r>
              <a:rPr lang="en-US" sz="1300" b="0" i="0" baseline="30000" dirty="0">
                <a:solidFill>
                  <a:srgbClr val="212121"/>
                </a:solidFill>
                <a:effectLst/>
              </a:rPr>
              <a:t>-</a:t>
            </a:r>
            <a:r>
              <a:rPr lang="en-US" sz="1300" b="0" i="0" u="sng" baseline="30000" dirty="0">
                <a:solidFill>
                  <a:srgbClr val="376FAA"/>
                </a:solidFill>
                <a:effectLst/>
                <a:hlinkClick r:id="rId5"/>
              </a:rPr>
              <a:t>10</a:t>
            </a:r>
            <a:r>
              <a:rPr lang="en-US" sz="1300" b="0" i="0" dirty="0">
                <a:solidFill>
                  <a:srgbClr val="212121"/>
                </a:solidFill>
                <a:effectLst/>
              </a:rPr>
              <a:t>.</a:t>
            </a:r>
          </a:p>
          <a:p>
            <a:endParaRPr lang="en-US" sz="1300" dirty="0"/>
          </a:p>
        </p:txBody>
      </p:sp>
      <p:sp>
        <p:nvSpPr>
          <p:cNvPr id="5" name="TextBox 4">
            <a:extLst>
              <a:ext uri="{FF2B5EF4-FFF2-40B4-BE49-F238E27FC236}">
                <a16:creationId xmlns:a16="http://schemas.microsoft.com/office/drawing/2014/main" id="{64F5A3B0-28E1-BE5E-533E-5A04F768402E}"/>
              </a:ext>
            </a:extLst>
          </p:cNvPr>
          <p:cNvSpPr txBox="1"/>
          <p:nvPr/>
        </p:nvSpPr>
        <p:spPr>
          <a:xfrm>
            <a:off x="2819400" y="4368284"/>
            <a:ext cx="6172202" cy="369332"/>
          </a:xfrm>
          <a:prstGeom prst="rect">
            <a:avLst/>
          </a:prstGeom>
          <a:noFill/>
        </p:spPr>
        <p:txBody>
          <a:bodyPr wrap="square" rtlCol="0">
            <a:spAutoFit/>
          </a:bodyPr>
          <a:lstStyle/>
          <a:p>
            <a:pPr algn="l" fontAlgn="ctr">
              <a:buFont typeface="Arial" panose="020B0604020202020204" pitchFamily="34" charset="0"/>
              <a:buChar char="•"/>
            </a:pPr>
            <a:r>
              <a:rPr lang="en-US" sz="900" b="0" i="0" dirty="0">
                <a:solidFill>
                  <a:srgbClr val="212121"/>
                </a:solidFill>
                <a:effectLst/>
                <a:latin typeface="Roboto" panose="02000000000000000000" pitchFamily="2" charset="0"/>
              </a:rPr>
              <a:t>Fritz, J. M., &amp; McDonald, J. R. (2008). Osteomyelitis: approach to diagnosis and treatment. </a:t>
            </a:r>
            <a:r>
              <a:rPr lang="en-US" sz="900" b="0" i="1" dirty="0">
                <a:solidFill>
                  <a:srgbClr val="212121"/>
                </a:solidFill>
                <a:effectLst/>
                <a:latin typeface="Roboto" panose="02000000000000000000" pitchFamily="2" charset="0"/>
              </a:rPr>
              <a:t>The Physician and </a:t>
            </a:r>
            <a:r>
              <a:rPr lang="en-US" sz="900" b="0" i="1" dirty="0" err="1">
                <a:solidFill>
                  <a:srgbClr val="212121"/>
                </a:solidFill>
                <a:effectLst/>
                <a:latin typeface="Roboto" panose="02000000000000000000" pitchFamily="2" charset="0"/>
              </a:rPr>
              <a:t>sportsmedicine</a:t>
            </a:r>
            <a:r>
              <a:rPr lang="en-US" sz="900" b="0" i="0" dirty="0">
                <a:solidFill>
                  <a:srgbClr val="212121"/>
                </a:solidFill>
                <a:effectLst/>
                <a:latin typeface="Roboto" panose="02000000000000000000" pitchFamily="2" charset="0"/>
              </a:rPr>
              <a:t>, </a:t>
            </a:r>
            <a:r>
              <a:rPr lang="en-US" sz="900" b="0" i="1" dirty="0">
                <a:solidFill>
                  <a:srgbClr val="212121"/>
                </a:solidFill>
                <a:effectLst/>
                <a:latin typeface="Roboto" panose="02000000000000000000" pitchFamily="2" charset="0"/>
              </a:rPr>
              <a:t>36</a:t>
            </a:r>
            <a:r>
              <a:rPr lang="en-US" sz="900" b="0" i="0" dirty="0">
                <a:solidFill>
                  <a:srgbClr val="212121"/>
                </a:solidFill>
                <a:effectLst/>
                <a:latin typeface="Roboto" panose="02000000000000000000" pitchFamily="2" charset="0"/>
              </a:rPr>
              <a:t>(1), nihpa116823. https://</a:t>
            </a:r>
            <a:r>
              <a:rPr lang="en-US" sz="900" b="0" i="0" dirty="0" err="1">
                <a:solidFill>
                  <a:srgbClr val="212121"/>
                </a:solidFill>
                <a:effectLst/>
                <a:latin typeface="Roboto" panose="02000000000000000000" pitchFamily="2" charset="0"/>
              </a:rPr>
              <a:t>doi.org</a:t>
            </a:r>
            <a:r>
              <a:rPr lang="en-US" sz="900" b="0" i="0" dirty="0">
                <a:solidFill>
                  <a:srgbClr val="212121"/>
                </a:solidFill>
                <a:effectLst/>
                <a:latin typeface="Roboto" panose="02000000000000000000" pitchFamily="2" charset="0"/>
              </a:rPr>
              <a:t>/10.3810/psm.2008.12.11</a:t>
            </a:r>
            <a:endParaRPr lang="en-US" sz="900" b="0" i="0" u="none" strike="noStrike" dirty="0">
              <a:solidFill>
                <a:srgbClr val="006FB7"/>
              </a:solidFill>
              <a:effectLst/>
            </a:endParaRPr>
          </a:p>
        </p:txBody>
      </p:sp>
      <p:sp>
        <p:nvSpPr>
          <p:cNvPr id="8" name="Title 1">
            <a:extLst>
              <a:ext uri="{FF2B5EF4-FFF2-40B4-BE49-F238E27FC236}">
                <a16:creationId xmlns:a16="http://schemas.microsoft.com/office/drawing/2014/main" id="{F32EBC59-0E68-724A-88EA-A2D45AACB5B8}"/>
              </a:ext>
            </a:extLst>
          </p:cNvPr>
          <p:cNvSpPr>
            <a:spLocks noGrp="1"/>
          </p:cNvSpPr>
          <p:nvPr>
            <p:ph type="title"/>
          </p:nvPr>
        </p:nvSpPr>
        <p:spPr>
          <a:xfrm>
            <a:off x="457200" y="206375"/>
            <a:ext cx="8229600" cy="857250"/>
          </a:xfrm>
        </p:spPr>
        <p:txBody>
          <a:bodyPr/>
          <a:lstStyle/>
          <a:p>
            <a:pPr algn="ctr"/>
            <a:r>
              <a:rPr lang="en-US" dirty="0"/>
              <a:t>What is role of cultures? </a:t>
            </a:r>
          </a:p>
        </p:txBody>
      </p:sp>
    </p:spTree>
    <p:extLst>
      <p:ext uri="{BB962C8B-B14F-4D97-AF65-F5344CB8AC3E}">
        <p14:creationId xmlns:p14="http://schemas.microsoft.com/office/powerpoint/2010/main" val="2552581287"/>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p:txBody>
          <a:bodyPr/>
          <a:lstStyle/>
          <a:p>
            <a:pPr algn="ctr"/>
            <a:r>
              <a:rPr lang="en-US" dirty="0"/>
              <a:t>What are adverse events? </a:t>
            </a:r>
          </a:p>
        </p:txBody>
      </p:sp>
      <p:sp>
        <p:nvSpPr>
          <p:cNvPr id="3" name="Content Placeholder 2">
            <a:extLst>
              <a:ext uri="{FF2B5EF4-FFF2-40B4-BE49-F238E27FC236}">
                <a16:creationId xmlns:a16="http://schemas.microsoft.com/office/drawing/2014/main" id="{8F131DC7-4A79-A5F0-B228-D4EA52CBED24}"/>
              </a:ext>
            </a:extLst>
          </p:cNvPr>
          <p:cNvSpPr>
            <a:spLocks noGrp="1"/>
          </p:cNvSpPr>
          <p:nvPr>
            <p:ph sz="quarter" idx="10"/>
          </p:nvPr>
        </p:nvSpPr>
        <p:spPr>
          <a:xfrm>
            <a:off x="381000" y="857397"/>
            <a:ext cx="8229600" cy="3352800"/>
          </a:xfrm>
        </p:spPr>
        <p:txBody>
          <a:bodyPr/>
          <a:lstStyle/>
          <a:p>
            <a:r>
              <a:rPr lang="en-US" sz="1600" b="0" i="0" dirty="0">
                <a:solidFill>
                  <a:srgbClr val="383636"/>
                </a:solidFill>
                <a:effectLst/>
                <a:latin typeface="Arial" panose="020B0604020202020204" pitchFamily="34" charset="0"/>
                <a:cs typeface="Arial" panose="020B0604020202020204" pitchFamily="34" charset="0"/>
              </a:rPr>
              <a:t>The medical approach to DFO is often criticized for collateral damage due to antibiotic use, especially the emergence of bacterial resistance, but also adverse events, in particular, </a:t>
            </a:r>
            <a:r>
              <a:rPr lang="en-US" sz="1600" b="0" i="1" dirty="0">
                <a:solidFill>
                  <a:srgbClr val="383636"/>
                </a:solidFill>
                <a:effectLst/>
                <a:latin typeface="Arial" panose="020B0604020202020204" pitchFamily="34" charset="0"/>
                <a:cs typeface="Arial" panose="020B0604020202020204" pitchFamily="34" charset="0"/>
              </a:rPr>
              <a:t>Clostridium difficile</a:t>
            </a:r>
            <a:r>
              <a:rPr lang="en-US" sz="1600" b="0" i="0" dirty="0">
                <a:solidFill>
                  <a:srgbClr val="383636"/>
                </a:solidFill>
                <a:effectLst/>
                <a:latin typeface="Arial" panose="020B0604020202020204" pitchFamily="34" charset="0"/>
                <a:cs typeface="Arial" panose="020B0604020202020204" pitchFamily="34" charset="0"/>
              </a:rPr>
              <a:t>–associated diarrhea (CDAD), along with significant cost. </a:t>
            </a:r>
          </a:p>
          <a:p>
            <a:r>
              <a:rPr lang="en-US" sz="1600" b="0" i="0" dirty="0">
                <a:solidFill>
                  <a:srgbClr val="383636"/>
                </a:solidFill>
                <a:effectLst/>
                <a:latin typeface="Arial" panose="020B0604020202020204" pitchFamily="34" charset="0"/>
                <a:cs typeface="Arial" panose="020B0604020202020204" pitchFamily="34" charset="0"/>
              </a:rPr>
              <a:t>In this study, gastrointestinal adverse events were reported in significantly more patients receiving 12 weeks of antibiotic treatment than in those receiving only 6 weeks, but the use of rifampin combinations in the majority of our patients (27/40; 67.5%) may have influenced these results. </a:t>
            </a:r>
            <a:endParaRPr lang="en-US" sz="1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4F5A3B0-28E1-BE5E-533E-5A04F768402E}"/>
              </a:ext>
            </a:extLst>
          </p:cNvPr>
          <p:cNvSpPr txBox="1"/>
          <p:nvPr/>
        </p:nvSpPr>
        <p:spPr>
          <a:xfrm>
            <a:off x="3200400" y="4676553"/>
            <a:ext cx="6172202" cy="369332"/>
          </a:xfrm>
          <a:prstGeom prst="rect">
            <a:avLst/>
          </a:prstGeom>
          <a:noFill/>
        </p:spPr>
        <p:txBody>
          <a:bodyPr wrap="square" rtlCol="0">
            <a:spAutoFit/>
          </a:bodyPr>
          <a:lstStyle/>
          <a:p>
            <a:pPr algn="l" fontAlgn="ctr">
              <a:buFont typeface="Arial" panose="020B0604020202020204" pitchFamily="34" charset="0"/>
              <a:buChar char="•"/>
            </a:pPr>
            <a:r>
              <a:rPr lang="en-US" sz="900" b="0" i="0" dirty="0">
                <a:solidFill>
                  <a:srgbClr val="212121"/>
                </a:solidFill>
                <a:effectLst/>
                <a:latin typeface="Roboto" panose="02000000000000000000" pitchFamily="2" charset="0"/>
              </a:rPr>
              <a:t>Fritz, J. M., &amp; McDonald, J. R. (2008). Osteomyelitis: approach to diagnosis and treatment. </a:t>
            </a:r>
            <a:r>
              <a:rPr lang="en-US" sz="900" b="0" i="1" dirty="0">
                <a:solidFill>
                  <a:srgbClr val="212121"/>
                </a:solidFill>
                <a:effectLst/>
                <a:latin typeface="Roboto" panose="02000000000000000000" pitchFamily="2" charset="0"/>
              </a:rPr>
              <a:t>The Physician and </a:t>
            </a:r>
            <a:r>
              <a:rPr lang="en-US" sz="900" b="0" i="1" dirty="0" err="1">
                <a:solidFill>
                  <a:srgbClr val="212121"/>
                </a:solidFill>
                <a:effectLst/>
                <a:latin typeface="Roboto" panose="02000000000000000000" pitchFamily="2" charset="0"/>
              </a:rPr>
              <a:t>sportsmedicine</a:t>
            </a:r>
            <a:r>
              <a:rPr lang="en-US" sz="900" b="0" i="0" dirty="0">
                <a:solidFill>
                  <a:srgbClr val="212121"/>
                </a:solidFill>
                <a:effectLst/>
                <a:latin typeface="Roboto" panose="02000000000000000000" pitchFamily="2" charset="0"/>
              </a:rPr>
              <a:t>, </a:t>
            </a:r>
            <a:r>
              <a:rPr lang="en-US" sz="900" b="0" i="1" dirty="0">
                <a:solidFill>
                  <a:srgbClr val="212121"/>
                </a:solidFill>
                <a:effectLst/>
                <a:latin typeface="Roboto" panose="02000000000000000000" pitchFamily="2" charset="0"/>
              </a:rPr>
              <a:t>36</a:t>
            </a:r>
            <a:r>
              <a:rPr lang="en-US" sz="900" b="0" i="0" dirty="0">
                <a:solidFill>
                  <a:srgbClr val="212121"/>
                </a:solidFill>
                <a:effectLst/>
                <a:latin typeface="Roboto" panose="02000000000000000000" pitchFamily="2" charset="0"/>
              </a:rPr>
              <a:t>(1), nihpa116823. https://</a:t>
            </a:r>
            <a:r>
              <a:rPr lang="en-US" sz="900" b="0" i="0" dirty="0" err="1">
                <a:solidFill>
                  <a:srgbClr val="212121"/>
                </a:solidFill>
                <a:effectLst/>
                <a:latin typeface="Roboto" panose="02000000000000000000" pitchFamily="2" charset="0"/>
              </a:rPr>
              <a:t>doi.org</a:t>
            </a:r>
            <a:r>
              <a:rPr lang="en-US" sz="900" b="0" i="0" dirty="0">
                <a:solidFill>
                  <a:srgbClr val="212121"/>
                </a:solidFill>
                <a:effectLst/>
                <a:latin typeface="Roboto" panose="02000000000000000000" pitchFamily="2" charset="0"/>
              </a:rPr>
              <a:t>/10.3810/psm.2008.12.11</a:t>
            </a:r>
            <a:endParaRPr lang="en-US" sz="900" b="0" i="0" u="none" strike="noStrike" dirty="0">
              <a:solidFill>
                <a:srgbClr val="006FB7"/>
              </a:solidFill>
              <a:effectLst/>
            </a:endParaRPr>
          </a:p>
        </p:txBody>
      </p:sp>
      <p:pic>
        <p:nvPicPr>
          <p:cNvPr id="7" name="Picture 6">
            <a:extLst>
              <a:ext uri="{FF2B5EF4-FFF2-40B4-BE49-F238E27FC236}">
                <a16:creationId xmlns:a16="http://schemas.microsoft.com/office/drawing/2014/main" id="{3BB304E5-01EF-87FF-8E88-E225626F7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636599"/>
            <a:ext cx="6070600" cy="2019300"/>
          </a:xfrm>
          <a:prstGeom prst="rect">
            <a:avLst/>
          </a:prstGeom>
        </p:spPr>
      </p:pic>
    </p:spTree>
    <p:extLst>
      <p:ext uri="{BB962C8B-B14F-4D97-AF65-F5344CB8AC3E}">
        <p14:creationId xmlns:p14="http://schemas.microsoft.com/office/powerpoint/2010/main" val="2668399677"/>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39354"/>
            <a:ext cx="8507392" cy="672387"/>
          </a:xfrm>
        </p:spPr>
        <p:txBody>
          <a:bodyPr>
            <a:normAutofit/>
          </a:bodyPr>
          <a:lstStyle/>
          <a:p>
            <a:pPr algn="ctr"/>
            <a:r>
              <a:rPr lang="en-US" sz="2400" dirty="0">
                <a:solidFill>
                  <a:schemeClr val="tx1"/>
                </a:solidFill>
              </a:rPr>
              <a:t>What is role of ESR &amp; CRP values? </a:t>
            </a:r>
          </a:p>
        </p:txBody>
      </p:sp>
      <p:sp>
        <p:nvSpPr>
          <p:cNvPr id="7" name="TextBox 6"/>
          <p:cNvSpPr txBox="1"/>
          <p:nvPr/>
        </p:nvSpPr>
        <p:spPr>
          <a:xfrm>
            <a:off x="2209800" y="4179247"/>
            <a:ext cx="6744271" cy="830997"/>
          </a:xfrm>
          <a:prstGeom prst="rect">
            <a:avLst/>
          </a:prstGeom>
          <a:noFill/>
        </p:spPr>
        <p:txBody>
          <a:bodyPr wrap="square" rtlCol="0">
            <a:spAutoFit/>
          </a:bodyPr>
          <a:lstStyle/>
          <a:p>
            <a:pPr marL="403225" indent="-403225"/>
            <a:r>
              <a:rPr lang="en-US" sz="1200" b="0" i="0" dirty="0" err="1">
                <a:solidFill>
                  <a:srgbClr val="212121"/>
                </a:solidFill>
                <a:effectLst/>
                <a:latin typeface="Roboto" panose="02000000000000000000" pitchFamily="2" charset="0"/>
              </a:rPr>
              <a:t>Lavery</a:t>
            </a:r>
            <a:r>
              <a:rPr lang="en-US" sz="1200" b="0" i="0" dirty="0">
                <a:solidFill>
                  <a:srgbClr val="212121"/>
                </a:solidFill>
                <a:effectLst/>
                <a:latin typeface="Roboto" panose="02000000000000000000" pitchFamily="2" charset="0"/>
              </a:rPr>
              <a:t>, L. A., </a:t>
            </a:r>
            <a:r>
              <a:rPr lang="en-US" sz="1200" b="0" i="0" dirty="0" err="1">
                <a:solidFill>
                  <a:srgbClr val="212121"/>
                </a:solidFill>
                <a:effectLst/>
                <a:latin typeface="Roboto" panose="02000000000000000000" pitchFamily="2" charset="0"/>
              </a:rPr>
              <a:t>Ahn</a:t>
            </a:r>
            <a:r>
              <a:rPr lang="en-US" sz="1200" b="0" i="0" dirty="0">
                <a:solidFill>
                  <a:srgbClr val="212121"/>
                </a:solidFill>
                <a:effectLst/>
                <a:latin typeface="Roboto" panose="02000000000000000000" pitchFamily="2" charset="0"/>
              </a:rPr>
              <a:t>, J., Ryan, E. C., Bhavan, K., Oz, O. K., La Fontaine, J., &amp; </a:t>
            </a:r>
            <a:r>
              <a:rPr lang="en-US" sz="1200" b="0" i="0" dirty="0" err="1">
                <a:solidFill>
                  <a:srgbClr val="212121"/>
                </a:solidFill>
                <a:effectLst/>
                <a:latin typeface="Roboto" panose="02000000000000000000" pitchFamily="2" charset="0"/>
              </a:rPr>
              <a:t>Wukich</a:t>
            </a:r>
            <a:r>
              <a:rPr lang="en-US" sz="1200" b="0" i="0" dirty="0">
                <a:solidFill>
                  <a:srgbClr val="212121"/>
                </a:solidFill>
                <a:effectLst/>
                <a:latin typeface="Roboto" panose="02000000000000000000" pitchFamily="2" charset="0"/>
              </a:rPr>
              <a:t>, D. K. (2019). What are the Optimal Cutoff Values for ESR and CRP to Diagnose Osteomyelitis in Patients with Diabetes-related Foot Infections?. </a:t>
            </a:r>
            <a:r>
              <a:rPr lang="en-US" sz="1200" b="0" i="1" dirty="0">
                <a:solidFill>
                  <a:srgbClr val="212121"/>
                </a:solidFill>
                <a:effectLst/>
                <a:latin typeface="Roboto" panose="02000000000000000000" pitchFamily="2" charset="0"/>
              </a:rPr>
              <a:t>Clinical </a:t>
            </a:r>
            <a:r>
              <a:rPr lang="en-US" sz="1200" b="0" i="1" dirty="0" err="1">
                <a:solidFill>
                  <a:srgbClr val="212121"/>
                </a:solidFill>
                <a:effectLst/>
                <a:latin typeface="Roboto" panose="02000000000000000000" pitchFamily="2" charset="0"/>
              </a:rPr>
              <a:t>orthopaedics</a:t>
            </a:r>
            <a:r>
              <a:rPr lang="en-US" sz="1200" b="0" i="1" dirty="0">
                <a:solidFill>
                  <a:srgbClr val="212121"/>
                </a:solidFill>
                <a:effectLst/>
                <a:latin typeface="Roboto" panose="02000000000000000000" pitchFamily="2" charset="0"/>
              </a:rPr>
              <a:t> and related research</a:t>
            </a:r>
            <a:r>
              <a:rPr lang="en-US" sz="1200" b="0" i="0" dirty="0">
                <a:solidFill>
                  <a:srgbClr val="212121"/>
                </a:solidFill>
                <a:effectLst/>
                <a:latin typeface="Roboto" panose="02000000000000000000" pitchFamily="2" charset="0"/>
              </a:rPr>
              <a:t>, </a:t>
            </a:r>
            <a:r>
              <a:rPr lang="en-US" sz="1200" b="0" i="1" dirty="0">
                <a:solidFill>
                  <a:srgbClr val="212121"/>
                </a:solidFill>
                <a:effectLst/>
                <a:latin typeface="Roboto" panose="02000000000000000000" pitchFamily="2" charset="0"/>
              </a:rPr>
              <a:t>477</a:t>
            </a:r>
            <a:r>
              <a:rPr lang="en-US" sz="1200" b="0" i="0" dirty="0">
                <a:solidFill>
                  <a:srgbClr val="212121"/>
                </a:solidFill>
                <a:effectLst/>
                <a:latin typeface="Roboto" panose="02000000000000000000" pitchFamily="2" charset="0"/>
              </a:rPr>
              <a:t>(7), 1594–1602. https://</a:t>
            </a:r>
            <a:r>
              <a:rPr lang="en-US" sz="1200" b="0" i="0" dirty="0" err="1">
                <a:solidFill>
                  <a:srgbClr val="212121"/>
                </a:solidFill>
                <a:effectLst/>
                <a:latin typeface="Roboto" panose="02000000000000000000" pitchFamily="2" charset="0"/>
              </a:rPr>
              <a:t>doi.org</a:t>
            </a:r>
            <a:r>
              <a:rPr lang="en-US" sz="1200" b="0" i="0" dirty="0">
                <a:solidFill>
                  <a:srgbClr val="212121"/>
                </a:solidFill>
                <a:effectLst/>
                <a:latin typeface="Roboto" panose="02000000000000000000" pitchFamily="2" charset="0"/>
              </a:rPr>
              <a:t>/10.1097/CORR.0000000000000718</a:t>
            </a:r>
            <a:endParaRPr lang="en-US" sz="1200" dirty="0"/>
          </a:p>
        </p:txBody>
      </p:sp>
      <p:sp>
        <p:nvSpPr>
          <p:cNvPr id="3" name="Rectangle 2"/>
          <p:cNvSpPr/>
          <p:nvPr/>
        </p:nvSpPr>
        <p:spPr>
          <a:xfrm>
            <a:off x="304800" y="1111741"/>
            <a:ext cx="8169798" cy="3067506"/>
          </a:xfrm>
          <a:prstGeom prst="rect">
            <a:avLst/>
          </a:prstGeom>
        </p:spPr>
        <p:txBody>
          <a:bodyPr wrap="square">
            <a:spAutoFit/>
          </a:bodyPr>
          <a:lstStyle/>
          <a:p>
            <a:pPr marL="285750" indent="-285750" algn="l">
              <a:spcBef>
                <a:spcPts val="2000"/>
              </a:spcBef>
              <a:spcAft>
                <a:spcPts val="2000"/>
              </a:spcAft>
              <a:buClr>
                <a:srgbClr val="C00000"/>
              </a:buClr>
              <a:buFont typeface="Arial" panose="020B0604020202020204" pitchFamily="34" charset="0"/>
              <a:buChar char="•"/>
            </a:pPr>
            <a:r>
              <a:rPr lang="en-US" sz="1600" b="0" i="0" dirty="0">
                <a:solidFill>
                  <a:srgbClr val="212121"/>
                </a:solidFill>
                <a:effectLst/>
              </a:rPr>
              <a:t>Distinguishing osteomyelitis from soft-tissue infection of the foot is important because osteomyelitis is associated with more operations, amputation, and prolonged antibiotic exposure. Both erythrocyte sedimentation rate (ESR) and C-reactive protein (CRP) are routinely ordered inflammatory biomarkers for evaluating foot infection. </a:t>
            </a:r>
          </a:p>
          <a:p>
            <a:pPr marL="285750" indent="-285750" algn="l">
              <a:spcBef>
                <a:spcPts val="2000"/>
              </a:spcBef>
              <a:spcAft>
                <a:spcPts val="2000"/>
              </a:spcAft>
              <a:buClr>
                <a:srgbClr val="C00000"/>
              </a:buClr>
              <a:buFont typeface="Arial" panose="020B0604020202020204" pitchFamily="34" charset="0"/>
              <a:buChar char="•"/>
            </a:pPr>
            <a:r>
              <a:rPr lang="en-US" sz="1600" b="0" i="0" dirty="0">
                <a:solidFill>
                  <a:srgbClr val="212121"/>
                </a:solidFill>
                <a:effectLst/>
              </a:rPr>
              <a:t>When initial evaluation is inconclusive, advanced imaging is indicated, and high clinical or radiographic suspicion of osteomyelitis may indicate bone biopsy to identify organisms and antibiotic sensitivity. Although ESR and CRP levels are helpful for distinguishing osteomyelitis from soft-tissue infections in patients with diabetes-related foot infections, parameters regarding optimal cutoff values for those tests have not, to our knowledge, been defined. </a:t>
            </a:r>
          </a:p>
        </p:txBody>
      </p:sp>
    </p:spTree>
    <p:extLst>
      <p:ext uri="{BB962C8B-B14F-4D97-AF65-F5344CB8AC3E}">
        <p14:creationId xmlns:p14="http://schemas.microsoft.com/office/powerpoint/2010/main" val="899705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941355"/>
            <a:ext cx="7391400" cy="3452227"/>
          </a:xfrm>
          <a:prstGeom prst="rect">
            <a:avLst/>
          </a:prstGeom>
        </p:spPr>
        <p:txBody>
          <a:bodyPr wrap="square">
            <a:spAutoFit/>
          </a:bodyPr>
          <a:lstStyle/>
          <a:p>
            <a:pPr marL="171450" indent="-171450" algn="l">
              <a:spcBef>
                <a:spcPts val="2000"/>
              </a:spcBef>
              <a:spcAft>
                <a:spcPts val="1000"/>
              </a:spcAft>
              <a:buClr>
                <a:srgbClr val="C00000"/>
              </a:buClr>
              <a:buFont typeface="Arial" panose="020B0604020202020204" pitchFamily="34" charset="0"/>
              <a:buChar char="•"/>
            </a:pPr>
            <a:r>
              <a:rPr lang="en-US" sz="1400" b="0" i="0" dirty="0" err="1">
                <a:solidFill>
                  <a:srgbClr val="734126"/>
                </a:solidFill>
                <a:effectLst/>
              </a:rPr>
              <a:t>Lavery</a:t>
            </a:r>
            <a:r>
              <a:rPr lang="en-US" sz="1400" b="0" i="0" dirty="0">
                <a:solidFill>
                  <a:srgbClr val="734126"/>
                </a:solidFill>
                <a:effectLst/>
              </a:rPr>
              <a:t> et al, reviewed the </a:t>
            </a:r>
            <a:r>
              <a:rPr lang="en-US" sz="1400" b="0" i="0" dirty="0">
                <a:solidFill>
                  <a:srgbClr val="212121"/>
                </a:solidFill>
                <a:effectLst/>
              </a:rPr>
              <a:t>records of 1842 patients between 18 and 89 years of age </a:t>
            </a:r>
          </a:p>
          <a:p>
            <a:pPr indent="-171450" algn="l">
              <a:buClr>
                <a:srgbClr val="C00000"/>
              </a:buClr>
              <a:buFont typeface="Arial" panose="020B0604020202020204" pitchFamily="34" charset="0"/>
              <a:buChar char="•"/>
            </a:pPr>
            <a:r>
              <a:rPr lang="en-US" sz="1400" b="0" i="0" dirty="0">
                <a:solidFill>
                  <a:srgbClr val="212121"/>
                </a:solidFill>
                <a:effectLst/>
              </a:rPr>
              <a:t>An ESR of 60 mm/h and a CRP level of 7.9 mg/dL were determined to be the optimal cutoff points for predicting osteomyelitis based on results of the ROC analysis. The ESR threshold of 60 mm/h demonstrated a sensitivity of 74% (95% confidence interval [CI], 67–80) and specificity of 56% (95% CI, 48–63) for osteomyelitis, whereas the CRP threshold of 7.9 mg/dL had a sensitivity of 49% (95% CI, 41–57) and specificity of 80% (95% CI, 74–86). If the ESR is &lt; 30 mm/h, the likelihood of osteomyelitis is low. However, if ESR is &gt; 60 mm/h and CRP level is &gt; 7.9 mg/dL, the likelihood of osteomyelitis is high, and treatment of suspected osteomyelitis should be strongly considered.</a:t>
            </a:r>
            <a:br>
              <a:rPr lang="en-US" sz="1400" b="0" i="0" dirty="0">
                <a:solidFill>
                  <a:srgbClr val="212121"/>
                </a:solidFill>
                <a:effectLst/>
              </a:rPr>
            </a:br>
            <a:endParaRPr lang="en-US" sz="1400" b="0" i="0" dirty="0">
              <a:solidFill>
                <a:srgbClr val="212121"/>
              </a:solidFill>
              <a:effectLst/>
            </a:endParaRPr>
          </a:p>
          <a:p>
            <a:pPr indent="-171450" algn="l">
              <a:buClr>
                <a:srgbClr val="C00000"/>
              </a:buClr>
              <a:buFont typeface="Arial" panose="020B0604020202020204" pitchFamily="34" charset="0"/>
              <a:buChar char="•"/>
            </a:pPr>
            <a:r>
              <a:rPr lang="en-US" sz="1400" b="0" i="0" dirty="0">
                <a:solidFill>
                  <a:srgbClr val="212121"/>
                </a:solidFill>
                <a:effectLst/>
              </a:rPr>
              <a:t>While ESR is better for ruling out osteomyelitis initially, CRP helps distinguish osteomyelitis from soft-tissue infection in patients with high ESR values. Further prospective studies addressing the prognostic value of ESR and CRP are needed, and a more comprehensive diagnostic algorithm should be developed to include other diagnostic tests such as probe-to-bone and imaging.</a:t>
            </a:r>
          </a:p>
        </p:txBody>
      </p:sp>
      <p:sp>
        <p:nvSpPr>
          <p:cNvPr id="7" name="Title 1">
            <a:extLst>
              <a:ext uri="{FF2B5EF4-FFF2-40B4-BE49-F238E27FC236}">
                <a16:creationId xmlns:a16="http://schemas.microsoft.com/office/drawing/2014/main" id="{87155D13-CAE5-0BF7-5BEE-6CA7F808292C}"/>
              </a:ext>
            </a:extLst>
          </p:cNvPr>
          <p:cNvSpPr txBox="1">
            <a:spLocks/>
          </p:cNvSpPr>
          <p:nvPr/>
        </p:nvSpPr>
        <p:spPr>
          <a:xfrm>
            <a:off x="304800" y="439354"/>
            <a:ext cx="8507392" cy="672387"/>
          </a:xfrm>
          <a:prstGeom prst="rect">
            <a:avLst/>
          </a:prstGeom>
        </p:spPr>
        <p:txBody>
          <a:bodyPr>
            <a:normAutofit/>
          </a:bodyPr>
          <a:lstStyle>
            <a:lvl1pPr algn="l" defTabSz="815002" rtl="0" eaLnBrk="0" fontAlgn="base" hangingPunct="0">
              <a:spcBef>
                <a:spcPct val="0"/>
              </a:spcBef>
              <a:spcAft>
                <a:spcPct val="0"/>
              </a:spcAft>
              <a:defRPr sz="3400" b="1">
                <a:solidFill>
                  <a:srgbClr val="FFFF00"/>
                </a:solidFill>
                <a:latin typeface="+mj-lt"/>
                <a:ea typeface="+mj-ea"/>
                <a:cs typeface="ＭＳ Ｐゴシック"/>
              </a:defRPr>
            </a:lvl1pPr>
            <a:lvl2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2pPr>
            <a:lvl3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3pPr>
            <a:lvl4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4pPr>
            <a:lvl5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5pPr>
            <a:lvl6pPr marL="502624" algn="l" defTabSz="815002" rtl="0" fontAlgn="base">
              <a:spcBef>
                <a:spcPct val="0"/>
              </a:spcBef>
              <a:spcAft>
                <a:spcPct val="0"/>
              </a:spcAft>
              <a:defRPr sz="3400" b="1">
                <a:solidFill>
                  <a:srgbClr val="FFFF00"/>
                </a:solidFill>
                <a:latin typeface="Arial" pitchFamily="34" charset="0"/>
                <a:ea typeface="ＭＳ Ｐゴシック" pitchFamily="34" charset="-128"/>
              </a:defRPr>
            </a:lvl6pPr>
            <a:lvl7pPr marL="1005229" algn="l" defTabSz="815002" rtl="0" fontAlgn="base">
              <a:spcBef>
                <a:spcPct val="0"/>
              </a:spcBef>
              <a:spcAft>
                <a:spcPct val="0"/>
              </a:spcAft>
              <a:defRPr sz="3400" b="1">
                <a:solidFill>
                  <a:srgbClr val="FFFF00"/>
                </a:solidFill>
                <a:latin typeface="Arial" pitchFamily="34" charset="0"/>
                <a:ea typeface="ＭＳ Ｐゴシック" pitchFamily="34" charset="-128"/>
              </a:defRPr>
            </a:lvl7pPr>
            <a:lvl8pPr marL="1507832" algn="l" defTabSz="815002" rtl="0" fontAlgn="base">
              <a:spcBef>
                <a:spcPct val="0"/>
              </a:spcBef>
              <a:spcAft>
                <a:spcPct val="0"/>
              </a:spcAft>
              <a:defRPr sz="3400" b="1">
                <a:solidFill>
                  <a:srgbClr val="FFFF00"/>
                </a:solidFill>
                <a:latin typeface="Arial" pitchFamily="34" charset="0"/>
                <a:ea typeface="ＭＳ Ｐゴシック" pitchFamily="34" charset="-128"/>
              </a:defRPr>
            </a:lvl8pPr>
            <a:lvl9pPr marL="2010467" algn="l" defTabSz="815002" rtl="0" fontAlgn="base">
              <a:spcBef>
                <a:spcPct val="0"/>
              </a:spcBef>
              <a:spcAft>
                <a:spcPct val="0"/>
              </a:spcAft>
              <a:defRPr sz="3400" b="1">
                <a:solidFill>
                  <a:srgbClr val="FFFF00"/>
                </a:solidFill>
                <a:latin typeface="Arial" pitchFamily="34" charset="0"/>
                <a:ea typeface="ＭＳ Ｐゴシック" pitchFamily="34" charset="-128"/>
              </a:defRPr>
            </a:lvl9pPr>
          </a:lstStyle>
          <a:p>
            <a:pPr algn="ctr"/>
            <a:r>
              <a:rPr lang="en-US" sz="2400" kern="0" dirty="0">
                <a:solidFill>
                  <a:schemeClr val="tx1"/>
                </a:solidFill>
              </a:rPr>
              <a:t>What are key ESR &amp; CRP values? </a:t>
            </a:r>
          </a:p>
        </p:txBody>
      </p:sp>
      <p:sp>
        <p:nvSpPr>
          <p:cNvPr id="8" name="TextBox 7">
            <a:extLst>
              <a:ext uri="{FF2B5EF4-FFF2-40B4-BE49-F238E27FC236}">
                <a16:creationId xmlns:a16="http://schemas.microsoft.com/office/drawing/2014/main" id="{1AC9DCCD-14D8-4355-F16E-C127DEF5C203}"/>
              </a:ext>
            </a:extLst>
          </p:cNvPr>
          <p:cNvSpPr txBox="1"/>
          <p:nvPr/>
        </p:nvSpPr>
        <p:spPr>
          <a:xfrm>
            <a:off x="457200" y="4379952"/>
            <a:ext cx="8507392" cy="553998"/>
          </a:xfrm>
          <a:prstGeom prst="rect">
            <a:avLst/>
          </a:prstGeom>
          <a:noFill/>
        </p:spPr>
        <p:txBody>
          <a:bodyPr wrap="square" rtlCol="0">
            <a:spAutoFit/>
          </a:bodyPr>
          <a:lstStyle/>
          <a:p>
            <a:pPr marL="403225" indent="-403225"/>
            <a:r>
              <a:rPr lang="en-US" sz="1000" b="0" i="0" dirty="0" err="1">
                <a:solidFill>
                  <a:srgbClr val="212121"/>
                </a:solidFill>
                <a:effectLst/>
              </a:rPr>
              <a:t>Lavery</a:t>
            </a:r>
            <a:r>
              <a:rPr lang="en-US" sz="1000" b="0" i="0" dirty="0">
                <a:solidFill>
                  <a:srgbClr val="212121"/>
                </a:solidFill>
                <a:effectLst/>
              </a:rPr>
              <a:t>, L. A., </a:t>
            </a:r>
            <a:r>
              <a:rPr lang="en-US" sz="1000" b="0" i="0" dirty="0" err="1">
                <a:solidFill>
                  <a:srgbClr val="212121"/>
                </a:solidFill>
                <a:effectLst/>
              </a:rPr>
              <a:t>Ahn</a:t>
            </a:r>
            <a:r>
              <a:rPr lang="en-US" sz="1000" b="0" i="0" dirty="0">
                <a:solidFill>
                  <a:srgbClr val="212121"/>
                </a:solidFill>
                <a:effectLst/>
              </a:rPr>
              <a:t>, J., Ryan, E. C., Bhavan, K., Oz, O. K., La Fontaine, J., &amp; </a:t>
            </a:r>
            <a:r>
              <a:rPr lang="en-US" sz="1000" b="0" i="0" dirty="0" err="1">
                <a:solidFill>
                  <a:srgbClr val="212121"/>
                </a:solidFill>
                <a:effectLst/>
              </a:rPr>
              <a:t>Wukich</a:t>
            </a:r>
            <a:r>
              <a:rPr lang="en-US" sz="1000" b="0" i="0" dirty="0">
                <a:solidFill>
                  <a:srgbClr val="212121"/>
                </a:solidFill>
                <a:effectLst/>
              </a:rPr>
              <a:t>, D. K. (2019). What are the Optimal Cutoff Values for ESR and CRP to Diagnose Osteomyelitis in Patients with Diabetes-related Foot Infections?. </a:t>
            </a:r>
            <a:r>
              <a:rPr lang="en-US" sz="1000" b="0" i="1" dirty="0">
                <a:solidFill>
                  <a:srgbClr val="212121"/>
                </a:solidFill>
                <a:effectLst/>
              </a:rPr>
              <a:t>Clinical </a:t>
            </a:r>
            <a:r>
              <a:rPr lang="en-US" sz="1000" b="0" i="1" dirty="0" err="1">
                <a:solidFill>
                  <a:srgbClr val="212121"/>
                </a:solidFill>
                <a:effectLst/>
              </a:rPr>
              <a:t>orthopaedics</a:t>
            </a:r>
            <a:r>
              <a:rPr lang="en-US" sz="1000" b="0" i="1" dirty="0">
                <a:solidFill>
                  <a:srgbClr val="212121"/>
                </a:solidFill>
                <a:effectLst/>
              </a:rPr>
              <a:t> and related research</a:t>
            </a:r>
            <a:r>
              <a:rPr lang="en-US" sz="1000" b="0" i="0" dirty="0">
                <a:solidFill>
                  <a:srgbClr val="212121"/>
                </a:solidFill>
                <a:effectLst/>
              </a:rPr>
              <a:t>, </a:t>
            </a:r>
            <a:r>
              <a:rPr lang="en-US" sz="1000" b="0" i="1" dirty="0">
                <a:solidFill>
                  <a:srgbClr val="212121"/>
                </a:solidFill>
                <a:effectLst/>
              </a:rPr>
              <a:t>477</a:t>
            </a:r>
            <a:r>
              <a:rPr lang="en-US" sz="1000" b="0" i="0" dirty="0">
                <a:solidFill>
                  <a:srgbClr val="212121"/>
                </a:solidFill>
                <a:effectLst/>
              </a:rPr>
              <a:t>(7), 1594–1602. https://</a:t>
            </a:r>
            <a:r>
              <a:rPr lang="en-US" sz="1000" b="0" i="0" dirty="0" err="1">
                <a:solidFill>
                  <a:srgbClr val="212121"/>
                </a:solidFill>
                <a:effectLst/>
              </a:rPr>
              <a:t>doi.org</a:t>
            </a:r>
            <a:r>
              <a:rPr lang="en-US" sz="1000" b="0" i="0" dirty="0">
                <a:solidFill>
                  <a:srgbClr val="212121"/>
                </a:solidFill>
                <a:effectLst/>
              </a:rPr>
              <a:t>/10.1097/CORR.0000000000000718</a:t>
            </a:r>
            <a:endParaRPr lang="en-US" sz="1000" dirty="0"/>
          </a:p>
        </p:txBody>
      </p:sp>
    </p:spTree>
    <p:extLst>
      <p:ext uri="{BB962C8B-B14F-4D97-AF65-F5344CB8AC3E}">
        <p14:creationId xmlns:p14="http://schemas.microsoft.com/office/powerpoint/2010/main" val="3450322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a:normAutofit fontScale="90000"/>
          </a:bodyPr>
          <a:lstStyle/>
          <a:p>
            <a:pPr algn="ctr"/>
            <a:r>
              <a:rPr lang="en-US" sz="2800" dirty="0">
                <a:solidFill>
                  <a:schemeClr val="tx1"/>
                </a:solidFill>
              </a:rPr>
              <a:t>What are the guidelines? </a:t>
            </a:r>
            <a:br>
              <a:rPr lang="en-US" sz="2800" dirty="0">
                <a:solidFill>
                  <a:schemeClr val="tx1"/>
                </a:solidFill>
              </a:rPr>
            </a:br>
            <a:endParaRPr lang="en-US" sz="2800" dirty="0">
              <a:solidFill>
                <a:schemeClr val="tx1"/>
              </a:solidFill>
            </a:endParaRPr>
          </a:p>
        </p:txBody>
      </p:sp>
      <p:sp>
        <p:nvSpPr>
          <p:cNvPr id="10" name="TextBox 9"/>
          <p:cNvSpPr txBox="1"/>
          <p:nvPr/>
        </p:nvSpPr>
        <p:spPr>
          <a:xfrm>
            <a:off x="457200" y="4544954"/>
            <a:ext cx="8507391" cy="369332"/>
          </a:xfrm>
          <a:prstGeom prst="rect">
            <a:avLst/>
          </a:prstGeom>
          <a:noFill/>
        </p:spPr>
        <p:txBody>
          <a:bodyPr wrap="square" rtlCol="0">
            <a:spAutoFit/>
          </a:bodyPr>
          <a:lstStyle/>
          <a:p>
            <a:pPr algn="l"/>
            <a:r>
              <a:rPr lang="en-US" sz="900" b="0" i="0" dirty="0">
                <a:solidFill>
                  <a:srgbClr val="363636"/>
                </a:solidFill>
                <a:effectLst/>
                <a:latin typeface="Nunito Sans" pitchFamily="2" charset="77"/>
              </a:rPr>
              <a:t>Elie F. </a:t>
            </a:r>
            <a:r>
              <a:rPr lang="en-US" sz="900" b="0" i="0" dirty="0" err="1">
                <a:solidFill>
                  <a:srgbClr val="363636"/>
                </a:solidFill>
                <a:effectLst/>
                <a:latin typeface="Nunito Sans" pitchFamily="2" charset="77"/>
              </a:rPr>
              <a:t>Berbari</a:t>
            </a:r>
            <a:r>
              <a:rPr lang="en-US" sz="900" b="0" i="0" dirty="0">
                <a:solidFill>
                  <a:srgbClr val="363636"/>
                </a:solidFill>
                <a:effectLst/>
                <a:latin typeface="Nunito Sans" pitchFamily="2" charset="77"/>
              </a:rPr>
              <a:t> and others, 2015 Infectious Diseases Society of America (IDSA) Clinical Practice Guidelines for the Diagnosis and Treatment of Native Vertebral Osteomyelitis in Adults, </a:t>
            </a:r>
            <a:r>
              <a:rPr lang="en-US" sz="900" b="0" i="1" dirty="0">
                <a:solidFill>
                  <a:srgbClr val="363636"/>
                </a:solidFill>
                <a:effectLst/>
                <a:latin typeface="Nunito Sans" pitchFamily="2" charset="77"/>
              </a:rPr>
              <a:t>Clinical Infectious Diseases</a:t>
            </a:r>
            <a:r>
              <a:rPr lang="en-US" sz="900" b="0" i="0" dirty="0">
                <a:solidFill>
                  <a:srgbClr val="363636"/>
                </a:solidFill>
                <a:effectLst/>
                <a:latin typeface="Nunito Sans" pitchFamily="2" charset="77"/>
              </a:rPr>
              <a:t>, Volume 61, Issue 6, 15 September 2015, Pages e26–e46, </a:t>
            </a:r>
            <a:r>
              <a:rPr lang="en-US" sz="900" b="0" i="0" u="none" strike="noStrike" dirty="0">
                <a:solidFill>
                  <a:srgbClr val="007BFF"/>
                </a:solidFill>
                <a:effectLst/>
                <a:latin typeface="Nunito Sans" pitchFamily="2" charset="77"/>
                <a:hlinkClick r:id="rId2"/>
              </a:rPr>
              <a:t>https://doi.org/10.1093/cid/civ482</a:t>
            </a:r>
            <a:endParaRPr lang="en-US" sz="900" b="0" i="0" dirty="0">
              <a:solidFill>
                <a:srgbClr val="363636"/>
              </a:solidFill>
              <a:effectLst/>
              <a:latin typeface="Nunito Sans" pitchFamily="2" charset="77"/>
            </a:endParaRPr>
          </a:p>
        </p:txBody>
      </p:sp>
      <p:sp>
        <p:nvSpPr>
          <p:cNvPr id="3" name="Rectangle 2"/>
          <p:cNvSpPr/>
          <p:nvPr/>
        </p:nvSpPr>
        <p:spPr>
          <a:xfrm>
            <a:off x="157044" y="971911"/>
            <a:ext cx="8682156" cy="3539430"/>
          </a:xfrm>
          <a:prstGeom prst="rect">
            <a:avLst/>
          </a:prstGeom>
        </p:spPr>
        <p:txBody>
          <a:bodyPr wrap="square">
            <a:spAutoFit/>
          </a:bodyPr>
          <a:lstStyle/>
          <a:p>
            <a:pPr algn="l"/>
            <a:endParaRPr lang="en-US" sz="1400" i="0" dirty="0">
              <a:solidFill>
                <a:srgbClr val="1F365C"/>
              </a:solidFill>
              <a:effectLst/>
            </a:endParaRPr>
          </a:p>
          <a:p>
            <a:pPr algn="l"/>
            <a:r>
              <a:rPr lang="en-US" sz="1400" b="1" i="0" dirty="0">
                <a:solidFill>
                  <a:srgbClr val="1F365C"/>
                </a:solidFill>
                <a:effectLst/>
                <a:latin typeface="Nunito Sans" pitchFamily="2" charset="77"/>
              </a:rPr>
              <a:t>Infectious Disease Society of America Clinical Practice Guidelines for the Diagnosis and Treatment of Native Vertebral Osteomyelitis in Adults</a:t>
            </a:r>
          </a:p>
          <a:p>
            <a:pPr algn="l"/>
            <a:endParaRPr lang="en-US" sz="1400" b="1" i="0" dirty="0">
              <a:solidFill>
                <a:srgbClr val="1F365C"/>
              </a:solidFill>
              <a:effectLst/>
              <a:latin typeface="Nunito Sans" pitchFamily="2" charset="77"/>
            </a:endParaRPr>
          </a:p>
          <a:p>
            <a:pPr algn="l"/>
            <a:r>
              <a:rPr lang="en-US" sz="1400" b="1" i="0" dirty="0">
                <a:solidFill>
                  <a:srgbClr val="1F365C"/>
                </a:solidFill>
                <a:effectLst/>
                <a:latin typeface="Nunito Sans" pitchFamily="2" charset="77"/>
              </a:rPr>
              <a:t>Clinical Diagnostics</a:t>
            </a:r>
          </a:p>
          <a:p>
            <a:pPr algn="l"/>
            <a:r>
              <a:rPr lang="en-US" sz="1400" b="1" i="0" dirty="0">
                <a:solidFill>
                  <a:srgbClr val="363636"/>
                </a:solidFill>
                <a:effectLst/>
                <a:latin typeface="Nunito Sans" pitchFamily="2" charset="77"/>
              </a:rPr>
              <a:t>I. When Should the Diagnosis of NVO Be Considered?</a:t>
            </a:r>
            <a:endParaRPr lang="en-US" sz="1400" b="0" i="0" dirty="0">
              <a:solidFill>
                <a:srgbClr val="363636"/>
              </a:solidFill>
              <a:effectLst/>
              <a:latin typeface="Nunito Sans" pitchFamily="2" charset="77"/>
            </a:endParaRPr>
          </a:p>
          <a:p>
            <a:pPr algn="l">
              <a:buFont typeface="+mj-lt"/>
              <a:buAutoNum type="arabicPeriod"/>
            </a:pPr>
            <a:r>
              <a:rPr lang="en-US" sz="1400" b="0" i="0" dirty="0">
                <a:solidFill>
                  <a:srgbClr val="1F365C"/>
                </a:solidFill>
                <a:effectLst/>
                <a:latin typeface="Nunito Sans" pitchFamily="2" charset="77"/>
              </a:rPr>
              <a:t>Clinicians should suspect the diagnosis of NVO in patients with new or worsening back or neck pain and fever </a:t>
            </a:r>
            <a:r>
              <a:rPr lang="en-US" sz="1400" b="0" i="1" dirty="0">
                <a:solidFill>
                  <a:srgbClr val="1F365C"/>
                </a:solidFill>
                <a:effectLst/>
                <a:latin typeface="Nunito Sans" pitchFamily="2" charset="77"/>
              </a:rPr>
              <a:t>(strong, low)</a:t>
            </a:r>
            <a:r>
              <a:rPr lang="en-US" sz="1400" b="0" i="0" dirty="0">
                <a:solidFill>
                  <a:srgbClr val="1F365C"/>
                </a:solidFill>
                <a:effectLst/>
                <a:latin typeface="Nunito Sans" pitchFamily="2" charset="77"/>
              </a:rPr>
              <a:t>.</a:t>
            </a:r>
          </a:p>
          <a:p>
            <a:pPr algn="l">
              <a:buFont typeface="+mj-lt"/>
              <a:buAutoNum type="arabicPeriod"/>
            </a:pPr>
            <a:r>
              <a:rPr lang="en-US" sz="1400" b="0" i="0" dirty="0">
                <a:solidFill>
                  <a:srgbClr val="1F365C"/>
                </a:solidFill>
                <a:effectLst/>
                <a:latin typeface="Nunito Sans" pitchFamily="2" charset="77"/>
              </a:rPr>
              <a:t>Clinicians should suspect the diagnosis of NVO in patients with new or worsening back or neck pain and elevated ESR or CRP </a:t>
            </a:r>
            <a:r>
              <a:rPr lang="en-US" sz="1400" b="0" i="1" dirty="0">
                <a:solidFill>
                  <a:srgbClr val="1F365C"/>
                </a:solidFill>
                <a:effectLst/>
                <a:latin typeface="Nunito Sans" pitchFamily="2" charset="77"/>
              </a:rPr>
              <a:t>(strong, low)</a:t>
            </a:r>
            <a:r>
              <a:rPr lang="en-US" sz="1400" b="0" i="0" dirty="0">
                <a:solidFill>
                  <a:srgbClr val="1F365C"/>
                </a:solidFill>
                <a:effectLst/>
                <a:latin typeface="Nunito Sans" pitchFamily="2" charset="77"/>
              </a:rPr>
              <a:t>.</a:t>
            </a:r>
          </a:p>
          <a:p>
            <a:pPr algn="l">
              <a:buFont typeface="+mj-lt"/>
              <a:buAutoNum type="arabicPeriod"/>
            </a:pPr>
            <a:r>
              <a:rPr lang="en-US" sz="1400" b="0" i="0" dirty="0">
                <a:solidFill>
                  <a:srgbClr val="1F365C"/>
                </a:solidFill>
                <a:effectLst/>
                <a:latin typeface="Nunito Sans" pitchFamily="2" charset="77"/>
              </a:rPr>
              <a:t>Clinicians should suspect the diagnosis of NVO in patients with new or worsening back or neck pain and bloodstream infection or infective endocarditis </a:t>
            </a:r>
            <a:r>
              <a:rPr lang="en-US" sz="1400" b="0" i="1" dirty="0">
                <a:solidFill>
                  <a:srgbClr val="1F365C"/>
                </a:solidFill>
                <a:effectLst/>
                <a:latin typeface="Nunito Sans" pitchFamily="2" charset="77"/>
              </a:rPr>
              <a:t>(strong, low)</a:t>
            </a:r>
            <a:r>
              <a:rPr lang="en-US" sz="1400" b="0" i="0" dirty="0">
                <a:solidFill>
                  <a:srgbClr val="1F365C"/>
                </a:solidFill>
                <a:effectLst/>
                <a:latin typeface="Nunito Sans" pitchFamily="2" charset="77"/>
              </a:rPr>
              <a:t>.</a:t>
            </a:r>
          </a:p>
          <a:p>
            <a:pPr algn="l">
              <a:buFont typeface="+mj-lt"/>
              <a:buAutoNum type="arabicPeriod"/>
            </a:pPr>
            <a:r>
              <a:rPr lang="en-US" sz="1400" b="0" i="0" dirty="0">
                <a:solidFill>
                  <a:srgbClr val="1F365C"/>
                </a:solidFill>
                <a:effectLst/>
                <a:latin typeface="Nunito Sans" pitchFamily="2" charset="77"/>
              </a:rPr>
              <a:t>Clinicians may consider the diagnosis of NVO in patients who present with fever and new neurologic symptoms with or without back pain </a:t>
            </a:r>
            <a:r>
              <a:rPr lang="en-US" sz="1400" b="0" i="1" dirty="0">
                <a:solidFill>
                  <a:srgbClr val="1F365C"/>
                </a:solidFill>
                <a:effectLst/>
                <a:latin typeface="Nunito Sans" pitchFamily="2" charset="77"/>
              </a:rPr>
              <a:t>(weak, low)</a:t>
            </a:r>
            <a:r>
              <a:rPr lang="en-US" sz="1400" b="0" i="0" dirty="0">
                <a:solidFill>
                  <a:srgbClr val="1F365C"/>
                </a:solidFill>
                <a:effectLst/>
                <a:latin typeface="Nunito Sans" pitchFamily="2" charset="77"/>
              </a:rPr>
              <a:t>.</a:t>
            </a:r>
          </a:p>
          <a:p>
            <a:pPr algn="l">
              <a:buFont typeface="+mj-lt"/>
              <a:buAutoNum type="arabicPeriod"/>
            </a:pPr>
            <a:r>
              <a:rPr lang="en-US" sz="1400" b="0" i="0" dirty="0">
                <a:solidFill>
                  <a:srgbClr val="1F365C"/>
                </a:solidFill>
                <a:effectLst/>
                <a:latin typeface="Nunito Sans" pitchFamily="2" charset="77"/>
              </a:rPr>
              <a:t>Clinicians may consider the diagnosis of NVO in patients who present with new localized neck or back pain, following a recent episode of Staphylococcus aureus bloodstream infection </a:t>
            </a:r>
            <a:r>
              <a:rPr lang="en-US" sz="1400" b="0" i="1" dirty="0">
                <a:solidFill>
                  <a:srgbClr val="1F365C"/>
                </a:solidFill>
                <a:effectLst/>
                <a:latin typeface="Nunito Sans" pitchFamily="2" charset="77"/>
              </a:rPr>
              <a:t>(weak, low)</a:t>
            </a:r>
            <a:r>
              <a:rPr lang="en-US" sz="1400" b="0" i="0" dirty="0">
                <a:solidFill>
                  <a:srgbClr val="1F365C"/>
                </a:solidFill>
                <a:effectLst/>
                <a:latin typeface="Nunito Sans" pitchFamily="2" charset="77"/>
              </a:rPr>
              <a:t>.</a:t>
            </a:r>
          </a:p>
        </p:txBody>
      </p:sp>
    </p:spTree>
    <p:extLst>
      <p:ext uri="{BB962C8B-B14F-4D97-AF65-F5344CB8AC3E}">
        <p14:creationId xmlns:p14="http://schemas.microsoft.com/office/powerpoint/2010/main" val="1886690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a:normAutofit fontScale="90000"/>
          </a:bodyPr>
          <a:lstStyle/>
          <a:p>
            <a:pPr algn="ctr"/>
            <a:r>
              <a:rPr lang="en-US" sz="2800" dirty="0">
                <a:solidFill>
                  <a:schemeClr val="tx1"/>
                </a:solidFill>
              </a:rPr>
              <a:t>What are the guidelines? </a:t>
            </a:r>
            <a:br>
              <a:rPr lang="en-US" sz="2800" dirty="0">
                <a:solidFill>
                  <a:schemeClr val="tx1"/>
                </a:solidFill>
              </a:rPr>
            </a:br>
            <a:endParaRPr lang="en-US" sz="2800" dirty="0">
              <a:solidFill>
                <a:schemeClr val="tx1"/>
              </a:solidFill>
            </a:endParaRPr>
          </a:p>
        </p:txBody>
      </p:sp>
      <p:sp>
        <p:nvSpPr>
          <p:cNvPr id="10" name="TextBox 9"/>
          <p:cNvSpPr txBox="1"/>
          <p:nvPr/>
        </p:nvSpPr>
        <p:spPr>
          <a:xfrm>
            <a:off x="484209" y="4717018"/>
            <a:ext cx="8507391" cy="369332"/>
          </a:xfrm>
          <a:prstGeom prst="rect">
            <a:avLst/>
          </a:prstGeom>
          <a:noFill/>
        </p:spPr>
        <p:txBody>
          <a:bodyPr wrap="square" rtlCol="0">
            <a:spAutoFit/>
          </a:bodyPr>
          <a:lstStyle/>
          <a:p>
            <a:pPr algn="l"/>
            <a:r>
              <a:rPr lang="en-US" sz="900" b="0" i="0" dirty="0">
                <a:solidFill>
                  <a:srgbClr val="363636"/>
                </a:solidFill>
                <a:effectLst/>
                <a:latin typeface="Nunito Sans" pitchFamily="2" charset="77"/>
              </a:rPr>
              <a:t>Elie F. </a:t>
            </a:r>
            <a:r>
              <a:rPr lang="en-US" sz="900" b="0" i="0" dirty="0" err="1">
                <a:solidFill>
                  <a:srgbClr val="363636"/>
                </a:solidFill>
                <a:effectLst/>
                <a:latin typeface="Nunito Sans" pitchFamily="2" charset="77"/>
              </a:rPr>
              <a:t>Berbari</a:t>
            </a:r>
            <a:r>
              <a:rPr lang="en-US" sz="900" b="0" i="0" dirty="0">
                <a:solidFill>
                  <a:srgbClr val="363636"/>
                </a:solidFill>
                <a:effectLst/>
                <a:latin typeface="Nunito Sans" pitchFamily="2" charset="77"/>
              </a:rPr>
              <a:t> and others, 2015 Infectious Diseases Society of America (IDSA) Clinical Practice Guidelines for the Diagnosis and Treatment of Native Vertebral Osteomyelitis in Adults, </a:t>
            </a:r>
            <a:r>
              <a:rPr lang="en-US" sz="900" b="0" i="1" dirty="0">
                <a:solidFill>
                  <a:srgbClr val="363636"/>
                </a:solidFill>
                <a:effectLst/>
                <a:latin typeface="Nunito Sans" pitchFamily="2" charset="77"/>
              </a:rPr>
              <a:t>Clinical Infectious Diseases</a:t>
            </a:r>
            <a:r>
              <a:rPr lang="en-US" sz="900" b="0" i="0" dirty="0">
                <a:solidFill>
                  <a:srgbClr val="363636"/>
                </a:solidFill>
                <a:effectLst/>
                <a:latin typeface="Nunito Sans" pitchFamily="2" charset="77"/>
              </a:rPr>
              <a:t>, Volume 61, Issue 6, 15 September 2015, Pages e26–e46, </a:t>
            </a:r>
            <a:r>
              <a:rPr lang="en-US" sz="900" b="0" i="0" u="none" strike="noStrike" dirty="0">
                <a:solidFill>
                  <a:srgbClr val="007BFF"/>
                </a:solidFill>
                <a:effectLst/>
                <a:latin typeface="Nunito Sans" pitchFamily="2" charset="77"/>
                <a:hlinkClick r:id="rId3"/>
              </a:rPr>
              <a:t>https://doi.org/10.1093/cid/civ482</a:t>
            </a:r>
            <a:endParaRPr lang="en-US" sz="900" b="0" i="0" dirty="0">
              <a:solidFill>
                <a:srgbClr val="363636"/>
              </a:solidFill>
              <a:effectLst/>
              <a:latin typeface="Nunito Sans" pitchFamily="2" charset="77"/>
            </a:endParaRPr>
          </a:p>
        </p:txBody>
      </p:sp>
      <p:sp>
        <p:nvSpPr>
          <p:cNvPr id="3" name="Rectangle 2"/>
          <p:cNvSpPr/>
          <p:nvPr/>
        </p:nvSpPr>
        <p:spPr>
          <a:xfrm>
            <a:off x="157044" y="590551"/>
            <a:ext cx="8682156" cy="4524315"/>
          </a:xfrm>
          <a:prstGeom prst="rect">
            <a:avLst/>
          </a:prstGeom>
        </p:spPr>
        <p:txBody>
          <a:bodyPr wrap="square">
            <a:spAutoFit/>
          </a:bodyPr>
          <a:lstStyle/>
          <a:p>
            <a:pPr algn="l"/>
            <a:endParaRPr lang="en-US" sz="1200" i="0" dirty="0">
              <a:solidFill>
                <a:srgbClr val="1F365C"/>
              </a:solidFill>
              <a:effectLst/>
            </a:endParaRPr>
          </a:p>
          <a:p>
            <a:pPr algn="l"/>
            <a:r>
              <a:rPr lang="en-US" sz="1200" b="1" i="0" dirty="0">
                <a:solidFill>
                  <a:srgbClr val="1F365C"/>
                </a:solidFill>
                <a:effectLst/>
              </a:rPr>
              <a:t>Infectious Disease Society of America Clinical Practice Guidelines for the Diagnosis and Treatment of Native Vertebral Osteomyelitis in Adults</a:t>
            </a:r>
          </a:p>
          <a:p>
            <a:pPr algn="l"/>
            <a:endParaRPr lang="en-US" sz="1200" b="1" i="0" dirty="0">
              <a:solidFill>
                <a:srgbClr val="1F365C"/>
              </a:solidFill>
              <a:effectLst/>
            </a:endParaRPr>
          </a:p>
          <a:p>
            <a:pPr algn="l"/>
            <a:r>
              <a:rPr lang="en-US" sz="1200" b="1" i="0" dirty="0">
                <a:solidFill>
                  <a:srgbClr val="363636"/>
                </a:solidFill>
                <a:effectLst/>
              </a:rPr>
              <a:t>II. What Is the Appropriate Diagnostic Evaluation of Patients With Suspected NVO?</a:t>
            </a:r>
            <a:endParaRPr lang="en-US" sz="1200" b="0" i="0" dirty="0">
              <a:solidFill>
                <a:srgbClr val="363636"/>
              </a:solidFill>
              <a:effectLst/>
            </a:endParaRPr>
          </a:p>
          <a:p>
            <a:pPr algn="l">
              <a:buFont typeface="+mj-lt"/>
              <a:buAutoNum type="arabicPeriod" startAt="6"/>
            </a:pPr>
            <a:r>
              <a:rPr lang="en-US" sz="1200" b="0" i="0" dirty="0">
                <a:solidFill>
                  <a:srgbClr val="1F365C"/>
                </a:solidFill>
                <a:effectLst/>
              </a:rPr>
              <a:t>We recommend performing a pertinent medical and motor/sensory neurologic examination in patients with suspected NVO </a:t>
            </a:r>
            <a:r>
              <a:rPr lang="en-US" sz="1200" b="0" i="1" dirty="0">
                <a:solidFill>
                  <a:srgbClr val="1F365C"/>
                </a:solidFill>
                <a:effectLst/>
              </a:rPr>
              <a:t>(strong, low)</a:t>
            </a:r>
            <a:r>
              <a:rPr lang="en-US" sz="1200" b="0" i="0" dirty="0">
                <a:solidFill>
                  <a:srgbClr val="1F365C"/>
                </a:solidFill>
                <a:effectLst/>
              </a:rPr>
              <a:t>.</a:t>
            </a:r>
          </a:p>
          <a:p>
            <a:pPr algn="l">
              <a:buFont typeface="+mj-lt"/>
              <a:buAutoNum type="arabicPeriod" startAt="6"/>
            </a:pPr>
            <a:r>
              <a:rPr lang="en-US" sz="1200" b="0" i="0" dirty="0">
                <a:solidFill>
                  <a:srgbClr val="1F365C"/>
                </a:solidFill>
                <a:effectLst/>
              </a:rPr>
              <a:t>We recommend obtaining bacterial (aerobic and anaerobic) blood cultures (2 sets) and baseline ESR and CRP in all patients with suspected NVO </a:t>
            </a:r>
            <a:r>
              <a:rPr lang="en-US" sz="1200" b="0" i="1" dirty="0">
                <a:solidFill>
                  <a:srgbClr val="1F365C"/>
                </a:solidFill>
                <a:effectLst/>
              </a:rPr>
              <a:t>(strong, low)</a:t>
            </a:r>
            <a:r>
              <a:rPr lang="en-US" sz="1200" b="0" i="0" dirty="0">
                <a:solidFill>
                  <a:srgbClr val="1F365C"/>
                </a:solidFill>
                <a:effectLst/>
              </a:rPr>
              <a:t>.</a:t>
            </a:r>
          </a:p>
          <a:p>
            <a:pPr algn="l">
              <a:buFont typeface="+mj-lt"/>
              <a:buAutoNum type="arabicPeriod" startAt="6"/>
            </a:pPr>
            <a:r>
              <a:rPr lang="en-US" sz="1200" b="0" i="0" dirty="0">
                <a:solidFill>
                  <a:srgbClr val="1F365C"/>
                </a:solidFill>
                <a:effectLst/>
              </a:rPr>
              <a:t>We recommend a spine MRI in patients with suspected NVO </a:t>
            </a:r>
            <a:r>
              <a:rPr lang="en-US" sz="1200" b="0" i="1" dirty="0">
                <a:solidFill>
                  <a:srgbClr val="1F365C"/>
                </a:solidFill>
                <a:effectLst/>
              </a:rPr>
              <a:t>(strong, low)</a:t>
            </a:r>
            <a:r>
              <a:rPr lang="en-US" sz="1200" b="0" i="0" dirty="0">
                <a:solidFill>
                  <a:srgbClr val="1F365C"/>
                </a:solidFill>
                <a:effectLst/>
              </a:rPr>
              <a:t>.</a:t>
            </a:r>
          </a:p>
          <a:p>
            <a:pPr algn="l">
              <a:buFont typeface="+mj-lt"/>
              <a:buAutoNum type="arabicPeriod" startAt="6"/>
            </a:pPr>
            <a:r>
              <a:rPr lang="en-US" sz="1200" b="0" i="0" dirty="0">
                <a:solidFill>
                  <a:srgbClr val="1F365C"/>
                </a:solidFill>
                <a:effectLst/>
              </a:rPr>
              <a:t>We suggest a combination spine gallium/Tc99 bone scan, or computed tomography scan or a positron emission tomography scan in patients with suspected NVO when MRI cannot be obtained (</a:t>
            </a:r>
            <a:r>
              <a:rPr lang="en-US" sz="1200" b="0" i="0" dirty="0" err="1">
                <a:solidFill>
                  <a:srgbClr val="1F365C"/>
                </a:solidFill>
                <a:effectLst/>
              </a:rPr>
              <a:t>eg</a:t>
            </a:r>
            <a:r>
              <a:rPr lang="en-US" sz="1200" b="0" i="0" dirty="0">
                <a:solidFill>
                  <a:srgbClr val="1F365C"/>
                </a:solidFill>
                <a:effectLst/>
              </a:rPr>
              <a:t>, implantable cardiac devices, cochlear implants, claustrophobia, or unavailability) </a:t>
            </a:r>
            <a:r>
              <a:rPr lang="en-US" sz="1200" b="0" i="1" dirty="0">
                <a:solidFill>
                  <a:srgbClr val="1F365C"/>
                </a:solidFill>
                <a:effectLst/>
              </a:rPr>
              <a:t>(weak, low)</a:t>
            </a:r>
            <a:r>
              <a:rPr lang="en-US" sz="1200" b="0" i="0" dirty="0">
                <a:solidFill>
                  <a:srgbClr val="1F365C"/>
                </a:solidFill>
                <a:effectLst/>
              </a:rPr>
              <a:t>.</a:t>
            </a:r>
          </a:p>
          <a:p>
            <a:pPr algn="l">
              <a:buFont typeface="+mj-lt"/>
              <a:buAutoNum type="arabicPeriod" startAt="6"/>
            </a:pPr>
            <a:r>
              <a:rPr lang="en-US" sz="1200" b="0" i="0" dirty="0">
                <a:solidFill>
                  <a:srgbClr val="1F365C"/>
                </a:solidFill>
                <a:effectLst/>
              </a:rPr>
              <a:t>We recommend obtaining blood cultures and serologic tests for </a:t>
            </a:r>
            <a:r>
              <a:rPr lang="en-US" sz="1200" b="0" i="1" dirty="0">
                <a:solidFill>
                  <a:srgbClr val="1F365C"/>
                </a:solidFill>
                <a:effectLst/>
              </a:rPr>
              <a:t>Brucella</a:t>
            </a:r>
            <a:r>
              <a:rPr lang="en-US" sz="1200" b="0" i="0" dirty="0">
                <a:solidFill>
                  <a:srgbClr val="1F365C"/>
                </a:solidFill>
                <a:effectLst/>
              </a:rPr>
              <a:t> species in patients with subacute NVO residing in endemic areas for brucellosis </a:t>
            </a:r>
            <a:r>
              <a:rPr lang="en-US" sz="1200" b="0" i="1" dirty="0">
                <a:solidFill>
                  <a:srgbClr val="1F365C"/>
                </a:solidFill>
                <a:effectLst/>
              </a:rPr>
              <a:t>(strong, low)</a:t>
            </a:r>
            <a:r>
              <a:rPr lang="en-US" sz="1200" b="0" i="0" dirty="0">
                <a:solidFill>
                  <a:srgbClr val="1F365C"/>
                </a:solidFill>
                <a:effectLst/>
              </a:rPr>
              <a:t>.</a:t>
            </a:r>
          </a:p>
          <a:p>
            <a:pPr algn="l">
              <a:buFont typeface="+mj-lt"/>
              <a:buAutoNum type="arabicPeriod" startAt="6"/>
            </a:pPr>
            <a:r>
              <a:rPr lang="en-US" sz="1200" b="0" i="0" dirty="0">
                <a:solidFill>
                  <a:srgbClr val="1F365C"/>
                </a:solidFill>
                <a:effectLst/>
              </a:rPr>
              <a:t>We suggest obtaining fungal blood cultures in patients with suspected NVO and at risk for fungal infection (epidemiologic risk or host risk factors) </a:t>
            </a:r>
            <a:r>
              <a:rPr lang="en-US" sz="1200" b="0" i="1" dirty="0">
                <a:solidFill>
                  <a:srgbClr val="1F365C"/>
                </a:solidFill>
                <a:effectLst/>
              </a:rPr>
              <a:t>(weak, low)</a:t>
            </a:r>
            <a:r>
              <a:rPr lang="en-US" sz="1200" b="0" i="0" dirty="0">
                <a:solidFill>
                  <a:srgbClr val="1F365C"/>
                </a:solidFill>
                <a:effectLst/>
              </a:rPr>
              <a:t>.</a:t>
            </a:r>
          </a:p>
          <a:p>
            <a:pPr algn="l">
              <a:buFont typeface="+mj-lt"/>
              <a:buAutoNum type="arabicPeriod" startAt="6"/>
            </a:pPr>
            <a:r>
              <a:rPr lang="en-US" sz="1200" b="0" i="0" dirty="0">
                <a:solidFill>
                  <a:srgbClr val="1F365C"/>
                </a:solidFill>
                <a:effectLst/>
              </a:rPr>
              <a:t>We suggest performing a purified protein derivative (PPD) test or obtaining an interferon-</a:t>
            </a:r>
            <a:r>
              <a:rPr lang="el-GR" sz="1200" b="0" i="0" dirty="0">
                <a:solidFill>
                  <a:srgbClr val="1F365C"/>
                </a:solidFill>
                <a:effectLst/>
              </a:rPr>
              <a:t>γ </a:t>
            </a:r>
            <a:r>
              <a:rPr lang="en-US" sz="1200" b="0" i="0" dirty="0">
                <a:solidFill>
                  <a:srgbClr val="1F365C"/>
                </a:solidFill>
                <a:effectLst/>
              </a:rPr>
              <a:t>release assay in patients with subacute NVO and at risk for </a:t>
            </a:r>
            <a:r>
              <a:rPr lang="en-US" sz="1200" b="0" i="1" dirty="0">
                <a:solidFill>
                  <a:srgbClr val="1F365C"/>
                </a:solidFill>
                <a:effectLst/>
              </a:rPr>
              <a:t>Mycobacterium tuberculosis</a:t>
            </a:r>
            <a:r>
              <a:rPr lang="en-US" sz="1200" b="0" i="0" dirty="0">
                <a:solidFill>
                  <a:srgbClr val="1F365C"/>
                </a:solidFill>
                <a:effectLst/>
              </a:rPr>
              <a:t> NVO (</a:t>
            </a:r>
            <a:r>
              <a:rPr lang="en-US" sz="1200" b="0" i="0" dirty="0" err="1">
                <a:solidFill>
                  <a:srgbClr val="1F365C"/>
                </a:solidFill>
                <a:effectLst/>
              </a:rPr>
              <a:t>ie</a:t>
            </a:r>
            <a:r>
              <a:rPr lang="en-US" sz="1200" b="0" i="0" dirty="0">
                <a:solidFill>
                  <a:srgbClr val="1F365C"/>
                </a:solidFill>
                <a:effectLst/>
              </a:rPr>
              <a:t>, originating or residing in endemic regions or having risk factors) </a:t>
            </a:r>
            <a:r>
              <a:rPr lang="en-US" sz="1200" b="0" i="1" dirty="0">
                <a:solidFill>
                  <a:srgbClr val="1F365C"/>
                </a:solidFill>
                <a:effectLst/>
              </a:rPr>
              <a:t>(weak, low)</a:t>
            </a:r>
            <a:r>
              <a:rPr lang="en-US" sz="1200" b="0" i="0" dirty="0">
                <a:solidFill>
                  <a:srgbClr val="1F365C"/>
                </a:solidFill>
                <a:effectLst/>
              </a:rPr>
              <a:t>.</a:t>
            </a:r>
          </a:p>
          <a:p>
            <a:pPr algn="l">
              <a:buFont typeface="+mj-lt"/>
              <a:buAutoNum type="arabicPeriod" startAt="6"/>
            </a:pPr>
            <a:r>
              <a:rPr lang="en-US" sz="1200" b="0" i="0" dirty="0">
                <a:solidFill>
                  <a:srgbClr val="1F365C"/>
                </a:solidFill>
                <a:effectLst/>
              </a:rPr>
              <a:t>In patients with suspected NVO, evaluation by an infectious disease specialist and a spine surgeon may be considered </a:t>
            </a:r>
            <a:r>
              <a:rPr lang="en-US" sz="1200" b="0" i="1" dirty="0">
                <a:solidFill>
                  <a:srgbClr val="1F365C"/>
                </a:solidFill>
                <a:effectLst/>
              </a:rPr>
              <a:t>(weak, low)</a:t>
            </a:r>
            <a:r>
              <a:rPr lang="en-US" sz="1200" b="0" i="0" dirty="0">
                <a:solidFill>
                  <a:srgbClr val="1F365C"/>
                </a:solidFill>
                <a:effectLst/>
              </a:rPr>
              <a:t>.</a:t>
            </a:r>
          </a:p>
          <a:p>
            <a:br>
              <a:rPr lang="en-US" sz="1200" dirty="0"/>
            </a:br>
            <a:endParaRPr lang="en-US" sz="1200" b="0" i="0" dirty="0">
              <a:solidFill>
                <a:srgbClr val="1F365C"/>
              </a:solidFill>
              <a:effectLst/>
            </a:endParaRPr>
          </a:p>
        </p:txBody>
      </p:sp>
    </p:spTree>
    <p:extLst>
      <p:ext uri="{BB962C8B-B14F-4D97-AF65-F5344CB8AC3E}">
        <p14:creationId xmlns:p14="http://schemas.microsoft.com/office/powerpoint/2010/main" val="228253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p:txBody>
          <a:bodyPr/>
          <a:lstStyle/>
          <a:p>
            <a:pPr algn="ctr"/>
            <a:r>
              <a:rPr lang="en-US" sz="2800" dirty="0"/>
              <a:t>What is osteomyelitis?</a:t>
            </a:r>
          </a:p>
        </p:txBody>
      </p:sp>
      <p:sp>
        <p:nvSpPr>
          <p:cNvPr id="7" name="Rectangle 2">
            <a:extLst>
              <a:ext uri="{FF2B5EF4-FFF2-40B4-BE49-F238E27FC236}">
                <a16:creationId xmlns:a16="http://schemas.microsoft.com/office/drawing/2014/main" id="{D33F6933-9F82-7A82-C252-B9AA1C5DDBFB}"/>
              </a:ext>
            </a:extLst>
          </p:cNvPr>
          <p:cNvSpPr>
            <a:spLocks noChangeArrowheads="1"/>
          </p:cNvSpPr>
          <p:nvPr/>
        </p:nvSpPr>
        <p:spPr bwMode="auto">
          <a:xfrm>
            <a:off x="0" y="-1"/>
            <a:ext cx="92765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TextBox 11">
            <a:extLst>
              <a:ext uri="{FF2B5EF4-FFF2-40B4-BE49-F238E27FC236}">
                <a16:creationId xmlns:a16="http://schemas.microsoft.com/office/drawing/2014/main" id="{9EA311AF-0F6B-BE2A-C083-C092B014B67D}"/>
              </a:ext>
            </a:extLst>
          </p:cNvPr>
          <p:cNvSpPr txBox="1"/>
          <p:nvPr/>
        </p:nvSpPr>
        <p:spPr>
          <a:xfrm>
            <a:off x="2229678" y="4533840"/>
            <a:ext cx="6380922" cy="400110"/>
          </a:xfrm>
          <a:prstGeom prst="rect">
            <a:avLst/>
          </a:prstGeom>
          <a:noFill/>
        </p:spPr>
        <p:txBody>
          <a:bodyPr wrap="square" rtlCol="0">
            <a:spAutoFit/>
          </a:bodyPr>
          <a:lstStyle/>
          <a:p>
            <a:pPr marL="463550" indent="-463550" algn="l" fontAlgn="ctr"/>
            <a:r>
              <a:rPr lang="en-US" sz="1000" b="0" i="0" dirty="0">
                <a:solidFill>
                  <a:srgbClr val="212121"/>
                </a:solidFill>
                <a:effectLst/>
              </a:rPr>
              <a:t>Bury, D. C., Rogers, T. S., &amp; Dickman, M. M. (2021). Osteomyelitis: Diagnosis and Treatment. </a:t>
            </a:r>
            <a:r>
              <a:rPr lang="en-US" sz="1000" b="0" i="1" dirty="0">
                <a:solidFill>
                  <a:srgbClr val="212121"/>
                </a:solidFill>
                <a:effectLst/>
              </a:rPr>
              <a:t>American family physician</a:t>
            </a:r>
            <a:r>
              <a:rPr lang="en-US" sz="1000" b="0" i="0" dirty="0">
                <a:solidFill>
                  <a:srgbClr val="212121"/>
                </a:solidFill>
                <a:effectLst/>
              </a:rPr>
              <a:t>, </a:t>
            </a:r>
            <a:r>
              <a:rPr lang="en-US" sz="1000" b="0" i="1" dirty="0">
                <a:solidFill>
                  <a:srgbClr val="212121"/>
                </a:solidFill>
                <a:effectLst/>
              </a:rPr>
              <a:t>104</a:t>
            </a:r>
            <a:r>
              <a:rPr lang="en-US" sz="1000" b="0" i="0" dirty="0">
                <a:solidFill>
                  <a:srgbClr val="212121"/>
                </a:solidFill>
                <a:effectLst/>
              </a:rPr>
              <a:t>(4), 395–402.</a:t>
            </a:r>
            <a:endParaRPr lang="en-US" sz="1000" b="0" i="0" dirty="0">
              <a:solidFill>
                <a:srgbClr val="2A2A2A"/>
              </a:solidFill>
              <a:effectLst/>
            </a:endParaRPr>
          </a:p>
        </p:txBody>
      </p:sp>
      <p:sp>
        <p:nvSpPr>
          <p:cNvPr id="13" name="Content Placeholder 2">
            <a:extLst>
              <a:ext uri="{FF2B5EF4-FFF2-40B4-BE49-F238E27FC236}">
                <a16:creationId xmlns:a16="http://schemas.microsoft.com/office/drawing/2014/main" id="{FD490A3A-6DB0-1D15-1601-2CD31096A46A}"/>
              </a:ext>
            </a:extLst>
          </p:cNvPr>
          <p:cNvSpPr txBox="1">
            <a:spLocks/>
          </p:cNvSpPr>
          <p:nvPr/>
        </p:nvSpPr>
        <p:spPr>
          <a:xfrm>
            <a:off x="315228" y="666750"/>
            <a:ext cx="8600172" cy="829016"/>
          </a:xfrm>
          <a:prstGeom prst="rect">
            <a:avLst/>
          </a:prstGeom>
        </p:spPr>
        <p:txBody>
          <a:bodyPr/>
          <a:lstStyle>
            <a:lvl1pPr marL="188477" indent="-188477" algn="l" defTabSz="815002" rtl="0" eaLnBrk="0" fontAlgn="base" hangingPunct="0">
              <a:lnSpc>
                <a:spcPct val="95000"/>
              </a:lnSpc>
              <a:spcBef>
                <a:spcPct val="5000"/>
              </a:spcBef>
              <a:spcAft>
                <a:spcPct val="0"/>
              </a:spcAft>
              <a:buClr>
                <a:srgbClr val="C00000"/>
              </a:buClr>
              <a:buSzPct val="130000"/>
              <a:buChar char="•"/>
              <a:defRPr sz="3500">
                <a:solidFill>
                  <a:schemeClr val="tx1"/>
                </a:solidFill>
                <a:latin typeface="+mn-lt"/>
                <a:ea typeface="+mn-ea"/>
                <a:cs typeface="ＭＳ Ｐゴシック"/>
              </a:defRPr>
            </a:lvl1pPr>
            <a:lvl2pPr marL="376964" indent="-62834" algn="l" defTabSz="815002" rtl="0" eaLnBrk="0" fontAlgn="base" hangingPunct="0">
              <a:lnSpc>
                <a:spcPct val="95000"/>
              </a:lnSpc>
              <a:spcBef>
                <a:spcPct val="5000"/>
              </a:spcBef>
              <a:spcAft>
                <a:spcPct val="0"/>
              </a:spcAft>
              <a:buClr>
                <a:srgbClr val="C00000"/>
              </a:buClr>
              <a:buSzPct val="130000"/>
              <a:buChar char="•"/>
              <a:defRPr sz="1800">
                <a:solidFill>
                  <a:schemeClr val="tx1"/>
                </a:solidFill>
                <a:latin typeface="+mn-lt"/>
                <a:ea typeface="+mn-ea"/>
                <a:cs typeface="ＭＳ Ｐゴシック"/>
              </a:defRPr>
            </a:lvl2pPr>
            <a:lvl3pPr marL="1174519" indent="-310650" algn="l" defTabSz="815002" rtl="0" eaLnBrk="0" fontAlgn="base" hangingPunct="0">
              <a:lnSpc>
                <a:spcPct val="95000"/>
              </a:lnSpc>
              <a:spcBef>
                <a:spcPct val="5000"/>
              </a:spcBef>
              <a:spcAft>
                <a:spcPct val="0"/>
              </a:spcAft>
              <a:buClr>
                <a:srgbClr val="C00000"/>
              </a:buClr>
              <a:buSzPct val="130000"/>
              <a:buChar char="•"/>
              <a:defRPr sz="1700">
                <a:solidFill>
                  <a:schemeClr val="tx1"/>
                </a:solidFill>
                <a:latin typeface="+mn-lt"/>
                <a:ea typeface="+mn-ea"/>
                <a:cs typeface="ＭＳ Ｐゴシック"/>
              </a:defRPr>
            </a:lvl3pPr>
            <a:lvl4pPr marL="1598595" indent="-298427" algn="l" defTabSz="815002" rtl="0" eaLnBrk="0" fontAlgn="base" hangingPunct="0">
              <a:lnSpc>
                <a:spcPct val="95000"/>
              </a:lnSpc>
              <a:spcBef>
                <a:spcPct val="5000"/>
              </a:spcBef>
              <a:spcAft>
                <a:spcPct val="0"/>
              </a:spcAft>
              <a:buClr>
                <a:srgbClr val="C00000"/>
              </a:buClr>
              <a:buSzPct val="130000"/>
              <a:buChar char="•"/>
              <a:defRPr sz="1700">
                <a:solidFill>
                  <a:schemeClr val="tx1"/>
                </a:solidFill>
                <a:latin typeface="+mn-lt"/>
                <a:ea typeface="+mn-ea"/>
                <a:cs typeface="ＭＳ Ｐゴシック"/>
              </a:defRPr>
            </a:lvl4pPr>
            <a:lvl5pPr marL="2034885" indent="-310650" algn="l" defTabSz="815002" rtl="0" eaLnBrk="0" fontAlgn="base" hangingPunct="0">
              <a:lnSpc>
                <a:spcPct val="95000"/>
              </a:lnSpc>
              <a:spcBef>
                <a:spcPct val="5000"/>
              </a:spcBef>
              <a:spcAft>
                <a:spcPct val="0"/>
              </a:spcAft>
              <a:buClr>
                <a:srgbClr val="C00000"/>
              </a:buClr>
              <a:buSzPct val="130000"/>
              <a:buChar char="•"/>
              <a:defRPr sz="1700">
                <a:solidFill>
                  <a:schemeClr val="tx1"/>
                </a:solidFill>
                <a:latin typeface="+mn-lt"/>
                <a:ea typeface="+mn-ea"/>
                <a:cs typeface="ＭＳ Ｐゴシック"/>
              </a:defRPr>
            </a:lvl5pPr>
            <a:lvl6pPr marL="253751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3040132"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54274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4045357"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a:lstStyle>
          <a:p>
            <a:r>
              <a:rPr lang="en-US" sz="1800" b="0" i="0" dirty="0">
                <a:solidFill>
                  <a:srgbClr val="212121"/>
                </a:solidFill>
                <a:effectLst/>
              </a:rPr>
              <a:t>Osteomyelitis is an inflammatory condition of bone secondary to an infectious process. </a:t>
            </a:r>
          </a:p>
          <a:p>
            <a:r>
              <a:rPr lang="en-US" sz="1800" b="0" i="0" dirty="0">
                <a:solidFill>
                  <a:srgbClr val="212121"/>
                </a:solidFill>
                <a:effectLst/>
              </a:rPr>
              <a:t>Osteomyelitis is usually clinically diagnosed with support from imaging and laboratory findings. </a:t>
            </a:r>
          </a:p>
          <a:p>
            <a:r>
              <a:rPr lang="en-US" sz="1800" b="0" i="0" dirty="0">
                <a:solidFill>
                  <a:srgbClr val="212121"/>
                </a:solidFill>
                <a:effectLst/>
              </a:rPr>
              <a:t>Bone biopsy and microbial cultures offer definitive diagnosis. Plain film radiography should be performed as initial imaging, but sensitivity is low in the early stages of disease. </a:t>
            </a:r>
          </a:p>
          <a:p>
            <a:r>
              <a:rPr lang="en-US" sz="1800" b="0" i="0" dirty="0">
                <a:solidFill>
                  <a:srgbClr val="212121"/>
                </a:solidFill>
                <a:effectLst/>
              </a:rPr>
              <a:t>Magnetic resonance imaging with and without contrast media has a higher sensitivity for identifying areas of bone necrosis in later stages. Staging based on major and minor risk factors can help stratify patients for surgical treatment. </a:t>
            </a:r>
          </a:p>
          <a:p>
            <a:r>
              <a:rPr lang="en-US" sz="1800" b="0" i="0" dirty="0">
                <a:solidFill>
                  <a:srgbClr val="212121"/>
                </a:solidFill>
                <a:effectLst/>
              </a:rPr>
              <a:t>Antibiotics are the primary treatment option and should be tailored based on culture results and individual patient factors. </a:t>
            </a:r>
          </a:p>
          <a:p>
            <a:r>
              <a:rPr lang="en-US" sz="1800" b="0" i="0" dirty="0">
                <a:solidFill>
                  <a:srgbClr val="212121"/>
                </a:solidFill>
                <a:effectLst/>
              </a:rPr>
              <a:t>Surgical bony debridement is often needed, and further surgical intervention may be warranted in high-risk patients or those with extensive disease..</a:t>
            </a:r>
            <a:endParaRPr lang="en-US" sz="1800" kern="0" dirty="0">
              <a:solidFill>
                <a:srgbClr val="1F1F1F"/>
              </a:solidFill>
            </a:endParaRPr>
          </a:p>
        </p:txBody>
      </p:sp>
    </p:spTree>
    <p:extLst>
      <p:ext uri="{BB962C8B-B14F-4D97-AF65-F5344CB8AC3E}">
        <p14:creationId xmlns:p14="http://schemas.microsoft.com/office/powerpoint/2010/main" val="3109733831"/>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a:normAutofit fontScale="90000"/>
          </a:bodyPr>
          <a:lstStyle/>
          <a:p>
            <a:pPr algn="ctr"/>
            <a:r>
              <a:rPr lang="en-US" sz="2800" dirty="0">
                <a:solidFill>
                  <a:schemeClr val="tx1"/>
                </a:solidFill>
              </a:rPr>
              <a:t>What are the guidelines? </a:t>
            </a:r>
            <a:br>
              <a:rPr lang="en-US" sz="2800" dirty="0">
                <a:solidFill>
                  <a:schemeClr val="tx1"/>
                </a:solidFill>
              </a:rPr>
            </a:br>
            <a:endParaRPr lang="en-US" sz="2800" dirty="0">
              <a:solidFill>
                <a:schemeClr val="tx1"/>
              </a:solidFill>
            </a:endParaRPr>
          </a:p>
        </p:txBody>
      </p:sp>
      <p:sp>
        <p:nvSpPr>
          <p:cNvPr id="10" name="TextBox 9"/>
          <p:cNvSpPr txBox="1"/>
          <p:nvPr/>
        </p:nvSpPr>
        <p:spPr>
          <a:xfrm>
            <a:off x="457200" y="4544954"/>
            <a:ext cx="8507391" cy="369332"/>
          </a:xfrm>
          <a:prstGeom prst="rect">
            <a:avLst/>
          </a:prstGeom>
          <a:noFill/>
        </p:spPr>
        <p:txBody>
          <a:bodyPr wrap="square" rtlCol="0">
            <a:spAutoFit/>
          </a:bodyPr>
          <a:lstStyle/>
          <a:p>
            <a:pPr algn="l"/>
            <a:r>
              <a:rPr lang="en-US" sz="900" b="0" i="0" dirty="0">
                <a:solidFill>
                  <a:srgbClr val="363636"/>
                </a:solidFill>
                <a:effectLst/>
                <a:latin typeface="Nunito Sans" pitchFamily="2" charset="77"/>
              </a:rPr>
              <a:t>Elie F. </a:t>
            </a:r>
            <a:r>
              <a:rPr lang="en-US" sz="900" b="0" i="0" dirty="0" err="1">
                <a:solidFill>
                  <a:srgbClr val="363636"/>
                </a:solidFill>
                <a:effectLst/>
                <a:latin typeface="Nunito Sans" pitchFamily="2" charset="77"/>
              </a:rPr>
              <a:t>Berbari</a:t>
            </a:r>
            <a:r>
              <a:rPr lang="en-US" sz="900" b="0" i="0" dirty="0">
                <a:solidFill>
                  <a:srgbClr val="363636"/>
                </a:solidFill>
                <a:effectLst/>
                <a:latin typeface="Nunito Sans" pitchFamily="2" charset="77"/>
              </a:rPr>
              <a:t> and others, 2015 Infectious Diseases Society of America (IDSA) Clinical Practice Guidelines for the Diagnosis and Treatment of Native Vertebral Osteomyelitis in Adults, </a:t>
            </a:r>
            <a:r>
              <a:rPr lang="en-US" sz="900" b="0" i="1" dirty="0">
                <a:solidFill>
                  <a:srgbClr val="363636"/>
                </a:solidFill>
                <a:effectLst/>
                <a:latin typeface="Nunito Sans" pitchFamily="2" charset="77"/>
              </a:rPr>
              <a:t>Clinical Infectious Diseases</a:t>
            </a:r>
            <a:r>
              <a:rPr lang="en-US" sz="900" b="0" i="0" dirty="0">
                <a:solidFill>
                  <a:srgbClr val="363636"/>
                </a:solidFill>
                <a:effectLst/>
                <a:latin typeface="Nunito Sans" pitchFamily="2" charset="77"/>
              </a:rPr>
              <a:t>, Volume 61, Issue 6, 15 September 2015, Pages e26–e46, </a:t>
            </a:r>
            <a:r>
              <a:rPr lang="en-US" sz="900" b="0" i="0" u="none" strike="noStrike" dirty="0">
                <a:solidFill>
                  <a:srgbClr val="007BFF"/>
                </a:solidFill>
                <a:effectLst/>
                <a:latin typeface="Nunito Sans" pitchFamily="2" charset="77"/>
                <a:hlinkClick r:id="rId3"/>
              </a:rPr>
              <a:t>https://doi.org/10.1093/cid/civ482</a:t>
            </a:r>
            <a:endParaRPr lang="en-US" sz="900" b="0" i="0" dirty="0">
              <a:solidFill>
                <a:srgbClr val="363636"/>
              </a:solidFill>
              <a:effectLst/>
              <a:latin typeface="Nunito Sans" pitchFamily="2" charset="77"/>
            </a:endParaRPr>
          </a:p>
        </p:txBody>
      </p:sp>
      <p:sp>
        <p:nvSpPr>
          <p:cNvPr id="3" name="Rectangle 2"/>
          <p:cNvSpPr/>
          <p:nvPr/>
        </p:nvSpPr>
        <p:spPr>
          <a:xfrm>
            <a:off x="457200" y="742950"/>
            <a:ext cx="8207236" cy="3046988"/>
          </a:xfrm>
          <a:prstGeom prst="rect">
            <a:avLst/>
          </a:prstGeom>
        </p:spPr>
        <p:txBody>
          <a:bodyPr wrap="square">
            <a:spAutoFit/>
          </a:bodyPr>
          <a:lstStyle/>
          <a:p>
            <a:pPr algn="l"/>
            <a:endParaRPr lang="en-US" sz="1200" i="0" dirty="0">
              <a:solidFill>
                <a:srgbClr val="1F365C"/>
              </a:solidFill>
              <a:effectLst/>
            </a:endParaRPr>
          </a:p>
          <a:p>
            <a:pPr algn="l"/>
            <a:r>
              <a:rPr lang="en-US" sz="1200" b="1" i="0" dirty="0">
                <a:solidFill>
                  <a:srgbClr val="1F365C"/>
                </a:solidFill>
                <a:effectLst/>
              </a:rPr>
              <a:t>Infectious Disease Society of America Clinical Practice Guidelines for the Diagnosis and Treatment of Native Vertebral Osteomyelitis in Adults</a:t>
            </a:r>
          </a:p>
          <a:p>
            <a:pPr algn="l"/>
            <a:endParaRPr lang="en-US" sz="1200" b="1" i="0" dirty="0">
              <a:solidFill>
                <a:srgbClr val="1F365C"/>
              </a:solidFill>
              <a:effectLst/>
            </a:endParaRPr>
          </a:p>
          <a:p>
            <a:pPr algn="l"/>
            <a:r>
              <a:rPr lang="en-US" sz="1200" b="1" i="0" dirty="0">
                <a:solidFill>
                  <a:srgbClr val="363636"/>
                </a:solidFill>
                <a:effectLst/>
                <a:latin typeface="Nunito Sans" pitchFamily="2" charset="77"/>
              </a:rPr>
              <a:t>III. When Should an Image-Guided Aspiration Biopsy or Additional Workup Be Performed in Patients With NVO?</a:t>
            </a:r>
            <a:endParaRPr lang="en-US" sz="1200" b="0" i="0" dirty="0">
              <a:solidFill>
                <a:srgbClr val="363636"/>
              </a:solidFill>
              <a:effectLst/>
              <a:latin typeface="Nunito Sans" pitchFamily="2" charset="77"/>
            </a:endParaRPr>
          </a:p>
          <a:p>
            <a:pPr algn="l">
              <a:buFont typeface="+mj-lt"/>
              <a:buAutoNum type="arabicPeriod" startAt="14"/>
            </a:pPr>
            <a:r>
              <a:rPr lang="en-US" sz="1200" b="0" i="0" dirty="0">
                <a:solidFill>
                  <a:srgbClr val="1F365C"/>
                </a:solidFill>
                <a:effectLst/>
                <a:latin typeface="Nunito Sans" pitchFamily="2" charset="77"/>
              </a:rPr>
              <a:t>We recommend an image-guided aspiration biopsy in patients with suspected NVO (based on clinical, laboratory, and imaging studies) when a microbiologic diagnosis for a known associated organism (</a:t>
            </a:r>
            <a:r>
              <a:rPr lang="en-US" sz="1200" b="0" i="1" dirty="0">
                <a:solidFill>
                  <a:srgbClr val="1F365C"/>
                </a:solidFill>
                <a:effectLst/>
                <a:latin typeface="Nunito Sans" pitchFamily="2" charset="77"/>
              </a:rPr>
              <a:t>S. aureus</a:t>
            </a:r>
            <a:r>
              <a:rPr lang="en-US" sz="1200" b="0" i="0" dirty="0">
                <a:solidFill>
                  <a:srgbClr val="1F365C"/>
                </a:solidFill>
                <a:effectLst/>
                <a:latin typeface="Nunito Sans" pitchFamily="2" charset="77"/>
              </a:rPr>
              <a:t>, </a:t>
            </a:r>
            <a:r>
              <a:rPr lang="en-US" sz="1200" b="0" i="1" dirty="0">
                <a:solidFill>
                  <a:srgbClr val="1F365C"/>
                </a:solidFill>
                <a:effectLst/>
                <a:latin typeface="Nunito Sans" pitchFamily="2" charset="77"/>
              </a:rPr>
              <a:t>Staphylococcus </a:t>
            </a:r>
            <a:r>
              <a:rPr lang="en-US" sz="1200" b="0" i="1" dirty="0" err="1">
                <a:solidFill>
                  <a:srgbClr val="1F365C"/>
                </a:solidFill>
                <a:effectLst/>
                <a:latin typeface="Nunito Sans" pitchFamily="2" charset="77"/>
              </a:rPr>
              <a:t>lugdunensis</a:t>
            </a:r>
            <a:r>
              <a:rPr lang="en-US" sz="1200" b="0" i="0" dirty="0">
                <a:solidFill>
                  <a:srgbClr val="1F365C"/>
                </a:solidFill>
                <a:effectLst/>
                <a:latin typeface="Nunito Sans" pitchFamily="2" charset="77"/>
              </a:rPr>
              <a:t>, and </a:t>
            </a:r>
            <a:r>
              <a:rPr lang="en-US" sz="1200" b="0" i="1" dirty="0">
                <a:solidFill>
                  <a:srgbClr val="1F365C"/>
                </a:solidFill>
                <a:effectLst/>
                <a:latin typeface="Nunito Sans" pitchFamily="2" charset="77"/>
              </a:rPr>
              <a:t>Brucella</a:t>
            </a:r>
            <a:r>
              <a:rPr lang="en-US" sz="1200" b="0" i="0" dirty="0">
                <a:solidFill>
                  <a:srgbClr val="1F365C"/>
                </a:solidFill>
                <a:effectLst/>
                <a:latin typeface="Nunito Sans" pitchFamily="2" charset="77"/>
              </a:rPr>
              <a:t> species) has not been established by blood cultures or serologic tests </a:t>
            </a:r>
            <a:r>
              <a:rPr lang="en-US" sz="1200" b="0" i="1" dirty="0">
                <a:solidFill>
                  <a:srgbClr val="1F365C"/>
                </a:solidFill>
                <a:effectLst/>
                <a:latin typeface="Nunito Sans" pitchFamily="2" charset="77"/>
              </a:rPr>
              <a:t>(strong, low)</a:t>
            </a:r>
            <a:r>
              <a:rPr lang="en-US" sz="1200" b="0" i="0" dirty="0">
                <a:solidFill>
                  <a:srgbClr val="1F365C"/>
                </a:solidFill>
                <a:effectLst/>
                <a:latin typeface="Nunito Sans" pitchFamily="2" charset="77"/>
              </a:rPr>
              <a:t>.</a:t>
            </a:r>
          </a:p>
          <a:p>
            <a:pPr algn="l">
              <a:buFont typeface="+mj-lt"/>
              <a:buAutoNum type="arabicPeriod" startAt="14"/>
            </a:pPr>
            <a:r>
              <a:rPr lang="en-US" sz="1200" b="0" i="0" dirty="0">
                <a:solidFill>
                  <a:srgbClr val="1F365C"/>
                </a:solidFill>
                <a:effectLst/>
                <a:latin typeface="Nunito Sans" pitchFamily="2" charset="77"/>
              </a:rPr>
              <a:t>We advise against performing an image-guided aspiration biopsy in patients with </a:t>
            </a:r>
            <a:r>
              <a:rPr lang="en-US" sz="1200" b="0" i="1" dirty="0">
                <a:solidFill>
                  <a:srgbClr val="1F365C"/>
                </a:solidFill>
                <a:effectLst/>
                <a:latin typeface="Nunito Sans" pitchFamily="2" charset="77"/>
              </a:rPr>
              <a:t>S. aureus</a:t>
            </a:r>
            <a:r>
              <a:rPr lang="en-US" sz="1200" b="0" i="0" dirty="0">
                <a:solidFill>
                  <a:srgbClr val="1F365C"/>
                </a:solidFill>
                <a:effectLst/>
                <a:latin typeface="Nunito Sans" pitchFamily="2" charset="77"/>
              </a:rPr>
              <a:t>, </a:t>
            </a:r>
            <a:r>
              <a:rPr lang="en-US" sz="1200" b="0" i="1" dirty="0">
                <a:solidFill>
                  <a:srgbClr val="1F365C"/>
                </a:solidFill>
                <a:effectLst/>
                <a:latin typeface="Nunito Sans" pitchFamily="2" charset="77"/>
              </a:rPr>
              <a:t>S. </a:t>
            </a:r>
            <a:r>
              <a:rPr lang="en-US" sz="1200" b="0" i="1" dirty="0" err="1">
                <a:solidFill>
                  <a:srgbClr val="1F365C"/>
                </a:solidFill>
                <a:effectLst/>
                <a:latin typeface="Nunito Sans" pitchFamily="2" charset="77"/>
              </a:rPr>
              <a:t>lugdunensis</a:t>
            </a:r>
            <a:r>
              <a:rPr lang="en-US" sz="1200" b="0" i="0" dirty="0">
                <a:solidFill>
                  <a:srgbClr val="1F365C"/>
                </a:solidFill>
                <a:effectLst/>
                <a:latin typeface="Nunito Sans" pitchFamily="2" charset="77"/>
              </a:rPr>
              <a:t>, or </a:t>
            </a:r>
            <a:r>
              <a:rPr lang="en-US" sz="1200" b="0" i="1" dirty="0">
                <a:solidFill>
                  <a:srgbClr val="1F365C"/>
                </a:solidFill>
                <a:effectLst/>
                <a:latin typeface="Nunito Sans" pitchFamily="2" charset="77"/>
              </a:rPr>
              <a:t>Brucella</a:t>
            </a:r>
            <a:r>
              <a:rPr lang="en-US" sz="1200" b="0" i="0" dirty="0">
                <a:solidFill>
                  <a:srgbClr val="1F365C"/>
                </a:solidFill>
                <a:effectLst/>
                <a:latin typeface="Nunito Sans" pitchFamily="2" charset="77"/>
              </a:rPr>
              <a:t> species bloodstream infection suspected of having NVO based on clinical, laboratory, and imaging studies </a:t>
            </a:r>
            <a:r>
              <a:rPr lang="en-US" sz="1200" b="0" i="1" dirty="0">
                <a:solidFill>
                  <a:srgbClr val="1F365C"/>
                </a:solidFill>
                <a:effectLst/>
                <a:latin typeface="Nunito Sans" pitchFamily="2" charset="77"/>
              </a:rPr>
              <a:t>(strong, low)</a:t>
            </a:r>
            <a:r>
              <a:rPr lang="en-US" sz="1200" b="0" i="0" dirty="0">
                <a:solidFill>
                  <a:srgbClr val="1F365C"/>
                </a:solidFill>
                <a:effectLst/>
                <a:latin typeface="Nunito Sans" pitchFamily="2" charset="77"/>
              </a:rPr>
              <a:t>.</a:t>
            </a:r>
          </a:p>
          <a:p>
            <a:pPr algn="l">
              <a:buFont typeface="+mj-lt"/>
              <a:buAutoNum type="arabicPeriod" startAt="14"/>
            </a:pPr>
            <a:r>
              <a:rPr lang="en-US" sz="1200" b="0" i="0" dirty="0">
                <a:solidFill>
                  <a:srgbClr val="1F365C"/>
                </a:solidFill>
                <a:effectLst/>
                <a:latin typeface="Nunito Sans" pitchFamily="2" charset="77"/>
              </a:rPr>
              <a:t>We advise against performing an image-guided aspiration biopsy in patients with suspected subacute NVO (high endemic setting) and strongly positive </a:t>
            </a:r>
            <a:r>
              <a:rPr lang="en-US" sz="1200" b="0" i="1" dirty="0">
                <a:solidFill>
                  <a:srgbClr val="1F365C"/>
                </a:solidFill>
                <a:effectLst/>
                <a:latin typeface="Nunito Sans" pitchFamily="2" charset="77"/>
              </a:rPr>
              <a:t>Brucella</a:t>
            </a:r>
            <a:r>
              <a:rPr lang="en-US" sz="1200" b="0" i="0" dirty="0">
                <a:solidFill>
                  <a:srgbClr val="1F365C"/>
                </a:solidFill>
                <a:effectLst/>
                <a:latin typeface="Nunito Sans" pitchFamily="2" charset="77"/>
              </a:rPr>
              <a:t> serology </a:t>
            </a:r>
            <a:r>
              <a:rPr lang="en-US" sz="1200" b="0" i="1" dirty="0">
                <a:solidFill>
                  <a:srgbClr val="1F365C"/>
                </a:solidFill>
                <a:effectLst/>
                <a:latin typeface="Nunito Sans" pitchFamily="2" charset="77"/>
              </a:rPr>
              <a:t>(strong, low)</a:t>
            </a:r>
            <a:r>
              <a:rPr lang="en-US" sz="1200" b="0" i="0" dirty="0">
                <a:solidFill>
                  <a:srgbClr val="1F365C"/>
                </a:solidFill>
                <a:effectLst/>
                <a:latin typeface="Nunito Sans" pitchFamily="2" charset="77"/>
              </a:rPr>
              <a:t>.</a:t>
            </a:r>
          </a:p>
          <a:p>
            <a:pPr algn="l">
              <a:buFont typeface="+mj-lt"/>
              <a:buAutoNum type="arabicPeriod" startAt="6"/>
            </a:pPr>
            <a:r>
              <a:rPr lang="en-US" sz="1200" b="0" i="0" dirty="0">
                <a:solidFill>
                  <a:srgbClr val="1F365C"/>
                </a:solidFill>
                <a:effectLst/>
              </a:rPr>
              <a:t>.</a:t>
            </a:r>
          </a:p>
          <a:p>
            <a:br>
              <a:rPr lang="en-US" sz="1200" dirty="0"/>
            </a:br>
            <a:endParaRPr lang="en-US" sz="1200" b="0" i="0" dirty="0">
              <a:solidFill>
                <a:srgbClr val="1F365C"/>
              </a:solidFill>
              <a:effectLst/>
            </a:endParaRPr>
          </a:p>
        </p:txBody>
      </p:sp>
    </p:spTree>
    <p:extLst>
      <p:ext uri="{BB962C8B-B14F-4D97-AF65-F5344CB8AC3E}">
        <p14:creationId xmlns:p14="http://schemas.microsoft.com/office/powerpoint/2010/main" val="1341381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a:normAutofit fontScale="90000"/>
          </a:bodyPr>
          <a:lstStyle/>
          <a:p>
            <a:pPr algn="ctr"/>
            <a:r>
              <a:rPr lang="en-US" sz="2800" dirty="0">
                <a:solidFill>
                  <a:schemeClr val="tx1"/>
                </a:solidFill>
              </a:rPr>
              <a:t>What are the guidelines? </a:t>
            </a:r>
            <a:br>
              <a:rPr lang="en-US" sz="2800" dirty="0">
                <a:solidFill>
                  <a:schemeClr val="tx1"/>
                </a:solidFill>
              </a:rPr>
            </a:br>
            <a:endParaRPr lang="en-US" sz="2800" dirty="0">
              <a:solidFill>
                <a:schemeClr val="tx1"/>
              </a:solidFill>
            </a:endParaRPr>
          </a:p>
        </p:txBody>
      </p:sp>
      <p:sp>
        <p:nvSpPr>
          <p:cNvPr id="10" name="TextBox 9"/>
          <p:cNvSpPr txBox="1"/>
          <p:nvPr/>
        </p:nvSpPr>
        <p:spPr>
          <a:xfrm>
            <a:off x="457200" y="4544954"/>
            <a:ext cx="8507391" cy="369332"/>
          </a:xfrm>
          <a:prstGeom prst="rect">
            <a:avLst/>
          </a:prstGeom>
          <a:noFill/>
        </p:spPr>
        <p:txBody>
          <a:bodyPr wrap="square" rtlCol="0">
            <a:spAutoFit/>
          </a:bodyPr>
          <a:lstStyle/>
          <a:p>
            <a:pPr algn="l"/>
            <a:r>
              <a:rPr lang="en-US" sz="900" b="0" i="0" dirty="0">
                <a:solidFill>
                  <a:srgbClr val="363636"/>
                </a:solidFill>
                <a:effectLst/>
                <a:latin typeface="Nunito Sans" pitchFamily="2" charset="77"/>
              </a:rPr>
              <a:t>Elie F. </a:t>
            </a:r>
            <a:r>
              <a:rPr lang="en-US" sz="900" b="0" i="0" dirty="0" err="1">
                <a:solidFill>
                  <a:srgbClr val="363636"/>
                </a:solidFill>
                <a:effectLst/>
                <a:latin typeface="Nunito Sans" pitchFamily="2" charset="77"/>
              </a:rPr>
              <a:t>Berbari</a:t>
            </a:r>
            <a:r>
              <a:rPr lang="en-US" sz="900" b="0" i="0" dirty="0">
                <a:solidFill>
                  <a:srgbClr val="363636"/>
                </a:solidFill>
                <a:effectLst/>
                <a:latin typeface="Nunito Sans" pitchFamily="2" charset="77"/>
              </a:rPr>
              <a:t> and others, 2015 Infectious Diseases Society of America (IDSA) Clinical Practice Guidelines for the Diagnosis and Treatment of Native Vertebral Osteomyelitis in Adults, </a:t>
            </a:r>
            <a:r>
              <a:rPr lang="en-US" sz="900" b="0" i="1" dirty="0">
                <a:solidFill>
                  <a:srgbClr val="363636"/>
                </a:solidFill>
                <a:effectLst/>
                <a:latin typeface="Nunito Sans" pitchFamily="2" charset="77"/>
              </a:rPr>
              <a:t>Clinical Infectious Diseases</a:t>
            </a:r>
            <a:r>
              <a:rPr lang="en-US" sz="900" b="0" i="0" dirty="0">
                <a:solidFill>
                  <a:srgbClr val="363636"/>
                </a:solidFill>
                <a:effectLst/>
                <a:latin typeface="Nunito Sans" pitchFamily="2" charset="77"/>
              </a:rPr>
              <a:t>, Volume 61, Issue 6, 15 September 2015, Pages e26–e46, </a:t>
            </a:r>
            <a:r>
              <a:rPr lang="en-US" sz="900" b="0" i="0" u="none" strike="noStrike" dirty="0">
                <a:solidFill>
                  <a:srgbClr val="007BFF"/>
                </a:solidFill>
                <a:effectLst/>
                <a:latin typeface="Nunito Sans" pitchFamily="2" charset="77"/>
                <a:hlinkClick r:id="rId3"/>
              </a:rPr>
              <a:t>https://doi.org/10.1093/cid/civ482</a:t>
            </a:r>
            <a:endParaRPr lang="en-US" sz="900" b="0" i="0" dirty="0">
              <a:solidFill>
                <a:srgbClr val="363636"/>
              </a:solidFill>
              <a:effectLst/>
              <a:latin typeface="Nunito Sans" pitchFamily="2" charset="77"/>
            </a:endParaRPr>
          </a:p>
        </p:txBody>
      </p:sp>
      <p:sp>
        <p:nvSpPr>
          <p:cNvPr id="3" name="Rectangle 2"/>
          <p:cNvSpPr/>
          <p:nvPr/>
        </p:nvSpPr>
        <p:spPr>
          <a:xfrm>
            <a:off x="990600" y="1210092"/>
            <a:ext cx="7391400" cy="2123658"/>
          </a:xfrm>
          <a:prstGeom prst="rect">
            <a:avLst/>
          </a:prstGeom>
        </p:spPr>
        <p:txBody>
          <a:bodyPr wrap="square">
            <a:spAutoFit/>
          </a:bodyPr>
          <a:lstStyle/>
          <a:p>
            <a:pPr algn="l"/>
            <a:endParaRPr lang="en-US" sz="1200" i="0" dirty="0">
              <a:solidFill>
                <a:srgbClr val="1F365C"/>
              </a:solidFill>
              <a:effectLst/>
            </a:endParaRPr>
          </a:p>
          <a:p>
            <a:pPr algn="l"/>
            <a:r>
              <a:rPr lang="en-US" sz="1200" b="1" i="0" dirty="0">
                <a:solidFill>
                  <a:srgbClr val="1F365C"/>
                </a:solidFill>
                <a:effectLst/>
              </a:rPr>
              <a:t>Infectious Disease Society of America Clinical Practice Guidelines for the Diagnosis and Treatment of Native Vertebral Osteomyelitis in Adults</a:t>
            </a:r>
          </a:p>
          <a:p>
            <a:pPr algn="l"/>
            <a:endParaRPr lang="en-US" sz="1200" b="1" i="0" dirty="0">
              <a:solidFill>
                <a:srgbClr val="1F365C"/>
              </a:solidFill>
              <a:effectLst/>
            </a:endParaRPr>
          </a:p>
          <a:p>
            <a:pPr algn="l"/>
            <a:r>
              <a:rPr lang="en-US" sz="1200" b="1" i="0" dirty="0">
                <a:solidFill>
                  <a:srgbClr val="363636"/>
                </a:solidFill>
                <a:effectLst/>
                <a:latin typeface="Nunito Sans" pitchFamily="2" charset="77"/>
              </a:rPr>
              <a:t>IV. How Long Should Antimicrobial Therapy Be Withheld Prior to an Image-Guided Diagnostic Aspiration Biopsy in Patients With Suspected NVO?</a:t>
            </a:r>
            <a:endParaRPr lang="en-US" sz="1200" b="0" i="0" dirty="0">
              <a:solidFill>
                <a:srgbClr val="363636"/>
              </a:solidFill>
              <a:effectLst/>
              <a:latin typeface="Nunito Sans" pitchFamily="2" charset="77"/>
            </a:endParaRPr>
          </a:p>
          <a:p>
            <a:pPr algn="l">
              <a:buFont typeface="+mj-lt"/>
              <a:buAutoNum type="arabicPeriod" startAt="17"/>
            </a:pPr>
            <a:r>
              <a:rPr lang="en-US" sz="1200" b="0" i="0" dirty="0">
                <a:solidFill>
                  <a:srgbClr val="1F365C"/>
                </a:solidFill>
                <a:effectLst/>
                <a:latin typeface="Nunito Sans" pitchFamily="2" charset="77"/>
              </a:rPr>
              <a:t>In patients with neurologic compromise with or without impending sepsis or hemodynamic instability, we recommend immediate surgical intervention and initiation of empiric antimicrobial therapy </a:t>
            </a:r>
            <a:r>
              <a:rPr lang="en-US" sz="1200" b="0" i="1" dirty="0">
                <a:solidFill>
                  <a:srgbClr val="1F365C"/>
                </a:solidFill>
                <a:effectLst/>
                <a:latin typeface="Nunito Sans" pitchFamily="2" charset="77"/>
              </a:rPr>
              <a:t>(strong, low)</a:t>
            </a:r>
            <a:r>
              <a:rPr lang="en-US" sz="1200" b="0" i="0" dirty="0">
                <a:solidFill>
                  <a:srgbClr val="1F365C"/>
                </a:solidFill>
                <a:effectLst/>
                <a:latin typeface="Nunito Sans" pitchFamily="2" charset="77"/>
              </a:rPr>
              <a:t>.</a:t>
            </a:r>
          </a:p>
          <a:p>
            <a:br>
              <a:rPr lang="en-US" sz="1200" dirty="0"/>
            </a:br>
            <a:endParaRPr lang="en-US" sz="1200" b="0" i="0" dirty="0">
              <a:solidFill>
                <a:srgbClr val="1F365C"/>
              </a:solidFill>
              <a:effectLst/>
            </a:endParaRPr>
          </a:p>
        </p:txBody>
      </p:sp>
    </p:spTree>
    <p:extLst>
      <p:ext uri="{BB962C8B-B14F-4D97-AF65-F5344CB8AC3E}">
        <p14:creationId xmlns:p14="http://schemas.microsoft.com/office/powerpoint/2010/main" val="515560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a:normAutofit fontScale="90000"/>
          </a:bodyPr>
          <a:lstStyle/>
          <a:p>
            <a:pPr algn="ctr"/>
            <a:r>
              <a:rPr lang="en-US" sz="2800" dirty="0">
                <a:solidFill>
                  <a:schemeClr val="tx1"/>
                </a:solidFill>
              </a:rPr>
              <a:t>What are the guidelines? </a:t>
            </a:r>
            <a:br>
              <a:rPr lang="en-US" sz="2800" dirty="0">
                <a:solidFill>
                  <a:schemeClr val="tx1"/>
                </a:solidFill>
              </a:rPr>
            </a:br>
            <a:endParaRPr lang="en-US" sz="2800" dirty="0">
              <a:solidFill>
                <a:schemeClr val="tx1"/>
              </a:solidFill>
            </a:endParaRPr>
          </a:p>
        </p:txBody>
      </p:sp>
      <p:sp>
        <p:nvSpPr>
          <p:cNvPr id="10" name="TextBox 9"/>
          <p:cNvSpPr txBox="1"/>
          <p:nvPr/>
        </p:nvSpPr>
        <p:spPr>
          <a:xfrm>
            <a:off x="457200" y="4544954"/>
            <a:ext cx="8507391" cy="369332"/>
          </a:xfrm>
          <a:prstGeom prst="rect">
            <a:avLst/>
          </a:prstGeom>
          <a:noFill/>
        </p:spPr>
        <p:txBody>
          <a:bodyPr wrap="square" rtlCol="0">
            <a:spAutoFit/>
          </a:bodyPr>
          <a:lstStyle/>
          <a:p>
            <a:pPr algn="l"/>
            <a:r>
              <a:rPr lang="en-US" sz="900" b="0" i="0" dirty="0">
                <a:solidFill>
                  <a:srgbClr val="363636"/>
                </a:solidFill>
                <a:effectLst/>
                <a:latin typeface="Nunito Sans" pitchFamily="2" charset="77"/>
              </a:rPr>
              <a:t>Elie F. </a:t>
            </a:r>
            <a:r>
              <a:rPr lang="en-US" sz="900" b="0" i="0" dirty="0" err="1">
                <a:solidFill>
                  <a:srgbClr val="363636"/>
                </a:solidFill>
                <a:effectLst/>
                <a:latin typeface="Nunito Sans" pitchFamily="2" charset="77"/>
              </a:rPr>
              <a:t>Berbari</a:t>
            </a:r>
            <a:r>
              <a:rPr lang="en-US" sz="900" b="0" i="0" dirty="0">
                <a:solidFill>
                  <a:srgbClr val="363636"/>
                </a:solidFill>
                <a:effectLst/>
                <a:latin typeface="Nunito Sans" pitchFamily="2" charset="77"/>
              </a:rPr>
              <a:t> and others, 2015 Infectious Diseases Society of America (IDSA) Clinical Practice Guidelines for the Diagnosis and Treatment of Native Vertebral Osteomyelitis in Adults, </a:t>
            </a:r>
            <a:r>
              <a:rPr lang="en-US" sz="900" b="0" i="1" dirty="0">
                <a:solidFill>
                  <a:srgbClr val="363636"/>
                </a:solidFill>
                <a:effectLst/>
                <a:latin typeface="Nunito Sans" pitchFamily="2" charset="77"/>
              </a:rPr>
              <a:t>Clinical Infectious Diseases</a:t>
            </a:r>
            <a:r>
              <a:rPr lang="en-US" sz="900" b="0" i="0" dirty="0">
                <a:solidFill>
                  <a:srgbClr val="363636"/>
                </a:solidFill>
                <a:effectLst/>
                <a:latin typeface="Nunito Sans" pitchFamily="2" charset="77"/>
              </a:rPr>
              <a:t>, Volume 61, Issue 6, 15 September 2015, Pages e26–e46, </a:t>
            </a:r>
            <a:r>
              <a:rPr lang="en-US" sz="900" b="0" i="0" u="none" strike="noStrike" dirty="0">
                <a:solidFill>
                  <a:srgbClr val="007BFF"/>
                </a:solidFill>
                <a:effectLst/>
                <a:latin typeface="Nunito Sans" pitchFamily="2" charset="77"/>
                <a:hlinkClick r:id="rId3"/>
              </a:rPr>
              <a:t>https://doi.org/10.1093/cid/civ482</a:t>
            </a:r>
            <a:endParaRPr lang="en-US" sz="900" b="0" i="0" dirty="0">
              <a:solidFill>
                <a:srgbClr val="363636"/>
              </a:solidFill>
              <a:effectLst/>
              <a:latin typeface="Nunito Sans" pitchFamily="2" charset="77"/>
            </a:endParaRPr>
          </a:p>
        </p:txBody>
      </p:sp>
      <p:sp>
        <p:nvSpPr>
          <p:cNvPr id="3" name="Rectangle 2"/>
          <p:cNvSpPr/>
          <p:nvPr/>
        </p:nvSpPr>
        <p:spPr>
          <a:xfrm>
            <a:off x="838200" y="742950"/>
            <a:ext cx="7620000" cy="3785652"/>
          </a:xfrm>
          <a:prstGeom prst="rect">
            <a:avLst/>
          </a:prstGeom>
        </p:spPr>
        <p:txBody>
          <a:bodyPr wrap="square">
            <a:spAutoFit/>
          </a:bodyPr>
          <a:lstStyle/>
          <a:p>
            <a:pPr algn="l"/>
            <a:endParaRPr lang="en-US" sz="1200" i="0" dirty="0">
              <a:solidFill>
                <a:srgbClr val="1F365C"/>
              </a:solidFill>
              <a:effectLst/>
            </a:endParaRPr>
          </a:p>
          <a:p>
            <a:pPr algn="l"/>
            <a:r>
              <a:rPr lang="en-US" sz="1200" b="1" i="0" dirty="0">
                <a:solidFill>
                  <a:srgbClr val="1F365C"/>
                </a:solidFill>
                <a:effectLst/>
              </a:rPr>
              <a:t>Infectious Disease Society of America Clinical Practice Guidelines for the Diagnosis and Treatment of Native Vertebral Osteomyelitis in Adults</a:t>
            </a:r>
          </a:p>
          <a:p>
            <a:pPr algn="l"/>
            <a:endParaRPr lang="en-US" sz="1200" b="1" i="0" dirty="0">
              <a:solidFill>
                <a:srgbClr val="1F365C"/>
              </a:solidFill>
              <a:effectLst/>
            </a:endParaRPr>
          </a:p>
          <a:p>
            <a:pPr algn="l"/>
            <a:r>
              <a:rPr lang="en-US" sz="1200" b="1" i="0" dirty="0">
                <a:solidFill>
                  <a:srgbClr val="363636"/>
                </a:solidFill>
                <a:effectLst/>
                <a:latin typeface="Nunito Sans" pitchFamily="2" charset="77"/>
              </a:rPr>
              <a:t>V. When Is It Appropriate to Send Fungal, Mycobacterial, or Brucellar Cultures or Other Specialized Testing Following an Image-Guided Aspiration Biopsy in Patients With Suspected NVO?</a:t>
            </a:r>
            <a:br>
              <a:rPr lang="en-US" sz="1200" b="1" i="0" dirty="0">
                <a:solidFill>
                  <a:srgbClr val="363636"/>
                </a:solidFill>
                <a:effectLst/>
                <a:latin typeface="Nunito Sans" pitchFamily="2" charset="77"/>
              </a:rPr>
            </a:br>
            <a:endParaRPr lang="en-US" sz="1200" b="0" i="0" dirty="0">
              <a:solidFill>
                <a:srgbClr val="363636"/>
              </a:solidFill>
              <a:effectLst/>
              <a:latin typeface="Nunito Sans" pitchFamily="2" charset="77"/>
            </a:endParaRPr>
          </a:p>
          <a:p>
            <a:pPr algn="l">
              <a:buFont typeface="+mj-lt"/>
              <a:buAutoNum type="arabicPeriod" startAt="18"/>
            </a:pPr>
            <a:r>
              <a:rPr lang="en-US" sz="1200" b="0" i="0" dirty="0">
                <a:solidFill>
                  <a:srgbClr val="1F365C"/>
                </a:solidFill>
                <a:effectLst/>
                <a:latin typeface="Nunito Sans" pitchFamily="2" charset="77"/>
              </a:rPr>
              <a:t>We suggest the addition of fungal, mycobacterial, or brucellar cultures on image-guided biopsy and aspiration specimens in patients with suspected NVO if epidemiologic, host risk factors, or characteristic radiologic clues are present </a:t>
            </a:r>
            <a:r>
              <a:rPr lang="en-US" sz="1200" b="0" i="1" dirty="0">
                <a:solidFill>
                  <a:srgbClr val="1F365C"/>
                </a:solidFill>
                <a:effectLst/>
                <a:latin typeface="Nunito Sans" pitchFamily="2" charset="77"/>
              </a:rPr>
              <a:t>(weak, low)</a:t>
            </a:r>
            <a:r>
              <a:rPr lang="en-US" sz="1200" b="0" i="0" dirty="0">
                <a:solidFill>
                  <a:srgbClr val="1F365C"/>
                </a:solidFill>
                <a:effectLst/>
                <a:latin typeface="Nunito Sans" pitchFamily="2" charset="77"/>
              </a:rPr>
              <a:t>.</a:t>
            </a:r>
          </a:p>
          <a:p>
            <a:pPr algn="l">
              <a:buFont typeface="+mj-lt"/>
              <a:buAutoNum type="arabicPeriod" startAt="18"/>
            </a:pPr>
            <a:r>
              <a:rPr lang="en-US" sz="1200" b="0" i="0" dirty="0">
                <a:solidFill>
                  <a:srgbClr val="1F365C"/>
                </a:solidFill>
                <a:effectLst/>
                <a:latin typeface="Nunito Sans" pitchFamily="2" charset="77"/>
              </a:rPr>
              <a:t>We suggest the addition of fungal and mycobacterial cultures and bacterial nucleic acid amplification testing to appropriately stored specimens if aerobic and anaerobic bacterial cultures reveal no growth in patients with suspected NVO </a:t>
            </a:r>
            <a:r>
              <a:rPr lang="en-US" sz="1200" b="0" i="1" dirty="0">
                <a:solidFill>
                  <a:srgbClr val="1F365C"/>
                </a:solidFill>
                <a:effectLst/>
                <a:latin typeface="Nunito Sans" pitchFamily="2" charset="77"/>
              </a:rPr>
              <a:t>(weak, low)</a:t>
            </a:r>
            <a:r>
              <a:rPr lang="en-US" sz="1200" b="0" i="0" dirty="0">
                <a:solidFill>
                  <a:srgbClr val="1F365C"/>
                </a:solidFill>
                <a:effectLst/>
                <a:latin typeface="Nunito Sans" pitchFamily="2" charset="77"/>
              </a:rPr>
              <a:t>.</a:t>
            </a:r>
          </a:p>
          <a:p>
            <a:pPr algn="l">
              <a:buFont typeface="+mj-lt"/>
              <a:buAutoNum type="arabicPeriod" startAt="18"/>
            </a:pPr>
            <a:endParaRPr lang="en-US" sz="1200" dirty="0">
              <a:solidFill>
                <a:srgbClr val="1F365C"/>
              </a:solidFill>
              <a:latin typeface="Nunito Sans" pitchFamily="2" charset="77"/>
            </a:endParaRPr>
          </a:p>
          <a:p>
            <a:pPr algn="l"/>
            <a:r>
              <a:rPr lang="en-US" sz="1200" b="1" i="0" dirty="0">
                <a:solidFill>
                  <a:srgbClr val="363636"/>
                </a:solidFill>
                <a:effectLst/>
                <a:latin typeface="Nunito Sans" pitchFamily="2" charset="77"/>
              </a:rPr>
              <a:t>VI. When Is It Appropriate to Send the Specimens for Pathologic Examination Following an Image-Guided Aspiration Biopsy in Patients With Suspected NVO?</a:t>
            </a:r>
            <a:endParaRPr lang="en-US" sz="1200" b="0" i="0" dirty="0">
              <a:solidFill>
                <a:srgbClr val="363636"/>
              </a:solidFill>
              <a:effectLst/>
              <a:latin typeface="Nunito Sans" pitchFamily="2" charset="77"/>
            </a:endParaRPr>
          </a:p>
          <a:p>
            <a:pPr algn="l">
              <a:buFont typeface="+mj-lt"/>
              <a:buAutoNum type="arabicPeriod" startAt="20"/>
            </a:pPr>
            <a:r>
              <a:rPr lang="en-US" sz="1200" b="0" i="0" dirty="0">
                <a:solidFill>
                  <a:srgbClr val="1F365C"/>
                </a:solidFill>
                <a:effectLst/>
                <a:latin typeface="Nunito Sans" pitchFamily="2" charset="77"/>
              </a:rPr>
              <a:t>If adequate tissue can be safely obtained, pathologic specimens should be sent from all patients to help confirm a diagnosis of NVO and guide further diagnostic testing, especially in the setting of negative cultures (strong, low).</a:t>
            </a:r>
          </a:p>
          <a:p>
            <a:pPr algn="l">
              <a:buFont typeface="+mj-lt"/>
              <a:buAutoNum type="arabicPeriod" startAt="18"/>
            </a:pPr>
            <a:endParaRPr lang="en-US" sz="1200" b="0" i="0" dirty="0">
              <a:solidFill>
                <a:srgbClr val="1F365C"/>
              </a:solidFill>
              <a:effectLst/>
              <a:latin typeface="Nunito Sans" pitchFamily="2" charset="77"/>
            </a:endParaRPr>
          </a:p>
        </p:txBody>
      </p:sp>
    </p:spTree>
    <p:extLst>
      <p:ext uri="{BB962C8B-B14F-4D97-AF65-F5344CB8AC3E}">
        <p14:creationId xmlns:p14="http://schemas.microsoft.com/office/powerpoint/2010/main" val="1841957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a:normAutofit fontScale="90000"/>
          </a:bodyPr>
          <a:lstStyle/>
          <a:p>
            <a:pPr algn="ctr"/>
            <a:r>
              <a:rPr lang="en-US" sz="2800" dirty="0">
                <a:solidFill>
                  <a:schemeClr val="tx1"/>
                </a:solidFill>
              </a:rPr>
              <a:t>What are the guidelines? </a:t>
            </a:r>
            <a:br>
              <a:rPr lang="en-US" sz="2800" dirty="0">
                <a:solidFill>
                  <a:schemeClr val="tx1"/>
                </a:solidFill>
              </a:rPr>
            </a:br>
            <a:endParaRPr lang="en-US" sz="2800" dirty="0">
              <a:solidFill>
                <a:schemeClr val="tx1"/>
              </a:solidFill>
            </a:endParaRPr>
          </a:p>
        </p:txBody>
      </p:sp>
      <p:sp>
        <p:nvSpPr>
          <p:cNvPr id="10" name="TextBox 9"/>
          <p:cNvSpPr txBox="1"/>
          <p:nvPr/>
        </p:nvSpPr>
        <p:spPr>
          <a:xfrm>
            <a:off x="457200" y="4544954"/>
            <a:ext cx="8507391" cy="369332"/>
          </a:xfrm>
          <a:prstGeom prst="rect">
            <a:avLst/>
          </a:prstGeom>
          <a:noFill/>
        </p:spPr>
        <p:txBody>
          <a:bodyPr wrap="square" rtlCol="0">
            <a:spAutoFit/>
          </a:bodyPr>
          <a:lstStyle/>
          <a:p>
            <a:pPr algn="l"/>
            <a:r>
              <a:rPr lang="en-US" sz="900" b="0" i="0" dirty="0">
                <a:solidFill>
                  <a:srgbClr val="363636"/>
                </a:solidFill>
                <a:effectLst/>
                <a:latin typeface="Nunito Sans" pitchFamily="2" charset="77"/>
              </a:rPr>
              <a:t>Elie F. </a:t>
            </a:r>
            <a:r>
              <a:rPr lang="en-US" sz="900" b="0" i="0" dirty="0" err="1">
                <a:solidFill>
                  <a:srgbClr val="363636"/>
                </a:solidFill>
                <a:effectLst/>
                <a:latin typeface="Nunito Sans" pitchFamily="2" charset="77"/>
              </a:rPr>
              <a:t>Berbari</a:t>
            </a:r>
            <a:r>
              <a:rPr lang="en-US" sz="900" b="0" i="0" dirty="0">
                <a:solidFill>
                  <a:srgbClr val="363636"/>
                </a:solidFill>
                <a:effectLst/>
                <a:latin typeface="Nunito Sans" pitchFamily="2" charset="77"/>
              </a:rPr>
              <a:t> and others, 2015 Infectious Diseases Society of America (IDSA) Clinical Practice Guidelines for the Diagnosis and Treatment of Native Vertebral Osteomyelitis in Adults, </a:t>
            </a:r>
            <a:r>
              <a:rPr lang="en-US" sz="900" b="0" i="1" dirty="0">
                <a:solidFill>
                  <a:srgbClr val="363636"/>
                </a:solidFill>
                <a:effectLst/>
                <a:latin typeface="Nunito Sans" pitchFamily="2" charset="77"/>
              </a:rPr>
              <a:t>Clinical Infectious Diseases</a:t>
            </a:r>
            <a:r>
              <a:rPr lang="en-US" sz="900" b="0" i="0" dirty="0">
                <a:solidFill>
                  <a:srgbClr val="363636"/>
                </a:solidFill>
                <a:effectLst/>
                <a:latin typeface="Nunito Sans" pitchFamily="2" charset="77"/>
              </a:rPr>
              <a:t>, Volume 61, Issue 6, 15 September 2015, Pages e26–e46, </a:t>
            </a:r>
            <a:r>
              <a:rPr lang="en-US" sz="900" b="0" i="0" u="none" strike="noStrike" dirty="0">
                <a:solidFill>
                  <a:srgbClr val="007BFF"/>
                </a:solidFill>
                <a:effectLst/>
                <a:latin typeface="Nunito Sans" pitchFamily="2" charset="77"/>
                <a:hlinkClick r:id="rId3"/>
              </a:rPr>
              <a:t>https://doi.org/10.1093/cid/civ482</a:t>
            </a:r>
            <a:endParaRPr lang="en-US" sz="900" b="0" i="0" dirty="0">
              <a:solidFill>
                <a:srgbClr val="363636"/>
              </a:solidFill>
              <a:effectLst/>
              <a:latin typeface="Nunito Sans" pitchFamily="2" charset="77"/>
            </a:endParaRPr>
          </a:p>
        </p:txBody>
      </p:sp>
      <p:sp>
        <p:nvSpPr>
          <p:cNvPr id="3" name="Rectangle 2"/>
          <p:cNvSpPr/>
          <p:nvPr/>
        </p:nvSpPr>
        <p:spPr>
          <a:xfrm>
            <a:off x="762000" y="742950"/>
            <a:ext cx="8077200" cy="3231654"/>
          </a:xfrm>
          <a:prstGeom prst="rect">
            <a:avLst/>
          </a:prstGeom>
        </p:spPr>
        <p:txBody>
          <a:bodyPr wrap="square">
            <a:spAutoFit/>
          </a:bodyPr>
          <a:lstStyle/>
          <a:p>
            <a:pPr algn="l"/>
            <a:endParaRPr lang="en-US" sz="1200" i="0" dirty="0">
              <a:solidFill>
                <a:srgbClr val="1F365C"/>
              </a:solidFill>
              <a:effectLst/>
            </a:endParaRPr>
          </a:p>
          <a:p>
            <a:pPr algn="l"/>
            <a:r>
              <a:rPr lang="en-US" sz="1200" b="1" i="0" dirty="0">
                <a:solidFill>
                  <a:srgbClr val="1F365C"/>
                </a:solidFill>
                <a:effectLst/>
              </a:rPr>
              <a:t>Infectious Disease Society of America Clinical Practice Guidelines for the Diagnosis and Treatment of Native Vertebral Osteomyelitis in Adults</a:t>
            </a:r>
          </a:p>
          <a:p>
            <a:pPr algn="l"/>
            <a:endParaRPr lang="en-US" sz="1200" b="1" i="0" dirty="0">
              <a:solidFill>
                <a:srgbClr val="1F365C"/>
              </a:solidFill>
              <a:effectLst/>
            </a:endParaRPr>
          </a:p>
          <a:p>
            <a:pPr algn="l"/>
            <a:r>
              <a:rPr lang="en-US" sz="1200" b="1" i="0" dirty="0">
                <a:solidFill>
                  <a:srgbClr val="363636"/>
                </a:solidFill>
                <a:effectLst/>
                <a:latin typeface="Nunito Sans" pitchFamily="2" charset="77"/>
              </a:rPr>
              <a:t>VII. What Is the Preferred Next Step in Patients With Nondiagnostic Image-Guided Aspiration Biopsy and Suspected NVO?</a:t>
            </a:r>
          </a:p>
          <a:p>
            <a:pPr algn="l"/>
            <a:endParaRPr lang="en-US" sz="1200" b="0" i="0" dirty="0">
              <a:solidFill>
                <a:srgbClr val="363636"/>
              </a:solidFill>
              <a:effectLst/>
              <a:latin typeface="Nunito Sans" pitchFamily="2" charset="77"/>
            </a:endParaRPr>
          </a:p>
          <a:p>
            <a:pPr algn="l">
              <a:buFont typeface="+mj-lt"/>
              <a:buAutoNum type="arabicPeriod" startAt="21"/>
            </a:pPr>
            <a:r>
              <a:rPr lang="en-US" sz="1200" b="0" i="0" dirty="0">
                <a:solidFill>
                  <a:srgbClr val="1F365C"/>
                </a:solidFill>
                <a:effectLst/>
                <a:latin typeface="Nunito Sans" pitchFamily="2" charset="77"/>
              </a:rPr>
              <a:t>In the absence of concomitant bloodstream infection, we recommend obtaining a second aspiration biopsy in patients with suspected NVO in whom the original image-guided aspiration biopsy specimen grew a skin contaminant (coagulase-negative staphylococci [except </a:t>
            </a:r>
            <a:r>
              <a:rPr lang="en-US" sz="1200" b="0" i="1" dirty="0">
                <a:solidFill>
                  <a:srgbClr val="1F365C"/>
                </a:solidFill>
                <a:effectLst/>
                <a:latin typeface="Nunito Sans" pitchFamily="2" charset="77"/>
              </a:rPr>
              <a:t>S. </a:t>
            </a:r>
            <a:r>
              <a:rPr lang="en-US" sz="1200" b="0" i="1" dirty="0" err="1">
                <a:solidFill>
                  <a:srgbClr val="1F365C"/>
                </a:solidFill>
                <a:effectLst/>
                <a:latin typeface="Nunito Sans" pitchFamily="2" charset="77"/>
              </a:rPr>
              <a:t>lugdunensis</a:t>
            </a:r>
            <a:r>
              <a:rPr lang="en-US" sz="1200" b="0" i="0" dirty="0">
                <a:solidFill>
                  <a:srgbClr val="1F365C"/>
                </a:solidFill>
                <a:effectLst/>
                <a:latin typeface="Nunito Sans" pitchFamily="2" charset="77"/>
              </a:rPr>
              <a:t>], </a:t>
            </a:r>
            <a:r>
              <a:rPr lang="en-US" sz="1200" b="0" i="1" dirty="0">
                <a:solidFill>
                  <a:srgbClr val="1F365C"/>
                </a:solidFill>
                <a:effectLst/>
                <a:latin typeface="Nunito Sans" pitchFamily="2" charset="77"/>
              </a:rPr>
              <a:t>Propionibacterium</a:t>
            </a:r>
            <a:r>
              <a:rPr lang="en-US" sz="1200" b="0" i="0" dirty="0">
                <a:solidFill>
                  <a:srgbClr val="1F365C"/>
                </a:solidFill>
                <a:effectLst/>
                <a:latin typeface="Nunito Sans" pitchFamily="2" charset="77"/>
              </a:rPr>
              <a:t> species, or </a:t>
            </a:r>
            <a:r>
              <a:rPr lang="en-US" sz="1200" b="0" i="0" dirty="0" err="1">
                <a:solidFill>
                  <a:srgbClr val="1F365C"/>
                </a:solidFill>
                <a:effectLst/>
                <a:latin typeface="Nunito Sans" pitchFamily="2" charset="77"/>
              </a:rPr>
              <a:t>diphtheroids</a:t>
            </a:r>
            <a:r>
              <a:rPr lang="en-US" sz="1200" b="0" i="0" dirty="0">
                <a:solidFill>
                  <a:srgbClr val="1F365C"/>
                </a:solidFill>
                <a:effectLst/>
                <a:latin typeface="Nunito Sans" pitchFamily="2" charset="77"/>
              </a:rPr>
              <a:t>) </a:t>
            </a:r>
            <a:r>
              <a:rPr lang="en-US" sz="1200" b="0" i="1" dirty="0">
                <a:solidFill>
                  <a:srgbClr val="1F365C"/>
                </a:solidFill>
                <a:effectLst/>
                <a:latin typeface="Nunito Sans" pitchFamily="2" charset="77"/>
              </a:rPr>
              <a:t>(strong, low)</a:t>
            </a:r>
            <a:r>
              <a:rPr lang="en-US" sz="1200" b="0" i="0" dirty="0">
                <a:solidFill>
                  <a:srgbClr val="1F365C"/>
                </a:solidFill>
                <a:effectLst/>
                <a:latin typeface="Nunito Sans" pitchFamily="2" charset="77"/>
              </a:rPr>
              <a:t>.</a:t>
            </a:r>
          </a:p>
          <a:p>
            <a:pPr algn="l">
              <a:buFont typeface="+mj-lt"/>
              <a:buAutoNum type="arabicPeriod" startAt="21"/>
            </a:pPr>
            <a:r>
              <a:rPr lang="en-US" sz="1200" b="0" i="0" dirty="0">
                <a:solidFill>
                  <a:srgbClr val="1F365C"/>
                </a:solidFill>
                <a:effectLst/>
                <a:latin typeface="Nunito Sans" pitchFamily="2" charset="77"/>
              </a:rPr>
              <a:t>In patients with a nondiagnostic first image-guided aspiration biopsy and suspected NVO, further testing should be done to exclude difficult-to-grow organisms (</a:t>
            </a:r>
            <a:r>
              <a:rPr lang="en-US" sz="1200" b="0" i="0" dirty="0" err="1">
                <a:solidFill>
                  <a:srgbClr val="1F365C"/>
                </a:solidFill>
                <a:effectLst/>
                <a:latin typeface="Nunito Sans" pitchFamily="2" charset="77"/>
              </a:rPr>
              <a:t>eg</a:t>
            </a:r>
            <a:r>
              <a:rPr lang="en-US" sz="1200" b="0" i="0" dirty="0">
                <a:solidFill>
                  <a:srgbClr val="1F365C"/>
                </a:solidFill>
                <a:effectLst/>
                <a:latin typeface="Nunito Sans" pitchFamily="2" charset="77"/>
              </a:rPr>
              <a:t>, anaerobes, fungi, </a:t>
            </a:r>
            <a:r>
              <a:rPr lang="en-US" sz="1200" b="0" i="1" dirty="0">
                <a:solidFill>
                  <a:srgbClr val="1F365C"/>
                </a:solidFill>
                <a:effectLst/>
                <a:latin typeface="Nunito Sans" pitchFamily="2" charset="77"/>
              </a:rPr>
              <a:t>Brucella</a:t>
            </a:r>
            <a:r>
              <a:rPr lang="en-US" sz="1200" b="0" i="0" dirty="0">
                <a:solidFill>
                  <a:srgbClr val="1F365C"/>
                </a:solidFill>
                <a:effectLst/>
                <a:latin typeface="Nunito Sans" pitchFamily="2" charset="77"/>
              </a:rPr>
              <a:t> species, or mycobacteria) </a:t>
            </a:r>
            <a:r>
              <a:rPr lang="en-US" sz="1200" b="0" i="1" dirty="0">
                <a:solidFill>
                  <a:srgbClr val="1F365C"/>
                </a:solidFill>
                <a:effectLst/>
                <a:latin typeface="Nunito Sans" pitchFamily="2" charset="77"/>
              </a:rPr>
              <a:t>(strong, low)</a:t>
            </a:r>
            <a:r>
              <a:rPr lang="en-US" sz="1200" b="0" i="0" dirty="0">
                <a:solidFill>
                  <a:srgbClr val="1F365C"/>
                </a:solidFill>
                <a:effectLst/>
                <a:latin typeface="Nunito Sans" pitchFamily="2" charset="77"/>
              </a:rPr>
              <a:t>.</a:t>
            </a:r>
          </a:p>
          <a:p>
            <a:pPr algn="l">
              <a:buFont typeface="+mj-lt"/>
              <a:buAutoNum type="arabicPeriod" startAt="21"/>
            </a:pPr>
            <a:r>
              <a:rPr lang="en-US" sz="1200" b="0" i="0" dirty="0">
                <a:solidFill>
                  <a:srgbClr val="1F365C"/>
                </a:solidFill>
                <a:effectLst/>
                <a:latin typeface="Nunito Sans" pitchFamily="2" charset="77"/>
              </a:rPr>
              <a:t>In patients with suspected NVO and a nondiagnostic image-guided aspiration biopsy and laboratory workup, we suggest either repeating a second image-guided aspiration biopsy, performing percutaneous endoscopic discectomy and drainage (PEDD), or proceeding with an open excisional biopsy </a:t>
            </a:r>
            <a:r>
              <a:rPr lang="en-US" sz="1200" b="0" i="1" dirty="0">
                <a:solidFill>
                  <a:srgbClr val="1F365C"/>
                </a:solidFill>
                <a:effectLst/>
                <a:latin typeface="Nunito Sans" pitchFamily="2" charset="77"/>
              </a:rPr>
              <a:t>(weak, low)</a:t>
            </a:r>
            <a:r>
              <a:rPr lang="en-US" sz="1200" b="0" i="0" dirty="0">
                <a:solidFill>
                  <a:srgbClr val="1F365C"/>
                </a:solidFill>
                <a:effectLst/>
                <a:latin typeface="Nunito Sans" pitchFamily="2" charset="77"/>
              </a:rPr>
              <a:t>.</a:t>
            </a:r>
          </a:p>
        </p:txBody>
      </p:sp>
    </p:spTree>
    <p:extLst>
      <p:ext uri="{BB962C8B-B14F-4D97-AF65-F5344CB8AC3E}">
        <p14:creationId xmlns:p14="http://schemas.microsoft.com/office/powerpoint/2010/main" val="2731621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a:normAutofit fontScale="90000"/>
          </a:bodyPr>
          <a:lstStyle/>
          <a:p>
            <a:pPr algn="ctr"/>
            <a:r>
              <a:rPr lang="en-US" sz="2800" dirty="0">
                <a:solidFill>
                  <a:schemeClr val="tx1"/>
                </a:solidFill>
              </a:rPr>
              <a:t>What are the guidelines? </a:t>
            </a:r>
            <a:br>
              <a:rPr lang="en-US" sz="2800" dirty="0">
                <a:solidFill>
                  <a:schemeClr val="tx1"/>
                </a:solidFill>
              </a:rPr>
            </a:br>
            <a:endParaRPr lang="en-US" sz="2800" dirty="0">
              <a:solidFill>
                <a:schemeClr val="tx1"/>
              </a:solidFill>
            </a:endParaRPr>
          </a:p>
        </p:txBody>
      </p:sp>
      <p:sp>
        <p:nvSpPr>
          <p:cNvPr id="10" name="TextBox 9"/>
          <p:cNvSpPr txBox="1"/>
          <p:nvPr/>
        </p:nvSpPr>
        <p:spPr>
          <a:xfrm>
            <a:off x="457200" y="4544954"/>
            <a:ext cx="8507391" cy="369332"/>
          </a:xfrm>
          <a:prstGeom prst="rect">
            <a:avLst/>
          </a:prstGeom>
          <a:noFill/>
        </p:spPr>
        <p:txBody>
          <a:bodyPr wrap="square" rtlCol="0">
            <a:spAutoFit/>
          </a:bodyPr>
          <a:lstStyle/>
          <a:p>
            <a:pPr algn="l"/>
            <a:r>
              <a:rPr lang="en-US" sz="900" b="0" i="0" dirty="0">
                <a:solidFill>
                  <a:srgbClr val="363636"/>
                </a:solidFill>
                <a:effectLst/>
                <a:latin typeface="Nunito Sans" pitchFamily="2" charset="77"/>
              </a:rPr>
              <a:t>Elie F. </a:t>
            </a:r>
            <a:r>
              <a:rPr lang="en-US" sz="900" b="0" i="0" dirty="0" err="1">
                <a:solidFill>
                  <a:srgbClr val="363636"/>
                </a:solidFill>
                <a:effectLst/>
                <a:latin typeface="Nunito Sans" pitchFamily="2" charset="77"/>
              </a:rPr>
              <a:t>Berbari</a:t>
            </a:r>
            <a:r>
              <a:rPr lang="en-US" sz="900" b="0" i="0" dirty="0">
                <a:solidFill>
                  <a:srgbClr val="363636"/>
                </a:solidFill>
                <a:effectLst/>
                <a:latin typeface="Nunito Sans" pitchFamily="2" charset="77"/>
              </a:rPr>
              <a:t> and others, 2015 Infectious Diseases Society of America (IDSA) Clinical Practice Guidelines for the Diagnosis and Treatment of Native Vertebral Osteomyelitis in Adults, </a:t>
            </a:r>
            <a:r>
              <a:rPr lang="en-US" sz="900" b="0" i="1" dirty="0">
                <a:solidFill>
                  <a:srgbClr val="363636"/>
                </a:solidFill>
                <a:effectLst/>
                <a:latin typeface="Nunito Sans" pitchFamily="2" charset="77"/>
              </a:rPr>
              <a:t>Clinical Infectious Diseases</a:t>
            </a:r>
            <a:r>
              <a:rPr lang="en-US" sz="900" b="0" i="0" dirty="0">
                <a:solidFill>
                  <a:srgbClr val="363636"/>
                </a:solidFill>
                <a:effectLst/>
                <a:latin typeface="Nunito Sans" pitchFamily="2" charset="77"/>
              </a:rPr>
              <a:t>, Volume 61, Issue 6, 15 September 2015, Pages e26–e46, </a:t>
            </a:r>
            <a:r>
              <a:rPr lang="en-US" sz="900" b="0" i="0" u="none" strike="noStrike" dirty="0">
                <a:solidFill>
                  <a:srgbClr val="007BFF"/>
                </a:solidFill>
                <a:effectLst/>
                <a:latin typeface="Nunito Sans" pitchFamily="2" charset="77"/>
                <a:hlinkClick r:id="rId3"/>
              </a:rPr>
              <a:t>https://doi.org/10.1093/cid/civ482</a:t>
            </a:r>
            <a:endParaRPr lang="en-US" sz="900" b="0" i="0" dirty="0">
              <a:solidFill>
                <a:srgbClr val="363636"/>
              </a:solidFill>
              <a:effectLst/>
              <a:latin typeface="Nunito Sans" pitchFamily="2" charset="77"/>
            </a:endParaRPr>
          </a:p>
        </p:txBody>
      </p:sp>
      <p:sp>
        <p:nvSpPr>
          <p:cNvPr id="3" name="Rectangle 2"/>
          <p:cNvSpPr/>
          <p:nvPr/>
        </p:nvSpPr>
        <p:spPr>
          <a:xfrm>
            <a:off x="562640" y="1200150"/>
            <a:ext cx="7696200" cy="3046988"/>
          </a:xfrm>
          <a:prstGeom prst="rect">
            <a:avLst/>
          </a:prstGeom>
        </p:spPr>
        <p:txBody>
          <a:bodyPr wrap="square">
            <a:spAutoFit/>
          </a:bodyPr>
          <a:lstStyle/>
          <a:p>
            <a:pPr algn="l"/>
            <a:endParaRPr lang="en-US" sz="1200" i="0" dirty="0">
              <a:solidFill>
                <a:srgbClr val="1F365C"/>
              </a:solidFill>
              <a:effectLst/>
            </a:endParaRPr>
          </a:p>
          <a:p>
            <a:pPr algn="l"/>
            <a:r>
              <a:rPr lang="en-US" sz="1200" b="1" i="0" dirty="0">
                <a:solidFill>
                  <a:srgbClr val="1F365C"/>
                </a:solidFill>
                <a:effectLst/>
              </a:rPr>
              <a:t>Infectious Disease Society of America Clinical Practice Guidelines for the Diagnosis and Treatment of Native Vertebral Osteomyelitis in Adults</a:t>
            </a:r>
          </a:p>
          <a:p>
            <a:pPr algn="l"/>
            <a:endParaRPr lang="en-US" sz="1200" b="1" i="0" dirty="0">
              <a:solidFill>
                <a:srgbClr val="1F365C"/>
              </a:solidFill>
              <a:effectLst/>
            </a:endParaRPr>
          </a:p>
          <a:p>
            <a:pPr algn="l"/>
            <a:r>
              <a:rPr lang="en-US" sz="1200" b="1" i="0" dirty="0">
                <a:solidFill>
                  <a:srgbClr val="1F365C"/>
                </a:solidFill>
                <a:effectLst/>
                <a:latin typeface="Nunito Sans" pitchFamily="2" charset="77"/>
              </a:rPr>
              <a:t>Clinical Therapy</a:t>
            </a:r>
          </a:p>
          <a:p>
            <a:pPr algn="l"/>
            <a:r>
              <a:rPr lang="en-US" sz="1200" b="1" i="0" dirty="0">
                <a:solidFill>
                  <a:srgbClr val="363636"/>
                </a:solidFill>
                <a:effectLst/>
                <a:latin typeface="Nunito Sans" pitchFamily="2" charset="77"/>
              </a:rPr>
              <a:t>VIII. When Should Empiric Antimicrobial Therapy Be Started in Patients With NVO?</a:t>
            </a:r>
            <a:endParaRPr lang="en-US" sz="1200" b="0" i="0" dirty="0">
              <a:solidFill>
                <a:srgbClr val="363636"/>
              </a:solidFill>
              <a:effectLst/>
              <a:latin typeface="Nunito Sans" pitchFamily="2" charset="77"/>
            </a:endParaRPr>
          </a:p>
          <a:p>
            <a:pPr algn="l">
              <a:buFont typeface="+mj-lt"/>
              <a:buAutoNum type="arabicPeriod" startAt="24"/>
            </a:pPr>
            <a:r>
              <a:rPr lang="en-US" sz="1200" b="0" i="0" dirty="0">
                <a:solidFill>
                  <a:srgbClr val="1F365C"/>
                </a:solidFill>
                <a:effectLst/>
                <a:latin typeface="Nunito Sans" pitchFamily="2" charset="77"/>
              </a:rPr>
              <a:t>In patients with normal and stable neurologic examination and stable hemodynamics, we suggest holding empiric antimicrobial therapy until a microbiologic diagnosis is established </a:t>
            </a:r>
            <a:r>
              <a:rPr lang="en-US" sz="1200" b="0" i="1" dirty="0">
                <a:solidFill>
                  <a:srgbClr val="1F365C"/>
                </a:solidFill>
                <a:effectLst/>
                <a:latin typeface="Nunito Sans" pitchFamily="2" charset="77"/>
              </a:rPr>
              <a:t>(weak, low)</a:t>
            </a:r>
            <a:r>
              <a:rPr lang="en-US" sz="1200" b="0" i="0" dirty="0">
                <a:solidFill>
                  <a:srgbClr val="1F365C"/>
                </a:solidFill>
                <a:effectLst/>
                <a:latin typeface="Nunito Sans" pitchFamily="2" charset="77"/>
              </a:rPr>
              <a:t>.</a:t>
            </a:r>
          </a:p>
          <a:p>
            <a:pPr algn="l">
              <a:buFont typeface="+mj-lt"/>
              <a:buAutoNum type="arabicPeriod" startAt="24"/>
            </a:pPr>
            <a:r>
              <a:rPr lang="en-US" sz="1200" b="0" i="0" dirty="0">
                <a:solidFill>
                  <a:srgbClr val="1F365C"/>
                </a:solidFill>
                <a:effectLst/>
                <a:latin typeface="Nunito Sans" pitchFamily="2" charset="77"/>
              </a:rPr>
              <a:t>In patients with hemodynamic instability, sepsis, septic shock, or severe or progressive neurologic symptoms, we suggest the initiation of empiric antimicrobial therapy in conjunction with an attempt at establishing a microbiologic diagnosis </a:t>
            </a:r>
            <a:r>
              <a:rPr lang="en-US" sz="1200" b="0" i="1" dirty="0">
                <a:solidFill>
                  <a:srgbClr val="1F365C"/>
                </a:solidFill>
                <a:effectLst/>
                <a:latin typeface="Nunito Sans" pitchFamily="2" charset="77"/>
              </a:rPr>
              <a:t>(weak, low)</a:t>
            </a:r>
            <a:r>
              <a:rPr lang="en-US" sz="1200" b="0" i="0" dirty="0">
                <a:solidFill>
                  <a:srgbClr val="1F365C"/>
                </a:solidFill>
                <a:effectLst/>
                <a:latin typeface="Nunito Sans" pitchFamily="2" charset="77"/>
              </a:rPr>
              <a:t>.</a:t>
            </a:r>
          </a:p>
          <a:p>
            <a:pPr algn="l"/>
            <a:r>
              <a:rPr lang="en-US" sz="1200" b="1" i="0" dirty="0">
                <a:solidFill>
                  <a:srgbClr val="363636"/>
                </a:solidFill>
                <a:effectLst/>
                <a:latin typeface="Nunito Sans" pitchFamily="2" charset="77"/>
              </a:rPr>
              <a:t>IX. What Is the Optimal Duration of Antimicrobial Therapy in Patients With NVO?</a:t>
            </a:r>
            <a:endParaRPr lang="en-US" sz="1200" b="0" i="0" dirty="0">
              <a:solidFill>
                <a:srgbClr val="363636"/>
              </a:solidFill>
              <a:effectLst/>
              <a:latin typeface="Nunito Sans" pitchFamily="2" charset="77"/>
            </a:endParaRPr>
          </a:p>
          <a:p>
            <a:pPr algn="l">
              <a:buFont typeface="+mj-lt"/>
              <a:buAutoNum type="arabicPeriod" startAt="26"/>
            </a:pPr>
            <a:r>
              <a:rPr lang="en-US" sz="1200" b="0" i="0" dirty="0">
                <a:solidFill>
                  <a:srgbClr val="1F365C"/>
                </a:solidFill>
                <a:effectLst/>
                <a:latin typeface="Nunito Sans" pitchFamily="2" charset="77"/>
              </a:rPr>
              <a:t>We recommend a total duration of 6 weeks of parenteral or highly bioavailable oral antimicrobial therapy for most patients with bacterial NVO </a:t>
            </a:r>
            <a:r>
              <a:rPr lang="en-US" sz="1200" b="0" i="1" dirty="0">
                <a:solidFill>
                  <a:srgbClr val="1F365C"/>
                </a:solidFill>
                <a:effectLst/>
                <a:latin typeface="Nunito Sans" pitchFamily="2" charset="77"/>
              </a:rPr>
              <a:t>(strong, low)</a:t>
            </a:r>
            <a:r>
              <a:rPr lang="en-US" sz="1200" b="0" i="0" dirty="0">
                <a:solidFill>
                  <a:srgbClr val="1F365C"/>
                </a:solidFill>
                <a:effectLst/>
                <a:latin typeface="Nunito Sans" pitchFamily="2" charset="77"/>
              </a:rPr>
              <a:t>.</a:t>
            </a:r>
          </a:p>
          <a:p>
            <a:pPr algn="l">
              <a:buFont typeface="+mj-lt"/>
              <a:buAutoNum type="arabicPeriod" startAt="26"/>
            </a:pPr>
            <a:r>
              <a:rPr lang="en-US" sz="1200" b="0" i="0" dirty="0">
                <a:solidFill>
                  <a:srgbClr val="1F365C"/>
                </a:solidFill>
                <a:effectLst/>
                <a:latin typeface="Nunito Sans" pitchFamily="2" charset="77"/>
              </a:rPr>
              <a:t>We recommend a total duration of 3 months of antimicrobial therapy for most patients with NVO due to </a:t>
            </a:r>
            <a:r>
              <a:rPr lang="en-US" sz="1200" b="0" i="1" dirty="0">
                <a:solidFill>
                  <a:srgbClr val="1F365C"/>
                </a:solidFill>
                <a:effectLst/>
                <a:latin typeface="Nunito Sans" pitchFamily="2" charset="77"/>
              </a:rPr>
              <a:t>Brucella</a:t>
            </a:r>
            <a:r>
              <a:rPr lang="en-US" sz="1200" b="0" i="0" dirty="0">
                <a:solidFill>
                  <a:srgbClr val="1F365C"/>
                </a:solidFill>
                <a:effectLst/>
                <a:latin typeface="Nunito Sans" pitchFamily="2" charset="77"/>
              </a:rPr>
              <a:t> species </a:t>
            </a:r>
            <a:r>
              <a:rPr lang="en-US" sz="1200" b="0" i="1" dirty="0">
                <a:solidFill>
                  <a:srgbClr val="1F365C"/>
                </a:solidFill>
                <a:effectLst/>
                <a:latin typeface="Nunito Sans" pitchFamily="2" charset="77"/>
              </a:rPr>
              <a:t>(strong, moderate)</a:t>
            </a:r>
            <a:r>
              <a:rPr lang="en-US" sz="1200" b="0" i="0" dirty="0">
                <a:solidFill>
                  <a:srgbClr val="1F365C"/>
                </a:solidFill>
                <a:effectLst/>
                <a:latin typeface="Nunito Sans" pitchFamily="2" charset="77"/>
              </a:rPr>
              <a:t>.</a:t>
            </a:r>
          </a:p>
        </p:txBody>
      </p:sp>
    </p:spTree>
    <p:extLst>
      <p:ext uri="{BB962C8B-B14F-4D97-AF65-F5344CB8AC3E}">
        <p14:creationId xmlns:p14="http://schemas.microsoft.com/office/powerpoint/2010/main" val="1269599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a:normAutofit fontScale="90000"/>
          </a:bodyPr>
          <a:lstStyle/>
          <a:p>
            <a:pPr algn="ctr"/>
            <a:r>
              <a:rPr lang="en-US" sz="2800" dirty="0">
                <a:solidFill>
                  <a:schemeClr val="tx1"/>
                </a:solidFill>
              </a:rPr>
              <a:t>What are the guidelines? </a:t>
            </a:r>
            <a:br>
              <a:rPr lang="en-US" sz="2800" dirty="0">
                <a:solidFill>
                  <a:schemeClr val="tx1"/>
                </a:solidFill>
              </a:rPr>
            </a:br>
            <a:endParaRPr lang="en-US" sz="2800" dirty="0">
              <a:solidFill>
                <a:schemeClr val="tx1"/>
              </a:solidFill>
            </a:endParaRPr>
          </a:p>
        </p:txBody>
      </p:sp>
      <p:sp>
        <p:nvSpPr>
          <p:cNvPr id="10" name="TextBox 9"/>
          <p:cNvSpPr txBox="1"/>
          <p:nvPr/>
        </p:nvSpPr>
        <p:spPr>
          <a:xfrm>
            <a:off x="457200" y="4544954"/>
            <a:ext cx="8507391" cy="369332"/>
          </a:xfrm>
          <a:prstGeom prst="rect">
            <a:avLst/>
          </a:prstGeom>
          <a:noFill/>
        </p:spPr>
        <p:txBody>
          <a:bodyPr wrap="square" rtlCol="0">
            <a:spAutoFit/>
          </a:bodyPr>
          <a:lstStyle/>
          <a:p>
            <a:pPr algn="l"/>
            <a:r>
              <a:rPr lang="en-US" sz="900" b="0" i="0" dirty="0">
                <a:solidFill>
                  <a:srgbClr val="363636"/>
                </a:solidFill>
                <a:effectLst/>
                <a:latin typeface="Nunito Sans" pitchFamily="2" charset="77"/>
              </a:rPr>
              <a:t>Elie F. </a:t>
            </a:r>
            <a:r>
              <a:rPr lang="en-US" sz="900" b="0" i="0" dirty="0" err="1">
                <a:solidFill>
                  <a:srgbClr val="363636"/>
                </a:solidFill>
                <a:effectLst/>
                <a:latin typeface="Nunito Sans" pitchFamily="2" charset="77"/>
              </a:rPr>
              <a:t>Berbari</a:t>
            </a:r>
            <a:r>
              <a:rPr lang="en-US" sz="900" b="0" i="0" dirty="0">
                <a:solidFill>
                  <a:srgbClr val="363636"/>
                </a:solidFill>
                <a:effectLst/>
                <a:latin typeface="Nunito Sans" pitchFamily="2" charset="77"/>
              </a:rPr>
              <a:t> and others, 2015 Infectious Diseases Society of America (IDSA) Clinical Practice Guidelines for the Diagnosis and Treatment of Native Vertebral Osteomyelitis in Adults, </a:t>
            </a:r>
            <a:r>
              <a:rPr lang="en-US" sz="900" b="0" i="1" dirty="0">
                <a:solidFill>
                  <a:srgbClr val="363636"/>
                </a:solidFill>
                <a:effectLst/>
                <a:latin typeface="Nunito Sans" pitchFamily="2" charset="77"/>
              </a:rPr>
              <a:t>Clinical Infectious Diseases</a:t>
            </a:r>
            <a:r>
              <a:rPr lang="en-US" sz="900" b="0" i="0" dirty="0">
                <a:solidFill>
                  <a:srgbClr val="363636"/>
                </a:solidFill>
                <a:effectLst/>
                <a:latin typeface="Nunito Sans" pitchFamily="2" charset="77"/>
              </a:rPr>
              <a:t>, Volume 61, Issue 6, 15 September 2015, Pages e26–e46, </a:t>
            </a:r>
            <a:r>
              <a:rPr lang="en-US" sz="900" b="0" i="0" u="none" strike="noStrike" dirty="0">
                <a:solidFill>
                  <a:srgbClr val="007BFF"/>
                </a:solidFill>
                <a:effectLst/>
                <a:latin typeface="Nunito Sans" pitchFamily="2" charset="77"/>
                <a:hlinkClick r:id="rId3"/>
              </a:rPr>
              <a:t>https://doi.org/10.1093/cid/civ482</a:t>
            </a:r>
            <a:endParaRPr lang="en-US" sz="900" b="0" i="0" dirty="0">
              <a:solidFill>
                <a:srgbClr val="363636"/>
              </a:solidFill>
              <a:effectLst/>
              <a:latin typeface="Nunito Sans" pitchFamily="2" charset="77"/>
            </a:endParaRPr>
          </a:p>
        </p:txBody>
      </p:sp>
      <p:sp>
        <p:nvSpPr>
          <p:cNvPr id="3" name="Rectangle 2"/>
          <p:cNvSpPr/>
          <p:nvPr/>
        </p:nvSpPr>
        <p:spPr>
          <a:xfrm>
            <a:off x="647700" y="1140589"/>
            <a:ext cx="7848600" cy="2862322"/>
          </a:xfrm>
          <a:prstGeom prst="rect">
            <a:avLst/>
          </a:prstGeom>
        </p:spPr>
        <p:txBody>
          <a:bodyPr wrap="square">
            <a:spAutoFit/>
          </a:bodyPr>
          <a:lstStyle/>
          <a:p>
            <a:pPr algn="l"/>
            <a:endParaRPr lang="en-US" sz="1200" i="0" dirty="0">
              <a:solidFill>
                <a:srgbClr val="1F365C"/>
              </a:solidFill>
              <a:effectLst/>
            </a:endParaRPr>
          </a:p>
          <a:p>
            <a:pPr algn="l"/>
            <a:r>
              <a:rPr lang="en-US" sz="1200" b="1" i="0" dirty="0">
                <a:solidFill>
                  <a:srgbClr val="1F365C"/>
                </a:solidFill>
                <a:effectLst/>
              </a:rPr>
              <a:t>Infectious Disease Society of America Clinical Practice Guidelines for the Diagnosis and Treatment of Native Vertebral Osteomyelitis in Adults</a:t>
            </a:r>
          </a:p>
          <a:p>
            <a:pPr algn="l"/>
            <a:endParaRPr lang="en-US" sz="1200" b="1" i="0" dirty="0">
              <a:solidFill>
                <a:srgbClr val="1F365C"/>
              </a:solidFill>
              <a:effectLst/>
            </a:endParaRPr>
          </a:p>
          <a:p>
            <a:pPr algn="l"/>
            <a:r>
              <a:rPr lang="en-US" sz="1200" b="1" i="0" dirty="0">
                <a:solidFill>
                  <a:srgbClr val="363636"/>
                </a:solidFill>
                <a:effectLst/>
                <a:latin typeface="Nunito Sans" pitchFamily="2" charset="77"/>
              </a:rPr>
              <a:t>X. What Are the Indications for a Surgical Intervention in Patients With NVO?</a:t>
            </a:r>
            <a:endParaRPr lang="en-US" sz="1200" b="0" i="0" dirty="0">
              <a:solidFill>
                <a:srgbClr val="363636"/>
              </a:solidFill>
              <a:effectLst/>
              <a:latin typeface="Nunito Sans" pitchFamily="2" charset="77"/>
            </a:endParaRPr>
          </a:p>
          <a:p>
            <a:pPr algn="l">
              <a:buFont typeface="+mj-lt"/>
              <a:buAutoNum type="arabicPeriod" startAt="28"/>
            </a:pPr>
            <a:r>
              <a:rPr lang="en-US" sz="1200" b="0" i="0" dirty="0">
                <a:solidFill>
                  <a:srgbClr val="1F365C"/>
                </a:solidFill>
                <a:effectLst/>
                <a:latin typeface="Nunito Sans" pitchFamily="2" charset="77"/>
              </a:rPr>
              <a:t>We recommend surgical intervention in patients with progressive neurologic deficits, progressive deformity, and spinal instability with or without pain despite adequate antimicrobial therapy </a:t>
            </a:r>
            <a:r>
              <a:rPr lang="en-US" sz="1200" b="0" i="1" dirty="0">
                <a:solidFill>
                  <a:srgbClr val="1F365C"/>
                </a:solidFill>
                <a:effectLst/>
                <a:latin typeface="Nunito Sans" pitchFamily="2" charset="77"/>
              </a:rPr>
              <a:t>(strong, low)</a:t>
            </a:r>
            <a:r>
              <a:rPr lang="en-US" sz="1200" b="0" i="0" dirty="0">
                <a:solidFill>
                  <a:srgbClr val="1F365C"/>
                </a:solidFill>
                <a:effectLst/>
                <a:latin typeface="Nunito Sans" pitchFamily="2" charset="77"/>
              </a:rPr>
              <a:t>.</a:t>
            </a:r>
          </a:p>
          <a:p>
            <a:pPr algn="l">
              <a:buFont typeface="+mj-lt"/>
              <a:buAutoNum type="arabicPeriod" startAt="28"/>
            </a:pPr>
            <a:r>
              <a:rPr lang="en-US" sz="1200" b="0" i="0" dirty="0">
                <a:solidFill>
                  <a:srgbClr val="1F365C"/>
                </a:solidFill>
                <a:effectLst/>
                <a:latin typeface="Nunito Sans" pitchFamily="2" charset="77"/>
              </a:rPr>
              <a:t>We suggest surgical debridement with or without stabilization in patients with persistent or recurrent bloodstream infection (without alternative source) or worsening pain despite appropriate medical therapy </a:t>
            </a:r>
            <a:r>
              <a:rPr lang="en-US" sz="1200" b="0" i="1" dirty="0">
                <a:solidFill>
                  <a:srgbClr val="1F365C"/>
                </a:solidFill>
                <a:effectLst/>
                <a:latin typeface="Nunito Sans" pitchFamily="2" charset="77"/>
              </a:rPr>
              <a:t>(weak, low)</a:t>
            </a:r>
            <a:r>
              <a:rPr lang="en-US" sz="1200" b="0" i="0" dirty="0">
                <a:solidFill>
                  <a:srgbClr val="1F365C"/>
                </a:solidFill>
                <a:effectLst/>
                <a:latin typeface="Nunito Sans" pitchFamily="2" charset="77"/>
              </a:rPr>
              <a:t>.</a:t>
            </a:r>
          </a:p>
          <a:p>
            <a:pPr algn="l">
              <a:buFont typeface="+mj-lt"/>
              <a:buAutoNum type="arabicPeriod" startAt="28"/>
            </a:pPr>
            <a:r>
              <a:rPr lang="en-US" sz="1200" b="0" i="0" dirty="0">
                <a:solidFill>
                  <a:srgbClr val="1F365C"/>
                </a:solidFill>
                <a:effectLst/>
                <a:latin typeface="Nunito Sans" pitchFamily="2" charset="77"/>
              </a:rPr>
              <a:t>We advise against surgical debridement and/or stabilization in patients who have worsening bony imaging findings at 4–6 weeks in the setting of improvement in clinical symptoms, physical examination, and inflammatory markers </a:t>
            </a:r>
            <a:r>
              <a:rPr lang="en-US" sz="1200" b="0" i="1" dirty="0">
                <a:solidFill>
                  <a:srgbClr val="1F365C"/>
                </a:solidFill>
                <a:effectLst/>
                <a:latin typeface="Nunito Sans" pitchFamily="2" charset="77"/>
              </a:rPr>
              <a:t>(weak, low)</a:t>
            </a:r>
            <a:r>
              <a:rPr lang="en-US" sz="1200" b="0" i="0" dirty="0">
                <a:solidFill>
                  <a:srgbClr val="1F365C"/>
                </a:solidFill>
                <a:effectLst/>
                <a:latin typeface="Nunito Sans" pitchFamily="2" charset="77"/>
              </a:rPr>
              <a:t>.</a:t>
            </a:r>
          </a:p>
          <a:p>
            <a:br>
              <a:rPr lang="en-US" sz="1200" dirty="0"/>
            </a:br>
            <a:endParaRPr lang="en-US" sz="1200" b="0" i="0" dirty="0">
              <a:solidFill>
                <a:srgbClr val="1F365C"/>
              </a:solidFill>
              <a:effectLst/>
              <a:latin typeface="Nunito Sans" pitchFamily="2" charset="77"/>
            </a:endParaRPr>
          </a:p>
        </p:txBody>
      </p:sp>
    </p:spTree>
    <p:extLst>
      <p:ext uri="{BB962C8B-B14F-4D97-AF65-F5344CB8AC3E}">
        <p14:creationId xmlns:p14="http://schemas.microsoft.com/office/powerpoint/2010/main" val="2942468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a:normAutofit fontScale="90000"/>
          </a:bodyPr>
          <a:lstStyle/>
          <a:p>
            <a:pPr algn="ctr"/>
            <a:r>
              <a:rPr lang="en-US" sz="2800" dirty="0">
                <a:solidFill>
                  <a:schemeClr val="tx1"/>
                </a:solidFill>
              </a:rPr>
              <a:t>What are the guidelines? </a:t>
            </a:r>
            <a:br>
              <a:rPr lang="en-US" sz="2800" dirty="0">
                <a:solidFill>
                  <a:schemeClr val="tx1"/>
                </a:solidFill>
              </a:rPr>
            </a:br>
            <a:endParaRPr lang="en-US" sz="2800" dirty="0">
              <a:solidFill>
                <a:schemeClr val="tx1"/>
              </a:solidFill>
            </a:endParaRPr>
          </a:p>
        </p:txBody>
      </p:sp>
      <p:sp>
        <p:nvSpPr>
          <p:cNvPr id="10" name="TextBox 9"/>
          <p:cNvSpPr txBox="1"/>
          <p:nvPr/>
        </p:nvSpPr>
        <p:spPr>
          <a:xfrm>
            <a:off x="457200" y="4544954"/>
            <a:ext cx="8507391" cy="369332"/>
          </a:xfrm>
          <a:prstGeom prst="rect">
            <a:avLst/>
          </a:prstGeom>
          <a:noFill/>
        </p:spPr>
        <p:txBody>
          <a:bodyPr wrap="square" rtlCol="0">
            <a:spAutoFit/>
          </a:bodyPr>
          <a:lstStyle/>
          <a:p>
            <a:pPr algn="l"/>
            <a:r>
              <a:rPr lang="en-US" sz="900" b="0" i="0" dirty="0">
                <a:solidFill>
                  <a:srgbClr val="363636"/>
                </a:solidFill>
                <a:effectLst/>
                <a:latin typeface="Nunito Sans" pitchFamily="2" charset="77"/>
              </a:rPr>
              <a:t>Elie F. </a:t>
            </a:r>
            <a:r>
              <a:rPr lang="en-US" sz="900" b="0" i="0" dirty="0" err="1">
                <a:solidFill>
                  <a:srgbClr val="363636"/>
                </a:solidFill>
                <a:effectLst/>
                <a:latin typeface="Nunito Sans" pitchFamily="2" charset="77"/>
              </a:rPr>
              <a:t>Berbari</a:t>
            </a:r>
            <a:r>
              <a:rPr lang="en-US" sz="900" b="0" i="0" dirty="0">
                <a:solidFill>
                  <a:srgbClr val="363636"/>
                </a:solidFill>
                <a:effectLst/>
                <a:latin typeface="Nunito Sans" pitchFamily="2" charset="77"/>
              </a:rPr>
              <a:t> and others, 2015 Infectious Diseases Society of America (IDSA) Clinical Practice Guidelines for the Diagnosis and Treatment of Native Vertebral Osteomyelitis in Adults, </a:t>
            </a:r>
            <a:r>
              <a:rPr lang="en-US" sz="900" b="0" i="1" dirty="0">
                <a:solidFill>
                  <a:srgbClr val="363636"/>
                </a:solidFill>
                <a:effectLst/>
                <a:latin typeface="Nunito Sans" pitchFamily="2" charset="77"/>
              </a:rPr>
              <a:t>Clinical Infectious Diseases</a:t>
            </a:r>
            <a:r>
              <a:rPr lang="en-US" sz="900" b="0" i="0" dirty="0">
                <a:solidFill>
                  <a:srgbClr val="363636"/>
                </a:solidFill>
                <a:effectLst/>
                <a:latin typeface="Nunito Sans" pitchFamily="2" charset="77"/>
              </a:rPr>
              <a:t>, Volume 61, Issue 6, 15 September 2015, Pages e26–e46, </a:t>
            </a:r>
            <a:r>
              <a:rPr lang="en-US" sz="900" b="0" i="0" u="none" strike="noStrike" dirty="0">
                <a:solidFill>
                  <a:srgbClr val="007BFF"/>
                </a:solidFill>
                <a:effectLst/>
                <a:latin typeface="Nunito Sans" pitchFamily="2" charset="77"/>
                <a:hlinkClick r:id="rId3"/>
              </a:rPr>
              <a:t>https://doi.org/10.1093/cid/civ482</a:t>
            </a:r>
            <a:endParaRPr lang="en-US" sz="900" b="0" i="0" dirty="0">
              <a:solidFill>
                <a:srgbClr val="363636"/>
              </a:solidFill>
              <a:effectLst/>
              <a:latin typeface="Nunito Sans" pitchFamily="2" charset="77"/>
            </a:endParaRPr>
          </a:p>
        </p:txBody>
      </p:sp>
      <p:sp>
        <p:nvSpPr>
          <p:cNvPr id="3" name="Rectangle 2"/>
          <p:cNvSpPr/>
          <p:nvPr/>
        </p:nvSpPr>
        <p:spPr>
          <a:xfrm>
            <a:off x="157044" y="742950"/>
            <a:ext cx="8682156" cy="2862322"/>
          </a:xfrm>
          <a:prstGeom prst="rect">
            <a:avLst/>
          </a:prstGeom>
        </p:spPr>
        <p:txBody>
          <a:bodyPr wrap="square">
            <a:spAutoFit/>
          </a:bodyPr>
          <a:lstStyle/>
          <a:p>
            <a:pPr algn="l"/>
            <a:endParaRPr lang="en-US" sz="1200" i="0" dirty="0">
              <a:solidFill>
                <a:srgbClr val="1F365C"/>
              </a:solidFill>
              <a:effectLst/>
            </a:endParaRPr>
          </a:p>
          <a:p>
            <a:pPr algn="l"/>
            <a:r>
              <a:rPr lang="en-US" sz="1200" b="1" i="0" dirty="0">
                <a:solidFill>
                  <a:srgbClr val="1F365C"/>
                </a:solidFill>
                <a:effectLst/>
              </a:rPr>
              <a:t>Infectious Disease Society of America Clinical Practice Guidelines for the Diagnosis and Treatment of Native Vertebral Osteomyelitis in Adults</a:t>
            </a:r>
          </a:p>
          <a:p>
            <a:pPr algn="l"/>
            <a:endParaRPr lang="en-US" sz="1200" b="1" i="0" dirty="0">
              <a:solidFill>
                <a:srgbClr val="1F365C"/>
              </a:solidFill>
              <a:effectLst/>
            </a:endParaRPr>
          </a:p>
          <a:p>
            <a:pPr algn="l"/>
            <a:r>
              <a:rPr lang="en-US" sz="1200" b="1" i="0" dirty="0">
                <a:solidFill>
                  <a:srgbClr val="1F365C"/>
                </a:solidFill>
                <a:effectLst/>
                <a:latin typeface="Nunito Sans" pitchFamily="2" charset="77"/>
              </a:rPr>
              <a:t>Clinical Follow-Up</a:t>
            </a:r>
          </a:p>
          <a:p>
            <a:pPr algn="l"/>
            <a:r>
              <a:rPr lang="en-US" sz="1200" b="1" i="0" dirty="0">
                <a:solidFill>
                  <a:srgbClr val="363636"/>
                </a:solidFill>
                <a:effectLst/>
                <a:latin typeface="Nunito Sans" pitchFamily="2" charset="77"/>
              </a:rPr>
              <a:t>XI. How Should Failure of Therapy Be Defined in Treated Patients With NVO?</a:t>
            </a:r>
            <a:endParaRPr lang="en-US" sz="1200" b="0" i="0" dirty="0">
              <a:solidFill>
                <a:srgbClr val="363636"/>
              </a:solidFill>
              <a:effectLst/>
              <a:latin typeface="Nunito Sans" pitchFamily="2" charset="77"/>
            </a:endParaRPr>
          </a:p>
          <a:p>
            <a:pPr algn="l">
              <a:buFont typeface="+mj-lt"/>
              <a:buAutoNum type="arabicPeriod" startAt="31"/>
            </a:pPr>
            <a:r>
              <a:rPr lang="en-US" sz="1200" b="0" i="0" dirty="0">
                <a:solidFill>
                  <a:srgbClr val="1F365C"/>
                </a:solidFill>
                <a:effectLst/>
                <a:latin typeface="Nunito Sans" pitchFamily="2" charset="77"/>
              </a:rPr>
              <a:t>We suggest that persistent pain, residual neurologic deficits, elevated markers of systemic inflammation, or radiographic findings alone do not necessarily signify treatment failure in treated NVO patients </a:t>
            </a:r>
            <a:r>
              <a:rPr lang="en-US" sz="1200" b="0" i="1" dirty="0">
                <a:solidFill>
                  <a:srgbClr val="1F365C"/>
                </a:solidFill>
                <a:effectLst/>
                <a:latin typeface="Nunito Sans" pitchFamily="2" charset="77"/>
              </a:rPr>
              <a:t>(weak, low)</a:t>
            </a:r>
            <a:r>
              <a:rPr lang="en-US" sz="1200" b="0" i="0" dirty="0">
                <a:solidFill>
                  <a:srgbClr val="1F365C"/>
                </a:solidFill>
                <a:effectLst/>
                <a:latin typeface="Nunito Sans" pitchFamily="2" charset="77"/>
              </a:rPr>
              <a:t>.</a:t>
            </a:r>
          </a:p>
          <a:p>
            <a:pPr algn="l"/>
            <a:r>
              <a:rPr lang="en-US" sz="1200" b="1" i="0" dirty="0">
                <a:solidFill>
                  <a:srgbClr val="363636"/>
                </a:solidFill>
                <a:effectLst/>
                <a:latin typeface="Nunito Sans" pitchFamily="2" charset="77"/>
              </a:rPr>
              <a:t>XII. What Is the Role of Systemic Inflammatory Markers and MRI in the Follow-up of Treated Patients With NVO?</a:t>
            </a:r>
            <a:endParaRPr lang="en-US" sz="1200" b="0" i="0" dirty="0">
              <a:solidFill>
                <a:srgbClr val="363636"/>
              </a:solidFill>
              <a:effectLst/>
              <a:latin typeface="Nunito Sans" pitchFamily="2" charset="77"/>
            </a:endParaRPr>
          </a:p>
          <a:p>
            <a:pPr algn="l">
              <a:buFont typeface="+mj-lt"/>
              <a:buAutoNum type="arabicPeriod" startAt="32"/>
            </a:pPr>
            <a:r>
              <a:rPr lang="en-US" sz="1200" b="0" i="0" dirty="0">
                <a:solidFill>
                  <a:srgbClr val="1F365C"/>
                </a:solidFill>
                <a:effectLst/>
                <a:latin typeface="Nunito Sans" pitchFamily="2" charset="77"/>
              </a:rPr>
              <a:t>We suggest monitoring systemic inflammatory markers (ESR and or CRP) in patients with NVO after approximately 4 weeks of antimicrobial therapy, in conjunction with a clinical assessment </a:t>
            </a:r>
            <a:r>
              <a:rPr lang="en-US" sz="1200" b="0" i="1" dirty="0">
                <a:solidFill>
                  <a:srgbClr val="1F365C"/>
                </a:solidFill>
                <a:effectLst/>
                <a:latin typeface="Nunito Sans" pitchFamily="2" charset="77"/>
              </a:rPr>
              <a:t>(weak, low)</a:t>
            </a:r>
            <a:r>
              <a:rPr lang="en-US" sz="1200" b="0" i="0" dirty="0">
                <a:solidFill>
                  <a:srgbClr val="1F365C"/>
                </a:solidFill>
                <a:effectLst/>
                <a:latin typeface="Nunito Sans" pitchFamily="2" charset="77"/>
              </a:rPr>
              <a:t>.</a:t>
            </a:r>
          </a:p>
          <a:p>
            <a:pPr algn="l">
              <a:buFont typeface="+mj-lt"/>
              <a:buAutoNum type="arabicPeriod" startAt="32"/>
            </a:pPr>
            <a:r>
              <a:rPr lang="en-US" sz="1200" b="0" i="0" dirty="0">
                <a:solidFill>
                  <a:srgbClr val="1F365C"/>
                </a:solidFill>
                <a:effectLst/>
                <a:latin typeface="Nunito Sans" pitchFamily="2" charset="77"/>
              </a:rPr>
              <a:t>We recommend against routinely ordering follow-up MRI in patients with NVO in whom a favorable clinical and laboratory response to antimicrobial therapy was observed </a:t>
            </a:r>
            <a:r>
              <a:rPr lang="en-US" sz="1200" b="0" i="1" dirty="0">
                <a:solidFill>
                  <a:srgbClr val="1F365C"/>
                </a:solidFill>
                <a:effectLst/>
                <a:latin typeface="Nunito Sans" pitchFamily="2" charset="77"/>
              </a:rPr>
              <a:t>(strong, low)</a:t>
            </a:r>
            <a:r>
              <a:rPr lang="en-US" sz="1200" b="0" i="0" dirty="0">
                <a:solidFill>
                  <a:srgbClr val="1F365C"/>
                </a:solidFill>
                <a:effectLst/>
                <a:latin typeface="Nunito Sans" pitchFamily="2" charset="77"/>
              </a:rPr>
              <a:t>.</a:t>
            </a:r>
          </a:p>
          <a:p>
            <a:pPr algn="l">
              <a:buFont typeface="+mj-lt"/>
              <a:buAutoNum type="arabicPeriod" startAt="32"/>
            </a:pPr>
            <a:r>
              <a:rPr lang="en-US" sz="1200" b="0" i="0" dirty="0">
                <a:solidFill>
                  <a:srgbClr val="1F365C"/>
                </a:solidFill>
                <a:effectLst/>
                <a:latin typeface="Nunito Sans" pitchFamily="2" charset="77"/>
              </a:rPr>
              <a:t>We suggest performing a follow-up MRI to assess evolutionary changes of the epidural and paraspinal soft tissues in patients with NVO who are judged to have a poor clinical response to therapy </a:t>
            </a:r>
            <a:r>
              <a:rPr lang="en-US" sz="1200" b="0" i="1" dirty="0">
                <a:solidFill>
                  <a:srgbClr val="1F365C"/>
                </a:solidFill>
                <a:effectLst/>
                <a:latin typeface="Nunito Sans" pitchFamily="2" charset="77"/>
              </a:rPr>
              <a:t>(weak, low)</a:t>
            </a:r>
            <a:r>
              <a:rPr lang="en-US" sz="1200" b="0" i="0" dirty="0">
                <a:solidFill>
                  <a:srgbClr val="1F365C"/>
                </a:solidFill>
                <a:effectLst/>
                <a:latin typeface="Nunito Sans" pitchFamily="2" charset="77"/>
              </a:rPr>
              <a:t>.</a:t>
            </a:r>
          </a:p>
        </p:txBody>
      </p:sp>
    </p:spTree>
    <p:extLst>
      <p:ext uri="{BB962C8B-B14F-4D97-AF65-F5344CB8AC3E}">
        <p14:creationId xmlns:p14="http://schemas.microsoft.com/office/powerpoint/2010/main" val="2087932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a:normAutofit fontScale="90000"/>
          </a:bodyPr>
          <a:lstStyle/>
          <a:p>
            <a:pPr algn="ctr"/>
            <a:r>
              <a:rPr lang="en-US" sz="2800" dirty="0">
                <a:solidFill>
                  <a:schemeClr val="tx1"/>
                </a:solidFill>
              </a:rPr>
              <a:t>What are the guidelines? </a:t>
            </a:r>
            <a:br>
              <a:rPr lang="en-US" sz="2800" dirty="0">
                <a:solidFill>
                  <a:schemeClr val="tx1"/>
                </a:solidFill>
              </a:rPr>
            </a:br>
            <a:endParaRPr lang="en-US" sz="2800" dirty="0">
              <a:solidFill>
                <a:schemeClr val="tx1"/>
              </a:solidFill>
            </a:endParaRPr>
          </a:p>
        </p:txBody>
      </p:sp>
      <p:sp>
        <p:nvSpPr>
          <p:cNvPr id="10" name="TextBox 9"/>
          <p:cNvSpPr txBox="1"/>
          <p:nvPr/>
        </p:nvSpPr>
        <p:spPr>
          <a:xfrm>
            <a:off x="457200" y="4544954"/>
            <a:ext cx="8507391" cy="369332"/>
          </a:xfrm>
          <a:prstGeom prst="rect">
            <a:avLst/>
          </a:prstGeom>
          <a:noFill/>
        </p:spPr>
        <p:txBody>
          <a:bodyPr wrap="square" rtlCol="0">
            <a:spAutoFit/>
          </a:bodyPr>
          <a:lstStyle/>
          <a:p>
            <a:pPr algn="l"/>
            <a:r>
              <a:rPr lang="en-US" sz="900" b="0" i="0" dirty="0">
                <a:solidFill>
                  <a:srgbClr val="363636"/>
                </a:solidFill>
                <a:effectLst/>
                <a:latin typeface="Nunito Sans" pitchFamily="2" charset="77"/>
              </a:rPr>
              <a:t>Elie F. </a:t>
            </a:r>
            <a:r>
              <a:rPr lang="en-US" sz="900" b="0" i="0" dirty="0" err="1">
                <a:solidFill>
                  <a:srgbClr val="363636"/>
                </a:solidFill>
                <a:effectLst/>
                <a:latin typeface="Nunito Sans" pitchFamily="2" charset="77"/>
              </a:rPr>
              <a:t>Berbari</a:t>
            </a:r>
            <a:r>
              <a:rPr lang="en-US" sz="900" b="0" i="0" dirty="0">
                <a:solidFill>
                  <a:srgbClr val="363636"/>
                </a:solidFill>
                <a:effectLst/>
                <a:latin typeface="Nunito Sans" pitchFamily="2" charset="77"/>
              </a:rPr>
              <a:t> and others, 2015 Infectious Diseases Society of America (IDSA) Clinical Practice Guidelines for the Diagnosis and Treatment of Native Vertebral Osteomyelitis in Adults, </a:t>
            </a:r>
            <a:r>
              <a:rPr lang="en-US" sz="900" b="0" i="1" dirty="0">
                <a:solidFill>
                  <a:srgbClr val="363636"/>
                </a:solidFill>
                <a:effectLst/>
                <a:latin typeface="Nunito Sans" pitchFamily="2" charset="77"/>
              </a:rPr>
              <a:t>Clinical Infectious Diseases</a:t>
            </a:r>
            <a:r>
              <a:rPr lang="en-US" sz="900" b="0" i="0" dirty="0">
                <a:solidFill>
                  <a:srgbClr val="363636"/>
                </a:solidFill>
                <a:effectLst/>
                <a:latin typeface="Nunito Sans" pitchFamily="2" charset="77"/>
              </a:rPr>
              <a:t>, Volume 61, Issue 6, 15 September 2015, Pages e26–e46, </a:t>
            </a:r>
            <a:r>
              <a:rPr lang="en-US" sz="900" b="0" i="0" u="none" strike="noStrike" dirty="0">
                <a:solidFill>
                  <a:srgbClr val="007BFF"/>
                </a:solidFill>
                <a:effectLst/>
                <a:latin typeface="Nunito Sans" pitchFamily="2" charset="77"/>
                <a:hlinkClick r:id="rId3"/>
              </a:rPr>
              <a:t>https://doi.org/10.1093/cid/civ482</a:t>
            </a:r>
            <a:endParaRPr lang="en-US" sz="900" b="0" i="0" dirty="0">
              <a:solidFill>
                <a:srgbClr val="363636"/>
              </a:solidFill>
              <a:effectLst/>
              <a:latin typeface="Nunito Sans" pitchFamily="2" charset="77"/>
            </a:endParaRPr>
          </a:p>
        </p:txBody>
      </p:sp>
      <p:sp>
        <p:nvSpPr>
          <p:cNvPr id="3" name="Rectangle 2"/>
          <p:cNvSpPr/>
          <p:nvPr/>
        </p:nvSpPr>
        <p:spPr>
          <a:xfrm>
            <a:off x="157044" y="742950"/>
            <a:ext cx="8682156" cy="2862322"/>
          </a:xfrm>
          <a:prstGeom prst="rect">
            <a:avLst/>
          </a:prstGeom>
        </p:spPr>
        <p:txBody>
          <a:bodyPr wrap="square">
            <a:spAutoFit/>
          </a:bodyPr>
          <a:lstStyle/>
          <a:p>
            <a:pPr algn="l"/>
            <a:endParaRPr lang="en-US" sz="1200" i="0" dirty="0">
              <a:solidFill>
                <a:srgbClr val="1F365C"/>
              </a:solidFill>
              <a:effectLst/>
            </a:endParaRPr>
          </a:p>
          <a:p>
            <a:pPr algn="l"/>
            <a:r>
              <a:rPr lang="en-US" sz="1200" b="1" i="0" dirty="0">
                <a:solidFill>
                  <a:srgbClr val="1F365C"/>
                </a:solidFill>
                <a:effectLst/>
              </a:rPr>
              <a:t>Infectious Disease Society of America Clinical Practice Guidelines for the Diagnosis and Treatment of Native Vertebral Osteomyelitis in Adults</a:t>
            </a:r>
          </a:p>
          <a:p>
            <a:pPr algn="l"/>
            <a:endParaRPr lang="en-US" sz="1200" b="1" i="0" dirty="0">
              <a:solidFill>
                <a:srgbClr val="1F365C"/>
              </a:solidFill>
              <a:effectLst/>
            </a:endParaRPr>
          </a:p>
          <a:p>
            <a:pPr algn="l"/>
            <a:r>
              <a:rPr lang="en-US" sz="1200" b="1" i="0" dirty="0">
                <a:solidFill>
                  <a:srgbClr val="363636"/>
                </a:solidFill>
                <a:effectLst/>
                <a:latin typeface="Nunito Sans" pitchFamily="2" charset="77"/>
              </a:rPr>
              <a:t>XIII. How Do You Approach a Patient With NVO and Suspected Treatment Failure?</a:t>
            </a:r>
            <a:endParaRPr lang="en-US" sz="1200" b="0" i="0" dirty="0">
              <a:solidFill>
                <a:srgbClr val="363636"/>
              </a:solidFill>
              <a:effectLst/>
              <a:latin typeface="Nunito Sans" pitchFamily="2" charset="77"/>
            </a:endParaRPr>
          </a:p>
          <a:p>
            <a:pPr algn="l">
              <a:buFont typeface="+mj-lt"/>
              <a:buAutoNum type="arabicPeriod" startAt="35"/>
            </a:pPr>
            <a:r>
              <a:rPr lang="en-US" sz="1200" b="0" i="0" dirty="0">
                <a:solidFill>
                  <a:srgbClr val="1F365C"/>
                </a:solidFill>
                <a:effectLst/>
                <a:latin typeface="Nunito Sans" pitchFamily="2" charset="77"/>
              </a:rPr>
              <a:t>In patients with NVO and suspected treatment failure, we suggest obtaining markers of systemic inflammation (ESR and CRP). Unchanged or increasing values after 4 weeks of treatment should increase suspicion for treatment failure </a:t>
            </a:r>
            <a:r>
              <a:rPr lang="en-US" sz="1200" b="0" i="1" dirty="0">
                <a:solidFill>
                  <a:srgbClr val="1F365C"/>
                </a:solidFill>
                <a:effectLst/>
                <a:latin typeface="Nunito Sans" pitchFamily="2" charset="77"/>
              </a:rPr>
              <a:t>(weak, low)</a:t>
            </a:r>
            <a:r>
              <a:rPr lang="en-US" sz="1200" b="0" i="0" dirty="0">
                <a:solidFill>
                  <a:srgbClr val="1F365C"/>
                </a:solidFill>
                <a:effectLst/>
                <a:latin typeface="Nunito Sans" pitchFamily="2" charset="77"/>
              </a:rPr>
              <a:t>.</a:t>
            </a:r>
          </a:p>
          <a:p>
            <a:pPr algn="l">
              <a:buFont typeface="+mj-lt"/>
              <a:buAutoNum type="arabicPeriod" startAt="35"/>
            </a:pPr>
            <a:r>
              <a:rPr lang="en-US" sz="1200" b="0" i="0" dirty="0">
                <a:solidFill>
                  <a:srgbClr val="1F365C"/>
                </a:solidFill>
                <a:effectLst/>
                <a:latin typeface="Nunito Sans" pitchFamily="2" charset="77"/>
              </a:rPr>
              <a:t>We recommend obtaining a follow-up MRI with emphasis on evolutionary changes in the paraspinal and epidural soft tissue findings in patients with NVO and suspected treatment failure </a:t>
            </a:r>
            <a:r>
              <a:rPr lang="en-US" sz="1200" b="0" i="1" dirty="0">
                <a:solidFill>
                  <a:srgbClr val="1F365C"/>
                </a:solidFill>
                <a:effectLst/>
                <a:latin typeface="Nunito Sans" pitchFamily="2" charset="77"/>
              </a:rPr>
              <a:t>(strong, low)</a:t>
            </a:r>
            <a:r>
              <a:rPr lang="en-US" sz="1200" b="0" i="0" dirty="0">
                <a:solidFill>
                  <a:srgbClr val="1F365C"/>
                </a:solidFill>
                <a:effectLst/>
                <a:latin typeface="Nunito Sans" pitchFamily="2" charset="77"/>
              </a:rPr>
              <a:t>.</a:t>
            </a:r>
          </a:p>
          <a:p>
            <a:pPr algn="l">
              <a:buFont typeface="+mj-lt"/>
              <a:buAutoNum type="arabicPeriod" startAt="35"/>
            </a:pPr>
            <a:r>
              <a:rPr lang="en-US" sz="1200" b="0" i="0" dirty="0">
                <a:solidFill>
                  <a:srgbClr val="1F365C"/>
                </a:solidFill>
                <a:effectLst/>
                <a:latin typeface="Nunito Sans" pitchFamily="2" charset="77"/>
              </a:rPr>
              <a:t>In patients with NVO and clinical and radiographic evidence of treatment failure, we suggest obtaining additional tissue samples for microbiologic (bacteria, fungal, and mycobacterial) and histopathologic examination, either by image-guided aspiration biopsy or through surgical sampling </a:t>
            </a:r>
            <a:r>
              <a:rPr lang="en-US" sz="1200" b="0" i="1" dirty="0">
                <a:solidFill>
                  <a:srgbClr val="1F365C"/>
                </a:solidFill>
                <a:effectLst/>
                <a:latin typeface="Nunito Sans" pitchFamily="2" charset="77"/>
              </a:rPr>
              <a:t>(weak, very low)</a:t>
            </a:r>
            <a:r>
              <a:rPr lang="en-US" sz="1200" b="0" i="0" dirty="0">
                <a:solidFill>
                  <a:srgbClr val="1F365C"/>
                </a:solidFill>
                <a:effectLst/>
                <a:latin typeface="Nunito Sans" pitchFamily="2" charset="77"/>
              </a:rPr>
              <a:t>.</a:t>
            </a:r>
          </a:p>
          <a:p>
            <a:pPr algn="l">
              <a:buFont typeface="+mj-lt"/>
              <a:buAutoNum type="arabicPeriod" startAt="35"/>
            </a:pPr>
            <a:r>
              <a:rPr lang="en-US" sz="1200" b="0" i="0" dirty="0">
                <a:solidFill>
                  <a:srgbClr val="1F365C"/>
                </a:solidFill>
                <a:effectLst/>
                <a:latin typeface="Nunito Sans" pitchFamily="2" charset="77"/>
              </a:rPr>
              <a:t>In patients with NVO and clinical and radiographic evidence of treatment failure, we suggest consultation with a spine surgeon and an infectious disease physician </a:t>
            </a:r>
            <a:r>
              <a:rPr lang="en-US" sz="1200" b="0" i="1" dirty="0">
                <a:solidFill>
                  <a:srgbClr val="1F365C"/>
                </a:solidFill>
                <a:effectLst/>
                <a:latin typeface="Nunito Sans" pitchFamily="2" charset="77"/>
              </a:rPr>
              <a:t>(weak, very low)</a:t>
            </a:r>
            <a:r>
              <a:rPr lang="en-US" sz="1200" b="0" i="0" dirty="0">
                <a:solidFill>
                  <a:srgbClr val="1F365C"/>
                </a:solidFill>
                <a:effectLst/>
                <a:latin typeface="Nunito Sans" pitchFamily="2" charset="77"/>
              </a:rPr>
              <a:t>.</a:t>
            </a:r>
          </a:p>
        </p:txBody>
      </p:sp>
    </p:spTree>
    <p:extLst>
      <p:ext uri="{BB962C8B-B14F-4D97-AF65-F5344CB8AC3E}">
        <p14:creationId xmlns:p14="http://schemas.microsoft.com/office/powerpoint/2010/main" val="3811517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a:normAutofit fontScale="90000"/>
          </a:bodyPr>
          <a:lstStyle/>
          <a:p>
            <a:pPr algn="ctr"/>
            <a:r>
              <a:rPr lang="en-US" sz="2800" dirty="0">
                <a:solidFill>
                  <a:schemeClr val="tx1"/>
                </a:solidFill>
              </a:rPr>
              <a:t>What are the guidelines? </a:t>
            </a:r>
            <a:br>
              <a:rPr lang="en-US" sz="2800" dirty="0">
                <a:solidFill>
                  <a:schemeClr val="tx1"/>
                </a:solidFill>
              </a:rPr>
            </a:br>
            <a:endParaRPr lang="en-US" sz="2800" dirty="0">
              <a:solidFill>
                <a:schemeClr val="tx1"/>
              </a:solidFill>
            </a:endParaRPr>
          </a:p>
        </p:txBody>
      </p:sp>
      <p:sp>
        <p:nvSpPr>
          <p:cNvPr id="10" name="TextBox 9"/>
          <p:cNvSpPr txBox="1"/>
          <p:nvPr/>
        </p:nvSpPr>
        <p:spPr>
          <a:xfrm>
            <a:off x="1066800" y="4171589"/>
            <a:ext cx="7916297" cy="784830"/>
          </a:xfrm>
          <a:prstGeom prst="rect">
            <a:avLst/>
          </a:prstGeom>
          <a:noFill/>
        </p:spPr>
        <p:txBody>
          <a:bodyPr wrap="square" rtlCol="0">
            <a:spAutoFit/>
          </a:bodyPr>
          <a:lstStyle/>
          <a:p>
            <a:pPr marL="403225" indent="-403225"/>
            <a:r>
              <a:rPr lang="en-US" sz="900" b="0" i="0" dirty="0">
                <a:solidFill>
                  <a:srgbClr val="212121"/>
                </a:solidFill>
                <a:effectLst/>
              </a:rPr>
              <a:t>Woods, C. R., Bradley, J. S., Chatterjee, A., Copley, L. A., Robinson, J., </a:t>
            </a:r>
            <a:r>
              <a:rPr lang="en-US" sz="900" b="0" i="0" dirty="0" err="1">
                <a:solidFill>
                  <a:srgbClr val="212121"/>
                </a:solidFill>
                <a:effectLst/>
              </a:rPr>
              <a:t>Kronman</a:t>
            </a:r>
            <a:r>
              <a:rPr lang="en-US" sz="900" b="0" i="0" dirty="0">
                <a:solidFill>
                  <a:srgbClr val="212121"/>
                </a:solidFill>
                <a:effectLst/>
              </a:rPr>
              <a:t>, M. P., Arrieta, A., Fowler, S. L., Harrison, C., Carrillo-Marquez, M. A., Arnold, S. R., Eppes, S. C., Stadler, L. P., Allen, C. H., Mazur, L. J., Creech, C. B., Shah, S. S., </a:t>
            </a:r>
            <a:r>
              <a:rPr lang="en-US" sz="900" b="0" i="0" dirty="0" err="1">
                <a:solidFill>
                  <a:srgbClr val="212121"/>
                </a:solidFill>
                <a:effectLst/>
              </a:rPr>
              <a:t>Zaoutis</a:t>
            </a:r>
            <a:r>
              <a:rPr lang="en-US" sz="900" b="0" i="0" dirty="0">
                <a:solidFill>
                  <a:srgbClr val="212121"/>
                </a:solidFill>
                <a:effectLst/>
              </a:rPr>
              <a:t>, T., Feldman, D. S., &amp; Lavergne, V. (2021). Clinical Practice Guideline by the Pediatric Infectious Diseases Society and the Infectious Diseases Society of America: 2021 Guideline on Diagnosis and Management of Acute Hematogenous Osteomyelitis in Pediatrics. </a:t>
            </a:r>
            <a:r>
              <a:rPr lang="en-US" sz="900" b="0" i="1" dirty="0">
                <a:solidFill>
                  <a:srgbClr val="212121"/>
                </a:solidFill>
                <a:effectLst/>
              </a:rPr>
              <a:t>Journal of the Pediatric Infectious Diseases Society</a:t>
            </a:r>
            <a:r>
              <a:rPr lang="en-US" sz="900" b="0" i="0" dirty="0">
                <a:solidFill>
                  <a:srgbClr val="212121"/>
                </a:solidFill>
                <a:effectLst/>
              </a:rPr>
              <a:t>, </a:t>
            </a:r>
            <a:r>
              <a:rPr lang="en-US" sz="900" b="0" i="1" dirty="0">
                <a:solidFill>
                  <a:srgbClr val="212121"/>
                </a:solidFill>
                <a:effectLst/>
              </a:rPr>
              <a:t>10</a:t>
            </a:r>
            <a:r>
              <a:rPr lang="en-US" sz="900" b="0" i="0" dirty="0">
                <a:solidFill>
                  <a:srgbClr val="212121"/>
                </a:solidFill>
                <a:effectLst/>
              </a:rPr>
              <a:t>(8), 801–844. https://</a:t>
            </a:r>
            <a:r>
              <a:rPr lang="en-US" sz="900" b="0" i="0" dirty="0" err="1">
                <a:solidFill>
                  <a:srgbClr val="212121"/>
                </a:solidFill>
                <a:effectLst/>
              </a:rPr>
              <a:t>doi.org</a:t>
            </a:r>
            <a:r>
              <a:rPr lang="en-US" sz="900" b="0" i="0" dirty="0">
                <a:solidFill>
                  <a:srgbClr val="212121"/>
                </a:solidFill>
                <a:effectLst/>
              </a:rPr>
              <a:t>/10.1093/</a:t>
            </a:r>
            <a:r>
              <a:rPr lang="en-US" sz="900" b="0" i="0" dirty="0" err="1">
                <a:solidFill>
                  <a:srgbClr val="212121"/>
                </a:solidFill>
                <a:effectLst/>
              </a:rPr>
              <a:t>jpids</a:t>
            </a:r>
            <a:r>
              <a:rPr lang="en-US" sz="900" b="0" i="0" dirty="0">
                <a:solidFill>
                  <a:srgbClr val="212121"/>
                </a:solidFill>
                <a:effectLst/>
              </a:rPr>
              <a:t>/piab027</a:t>
            </a:r>
            <a:endParaRPr lang="en-US" sz="900" dirty="0"/>
          </a:p>
        </p:txBody>
      </p:sp>
      <p:sp>
        <p:nvSpPr>
          <p:cNvPr id="3" name="Rectangle 2"/>
          <p:cNvSpPr/>
          <p:nvPr/>
        </p:nvSpPr>
        <p:spPr>
          <a:xfrm>
            <a:off x="157044" y="971911"/>
            <a:ext cx="8682156" cy="3108543"/>
          </a:xfrm>
          <a:prstGeom prst="rect">
            <a:avLst/>
          </a:prstGeom>
        </p:spPr>
        <p:txBody>
          <a:bodyPr wrap="square">
            <a:spAutoFit/>
          </a:bodyPr>
          <a:lstStyle/>
          <a:p>
            <a:pPr algn="l"/>
            <a:endParaRPr lang="en-US" sz="1400" i="0" dirty="0">
              <a:solidFill>
                <a:srgbClr val="1F365C"/>
              </a:solidFill>
              <a:effectLst/>
            </a:endParaRPr>
          </a:p>
          <a:p>
            <a:pPr algn="l"/>
            <a:r>
              <a:rPr lang="en-US" sz="1400" i="0" dirty="0">
                <a:solidFill>
                  <a:srgbClr val="212121"/>
                </a:solidFill>
                <a:effectLst/>
              </a:rPr>
              <a:t>Clinical Practice Guideline by the Pediatric Infectious Diseases Society and the Infectious Diseases Society of America</a:t>
            </a:r>
            <a:endParaRPr lang="en-US" sz="1400" i="0" dirty="0">
              <a:solidFill>
                <a:srgbClr val="1F365C"/>
              </a:solidFill>
              <a:effectLst/>
            </a:endParaRPr>
          </a:p>
          <a:p>
            <a:pPr algn="l"/>
            <a:r>
              <a:rPr lang="en-US" sz="1400" b="1" i="0" dirty="0">
                <a:solidFill>
                  <a:srgbClr val="1F365C"/>
                </a:solidFill>
                <a:effectLst/>
              </a:rPr>
              <a:t>I. What noninvasive diagnostic laboratory tests should be performed in children with suspected acute hematogenous osteomyelitis (AHO)?</a:t>
            </a:r>
          </a:p>
          <a:p>
            <a:pPr algn="l"/>
            <a:r>
              <a:rPr lang="en-US" sz="1400" b="1" i="0" dirty="0">
                <a:solidFill>
                  <a:srgbClr val="1F365C"/>
                </a:solidFill>
                <a:effectLst/>
              </a:rPr>
              <a:t>Recommendations:</a:t>
            </a:r>
          </a:p>
          <a:p>
            <a:pPr algn="l">
              <a:buFont typeface="+mj-lt"/>
              <a:buAutoNum type="arabicPeriod"/>
            </a:pPr>
            <a:r>
              <a:rPr lang="en-US" sz="1400" b="0" i="0" dirty="0">
                <a:solidFill>
                  <a:srgbClr val="1F365C"/>
                </a:solidFill>
                <a:effectLst/>
              </a:rPr>
              <a:t>In children with suspected AHO, we recommend performing blood culture prior to the administration of antimicrobial therapy (strong recommendation and moderate certainty of evidence).</a:t>
            </a:r>
          </a:p>
          <a:p>
            <a:pPr algn="l">
              <a:buFont typeface="+mj-lt"/>
              <a:buAutoNum type="arabicPeriod"/>
            </a:pPr>
            <a:r>
              <a:rPr lang="en-US" sz="1400" b="0" i="0" dirty="0">
                <a:solidFill>
                  <a:srgbClr val="1F365C"/>
                </a:solidFill>
                <a:effectLst/>
              </a:rPr>
              <a:t>In children with suspected AHO, we suggest performing a serum C-reactive protein (CRP) on initial evaluation (conditional recommendation and very low certainty of evidence). Comment: Serum CRP has a low accuracy to establish the diagnosis of AHO, but in situations where AHO is confirmed, the serum CRP performed on initial evaluation can serve as the baseline value for sequential monitoring.</a:t>
            </a:r>
          </a:p>
          <a:p>
            <a:pPr algn="l">
              <a:buFont typeface="+mj-lt"/>
              <a:buAutoNum type="arabicPeriod"/>
            </a:pPr>
            <a:r>
              <a:rPr lang="en-US" sz="1400" b="0" i="0" dirty="0">
                <a:solidFill>
                  <a:srgbClr val="1F365C"/>
                </a:solidFill>
                <a:effectLst/>
              </a:rPr>
              <a:t>In children with suspected AHO, we suggest against using serum procalcitonin (PCT) (conditional recommendation and low certainty of evidence).</a:t>
            </a:r>
          </a:p>
        </p:txBody>
      </p:sp>
    </p:spTree>
    <p:extLst>
      <p:ext uri="{BB962C8B-B14F-4D97-AF65-F5344CB8AC3E}">
        <p14:creationId xmlns:p14="http://schemas.microsoft.com/office/powerpoint/2010/main" val="485918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a:normAutofit fontScale="90000"/>
          </a:bodyPr>
          <a:lstStyle/>
          <a:p>
            <a:pPr algn="ctr"/>
            <a:r>
              <a:rPr lang="en-US" sz="2800" dirty="0">
                <a:solidFill>
                  <a:schemeClr val="tx1"/>
                </a:solidFill>
              </a:rPr>
              <a:t>What are the guidelines? </a:t>
            </a:r>
            <a:br>
              <a:rPr lang="en-US" sz="2800" dirty="0">
                <a:solidFill>
                  <a:schemeClr val="tx1"/>
                </a:solidFill>
              </a:rPr>
            </a:br>
            <a:endParaRPr lang="en-US" sz="2800" dirty="0">
              <a:solidFill>
                <a:schemeClr val="tx1"/>
              </a:solidFill>
            </a:endParaRPr>
          </a:p>
        </p:txBody>
      </p:sp>
      <p:sp>
        <p:nvSpPr>
          <p:cNvPr id="10" name="TextBox 9"/>
          <p:cNvSpPr txBox="1"/>
          <p:nvPr/>
        </p:nvSpPr>
        <p:spPr>
          <a:xfrm>
            <a:off x="1066800" y="4171589"/>
            <a:ext cx="7916297" cy="784830"/>
          </a:xfrm>
          <a:prstGeom prst="rect">
            <a:avLst/>
          </a:prstGeom>
          <a:noFill/>
        </p:spPr>
        <p:txBody>
          <a:bodyPr wrap="square" rtlCol="0">
            <a:spAutoFit/>
          </a:bodyPr>
          <a:lstStyle/>
          <a:p>
            <a:pPr marL="403225" indent="-403225"/>
            <a:r>
              <a:rPr lang="en-US" sz="900" b="0" i="0" dirty="0">
                <a:solidFill>
                  <a:srgbClr val="212121"/>
                </a:solidFill>
                <a:effectLst/>
              </a:rPr>
              <a:t>Woods, C. R., Bradley, J. S., Chatterjee, A., Copley, L. A., Robinson, J., </a:t>
            </a:r>
            <a:r>
              <a:rPr lang="en-US" sz="900" b="0" i="0" dirty="0" err="1">
                <a:solidFill>
                  <a:srgbClr val="212121"/>
                </a:solidFill>
                <a:effectLst/>
              </a:rPr>
              <a:t>Kronman</a:t>
            </a:r>
            <a:r>
              <a:rPr lang="en-US" sz="900" b="0" i="0" dirty="0">
                <a:solidFill>
                  <a:srgbClr val="212121"/>
                </a:solidFill>
                <a:effectLst/>
              </a:rPr>
              <a:t>, M. P., Arrieta, A., Fowler, S. L., Harrison, C., Carrillo-Marquez, M. A., Arnold, S. R., Eppes, S. C., Stadler, L. P., Allen, C. H., Mazur, L. J., Creech, C. B., Shah, S. S., </a:t>
            </a:r>
            <a:r>
              <a:rPr lang="en-US" sz="900" b="0" i="0" dirty="0" err="1">
                <a:solidFill>
                  <a:srgbClr val="212121"/>
                </a:solidFill>
                <a:effectLst/>
              </a:rPr>
              <a:t>Zaoutis</a:t>
            </a:r>
            <a:r>
              <a:rPr lang="en-US" sz="900" b="0" i="0" dirty="0">
                <a:solidFill>
                  <a:srgbClr val="212121"/>
                </a:solidFill>
                <a:effectLst/>
              </a:rPr>
              <a:t>, T., Feldman, D. S., &amp; Lavergne, V. (2021). Clinical Practice Guideline by the Pediatric Infectious Diseases Society and the Infectious Diseases Society of America: 2021 Guideline on Diagnosis and Management of Acute Hematogenous Osteomyelitis in Pediatrics. </a:t>
            </a:r>
            <a:r>
              <a:rPr lang="en-US" sz="900" b="0" i="1" dirty="0">
                <a:solidFill>
                  <a:srgbClr val="212121"/>
                </a:solidFill>
                <a:effectLst/>
              </a:rPr>
              <a:t>Journal of the Pediatric Infectious Diseases Society</a:t>
            </a:r>
            <a:r>
              <a:rPr lang="en-US" sz="900" b="0" i="0" dirty="0">
                <a:solidFill>
                  <a:srgbClr val="212121"/>
                </a:solidFill>
                <a:effectLst/>
              </a:rPr>
              <a:t>, </a:t>
            </a:r>
            <a:r>
              <a:rPr lang="en-US" sz="900" b="0" i="1" dirty="0">
                <a:solidFill>
                  <a:srgbClr val="212121"/>
                </a:solidFill>
                <a:effectLst/>
              </a:rPr>
              <a:t>10</a:t>
            </a:r>
            <a:r>
              <a:rPr lang="en-US" sz="900" b="0" i="0" dirty="0">
                <a:solidFill>
                  <a:srgbClr val="212121"/>
                </a:solidFill>
                <a:effectLst/>
              </a:rPr>
              <a:t>(8), 801–844. https://</a:t>
            </a:r>
            <a:r>
              <a:rPr lang="en-US" sz="900" b="0" i="0" dirty="0" err="1">
                <a:solidFill>
                  <a:srgbClr val="212121"/>
                </a:solidFill>
                <a:effectLst/>
              </a:rPr>
              <a:t>doi.org</a:t>
            </a:r>
            <a:r>
              <a:rPr lang="en-US" sz="900" b="0" i="0" dirty="0">
                <a:solidFill>
                  <a:srgbClr val="212121"/>
                </a:solidFill>
                <a:effectLst/>
              </a:rPr>
              <a:t>/10.1093/</a:t>
            </a:r>
            <a:r>
              <a:rPr lang="en-US" sz="900" b="0" i="0" dirty="0" err="1">
                <a:solidFill>
                  <a:srgbClr val="212121"/>
                </a:solidFill>
                <a:effectLst/>
              </a:rPr>
              <a:t>jpids</a:t>
            </a:r>
            <a:r>
              <a:rPr lang="en-US" sz="900" b="0" i="0" dirty="0">
                <a:solidFill>
                  <a:srgbClr val="212121"/>
                </a:solidFill>
                <a:effectLst/>
              </a:rPr>
              <a:t>/piab027</a:t>
            </a:r>
            <a:endParaRPr lang="en-US" sz="900" dirty="0"/>
          </a:p>
        </p:txBody>
      </p:sp>
      <p:sp>
        <p:nvSpPr>
          <p:cNvPr id="3" name="Rectangle 2"/>
          <p:cNvSpPr/>
          <p:nvPr/>
        </p:nvSpPr>
        <p:spPr>
          <a:xfrm>
            <a:off x="157044" y="971911"/>
            <a:ext cx="8682156" cy="2462213"/>
          </a:xfrm>
          <a:prstGeom prst="rect">
            <a:avLst/>
          </a:prstGeom>
        </p:spPr>
        <p:txBody>
          <a:bodyPr wrap="square">
            <a:spAutoFit/>
          </a:bodyPr>
          <a:lstStyle/>
          <a:p>
            <a:pPr algn="l"/>
            <a:endParaRPr lang="en-US" sz="1400" i="0" dirty="0">
              <a:solidFill>
                <a:srgbClr val="1F365C"/>
              </a:solidFill>
              <a:effectLst/>
            </a:endParaRPr>
          </a:p>
          <a:p>
            <a:pPr algn="l"/>
            <a:r>
              <a:rPr lang="en-US" sz="1400" i="0" dirty="0">
                <a:solidFill>
                  <a:srgbClr val="212121"/>
                </a:solidFill>
                <a:effectLst/>
              </a:rPr>
              <a:t>Clinical Practice Guideline by the Pediatric Infectious Diseases Society and the Infectious Diseases Society of America</a:t>
            </a:r>
            <a:endParaRPr lang="en-US" sz="1400" i="0" dirty="0">
              <a:solidFill>
                <a:srgbClr val="1F365C"/>
              </a:solidFill>
              <a:effectLst/>
            </a:endParaRPr>
          </a:p>
          <a:p>
            <a:pPr algn="l"/>
            <a:r>
              <a:rPr lang="en-US" sz="1400" b="1" i="0" dirty="0">
                <a:solidFill>
                  <a:srgbClr val="1F365C"/>
                </a:solidFill>
                <a:effectLst/>
                <a:latin typeface="Nunito Sans" pitchFamily="2" charset="77"/>
              </a:rPr>
              <a:t>II. What imaging studies should be performed in children with suspected AHO?</a:t>
            </a:r>
          </a:p>
          <a:p>
            <a:pPr algn="l"/>
            <a:r>
              <a:rPr lang="en-US" sz="1400" b="1" i="0" dirty="0">
                <a:solidFill>
                  <a:srgbClr val="1F365C"/>
                </a:solidFill>
                <a:effectLst/>
                <a:latin typeface="Nunito Sans" pitchFamily="2" charset="77"/>
              </a:rPr>
              <a:t>Recommendations:</a:t>
            </a:r>
          </a:p>
          <a:p>
            <a:pPr algn="l">
              <a:buFont typeface="+mj-lt"/>
              <a:buAutoNum type="arabicPeriod"/>
            </a:pPr>
            <a:r>
              <a:rPr lang="en-US" sz="1400" b="0" i="0" dirty="0">
                <a:solidFill>
                  <a:srgbClr val="1F365C"/>
                </a:solidFill>
                <a:effectLst/>
                <a:latin typeface="Nunito Sans" pitchFamily="2" charset="77"/>
              </a:rPr>
              <a:t>In children with suspected AHO, we recommend obtaining plain radiography of the potentially infected bone(s) rather than not performing plain radiographs (</a:t>
            </a:r>
            <a:r>
              <a:rPr lang="en-US" sz="1400" b="0" i="1" dirty="0">
                <a:solidFill>
                  <a:srgbClr val="1F365C"/>
                </a:solidFill>
                <a:effectLst/>
                <a:latin typeface="Nunito Sans" pitchFamily="2" charset="77"/>
              </a:rPr>
              <a:t>strong recommendation and moderate certainty of evidence</a:t>
            </a:r>
            <a:r>
              <a:rPr lang="en-US" sz="1400" b="0" i="0" dirty="0">
                <a:solidFill>
                  <a:srgbClr val="1F365C"/>
                </a:solidFill>
                <a:effectLst/>
                <a:latin typeface="Nunito Sans" pitchFamily="2" charset="77"/>
              </a:rPr>
              <a:t>).</a:t>
            </a:r>
          </a:p>
          <a:p>
            <a:pPr algn="l">
              <a:buFont typeface="+mj-lt"/>
              <a:buAutoNum type="arabicPeriod"/>
            </a:pPr>
            <a:r>
              <a:rPr lang="en-US" sz="1400" b="0" i="0" dirty="0">
                <a:solidFill>
                  <a:srgbClr val="1F365C"/>
                </a:solidFill>
                <a:effectLst/>
                <a:latin typeface="Nunito Sans" pitchFamily="2" charset="77"/>
              </a:rPr>
              <a:t>In children with suspected AHO requiring further imaging studies to confirm the diagnosis, we suggest magnetic resonance imaging (MRI) rather than scintigraphy (bone scan), computerized tomographic (CT) scan, or ultrasound (US) (</a:t>
            </a:r>
            <a:r>
              <a:rPr lang="en-US" sz="1400" b="0" i="1" dirty="0">
                <a:solidFill>
                  <a:srgbClr val="1F365C"/>
                </a:solidFill>
                <a:effectLst/>
                <a:latin typeface="Nunito Sans" pitchFamily="2" charset="77"/>
              </a:rPr>
              <a:t>conditional recommendation and very low certainty of evidence</a:t>
            </a:r>
            <a:r>
              <a:rPr lang="en-US" sz="1400" b="0" i="0" dirty="0">
                <a:solidFill>
                  <a:srgbClr val="1F365C"/>
                </a:solidFill>
                <a:effectLst/>
                <a:latin typeface="Nunito Sans" pitchFamily="2" charset="77"/>
              </a:rPr>
              <a:t>). </a:t>
            </a:r>
          </a:p>
        </p:txBody>
      </p:sp>
    </p:spTree>
    <p:extLst>
      <p:ext uri="{BB962C8B-B14F-4D97-AF65-F5344CB8AC3E}">
        <p14:creationId xmlns:p14="http://schemas.microsoft.com/office/powerpoint/2010/main" val="3459376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a:xfrm>
            <a:off x="457200" y="571500"/>
            <a:ext cx="8229600" cy="857250"/>
          </a:xfrm>
        </p:spPr>
        <p:txBody>
          <a:bodyPr/>
          <a:lstStyle/>
          <a:p>
            <a:pPr algn="ctr"/>
            <a:r>
              <a:rPr lang="en-US" sz="2800" dirty="0"/>
              <a:t>What is osteomyelitis?</a:t>
            </a:r>
          </a:p>
        </p:txBody>
      </p:sp>
      <p:sp>
        <p:nvSpPr>
          <p:cNvPr id="4" name="TextBox 3">
            <a:extLst>
              <a:ext uri="{FF2B5EF4-FFF2-40B4-BE49-F238E27FC236}">
                <a16:creationId xmlns:a16="http://schemas.microsoft.com/office/drawing/2014/main" id="{0810D20C-74CA-1DBA-96FD-18EFD08A2B34}"/>
              </a:ext>
            </a:extLst>
          </p:cNvPr>
          <p:cNvSpPr txBox="1"/>
          <p:nvPr/>
        </p:nvSpPr>
        <p:spPr>
          <a:xfrm>
            <a:off x="1162878" y="4135219"/>
            <a:ext cx="7523922" cy="646331"/>
          </a:xfrm>
          <a:prstGeom prst="rect">
            <a:avLst/>
          </a:prstGeom>
          <a:noFill/>
        </p:spPr>
        <p:txBody>
          <a:bodyPr wrap="square" rtlCol="0">
            <a:spAutoFit/>
          </a:bodyPr>
          <a:lstStyle/>
          <a:p>
            <a:pPr marL="463550" indent="-463550" algn="l" fontAlgn="ctr"/>
            <a:r>
              <a:rPr lang="en-US" sz="900" b="0" i="0" dirty="0">
                <a:solidFill>
                  <a:srgbClr val="383636"/>
                </a:solidFill>
                <a:effectLst/>
                <a:latin typeface="Helvetica Neue" panose="02000503000000020004" pitchFamily="2" charset="0"/>
              </a:rPr>
              <a:t> </a:t>
            </a:r>
            <a:r>
              <a:rPr lang="en-US" sz="900" dirty="0" err="1">
                <a:solidFill>
                  <a:srgbClr val="383636"/>
                </a:solidFill>
                <a:latin typeface="Helvetica Neue" panose="02000503000000020004" pitchFamily="2" charset="0"/>
              </a:rPr>
              <a:t>T</a:t>
            </a:r>
            <a:r>
              <a:rPr lang="en-US" sz="900" b="0" i="0" dirty="0" err="1">
                <a:solidFill>
                  <a:srgbClr val="383636"/>
                </a:solidFill>
                <a:effectLst/>
                <a:latin typeface="Helvetica Neue" panose="02000503000000020004" pitchFamily="2" charset="0"/>
              </a:rPr>
              <a:t>uri</a:t>
            </a:r>
            <a:r>
              <a:rPr lang="en-US" sz="900" b="0" i="0" dirty="0">
                <a:solidFill>
                  <a:srgbClr val="383636"/>
                </a:solidFill>
                <a:effectLst/>
                <a:latin typeface="Helvetica Neue" panose="02000503000000020004" pitchFamily="2" charset="0"/>
              </a:rPr>
              <a:t>, George K. MD; Donovan, Virginia MD; DiGregorio, Julie CCRP; </a:t>
            </a:r>
            <a:r>
              <a:rPr lang="en-US" sz="900" b="0" i="0" dirty="0" err="1">
                <a:solidFill>
                  <a:srgbClr val="383636"/>
                </a:solidFill>
                <a:effectLst/>
                <a:latin typeface="Helvetica Neue" panose="02000503000000020004" pitchFamily="2" charset="0"/>
              </a:rPr>
              <a:t>Criscitelli</a:t>
            </a:r>
            <a:r>
              <a:rPr lang="en-US" sz="900" b="0" i="0" dirty="0">
                <a:solidFill>
                  <a:srgbClr val="383636"/>
                </a:solidFill>
                <a:effectLst/>
                <a:latin typeface="Helvetica Neue" panose="02000503000000020004" pitchFamily="2" charset="0"/>
              </a:rPr>
              <a:t>, Theresa M. EdD, RN, CNOR; Kashan, Benjamin MD; Barrientos, Stephan MD; </a:t>
            </a:r>
            <a:r>
              <a:rPr lang="en-US" sz="900" b="0" i="0" dirty="0" err="1">
                <a:solidFill>
                  <a:srgbClr val="383636"/>
                </a:solidFill>
                <a:effectLst/>
                <a:latin typeface="Helvetica Neue" panose="02000503000000020004" pitchFamily="2" charset="0"/>
              </a:rPr>
              <a:t>Balingcongan</a:t>
            </a:r>
            <a:r>
              <a:rPr lang="en-US" sz="900" b="0" i="0" dirty="0">
                <a:solidFill>
                  <a:srgbClr val="383636"/>
                </a:solidFill>
                <a:effectLst/>
                <a:latin typeface="Helvetica Neue" panose="02000503000000020004" pitchFamily="2" charset="0"/>
              </a:rPr>
              <a:t>, Jose Ramon PA-C; </a:t>
            </a:r>
            <a:r>
              <a:rPr lang="en-US" sz="900" b="0" i="0" dirty="0" err="1">
                <a:solidFill>
                  <a:srgbClr val="383636"/>
                </a:solidFill>
                <a:effectLst/>
                <a:latin typeface="Helvetica Neue" panose="02000503000000020004" pitchFamily="2" charset="0"/>
              </a:rPr>
              <a:t>Gorenstein</a:t>
            </a:r>
            <a:r>
              <a:rPr lang="en-US" sz="900" b="0" i="0" dirty="0">
                <a:solidFill>
                  <a:srgbClr val="383636"/>
                </a:solidFill>
                <a:effectLst/>
                <a:latin typeface="Helvetica Neue" panose="02000503000000020004" pitchFamily="2" charset="0"/>
              </a:rPr>
              <a:t>, Scott MD, FACEP; </a:t>
            </a:r>
            <a:r>
              <a:rPr lang="en-US" sz="900" b="0" i="0" dirty="0" err="1">
                <a:solidFill>
                  <a:srgbClr val="383636"/>
                </a:solidFill>
                <a:effectLst/>
                <a:latin typeface="Helvetica Neue" panose="02000503000000020004" pitchFamily="2" charset="0"/>
              </a:rPr>
              <a:t>Brem</a:t>
            </a:r>
            <a:r>
              <a:rPr lang="en-US" sz="900" b="0" i="0" dirty="0">
                <a:solidFill>
                  <a:srgbClr val="383636"/>
                </a:solidFill>
                <a:effectLst/>
                <a:latin typeface="Helvetica Neue" panose="02000503000000020004" pitchFamily="2" charset="0"/>
              </a:rPr>
              <a:t>, Harold MD, FACS. Major Histopathologic Diagnoses of Chronic Wounds. Advances in Skin &amp; Wound Care 29(8):p 376-382, August 2016. | DOI: 10.1097/01.ASW.0000484665.45022.b3 </a:t>
            </a:r>
            <a:endParaRPr lang="en-US" sz="1100" b="0" i="0" dirty="0">
              <a:solidFill>
                <a:srgbClr val="2A2A2A"/>
              </a:solidFill>
              <a:effectLst/>
              <a:latin typeface="Source Sans Pro" panose="020B0503030403020204" pitchFamily="34" charset="0"/>
            </a:endParaRPr>
          </a:p>
        </p:txBody>
      </p:sp>
      <p:sp>
        <p:nvSpPr>
          <p:cNvPr id="7" name="Rectangle 2">
            <a:extLst>
              <a:ext uri="{FF2B5EF4-FFF2-40B4-BE49-F238E27FC236}">
                <a16:creationId xmlns:a16="http://schemas.microsoft.com/office/drawing/2014/main" id="{D33F6933-9F82-7A82-C252-B9AA1C5DDBFB}"/>
              </a:ext>
            </a:extLst>
          </p:cNvPr>
          <p:cNvSpPr>
            <a:spLocks noChangeArrowheads="1"/>
          </p:cNvSpPr>
          <p:nvPr/>
        </p:nvSpPr>
        <p:spPr bwMode="auto">
          <a:xfrm>
            <a:off x="0" y="-1"/>
            <a:ext cx="92765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Content Placeholder 2">
            <a:extLst>
              <a:ext uri="{FF2B5EF4-FFF2-40B4-BE49-F238E27FC236}">
                <a16:creationId xmlns:a16="http://schemas.microsoft.com/office/drawing/2014/main" id="{DABECF11-A8E8-5858-6A29-D4BCD8C7A02A}"/>
              </a:ext>
            </a:extLst>
          </p:cNvPr>
          <p:cNvSpPr>
            <a:spLocks noGrp="1"/>
          </p:cNvSpPr>
          <p:nvPr>
            <p:ph sz="quarter" idx="10"/>
          </p:nvPr>
        </p:nvSpPr>
        <p:spPr>
          <a:xfrm>
            <a:off x="339291" y="1832316"/>
            <a:ext cx="7848600" cy="1247774"/>
          </a:xfrm>
        </p:spPr>
        <p:txBody>
          <a:bodyPr/>
          <a:lstStyle/>
          <a:p>
            <a:pPr algn="l"/>
            <a:r>
              <a:rPr lang="en-US" sz="2000" b="0" i="0" dirty="0">
                <a:solidFill>
                  <a:srgbClr val="1F1F1F"/>
                </a:solidFill>
                <a:effectLst/>
              </a:rPr>
              <a:t>Osteomyelitis is a complex and potentially devastating condition. Good outcomes can be achieved through a combined </a:t>
            </a:r>
            <a:r>
              <a:rPr lang="en-US" sz="2000" b="0" i="0" dirty="0" err="1">
                <a:solidFill>
                  <a:srgbClr val="1F1F1F"/>
                </a:solidFill>
                <a:effectLst/>
              </a:rPr>
              <a:t>orthoplastic</a:t>
            </a:r>
            <a:r>
              <a:rPr lang="en-US" sz="2000" b="0" i="0" dirty="0">
                <a:solidFill>
                  <a:srgbClr val="1F1F1F"/>
                </a:solidFill>
                <a:effectLst/>
              </a:rPr>
              <a:t> approach and relies on good microbiology tissue diagnosis, thorough debridement, robust soft tissue cover and mechanical stability. </a:t>
            </a:r>
          </a:p>
        </p:txBody>
      </p:sp>
      <p:sp>
        <p:nvSpPr>
          <p:cNvPr id="13" name="Content Placeholder 2">
            <a:extLst>
              <a:ext uri="{FF2B5EF4-FFF2-40B4-BE49-F238E27FC236}">
                <a16:creationId xmlns:a16="http://schemas.microsoft.com/office/drawing/2014/main" id="{FD490A3A-6DB0-1D15-1601-2CD31096A46A}"/>
              </a:ext>
            </a:extLst>
          </p:cNvPr>
          <p:cNvSpPr txBox="1">
            <a:spLocks/>
          </p:cNvSpPr>
          <p:nvPr/>
        </p:nvSpPr>
        <p:spPr>
          <a:xfrm>
            <a:off x="315228" y="2609106"/>
            <a:ext cx="8600172" cy="829016"/>
          </a:xfrm>
          <a:prstGeom prst="rect">
            <a:avLst/>
          </a:prstGeom>
        </p:spPr>
        <p:txBody>
          <a:bodyPr/>
          <a:lstStyle>
            <a:lvl1pPr marL="188477" indent="-188477" algn="l" defTabSz="815002" rtl="0" eaLnBrk="0" fontAlgn="base" hangingPunct="0">
              <a:lnSpc>
                <a:spcPct val="95000"/>
              </a:lnSpc>
              <a:spcBef>
                <a:spcPct val="5000"/>
              </a:spcBef>
              <a:spcAft>
                <a:spcPct val="0"/>
              </a:spcAft>
              <a:buClr>
                <a:srgbClr val="C00000"/>
              </a:buClr>
              <a:buSzPct val="130000"/>
              <a:buChar char="•"/>
              <a:defRPr sz="3500">
                <a:solidFill>
                  <a:schemeClr val="tx1"/>
                </a:solidFill>
                <a:latin typeface="+mn-lt"/>
                <a:ea typeface="+mn-ea"/>
                <a:cs typeface="ＭＳ Ｐゴシック"/>
              </a:defRPr>
            </a:lvl1pPr>
            <a:lvl2pPr marL="376964" indent="-62834" algn="l" defTabSz="815002" rtl="0" eaLnBrk="0" fontAlgn="base" hangingPunct="0">
              <a:lnSpc>
                <a:spcPct val="95000"/>
              </a:lnSpc>
              <a:spcBef>
                <a:spcPct val="5000"/>
              </a:spcBef>
              <a:spcAft>
                <a:spcPct val="0"/>
              </a:spcAft>
              <a:buClr>
                <a:srgbClr val="C00000"/>
              </a:buClr>
              <a:buSzPct val="130000"/>
              <a:buChar char="•"/>
              <a:defRPr sz="1800">
                <a:solidFill>
                  <a:schemeClr val="tx1"/>
                </a:solidFill>
                <a:latin typeface="+mn-lt"/>
                <a:ea typeface="+mn-ea"/>
                <a:cs typeface="ＭＳ Ｐゴシック"/>
              </a:defRPr>
            </a:lvl2pPr>
            <a:lvl3pPr marL="1174519" indent="-310650" algn="l" defTabSz="815002" rtl="0" eaLnBrk="0" fontAlgn="base" hangingPunct="0">
              <a:lnSpc>
                <a:spcPct val="95000"/>
              </a:lnSpc>
              <a:spcBef>
                <a:spcPct val="5000"/>
              </a:spcBef>
              <a:spcAft>
                <a:spcPct val="0"/>
              </a:spcAft>
              <a:buClr>
                <a:srgbClr val="C00000"/>
              </a:buClr>
              <a:buSzPct val="130000"/>
              <a:buChar char="•"/>
              <a:defRPr sz="1700">
                <a:solidFill>
                  <a:schemeClr val="tx1"/>
                </a:solidFill>
                <a:latin typeface="+mn-lt"/>
                <a:ea typeface="+mn-ea"/>
                <a:cs typeface="ＭＳ Ｐゴシック"/>
              </a:defRPr>
            </a:lvl3pPr>
            <a:lvl4pPr marL="1598595" indent="-298427" algn="l" defTabSz="815002" rtl="0" eaLnBrk="0" fontAlgn="base" hangingPunct="0">
              <a:lnSpc>
                <a:spcPct val="95000"/>
              </a:lnSpc>
              <a:spcBef>
                <a:spcPct val="5000"/>
              </a:spcBef>
              <a:spcAft>
                <a:spcPct val="0"/>
              </a:spcAft>
              <a:buClr>
                <a:srgbClr val="C00000"/>
              </a:buClr>
              <a:buSzPct val="130000"/>
              <a:buChar char="•"/>
              <a:defRPr sz="1700">
                <a:solidFill>
                  <a:schemeClr val="tx1"/>
                </a:solidFill>
                <a:latin typeface="+mn-lt"/>
                <a:ea typeface="+mn-ea"/>
                <a:cs typeface="ＭＳ Ｐゴシック"/>
              </a:defRPr>
            </a:lvl4pPr>
            <a:lvl5pPr marL="2034885" indent="-310650" algn="l" defTabSz="815002" rtl="0" eaLnBrk="0" fontAlgn="base" hangingPunct="0">
              <a:lnSpc>
                <a:spcPct val="95000"/>
              </a:lnSpc>
              <a:spcBef>
                <a:spcPct val="5000"/>
              </a:spcBef>
              <a:spcAft>
                <a:spcPct val="0"/>
              </a:spcAft>
              <a:buClr>
                <a:srgbClr val="C00000"/>
              </a:buClr>
              <a:buSzPct val="130000"/>
              <a:buChar char="•"/>
              <a:defRPr sz="1700">
                <a:solidFill>
                  <a:schemeClr val="tx1"/>
                </a:solidFill>
                <a:latin typeface="+mn-lt"/>
                <a:ea typeface="+mn-ea"/>
                <a:cs typeface="ＭＳ Ｐゴシック"/>
              </a:defRPr>
            </a:lvl5pPr>
            <a:lvl6pPr marL="253751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3040132"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54274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4045357"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a:lstStyle>
          <a:p>
            <a:endParaRPr lang="en-US" sz="1400" kern="0" dirty="0">
              <a:solidFill>
                <a:srgbClr val="1F1F1F"/>
              </a:solidFill>
            </a:endParaRPr>
          </a:p>
        </p:txBody>
      </p:sp>
    </p:spTree>
    <p:extLst>
      <p:ext uri="{BB962C8B-B14F-4D97-AF65-F5344CB8AC3E}">
        <p14:creationId xmlns:p14="http://schemas.microsoft.com/office/powerpoint/2010/main" val="1724362779"/>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a:normAutofit fontScale="90000"/>
          </a:bodyPr>
          <a:lstStyle/>
          <a:p>
            <a:pPr algn="ctr"/>
            <a:r>
              <a:rPr lang="en-US" sz="2800" dirty="0">
                <a:solidFill>
                  <a:schemeClr val="tx1"/>
                </a:solidFill>
              </a:rPr>
              <a:t>What are the guidelines? </a:t>
            </a:r>
            <a:br>
              <a:rPr lang="en-US" sz="2800" dirty="0">
                <a:solidFill>
                  <a:schemeClr val="tx1"/>
                </a:solidFill>
              </a:rPr>
            </a:br>
            <a:endParaRPr lang="en-US" sz="2800" dirty="0">
              <a:solidFill>
                <a:schemeClr val="tx1"/>
              </a:solidFill>
            </a:endParaRPr>
          </a:p>
        </p:txBody>
      </p:sp>
      <p:sp>
        <p:nvSpPr>
          <p:cNvPr id="10" name="TextBox 9"/>
          <p:cNvSpPr txBox="1"/>
          <p:nvPr/>
        </p:nvSpPr>
        <p:spPr>
          <a:xfrm>
            <a:off x="4410740" y="4342064"/>
            <a:ext cx="4568141" cy="461665"/>
          </a:xfrm>
          <a:prstGeom prst="rect">
            <a:avLst/>
          </a:prstGeom>
          <a:noFill/>
        </p:spPr>
        <p:txBody>
          <a:bodyPr wrap="square" rtlCol="0">
            <a:spAutoFit/>
          </a:bodyPr>
          <a:lstStyle/>
          <a:p>
            <a:pPr marL="403225" indent="-403225"/>
            <a:r>
              <a:rPr lang="en-US" sz="1200" b="0" i="0" dirty="0" err="1">
                <a:solidFill>
                  <a:srgbClr val="212121"/>
                </a:solidFill>
                <a:effectLst/>
                <a:latin typeface="system-ui"/>
              </a:rPr>
              <a:t>Hatzenbuehler</a:t>
            </a:r>
            <a:r>
              <a:rPr lang="en-US" sz="1200" b="0" i="0" dirty="0">
                <a:solidFill>
                  <a:srgbClr val="212121"/>
                </a:solidFill>
                <a:effectLst/>
                <a:latin typeface="system-ui"/>
              </a:rPr>
              <a:t>, J., &amp; Pulling, T. J. (2011). Diagnosis and management of osteomyelitis. </a:t>
            </a:r>
            <a:r>
              <a:rPr lang="en-US" sz="1200" b="0" i="1" dirty="0">
                <a:solidFill>
                  <a:srgbClr val="212121"/>
                </a:solidFill>
                <a:effectLst/>
                <a:latin typeface="system-ui"/>
              </a:rPr>
              <a:t>American family physician</a:t>
            </a:r>
            <a:r>
              <a:rPr lang="en-US" sz="1200" b="0" i="0" dirty="0">
                <a:solidFill>
                  <a:srgbClr val="212121"/>
                </a:solidFill>
                <a:effectLst/>
                <a:latin typeface="system-ui"/>
              </a:rPr>
              <a:t>, </a:t>
            </a:r>
            <a:r>
              <a:rPr lang="en-US" sz="1200" b="0" i="1" dirty="0">
                <a:solidFill>
                  <a:srgbClr val="212121"/>
                </a:solidFill>
                <a:effectLst/>
                <a:latin typeface="system-ui"/>
              </a:rPr>
              <a:t>84</a:t>
            </a:r>
            <a:r>
              <a:rPr lang="en-US" sz="1200" b="0" i="0" dirty="0">
                <a:solidFill>
                  <a:srgbClr val="212121"/>
                </a:solidFill>
                <a:effectLst/>
                <a:latin typeface="system-ui"/>
              </a:rPr>
              <a:t>(9), 1027–1033.</a:t>
            </a:r>
            <a:endParaRPr lang="en-US" sz="1200" dirty="0"/>
          </a:p>
        </p:txBody>
      </p:sp>
      <p:sp>
        <p:nvSpPr>
          <p:cNvPr id="3" name="Rectangle 2"/>
          <p:cNvSpPr/>
          <p:nvPr/>
        </p:nvSpPr>
        <p:spPr>
          <a:xfrm>
            <a:off x="157044" y="971911"/>
            <a:ext cx="8682156" cy="3046988"/>
          </a:xfrm>
          <a:prstGeom prst="rect">
            <a:avLst/>
          </a:prstGeom>
        </p:spPr>
        <p:txBody>
          <a:bodyPr wrap="square">
            <a:spAutoFit/>
          </a:bodyPr>
          <a:lstStyle/>
          <a:p>
            <a:r>
              <a:rPr lang="en-US" sz="1200" b="0" dirty="0">
                <a:effectLst/>
              </a:rPr>
              <a:t>American Family Physician</a:t>
            </a:r>
          </a:p>
          <a:p>
            <a:pPr marL="171450" indent="-171450">
              <a:buClr>
                <a:srgbClr val="C00000"/>
              </a:buClr>
              <a:buFont typeface="Arial" panose="020B0604020202020204" pitchFamily="34" charset="0"/>
              <a:buChar char="•"/>
            </a:pPr>
            <a:endParaRPr lang="en-US" sz="1200" b="0" dirty="0">
              <a:effectLst/>
            </a:endParaRPr>
          </a:p>
          <a:p>
            <a:pPr marL="171450" indent="-171450">
              <a:buClr>
                <a:srgbClr val="C00000"/>
              </a:buClr>
              <a:buFont typeface="Arial" panose="020B0604020202020204" pitchFamily="34" charset="0"/>
              <a:buChar char="•"/>
            </a:pPr>
            <a:r>
              <a:rPr lang="en-US" sz="1200" b="0" dirty="0">
                <a:effectLst/>
              </a:rPr>
              <a:t>The incidence of chronic osteomyelitis is increasing because of the prevalence of predisposing conditions such as diabetes mellitus and peripheral vascular disease. </a:t>
            </a:r>
          </a:p>
          <a:p>
            <a:pPr marL="171450" indent="-171450">
              <a:buClr>
                <a:srgbClr val="C00000"/>
              </a:buClr>
              <a:buFont typeface="Arial" panose="020B0604020202020204" pitchFamily="34" charset="0"/>
              <a:buChar char="•"/>
            </a:pPr>
            <a:endParaRPr lang="en-US" sz="1200" dirty="0"/>
          </a:p>
          <a:p>
            <a:pPr marL="171450" indent="-171450">
              <a:buClr>
                <a:srgbClr val="C00000"/>
              </a:buClr>
              <a:buFont typeface="Arial" panose="020B0604020202020204" pitchFamily="34" charset="0"/>
              <a:buChar char="•"/>
            </a:pPr>
            <a:r>
              <a:rPr lang="en-US" sz="1200" b="0" dirty="0">
                <a:effectLst/>
              </a:rPr>
              <a:t>The increased availability of sensitive imaging tests, such as magnetic resonance imaging and bone scintigraphy, has improved diagnostic accuracy and the ability to characterize the infection. </a:t>
            </a:r>
          </a:p>
          <a:p>
            <a:pPr marL="171450" indent="-171450">
              <a:buClr>
                <a:srgbClr val="C00000"/>
              </a:buClr>
              <a:buFont typeface="Arial" panose="020B0604020202020204" pitchFamily="34" charset="0"/>
              <a:buChar char="•"/>
            </a:pPr>
            <a:endParaRPr lang="en-US" sz="1200" dirty="0"/>
          </a:p>
          <a:p>
            <a:pPr marL="171450" indent="-171450">
              <a:buClr>
                <a:srgbClr val="C00000"/>
              </a:buClr>
              <a:buFont typeface="Arial" panose="020B0604020202020204" pitchFamily="34" charset="0"/>
              <a:buChar char="•"/>
            </a:pPr>
            <a:r>
              <a:rPr lang="en-US" sz="1200" b="0" dirty="0">
                <a:effectLst/>
              </a:rPr>
              <a:t>Plain radiography is a useful initial investigation to identify alternative diagnoses and potential complications. Direct sampling of the wound for culture and antimicrobial sensitivity is essential to target treatment. The increased incidence of methicillin-resistant </a:t>
            </a:r>
            <a:r>
              <a:rPr lang="en-US" sz="1200" b="0" i="1" dirty="0">
                <a:effectLst/>
              </a:rPr>
              <a:t>Staphylococcus aureus</a:t>
            </a:r>
            <a:r>
              <a:rPr lang="en-US" sz="1200" b="0" dirty="0">
                <a:effectLst/>
              </a:rPr>
              <a:t> osteomyelitis complicates antibiotic selection. Surgical debridement is usually necessary in chronic cases. The recurrence rate remains high despite surgical intervention and long-term antibiotic therapy. Acute hematogenous osteomyelitis in children typically can be treated with a four-week course of antibiotics. In adults, the duration of antibiotic treatment for chronic osteomyelitis is typically several weeks longer. In both situations, however, empiric antibiotic coverage for </a:t>
            </a:r>
            <a:r>
              <a:rPr lang="en-US" sz="1200" b="0" i="1" dirty="0">
                <a:effectLst/>
              </a:rPr>
              <a:t>S. aureus</a:t>
            </a:r>
            <a:r>
              <a:rPr lang="en-US" sz="1200" b="0" dirty="0">
                <a:effectLst/>
              </a:rPr>
              <a:t> is indicated.</a:t>
            </a:r>
            <a:br>
              <a:rPr lang="en-US" sz="1200" b="0" i="0" dirty="0">
                <a:solidFill>
                  <a:srgbClr val="09142A"/>
                </a:solidFill>
                <a:effectLst/>
              </a:rPr>
            </a:br>
            <a:endParaRPr lang="en-US" sz="1200" b="0" i="0" dirty="0">
              <a:solidFill>
                <a:srgbClr val="09142A"/>
              </a:solidFill>
              <a:effectLst/>
            </a:endParaRPr>
          </a:p>
        </p:txBody>
      </p:sp>
    </p:spTree>
    <p:extLst>
      <p:ext uri="{BB962C8B-B14F-4D97-AF65-F5344CB8AC3E}">
        <p14:creationId xmlns:p14="http://schemas.microsoft.com/office/powerpoint/2010/main" val="479246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Shared\CREATIVE MEDIA 2019\MARKETING MATERIALS\NBI Renderings\NBI Rendering APPROVED\For Online\NBI-MPI-186909-FCA Image Lyons Perspective Expanded Scope-190503-low re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49339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05003" y="4324350"/>
            <a:ext cx="5328163" cy="716457"/>
          </a:xfrm>
          <a:prstGeom prst="rect">
            <a:avLst/>
          </a:prstGeom>
          <a:solidFill>
            <a:srgbClr val="C00000"/>
          </a:solidFill>
          <a:ln w="19050">
            <a:no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0649" tIns="50324" rIns="100649" bIns="50324" rtlCol="0" anchor="ctr"/>
          <a:lstStyle/>
          <a:p>
            <a:pPr algn="ctr" defTabSz="814964"/>
            <a:endParaRPr lang="en-US" sz="1700">
              <a:solidFill>
                <a:srgbClr val="005395"/>
              </a:solidFill>
            </a:endParaRPr>
          </a:p>
        </p:txBody>
      </p:sp>
      <p:sp>
        <p:nvSpPr>
          <p:cNvPr id="6" name="TextBox 5"/>
          <p:cNvSpPr txBox="1"/>
          <p:nvPr/>
        </p:nvSpPr>
        <p:spPr>
          <a:xfrm>
            <a:off x="1905000" y="4370534"/>
            <a:ext cx="5328166" cy="594073"/>
          </a:xfrm>
          <a:prstGeom prst="rect">
            <a:avLst/>
          </a:prstGeom>
          <a:noFill/>
        </p:spPr>
        <p:txBody>
          <a:bodyPr wrap="square" lIns="100649" tIns="50324" rIns="100649" bIns="50324" rtlCol="0">
            <a:spAutoFit/>
          </a:bodyPr>
          <a:lstStyle/>
          <a:p>
            <a:pPr algn="ctr" defTabSz="814964"/>
            <a:r>
              <a:rPr lang="en-US" sz="3200" b="1" dirty="0">
                <a:solidFill>
                  <a:srgbClr val="FFFFFF"/>
                </a:solidFill>
                <a:effectLst>
                  <a:outerShdw blurRad="38100" dist="38100" dir="2700000" algn="tl">
                    <a:srgbClr val="000000">
                      <a:alpha val="43137"/>
                    </a:srgbClr>
                  </a:outerShdw>
                </a:effectLst>
              </a:rPr>
              <a:t>The Future Looks Bright</a:t>
            </a:r>
          </a:p>
        </p:txBody>
      </p:sp>
    </p:spTree>
    <p:extLst>
      <p:ext uri="{BB962C8B-B14F-4D97-AF65-F5344CB8AC3E}">
        <p14:creationId xmlns:p14="http://schemas.microsoft.com/office/powerpoint/2010/main" val="3741937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p:txBody>
          <a:bodyPr/>
          <a:lstStyle/>
          <a:p>
            <a:pPr algn="ctr"/>
            <a:r>
              <a:rPr lang="en-US" sz="2800" dirty="0"/>
              <a:t>What does osteomyelitis look like? </a:t>
            </a:r>
          </a:p>
        </p:txBody>
      </p:sp>
      <p:sp>
        <p:nvSpPr>
          <p:cNvPr id="4" name="TextBox 3">
            <a:extLst>
              <a:ext uri="{FF2B5EF4-FFF2-40B4-BE49-F238E27FC236}">
                <a16:creationId xmlns:a16="http://schemas.microsoft.com/office/drawing/2014/main" id="{0810D20C-74CA-1DBA-96FD-18EFD08A2B34}"/>
              </a:ext>
            </a:extLst>
          </p:cNvPr>
          <p:cNvSpPr txBox="1"/>
          <p:nvPr/>
        </p:nvSpPr>
        <p:spPr>
          <a:xfrm>
            <a:off x="2895601" y="4412291"/>
            <a:ext cx="6380922" cy="646331"/>
          </a:xfrm>
          <a:prstGeom prst="rect">
            <a:avLst/>
          </a:prstGeom>
          <a:noFill/>
        </p:spPr>
        <p:txBody>
          <a:bodyPr wrap="square" rtlCol="0">
            <a:spAutoFit/>
          </a:bodyPr>
          <a:lstStyle/>
          <a:p>
            <a:pPr marL="463550" indent="-463550" algn="l" fontAlgn="ctr"/>
            <a:r>
              <a:rPr lang="en-US" sz="900" b="0" i="0" dirty="0" err="1">
                <a:solidFill>
                  <a:srgbClr val="383636"/>
                </a:solidFill>
                <a:effectLst/>
                <a:latin typeface="Helvetica Neue" panose="02000503000000020004" pitchFamily="2" charset="0"/>
              </a:rPr>
              <a:t>Turi</a:t>
            </a:r>
            <a:r>
              <a:rPr lang="en-US" sz="900" b="0" i="0" dirty="0">
                <a:solidFill>
                  <a:srgbClr val="383636"/>
                </a:solidFill>
                <a:effectLst/>
                <a:latin typeface="Helvetica Neue" panose="02000503000000020004" pitchFamily="2" charset="0"/>
              </a:rPr>
              <a:t>, George K. MD; Donovan, Virginia MD; DiGregorio, Julie CCRP; </a:t>
            </a:r>
            <a:r>
              <a:rPr lang="en-US" sz="900" b="0" i="0" dirty="0" err="1">
                <a:solidFill>
                  <a:srgbClr val="383636"/>
                </a:solidFill>
                <a:effectLst/>
                <a:latin typeface="Helvetica Neue" panose="02000503000000020004" pitchFamily="2" charset="0"/>
              </a:rPr>
              <a:t>Criscitelli</a:t>
            </a:r>
            <a:r>
              <a:rPr lang="en-US" sz="900" b="0" i="0" dirty="0">
                <a:solidFill>
                  <a:srgbClr val="383636"/>
                </a:solidFill>
                <a:effectLst/>
                <a:latin typeface="Helvetica Neue" panose="02000503000000020004" pitchFamily="2" charset="0"/>
              </a:rPr>
              <a:t>, Theresa M. EdD, RN, CNOR; Kashan, Benjamin MD; Barrientos, Stephan MD; </a:t>
            </a:r>
            <a:r>
              <a:rPr lang="en-US" sz="900" b="0" i="0" dirty="0" err="1">
                <a:solidFill>
                  <a:srgbClr val="383636"/>
                </a:solidFill>
                <a:effectLst/>
                <a:latin typeface="Helvetica Neue" panose="02000503000000020004" pitchFamily="2" charset="0"/>
              </a:rPr>
              <a:t>Balingcongan</a:t>
            </a:r>
            <a:r>
              <a:rPr lang="en-US" sz="900" b="0" i="0" dirty="0">
                <a:solidFill>
                  <a:srgbClr val="383636"/>
                </a:solidFill>
                <a:effectLst/>
                <a:latin typeface="Helvetica Neue" panose="02000503000000020004" pitchFamily="2" charset="0"/>
              </a:rPr>
              <a:t>, Jose Ramon PA-C; </a:t>
            </a:r>
            <a:r>
              <a:rPr lang="en-US" sz="900" b="0" i="0" dirty="0" err="1">
                <a:solidFill>
                  <a:srgbClr val="383636"/>
                </a:solidFill>
                <a:effectLst/>
                <a:latin typeface="Helvetica Neue" panose="02000503000000020004" pitchFamily="2" charset="0"/>
              </a:rPr>
              <a:t>Gorenstein</a:t>
            </a:r>
            <a:r>
              <a:rPr lang="en-US" sz="900" b="0" i="0" dirty="0">
                <a:solidFill>
                  <a:srgbClr val="383636"/>
                </a:solidFill>
                <a:effectLst/>
                <a:latin typeface="Helvetica Neue" panose="02000503000000020004" pitchFamily="2" charset="0"/>
              </a:rPr>
              <a:t>, Scott MD, FACEP; </a:t>
            </a:r>
            <a:r>
              <a:rPr lang="en-US" sz="900" b="0" i="0" dirty="0" err="1">
                <a:solidFill>
                  <a:srgbClr val="383636"/>
                </a:solidFill>
                <a:effectLst/>
                <a:latin typeface="Helvetica Neue" panose="02000503000000020004" pitchFamily="2" charset="0"/>
              </a:rPr>
              <a:t>Brem</a:t>
            </a:r>
            <a:r>
              <a:rPr lang="en-US" sz="900" b="0" i="0" dirty="0">
                <a:solidFill>
                  <a:srgbClr val="383636"/>
                </a:solidFill>
                <a:effectLst/>
                <a:latin typeface="Helvetica Neue" panose="02000503000000020004" pitchFamily="2" charset="0"/>
              </a:rPr>
              <a:t>, Harold MD, FACS. Major Histopathologic Diagnoses of Chronic Wounds. Advances in Skin &amp; Wound Care 29(8):p 376-382, August 2016. | DOI: 10.1097/01.ASW.0000484665.45022.b3 </a:t>
            </a:r>
            <a:endParaRPr lang="en-US" sz="1100" b="0" i="0" dirty="0">
              <a:solidFill>
                <a:srgbClr val="2A2A2A"/>
              </a:solidFill>
              <a:effectLst/>
              <a:latin typeface="Source Sans Pro" panose="020B0503030403020204" pitchFamily="34" charset="0"/>
            </a:endParaRPr>
          </a:p>
        </p:txBody>
      </p:sp>
      <p:sp>
        <p:nvSpPr>
          <p:cNvPr id="7" name="Rectangle 2">
            <a:extLst>
              <a:ext uri="{FF2B5EF4-FFF2-40B4-BE49-F238E27FC236}">
                <a16:creationId xmlns:a16="http://schemas.microsoft.com/office/drawing/2014/main" id="{D33F6933-9F82-7A82-C252-B9AA1C5DDBFB}"/>
              </a:ext>
            </a:extLst>
          </p:cNvPr>
          <p:cNvSpPr>
            <a:spLocks noChangeArrowheads="1"/>
          </p:cNvSpPr>
          <p:nvPr/>
        </p:nvSpPr>
        <p:spPr bwMode="auto">
          <a:xfrm>
            <a:off x="0" y="-1"/>
            <a:ext cx="92765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Content Placeholder 2">
            <a:extLst>
              <a:ext uri="{FF2B5EF4-FFF2-40B4-BE49-F238E27FC236}">
                <a16:creationId xmlns:a16="http://schemas.microsoft.com/office/drawing/2014/main" id="{DABECF11-A8E8-5858-6A29-D4BCD8C7A02A}"/>
              </a:ext>
            </a:extLst>
          </p:cNvPr>
          <p:cNvSpPr>
            <a:spLocks noGrp="1"/>
          </p:cNvSpPr>
          <p:nvPr>
            <p:ph sz="quarter" idx="10"/>
          </p:nvPr>
        </p:nvSpPr>
        <p:spPr>
          <a:xfrm>
            <a:off x="304800" y="666750"/>
            <a:ext cx="8229600" cy="3352800"/>
          </a:xfrm>
        </p:spPr>
        <p:txBody>
          <a:bodyPr/>
          <a:lstStyle/>
          <a:p>
            <a:pPr algn="l"/>
            <a:r>
              <a:rPr lang="en-US" sz="1400" b="0" i="0" dirty="0">
                <a:solidFill>
                  <a:srgbClr val="353535"/>
                </a:solidFill>
                <a:effectLst/>
              </a:rPr>
              <a:t>Acute Osteomyelitis</a:t>
            </a:r>
          </a:p>
          <a:p>
            <a:pPr algn="l"/>
            <a:r>
              <a:rPr lang="en-US" sz="1400" b="0" i="0" dirty="0">
                <a:solidFill>
                  <a:srgbClr val="333333"/>
                </a:solidFill>
                <a:effectLst/>
              </a:rPr>
              <a:t>Osteomyelitis is defined histologically as acute or chronic inflammation in bone tissue, confirmation of which is important for clinical diagnosis.</a:t>
            </a:r>
            <a:r>
              <a:rPr lang="en-US" sz="1400" b="0" i="0" u="none" strike="noStrike" baseline="30000" dirty="0">
                <a:solidFill>
                  <a:srgbClr val="005B92"/>
                </a:solidFill>
                <a:effectLst/>
              </a:rPr>
              <a:t>11</a:t>
            </a:r>
            <a:r>
              <a:rPr lang="en-US" sz="1400" b="0" i="0" dirty="0">
                <a:solidFill>
                  <a:srgbClr val="333333"/>
                </a:solidFill>
                <a:effectLst/>
              </a:rPr>
              <a:t> Historically, osteomyelitis has been clinically categorized as acute or chronic in nature. The characterization of osteomyelitis is now predicated on pathological description and diagnosis as opposed to the clinical onset of disease. Tissue culture, specificity, and histologic findings in bone tissue of osteomyelitis specimens are crucial to treatment. Although clinical signs and symptoms may heighten clinical suspicion of osteomyelitis, the criterion standard for diagnosis is bone biopsy and microbiological analysis of bone culture. Clinical signs may include localized bone pain, erythema, and drainage around the affected area.</a:t>
            </a:r>
          </a:p>
        </p:txBody>
      </p:sp>
      <p:pic>
        <p:nvPicPr>
          <p:cNvPr id="11" name="Picture 10">
            <a:extLst>
              <a:ext uri="{FF2B5EF4-FFF2-40B4-BE49-F238E27FC236}">
                <a16:creationId xmlns:a16="http://schemas.microsoft.com/office/drawing/2014/main" id="{58B057C7-5102-5B50-5A79-B3375A795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583063"/>
            <a:ext cx="6464166" cy="1817487"/>
          </a:xfrm>
          <a:prstGeom prst="rect">
            <a:avLst/>
          </a:prstGeom>
        </p:spPr>
      </p:pic>
    </p:spTree>
    <p:extLst>
      <p:ext uri="{BB962C8B-B14F-4D97-AF65-F5344CB8AC3E}">
        <p14:creationId xmlns:p14="http://schemas.microsoft.com/office/powerpoint/2010/main" val="1549229415"/>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p:txBody>
          <a:bodyPr/>
          <a:lstStyle/>
          <a:p>
            <a:pPr algn="ctr"/>
            <a:r>
              <a:rPr lang="en-US" sz="2800" dirty="0"/>
              <a:t>What does osteomyelitis look like? </a:t>
            </a:r>
          </a:p>
        </p:txBody>
      </p:sp>
      <p:sp>
        <p:nvSpPr>
          <p:cNvPr id="4" name="TextBox 3">
            <a:extLst>
              <a:ext uri="{FF2B5EF4-FFF2-40B4-BE49-F238E27FC236}">
                <a16:creationId xmlns:a16="http://schemas.microsoft.com/office/drawing/2014/main" id="{0810D20C-74CA-1DBA-96FD-18EFD08A2B34}"/>
              </a:ext>
            </a:extLst>
          </p:cNvPr>
          <p:cNvSpPr txBox="1"/>
          <p:nvPr/>
        </p:nvSpPr>
        <p:spPr>
          <a:xfrm>
            <a:off x="2895601" y="4412291"/>
            <a:ext cx="6380922" cy="646331"/>
          </a:xfrm>
          <a:prstGeom prst="rect">
            <a:avLst/>
          </a:prstGeom>
          <a:noFill/>
        </p:spPr>
        <p:txBody>
          <a:bodyPr wrap="square" rtlCol="0">
            <a:spAutoFit/>
          </a:bodyPr>
          <a:lstStyle/>
          <a:p>
            <a:pPr marL="463550" indent="-463550" algn="l" fontAlgn="ctr"/>
            <a:r>
              <a:rPr lang="en-US" sz="900" b="0" i="0" dirty="0" err="1">
                <a:solidFill>
                  <a:srgbClr val="383636"/>
                </a:solidFill>
                <a:effectLst/>
                <a:latin typeface="Helvetica Neue" panose="02000503000000020004" pitchFamily="2" charset="0"/>
              </a:rPr>
              <a:t>Turi</a:t>
            </a:r>
            <a:r>
              <a:rPr lang="en-US" sz="900" b="0" i="0" dirty="0">
                <a:solidFill>
                  <a:srgbClr val="383636"/>
                </a:solidFill>
                <a:effectLst/>
                <a:latin typeface="Helvetica Neue" panose="02000503000000020004" pitchFamily="2" charset="0"/>
              </a:rPr>
              <a:t>, George K. MD; Donovan, Virginia MD; DiGregorio, Julie CCRP; </a:t>
            </a:r>
            <a:r>
              <a:rPr lang="en-US" sz="900" b="0" i="0" dirty="0" err="1">
                <a:solidFill>
                  <a:srgbClr val="383636"/>
                </a:solidFill>
                <a:effectLst/>
                <a:latin typeface="Helvetica Neue" panose="02000503000000020004" pitchFamily="2" charset="0"/>
              </a:rPr>
              <a:t>Criscitelli</a:t>
            </a:r>
            <a:r>
              <a:rPr lang="en-US" sz="900" b="0" i="0" dirty="0">
                <a:solidFill>
                  <a:srgbClr val="383636"/>
                </a:solidFill>
                <a:effectLst/>
                <a:latin typeface="Helvetica Neue" panose="02000503000000020004" pitchFamily="2" charset="0"/>
              </a:rPr>
              <a:t>, Theresa M. EdD, RN, CNOR; Kashan, Benjamin MD; Barrientos, Stephan MD; </a:t>
            </a:r>
            <a:r>
              <a:rPr lang="en-US" sz="900" b="0" i="0" dirty="0" err="1">
                <a:solidFill>
                  <a:srgbClr val="383636"/>
                </a:solidFill>
                <a:effectLst/>
                <a:latin typeface="Helvetica Neue" panose="02000503000000020004" pitchFamily="2" charset="0"/>
              </a:rPr>
              <a:t>Balingcongan</a:t>
            </a:r>
            <a:r>
              <a:rPr lang="en-US" sz="900" b="0" i="0" dirty="0">
                <a:solidFill>
                  <a:srgbClr val="383636"/>
                </a:solidFill>
                <a:effectLst/>
                <a:latin typeface="Helvetica Neue" panose="02000503000000020004" pitchFamily="2" charset="0"/>
              </a:rPr>
              <a:t>, Jose Ramon PA-C; </a:t>
            </a:r>
            <a:r>
              <a:rPr lang="en-US" sz="900" b="0" i="0" dirty="0" err="1">
                <a:solidFill>
                  <a:srgbClr val="383636"/>
                </a:solidFill>
                <a:effectLst/>
                <a:latin typeface="Helvetica Neue" panose="02000503000000020004" pitchFamily="2" charset="0"/>
              </a:rPr>
              <a:t>Gorenstein</a:t>
            </a:r>
            <a:r>
              <a:rPr lang="en-US" sz="900" b="0" i="0" dirty="0">
                <a:solidFill>
                  <a:srgbClr val="383636"/>
                </a:solidFill>
                <a:effectLst/>
                <a:latin typeface="Helvetica Neue" panose="02000503000000020004" pitchFamily="2" charset="0"/>
              </a:rPr>
              <a:t>, Scott MD, FACEP; </a:t>
            </a:r>
            <a:r>
              <a:rPr lang="en-US" sz="900" b="0" i="0" dirty="0" err="1">
                <a:solidFill>
                  <a:srgbClr val="383636"/>
                </a:solidFill>
                <a:effectLst/>
                <a:latin typeface="Helvetica Neue" panose="02000503000000020004" pitchFamily="2" charset="0"/>
              </a:rPr>
              <a:t>Brem</a:t>
            </a:r>
            <a:r>
              <a:rPr lang="en-US" sz="900" b="0" i="0" dirty="0">
                <a:solidFill>
                  <a:srgbClr val="383636"/>
                </a:solidFill>
                <a:effectLst/>
                <a:latin typeface="Helvetica Neue" panose="02000503000000020004" pitchFamily="2" charset="0"/>
              </a:rPr>
              <a:t>, Harold MD, FACS. Major Histopathologic Diagnoses of Chronic Wounds. Advances in Skin &amp; Wound Care 29(8):p 376-382, August 2016. | DOI: 10.1097/01.ASW.0000484665.45022.b3 </a:t>
            </a:r>
            <a:endParaRPr lang="en-US" sz="1100" b="0" i="0" dirty="0">
              <a:solidFill>
                <a:srgbClr val="2A2A2A"/>
              </a:solidFill>
              <a:effectLst/>
              <a:latin typeface="Source Sans Pro" panose="020B0503030403020204" pitchFamily="34" charset="0"/>
            </a:endParaRPr>
          </a:p>
        </p:txBody>
      </p:sp>
      <p:sp>
        <p:nvSpPr>
          <p:cNvPr id="7" name="Rectangle 2">
            <a:extLst>
              <a:ext uri="{FF2B5EF4-FFF2-40B4-BE49-F238E27FC236}">
                <a16:creationId xmlns:a16="http://schemas.microsoft.com/office/drawing/2014/main" id="{D33F6933-9F82-7A82-C252-B9AA1C5DDBFB}"/>
              </a:ext>
            </a:extLst>
          </p:cNvPr>
          <p:cNvSpPr>
            <a:spLocks noChangeArrowheads="1"/>
          </p:cNvSpPr>
          <p:nvPr/>
        </p:nvSpPr>
        <p:spPr bwMode="auto">
          <a:xfrm>
            <a:off x="0" y="-1"/>
            <a:ext cx="92765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Content Placeholder 2">
            <a:extLst>
              <a:ext uri="{FF2B5EF4-FFF2-40B4-BE49-F238E27FC236}">
                <a16:creationId xmlns:a16="http://schemas.microsoft.com/office/drawing/2014/main" id="{DABECF11-A8E8-5858-6A29-D4BCD8C7A02A}"/>
              </a:ext>
            </a:extLst>
          </p:cNvPr>
          <p:cNvSpPr>
            <a:spLocks noGrp="1"/>
          </p:cNvSpPr>
          <p:nvPr>
            <p:ph sz="quarter" idx="10"/>
          </p:nvPr>
        </p:nvSpPr>
        <p:spPr>
          <a:xfrm>
            <a:off x="381000" y="971550"/>
            <a:ext cx="8229600" cy="3352800"/>
          </a:xfrm>
        </p:spPr>
        <p:txBody>
          <a:bodyPr/>
          <a:lstStyle/>
          <a:p>
            <a:pPr algn="l"/>
            <a:r>
              <a:rPr lang="en-US" sz="1600" b="0" i="0" dirty="0">
                <a:solidFill>
                  <a:srgbClr val="353535"/>
                </a:solidFill>
                <a:effectLst/>
              </a:rPr>
              <a:t>Acute Osteomyelitis</a:t>
            </a:r>
          </a:p>
          <a:p>
            <a:pPr algn="l"/>
            <a:r>
              <a:rPr lang="en-US" sz="1600" b="0" i="0" dirty="0">
                <a:solidFill>
                  <a:srgbClr val="333333"/>
                </a:solidFill>
                <a:effectLst/>
              </a:rPr>
              <a:t>In addition, there was evidence of bone detritus as indicated by necrotic fragments of cortical bone in the bone marrow</a:t>
            </a:r>
          </a:p>
        </p:txBody>
      </p:sp>
      <p:pic>
        <p:nvPicPr>
          <p:cNvPr id="6" name="Picture 5">
            <a:extLst>
              <a:ext uri="{FF2B5EF4-FFF2-40B4-BE49-F238E27FC236}">
                <a16:creationId xmlns:a16="http://schemas.microsoft.com/office/drawing/2014/main" id="{5F8F299A-1118-D8C4-9AC4-7D03245F7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885950"/>
            <a:ext cx="7772400" cy="2083664"/>
          </a:xfrm>
          <a:prstGeom prst="rect">
            <a:avLst/>
          </a:prstGeom>
        </p:spPr>
      </p:pic>
    </p:spTree>
    <p:extLst>
      <p:ext uri="{BB962C8B-B14F-4D97-AF65-F5344CB8AC3E}">
        <p14:creationId xmlns:p14="http://schemas.microsoft.com/office/powerpoint/2010/main" val="4017717825"/>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p:txBody>
          <a:bodyPr/>
          <a:lstStyle/>
          <a:p>
            <a:pPr algn="ctr"/>
            <a:r>
              <a:rPr lang="en-US" dirty="0"/>
              <a:t>How is osteomyelitis classified? </a:t>
            </a:r>
          </a:p>
        </p:txBody>
      </p:sp>
      <p:sp>
        <p:nvSpPr>
          <p:cNvPr id="3" name="Content Placeholder 2">
            <a:extLst>
              <a:ext uri="{FF2B5EF4-FFF2-40B4-BE49-F238E27FC236}">
                <a16:creationId xmlns:a16="http://schemas.microsoft.com/office/drawing/2014/main" id="{8F131DC7-4A79-A5F0-B228-D4EA52CBED24}"/>
              </a:ext>
            </a:extLst>
          </p:cNvPr>
          <p:cNvSpPr>
            <a:spLocks noGrp="1"/>
          </p:cNvSpPr>
          <p:nvPr>
            <p:ph sz="quarter" idx="10"/>
          </p:nvPr>
        </p:nvSpPr>
        <p:spPr>
          <a:xfrm>
            <a:off x="228600" y="971550"/>
            <a:ext cx="2819400" cy="3352800"/>
          </a:xfrm>
        </p:spPr>
        <p:txBody>
          <a:bodyPr/>
          <a:lstStyle/>
          <a:p>
            <a:r>
              <a:rPr lang="en-US" sz="1600" b="0" i="0" dirty="0">
                <a:solidFill>
                  <a:srgbClr val="212121"/>
                </a:solidFill>
                <a:effectLst/>
              </a:rPr>
              <a:t>The most widely-used classification system of chronic osteomyelitis in adults is the </a:t>
            </a:r>
            <a:r>
              <a:rPr lang="en-US" sz="1600" b="0" i="0" dirty="0" err="1">
                <a:solidFill>
                  <a:srgbClr val="212121"/>
                </a:solidFill>
                <a:effectLst/>
              </a:rPr>
              <a:t>Cierny</a:t>
            </a:r>
            <a:r>
              <a:rPr lang="en-US" sz="1600" b="0" i="0" dirty="0">
                <a:solidFill>
                  <a:srgbClr val="212121"/>
                </a:solidFill>
                <a:effectLst/>
              </a:rPr>
              <a:t>–</a:t>
            </a:r>
            <a:r>
              <a:rPr lang="en-US" sz="1600" b="0" i="0" dirty="0" err="1">
                <a:solidFill>
                  <a:srgbClr val="212121"/>
                </a:solidFill>
                <a:effectLst/>
              </a:rPr>
              <a:t>Mader</a:t>
            </a:r>
            <a:r>
              <a:rPr lang="en-US" sz="1600" b="0" i="0" dirty="0">
                <a:solidFill>
                  <a:srgbClr val="212121"/>
                </a:solidFill>
                <a:effectLst/>
              </a:rPr>
              <a:t> classification.  </a:t>
            </a:r>
          </a:p>
          <a:p>
            <a:r>
              <a:rPr lang="en-US" sz="1600" b="0" i="0" dirty="0">
                <a:solidFill>
                  <a:srgbClr val="212121"/>
                </a:solidFill>
                <a:effectLst/>
              </a:rPr>
              <a:t>It incorporates prognostic factors and delineates treatment for each clinical stage according to the anatomical type and physiological class of the host.</a:t>
            </a:r>
            <a:endParaRPr lang="en-US" sz="1600" dirty="0"/>
          </a:p>
        </p:txBody>
      </p:sp>
      <p:pic>
        <p:nvPicPr>
          <p:cNvPr id="6" name="Picture 5">
            <a:extLst>
              <a:ext uri="{FF2B5EF4-FFF2-40B4-BE49-F238E27FC236}">
                <a16:creationId xmlns:a16="http://schemas.microsoft.com/office/drawing/2014/main" id="{3F9EFC65-3293-10AF-9C2F-030693E2F3E8}"/>
              </a:ext>
            </a:extLst>
          </p:cNvPr>
          <p:cNvPicPr>
            <a:picLocks noChangeAspect="1"/>
          </p:cNvPicPr>
          <p:nvPr/>
        </p:nvPicPr>
        <p:blipFill rotWithShape="1">
          <a:blip r:embed="rId2">
            <a:extLst>
              <a:ext uri="{28A0092B-C50C-407E-A947-70E740481C1C}">
                <a14:useLocalDpi xmlns:a14="http://schemas.microsoft.com/office/drawing/2010/main" val="0"/>
              </a:ext>
            </a:extLst>
          </a:blip>
          <a:srcRect b="40310"/>
          <a:stretch/>
        </p:blipFill>
        <p:spPr>
          <a:xfrm>
            <a:off x="3809999" y="828288"/>
            <a:ext cx="4335243" cy="4108837"/>
          </a:xfrm>
          <a:prstGeom prst="rect">
            <a:avLst/>
          </a:prstGeom>
        </p:spPr>
      </p:pic>
      <p:sp>
        <p:nvSpPr>
          <p:cNvPr id="7" name="TextBox 6">
            <a:extLst>
              <a:ext uri="{FF2B5EF4-FFF2-40B4-BE49-F238E27FC236}">
                <a16:creationId xmlns:a16="http://schemas.microsoft.com/office/drawing/2014/main" id="{B6A594B9-906A-876E-BB18-D9CD3CCB1625}"/>
              </a:ext>
            </a:extLst>
          </p:cNvPr>
          <p:cNvSpPr txBox="1"/>
          <p:nvPr/>
        </p:nvSpPr>
        <p:spPr>
          <a:xfrm>
            <a:off x="228600" y="4325979"/>
            <a:ext cx="4572000" cy="553998"/>
          </a:xfrm>
          <a:prstGeom prst="rect">
            <a:avLst/>
          </a:prstGeom>
          <a:noFill/>
        </p:spPr>
        <p:txBody>
          <a:bodyPr wrap="square">
            <a:spAutoFit/>
          </a:bodyPr>
          <a:lstStyle/>
          <a:p>
            <a:pPr marL="234950" indent="-234950"/>
            <a:r>
              <a:rPr lang="en-US" sz="1000" b="0" i="0" dirty="0" err="1">
                <a:solidFill>
                  <a:srgbClr val="212121"/>
                </a:solidFill>
                <a:effectLst/>
              </a:rPr>
              <a:t>Panteli</a:t>
            </a:r>
            <a:r>
              <a:rPr lang="en-US" sz="1000" b="0" i="0" dirty="0">
                <a:solidFill>
                  <a:srgbClr val="212121"/>
                </a:solidFill>
                <a:effectLst/>
              </a:rPr>
              <a:t> M, </a:t>
            </a:r>
            <a:r>
              <a:rPr lang="en-US" sz="1000" b="0" i="0" dirty="0" err="1">
                <a:solidFill>
                  <a:srgbClr val="212121"/>
                </a:solidFill>
                <a:effectLst/>
              </a:rPr>
              <a:t>Giannoudis</a:t>
            </a:r>
            <a:r>
              <a:rPr lang="en-US" sz="1000" b="0" i="0" dirty="0">
                <a:solidFill>
                  <a:srgbClr val="212121"/>
                </a:solidFill>
                <a:effectLst/>
              </a:rPr>
              <a:t> PV. Chronic osteomyelitis: what the surgeon needs to know. EFORT Open Rev. 2017 Mar 13;1(5):128-135. </a:t>
            </a:r>
            <a:r>
              <a:rPr lang="en-US" sz="1000" b="0" i="0" dirty="0" err="1">
                <a:solidFill>
                  <a:srgbClr val="212121"/>
                </a:solidFill>
                <a:effectLst/>
              </a:rPr>
              <a:t>doi</a:t>
            </a:r>
            <a:r>
              <a:rPr lang="en-US" sz="1000" b="0" i="0" dirty="0">
                <a:solidFill>
                  <a:srgbClr val="212121"/>
                </a:solidFill>
                <a:effectLst/>
              </a:rPr>
              <a:t>: 10.1302/2058-5241.1.000017. PMID: 28461939; PMCID: PMC5367612.</a:t>
            </a:r>
            <a:endParaRPr lang="en-US" sz="1000" dirty="0"/>
          </a:p>
        </p:txBody>
      </p:sp>
    </p:spTree>
    <p:extLst>
      <p:ext uri="{BB962C8B-B14F-4D97-AF65-F5344CB8AC3E}">
        <p14:creationId xmlns:p14="http://schemas.microsoft.com/office/powerpoint/2010/main" val="4239415483"/>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p:txBody>
          <a:bodyPr/>
          <a:lstStyle/>
          <a:p>
            <a:pPr algn="ctr"/>
            <a:r>
              <a:rPr lang="en-US" dirty="0"/>
              <a:t>How is osteomyelitis classified? </a:t>
            </a:r>
          </a:p>
        </p:txBody>
      </p:sp>
      <p:sp>
        <p:nvSpPr>
          <p:cNvPr id="3" name="Content Placeholder 2">
            <a:extLst>
              <a:ext uri="{FF2B5EF4-FFF2-40B4-BE49-F238E27FC236}">
                <a16:creationId xmlns:a16="http://schemas.microsoft.com/office/drawing/2014/main" id="{8F131DC7-4A79-A5F0-B228-D4EA52CBED24}"/>
              </a:ext>
            </a:extLst>
          </p:cNvPr>
          <p:cNvSpPr>
            <a:spLocks noGrp="1"/>
          </p:cNvSpPr>
          <p:nvPr>
            <p:ph sz="quarter" idx="10"/>
          </p:nvPr>
        </p:nvSpPr>
        <p:spPr>
          <a:xfrm>
            <a:off x="228600" y="971550"/>
            <a:ext cx="2819400" cy="3352800"/>
          </a:xfrm>
        </p:spPr>
        <p:txBody>
          <a:bodyPr/>
          <a:lstStyle/>
          <a:p>
            <a:r>
              <a:rPr lang="en-US" sz="1600" b="0" i="0" dirty="0">
                <a:solidFill>
                  <a:srgbClr val="212121"/>
                </a:solidFill>
                <a:effectLst/>
              </a:rPr>
              <a:t>The most widely-used classification system of chronic osteomyelitis in adults is the </a:t>
            </a:r>
            <a:r>
              <a:rPr lang="en-US" sz="1600" b="0" i="0" dirty="0" err="1">
                <a:solidFill>
                  <a:srgbClr val="212121"/>
                </a:solidFill>
                <a:effectLst/>
              </a:rPr>
              <a:t>Cierny</a:t>
            </a:r>
            <a:r>
              <a:rPr lang="en-US" sz="1600" b="0" i="0" dirty="0">
                <a:solidFill>
                  <a:srgbClr val="212121"/>
                </a:solidFill>
                <a:effectLst/>
              </a:rPr>
              <a:t>–</a:t>
            </a:r>
            <a:r>
              <a:rPr lang="en-US" sz="1600" b="0" i="0" dirty="0" err="1">
                <a:solidFill>
                  <a:srgbClr val="212121"/>
                </a:solidFill>
                <a:effectLst/>
              </a:rPr>
              <a:t>Mader</a:t>
            </a:r>
            <a:r>
              <a:rPr lang="en-US" sz="1600" b="0" i="0" dirty="0">
                <a:solidFill>
                  <a:srgbClr val="212121"/>
                </a:solidFill>
                <a:effectLst/>
              </a:rPr>
              <a:t> classification.  </a:t>
            </a:r>
          </a:p>
          <a:p>
            <a:r>
              <a:rPr lang="en-US" sz="1600" b="0" i="0" dirty="0">
                <a:solidFill>
                  <a:srgbClr val="212121"/>
                </a:solidFill>
                <a:effectLst/>
              </a:rPr>
              <a:t>It incorporates prognostic factors and delineates treatment for each clinical stage according to the anatomical type and physiological class of the host.</a:t>
            </a:r>
            <a:endParaRPr lang="en-US" sz="1600" dirty="0"/>
          </a:p>
        </p:txBody>
      </p:sp>
      <p:pic>
        <p:nvPicPr>
          <p:cNvPr id="4" name="Picture 3">
            <a:extLst>
              <a:ext uri="{FF2B5EF4-FFF2-40B4-BE49-F238E27FC236}">
                <a16:creationId xmlns:a16="http://schemas.microsoft.com/office/drawing/2014/main" id="{8AFC4C5A-B825-092A-8F28-B4E280EF45B7}"/>
              </a:ext>
            </a:extLst>
          </p:cNvPr>
          <p:cNvPicPr>
            <a:picLocks noChangeAspect="1"/>
          </p:cNvPicPr>
          <p:nvPr/>
        </p:nvPicPr>
        <p:blipFill rotWithShape="1">
          <a:blip r:embed="rId2">
            <a:extLst>
              <a:ext uri="{28A0092B-C50C-407E-A947-70E740481C1C}">
                <a14:useLocalDpi xmlns:a14="http://schemas.microsoft.com/office/drawing/2010/main" val="0"/>
              </a:ext>
            </a:extLst>
          </a:blip>
          <a:srcRect t="57941"/>
          <a:stretch/>
        </p:blipFill>
        <p:spPr>
          <a:xfrm>
            <a:off x="3733800" y="932347"/>
            <a:ext cx="5367545" cy="3584574"/>
          </a:xfrm>
          <a:prstGeom prst="rect">
            <a:avLst/>
          </a:prstGeom>
        </p:spPr>
      </p:pic>
      <p:sp>
        <p:nvSpPr>
          <p:cNvPr id="5" name="TextBox 4">
            <a:extLst>
              <a:ext uri="{FF2B5EF4-FFF2-40B4-BE49-F238E27FC236}">
                <a16:creationId xmlns:a16="http://schemas.microsoft.com/office/drawing/2014/main" id="{49019C77-19D8-920E-6B21-0601288DFD0F}"/>
              </a:ext>
            </a:extLst>
          </p:cNvPr>
          <p:cNvSpPr txBox="1"/>
          <p:nvPr/>
        </p:nvSpPr>
        <p:spPr>
          <a:xfrm>
            <a:off x="228600" y="4383127"/>
            <a:ext cx="4572000" cy="553998"/>
          </a:xfrm>
          <a:prstGeom prst="rect">
            <a:avLst/>
          </a:prstGeom>
          <a:noFill/>
        </p:spPr>
        <p:txBody>
          <a:bodyPr wrap="square">
            <a:spAutoFit/>
          </a:bodyPr>
          <a:lstStyle/>
          <a:p>
            <a:pPr marL="234950" indent="-234950"/>
            <a:r>
              <a:rPr lang="en-US" sz="1000" b="0" i="0" dirty="0" err="1">
                <a:solidFill>
                  <a:srgbClr val="212121"/>
                </a:solidFill>
                <a:effectLst/>
              </a:rPr>
              <a:t>Panteli</a:t>
            </a:r>
            <a:r>
              <a:rPr lang="en-US" sz="1000" b="0" i="0" dirty="0">
                <a:solidFill>
                  <a:srgbClr val="212121"/>
                </a:solidFill>
                <a:effectLst/>
              </a:rPr>
              <a:t> M, </a:t>
            </a:r>
            <a:r>
              <a:rPr lang="en-US" sz="1000" b="0" i="0" dirty="0" err="1">
                <a:solidFill>
                  <a:srgbClr val="212121"/>
                </a:solidFill>
                <a:effectLst/>
              </a:rPr>
              <a:t>Giannoudis</a:t>
            </a:r>
            <a:r>
              <a:rPr lang="en-US" sz="1000" b="0" i="0" dirty="0">
                <a:solidFill>
                  <a:srgbClr val="212121"/>
                </a:solidFill>
                <a:effectLst/>
              </a:rPr>
              <a:t> PV. Chronic osteomyelitis: what the surgeon needs to know. EFORT Open Rev. 2017 Mar 13;1(5):128-135. </a:t>
            </a:r>
            <a:r>
              <a:rPr lang="en-US" sz="1000" b="0" i="0" dirty="0" err="1">
                <a:solidFill>
                  <a:srgbClr val="212121"/>
                </a:solidFill>
                <a:effectLst/>
              </a:rPr>
              <a:t>doi</a:t>
            </a:r>
            <a:r>
              <a:rPr lang="en-US" sz="1000" b="0" i="0" dirty="0">
                <a:solidFill>
                  <a:srgbClr val="212121"/>
                </a:solidFill>
                <a:effectLst/>
              </a:rPr>
              <a:t>: 10.1302/2058-5241.1.000017. PMID: 28461939; PMCID: PMC5367612.</a:t>
            </a:r>
            <a:endParaRPr lang="en-US" sz="1000" dirty="0"/>
          </a:p>
        </p:txBody>
      </p:sp>
    </p:spTree>
    <p:extLst>
      <p:ext uri="{BB962C8B-B14F-4D97-AF65-F5344CB8AC3E}">
        <p14:creationId xmlns:p14="http://schemas.microsoft.com/office/powerpoint/2010/main" val="1657003999"/>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p:txBody>
          <a:bodyPr/>
          <a:lstStyle/>
          <a:p>
            <a:pPr algn="ctr"/>
            <a:r>
              <a:rPr lang="en-US" sz="2800" dirty="0"/>
              <a:t>How is osteomyelitis treated? </a:t>
            </a:r>
          </a:p>
        </p:txBody>
      </p:sp>
      <p:sp>
        <p:nvSpPr>
          <p:cNvPr id="4" name="TextBox 3">
            <a:extLst>
              <a:ext uri="{FF2B5EF4-FFF2-40B4-BE49-F238E27FC236}">
                <a16:creationId xmlns:a16="http://schemas.microsoft.com/office/drawing/2014/main" id="{0810D20C-74CA-1DBA-96FD-18EFD08A2B34}"/>
              </a:ext>
            </a:extLst>
          </p:cNvPr>
          <p:cNvSpPr txBox="1"/>
          <p:nvPr/>
        </p:nvSpPr>
        <p:spPr>
          <a:xfrm>
            <a:off x="2895601" y="4412291"/>
            <a:ext cx="6380922" cy="646331"/>
          </a:xfrm>
          <a:prstGeom prst="rect">
            <a:avLst/>
          </a:prstGeom>
          <a:noFill/>
        </p:spPr>
        <p:txBody>
          <a:bodyPr wrap="square" rtlCol="0">
            <a:spAutoFit/>
          </a:bodyPr>
          <a:lstStyle/>
          <a:p>
            <a:pPr marL="463550" indent="-463550" algn="l" fontAlgn="ctr"/>
            <a:r>
              <a:rPr lang="en-US" sz="900" b="0" i="0" dirty="0" err="1">
                <a:solidFill>
                  <a:srgbClr val="383636"/>
                </a:solidFill>
                <a:effectLst/>
                <a:latin typeface="Helvetica Neue" panose="02000503000000020004" pitchFamily="2" charset="0"/>
              </a:rPr>
              <a:t>Turi</a:t>
            </a:r>
            <a:r>
              <a:rPr lang="en-US" sz="900" b="0" i="0" dirty="0">
                <a:solidFill>
                  <a:srgbClr val="383636"/>
                </a:solidFill>
                <a:effectLst/>
                <a:latin typeface="Helvetica Neue" panose="02000503000000020004" pitchFamily="2" charset="0"/>
              </a:rPr>
              <a:t>, George K. MD; Donovan, Virginia MD; DiGregorio, Julie CCRP; </a:t>
            </a:r>
            <a:r>
              <a:rPr lang="en-US" sz="900" b="0" i="0" dirty="0" err="1">
                <a:solidFill>
                  <a:srgbClr val="383636"/>
                </a:solidFill>
                <a:effectLst/>
                <a:latin typeface="Helvetica Neue" panose="02000503000000020004" pitchFamily="2" charset="0"/>
              </a:rPr>
              <a:t>Criscitelli</a:t>
            </a:r>
            <a:r>
              <a:rPr lang="en-US" sz="900" b="0" i="0" dirty="0">
                <a:solidFill>
                  <a:srgbClr val="383636"/>
                </a:solidFill>
                <a:effectLst/>
                <a:latin typeface="Helvetica Neue" panose="02000503000000020004" pitchFamily="2" charset="0"/>
              </a:rPr>
              <a:t>, Theresa M. EdD, RN, CNOR; Kashan, Benjamin MD; Barrientos, Stephan MD; </a:t>
            </a:r>
            <a:r>
              <a:rPr lang="en-US" sz="900" b="0" i="0" dirty="0" err="1">
                <a:solidFill>
                  <a:srgbClr val="383636"/>
                </a:solidFill>
                <a:effectLst/>
                <a:latin typeface="Helvetica Neue" panose="02000503000000020004" pitchFamily="2" charset="0"/>
              </a:rPr>
              <a:t>Balingcongan</a:t>
            </a:r>
            <a:r>
              <a:rPr lang="en-US" sz="900" b="0" i="0" dirty="0">
                <a:solidFill>
                  <a:srgbClr val="383636"/>
                </a:solidFill>
                <a:effectLst/>
                <a:latin typeface="Helvetica Neue" panose="02000503000000020004" pitchFamily="2" charset="0"/>
              </a:rPr>
              <a:t>, Jose Ramon PA-C; </a:t>
            </a:r>
            <a:r>
              <a:rPr lang="en-US" sz="900" b="0" i="0" dirty="0" err="1">
                <a:solidFill>
                  <a:srgbClr val="383636"/>
                </a:solidFill>
                <a:effectLst/>
                <a:latin typeface="Helvetica Neue" panose="02000503000000020004" pitchFamily="2" charset="0"/>
              </a:rPr>
              <a:t>Gorenstein</a:t>
            </a:r>
            <a:r>
              <a:rPr lang="en-US" sz="900" b="0" i="0" dirty="0">
                <a:solidFill>
                  <a:srgbClr val="383636"/>
                </a:solidFill>
                <a:effectLst/>
                <a:latin typeface="Helvetica Neue" panose="02000503000000020004" pitchFamily="2" charset="0"/>
              </a:rPr>
              <a:t>, Scott MD, FACEP; </a:t>
            </a:r>
            <a:r>
              <a:rPr lang="en-US" sz="900" b="0" i="0" dirty="0" err="1">
                <a:solidFill>
                  <a:srgbClr val="383636"/>
                </a:solidFill>
                <a:effectLst/>
                <a:latin typeface="Helvetica Neue" panose="02000503000000020004" pitchFamily="2" charset="0"/>
              </a:rPr>
              <a:t>Brem</a:t>
            </a:r>
            <a:r>
              <a:rPr lang="en-US" sz="900" b="0" i="0" dirty="0">
                <a:solidFill>
                  <a:srgbClr val="383636"/>
                </a:solidFill>
                <a:effectLst/>
                <a:latin typeface="Helvetica Neue" panose="02000503000000020004" pitchFamily="2" charset="0"/>
              </a:rPr>
              <a:t>, Harold MD, FACS. Major Histopathologic Diagnoses of Chronic Wounds. Advances in Skin &amp; Wound Care 29(8):p 376-382, August 2016. | DOI: 10.1097/01.ASW.0000484665.45022.b3 </a:t>
            </a:r>
            <a:endParaRPr lang="en-US" sz="1100" b="0" i="0" dirty="0">
              <a:solidFill>
                <a:srgbClr val="2A2A2A"/>
              </a:solidFill>
              <a:effectLst/>
              <a:latin typeface="Source Sans Pro" panose="020B0503030403020204" pitchFamily="34" charset="0"/>
            </a:endParaRPr>
          </a:p>
        </p:txBody>
      </p:sp>
      <p:sp>
        <p:nvSpPr>
          <p:cNvPr id="7" name="Rectangle 2">
            <a:extLst>
              <a:ext uri="{FF2B5EF4-FFF2-40B4-BE49-F238E27FC236}">
                <a16:creationId xmlns:a16="http://schemas.microsoft.com/office/drawing/2014/main" id="{D33F6933-9F82-7A82-C252-B9AA1C5DDBFB}"/>
              </a:ext>
            </a:extLst>
          </p:cNvPr>
          <p:cNvSpPr>
            <a:spLocks noChangeArrowheads="1"/>
          </p:cNvSpPr>
          <p:nvPr/>
        </p:nvSpPr>
        <p:spPr bwMode="auto">
          <a:xfrm>
            <a:off x="0" y="-1"/>
            <a:ext cx="92765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077DD6E7-0EE1-CBD4-7330-BE1E12B189C9}"/>
              </a:ext>
            </a:extLst>
          </p:cNvPr>
          <p:cNvSpPr txBox="1"/>
          <p:nvPr/>
        </p:nvSpPr>
        <p:spPr>
          <a:xfrm>
            <a:off x="381000" y="1047750"/>
            <a:ext cx="8305800" cy="3046988"/>
          </a:xfrm>
          <a:prstGeom prst="rect">
            <a:avLst/>
          </a:prstGeom>
          <a:noFill/>
        </p:spPr>
        <p:txBody>
          <a:bodyPr wrap="square">
            <a:spAutoFit/>
          </a:bodyPr>
          <a:lstStyle/>
          <a:p>
            <a:pPr marL="171450" indent="-171450" algn="l">
              <a:buClr>
                <a:srgbClr val="C00000"/>
              </a:buClr>
              <a:buFont typeface="Arial" panose="020B0604020202020204" pitchFamily="34" charset="0"/>
              <a:buChar char="•"/>
            </a:pPr>
            <a:r>
              <a:rPr lang="en-US" sz="1600" b="0" i="0" dirty="0">
                <a:solidFill>
                  <a:srgbClr val="333333"/>
                </a:solidFill>
                <a:effectLst/>
              </a:rPr>
              <a:t>Knowledge of histopathologic alterations present in wound tissue is fundamental to successful debridement and healing. Pathologic evaluation can help distinguish healing from nonhealing wound edge; however for chronic wounds refractory to standard debridement and treatment protocols, a detailed analysis of wound edge histopathology may be necessary to guide therapeutic interventions and debridement.</a:t>
            </a:r>
            <a:br>
              <a:rPr lang="en-US" sz="1600" b="0" i="0" dirty="0">
                <a:solidFill>
                  <a:srgbClr val="333333"/>
                </a:solidFill>
                <a:effectLst/>
              </a:rPr>
            </a:br>
            <a:endParaRPr lang="en-US" sz="1600" b="0" i="0" dirty="0">
              <a:solidFill>
                <a:srgbClr val="333333"/>
              </a:solidFill>
              <a:effectLst/>
            </a:endParaRPr>
          </a:p>
          <a:p>
            <a:pPr marL="171450" indent="-171450" algn="l">
              <a:buClr>
                <a:srgbClr val="C00000"/>
              </a:buClr>
              <a:buFont typeface="Arial" panose="020B0604020202020204" pitchFamily="34" charset="0"/>
              <a:buChar char="•"/>
            </a:pPr>
            <a:r>
              <a:rPr lang="en-US" sz="1600" b="0" i="0" dirty="0">
                <a:solidFill>
                  <a:srgbClr val="333333"/>
                </a:solidFill>
                <a:effectLst/>
              </a:rPr>
              <a:t>Although clinical signs and symptoms may heighten clinical suspicion of osteomyelitis, tissue culture, specificity, and histological findings in bone tissue are crucial to treatment</a:t>
            </a:r>
            <a:br>
              <a:rPr lang="en-US" sz="1600" b="0" i="0" dirty="0">
                <a:solidFill>
                  <a:srgbClr val="333333"/>
                </a:solidFill>
                <a:effectLst/>
              </a:rPr>
            </a:br>
            <a:endParaRPr lang="en-US" sz="1600" b="0" i="0" dirty="0">
              <a:solidFill>
                <a:srgbClr val="333333"/>
              </a:solidFill>
              <a:effectLst/>
            </a:endParaRPr>
          </a:p>
          <a:p>
            <a:pPr marL="171450" indent="-171450" algn="l">
              <a:buClr>
                <a:srgbClr val="C00000"/>
              </a:buClr>
              <a:buFont typeface="Arial" panose="020B0604020202020204" pitchFamily="34" charset="0"/>
              <a:buChar char="•"/>
            </a:pPr>
            <a:r>
              <a:rPr lang="en-US" sz="1600" b="0" i="0" dirty="0">
                <a:solidFill>
                  <a:srgbClr val="333333"/>
                </a:solidFill>
                <a:effectLst/>
              </a:rPr>
              <a:t>A thorough history and physical examination, multimodality specialty involvement, and treatments, along with accurate diagnosis through histopathologic analysis of wound biopsies from routine </a:t>
            </a:r>
            <a:r>
              <a:rPr lang="en-US" sz="1600" b="0" i="0" dirty="0" err="1">
                <a:solidFill>
                  <a:srgbClr val="333333"/>
                </a:solidFill>
                <a:effectLst/>
              </a:rPr>
              <a:t>debridements</a:t>
            </a:r>
            <a:r>
              <a:rPr lang="en-US" sz="1600" b="0" i="0" dirty="0">
                <a:solidFill>
                  <a:srgbClr val="333333"/>
                </a:solidFill>
                <a:effectLst/>
              </a:rPr>
              <a:t>, can help tailor treatment regimens.</a:t>
            </a:r>
          </a:p>
        </p:txBody>
      </p:sp>
    </p:spTree>
    <p:extLst>
      <p:ext uri="{BB962C8B-B14F-4D97-AF65-F5344CB8AC3E}">
        <p14:creationId xmlns:p14="http://schemas.microsoft.com/office/powerpoint/2010/main" val="3738290022"/>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theme/theme1.xml><?xml version="1.0" encoding="utf-8"?>
<a:theme xmlns:a="http://schemas.openxmlformats.org/drawingml/2006/main" name="3_Pixel">
  <a:themeElements>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fontScheme name="3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0_Pixel">
  <a:themeElements>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fontScheme name="3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1_Pixel">
  <a:themeElements>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fontScheme name="3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5933</TotalTime>
  <Words>8855</Words>
  <Application>Microsoft Macintosh PowerPoint</Application>
  <PresentationFormat>On-screen Show (16:9)</PresentationFormat>
  <Paragraphs>386</Paragraphs>
  <Slides>41</Slides>
  <Notes>10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41</vt:i4>
      </vt:variant>
    </vt:vector>
  </HeadingPairs>
  <TitlesOfParts>
    <vt:vector size="56" baseType="lpstr">
      <vt:lpstr>Arial</vt:lpstr>
      <vt:lpstr>Calibri</vt:lpstr>
      <vt:lpstr>Corbel</vt:lpstr>
      <vt:lpstr>Fira Sans</vt:lpstr>
      <vt:lpstr>Helvetica Neue</vt:lpstr>
      <vt:lpstr>inherit</vt:lpstr>
      <vt:lpstr>Nunito Sans</vt:lpstr>
      <vt:lpstr>Roboto</vt:lpstr>
      <vt:lpstr>Source Sans Pro</vt:lpstr>
      <vt:lpstr>system-ui</vt:lpstr>
      <vt:lpstr>Times New Roman</vt:lpstr>
      <vt:lpstr>Verdana</vt:lpstr>
      <vt:lpstr>3_Pixel</vt:lpstr>
      <vt:lpstr>50_Pixel</vt:lpstr>
      <vt:lpstr>51_Pixel</vt:lpstr>
      <vt:lpstr>Treatment of Osteomyelitis  Wednesday, August 28, 2024 </vt:lpstr>
      <vt:lpstr>Agenda </vt:lpstr>
      <vt:lpstr>What is osteomyelitis?</vt:lpstr>
      <vt:lpstr>What is osteomyelitis?</vt:lpstr>
      <vt:lpstr>What does osteomyelitis look like? </vt:lpstr>
      <vt:lpstr>What does osteomyelitis look like? </vt:lpstr>
      <vt:lpstr>How is osteomyelitis classified? </vt:lpstr>
      <vt:lpstr>How is osteomyelitis classified? </vt:lpstr>
      <vt:lpstr>How is osteomyelitis treated? </vt:lpstr>
      <vt:lpstr>What is the microbiology of bone samples for patients with osteomyelitis?  </vt:lpstr>
      <vt:lpstr>What instruments are used?</vt:lpstr>
      <vt:lpstr>What are the relevant laboratory values?  </vt:lpstr>
      <vt:lpstr>What are relevant imaging studies?  </vt:lpstr>
      <vt:lpstr>What are recent Randomized Clinical Trials?</vt:lpstr>
      <vt:lpstr>What do the RCTs say?</vt:lpstr>
      <vt:lpstr>PowerPoint Presentation</vt:lpstr>
      <vt:lpstr>PowerPoint Presentation</vt:lpstr>
      <vt:lpstr>PowerPoint Presentation</vt:lpstr>
      <vt:lpstr>Overview of antibiotic treatments for osteomyelitis</vt:lpstr>
      <vt:lpstr>Overview of antibiotic treatments for osteomyelitis</vt:lpstr>
      <vt:lpstr>Overview of antibiotic treatments for osteomyelitis</vt:lpstr>
      <vt:lpstr>PowerPoint Presentation</vt:lpstr>
      <vt:lpstr>What is role of cultures? </vt:lpstr>
      <vt:lpstr>What is role of cultures? </vt:lpstr>
      <vt:lpstr>What are adverse events? </vt:lpstr>
      <vt:lpstr>What is role of ESR &amp; CRP values? </vt:lpstr>
      <vt:lpstr>PowerPoint Presentation</vt:lpstr>
      <vt:lpstr>What are the guidelines?  </vt:lpstr>
      <vt:lpstr>What are the guidelines?  </vt:lpstr>
      <vt:lpstr>What are the guidelines?  </vt:lpstr>
      <vt:lpstr>What are the guidelines?  </vt:lpstr>
      <vt:lpstr>What are the guidelines?  </vt:lpstr>
      <vt:lpstr>What are the guidelines?  </vt:lpstr>
      <vt:lpstr>What are the guidelines?  </vt:lpstr>
      <vt:lpstr>What are the guidelines?  </vt:lpstr>
      <vt:lpstr>What are the guidelines?  </vt:lpstr>
      <vt:lpstr>What are the guidelines?  </vt:lpstr>
      <vt:lpstr>What are the guidelines?  </vt:lpstr>
      <vt:lpstr>What are the guidelines?  </vt:lpstr>
      <vt:lpstr>What are the guidelines?  </vt:lpstr>
      <vt:lpstr>PowerPoint Presentation</vt:lpstr>
    </vt:vector>
  </TitlesOfParts>
  <Company>Barnabas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Richter, Peter</dc:creator>
  <cp:lastModifiedBy>Microsoft Office User</cp:lastModifiedBy>
  <cp:revision>145</cp:revision>
  <cp:lastPrinted>2019-02-07T20:03:39Z</cp:lastPrinted>
  <dcterms:created xsi:type="dcterms:W3CDTF">2019-02-07T18:05:32Z</dcterms:created>
  <dcterms:modified xsi:type="dcterms:W3CDTF">2024-07-09T13:16:00Z</dcterms:modified>
</cp:coreProperties>
</file>