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1660" r:id="rId3"/>
    <p:sldId id="1758" r:id="rId4"/>
    <p:sldId id="1802" r:id="rId5"/>
    <p:sldId id="1801" r:id="rId6"/>
    <p:sldId id="1834" r:id="rId7"/>
    <p:sldId id="1822" r:id="rId8"/>
    <p:sldId id="1823" r:id="rId9"/>
    <p:sldId id="1831" r:id="rId10"/>
    <p:sldId id="1832" r:id="rId11"/>
    <p:sldId id="1824" r:id="rId12"/>
    <p:sldId id="1825" r:id="rId13"/>
    <p:sldId id="1803" r:id="rId14"/>
    <p:sldId id="1806" r:id="rId15"/>
    <p:sldId id="1798" r:id="rId16"/>
    <p:sldId id="1804" r:id="rId17"/>
    <p:sldId id="1805" r:id="rId18"/>
    <p:sldId id="1799" r:id="rId19"/>
    <p:sldId id="1807" r:id="rId20"/>
    <p:sldId id="1821" r:id="rId21"/>
    <p:sldId id="1827" r:id="rId22"/>
    <p:sldId id="1826" r:id="rId23"/>
    <p:sldId id="1808" r:id="rId24"/>
    <p:sldId id="183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1340"/>
  </p:normalViewPr>
  <p:slideViewPr>
    <p:cSldViewPr snapToGrid="0" snapToObjects="1">
      <p:cViewPr varScale="1">
        <p:scale>
          <a:sx n="100" d="100"/>
          <a:sy n="100" d="100"/>
        </p:scale>
        <p:origin x="1464" y="168"/>
      </p:cViewPr>
      <p:guideLst/>
    </p:cSldViewPr>
  </p:slideViewPr>
  <p:outlineViewPr>
    <p:cViewPr>
      <p:scale>
        <a:sx n="33" d="100"/>
        <a:sy n="33" d="100"/>
      </p:scale>
      <p:origin x="0" y="-8"/>
    </p:cViewPr>
  </p:outlin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D9D258-A02E-0A4C-8373-D7E01C42B17C}" type="datetimeFigureOut">
              <a:rPr lang="en-US" smtClean="0"/>
              <a:t>7/6/24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212852-09C9-B142-9FAB-090EA1E33162}" type="slidenum">
              <a:rPr lang="en-US" smtClean="0"/>
              <a:t>‹#›</a:t>
            </a:fld>
            <a:endParaRPr lang="en-US"/>
          </a:p>
        </p:txBody>
      </p:sp>
    </p:spTree>
    <p:extLst>
      <p:ext uri="{BB962C8B-B14F-4D97-AF65-F5344CB8AC3E}">
        <p14:creationId xmlns:p14="http://schemas.microsoft.com/office/powerpoint/2010/main" val="1846238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6BD06-7A6B-7248-9773-C76470D2F214}" type="datetimeFigureOut">
              <a:rPr lang="en-US" smtClean="0"/>
              <a:t>7/6/24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94E7B-65FD-8140-90D5-F36DA18E760B}" type="slidenum">
              <a:rPr lang="en-US" smtClean="0"/>
              <a:t>‹#›</a:t>
            </a:fld>
            <a:endParaRPr lang="en-US"/>
          </a:p>
        </p:txBody>
      </p:sp>
    </p:spTree>
    <p:extLst>
      <p:ext uri="{BB962C8B-B14F-4D97-AF65-F5344CB8AC3E}">
        <p14:creationId xmlns:p14="http://schemas.microsoft.com/office/powerpoint/2010/main" val="176950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1</a:t>
            </a:fld>
            <a:endParaRPr lang="en-US"/>
          </a:p>
        </p:txBody>
      </p:sp>
    </p:spTree>
    <p:extLst>
      <p:ext uri="{BB962C8B-B14F-4D97-AF65-F5344CB8AC3E}">
        <p14:creationId xmlns:p14="http://schemas.microsoft.com/office/powerpoint/2010/main" val="140613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2</a:t>
            </a:fld>
            <a:endParaRPr lang="en-US"/>
          </a:p>
        </p:txBody>
      </p:sp>
    </p:spTree>
    <p:extLst>
      <p:ext uri="{BB962C8B-B14F-4D97-AF65-F5344CB8AC3E}">
        <p14:creationId xmlns:p14="http://schemas.microsoft.com/office/powerpoint/2010/main" val="141877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FFFF00"/>
                </a:solidFill>
                <a:latin typeface="Arial Rounded MT Bold" charset="0"/>
                <a:ea typeface="Arial Rounded MT Bold" charset="0"/>
                <a:cs typeface="Arial Rounded MT Bold"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F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32405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202415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68377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charset="0"/>
                <a:ea typeface="Arial Rounded MT Bold" charset="0"/>
                <a:cs typeface="Arial Rounded MT Bold"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spcBef>
                <a:spcPts val="1000"/>
              </a:spcBef>
              <a:buClr>
                <a:srgbClr val="FFFF00"/>
              </a:buClr>
              <a:buFont typeface="Arial" charset="0"/>
              <a:buChar char="•"/>
              <a:defRPr>
                <a:solidFill>
                  <a:schemeClr val="bg1"/>
                </a:solidFill>
                <a:latin typeface="Arial" charset="0"/>
                <a:ea typeface="Arial" charset="0"/>
                <a:cs typeface="Arial" charset="0"/>
              </a:defRPr>
            </a:lvl1pPr>
            <a:lvl2pPr marL="685800" indent="-228600">
              <a:spcBef>
                <a:spcPts val="1000"/>
              </a:spcBef>
              <a:buClr>
                <a:srgbClr val="FFFF00"/>
              </a:buClr>
              <a:buFont typeface="Arial" charset="0"/>
              <a:buChar char="•"/>
              <a:defRPr>
                <a:solidFill>
                  <a:schemeClr val="bg1"/>
                </a:solidFill>
                <a:latin typeface="Arial" charset="0"/>
                <a:ea typeface="Arial" charset="0"/>
                <a:cs typeface="Arial" charset="0"/>
              </a:defRPr>
            </a:lvl2pPr>
            <a:lvl3pPr marL="1143000" indent="-228600">
              <a:spcBef>
                <a:spcPts val="1000"/>
              </a:spcBef>
              <a:buClr>
                <a:srgbClr val="FFFF00"/>
              </a:buClr>
              <a:buFont typeface="Arial" charset="0"/>
              <a:buChar char="•"/>
              <a:defRPr>
                <a:solidFill>
                  <a:schemeClr val="bg1"/>
                </a:solidFill>
                <a:latin typeface="Arial" charset="0"/>
                <a:ea typeface="Arial" charset="0"/>
                <a:cs typeface="Arial" charset="0"/>
              </a:defRPr>
            </a:lvl3pPr>
            <a:lvl4pPr marL="1600200" indent="-228600">
              <a:spcBef>
                <a:spcPts val="1000"/>
              </a:spcBef>
              <a:buClr>
                <a:srgbClr val="FFFF00"/>
              </a:buClr>
              <a:buFont typeface="Arial" charset="0"/>
              <a:buChar char="•"/>
              <a:defRPr>
                <a:solidFill>
                  <a:schemeClr val="bg1"/>
                </a:solidFill>
                <a:latin typeface="Arial" charset="0"/>
                <a:ea typeface="Arial" charset="0"/>
                <a:cs typeface="Arial" charset="0"/>
              </a:defRPr>
            </a:lvl4pPr>
            <a:lvl5pPr marL="2057400" indent="-228600">
              <a:spcBef>
                <a:spcPts val="1000"/>
              </a:spcBef>
              <a:buClr>
                <a:srgbClr val="FFFF00"/>
              </a:buClr>
              <a:buFont typeface="Arial" charset="0"/>
              <a:buChar char="•"/>
              <a:defRPr>
                <a:solidFill>
                  <a:schemeClr val="bg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16414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7270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6D45C2-C527-EB4D-8F6B-5A1E77896A07}" type="datetimeFigureOut">
              <a:rPr lang="en-US" smtClean="0"/>
              <a:t>7/6/24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210902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6D45C2-C527-EB4D-8F6B-5A1E77896A07}" type="datetimeFigureOut">
              <a:rPr lang="en-US" smtClean="0"/>
              <a:t>7/6/24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8564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D45C2-C527-EB4D-8F6B-5A1E77896A07}" type="datetimeFigureOut">
              <a:rPr lang="en-US" smtClean="0"/>
              <a:t>7/6/24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62064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D45C2-C527-EB4D-8F6B-5A1E77896A07}" type="datetimeFigureOut">
              <a:rPr lang="en-US" smtClean="0"/>
              <a:t>7/6/24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90230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D45C2-C527-EB4D-8F6B-5A1E77896A07}" type="datetimeFigureOut">
              <a:rPr lang="en-US" smtClean="0"/>
              <a:t>7/6/24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70667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D45C2-C527-EB4D-8F6B-5A1E77896A07}" type="datetimeFigureOut">
              <a:rPr lang="en-US" smtClean="0"/>
              <a:t>7/6/24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6047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05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D45C2-C527-EB4D-8F6B-5A1E77896A07}" type="datetimeFigureOut">
              <a:rPr lang="en-US" smtClean="0"/>
              <a:t>7/6/24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62A5C-F2DC-724F-8424-EE62201595F5}" type="slidenum">
              <a:rPr lang="en-US" smtClean="0"/>
              <a:t>‹#›</a:t>
            </a:fld>
            <a:endParaRPr lang="en-US"/>
          </a:p>
        </p:txBody>
      </p:sp>
    </p:spTree>
    <p:extLst>
      <p:ext uri="{BB962C8B-B14F-4D97-AF65-F5344CB8AC3E}">
        <p14:creationId xmlns:p14="http://schemas.microsoft.com/office/powerpoint/2010/main" val="126618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2988" y="659720"/>
            <a:ext cx="11458936" cy="1481941"/>
          </a:xfrm>
        </p:spPr>
        <p:txBody>
          <a:bodyPr>
            <a:noAutofit/>
          </a:bodyPr>
          <a:lstStyle/>
          <a:p>
            <a:r>
              <a:rPr lang="en-US" sz="4800" dirty="0"/>
              <a:t>Wound Healing Outcomes</a:t>
            </a:r>
          </a:p>
        </p:txBody>
      </p:sp>
      <p:sp>
        <p:nvSpPr>
          <p:cNvPr id="3" name="Subtitle 2"/>
          <p:cNvSpPr>
            <a:spLocks noGrp="1"/>
          </p:cNvSpPr>
          <p:nvPr>
            <p:ph type="subTitle" idx="1"/>
          </p:nvPr>
        </p:nvSpPr>
        <p:spPr>
          <a:xfrm>
            <a:off x="1620456" y="2647354"/>
            <a:ext cx="9144000" cy="3626124"/>
          </a:xfrm>
        </p:spPr>
        <p:txBody>
          <a:bodyPr>
            <a:normAutofit/>
          </a:bodyPr>
          <a:lstStyle/>
          <a:p>
            <a:r>
              <a:rPr lang="en-US" dirty="0">
                <a:latin typeface="Arial Rounded MT Bold" charset="0"/>
                <a:ea typeface="Arial Rounded MT Bold" charset="0"/>
                <a:cs typeface="Arial Rounded MT Bold" charset="0"/>
              </a:rPr>
              <a:t>Division of Wound Healing and Regenerative Medicine</a:t>
            </a:r>
          </a:p>
          <a:p>
            <a:r>
              <a:rPr lang="en-US" dirty="0">
                <a:latin typeface="Arial Rounded MT Bold" charset="0"/>
                <a:ea typeface="Arial Rounded MT Bold" charset="0"/>
                <a:cs typeface="Arial Rounded MT Bold" charset="0"/>
              </a:rPr>
              <a:t>Department of Surgery</a:t>
            </a:r>
          </a:p>
          <a:p>
            <a:r>
              <a:rPr lang="en-US" dirty="0">
                <a:latin typeface="Arial Rounded MT Bold" charset="0"/>
                <a:ea typeface="Arial Rounded MT Bold" charset="0"/>
                <a:cs typeface="Arial Rounded MT Bold" charset="0"/>
              </a:rPr>
              <a:t>Newark Beth Israel Medical Center </a:t>
            </a:r>
          </a:p>
          <a:p>
            <a:endParaRPr lang="en-US" sz="1100" dirty="0">
              <a:latin typeface="Arial Rounded MT Bold" charset="0"/>
              <a:ea typeface="Arial Rounded MT Bold" charset="0"/>
              <a:cs typeface="Arial Rounded MT Bold" charset="0"/>
            </a:endParaRPr>
          </a:p>
          <a:p>
            <a:r>
              <a:rPr lang="en-US" dirty="0">
                <a:latin typeface="Arial Rounded MT Bold" charset="0"/>
                <a:ea typeface="Arial Rounded MT Bold" charset="0"/>
                <a:cs typeface="Arial Rounded MT Bold" charset="0"/>
              </a:rPr>
              <a:t>July 28, 2020</a:t>
            </a:r>
          </a:p>
          <a:p>
            <a:endParaRPr lang="en-US" sz="1000" dirty="0">
              <a:latin typeface="Arial Rounded MT Bold" charset="0"/>
              <a:ea typeface="Arial Rounded MT Bold" charset="0"/>
              <a:cs typeface="Arial Rounded MT Bold" charset="0"/>
            </a:endParaRPr>
          </a:p>
          <a:p>
            <a:r>
              <a:rPr lang="en-US" dirty="0" err="1">
                <a:latin typeface="Arial Rounded MT Bold" charset="0"/>
                <a:ea typeface="Arial Rounded MT Bold" charset="0"/>
                <a:cs typeface="Arial Rounded MT Bold" charset="0"/>
              </a:rPr>
              <a:t>NJwoundhealing.org</a:t>
            </a:r>
            <a:endParaRPr lang="en-US" dirty="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82644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0" y="-63100"/>
            <a:ext cx="12277060" cy="1325563"/>
          </a:xfrm>
        </p:spPr>
        <p:txBody>
          <a:bodyPr>
            <a:normAutofit/>
          </a:bodyPr>
          <a:lstStyle/>
          <a:p>
            <a:pPr algn="ctr"/>
            <a:r>
              <a:rPr lang="en-US" sz="3600" dirty="0">
                <a:solidFill>
                  <a:srgbClr val="FFFF00"/>
                </a:solidFill>
              </a:rPr>
              <a:t>How to diagnose osteomyelitis: imaging/pathology?</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5" name="TextBox 4"/>
          <p:cNvSpPr txBox="1"/>
          <p:nvPr/>
        </p:nvSpPr>
        <p:spPr>
          <a:xfrm>
            <a:off x="8145883" y="4724503"/>
            <a:ext cx="3898605" cy="1200329"/>
          </a:xfrm>
          <a:prstGeom prst="rect">
            <a:avLst/>
          </a:prstGeom>
          <a:noFill/>
        </p:spPr>
        <p:txBody>
          <a:bodyPr wrap="square" rtlCol="0">
            <a:spAutoFit/>
          </a:bodyPr>
          <a:lstStyle/>
          <a:p>
            <a:pPr marL="460375" indent="-460375"/>
            <a:r>
              <a:rPr lang="en-US" sz="1200" dirty="0" err="1">
                <a:solidFill>
                  <a:schemeClr val="bg1"/>
                </a:solidFill>
              </a:rPr>
              <a:t>Rennert</a:t>
            </a:r>
            <a:r>
              <a:rPr lang="en-US" sz="1200" dirty="0">
                <a:solidFill>
                  <a:schemeClr val="bg1"/>
                </a:solidFill>
              </a:rPr>
              <a:t> R, </a:t>
            </a:r>
            <a:r>
              <a:rPr lang="en-US" sz="1200" dirty="0" err="1">
                <a:solidFill>
                  <a:schemeClr val="bg1"/>
                </a:solidFill>
              </a:rPr>
              <a:t>Golinko</a:t>
            </a:r>
            <a:r>
              <a:rPr lang="en-US" sz="1200" dirty="0">
                <a:solidFill>
                  <a:schemeClr val="bg1"/>
                </a:solidFill>
              </a:rPr>
              <a:t> M, Yan A, </a:t>
            </a:r>
            <a:r>
              <a:rPr lang="en-US" sz="1200" dirty="0" err="1">
                <a:solidFill>
                  <a:schemeClr val="bg1"/>
                </a:solidFill>
              </a:rPr>
              <a:t>Flattau</a:t>
            </a:r>
            <a:r>
              <a:rPr lang="en-US" sz="1200" dirty="0">
                <a:solidFill>
                  <a:schemeClr val="bg1"/>
                </a:solidFill>
              </a:rPr>
              <a:t> A, </a:t>
            </a:r>
            <a:r>
              <a:rPr lang="en-US" sz="1200" dirty="0" err="1">
                <a:solidFill>
                  <a:schemeClr val="bg1"/>
                </a:solidFill>
              </a:rPr>
              <a:t>Tomic-Canic</a:t>
            </a:r>
            <a:r>
              <a:rPr lang="en-US" sz="1200" dirty="0">
                <a:solidFill>
                  <a:schemeClr val="bg1"/>
                </a:solidFill>
              </a:rPr>
              <a:t> M, </a:t>
            </a:r>
            <a:r>
              <a:rPr lang="en-US" sz="1200" dirty="0" err="1">
                <a:solidFill>
                  <a:schemeClr val="bg1"/>
                </a:solidFill>
              </a:rPr>
              <a:t>Brem</a:t>
            </a:r>
            <a:r>
              <a:rPr lang="en-US" sz="1200" dirty="0">
                <a:solidFill>
                  <a:schemeClr val="bg1"/>
                </a:solidFill>
              </a:rPr>
              <a:t> H. Developing and evaluating outcomes of an evidence-based protocol for the treatment of osteomyelitis in Stage IV pressure ulcers: a literature and wound electronic medical record database review. </a:t>
            </a:r>
            <a:r>
              <a:rPr lang="en-US" sz="1200" i="1" dirty="0">
                <a:solidFill>
                  <a:schemeClr val="bg1"/>
                </a:solidFill>
              </a:rPr>
              <a:t>Ostomy Wound Manage</a:t>
            </a:r>
            <a:r>
              <a:rPr lang="en-US" sz="1200" dirty="0">
                <a:solidFill>
                  <a:schemeClr val="bg1"/>
                </a:solidFill>
              </a:rPr>
              <a:t>. 2009;55(3):42-53.</a:t>
            </a:r>
          </a:p>
        </p:txBody>
      </p:sp>
      <p:sp>
        <p:nvSpPr>
          <p:cNvPr id="3" name="TextBox 2"/>
          <p:cNvSpPr txBox="1"/>
          <p:nvPr/>
        </p:nvSpPr>
        <p:spPr>
          <a:xfrm>
            <a:off x="5699051" y="6943060"/>
            <a:ext cx="184731" cy="369332"/>
          </a:xfrm>
          <a:prstGeom prst="rect">
            <a:avLst/>
          </a:prstGeom>
          <a:noFill/>
        </p:spPr>
        <p:txBody>
          <a:bodyPr wrap="none" rtlCol="0">
            <a:spAutoFit/>
          </a:bodyPr>
          <a:lstStyle/>
          <a:p>
            <a:endParaRPr lang="en-US" dirty="0"/>
          </a:p>
        </p:txBody>
      </p:sp>
      <p:sp>
        <p:nvSpPr>
          <p:cNvPr id="9" name="Content Placeholder 2"/>
          <p:cNvSpPr txBox="1">
            <a:spLocks/>
          </p:cNvSpPr>
          <p:nvPr/>
        </p:nvSpPr>
        <p:spPr>
          <a:xfrm>
            <a:off x="4574207" y="1101897"/>
            <a:ext cx="5048258"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1800" dirty="0">
                <a:solidFill>
                  <a:schemeClr val="bg1"/>
                </a:solidFill>
              </a:rPr>
              <a:t>A 62-year-old man with an infected sacral pressure ulcer with osteomyelitis demonstrated by pathology (Figure 3a). Histologically, osteomyelitis is characterized by viable bone surrounded by an infiltrate inflammatory composed of neutrophils and in the case of chronic osteomyelitis, </a:t>
            </a:r>
            <a:r>
              <a:rPr lang="en-US" sz="1800" dirty="0" err="1">
                <a:solidFill>
                  <a:schemeClr val="bg1"/>
                </a:solidFill>
              </a:rPr>
              <a:t>histocytes</a:t>
            </a:r>
            <a:r>
              <a:rPr lang="en-US" sz="1800" dirty="0">
                <a:solidFill>
                  <a:schemeClr val="bg1"/>
                </a:solidFill>
              </a:rPr>
              <a:t> and lymphocytes. Following the described protocol including operative debridement, significant improvement was noted during subsequent visits. (Figure 3b-f).</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227" y="947421"/>
            <a:ext cx="3489980" cy="5428149"/>
          </a:xfrm>
          <a:prstGeom prst="rect">
            <a:avLst/>
          </a:prstGeom>
        </p:spPr>
      </p:pic>
    </p:spTree>
    <p:extLst>
      <p:ext uri="{BB962C8B-B14F-4D97-AF65-F5344CB8AC3E}">
        <p14:creationId xmlns:p14="http://schemas.microsoft.com/office/powerpoint/2010/main" val="342163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9506"/>
            <a:ext cx="10662684" cy="1325563"/>
          </a:xfrm>
        </p:spPr>
        <p:txBody>
          <a:bodyPr>
            <a:normAutofit/>
          </a:bodyPr>
          <a:lstStyle/>
          <a:p>
            <a:pPr algn="ctr"/>
            <a:r>
              <a:rPr lang="en-US" dirty="0">
                <a:solidFill>
                  <a:srgbClr val="FFFF00"/>
                </a:solidFill>
              </a:rPr>
              <a:t>How to diagnose pelvic osteomyelitis?</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4" name="Content Placeholder 2"/>
          <p:cNvSpPr txBox="1">
            <a:spLocks/>
          </p:cNvSpPr>
          <p:nvPr/>
        </p:nvSpPr>
        <p:spPr>
          <a:xfrm>
            <a:off x="460639" y="1349273"/>
            <a:ext cx="11337822"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000" dirty="0">
                <a:solidFill>
                  <a:schemeClr val="bg1"/>
                </a:solidFill>
              </a:rPr>
              <a:t>Pressure ulcer-related pelvic osteomyelitis is a relatively under-studied entity in the field of bone infection. </a:t>
            </a:r>
          </a:p>
          <a:p>
            <a:pPr>
              <a:buClr>
                <a:srgbClr val="FFFF00"/>
              </a:buClr>
            </a:pPr>
            <a:r>
              <a:rPr lang="en-US" sz="2000" dirty="0">
                <a:solidFill>
                  <a:schemeClr val="bg1"/>
                </a:solidFill>
              </a:rPr>
              <a:t>Diagnosis itself can be difficult, and contrary to the widely held belief, exposed bone is not necessarily synonymous with histological evidence of osteomyelitis. Furthermore, the specificity of CT and MRI has been questioned when histology is considered the gold standard. The optimum duration of antimicrobial therapy has not been defined, nor the sub-group of patients who will derive benefit from surgical intervention.</a:t>
            </a:r>
          </a:p>
        </p:txBody>
      </p:sp>
      <p:sp>
        <p:nvSpPr>
          <p:cNvPr id="5" name="TextBox 4"/>
          <p:cNvSpPr txBox="1"/>
          <p:nvPr/>
        </p:nvSpPr>
        <p:spPr>
          <a:xfrm>
            <a:off x="2275367" y="6223979"/>
            <a:ext cx="10122061" cy="523220"/>
          </a:xfrm>
          <a:prstGeom prst="rect">
            <a:avLst/>
          </a:prstGeom>
          <a:noFill/>
        </p:spPr>
        <p:txBody>
          <a:bodyPr wrap="square" rtlCol="0">
            <a:spAutoFit/>
          </a:bodyPr>
          <a:lstStyle/>
          <a:p>
            <a:pPr marL="460375" indent="-460375"/>
            <a:r>
              <a:rPr lang="en-US" sz="1400" dirty="0">
                <a:solidFill>
                  <a:schemeClr val="bg1"/>
                </a:solidFill>
              </a:rPr>
              <a:t>Russell CD, Tsang SJ, Simpson AHRW, Sutherland RK. Outcomes, Microbiology and Antimicrobial Usage in Pressure Ulcer-Related Pelvic Osteomyelitis: Messages for Clinical Practice. </a:t>
            </a:r>
            <a:r>
              <a:rPr lang="en-US" sz="1400" i="1" dirty="0">
                <a:solidFill>
                  <a:schemeClr val="bg1"/>
                </a:solidFill>
              </a:rPr>
              <a:t>J Bone </a:t>
            </a:r>
            <a:r>
              <a:rPr lang="en-US" sz="1400" i="1" dirty="0" err="1">
                <a:solidFill>
                  <a:schemeClr val="bg1"/>
                </a:solidFill>
              </a:rPr>
              <a:t>Jt</a:t>
            </a:r>
            <a:r>
              <a:rPr lang="en-US" sz="1400" i="1" dirty="0">
                <a:solidFill>
                  <a:schemeClr val="bg1"/>
                </a:solidFill>
              </a:rPr>
              <a:t> Infect</a:t>
            </a:r>
            <a:r>
              <a:rPr lang="en-US" sz="1400" dirty="0">
                <a:solidFill>
                  <a:schemeClr val="bg1"/>
                </a:solidFill>
              </a:rPr>
              <a:t>. 2020;5(2):67-75. Published 2020 Mar 26. doi:10.7150/jbji.41779</a:t>
            </a:r>
          </a:p>
        </p:txBody>
      </p:sp>
      <p:sp>
        <p:nvSpPr>
          <p:cNvPr id="3" name="TextBox 2"/>
          <p:cNvSpPr txBox="1"/>
          <p:nvPr/>
        </p:nvSpPr>
        <p:spPr>
          <a:xfrm>
            <a:off x="5699051" y="6943060"/>
            <a:ext cx="184731"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316" y="4261115"/>
            <a:ext cx="5156200" cy="1828800"/>
          </a:xfrm>
          <a:prstGeom prst="rect">
            <a:avLst/>
          </a:prstGeom>
        </p:spPr>
      </p:pic>
      <p:sp>
        <p:nvSpPr>
          <p:cNvPr id="7" name="Rectangle 6"/>
          <p:cNvSpPr/>
          <p:nvPr/>
        </p:nvSpPr>
        <p:spPr>
          <a:xfrm>
            <a:off x="2910210" y="3531033"/>
            <a:ext cx="6096000" cy="646331"/>
          </a:xfrm>
          <a:prstGeom prst="rect">
            <a:avLst/>
          </a:prstGeom>
        </p:spPr>
        <p:txBody>
          <a:bodyPr>
            <a:spAutoFit/>
          </a:bodyPr>
          <a:lstStyle/>
          <a:p>
            <a:pPr algn="ctr"/>
            <a:r>
              <a:rPr lang="en-US" dirty="0">
                <a:solidFill>
                  <a:schemeClr val="bg1"/>
                </a:solidFill>
              </a:rPr>
              <a:t>Sensitivity and specificity of superficial wound swabs compared to deep bone samples</a:t>
            </a:r>
          </a:p>
        </p:txBody>
      </p:sp>
    </p:spTree>
    <p:extLst>
      <p:ext uri="{BB962C8B-B14F-4D97-AF65-F5344CB8AC3E}">
        <p14:creationId xmlns:p14="http://schemas.microsoft.com/office/powerpoint/2010/main" val="50212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9506"/>
            <a:ext cx="10662684" cy="1325563"/>
          </a:xfrm>
        </p:spPr>
        <p:txBody>
          <a:bodyPr>
            <a:normAutofit/>
          </a:bodyPr>
          <a:lstStyle/>
          <a:p>
            <a:pPr algn="ctr"/>
            <a:r>
              <a:rPr lang="en-US" dirty="0">
                <a:solidFill>
                  <a:srgbClr val="FFFF00"/>
                </a:solidFill>
              </a:rPr>
              <a:t>How to diagnose pelvic osteomyelitis?</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4" name="Content Placeholder 2"/>
          <p:cNvSpPr txBox="1">
            <a:spLocks/>
          </p:cNvSpPr>
          <p:nvPr/>
        </p:nvSpPr>
        <p:spPr>
          <a:xfrm>
            <a:off x="460639" y="1788403"/>
            <a:ext cx="11337822"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Microbiological evaluation should involve deep bone sampling and not rely on superficial wound swabs. Antimicrobial duration is not associated with risk of treatment failure and shorter courses may be appropriate in some cases. </a:t>
            </a:r>
          </a:p>
          <a:p>
            <a:pPr>
              <a:buClr>
                <a:srgbClr val="FFFF00"/>
              </a:buClr>
            </a:pPr>
            <a:r>
              <a:rPr lang="en-US" sz="2400" dirty="0">
                <a:solidFill>
                  <a:schemeClr val="bg1"/>
                </a:solidFill>
              </a:rPr>
              <a:t>The role of antimicrobials may be secondary to optimizing the bio-psycho-social factors required for successful surgical intervention and subsequent wound healing. </a:t>
            </a:r>
          </a:p>
          <a:p>
            <a:pPr>
              <a:buClr>
                <a:srgbClr val="FFFF00"/>
              </a:buClr>
            </a:pPr>
            <a:r>
              <a:rPr lang="en-US" sz="2400" dirty="0">
                <a:solidFill>
                  <a:schemeClr val="bg1"/>
                </a:solidFill>
              </a:rPr>
              <a:t>Almost one quarter of patients died within one-year of their index episode and therefore anticipatory care planning should be considered. </a:t>
            </a:r>
          </a:p>
          <a:p>
            <a:pPr>
              <a:buClr>
                <a:srgbClr val="FFFF00"/>
              </a:buClr>
            </a:pPr>
            <a:r>
              <a:rPr lang="en-US" sz="2400" dirty="0">
                <a:solidFill>
                  <a:schemeClr val="bg1"/>
                </a:solidFill>
              </a:rPr>
              <a:t>A holistic approach to management is required, including dietetics, careful discharge planning, social care, tissue viability, infection specialists, plastic surgeons and orthopedic surgeons.</a:t>
            </a:r>
          </a:p>
        </p:txBody>
      </p:sp>
      <p:sp>
        <p:nvSpPr>
          <p:cNvPr id="5" name="TextBox 4"/>
          <p:cNvSpPr txBox="1"/>
          <p:nvPr/>
        </p:nvSpPr>
        <p:spPr>
          <a:xfrm>
            <a:off x="2275367" y="6223979"/>
            <a:ext cx="10122061" cy="523220"/>
          </a:xfrm>
          <a:prstGeom prst="rect">
            <a:avLst/>
          </a:prstGeom>
          <a:noFill/>
        </p:spPr>
        <p:txBody>
          <a:bodyPr wrap="square" rtlCol="0">
            <a:spAutoFit/>
          </a:bodyPr>
          <a:lstStyle/>
          <a:p>
            <a:pPr marL="460375" indent="-460375"/>
            <a:r>
              <a:rPr lang="en-US" sz="1400" dirty="0">
                <a:solidFill>
                  <a:schemeClr val="bg1"/>
                </a:solidFill>
              </a:rPr>
              <a:t>Russell CD, Tsang SJ, Simpson AHRW, Sutherland RK. Outcomes, Microbiology and Antimicrobial Usage in Pressure Ulcer-Related Pelvic Osteomyelitis: Messages for Clinical Practice. </a:t>
            </a:r>
            <a:r>
              <a:rPr lang="en-US" sz="1400" i="1" dirty="0">
                <a:solidFill>
                  <a:schemeClr val="bg1"/>
                </a:solidFill>
              </a:rPr>
              <a:t>J Bone </a:t>
            </a:r>
            <a:r>
              <a:rPr lang="en-US" sz="1400" i="1" dirty="0" err="1">
                <a:solidFill>
                  <a:schemeClr val="bg1"/>
                </a:solidFill>
              </a:rPr>
              <a:t>Jt</a:t>
            </a:r>
            <a:r>
              <a:rPr lang="en-US" sz="1400" i="1" dirty="0">
                <a:solidFill>
                  <a:schemeClr val="bg1"/>
                </a:solidFill>
              </a:rPr>
              <a:t> Infect</a:t>
            </a:r>
            <a:r>
              <a:rPr lang="en-US" sz="1400" dirty="0">
                <a:solidFill>
                  <a:schemeClr val="bg1"/>
                </a:solidFill>
              </a:rPr>
              <a:t>. 2020;5(2):67-75. Published 2020 Mar 26. doi:10.7150/jbji.41779</a:t>
            </a:r>
          </a:p>
        </p:txBody>
      </p:sp>
      <p:sp>
        <p:nvSpPr>
          <p:cNvPr id="3" name="TextBox 2"/>
          <p:cNvSpPr txBox="1"/>
          <p:nvPr/>
        </p:nvSpPr>
        <p:spPr>
          <a:xfrm>
            <a:off x="5699051" y="694306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357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838200" y="2579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Clinical Presentation: MW </a:t>
            </a:r>
            <a:br>
              <a:rPr lang="en-US" dirty="0">
                <a:solidFill>
                  <a:srgbClr val="FFFF00"/>
                </a:solidFill>
              </a:rPr>
            </a:br>
            <a:endParaRPr lang="en-US" sz="2800" dirty="0">
              <a:solidFill>
                <a:srgbClr val="FFFF00"/>
              </a:solidFill>
            </a:endParaRPr>
          </a:p>
        </p:txBody>
      </p:sp>
      <p:sp>
        <p:nvSpPr>
          <p:cNvPr id="5" name="Content Placeholder 2"/>
          <p:cNvSpPr txBox="1">
            <a:spLocks/>
          </p:cNvSpPr>
          <p:nvPr/>
        </p:nvSpPr>
        <p:spPr>
          <a:xfrm>
            <a:off x="1325704" y="1066809"/>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Age: 33</a:t>
            </a:r>
          </a:p>
          <a:p>
            <a:pPr>
              <a:buClr>
                <a:srgbClr val="FFFF00"/>
              </a:buClr>
            </a:pPr>
            <a:r>
              <a:rPr lang="en-US" sz="2400" dirty="0">
                <a:solidFill>
                  <a:schemeClr val="bg1"/>
                </a:solidFill>
              </a:rPr>
              <a:t>Chest x-ray 1/2019 right lower lobe opacification</a:t>
            </a:r>
          </a:p>
          <a:p>
            <a:pPr>
              <a:buClr>
                <a:srgbClr val="FFFF00"/>
              </a:buClr>
            </a:pPr>
            <a:r>
              <a:rPr lang="en-US" sz="2400" dirty="0">
                <a:solidFill>
                  <a:schemeClr val="bg1"/>
                </a:solidFill>
              </a:rPr>
              <a:t>Admitted: 1/19- 3/19/20</a:t>
            </a:r>
          </a:p>
          <a:p>
            <a:pPr>
              <a:buClr>
                <a:srgbClr val="FFFF00"/>
              </a:buClr>
            </a:pPr>
            <a:r>
              <a:rPr lang="en-US" sz="2400" dirty="0">
                <a:solidFill>
                  <a:schemeClr val="bg1"/>
                </a:solidFill>
              </a:rPr>
              <a:t>Pneumonia refractory to Vancomycin and </a:t>
            </a:r>
            <a:r>
              <a:rPr lang="en-US" sz="2400" dirty="0" err="1">
                <a:solidFill>
                  <a:schemeClr val="bg1"/>
                </a:solidFill>
              </a:rPr>
              <a:t>Menopenem</a:t>
            </a:r>
            <a:endParaRPr lang="en-US" sz="2400" dirty="0">
              <a:solidFill>
                <a:schemeClr val="bg1"/>
              </a:solidFill>
            </a:endParaRPr>
          </a:p>
          <a:p>
            <a:pPr>
              <a:buClr>
                <a:srgbClr val="FFFF00"/>
              </a:buClr>
            </a:pPr>
            <a:r>
              <a:rPr lang="en-US" sz="2400" dirty="0">
                <a:solidFill>
                  <a:schemeClr val="bg1"/>
                </a:solidFill>
              </a:rPr>
              <a:t>History of bilateral pleural infusions</a:t>
            </a:r>
          </a:p>
          <a:p>
            <a:pPr>
              <a:buClr>
                <a:srgbClr val="FFFF00"/>
              </a:buClr>
            </a:pPr>
            <a:r>
              <a:rPr lang="en-US" sz="2400" dirty="0">
                <a:solidFill>
                  <a:schemeClr val="bg1"/>
                </a:solidFill>
              </a:rPr>
              <a:t>Procedures: </a:t>
            </a:r>
          </a:p>
          <a:p>
            <a:pPr>
              <a:buClr>
                <a:srgbClr val="FFFF00"/>
              </a:buClr>
            </a:pPr>
            <a:r>
              <a:rPr lang="en-US" sz="2400" dirty="0">
                <a:solidFill>
                  <a:schemeClr val="bg1"/>
                </a:solidFill>
              </a:rPr>
              <a:t>in NBI ICU, patient received tracheostomy 1/25 </a:t>
            </a:r>
          </a:p>
          <a:p>
            <a:pPr>
              <a:buClr>
                <a:srgbClr val="FFFF00"/>
              </a:buClr>
            </a:pPr>
            <a:r>
              <a:rPr lang="en-US" sz="2400" dirty="0" err="1">
                <a:solidFill>
                  <a:schemeClr val="bg1"/>
                </a:solidFill>
              </a:rPr>
              <a:t>Veno</a:t>
            </a:r>
            <a:r>
              <a:rPr lang="en-US" sz="2400" dirty="0">
                <a:solidFill>
                  <a:schemeClr val="bg1"/>
                </a:solidFill>
              </a:rPr>
              <a:t>-Venous Extracorporeal Membrane Oxygenation cannulation on 1/25</a:t>
            </a:r>
          </a:p>
          <a:p>
            <a:pPr>
              <a:buClr>
                <a:srgbClr val="FFFF00"/>
              </a:buClr>
            </a:pPr>
            <a:r>
              <a:rPr lang="en-US" sz="2400" dirty="0" err="1">
                <a:solidFill>
                  <a:schemeClr val="bg1"/>
                </a:solidFill>
              </a:rPr>
              <a:t>Veno</a:t>
            </a:r>
            <a:r>
              <a:rPr lang="en-US" sz="2400" dirty="0">
                <a:solidFill>
                  <a:schemeClr val="bg1"/>
                </a:solidFill>
              </a:rPr>
              <a:t>-Venous Extracorporeal Membrane Oxygenation </a:t>
            </a:r>
            <a:r>
              <a:rPr lang="en-US" sz="2400" dirty="0" err="1">
                <a:solidFill>
                  <a:schemeClr val="bg1"/>
                </a:solidFill>
              </a:rPr>
              <a:t>decannulation</a:t>
            </a:r>
            <a:r>
              <a:rPr lang="en-US" sz="2400" dirty="0">
                <a:solidFill>
                  <a:schemeClr val="bg1"/>
                </a:solidFill>
              </a:rPr>
              <a:t> on 2/5</a:t>
            </a:r>
          </a:p>
          <a:p>
            <a:pPr>
              <a:buClr>
                <a:srgbClr val="FFFF00"/>
              </a:buClr>
            </a:pPr>
            <a:r>
              <a:rPr lang="en-US" sz="2400" dirty="0">
                <a:solidFill>
                  <a:schemeClr val="bg1"/>
                </a:solidFill>
              </a:rPr>
              <a:t>PEG tube placement 2/8</a:t>
            </a:r>
          </a:p>
          <a:p>
            <a:pPr>
              <a:buClr>
                <a:srgbClr val="FFFF00"/>
              </a:buClr>
            </a:pPr>
            <a:r>
              <a:rPr lang="en-US" sz="2400" dirty="0">
                <a:solidFill>
                  <a:schemeClr val="bg1"/>
                </a:solidFill>
              </a:rPr>
              <a:t>R subclavian </a:t>
            </a:r>
            <a:r>
              <a:rPr lang="en-US" sz="2400" dirty="0" err="1">
                <a:solidFill>
                  <a:schemeClr val="bg1"/>
                </a:solidFill>
              </a:rPr>
              <a:t>permacath</a:t>
            </a:r>
            <a:r>
              <a:rPr lang="en-US" sz="2400" dirty="0">
                <a:solidFill>
                  <a:schemeClr val="bg1"/>
                </a:solidFill>
              </a:rPr>
              <a:t> placement 2/8</a:t>
            </a:r>
          </a:p>
          <a:p>
            <a:pPr>
              <a:buClr>
                <a:srgbClr val="FFFF00"/>
              </a:buClr>
            </a:pPr>
            <a:r>
              <a:rPr lang="en-US" sz="2400" dirty="0">
                <a:solidFill>
                  <a:schemeClr val="bg1"/>
                </a:solidFill>
              </a:rPr>
              <a:t>Telemetry on 2/12</a:t>
            </a:r>
          </a:p>
          <a:p>
            <a:pPr>
              <a:buClr>
                <a:srgbClr val="FFFF00"/>
              </a:buClr>
            </a:pPr>
            <a:endParaRPr lang="en-US" sz="2400" dirty="0">
              <a:solidFill>
                <a:schemeClr val="bg1"/>
              </a:solidFill>
            </a:endParaRPr>
          </a:p>
          <a:p>
            <a:pPr>
              <a:buClr>
                <a:srgbClr val="FFFF00"/>
              </a:buClr>
            </a:pPr>
            <a:endParaRPr lang="en-US" sz="2400" dirty="0">
              <a:solidFill>
                <a:schemeClr val="bg1"/>
              </a:solidFill>
            </a:endParaRPr>
          </a:p>
        </p:txBody>
      </p:sp>
    </p:spTree>
    <p:extLst>
      <p:ext uri="{BB962C8B-B14F-4D97-AF65-F5344CB8AC3E}">
        <p14:creationId xmlns:p14="http://schemas.microsoft.com/office/powerpoint/2010/main" val="121993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838200" y="2579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Clinical Presentation: MW </a:t>
            </a:r>
            <a:br>
              <a:rPr lang="en-US" dirty="0">
                <a:solidFill>
                  <a:srgbClr val="FFFF00"/>
                </a:solidFill>
              </a:rPr>
            </a:br>
            <a:endParaRPr lang="en-US" sz="2800" dirty="0">
              <a:solidFill>
                <a:srgbClr val="FFFF00"/>
              </a:solidFill>
            </a:endParaRPr>
          </a:p>
        </p:txBody>
      </p:sp>
      <p:sp>
        <p:nvSpPr>
          <p:cNvPr id="5" name="Content Placeholder 2"/>
          <p:cNvSpPr txBox="1">
            <a:spLocks/>
          </p:cNvSpPr>
          <p:nvPr/>
        </p:nvSpPr>
        <p:spPr>
          <a:xfrm>
            <a:off x="1368549" y="1906781"/>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FFFF00"/>
              </a:buClr>
              <a:buNone/>
            </a:pPr>
            <a:r>
              <a:rPr lang="en-US" sz="2400" dirty="0">
                <a:solidFill>
                  <a:schemeClr val="bg1"/>
                </a:solidFill>
              </a:rPr>
              <a:t>Pathology</a:t>
            </a:r>
          </a:p>
          <a:p>
            <a:pPr>
              <a:buClr>
                <a:srgbClr val="FFFF00"/>
              </a:buClr>
            </a:pPr>
            <a:r>
              <a:rPr lang="en-US" sz="2400" dirty="0">
                <a:solidFill>
                  <a:schemeClr val="bg1"/>
                </a:solidFill>
              </a:rPr>
              <a:t>Sacral ulcer: skin, </a:t>
            </a:r>
            <a:r>
              <a:rPr lang="en-US" sz="2400" dirty="0" err="1">
                <a:solidFill>
                  <a:schemeClr val="bg1"/>
                </a:solidFill>
              </a:rPr>
              <a:t>subcutis</a:t>
            </a:r>
            <a:r>
              <a:rPr lang="en-US" sz="2400" dirty="0">
                <a:solidFill>
                  <a:schemeClr val="bg1"/>
                </a:solidFill>
              </a:rPr>
              <a:t> and muscle with ulceration and necrosis</a:t>
            </a:r>
          </a:p>
          <a:p>
            <a:pPr>
              <a:buClr>
                <a:srgbClr val="FFFF00"/>
              </a:buClr>
            </a:pPr>
            <a:r>
              <a:rPr lang="en-US" sz="2400" dirty="0">
                <a:solidFill>
                  <a:schemeClr val="bg1"/>
                </a:solidFill>
              </a:rPr>
              <a:t>Periosteum and bone of sacrum: </a:t>
            </a:r>
            <a:r>
              <a:rPr lang="en-US" sz="2400" dirty="0" err="1">
                <a:solidFill>
                  <a:schemeClr val="bg1"/>
                </a:solidFill>
              </a:rPr>
              <a:t>Fibroadipose</a:t>
            </a:r>
            <a:r>
              <a:rPr lang="en-US" sz="2400" dirty="0">
                <a:solidFill>
                  <a:schemeClr val="bg1"/>
                </a:solidFill>
              </a:rPr>
              <a:t> tissue and acute fibrinous exudate, as well as fragments of bone with few plasma cells, suggestive of chronic osteomyelitis. </a:t>
            </a:r>
          </a:p>
          <a:p>
            <a:pPr>
              <a:buClr>
                <a:srgbClr val="FFFF00"/>
              </a:buClr>
            </a:pPr>
            <a:endParaRPr lang="en-US" sz="2400" dirty="0">
              <a:solidFill>
                <a:schemeClr val="bg1"/>
              </a:solidFill>
            </a:endParaRPr>
          </a:p>
          <a:p>
            <a:pPr>
              <a:buClr>
                <a:srgbClr val="FFFF00"/>
              </a:buClr>
            </a:pPr>
            <a:endParaRPr lang="en-US" sz="2400" dirty="0">
              <a:solidFill>
                <a:schemeClr val="bg1"/>
              </a:solidFill>
            </a:endParaRPr>
          </a:p>
          <a:p>
            <a:pPr>
              <a:buClr>
                <a:srgbClr val="FFFF00"/>
              </a:buClr>
            </a:pPr>
            <a:endParaRPr lang="en-US" sz="2400" dirty="0">
              <a:solidFill>
                <a:schemeClr val="bg1"/>
              </a:solidFill>
            </a:endParaRPr>
          </a:p>
          <a:p>
            <a:pPr>
              <a:buClr>
                <a:srgbClr val="FFFF00"/>
              </a:buClr>
            </a:pPr>
            <a:endParaRPr lang="en-US" sz="2400" dirty="0">
              <a:solidFill>
                <a:schemeClr val="bg1"/>
              </a:solidFill>
            </a:endParaRPr>
          </a:p>
        </p:txBody>
      </p:sp>
    </p:spTree>
    <p:extLst>
      <p:ext uri="{BB962C8B-B14F-4D97-AF65-F5344CB8AC3E}">
        <p14:creationId xmlns:p14="http://schemas.microsoft.com/office/powerpoint/2010/main" val="611029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solidFill>
                  <a:srgbClr val="FFFF00"/>
                </a:solidFill>
              </a:rPr>
              <a:t>Clinical Presentation: MW</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76548" y="2172947"/>
            <a:ext cx="4295553" cy="32216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019210" y="2172947"/>
            <a:ext cx="4295553" cy="3221665"/>
          </a:xfrm>
          <a:prstGeom prst="rect">
            <a:avLst/>
          </a:prstGeom>
        </p:spPr>
      </p:pic>
    </p:spTree>
    <p:extLst>
      <p:ext uri="{BB962C8B-B14F-4D97-AF65-F5344CB8AC3E}">
        <p14:creationId xmlns:p14="http://schemas.microsoft.com/office/powerpoint/2010/main" val="1030517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838200" y="417471"/>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Clinical Presentation: MW (continued)</a:t>
            </a:r>
          </a:p>
          <a:p>
            <a:pPr algn="ctr"/>
            <a:r>
              <a:rPr lang="en-US" sz="2600" dirty="0">
                <a:solidFill>
                  <a:srgbClr val="FFFF00"/>
                </a:solidFill>
              </a:rPr>
              <a:t>Culture reports</a:t>
            </a:r>
            <a:br>
              <a:rPr lang="en-US" dirty="0">
                <a:solidFill>
                  <a:srgbClr val="FFFF00"/>
                </a:solidFill>
              </a:rPr>
            </a:br>
            <a:endParaRPr lang="en-US" sz="2800" dirty="0">
              <a:solidFill>
                <a:srgbClr val="FFFF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75497841"/>
              </p:ext>
            </p:extLst>
          </p:nvPr>
        </p:nvGraphicFramePr>
        <p:xfrm>
          <a:off x="1933354" y="1605509"/>
          <a:ext cx="8325292" cy="4465680"/>
        </p:xfrm>
        <a:graphic>
          <a:graphicData uri="http://schemas.openxmlformats.org/drawingml/2006/table">
            <a:tbl>
              <a:tblPr firstRow="1" firstCol="1" bandRow="1">
                <a:tableStyleId>{5C22544A-7EE6-4342-B048-85BDC9FD1C3A}</a:tableStyleId>
              </a:tblPr>
              <a:tblGrid>
                <a:gridCol w="2221562">
                  <a:extLst>
                    <a:ext uri="{9D8B030D-6E8A-4147-A177-3AD203B41FA5}">
                      <a16:colId xmlns:a16="http://schemas.microsoft.com/office/drawing/2014/main" val="20000"/>
                    </a:ext>
                  </a:extLst>
                </a:gridCol>
                <a:gridCol w="1517251">
                  <a:extLst>
                    <a:ext uri="{9D8B030D-6E8A-4147-A177-3AD203B41FA5}">
                      <a16:colId xmlns:a16="http://schemas.microsoft.com/office/drawing/2014/main" val="20001"/>
                    </a:ext>
                  </a:extLst>
                </a:gridCol>
                <a:gridCol w="1534169">
                  <a:extLst>
                    <a:ext uri="{9D8B030D-6E8A-4147-A177-3AD203B41FA5}">
                      <a16:colId xmlns:a16="http://schemas.microsoft.com/office/drawing/2014/main" val="20002"/>
                    </a:ext>
                  </a:extLst>
                </a:gridCol>
                <a:gridCol w="1518141">
                  <a:extLst>
                    <a:ext uri="{9D8B030D-6E8A-4147-A177-3AD203B41FA5}">
                      <a16:colId xmlns:a16="http://schemas.microsoft.com/office/drawing/2014/main" val="20003"/>
                    </a:ext>
                  </a:extLst>
                </a:gridCol>
                <a:gridCol w="1534169">
                  <a:extLst>
                    <a:ext uri="{9D8B030D-6E8A-4147-A177-3AD203B41FA5}">
                      <a16:colId xmlns:a16="http://schemas.microsoft.com/office/drawing/2014/main" val="20004"/>
                    </a:ext>
                  </a:extLst>
                </a:gridCol>
              </a:tblGrid>
              <a:tr h="297712">
                <a:tc>
                  <a:txBody>
                    <a:bodyPr/>
                    <a:lstStyle/>
                    <a:p>
                      <a:pPr marL="0" marR="0">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gridSpan="2">
                  <a:txBody>
                    <a:bodyPr/>
                    <a:lstStyle/>
                    <a:p>
                      <a:pPr marL="0" marR="0" algn="ctr">
                        <a:spcBef>
                          <a:spcPts val="0"/>
                        </a:spcBef>
                        <a:spcAft>
                          <a:spcPts val="0"/>
                        </a:spcAft>
                      </a:pPr>
                      <a:r>
                        <a:rPr lang="en-US" sz="1200">
                          <a:effectLst/>
                        </a:rPr>
                        <a:t>Serratia marcescens</a:t>
                      </a:r>
                      <a:endParaRPr lang="en-US" sz="1200">
                        <a:effectLst/>
                        <a:latin typeface="Times New Roman" charset="0"/>
                        <a:ea typeface="Calibri"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200">
                          <a:effectLst/>
                        </a:rPr>
                        <a:t>Enterococcus faecalis</a:t>
                      </a:r>
                      <a:endParaRPr lang="en-US" sz="1200">
                        <a:effectLst/>
                        <a:latin typeface="Times New Roman" charset="0"/>
                        <a:ea typeface="Calibri"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297712">
                <a:tc>
                  <a:txBody>
                    <a:bodyPr/>
                    <a:lstStyle/>
                    <a:p>
                      <a:pPr marL="0" marR="0">
                        <a:spcBef>
                          <a:spcPts val="0"/>
                        </a:spcBef>
                        <a:spcAft>
                          <a:spcPts val="0"/>
                        </a:spcAft>
                      </a:pPr>
                      <a:r>
                        <a:rPr lang="en-US" sz="1200">
                          <a:effectLst/>
                        </a:rPr>
                        <a:t>Drug</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MIC </a:t>
                      </a:r>
                      <a:r>
                        <a:rPr lang="en-US" sz="1200" dirty="0" err="1">
                          <a:effectLst/>
                        </a:rPr>
                        <a:t>Interp</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MIC Dilutn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MIC Interp</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MIC Dilutn</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1"/>
                  </a:ext>
                </a:extLst>
              </a:tr>
              <a:tr h="297712">
                <a:tc>
                  <a:txBody>
                    <a:bodyPr/>
                    <a:lstStyle/>
                    <a:p>
                      <a:pPr marL="0" marR="0">
                        <a:spcBef>
                          <a:spcPts val="0"/>
                        </a:spcBef>
                        <a:spcAft>
                          <a:spcPts val="0"/>
                        </a:spcAft>
                      </a:pPr>
                      <a:r>
                        <a:rPr lang="en-US" sz="1200">
                          <a:effectLst/>
                        </a:rPr>
                        <a:t>Ampicillin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&lt;=2</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2"/>
                  </a:ext>
                </a:extLst>
              </a:tr>
              <a:tr h="297712">
                <a:tc>
                  <a:txBody>
                    <a:bodyPr/>
                    <a:lstStyle/>
                    <a:p>
                      <a:pPr marL="0" marR="0">
                        <a:spcBef>
                          <a:spcPts val="0"/>
                        </a:spcBef>
                        <a:spcAft>
                          <a:spcPts val="0"/>
                        </a:spcAft>
                      </a:pPr>
                      <a:r>
                        <a:rPr lang="en-US" sz="1200">
                          <a:effectLst/>
                        </a:rPr>
                        <a:t>Aztreonam</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&lt;=1</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3"/>
                  </a:ext>
                </a:extLst>
              </a:tr>
              <a:tr h="297712">
                <a:tc>
                  <a:txBody>
                    <a:bodyPr/>
                    <a:lstStyle/>
                    <a:p>
                      <a:pPr marL="0" marR="0">
                        <a:spcBef>
                          <a:spcPts val="0"/>
                        </a:spcBef>
                        <a:spcAft>
                          <a:spcPts val="0"/>
                        </a:spcAft>
                      </a:pPr>
                      <a:r>
                        <a:rPr lang="en-US" sz="1200">
                          <a:effectLst/>
                        </a:rPr>
                        <a:t>Cefazolin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R</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&gt;=64</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4"/>
                  </a:ext>
                </a:extLst>
              </a:tr>
              <a:tr h="297712">
                <a:tc>
                  <a:txBody>
                    <a:bodyPr/>
                    <a:lstStyle/>
                    <a:p>
                      <a:pPr marL="0" marR="0">
                        <a:spcBef>
                          <a:spcPts val="0"/>
                        </a:spcBef>
                        <a:spcAft>
                          <a:spcPts val="0"/>
                        </a:spcAft>
                      </a:pPr>
                      <a:r>
                        <a:rPr lang="en-US" sz="1200">
                          <a:effectLst/>
                        </a:rPr>
                        <a:t>Cefepime</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5"/>
                  </a:ext>
                </a:extLst>
              </a:tr>
              <a:tr h="297712">
                <a:tc>
                  <a:txBody>
                    <a:bodyPr/>
                    <a:lstStyle/>
                    <a:p>
                      <a:pPr marL="0" marR="0">
                        <a:spcBef>
                          <a:spcPts val="0"/>
                        </a:spcBef>
                        <a:spcAft>
                          <a:spcPts val="0"/>
                        </a:spcAft>
                      </a:pPr>
                      <a:r>
                        <a:rPr lang="en-US" sz="1200">
                          <a:effectLst/>
                        </a:rPr>
                        <a:t>Ceftazidime</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&lt;=1</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6"/>
                  </a:ext>
                </a:extLst>
              </a:tr>
              <a:tr h="297712">
                <a:tc>
                  <a:txBody>
                    <a:bodyPr/>
                    <a:lstStyle/>
                    <a:p>
                      <a:pPr marL="0" marR="0">
                        <a:spcBef>
                          <a:spcPts val="0"/>
                        </a:spcBef>
                        <a:spcAft>
                          <a:spcPts val="0"/>
                        </a:spcAft>
                      </a:pPr>
                      <a:r>
                        <a:rPr lang="en-US" sz="1200">
                          <a:effectLst/>
                        </a:rPr>
                        <a:t>Ceftriaxone</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7"/>
                  </a:ext>
                </a:extLst>
              </a:tr>
              <a:tr h="297712">
                <a:tc>
                  <a:txBody>
                    <a:bodyPr/>
                    <a:lstStyle/>
                    <a:p>
                      <a:pPr marL="0" marR="0">
                        <a:spcBef>
                          <a:spcPts val="0"/>
                        </a:spcBef>
                        <a:spcAft>
                          <a:spcPts val="0"/>
                        </a:spcAft>
                      </a:pPr>
                      <a:r>
                        <a:rPr lang="en-US" sz="1200">
                          <a:effectLst/>
                        </a:rPr>
                        <a:t>Gentamicin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&lt;=1</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8"/>
                  </a:ext>
                </a:extLst>
              </a:tr>
              <a:tr h="297712">
                <a:tc>
                  <a:txBody>
                    <a:bodyPr/>
                    <a:lstStyle/>
                    <a:p>
                      <a:pPr marL="0" marR="0">
                        <a:spcBef>
                          <a:spcPts val="0"/>
                        </a:spcBef>
                        <a:spcAft>
                          <a:spcPts val="0"/>
                        </a:spcAft>
                      </a:pPr>
                      <a:r>
                        <a:rPr lang="en-US" sz="1200">
                          <a:effectLst/>
                        </a:rPr>
                        <a:t>Gentamicin Synergy</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Syn-S</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9"/>
                  </a:ext>
                </a:extLst>
              </a:tr>
              <a:tr h="297712">
                <a:tc>
                  <a:txBody>
                    <a:bodyPr/>
                    <a:lstStyle/>
                    <a:p>
                      <a:pPr marL="0" marR="0">
                        <a:spcBef>
                          <a:spcPts val="0"/>
                        </a:spcBef>
                        <a:spcAft>
                          <a:spcPts val="0"/>
                        </a:spcAft>
                      </a:pPr>
                      <a:r>
                        <a:rPr lang="en-US" sz="1200">
                          <a:effectLst/>
                        </a:rPr>
                        <a:t>Levofloxacin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&lt;=0.12</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10"/>
                  </a:ext>
                </a:extLst>
              </a:tr>
              <a:tr h="297712">
                <a:tc>
                  <a:txBody>
                    <a:bodyPr/>
                    <a:lstStyle/>
                    <a:p>
                      <a:pPr marL="0" marR="0">
                        <a:spcBef>
                          <a:spcPts val="0"/>
                        </a:spcBef>
                        <a:spcAft>
                          <a:spcPts val="0"/>
                        </a:spcAft>
                      </a:pPr>
                      <a:r>
                        <a:rPr lang="en-US" sz="1200">
                          <a:effectLst/>
                        </a:rPr>
                        <a:t>Menopenem</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&lt;=0.25</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 </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11"/>
                  </a:ext>
                </a:extLst>
              </a:tr>
              <a:tr h="297712">
                <a:tc>
                  <a:txBody>
                    <a:bodyPr/>
                    <a:lstStyle/>
                    <a:p>
                      <a:pPr marL="0" marR="0">
                        <a:spcBef>
                          <a:spcPts val="0"/>
                        </a:spcBef>
                        <a:spcAft>
                          <a:spcPts val="0"/>
                        </a:spcAft>
                      </a:pPr>
                      <a:r>
                        <a:rPr lang="en-US" sz="1200">
                          <a:effectLst/>
                        </a:rPr>
                        <a:t>Streptomycin synergy</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Syn-S</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12"/>
                  </a:ext>
                </a:extLst>
              </a:tr>
              <a:tr h="297712">
                <a:tc>
                  <a:txBody>
                    <a:bodyPr/>
                    <a:lstStyle/>
                    <a:p>
                      <a:pPr marL="0" marR="0">
                        <a:spcBef>
                          <a:spcPts val="0"/>
                        </a:spcBef>
                        <a:spcAft>
                          <a:spcPts val="0"/>
                        </a:spcAft>
                      </a:pPr>
                      <a:r>
                        <a:rPr lang="en-US" sz="1200">
                          <a:effectLst/>
                        </a:rPr>
                        <a:t>Tobramycin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13"/>
                  </a:ext>
                </a:extLst>
              </a:tr>
              <a:tr h="297712">
                <a:tc>
                  <a:txBody>
                    <a:bodyPr/>
                    <a:lstStyle/>
                    <a:p>
                      <a:pPr marL="0" marR="0">
                        <a:spcBef>
                          <a:spcPts val="0"/>
                        </a:spcBef>
                        <a:spcAft>
                          <a:spcPts val="0"/>
                        </a:spcAft>
                      </a:pPr>
                      <a:r>
                        <a:rPr lang="en-US" sz="1200">
                          <a:effectLst/>
                        </a:rPr>
                        <a:t>Vancomycin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S</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1</a:t>
                      </a:r>
                      <a:endParaRPr lang="en-US" sz="1200" dirty="0">
                        <a:effectLst/>
                        <a:latin typeface="Times New Roman" charset="0"/>
                        <a:ea typeface="Calibri" charset="0"/>
                      </a:endParaRPr>
                    </a:p>
                  </a:txBody>
                  <a:tcPr marL="68580" marR="68580" marT="0"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508376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838200" y="417471"/>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Clinical Presentation: MW (continued)</a:t>
            </a:r>
          </a:p>
          <a:p>
            <a:pPr algn="ctr"/>
            <a:r>
              <a:rPr lang="en-US" sz="2600" dirty="0">
                <a:solidFill>
                  <a:srgbClr val="FFFF00"/>
                </a:solidFill>
              </a:rPr>
              <a:t>Culture reports</a:t>
            </a:r>
            <a:br>
              <a:rPr lang="en-US" dirty="0">
                <a:solidFill>
                  <a:srgbClr val="FFFF00"/>
                </a:solidFill>
              </a:rPr>
            </a:br>
            <a:endParaRPr lang="en-US" sz="2800"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32109758"/>
              </p:ext>
            </p:extLst>
          </p:nvPr>
        </p:nvGraphicFramePr>
        <p:xfrm>
          <a:off x="2147777" y="1520453"/>
          <a:ext cx="7931888" cy="4253029"/>
        </p:xfrm>
        <a:graphic>
          <a:graphicData uri="http://schemas.openxmlformats.org/drawingml/2006/table">
            <a:tbl>
              <a:tblPr firstRow="1" firstCol="1" bandRow="1">
                <a:tableStyleId>{5C22544A-7EE6-4342-B048-85BDC9FD1C3A}</a:tableStyleId>
              </a:tblPr>
              <a:tblGrid>
                <a:gridCol w="3341787">
                  <a:extLst>
                    <a:ext uri="{9D8B030D-6E8A-4147-A177-3AD203B41FA5}">
                      <a16:colId xmlns:a16="http://schemas.microsoft.com/office/drawing/2014/main" val="20000"/>
                    </a:ext>
                  </a:extLst>
                </a:gridCol>
                <a:gridCol w="2282326">
                  <a:extLst>
                    <a:ext uri="{9D8B030D-6E8A-4147-A177-3AD203B41FA5}">
                      <a16:colId xmlns:a16="http://schemas.microsoft.com/office/drawing/2014/main" val="20001"/>
                    </a:ext>
                  </a:extLst>
                </a:gridCol>
                <a:gridCol w="2307775">
                  <a:extLst>
                    <a:ext uri="{9D8B030D-6E8A-4147-A177-3AD203B41FA5}">
                      <a16:colId xmlns:a16="http://schemas.microsoft.com/office/drawing/2014/main" val="20002"/>
                    </a:ext>
                  </a:extLst>
                </a:gridCol>
              </a:tblGrid>
              <a:tr h="386639">
                <a:tc>
                  <a:txBody>
                    <a:bodyPr/>
                    <a:lstStyle/>
                    <a:p>
                      <a:pPr marL="0" marR="0">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gridSpan="2">
                  <a:txBody>
                    <a:bodyPr/>
                    <a:lstStyle/>
                    <a:p>
                      <a:pPr marL="0" marR="0" algn="ctr">
                        <a:spcBef>
                          <a:spcPts val="0"/>
                        </a:spcBef>
                        <a:spcAft>
                          <a:spcPts val="0"/>
                        </a:spcAft>
                      </a:pPr>
                      <a:r>
                        <a:rPr lang="en-US" sz="1200">
                          <a:effectLst/>
                        </a:rPr>
                        <a:t>Serratia marcescens</a:t>
                      </a:r>
                      <a:endParaRPr lang="en-US" sz="1200">
                        <a:effectLst/>
                        <a:latin typeface="Times New Roman" charset="0"/>
                        <a:ea typeface="Calibri"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86639">
                <a:tc>
                  <a:txBody>
                    <a:bodyPr/>
                    <a:lstStyle/>
                    <a:p>
                      <a:pPr marL="0" marR="0">
                        <a:spcBef>
                          <a:spcPts val="0"/>
                        </a:spcBef>
                        <a:spcAft>
                          <a:spcPts val="0"/>
                        </a:spcAft>
                      </a:pPr>
                      <a:r>
                        <a:rPr lang="en-US" sz="1200">
                          <a:effectLst/>
                        </a:rPr>
                        <a:t>Drug</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MIC </a:t>
                      </a:r>
                      <a:r>
                        <a:rPr lang="en-US" sz="1200" dirty="0" err="1">
                          <a:effectLst/>
                        </a:rPr>
                        <a:t>Interp</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MIC </a:t>
                      </a:r>
                      <a:r>
                        <a:rPr lang="en-US" sz="1200" dirty="0" err="1">
                          <a:effectLst/>
                        </a:rPr>
                        <a:t>Dilutn</a:t>
                      </a:r>
                      <a:endParaRPr lang="en-US" sz="1200" dirty="0">
                        <a:effectLst/>
                        <a:latin typeface="Times New Roman" charset="0"/>
                        <a:ea typeface="Calibri" charset="0"/>
                      </a:endParaRPr>
                    </a:p>
                  </a:txBody>
                  <a:tcPr marL="68580" marR="68580" marT="0" marB="0"/>
                </a:tc>
                <a:extLst>
                  <a:ext uri="{0D108BD9-81ED-4DB2-BD59-A6C34878D82A}">
                    <a16:rowId xmlns:a16="http://schemas.microsoft.com/office/drawing/2014/main" val="10001"/>
                  </a:ext>
                </a:extLst>
              </a:tr>
              <a:tr h="386639">
                <a:tc>
                  <a:txBody>
                    <a:bodyPr/>
                    <a:lstStyle/>
                    <a:p>
                      <a:pPr marL="0" marR="0">
                        <a:spcBef>
                          <a:spcPts val="0"/>
                        </a:spcBef>
                        <a:spcAft>
                          <a:spcPts val="0"/>
                        </a:spcAft>
                      </a:pPr>
                      <a:r>
                        <a:rPr lang="en-US" sz="1200">
                          <a:effectLst/>
                        </a:rPr>
                        <a:t>Aztreonam</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S</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2"/>
                  </a:ext>
                </a:extLst>
              </a:tr>
              <a:tr h="386639">
                <a:tc>
                  <a:txBody>
                    <a:bodyPr/>
                    <a:lstStyle/>
                    <a:p>
                      <a:pPr marL="0" marR="0">
                        <a:spcBef>
                          <a:spcPts val="0"/>
                        </a:spcBef>
                        <a:spcAft>
                          <a:spcPts val="0"/>
                        </a:spcAft>
                      </a:pPr>
                      <a:r>
                        <a:rPr lang="en-US" sz="1200">
                          <a:effectLst/>
                        </a:rPr>
                        <a:t>Cefazolin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R</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&gt;=64</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3"/>
                  </a:ext>
                </a:extLst>
              </a:tr>
              <a:tr h="386639">
                <a:tc>
                  <a:txBody>
                    <a:bodyPr/>
                    <a:lstStyle/>
                    <a:p>
                      <a:pPr marL="0" marR="0">
                        <a:spcBef>
                          <a:spcPts val="0"/>
                        </a:spcBef>
                        <a:spcAft>
                          <a:spcPts val="0"/>
                        </a:spcAft>
                      </a:pPr>
                      <a:r>
                        <a:rPr lang="en-US" sz="1200">
                          <a:effectLst/>
                        </a:rPr>
                        <a:t>Cefepime</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S</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4"/>
                  </a:ext>
                </a:extLst>
              </a:tr>
              <a:tr h="386639">
                <a:tc>
                  <a:txBody>
                    <a:bodyPr/>
                    <a:lstStyle/>
                    <a:p>
                      <a:pPr marL="0" marR="0">
                        <a:spcBef>
                          <a:spcPts val="0"/>
                        </a:spcBef>
                        <a:spcAft>
                          <a:spcPts val="0"/>
                        </a:spcAft>
                      </a:pPr>
                      <a:r>
                        <a:rPr lang="en-US" sz="1200">
                          <a:effectLst/>
                        </a:rPr>
                        <a:t>Ceftazidime</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5"/>
                  </a:ext>
                </a:extLst>
              </a:tr>
              <a:tr h="386639">
                <a:tc>
                  <a:txBody>
                    <a:bodyPr/>
                    <a:lstStyle/>
                    <a:p>
                      <a:pPr marL="0" marR="0">
                        <a:spcBef>
                          <a:spcPts val="0"/>
                        </a:spcBef>
                        <a:spcAft>
                          <a:spcPts val="0"/>
                        </a:spcAft>
                      </a:pPr>
                      <a:r>
                        <a:rPr lang="en-US" sz="1200">
                          <a:effectLst/>
                        </a:rPr>
                        <a:t>Ceftriaxone</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S</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6"/>
                  </a:ext>
                </a:extLst>
              </a:tr>
              <a:tr h="386639">
                <a:tc>
                  <a:txBody>
                    <a:bodyPr/>
                    <a:lstStyle/>
                    <a:p>
                      <a:pPr marL="0" marR="0">
                        <a:spcBef>
                          <a:spcPts val="0"/>
                        </a:spcBef>
                        <a:spcAft>
                          <a:spcPts val="0"/>
                        </a:spcAft>
                      </a:pPr>
                      <a:r>
                        <a:rPr lang="en-US" sz="1200">
                          <a:effectLst/>
                        </a:rPr>
                        <a:t>Gentamicin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S</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7"/>
                  </a:ext>
                </a:extLst>
              </a:tr>
              <a:tr h="386639">
                <a:tc>
                  <a:txBody>
                    <a:bodyPr/>
                    <a:lstStyle/>
                    <a:p>
                      <a:pPr marL="0" marR="0">
                        <a:spcBef>
                          <a:spcPts val="0"/>
                        </a:spcBef>
                        <a:spcAft>
                          <a:spcPts val="0"/>
                        </a:spcAft>
                      </a:pPr>
                      <a:r>
                        <a:rPr lang="en-US" sz="1200">
                          <a:effectLst/>
                        </a:rPr>
                        <a:t>Levofloxacin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0.25</a:t>
                      </a:r>
                      <a:endParaRPr lang="en-US" sz="1200" dirty="0">
                        <a:effectLst/>
                        <a:latin typeface="Times New Roman" charset="0"/>
                        <a:ea typeface="Calibri" charset="0"/>
                      </a:endParaRPr>
                    </a:p>
                  </a:txBody>
                  <a:tcPr marL="68580" marR="68580" marT="0" marB="0"/>
                </a:tc>
                <a:extLst>
                  <a:ext uri="{0D108BD9-81ED-4DB2-BD59-A6C34878D82A}">
                    <a16:rowId xmlns:a16="http://schemas.microsoft.com/office/drawing/2014/main" val="10008"/>
                  </a:ext>
                </a:extLst>
              </a:tr>
              <a:tr h="386639">
                <a:tc>
                  <a:txBody>
                    <a:bodyPr/>
                    <a:lstStyle/>
                    <a:p>
                      <a:pPr marL="0" marR="0">
                        <a:spcBef>
                          <a:spcPts val="0"/>
                        </a:spcBef>
                        <a:spcAft>
                          <a:spcPts val="0"/>
                        </a:spcAft>
                      </a:pPr>
                      <a:r>
                        <a:rPr lang="en-US" sz="1200">
                          <a:effectLst/>
                        </a:rPr>
                        <a:t>Menopenem</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&lt;=0.25</a:t>
                      </a:r>
                      <a:endParaRPr lang="en-US" sz="1200" dirty="0">
                        <a:effectLst/>
                        <a:latin typeface="Times New Roman" charset="0"/>
                        <a:ea typeface="Calibri" charset="0"/>
                      </a:endParaRPr>
                    </a:p>
                  </a:txBody>
                  <a:tcPr marL="68580" marR="68580" marT="0" marB="0"/>
                </a:tc>
                <a:extLst>
                  <a:ext uri="{0D108BD9-81ED-4DB2-BD59-A6C34878D82A}">
                    <a16:rowId xmlns:a16="http://schemas.microsoft.com/office/drawing/2014/main" val="10009"/>
                  </a:ext>
                </a:extLst>
              </a:tr>
              <a:tr h="386639">
                <a:tc>
                  <a:txBody>
                    <a:bodyPr/>
                    <a:lstStyle/>
                    <a:p>
                      <a:pPr marL="0" marR="0">
                        <a:spcBef>
                          <a:spcPts val="0"/>
                        </a:spcBef>
                        <a:spcAft>
                          <a:spcPts val="0"/>
                        </a:spcAft>
                      </a:pPr>
                      <a:r>
                        <a:rPr lang="en-US" sz="1200">
                          <a:effectLst/>
                        </a:rPr>
                        <a:t>Tobramycin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&lt;=1</a:t>
                      </a:r>
                      <a:endParaRPr lang="en-US" sz="1200" dirty="0">
                        <a:effectLst/>
                        <a:latin typeface="Times New Roman" charset="0"/>
                        <a:ea typeface="Calibri"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8617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solidFill>
                  <a:srgbClr val="FFFF00"/>
                </a:solidFill>
              </a:rPr>
              <a:t>Clinical Presentation: AB</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9" name="Content Placeholder 2"/>
          <p:cNvSpPr txBox="1">
            <a:spLocks/>
          </p:cNvSpPr>
          <p:nvPr/>
        </p:nvSpPr>
        <p:spPr>
          <a:xfrm>
            <a:off x="467833" y="1455249"/>
            <a:ext cx="11330628" cy="38440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Age: 92</a:t>
            </a:r>
          </a:p>
          <a:p>
            <a:pPr>
              <a:buClr>
                <a:srgbClr val="FFFF00"/>
              </a:buClr>
            </a:pPr>
            <a:r>
              <a:rPr lang="en-US" sz="2400" dirty="0" err="1">
                <a:solidFill>
                  <a:schemeClr val="bg1"/>
                </a:solidFill>
              </a:rPr>
              <a:t>PMHx</a:t>
            </a:r>
            <a:r>
              <a:rPr lang="en-US" sz="2400" dirty="0">
                <a:solidFill>
                  <a:schemeClr val="bg1"/>
                </a:solidFill>
              </a:rPr>
              <a:t> of LLL CA s/p (VATS left lower lobectomy in 2012), HTN, CAD, pacemaker insertion, osteoarthritis, and glaucoma who presents for evaluation of decreasing energy level and sores on backside. Patient is extremely drowsy. Decreased appetite. Lower back pain. Legs started swelling 2 weeks prior, and sores on buttocks and lower back noted by daughter.  </a:t>
            </a:r>
          </a:p>
          <a:p>
            <a:pPr>
              <a:buClr>
                <a:srgbClr val="FFFF00"/>
              </a:buClr>
            </a:pPr>
            <a:r>
              <a:rPr lang="en-US" sz="2400" dirty="0">
                <a:solidFill>
                  <a:schemeClr val="bg1"/>
                </a:solidFill>
              </a:rPr>
              <a:t>Lung carcinoma</a:t>
            </a:r>
          </a:p>
          <a:p>
            <a:pPr>
              <a:buClr>
                <a:srgbClr val="FFFF00"/>
              </a:buClr>
            </a:pPr>
            <a:r>
              <a:rPr lang="en-US" sz="2400" dirty="0">
                <a:solidFill>
                  <a:schemeClr val="bg1"/>
                </a:solidFill>
              </a:rPr>
              <a:t>Left lower lobe lumpectomy</a:t>
            </a:r>
          </a:p>
          <a:p>
            <a:pPr>
              <a:buClr>
                <a:srgbClr val="FFFF00"/>
              </a:buClr>
            </a:pPr>
            <a:r>
              <a:rPr lang="en-US" sz="2400" dirty="0">
                <a:solidFill>
                  <a:schemeClr val="bg1"/>
                </a:solidFill>
              </a:rPr>
              <a:t>Severe vitamin B1, C &amp; D deficiencies. </a:t>
            </a:r>
          </a:p>
          <a:p>
            <a:pPr>
              <a:buClr>
                <a:srgbClr val="FFFF00"/>
              </a:buClr>
            </a:pPr>
            <a:r>
              <a:rPr lang="en-US" sz="2400" dirty="0">
                <a:solidFill>
                  <a:schemeClr val="bg1"/>
                </a:solidFill>
              </a:rPr>
              <a:t>Supplements started. </a:t>
            </a:r>
          </a:p>
          <a:p>
            <a:pPr>
              <a:buClr>
                <a:srgbClr val="FFFF00"/>
              </a:buClr>
            </a:pPr>
            <a:r>
              <a:rPr lang="en-US" sz="2400" dirty="0">
                <a:solidFill>
                  <a:schemeClr val="bg1"/>
                </a:solidFill>
              </a:rPr>
              <a:t>Appetite stimulation started. </a:t>
            </a:r>
          </a:p>
        </p:txBody>
      </p:sp>
    </p:spTree>
    <p:extLst>
      <p:ext uri="{BB962C8B-B14F-4D97-AF65-F5344CB8AC3E}">
        <p14:creationId xmlns:p14="http://schemas.microsoft.com/office/powerpoint/2010/main" val="622496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2" y="1788403"/>
            <a:ext cx="10515600" cy="1325563"/>
          </a:xfrm>
        </p:spPr>
        <p:txBody>
          <a:bodyPr>
            <a:normAutofit/>
          </a:bodyPr>
          <a:lstStyle/>
          <a:p>
            <a:pPr algn="ctr"/>
            <a:r>
              <a:rPr lang="en-US" dirty="0">
                <a:solidFill>
                  <a:srgbClr val="FFFF00"/>
                </a:solidFill>
              </a:rPr>
              <a:t>Nutrition: </a:t>
            </a:r>
            <a:r>
              <a:rPr lang="en-US" dirty="0" err="1">
                <a:solidFill>
                  <a:srgbClr val="FFFF00"/>
                </a:solidFill>
              </a:rPr>
              <a:t>Dr</a:t>
            </a:r>
            <a:r>
              <a:rPr lang="en-US" dirty="0">
                <a:solidFill>
                  <a:srgbClr val="FFFF00"/>
                </a:solidFill>
              </a:rPr>
              <a:t> </a:t>
            </a:r>
            <a:r>
              <a:rPr lang="en-US" dirty="0" err="1">
                <a:solidFill>
                  <a:srgbClr val="FFFF00"/>
                </a:solidFill>
              </a:rPr>
              <a:t>Rothkopf</a:t>
            </a:r>
            <a:endParaRPr lang="en-US" dirty="0">
              <a:solidFill>
                <a:srgbClr val="FFFF00"/>
              </a:solidFill>
            </a:endParaRP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981739" y="1636003"/>
            <a:ext cx="10300683" cy="38440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Tree>
    <p:extLst>
      <p:ext uri="{BB962C8B-B14F-4D97-AF65-F5344CB8AC3E}">
        <p14:creationId xmlns:p14="http://schemas.microsoft.com/office/powerpoint/2010/main" val="51029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8" y="-104172"/>
            <a:ext cx="11343189" cy="1325563"/>
          </a:xfrm>
        </p:spPr>
        <p:txBody>
          <a:bodyPr>
            <a:normAutofit/>
          </a:bodyPr>
          <a:lstStyle/>
          <a:p>
            <a:pPr algn="ctr"/>
            <a:r>
              <a:rPr lang="en-US" sz="4000" dirty="0">
                <a:solidFill>
                  <a:srgbClr val="FFFF00"/>
                </a:solidFill>
              </a:rPr>
              <a:t>Agenda</a:t>
            </a:r>
          </a:p>
        </p:txBody>
      </p:sp>
      <p:sp>
        <p:nvSpPr>
          <p:cNvPr id="6" name="Content Placeholder 5"/>
          <p:cNvSpPr>
            <a:spLocks noGrp="1"/>
          </p:cNvSpPr>
          <p:nvPr>
            <p:ph idx="1"/>
          </p:nvPr>
        </p:nvSpPr>
        <p:spPr>
          <a:xfrm>
            <a:off x="1504709" y="1221391"/>
            <a:ext cx="9931078" cy="4997568"/>
          </a:xfrm>
        </p:spPr>
        <p:txBody>
          <a:bodyPr numCol="1">
            <a:noAutofit/>
          </a:bodyPr>
          <a:lstStyle/>
          <a:p>
            <a:pPr marL="514350" indent="-514350">
              <a:buFont typeface="+mj-lt"/>
              <a:buAutoNum type="arabicPeriod"/>
            </a:pPr>
            <a:r>
              <a:rPr lang="en-US" dirty="0"/>
              <a:t>Clinical presentation: LW</a:t>
            </a:r>
          </a:p>
          <a:p>
            <a:pPr marL="514350" indent="-514350">
              <a:buFont typeface="+mj-lt"/>
              <a:buAutoNum type="arabicPeriod"/>
            </a:pPr>
            <a:r>
              <a:rPr lang="en-US" dirty="0"/>
              <a:t>Pathology</a:t>
            </a:r>
          </a:p>
          <a:p>
            <a:pPr marL="514350" indent="-514350">
              <a:buFont typeface="+mj-lt"/>
              <a:buAutoNum type="arabicPeriod"/>
            </a:pPr>
            <a:r>
              <a:rPr lang="en-US" dirty="0"/>
              <a:t>How to diagnose osteomyelitis: imaging/pathology? </a:t>
            </a:r>
          </a:p>
          <a:p>
            <a:pPr marL="514350" indent="-514350">
              <a:buFont typeface="+mj-lt"/>
              <a:buAutoNum type="arabicPeriod"/>
            </a:pPr>
            <a:r>
              <a:rPr lang="en-US" dirty="0"/>
              <a:t>How to diagnose pelvic osteomyelitis?</a:t>
            </a:r>
          </a:p>
          <a:p>
            <a:pPr marL="514350" indent="-514350">
              <a:buFont typeface="+mj-lt"/>
              <a:buAutoNum type="arabicPeriod"/>
            </a:pPr>
            <a:r>
              <a:rPr lang="en-US" dirty="0"/>
              <a:t>Clinical presentation: MW</a:t>
            </a:r>
          </a:p>
          <a:p>
            <a:pPr marL="514350" indent="-514350">
              <a:buFont typeface="+mj-lt"/>
              <a:buAutoNum type="arabicPeriod"/>
            </a:pPr>
            <a:r>
              <a:rPr lang="en-US" dirty="0"/>
              <a:t>Pathology: Dr. </a:t>
            </a:r>
            <a:r>
              <a:rPr lang="en-US" dirty="0" err="1"/>
              <a:t>Hudacko</a:t>
            </a:r>
            <a:endParaRPr lang="en-US" dirty="0"/>
          </a:p>
          <a:p>
            <a:pPr marL="514350" indent="-514350">
              <a:buFont typeface="+mj-lt"/>
              <a:buAutoNum type="arabicPeriod"/>
            </a:pPr>
            <a:r>
              <a:rPr lang="en-US" dirty="0"/>
              <a:t>Clinical presentation: AB</a:t>
            </a:r>
          </a:p>
          <a:p>
            <a:pPr marL="514350" indent="-514350">
              <a:buFont typeface="+mj-lt"/>
              <a:buAutoNum type="arabicPeriod"/>
            </a:pPr>
            <a:r>
              <a:rPr lang="en-US" dirty="0"/>
              <a:t>Dr. </a:t>
            </a:r>
            <a:r>
              <a:rPr lang="en-US" dirty="0" err="1"/>
              <a:t>Rothkopf</a:t>
            </a:r>
            <a:r>
              <a:rPr lang="en-US" dirty="0"/>
              <a:t>: Nutrition</a:t>
            </a:r>
          </a:p>
          <a:p>
            <a:pPr marL="514350" indent="-514350">
              <a:buFont typeface="+mj-lt"/>
              <a:buAutoNum type="arabicPeriod"/>
            </a:pPr>
            <a:r>
              <a:rPr lang="en-US" dirty="0"/>
              <a:t>Pathology: Dr. </a:t>
            </a:r>
            <a:r>
              <a:rPr lang="en-US" dirty="0" err="1"/>
              <a:t>Hudacko</a:t>
            </a:r>
            <a:endParaRPr lang="en-US" dirty="0"/>
          </a:p>
          <a:p>
            <a:pPr marL="514350" indent="-514350">
              <a:buFont typeface="+mj-lt"/>
              <a:buAutoNum type="arabicPeriod"/>
            </a:pPr>
            <a:r>
              <a:rPr lang="en-US" dirty="0"/>
              <a:t>Next week’s agenda</a:t>
            </a:r>
          </a:p>
        </p:txBody>
      </p:sp>
    </p:spTree>
    <p:extLst>
      <p:ext uri="{BB962C8B-B14F-4D97-AF65-F5344CB8AC3E}">
        <p14:creationId xmlns:p14="http://schemas.microsoft.com/office/powerpoint/2010/main" val="83815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solidFill>
                  <a:srgbClr val="FFFF00"/>
                </a:solidFill>
              </a:rPr>
              <a:t>Clinical Presentation: AB (Nutrition)</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9" name="Content Placeholder 2"/>
          <p:cNvSpPr txBox="1">
            <a:spLocks/>
          </p:cNvSpPr>
          <p:nvPr/>
        </p:nvSpPr>
        <p:spPr>
          <a:xfrm>
            <a:off x="467833" y="2146365"/>
            <a:ext cx="11330628" cy="38440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Patient is a 92-year-old female with a significant history of lung cancer, hypertension, coronary artery disease, osteoarthritis and glaucoma who presented with confusion and an unstageable midline sacral decubitus with necrotic tissue to the bone and bilateral stage II ischial pressure ulcers. She was found to have osteomyelitis of the coccyx on CT imaging. She underwent extensive wound debridement by Dr. </a:t>
            </a:r>
            <a:r>
              <a:rPr lang="en-US" sz="2400" dirty="0" err="1">
                <a:solidFill>
                  <a:schemeClr val="bg1"/>
                </a:solidFill>
              </a:rPr>
              <a:t>Brem</a:t>
            </a:r>
            <a:r>
              <a:rPr lang="en-US" sz="2400" dirty="0">
                <a:solidFill>
                  <a:schemeClr val="bg1"/>
                </a:solidFill>
              </a:rPr>
              <a:t>. A metabolic consultation was requested to optimize her condition for wound healing. </a:t>
            </a:r>
          </a:p>
        </p:txBody>
      </p:sp>
    </p:spTree>
    <p:extLst>
      <p:ext uri="{BB962C8B-B14F-4D97-AF65-F5344CB8AC3E}">
        <p14:creationId xmlns:p14="http://schemas.microsoft.com/office/powerpoint/2010/main" val="1078264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solidFill>
                  <a:srgbClr val="FFFF00"/>
                </a:solidFill>
              </a:rPr>
              <a:t>Clinical Presentation: AB (Nutrition)</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9" name="Content Placeholder 2"/>
          <p:cNvSpPr txBox="1">
            <a:spLocks/>
          </p:cNvSpPr>
          <p:nvPr/>
        </p:nvSpPr>
        <p:spPr>
          <a:xfrm>
            <a:off x="467833" y="2050672"/>
            <a:ext cx="11330628" cy="38440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a:solidFill>
                  <a:schemeClr val="bg1"/>
                </a:solidFill>
              </a:rPr>
              <a:t>Patient </a:t>
            </a:r>
            <a:r>
              <a:rPr lang="en-US" sz="2400" dirty="0">
                <a:solidFill>
                  <a:schemeClr val="bg1"/>
                </a:solidFill>
              </a:rPr>
              <a:t>was assessed as having moderate to severe protein calorie malnutrition based on a sub-optimal oral intake, weight loss with evidence of </a:t>
            </a:r>
            <a:r>
              <a:rPr lang="en-US" sz="2400" dirty="0" err="1">
                <a:solidFill>
                  <a:schemeClr val="bg1"/>
                </a:solidFill>
              </a:rPr>
              <a:t>bitemporal</a:t>
            </a:r>
            <a:r>
              <a:rPr lang="en-US" sz="2400" dirty="0">
                <a:solidFill>
                  <a:schemeClr val="bg1"/>
                </a:solidFill>
              </a:rPr>
              <a:t> and upper extremity muscle wasting and orbital fat depletion on physical examination. A metabolic laboratory evaluation revealed evidence of severe iron (</a:t>
            </a:r>
            <a:r>
              <a:rPr lang="en-US" sz="2400" dirty="0" err="1">
                <a:solidFill>
                  <a:schemeClr val="bg1"/>
                </a:solidFill>
              </a:rPr>
              <a:t>fe</a:t>
            </a:r>
            <a:r>
              <a:rPr lang="en-US" sz="2400" dirty="0">
                <a:solidFill>
                  <a:schemeClr val="bg1"/>
                </a:solidFill>
              </a:rPr>
              <a:t>=16), thiamine (B1 non-detectable), pyridoxine (B6 non-detectable), ascorbate (VC non-detectable) and </a:t>
            </a:r>
            <a:r>
              <a:rPr lang="en-US" sz="2400" dirty="0" err="1">
                <a:solidFill>
                  <a:schemeClr val="bg1"/>
                </a:solidFill>
              </a:rPr>
              <a:t>ergocalciferol</a:t>
            </a:r>
            <a:r>
              <a:rPr lang="en-US" sz="2400" dirty="0">
                <a:solidFill>
                  <a:schemeClr val="bg1"/>
                </a:solidFill>
              </a:rPr>
              <a:t> (VD=12) deficiencies. A three day calorie count recorded an average intake of 500 kcal per day, roughly 25% of her requirements. Micronutrient support was provided by intravenous and oral routes. Appetite stimulation therapy was initiated with mirtazapine. The patient gradually improved and was discharged to home. </a:t>
            </a:r>
          </a:p>
        </p:txBody>
      </p:sp>
    </p:spTree>
    <p:extLst>
      <p:ext uri="{BB962C8B-B14F-4D97-AF65-F5344CB8AC3E}">
        <p14:creationId xmlns:p14="http://schemas.microsoft.com/office/powerpoint/2010/main" val="860852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solidFill>
                  <a:srgbClr val="FFFF00"/>
                </a:solidFill>
              </a:rPr>
              <a:t>Clinical Presentation: AB (continued)</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9" name="Content Placeholder 2"/>
          <p:cNvSpPr txBox="1">
            <a:spLocks/>
          </p:cNvSpPr>
          <p:nvPr/>
        </p:nvSpPr>
        <p:spPr>
          <a:xfrm>
            <a:off x="467833" y="1455249"/>
            <a:ext cx="11330628" cy="38440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FFFF00"/>
              </a:buClr>
              <a:buNone/>
            </a:pPr>
            <a:r>
              <a:rPr lang="en-US" sz="2400" dirty="0">
                <a:solidFill>
                  <a:schemeClr val="bg1"/>
                </a:solidFill>
              </a:rPr>
              <a:t>Pathology report: </a:t>
            </a:r>
          </a:p>
          <a:p>
            <a:pPr>
              <a:buClr>
                <a:srgbClr val="FFFF00"/>
              </a:buClr>
            </a:pPr>
            <a:r>
              <a:rPr lang="en-US" sz="2400" dirty="0">
                <a:solidFill>
                  <a:schemeClr val="bg1"/>
                </a:solidFill>
              </a:rPr>
              <a:t>Sacral and bilateral buttock superficial wound (debridement): necrotic </a:t>
            </a:r>
            <a:r>
              <a:rPr lang="en-US" sz="2400" dirty="0" err="1">
                <a:solidFill>
                  <a:schemeClr val="bg1"/>
                </a:solidFill>
              </a:rPr>
              <a:t>fibroadipose</a:t>
            </a:r>
            <a:r>
              <a:rPr lang="en-US" sz="2400" dirty="0">
                <a:solidFill>
                  <a:schemeClr val="bg1"/>
                </a:solidFill>
              </a:rPr>
              <a:t> tissue with minute fragments of bone and focal acute inflammation</a:t>
            </a:r>
          </a:p>
          <a:p>
            <a:pPr>
              <a:buClr>
                <a:srgbClr val="FFFF00"/>
              </a:buClr>
            </a:pPr>
            <a:r>
              <a:rPr lang="en-US" sz="2400" dirty="0">
                <a:solidFill>
                  <a:schemeClr val="bg1"/>
                </a:solidFill>
              </a:rPr>
              <a:t>Right ischial bone (debridement): fragments of lamellar bone with osteonecrosis, focal marrow space fibrosis, neutrophil granulocytes and plasma cells compatible with acute / chronic osteomyelitis. </a:t>
            </a:r>
          </a:p>
          <a:p>
            <a:pPr>
              <a:buClr>
                <a:srgbClr val="FFFF00"/>
              </a:buClr>
            </a:pPr>
            <a:r>
              <a:rPr lang="en-US" sz="2400" dirty="0">
                <a:solidFill>
                  <a:schemeClr val="bg1"/>
                </a:solidFill>
              </a:rPr>
              <a:t>Right ischial bone (debridement): lamellar bone and attached fibrocartilage with acute osteomyelitis</a:t>
            </a:r>
          </a:p>
          <a:p>
            <a:pPr>
              <a:buClr>
                <a:srgbClr val="FFFF00"/>
              </a:buClr>
            </a:pPr>
            <a:r>
              <a:rPr lang="en-US" sz="2400" dirty="0">
                <a:solidFill>
                  <a:schemeClr val="bg1"/>
                </a:solidFill>
              </a:rPr>
              <a:t>7/19/20: little </a:t>
            </a:r>
            <a:r>
              <a:rPr lang="en-US" sz="2400" dirty="0" err="1">
                <a:solidFill>
                  <a:schemeClr val="bg1"/>
                </a:solidFill>
              </a:rPr>
              <a:t>bacteroides</a:t>
            </a:r>
            <a:r>
              <a:rPr lang="en-US" sz="2400" dirty="0">
                <a:solidFill>
                  <a:schemeClr val="bg1"/>
                </a:solidFill>
              </a:rPr>
              <a:t> </a:t>
            </a:r>
            <a:r>
              <a:rPr lang="en-US" sz="2400" dirty="0" err="1">
                <a:solidFill>
                  <a:schemeClr val="bg1"/>
                </a:solidFill>
              </a:rPr>
              <a:t>distasonis</a:t>
            </a:r>
            <a:r>
              <a:rPr lang="en-US" sz="2400" dirty="0">
                <a:solidFill>
                  <a:schemeClr val="bg1"/>
                </a:solidFill>
              </a:rPr>
              <a:t>. </a:t>
            </a:r>
          </a:p>
          <a:p>
            <a:pPr>
              <a:buClr>
                <a:srgbClr val="FFFF00"/>
              </a:buClr>
            </a:pPr>
            <a:r>
              <a:rPr lang="en-US" sz="2400" dirty="0">
                <a:solidFill>
                  <a:schemeClr val="bg1"/>
                </a:solidFill>
              </a:rPr>
              <a:t>Yeast </a:t>
            </a:r>
          </a:p>
        </p:txBody>
      </p:sp>
    </p:spTree>
    <p:extLst>
      <p:ext uri="{BB962C8B-B14F-4D97-AF65-F5344CB8AC3E}">
        <p14:creationId xmlns:p14="http://schemas.microsoft.com/office/powerpoint/2010/main" val="1237709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solidFill>
                  <a:srgbClr val="FFFF00"/>
                </a:solidFill>
              </a:rPr>
              <a:t>Clinical Presentation: AB (continued)</a:t>
            </a:r>
            <a:br>
              <a:rPr lang="en-US" dirty="0">
                <a:solidFill>
                  <a:srgbClr val="FFFF00"/>
                </a:solidFill>
              </a:rPr>
            </a:br>
            <a:r>
              <a:rPr lang="en-US" sz="2400" dirty="0">
                <a:solidFill>
                  <a:srgbClr val="FFFF00"/>
                </a:solidFill>
              </a:rPr>
              <a:t>Culture report</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75468014"/>
              </p:ext>
            </p:extLst>
          </p:nvPr>
        </p:nvGraphicFramePr>
        <p:xfrm>
          <a:off x="2541182" y="2254105"/>
          <a:ext cx="6778625" cy="1853515"/>
        </p:xfrm>
        <a:graphic>
          <a:graphicData uri="http://schemas.openxmlformats.org/drawingml/2006/table">
            <a:tbl>
              <a:tblPr firstRow="1" firstCol="1" bandRow="1">
                <a:tableStyleId>{5C22544A-7EE6-4342-B048-85BDC9FD1C3A}</a:tableStyleId>
              </a:tblPr>
              <a:tblGrid>
                <a:gridCol w="1808842">
                  <a:extLst>
                    <a:ext uri="{9D8B030D-6E8A-4147-A177-3AD203B41FA5}">
                      <a16:colId xmlns:a16="http://schemas.microsoft.com/office/drawing/2014/main" val="20000"/>
                    </a:ext>
                  </a:extLst>
                </a:gridCol>
                <a:gridCol w="1235377">
                  <a:extLst>
                    <a:ext uri="{9D8B030D-6E8A-4147-A177-3AD203B41FA5}">
                      <a16:colId xmlns:a16="http://schemas.microsoft.com/office/drawing/2014/main" val="20001"/>
                    </a:ext>
                  </a:extLst>
                </a:gridCol>
                <a:gridCol w="1249152">
                  <a:extLst>
                    <a:ext uri="{9D8B030D-6E8A-4147-A177-3AD203B41FA5}">
                      <a16:colId xmlns:a16="http://schemas.microsoft.com/office/drawing/2014/main" val="20002"/>
                    </a:ext>
                  </a:extLst>
                </a:gridCol>
                <a:gridCol w="1236102">
                  <a:extLst>
                    <a:ext uri="{9D8B030D-6E8A-4147-A177-3AD203B41FA5}">
                      <a16:colId xmlns:a16="http://schemas.microsoft.com/office/drawing/2014/main" val="20003"/>
                    </a:ext>
                  </a:extLst>
                </a:gridCol>
                <a:gridCol w="1249152">
                  <a:extLst>
                    <a:ext uri="{9D8B030D-6E8A-4147-A177-3AD203B41FA5}">
                      <a16:colId xmlns:a16="http://schemas.microsoft.com/office/drawing/2014/main" val="20004"/>
                    </a:ext>
                  </a:extLst>
                </a:gridCol>
              </a:tblGrid>
              <a:tr h="370703">
                <a:tc>
                  <a:txBody>
                    <a:bodyPr/>
                    <a:lstStyle/>
                    <a:p>
                      <a:pPr marL="0" marR="0">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gridSpan="2">
                  <a:txBody>
                    <a:bodyPr/>
                    <a:lstStyle/>
                    <a:p>
                      <a:pPr marL="0" marR="0" algn="ctr">
                        <a:spcBef>
                          <a:spcPts val="0"/>
                        </a:spcBef>
                        <a:spcAft>
                          <a:spcPts val="0"/>
                        </a:spcAft>
                      </a:pPr>
                      <a:r>
                        <a:rPr lang="en-US" sz="1200" dirty="0">
                          <a:effectLst/>
                        </a:rPr>
                        <a:t>Candida </a:t>
                      </a:r>
                      <a:r>
                        <a:rPr lang="en-US" sz="1200" dirty="0" err="1">
                          <a:effectLst/>
                        </a:rPr>
                        <a:t>albicans</a:t>
                      </a:r>
                      <a:endParaRPr lang="en-US" sz="1200" dirty="0">
                        <a:effectLst/>
                        <a:latin typeface="Times New Roman" charset="0"/>
                        <a:ea typeface="Calibri"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200">
                          <a:effectLst/>
                        </a:rPr>
                        <a:t>Candida (Torulopsis) glabrata</a:t>
                      </a:r>
                      <a:endParaRPr lang="en-US" sz="1200">
                        <a:effectLst/>
                        <a:latin typeface="Times New Roman" charset="0"/>
                        <a:ea typeface="Calibri"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70703">
                <a:tc>
                  <a:txBody>
                    <a:bodyPr/>
                    <a:lstStyle/>
                    <a:p>
                      <a:pPr marL="0" marR="0" algn="ctr">
                        <a:spcBef>
                          <a:spcPts val="0"/>
                        </a:spcBef>
                        <a:spcAft>
                          <a:spcPts val="0"/>
                        </a:spcAft>
                      </a:pPr>
                      <a:r>
                        <a:rPr lang="en-US" sz="1200" dirty="0">
                          <a:effectLst/>
                        </a:rPr>
                        <a:t>Drug</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MIC Interp</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MIC </a:t>
                      </a:r>
                      <a:r>
                        <a:rPr lang="en-US" sz="1200" dirty="0" err="1">
                          <a:effectLst/>
                        </a:rPr>
                        <a:t>Dilutn</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MIC </a:t>
                      </a:r>
                      <a:r>
                        <a:rPr lang="en-US" sz="1200" dirty="0" err="1">
                          <a:effectLst/>
                        </a:rPr>
                        <a:t>Interp</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MIC Dilutn</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1"/>
                  </a:ext>
                </a:extLst>
              </a:tr>
              <a:tr h="370703">
                <a:tc>
                  <a:txBody>
                    <a:bodyPr/>
                    <a:lstStyle/>
                    <a:p>
                      <a:pPr marL="0" marR="0">
                        <a:spcBef>
                          <a:spcPts val="0"/>
                        </a:spcBef>
                        <a:spcAft>
                          <a:spcPts val="0"/>
                        </a:spcAft>
                      </a:pPr>
                      <a:r>
                        <a:rPr lang="en-US" sz="1200">
                          <a:effectLst/>
                        </a:rPr>
                        <a:t>Caspofungin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&lt;=0.25</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S</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&lt;=0.25</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2"/>
                  </a:ext>
                </a:extLst>
              </a:tr>
              <a:tr h="370703">
                <a:tc>
                  <a:txBody>
                    <a:bodyPr/>
                    <a:lstStyle/>
                    <a:p>
                      <a:pPr marL="0" marR="0">
                        <a:spcBef>
                          <a:spcPts val="0"/>
                        </a:spcBef>
                        <a:spcAft>
                          <a:spcPts val="0"/>
                        </a:spcAft>
                      </a:pPr>
                      <a:r>
                        <a:rPr lang="en-US" sz="1200">
                          <a:effectLst/>
                        </a:rPr>
                        <a:t>Fluconazole</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S</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4</a:t>
                      </a:r>
                      <a:endParaRPr lang="en-US" sz="1200" dirty="0">
                        <a:effectLst/>
                        <a:latin typeface="Times New Roman" charset="0"/>
                        <a:ea typeface="Calibri" charset="0"/>
                      </a:endParaRPr>
                    </a:p>
                  </a:txBody>
                  <a:tcPr marL="68580" marR="68580" marT="0" marB="0"/>
                </a:tc>
                <a:extLst>
                  <a:ext uri="{0D108BD9-81ED-4DB2-BD59-A6C34878D82A}">
                    <a16:rowId xmlns:a16="http://schemas.microsoft.com/office/drawing/2014/main" val="10003"/>
                  </a:ext>
                </a:extLst>
              </a:tr>
              <a:tr h="370703">
                <a:tc>
                  <a:txBody>
                    <a:bodyPr/>
                    <a:lstStyle/>
                    <a:p>
                      <a:pPr marL="0" marR="0">
                        <a:spcBef>
                          <a:spcPts val="0"/>
                        </a:spcBef>
                        <a:spcAft>
                          <a:spcPts val="0"/>
                        </a:spcAft>
                      </a:pPr>
                      <a:r>
                        <a:rPr lang="en-US" sz="1200">
                          <a:effectLst/>
                        </a:rPr>
                        <a:t>Voriconazole</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&lt;=0.12</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&lt;=0.12</a:t>
                      </a:r>
                      <a:endParaRPr lang="en-US" sz="1200" dirty="0">
                        <a:effectLst/>
                        <a:latin typeface="Times New Roman" charset="0"/>
                        <a:ea typeface="Calibri" charset="0"/>
                      </a:endParaRPr>
                    </a:p>
                  </a:txBody>
                  <a:tcPr marL="68580" marR="68580" marT="0" marB="0"/>
                </a:tc>
                <a:extLst>
                  <a:ext uri="{0D108BD9-81ED-4DB2-BD59-A6C34878D82A}">
                    <a16:rowId xmlns:a16="http://schemas.microsoft.com/office/drawing/2014/main" val="10004"/>
                  </a:ext>
                </a:extLst>
              </a:tr>
            </a:tbl>
          </a:graphicData>
        </a:graphic>
      </p:graphicFrame>
      <p:sp>
        <p:nvSpPr>
          <p:cNvPr id="4" name="Rectangle 3"/>
          <p:cNvSpPr/>
          <p:nvPr/>
        </p:nvSpPr>
        <p:spPr>
          <a:xfrm>
            <a:off x="2541182" y="4573322"/>
            <a:ext cx="6096000" cy="923330"/>
          </a:xfrm>
          <a:prstGeom prst="rect">
            <a:avLst/>
          </a:prstGeom>
        </p:spPr>
        <p:txBody>
          <a:bodyPr>
            <a:spAutoFit/>
          </a:bodyPr>
          <a:lstStyle/>
          <a:p>
            <a:pPr marL="285750" indent="-285750">
              <a:buClr>
                <a:srgbClr val="FFFF00"/>
              </a:buClr>
              <a:buFont typeface="Arial" charset="0"/>
              <a:buChar char="•"/>
            </a:pPr>
            <a:r>
              <a:rPr lang="en-US" dirty="0">
                <a:solidFill>
                  <a:schemeClr val="bg1"/>
                </a:solidFill>
              </a:rPr>
              <a:t>7/18/2020: Light growth of yeast</a:t>
            </a:r>
          </a:p>
          <a:p>
            <a:pPr marL="285750" indent="-285750">
              <a:buClr>
                <a:srgbClr val="FFFF00"/>
              </a:buClr>
              <a:buFont typeface="Arial" charset="0"/>
              <a:buChar char="•"/>
            </a:pPr>
            <a:r>
              <a:rPr lang="en-US" dirty="0">
                <a:solidFill>
                  <a:schemeClr val="bg1"/>
                </a:solidFill>
              </a:rPr>
              <a:t>7/19/2020: Scant growth of Candida (</a:t>
            </a:r>
            <a:r>
              <a:rPr lang="en-US" dirty="0" err="1">
                <a:solidFill>
                  <a:schemeClr val="bg1"/>
                </a:solidFill>
              </a:rPr>
              <a:t>Torulopsis</a:t>
            </a:r>
            <a:r>
              <a:rPr lang="en-US" dirty="0">
                <a:solidFill>
                  <a:schemeClr val="bg1"/>
                </a:solidFill>
              </a:rPr>
              <a:t>) </a:t>
            </a:r>
            <a:r>
              <a:rPr lang="en-US" dirty="0" err="1">
                <a:solidFill>
                  <a:schemeClr val="bg1"/>
                </a:solidFill>
              </a:rPr>
              <a:t>glabrata</a:t>
            </a:r>
            <a:endParaRPr lang="en-US" dirty="0">
              <a:solidFill>
                <a:schemeClr val="bg1"/>
              </a:solidFill>
            </a:endParaRPr>
          </a:p>
          <a:p>
            <a:pPr marL="285750" indent="-285750">
              <a:buClr>
                <a:srgbClr val="FFFF00"/>
              </a:buClr>
              <a:buFont typeface="Arial" charset="0"/>
              <a:buChar char="•"/>
            </a:pPr>
            <a:r>
              <a:rPr lang="en-US" dirty="0">
                <a:solidFill>
                  <a:schemeClr val="bg1"/>
                </a:solidFill>
              </a:rPr>
              <a:t>Hospice care </a:t>
            </a:r>
          </a:p>
        </p:txBody>
      </p:sp>
    </p:spTree>
    <p:extLst>
      <p:ext uri="{BB962C8B-B14F-4D97-AF65-F5344CB8AC3E}">
        <p14:creationId xmlns:p14="http://schemas.microsoft.com/office/powerpoint/2010/main" val="665640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968" y="76524"/>
            <a:ext cx="10515600" cy="1325563"/>
          </a:xfrm>
        </p:spPr>
        <p:txBody>
          <a:bodyPr>
            <a:normAutofit/>
          </a:bodyPr>
          <a:lstStyle/>
          <a:p>
            <a:pPr algn="ctr"/>
            <a:r>
              <a:rPr lang="en-US" dirty="0">
                <a:solidFill>
                  <a:srgbClr val="FFFF00"/>
                </a:solidFill>
              </a:rPr>
              <a:t>Next week’s agenda</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499191" y="1788403"/>
            <a:ext cx="9441711" cy="325570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a:solidFill>
                  <a:schemeClr val="bg1"/>
                </a:solidFill>
              </a:rPr>
              <a:t>Acute limb </a:t>
            </a:r>
            <a:r>
              <a:rPr lang="en-US" dirty="0">
                <a:solidFill>
                  <a:schemeClr val="bg1"/>
                </a:solidFill>
              </a:rPr>
              <a:t>i</a:t>
            </a:r>
            <a:r>
              <a:rPr lang="en-US">
                <a:solidFill>
                  <a:schemeClr val="bg1"/>
                </a:solidFill>
              </a:rPr>
              <a:t>schemia</a:t>
            </a:r>
            <a:endParaRPr lang="en-US" dirty="0">
              <a:solidFill>
                <a:schemeClr val="bg1"/>
              </a:solidFill>
            </a:endParaRPr>
          </a:p>
          <a:p>
            <a:pPr>
              <a:buClr>
                <a:srgbClr val="FFFF00"/>
              </a:buClr>
            </a:pPr>
            <a:r>
              <a:rPr lang="en-US" dirty="0">
                <a:solidFill>
                  <a:schemeClr val="bg1"/>
                </a:solidFill>
              </a:rPr>
              <a:t>Tumor masquerading as wound—</a:t>
            </a:r>
            <a:r>
              <a:rPr lang="en-US" i="1" dirty="0">
                <a:solidFill>
                  <a:schemeClr val="bg1"/>
                </a:solidFill>
              </a:rPr>
              <a:t>not </a:t>
            </a:r>
            <a:r>
              <a:rPr lang="en-US" dirty="0" err="1">
                <a:solidFill>
                  <a:schemeClr val="bg1"/>
                </a:solidFill>
              </a:rPr>
              <a:t>Marjolin’s</a:t>
            </a:r>
            <a:r>
              <a:rPr lang="en-US" dirty="0">
                <a:solidFill>
                  <a:schemeClr val="bg1"/>
                </a:solidFill>
              </a:rPr>
              <a:t> ulcer</a:t>
            </a:r>
          </a:p>
          <a:p>
            <a:pPr>
              <a:buClr>
                <a:srgbClr val="FFFF00"/>
              </a:buClr>
            </a:pPr>
            <a:r>
              <a:rPr lang="en-US" dirty="0">
                <a:solidFill>
                  <a:schemeClr val="bg1"/>
                </a:solidFill>
              </a:rPr>
              <a:t>Maggots in wound</a:t>
            </a:r>
          </a:p>
          <a:p>
            <a:pPr>
              <a:buClr>
                <a:srgbClr val="FFFF00"/>
              </a:buClr>
            </a:pPr>
            <a:r>
              <a:rPr lang="en-US" dirty="0">
                <a:solidFill>
                  <a:schemeClr val="bg1"/>
                </a:solidFill>
              </a:rPr>
              <a:t>Limb salvage: importance of proximal bone biopsy</a:t>
            </a:r>
          </a:p>
          <a:p>
            <a:pPr>
              <a:buClr>
                <a:srgbClr val="FFFF00"/>
              </a:buClr>
            </a:pPr>
            <a:r>
              <a:rPr lang="en-US" dirty="0">
                <a:solidFill>
                  <a:schemeClr val="bg1"/>
                </a:solidFill>
              </a:rPr>
              <a:t>Patient presents with diagnosis of vasculitis on steroids: our protocol at The Beth</a:t>
            </a:r>
          </a:p>
          <a:p>
            <a:pPr>
              <a:buClr>
                <a:srgbClr val="FFFF00"/>
              </a:buClr>
            </a:pPr>
            <a:endParaRPr lang="en-US" dirty="0">
              <a:solidFill>
                <a:schemeClr val="bg1"/>
              </a:solidFill>
              <a:effectLst/>
            </a:endParaRPr>
          </a:p>
          <a:p>
            <a:pPr>
              <a:buClr>
                <a:srgbClr val="FFFF00"/>
              </a:buClr>
            </a:pPr>
            <a:endParaRPr lang="en-US" dirty="0">
              <a:solidFill>
                <a:schemeClr val="bg1"/>
              </a:solidFill>
              <a:effectLst/>
            </a:endParaRPr>
          </a:p>
        </p:txBody>
      </p:sp>
    </p:spTree>
    <p:extLst>
      <p:ext uri="{BB962C8B-B14F-4D97-AF65-F5344CB8AC3E}">
        <p14:creationId xmlns:p14="http://schemas.microsoft.com/office/powerpoint/2010/main" val="1636013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solidFill>
                  <a:srgbClr val="FFFF00"/>
                </a:solidFill>
              </a:rPr>
              <a:t>Clinical Presentation: LW</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766823" y="1636002"/>
            <a:ext cx="10515600" cy="4222537"/>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Age: 63</a:t>
            </a:r>
          </a:p>
          <a:p>
            <a:pPr>
              <a:buClr>
                <a:srgbClr val="FFFF00"/>
              </a:buClr>
            </a:pPr>
            <a:r>
              <a:rPr lang="en-US" sz="2400" dirty="0">
                <a:solidFill>
                  <a:schemeClr val="bg1"/>
                </a:solidFill>
              </a:rPr>
              <a:t>Terminal wean 7/17</a:t>
            </a:r>
          </a:p>
          <a:p>
            <a:pPr>
              <a:buClr>
                <a:srgbClr val="FFFF00"/>
              </a:buClr>
            </a:pPr>
            <a:r>
              <a:rPr lang="en-US" sz="2400" dirty="0">
                <a:solidFill>
                  <a:schemeClr val="bg1"/>
                </a:solidFill>
              </a:rPr>
              <a:t>Surgery 7/14: left BKA</a:t>
            </a:r>
          </a:p>
          <a:p>
            <a:pPr>
              <a:buClr>
                <a:srgbClr val="FFFF00"/>
              </a:buClr>
            </a:pPr>
            <a:r>
              <a:rPr lang="en-US" sz="2400" dirty="0">
                <a:solidFill>
                  <a:schemeClr val="bg1"/>
                </a:solidFill>
              </a:rPr>
              <a:t>Evaluation for right BKA (7/14/20)</a:t>
            </a:r>
            <a:endParaRPr lang="en-US" sz="2400" dirty="0">
              <a:solidFill>
                <a:srgbClr val="FFFF00"/>
              </a:solidFill>
            </a:endParaRPr>
          </a:p>
          <a:p>
            <a:pPr>
              <a:buClr>
                <a:srgbClr val="FFFF00"/>
              </a:buClr>
            </a:pPr>
            <a:r>
              <a:rPr lang="en-US" sz="2400" dirty="0">
                <a:solidFill>
                  <a:schemeClr val="bg1"/>
                </a:solidFill>
              </a:rPr>
              <a:t>CT Scan results: Sacral decubitus ulcer ending with sacral osteomyelitis</a:t>
            </a:r>
          </a:p>
          <a:p>
            <a:pPr>
              <a:buClr>
                <a:srgbClr val="FFFF00"/>
              </a:buClr>
            </a:pPr>
            <a:endParaRPr lang="en-US" sz="2400" dirty="0">
              <a:solidFill>
                <a:schemeClr val="bg1"/>
              </a:solidFill>
            </a:endParaRPr>
          </a:p>
        </p:txBody>
      </p:sp>
    </p:spTree>
    <p:extLst>
      <p:ext uri="{BB962C8B-B14F-4D97-AF65-F5344CB8AC3E}">
        <p14:creationId xmlns:p14="http://schemas.microsoft.com/office/powerpoint/2010/main" val="148695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dirty="0">
                <a:solidFill>
                  <a:schemeClr val="bg1"/>
                </a:solidFill>
              </a:rPr>
              <a:t>CAT said no, pathology said yes</a:t>
            </a:r>
          </a:p>
          <a:p>
            <a:pPr>
              <a:buClr>
                <a:srgbClr val="FFFF00"/>
              </a:buClr>
            </a:pPr>
            <a:r>
              <a:rPr lang="en-US" dirty="0">
                <a:solidFill>
                  <a:schemeClr val="bg1"/>
                </a:solidFill>
              </a:rPr>
              <a:t>Osteomyelitis and hospice </a:t>
            </a:r>
          </a:p>
          <a:p>
            <a:pPr>
              <a:buClr>
                <a:srgbClr val="FFFF00"/>
              </a:buClr>
            </a:pPr>
            <a:r>
              <a:rPr lang="en-US" dirty="0">
                <a:solidFill>
                  <a:schemeClr val="bg1"/>
                </a:solidFill>
              </a:rPr>
              <a:t>Covid-19, SARS-CoV-2 March and May 19 end stage renal disease</a:t>
            </a:r>
          </a:p>
        </p:txBody>
      </p:sp>
      <p:sp>
        <p:nvSpPr>
          <p:cNvPr id="9" name="Title 1"/>
          <p:cNvSpPr txBox="1">
            <a:spLocks/>
          </p:cNvSpPr>
          <p:nvPr/>
        </p:nvSpPr>
        <p:spPr>
          <a:xfrm>
            <a:off x="838200" y="6099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Clinical Presentation: LW (continued)</a:t>
            </a:r>
            <a:br>
              <a:rPr lang="en-US" dirty="0">
                <a:solidFill>
                  <a:srgbClr val="FFFF00"/>
                </a:solidFill>
              </a:rPr>
            </a:br>
            <a:endParaRPr lang="en-US" sz="2800" dirty="0">
              <a:solidFill>
                <a:srgbClr val="FFFF00"/>
              </a:solidFill>
            </a:endParaRPr>
          </a:p>
        </p:txBody>
      </p:sp>
    </p:spTree>
    <p:extLst>
      <p:ext uri="{BB962C8B-B14F-4D97-AF65-F5344CB8AC3E}">
        <p14:creationId xmlns:p14="http://schemas.microsoft.com/office/powerpoint/2010/main" val="122184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1636002"/>
            <a:ext cx="9985251" cy="422253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81939684"/>
              </p:ext>
            </p:extLst>
          </p:nvPr>
        </p:nvGraphicFramePr>
        <p:xfrm>
          <a:off x="1998922" y="1234795"/>
          <a:ext cx="7630138" cy="5503586"/>
        </p:xfrm>
        <a:graphic>
          <a:graphicData uri="http://schemas.openxmlformats.org/drawingml/2006/table">
            <a:tbl>
              <a:tblPr firstRow="1" firstCol="1" bandRow="1">
                <a:tableStyleId>{5C22544A-7EE6-4342-B048-85BDC9FD1C3A}</a:tableStyleId>
              </a:tblPr>
              <a:tblGrid>
                <a:gridCol w="1925035">
                  <a:extLst>
                    <a:ext uri="{9D8B030D-6E8A-4147-A177-3AD203B41FA5}">
                      <a16:colId xmlns:a16="http://schemas.microsoft.com/office/drawing/2014/main" val="20000"/>
                    </a:ext>
                  </a:extLst>
                </a:gridCol>
                <a:gridCol w="1127019">
                  <a:extLst>
                    <a:ext uri="{9D8B030D-6E8A-4147-A177-3AD203B41FA5}">
                      <a16:colId xmlns:a16="http://schemas.microsoft.com/office/drawing/2014/main" val="20001"/>
                    </a:ext>
                  </a:extLst>
                </a:gridCol>
                <a:gridCol w="1526028">
                  <a:extLst>
                    <a:ext uri="{9D8B030D-6E8A-4147-A177-3AD203B41FA5}">
                      <a16:colId xmlns:a16="http://schemas.microsoft.com/office/drawing/2014/main" val="20002"/>
                    </a:ext>
                  </a:extLst>
                </a:gridCol>
                <a:gridCol w="1526028">
                  <a:extLst>
                    <a:ext uri="{9D8B030D-6E8A-4147-A177-3AD203B41FA5}">
                      <a16:colId xmlns:a16="http://schemas.microsoft.com/office/drawing/2014/main" val="20003"/>
                    </a:ext>
                  </a:extLst>
                </a:gridCol>
                <a:gridCol w="1526028">
                  <a:extLst>
                    <a:ext uri="{9D8B030D-6E8A-4147-A177-3AD203B41FA5}">
                      <a16:colId xmlns:a16="http://schemas.microsoft.com/office/drawing/2014/main" val="20004"/>
                    </a:ext>
                  </a:extLst>
                </a:gridCol>
              </a:tblGrid>
              <a:tr h="388088">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gridSpan="2">
                  <a:txBody>
                    <a:bodyPr/>
                    <a:lstStyle/>
                    <a:p>
                      <a:pPr marL="0" marR="0" algn="ctr">
                        <a:spcBef>
                          <a:spcPts val="0"/>
                        </a:spcBef>
                        <a:spcAft>
                          <a:spcPts val="0"/>
                        </a:spcAft>
                      </a:pPr>
                      <a:r>
                        <a:rPr lang="en-US" sz="1200">
                          <a:effectLst/>
                        </a:rPr>
                        <a:t>Methicillin-Sensitive Staph aureus</a:t>
                      </a:r>
                      <a:endParaRPr lang="en-US" sz="1200">
                        <a:effectLst/>
                        <a:latin typeface="Times New Roman" charset="0"/>
                        <a:ea typeface="Calibri" charset="0"/>
                      </a:endParaRPr>
                    </a:p>
                  </a:txBody>
                  <a:tcPr marL="54392" marR="54392" marT="0" marB="0"/>
                </a:tc>
                <a:tc hMerge="1">
                  <a:txBody>
                    <a:bodyPr/>
                    <a:lstStyle/>
                    <a:p>
                      <a:endParaRPr lang="en-US"/>
                    </a:p>
                  </a:txBody>
                  <a:tcPr/>
                </a:tc>
                <a:tc gridSpan="2">
                  <a:txBody>
                    <a:bodyPr/>
                    <a:lstStyle/>
                    <a:p>
                      <a:pPr marL="0" marR="0" algn="ctr">
                        <a:spcBef>
                          <a:spcPts val="0"/>
                        </a:spcBef>
                        <a:spcAft>
                          <a:spcPts val="0"/>
                        </a:spcAft>
                      </a:pPr>
                      <a:r>
                        <a:rPr lang="en-US" sz="1200">
                          <a:effectLst/>
                        </a:rPr>
                        <a:t>Morganella morganii</a:t>
                      </a:r>
                      <a:endParaRPr lang="en-US" sz="1200">
                        <a:effectLst/>
                        <a:latin typeface="Times New Roman" charset="0"/>
                        <a:ea typeface="Calibri" charset="0"/>
                      </a:endParaRPr>
                    </a:p>
                  </a:txBody>
                  <a:tcPr marL="54392" marR="54392" marT="0" marB="0"/>
                </a:tc>
                <a:tc hMerge="1">
                  <a:txBody>
                    <a:bodyPr/>
                    <a:lstStyle/>
                    <a:p>
                      <a:endParaRPr lang="en-US"/>
                    </a:p>
                  </a:txBody>
                  <a:tcPr/>
                </a:tc>
                <a:extLst>
                  <a:ext uri="{0D108BD9-81ED-4DB2-BD59-A6C34878D82A}">
                    <a16:rowId xmlns:a16="http://schemas.microsoft.com/office/drawing/2014/main" val="10000"/>
                  </a:ext>
                </a:extLst>
              </a:tr>
              <a:tr h="194044">
                <a:tc>
                  <a:txBody>
                    <a:bodyPr/>
                    <a:lstStyle/>
                    <a:p>
                      <a:pPr marL="0" marR="0">
                        <a:spcBef>
                          <a:spcPts val="0"/>
                        </a:spcBef>
                        <a:spcAft>
                          <a:spcPts val="0"/>
                        </a:spcAft>
                      </a:pPr>
                      <a:r>
                        <a:rPr lang="en-US" sz="1200" dirty="0">
                          <a:effectLst/>
                        </a:rPr>
                        <a:t>Drug</a:t>
                      </a:r>
                      <a:endParaRPr lang="en-US" sz="1200" dirty="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MIC </a:t>
                      </a:r>
                      <a:r>
                        <a:rPr lang="en-US" sz="1200" dirty="0" err="1">
                          <a:effectLst/>
                        </a:rPr>
                        <a:t>Interp</a:t>
                      </a:r>
                      <a:endParaRPr lang="en-US" sz="1200" dirty="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MIC Dilutn</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MIC Interp</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MIC Dilutn</a:t>
                      </a:r>
                      <a:endParaRPr lang="en-US" sz="1200">
                        <a:effectLst/>
                        <a:latin typeface="Times New Roman" charset="0"/>
                        <a:ea typeface="Calibri" charset="0"/>
                      </a:endParaRPr>
                    </a:p>
                  </a:txBody>
                  <a:tcPr marL="54392" marR="54392" marT="0" marB="0"/>
                </a:tc>
                <a:extLst>
                  <a:ext uri="{0D108BD9-81ED-4DB2-BD59-A6C34878D82A}">
                    <a16:rowId xmlns:a16="http://schemas.microsoft.com/office/drawing/2014/main" val="10001"/>
                  </a:ext>
                </a:extLst>
              </a:tr>
              <a:tr h="194044">
                <a:tc>
                  <a:txBody>
                    <a:bodyPr/>
                    <a:lstStyle/>
                    <a:p>
                      <a:pPr marL="0" marR="0">
                        <a:spcBef>
                          <a:spcPts val="0"/>
                        </a:spcBef>
                        <a:spcAft>
                          <a:spcPts val="0"/>
                        </a:spcAft>
                      </a:pPr>
                      <a:r>
                        <a:rPr lang="en-US" sz="1200">
                          <a:effectLst/>
                        </a:rPr>
                        <a:t>Ampicillin</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R</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extLst>
                  <a:ext uri="{0D108BD9-81ED-4DB2-BD59-A6C34878D82A}">
                    <a16:rowId xmlns:a16="http://schemas.microsoft.com/office/drawing/2014/main" val="10002"/>
                  </a:ext>
                </a:extLst>
              </a:tr>
              <a:tr h="194044">
                <a:tc>
                  <a:txBody>
                    <a:bodyPr/>
                    <a:lstStyle/>
                    <a:p>
                      <a:pPr marL="0" marR="0">
                        <a:spcBef>
                          <a:spcPts val="0"/>
                        </a:spcBef>
                        <a:spcAft>
                          <a:spcPts val="0"/>
                        </a:spcAft>
                      </a:pPr>
                      <a:r>
                        <a:rPr lang="en-US" sz="1200" dirty="0" err="1">
                          <a:effectLst/>
                        </a:rPr>
                        <a:t>Ampicilin</a:t>
                      </a:r>
                      <a:r>
                        <a:rPr lang="en-US" sz="1200" dirty="0">
                          <a:effectLst/>
                        </a:rPr>
                        <a:t>/</a:t>
                      </a:r>
                      <a:r>
                        <a:rPr lang="en-US" sz="1200" dirty="0" err="1">
                          <a:effectLst/>
                        </a:rPr>
                        <a:t>Subactam</a:t>
                      </a:r>
                      <a:endParaRPr lang="en-US" sz="1200" dirty="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4</a:t>
                      </a:r>
                      <a:endParaRPr lang="en-US" sz="1200">
                        <a:effectLst/>
                        <a:latin typeface="Times New Roman" charset="0"/>
                        <a:ea typeface="Calibri" charset="0"/>
                      </a:endParaRPr>
                    </a:p>
                  </a:txBody>
                  <a:tcPr marL="54392" marR="54392" marT="0" marB="0"/>
                </a:tc>
                <a:extLst>
                  <a:ext uri="{0D108BD9-81ED-4DB2-BD59-A6C34878D82A}">
                    <a16:rowId xmlns:a16="http://schemas.microsoft.com/office/drawing/2014/main" val="10003"/>
                  </a:ext>
                </a:extLst>
              </a:tr>
              <a:tr h="194044">
                <a:tc>
                  <a:txBody>
                    <a:bodyPr/>
                    <a:lstStyle/>
                    <a:p>
                      <a:pPr marL="0" marR="0">
                        <a:spcBef>
                          <a:spcPts val="0"/>
                        </a:spcBef>
                        <a:spcAft>
                          <a:spcPts val="0"/>
                        </a:spcAft>
                      </a:pPr>
                      <a:r>
                        <a:rPr lang="en-US" sz="1200">
                          <a:effectLst/>
                        </a:rPr>
                        <a:t>Aztreonam</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54392" marR="54392" marT="0" marB="0"/>
                </a:tc>
                <a:extLst>
                  <a:ext uri="{0D108BD9-81ED-4DB2-BD59-A6C34878D82A}">
                    <a16:rowId xmlns:a16="http://schemas.microsoft.com/office/drawing/2014/main" val="10004"/>
                  </a:ext>
                </a:extLst>
              </a:tr>
              <a:tr h="194044">
                <a:tc>
                  <a:txBody>
                    <a:bodyPr/>
                    <a:lstStyle/>
                    <a:p>
                      <a:pPr marL="0" marR="0">
                        <a:spcBef>
                          <a:spcPts val="0"/>
                        </a:spcBef>
                        <a:spcAft>
                          <a:spcPts val="0"/>
                        </a:spcAft>
                      </a:pPr>
                      <a:r>
                        <a:rPr lang="en-US" sz="1200">
                          <a:effectLst/>
                        </a:rPr>
                        <a:t>Cefazolin</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R</a:t>
                      </a:r>
                      <a:endParaRPr lang="en-US" sz="1200" dirty="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extLst>
                  <a:ext uri="{0D108BD9-81ED-4DB2-BD59-A6C34878D82A}">
                    <a16:rowId xmlns:a16="http://schemas.microsoft.com/office/drawing/2014/main" val="10005"/>
                  </a:ext>
                </a:extLst>
              </a:tr>
              <a:tr h="194044">
                <a:tc>
                  <a:txBody>
                    <a:bodyPr/>
                    <a:lstStyle/>
                    <a:p>
                      <a:pPr marL="0" marR="0">
                        <a:spcBef>
                          <a:spcPts val="0"/>
                        </a:spcBef>
                        <a:spcAft>
                          <a:spcPts val="0"/>
                        </a:spcAft>
                      </a:pPr>
                      <a:r>
                        <a:rPr lang="en-US" sz="1200" dirty="0" err="1">
                          <a:effectLst/>
                        </a:rPr>
                        <a:t>Cefepime</a:t>
                      </a:r>
                      <a:endParaRPr lang="en-US" sz="1200" dirty="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 </a:t>
                      </a:r>
                      <a:endParaRPr lang="en-US" sz="1200" dirty="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 </a:t>
                      </a:r>
                      <a:endParaRPr lang="en-US" sz="1200" dirty="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54392" marR="54392" marT="0" marB="0"/>
                </a:tc>
                <a:extLst>
                  <a:ext uri="{0D108BD9-81ED-4DB2-BD59-A6C34878D82A}">
                    <a16:rowId xmlns:a16="http://schemas.microsoft.com/office/drawing/2014/main" val="10006"/>
                  </a:ext>
                </a:extLst>
              </a:tr>
              <a:tr h="194044">
                <a:tc>
                  <a:txBody>
                    <a:bodyPr/>
                    <a:lstStyle/>
                    <a:p>
                      <a:pPr marL="0" marR="0">
                        <a:spcBef>
                          <a:spcPts val="0"/>
                        </a:spcBef>
                        <a:spcAft>
                          <a:spcPts val="0"/>
                        </a:spcAft>
                      </a:pPr>
                      <a:r>
                        <a:rPr lang="en-US" sz="1200">
                          <a:effectLst/>
                        </a:rPr>
                        <a:t>Ceftazidime</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54392" marR="54392" marT="0" marB="0"/>
                </a:tc>
                <a:extLst>
                  <a:ext uri="{0D108BD9-81ED-4DB2-BD59-A6C34878D82A}">
                    <a16:rowId xmlns:a16="http://schemas.microsoft.com/office/drawing/2014/main" val="10007"/>
                  </a:ext>
                </a:extLst>
              </a:tr>
              <a:tr h="194044">
                <a:tc>
                  <a:txBody>
                    <a:bodyPr/>
                    <a:lstStyle/>
                    <a:p>
                      <a:pPr marL="0" marR="0">
                        <a:spcBef>
                          <a:spcPts val="0"/>
                        </a:spcBef>
                        <a:spcAft>
                          <a:spcPts val="0"/>
                        </a:spcAft>
                      </a:pPr>
                      <a:r>
                        <a:rPr lang="en-US" sz="1200">
                          <a:effectLst/>
                        </a:rPr>
                        <a:t>Ceftriaxone</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54392" marR="54392" marT="0" marB="0"/>
                </a:tc>
                <a:extLst>
                  <a:ext uri="{0D108BD9-81ED-4DB2-BD59-A6C34878D82A}">
                    <a16:rowId xmlns:a16="http://schemas.microsoft.com/office/drawing/2014/main" val="10008"/>
                  </a:ext>
                </a:extLst>
              </a:tr>
              <a:tr h="194044">
                <a:tc>
                  <a:txBody>
                    <a:bodyPr/>
                    <a:lstStyle/>
                    <a:p>
                      <a:pPr marL="0" marR="0">
                        <a:spcBef>
                          <a:spcPts val="0"/>
                        </a:spcBef>
                        <a:spcAft>
                          <a:spcPts val="0"/>
                        </a:spcAft>
                      </a:pPr>
                      <a:r>
                        <a:rPr lang="en-US" sz="1200" dirty="0">
                          <a:effectLst/>
                        </a:rPr>
                        <a:t>Ciprofloxacin</a:t>
                      </a:r>
                      <a:endParaRPr lang="en-US" sz="1200" dirty="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&lt;=0.5</a:t>
                      </a:r>
                      <a:endParaRPr lang="en-US" sz="1200" dirty="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extLst>
                  <a:ext uri="{0D108BD9-81ED-4DB2-BD59-A6C34878D82A}">
                    <a16:rowId xmlns:a16="http://schemas.microsoft.com/office/drawing/2014/main" val="10009"/>
                  </a:ext>
                </a:extLst>
              </a:tr>
              <a:tr h="194044">
                <a:tc>
                  <a:txBody>
                    <a:bodyPr/>
                    <a:lstStyle/>
                    <a:p>
                      <a:pPr marL="0" marR="0">
                        <a:spcBef>
                          <a:spcPts val="0"/>
                        </a:spcBef>
                        <a:spcAft>
                          <a:spcPts val="0"/>
                        </a:spcAft>
                      </a:pPr>
                      <a:r>
                        <a:rPr lang="en-US" sz="1200">
                          <a:effectLst/>
                        </a:rPr>
                        <a:t>Clindamycin</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R</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 </a:t>
                      </a:r>
                      <a:endParaRPr lang="en-US" sz="1200" dirty="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extLst>
                  <a:ext uri="{0D108BD9-81ED-4DB2-BD59-A6C34878D82A}">
                    <a16:rowId xmlns:a16="http://schemas.microsoft.com/office/drawing/2014/main" val="10010"/>
                  </a:ext>
                </a:extLst>
              </a:tr>
              <a:tr h="264398">
                <a:tc>
                  <a:txBody>
                    <a:bodyPr/>
                    <a:lstStyle/>
                    <a:p>
                      <a:pPr marL="0" marR="0">
                        <a:spcBef>
                          <a:spcPts val="0"/>
                        </a:spcBef>
                        <a:spcAft>
                          <a:spcPts val="0"/>
                        </a:spcAft>
                      </a:pPr>
                      <a:r>
                        <a:rPr lang="en-US" sz="1200">
                          <a:effectLst/>
                        </a:rPr>
                        <a:t>Doxycycline</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&lt;=0.5</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extLst>
                  <a:ext uri="{0D108BD9-81ED-4DB2-BD59-A6C34878D82A}">
                    <a16:rowId xmlns:a16="http://schemas.microsoft.com/office/drawing/2014/main" val="10011"/>
                  </a:ext>
                </a:extLst>
              </a:tr>
              <a:tr h="194044">
                <a:tc>
                  <a:txBody>
                    <a:bodyPr/>
                    <a:lstStyle/>
                    <a:p>
                      <a:pPr marL="0" marR="0">
                        <a:spcBef>
                          <a:spcPts val="0"/>
                        </a:spcBef>
                        <a:spcAft>
                          <a:spcPts val="0"/>
                        </a:spcAft>
                      </a:pPr>
                      <a:r>
                        <a:rPr lang="en-US" sz="1200">
                          <a:effectLst/>
                        </a:rPr>
                        <a:t>Erythromycin</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R</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&gt;=0</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 </a:t>
                      </a:r>
                      <a:endParaRPr lang="en-US" sz="1200" dirty="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 </a:t>
                      </a:r>
                      <a:endParaRPr lang="en-US" sz="1200" dirty="0">
                        <a:effectLst/>
                        <a:latin typeface="Times New Roman" charset="0"/>
                        <a:ea typeface="Calibri" charset="0"/>
                      </a:endParaRPr>
                    </a:p>
                  </a:txBody>
                  <a:tcPr marL="54392" marR="54392" marT="0" marB="0"/>
                </a:tc>
                <a:extLst>
                  <a:ext uri="{0D108BD9-81ED-4DB2-BD59-A6C34878D82A}">
                    <a16:rowId xmlns:a16="http://schemas.microsoft.com/office/drawing/2014/main" val="10012"/>
                  </a:ext>
                </a:extLst>
              </a:tr>
              <a:tr h="194044">
                <a:tc>
                  <a:txBody>
                    <a:bodyPr/>
                    <a:lstStyle/>
                    <a:p>
                      <a:pPr marL="0" marR="0">
                        <a:spcBef>
                          <a:spcPts val="0"/>
                        </a:spcBef>
                        <a:spcAft>
                          <a:spcPts val="0"/>
                        </a:spcAft>
                      </a:pPr>
                      <a:r>
                        <a:rPr lang="en-US" sz="1200" dirty="0">
                          <a:effectLst/>
                        </a:rPr>
                        <a:t>Gentamicin</a:t>
                      </a:r>
                      <a:endParaRPr lang="en-US" sz="1200" dirty="0">
                        <a:solidFill>
                          <a:schemeClr val="bg1"/>
                        </a:solidFill>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err="1">
                          <a:effectLst/>
                        </a:rPr>
                        <a:t>Pos</a:t>
                      </a:r>
                      <a:endParaRPr lang="en-US" sz="1200" dirty="0">
                        <a:solidFill>
                          <a:schemeClr val="tx1"/>
                        </a:solidFill>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&lt;=0.5</a:t>
                      </a:r>
                      <a:endParaRPr lang="en-US" sz="1200" dirty="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S</a:t>
                      </a:r>
                      <a:endParaRPr lang="en-US" sz="1200" dirty="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&lt;=1</a:t>
                      </a:r>
                      <a:endParaRPr lang="en-US" sz="1200" dirty="0">
                        <a:effectLst/>
                        <a:latin typeface="Times New Roman" charset="0"/>
                        <a:ea typeface="Calibri" charset="0"/>
                      </a:endParaRPr>
                    </a:p>
                  </a:txBody>
                  <a:tcPr marL="54392" marR="54392" marT="0" marB="0"/>
                </a:tc>
                <a:extLst>
                  <a:ext uri="{0D108BD9-81ED-4DB2-BD59-A6C34878D82A}">
                    <a16:rowId xmlns:a16="http://schemas.microsoft.com/office/drawing/2014/main" val="10013"/>
                  </a:ext>
                </a:extLst>
              </a:tr>
              <a:tr h="388088">
                <a:tc>
                  <a:txBody>
                    <a:bodyPr/>
                    <a:lstStyle/>
                    <a:p>
                      <a:pPr marL="0" marR="0">
                        <a:spcBef>
                          <a:spcPts val="0"/>
                        </a:spcBef>
                        <a:spcAft>
                          <a:spcPts val="0"/>
                        </a:spcAft>
                      </a:pPr>
                      <a:r>
                        <a:rPr lang="en-US" sz="1200" dirty="0">
                          <a:effectLst/>
                        </a:rPr>
                        <a:t>Inducible Clindamycin Resistance</a:t>
                      </a:r>
                      <a:endParaRPr lang="en-US" sz="1200" dirty="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Pos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 </a:t>
                      </a:r>
                      <a:endParaRPr lang="en-US" sz="1200" dirty="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 </a:t>
                      </a:r>
                      <a:endParaRPr lang="en-US" sz="1200" dirty="0">
                        <a:effectLst/>
                        <a:latin typeface="Times New Roman" charset="0"/>
                        <a:ea typeface="Calibri" charset="0"/>
                      </a:endParaRPr>
                    </a:p>
                  </a:txBody>
                  <a:tcPr marL="54392" marR="54392" marT="0" marB="0"/>
                </a:tc>
                <a:extLst>
                  <a:ext uri="{0D108BD9-81ED-4DB2-BD59-A6C34878D82A}">
                    <a16:rowId xmlns:a16="http://schemas.microsoft.com/office/drawing/2014/main" val="10014"/>
                  </a:ext>
                </a:extLst>
              </a:tr>
              <a:tr h="194044">
                <a:tc>
                  <a:txBody>
                    <a:bodyPr/>
                    <a:lstStyle/>
                    <a:p>
                      <a:pPr marL="0" marR="0">
                        <a:spcBef>
                          <a:spcPts val="0"/>
                        </a:spcBef>
                        <a:spcAft>
                          <a:spcPts val="0"/>
                        </a:spcAft>
                      </a:pPr>
                      <a:r>
                        <a:rPr lang="en-US" sz="1200">
                          <a:effectLst/>
                        </a:rPr>
                        <a:t>Levofloxacin</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&lt;=0.12</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&lt;=0.12</a:t>
                      </a:r>
                      <a:endParaRPr lang="en-US" sz="1200">
                        <a:effectLst/>
                        <a:latin typeface="Times New Roman" charset="0"/>
                        <a:ea typeface="Calibri" charset="0"/>
                      </a:endParaRPr>
                    </a:p>
                  </a:txBody>
                  <a:tcPr marL="54392" marR="54392" marT="0" marB="0"/>
                </a:tc>
                <a:extLst>
                  <a:ext uri="{0D108BD9-81ED-4DB2-BD59-A6C34878D82A}">
                    <a16:rowId xmlns:a16="http://schemas.microsoft.com/office/drawing/2014/main" val="10015"/>
                  </a:ext>
                </a:extLst>
              </a:tr>
              <a:tr h="194044">
                <a:tc>
                  <a:txBody>
                    <a:bodyPr/>
                    <a:lstStyle/>
                    <a:p>
                      <a:pPr marL="0" marR="0">
                        <a:spcBef>
                          <a:spcPts val="0"/>
                        </a:spcBef>
                        <a:spcAft>
                          <a:spcPts val="0"/>
                        </a:spcAft>
                      </a:pPr>
                      <a:r>
                        <a:rPr lang="en-US" sz="1200">
                          <a:effectLst/>
                        </a:rPr>
                        <a:t>Menopenem</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&lt;=0.25</a:t>
                      </a:r>
                      <a:endParaRPr lang="en-US" sz="1200" dirty="0">
                        <a:effectLst/>
                        <a:latin typeface="Times New Roman" charset="0"/>
                        <a:ea typeface="Calibri" charset="0"/>
                      </a:endParaRPr>
                    </a:p>
                  </a:txBody>
                  <a:tcPr marL="54392" marR="54392" marT="0" marB="0"/>
                </a:tc>
                <a:extLst>
                  <a:ext uri="{0D108BD9-81ED-4DB2-BD59-A6C34878D82A}">
                    <a16:rowId xmlns:a16="http://schemas.microsoft.com/office/drawing/2014/main" val="10016"/>
                  </a:ext>
                </a:extLst>
              </a:tr>
              <a:tr h="194044">
                <a:tc>
                  <a:txBody>
                    <a:bodyPr/>
                    <a:lstStyle/>
                    <a:p>
                      <a:pPr marL="0" marR="0">
                        <a:spcBef>
                          <a:spcPts val="0"/>
                        </a:spcBef>
                        <a:spcAft>
                          <a:spcPts val="0"/>
                        </a:spcAft>
                      </a:pPr>
                      <a:r>
                        <a:rPr lang="en-US" sz="1200">
                          <a:effectLst/>
                        </a:rPr>
                        <a:t>Moxifloxacin</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&lt;=0.25</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extLst>
                  <a:ext uri="{0D108BD9-81ED-4DB2-BD59-A6C34878D82A}">
                    <a16:rowId xmlns:a16="http://schemas.microsoft.com/office/drawing/2014/main" val="10017"/>
                  </a:ext>
                </a:extLst>
              </a:tr>
              <a:tr h="194044">
                <a:tc>
                  <a:txBody>
                    <a:bodyPr/>
                    <a:lstStyle/>
                    <a:p>
                      <a:pPr marL="0" marR="0">
                        <a:spcBef>
                          <a:spcPts val="0"/>
                        </a:spcBef>
                        <a:spcAft>
                          <a:spcPts val="0"/>
                        </a:spcAft>
                      </a:pPr>
                      <a:r>
                        <a:rPr lang="en-US" sz="1200">
                          <a:effectLst/>
                        </a:rPr>
                        <a:t>Oxacilin</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&lt;=0.25</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extLst>
                  <a:ext uri="{0D108BD9-81ED-4DB2-BD59-A6C34878D82A}">
                    <a16:rowId xmlns:a16="http://schemas.microsoft.com/office/drawing/2014/main" val="10018"/>
                  </a:ext>
                </a:extLst>
              </a:tr>
              <a:tr h="388088">
                <a:tc>
                  <a:txBody>
                    <a:bodyPr/>
                    <a:lstStyle/>
                    <a:p>
                      <a:pPr marL="0" marR="0">
                        <a:spcBef>
                          <a:spcPts val="0"/>
                        </a:spcBef>
                        <a:spcAft>
                          <a:spcPts val="0"/>
                        </a:spcAft>
                      </a:pPr>
                      <a:r>
                        <a:rPr lang="en-US" sz="1200">
                          <a:effectLst/>
                        </a:rPr>
                        <a:t>Piperacilin/Tazobactam</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&lt;=4</a:t>
                      </a:r>
                      <a:endParaRPr lang="en-US" sz="1200" dirty="0">
                        <a:effectLst/>
                        <a:latin typeface="Times New Roman" charset="0"/>
                        <a:ea typeface="Calibri" charset="0"/>
                      </a:endParaRPr>
                    </a:p>
                  </a:txBody>
                  <a:tcPr marL="54392" marR="54392" marT="0" marB="0"/>
                </a:tc>
                <a:extLst>
                  <a:ext uri="{0D108BD9-81ED-4DB2-BD59-A6C34878D82A}">
                    <a16:rowId xmlns:a16="http://schemas.microsoft.com/office/drawing/2014/main" val="10019"/>
                  </a:ext>
                </a:extLst>
              </a:tr>
              <a:tr h="194044">
                <a:tc>
                  <a:txBody>
                    <a:bodyPr/>
                    <a:lstStyle/>
                    <a:p>
                      <a:pPr marL="0" marR="0">
                        <a:spcBef>
                          <a:spcPts val="0"/>
                        </a:spcBef>
                        <a:spcAft>
                          <a:spcPts val="0"/>
                        </a:spcAft>
                      </a:pPr>
                      <a:r>
                        <a:rPr lang="en-US" sz="1200">
                          <a:effectLst/>
                        </a:rPr>
                        <a:t>Rifampin</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&lt;=0.5</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 </a:t>
                      </a:r>
                      <a:endParaRPr lang="en-US" sz="1200" dirty="0">
                        <a:effectLst/>
                        <a:latin typeface="Times New Roman" charset="0"/>
                        <a:ea typeface="Calibri" charset="0"/>
                      </a:endParaRPr>
                    </a:p>
                  </a:txBody>
                  <a:tcPr marL="54392" marR="54392" marT="0" marB="0"/>
                </a:tc>
                <a:extLst>
                  <a:ext uri="{0D108BD9-81ED-4DB2-BD59-A6C34878D82A}">
                    <a16:rowId xmlns:a16="http://schemas.microsoft.com/office/drawing/2014/main" val="10020"/>
                  </a:ext>
                </a:extLst>
              </a:tr>
              <a:tr h="194044">
                <a:tc>
                  <a:txBody>
                    <a:bodyPr/>
                    <a:lstStyle/>
                    <a:p>
                      <a:pPr marL="0" marR="0">
                        <a:spcBef>
                          <a:spcPts val="0"/>
                        </a:spcBef>
                        <a:spcAft>
                          <a:spcPts val="0"/>
                        </a:spcAft>
                      </a:pPr>
                      <a:r>
                        <a:rPr lang="en-US" sz="1200">
                          <a:effectLst/>
                        </a:rPr>
                        <a:t>Tetracycline</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 </a:t>
                      </a:r>
                      <a:endParaRPr lang="en-US" sz="1200" dirty="0">
                        <a:effectLst/>
                        <a:latin typeface="Times New Roman" charset="0"/>
                        <a:ea typeface="Calibri" charset="0"/>
                      </a:endParaRPr>
                    </a:p>
                  </a:txBody>
                  <a:tcPr marL="54392" marR="54392" marT="0" marB="0"/>
                </a:tc>
                <a:extLst>
                  <a:ext uri="{0D108BD9-81ED-4DB2-BD59-A6C34878D82A}">
                    <a16:rowId xmlns:a16="http://schemas.microsoft.com/office/drawing/2014/main" val="10021"/>
                  </a:ext>
                </a:extLst>
              </a:tr>
              <a:tr h="194044">
                <a:tc>
                  <a:txBody>
                    <a:bodyPr/>
                    <a:lstStyle/>
                    <a:p>
                      <a:pPr marL="0" marR="0">
                        <a:spcBef>
                          <a:spcPts val="0"/>
                        </a:spcBef>
                        <a:spcAft>
                          <a:spcPts val="0"/>
                        </a:spcAft>
                      </a:pPr>
                      <a:r>
                        <a:rPr lang="en-US" sz="1200">
                          <a:effectLst/>
                        </a:rPr>
                        <a:t>Tobramycin</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&lt;=1</a:t>
                      </a:r>
                      <a:endParaRPr lang="en-US" sz="1200" dirty="0">
                        <a:effectLst/>
                        <a:latin typeface="Times New Roman" charset="0"/>
                        <a:ea typeface="Calibri" charset="0"/>
                      </a:endParaRPr>
                    </a:p>
                  </a:txBody>
                  <a:tcPr marL="54392" marR="54392" marT="0" marB="0"/>
                </a:tc>
                <a:extLst>
                  <a:ext uri="{0D108BD9-81ED-4DB2-BD59-A6C34878D82A}">
                    <a16:rowId xmlns:a16="http://schemas.microsoft.com/office/drawing/2014/main" val="10022"/>
                  </a:ext>
                </a:extLst>
              </a:tr>
              <a:tr h="194044">
                <a:tc>
                  <a:txBody>
                    <a:bodyPr/>
                    <a:lstStyle/>
                    <a:p>
                      <a:pPr marL="0" marR="0">
                        <a:spcBef>
                          <a:spcPts val="0"/>
                        </a:spcBef>
                        <a:spcAft>
                          <a:spcPts val="0"/>
                        </a:spcAft>
                      </a:pPr>
                      <a:r>
                        <a:rPr lang="en-US" sz="1200">
                          <a:effectLst/>
                        </a:rPr>
                        <a:t>Trimethoprim/Sulfia</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&lt;=10</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&lt;=20</a:t>
                      </a:r>
                      <a:endParaRPr lang="en-US" sz="1200" dirty="0">
                        <a:effectLst/>
                        <a:latin typeface="Times New Roman" charset="0"/>
                        <a:ea typeface="Calibri" charset="0"/>
                      </a:endParaRPr>
                    </a:p>
                  </a:txBody>
                  <a:tcPr marL="54392" marR="54392" marT="0" marB="0"/>
                </a:tc>
                <a:extLst>
                  <a:ext uri="{0D108BD9-81ED-4DB2-BD59-A6C34878D82A}">
                    <a16:rowId xmlns:a16="http://schemas.microsoft.com/office/drawing/2014/main" val="10023"/>
                  </a:ext>
                </a:extLst>
              </a:tr>
              <a:tr h="194044">
                <a:tc>
                  <a:txBody>
                    <a:bodyPr/>
                    <a:lstStyle/>
                    <a:p>
                      <a:pPr marL="0" marR="0">
                        <a:spcBef>
                          <a:spcPts val="0"/>
                        </a:spcBef>
                        <a:spcAft>
                          <a:spcPts val="0"/>
                        </a:spcAft>
                      </a:pPr>
                      <a:r>
                        <a:rPr lang="en-US" sz="1200" dirty="0">
                          <a:effectLst/>
                        </a:rPr>
                        <a:t>Vancomycin</a:t>
                      </a:r>
                      <a:endParaRPr lang="en-US" sz="1200" dirty="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1</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54392" marR="54392" marT="0" marB="0"/>
                </a:tc>
                <a:tc>
                  <a:txBody>
                    <a:bodyPr/>
                    <a:lstStyle/>
                    <a:p>
                      <a:pPr marL="0" marR="0" algn="ctr">
                        <a:spcBef>
                          <a:spcPts val="0"/>
                        </a:spcBef>
                        <a:spcAft>
                          <a:spcPts val="0"/>
                        </a:spcAft>
                      </a:pPr>
                      <a:r>
                        <a:rPr lang="en-US" sz="1200" dirty="0">
                          <a:effectLst/>
                        </a:rPr>
                        <a:t> </a:t>
                      </a:r>
                      <a:endParaRPr lang="en-US" sz="1200" dirty="0">
                        <a:effectLst/>
                        <a:latin typeface="Times New Roman" charset="0"/>
                        <a:ea typeface="Calibri" charset="0"/>
                      </a:endParaRPr>
                    </a:p>
                  </a:txBody>
                  <a:tcPr marL="54392" marR="54392" marT="0" marB="0"/>
                </a:tc>
                <a:extLst>
                  <a:ext uri="{0D108BD9-81ED-4DB2-BD59-A6C34878D82A}">
                    <a16:rowId xmlns:a16="http://schemas.microsoft.com/office/drawing/2014/main" val="10024"/>
                  </a:ext>
                </a:extLst>
              </a:tr>
            </a:tbl>
          </a:graphicData>
        </a:graphic>
      </p:graphicFrame>
      <p:sp>
        <p:nvSpPr>
          <p:cNvPr id="9" name="Title 1"/>
          <p:cNvSpPr txBox="1">
            <a:spLocks/>
          </p:cNvSpPr>
          <p:nvPr/>
        </p:nvSpPr>
        <p:spPr>
          <a:xfrm>
            <a:off x="766823"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a:solidFill>
                  <a:srgbClr val="FFFF00"/>
                </a:solidFill>
              </a:rPr>
              <a:t>Clinical Presentation: LW (continued)</a:t>
            </a:r>
            <a:br>
              <a:rPr lang="en-US">
                <a:solidFill>
                  <a:srgbClr val="FFFF00"/>
                </a:solidFill>
              </a:rPr>
            </a:br>
            <a:r>
              <a:rPr lang="en-US" sz="2800">
                <a:solidFill>
                  <a:srgbClr val="FFFF00"/>
                </a:solidFill>
              </a:rPr>
              <a:t>Culture reports</a:t>
            </a:r>
            <a:endParaRPr lang="en-US" sz="2800" dirty="0">
              <a:solidFill>
                <a:srgbClr val="FFFF00"/>
              </a:solidFill>
            </a:endParaRPr>
          </a:p>
        </p:txBody>
      </p:sp>
    </p:spTree>
    <p:extLst>
      <p:ext uri="{BB962C8B-B14F-4D97-AF65-F5344CB8AC3E}">
        <p14:creationId xmlns:p14="http://schemas.microsoft.com/office/powerpoint/2010/main" val="168581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solidFill>
                  <a:srgbClr val="FFFF00"/>
                </a:solidFill>
              </a:rPr>
              <a:t>Clinical Presentation: LW</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766823" y="1636002"/>
            <a:ext cx="10515600" cy="4222537"/>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buClr>
                <a:srgbClr val="FFFF00"/>
              </a:buClr>
            </a:pPr>
            <a:r>
              <a:rPr lang="en-US" sz="2400" dirty="0">
                <a:solidFill>
                  <a:schemeClr val="bg1"/>
                </a:solidFill>
              </a:rPr>
              <a:t>Pathology report: </a:t>
            </a:r>
          </a:p>
          <a:p>
            <a:pPr lvl="0">
              <a:buClr>
                <a:srgbClr val="FFFF00"/>
              </a:buClr>
            </a:pPr>
            <a:r>
              <a:rPr lang="en-US" sz="2400" dirty="0">
                <a:solidFill>
                  <a:schemeClr val="bg1"/>
                </a:solidFill>
              </a:rPr>
              <a:t>Sacral wound, superficial: </a:t>
            </a:r>
            <a:r>
              <a:rPr lang="en-US" sz="2400" dirty="0" err="1">
                <a:solidFill>
                  <a:schemeClr val="bg1"/>
                </a:solidFill>
              </a:rPr>
              <a:t>fibroadipose</a:t>
            </a:r>
            <a:r>
              <a:rPr lang="en-US" sz="2400" dirty="0">
                <a:solidFill>
                  <a:schemeClr val="bg1"/>
                </a:solidFill>
              </a:rPr>
              <a:t> tissue with acute inflammation and necrosis</a:t>
            </a:r>
          </a:p>
          <a:p>
            <a:pPr lvl="0">
              <a:buClr>
                <a:srgbClr val="FFFF00"/>
              </a:buClr>
            </a:pPr>
            <a:r>
              <a:rPr lang="en-US" sz="2400" dirty="0">
                <a:solidFill>
                  <a:schemeClr val="bg1"/>
                </a:solidFill>
              </a:rPr>
              <a:t>Left heel ulcer, superficial: skin and </a:t>
            </a:r>
            <a:r>
              <a:rPr lang="en-US" sz="2400" dirty="0" err="1">
                <a:solidFill>
                  <a:schemeClr val="bg1"/>
                </a:solidFill>
              </a:rPr>
              <a:t>subcutis</a:t>
            </a:r>
            <a:r>
              <a:rPr lang="en-US" sz="2400" dirty="0">
                <a:solidFill>
                  <a:schemeClr val="bg1"/>
                </a:solidFill>
              </a:rPr>
              <a:t> showing ulceration, acute </a:t>
            </a:r>
            <a:r>
              <a:rPr lang="en-US" sz="2400" dirty="0" err="1">
                <a:solidFill>
                  <a:schemeClr val="bg1"/>
                </a:solidFill>
              </a:rPr>
              <a:t>suppurative</a:t>
            </a:r>
            <a:r>
              <a:rPr lang="en-US" sz="2400" dirty="0">
                <a:solidFill>
                  <a:schemeClr val="bg1"/>
                </a:solidFill>
              </a:rPr>
              <a:t> ischemia</a:t>
            </a:r>
          </a:p>
          <a:p>
            <a:pPr lvl="0">
              <a:buClr>
                <a:srgbClr val="FFFF00"/>
              </a:buClr>
            </a:pPr>
            <a:r>
              <a:rPr lang="en-US" sz="2400" dirty="0">
                <a:solidFill>
                  <a:schemeClr val="bg1"/>
                </a:solidFill>
              </a:rPr>
              <a:t>Sacral bone: acute osteomyelitis</a:t>
            </a:r>
          </a:p>
          <a:p>
            <a:pPr lvl="0">
              <a:buClr>
                <a:srgbClr val="FFFF00"/>
              </a:buClr>
            </a:pPr>
            <a:r>
              <a:rPr lang="en-US" sz="2400" dirty="0">
                <a:solidFill>
                  <a:schemeClr val="bg1"/>
                </a:solidFill>
              </a:rPr>
              <a:t>Left calcaneus: chronic </a:t>
            </a:r>
            <a:r>
              <a:rPr lang="en-US" sz="2400" dirty="0" err="1">
                <a:solidFill>
                  <a:schemeClr val="bg1"/>
                </a:solidFill>
              </a:rPr>
              <a:t>fibrosing</a:t>
            </a:r>
            <a:r>
              <a:rPr lang="en-US" sz="2400" dirty="0">
                <a:solidFill>
                  <a:schemeClr val="bg1"/>
                </a:solidFill>
              </a:rPr>
              <a:t> osteomyelitis</a:t>
            </a:r>
          </a:p>
          <a:p>
            <a:pPr>
              <a:buClr>
                <a:srgbClr val="FFFF00"/>
              </a:buClr>
            </a:pPr>
            <a:endParaRPr lang="en-US" sz="2400" dirty="0">
              <a:solidFill>
                <a:schemeClr val="bg1"/>
              </a:solidFill>
            </a:endParaRPr>
          </a:p>
        </p:txBody>
      </p:sp>
    </p:spTree>
    <p:extLst>
      <p:ext uri="{BB962C8B-B14F-4D97-AF65-F5344CB8AC3E}">
        <p14:creationId xmlns:p14="http://schemas.microsoft.com/office/powerpoint/2010/main" val="176562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9506"/>
            <a:ext cx="10662684" cy="1325563"/>
          </a:xfrm>
        </p:spPr>
        <p:txBody>
          <a:bodyPr>
            <a:normAutofit/>
          </a:bodyPr>
          <a:lstStyle/>
          <a:p>
            <a:pPr algn="ctr"/>
            <a:r>
              <a:rPr lang="en-US" dirty="0">
                <a:solidFill>
                  <a:srgbClr val="FFFF00"/>
                </a:solidFill>
              </a:rPr>
              <a:t>How to diagnose osteomyelitis: imaging/pathology?</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4" name="Content Placeholder 2"/>
          <p:cNvSpPr txBox="1">
            <a:spLocks/>
          </p:cNvSpPr>
          <p:nvPr/>
        </p:nvSpPr>
        <p:spPr>
          <a:xfrm>
            <a:off x="446567" y="1490832"/>
            <a:ext cx="11337822"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000" dirty="0">
                <a:solidFill>
                  <a:schemeClr val="bg1"/>
                </a:solidFill>
              </a:rPr>
              <a:t>A diagnosis of osteomyelitis should be considered, unless proven otherwise, when there are signs of deep wounds in the sinus tract that probe to the bone, exposed bones or chronic </a:t>
            </a:r>
            <a:r>
              <a:rPr lang="en-US" sz="2000" dirty="0" err="1">
                <a:solidFill>
                  <a:schemeClr val="bg1"/>
                </a:solidFill>
              </a:rPr>
              <a:t>nonhealing</a:t>
            </a:r>
            <a:r>
              <a:rPr lang="en-US" sz="2000" dirty="0">
                <a:solidFill>
                  <a:schemeClr val="bg1"/>
                </a:solidFill>
              </a:rPr>
              <a:t> ulcers despite standard medical care. Further investigations, such as laboratory tests, diagnostic imaging (plain radiography, magnetic resonance imaging, WBC-labeled scintigraphy) and bone culture or biopsy can aid in the confirmation of osteomyelitis (strong; moderate).</a:t>
            </a:r>
          </a:p>
          <a:p>
            <a:pPr>
              <a:buClr>
                <a:srgbClr val="FFFF00"/>
              </a:buClr>
            </a:pPr>
            <a:r>
              <a:rPr lang="en-US" sz="2000" dirty="0">
                <a:solidFill>
                  <a:schemeClr val="bg1"/>
                </a:solidFill>
              </a:rPr>
              <a:t>In all patients suspected of having diabetic foot infection, plain film radiography of the foot is recommended to determine bone abnormalities (deformities, damage), soft tissue gases and foreign bodies (strong; moderate).</a:t>
            </a:r>
          </a:p>
          <a:p>
            <a:pPr>
              <a:buClr>
                <a:srgbClr val="FFFF00"/>
              </a:buClr>
            </a:pPr>
            <a:r>
              <a:rPr lang="en-US" sz="2000" dirty="0">
                <a:solidFill>
                  <a:schemeClr val="bg1"/>
                </a:solidFill>
              </a:rPr>
              <a:t>Plain film radiography is commonly used as first-line medical imaging in the assessment of the musculoskeletal structure of the lower extremities. Apart from being affordable, convenient and relatively fast, it also offers clinicians a bird’s eye view of any abnormalities in the bones and soft tissues (fractures, dislocations, malalignments, variant or accessory bones, the presence of foreign bodies, soft tissue gases) and allows them to dynamically monitor disease progression and the perioperative assessment of recovery, develop a roadmap with other medical imaging modalities and assess vascular calcification, neuropathic </a:t>
            </a:r>
            <a:r>
              <a:rPr lang="en-US" sz="2000" dirty="0" err="1">
                <a:solidFill>
                  <a:schemeClr val="bg1"/>
                </a:solidFill>
              </a:rPr>
              <a:t>osteoarthropathy</a:t>
            </a:r>
            <a:r>
              <a:rPr lang="en-US" sz="2000" dirty="0">
                <a:solidFill>
                  <a:schemeClr val="bg1"/>
                </a:solidFill>
              </a:rPr>
              <a:t> and bone deformities. </a:t>
            </a:r>
          </a:p>
        </p:txBody>
      </p:sp>
      <p:sp>
        <p:nvSpPr>
          <p:cNvPr id="5" name="TextBox 4"/>
          <p:cNvSpPr txBox="1"/>
          <p:nvPr/>
        </p:nvSpPr>
        <p:spPr>
          <a:xfrm>
            <a:off x="4635796" y="6023639"/>
            <a:ext cx="7793530" cy="738664"/>
          </a:xfrm>
          <a:prstGeom prst="rect">
            <a:avLst/>
          </a:prstGeom>
          <a:noFill/>
        </p:spPr>
        <p:txBody>
          <a:bodyPr wrap="square" rtlCol="0">
            <a:spAutoFit/>
          </a:bodyPr>
          <a:lstStyle/>
          <a:p>
            <a:pPr marL="460375" indent="-460375"/>
            <a:r>
              <a:rPr lang="en-US" sz="1400" dirty="0">
                <a:solidFill>
                  <a:schemeClr val="bg1"/>
                </a:solidFill>
              </a:rPr>
              <a:t>Wang A, </a:t>
            </a:r>
            <a:r>
              <a:rPr lang="en-US" sz="1400" dirty="0" err="1">
                <a:solidFill>
                  <a:schemeClr val="bg1"/>
                </a:solidFill>
              </a:rPr>
              <a:t>Lv</a:t>
            </a:r>
            <a:r>
              <a:rPr lang="en-US" sz="1400" dirty="0">
                <a:solidFill>
                  <a:schemeClr val="bg1"/>
                </a:solidFill>
              </a:rPr>
              <a:t> G, Cheng X, et al. Guidelines on multidisciplinary approaches for the prevention and management of diabetic foot disease (2020 edition). </a:t>
            </a:r>
            <a:r>
              <a:rPr lang="en-US" sz="1400" i="1" dirty="0">
                <a:solidFill>
                  <a:schemeClr val="bg1"/>
                </a:solidFill>
              </a:rPr>
              <a:t>Burns Trauma</a:t>
            </a:r>
            <a:r>
              <a:rPr lang="en-US" sz="1400" dirty="0">
                <a:solidFill>
                  <a:schemeClr val="bg1"/>
                </a:solidFill>
              </a:rPr>
              <a:t>. 2020;8:tkaa017. Published 2020 Jul 6. doi:10.1093/</a:t>
            </a:r>
            <a:r>
              <a:rPr lang="en-US" sz="1400" dirty="0" err="1">
                <a:solidFill>
                  <a:schemeClr val="bg1"/>
                </a:solidFill>
              </a:rPr>
              <a:t>burnst</a:t>
            </a:r>
            <a:r>
              <a:rPr lang="en-US" sz="1400" dirty="0">
                <a:solidFill>
                  <a:schemeClr val="bg1"/>
                </a:solidFill>
              </a:rPr>
              <a:t>/tkaa017</a:t>
            </a:r>
          </a:p>
        </p:txBody>
      </p:sp>
    </p:spTree>
    <p:extLst>
      <p:ext uri="{BB962C8B-B14F-4D97-AF65-F5344CB8AC3E}">
        <p14:creationId xmlns:p14="http://schemas.microsoft.com/office/powerpoint/2010/main" val="747992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33" y="77057"/>
            <a:ext cx="11897833" cy="1325563"/>
          </a:xfrm>
        </p:spPr>
        <p:txBody>
          <a:bodyPr>
            <a:normAutofit/>
          </a:bodyPr>
          <a:lstStyle/>
          <a:p>
            <a:pPr algn="ctr"/>
            <a:r>
              <a:rPr lang="en-US" sz="3600" dirty="0">
                <a:solidFill>
                  <a:srgbClr val="FFFF00"/>
                </a:solidFill>
              </a:rPr>
              <a:t>How to diagnose osteomyelitis: imaging/pathology?</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4" name="Content Placeholder 2"/>
          <p:cNvSpPr txBox="1">
            <a:spLocks/>
          </p:cNvSpPr>
          <p:nvPr/>
        </p:nvSpPr>
        <p:spPr>
          <a:xfrm>
            <a:off x="460639" y="1016837"/>
            <a:ext cx="11337822"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000" dirty="0">
                <a:solidFill>
                  <a:schemeClr val="bg1"/>
                </a:solidFill>
              </a:rPr>
              <a:t>MRI is the preferred and most advanced imaging method for aiding in the diagnosis of diabetic foot </a:t>
            </a:r>
            <a:r>
              <a:rPr lang="en-US" sz="2000" dirty="0" err="1">
                <a:solidFill>
                  <a:schemeClr val="bg1"/>
                </a:solidFill>
              </a:rPr>
              <a:t>ostemyelitis</a:t>
            </a:r>
            <a:r>
              <a:rPr lang="en-US" sz="2000" dirty="0">
                <a:solidFill>
                  <a:schemeClr val="bg1"/>
                </a:solidFill>
              </a:rPr>
              <a:t>. In active osteomyelitis, the bone marrow exhibits a </a:t>
            </a:r>
            <a:r>
              <a:rPr lang="en-US" sz="2000" dirty="0" err="1">
                <a:solidFill>
                  <a:schemeClr val="bg1"/>
                </a:solidFill>
              </a:rPr>
              <a:t>hypointense</a:t>
            </a:r>
            <a:r>
              <a:rPr lang="en-US" sz="2000" dirty="0">
                <a:solidFill>
                  <a:schemeClr val="bg1"/>
                </a:solidFill>
              </a:rPr>
              <a:t> signal on T1-weighted images and a </a:t>
            </a:r>
            <a:r>
              <a:rPr lang="en-US" sz="2000" dirty="0" err="1">
                <a:solidFill>
                  <a:schemeClr val="bg1"/>
                </a:solidFill>
              </a:rPr>
              <a:t>hyperintense</a:t>
            </a:r>
            <a:r>
              <a:rPr lang="en-US" sz="2000" dirty="0">
                <a:solidFill>
                  <a:schemeClr val="bg1"/>
                </a:solidFill>
              </a:rPr>
              <a:t> signal on T2-weighted images. In contrast, both the T1-weighted and T2-weighted images show reduced signal intensity during the chronic phase. The sensitivity of MRI is 90% (range, 77–100%), which is better than that of PR, technetium-99m bone scan or leukocyte scintigraphy. </a:t>
            </a:r>
          </a:p>
          <a:p>
            <a:pPr>
              <a:buClr>
                <a:srgbClr val="FFFF00"/>
              </a:buClr>
            </a:pPr>
            <a:r>
              <a:rPr lang="en-US" sz="2000" dirty="0">
                <a:solidFill>
                  <a:schemeClr val="bg1"/>
                </a:solidFill>
              </a:rPr>
              <a:t>Nuclear medicine scans may have some value in the diagnosis of DFO, especially when MRI is contraindicated. Direct scintigraphy and two-dimensional processed images can be used in combination with various radioisotopes and increase DFO diagnosis accuracy. Typical findings of </a:t>
            </a:r>
            <a:r>
              <a:rPr lang="en-US" sz="2000" dirty="0" err="1">
                <a:solidFill>
                  <a:schemeClr val="bg1"/>
                </a:solidFill>
              </a:rPr>
              <a:t>hyperperfusion</a:t>
            </a:r>
            <a:r>
              <a:rPr lang="en-US" sz="2000" dirty="0">
                <a:solidFill>
                  <a:schemeClr val="bg1"/>
                </a:solidFill>
              </a:rPr>
              <a:t>, hyperemia and bone resorption are suggestive of DFO. Nuclear medicine scans exhibit higher sensitivity but lower specificity and poor anatomical localization compared with MRI.</a:t>
            </a:r>
          </a:p>
          <a:p>
            <a:pPr>
              <a:buClr>
                <a:srgbClr val="FFFF00"/>
              </a:buClr>
            </a:pPr>
            <a:r>
              <a:rPr lang="en-US" sz="2000" i="1" dirty="0">
                <a:solidFill>
                  <a:schemeClr val="bg1"/>
                </a:solidFill>
              </a:rPr>
              <a:t>Bone biopsy and bone cultures should be considered the gold standard for the diagnosis of diabetic foot osteomyelitis (strong; high).</a:t>
            </a:r>
            <a:r>
              <a:rPr lang="en-US" sz="2000" dirty="0">
                <a:solidFill>
                  <a:schemeClr val="bg1"/>
                </a:solidFill>
              </a:rPr>
              <a:t> Confirmation of the diagnosis of diabetic foot osteomyelitis is largely based on the isolation of bacteria in bone tissue, the discovery of osteonecrosis and histopathological findings of inflammatory cell infiltration. Bone biopsy is performed under surgical debridement or percutaneous puncture under fluoroscopy or computed tomography guidance and is considered the gold standard for the diagnosis of osteomyelitis. The sensitivity and specificity of bone biopsy can reach 95% and 90%, respectively. Bone biopsy has not only played a role in the diagnosis of osteomyelitis but also provided guidance in the identification of pathogenic bacteria and their antibiotic sensitivity.</a:t>
            </a:r>
          </a:p>
          <a:p>
            <a:pPr>
              <a:buClr>
                <a:srgbClr val="FFFF00"/>
              </a:buClr>
            </a:pPr>
            <a:endParaRPr lang="en-US" sz="2000" dirty="0">
              <a:solidFill>
                <a:schemeClr val="bg1"/>
              </a:solidFill>
            </a:endParaRPr>
          </a:p>
        </p:txBody>
      </p:sp>
      <p:sp>
        <p:nvSpPr>
          <p:cNvPr id="5" name="TextBox 4"/>
          <p:cNvSpPr txBox="1"/>
          <p:nvPr/>
        </p:nvSpPr>
        <p:spPr>
          <a:xfrm>
            <a:off x="2388916" y="6246927"/>
            <a:ext cx="9803084" cy="523220"/>
          </a:xfrm>
          <a:prstGeom prst="rect">
            <a:avLst/>
          </a:prstGeom>
          <a:noFill/>
        </p:spPr>
        <p:txBody>
          <a:bodyPr wrap="square" rtlCol="0">
            <a:spAutoFit/>
          </a:bodyPr>
          <a:lstStyle/>
          <a:p>
            <a:pPr marL="460375" indent="-460375"/>
            <a:r>
              <a:rPr lang="en-US" sz="1400" dirty="0">
                <a:solidFill>
                  <a:schemeClr val="bg1"/>
                </a:solidFill>
              </a:rPr>
              <a:t>Wang A, </a:t>
            </a:r>
            <a:r>
              <a:rPr lang="en-US" sz="1400" dirty="0" err="1">
                <a:solidFill>
                  <a:schemeClr val="bg1"/>
                </a:solidFill>
              </a:rPr>
              <a:t>Lv</a:t>
            </a:r>
            <a:r>
              <a:rPr lang="en-US" sz="1400" dirty="0">
                <a:solidFill>
                  <a:schemeClr val="bg1"/>
                </a:solidFill>
              </a:rPr>
              <a:t> G, Cheng X, et al. Guidelines on multidisciplinary approaches for the prevention and management of diabetic foot disease (2020 edition). </a:t>
            </a:r>
            <a:r>
              <a:rPr lang="en-US" sz="1400" i="1" dirty="0">
                <a:solidFill>
                  <a:schemeClr val="bg1"/>
                </a:solidFill>
              </a:rPr>
              <a:t>Burns Trauma</a:t>
            </a:r>
            <a:r>
              <a:rPr lang="en-US" sz="1400" dirty="0">
                <a:solidFill>
                  <a:schemeClr val="bg1"/>
                </a:solidFill>
              </a:rPr>
              <a:t>. 2020;8:tkaa017. Published 2020 Jul 6. doi:10.1093/</a:t>
            </a:r>
            <a:r>
              <a:rPr lang="en-US" sz="1400" dirty="0" err="1">
                <a:solidFill>
                  <a:schemeClr val="bg1"/>
                </a:solidFill>
              </a:rPr>
              <a:t>burnst</a:t>
            </a:r>
            <a:r>
              <a:rPr lang="en-US" sz="1400" dirty="0">
                <a:solidFill>
                  <a:schemeClr val="bg1"/>
                </a:solidFill>
              </a:rPr>
              <a:t>/tkaa017</a:t>
            </a:r>
          </a:p>
        </p:txBody>
      </p:sp>
      <p:sp>
        <p:nvSpPr>
          <p:cNvPr id="3" name="TextBox 2"/>
          <p:cNvSpPr txBox="1"/>
          <p:nvPr/>
        </p:nvSpPr>
        <p:spPr>
          <a:xfrm>
            <a:off x="5699051" y="694306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096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27" y="11847"/>
            <a:ext cx="11548596" cy="1325563"/>
          </a:xfrm>
        </p:spPr>
        <p:txBody>
          <a:bodyPr>
            <a:normAutofit/>
          </a:bodyPr>
          <a:lstStyle/>
          <a:p>
            <a:pPr algn="ctr"/>
            <a:r>
              <a:rPr lang="en-US" sz="3600" dirty="0">
                <a:solidFill>
                  <a:srgbClr val="FFFF00"/>
                </a:solidFill>
              </a:rPr>
              <a:t>How to diagnose osteomyelitis: imaging/pathology?</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4" name="Content Placeholder 2"/>
          <p:cNvSpPr txBox="1">
            <a:spLocks/>
          </p:cNvSpPr>
          <p:nvPr/>
        </p:nvSpPr>
        <p:spPr>
          <a:xfrm>
            <a:off x="-134789" y="947422"/>
            <a:ext cx="4387808"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buClr>
                <a:srgbClr val="FFFF00"/>
              </a:buClr>
            </a:pPr>
            <a:r>
              <a:rPr lang="en-US" sz="1600" dirty="0">
                <a:solidFill>
                  <a:schemeClr val="bg1"/>
                </a:solidFill>
              </a:rPr>
              <a:t>Examples of patients with Stage IV pressure ulcers with underlying osteomyelitis: ischium (1a) and trochanteric (1b).</a:t>
            </a:r>
          </a:p>
        </p:txBody>
      </p:sp>
      <p:sp>
        <p:nvSpPr>
          <p:cNvPr id="5" name="TextBox 4"/>
          <p:cNvSpPr txBox="1"/>
          <p:nvPr/>
        </p:nvSpPr>
        <p:spPr>
          <a:xfrm>
            <a:off x="3083441" y="5977798"/>
            <a:ext cx="9303354" cy="738664"/>
          </a:xfrm>
          <a:prstGeom prst="rect">
            <a:avLst/>
          </a:prstGeom>
          <a:noFill/>
        </p:spPr>
        <p:txBody>
          <a:bodyPr wrap="square" rtlCol="0">
            <a:spAutoFit/>
          </a:bodyPr>
          <a:lstStyle/>
          <a:p>
            <a:pPr marL="460375" indent="-460375"/>
            <a:r>
              <a:rPr lang="en-US" sz="1400" dirty="0" err="1">
                <a:solidFill>
                  <a:schemeClr val="bg1"/>
                </a:solidFill>
              </a:rPr>
              <a:t>Rennert</a:t>
            </a:r>
            <a:r>
              <a:rPr lang="en-US" sz="1400" dirty="0">
                <a:solidFill>
                  <a:schemeClr val="bg1"/>
                </a:solidFill>
              </a:rPr>
              <a:t> R, </a:t>
            </a:r>
            <a:r>
              <a:rPr lang="en-US" sz="1400" dirty="0" err="1">
                <a:solidFill>
                  <a:schemeClr val="bg1"/>
                </a:solidFill>
              </a:rPr>
              <a:t>Golinko</a:t>
            </a:r>
            <a:r>
              <a:rPr lang="en-US" sz="1400" dirty="0">
                <a:solidFill>
                  <a:schemeClr val="bg1"/>
                </a:solidFill>
              </a:rPr>
              <a:t> M, Yan A, </a:t>
            </a:r>
            <a:r>
              <a:rPr lang="en-US" sz="1400" dirty="0" err="1">
                <a:solidFill>
                  <a:schemeClr val="bg1"/>
                </a:solidFill>
              </a:rPr>
              <a:t>Flattau</a:t>
            </a:r>
            <a:r>
              <a:rPr lang="en-US" sz="1400" dirty="0">
                <a:solidFill>
                  <a:schemeClr val="bg1"/>
                </a:solidFill>
              </a:rPr>
              <a:t> A, </a:t>
            </a:r>
            <a:r>
              <a:rPr lang="en-US" sz="1400" dirty="0" err="1">
                <a:solidFill>
                  <a:schemeClr val="bg1"/>
                </a:solidFill>
              </a:rPr>
              <a:t>Tomic-Canic</a:t>
            </a:r>
            <a:r>
              <a:rPr lang="en-US" sz="1400" dirty="0">
                <a:solidFill>
                  <a:schemeClr val="bg1"/>
                </a:solidFill>
              </a:rPr>
              <a:t> M, </a:t>
            </a:r>
            <a:r>
              <a:rPr lang="en-US" sz="1400" dirty="0" err="1">
                <a:solidFill>
                  <a:schemeClr val="bg1"/>
                </a:solidFill>
              </a:rPr>
              <a:t>Brem</a:t>
            </a:r>
            <a:r>
              <a:rPr lang="en-US" sz="1400" dirty="0">
                <a:solidFill>
                  <a:schemeClr val="bg1"/>
                </a:solidFill>
              </a:rPr>
              <a:t> H. Developing and evaluating outcomes of an evidence-based protocol for the treatment of osteomyelitis in Stage IV pressure ulcers: a literature and wound electronic medical record database review. </a:t>
            </a:r>
            <a:r>
              <a:rPr lang="en-US" sz="1400" i="1" dirty="0">
                <a:solidFill>
                  <a:schemeClr val="bg1"/>
                </a:solidFill>
              </a:rPr>
              <a:t>Ostomy Wound Manage</a:t>
            </a:r>
            <a:r>
              <a:rPr lang="en-US" sz="1400" dirty="0">
                <a:solidFill>
                  <a:schemeClr val="bg1"/>
                </a:solidFill>
              </a:rPr>
              <a:t>. 2009;55(3):42-53.</a:t>
            </a:r>
          </a:p>
        </p:txBody>
      </p:sp>
      <p:sp>
        <p:nvSpPr>
          <p:cNvPr id="3" name="TextBox 2"/>
          <p:cNvSpPr txBox="1"/>
          <p:nvPr/>
        </p:nvSpPr>
        <p:spPr>
          <a:xfrm>
            <a:off x="5699051" y="6943060"/>
            <a:ext cx="184731"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30" y="1745338"/>
            <a:ext cx="2478611" cy="436998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449" y="1424143"/>
            <a:ext cx="4963633" cy="4572559"/>
          </a:xfrm>
          <a:prstGeom prst="rect">
            <a:avLst/>
          </a:prstGeom>
        </p:spPr>
      </p:pic>
      <p:sp>
        <p:nvSpPr>
          <p:cNvPr id="9" name="Content Placeholder 2"/>
          <p:cNvSpPr txBox="1">
            <a:spLocks/>
          </p:cNvSpPr>
          <p:nvPr/>
        </p:nvSpPr>
        <p:spPr>
          <a:xfrm>
            <a:off x="9472798" y="1788403"/>
            <a:ext cx="2619150"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buClr>
                <a:srgbClr val="FFFF00"/>
              </a:buClr>
            </a:pPr>
            <a:r>
              <a:rPr lang="en-US" sz="1600" dirty="0">
                <a:solidFill>
                  <a:schemeClr val="bg1"/>
                </a:solidFill>
              </a:rPr>
              <a:t>A 51-year-old woman with paralysis presented with gangrene and osteomyelitis (she grew MRSA from her bone) of her sacral ulcer (Figure 2a). The wound eventually healed after implementing the treatment protocol. (Figure 2b-d).</a:t>
            </a:r>
          </a:p>
        </p:txBody>
      </p:sp>
    </p:spTree>
    <p:extLst>
      <p:ext uri="{BB962C8B-B14F-4D97-AF65-F5344CB8AC3E}">
        <p14:creationId xmlns:p14="http://schemas.microsoft.com/office/powerpoint/2010/main" val="736552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77026</TotalTime>
  <Words>2318</Words>
  <Application>Microsoft Macintosh PowerPoint</Application>
  <PresentationFormat>Widescreen</PresentationFormat>
  <Paragraphs>370</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Rounded MT Bold</vt:lpstr>
      <vt:lpstr>Calibri</vt:lpstr>
      <vt:lpstr>Calibri Light</vt:lpstr>
      <vt:lpstr>Times New Roman</vt:lpstr>
      <vt:lpstr>Office Theme</vt:lpstr>
      <vt:lpstr>Wound Healing Outcomes</vt:lpstr>
      <vt:lpstr>Agenda</vt:lpstr>
      <vt:lpstr>Clinical Presentation: LW</vt:lpstr>
      <vt:lpstr>PowerPoint Presentation</vt:lpstr>
      <vt:lpstr>PowerPoint Presentation</vt:lpstr>
      <vt:lpstr>Clinical Presentation: LW</vt:lpstr>
      <vt:lpstr>How to diagnose osteomyelitis: imaging/pathology?</vt:lpstr>
      <vt:lpstr>How to diagnose osteomyelitis: imaging/pathology?</vt:lpstr>
      <vt:lpstr>How to diagnose osteomyelitis: imaging/pathology?</vt:lpstr>
      <vt:lpstr>How to diagnose osteomyelitis: imaging/pathology?</vt:lpstr>
      <vt:lpstr>How to diagnose pelvic osteomyelitis?</vt:lpstr>
      <vt:lpstr>How to diagnose pelvic osteomyelitis?</vt:lpstr>
      <vt:lpstr>PowerPoint Presentation</vt:lpstr>
      <vt:lpstr>PowerPoint Presentation</vt:lpstr>
      <vt:lpstr>Clinical Presentation: MW</vt:lpstr>
      <vt:lpstr>PowerPoint Presentation</vt:lpstr>
      <vt:lpstr>PowerPoint Presentation</vt:lpstr>
      <vt:lpstr>Clinical Presentation: AB</vt:lpstr>
      <vt:lpstr>Nutrition: Dr Rothkopf</vt:lpstr>
      <vt:lpstr>Clinical Presentation: AB (Nutrition)</vt:lpstr>
      <vt:lpstr>Clinical Presentation: AB (Nutrition)</vt:lpstr>
      <vt:lpstr>Clinical Presentation: AB (continued)</vt:lpstr>
      <vt:lpstr>Clinical Presentation: AB (continued) Culture report</vt:lpstr>
      <vt:lpstr>Next week’s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955</cp:revision>
  <cp:lastPrinted>2020-06-24T18:01:19Z</cp:lastPrinted>
  <dcterms:created xsi:type="dcterms:W3CDTF">2019-03-18T00:19:13Z</dcterms:created>
  <dcterms:modified xsi:type="dcterms:W3CDTF">2024-07-06T16:07:30Z</dcterms:modified>
</cp:coreProperties>
</file>