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handoutMasterIdLst>
    <p:handoutMasterId r:id="rId24"/>
  </p:handoutMasterIdLst>
  <p:sldIdLst>
    <p:sldId id="256" r:id="rId2"/>
    <p:sldId id="1660" r:id="rId3"/>
    <p:sldId id="1758" r:id="rId4"/>
    <p:sldId id="1792" r:id="rId5"/>
    <p:sldId id="1790" r:id="rId6"/>
    <p:sldId id="1794" r:id="rId7"/>
    <p:sldId id="1791" r:id="rId8"/>
    <p:sldId id="1759" r:id="rId9"/>
    <p:sldId id="1793" r:id="rId10"/>
    <p:sldId id="1765" r:id="rId11"/>
    <p:sldId id="1781" r:id="rId12"/>
    <p:sldId id="1776" r:id="rId13"/>
    <p:sldId id="1760" r:id="rId14"/>
    <p:sldId id="1768" r:id="rId15"/>
    <p:sldId id="1774" r:id="rId16"/>
    <p:sldId id="1775" r:id="rId17"/>
    <p:sldId id="1779" r:id="rId18"/>
    <p:sldId id="1780" r:id="rId19"/>
    <p:sldId id="1702" r:id="rId20"/>
    <p:sldId id="1785" r:id="rId21"/>
    <p:sldId id="1786"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C05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854"/>
    <p:restoredTop sz="91340"/>
  </p:normalViewPr>
  <p:slideViewPr>
    <p:cSldViewPr snapToGrid="0" snapToObjects="1">
      <p:cViewPr varScale="1">
        <p:scale>
          <a:sx n="100" d="100"/>
          <a:sy n="100" d="100"/>
        </p:scale>
        <p:origin x="1464" y="168"/>
      </p:cViewPr>
      <p:guideLst/>
    </p:cSldViewPr>
  </p:slideViewPr>
  <p:outlineViewPr>
    <p:cViewPr>
      <p:scale>
        <a:sx n="33" d="100"/>
        <a:sy n="33" d="100"/>
      </p:scale>
      <p:origin x="0" y="-8"/>
    </p:cViewPr>
  </p:outlineViewPr>
  <p:notesTextViewPr>
    <p:cViewPr>
      <p:scale>
        <a:sx n="1" d="1"/>
        <a:sy n="1" d="1"/>
      </p:scale>
      <p:origin x="0" y="0"/>
    </p:cViewPr>
  </p:notesTextViewPr>
  <p:sorterViewPr>
    <p:cViewPr>
      <p:scale>
        <a:sx n="150" d="100"/>
        <a:sy n="15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ED9D258-A02E-0A4C-8373-D7E01C42B17C}" type="datetimeFigureOut">
              <a:rPr lang="en-US" smtClean="0"/>
              <a:t>7/6/24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A212852-09C9-B142-9FAB-090EA1E33162}" type="slidenum">
              <a:rPr lang="en-US" smtClean="0"/>
              <a:t>‹#›</a:t>
            </a:fld>
            <a:endParaRPr lang="en-US"/>
          </a:p>
        </p:txBody>
      </p:sp>
    </p:spTree>
    <p:extLst>
      <p:ext uri="{BB962C8B-B14F-4D97-AF65-F5344CB8AC3E}">
        <p14:creationId xmlns:p14="http://schemas.microsoft.com/office/powerpoint/2010/main" val="18462389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76BD06-7A6B-7248-9773-C76470D2F214}" type="datetimeFigureOut">
              <a:rPr lang="en-US" smtClean="0"/>
              <a:t>7/6/24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C94E7B-65FD-8140-90D5-F36DA18E760B}" type="slidenum">
              <a:rPr lang="en-US" smtClean="0"/>
              <a:t>‹#›</a:t>
            </a:fld>
            <a:endParaRPr lang="en-US"/>
          </a:p>
        </p:txBody>
      </p:sp>
    </p:spTree>
    <p:extLst>
      <p:ext uri="{BB962C8B-B14F-4D97-AF65-F5344CB8AC3E}">
        <p14:creationId xmlns:p14="http://schemas.microsoft.com/office/powerpoint/2010/main" val="17695081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C94E7B-65FD-8140-90D5-F36DA18E760B}" type="slidenum">
              <a:rPr lang="en-US" smtClean="0"/>
              <a:t>2</a:t>
            </a:fld>
            <a:endParaRPr lang="en-US"/>
          </a:p>
        </p:txBody>
      </p:sp>
    </p:spTree>
    <p:extLst>
      <p:ext uri="{BB962C8B-B14F-4D97-AF65-F5344CB8AC3E}">
        <p14:creationId xmlns:p14="http://schemas.microsoft.com/office/powerpoint/2010/main" val="14187730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0C05FF"/>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solidFill>
                  <a:srgbClr val="FFFF00"/>
                </a:solidFill>
                <a:latin typeface="Arial Rounded MT Bold" charset="0"/>
                <a:ea typeface="Arial Rounded MT Bold" charset="0"/>
                <a:cs typeface="Arial Rounded MT Bold"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rgbClr val="FFFF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8F6D45C2-C527-EB4D-8F6B-5A1E77896A07}" type="datetimeFigureOut">
              <a:rPr lang="en-US" smtClean="0"/>
              <a:t>7/6/24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162A5C-F2DC-724F-8424-EE62201595F5}" type="slidenum">
              <a:rPr lang="en-US" smtClean="0"/>
              <a:t>‹#›</a:t>
            </a:fld>
            <a:endParaRPr lang="en-US"/>
          </a:p>
        </p:txBody>
      </p:sp>
    </p:spTree>
    <p:extLst>
      <p:ext uri="{BB962C8B-B14F-4D97-AF65-F5344CB8AC3E}">
        <p14:creationId xmlns:p14="http://schemas.microsoft.com/office/powerpoint/2010/main" val="1324054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F6D45C2-C527-EB4D-8F6B-5A1E77896A07}" type="datetimeFigureOut">
              <a:rPr lang="en-US" smtClean="0"/>
              <a:t>7/6/24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162A5C-F2DC-724F-8424-EE62201595F5}" type="slidenum">
              <a:rPr lang="en-US" smtClean="0"/>
              <a:t>‹#›</a:t>
            </a:fld>
            <a:endParaRPr lang="en-US"/>
          </a:p>
        </p:txBody>
      </p:sp>
    </p:spTree>
    <p:extLst>
      <p:ext uri="{BB962C8B-B14F-4D97-AF65-F5344CB8AC3E}">
        <p14:creationId xmlns:p14="http://schemas.microsoft.com/office/powerpoint/2010/main" val="20241549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F6D45C2-C527-EB4D-8F6B-5A1E77896A07}" type="datetimeFigureOut">
              <a:rPr lang="en-US" smtClean="0"/>
              <a:t>7/6/24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162A5C-F2DC-724F-8424-EE62201595F5}" type="slidenum">
              <a:rPr lang="en-US" smtClean="0"/>
              <a:t>‹#›</a:t>
            </a:fld>
            <a:endParaRPr lang="en-US"/>
          </a:p>
        </p:txBody>
      </p:sp>
    </p:spTree>
    <p:extLst>
      <p:ext uri="{BB962C8B-B14F-4D97-AF65-F5344CB8AC3E}">
        <p14:creationId xmlns:p14="http://schemas.microsoft.com/office/powerpoint/2010/main" val="16837757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rgbClr val="0C05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Rounded MT Bold" charset="0"/>
                <a:ea typeface="Arial Rounded MT Bold" charset="0"/>
                <a:cs typeface="Arial Rounded MT Bold" charset="0"/>
              </a:defRPr>
            </a:lvl1pPr>
          </a:lstStyle>
          <a:p>
            <a:r>
              <a:rPr lang="en-US" dirty="0"/>
              <a:t>Click to edit Master title style</a:t>
            </a:r>
          </a:p>
        </p:txBody>
      </p:sp>
      <p:sp>
        <p:nvSpPr>
          <p:cNvPr id="3" name="Content Placeholder 2"/>
          <p:cNvSpPr>
            <a:spLocks noGrp="1"/>
          </p:cNvSpPr>
          <p:nvPr>
            <p:ph idx="1"/>
          </p:nvPr>
        </p:nvSpPr>
        <p:spPr/>
        <p:txBody>
          <a:bodyPr/>
          <a:lstStyle>
            <a:lvl1pPr marL="228600" indent="-228600">
              <a:spcBef>
                <a:spcPts val="1000"/>
              </a:spcBef>
              <a:buClr>
                <a:srgbClr val="FFFF00"/>
              </a:buClr>
              <a:buFont typeface="Arial" charset="0"/>
              <a:buChar char="•"/>
              <a:defRPr>
                <a:solidFill>
                  <a:schemeClr val="bg1"/>
                </a:solidFill>
                <a:latin typeface="Arial" charset="0"/>
                <a:ea typeface="Arial" charset="0"/>
                <a:cs typeface="Arial" charset="0"/>
              </a:defRPr>
            </a:lvl1pPr>
            <a:lvl2pPr marL="685800" indent="-228600">
              <a:spcBef>
                <a:spcPts val="1000"/>
              </a:spcBef>
              <a:buClr>
                <a:srgbClr val="FFFF00"/>
              </a:buClr>
              <a:buFont typeface="Arial" charset="0"/>
              <a:buChar char="•"/>
              <a:defRPr>
                <a:solidFill>
                  <a:schemeClr val="bg1"/>
                </a:solidFill>
                <a:latin typeface="Arial" charset="0"/>
                <a:ea typeface="Arial" charset="0"/>
                <a:cs typeface="Arial" charset="0"/>
              </a:defRPr>
            </a:lvl2pPr>
            <a:lvl3pPr marL="1143000" indent="-228600">
              <a:spcBef>
                <a:spcPts val="1000"/>
              </a:spcBef>
              <a:buClr>
                <a:srgbClr val="FFFF00"/>
              </a:buClr>
              <a:buFont typeface="Arial" charset="0"/>
              <a:buChar char="•"/>
              <a:defRPr>
                <a:solidFill>
                  <a:schemeClr val="bg1"/>
                </a:solidFill>
                <a:latin typeface="Arial" charset="0"/>
                <a:ea typeface="Arial" charset="0"/>
                <a:cs typeface="Arial" charset="0"/>
              </a:defRPr>
            </a:lvl3pPr>
            <a:lvl4pPr marL="1600200" indent="-228600">
              <a:spcBef>
                <a:spcPts val="1000"/>
              </a:spcBef>
              <a:buClr>
                <a:srgbClr val="FFFF00"/>
              </a:buClr>
              <a:buFont typeface="Arial" charset="0"/>
              <a:buChar char="•"/>
              <a:defRPr>
                <a:solidFill>
                  <a:schemeClr val="bg1"/>
                </a:solidFill>
                <a:latin typeface="Arial" charset="0"/>
                <a:ea typeface="Arial" charset="0"/>
                <a:cs typeface="Arial" charset="0"/>
              </a:defRPr>
            </a:lvl4pPr>
            <a:lvl5pPr marL="2057400" indent="-228600">
              <a:spcBef>
                <a:spcPts val="1000"/>
              </a:spcBef>
              <a:buClr>
                <a:srgbClr val="FFFF00"/>
              </a:buClr>
              <a:buFont typeface="Arial" charset="0"/>
              <a:buChar char="•"/>
              <a:defRPr>
                <a:solidFill>
                  <a:schemeClr val="bg1"/>
                </a:solidFill>
                <a:latin typeface="Arial" charset="0"/>
                <a:ea typeface="Arial" charset="0"/>
                <a:cs typeface="Arial"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F6D45C2-C527-EB4D-8F6B-5A1E77896A07}" type="datetimeFigureOut">
              <a:rPr lang="en-US" smtClean="0"/>
              <a:t>7/6/24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162A5C-F2DC-724F-8424-EE62201595F5}" type="slidenum">
              <a:rPr lang="en-US" smtClean="0"/>
              <a:t>‹#›</a:t>
            </a:fld>
            <a:endParaRPr lang="en-US"/>
          </a:p>
        </p:txBody>
      </p:sp>
    </p:spTree>
    <p:extLst>
      <p:ext uri="{BB962C8B-B14F-4D97-AF65-F5344CB8AC3E}">
        <p14:creationId xmlns:p14="http://schemas.microsoft.com/office/powerpoint/2010/main" val="11641456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rgbClr val="0C05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F6D45C2-C527-EB4D-8F6B-5A1E77896A07}" type="datetimeFigureOut">
              <a:rPr lang="en-US" smtClean="0"/>
              <a:t>7/6/24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162A5C-F2DC-724F-8424-EE62201595F5}" type="slidenum">
              <a:rPr lang="en-US" smtClean="0"/>
              <a:t>‹#›</a:t>
            </a:fld>
            <a:endParaRPr lang="en-US"/>
          </a:p>
        </p:txBody>
      </p:sp>
    </p:spTree>
    <p:extLst>
      <p:ext uri="{BB962C8B-B14F-4D97-AF65-F5344CB8AC3E}">
        <p14:creationId xmlns:p14="http://schemas.microsoft.com/office/powerpoint/2010/main" val="727006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rgbClr val="0070C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F6D45C2-C527-EB4D-8F6B-5A1E77896A07}" type="datetimeFigureOut">
              <a:rPr lang="en-US" smtClean="0"/>
              <a:t>7/6/24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162A5C-F2DC-724F-8424-EE62201595F5}" type="slidenum">
              <a:rPr lang="en-US" smtClean="0"/>
              <a:t>‹#›</a:t>
            </a:fld>
            <a:endParaRPr lang="en-US"/>
          </a:p>
        </p:txBody>
      </p:sp>
    </p:spTree>
    <p:extLst>
      <p:ext uri="{BB962C8B-B14F-4D97-AF65-F5344CB8AC3E}">
        <p14:creationId xmlns:p14="http://schemas.microsoft.com/office/powerpoint/2010/main" val="2109029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rgbClr val="0070C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F6D45C2-C527-EB4D-8F6B-5A1E77896A07}" type="datetimeFigureOut">
              <a:rPr lang="en-US" smtClean="0"/>
              <a:t>7/6/24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D162A5C-F2DC-724F-8424-EE62201595F5}" type="slidenum">
              <a:rPr lang="en-US" smtClean="0"/>
              <a:t>‹#›</a:t>
            </a:fld>
            <a:endParaRPr lang="en-US"/>
          </a:p>
        </p:txBody>
      </p:sp>
    </p:spTree>
    <p:extLst>
      <p:ext uri="{BB962C8B-B14F-4D97-AF65-F5344CB8AC3E}">
        <p14:creationId xmlns:p14="http://schemas.microsoft.com/office/powerpoint/2010/main" val="856449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F6D45C2-C527-EB4D-8F6B-5A1E77896A07}" type="datetimeFigureOut">
              <a:rPr lang="en-US" smtClean="0"/>
              <a:t>7/6/24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D162A5C-F2DC-724F-8424-EE62201595F5}" type="slidenum">
              <a:rPr lang="en-US" smtClean="0"/>
              <a:t>‹#›</a:t>
            </a:fld>
            <a:endParaRPr lang="en-US"/>
          </a:p>
        </p:txBody>
      </p:sp>
    </p:spTree>
    <p:extLst>
      <p:ext uri="{BB962C8B-B14F-4D97-AF65-F5344CB8AC3E}">
        <p14:creationId xmlns:p14="http://schemas.microsoft.com/office/powerpoint/2010/main" val="6206479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6D45C2-C527-EB4D-8F6B-5A1E77896A07}" type="datetimeFigureOut">
              <a:rPr lang="en-US" smtClean="0"/>
              <a:t>7/6/24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D162A5C-F2DC-724F-8424-EE62201595F5}" type="slidenum">
              <a:rPr lang="en-US" smtClean="0"/>
              <a:t>‹#›</a:t>
            </a:fld>
            <a:endParaRPr lang="en-US"/>
          </a:p>
        </p:txBody>
      </p:sp>
    </p:spTree>
    <p:extLst>
      <p:ext uri="{BB962C8B-B14F-4D97-AF65-F5344CB8AC3E}">
        <p14:creationId xmlns:p14="http://schemas.microsoft.com/office/powerpoint/2010/main" val="9023078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F6D45C2-C527-EB4D-8F6B-5A1E77896A07}" type="datetimeFigureOut">
              <a:rPr lang="en-US" smtClean="0"/>
              <a:t>7/6/24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162A5C-F2DC-724F-8424-EE62201595F5}" type="slidenum">
              <a:rPr lang="en-US" smtClean="0"/>
              <a:t>‹#›</a:t>
            </a:fld>
            <a:endParaRPr lang="en-US"/>
          </a:p>
        </p:txBody>
      </p:sp>
    </p:spTree>
    <p:extLst>
      <p:ext uri="{BB962C8B-B14F-4D97-AF65-F5344CB8AC3E}">
        <p14:creationId xmlns:p14="http://schemas.microsoft.com/office/powerpoint/2010/main" val="1706675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F6D45C2-C527-EB4D-8F6B-5A1E77896A07}" type="datetimeFigureOut">
              <a:rPr lang="en-US" smtClean="0"/>
              <a:t>7/6/24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162A5C-F2DC-724F-8424-EE62201595F5}" type="slidenum">
              <a:rPr lang="en-US" smtClean="0"/>
              <a:t>‹#›</a:t>
            </a:fld>
            <a:endParaRPr lang="en-US"/>
          </a:p>
        </p:txBody>
      </p:sp>
    </p:spTree>
    <p:extLst>
      <p:ext uri="{BB962C8B-B14F-4D97-AF65-F5344CB8AC3E}">
        <p14:creationId xmlns:p14="http://schemas.microsoft.com/office/powerpoint/2010/main" val="1604757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C05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6D45C2-C527-EB4D-8F6B-5A1E77896A07}" type="datetimeFigureOut">
              <a:rPr lang="en-US" smtClean="0"/>
              <a:t>7/6/24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162A5C-F2DC-724F-8424-EE62201595F5}" type="slidenum">
              <a:rPr lang="en-US" smtClean="0"/>
              <a:t>‹#›</a:t>
            </a:fld>
            <a:endParaRPr lang="en-US"/>
          </a:p>
        </p:txBody>
      </p:sp>
    </p:spTree>
    <p:extLst>
      <p:ext uri="{BB962C8B-B14F-4D97-AF65-F5344CB8AC3E}">
        <p14:creationId xmlns:p14="http://schemas.microsoft.com/office/powerpoint/2010/main" val="12661831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C05FF"/>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2988" y="659720"/>
            <a:ext cx="11458936" cy="1481941"/>
          </a:xfrm>
        </p:spPr>
        <p:txBody>
          <a:bodyPr>
            <a:noAutofit/>
          </a:bodyPr>
          <a:lstStyle/>
          <a:p>
            <a:r>
              <a:rPr lang="en-US" sz="4800" dirty="0"/>
              <a:t>Wound Healing Outcomes</a:t>
            </a:r>
          </a:p>
        </p:txBody>
      </p:sp>
      <p:sp>
        <p:nvSpPr>
          <p:cNvPr id="3" name="Subtitle 2"/>
          <p:cNvSpPr>
            <a:spLocks noGrp="1"/>
          </p:cNvSpPr>
          <p:nvPr>
            <p:ph type="subTitle" idx="1"/>
          </p:nvPr>
        </p:nvSpPr>
        <p:spPr>
          <a:xfrm>
            <a:off x="1620456" y="2647354"/>
            <a:ext cx="9144000" cy="3626124"/>
          </a:xfrm>
        </p:spPr>
        <p:txBody>
          <a:bodyPr>
            <a:normAutofit/>
          </a:bodyPr>
          <a:lstStyle/>
          <a:p>
            <a:r>
              <a:rPr lang="en-US" dirty="0">
                <a:latin typeface="Arial Rounded MT Bold" charset="0"/>
                <a:ea typeface="Arial Rounded MT Bold" charset="0"/>
                <a:cs typeface="Arial Rounded MT Bold" charset="0"/>
              </a:rPr>
              <a:t>Division of Wound Healing and Regenerative Medicine</a:t>
            </a:r>
          </a:p>
          <a:p>
            <a:r>
              <a:rPr lang="en-US" dirty="0">
                <a:latin typeface="Arial Rounded MT Bold" charset="0"/>
                <a:ea typeface="Arial Rounded MT Bold" charset="0"/>
                <a:cs typeface="Arial Rounded MT Bold" charset="0"/>
              </a:rPr>
              <a:t>Department of Surgery</a:t>
            </a:r>
          </a:p>
          <a:p>
            <a:r>
              <a:rPr lang="en-US" dirty="0">
                <a:latin typeface="Arial Rounded MT Bold" charset="0"/>
                <a:ea typeface="Arial Rounded MT Bold" charset="0"/>
                <a:cs typeface="Arial Rounded MT Bold" charset="0"/>
              </a:rPr>
              <a:t>Newark Beth Israel Medical Center </a:t>
            </a:r>
          </a:p>
          <a:p>
            <a:endParaRPr lang="en-US" sz="1100" dirty="0">
              <a:latin typeface="Arial Rounded MT Bold" charset="0"/>
              <a:ea typeface="Arial Rounded MT Bold" charset="0"/>
              <a:cs typeface="Arial Rounded MT Bold" charset="0"/>
            </a:endParaRPr>
          </a:p>
          <a:p>
            <a:r>
              <a:rPr lang="en-US" dirty="0">
                <a:latin typeface="Arial Rounded MT Bold" charset="0"/>
                <a:ea typeface="Arial Rounded MT Bold" charset="0"/>
                <a:cs typeface="Arial Rounded MT Bold" charset="0"/>
              </a:rPr>
              <a:t>July 21, 2020</a:t>
            </a:r>
          </a:p>
          <a:p>
            <a:endParaRPr lang="en-US" sz="1000" dirty="0">
              <a:latin typeface="Arial Rounded MT Bold" charset="0"/>
              <a:ea typeface="Arial Rounded MT Bold" charset="0"/>
              <a:cs typeface="Arial Rounded MT Bold" charset="0"/>
            </a:endParaRPr>
          </a:p>
          <a:p>
            <a:r>
              <a:rPr lang="en-US" dirty="0" err="1">
                <a:latin typeface="Arial Rounded MT Bold" charset="0"/>
                <a:ea typeface="Arial Rounded MT Bold" charset="0"/>
                <a:cs typeface="Arial Rounded MT Bold" charset="0"/>
              </a:rPr>
              <a:t>njwoundhealing.org</a:t>
            </a:r>
            <a:endParaRPr lang="en-US" dirty="0">
              <a:latin typeface="Arial Rounded MT Bold" charset="0"/>
              <a:ea typeface="Arial Rounded MT Bold" charset="0"/>
              <a:cs typeface="Arial Rounded MT Bold" charset="0"/>
            </a:endParaRPr>
          </a:p>
        </p:txBody>
      </p:sp>
    </p:spTree>
    <p:extLst>
      <p:ext uri="{BB962C8B-B14F-4D97-AF65-F5344CB8AC3E}">
        <p14:creationId xmlns:p14="http://schemas.microsoft.com/office/powerpoint/2010/main" val="18264422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1483" y="54711"/>
            <a:ext cx="10515600" cy="1325563"/>
          </a:xfrm>
        </p:spPr>
        <p:txBody>
          <a:bodyPr>
            <a:normAutofit/>
          </a:bodyPr>
          <a:lstStyle/>
          <a:p>
            <a:pPr algn="ctr"/>
            <a:r>
              <a:rPr lang="en-US" dirty="0">
                <a:solidFill>
                  <a:srgbClr val="FFFF00"/>
                </a:solidFill>
              </a:rPr>
              <a:t>What is relation of pathogenesis and treatment in vasculitis? </a:t>
            </a:r>
          </a:p>
        </p:txBody>
      </p:sp>
      <p:sp>
        <p:nvSpPr>
          <p:cNvPr id="8" name="Content Placeholder 2"/>
          <p:cNvSpPr txBox="1">
            <a:spLocks/>
          </p:cNvSpPr>
          <p:nvPr/>
        </p:nvSpPr>
        <p:spPr>
          <a:xfrm>
            <a:off x="4463902" y="1758639"/>
            <a:ext cx="10960261" cy="384404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FFFF00"/>
              </a:buClr>
            </a:pPr>
            <a:endParaRPr lang="en-US" sz="2200" dirty="0">
              <a:solidFill>
                <a:schemeClr val="bg1"/>
              </a:solidFill>
            </a:endParaRPr>
          </a:p>
        </p:txBody>
      </p:sp>
      <p:sp>
        <p:nvSpPr>
          <p:cNvPr id="5" name="Content Placeholder 2"/>
          <p:cNvSpPr txBox="1">
            <a:spLocks/>
          </p:cNvSpPr>
          <p:nvPr/>
        </p:nvSpPr>
        <p:spPr>
          <a:xfrm>
            <a:off x="7206340" y="1821730"/>
            <a:ext cx="4106701" cy="384404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FFFF00"/>
              </a:buClr>
            </a:pPr>
            <a:r>
              <a:rPr lang="en-US" sz="2400" dirty="0">
                <a:solidFill>
                  <a:schemeClr val="bg1"/>
                </a:solidFill>
              </a:rPr>
              <a:t>The emergence of novel biologics offers more precise targeting of the immune response in large vessel vasculitis and has shown promise in minimizing glucocorticoid reliance.</a:t>
            </a:r>
          </a:p>
        </p:txBody>
      </p:sp>
      <p:sp>
        <p:nvSpPr>
          <p:cNvPr id="7" name="TextBox 6"/>
          <p:cNvSpPr txBox="1"/>
          <p:nvPr/>
        </p:nvSpPr>
        <p:spPr>
          <a:xfrm>
            <a:off x="6602819" y="5981045"/>
            <a:ext cx="5348042" cy="738664"/>
          </a:xfrm>
          <a:prstGeom prst="rect">
            <a:avLst/>
          </a:prstGeom>
          <a:noFill/>
        </p:spPr>
        <p:txBody>
          <a:bodyPr wrap="square" rtlCol="0">
            <a:spAutoFit/>
          </a:bodyPr>
          <a:lstStyle/>
          <a:p>
            <a:pPr marL="460375" indent="-460375"/>
            <a:r>
              <a:rPr lang="en-US" sz="1400" dirty="0">
                <a:solidFill>
                  <a:schemeClr val="bg1"/>
                </a:solidFill>
              </a:rPr>
              <a:t>Farrah TE, </a:t>
            </a:r>
            <a:r>
              <a:rPr lang="en-US" sz="1400" dirty="0" err="1">
                <a:solidFill>
                  <a:schemeClr val="bg1"/>
                </a:solidFill>
              </a:rPr>
              <a:t>Basu</a:t>
            </a:r>
            <a:r>
              <a:rPr lang="en-US" sz="1400" dirty="0">
                <a:solidFill>
                  <a:schemeClr val="bg1"/>
                </a:solidFill>
              </a:rPr>
              <a:t> N, </a:t>
            </a:r>
            <a:r>
              <a:rPr lang="en-US" sz="1400" dirty="0" err="1">
                <a:solidFill>
                  <a:schemeClr val="bg1"/>
                </a:solidFill>
              </a:rPr>
              <a:t>Dweck</a:t>
            </a:r>
            <a:r>
              <a:rPr lang="en-US" sz="1400" dirty="0">
                <a:solidFill>
                  <a:schemeClr val="bg1"/>
                </a:solidFill>
              </a:rPr>
              <a:t> M, Calcagno C, </a:t>
            </a:r>
            <a:r>
              <a:rPr lang="en-US" sz="1400" dirty="0" err="1">
                <a:solidFill>
                  <a:schemeClr val="bg1"/>
                </a:solidFill>
              </a:rPr>
              <a:t>Fayad</a:t>
            </a:r>
            <a:r>
              <a:rPr lang="en-US" sz="1400" dirty="0">
                <a:solidFill>
                  <a:schemeClr val="bg1"/>
                </a:solidFill>
              </a:rPr>
              <a:t> ZA, </a:t>
            </a:r>
            <a:r>
              <a:rPr lang="en-US" sz="1400" dirty="0" err="1">
                <a:solidFill>
                  <a:schemeClr val="bg1"/>
                </a:solidFill>
              </a:rPr>
              <a:t>Dhaun</a:t>
            </a:r>
            <a:r>
              <a:rPr lang="en-US" sz="1400" dirty="0">
                <a:solidFill>
                  <a:schemeClr val="bg1"/>
                </a:solidFill>
              </a:rPr>
              <a:t> N. Advances in Therapies and Imaging for Systemic Vasculitis. </a:t>
            </a:r>
            <a:r>
              <a:rPr lang="en-US" sz="1400" i="1" dirty="0" err="1">
                <a:solidFill>
                  <a:schemeClr val="bg1"/>
                </a:solidFill>
              </a:rPr>
              <a:t>Arterioscler</a:t>
            </a:r>
            <a:r>
              <a:rPr lang="en-US" sz="1400" i="1" dirty="0">
                <a:solidFill>
                  <a:schemeClr val="bg1"/>
                </a:solidFill>
              </a:rPr>
              <a:t> </a:t>
            </a:r>
            <a:r>
              <a:rPr lang="en-US" sz="1400" i="1" dirty="0" err="1">
                <a:solidFill>
                  <a:schemeClr val="bg1"/>
                </a:solidFill>
              </a:rPr>
              <a:t>Thromb</a:t>
            </a:r>
            <a:r>
              <a:rPr lang="en-US" sz="1400" i="1" dirty="0">
                <a:solidFill>
                  <a:schemeClr val="bg1"/>
                </a:solidFill>
              </a:rPr>
              <a:t> </a:t>
            </a:r>
            <a:r>
              <a:rPr lang="en-US" sz="1400" i="1" dirty="0" err="1">
                <a:solidFill>
                  <a:schemeClr val="bg1"/>
                </a:solidFill>
              </a:rPr>
              <a:t>Vasc</a:t>
            </a:r>
            <a:r>
              <a:rPr lang="en-US" sz="1400" i="1" dirty="0">
                <a:solidFill>
                  <a:schemeClr val="bg1"/>
                </a:solidFill>
              </a:rPr>
              <a:t> Biol</a:t>
            </a:r>
            <a:r>
              <a:rPr lang="en-US" sz="1400" dirty="0">
                <a:solidFill>
                  <a:schemeClr val="bg1"/>
                </a:solidFill>
              </a:rPr>
              <a:t>. 2019;39(8):1520-1541.</a:t>
            </a:r>
          </a:p>
        </p:txBody>
      </p:sp>
      <p:pic>
        <p:nvPicPr>
          <p:cNvPr id="1026" name="Picture 2" descr="https://www.ahajournals.org/cms/asset/1322cc70-b84e-483a-bdaa-25cb5a8369c4/1520ga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744" y="1274187"/>
            <a:ext cx="5539563" cy="52579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14530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solidFill>
                  <a:srgbClr val="FFFF00"/>
                </a:solidFill>
              </a:rPr>
              <a:t>What is definition of Hidradenitis </a:t>
            </a:r>
            <a:r>
              <a:rPr lang="en-US" dirty="0" err="1">
                <a:solidFill>
                  <a:srgbClr val="FFFF00"/>
                </a:solidFill>
              </a:rPr>
              <a:t>suppurativa</a:t>
            </a:r>
            <a:r>
              <a:rPr lang="en-US" dirty="0">
                <a:solidFill>
                  <a:srgbClr val="FFFF00"/>
                </a:solidFill>
              </a:rPr>
              <a:t>?</a:t>
            </a:r>
          </a:p>
        </p:txBody>
      </p:sp>
      <p:sp>
        <p:nvSpPr>
          <p:cNvPr id="8" name="Content Placeholder 2"/>
          <p:cNvSpPr txBox="1">
            <a:spLocks/>
          </p:cNvSpPr>
          <p:nvPr/>
        </p:nvSpPr>
        <p:spPr>
          <a:xfrm>
            <a:off x="838200" y="1788403"/>
            <a:ext cx="10960261" cy="384404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FFFF00"/>
              </a:buClr>
            </a:pPr>
            <a:endParaRPr lang="en-US" sz="2200" dirty="0">
              <a:solidFill>
                <a:schemeClr val="bg1"/>
              </a:solidFill>
            </a:endParaRPr>
          </a:p>
        </p:txBody>
      </p:sp>
      <p:sp>
        <p:nvSpPr>
          <p:cNvPr id="5" name="Content Placeholder 2"/>
          <p:cNvSpPr txBox="1">
            <a:spLocks/>
          </p:cNvSpPr>
          <p:nvPr/>
        </p:nvSpPr>
        <p:spPr>
          <a:xfrm>
            <a:off x="838200" y="1788403"/>
            <a:ext cx="10960261" cy="384404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FFFF00"/>
              </a:buClr>
            </a:pPr>
            <a:r>
              <a:rPr lang="en-US" sz="2400" dirty="0">
                <a:solidFill>
                  <a:schemeClr val="bg1"/>
                </a:solidFill>
              </a:rPr>
              <a:t>Infundibular hyperkeratosis, hyperplasia of the follicular epithelium and </a:t>
            </a:r>
            <a:r>
              <a:rPr lang="en-US" sz="2400" dirty="0" err="1">
                <a:solidFill>
                  <a:schemeClr val="bg1"/>
                </a:solidFill>
              </a:rPr>
              <a:t>perifolliculitis</a:t>
            </a:r>
            <a:r>
              <a:rPr lang="en-US" sz="2400" dirty="0">
                <a:solidFill>
                  <a:schemeClr val="bg1"/>
                </a:solidFill>
              </a:rPr>
              <a:t> are major histopathological characteristics of hidradenitis </a:t>
            </a:r>
            <a:r>
              <a:rPr lang="en-US" sz="2400" dirty="0" err="1">
                <a:solidFill>
                  <a:schemeClr val="bg1"/>
                </a:solidFill>
              </a:rPr>
              <a:t>suppurativa</a:t>
            </a:r>
            <a:r>
              <a:rPr lang="en-US" sz="2400" dirty="0">
                <a:solidFill>
                  <a:schemeClr val="bg1"/>
                </a:solidFill>
              </a:rPr>
              <a:t>/acne </a:t>
            </a:r>
            <a:r>
              <a:rPr lang="en-US" sz="2400" dirty="0" err="1">
                <a:solidFill>
                  <a:schemeClr val="bg1"/>
                </a:solidFill>
              </a:rPr>
              <a:t>inversa</a:t>
            </a:r>
            <a:r>
              <a:rPr lang="en-US" sz="2400" dirty="0">
                <a:solidFill>
                  <a:schemeClr val="bg1"/>
                </a:solidFill>
              </a:rPr>
              <a:t>. </a:t>
            </a:r>
          </a:p>
          <a:p>
            <a:pPr>
              <a:buClr>
                <a:srgbClr val="FFFF00"/>
              </a:buClr>
            </a:pPr>
            <a:r>
              <a:rPr lang="en-US" sz="2400" dirty="0">
                <a:solidFill>
                  <a:schemeClr val="bg1"/>
                </a:solidFill>
              </a:rPr>
              <a:t>These apparently precede rupture of the follicle. </a:t>
            </a:r>
          </a:p>
          <a:p>
            <a:pPr>
              <a:buClr>
                <a:srgbClr val="FFFF00"/>
              </a:buClr>
            </a:pPr>
            <a:r>
              <a:rPr lang="en-US" sz="2400" dirty="0">
                <a:solidFill>
                  <a:schemeClr val="bg1"/>
                </a:solidFill>
              </a:rPr>
              <a:t>In particular, hyperplasia of the follicular epithelium probably marks the beginning of sinus formation, which usually spreads horizontally. </a:t>
            </a:r>
          </a:p>
          <a:p>
            <a:pPr>
              <a:buClr>
                <a:srgbClr val="FFFF00"/>
              </a:buClr>
            </a:pPr>
            <a:r>
              <a:rPr lang="en-US" sz="2400" dirty="0" err="1">
                <a:solidFill>
                  <a:schemeClr val="bg1"/>
                </a:solidFill>
              </a:rPr>
              <a:t>Psoriasiform</a:t>
            </a:r>
            <a:r>
              <a:rPr lang="en-US" sz="2400" dirty="0">
                <a:solidFill>
                  <a:schemeClr val="bg1"/>
                </a:solidFill>
              </a:rPr>
              <a:t> hyperplasia of the </a:t>
            </a:r>
            <a:r>
              <a:rPr lang="en-US" sz="2400" dirty="0" err="1">
                <a:solidFill>
                  <a:schemeClr val="bg1"/>
                </a:solidFill>
              </a:rPr>
              <a:t>interfollicular</a:t>
            </a:r>
            <a:r>
              <a:rPr lang="en-US" sz="2400" dirty="0">
                <a:solidFill>
                  <a:schemeClr val="bg1"/>
                </a:solidFill>
              </a:rPr>
              <a:t> epidermis with </a:t>
            </a:r>
            <a:r>
              <a:rPr lang="en-US" sz="2400" dirty="0" err="1">
                <a:solidFill>
                  <a:schemeClr val="bg1"/>
                </a:solidFill>
              </a:rPr>
              <a:t>subepidermal</a:t>
            </a:r>
            <a:r>
              <a:rPr lang="en-US" sz="2400" dirty="0">
                <a:solidFill>
                  <a:schemeClr val="bg1"/>
                </a:solidFill>
              </a:rPr>
              <a:t> inflammatory infiltrate might be interpreted as an inflammation‐driven process basically identical to that which is evident at the terminal follicle. </a:t>
            </a:r>
          </a:p>
          <a:p>
            <a:pPr>
              <a:buClr>
                <a:srgbClr val="FFFF00"/>
              </a:buClr>
            </a:pPr>
            <a:r>
              <a:rPr lang="en-US" sz="2400" dirty="0">
                <a:solidFill>
                  <a:schemeClr val="bg1"/>
                </a:solidFill>
              </a:rPr>
              <a:t>However, it does not lead to harmful and progressive sequelae like those (rupture, sinus tracts) seen at the terminal follicles.</a:t>
            </a:r>
          </a:p>
        </p:txBody>
      </p:sp>
      <p:sp>
        <p:nvSpPr>
          <p:cNvPr id="7" name="TextBox 6"/>
          <p:cNvSpPr txBox="1"/>
          <p:nvPr/>
        </p:nvSpPr>
        <p:spPr>
          <a:xfrm>
            <a:off x="4276845" y="5981045"/>
            <a:ext cx="7674016" cy="523220"/>
          </a:xfrm>
          <a:prstGeom prst="rect">
            <a:avLst/>
          </a:prstGeom>
          <a:noFill/>
        </p:spPr>
        <p:txBody>
          <a:bodyPr wrap="square" rtlCol="0">
            <a:spAutoFit/>
          </a:bodyPr>
          <a:lstStyle/>
          <a:p>
            <a:pPr marL="460375" indent="-460375"/>
            <a:r>
              <a:rPr lang="en-US" sz="1400" dirty="0">
                <a:solidFill>
                  <a:schemeClr val="bg1"/>
                </a:solidFill>
              </a:rPr>
              <a:t>von </a:t>
            </a:r>
            <a:r>
              <a:rPr lang="en-US" sz="1400" dirty="0" err="1">
                <a:solidFill>
                  <a:schemeClr val="bg1"/>
                </a:solidFill>
              </a:rPr>
              <a:t>Laffert</a:t>
            </a:r>
            <a:r>
              <a:rPr lang="en-US" sz="1400" dirty="0">
                <a:solidFill>
                  <a:schemeClr val="bg1"/>
                </a:solidFill>
              </a:rPr>
              <a:t> M, </a:t>
            </a:r>
            <a:r>
              <a:rPr lang="en-US" sz="1400" dirty="0" err="1">
                <a:solidFill>
                  <a:schemeClr val="bg1"/>
                </a:solidFill>
              </a:rPr>
              <a:t>Stadie</a:t>
            </a:r>
            <a:r>
              <a:rPr lang="en-US" sz="1400" dirty="0">
                <a:solidFill>
                  <a:schemeClr val="bg1"/>
                </a:solidFill>
              </a:rPr>
              <a:t> V, </a:t>
            </a:r>
            <a:r>
              <a:rPr lang="en-US" sz="1400" dirty="0" err="1">
                <a:solidFill>
                  <a:schemeClr val="bg1"/>
                </a:solidFill>
              </a:rPr>
              <a:t>Wohlrab</a:t>
            </a:r>
            <a:r>
              <a:rPr lang="en-US" sz="1400" dirty="0">
                <a:solidFill>
                  <a:schemeClr val="bg1"/>
                </a:solidFill>
              </a:rPr>
              <a:t> J, </a:t>
            </a:r>
            <a:r>
              <a:rPr lang="en-US" sz="1400" dirty="0" err="1">
                <a:solidFill>
                  <a:schemeClr val="bg1"/>
                </a:solidFill>
              </a:rPr>
              <a:t>Marsch</a:t>
            </a:r>
            <a:r>
              <a:rPr lang="en-US" sz="1400" dirty="0">
                <a:solidFill>
                  <a:schemeClr val="bg1"/>
                </a:solidFill>
              </a:rPr>
              <a:t> WC. Hidradenitis </a:t>
            </a:r>
            <a:r>
              <a:rPr lang="en-US" sz="1400" dirty="0" err="1">
                <a:solidFill>
                  <a:schemeClr val="bg1"/>
                </a:solidFill>
              </a:rPr>
              <a:t>suppurativa</a:t>
            </a:r>
            <a:r>
              <a:rPr lang="en-US" sz="1400" dirty="0">
                <a:solidFill>
                  <a:schemeClr val="bg1"/>
                </a:solidFill>
              </a:rPr>
              <a:t>/acne </a:t>
            </a:r>
            <a:r>
              <a:rPr lang="en-US" sz="1400" dirty="0" err="1">
                <a:solidFill>
                  <a:schemeClr val="bg1"/>
                </a:solidFill>
              </a:rPr>
              <a:t>inversa</a:t>
            </a:r>
            <a:r>
              <a:rPr lang="en-US" sz="1400" dirty="0">
                <a:solidFill>
                  <a:schemeClr val="bg1"/>
                </a:solidFill>
              </a:rPr>
              <a:t>: </a:t>
            </a:r>
            <a:r>
              <a:rPr lang="en-US" sz="1400" dirty="0" err="1">
                <a:solidFill>
                  <a:schemeClr val="bg1"/>
                </a:solidFill>
              </a:rPr>
              <a:t>bilocated</a:t>
            </a:r>
            <a:r>
              <a:rPr lang="en-US" sz="1400" dirty="0">
                <a:solidFill>
                  <a:schemeClr val="bg1"/>
                </a:solidFill>
              </a:rPr>
              <a:t> epithelial hyperplasia with very different sequelae. </a:t>
            </a:r>
            <a:r>
              <a:rPr lang="en-US" sz="1400" i="1" dirty="0">
                <a:solidFill>
                  <a:schemeClr val="bg1"/>
                </a:solidFill>
              </a:rPr>
              <a:t>Br J </a:t>
            </a:r>
            <a:r>
              <a:rPr lang="en-US" sz="1400" i="1" dirty="0" err="1">
                <a:solidFill>
                  <a:schemeClr val="bg1"/>
                </a:solidFill>
              </a:rPr>
              <a:t>Dermatol</a:t>
            </a:r>
            <a:r>
              <a:rPr lang="en-US" sz="1400" dirty="0">
                <a:solidFill>
                  <a:schemeClr val="bg1"/>
                </a:solidFill>
              </a:rPr>
              <a:t>. 2011;164(2):367-371.</a:t>
            </a:r>
          </a:p>
        </p:txBody>
      </p:sp>
    </p:spTree>
    <p:extLst>
      <p:ext uri="{BB962C8B-B14F-4D97-AF65-F5344CB8AC3E}">
        <p14:creationId xmlns:p14="http://schemas.microsoft.com/office/powerpoint/2010/main" val="1201781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solidFill>
                  <a:srgbClr val="FFFF00"/>
                </a:solidFill>
              </a:rPr>
              <a:t>What is definition of Hidradenitis </a:t>
            </a:r>
            <a:r>
              <a:rPr lang="en-US" dirty="0" err="1">
                <a:solidFill>
                  <a:srgbClr val="FFFF00"/>
                </a:solidFill>
              </a:rPr>
              <a:t>suppurativa</a:t>
            </a:r>
            <a:r>
              <a:rPr lang="en-US" dirty="0">
                <a:solidFill>
                  <a:srgbClr val="FFFF00"/>
                </a:solidFill>
              </a:rPr>
              <a:t>?</a:t>
            </a:r>
          </a:p>
        </p:txBody>
      </p:sp>
      <p:sp>
        <p:nvSpPr>
          <p:cNvPr id="8" name="Content Placeholder 2"/>
          <p:cNvSpPr txBox="1">
            <a:spLocks/>
          </p:cNvSpPr>
          <p:nvPr/>
        </p:nvSpPr>
        <p:spPr>
          <a:xfrm>
            <a:off x="838200" y="1788403"/>
            <a:ext cx="10960261" cy="384404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FFFF00"/>
              </a:buClr>
            </a:pPr>
            <a:endParaRPr lang="en-US" sz="2200" dirty="0">
              <a:solidFill>
                <a:schemeClr val="bg1"/>
              </a:solidFill>
            </a:endParaRPr>
          </a:p>
        </p:txBody>
      </p:sp>
      <p:sp>
        <p:nvSpPr>
          <p:cNvPr id="12" name="TextBox 11"/>
          <p:cNvSpPr txBox="1"/>
          <p:nvPr/>
        </p:nvSpPr>
        <p:spPr>
          <a:xfrm>
            <a:off x="4276845" y="5981045"/>
            <a:ext cx="7674016" cy="307777"/>
          </a:xfrm>
          <a:prstGeom prst="rect">
            <a:avLst/>
          </a:prstGeom>
          <a:noFill/>
        </p:spPr>
        <p:txBody>
          <a:bodyPr wrap="square" rtlCol="0">
            <a:spAutoFit/>
          </a:bodyPr>
          <a:lstStyle/>
          <a:p>
            <a:pPr marL="460375" indent="-460375"/>
            <a:r>
              <a:rPr lang="en-US" sz="1400" dirty="0">
                <a:solidFill>
                  <a:schemeClr val="bg1"/>
                </a:solidFill>
              </a:rPr>
              <a:t>Ferris A, Harding K. Hidradenitis </a:t>
            </a:r>
            <a:r>
              <a:rPr lang="en-US" sz="1400" dirty="0" err="1">
                <a:solidFill>
                  <a:schemeClr val="bg1"/>
                </a:solidFill>
              </a:rPr>
              <a:t>suppurativa</a:t>
            </a:r>
            <a:r>
              <a:rPr lang="en-US" sz="1400" dirty="0">
                <a:solidFill>
                  <a:schemeClr val="bg1"/>
                </a:solidFill>
              </a:rPr>
              <a:t>: a clinical summary. Wounds UK. 2019; 15(1): 53-57. </a:t>
            </a:r>
          </a:p>
        </p:txBody>
      </p:sp>
      <p:sp>
        <p:nvSpPr>
          <p:cNvPr id="5" name="Content Placeholder 2"/>
          <p:cNvSpPr txBox="1">
            <a:spLocks/>
          </p:cNvSpPr>
          <p:nvPr/>
        </p:nvSpPr>
        <p:spPr>
          <a:xfrm>
            <a:off x="6318330" y="2700712"/>
            <a:ext cx="4996674" cy="40328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FFFF00"/>
              </a:buClr>
            </a:pPr>
            <a:r>
              <a:rPr lang="en-US" sz="1800" dirty="0">
                <a:solidFill>
                  <a:schemeClr val="bg1"/>
                </a:solidFill>
              </a:rPr>
              <a:t>Schematic representation of the pathophysiology of HS. Follicles adjacent to the apocrine glands become occluded leading to inflammation, rupture and sinus formation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199" y="1788403"/>
            <a:ext cx="5094767" cy="3835828"/>
          </a:xfrm>
          <a:prstGeom prst="rect">
            <a:avLst/>
          </a:prstGeom>
        </p:spPr>
      </p:pic>
    </p:spTree>
    <p:extLst>
      <p:ext uri="{BB962C8B-B14F-4D97-AF65-F5344CB8AC3E}">
        <p14:creationId xmlns:p14="http://schemas.microsoft.com/office/powerpoint/2010/main" val="12167009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6823" y="310440"/>
            <a:ext cx="10515600" cy="1325563"/>
          </a:xfrm>
        </p:spPr>
        <p:txBody>
          <a:bodyPr>
            <a:normAutofit/>
          </a:bodyPr>
          <a:lstStyle/>
          <a:p>
            <a:pPr algn="ctr"/>
            <a:r>
              <a:rPr lang="en-US" dirty="0">
                <a:solidFill>
                  <a:srgbClr val="FFFF00"/>
                </a:solidFill>
              </a:rPr>
              <a:t>Clinical Presentation: RD</a:t>
            </a:r>
          </a:p>
        </p:txBody>
      </p:sp>
      <p:sp>
        <p:nvSpPr>
          <p:cNvPr id="8" name="Content Placeholder 2"/>
          <p:cNvSpPr txBox="1">
            <a:spLocks/>
          </p:cNvSpPr>
          <p:nvPr/>
        </p:nvSpPr>
        <p:spPr>
          <a:xfrm>
            <a:off x="838200" y="1788403"/>
            <a:ext cx="10960261" cy="384404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FFFF00"/>
              </a:buClr>
            </a:pPr>
            <a:endParaRPr lang="en-US" sz="2200" dirty="0">
              <a:solidFill>
                <a:schemeClr val="bg1"/>
              </a:solidFill>
            </a:endParaRPr>
          </a:p>
        </p:txBody>
      </p:sp>
      <p:sp>
        <p:nvSpPr>
          <p:cNvPr id="10" name="Content Placeholder 2"/>
          <p:cNvSpPr txBox="1">
            <a:spLocks/>
          </p:cNvSpPr>
          <p:nvPr/>
        </p:nvSpPr>
        <p:spPr>
          <a:xfrm>
            <a:off x="1003005" y="1370189"/>
            <a:ext cx="9682716" cy="3844041"/>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FFFF00"/>
              </a:buClr>
            </a:pPr>
            <a:r>
              <a:rPr lang="en-US" sz="2000" dirty="0">
                <a:solidFill>
                  <a:schemeClr val="bg1"/>
                </a:solidFill>
              </a:rPr>
              <a:t>Age: 70</a:t>
            </a:r>
          </a:p>
          <a:p>
            <a:pPr>
              <a:buClr>
                <a:srgbClr val="FFFF00"/>
              </a:buClr>
            </a:pPr>
            <a:r>
              <a:rPr lang="en-US" sz="2000" dirty="0">
                <a:solidFill>
                  <a:schemeClr val="bg1"/>
                </a:solidFill>
              </a:rPr>
              <a:t>History: dementia, hypertension, type 2 Diabetes Mellitus, </a:t>
            </a:r>
          </a:p>
          <a:p>
            <a:pPr>
              <a:buClr>
                <a:srgbClr val="FFFF00"/>
              </a:buClr>
            </a:pPr>
            <a:r>
              <a:rPr lang="en-US" sz="2000" dirty="0">
                <a:solidFill>
                  <a:schemeClr val="bg1"/>
                </a:solidFill>
              </a:rPr>
              <a:t>End stage renal disease</a:t>
            </a:r>
          </a:p>
          <a:p>
            <a:pPr>
              <a:buClr>
                <a:srgbClr val="FFFF00"/>
              </a:buClr>
            </a:pPr>
            <a:r>
              <a:rPr lang="en-US" sz="2000" dirty="0">
                <a:solidFill>
                  <a:schemeClr val="bg1"/>
                </a:solidFill>
              </a:rPr>
              <a:t>January 7, 2020: ORIF for right hip </a:t>
            </a:r>
            <a:r>
              <a:rPr lang="en-US" sz="2000" dirty="0" err="1">
                <a:solidFill>
                  <a:schemeClr val="bg1"/>
                </a:solidFill>
              </a:rPr>
              <a:t>intrtrochanteric</a:t>
            </a:r>
            <a:r>
              <a:rPr lang="en-US" sz="2000" dirty="0">
                <a:solidFill>
                  <a:schemeClr val="bg1"/>
                </a:solidFill>
              </a:rPr>
              <a:t> fracture. Length was 180, </a:t>
            </a:r>
            <a:r>
              <a:rPr lang="en-US" sz="2000" dirty="0" err="1">
                <a:solidFill>
                  <a:schemeClr val="bg1"/>
                </a:solidFill>
              </a:rPr>
              <a:t>diamter</a:t>
            </a:r>
            <a:r>
              <a:rPr lang="en-US" sz="2000" dirty="0">
                <a:solidFill>
                  <a:schemeClr val="bg1"/>
                </a:solidFill>
              </a:rPr>
              <a:t> was 11 and no complications. Dag screw was 95, distal lock was 40 mm. </a:t>
            </a:r>
          </a:p>
          <a:p>
            <a:pPr>
              <a:buClr>
                <a:srgbClr val="FFFF00"/>
              </a:buClr>
            </a:pPr>
            <a:r>
              <a:rPr lang="en-US" sz="2000" dirty="0">
                <a:solidFill>
                  <a:schemeClr val="bg1"/>
                </a:solidFill>
              </a:rPr>
              <a:t>3/11/2020: biopsy showing squamous cell carcinoma</a:t>
            </a:r>
          </a:p>
          <a:p>
            <a:pPr>
              <a:buClr>
                <a:srgbClr val="FFFF00"/>
              </a:buClr>
            </a:pPr>
            <a:r>
              <a:rPr lang="en-US" sz="2000" dirty="0">
                <a:solidFill>
                  <a:schemeClr val="bg1"/>
                </a:solidFill>
              </a:rPr>
              <a:t>7/2/2020: left above knee amputation</a:t>
            </a:r>
          </a:p>
          <a:p>
            <a:pPr>
              <a:buClr>
                <a:srgbClr val="FFFF00"/>
              </a:buClr>
            </a:pPr>
            <a:r>
              <a:rPr lang="en-US" sz="2000" dirty="0">
                <a:solidFill>
                  <a:schemeClr val="bg1"/>
                </a:solidFill>
              </a:rPr>
              <a:t>Discharge: 7/8/2020</a:t>
            </a:r>
          </a:p>
          <a:p>
            <a:pPr>
              <a:buClr>
                <a:srgbClr val="FFFF00"/>
              </a:buClr>
            </a:pPr>
            <a:r>
              <a:rPr lang="en-US" sz="2000" dirty="0">
                <a:solidFill>
                  <a:schemeClr val="bg1"/>
                </a:solidFill>
              </a:rPr>
              <a:t>Readmission: 7/10/2020  X-ray of hip shows: </a:t>
            </a:r>
            <a:r>
              <a:rPr lang="en-US" sz="2000" dirty="0" err="1">
                <a:solidFill>
                  <a:schemeClr val="bg1"/>
                </a:solidFill>
              </a:rPr>
              <a:t>intratrochanteric</a:t>
            </a:r>
            <a:r>
              <a:rPr lang="en-US" sz="2000" dirty="0">
                <a:solidFill>
                  <a:schemeClr val="bg1"/>
                </a:solidFill>
              </a:rPr>
              <a:t> fracture of proximal femur. </a:t>
            </a:r>
          </a:p>
          <a:p>
            <a:pPr>
              <a:buClr>
                <a:srgbClr val="FFFF00"/>
              </a:buClr>
            </a:pPr>
            <a:r>
              <a:rPr lang="en-US" sz="2000" dirty="0">
                <a:solidFill>
                  <a:schemeClr val="bg1"/>
                </a:solidFill>
              </a:rPr>
              <a:t>Superficial sacral decubitus ulcer</a:t>
            </a:r>
          </a:p>
          <a:p>
            <a:pPr>
              <a:buClr>
                <a:srgbClr val="FFFF00"/>
              </a:buClr>
            </a:pPr>
            <a:endParaRPr lang="en-US" sz="2000" dirty="0">
              <a:solidFill>
                <a:schemeClr val="bg1"/>
              </a:solidFill>
            </a:endParaRPr>
          </a:p>
        </p:txBody>
      </p:sp>
    </p:spTree>
    <p:extLst>
      <p:ext uri="{BB962C8B-B14F-4D97-AF65-F5344CB8AC3E}">
        <p14:creationId xmlns:p14="http://schemas.microsoft.com/office/powerpoint/2010/main" val="9706860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solidFill>
                  <a:srgbClr val="FFFF00"/>
                </a:solidFill>
              </a:rPr>
              <a:t>What is definition of </a:t>
            </a:r>
            <a:r>
              <a:rPr lang="en-US" dirty="0" err="1">
                <a:solidFill>
                  <a:srgbClr val="FFFF00"/>
                </a:solidFill>
              </a:rPr>
              <a:t>Marjolin’s</a:t>
            </a:r>
            <a:r>
              <a:rPr lang="en-US" dirty="0">
                <a:solidFill>
                  <a:srgbClr val="FFFF00"/>
                </a:solidFill>
              </a:rPr>
              <a:t> ulcer?</a:t>
            </a:r>
          </a:p>
        </p:txBody>
      </p:sp>
      <p:sp>
        <p:nvSpPr>
          <p:cNvPr id="8" name="Content Placeholder 2"/>
          <p:cNvSpPr txBox="1">
            <a:spLocks/>
          </p:cNvSpPr>
          <p:nvPr/>
        </p:nvSpPr>
        <p:spPr>
          <a:xfrm>
            <a:off x="838200" y="1788403"/>
            <a:ext cx="10960261" cy="384404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FFFF00"/>
              </a:buClr>
            </a:pPr>
            <a:endParaRPr lang="en-US" sz="2200" dirty="0">
              <a:solidFill>
                <a:schemeClr val="bg1"/>
              </a:solidFill>
            </a:endParaRPr>
          </a:p>
        </p:txBody>
      </p:sp>
      <p:sp>
        <p:nvSpPr>
          <p:cNvPr id="12" name="TextBox 11"/>
          <p:cNvSpPr txBox="1"/>
          <p:nvPr/>
        </p:nvSpPr>
        <p:spPr>
          <a:xfrm>
            <a:off x="4276845" y="5981045"/>
            <a:ext cx="7674016" cy="523220"/>
          </a:xfrm>
          <a:prstGeom prst="rect">
            <a:avLst/>
          </a:prstGeom>
          <a:noFill/>
        </p:spPr>
        <p:txBody>
          <a:bodyPr wrap="square" rtlCol="0">
            <a:spAutoFit/>
          </a:bodyPr>
          <a:lstStyle/>
          <a:p>
            <a:pPr marL="460375" indent="-460375"/>
            <a:r>
              <a:rPr lang="en-US" sz="1400" dirty="0" err="1">
                <a:solidFill>
                  <a:schemeClr val="bg1"/>
                </a:solidFill>
              </a:rPr>
              <a:t>Yanofsky</a:t>
            </a:r>
            <a:r>
              <a:rPr lang="en-US" sz="1400" dirty="0">
                <a:solidFill>
                  <a:schemeClr val="bg1"/>
                </a:solidFill>
              </a:rPr>
              <a:t> VR, Mercer SE, Phelps RG. Histopathological variants of cutaneous squamous cell carcinoma: a review. </a:t>
            </a:r>
            <a:r>
              <a:rPr lang="en-US" sz="1400" i="1" dirty="0">
                <a:solidFill>
                  <a:schemeClr val="bg1"/>
                </a:solidFill>
              </a:rPr>
              <a:t>J Skin Cancer</a:t>
            </a:r>
            <a:r>
              <a:rPr lang="en-US" sz="1400" dirty="0">
                <a:solidFill>
                  <a:schemeClr val="bg1"/>
                </a:solidFill>
              </a:rPr>
              <a:t>. 2011;2011:210813. doi:10.1155/2011/210813</a:t>
            </a:r>
          </a:p>
        </p:txBody>
      </p:sp>
      <p:sp>
        <p:nvSpPr>
          <p:cNvPr id="5" name="Content Placeholder 2"/>
          <p:cNvSpPr txBox="1">
            <a:spLocks/>
          </p:cNvSpPr>
          <p:nvPr/>
        </p:nvSpPr>
        <p:spPr>
          <a:xfrm>
            <a:off x="928700" y="1412460"/>
            <a:ext cx="10545344" cy="40328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FFFF00"/>
              </a:buClr>
            </a:pPr>
            <a:r>
              <a:rPr lang="en-US" sz="1800" i="1" dirty="0">
                <a:solidFill>
                  <a:schemeClr val="bg1"/>
                </a:solidFill>
              </a:rPr>
              <a:t>De novo</a:t>
            </a:r>
            <a:r>
              <a:rPr lang="en-US" sz="1800" dirty="0">
                <a:solidFill>
                  <a:schemeClr val="bg1"/>
                </a:solidFill>
              </a:rPr>
              <a:t> SCC is a particularly aggressive variant of SCC which lacks a precursor and will thus arise independently on skin which has been chronically injured or diseased. It is not correlated with sun exposure, nor will it show any evidence of previous actinic lesions or SCCS. </a:t>
            </a:r>
          </a:p>
          <a:p>
            <a:pPr>
              <a:buClr>
                <a:srgbClr val="FFFF00"/>
              </a:buClr>
            </a:pPr>
            <a:r>
              <a:rPr lang="en-US" sz="1800" dirty="0">
                <a:solidFill>
                  <a:schemeClr val="bg1"/>
                </a:solidFill>
              </a:rPr>
              <a:t>Generally, </a:t>
            </a:r>
            <a:r>
              <a:rPr lang="en-US" sz="1800" i="1" dirty="0">
                <a:solidFill>
                  <a:schemeClr val="bg1"/>
                </a:solidFill>
              </a:rPr>
              <a:t>de novo</a:t>
            </a:r>
            <a:r>
              <a:rPr lang="en-US" sz="1800" dirty="0">
                <a:solidFill>
                  <a:schemeClr val="bg1"/>
                </a:solidFill>
              </a:rPr>
              <a:t> SCC will emerge in the setting of long-standing ulcers, burn scars, or osteomyelitis. It can also be seen in chronic inflammatory conditions such as discoid lupus erythematosus and dystrophic epidermolysis bullosa. The tendency for malignancies to develop in burn scars was first described by </a:t>
            </a:r>
            <a:r>
              <a:rPr lang="en-US" sz="1800" dirty="0" err="1">
                <a:solidFill>
                  <a:schemeClr val="bg1"/>
                </a:solidFill>
              </a:rPr>
              <a:t>Marjolin</a:t>
            </a:r>
            <a:r>
              <a:rPr lang="en-US" sz="1800" dirty="0">
                <a:solidFill>
                  <a:schemeClr val="bg1"/>
                </a:solidFill>
              </a:rPr>
              <a:t> in 1827, and accordingly, are referred to today as </a:t>
            </a:r>
            <a:r>
              <a:rPr lang="en-US" sz="1800" dirty="0" err="1">
                <a:solidFill>
                  <a:schemeClr val="bg1"/>
                </a:solidFill>
              </a:rPr>
              <a:t>Marjolin's</a:t>
            </a:r>
            <a:r>
              <a:rPr lang="en-US" sz="1800" dirty="0">
                <a:solidFill>
                  <a:schemeClr val="bg1"/>
                </a:solidFill>
              </a:rPr>
              <a:t> ulcers.</a:t>
            </a:r>
          </a:p>
          <a:p>
            <a:pPr>
              <a:buClr>
                <a:srgbClr val="FFFF00"/>
              </a:buClr>
            </a:pPr>
            <a:r>
              <a:rPr lang="en-US" sz="1800" dirty="0">
                <a:solidFill>
                  <a:schemeClr val="bg1"/>
                </a:solidFill>
              </a:rPr>
              <a:t>Unlike conventional SCCs, which tend to occur on the face, neck, hands, and other sun-damage prone areas, </a:t>
            </a:r>
            <a:r>
              <a:rPr lang="en-US" sz="1800" i="1" dirty="0">
                <a:solidFill>
                  <a:schemeClr val="bg1"/>
                </a:solidFill>
              </a:rPr>
              <a:t>de novo</a:t>
            </a:r>
            <a:r>
              <a:rPr lang="en-US" sz="1800" dirty="0">
                <a:solidFill>
                  <a:schemeClr val="bg1"/>
                </a:solidFill>
              </a:rPr>
              <a:t> SCCs are most commonly found on the lower extremities, where burn scars are more prevalent. </a:t>
            </a:r>
          </a:p>
          <a:p>
            <a:pPr>
              <a:buClr>
                <a:srgbClr val="FFFF00"/>
              </a:buClr>
            </a:pPr>
            <a:r>
              <a:rPr lang="en-US" sz="1800" dirty="0">
                <a:solidFill>
                  <a:schemeClr val="bg1"/>
                </a:solidFill>
              </a:rPr>
              <a:t>Although females on average sustain a greater number of burn injuries than males, there is a predilection for malignant scar development in men, and </a:t>
            </a:r>
            <a:r>
              <a:rPr lang="en-US" sz="1800" i="1" dirty="0">
                <a:solidFill>
                  <a:schemeClr val="bg1"/>
                </a:solidFill>
              </a:rPr>
              <a:t>de novo</a:t>
            </a:r>
            <a:r>
              <a:rPr lang="en-US" sz="1800" dirty="0">
                <a:solidFill>
                  <a:schemeClr val="bg1"/>
                </a:solidFill>
              </a:rPr>
              <a:t> SCCs are significantly more likely to be found in males than in females. They usually emerge 20 to 40 years after the original trauma occurred, and will present clinically as </a:t>
            </a:r>
            <a:r>
              <a:rPr lang="en-US" sz="1800" dirty="0" err="1">
                <a:solidFill>
                  <a:schemeClr val="bg1"/>
                </a:solidFill>
              </a:rPr>
              <a:t>nonhealing</a:t>
            </a:r>
            <a:r>
              <a:rPr lang="en-US" sz="1800" dirty="0">
                <a:solidFill>
                  <a:schemeClr val="bg1"/>
                </a:solidFill>
              </a:rPr>
              <a:t>, </a:t>
            </a:r>
            <a:r>
              <a:rPr lang="en-US" sz="1800" dirty="0" err="1">
                <a:solidFill>
                  <a:schemeClr val="bg1"/>
                </a:solidFill>
              </a:rPr>
              <a:t>exophytic</a:t>
            </a:r>
            <a:r>
              <a:rPr lang="en-US" sz="1800" dirty="0">
                <a:solidFill>
                  <a:schemeClr val="bg1"/>
                </a:solidFill>
              </a:rPr>
              <a:t> growths or indurated ulcers which have recently became painful and may have a foul smelling discharge </a:t>
            </a:r>
          </a:p>
        </p:txBody>
      </p:sp>
    </p:spTree>
    <p:extLst>
      <p:ext uri="{BB962C8B-B14F-4D97-AF65-F5344CB8AC3E}">
        <p14:creationId xmlns:p14="http://schemas.microsoft.com/office/powerpoint/2010/main" val="9095224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solidFill>
                  <a:srgbClr val="FFFF00"/>
                </a:solidFill>
              </a:rPr>
              <a:t>What is definition of </a:t>
            </a:r>
            <a:r>
              <a:rPr lang="en-US" dirty="0" err="1">
                <a:solidFill>
                  <a:srgbClr val="FFFF00"/>
                </a:solidFill>
              </a:rPr>
              <a:t>Marjolin’s</a:t>
            </a:r>
            <a:r>
              <a:rPr lang="en-US" dirty="0">
                <a:solidFill>
                  <a:srgbClr val="FFFF00"/>
                </a:solidFill>
              </a:rPr>
              <a:t> ulcer?</a:t>
            </a:r>
          </a:p>
        </p:txBody>
      </p:sp>
      <p:sp>
        <p:nvSpPr>
          <p:cNvPr id="8" name="Content Placeholder 2"/>
          <p:cNvSpPr txBox="1">
            <a:spLocks/>
          </p:cNvSpPr>
          <p:nvPr/>
        </p:nvSpPr>
        <p:spPr>
          <a:xfrm>
            <a:off x="838200" y="1788403"/>
            <a:ext cx="10960261" cy="384404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FFFF00"/>
              </a:buClr>
            </a:pPr>
            <a:endParaRPr lang="en-US" sz="2200" dirty="0">
              <a:solidFill>
                <a:schemeClr val="bg1"/>
              </a:solidFill>
            </a:endParaRPr>
          </a:p>
        </p:txBody>
      </p:sp>
      <p:sp>
        <p:nvSpPr>
          <p:cNvPr id="7" name="TextBox 6"/>
          <p:cNvSpPr txBox="1"/>
          <p:nvPr/>
        </p:nvSpPr>
        <p:spPr>
          <a:xfrm>
            <a:off x="4276845" y="5981045"/>
            <a:ext cx="7674016" cy="523220"/>
          </a:xfrm>
          <a:prstGeom prst="rect">
            <a:avLst/>
          </a:prstGeom>
          <a:noFill/>
        </p:spPr>
        <p:txBody>
          <a:bodyPr wrap="square" rtlCol="0">
            <a:spAutoFit/>
          </a:bodyPr>
          <a:lstStyle/>
          <a:p>
            <a:pPr marL="460375" indent="-460375"/>
            <a:r>
              <a:rPr lang="en-US" sz="1400" dirty="0" err="1">
                <a:solidFill>
                  <a:schemeClr val="bg1"/>
                </a:solidFill>
              </a:rPr>
              <a:t>Sadegh</a:t>
            </a:r>
            <a:r>
              <a:rPr lang="en-US" sz="1400" dirty="0">
                <a:solidFill>
                  <a:schemeClr val="bg1"/>
                </a:solidFill>
              </a:rPr>
              <a:t> </a:t>
            </a:r>
            <a:r>
              <a:rPr lang="en-US" sz="1400" dirty="0" err="1">
                <a:solidFill>
                  <a:schemeClr val="bg1"/>
                </a:solidFill>
              </a:rPr>
              <a:t>Fazeli</a:t>
            </a:r>
            <a:r>
              <a:rPr lang="en-US" sz="1400" dirty="0">
                <a:solidFill>
                  <a:schemeClr val="bg1"/>
                </a:solidFill>
              </a:rPr>
              <a:t> M, </a:t>
            </a:r>
            <a:r>
              <a:rPr lang="en-US" sz="1400" dirty="0" err="1">
                <a:solidFill>
                  <a:schemeClr val="bg1"/>
                </a:solidFill>
              </a:rPr>
              <a:t>Lebaschi</a:t>
            </a:r>
            <a:r>
              <a:rPr lang="en-US" sz="1400" dirty="0">
                <a:solidFill>
                  <a:schemeClr val="bg1"/>
                </a:solidFill>
              </a:rPr>
              <a:t> AH, </a:t>
            </a:r>
            <a:r>
              <a:rPr lang="en-US" sz="1400" dirty="0" err="1">
                <a:solidFill>
                  <a:schemeClr val="bg1"/>
                </a:solidFill>
              </a:rPr>
              <a:t>Hajirostam</a:t>
            </a:r>
            <a:r>
              <a:rPr lang="en-US" sz="1400" dirty="0">
                <a:solidFill>
                  <a:schemeClr val="bg1"/>
                </a:solidFill>
              </a:rPr>
              <a:t> M, </a:t>
            </a:r>
            <a:r>
              <a:rPr lang="en-US" sz="1400" dirty="0" err="1">
                <a:solidFill>
                  <a:schemeClr val="bg1"/>
                </a:solidFill>
              </a:rPr>
              <a:t>Keramati</a:t>
            </a:r>
            <a:r>
              <a:rPr lang="en-US" sz="1400" dirty="0">
                <a:solidFill>
                  <a:schemeClr val="bg1"/>
                </a:solidFill>
              </a:rPr>
              <a:t> MR. </a:t>
            </a:r>
            <a:r>
              <a:rPr lang="en-US" sz="1400" dirty="0" err="1">
                <a:solidFill>
                  <a:schemeClr val="bg1"/>
                </a:solidFill>
              </a:rPr>
              <a:t>Marjolin's</a:t>
            </a:r>
            <a:r>
              <a:rPr lang="en-US" sz="1400" dirty="0">
                <a:solidFill>
                  <a:schemeClr val="bg1"/>
                </a:solidFill>
              </a:rPr>
              <a:t> ulcer: clinical and pathologic features of 83 cases and review of literature. </a:t>
            </a:r>
            <a:r>
              <a:rPr lang="en-US" sz="1400" i="1" dirty="0">
                <a:solidFill>
                  <a:schemeClr val="bg1"/>
                </a:solidFill>
              </a:rPr>
              <a:t>Med J Islam </a:t>
            </a:r>
            <a:r>
              <a:rPr lang="en-US" sz="1400" i="1" dirty="0" err="1">
                <a:solidFill>
                  <a:schemeClr val="bg1"/>
                </a:solidFill>
              </a:rPr>
              <a:t>Repub</a:t>
            </a:r>
            <a:r>
              <a:rPr lang="en-US" sz="1400" i="1" dirty="0">
                <a:solidFill>
                  <a:schemeClr val="bg1"/>
                </a:solidFill>
              </a:rPr>
              <a:t> Iran</a:t>
            </a:r>
            <a:r>
              <a:rPr lang="en-US" sz="1400" dirty="0">
                <a:solidFill>
                  <a:schemeClr val="bg1"/>
                </a:solidFill>
              </a:rPr>
              <a:t>. 2013;27(4):215-224.</a:t>
            </a:r>
          </a:p>
        </p:txBody>
      </p:sp>
      <p:sp>
        <p:nvSpPr>
          <p:cNvPr id="4" name="Rectangle 1"/>
          <p:cNvSpPr>
            <a:spLocks noChangeArrowheads="1"/>
          </p:cNvSpPr>
          <p:nvPr/>
        </p:nvSpPr>
        <p:spPr bwMode="auto">
          <a:xfrm>
            <a:off x="3443176" y="1498323"/>
            <a:ext cx="491031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285750" marR="0" lvl="0" indent="-285750" algn="l" defTabSz="914400" rtl="0" eaLnBrk="0" fontAlgn="base" latinLnBrk="0" hangingPunct="0">
              <a:lnSpc>
                <a:spcPct val="100000"/>
              </a:lnSpc>
              <a:spcBef>
                <a:spcPct val="0"/>
              </a:spcBef>
              <a:spcAft>
                <a:spcPct val="0"/>
              </a:spcAft>
              <a:buClr>
                <a:srgbClr val="FFFF00"/>
              </a:buClr>
              <a:buSzTx/>
              <a:buFont typeface="Arial" charset="0"/>
              <a:buChar char="•"/>
              <a:tabLst/>
            </a:pPr>
            <a:r>
              <a:rPr kumimoji="0" lang="x-none" altLang="x-none" sz="1800" b="1" i="0" u="none" strike="noStrike" cap="none" normalizeH="0" baseline="0" dirty="0">
                <a:ln>
                  <a:noFill/>
                </a:ln>
                <a:solidFill>
                  <a:schemeClr val="bg1"/>
                </a:solidFill>
                <a:effectLst/>
                <a:latin typeface="Arial" charset="0"/>
              </a:rPr>
              <a:t>Frequency of </a:t>
            </a:r>
            <a:r>
              <a:rPr kumimoji="0" lang="en-US" altLang="x-none" sz="1800" b="1" i="0" u="none" strike="noStrike" cap="none" normalizeH="0" baseline="0" dirty="0">
                <a:ln>
                  <a:noFill/>
                </a:ln>
                <a:solidFill>
                  <a:schemeClr val="bg1"/>
                </a:solidFill>
                <a:effectLst/>
                <a:latin typeface="Arial" charset="0"/>
              </a:rPr>
              <a:t>histopathologic diagnoses</a:t>
            </a:r>
            <a:endParaRPr kumimoji="0" lang="x-none" altLang="x-none" sz="1800" b="1" i="0" u="none" strike="noStrike" cap="none" normalizeH="0" baseline="0" dirty="0">
              <a:ln>
                <a:noFill/>
              </a:ln>
              <a:solidFill>
                <a:schemeClr val="tx1"/>
              </a:solidFill>
              <a:effectLst/>
              <a:latin typeface="Arial" charset="0"/>
            </a:endParaRPr>
          </a:p>
        </p:txBody>
      </p:sp>
      <p:graphicFrame>
        <p:nvGraphicFramePr>
          <p:cNvPr id="5" name="Table 4"/>
          <p:cNvGraphicFramePr>
            <a:graphicFrameLocks noGrp="1"/>
          </p:cNvGraphicFramePr>
          <p:nvPr/>
        </p:nvGraphicFramePr>
        <p:xfrm>
          <a:off x="838200" y="1989614"/>
          <a:ext cx="10515600" cy="4023360"/>
        </p:xfrm>
        <a:graphic>
          <a:graphicData uri="http://schemas.openxmlformats.org/drawingml/2006/table">
            <a:tbl>
              <a:tblPr/>
              <a:tblGrid>
                <a:gridCol w="5257800">
                  <a:extLst>
                    <a:ext uri="{9D8B030D-6E8A-4147-A177-3AD203B41FA5}">
                      <a16:colId xmlns:a16="http://schemas.microsoft.com/office/drawing/2014/main" val="20000"/>
                    </a:ext>
                  </a:extLst>
                </a:gridCol>
                <a:gridCol w="5257800">
                  <a:extLst>
                    <a:ext uri="{9D8B030D-6E8A-4147-A177-3AD203B41FA5}">
                      <a16:colId xmlns:a16="http://schemas.microsoft.com/office/drawing/2014/main" val="20001"/>
                    </a:ext>
                  </a:extLst>
                </a:gridCol>
              </a:tblGrid>
              <a:tr h="0">
                <a:tc>
                  <a:txBody>
                    <a:bodyPr/>
                    <a:lstStyle/>
                    <a:p>
                      <a:pPr fontAlgn="t"/>
                      <a:r>
                        <a:rPr lang="en-US">
                          <a:solidFill>
                            <a:schemeClr val="bg1"/>
                          </a:solidFill>
                          <a:effectLst/>
                        </a:rPr>
                        <a:t>Pathologic diagnosis</a:t>
                      </a:r>
                    </a:p>
                  </a:txBody>
                  <a:tcPr>
                    <a:lnL>
                      <a:noFill/>
                    </a:lnL>
                    <a:lnR>
                      <a:noFill/>
                    </a:lnR>
                    <a:lnT>
                      <a:noFill/>
                    </a:lnT>
                    <a:lnB w="12700" cap="flat" cmpd="sng" algn="ctr">
                      <a:solidFill>
                        <a:srgbClr val="000000"/>
                      </a:solidFill>
                      <a:prstDash val="solid"/>
                      <a:round/>
                      <a:headEnd type="none" w="med" len="med"/>
                      <a:tailEnd type="none" w="med" len="med"/>
                    </a:lnB>
                  </a:tcPr>
                </a:tc>
                <a:tc>
                  <a:txBody>
                    <a:bodyPr/>
                    <a:lstStyle/>
                    <a:p>
                      <a:pPr fontAlgn="t"/>
                      <a:r>
                        <a:rPr lang="en-US">
                          <a:solidFill>
                            <a:schemeClr val="bg1"/>
                          </a:solidFill>
                          <a:effectLst/>
                        </a:rPr>
                        <a:t>Frequency NO. (%)</a:t>
                      </a:r>
                    </a:p>
                  </a:txBody>
                  <a:tcP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fontAlgn="t"/>
                      <a:r>
                        <a:rPr lang="en-US">
                          <a:solidFill>
                            <a:schemeClr val="bg1"/>
                          </a:solidFill>
                          <a:effectLst/>
                        </a:rPr>
                        <a:t>Well differentiated SCC</a:t>
                      </a:r>
                    </a:p>
                  </a:txBody>
                  <a:tcP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t"/>
                      <a:r>
                        <a:rPr lang="mr-IN" dirty="0">
                          <a:solidFill>
                            <a:schemeClr val="bg1"/>
                          </a:solidFill>
                          <a:effectLst/>
                        </a:rPr>
                        <a:t>32 (38.6%)</a:t>
                      </a:r>
                    </a:p>
                  </a:txBody>
                  <a:tcP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fontAlgn="t"/>
                      <a:r>
                        <a:rPr lang="en-US">
                          <a:solidFill>
                            <a:schemeClr val="bg1"/>
                          </a:solidFill>
                          <a:effectLst/>
                        </a:rPr>
                        <a:t>SCC, differentiation not reported</a:t>
                      </a:r>
                    </a:p>
                  </a:txBody>
                  <a:tcP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t"/>
                      <a:r>
                        <a:rPr lang="is-IS" dirty="0">
                          <a:solidFill>
                            <a:schemeClr val="bg1"/>
                          </a:solidFill>
                          <a:effectLst/>
                        </a:rPr>
                        <a:t>20(24.1%)</a:t>
                      </a:r>
                    </a:p>
                  </a:txBody>
                  <a:tcP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0">
                <a:tc>
                  <a:txBody>
                    <a:bodyPr/>
                    <a:lstStyle/>
                    <a:p>
                      <a:pPr fontAlgn="t"/>
                      <a:r>
                        <a:rPr lang="en-US">
                          <a:solidFill>
                            <a:schemeClr val="bg1"/>
                          </a:solidFill>
                          <a:effectLst/>
                        </a:rPr>
                        <a:t>Moderately Differentiated SCC</a:t>
                      </a:r>
                    </a:p>
                  </a:txBody>
                  <a:tcP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t"/>
                      <a:r>
                        <a:rPr lang="mr-IN" dirty="0">
                          <a:solidFill>
                            <a:schemeClr val="bg1"/>
                          </a:solidFill>
                          <a:effectLst/>
                        </a:rPr>
                        <a:t>11(13.2%)</a:t>
                      </a:r>
                    </a:p>
                  </a:txBody>
                  <a:tcP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0">
                <a:tc>
                  <a:txBody>
                    <a:bodyPr/>
                    <a:lstStyle/>
                    <a:p>
                      <a:pPr fontAlgn="t"/>
                      <a:r>
                        <a:rPr lang="en-US">
                          <a:solidFill>
                            <a:schemeClr val="bg1"/>
                          </a:solidFill>
                          <a:effectLst/>
                        </a:rPr>
                        <a:t>BCC</a:t>
                      </a:r>
                    </a:p>
                  </a:txBody>
                  <a:tcP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t"/>
                      <a:r>
                        <a:rPr lang="mr-IN" dirty="0">
                          <a:solidFill>
                            <a:schemeClr val="bg1"/>
                          </a:solidFill>
                          <a:effectLst/>
                        </a:rPr>
                        <a:t>8(9.6%)</a:t>
                      </a:r>
                    </a:p>
                  </a:txBody>
                  <a:tcP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0">
                <a:tc>
                  <a:txBody>
                    <a:bodyPr/>
                    <a:lstStyle/>
                    <a:p>
                      <a:pPr fontAlgn="t"/>
                      <a:r>
                        <a:rPr lang="en-US">
                          <a:solidFill>
                            <a:schemeClr val="bg1"/>
                          </a:solidFill>
                          <a:effectLst/>
                        </a:rPr>
                        <a:t>Poorly Differentiatd SCC</a:t>
                      </a:r>
                    </a:p>
                  </a:txBody>
                  <a:tcP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t"/>
                      <a:r>
                        <a:rPr lang="mr-IN">
                          <a:solidFill>
                            <a:schemeClr val="bg1"/>
                          </a:solidFill>
                          <a:effectLst/>
                        </a:rPr>
                        <a:t>5(6.0%)</a:t>
                      </a:r>
                    </a:p>
                  </a:txBody>
                  <a:tcP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0">
                <a:tc>
                  <a:txBody>
                    <a:bodyPr/>
                    <a:lstStyle/>
                    <a:p>
                      <a:pPr fontAlgn="t"/>
                      <a:r>
                        <a:rPr lang="en-US" dirty="0">
                          <a:solidFill>
                            <a:schemeClr val="bg1"/>
                          </a:solidFill>
                          <a:effectLst/>
                        </a:rPr>
                        <a:t>Melanoma</a:t>
                      </a:r>
                    </a:p>
                  </a:txBody>
                  <a:tcP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t"/>
                      <a:r>
                        <a:rPr lang="mr-IN">
                          <a:solidFill>
                            <a:schemeClr val="bg1"/>
                          </a:solidFill>
                          <a:effectLst/>
                        </a:rPr>
                        <a:t>2(2.4%)</a:t>
                      </a:r>
                    </a:p>
                  </a:txBody>
                  <a:tcP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0">
                <a:tc>
                  <a:txBody>
                    <a:bodyPr/>
                    <a:lstStyle/>
                    <a:p>
                      <a:pPr fontAlgn="t"/>
                      <a:r>
                        <a:rPr lang="en-US">
                          <a:solidFill>
                            <a:schemeClr val="bg1"/>
                          </a:solidFill>
                          <a:effectLst/>
                        </a:rPr>
                        <a:t>Verrucous carcinoma</a:t>
                      </a:r>
                    </a:p>
                  </a:txBody>
                  <a:tcP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t"/>
                      <a:r>
                        <a:rPr lang="mr-IN">
                          <a:solidFill>
                            <a:schemeClr val="bg1"/>
                          </a:solidFill>
                          <a:effectLst/>
                        </a:rPr>
                        <a:t>2(2.4%)</a:t>
                      </a:r>
                    </a:p>
                  </a:txBody>
                  <a:tcP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0">
                <a:tc>
                  <a:txBody>
                    <a:bodyPr/>
                    <a:lstStyle/>
                    <a:p>
                      <a:pPr fontAlgn="t"/>
                      <a:r>
                        <a:rPr lang="en-US">
                          <a:solidFill>
                            <a:schemeClr val="bg1"/>
                          </a:solidFill>
                          <a:effectLst/>
                        </a:rPr>
                        <a:t>MFH</a:t>
                      </a:r>
                    </a:p>
                  </a:txBody>
                  <a:tcP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t"/>
                      <a:r>
                        <a:rPr lang="mr-IN">
                          <a:solidFill>
                            <a:schemeClr val="bg1"/>
                          </a:solidFill>
                          <a:effectLst/>
                        </a:rPr>
                        <a:t>1(1.2%)</a:t>
                      </a:r>
                    </a:p>
                  </a:txBody>
                  <a:tcP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0">
                <a:tc>
                  <a:txBody>
                    <a:bodyPr/>
                    <a:lstStyle/>
                    <a:p>
                      <a:pPr fontAlgn="t"/>
                      <a:r>
                        <a:rPr lang="en-US">
                          <a:solidFill>
                            <a:schemeClr val="bg1"/>
                          </a:solidFill>
                          <a:effectLst/>
                        </a:rPr>
                        <a:t>Mucoepidermoid carcinoma</a:t>
                      </a:r>
                    </a:p>
                  </a:txBody>
                  <a:tcP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t"/>
                      <a:r>
                        <a:rPr lang="mr-IN">
                          <a:solidFill>
                            <a:schemeClr val="bg1"/>
                          </a:solidFill>
                          <a:effectLst/>
                        </a:rPr>
                        <a:t>1(1.2%)</a:t>
                      </a:r>
                    </a:p>
                  </a:txBody>
                  <a:tcP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0">
                <a:tc>
                  <a:txBody>
                    <a:bodyPr/>
                    <a:lstStyle/>
                    <a:p>
                      <a:pPr fontAlgn="t"/>
                      <a:r>
                        <a:rPr lang="en-US" dirty="0" err="1">
                          <a:solidFill>
                            <a:schemeClr val="bg1"/>
                          </a:solidFill>
                          <a:effectLst/>
                        </a:rPr>
                        <a:t>Leiomyosarcoma</a:t>
                      </a:r>
                      <a:endParaRPr lang="en-US" dirty="0">
                        <a:solidFill>
                          <a:schemeClr val="bg1"/>
                        </a:solidFill>
                        <a:effectLst/>
                      </a:endParaRPr>
                    </a:p>
                  </a:txBody>
                  <a:tcP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t"/>
                      <a:r>
                        <a:rPr lang="mr-IN" dirty="0">
                          <a:solidFill>
                            <a:schemeClr val="bg1"/>
                          </a:solidFill>
                          <a:effectLst/>
                        </a:rPr>
                        <a:t>1(1.2%)</a:t>
                      </a:r>
                    </a:p>
                  </a:txBody>
                  <a:tcP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6673442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3476" y="17884"/>
            <a:ext cx="10515600" cy="1325563"/>
          </a:xfrm>
        </p:spPr>
        <p:txBody>
          <a:bodyPr>
            <a:normAutofit/>
          </a:bodyPr>
          <a:lstStyle/>
          <a:p>
            <a:pPr algn="ctr"/>
            <a:r>
              <a:rPr lang="en-US" dirty="0">
                <a:solidFill>
                  <a:srgbClr val="FFFF00"/>
                </a:solidFill>
              </a:rPr>
              <a:t>What is criteria for hospice?</a:t>
            </a:r>
          </a:p>
        </p:txBody>
      </p:sp>
      <p:sp>
        <p:nvSpPr>
          <p:cNvPr id="8" name="Content Placeholder 2"/>
          <p:cNvSpPr txBox="1">
            <a:spLocks/>
          </p:cNvSpPr>
          <p:nvPr/>
        </p:nvSpPr>
        <p:spPr>
          <a:xfrm>
            <a:off x="356908" y="1183958"/>
            <a:ext cx="11721678" cy="384404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Clr>
                <a:srgbClr val="FFFF00"/>
              </a:buClr>
              <a:buNone/>
            </a:pPr>
            <a:r>
              <a:rPr lang="en-US" sz="1900" dirty="0">
                <a:solidFill>
                  <a:schemeClr val="bg1"/>
                </a:solidFill>
              </a:rPr>
              <a:t>An abridged version of the currently outlined assessment criteria for the progression of diseases and non-disease baseline guidelines as obtained from the Centers of Medicare and Medicaid Services</a:t>
            </a:r>
          </a:p>
          <a:p>
            <a:pPr>
              <a:buClr>
                <a:srgbClr val="FFFF00"/>
              </a:buClr>
            </a:pPr>
            <a:r>
              <a:rPr lang="en-US" sz="1900" i="1" dirty="0">
                <a:solidFill>
                  <a:schemeClr val="bg1"/>
                </a:solidFill>
              </a:rPr>
              <a:t>Part 1: Decline in a patient's clinical status guidelines</a:t>
            </a:r>
            <a:endParaRPr lang="en-US" sz="1900" dirty="0">
              <a:solidFill>
                <a:schemeClr val="bg1"/>
              </a:solidFill>
            </a:endParaRPr>
          </a:p>
          <a:p>
            <a:pPr>
              <a:buClr>
                <a:srgbClr val="FFFF00"/>
              </a:buClr>
            </a:pPr>
            <a:r>
              <a:rPr lang="en-US" sz="1900" dirty="0">
                <a:solidFill>
                  <a:schemeClr val="bg1"/>
                </a:solidFill>
              </a:rPr>
              <a:t>A. Progression of disease via worsening status, symptoms, signs, laboratory results: Clinical Status:</a:t>
            </a:r>
          </a:p>
          <a:p>
            <a:pPr>
              <a:buClr>
                <a:srgbClr val="FFFF00"/>
              </a:buClr>
            </a:pPr>
            <a:r>
              <a:rPr lang="en-US" sz="1900" dirty="0">
                <a:solidFill>
                  <a:schemeClr val="bg1"/>
                </a:solidFill>
              </a:rPr>
              <a:t>Refractory or recurring infections</a:t>
            </a:r>
          </a:p>
          <a:p>
            <a:pPr>
              <a:buClr>
                <a:srgbClr val="FFFF00"/>
              </a:buClr>
            </a:pPr>
            <a:r>
              <a:rPr lang="en-US" sz="1900" dirty="0">
                <a:solidFill>
                  <a:schemeClr val="bg1"/>
                </a:solidFill>
              </a:rPr>
              <a:t>Progressive inanition which is documented by several measures such as 10% body weight loss, decreased albumin, dysphagia leading to aspiration, among others</a:t>
            </a:r>
          </a:p>
          <a:p>
            <a:pPr>
              <a:buClr>
                <a:srgbClr val="FFFF00"/>
              </a:buClr>
            </a:pPr>
            <a:r>
              <a:rPr lang="en-US" sz="1900" dirty="0">
                <a:solidFill>
                  <a:schemeClr val="bg1"/>
                </a:solidFill>
              </a:rPr>
              <a:t>Symptoms:  Include a number of symptoms including nausea and vomiting, dyspnea, persisting cough, diarrhea, and progressive pain</a:t>
            </a:r>
          </a:p>
          <a:p>
            <a:pPr>
              <a:buClr>
                <a:srgbClr val="FFFF00"/>
              </a:buClr>
            </a:pPr>
            <a:r>
              <a:rPr lang="en-US" sz="1900" dirty="0">
                <a:solidFill>
                  <a:schemeClr val="bg1"/>
                </a:solidFill>
              </a:rPr>
              <a:t>Signs:  Include a number of clinical signs including hypotension, edema, ascites, progressive weakness, new altered mental status, among others</a:t>
            </a:r>
          </a:p>
          <a:p>
            <a:pPr>
              <a:buClr>
                <a:srgbClr val="FFFF00"/>
              </a:buClr>
            </a:pPr>
            <a:r>
              <a:rPr lang="en-US" sz="1900" dirty="0">
                <a:solidFill>
                  <a:schemeClr val="bg1"/>
                </a:solidFill>
              </a:rPr>
              <a:t>Laboratory Results:</a:t>
            </a:r>
          </a:p>
          <a:p>
            <a:pPr>
              <a:buClr>
                <a:srgbClr val="FFFF00"/>
              </a:buClr>
            </a:pPr>
            <a:r>
              <a:rPr lang="en-US" sz="1900" dirty="0">
                <a:solidFill>
                  <a:schemeClr val="bg1"/>
                </a:solidFill>
              </a:rPr>
              <a:t>Include a number of laboratory findings including worsening pCO2/pO2/SaO2 values, worsening liver function tests, worsening tumor markers, and volatile sodium and potassium, among others</a:t>
            </a:r>
          </a:p>
          <a:p>
            <a:pPr>
              <a:buClr>
                <a:srgbClr val="FFFF00"/>
              </a:buClr>
            </a:pPr>
            <a:endParaRPr lang="en-US" sz="1900" dirty="0">
              <a:solidFill>
                <a:schemeClr val="bg1"/>
              </a:solidFill>
            </a:endParaRPr>
          </a:p>
        </p:txBody>
      </p:sp>
      <p:sp>
        <p:nvSpPr>
          <p:cNvPr id="12" name="TextBox 11"/>
          <p:cNvSpPr txBox="1"/>
          <p:nvPr/>
        </p:nvSpPr>
        <p:spPr>
          <a:xfrm>
            <a:off x="4514216" y="6199197"/>
            <a:ext cx="7677784" cy="523220"/>
          </a:xfrm>
          <a:prstGeom prst="rect">
            <a:avLst/>
          </a:prstGeom>
          <a:noFill/>
        </p:spPr>
        <p:txBody>
          <a:bodyPr wrap="square" rtlCol="0">
            <a:spAutoFit/>
          </a:bodyPr>
          <a:lstStyle/>
          <a:p>
            <a:pPr marL="460375" indent="-460375"/>
            <a:r>
              <a:rPr lang="en-US" sz="1400" dirty="0" err="1">
                <a:solidFill>
                  <a:schemeClr val="bg1"/>
                </a:solidFill>
              </a:rPr>
              <a:t>Teoli</a:t>
            </a:r>
            <a:r>
              <a:rPr lang="en-US" sz="1400" dirty="0">
                <a:solidFill>
                  <a:schemeClr val="bg1"/>
                </a:solidFill>
              </a:rPr>
              <a:t> D, Bhardwaj A. Hospice Appropriate Diagnoses. [Updated 2019 Feb 9]. In: </a:t>
            </a:r>
            <a:r>
              <a:rPr lang="en-US" sz="1400" dirty="0" err="1">
                <a:solidFill>
                  <a:schemeClr val="bg1"/>
                </a:solidFill>
              </a:rPr>
              <a:t>StatPearls</a:t>
            </a:r>
            <a:r>
              <a:rPr lang="en-US" sz="1400" dirty="0">
                <a:solidFill>
                  <a:schemeClr val="bg1"/>
                </a:solidFill>
              </a:rPr>
              <a:t> [Internet]. Treasure Island (FL): </a:t>
            </a:r>
            <a:r>
              <a:rPr lang="en-US" sz="1400" dirty="0" err="1">
                <a:solidFill>
                  <a:schemeClr val="bg1"/>
                </a:solidFill>
              </a:rPr>
              <a:t>StatPearls</a:t>
            </a:r>
            <a:r>
              <a:rPr lang="en-US" sz="1400" dirty="0">
                <a:solidFill>
                  <a:schemeClr val="bg1"/>
                </a:solidFill>
              </a:rPr>
              <a:t> Publishing; 2020 Jan</a:t>
            </a:r>
          </a:p>
        </p:txBody>
      </p:sp>
    </p:spTree>
    <p:extLst>
      <p:ext uri="{BB962C8B-B14F-4D97-AF65-F5344CB8AC3E}">
        <p14:creationId xmlns:p14="http://schemas.microsoft.com/office/powerpoint/2010/main" val="17023646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3476" y="17884"/>
            <a:ext cx="10515600" cy="1325563"/>
          </a:xfrm>
        </p:spPr>
        <p:txBody>
          <a:bodyPr>
            <a:normAutofit/>
          </a:bodyPr>
          <a:lstStyle/>
          <a:p>
            <a:pPr algn="ctr"/>
            <a:r>
              <a:rPr lang="en-US" dirty="0">
                <a:solidFill>
                  <a:srgbClr val="FFFF00"/>
                </a:solidFill>
              </a:rPr>
              <a:t>What is criteria for hospice?</a:t>
            </a:r>
          </a:p>
        </p:txBody>
      </p:sp>
      <p:sp>
        <p:nvSpPr>
          <p:cNvPr id="8" name="Content Placeholder 2"/>
          <p:cNvSpPr txBox="1">
            <a:spLocks/>
          </p:cNvSpPr>
          <p:nvPr/>
        </p:nvSpPr>
        <p:spPr>
          <a:xfrm>
            <a:off x="952332" y="2355156"/>
            <a:ext cx="10366744" cy="384404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FFFF00"/>
              </a:buClr>
            </a:pPr>
            <a:r>
              <a:rPr lang="en-US" sz="2000" dirty="0">
                <a:solidFill>
                  <a:schemeClr val="bg1"/>
                </a:solidFill>
              </a:rPr>
              <a:t>B. Progressive disease leading to worsened </a:t>
            </a:r>
            <a:r>
              <a:rPr lang="en-US" sz="2000" dirty="0" err="1">
                <a:solidFill>
                  <a:schemeClr val="bg1"/>
                </a:solidFill>
              </a:rPr>
              <a:t>Karnofsky</a:t>
            </a:r>
            <a:r>
              <a:rPr lang="en-US" sz="2000" dirty="0">
                <a:solidFill>
                  <a:schemeClr val="bg1"/>
                </a:solidFill>
              </a:rPr>
              <a:t> Performance Status or Palliative Performance Score</a:t>
            </a:r>
          </a:p>
          <a:p>
            <a:pPr>
              <a:buClr>
                <a:srgbClr val="FFFF00"/>
              </a:buClr>
            </a:pPr>
            <a:r>
              <a:rPr lang="en-US" sz="2000" dirty="0">
                <a:solidFill>
                  <a:schemeClr val="bg1"/>
                </a:solidFill>
              </a:rPr>
              <a:t>C. Worsened Functional Assessment Staging of diagnosed dementia.</a:t>
            </a:r>
          </a:p>
          <a:p>
            <a:pPr>
              <a:buClr>
                <a:srgbClr val="FFFF00"/>
              </a:buClr>
            </a:pPr>
            <a:r>
              <a:rPr lang="en-US" sz="2000" dirty="0">
                <a:solidFill>
                  <a:schemeClr val="bg1"/>
                </a:solidFill>
              </a:rPr>
              <a:t>D. Requiring assistance with additional ADL's</a:t>
            </a:r>
          </a:p>
          <a:p>
            <a:pPr>
              <a:buClr>
                <a:srgbClr val="FFFF00"/>
              </a:buClr>
            </a:pPr>
            <a:r>
              <a:rPr lang="en-US" sz="2000" dirty="0">
                <a:solidFill>
                  <a:schemeClr val="bg1"/>
                </a:solidFill>
              </a:rPr>
              <a:t>E. Worsening refractory stage 3 to stage 4 pressure ulcers despite wound care</a:t>
            </a:r>
          </a:p>
          <a:p>
            <a:pPr>
              <a:buClr>
                <a:srgbClr val="FFFF00"/>
              </a:buClr>
            </a:pPr>
            <a:r>
              <a:rPr lang="en-US" sz="2000" dirty="0">
                <a:solidFill>
                  <a:schemeClr val="bg1"/>
                </a:solidFill>
              </a:rPr>
              <a:t>F. Increasing healthcare utilization in the form of emergency visits, hospital admissions, and physician appointments related to the primary hospice diagnosis before seeking hospice benefit</a:t>
            </a:r>
          </a:p>
          <a:p>
            <a:pPr>
              <a:buClr>
                <a:srgbClr val="FFFF00"/>
              </a:buClr>
            </a:pPr>
            <a:endParaRPr lang="en-US" sz="2000" dirty="0">
              <a:solidFill>
                <a:schemeClr val="bg1"/>
              </a:solidFill>
            </a:endParaRPr>
          </a:p>
        </p:txBody>
      </p:sp>
      <p:sp>
        <p:nvSpPr>
          <p:cNvPr id="12" name="TextBox 11"/>
          <p:cNvSpPr txBox="1"/>
          <p:nvPr/>
        </p:nvSpPr>
        <p:spPr>
          <a:xfrm>
            <a:off x="4514216" y="6199197"/>
            <a:ext cx="7677784" cy="523220"/>
          </a:xfrm>
          <a:prstGeom prst="rect">
            <a:avLst/>
          </a:prstGeom>
          <a:noFill/>
        </p:spPr>
        <p:txBody>
          <a:bodyPr wrap="square" rtlCol="0">
            <a:spAutoFit/>
          </a:bodyPr>
          <a:lstStyle/>
          <a:p>
            <a:pPr marL="460375" indent="-460375"/>
            <a:r>
              <a:rPr lang="en-US" sz="1400" dirty="0" err="1">
                <a:solidFill>
                  <a:schemeClr val="bg1"/>
                </a:solidFill>
              </a:rPr>
              <a:t>Teoli</a:t>
            </a:r>
            <a:r>
              <a:rPr lang="en-US" sz="1400" dirty="0">
                <a:solidFill>
                  <a:schemeClr val="bg1"/>
                </a:solidFill>
              </a:rPr>
              <a:t> D, Bhardwaj A. Hospice Appropriate Diagnoses. [Updated 2019 Feb 9]. In: </a:t>
            </a:r>
            <a:r>
              <a:rPr lang="en-US" sz="1400" dirty="0" err="1">
                <a:solidFill>
                  <a:schemeClr val="bg1"/>
                </a:solidFill>
              </a:rPr>
              <a:t>StatPearls</a:t>
            </a:r>
            <a:r>
              <a:rPr lang="en-US" sz="1400" dirty="0">
                <a:solidFill>
                  <a:schemeClr val="bg1"/>
                </a:solidFill>
              </a:rPr>
              <a:t> [Internet]. Treasure Island (FL): </a:t>
            </a:r>
            <a:r>
              <a:rPr lang="en-US" sz="1400" dirty="0" err="1">
                <a:solidFill>
                  <a:schemeClr val="bg1"/>
                </a:solidFill>
              </a:rPr>
              <a:t>StatPearls</a:t>
            </a:r>
            <a:r>
              <a:rPr lang="en-US" sz="1400" dirty="0">
                <a:solidFill>
                  <a:schemeClr val="bg1"/>
                </a:solidFill>
              </a:rPr>
              <a:t> Publishing; 2020 Jan</a:t>
            </a:r>
          </a:p>
        </p:txBody>
      </p:sp>
    </p:spTree>
    <p:extLst>
      <p:ext uri="{BB962C8B-B14F-4D97-AF65-F5344CB8AC3E}">
        <p14:creationId xmlns:p14="http://schemas.microsoft.com/office/powerpoint/2010/main" val="9210374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3476" y="17884"/>
            <a:ext cx="10515600" cy="1325563"/>
          </a:xfrm>
        </p:spPr>
        <p:txBody>
          <a:bodyPr>
            <a:normAutofit/>
          </a:bodyPr>
          <a:lstStyle/>
          <a:p>
            <a:pPr algn="ctr"/>
            <a:r>
              <a:rPr lang="en-US" dirty="0">
                <a:solidFill>
                  <a:srgbClr val="FFFF00"/>
                </a:solidFill>
              </a:rPr>
              <a:t>What is criteria for hospice?</a:t>
            </a:r>
          </a:p>
        </p:txBody>
      </p:sp>
      <p:sp>
        <p:nvSpPr>
          <p:cNvPr id="8" name="Content Placeholder 2"/>
          <p:cNvSpPr txBox="1">
            <a:spLocks/>
          </p:cNvSpPr>
          <p:nvPr/>
        </p:nvSpPr>
        <p:spPr>
          <a:xfrm>
            <a:off x="952332" y="1849301"/>
            <a:ext cx="10366744" cy="384404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FFFF00"/>
              </a:buClr>
            </a:pPr>
            <a:r>
              <a:rPr lang="en-US" sz="2000" i="1" dirty="0">
                <a:solidFill>
                  <a:schemeClr val="bg1"/>
                </a:solidFill>
              </a:rPr>
              <a:t>Part 2. Non-disease specific baseline guidelines (both points A and B must be satisfied).</a:t>
            </a:r>
            <a:endParaRPr lang="en-US" sz="2000" dirty="0">
              <a:solidFill>
                <a:schemeClr val="bg1"/>
              </a:solidFill>
            </a:endParaRPr>
          </a:p>
          <a:p>
            <a:pPr>
              <a:buClr>
                <a:srgbClr val="FFFF00"/>
              </a:buClr>
            </a:pPr>
            <a:r>
              <a:rPr lang="en-US" sz="2000" dirty="0">
                <a:solidFill>
                  <a:schemeClr val="bg1"/>
                </a:solidFill>
              </a:rPr>
              <a:t>A. Physiologic impairment of functional status as interpreted via the </a:t>
            </a:r>
            <a:r>
              <a:rPr lang="en-US" sz="2000" dirty="0" err="1">
                <a:solidFill>
                  <a:schemeClr val="bg1"/>
                </a:solidFill>
              </a:rPr>
              <a:t>Karnofsky</a:t>
            </a:r>
            <a:r>
              <a:rPr lang="en-US" sz="2000" dirty="0">
                <a:solidFill>
                  <a:schemeClr val="bg1"/>
                </a:solidFill>
              </a:rPr>
              <a:t> Performance Status or Palliative Performance Score of less than 70 percent</a:t>
            </a:r>
          </a:p>
          <a:p>
            <a:pPr>
              <a:buClr>
                <a:srgbClr val="FFFF00"/>
              </a:buClr>
            </a:pPr>
            <a:r>
              <a:rPr lang="en-US" sz="2000" dirty="0">
                <a:solidFill>
                  <a:schemeClr val="bg1"/>
                </a:solidFill>
              </a:rPr>
              <a:t>B. Individual needs assistance for greater than or equal to 2 ADL's: Ambulation; Transfer; Dressing; Feeding; Continence; Bathing.</a:t>
            </a:r>
          </a:p>
          <a:p>
            <a:pPr>
              <a:buClr>
                <a:srgbClr val="FFFF00"/>
              </a:buClr>
            </a:pPr>
            <a:r>
              <a:rPr lang="en-US" sz="2000" dirty="0">
                <a:solidFill>
                  <a:schemeClr val="bg1"/>
                </a:solidFill>
              </a:rPr>
              <a:t>C. Co-morbidities: when the condition is not the designated primary hospice diagnosis, the presence of significant disease thought to contribute to a prognosis of 6 months or less survival should be considered, such </a:t>
            </a:r>
            <a:r>
              <a:rPr lang="en-US" sz="2000" dirty="0" err="1">
                <a:solidFill>
                  <a:schemeClr val="bg1"/>
                </a:solidFill>
              </a:rPr>
              <a:t>as:COPD</a:t>
            </a:r>
            <a:r>
              <a:rPr lang="en-US" sz="2000" dirty="0">
                <a:solidFill>
                  <a:schemeClr val="bg1"/>
                </a:solidFill>
              </a:rPr>
              <a:t>, CHF, Ischemic heart disease, Diabetes mellitus, Neurologic disease (CVA, ALS, MS, Parkinson's), Renal failure, Liver Disease, Neoplasia, Acquired immune deficiency syndrome/HIV, Dementia, Refractory severe autoimmune disease (e.g., lupus or rheumatoid arthritis)</a:t>
            </a:r>
          </a:p>
          <a:p>
            <a:endParaRPr lang="en-US" sz="2000" dirty="0"/>
          </a:p>
        </p:txBody>
      </p:sp>
      <p:sp>
        <p:nvSpPr>
          <p:cNvPr id="12" name="TextBox 11"/>
          <p:cNvSpPr txBox="1"/>
          <p:nvPr/>
        </p:nvSpPr>
        <p:spPr>
          <a:xfrm>
            <a:off x="4514216" y="6199197"/>
            <a:ext cx="7677784" cy="523220"/>
          </a:xfrm>
          <a:prstGeom prst="rect">
            <a:avLst/>
          </a:prstGeom>
          <a:noFill/>
        </p:spPr>
        <p:txBody>
          <a:bodyPr wrap="square" rtlCol="0">
            <a:spAutoFit/>
          </a:bodyPr>
          <a:lstStyle/>
          <a:p>
            <a:pPr marL="460375" indent="-460375"/>
            <a:r>
              <a:rPr lang="en-US" sz="1400" dirty="0" err="1">
                <a:solidFill>
                  <a:schemeClr val="bg1"/>
                </a:solidFill>
              </a:rPr>
              <a:t>Teoli</a:t>
            </a:r>
            <a:r>
              <a:rPr lang="en-US" sz="1400" dirty="0">
                <a:solidFill>
                  <a:schemeClr val="bg1"/>
                </a:solidFill>
              </a:rPr>
              <a:t> D, Bhardwaj A. Hospice Appropriate Diagnoses. [Updated 2019 Feb 9]. In: </a:t>
            </a:r>
            <a:r>
              <a:rPr lang="en-US" sz="1400" dirty="0" err="1">
                <a:solidFill>
                  <a:schemeClr val="bg1"/>
                </a:solidFill>
              </a:rPr>
              <a:t>StatPearls</a:t>
            </a:r>
            <a:r>
              <a:rPr lang="en-US" sz="1400" dirty="0">
                <a:solidFill>
                  <a:schemeClr val="bg1"/>
                </a:solidFill>
              </a:rPr>
              <a:t> [Internet]. Treasure Island (FL): </a:t>
            </a:r>
            <a:r>
              <a:rPr lang="en-US" sz="1400" dirty="0" err="1">
                <a:solidFill>
                  <a:schemeClr val="bg1"/>
                </a:solidFill>
              </a:rPr>
              <a:t>StatPearls</a:t>
            </a:r>
            <a:r>
              <a:rPr lang="en-US" sz="1400" dirty="0">
                <a:solidFill>
                  <a:schemeClr val="bg1"/>
                </a:solidFill>
              </a:rPr>
              <a:t> Publishing; 2020 Jan</a:t>
            </a:r>
          </a:p>
        </p:txBody>
      </p:sp>
    </p:spTree>
    <p:extLst>
      <p:ext uri="{BB962C8B-B14F-4D97-AF65-F5344CB8AC3E}">
        <p14:creationId xmlns:p14="http://schemas.microsoft.com/office/powerpoint/2010/main" val="13932206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3476" y="17884"/>
            <a:ext cx="10515600" cy="1325563"/>
          </a:xfrm>
        </p:spPr>
        <p:txBody>
          <a:bodyPr>
            <a:normAutofit/>
          </a:bodyPr>
          <a:lstStyle/>
          <a:p>
            <a:pPr algn="ctr"/>
            <a:r>
              <a:rPr lang="en-US" dirty="0">
                <a:solidFill>
                  <a:srgbClr val="FFFF00"/>
                </a:solidFill>
              </a:rPr>
              <a:t>What is criteria for hospice for dementia?</a:t>
            </a:r>
          </a:p>
        </p:txBody>
      </p:sp>
      <p:sp>
        <p:nvSpPr>
          <p:cNvPr id="8" name="Content Placeholder 2"/>
          <p:cNvSpPr txBox="1">
            <a:spLocks/>
          </p:cNvSpPr>
          <p:nvPr/>
        </p:nvSpPr>
        <p:spPr>
          <a:xfrm>
            <a:off x="1221129" y="1343447"/>
            <a:ext cx="10097947" cy="384404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base">
              <a:buClr>
                <a:srgbClr val="FFFF00"/>
              </a:buClr>
            </a:pPr>
            <a:r>
              <a:rPr lang="en-US" sz="2400" dirty="0">
                <a:solidFill>
                  <a:schemeClr val="bg1"/>
                </a:solidFill>
              </a:rPr>
              <a:t>Stage 7C or beyond according to FAST Scale</a:t>
            </a:r>
          </a:p>
          <a:p>
            <a:pPr fontAlgn="base">
              <a:buClr>
                <a:srgbClr val="FFFF00"/>
              </a:buClr>
            </a:pPr>
            <a:r>
              <a:rPr lang="en-US" sz="2400" dirty="0">
                <a:solidFill>
                  <a:schemeClr val="bg1"/>
                </a:solidFill>
              </a:rPr>
              <a:t>AND one or more in the past 12 months: </a:t>
            </a:r>
          </a:p>
          <a:p>
            <a:pPr marL="687388" indent="-222250" fontAlgn="base">
              <a:buClr>
                <a:srgbClr val="FFFF00"/>
              </a:buClr>
            </a:pPr>
            <a:r>
              <a:rPr lang="en-US" sz="2400" dirty="0">
                <a:solidFill>
                  <a:schemeClr val="bg1"/>
                </a:solidFill>
              </a:rPr>
              <a:t>Aspiration pneumonia</a:t>
            </a:r>
          </a:p>
          <a:p>
            <a:pPr marL="687388" indent="-222250" fontAlgn="base">
              <a:buClr>
                <a:srgbClr val="FFFF00"/>
              </a:buClr>
            </a:pPr>
            <a:r>
              <a:rPr lang="en-US" sz="2400" dirty="0">
                <a:solidFill>
                  <a:schemeClr val="bg1"/>
                </a:solidFill>
              </a:rPr>
              <a:t>Pyelonephritis</a:t>
            </a:r>
          </a:p>
          <a:p>
            <a:pPr marL="687388" indent="-222250" fontAlgn="base">
              <a:buClr>
                <a:srgbClr val="FFFF00"/>
              </a:buClr>
            </a:pPr>
            <a:r>
              <a:rPr lang="en-US" sz="2400" dirty="0">
                <a:solidFill>
                  <a:schemeClr val="bg1"/>
                </a:solidFill>
              </a:rPr>
              <a:t>Septicemia</a:t>
            </a:r>
          </a:p>
          <a:p>
            <a:pPr marL="687388" indent="-222250" fontAlgn="base">
              <a:buClr>
                <a:srgbClr val="FFFF00"/>
              </a:buClr>
            </a:pPr>
            <a:r>
              <a:rPr lang="en-US" sz="2400" dirty="0">
                <a:solidFill>
                  <a:schemeClr val="bg1"/>
                </a:solidFill>
              </a:rPr>
              <a:t>multiple pressure ulcers (stage 3-4)</a:t>
            </a:r>
          </a:p>
          <a:p>
            <a:pPr marL="687388" indent="-222250" fontAlgn="base">
              <a:buClr>
                <a:srgbClr val="FFFF00"/>
              </a:buClr>
            </a:pPr>
            <a:r>
              <a:rPr lang="en-US" sz="2400" dirty="0">
                <a:solidFill>
                  <a:schemeClr val="bg1"/>
                </a:solidFill>
              </a:rPr>
              <a:t>Recurrent fever</a:t>
            </a:r>
          </a:p>
          <a:p>
            <a:pPr marL="687388" indent="-222250" fontAlgn="base">
              <a:buClr>
                <a:srgbClr val="FFFF00"/>
              </a:buClr>
            </a:pPr>
            <a:r>
              <a:rPr lang="en-US" sz="2400" dirty="0">
                <a:solidFill>
                  <a:schemeClr val="bg1"/>
                </a:solidFill>
              </a:rPr>
              <a:t>Inability to maintain sufficient fluid and calorie intake in past 6 months (10% weight loss or albumin &lt;2.5)</a:t>
            </a:r>
          </a:p>
          <a:p>
            <a:pPr marL="687388" indent="-222250" fontAlgn="base">
              <a:buClr>
                <a:srgbClr val="FFFF00"/>
              </a:buClr>
            </a:pPr>
            <a:r>
              <a:rPr lang="en-US" sz="2400" dirty="0">
                <a:solidFill>
                  <a:schemeClr val="bg1"/>
                </a:solidFill>
              </a:rPr>
              <a:t>Other significant condition that suggests limited prognosis</a:t>
            </a:r>
          </a:p>
        </p:txBody>
      </p:sp>
      <p:sp>
        <p:nvSpPr>
          <p:cNvPr id="12" name="TextBox 11"/>
          <p:cNvSpPr txBox="1"/>
          <p:nvPr/>
        </p:nvSpPr>
        <p:spPr>
          <a:xfrm>
            <a:off x="6459659" y="6314942"/>
            <a:ext cx="5832655" cy="369332"/>
          </a:xfrm>
          <a:prstGeom prst="rect">
            <a:avLst/>
          </a:prstGeom>
          <a:noFill/>
        </p:spPr>
        <p:txBody>
          <a:bodyPr wrap="square" rtlCol="0">
            <a:spAutoFit/>
          </a:bodyPr>
          <a:lstStyle/>
          <a:p>
            <a:pPr marL="460375" indent="-460375"/>
            <a:r>
              <a:rPr lang="en-US" dirty="0" err="1">
                <a:solidFill>
                  <a:schemeClr val="bg1"/>
                </a:solidFill>
              </a:rPr>
              <a:t>www.medicare.gov</a:t>
            </a:r>
            <a:r>
              <a:rPr lang="en-US" dirty="0">
                <a:solidFill>
                  <a:schemeClr val="bg1"/>
                </a:solidFill>
              </a:rPr>
              <a:t>/coverage/hospice-care</a:t>
            </a:r>
          </a:p>
        </p:txBody>
      </p:sp>
    </p:spTree>
    <p:extLst>
      <p:ext uri="{BB962C8B-B14F-4D97-AF65-F5344CB8AC3E}">
        <p14:creationId xmlns:p14="http://schemas.microsoft.com/office/powerpoint/2010/main" val="13305666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598" y="-104172"/>
            <a:ext cx="11343189" cy="1325563"/>
          </a:xfrm>
        </p:spPr>
        <p:txBody>
          <a:bodyPr>
            <a:normAutofit/>
          </a:bodyPr>
          <a:lstStyle/>
          <a:p>
            <a:pPr algn="ctr"/>
            <a:r>
              <a:rPr lang="en-US" sz="4000" dirty="0">
                <a:solidFill>
                  <a:srgbClr val="FFFF00"/>
                </a:solidFill>
              </a:rPr>
              <a:t>Agenda</a:t>
            </a:r>
          </a:p>
        </p:txBody>
      </p:sp>
      <p:sp>
        <p:nvSpPr>
          <p:cNvPr id="6" name="Content Placeholder 5"/>
          <p:cNvSpPr>
            <a:spLocks noGrp="1"/>
          </p:cNvSpPr>
          <p:nvPr>
            <p:ph idx="1"/>
          </p:nvPr>
        </p:nvSpPr>
        <p:spPr>
          <a:xfrm>
            <a:off x="1504709" y="1221391"/>
            <a:ext cx="9931078" cy="4997568"/>
          </a:xfrm>
        </p:spPr>
        <p:txBody>
          <a:bodyPr numCol="1">
            <a:noAutofit/>
          </a:bodyPr>
          <a:lstStyle/>
          <a:p>
            <a:pPr marL="514350" indent="-514350">
              <a:buFont typeface="+mj-lt"/>
              <a:buAutoNum type="arabicPeriod"/>
            </a:pPr>
            <a:r>
              <a:rPr lang="en-US" sz="2400" dirty="0"/>
              <a:t>Clinical Presentation: AD—sequelae of Covid-19</a:t>
            </a:r>
          </a:p>
          <a:p>
            <a:pPr marL="514350" indent="-514350">
              <a:buFont typeface="+mj-lt"/>
              <a:buAutoNum type="arabicPeriod"/>
            </a:pPr>
            <a:r>
              <a:rPr lang="en-US" sz="2400" dirty="0"/>
              <a:t>Chronic osteomyelitis: what is it? </a:t>
            </a:r>
          </a:p>
          <a:p>
            <a:pPr marL="514350" indent="-514350">
              <a:buFont typeface="+mj-lt"/>
              <a:buAutoNum type="arabicPeriod"/>
            </a:pPr>
            <a:r>
              <a:rPr lang="en-US" sz="2400" dirty="0"/>
              <a:t>High costs of stage IV decubitus ulcers</a:t>
            </a:r>
          </a:p>
          <a:p>
            <a:pPr marL="514350" indent="-514350">
              <a:buFont typeface="+mj-lt"/>
              <a:buAutoNum type="arabicPeriod"/>
            </a:pPr>
            <a:r>
              <a:rPr lang="en-US" sz="2400" dirty="0"/>
              <a:t>Clinical Presentation: RG</a:t>
            </a:r>
          </a:p>
          <a:p>
            <a:pPr marL="514350" indent="-514350">
              <a:buFont typeface="+mj-lt"/>
              <a:buAutoNum type="arabicPeriod"/>
            </a:pPr>
            <a:r>
              <a:rPr lang="en-US" sz="2400" dirty="0"/>
              <a:t>What is the role of pathology in diagnosis of vasculitis?</a:t>
            </a:r>
          </a:p>
          <a:p>
            <a:pPr marL="514350" indent="-514350">
              <a:buFont typeface="+mj-lt"/>
              <a:buAutoNum type="arabicPeriod"/>
            </a:pPr>
            <a:r>
              <a:rPr lang="en-US" sz="2400" dirty="0"/>
              <a:t>What is definition of hidradenitis? </a:t>
            </a:r>
          </a:p>
          <a:p>
            <a:pPr marL="514350" indent="-514350">
              <a:buFont typeface="+mj-lt"/>
              <a:buAutoNum type="arabicPeriod"/>
            </a:pPr>
            <a:r>
              <a:rPr lang="en-US" sz="2400" dirty="0"/>
              <a:t>Clinical Presentation: RD</a:t>
            </a:r>
          </a:p>
          <a:p>
            <a:pPr marL="514350" indent="-514350">
              <a:buFont typeface="+mj-lt"/>
              <a:buAutoNum type="arabicPeriod"/>
            </a:pPr>
            <a:r>
              <a:rPr lang="en-US" sz="2400" dirty="0"/>
              <a:t>What is definition of </a:t>
            </a:r>
            <a:r>
              <a:rPr lang="en-US" sz="2400" dirty="0" err="1"/>
              <a:t>Marjolin’s</a:t>
            </a:r>
            <a:r>
              <a:rPr lang="en-US" sz="2400" dirty="0"/>
              <a:t> ulcer? </a:t>
            </a:r>
          </a:p>
          <a:p>
            <a:pPr marL="514350" indent="-514350">
              <a:buFont typeface="+mj-lt"/>
              <a:buAutoNum type="arabicPeriod"/>
            </a:pPr>
            <a:r>
              <a:rPr lang="en-US" sz="2400" dirty="0"/>
              <a:t>What is the criteria for hospice (e.g. for dementia)? </a:t>
            </a:r>
          </a:p>
          <a:p>
            <a:pPr marL="514350" indent="-514350">
              <a:buFont typeface="+mj-lt"/>
              <a:buAutoNum type="arabicPeriod"/>
            </a:pPr>
            <a:r>
              <a:rPr lang="en-US" sz="2400" dirty="0"/>
              <a:t>Covid-19 PCR testing</a:t>
            </a:r>
          </a:p>
        </p:txBody>
      </p:sp>
    </p:spTree>
    <p:extLst>
      <p:ext uri="{BB962C8B-B14F-4D97-AF65-F5344CB8AC3E}">
        <p14:creationId xmlns:p14="http://schemas.microsoft.com/office/powerpoint/2010/main" val="838150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3476" y="17884"/>
            <a:ext cx="10515600" cy="1325563"/>
          </a:xfrm>
        </p:spPr>
        <p:txBody>
          <a:bodyPr>
            <a:normAutofit/>
          </a:bodyPr>
          <a:lstStyle/>
          <a:p>
            <a:pPr algn="ctr"/>
            <a:r>
              <a:rPr lang="en-US" dirty="0">
                <a:solidFill>
                  <a:srgbClr val="FFFF00"/>
                </a:solidFill>
              </a:rPr>
              <a:t>How is Covid-19 PCR testing done?</a:t>
            </a:r>
          </a:p>
        </p:txBody>
      </p:sp>
      <p:sp>
        <p:nvSpPr>
          <p:cNvPr id="8" name="Content Placeholder 2"/>
          <p:cNvSpPr txBox="1">
            <a:spLocks/>
          </p:cNvSpPr>
          <p:nvPr/>
        </p:nvSpPr>
        <p:spPr>
          <a:xfrm>
            <a:off x="8777761" y="1343447"/>
            <a:ext cx="2302667" cy="384404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base">
              <a:buClr>
                <a:srgbClr val="FFFF00"/>
              </a:buClr>
            </a:pPr>
            <a:r>
              <a:rPr lang="en-US" sz="2400" dirty="0">
                <a:solidFill>
                  <a:schemeClr val="bg1"/>
                </a:solidFill>
              </a:rPr>
              <a:t>The testing involves a spit test. (it takes approximately 10 minutes to generate enough saliva).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64673" y="1683324"/>
            <a:ext cx="3474324" cy="2605743"/>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2901199" y="1683324"/>
            <a:ext cx="3474325" cy="2605744"/>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5737725" y="1683324"/>
            <a:ext cx="3474326" cy="2605745"/>
          </a:xfrm>
          <a:prstGeom prst="rect">
            <a:avLst/>
          </a:prstGeom>
        </p:spPr>
      </p:pic>
    </p:spTree>
    <p:extLst>
      <p:ext uri="{BB962C8B-B14F-4D97-AF65-F5344CB8AC3E}">
        <p14:creationId xmlns:p14="http://schemas.microsoft.com/office/powerpoint/2010/main" val="10604089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3476" y="17884"/>
            <a:ext cx="10515600" cy="1325563"/>
          </a:xfrm>
        </p:spPr>
        <p:txBody>
          <a:bodyPr>
            <a:normAutofit/>
          </a:bodyPr>
          <a:lstStyle/>
          <a:p>
            <a:pPr algn="ctr"/>
            <a:r>
              <a:rPr lang="en-US" dirty="0">
                <a:solidFill>
                  <a:srgbClr val="FFFF00"/>
                </a:solidFill>
              </a:rPr>
              <a:t>How is Covid-19 PCR testing done?</a:t>
            </a:r>
          </a:p>
        </p:txBody>
      </p:sp>
      <p:sp>
        <p:nvSpPr>
          <p:cNvPr id="8" name="Content Placeholder 2"/>
          <p:cNvSpPr txBox="1">
            <a:spLocks/>
          </p:cNvSpPr>
          <p:nvPr/>
        </p:nvSpPr>
        <p:spPr>
          <a:xfrm>
            <a:off x="5784111" y="1780586"/>
            <a:ext cx="4492974" cy="384404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base">
              <a:buClr>
                <a:srgbClr val="FFFF00"/>
              </a:buClr>
            </a:pPr>
            <a:r>
              <a:rPr lang="en-US" sz="2400" dirty="0">
                <a:solidFill>
                  <a:schemeClr val="bg1"/>
                </a:solidFill>
              </a:rPr>
              <a:t>As a bonus, you get to use Anheuser-Busch products to help with the process.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798831" y="2046059"/>
            <a:ext cx="4089792" cy="3067344"/>
          </a:xfrm>
          <a:prstGeom prst="rect">
            <a:avLst/>
          </a:prstGeom>
        </p:spPr>
      </p:pic>
    </p:spTree>
    <p:extLst>
      <p:ext uri="{BB962C8B-B14F-4D97-AF65-F5344CB8AC3E}">
        <p14:creationId xmlns:p14="http://schemas.microsoft.com/office/powerpoint/2010/main" val="3264530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6823" y="310440"/>
            <a:ext cx="10515600" cy="1325563"/>
          </a:xfrm>
        </p:spPr>
        <p:txBody>
          <a:bodyPr>
            <a:normAutofit/>
          </a:bodyPr>
          <a:lstStyle/>
          <a:p>
            <a:pPr algn="ctr"/>
            <a:r>
              <a:rPr lang="en-US" dirty="0">
                <a:solidFill>
                  <a:srgbClr val="FFFF00"/>
                </a:solidFill>
              </a:rPr>
              <a:t>Clinical Presentation: AD</a:t>
            </a:r>
          </a:p>
        </p:txBody>
      </p:sp>
      <p:sp>
        <p:nvSpPr>
          <p:cNvPr id="8" name="Content Placeholder 2"/>
          <p:cNvSpPr txBox="1">
            <a:spLocks/>
          </p:cNvSpPr>
          <p:nvPr/>
        </p:nvSpPr>
        <p:spPr>
          <a:xfrm>
            <a:off x="838200" y="1788403"/>
            <a:ext cx="10960261" cy="384404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FFFF00"/>
              </a:buClr>
            </a:pPr>
            <a:endParaRPr lang="en-US" sz="2200" dirty="0">
              <a:solidFill>
                <a:schemeClr val="bg1"/>
              </a:solidFill>
            </a:endParaRPr>
          </a:p>
        </p:txBody>
      </p:sp>
      <p:sp>
        <p:nvSpPr>
          <p:cNvPr id="10" name="Content Placeholder 2"/>
          <p:cNvSpPr txBox="1">
            <a:spLocks/>
          </p:cNvSpPr>
          <p:nvPr/>
        </p:nvSpPr>
        <p:spPr>
          <a:xfrm>
            <a:off x="1318437" y="1636002"/>
            <a:ext cx="9963986" cy="4222537"/>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FFFF00"/>
              </a:buClr>
            </a:pPr>
            <a:r>
              <a:rPr lang="en-US" sz="2400" dirty="0">
                <a:solidFill>
                  <a:schemeClr val="bg1"/>
                </a:solidFill>
              </a:rPr>
              <a:t>Age: 53</a:t>
            </a:r>
          </a:p>
          <a:p>
            <a:pPr>
              <a:buClr>
                <a:srgbClr val="FFFF00"/>
              </a:buClr>
            </a:pPr>
            <a:r>
              <a:rPr lang="en-US" sz="2400" dirty="0">
                <a:solidFill>
                  <a:schemeClr val="bg1"/>
                </a:solidFill>
              </a:rPr>
              <a:t>History: SARS-2-CoV-2 pneumonia </a:t>
            </a:r>
          </a:p>
          <a:p>
            <a:pPr>
              <a:buClr>
                <a:srgbClr val="FFFF00"/>
              </a:buClr>
            </a:pPr>
            <a:r>
              <a:rPr lang="en-US" sz="2400" dirty="0">
                <a:solidFill>
                  <a:schemeClr val="bg1"/>
                </a:solidFill>
              </a:rPr>
              <a:t>type 2 Diabetes Mellitus</a:t>
            </a:r>
          </a:p>
          <a:p>
            <a:pPr>
              <a:buClr>
                <a:srgbClr val="FFFF00"/>
              </a:buClr>
            </a:pPr>
            <a:r>
              <a:rPr lang="en-US" sz="2400" dirty="0">
                <a:solidFill>
                  <a:schemeClr val="bg1"/>
                </a:solidFill>
              </a:rPr>
              <a:t>INPT: Hospital day #98</a:t>
            </a:r>
          </a:p>
          <a:p>
            <a:pPr>
              <a:buClr>
                <a:srgbClr val="FFFF00"/>
              </a:buClr>
            </a:pPr>
            <a:r>
              <a:rPr lang="en-US" sz="2400" dirty="0">
                <a:solidFill>
                  <a:schemeClr val="bg1"/>
                </a:solidFill>
              </a:rPr>
              <a:t>Sepsis from stage IV decubitus ulcer </a:t>
            </a:r>
          </a:p>
          <a:p>
            <a:pPr>
              <a:buClr>
                <a:srgbClr val="FFFF00"/>
              </a:buClr>
            </a:pPr>
            <a:r>
              <a:rPr lang="en-US" sz="2400" dirty="0">
                <a:solidFill>
                  <a:schemeClr val="bg1"/>
                </a:solidFill>
              </a:rPr>
              <a:t>sacral and bi-lateral buttock ulcer (12.5 x 11.5 x 4.0 cm) </a:t>
            </a:r>
          </a:p>
          <a:p>
            <a:pPr>
              <a:buClr>
                <a:srgbClr val="FFFF00"/>
              </a:buClr>
            </a:pPr>
            <a:r>
              <a:rPr lang="en-US" sz="2400" dirty="0">
                <a:solidFill>
                  <a:schemeClr val="bg1"/>
                </a:solidFill>
              </a:rPr>
              <a:t>Pathology:  left ischial bone, chronic osteomyelitis</a:t>
            </a:r>
          </a:p>
          <a:p>
            <a:pPr>
              <a:buClr>
                <a:srgbClr val="FFFF00"/>
              </a:buClr>
            </a:pPr>
            <a:endParaRPr lang="en-US" sz="2400" dirty="0">
              <a:solidFill>
                <a:schemeClr val="bg1"/>
              </a:solidFill>
            </a:endParaRPr>
          </a:p>
        </p:txBody>
      </p:sp>
    </p:spTree>
    <p:extLst>
      <p:ext uri="{BB962C8B-B14F-4D97-AF65-F5344CB8AC3E}">
        <p14:creationId xmlns:p14="http://schemas.microsoft.com/office/powerpoint/2010/main" val="14869530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6823" y="310440"/>
            <a:ext cx="10515600" cy="1325563"/>
          </a:xfrm>
        </p:spPr>
        <p:txBody>
          <a:bodyPr>
            <a:normAutofit/>
          </a:bodyPr>
          <a:lstStyle/>
          <a:p>
            <a:pPr algn="ctr"/>
            <a:r>
              <a:rPr lang="en-US" dirty="0">
                <a:solidFill>
                  <a:srgbClr val="FFFF00"/>
                </a:solidFill>
              </a:rPr>
              <a:t>Clinical Presentation: AD (continued)</a:t>
            </a:r>
          </a:p>
        </p:txBody>
      </p:sp>
      <p:sp>
        <p:nvSpPr>
          <p:cNvPr id="8" name="Content Placeholder 2"/>
          <p:cNvSpPr txBox="1">
            <a:spLocks/>
          </p:cNvSpPr>
          <p:nvPr/>
        </p:nvSpPr>
        <p:spPr>
          <a:xfrm>
            <a:off x="838200" y="1788403"/>
            <a:ext cx="10960261" cy="384404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FFFF00"/>
              </a:buClr>
            </a:pPr>
            <a:endParaRPr lang="en-US" sz="2200" dirty="0">
              <a:solidFill>
                <a:schemeClr val="bg1"/>
              </a:solidFill>
            </a:endParaRPr>
          </a:p>
        </p:txBody>
      </p:sp>
      <p:sp>
        <p:nvSpPr>
          <p:cNvPr id="10" name="Content Placeholder 2"/>
          <p:cNvSpPr txBox="1">
            <a:spLocks/>
          </p:cNvSpPr>
          <p:nvPr/>
        </p:nvSpPr>
        <p:spPr>
          <a:xfrm>
            <a:off x="1297172" y="1636002"/>
            <a:ext cx="9985251" cy="4222537"/>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FFFF00"/>
              </a:buClr>
            </a:pPr>
            <a:r>
              <a:rPr lang="en-US" sz="2400" dirty="0">
                <a:solidFill>
                  <a:schemeClr val="bg1"/>
                </a:solidFill>
              </a:rPr>
              <a:t>EEG results 5/18/20: Abnormal EEG with delta slowing over left hemisphere suggest underlying structural lesion which is potentially epileptogenic. Postictal effect can be the other differential. Later part tracing technically limited study, however, there was suggestion of delta range activity over both hemispheres. Neuroimaging and further video EEG as indicated. Clinical correlation advised. </a:t>
            </a:r>
          </a:p>
          <a:p>
            <a:pPr>
              <a:buClr>
                <a:srgbClr val="FFFF00"/>
              </a:buClr>
            </a:pPr>
            <a:r>
              <a:rPr lang="en-US" sz="2400" dirty="0">
                <a:solidFill>
                  <a:schemeClr val="bg1"/>
                </a:solidFill>
              </a:rPr>
              <a:t>Thrombosis seen in intramuscular calf veins of right lower extremity. Deep vein thrombosis seen of left lower extremity. Veins are dilated with intraluminal </a:t>
            </a:r>
            <a:r>
              <a:rPr lang="en-US" sz="2400" dirty="0" err="1">
                <a:solidFill>
                  <a:schemeClr val="bg1"/>
                </a:solidFill>
              </a:rPr>
              <a:t>echolucent</a:t>
            </a:r>
            <a:r>
              <a:rPr lang="en-US" sz="2400" dirty="0">
                <a:solidFill>
                  <a:schemeClr val="bg1"/>
                </a:solidFill>
              </a:rPr>
              <a:t> thrombus consistent with acute disease. No evidence of superficial vein thrombosis of the right or left lower extremity. </a:t>
            </a:r>
          </a:p>
          <a:p>
            <a:pPr>
              <a:buClr>
                <a:srgbClr val="FFFF00"/>
              </a:buClr>
            </a:pPr>
            <a:r>
              <a:rPr lang="en-US" sz="2400" dirty="0">
                <a:solidFill>
                  <a:schemeClr val="bg1"/>
                </a:solidFill>
              </a:rPr>
              <a:t>OR debridement: 6/15/2020</a:t>
            </a:r>
          </a:p>
        </p:txBody>
      </p:sp>
    </p:spTree>
    <p:extLst>
      <p:ext uri="{BB962C8B-B14F-4D97-AF65-F5344CB8AC3E}">
        <p14:creationId xmlns:p14="http://schemas.microsoft.com/office/powerpoint/2010/main" val="18065865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6056" y="-46071"/>
            <a:ext cx="11343189" cy="1325563"/>
          </a:xfrm>
        </p:spPr>
        <p:txBody>
          <a:bodyPr>
            <a:normAutofit/>
          </a:bodyPr>
          <a:lstStyle/>
          <a:p>
            <a:pPr algn="ctr"/>
            <a:r>
              <a:rPr lang="en-US" sz="4000" dirty="0">
                <a:solidFill>
                  <a:srgbClr val="FFFF00"/>
                </a:solidFill>
              </a:rPr>
              <a:t>What is definition of chronic osteomyelitis? </a:t>
            </a:r>
          </a:p>
        </p:txBody>
      </p:sp>
      <p:sp>
        <p:nvSpPr>
          <p:cNvPr id="3" name="Content Placeholder 2"/>
          <p:cNvSpPr>
            <a:spLocks noGrp="1"/>
          </p:cNvSpPr>
          <p:nvPr>
            <p:ph idx="1"/>
          </p:nvPr>
        </p:nvSpPr>
        <p:spPr>
          <a:xfrm>
            <a:off x="497713" y="842216"/>
            <a:ext cx="10613984" cy="4571628"/>
          </a:xfrm>
        </p:spPr>
        <p:txBody>
          <a:bodyPr>
            <a:noAutofit/>
          </a:bodyPr>
          <a:lstStyle/>
          <a:p>
            <a:pPr marL="230188" lvl="2" indent="-219075"/>
            <a:r>
              <a:rPr lang="en-US" sz="1800" b="1" dirty="0"/>
              <a:t>Chronic osteomyelitis</a:t>
            </a:r>
            <a:r>
              <a:rPr lang="en-US" sz="1800" dirty="0"/>
              <a:t>: histologically defined as bone tissue that has a significant amount of fibrosis surrounding devitalized tissue, accompanied by heavy infiltration of lymphocytes and plasma cells and few </a:t>
            </a:r>
            <a:r>
              <a:rPr lang="en-US" sz="1800" dirty="0" err="1"/>
              <a:t>polymorphonuclear</a:t>
            </a:r>
            <a:r>
              <a:rPr lang="en-US" sz="1800" dirty="0"/>
              <a:t> neutrophilic leukocytes. </a:t>
            </a:r>
          </a:p>
          <a:p>
            <a:pPr marL="230188" lvl="2" indent="-219075"/>
            <a:endParaRPr lang="en-US" dirty="0"/>
          </a:p>
        </p:txBody>
      </p:sp>
      <p:sp>
        <p:nvSpPr>
          <p:cNvPr id="4" name="TextBox 3"/>
          <p:cNvSpPr txBox="1"/>
          <p:nvPr/>
        </p:nvSpPr>
        <p:spPr>
          <a:xfrm>
            <a:off x="805584" y="6121273"/>
            <a:ext cx="5822066" cy="584775"/>
          </a:xfrm>
          <a:prstGeom prst="rect">
            <a:avLst/>
          </a:prstGeom>
          <a:noFill/>
        </p:spPr>
        <p:txBody>
          <a:bodyPr wrap="square" rtlCol="0">
            <a:spAutoFit/>
          </a:bodyPr>
          <a:lstStyle/>
          <a:p>
            <a:pPr marL="403225" indent="-403225"/>
            <a:r>
              <a:rPr lang="en-US" sz="1600" dirty="0" err="1">
                <a:solidFill>
                  <a:schemeClr val="bg1"/>
                </a:solidFill>
              </a:rPr>
              <a:t>Sybenga</a:t>
            </a:r>
            <a:r>
              <a:rPr lang="en-US" sz="1600" dirty="0">
                <a:solidFill>
                  <a:schemeClr val="bg1"/>
                </a:solidFill>
              </a:rPr>
              <a:t> A, et al. Diagnosing osteomyelitis: a histology guide for pathologists. </a:t>
            </a:r>
            <a:r>
              <a:rPr lang="en-US" sz="1600" i="1" dirty="0">
                <a:solidFill>
                  <a:schemeClr val="bg1"/>
                </a:solidFill>
              </a:rPr>
              <a:t>J of Foot &amp; Ankle Surg</a:t>
            </a:r>
            <a:r>
              <a:rPr lang="en-US" sz="1600" dirty="0">
                <a:solidFill>
                  <a:schemeClr val="bg1"/>
                </a:solidFill>
              </a:rPr>
              <a:t>. 2019 (59)1: P75-85. </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0641" y="1842033"/>
            <a:ext cx="6197009" cy="4081187"/>
          </a:xfrm>
          <a:prstGeom prst="rect">
            <a:avLst/>
          </a:prstGeom>
        </p:spPr>
      </p:pic>
      <p:sp>
        <p:nvSpPr>
          <p:cNvPr id="9" name="Rectangle 8"/>
          <p:cNvSpPr/>
          <p:nvPr/>
        </p:nvSpPr>
        <p:spPr>
          <a:xfrm>
            <a:off x="7017488" y="1703810"/>
            <a:ext cx="4872584" cy="4832092"/>
          </a:xfrm>
          <a:prstGeom prst="rect">
            <a:avLst/>
          </a:prstGeom>
        </p:spPr>
        <p:txBody>
          <a:bodyPr wrap="square">
            <a:spAutoFit/>
          </a:bodyPr>
          <a:lstStyle/>
          <a:p>
            <a:r>
              <a:rPr lang="en-US" sz="1400" dirty="0">
                <a:solidFill>
                  <a:schemeClr val="bg1"/>
                </a:solidFill>
              </a:rPr>
              <a:t>Categories of osteomyelitis. (</a:t>
            </a:r>
            <a:r>
              <a:rPr lang="en-US" sz="1400" i="1" dirty="0">
                <a:solidFill>
                  <a:schemeClr val="bg1"/>
                </a:solidFill>
              </a:rPr>
              <a:t>A</a:t>
            </a:r>
            <a:r>
              <a:rPr lang="en-US" sz="1400" dirty="0">
                <a:solidFill>
                  <a:schemeClr val="bg1"/>
                </a:solidFill>
              </a:rPr>
              <a:t>) Acute osteomyelitis (early): small focus of neutrophils in the marrow space eroding the bone (magnification ×4 and ×20, hematoxylin-eosin [H&amp;E] stain). </a:t>
            </a:r>
          </a:p>
          <a:p>
            <a:r>
              <a:rPr lang="en-US" sz="1400" dirty="0">
                <a:solidFill>
                  <a:schemeClr val="bg1"/>
                </a:solidFill>
              </a:rPr>
              <a:t>(</a:t>
            </a:r>
            <a:r>
              <a:rPr lang="en-US" sz="1400" i="1" dirty="0">
                <a:solidFill>
                  <a:schemeClr val="bg1"/>
                </a:solidFill>
              </a:rPr>
              <a:t>B</a:t>
            </a:r>
            <a:r>
              <a:rPr lang="en-US" sz="1400" dirty="0">
                <a:solidFill>
                  <a:schemeClr val="bg1"/>
                </a:solidFill>
              </a:rPr>
              <a:t>) Acute osteomyelitis: abscess formation (black arrow), </a:t>
            </a:r>
            <a:r>
              <a:rPr lang="en-US" sz="1400" dirty="0" err="1">
                <a:solidFill>
                  <a:schemeClr val="bg1"/>
                </a:solidFill>
              </a:rPr>
              <a:t>fibrinoid</a:t>
            </a:r>
            <a:r>
              <a:rPr lang="en-US" sz="1400" dirty="0">
                <a:solidFill>
                  <a:schemeClr val="bg1"/>
                </a:solidFill>
              </a:rPr>
              <a:t> necrosis (red arrow), bacteria (black arrowhead), necrotic bone (red arrowhead) and bone erosion (asterisk) (magnification ×4, H&amp;E stain). </a:t>
            </a:r>
          </a:p>
          <a:p>
            <a:r>
              <a:rPr lang="en-US" sz="1400" dirty="0">
                <a:solidFill>
                  <a:schemeClr val="bg1"/>
                </a:solidFill>
              </a:rPr>
              <a:t>(</a:t>
            </a:r>
            <a:r>
              <a:rPr lang="en-US" sz="1400" i="1" dirty="0">
                <a:solidFill>
                  <a:schemeClr val="bg1"/>
                </a:solidFill>
              </a:rPr>
              <a:t>C</a:t>
            </a:r>
            <a:r>
              <a:rPr lang="en-US" sz="1400" dirty="0">
                <a:solidFill>
                  <a:schemeClr val="bg1"/>
                </a:solidFill>
              </a:rPr>
              <a:t>) Acute and chronic osteomyelitis: acute inflammation and abscess (right), draining fistula (top) with numerous </a:t>
            </a:r>
            <a:r>
              <a:rPr lang="en-US" sz="1400" dirty="0" err="1">
                <a:solidFill>
                  <a:schemeClr val="bg1"/>
                </a:solidFill>
              </a:rPr>
              <a:t>sequestra</a:t>
            </a:r>
            <a:r>
              <a:rPr lang="en-US" sz="1400" dirty="0">
                <a:solidFill>
                  <a:schemeClr val="bg1"/>
                </a:solidFill>
              </a:rPr>
              <a:t> and early fibroplasia with chronic inflammation (bottom left) (magnification ×4, H&amp;E stain). </a:t>
            </a:r>
          </a:p>
          <a:p>
            <a:r>
              <a:rPr lang="en-US" sz="1400" dirty="0">
                <a:solidFill>
                  <a:schemeClr val="bg1"/>
                </a:solidFill>
              </a:rPr>
              <a:t>(</a:t>
            </a:r>
            <a:r>
              <a:rPr lang="en-US" sz="1400" i="1" dirty="0">
                <a:solidFill>
                  <a:schemeClr val="bg1"/>
                </a:solidFill>
              </a:rPr>
              <a:t>D</a:t>
            </a:r>
            <a:r>
              <a:rPr lang="en-US" sz="1400" dirty="0">
                <a:solidFill>
                  <a:schemeClr val="bg1"/>
                </a:solidFill>
              </a:rPr>
              <a:t>) Chronic osteomyelitis: </a:t>
            </a:r>
            <a:r>
              <a:rPr lang="en-US" sz="1400" dirty="0" err="1">
                <a:solidFill>
                  <a:schemeClr val="bg1"/>
                </a:solidFill>
              </a:rPr>
              <a:t>involucrum</a:t>
            </a:r>
            <a:r>
              <a:rPr lang="en-US" sz="1400" dirty="0">
                <a:solidFill>
                  <a:schemeClr val="bg1"/>
                </a:solidFill>
              </a:rPr>
              <a:t> and bony remodeling in a background of marrow fibrosis with </a:t>
            </a:r>
            <a:r>
              <a:rPr lang="en-US" sz="1400" dirty="0" err="1">
                <a:solidFill>
                  <a:schemeClr val="bg1"/>
                </a:solidFill>
              </a:rPr>
              <a:t>plasmacytic</a:t>
            </a:r>
            <a:r>
              <a:rPr lang="en-US" sz="1400" dirty="0">
                <a:solidFill>
                  <a:schemeClr val="bg1"/>
                </a:solidFill>
              </a:rPr>
              <a:t> inflammation and granulation tissue (red arrowhead) (magnification ×4, H&amp;E stain). </a:t>
            </a:r>
          </a:p>
          <a:p>
            <a:r>
              <a:rPr lang="en-US" sz="1400" dirty="0">
                <a:solidFill>
                  <a:schemeClr val="bg1"/>
                </a:solidFill>
              </a:rPr>
              <a:t>(</a:t>
            </a:r>
            <a:r>
              <a:rPr lang="en-US" sz="1400" i="1" dirty="0">
                <a:solidFill>
                  <a:schemeClr val="bg1"/>
                </a:solidFill>
              </a:rPr>
              <a:t>E</a:t>
            </a:r>
            <a:r>
              <a:rPr lang="en-US" sz="1400" dirty="0">
                <a:solidFill>
                  <a:schemeClr val="bg1"/>
                </a:solidFill>
              </a:rPr>
              <a:t>) Chronic active osteomyelitis: </a:t>
            </a:r>
            <a:r>
              <a:rPr lang="en-US" sz="1400" dirty="0" err="1">
                <a:solidFill>
                  <a:schemeClr val="bg1"/>
                </a:solidFill>
              </a:rPr>
              <a:t>Sequestrum</a:t>
            </a:r>
            <a:r>
              <a:rPr lang="en-US" sz="1400" dirty="0">
                <a:solidFill>
                  <a:schemeClr val="bg1"/>
                </a:solidFill>
              </a:rPr>
              <a:t> (black arrow) and early </a:t>
            </a:r>
            <a:r>
              <a:rPr lang="en-US" sz="1400" dirty="0" err="1">
                <a:solidFill>
                  <a:schemeClr val="bg1"/>
                </a:solidFill>
              </a:rPr>
              <a:t>involucrum</a:t>
            </a:r>
            <a:r>
              <a:rPr lang="en-US" sz="1400" dirty="0">
                <a:solidFill>
                  <a:schemeClr val="bg1"/>
                </a:solidFill>
              </a:rPr>
              <a:t> (red arrow) in a background of dense marrow fibrosis with numerous plasma cells (black arrowhead) and a small aggregate of neutrophils (red arrowhead). </a:t>
            </a:r>
          </a:p>
          <a:p>
            <a:r>
              <a:rPr lang="en-US" sz="1400" dirty="0">
                <a:solidFill>
                  <a:schemeClr val="bg1"/>
                </a:solidFill>
              </a:rPr>
              <a:t>(</a:t>
            </a:r>
            <a:r>
              <a:rPr lang="en-US" sz="1400" i="1" dirty="0">
                <a:solidFill>
                  <a:schemeClr val="bg1"/>
                </a:solidFill>
              </a:rPr>
              <a:t>F</a:t>
            </a:r>
            <a:r>
              <a:rPr lang="en-US" sz="1400" dirty="0">
                <a:solidFill>
                  <a:schemeClr val="bg1"/>
                </a:solidFill>
              </a:rPr>
              <a:t>) Chronic inactive osteomyelitis: undulating, thick periosteal reaction with dense marrow fibrosis, scattered plasma cells and bone remodeling.</a:t>
            </a:r>
          </a:p>
        </p:txBody>
      </p:sp>
    </p:spTree>
    <p:extLst>
      <p:ext uri="{BB962C8B-B14F-4D97-AF65-F5344CB8AC3E}">
        <p14:creationId xmlns:p14="http://schemas.microsoft.com/office/powerpoint/2010/main" val="13756040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6056" y="7094"/>
            <a:ext cx="11343189" cy="1325563"/>
          </a:xfrm>
        </p:spPr>
        <p:txBody>
          <a:bodyPr>
            <a:normAutofit/>
          </a:bodyPr>
          <a:lstStyle/>
          <a:p>
            <a:pPr algn="ctr"/>
            <a:r>
              <a:rPr lang="en-US" sz="4000" dirty="0">
                <a:solidFill>
                  <a:srgbClr val="FFFF00"/>
                </a:solidFill>
              </a:rPr>
              <a:t>What are major criteria for chronic osteomyelitis? </a:t>
            </a:r>
          </a:p>
        </p:txBody>
      </p:sp>
      <p:sp>
        <p:nvSpPr>
          <p:cNvPr id="4" name="TextBox 3"/>
          <p:cNvSpPr txBox="1"/>
          <p:nvPr/>
        </p:nvSpPr>
        <p:spPr>
          <a:xfrm>
            <a:off x="6377650" y="5883392"/>
            <a:ext cx="5822066" cy="584775"/>
          </a:xfrm>
          <a:prstGeom prst="rect">
            <a:avLst/>
          </a:prstGeom>
          <a:noFill/>
        </p:spPr>
        <p:txBody>
          <a:bodyPr wrap="square" rtlCol="0">
            <a:spAutoFit/>
          </a:bodyPr>
          <a:lstStyle/>
          <a:p>
            <a:pPr marL="403225" indent="-403225"/>
            <a:r>
              <a:rPr lang="en-US" sz="1600" dirty="0" err="1">
                <a:solidFill>
                  <a:schemeClr val="bg1"/>
                </a:solidFill>
              </a:rPr>
              <a:t>Sybenga</a:t>
            </a:r>
            <a:r>
              <a:rPr lang="en-US" sz="1600" dirty="0">
                <a:solidFill>
                  <a:schemeClr val="bg1"/>
                </a:solidFill>
              </a:rPr>
              <a:t> A, et al. Diagnosing osteomyelitis: a histology guide for pathologists. </a:t>
            </a:r>
            <a:r>
              <a:rPr lang="en-US" sz="1600" i="1" dirty="0">
                <a:solidFill>
                  <a:schemeClr val="bg1"/>
                </a:solidFill>
              </a:rPr>
              <a:t>J of Foot &amp; Ankle Surg</a:t>
            </a:r>
            <a:r>
              <a:rPr lang="en-US" sz="1600" dirty="0">
                <a:solidFill>
                  <a:schemeClr val="bg1"/>
                </a:solidFill>
              </a:rPr>
              <a:t>. 2019 (59)1: P75-85. </a:t>
            </a:r>
          </a:p>
        </p:txBody>
      </p:sp>
      <p:sp>
        <p:nvSpPr>
          <p:cNvPr id="9" name="Rectangle 8"/>
          <p:cNvSpPr/>
          <p:nvPr/>
        </p:nvSpPr>
        <p:spPr>
          <a:xfrm>
            <a:off x="7017488" y="1703810"/>
            <a:ext cx="4872584" cy="3139321"/>
          </a:xfrm>
          <a:prstGeom prst="rect">
            <a:avLst/>
          </a:prstGeom>
        </p:spPr>
        <p:txBody>
          <a:bodyPr wrap="square">
            <a:spAutoFit/>
          </a:bodyPr>
          <a:lstStyle/>
          <a:p>
            <a:pPr marL="342900" indent="-342900">
              <a:buAutoNum type="alphaUcParenBoth"/>
            </a:pPr>
            <a:r>
              <a:rPr lang="en-US" dirty="0" err="1">
                <a:solidFill>
                  <a:schemeClr val="bg1"/>
                </a:solidFill>
              </a:rPr>
              <a:t>Sequestrum</a:t>
            </a:r>
            <a:r>
              <a:rPr lang="en-US" dirty="0">
                <a:solidFill>
                  <a:schemeClr val="bg1"/>
                </a:solidFill>
              </a:rPr>
              <a:t>: large fragment of necrotic bone with surrounding fibrosis and inflammation (magnification ×4, hematoxylin-eosin [H&amp;E] stain). Note the empty lacunae.</a:t>
            </a:r>
          </a:p>
          <a:p>
            <a:pPr marL="342900" indent="-342900">
              <a:buAutoNum type="alphaUcParenBoth"/>
            </a:pPr>
            <a:r>
              <a:rPr lang="en-US" dirty="0" err="1">
                <a:solidFill>
                  <a:schemeClr val="bg1"/>
                </a:solidFill>
              </a:rPr>
              <a:t>Sequestrum</a:t>
            </a:r>
            <a:r>
              <a:rPr lang="en-US" dirty="0">
                <a:solidFill>
                  <a:schemeClr val="bg1"/>
                </a:solidFill>
              </a:rPr>
              <a:t>: small fragments of necrotic bone with surrounding fibrosis and inflammation (magnification ×10, H&amp;E stain). </a:t>
            </a:r>
          </a:p>
          <a:p>
            <a:pPr marL="342900" indent="-342900">
              <a:buAutoNum type="alphaUcParenBoth"/>
            </a:pPr>
            <a:r>
              <a:rPr lang="en-US" dirty="0" err="1">
                <a:solidFill>
                  <a:schemeClr val="bg1"/>
                </a:solidFill>
              </a:rPr>
              <a:t>Involucrum</a:t>
            </a:r>
            <a:r>
              <a:rPr lang="en-US" dirty="0">
                <a:solidFill>
                  <a:schemeClr val="bg1"/>
                </a:solidFill>
              </a:rPr>
              <a:t> within the marrow space (magnification ×4, H&amp;E stain). </a:t>
            </a:r>
          </a:p>
          <a:p>
            <a:pPr marL="342900" indent="-342900">
              <a:buAutoNum type="alphaUcParenBoth"/>
            </a:pPr>
            <a:r>
              <a:rPr lang="en-US" dirty="0" err="1">
                <a:solidFill>
                  <a:schemeClr val="bg1"/>
                </a:solidFill>
              </a:rPr>
              <a:t>Involucrum</a:t>
            </a:r>
            <a:r>
              <a:rPr lang="en-US" dirty="0">
                <a:solidFill>
                  <a:schemeClr val="bg1"/>
                </a:solidFill>
              </a:rPr>
              <a:t> within the marrow space (magnification ×40, H&amp;E stain).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0049" y="1332657"/>
            <a:ext cx="4558761" cy="4550735"/>
          </a:xfrm>
          <a:prstGeom prst="rect">
            <a:avLst/>
          </a:prstGeom>
        </p:spPr>
      </p:pic>
    </p:spTree>
    <p:extLst>
      <p:ext uri="{BB962C8B-B14F-4D97-AF65-F5344CB8AC3E}">
        <p14:creationId xmlns:p14="http://schemas.microsoft.com/office/powerpoint/2010/main" val="14116426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6056" y="247594"/>
            <a:ext cx="11343189" cy="1325563"/>
          </a:xfrm>
        </p:spPr>
        <p:txBody>
          <a:bodyPr>
            <a:normAutofit/>
          </a:bodyPr>
          <a:lstStyle/>
          <a:p>
            <a:pPr algn="ctr"/>
            <a:r>
              <a:rPr lang="en-US" sz="4000" dirty="0">
                <a:solidFill>
                  <a:srgbClr val="FFFF00"/>
                </a:solidFill>
              </a:rPr>
              <a:t>The high costs of stage IV decubitus ulcers</a:t>
            </a:r>
          </a:p>
        </p:txBody>
      </p:sp>
      <p:sp>
        <p:nvSpPr>
          <p:cNvPr id="3" name="Content Placeholder 2"/>
          <p:cNvSpPr>
            <a:spLocks noGrp="1"/>
          </p:cNvSpPr>
          <p:nvPr>
            <p:ph idx="1"/>
          </p:nvPr>
        </p:nvSpPr>
        <p:spPr>
          <a:xfrm>
            <a:off x="6496492" y="1573157"/>
            <a:ext cx="5061771" cy="4571628"/>
          </a:xfrm>
        </p:spPr>
        <p:txBody>
          <a:bodyPr>
            <a:noAutofit/>
          </a:bodyPr>
          <a:lstStyle/>
          <a:p>
            <a:r>
              <a:rPr lang="en-US" sz="1600" dirty="0"/>
              <a:t>Co-author Bruce C. Vladeck was Administrator of the Health Care Financing Administration (HCFA) of the U.S. Department of Health and Human Services. In that position, he directed the Medicare and Medicaid programs, providing health insurance to more than 65 million Americans with combined annual expenditures of more than $300 billion, and played a central role in the formulation and enactment of the Medicare, Medicaid, and Child Health provisions of the Balanced Budget Act of 1997. </a:t>
            </a:r>
          </a:p>
        </p:txBody>
      </p:sp>
      <p:sp>
        <p:nvSpPr>
          <p:cNvPr id="4" name="TextBox 3"/>
          <p:cNvSpPr txBox="1"/>
          <p:nvPr/>
        </p:nvSpPr>
        <p:spPr>
          <a:xfrm>
            <a:off x="6227179" y="5694306"/>
            <a:ext cx="5822066" cy="830997"/>
          </a:xfrm>
          <a:prstGeom prst="rect">
            <a:avLst/>
          </a:prstGeom>
          <a:noFill/>
        </p:spPr>
        <p:txBody>
          <a:bodyPr wrap="square" rtlCol="0">
            <a:spAutoFit/>
          </a:bodyPr>
          <a:lstStyle/>
          <a:p>
            <a:pPr marL="403225" indent="-403225"/>
            <a:r>
              <a:rPr lang="en-US" sz="1600" dirty="0" err="1">
                <a:solidFill>
                  <a:schemeClr val="bg1"/>
                </a:solidFill>
              </a:rPr>
              <a:t>Brem</a:t>
            </a:r>
            <a:r>
              <a:rPr lang="en-US" sz="1600" dirty="0">
                <a:solidFill>
                  <a:schemeClr val="bg1"/>
                </a:solidFill>
              </a:rPr>
              <a:t> H, Maggi J, </a:t>
            </a:r>
            <a:r>
              <a:rPr lang="en-US" sz="1600" dirty="0" err="1">
                <a:solidFill>
                  <a:schemeClr val="bg1"/>
                </a:solidFill>
              </a:rPr>
              <a:t>Nierman</a:t>
            </a:r>
            <a:r>
              <a:rPr lang="en-US" sz="1600" dirty="0">
                <a:solidFill>
                  <a:schemeClr val="bg1"/>
                </a:solidFill>
              </a:rPr>
              <a:t> D, </a:t>
            </a:r>
            <a:r>
              <a:rPr lang="en-US" sz="1600" dirty="0" err="1">
                <a:solidFill>
                  <a:schemeClr val="bg1"/>
                </a:solidFill>
              </a:rPr>
              <a:t>Rolnitzky</a:t>
            </a:r>
            <a:r>
              <a:rPr lang="en-US" sz="1600" dirty="0">
                <a:solidFill>
                  <a:schemeClr val="bg1"/>
                </a:solidFill>
              </a:rPr>
              <a:t> L, Bell D, </a:t>
            </a:r>
            <a:r>
              <a:rPr lang="en-US" sz="1600" dirty="0" err="1">
                <a:solidFill>
                  <a:schemeClr val="bg1"/>
                </a:solidFill>
              </a:rPr>
              <a:t>Rennert</a:t>
            </a:r>
            <a:r>
              <a:rPr lang="en-US" sz="1600" dirty="0">
                <a:solidFill>
                  <a:schemeClr val="bg1"/>
                </a:solidFill>
              </a:rPr>
              <a:t> R, </a:t>
            </a:r>
            <a:r>
              <a:rPr lang="en-US" sz="1600" dirty="0" err="1">
                <a:solidFill>
                  <a:schemeClr val="bg1"/>
                </a:solidFill>
              </a:rPr>
              <a:t>Golinko</a:t>
            </a:r>
            <a:r>
              <a:rPr lang="en-US" sz="1600" dirty="0">
                <a:solidFill>
                  <a:schemeClr val="bg1"/>
                </a:solidFill>
              </a:rPr>
              <a:t> M, Yan A, </a:t>
            </a:r>
            <a:r>
              <a:rPr lang="en-US" sz="1600" dirty="0" err="1">
                <a:solidFill>
                  <a:schemeClr val="bg1"/>
                </a:solidFill>
              </a:rPr>
              <a:t>Lyder</a:t>
            </a:r>
            <a:r>
              <a:rPr lang="en-US" sz="1600" dirty="0">
                <a:solidFill>
                  <a:schemeClr val="bg1"/>
                </a:solidFill>
              </a:rPr>
              <a:t> C, Vladeck B. High cost of stage IV pressure ulcers. </a:t>
            </a:r>
            <a:r>
              <a:rPr lang="en-US" sz="1600" i="1" dirty="0">
                <a:solidFill>
                  <a:schemeClr val="bg1"/>
                </a:solidFill>
              </a:rPr>
              <a:t>Am J Surg</a:t>
            </a:r>
            <a:r>
              <a:rPr lang="en-US" sz="1600" dirty="0">
                <a:solidFill>
                  <a:schemeClr val="bg1"/>
                </a:solidFill>
              </a:rPr>
              <a:t>. 2010;200(4):473-477.</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8906" y="1740391"/>
            <a:ext cx="5058273" cy="1998330"/>
          </a:xfrm>
          <a:prstGeom prst="rect">
            <a:avLst/>
          </a:prstGeom>
        </p:spPr>
      </p:pic>
      <p:sp>
        <p:nvSpPr>
          <p:cNvPr id="7" name="Content Placeholder 2"/>
          <p:cNvSpPr txBox="1">
            <a:spLocks/>
          </p:cNvSpPr>
          <p:nvPr/>
        </p:nvSpPr>
        <p:spPr>
          <a:xfrm>
            <a:off x="1300064" y="3979221"/>
            <a:ext cx="5061771" cy="230641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FFFF00"/>
              </a:buClr>
              <a:buFont typeface="Arial" charset="0"/>
              <a:buChar char="•"/>
              <a:defRPr sz="2800" kern="1200">
                <a:solidFill>
                  <a:schemeClr val="bg1"/>
                </a:solidFill>
                <a:latin typeface="Arial" charset="0"/>
                <a:ea typeface="Arial" charset="0"/>
                <a:cs typeface="Arial" charset="0"/>
              </a:defRPr>
            </a:lvl1pPr>
            <a:lvl2pPr marL="685800" indent="-228600" algn="l" defTabSz="914400" rtl="0" eaLnBrk="1" latinLnBrk="0" hangingPunct="1">
              <a:lnSpc>
                <a:spcPct val="90000"/>
              </a:lnSpc>
              <a:spcBef>
                <a:spcPts val="1000"/>
              </a:spcBef>
              <a:buClr>
                <a:srgbClr val="FFFF00"/>
              </a:buClr>
              <a:buFont typeface="Arial" charset="0"/>
              <a:buChar char="•"/>
              <a:defRPr sz="2400" kern="1200">
                <a:solidFill>
                  <a:schemeClr val="bg1"/>
                </a:solidFill>
                <a:latin typeface="Arial" charset="0"/>
                <a:ea typeface="Arial" charset="0"/>
                <a:cs typeface="Arial" charset="0"/>
              </a:defRPr>
            </a:lvl2pPr>
            <a:lvl3pPr marL="1143000" indent="-228600" algn="l" defTabSz="914400" rtl="0" eaLnBrk="1" latinLnBrk="0" hangingPunct="1">
              <a:lnSpc>
                <a:spcPct val="90000"/>
              </a:lnSpc>
              <a:spcBef>
                <a:spcPts val="1000"/>
              </a:spcBef>
              <a:buClr>
                <a:srgbClr val="FFFF00"/>
              </a:buClr>
              <a:buFont typeface="Arial" charset="0"/>
              <a:buChar char="•"/>
              <a:defRPr sz="2000" kern="1200">
                <a:solidFill>
                  <a:schemeClr val="bg1"/>
                </a:solidFill>
                <a:latin typeface="Arial" charset="0"/>
                <a:ea typeface="Arial" charset="0"/>
                <a:cs typeface="Arial" charset="0"/>
              </a:defRPr>
            </a:lvl3pPr>
            <a:lvl4pPr marL="1600200" indent="-228600" algn="l" defTabSz="914400" rtl="0" eaLnBrk="1" latinLnBrk="0" hangingPunct="1">
              <a:lnSpc>
                <a:spcPct val="90000"/>
              </a:lnSpc>
              <a:spcBef>
                <a:spcPts val="1000"/>
              </a:spcBef>
              <a:buClr>
                <a:srgbClr val="FFFF00"/>
              </a:buClr>
              <a:buFont typeface="Arial" charset="0"/>
              <a:buChar char="•"/>
              <a:defRPr sz="1800" kern="1200">
                <a:solidFill>
                  <a:schemeClr val="bg1"/>
                </a:solidFill>
                <a:latin typeface="Arial" charset="0"/>
                <a:ea typeface="Arial" charset="0"/>
                <a:cs typeface="Arial" charset="0"/>
              </a:defRPr>
            </a:lvl4pPr>
            <a:lvl5pPr marL="2057400" indent="-228600" algn="l" defTabSz="914400" rtl="0" eaLnBrk="1" latinLnBrk="0" hangingPunct="1">
              <a:lnSpc>
                <a:spcPct val="90000"/>
              </a:lnSpc>
              <a:spcBef>
                <a:spcPts val="1000"/>
              </a:spcBef>
              <a:buClr>
                <a:srgbClr val="FFFF00"/>
              </a:buClr>
              <a:buFont typeface="Arial" charset="0"/>
              <a:buChar char="•"/>
              <a:defRPr sz="1800" kern="1200">
                <a:solidFill>
                  <a:schemeClr val="bg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1600" dirty="0"/>
              <a:t>Costs resulting from ulcer progression and its associated medical complications may be prevented by early recognition and treatment of pressure ulcers and monitoring for complications. The exorbitant morbidity, mortality, and costs attributable to stage IV pressure ulcers demand a better understanding of the molecular basis of physiologic impairment, which will lead to new pharmacologic therapies</a:t>
            </a:r>
          </a:p>
        </p:txBody>
      </p:sp>
    </p:spTree>
    <p:extLst>
      <p:ext uri="{BB962C8B-B14F-4D97-AF65-F5344CB8AC3E}">
        <p14:creationId xmlns:p14="http://schemas.microsoft.com/office/powerpoint/2010/main" val="1320663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6823" y="310440"/>
            <a:ext cx="10515600" cy="1325563"/>
          </a:xfrm>
        </p:spPr>
        <p:txBody>
          <a:bodyPr>
            <a:normAutofit/>
          </a:bodyPr>
          <a:lstStyle/>
          <a:p>
            <a:pPr algn="ctr"/>
            <a:r>
              <a:rPr lang="en-US" dirty="0">
                <a:solidFill>
                  <a:srgbClr val="FFFF00"/>
                </a:solidFill>
              </a:rPr>
              <a:t>Clinical Presentation: RG</a:t>
            </a:r>
          </a:p>
        </p:txBody>
      </p:sp>
      <p:sp>
        <p:nvSpPr>
          <p:cNvPr id="8" name="Content Placeholder 2"/>
          <p:cNvSpPr txBox="1">
            <a:spLocks/>
          </p:cNvSpPr>
          <p:nvPr/>
        </p:nvSpPr>
        <p:spPr>
          <a:xfrm>
            <a:off x="838200" y="1788403"/>
            <a:ext cx="10960261" cy="384404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FFFF00"/>
              </a:buClr>
            </a:pPr>
            <a:endParaRPr lang="en-US" sz="2200" dirty="0">
              <a:solidFill>
                <a:schemeClr val="bg1"/>
              </a:solidFill>
            </a:endParaRPr>
          </a:p>
        </p:txBody>
      </p:sp>
      <p:sp>
        <p:nvSpPr>
          <p:cNvPr id="10" name="Content Placeholder 2"/>
          <p:cNvSpPr txBox="1">
            <a:spLocks/>
          </p:cNvSpPr>
          <p:nvPr/>
        </p:nvSpPr>
        <p:spPr>
          <a:xfrm>
            <a:off x="981740" y="1231966"/>
            <a:ext cx="10300683" cy="3844041"/>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FFFF00"/>
              </a:buClr>
            </a:pPr>
            <a:r>
              <a:rPr lang="en-US" sz="2200" dirty="0">
                <a:solidFill>
                  <a:schemeClr val="bg1"/>
                </a:solidFill>
              </a:rPr>
              <a:t>Date: July 21</a:t>
            </a:r>
          </a:p>
          <a:p>
            <a:pPr>
              <a:buClr>
                <a:srgbClr val="FFFF00"/>
              </a:buClr>
            </a:pPr>
            <a:r>
              <a:rPr lang="en-US" sz="2200" dirty="0">
                <a:solidFill>
                  <a:schemeClr val="bg1"/>
                </a:solidFill>
              </a:rPr>
              <a:t>Age: 61</a:t>
            </a:r>
          </a:p>
          <a:p>
            <a:pPr>
              <a:buClr>
                <a:srgbClr val="FFFF00"/>
              </a:buClr>
            </a:pPr>
            <a:r>
              <a:rPr lang="en-US" sz="2200" dirty="0">
                <a:solidFill>
                  <a:schemeClr val="bg1"/>
                </a:solidFill>
              </a:rPr>
              <a:t>History: BMI 44.7 (morbidly obese)</a:t>
            </a:r>
          </a:p>
          <a:p>
            <a:pPr>
              <a:buClr>
                <a:srgbClr val="FFFF00"/>
              </a:buClr>
            </a:pPr>
            <a:r>
              <a:rPr lang="en-US" sz="2200" dirty="0">
                <a:solidFill>
                  <a:schemeClr val="bg1"/>
                </a:solidFill>
              </a:rPr>
              <a:t>Pathology Note: Immunofluorescence studies are performed using antibodies to IgG IgA IgM C3 </a:t>
            </a:r>
            <a:r>
              <a:rPr lang="en-US" sz="2200" dirty="0" err="1">
                <a:solidFill>
                  <a:schemeClr val="bg1"/>
                </a:solidFill>
              </a:rPr>
              <a:t>Ciq</a:t>
            </a:r>
            <a:r>
              <a:rPr lang="en-US" sz="2200" dirty="0">
                <a:solidFill>
                  <a:schemeClr val="bg1"/>
                </a:solidFill>
              </a:rPr>
              <a:t> and fibrinogen. Control tissue stained appropriately. There is no </a:t>
            </a:r>
            <a:r>
              <a:rPr lang="en-US" sz="2200" dirty="0" err="1">
                <a:solidFill>
                  <a:schemeClr val="bg1"/>
                </a:solidFill>
              </a:rPr>
              <a:t>immunopathologic</a:t>
            </a:r>
            <a:r>
              <a:rPr lang="en-US" sz="2200" dirty="0">
                <a:solidFill>
                  <a:schemeClr val="bg1"/>
                </a:solidFill>
              </a:rPr>
              <a:t> deposition along the epidermis , dermal epidermal junction or vasculature with any immune reactant. IgG stains occasional dermal inflammatory cells as does IgA. There is very focal granular staining along the dermal epidermal junction with C3 which is considered to be a nonspecific finding. </a:t>
            </a:r>
          </a:p>
          <a:p>
            <a:pPr>
              <a:buClr>
                <a:srgbClr val="FFFF00"/>
              </a:buClr>
            </a:pPr>
            <a:r>
              <a:rPr lang="en-US" sz="2200" dirty="0">
                <a:solidFill>
                  <a:schemeClr val="bg1"/>
                </a:solidFill>
              </a:rPr>
              <a:t>Referred in 2013 for anemia and monoclonal spike, IgG kappa.</a:t>
            </a:r>
            <a:r>
              <a:rPr lang="en-US" sz="2200" b="1" dirty="0">
                <a:solidFill>
                  <a:schemeClr val="bg1"/>
                </a:solidFill>
              </a:rPr>
              <a:t> </a:t>
            </a:r>
          </a:p>
          <a:p>
            <a:pPr>
              <a:buClr>
                <a:srgbClr val="FFFF00"/>
              </a:buClr>
            </a:pPr>
            <a:r>
              <a:rPr lang="en-US" sz="2200" dirty="0">
                <a:solidFill>
                  <a:schemeClr val="bg1"/>
                </a:solidFill>
              </a:rPr>
              <a:t>2013 bone biopsy results: maturing </a:t>
            </a:r>
            <a:r>
              <a:rPr lang="en-US" sz="2200" dirty="0" err="1">
                <a:solidFill>
                  <a:schemeClr val="bg1"/>
                </a:solidFill>
              </a:rPr>
              <a:t>trilineage</a:t>
            </a:r>
            <a:r>
              <a:rPr lang="en-US" sz="2200" dirty="0">
                <a:solidFill>
                  <a:schemeClr val="bg1"/>
                </a:solidFill>
              </a:rPr>
              <a:t> hematopoiesis, mild </a:t>
            </a:r>
            <a:r>
              <a:rPr lang="en-US" sz="2200" dirty="0" err="1">
                <a:solidFill>
                  <a:schemeClr val="bg1"/>
                </a:solidFill>
              </a:rPr>
              <a:t>plasmacytosis</a:t>
            </a:r>
            <a:r>
              <a:rPr lang="en-US" sz="2200" dirty="0">
                <a:solidFill>
                  <a:schemeClr val="bg1"/>
                </a:solidFill>
              </a:rPr>
              <a:t> 6% of the cellularity. Also had positive ANA so was referred to rheumatologist whom she saw last month. According to patient, rheumatologist said everything was okay. </a:t>
            </a:r>
          </a:p>
          <a:p>
            <a:pPr>
              <a:buClr>
                <a:srgbClr val="FFFF00"/>
              </a:buClr>
            </a:pPr>
            <a:r>
              <a:rPr lang="en-US" sz="2200" dirty="0">
                <a:solidFill>
                  <a:schemeClr val="bg1"/>
                </a:solidFill>
              </a:rPr>
              <a:t>Lost her husband 5/2020. </a:t>
            </a:r>
          </a:p>
          <a:p>
            <a:pPr marL="457200" lvl="1" indent="0">
              <a:buClr>
                <a:srgbClr val="FFFF00"/>
              </a:buClr>
              <a:buNone/>
            </a:pPr>
            <a:endParaRPr lang="en-US" sz="2200" dirty="0">
              <a:solidFill>
                <a:schemeClr val="bg1"/>
              </a:solidFill>
            </a:endParaRPr>
          </a:p>
          <a:p>
            <a:pPr marL="457200" lvl="1" indent="0">
              <a:buClr>
                <a:srgbClr val="FFFF00"/>
              </a:buClr>
              <a:buNone/>
            </a:pPr>
            <a:endParaRPr lang="en-US" sz="2200" dirty="0">
              <a:solidFill>
                <a:schemeClr val="bg1"/>
              </a:solidFill>
            </a:endParaRPr>
          </a:p>
        </p:txBody>
      </p:sp>
    </p:spTree>
    <p:extLst>
      <p:ext uri="{BB962C8B-B14F-4D97-AF65-F5344CB8AC3E}">
        <p14:creationId xmlns:p14="http://schemas.microsoft.com/office/powerpoint/2010/main" val="9535011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6823" y="310440"/>
            <a:ext cx="10515600" cy="1325563"/>
          </a:xfrm>
        </p:spPr>
        <p:txBody>
          <a:bodyPr>
            <a:normAutofit/>
          </a:bodyPr>
          <a:lstStyle/>
          <a:p>
            <a:pPr algn="ctr"/>
            <a:r>
              <a:rPr lang="en-US" dirty="0">
                <a:solidFill>
                  <a:srgbClr val="FFFF00"/>
                </a:solidFill>
              </a:rPr>
              <a:t>Clinical Presentation: RG (continued)</a:t>
            </a:r>
          </a:p>
        </p:txBody>
      </p:sp>
      <p:sp>
        <p:nvSpPr>
          <p:cNvPr id="8" name="Content Placeholder 2"/>
          <p:cNvSpPr txBox="1">
            <a:spLocks/>
          </p:cNvSpPr>
          <p:nvPr/>
        </p:nvSpPr>
        <p:spPr>
          <a:xfrm>
            <a:off x="838200" y="1788403"/>
            <a:ext cx="10960261" cy="384404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FFFF00"/>
              </a:buClr>
            </a:pPr>
            <a:endParaRPr lang="en-US" sz="2200" dirty="0">
              <a:solidFill>
                <a:schemeClr val="bg1"/>
              </a:solidFill>
            </a:endParaRPr>
          </a:p>
        </p:txBody>
      </p:sp>
      <p:sp>
        <p:nvSpPr>
          <p:cNvPr id="10" name="Content Placeholder 2"/>
          <p:cNvSpPr txBox="1">
            <a:spLocks/>
          </p:cNvSpPr>
          <p:nvPr/>
        </p:nvSpPr>
        <p:spPr>
          <a:xfrm>
            <a:off x="981739" y="1636003"/>
            <a:ext cx="10300683" cy="3844041"/>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457200" lvl="1" indent="0">
              <a:buClr>
                <a:srgbClr val="FFFF00"/>
              </a:buClr>
              <a:buNone/>
            </a:pPr>
            <a:r>
              <a:rPr lang="en-US" dirty="0">
                <a:solidFill>
                  <a:schemeClr val="bg1"/>
                </a:solidFill>
              </a:rPr>
              <a:t>Procedure: </a:t>
            </a:r>
          </a:p>
          <a:p>
            <a:pPr marL="457200" lvl="1" indent="0">
              <a:buClr>
                <a:srgbClr val="FFFF00"/>
              </a:buClr>
              <a:buNone/>
            </a:pPr>
            <a:r>
              <a:rPr lang="en-US" dirty="0">
                <a:solidFill>
                  <a:schemeClr val="bg1"/>
                </a:solidFill>
              </a:rPr>
              <a:t>1. excision of mass, left axilla, and debridement of wounds down to and including level of fascia. </a:t>
            </a:r>
          </a:p>
          <a:p>
            <a:pPr marL="457200" lvl="1" indent="0">
              <a:buClr>
                <a:srgbClr val="FFFF00"/>
              </a:buClr>
              <a:buNone/>
            </a:pPr>
            <a:r>
              <a:rPr lang="en-US" dirty="0">
                <a:solidFill>
                  <a:schemeClr val="bg1"/>
                </a:solidFill>
              </a:rPr>
              <a:t>2. Incision and drainage of complex abscess, right medial breast. </a:t>
            </a:r>
          </a:p>
          <a:p>
            <a:pPr marL="457200" lvl="1" indent="0">
              <a:buClr>
                <a:srgbClr val="FFFF00"/>
              </a:buClr>
              <a:buNone/>
            </a:pPr>
            <a:r>
              <a:rPr lang="en-US" dirty="0">
                <a:solidFill>
                  <a:schemeClr val="bg1"/>
                </a:solidFill>
              </a:rPr>
              <a:t>3. Excision of four separate masses of tissue and three on the right, one on the left, and debridement of wounds down to fascia. Right </a:t>
            </a:r>
            <a:r>
              <a:rPr lang="en-US" dirty="0" err="1">
                <a:solidFill>
                  <a:schemeClr val="bg1"/>
                </a:solidFill>
              </a:rPr>
              <a:t>perivaginal</a:t>
            </a:r>
            <a:r>
              <a:rPr lang="en-US" dirty="0">
                <a:solidFill>
                  <a:schemeClr val="bg1"/>
                </a:solidFill>
              </a:rPr>
              <a:t>, right inferior labia majora and lateral to the left labia tissue and debridement of these wounds down to fascia. </a:t>
            </a:r>
          </a:p>
          <a:p>
            <a:pPr marL="457200" lvl="1" indent="0">
              <a:buClr>
                <a:srgbClr val="FFFF00"/>
              </a:buClr>
              <a:buNone/>
            </a:pPr>
            <a:r>
              <a:rPr lang="en-US" dirty="0">
                <a:solidFill>
                  <a:schemeClr val="bg1"/>
                </a:solidFill>
              </a:rPr>
              <a:t>4. examination of back and buttocks that did not show any purulence. </a:t>
            </a:r>
          </a:p>
        </p:txBody>
      </p:sp>
    </p:spTree>
    <p:extLst>
      <p:ext uri="{BB962C8B-B14F-4D97-AF65-F5344CB8AC3E}">
        <p14:creationId xmlns:p14="http://schemas.microsoft.com/office/powerpoint/2010/main" val="14072295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66054</TotalTime>
  <Words>2518</Words>
  <Application>Microsoft Macintosh PowerPoint</Application>
  <PresentationFormat>Widescreen</PresentationFormat>
  <Paragraphs>158</Paragraphs>
  <Slides>21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Arial Rounded MT Bold</vt:lpstr>
      <vt:lpstr>Calibri</vt:lpstr>
      <vt:lpstr>Calibri Light</vt:lpstr>
      <vt:lpstr>Office Theme</vt:lpstr>
      <vt:lpstr>Wound Healing Outcomes</vt:lpstr>
      <vt:lpstr>Agenda</vt:lpstr>
      <vt:lpstr>Clinical Presentation: AD</vt:lpstr>
      <vt:lpstr>Clinical Presentation: AD (continued)</vt:lpstr>
      <vt:lpstr>What is definition of chronic osteomyelitis? </vt:lpstr>
      <vt:lpstr>What are major criteria for chronic osteomyelitis? </vt:lpstr>
      <vt:lpstr>The high costs of stage IV decubitus ulcers</vt:lpstr>
      <vt:lpstr>Clinical Presentation: RG</vt:lpstr>
      <vt:lpstr>Clinical Presentation: RG (continued)</vt:lpstr>
      <vt:lpstr>What is relation of pathogenesis and treatment in vasculitis? </vt:lpstr>
      <vt:lpstr>What is definition of Hidradenitis suppurativa?</vt:lpstr>
      <vt:lpstr>What is definition of Hidradenitis suppurativa?</vt:lpstr>
      <vt:lpstr>Clinical Presentation: RD</vt:lpstr>
      <vt:lpstr>What is definition of Marjolin’s ulcer?</vt:lpstr>
      <vt:lpstr>What is definition of Marjolin’s ulcer?</vt:lpstr>
      <vt:lpstr>What is criteria for hospice?</vt:lpstr>
      <vt:lpstr>What is criteria for hospice?</vt:lpstr>
      <vt:lpstr>What is criteria for hospice?</vt:lpstr>
      <vt:lpstr>What is criteria for hospice for dementia?</vt:lpstr>
      <vt:lpstr>How is Covid-19 PCR testing done?</vt:lpstr>
      <vt:lpstr>How is Covid-19 PCR testing done?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883</cp:revision>
  <cp:lastPrinted>2020-06-24T18:01:19Z</cp:lastPrinted>
  <dcterms:created xsi:type="dcterms:W3CDTF">2019-03-18T00:19:13Z</dcterms:created>
  <dcterms:modified xsi:type="dcterms:W3CDTF">2024-07-06T16:04:07Z</dcterms:modified>
</cp:coreProperties>
</file>