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4" r:id="rId3"/>
  </p:sldMasterIdLst>
  <p:notesMasterIdLst>
    <p:notesMasterId r:id="rId39"/>
  </p:notesMasterIdLst>
  <p:handoutMasterIdLst>
    <p:handoutMasterId r:id="rId40"/>
  </p:handoutMasterIdLst>
  <p:sldIdLst>
    <p:sldId id="1639" r:id="rId4"/>
    <p:sldId id="280" r:id="rId5"/>
    <p:sldId id="1255" r:id="rId6"/>
    <p:sldId id="1250" r:id="rId7"/>
    <p:sldId id="1352" r:id="rId8"/>
    <p:sldId id="1353" r:id="rId9"/>
    <p:sldId id="1334" r:id="rId10"/>
    <p:sldId id="1328" r:id="rId11"/>
    <p:sldId id="1326" r:id="rId12"/>
    <p:sldId id="1339" r:id="rId13"/>
    <p:sldId id="1340" r:id="rId14"/>
    <p:sldId id="1341" r:id="rId15"/>
    <p:sldId id="1344" r:id="rId16"/>
    <p:sldId id="1343" r:id="rId17"/>
    <p:sldId id="1342" r:id="rId18"/>
    <p:sldId id="1327" r:id="rId19"/>
    <p:sldId id="1335" r:id="rId20"/>
    <p:sldId id="1217" r:id="rId21"/>
    <p:sldId id="1337" r:id="rId22"/>
    <p:sldId id="1161" r:id="rId23"/>
    <p:sldId id="1162" r:id="rId24"/>
    <p:sldId id="1211" r:id="rId25"/>
    <p:sldId id="1212" r:id="rId26"/>
    <p:sldId id="1213" r:id="rId27"/>
    <p:sldId id="1214" r:id="rId28"/>
    <p:sldId id="1215" r:id="rId29"/>
    <p:sldId id="1216" r:id="rId30"/>
    <p:sldId id="340" r:id="rId31"/>
    <p:sldId id="1349" r:id="rId32"/>
    <p:sldId id="1354" r:id="rId33"/>
    <p:sldId id="1625" r:id="rId34"/>
    <p:sldId id="1627" r:id="rId35"/>
    <p:sldId id="1708" r:id="rId36"/>
    <p:sldId id="1713" r:id="rId37"/>
    <p:sldId id="1709" r:id="rId38"/>
  </p:sldIdLst>
  <p:sldSz cx="9144000" cy="5143500" type="screen16x9"/>
  <p:notesSz cx="7315200" cy="9601200"/>
  <p:defaultTextStyle>
    <a:defPPr>
      <a:defRPr lang="en-US"/>
    </a:defPPr>
    <a:lvl1pPr marL="0" algn="l" defTabSz="914150" rtl="0" eaLnBrk="1" latinLnBrk="0" hangingPunct="1">
      <a:defRPr sz="1800" kern="1200">
        <a:solidFill>
          <a:schemeClr val="tx1"/>
        </a:solidFill>
        <a:latin typeface="+mn-lt"/>
        <a:ea typeface="+mn-ea"/>
        <a:cs typeface="+mn-cs"/>
      </a:defRPr>
    </a:lvl1pPr>
    <a:lvl2pPr marL="457074" algn="l" defTabSz="914150" rtl="0" eaLnBrk="1" latinLnBrk="0" hangingPunct="1">
      <a:defRPr sz="1800" kern="1200">
        <a:solidFill>
          <a:schemeClr val="tx1"/>
        </a:solidFill>
        <a:latin typeface="+mn-lt"/>
        <a:ea typeface="+mn-ea"/>
        <a:cs typeface="+mn-cs"/>
      </a:defRPr>
    </a:lvl2pPr>
    <a:lvl3pPr marL="914150" algn="l" defTabSz="914150" rtl="0" eaLnBrk="1" latinLnBrk="0" hangingPunct="1">
      <a:defRPr sz="1800" kern="1200">
        <a:solidFill>
          <a:schemeClr val="tx1"/>
        </a:solidFill>
        <a:latin typeface="+mn-lt"/>
        <a:ea typeface="+mn-ea"/>
        <a:cs typeface="+mn-cs"/>
      </a:defRPr>
    </a:lvl3pPr>
    <a:lvl4pPr marL="1371225" algn="l" defTabSz="914150" rtl="0" eaLnBrk="1" latinLnBrk="0" hangingPunct="1">
      <a:defRPr sz="1800" kern="1200">
        <a:solidFill>
          <a:schemeClr val="tx1"/>
        </a:solidFill>
        <a:latin typeface="+mn-lt"/>
        <a:ea typeface="+mn-ea"/>
        <a:cs typeface="+mn-cs"/>
      </a:defRPr>
    </a:lvl4pPr>
    <a:lvl5pPr marL="1828301" algn="l" defTabSz="914150" rtl="0" eaLnBrk="1" latinLnBrk="0" hangingPunct="1">
      <a:defRPr sz="1800" kern="1200">
        <a:solidFill>
          <a:schemeClr val="tx1"/>
        </a:solidFill>
        <a:latin typeface="+mn-lt"/>
        <a:ea typeface="+mn-ea"/>
        <a:cs typeface="+mn-cs"/>
      </a:defRPr>
    </a:lvl5pPr>
    <a:lvl6pPr marL="2285376" algn="l" defTabSz="914150" rtl="0" eaLnBrk="1" latinLnBrk="0" hangingPunct="1">
      <a:defRPr sz="1800" kern="1200">
        <a:solidFill>
          <a:schemeClr val="tx1"/>
        </a:solidFill>
        <a:latin typeface="+mn-lt"/>
        <a:ea typeface="+mn-ea"/>
        <a:cs typeface="+mn-cs"/>
      </a:defRPr>
    </a:lvl6pPr>
    <a:lvl7pPr marL="2742450" algn="l" defTabSz="914150" rtl="0" eaLnBrk="1" latinLnBrk="0" hangingPunct="1">
      <a:defRPr sz="1800" kern="1200">
        <a:solidFill>
          <a:schemeClr val="tx1"/>
        </a:solidFill>
        <a:latin typeface="+mn-lt"/>
        <a:ea typeface="+mn-ea"/>
        <a:cs typeface="+mn-cs"/>
      </a:defRPr>
    </a:lvl7pPr>
    <a:lvl8pPr marL="3199525" algn="l" defTabSz="914150" rtl="0" eaLnBrk="1" latinLnBrk="0" hangingPunct="1">
      <a:defRPr sz="1800" kern="1200">
        <a:solidFill>
          <a:schemeClr val="tx1"/>
        </a:solidFill>
        <a:latin typeface="+mn-lt"/>
        <a:ea typeface="+mn-ea"/>
        <a:cs typeface="+mn-cs"/>
      </a:defRPr>
    </a:lvl8pPr>
    <a:lvl9pPr marL="3656601" algn="l" defTabSz="914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8"/>
    <p:restoredTop sz="91340"/>
  </p:normalViewPr>
  <p:slideViewPr>
    <p:cSldViewPr showGuides="1">
      <p:cViewPr varScale="1">
        <p:scale>
          <a:sx n="133" d="100"/>
          <a:sy n="133" d="100"/>
        </p:scale>
        <p:origin x="800" y="192"/>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7BA564F-3F92-468F-87B8-1E2CBAD9F8E4}" type="datetimeFigureOut">
              <a:rPr lang="en-US" smtClean="0"/>
              <a:t>7/16/24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7629611-69B6-47DB-B4E1-E3D2F623A101}" type="slidenum">
              <a:rPr lang="en-US" smtClean="0"/>
              <a:t>‹#›</a:t>
            </a:fld>
            <a:endParaRPr lang="en-US"/>
          </a:p>
        </p:txBody>
      </p:sp>
    </p:spTree>
    <p:extLst>
      <p:ext uri="{BB962C8B-B14F-4D97-AF65-F5344CB8AC3E}">
        <p14:creationId xmlns:p14="http://schemas.microsoft.com/office/powerpoint/2010/main" val="310024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11BB808-1081-4AB9-AAD3-EFE69D2CF4A6}" type="datetimeFigureOut">
              <a:rPr lang="en-US" smtClean="0"/>
              <a:t>7/16/24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530C72-CE6C-4476-B049-4347899B90EA}" type="slidenum">
              <a:rPr lang="en-US" smtClean="0"/>
              <a:t>‹#›</a:t>
            </a:fld>
            <a:endParaRPr lang="en-US"/>
          </a:p>
        </p:txBody>
      </p:sp>
    </p:spTree>
    <p:extLst>
      <p:ext uri="{BB962C8B-B14F-4D97-AF65-F5344CB8AC3E}">
        <p14:creationId xmlns:p14="http://schemas.microsoft.com/office/powerpoint/2010/main" val="2379160378"/>
      </p:ext>
    </p:extLst>
  </p:cSld>
  <p:clrMap bg1="lt1" tx1="dk1" bg2="lt2" tx2="dk2" accent1="accent1" accent2="accent2" accent3="accent3" accent4="accent4" accent5="accent5" accent6="accent6" hlink="hlink" folHlink="folHlink"/>
  <p:notesStyle>
    <a:lvl1pPr marL="0" algn="l" defTabSz="914150" rtl="0" eaLnBrk="1" latinLnBrk="0" hangingPunct="1">
      <a:defRPr sz="1200" kern="1200">
        <a:solidFill>
          <a:schemeClr val="tx1"/>
        </a:solidFill>
        <a:latin typeface="+mn-lt"/>
        <a:ea typeface="+mn-ea"/>
        <a:cs typeface="+mn-cs"/>
      </a:defRPr>
    </a:lvl1pPr>
    <a:lvl2pPr marL="457074" algn="l" defTabSz="914150" rtl="0" eaLnBrk="1" latinLnBrk="0" hangingPunct="1">
      <a:defRPr sz="1200" kern="1200">
        <a:solidFill>
          <a:schemeClr val="tx1"/>
        </a:solidFill>
        <a:latin typeface="+mn-lt"/>
        <a:ea typeface="+mn-ea"/>
        <a:cs typeface="+mn-cs"/>
      </a:defRPr>
    </a:lvl2pPr>
    <a:lvl3pPr marL="914150" algn="l" defTabSz="914150" rtl="0" eaLnBrk="1" latinLnBrk="0" hangingPunct="1">
      <a:defRPr sz="1200" kern="1200">
        <a:solidFill>
          <a:schemeClr val="tx1"/>
        </a:solidFill>
        <a:latin typeface="+mn-lt"/>
        <a:ea typeface="+mn-ea"/>
        <a:cs typeface="+mn-cs"/>
      </a:defRPr>
    </a:lvl3pPr>
    <a:lvl4pPr marL="1371225" algn="l" defTabSz="914150" rtl="0" eaLnBrk="1" latinLnBrk="0" hangingPunct="1">
      <a:defRPr sz="1200" kern="1200">
        <a:solidFill>
          <a:schemeClr val="tx1"/>
        </a:solidFill>
        <a:latin typeface="+mn-lt"/>
        <a:ea typeface="+mn-ea"/>
        <a:cs typeface="+mn-cs"/>
      </a:defRPr>
    </a:lvl4pPr>
    <a:lvl5pPr marL="1828301" algn="l" defTabSz="914150" rtl="0" eaLnBrk="1" latinLnBrk="0" hangingPunct="1">
      <a:defRPr sz="1200" kern="1200">
        <a:solidFill>
          <a:schemeClr val="tx1"/>
        </a:solidFill>
        <a:latin typeface="+mn-lt"/>
        <a:ea typeface="+mn-ea"/>
        <a:cs typeface="+mn-cs"/>
      </a:defRPr>
    </a:lvl5pPr>
    <a:lvl6pPr marL="2285376" algn="l" defTabSz="914150" rtl="0" eaLnBrk="1" latinLnBrk="0" hangingPunct="1">
      <a:defRPr sz="1200" kern="1200">
        <a:solidFill>
          <a:schemeClr val="tx1"/>
        </a:solidFill>
        <a:latin typeface="+mn-lt"/>
        <a:ea typeface="+mn-ea"/>
        <a:cs typeface="+mn-cs"/>
      </a:defRPr>
    </a:lvl6pPr>
    <a:lvl7pPr marL="2742450" algn="l" defTabSz="914150" rtl="0" eaLnBrk="1" latinLnBrk="0" hangingPunct="1">
      <a:defRPr sz="1200" kern="1200">
        <a:solidFill>
          <a:schemeClr val="tx1"/>
        </a:solidFill>
        <a:latin typeface="+mn-lt"/>
        <a:ea typeface="+mn-ea"/>
        <a:cs typeface="+mn-cs"/>
      </a:defRPr>
    </a:lvl7pPr>
    <a:lvl8pPr marL="3199525" algn="l" defTabSz="914150" rtl="0" eaLnBrk="1" latinLnBrk="0" hangingPunct="1">
      <a:defRPr sz="1200" kern="1200">
        <a:solidFill>
          <a:schemeClr val="tx1"/>
        </a:solidFill>
        <a:latin typeface="+mn-lt"/>
        <a:ea typeface="+mn-ea"/>
        <a:cs typeface="+mn-cs"/>
      </a:defRPr>
    </a:lvl8pPr>
    <a:lvl9pPr marL="3656601" algn="l" defTabSz="9141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34</a:t>
            </a:fld>
            <a:endParaRPr lang="en-US"/>
          </a:p>
        </p:txBody>
      </p:sp>
    </p:spTree>
    <p:extLst>
      <p:ext uri="{BB962C8B-B14F-4D97-AF65-F5344CB8AC3E}">
        <p14:creationId xmlns:p14="http://schemas.microsoft.com/office/powerpoint/2010/main" val="143636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35</a:t>
            </a:fld>
            <a:endParaRPr lang="en-US"/>
          </a:p>
        </p:txBody>
      </p:sp>
    </p:spTree>
    <p:extLst>
      <p:ext uri="{BB962C8B-B14F-4D97-AF65-F5344CB8AC3E}">
        <p14:creationId xmlns:p14="http://schemas.microsoft.com/office/powerpoint/2010/main" val="32036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r>
              <a:rPr lang="en-US" dirty="0">
                <a:ea typeface="ＭＳ Ｐゴシック" pitchFamily="34" charset="-128"/>
              </a:rPr>
              <a:t>used to help increase the number and function of WBCs</a:t>
            </a:r>
          </a:p>
        </p:txBody>
      </p:sp>
      <p:sp>
        <p:nvSpPr>
          <p:cNvPr id="169988" name="Slide Number Placeholder 3"/>
          <p:cNvSpPr>
            <a:spLocks noGrp="1"/>
          </p:cNvSpPr>
          <p:nvPr>
            <p:ph type="sldNum" sz="quarter" idx="5"/>
          </p:nvPr>
        </p:nvSpPr>
        <p:spPr>
          <a:noFill/>
        </p:spPr>
        <p:txBody>
          <a:bodyPr/>
          <a:lstStyle/>
          <a:p>
            <a:pPr defTabSz="914400"/>
            <a:fld id="{F274886A-E80B-4386-8F92-04FCE34AAB97}" type="slidenum">
              <a:rPr lang="en-US" smtClean="0">
                <a:latin typeface="Times New Roman" pitchFamily="18" charset="0"/>
                <a:ea typeface="ＭＳ Ｐゴシック" pitchFamily="34" charset="-128"/>
              </a:rPr>
              <a:pPr defTabSz="914400"/>
              <a:t>8</a:t>
            </a:fld>
            <a:endParaRPr lang="en-US" dirty="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173060" name="Slide Number Placeholder 3"/>
          <p:cNvSpPr>
            <a:spLocks noGrp="1"/>
          </p:cNvSpPr>
          <p:nvPr>
            <p:ph type="sldNum" sz="quarter" idx="5"/>
          </p:nvPr>
        </p:nvSpPr>
        <p:spPr>
          <a:noFill/>
        </p:spPr>
        <p:txBody>
          <a:bodyPr/>
          <a:lstStyle/>
          <a:p>
            <a:pPr defTabSz="914400"/>
            <a:fld id="{91ECD35E-4AF0-4C0E-A502-6EC1FDC00A04}" type="slidenum">
              <a:rPr lang="en-US" smtClean="0">
                <a:latin typeface="Times New Roman" pitchFamily="18" charset="0"/>
                <a:ea typeface="ＭＳ Ｐゴシック" pitchFamily="34" charset="-128"/>
              </a:rPr>
              <a:pPr defTabSz="914400"/>
              <a:t>17</a:t>
            </a:fld>
            <a:endParaRPr lang="en-US" dirty="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r>
              <a:rPr lang="en-US">
                <a:ea typeface="ＭＳ Ｐゴシック" pitchFamily="34" charset="-128"/>
              </a:rPr>
              <a:t>used to help increase the number and function of WBCs</a:t>
            </a:r>
          </a:p>
        </p:txBody>
      </p:sp>
      <p:sp>
        <p:nvSpPr>
          <p:cNvPr id="169988" name="Slide Number Placeholder 3"/>
          <p:cNvSpPr>
            <a:spLocks noGrp="1"/>
          </p:cNvSpPr>
          <p:nvPr>
            <p:ph type="sldNum" sz="quarter" idx="5"/>
          </p:nvPr>
        </p:nvSpPr>
        <p:spPr>
          <a:noFill/>
        </p:spPr>
        <p:txBody>
          <a:bodyPr/>
          <a:lstStyle/>
          <a:p>
            <a:pPr defTabSz="914400"/>
            <a:fld id="{F274886A-E80B-4386-8F92-04FCE34AAB97}" type="slidenum">
              <a:rPr lang="en-US" smtClean="0">
                <a:latin typeface="Times New Roman" pitchFamily="18" charset="0"/>
                <a:ea typeface="ＭＳ Ｐゴシック" pitchFamily="34" charset="-128"/>
              </a:rPr>
              <a:pPr defTabSz="914400"/>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544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ea typeface="ＭＳ Ｐゴシック" pitchFamily="34" charset="-128"/>
            </a:endParaRPr>
          </a:p>
        </p:txBody>
      </p:sp>
      <p:sp>
        <p:nvSpPr>
          <p:cNvPr id="171012" name="Slide Number Placeholder 3"/>
          <p:cNvSpPr>
            <a:spLocks noGrp="1"/>
          </p:cNvSpPr>
          <p:nvPr>
            <p:ph type="sldNum" sz="quarter" idx="5"/>
          </p:nvPr>
        </p:nvSpPr>
        <p:spPr>
          <a:noFill/>
        </p:spPr>
        <p:txBody>
          <a:bodyPr/>
          <a:lstStyle/>
          <a:p>
            <a:pPr defTabSz="914400"/>
            <a:fld id="{52172075-7DB3-4D41-B5E9-6F0ADF828719}" type="slidenum">
              <a:rPr lang="en-US" smtClean="0">
                <a:latin typeface="Times New Roman" pitchFamily="18" charset="0"/>
                <a:ea typeface="ＭＳ Ｐゴシック" pitchFamily="34" charset="-128"/>
              </a:rPr>
              <a:pPr defTabSz="914400"/>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0625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a:t>Cautions</a:t>
            </a:r>
            <a:r>
              <a:rPr lang="en-US"/>
              <a:t>: both and increase WBCs</a:t>
            </a:r>
          </a:p>
          <a:p>
            <a:pPr>
              <a:defRPr/>
            </a:pPr>
            <a:endParaRPr lang="en-US"/>
          </a:p>
          <a:p>
            <a:pPr>
              <a:defRPr/>
            </a:pPr>
            <a:r>
              <a:rPr lang="en-US">
                <a:latin typeface="+mn-lt"/>
                <a:ea typeface="+mn-ea"/>
                <a:cs typeface="+mn-cs"/>
              </a:rPr>
              <a:t>The “</a:t>
            </a:r>
            <a:r>
              <a:rPr lang="en-US" b="1">
                <a:latin typeface="+mn-lt"/>
                <a:ea typeface="+mn-ea"/>
                <a:cs typeface="+mn-cs"/>
              </a:rPr>
              <a:t>gasping syndrome</a:t>
            </a:r>
            <a:r>
              <a:rPr lang="en-US">
                <a:latin typeface="+mn-lt"/>
                <a:ea typeface="+mn-ea"/>
                <a:cs typeface="+mn-cs"/>
              </a:rPr>
              <a:t>” (characterized by </a:t>
            </a:r>
            <a:r>
              <a:rPr lang="en-US" b="1">
                <a:latin typeface="+mn-lt"/>
                <a:ea typeface="+mn-ea"/>
                <a:cs typeface="+mn-cs"/>
              </a:rPr>
              <a:t>central nervous system depression</a:t>
            </a:r>
            <a:r>
              <a:rPr lang="en-US">
                <a:latin typeface="+mn-lt"/>
                <a:ea typeface="+mn-ea"/>
                <a:cs typeface="+mn-cs"/>
              </a:rPr>
              <a:t>, metabolic acidosis, </a:t>
            </a:r>
            <a:r>
              <a:rPr lang="en-US" b="1">
                <a:latin typeface="+mn-lt"/>
                <a:ea typeface="+mn-ea"/>
                <a:cs typeface="+mn-cs"/>
              </a:rPr>
              <a:t>gasping</a:t>
            </a:r>
            <a:r>
              <a:rPr lang="en-US">
                <a:latin typeface="+mn-lt"/>
                <a:ea typeface="+mn-ea"/>
                <a:cs typeface="+mn-cs"/>
              </a:rPr>
              <a:t> respirations, and high levels of benzyl alcohol and its metabolites found in the blood and urine) has been associated with benzyl alcohol dosages &gt;99 mg/kg/day in neonates and low-birth weight infants</a:t>
            </a:r>
            <a:endParaRPr lang="en-US"/>
          </a:p>
        </p:txBody>
      </p:sp>
      <p:sp>
        <p:nvSpPr>
          <p:cNvPr id="172036" name="Slide Number Placeholder 3"/>
          <p:cNvSpPr>
            <a:spLocks noGrp="1"/>
          </p:cNvSpPr>
          <p:nvPr>
            <p:ph type="sldNum" sz="quarter" idx="5"/>
          </p:nvPr>
        </p:nvSpPr>
        <p:spPr>
          <a:noFill/>
        </p:spPr>
        <p:txBody>
          <a:bodyPr/>
          <a:lstStyle/>
          <a:p>
            <a:pPr defTabSz="914400"/>
            <a:fld id="{7A604F84-54BE-4E67-9638-BB6790DA96B9}" type="slidenum">
              <a:rPr lang="en-US" smtClean="0">
                <a:latin typeface="Times New Roman" pitchFamily="18" charset="0"/>
                <a:ea typeface="ＭＳ Ｐゴシック" pitchFamily="34" charset="-128"/>
              </a:rPr>
              <a:pPr defTabSz="914400"/>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5346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31</a:t>
            </a:fld>
            <a:endParaRPr lang="en-US"/>
          </a:p>
        </p:txBody>
      </p:sp>
    </p:spTree>
    <p:extLst>
      <p:ext uri="{BB962C8B-B14F-4D97-AF65-F5344CB8AC3E}">
        <p14:creationId xmlns:p14="http://schemas.microsoft.com/office/powerpoint/2010/main" val="131423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32</a:t>
            </a:fld>
            <a:endParaRPr lang="en-US"/>
          </a:p>
        </p:txBody>
      </p:sp>
    </p:spTree>
    <p:extLst>
      <p:ext uri="{BB962C8B-B14F-4D97-AF65-F5344CB8AC3E}">
        <p14:creationId xmlns:p14="http://schemas.microsoft.com/office/powerpoint/2010/main" val="1851025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33</a:t>
            </a:fld>
            <a:endParaRPr lang="en-US"/>
          </a:p>
        </p:txBody>
      </p:sp>
    </p:spTree>
    <p:extLst>
      <p:ext uri="{BB962C8B-B14F-4D97-AF65-F5344CB8AC3E}">
        <p14:creationId xmlns:p14="http://schemas.microsoft.com/office/powerpoint/2010/main" val="14320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02967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486525C2-87F0-4246-9334-39C9A2824724}" type="datetimeFigureOut">
              <a:rPr lang="en-US">
                <a:solidFill>
                  <a:srgbClr val="103154"/>
                </a:solidFill>
              </a:rPr>
              <a:pPr>
                <a:defRPr/>
              </a:pPr>
              <a:t>7/16/24</a:t>
            </a:fld>
            <a:endParaRPr lang="en-US" dirty="0">
              <a:solidFill>
                <a:srgbClr val="103154"/>
              </a:solidFill>
            </a:endParaRPr>
          </a:p>
        </p:txBody>
      </p:sp>
      <p:sp>
        <p:nvSpPr>
          <p:cNvPr id="4"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B901DBDE-0153-4C39-9060-C310A2876426}"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75603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3F6AA8B6-4B86-4E52-8386-40F5B98C8C7E}" type="datetimeFigureOut">
              <a:rPr lang="en-US">
                <a:solidFill>
                  <a:srgbClr val="103154"/>
                </a:solidFill>
              </a:rPr>
              <a:pPr>
                <a:defRPr/>
              </a:pPr>
              <a:t>7/16/24</a:t>
            </a:fld>
            <a:endParaRPr lang="en-US" dirty="0">
              <a:solidFill>
                <a:srgbClr val="103154"/>
              </a:solidFill>
            </a:endParaRPr>
          </a:p>
        </p:txBody>
      </p:sp>
      <p:sp>
        <p:nvSpPr>
          <p:cNvPr id="3"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0E026048-F21A-49E3-AFC8-6C5CDD132B5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83784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0" y="204134"/>
            <a:ext cx="3008906" cy="872075"/>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3574549" y="204080"/>
            <a:ext cx="5112868" cy="439002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70" y="1076367"/>
            <a:ext cx="3008906" cy="3517953"/>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48563ABD-04F0-4FE7-96A4-146F7EB7B35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A146AE6-16BB-48D8-8501-1645FF04FADD}"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0432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24" y="3603003"/>
            <a:ext cx="5485700" cy="425572"/>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792624" y="461233"/>
            <a:ext cx="5485700" cy="3087146"/>
          </a:xfrm>
        </p:spPr>
        <p:txBody>
          <a:bodyPr/>
          <a:lstStyle>
            <a:lvl1pPr marL="0" indent="0">
              <a:buNone/>
              <a:defRPr sz="3600"/>
            </a:lvl1pPr>
            <a:lvl2pPr marL="426304" indent="0">
              <a:buNone/>
              <a:defRPr sz="3100"/>
            </a:lvl2pPr>
            <a:lvl3pPr marL="852527" indent="0">
              <a:buNone/>
              <a:defRPr sz="2600"/>
            </a:lvl3pPr>
            <a:lvl4pPr marL="1278871" indent="0">
              <a:buNone/>
              <a:defRPr sz="2300"/>
            </a:lvl4pPr>
            <a:lvl5pPr marL="1705029" indent="0">
              <a:buNone/>
              <a:defRPr sz="2300"/>
            </a:lvl5pPr>
            <a:lvl6pPr marL="2131381" indent="0">
              <a:buNone/>
              <a:defRPr sz="2300"/>
            </a:lvl6pPr>
            <a:lvl7pPr marL="2557610" indent="0">
              <a:buNone/>
              <a:defRPr sz="2300"/>
            </a:lvl7pPr>
            <a:lvl8pPr marL="2983858" indent="0">
              <a:buNone/>
              <a:defRPr sz="2300"/>
            </a:lvl8pPr>
            <a:lvl9pPr marL="3410134" indent="0">
              <a:buNone/>
              <a:defRPr sz="2300"/>
            </a:lvl9pPr>
          </a:lstStyle>
          <a:p>
            <a:pPr lvl="0"/>
            <a:endParaRPr lang="en-US" noProof="0" dirty="0"/>
          </a:p>
        </p:txBody>
      </p:sp>
      <p:sp>
        <p:nvSpPr>
          <p:cNvPr id="4" name="Text Placeholder 3"/>
          <p:cNvSpPr>
            <a:spLocks noGrp="1"/>
          </p:cNvSpPr>
          <p:nvPr>
            <p:ph type="body" sz="half" idx="2"/>
          </p:nvPr>
        </p:nvSpPr>
        <p:spPr>
          <a:xfrm>
            <a:off x="1792624" y="4025501"/>
            <a:ext cx="5485700" cy="603477"/>
          </a:xfrm>
        </p:spPr>
        <p:txBody>
          <a:bodyPr/>
          <a:lstStyle>
            <a:lvl1pPr marL="0" indent="0">
              <a:buNone/>
              <a:defRPr sz="1500"/>
            </a:lvl1pPr>
            <a:lvl2pPr marL="426304" indent="0">
              <a:buNone/>
              <a:defRPr sz="1300"/>
            </a:lvl2pPr>
            <a:lvl3pPr marL="852527" indent="0">
              <a:buNone/>
              <a:defRPr sz="1100"/>
            </a:lvl3pPr>
            <a:lvl4pPr marL="1278871" indent="0">
              <a:buNone/>
              <a:defRPr sz="1000"/>
            </a:lvl4pPr>
            <a:lvl5pPr marL="1705029" indent="0">
              <a:buNone/>
              <a:defRPr sz="1000"/>
            </a:lvl5pPr>
            <a:lvl6pPr marL="2131381" indent="0">
              <a:buNone/>
              <a:defRPr sz="1000"/>
            </a:lvl6pPr>
            <a:lvl7pPr marL="2557610" indent="0">
              <a:buNone/>
              <a:defRPr sz="1000"/>
            </a:lvl7pPr>
            <a:lvl8pPr marL="2983858" indent="0">
              <a:buNone/>
              <a:defRPr sz="1000"/>
            </a:lvl8pPr>
            <a:lvl9pPr marL="3410134"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9B3468E3-E277-49FB-A2F8-D7AC646768CE}"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FC3AA0C7-FE93-48A1-A1DA-B127C7C0281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88310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697721F0-1DE1-44E3-B10F-541EC13E06CA}"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874978C3-5AB2-4AC5-AED2-F86AC1B64EB2}"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441823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374" y="11"/>
            <a:ext cx="2286000" cy="45940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 y="11"/>
            <a:ext cx="6689962" cy="45940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D287F8AD-13DE-4CCD-8954-BA31371D7A42}"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E3093DB2-EA91-4C47-B49F-0073EB1C909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79923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DE392C0E-64E8-4A10-AD39-1C290E608541}"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1EE44BCB-B6F0-40CE-9A84-BBE3C5FA89E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3183173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Text Placeholder 2"/>
          <p:cNvSpPr>
            <a:spLocks noGrp="1"/>
          </p:cNvSpPr>
          <p:nvPr>
            <p:ph type="body"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50" y="1199976"/>
            <a:ext cx="4031134" cy="3394116"/>
          </a:xfrm>
        </p:spPr>
        <p:txBody>
          <a:bodyPr/>
          <a:lstStyle/>
          <a:p>
            <a:pPr lvl="0"/>
            <a:endParaRPr lang="en-US" noProof="0" dirty="0"/>
          </a:p>
        </p:txBody>
      </p:sp>
      <p:sp>
        <p:nvSpPr>
          <p:cNvPr id="5" name="Date Placeholder 3"/>
          <p:cNvSpPr>
            <a:spLocks noGrp="1"/>
          </p:cNvSpPr>
          <p:nvPr>
            <p:ph type="dt" sz="half" idx="10"/>
          </p:nvPr>
        </p:nvSpPr>
        <p:spPr>
          <a:ln/>
        </p:spPr>
        <p:txBody>
          <a:bodyPr/>
          <a:lstStyle>
            <a:lvl1pPr>
              <a:defRPr/>
            </a:lvl1pPr>
          </a:lstStyle>
          <a:p>
            <a:pPr>
              <a:defRPr/>
            </a:pPr>
            <a:fld id="{93C6697D-75C4-426D-B3C6-40AEE6A58C78}"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2AF2FB-0F35-41AF-8CC6-7A62D9048450}"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2005825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063933"/>
          </a:xfrm>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50" y="1199976"/>
            <a:ext cx="4031134" cy="339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28F494F7-1FA5-4653-9EBB-F0DE51653176}"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27DE8EA9-11DF-49F3-8984-1F717FBAE885}"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6661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0" y="1597644"/>
            <a:ext cx="7771700" cy="1102303"/>
          </a:xfrm>
        </p:spPr>
        <p:txBody>
          <a:bodyPr/>
          <a:lstStyle/>
          <a:p>
            <a:r>
              <a:rPr lang="en-US"/>
              <a:t>Click to edit Master title style</a:t>
            </a:r>
          </a:p>
        </p:txBody>
      </p:sp>
      <p:sp>
        <p:nvSpPr>
          <p:cNvPr id="3" name="Subtitle 2"/>
          <p:cNvSpPr>
            <a:spLocks noGrp="1"/>
          </p:cNvSpPr>
          <p:nvPr>
            <p:ph type="subTitle" idx="1"/>
          </p:nvPr>
        </p:nvSpPr>
        <p:spPr>
          <a:xfrm>
            <a:off x="1372300" y="2916683"/>
            <a:ext cx="6399400" cy="1315089"/>
          </a:xfrm>
        </p:spPr>
        <p:txBody>
          <a:bodyPr/>
          <a:lstStyle>
            <a:lvl1pPr marL="0" indent="0" algn="ctr">
              <a:buNone/>
              <a:defRPr/>
            </a:lvl1pPr>
            <a:lvl2pPr marL="463436" indent="0" algn="ctr">
              <a:buNone/>
              <a:defRPr/>
            </a:lvl2pPr>
            <a:lvl3pPr marL="926372" indent="0" algn="ctr">
              <a:buNone/>
              <a:defRPr/>
            </a:lvl3pPr>
            <a:lvl4pPr marL="1389394" indent="0" algn="ctr">
              <a:buNone/>
              <a:defRPr/>
            </a:lvl4pPr>
            <a:lvl5pPr marL="1852519" indent="0" algn="ctr">
              <a:buNone/>
              <a:defRPr/>
            </a:lvl5pPr>
            <a:lvl6pPr marL="2315653" indent="0" algn="ctr">
              <a:buNone/>
              <a:defRPr/>
            </a:lvl6pPr>
            <a:lvl7pPr marL="2778770" indent="0" algn="ctr">
              <a:buNone/>
              <a:defRPr/>
            </a:lvl7pPr>
            <a:lvl8pPr marL="3241906" indent="0" algn="ctr">
              <a:buNone/>
              <a:defRPr/>
            </a:lvl8pPr>
            <a:lvl9pPr marL="3705043"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441718DE-26D5-429D-A6FB-F458C82E70C2}"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D674B3C-BC26-4E3D-AA0A-4485BB9529C7}" type="slidenum">
              <a:rPr lang="en-US"/>
              <a:pPr>
                <a:defRPr/>
              </a:pPr>
              <a:t>‹#›</a:t>
            </a:fld>
            <a:endParaRPr lang="en-US"/>
          </a:p>
        </p:txBody>
      </p:sp>
    </p:spTree>
    <p:extLst>
      <p:ext uri="{BB962C8B-B14F-4D97-AF65-F5344CB8AC3E}">
        <p14:creationId xmlns:p14="http://schemas.microsoft.com/office/powerpoint/2010/main" val="3980559012"/>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533400" y="1276350"/>
            <a:ext cx="6781800" cy="2667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87604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A883939D-A97A-4FA4-84F2-D5108D24A4D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F38F1B7-B613-4365-BF8C-6277A3C7BE98}" type="slidenum">
              <a:rPr lang="en-US"/>
              <a:pPr>
                <a:defRPr/>
              </a:pPr>
              <a:t>‹#›</a:t>
            </a:fld>
            <a:endParaRPr lang="en-US"/>
          </a:p>
        </p:txBody>
      </p:sp>
    </p:spTree>
    <p:extLst>
      <p:ext uri="{BB962C8B-B14F-4D97-AF65-F5344CB8AC3E}">
        <p14:creationId xmlns:p14="http://schemas.microsoft.com/office/powerpoint/2010/main" val="2823291561"/>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09" y="3307325"/>
            <a:ext cx="7771700" cy="1022072"/>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22909" y="2180188"/>
            <a:ext cx="7771700" cy="1124978"/>
          </a:xfrm>
        </p:spPr>
        <p:txBody>
          <a:bodyPr anchor="b"/>
          <a:lstStyle>
            <a:lvl1pPr marL="0" indent="0">
              <a:buNone/>
              <a:defRPr sz="2200"/>
            </a:lvl1pPr>
            <a:lvl2pPr marL="463436" indent="0">
              <a:buNone/>
              <a:defRPr sz="2000"/>
            </a:lvl2pPr>
            <a:lvl3pPr marL="926372" indent="0">
              <a:buNone/>
              <a:defRPr sz="1800"/>
            </a:lvl3pPr>
            <a:lvl4pPr marL="1389394" indent="0">
              <a:buNone/>
              <a:defRPr sz="1500"/>
            </a:lvl4pPr>
            <a:lvl5pPr marL="1852519" indent="0">
              <a:buNone/>
              <a:defRPr sz="1500"/>
            </a:lvl5pPr>
            <a:lvl6pPr marL="2315653" indent="0">
              <a:buNone/>
              <a:defRPr sz="1500"/>
            </a:lvl6pPr>
            <a:lvl7pPr marL="2778770" indent="0">
              <a:buNone/>
              <a:defRPr sz="1500"/>
            </a:lvl7pPr>
            <a:lvl8pPr marL="3241906" indent="0">
              <a:buNone/>
              <a:defRPr sz="1500"/>
            </a:lvl8pPr>
            <a:lvl9pPr marL="3705043"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1C2A588B-457D-4E04-80DB-49DCD586FCA7}"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5013509-EB88-4504-8EF7-EC5A36D1093C}" type="slidenum">
              <a:rPr lang="en-US"/>
              <a:pPr>
                <a:defRPr/>
              </a:pPr>
              <a:t>‹#›</a:t>
            </a:fld>
            <a:endParaRPr lang="en-US"/>
          </a:p>
        </p:txBody>
      </p:sp>
    </p:spTree>
    <p:extLst>
      <p:ext uri="{BB962C8B-B14F-4D97-AF65-F5344CB8AC3E}">
        <p14:creationId xmlns:p14="http://schemas.microsoft.com/office/powerpoint/2010/main" val="3967230662"/>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19" y="1202182"/>
            <a:ext cx="4031132" cy="3394117"/>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A69F9B2C-1219-4BE6-8251-394F7A76C76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D56819E-5344-4C06-A6EE-D7131F3B94A8}" type="slidenum">
              <a:rPr lang="en-US"/>
              <a:pPr>
                <a:defRPr/>
              </a:pPr>
              <a:t>‹#›</a:t>
            </a:fld>
            <a:endParaRPr lang="en-US"/>
          </a:p>
        </p:txBody>
      </p:sp>
    </p:spTree>
    <p:extLst>
      <p:ext uri="{BB962C8B-B14F-4D97-AF65-F5344CB8AC3E}">
        <p14:creationId xmlns:p14="http://schemas.microsoft.com/office/powerpoint/2010/main" val="3611463105"/>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51" y="205810"/>
            <a:ext cx="8230300" cy="858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850" y="1153294"/>
            <a:ext cx="4039884"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4" name="Content Placeholder 3"/>
          <p:cNvSpPr>
            <a:spLocks noGrp="1"/>
          </p:cNvSpPr>
          <p:nvPr>
            <p:ph sz="half" idx="2"/>
          </p:nvPr>
        </p:nvSpPr>
        <p:spPr>
          <a:xfrm>
            <a:off x="456850" y="1630781"/>
            <a:ext cx="4039884"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17" y="1153294"/>
            <a:ext cx="4041635" cy="479642"/>
          </a:xfrm>
        </p:spPr>
        <p:txBody>
          <a:bodyPr anchor="b"/>
          <a:lstStyle>
            <a:lvl1pPr marL="0" indent="0">
              <a:buNone/>
              <a:defRPr sz="2600" b="1"/>
            </a:lvl1pPr>
            <a:lvl2pPr marL="463436" indent="0">
              <a:buNone/>
              <a:defRPr sz="2200" b="1"/>
            </a:lvl2pPr>
            <a:lvl3pPr marL="926372" indent="0">
              <a:buNone/>
              <a:defRPr sz="2000" b="1"/>
            </a:lvl3pPr>
            <a:lvl4pPr marL="1389394" indent="0">
              <a:buNone/>
              <a:defRPr sz="1800" b="1"/>
            </a:lvl4pPr>
            <a:lvl5pPr marL="1852519" indent="0">
              <a:buNone/>
              <a:defRPr sz="1800" b="1"/>
            </a:lvl5pPr>
            <a:lvl6pPr marL="2315653" indent="0">
              <a:buNone/>
              <a:defRPr sz="1800" b="1"/>
            </a:lvl6pPr>
            <a:lvl7pPr marL="2778770" indent="0">
              <a:buNone/>
              <a:defRPr sz="1800" b="1"/>
            </a:lvl7pPr>
            <a:lvl8pPr marL="3241906" indent="0">
              <a:buNone/>
              <a:defRPr sz="1800" b="1"/>
            </a:lvl8pPr>
            <a:lvl9pPr marL="370504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517" y="1630781"/>
            <a:ext cx="4041635" cy="2963311"/>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0456814C-2DFB-407B-A8D1-56A0EF0ED549}" type="datetimeFigureOut">
              <a:rPr lang="en-US"/>
              <a:pPr>
                <a:defRPr/>
              </a:pPr>
              <a:t>7/16/24</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2BBA3DBC-2315-4716-8B99-B7FC7EE18232}" type="slidenum">
              <a:rPr lang="en-US"/>
              <a:pPr>
                <a:defRPr/>
              </a:pPr>
              <a:t>‹#›</a:t>
            </a:fld>
            <a:endParaRPr lang="en-US"/>
          </a:p>
        </p:txBody>
      </p:sp>
    </p:spTree>
    <p:extLst>
      <p:ext uri="{BB962C8B-B14F-4D97-AF65-F5344CB8AC3E}">
        <p14:creationId xmlns:p14="http://schemas.microsoft.com/office/powerpoint/2010/main" val="1180445421"/>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fld id="{3989462E-011F-4F94-AB91-E64C3C1D6F21}" type="datetimeFigureOut">
              <a:rPr lang="en-US"/>
              <a:pPr>
                <a:defRPr/>
              </a:pPr>
              <a:t>7/16/24</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C74A3CAF-5BBA-44F1-B945-5740873601C0}" type="slidenum">
              <a:rPr lang="en-US"/>
              <a:pPr>
                <a:defRPr/>
              </a:pPr>
              <a:t>‹#›</a:t>
            </a:fld>
            <a:endParaRPr lang="en-US"/>
          </a:p>
        </p:txBody>
      </p:sp>
    </p:spTree>
    <p:extLst>
      <p:ext uri="{BB962C8B-B14F-4D97-AF65-F5344CB8AC3E}">
        <p14:creationId xmlns:p14="http://schemas.microsoft.com/office/powerpoint/2010/main" val="2949086466"/>
      </p:ext>
    </p:extLst>
  </p:cSld>
  <p:clrMapOvr>
    <a:masterClrMapping/>
  </p:clrMapOvr>
  <p:transition advClick="0"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277C519E-1B26-45B4-9301-77DD463168F2}" type="datetimeFigureOut">
              <a:rPr lang="en-US"/>
              <a:pPr>
                <a:defRPr/>
              </a:pPr>
              <a:t>7/16/24</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A80BB8F8-CCD0-4B90-B2AE-42370DDBD7AA}" type="slidenum">
              <a:rPr lang="en-US"/>
              <a:pPr>
                <a:defRPr/>
              </a:pPr>
              <a:t>‹#›</a:t>
            </a:fld>
            <a:endParaRPr lang="en-US"/>
          </a:p>
        </p:txBody>
      </p:sp>
    </p:spTree>
    <p:extLst>
      <p:ext uri="{BB962C8B-B14F-4D97-AF65-F5344CB8AC3E}">
        <p14:creationId xmlns:p14="http://schemas.microsoft.com/office/powerpoint/2010/main" val="2351511771"/>
      </p:ext>
    </p:extLst>
  </p:cSld>
  <p:clrMapOvr>
    <a:masterClrMapping/>
  </p:clrMapOvr>
  <p:transition advClick="0"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850" y="204066"/>
            <a:ext cx="3008908" cy="87207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4285" y="204071"/>
            <a:ext cx="5112869" cy="4390026"/>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850" y="1078348"/>
            <a:ext cx="3008908" cy="3517951"/>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5975F79-C1D5-4D18-8B83-0E7512617919}"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86DB3273-F138-4823-B4E2-B15C291A79BD}" type="slidenum">
              <a:rPr lang="en-US"/>
              <a:pPr>
                <a:defRPr/>
              </a:pPr>
              <a:t>‹#›</a:t>
            </a:fld>
            <a:endParaRPr lang="en-US"/>
          </a:p>
        </p:txBody>
      </p:sp>
    </p:spTree>
    <p:extLst>
      <p:ext uri="{BB962C8B-B14F-4D97-AF65-F5344CB8AC3E}">
        <p14:creationId xmlns:p14="http://schemas.microsoft.com/office/powerpoint/2010/main" val="1771719560"/>
      </p:ext>
    </p:extLst>
  </p:cSld>
  <p:clrMapOvr>
    <a:masterClrMapping/>
  </p:clrMapOvr>
  <p:transition advClick="0"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98" y="3599926"/>
            <a:ext cx="5485700" cy="42557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398" y="460867"/>
            <a:ext cx="5485700" cy="3087146"/>
          </a:xfrm>
        </p:spPr>
        <p:txBody>
          <a:bodyPr/>
          <a:lstStyle>
            <a:lvl1pPr marL="0" indent="0">
              <a:buNone/>
              <a:defRPr sz="3500"/>
            </a:lvl1pPr>
            <a:lvl2pPr marL="463436" indent="0">
              <a:buNone/>
              <a:defRPr sz="3100"/>
            </a:lvl2pPr>
            <a:lvl3pPr marL="926372" indent="0">
              <a:buNone/>
              <a:defRPr sz="2600"/>
            </a:lvl3pPr>
            <a:lvl4pPr marL="1389394" indent="0">
              <a:buNone/>
              <a:defRPr sz="2200"/>
            </a:lvl4pPr>
            <a:lvl5pPr marL="1852519" indent="0">
              <a:buNone/>
              <a:defRPr sz="2200"/>
            </a:lvl5pPr>
            <a:lvl6pPr marL="2315653" indent="0">
              <a:buNone/>
              <a:defRPr sz="2200"/>
            </a:lvl6pPr>
            <a:lvl7pPr marL="2778770" indent="0">
              <a:buNone/>
              <a:defRPr sz="2200"/>
            </a:lvl7pPr>
            <a:lvl8pPr marL="3241906" indent="0">
              <a:buNone/>
              <a:defRPr sz="2200"/>
            </a:lvl8pPr>
            <a:lvl9pPr marL="3705043" indent="0">
              <a:buNone/>
              <a:defRPr sz="2200"/>
            </a:lvl9pPr>
          </a:lstStyle>
          <a:p>
            <a:pPr lvl="0"/>
            <a:endParaRPr lang="en-US" noProof="0"/>
          </a:p>
        </p:txBody>
      </p:sp>
      <p:sp>
        <p:nvSpPr>
          <p:cNvPr id="4" name="Text Placeholder 3"/>
          <p:cNvSpPr>
            <a:spLocks noGrp="1"/>
          </p:cNvSpPr>
          <p:nvPr>
            <p:ph type="body" sz="half" idx="2"/>
          </p:nvPr>
        </p:nvSpPr>
        <p:spPr>
          <a:xfrm>
            <a:off x="1792398" y="4027654"/>
            <a:ext cx="5485700" cy="603476"/>
          </a:xfrm>
        </p:spPr>
        <p:txBody>
          <a:bodyPr/>
          <a:lstStyle>
            <a:lvl1pPr marL="0" indent="0">
              <a:buNone/>
              <a:defRPr sz="1500"/>
            </a:lvl1pPr>
            <a:lvl2pPr marL="463436" indent="0">
              <a:buNone/>
              <a:defRPr sz="1300"/>
            </a:lvl2pPr>
            <a:lvl3pPr marL="926372" indent="0">
              <a:buNone/>
              <a:defRPr sz="1100"/>
            </a:lvl3pPr>
            <a:lvl4pPr marL="1389394" indent="0">
              <a:buNone/>
              <a:defRPr sz="1000"/>
            </a:lvl4pPr>
            <a:lvl5pPr marL="1852519" indent="0">
              <a:buNone/>
              <a:defRPr sz="1000"/>
            </a:lvl5pPr>
            <a:lvl6pPr marL="2315653" indent="0">
              <a:buNone/>
              <a:defRPr sz="1000"/>
            </a:lvl6pPr>
            <a:lvl7pPr marL="2778770" indent="0">
              <a:buNone/>
              <a:defRPr sz="1000"/>
            </a:lvl7pPr>
            <a:lvl8pPr marL="3241906" indent="0">
              <a:buNone/>
              <a:defRPr sz="1000"/>
            </a:lvl8pPr>
            <a:lvl9pPr marL="3705043" indent="0">
              <a:buNone/>
              <a:defRPr sz="10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BDDBC036-A6C0-4376-8122-CAD340BB8BCA}"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F16ED2B-7160-48E6-9DB3-006407DA4B3E}" type="slidenum">
              <a:rPr lang="en-US"/>
              <a:pPr>
                <a:defRPr/>
              </a:pPr>
              <a:t>‹#›</a:t>
            </a:fld>
            <a:endParaRPr lang="en-US"/>
          </a:p>
        </p:txBody>
      </p:sp>
    </p:spTree>
    <p:extLst>
      <p:ext uri="{BB962C8B-B14F-4D97-AF65-F5344CB8AC3E}">
        <p14:creationId xmlns:p14="http://schemas.microsoft.com/office/powerpoint/2010/main" val="3473022221"/>
      </p:ext>
    </p:extLst>
  </p:cSld>
  <p:clrMapOvr>
    <a:masterClrMapping/>
  </p:clrMapOvr>
  <p:transition advClick="0"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E8798E69-3FAE-4DC9-967D-CC2022498E6F}"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216057E-FB43-4DAD-8D4C-77937C509496}" type="slidenum">
              <a:rPr lang="en-US"/>
              <a:pPr>
                <a:defRPr/>
              </a:pPr>
              <a:t>‹#›</a:t>
            </a:fld>
            <a:endParaRPr lang="en-US"/>
          </a:p>
        </p:txBody>
      </p:sp>
    </p:spTree>
    <p:extLst>
      <p:ext uri="{BB962C8B-B14F-4D97-AF65-F5344CB8AC3E}">
        <p14:creationId xmlns:p14="http://schemas.microsoft.com/office/powerpoint/2010/main" val="2391656746"/>
      </p:ext>
    </p:extLst>
  </p:cSld>
  <p:clrMapOvr>
    <a:masterClrMapping/>
  </p:clrMapOvr>
  <p:transition advClick="0"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6" y="6"/>
            <a:ext cx="2286000" cy="45940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71" y="6"/>
            <a:ext cx="6689963" cy="4594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F5F42CAC-1037-4AD3-8FC9-27F96B5A89A6}" type="datetimeFigureOut">
              <a:rPr lang="en-US"/>
              <a:pPr>
                <a:defRPr/>
              </a:pPr>
              <a:t>7/16/24</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4DF6D16-4DB5-4C2D-B3B8-78D5F126E4D6}" type="slidenum">
              <a:rPr lang="en-US"/>
              <a:pPr>
                <a:defRPr/>
              </a:pPr>
              <a:t>‹#›</a:t>
            </a:fld>
            <a:endParaRPr lang="en-US"/>
          </a:p>
        </p:txBody>
      </p:sp>
    </p:spTree>
    <p:extLst>
      <p:ext uri="{BB962C8B-B14F-4D97-AF65-F5344CB8AC3E}">
        <p14:creationId xmlns:p14="http://schemas.microsoft.com/office/powerpoint/2010/main" val="366637787"/>
      </p:ext>
    </p:extLst>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61" y="205810"/>
            <a:ext cx="8230300" cy="8581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6861" y="1200913"/>
            <a:ext cx="8230300" cy="3394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17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C5E47B8C-7341-471F-A0C8-A1EB42E70CE0}"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05B07728-AD33-47CD-A766-B9405185CB4A}" type="slidenum">
              <a:rPr lang="en-US"/>
              <a:pPr>
                <a:defRPr/>
              </a:pPr>
              <a:t>‹#›</a:t>
            </a:fld>
            <a:endParaRPr lang="en-US"/>
          </a:p>
        </p:txBody>
      </p:sp>
    </p:spTree>
    <p:extLst>
      <p:ext uri="{BB962C8B-B14F-4D97-AF65-F5344CB8AC3E}">
        <p14:creationId xmlns:p14="http://schemas.microsoft.com/office/powerpoint/2010/main" val="3039915086"/>
      </p:ext>
    </p:extLst>
  </p:cSld>
  <p:clrMapOvr>
    <a:masterClrMapping/>
  </p:clrMapOvr>
  <p:transition advClick="0"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Text Placeholder 2"/>
          <p:cNvSpPr>
            <a:spLocks noGrp="1"/>
          </p:cNvSpPr>
          <p:nvPr>
            <p:ph type="body"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6019" y="1202182"/>
            <a:ext cx="4031132" cy="3394117"/>
          </a:xfrm>
        </p:spPr>
        <p:txBody>
          <a:bodyPr/>
          <a:lstStyle/>
          <a:p>
            <a:pPr lvl="0"/>
            <a:endParaRPr lang="en-US" noProof="0"/>
          </a:p>
        </p:txBody>
      </p:sp>
      <p:sp>
        <p:nvSpPr>
          <p:cNvPr id="5" name="Date Placeholder 3"/>
          <p:cNvSpPr>
            <a:spLocks noGrp="1"/>
          </p:cNvSpPr>
          <p:nvPr>
            <p:ph type="dt" sz="half" idx="10"/>
          </p:nvPr>
        </p:nvSpPr>
        <p:spPr>
          <a:ln/>
        </p:spPr>
        <p:txBody>
          <a:bodyPr/>
          <a:lstStyle>
            <a:lvl1pPr>
              <a:defRPr/>
            </a:lvl1pPr>
          </a:lstStyle>
          <a:p>
            <a:pPr>
              <a:defRPr/>
            </a:pPr>
            <a:fld id="{151DDDF4-7889-426C-89F6-B9C2BA6745A8}"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E05EA0A-D09B-4AB5-90EE-195AB06DF3CA}" type="slidenum">
              <a:rPr lang="en-US"/>
              <a:pPr>
                <a:defRPr/>
              </a:pPr>
              <a:t>‹#›</a:t>
            </a:fld>
            <a:endParaRPr lang="en-US"/>
          </a:p>
        </p:txBody>
      </p:sp>
    </p:spTree>
    <p:extLst>
      <p:ext uri="{BB962C8B-B14F-4D97-AF65-F5344CB8AC3E}">
        <p14:creationId xmlns:p14="http://schemas.microsoft.com/office/powerpoint/2010/main" val="2453246149"/>
      </p:ext>
    </p:extLst>
  </p:cSld>
  <p:clrMapOvr>
    <a:masterClrMapping/>
  </p:clrMapOvr>
  <p:transition advClick="0"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063932"/>
          </a:xfrm>
        </p:spPr>
        <p:txBody>
          <a:bodyPr/>
          <a:lstStyle/>
          <a:p>
            <a:r>
              <a:rPr lang="en-US"/>
              <a:t>Click to edit Master title style</a:t>
            </a:r>
          </a:p>
        </p:txBody>
      </p:sp>
      <p:sp>
        <p:nvSpPr>
          <p:cNvPr id="3" name="Content Placeholder 2"/>
          <p:cNvSpPr>
            <a:spLocks noGrp="1"/>
          </p:cNvSpPr>
          <p:nvPr>
            <p:ph sz="half" idx="1"/>
          </p:nvPr>
        </p:nvSpPr>
        <p:spPr>
          <a:xfrm>
            <a:off x="456855" y="1202182"/>
            <a:ext cx="4031131"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56019" y="1202182"/>
            <a:ext cx="4031132" cy="3394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79DA24-956A-432A-AB45-81839BB78373}" type="datetimeFigureOut">
              <a:rPr lang="en-US"/>
              <a:pPr>
                <a:defRPr/>
              </a:pPr>
              <a:t>7/16/24</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99DC303F-6CFA-45EF-BD6A-9F26EF0FF9B7}" type="slidenum">
              <a:rPr lang="en-US"/>
              <a:pPr>
                <a:defRPr/>
              </a:pPr>
              <a:t>‹#›</a:t>
            </a:fld>
            <a:endParaRPr lang="en-US"/>
          </a:p>
        </p:txBody>
      </p:sp>
    </p:spTree>
    <p:extLst>
      <p:ext uri="{BB962C8B-B14F-4D97-AF65-F5344CB8AC3E}">
        <p14:creationId xmlns:p14="http://schemas.microsoft.com/office/powerpoint/2010/main" val="2521761722"/>
      </p:ext>
    </p:extLst>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a:ea typeface="ＭＳ Ｐゴシック" charset="-128"/>
              </a:defRPr>
            </a:lvl1pPr>
          </a:lstStyle>
          <a:p>
            <a:pPr>
              <a:defRPr/>
            </a:pPr>
            <a:fld id="{EC8CCD3B-7AD6-4C50-B526-830F49DECF63}" type="slidenum">
              <a:rPr lang="en-US"/>
              <a:pPr>
                <a:defRPr/>
              </a:pPr>
              <a:t>‹#›</a:t>
            </a:fld>
            <a:endParaRPr lang="en-US" dirty="0"/>
          </a:p>
        </p:txBody>
      </p:sp>
    </p:spTree>
    <p:extLst>
      <p:ext uri="{BB962C8B-B14F-4D97-AF65-F5344CB8AC3E}">
        <p14:creationId xmlns:p14="http://schemas.microsoft.com/office/powerpoint/2010/main" val="18802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52" y="1598030"/>
            <a:ext cx="7771700" cy="1102302"/>
          </a:xfrm>
        </p:spPr>
        <p:txBody>
          <a:bodyPr/>
          <a:lstStyle/>
          <a:p>
            <a:r>
              <a:rPr lang="en-US"/>
              <a:t>Click to edit Master title style</a:t>
            </a:r>
          </a:p>
        </p:txBody>
      </p:sp>
      <p:sp>
        <p:nvSpPr>
          <p:cNvPr id="3" name="Subtitle 2"/>
          <p:cNvSpPr>
            <a:spLocks noGrp="1"/>
          </p:cNvSpPr>
          <p:nvPr>
            <p:ph type="subTitle" idx="1"/>
          </p:nvPr>
        </p:nvSpPr>
        <p:spPr>
          <a:xfrm>
            <a:off x="1372302" y="2917112"/>
            <a:ext cx="6399400" cy="1315089"/>
          </a:xfrm>
        </p:spPr>
        <p:txBody>
          <a:bodyPr/>
          <a:lstStyle>
            <a:lvl1pPr marL="0" indent="0" algn="ctr">
              <a:buNone/>
              <a:defRPr/>
            </a:lvl1pPr>
            <a:lvl2pPr marL="426304" indent="0" algn="ctr">
              <a:buNone/>
              <a:defRPr/>
            </a:lvl2pPr>
            <a:lvl3pPr marL="852527" indent="0" algn="ctr">
              <a:buNone/>
              <a:defRPr/>
            </a:lvl3pPr>
            <a:lvl4pPr marL="1278871" indent="0" algn="ctr">
              <a:buNone/>
              <a:defRPr/>
            </a:lvl4pPr>
            <a:lvl5pPr marL="1705029" indent="0" algn="ctr">
              <a:buNone/>
              <a:defRPr/>
            </a:lvl5pPr>
            <a:lvl6pPr marL="2131381" indent="0" algn="ctr">
              <a:buNone/>
              <a:defRPr/>
            </a:lvl6pPr>
            <a:lvl7pPr marL="2557610" indent="0" algn="ctr">
              <a:buNone/>
              <a:defRPr/>
            </a:lvl7pPr>
            <a:lvl8pPr marL="2983858" indent="0" algn="ctr">
              <a:buNone/>
              <a:defRPr/>
            </a:lvl8pPr>
            <a:lvl9pPr marL="3410134"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fld id="{D0D3B71D-D561-4012-8F2C-897F0A39A7DE}"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A57EEDB4-81D9-4E1C-89CF-878F1FF577A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43481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fld id="{8E60D4AB-2860-47D1-8B99-ABE117B7B088}"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C342E20-8ECE-4527-B123-B46A3DA2EEC1}"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22661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0" y="3307047"/>
            <a:ext cx="7771700" cy="1022072"/>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910" y="2180369"/>
            <a:ext cx="7771700" cy="1124978"/>
          </a:xfrm>
        </p:spPr>
        <p:txBody>
          <a:bodyPr anchor="b"/>
          <a:lstStyle>
            <a:lvl1pPr marL="0" indent="0">
              <a:buNone/>
              <a:defRPr sz="2300"/>
            </a:lvl1pPr>
            <a:lvl2pPr marL="426304" indent="0">
              <a:buNone/>
              <a:defRPr sz="1900"/>
            </a:lvl2pPr>
            <a:lvl3pPr marL="852527" indent="0">
              <a:buNone/>
              <a:defRPr sz="1800"/>
            </a:lvl3pPr>
            <a:lvl4pPr marL="1278871" indent="0">
              <a:buNone/>
              <a:defRPr sz="1500"/>
            </a:lvl4pPr>
            <a:lvl5pPr marL="1705029" indent="0">
              <a:buNone/>
              <a:defRPr sz="1500"/>
            </a:lvl5pPr>
            <a:lvl6pPr marL="2131381" indent="0">
              <a:buNone/>
              <a:defRPr sz="1500"/>
            </a:lvl6pPr>
            <a:lvl7pPr marL="2557610" indent="0">
              <a:buNone/>
              <a:defRPr sz="1500"/>
            </a:lvl7pPr>
            <a:lvl8pPr marL="2983858" indent="0">
              <a:buNone/>
              <a:defRPr sz="1500"/>
            </a:lvl8pPr>
            <a:lvl9pPr marL="3410134" indent="0">
              <a:buNone/>
              <a:defRPr sz="15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2751978-C522-4E48-80B5-3370A1AC1C63}" type="datetimeFigureOut">
              <a:rPr lang="en-US">
                <a:solidFill>
                  <a:srgbClr val="103154"/>
                </a:solidFill>
              </a:rPr>
              <a:pPr>
                <a:defRPr/>
              </a:pPr>
              <a:t>7/16/24</a:t>
            </a:fld>
            <a:endParaRPr lang="en-US" dirty="0">
              <a:solidFill>
                <a:srgbClr val="103154"/>
              </a:solidFill>
            </a:endParaRPr>
          </a:p>
        </p:txBody>
      </p:sp>
      <p:sp>
        <p:nvSpPr>
          <p:cNvPr id="5"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9F17751B-411F-4040-9087-26E1FE383CBA}"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57864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29" y="1199976"/>
            <a:ext cx="4031132"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50" y="1199976"/>
            <a:ext cx="4031134" cy="3394116"/>
          </a:xfr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fld id="{D08EFA2A-12F8-47DE-8E51-8A283E49D479}" type="datetimeFigureOut">
              <a:rPr lang="en-US">
                <a:solidFill>
                  <a:srgbClr val="103154"/>
                </a:solidFill>
              </a:rPr>
              <a:pPr>
                <a:defRPr/>
              </a:pPr>
              <a:t>7/16/24</a:t>
            </a:fld>
            <a:endParaRPr lang="en-US" dirty="0">
              <a:solidFill>
                <a:srgbClr val="103154"/>
              </a:solidFill>
            </a:endParaRPr>
          </a:p>
        </p:txBody>
      </p:sp>
      <p:sp>
        <p:nvSpPr>
          <p:cNvPr id="6"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DB0104CC-B53C-4CBF-AFD1-E2B11487D958}"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13931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872" y="206409"/>
            <a:ext cx="8230300" cy="85812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26" y="1152117"/>
            <a:ext cx="4039884"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4" name="Content Placeholder 3"/>
          <p:cNvSpPr>
            <a:spLocks noGrp="1"/>
          </p:cNvSpPr>
          <p:nvPr>
            <p:ph sz="half" idx="2"/>
          </p:nvPr>
        </p:nvSpPr>
        <p:spPr>
          <a:xfrm>
            <a:off x="457826" y="1632489"/>
            <a:ext cx="4039884"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286" y="1152117"/>
            <a:ext cx="4041636" cy="479643"/>
          </a:xfrm>
        </p:spPr>
        <p:txBody>
          <a:bodyPr anchor="b"/>
          <a:lstStyle>
            <a:lvl1pPr marL="0" indent="0">
              <a:buNone/>
              <a:defRPr sz="2600" b="1"/>
            </a:lvl1pPr>
            <a:lvl2pPr marL="426304" indent="0">
              <a:buNone/>
              <a:defRPr sz="2300" b="1"/>
            </a:lvl2pPr>
            <a:lvl3pPr marL="852527" indent="0">
              <a:buNone/>
              <a:defRPr sz="1900" b="1"/>
            </a:lvl3pPr>
            <a:lvl4pPr marL="1278871" indent="0">
              <a:buNone/>
              <a:defRPr sz="1800" b="1"/>
            </a:lvl4pPr>
            <a:lvl5pPr marL="1705029" indent="0">
              <a:buNone/>
              <a:defRPr sz="1800" b="1"/>
            </a:lvl5pPr>
            <a:lvl6pPr marL="2131381" indent="0">
              <a:buNone/>
              <a:defRPr sz="1800" b="1"/>
            </a:lvl6pPr>
            <a:lvl7pPr marL="2557610" indent="0">
              <a:buNone/>
              <a:defRPr sz="1800" b="1"/>
            </a:lvl7pPr>
            <a:lvl8pPr marL="2983858" indent="0">
              <a:buNone/>
              <a:defRPr sz="1800" b="1"/>
            </a:lvl8pPr>
            <a:lvl9pPr marL="341013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6286" y="1632489"/>
            <a:ext cx="4041636" cy="2963312"/>
          </a:xfr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fld id="{94E16FD9-9D6D-4CC6-9AFC-473CE03737B9}" type="datetimeFigureOut">
              <a:rPr lang="en-US">
                <a:solidFill>
                  <a:srgbClr val="103154"/>
                </a:solidFill>
              </a:rPr>
              <a:pPr>
                <a:defRPr/>
              </a:pPr>
              <a:t>7/16/24</a:t>
            </a:fld>
            <a:endParaRPr lang="en-US" dirty="0">
              <a:solidFill>
                <a:srgbClr val="103154"/>
              </a:solidFill>
            </a:endParaRPr>
          </a:p>
        </p:txBody>
      </p:sp>
      <p:sp>
        <p:nvSpPr>
          <p:cNvPr id="8" name="Footer Placeholder 4"/>
          <p:cNvSpPr>
            <a:spLocks noGrp="1"/>
          </p:cNvSpPr>
          <p:nvPr>
            <p:ph type="ftr" sz="quarter" idx="11"/>
          </p:nvPr>
        </p:nvSpPr>
        <p:spPr>
          <a:ln/>
        </p:spPr>
        <p:txBody>
          <a:bodyPr/>
          <a:lstStyle>
            <a:lvl1pPr>
              <a:defRPr/>
            </a:lvl1pPr>
          </a:lstStyle>
          <a:p>
            <a:pPr>
              <a:defRPr/>
            </a:pPr>
            <a:endParaRPr lang="en-US" dirty="0">
              <a:solidFill>
                <a:srgbClr val="103154"/>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5BCF8EF5-2BBC-45A2-B4E2-866159ADE6DE}" type="slidenum">
              <a:rPr lang="en-US">
                <a:solidFill>
                  <a:srgbClr val="103154"/>
                </a:solidFill>
              </a:rPr>
              <a:pPr>
                <a:defRPr/>
              </a:pPr>
              <a:t>‹#›</a:t>
            </a:fld>
            <a:endParaRPr lang="en-US" dirty="0">
              <a:solidFill>
                <a:srgbClr val="103154"/>
              </a:solidFill>
            </a:endParaRPr>
          </a:p>
        </p:txBody>
      </p:sp>
    </p:spTree>
    <p:extLst>
      <p:ext uri="{BB962C8B-B14F-4D97-AF65-F5344CB8AC3E}">
        <p14:creationId xmlns:p14="http://schemas.microsoft.com/office/powerpoint/2010/main" val="1083779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162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190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9" r:id="rId3"/>
    <p:sldLayoutId id="2147483730" r:id="rId4"/>
  </p:sldLayoutIdLst>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xStyles>
    <p:title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88477" indent="-188477" algn="l" defTabSz="815002" rtl="0" eaLnBrk="0" fontAlgn="base" hangingPunct="0">
        <a:lnSpc>
          <a:spcPct val="95000"/>
        </a:lnSpc>
        <a:spcBef>
          <a:spcPct val="5000"/>
        </a:spcBef>
        <a:spcAft>
          <a:spcPct val="0"/>
        </a:spcAft>
        <a:buClr>
          <a:srgbClr val="FFFF66"/>
        </a:buClr>
        <a:buSzPct val="130000"/>
        <a:buChar char="•"/>
        <a:defRPr sz="3500">
          <a:solidFill>
            <a:schemeClr val="bg1"/>
          </a:solidFill>
          <a:latin typeface="+mn-lt"/>
          <a:ea typeface="+mn-ea"/>
          <a:cs typeface="ＭＳ Ｐゴシック"/>
        </a:defRPr>
      </a:lvl1pPr>
      <a:lvl2pPr marL="376964" indent="-62834" algn="l" defTabSz="815002"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1174519"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3pPr>
      <a:lvl4pPr marL="1598595" indent="-298427"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4pPr>
      <a:lvl5pPr marL="2034885" indent="-310650" algn="l" defTabSz="815002"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mn-ea"/>
          <a:cs typeface="ＭＳ Ｐゴシック"/>
        </a:defRPr>
      </a:lvl5pPr>
      <a:lvl6pPr marL="253751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3040132"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542741"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4045357" indent="-310650" algn="l" defTabSz="815002"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1005229" rtl="0" eaLnBrk="1" latinLnBrk="0" hangingPunct="1">
        <a:defRPr sz="2000" kern="1200">
          <a:solidFill>
            <a:schemeClr val="tx1"/>
          </a:solidFill>
          <a:latin typeface="+mn-lt"/>
          <a:ea typeface="+mn-ea"/>
          <a:cs typeface="+mn-cs"/>
        </a:defRPr>
      </a:lvl1pPr>
      <a:lvl2pPr marL="502624" algn="l" defTabSz="1005229" rtl="0" eaLnBrk="1" latinLnBrk="0" hangingPunct="1">
        <a:defRPr sz="2000" kern="1200">
          <a:solidFill>
            <a:schemeClr val="tx1"/>
          </a:solidFill>
          <a:latin typeface="+mn-lt"/>
          <a:ea typeface="+mn-ea"/>
          <a:cs typeface="+mn-cs"/>
        </a:defRPr>
      </a:lvl2pPr>
      <a:lvl3pPr marL="1005229" algn="l" defTabSz="1005229" rtl="0" eaLnBrk="1" latinLnBrk="0" hangingPunct="1">
        <a:defRPr sz="2000" kern="1200">
          <a:solidFill>
            <a:schemeClr val="tx1"/>
          </a:solidFill>
          <a:latin typeface="+mn-lt"/>
          <a:ea typeface="+mn-ea"/>
          <a:cs typeface="+mn-cs"/>
        </a:defRPr>
      </a:lvl3pPr>
      <a:lvl4pPr marL="1507832" algn="l" defTabSz="1005229" rtl="0" eaLnBrk="1" latinLnBrk="0" hangingPunct="1">
        <a:defRPr sz="2000" kern="1200">
          <a:solidFill>
            <a:schemeClr val="tx1"/>
          </a:solidFill>
          <a:latin typeface="+mn-lt"/>
          <a:ea typeface="+mn-ea"/>
          <a:cs typeface="+mn-cs"/>
        </a:defRPr>
      </a:lvl4pPr>
      <a:lvl5pPr marL="2010467" algn="l" defTabSz="1005229" rtl="0" eaLnBrk="1" latinLnBrk="0" hangingPunct="1">
        <a:defRPr sz="2000" kern="1200">
          <a:solidFill>
            <a:schemeClr val="tx1"/>
          </a:solidFill>
          <a:latin typeface="+mn-lt"/>
          <a:ea typeface="+mn-ea"/>
          <a:cs typeface="+mn-cs"/>
        </a:defRPr>
      </a:lvl5pPr>
      <a:lvl6pPr marL="2513079" algn="l" defTabSz="1005229" rtl="0" eaLnBrk="1" latinLnBrk="0" hangingPunct="1">
        <a:defRPr sz="2000" kern="1200">
          <a:solidFill>
            <a:schemeClr val="tx1"/>
          </a:solidFill>
          <a:latin typeface="+mn-lt"/>
          <a:ea typeface="+mn-ea"/>
          <a:cs typeface="+mn-cs"/>
        </a:defRPr>
      </a:lvl6pPr>
      <a:lvl7pPr marL="3015687" algn="l" defTabSz="1005229" rtl="0" eaLnBrk="1" latinLnBrk="0" hangingPunct="1">
        <a:defRPr sz="2000" kern="1200">
          <a:solidFill>
            <a:schemeClr val="tx1"/>
          </a:solidFill>
          <a:latin typeface="+mn-lt"/>
          <a:ea typeface="+mn-ea"/>
          <a:cs typeface="+mn-cs"/>
        </a:defRPr>
      </a:lvl7pPr>
      <a:lvl8pPr marL="3518312" algn="l" defTabSz="1005229" rtl="0" eaLnBrk="1" latinLnBrk="0" hangingPunct="1">
        <a:defRPr sz="2000" kern="1200">
          <a:solidFill>
            <a:schemeClr val="tx1"/>
          </a:solidFill>
          <a:latin typeface="+mn-lt"/>
          <a:ea typeface="+mn-ea"/>
          <a:cs typeface="+mn-cs"/>
        </a:defRPr>
      </a:lvl8pPr>
      <a:lvl9pPr marL="4020927" algn="l" defTabSz="100522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7896" y="4766777"/>
            <a:ext cx="2133716"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2544057C-4636-455F-B0F3-DBA9BC6871D1}" type="datetimeFigureOut">
              <a:rPr lang="en-US" sz="1500" smtClean="0">
                <a:solidFill>
                  <a:srgbClr val="103154"/>
                </a:solidFill>
                <a:latin typeface="Corbel" pitchFamily="34" charset="0"/>
              </a:rPr>
              <a:pPr defTabSz="690927" fontAlgn="base">
                <a:spcBef>
                  <a:spcPct val="0"/>
                </a:spcBef>
                <a:spcAft>
                  <a:spcPct val="0"/>
                </a:spcAft>
                <a:defRPr/>
              </a:pPr>
              <a:t>7/16/24</a:t>
            </a:fld>
            <a:endParaRPr lang="en-US" sz="1500" dirty="0">
              <a:solidFill>
                <a:srgbClr val="103154"/>
              </a:solidFill>
              <a:latin typeface="Corbel" pitchFamily="34" charset="0"/>
            </a:endParaRPr>
          </a:p>
        </p:txBody>
      </p:sp>
      <p:sp>
        <p:nvSpPr>
          <p:cNvPr id="3" name="Footer Placeholder 4"/>
          <p:cNvSpPr>
            <a:spLocks noGrp="1"/>
          </p:cNvSpPr>
          <p:nvPr>
            <p:ph type="ftr" sz="quarter" idx="3"/>
          </p:nvPr>
        </p:nvSpPr>
        <p:spPr bwMode="auto">
          <a:xfrm>
            <a:off x="3125247" y="4766777"/>
            <a:ext cx="2895134"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defTabSz="690971" fontAlgn="auto">
              <a:spcBef>
                <a:spcPts val="0"/>
              </a:spcBef>
              <a:spcAft>
                <a:spcPts val="0"/>
              </a:spcAft>
              <a:defRPr>
                <a:latin typeface="+mn-lt"/>
                <a:ea typeface="+mn-ea"/>
                <a:cs typeface="+mn-cs"/>
              </a:defRPr>
            </a:lvl1pPr>
          </a:lstStyle>
          <a:p>
            <a:pPr>
              <a:defRPr/>
            </a:pPr>
            <a:endParaRPr lang="en-US" sz="1500" dirty="0">
              <a:solidFill>
                <a:srgbClr val="103154"/>
              </a:solidFill>
            </a:endParaRPr>
          </a:p>
        </p:txBody>
      </p:sp>
      <p:sp>
        <p:nvSpPr>
          <p:cNvPr id="4" name="Slide Number Placeholder 5"/>
          <p:cNvSpPr>
            <a:spLocks noGrp="1"/>
          </p:cNvSpPr>
          <p:nvPr>
            <p:ph type="sldNum" sz="quarter" idx="4"/>
          </p:nvPr>
        </p:nvSpPr>
        <p:spPr bwMode="auto">
          <a:xfrm>
            <a:off x="6554975" y="4766777"/>
            <a:ext cx="2133718" cy="273832"/>
          </a:xfrm>
          <a:prstGeom prst="rect">
            <a:avLst/>
          </a:prstGeom>
          <a:noFill/>
          <a:ln w="9525">
            <a:noFill/>
            <a:miter lim="800000"/>
            <a:headEnd/>
            <a:tailEnd/>
          </a:ln>
        </p:spPr>
        <p:txBody>
          <a:bodyPr vert="horz" wrap="square" lIns="69019" tIns="34712" rIns="69019" bIns="34712" numCol="1" anchor="t" anchorCtr="0" compatLnSpc="1">
            <a:prstTxWarp prst="textNoShape">
              <a:avLst/>
            </a:prstTxWarp>
          </a:bodyPr>
          <a:lstStyle>
            <a:lvl1pPr algn="l">
              <a:defRPr>
                <a:ea typeface="ＭＳ Ｐゴシック" pitchFamily="34" charset="-128"/>
                <a:cs typeface="+mn-cs"/>
              </a:defRPr>
            </a:lvl1pPr>
          </a:lstStyle>
          <a:p>
            <a:pPr defTabSz="690927" fontAlgn="base">
              <a:spcBef>
                <a:spcPct val="0"/>
              </a:spcBef>
              <a:spcAft>
                <a:spcPct val="0"/>
              </a:spcAft>
              <a:defRPr/>
            </a:pPr>
            <a:fld id="{B61EBE1B-DF7B-4167-ADFC-EDB70C399FF6}" type="slidenum">
              <a:rPr lang="en-US" sz="1500" smtClean="0">
                <a:solidFill>
                  <a:srgbClr val="103154"/>
                </a:solidFill>
                <a:latin typeface="Corbel" pitchFamily="34" charset="0"/>
              </a:rPr>
              <a:pPr defTabSz="690927" fontAlgn="base">
                <a:spcBef>
                  <a:spcPct val="0"/>
                </a:spcBef>
                <a:spcAft>
                  <a:spcPct val="0"/>
                </a:spcAft>
                <a:defRPr/>
              </a:pPr>
              <a:t>‹#›</a:t>
            </a:fld>
            <a:endParaRPr lang="en-US" sz="1500" dirty="0">
              <a:solidFill>
                <a:srgbClr val="103154"/>
              </a:solidFill>
              <a:latin typeface="Corbel" pitchFamily="34" charset="0"/>
            </a:endParaRPr>
          </a:p>
        </p:txBody>
      </p:sp>
      <p:sp>
        <p:nvSpPr>
          <p:cNvPr id="2053" name="Rectangle 5"/>
          <p:cNvSpPr>
            <a:spLocks noGrp="1" noChangeArrowheads="1"/>
          </p:cNvSpPr>
          <p:nvPr>
            <p:ph type="title"/>
          </p:nvPr>
        </p:nvSpPr>
        <p:spPr bwMode="auto">
          <a:xfrm>
            <a:off x="0" y="4"/>
            <a:ext cx="9144000" cy="1063933"/>
          </a:xfrm>
          <a:prstGeom prst="rect">
            <a:avLst/>
          </a:prstGeom>
          <a:solidFill>
            <a:schemeClr val="tx1"/>
          </a:solidFill>
          <a:ln w="9525" algn="ctr">
            <a:noFill/>
            <a:miter lim="800000"/>
            <a:headEnd/>
            <a:tailEnd/>
          </a:ln>
        </p:spPr>
        <p:txBody>
          <a:bodyPr vert="horz" wrap="square" lIns="84927" tIns="42429" rIns="84927" bIns="42429" numCol="1" anchor="ctr" anchorCtr="0" compatLnSpc="1">
            <a:prstTxWarp prst="textNoShape">
              <a:avLst/>
            </a:prstTxWarp>
          </a:bodyPr>
          <a:lstStyle/>
          <a:p>
            <a:pPr lvl="0"/>
            <a:r>
              <a:rPr lang="en-US"/>
              <a:t>Click to edit Master title style</a:t>
            </a:r>
          </a:p>
        </p:txBody>
      </p:sp>
      <p:sp>
        <p:nvSpPr>
          <p:cNvPr id="2054" name="Rectangle 6"/>
          <p:cNvSpPr>
            <a:spLocks noGrp="1" noChangeArrowheads="1"/>
          </p:cNvSpPr>
          <p:nvPr>
            <p:ph type="body" idx="1"/>
          </p:nvPr>
        </p:nvSpPr>
        <p:spPr bwMode="auto">
          <a:xfrm>
            <a:off x="456872" y="1199976"/>
            <a:ext cx="8230300" cy="3394116"/>
          </a:xfrm>
          <a:prstGeom prst="rect">
            <a:avLst/>
          </a:prstGeom>
          <a:noFill/>
          <a:ln w="9525">
            <a:noFill/>
            <a:miter lim="800000"/>
            <a:headEnd/>
            <a:tailEnd/>
          </a:ln>
        </p:spPr>
        <p:txBody>
          <a:bodyPr vert="horz" wrap="square" lIns="84927" tIns="42429" rIns="84927" bIns="424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308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690927" rtl="0" eaLnBrk="0" fontAlgn="base" hangingPunct="0">
        <a:spcBef>
          <a:spcPct val="0"/>
        </a:spcBef>
        <a:spcAft>
          <a:spcPct val="0"/>
        </a:spcAft>
        <a:defRPr sz="3200" b="1">
          <a:solidFill>
            <a:srgbClr val="FFFF00"/>
          </a:solidFill>
          <a:latin typeface="+mj-lt"/>
          <a:ea typeface="+mj-ea"/>
          <a:cs typeface="ＭＳ Ｐゴシック"/>
        </a:defRPr>
      </a:lvl1pPr>
      <a:lvl2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2pPr>
      <a:lvl3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3pPr>
      <a:lvl4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4pPr>
      <a:lvl5pPr algn="l" defTabSz="690927" rtl="0" eaLnBrk="0" fontAlgn="base" hangingPunct="0">
        <a:spcBef>
          <a:spcPct val="0"/>
        </a:spcBef>
        <a:spcAft>
          <a:spcPct val="0"/>
        </a:spcAft>
        <a:defRPr sz="3200" b="1">
          <a:solidFill>
            <a:srgbClr val="FFFF00"/>
          </a:solidFill>
          <a:latin typeface="Arial" pitchFamily="34" charset="0"/>
          <a:ea typeface="ＭＳ Ｐゴシック" pitchFamily="34" charset="-128"/>
          <a:cs typeface="ＭＳ Ｐゴシック"/>
        </a:defRPr>
      </a:lvl5pPr>
      <a:lvl6pPr marL="426304" algn="l" defTabSz="690927" rtl="0" fontAlgn="base">
        <a:spcBef>
          <a:spcPct val="0"/>
        </a:spcBef>
        <a:spcAft>
          <a:spcPct val="0"/>
        </a:spcAft>
        <a:defRPr sz="3200" b="1">
          <a:solidFill>
            <a:srgbClr val="FFFF00"/>
          </a:solidFill>
          <a:latin typeface="Arial" pitchFamily="34" charset="0"/>
          <a:ea typeface="ＭＳ Ｐゴシック" pitchFamily="34" charset="-128"/>
        </a:defRPr>
      </a:lvl6pPr>
      <a:lvl7pPr marL="852527" algn="l" defTabSz="690927" rtl="0" fontAlgn="base">
        <a:spcBef>
          <a:spcPct val="0"/>
        </a:spcBef>
        <a:spcAft>
          <a:spcPct val="0"/>
        </a:spcAft>
        <a:defRPr sz="3200" b="1">
          <a:solidFill>
            <a:srgbClr val="FFFF00"/>
          </a:solidFill>
          <a:latin typeface="Arial" pitchFamily="34" charset="0"/>
          <a:ea typeface="ＭＳ Ｐゴシック" pitchFamily="34" charset="-128"/>
        </a:defRPr>
      </a:lvl7pPr>
      <a:lvl8pPr marL="1278871" algn="l" defTabSz="690927" rtl="0" fontAlgn="base">
        <a:spcBef>
          <a:spcPct val="0"/>
        </a:spcBef>
        <a:spcAft>
          <a:spcPct val="0"/>
        </a:spcAft>
        <a:defRPr sz="3200" b="1">
          <a:solidFill>
            <a:srgbClr val="FFFF00"/>
          </a:solidFill>
          <a:latin typeface="Arial" pitchFamily="34" charset="0"/>
          <a:ea typeface="ＭＳ Ｐゴシック" pitchFamily="34" charset="-128"/>
        </a:defRPr>
      </a:lvl8pPr>
      <a:lvl9pPr marL="1705029" algn="l" defTabSz="690927" rtl="0" fontAlgn="base">
        <a:spcBef>
          <a:spcPct val="0"/>
        </a:spcBef>
        <a:spcAft>
          <a:spcPct val="0"/>
        </a:spcAft>
        <a:defRPr sz="3200" b="1">
          <a:solidFill>
            <a:srgbClr val="FFFF00"/>
          </a:solidFill>
          <a:latin typeface="Arial" pitchFamily="34" charset="0"/>
          <a:ea typeface="ＭＳ Ｐゴシック" pitchFamily="34" charset="-128"/>
        </a:defRPr>
      </a:lvl9pPr>
    </p:titleStyle>
    <p:bodyStyle>
      <a:lvl1pPr marL="159839" indent="-159839" algn="l" defTabSz="690927" rtl="0" eaLnBrk="0" fontAlgn="base" hangingPunct="0">
        <a:lnSpc>
          <a:spcPct val="95000"/>
        </a:lnSpc>
        <a:spcBef>
          <a:spcPct val="5000"/>
        </a:spcBef>
        <a:spcAft>
          <a:spcPct val="0"/>
        </a:spcAft>
        <a:buClr>
          <a:srgbClr val="FFFF66"/>
        </a:buClr>
        <a:buSzPct val="130000"/>
        <a:buChar char="•"/>
        <a:defRPr sz="3600">
          <a:solidFill>
            <a:schemeClr val="bg1"/>
          </a:solidFill>
          <a:latin typeface="+mn-lt"/>
          <a:ea typeface="+mn-ea"/>
          <a:cs typeface="ＭＳ Ｐゴシック"/>
        </a:defRPr>
      </a:lvl1pPr>
      <a:lvl2pPr marL="319834" indent="-53429" algn="l" defTabSz="690927"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mn-ea"/>
          <a:cs typeface="ＭＳ Ｐゴシック"/>
        </a:defRPr>
      </a:lvl2pPr>
      <a:lvl3pPr marL="995990"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3pPr>
      <a:lvl4pPr marL="1355783" indent="-253288"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4pPr>
      <a:lvl5pPr marL="1725906" indent="-263416" algn="l" defTabSz="690927" rtl="0" eaLnBrk="0" fontAlgn="base" hangingPunct="0">
        <a:lnSpc>
          <a:spcPct val="95000"/>
        </a:lnSpc>
        <a:spcBef>
          <a:spcPct val="5000"/>
        </a:spcBef>
        <a:spcAft>
          <a:spcPct val="0"/>
        </a:spcAft>
        <a:buClr>
          <a:srgbClr val="FFFF66"/>
        </a:buClr>
        <a:buSzPct val="130000"/>
        <a:buChar char="•"/>
        <a:defRPr sz="1500">
          <a:solidFill>
            <a:schemeClr val="bg1"/>
          </a:solidFill>
          <a:latin typeface="+mn-lt"/>
          <a:ea typeface="+mn-ea"/>
          <a:cs typeface="ＭＳ Ｐゴシック"/>
        </a:defRPr>
      </a:lvl5pPr>
      <a:lvl6pPr marL="215212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6pPr>
      <a:lvl7pPr marL="2578301"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7pPr>
      <a:lvl8pPr marL="3004630"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8pPr>
      <a:lvl9pPr marL="3430912" indent="-263416" algn="l" defTabSz="690927" rtl="0" fontAlgn="base">
        <a:lnSpc>
          <a:spcPct val="95000"/>
        </a:lnSpc>
        <a:spcBef>
          <a:spcPct val="5000"/>
        </a:spcBef>
        <a:spcAft>
          <a:spcPct val="0"/>
        </a:spcAft>
        <a:buClr>
          <a:srgbClr val="FFFF66"/>
        </a:buClr>
        <a:buSzPct val="130000"/>
        <a:buChar char="•"/>
        <a:defRPr sz="1500">
          <a:solidFill>
            <a:schemeClr val="bg1"/>
          </a:solidFill>
          <a:latin typeface="+mn-lt"/>
          <a:ea typeface="+mn-ea"/>
        </a:defRPr>
      </a:lvl9pPr>
    </p:bodyStyle>
    <p:otherStyle>
      <a:defPPr>
        <a:defRPr lang="en-US"/>
      </a:defPPr>
      <a:lvl1pPr marL="0" algn="l" defTabSz="852527" rtl="0" eaLnBrk="1" latinLnBrk="0" hangingPunct="1">
        <a:defRPr sz="1900" kern="1200">
          <a:solidFill>
            <a:schemeClr val="tx1"/>
          </a:solidFill>
          <a:latin typeface="+mn-lt"/>
          <a:ea typeface="+mn-ea"/>
          <a:cs typeface="+mn-cs"/>
        </a:defRPr>
      </a:lvl1pPr>
      <a:lvl2pPr marL="426304" algn="l" defTabSz="852527" rtl="0" eaLnBrk="1" latinLnBrk="0" hangingPunct="1">
        <a:defRPr sz="1900" kern="1200">
          <a:solidFill>
            <a:schemeClr val="tx1"/>
          </a:solidFill>
          <a:latin typeface="+mn-lt"/>
          <a:ea typeface="+mn-ea"/>
          <a:cs typeface="+mn-cs"/>
        </a:defRPr>
      </a:lvl2pPr>
      <a:lvl3pPr marL="852527" algn="l" defTabSz="852527" rtl="0" eaLnBrk="1" latinLnBrk="0" hangingPunct="1">
        <a:defRPr sz="1900" kern="1200">
          <a:solidFill>
            <a:schemeClr val="tx1"/>
          </a:solidFill>
          <a:latin typeface="+mn-lt"/>
          <a:ea typeface="+mn-ea"/>
          <a:cs typeface="+mn-cs"/>
        </a:defRPr>
      </a:lvl3pPr>
      <a:lvl4pPr marL="1278871" algn="l" defTabSz="852527" rtl="0" eaLnBrk="1" latinLnBrk="0" hangingPunct="1">
        <a:defRPr sz="1900" kern="1200">
          <a:solidFill>
            <a:schemeClr val="tx1"/>
          </a:solidFill>
          <a:latin typeface="+mn-lt"/>
          <a:ea typeface="+mn-ea"/>
          <a:cs typeface="+mn-cs"/>
        </a:defRPr>
      </a:lvl4pPr>
      <a:lvl5pPr marL="1705029" algn="l" defTabSz="852527" rtl="0" eaLnBrk="1" latinLnBrk="0" hangingPunct="1">
        <a:defRPr sz="1900" kern="1200">
          <a:solidFill>
            <a:schemeClr val="tx1"/>
          </a:solidFill>
          <a:latin typeface="+mn-lt"/>
          <a:ea typeface="+mn-ea"/>
          <a:cs typeface="+mn-cs"/>
        </a:defRPr>
      </a:lvl5pPr>
      <a:lvl6pPr marL="2131381" algn="l" defTabSz="852527" rtl="0" eaLnBrk="1" latinLnBrk="0" hangingPunct="1">
        <a:defRPr sz="1900" kern="1200">
          <a:solidFill>
            <a:schemeClr val="tx1"/>
          </a:solidFill>
          <a:latin typeface="+mn-lt"/>
          <a:ea typeface="+mn-ea"/>
          <a:cs typeface="+mn-cs"/>
        </a:defRPr>
      </a:lvl6pPr>
      <a:lvl7pPr marL="2557610" algn="l" defTabSz="852527" rtl="0" eaLnBrk="1" latinLnBrk="0" hangingPunct="1">
        <a:defRPr sz="1900" kern="1200">
          <a:solidFill>
            <a:schemeClr val="tx1"/>
          </a:solidFill>
          <a:latin typeface="+mn-lt"/>
          <a:ea typeface="+mn-ea"/>
          <a:cs typeface="+mn-cs"/>
        </a:defRPr>
      </a:lvl7pPr>
      <a:lvl8pPr marL="2983858" algn="l" defTabSz="852527" rtl="0" eaLnBrk="1" latinLnBrk="0" hangingPunct="1">
        <a:defRPr sz="1900" kern="1200">
          <a:solidFill>
            <a:schemeClr val="tx1"/>
          </a:solidFill>
          <a:latin typeface="+mn-lt"/>
          <a:ea typeface="+mn-ea"/>
          <a:cs typeface="+mn-cs"/>
        </a:defRPr>
      </a:lvl8pPr>
      <a:lvl9pPr marL="3410134" algn="l" defTabSz="85252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77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bwMode="auto">
          <a:xfrm>
            <a:off x="456851" y="4766816"/>
            <a:ext cx="2133716"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B814CAE4-7F33-44D1-AE05-662692FB5C0A}" type="datetimeFigureOut">
              <a:rPr lang="en-US" sz="1700" smtClean="0">
                <a:latin typeface="Corbel" pitchFamily="34" charset="0"/>
              </a:rPr>
              <a:pPr defTabSz="750633" fontAlgn="base">
                <a:spcBef>
                  <a:spcPct val="0"/>
                </a:spcBef>
                <a:spcAft>
                  <a:spcPct val="0"/>
                </a:spcAft>
                <a:defRPr/>
              </a:pPr>
              <a:t>7/16/24</a:t>
            </a:fld>
            <a:endParaRPr lang="en-US" sz="1700">
              <a:latin typeface="Corbel" pitchFamily="34" charset="0"/>
            </a:endParaRPr>
          </a:p>
        </p:txBody>
      </p:sp>
      <p:sp>
        <p:nvSpPr>
          <p:cNvPr id="3" name="Footer Placeholder 4"/>
          <p:cNvSpPr>
            <a:spLocks noGrp="1"/>
          </p:cNvSpPr>
          <p:nvPr>
            <p:ph type="ftr" sz="quarter" idx="3"/>
          </p:nvPr>
        </p:nvSpPr>
        <p:spPr bwMode="auto">
          <a:xfrm>
            <a:off x="3126649" y="4766816"/>
            <a:ext cx="2895133"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defTabSz="750665" fontAlgn="auto">
              <a:spcBef>
                <a:spcPts val="0"/>
              </a:spcBef>
              <a:spcAft>
                <a:spcPts val="0"/>
              </a:spcAft>
              <a:defRPr>
                <a:solidFill>
                  <a:srgbClr val="103154"/>
                </a:solidFill>
                <a:latin typeface="+mn-lt"/>
                <a:ea typeface="+mn-ea"/>
                <a:cs typeface="+mn-cs"/>
              </a:defRPr>
            </a:lvl1pPr>
          </a:lstStyle>
          <a:p>
            <a:pPr>
              <a:defRPr/>
            </a:pPr>
            <a:endParaRPr lang="en-US" sz="1700"/>
          </a:p>
        </p:txBody>
      </p:sp>
      <p:sp>
        <p:nvSpPr>
          <p:cNvPr id="4" name="Slide Number Placeholder 5"/>
          <p:cNvSpPr>
            <a:spLocks noGrp="1"/>
          </p:cNvSpPr>
          <p:nvPr>
            <p:ph type="sldNum" sz="quarter" idx="4"/>
          </p:nvPr>
        </p:nvSpPr>
        <p:spPr bwMode="auto">
          <a:xfrm>
            <a:off x="6555648" y="4766816"/>
            <a:ext cx="2133717" cy="273831"/>
          </a:xfrm>
          <a:prstGeom prst="rect">
            <a:avLst/>
          </a:prstGeom>
          <a:noFill/>
          <a:ln w="9525">
            <a:noFill/>
            <a:miter lim="800000"/>
            <a:headEnd/>
            <a:tailEnd/>
          </a:ln>
        </p:spPr>
        <p:txBody>
          <a:bodyPr vert="horz" wrap="square" lIns="74887" tIns="37808" rIns="74887" bIns="37808" numCol="1" anchor="t" anchorCtr="0" compatLnSpc="1">
            <a:prstTxWarp prst="textNoShape">
              <a:avLst/>
            </a:prstTxWarp>
          </a:bodyPr>
          <a:lstStyle>
            <a:lvl1pPr algn="l">
              <a:defRPr>
                <a:solidFill>
                  <a:srgbClr val="103154"/>
                </a:solidFill>
                <a:ea typeface="ＭＳ Ｐゴシック" pitchFamily="34" charset="-128"/>
                <a:cs typeface="+mn-cs"/>
              </a:defRPr>
            </a:lvl1pPr>
          </a:lstStyle>
          <a:p>
            <a:pPr defTabSz="750633" fontAlgn="base">
              <a:spcBef>
                <a:spcPct val="0"/>
              </a:spcBef>
              <a:spcAft>
                <a:spcPct val="0"/>
              </a:spcAft>
              <a:defRPr/>
            </a:pPr>
            <a:fld id="{13DBBAE1-BB7B-4790-BDD1-0D515F50E676}" type="slidenum">
              <a:rPr lang="en-US" sz="1700" smtClean="0">
                <a:latin typeface="Corbel" pitchFamily="34" charset="0"/>
              </a:rPr>
              <a:pPr defTabSz="750633" fontAlgn="base">
                <a:spcBef>
                  <a:spcPct val="0"/>
                </a:spcBef>
                <a:spcAft>
                  <a:spcPct val="0"/>
                </a:spcAft>
                <a:defRPr/>
              </a:pPr>
              <a:t>‹#›</a:t>
            </a:fld>
            <a:endParaRPr lang="en-US" sz="1700">
              <a:latin typeface="Corbel" pitchFamily="34" charset="0"/>
            </a:endParaRPr>
          </a:p>
        </p:txBody>
      </p:sp>
      <p:sp>
        <p:nvSpPr>
          <p:cNvPr id="3077" name="Rectangle 5"/>
          <p:cNvSpPr>
            <a:spLocks noGrp="1" noChangeArrowheads="1"/>
          </p:cNvSpPr>
          <p:nvPr>
            <p:ph type="title"/>
          </p:nvPr>
        </p:nvSpPr>
        <p:spPr bwMode="auto">
          <a:xfrm>
            <a:off x="0" y="7"/>
            <a:ext cx="9144000" cy="1063932"/>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2082" tIns="46068" rIns="92082" bIns="46068" numCol="1" anchor="ctr" anchorCtr="0" compatLnSpc="1">
            <a:prstTxWarp prst="textNoShape">
              <a:avLst/>
            </a:prstTxWarp>
          </a:bodyPr>
          <a:lstStyle/>
          <a:p>
            <a:pPr lvl="0"/>
            <a:r>
              <a:rPr lang="en-US" altLang="en-US"/>
              <a:t>Click to edit Master title style</a:t>
            </a:r>
          </a:p>
        </p:txBody>
      </p:sp>
      <p:sp>
        <p:nvSpPr>
          <p:cNvPr id="3078" name="Rectangle 6"/>
          <p:cNvSpPr>
            <a:spLocks noGrp="1" noChangeArrowheads="1"/>
          </p:cNvSpPr>
          <p:nvPr>
            <p:ph type="body" idx="1"/>
          </p:nvPr>
        </p:nvSpPr>
        <p:spPr bwMode="auto">
          <a:xfrm>
            <a:off x="456851" y="1202182"/>
            <a:ext cx="8230300" cy="339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2" tIns="46068" rIns="92082" bIns="4606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409609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ransition advClick="0" advTm="5000"/>
  <p:txStyles>
    <p:titleStyle>
      <a:lvl1pPr algn="l" defTabSz="750633" rtl="0" eaLnBrk="0" fontAlgn="base" hangingPunct="0">
        <a:spcBef>
          <a:spcPct val="0"/>
        </a:spcBef>
        <a:spcAft>
          <a:spcPct val="0"/>
        </a:spcAft>
        <a:defRPr sz="3400" b="1">
          <a:solidFill>
            <a:srgbClr val="FFFF00"/>
          </a:solidFill>
          <a:latin typeface="+mj-lt"/>
          <a:ea typeface="ＭＳ Ｐゴシック" pitchFamily="34" charset="-128"/>
          <a:cs typeface="ＭＳ Ｐゴシック"/>
        </a:defRPr>
      </a:lvl1pPr>
      <a:lvl2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750633"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463436" algn="l" defTabSz="750633" rtl="0" fontAlgn="base">
        <a:spcBef>
          <a:spcPct val="0"/>
        </a:spcBef>
        <a:spcAft>
          <a:spcPct val="0"/>
        </a:spcAft>
        <a:defRPr sz="3400" b="1">
          <a:solidFill>
            <a:srgbClr val="FFFF00"/>
          </a:solidFill>
          <a:latin typeface="Arial" pitchFamily="34" charset="0"/>
          <a:ea typeface="ＭＳ Ｐゴシック" pitchFamily="34" charset="-128"/>
        </a:defRPr>
      </a:lvl6pPr>
      <a:lvl7pPr marL="926372" algn="l" defTabSz="750633" rtl="0" fontAlgn="base">
        <a:spcBef>
          <a:spcPct val="0"/>
        </a:spcBef>
        <a:spcAft>
          <a:spcPct val="0"/>
        </a:spcAft>
        <a:defRPr sz="3400" b="1">
          <a:solidFill>
            <a:srgbClr val="FFFF00"/>
          </a:solidFill>
          <a:latin typeface="Arial" pitchFamily="34" charset="0"/>
          <a:ea typeface="ＭＳ Ｐゴシック" pitchFamily="34" charset="-128"/>
        </a:defRPr>
      </a:lvl7pPr>
      <a:lvl8pPr marL="1389394" algn="l" defTabSz="750633" rtl="0" fontAlgn="base">
        <a:spcBef>
          <a:spcPct val="0"/>
        </a:spcBef>
        <a:spcAft>
          <a:spcPct val="0"/>
        </a:spcAft>
        <a:defRPr sz="3400" b="1">
          <a:solidFill>
            <a:srgbClr val="FFFF00"/>
          </a:solidFill>
          <a:latin typeface="Arial" pitchFamily="34" charset="0"/>
          <a:ea typeface="ＭＳ Ｐゴシック" pitchFamily="34" charset="-128"/>
        </a:defRPr>
      </a:lvl8pPr>
      <a:lvl9pPr marL="1852519" algn="l" defTabSz="750633" rtl="0" fontAlgn="base">
        <a:spcBef>
          <a:spcPct val="0"/>
        </a:spcBef>
        <a:spcAft>
          <a:spcPct val="0"/>
        </a:spcAft>
        <a:defRPr sz="3400" b="1">
          <a:solidFill>
            <a:srgbClr val="FFFF00"/>
          </a:solidFill>
          <a:latin typeface="Arial" pitchFamily="34" charset="0"/>
          <a:ea typeface="ＭＳ Ｐゴシック" pitchFamily="34" charset="-128"/>
        </a:defRPr>
      </a:lvl9pPr>
    </p:titleStyle>
    <p:bodyStyle>
      <a:lvl1pPr marL="173694" indent="-173694" algn="l" defTabSz="750633" rtl="0" eaLnBrk="0" fontAlgn="base" hangingPunct="0">
        <a:lnSpc>
          <a:spcPct val="95000"/>
        </a:lnSpc>
        <a:spcBef>
          <a:spcPct val="5000"/>
        </a:spcBef>
        <a:spcAft>
          <a:spcPct val="0"/>
        </a:spcAft>
        <a:buClr>
          <a:srgbClr val="FFFF66"/>
        </a:buClr>
        <a:buSzPct val="130000"/>
        <a:buChar char="•"/>
        <a:defRPr>
          <a:solidFill>
            <a:schemeClr val="bg1"/>
          </a:solidFill>
          <a:latin typeface="+mn-lt"/>
          <a:ea typeface="ＭＳ Ｐゴシック" pitchFamily="34" charset="-128"/>
          <a:cs typeface="ＭＳ Ｐゴシック"/>
        </a:defRPr>
      </a:lvl1pPr>
      <a:lvl2pPr marL="347689" indent="-58047" algn="l" defTabSz="750633" rtl="0" eaLnBrk="0" fontAlgn="base" hangingPunct="0">
        <a:lnSpc>
          <a:spcPct val="95000"/>
        </a:lnSpc>
        <a:spcBef>
          <a:spcPct val="5000"/>
        </a:spcBef>
        <a:spcAft>
          <a:spcPct val="0"/>
        </a:spcAft>
        <a:buClr>
          <a:srgbClr val="FFFF66"/>
        </a:buClr>
        <a:buSzPct val="130000"/>
        <a:buChar char="•"/>
        <a:defRPr sz="1800">
          <a:solidFill>
            <a:schemeClr val="bg1"/>
          </a:solidFill>
          <a:latin typeface="+mn-lt"/>
          <a:ea typeface="ＭＳ Ｐゴシック" pitchFamily="34" charset="-128"/>
          <a:cs typeface="ＭＳ Ｐゴシック"/>
        </a:defRPr>
      </a:lvl2pPr>
      <a:lvl3pPr marL="1082189"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3pPr>
      <a:lvl4pPr marL="1472983" indent="-275119"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4pPr>
      <a:lvl5pPr marL="1875024" indent="-286275" algn="l" defTabSz="750633" rtl="0" eaLnBrk="0" fontAlgn="base" hangingPunct="0">
        <a:lnSpc>
          <a:spcPct val="95000"/>
        </a:lnSpc>
        <a:spcBef>
          <a:spcPct val="5000"/>
        </a:spcBef>
        <a:spcAft>
          <a:spcPct val="0"/>
        </a:spcAft>
        <a:buClr>
          <a:srgbClr val="FFFF66"/>
        </a:buClr>
        <a:buSzPct val="130000"/>
        <a:buChar char="•"/>
        <a:defRPr sz="1700">
          <a:solidFill>
            <a:schemeClr val="bg1"/>
          </a:solidFill>
          <a:latin typeface="+mn-lt"/>
          <a:ea typeface="ＭＳ Ｐゴシック" pitchFamily="34" charset="-128"/>
          <a:cs typeface="ＭＳ Ｐゴシック"/>
        </a:defRPr>
      </a:lvl5pPr>
      <a:lvl6pPr marL="2338196"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6pPr>
      <a:lvl7pPr marL="280131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7pPr>
      <a:lvl8pPr marL="3264482"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8pPr>
      <a:lvl9pPr marL="3727587" indent="-286275" algn="l" defTabSz="750633" rtl="0" fontAlgn="base">
        <a:lnSpc>
          <a:spcPct val="95000"/>
        </a:lnSpc>
        <a:spcBef>
          <a:spcPct val="5000"/>
        </a:spcBef>
        <a:spcAft>
          <a:spcPct val="0"/>
        </a:spcAft>
        <a:buClr>
          <a:srgbClr val="FFFF66"/>
        </a:buClr>
        <a:buSzPct val="130000"/>
        <a:buChar char="•"/>
        <a:defRPr sz="1700">
          <a:solidFill>
            <a:schemeClr val="bg1"/>
          </a:solidFill>
          <a:latin typeface="+mn-lt"/>
          <a:ea typeface="+mn-ea"/>
        </a:defRPr>
      </a:lvl9pPr>
    </p:bodyStyle>
    <p:otherStyle>
      <a:defPPr>
        <a:defRPr lang="en-US"/>
      </a:defPPr>
      <a:lvl1pPr marL="0" algn="l" defTabSz="926372" rtl="0" eaLnBrk="1" latinLnBrk="0" hangingPunct="1">
        <a:defRPr sz="2000" kern="1200">
          <a:solidFill>
            <a:schemeClr val="tx1"/>
          </a:solidFill>
          <a:latin typeface="+mn-lt"/>
          <a:ea typeface="+mn-ea"/>
          <a:cs typeface="+mn-cs"/>
        </a:defRPr>
      </a:lvl1pPr>
      <a:lvl2pPr marL="463436" algn="l" defTabSz="926372" rtl="0" eaLnBrk="1" latinLnBrk="0" hangingPunct="1">
        <a:defRPr sz="2000" kern="1200">
          <a:solidFill>
            <a:schemeClr val="tx1"/>
          </a:solidFill>
          <a:latin typeface="+mn-lt"/>
          <a:ea typeface="+mn-ea"/>
          <a:cs typeface="+mn-cs"/>
        </a:defRPr>
      </a:lvl2pPr>
      <a:lvl3pPr marL="926372" algn="l" defTabSz="926372" rtl="0" eaLnBrk="1" latinLnBrk="0" hangingPunct="1">
        <a:defRPr sz="2000" kern="1200">
          <a:solidFill>
            <a:schemeClr val="tx1"/>
          </a:solidFill>
          <a:latin typeface="+mn-lt"/>
          <a:ea typeface="+mn-ea"/>
          <a:cs typeface="+mn-cs"/>
        </a:defRPr>
      </a:lvl3pPr>
      <a:lvl4pPr marL="1389394" algn="l" defTabSz="926372" rtl="0" eaLnBrk="1" latinLnBrk="0" hangingPunct="1">
        <a:defRPr sz="2000" kern="1200">
          <a:solidFill>
            <a:schemeClr val="tx1"/>
          </a:solidFill>
          <a:latin typeface="+mn-lt"/>
          <a:ea typeface="+mn-ea"/>
          <a:cs typeface="+mn-cs"/>
        </a:defRPr>
      </a:lvl4pPr>
      <a:lvl5pPr marL="1852519" algn="l" defTabSz="926372" rtl="0" eaLnBrk="1" latinLnBrk="0" hangingPunct="1">
        <a:defRPr sz="2000" kern="1200">
          <a:solidFill>
            <a:schemeClr val="tx1"/>
          </a:solidFill>
          <a:latin typeface="+mn-lt"/>
          <a:ea typeface="+mn-ea"/>
          <a:cs typeface="+mn-cs"/>
        </a:defRPr>
      </a:lvl5pPr>
      <a:lvl6pPr marL="2315653" algn="l" defTabSz="926372" rtl="0" eaLnBrk="1" latinLnBrk="0" hangingPunct="1">
        <a:defRPr sz="2000" kern="1200">
          <a:solidFill>
            <a:schemeClr val="tx1"/>
          </a:solidFill>
          <a:latin typeface="+mn-lt"/>
          <a:ea typeface="+mn-ea"/>
          <a:cs typeface="+mn-cs"/>
        </a:defRPr>
      </a:lvl6pPr>
      <a:lvl7pPr marL="2778770" algn="l" defTabSz="926372" rtl="0" eaLnBrk="1" latinLnBrk="0" hangingPunct="1">
        <a:defRPr sz="2000" kern="1200">
          <a:solidFill>
            <a:schemeClr val="tx1"/>
          </a:solidFill>
          <a:latin typeface="+mn-lt"/>
          <a:ea typeface="+mn-ea"/>
          <a:cs typeface="+mn-cs"/>
        </a:defRPr>
      </a:lvl7pPr>
      <a:lvl8pPr marL="3241906" algn="l" defTabSz="926372" rtl="0" eaLnBrk="1" latinLnBrk="0" hangingPunct="1">
        <a:defRPr sz="2000" kern="1200">
          <a:solidFill>
            <a:schemeClr val="tx1"/>
          </a:solidFill>
          <a:latin typeface="+mn-lt"/>
          <a:ea typeface="+mn-ea"/>
          <a:cs typeface="+mn-cs"/>
        </a:defRPr>
      </a:lvl8pPr>
      <a:lvl9pPr marL="3705043" algn="l" defTabSz="92637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276904" y="2972123"/>
            <a:ext cx="2667585" cy="31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40" tIns="40498" rIns="80940" bIns="40498">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003076" fontAlgn="base">
              <a:spcBef>
                <a:spcPct val="50000"/>
              </a:spcBef>
              <a:spcAft>
                <a:spcPct val="0"/>
              </a:spcAft>
            </a:pPr>
            <a:endParaRPr lang="en-US"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3559286" y="3495287"/>
            <a:ext cx="1622314" cy="7528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419100"/>
            <a:ext cx="8229600" cy="857250"/>
          </a:xfrm>
        </p:spPr>
        <p:txBody>
          <a:bodyPr/>
          <a:lstStyle/>
          <a:p>
            <a:pPr algn="ctr"/>
            <a:r>
              <a:rPr lang="en-US" sz="4000" dirty="0"/>
              <a:t>Regenerative Medicine in Wound Healing</a:t>
            </a:r>
            <a:br>
              <a:rPr lang="en-US" sz="4000" dirty="0"/>
            </a:br>
            <a:br>
              <a:rPr lang="en-US" sz="4000" dirty="0"/>
            </a:br>
            <a:r>
              <a:rPr lang="en-US" sz="3200" dirty="0"/>
              <a:t>Wednesday, October 2, 2024</a:t>
            </a:r>
            <a:br>
              <a:rPr lang="en-US" sz="3200" dirty="0"/>
            </a:br>
            <a:endParaRPr lang="en-US" sz="2000"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125116"/>
            <a:ext cx="1942601" cy="674342"/>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808" y="4166801"/>
            <a:ext cx="1942601" cy="655783"/>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73" y="4148954"/>
            <a:ext cx="1942601" cy="651711"/>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7999" y="4095750"/>
            <a:ext cx="1942601" cy="626846"/>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800" y="4400550"/>
            <a:ext cx="6777941" cy="646331"/>
          </a:xfrm>
          <a:prstGeom prst="rect">
            <a:avLst/>
          </a:prstGeom>
          <a:noFill/>
        </p:spPr>
        <p:txBody>
          <a:bodyPr wrap="square" rtlCol="0">
            <a:spAutoFit/>
          </a:bodyPr>
          <a:lstStyle/>
          <a:p>
            <a:pPr marL="403225" indent="-403225"/>
            <a:r>
              <a:rPr lang="en-US" sz="1200" b="0" i="0" dirty="0" err="1">
                <a:solidFill>
                  <a:srgbClr val="212121"/>
                </a:solidFill>
                <a:effectLst/>
                <a:latin typeface="Roboto" panose="02000000000000000000" pitchFamily="2" charset="0"/>
              </a:rPr>
              <a:t>Ead</a:t>
            </a:r>
            <a:r>
              <a:rPr lang="en-US" sz="1200" b="0" i="0" dirty="0">
                <a:solidFill>
                  <a:srgbClr val="212121"/>
                </a:solidFill>
                <a:effectLst/>
                <a:latin typeface="Roboto" panose="02000000000000000000" pitchFamily="2" charset="0"/>
              </a:rPr>
              <a:t>, J. K., &amp; Armstrong, D. G. (2023). Granulocyte-macrophage colony-stimulating factor: Conductor of the wound healing orchestra?. </a:t>
            </a:r>
            <a:r>
              <a:rPr lang="en-US" sz="1200" b="0" i="1" dirty="0">
                <a:solidFill>
                  <a:srgbClr val="212121"/>
                </a:solidFill>
                <a:effectLst/>
                <a:latin typeface="Roboto" panose="02000000000000000000" pitchFamily="2" charset="0"/>
              </a:rPr>
              <a:t>International wound journal</a:t>
            </a:r>
            <a:r>
              <a:rPr lang="en-US" sz="1200" b="0" i="0" dirty="0">
                <a:solidFill>
                  <a:srgbClr val="212121"/>
                </a:solidFill>
                <a:effectLst/>
                <a:latin typeface="Roboto" panose="02000000000000000000" pitchFamily="2" charset="0"/>
              </a:rPr>
              <a:t>, </a:t>
            </a:r>
            <a:r>
              <a:rPr lang="en-US" sz="1200" b="0" i="1" dirty="0">
                <a:solidFill>
                  <a:srgbClr val="212121"/>
                </a:solidFill>
                <a:effectLst/>
                <a:latin typeface="Roboto" panose="02000000000000000000" pitchFamily="2" charset="0"/>
              </a:rPr>
              <a:t>20</a:t>
            </a:r>
            <a:r>
              <a:rPr lang="en-US" sz="1200" b="0" i="0" dirty="0">
                <a:solidFill>
                  <a:srgbClr val="212121"/>
                </a:solidFill>
                <a:effectLst/>
                <a:latin typeface="Roboto" panose="02000000000000000000" pitchFamily="2" charset="0"/>
              </a:rPr>
              <a:t>(4), 1229–1234. https://</a:t>
            </a:r>
            <a:r>
              <a:rPr lang="en-US" sz="1200" b="0" i="0" dirty="0" err="1">
                <a:solidFill>
                  <a:srgbClr val="212121"/>
                </a:solidFill>
                <a:effectLst/>
                <a:latin typeface="Roboto" panose="02000000000000000000" pitchFamily="2" charset="0"/>
              </a:rPr>
              <a:t>doi.org</a:t>
            </a:r>
            <a:r>
              <a:rPr lang="en-US" sz="1200" b="0" i="0" dirty="0">
                <a:solidFill>
                  <a:srgbClr val="212121"/>
                </a:solidFill>
                <a:effectLst/>
                <a:latin typeface="Roboto" panose="02000000000000000000" pitchFamily="2" charset="0"/>
              </a:rPr>
              <a:t>/10.1111/iwj.13919</a:t>
            </a:r>
            <a:endParaRPr lang="en-US" sz="1200" dirty="0"/>
          </a:p>
        </p:txBody>
      </p:sp>
      <p:sp>
        <p:nvSpPr>
          <p:cNvPr id="4" name="TextBox 3">
            <a:extLst>
              <a:ext uri="{FF2B5EF4-FFF2-40B4-BE49-F238E27FC236}">
                <a16:creationId xmlns:a16="http://schemas.microsoft.com/office/drawing/2014/main" id="{DE58F8A7-DE1A-589D-CF30-33501A869E48}"/>
              </a:ext>
            </a:extLst>
          </p:cNvPr>
          <p:cNvSpPr txBox="1"/>
          <p:nvPr/>
        </p:nvSpPr>
        <p:spPr>
          <a:xfrm>
            <a:off x="457200" y="1117749"/>
            <a:ext cx="8001000" cy="3046988"/>
          </a:xfrm>
          <a:prstGeom prst="rect">
            <a:avLst/>
          </a:prstGeom>
          <a:noFill/>
        </p:spPr>
        <p:txBody>
          <a:bodyPr wrap="square" rtlCol="0">
            <a:spAutoFit/>
          </a:bodyPr>
          <a:lstStyle/>
          <a:p>
            <a:pPr marL="171450" indent="-171450" algn="l">
              <a:buClr>
                <a:srgbClr val="C00000"/>
              </a:buClr>
              <a:buFont typeface="Arial" panose="020B0604020202020204" pitchFamily="34" charset="0"/>
              <a:buChar char="•"/>
            </a:pPr>
            <a:r>
              <a:rPr lang="en-US" sz="1600" b="0" i="0" dirty="0">
                <a:solidFill>
                  <a:srgbClr val="212121"/>
                </a:solidFill>
                <a:effectLst/>
              </a:rPr>
              <a:t>Although diabetes negatively affects multiple aspects of wound healing GM‐CSF activation is particularly impacted. Compared to acute/healthy wounds diabetic foot ulcers (DFU) only partially activate GM‐CSF activity. There is a deleterious chain of events associated with this unfortunate sequala. </a:t>
            </a:r>
          </a:p>
          <a:p>
            <a:pPr marL="171450" indent="-171450" algn="l">
              <a:buClr>
                <a:srgbClr val="C00000"/>
              </a:buClr>
              <a:buFont typeface="Arial" panose="020B0604020202020204" pitchFamily="34" charset="0"/>
              <a:buChar char="•"/>
            </a:pPr>
            <a:r>
              <a:rPr lang="en-US" sz="1600" b="0" i="0" dirty="0">
                <a:solidFill>
                  <a:srgbClr val="212121"/>
                </a:solidFill>
                <a:effectLst/>
              </a:rPr>
              <a:t>DFUs also have a high proportion of monocytes and an absence of activated macrophages which results in an impaired inflammatory response. This may potentially serve as a vital point for GM‐CSF to act as a companion diagnostic/theragnostic modality to help modulate the inflammatory response in wound healing. </a:t>
            </a:r>
          </a:p>
          <a:p>
            <a:pPr marL="171450" indent="-171450" algn="l">
              <a:buClr>
                <a:srgbClr val="C00000"/>
              </a:buClr>
              <a:buFont typeface="Arial" panose="020B0604020202020204" pitchFamily="34" charset="0"/>
              <a:buChar char="•"/>
            </a:pPr>
            <a:r>
              <a:rPr lang="en-US" sz="1600" b="0" i="0" dirty="0">
                <a:solidFill>
                  <a:srgbClr val="212121"/>
                </a:solidFill>
                <a:effectLst/>
              </a:rPr>
              <a:t>Correcting macrophage immune dysfunction with exogenous GM‐CSF may help restore the immune balance in the wound ecosystem and jumpstart the wound healing cascade. </a:t>
            </a:r>
            <a:endParaRPr lang="en-US" sz="1600" dirty="0"/>
          </a:p>
        </p:txBody>
      </p:sp>
      <p:sp>
        <p:nvSpPr>
          <p:cNvPr id="6" name="Title 1">
            <a:extLst>
              <a:ext uri="{FF2B5EF4-FFF2-40B4-BE49-F238E27FC236}">
                <a16:creationId xmlns:a16="http://schemas.microsoft.com/office/drawing/2014/main" id="{3C0EE11A-5612-BB67-FD83-D9948AC3E604}"/>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1272240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8201" y="4624685"/>
            <a:ext cx="8305800" cy="461665"/>
          </a:xfrm>
          <a:prstGeom prst="rect">
            <a:avLst/>
          </a:prstGeom>
          <a:noFill/>
        </p:spPr>
        <p:txBody>
          <a:bodyPr wrap="square" rtlCol="0">
            <a:spAutoFit/>
          </a:bodyPr>
          <a:lstStyle/>
          <a:p>
            <a:pPr marL="403225" indent="-403225"/>
            <a:r>
              <a:rPr lang="en-US" sz="1200" b="0" i="0" dirty="0" err="1">
                <a:solidFill>
                  <a:srgbClr val="212121"/>
                </a:solidFill>
                <a:effectLst/>
                <a:latin typeface="Roboto" panose="02000000000000000000" pitchFamily="2" charset="0"/>
              </a:rPr>
              <a:t>Ead</a:t>
            </a:r>
            <a:r>
              <a:rPr lang="en-US" sz="1200" b="0" i="0" dirty="0">
                <a:solidFill>
                  <a:srgbClr val="212121"/>
                </a:solidFill>
                <a:effectLst/>
                <a:latin typeface="Roboto" panose="02000000000000000000" pitchFamily="2" charset="0"/>
              </a:rPr>
              <a:t>, J. K., &amp; Armstrong, D. G. (2023). Granulocyte-macrophage colony-stimulating factor: Conductor of the wound healing orchestra?. </a:t>
            </a:r>
            <a:r>
              <a:rPr lang="en-US" sz="1200" b="0" i="1" dirty="0">
                <a:solidFill>
                  <a:srgbClr val="212121"/>
                </a:solidFill>
                <a:effectLst/>
                <a:latin typeface="Roboto" panose="02000000000000000000" pitchFamily="2" charset="0"/>
              </a:rPr>
              <a:t>International wound journal</a:t>
            </a:r>
            <a:r>
              <a:rPr lang="en-US" sz="1200" b="0" i="0" dirty="0">
                <a:solidFill>
                  <a:srgbClr val="212121"/>
                </a:solidFill>
                <a:effectLst/>
                <a:latin typeface="Roboto" panose="02000000000000000000" pitchFamily="2" charset="0"/>
              </a:rPr>
              <a:t>, </a:t>
            </a:r>
            <a:r>
              <a:rPr lang="en-US" sz="1200" b="0" i="1" dirty="0">
                <a:solidFill>
                  <a:srgbClr val="212121"/>
                </a:solidFill>
                <a:effectLst/>
                <a:latin typeface="Roboto" panose="02000000000000000000" pitchFamily="2" charset="0"/>
              </a:rPr>
              <a:t>20</a:t>
            </a:r>
            <a:r>
              <a:rPr lang="en-US" sz="1200" b="0" i="0" dirty="0">
                <a:solidFill>
                  <a:srgbClr val="212121"/>
                </a:solidFill>
                <a:effectLst/>
                <a:latin typeface="Roboto" panose="02000000000000000000" pitchFamily="2" charset="0"/>
              </a:rPr>
              <a:t>(4), 1229–1234. https://</a:t>
            </a:r>
            <a:r>
              <a:rPr lang="en-US" sz="1200" b="0" i="0" dirty="0" err="1">
                <a:solidFill>
                  <a:srgbClr val="212121"/>
                </a:solidFill>
                <a:effectLst/>
                <a:latin typeface="Roboto" panose="02000000000000000000" pitchFamily="2" charset="0"/>
              </a:rPr>
              <a:t>doi.org</a:t>
            </a:r>
            <a:r>
              <a:rPr lang="en-US" sz="1200" b="0" i="0" dirty="0">
                <a:solidFill>
                  <a:srgbClr val="212121"/>
                </a:solidFill>
                <a:effectLst/>
                <a:latin typeface="Roboto" panose="02000000000000000000" pitchFamily="2" charset="0"/>
              </a:rPr>
              <a:t>/10.1111/iwj.13919</a:t>
            </a:r>
            <a:endParaRPr lang="en-US" sz="1200" dirty="0"/>
          </a:p>
        </p:txBody>
      </p:sp>
      <p:pic>
        <p:nvPicPr>
          <p:cNvPr id="7170" name="Picture 2">
            <a:extLst>
              <a:ext uri="{FF2B5EF4-FFF2-40B4-BE49-F238E27FC236}">
                <a16:creationId xmlns:a16="http://schemas.microsoft.com/office/drawing/2014/main" id="{6A78D7C0-1A71-AC39-4A14-6F1F098E9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71550"/>
            <a:ext cx="6004707" cy="34300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CB2B998-C377-3C8F-F111-672A35282B51}"/>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27305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24600" y="2190750"/>
            <a:ext cx="2912875" cy="1569660"/>
          </a:xfrm>
          <a:prstGeom prst="rect">
            <a:avLst/>
          </a:prstGeom>
          <a:noFill/>
        </p:spPr>
        <p:txBody>
          <a:bodyPr wrap="square" rtlCol="0">
            <a:spAutoFit/>
          </a:bodyPr>
          <a:lstStyle/>
          <a:p>
            <a:pPr marL="403225" indent="-403225"/>
            <a:r>
              <a:rPr lang="en-US" sz="1200" b="0" i="0" dirty="0" err="1">
                <a:solidFill>
                  <a:srgbClr val="212121"/>
                </a:solidFill>
                <a:effectLst/>
                <a:latin typeface="system-ui"/>
              </a:rPr>
              <a:t>Brem</a:t>
            </a:r>
            <a:r>
              <a:rPr lang="en-US" sz="1200" b="0" i="0" dirty="0">
                <a:solidFill>
                  <a:srgbClr val="212121"/>
                </a:solidFill>
                <a:effectLst/>
                <a:latin typeface="system-ui"/>
              </a:rPr>
              <a:t>, H., Howell, R., </a:t>
            </a:r>
            <a:r>
              <a:rPr lang="en-US" sz="1200" b="0" i="0" dirty="0" err="1">
                <a:solidFill>
                  <a:srgbClr val="212121"/>
                </a:solidFill>
                <a:effectLst/>
                <a:latin typeface="system-ui"/>
              </a:rPr>
              <a:t>Criscitelli</a:t>
            </a:r>
            <a:r>
              <a:rPr lang="en-US" sz="1200" b="0" i="0" dirty="0">
                <a:solidFill>
                  <a:srgbClr val="212121"/>
                </a:solidFill>
                <a:effectLst/>
                <a:latin typeface="system-ui"/>
              </a:rPr>
              <a:t>, T., </a:t>
            </a:r>
            <a:r>
              <a:rPr lang="en-US" sz="1200" b="0" i="0" dirty="0" err="1">
                <a:solidFill>
                  <a:srgbClr val="212121"/>
                </a:solidFill>
                <a:effectLst/>
                <a:latin typeface="system-ui"/>
              </a:rPr>
              <a:t>Senderowicz</a:t>
            </a:r>
            <a:r>
              <a:rPr lang="en-US" sz="1200" b="0" i="0" dirty="0">
                <a:solidFill>
                  <a:srgbClr val="212121"/>
                </a:solidFill>
                <a:effectLst/>
                <a:latin typeface="system-ui"/>
              </a:rPr>
              <a:t>, A., </a:t>
            </a:r>
            <a:r>
              <a:rPr lang="en-US" sz="1200" b="0" i="0" dirty="0" err="1">
                <a:solidFill>
                  <a:srgbClr val="212121"/>
                </a:solidFill>
                <a:effectLst/>
                <a:latin typeface="system-ui"/>
              </a:rPr>
              <a:t>Siegart</a:t>
            </a:r>
            <a:r>
              <a:rPr lang="en-US" sz="1200" b="0" i="0" dirty="0">
                <a:solidFill>
                  <a:srgbClr val="212121"/>
                </a:solidFill>
                <a:effectLst/>
                <a:latin typeface="system-ui"/>
              </a:rPr>
              <a:t>, N., </a:t>
            </a:r>
            <a:r>
              <a:rPr lang="en-US" sz="1200" b="0" i="0" dirty="0" err="1">
                <a:solidFill>
                  <a:srgbClr val="212121"/>
                </a:solidFill>
                <a:effectLst/>
                <a:latin typeface="system-ui"/>
              </a:rPr>
              <a:t>Gorenstein</a:t>
            </a:r>
            <a:r>
              <a:rPr lang="en-US" sz="1200" b="0" i="0" dirty="0">
                <a:solidFill>
                  <a:srgbClr val="212121"/>
                </a:solidFill>
                <a:effectLst/>
                <a:latin typeface="system-ui"/>
              </a:rPr>
              <a:t>, S., &amp; Gillette, B. (2018). Practical Application of Granulocyte-Macrophage Colony-Stimulating Factor (GM-CSF) in Patients with Wounds. </a:t>
            </a:r>
            <a:r>
              <a:rPr lang="en-US" sz="1200" b="0" i="1" dirty="0">
                <a:solidFill>
                  <a:srgbClr val="212121"/>
                </a:solidFill>
                <a:effectLst/>
                <a:latin typeface="system-ui"/>
              </a:rPr>
              <a:t>Surgical technology international</a:t>
            </a:r>
            <a:r>
              <a:rPr lang="en-US" sz="1200" b="0" i="0" dirty="0">
                <a:solidFill>
                  <a:srgbClr val="212121"/>
                </a:solidFill>
                <a:effectLst/>
                <a:latin typeface="system-ui"/>
              </a:rPr>
              <a:t>, </a:t>
            </a:r>
            <a:r>
              <a:rPr lang="en-US" sz="1200" b="0" i="1" dirty="0">
                <a:solidFill>
                  <a:srgbClr val="212121"/>
                </a:solidFill>
                <a:effectLst/>
                <a:latin typeface="system-ui"/>
              </a:rPr>
              <a:t>32</a:t>
            </a:r>
            <a:r>
              <a:rPr lang="en-US" sz="1200" b="0" i="0" dirty="0">
                <a:solidFill>
                  <a:srgbClr val="212121"/>
                </a:solidFill>
                <a:effectLst/>
                <a:latin typeface="system-ui"/>
              </a:rPr>
              <a:t>, 61–66.</a:t>
            </a:r>
            <a:endParaRPr lang="en-US" sz="1200" dirty="0"/>
          </a:p>
        </p:txBody>
      </p:sp>
      <p:pic>
        <p:nvPicPr>
          <p:cNvPr id="6" name="Picture 5">
            <a:extLst>
              <a:ext uri="{FF2B5EF4-FFF2-40B4-BE49-F238E27FC236}">
                <a16:creationId xmlns:a16="http://schemas.microsoft.com/office/drawing/2014/main" id="{279BB60A-5892-BC0F-CC4D-ADDE79C03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172" y="971550"/>
            <a:ext cx="4425828" cy="3990920"/>
          </a:xfrm>
          <a:prstGeom prst="rect">
            <a:avLst/>
          </a:prstGeom>
        </p:spPr>
      </p:pic>
      <p:sp>
        <p:nvSpPr>
          <p:cNvPr id="9" name="Title 1">
            <a:extLst>
              <a:ext uri="{FF2B5EF4-FFF2-40B4-BE49-F238E27FC236}">
                <a16:creationId xmlns:a16="http://schemas.microsoft.com/office/drawing/2014/main" id="{D92C4D03-2B4D-9E02-E937-EE781D9DD189}"/>
              </a:ext>
            </a:extLst>
          </p:cNvPr>
          <p:cNvSpPr>
            <a:spLocks noGrp="1"/>
          </p:cNvSpPr>
          <p:nvPr>
            <p:ph type="title"/>
          </p:nvPr>
        </p:nvSpPr>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4228821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5400" y="4733895"/>
            <a:ext cx="8301941" cy="400110"/>
          </a:xfrm>
          <a:prstGeom prst="rect">
            <a:avLst/>
          </a:prstGeom>
          <a:noFill/>
        </p:spPr>
        <p:txBody>
          <a:bodyPr wrap="square" rtlCol="0">
            <a:spAutoFit/>
          </a:bodyPr>
          <a:lstStyle/>
          <a:p>
            <a:pPr marL="403225" indent="-403225"/>
            <a:r>
              <a:rPr lang="en-US" sz="1000" b="0" i="0" dirty="0" err="1">
                <a:solidFill>
                  <a:srgbClr val="212121"/>
                </a:solidFill>
                <a:effectLst/>
              </a:rPr>
              <a:t>Brem</a:t>
            </a:r>
            <a:r>
              <a:rPr lang="en-US" sz="1000" b="0" i="0" dirty="0">
                <a:solidFill>
                  <a:srgbClr val="212121"/>
                </a:solidFill>
                <a:effectLst/>
              </a:rPr>
              <a:t>, H., Howell, R., </a:t>
            </a:r>
            <a:r>
              <a:rPr lang="en-US" sz="1000" b="0" i="0" dirty="0" err="1">
                <a:solidFill>
                  <a:srgbClr val="212121"/>
                </a:solidFill>
                <a:effectLst/>
              </a:rPr>
              <a:t>Criscitelli</a:t>
            </a:r>
            <a:r>
              <a:rPr lang="en-US" sz="1000" b="0" i="0" dirty="0">
                <a:solidFill>
                  <a:srgbClr val="212121"/>
                </a:solidFill>
                <a:effectLst/>
              </a:rPr>
              <a:t>, T., </a:t>
            </a:r>
            <a:r>
              <a:rPr lang="en-US" sz="1000" b="0" i="0" dirty="0" err="1">
                <a:solidFill>
                  <a:srgbClr val="212121"/>
                </a:solidFill>
                <a:effectLst/>
              </a:rPr>
              <a:t>Senderowicz</a:t>
            </a:r>
            <a:r>
              <a:rPr lang="en-US" sz="1000" b="0" i="0" dirty="0">
                <a:solidFill>
                  <a:srgbClr val="212121"/>
                </a:solidFill>
                <a:effectLst/>
              </a:rPr>
              <a:t>, A., </a:t>
            </a:r>
            <a:r>
              <a:rPr lang="en-US" sz="1000" b="0" i="0" dirty="0" err="1">
                <a:solidFill>
                  <a:srgbClr val="212121"/>
                </a:solidFill>
                <a:effectLst/>
              </a:rPr>
              <a:t>Siegart</a:t>
            </a:r>
            <a:r>
              <a:rPr lang="en-US" sz="1000" b="0" i="0" dirty="0">
                <a:solidFill>
                  <a:srgbClr val="212121"/>
                </a:solidFill>
                <a:effectLst/>
              </a:rPr>
              <a:t>, N., </a:t>
            </a:r>
            <a:r>
              <a:rPr lang="en-US" sz="1000" b="0" i="0" dirty="0" err="1">
                <a:solidFill>
                  <a:srgbClr val="212121"/>
                </a:solidFill>
                <a:effectLst/>
              </a:rPr>
              <a:t>Gorenstein</a:t>
            </a:r>
            <a:r>
              <a:rPr lang="en-US" sz="1000" b="0" i="0" dirty="0">
                <a:solidFill>
                  <a:srgbClr val="212121"/>
                </a:solidFill>
                <a:effectLst/>
              </a:rPr>
              <a:t>, S., &amp; Gillette, B. (2018). Practical Application of Granulocyte-Macrophage Colony-Stimulating Factor (GM-CSF) in Patients with Wounds. </a:t>
            </a:r>
            <a:r>
              <a:rPr lang="en-US" sz="1000" b="0" i="1" dirty="0">
                <a:solidFill>
                  <a:srgbClr val="212121"/>
                </a:solidFill>
                <a:effectLst/>
              </a:rPr>
              <a:t>Surgical technology international</a:t>
            </a:r>
            <a:r>
              <a:rPr lang="en-US" sz="1000" b="0" i="0" dirty="0">
                <a:solidFill>
                  <a:srgbClr val="212121"/>
                </a:solidFill>
                <a:effectLst/>
              </a:rPr>
              <a:t>, </a:t>
            </a:r>
            <a:r>
              <a:rPr lang="en-US" sz="1000" b="0" i="1" dirty="0">
                <a:solidFill>
                  <a:srgbClr val="212121"/>
                </a:solidFill>
                <a:effectLst/>
              </a:rPr>
              <a:t>32</a:t>
            </a:r>
            <a:r>
              <a:rPr lang="en-US" sz="1000" b="0" i="0" dirty="0">
                <a:solidFill>
                  <a:srgbClr val="212121"/>
                </a:solidFill>
                <a:effectLst/>
              </a:rPr>
              <a:t>, 61–66.</a:t>
            </a:r>
            <a:endParaRPr lang="en-US" sz="1000" dirty="0"/>
          </a:p>
        </p:txBody>
      </p:sp>
      <p:pic>
        <p:nvPicPr>
          <p:cNvPr id="3" name="Picture 2">
            <a:extLst>
              <a:ext uri="{FF2B5EF4-FFF2-40B4-BE49-F238E27FC236}">
                <a16:creationId xmlns:a16="http://schemas.microsoft.com/office/drawing/2014/main" id="{A39A74C7-4385-99AD-72DD-41133CE3E416}"/>
              </a:ext>
            </a:extLst>
          </p:cNvPr>
          <p:cNvPicPr>
            <a:picLocks noChangeAspect="1"/>
          </p:cNvPicPr>
          <p:nvPr/>
        </p:nvPicPr>
        <p:blipFill>
          <a:blip r:embed="rId2"/>
          <a:stretch>
            <a:fillRect/>
          </a:stretch>
        </p:blipFill>
        <p:spPr>
          <a:xfrm>
            <a:off x="5238721" y="951795"/>
            <a:ext cx="3748235" cy="3500507"/>
          </a:xfrm>
          <a:prstGeom prst="rect">
            <a:avLst/>
          </a:prstGeom>
        </p:spPr>
      </p:pic>
      <p:sp>
        <p:nvSpPr>
          <p:cNvPr id="4" name="TextBox 3">
            <a:extLst>
              <a:ext uri="{FF2B5EF4-FFF2-40B4-BE49-F238E27FC236}">
                <a16:creationId xmlns:a16="http://schemas.microsoft.com/office/drawing/2014/main" id="{FB5DE1F0-BE12-4C6E-838B-47A0A11BB2EF}"/>
              </a:ext>
            </a:extLst>
          </p:cNvPr>
          <p:cNvSpPr txBox="1"/>
          <p:nvPr/>
        </p:nvSpPr>
        <p:spPr>
          <a:xfrm>
            <a:off x="157044" y="1047750"/>
            <a:ext cx="5100756" cy="3308598"/>
          </a:xfrm>
          <a:prstGeom prst="rect">
            <a:avLst/>
          </a:prstGeom>
          <a:noFill/>
        </p:spPr>
        <p:txBody>
          <a:bodyPr wrap="square" rtlCol="0">
            <a:spAutoFit/>
          </a:bodyPr>
          <a:lstStyle/>
          <a:p>
            <a:pPr marL="171450" indent="-171450">
              <a:buClr>
                <a:srgbClr val="C00000"/>
              </a:buClr>
              <a:buFont typeface="Arial" panose="020B0604020202020204" pitchFamily="34" charset="0"/>
              <a:buChar char="•"/>
            </a:pPr>
            <a:r>
              <a:rPr lang="en-US" sz="1100" dirty="0">
                <a:effectLst/>
              </a:rPr>
              <a:t>The non-healing wound edge depicts heaped, non-migrating keratinocytes releasing very little endogenous GM-CSF and exhibiting both hyperkeratotic and parakeratotic features (abnormal increase in</a:t>
            </a:r>
            <a:r>
              <a:rPr lang="en-US" sz="1100" dirty="0"/>
              <a:t> </a:t>
            </a:r>
            <a:r>
              <a:rPr lang="en-US" sz="1100" dirty="0">
                <a:effectLst/>
              </a:rPr>
              <a:t>the number of layers and nucleated cells in the stratum corneum, respectively). </a:t>
            </a:r>
          </a:p>
          <a:p>
            <a:pPr marL="171450" indent="-171450">
              <a:buClr>
                <a:srgbClr val="C00000"/>
              </a:buClr>
              <a:buFont typeface="Arial" panose="020B0604020202020204" pitchFamily="34" charset="0"/>
              <a:buChar char="•"/>
            </a:pPr>
            <a:endParaRPr lang="en-US" sz="1100" dirty="0">
              <a:effectLst/>
            </a:endParaRPr>
          </a:p>
          <a:p>
            <a:pPr marL="171450" indent="-171450">
              <a:buClr>
                <a:srgbClr val="C00000"/>
              </a:buClr>
              <a:buFont typeface="Arial" panose="020B0604020202020204" pitchFamily="34" charset="0"/>
              <a:buChar char="•"/>
            </a:pPr>
            <a:r>
              <a:rPr lang="en-US" sz="1100" dirty="0">
                <a:effectLst/>
              </a:rPr>
              <a:t>The altered immune</a:t>
            </a:r>
            <a:r>
              <a:rPr lang="en-US" sz="1100" dirty="0"/>
              <a:t> </a:t>
            </a:r>
            <a:r>
              <a:rPr lang="en-US" sz="1100" dirty="0">
                <a:effectLst/>
              </a:rPr>
              <a:t>response to the chronic wound results in low amounts of monocytes being stimulated and released from</a:t>
            </a:r>
            <a:r>
              <a:rPr lang="en-US" sz="1100" dirty="0"/>
              <a:t> </a:t>
            </a:r>
            <a:r>
              <a:rPr lang="en-US" sz="1100" dirty="0">
                <a:effectLst/>
              </a:rPr>
              <a:t>the bone marrow into the circulation. The non-healing wound bed contains an unbalanced M1:M2 ratio,</a:t>
            </a:r>
            <a:r>
              <a:rPr lang="en-US" sz="1100" dirty="0"/>
              <a:t> </a:t>
            </a:r>
            <a:r>
              <a:rPr lang="en-US" sz="1100" dirty="0">
                <a:effectLst/>
              </a:rPr>
              <a:t>resulting in a pro-inflammatory environment and inactivated macrophages releasing little to no endogenous</a:t>
            </a:r>
            <a:r>
              <a:rPr lang="en-US" sz="1100" dirty="0"/>
              <a:t> </a:t>
            </a:r>
            <a:r>
              <a:rPr lang="en-US" sz="1100" dirty="0">
                <a:effectLst/>
              </a:rPr>
              <a:t>GM-CSF. B. After debridement of the wound and injection of synthetic GM-CSF, the healing wound</a:t>
            </a:r>
            <a:r>
              <a:rPr lang="en-US" sz="1100" dirty="0"/>
              <a:t> </a:t>
            </a:r>
            <a:r>
              <a:rPr lang="en-US" sz="1100" dirty="0">
                <a:effectLst/>
              </a:rPr>
              <a:t>edge exhibits proliferating and migrating keratinocytes releasing endogenous GM-CSF. </a:t>
            </a:r>
          </a:p>
          <a:p>
            <a:pPr marL="171450" indent="-171450">
              <a:buClr>
                <a:srgbClr val="C00000"/>
              </a:buClr>
              <a:buFont typeface="Arial" panose="020B0604020202020204" pitchFamily="34" charset="0"/>
              <a:buChar char="•"/>
            </a:pPr>
            <a:endParaRPr lang="en-US" sz="1100" dirty="0">
              <a:effectLst/>
            </a:endParaRPr>
          </a:p>
          <a:p>
            <a:pPr marL="171450" indent="-171450">
              <a:buClr>
                <a:srgbClr val="C00000"/>
              </a:buClr>
              <a:buFont typeface="Arial" panose="020B0604020202020204" pitchFamily="34" charset="0"/>
              <a:buChar char="•"/>
            </a:pPr>
            <a:r>
              <a:rPr lang="en-US" sz="1100" dirty="0">
                <a:effectLst/>
              </a:rPr>
              <a:t>The bone marrow is</a:t>
            </a:r>
            <a:r>
              <a:rPr lang="en-US" sz="1100" dirty="0"/>
              <a:t> </a:t>
            </a:r>
            <a:r>
              <a:rPr lang="en-US" sz="1100" dirty="0">
                <a:effectLst/>
              </a:rPr>
              <a:t>also stimulated to release monocytes that home to the wound bed and differentiate into macrophages. The</a:t>
            </a:r>
            <a:r>
              <a:rPr lang="en-US" sz="1100" dirty="0"/>
              <a:t> </a:t>
            </a:r>
            <a:r>
              <a:rPr lang="en-US" sz="1100" dirty="0">
                <a:effectLst/>
              </a:rPr>
              <a:t>wound bed environment then favors rapid polarization of the activated macrophages, resulting in an </a:t>
            </a:r>
            <a:r>
              <a:rPr lang="en-US" sz="1100" dirty="0"/>
              <a:t>a</a:t>
            </a:r>
            <a:r>
              <a:rPr lang="en-US" sz="1100" dirty="0">
                <a:effectLst/>
              </a:rPr>
              <a:t>nti-inflammatory</a:t>
            </a:r>
            <a:r>
              <a:rPr lang="en-US" sz="1100" dirty="0"/>
              <a:t> </a:t>
            </a:r>
            <a:r>
              <a:rPr lang="en-US" sz="1100" dirty="0">
                <a:effectLst/>
              </a:rPr>
              <a:t>M1:M2 balance. In addition, GM-CSF stimulates endothelial cell differentiation, which facilitates</a:t>
            </a:r>
            <a:r>
              <a:rPr lang="en-US" sz="1100" dirty="0"/>
              <a:t> </a:t>
            </a:r>
            <a:r>
              <a:rPr lang="en-US" sz="1100" dirty="0">
                <a:effectLst/>
              </a:rPr>
              <a:t>wound contraction.</a:t>
            </a:r>
          </a:p>
        </p:txBody>
      </p:sp>
      <p:sp>
        <p:nvSpPr>
          <p:cNvPr id="5" name="Title 1">
            <a:extLst>
              <a:ext uri="{FF2B5EF4-FFF2-40B4-BE49-F238E27FC236}">
                <a16:creationId xmlns:a16="http://schemas.microsoft.com/office/drawing/2014/main" id="{FC7FE445-7DF3-60A0-05CF-EAF17F183FDB}"/>
              </a:ext>
            </a:extLst>
          </p:cNvPr>
          <p:cNvSpPr txBox="1">
            <a:spLocks/>
          </p:cNvSpPr>
          <p:nvPr/>
        </p:nvSpPr>
        <p:spPr>
          <a:xfrm>
            <a:off x="157044" y="209550"/>
            <a:ext cx="8507392" cy="672387"/>
          </a:xfrm>
          <a:prstGeom prst="rect">
            <a:avLst/>
          </a:prstGeom>
        </p:spPr>
        <p:txBody>
          <a:bodyPr>
            <a:noAutofit/>
          </a:bodyPr>
          <a:lstStyle>
            <a:lvl1pPr algn="l" defTabSz="815002" rtl="0" eaLnBrk="0" fontAlgn="base" hangingPunct="0">
              <a:spcBef>
                <a:spcPct val="0"/>
              </a:spcBef>
              <a:spcAft>
                <a:spcPct val="0"/>
              </a:spcAft>
              <a:defRPr sz="3400" b="1">
                <a:solidFill>
                  <a:srgbClr val="FFFF00"/>
                </a:solidFill>
                <a:latin typeface="+mj-lt"/>
                <a:ea typeface="+mj-ea"/>
                <a:cs typeface="ＭＳ Ｐゴシック"/>
              </a:defRPr>
            </a:lvl1pPr>
            <a:lvl2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2pPr>
            <a:lvl3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3pPr>
            <a:lvl4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4pPr>
            <a:lvl5pPr algn="l" defTabSz="815002" rtl="0" eaLnBrk="0" fontAlgn="base" hangingPunct="0">
              <a:spcBef>
                <a:spcPct val="0"/>
              </a:spcBef>
              <a:spcAft>
                <a:spcPct val="0"/>
              </a:spcAft>
              <a:defRPr sz="3400" b="1">
                <a:solidFill>
                  <a:srgbClr val="FFFF00"/>
                </a:solidFill>
                <a:latin typeface="Arial" pitchFamily="34" charset="0"/>
                <a:ea typeface="ＭＳ Ｐゴシック" pitchFamily="34" charset="-128"/>
                <a:cs typeface="ＭＳ Ｐゴシック"/>
              </a:defRPr>
            </a:lvl5pPr>
            <a:lvl6pPr marL="502624" algn="l" defTabSz="815002" rtl="0" fontAlgn="base">
              <a:spcBef>
                <a:spcPct val="0"/>
              </a:spcBef>
              <a:spcAft>
                <a:spcPct val="0"/>
              </a:spcAft>
              <a:defRPr sz="3400" b="1">
                <a:solidFill>
                  <a:srgbClr val="FFFF00"/>
                </a:solidFill>
                <a:latin typeface="Arial" pitchFamily="34" charset="0"/>
                <a:ea typeface="ＭＳ Ｐゴシック" pitchFamily="34" charset="-128"/>
              </a:defRPr>
            </a:lvl6pPr>
            <a:lvl7pPr marL="1005229" algn="l" defTabSz="815002" rtl="0" fontAlgn="base">
              <a:spcBef>
                <a:spcPct val="0"/>
              </a:spcBef>
              <a:spcAft>
                <a:spcPct val="0"/>
              </a:spcAft>
              <a:defRPr sz="3400" b="1">
                <a:solidFill>
                  <a:srgbClr val="FFFF00"/>
                </a:solidFill>
                <a:latin typeface="Arial" pitchFamily="34" charset="0"/>
                <a:ea typeface="ＭＳ Ｐゴシック" pitchFamily="34" charset="-128"/>
              </a:defRPr>
            </a:lvl7pPr>
            <a:lvl8pPr marL="1507832" algn="l" defTabSz="815002" rtl="0" fontAlgn="base">
              <a:spcBef>
                <a:spcPct val="0"/>
              </a:spcBef>
              <a:spcAft>
                <a:spcPct val="0"/>
              </a:spcAft>
              <a:defRPr sz="3400" b="1">
                <a:solidFill>
                  <a:srgbClr val="FFFF00"/>
                </a:solidFill>
                <a:latin typeface="Arial" pitchFamily="34" charset="0"/>
                <a:ea typeface="ＭＳ Ｐゴシック" pitchFamily="34" charset="-128"/>
              </a:defRPr>
            </a:lvl8pPr>
            <a:lvl9pPr marL="2010467" algn="l" defTabSz="815002" rtl="0" fontAlgn="base">
              <a:spcBef>
                <a:spcPct val="0"/>
              </a:spcBef>
              <a:spcAft>
                <a:spcPct val="0"/>
              </a:spcAft>
              <a:defRPr sz="3400" b="1">
                <a:solidFill>
                  <a:srgbClr val="FFFF00"/>
                </a:solidFill>
                <a:latin typeface="Arial" pitchFamily="34" charset="0"/>
                <a:ea typeface="ＭＳ Ｐゴシック" pitchFamily="34" charset="-128"/>
              </a:defRPr>
            </a:lvl9pPr>
          </a:lstStyle>
          <a:p>
            <a:pPr algn="ctr"/>
            <a:r>
              <a:rPr lang="en-US" sz="3200" kern="0" dirty="0">
                <a:solidFill>
                  <a:schemeClr val="tx1"/>
                </a:solidFill>
              </a:rPr>
              <a:t>Regenerative Medicine: </a:t>
            </a:r>
            <a:r>
              <a:rPr lang="en-US" sz="3200" kern="0" dirty="0" err="1">
                <a:solidFill>
                  <a:schemeClr val="tx1"/>
                </a:solidFill>
              </a:rPr>
              <a:t>Leukine</a:t>
            </a:r>
            <a:r>
              <a:rPr lang="en-US" sz="3200" kern="0" dirty="0">
                <a:solidFill>
                  <a:schemeClr val="tx1"/>
                </a:solidFill>
              </a:rPr>
              <a:t> </a:t>
            </a:r>
            <a:br>
              <a:rPr lang="en-US" sz="3200" kern="0" dirty="0">
                <a:solidFill>
                  <a:schemeClr val="tx1"/>
                </a:solidFill>
              </a:rPr>
            </a:br>
            <a:endParaRPr lang="en-US" sz="3200" kern="0" dirty="0">
              <a:solidFill>
                <a:schemeClr val="tx1"/>
              </a:solidFill>
            </a:endParaRPr>
          </a:p>
        </p:txBody>
      </p:sp>
    </p:spTree>
    <p:extLst>
      <p:ext uri="{BB962C8B-B14F-4D97-AF65-F5344CB8AC3E}">
        <p14:creationId xmlns:p14="http://schemas.microsoft.com/office/powerpoint/2010/main" val="2008328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90800" y="4454109"/>
            <a:ext cx="6777941" cy="646331"/>
          </a:xfrm>
          <a:prstGeom prst="rect">
            <a:avLst/>
          </a:prstGeom>
          <a:noFill/>
        </p:spPr>
        <p:txBody>
          <a:bodyPr wrap="square" rtlCol="0">
            <a:spAutoFit/>
          </a:bodyPr>
          <a:lstStyle/>
          <a:p>
            <a:pPr marL="403225" indent="-403225"/>
            <a:r>
              <a:rPr lang="en-US" sz="1200" b="0" i="0" dirty="0" err="1">
                <a:solidFill>
                  <a:srgbClr val="212121"/>
                </a:solidFill>
                <a:effectLst/>
                <a:latin typeface="system-ui"/>
              </a:rPr>
              <a:t>Brem</a:t>
            </a:r>
            <a:r>
              <a:rPr lang="en-US" sz="1200" b="0" i="0" dirty="0">
                <a:solidFill>
                  <a:srgbClr val="212121"/>
                </a:solidFill>
                <a:effectLst/>
                <a:latin typeface="system-ui"/>
              </a:rPr>
              <a:t>, H., Howell, R., </a:t>
            </a:r>
            <a:r>
              <a:rPr lang="en-US" sz="1200" b="0" i="0" dirty="0" err="1">
                <a:solidFill>
                  <a:srgbClr val="212121"/>
                </a:solidFill>
                <a:effectLst/>
                <a:latin typeface="system-ui"/>
              </a:rPr>
              <a:t>Criscitelli</a:t>
            </a:r>
            <a:r>
              <a:rPr lang="en-US" sz="1200" b="0" i="0" dirty="0">
                <a:solidFill>
                  <a:srgbClr val="212121"/>
                </a:solidFill>
                <a:effectLst/>
                <a:latin typeface="system-ui"/>
              </a:rPr>
              <a:t>, T., </a:t>
            </a:r>
            <a:r>
              <a:rPr lang="en-US" sz="1200" b="0" i="0" dirty="0" err="1">
                <a:solidFill>
                  <a:srgbClr val="212121"/>
                </a:solidFill>
                <a:effectLst/>
                <a:latin typeface="system-ui"/>
              </a:rPr>
              <a:t>Senderowicz</a:t>
            </a:r>
            <a:r>
              <a:rPr lang="en-US" sz="1200" b="0" i="0" dirty="0">
                <a:solidFill>
                  <a:srgbClr val="212121"/>
                </a:solidFill>
                <a:effectLst/>
                <a:latin typeface="system-ui"/>
              </a:rPr>
              <a:t>, A., </a:t>
            </a:r>
            <a:r>
              <a:rPr lang="en-US" sz="1200" b="0" i="0" dirty="0" err="1">
                <a:solidFill>
                  <a:srgbClr val="212121"/>
                </a:solidFill>
                <a:effectLst/>
                <a:latin typeface="system-ui"/>
              </a:rPr>
              <a:t>Siegart</a:t>
            </a:r>
            <a:r>
              <a:rPr lang="en-US" sz="1200" b="0" i="0" dirty="0">
                <a:solidFill>
                  <a:srgbClr val="212121"/>
                </a:solidFill>
                <a:effectLst/>
                <a:latin typeface="system-ui"/>
              </a:rPr>
              <a:t>, N., </a:t>
            </a:r>
            <a:r>
              <a:rPr lang="en-US" sz="1200" b="0" i="0" dirty="0" err="1">
                <a:solidFill>
                  <a:srgbClr val="212121"/>
                </a:solidFill>
                <a:effectLst/>
                <a:latin typeface="system-ui"/>
              </a:rPr>
              <a:t>Gorenstein</a:t>
            </a:r>
            <a:r>
              <a:rPr lang="en-US" sz="1200" b="0" i="0" dirty="0">
                <a:solidFill>
                  <a:srgbClr val="212121"/>
                </a:solidFill>
                <a:effectLst/>
                <a:latin typeface="system-ui"/>
              </a:rPr>
              <a:t>, S., &amp; Gillette, B. (2018). Practical Application of Granulocyte-Macrophage Colony-Stimulating Factor (GM-CSF) in Patients with Wounds. </a:t>
            </a:r>
            <a:r>
              <a:rPr lang="en-US" sz="1200" b="0" i="1" dirty="0">
                <a:solidFill>
                  <a:srgbClr val="212121"/>
                </a:solidFill>
                <a:effectLst/>
                <a:latin typeface="system-ui"/>
              </a:rPr>
              <a:t>Surgical technology international</a:t>
            </a:r>
            <a:r>
              <a:rPr lang="en-US" sz="1200" b="0" i="0" dirty="0">
                <a:solidFill>
                  <a:srgbClr val="212121"/>
                </a:solidFill>
                <a:effectLst/>
                <a:latin typeface="system-ui"/>
              </a:rPr>
              <a:t>, </a:t>
            </a:r>
            <a:r>
              <a:rPr lang="en-US" sz="1200" b="0" i="1" dirty="0">
                <a:solidFill>
                  <a:srgbClr val="212121"/>
                </a:solidFill>
                <a:effectLst/>
                <a:latin typeface="system-ui"/>
              </a:rPr>
              <a:t>32</a:t>
            </a:r>
            <a:r>
              <a:rPr lang="en-US" sz="1200" b="0" i="0" dirty="0">
                <a:solidFill>
                  <a:srgbClr val="212121"/>
                </a:solidFill>
                <a:effectLst/>
                <a:latin typeface="system-ui"/>
              </a:rPr>
              <a:t>, 61–66.</a:t>
            </a:r>
            <a:endParaRPr lang="en-US" sz="1200" dirty="0"/>
          </a:p>
        </p:txBody>
      </p:sp>
      <p:pic>
        <p:nvPicPr>
          <p:cNvPr id="4" name="Picture 3">
            <a:extLst>
              <a:ext uri="{FF2B5EF4-FFF2-40B4-BE49-F238E27FC236}">
                <a16:creationId xmlns:a16="http://schemas.microsoft.com/office/drawing/2014/main" id="{B6F58805-EC54-CE23-DC47-EB4EE6E85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6" y="971550"/>
            <a:ext cx="8728914" cy="3266445"/>
          </a:xfrm>
          <a:prstGeom prst="rect">
            <a:avLst/>
          </a:prstGeom>
        </p:spPr>
      </p:pic>
      <p:sp>
        <p:nvSpPr>
          <p:cNvPr id="6" name="Title 1">
            <a:extLst>
              <a:ext uri="{FF2B5EF4-FFF2-40B4-BE49-F238E27FC236}">
                <a16:creationId xmlns:a16="http://schemas.microsoft.com/office/drawing/2014/main" id="{EA4697E1-1F70-AD08-A945-01F759B59240}"/>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147873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90800" y="4400550"/>
            <a:ext cx="6777941" cy="646331"/>
          </a:xfrm>
          <a:prstGeom prst="rect">
            <a:avLst/>
          </a:prstGeom>
          <a:noFill/>
        </p:spPr>
        <p:txBody>
          <a:bodyPr wrap="square" rtlCol="0">
            <a:spAutoFit/>
          </a:bodyPr>
          <a:lstStyle/>
          <a:p>
            <a:pPr marL="403225" indent="-403225"/>
            <a:r>
              <a:rPr lang="en-US" sz="1200" b="0" i="0" dirty="0" err="1">
                <a:solidFill>
                  <a:srgbClr val="212121"/>
                </a:solidFill>
                <a:effectLst/>
                <a:latin typeface="system-ui"/>
              </a:rPr>
              <a:t>Brem</a:t>
            </a:r>
            <a:r>
              <a:rPr lang="en-US" sz="1200" b="0" i="0" dirty="0">
                <a:solidFill>
                  <a:srgbClr val="212121"/>
                </a:solidFill>
                <a:effectLst/>
                <a:latin typeface="system-ui"/>
              </a:rPr>
              <a:t>, H., Howell, R., </a:t>
            </a:r>
            <a:r>
              <a:rPr lang="en-US" sz="1200" b="0" i="0" dirty="0" err="1">
                <a:solidFill>
                  <a:srgbClr val="212121"/>
                </a:solidFill>
                <a:effectLst/>
                <a:latin typeface="system-ui"/>
              </a:rPr>
              <a:t>Criscitelli</a:t>
            </a:r>
            <a:r>
              <a:rPr lang="en-US" sz="1200" b="0" i="0" dirty="0">
                <a:solidFill>
                  <a:srgbClr val="212121"/>
                </a:solidFill>
                <a:effectLst/>
                <a:latin typeface="system-ui"/>
              </a:rPr>
              <a:t>, T., </a:t>
            </a:r>
            <a:r>
              <a:rPr lang="en-US" sz="1200" b="0" i="0" dirty="0" err="1">
                <a:solidFill>
                  <a:srgbClr val="212121"/>
                </a:solidFill>
                <a:effectLst/>
                <a:latin typeface="system-ui"/>
              </a:rPr>
              <a:t>Senderowicz</a:t>
            </a:r>
            <a:r>
              <a:rPr lang="en-US" sz="1200" b="0" i="0" dirty="0">
                <a:solidFill>
                  <a:srgbClr val="212121"/>
                </a:solidFill>
                <a:effectLst/>
                <a:latin typeface="system-ui"/>
              </a:rPr>
              <a:t>, A., </a:t>
            </a:r>
            <a:r>
              <a:rPr lang="en-US" sz="1200" b="0" i="0" dirty="0" err="1">
                <a:solidFill>
                  <a:srgbClr val="212121"/>
                </a:solidFill>
                <a:effectLst/>
                <a:latin typeface="system-ui"/>
              </a:rPr>
              <a:t>Siegart</a:t>
            </a:r>
            <a:r>
              <a:rPr lang="en-US" sz="1200" b="0" i="0" dirty="0">
                <a:solidFill>
                  <a:srgbClr val="212121"/>
                </a:solidFill>
                <a:effectLst/>
                <a:latin typeface="system-ui"/>
              </a:rPr>
              <a:t>, N., </a:t>
            </a:r>
            <a:r>
              <a:rPr lang="en-US" sz="1200" b="0" i="0" dirty="0" err="1">
                <a:solidFill>
                  <a:srgbClr val="212121"/>
                </a:solidFill>
                <a:effectLst/>
                <a:latin typeface="system-ui"/>
              </a:rPr>
              <a:t>Gorenstein</a:t>
            </a:r>
            <a:r>
              <a:rPr lang="en-US" sz="1200" b="0" i="0" dirty="0">
                <a:solidFill>
                  <a:srgbClr val="212121"/>
                </a:solidFill>
                <a:effectLst/>
                <a:latin typeface="system-ui"/>
              </a:rPr>
              <a:t>, S., &amp; Gillette, B. (2018). Practical Application of Granulocyte-Macrophage Colony-Stimulating Factor (GM-CSF) in Patients with Wounds. </a:t>
            </a:r>
            <a:r>
              <a:rPr lang="en-US" sz="1200" b="0" i="1" dirty="0">
                <a:solidFill>
                  <a:srgbClr val="212121"/>
                </a:solidFill>
                <a:effectLst/>
                <a:latin typeface="system-ui"/>
              </a:rPr>
              <a:t>Surgical technology international</a:t>
            </a:r>
            <a:r>
              <a:rPr lang="en-US" sz="1200" b="0" i="0" dirty="0">
                <a:solidFill>
                  <a:srgbClr val="212121"/>
                </a:solidFill>
                <a:effectLst/>
                <a:latin typeface="system-ui"/>
              </a:rPr>
              <a:t>, </a:t>
            </a:r>
            <a:r>
              <a:rPr lang="en-US" sz="1200" b="0" i="1" dirty="0">
                <a:solidFill>
                  <a:srgbClr val="212121"/>
                </a:solidFill>
                <a:effectLst/>
                <a:latin typeface="system-ui"/>
              </a:rPr>
              <a:t>32</a:t>
            </a:r>
            <a:r>
              <a:rPr lang="en-US" sz="1200" b="0" i="0" dirty="0">
                <a:solidFill>
                  <a:srgbClr val="212121"/>
                </a:solidFill>
                <a:effectLst/>
                <a:latin typeface="system-ui"/>
              </a:rPr>
              <a:t>, 61–66.</a:t>
            </a:r>
            <a:endParaRPr lang="en-US" sz="1200" dirty="0"/>
          </a:p>
        </p:txBody>
      </p:sp>
      <p:pic>
        <p:nvPicPr>
          <p:cNvPr id="5" name="Picture 4">
            <a:extLst>
              <a:ext uri="{FF2B5EF4-FFF2-40B4-BE49-F238E27FC236}">
                <a16:creationId xmlns:a16="http://schemas.microsoft.com/office/drawing/2014/main" id="{A60AA0E8-D697-A7AF-197B-A3064149A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29225"/>
            <a:ext cx="6248400" cy="3077569"/>
          </a:xfrm>
          <a:prstGeom prst="rect">
            <a:avLst/>
          </a:prstGeom>
        </p:spPr>
      </p:pic>
      <p:sp>
        <p:nvSpPr>
          <p:cNvPr id="8" name="Title 1">
            <a:extLst>
              <a:ext uri="{FF2B5EF4-FFF2-40B4-BE49-F238E27FC236}">
                <a16:creationId xmlns:a16="http://schemas.microsoft.com/office/drawing/2014/main" id="{9331FBAB-A036-6151-932D-1C280858EA42}"/>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28685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42" y="1107503"/>
            <a:ext cx="4624647" cy="3371850"/>
          </a:xfrm>
        </p:spPr>
        <p:txBody>
          <a:bodyPr/>
          <a:lstStyle/>
          <a:p>
            <a:pPr>
              <a:buClr>
                <a:srgbClr val="C00000"/>
              </a:buClr>
              <a:defRPr/>
            </a:pPr>
            <a:r>
              <a:rPr lang="en-US" sz="2000" b="0" dirty="0">
                <a:solidFill>
                  <a:schemeClr val="tx1"/>
                </a:solidFill>
              </a:rPr>
              <a:t>In vitro studies have demonstrated that this growth factor increases migration and proliferation of endothelial cells suggesting a role in angiogenesis.</a:t>
            </a:r>
            <a:r>
              <a:rPr lang="en-US" sz="2000" b="0" baseline="30000" dirty="0">
                <a:solidFill>
                  <a:schemeClr val="tx1"/>
                </a:solidFill>
              </a:rPr>
              <a:t>1</a:t>
            </a:r>
          </a:p>
          <a:p>
            <a:pPr>
              <a:buClr>
                <a:srgbClr val="C00000"/>
              </a:buClr>
              <a:defRPr/>
            </a:pPr>
            <a:r>
              <a:rPr lang="en-US" sz="2000" b="0" dirty="0">
                <a:solidFill>
                  <a:schemeClr val="tx1"/>
                </a:solidFill>
              </a:rPr>
              <a:t>In patients with DFUs, subcutaneous injections of GM-CSF resulted in quicker resolution of cellulitis, a trend toward ulcer healing and lower incidence of amputation.</a:t>
            </a:r>
            <a:r>
              <a:rPr lang="en-US" sz="2000" b="0" baseline="30000" dirty="0">
                <a:solidFill>
                  <a:schemeClr val="tx1"/>
                </a:solidFill>
              </a:rPr>
              <a:t>2</a:t>
            </a:r>
          </a:p>
        </p:txBody>
      </p:sp>
      <p:sp>
        <p:nvSpPr>
          <p:cNvPr id="109572" name="Rectangle 5"/>
          <p:cNvSpPr>
            <a:spLocks noChangeArrowheads="1"/>
          </p:cNvSpPr>
          <p:nvPr/>
        </p:nvSpPr>
        <p:spPr bwMode="auto">
          <a:xfrm>
            <a:off x="304800" y="4704919"/>
            <a:ext cx="7696200" cy="461665"/>
          </a:xfrm>
          <a:prstGeom prst="rect">
            <a:avLst/>
          </a:prstGeom>
          <a:noFill/>
          <a:ln w="9525">
            <a:noFill/>
            <a:miter lim="800000"/>
            <a:headEnd/>
            <a:tailEnd/>
          </a:ln>
        </p:spPr>
        <p:txBody>
          <a:bodyPr wrap="square">
            <a:spAutoFit/>
          </a:bodyPr>
          <a:lstStyle/>
          <a:p>
            <a:pPr marL="228600" indent="-228600"/>
            <a:r>
              <a:rPr lang="en-US" sz="1200" baseline="30000" dirty="0"/>
              <a:t>2</a:t>
            </a:r>
            <a:r>
              <a:rPr lang="en-US" sz="1200" dirty="0"/>
              <a:t>Gough et al., Randomised placebo-controlled trial of granulocyte-colony stimulating factor in diabetic </a:t>
            </a:r>
            <a:r>
              <a:rPr lang="fr-FR" sz="1200" dirty="0"/>
              <a:t>foot infection. Lancet 1997;350:855–9.</a:t>
            </a:r>
            <a:endParaRPr lang="en-US" sz="1200" dirty="0"/>
          </a:p>
        </p:txBody>
      </p:sp>
      <p:sp>
        <p:nvSpPr>
          <p:cNvPr id="109573" name="Rectangle 6"/>
          <p:cNvSpPr>
            <a:spLocks noChangeArrowheads="1"/>
          </p:cNvSpPr>
          <p:nvPr/>
        </p:nvSpPr>
        <p:spPr bwMode="auto">
          <a:xfrm>
            <a:off x="304800" y="4362903"/>
            <a:ext cx="7467600" cy="461665"/>
          </a:xfrm>
          <a:prstGeom prst="rect">
            <a:avLst/>
          </a:prstGeom>
          <a:noFill/>
          <a:ln w="9525">
            <a:noFill/>
            <a:miter lim="800000"/>
            <a:headEnd/>
            <a:tailEnd/>
          </a:ln>
        </p:spPr>
        <p:txBody>
          <a:bodyPr wrap="square">
            <a:spAutoFit/>
          </a:bodyPr>
          <a:lstStyle/>
          <a:p>
            <a:pPr marL="228600" indent="-228600"/>
            <a:r>
              <a:rPr lang="en-US" sz="1200" baseline="30000" dirty="0"/>
              <a:t>1</a:t>
            </a:r>
            <a:r>
              <a:rPr lang="en-US" sz="1200" dirty="0"/>
              <a:t>Bussolino et al</a:t>
            </a:r>
            <a:r>
              <a:rPr lang="it-IT" sz="1200" dirty="0"/>
              <a:t>., Granulocyte and </a:t>
            </a:r>
            <a:r>
              <a:rPr lang="en-US" sz="1200" dirty="0"/>
              <a:t>granulocyte-macrophage-colony stimulating factors induce human endothelial cells to migrate and proliferate. Nature 1989;337:471–3</a:t>
            </a:r>
          </a:p>
        </p:txBody>
      </p:sp>
      <p:sp>
        <p:nvSpPr>
          <p:cNvPr id="9" name="Title 1">
            <a:extLst>
              <a:ext uri="{FF2B5EF4-FFF2-40B4-BE49-F238E27FC236}">
                <a16:creationId xmlns:a16="http://schemas.microsoft.com/office/drawing/2014/main" id="{13B504F5-F163-BD2B-9EBB-44AB4A45E299}"/>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pic>
        <p:nvPicPr>
          <p:cNvPr id="3" name="Picture 2" descr="&#10;">
            <a:extLst>
              <a:ext uri="{FF2B5EF4-FFF2-40B4-BE49-F238E27FC236}">
                <a16:creationId xmlns:a16="http://schemas.microsoft.com/office/drawing/2014/main" id="{CCFBEF6C-0991-CD54-37B2-4D5D97B23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486" y="882283"/>
            <a:ext cx="3790950" cy="3440782"/>
          </a:xfrm>
          <a:prstGeom prst="rect">
            <a:avLst/>
          </a:prstGeom>
        </p:spPr>
      </p:pic>
    </p:spTree>
    <p:extLst>
      <p:ext uri="{BB962C8B-B14F-4D97-AF65-F5344CB8AC3E}">
        <p14:creationId xmlns:p14="http://schemas.microsoft.com/office/powerpoint/2010/main" val="204774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609600" y="2639572"/>
            <a:ext cx="7721204" cy="3121905"/>
          </a:xfrm>
        </p:spPr>
        <p:txBody>
          <a:bodyPr/>
          <a:lstStyle/>
          <a:p>
            <a:pPr>
              <a:buClr>
                <a:srgbClr val="C00000"/>
              </a:buClr>
            </a:pPr>
            <a:r>
              <a:rPr lang="en-US" sz="1650" dirty="0">
                <a:solidFill>
                  <a:schemeClr val="tx1"/>
                </a:solidFill>
                <a:ea typeface="ＭＳ Ｐゴシック" pitchFamily="34" charset="-128"/>
              </a:rPr>
              <a:t>March 2010, Clinical study comparing GM-CSF in DM vs. non-DM mice </a:t>
            </a:r>
          </a:p>
          <a:p>
            <a:pPr>
              <a:buClr>
                <a:srgbClr val="C00000"/>
              </a:buClr>
            </a:pPr>
            <a:r>
              <a:rPr lang="en-US" sz="1650" dirty="0">
                <a:solidFill>
                  <a:schemeClr val="tx1"/>
                </a:solidFill>
                <a:ea typeface="ＭＳ Ｐゴシック" pitchFamily="34" charset="-128"/>
              </a:rPr>
              <a:t>Results:</a:t>
            </a:r>
          </a:p>
          <a:p>
            <a:pPr lvl="1">
              <a:buClr>
                <a:srgbClr val="C00000"/>
              </a:buClr>
            </a:pPr>
            <a:r>
              <a:rPr lang="en-US" sz="1650" dirty="0">
                <a:solidFill>
                  <a:schemeClr val="tx1"/>
                </a:solidFill>
                <a:ea typeface="ＭＳ Ｐゴシック" pitchFamily="34" charset="-128"/>
              </a:rPr>
              <a:t>50% reduced GM-CSF production in mice with DM vs. non-DM. No beneficial effects in non-DM mice</a:t>
            </a:r>
          </a:p>
          <a:p>
            <a:pPr lvl="1">
              <a:buClr>
                <a:srgbClr val="C00000"/>
              </a:buClr>
            </a:pPr>
            <a:r>
              <a:rPr lang="en-US" sz="1650" dirty="0">
                <a:solidFill>
                  <a:schemeClr val="tx1"/>
                </a:solidFill>
                <a:ea typeface="ＭＳ Ｐゴシック" pitchFamily="34" charset="-128"/>
              </a:rPr>
              <a:t>Exogenous GM-CSF substantially enhanced wound healing in DM mice	</a:t>
            </a:r>
          </a:p>
          <a:p>
            <a:pPr lvl="1">
              <a:buClr>
                <a:srgbClr val="C00000"/>
              </a:buClr>
            </a:pPr>
            <a:r>
              <a:rPr lang="en-US" sz="1750" dirty="0">
                <a:solidFill>
                  <a:schemeClr val="tx1"/>
                </a:solidFill>
                <a:ea typeface="ＭＳ Ｐゴシック" pitchFamily="34" charset="-128"/>
              </a:rPr>
              <a:t>Increased neovascularization, macrophage and neutrophil infiltration</a:t>
            </a:r>
          </a:p>
        </p:txBody>
      </p:sp>
      <p:pic>
        <p:nvPicPr>
          <p:cNvPr id="117763" name="Picture 3"/>
          <p:cNvPicPr>
            <a:picLocks noChangeAspect="1" noChangeArrowheads="1"/>
          </p:cNvPicPr>
          <p:nvPr/>
        </p:nvPicPr>
        <p:blipFill>
          <a:blip r:embed="rId3" cstate="print"/>
          <a:srcRect t="6557" r="10519"/>
          <a:stretch>
            <a:fillRect/>
          </a:stretch>
        </p:blipFill>
        <p:spPr bwMode="auto">
          <a:xfrm>
            <a:off x="1685925" y="942975"/>
            <a:ext cx="5772150" cy="1628775"/>
          </a:xfrm>
          <a:prstGeom prst="rect">
            <a:avLst/>
          </a:prstGeom>
          <a:noFill/>
          <a:ln w="9525">
            <a:noFill/>
            <a:miter lim="800000"/>
            <a:headEnd/>
            <a:tailEnd/>
          </a:ln>
        </p:spPr>
      </p:pic>
      <p:sp>
        <p:nvSpPr>
          <p:cNvPr id="117764" name="TextBox 5"/>
          <p:cNvSpPr txBox="1">
            <a:spLocks noChangeArrowheads="1"/>
          </p:cNvSpPr>
          <p:nvPr/>
        </p:nvSpPr>
        <p:spPr bwMode="auto">
          <a:xfrm>
            <a:off x="2133600" y="4654472"/>
            <a:ext cx="6883004" cy="461665"/>
          </a:xfrm>
          <a:prstGeom prst="rect">
            <a:avLst/>
          </a:prstGeom>
          <a:noFill/>
          <a:ln w="9525">
            <a:noFill/>
            <a:miter lim="800000"/>
            <a:headEnd/>
            <a:tailEnd/>
          </a:ln>
        </p:spPr>
        <p:txBody>
          <a:bodyPr wrap="square">
            <a:spAutoFit/>
          </a:bodyPr>
          <a:lstStyle/>
          <a:p>
            <a:pPr algn="r"/>
            <a:r>
              <a:rPr lang="en-US" sz="1200" dirty="0"/>
              <a:t>Fang et al., Granulocyte-macrophage colony-stimulating factor enhances wound healing in diabetes via upregulation of proinflammatory cytokines. Br J Dermatol. 2010;162(3):478-86.</a:t>
            </a:r>
          </a:p>
        </p:txBody>
      </p:sp>
      <p:sp>
        <p:nvSpPr>
          <p:cNvPr id="2" name="Title 1">
            <a:extLst>
              <a:ext uri="{FF2B5EF4-FFF2-40B4-BE49-F238E27FC236}">
                <a16:creationId xmlns:a16="http://schemas.microsoft.com/office/drawing/2014/main" id="{E8A4C91C-E740-CFB0-D6CC-92697E042BF6}"/>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173996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885950"/>
            <a:ext cx="6172200" cy="2971800"/>
          </a:xfrm>
        </p:spPr>
        <p:txBody>
          <a:bodyPr>
            <a:normAutofit/>
          </a:bodyPr>
          <a:lstStyle/>
          <a:p>
            <a:pPr>
              <a:buClr>
                <a:srgbClr val="C00000"/>
              </a:buClr>
              <a:defRPr/>
            </a:pPr>
            <a:r>
              <a:rPr lang="en-US" sz="2100">
                <a:solidFill>
                  <a:schemeClr val="tx1"/>
                </a:solidFill>
              </a:rPr>
              <a:t>September 1999</a:t>
            </a:r>
          </a:p>
          <a:p>
            <a:pPr>
              <a:buClr>
                <a:srgbClr val="C00000"/>
              </a:buClr>
              <a:defRPr/>
            </a:pPr>
            <a:r>
              <a:rPr lang="en-US" sz="2100">
                <a:solidFill>
                  <a:schemeClr val="tx1"/>
                </a:solidFill>
              </a:rPr>
              <a:t>Double-blind, randomized, placebo controlled trial</a:t>
            </a:r>
          </a:p>
          <a:p>
            <a:pPr>
              <a:buClr>
                <a:srgbClr val="C00000"/>
              </a:buClr>
              <a:defRPr/>
            </a:pPr>
            <a:r>
              <a:rPr lang="en-US" sz="2100">
                <a:solidFill>
                  <a:schemeClr val="tx1"/>
                </a:solidFill>
              </a:rPr>
              <a:t>Evaluating pressure ulcer therapy, n= 61</a:t>
            </a:r>
          </a:p>
          <a:p>
            <a:pPr>
              <a:buClr>
                <a:srgbClr val="C00000"/>
              </a:buClr>
              <a:defRPr/>
            </a:pPr>
            <a:r>
              <a:rPr lang="en-US" sz="2100">
                <a:solidFill>
                  <a:schemeClr val="tx1"/>
                </a:solidFill>
              </a:rPr>
              <a:t>Findings:</a:t>
            </a:r>
          </a:p>
          <a:p>
            <a:pPr lvl="1">
              <a:buClr>
                <a:srgbClr val="C00000"/>
              </a:buClr>
              <a:defRPr/>
            </a:pPr>
            <a:r>
              <a:rPr lang="en-US">
                <a:solidFill>
                  <a:schemeClr val="tx1"/>
                </a:solidFill>
              </a:rPr>
              <a:t>GM-CSF acts early for wound contraction </a:t>
            </a:r>
          </a:p>
          <a:p>
            <a:pPr lvl="1">
              <a:buClr>
                <a:srgbClr val="C00000"/>
              </a:buClr>
              <a:defRPr/>
            </a:pPr>
            <a:r>
              <a:rPr lang="en-US">
                <a:solidFill>
                  <a:schemeClr val="tx1"/>
                </a:solidFill>
              </a:rPr>
              <a:t>Greater acceleration of pressure ulcer healing via deposition of extracellular matrix and contraction</a:t>
            </a:r>
          </a:p>
        </p:txBody>
      </p:sp>
      <p:pic>
        <p:nvPicPr>
          <p:cNvPr id="116739" name="Picture 2"/>
          <p:cNvPicPr>
            <a:picLocks noChangeAspect="1" noChangeArrowheads="1"/>
          </p:cNvPicPr>
          <p:nvPr/>
        </p:nvPicPr>
        <p:blipFill>
          <a:blip r:embed="rId2" cstate="print"/>
          <a:srcRect l="54903" t="29411" r="4314" b="43137"/>
          <a:stretch>
            <a:fillRect/>
          </a:stretch>
        </p:blipFill>
        <p:spPr bwMode="auto">
          <a:xfrm>
            <a:off x="1600200" y="228600"/>
            <a:ext cx="5731669" cy="1543050"/>
          </a:xfrm>
          <a:prstGeom prst="rect">
            <a:avLst/>
          </a:prstGeom>
          <a:noFill/>
          <a:ln w="9525">
            <a:noFill/>
            <a:miter lim="800000"/>
            <a:headEnd/>
            <a:tailEnd/>
          </a:ln>
        </p:spPr>
      </p:pic>
      <p:sp>
        <p:nvSpPr>
          <p:cNvPr id="116740" name="TextBox 4"/>
          <p:cNvSpPr txBox="1">
            <a:spLocks noChangeArrowheads="1"/>
          </p:cNvSpPr>
          <p:nvPr/>
        </p:nvSpPr>
        <p:spPr bwMode="auto">
          <a:xfrm>
            <a:off x="1131094" y="4800600"/>
            <a:ext cx="6848475" cy="415498"/>
          </a:xfrm>
          <a:prstGeom prst="rect">
            <a:avLst/>
          </a:prstGeom>
          <a:noFill/>
          <a:ln w="9525">
            <a:noFill/>
            <a:miter lim="800000"/>
            <a:headEnd/>
            <a:tailEnd/>
          </a:ln>
        </p:spPr>
        <p:txBody>
          <a:bodyPr wrap="square">
            <a:spAutoFit/>
          </a:bodyPr>
          <a:lstStyle/>
          <a:p>
            <a:pPr algn="r">
              <a:buClr>
                <a:srgbClr val="C00000"/>
              </a:buClr>
            </a:pPr>
            <a:r>
              <a:rPr lang="en-US" sz="1050" i="1"/>
              <a:t>Robson MC, Hill DP, Smith PD, Wang X, Meyer-</a:t>
            </a:r>
            <a:r>
              <a:rPr lang="en-US" sz="1050" i="1" err="1"/>
              <a:t>Siegler</a:t>
            </a:r>
            <a:r>
              <a:rPr lang="en-US" sz="1050" i="1"/>
              <a:t> K, </a:t>
            </a:r>
            <a:r>
              <a:rPr lang="en-US" sz="1050" i="1" err="1"/>
              <a:t>Ko</a:t>
            </a:r>
            <a:r>
              <a:rPr lang="en-US" sz="1050" i="1"/>
              <a:t> F, et al. Sequential cytokine therapy for pressure ulcers: clinical and mechanistic response. Ann Surg. 2000;231(4):600-11.</a:t>
            </a:r>
          </a:p>
        </p:txBody>
      </p:sp>
    </p:spTree>
    <p:extLst>
      <p:ext uri="{BB962C8B-B14F-4D97-AF65-F5344CB8AC3E}">
        <p14:creationId xmlns:p14="http://schemas.microsoft.com/office/powerpoint/2010/main" val="110260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838200" y="3193674"/>
            <a:ext cx="6877050" cy="1943100"/>
          </a:xfrm>
        </p:spPr>
        <p:txBody>
          <a:bodyPr/>
          <a:lstStyle/>
          <a:p>
            <a:pPr>
              <a:buClr>
                <a:srgbClr val="C00000"/>
              </a:buClr>
            </a:pPr>
            <a:r>
              <a:rPr lang="en-US" sz="1800" b="0" dirty="0">
                <a:solidFill>
                  <a:schemeClr val="tx1"/>
                </a:solidFill>
                <a:ea typeface="ＭＳ Ｐゴシック" pitchFamily="34" charset="-128"/>
              </a:rPr>
              <a:t>May 2014</a:t>
            </a:r>
          </a:p>
          <a:p>
            <a:pPr>
              <a:buClr>
                <a:srgbClr val="C00000"/>
              </a:buClr>
            </a:pPr>
            <a:r>
              <a:rPr lang="en-US" sz="1800" b="0" dirty="0">
                <a:solidFill>
                  <a:schemeClr val="tx1"/>
                </a:solidFill>
                <a:ea typeface="ＭＳ Ｐゴシック" pitchFamily="34" charset="-128"/>
              </a:rPr>
              <a:t>Routinely use Leukine for physiologically impaired ulcers</a:t>
            </a:r>
          </a:p>
          <a:p>
            <a:pPr>
              <a:buClr>
                <a:srgbClr val="C00000"/>
              </a:buClr>
            </a:pPr>
            <a:r>
              <a:rPr lang="en-US" sz="1800" b="0" dirty="0">
                <a:solidFill>
                  <a:schemeClr val="tx1"/>
                </a:solidFill>
                <a:ea typeface="ＭＳ Ｐゴシック" pitchFamily="34" charset="-128"/>
              </a:rPr>
              <a:t>Adjunct to debridement when refractory to standard treatment</a:t>
            </a:r>
          </a:p>
          <a:p>
            <a:pPr>
              <a:buClr>
                <a:srgbClr val="C00000"/>
              </a:buClr>
            </a:pPr>
            <a:r>
              <a:rPr lang="en-US" sz="1800" b="0" dirty="0">
                <a:solidFill>
                  <a:schemeClr val="tx1"/>
                </a:solidFill>
                <a:ea typeface="ＭＳ Ｐゴシック" pitchFamily="34" charset="-128"/>
              </a:rPr>
              <a:t>Dose:  500μg locally up to two times per week</a:t>
            </a:r>
          </a:p>
        </p:txBody>
      </p:sp>
      <p:sp>
        <p:nvSpPr>
          <p:cNvPr id="120835" name="TextBox 3"/>
          <p:cNvSpPr txBox="1">
            <a:spLocks noChangeArrowheads="1"/>
          </p:cNvSpPr>
          <p:nvPr/>
        </p:nvSpPr>
        <p:spPr bwMode="auto">
          <a:xfrm>
            <a:off x="2590800" y="4552950"/>
            <a:ext cx="6510338" cy="461665"/>
          </a:xfrm>
          <a:prstGeom prst="rect">
            <a:avLst/>
          </a:prstGeom>
          <a:noFill/>
          <a:ln w="9525">
            <a:noFill/>
            <a:miter lim="800000"/>
            <a:headEnd/>
            <a:tailEnd/>
          </a:ln>
        </p:spPr>
        <p:txBody>
          <a:bodyPr wrap="square">
            <a:spAutoFit/>
          </a:bodyPr>
          <a:lstStyle/>
          <a:p>
            <a:pPr marL="285750" indent="-285750"/>
            <a:r>
              <a:rPr lang="en-US" sz="1200" dirty="0"/>
              <a:t>Barrientos et al., Clinical application of growth factors and cytokines in wound healing. Wound Repair Regen. 2014;22(5):569-78.</a:t>
            </a:r>
          </a:p>
        </p:txBody>
      </p:sp>
      <p:pic>
        <p:nvPicPr>
          <p:cNvPr id="120836" name="Picture 2"/>
          <p:cNvPicPr>
            <a:picLocks noChangeAspect="1" noChangeArrowheads="1"/>
          </p:cNvPicPr>
          <p:nvPr/>
        </p:nvPicPr>
        <p:blipFill>
          <a:blip r:embed="rId2" cstate="print"/>
          <a:srcRect l="61992" t="23986" r="7718" b="56250"/>
          <a:stretch>
            <a:fillRect/>
          </a:stretch>
        </p:blipFill>
        <p:spPr bwMode="auto">
          <a:xfrm>
            <a:off x="838200" y="1136664"/>
            <a:ext cx="7391400" cy="1929006"/>
          </a:xfrm>
          <a:prstGeom prst="rect">
            <a:avLst/>
          </a:prstGeom>
          <a:noFill/>
          <a:ln w="9525">
            <a:noFill/>
            <a:miter lim="800000"/>
            <a:headEnd/>
            <a:tailEnd/>
          </a:ln>
        </p:spPr>
      </p:pic>
      <p:sp>
        <p:nvSpPr>
          <p:cNvPr id="2" name="Title 1">
            <a:extLst>
              <a:ext uri="{FF2B5EF4-FFF2-40B4-BE49-F238E27FC236}">
                <a16:creationId xmlns:a16="http://schemas.microsoft.com/office/drawing/2014/main" id="{3898E465-FDDE-3FDF-6737-B8A54521A292}"/>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70255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	</a:t>
            </a:r>
          </a:p>
        </p:txBody>
      </p:sp>
      <p:sp>
        <p:nvSpPr>
          <p:cNvPr id="3" name="Content Placeholder 2"/>
          <p:cNvSpPr>
            <a:spLocks noGrp="1"/>
          </p:cNvSpPr>
          <p:nvPr>
            <p:ph sz="quarter" idx="10"/>
          </p:nvPr>
        </p:nvSpPr>
        <p:spPr>
          <a:xfrm>
            <a:off x="990600" y="895350"/>
            <a:ext cx="8001000" cy="2667000"/>
          </a:xfrm>
        </p:spPr>
        <p:txBody>
          <a:bodyPr numCol="1"/>
          <a:lstStyle/>
          <a:p>
            <a:pPr algn="l" rtl="0"/>
            <a:r>
              <a:rPr lang="en-US" sz="2000" dirty="0">
                <a:solidFill>
                  <a:srgbClr val="222222"/>
                </a:solidFill>
                <a:latin typeface="Arial" panose="020B0604020202020204" pitchFamily="34" charset="0"/>
                <a:cs typeface="Arial" panose="020B0604020202020204" pitchFamily="34" charset="0"/>
              </a:rPr>
              <a:t>What is the cellular basis for healing? </a:t>
            </a:r>
          </a:p>
          <a:p>
            <a:pPr algn="l" rtl="0"/>
            <a:r>
              <a:rPr lang="en-US" sz="2000" dirty="0">
                <a:solidFill>
                  <a:srgbClr val="222222"/>
                </a:solidFill>
                <a:latin typeface="Arial" panose="020B0604020202020204" pitchFamily="34" charset="0"/>
                <a:cs typeface="Arial" panose="020B0604020202020204" pitchFamily="34" charset="0"/>
              </a:rPr>
              <a:t>Regenerative Medicine: </a:t>
            </a:r>
            <a:r>
              <a:rPr lang="en-US" sz="2000" dirty="0" err="1">
                <a:solidFill>
                  <a:srgbClr val="222222"/>
                </a:solidFill>
                <a:latin typeface="Arial" panose="020B0604020202020204" pitchFamily="34" charset="0"/>
                <a:cs typeface="Arial" panose="020B0604020202020204" pitchFamily="34" charset="0"/>
              </a:rPr>
              <a:t>Acell</a:t>
            </a:r>
            <a:endParaRPr lang="en-US" sz="2000" dirty="0">
              <a:solidFill>
                <a:srgbClr val="222222"/>
              </a:solidFill>
              <a:latin typeface="Arial" panose="020B0604020202020204" pitchFamily="34" charset="0"/>
              <a:cs typeface="Arial" panose="020B0604020202020204" pitchFamily="34" charset="0"/>
            </a:endParaRPr>
          </a:p>
          <a:p>
            <a:r>
              <a:rPr lang="en-US" sz="2000" dirty="0">
                <a:solidFill>
                  <a:srgbClr val="222222"/>
                </a:solidFill>
                <a:latin typeface="Arial" panose="020B0604020202020204" pitchFamily="34" charset="0"/>
                <a:cs typeface="Arial" panose="020B0604020202020204" pitchFamily="34" charset="0"/>
              </a:rPr>
              <a:t>Regenerative Medicine: </a:t>
            </a:r>
            <a:r>
              <a:rPr lang="en-US" sz="2000" dirty="0" err="1">
                <a:solidFill>
                  <a:srgbClr val="222222"/>
                </a:solidFill>
                <a:latin typeface="Arial" panose="020B0604020202020204" pitchFamily="34" charset="0"/>
                <a:cs typeface="Arial" panose="020B0604020202020204" pitchFamily="34" charset="0"/>
              </a:rPr>
              <a:t>Leukine</a:t>
            </a:r>
            <a:endParaRPr lang="en-US" sz="2000" dirty="0">
              <a:solidFill>
                <a:srgbClr val="222222"/>
              </a:solidFill>
              <a:latin typeface="Arial" panose="020B0604020202020204" pitchFamily="34" charset="0"/>
              <a:cs typeface="Arial" panose="020B0604020202020204" pitchFamily="34" charset="0"/>
            </a:endParaRPr>
          </a:p>
          <a:p>
            <a:r>
              <a:rPr lang="en-US" sz="2000" dirty="0">
                <a:solidFill>
                  <a:srgbClr val="222222"/>
                </a:solidFill>
                <a:latin typeface="Arial" panose="020B0604020202020204" pitchFamily="34" charset="0"/>
                <a:cs typeface="Arial" panose="020B0604020202020204" pitchFamily="34" charset="0"/>
              </a:rPr>
              <a:t>Regenerative Medicine: </a:t>
            </a:r>
            <a:r>
              <a:rPr lang="en-US" sz="2000" dirty="0" err="1">
                <a:solidFill>
                  <a:srgbClr val="222222"/>
                </a:solidFill>
                <a:latin typeface="Arial" panose="020B0604020202020204" pitchFamily="34" charset="0"/>
                <a:cs typeface="Arial" panose="020B0604020202020204" pitchFamily="34" charset="0"/>
              </a:rPr>
              <a:t>Apligraf</a:t>
            </a:r>
            <a:endParaRPr lang="en-US" sz="2000" dirty="0">
              <a:solidFill>
                <a:srgbClr val="222222"/>
              </a:solidFill>
              <a:latin typeface="Arial" panose="020B0604020202020204" pitchFamily="34" charset="0"/>
              <a:cs typeface="Arial" panose="020B0604020202020204" pitchFamily="34" charset="0"/>
            </a:endParaRPr>
          </a:p>
          <a:p>
            <a:r>
              <a:rPr lang="en-US" sz="2000" dirty="0">
                <a:solidFill>
                  <a:srgbClr val="222222"/>
                </a:solidFill>
                <a:latin typeface="Arial" panose="020B0604020202020204" pitchFamily="34" charset="0"/>
                <a:cs typeface="Arial" panose="020B0604020202020204" pitchFamily="34" charset="0"/>
              </a:rPr>
              <a:t>Regenerative Medicine: Integra</a:t>
            </a:r>
          </a:p>
          <a:p>
            <a:r>
              <a:rPr lang="en-US" sz="2000" dirty="0">
                <a:solidFill>
                  <a:srgbClr val="222222"/>
                </a:solidFill>
                <a:latin typeface="Arial" panose="020B0604020202020204" pitchFamily="34" charset="0"/>
                <a:cs typeface="Arial" panose="020B0604020202020204" pitchFamily="34" charset="0"/>
              </a:rPr>
              <a:t>How effective is porcine mesothelium matrix? </a:t>
            </a:r>
          </a:p>
          <a:p>
            <a:r>
              <a:rPr lang="en-US" sz="2000" dirty="0">
                <a:solidFill>
                  <a:srgbClr val="222222"/>
                </a:solidFill>
                <a:latin typeface="Arial" panose="020B0604020202020204" pitchFamily="34" charset="0"/>
                <a:cs typeface="Arial" panose="020B0604020202020204" pitchFamily="34" charset="0"/>
              </a:rPr>
              <a:t>What is efficacy of human amniotic membrane on diabetic ulcers? </a:t>
            </a:r>
          </a:p>
          <a:p>
            <a:r>
              <a:rPr lang="en-US" sz="2000" dirty="0">
                <a:solidFill>
                  <a:srgbClr val="222222"/>
                </a:solidFill>
                <a:latin typeface="Arial" panose="020B0604020202020204" pitchFamily="34" charset="0"/>
                <a:cs typeface="Arial" panose="020B0604020202020204" pitchFamily="34" charset="0"/>
              </a:rPr>
              <a:t>What are self-assembled nanomaterials (e.g., </a:t>
            </a:r>
            <a:r>
              <a:rPr lang="en-US" sz="2000" dirty="0" err="1">
                <a:solidFill>
                  <a:srgbClr val="222222"/>
                </a:solidFill>
                <a:latin typeface="Arial" panose="020B0604020202020204" pitchFamily="34" charset="0"/>
                <a:cs typeface="Arial" panose="020B0604020202020204" pitchFamily="34" charset="0"/>
              </a:rPr>
              <a:t>PurAply</a:t>
            </a:r>
            <a:r>
              <a:rPr lang="en-US" sz="2000" dirty="0">
                <a:solidFill>
                  <a:srgbClr val="222222"/>
                </a:solidFill>
                <a:latin typeface="Arial" panose="020B0604020202020204" pitchFamily="34" charset="0"/>
                <a:cs typeface="Arial" panose="020B0604020202020204" pitchFamily="34" charset="0"/>
              </a:rPr>
              <a:t>)? </a:t>
            </a:r>
          </a:p>
          <a:p>
            <a:r>
              <a:rPr lang="en-US" sz="2000" dirty="0">
                <a:solidFill>
                  <a:srgbClr val="222222"/>
                </a:solidFill>
                <a:latin typeface="Arial" panose="020B0604020202020204" pitchFamily="34" charset="0"/>
                <a:cs typeface="Arial" panose="020B0604020202020204" pitchFamily="34" charset="0"/>
              </a:rPr>
              <a:t>What is </a:t>
            </a:r>
            <a:r>
              <a:rPr lang="en-US" sz="2000" dirty="0" err="1">
                <a:solidFill>
                  <a:srgbClr val="222222"/>
                </a:solidFill>
                <a:latin typeface="Arial" panose="020B0604020202020204" pitchFamily="34" charset="0"/>
                <a:cs typeface="Arial" panose="020B0604020202020204" pitchFamily="34" charset="0"/>
              </a:rPr>
              <a:t>Veraflo</a:t>
            </a:r>
            <a:r>
              <a:rPr lang="en-US" sz="2000" dirty="0">
                <a:solidFill>
                  <a:srgbClr val="222222"/>
                </a:solidFill>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408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buClr>
                <a:srgbClr val="C00000"/>
              </a:buClr>
              <a:defRPr/>
            </a:pPr>
            <a:r>
              <a:rPr lang="en-US" sz="2100">
                <a:solidFill>
                  <a:schemeClr val="tx1"/>
                </a:solidFill>
              </a:rPr>
              <a:t>Granulocyte Macrophage Colony Stimulating Factor (GM-CSF)</a:t>
            </a:r>
          </a:p>
        </p:txBody>
      </p:sp>
      <p:sp>
        <p:nvSpPr>
          <p:cNvPr id="5" name="Content Placeholder 4"/>
          <p:cNvSpPr>
            <a:spLocks noGrp="1"/>
          </p:cNvSpPr>
          <p:nvPr>
            <p:ph idx="1"/>
          </p:nvPr>
        </p:nvSpPr>
        <p:spPr>
          <a:xfrm>
            <a:off x="1316516" y="1447772"/>
            <a:ext cx="6400800" cy="3038848"/>
          </a:xfrm>
        </p:spPr>
        <p:txBody>
          <a:bodyPr>
            <a:normAutofit fontScale="92500"/>
          </a:bodyPr>
          <a:lstStyle/>
          <a:p>
            <a:pPr>
              <a:lnSpc>
                <a:spcPct val="110000"/>
              </a:lnSpc>
              <a:spcBef>
                <a:spcPts val="0"/>
              </a:spcBef>
              <a:spcAft>
                <a:spcPts val="0"/>
              </a:spcAft>
              <a:buClr>
                <a:srgbClr val="C00000"/>
              </a:buClr>
              <a:defRPr/>
            </a:pPr>
            <a:r>
              <a:rPr lang="en-US" sz="2100" dirty="0">
                <a:solidFill>
                  <a:schemeClr val="tx1"/>
                </a:solidFill>
              </a:rPr>
              <a:t>Monomeric glycoprotein </a:t>
            </a:r>
          </a:p>
          <a:p>
            <a:pPr lvl="1">
              <a:lnSpc>
                <a:spcPct val="110000"/>
              </a:lnSpc>
              <a:spcBef>
                <a:spcPts val="0"/>
              </a:spcBef>
              <a:spcAft>
                <a:spcPts val="0"/>
              </a:spcAft>
              <a:buClr>
                <a:srgbClr val="C00000"/>
              </a:buClr>
              <a:defRPr/>
            </a:pPr>
            <a:r>
              <a:rPr lang="en-US" sz="2100" dirty="0">
                <a:solidFill>
                  <a:schemeClr val="tx1"/>
                </a:solidFill>
              </a:rPr>
              <a:t>Secreted by macrophages, T-cells, mast cells, NK cells, endothelial cells and fibroblasts </a:t>
            </a:r>
          </a:p>
          <a:p>
            <a:pPr lvl="1">
              <a:lnSpc>
                <a:spcPct val="110000"/>
              </a:lnSpc>
              <a:spcBef>
                <a:spcPts val="0"/>
              </a:spcBef>
              <a:spcAft>
                <a:spcPts val="0"/>
              </a:spcAft>
              <a:buClr>
                <a:srgbClr val="C00000"/>
              </a:buClr>
              <a:defRPr/>
            </a:pPr>
            <a:r>
              <a:rPr lang="en-US" sz="2100" dirty="0">
                <a:solidFill>
                  <a:schemeClr val="tx1"/>
                </a:solidFill>
              </a:rPr>
              <a:t>Functions as a cytokine</a:t>
            </a:r>
          </a:p>
          <a:p>
            <a:pPr>
              <a:buClr>
                <a:srgbClr val="C00000"/>
              </a:buClr>
              <a:defRPr/>
            </a:pPr>
            <a:r>
              <a:rPr lang="en-US" sz="2100" dirty="0">
                <a:solidFill>
                  <a:schemeClr val="tx1"/>
                </a:solidFill>
              </a:rPr>
              <a:t>Important hematopoietic growth factor and immune modulator</a:t>
            </a:r>
          </a:p>
          <a:p>
            <a:pPr>
              <a:buClr>
                <a:srgbClr val="C00000"/>
              </a:buClr>
              <a:defRPr/>
            </a:pPr>
            <a:r>
              <a:rPr lang="en-US" sz="2100" dirty="0">
                <a:solidFill>
                  <a:schemeClr val="tx1"/>
                </a:solidFill>
              </a:rPr>
              <a:t>Application of GM-CSF as an immune adjuvant </a:t>
            </a:r>
          </a:p>
          <a:p>
            <a:pPr lvl="1">
              <a:buClr>
                <a:srgbClr val="C00000"/>
              </a:buClr>
              <a:defRPr/>
            </a:pPr>
            <a:r>
              <a:rPr lang="en-US" sz="2100" dirty="0">
                <a:solidFill>
                  <a:schemeClr val="tx1"/>
                </a:solidFill>
              </a:rPr>
              <a:t>Increases dendritic cell maturation and function</a:t>
            </a:r>
            <a:r>
              <a:rPr lang="en-US" sz="2100" baseline="30000" dirty="0">
                <a:solidFill>
                  <a:schemeClr val="tx1"/>
                </a:solidFill>
              </a:rPr>
              <a:t>3,4 </a:t>
            </a:r>
            <a:endParaRPr lang="en-US" sz="2100" dirty="0">
              <a:solidFill>
                <a:schemeClr val="tx1"/>
              </a:solidFill>
            </a:endParaRPr>
          </a:p>
          <a:p>
            <a:pPr lvl="1">
              <a:buClr>
                <a:srgbClr val="C00000"/>
              </a:buClr>
              <a:defRPr/>
            </a:pPr>
            <a:r>
              <a:rPr lang="en-US" sz="2100" dirty="0">
                <a:solidFill>
                  <a:schemeClr val="tx1"/>
                </a:solidFill>
              </a:rPr>
              <a:t>Increases macrophage activity</a:t>
            </a:r>
            <a:r>
              <a:rPr lang="en-US" sz="2100" baseline="30000" dirty="0">
                <a:solidFill>
                  <a:schemeClr val="tx1"/>
                </a:solidFill>
              </a:rPr>
              <a:t>3,4</a:t>
            </a:r>
            <a:endParaRPr lang="en-US" sz="2100" baseline="30000" dirty="0">
              <a:solidFill>
                <a:schemeClr val="tx1"/>
              </a:solidFill>
              <a:effectLst>
                <a:outerShdw blurRad="38100" dist="38100" dir="2700000" algn="tl">
                  <a:srgbClr val="000000">
                    <a:alpha val="43137"/>
                  </a:srgbClr>
                </a:outerShdw>
              </a:effectLst>
            </a:endParaRPr>
          </a:p>
        </p:txBody>
      </p:sp>
      <p:pic>
        <p:nvPicPr>
          <p:cNvPr id="108548" name="Picture 2" descr="http://upload.wikimedia.org/wikipedia/commons/3/36/GMCSF_Crystal_Structure.rsh.png"/>
          <p:cNvPicPr>
            <a:picLocks noChangeAspect="1" noChangeArrowheads="1"/>
          </p:cNvPicPr>
          <p:nvPr/>
        </p:nvPicPr>
        <p:blipFill>
          <a:blip r:embed="rId2" cstate="print"/>
          <a:srcRect/>
          <a:stretch>
            <a:fillRect/>
          </a:stretch>
        </p:blipFill>
        <p:spPr bwMode="auto">
          <a:xfrm>
            <a:off x="6422834" y="638272"/>
            <a:ext cx="1310591" cy="1091336"/>
          </a:xfrm>
          <a:prstGeom prst="rect">
            <a:avLst/>
          </a:prstGeom>
          <a:noFill/>
          <a:ln w="9525">
            <a:noFill/>
            <a:miter lim="800000"/>
            <a:headEnd/>
            <a:tailEnd/>
          </a:ln>
        </p:spPr>
      </p:pic>
      <p:sp>
        <p:nvSpPr>
          <p:cNvPr id="108549" name="TextBox 5"/>
          <p:cNvSpPr txBox="1">
            <a:spLocks noChangeArrowheads="1"/>
          </p:cNvSpPr>
          <p:nvPr/>
        </p:nvSpPr>
        <p:spPr bwMode="auto">
          <a:xfrm>
            <a:off x="1143000" y="4427920"/>
            <a:ext cx="6940154" cy="738664"/>
          </a:xfrm>
          <a:prstGeom prst="rect">
            <a:avLst/>
          </a:prstGeom>
          <a:noFill/>
          <a:ln w="9525">
            <a:noFill/>
            <a:miter lim="800000"/>
            <a:headEnd/>
            <a:tailEnd/>
          </a:ln>
        </p:spPr>
        <p:txBody>
          <a:bodyPr wrap="square">
            <a:spAutoFit/>
          </a:bodyPr>
          <a:lstStyle/>
          <a:p>
            <a:pPr algn="r">
              <a:buClr>
                <a:srgbClr val="C00000"/>
              </a:buClr>
            </a:pPr>
            <a:r>
              <a:rPr lang="en-US" sz="1050" i="1" baseline="30000"/>
              <a:t>3</a:t>
            </a:r>
            <a:r>
              <a:rPr lang="en-US" sz="1050" i="1"/>
              <a:t>Delneste Y, </a:t>
            </a:r>
            <a:r>
              <a:rPr lang="en-US" sz="1050" i="1" err="1"/>
              <a:t>Charbonnier</a:t>
            </a:r>
            <a:r>
              <a:rPr lang="en-US" sz="1050" i="1"/>
              <a:t> P, </a:t>
            </a:r>
            <a:r>
              <a:rPr lang="en-US" sz="1050" i="1" err="1"/>
              <a:t>Herbault</a:t>
            </a:r>
            <a:r>
              <a:rPr lang="en-US" sz="1050" i="1"/>
              <a:t> N, et al Interferon-gamma switches </a:t>
            </a:r>
            <a:r>
              <a:rPr lang="en-US" sz="1050" i="1" err="1"/>
              <a:t>monocyte</a:t>
            </a:r>
            <a:r>
              <a:rPr lang="en-US" sz="1050" i="1"/>
              <a:t> differentiation from </a:t>
            </a:r>
            <a:r>
              <a:rPr lang="en-US" sz="1050" i="1" err="1"/>
              <a:t>dendritic</a:t>
            </a:r>
            <a:r>
              <a:rPr lang="en-US" sz="1050" i="1"/>
              <a:t> cells to macrophages. Blood 2003; 101:143–50.</a:t>
            </a:r>
          </a:p>
          <a:p>
            <a:pPr algn="r">
              <a:buClr>
                <a:srgbClr val="C00000"/>
              </a:buClr>
            </a:pPr>
            <a:r>
              <a:rPr lang="en-US" sz="1050" i="1" baseline="30000"/>
              <a:t>4</a:t>
            </a:r>
            <a:r>
              <a:rPr lang="en-US" sz="1050" i="1"/>
              <a:t>Shi et al. Granulocyte-macrophage colony-stimulating factor (GM-CSF) and T-cell responses: what we do and don't know. Cell Research 2006; 16: 123-133.</a:t>
            </a:r>
          </a:p>
        </p:txBody>
      </p:sp>
    </p:spTree>
    <p:extLst>
      <p:ext uri="{BB962C8B-B14F-4D97-AF65-F5344CB8AC3E}">
        <p14:creationId xmlns:p14="http://schemas.microsoft.com/office/powerpoint/2010/main" val="2902644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buClr>
                <a:srgbClr val="C00000"/>
              </a:buClr>
              <a:defRPr/>
            </a:pPr>
            <a:r>
              <a:rPr lang="en-US" sz="2250" dirty="0">
                <a:solidFill>
                  <a:schemeClr val="tx1"/>
                </a:solidFill>
              </a:rPr>
              <a:t>GM-CSF Promotes Wound Healing</a:t>
            </a:r>
          </a:p>
        </p:txBody>
      </p:sp>
      <p:sp>
        <p:nvSpPr>
          <p:cNvPr id="5" name="Content Placeholder 4"/>
          <p:cNvSpPr>
            <a:spLocks noGrp="1"/>
          </p:cNvSpPr>
          <p:nvPr>
            <p:ph idx="1"/>
          </p:nvPr>
        </p:nvSpPr>
        <p:spPr/>
        <p:txBody>
          <a:bodyPr/>
          <a:lstStyle/>
          <a:p>
            <a:pPr>
              <a:buClr>
                <a:srgbClr val="C00000"/>
              </a:buClr>
              <a:defRPr/>
            </a:pPr>
            <a:r>
              <a:rPr lang="en-US" sz="2400" dirty="0">
                <a:solidFill>
                  <a:schemeClr val="tx1"/>
                </a:solidFill>
              </a:rPr>
              <a:t>In vitro studies have demonstrated that this growth factor increases migration and proliferation of endothelial cells suggesting a role in angiogenesis.</a:t>
            </a:r>
            <a:r>
              <a:rPr lang="en-US" sz="2400" baseline="30000" dirty="0">
                <a:solidFill>
                  <a:schemeClr val="tx1"/>
                </a:solidFill>
              </a:rPr>
              <a:t>5</a:t>
            </a:r>
            <a:endParaRPr lang="en-US" sz="2400" b="0" baseline="30000" dirty="0">
              <a:solidFill>
                <a:schemeClr val="tx1"/>
              </a:solidFill>
            </a:endParaRPr>
          </a:p>
          <a:p>
            <a:pPr>
              <a:buClr>
                <a:srgbClr val="C00000"/>
              </a:buClr>
              <a:defRPr/>
            </a:pPr>
            <a:r>
              <a:rPr lang="en-US" sz="2400" b="0" dirty="0">
                <a:solidFill>
                  <a:schemeClr val="tx1"/>
                </a:solidFill>
              </a:rPr>
              <a:t>In patients with DFUs, subcutaneous injections of GM-CSF resulted in quicker resolution of cellulitis, a trend toward ulcer healing and lower incidence of amputation.</a:t>
            </a:r>
            <a:r>
              <a:rPr lang="en-US" sz="2400" b="0" baseline="30000" dirty="0">
                <a:solidFill>
                  <a:schemeClr val="tx1"/>
                </a:solidFill>
              </a:rPr>
              <a:t>6</a:t>
            </a:r>
          </a:p>
        </p:txBody>
      </p:sp>
      <p:sp>
        <p:nvSpPr>
          <p:cNvPr id="109572" name="Rectangle 5"/>
          <p:cNvSpPr>
            <a:spLocks noChangeArrowheads="1"/>
          </p:cNvSpPr>
          <p:nvPr/>
        </p:nvSpPr>
        <p:spPr bwMode="auto">
          <a:xfrm>
            <a:off x="1143000" y="4751085"/>
            <a:ext cx="6858000" cy="415498"/>
          </a:xfrm>
          <a:prstGeom prst="rect">
            <a:avLst/>
          </a:prstGeom>
          <a:noFill/>
          <a:ln w="9525">
            <a:noFill/>
            <a:miter lim="800000"/>
            <a:headEnd/>
            <a:tailEnd/>
          </a:ln>
        </p:spPr>
        <p:txBody>
          <a:bodyPr>
            <a:spAutoFit/>
          </a:bodyPr>
          <a:lstStyle/>
          <a:p>
            <a:pPr algn="r">
              <a:buClr>
                <a:srgbClr val="C00000"/>
              </a:buClr>
            </a:pPr>
            <a:r>
              <a:rPr lang="en-US" sz="1050" i="1" baseline="30000"/>
              <a:t>6</a:t>
            </a:r>
            <a:r>
              <a:rPr lang="en-US" sz="1050" i="1"/>
              <a:t>Gough A, </a:t>
            </a:r>
            <a:r>
              <a:rPr lang="en-US" sz="1050" i="1" err="1"/>
              <a:t>Clapperton</a:t>
            </a:r>
            <a:r>
              <a:rPr lang="en-US" sz="1050" i="1"/>
              <a:t> M, Rolando N, Foster AV, </a:t>
            </a:r>
            <a:r>
              <a:rPr lang="en-US" sz="1050" i="1" err="1"/>
              <a:t>Philpott</a:t>
            </a:r>
            <a:r>
              <a:rPr lang="en-US" sz="1050" i="1"/>
              <a:t>-Howard J, Edmonds ME. </a:t>
            </a:r>
            <a:r>
              <a:rPr lang="en-US" sz="1050" i="1" err="1"/>
              <a:t>Randomised</a:t>
            </a:r>
            <a:r>
              <a:rPr lang="en-US" sz="1050" i="1"/>
              <a:t> placebo-controlled trial of granulocyte-colony stimulating factor in diabetic </a:t>
            </a:r>
            <a:r>
              <a:rPr lang="fr-FR" sz="1050" i="1"/>
              <a:t>foot infection. Lancet 1997; 350: 855–9.</a:t>
            </a:r>
            <a:endParaRPr lang="en-US" sz="1050" i="1"/>
          </a:p>
        </p:txBody>
      </p:sp>
      <p:sp>
        <p:nvSpPr>
          <p:cNvPr id="109573" name="Rectangle 6"/>
          <p:cNvSpPr>
            <a:spLocks noChangeArrowheads="1"/>
          </p:cNvSpPr>
          <p:nvPr/>
        </p:nvSpPr>
        <p:spPr bwMode="auto">
          <a:xfrm>
            <a:off x="1143000" y="4284322"/>
            <a:ext cx="6858000" cy="577081"/>
          </a:xfrm>
          <a:prstGeom prst="rect">
            <a:avLst/>
          </a:prstGeom>
          <a:noFill/>
          <a:ln w="9525">
            <a:noFill/>
            <a:miter lim="800000"/>
            <a:headEnd/>
            <a:tailEnd/>
          </a:ln>
        </p:spPr>
        <p:txBody>
          <a:bodyPr>
            <a:spAutoFit/>
          </a:bodyPr>
          <a:lstStyle/>
          <a:p>
            <a:pPr algn="r">
              <a:buClr>
                <a:srgbClr val="C00000"/>
              </a:buClr>
            </a:pPr>
            <a:r>
              <a:rPr lang="en-US" sz="1050" i="1" baseline="30000"/>
              <a:t>5</a:t>
            </a:r>
            <a:r>
              <a:rPr lang="en-US" sz="1050" i="1"/>
              <a:t>Bussolino F, Wang JM, </a:t>
            </a:r>
            <a:r>
              <a:rPr lang="en-US" sz="1050" i="1" err="1"/>
              <a:t>Defilippi</a:t>
            </a:r>
            <a:r>
              <a:rPr lang="en-US" sz="1050" i="1"/>
              <a:t> P, </a:t>
            </a:r>
            <a:r>
              <a:rPr lang="en-US" sz="1050" i="1" err="1"/>
              <a:t>Turrini</a:t>
            </a:r>
            <a:r>
              <a:rPr lang="en-US" sz="1050" i="1"/>
              <a:t> F, </a:t>
            </a:r>
            <a:r>
              <a:rPr lang="en-US" sz="1050" i="1" err="1"/>
              <a:t>Sanavio</a:t>
            </a:r>
            <a:r>
              <a:rPr lang="en-US" sz="1050" i="1"/>
              <a:t> F, </a:t>
            </a:r>
            <a:r>
              <a:rPr lang="it-IT" sz="1050" i="1"/>
              <a:t>Edgell CJ, Aglietta M, Arese P, Mantovani A. Granulocyte and </a:t>
            </a:r>
            <a:r>
              <a:rPr lang="en-US" sz="1050" i="1"/>
              <a:t>granulocyte-macrophage-colony stimulating factors induce human endothelial cells to migrate and proliferate. Nature 1989; 337: 471–3</a:t>
            </a:r>
          </a:p>
        </p:txBody>
      </p:sp>
    </p:spTree>
    <p:extLst>
      <p:ext uri="{BB962C8B-B14F-4D97-AF65-F5344CB8AC3E}">
        <p14:creationId xmlns:p14="http://schemas.microsoft.com/office/powerpoint/2010/main" val="206089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85750"/>
            <a:ext cx="4914900" cy="628650"/>
          </a:xfrm>
        </p:spPr>
        <p:txBody>
          <a:bodyPr>
            <a:normAutofit/>
          </a:bodyPr>
          <a:lstStyle/>
          <a:p>
            <a:pPr algn="r">
              <a:buClr>
                <a:srgbClr val="C00000"/>
              </a:buClr>
              <a:defRPr/>
            </a:pPr>
            <a:r>
              <a:rPr lang="en-US" sz="2400" dirty="0" err="1">
                <a:solidFill>
                  <a:schemeClr val="tx1"/>
                </a:solidFill>
              </a:rPr>
              <a:t>Leukine</a:t>
            </a:r>
            <a:r>
              <a:rPr lang="en-US" sz="2400" dirty="0">
                <a:solidFill>
                  <a:schemeClr val="tx1"/>
                </a:solidFill>
              </a:rPr>
              <a:t> (</a:t>
            </a:r>
            <a:r>
              <a:rPr lang="en-US" sz="2400" dirty="0" err="1">
                <a:solidFill>
                  <a:schemeClr val="tx1"/>
                </a:solidFill>
              </a:rPr>
              <a:t>Sargramostim</a:t>
            </a:r>
            <a:r>
              <a:rPr lang="en-US" sz="2400" dirty="0">
                <a:solidFill>
                  <a:schemeClr val="tx1"/>
                </a:solidFill>
              </a:rPr>
              <a:t>)</a:t>
            </a:r>
          </a:p>
        </p:txBody>
      </p:sp>
      <p:sp>
        <p:nvSpPr>
          <p:cNvPr id="3" name="Content Placeholder 2"/>
          <p:cNvSpPr>
            <a:spLocks noGrp="1"/>
          </p:cNvSpPr>
          <p:nvPr>
            <p:ph idx="1"/>
          </p:nvPr>
        </p:nvSpPr>
        <p:spPr>
          <a:xfrm>
            <a:off x="457200" y="1316832"/>
            <a:ext cx="8153400" cy="3655219"/>
          </a:xfrm>
        </p:spPr>
        <p:txBody>
          <a:bodyPr>
            <a:normAutofit/>
          </a:bodyPr>
          <a:lstStyle/>
          <a:p>
            <a:pPr>
              <a:buClr>
                <a:srgbClr val="C00000"/>
              </a:buClr>
              <a:defRPr/>
            </a:pPr>
            <a:r>
              <a:rPr lang="en-US" sz="2400" dirty="0">
                <a:solidFill>
                  <a:schemeClr val="tx1"/>
                </a:solidFill>
              </a:rPr>
              <a:t>Approved by US FDA in 1991</a:t>
            </a:r>
          </a:p>
          <a:p>
            <a:pPr>
              <a:buClr>
                <a:srgbClr val="C00000"/>
              </a:buClr>
              <a:defRPr/>
            </a:pPr>
            <a:r>
              <a:rPr lang="en-US" sz="2400" dirty="0">
                <a:solidFill>
                  <a:schemeClr val="tx1"/>
                </a:solidFill>
              </a:rPr>
              <a:t>Synthetic, injectable/topical or intravenous granulocyte-macrophage colony stimulating factor (GM-CSF)</a:t>
            </a:r>
          </a:p>
          <a:p>
            <a:pPr>
              <a:buClr>
                <a:srgbClr val="C00000"/>
              </a:buClr>
              <a:defRPr/>
            </a:pPr>
            <a:r>
              <a:rPr lang="en-US" sz="2400" dirty="0">
                <a:solidFill>
                  <a:schemeClr val="tx1"/>
                </a:solidFill>
              </a:rPr>
              <a:t>Supports survival, clonal expansion, differentiation of hematopoietic progenitor cells and increased neovascularization</a:t>
            </a:r>
          </a:p>
          <a:p>
            <a:pPr>
              <a:buClr>
                <a:srgbClr val="C00000"/>
              </a:buClr>
              <a:defRPr/>
            </a:pPr>
            <a:r>
              <a:rPr lang="en-US" sz="2400" dirty="0">
                <a:solidFill>
                  <a:schemeClr val="tx1"/>
                </a:solidFill>
              </a:rPr>
              <a:t>Induces progenitor cells to divide and differentiate in the granulocyte-macrophage pathways</a:t>
            </a:r>
          </a:p>
        </p:txBody>
      </p:sp>
      <p:pic>
        <p:nvPicPr>
          <p:cNvPr id="110596" name="Picture 2" descr="Leukine  Bayer launches Leukine without EDTA - Bayer has reformulated Leukine"/>
          <p:cNvPicPr>
            <a:picLocks noChangeAspect="1" noChangeArrowheads="1"/>
          </p:cNvPicPr>
          <p:nvPr/>
        </p:nvPicPr>
        <p:blipFill>
          <a:blip r:embed="rId3" cstate="print"/>
          <a:srcRect/>
          <a:stretch>
            <a:fillRect/>
          </a:stretch>
        </p:blipFill>
        <p:spPr bwMode="auto">
          <a:xfrm>
            <a:off x="6125379" y="171450"/>
            <a:ext cx="1723222" cy="1360439"/>
          </a:xfrm>
          <a:prstGeom prst="rect">
            <a:avLst/>
          </a:prstGeom>
          <a:noFill/>
          <a:ln w="9525">
            <a:noFill/>
            <a:miter lim="800000"/>
            <a:headEnd/>
            <a:tailEnd/>
          </a:ln>
        </p:spPr>
      </p:pic>
      <p:sp>
        <p:nvSpPr>
          <p:cNvPr id="110597" name="TextBox 4"/>
          <p:cNvSpPr txBox="1">
            <a:spLocks noChangeArrowheads="1"/>
          </p:cNvSpPr>
          <p:nvPr/>
        </p:nvSpPr>
        <p:spPr bwMode="auto">
          <a:xfrm>
            <a:off x="4896465" y="4948085"/>
            <a:ext cx="3104536" cy="253916"/>
          </a:xfrm>
          <a:prstGeom prst="rect">
            <a:avLst/>
          </a:prstGeom>
          <a:noFill/>
          <a:ln w="9525">
            <a:noFill/>
            <a:miter lim="800000"/>
            <a:headEnd/>
            <a:tailEnd/>
          </a:ln>
        </p:spPr>
        <p:txBody>
          <a:bodyPr wrap="square">
            <a:spAutoFit/>
          </a:bodyPr>
          <a:lstStyle/>
          <a:p>
            <a:pPr algn="r">
              <a:buClr>
                <a:srgbClr val="C00000"/>
              </a:buClr>
            </a:pPr>
            <a:r>
              <a:rPr lang="en-US" sz="1050"/>
              <a:t>http://products.sanofi.us/Leukine/Leukine.html</a:t>
            </a:r>
          </a:p>
        </p:txBody>
      </p:sp>
      <p:sp>
        <p:nvSpPr>
          <p:cNvPr id="110598" name="TextBox 5"/>
          <p:cNvSpPr txBox="1">
            <a:spLocks noChangeArrowheads="1"/>
          </p:cNvSpPr>
          <p:nvPr/>
        </p:nvSpPr>
        <p:spPr bwMode="auto">
          <a:xfrm>
            <a:off x="1085850" y="4655221"/>
            <a:ext cx="6915150" cy="415498"/>
          </a:xfrm>
          <a:prstGeom prst="rect">
            <a:avLst/>
          </a:prstGeom>
          <a:noFill/>
          <a:ln w="9525">
            <a:noFill/>
            <a:miter lim="800000"/>
            <a:headEnd/>
            <a:tailEnd/>
          </a:ln>
        </p:spPr>
        <p:txBody>
          <a:bodyPr wrap="square">
            <a:spAutoFit/>
          </a:bodyPr>
          <a:lstStyle/>
          <a:p>
            <a:pPr algn="r">
              <a:buClr>
                <a:srgbClr val="C00000"/>
              </a:buClr>
            </a:pPr>
            <a:r>
              <a:rPr lang="en-US" sz="1050" i="1"/>
              <a:t>Fang Y et al. Granulocyte-macrophage colony-stimulating factor enhances wound healing in diabetes via </a:t>
            </a:r>
            <a:r>
              <a:rPr lang="en-US" sz="1050" i="1" err="1"/>
              <a:t>upregulation</a:t>
            </a:r>
            <a:r>
              <a:rPr lang="en-US" sz="1050" i="1"/>
              <a:t> of </a:t>
            </a:r>
            <a:r>
              <a:rPr lang="en-US" sz="1050" i="1" err="1"/>
              <a:t>proinflammatory</a:t>
            </a:r>
            <a:r>
              <a:rPr lang="en-US" sz="1050" i="1"/>
              <a:t> cytokines. Br J </a:t>
            </a:r>
            <a:r>
              <a:rPr lang="en-US" sz="1050" i="1" err="1"/>
              <a:t>Dermatol</a:t>
            </a:r>
            <a:r>
              <a:rPr lang="en-US" sz="1050" i="1"/>
              <a:t>. 2010;162(3):478-86.</a:t>
            </a:r>
          </a:p>
        </p:txBody>
      </p:sp>
      <p:sp>
        <p:nvSpPr>
          <p:cNvPr id="110599" name="TextBox 6"/>
          <p:cNvSpPr txBox="1">
            <a:spLocks noChangeArrowheads="1"/>
          </p:cNvSpPr>
          <p:nvPr/>
        </p:nvSpPr>
        <p:spPr bwMode="auto">
          <a:xfrm>
            <a:off x="4557702" y="4505633"/>
            <a:ext cx="3443299" cy="415498"/>
          </a:xfrm>
          <a:prstGeom prst="rect">
            <a:avLst/>
          </a:prstGeom>
          <a:noFill/>
          <a:ln w="9525">
            <a:noFill/>
            <a:miter lim="800000"/>
            <a:headEnd/>
            <a:tailEnd/>
          </a:ln>
        </p:spPr>
        <p:txBody>
          <a:bodyPr wrap="square">
            <a:spAutoFit/>
          </a:bodyPr>
          <a:lstStyle/>
          <a:p>
            <a:pPr>
              <a:buClr>
                <a:srgbClr val="C00000"/>
              </a:buClr>
            </a:pPr>
            <a:r>
              <a:rPr lang="en-US" sz="1050" i="1"/>
              <a:t>http://www.drug3k.com/imagepages/12164/image7.html</a:t>
            </a:r>
          </a:p>
        </p:txBody>
      </p:sp>
      <p:pic>
        <p:nvPicPr>
          <p:cNvPr id="110600" name="Picture 4" descr="http://www.drugbank.ca/system/protein_structures/full/DB00020.png?1266600395"/>
          <p:cNvPicPr>
            <a:picLocks noChangeAspect="1" noChangeArrowheads="1"/>
          </p:cNvPicPr>
          <p:nvPr/>
        </p:nvPicPr>
        <p:blipFill>
          <a:blip r:embed="rId4" cstate="print"/>
          <a:srcRect/>
          <a:stretch>
            <a:fillRect/>
          </a:stretch>
        </p:blipFill>
        <p:spPr bwMode="auto">
          <a:xfrm>
            <a:off x="1228725" y="142875"/>
            <a:ext cx="1000125" cy="1000125"/>
          </a:xfrm>
          <a:prstGeom prst="rect">
            <a:avLst/>
          </a:prstGeom>
          <a:noFill/>
          <a:ln w="9525">
            <a:noFill/>
            <a:miter lim="800000"/>
            <a:headEnd/>
            <a:tailEnd/>
          </a:ln>
        </p:spPr>
      </p:pic>
      <p:sp>
        <p:nvSpPr>
          <p:cNvPr id="110601" name="TextBox 8"/>
          <p:cNvSpPr txBox="1">
            <a:spLocks noChangeArrowheads="1"/>
          </p:cNvSpPr>
          <p:nvPr/>
        </p:nvSpPr>
        <p:spPr bwMode="auto">
          <a:xfrm>
            <a:off x="5496661" y="4355417"/>
            <a:ext cx="2569934" cy="253916"/>
          </a:xfrm>
          <a:prstGeom prst="rect">
            <a:avLst/>
          </a:prstGeom>
          <a:noFill/>
          <a:ln w="9525">
            <a:noFill/>
            <a:miter lim="800000"/>
            <a:headEnd/>
            <a:tailEnd/>
          </a:ln>
        </p:spPr>
        <p:txBody>
          <a:bodyPr wrap="none">
            <a:spAutoFit/>
          </a:bodyPr>
          <a:lstStyle/>
          <a:p>
            <a:pPr>
              <a:buClr>
                <a:srgbClr val="C00000"/>
              </a:buClr>
            </a:pPr>
            <a:r>
              <a:rPr lang="en-US" sz="1050"/>
              <a:t>http://</a:t>
            </a:r>
            <a:r>
              <a:rPr lang="en-US" sz="1050" i="1"/>
              <a:t>www.drugbank.ca/drugs/DB00020</a:t>
            </a:r>
          </a:p>
        </p:txBody>
      </p:sp>
    </p:spTree>
    <p:extLst>
      <p:ext uri="{BB962C8B-B14F-4D97-AF65-F5344CB8AC3E}">
        <p14:creationId xmlns:p14="http://schemas.microsoft.com/office/powerpoint/2010/main" val="1866223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t="1250" r="2356" b="2499"/>
          <a:stretch>
            <a:fillRect/>
          </a:stretch>
        </p:blipFill>
        <p:spPr bwMode="auto">
          <a:xfrm>
            <a:off x="2654710" y="224207"/>
            <a:ext cx="3834581" cy="4341971"/>
          </a:xfrm>
          <a:prstGeom prst="rect">
            <a:avLst/>
          </a:prstGeom>
          <a:noFill/>
          <a:ln w="9525">
            <a:noFill/>
            <a:miter lim="800000"/>
            <a:headEnd/>
            <a:tailEnd/>
          </a:ln>
        </p:spPr>
      </p:pic>
      <p:sp>
        <p:nvSpPr>
          <p:cNvPr id="111619" name="TextBox 4"/>
          <p:cNvSpPr txBox="1">
            <a:spLocks noChangeArrowheads="1"/>
          </p:cNvSpPr>
          <p:nvPr/>
        </p:nvSpPr>
        <p:spPr bwMode="auto">
          <a:xfrm>
            <a:off x="977503" y="4704919"/>
            <a:ext cx="7023497" cy="461665"/>
          </a:xfrm>
          <a:prstGeom prst="rect">
            <a:avLst/>
          </a:prstGeom>
          <a:noFill/>
          <a:ln w="9525">
            <a:noFill/>
            <a:miter lim="800000"/>
            <a:headEnd/>
            <a:tailEnd/>
          </a:ln>
        </p:spPr>
        <p:txBody>
          <a:bodyPr wrap="square">
            <a:spAutoFit/>
          </a:bodyPr>
          <a:lstStyle/>
          <a:p>
            <a:pPr algn="r"/>
            <a:r>
              <a:rPr lang="en-US" sz="1200" i="1"/>
              <a:t>Groves RW, Schmidt-</a:t>
            </a:r>
            <a:r>
              <a:rPr lang="en-US" sz="1200" i="1" err="1"/>
              <a:t>Lucke</a:t>
            </a:r>
            <a:r>
              <a:rPr lang="en-US" sz="1200" i="1"/>
              <a:t> JA. Recombinant human GM-CSF in the treatment of poorly healing wounds. Adv Skin Wound Care. 2000;13(3 Pt 1):107-12.</a:t>
            </a:r>
          </a:p>
        </p:txBody>
      </p:sp>
    </p:spTree>
    <p:extLst>
      <p:ext uri="{BB962C8B-B14F-4D97-AF65-F5344CB8AC3E}">
        <p14:creationId xmlns:p14="http://schemas.microsoft.com/office/powerpoint/2010/main" val="328460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030" y="205810"/>
            <a:ext cx="9297191" cy="858122"/>
          </a:xfrm>
        </p:spPr>
        <p:txBody>
          <a:bodyPr/>
          <a:lstStyle/>
          <a:p>
            <a:pPr algn="ctr">
              <a:buClr>
                <a:srgbClr val="C00000"/>
              </a:buClr>
              <a:defRPr/>
            </a:pPr>
            <a:r>
              <a:rPr lang="en-US" dirty="0" err="1">
                <a:solidFill>
                  <a:schemeClr val="tx1"/>
                </a:solidFill>
              </a:rPr>
              <a:t>Leukine</a:t>
            </a:r>
            <a:r>
              <a:rPr lang="en-US" dirty="0">
                <a:solidFill>
                  <a:schemeClr val="tx1"/>
                </a:solidFill>
              </a:rPr>
              <a:t> uses</a:t>
            </a:r>
          </a:p>
        </p:txBody>
      </p:sp>
      <p:sp>
        <p:nvSpPr>
          <p:cNvPr id="112643" name="Content Placeholder 2"/>
          <p:cNvSpPr>
            <a:spLocks noGrp="1"/>
          </p:cNvSpPr>
          <p:nvPr>
            <p:ph idx="1"/>
          </p:nvPr>
        </p:nvSpPr>
        <p:spPr>
          <a:xfrm>
            <a:off x="685800" y="1177528"/>
            <a:ext cx="6972300" cy="3394472"/>
          </a:xfrm>
        </p:spPr>
        <p:txBody>
          <a:bodyPr/>
          <a:lstStyle/>
          <a:p>
            <a:pPr>
              <a:buClr>
                <a:srgbClr val="C00000"/>
              </a:buClr>
            </a:pPr>
            <a:r>
              <a:rPr lang="en-US" sz="2400" dirty="0">
                <a:solidFill>
                  <a:schemeClr val="tx1"/>
                </a:solidFill>
                <a:ea typeface="ＭＳ Ｐゴシック" pitchFamily="34" charset="-128"/>
              </a:rPr>
              <a:t>After bone marrow transplantation (to increase the number and function of WBCs)</a:t>
            </a:r>
          </a:p>
          <a:p>
            <a:pPr>
              <a:buClr>
                <a:srgbClr val="C00000"/>
              </a:buClr>
            </a:pPr>
            <a:r>
              <a:rPr lang="en-US" sz="2400" dirty="0">
                <a:solidFill>
                  <a:schemeClr val="tx1"/>
                </a:solidFill>
                <a:ea typeface="ＭＳ Ｐゴシック" pitchFamily="34" charset="-128"/>
              </a:rPr>
              <a:t>Bone marrow transplantation failure or engraftment delay</a:t>
            </a:r>
          </a:p>
          <a:p>
            <a:pPr>
              <a:buClr>
                <a:srgbClr val="C00000"/>
              </a:buClr>
            </a:pPr>
            <a:r>
              <a:rPr lang="en-US" sz="2400" dirty="0">
                <a:solidFill>
                  <a:schemeClr val="tx1"/>
                </a:solidFill>
                <a:ea typeface="ＭＳ Ｐゴシック" pitchFamily="34" charset="-128"/>
              </a:rPr>
              <a:t>Before and after peripheral blood stem cell transplantation</a:t>
            </a:r>
          </a:p>
          <a:p>
            <a:pPr>
              <a:buClr>
                <a:srgbClr val="C00000"/>
              </a:buClr>
            </a:pPr>
            <a:r>
              <a:rPr lang="en-US" sz="2400" dirty="0">
                <a:solidFill>
                  <a:schemeClr val="tx1"/>
                </a:solidFill>
                <a:ea typeface="ＭＳ Ｐゴシック" pitchFamily="34" charset="-128"/>
              </a:rPr>
              <a:t>Following induction chemotherapy in elderly patients with acute myelogenous leukemia (AML)</a:t>
            </a:r>
          </a:p>
        </p:txBody>
      </p:sp>
      <p:sp>
        <p:nvSpPr>
          <p:cNvPr id="112644" name="TextBox 3"/>
          <p:cNvSpPr txBox="1">
            <a:spLocks noChangeArrowheads="1"/>
          </p:cNvSpPr>
          <p:nvPr/>
        </p:nvSpPr>
        <p:spPr bwMode="auto">
          <a:xfrm>
            <a:off x="2811344" y="4889585"/>
            <a:ext cx="5189657" cy="276999"/>
          </a:xfrm>
          <a:prstGeom prst="rect">
            <a:avLst/>
          </a:prstGeom>
          <a:noFill/>
          <a:ln w="9525">
            <a:noFill/>
            <a:miter lim="800000"/>
            <a:headEnd/>
            <a:tailEnd/>
          </a:ln>
        </p:spPr>
        <p:txBody>
          <a:bodyPr wrap="square">
            <a:spAutoFit/>
          </a:bodyPr>
          <a:lstStyle/>
          <a:p>
            <a:pPr algn="r">
              <a:buClr>
                <a:srgbClr val="C00000"/>
              </a:buClr>
            </a:pPr>
            <a:r>
              <a:rPr lang="en-US" sz="1200" i="1"/>
              <a:t>http://www.leukine.com/patient-index</a:t>
            </a:r>
          </a:p>
        </p:txBody>
      </p:sp>
    </p:spTree>
    <p:extLst>
      <p:ext uri="{BB962C8B-B14F-4D97-AF65-F5344CB8AC3E}">
        <p14:creationId xmlns:p14="http://schemas.microsoft.com/office/powerpoint/2010/main" val="2615356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00000"/>
              </a:buClr>
              <a:defRPr/>
            </a:pPr>
            <a:r>
              <a:rPr lang="en-US" dirty="0" err="1">
                <a:solidFill>
                  <a:schemeClr val="tx1"/>
                </a:solidFill>
              </a:rPr>
              <a:t>Leukine</a:t>
            </a:r>
            <a:r>
              <a:rPr lang="en-US" dirty="0">
                <a:solidFill>
                  <a:schemeClr val="tx1"/>
                </a:solidFill>
              </a:rPr>
              <a:t> uses</a:t>
            </a:r>
          </a:p>
        </p:txBody>
      </p:sp>
      <p:sp>
        <p:nvSpPr>
          <p:cNvPr id="113667" name="Content Placeholder 2"/>
          <p:cNvSpPr>
            <a:spLocks noGrp="1"/>
          </p:cNvSpPr>
          <p:nvPr>
            <p:ph idx="1"/>
          </p:nvPr>
        </p:nvSpPr>
        <p:spPr>
          <a:xfrm>
            <a:off x="1485900" y="1143000"/>
            <a:ext cx="5600700" cy="3655219"/>
          </a:xfrm>
        </p:spPr>
        <p:txBody>
          <a:bodyPr/>
          <a:lstStyle/>
          <a:p>
            <a:pPr>
              <a:buClr>
                <a:srgbClr val="C00000"/>
              </a:buClr>
            </a:pPr>
            <a:r>
              <a:rPr lang="en-US" sz="2100">
                <a:solidFill>
                  <a:schemeClr val="tx1"/>
                </a:solidFill>
                <a:ea typeface="ＭＳ Ｐゴシック" pitchFamily="34" charset="-128"/>
              </a:rPr>
              <a:t>Adjunct to:</a:t>
            </a:r>
          </a:p>
          <a:p>
            <a:pPr lvl="1">
              <a:buClr>
                <a:srgbClr val="C00000"/>
              </a:buClr>
            </a:pPr>
            <a:r>
              <a:rPr lang="en-US">
                <a:solidFill>
                  <a:schemeClr val="tx1"/>
                </a:solidFill>
                <a:ea typeface="ＭＳ Ｐゴシック" pitchFamily="34" charset="-128"/>
              </a:rPr>
              <a:t>High-dose chemotherapy</a:t>
            </a:r>
          </a:p>
          <a:p>
            <a:pPr lvl="1">
              <a:buClr>
                <a:srgbClr val="C00000"/>
              </a:buClr>
            </a:pPr>
            <a:r>
              <a:rPr lang="en-US" err="1">
                <a:solidFill>
                  <a:schemeClr val="tx1"/>
                </a:solidFill>
                <a:ea typeface="ＭＳ Ｐゴシック" pitchFamily="34" charset="-128"/>
              </a:rPr>
              <a:t>Aplastic</a:t>
            </a:r>
            <a:r>
              <a:rPr lang="en-US">
                <a:solidFill>
                  <a:schemeClr val="tx1"/>
                </a:solidFill>
                <a:ea typeface="ＭＳ Ｐゴシック" pitchFamily="34" charset="-128"/>
              </a:rPr>
              <a:t> anemia</a:t>
            </a:r>
          </a:p>
          <a:p>
            <a:pPr lvl="1">
              <a:buClr>
                <a:srgbClr val="C00000"/>
              </a:buClr>
            </a:pPr>
            <a:r>
              <a:rPr lang="en-US" err="1">
                <a:solidFill>
                  <a:schemeClr val="tx1"/>
                </a:solidFill>
                <a:ea typeface="ＭＳ Ｐゴシック" pitchFamily="34" charset="-128"/>
              </a:rPr>
              <a:t>Crohn's</a:t>
            </a:r>
            <a:r>
              <a:rPr lang="en-US">
                <a:solidFill>
                  <a:schemeClr val="tx1"/>
                </a:solidFill>
                <a:ea typeface="ＭＳ Ｐゴシック" pitchFamily="34" charset="-128"/>
              </a:rPr>
              <a:t> disease</a:t>
            </a:r>
          </a:p>
          <a:p>
            <a:pPr lvl="1">
              <a:buClr>
                <a:srgbClr val="C00000"/>
              </a:buClr>
            </a:pPr>
            <a:r>
              <a:rPr lang="en-US">
                <a:solidFill>
                  <a:schemeClr val="tx1"/>
                </a:solidFill>
                <a:ea typeface="ＭＳ Ｐゴシック" pitchFamily="34" charset="-128"/>
              </a:rPr>
              <a:t>Malignant melanoma</a:t>
            </a:r>
          </a:p>
          <a:p>
            <a:pPr lvl="1">
              <a:buClr>
                <a:srgbClr val="C00000"/>
              </a:buClr>
            </a:pPr>
            <a:r>
              <a:rPr lang="en-US" err="1">
                <a:solidFill>
                  <a:schemeClr val="tx1"/>
                </a:solidFill>
                <a:ea typeface="ＭＳ Ｐゴシック" pitchFamily="34" charset="-128"/>
              </a:rPr>
              <a:t>Myelodysplastic</a:t>
            </a:r>
            <a:r>
              <a:rPr lang="en-US">
                <a:solidFill>
                  <a:schemeClr val="tx1"/>
                </a:solidFill>
                <a:ea typeface="ＭＳ Ｐゴシック" pitchFamily="34" charset="-128"/>
              </a:rPr>
              <a:t> syndrome </a:t>
            </a:r>
          </a:p>
          <a:p>
            <a:pPr lvl="1">
              <a:buClr>
                <a:srgbClr val="C00000"/>
              </a:buClr>
            </a:pPr>
            <a:r>
              <a:rPr lang="en-US" err="1">
                <a:solidFill>
                  <a:schemeClr val="tx1"/>
                </a:solidFill>
                <a:ea typeface="ＭＳ Ｐゴシック" pitchFamily="34" charset="-128"/>
              </a:rPr>
              <a:t>Neutropenia</a:t>
            </a:r>
            <a:r>
              <a:rPr lang="en-US">
                <a:solidFill>
                  <a:schemeClr val="tx1"/>
                </a:solidFill>
                <a:ea typeface="ＭＳ Ｐゴシック" pitchFamily="34" charset="-128"/>
              </a:rPr>
              <a:t> &amp; </a:t>
            </a:r>
            <a:r>
              <a:rPr lang="en-US" err="1">
                <a:solidFill>
                  <a:schemeClr val="tx1"/>
                </a:solidFill>
                <a:ea typeface="ＭＳ Ｐゴシック" pitchFamily="34" charset="-128"/>
              </a:rPr>
              <a:t>neutropenic</a:t>
            </a:r>
            <a:r>
              <a:rPr lang="en-US">
                <a:solidFill>
                  <a:schemeClr val="tx1"/>
                </a:solidFill>
                <a:ea typeface="ＭＳ Ｐゴシック" pitchFamily="34" charset="-128"/>
              </a:rPr>
              <a:t> disorder</a:t>
            </a:r>
          </a:p>
          <a:p>
            <a:pPr lvl="1">
              <a:buClr>
                <a:srgbClr val="C00000"/>
              </a:buClr>
            </a:pPr>
            <a:r>
              <a:rPr lang="en-US">
                <a:solidFill>
                  <a:schemeClr val="tx1"/>
                </a:solidFill>
                <a:ea typeface="ＭＳ Ｐゴシック" pitchFamily="34" charset="-128"/>
              </a:rPr>
              <a:t>Pulmonary alveolar </a:t>
            </a:r>
            <a:r>
              <a:rPr lang="en-US" err="1">
                <a:solidFill>
                  <a:schemeClr val="tx1"/>
                </a:solidFill>
                <a:ea typeface="ＭＳ Ｐゴシック" pitchFamily="34" charset="-128"/>
              </a:rPr>
              <a:t>proteinosis</a:t>
            </a:r>
            <a:endParaRPr lang="en-US">
              <a:solidFill>
                <a:schemeClr val="tx1"/>
              </a:solidFill>
              <a:ea typeface="ＭＳ Ｐゴシック" pitchFamily="34" charset="-128"/>
            </a:endParaRPr>
          </a:p>
          <a:p>
            <a:pPr lvl="1">
              <a:buClr>
                <a:srgbClr val="C00000"/>
              </a:buClr>
            </a:pPr>
            <a:r>
              <a:rPr lang="en-US">
                <a:solidFill>
                  <a:schemeClr val="tx1"/>
                </a:solidFill>
                <a:ea typeface="ＭＳ Ｐゴシック" pitchFamily="34" charset="-128"/>
              </a:rPr>
              <a:t>Wound healing</a:t>
            </a:r>
          </a:p>
        </p:txBody>
      </p:sp>
      <p:sp>
        <p:nvSpPr>
          <p:cNvPr id="113668" name="TextBox 3"/>
          <p:cNvSpPr txBox="1">
            <a:spLocks noChangeArrowheads="1"/>
          </p:cNvSpPr>
          <p:nvPr/>
        </p:nvSpPr>
        <p:spPr bwMode="auto">
          <a:xfrm>
            <a:off x="5871891" y="4889585"/>
            <a:ext cx="2129109" cy="276999"/>
          </a:xfrm>
          <a:prstGeom prst="rect">
            <a:avLst/>
          </a:prstGeom>
          <a:noFill/>
          <a:ln w="9525">
            <a:noFill/>
            <a:miter lim="800000"/>
            <a:headEnd/>
            <a:tailEnd/>
          </a:ln>
        </p:spPr>
        <p:txBody>
          <a:bodyPr wrap="none">
            <a:spAutoFit/>
          </a:bodyPr>
          <a:lstStyle/>
          <a:p>
            <a:pPr algn="r">
              <a:buClr>
                <a:srgbClr val="C00000"/>
              </a:buClr>
            </a:pPr>
            <a:r>
              <a:rPr lang="en-US" sz="1200" i="1"/>
              <a:t>Ref.: Leukine package insert</a:t>
            </a:r>
          </a:p>
        </p:txBody>
      </p:sp>
      <p:pic>
        <p:nvPicPr>
          <p:cNvPr id="113669" name="Picture 2" descr="Dr Brem Wound Operation 250"/>
          <p:cNvPicPr>
            <a:picLocks noChangeAspect="1" noChangeArrowheads="1"/>
          </p:cNvPicPr>
          <p:nvPr/>
        </p:nvPicPr>
        <p:blipFill>
          <a:blip r:embed="rId2" cstate="print"/>
          <a:srcRect/>
          <a:stretch>
            <a:fillRect/>
          </a:stretch>
        </p:blipFill>
        <p:spPr bwMode="auto">
          <a:xfrm>
            <a:off x="5486400" y="971550"/>
            <a:ext cx="2286000" cy="1600200"/>
          </a:xfrm>
          <a:prstGeom prst="rect">
            <a:avLst/>
          </a:prstGeom>
          <a:noFill/>
          <a:ln w="9525">
            <a:noFill/>
            <a:miter lim="800000"/>
            <a:headEnd/>
            <a:tailEnd/>
          </a:ln>
        </p:spPr>
      </p:pic>
      <p:sp>
        <p:nvSpPr>
          <p:cNvPr id="113670" name="TextBox 5"/>
          <p:cNvSpPr txBox="1">
            <a:spLocks noChangeArrowheads="1"/>
          </p:cNvSpPr>
          <p:nvPr/>
        </p:nvSpPr>
        <p:spPr bwMode="auto">
          <a:xfrm>
            <a:off x="3712648" y="4706229"/>
            <a:ext cx="4288353" cy="276999"/>
          </a:xfrm>
          <a:prstGeom prst="rect">
            <a:avLst/>
          </a:prstGeom>
          <a:noFill/>
          <a:ln w="9525">
            <a:noFill/>
            <a:miter lim="800000"/>
            <a:headEnd/>
            <a:tailEnd/>
          </a:ln>
        </p:spPr>
        <p:txBody>
          <a:bodyPr wrap="none">
            <a:spAutoFit/>
          </a:bodyPr>
          <a:lstStyle/>
          <a:p>
            <a:pPr algn="r">
              <a:buClr>
                <a:srgbClr val="C00000"/>
              </a:buClr>
            </a:pPr>
            <a:r>
              <a:rPr lang="en-US" sz="1200" i="1"/>
              <a:t>http://longisland.mdnews.com/articles/LocalArticle?id=42780</a:t>
            </a:r>
          </a:p>
        </p:txBody>
      </p:sp>
    </p:spTree>
    <p:extLst>
      <p:ext uri="{BB962C8B-B14F-4D97-AF65-F5344CB8AC3E}">
        <p14:creationId xmlns:p14="http://schemas.microsoft.com/office/powerpoint/2010/main" val="93254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391" y="400050"/>
            <a:ext cx="7459839" cy="434579"/>
          </a:xfrm>
        </p:spPr>
        <p:txBody>
          <a:bodyPr>
            <a:normAutofit fontScale="90000"/>
          </a:bodyPr>
          <a:lstStyle/>
          <a:p>
            <a:pPr>
              <a:buClr>
                <a:srgbClr val="C00000"/>
              </a:buClr>
              <a:defRPr/>
            </a:pPr>
            <a:r>
              <a:rPr lang="en-US">
                <a:solidFill>
                  <a:schemeClr val="tx1"/>
                </a:solidFill>
              </a:rPr>
              <a:t>Dosing Schedule for Diabetic Wounds</a:t>
            </a:r>
          </a:p>
        </p:txBody>
      </p:sp>
      <p:sp>
        <p:nvSpPr>
          <p:cNvPr id="3" name="Content Placeholder 2"/>
          <p:cNvSpPr>
            <a:spLocks noGrp="1"/>
          </p:cNvSpPr>
          <p:nvPr>
            <p:ph idx="1"/>
          </p:nvPr>
        </p:nvSpPr>
        <p:spPr>
          <a:xfrm>
            <a:off x="685800" y="1143001"/>
            <a:ext cx="7391400" cy="3223022"/>
          </a:xfrm>
        </p:spPr>
        <p:txBody>
          <a:bodyPr>
            <a:normAutofit lnSpcReduction="10000"/>
          </a:bodyPr>
          <a:lstStyle/>
          <a:p>
            <a:pPr marL="428625" indent="-428625" algn="ctr">
              <a:buClr>
                <a:srgbClr val="C00000"/>
              </a:buClr>
              <a:buFont typeface="+mj-lt"/>
              <a:buAutoNum type="romanUcPeriod"/>
              <a:defRPr/>
            </a:pPr>
            <a:r>
              <a:rPr lang="en-US" sz="2925" dirty="0">
                <a:solidFill>
                  <a:schemeClr val="tx1"/>
                </a:solidFill>
              </a:rPr>
              <a:t>100mcg/m</a:t>
            </a:r>
            <a:r>
              <a:rPr lang="en-US" sz="2925" baseline="30000" dirty="0">
                <a:solidFill>
                  <a:schemeClr val="tx1"/>
                </a:solidFill>
              </a:rPr>
              <a:t>2</a:t>
            </a:r>
            <a:r>
              <a:rPr lang="en-US" sz="2925" dirty="0">
                <a:solidFill>
                  <a:schemeClr val="tx1"/>
                </a:solidFill>
              </a:rPr>
              <a:t> topical daily</a:t>
            </a:r>
          </a:p>
          <a:p>
            <a:pPr marL="428625" indent="-428625" algn="ctr">
              <a:buClr>
                <a:srgbClr val="C00000"/>
              </a:buClr>
              <a:buFont typeface="+mj-lt"/>
              <a:buAutoNum type="romanUcPeriod"/>
              <a:defRPr/>
            </a:pPr>
            <a:endParaRPr lang="en-US" sz="2925" dirty="0">
              <a:solidFill>
                <a:schemeClr val="tx1"/>
              </a:solidFill>
            </a:endParaRPr>
          </a:p>
          <a:p>
            <a:pPr marL="428625" indent="-428625" algn="ctr">
              <a:buClr>
                <a:srgbClr val="C00000"/>
              </a:buClr>
              <a:buNone/>
              <a:defRPr/>
            </a:pPr>
            <a:r>
              <a:rPr lang="en-US" sz="2925" dirty="0">
                <a:solidFill>
                  <a:schemeClr val="tx1"/>
                </a:solidFill>
              </a:rPr>
              <a:t> </a:t>
            </a:r>
            <a:r>
              <a:rPr lang="en-US" sz="3600" dirty="0">
                <a:solidFill>
                  <a:schemeClr val="tx1"/>
                </a:solidFill>
              </a:rPr>
              <a:t>OR</a:t>
            </a:r>
            <a:endParaRPr lang="en-US" sz="2925" dirty="0">
              <a:solidFill>
                <a:schemeClr val="tx1"/>
              </a:solidFill>
            </a:endParaRPr>
          </a:p>
          <a:p>
            <a:pPr marL="428625" indent="-428625" algn="ctr">
              <a:buClr>
                <a:srgbClr val="C00000"/>
              </a:buClr>
              <a:buNone/>
              <a:defRPr/>
            </a:pPr>
            <a:endParaRPr lang="en-US" sz="2925" dirty="0">
              <a:solidFill>
                <a:schemeClr val="tx1"/>
              </a:solidFill>
            </a:endParaRPr>
          </a:p>
          <a:p>
            <a:pPr marL="428625" indent="-428625" algn="ctr">
              <a:buClr>
                <a:srgbClr val="C00000"/>
              </a:buClr>
              <a:buFont typeface="+mj-lt"/>
              <a:buAutoNum type="romanUcPeriod"/>
              <a:defRPr/>
            </a:pPr>
            <a:r>
              <a:rPr lang="en-US" sz="2925" dirty="0">
                <a:solidFill>
                  <a:schemeClr val="tx1"/>
                </a:solidFill>
              </a:rPr>
              <a:t>5.0mcg/kg perilesional injection x1 initial</a:t>
            </a:r>
          </a:p>
          <a:p>
            <a:pPr marL="428625" indent="-428625" algn="ctr">
              <a:buClr>
                <a:srgbClr val="C00000"/>
              </a:buClr>
              <a:buFont typeface="+mj-lt"/>
              <a:buAutoNum type="romanUcPeriod"/>
              <a:defRPr/>
            </a:pPr>
            <a:r>
              <a:rPr lang="en-US" sz="2925" dirty="0">
                <a:solidFill>
                  <a:schemeClr val="tx1"/>
                </a:solidFill>
              </a:rPr>
              <a:t>2.5mcg/kg perilesional injection subsequent daily dose </a:t>
            </a:r>
            <a:endParaRPr lang="en-US" dirty="0">
              <a:solidFill>
                <a:schemeClr val="tx1"/>
              </a:solidFill>
            </a:endParaRPr>
          </a:p>
        </p:txBody>
      </p:sp>
      <p:sp>
        <p:nvSpPr>
          <p:cNvPr id="114692" name="TextBox 3"/>
          <p:cNvSpPr txBox="1">
            <a:spLocks noChangeArrowheads="1"/>
          </p:cNvSpPr>
          <p:nvPr/>
        </p:nvSpPr>
        <p:spPr bwMode="auto">
          <a:xfrm>
            <a:off x="252147" y="4704919"/>
            <a:ext cx="8229777" cy="461665"/>
          </a:xfrm>
          <a:prstGeom prst="rect">
            <a:avLst/>
          </a:prstGeom>
          <a:noFill/>
          <a:ln w="9525">
            <a:noFill/>
            <a:miter lim="800000"/>
            <a:headEnd/>
            <a:tailEnd/>
          </a:ln>
        </p:spPr>
        <p:txBody>
          <a:bodyPr wrap="square">
            <a:spAutoFit/>
          </a:bodyPr>
          <a:lstStyle/>
          <a:p>
            <a:pPr algn="r">
              <a:buClr>
                <a:srgbClr val="C00000"/>
              </a:buClr>
            </a:pPr>
            <a:r>
              <a:rPr lang="en-US" sz="1200" i="1"/>
              <a:t>Gough A et al. </a:t>
            </a:r>
            <a:r>
              <a:rPr lang="en-US" sz="1200" i="1" err="1"/>
              <a:t>Randomised</a:t>
            </a:r>
            <a:r>
              <a:rPr lang="en-US" sz="1200" i="1"/>
              <a:t> placebo-controlled trial of granulocyte-colony stimulating factor in diabetic foot infection. Lancet. 1997;350(9081):855-9.</a:t>
            </a:r>
          </a:p>
        </p:txBody>
      </p:sp>
    </p:spTree>
    <p:extLst>
      <p:ext uri="{BB962C8B-B14F-4D97-AF65-F5344CB8AC3E}">
        <p14:creationId xmlns:p14="http://schemas.microsoft.com/office/powerpoint/2010/main" val="2807349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00050"/>
            <a:ext cx="5600700" cy="434579"/>
          </a:xfrm>
        </p:spPr>
        <p:txBody>
          <a:bodyPr>
            <a:normAutofit fontScale="90000"/>
          </a:bodyPr>
          <a:lstStyle/>
          <a:p>
            <a:pPr>
              <a:buClr>
                <a:srgbClr val="C00000"/>
              </a:buClr>
              <a:defRPr/>
            </a:pPr>
            <a:r>
              <a:rPr lang="en-US" dirty="0">
                <a:solidFill>
                  <a:schemeClr val="tx1"/>
                </a:solidFill>
              </a:rPr>
              <a:t>Contraindications</a:t>
            </a:r>
          </a:p>
        </p:txBody>
      </p:sp>
      <p:sp>
        <p:nvSpPr>
          <p:cNvPr id="3" name="Content Placeholder 2"/>
          <p:cNvSpPr>
            <a:spLocks noGrp="1"/>
          </p:cNvSpPr>
          <p:nvPr>
            <p:ph idx="1"/>
          </p:nvPr>
        </p:nvSpPr>
        <p:spPr/>
        <p:txBody>
          <a:bodyPr>
            <a:normAutofit fontScale="85000" lnSpcReduction="20000"/>
          </a:bodyPr>
          <a:lstStyle/>
          <a:p>
            <a:pPr>
              <a:buClr>
                <a:srgbClr val="C00000"/>
              </a:buClr>
              <a:defRPr/>
            </a:pPr>
            <a:r>
              <a:rPr lang="en-US">
                <a:solidFill>
                  <a:schemeClr val="tx1"/>
                </a:solidFill>
              </a:rPr>
              <a:t>High levels of leukemic blasts in bone marrow or peripheral blood (≥ 10%)</a:t>
            </a:r>
          </a:p>
          <a:p>
            <a:pPr>
              <a:buClr>
                <a:srgbClr val="C00000"/>
              </a:buClr>
              <a:defRPr/>
            </a:pPr>
            <a:r>
              <a:rPr lang="en-US">
                <a:solidFill>
                  <a:schemeClr val="tx1"/>
                </a:solidFill>
              </a:rPr>
              <a:t>Allergy to yeast</a:t>
            </a:r>
          </a:p>
          <a:p>
            <a:pPr>
              <a:buClr>
                <a:srgbClr val="C00000"/>
              </a:buClr>
              <a:defRPr/>
            </a:pPr>
            <a:r>
              <a:rPr lang="en-US">
                <a:solidFill>
                  <a:schemeClr val="tx1"/>
                </a:solidFill>
              </a:rPr>
              <a:t>Within 24h before/after chemotherapy/radiation</a:t>
            </a:r>
          </a:p>
          <a:p>
            <a:pPr>
              <a:buClr>
                <a:srgbClr val="C00000"/>
              </a:buClr>
              <a:defRPr/>
            </a:pPr>
            <a:r>
              <a:rPr lang="en-US">
                <a:solidFill>
                  <a:schemeClr val="tx1"/>
                </a:solidFill>
              </a:rPr>
              <a:t>Newborns (fatal “gasping syndrome”)</a:t>
            </a:r>
          </a:p>
          <a:p>
            <a:pPr>
              <a:buClr>
                <a:srgbClr val="C00000"/>
              </a:buClr>
              <a:defRPr/>
            </a:pPr>
            <a:endParaRPr lang="en-US">
              <a:solidFill>
                <a:schemeClr val="tx1"/>
              </a:solidFill>
            </a:endParaRPr>
          </a:p>
          <a:p>
            <a:pPr>
              <a:buClr>
                <a:srgbClr val="C00000"/>
              </a:buClr>
              <a:defRPr/>
            </a:pPr>
            <a:r>
              <a:rPr lang="en-US">
                <a:solidFill>
                  <a:schemeClr val="tx1"/>
                </a:solidFill>
              </a:rPr>
              <a:t>Cautions</a:t>
            </a:r>
          </a:p>
          <a:p>
            <a:pPr lvl="1">
              <a:buClr>
                <a:srgbClr val="C00000"/>
              </a:buClr>
              <a:defRPr/>
            </a:pPr>
            <a:r>
              <a:rPr lang="en-US">
                <a:solidFill>
                  <a:schemeClr val="tx1"/>
                </a:solidFill>
              </a:rPr>
              <a:t>Lithium therapy and corticosteroids</a:t>
            </a:r>
          </a:p>
          <a:p>
            <a:pPr lvl="1">
              <a:buClr>
                <a:srgbClr val="C00000"/>
              </a:buClr>
              <a:defRPr/>
            </a:pPr>
            <a:r>
              <a:rPr lang="en-US">
                <a:solidFill>
                  <a:schemeClr val="tx1"/>
                </a:solidFill>
              </a:rPr>
              <a:t>Pregnancy risk: Category C (risk cannot be ruled out)</a:t>
            </a:r>
          </a:p>
        </p:txBody>
      </p:sp>
      <p:sp>
        <p:nvSpPr>
          <p:cNvPr id="115716" name="TextBox 3"/>
          <p:cNvSpPr txBox="1">
            <a:spLocks noChangeArrowheads="1"/>
          </p:cNvSpPr>
          <p:nvPr/>
        </p:nvSpPr>
        <p:spPr bwMode="auto">
          <a:xfrm>
            <a:off x="4807289" y="4889585"/>
            <a:ext cx="2957413" cy="276999"/>
          </a:xfrm>
          <a:prstGeom prst="rect">
            <a:avLst/>
          </a:prstGeom>
          <a:noFill/>
          <a:ln w="9525">
            <a:noFill/>
            <a:miter lim="800000"/>
            <a:headEnd/>
            <a:tailEnd/>
          </a:ln>
        </p:spPr>
        <p:txBody>
          <a:bodyPr wrap="none">
            <a:spAutoFit/>
          </a:bodyPr>
          <a:lstStyle/>
          <a:p>
            <a:pPr>
              <a:buClr>
                <a:srgbClr val="C00000"/>
              </a:buClr>
            </a:pPr>
            <a:r>
              <a:rPr lang="en-US" sz="1200" i="1"/>
              <a:t>http://www.leukine.com/patient-interstitial</a:t>
            </a:r>
          </a:p>
        </p:txBody>
      </p:sp>
    </p:spTree>
    <p:extLst>
      <p:ext uri="{BB962C8B-B14F-4D97-AF65-F5344CB8AC3E}">
        <p14:creationId xmlns:p14="http://schemas.microsoft.com/office/powerpoint/2010/main" val="1035215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147346" y="1066800"/>
            <a:ext cx="5720054" cy="2667000"/>
          </a:xfrm>
        </p:spPr>
        <p:txBody>
          <a:bodyPr/>
          <a:lstStyle/>
          <a:p>
            <a:pPr marL="0" marR="0">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Apligraf</a:t>
            </a:r>
            <a:r>
              <a:rPr lang="en-US" sz="1600" dirty="0">
                <a:effectLst/>
                <a:latin typeface="Calibri" panose="020F0502020204030204" pitchFamily="34" charset="0"/>
                <a:ea typeface="Calibri" panose="020F0502020204030204" pitchFamily="34" charset="0"/>
                <a:cs typeface="Times New Roman" panose="02020603050405020304" pitchFamily="18" charset="0"/>
              </a:rPr>
              <a:t> (previously known as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Graftskin</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“human skin equivalent”) is a tissue-engineered biological dressing for wounds. </a:t>
            </a:r>
            <a:r>
              <a:rPr lang="en-US" sz="1600" dirty="0" err="1">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Apligraf</a:t>
            </a:r>
            <a:r>
              <a:rPr lang="en-US" sz="16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is composed of male neonatal fibroblasts (taken from discarded foreskin of a newborn baby) which are initially placed in a bovine type I collagen matrix. Over time a </a:t>
            </a:r>
            <a:r>
              <a:rPr lang="en-US" sz="1600" dirty="0" err="1">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neodermis</a:t>
            </a:r>
            <a:r>
              <a:rPr lang="en-US" sz="1600" dirty="0">
                <a:solidFill>
                  <a:srgbClr val="212121"/>
                </a:solidFill>
                <a:effectLst/>
                <a:latin typeface="Calibri" panose="020F0502020204030204" pitchFamily="34" charset="0"/>
                <a:ea typeface="Times New Roman" panose="02020603050405020304" pitchFamily="18" charset="0"/>
                <a:cs typeface="Times New Roman" panose="02020603050405020304" pitchFamily="18" charset="0"/>
              </a:rPr>
              <a:t> produced by the neonatal fibroblasts develops an epidermal sheet. In other words, it is a</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bioengineered skin substitute with two layers: </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Epidermal layer: Contains living keratinocytes and stem cells that provide potent healing signals (growth factors/cytokines)</a:t>
            </a:r>
            <a:endParaRPr lang="en-US" sz="16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itchFamily="2" charset="2"/>
              <a:buChar char=""/>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Dermal layer: Contains living fibroblasts that proliferate and produce human collagen and other extracellular matrix proteins (which regulate tissue formation) as well as growth factors/cytokines. </a:t>
            </a:r>
            <a:endParaRPr lang="en-US" sz="1600" dirty="0">
              <a:effectLst/>
              <a:latin typeface="Times New Roman" panose="02020603050405020304" pitchFamily="18" charset="0"/>
              <a:ea typeface="Calibri" panose="020F0502020204030204" pitchFamily="34" charset="0"/>
            </a:endParaRPr>
          </a:p>
        </p:txBody>
      </p:sp>
      <p:pic>
        <p:nvPicPr>
          <p:cNvPr id="13314" name="Picture 2" descr="Product Details | Apligraf®">
            <a:extLst>
              <a:ext uri="{FF2B5EF4-FFF2-40B4-BE49-F238E27FC236}">
                <a16:creationId xmlns:a16="http://schemas.microsoft.com/office/drawing/2014/main" id="{C119225C-F6F5-668D-C7E2-BA2883C0E9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32" t="41221"/>
          <a:stretch/>
        </p:blipFill>
        <p:spPr bwMode="auto">
          <a:xfrm>
            <a:off x="5801700" y="1426418"/>
            <a:ext cx="3228205" cy="2135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FAF8C3-CCAD-D3FE-3C1A-6F6CCE431FA9}"/>
              </a:ext>
            </a:extLst>
          </p:cNvPr>
          <p:cNvSpPr txBox="1"/>
          <p:nvPr/>
        </p:nvSpPr>
        <p:spPr>
          <a:xfrm>
            <a:off x="2667000" y="4476750"/>
            <a:ext cx="6777941" cy="553998"/>
          </a:xfrm>
          <a:prstGeom prst="rect">
            <a:avLst/>
          </a:prstGeom>
          <a:noFill/>
        </p:spPr>
        <p:txBody>
          <a:bodyPr wrap="square" rtlCol="0">
            <a:spAutoFit/>
          </a:bodyPr>
          <a:lstStyle/>
          <a:p>
            <a:pPr marL="403225" indent="-403225"/>
            <a:r>
              <a:rPr lang="en-US" sz="1000" dirty="0" err="1">
                <a:solidFill>
                  <a:srgbClr val="212121"/>
                </a:solidFill>
                <a:effectLst/>
                <a:ea typeface="Times New Roman" panose="02020603050405020304" pitchFamily="18" charset="0"/>
                <a:cs typeface="Segoe UI" panose="020B0502040204020203" pitchFamily="34" charset="0"/>
              </a:rPr>
              <a:t>Brem</a:t>
            </a:r>
            <a:r>
              <a:rPr lang="en-US" sz="1000" dirty="0">
                <a:solidFill>
                  <a:srgbClr val="212121"/>
                </a:solidFill>
                <a:effectLst/>
                <a:ea typeface="Times New Roman" panose="02020603050405020304" pitchFamily="18" charset="0"/>
                <a:cs typeface="Segoe UI" panose="020B0502040204020203" pitchFamily="34" charset="0"/>
              </a:rPr>
              <a:t> H, </a:t>
            </a:r>
            <a:r>
              <a:rPr lang="en-US" sz="1000" dirty="0" err="1">
                <a:solidFill>
                  <a:srgbClr val="212121"/>
                </a:solidFill>
                <a:effectLst/>
                <a:ea typeface="Times New Roman" panose="02020603050405020304" pitchFamily="18" charset="0"/>
                <a:cs typeface="Segoe UI" panose="020B0502040204020203" pitchFamily="34" charset="0"/>
              </a:rPr>
              <a:t>Balledux</a:t>
            </a:r>
            <a:r>
              <a:rPr lang="en-US" sz="1000" dirty="0">
                <a:solidFill>
                  <a:srgbClr val="212121"/>
                </a:solidFill>
                <a:effectLst/>
                <a:ea typeface="Times New Roman" panose="02020603050405020304" pitchFamily="18" charset="0"/>
                <a:cs typeface="Segoe UI" panose="020B0502040204020203" pitchFamily="34" charset="0"/>
              </a:rPr>
              <a:t> J, </a:t>
            </a:r>
            <a:r>
              <a:rPr lang="en-US" sz="1000" dirty="0" err="1">
                <a:solidFill>
                  <a:srgbClr val="212121"/>
                </a:solidFill>
                <a:effectLst/>
                <a:ea typeface="Times New Roman" panose="02020603050405020304" pitchFamily="18" charset="0"/>
                <a:cs typeface="Segoe UI" panose="020B0502040204020203" pitchFamily="34" charset="0"/>
              </a:rPr>
              <a:t>Sukkarieh</a:t>
            </a:r>
            <a:r>
              <a:rPr lang="en-US" sz="1000" dirty="0">
                <a:solidFill>
                  <a:srgbClr val="212121"/>
                </a:solidFill>
                <a:effectLst/>
                <a:ea typeface="Times New Roman" panose="02020603050405020304" pitchFamily="18" charset="0"/>
                <a:cs typeface="Segoe UI" panose="020B0502040204020203" pitchFamily="34" charset="0"/>
              </a:rPr>
              <a:t> T, Carson P, </a:t>
            </a:r>
            <a:r>
              <a:rPr lang="en-US" sz="1000" dirty="0" err="1">
                <a:solidFill>
                  <a:srgbClr val="212121"/>
                </a:solidFill>
                <a:effectLst/>
                <a:ea typeface="Times New Roman" panose="02020603050405020304" pitchFamily="18" charset="0"/>
                <a:cs typeface="Segoe UI" panose="020B0502040204020203" pitchFamily="34" charset="0"/>
              </a:rPr>
              <a:t>Falanga</a:t>
            </a:r>
            <a:r>
              <a:rPr lang="en-US" sz="1000" dirty="0">
                <a:solidFill>
                  <a:srgbClr val="212121"/>
                </a:solidFill>
                <a:effectLst/>
                <a:ea typeface="Times New Roman" panose="02020603050405020304" pitchFamily="18" charset="0"/>
                <a:cs typeface="Segoe UI" panose="020B0502040204020203" pitchFamily="34" charset="0"/>
              </a:rPr>
              <a:t> V. Healing of venous ulcers of long duration with a </a:t>
            </a:r>
            <a:r>
              <a:rPr lang="en-US" sz="1000" dirty="0" err="1">
                <a:solidFill>
                  <a:srgbClr val="212121"/>
                </a:solidFill>
                <a:effectLst/>
                <a:ea typeface="Times New Roman" panose="02020603050405020304" pitchFamily="18" charset="0"/>
                <a:cs typeface="Segoe UI" panose="020B0502040204020203" pitchFamily="34" charset="0"/>
              </a:rPr>
              <a:t>bilayered</a:t>
            </a:r>
            <a:r>
              <a:rPr lang="en-US" sz="1000" dirty="0">
                <a:solidFill>
                  <a:srgbClr val="212121"/>
                </a:solidFill>
                <a:effectLst/>
                <a:ea typeface="Times New Roman" panose="02020603050405020304" pitchFamily="18" charset="0"/>
                <a:cs typeface="Segoe UI" panose="020B0502040204020203" pitchFamily="34" charset="0"/>
              </a:rPr>
              <a:t> living skin substitute: results from a general surgery and dermatology department. Dermatol Surg. 2001 Nov;27(11):915-9. </a:t>
            </a:r>
            <a:r>
              <a:rPr lang="en-US" sz="1000" dirty="0" err="1">
                <a:solidFill>
                  <a:srgbClr val="212121"/>
                </a:solidFill>
                <a:effectLst/>
                <a:ea typeface="Times New Roman" panose="02020603050405020304" pitchFamily="18" charset="0"/>
                <a:cs typeface="Segoe UI" panose="020B0502040204020203" pitchFamily="34" charset="0"/>
              </a:rPr>
              <a:t>doi</a:t>
            </a:r>
            <a:r>
              <a:rPr lang="en-US" sz="1000" dirty="0">
                <a:solidFill>
                  <a:srgbClr val="212121"/>
                </a:solidFill>
                <a:effectLst/>
                <a:ea typeface="Times New Roman" panose="02020603050405020304" pitchFamily="18" charset="0"/>
                <a:cs typeface="Segoe UI" panose="020B0502040204020203" pitchFamily="34" charset="0"/>
              </a:rPr>
              <a:t>: 10.1046/j.1524-4725.2001.01092.x. PMID: 11737123</a:t>
            </a:r>
            <a:r>
              <a:rPr lang="en-US" sz="1000" dirty="0">
                <a:effectLst/>
              </a:rPr>
              <a:t> </a:t>
            </a:r>
            <a:endParaRPr lang="en-US" sz="1000" dirty="0"/>
          </a:p>
        </p:txBody>
      </p:sp>
      <p:sp>
        <p:nvSpPr>
          <p:cNvPr id="8" name="Title 1">
            <a:extLst>
              <a:ext uri="{FF2B5EF4-FFF2-40B4-BE49-F238E27FC236}">
                <a16:creationId xmlns:a16="http://schemas.microsoft.com/office/drawing/2014/main" id="{BE762E61-E49B-47D7-8C00-C54D8250462B}"/>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Apligraf</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421319983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161200" y="1200150"/>
            <a:ext cx="3734850" cy="1295400"/>
          </a:xfrm>
        </p:spPr>
        <p:txBody>
          <a:bodyPr/>
          <a:lstStyle/>
          <a:p>
            <a:pPr>
              <a:spcBef>
                <a:spcPts val="0"/>
              </a:spcBef>
              <a:spcAft>
                <a:spcPts val="0"/>
              </a:spcAft>
            </a:pPr>
            <a:r>
              <a:rPr lang="en-US" sz="1400" dirty="0">
                <a:solidFill>
                  <a:srgbClr val="333333"/>
                </a:solidFill>
                <a:effectLst/>
                <a:ea typeface="Times New Roman" panose="02020603050405020304" pitchFamily="18" charset="0"/>
                <a:cs typeface="Times New Roman" panose="02020603050405020304" pitchFamily="18" charset="0"/>
              </a:rPr>
              <a:t>Figure A</a:t>
            </a:r>
            <a:r>
              <a:rPr lang="en-US" sz="1400" dirty="0">
                <a:solidFill>
                  <a:srgbClr val="333333"/>
                </a:solidFill>
                <a:ea typeface="Times New Roman" panose="02020603050405020304" pitchFamily="18" charset="0"/>
                <a:cs typeface="Times New Roman" panose="02020603050405020304" pitchFamily="18" charset="0"/>
              </a:rPr>
              <a:t>:</a:t>
            </a:r>
            <a:r>
              <a:rPr lang="en-US" sz="1400" dirty="0">
                <a:solidFill>
                  <a:srgbClr val="333333"/>
                </a:solidFill>
                <a:effectLst/>
                <a:ea typeface="Times New Roman" panose="02020603050405020304" pitchFamily="18" charset="0"/>
                <a:cs typeface="Times New Roman" panose="02020603050405020304" pitchFamily="18" charset="0"/>
              </a:rPr>
              <a:t> Saline being applied in Petri dish (keratinocyte layer) such that </a:t>
            </a:r>
            <a:r>
              <a:rPr lang="en-US" sz="1400" dirty="0" err="1">
                <a:solidFill>
                  <a:srgbClr val="333333"/>
                </a:solidFill>
                <a:effectLst/>
                <a:ea typeface="Times New Roman" panose="02020603050405020304" pitchFamily="18" charset="0"/>
                <a:cs typeface="Times New Roman" panose="02020603050405020304" pitchFamily="18" charset="0"/>
              </a:rPr>
              <a:t>Apligraf</a:t>
            </a:r>
            <a:r>
              <a:rPr lang="en-US" sz="1400" dirty="0">
                <a:solidFill>
                  <a:srgbClr val="333333"/>
                </a:solidFill>
                <a:effectLst/>
                <a:ea typeface="Times New Roman" panose="02020603050405020304" pitchFamily="18" charset="0"/>
                <a:cs typeface="Times New Roman" panose="02020603050405020304" pitchFamily="18" charset="0"/>
              </a:rPr>
              <a:t> can be easily removed from its culture medium</a:t>
            </a:r>
          </a:p>
          <a:p>
            <a:pPr marL="0" indent="0">
              <a:spcBef>
                <a:spcPts val="0"/>
              </a:spcBef>
              <a:spcAft>
                <a:spcPts val="0"/>
              </a:spcAft>
              <a:buNone/>
            </a:pPr>
            <a:endParaRPr lang="en-US" sz="1400" dirty="0">
              <a:solidFill>
                <a:srgbClr val="333333"/>
              </a:solidFill>
              <a:effectLst/>
              <a:ea typeface="Times New Roman" panose="02020603050405020304" pitchFamily="18" charset="0"/>
              <a:cs typeface="Times New Roman" panose="02020603050405020304" pitchFamily="18" charset="0"/>
            </a:endParaRPr>
          </a:p>
          <a:p>
            <a:pPr>
              <a:spcBef>
                <a:spcPts val="0"/>
              </a:spcBef>
              <a:spcAft>
                <a:spcPts val="0"/>
              </a:spcAft>
            </a:pPr>
            <a:r>
              <a:rPr lang="en-US" sz="1400" dirty="0">
                <a:solidFill>
                  <a:srgbClr val="333333"/>
                </a:solidFill>
                <a:ea typeface="Times New Roman" panose="02020603050405020304" pitchFamily="18" charset="0"/>
                <a:cs typeface="Times New Roman" panose="02020603050405020304" pitchFamily="18" charset="0"/>
              </a:rPr>
              <a:t>Figure B:</a:t>
            </a:r>
            <a:r>
              <a:rPr lang="en-US" sz="1400" dirty="0">
                <a:solidFill>
                  <a:srgbClr val="333333"/>
                </a:solidFill>
                <a:effectLst/>
                <a:ea typeface="Times New Roman" panose="02020603050405020304" pitchFamily="18" charset="0"/>
                <a:cs typeface="Times New Roman" panose="02020603050405020304" pitchFamily="18" charset="0"/>
              </a:rPr>
              <a:t> </a:t>
            </a:r>
            <a:r>
              <a:rPr lang="en-US" sz="1400" dirty="0" err="1">
                <a:solidFill>
                  <a:srgbClr val="333333"/>
                </a:solidFill>
                <a:effectLst/>
                <a:ea typeface="Times New Roman" panose="02020603050405020304" pitchFamily="18" charset="0"/>
                <a:cs typeface="Times New Roman" panose="02020603050405020304" pitchFamily="18" charset="0"/>
              </a:rPr>
              <a:t>Apligraf</a:t>
            </a:r>
            <a:r>
              <a:rPr lang="en-US" sz="1400" dirty="0">
                <a:solidFill>
                  <a:srgbClr val="333333"/>
                </a:solidFill>
                <a:effectLst/>
                <a:ea typeface="Times New Roman" panose="02020603050405020304" pitchFamily="18" charset="0"/>
                <a:cs typeface="Times New Roman" panose="02020603050405020304" pitchFamily="18" charset="0"/>
              </a:rPr>
              <a:t> being lifted with 2 smooth forceps (fibroblast side showing) </a:t>
            </a:r>
          </a:p>
          <a:p>
            <a:pPr>
              <a:spcBef>
                <a:spcPts val="0"/>
              </a:spcBef>
              <a:spcAft>
                <a:spcPts val="0"/>
              </a:spcAft>
            </a:pPr>
            <a:endParaRPr lang="en-US" sz="1400" dirty="0">
              <a:solidFill>
                <a:srgbClr val="333333"/>
              </a:solidFill>
              <a:effectLst/>
              <a:ea typeface="Times New Roman" panose="02020603050405020304" pitchFamily="18" charset="0"/>
              <a:cs typeface="Times New Roman" panose="02020603050405020304" pitchFamily="18" charset="0"/>
            </a:endParaRPr>
          </a:p>
          <a:p>
            <a:pPr>
              <a:spcBef>
                <a:spcPts val="0"/>
              </a:spcBef>
              <a:spcAft>
                <a:spcPts val="0"/>
              </a:spcAft>
            </a:pPr>
            <a:r>
              <a:rPr lang="en-US" sz="1400" dirty="0">
                <a:solidFill>
                  <a:srgbClr val="333333"/>
                </a:solidFill>
                <a:effectLst/>
                <a:ea typeface="Times New Roman" panose="02020603050405020304" pitchFamily="18" charset="0"/>
                <a:cs typeface="Times New Roman" panose="02020603050405020304" pitchFamily="18" charset="0"/>
              </a:rPr>
              <a:t>Figure C</a:t>
            </a:r>
            <a:r>
              <a:rPr lang="en-US" sz="1400" dirty="0">
                <a:solidFill>
                  <a:srgbClr val="333333"/>
                </a:solidFill>
                <a:ea typeface="Times New Roman" panose="02020603050405020304" pitchFamily="18" charset="0"/>
                <a:cs typeface="Times New Roman" panose="02020603050405020304" pitchFamily="18" charset="0"/>
              </a:rPr>
              <a:t>:</a:t>
            </a:r>
            <a:r>
              <a:rPr lang="en-US" sz="1400" dirty="0">
                <a:solidFill>
                  <a:srgbClr val="333333"/>
                </a:solidFill>
                <a:effectLst/>
                <a:ea typeface="Times New Roman" panose="02020603050405020304" pitchFamily="18" charset="0"/>
                <a:cs typeface="Times New Roman" panose="02020603050405020304" pitchFamily="18" charset="0"/>
              </a:rPr>
              <a:t> Quadriplegic who had nonhealing sacral ulcer. In this photograph, the wound was debrided down to subcutaneous tissue</a:t>
            </a:r>
          </a:p>
          <a:p>
            <a:pPr marL="0" indent="0">
              <a:spcBef>
                <a:spcPts val="0"/>
              </a:spcBef>
              <a:spcAft>
                <a:spcPts val="0"/>
              </a:spcAft>
              <a:buNone/>
            </a:pPr>
            <a:r>
              <a:rPr lang="en-US" sz="1400" dirty="0">
                <a:solidFill>
                  <a:srgbClr val="333333"/>
                </a:solidFill>
                <a:effectLst/>
                <a:ea typeface="Times New Roman" panose="02020603050405020304" pitchFamily="18" charset="0"/>
                <a:cs typeface="Times New Roman" panose="02020603050405020304" pitchFamily="18" charset="0"/>
              </a:rPr>
              <a:t> </a:t>
            </a:r>
          </a:p>
          <a:p>
            <a:pPr>
              <a:spcBef>
                <a:spcPts val="0"/>
              </a:spcBef>
              <a:spcAft>
                <a:spcPts val="0"/>
              </a:spcAft>
            </a:pPr>
            <a:r>
              <a:rPr lang="en-US" sz="1400" dirty="0">
                <a:solidFill>
                  <a:srgbClr val="333333"/>
                </a:solidFill>
                <a:effectLst/>
                <a:ea typeface="Times New Roman" panose="02020603050405020304" pitchFamily="18" charset="0"/>
                <a:cs typeface="Times New Roman" panose="02020603050405020304" pitchFamily="18" charset="0"/>
              </a:rPr>
              <a:t>Figure D</a:t>
            </a:r>
            <a:r>
              <a:rPr lang="en-US" sz="1400" dirty="0">
                <a:solidFill>
                  <a:srgbClr val="333333"/>
                </a:solidFill>
                <a:ea typeface="Times New Roman" panose="02020603050405020304" pitchFamily="18" charset="0"/>
                <a:cs typeface="Times New Roman" panose="02020603050405020304" pitchFamily="18" charset="0"/>
              </a:rPr>
              <a:t>:</a:t>
            </a:r>
            <a:r>
              <a:rPr lang="en-US" sz="1400" dirty="0">
                <a:solidFill>
                  <a:srgbClr val="333333"/>
                </a:solidFill>
                <a:effectLst/>
                <a:ea typeface="Times New Roman" panose="02020603050405020304" pitchFamily="18" charset="0"/>
                <a:cs typeface="Times New Roman" panose="02020603050405020304" pitchFamily="18" charset="0"/>
              </a:rPr>
              <a:t> This wound healed 3 weeks after application of the skin graft, 1 week before photograph was taken</a:t>
            </a:r>
            <a:endParaRPr lang="en-US" sz="1400" dirty="0">
              <a:effectLst/>
              <a:ea typeface="Calibri" panose="020F0502020204030204" pitchFamily="34" charset="0"/>
            </a:endParaRPr>
          </a:p>
        </p:txBody>
      </p:sp>
      <p:pic>
        <p:nvPicPr>
          <p:cNvPr id="4" name="New picture">
            <a:extLst>
              <a:ext uri="{FF2B5EF4-FFF2-40B4-BE49-F238E27FC236}">
                <a16:creationId xmlns:a16="http://schemas.microsoft.com/office/drawing/2014/main" id="{EBB65FF8-F1F7-E30F-4AAE-238920E74B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088816"/>
            <a:ext cx="4725450" cy="3307148"/>
          </a:xfrm>
          <a:prstGeom prst="rect">
            <a:avLst/>
          </a:prstGeom>
          <a:noFill/>
          <a:ln>
            <a:noFill/>
          </a:ln>
        </p:spPr>
      </p:pic>
      <p:sp>
        <p:nvSpPr>
          <p:cNvPr id="5" name="TextBox 4">
            <a:extLst>
              <a:ext uri="{FF2B5EF4-FFF2-40B4-BE49-F238E27FC236}">
                <a16:creationId xmlns:a16="http://schemas.microsoft.com/office/drawing/2014/main" id="{65CA991F-C5B7-FAAF-1618-C8E0599E1DD7}"/>
              </a:ext>
            </a:extLst>
          </p:cNvPr>
          <p:cNvSpPr txBox="1"/>
          <p:nvPr/>
        </p:nvSpPr>
        <p:spPr>
          <a:xfrm>
            <a:off x="2590800" y="4476750"/>
            <a:ext cx="6777941" cy="553998"/>
          </a:xfrm>
          <a:prstGeom prst="rect">
            <a:avLst/>
          </a:prstGeom>
          <a:noFill/>
        </p:spPr>
        <p:txBody>
          <a:bodyPr wrap="square" rtlCol="0">
            <a:spAutoFit/>
          </a:bodyPr>
          <a:lstStyle/>
          <a:p>
            <a:pPr marL="403225" indent="-403225"/>
            <a:r>
              <a:rPr lang="en-US" sz="1000" dirty="0" err="1">
                <a:solidFill>
                  <a:srgbClr val="212121"/>
                </a:solidFill>
                <a:effectLst/>
                <a:ea typeface="Times New Roman" panose="02020603050405020304" pitchFamily="18" charset="0"/>
                <a:cs typeface="Segoe UI" panose="020B0502040204020203" pitchFamily="34" charset="0"/>
              </a:rPr>
              <a:t>Brem</a:t>
            </a:r>
            <a:r>
              <a:rPr lang="en-US" sz="1000" dirty="0">
                <a:solidFill>
                  <a:srgbClr val="212121"/>
                </a:solidFill>
                <a:effectLst/>
                <a:ea typeface="Times New Roman" panose="02020603050405020304" pitchFamily="18" charset="0"/>
                <a:cs typeface="Segoe UI" panose="020B0502040204020203" pitchFamily="34" charset="0"/>
              </a:rPr>
              <a:t> H, </a:t>
            </a:r>
            <a:r>
              <a:rPr lang="en-US" sz="1000" dirty="0" err="1">
                <a:solidFill>
                  <a:srgbClr val="212121"/>
                </a:solidFill>
                <a:effectLst/>
                <a:ea typeface="Times New Roman" panose="02020603050405020304" pitchFamily="18" charset="0"/>
                <a:cs typeface="Segoe UI" panose="020B0502040204020203" pitchFamily="34" charset="0"/>
              </a:rPr>
              <a:t>Balledux</a:t>
            </a:r>
            <a:r>
              <a:rPr lang="en-US" sz="1000" dirty="0">
                <a:solidFill>
                  <a:srgbClr val="212121"/>
                </a:solidFill>
                <a:effectLst/>
                <a:ea typeface="Times New Roman" panose="02020603050405020304" pitchFamily="18" charset="0"/>
                <a:cs typeface="Segoe UI" panose="020B0502040204020203" pitchFamily="34" charset="0"/>
              </a:rPr>
              <a:t> J, </a:t>
            </a:r>
            <a:r>
              <a:rPr lang="en-US" sz="1000" dirty="0" err="1">
                <a:solidFill>
                  <a:srgbClr val="212121"/>
                </a:solidFill>
                <a:effectLst/>
                <a:ea typeface="Times New Roman" panose="02020603050405020304" pitchFamily="18" charset="0"/>
                <a:cs typeface="Segoe UI" panose="020B0502040204020203" pitchFamily="34" charset="0"/>
              </a:rPr>
              <a:t>Sukkarieh</a:t>
            </a:r>
            <a:r>
              <a:rPr lang="en-US" sz="1000" dirty="0">
                <a:solidFill>
                  <a:srgbClr val="212121"/>
                </a:solidFill>
                <a:effectLst/>
                <a:ea typeface="Times New Roman" panose="02020603050405020304" pitchFamily="18" charset="0"/>
                <a:cs typeface="Segoe UI" panose="020B0502040204020203" pitchFamily="34" charset="0"/>
              </a:rPr>
              <a:t> T, Carson P, </a:t>
            </a:r>
            <a:r>
              <a:rPr lang="en-US" sz="1000" dirty="0" err="1">
                <a:solidFill>
                  <a:srgbClr val="212121"/>
                </a:solidFill>
                <a:effectLst/>
                <a:ea typeface="Times New Roman" panose="02020603050405020304" pitchFamily="18" charset="0"/>
                <a:cs typeface="Segoe UI" panose="020B0502040204020203" pitchFamily="34" charset="0"/>
              </a:rPr>
              <a:t>Falanga</a:t>
            </a:r>
            <a:r>
              <a:rPr lang="en-US" sz="1000" dirty="0">
                <a:solidFill>
                  <a:srgbClr val="212121"/>
                </a:solidFill>
                <a:effectLst/>
                <a:ea typeface="Times New Roman" panose="02020603050405020304" pitchFamily="18" charset="0"/>
                <a:cs typeface="Segoe UI" panose="020B0502040204020203" pitchFamily="34" charset="0"/>
              </a:rPr>
              <a:t> V. Healing of venous ulcers of long duration with a </a:t>
            </a:r>
            <a:r>
              <a:rPr lang="en-US" sz="1000" dirty="0" err="1">
                <a:solidFill>
                  <a:srgbClr val="212121"/>
                </a:solidFill>
                <a:effectLst/>
                <a:ea typeface="Times New Roman" panose="02020603050405020304" pitchFamily="18" charset="0"/>
                <a:cs typeface="Segoe UI" panose="020B0502040204020203" pitchFamily="34" charset="0"/>
              </a:rPr>
              <a:t>bilayered</a:t>
            </a:r>
            <a:r>
              <a:rPr lang="en-US" sz="1000" dirty="0">
                <a:solidFill>
                  <a:srgbClr val="212121"/>
                </a:solidFill>
                <a:effectLst/>
                <a:ea typeface="Times New Roman" panose="02020603050405020304" pitchFamily="18" charset="0"/>
                <a:cs typeface="Segoe UI" panose="020B0502040204020203" pitchFamily="34" charset="0"/>
              </a:rPr>
              <a:t> living skin substitute: results from a general surgery and dermatology department. Dermatol Surg. 2001 Nov;27(11):915-9. </a:t>
            </a:r>
            <a:r>
              <a:rPr lang="en-US" sz="1000" dirty="0" err="1">
                <a:solidFill>
                  <a:srgbClr val="212121"/>
                </a:solidFill>
                <a:effectLst/>
                <a:ea typeface="Times New Roman" panose="02020603050405020304" pitchFamily="18" charset="0"/>
                <a:cs typeface="Segoe UI" panose="020B0502040204020203" pitchFamily="34" charset="0"/>
              </a:rPr>
              <a:t>doi</a:t>
            </a:r>
            <a:r>
              <a:rPr lang="en-US" sz="1000" dirty="0">
                <a:solidFill>
                  <a:srgbClr val="212121"/>
                </a:solidFill>
                <a:effectLst/>
                <a:ea typeface="Times New Roman" panose="02020603050405020304" pitchFamily="18" charset="0"/>
                <a:cs typeface="Segoe UI" panose="020B0502040204020203" pitchFamily="34" charset="0"/>
              </a:rPr>
              <a:t>: 10.1046/j.1524-4725.2001.01092.x. PMID: 11737123</a:t>
            </a:r>
            <a:r>
              <a:rPr lang="en-US" sz="1000" dirty="0">
                <a:effectLst/>
              </a:rPr>
              <a:t> </a:t>
            </a:r>
            <a:endParaRPr lang="en-US" sz="1000" dirty="0"/>
          </a:p>
        </p:txBody>
      </p:sp>
      <p:sp>
        <p:nvSpPr>
          <p:cNvPr id="8" name="Title 1">
            <a:extLst>
              <a:ext uri="{FF2B5EF4-FFF2-40B4-BE49-F238E27FC236}">
                <a16:creationId xmlns:a16="http://schemas.microsoft.com/office/drawing/2014/main" id="{0DC64A26-07AC-20FC-39C2-E5A829D6ED9E}"/>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Apligraf</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57511182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2" cstate="print"/>
          <a:srcRect l="12191" t="31217" r="47506" b="16750"/>
          <a:stretch>
            <a:fillRect/>
          </a:stretch>
        </p:blipFill>
        <p:spPr bwMode="auto">
          <a:xfrm>
            <a:off x="1833276" y="1149785"/>
            <a:ext cx="5453351" cy="3960227"/>
          </a:xfrm>
          <a:prstGeom prst="rect">
            <a:avLst/>
          </a:prstGeom>
          <a:noFill/>
          <a:ln w="9525">
            <a:noFill/>
            <a:miter lim="800000"/>
            <a:headEnd/>
            <a:tailEnd/>
          </a:ln>
        </p:spPr>
      </p:pic>
      <p:sp>
        <p:nvSpPr>
          <p:cNvPr id="4" name="Rectangle 2"/>
          <p:cNvSpPr>
            <a:spLocks noGrp="1" noChangeArrowheads="1"/>
          </p:cNvSpPr>
          <p:nvPr>
            <p:ph type="title" sz="quarter"/>
          </p:nvPr>
        </p:nvSpPr>
        <p:spPr>
          <a:xfrm>
            <a:off x="152400" y="295978"/>
            <a:ext cx="8305800" cy="871538"/>
          </a:xfrm>
        </p:spPr>
        <p:txBody>
          <a:bodyPr/>
          <a:lstStyle/>
          <a:p>
            <a:pPr algn="ctr" eaLnBrk="1" hangingPunct="1"/>
            <a:r>
              <a:rPr lang="en-US" dirty="0">
                <a:solidFill>
                  <a:schemeClr val="tx1"/>
                </a:solidFill>
                <a:effectLst/>
                <a:ea typeface="ＭＳ Ｐゴシック" pitchFamily="34" charset="-128"/>
              </a:rPr>
              <a:t>What is the Cellular Basis of Healing?</a:t>
            </a:r>
          </a:p>
        </p:txBody>
      </p:sp>
    </p:spTree>
    <p:extLst>
      <p:ext uri="{BB962C8B-B14F-4D97-AF65-F5344CB8AC3E}">
        <p14:creationId xmlns:p14="http://schemas.microsoft.com/office/powerpoint/2010/main" val="4207799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31DC7-4A79-A5F0-B228-D4EA52CBED24}"/>
              </a:ext>
            </a:extLst>
          </p:cNvPr>
          <p:cNvSpPr>
            <a:spLocks noGrp="1"/>
          </p:cNvSpPr>
          <p:nvPr>
            <p:ph sz="quarter" idx="10"/>
          </p:nvPr>
        </p:nvSpPr>
        <p:spPr>
          <a:xfrm>
            <a:off x="119155" y="1504950"/>
            <a:ext cx="4191000" cy="1295400"/>
          </a:xfrm>
        </p:spPr>
        <p:txBody>
          <a:bodyPr/>
          <a:lstStyle/>
          <a:p>
            <a:pPr marL="0" marR="0">
              <a:spcBef>
                <a:spcPts val="0"/>
              </a:spcBef>
              <a:spcAft>
                <a:spcPts val="0"/>
              </a:spcAft>
            </a:pPr>
            <a:r>
              <a:rPr lang="en-US" sz="1600" b="0" i="0" dirty="0">
                <a:solidFill>
                  <a:srgbClr val="5E5F5E"/>
                </a:solidFill>
                <a:effectLst/>
              </a:rPr>
              <a:t>Integra Wound Matrix is an advanced wound care device comprised of a porous matrix of cross-linked bovine tendon collagen and glycosaminoglycan</a:t>
            </a:r>
          </a:p>
          <a:p>
            <a:pPr marL="0" marR="0">
              <a:spcBef>
                <a:spcPts val="0"/>
              </a:spcBef>
              <a:spcAft>
                <a:spcPts val="0"/>
              </a:spcAft>
            </a:pPr>
            <a:endParaRPr lang="en-US" sz="1600" b="0" i="0" dirty="0">
              <a:solidFill>
                <a:srgbClr val="5E5F5E"/>
              </a:solidFill>
              <a:effectLst/>
            </a:endParaRPr>
          </a:p>
          <a:p>
            <a:pPr marL="0" marR="0">
              <a:spcBef>
                <a:spcPts val="0"/>
              </a:spcBef>
              <a:spcAft>
                <a:spcPts val="0"/>
              </a:spcAft>
            </a:pPr>
            <a:r>
              <a:rPr lang="en-US" sz="1600" b="0" i="0" dirty="0">
                <a:solidFill>
                  <a:srgbClr val="5E5F5E"/>
                </a:solidFill>
                <a:effectLst/>
              </a:rPr>
              <a:t>The collagen-glycosaminoglycan biodegradable matrix provides a scaffold for cellular invasion and capillary growth</a:t>
            </a:r>
          </a:p>
          <a:p>
            <a:pPr marL="0" marR="0" indent="0">
              <a:spcBef>
                <a:spcPts val="0"/>
              </a:spcBef>
              <a:spcAft>
                <a:spcPts val="0"/>
              </a:spcAft>
              <a:buNone/>
            </a:pPr>
            <a:r>
              <a:rPr lang="en-US" sz="1600" b="0" i="0" dirty="0">
                <a:solidFill>
                  <a:srgbClr val="5E5F5E"/>
                </a:solidFill>
                <a:effectLst/>
              </a:rPr>
              <a:t> </a:t>
            </a:r>
          </a:p>
          <a:p>
            <a:pPr marL="0" marR="0">
              <a:spcBef>
                <a:spcPts val="0"/>
              </a:spcBef>
              <a:spcAft>
                <a:spcPts val="0"/>
              </a:spcAft>
            </a:pPr>
            <a:r>
              <a:rPr lang="en-US" sz="1600" b="0" i="0" dirty="0">
                <a:solidFill>
                  <a:srgbClr val="5E5F5E"/>
                </a:solidFill>
                <a:effectLst/>
              </a:rPr>
              <a:t>Integra Wound Matrix provides coverage over exposed bone, tendon, cartilage and joints.</a:t>
            </a:r>
            <a:endParaRPr lang="en-US" sz="1600" dirty="0">
              <a:effectLst/>
              <a:ea typeface="Calibri" panose="020F0502020204030204" pitchFamily="34" charset="0"/>
            </a:endParaRPr>
          </a:p>
        </p:txBody>
      </p:sp>
      <p:sp>
        <p:nvSpPr>
          <p:cNvPr id="8" name="Title 1">
            <a:extLst>
              <a:ext uri="{FF2B5EF4-FFF2-40B4-BE49-F238E27FC236}">
                <a16:creationId xmlns:a16="http://schemas.microsoft.com/office/drawing/2014/main" id="{0DC64A26-07AC-20FC-39C2-E5A829D6ED9E}"/>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Integra </a:t>
            </a:r>
            <a:br>
              <a:rPr lang="en-US" sz="3200" dirty="0">
                <a:solidFill>
                  <a:schemeClr val="tx1"/>
                </a:solidFill>
              </a:rPr>
            </a:br>
            <a:endParaRPr lang="en-US" sz="3200" dirty="0">
              <a:solidFill>
                <a:schemeClr val="tx1"/>
              </a:solidFill>
            </a:endParaRPr>
          </a:p>
        </p:txBody>
      </p:sp>
      <p:pic>
        <p:nvPicPr>
          <p:cNvPr id="29698" name="Picture 2" descr="INTEGRA™ Bilayer Matrix Wound Dressing - Application - Placement, Shaping  and Cutting">
            <a:extLst>
              <a:ext uri="{FF2B5EF4-FFF2-40B4-BE49-F238E27FC236}">
                <a16:creationId xmlns:a16="http://schemas.microsoft.com/office/drawing/2014/main" id="{87B327D8-D673-6C2D-18A1-4A63281B4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155" y="1581150"/>
            <a:ext cx="4714690" cy="237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69717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66" y="251622"/>
            <a:ext cx="8137133" cy="994172"/>
          </a:xfrm>
        </p:spPr>
        <p:txBody>
          <a:bodyPr>
            <a:normAutofit fontScale="90000"/>
          </a:bodyPr>
          <a:lstStyle/>
          <a:p>
            <a:pPr algn="ctr">
              <a:buClr>
                <a:srgbClr val="C00000"/>
              </a:buClr>
            </a:pPr>
            <a:r>
              <a:rPr lang="en-US" sz="3000" dirty="0">
                <a:solidFill>
                  <a:schemeClr val="tx1"/>
                </a:solidFill>
              </a:rPr>
              <a:t>How effective is porcine mesothelium matrix as a biomaterial for wound healing?</a:t>
            </a:r>
          </a:p>
        </p:txBody>
      </p:sp>
      <p:sp>
        <p:nvSpPr>
          <p:cNvPr id="3" name="Content Placeholder 2"/>
          <p:cNvSpPr>
            <a:spLocks noGrp="1"/>
          </p:cNvSpPr>
          <p:nvPr>
            <p:ph idx="1"/>
          </p:nvPr>
        </p:nvSpPr>
        <p:spPr>
          <a:xfrm>
            <a:off x="607672" y="1493774"/>
            <a:ext cx="8030327" cy="3188034"/>
          </a:xfrm>
        </p:spPr>
        <p:txBody>
          <a:bodyPr>
            <a:noAutofit/>
          </a:bodyPr>
          <a:lstStyle/>
          <a:p>
            <a:pPr marL="300038" lvl="2" indent="-214313">
              <a:buClr>
                <a:srgbClr val="C00000"/>
              </a:buClr>
            </a:pPr>
            <a:r>
              <a:rPr lang="en-US" dirty="0">
                <a:solidFill>
                  <a:schemeClr val="tx1"/>
                </a:solidFill>
              </a:rPr>
              <a:t>Porcine mesothelium is a tissue rich in connective tissue (CT, e.g. collagens types I and III, elastin, fibronectin) and basement membrane (BM, e.g. collagen type IV and laminin) proteins and growth factors (e.g. FGF-2, TGF-</a:t>
            </a:r>
            <a:r>
              <a:rPr lang="en-US" i="1" dirty="0">
                <a:solidFill>
                  <a:schemeClr val="tx1"/>
                </a:solidFill>
              </a:rPr>
              <a:t>β</a:t>
            </a:r>
            <a:r>
              <a:rPr lang="en-US" dirty="0">
                <a:solidFill>
                  <a:schemeClr val="tx1"/>
                </a:solidFill>
              </a:rPr>
              <a:t>, VEGF) </a:t>
            </a:r>
          </a:p>
          <a:p>
            <a:pPr marL="300038" lvl="2" indent="-214313">
              <a:buClr>
                <a:srgbClr val="C00000"/>
              </a:buClr>
            </a:pPr>
            <a:r>
              <a:rPr lang="en-US" dirty="0">
                <a:solidFill>
                  <a:schemeClr val="tx1"/>
                </a:solidFill>
              </a:rPr>
              <a:t>Growth factors retained within the porcine mesothelium matrix promote wound healing events, such as cell proliferation and angiogenesis </a:t>
            </a:r>
            <a:r>
              <a:rPr lang="en-US" i="1" dirty="0">
                <a:solidFill>
                  <a:schemeClr val="tx1"/>
                </a:solidFill>
              </a:rPr>
              <a:t>in vivo</a:t>
            </a:r>
            <a:r>
              <a:rPr lang="en-US" dirty="0">
                <a:solidFill>
                  <a:schemeClr val="tx1"/>
                </a:solidFill>
              </a:rPr>
              <a:t>. Such features clearly illustrate their potential in the wound healing scenario, where cell proliferation, re-epithelialization, and angiogenesis are desirable events to be promoted. </a:t>
            </a:r>
          </a:p>
          <a:p>
            <a:pPr marL="300038" lvl="2" indent="-214313">
              <a:buClr>
                <a:srgbClr val="C00000"/>
              </a:buClr>
            </a:pPr>
            <a:r>
              <a:rPr lang="en-US" dirty="0">
                <a:solidFill>
                  <a:schemeClr val="tx1"/>
                </a:solidFill>
              </a:rPr>
              <a:t>Despite all these advantages, commercially available porcine mesothelium grafts have only been used in breast, cartilage, and nasal reconstruction and as a tendon protector sheet. </a:t>
            </a:r>
          </a:p>
        </p:txBody>
      </p:sp>
      <p:sp>
        <p:nvSpPr>
          <p:cNvPr id="4" name="TextBox 3"/>
          <p:cNvSpPr txBox="1"/>
          <p:nvPr/>
        </p:nvSpPr>
        <p:spPr>
          <a:xfrm>
            <a:off x="4670384" y="4608589"/>
            <a:ext cx="4366550" cy="276999"/>
          </a:xfrm>
          <a:prstGeom prst="rect">
            <a:avLst/>
          </a:prstGeom>
          <a:noFill/>
        </p:spPr>
        <p:txBody>
          <a:bodyPr wrap="square" rtlCol="0">
            <a:spAutoFit/>
          </a:bodyPr>
          <a:lstStyle/>
          <a:p>
            <a:pPr marL="302419" indent="-302419">
              <a:buClr>
                <a:srgbClr val="C00000"/>
              </a:buClr>
            </a:pPr>
            <a:r>
              <a:rPr lang="en-US" sz="1200" dirty="0"/>
              <a:t>. </a:t>
            </a:r>
          </a:p>
        </p:txBody>
      </p:sp>
      <p:sp>
        <p:nvSpPr>
          <p:cNvPr id="5" name="TextBox 4"/>
          <p:cNvSpPr txBox="1"/>
          <p:nvPr/>
        </p:nvSpPr>
        <p:spPr>
          <a:xfrm>
            <a:off x="4569432" y="4243226"/>
            <a:ext cx="4371965" cy="900246"/>
          </a:xfrm>
          <a:prstGeom prst="rect">
            <a:avLst/>
          </a:prstGeom>
          <a:noFill/>
        </p:spPr>
        <p:txBody>
          <a:bodyPr wrap="square" rtlCol="0">
            <a:spAutoFit/>
          </a:bodyPr>
          <a:lstStyle/>
          <a:p>
            <a:pPr marL="302419" indent="-302419">
              <a:buClr>
                <a:srgbClr val="C00000"/>
              </a:buClr>
            </a:pPr>
            <a:r>
              <a:rPr lang="en-US" sz="1050" dirty="0"/>
              <a:t>Capella-</a:t>
            </a:r>
            <a:r>
              <a:rPr lang="en-US" sz="1050" dirty="0" err="1"/>
              <a:t>Monsonís</a:t>
            </a:r>
            <a:r>
              <a:rPr lang="en-US" sz="1050" dirty="0"/>
              <a:t> H, </a:t>
            </a:r>
            <a:r>
              <a:rPr lang="en-US" sz="1050" dirty="0" err="1"/>
              <a:t>Tilbury</a:t>
            </a:r>
            <a:r>
              <a:rPr lang="en-US" sz="1050" dirty="0"/>
              <a:t> MA, Wall JG, </a:t>
            </a:r>
            <a:r>
              <a:rPr lang="en-US" sz="1050" dirty="0" err="1"/>
              <a:t>Zeugolis</a:t>
            </a:r>
            <a:r>
              <a:rPr lang="en-US" sz="1050" dirty="0"/>
              <a:t> DI. Porcine mesothelium matrix as a biomaterial for wound healing applications. </a:t>
            </a:r>
            <a:r>
              <a:rPr lang="en-US" sz="1050" i="1" dirty="0"/>
              <a:t>Mater Today Bio</a:t>
            </a:r>
            <a:r>
              <a:rPr lang="en-US" sz="1050" dirty="0"/>
              <a:t>. 2020;7:100057. Published 2020 May 17. </a:t>
            </a:r>
            <a:br>
              <a:rPr lang="en-US" sz="1050" dirty="0"/>
            </a:br>
            <a:endParaRPr lang="en-US" sz="1050" dirty="0"/>
          </a:p>
        </p:txBody>
      </p:sp>
    </p:spTree>
    <p:extLst>
      <p:ext uri="{BB962C8B-B14F-4D97-AF65-F5344CB8AC3E}">
        <p14:creationId xmlns:p14="http://schemas.microsoft.com/office/powerpoint/2010/main" val="189418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66" y="94217"/>
            <a:ext cx="8137133" cy="994172"/>
          </a:xfrm>
        </p:spPr>
        <p:txBody>
          <a:bodyPr>
            <a:normAutofit fontScale="90000"/>
          </a:bodyPr>
          <a:lstStyle/>
          <a:p>
            <a:pPr algn="ctr">
              <a:buClr>
                <a:srgbClr val="C00000"/>
              </a:buClr>
            </a:pPr>
            <a:r>
              <a:rPr lang="en-US" sz="3000" dirty="0">
                <a:solidFill>
                  <a:schemeClr val="tx1"/>
                </a:solidFill>
              </a:rPr>
              <a:t>What is efficacy of human amniotic membrane (HAM) on diabetic foot ulcers? </a:t>
            </a:r>
          </a:p>
        </p:txBody>
      </p:sp>
      <p:sp>
        <p:nvSpPr>
          <p:cNvPr id="3" name="Content Placeholder 2"/>
          <p:cNvSpPr>
            <a:spLocks noGrp="1"/>
          </p:cNvSpPr>
          <p:nvPr>
            <p:ph idx="1"/>
          </p:nvPr>
        </p:nvSpPr>
        <p:spPr>
          <a:xfrm>
            <a:off x="0" y="952562"/>
            <a:ext cx="8638093" cy="949589"/>
          </a:xfrm>
        </p:spPr>
        <p:txBody>
          <a:bodyPr>
            <a:noAutofit/>
          </a:bodyPr>
          <a:lstStyle/>
          <a:p>
            <a:pPr marL="300038" lvl="2" indent="-214313">
              <a:buClr>
                <a:srgbClr val="C00000"/>
              </a:buClr>
            </a:pPr>
            <a:r>
              <a:rPr lang="en-US" sz="1350" dirty="0">
                <a:solidFill>
                  <a:schemeClr val="tx1"/>
                </a:solidFill>
              </a:rPr>
              <a:t>“in vivo” and "in vitro" activity and efficacy of the HAM in subjects with chronic diabetic skin lesion. This clinical case showed that the HAM promote the wound healing of complex chronic skin lesion in a follow-up period of 6 months after the first graft.</a:t>
            </a:r>
          </a:p>
        </p:txBody>
      </p:sp>
      <p:sp>
        <p:nvSpPr>
          <p:cNvPr id="4" name="TextBox 3"/>
          <p:cNvSpPr txBox="1"/>
          <p:nvPr/>
        </p:nvSpPr>
        <p:spPr>
          <a:xfrm>
            <a:off x="4670384" y="4608589"/>
            <a:ext cx="4366550" cy="276999"/>
          </a:xfrm>
          <a:prstGeom prst="rect">
            <a:avLst/>
          </a:prstGeom>
          <a:noFill/>
        </p:spPr>
        <p:txBody>
          <a:bodyPr wrap="square" rtlCol="0">
            <a:spAutoFit/>
          </a:bodyPr>
          <a:lstStyle/>
          <a:p>
            <a:pPr marL="302419" indent="-302419">
              <a:buClr>
                <a:srgbClr val="C00000"/>
              </a:buClr>
            </a:pPr>
            <a:r>
              <a:rPr lang="en-US" sz="1200" dirty="0"/>
              <a:t>. </a:t>
            </a:r>
          </a:p>
        </p:txBody>
      </p:sp>
      <p:sp>
        <p:nvSpPr>
          <p:cNvPr id="5" name="TextBox 4"/>
          <p:cNvSpPr txBox="1"/>
          <p:nvPr/>
        </p:nvSpPr>
        <p:spPr>
          <a:xfrm>
            <a:off x="1779106" y="4707516"/>
            <a:ext cx="7313591" cy="577081"/>
          </a:xfrm>
          <a:prstGeom prst="rect">
            <a:avLst/>
          </a:prstGeom>
          <a:noFill/>
        </p:spPr>
        <p:txBody>
          <a:bodyPr wrap="square" rtlCol="0">
            <a:spAutoFit/>
          </a:bodyPr>
          <a:lstStyle/>
          <a:p>
            <a:pPr marL="302419" indent="-302419">
              <a:buClr>
                <a:srgbClr val="C00000"/>
              </a:buClr>
            </a:pPr>
            <a:r>
              <a:rPr lang="en-US" sz="1050" dirty="0" err="1"/>
              <a:t>Chisari</a:t>
            </a:r>
            <a:r>
              <a:rPr lang="en-US" sz="1050" dirty="0"/>
              <a:t> LM, Antonino G, </a:t>
            </a:r>
            <a:r>
              <a:rPr lang="en-US" sz="1050" dirty="0" err="1"/>
              <a:t>Chisari</a:t>
            </a:r>
            <a:r>
              <a:rPr lang="en-US" sz="1050" dirty="0"/>
              <a:t> G, </a:t>
            </a:r>
            <a:r>
              <a:rPr lang="en-US" sz="1050" dirty="0" err="1"/>
              <a:t>Borzì</a:t>
            </a:r>
            <a:r>
              <a:rPr lang="en-US" sz="1050" dirty="0"/>
              <a:t> AM, </a:t>
            </a:r>
            <a:r>
              <a:rPr lang="en-US" sz="1050" dirty="0" err="1"/>
              <a:t>Chisari</a:t>
            </a:r>
            <a:r>
              <a:rPr lang="en-US" sz="1050" dirty="0"/>
              <a:t> CG. Clinical bacteriological aspects of the Human Amniotic Membrane in the diabetic foot. A case report. </a:t>
            </a:r>
            <a:r>
              <a:rPr lang="en-US" sz="1050" i="1" dirty="0"/>
              <a:t>Ann Med </a:t>
            </a:r>
            <a:r>
              <a:rPr lang="en-US" sz="1050" i="1" dirty="0" err="1"/>
              <a:t>Surg</a:t>
            </a:r>
            <a:r>
              <a:rPr lang="en-US" sz="1050" i="1" dirty="0"/>
              <a:t> (</a:t>
            </a:r>
            <a:r>
              <a:rPr lang="en-US" sz="1050" i="1" dirty="0" err="1"/>
              <a:t>Lond</a:t>
            </a:r>
            <a:r>
              <a:rPr lang="en-US" sz="1050" i="1" dirty="0"/>
              <a:t>)</a:t>
            </a:r>
            <a:r>
              <a:rPr lang="en-US" sz="1050" dirty="0"/>
              <a:t>. 2020;55:174-176. Published 2020 May 16. doi:10.1016/j.amsu.2020.04.020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86" y="1593807"/>
            <a:ext cx="1586165" cy="12064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878" y="1471694"/>
            <a:ext cx="1665845" cy="13194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089" y="1519278"/>
            <a:ext cx="1668339" cy="1355525"/>
          </a:xfrm>
          <a:prstGeom prst="rect">
            <a:avLst/>
          </a:prstGeom>
        </p:spPr>
      </p:pic>
      <p:pic>
        <p:nvPicPr>
          <p:cNvPr id="4098" name="Picture 2" descr="https://www.ncbi.nlm.nih.gov/pmc/articles/instance/7262475/bin/fx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154" y="3128081"/>
            <a:ext cx="1689657" cy="12729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ncbi.nlm.nih.gov/pmc/articles/instance/7262475/bin/fx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088" y="3333966"/>
            <a:ext cx="1518795" cy="11442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ncbi.nlm.nih.gov/pmc/articles/instance/7262475/bin/fx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7844" y="3282162"/>
            <a:ext cx="1656274" cy="12428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1270" y="2826493"/>
            <a:ext cx="2946640" cy="253916"/>
          </a:xfrm>
          <a:prstGeom prst="rect">
            <a:avLst/>
          </a:prstGeom>
        </p:spPr>
        <p:txBody>
          <a:bodyPr wrap="none">
            <a:spAutoFit/>
          </a:bodyPr>
          <a:lstStyle/>
          <a:p>
            <a:pPr>
              <a:buClr>
                <a:srgbClr val="C00000"/>
              </a:buClr>
            </a:pPr>
            <a:r>
              <a:rPr lang="en-US" sz="1050" dirty="0"/>
              <a:t>First graft with HAM, measuring 10 × 12.5 cm</a:t>
            </a:r>
          </a:p>
        </p:txBody>
      </p:sp>
      <p:sp>
        <p:nvSpPr>
          <p:cNvPr id="13" name="Rectangle 12"/>
          <p:cNvSpPr/>
          <p:nvPr/>
        </p:nvSpPr>
        <p:spPr>
          <a:xfrm>
            <a:off x="4215655" y="4468081"/>
            <a:ext cx="1186543" cy="253916"/>
          </a:xfrm>
          <a:prstGeom prst="rect">
            <a:avLst/>
          </a:prstGeom>
        </p:spPr>
        <p:txBody>
          <a:bodyPr wrap="none">
            <a:spAutoFit/>
          </a:bodyPr>
          <a:lstStyle/>
          <a:p>
            <a:pPr>
              <a:buClr>
                <a:srgbClr val="C00000"/>
              </a:buClr>
            </a:pPr>
            <a:r>
              <a:rPr lang="en-US" sz="1050"/>
              <a:t>HAM </a:t>
            </a:r>
            <a:r>
              <a:rPr lang="en-US" sz="1050" dirty="0"/>
              <a:t>(3 × 3 cm)</a:t>
            </a:r>
          </a:p>
        </p:txBody>
      </p:sp>
      <p:sp>
        <p:nvSpPr>
          <p:cNvPr id="14" name="Rectangle 13"/>
          <p:cNvSpPr/>
          <p:nvPr/>
        </p:nvSpPr>
        <p:spPr>
          <a:xfrm>
            <a:off x="773556" y="4420903"/>
            <a:ext cx="1718893" cy="415498"/>
          </a:xfrm>
          <a:prstGeom prst="rect">
            <a:avLst/>
          </a:prstGeom>
        </p:spPr>
        <p:txBody>
          <a:bodyPr wrap="square">
            <a:spAutoFit/>
          </a:bodyPr>
          <a:lstStyle/>
          <a:p>
            <a:pPr>
              <a:buClr>
                <a:srgbClr val="C00000"/>
              </a:buClr>
            </a:pPr>
            <a:r>
              <a:rPr lang="en-US" sz="1050" dirty="0"/>
              <a:t>new smaller HAM (6 × 6 cm).</a:t>
            </a:r>
          </a:p>
        </p:txBody>
      </p:sp>
      <p:sp>
        <p:nvSpPr>
          <p:cNvPr id="15" name="Rectangle 14"/>
          <p:cNvSpPr/>
          <p:nvPr/>
        </p:nvSpPr>
        <p:spPr>
          <a:xfrm>
            <a:off x="3298099" y="2775336"/>
            <a:ext cx="2614961" cy="738664"/>
          </a:xfrm>
          <a:prstGeom prst="rect">
            <a:avLst/>
          </a:prstGeom>
        </p:spPr>
        <p:txBody>
          <a:bodyPr wrap="square">
            <a:spAutoFit/>
          </a:bodyPr>
          <a:lstStyle/>
          <a:p>
            <a:pPr>
              <a:buClr>
                <a:srgbClr val="C00000"/>
              </a:buClr>
            </a:pPr>
            <a:r>
              <a:rPr lang="en-US" sz="1050" dirty="0"/>
              <a:t>Application of </a:t>
            </a:r>
            <a:r>
              <a:rPr lang="en-US" sz="1050" dirty="0" err="1"/>
              <a:t>Mepitel</a:t>
            </a:r>
            <a:r>
              <a:rPr lang="en-US" sz="1050" dirty="0"/>
              <a:t> and coverage with sterile gauze and bandage.</a:t>
            </a:r>
          </a:p>
          <a:p>
            <a:pPr>
              <a:buClr>
                <a:srgbClr val="C00000"/>
              </a:buClr>
            </a:pPr>
            <a:br>
              <a:rPr lang="en-US" sz="1050" dirty="0"/>
            </a:br>
            <a:endParaRPr lang="en-US" sz="1050" dirty="0"/>
          </a:p>
        </p:txBody>
      </p:sp>
      <p:sp>
        <p:nvSpPr>
          <p:cNvPr id="16" name="Rectangle 15"/>
          <p:cNvSpPr/>
          <p:nvPr/>
        </p:nvSpPr>
        <p:spPr>
          <a:xfrm>
            <a:off x="5836149" y="2863379"/>
            <a:ext cx="2656218" cy="415498"/>
          </a:xfrm>
          <a:prstGeom prst="rect">
            <a:avLst/>
          </a:prstGeom>
        </p:spPr>
        <p:txBody>
          <a:bodyPr wrap="square">
            <a:spAutoFit/>
          </a:bodyPr>
          <a:lstStyle/>
          <a:p>
            <a:pPr>
              <a:buClr>
                <a:srgbClr val="C00000"/>
              </a:buClr>
            </a:pPr>
            <a:r>
              <a:rPr lang="en-US" sz="1050" dirty="0"/>
              <a:t>After the lesion stopped healing</a:t>
            </a:r>
            <a:r>
              <a:rPr lang="en-US" sz="1050"/>
              <a:t>, a </a:t>
            </a:r>
            <a:r>
              <a:rPr lang="en-US" sz="1050" dirty="0"/>
              <a:t>second HAM (10 × 12.5 </a:t>
            </a:r>
            <a:r>
              <a:rPr lang="en-US" sz="1050"/>
              <a:t>cm) was applied</a:t>
            </a:r>
            <a:endParaRPr lang="en-US" sz="1050" dirty="0"/>
          </a:p>
        </p:txBody>
      </p:sp>
      <p:sp>
        <p:nvSpPr>
          <p:cNvPr id="17" name="Rectangle 16"/>
          <p:cNvSpPr/>
          <p:nvPr/>
        </p:nvSpPr>
        <p:spPr>
          <a:xfrm>
            <a:off x="6572983" y="4477458"/>
            <a:ext cx="2705309" cy="253916"/>
          </a:xfrm>
          <a:prstGeom prst="rect">
            <a:avLst/>
          </a:prstGeom>
        </p:spPr>
        <p:txBody>
          <a:bodyPr wrap="square">
            <a:spAutoFit/>
          </a:bodyPr>
          <a:lstStyle/>
          <a:p>
            <a:pPr>
              <a:buClr>
                <a:srgbClr val="C00000"/>
              </a:buClr>
            </a:pPr>
            <a:r>
              <a:rPr lang="en-US" sz="1050" dirty="0"/>
              <a:t>complete healing </a:t>
            </a:r>
          </a:p>
        </p:txBody>
      </p:sp>
    </p:spTree>
    <p:extLst>
      <p:ext uri="{BB962C8B-B14F-4D97-AF65-F5344CB8AC3E}">
        <p14:creationId xmlns:p14="http://schemas.microsoft.com/office/powerpoint/2010/main" val="285427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66" y="251622"/>
            <a:ext cx="8137133" cy="994172"/>
          </a:xfrm>
        </p:spPr>
        <p:txBody>
          <a:bodyPr>
            <a:normAutofit fontScale="90000"/>
          </a:bodyPr>
          <a:lstStyle/>
          <a:p>
            <a:pPr algn="ctr">
              <a:buClr>
                <a:srgbClr val="C00000"/>
              </a:buClr>
            </a:pPr>
            <a:r>
              <a:rPr lang="en-US" sz="3000" dirty="0">
                <a:solidFill>
                  <a:schemeClr val="tx1"/>
                </a:solidFill>
              </a:rPr>
              <a:t>What are self-assembled nanomaterials</a:t>
            </a:r>
            <a:br>
              <a:rPr lang="en-US" sz="3000" dirty="0">
                <a:solidFill>
                  <a:schemeClr val="tx1"/>
                </a:solidFill>
              </a:rPr>
            </a:br>
            <a:r>
              <a:rPr lang="en-US" sz="3000" dirty="0">
                <a:solidFill>
                  <a:schemeClr val="tx1"/>
                </a:solidFill>
              </a:rPr>
              <a:t>(e.g., </a:t>
            </a:r>
            <a:r>
              <a:rPr lang="en-US" sz="3000" dirty="0" err="1">
                <a:solidFill>
                  <a:schemeClr val="tx1"/>
                </a:solidFill>
              </a:rPr>
              <a:t>PurAply</a:t>
            </a:r>
            <a:r>
              <a:rPr lang="en-US" sz="3000" dirty="0">
                <a:solidFill>
                  <a:schemeClr val="tx1"/>
                </a:solidFill>
              </a:rPr>
              <a:t>)</a:t>
            </a:r>
          </a:p>
        </p:txBody>
      </p:sp>
      <p:sp>
        <p:nvSpPr>
          <p:cNvPr id="3" name="Content Placeholder 2"/>
          <p:cNvSpPr>
            <a:spLocks noGrp="1"/>
          </p:cNvSpPr>
          <p:nvPr>
            <p:ph idx="1"/>
          </p:nvPr>
        </p:nvSpPr>
        <p:spPr>
          <a:xfrm>
            <a:off x="607672" y="1493774"/>
            <a:ext cx="8030327" cy="3188034"/>
          </a:xfrm>
        </p:spPr>
        <p:txBody>
          <a:bodyPr>
            <a:noAutofit/>
          </a:bodyPr>
          <a:lstStyle/>
          <a:p>
            <a:pPr>
              <a:buClr>
                <a:srgbClr val="C00000"/>
              </a:buClr>
            </a:pPr>
            <a:r>
              <a:rPr lang="en-US" sz="1500" dirty="0">
                <a:solidFill>
                  <a:schemeClr val="tx1"/>
                </a:solidFill>
              </a:rPr>
              <a:t>Self-assembled nanomaterials are made of small building blocks (peptides or </a:t>
            </a:r>
            <a:r>
              <a:rPr lang="en-US" sz="1500" dirty="0" err="1">
                <a:solidFill>
                  <a:schemeClr val="tx1"/>
                </a:solidFill>
              </a:rPr>
              <a:t>amphiphiles</a:t>
            </a:r>
            <a:r>
              <a:rPr lang="en-US" sz="1500" dirty="0">
                <a:solidFill>
                  <a:schemeClr val="tx1"/>
                </a:solidFill>
              </a:rPr>
              <a:t>) that self-assemble to make larger complex structures, such as hydrogel scaffolds, and nanoparticles.</a:t>
            </a:r>
          </a:p>
          <a:p>
            <a:pPr>
              <a:buClr>
                <a:srgbClr val="C00000"/>
              </a:buClr>
            </a:pPr>
            <a:r>
              <a:rPr lang="en-US" sz="1500" dirty="0">
                <a:solidFill>
                  <a:schemeClr val="tx1"/>
                </a:solidFill>
              </a:rPr>
              <a:t>Self-assembly is generally driven by noncovalent interactions, but covalent crosslinking can be introduced to stabilize structures.</a:t>
            </a:r>
          </a:p>
          <a:p>
            <a:pPr>
              <a:buClr>
                <a:srgbClr val="C00000"/>
              </a:buClr>
            </a:pPr>
            <a:r>
              <a:rPr lang="en-US" sz="1500" dirty="0">
                <a:solidFill>
                  <a:schemeClr val="tx1"/>
                </a:solidFill>
              </a:rPr>
              <a:t>Self-assembled materials can serve as scaffolds that favor cell migration and proliferation, but also controlled release of bioactive peptides and antibiotics to the wound.</a:t>
            </a:r>
          </a:p>
          <a:p>
            <a:pPr>
              <a:buClr>
                <a:srgbClr val="C00000"/>
              </a:buClr>
            </a:pPr>
            <a:r>
              <a:rPr lang="en-US" sz="1500" dirty="0">
                <a:solidFill>
                  <a:schemeClr val="tx1"/>
                </a:solidFill>
              </a:rPr>
              <a:t>Self-assembled materials of different types may be combined to provide </a:t>
            </a:r>
            <a:r>
              <a:rPr lang="en-US" sz="1500" dirty="0" err="1">
                <a:solidFill>
                  <a:schemeClr val="tx1"/>
                </a:solidFill>
              </a:rPr>
              <a:t>multiprong</a:t>
            </a:r>
            <a:r>
              <a:rPr lang="en-US" sz="1500" dirty="0">
                <a:solidFill>
                  <a:schemeClr val="tx1"/>
                </a:solidFill>
              </a:rPr>
              <a:t> therapies that address multiple wound healing mechanisms.</a:t>
            </a:r>
          </a:p>
        </p:txBody>
      </p:sp>
      <p:sp>
        <p:nvSpPr>
          <p:cNvPr id="4" name="TextBox 3"/>
          <p:cNvSpPr txBox="1"/>
          <p:nvPr/>
        </p:nvSpPr>
        <p:spPr>
          <a:xfrm>
            <a:off x="4670384" y="4608589"/>
            <a:ext cx="4366550" cy="276999"/>
          </a:xfrm>
          <a:prstGeom prst="rect">
            <a:avLst/>
          </a:prstGeom>
          <a:noFill/>
        </p:spPr>
        <p:txBody>
          <a:bodyPr wrap="square" rtlCol="0">
            <a:spAutoFit/>
          </a:bodyPr>
          <a:lstStyle/>
          <a:p>
            <a:pPr marL="302419" indent="-302419">
              <a:buClr>
                <a:srgbClr val="C00000"/>
              </a:buClr>
            </a:pPr>
            <a:r>
              <a:rPr lang="en-US" sz="1200" dirty="0"/>
              <a:t>. </a:t>
            </a:r>
          </a:p>
        </p:txBody>
      </p:sp>
      <p:sp>
        <p:nvSpPr>
          <p:cNvPr id="5" name="TextBox 4"/>
          <p:cNvSpPr txBox="1"/>
          <p:nvPr/>
        </p:nvSpPr>
        <p:spPr>
          <a:xfrm>
            <a:off x="4569432" y="4243226"/>
            <a:ext cx="4371965" cy="577081"/>
          </a:xfrm>
          <a:prstGeom prst="rect">
            <a:avLst/>
          </a:prstGeom>
          <a:noFill/>
        </p:spPr>
        <p:txBody>
          <a:bodyPr wrap="square" rtlCol="0">
            <a:spAutoFit/>
          </a:bodyPr>
          <a:lstStyle/>
          <a:p>
            <a:pPr marL="302419" indent="-302419">
              <a:buClr>
                <a:srgbClr val="C00000"/>
              </a:buClr>
            </a:pPr>
            <a:r>
              <a:rPr lang="en-US" sz="1050" dirty="0"/>
              <a:t>Kang HJ, Chen N, Dash BC, Hsia HC, Berthiaume F. Self-Assembled Nanomaterials for Chronic Skin Wound Healing [published online ahead of print, 2020 Jun 2]. </a:t>
            </a:r>
            <a:r>
              <a:rPr lang="en-US" sz="1050" i="1" dirty="0" err="1"/>
              <a:t>Adv</a:t>
            </a:r>
            <a:r>
              <a:rPr lang="en-US" sz="1050" i="1" dirty="0"/>
              <a:t> Wound Care (New Rochelle)</a:t>
            </a:r>
            <a:r>
              <a:rPr lang="en-US" sz="1050" dirty="0"/>
              <a:t>.</a:t>
            </a:r>
          </a:p>
        </p:txBody>
      </p:sp>
    </p:spTree>
    <p:extLst>
      <p:ext uri="{BB962C8B-B14F-4D97-AF65-F5344CB8AC3E}">
        <p14:creationId xmlns:p14="http://schemas.microsoft.com/office/powerpoint/2010/main" val="52132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66" y="251622"/>
            <a:ext cx="8137133" cy="994172"/>
          </a:xfrm>
        </p:spPr>
        <p:txBody>
          <a:bodyPr>
            <a:normAutofit/>
          </a:bodyPr>
          <a:lstStyle/>
          <a:p>
            <a:pPr algn="ctr">
              <a:buClr>
                <a:srgbClr val="C00000"/>
              </a:buClr>
            </a:pPr>
            <a:r>
              <a:rPr lang="en-US" sz="3000" dirty="0">
                <a:solidFill>
                  <a:schemeClr val="tx1"/>
                </a:solidFill>
              </a:rPr>
              <a:t>What is </a:t>
            </a:r>
            <a:r>
              <a:rPr lang="en-US" sz="3000" dirty="0" err="1">
                <a:solidFill>
                  <a:schemeClr val="tx1"/>
                </a:solidFill>
              </a:rPr>
              <a:t>Veraflo</a:t>
            </a:r>
            <a:r>
              <a:rPr lang="en-US" sz="3000" dirty="0">
                <a:solidFill>
                  <a:schemeClr val="tx1"/>
                </a:solidFill>
              </a:rPr>
              <a:t>? </a:t>
            </a:r>
          </a:p>
        </p:txBody>
      </p:sp>
      <p:sp>
        <p:nvSpPr>
          <p:cNvPr id="3" name="Content Placeholder 2"/>
          <p:cNvSpPr>
            <a:spLocks noGrp="1"/>
          </p:cNvSpPr>
          <p:nvPr>
            <p:ph idx="1"/>
          </p:nvPr>
        </p:nvSpPr>
        <p:spPr>
          <a:xfrm>
            <a:off x="607672" y="1493774"/>
            <a:ext cx="8030327" cy="3188034"/>
          </a:xfrm>
        </p:spPr>
        <p:txBody>
          <a:bodyPr>
            <a:noAutofit/>
          </a:bodyPr>
          <a:lstStyle/>
          <a:p>
            <a:pPr marL="300038" lvl="2" indent="-214313">
              <a:buClr>
                <a:srgbClr val="C00000"/>
              </a:buClr>
            </a:pPr>
            <a:r>
              <a:rPr lang="en-US" dirty="0">
                <a:solidFill>
                  <a:schemeClr val="tx1"/>
                </a:solidFill>
              </a:rPr>
              <a:t>Although standard negative pressure wound therapy (NPWT) has been used to successfully manage both acute and chronic wounds since 1997, the benefits of regular wound cleansing between dressing changes have become more apparent in recent years to address healing impediments. </a:t>
            </a:r>
          </a:p>
          <a:p>
            <a:pPr marL="300038" lvl="2" indent="-214313">
              <a:buClr>
                <a:srgbClr val="C00000"/>
              </a:buClr>
            </a:pPr>
            <a:r>
              <a:rPr lang="en-US" dirty="0">
                <a:solidFill>
                  <a:schemeClr val="tx1"/>
                </a:solidFill>
              </a:rPr>
              <a:t>Instillation of a topical solution with removal via alternating negative pressure cycles is an important evolution of the NPWT concept. </a:t>
            </a:r>
          </a:p>
          <a:p>
            <a:pPr marL="300038" lvl="2" indent="-214313">
              <a:buClr>
                <a:srgbClr val="C00000"/>
              </a:buClr>
            </a:pPr>
            <a:r>
              <a:rPr lang="en-US" dirty="0">
                <a:solidFill>
                  <a:schemeClr val="tx1"/>
                </a:solidFill>
              </a:rPr>
              <a:t>During negative pressure wound therapy with instillation and dwell time (</a:t>
            </a:r>
            <a:r>
              <a:rPr lang="en-US" dirty="0" err="1">
                <a:solidFill>
                  <a:schemeClr val="tx1"/>
                </a:solidFill>
              </a:rPr>
              <a:t>NPWTi</a:t>
            </a:r>
            <a:r>
              <a:rPr lang="en-US" dirty="0">
                <a:solidFill>
                  <a:schemeClr val="tx1"/>
                </a:solidFill>
              </a:rPr>
              <a:t>‐d), a topical wound solution is instilled and allowed to dwell in the wound at set intervals to facilitate regular wound cleansing and wound bed preparation to help promote wound healing in certain complex wounds.</a:t>
            </a:r>
          </a:p>
        </p:txBody>
      </p:sp>
      <p:sp>
        <p:nvSpPr>
          <p:cNvPr id="4" name="TextBox 3"/>
          <p:cNvSpPr txBox="1"/>
          <p:nvPr/>
        </p:nvSpPr>
        <p:spPr>
          <a:xfrm>
            <a:off x="4670384" y="4608589"/>
            <a:ext cx="4366550" cy="276999"/>
          </a:xfrm>
          <a:prstGeom prst="rect">
            <a:avLst/>
          </a:prstGeom>
          <a:noFill/>
        </p:spPr>
        <p:txBody>
          <a:bodyPr wrap="square" rtlCol="0">
            <a:spAutoFit/>
          </a:bodyPr>
          <a:lstStyle/>
          <a:p>
            <a:pPr marL="302419" indent="-302419">
              <a:buClr>
                <a:srgbClr val="C00000"/>
              </a:buClr>
            </a:pPr>
            <a:r>
              <a:rPr lang="en-US" sz="1200" dirty="0"/>
              <a:t>. </a:t>
            </a:r>
          </a:p>
        </p:txBody>
      </p:sp>
      <p:sp>
        <p:nvSpPr>
          <p:cNvPr id="5" name="TextBox 4"/>
          <p:cNvSpPr txBox="1"/>
          <p:nvPr/>
        </p:nvSpPr>
        <p:spPr>
          <a:xfrm>
            <a:off x="4569432" y="4243226"/>
            <a:ext cx="4371965" cy="738664"/>
          </a:xfrm>
          <a:prstGeom prst="rect">
            <a:avLst/>
          </a:prstGeom>
          <a:noFill/>
        </p:spPr>
        <p:txBody>
          <a:bodyPr wrap="square" rtlCol="0">
            <a:spAutoFit/>
          </a:bodyPr>
          <a:lstStyle/>
          <a:p>
            <a:pPr marL="302419" indent="-302419">
              <a:buClr>
                <a:srgbClr val="C00000"/>
              </a:buClr>
            </a:pPr>
            <a:r>
              <a:rPr lang="en-US" sz="1050" dirty="0"/>
              <a:t>Kim PJ, </a:t>
            </a:r>
            <a:r>
              <a:rPr lang="en-US" sz="1050" dirty="0" err="1"/>
              <a:t>Attinger</a:t>
            </a:r>
            <a:r>
              <a:rPr lang="en-US" sz="1050" dirty="0"/>
              <a:t> CE, Constantine T, et al. Negative pressure wound therapy with instillation: International consensus guidelines update. </a:t>
            </a:r>
            <a:r>
              <a:rPr lang="en-US" sz="1050" i="1" dirty="0" err="1"/>
              <a:t>Int</a:t>
            </a:r>
            <a:r>
              <a:rPr lang="en-US" sz="1050" i="1" dirty="0"/>
              <a:t> Wound J</a:t>
            </a:r>
            <a:r>
              <a:rPr lang="en-US" sz="1050" dirty="0"/>
              <a:t>. 2020;17(1):174-186.</a:t>
            </a:r>
            <a:br>
              <a:rPr lang="en-US" sz="1050" dirty="0"/>
            </a:br>
            <a:endParaRPr lang="en-US" sz="1050" dirty="0"/>
          </a:p>
        </p:txBody>
      </p:sp>
    </p:spTree>
    <p:extLst>
      <p:ext uri="{BB962C8B-B14F-4D97-AF65-F5344CB8AC3E}">
        <p14:creationId xmlns:p14="http://schemas.microsoft.com/office/powerpoint/2010/main" val="1683752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66" y="251622"/>
            <a:ext cx="8137133" cy="994172"/>
          </a:xfrm>
        </p:spPr>
        <p:txBody>
          <a:bodyPr>
            <a:normAutofit/>
          </a:bodyPr>
          <a:lstStyle/>
          <a:p>
            <a:pPr algn="ctr">
              <a:buClr>
                <a:srgbClr val="C00000"/>
              </a:buClr>
            </a:pPr>
            <a:r>
              <a:rPr lang="en-US" sz="3000" dirty="0">
                <a:solidFill>
                  <a:schemeClr val="tx1"/>
                </a:solidFill>
              </a:rPr>
              <a:t>How to use </a:t>
            </a:r>
            <a:r>
              <a:rPr lang="en-US" sz="3000" dirty="0" err="1">
                <a:solidFill>
                  <a:schemeClr val="tx1"/>
                </a:solidFill>
              </a:rPr>
              <a:t>Veraflo</a:t>
            </a:r>
            <a:r>
              <a:rPr lang="en-US" sz="3000" dirty="0">
                <a:solidFill>
                  <a:schemeClr val="tx1"/>
                </a:solidFill>
              </a:rPr>
              <a:t>? </a:t>
            </a:r>
          </a:p>
        </p:txBody>
      </p:sp>
      <p:sp>
        <p:nvSpPr>
          <p:cNvPr id="3" name="Content Placeholder 2"/>
          <p:cNvSpPr>
            <a:spLocks noGrp="1"/>
          </p:cNvSpPr>
          <p:nvPr>
            <p:ph idx="1"/>
          </p:nvPr>
        </p:nvSpPr>
        <p:spPr>
          <a:xfrm>
            <a:off x="607672" y="971550"/>
            <a:ext cx="8030327" cy="3188034"/>
          </a:xfrm>
        </p:spPr>
        <p:txBody>
          <a:bodyPr>
            <a:noAutofit/>
          </a:bodyPr>
          <a:lstStyle/>
          <a:p>
            <a:pPr marL="300038" lvl="2" indent="-214313">
              <a:buClr>
                <a:srgbClr val="C00000"/>
              </a:buClr>
            </a:pPr>
            <a:r>
              <a:rPr lang="en-US" dirty="0">
                <a:solidFill>
                  <a:schemeClr val="tx1"/>
                </a:solidFill>
              </a:rPr>
              <a:t>In general, ROCF‐CC dressings with through holes were recommended over standard ROCF‐V dressings (without through holes) in wounds that contain areas of </a:t>
            </a:r>
            <a:r>
              <a:rPr lang="en-US" dirty="0" err="1">
                <a:solidFill>
                  <a:schemeClr val="tx1"/>
                </a:solidFill>
              </a:rPr>
              <a:t>devitalised</a:t>
            </a:r>
            <a:r>
              <a:rPr lang="en-US" dirty="0">
                <a:solidFill>
                  <a:schemeClr val="tx1"/>
                </a:solidFill>
              </a:rPr>
              <a:t> tissue. </a:t>
            </a:r>
          </a:p>
          <a:p>
            <a:pPr marL="300038" lvl="2" indent="-214313">
              <a:buClr>
                <a:srgbClr val="C00000"/>
              </a:buClr>
            </a:pPr>
            <a:r>
              <a:rPr lang="en-US" dirty="0">
                <a:solidFill>
                  <a:schemeClr val="tx1"/>
                </a:solidFill>
              </a:rPr>
              <a:t>Although the two dressings are suited for different wound environments, panel members recommended similar </a:t>
            </a:r>
            <a:r>
              <a:rPr lang="en-US" dirty="0" err="1">
                <a:solidFill>
                  <a:schemeClr val="tx1"/>
                </a:solidFill>
              </a:rPr>
              <a:t>NPWTi</a:t>
            </a:r>
            <a:r>
              <a:rPr lang="en-US" dirty="0">
                <a:solidFill>
                  <a:schemeClr val="tx1"/>
                </a:solidFill>
              </a:rPr>
              <a:t>‐d device settings for each of the dressings. </a:t>
            </a:r>
          </a:p>
          <a:p>
            <a:pPr marL="300038" lvl="2" indent="-214313">
              <a:buClr>
                <a:srgbClr val="C00000"/>
              </a:buClr>
            </a:pPr>
            <a:r>
              <a:rPr lang="en-US" dirty="0">
                <a:solidFill>
                  <a:schemeClr val="tx1"/>
                </a:solidFill>
              </a:rPr>
              <a:t>Panel members recommended instillation of saline with a dwell time of 10 minutes and a negative pressure time phase of 2.0 to 3.0 hours with ROCF‐V dressing and 2.0 to 2.5 hours with ROCF‐CC dressing at −125 mmHg for most wounds. </a:t>
            </a:r>
          </a:p>
          <a:p>
            <a:pPr marL="300038" lvl="2" indent="-214313">
              <a:buClr>
                <a:srgbClr val="C00000"/>
              </a:buClr>
            </a:pPr>
            <a:r>
              <a:rPr lang="en-US" dirty="0">
                <a:solidFill>
                  <a:schemeClr val="tx1"/>
                </a:solidFill>
              </a:rPr>
              <a:t>In the past 5 years, there has been a shift to normal saline as the first choice of instilled topical solution for most wounds vs topical antiseptic solutions, which were previously used more often as first‐line instilled topical solutions.</a:t>
            </a:r>
          </a:p>
        </p:txBody>
      </p:sp>
      <p:sp>
        <p:nvSpPr>
          <p:cNvPr id="4" name="TextBox 3"/>
          <p:cNvSpPr txBox="1"/>
          <p:nvPr/>
        </p:nvSpPr>
        <p:spPr>
          <a:xfrm>
            <a:off x="4670384" y="4608589"/>
            <a:ext cx="4366550" cy="276999"/>
          </a:xfrm>
          <a:prstGeom prst="rect">
            <a:avLst/>
          </a:prstGeom>
          <a:noFill/>
        </p:spPr>
        <p:txBody>
          <a:bodyPr wrap="square" rtlCol="0">
            <a:spAutoFit/>
          </a:bodyPr>
          <a:lstStyle/>
          <a:p>
            <a:pPr marL="302419" indent="-302419">
              <a:buClr>
                <a:srgbClr val="C00000"/>
              </a:buClr>
            </a:pPr>
            <a:r>
              <a:rPr lang="en-US" sz="1200" dirty="0"/>
              <a:t>. </a:t>
            </a:r>
          </a:p>
        </p:txBody>
      </p:sp>
      <p:sp>
        <p:nvSpPr>
          <p:cNvPr id="5" name="TextBox 4"/>
          <p:cNvSpPr txBox="1"/>
          <p:nvPr/>
        </p:nvSpPr>
        <p:spPr>
          <a:xfrm>
            <a:off x="4569432" y="4243226"/>
            <a:ext cx="4371965" cy="738664"/>
          </a:xfrm>
          <a:prstGeom prst="rect">
            <a:avLst/>
          </a:prstGeom>
          <a:noFill/>
        </p:spPr>
        <p:txBody>
          <a:bodyPr wrap="square" rtlCol="0">
            <a:spAutoFit/>
          </a:bodyPr>
          <a:lstStyle/>
          <a:p>
            <a:pPr marL="302419" indent="-302419">
              <a:buClr>
                <a:srgbClr val="C00000"/>
              </a:buClr>
            </a:pPr>
            <a:r>
              <a:rPr lang="en-US" sz="1050" dirty="0"/>
              <a:t>Kim PJ, </a:t>
            </a:r>
            <a:r>
              <a:rPr lang="en-US" sz="1050" dirty="0" err="1"/>
              <a:t>Attinger</a:t>
            </a:r>
            <a:r>
              <a:rPr lang="en-US" sz="1050" dirty="0"/>
              <a:t> CE, Constantine T, et al. Negative pressure wound therapy with instillation: International consensus guidelines update. </a:t>
            </a:r>
            <a:r>
              <a:rPr lang="en-US" sz="1050" i="1" dirty="0" err="1"/>
              <a:t>Int</a:t>
            </a:r>
            <a:r>
              <a:rPr lang="en-US" sz="1050" i="1" dirty="0"/>
              <a:t> Wound J</a:t>
            </a:r>
            <a:r>
              <a:rPr lang="en-US" sz="1050" dirty="0"/>
              <a:t>. 2020;17(1):174-186.</a:t>
            </a:r>
            <a:br>
              <a:rPr lang="en-US" sz="1050" dirty="0"/>
            </a:br>
            <a:endParaRPr lang="en-US" sz="1050" dirty="0"/>
          </a:p>
        </p:txBody>
      </p:sp>
    </p:spTree>
    <p:extLst>
      <p:ext uri="{BB962C8B-B14F-4D97-AF65-F5344CB8AC3E}">
        <p14:creationId xmlns:p14="http://schemas.microsoft.com/office/powerpoint/2010/main" val="911297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00000"/>
              </a:buClr>
            </a:pPr>
            <a:r>
              <a:rPr lang="en-US" dirty="0">
                <a:solidFill>
                  <a:schemeClr val="tx1"/>
                </a:solidFill>
              </a:rPr>
              <a:t>Current Clinical Therapies</a:t>
            </a:r>
          </a:p>
        </p:txBody>
      </p:sp>
      <p:sp>
        <p:nvSpPr>
          <p:cNvPr id="3" name="Content Placeholder 2"/>
          <p:cNvSpPr>
            <a:spLocks noGrp="1"/>
          </p:cNvSpPr>
          <p:nvPr>
            <p:ph idx="1"/>
          </p:nvPr>
        </p:nvSpPr>
        <p:spPr>
          <a:xfrm>
            <a:off x="1363337" y="1043848"/>
            <a:ext cx="6400800" cy="3371850"/>
          </a:xfrm>
        </p:spPr>
        <p:txBody>
          <a:bodyPr/>
          <a:lstStyle/>
          <a:p>
            <a:pPr>
              <a:buClr>
                <a:srgbClr val="C00000"/>
              </a:buClr>
            </a:pPr>
            <a:r>
              <a:rPr lang="en-US" err="1">
                <a:solidFill>
                  <a:schemeClr val="tx1"/>
                </a:solidFill>
              </a:rPr>
              <a:t>Leukine</a:t>
            </a:r>
            <a:endParaRPr lang="en-US">
              <a:solidFill>
                <a:schemeClr val="tx1"/>
              </a:solidFill>
            </a:endParaRPr>
          </a:p>
          <a:p>
            <a:pPr lvl="1">
              <a:buClr>
                <a:srgbClr val="C00000"/>
              </a:buClr>
            </a:pPr>
            <a:r>
              <a:rPr lang="en-US">
                <a:solidFill>
                  <a:schemeClr val="tx1"/>
                </a:solidFill>
              </a:rPr>
              <a:t>Granulocyte-macrophage colony stimulating factor</a:t>
            </a:r>
          </a:p>
          <a:p>
            <a:pPr>
              <a:buClr>
                <a:srgbClr val="C00000"/>
              </a:buClr>
            </a:pPr>
            <a:r>
              <a:rPr lang="en-US">
                <a:solidFill>
                  <a:schemeClr val="tx1"/>
                </a:solidFill>
              </a:rPr>
              <a:t>Apligraf</a:t>
            </a:r>
          </a:p>
          <a:p>
            <a:pPr>
              <a:buClr>
                <a:srgbClr val="C00000"/>
              </a:buClr>
            </a:pPr>
            <a:r>
              <a:rPr lang="en-US">
                <a:solidFill>
                  <a:schemeClr val="tx1"/>
                </a:solidFill>
              </a:rPr>
              <a:t>Other growth factors</a:t>
            </a:r>
          </a:p>
          <a:p>
            <a:pPr lvl="1">
              <a:buClr>
                <a:srgbClr val="C00000"/>
              </a:buClr>
            </a:pPr>
            <a:r>
              <a:rPr lang="en-US">
                <a:solidFill>
                  <a:schemeClr val="tx1"/>
                </a:solidFill>
              </a:rPr>
              <a:t>Platelet-Derived Growth Factor-BB (PDGF-BB)</a:t>
            </a:r>
          </a:p>
          <a:p>
            <a:pPr>
              <a:buClr>
                <a:srgbClr val="C00000"/>
              </a:buClr>
            </a:pPr>
            <a:r>
              <a:rPr lang="en-US">
                <a:solidFill>
                  <a:schemeClr val="tx1"/>
                </a:solidFill>
              </a:rPr>
              <a:t>Extra-cellular matrix</a:t>
            </a:r>
          </a:p>
          <a:p>
            <a:pPr>
              <a:buClr>
                <a:srgbClr val="C00000"/>
              </a:buClr>
            </a:pPr>
            <a:r>
              <a:rPr lang="en-US">
                <a:solidFill>
                  <a:schemeClr val="tx1"/>
                </a:solidFill>
              </a:rPr>
              <a:t>Negative-pressure therapy</a:t>
            </a:r>
          </a:p>
        </p:txBody>
      </p:sp>
    </p:spTree>
    <p:extLst>
      <p:ext uri="{BB962C8B-B14F-4D97-AF65-F5344CB8AC3E}">
        <p14:creationId xmlns:p14="http://schemas.microsoft.com/office/powerpoint/2010/main" val="1100594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0973"/>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Acell</a:t>
            </a:r>
            <a:r>
              <a:rPr lang="en-US" sz="3200" dirty="0">
                <a:solidFill>
                  <a:schemeClr val="tx1"/>
                </a:solidFill>
              </a:rPr>
              <a:t> </a:t>
            </a:r>
            <a:br>
              <a:rPr lang="en-US" sz="3200" dirty="0">
                <a:solidFill>
                  <a:schemeClr val="tx1"/>
                </a:solidFill>
              </a:rPr>
            </a:br>
            <a:endParaRPr lang="en-US" sz="3200" dirty="0">
              <a:solidFill>
                <a:schemeClr val="tx1"/>
              </a:solidFill>
            </a:endParaRPr>
          </a:p>
        </p:txBody>
      </p:sp>
      <p:sp>
        <p:nvSpPr>
          <p:cNvPr id="10" name="TextBox 9"/>
          <p:cNvSpPr txBox="1"/>
          <p:nvPr/>
        </p:nvSpPr>
        <p:spPr>
          <a:xfrm>
            <a:off x="23553" y="4344568"/>
            <a:ext cx="5486399" cy="738664"/>
          </a:xfrm>
          <a:prstGeom prst="rect">
            <a:avLst/>
          </a:prstGeom>
          <a:noFill/>
        </p:spPr>
        <p:txBody>
          <a:bodyPr wrap="square" rtlCol="0">
            <a:spAutoFit/>
          </a:bodyPr>
          <a:lstStyle/>
          <a:p>
            <a:pPr marL="403225" indent="-403225"/>
            <a:r>
              <a:rPr lang="en-US" sz="1050" b="0" i="0" dirty="0">
                <a:solidFill>
                  <a:srgbClr val="212121"/>
                </a:solidFill>
                <a:effectLst/>
              </a:rPr>
              <a:t>Kimmel, H., </a:t>
            </a:r>
            <a:r>
              <a:rPr lang="en-US" sz="1050" b="0" i="0" dirty="0" err="1">
                <a:solidFill>
                  <a:srgbClr val="212121"/>
                </a:solidFill>
                <a:effectLst/>
              </a:rPr>
              <a:t>Rahn</a:t>
            </a:r>
            <a:r>
              <a:rPr lang="en-US" sz="1050" b="0" i="0" dirty="0">
                <a:solidFill>
                  <a:srgbClr val="212121"/>
                </a:solidFill>
                <a:effectLst/>
              </a:rPr>
              <a:t>, M., &amp; Gilbert, T. W. (2010). The clinical effectiveness in wound healing with extracellular matrix derived from porcine urinary bladder matrix: a case series on severe chronic wounds. </a:t>
            </a:r>
            <a:r>
              <a:rPr lang="en-US" sz="1050" b="0" i="1" dirty="0">
                <a:solidFill>
                  <a:srgbClr val="212121"/>
                </a:solidFill>
                <a:effectLst/>
              </a:rPr>
              <a:t>The journal of the American College of Certified Wound Specialists</a:t>
            </a:r>
            <a:r>
              <a:rPr lang="en-US" sz="1050" b="0" i="0" dirty="0">
                <a:solidFill>
                  <a:srgbClr val="212121"/>
                </a:solidFill>
                <a:effectLst/>
              </a:rPr>
              <a:t>, </a:t>
            </a:r>
            <a:r>
              <a:rPr lang="en-US" sz="1050" b="0" i="1" dirty="0">
                <a:solidFill>
                  <a:srgbClr val="212121"/>
                </a:solidFill>
                <a:effectLst/>
              </a:rPr>
              <a:t>2</a:t>
            </a:r>
            <a:r>
              <a:rPr lang="en-US" sz="1050" b="0" i="0" dirty="0">
                <a:solidFill>
                  <a:srgbClr val="212121"/>
                </a:solidFill>
                <a:effectLst/>
              </a:rPr>
              <a:t>(3), 55–59. https://</a:t>
            </a:r>
            <a:r>
              <a:rPr lang="en-US" sz="1050" b="0" i="0" dirty="0" err="1">
                <a:solidFill>
                  <a:srgbClr val="212121"/>
                </a:solidFill>
                <a:effectLst/>
              </a:rPr>
              <a:t>doi.org</a:t>
            </a:r>
            <a:r>
              <a:rPr lang="en-US" sz="1050" b="0" i="0" dirty="0">
                <a:solidFill>
                  <a:srgbClr val="212121"/>
                </a:solidFill>
                <a:effectLst/>
              </a:rPr>
              <a:t>/10.1016/j.jcws.2010.11.002</a:t>
            </a:r>
            <a:endParaRPr lang="en-US" sz="1050" dirty="0"/>
          </a:p>
        </p:txBody>
      </p:sp>
      <p:sp>
        <p:nvSpPr>
          <p:cNvPr id="9" name="TextBox 8">
            <a:extLst>
              <a:ext uri="{FF2B5EF4-FFF2-40B4-BE49-F238E27FC236}">
                <a16:creationId xmlns:a16="http://schemas.microsoft.com/office/drawing/2014/main" id="{95335F95-8659-A471-5A8B-A6B8B05C82FE}"/>
              </a:ext>
            </a:extLst>
          </p:cNvPr>
          <p:cNvSpPr txBox="1"/>
          <p:nvPr/>
        </p:nvSpPr>
        <p:spPr>
          <a:xfrm>
            <a:off x="771456" y="951259"/>
            <a:ext cx="4696462" cy="3323987"/>
          </a:xfrm>
          <a:prstGeom prst="rect">
            <a:avLst/>
          </a:prstGeom>
          <a:noFill/>
        </p:spPr>
        <p:txBody>
          <a:bodyPr wrap="square" rtlCol="0">
            <a:spAutoFit/>
          </a:bodyPr>
          <a:lstStyle/>
          <a:p>
            <a:pPr marL="171450" indent="-171450" algn="l" fontAlgn="t">
              <a:spcBef>
                <a:spcPts val="1000"/>
              </a:spcBef>
              <a:spcAft>
                <a:spcPts val="2000"/>
              </a:spcAft>
              <a:buClr>
                <a:srgbClr val="C00000"/>
              </a:buClr>
              <a:buFont typeface="Arial" panose="020B0604020202020204" pitchFamily="34" charset="0"/>
              <a:buChar char="•"/>
            </a:pPr>
            <a:r>
              <a:rPr lang="en-US" sz="1600" b="0" i="0" dirty="0">
                <a:solidFill>
                  <a:srgbClr val="333333"/>
                </a:solidFill>
                <a:effectLst/>
              </a:rPr>
              <a:t>Figure A: Dehiscence to the lateral surgical wound that was present for 6 weeks and was nonresponsive to standard postoperative wound care of moist gauze dressings. </a:t>
            </a:r>
          </a:p>
          <a:p>
            <a:pPr marL="171450" indent="-171450" algn="l" fontAlgn="t">
              <a:spcBef>
                <a:spcPts val="1000"/>
              </a:spcBef>
              <a:spcAft>
                <a:spcPts val="2000"/>
              </a:spcAft>
              <a:buClr>
                <a:srgbClr val="C00000"/>
              </a:buClr>
              <a:buFont typeface="Arial" panose="020B0604020202020204" pitchFamily="34" charset="0"/>
              <a:buChar char="•"/>
            </a:pPr>
            <a:r>
              <a:rPr lang="en-US" sz="1600" b="0" i="0" dirty="0">
                <a:solidFill>
                  <a:srgbClr val="333333"/>
                </a:solidFill>
                <a:effectLst/>
              </a:rPr>
              <a:t>Figure B: UBM micronized particles were poured into the tunneling aspect of the wound and covered with a nonadherent dressing and sterile gauze. </a:t>
            </a:r>
          </a:p>
          <a:p>
            <a:pPr marL="171450" indent="-171450" algn="l" fontAlgn="t">
              <a:spcBef>
                <a:spcPts val="1000"/>
              </a:spcBef>
              <a:spcAft>
                <a:spcPts val="2000"/>
              </a:spcAft>
              <a:buClr>
                <a:srgbClr val="C00000"/>
              </a:buClr>
              <a:buFont typeface="Arial" panose="020B0604020202020204" pitchFamily="34" charset="0"/>
              <a:buChar char="•"/>
            </a:pPr>
            <a:r>
              <a:rPr lang="en-US" sz="1600" b="0" i="0" dirty="0">
                <a:solidFill>
                  <a:srgbClr val="333333"/>
                </a:solidFill>
                <a:effectLst/>
              </a:rPr>
              <a:t>Figure C: The wound was healed after 4 weeks of treatment.</a:t>
            </a:r>
            <a:endParaRPr lang="en-US" sz="1600" dirty="0"/>
          </a:p>
        </p:txBody>
      </p:sp>
      <p:pic>
        <p:nvPicPr>
          <p:cNvPr id="24578" name="Picture 2">
            <a:extLst>
              <a:ext uri="{FF2B5EF4-FFF2-40B4-BE49-F238E27FC236}">
                <a16:creationId xmlns:a16="http://schemas.microsoft.com/office/drawing/2014/main" id="{8A7E85AE-FC8E-FB4F-1FC2-62F201460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745695"/>
            <a:ext cx="2176791" cy="418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6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Acell</a:t>
            </a:r>
            <a:r>
              <a:rPr lang="en-US" sz="3200" dirty="0">
                <a:solidFill>
                  <a:schemeClr val="tx1"/>
                </a:solidFill>
              </a:rPr>
              <a:t> </a:t>
            </a:r>
            <a:br>
              <a:rPr lang="en-US" sz="3200" dirty="0">
                <a:solidFill>
                  <a:schemeClr val="tx1"/>
                </a:solidFill>
              </a:rPr>
            </a:br>
            <a:endParaRPr lang="en-US" sz="3200" dirty="0">
              <a:solidFill>
                <a:schemeClr val="tx1"/>
              </a:solidFill>
            </a:endParaRPr>
          </a:p>
        </p:txBody>
      </p:sp>
      <p:sp>
        <p:nvSpPr>
          <p:cNvPr id="10" name="TextBox 9"/>
          <p:cNvSpPr txBox="1"/>
          <p:nvPr/>
        </p:nvSpPr>
        <p:spPr>
          <a:xfrm>
            <a:off x="0" y="4542077"/>
            <a:ext cx="7478244" cy="577081"/>
          </a:xfrm>
          <a:prstGeom prst="rect">
            <a:avLst/>
          </a:prstGeom>
          <a:noFill/>
        </p:spPr>
        <p:txBody>
          <a:bodyPr wrap="square" rtlCol="0">
            <a:spAutoFit/>
          </a:bodyPr>
          <a:lstStyle/>
          <a:p>
            <a:pPr marL="403225" indent="-403225"/>
            <a:r>
              <a:rPr lang="en-US" sz="1050" b="0" i="0" dirty="0">
                <a:solidFill>
                  <a:srgbClr val="212121"/>
                </a:solidFill>
                <a:effectLst/>
              </a:rPr>
              <a:t>Kimmel, H., </a:t>
            </a:r>
            <a:r>
              <a:rPr lang="en-US" sz="1050" b="0" i="0" dirty="0" err="1">
                <a:solidFill>
                  <a:srgbClr val="212121"/>
                </a:solidFill>
                <a:effectLst/>
              </a:rPr>
              <a:t>Rahn</a:t>
            </a:r>
            <a:r>
              <a:rPr lang="en-US" sz="1050" b="0" i="0" dirty="0">
                <a:solidFill>
                  <a:srgbClr val="212121"/>
                </a:solidFill>
                <a:effectLst/>
              </a:rPr>
              <a:t>, M., &amp; Gilbert, T. W. (2010). The clinical effectiveness in wound healing with extracellular matrix derived from porcine urinary bladder matrix: a case series on severe chronic wounds. </a:t>
            </a:r>
            <a:r>
              <a:rPr lang="en-US" sz="1050" b="0" i="1" dirty="0">
                <a:solidFill>
                  <a:srgbClr val="212121"/>
                </a:solidFill>
                <a:effectLst/>
              </a:rPr>
              <a:t>The journal of the American College of Certified Wound Specialists</a:t>
            </a:r>
            <a:r>
              <a:rPr lang="en-US" sz="1050" b="0" i="0" dirty="0">
                <a:solidFill>
                  <a:srgbClr val="212121"/>
                </a:solidFill>
                <a:effectLst/>
              </a:rPr>
              <a:t>, </a:t>
            </a:r>
            <a:r>
              <a:rPr lang="en-US" sz="1050" b="0" i="1" dirty="0">
                <a:solidFill>
                  <a:srgbClr val="212121"/>
                </a:solidFill>
                <a:effectLst/>
              </a:rPr>
              <a:t>2</a:t>
            </a:r>
            <a:r>
              <a:rPr lang="en-US" sz="1050" b="0" i="0" dirty="0">
                <a:solidFill>
                  <a:srgbClr val="212121"/>
                </a:solidFill>
                <a:effectLst/>
              </a:rPr>
              <a:t>(3), 55–59. https://</a:t>
            </a:r>
            <a:r>
              <a:rPr lang="en-US" sz="1050" b="0" i="0" dirty="0" err="1">
                <a:solidFill>
                  <a:srgbClr val="212121"/>
                </a:solidFill>
                <a:effectLst/>
              </a:rPr>
              <a:t>doi.org</a:t>
            </a:r>
            <a:r>
              <a:rPr lang="en-US" sz="1050" b="0" i="0" dirty="0">
                <a:solidFill>
                  <a:srgbClr val="212121"/>
                </a:solidFill>
                <a:effectLst/>
              </a:rPr>
              <a:t>/10.1016/j.jcws.2010.11.002</a:t>
            </a:r>
            <a:endParaRPr lang="en-US" sz="1050" dirty="0"/>
          </a:p>
        </p:txBody>
      </p:sp>
      <p:sp>
        <p:nvSpPr>
          <p:cNvPr id="9" name="TextBox 8">
            <a:extLst>
              <a:ext uri="{FF2B5EF4-FFF2-40B4-BE49-F238E27FC236}">
                <a16:creationId xmlns:a16="http://schemas.microsoft.com/office/drawing/2014/main" id="{95335F95-8659-A471-5A8B-A6B8B05C82FE}"/>
              </a:ext>
            </a:extLst>
          </p:cNvPr>
          <p:cNvSpPr txBox="1"/>
          <p:nvPr/>
        </p:nvSpPr>
        <p:spPr>
          <a:xfrm>
            <a:off x="383030" y="1155055"/>
            <a:ext cx="3733800" cy="3046988"/>
          </a:xfrm>
          <a:prstGeom prst="rect">
            <a:avLst/>
          </a:prstGeom>
          <a:noFill/>
        </p:spPr>
        <p:txBody>
          <a:bodyPr wrap="square" rtlCol="0">
            <a:spAutoFit/>
          </a:bodyPr>
          <a:lstStyle/>
          <a:p>
            <a:pPr marL="171450" indent="-171450" algn="l" fontAlgn="t">
              <a:buClr>
                <a:srgbClr val="C00000"/>
              </a:buClr>
              <a:buFont typeface="Arial" panose="020B0604020202020204" pitchFamily="34" charset="0"/>
              <a:buChar char="•"/>
            </a:pPr>
            <a:r>
              <a:rPr lang="en-US" sz="1600" b="0" i="0" dirty="0">
                <a:solidFill>
                  <a:srgbClr val="333333"/>
                </a:solidFill>
                <a:effectLst/>
              </a:rPr>
              <a:t>Figure A: A necrotic diabetic ulcer to the medial aspect of the patient’s right foot. </a:t>
            </a:r>
          </a:p>
          <a:p>
            <a:pPr marL="171450" indent="-171450" algn="l" fontAlgn="t">
              <a:buClr>
                <a:srgbClr val="C00000"/>
              </a:buClr>
              <a:buFont typeface="Arial" panose="020B0604020202020204" pitchFamily="34" charset="0"/>
              <a:buChar char="•"/>
            </a:pPr>
            <a:r>
              <a:rPr lang="en-US" sz="1600" b="0" i="0" dirty="0">
                <a:solidFill>
                  <a:srgbClr val="333333"/>
                </a:solidFill>
                <a:effectLst/>
              </a:rPr>
              <a:t>Figure B</a:t>
            </a:r>
            <a:r>
              <a:rPr lang="en-US" sz="1600" dirty="0">
                <a:solidFill>
                  <a:srgbClr val="333333"/>
                </a:solidFill>
              </a:rPr>
              <a:t>:</a:t>
            </a:r>
            <a:r>
              <a:rPr lang="en-US" sz="1600" b="0" i="0" dirty="0">
                <a:solidFill>
                  <a:srgbClr val="333333"/>
                </a:solidFill>
                <a:effectLst/>
              </a:rPr>
              <a:t> Debridement in the operating room down to joint capsule. </a:t>
            </a:r>
          </a:p>
          <a:p>
            <a:pPr marL="171450" indent="-171450" algn="l" fontAlgn="t">
              <a:buClr>
                <a:srgbClr val="C00000"/>
              </a:buClr>
              <a:buFont typeface="Arial" panose="020B0604020202020204" pitchFamily="34" charset="0"/>
              <a:buChar char="•"/>
            </a:pPr>
            <a:r>
              <a:rPr lang="en-US" sz="1600" b="0" i="0" dirty="0">
                <a:solidFill>
                  <a:srgbClr val="333333"/>
                </a:solidFill>
                <a:effectLst/>
              </a:rPr>
              <a:t>Figure C</a:t>
            </a:r>
            <a:r>
              <a:rPr lang="en-US" sz="1600" dirty="0">
                <a:solidFill>
                  <a:srgbClr val="333333"/>
                </a:solidFill>
              </a:rPr>
              <a:t>:</a:t>
            </a:r>
            <a:r>
              <a:rPr lang="en-US" sz="1600" b="0" i="0" dirty="0">
                <a:solidFill>
                  <a:srgbClr val="333333"/>
                </a:solidFill>
                <a:effectLst/>
              </a:rPr>
              <a:t> A thick UBM sheet was hydrated in normal saline, fenestrated, and then sutured to the wound base. </a:t>
            </a:r>
          </a:p>
          <a:p>
            <a:pPr marL="171450" indent="-171450" algn="l" fontAlgn="t">
              <a:buClr>
                <a:srgbClr val="C00000"/>
              </a:buClr>
              <a:buFont typeface="Arial" panose="020B0604020202020204" pitchFamily="34" charset="0"/>
              <a:buChar char="•"/>
            </a:pPr>
            <a:r>
              <a:rPr lang="en-US" sz="1600" b="0" i="0" dirty="0">
                <a:solidFill>
                  <a:srgbClr val="333333"/>
                </a:solidFill>
                <a:effectLst/>
              </a:rPr>
              <a:t>Figure D</a:t>
            </a:r>
            <a:r>
              <a:rPr lang="en-US" sz="1600" dirty="0">
                <a:solidFill>
                  <a:srgbClr val="333333"/>
                </a:solidFill>
              </a:rPr>
              <a:t>:</a:t>
            </a:r>
            <a:r>
              <a:rPr lang="en-US" sz="1600" b="0" i="0" dirty="0">
                <a:solidFill>
                  <a:srgbClr val="333333"/>
                </a:solidFill>
                <a:effectLst/>
              </a:rPr>
              <a:t> The full thickness wound was healed in 13 weeks from the date of surgery.</a:t>
            </a:r>
            <a:endParaRPr lang="en-US" sz="1600" dirty="0"/>
          </a:p>
        </p:txBody>
      </p:sp>
      <p:pic>
        <p:nvPicPr>
          <p:cNvPr id="25602" name="Picture 2">
            <a:extLst>
              <a:ext uri="{FF2B5EF4-FFF2-40B4-BE49-F238E27FC236}">
                <a16:creationId xmlns:a16="http://schemas.microsoft.com/office/drawing/2014/main" id="{2578113D-BEF4-E855-219E-BF1071ED1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305" y="1088209"/>
            <a:ext cx="4446665" cy="296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5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495550"/>
            <a:ext cx="6172200" cy="2971800"/>
          </a:xfrm>
        </p:spPr>
        <p:txBody>
          <a:bodyPr>
            <a:normAutofit/>
          </a:bodyPr>
          <a:lstStyle/>
          <a:p>
            <a:pPr>
              <a:buClr>
                <a:srgbClr val="C00000"/>
              </a:buClr>
              <a:defRPr/>
            </a:pPr>
            <a:r>
              <a:rPr lang="en-US" sz="1800" b="0" dirty="0">
                <a:solidFill>
                  <a:schemeClr val="tx1"/>
                </a:solidFill>
              </a:rPr>
              <a:t>September 1999</a:t>
            </a:r>
          </a:p>
          <a:p>
            <a:pPr>
              <a:buClr>
                <a:srgbClr val="C00000"/>
              </a:buClr>
              <a:defRPr/>
            </a:pPr>
            <a:r>
              <a:rPr lang="en-US" sz="1800" b="0" dirty="0">
                <a:solidFill>
                  <a:schemeClr val="tx1"/>
                </a:solidFill>
              </a:rPr>
              <a:t>Double-blind, randomized, placebo-controlled trial</a:t>
            </a:r>
          </a:p>
          <a:p>
            <a:pPr>
              <a:buClr>
                <a:srgbClr val="C00000"/>
              </a:buClr>
              <a:defRPr/>
            </a:pPr>
            <a:r>
              <a:rPr lang="en-US" sz="1800" b="0" dirty="0">
                <a:solidFill>
                  <a:schemeClr val="tx1"/>
                </a:solidFill>
              </a:rPr>
              <a:t>Evaluating pressure ulcer therapy, n= 61</a:t>
            </a:r>
          </a:p>
          <a:p>
            <a:pPr>
              <a:buClr>
                <a:srgbClr val="C00000"/>
              </a:buClr>
              <a:defRPr/>
            </a:pPr>
            <a:r>
              <a:rPr lang="en-US" sz="1800" b="0" dirty="0">
                <a:solidFill>
                  <a:schemeClr val="tx1"/>
                </a:solidFill>
              </a:rPr>
              <a:t>Findings:</a:t>
            </a:r>
          </a:p>
          <a:p>
            <a:pPr lvl="1">
              <a:buClr>
                <a:srgbClr val="C00000"/>
              </a:buClr>
              <a:defRPr/>
            </a:pPr>
            <a:r>
              <a:rPr lang="en-US" b="0" dirty="0">
                <a:solidFill>
                  <a:schemeClr val="tx1"/>
                </a:solidFill>
              </a:rPr>
              <a:t>GM-CSF acts early for wound contraction </a:t>
            </a:r>
          </a:p>
          <a:p>
            <a:pPr lvl="1">
              <a:buClr>
                <a:srgbClr val="C00000"/>
              </a:buClr>
              <a:defRPr/>
            </a:pPr>
            <a:r>
              <a:rPr lang="en-US" b="0" dirty="0">
                <a:solidFill>
                  <a:schemeClr val="tx1"/>
                </a:solidFill>
              </a:rPr>
              <a:t>Greater acceleration of pressure ulcer healing via deposition of extracellular matrix and contraction</a:t>
            </a:r>
          </a:p>
        </p:txBody>
      </p:sp>
      <p:pic>
        <p:nvPicPr>
          <p:cNvPr id="116739" name="Picture 2"/>
          <p:cNvPicPr>
            <a:picLocks noChangeAspect="1" noChangeArrowheads="1"/>
          </p:cNvPicPr>
          <p:nvPr/>
        </p:nvPicPr>
        <p:blipFill>
          <a:blip r:embed="rId2" cstate="print"/>
          <a:srcRect l="54903" t="29411" r="4314" b="43137"/>
          <a:stretch>
            <a:fillRect/>
          </a:stretch>
        </p:blipFill>
        <p:spPr bwMode="auto">
          <a:xfrm>
            <a:off x="1485900" y="1018273"/>
            <a:ext cx="5731669" cy="1543050"/>
          </a:xfrm>
          <a:prstGeom prst="rect">
            <a:avLst/>
          </a:prstGeom>
          <a:noFill/>
          <a:ln w="9525">
            <a:noFill/>
            <a:miter lim="800000"/>
            <a:headEnd/>
            <a:tailEnd/>
          </a:ln>
        </p:spPr>
      </p:pic>
      <p:sp>
        <p:nvSpPr>
          <p:cNvPr id="116740" name="TextBox 4"/>
          <p:cNvSpPr txBox="1">
            <a:spLocks noChangeArrowheads="1"/>
          </p:cNvSpPr>
          <p:nvPr/>
        </p:nvSpPr>
        <p:spPr bwMode="auto">
          <a:xfrm>
            <a:off x="-13855" y="4681835"/>
            <a:ext cx="6848475" cy="461665"/>
          </a:xfrm>
          <a:prstGeom prst="rect">
            <a:avLst/>
          </a:prstGeom>
          <a:noFill/>
          <a:ln w="9525">
            <a:noFill/>
            <a:miter lim="800000"/>
            <a:headEnd/>
            <a:tailEnd/>
          </a:ln>
        </p:spPr>
        <p:txBody>
          <a:bodyPr wrap="square">
            <a:spAutoFit/>
          </a:bodyPr>
          <a:lstStyle/>
          <a:p>
            <a:pPr marL="228600" indent="-228600"/>
            <a:r>
              <a:rPr lang="en-US" sz="1200" dirty="0"/>
              <a:t>Robson et al., Sequential cytokine therapy for pressure ulcers: clinical and mechanistic response. Ann Surg. 2000;231(4):600-11.</a:t>
            </a:r>
          </a:p>
        </p:txBody>
      </p:sp>
      <p:sp>
        <p:nvSpPr>
          <p:cNvPr id="2" name="Title 1">
            <a:extLst>
              <a:ext uri="{FF2B5EF4-FFF2-40B4-BE49-F238E27FC236}">
                <a16:creationId xmlns:a16="http://schemas.microsoft.com/office/drawing/2014/main" id="{2A4CE61F-7974-23B3-9C64-CDBB27AD2317}"/>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3865986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350"/>
            <a:ext cx="4953000" cy="2781301"/>
          </a:xfrm>
        </p:spPr>
        <p:txBody>
          <a:bodyPr>
            <a:noAutofit/>
          </a:bodyPr>
          <a:lstStyle/>
          <a:p>
            <a:pPr>
              <a:buClr>
                <a:srgbClr val="C00000"/>
              </a:buClr>
              <a:defRPr/>
            </a:pPr>
            <a:r>
              <a:rPr lang="en-US" sz="2000" b="0" dirty="0">
                <a:solidFill>
                  <a:schemeClr val="tx1"/>
                </a:solidFill>
              </a:rPr>
              <a:t>Approved by US FDA in 1991</a:t>
            </a:r>
          </a:p>
          <a:p>
            <a:pPr>
              <a:buClr>
                <a:srgbClr val="C00000"/>
              </a:buClr>
              <a:defRPr/>
            </a:pPr>
            <a:r>
              <a:rPr lang="en-US" sz="2000" b="0" dirty="0">
                <a:solidFill>
                  <a:schemeClr val="tx1"/>
                </a:solidFill>
              </a:rPr>
              <a:t>Synthetic, injectable/topical or intravenous granulocyte-macrophage colony stimulating factor (GM-CSF)</a:t>
            </a:r>
          </a:p>
          <a:p>
            <a:pPr>
              <a:buClr>
                <a:srgbClr val="C00000"/>
              </a:buClr>
              <a:defRPr/>
            </a:pPr>
            <a:r>
              <a:rPr lang="en-US" sz="2000" b="0" dirty="0">
                <a:solidFill>
                  <a:schemeClr val="tx1"/>
                </a:solidFill>
              </a:rPr>
              <a:t>Supports survival, clonal expansion, differentiation of hematopoietic progenitor cells and increased neovascularization</a:t>
            </a:r>
          </a:p>
          <a:p>
            <a:pPr>
              <a:buClr>
                <a:srgbClr val="C00000"/>
              </a:buClr>
              <a:defRPr/>
            </a:pPr>
            <a:r>
              <a:rPr lang="en-US" sz="2000" b="0" dirty="0">
                <a:solidFill>
                  <a:schemeClr val="tx1"/>
                </a:solidFill>
              </a:rPr>
              <a:t>Induces progenitor cells to divide and differentiate in the granulocyte-macrophage pathways</a:t>
            </a:r>
          </a:p>
        </p:txBody>
      </p:sp>
      <p:pic>
        <p:nvPicPr>
          <p:cNvPr id="110596" name="Picture 2" descr="Leukine  Bayer launches Leukine without EDTA - Bayer has reformulated Leukine"/>
          <p:cNvPicPr>
            <a:picLocks noChangeAspect="1" noChangeArrowheads="1"/>
          </p:cNvPicPr>
          <p:nvPr/>
        </p:nvPicPr>
        <p:blipFill>
          <a:blip r:embed="rId3" cstate="print"/>
          <a:srcRect/>
          <a:stretch>
            <a:fillRect/>
          </a:stretch>
        </p:blipFill>
        <p:spPr bwMode="auto">
          <a:xfrm>
            <a:off x="5486400" y="2629523"/>
            <a:ext cx="2434441" cy="1921928"/>
          </a:xfrm>
          <a:prstGeom prst="rect">
            <a:avLst/>
          </a:prstGeom>
          <a:noFill/>
          <a:ln w="9525">
            <a:noFill/>
            <a:miter lim="800000"/>
            <a:headEnd/>
            <a:tailEnd/>
          </a:ln>
        </p:spPr>
      </p:pic>
      <p:sp>
        <p:nvSpPr>
          <p:cNvPr id="110598" name="TextBox 5"/>
          <p:cNvSpPr txBox="1">
            <a:spLocks noChangeArrowheads="1"/>
          </p:cNvSpPr>
          <p:nvPr/>
        </p:nvSpPr>
        <p:spPr bwMode="auto">
          <a:xfrm>
            <a:off x="2133600" y="4629150"/>
            <a:ext cx="6915150" cy="430887"/>
          </a:xfrm>
          <a:prstGeom prst="rect">
            <a:avLst/>
          </a:prstGeom>
          <a:noFill/>
          <a:ln w="9525">
            <a:noFill/>
            <a:miter lim="800000"/>
            <a:headEnd/>
            <a:tailEnd/>
          </a:ln>
        </p:spPr>
        <p:txBody>
          <a:bodyPr wrap="square">
            <a:spAutoFit/>
          </a:bodyPr>
          <a:lstStyle/>
          <a:p>
            <a:pPr algn="r"/>
            <a:r>
              <a:rPr lang="en-US" sz="1100" dirty="0"/>
              <a:t>Fang et al., Granulocyte-macrophage colony-stimulating factor enhances wound healing in diabetes via upregulation of proinflammatory cytokines. Br J Dermatol. 2010;162(3):478-86.</a:t>
            </a:r>
          </a:p>
        </p:txBody>
      </p:sp>
      <p:pic>
        <p:nvPicPr>
          <p:cNvPr id="110600" name="Picture 4" descr="http://www.drugbank.ca/system/protein_structures/full/DB00020.png?1266600395"/>
          <p:cNvPicPr>
            <a:picLocks noChangeAspect="1" noChangeArrowheads="1"/>
          </p:cNvPicPr>
          <p:nvPr/>
        </p:nvPicPr>
        <p:blipFill>
          <a:blip r:embed="rId4" cstate="print"/>
          <a:srcRect/>
          <a:stretch>
            <a:fillRect/>
          </a:stretch>
        </p:blipFill>
        <p:spPr bwMode="auto">
          <a:xfrm>
            <a:off x="6096000" y="792025"/>
            <a:ext cx="1824841" cy="1824841"/>
          </a:xfrm>
          <a:prstGeom prst="rect">
            <a:avLst/>
          </a:prstGeom>
          <a:noFill/>
          <a:ln w="9525">
            <a:noFill/>
            <a:miter lim="800000"/>
            <a:headEnd/>
            <a:tailEnd/>
          </a:ln>
        </p:spPr>
      </p:pic>
      <p:sp>
        <p:nvSpPr>
          <p:cNvPr id="10" name="Title 1">
            <a:extLst>
              <a:ext uri="{FF2B5EF4-FFF2-40B4-BE49-F238E27FC236}">
                <a16:creationId xmlns:a16="http://schemas.microsoft.com/office/drawing/2014/main" id="{05DAFBEB-6C96-EB61-BEDE-0AC27FB3EEF6}"/>
              </a:ext>
            </a:extLst>
          </p:cNvPr>
          <p:cNvSpPr>
            <a:spLocks noGrp="1"/>
          </p:cNvSpPr>
          <p:nvPr>
            <p:ph type="title"/>
          </p:nvPr>
        </p:nvSpPr>
        <p:spPr>
          <a:xfrm>
            <a:off x="157044" y="222963"/>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831333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2" descr="http://upload.wikimedia.org/wikipedia/commons/3/36/GMCSF_Crystal_Structure.rsh.png"/>
          <p:cNvPicPr>
            <a:picLocks noChangeAspect="1" noChangeArrowheads="1"/>
          </p:cNvPicPr>
          <p:nvPr/>
        </p:nvPicPr>
        <p:blipFill>
          <a:blip r:embed="rId2" cstate="print"/>
          <a:srcRect/>
          <a:stretch>
            <a:fillRect/>
          </a:stretch>
        </p:blipFill>
        <p:spPr bwMode="auto">
          <a:xfrm>
            <a:off x="5943599" y="1204280"/>
            <a:ext cx="3106341" cy="2586669"/>
          </a:xfrm>
          <a:prstGeom prst="rect">
            <a:avLst/>
          </a:prstGeom>
          <a:noFill/>
          <a:ln w="9525">
            <a:noFill/>
            <a:miter lim="800000"/>
            <a:headEnd/>
            <a:tailEnd/>
          </a:ln>
        </p:spPr>
      </p:pic>
      <p:sp>
        <p:nvSpPr>
          <p:cNvPr id="5" name="Content Placeholder 4"/>
          <p:cNvSpPr>
            <a:spLocks noGrp="1"/>
          </p:cNvSpPr>
          <p:nvPr>
            <p:ph idx="1"/>
          </p:nvPr>
        </p:nvSpPr>
        <p:spPr>
          <a:xfrm>
            <a:off x="157044" y="1204280"/>
            <a:ext cx="6198710" cy="3305082"/>
          </a:xfrm>
        </p:spPr>
        <p:txBody>
          <a:bodyPr>
            <a:noAutofit/>
          </a:bodyPr>
          <a:lstStyle/>
          <a:p>
            <a:pPr>
              <a:lnSpc>
                <a:spcPct val="110000"/>
              </a:lnSpc>
              <a:spcBef>
                <a:spcPts val="0"/>
              </a:spcBef>
              <a:spcAft>
                <a:spcPts val="0"/>
              </a:spcAft>
              <a:buClr>
                <a:srgbClr val="C00000"/>
              </a:buClr>
              <a:defRPr/>
            </a:pPr>
            <a:r>
              <a:rPr lang="en-US" sz="1800" dirty="0">
                <a:solidFill>
                  <a:schemeClr val="tx1"/>
                </a:solidFill>
              </a:rPr>
              <a:t>Monomeric glycoprotein </a:t>
            </a:r>
          </a:p>
          <a:p>
            <a:pPr lvl="1">
              <a:lnSpc>
                <a:spcPct val="110000"/>
              </a:lnSpc>
              <a:spcBef>
                <a:spcPts val="0"/>
              </a:spcBef>
              <a:spcAft>
                <a:spcPts val="0"/>
              </a:spcAft>
              <a:buClr>
                <a:srgbClr val="C00000"/>
              </a:buClr>
              <a:defRPr/>
            </a:pPr>
            <a:r>
              <a:rPr lang="en-US" dirty="0">
                <a:solidFill>
                  <a:schemeClr val="tx1"/>
                </a:solidFill>
              </a:rPr>
              <a:t>Functions as a cytokine</a:t>
            </a:r>
          </a:p>
          <a:p>
            <a:pPr lvl="1">
              <a:lnSpc>
                <a:spcPct val="110000"/>
              </a:lnSpc>
              <a:spcBef>
                <a:spcPts val="0"/>
              </a:spcBef>
              <a:spcAft>
                <a:spcPts val="0"/>
              </a:spcAft>
              <a:buClr>
                <a:srgbClr val="C00000"/>
              </a:buClr>
              <a:defRPr/>
            </a:pPr>
            <a:r>
              <a:rPr lang="en-US" dirty="0">
                <a:solidFill>
                  <a:schemeClr val="tx1"/>
                </a:solidFill>
              </a:rPr>
              <a:t>Secreted by macrophages, T-cells, mast cells, NK cells, endothelial cells, and fibroblasts </a:t>
            </a:r>
          </a:p>
          <a:p>
            <a:pPr>
              <a:buClr>
                <a:srgbClr val="C00000"/>
              </a:buClr>
              <a:defRPr/>
            </a:pPr>
            <a:r>
              <a:rPr lang="en-US" sz="1800" dirty="0">
                <a:solidFill>
                  <a:schemeClr val="tx1"/>
                </a:solidFill>
              </a:rPr>
              <a:t>Important hematopoietic growth factor and immune modulator</a:t>
            </a:r>
          </a:p>
          <a:p>
            <a:pPr>
              <a:buClr>
                <a:srgbClr val="C00000"/>
              </a:buClr>
              <a:defRPr/>
            </a:pPr>
            <a:r>
              <a:rPr lang="en-US" sz="1800" dirty="0">
                <a:solidFill>
                  <a:schemeClr val="tx1"/>
                </a:solidFill>
              </a:rPr>
              <a:t>Application of GM-CSF as an immune adjuvant </a:t>
            </a:r>
          </a:p>
          <a:p>
            <a:pPr lvl="1">
              <a:buClr>
                <a:srgbClr val="C00000"/>
              </a:buClr>
              <a:defRPr/>
            </a:pPr>
            <a:r>
              <a:rPr lang="en-US" dirty="0">
                <a:solidFill>
                  <a:schemeClr val="tx1"/>
                </a:solidFill>
              </a:rPr>
              <a:t>Increases dendritic cell maturation and function</a:t>
            </a:r>
            <a:r>
              <a:rPr lang="en-US" baseline="30000" dirty="0">
                <a:solidFill>
                  <a:schemeClr val="tx1"/>
                </a:solidFill>
              </a:rPr>
              <a:t> </a:t>
            </a:r>
            <a:endParaRPr lang="en-US" dirty="0">
              <a:solidFill>
                <a:schemeClr val="tx1"/>
              </a:solidFill>
            </a:endParaRPr>
          </a:p>
          <a:p>
            <a:pPr lvl="1">
              <a:buClr>
                <a:srgbClr val="C00000"/>
              </a:buClr>
              <a:defRPr/>
            </a:pPr>
            <a:r>
              <a:rPr lang="en-US" dirty="0">
                <a:solidFill>
                  <a:schemeClr val="tx1"/>
                </a:solidFill>
              </a:rPr>
              <a:t>Increases macrophage activity</a:t>
            </a:r>
            <a:endParaRPr lang="en-US" baseline="30000" dirty="0">
              <a:solidFill>
                <a:schemeClr val="tx1"/>
              </a:solidFill>
              <a:effectLst>
                <a:outerShdw blurRad="38100" dist="38100" dir="2700000" algn="tl">
                  <a:srgbClr val="000000">
                    <a:alpha val="43137"/>
                  </a:srgbClr>
                </a:outerShdw>
              </a:effectLst>
            </a:endParaRPr>
          </a:p>
        </p:txBody>
      </p:sp>
      <p:sp>
        <p:nvSpPr>
          <p:cNvPr id="108549" name="TextBox 5"/>
          <p:cNvSpPr txBox="1">
            <a:spLocks noChangeArrowheads="1"/>
          </p:cNvSpPr>
          <p:nvPr/>
        </p:nvSpPr>
        <p:spPr bwMode="auto">
          <a:xfrm>
            <a:off x="342900" y="4333786"/>
            <a:ext cx="8458200" cy="600164"/>
          </a:xfrm>
          <a:prstGeom prst="rect">
            <a:avLst/>
          </a:prstGeom>
          <a:noFill/>
          <a:ln w="9525">
            <a:noFill/>
            <a:miter lim="800000"/>
            <a:headEnd/>
            <a:tailEnd/>
          </a:ln>
        </p:spPr>
        <p:txBody>
          <a:bodyPr wrap="square">
            <a:spAutoFit/>
          </a:bodyPr>
          <a:lstStyle/>
          <a:p>
            <a:r>
              <a:rPr lang="en-US" sz="1100" dirty="0" err="1"/>
              <a:t>Delneste</a:t>
            </a:r>
            <a:r>
              <a:rPr lang="en-US" sz="1100" dirty="0"/>
              <a:t> et al., Interferon-gamma switches monocyte differentiation from dendritic cells to macrophages. Blood 2003;101:143–50.</a:t>
            </a:r>
          </a:p>
          <a:p>
            <a:pPr algn="r"/>
            <a:r>
              <a:rPr lang="en-US" sz="1100" dirty="0"/>
              <a:t>Shi et al., Granulocyte-macrophage colony-stimulating factor (GM-CSF) and T-cell responses: what we do and don't know. Cell Research 2006;16: 123-133.</a:t>
            </a:r>
          </a:p>
        </p:txBody>
      </p:sp>
      <p:sp>
        <p:nvSpPr>
          <p:cNvPr id="10" name="Title 1">
            <a:extLst>
              <a:ext uri="{FF2B5EF4-FFF2-40B4-BE49-F238E27FC236}">
                <a16:creationId xmlns:a16="http://schemas.microsoft.com/office/drawing/2014/main" id="{A8673FC2-96F6-1CFE-859F-07480E1908A5}"/>
              </a:ext>
            </a:extLst>
          </p:cNvPr>
          <p:cNvSpPr>
            <a:spLocks noGrp="1"/>
          </p:cNvSpPr>
          <p:nvPr>
            <p:ph type="title"/>
          </p:nvPr>
        </p:nvSpPr>
        <p:spPr>
          <a:xfrm>
            <a:off x="157044" y="209550"/>
            <a:ext cx="8507392" cy="672387"/>
          </a:xfrm>
        </p:spPr>
        <p:txBody>
          <a:bodyPr>
            <a:noAutofit/>
          </a:bodyPr>
          <a:lstStyle/>
          <a:p>
            <a:pPr algn="ctr"/>
            <a:r>
              <a:rPr lang="en-US" sz="3200" dirty="0">
                <a:solidFill>
                  <a:schemeClr val="tx1"/>
                </a:solidFill>
              </a:rPr>
              <a:t>Regenerative Medicine: </a:t>
            </a:r>
            <a:r>
              <a:rPr lang="en-US" sz="3200" dirty="0" err="1">
                <a:solidFill>
                  <a:schemeClr val="tx1"/>
                </a:solidFill>
              </a:rPr>
              <a:t>Leukine</a:t>
            </a:r>
            <a:r>
              <a:rPr lang="en-US" sz="3200" dirty="0">
                <a:solidFill>
                  <a:schemeClr val="tx1"/>
                </a:solidFill>
              </a:rPr>
              <a:t> </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787160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1_Pixel">
  <a:themeElements>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fontScheme name="3_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ixel 1">
        <a:dk1>
          <a:srgbClr val="103154"/>
        </a:dk1>
        <a:lt1>
          <a:srgbClr val="FFFFFF"/>
        </a:lt1>
        <a:dk2>
          <a:srgbClr val="00BFC3"/>
        </a:dk2>
        <a:lt2>
          <a:srgbClr val="0096FF"/>
        </a:lt2>
        <a:accent1>
          <a:srgbClr val="FF7F01"/>
        </a:accent1>
        <a:accent2>
          <a:srgbClr val="F1B015"/>
        </a:accent2>
        <a:accent3>
          <a:srgbClr val="FFFFFF"/>
        </a:accent3>
        <a:accent4>
          <a:srgbClr val="0C2846"/>
        </a:accent4>
        <a:accent5>
          <a:srgbClr val="FFC0AA"/>
        </a:accent5>
        <a:accent6>
          <a:srgbClr val="DA9F12"/>
        </a:accent6>
        <a:hlink>
          <a:srgbClr val="1286C9"/>
        </a:hlink>
        <a:folHlink>
          <a:srgbClr val="A8C2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14465</TotalTime>
  <Words>3514</Words>
  <Application>Microsoft Macintosh PowerPoint</Application>
  <PresentationFormat>On-screen Show (16:9)</PresentationFormat>
  <Paragraphs>236</Paragraphs>
  <Slides>35</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Corbel</vt:lpstr>
      <vt:lpstr>Roboto</vt:lpstr>
      <vt:lpstr>Symbol</vt:lpstr>
      <vt:lpstr>system-ui</vt:lpstr>
      <vt:lpstr>Times New Roman</vt:lpstr>
      <vt:lpstr>3_Pixel</vt:lpstr>
      <vt:lpstr>50_Pixel</vt:lpstr>
      <vt:lpstr>51_Pixel</vt:lpstr>
      <vt:lpstr>Regenerative Medicine in Wound Healing  Wednesday, October 2, 2024 </vt:lpstr>
      <vt:lpstr>Agenda </vt:lpstr>
      <vt:lpstr>What is the Cellular Basis of Healing?</vt:lpstr>
      <vt:lpstr>Current Clinical Therapies</vt:lpstr>
      <vt:lpstr>Regenerative Medicine: Acell  </vt:lpstr>
      <vt:lpstr>Regenerative Medicine: Acell  </vt:lpstr>
      <vt:lpstr>Regenerative Medicine: Leukine  </vt:lpstr>
      <vt:lpstr>Regenerative Medicine: Leukine  </vt:lpstr>
      <vt:lpstr>Regenerative Medicine: Leukine  </vt:lpstr>
      <vt:lpstr>Regenerative Medicine: Leukine  </vt:lpstr>
      <vt:lpstr>Regenerative Medicine: Leukine  </vt:lpstr>
      <vt:lpstr>Regenerative Medicine: Leukine  </vt:lpstr>
      <vt:lpstr>PowerPoint Presentation</vt:lpstr>
      <vt:lpstr>Regenerative Medicine: Leukine  </vt:lpstr>
      <vt:lpstr>Regenerative Medicine: Leukine  </vt:lpstr>
      <vt:lpstr>Regenerative Medicine: Leukine  </vt:lpstr>
      <vt:lpstr>Regenerative Medicine: Leukine  </vt:lpstr>
      <vt:lpstr>PowerPoint Presentation</vt:lpstr>
      <vt:lpstr>Regenerative Medicine: Leukine  </vt:lpstr>
      <vt:lpstr>Granulocyte Macrophage Colony Stimulating Factor (GM-CSF)</vt:lpstr>
      <vt:lpstr>GM-CSF Promotes Wound Healing</vt:lpstr>
      <vt:lpstr>Leukine (Sargramostim)</vt:lpstr>
      <vt:lpstr>PowerPoint Presentation</vt:lpstr>
      <vt:lpstr>Leukine uses</vt:lpstr>
      <vt:lpstr>Leukine uses</vt:lpstr>
      <vt:lpstr>Dosing Schedule for Diabetic Wounds</vt:lpstr>
      <vt:lpstr>Contraindications</vt:lpstr>
      <vt:lpstr>Regenerative Medicine: Apligraf  </vt:lpstr>
      <vt:lpstr>Regenerative Medicine: Apligraf  </vt:lpstr>
      <vt:lpstr>Regenerative Medicine: Integra  </vt:lpstr>
      <vt:lpstr>How effective is porcine mesothelium matrix as a biomaterial for wound healing?</vt:lpstr>
      <vt:lpstr>What is efficacy of human amniotic membrane (HAM) on diabetic foot ulcers? </vt:lpstr>
      <vt:lpstr>What are self-assembled nanomaterials (e.g., PurAply)</vt:lpstr>
      <vt:lpstr>What is Veraflo? </vt:lpstr>
      <vt:lpstr>How to use Veraflo? </vt:lpstr>
    </vt:vector>
  </TitlesOfParts>
  <Company>Barnabas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Richter, Peter</dc:creator>
  <cp:lastModifiedBy>Microsoft Office User</cp:lastModifiedBy>
  <cp:revision>202</cp:revision>
  <cp:lastPrinted>2019-02-07T20:03:39Z</cp:lastPrinted>
  <dcterms:created xsi:type="dcterms:W3CDTF">2019-02-07T18:05:32Z</dcterms:created>
  <dcterms:modified xsi:type="dcterms:W3CDTF">2024-07-16T19:04:08Z</dcterms:modified>
</cp:coreProperties>
</file>