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1639" r:id="rId2"/>
    <p:sldId id="352" r:id="rId3"/>
    <p:sldId id="1375" r:id="rId4"/>
    <p:sldId id="13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94"/>
    <p:restoredTop sz="94654"/>
  </p:normalViewPr>
  <p:slideViewPr>
    <p:cSldViewPr snapToGrid="0" snapToObjects="1">
      <p:cViewPr varScale="1">
        <p:scale>
          <a:sx n="95" d="100"/>
          <a:sy n="95" d="100"/>
        </p:scale>
        <p:origin x="21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47CDD-587B-184C-A513-BD8AE26A79D0}" type="datetimeFigureOut">
              <a:rPr lang="en-US" smtClean="0"/>
              <a:t>7/16/24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BF283-9E32-7840-8067-1A834EE94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09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4144624" y="9119172"/>
            <a:ext cx="3168928" cy="480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32" tIns="46667" rIns="93332" bIns="46667" anchor="b"/>
          <a:lstStyle>
            <a:lvl1pPr defTabSz="90805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7FB07B1-36B4-4906-B77A-EAB0C010AB83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2313"/>
            <a:ext cx="6397625" cy="3598862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32" tIns="46667" rIns="93332" bIns="46667"/>
          <a:lstStyle/>
          <a:p>
            <a:pPr defTabSz="942147"/>
            <a:endParaRPr lang="en-US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kern="0" spc="100" baseline="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24000"/>
            <a:ext cx="11379200" cy="449580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SzPct val="75000"/>
              <a:buFont typeface="Wingdings" pitchFamily="2" charset="2"/>
              <a:buChar char=""/>
              <a:defRPr sz="2600">
                <a:effectLst/>
              </a:defRPr>
            </a:lvl1pPr>
            <a:lvl2pPr marL="623888" indent="-276225"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SzPct val="50000"/>
              <a:buFont typeface="Wingdings" pitchFamily="2" charset="2"/>
              <a:buChar char=""/>
              <a:defRPr sz="2600">
                <a:effectLst/>
              </a:defRPr>
            </a:lvl2pPr>
            <a:lvl3pPr marL="914400" indent="-231775"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Font typeface="Wingdings" pitchFamily="2" charset="2"/>
              <a:buChar char=""/>
              <a:defRPr sz="2600">
                <a:effectLst/>
              </a:defRPr>
            </a:lvl3pPr>
            <a:lvl4pPr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Font typeface="Wingdings" pitchFamily="2" charset="2"/>
              <a:buChar char=""/>
              <a:defRPr sz="2600">
                <a:effectLst/>
              </a:defRPr>
            </a:lvl4pPr>
            <a:lvl5pPr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defRPr sz="2600"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819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C8CCD3B-7AD6-4C50-B526-830F49DECF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3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00715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26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0"/>
            <a:ext cx="11379200" cy="1447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899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0"/>
            <a:ext cx="11379200" cy="1447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06400" y="1524000"/>
            <a:ext cx="11379200" cy="44196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930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0"/>
            <a:ext cx="11379200" cy="1447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24000"/>
            <a:ext cx="5588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588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647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11200" y="1701800"/>
            <a:ext cx="9042400" cy="35560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C0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C0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C0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C0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385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tx1"/>
            </a:gs>
            <a:gs pos="0">
              <a:schemeClr val="bg1"/>
            </a:gs>
            <a:gs pos="100000">
              <a:schemeClr val="tx1">
                <a:lumMod val="85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524000"/>
            <a:ext cx="1137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76200"/>
            <a:ext cx="1137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13598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rgbClr val="FFCC66"/>
        </a:buClr>
        <a:buSzPct val="75000"/>
        <a:buFont typeface="Wingdings" pitchFamily="2" charset="2"/>
        <a:buChar char=""/>
        <a:defRPr sz="26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Clr>
          <a:srgbClr val="FFCC66"/>
        </a:buClr>
        <a:buSzPct val="50000"/>
        <a:buFont typeface="Wingdings" pitchFamily="2" charset="2"/>
        <a:buChar char=""/>
        <a:defRPr sz="26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Clr>
          <a:srgbClr val="FFCC66"/>
        </a:buClr>
        <a:buSzPct val="75000"/>
        <a:buFont typeface="Wingdings" pitchFamily="2" charset="2"/>
        <a:buChar char=""/>
        <a:defRPr sz="26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Clr>
          <a:srgbClr val="FFCC66"/>
        </a:buClr>
        <a:buSzPct val="75000"/>
        <a:buFont typeface="Wingdings" pitchFamily="2" charset="2"/>
        <a:buChar char=""/>
        <a:defRPr sz="26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Clr>
          <a:srgbClr val="FFCC66"/>
        </a:buClr>
        <a:buSzPct val="75000"/>
        <a:buFont typeface="Wingdings" pitchFamily="2" charset="2"/>
        <a:buChar char=""/>
        <a:defRPr sz="26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SzPct val="75000"/>
        <a:buFont typeface="Wingdings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SzPct val="75000"/>
        <a:buFont typeface="Wingdings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SzPct val="75000"/>
        <a:buFont typeface="Wingdings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SzPct val="75000"/>
        <a:buFont typeface="Wingdings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369206" y="3962831"/>
            <a:ext cx="3556780" cy="4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920" tIns="53997" rIns="107920" bIns="53997">
            <a:spAutoFit/>
          </a:bodyPr>
          <a:lstStyle>
            <a:lvl1pPr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5pPr>
            <a:lvl6pPr marL="25146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6pPr>
            <a:lvl7pPr marL="29718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7pPr>
            <a:lvl8pPr marL="34290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8pPr>
            <a:lvl9pPr marL="38862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9pPr>
          </a:lstStyle>
          <a:p>
            <a:pPr defTabSz="1337401" fontAlgn="base"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5" name="Picture 4" descr="G:\Shared\CreativeMediaDigitalAssets\Logos\AAA_RWJBarnabas Health\_Combo Logo nbimc-chnj\rwjbh2016-h-nbimc-CHoNJ combo tag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770"/>
          <a:stretch/>
        </p:blipFill>
        <p:spPr bwMode="auto">
          <a:xfrm>
            <a:off x="4745715" y="4660384"/>
            <a:ext cx="2163085" cy="100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8001" y="1828446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+mn-lt"/>
              </a:rPr>
              <a:t>Psychopharmacologic Management of Patients with Chronic Wounds</a:t>
            </a:r>
            <a:br>
              <a:rPr lang="en-US" b="0" dirty="0">
                <a:solidFill>
                  <a:schemeClr val="bg1"/>
                </a:solidFill>
                <a:latin typeface="+mn-lt"/>
              </a:rPr>
            </a:br>
            <a:br>
              <a:rPr lang="en-US" b="0" dirty="0">
                <a:solidFill>
                  <a:schemeClr val="bg1"/>
                </a:solidFill>
                <a:latin typeface="+mn-lt"/>
              </a:rPr>
            </a:br>
            <a:r>
              <a:rPr lang="en-US" b="0" dirty="0">
                <a:solidFill>
                  <a:schemeClr val="bg1"/>
                </a:solidFill>
                <a:latin typeface="+mn-lt"/>
              </a:rPr>
              <a:t>Wednesday, October 2, 2024</a:t>
            </a:r>
            <a:br>
              <a:rPr lang="en-US" b="0" dirty="0">
                <a:solidFill>
                  <a:schemeClr val="bg1"/>
                </a:solidFill>
                <a:latin typeface="+mn-lt"/>
              </a:rPr>
            </a:br>
            <a:endParaRPr lang="en-US" b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6F2650-9D2B-5D29-8644-77CE74B84B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01" y="5500155"/>
            <a:ext cx="2590135" cy="8991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A9C355-5874-E227-E0D8-08FC12AB4A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411" y="5555736"/>
            <a:ext cx="2590135" cy="87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E324F8-99B6-285B-AB3C-90B6DBFAE7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65" y="5531939"/>
            <a:ext cx="2590135" cy="8689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F57486E-7715-D8D0-3FAF-6CD2357772C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666" y="5461000"/>
            <a:ext cx="2590135" cy="83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9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285" y="411418"/>
            <a:ext cx="11343189" cy="1325563"/>
          </a:xfrm>
        </p:spPr>
        <p:txBody>
          <a:bodyPr>
            <a:normAutofit/>
          </a:bodyPr>
          <a:lstStyle/>
          <a:p>
            <a:pPr algn="ctr">
              <a:buClr>
                <a:srgbClr val="C00000"/>
              </a:buCl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83848" y="1939499"/>
            <a:ext cx="10648708" cy="435133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Font typeface="Arial" charset="0"/>
              <a:buChar char="•"/>
              <a:defRPr sz="28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Char char="•"/>
              <a:defRPr sz="24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Char char="•"/>
              <a:defRPr sz="20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Char char="•"/>
              <a:defRPr sz="18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Char char="•"/>
              <a:defRPr sz="18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</a:pPr>
            <a:r>
              <a:rPr lang="en-US" dirty="0"/>
              <a:t>Protocols for psychopharmacologic management of behavior health comorbidity in adult patients with diabetes and soft tissue infections in a tertiary care hospital setting</a:t>
            </a:r>
          </a:p>
          <a:p>
            <a:pPr>
              <a:buClr>
                <a:srgbClr val="C0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1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1188-DE09-D845-BCC5-58291E41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87047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sz="3200" dirty="0">
                <a:solidFill>
                  <a:schemeClr val="bg1"/>
                </a:solidFill>
              </a:rPr>
              <a:t>Protocols for Psychopharmacologic Management of Behavioral Health Comorbidity in adult patients with Diabetes and Soft tissue Infections in a tertiary care hospital setting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85BE0-7709-9644-96A8-2373B7757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6482"/>
            <a:ext cx="12192000" cy="4941517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sz="2800" b="0" dirty="0">
                <a:solidFill>
                  <a:schemeClr val="bg1"/>
                </a:solidFill>
              </a:rPr>
              <a:t>In patients with diabetes mellitus type 2, psychiatric comorbidities such as depressive and anxiety disorders are 60% or more. Prevalent than in general population.</a:t>
            </a:r>
          </a:p>
          <a:p>
            <a:pPr>
              <a:buClr>
                <a:srgbClr val="C00000"/>
              </a:buClr>
            </a:pPr>
            <a:r>
              <a:rPr lang="en-US" sz="2800" b="0" dirty="0">
                <a:solidFill>
                  <a:schemeClr val="bg1"/>
                </a:solidFill>
              </a:rPr>
              <a:t>The severity of mental illness and the duration of diabetes have been shown to correlate with worsening glycemic control, thus impeding wound healing.</a:t>
            </a:r>
          </a:p>
          <a:p>
            <a:pPr>
              <a:buClr>
                <a:srgbClr val="C00000"/>
              </a:buClr>
            </a:pPr>
            <a:r>
              <a:rPr lang="en-US" sz="2800" b="0" dirty="0">
                <a:solidFill>
                  <a:schemeClr val="bg1"/>
                </a:solidFill>
              </a:rPr>
              <a:t>Patients with inadequately treated psychiatric symptoms are more likely to have maladaptive behaviors, such as smoking and poor dietary habits, consequently delaying wound healing in patient with DM</a:t>
            </a:r>
            <a:r>
              <a:rPr lang="en-US" sz="2800" b="0" baseline="30000" dirty="0">
                <a:solidFill>
                  <a:schemeClr val="bg1"/>
                </a:solidFill>
              </a:rPr>
              <a:t>6,7</a:t>
            </a:r>
          </a:p>
        </p:txBody>
      </p:sp>
    </p:spTree>
    <p:extLst>
      <p:ext uri="{BB962C8B-B14F-4D97-AF65-F5344CB8AC3E}">
        <p14:creationId xmlns:p14="http://schemas.microsoft.com/office/powerpoint/2010/main" val="370903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2E2F-406D-5946-A2F8-CC64CD447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9150"/>
            <a:ext cx="12192000" cy="1902912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dirty="0">
                <a:solidFill>
                  <a:schemeClr val="bg1"/>
                </a:solidFill>
              </a:rPr>
              <a:t>Protocols for Psychopharmacologic Management of Behavioral Health Comorbidity in adult patients with Diabetes and Soft tissue Infections in a tertiary care hospital setting cont.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D90E17-19AA-F042-B279-F1E2024A322A}"/>
              </a:ext>
            </a:extLst>
          </p:cNvPr>
          <p:cNvSpPr txBox="1"/>
          <p:nvPr/>
        </p:nvSpPr>
        <p:spPr>
          <a:xfrm>
            <a:off x="0" y="2325189"/>
            <a:ext cx="12192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75000"/>
              <a:buFont typeface="Wingdings" pitchFamily="2" charset="2"/>
              <a:buChar char=""/>
            </a:pPr>
            <a:endParaRPr lang="en-US" sz="2600" kern="0" dirty="0">
              <a:solidFill>
                <a:schemeClr val="bg1"/>
              </a:solidFill>
              <a:ea typeface="ＭＳ Ｐゴシック" charset="-128"/>
            </a:endParaRPr>
          </a:p>
          <a:p>
            <a:pPr marL="342900" lvl="0" indent="-3429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75000"/>
              <a:buFont typeface="Wingdings" pitchFamily="2" charset="2"/>
              <a:buChar char=""/>
            </a:pPr>
            <a:r>
              <a:rPr lang="en-US" sz="2800" kern="0" dirty="0">
                <a:solidFill>
                  <a:schemeClr val="bg1"/>
                </a:solidFill>
                <a:ea typeface="ＭＳ Ｐゴシック" charset="-128"/>
              </a:rPr>
              <a:t>Mental health issues are common in patients with diabetes-related soft-tissue infection and if left unaddressed can significantly worsen healing and overall prognosis.</a:t>
            </a:r>
          </a:p>
          <a:p>
            <a:pPr marL="342900" lvl="0" indent="-3429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75000"/>
              <a:buFont typeface="Wingdings" pitchFamily="2" charset="2"/>
              <a:buChar char=""/>
            </a:pPr>
            <a:r>
              <a:rPr lang="en-US" sz="2800" kern="0" dirty="0">
                <a:solidFill>
                  <a:schemeClr val="bg1"/>
                </a:solidFill>
                <a:ea typeface="ＭＳ Ｐゴシック" charset="-128"/>
              </a:rPr>
              <a:t>Integration of mental health and diabetes-related wound healing is essential to optimize adherence to treatment recommendation’s and improve clinical outcome. </a:t>
            </a:r>
          </a:p>
        </p:txBody>
      </p:sp>
    </p:spTree>
    <p:extLst>
      <p:ext uri="{BB962C8B-B14F-4D97-AF65-F5344CB8AC3E}">
        <p14:creationId xmlns:p14="http://schemas.microsoft.com/office/powerpoint/2010/main" val="515287913"/>
      </p:ext>
    </p:extLst>
  </p:cSld>
  <p:clrMapOvr>
    <a:masterClrMapping/>
  </p:clrMapOvr>
</p:sld>
</file>

<file path=ppt/theme/theme1.xml><?xml version="1.0" encoding="utf-8"?>
<a:theme xmlns:a="http://schemas.openxmlformats.org/drawingml/2006/main" name="1_DrBrem2">
  <a:themeElements>
    <a:clrScheme name="DrBrem2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DrBrem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rBrem2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Brem2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Brem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Brem2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Brem2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Brem2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Brem2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Brem2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6291</TotalTime>
  <Words>216</Words>
  <Application>Microsoft Macintosh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Wingdings</vt:lpstr>
      <vt:lpstr>1_DrBrem2</vt:lpstr>
      <vt:lpstr>Psychopharmacologic Management of Patients with Chronic Wounds  Wednesday, October 2, 2024 </vt:lpstr>
      <vt:lpstr>Agenda</vt:lpstr>
      <vt:lpstr>Protocols for Psychopharmacologic Management of Behavioral Health Comorbidity in adult patients with Diabetes and Soft tissue Infections in a tertiary care hospital setting </vt:lpstr>
      <vt:lpstr>Protocols for Psychopharmacologic Management of Behavioral Health Comorbidity in adult patients with Diabetes and Soft tissue Infections in a tertiary care hospital setting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Wound Healing Regenerative Medicine  Newark Beth Israel Medical Center  April 19th, 2018     Harold Brem MD, FACS </dc:title>
  <dc:creator>Microsoft Office User</dc:creator>
  <cp:lastModifiedBy>Microsoft Office User</cp:lastModifiedBy>
  <cp:revision>40</cp:revision>
  <cp:lastPrinted>2018-04-17T22:36:11Z</cp:lastPrinted>
  <dcterms:created xsi:type="dcterms:W3CDTF">2018-04-17T16:13:05Z</dcterms:created>
  <dcterms:modified xsi:type="dcterms:W3CDTF">2024-07-16T19:02:03Z</dcterms:modified>
</cp:coreProperties>
</file>