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1660" r:id="rId3"/>
    <p:sldId id="1740" r:id="rId4"/>
    <p:sldId id="1688" r:id="rId5"/>
    <p:sldId id="1707" r:id="rId6"/>
    <p:sldId id="1700" r:id="rId7"/>
    <p:sldId id="1739" r:id="rId8"/>
    <p:sldId id="1738" r:id="rId9"/>
    <p:sldId id="1701" r:id="rId10"/>
    <p:sldId id="1702" r:id="rId11"/>
    <p:sldId id="1703" r:id="rId12"/>
    <p:sldId id="1706" r:id="rId13"/>
    <p:sldId id="1704" r:id="rId14"/>
    <p:sldId id="1705" r:id="rId15"/>
    <p:sldId id="1697" r:id="rId16"/>
    <p:sldId id="1684" r:id="rId17"/>
    <p:sldId id="1662" r:id="rId18"/>
    <p:sldId id="1663" r:id="rId19"/>
    <p:sldId id="1664" r:id="rId20"/>
    <p:sldId id="1665" r:id="rId21"/>
    <p:sldId id="1696" r:id="rId22"/>
    <p:sldId id="1735" r:id="rId23"/>
    <p:sldId id="1736" r:id="rId24"/>
    <p:sldId id="1737" r:id="rId25"/>
    <p:sldId id="1679" r:id="rId26"/>
    <p:sldId id="1681" r:id="rId27"/>
    <p:sldId id="1682" r:id="rId28"/>
    <p:sldId id="1683" r:id="rId29"/>
    <p:sldId id="1657" r:id="rId30"/>
    <p:sldId id="1510" r:id="rId31"/>
    <p:sldId id="1710" r:id="rId32"/>
    <p:sldId id="1711" r:id="rId33"/>
    <p:sldId id="1712" r:id="rId34"/>
    <p:sldId id="1625" r:id="rId35"/>
    <p:sldId id="1627" r:id="rId36"/>
    <p:sldId id="1708" r:id="rId37"/>
    <p:sldId id="1713" r:id="rId38"/>
    <p:sldId id="1709" r:id="rId39"/>
    <p:sldId id="1642" r:id="rId40"/>
    <p:sldId id="1646" r:id="rId41"/>
    <p:sldId id="1647" r:id="rId42"/>
    <p:sldId id="1643" r:id="rId43"/>
    <p:sldId id="164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5"/>
    <p:restoredTop sz="91340"/>
  </p:normalViewPr>
  <p:slideViewPr>
    <p:cSldViewPr snapToGrid="0" snapToObjects="1">
      <p:cViewPr varScale="1">
        <p:scale>
          <a:sx n="100" d="100"/>
          <a:sy n="100" d="100"/>
        </p:scale>
        <p:origin x="1424" y="168"/>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D9D258-A02E-0A4C-8373-D7E01C42B17C}" type="datetimeFigureOut">
              <a:rPr lang="en-US" smtClean="0"/>
              <a:t>7/6/24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12852-09C9-B142-9FAB-090EA1E33162}" type="slidenum">
              <a:rPr lang="en-US" smtClean="0"/>
              <a:t>‹#›</a:t>
            </a:fld>
            <a:endParaRPr lang="en-US"/>
          </a:p>
        </p:txBody>
      </p:sp>
    </p:spTree>
    <p:extLst>
      <p:ext uri="{BB962C8B-B14F-4D97-AF65-F5344CB8AC3E}">
        <p14:creationId xmlns:p14="http://schemas.microsoft.com/office/powerpoint/2010/main" val="1846238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6BD06-7A6B-7248-9773-C76470D2F214}" type="datetimeFigureOut">
              <a:rPr lang="en-US" smtClean="0"/>
              <a:t>7/6/24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94E7B-65FD-8140-90D5-F36DA18E760B}" type="slidenum">
              <a:rPr lang="en-US" smtClean="0"/>
              <a:t>‹#›</a:t>
            </a:fld>
            <a:endParaRPr lang="en-US"/>
          </a:p>
        </p:txBody>
      </p:sp>
    </p:spTree>
    <p:extLst>
      <p:ext uri="{BB962C8B-B14F-4D97-AF65-F5344CB8AC3E}">
        <p14:creationId xmlns:p14="http://schemas.microsoft.com/office/powerpoint/2010/main" val="176950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294740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30</a:t>
            </a:fld>
            <a:endParaRPr lang="en-US"/>
          </a:p>
        </p:txBody>
      </p:sp>
    </p:spTree>
    <p:extLst>
      <p:ext uri="{BB962C8B-B14F-4D97-AF65-F5344CB8AC3E}">
        <p14:creationId xmlns:p14="http://schemas.microsoft.com/office/powerpoint/2010/main" val="137844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34</a:t>
            </a:fld>
            <a:endParaRPr lang="en-US"/>
          </a:p>
        </p:txBody>
      </p:sp>
    </p:spTree>
    <p:extLst>
      <p:ext uri="{BB962C8B-B14F-4D97-AF65-F5344CB8AC3E}">
        <p14:creationId xmlns:p14="http://schemas.microsoft.com/office/powerpoint/2010/main" val="131423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35</a:t>
            </a:fld>
            <a:endParaRPr lang="en-US"/>
          </a:p>
        </p:txBody>
      </p:sp>
    </p:spTree>
    <p:extLst>
      <p:ext uri="{BB962C8B-B14F-4D97-AF65-F5344CB8AC3E}">
        <p14:creationId xmlns:p14="http://schemas.microsoft.com/office/powerpoint/2010/main" val="1851025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36</a:t>
            </a:fld>
            <a:endParaRPr lang="en-US"/>
          </a:p>
        </p:txBody>
      </p:sp>
    </p:spTree>
    <p:extLst>
      <p:ext uri="{BB962C8B-B14F-4D97-AF65-F5344CB8AC3E}">
        <p14:creationId xmlns:p14="http://schemas.microsoft.com/office/powerpoint/2010/main" val="14320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37</a:t>
            </a:fld>
            <a:endParaRPr lang="en-US"/>
          </a:p>
        </p:txBody>
      </p:sp>
    </p:spTree>
    <p:extLst>
      <p:ext uri="{BB962C8B-B14F-4D97-AF65-F5344CB8AC3E}">
        <p14:creationId xmlns:p14="http://schemas.microsoft.com/office/powerpoint/2010/main" val="1436368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38</a:t>
            </a:fld>
            <a:endParaRPr lang="en-US"/>
          </a:p>
        </p:txBody>
      </p:sp>
    </p:spTree>
    <p:extLst>
      <p:ext uri="{BB962C8B-B14F-4D97-AF65-F5344CB8AC3E}">
        <p14:creationId xmlns:p14="http://schemas.microsoft.com/office/powerpoint/2010/main" val="32036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39</a:t>
            </a:fld>
            <a:endParaRPr lang="en-US"/>
          </a:p>
        </p:txBody>
      </p:sp>
    </p:spTree>
    <p:extLst>
      <p:ext uri="{BB962C8B-B14F-4D97-AF65-F5344CB8AC3E}">
        <p14:creationId xmlns:p14="http://schemas.microsoft.com/office/powerpoint/2010/main" val="545370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40</a:t>
            </a:fld>
            <a:endParaRPr lang="en-US"/>
          </a:p>
        </p:txBody>
      </p:sp>
    </p:spTree>
    <p:extLst>
      <p:ext uri="{BB962C8B-B14F-4D97-AF65-F5344CB8AC3E}">
        <p14:creationId xmlns:p14="http://schemas.microsoft.com/office/powerpoint/2010/main" val="874984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41</a:t>
            </a:fld>
            <a:endParaRPr lang="en-US"/>
          </a:p>
        </p:txBody>
      </p:sp>
    </p:spTree>
    <p:extLst>
      <p:ext uri="{BB962C8B-B14F-4D97-AF65-F5344CB8AC3E}">
        <p14:creationId xmlns:p14="http://schemas.microsoft.com/office/powerpoint/2010/main" val="6046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42</a:t>
            </a:fld>
            <a:endParaRPr lang="en-US"/>
          </a:p>
        </p:txBody>
      </p:sp>
    </p:spTree>
    <p:extLst>
      <p:ext uri="{BB962C8B-B14F-4D97-AF65-F5344CB8AC3E}">
        <p14:creationId xmlns:p14="http://schemas.microsoft.com/office/powerpoint/2010/main" val="70432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15</a:t>
            </a:fld>
            <a:endParaRPr lang="en-US"/>
          </a:p>
        </p:txBody>
      </p:sp>
    </p:spTree>
    <p:extLst>
      <p:ext uri="{BB962C8B-B14F-4D97-AF65-F5344CB8AC3E}">
        <p14:creationId xmlns:p14="http://schemas.microsoft.com/office/powerpoint/2010/main" val="120664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43</a:t>
            </a:fld>
            <a:endParaRPr lang="en-US"/>
          </a:p>
        </p:txBody>
      </p:sp>
    </p:spTree>
    <p:extLst>
      <p:ext uri="{BB962C8B-B14F-4D97-AF65-F5344CB8AC3E}">
        <p14:creationId xmlns:p14="http://schemas.microsoft.com/office/powerpoint/2010/main" val="195447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16</a:t>
            </a:fld>
            <a:endParaRPr lang="en-US"/>
          </a:p>
        </p:txBody>
      </p:sp>
    </p:spTree>
    <p:extLst>
      <p:ext uri="{BB962C8B-B14F-4D97-AF65-F5344CB8AC3E}">
        <p14:creationId xmlns:p14="http://schemas.microsoft.com/office/powerpoint/2010/main" val="104313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17</a:t>
            </a:fld>
            <a:endParaRPr lang="en-US"/>
          </a:p>
        </p:txBody>
      </p:sp>
    </p:spTree>
    <p:extLst>
      <p:ext uri="{BB962C8B-B14F-4D97-AF65-F5344CB8AC3E}">
        <p14:creationId xmlns:p14="http://schemas.microsoft.com/office/powerpoint/2010/main" val="26414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18</a:t>
            </a:fld>
            <a:endParaRPr lang="en-US"/>
          </a:p>
        </p:txBody>
      </p:sp>
    </p:spTree>
    <p:extLst>
      <p:ext uri="{BB962C8B-B14F-4D97-AF65-F5344CB8AC3E}">
        <p14:creationId xmlns:p14="http://schemas.microsoft.com/office/powerpoint/2010/main" val="18748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19</a:t>
            </a:fld>
            <a:endParaRPr lang="en-US"/>
          </a:p>
        </p:txBody>
      </p:sp>
    </p:spTree>
    <p:extLst>
      <p:ext uri="{BB962C8B-B14F-4D97-AF65-F5344CB8AC3E}">
        <p14:creationId xmlns:p14="http://schemas.microsoft.com/office/powerpoint/2010/main" val="1341029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20</a:t>
            </a:fld>
            <a:endParaRPr lang="en-US"/>
          </a:p>
        </p:txBody>
      </p:sp>
    </p:spTree>
    <p:extLst>
      <p:ext uri="{BB962C8B-B14F-4D97-AF65-F5344CB8AC3E}">
        <p14:creationId xmlns:p14="http://schemas.microsoft.com/office/powerpoint/2010/main" val="195066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VC (collagen hydroxylation), B1, B6 (heme synthesis), B9, B12, </a:t>
            </a:r>
            <a:r>
              <a:rPr lang="en-US" sz="1200" dirty="0" err="1"/>
              <a:t>fe</a:t>
            </a:r>
            <a:r>
              <a:rPr lang="en-US" sz="1200" dirty="0"/>
              <a:t>, cu (</a:t>
            </a:r>
            <a:r>
              <a:rPr lang="en-US" sz="1200" dirty="0" err="1"/>
              <a:t>lysyl</a:t>
            </a:r>
            <a:r>
              <a:rPr lang="en-US" sz="1200" dirty="0"/>
              <a:t> oxidase – collagen cross-linking), </a:t>
            </a:r>
            <a:r>
              <a:rPr lang="en-US" sz="1200" dirty="0" err="1"/>
              <a:t>zn</a:t>
            </a:r>
            <a:r>
              <a:rPr lang="en-US" sz="1200" dirty="0"/>
              <a:t> (protein, immune system), se, </a:t>
            </a:r>
            <a:r>
              <a:rPr lang="en-US" sz="1200" dirty="0" err="1"/>
              <a:t>mn</a:t>
            </a:r>
            <a:r>
              <a:rPr lang="en-US" sz="1200" dirty="0"/>
              <a:t> (proline), carnitine, creatine, others</a:t>
            </a:r>
          </a:p>
          <a:p>
            <a:endParaRPr lang="en-US" dirty="0"/>
          </a:p>
        </p:txBody>
      </p:sp>
      <p:sp>
        <p:nvSpPr>
          <p:cNvPr id="4" name="Slide Number Placeholder 3"/>
          <p:cNvSpPr>
            <a:spLocks noGrp="1"/>
          </p:cNvSpPr>
          <p:nvPr>
            <p:ph type="sldNum" sz="quarter" idx="5"/>
          </p:nvPr>
        </p:nvSpPr>
        <p:spPr/>
        <p:txBody>
          <a:bodyPr/>
          <a:lstStyle/>
          <a:p>
            <a:fld id="{59C76B55-B7BB-4B2B-9FD6-AC0F52EB2805}" type="slidenum">
              <a:rPr lang="en-US" smtClean="0"/>
              <a:t>22</a:t>
            </a:fld>
            <a:endParaRPr lang="en-US"/>
          </a:p>
        </p:txBody>
      </p:sp>
    </p:spTree>
    <p:extLst>
      <p:ext uri="{BB962C8B-B14F-4D97-AF65-F5344CB8AC3E}">
        <p14:creationId xmlns:p14="http://schemas.microsoft.com/office/powerpoint/2010/main" val="201086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Roboto"/>
              </a:rPr>
              <a:t>Collagen synthesis: a) The polypeptide chains are synthesized in the ribosomes and secreted into the lumen of the endoplasmic reticulum, where they are subjected to different post-translational modification such as hydroxylation of Pro and Lys and glycosylation of other amino acidic residues. b) The C-pro-peptides are then assembled in the characteristic triple helix and secreted in the extracellular space. The subsequent steps are c) cleavage of the N and C pro-peptides, d) spontaneous self-assembly of the resulting collagen molecules into fibrils, and e) formation of covalent crosslinks. Figure from</a:t>
            </a:r>
            <a:endParaRPr lang="en-US" dirty="0"/>
          </a:p>
        </p:txBody>
      </p:sp>
      <p:sp>
        <p:nvSpPr>
          <p:cNvPr id="4" name="Slide Number Placeholder 3"/>
          <p:cNvSpPr>
            <a:spLocks noGrp="1"/>
          </p:cNvSpPr>
          <p:nvPr>
            <p:ph type="sldNum" sz="quarter" idx="5"/>
          </p:nvPr>
        </p:nvSpPr>
        <p:spPr/>
        <p:txBody>
          <a:bodyPr/>
          <a:lstStyle/>
          <a:p>
            <a:fld id="{59C76B55-B7BB-4B2B-9FD6-AC0F52EB2805}" type="slidenum">
              <a:rPr lang="en-US" smtClean="0"/>
              <a:t>24</a:t>
            </a:fld>
            <a:endParaRPr lang="en-US"/>
          </a:p>
        </p:txBody>
      </p:sp>
    </p:spTree>
    <p:extLst>
      <p:ext uri="{BB962C8B-B14F-4D97-AF65-F5344CB8AC3E}">
        <p14:creationId xmlns:p14="http://schemas.microsoft.com/office/powerpoint/2010/main" val="162867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FFFF00"/>
                </a:solidFill>
                <a:latin typeface="Arial Rounded MT Bold" charset="0"/>
                <a:ea typeface="Arial Rounded MT Bold" charset="0"/>
                <a:cs typeface="Arial Rounded MT Bold"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32405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02415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8377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charset="0"/>
                <a:ea typeface="Arial Rounded MT Bold" charset="0"/>
                <a:cs typeface="Arial Rounded MT Bold"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1000"/>
              </a:spcBef>
              <a:buClr>
                <a:srgbClr val="FFFF00"/>
              </a:buClr>
              <a:buFont typeface="Arial" charset="0"/>
              <a:buChar char="•"/>
              <a:defRPr>
                <a:solidFill>
                  <a:schemeClr val="bg1"/>
                </a:solidFill>
                <a:latin typeface="Arial" charset="0"/>
                <a:ea typeface="Arial" charset="0"/>
                <a:cs typeface="Arial" charset="0"/>
              </a:defRPr>
            </a:lvl1pPr>
            <a:lvl2pPr marL="685800" indent="-228600">
              <a:spcBef>
                <a:spcPts val="1000"/>
              </a:spcBef>
              <a:buClr>
                <a:srgbClr val="FFFF00"/>
              </a:buClr>
              <a:buFont typeface="Arial" charset="0"/>
              <a:buChar char="•"/>
              <a:defRPr>
                <a:solidFill>
                  <a:schemeClr val="bg1"/>
                </a:solidFill>
                <a:latin typeface="Arial" charset="0"/>
                <a:ea typeface="Arial" charset="0"/>
                <a:cs typeface="Arial" charset="0"/>
              </a:defRPr>
            </a:lvl2pPr>
            <a:lvl3pPr marL="1143000" indent="-228600">
              <a:spcBef>
                <a:spcPts val="1000"/>
              </a:spcBef>
              <a:buClr>
                <a:srgbClr val="FFFF00"/>
              </a:buClr>
              <a:buFont typeface="Arial" charset="0"/>
              <a:buChar char="•"/>
              <a:defRPr>
                <a:solidFill>
                  <a:schemeClr val="bg1"/>
                </a:solidFill>
                <a:latin typeface="Arial" charset="0"/>
                <a:ea typeface="Arial" charset="0"/>
                <a:cs typeface="Arial" charset="0"/>
              </a:defRPr>
            </a:lvl3pPr>
            <a:lvl4pPr marL="1600200" indent="-228600">
              <a:spcBef>
                <a:spcPts val="1000"/>
              </a:spcBef>
              <a:buClr>
                <a:srgbClr val="FFFF00"/>
              </a:buClr>
              <a:buFont typeface="Arial" charset="0"/>
              <a:buChar char="•"/>
              <a:defRPr>
                <a:solidFill>
                  <a:schemeClr val="bg1"/>
                </a:solidFill>
                <a:latin typeface="Arial" charset="0"/>
                <a:ea typeface="Arial" charset="0"/>
                <a:cs typeface="Arial" charset="0"/>
              </a:defRPr>
            </a:lvl4pPr>
            <a:lvl5pPr marL="2057400" indent="-228600">
              <a:spcBef>
                <a:spcPts val="1000"/>
              </a:spcBef>
              <a:buClr>
                <a:srgbClr val="FFFF00"/>
              </a:buClr>
              <a:buFont typeface="Arial" charset="0"/>
              <a:buChar cha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16414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727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10902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D45C2-C527-EB4D-8F6B-5A1E77896A07}" type="datetimeFigureOut">
              <a:rPr lang="en-US" smtClean="0"/>
              <a:t>7/6/24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856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D45C2-C527-EB4D-8F6B-5A1E77896A07}" type="datetimeFigureOut">
              <a:rPr lang="en-US" smtClean="0"/>
              <a:t>7/6/24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6206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D45C2-C527-EB4D-8F6B-5A1E77896A07}" type="datetimeFigureOut">
              <a:rPr lang="en-US" smtClean="0"/>
              <a:t>7/6/24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90230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7066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04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D45C2-C527-EB4D-8F6B-5A1E77896A07}" type="datetimeFigureOut">
              <a:rPr lang="en-US" smtClean="0"/>
              <a:t>7/6/24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62A5C-F2DC-724F-8424-EE62201595F5}" type="slidenum">
              <a:rPr lang="en-US" smtClean="0"/>
              <a:t>‹#›</a:t>
            </a:fld>
            <a:endParaRPr lang="en-US"/>
          </a:p>
        </p:txBody>
      </p:sp>
    </p:spTree>
    <p:extLst>
      <p:ext uri="{BB962C8B-B14F-4D97-AF65-F5344CB8AC3E}">
        <p14:creationId xmlns:p14="http://schemas.microsoft.com/office/powerpoint/2010/main" val="1266183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88" y="659720"/>
            <a:ext cx="11458936" cy="1481941"/>
          </a:xfrm>
        </p:spPr>
        <p:txBody>
          <a:bodyPr>
            <a:noAutofit/>
          </a:bodyPr>
          <a:lstStyle/>
          <a:p>
            <a:r>
              <a:rPr lang="en-US" sz="4800" dirty="0"/>
              <a:t>Wound Healing Outcomes</a:t>
            </a:r>
          </a:p>
        </p:txBody>
      </p:sp>
      <p:sp>
        <p:nvSpPr>
          <p:cNvPr id="3" name="Subtitle 2"/>
          <p:cNvSpPr>
            <a:spLocks noGrp="1"/>
          </p:cNvSpPr>
          <p:nvPr>
            <p:ph type="subTitle" idx="1"/>
          </p:nvPr>
        </p:nvSpPr>
        <p:spPr>
          <a:xfrm>
            <a:off x="1620456" y="2647354"/>
            <a:ext cx="9144000" cy="3626124"/>
          </a:xfrm>
        </p:spPr>
        <p:txBody>
          <a:bodyPr>
            <a:normAutofit lnSpcReduction="10000"/>
          </a:bodyPr>
          <a:lstStyle/>
          <a:p>
            <a:r>
              <a:rPr lang="en-US" dirty="0">
                <a:latin typeface="Arial Rounded MT Bold" charset="0"/>
                <a:ea typeface="Arial Rounded MT Bold" charset="0"/>
                <a:cs typeface="Arial Rounded MT Bold" charset="0"/>
              </a:rPr>
              <a:t>Division of Wound Healing and Regenerative Medicine</a:t>
            </a:r>
          </a:p>
          <a:p>
            <a:r>
              <a:rPr lang="en-US" dirty="0">
                <a:latin typeface="Arial Rounded MT Bold" charset="0"/>
                <a:ea typeface="Arial Rounded MT Bold" charset="0"/>
                <a:cs typeface="Arial Rounded MT Bold" charset="0"/>
              </a:rPr>
              <a:t>Department of Surgery</a:t>
            </a:r>
          </a:p>
          <a:p>
            <a:r>
              <a:rPr lang="en-US" dirty="0">
                <a:latin typeface="Arial Rounded MT Bold" charset="0"/>
                <a:ea typeface="Arial Rounded MT Bold" charset="0"/>
                <a:cs typeface="Arial Rounded MT Bold" charset="0"/>
              </a:rPr>
              <a:t>Newark Beth Israel Medical Center </a:t>
            </a:r>
          </a:p>
          <a:p>
            <a:endParaRPr lang="en-US" sz="1100"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July 7, 2020</a:t>
            </a:r>
          </a:p>
          <a:p>
            <a:endParaRPr lang="en-US" sz="1000" dirty="0">
              <a:latin typeface="Arial Rounded MT Bold" charset="0"/>
              <a:ea typeface="Arial Rounded MT Bold" charset="0"/>
              <a:cs typeface="Arial Rounded MT Bold" charset="0"/>
            </a:endParaRPr>
          </a:p>
          <a:p>
            <a:r>
              <a:rPr lang="en-US" dirty="0">
                <a:solidFill>
                  <a:schemeClr val="bg1"/>
                </a:solidFill>
                <a:latin typeface="Arial Rounded MT Bold" charset="0"/>
                <a:ea typeface="Arial Rounded MT Bold" charset="0"/>
                <a:cs typeface="Arial Rounded MT Bold" charset="0"/>
              </a:rPr>
              <a:t>Harold </a:t>
            </a:r>
            <a:r>
              <a:rPr lang="en-US" dirty="0" err="1">
                <a:solidFill>
                  <a:schemeClr val="bg1"/>
                </a:solidFill>
                <a:latin typeface="Arial Rounded MT Bold" charset="0"/>
                <a:ea typeface="Arial Rounded MT Bold" charset="0"/>
                <a:cs typeface="Arial Rounded MT Bold" charset="0"/>
              </a:rPr>
              <a:t>Brem</a:t>
            </a:r>
            <a:r>
              <a:rPr lang="en-US" dirty="0">
                <a:solidFill>
                  <a:schemeClr val="bg1"/>
                </a:solidFill>
                <a:latin typeface="Arial Rounded MT Bold" charset="0"/>
                <a:ea typeface="Arial Rounded MT Bold" charset="0"/>
                <a:cs typeface="Arial Rounded MT Bold" charset="0"/>
              </a:rPr>
              <a:t>, MD FACS</a:t>
            </a:r>
          </a:p>
          <a:p>
            <a:r>
              <a:rPr lang="en-US" dirty="0" err="1">
                <a:latin typeface="Arial Rounded MT Bold" charset="0"/>
                <a:ea typeface="Arial Rounded MT Bold" charset="0"/>
                <a:cs typeface="Arial Rounded MT Bold" charset="0"/>
              </a:rPr>
              <a:t>harold.brem@rwjbh.org</a:t>
            </a:r>
            <a:endParaRPr lang="en-US" dirty="0">
              <a:latin typeface="Arial Rounded MT Bold" charset="0"/>
              <a:ea typeface="Arial Rounded MT Bold" charset="0"/>
              <a:cs typeface="Arial Rounded MT Bold" charset="0"/>
            </a:endParaRPr>
          </a:p>
          <a:p>
            <a:r>
              <a:rPr lang="en-US" dirty="0" err="1">
                <a:latin typeface="Arial Rounded MT Bold" charset="0"/>
                <a:ea typeface="Arial Rounded MT Bold" charset="0"/>
                <a:cs typeface="Arial Rounded MT Bold" charset="0"/>
              </a:rPr>
              <a:t>newjerseywoundhealing.org</a:t>
            </a:r>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2644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is the pathophysiology of hidradenitis </a:t>
            </a:r>
            <a:r>
              <a:rPr lang="en-US" dirty="0" err="1">
                <a:solidFill>
                  <a:srgbClr val="FFFF00"/>
                </a:solidFill>
              </a:rPr>
              <a:t>suppurativa</a:t>
            </a:r>
            <a:r>
              <a:rPr lang="en-US" dirty="0">
                <a:solidFill>
                  <a:srgbClr val="FFFF00"/>
                </a:solidFill>
              </a:rPr>
              <a:t>?</a:t>
            </a:r>
          </a:p>
        </p:txBody>
      </p:sp>
      <p:sp>
        <p:nvSpPr>
          <p:cNvPr id="8" name="Content Placeholder 2"/>
          <p:cNvSpPr txBox="1">
            <a:spLocks/>
          </p:cNvSpPr>
          <p:nvPr/>
        </p:nvSpPr>
        <p:spPr>
          <a:xfrm>
            <a:off x="1141071" y="2471309"/>
            <a:ext cx="10097947"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As the follicle dilates, it eventually ruptures and affects adjacent apocrine ducts. Spillage of adnexal contents results in lympho-histiocytic inflammation, secondary bacterial infection, and biofilm formation, further amplifying the immune response. </a:t>
            </a:r>
          </a:p>
          <a:p>
            <a:pPr>
              <a:buClr>
                <a:srgbClr val="FFFF00"/>
              </a:buClr>
            </a:pPr>
            <a:r>
              <a:rPr lang="en-US" sz="2400" dirty="0">
                <a:solidFill>
                  <a:schemeClr val="bg1"/>
                </a:solidFill>
              </a:rPr>
              <a:t>This, together with extension of </a:t>
            </a:r>
            <a:r>
              <a:rPr lang="en-US" sz="2400" dirty="0" err="1">
                <a:solidFill>
                  <a:schemeClr val="bg1"/>
                </a:solidFill>
              </a:rPr>
              <a:t>suppurative</a:t>
            </a:r>
            <a:r>
              <a:rPr lang="en-US" sz="2400" dirty="0">
                <a:solidFill>
                  <a:schemeClr val="bg1"/>
                </a:solidFill>
              </a:rPr>
              <a:t> material to adjacent tissue, causes ulceration, fibrosis, and sinus tract formation </a:t>
            </a:r>
            <a:endParaRPr lang="en-US" sz="2200" dirty="0">
              <a:solidFill>
                <a:schemeClr val="bg1"/>
              </a:solidFill>
            </a:endParaRPr>
          </a:p>
        </p:txBody>
      </p:sp>
      <p:sp>
        <p:nvSpPr>
          <p:cNvPr id="12" name="TextBox 11"/>
          <p:cNvSpPr txBox="1"/>
          <p:nvPr/>
        </p:nvSpPr>
        <p:spPr>
          <a:xfrm>
            <a:off x="5811477" y="5915353"/>
            <a:ext cx="5832655" cy="738664"/>
          </a:xfrm>
          <a:prstGeom prst="rect">
            <a:avLst/>
          </a:prstGeom>
          <a:noFill/>
        </p:spPr>
        <p:txBody>
          <a:bodyPr wrap="square" rtlCol="0">
            <a:spAutoFit/>
          </a:bodyPr>
          <a:lstStyle/>
          <a:p>
            <a:pPr marL="460375" indent="-460375"/>
            <a:r>
              <a:rPr lang="en-US" sz="1400" dirty="0" err="1">
                <a:solidFill>
                  <a:schemeClr val="bg1"/>
                </a:solidFill>
              </a:rPr>
              <a:t>Maarouf</a:t>
            </a:r>
            <a:r>
              <a:rPr lang="en-US" sz="1400" dirty="0">
                <a:solidFill>
                  <a:schemeClr val="bg1"/>
                </a:solidFill>
              </a:rPr>
              <a:t> M, Clark AK, Lee DE, Shi VY. Targeted treatments for hidradenitis </a:t>
            </a:r>
            <a:r>
              <a:rPr lang="en-US" sz="1400" dirty="0" err="1">
                <a:solidFill>
                  <a:schemeClr val="bg1"/>
                </a:solidFill>
              </a:rPr>
              <a:t>suppurativa</a:t>
            </a:r>
            <a:r>
              <a:rPr lang="en-US" sz="1400" dirty="0">
                <a:solidFill>
                  <a:schemeClr val="bg1"/>
                </a:solidFill>
              </a:rPr>
              <a:t>: a review of the current literature and ongoing clinical trials. </a:t>
            </a:r>
            <a:r>
              <a:rPr lang="en-US" sz="1400" i="1" dirty="0">
                <a:solidFill>
                  <a:schemeClr val="bg1"/>
                </a:solidFill>
              </a:rPr>
              <a:t>J </a:t>
            </a:r>
            <a:r>
              <a:rPr lang="en-US" sz="1400" i="1" dirty="0" err="1">
                <a:solidFill>
                  <a:schemeClr val="bg1"/>
                </a:solidFill>
              </a:rPr>
              <a:t>Dermatolog</a:t>
            </a:r>
            <a:r>
              <a:rPr lang="en-US" sz="1400" i="1" dirty="0">
                <a:solidFill>
                  <a:schemeClr val="bg1"/>
                </a:solidFill>
              </a:rPr>
              <a:t> Treat</a:t>
            </a:r>
            <a:r>
              <a:rPr lang="en-US" sz="1400" dirty="0">
                <a:solidFill>
                  <a:schemeClr val="bg1"/>
                </a:solidFill>
              </a:rPr>
              <a:t>. 2018;29(5):441-449.</a:t>
            </a:r>
          </a:p>
        </p:txBody>
      </p:sp>
    </p:spTree>
    <p:extLst>
      <p:ext uri="{BB962C8B-B14F-4D97-AF65-F5344CB8AC3E}">
        <p14:creationId xmlns:p14="http://schemas.microsoft.com/office/powerpoint/2010/main" val="133056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are the treatment options hidradenitis </a:t>
            </a:r>
            <a:r>
              <a:rPr lang="en-US" dirty="0" err="1">
                <a:solidFill>
                  <a:srgbClr val="FFFF00"/>
                </a:solidFill>
              </a:rPr>
              <a:t>suppurativa</a:t>
            </a:r>
            <a:r>
              <a:rPr lang="en-US" dirty="0">
                <a:solidFill>
                  <a:srgbClr val="FFFF00"/>
                </a:solidFill>
              </a:rPr>
              <a:t>?</a:t>
            </a:r>
          </a:p>
        </p:txBody>
      </p:sp>
      <p:sp>
        <p:nvSpPr>
          <p:cNvPr id="8" name="Content Placeholder 2"/>
          <p:cNvSpPr txBox="1">
            <a:spLocks/>
          </p:cNvSpPr>
          <p:nvPr/>
        </p:nvSpPr>
        <p:spPr>
          <a:xfrm>
            <a:off x="1255853" y="1881000"/>
            <a:ext cx="10097947"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The multifactorial pathogenesis of HS presents a variety of options for treatment. As we enter the dawn of targeted therapies for HS, the use of biologic treatments has the potential to dampen disease severity at multiple inflammatory points. </a:t>
            </a:r>
          </a:p>
          <a:p>
            <a:pPr>
              <a:buClr>
                <a:srgbClr val="FFFF00"/>
              </a:buClr>
            </a:pPr>
            <a:r>
              <a:rPr lang="en-US" sz="2400" dirty="0">
                <a:solidFill>
                  <a:schemeClr val="bg1"/>
                </a:solidFill>
              </a:rPr>
              <a:t>Although the only FDA-approved medication for HS is adalimumab, several other biologics have demonstrated potential in targeting inflammatory cytokines involved in HS, including TNF-α (</a:t>
            </a:r>
            <a:r>
              <a:rPr lang="en-US" sz="2400" dirty="0" err="1">
                <a:solidFill>
                  <a:schemeClr val="bg1"/>
                </a:solidFill>
              </a:rPr>
              <a:t>etanercept</a:t>
            </a:r>
            <a:r>
              <a:rPr lang="en-US" sz="2400" dirty="0">
                <a:solidFill>
                  <a:schemeClr val="bg1"/>
                </a:solidFill>
              </a:rPr>
              <a:t>, infliximab), IL-1 (</a:t>
            </a:r>
            <a:r>
              <a:rPr lang="en-US" sz="2400" dirty="0" err="1">
                <a:solidFill>
                  <a:schemeClr val="bg1"/>
                </a:solidFill>
              </a:rPr>
              <a:t>anakinra</a:t>
            </a:r>
            <a:r>
              <a:rPr lang="en-US" sz="2400" dirty="0">
                <a:solidFill>
                  <a:schemeClr val="bg1"/>
                </a:solidFill>
              </a:rPr>
              <a:t>), IL-17A (</a:t>
            </a:r>
            <a:r>
              <a:rPr lang="en-US" sz="2400" dirty="0" err="1">
                <a:solidFill>
                  <a:schemeClr val="bg1"/>
                </a:solidFill>
              </a:rPr>
              <a:t>secukinumab</a:t>
            </a:r>
            <a:r>
              <a:rPr lang="en-US" sz="2400" dirty="0">
                <a:solidFill>
                  <a:schemeClr val="bg1"/>
                </a:solidFill>
              </a:rPr>
              <a:t>), IL-12/23 (</a:t>
            </a:r>
            <a:r>
              <a:rPr lang="en-US" sz="2400" dirty="0" err="1">
                <a:solidFill>
                  <a:schemeClr val="bg1"/>
                </a:solidFill>
              </a:rPr>
              <a:t>ustekinumab</a:t>
            </a:r>
            <a:r>
              <a:rPr lang="en-US" sz="2400" dirty="0">
                <a:solidFill>
                  <a:schemeClr val="bg1"/>
                </a:solidFill>
              </a:rPr>
              <a:t>), and PDE4 (</a:t>
            </a:r>
            <a:r>
              <a:rPr lang="en-US" sz="2400" dirty="0" err="1">
                <a:solidFill>
                  <a:schemeClr val="bg1"/>
                </a:solidFill>
              </a:rPr>
              <a:t>apremilast</a:t>
            </a:r>
            <a:r>
              <a:rPr lang="en-US" sz="2400" dirty="0">
                <a:solidFill>
                  <a:schemeClr val="bg1"/>
                </a:solidFill>
              </a:rPr>
              <a:t>). </a:t>
            </a:r>
          </a:p>
          <a:p>
            <a:pPr>
              <a:buClr>
                <a:srgbClr val="FFFF00"/>
              </a:buClr>
            </a:pPr>
            <a:r>
              <a:rPr lang="en-US" sz="2400" dirty="0">
                <a:solidFill>
                  <a:schemeClr val="bg1"/>
                </a:solidFill>
              </a:rPr>
              <a:t>Agents that block other inflammatory mediators detected in HS patients may lead to the development of new targeted therapies.</a:t>
            </a:r>
            <a:endParaRPr lang="en-US" sz="2200" dirty="0">
              <a:solidFill>
                <a:schemeClr val="bg1"/>
              </a:solidFill>
            </a:endParaRPr>
          </a:p>
        </p:txBody>
      </p:sp>
      <p:sp>
        <p:nvSpPr>
          <p:cNvPr id="12" name="TextBox 11"/>
          <p:cNvSpPr txBox="1"/>
          <p:nvPr/>
        </p:nvSpPr>
        <p:spPr>
          <a:xfrm>
            <a:off x="5811477" y="5915353"/>
            <a:ext cx="5832655" cy="738664"/>
          </a:xfrm>
          <a:prstGeom prst="rect">
            <a:avLst/>
          </a:prstGeom>
          <a:noFill/>
        </p:spPr>
        <p:txBody>
          <a:bodyPr wrap="square" rtlCol="0">
            <a:spAutoFit/>
          </a:bodyPr>
          <a:lstStyle/>
          <a:p>
            <a:pPr marL="460375" indent="-460375"/>
            <a:r>
              <a:rPr lang="en-US" sz="1400" dirty="0" err="1">
                <a:solidFill>
                  <a:schemeClr val="bg1"/>
                </a:solidFill>
              </a:rPr>
              <a:t>Maarouf</a:t>
            </a:r>
            <a:r>
              <a:rPr lang="en-US" sz="1400" dirty="0">
                <a:solidFill>
                  <a:schemeClr val="bg1"/>
                </a:solidFill>
              </a:rPr>
              <a:t> M, Clark AK, Lee DE, Shi VY. Targeted treatments for hidradenitis </a:t>
            </a:r>
            <a:r>
              <a:rPr lang="en-US" sz="1400" dirty="0" err="1">
                <a:solidFill>
                  <a:schemeClr val="bg1"/>
                </a:solidFill>
              </a:rPr>
              <a:t>suppurativa</a:t>
            </a:r>
            <a:r>
              <a:rPr lang="en-US" sz="1400" dirty="0">
                <a:solidFill>
                  <a:schemeClr val="bg1"/>
                </a:solidFill>
              </a:rPr>
              <a:t>: a review of the current literature and ongoing clinical trials. </a:t>
            </a:r>
            <a:r>
              <a:rPr lang="en-US" sz="1400" i="1" dirty="0">
                <a:solidFill>
                  <a:schemeClr val="bg1"/>
                </a:solidFill>
              </a:rPr>
              <a:t>J </a:t>
            </a:r>
            <a:r>
              <a:rPr lang="en-US" sz="1400" i="1" dirty="0" err="1">
                <a:solidFill>
                  <a:schemeClr val="bg1"/>
                </a:solidFill>
              </a:rPr>
              <a:t>Dermatolog</a:t>
            </a:r>
            <a:r>
              <a:rPr lang="en-US" sz="1400" i="1" dirty="0">
                <a:solidFill>
                  <a:schemeClr val="bg1"/>
                </a:solidFill>
              </a:rPr>
              <a:t> Treat</a:t>
            </a:r>
            <a:r>
              <a:rPr lang="en-US" sz="1400" dirty="0">
                <a:solidFill>
                  <a:schemeClr val="bg1"/>
                </a:solidFill>
              </a:rPr>
              <a:t>. 2018;29(5):441-449.</a:t>
            </a:r>
          </a:p>
        </p:txBody>
      </p:sp>
    </p:spTree>
    <p:extLst>
      <p:ext uri="{BB962C8B-B14F-4D97-AF65-F5344CB8AC3E}">
        <p14:creationId xmlns:p14="http://schemas.microsoft.com/office/powerpoint/2010/main" val="1086806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are the current treatments for hidradenitis </a:t>
            </a:r>
            <a:r>
              <a:rPr lang="en-US" dirty="0" err="1">
                <a:solidFill>
                  <a:srgbClr val="FFFF00"/>
                </a:solidFill>
              </a:rPr>
              <a:t>suppurativa</a:t>
            </a:r>
            <a:r>
              <a:rPr lang="en-US" dirty="0">
                <a:solidFill>
                  <a:srgbClr val="FFFF00"/>
                </a:solidFill>
              </a:rPr>
              <a:t> in children</a:t>
            </a:r>
          </a:p>
        </p:txBody>
      </p:sp>
      <p:sp>
        <p:nvSpPr>
          <p:cNvPr id="4" name="TextBox 3"/>
          <p:cNvSpPr txBox="1"/>
          <p:nvPr/>
        </p:nvSpPr>
        <p:spPr>
          <a:xfrm>
            <a:off x="5811477" y="5915353"/>
            <a:ext cx="5832655" cy="523220"/>
          </a:xfrm>
          <a:prstGeom prst="rect">
            <a:avLst/>
          </a:prstGeom>
          <a:noFill/>
        </p:spPr>
        <p:txBody>
          <a:bodyPr wrap="square" rtlCol="0">
            <a:spAutoFit/>
          </a:bodyPr>
          <a:lstStyle/>
          <a:p>
            <a:pPr marL="460375" indent="-460375"/>
            <a:r>
              <a:rPr lang="en-US" sz="1400" dirty="0" err="1">
                <a:solidFill>
                  <a:schemeClr val="bg1"/>
                </a:solidFill>
              </a:rPr>
              <a:t>Lindenhardt</a:t>
            </a:r>
            <a:r>
              <a:rPr lang="en-US" sz="1400" dirty="0">
                <a:solidFill>
                  <a:schemeClr val="bg1"/>
                </a:solidFill>
              </a:rPr>
              <a:t> </a:t>
            </a:r>
            <a:r>
              <a:rPr lang="en-US" sz="1400" dirty="0" err="1">
                <a:solidFill>
                  <a:schemeClr val="bg1"/>
                </a:solidFill>
              </a:rPr>
              <a:t>Saunte</a:t>
            </a:r>
            <a:r>
              <a:rPr lang="en-US" sz="1400" dirty="0">
                <a:solidFill>
                  <a:schemeClr val="bg1"/>
                </a:solidFill>
              </a:rPr>
              <a:t> DM, et al. Hidradenitis </a:t>
            </a:r>
            <a:r>
              <a:rPr lang="en-US" sz="1400" dirty="0" err="1">
                <a:solidFill>
                  <a:schemeClr val="bg1"/>
                </a:solidFill>
              </a:rPr>
              <a:t>suppurativa</a:t>
            </a:r>
            <a:r>
              <a:rPr lang="en-US" sz="1400" dirty="0">
                <a:solidFill>
                  <a:schemeClr val="bg1"/>
                </a:solidFill>
              </a:rPr>
              <a:t>: Advances in diagnosis and treatment. </a:t>
            </a:r>
            <a:r>
              <a:rPr lang="en-US" sz="1400" i="1" dirty="0">
                <a:solidFill>
                  <a:schemeClr val="bg1"/>
                </a:solidFill>
              </a:rPr>
              <a:t>JAMA </a:t>
            </a:r>
            <a:r>
              <a:rPr lang="en-US" sz="1400" dirty="0">
                <a:solidFill>
                  <a:schemeClr val="bg1"/>
                </a:solidFill>
              </a:rPr>
              <a:t>2017 (318)20: 2019-2032. </a:t>
            </a:r>
          </a:p>
        </p:txBody>
      </p:sp>
      <p:sp>
        <p:nvSpPr>
          <p:cNvPr id="8" name="Content Placeholder 2"/>
          <p:cNvSpPr txBox="1">
            <a:spLocks/>
          </p:cNvSpPr>
          <p:nvPr/>
        </p:nvSpPr>
        <p:spPr>
          <a:xfrm>
            <a:off x="620210" y="1881000"/>
            <a:ext cx="6613967"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200" dirty="0">
                <a:solidFill>
                  <a:schemeClr val="bg1"/>
                </a:solidFill>
              </a:rPr>
              <a:t>Pediatric patients with Hidradenitis </a:t>
            </a:r>
            <a:r>
              <a:rPr lang="en-US" sz="2200" dirty="0" err="1">
                <a:solidFill>
                  <a:schemeClr val="bg1"/>
                </a:solidFill>
              </a:rPr>
              <a:t>suppurativa</a:t>
            </a:r>
            <a:r>
              <a:rPr lang="en-US" sz="2200" dirty="0">
                <a:solidFill>
                  <a:schemeClr val="bg1"/>
                </a:solidFill>
              </a:rPr>
              <a:t> should be examined for possible endocrine co-morbidities (premature </a:t>
            </a:r>
            <a:r>
              <a:rPr lang="en-US" sz="2200" dirty="0" err="1">
                <a:solidFill>
                  <a:schemeClr val="bg1"/>
                </a:solidFill>
              </a:rPr>
              <a:t>adrenarche</a:t>
            </a:r>
            <a:r>
              <a:rPr lang="en-US" sz="2200" dirty="0">
                <a:solidFill>
                  <a:schemeClr val="bg1"/>
                </a:solidFill>
              </a:rPr>
              <a:t> or diabetes). </a:t>
            </a:r>
          </a:p>
          <a:p>
            <a:pPr>
              <a:buClr>
                <a:srgbClr val="FFFF00"/>
              </a:buClr>
            </a:pPr>
            <a:r>
              <a:rPr lang="en-US" sz="2200" dirty="0">
                <a:solidFill>
                  <a:schemeClr val="bg1"/>
                </a:solidFill>
              </a:rPr>
              <a:t>If obese, weight loss is beneficial. </a:t>
            </a:r>
          </a:p>
          <a:p>
            <a:pPr>
              <a:buClr>
                <a:srgbClr val="FFFF00"/>
              </a:buClr>
            </a:pPr>
            <a:r>
              <a:rPr lang="en-US" sz="2200" dirty="0">
                <a:solidFill>
                  <a:schemeClr val="bg1"/>
                </a:solidFill>
              </a:rPr>
              <a:t>In addition to topical and systemic therapies for lesions, surgery may be necessary for scarred lesions and may include de-roofing and excisions. Incision and drainage is generally not recommended. </a:t>
            </a:r>
          </a:p>
        </p:txBody>
      </p:sp>
      <p:sp>
        <p:nvSpPr>
          <p:cNvPr id="10" name="TextBox 9"/>
          <p:cNvSpPr txBox="1"/>
          <p:nvPr/>
        </p:nvSpPr>
        <p:spPr>
          <a:xfrm>
            <a:off x="7549059" y="1542753"/>
            <a:ext cx="3625586" cy="646331"/>
          </a:xfrm>
          <a:prstGeom prst="rect">
            <a:avLst/>
          </a:prstGeom>
          <a:noFill/>
        </p:spPr>
        <p:txBody>
          <a:bodyPr wrap="square" rtlCol="0">
            <a:spAutoFit/>
          </a:bodyPr>
          <a:lstStyle/>
          <a:p>
            <a:pPr algn="ctr"/>
            <a:r>
              <a:rPr lang="en-US" dirty="0">
                <a:solidFill>
                  <a:srgbClr val="FFFF00"/>
                </a:solidFill>
              </a:rPr>
              <a:t>Typical hidradenitis suppuration distribution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215" y="2318147"/>
            <a:ext cx="3267274" cy="3571915"/>
          </a:xfrm>
          <a:prstGeom prst="rect">
            <a:avLst/>
          </a:prstGeom>
        </p:spPr>
      </p:pic>
    </p:spTree>
    <p:extLst>
      <p:ext uri="{BB962C8B-B14F-4D97-AF65-F5344CB8AC3E}">
        <p14:creationId xmlns:p14="http://schemas.microsoft.com/office/powerpoint/2010/main" val="156432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are the current treatments for hidradenitis </a:t>
            </a:r>
            <a:r>
              <a:rPr lang="en-US" dirty="0" err="1">
                <a:solidFill>
                  <a:srgbClr val="FFFF00"/>
                </a:solidFill>
              </a:rPr>
              <a:t>suppurativa</a:t>
            </a:r>
            <a:r>
              <a:rPr lang="en-US" dirty="0">
                <a:solidFill>
                  <a:srgbClr val="FFFF00"/>
                </a:solidFill>
              </a:rPr>
              <a:t> in children?</a:t>
            </a:r>
          </a:p>
        </p:txBody>
      </p:sp>
      <p:sp>
        <p:nvSpPr>
          <p:cNvPr id="4" name="TextBox 3"/>
          <p:cNvSpPr txBox="1"/>
          <p:nvPr/>
        </p:nvSpPr>
        <p:spPr>
          <a:xfrm>
            <a:off x="5811477" y="5915353"/>
            <a:ext cx="5832655" cy="523220"/>
          </a:xfrm>
          <a:prstGeom prst="rect">
            <a:avLst/>
          </a:prstGeom>
          <a:noFill/>
        </p:spPr>
        <p:txBody>
          <a:bodyPr wrap="square" rtlCol="0">
            <a:spAutoFit/>
          </a:bodyPr>
          <a:lstStyle/>
          <a:p>
            <a:pPr marL="460375" indent="-460375"/>
            <a:r>
              <a:rPr lang="en-US" sz="1400" dirty="0" err="1">
                <a:solidFill>
                  <a:schemeClr val="bg1"/>
                </a:solidFill>
              </a:rPr>
              <a:t>Mikkelsen</a:t>
            </a:r>
            <a:r>
              <a:rPr lang="en-US" sz="1400" dirty="0">
                <a:solidFill>
                  <a:schemeClr val="bg1"/>
                </a:solidFill>
              </a:rPr>
              <a:t> P, et al. Hidradenitis </a:t>
            </a:r>
            <a:r>
              <a:rPr lang="en-US" sz="1400" dirty="0" err="1">
                <a:solidFill>
                  <a:schemeClr val="bg1"/>
                </a:solidFill>
              </a:rPr>
              <a:t>suppurativa</a:t>
            </a:r>
            <a:r>
              <a:rPr lang="en-US" sz="1400" dirty="0">
                <a:solidFill>
                  <a:schemeClr val="bg1"/>
                </a:solidFill>
              </a:rPr>
              <a:t> in children and adolescents: a review of treatment options. </a:t>
            </a:r>
            <a:r>
              <a:rPr lang="en-US" sz="1400" i="1" dirty="0">
                <a:solidFill>
                  <a:schemeClr val="bg1"/>
                </a:solidFill>
              </a:rPr>
              <a:t>Pediatric Drugs </a:t>
            </a:r>
            <a:r>
              <a:rPr lang="en-US" sz="1400" dirty="0">
                <a:solidFill>
                  <a:schemeClr val="bg1"/>
                </a:solidFill>
              </a:rPr>
              <a:t>2014 (16): 483-489. </a:t>
            </a:r>
          </a:p>
        </p:txBody>
      </p:sp>
      <p:sp>
        <p:nvSpPr>
          <p:cNvPr id="8" name="Content Placeholder 2"/>
          <p:cNvSpPr txBox="1">
            <a:spLocks/>
          </p:cNvSpPr>
          <p:nvPr/>
        </p:nvSpPr>
        <p:spPr>
          <a:xfrm>
            <a:off x="620210" y="1881000"/>
            <a:ext cx="6613967"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200" dirty="0">
                <a:solidFill>
                  <a:schemeClr val="bg1"/>
                </a:solidFill>
              </a:rPr>
              <a:t>No therapeutic trials have been published in pediatric hidradenitis </a:t>
            </a:r>
            <a:r>
              <a:rPr lang="en-US" sz="2200" dirty="0" err="1">
                <a:solidFill>
                  <a:schemeClr val="bg1"/>
                </a:solidFill>
              </a:rPr>
              <a:t>suppurativa</a:t>
            </a:r>
            <a:r>
              <a:rPr lang="en-US" sz="2200" dirty="0">
                <a:solidFill>
                  <a:schemeClr val="bg1"/>
                </a:solidFill>
              </a:rPr>
              <a:t>. Treatment recommendations are based on case reports and extrapolation of therapies tested in adults. </a:t>
            </a:r>
          </a:p>
          <a:p>
            <a:pPr>
              <a:buClr>
                <a:srgbClr val="FFFF00"/>
              </a:buClr>
            </a:pPr>
            <a:r>
              <a:rPr lang="en-US" sz="2200" dirty="0">
                <a:solidFill>
                  <a:schemeClr val="bg1"/>
                </a:solidFill>
              </a:rPr>
              <a:t>Topical treatment (clindamycin 10mg/mL lotion twice daily for 3 months) is recommended for patients with mild or moderate disease. </a:t>
            </a:r>
          </a:p>
          <a:p>
            <a:pPr>
              <a:buClr>
                <a:srgbClr val="FFFF00"/>
              </a:buClr>
            </a:pPr>
            <a:r>
              <a:rPr lang="en-US" sz="2200" dirty="0">
                <a:solidFill>
                  <a:schemeClr val="bg1"/>
                </a:solidFill>
              </a:rPr>
              <a:t>Systemic therapy requires appropriate pediatric dosing (oral antibiotics-</a:t>
            </a:r>
            <a:r>
              <a:rPr lang="mr-IN" sz="2200" dirty="0">
                <a:solidFill>
                  <a:schemeClr val="bg1"/>
                </a:solidFill>
              </a:rPr>
              <a:t>–</a:t>
            </a:r>
            <a:r>
              <a:rPr lang="en-US" sz="2200" dirty="0">
                <a:solidFill>
                  <a:schemeClr val="bg1"/>
                </a:solidFill>
              </a:rPr>
              <a:t>e.g., clindamycin and rifampicin), antiandrogens (finasteride), and </a:t>
            </a:r>
            <a:r>
              <a:rPr lang="en-US" sz="2200" dirty="0" err="1">
                <a:solidFill>
                  <a:schemeClr val="bg1"/>
                </a:solidFill>
              </a:rPr>
              <a:t>immunosuppresants</a:t>
            </a:r>
            <a:r>
              <a:rPr lang="en-US" sz="2200" dirty="0">
                <a:solidFill>
                  <a:schemeClr val="bg1"/>
                </a:solidFill>
              </a:rPr>
              <a:t> (TNF blockers). </a:t>
            </a:r>
          </a:p>
        </p:txBody>
      </p:sp>
      <p:sp>
        <p:nvSpPr>
          <p:cNvPr id="10" name="TextBox 9"/>
          <p:cNvSpPr txBox="1"/>
          <p:nvPr/>
        </p:nvSpPr>
        <p:spPr>
          <a:xfrm>
            <a:off x="7728215" y="1856482"/>
            <a:ext cx="3625586" cy="923330"/>
          </a:xfrm>
          <a:prstGeom prst="rect">
            <a:avLst/>
          </a:prstGeom>
          <a:noFill/>
        </p:spPr>
        <p:txBody>
          <a:bodyPr wrap="square" rtlCol="0">
            <a:spAutoFit/>
          </a:bodyPr>
          <a:lstStyle/>
          <a:p>
            <a:pPr algn="ctr"/>
            <a:r>
              <a:rPr lang="en-US" dirty="0">
                <a:solidFill>
                  <a:srgbClr val="FFFF00"/>
                </a:solidFill>
              </a:rPr>
              <a:t>Medical therapy suggested for pediatric cases of hidradenitis </a:t>
            </a:r>
            <a:r>
              <a:rPr lang="en-US" dirty="0" err="1">
                <a:solidFill>
                  <a:srgbClr val="FFFF00"/>
                </a:solidFill>
              </a:rPr>
              <a:t>suppurativa</a:t>
            </a:r>
            <a:endParaRPr lang="en-US"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3142" y="2945606"/>
            <a:ext cx="2283911" cy="2618885"/>
          </a:xfrm>
          <a:prstGeom prst="rect">
            <a:avLst/>
          </a:prstGeom>
        </p:spPr>
      </p:pic>
    </p:spTree>
    <p:extLst>
      <p:ext uri="{BB962C8B-B14F-4D97-AF65-F5344CB8AC3E}">
        <p14:creationId xmlns:p14="http://schemas.microsoft.com/office/powerpoint/2010/main" val="160807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are the current treatments for hidradenitis </a:t>
            </a:r>
            <a:r>
              <a:rPr lang="en-US" dirty="0" err="1">
                <a:solidFill>
                  <a:srgbClr val="FFFF00"/>
                </a:solidFill>
              </a:rPr>
              <a:t>suppurativa</a:t>
            </a:r>
            <a:r>
              <a:rPr lang="en-US" dirty="0">
                <a:solidFill>
                  <a:srgbClr val="FFFF00"/>
                </a:solidFill>
              </a:rPr>
              <a:t> in children?</a:t>
            </a:r>
          </a:p>
        </p:txBody>
      </p:sp>
      <p:sp>
        <p:nvSpPr>
          <p:cNvPr id="4" name="TextBox 3"/>
          <p:cNvSpPr txBox="1"/>
          <p:nvPr/>
        </p:nvSpPr>
        <p:spPr>
          <a:xfrm>
            <a:off x="7017932" y="5725041"/>
            <a:ext cx="5174068" cy="738664"/>
          </a:xfrm>
          <a:prstGeom prst="rect">
            <a:avLst/>
          </a:prstGeom>
          <a:noFill/>
        </p:spPr>
        <p:txBody>
          <a:bodyPr wrap="square" rtlCol="0">
            <a:spAutoFit/>
          </a:bodyPr>
          <a:lstStyle/>
          <a:p>
            <a:pPr marL="460375" indent="-460375"/>
            <a:r>
              <a:rPr lang="en-US" sz="1400" dirty="0" err="1">
                <a:solidFill>
                  <a:schemeClr val="bg1"/>
                </a:solidFill>
              </a:rPr>
              <a:t>Mikkelsen</a:t>
            </a:r>
            <a:r>
              <a:rPr lang="en-US" sz="1400" dirty="0">
                <a:solidFill>
                  <a:schemeClr val="bg1"/>
                </a:solidFill>
              </a:rPr>
              <a:t> P, et al. Hidradenitis </a:t>
            </a:r>
            <a:r>
              <a:rPr lang="en-US" sz="1400" dirty="0" err="1">
                <a:solidFill>
                  <a:schemeClr val="bg1"/>
                </a:solidFill>
              </a:rPr>
              <a:t>suppurativa</a:t>
            </a:r>
            <a:r>
              <a:rPr lang="en-US" sz="1400" dirty="0">
                <a:solidFill>
                  <a:schemeClr val="bg1"/>
                </a:solidFill>
              </a:rPr>
              <a:t> in children and adolescents: a review of treatment options. </a:t>
            </a:r>
            <a:r>
              <a:rPr lang="en-US" sz="1400" i="1" dirty="0">
                <a:solidFill>
                  <a:schemeClr val="bg1"/>
                </a:solidFill>
              </a:rPr>
              <a:t>Pediatric Drugs </a:t>
            </a:r>
            <a:r>
              <a:rPr lang="en-US" sz="1400" dirty="0">
                <a:solidFill>
                  <a:schemeClr val="bg1"/>
                </a:solidFill>
              </a:rPr>
              <a:t>2014 (16): 483-489. </a:t>
            </a:r>
          </a:p>
        </p:txBody>
      </p:sp>
      <p:sp>
        <p:nvSpPr>
          <p:cNvPr id="8" name="Content Placeholder 2"/>
          <p:cNvSpPr txBox="1">
            <a:spLocks/>
          </p:cNvSpPr>
          <p:nvPr/>
        </p:nvSpPr>
        <p:spPr>
          <a:xfrm>
            <a:off x="620210" y="1788400"/>
            <a:ext cx="10422038"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200" dirty="0">
                <a:solidFill>
                  <a:schemeClr val="bg1"/>
                </a:solidFill>
              </a:rPr>
              <a:t>Pediatric patients with Hidradenitis </a:t>
            </a:r>
            <a:r>
              <a:rPr lang="en-US" sz="2200" dirty="0" err="1">
                <a:solidFill>
                  <a:schemeClr val="bg1"/>
                </a:solidFill>
              </a:rPr>
              <a:t>suppurativa</a:t>
            </a:r>
            <a:r>
              <a:rPr lang="en-US" sz="2200" dirty="0">
                <a:solidFill>
                  <a:schemeClr val="bg1"/>
                </a:solidFill>
              </a:rPr>
              <a:t> should be examined for possible endocrine co-morbidities (premature </a:t>
            </a:r>
            <a:r>
              <a:rPr lang="en-US" sz="2200" dirty="0" err="1">
                <a:solidFill>
                  <a:schemeClr val="bg1"/>
                </a:solidFill>
              </a:rPr>
              <a:t>adrenarche</a:t>
            </a:r>
            <a:r>
              <a:rPr lang="en-US" sz="2200" dirty="0">
                <a:solidFill>
                  <a:schemeClr val="bg1"/>
                </a:solidFill>
              </a:rPr>
              <a:t> or diabetes). </a:t>
            </a:r>
          </a:p>
          <a:p>
            <a:pPr>
              <a:buClr>
                <a:srgbClr val="FFFF00"/>
              </a:buClr>
            </a:pPr>
            <a:r>
              <a:rPr lang="en-US" sz="2200" dirty="0">
                <a:solidFill>
                  <a:schemeClr val="bg1"/>
                </a:solidFill>
              </a:rPr>
              <a:t>If obese, weight loss is beneficial. </a:t>
            </a:r>
          </a:p>
          <a:p>
            <a:pPr>
              <a:buClr>
                <a:srgbClr val="FFFF00"/>
              </a:buClr>
            </a:pPr>
            <a:r>
              <a:rPr lang="en-US" sz="2200" dirty="0">
                <a:solidFill>
                  <a:schemeClr val="bg1"/>
                </a:solidFill>
              </a:rPr>
              <a:t>In addition to topical and systemic therapies for lesions, surgery may be necessary for scarred lesions and may include de-roofing and excisions. Incision and drainage is generally not recommended. </a:t>
            </a:r>
          </a:p>
          <a:p>
            <a:pPr>
              <a:buClr>
                <a:srgbClr val="FFFF00"/>
              </a:buClr>
            </a:pPr>
            <a:r>
              <a:rPr lang="en-US" sz="2200" dirty="0">
                <a:solidFill>
                  <a:schemeClr val="bg1"/>
                </a:solidFill>
              </a:rPr>
              <a:t>Biologic therapies, like Adalimumab (a recombinant human </a:t>
            </a:r>
            <a:r>
              <a:rPr lang="en-US" sz="2200" dirty="0" err="1">
                <a:solidFill>
                  <a:schemeClr val="bg1"/>
                </a:solidFill>
              </a:rPr>
              <a:t>IgGI</a:t>
            </a:r>
            <a:r>
              <a:rPr lang="en-US" sz="2200" dirty="0">
                <a:solidFill>
                  <a:schemeClr val="bg1"/>
                </a:solidFill>
              </a:rPr>
              <a:t> anti-TNF monoclonal antibody), </a:t>
            </a:r>
            <a:r>
              <a:rPr lang="en-US" sz="2200" dirty="0" err="1">
                <a:solidFill>
                  <a:schemeClr val="bg1"/>
                </a:solidFill>
              </a:rPr>
              <a:t>Anakinra</a:t>
            </a:r>
            <a:r>
              <a:rPr lang="en-US" sz="2200" dirty="0">
                <a:solidFill>
                  <a:schemeClr val="bg1"/>
                </a:solidFill>
              </a:rPr>
              <a:t> (a recombinant IL-I receptor antagonist), and </a:t>
            </a:r>
            <a:r>
              <a:rPr lang="en-US" sz="2200" dirty="0" err="1">
                <a:solidFill>
                  <a:schemeClr val="bg1"/>
                </a:solidFill>
              </a:rPr>
              <a:t>Ustekinumab</a:t>
            </a:r>
            <a:r>
              <a:rPr lang="en-US" sz="2200" dirty="0">
                <a:solidFill>
                  <a:schemeClr val="bg1"/>
                </a:solidFill>
              </a:rPr>
              <a:t> (a human IgG1x monoclonal antibody)  have shown promise but have not yielded definitive results. </a:t>
            </a:r>
          </a:p>
        </p:txBody>
      </p:sp>
    </p:spTree>
    <p:extLst>
      <p:ext uri="{BB962C8B-B14F-4D97-AF65-F5344CB8AC3E}">
        <p14:creationId xmlns:p14="http://schemas.microsoft.com/office/powerpoint/2010/main" val="83176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What is </a:t>
            </a:r>
            <a:r>
              <a:rPr lang="en-US" sz="4000" b="1" dirty="0" err="1">
                <a:solidFill>
                  <a:srgbClr val="FFFF00"/>
                </a:solidFill>
              </a:rPr>
              <a:t>Marjolin’s</a:t>
            </a:r>
            <a:r>
              <a:rPr lang="en-US" sz="4000" b="1" dirty="0">
                <a:solidFill>
                  <a:srgbClr val="FFFF00"/>
                </a:solidFill>
              </a:rPr>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738664"/>
          </a:xfrm>
          <a:prstGeom prst="rect">
            <a:avLst/>
          </a:prstGeom>
          <a:noFill/>
        </p:spPr>
        <p:txBody>
          <a:bodyPr wrap="square" rtlCol="0">
            <a:spAutoFit/>
          </a:bodyPr>
          <a:lstStyle/>
          <a:p>
            <a:pPr marL="403225" indent="-403225"/>
            <a:r>
              <a:rPr lang="en-US" sz="1400" dirty="0" err="1">
                <a:solidFill>
                  <a:schemeClr val="bg1"/>
                </a:solidFill>
              </a:rPr>
              <a:t>Tchanque-Fossuo</a:t>
            </a:r>
            <a:r>
              <a:rPr lang="en-US" sz="1400" dirty="0">
                <a:solidFill>
                  <a:schemeClr val="bg1"/>
                </a:solidFill>
              </a:rPr>
              <a:t> CN, </a:t>
            </a:r>
            <a:r>
              <a:rPr lang="en-US" sz="1400" dirty="0" err="1">
                <a:solidFill>
                  <a:schemeClr val="bg1"/>
                </a:solidFill>
              </a:rPr>
              <a:t>Millsop</a:t>
            </a:r>
            <a:r>
              <a:rPr lang="en-US" sz="1400" dirty="0">
                <a:solidFill>
                  <a:schemeClr val="bg1"/>
                </a:solidFill>
              </a:rPr>
              <a:t> JW, Johnson MA, </a:t>
            </a:r>
            <a:r>
              <a:rPr lang="en-US" sz="1400" dirty="0" err="1">
                <a:solidFill>
                  <a:schemeClr val="bg1"/>
                </a:solidFill>
              </a:rPr>
              <a:t>Dahle</a:t>
            </a:r>
            <a:r>
              <a:rPr lang="en-US" sz="1400" dirty="0">
                <a:solidFill>
                  <a:schemeClr val="bg1"/>
                </a:solidFill>
              </a:rPr>
              <a:t> SE, </a:t>
            </a:r>
            <a:r>
              <a:rPr lang="en-US" sz="1400" dirty="0" err="1">
                <a:solidFill>
                  <a:schemeClr val="bg1"/>
                </a:solidFill>
              </a:rPr>
              <a:t>Isseroff</a:t>
            </a:r>
            <a:r>
              <a:rPr lang="en-US" sz="1400" dirty="0">
                <a:solidFill>
                  <a:schemeClr val="bg1"/>
                </a:solidFill>
              </a:rPr>
              <a:t> RR. Ulcerated Basal Cell Carcinomas Masquerading as Venous Leg Ulcers. </a:t>
            </a:r>
            <a:r>
              <a:rPr lang="en-US" sz="1400" i="1" dirty="0" err="1">
                <a:solidFill>
                  <a:schemeClr val="bg1"/>
                </a:solidFill>
              </a:rPr>
              <a:t>Adv</a:t>
            </a:r>
            <a:r>
              <a:rPr lang="en-US" sz="1400" i="1" dirty="0">
                <a:solidFill>
                  <a:schemeClr val="bg1"/>
                </a:solidFill>
              </a:rPr>
              <a:t> Skin Wound Care</a:t>
            </a:r>
            <a:r>
              <a:rPr lang="en-US" sz="1400" dirty="0">
                <a:solidFill>
                  <a:schemeClr val="bg1"/>
                </a:solidFill>
              </a:rPr>
              <a:t>. 2018;31(3):130-134.</a:t>
            </a:r>
          </a:p>
        </p:txBody>
      </p:sp>
      <p:sp>
        <p:nvSpPr>
          <p:cNvPr id="6" name="Rectangle 5"/>
          <p:cNvSpPr/>
          <p:nvPr/>
        </p:nvSpPr>
        <p:spPr>
          <a:xfrm>
            <a:off x="1018572" y="2148209"/>
            <a:ext cx="10023676" cy="3416320"/>
          </a:xfrm>
          <a:prstGeom prst="rect">
            <a:avLst/>
          </a:prstGeom>
        </p:spPr>
        <p:txBody>
          <a:bodyPr wrap="square">
            <a:spAutoFit/>
          </a:bodyPr>
          <a:lstStyle/>
          <a:p>
            <a:pPr marL="285750" indent="-285750">
              <a:buClr>
                <a:srgbClr val="FFFF00"/>
              </a:buClr>
              <a:buFont typeface="Arial" charset="0"/>
              <a:buChar char="•"/>
            </a:pPr>
            <a:r>
              <a:rPr lang="en-US" sz="2400" dirty="0">
                <a:solidFill>
                  <a:schemeClr val="bg1"/>
                </a:solidFill>
              </a:rPr>
              <a:t>Squamous cell carcinoma (SCC) has been commonly reported by foot and ankle specialists. </a:t>
            </a:r>
          </a:p>
          <a:p>
            <a:pPr marL="285750" indent="-285750">
              <a:buClr>
                <a:srgbClr val="FFFF00"/>
              </a:buClr>
              <a:buFont typeface="Arial" charset="0"/>
              <a:buChar char="•"/>
            </a:pPr>
            <a:r>
              <a:rPr lang="en-US" sz="2400" dirty="0" err="1">
                <a:solidFill>
                  <a:schemeClr val="bg1"/>
                </a:solidFill>
              </a:rPr>
              <a:t>Marjolin's</a:t>
            </a:r>
            <a:r>
              <a:rPr lang="en-US" sz="2400" dirty="0">
                <a:solidFill>
                  <a:schemeClr val="bg1"/>
                </a:solidFill>
              </a:rPr>
              <a:t> ulcer is a malignancy that involves a posttraumatic scar or ulceration that can develop into SCC from chronic neuropathic pedal wounds, venous stasis, or decubitus ulcerations. </a:t>
            </a:r>
          </a:p>
          <a:p>
            <a:pPr marL="285750" indent="-285750">
              <a:buClr>
                <a:srgbClr val="FFFF00"/>
              </a:buClr>
              <a:buFont typeface="Arial" charset="0"/>
              <a:buChar char="•"/>
            </a:pPr>
            <a:r>
              <a:rPr lang="en-US" sz="2400" dirty="0">
                <a:solidFill>
                  <a:schemeClr val="bg1"/>
                </a:solidFill>
              </a:rPr>
              <a:t>Most </a:t>
            </a:r>
            <a:r>
              <a:rPr lang="en-US" sz="2400" dirty="0" err="1">
                <a:solidFill>
                  <a:schemeClr val="bg1"/>
                </a:solidFill>
              </a:rPr>
              <a:t>Marjolin's</a:t>
            </a:r>
            <a:r>
              <a:rPr lang="en-US" sz="2400" dirty="0">
                <a:solidFill>
                  <a:schemeClr val="bg1"/>
                </a:solidFill>
              </a:rPr>
              <a:t> ulcers are found in the lower extremity, specifically the feet, and it is twice as common in females as males. </a:t>
            </a:r>
          </a:p>
          <a:p>
            <a:pPr marL="285750" indent="-285750">
              <a:buClr>
                <a:srgbClr val="FFFF00"/>
              </a:buClr>
              <a:buFont typeface="Arial" charset="0"/>
              <a:buChar char="•"/>
            </a:pPr>
            <a:r>
              <a:rPr lang="en-US" sz="2400" dirty="0">
                <a:solidFill>
                  <a:schemeClr val="bg1"/>
                </a:solidFill>
              </a:rPr>
              <a:t>Biopsy of the tumor is the reference standard to diagnose SCC, and wide excision of SCC is the most common treatment option. </a:t>
            </a:r>
          </a:p>
        </p:txBody>
      </p:sp>
    </p:spTree>
    <p:extLst>
      <p:ext uri="{BB962C8B-B14F-4D97-AF65-F5344CB8AC3E}">
        <p14:creationId xmlns:p14="http://schemas.microsoft.com/office/powerpoint/2010/main" val="62213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How to distinguish ulcerated basal cell carcinomas from venous ulcers?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738664"/>
          </a:xfrm>
          <a:prstGeom prst="rect">
            <a:avLst/>
          </a:prstGeom>
          <a:noFill/>
        </p:spPr>
        <p:txBody>
          <a:bodyPr wrap="square" rtlCol="0">
            <a:spAutoFit/>
          </a:bodyPr>
          <a:lstStyle/>
          <a:p>
            <a:pPr marL="403225" indent="-403225"/>
            <a:r>
              <a:rPr lang="en-US" sz="1400" dirty="0" err="1">
                <a:solidFill>
                  <a:schemeClr val="bg1"/>
                </a:solidFill>
              </a:rPr>
              <a:t>Tchanque-Fossuo</a:t>
            </a:r>
            <a:r>
              <a:rPr lang="en-US" sz="1400" dirty="0">
                <a:solidFill>
                  <a:schemeClr val="bg1"/>
                </a:solidFill>
              </a:rPr>
              <a:t> CN, </a:t>
            </a:r>
            <a:r>
              <a:rPr lang="en-US" sz="1400" dirty="0" err="1">
                <a:solidFill>
                  <a:schemeClr val="bg1"/>
                </a:solidFill>
              </a:rPr>
              <a:t>Millsop</a:t>
            </a:r>
            <a:r>
              <a:rPr lang="en-US" sz="1400" dirty="0">
                <a:solidFill>
                  <a:schemeClr val="bg1"/>
                </a:solidFill>
              </a:rPr>
              <a:t> JW, Johnson MA, </a:t>
            </a:r>
            <a:r>
              <a:rPr lang="en-US" sz="1400" dirty="0" err="1">
                <a:solidFill>
                  <a:schemeClr val="bg1"/>
                </a:solidFill>
              </a:rPr>
              <a:t>Dahle</a:t>
            </a:r>
            <a:r>
              <a:rPr lang="en-US" sz="1400" dirty="0">
                <a:solidFill>
                  <a:schemeClr val="bg1"/>
                </a:solidFill>
              </a:rPr>
              <a:t> SE, </a:t>
            </a:r>
            <a:r>
              <a:rPr lang="en-US" sz="1400" dirty="0" err="1">
                <a:solidFill>
                  <a:schemeClr val="bg1"/>
                </a:solidFill>
              </a:rPr>
              <a:t>Isseroff</a:t>
            </a:r>
            <a:r>
              <a:rPr lang="en-US" sz="1400" dirty="0">
                <a:solidFill>
                  <a:schemeClr val="bg1"/>
                </a:solidFill>
              </a:rPr>
              <a:t> RR. Ulcerated Basal Cell Carcinomas Masquerading as Venous Leg Ulcers. </a:t>
            </a:r>
            <a:r>
              <a:rPr lang="en-US" sz="1400" i="1" dirty="0" err="1">
                <a:solidFill>
                  <a:schemeClr val="bg1"/>
                </a:solidFill>
              </a:rPr>
              <a:t>Adv</a:t>
            </a:r>
            <a:r>
              <a:rPr lang="en-US" sz="1400" i="1" dirty="0">
                <a:solidFill>
                  <a:schemeClr val="bg1"/>
                </a:solidFill>
              </a:rPr>
              <a:t> Skin Wound Care</a:t>
            </a:r>
            <a:r>
              <a:rPr lang="en-US" sz="1400" dirty="0">
                <a:solidFill>
                  <a:schemeClr val="bg1"/>
                </a:solidFill>
              </a:rPr>
              <a:t>. 2018;31(3):130-134.</a:t>
            </a:r>
          </a:p>
        </p:txBody>
      </p:sp>
      <p:pic>
        <p:nvPicPr>
          <p:cNvPr id="11" name="Picture 10"/>
          <p:cNvPicPr>
            <a:picLocks noChangeAspect="1"/>
          </p:cNvPicPr>
          <p:nvPr/>
        </p:nvPicPr>
        <p:blipFill>
          <a:blip r:embed="rId3"/>
          <a:stretch>
            <a:fillRect/>
          </a:stretch>
        </p:blipFill>
        <p:spPr>
          <a:xfrm>
            <a:off x="667821" y="2148209"/>
            <a:ext cx="10943806" cy="2863629"/>
          </a:xfrm>
          <a:prstGeom prst="rect">
            <a:avLst/>
          </a:prstGeom>
        </p:spPr>
      </p:pic>
    </p:spTree>
    <p:extLst>
      <p:ext uri="{BB962C8B-B14F-4D97-AF65-F5344CB8AC3E}">
        <p14:creationId xmlns:p14="http://schemas.microsoft.com/office/powerpoint/2010/main" val="386831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How to distinguish biopsies of ulcerated basal cell carcinomas from venous ulcers?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4738345" y="6201174"/>
            <a:ext cx="7310900" cy="523220"/>
          </a:xfrm>
          <a:prstGeom prst="rect">
            <a:avLst/>
          </a:prstGeom>
          <a:noFill/>
        </p:spPr>
        <p:txBody>
          <a:bodyPr wrap="square" rtlCol="0">
            <a:spAutoFit/>
          </a:bodyPr>
          <a:lstStyle/>
          <a:p>
            <a:pPr marL="403225" indent="-403225"/>
            <a:r>
              <a:rPr lang="en-US" sz="1400" dirty="0" err="1">
                <a:solidFill>
                  <a:schemeClr val="bg1"/>
                </a:solidFill>
              </a:rPr>
              <a:t>Cavaliere</a:t>
            </a:r>
            <a:r>
              <a:rPr lang="en-US" sz="1400" dirty="0">
                <a:solidFill>
                  <a:schemeClr val="bg1"/>
                </a:solidFill>
              </a:rPr>
              <a:t> R, Mercado DM, Mani M. Squamous Cell Carcinoma From </a:t>
            </a:r>
            <a:r>
              <a:rPr lang="en-US" sz="1400" dirty="0" err="1">
                <a:solidFill>
                  <a:schemeClr val="bg1"/>
                </a:solidFill>
              </a:rPr>
              <a:t>Marjolin's</a:t>
            </a:r>
            <a:r>
              <a:rPr lang="en-US" sz="1400" dirty="0">
                <a:solidFill>
                  <a:schemeClr val="bg1"/>
                </a:solidFill>
              </a:rPr>
              <a:t> Ulcer of the Foot in a Diabetic Patient: Case Study. </a:t>
            </a:r>
            <a:r>
              <a:rPr lang="en-US" sz="1400" i="1" dirty="0">
                <a:solidFill>
                  <a:schemeClr val="bg1"/>
                </a:solidFill>
              </a:rPr>
              <a:t>J Foot Ankle Surg</a:t>
            </a:r>
            <a:r>
              <a:rPr lang="en-US" sz="1400" dirty="0">
                <a:solidFill>
                  <a:schemeClr val="bg1"/>
                </a:solidFill>
              </a:rPr>
              <a:t>. 2018;57(4):838-843.</a:t>
            </a:r>
          </a:p>
        </p:txBody>
      </p:sp>
      <p:sp>
        <p:nvSpPr>
          <p:cNvPr id="6" name="Rectangle 5"/>
          <p:cNvSpPr/>
          <p:nvPr/>
        </p:nvSpPr>
        <p:spPr>
          <a:xfrm>
            <a:off x="3597100" y="1757458"/>
            <a:ext cx="2716195" cy="3693319"/>
          </a:xfrm>
          <a:prstGeom prst="rect">
            <a:avLst/>
          </a:prstGeom>
        </p:spPr>
        <p:txBody>
          <a:bodyPr wrap="square">
            <a:spAutoFit/>
          </a:bodyPr>
          <a:lstStyle/>
          <a:p>
            <a:pPr marL="285750" indent="-285750">
              <a:buClr>
                <a:srgbClr val="FFFF00"/>
              </a:buClr>
              <a:buFont typeface="Arial" charset="0"/>
              <a:buChar char="•"/>
            </a:pPr>
            <a:r>
              <a:rPr lang="en-US" i="1" dirty="0">
                <a:solidFill>
                  <a:schemeClr val="bg1"/>
                </a:solidFill>
              </a:rPr>
              <a:t>(A) Skin biopsy </a:t>
            </a:r>
            <a:r>
              <a:rPr lang="en-US" dirty="0">
                <a:solidFill>
                  <a:schemeClr val="bg1"/>
                </a:solidFill>
              </a:rPr>
              <a:t>showing epidermal ulceration (original magnification × 40; hematoxylin and eosin stain) composed of </a:t>
            </a:r>
            <a:r>
              <a:rPr lang="en-US" i="1" dirty="0">
                <a:solidFill>
                  <a:schemeClr val="bg1"/>
                </a:solidFill>
              </a:rPr>
              <a:t>(B)</a:t>
            </a:r>
            <a:r>
              <a:rPr lang="en-US" dirty="0">
                <a:solidFill>
                  <a:schemeClr val="bg1"/>
                </a:solidFill>
              </a:rPr>
              <a:t> acute and chronic inflammatory cells and organizing granulation tissue, with reactive degenerative changes (original magnification × 400; hematoxylin and eosin stain).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6" y="1636015"/>
            <a:ext cx="3444462" cy="42634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95" y="1748404"/>
            <a:ext cx="2915676" cy="4038699"/>
          </a:xfrm>
          <a:prstGeom prst="rect">
            <a:avLst/>
          </a:prstGeom>
        </p:spPr>
      </p:pic>
      <p:sp>
        <p:nvSpPr>
          <p:cNvPr id="10" name="Rectangle 9"/>
          <p:cNvSpPr/>
          <p:nvPr/>
        </p:nvSpPr>
        <p:spPr>
          <a:xfrm>
            <a:off x="9053440" y="1761443"/>
            <a:ext cx="2716195" cy="4524315"/>
          </a:xfrm>
          <a:prstGeom prst="rect">
            <a:avLst/>
          </a:prstGeom>
        </p:spPr>
        <p:txBody>
          <a:bodyPr wrap="square">
            <a:spAutoFit/>
          </a:bodyPr>
          <a:lstStyle/>
          <a:p>
            <a:pPr marL="285750" indent="-285750">
              <a:buClr>
                <a:srgbClr val="FFFF00"/>
              </a:buClr>
              <a:buFont typeface="Arial" charset="0"/>
              <a:buChar char="•"/>
            </a:pPr>
            <a:r>
              <a:rPr lang="en-US" i="1" dirty="0">
                <a:solidFill>
                  <a:schemeClr val="bg1"/>
                </a:solidFill>
              </a:rPr>
              <a:t>(A)</a:t>
            </a:r>
            <a:r>
              <a:rPr lang="en-US" dirty="0">
                <a:solidFill>
                  <a:schemeClr val="bg1"/>
                </a:solidFill>
              </a:rPr>
              <a:t> Well-differentiated, invasive squamous cell carcinoma showing ulceration (original magnification × 40; hematoxylin and eosin stain). </a:t>
            </a:r>
            <a:r>
              <a:rPr lang="en-US" i="1" dirty="0">
                <a:solidFill>
                  <a:schemeClr val="bg1"/>
                </a:solidFill>
              </a:rPr>
              <a:t>(B)</a:t>
            </a:r>
            <a:r>
              <a:rPr lang="en-US" dirty="0">
                <a:solidFill>
                  <a:schemeClr val="bg1"/>
                </a:solidFill>
              </a:rPr>
              <a:t> Nest of mild to moderate atypical cells showing abundant eosinophilic cytoplasm and large nuclei with vesicular chromatin (original magnification × 400; hematoxylin and eosin stain).</a:t>
            </a:r>
          </a:p>
        </p:txBody>
      </p:sp>
    </p:spTree>
    <p:extLst>
      <p:ext uri="{BB962C8B-B14F-4D97-AF65-F5344CB8AC3E}">
        <p14:creationId xmlns:p14="http://schemas.microsoft.com/office/powerpoint/2010/main" val="142481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How to treat </a:t>
            </a:r>
            <a:r>
              <a:rPr lang="en-US" sz="4000" b="1" dirty="0" err="1">
                <a:solidFill>
                  <a:srgbClr val="FFFF00"/>
                </a:solidFill>
              </a:rPr>
              <a:t>Marjolin’s</a:t>
            </a:r>
            <a:r>
              <a:rPr lang="en-US" sz="4000" b="1" dirty="0">
                <a:solidFill>
                  <a:srgbClr val="FFFF00"/>
                </a:solidFill>
              </a:rPr>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solidFill>
                  <a:schemeClr val="bg1"/>
                </a:solidFill>
              </a:rPr>
              <a:t>Cavaliere</a:t>
            </a:r>
            <a:r>
              <a:rPr lang="en-US" sz="1400" dirty="0">
                <a:solidFill>
                  <a:schemeClr val="bg1"/>
                </a:solidFill>
              </a:rPr>
              <a:t> R, Mercado DM, Mani M. Squamous Cell Carcinoma From </a:t>
            </a:r>
            <a:r>
              <a:rPr lang="en-US" sz="1400" dirty="0" err="1">
                <a:solidFill>
                  <a:schemeClr val="bg1"/>
                </a:solidFill>
              </a:rPr>
              <a:t>Marjolin's</a:t>
            </a:r>
            <a:r>
              <a:rPr lang="en-US" sz="1400" dirty="0">
                <a:solidFill>
                  <a:schemeClr val="bg1"/>
                </a:solidFill>
              </a:rPr>
              <a:t> Ulcer of the Foot in a Diabetic Patient: Case Study. </a:t>
            </a:r>
            <a:r>
              <a:rPr lang="en-US" sz="1400" i="1" dirty="0">
                <a:solidFill>
                  <a:schemeClr val="bg1"/>
                </a:solidFill>
              </a:rPr>
              <a:t>J Foot Ankle Surg</a:t>
            </a:r>
            <a:r>
              <a:rPr lang="en-US" sz="1400" dirty="0">
                <a:solidFill>
                  <a:schemeClr val="bg1"/>
                </a:solidFill>
              </a:rPr>
              <a:t>. 2018;57(4):838-843.</a:t>
            </a:r>
          </a:p>
        </p:txBody>
      </p:sp>
      <p:sp>
        <p:nvSpPr>
          <p:cNvPr id="6" name="Rectangle 5"/>
          <p:cNvSpPr/>
          <p:nvPr/>
        </p:nvSpPr>
        <p:spPr>
          <a:xfrm>
            <a:off x="1979270" y="5133189"/>
            <a:ext cx="7963380" cy="923330"/>
          </a:xfrm>
          <a:prstGeom prst="rect">
            <a:avLst/>
          </a:prstGeom>
        </p:spPr>
        <p:txBody>
          <a:bodyPr wrap="square">
            <a:spAutoFit/>
          </a:bodyPr>
          <a:lstStyle/>
          <a:p>
            <a:pPr marL="285750" indent="-285750">
              <a:buClr>
                <a:srgbClr val="FFFF00"/>
              </a:buClr>
              <a:buFont typeface="Arial" charset="0"/>
              <a:buChar char="•"/>
            </a:pPr>
            <a:r>
              <a:rPr lang="en-US" dirty="0">
                <a:solidFill>
                  <a:schemeClr val="bg1"/>
                </a:solidFill>
              </a:rPr>
              <a:t>Preoperative clinical images showing the right posterior plantar heel with the tumor centrally located within the site of the pressure ulceration. The ulcer measured 3.0 cm long, 3.0 cm wide, and 1.5 cm deep.</a:t>
            </a:r>
          </a:p>
        </p:txBody>
      </p:sp>
      <p:pic>
        <p:nvPicPr>
          <p:cNvPr id="3" name="Picture 2"/>
          <p:cNvPicPr>
            <a:picLocks noChangeAspect="1"/>
          </p:cNvPicPr>
          <p:nvPr/>
        </p:nvPicPr>
        <p:blipFill>
          <a:blip r:embed="rId3"/>
          <a:stretch>
            <a:fillRect/>
          </a:stretch>
        </p:blipFill>
        <p:spPr>
          <a:xfrm>
            <a:off x="1370105" y="1575507"/>
            <a:ext cx="9444942" cy="3589078"/>
          </a:xfrm>
          <a:prstGeom prst="rect">
            <a:avLst/>
          </a:prstGeom>
        </p:spPr>
      </p:pic>
    </p:spTree>
    <p:extLst>
      <p:ext uri="{BB962C8B-B14F-4D97-AF65-F5344CB8AC3E}">
        <p14:creationId xmlns:p14="http://schemas.microsoft.com/office/powerpoint/2010/main" val="642199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How to treat </a:t>
            </a:r>
            <a:r>
              <a:rPr lang="en-US" sz="4000" b="1" dirty="0" err="1">
                <a:solidFill>
                  <a:srgbClr val="FFFF00"/>
                </a:solidFill>
              </a:rPr>
              <a:t>Marjolin’s</a:t>
            </a:r>
            <a:r>
              <a:rPr lang="en-US" sz="4000" b="1" dirty="0">
                <a:solidFill>
                  <a:srgbClr val="FFFF00"/>
                </a:solidFill>
              </a:rPr>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solidFill>
                  <a:schemeClr val="bg1"/>
                </a:solidFill>
              </a:rPr>
              <a:t>Cavaliere</a:t>
            </a:r>
            <a:r>
              <a:rPr lang="en-US" sz="1400" dirty="0">
                <a:solidFill>
                  <a:schemeClr val="bg1"/>
                </a:solidFill>
              </a:rPr>
              <a:t> R, Mercado DM, Mani M. Squamous Cell Carcinoma From </a:t>
            </a:r>
            <a:r>
              <a:rPr lang="en-US" sz="1400" dirty="0" err="1">
                <a:solidFill>
                  <a:schemeClr val="bg1"/>
                </a:solidFill>
              </a:rPr>
              <a:t>Marjolin's</a:t>
            </a:r>
            <a:r>
              <a:rPr lang="en-US" sz="1400" dirty="0">
                <a:solidFill>
                  <a:schemeClr val="bg1"/>
                </a:solidFill>
              </a:rPr>
              <a:t> Ulcer of the Foot in a Diabetic Patient: Case Study. </a:t>
            </a:r>
            <a:r>
              <a:rPr lang="en-US" sz="1400" i="1" dirty="0">
                <a:solidFill>
                  <a:schemeClr val="bg1"/>
                </a:solidFill>
              </a:rPr>
              <a:t>J Foot Ankle Surg</a:t>
            </a:r>
            <a:r>
              <a:rPr lang="en-US" sz="1400" dirty="0">
                <a:solidFill>
                  <a:schemeClr val="bg1"/>
                </a:solidFill>
              </a:rPr>
              <a:t>. 2018;57(4):838-843.</a:t>
            </a:r>
          </a:p>
        </p:txBody>
      </p:sp>
      <p:sp>
        <p:nvSpPr>
          <p:cNvPr id="6" name="Rectangle 5"/>
          <p:cNvSpPr/>
          <p:nvPr/>
        </p:nvSpPr>
        <p:spPr>
          <a:xfrm>
            <a:off x="1979270" y="5133189"/>
            <a:ext cx="7963380" cy="923330"/>
          </a:xfrm>
          <a:prstGeom prst="rect">
            <a:avLst/>
          </a:prstGeom>
        </p:spPr>
        <p:txBody>
          <a:bodyPr wrap="square">
            <a:spAutoFit/>
          </a:bodyPr>
          <a:lstStyle/>
          <a:p>
            <a:pPr marL="285750" indent="-285750">
              <a:buClr>
                <a:srgbClr val="FFFF00"/>
              </a:buClr>
              <a:buFont typeface="Arial" charset="0"/>
              <a:buChar char="•"/>
            </a:pPr>
            <a:r>
              <a:rPr lang="en-US" dirty="0">
                <a:solidFill>
                  <a:schemeClr val="bg1"/>
                </a:solidFill>
              </a:rPr>
              <a:t>Intraoperative application of </a:t>
            </a:r>
            <a:r>
              <a:rPr lang="en-US" dirty="0" err="1">
                <a:solidFill>
                  <a:schemeClr val="bg1"/>
                </a:solidFill>
              </a:rPr>
              <a:t>Apligraf</a:t>
            </a:r>
            <a:r>
              <a:rPr lang="en-US" dirty="0">
                <a:solidFill>
                  <a:schemeClr val="bg1"/>
                </a:solidFill>
              </a:rPr>
              <a:t> to the right heel ulceration. This was performed to assist in delayed primary closure in an effort to prevent recurrence.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612" y="1476223"/>
            <a:ext cx="6197600" cy="3568700"/>
          </a:xfrm>
          <a:prstGeom prst="rect">
            <a:avLst/>
          </a:prstGeom>
        </p:spPr>
      </p:pic>
    </p:spTree>
    <p:extLst>
      <p:ext uri="{BB962C8B-B14F-4D97-AF65-F5344CB8AC3E}">
        <p14:creationId xmlns:p14="http://schemas.microsoft.com/office/powerpoint/2010/main" val="62936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8" y="-104172"/>
            <a:ext cx="11343189" cy="1325563"/>
          </a:xfrm>
        </p:spPr>
        <p:txBody>
          <a:bodyPr>
            <a:normAutofit/>
          </a:bodyPr>
          <a:lstStyle/>
          <a:p>
            <a:pPr algn="ctr"/>
            <a:r>
              <a:rPr lang="en-US" sz="4000" dirty="0">
                <a:solidFill>
                  <a:srgbClr val="FFFF00"/>
                </a:solidFill>
              </a:rPr>
              <a:t>Agenda</a:t>
            </a:r>
          </a:p>
        </p:txBody>
      </p:sp>
      <p:sp>
        <p:nvSpPr>
          <p:cNvPr id="6" name="Content Placeholder 5"/>
          <p:cNvSpPr>
            <a:spLocks noGrp="1"/>
          </p:cNvSpPr>
          <p:nvPr>
            <p:ph idx="1"/>
          </p:nvPr>
        </p:nvSpPr>
        <p:spPr>
          <a:xfrm>
            <a:off x="1504709" y="732231"/>
            <a:ext cx="9931078" cy="5359078"/>
          </a:xfrm>
        </p:spPr>
        <p:txBody>
          <a:bodyPr numCol="1">
            <a:noAutofit/>
          </a:bodyPr>
          <a:lstStyle/>
          <a:p>
            <a:pPr marL="514350" lvl="0" indent="-514350">
              <a:buFont typeface="+mj-lt"/>
              <a:buAutoNum type="arabicPeriod"/>
            </a:pPr>
            <a:r>
              <a:rPr lang="en-US" sz="2400" dirty="0"/>
              <a:t>Protocols </a:t>
            </a:r>
          </a:p>
          <a:p>
            <a:pPr marL="514350" lvl="0" indent="-514350">
              <a:buFont typeface="+mj-lt"/>
              <a:buAutoNum type="arabicPeriod"/>
            </a:pPr>
            <a:r>
              <a:rPr lang="en-US" sz="2400" dirty="0"/>
              <a:t>Pathology</a:t>
            </a:r>
          </a:p>
          <a:p>
            <a:pPr marL="457200" lvl="1" indent="0">
              <a:buNone/>
            </a:pPr>
            <a:r>
              <a:rPr lang="en-US" dirty="0"/>
              <a:t> Case presentations past week:</a:t>
            </a:r>
          </a:p>
          <a:p>
            <a:pPr lvl="1"/>
            <a:r>
              <a:rPr lang="en-US" dirty="0"/>
              <a:t>Right Leg Amputation</a:t>
            </a:r>
          </a:p>
          <a:p>
            <a:pPr lvl="1"/>
            <a:r>
              <a:rPr lang="en-US" dirty="0"/>
              <a:t>Osteomyelitis left ischium</a:t>
            </a:r>
          </a:p>
          <a:p>
            <a:pPr lvl="1"/>
            <a:r>
              <a:rPr lang="en-US" dirty="0"/>
              <a:t>LT Hidradenitis </a:t>
            </a:r>
          </a:p>
          <a:p>
            <a:pPr lvl="1"/>
            <a:r>
              <a:rPr lang="en-US" dirty="0"/>
              <a:t>VP Hidradenitis inguinal area and scrotum</a:t>
            </a:r>
          </a:p>
          <a:p>
            <a:pPr lvl="1"/>
            <a:r>
              <a:rPr lang="en-US" dirty="0"/>
              <a:t>RG Hidradenitis </a:t>
            </a:r>
            <a:r>
              <a:rPr lang="en-US" dirty="0" err="1"/>
              <a:t>perivaginal</a:t>
            </a:r>
            <a:endParaRPr lang="en-US" dirty="0"/>
          </a:p>
          <a:p>
            <a:pPr lvl="1"/>
            <a:r>
              <a:rPr lang="en-US" dirty="0" err="1"/>
              <a:t>Marjolin’s</a:t>
            </a:r>
            <a:r>
              <a:rPr lang="en-US" dirty="0"/>
              <a:t> ulcer leading to limb loss</a:t>
            </a:r>
          </a:p>
          <a:p>
            <a:pPr marL="514350" lvl="0" indent="-514350">
              <a:buFont typeface="+mj-lt"/>
              <a:buAutoNum type="arabicPeriod"/>
            </a:pPr>
            <a:r>
              <a:rPr lang="en-US" sz="2400" dirty="0"/>
              <a:t>Nutrition (case presentation Dr. </a:t>
            </a:r>
            <a:r>
              <a:rPr lang="en-US" sz="2400" dirty="0" err="1"/>
              <a:t>Rothkopf</a:t>
            </a:r>
            <a:r>
              <a:rPr lang="en-US" sz="2400" dirty="0"/>
              <a:t>)</a:t>
            </a:r>
          </a:p>
          <a:p>
            <a:pPr marL="514350" lvl="0" indent="-514350">
              <a:buFont typeface="+mj-lt"/>
              <a:buAutoNum type="arabicPeriod"/>
            </a:pPr>
            <a:r>
              <a:rPr lang="en-US" sz="2400" dirty="0"/>
              <a:t>Hyperbaric oxygen/regenerative medicine (radiation injury, lung carcinoma; multisystem inflammatory syndrome in children) </a:t>
            </a:r>
          </a:p>
          <a:p>
            <a:pPr marL="514350" lvl="0" indent="-514350">
              <a:buFont typeface="+mj-lt"/>
              <a:buAutoNum type="arabicPeriod"/>
            </a:pPr>
            <a:r>
              <a:rPr lang="en-US" sz="2400" dirty="0"/>
              <a:t>Regenerative medicine</a:t>
            </a:r>
          </a:p>
        </p:txBody>
      </p:sp>
    </p:spTree>
    <p:extLst>
      <p:ext uri="{BB962C8B-B14F-4D97-AF65-F5344CB8AC3E}">
        <p14:creationId xmlns:p14="http://schemas.microsoft.com/office/powerpoint/2010/main" val="8381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b="1" dirty="0">
                <a:solidFill>
                  <a:srgbClr val="FFFF00"/>
                </a:solidFill>
              </a:rPr>
              <a:t>How to treat </a:t>
            </a:r>
            <a:r>
              <a:rPr lang="en-US" sz="4000" b="1" dirty="0" err="1">
                <a:solidFill>
                  <a:srgbClr val="FFFF00"/>
                </a:solidFill>
              </a:rPr>
              <a:t>Marjolin’s</a:t>
            </a:r>
            <a:r>
              <a:rPr lang="en-US" sz="4000" b="1" dirty="0">
                <a:solidFill>
                  <a:srgbClr val="FFFF00"/>
                </a:solidFill>
              </a:rPr>
              <a:t> ulcer?</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4738345" y="6048385"/>
            <a:ext cx="7310900" cy="523220"/>
          </a:xfrm>
          <a:prstGeom prst="rect">
            <a:avLst/>
          </a:prstGeom>
          <a:noFill/>
        </p:spPr>
        <p:txBody>
          <a:bodyPr wrap="square" rtlCol="0">
            <a:spAutoFit/>
          </a:bodyPr>
          <a:lstStyle/>
          <a:p>
            <a:pPr marL="403225" indent="-403225"/>
            <a:r>
              <a:rPr lang="en-US" sz="1400" dirty="0" err="1">
                <a:solidFill>
                  <a:schemeClr val="bg1"/>
                </a:solidFill>
              </a:rPr>
              <a:t>Cavaliere</a:t>
            </a:r>
            <a:r>
              <a:rPr lang="en-US" sz="1400" dirty="0">
                <a:solidFill>
                  <a:schemeClr val="bg1"/>
                </a:solidFill>
              </a:rPr>
              <a:t> R, Mercado DM, Mani M. Squamous Cell Carcinoma From </a:t>
            </a:r>
            <a:r>
              <a:rPr lang="en-US" sz="1400" dirty="0" err="1">
                <a:solidFill>
                  <a:schemeClr val="bg1"/>
                </a:solidFill>
              </a:rPr>
              <a:t>Marjolin's</a:t>
            </a:r>
            <a:r>
              <a:rPr lang="en-US" sz="1400" dirty="0">
                <a:solidFill>
                  <a:schemeClr val="bg1"/>
                </a:solidFill>
              </a:rPr>
              <a:t> Ulcer of the Foot in a Diabetic Patient: Case Study. </a:t>
            </a:r>
            <a:r>
              <a:rPr lang="en-US" sz="1400" i="1" dirty="0">
                <a:solidFill>
                  <a:schemeClr val="bg1"/>
                </a:solidFill>
              </a:rPr>
              <a:t>J Foot Ankle Surg</a:t>
            </a:r>
            <a:r>
              <a:rPr lang="en-US" sz="1400" dirty="0">
                <a:solidFill>
                  <a:schemeClr val="bg1"/>
                </a:solidFill>
              </a:rPr>
              <a:t>. 2018;57(4):838-843.</a:t>
            </a:r>
          </a:p>
        </p:txBody>
      </p:sp>
      <p:sp>
        <p:nvSpPr>
          <p:cNvPr id="6" name="Rectangle 5"/>
          <p:cNvSpPr/>
          <p:nvPr/>
        </p:nvSpPr>
        <p:spPr>
          <a:xfrm>
            <a:off x="1979270" y="5133189"/>
            <a:ext cx="7963380" cy="646331"/>
          </a:xfrm>
          <a:prstGeom prst="rect">
            <a:avLst/>
          </a:prstGeom>
        </p:spPr>
        <p:txBody>
          <a:bodyPr wrap="square">
            <a:spAutoFit/>
          </a:bodyPr>
          <a:lstStyle/>
          <a:p>
            <a:pPr marL="285750" indent="-285750">
              <a:buClr>
                <a:srgbClr val="FFFF00"/>
              </a:buClr>
              <a:buFont typeface="Arial" charset="0"/>
              <a:buChar char="•"/>
            </a:pPr>
            <a:r>
              <a:rPr lang="en-US" dirty="0">
                <a:solidFill>
                  <a:schemeClr val="bg1"/>
                </a:solidFill>
              </a:rPr>
              <a:t>View ~1 year postoperatively. The surgical site had healed with no open lesions or signs of recurrence at the site of resection.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00" y="1714500"/>
            <a:ext cx="6134100" cy="3416300"/>
          </a:xfrm>
          <a:prstGeom prst="rect">
            <a:avLst/>
          </a:prstGeom>
        </p:spPr>
      </p:pic>
    </p:spTree>
    <p:extLst>
      <p:ext uri="{BB962C8B-B14F-4D97-AF65-F5344CB8AC3E}">
        <p14:creationId xmlns:p14="http://schemas.microsoft.com/office/powerpoint/2010/main" val="84776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70522" y="2166795"/>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Nutrition and Chronic Wounds</a:t>
            </a:r>
            <a:br>
              <a:rPr lang="en-US" dirty="0">
                <a:solidFill>
                  <a:srgbClr val="FFFF00"/>
                </a:solidFill>
                <a:effectLst/>
                <a:latin typeface="Arial Rounded MT Bold" charset="0"/>
                <a:ea typeface="Arial Rounded MT Bold" charset="0"/>
                <a:cs typeface="Arial Rounded MT Bold" charset="0"/>
              </a:rPr>
            </a:br>
            <a:br>
              <a:rPr lang="en-US" dirty="0">
                <a:solidFill>
                  <a:srgbClr val="FFFF00"/>
                </a:solidFill>
                <a:latin typeface="Arial Rounded MT Bold" charset="0"/>
                <a:ea typeface="Arial Rounded MT Bold" charset="0"/>
                <a:cs typeface="Arial Rounded MT Bold" charset="0"/>
              </a:rPr>
            </a:br>
            <a:r>
              <a:rPr lang="en-US" dirty="0">
                <a:solidFill>
                  <a:srgbClr val="FFFF00"/>
                </a:solidFill>
                <a:latin typeface="Arial Rounded MT Bold" charset="0"/>
                <a:ea typeface="Arial Rounded MT Bold" charset="0"/>
                <a:cs typeface="Arial Rounded MT Bold" charset="0"/>
              </a:rPr>
              <a:t>Dr. Michael </a:t>
            </a:r>
            <a:r>
              <a:rPr lang="en-US" dirty="0" err="1">
                <a:solidFill>
                  <a:srgbClr val="FFFF00"/>
                </a:solidFill>
                <a:latin typeface="Arial Rounded MT Bold" charset="0"/>
                <a:ea typeface="Arial Rounded MT Bold" charset="0"/>
                <a:cs typeface="Arial Rounded MT Bold" charset="0"/>
              </a:rPr>
              <a:t>Rothkopf</a:t>
            </a:r>
            <a:endParaRPr lang="en-US" dirty="0">
              <a:solidFill>
                <a:srgbClr val="FFFF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90042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7DCE-4614-4D9D-A009-1FCB0173D7E6}"/>
              </a:ext>
            </a:extLst>
          </p:cNvPr>
          <p:cNvSpPr>
            <a:spLocks noGrp="1"/>
          </p:cNvSpPr>
          <p:nvPr>
            <p:ph type="title"/>
          </p:nvPr>
        </p:nvSpPr>
        <p:spPr>
          <a:xfrm>
            <a:off x="1172690" y="0"/>
            <a:ext cx="8885709" cy="958569"/>
          </a:xfrm>
        </p:spPr>
        <p:txBody>
          <a:bodyPr/>
          <a:lstStyle/>
          <a:p>
            <a:pPr algn="ctr"/>
            <a:r>
              <a:rPr lang="en-US" b="1" dirty="0">
                <a:solidFill>
                  <a:srgbClr val="FFFF00"/>
                </a:solidFill>
                <a:latin typeface="Arial Rounded MT Bold" charset="0"/>
                <a:ea typeface="Arial Rounded MT Bold" charset="0"/>
                <a:cs typeface="Arial Rounded MT Bold" charset="0"/>
              </a:rPr>
              <a:t>Case Report</a:t>
            </a:r>
          </a:p>
        </p:txBody>
      </p:sp>
      <p:sp>
        <p:nvSpPr>
          <p:cNvPr id="6" name="Content Placeholder 5">
            <a:extLst>
              <a:ext uri="{FF2B5EF4-FFF2-40B4-BE49-F238E27FC236}">
                <a16:creationId xmlns:a16="http://schemas.microsoft.com/office/drawing/2014/main" id="{C9AD3F01-A9F4-404E-B7C2-4E3B26CEE37A}"/>
              </a:ext>
            </a:extLst>
          </p:cNvPr>
          <p:cNvSpPr>
            <a:spLocks noGrp="1"/>
          </p:cNvSpPr>
          <p:nvPr>
            <p:ph idx="1"/>
          </p:nvPr>
        </p:nvSpPr>
        <p:spPr>
          <a:xfrm>
            <a:off x="5488223" y="1415688"/>
            <a:ext cx="6172200" cy="4873625"/>
          </a:xfrm>
        </p:spPr>
        <p:txBody>
          <a:bodyPr>
            <a:normAutofit/>
          </a:bodyPr>
          <a:lstStyle/>
          <a:p>
            <a:r>
              <a:rPr lang="en-US" sz="2000" dirty="0">
                <a:solidFill>
                  <a:schemeClr val="bg1"/>
                </a:solidFill>
              </a:rPr>
              <a:t>Not malnourished</a:t>
            </a:r>
          </a:p>
          <a:p>
            <a:r>
              <a:rPr lang="en-US" sz="2000" dirty="0">
                <a:solidFill>
                  <a:schemeClr val="bg1"/>
                </a:solidFill>
              </a:rPr>
              <a:t>At nutritional risk because of diminished intake in the face of increased requirements (stress, inflammation, wound healing)</a:t>
            </a:r>
          </a:p>
          <a:p>
            <a:r>
              <a:rPr lang="en-US" sz="2000" dirty="0">
                <a:solidFill>
                  <a:schemeClr val="bg1"/>
                </a:solidFill>
              </a:rPr>
              <a:t>Recommendations </a:t>
            </a:r>
          </a:p>
          <a:p>
            <a:pPr lvl="1"/>
            <a:r>
              <a:rPr lang="en-US" sz="2000" dirty="0">
                <a:solidFill>
                  <a:schemeClr val="bg1"/>
                </a:solidFill>
              </a:rPr>
              <a:t>a) Macronutrient support with ONS (calories and protein)</a:t>
            </a:r>
          </a:p>
          <a:p>
            <a:pPr lvl="1"/>
            <a:r>
              <a:rPr lang="en-US" sz="2000" dirty="0">
                <a:solidFill>
                  <a:schemeClr val="bg1"/>
                </a:solidFill>
              </a:rPr>
              <a:t>b) Counsel on protein content of foods</a:t>
            </a:r>
          </a:p>
          <a:p>
            <a:pPr lvl="1"/>
            <a:r>
              <a:rPr lang="en-US" sz="2000" dirty="0">
                <a:solidFill>
                  <a:schemeClr val="bg1"/>
                </a:solidFill>
              </a:rPr>
              <a:t>c) Consider appetite stimulation </a:t>
            </a:r>
          </a:p>
          <a:p>
            <a:pPr lvl="1"/>
            <a:r>
              <a:rPr lang="en-US" sz="2000" dirty="0">
                <a:solidFill>
                  <a:schemeClr val="bg1"/>
                </a:solidFill>
              </a:rPr>
              <a:t>d) Micronutrient support for wound healing – MVI, VC, zinc. </a:t>
            </a:r>
          </a:p>
          <a:p>
            <a:pPr lvl="1"/>
            <a:r>
              <a:rPr lang="en-US" sz="2000" dirty="0">
                <a:solidFill>
                  <a:schemeClr val="bg1"/>
                </a:solidFill>
              </a:rPr>
              <a:t>e) Check levels for deficiencies that may warrant correction – VA, VD, VK, VC, B1, B6, B9, B12, </a:t>
            </a:r>
            <a:r>
              <a:rPr lang="en-US" sz="2000" dirty="0" err="1">
                <a:solidFill>
                  <a:schemeClr val="bg1"/>
                </a:solidFill>
              </a:rPr>
              <a:t>fe</a:t>
            </a:r>
            <a:r>
              <a:rPr lang="en-US" sz="2000" dirty="0">
                <a:solidFill>
                  <a:schemeClr val="bg1"/>
                </a:solidFill>
              </a:rPr>
              <a:t>, cu, </a:t>
            </a:r>
            <a:r>
              <a:rPr lang="en-US" sz="2000" dirty="0" err="1">
                <a:solidFill>
                  <a:schemeClr val="bg1"/>
                </a:solidFill>
              </a:rPr>
              <a:t>zn</a:t>
            </a:r>
            <a:r>
              <a:rPr lang="en-US" sz="2000" dirty="0">
                <a:solidFill>
                  <a:schemeClr val="bg1"/>
                </a:solidFill>
              </a:rPr>
              <a:t>, se, </a:t>
            </a:r>
            <a:r>
              <a:rPr lang="en-US" sz="2000" dirty="0" err="1">
                <a:solidFill>
                  <a:schemeClr val="bg1"/>
                </a:solidFill>
              </a:rPr>
              <a:t>mn</a:t>
            </a:r>
            <a:r>
              <a:rPr lang="en-US" sz="2000" dirty="0">
                <a:solidFill>
                  <a:schemeClr val="bg1"/>
                </a:solidFill>
              </a:rPr>
              <a:t>, carnitine, creatine, others</a:t>
            </a:r>
          </a:p>
          <a:p>
            <a:endParaRPr lang="en-US" sz="2000" dirty="0">
              <a:solidFill>
                <a:schemeClr val="bg1"/>
              </a:solidFill>
            </a:endParaRPr>
          </a:p>
        </p:txBody>
      </p:sp>
      <p:sp>
        <p:nvSpPr>
          <p:cNvPr id="7" name="Text Placeholder 6">
            <a:extLst>
              <a:ext uri="{FF2B5EF4-FFF2-40B4-BE49-F238E27FC236}">
                <a16:creationId xmlns:a16="http://schemas.microsoft.com/office/drawing/2014/main" id="{4026ED8D-5655-48C5-A839-667ACEBD6FAD}"/>
              </a:ext>
            </a:extLst>
          </p:cNvPr>
          <p:cNvSpPr>
            <a:spLocks noGrp="1"/>
          </p:cNvSpPr>
          <p:nvPr>
            <p:ph type="body" sz="half" idx="2"/>
          </p:nvPr>
        </p:nvSpPr>
        <p:spPr>
          <a:xfrm>
            <a:off x="480973" y="550859"/>
            <a:ext cx="3932237" cy="3811588"/>
          </a:xfrm>
        </p:spPr>
        <p:txBody>
          <a:bodyPr>
            <a:noAutofit/>
          </a:bodyPr>
          <a:lstStyle/>
          <a:p>
            <a:r>
              <a:rPr lang="en-US" sz="1400" dirty="0">
                <a:solidFill>
                  <a:schemeClr val="bg1"/>
                </a:solidFill>
              </a:rPr>
              <a:t>45 </a:t>
            </a:r>
            <a:r>
              <a:rPr lang="en-US" sz="1400" dirty="0" err="1">
                <a:solidFill>
                  <a:schemeClr val="bg1"/>
                </a:solidFill>
              </a:rPr>
              <a:t>yr</a:t>
            </a:r>
            <a:r>
              <a:rPr lang="en-US" sz="1400" dirty="0">
                <a:solidFill>
                  <a:schemeClr val="bg1"/>
                </a:solidFill>
              </a:rPr>
              <a:t> old female with PMH of HTN, </a:t>
            </a:r>
            <a:r>
              <a:rPr lang="en-US" sz="1400" dirty="0" err="1">
                <a:solidFill>
                  <a:schemeClr val="bg1"/>
                </a:solidFill>
              </a:rPr>
              <a:t>HFrEF</a:t>
            </a:r>
            <a:r>
              <a:rPr lang="en-US" sz="1400" dirty="0">
                <a:solidFill>
                  <a:schemeClr val="bg1"/>
                </a:solidFill>
              </a:rPr>
              <a:t> on home milrinone, s/p ICD, right breast cancer s/p lumpectomy and chemo/radiation. Patient admitted for frequent AICD firing. Developed Cardiogenic Shock, s/p insertion of IABP; COVID-19 positive (4/17). Heart Mate 3 LVAD, </a:t>
            </a:r>
            <a:r>
              <a:rPr lang="en-US" sz="1400" dirty="0" err="1">
                <a:solidFill>
                  <a:schemeClr val="bg1"/>
                </a:solidFill>
              </a:rPr>
              <a:t>protek</a:t>
            </a:r>
            <a:r>
              <a:rPr lang="en-US" sz="1400" dirty="0">
                <a:solidFill>
                  <a:schemeClr val="bg1"/>
                </a:solidFill>
              </a:rPr>
              <a:t> RVAD inserted 6/1. Developed necrotic feet with multiple bulla and gangrene. Speech pathology recommended regular texture food and thin liquids. RVAD removed 7/1. Bilateral foot wounds extensively debrided on 7/1 by Dr. </a:t>
            </a:r>
            <a:r>
              <a:rPr lang="en-US" sz="1400" dirty="0" err="1">
                <a:solidFill>
                  <a:schemeClr val="bg1"/>
                </a:solidFill>
              </a:rPr>
              <a:t>Granata</a:t>
            </a:r>
            <a:r>
              <a:rPr lang="en-US" sz="1400" dirty="0">
                <a:solidFill>
                  <a:schemeClr val="bg1"/>
                </a:solidFill>
              </a:rPr>
              <a:t>. Metabolic input was requested to evaluate her nutritional status and requirements for wound healing.</a:t>
            </a:r>
          </a:p>
          <a:p>
            <a:r>
              <a:rPr lang="en-US" sz="1400" dirty="0">
                <a:solidFill>
                  <a:schemeClr val="bg1"/>
                </a:solidFill>
              </a:rPr>
              <a:t>Wound: Initially dry gangrene of toes of left foot, cyanosis of distal tips of right foot. Both feet and toes now responding to debridement. </a:t>
            </a:r>
          </a:p>
          <a:p>
            <a:pPr>
              <a:lnSpc>
                <a:spcPct val="120000"/>
              </a:lnSpc>
              <a:spcBef>
                <a:spcPts val="0"/>
              </a:spcBef>
            </a:pPr>
            <a:r>
              <a:rPr lang="en-US" sz="1400" dirty="0">
                <a:solidFill>
                  <a:schemeClr val="bg1"/>
                </a:solidFill>
              </a:rPr>
              <a:t>Nutritional Parameters:</a:t>
            </a:r>
          </a:p>
          <a:p>
            <a:pPr>
              <a:lnSpc>
                <a:spcPct val="120000"/>
              </a:lnSpc>
              <a:spcBef>
                <a:spcPts val="0"/>
              </a:spcBef>
            </a:pPr>
            <a:r>
              <a:rPr lang="en-US" sz="1400" dirty="0">
                <a:solidFill>
                  <a:schemeClr val="bg1"/>
                </a:solidFill>
              </a:rPr>
              <a:t>Height: 165 cm</a:t>
            </a:r>
          </a:p>
          <a:p>
            <a:pPr>
              <a:lnSpc>
                <a:spcPct val="120000"/>
              </a:lnSpc>
              <a:spcBef>
                <a:spcPts val="0"/>
              </a:spcBef>
            </a:pPr>
            <a:r>
              <a:rPr lang="en-US" sz="1400" dirty="0">
                <a:solidFill>
                  <a:schemeClr val="bg1"/>
                </a:solidFill>
              </a:rPr>
              <a:t>Ideal Body Weight: 56.91 kg</a:t>
            </a:r>
          </a:p>
          <a:p>
            <a:pPr>
              <a:lnSpc>
                <a:spcPct val="120000"/>
              </a:lnSpc>
              <a:spcBef>
                <a:spcPts val="0"/>
              </a:spcBef>
            </a:pPr>
            <a:r>
              <a:rPr lang="en-US" sz="1400" dirty="0">
                <a:solidFill>
                  <a:schemeClr val="bg1"/>
                </a:solidFill>
              </a:rPr>
              <a:t>Actual Weight: 81.36 kg</a:t>
            </a:r>
          </a:p>
          <a:p>
            <a:pPr>
              <a:lnSpc>
                <a:spcPct val="120000"/>
              </a:lnSpc>
              <a:spcBef>
                <a:spcPts val="0"/>
              </a:spcBef>
            </a:pPr>
            <a:r>
              <a:rPr lang="en-US" sz="1400" dirty="0">
                <a:solidFill>
                  <a:schemeClr val="bg1"/>
                </a:solidFill>
              </a:rPr>
              <a:t>Percent Ideal Body Weight: 142.96 %</a:t>
            </a:r>
          </a:p>
          <a:p>
            <a:pPr>
              <a:lnSpc>
                <a:spcPct val="120000"/>
              </a:lnSpc>
              <a:spcBef>
                <a:spcPts val="0"/>
              </a:spcBef>
            </a:pPr>
            <a:r>
              <a:rPr lang="en-US" sz="1400" dirty="0">
                <a:solidFill>
                  <a:schemeClr val="bg1"/>
                </a:solidFill>
              </a:rPr>
              <a:t>Body Mass Index: 30 kg/m2</a:t>
            </a:r>
          </a:p>
          <a:p>
            <a:pPr>
              <a:lnSpc>
                <a:spcPct val="120000"/>
              </a:lnSpc>
              <a:spcBef>
                <a:spcPts val="0"/>
              </a:spcBef>
            </a:pPr>
            <a:endParaRPr lang="en-US" sz="1400" dirty="0">
              <a:solidFill>
                <a:schemeClr val="bg1"/>
              </a:solidFill>
            </a:endParaRPr>
          </a:p>
          <a:p>
            <a:pPr>
              <a:lnSpc>
                <a:spcPct val="120000"/>
              </a:lnSpc>
              <a:spcBef>
                <a:spcPts val="0"/>
              </a:spcBef>
            </a:pPr>
            <a:r>
              <a:rPr lang="en-US" sz="1400" dirty="0">
                <a:solidFill>
                  <a:schemeClr val="bg1"/>
                </a:solidFill>
              </a:rPr>
              <a:t>Macronutrient Requirements: for wound healing, off vent, using 57 kgs IBW:</a:t>
            </a:r>
          </a:p>
          <a:p>
            <a:pPr>
              <a:lnSpc>
                <a:spcPct val="120000"/>
              </a:lnSpc>
              <a:spcBef>
                <a:spcPts val="0"/>
              </a:spcBef>
            </a:pPr>
            <a:r>
              <a:rPr lang="en-US" sz="1400" dirty="0">
                <a:solidFill>
                  <a:schemeClr val="bg1"/>
                </a:solidFill>
              </a:rPr>
              <a:t>Energy: 1710 - 1995 kcals/d (30 - 35 kcals /kg IBW)</a:t>
            </a:r>
          </a:p>
          <a:p>
            <a:pPr>
              <a:lnSpc>
                <a:spcPct val="120000"/>
              </a:lnSpc>
              <a:spcBef>
                <a:spcPts val="0"/>
              </a:spcBef>
            </a:pPr>
            <a:r>
              <a:rPr lang="en-US" sz="1400" dirty="0">
                <a:solidFill>
                  <a:schemeClr val="bg1"/>
                </a:solidFill>
              </a:rPr>
              <a:t>Protein: 80 - 86 g /d (1.4 - 1.5 g/kg IBW)</a:t>
            </a:r>
          </a:p>
        </p:txBody>
      </p:sp>
    </p:spTree>
    <p:extLst>
      <p:ext uri="{BB962C8B-B14F-4D97-AF65-F5344CB8AC3E}">
        <p14:creationId xmlns:p14="http://schemas.microsoft.com/office/powerpoint/2010/main" val="1979198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2C62-AA2A-4D3D-B8B4-6D1ECB5F9B16}"/>
              </a:ext>
            </a:extLst>
          </p:cNvPr>
          <p:cNvSpPr>
            <a:spLocks noGrp="1"/>
          </p:cNvSpPr>
          <p:nvPr>
            <p:ph type="title"/>
          </p:nvPr>
        </p:nvSpPr>
        <p:spPr/>
        <p:txBody>
          <a:bodyPr/>
          <a:lstStyle/>
          <a:p>
            <a:r>
              <a:rPr lang="en-US" dirty="0">
                <a:solidFill>
                  <a:srgbClr val="FFFF00"/>
                </a:solidFill>
                <a:latin typeface="Arial Rounded MT Bold" charset="0"/>
                <a:ea typeface="Arial Rounded MT Bold" charset="0"/>
                <a:cs typeface="Arial Rounded MT Bold" charset="0"/>
              </a:rPr>
              <a:t>Concept of Protein Relative Value (RV)</a:t>
            </a:r>
          </a:p>
        </p:txBody>
      </p:sp>
      <p:sp>
        <p:nvSpPr>
          <p:cNvPr id="3" name="Content Placeholder 2">
            <a:extLst>
              <a:ext uri="{FF2B5EF4-FFF2-40B4-BE49-F238E27FC236}">
                <a16:creationId xmlns:a16="http://schemas.microsoft.com/office/drawing/2014/main" id="{ED5CE0C6-F017-441E-863B-E1A3C7AFEAA5}"/>
              </a:ext>
            </a:extLst>
          </p:cNvPr>
          <p:cNvSpPr>
            <a:spLocks noGrp="1"/>
          </p:cNvSpPr>
          <p:nvPr>
            <p:ph idx="1"/>
          </p:nvPr>
        </p:nvSpPr>
        <p:spPr/>
        <p:txBody>
          <a:bodyPr>
            <a:normAutofit fontScale="62500" lnSpcReduction="20000"/>
          </a:bodyPr>
          <a:lstStyle/>
          <a:p>
            <a:r>
              <a:rPr lang="en-US" dirty="0">
                <a:solidFill>
                  <a:schemeClr val="bg1"/>
                </a:solidFill>
              </a:rPr>
              <a:t>William Rose (published 1948-57) proved that there are 9 essential amino acids: lysine, tryptophan, histidine, phenylalanine, leucine, isoleucine, threonine, methionine, valine. </a:t>
            </a:r>
          </a:p>
          <a:p>
            <a:r>
              <a:rPr lang="en-US" dirty="0">
                <a:solidFill>
                  <a:schemeClr val="bg1"/>
                </a:solidFill>
              </a:rPr>
              <a:t>Six others (arginine, cysteine, glycine, glutamine, proline, tyrosine) are considered </a:t>
            </a:r>
            <a:r>
              <a:rPr lang="en-US" i="1" dirty="0">
                <a:solidFill>
                  <a:schemeClr val="bg1"/>
                </a:solidFill>
              </a:rPr>
              <a:t>conditionally essential. </a:t>
            </a:r>
            <a:r>
              <a:rPr lang="en-US" dirty="0">
                <a:solidFill>
                  <a:schemeClr val="bg1"/>
                </a:solidFill>
              </a:rPr>
              <a:t>The body can make them, but their synthesis may be inadequate under certain pathophysiological conditions, such as severe catabolic stress.</a:t>
            </a:r>
          </a:p>
          <a:p>
            <a:r>
              <a:rPr lang="en-US" dirty="0">
                <a:solidFill>
                  <a:schemeClr val="bg1"/>
                </a:solidFill>
              </a:rPr>
              <a:t>Roughly 1/3 of dietary amino acids eventually appear in the urine as urea. These amino acids are utilized for fuel not protein synthesis (Glucogenic and Ketogenic AAs).</a:t>
            </a:r>
          </a:p>
          <a:p>
            <a:r>
              <a:rPr lang="en-US" dirty="0">
                <a:solidFill>
                  <a:schemeClr val="bg1"/>
                </a:solidFill>
              </a:rPr>
              <a:t>The remaining 2/3 are incorporated into body proteins by ribosomal protein synthesis </a:t>
            </a:r>
          </a:p>
          <a:p>
            <a:pPr marL="0" indent="0">
              <a:buNone/>
            </a:pPr>
            <a:endParaRPr lang="en-US" dirty="0">
              <a:solidFill>
                <a:schemeClr val="bg1"/>
              </a:solidFill>
            </a:endParaRPr>
          </a:p>
          <a:p>
            <a:pPr marL="0" indent="0">
              <a:buNone/>
            </a:pPr>
            <a:br>
              <a:rPr lang="en-US" dirty="0">
                <a:solidFill>
                  <a:schemeClr val="bg1"/>
                </a:solidFill>
              </a:rPr>
            </a:br>
            <a:endParaRPr lang="en-US" dirty="0">
              <a:solidFill>
                <a:schemeClr val="bg1"/>
              </a:solidFill>
            </a:endParaRPr>
          </a:p>
        </p:txBody>
      </p:sp>
      <p:sp>
        <p:nvSpPr>
          <p:cNvPr id="4" name="Text Placeholder 3">
            <a:extLst>
              <a:ext uri="{FF2B5EF4-FFF2-40B4-BE49-F238E27FC236}">
                <a16:creationId xmlns:a16="http://schemas.microsoft.com/office/drawing/2014/main" id="{F68F3680-3C2D-4EAF-9630-224A16BB6DD7}"/>
              </a:ext>
            </a:extLst>
          </p:cNvPr>
          <p:cNvSpPr>
            <a:spLocks noGrp="1"/>
          </p:cNvSpPr>
          <p:nvPr>
            <p:ph type="body" sz="half" idx="2"/>
          </p:nvPr>
        </p:nvSpPr>
        <p:spPr/>
        <p:txBody>
          <a:bodyPr/>
          <a:lstStyle/>
          <a:p>
            <a:r>
              <a:rPr lang="en-US" sz="1800" dirty="0">
                <a:solidFill>
                  <a:schemeClr val="bg1"/>
                </a:solidFill>
              </a:rPr>
              <a:t>RV = the level of each essential amino acid in any given protein source compared to that found in whole egg</a:t>
            </a:r>
          </a:p>
          <a:p>
            <a:endParaRPr lang="en-US" sz="1800" dirty="0">
              <a:solidFill>
                <a:schemeClr val="bg1"/>
              </a:solidFill>
            </a:endParaRPr>
          </a:p>
          <a:p>
            <a:r>
              <a:rPr lang="en-US" sz="1800" dirty="0">
                <a:solidFill>
                  <a:schemeClr val="bg1"/>
                </a:solidFill>
              </a:rPr>
              <a:t>Most animal proteins have RVs that approach 1.0</a:t>
            </a:r>
          </a:p>
          <a:p>
            <a:endParaRPr lang="en-US" sz="1800" dirty="0">
              <a:solidFill>
                <a:schemeClr val="bg1"/>
              </a:solidFill>
            </a:endParaRPr>
          </a:p>
          <a:p>
            <a:r>
              <a:rPr lang="en-US" sz="1800" dirty="0">
                <a:solidFill>
                  <a:schemeClr val="bg1"/>
                </a:solidFill>
              </a:rPr>
              <a:t>Most plant proteins have RVs &lt; 0.8</a:t>
            </a:r>
          </a:p>
          <a:p>
            <a:endParaRPr lang="en-US" dirty="0"/>
          </a:p>
          <a:p>
            <a:endParaRPr lang="en-US" dirty="0"/>
          </a:p>
        </p:txBody>
      </p:sp>
    </p:spTree>
    <p:extLst>
      <p:ext uri="{BB962C8B-B14F-4D97-AF65-F5344CB8AC3E}">
        <p14:creationId xmlns:p14="http://schemas.microsoft.com/office/powerpoint/2010/main" val="1631044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E77DC-25AF-4A70-9285-12592A3ACC6B}"/>
              </a:ext>
            </a:extLst>
          </p:cNvPr>
          <p:cNvSpPr/>
          <p:nvPr/>
        </p:nvSpPr>
        <p:spPr>
          <a:xfrm>
            <a:off x="4615406" y="399414"/>
            <a:ext cx="3452740" cy="523220"/>
          </a:xfrm>
          <a:prstGeom prst="rect">
            <a:avLst/>
          </a:prstGeom>
        </p:spPr>
        <p:txBody>
          <a:bodyPr wrap="none">
            <a:spAutoFit/>
          </a:bodyPr>
          <a:lstStyle/>
          <a:p>
            <a:r>
              <a:rPr lang="en-US" sz="2800" dirty="0">
                <a:solidFill>
                  <a:srgbClr val="FFFF00"/>
                </a:solidFill>
                <a:latin typeface="Arial Rounded MT Bold" charset="0"/>
                <a:ea typeface="Arial Rounded MT Bold" charset="0"/>
                <a:cs typeface="Arial Rounded MT Bold" charset="0"/>
              </a:rPr>
              <a:t>Collagen synthesis</a:t>
            </a:r>
          </a:p>
        </p:txBody>
      </p:sp>
      <p:pic>
        <p:nvPicPr>
          <p:cNvPr id="6" name="Picture 2">
            <a:extLst>
              <a:ext uri="{FF2B5EF4-FFF2-40B4-BE49-F238E27FC236}">
                <a16:creationId xmlns:a16="http://schemas.microsoft.com/office/drawing/2014/main" id="{C3D6C00B-3C68-4B4C-8B59-A6C988C3F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12" y="963261"/>
            <a:ext cx="7833069" cy="4699840"/>
          </a:xfrm>
          <a:prstGeom prst="rect">
            <a:avLst/>
          </a:prstGeom>
        </p:spPr>
      </p:pic>
      <p:sp>
        <p:nvSpPr>
          <p:cNvPr id="4" name="Rectangle 3">
            <a:extLst>
              <a:ext uri="{FF2B5EF4-FFF2-40B4-BE49-F238E27FC236}">
                <a16:creationId xmlns:a16="http://schemas.microsoft.com/office/drawing/2014/main" id="{7DA1C3F0-5DEB-4A0B-B2C2-E0F5BB85F4D3}"/>
              </a:ext>
            </a:extLst>
          </p:cNvPr>
          <p:cNvSpPr/>
          <p:nvPr/>
        </p:nvSpPr>
        <p:spPr>
          <a:xfrm>
            <a:off x="9178901" y="963261"/>
            <a:ext cx="2285110" cy="5016758"/>
          </a:xfrm>
          <a:prstGeom prst="rect">
            <a:avLst/>
          </a:prstGeom>
        </p:spPr>
        <p:txBody>
          <a:bodyPr wrap="square">
            <a:spAutoFit/>
          </a:bodyPr>
          <a:lstStyle/>
          <a:p>
            <a:r>
              <a:rPr lang="en-US" sz="1600" dirty="0">
                <a:solidFill>
                  <a:schemeClr val="bg1"/>
                </a:solidFill>
              </a:rPr>
              <a:t>Polypeptide chains are synthesized in ribosomes, secreted into the lumen of the ER, subjected to post-translational modification (hydroxylation of Pro and Lys and glycosylation). C-pro-peptides are assembled in as a triple helix and secreted in the extracellular space. N and C pro-peptides are cleaved, spontaneous self-assembly of collagen molecules into fibrils occurs, covalent crosslinks strengthens the structure</a:t>
            </a:r>
          </a:p>
        </p:txBody>
      </p:sp>
    </p:spTree>
    <p:extLst>
      <p:ext uri="{BB962C8B-B14F-4D97-AF65-F5344CB8AC3E}">
        <p14:creationId xmlns:p14="http://schemas.microsoft.com/office/powerpoint/2010/main" val="337418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the indications for hyperbaric oxygen therapy? </a:t>
            </a:r>
          </a:p>
        </p:txBody>
      </p:sp>
      <p:sp>
        <p:nvSpPr>
          <p:cNvPr id="7" name="Rectangle 6"/>
          <p:cNvSpPr/>
          <p:nvPr/>
        </p:nvSpPr>
        <p:spPr>
          <a:xfrm>
            <a:off x="905246" y="1548854"/>
            <a:ext cx="10681137" cy="1200329"/>
          </a:xfrm>
          <a:prstGeom prst="rect">
            <a:avLst/>
          </a:prstGeom>
        </p:spPr>
        <p:txBody>
          <a:bodyPr wrap="square">
            <a:spAutoFit/>
          </a:bodyPr>
          <a:lstStyle/>
          <a:p>
            <a:pPr lvl="0">
              <a:buClr>
                <a:srgbClr val="FFFF00"/>
              </a:buClr>
            </a:pPr>
            <a:r>
              <a:rPr lang="en-US" sz="2400" dirty="0">
                <a:solidFill>
                  <a:schemeClr val="bg1"/>
                </a:solidFill>
              </a:rPr>
              <a:t>Two cases: </a:t>
            </a:r>
          </a:p>
          <a:p>
            <a:pPr marL="514350" lvl="0" indent="-514350">
              <a:buClr>
                <a:srgbClr val="FFFF00"/>
              </a:buClr>
              <a:buFont typeface="Arial" charset="0"/>
              <a:buChar char="•"/>
            </a:pPr>
            <a:r>
              <a:rPr lang="en-US" sz="2400" dirty="0">
                <a:solidFill>
                  <a:schemeClr val="bg1"/>
                </a:solidFill>
              </a:rPr>
              <a:t>radiation injury, lung carcinoma </a:t>
            </a:r>
          </a:p>
          <a:p>
            <a:pPr marL="514350" lvl="0" indent="-514350">
              <a:buClr>
                <a:srgbClr val="FFFF00"/>
              </a:buClr>
              <a:buFont typeface="Arial" charset="0"/>
              <a:buChar char="•"/>
            </a:pPr>
            <a:r>
              <a:rPr lang="en-US" sz="2400" dirty="0">
                <a:solidFill>
                  <a:schemeClr val="bg1"/>
                </a:solidFill>
              </a:rPr>
              <a:t>multisystem inflammatory syndrome in children</a:t>
            </a:r>
          </a:p>
        </p:txBody>
      </p:sp>
    </p:spTree>
    <p:extLst>
      <p:ext uri="{BB962C8B-B14F-4D97-AF65-F5344CB8AC3E}">
        <p14:creationId xmlns:p14="http://schemas.microsoft.com/office/powerpoint/2010/main" val="82804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is multisystem inflammatory syndrome (MIS-C) in children? </a:t>
            </a:r>
          </a:p>
        </p:txBody>
      </p:sp>
      <p:sp>
        <p:nvSpPr>
          <p:cNvPr id="5" name="TextBox 4"/>
          <p:cNvSpPr txBox="1"/>
          <p:nvPr/>
        </p:nvSpPr>
        <p:spPr>
          <a:xfrm>
            <a:off x="3624537" y="6134847"/>
            <a:ext cx="8127625" cy="461665"/>
          </a:xfrm>
          <a:prstGeom prst="rect">
            <a:avLst/>
          </a:prstGeom>
          <a:noFill/>
        </p:spPr>
        <p:txBody>
          <a:bodyPr wrap="square" rtlCol="0">
            <a:spAutoFit/>
          </a:bodyPr>
          <a:lstStyle/>
          <a:p>
            <a:pPr marL="457200" indent="-457200"/>
            <a:r>
              <a:rPr lang="en-US" sz="1200" dirty="0">
                <a:solidFill>
                  <a:schemeClr val="bg1"/>
                </a:solidFill>
              </a:rPr>
              <a:t>Feldstein LR, Rose EB, Horwitz SM, et al. Multisystem Inflammatory Syndrome in U.S. Children and Adolescents [published online ahead of print, 2020 Jun 29]. </a:t>
            </a:r>
            <a:r>
              <a:rPr lang="en-US" sz="1200" i="1" dirty="0">
                <a:solidFill>
                  <a:schemeClr val="bg1"/>
                </a:solidFill>
              </a:rPr>
              <a:t>N </a:t>
            </a:r>
            <a:r>
              <a:rPr lang="en-US" sz="1200" i="1" dirty="0" err="1">
                <a:solidFill>
                  <a:schemeClr val="bg1"/>
                </a:solidFill>
              </a:rPr>
              <a:t>Engl</a:t>
            </a:r>
            <a:r>
              <a:rPr lang="en-US" sz="1200" i="1" dirty="0">
                <a:solidFill>
                  <a:schemeClr val="bg1"/>
                </a:solidFill>
              </a:rPr>
              <a:t> J Med</a:t>
            </a:r>
            <a:r>
              <a:rPr lang="en-US" sz="1200" dirty="0">
                <a:solidFill>
                  <a:schemeClr val="bg1"/>
                </a:solidFill>
              </a:rPr>
              <a:t>. 2020;10.1056/NEJMoa2021680.</a:t>
            </a:r>
          </a:p>
        </p:txBody>
      </p:sp>
      <p:sp>
        <p:nvSpPr>
          <p:cNvPr id="7" name="Rectangle 6"/>
          <p:cNvSpPr/>
          <p:nvPr/>
        </p:nvSpPr>
        <p:spPr>
          <a:xfrm>
            <a:off x="474562" y="1225689"/>
            <a:ext cx="11528385" cy="4893647"/>
          </a:xfrm>
          <a:prstGeom prst="rect">
            <a:avLst/>
          </a:prstGeom>
        </p:spPr>
        <p:txBody>
          <a:bodyPr wrap="square">
            <a:spAutoFit/>
          </a:bodyPr>
          <a:lstStyle/>
          <a:p>
            <a:pPr marL="514350" lvl="0" indent="-514350">
              <a:buClr>
                <a:srgbClr val="FFFF00"/>
              </a:buClr>
              <a:buFont typeface="Arial" charset="0"/>
              <a:buChar char="•"/>
            </a:pPr>
            <a:r>
              <a:rPr lang="en-US" sz="2400" dirty="0">
                <a:solidFill>
                  <a:schemeClr val="bg1"/>
                </a:solidFill>
              </a:rPr>
              <a:t>In late April 2020, clinicians in the United Kingdom reported a cluster of eight previously healthy children presenting with cardiovascular shock, fever, and </a:t>
            </a:r>
            <a:r>
              <a:rPr lang="en-US" sz="2400" dirty="0" err="1">
                <a:solidFill>
                  <a:schemeClr val="bg1"/>
                </a:solidFill>
              </a:rPr>
              <a:t>hyperinflammation</a:t>
            </a:r>
            <a:r>
              <a:rPr lang="en-US" sz="2400" dirty="0">
                <a:solidFill>
                  <a:schemeClr val="bg1"/>
                </a:solidFill>
              </a:rPr>
              <a:t>.</a:t>
            </a:r>
            <a:r>
              <a:rPr lang="en-US" sz="2400" baseline="30000" dirty="0">
                <a:solidFill>
                  <a:schemeClr val="bg1"/>
                </a:solidFill>
              </a:rPr>
              <a:t> </a:t>
            </a:r>
            <a:r>
              <a:rPr lang="en-US" sz="2400" dirty="0">
                <a:solidFill>
                  <a:schemeClr val="bg1"/>
                </a:solidFill>
              </a:rPr>
              <a:t>On May 14, the CDC issued a national health advisory to report on cases meeting the criteria for MIS-C. </a:t>
            </a:r>
          </a:p>
          <a:p>
            <a:pPr marL="514350" lvl="0" indent="-514350">
              <a:buClr>
                <a:srgbClr val="FFFF00"/>
              </a:buClr>
              <a:buFont typeface="Arial" charset="0"/>
              <a:buChar char="•"/>
            </a:pPr>
            <a:r>
              <a:rPr lang="en-US" sz="2400" dirty="0">
                <a:solidFill>
                  <a:schemeClr val="bg1"/>
                </a:solidFill>
              </a:rPr>
              <a:t>Many of the pediatric patients with this </a:t>
            </a:r>
            <a:r>
              <a:rPr lang="en-US" sz="2400" dirty="0" err="1">
                <a:solidFill>
                  <a:schemeClr val="bg1"/>
                </a:solidFill>
              </a:rPr>
              <a:t>hyperinflammatory</a:t>
            </a:r>
            <a:r>
              <a:rPr lang="en-US" sz="2400" dirty="0">
                <a:solidFill>
                  <a:schemeClr val="bg1"/>
                </a:solidFill>
              </a:rPr>
              <a:t> syndrome have had fever and </a:t>
            </a:r>
            <a:r>
              <a:rPr lang="en-US" sz="2400" dirty="0" err="1">
                <a:solidFill>
                  <a:schemeClr val="bg1"/>
                </a:solidFill>
              </a:rPr>
              <a:t>mucocutaneous</a:t>
            </a:r>
            <a:r>
              <a:rPr lang="en-US" sz="2400" dirty="0">
                <a:solidFill>
                  <a:schemeClr val="bg1"/>
                </a:solidFill>
              </a:rPr>
              <a:t> manifestations similar to those of Kawasaki’s disease.</a:t>
            </a:r>
            <a:endParaRPr lang="en-US" sz="2400" baseline="30000" dirty="0">
              <a:solidFill>
                <a:schemeClr val="bg1"/>
              </a:solidFill>
            </a:endParaRPr>
          </a:p>
          <a:p>
            <a:pPr marL="514350" lvl="0" indent="-514350">
              <a:buClr>
                <a:srgbClr val="FFFF00"/>
              </a:buClr>
              <a:buFont typeface="Arial" charset="0"/>
              <a:buChar char="•"/>
            </a:pPr>
            <a:r>
              <a:rPr lang="en-US" sz="2400" dirty="0">
                <a:solidFill>
                  <a:schemeClr val="bg1"/>
                </a:solidFill>
              </a:rPr>
              <a:t>Some patients have presented with features of toxic shock syndrome, secondary </a:t>
            </a:r>
            <a:r>
              <a:rPr lang="en-US" sz="2400" dirty="0" err="1">
                <a:solidFill>
                  <a:schemeClr val="bg1"/>
                </a:solidFill>
              </a:rPr>
              <a:t>hemophagocytic</a:t>
            </a:r>
            <a:r>
              <a:rPr lang="en-US" sz="2400" dirty="0">
                <a:solidFill>
                  <a:schemeClr val="bg1"/>
                </a:solidFill>
              </a:rPr>
              <a:t> </a:t>
            </a:r>
            <a:r>
              <a:rPr lang="en-US" sz="2400" dirty="0" err="1">
                <a:solidFill>
                  <a:schemeClr val="bg1"/>
                </a:solidFill>
              </a:rPr>
              <a:t>lymphohistiocytosis</a:t>
            </a:r>
            <a:r>
              <a:rPr lang="en-US" sz="2400" dirty="0">
                <a:solidFill>
                  <a:schemeClr val="bg1"/>
                </a:solidFill>
              </a:rPr>
              <a:t>, or macrophage activation syndrome.</a:t>
            </a:r>
          </a:p>
          <a:p>
            <a:pPr marL="514350" lvl="0" indent="-514350">
              <a:buClr>
                <a:srgbClr val="FFFF00"/>
              </a:buClr>
              <a:buFont typeface="Arial" charset="0"/>
              <a:buChar char="•"/>
            </a:pPr>
            <a:r>
              <a:rPr lang="en-US" sz="2400" dirty="0">
                <a:solidFill>
                  <a:schemeClr val="bg1"/>
                </a:solidFill>
              </a:rPr>
              <a:t>Like Kawasaki’s disease, MIS-C is a syndrome with a range of clinical presentations and an absence of pathognomonic findings or diagnostic tests. </a:t>
            </a:r>
          </a:p>
          <a:p>
            <a:pPr marL="514350" lvl="0" indent="-514350">
              <a:buClr>
                <a:srgbClr val="FFFF00"/>
              </a:buClr>
              <a:buFont typeface="Arial" charset="0"/>
              <a:buChar char="•"/>
            </a:pPr>
            <a:r>
              <a:rPr lang="en-US" sz="2400" dirty="0">
                <a:solidFill>
                  <a:schemeClr val="bg1"/>
                </a:solidFill>
              </a:rPr>
              <a:t>MIS-C has predominantly affects adolescents and children older than 5 years of age and is associated with more frequent cardiovascular involvement.</a:t>
            </a:r>
          </a:p>
          <a:p>
            <a:pPr marL="514350" lvl="0" indent="-514350">
              <a:buClr>
                <a:srgbClr val="FFFF00"/>
              </a:buClr>
              <a:buFont typeface="Arial" charset="0"/>
              <a:buChar char="•"/>
            </a:pPr>
            <a:endParaRPr lang="en-US" sz="2400" dirty="0">
              <a:solidFill>
                <a:schemeClr val="bg1"/>
              </a:solidFill>
            </a:endParaRPr>
          </a:p>
        </p:txBody>
      </p:sp>
    </p:spTree>
    <p:extLst>
      <p:ext uri="{BB962C8B-B14F-4D97-AF65-F5344CB8AC3E}">
        <p14:creationId xmlns:p14="http://schemas.microsoft.com/office/powerpoint/2010/main" val="1362022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63119" y="-130714"/>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laboratory markers for MIS-C? </a:t>
            </a:r>
          </a:p>
        </p:txBody>
      </p:sp>
      <p:sp>
        <p:nvSpPr>
          <p:cNvPr id="5" name="TextBox 4"/>
          <p:cNvSpPr txBox="1"/>
          <p:nvPr/>
        </p:nvSpPr>
        <p:spPr>
          <a:xfrm>
            <a:off x="7770540" y="5938077"/>
            <a:ext cx="4213116" cy="830997"/>
          </a:xfrm>
          <a:prstGeom prst="rect">
            <a:avLst/>
          </a:prstGeom>
          <a:noFill/>
        </p:spPr>
        <p:txBody>
          <a:bodyPr wrap="square" rtlCol="0">
            <a:spAutoFit/>
          </a:bodyPr>
          <a:lstStyle/>
          <a:p>
            <a:pPr marL="457200" indent="-457200"/>
            <a:r>
              <a:rPr lang="en-US" sz="1200" dirty="0">
                <a:solidFill>
                  <a:schemeClr val="bg1"/>
                </a:solidFill>
              </a:rPr>
              <a:t>Feldstein LR, Rose EB, Horwitz SM, et al. Multisystem Inflammatory Syndrome in U.S. Children and Adolescents [published online ahead of print, 2020 Jun 29]. </a:t>
            </a:r>
            <a:r>
              <a:rPr lang="en-US" sz="1200" i="1" dirty="0">
                <a:solidFill>
                  <a:schemeClr val="bg1"/>
                </a:solidFill>
              </a:rPr>
              <a:t>N </a:t>
            </a:r>
            <a:r>
              <a:rPr lang="en-US" sz="1200" i="1" dirty="0" err="1">
                <a:solidFill>
                  <a:schemeClr val="bg1"/>
                </a:solidFill>
              </a:rPr>
              <a:t>Engl</a:t>
            </a:r>
            <a:r>
              <a:rPr lang="en-US" sz="1200" i="1" dirty="0">
                <a:solidFill>
                  <a:schemeClr val="bg1"/>
                </a:solidFill>
              </a:rPr>
              <a:t> J Med</a:t>
            </a:r>
            <a:r>
              <a:rPr lang="en-US" sz="1200" dirty="0">
                <a:solidFill>
                  <a:schemeClr val="bg1"/>
                </a:solidFill>
              </a:rPr>
              <a:t>. 2020;10.1056/NEJMoa2021680.</a:t>
            </a:r>
          </a:p>
        </p:txBody>
      </p:sp>
      <p:pic>
        <p:nvPicPr>
          <p:cNvPr id="5122" name="Picture 2" descr="https://www.nejm.org/na101/home/literatum/publisher/mms/journals/content/nejm/0/nejm.ahead-of-print/nejmoa2021680/20200702/images/img_xlarge/nejmoa2021680_f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669" y="711674"/>
            <a:ext cx="6388665" cy="596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a:bodyPr>
          <a:lstStyle/>
          <a:p>
            <a:pPr algn="ctr" eaLnBrk="1" hangingPunct="1"/>
            <a:r>
              <a:rPr lang="en-US" dirty="0">
                <a:solidFill>
                  <a:srgbClr val="FFFF00"/>
                </a:solidFill>
                <a:effectLst/>
                <a:latin typeface="Arial Rounded MT Bold" charset="0"/>
                <a:ea typeface="Arial Rounded MT Bold" charset="0"/>
                <a:cs typeface="Arial Rounded MT Bold" charset="0"/>
              </a:rPr>
              <a:t>How to treat MIS-C? </a:t>
            </a:r>
          </a:p>
        </p:txBody>
      </p:sp>
      <p:sp>
        <p:nvSpPr>
          <p:cNvPr id="5" name="TextBox 4"/>
          <p:cNvSpPr txBox="1"/>
          <p:nvPr/>
        </p:nvSpPr>
        <p:spPr>
          <a:xfrm>
            <a:off x="4284294" y="5903354"/>
            <a:ext cx="8127625" cy="738664"/>
          </a:xfrm>
          <a:prstGeom prst="rect">
            <a:avLst/>
          </a:prstGeom>
          <a:noFill/>
        </p:spPr>
        <p:txBody>
          <a:bodyPr wrap="square" rtlCol="0">
            <a:spAutoFit/>
          </a:bodyPr>
          <a:lstStyle/>
          <a:p>
            <a:pPr marL="457200" indent="-457200"/>
            <a:r>
              <a:rPr lang="en-US" sz="1400" dirty="0">
                <a:solidFill>
                  <a:schemeClr val="bg1"/>
                </a:solidFill>
              </a:rPr>
              <a:t>Feldstein LR, Rose EB, Horwitz SM, et al. Multisystem Inflammatory Syndrome in U.S. Children and Adolescents [published online ahead of print, 2020 Jun 29]. </a:t>
            </a:r>
            <a:r>
              <a:rPr lang="en-US" sz="1400" i="1" dirty="0">
                <a:solidFill>
                  <a:schemeClr val="bg1"/>
                </a:solidFill>
              </a:rPr>
              <a:t>N </a:t>
            </a:r>
            <a:r>
              <a:rPr lang="en-US" sz="1400" i="1" dirty="0" err="1">
                <a:solidFill>
                  <a:schemeClr val="bg1"/>
                </a:solidFill>
              </a:rPr>
              <a:t>Engl</a:t>
            </a:r>
            <a:r>
              <a:rPr lang="en-US" sz="1400" i="1" dirty="0">
                <a:solidFill>
                  <a:schemeClr val="bg1"/>
                </a:solidFill>
              </a:rPr>
              <a:t> J Med</a:t>
            </a:r>
            <a:r>
              <a:rPr lang="en-US" sz="1400" dirty="0">
                <a:solidFill>
                  <a:schemeClr val="bg1"/>
                </a:solidFill>
              </a:rPr>
              <a:t>. 2020;10.1056/NEJMoa2021680.</a:t>
            </a:r>
          </a:p>
        </p:txBody>
      </p:sp>
      <p:sp>
        <p:nvSpPr>
          <p:cNvPr id="7" name="Rectangle 6"/>
          <p:cNvSpPr/>
          <p:nvPr/>
        </p:nvSpPr>
        <p:spPr>
          <a:xfrm>
            <a:off x="474562" y="1526631"/>
            <a:ext cx="11528385" cy="3785652"/>
          </a:xfrm>
          <a:prstGeom prst="rect">
            <a:avLst/>
          </a:prstGeom>
        </p:spPr>
        <p:txBody>
          <a:bodyPr wrap="square">
            <a:spAutoFit/>
          </a:bodyPr>
          <a:lstStyle/>
          <a:p>
            <a:pPr marL="514350" lvl="0" indent="-514350">
              <a:buClr>
                <a:srgbClr val="FFFF00"/>
              </a:buClr>
              <a:buFont typeface="Arial" charset="0"/>
              <a:buChar char="•"/>
            </a:pPr>
            <a:r>
              <a:rPr lang="en-US" sz="2400" dirty="0">
                <a:solidFill>
                  <a:schemeClr val="bg1"/>
                </a:solidFill>
              </a:rPr>
              <a:t>Understanding the pathogenesis of MIS-C will be necessary to inform clinical management and prevention efforts. In a case series reported in NEJM, a majority of patients were treated with immunomodulatory drugs, most commonly intravenous immune globulin (77%) and systemic glucocorticoids (49%). </a:t>
            </a:r>
          </a:p>
          <a:p>
            <a:pPr marL="514350" lvl="0" indent="-514350">
              <a:buClr>
                <a:srgbClr val="FFFF00"/>
              </a:buClr>
              <a:buFont typeface="Arial" charset="0"/>
              <a:buChar char="•"/>
            </a:pPr>
            <a:r>
              <a:rPr lang="en-US" sz="2400" dirty="0">
                <a:solidFill>
                  <a:schemeClr val="bg1"/>
                </a:solidFill>
              </a:rPr>
              <a:t>Most discharged patients survive. </a:t>
            </a:r>
          </a:p>
          <a:p>
            <a:pPr marL="514350" lvl="0" indent="-514350">
              <a:buClr>
                <a:srgbClr val="FFFF00"/>
              </a:buClr>
              <a:buFont typeface="Arial" charset="0"/>
              <a:buChar char="•"/>
            </a:pPr>
            <a:r>
              <a:rPr lang="en-US" sz="2400" dirty="0">
                <a:solidFill>
                  <a:schemeClr val="bg1"/>
                </a:solidFill>
              </a:rPr>
              <a:t>The selection of treatment methods must be informed by whether organ damage is mediated by ongoing viral replication in the affected tissues, an exuberant host inflammatory response, or both.</a:t>
            </a:r>
            <a:endParaRPr lang="en-US" sz="2400" baseline="30000" dirty="0">
              <a:solidFill>
                <a:schemeClr val="bg1"/>
              </a:solidFill>
            </a:endParaRPr>
          </a:p>
          <a:p>
            <a:pPr marL="514350" lvl="0" indent="-514350">
              <a:buClr>
                <a:srgbClr val="FFFF00"/>
              </a:buClr>
              <a:buFont typeface="Arial" charset="0"/>
              <a:buChar char="•"/>
            </a:pPr>
            <a:r>
              <a:rPr lang="en-US" sz="2400" dirty="0">
                <a:solidFill>
                  <a:schemeClr val="bg1"/>
                </a:solidFill>
              </a:rPr>
              <a:t>Antiviral agents may be beneficial in the former situation, whereas immunomodulatory agents are generally preferred for immune dysregulation.</a:t>
            </a:r>
          </a:p>
        </p:txBody>
      </p:sp>
    </p:spTree>
    <p:extLst>
      <p:ext uri="{BB962C8B-B14F-4D97-AF65-F5344CB8AC3E}">
        <p14:creationId xmlns:p14="http://schemas.microsoft.com/office/powerpoint/2010/main" val="1888680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324091" y="187119"/>
            <a:ext cx="11597771" cy="1162050"/>
          </a:xfrm>
        </p:spPr>
        <p:txBody>
          <a:bodyPr>
            <a:normAutofit fontScale="90000"/>
          </a:bodyPr>
          <a:lstStyle/>
          <a:p>
            <a:pPr algn="ctr"/>
            <a:r>
              <a:rPr lang="en-US" dirty="0">
                <a:solidFill>
                  <a:srgbClr val="FFFF00"/>
                </a:solidFill>
                <a:effectLst/>
                <a:latin typeface="Arial Rounded MT Bold" charset="0"/>
                <a:ea typeface="Arial Rounded MT Bold" charset="0"/>
                <a:cs typeface="Arial Rounded MT Bold" charset="0"/>
              </a:rPr>
              <a:t>What </a:t>
            </a:r>
            <a:r>
              <a:rPr lang="en-US" dirty="0">
                <a:solidFill>
                  <a:srgbClr val="FFFF00"/>
                </a:solidFill>
                <a:latin typeface="Arial Rounded MT Bold" charset="0"/>
                <a:ea typeface="Arial Rounded MT Bold" charset="0"/>
                <a:cs typeface="Arial Rounded MT Bold" charset="0"/>
              </a:rPr>
              <a:t>are skin substitutes are commercially available ? </a:t>
            </a:r>
            <a:endParaRPr lang="en-US" dirty="0">
              <a:solidFill>
                <a:srgbClr val="FFFF00"/>
              </a:solidFill>
              <a:effectLst/>
              <a:latin typeface="Arial Rounded MT Bold" charset="0"/>
              <a:ea typeface="Arial Rounded MT Bold" charset="0"/>
              <a:cs typeface="Arial Rounded MT Bold" charset="0"/>
            </a:endParaRPr>
          </a:p>
        </p:txBody>
      </p:sp>
      <p:graphicFrame>
        <p:nvGraphicFramePr>
          <p:cNvPr id="2" name="Table 1"/>
          <p:cNvGraphicFramePr>
            <a:graphicFrameLocks noGrp="1"/>
          </p:cNvGraphicFramePr>
          <p:nvPr/>
        </p:nvGraphicFramePr>
        <p:xfrm>
          <a:off x="894735" y="5155434"/>
          <a:ext cx="10515600" cy="1188720"/>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l" fontAlgn="t"/>
                      <a:r>
                        <a:rPr lang="en-US" dirty="0" err="1">
                          <a:effectLst/>
                        </a:rPr>
                        <a:t>PuraPly</a:t>
                      </a:r>
                      <a:r>
                        <a:rPr lang="en-US" dirty="0">
                          <a:effectLst/>
                        </a:rPr>
                        <a:t>® Antimicrobial (</a:t>
                      </a:r>
                      <a:r>
                        <a:rPr lang="en-US" dirty="0" err="1">
                          <a:effectLst/>
                        </a:rPr>
                        <a:t>PuraPly</a:t>
                      </a:r>
                      <a:r>
                        <a:rPr lang="en-US" dirty="0">
                          <a:effectLst/>
                        </a:rPr>
                        <a:t> AM) Wound Matrix (formally called </a:t>
                      </a:r>
                      <a:r>
                        <a:rPr lang="en-US" dirty="0" err="1">
                          <a:effectLst/>
                        </a:rPr>
                        <a:t>FortaDerm</a:t>
                      </a:r>
                      <a:r>
                        <a:rPr lang="en-US" dirty="0">
                          <a:effectLst/>
                        </a:rPr>
                        <a:t>)</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dirty="0">
                          <a:effectLst/>
                        </a:rPr>
                        <a:t>Organogenesis, Inc.</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dirty="0" err="1">
                          <a:effectLst/>
                        </a:rPr>
                        <a:t>PuraPly</a:t>
                      </a:r>
                      <a:r>
                        <a:rPr lang="en-US" dirty="0">
                          <a:effectLst/>
                        </a:rPr>
                        <a:t> Antimicrobial Wound Matrix consists of a collagen sheet coated with 0.1% </a:t>
                      </a:r>
                      <a:r>
                        <a:rPr lang="en-US" dirty="0" err="1">
                          <a:effectLst/>
                        </a:rPr>
                        <a:t>polyhex-methylenebiguanide</a:t>
                      </a:r>
                      <a:r>
                        <a:rPr lang="en-US" dirty="0">
                          <a:effectLst/>
                        </a:rPr>
                        <a:t> hydrochloride.</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894735" y="1302869"/>
          <a:ext cx="10515600" cy="2011680"/>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l" fontAlgn="t"/>
                      <a:r>
                        <a:rPr lang="en-US" dirty="0" err="1">
                          <a:effectLst/>
                        </a:rPr>
                        <a:t>Apligraf</a:t>
                      </a:r>
                      <a:endParaRPr lang="en-US" dirty="0">
                        <a:effectLst/>
                      </a:endParaRP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a:effectLst/>
                        </a:rPr>
                        <a:t>Organogenesis, Inc., Canton, MA, USA</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dirty="0" err="1">
                          <a:effectLst/>
                        </a:rPr>
                        <a:t>Apligraf</a:t>
                      </a:r>
                      <a:r>
                        <a:rPr lang="en-US" dirty="0">
                          <a:effectLst/>
                        </a:rPr>
                        <a:t> is a living, </a:t>
                      </a:r>
                      <a:r>
                        <a:rPr lang="en-US" dirty="0" err="1">
                          <a:effectLst/>
                        </a:rPr>
                        <a:t>bilayered</a:t>
                      </a:r>
                      <a:r>
                        <a:rPr lang="en-US" dirty="0">
                          <a:effectLst/>
                        </a:rPr>
                        <a:t> skin substitute. The lower dermal layer combines bovine type 1 collagen and human fibroblasts (dermal cells). The upper epidermal layer is formed by human keratinocytes (epidermal cells).</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894735" y="4215087"/>
          <a:ext cx="10515600" cy="914400"/>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l" fontAlgn="t"/>
                      <a:r>
                        <a:rPr lang="en-US">
                          <a:effectLst/>
                        </a:rPr>
                        <a:t>Neox® Wound Allografts</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a:effectLst/>
                        </a:rPr>
                        <a:t>Amniox Medical, Inc., Miami, FL, USA</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dirty="0" err="1">
                          <a:effectLst/>
                        </a:rPr>
                        <a:t>Neox</a:t>
                      </a:r>
                      <a:r>
                        <a:rPr lang="en-US" dirty="0">
                          <a:effectLst/>
                        </a:rPr>
                        <a:t> Wound Matrix is preserved human umbilical cord and amniotic membrane.</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894735" y="3026367"/>
          <a:ext cx="10515600" cy="1188720"/>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l" fontAlgn="t"/>
                      <a:r>
                        <a:rPr lang="en-US">
                          <a:effectLst/>
                        </a:rPr>
                        <a:t>Cytal® wound matrix</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a:effectLst/>
                        </a:rPr>
                        <a:t>Acell, Inc., Columbia, MD, USA</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t"/>
                      <a:r>
                        <a:rPr lang="en-US" dirty="0" err="1">
                          <a:effectLst/>
                        </a:rPr>
                        <a:t>Cytal</a:t>
                      </a:r>
                      <a:r>
                        <a:rPr lang="en-US" dirty="0">
                          <a:effectLst/>
                        </a:rPr>
                        <a:t> is composed of porcine urinary bladder matrix with an intact epithelial basement membrane.</a:t>
                      </a:r>
                    </a:p>
                  </a:txBody>
                  <a:tcP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3337429" y="6344154"/>
            <a:ext cx="8854571" cy="954107"/>
          </a:xfrm>
          <a:prstGeom prst="rect">
            <a:avLst/>
          </a:prstGeom>
          <a:noFill/>
        </p:spPr>
        <p:txBody>
          <a:bodyPr wrap="square" rtlCol="0">
            <a:spAutoFit/>
          </a:bodyPr>
          <a:lstStyle/>
          <a:p>
            <a:pPr marL="403225" indent="-403225"/>
            <a:r>
              <a:rPr lang="en-US" sz="1400" dirty="0">
                <a:solidFill>
                  <a:schemeClr val="bg1"/>
                </a:solidFill>
              </a:rPr>
              <a:t>Snyder D, Sullivan N, Margolis D, </a:t>
            </a:r>
            <a:r>
              <a:rPr lang="en-US" sz="1400" dirty="0" err="1">
                <a:solidFill>
                  <a:schemeClr val="bg1"/>
                </a:solidFill>
              </a:rPr>
              <a:t>Schoelles</a:t>
            </a:r>
            <a:r>
              <a:rPr lang="en-US" sz="1400" dirty="0">
                <a:solidFill>
                  <a:schemeClr val="bg1"/>
                </a:solidFill>
              </a:rPr>
              <a:t> K. </a:t>
            </a:r>
            <a:r>
              <a:rPr lang="en-US" sz="1400" i="1" dirty="0">
                <a:solidFill>
                  <a:schemeClr val="bg1"/>
                </a:solidFill>
              </a:rPr>
              <a:t>Skin Substitutes for Treating Chronic Wounds</a:t>
            </a:r>
            <a:r>
              <a:rPr lang="en-US" sz="1400" dirty="0">
                <a:solidFill>
                  <a:schemeClr val="bg1"/>
                </a:solidFill>
              </a:rPr>
              <a:t>. Rockville (MD): Agency for Healthcare Research and Quality (US); 2020.</a:t>
            </a:r>
          </a:p>
          <a:p>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151282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332" y="0"/>
            <a:ext cx="10515600" cy="1325563"/>
          </a:xfrm>
        </p:spPr>
        <p:txBody>
          <a:bodyPr/>
          <a:lstStyle/>
          <a:p>
            <a:pPr algn="ctr"/>
            <a:r>
              <a:rPr lang="en-US" dirty="0">
                <a:solidFill>
                  <a:srgbClr val="FFFF00"/>
                </a:solidFill>
              </a:rPr>
              <a:t>What are the new benchmarks? </a:t>
            </a:r>
          </a:p>
        </p:txBody>
      </p:sp>
      <p:sp>
        <p:nvSpPr>
          <p:cNvPr id="3" name="Content Placeholder 2"/>
          <p:cNvSpPr>
            <a:spLocks noGrp="1"/>
          </p:cNvSpPr>
          <p:nvPr>
            <p:ph idx="1"/>
          </p:nvPr>
        </p:nvSpPr>
        <p:spPr>
          <a:xfrm>
            <a:off x="1218572" y="1111954"/>
            <a:ext cx="10515600" cy="4223975"/>
          </a:xfrm>
        </p:spPr>
        <p:txBody>
          <a:bodyPr numCol="1">
            <a:noAutofit/>
          </a:bodyPr>
          <a:lstStyle/>
          <a:p>
            <a:r>
              <a:rPr lang="en-US" dirty="0"/>
              <a:t>Time </a:t>
            </a:r>
            <a:r>
              <a:rPr lang="en-US"/>
              <a:t>to surgery</a:t>
            </a:r>
          </a:p>
          <a:p>
            <a:endParaRPr lang="en-US" dirty="0"/>
          </a:p>
        </p:txBody>
      </p:sp>
      <p:sp>
        <p:nvSpPr>
          <p:cNvPr id="4" name="TextBox 3"/>
          <p:cNvSpPr txBox="1"/>
          <p:nvPr/>
        </p:nvSpPr>
        <p:spPr>
          <a:xfrm>
            <a:off x="914400" y="576419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07086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classification systems have been developed to categorize skin substitutes? </a:t>
            </a:r>
          </a:p>
        </p:txBody>
      </p:sp>
      <p:sp>
        <p:nvSpPr>
          <p:cNvPr id="3" name="Content Placeholder 2"/>
          <p:cNvSpPr>
            <a:spLocks noGrp="1"/>
          </p:cNvSpPr>
          <p:nvPr>
            <p:ph idx="1"/>
          </p:nvPr>
        </p:nvSpPr>
        <p:spPr>
          <a:xfrm>
            <a:off x="810228" y="1991698"/>
            <a:ext cx="10707103" cy="4250712"/>
          </a:xfrm>
        </p:spPr>
        <p:txBody>
          <a:bodyPr>
            <a:noAutofit/>
          </a:bodyPr>
          <a:lstStyle/>
          <a:p>
            <a:pPr marL="400050" lvl="2" indent="-285750"/>
            <a:r>
              <a:rPr lang="en-US" dirty="0"/>
              <a:t>Some classification systems were based on the skin layers to be replaced and the source of material used in the product (human versus animal or synthetic) but did not distinguish between cellular and acellular products.</a:t>
            </a:r>
          </a:p>
          <a:p>
            <a:pPr marL="400050" lvl="2" indent="-285750"/>
            <a:r>
              <a:rPr lang="en-US" dirty="0"/>
              <a:t>Cellularity the most important discriminator among skin substitutes since the presence of cells increases the rejection risk and manufacturing complexity. In this system, skin substitute products are divided first into acellular and cellular groups.</a:t>
            </a:r>
          </a:p>
          <a:p>
            <a:pPr marL="400050" lvl="2" indent="-285750"/>
            <a:r>
              <a:rPr lang="en-US" dirty="0"/>
              <a:t>Acellular dermal substitutes made from natural biological materials are the most common commercially available skin substitute product for treating or managing chronic wounds (e.g., </a:t>
            </a:r>
            <a:r>
              <a:rPr lang="en-US" dirty="0" err="1"/>
              <a:t>decellularized</a:t>
            </a:r>
            <a:r>
              <a:rPr lang="en-US" dirty="0"/>
              <a:t> donated human dermis, human placental membranes, and animal tissue. </a:t>
            </a:r>
          </a:p>
          <a:p>
            <a:pPr marL="400050" lvl="2" indent="-285750"/>
            <a:endParaRPr lang="en-US" dirty="0"/>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1169551"/>
          </a:xfrm>
          <a:prstGeom prst="rect">
            <a:avLst/>
          </a:prstGeom>
          <a:noFill/>
        </p:spPr>
        <p:txBody>
          <a:bodyPr wrap="square" rtlCol="0">
            <a:spAutoFit/>
          </a:bodyPr>
          <a:lstStyle/>
          <a:p>
            <a:pPr marL="403225" indent="-403225"/>
            <a:r>
              <a:rPr lang="en-US" sz="1400" dirty="0">
                <a:solidFill>
                  <a:schemeClr val="bg1"/>
                </a:solidFill>
              </a:rPr>
              <a:t>Snyder D, Sullivan N, Margolis D, </a:t>
            </a:r>
            <a:r>
              <a:rPr lang="en-US" sz="1400" dirty="0" err="1">
                <a:solidFill>
                  <a:schemeClr val="bg1"/>
                </a:solidFill>
              </a:rPr>
              <a:t>Schoelles</a:t>
            </a:r>
            <a:r>
              <a:rPr lang="en-US" sz="1400" dirty="0">
                <a:solidFill>
                  <a:schemeClr val="bg1"/>
                </a:solidFill>
              </a:rPr>
              <a:t> K. </a:t>
            </a:r>
            <a:r>
              <a:rPr lang="en-US" sz="1400" i="1" dirty="0">
                <a:solidFill>
                  <a:schemeClr val="bg1"/>
                </a:solidFill>
              </a:rPr>
              <a:t>Skin Substitutes for Treating Chronic Wounds</a:t>
            </a:r>
            <a:r>
              <a:rPr lang="en-US" sz="1400" dirty="0">
                <a:solidFill>
                  <a:schemeClr val="bg1"/>
                </a:solidFill>
              </a:rPr>
              <a:t>. Rockville (MD): Agency for Healthcare Research and Quality (US); 2020.</a:t>
            </a:r>
          </a:p>
          <a:p>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1087953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FF00"/>
                </a:solidFill>
              </a:rPr>
              <a:t>Apligraf</a:t>
            </a:r>
            <a:r>
              <a:rPr lang="en-US" dirty="0">
                <a:solidFill>
                  <a:srgbClr val="FFFF00"/>
                </a:solidFill>
              </a:rPr>
              <a:t> Human Skin Equivalent (HSE)</a:t>
            </a:r>
          </a:p>
        </p:txBody>
      </p:sp>
      <p:sp>
        <p:nvSpPr>
          <p:cNvPr id="3" name="Content Placeholder 2"/>
          <p:cNvSpPr>
            <a:spLocks noGrp="1"/>
          </p:cNvSpPr>
          <p:nvPr>
            <p:ph idx="1"/>
          </p:nvPr>
        </p:nvSpPr>
        <p:spPr/>
        <p:txBody>
          <a:bodyPr/>
          <a:lstStyle/>
          <a:p>
            <a:r>
              <a:rPr lang="en-US"/>
              <a:t>Bi-layered living skin substitute suspended in a collagen matrix</a:t>
            </a:r>
          </a:p>
          <a:p>
            <a:r>
              <a:rPr lang="en-US"/>
              <a:t>HSE shown to be biologically active</a:t>
            </a:r>
          </a:p>
          <a:p>
            <a:pPr lvl="1"/>
            <a:r>
              <a:rPr lang="en-US"/>
              <a:t>15 growth factors/cytokine genes released from keratinocytes and fibroblasts</a:t>
            </a:r>
          </a:p>
          <a:p>
            <a:pPr lvl="1"/>
            <a:r>
              <a:rPr lang="en-US"/>
              <a:t>Improves the impaired reparative process of chronic wounds</a:t>
            </a:r>
          </a:p>
          <a:p>
            <a:pPr lvl="1"/>
            <a:endParaRPr lang="en-US"/>
          </a:p>
        </p:txBody>
      </p:sp>
      <p:sp>
        <p:nvSpPr>
          <p:cNvPr id="4" name="TextBox 3"/>
          <p:cNvSpPr txBox="1">
            <a:spLocks noChangeArrowheads="1"/>
          </p:cNvSpPr>
          <p:nvPr/>
        </p:nvSpPr>
        <p:spPr bwMode="auto">
          <a:xfrm>
            <a:off x="1524000" y="6304002"/>
            <a:ext cx="9144000" cy="553998"/>
          </a:xfrm>
          <a:prstGeom prst="rect">
            <a:avLst/>
          </a:prstGeom>
          <a:noFill/>
          <a:ln w="9525">
            <a:noFill/>
            <a:miter lim="800000"/>
            <a:headEnd/>
            <a:tailEnd/>
          </a:ln>
        </p:spPr>
        <p:txBody>
          <a:bodyPr wrap="square">
            <a:spAutoFit/>
          </a:bodyPr>
          <a:lstStyle/>
          <a:p>
            <a:pPr algn="r"/>
            <a:r>
              <a:rPr lang="en-US" sz="1500" i="1" dirty="0" err="1">
                <a:solidFill>
                  <a:schemeClr val="bg1"/>
                </a:solidFill>
              </a:rPr>
              <a:t>Brem</a:t>
            </a:r>
            <a:r>
              <a:rPr lang="en-US" sz="1500" i="1" dirty="0">
                <a:solidFill>
                  <a:schemeClr val="bg1"/>
                </a:solidFill>
              </a:rPr>
              <a:t> H, Young J, </a:t>
            </a:r>
            <a:r>
              <a:rPr lang="en-US" sz="1500" i="1" dirty="0" err="1">
                <a:solidFill>
                  <a:schemeClr val="bg1"/>
                </a:solidFill>
              </a:rPr>
              <a:t>Tomic-Canic</a:t>
            </a:r>
            <a:r>
              <a:rPr lang="en-US" sz="1500" i="1" dirty="0">
                <a:solidFill>
                  <a:schemeClr val="bg1"/>
                </a:solidFill>
              </a:rPr>
              <a:t> M, Isaacs C, Ehrlich HP. Clinical efficacy and mechanism of </a:t>
            </a:r>
            <a:r>
              <a:rPr lang="en-US" sz="1500" i="1" dirty="0" err="1">
                <a:solidFill>
                  <a:schemeClr val="bg1"/>
                </a:solidFill>
              </a:rPr>
              <a:t>bilayered</a:t>
            </a:r>
            <a:r>
              <a:rPr lang="en-US" sz="1500" i="1" dirty="0">
                <a:solidFill>
                  <a:schemeClr val="bg1"/>
                </a:solidFill>
              </a:rPr>
              <a:t> living human skin equivalent (HSE) in treatment of diabetic foot ulcers. </a:t>
            </a:r>
            <a:r>
              <a:rPr lang="en-US" sz="1500" i="1" dirty="0" err="1">
                <a:solidFill>
                  <a:schemeClr val="bg1"/>
                </a:solidFill>
              </a:rPr>
              <a:t>Surg</a:t>
            </a:r>
            <a:r>
              <a:rPr lang="en-US" sz="1500" i="1" dirty="0">
                <a:solidFill>
                  <a:schemeClr val="bg1"/>
                </a:solidFill>
              </a:rPr>
              <a:t> </a:t>
            </a:r>
            <a:r>
              <a:rPr lang="en-US" sz="1500" i="1" dirty="0" err="1">
                <a:solidFill>
                  <a:schemeClr val="bg1"/>
                </a:solidFill>
              </a:rPr>
              <a:t>Technol</a:t>
            </a:r>
            <a:r>
              <a:rPr lang="en-US" sz="1500" i="1" dirty="0">
                <a:solidFill>
                  <a:schemeClr val="bg1"/>
                </a:solidFill>
              </a:rPr>
              <a:t> Int. 2003;11:23-31.</a:t>
            </a:r>
          </a:p>
        </p:txBody>
      </p:sp>
    </p:spTree>
    <p:extLst>
      <p:ext uri="{BB962C8B-B14F-4D97-AF65-F5344CB8AC3E}">
        <p14:creationId xmlns:p14="http://schemas.microsoft.com/office/powerpoint/2010/main" val="189056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Apligraf</a:t>
            </a:r>
            <a:r>
              <a:rPr lang="en-US" dirty="0">
                <a:solidFill>
                  <a:srgbClr val="FFFF00"/>
                </a:solidFill>
              </a:rPr>
              <a:t> Wound Treatment</a:t>
            </a:r>
          </a:p>
        </p:txBody>
      </p:sp>
      <p:pic>
        <p:nvPicPr>
          <p:cNvPr id="211970" name="Picture 2"/>
          <p:cNvPicPr>
            <a:picLocks noChangeAspect="1" noChangeArrowheads="1"/>
          </p:cNvPicPr>
          <p:nvPr/>
        </p:nvPicPr>
        <p:blipFill>
          <a:blip r:embed="rId2" cstate="print"/>
          <a:srcRect l="14434" t="21108" r="42012" b="24836"/>
          <a:stretch>
            <a:fillRect/>
          </a:stretch>
        </p:blipFill>
        <p:spPr bwMode="auto">
          <a:xfrm>
            <a:off x="1678235" y="1542569"/>
            <a:ext cx="6643172" cy="4637688"/>
          </a:xfrm>
          <a:prstGeom prst="rect">
            <a:avLst/>
          </a:prstGeom>
          <a:noFill/>
          <a:ln w="9525">
            <a:noFill/>
            <a:miter lim="800000"/>
            <a:headEnd/>
            <a:tailEnd/>
          </a:ln>
        </p:spPr>
      </p:pic>
      <p:sp>
        <p:nvSpPr>
          <p:cNvPr id="5" name="TextBox 4"/>
          <p:cNvSpPr txBox="1"/>
          <p:nvPr/>
        </p:nvSpPr>
        <p:spPr>
          <a:xfrm>
            <a:off x="1832473" y="1685581"/>
            <a:ext cx="363557" cy="369332"/>
          </a:xfrm>
          <a:prstGeom prst="rect">
            <a:avLst/>
          </a:prstGeom>
          <a:noFill/>
        </p:spPr>
        <p:txBody>
          <a:bodyPr wrap="square" rtlCol="0">
            <a:spAutoFit/>
          </a:bodyPr>
          <a:lstStyle/>
          <a:p>
            <a:r>
              <a:rPr lang="en-US"/>
              <a:t>A</a:t>
            </a:r>
          </a:p>
        </p:txBody>
      </p:sp>
      <p:sp>
        <p:nvSpPr>
          <p:cNvPr id="6" name="TextBox 5"/>
          <p:cNvSpPr txBox="1"/>
          <p:nvPr/>
        </p:nvSpPr>
        <p:spPr>
          <a:xfrm>
            <a:off x="1742502" y="3942203"/>
            <a:ext cx="363557" cy="369332"/>
          </a:xfrm>
          <a:prstGeom prst="rect">
            <a:avLst/>
          </a:prstGeom>
          <a:noFill/>
        </p:spPr>
        <p:txBody>
          <a:bodyPr wrap="square" rtlCol="0">
            <a:spAutoFit/>
          </a:bodyPr>
          <a:lstStyle/>
          <a:p>
            <a:r>
              <a:rPr lang="en-US"/>
              <a:t>C</a:t>
            </a:r>
          </a:p>
        </p:txBody>
      </p:sp>
      <p:sp>
        <p:nvSpPr>
          <p:cNvPr id="7" name="TextBox 6"/>
          <p:cNvSpPr txBox="1"/>
          <p:nvPr/>
        </p:nvSpPr>
        <p:spPr>
          <a:xfrm>
            <a:off x="5122844" y="1582757"/>
            <a:ext cx="363557" cy="369332"/>
          </a:xfrm>
          <a:prstGeom prst="rect">
            <a:avLst/>
          </a:prstGeom>
          <a:noFill/>
        </p:spPr>
        <p:txBody>
          <a:bodyPr wrap="square" rtlCol="0">
            <a:spAutoFit/>
          </a:bodyPr>
          <a:lstStyle/>
          <a:p>
            <a:r>
              <a:rPr lang="en-US"/>
              <a:t>B</a:t>
            </a:r>
          </a:p>
        </p:txBody>
      </p:sp>
      <p:sp>
        <p:nvSpPr>
          <p:cNvPr id="8" name="TextBox 7"/>
          <p:cNvSpPr txBox="1"/>
          <p:nvPr/>
        </p:nvSpPr>
        <p:spPr>
          <a:xfrm>
            <a:off x="5121008" y="3960565"/>
            <a:ext cx="363557" cy="369332"/>
          </a:xfrm>
          <a:prstGeom prst="rect">
            <a:avLst/>
          </a:prstGeom>
          <a:noFill/>
        </p:spPr>
        <p:txBody>
          <a:bodyPr wrap="square" rtlCol="0">
            <a:spAutoFit/>
          </a:bodyPr>
          <a:lstStyle/>
          <a:p>
            <a:r>
              <a:rPr lang="en-US"/>
              <a:t>D</a:t>
            </a:r>
          </a:p>
        </p:txBody>
      </p:sp>
      <p:sp>
        <p:nvSpPr>
          <p:cNvPr id="9" name="TextBox 8"/>
          <p:cNvSpPr txBox="1"/>
          <p:nvPr/>
        </p:nvSpPr>
        <p:spPr>
          <a:xfrm>
            <a:off x="8409542" y="1652530"/>
            <a:ext cx="2258458" cy="3416320"/>
          </a:xfrm>
          <a:prstGeom prst="rect">
            <a:avLst/>
          </a:prstGeom>
          <a:noFill/>
        </p:spPr>
        <p:txBody>
          <a:bodyPr wrap="square" rtlCol="0">
            <a:spAutoFit/>
          </a:bodyPr>
          <a:lstStyle/>
          <a:p>
            <a:r>
              <a:rPr lang="en-US" dirty="0">
                <a:solidFill>
                  <a:schemeClr val="bg1"/>
                </a:solidFill>
              </a:rPr>
              <a:t>A: Saline applied to remove </a:t>
            </a:r>
            <a:r>
              <a:rPr lang="en-US" dirty="0" err="1">
                <a:solidFill>
                  <a:schemeClr val="bg1"/>
                </a:solidFill>
              </a:rPr>
              <a:t>Apligraf</a:t>
            </a:r>
            <a:r>
              <a:rPr lang="en-US" dirty="0">
                <a:solidFill>
                  <a:schemeClr val="bg1"/>
                </a:solidFill>
              </a:rPr>
              <a:t> from culture medium</a:t>
            </a:r>
          </a:p>
          <a:p>
            <a:endParaRPr lang="en-US" dirty="0">
              <a:solidFill>
                <a:schemeClr val="bg1"/>
              </a:solidFill>
            </a:endParaRPr>
          </a:p>
          <a:p>
            <a:r>
              <a:rPr lang="en-US" dirty="0">
                <a:solidFill>
                  <a:schemeClr val="bg1"/>
                </a:solidFill>
              </a:rPr>
              <a:t>B: </a:t>
            </a:r>
            <a:r>
              <a:rPr lang="en-US" dirty="0" err="1">
                <a:solidFill>
                  <a:schemeClr val="bg1"/>
                </a:solidFill>
              </a:rPr>
              <a:t>Apligraf</a:t>
            </a:r>
            <a:r>
              <a:rPr lang="en-US" dirty="0">
                <a:solidFill>
                  <a:schemeClr val="bg1"/>
                </a:solidFill>
              </a:rPr>
              <a:t> removed</a:t>
            </a:r>
          </a:p>
          <a:p>
            <a:endParaRPr lang="en-US" dirty="0">
              <a:solidFill>
                <a:schemeClr val="bg1"/>
              </a:solidFill>
            </a:endParaRPr>
          </a:p>
          <a:p>
            <a:r>
              <a:rPr lang="en-US" dirty="0">
                <a:solidFill>
                  <a:schemeClr val="bg1"/>
                </a:solidFill>
              </a:rPr>
              <a:t>C: Debrided non-healing sacral ulcer</a:t>
            </a:r>
          </a:p>
          <a:p>
            <a:endParaRPr lang="en-US" dirty="0">
              <a:solidFill>
                <a:schemeClr val="bg1"/>
              </a:solidFill>
            </a:endParaRPr>
          </a:p>
          <a:p>
            <a:r>
              <a:rPr lang="en-US" dirty="0">
                <a:solidFill>
                  <a:schemeClr val="bg1"/>
                </a:solidFill>
              </a:rPr>
              <a:t>D: Complete healing 4 weeks after </a:t>
            </a:r>
            <a:r>
              <a:rPr lang="en-US" dirty="0" err="1">
                <a:solidFill>
                  <a:schemeClr val="bg1"/>
                </a:solidFill>
              </a:rPr>
              <a:t>Apligraf</a:t>
            </a:r>
            <a:r>
              <a:rPr lang="en-US" dirty="0">
                <a:solidFill>
                  <a:schemeClr val="bg1"/>
                </a:solidFill>
              </a:rPr>
              <a:t> application</a:t>
            </a:r>
          </a:p>
        </p:txBody>
      </p:sp>
      <p:sp>
        <p:nvSpPr>
          <p:cNvPr id="10" name="TextBox 9"/>
          <p:cNvSpPr txBox="1">
            <a:spLocks noChangeArrowheads="1"/>
          </p:cNvSpPr>
          <p:nvPr/>
        </p:nvSpPr>
        <p:spPr bwMode="auto">
          <a:xfrm>
            <a:off x="7530604" y="6519446"/>
            <a:ext cx="3137397" cy="338554"/>
          </a:xfrm>
          <a:prstGeom prst="rect">
            <a:avLst/>
          </a:prstGeom>
          <a:noFill/>
          <a:ln w="9525">
            <a:noFill/>
            <a:miter lim="800000"/>
            <a:headEnd/>
            <a:tailEnd/>
          </a:ln>
        </p:spPr>
        <p:txBody>
          <a:bodyPr wrap="none">
            <a:spAutoFit/>
          </a:bodyPr>
          <a:lstStyle/>
          <a:p>
            <a:pPr algn="r"/>
            <a:r>
              <a:rPr lang="en-US" sz="1600"/>
              <a:t>http://complexwoundhealing.org/</a:t>
            </a:r>
          </a:p>
        </p:txBody>
      </p:sp>
    </p:spTree>
    <p:extLst>
      <p:ext uri="{BB962C8B-B14F-4D97-AF65-F5344CB8AC3E}">
        <p14:creationId xmlns:p14="http://schemas.microsoft.com/office/powerpoint/2010/main" val="55998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FF00"/>
                </a:solidFill>
              </a:rPr>
              <a:t>Apligraf</a:t>
            </a:r>
            <a:r>
              <a:rPr lang="en-US" dirty="0">
                <a:solidFill>
                  <a:srgbClr val="FFFF00"/>
                </a:solidFill>
              </a:rPr>
              <a:t> Wound Treatment </a:t>
            </a:r>
          </a:p>
        </p:txBody>
      </p:sp>
      <p:grpSp>
        <p:nvGrpSpPr>
          <p:cNvPr id="6" name="Group 5"/>
          <p:cNvGrpSpPr/>
          <p:nvPr/>
        </p:nvGrpSpPr>
        <p:grpSpPr>
          <a:xfrm>
            <a:off x="1624980" y="1478197"/>
            <a:ext cx="6693359" cy="4632176"/>
            <a:chOff x="454201" y="1951504"/>
            <a:chExt cx="6693359" cy="4632176"/>
          </a:xfrm>
        </p:grpSpPr>
        <p:pic>
          <p:nvPicPr>
            <p:cNvPr id="212994" name="Picture 2"/>
            <p:cNvPicPr>
              <a:picLocks noChangeAspect="1" noChangeArrowheads="1"/>
            </p:cNvPicPr>
            <p:nvPr/>
          </p:nvPicPr>
          <p:blipFill>
            <a:blip r:embed="rId2" cstate="print"/>
            <a:srcRect l="14480" t="14339" r="42024" b="59069"/>
            <a:stretch>
              <a:fillRect/>
            </a:stretch>
          </p:blipFill>
          <p:spPr bwMode="auto">
            <a:xfrm>
              <a:off x="464820" y="1951504"/>
              <a:ext cx="6682740" cy="2298023"/>
            </a:xfrm>
            <a:prstGeom prst="rect">
              <a:avLst/>
            </a:prstGeom>
            <a:noFill/>
            <a:ln w="9525">
              <a:noFill/>
              <a:miter lim="800000"/>
              <a:headEnd/>
              <a:tailEnd/>
            </a:ln>
          </p:spPr>
        </p:pic>
        <p:pic>
          <p:nvPicPr>
            <p:cNvPr id="212995" name="Picture 3"/>
            <p:cNvPicPr>
              <a:picLocks noChangeAspect="1" noChangeArrowheads="1"/>
            </p:cNvPicPr>
            <p:nvPr/>
          </p:nvPicPr>
          <p:blipFill>
            <a:blip r:embed="rId2" cstate="print"/>
            <a:srcRect l="14623" t="61314" r="42019" b="11586"/>
            <a:stretch>
              <a:fillRect/>
            </a:stretch>
          </p:blipFill>
          <p:spPr bwMode="auto">
            <a:xfrm>
              <a:off x="454201" y="4230477"/>
              <a:ext cx="6693359" cy="2353203"/>
            </a:xfrm>
            <a:prstGeom prst="rect">
              <a:avLst/>
            </a:prstGeom>
            <a:noFill/>
            <a:ln w="9525">
              <a:noFill/>
              <a:miter lim="800000"/>
              <a:headEnd/>
              <a:tailEnd/>
            </a:ln>
          </p:spPr>
        </p:pic>
      </p:grpSp>
      <p:sp>
        <p:nvSpPr>
          <p:cNvPr id="7" name="TextBox 6"/>
          <p:cNvSpPr txBox="1"/>
          <p:nvPr/>
        </p:nvSpPr>
        <p:spPr>
          <a:xfrm>
            <a:off x="8409542" y="1652531"/>
            <a:ext cx="2258458" cy="3693319"/>
          </a:xfrm>
          <a:prstGeom prst="rect">
            <a:avLst/>
          </a:prstGeom>
          <a:noFill/>
        </p:spPr>
        <p:txBody>
          <a:bodyPr wrap="square" rtlCol="0">
            <a:spAutoFit/>
          </a:bodyPr>
          <a:lstStyle/>
          <a:p>
            <a:r>
              <a:rPr lang="en-US" dirty="0">
                <a:solidFill>
                  <a:schemeClr val="bg1"/>
                </a:solidFill>
              </a:rPr>
              <a:t>A: Lateral metatarsal DFU, non-healing for 14 months. 1 week after </a:t>
            </a:r>
            <a:r>
              <a:rPr lang="en-US" dirty="0" err="1">
                <a:solidFill>
                  <a:schemeClr val="bg1"/>
                </a:solidFill>
              </a:rPr>
              <a:t>Apligraf</a:t>
            </a:r>
            <a:r>
              <a:rPr lang="en-US" dirty="0">
                <a:solidFill>
                  <a:schemeClr val="bg1"/>
                </a:solidFill>
              </a:rPr>
              <a:t> applied.</a:t>
            </a:r>
          </a:p>
          <a:p>
            <a:endParaRPr lang="en-US" dirty="0">
              <a:solidFill>
                <a:schemeClr val="bg1"/>
              </a:solidFill>
            </a:endParaRPr>
          </a:p>
          <a:p>
            <a:r>
              <a:rPr lang="en-US" dirty="0">
                <a:solidFill>
                  <a:schemeClr val="bg1"/>
                </a:solidFill>
              </a:rPr>
              <a:t>B: Complete healing after 4 weeks.</a:t>
            </a:r>
          </a:p>
          <a:p>
            <a:endParaRPr lang="en-US" dirty="0">
              <a:solidFill>
                <a:schemeClr val="bg1"/>
              </a:solidFill>
            </a:endParaRPr>
          </a:p>
          <a:p>
            <a:r>
              <a:rPr lang="en-US" dirty="0">
                <a:solidFill>
                  <a:schemeClr val="bg1"/>
                </a:solidFill>
              </a:rPr>
              <a:t>C: Dorsal hallux DFU</a:t>
            </a:r>
          </a:p>
          <a:p>
            <a:endParaRPr lang="en-US" dirty="0">
              <a:solidFill>
                <a:schemeClr val="bg1"/>
              </a:solidFill>
            </a:endParaRPr>
          </a:p>
          <a:p>
            <a:r>
              <a:rPr lang="en-US" dirty="0">
                <a:solidFill>
                  <a:schemeClr val="bg1"/>
                </a:solidFill>
              </a:rPr>
              <a:t>D: Complete healing 8 weeks after </a:t>
            </a:r>
            <a:r>
              <a:rPr lang="en-US" dirty="0" err="1">
                <a:solidFill>
                  <a:schemeClr val="bg1"/>
                </a:solidFill>
              </a:rPr>
              <a:t>Apligraf</a:t>
            </a:r>
            <a:r>
              <a:rPr lang="en-US" dirty="0">
                <a:solidFill>
                  <a:schemeClr val="bg1"/>
                </a:solidFill>
              </a:rPr>
              <a:t> application</a:t>
            </a:r>
          </a:p>
        </p:txBody>
      </p:sp>
      <p:sp>
        <p:nvSpPr>
          <p:cNvPr id="8" name="TextBox 7"/>
          <p:cNvSpPr txBox="1"/>
          <p:nvPr/>
        </p:nvSpPr>
        <p:spPr>
          <a:xfrm>
            <a:off x="1832473" y="1685581"/>
            <a:ext cx="363557" cy="369332"/>
          </a:xfrm>
          <a:prstGeom prst="rect">
            <a:avLst/>
          </a:prstGeom>
          <a:noFill/>
        </p:spPr>
        <p:txBody>
          <a:bodyPr wrap="square" rtlCol="0">
            <a:spAutoFit/>
          </a:bodyPr>
          <a:lstStyle/>
          <a:p>
            <a:r>
              <a:rPr lang="en-US"/>
              <a:t>A</a:t>
            </a:r>
          </a:p>
        </p:txBody>
      </p:sp>
      <p:sp>
        <p:nvSpPr>
          <p:cNvPr id="9" name="TextBox 8"/>
          <p:cNvSpPr txBox="1"/>
          <p:nvPr/>
        </p:nvSpPr>
        <p:spPr>
          <a:xfrm>
            <a:off x="1775553" y="4008304"/>
            <a:ext cx="363557" cy="369332"/>
          </a:xfrm>
          <a:prstGeom prst="rect">
            <a:avLst/>
          </a:prstGeom>
          <a:noFill/>
        </p:spPr>
        <p:txBody>
          <a:bodyPr wrap="square" rtlCol="0">
            <a:spAutoFit/>
          </a:bodyPr>
          <a:lstStyle/>
          <a:p>
            <a:r>
              <a:rPr lang="en-US"/>
              <a:t>C</a:t>
            </a:r>
          </a:p>
        </p:txBody>
      </p:sp>
      <p:sp>
        <p:nvSpPr>
          <p:cNvPr id="10" name="TextBox 9"/>
          <p:cNvSpPr txBox="1"/>
          <p:nvPr/>
        </p:nvSpPr>
        <p:spPr>
          <a:xfrm>
            <a:off x="5144877" y="1692926"/>
            <a:ext cx="363557" cy="369332"/>
          </a:xfrm>
          <a:prstGeom prst="rect">
            <a:avLst/>
          </a:prstGeom>
          <a:noFill/>
        </p:spPr>
        <p:txBody>
          <a:bodyPr wrap="square" rtlCol="0">
            <a:spAutoFit/>
          </a:bodyPr>
          <a:lstStyle/>
          <a:p>
            <a:r>
              <a:rPr lang="en-US"/>
              <a:t>B</a:t>
            </a:r>
          </a:p>
        </p:txBody>
      </p:sp>
      <p:sp>
        <p:nvSpPr>
          <p:cNvPr id="11" name="TextBox 10"/>
          <p:cNvSpPr txBox="1"/>
          <p:nvPr/>
        </p:nvSpPr>
        <p:spPr>
          <a:xfrm>
            <a:off x="5121008" y="3960565"/>
            <a:ext cx="363557" cy="369332"/>
          </a:xfrm>
          <a:prstGeom prst="rect">
            <a:avLst/>
          </a:prstGeom>
          <a:noFill/>
        </p:spPr>
        <p:txBody>
          <a:bodyPr wrap="square" rtlCol="0">
            <a:spAutoFit/>
          </a:bodyPr>
          <a:lstStyle/>
          <a:p>
            <a:r>
              <a:rPr lang="en-US"/>
              <a:t>D</a:t>
            </a:r>
          </a:p>
        </p:txBody>
      </p:sp>
      <p:sp>
        <p:nvSpPr>
          <p:cNvPr id="13" name="TextBox 12"/>
          <p:cNvSpPr txBox="1">
            <a:spLocks noChangeArrowheads="1"/>
          </p:cNvSpPr>
          <p:nvPr/>
        </p:nvSpPr>
        <p:spPr bwMode="auto">
          <a:xfrm>
            <a:off x="4444678" y="6220539"/>
            <a:ext cx="7747322" cy="830997"/>
          </a:xfrm>
          <a:prstGeom prst="rect">
            <a:avLst/>
          </a:prstGeom>
          <a:noFill/>
          <a:ln w="9525">
            <a:noFill/>
            <a:miter lim="800000"/>
            <a:headEnd/>
            <a:tailEnd/>
          </a:ln>
        </p:spPr>
        <p:txBody>
          <a:bodyPr wrap="square">
            <a:spAutoFit/>
          </a:bodyPr>
          <a:lstStyle/>
          <a:p>
            <a:pPr algn="r"/>
            <a:r>
              <a:rPr lang="en-US" sz="1600" dirty="0" err="1">
                <a:solidFill>
                  <a:schemeClr val="bg1"/>
                </a:solidFill>
              </a:rPr>
              <a:t>Brem</a:t>
            </a:r>
            <a:r>
              <a:rPr lang="en-US" sz="1600" dirty="0">
                <a:solidFill>
                  <a:schemeClr val="bg1"/>
                </a:solidFill>
              </a:rPr>
              <a:t> H, Young J, </a:t>
            </a:r>
            <a:r>
              <a:rPr lang="en-US" sz="1600" dirty="0" err="1">
                <a:solidFill>
                  <a:schemeClr val="bg1"/>
                </a:solidFill>
              </a:rPr>
              <a:t>Tomic-Canic</a:t>
            </a:r>
            <a:r>
              <a:rPr lang="en-US" sz="1600" dirty="0">
                <a:solidFill>
                  <a:schemeClr val="bg1"/>
                </a:solidFill>
              </a:rPr>
              <a:t> M, Isaacs C, Ehrlich HP. Clinical efficacy and mechanism of </a:t>
            </a:r>
            <a:r>
              <a:rPr lang="en-US" sz="1600" dirty="0" err="1">
                <a:solidFill>
                  <a:schemeClr val="bg1"/>
                </a:solidFill>
              </a:rPr>
              <a:t>bilayered</a:t>
            </a:r>
            <a:r>
              <a:rPr lang="en-US" sz="1600" dirty="0">
                <a:solidFill>
                  <a:schemeClr val="bg1"/>
                </a:solidFill>
              </a:rPr>
              <a:t> living human skin equivalent (HSE) in treatment of diabetic foot ulcers. </a:t>
            </a:r>
            <a:r>
              <a:rPr lang="en-US" sz="1600" i="1" dirty="0" err="1">
                <a:solidFill>
                  <a:schemeClr val="bg1"/>
                </a:solidFill>
              </a:rPr>
              <a:t>Surg</a:t>
            </a:r>
            <a:r>
              <a:rPr lang="en-US" sz="1600" i="1" dirty="0">
                <a:solidFill>
                  <a:schemeClr val="bg1"/>
                </a:solidFill>
              </a:rPr>
              <a:t> </a:t>
            </a:r>
            <a:r>
              <a:rPr lang="en-US" sz="1600" i="1" dirty="0" err="1">
                <a:solidFill>
                  <a:schemeClr val="bg1"/>
                </a:solidFill>
              </a:rPr>
              <a:t>Technol</a:t>
            </a:r>
            <a:r>
              <a:rPr lang="en-US" sz="1600" i="1" dirty="0">
                <a:solidFill>
                  <a:schemeClr val="bg1"/>
                </a:solidFill>
              </a:rPr>
              <a:t> Int</a:t>
            </a:r>
            <a:r>
              <a:rPr lang="en-US" sz="1600" dirty="0">
                <a:solidFill>
                  <a:schemeClr val="bg1"/>
                </a:solidFill>
              </a:rPr>
              <a:t>. 2003;11:23-31.</a:t>
            </a:r>
          </a:p>
        </p:txBody>
      </p:sp>
    </p:spTree>
    <p:extLst>
      <p:ext uri="{BB962C8B-B14F-4D97-AF65-F5344CB8AC3E}">
        <p14:creationId xmlns:p14="http://schemas.microsoft.com/office/powerpoint/2010/main" val="133151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How effective is porcine mesothelium matrix as a biomaterial for wound healing?</a:t>
            </a:r>
          </a:p>
        </p:txBody>
      </p:sp>
      <p:sp>
        <p:nvSpPr>
          <p:cNvPr id="3" name="Content Placeholder 2"/>
          <p:cNvSpPr>
            <a:spLocks noGrp="1"/>
          </p:cNvSpPr>
          <p:nvPr>
            <p:ph idx="1"/>
          </p:nvPr>
        </p:nvSpPr>
        <p:spPr>
          <a:xfrm>
            <a:off x="810228" y="1991698"/>
            <a:ext cx="10707103" cy="4250712"/>
          </a:xfrm>
        </p:spPr>
        <p:txBody>
          <a:bodyPr>
            <a:noAutofit/>
          </a:bodyPr>
          <a:lstStyle/>
          <a:p>
            <a:pPr marL="400050" lvl="2" indent="-285750"/>
            <a:r>
              <a:rPr lang="en-US" dirty="0"/>
              <a:t>Porcine mesothelium is a tissue rich in connective tissue (CT, e.g. collagens types I and III, elastin, fibronectin) and basement membrane (BM, e.g. collagen type IV and laminin) proteins and growth factors (e.g. FGF-2, TGF-</a:t>
            </a:r>
            <a:r>
              <a:rPr lang="en-US" i="1" dirty="0"/>
              <a:t>β</a:t>
            </a:r>
            <a:r>
              <a:rPr lang="en-US" dirty="0"/>
              <a:t>, VEGF) </a:t>
            </a:r>
          </a:p>
          <a:p>
            <a:pPr marL="400050" lvl="2" indent="-285750"/>
            <a:r>
              <a:rPr lang="en-US" dirty="0"/>
              <a:t>Growth factors retained within the porcine mesothelium matrix promote wound healing events, such as cell proliferation and angiogenesis </a:t>
            </a:r>
            <a:r>
              <a:rPr lang="en-US" i="1" dirty="0"/>
              <a:t>in vivo</a:t>
            </a:r>
            <a:r>
              <a:rPr lang="en-US" dirty="0"/>
              <a:t>. Such features clearly illustrate their potential in the wound healing scenario, where cell proliferation, re-epithelialization, and angiogenesis are desirable events to be promoted. </a:t>
            </a:r>
          </a:p>
          <a:p>
            <a:pPr marL="400050" lvl="2" indent="-285750"/>
            <a:r>
              <a:rPr lang="en-US" dirty="0"/>
              <a:t>Despite all these advantages, commercially available porcine mesothelium grafts have only been used in breast, cartilage, and nasal reconstruction and as a tendon protector sheet. </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954107"/>
          </a:xfrm>
          <a:prstGeom prst="rect">
            <a:avLst/>
          </a:prstGeom>
          <a:noFill/>
        </p:spPr>
        <p:txBody>
          <a:bodyPr wrap="square" rtlCol="0">
            <a:spAutoFit/>
          </a:bodyPr>
          <a:lstStyle/>
          <a:p>
            <a:pPr marL="403225" indent="-403225"/>
            <a:r>
              <a:rPr lang="en-US" sz="1400" dirty="0">
                <a:solidFill>
                  <a:schemeClr val="bg1"/>
                </a:solidFill>
              </a:rPr>
              <a:t>Capella-</a:t>
            </a:r>
            <a:r>
              <a:rPr lang="en-US" sz="1400" dirty="0" err="1">
                <a:solidFill>
                  <a:schemeClr val="bg1"/>
                </a:solidFill>
              </a:rPr>
              <a:t>Monsonís</a:t>
            </a:r>
            <a:r>
              <a:rPr lang="en-US" sz="1400" dirty="0">
                <a:solidFill>
                  <a:schemeClr val="bg1"/>
                </a:solidFill>
              </a:rPr>
              <a:t> H, </a:t>
            </a:r>
            <a:r>
              <a:rPr lang="en-US" sz="1400" dirty="0" err="1">
                <a:solidFill>
                  <a:schemeClr val="bg1"/>
                </a:solidFill>
              </a:rPr>
              <a:t>Tilbury</a:t>
            </a:r>
            <a:r>
              <a:rPr lang="en-US" sz="1400" dirty="0">
                <a:solidFill>
                  <a:schemeClr val="bg1"/>
                </a:solidFill>
              </a:rPr>
              <a:t> MA, Wall JG, </a:t>
            </a:r>
            <a:r>
              <a:rPr lang="en-US" sz="1400" dirty="0" err="1">
                <a:solidFill>
                  <a:schemeClr val="bg1"/>
                </a:solidFill>
              </a:rPr>
              <a:t>Zeugolis</a:t>
            </a:r>
            <a:r>
              <a:rPr lang="en-US" sz="1400" dirty="0">
                <a:solidFill>
                  <a:schemeClr val="bg1"/>
                </a:solidFill>
              </a:rPr>
              <a:t> DI. Porcine mesothelium matrix as a biomaterial for wound healing applications. </a:t>
            </a:r>
            <a:r>
              <a:rPr lang="en-US" sz="1400" i="1" dirty="0">
                <a:solidFill>
                  <a:schemeClr val="bg1"/>
                </a:solidFill>
              </a:rPr>
              <a:t>Mater Today Bio</a:t>
            </a:r>
            <a:r>
              <a:rPr lang="en-US" sz="1400" dirty="0">
                <a:solidFill>
                  <a:schemeClr val="bg1"/>
                </a:solidFill>
              </a:rPr>
              <a:t>. 2020;7:100057. Published 2020 May 17. </a:t>
            </a:r>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1894187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125622"/>
            <a:ext cx="10849510" cy="1325563"/>
          </a:xfrm>
        </p:spPr>
        <p:txBody>
          <a:bodyPr>
            <a:normAutofit/>
          </a:bodyPr>
          <a:lstStyle/>
          <a:p>
            <a:pPr algn="ctr"/>
            <a:r>
              <a:rPr lang="en-US" sz="4000" dirty="0">
                <a:solidFill>
                  <a:srgbClr val="FFFF00"/>
                </a:solidFill>
              </a:rPr>
              <a:t>What is efficacy of human amniotic membrane (HAM) on diabetic foot ulcers? </a:t>
            </a:r>
          </a:p>
        </p:txBody>
      </p:sp>
      <p:sp>
        <p:nvSpPr>
          <p:cNvPr id="3" name="Content Placeholder 2"/>
          <p:cNvSpPr>
            <a:spLocks noGrp="1"/>
          </p:cNvSpPr>
          <p:nvPr>
            <p:ph idx="1"/>
          </p:nvPr>
        </p:nvSpPr>
        <p:spPr>
          <a:xfrm>
            <a:off x="0" y="1270083"/>
            <a:ext cx="11517457" cy="1266118"/>
          </a:xfrm>
        </p:spPr>
        <p:txBody>
          <a:bodyPr>
            <a:noAutofit/>
          </a:bodyPr>
          <a:lstStyle/>
          <a:p>
            <a:pPr marL="400050" lvl="2" indent="-285750"/>
            <a:r>
              <a:rPr lang="en-US" sz="1800" dirty="0"/>
              <a:t>“in vivo” and "in vitro" activity and efficacy of the HAM in subjects with chronic diabetic skin lesion. This clinical case showed that the HAM promote the wound healing of complex chronic skin lesion in a follow-up period of 6 months after the first graft.</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2372140" y="6276688"/>
            <a:ext cx="9751455" cy="523220"/>
          </a:xfrm>
          <a:prstGeom prst="rect">
            <a:avLst/>
          </a:prstGeom>
          <a:noFill/>
        </p:spPr>
        <p:txBody>
          <a:bodyPr wrap="square" rtlCol="0">
            <a:spAutoFit/>
          </a:bodyPr>
          <a:lstStyle/>
          <a:p>
            <a:pPr marL="403225" indent="-403225"/>
            <a:r>
              <a:rPr lang="en-US" sz="1400" dirty="0" err="1">
                <a:solidFill>
                  <a:schemeClr val="bg1"/>
                </a:solidFill>
              </a:rPr>
              <a:t>Chisari</a:t>
            </a:r>
            <a:r>
              <a:rPr lang="en-US" sz="1400" dirty="0">
                <a:solidFill>
                  <a:schemeClr val="bg1"/>
                </a:solidFill>
              </a:rPr>
              <a:t> LM, Antonino G, </a:t>
            </a:r>
            <a:r>
              <a:rPr lang="en-US" sz="1400" dirty="0" err="1">
                <a:solidFill>
                  <a:schemeClr val="bg1"/>
                </a:solidFill>
              </a:rPr>
              <a:t>Chisari</a:t>
            </a:r>
            <a:r>
              <a:rPr lang="en-US" sz="1400" dirty="0">
                <a:solidFill>
                  <a:schemeClr val="bg1"/>
                </a:solidFill>
              </a:rPr>
              <a:t> G, </a:t>
            </a:r>
            <a:r>
              <a:rPr lang="en-US" sz="1400" dirty="0" err="1">
                <a:solidFill>
                  <a:schemeClr val="bg1"/>
                </a:solidFill>
              </a:rPr>
              <a:t>Borzì</a:t>
            </a:r>
            <a:r>
              <a:rPr lang="en-US" sz="1400" dirty="0">
                <a:solidFill>
                  <a:schemeClr val="bg1"/>
                </a:solidFill>
              </a:rPr>
              <a:t> AM, </a:t>
            </a:r>
            <a:r>
              <a:rPr lang="en-US" sz="1400" dirty="0" err="1">
                <a:solidFill>
                  <a:schemeClr val="bg1"/>
                </a:solidFill>
              </a:rPr>
              <a:t>Chisari</a:t>
            </a:r>
            <a:r>
              <a:rPr lang="en-US" sz="1400" dirty="0">
                <a:solidFill>
                  <a:schemeClr val="bg1"/>
                </a:solidFill>
              </a:rPr>
              <a:t> CG. Clinical bacteriological aspects of the Human Amniotic Membrane in the diabetic foot. A case report. </a:t>
            </a:r>
            <a:r>
              <a:rPr lang="en-US" sz="1400" i="1" dirty="0">
                <a:solidFill>
                  <a:schemeClr val="bg1"/>
                </a:solidFill>
              </a:rPr>
              <a:t>Ann Med </a:t>
            </a:r>
            <a:r>
              <a:rPr lang="en-US" sz="1400" i="1" dirty="0" err="1">
                <a:solidFill>
                  <a:schemeClr val="bg1"/>
                </a:solidFill>
              </a:rPr>
              <a:t>Surg</a:t>
            </a:r>
            <a:r>
              <a:rPr lang="en-US" sz="1400" i="1" dirty="0">
                <a:solidFill>
                  <a:schemeClr val="bg1"/>
                </a:solidFill>
              </a:rPr>
              <a:t> (</a:t>
            </a:r>
            <a:r>
              <a:rPr lang="en-US" sz="1400" i="1" dirty="0" err="1">
                <a:solidFill>
                  <a:schemeClr val="bg1"/>
                </a:solidFill>
              </a:rPr>
              <a:t>Lond</a:t>
            </a:r>
            <a:r>
              <a:rPr lang="en-US" sz="1400" i="1" dirty="0">
                <a:solidFill>
                  <a:schemeClr val="bg1"/>
                </a:solidFill>
              </a:rPr>
              <a:t>)</a:t>
            </a:r>
            <a:r>
              <a:rPr lang="en-US" sz="1400" dirty="0">
                <a:solidFill>
                  <a:schemeClr val="bg1"/>
                </a:solidFill>
              </a:rPr>
              <a:t>. 2020;55:174-176. Published 2020 May 16. doi:10.1016/j.amsu.2020.04.020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648" y="2125076"/>
            <a:ext cx="2114886" cy="16086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170" y="1962258"/>
            <a:ext cx="2221127" cy="17593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118" y="2025703"/>
            <a:ext cx="2224452" cy="1807367"/>
          </a:xfrm>
          <a:prstGeom prst="rect">
            <a:avLst/>
          </a:prstGeom>
        </p:spPr>
      </p:pic>
      <p:pic>
        <p:nvPicPr>
          <p:cNvPr id="4098" name="Picture 2" descr="https://www.ncbi.nlm.nih.gov/pmc/articles/instance/7262475/bin/fx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205" y="4170774"/>
            <a:ext cx="2252876" cy="1697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ncbi.nlm.nih.gov/pmc/articles/instance/7262475/bin/fx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0784" y="4445288"/>
            <a:ext cx="2025060" cy="15256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ncbi.nlm.nih.gov/pmc/articles/instance/7262475/bin/fx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3791" y="4376215"/>
            <a:ext cx="2208365" cy="16571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8360" y="3768657"/>
            <a:ext cx="3607078" cy="307777"/>
          </a:xfrm>
          <a:prstGeom prst="rect">
            <a:avLst/>
          </a:prstGeom>
        </p:spPr>
        <p:txBody>
          <a:bodyPr wrap="none">
            <a:spAutoFit/>
          </a:bodyPr>
          <a:lstStyle/>
          <a:p>
            <a:r>
              <a:rPr lang="en-US" sz="1400" dirty="0">
                <a:solidFill>
                  <a:schemeClr val="bg1"/>
                </a:solidFill>
              </a:rPr>
              <a:t>First graft with HAM, measuring 10 × 12.5 cm</a:t>
            </a:r>
          </a:p>
        </p:txBody>
      </p:sp>
      <p:sp>
        <p:nvSpPr>
          <p:cNvPr id="13" name="Rectangle 12"/>
          <p:cNvSpPr/>
          <p:nvPr/>
        </p:nvSpPr>
        <p:spPr>
          <a:xfrm>
            <a:off x="5620873" y="5957441"/>
            <a:ext cx="1314784" cy="307777"/>
          </a:xfrm>
          <a:prstGeom prst="rect">
            <a:avLst/>
          </a:prstGeom>
        </p:spPr>
        <p:txBody>
          <a:bodyPr wrap="none">
            <a:spAutoFit/>
          </a:bodyPr>
          <a:lstStyle/>
          <a:p>
            <a:r>
              <a:rPr lang="en-US" sz="1400">
                <a:solidFill>
                  <a:schemeClr val="bg1"/>
                </a:solidFill>
              </a:rPr>
              <a:t>HAM </a:t>
            </a:r>
            <a:r>
              <a:rPr lang="en-US" sz="1400" dirty="0">
                <a:solidFill>
                  <a:schemeClr val="bg1"/>
                </a:solidFill>
              </a:rPr>
              <a:t>(3 × 3 cm)</a:t>
            </a:r>
          </a:p>
        </p:txBody>
      </p:sp>
      <p:sp>
        <p:nvSpPr>
          <p:cNvPr id="14" name="Rectangle 13"/>
          <p:cNvSpPr/>
          <p:nvPr/>
        </p:nvSpPr>
        <p:spPr>
          <a:xfrm>
            <a:off x="1031407" y="5894537"/>
            <a:ext cx="2291857" cy="307777"/>
          </a:xfrm>
          <a:prstGeom prst="rect">
            <a:avLst/>
          </a:prstGeom>
        </p:spPr>
        <p:txBody>
          <a:bodyPr wrap="square">
            <a:spAutoFit/>
          </a:bodyPr>
          <a:lstStyle/>
          <a:p>
            <a:r>
              <a:rPr lang="en-US" sz="1400" dirty="0">
                <a:solidFill>
                  <a:schemeClr val="bg1"/>
                </a:solidFill>
              </a:rPr>
              <a:t>new smaller HAM (6 × 6 cm).</a:t>
            </a:r>
          </a:p>
        </p:txBody>
      </p:sp>
      <p:sp>
        <p:nvSpPr>
          <p:cNvPr id="15" name="Rectangle 14"/>
          <p:cNvSpPr/>
          <p:nvPr/>
        </p:nvSpPr>
        <p:spPr>
          <a:xfrm>
            <a:off x="4397465" y="3700448"/>
            <a:ext cx="3486614" cy="954107"/>
          </a:xfrm>
          <a:prstGeom prst="rect">
            <a:avLst/>
          </a:prstGeom>
        </p:spPr>
        <p:txBody>
          <a:bodyPr wrap="square">
            <a:spAutoFit/>
          </a:bodyPr>
          <a:lstStyle/>
          <a:p>
            <a:r>
              <a:rPr lang="en-US" sz="1400" dirty="0">
                <a:solidFill>
                  <a:schemeClr val="bg1"/>
                </a:solidFill>
              </a:rPr>
              <a:t>Application of </a:t>
            </a:r>
            <a:r>
              <a:rPr lang="en-US" sz="1400" dirty="0" err="1">
                <a:solidFill>
                  <a:schemeClr val="bg1"/>
                </a:solidFill>
              </a:rPr>
              <a:t>Mepitel</a:t>
            </a:r>
            <a:r>
              <a:rPr lang="en-US" sz="1400" dirty="0">
                <a:solidFill>
                  <a:schemeClr val="bg1"/>
                </a:solidFill>
              </a:rPr>
              <a:t> and coverage with sterile gauze and bandage.</a:t>
            </a:r>
          </a:p>
          <a:p>
            <a:br>
              <a:rPr lang="en-US" sz="1400" dirty="0">
                <a:solidFill>
                  <a:schemeClr val="bg1"/>
                </a:solidFill>
              </a:rPr>
            </a:br>
            <a:endParaRPr lang="en-US" sz="1400" dirty="0">
              <a:solidFill>
                <a:schemeClr val="bg1"/>
              </a:solidFill>
            </a:endParaRPr>
          </a:p>
        </p:txBody>
      </p:sp>
      <p:sp>
        <p:nvSpPr>
          <p:cNvPr id="16" name="Rectangle 15"/>
          <p:cNvSpPr/>
          <p:nvPr/>
        </p:nvSpPr>
        <p:spPr>
          <a:xfrm>
            <a:off x="7781532" y="3817839"/>
            <a:ext cx="3541624" cy="523220"/>
          </a:xfrm>
          <a:prstGeom prst="rect">
            <a:avLst/>
          </a:prstGeom>
        </p:spPr>
        <p:txBody>
          <a:bodyPr wrap="square">
            <a:spAutoFit/>
          </a:bodyPr>
          <a:lstStyle/>
          <a:p>
            <a:r>
              <a:rPr lang="en-US" sz="1400" dirty="0">
                <a:solidFill>
                  <a:schemeClr val="bg1"/>
                </a:solidFill>
              </a:rPr>
              <a:t>After the lesion stopped healing</a:t>
            </a:r>
            <a:r>
              <a:rPr lang="en-US" sz="1400">
                <a:solidFill>
                  <a:schemeClr val="bg1"/>
                </a:solidFill>
              </a:rPr>
              <a:t>, a </a:t>
            </a:r>
            <a:r>
              <a:rPr lang="en-US" sz="1400" dirty="0">
                <a:solidFill>
                  <a:schemeClr val="bg1"/>
                </a:solidFill>
              </a:rPr>
              <a:t>second HAM (10 × 12.5 </a:t>
            </a:r>
            <a:r>
              <a:rPr lang="en-US" sz="1400">
                <a:solidFill>
                  <a:schemeClr val="bg1"/>
                </a:solidFill>
              </a:rPr>
              <a:t>cm) was applied</a:t>
            </a:r>
            <a:endParaRPr lang="en-US" sz="1400" dirty="0">
              <a:solidFill>
                <a:schemeClr val="bg1"/>
              </a:solidFill>
            </a:endParaRPr>
          </a:p>
        </p:txBody>
      </p:sp>
      <p:sp>
        <p:nvSpPr>
          <p:cNvPr id="17" name="Rectangle 16"/>
          <p:cNvSpPr/>
          <p:nvPr/>
        </p:nvSpPr>
        <p:spPr>
          <a:xfrm>
            <a:off x="8763978" y="5969944"/>
            <a:ext cx="3607078" cy="307777"/>
          </a:xfrm>
          <a:prstGeom prst="rect">
            <a:avLst/>
          </a:prstGeom>
        </p:spPr>
        <p:txBody>
          <a:bodyPr wrap="square">
            <a:spAutoFit/>
          </a:bodyPr>
          <a:lstStyle/>
          <a:p>
            <a:r>
              <a:rPr lang="en-US" sz="1400" dirty="0">
                <a:solidFill>
                  <a:schemeClr val="bg1"/>
                </a:solidFill>
              </a:rPr>
              <a:t>complete healing </a:t>
            </a:r>
          </a:p>
        </p:txBody>
      </p:sp>
    </p:spTree>
    <p:extLst>
      <p:ext uri="{BB962C8B-B14F-4D97-AF65-F5344CB8AC3E}">
        <p14:creationId xmlns:p14="http://schemas.microsoft.com/office/powerpoint/2010/main" val="285427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are </a:t>
            </a:r>
            <a:r>
              <a:rPr lang="en-US" sz="4000" b="1" dirty="0">
                <a:solidFill>
                  <a:srgbClr val="FFFF00"/>
                </a:solidFill>
              </a:rPr>
              <a:t>self-assembled nanomaterials</a:t>
            </a:r>
            <a:br>
              <a:rPr lang="en-US" sz="4000" b="1" dirty="0">
                <a:solidFill>
                  <a:srgbClr val="FFFF00"/>
                </a:solidFill>
              </a:rPr>
            </a:br>
            <a:r>
              <a:rPr lang="en-US" sz="4000" b="1" dirty="0">
                <a:solidFill>
                  <a:srgbClr val="FFFF00"/>
                </a:solidFill>
              </a:rPr>
              <a:t>(e.g., </a:t>
            </a:r>
            <a:r>
              <a:rPr lang="en-US" sz="4000" b="1" dirty="0" err="1">
                <a:solidFill>
                  <a:srgbClr val="FFFF00"/>
                </a:solidFill>
              </a:rPr>
              <a:t>PurAply</a:t>
            </a:r>
            <a:r>
              <a:rPr lang="en-US" sz="4000" b="1" dirty="0">
                <a:solidFill>
                  <a:srgbClr val="FFFF00"/>
                </a:solidFill>
              </a:rPr>
              <a:t>)</a:t>
            </a:r>
            <a:endParaRPr lang="en-US" sz="4000" dirty="0">
              <a:solidFill>
                <a:srgbClr val="FFFF00"/>
              </a:solidFill>
            </a:endParaRPr>
          </a:p>
        </p:txBody>
      </p:sp>
      <p:sp>
        <p:nvSpPr>
          <p:cNvPr id="3" name="Content Placeholder 2"/>
          <p:cNvSpPr>
            <a:spLocks noGrp="1"/>
          </p:cNvSpPr>
          <p:nvPr>
            <p:ph idx="1"/>
          </p:nvPr>
        </p:nvSpPr>
        <p:spPr>
          <a:xfrm>
            <a:off x="810228" y="1991698"/>
            <a:ext cx="10707103" cy="4250712"/>
          </a:xfrm>
        </p:spPr>
        <p:txBody>
          <a:bodyPr>
            <a:noAutofit/>
          </a:bodyPr>
          <a:lstStyle/>
          <a:p>
            <a:r>
              <a:rPr lang="en-US" sz="2000" dirty="0"/>
              <a:t>Self-assembled nanomaterials are made of small building blocks (peptides or </a:t>
            </a:r>
            <a:r>
              <a:rPr lang="en-US" sz="2000" dirty="0" err="1"/>
              <a:t>amphiphiles</a:t>
            </a:r>
            <a:r>
              <a:rPr lang="en-US" sz="2000" dirty="0"/>
              <a:t>) that self-assemble to make larger complex structures, such as hydrogel scaffolds, and nanoparticles.</a:t>
            </a:r>
          </a:p>
          <a:p>
            <a:r>
              <a:rPr lang="en-US" sz="2000" dirty="0"/>
              <a:t>Self-assembly is generally driven by noncovalent interactions, but covalent crosslinking can be introduced to stabilize structures.</a:t>
            </a:r>
          </a:p>
          <a:p>
            <a:r>
              <a:rPr lang="en-US" sz="2000" dirty="0"/>
              <a:t>Self-assembled materials can serve as scaffolds that favor cell migration and proliferation, but also controlled release of bioactive peptides and antibiotics to the wound.</a:t>
            </a:r>
          </a:p>
          <a:p>
            <a:r>
              <a:rPr lang="en-US" sz="2000" dirty="0"/>
              <a:t>Self-assembled materials of different types may be combined to provide </a:t>
            </a:r>
            <a:r>
              <a:rPr lang="en-US" sz="2000" dirty="0" err="1"/>
              <a:t>multiprong</a:t>
            </a:r>
            <a:r>
              <a:rPr lang="en-US" sz="2000" dirty="0"/>
              <a:t> therapies that address multiple wound healing mechanisms.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738664"/>
          </a:xfrm>
          <a:prstGeom prst="rect">
            <a:avLst/>
          </a:prstGeom>
          <a:noFill/>
        </p:spPr>
        <p:txBody>
          <a:bodyPr wrap="square" rtlCol="0">
            <a:spAutoFit/>
          </a:bodyPr>
          <a:lstStyle/>
          <a:p>
            <a:pPr marL="403225" indent="-403225"/>
            <a:r>
              <a:rPr lang="en-US" sz="1400" dirty="0">
                <a:solidFill>
                  <a:schemeClr val="bg1"/>
                </a:solidFill>
              </a:rPr>
              <a:t>Kang HJ, Chen N, Dash BC, Hsia HC, Berthiaume F. Self-Assembled Nanomaterials for Chronic Skin Wound Healing [published online ahead of print, 2020 Jun 2]. </a:t>
            </a:r>
            <a:r>
              <a:rPr lang="en-US" sz="1400" i="1" dirty="0" err="1">
                <a:solidFill>
                  <a:schemeClr val="bg1"/>
                </a:solidFill>
              </a:rPr>
              <a:t>Adv</a:t>
            </a:r>
            <a:r>
              <a:rPr lang="en-US" sz="1400" i="1" dirty="0">
                <a:solidFill>
                  <a:schemeClr val="bg1"/>
                </a:solidFill>
              </a:rPr>
              <a:t> Wound Care (New Rochelle)</a:t>
            </a:r>
            <a:r>
              <a:rPr lang="en-US" sz="1400" dirty="0">
                <a:solidFill>
                  <a:schemeClr val="bg1"/>
                </a:solidFill>
              </a:rPr>
              <a:t>.</a:t>
            </a:r>
          </a:p>
        </p:txBody>
      </p:sp>
    </p:spTree>
    <p:extLst>
      <p:ext uri="{BB962C8B-B14F-4D97-AF65-F5344CB8AC3E}">
        <p14:creationId xmlns:p14="http://schemas.microsoft.com/office/powerpoint/2010/main" val="521323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is </a:t>
            </a:r>
            <a:r>
              <a:rPr lang="en-US" sz="4000" dirty="0" err="1">
                <a:solidFill>
                  <a:srgbClr val="FFFF00"/>
                </a:solidFill>
              </a:rPr>
              <a:t>Veraflo</a:t>
            </a:r>
            <a:r>
              <a:rPr lang="en-US" sz="4000" dirty="0">
                <a:solidFill>
                  <a:srgbClr val="FFFF00"/>
                </a:solidFill>
              </a:rPr>
              <a:t>? </a:t>
            </a:r>
          </a:p>
        </p:txBody>
      </p:sp>
      <p:sp>
        <p:nvSpPr>
          <p:cNvPr id="3" name="Content Placeholder 2"/>
          <p:cNvSpPr>
            <a:spLocks noGrp="1"/>
          </p:cNvSpPr>
          <p:nvPr>
            <p:ph idx="1"/>
          </p:nvPr>
        </p:nvSpPr>
        <p:spPr>
          <a:xfrm>
            <a:off x="810228" y="1991698"/>
            <a:ext cx="10707103" cy="4250712"/>
          </a:xfrm>
        </p:spPr>
        <p:txBody>
          <a:bodyPr>
            <a:noAutofit/>
          </a:bodyPr>
          <a:lstStyle/>
          <a:p>
            <a:pPr marL="400050" lvl="2" indent="-285750"/>
            <a:r>
              <a:rPr lang="en-US" dirty="0"/>
              <a:t>Although standard negative pressure wound therapy (NPWT) has been used to successfully manage both acute and chronic wounds since 1997, the benefits of regular wound cleansing between dressing changes have become more apparent in recent years to address healing impediments. </a:t>
            </a:r>
          </a:p>
          <a:p>
            <a:pPr marL="400050" lvl="2" indent="-285750"/>
            <a:r>
              <a:rPr lang="en-US" dirty="0"/>
              <a:t>Instillation of a topical solution with removal via alternating negative pressure cycles is an important evolution of the NPWT concept. </a:t>
            </a:r>
          </a:p>
          <a:p>
            <a:pPr marL="400050" lvl="2" indent="-285750"/>
            <a:r>
              <a:rPr lang="en-US" dirty="0"/>
              <a:t>During negative pressure wound therapy with instillation and dwell time (</a:t>
            </a:r>
            <a:r>
              <a:rPr lang="en-US" dirty="0" err="1"/>
              <a:t>NPWTi</a:t>
            </a:r>
            <a:r>
              <a:rPr lang="en-US" dirty="0"/>
              <a:t>‐d), a topical wound solution is instilled and allowed to dwell in the wound at set intervals to facilitate regular wound cleansing and wound bed preparation to help promote wound healing in certain complex wounds.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954107"/>
          </a:xfrm>
          <a:prstGeom prst="rect">
            <a:avLst/>
          </a:prstGeom>
          <a:noFill/>
        </p:spPr>
        <p:txBody>
          <a:bodyPr wrap="square" rtlCol="0">
            <a:spAutoFit/>
          </a:bodyPr>
          <a:lstStyle/>
          <a:p>
            <a:pPr marL="403225" indent="-403225"/>
            <a:r>
              <a:rPr lang="en-US" sz="1400" dirty="0">
                <a:solidFill>
                  <a:schemeClr val="bg1"/>
                </a:solidFill>
              </a:rPr>
              <a:t>Kim PJ, </a:t>
            </a:r>
            <a:r>
              <a:rPr lang="en-US" sz="1400" dirty="0" err="1">
                <a:solidFill>
                  <a:schemeClr val="bg1"/>
                </a:solidFill>
              </a:rPr>
              <a:t>Attinger</a:t>
            </a:r>
            <a:r>
              <a:rPr lang="en-US" sz="1400" dirty="0">
                <a:solidFill>
                  <a:schemeClr val="bg1"/>
                </a:solidFill>
              </a:rPr>
              <a:t> CE, Constantine T, et al. Negative pressure wound therapy with instillation: International consensus guidelines update. </a:t>
            </a:r>
            <a:r>
              <a:rPr lang="en-US" sz="1400" i="1" dirty="0" err="1">
                <a:solidFill>
                  <a:schemeClr val="bg1"/>
                </a:solidFill>
              </a:rPr>
              <a:t>Int</a:t>
            </a:r>
            <a:r>
              <a:rPr lang="en-US" sz="1400" i="1" dirty="0">
                <a:solidFill>
                  <a:schemeClr val="bg1"/>
                </a:solidFill>
              </a:rPr>
              <a:t> Wound J</a:t>
            </a:r>
            <a:r>
              <a:rPr lang="en-US" sz="1400" dirty="0">
                <a:solidFill>
                  <a:schemeClr val="bg1"/>
                </a:solidFill>
              </a:rPr>
              <a:t>. 2020;17(1):174-186.</a:t>
            </a:r>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1683752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How to use </a:t>
            </a:r>
            <a:r>
              <a:rPr lang="en-US" sz="4000" dirty="0" err="1">
                <a:solidFill>
                  <a:srgbClr val="FFFF00"/>
                </a:solidFill>
              </a:rPr>
              <a:t>Veraflo</a:t>
            </a:r>
            <a:r>
              <a:rPr lang="en-US" sz="4000" dirty="0">
                <a:solidFill>
                  <a:srgbClr val="FFFF00"/>
                </a:solidFill>
              </a:rPr>
              <a:t>? </a:t>
            </a:r>
          </a:p>
        </p:txBody>
      </p:sp>
      <p:sp>
        <p:nvSpPr>
          <p:cNvPr id="3" name="Content Placeholder 2"/>
          <p:cNvSpPr>
            <a:spLocks noGrp="1"/>
          </p:cNvSpPr>
          <p:nvPr>
            <p:ph idx="1"/>
          </p:nvPr>
        </p:nvSpPr>
        <p:spPr>
          <a:xfrm>
            <a:off x="810228" y="1991698"/>
            <a:ext cx="10707103" cy="4250712"/>
          </a:xfrm>
        </p:spPr>
        <p:txBody>
          <a:bodyPr>
            <a:noAutofit/>
          </a:bodyPr>
          <a:lstStyle/>
          <a:p>
            <a:pPr marL="400050" lvl="2" indent="-285750"/>
            <a:r>
              <a:rPr lang="en-US" dirty="0"/>
              <a:t>In general, ROCF‐CC dressings with through holes were recommended over standard ROCF‐V dressings (without through holes) in wounds that contain areas of </a:t>
            </a:r>
            <a:r>
              <a:rPr lang="en-US" dirty="0" err="1"/>
              <a:t>devitalised</a:t>
            </a:r>
            <a:r>
              <a:rPr lang="en-US" dirty="0"/>
              <a:t> tissue. </a:t>
            </a:r>
          </a:p>
          <a:p>
            <a:pPr marL="400050" lvl="2" indent="-285750"/>
            <a:r>
              <a:rPr lang="en-US" dirty="0"/>
              <a:t>Although the two dressings are suited for different wound environments, panel members recommended similar </a:t>
            </a:r>
            <a:r>
              <a:rPr lang="en-US" dirty="0" err="1"/>
              <a:t>NPWTi</a:t>
            </a:r>
            <a:r>
              <a:rPr lang="en-US" dirty="0"/>
              <a:t>‐d device settings for each of the dressings. </a:t>
            </a:r>
          </a:p>
          <a:p>
            <a:pPr marL="400050" lvl="2" indent="-285750"/>
            <a:r>
              <a:rPr lang="en-US" dirty="0"/>
              <a:t>Panel members recommended instillation of saline with a dwell time of 10 minutes and a negative pressure time phase of 2.0 to 3.0 hours with ROCF‐V dressing and 2.0 to 2.5 hours with ROCF‐CC dressing at −125 mmHg for most wounds. </a:t>
            </a:r>
          </a:p>
          <a:p>
            <a:pPr marL="400050" lvl="2" indent="-285750"/>
            <a:r>
              <a:rPr lang="en-US" dirty="0"/>
              <a:t>In the past 5 years, there has been a shift to normal saline as the first choice of instilled topical solution for most wounds vs topical antiseptic solutions, which were previously used more often as first‐line instilled topical solutions.</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092576" y="5657634"/>
            <a:ext cx="5829286" cy="954107"/>
          </a:xfrm>
          <a:prstGeom prst="rect">
            <a:avLst/>
          </a:prstGeom>
          <a:noFill/>
        </p:spPr>
        <p:txBody>
          <a:bodyPr wrap="square" rtlCol="0">
            <a:spAutoFit/>
          </a:bodyPr>
          <a:lstStyle/>
          <a:p>
            <a:pPr marL="403225" indent="-403225"/>
            <a:r>
              <a:rPr lang="en-US" sz="1400" dirty="0">
                <a:solidFill>
                  <a:schemeClr val="bg1"/>
                </a:solidFill>
              </a:rPr>
              <a:t>Kim PJ, </a:t>
            </a:r>
            <a:r>
              <a:rPr lang="en-US" sz="1400" dirty="0" err="1">
                <a:solidFill>
                  <a:schemeClr val="bg1"/>
                </a:solidFill>
              </a:rPr>
              <a:t>Attinger</a:t>
            </a:r>
            <a:r>
              <a:rPr lang="en-US" sz="1400" dirty="0">
                <a:solidFill>
                  <a:schemeClr val="bg1"/>
                </a:solidFill>
              </a:rPr>
              <a:t> CE, Constantine T, et al. Negative pressure wound therapy with instillation: International consensus guidelines update. </a:t>
            </a:r>
            <a:r>
              <a:rPr lang="en-US" sz="1400" i="1" dirty="0" err="1">
                <a:solidFill>
                  <a:schemeClr val="bg1"/>
                </a:solidFill>
              </a:rPr>
              <a:t>Int</a:t>
            </a:r>
            <a:r>
              <a:rPr lang="en-US" sz="1400" i="1" dirty="0">
                <a:solidFill>
                  <a:schemeClr val="bg1"/>
                </a:solidFill>
              </a:rPr>
              <a:t> Wound J</a:t>
            </a:r>
            <a:r>
              <a:rPr lang="en-US" sz="1400" dirty="0">
                <a:solidFill>
                  <a:schemeClr val="bg1"/>
                </a:solidFill>
              </a:rPr>
              <a:t>. 2020;17(1):174-186.</a:t>
            </a:r>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911297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How to treat sternal wound infections? </a:t>
            </a:r>
          </a:p>
        </p:txBody>
      </p:sp>
      <p:sp>
        <p:nvSpPr>
          <p:cNvPr id="3" name="Content Placeholder 2"/>
          <p:cNvSpPr>
            <a:spLocks noGrp="1"/>
          </p:cNvSpPr>
          <p:nvPr>
            <p:ph idx="1"/>
          </p:nvPr>
        </p:nvSpPr>
        <p:spPr>
          <a:xfrm>
            <a:off x="6562846" y="1360365"/>
            <a:ext cx="5017884" cy="4250712"/>
          </a:xfrm>
        </p:spPr>
        <p:txBody>
          <a:bodyPr>
            <a:noAutofit/>
          </a:bodyPr>
          <a:lstStyle/>
          <a:p>
            <a:pPr marL="400050" lvl="2" indent="-285750"/>
            <a:r>
              <a:rPr lang="en-US" dirty="0"/>
              <a:t>Case 1: IMA perforator flap. A, The skin defect was 15 × 3 cm, and the sternum was exposed in the wound. B, A perforator </a:t>
            </a:r>
            <a:r>
              <a:rPr lang="en-US" dirty="0" err="1"/>
              <a:t>pedicled</a:t>
            </a:r>
            <a:r>
              <a:rPr lang="en-US" dirty="0"/>
              <a:t> propeller flap (with a 13 × 4.5 cm skin island) using the left internal mammary artery penetrating branch (left third intercostal) and a left pectoralis major musculocutaneous flap were planned. C, The flap was raised. D, The flap was rotated 180 degrees and moved to the defect. E, The flap color was good during the operation, and simple closure was used for the donor site. F, No recurrence was observed at 6 months after surgery.</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5247252" y="6112727"/>
            <a:ext cx="6944748" cy="523220"/>
          </a:xfrm>
          <a:prstGeom prst="rect">
            <a:avLst/>
          </a:prstGeom>
          <a:noFill/>
        </p:spPr>
        <p:txBody>
          <a:bodyPr wrap="square" rtlCol="0">
            <a:spAutoFit/>
          </a:bodyPr>
          <a:lstStyle/>
          <a:p>
            <a:pPr marL="403225" indent="-403225"/>
            <a:r>
              <a:rPr lang="en-US" sz="1400" dirty="0">
                <a:solidFill>
                  <a:schemeClr val="bg1"/>
                </a:solidFill>
              </a:rPr>
              <a:t>Watanabe H, </a:t>
            </a:r>
            <a:r>
              <a:rPr lang="en-US" sz="1400" dirty="0" err="1">
                <a:solidFill>
                  <a:schemeClr val="bg1"/>
                </a:solidFill>
              </a:rPr>
              <a:t>Uemura</a:t>
            </a:r>
            <a:r>
              <a:rPr lang="en-US" sz="1400" dirty="0">
                <a:solidFill>
                  <a:schemeClr val="bg1"/>
                </a:solidFill>
              </a:rPr>
              <a:t> T, </a:t>
            </a:r>
            <a:r>
              <a:rPr lang="en-US" sz="1400" dirty="0" err="1">
                <a:solidFill>
                  <a:schemeClr val="bg1"/>
                </a:solidFill>
              </a:rPr>
              <a:t>Yanai</a:t>
            </a:r>
            <a:r>
              <a:rPr lang="en-US" sz="1400" dirty="0">
                <a:solidFill>
                  <a:schemeClr val="bg1"/>
                </a:solidFill>
              </a:rPr>
              <a:t> T, et al. Less Invasive Management of Tissue Deficits for Deep Sternal Wound Infections. </a:t>
            </a:r>
            <a:r>
              <a:rPr lang="en-US" sz="1400" i="1" dirty="0" err="1">
                <a:solidFill>
                  <a:schemeClr val="bg1"/>
                </a:solidFill>
              </a:rPr>
              <a:t>Plast</a:t>
            </a:r>
            <a:r>
              <a:rPr lang="en-US" sz="1400" i="1" dirty="0">
                <a:solidFill>
                  <a:schemeClr val="bg1"/>
                </a:solidFill>
              </a:rPr>
              <a:t> </a:t>
            </a:r>
            <a:r>
              <a:rPr lang="en-US" sz="1400" i="1" dirty="0" err="1">
                <a:solidFill>
                  <a:schemeClr val="bg1"/>
                </a:solidFill>
              </a:rPr>
              <a:t>Reconstr</a:t>
            </a:r>
            <a:r>
              <a:rPr lang="en-US" sz="1400" i="1" dirty="0">
                <a:solidFill>
                  <a:schemeClr val="bg1"/>
                </a:solidFill>
              </a:rPr>
              <a:t> </a:t>
            </a:r>
            <a:r>
              <a:rPr lang="en-US" sz="1400" i="1" dirty="0" err="1">
                <a:solidFill>
                  <a:schemeClr val="bg1"/>
                </a:solidFill>
              </a:rPr>
              <a:t>Surg</a:t>
            </a:r>
            <a:r>
              <a:rPr lang="en-US" sz="1400" i="1" dirty="0">
                <a:solidFill>
                  <a:schemeClr val="bg1"/>
                </a:solidFill>
              </a:rPr>
              <a:t> Glob Open</a:t>
            </a:r>
            <a:r>
              <a:rPr lang="en-US" sz="1400" dirty="0">
                <a:solidFill>
                  <a:schemeClr val="bg1"/>
                </a:solidFill>
              </a:rPr>
              <a:t>. 2020;8(4):e2776.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39" y="1538085"/>
            <a:ext cx="6415590" cy="4478298"/>
          </a:xfrm>
          <a:prstGeom prst="rect">
            <a:avLst/>
          </a:prstGeom>
        </p:spPr>
      </p:pic>
    </p:spTree>
    <p:extLst>
      <p:ext uri="{BB962C8B-B14F-4D97-AF65-F5344CB8AC3E}">
        <p14:creationId xmlns:p14="http://schemas.microsoft.com/office/powerpoint/2010/main" val="173710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14" y="219964"/>
            <a:ext cx="11204294" cy="1111954"/>
          </a:xfrm>
        </p:spPr>
        <p:txBody>
          <a:bodyPr>
            <a:normAutofit/>
          </a:bodyPr>
          <a:lstStyle/>
          <a:p>
            <a:pPr algn="ctr"/>
            <a:r>
              <a:rPr lang="en-US" sz="3600" dirty="0">
                <a:solidFill>
                  <a:srgbClr val="FFFF00"/>
                </a:solidFill>
              </a:rPr>
              <a:t>Protocols: what are indications for debridement? </a:t>
            </a:r>
          </a:p>
        </p:txBody>
      </p:sp>
      <p:sp>
        <p:nvSpPr>
          <p:cNvPr id="3" name="Content Placeholder 2"/>
          <p:cNvSpPr>
            <a:spLocks noGrp="1"/>
          </p:cNvSpPr>
          <p:nvPr>
            <p:ph idx="1"/>
          </p:nvPr>
        </p:nvSpPr>
        <p:spPr/>
        <p:txBody>
          <a:bodyPr>
            <a:normAutofit/>
          </a:bodyPr>
          <a:lstStyle/>
          <a:p>
            <a:endParaRPr lang="en-US" dirty="0">
              <a:solidFill>
                <a:srgbClr val="FFFF00"/>
              </a:solidFill>
            </a:endParaRPr>
          </a:p>
          <a:p>
            <a:endParaRPr lang="en-US" dirty="0">
              <a:solidFill>
                <a:srgbClr val="FFFF00"/>
              </a:solidFill>
            </a:endParaRPr>
          </a:p>
        </p:txBody>
      </p:sp>
      <p:sp>
        <p:nvSpPr>
          <p:cNvPr id="4" name="TextBox 3"/>
          <p:cNvSpPr txBox="1"/>
          <p:nvPr/>
        </p:nvSpPr>
        <p:spPr>
          <a:xfrm>
            <a:off x="5254908" y="6111207"/>
            <a:ext cx="6802460" cy="523220"/>
          </a:xfrm>
          <a:prstGeom prst="rect">
            <a:avLst/>
          </a:prstGeom>
          <a:noFill/>
        </p:spPr>
        <p:txBody>
          <a:bodyPr wrap="square" rtlCol="0">
            <a:spAutoFit/>
          </a:bodyPr>
          <a:lstStyle/>
          <a:p>
            <a:pPr marL="460375" indent="-460375"/>
            <a:r>
              <a:rPr lang="en-US" sz="1400" dirty="0">
                <a:solidFill>
                  <a:schemeClr val="bg1"/>
                </a:solidFill>
              </a:rPr>
              <a:t>Howell RS, et al. Wound care center of excellence: guide to operative technique for chronic wounds. </a:t>
            </a:r>
            <a:r>
              <a:rPr lang="en-US" sz="1400" i="1" dirty="0">
                <a:solidFill>
                  <a:schemeClr val="bg1"/>
                </a:solidFill>
              </a:rPr>
              <a:t>J Am Coll Surg</a:t>
            </a:r>
            <a:r>
              <a:rPr lang="en-US" sz="1400" dirty="0">
                <a:solidFill>
                  <a:schemeClr val="bg1"/>
                </a:solidFill>
              </a:rPr>
              <a:t> 2018 (226)2: e7-e17.</a:t>
            </a:r>
          </a:p>
        </p:txBody>
      </p:sp>
      <p:sp>
        <p:nvSpPr>
          <p:cNvPr id="7" name="Content Placeholder 2"/>
          <p:cNvSpPr txBox="1">
            <a:spLocks/>
          </p:cNvSpPr>
          <p:nvPr/>
        </p:nvSpPr>
        <p:spPr>
          <a:xfrm>
            <a:off x="990600" y="170226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dirty="0">
              <a:solidFill>
                <a:srgbClr val="FFFF00"/>
              </a:solidFill>
            </a:endParaRPr>
          </a:p>
          <a:p>
            <a:endParaRPr lang="en-US" dirty="0">
              <a:solidFill>
                <a:srgbClr val="FFFF00"/>
              </a:solidFill>
            </a:endParaRPr>
          </a:p>
        </p:txBody>
      </p:sp>
      <p:sp>
        <p:nvSpPr>
          <p:cNvPr id="8" name="Content Placeholder 2"/>
          <p:cNvSpPr txBox="1">
            <a:spLocks/>
          </p:cNvSpPr>
          <p:nvPr/>
        </p:nvSpPr>
        <p:spPr>
          <a:xfrm>
            <a:off x="686764" y="4817960"/>
            <a:ext cx="11123271" cy="842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Pathology of deep specimens. (A) acute osteomyelitis with empty lacunae (arrow) and inflammatory cells in the marrow space (arrowhead). (B) chronic osteomyelitis with a mix of viable and nonviable bone, bone remodeling, and fibrosis (arrow). (C ) basal cell carcinoma with characteristic basal clue cells (arrow). (D) venous ulceration with granulation tissue (arrow). (E ) charcot arthopathy with inflamed dense fibrous connective tissue (arrow) and granulation tissue. (F) keratinizing squamous cell carcinoma with characteristic keratin pearls (arrow) in a bleeding exophytic back mass. </a:t>
            </a:r>
            <a:endParaRPr lang="en-US" sz="1600" dirty="0">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1331918"/>
            <a:ext cx="6680200" cy="3352800"/>
          </a:xfrm>
          <a:prstGeom prst="rect">
            <a:avLst/>
          </a:prstGeom>
        </p:spPr>
      </p:pic>
    </p:spTree>
    <p:extLst>
      <p:ext uri="{BB962C8B-B14F-4D97-AF65-F5344CB8AC3E}">
        <p14:creationId xmlns:p14="http://schemas.microsoft.com/office/powerpoint/2010/main" val="1684544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is mechanism of cardiac wound healing? </a:t>
            </a:r>
          </a:p>
        </p:txBody>
      </p:sp>
      <p:sp>
        <p:nvSpPr>
          <p:cNvPr id="3" name="Content Placeholder 2"/>
          <p:cNvSpPr>
            <a:spLocks noGrp="1"/>
          </p:cNvSpPr>
          <p:nvPr>
            <p:ph idx="1"/>
          </p:nvPr>
        </p:nvSpPr>
        <p:spPr>
          <a:xfrm>
            <a:off x="914400" y="1603434"/>
            <a:ext cx="10666330" cy="4250712"/>
          </a:xfrm>
        </p:spPr>
        <p:txBody>
          <a:bodyPr>
            <a:noAutofit/>
          </a:bodyPr>
          <a:lstStyle/>
          <a:p>
            <a:r>
              <a:rPr lang="en-US" sz="2400" dirty="0"/>
              <a:t>Cardiac fibroblasts undergo temporal pattern changes throughout the wound healing response.</a:t>
            </a:r>
          </a:p>
          <a:p>
            <a:r>
              <a:rPr lang="en-US" sz="2400" dirty="0"/>
              <a:t>•Resident fibroblasts work to maintain cardiac homeostasis, producing sufficient extracellular matrix (ECM) to coordinate normal turnover.</a:t>
            </a:r>
          </a:p>
          <a:p>
            <a:r>
              <a:rPr lang="en-US" sz="2400" dirty="0"/>
              <a:t>•Myocardial infarction (MI) day 1 fibroblasts are pro-inflammatory, day 3 fibroblasts are proliferative and pro-</a:t>
            </a:r>
            <a:r>
              <a:rPr lang="en-US" sz="2400" dirty="0" err="1"/>
              <a:t>angiogenic</a:t>
            </a:r>
            <a:r>
              <a:rPr lang="en-US" sz="2400" dirty="0"/>
              <a:t>, and day 7 fibroblasts are scar producing and anti-angiogenic.</a:t>
            </a:r>
          </a:p>
          <a:p>
            <a:r>
              <a:rPr lang="en-US" sz="2400" dirty="0"/>
              <a:t>•By MI day 28, fibroblasts have established a </a:t>
            </a:r>
            <a:r>
              <a:rPr lang="en-US" sz="2400" dirty="0" err="1"/>
              <a:t>neohomeostasis</a:t>
            </a:r>
            <a:r>
              <a:rPr lang="en-US" sz="2400" dirty="0"/>
              <a:t>, de-activating while continuing to produce sufficient ECM to coordinate the new kinetics of turnover.</a:t>
            </a:r>
            <a:endParaRPr lang="en-US" sz="2400" dirty="0">
              <a:effectLst/>
            </a:endParaRP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3437681" y="6112727"/>
            <a:ext cx="8754319" cy="738664"/>
          </a:xfrm>
          <a:prstGeom prst="rect">
            <a:avLst/>
          </a:prstGeom>
          <a:noFill/>
        </p:spPr>
        <p:txBody>
          <a:bodyPr wrap="square" rtlCol="0">
            <a:spAutoFit/>
          </a:bodyPr>
          <a:lstStyle/>
          <a:p>
            <a:pPr marL="403225" indent="-403225"/>
            <a:r>
              <a:rPr lang="en-US" sz="1400" dirty="0" err="1">
                <a:solidFill>
                  <a:schemeClr val="bg1"/>
                </a:solidFill>
              </a:rPr>
              <a:t>Daseke</a:t>
            </a:r>
            <a:r>
              <a:rPr lang="en-US" sz="1400" dirty="0">
                <a:solidFill>
                  <a:schemeClr val="bg1"/>
                </a:solidFill>
              </a:rPr>
              <a:t> MJ 2nd, </a:t>
            </a:r>
            <a:r>
              <a:rPr lang="en-US" sz="1400" dirty="0" err="1">
                <a:solidFill>
                  <a:schemeClr val="bg1"/>
                </a:solidFill>
              </a:rPr>
              <a:t>Tenkorang</a:t>
            </a:r>
            <a:r>
              <a:rPr lang="en-US" sz="1400" dirty="0">
                <a:solidFill>
                  <a:schemeClr val="bg1"/>
                </a:solidFill>
              </a:rPr>
              <a:t> MAA, </a:t>
            </a:r>
            <a:r>
              <a:rPr lang="en-US" sz="1400" dirty="0" err="1">
                <a:solidFill>
                  <a:schemeClr val="bg1"/>
                </a:solidFill>
              </a:rPr>
              <a:t>Chalise</a:t>
            </a:r>
            <a:r>
              <a:rPr lang="en-US" sz="1400" dirty="0">
                <a:solidFill>
                  <a:schemeClr val="bg1"/>
                </a:solidFill>
              </a:rPr>
              <a:t> U, </a:t>
            </a:r>
            <a:r>
              <a:rPr lang="en-US" sz="1400" dirty="0" err="1">
                <a:solidFill>
                  <a:schemeClr val="bg1"/>
                </a:solidFill>
              </a:rPr>
              <a:t>Konfrst</a:t>
            </a:r>
            <a:r>
              <a:rPr lang="en-US" sz="1400" dirty="0">
                <a:solidFill>
                  <a:schemeClr val="bg1"/>
                </a:solidFill>
              </a:rPr>
              <a:t> SR, Lindsey ML. Cardiac fibroblast activation during myocardial infarction wound healing: Fibroblast polarization after MI [published online ahead of print, 2020 May 21]. </a:t>
            </a:r>
            <a:r>
              <a:rPr lang="en-US" sz="1400" i="1" dirty="0">
                <a:solidFill>
                  <a:schemeClr val="bg1"/>
                </a:solidFill>
              </a:rPr>
              <a:t>Matrix Biol</a:t>
            </a:r>
            <a:r>
              <a:rPr lang="en-US" sz="1400" dirty="0">
                <a:solidFill>
                  <a:schemeClr val="bg1"/>
                </a:solidFill>
              </a:rPr>
              <a:t>. 2020;S0945-053X(20)30039-1.</a:t>
            </a:r>
          </a:p>
        </p:txBody>
      </p:sp>
    </p:spTree>
    <p:extLst>
      <p:ext uri="{BB962C8B-B14F-4D97-AF65-F5344CB8AC3E}">
        <p14:creationId xmlns:p14="http://schemas.microsoft.com/office/powerpoint/2010/main" val="1466249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are the phases of cardiac wound healing?</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3437681" y="6112727"/>
            <a:ext cx="8754319" cy="738664"/>
          </a:xfrm>
          <a:prstGeom prst="rect">
            <a:avLst/>
          </a:prstGeom>
          <a:noFill/>
        </p:spPr>
        <p:txBody>
          <a:bodyPr wrap="square" rtlCol="0">
            <a:spAutoFit/>
          </a:bodyPr>
          <a:lstStyle/>
          <a:p>
            <a:pPr marL="403225" indent="-403225"/>
            <a:r>
              <a:rPr lang="en-US" sz="1400" dirty="0" err="1">
                <a:solidFill>
                  <a:schemeClr val="bg1"/>
                </a:solidFill>
              </a:rPr>
              <a:t>Daseke</a:t>
            </a:r>
            <a:r>
              <a:rPr lang="en-US" sz="1400" dirty="0">
                <a:solidFill>
                  <a:schemeClr val="bg1"/>
                </a:solidFill>
              </a:rPr>
              <a:t> MJ 2nd, </a:t>
            </a:r>
            <a:r>
              <a:rPr lang="en-US" sz="1400" dirty="0" err="1">
                <a:solidFill>
                  <a:schemeClr val="bg1"/>
                </a:solidFill>
              </a:rPr>
              <a:t>Tenkorang</a:t>
            </a:r>
            <a:r>
              <a:rPr lang="en-US" sz="1400" dirty="0">
                <a:solidFill>
                  <a:schemeClr val="bg1"/>
                </a:solidFill>
              </a:rPr>
              <a:t> MAA, </a:t>
            </a:r>
            <a:r>
              <a:rPr lang="en-US" sz="1400" dirty="0" err="1">
                <a:solidFill>
                  <a:schemeClr val="bg1"/>
                </a:solidFill>
              </a:rPr>
              <a:t>Chalise</a:t>
            </a:r>
            <a:r>
              <a:rPr lang="en-US" sz="1400" dirty="0">
                <a:solidFill>
                  <a:schemeClr val="bg1"/>
                </a:solidFill>
              </a:rPr>
              <a:t> U, </a:t>
            </a:r>
            <a:r>
              <a:rPr lang="en-US" sz="1400" dirty="0" err="1">
                <a:solidFill>
                  <a:schemeClr val="bg1"/>
                </a:solidFill>
              </a:rPr>
              <a:t>Konfrst</a:t>
            </a:r>
            <a:r>
              <a:rPr lang="en-US" sz="1400" dirty="0">
                <a:solidFill>
                  <a:schemeClr val="bg1"/>
                </a:solidFill>
              </a:rPr>
              <a:t> SR, Lindsey ML. Cardiac fibroblast activation during myocardial infarction wound healing: Fibroblast polarization after MI [published online ahead of print, 2020 May 21]. </a:t>
            </a:r>
            <a:r>
              <a:rPr lang="en-US" sz="1400" i="1" dirty="0">
                <a:solidFill>
                  <a:schemeClr val="bg1"/>
                </a:solidFill>
              </a:rPr>
              <a:t>Matrix Biol</a:t>
            </a:r>
            <a:r>
              <a:rPr lang="en-US" sz="1400" dirty="0">
                <a:solidFill>
                  <a:schemeClr val="bg1"/>
                </a:solidFill>
              </a:rPr>
              <a:t>. 2020;S0945-053X(20)30039-1.</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3677" y="1709875"/>
            <a:ext cx="7504645" cy="4351338"/>
          </a:xfrm>
        </p:spPr>
      </p:pic>
    </p:spTree>
    <p:extLst>
      <p:ext uri="{BB962C8B-B14F-4D97-AF65-F5344CB8AC3E}">
        <p14:creationId xmlns:p14="http://schemas.microsoft.com/office/powerpoint/2010/main" val="712083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fontScale="90000"/>
          </a:bodyPr>
          <a:lstStyle/>
          <a:p>
            <a:pPr algn="ctr"/>
            <a:r>
              <a:rPr lang="en-US" sz="4000" dirty="0">
                <a:solidFill>
                  <a:srgbClr val="FFFF00"/>
                </a:solidFill>
              </a:rPr>
              <a:t>What role do stem cells play in cardiac wound healing after myocardial infarction?</a:t>
            </a:r>
          </a:p>
        </p:txBody>
      </p:sp>
      <p:sp>
        <p:nvSpPr>
          <p:cNvPr id="3" name="Content Placeholder 2"/>
          <p:cNvSpPr>
            <a:spLocks noGrp="1"/>
          </p:cNvSpPr>
          <p:nvPr>
            <p:ph idx="1"/>
          </p:nvPr>
        </p:nvSpPr>
        <p:spPr>
          <a:xfrm>
            <a:off x="7546694" y="2233914"/>
            <a:ext cx="4034036" cy="3550788"/>
          </a:xfrm>
        </p:spPr>
        <p:txBody>
          <a:bodyPr>
            <a:noAutofit/>
          </a:bodyPr>
          <a:lstStyle/>
          <a:p>
            <a:pPr marL="400050" lvl="2" indent="-285750"/>
            <a:r>
              <a:rPr lang="en-US" dirty="0"/>
              <a:t>The effects of cortical bone derived stem cells’ delivery showed improvement in structure and function of hearts post-MI</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219959" y="6026543"/>
            <a:ext cx="5829286" cy="523220"/>
          </a:xfrm>
          <a:prstGeom prst="rect">
            <a:avLst/>
          </a:prstGeom>
          <a:noFill/>
        </p:spPr>
        <p:txBody>
          <a:bodyPr wrap="square" rtlCol="0">
            <a:spAutoFit/>
          </a:bodyPr>
          <a:lstStyle/>
          <a:p>
            <a:pPr marL="403225" indent="-403225"/>
            <a:r>
              <a:rPr lang="en-US" sz="1400" dirty="0" err="1">
                <a:solidFill>
                  <a:schemeClr val="bg1"/>
                </a:solidFill>
              </a:rPr>
              <a:t>Mohsin</a:t>
            </a:r>
            <a:r>
              <a:rPr lang="en-US" sz="1400" dirty="0">
                <a:solidFill>
                  <a:schemeClr val="bg1"/>
                </a:solidFill>
              </a:rPr>
              <a:t> S, Houser SR. Cortical Bone Derived Stem Cells for Cardiac Wound Healing. </a:t>
            </a:r>
            <a:r>
              <a:rPr lang="en-US" sz="1400" i="1" dirty="0">
                <a:solidFill>
                  <a:schemeClr val="bg1"/>
                </a:solidFill>
              </a:rPr>
              <a:t>Korean </a:t>
            </a:r>
            <a:r>
              <a:rPr lang="en-US" sz="1400" i="1" dirty="0" err="1">
                <a:solidFill>
                  <a:schemeClr val="bg1"/>
                </a:solidFill>
              </a:rPr>
              <a:t>Circ</a:t>
            </a:r>
            <a:r>
              <a:rPr lang="en-US" sz="1400" i="1" dirty="0">
                <a:solidFill>
                  <a:schemeClr val="bg1"/>
                </a:solidFill>
              </a:rPr>
              <a:t> J</a:t>
            </a:r>
            <a:r>
              <a:rPr lang="en-US" sz="1400" dirty="0">
                <a:solidFill>
                  <a:schemeClr val="bg1"/>
                </a:solidFill>
              </a:rPr>
              <a:t>. 2019;49(4):314-325.</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70" y="1813148"/>
            <a:ext cx="6754116" cy="4163759"/>
          </a:xfrm>
          <a:prstGeom prst="rect">
            <a:avLst/>
          </a:prstGeom>
        </p:spPr>
      </p:pic>
    </p:spTree>
    <p:extLst>
      <p:ext uri="{BB962C8B-B14F-4D97-AF65-F5344CB8AC3E}">
        <p14:creationId xmlns:p14="http://schemas.microsoft.com/office/powerpoint/2010/main" val="576426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35495"/>
            <a:ext cx="10849510" cy="1325563"/>
          </a:xfrm>
        </p:spPr>
        <p:txBody>
          <a:bodyPr>
            <a:normAutofit/>
          </a:bodyPr>
          <a:lstStyle/>
          <a:p>
            <a:pPr algn="ctr"/>
            <a:r>
              <a:rPr lang="en-US" sz="4000" dirty="0">
                <a:solidFill>
                  <a:srgbClr val="FFFF00"/>
                </a:solidFill>
              </a:rPr>
              <a:t>What stem cell therapies are available for cardiac wounds? </a:t>
            </a:r>
          </a:p>
        </p:txBody>
      </p:sp>
      <p:sp>
        <p:nvSpPr>
          <p:cNvPr id="3" name="Content Placeholder 2"/>
          <p:cNvSpPr>
            <a:spLocks noGrp="1"/>
          </p:cNvSpPr>
          <p:nvPr>
            <p:ph idx="1"/>
          </p:nvPr>
        </p:nvSpPr>
        <p:spPr>
          <a:xfrm>
            <a:off x="636121" y="1779300"/>
            <a:ext cx="10912909" cy="3550788"/>
          </a:xfrm>
        </p:spPr>
        <p:txBody>
          <a:bodyPr>
            <a:noAutofit/>
          </a:bodyPr>
          <a:lstStyle/>
          <a:p>
            <a:pPr marL="400050" lvl="2" indent="-285750"/>
            <a:r>
              <a:rPr lang="en-US" dirty="0"/>
              <a:t>Currently, cardiac treatment is primarily designed to be ‘damage-limiting’ modality, which is unable to prevent adverse remodeling and scar formation. </a:t>
            </a:r>
          </a:p>
          <a:p>
            <a:pPr marL="400050" lvl="2" indent="-285750"/>
            <a:r>
              <a:rPr lang="en-US" dirty="0"/>
              <a:t>In contrast, adoptive transfer of reparative stem cells into an injured myocardium can improve cardiac pump function although the exact mechanisms remain debatable. </a:t>
            </a:r>
          </a:p>
          <a:p>
            <a:pPr marL="400050" lvl="2" indent="-285750"/>
            <a:r>
              <a:rPr lang="en-US" dirty="0"/>
              <a:t>A variety of adult stem cell types that might repair the injured heart have been tested in animal models. These studies have shown that transplantation of autologous cardiac or bone marrow-derived stem cells induced pluripotent stem cells and direct reprogramming of endogenous non-stem cells into cardiogenic phenotypes</a:t>
            </a:r>
            <a:r>
              <a:rPr lang="en-US" baseline="30000" dirty="0"/>
              <a:t> </a:t>
            </a:r>
            <a:r>
              <a:rPr lang="en-US" dirty="0"/>
              <a:t>have some capacity to improve cardiac function after injury. </a:t>
            </a:r>
          </a:p>
          <a:p>
            <a:pPr marL="400050" lvl="2" indent="-285750"/>
            <a:r>
              <a:rPr lang="en-US" dirty="0"/>
              <a:t>Early stage clinical trials have largely focused on autologous (derived from the patient) stem cells due to their ease of isolation and lack of immunogenicity. These trials suggest that both bone marrow-and cardiac-derived cells offer modest functional benefits when transplanted after cardiac injury. </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
        <p:nvSpPr>
          <p:cNvPr id="5" name="TextBox 4"/>
          <p:cNvSpPr txBox="1"/>
          <p:nvPr/>
        </p:nvSpPr>
        <p:spPr>
          <a:xfrm>
            <a:off x="6219959" y="6026543"/>
            <a:ext cx="5829286" cy="523220"/>
          </a:xfrm>
          <a:prstGeom prst="rect">
            <a:avLst/>
          </a:prstGeom>
          <a:noFill/>
        </p:spPr>
        <p:txBody>
          <a:bodyPr wrap="square" rtlCol="0">
            <a:spAutoFit/>
          </a:bodyPr>
          <a:lstStyle/>
          <a:p>
            <a:pPr marL="403225" indent="-403225"/>
            <a:r>
              <a:rPr lang="en-US" sz="1400" dirty="0" err="1">
                <a:solidFill>
                  <a:schemeClr val="bg1"/>
                </a:solidFill>
              </a:rPr>
              <a:t>Mohsin</a:t>
            </a:r>
            <a:r>
              <a:rPr lang="en-US" sz="1400" dirty="0">
                <a:solidFill>
                  <a:schemeClr val="bg1"/>
                </a:solidFill>
              </a:rPr>
              <a:t> S, Houser SR. Cortical Bone Derived Stem Cells for Cardiac Wound Healing. </a:t>
            </a:r>
            <a:r>
              <a:rPr lang="en-US" sz="1400" i="1" dirty="0">
                <a:solidFill>
                  <a:schemeClr val="bg1"/>
                </a:solidFill>
              </a:rPr>
              <a:t>Korean </a:t>
            </a:r>
            <a:r>
              <a:rPr lang="en-US" sz="1400" i="1" dirty="0" err="1">
                <a:solidFill>
                  <a:schemeClr val="bg1"/>
                </a:solidFill>
              </a:rPr>
              <a:t>Circ</a:t>
            </a:r>
            <a:r>
              <a:rPr lang="en-US" sz="1400" i="1" dirty="0">
                <a:solidFill>
                  <a:schemeClr val="bg1"/>
                </a:solidFill>
              </a:rPr>
              <a:t> J</a:t>
            </a:r>
            <a:r>
              <a:rPr lang="en-US" sz="1400" dirty="0">
                <a:solidFill>
                  <a:schemeClr val="bg1"/>
                </a:solidFill>
              </a:rPr>
              <a:t>. 2019;49(4):314-325.</a:t>
            </a:r>
          </a:p>
        </p:txBody>
      </p:sp>
    </p:spTree>
    <p:extLst>
      <p:ext uri="{BB962C8B-B14F-4D97-AF65-F5344CB8AC3E}">
        <p14:creationId xmlns:p14="http://schemas.microsoft.com/office/powerpoint/2010/main" val="57675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a:defRPr/>
            </a:pPr>
            <a:r>
              <a:rPr lang="en-US" sz="3200" dirty="0">
                <a:solidFill>
                  <a:srgbClr val="FFFF00"/>
                </a:solidFill>
              </a:rPr>
              <a:t>Protocols: what is pathological Importance of the tissue left behind?</a:t>
            </a:r>
          </a:p>
        </p:txBody>
      </p:sp>
      <p:sp>
        <p:nvSpPr>
          <p:cNvPr id="7" name="TextBox 5"/>
          <p:cNvSpPr txBox="1">
            <a:spLocks noChangeArrowheads="1"/>
          </p:cNvSpPr>
          <p:nvPr/>
        </p:nvSpPr>
        <p:spPr bwMode="auto">
          <a:xfrm>
            <a:off x="7810614" y="2244206"/>
            <a:ext cx="2628786" cy="2720426"/>
          </a:xfrm>
          <a:prstGeom prst="rect">
            <a:avLst/>
          </a:prstGeom>
          <a:gradFill flip="none" rotWithShape="1">
            <a:gsLst>
              <a:gs pos="0">
                <a:srgbClr val="FFFF99"/>
              </a:gs>
              <a:gs pos="64999">
                <a:srgbClr val="FFFFCC"/>
              </a:gs>
            </a:gsLst>
            <a:path path="circle">
              <a:fillToRect l="100000" t="100000"/>
            </a:path>
            <a:tileRect r="-100000" b="-100000"/>
          </a:gradFill>
          <a:ln w="9525">
            <a:noFill/>
            <a:miter lim="800000"/>
            <a:headEnd/>
            <a:tailEnd/>
          </a:ln>
          <a:scene3d>
            <a:camera prst="orthographicFront"/>
            <a:lightRig rig="threePt" dir="t"/>
          </a:scene3d>
          <a:sp3d extrusionH="25400">
            <a:bevelT prst="convex"/>
            <a:bevelB prst="convex"/>
          </a:sp3d>
        </p:spPr>
        <p:txBody>
          <a:bodyPr lIns="137160" tIns="182880" rIns="137160" bIns="182880" anchorCtr="1"/>
          <a:lstStyle/>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Granulation tissue</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Fibrosis</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Osteomyelitis</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Reactive bone</a:t>
            </a:r>
          </a:p>
        </p:txBody>
      </p:sp>
      <p:grpSp>
        <p:nvGrpSpPr>
          <p:cNvPr id="32774" name="Group 12"/>
          <p:cNvGrpSpPr>
            <a:grpSpLocks/>
          </p:cNvGrpSpPr>
          <p:nvPr/>
        </p:nvGrpSpPr>
        <p:grpSpPr bwMode="auto">
          <a:xfrm>
            <a:off x="1701800" y="1420814"/>
            <a:ext cx="5930900" cy="4941886"/>
            <a:chOff x="0" y="1371600"/>
            <a:chExt cx="5550836" cy="4160838"/>
          </a:xfrm>
        </p:grpSpPr>
        <p:pic>
          <p:nvPicPr>
            <p:cNvPr id="32776" name="Picture 2"/>
            <p:cNvPicPr>
              <a:picLocks noChangeAspect="1" noChangeArrowheads="1"/>
            </p:cNvPicPr>
            <p:nvPr/>
          </p:nvPicPr>
          <p:blipFill>
            <a:blip r:embed="rId3" cstate="print"/>
            <a:srcRect/>
            <a:stretch>
              <a:fillRect/>
            </a:stretch>
          </p:blipFill>
          <p:spPr bwMode="auto">
            <a:xfrm>
              <a:off x="0" y="1371600"/>
              <a:ext cx="5550836" cy="4160838"/>
            </a:xfrm>
            <a:prstGeom prst="rect">
              <a:avLst/>
            </a:prstGeom>
            <a:noFill/>
            <a:ln w="9525">
              <a:noFill/>
              <a:miter lim="800000"/>
              <a:headEnd/>
              <a:tailEnd/>
            </a:ln>
          </p:spPr>
        </p:pic>
        <p:sp>
          <p:nvSpPr>
            <p:cNvPr id="8" name="TextBox 7"/>
            <p:cNvSpPr txBox="1"/>
            <p:nvPr/>
          </p:nvSpPr>
          <p:spPr>
            <a:xfrm>
              <a:off x="30919" y="1376564"/>
              <a:ext cx="405207" cy="206801"/>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A</a:t>
              </a:r>
            </a:p>
          </p:txBody>
        </p:sp>
        <p:sp>
          <p:nvSpPr>
            <p:cNvPr id="9" name="TextBox 8"/>
            <p:cNvSpPr txBox="1"/>
            <p:nvPr/>
          </p:nvSpPr>
          <p:spPr>
            <a:xfrm>
              <a:off x="2616753" y="1376564"/>
              <a:ext cx="406834" cy="206801"/>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B</a:t>
              </a:r>
            </a:p>
          </p:txBody>
        </p:sp>
        <p:sp>
          <p:nvSpPr>
            <p:cNvPr id="10" name="TextBox 9"/>
            <p:cNvSpPr txBox="1"/>
            <p:nvPr/>
          </p:nvSpPr>
          <p:spPr>
            <a:xfrm>
              <a:off x="30919" y="3313876"/>
              <a:ext cx="405207" cy="205147"/>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C</a:t>
              </a:r>
            </a:p>
          </p:txBody>
        </p:sp>
        <p:sp>
          <p:nvSpPr>
            <p:cNvPr id="11" name="TextBox 10"/>
            <p:cNvSpPr txBox="1"/>
            <p:nvPr/>
          </p:nvSpPr>
          <p:spPr>
            <a:xfrm>
              <a:off x="2616753" y="3313876"/>
              <a:ext cx="406834" cy="205147"/>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D</a:t>
              </a:r>
            </a:p>
          </p:txBody>
        </p:sp>
      </p:grpSp>
      <p:sp>
        <p:nvSpPr>
          <p:cNvPr id="32775" name="Footer Placeholder 4"/>
          <p:cNvSpPr txBox="1">
            <a:spLocks noGrp="1"/>
          </p:cNvSpPr>
          <p:nvPr/>
        </p:nvSpPr>
        <p:spPr bwMode="auto">
          <a:xfrm>
            <a:off x="2514600" y="6381136"/>
            <a:ext cx="8153400" cy="476865"/>
          </a:xfrm>
          <a:prstGeom prst="rect">
            <a:avLst/>
          </a:prstGeom>
          <a:noFill/>
          <a:ln w="9525">
            <a:noFill/>
            <a:miter lim="800000"/>
            <a:headEnd/>
            <a:tailEnd/>
          </a:ln>
        </p:spPr>
        <p:txBody>
          <a:bodyPr/>
          <a:lstStyle/>
          <a:p>
            <a:pPr algn="r" eaLnBrk="1" hangingPunct="1"/>
            <a:r>
              <a:rPr lang="en-US" sz="1600" dirty="0">
                <a:solidFill>
                  <a:schemeClr val="bg1"/>
                </a:solidFill>
              </a:rPr>
              <a:t>Golinko et al.  Operative Debridement of Diabetic Foot Ulcers. J Am Coll Surg 2008; 207:e1-e6</a:t>
            </a:r>
          </a:p>
        </p:txBody>
      </p:sp>
    </p:spTree>
    <p:extLst>
      <p:ext uri="{BB962C8B-B14F-4D97-AF65-F5344CB8AC3E}">
        <p14:creationId xmlns:p14="http://schemas.microsoft.com/office/powerpoint/2010/main" val="202732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Pressure ulcer cause of sepsis?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55858" y="2112134"/>
            <a:ext cx="4306852" cy="32301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19602" y="2112213"/>
            <a:ext cx="4280306" cy="3210229"/>
          </a:xfrm>
          <a:prstGeom prst="rect">
            <a:avLst/>
          </a:prstGeom>
        </p:spPr>
      </p:pic>
    </p:spTree>
    <p:extLst>
      <p:ext uri="{BB962C8B-B14F-4D97-AF65-F5344CB8AC3E}">
        <p14:creationId xmlns:p14="http://schemas.microsoft.com/office/powerpoint/2010/main" val="200164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587" y="1516283"/>
            <a:ext cx="6490825" cy="4868119"/>
          </a:xfrm>
          <a:prstGeom prst="rect">
            <a:avLst/>
          </a:prstGeom>
        </p:spPr>
      </p:pic>
    </p:spTree>
    <p:extLst>
      <p:ext uri="{BB962C8B-B14F-4D97-AF65-F5344CB8AC3E}">
        <p14:creationId xmlns:p14="http://schemas.microsoft.com/office/powerpoint/2010/main" val="187374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Pathology: What is hidradenitis </a:t>
            </a:r>
            <a:r>
              <a:rPr lang="en-US" dirty="0" err="1">
                <a:solidFill>
                  <a:srgbClr val="FFFF00"/>
                </a:solidFill>
              </a:rPr>
              <a:t>suppurativa</a:t>
            </a:r>
            <a:r>
              <a:rPr lang="en-US" dirty="0">
                <a:solidFill>
                  <a:srgbClr val="FFFF00"/>
                </a:solidFill>
              </a:rPr>
              <a:t>?</a:t>
            </a:r>
          </a:p>
        </p:txBody>
      </p:sp>
      <p:sp>
        <p:nvSpPr>
          <p:cNvPr id="8" name="Content Placeholder 2"/>
          <p:cNvSpPr txBox="1">
            <a:spLocks/>
          </p:cNvSpPr>
          <p:nvPr/>
        </p:nvSpPr>
        <p:spPr>
          <a:xfrm>
            <a:off x="620210" y="1881000"/>
            <a:ext cx="575744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200" dirty="0">
                <a:solidFill>
                  <a:schemeClr val="bg1"/>
                </a:solidFill>
              </a:rPr>
              <a:t>Hidradenitis </a:t>
            </a:r>
            <a:r>
              <a:rPr lang="en-US" sz="2200" dirty="0" err="1">
                <a:solidFill>
                  <a:schemeClr val="bg1"/>
                </a:solidFill>
              </a:rPr>
              <a:t>suppurativa</a:t>
            </a:r>
            <a:r>
              <a:rPr lang="en-US" sz="2200" dirty="0">
                <a:solidFill>
                  <a:schemeClr val="bg1"/>
                </a:solidFill>
              </a:rPr>
              <a:t> is a chronic, inflammatory, recurring, debilitating skin disease of the hair follicles that usually presents after puberty with painful, deep-seated, inflamed lesions in the apocrine gland-bearing areas of the body (most commonly the axillae, inguinal, and </a:t>
            </a:r>
            <a:r>
              <a:rPr lang="en-US" sz="2200" dirty="0" err="1">
                <a:solidFill>
                  <a:schemeClr val="bg1"/>
                </a:solidFill>
              </a:rPr>
              <a:t>anogenital</a:t>
            </a:r>
            <a:r>
              <a:rPr lang="en-US" sz="2200" dirty="0">
                <a:solidFill>
                  <a:schemeClr val="bg1"/>
                </a:solidFill>
              </a:rPr>
              <a:t> regions). </a:t>
            </a:r>
          </a:p>
          <a:p>
            <a:pPr>
              <a:buClr>
                <a:srgbClr val="FFFF00"/>
              </a:buClr>
            </a:pPr>
            <a:r>
              <a:rPr lang="en-US" sz="2200" dirty="0">
                <a:solidFill>
                  <a:schemeClr val="bg1"/>
                </a:solidFill>
              </a:rPr>
              <a:t>Although it occurs in about 0.05 and 4% of the general population, its incidence in pediatric populations is unknown.</a:t>
            </a:r>
          </a:p>
          <a:p>
            <a:pPr>
              <a:buClr>
                <a:srgbClr val="FFFF00"/>
              </a:buClr>
            </a:pPr>
            <a:r>
              <a:rPr lang="en-US" sz="2200" dirty="0">
                <a:solidFill>
                  <a:schemeClr val="bg1"/>
                </a:solidFill>
              </a:rPr>
              <a:t>Early recognition and treatment is crucial in order to minimize subsequent life-course effects of this disease.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4931" y="1690688"/>
            <a:ext cx="4776486" cy="4142503"/>
          </a:xfrm>
          <a:prstGeom prst="rect">
            <a:avLst/>
          </a:prstGeom>
        </p:spPr>
      </p:pic>
      <p:sp>
        <p:nvSpPr>
          <p:cNvPr id="12" name="TextBox 11"/>
          <p:cNvSpPr txBox="1"/>
          <p:nvPr/>
        </p:nvSpPr>
        <p:spPr>
          <a:xfrm>
            <a:off x="5811477" y="5915353"/>
            <a:ext cx="5832655" cy="523220"/>
          </a:xfrm>
          <a:prstGeom prst="rect">
            <a:avLst/>
          </a:prstGeom>
          <a:noFill/>
        </p:spPr>
        <p:txBody>
          <a:bodyPr wrap="square" rtlCol="0">
            <a:spAutoFit/>
          </a:bodyPr>
          <a:lstStyle/>
          <a:p>
            <a:pPr marL="460375" indent="-460375"/>
            <a:r>
              <a:rPr lang="en-US" sz="1400" dirty="0" err="1">
                <a:solidFill>
                  <a:schemeClr val="bg1"/>
                </a:solidFill>
              </a:rPr>
              <a:t>Lindenhardt</a:t>
            </a:r>
            <a:r>
              <a:rPr lang="en-US" sz="1400" dirty="0">
                <a:solidFill>
                  <a:schemeClr val="bg1"/>
                </a:solidFill>
              </a:rPr>
              <a:t> </a:t>
            </a:r>
            <a:r>
              <a:rPr lang="en-US" sz="1400" dirty="0" err="1">
                <a:solidFill>
                  <a:schemeClr val="bg1"/>
                </a:solidFill>
              </a:rPr>
              <a:t>Saunte</a:t>
            </a:r>
            <a:r>
              <a:rPr lang="en-US" sz="1400" dirty="0">
                <a:solidFill>
                  <a:schemeClr val="bg1"/>
                </a:solidFill>
              </a:rPr>
              <a:t> DM, et al. Hidradenitis </a:t>
            </a:r>
            <a:r>
              <a:rPr lang="en-US" sz="1400" dirty="0" err="1">
                <a:solidFill>
                  <a:schemeClr val="bg1"/>
                </a:solidFill>
              </a:rPr>
              <a:t>suppurativa</a:t>
            </a:r>
            <a:r>
              <a:rPr lang="en-US" sz="1400" dirty="0">
                <a:solidFill>
                  <a:schemeClr val="bg1"/>
                </a:solidFill>
              </a:rPr>
              <a:t>: Advances in diagnosis and treatment. </a:t>
            </a:r>
            <a:r>
              <a:rPr lang="en-US" sz="1400" i="1" dirty="0">
                <a:solidFill>
                  <a:schemeClr val="bg1"/>
                </a:solidFill>
              </a:rPr>
              <a:t>JAMA </a:t>
            </a:r>
            <a:r>
              <a:rPr lang="en-US" sz="1400" dirty="0">
                <a:solidFill>
                  <a:schemeClr val="bg1"/>
                </a:solidFill>
              </a:rPr>
              <a:t>2017 (318)20: 2019-2032. </a:t>
            </a:r>
          </a:p>
        </p:txBody>
      </p:sp>
    </p:spTree>
    <p:extLst>
      <p:ext uri="{BB962C8B-B14F-4D97-AF65-F5344CB8AC3E}">
        <p14:creationId xmlns:p14="http://schemas.microsoft.com/office/powerpoint/2010/main" val="26966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are the inflammatory pathways for hidradenitis </a:t>
            </a:r>
            <a:r>
              <a:rPr lang="en-US" dirty="0" err="1">
                <a:solidFill>
                  <a:srgbClr val="FFFF00"/>
                </a:solidFill>
              </a:rPr>
              <a:t>suppurativa</a:t>
            </a:r>
            <a:r>
              <a:rPr lang="en-US" dirty="0">
                <a:solidFill>
                  <a:srgbClr val="FFFF00"/>
                </a:solidFill>
              </a:rPr>
              <a:t>?</a:t>
            </a:r>
          </a:p>
        </p:txBody>
      </p:sp>
      <p:sp>
        <p:nvSpPr>
          <p:cNvPr id="12" name="TextBox 11"/>
          <p:cNvSpPr txBox="1"/>
          <p:nvPr/>
        </p:nvSpPr>
        <p:spPr>
          <a:xfrm>
            <a:off x="4109013" y="6303199"/>
            <a:ext cx="7708740" cy="523220"/>
          </a:xfrm>
          <a:prstGeom prst="rect">
            <a:avLst/>
          </a:prstGeom>
          <a:noFill/>
        </p:spPr>
        <p:txBody>
          <a:bodyPr wrap="square" rtlCol="0">
            <a:spAutoFit/>
          </a:bodyPr>
          <a:lstStyle/>
          <a:p>
            <a:pPr marL="460375" indent="-460375"/>
            <a:r>
              <a:rPr lang="en-US" sz="1400" dirty="0" err="1">
                <a:solidFill>
                  <a:schemeClr val="bg1"/>
                </a:solidFill>
              </a:rPr>
              <a:t>Maarouf</a:t>
            </a:r>
            <a:r>
              <a:rPr lang="en-US" sz="1400" dirty="0">
                <a:solidFill>
                  <a:schemeClr val="bg1"/>
                </a:solidFill>
              </a:rPr>
              <a:t> M, Clark AK, Lee DE, Shi VY. Targeted treatments for hidradenitis </a:t>
            </a:r>
            <a:r>
              <a:rPr lang="en-US" sz="1400" dirty="0" err="1">
                <a:solidFill>
                  <a:schemeClr val="bg1"/>
                </a:solidFill>
              </a:rPr>
              <a:t>suppurativa</a:t>
            </a:r>
            <a:r>
              <a:rPr lang="en-US" sz="1400" dirty="0">
                <a:solidFill>
                  <a:schemeClr val="bg1"/>
                </a:solidFill>
              </a:rPr>
              <a:t>: a review of the current literature and ongoing clinical trials. </a:t>
            </a:r>
            <a:r>
              <a:rPr lang="en-US" sz="1400" i="1" dirty="0">
                <a:solidFill>
                  <a:schemeClr val="bg1"/>
                </a:solidFill>
              </a:rPr>
              <a:t>J </a:t>
            </a:r>
            <a:r>
              <a:rPr lang="en-US" sz="1400" i="1" dirty="0" err="1">
                <a:solidFill>
                  <a:schemeClr val="bg1"/>
                </a:solidFill>
              </a:rPr>
              <a:t>Dermatolog</a:t>
            </a:r>
            <a:r>
              <a:rPr lang="en-US" sz="1400" i="1" dirty="0">
                <a:solidFill>
                  <a:schemeClr val="bg1"/>
                </a:solidFill>
              </a:rPr>
              <a:t> Treat</a:t>
            </a:r>
            <a:r>
              <a:rPr lang="en-US" sz="1400" dirty="0">
                <a:solidFill>
                  <a:schemeClr val="bg1"/>
                </a:solidFill>
              </a:rPr>
              <a:t>. 2018;29(5):441-449.</a:t>
            </a:r>
          </a:p>
        </p:txBody>
      </p:sp>
      <p:pic>
        <p:nvPicPr>
          <p:cNvPr id="3" name="Picture 2"/>
          <p:cNvPicPr>
            <a:picLocks noChangeAspect="1"/>
          </p:cNvPicPr>
          <p:nvPr/>
        </p:nvPicPr>
        <p:blipFill>
          <a:blip r:embed="rId2"/>
          <a:stretch>
            <a:fillRect/>
          </a:stretch>
        </p:blipFill>
        <p:spPr>
          <a:xfrm>
            <a:off x="3193224" y="1690688"/>
            <a:ext cx="5805552" cy="4612511"/>
          </a:xfrm>
          <a:prstGeom prst="rect">
            <a:avLst/>
          </a:prstGeom>
        </p:spPr>
      </p:pic>
    </p:spTree>
    <p:extLst>
      <p:ext uri="{BB962C8B-B14F-4D97-AF65-F5344CB8AC3E}">
        <p14:creationId xmlns:p14="http://schemas.microsoft.com/office/powerpoint/2010/main" val="1310520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54274</TotalTime>
  <Words>4798</Words>
  <Application>Microsoft Macintosh PowerPoint</Application>
  <PresentationFormat>Widescreen</PresentationFormat>
  <Paragraphs>296</Paragraphs>
  <Slides>43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Rounded MT Bold</vt:lpstr>
      <vt:lpstr>Calibri</vt:lpstr>
      <vt:lpstr>Calibri Light</vt:lpstr>
      <vt:lpstr>Roboto</vt:lpstr>
      <vt:lpstr>Office Theme</vt:lpstr>
      <vt:lpstr>Wound Healing Outcomes</vt:lpstr>
      <vt:lpstr>Agenda</vt:lpstr>
      <vt:lpstr>What are the new benchmarks? </vt:lpstr>
      <vt:lpstr>Protocols: what are indications for debridement? </vt:lpstr>
      <vt:lpstr>Protocols: what is pathological Importance of the tissue left behind?</vt:lpstr>
      <vt:lpstr>Pressure ulcer cause of sepsis?</vt:lpstr>
      <vt:lpstr>?</vt:lpstr>
      <vt:lpstr>Pathology: What is hidradenitis suppurativa?</vt:lpstr>
      <vt:lpstr>What are the inflammatory pathways for hidradenitis suppurativa?</vt:lpstr>
      <vt:lpstr>What is the pathophysiology of hidradenitis suppurativa?</vt:lpstr>
      <vt:lpstr>What are the treatment options hidradenitis suppurativa?</vt:lpstr>
      <vt:lpstr>What are the current treatments for hidradenitis suppurativa in children</vt:lpstr>
      <vt:lpstr>What are the current treatments for hidradenitis suppurativa in children?</vt:lpstr>
      <vt:lpstr>What are the current treatments for hidradenitis suppurativa in children?</vt:lpstr>
      <vt:lpstr>What is Marjolin’s ulcer?</vt:lpstr>
      <vt:lpstr>How to distinguish ulcerated basal cell carcinomas from venous ulcers?</vt:lpstr>
      <vt:lpstr>How to distinguish biopsies of ulcerated basal cell carcinomas from venous ulcers?</vt:lpstr>
      <vt:lpstr>How to treat Marjolin’s ulcer?</vt:lpstr>
      <vt:lpstr>How to treat Marjolin’s ulcer?</vt:lpstr>
      <vt:lpstr>How to treat Marjolin’s ulcer?</vt:lpstr>
      <vt:lpstr>Nutrition and Chronic Wounds  Dr. Michael Rothkopf</vt:lpstr>
      <vt:lpstr>Case Report</vt:lpstr>
      <vt:lpstr>Concept of Protein Relative Value (RV)</vt:lpstr>
      <vt:lpstr>PowerPoint Presentation</vt:lpstr>
      <vt:lpstr>What are the indications for hyperbaric oxygen therapy? </vt:lpstr>
      <vt:lpstr>What is multisystem inflammatory syndrome (MIS-C) in children? </vt:lpstr>
      <vt:lpstr>What are laboratory markers for MIS-C? </vt:lpstr>
      <vt:lpstr>How to treat MIS-C? </vt:lpstr>
      <vt:lpstr>What are skin substitutes are commercially available ? </vt:lpstr>
      <vt:lpstr>What classification systems have been developed to categorize skin substitutes? </vt:lpstr>
      <vt:lpstr>Apligraf Human Skin Equivalent (HSE)</vt:lpstr>
      <vt:lpstr>Apligraf Wound Treatment</vt:lpstr>
      <vt:lpstr>Apligraf Wound Treatment </vt:lpstr>
      <vt:lpstr>How effective is porcine mesothelium matrix as a biomaterial for wound healing?</vt:lpstr>
      <vt:lpstr>What is efficacy of human amniotic membrane (HAM) on diabetic foot ulcers? </vt:lpstr>
      <vt:lpstr>What are self-assembled nanomaterials (e.g., PurAply)</vt:lpstr>
      <vt:lpstr>What is Veraflo? </vt:lpstr>
      <vt:lpstr>How to use Veraflo? </vt:lpstr>
      <vt:lpstr>How to treat sternal wound infections? </vt:lpstr>
      <vt:lpstr>What is mechanism of cardiac wound healing? </vt:lpstr>
      <vt:lpstr>What are the phases of cardiac wound healing?</vt:lpstr>
      <vt:lpstr>What role do stem cells play in cardiac wound healing after myocardial infarction?</vt:lpstr>
      <vt:lpstr>What stem cell therapies are available for cardiac wounds?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745</cp:revision>
  <cp:lastPrinted>2020-06-24T18:01:19Z</cp:lastPrinted>
  <dcterms:created xsi:type="dcterms:W3CDTF">2019-03-18T00:19:13Z</dcterms:created>
  <dcterms:modified xsi:type="dcterms:W3CDTF">2024-07-06T15:57:10Z</dcterms:modified>
</cp:coreProperties>
</file>