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handoutMasterIdLst>
    <p:handoutMasterId r:id="rId89"/>
  </p:handoutMasterIdLst>
  <p:sldIdLst>
    <p:sldId id="256" r:id="rId2"/>
    <p:sldId id="1506" r:id="rId3"/>
    <p:sldId id="1463" r:id="rId4"/>
    <p:sldId id="1368" r:id="rId5"/>
    <p:sldId id="1510" r:id="rId6"/>
    <p:sldId id="1417" r:id="rId7"/>
    <p:sldId id="1470" r:id="rId8"/>
    <p:sldId id="1472" r:id="rId9"/>
    <p:sldId id="1473" r:id="rId10"/>
    <p:sldId id="1475" r:id="rId11"/>
    <p:sldId id="1476" r:id="rId12"/>
    <p:sldId id="1557" r:id="rId13"/>
    <p:sldId id="1558" r:id="rId14"/>
    <p:sldId id="1561" r:id="rId15"/>
    <p:sldId id="1564" r:id="rId16"/>
    <p:sldId id="1566" r:id="rId17"/>
    <p:sldId id="1567" r:id="rId18"/>
    <p:sldId id="1608" r:id="rId19"/>
    <p:sldId id="1609" r:id="rId20"/>
    <p:sldId id="1523" r:id="rId21"/>
    <p:sldId id="1500" r:id="rId22"/>
    <p:sldId id="1501" r:id="rId23"/>
    <p:sldId id="1511" r:id="rId24"/>
    <p:sldId id="1528" r:id="rId25"/>
    <p:sldId id="1554" r:id="rId26"/>
    <p:sldId id="1505" r:id="rId27"/>
    <p:sldId id="1555" r:id="rId28"/>
    <p:sldId id="1456" r:id="rId29"/>
    <p:sldId id="1460" r:id="rId30"/>
    <p:sldId id="1478" r:id="rId31"/>
    <p:sldId id="1465" r:id="rId32"/>
    <p:sldId id="1466" r:id="rId33"/>
    <p:sldId id="1467" r:id="rId34"/>
    <p:sldId id="1593" r:id="rId35"/>
    <p:sldId id="1592" r:id="rId36"/>
    <p:sldId id="1594" r:id="rId37"/>
    <p:sldId id="1595" r:id="rId38"/>
    <p:sldId id="1596" r:id="rId39"/>
    <p:sldId id="1597" r:id="rId40"/>
    <p:sldId id="1599" r:id="rId41"/>
    <p:sldId id="1600" r:id="rId42"/>
    <p:sldId id="1601" r:id="rId43"/>
    <p:sldId id="1602" r:id="rId44"/>
    <p:sldId id="1603" r:id="rId45"/>
    <p:sldId id="1436" r:id="rId46"/>
    <p:sldId id="1524" r:id="rId47"/>
    <p:sldId id="1486" r:id="rId48"/>
    <p:sldId id="1447" r:id="rId49"/>
    <p:sldId id="1450" r:id="rId50"/>
    <p:sldId id="1451" r:id="rId51"/>
    <p:sldId id="1525" r:id="rId52"/>
    <p:sldId id="1452" r:id="rId53"/>
    <p:sldId id="1591" r:id="rId54"/>
    <p:sldId id="1556" r:id="rId55"/>
    <p:sldId id="1483" r:id="rId56"/>
    <p:sldId id="1526" r:id="rId57"/>
    <p:sldId id="1518" r:id="rId58"/>
    <p:sldId id="1519" r:id="rId59"/>
    <p:sldId id="1520" r:id="rId60"/>
    <p:sldId id="1517" r:id="rId61"/>
    <p:sldId id="1516" r:id="rId62"/>
    <p:sldId id="1521" r:id="rId63"/>
    <p:sldId id="1569" r:id="rId64"/>
    <p:sldId id="1537" r:id="rId65"/>
    <p:sldId id="1570" r:id="rId66"/>
    <p:sldId id="1574" r:id="rId67"/>
    <p:sldId id="1573" r:id="rId68"/>
    <p:sldId id="1533" r:id="rId69"/>
    <p:sldId id="1535" r:id="rId70"/>
    <p:sldId id="1538" r:id="rId71"/>
    <p:sldId id="1610" r:id="rId72"/>
    <p:sldId id="1611" r:id="rId73"/>
    <p:sldId id="1612" r:id="rId74"/>
    <p:sldId id="1613" r:id="rId75"/>
    <p:sldId id="1614" r:id="rId76"/>
    <p:sldId id="1615" r:id="rId77"/>
    <p:sldId id="1616" r:id="rId78"/>
    <p:sldId id="1617" r:id="rId79"/>
    <p:sldId id="1618" r:id="rId80"/>
    <p:sldId id="1619" r:id="rId81"/>
    <p:sldId id="1620" r:id="rId82"/>
    <p:sldId id="1621" r:id="rId83"/>
    <p:sldId id="1622" r:id="rId84"/>
    <p:sldId id="1623" r:id="rId85"/>
    <p:sldId id="1531" r:id="rId86"/>
    <p:sldId id="1532"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51"/>
    <p:restoredTop sz="96341"/>
  </p:normalViewPr>
  <p:slideViewPr>
    <p:cSldViewPr snapToGrid="0" snapToObjects="1">
      <p:cViewPr varScale="1">
        <p:scale>
          <a:sx n="111" d="100"/>
          <a:sy n="111" d="100"/>
        </p:scale>
        <p:origin x="1056" y="192"/>
      </p:cViewPr>
      <p:guideLst/>
    </p:cSldViewPr>
  </p:slideViewPr>
  <p:outlineViewPr>
    <p:cViewPr>
      <p:scale>
        <a:sx n="33" d="100"/>
        <a:sy n="33" d="100"/>
      </p:scale>
      <p:origin x="0" y="-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D9D258-A02E-0A4C-8373-D7E01C42B17C}" type="datetimeFigureOut">
              <a:rPr lang="en-US" smtClean="0"/>
              <a:t>7/6/24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212852-09C9-B142-9FAB-090EA1E33162}" type="slidenum">
              <a:rPr lang="en-US" smtClean="0"/>
              <a:t>‹#›</a:t>
            </a:fld>
            <a:endParaRPr lang="en-US"/>
          </a:p>
        </p:txBody>
      </p:sp>
    </p:spTree>
    <p:extLst>
      <p:ext uri="{BB962C8B-B14F-4D97-AF65-F5344CB8AC3E}">
        <p14:creationId xmlns:p14="http://schemas.microsoft.com/office/powerpoint/2010/main" val="1846238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6BD06-7A6B-7248-9773-C76470D2F214}" type="datetimeFigureOut">
              <a:rPr lang="en-US" smtClean="0"/>
              <a:t>7/6/24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94E7B-65FD-8140-90D5-F36DA18E760B}" type="slidenum">
              <a:rPr lang="en-US" smtClean="0"/>
              <a:t>‹#›</a:t>
            </a:fld>
            <a:endParaRPr lang="en-US"/>
          </a:p>
        </p:txBody>
      </p:sp>
    </p:spTree>
    <p:extLst>
      <p:ext uri="{BB962C8B-B14F-4D97-AF65-F5344CB8AC3E}">
        <p14:creationId xmlns:p14="http://schemas.microsoft.com/office/powerpoint/2010/main" val="1769508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03915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r>
              <a:rPr lang="en-US" dirty="0">
                <a:ea typeface="ＭＳ Ｐゴシック" pitchFamily="34" charset="-128"/>
              </a:rPr>
              <a:t>Fascia, left leg, exploration: - Necrotic fibroconnective tissue consistent with fascia. </a:t>
            </a:r>
          </a:p>
        </p:txBody>
      </p:sp>
      <p:sp>
        <p:nvSpPr>
          <p:cNvPr id="159748" name="Slide Number Placeholder 3"/>
          <p:cNvSpPr>
            <a:spLocks noGrp="1"/>
          </p:cNvSpPr>
          <p:nvPr>
            <p:ph type="sldNum" sz="quarter" idx="5"/>
          </p:nvPr>
        </p:nvSpPr>
        <p:spPr>
          <a:noFill/>
        </p:spPr>
        <p:txBody>
          <a:bodyPr/>
          <a:lstStyle/>
          <a:p>
            <a:pPr defTabSz="914400"/>
            <a:fld id="{9632BA02-46C2-4CB7-AAAC-028CC3551DE4}" type="slidenum">
              <a:rPr lang="en-US" smtClean="0">
                <a:latin typeface="Times New Roman" pitchFamily="18" charset="0"/>
                <a:ea typeface="ＭＳ Ｐゴシック" pitchFamily="34" charset="-128"/>
              </a:rPr>
              <a:pPr defTabSz="914400"/>
              <a:t>35</a:t>
            </a:fld>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27382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C05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FFFF00"/>
                </a:solidFill>
                <a:latin typeface="Arial Rounded MT Bold" charset="0"/>
                <a:ea typeface="Arial Rounded MT Bold" charset="0"/>
                <a:cs typeface="Arial Rounded MT Bold"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FFF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F6D45C2-C527-EB4D-8F6B-5A1E77896A07}" type="datetimeFigureOut">
              <a:rPr lang="en-US" smtClean="0"/>
              <a:t>7/6/24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132405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D45C2-C527-EB4D-8F6B-5A1E77896A07}" type="datetimeFigureOut">
              <a:rPr lang="en-US" smtClean="0"/>
              <a:t>7/6/24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2024154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D45C2-C527-EB4D-8F6B-5A1E77896A07}" type="datetimeFigureOut">
              <a:rPr lang="en-US" smtClean="0"/>
              <a:t>7/6/24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1683775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C05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Rounded MT Bold" charset="0"/>
                <a:ea typeface="Arial Rounded MT Bold" charset="0"/>
                <a:cs typeface="Arial Rounded MT Bold" charset="0"/>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spcBef>
                <a:spcPts val="1000"/>
              </a:spcBef>
              <a:buClr>
                <a:srgbClr val="FFFF00"/>
              </a:buClr>
              <a:buFont typeface="Arial" charset="0"/>
              <a:buChar char="•"/>
              <a:defRPr>
                <a:solidFill>
                  <a:schemeClr val="bg1"/>
                </a:solidFill>
                <a:latin typeface="Arial" charset="0"/>
                <a:ea typeface="Arial" charset="0"/>
                <a:cs typeface="Arial" charset="0"/>
              </a:defRPr>
            </a:lvl1pPr>
            <a:lvl2pPr marL="685800" indent="-228600">
              <a:spcBef>
                <a:spcPts val="1000"/>
              </a:spcBef>
              <a:buClr>
                <a:srgbClr val="FFFF00"/>
              </a:buClr>
              <a:buFont typeface="Arial" charset="0"/>
              <a:buChar char="•"/>
              <a:defRPr>
                <a:solidFill>
                  <a:schemeClr val="bg1"/>
                </a:solidFill>
                <a:latin typeface="Arial" charset="0"/>
                <a:ea typeface="Arial" charset="0"/>
                <a:cs typeface="Arial" charset="0"/>
              </a:defRPr>
            </a:lvl2pPr>
            <a:lvl3pPr marL="1143000" indent="-228600">
              <a:spcBef>
                <a:spcPts val="1000"/>
              </a:spcBef>
              <a:buClr>
                <a:srgbClr val="FFFF00"/>
              </a:buClr>
              <a:buFont typeface="Arial" charset="0"/>
              <a:buChar char="•"/>
              <a:defRPr>
                <a:solidFill>
                  <a:schemeClr val="bg1"/>
                </a:solidFill>
                <a:latin typeface="Arial" charset="0"/>
                <a:ea typeface="Arial" charset="0"/>
                <a:cs typeface="Arial" charset="0"/>
              </a:defRPr>
            </a:lvl3pPr>
            <a:lvl4pPr marL="1600200" indent="-228600">
              <a:spcBef>
                <a:spcPts val="1000"/>
              </a:spcBef>
              <a:buClr>
                <a:srgbClr val="FFFF00"/>
              </a:buClr>
              <a:buFont typeface="Arial" charset="0"/>
              <a:buChar char="•"/>
              <a:defRPr>
                <a:solidFill>
                  <a:schemeClr val="bg1"/>
                </a:solidFill>
                <a:latin typeface="Arial" charset="0"/>
                <a:ea typeface="Arial" charset="0"/>
                <a:cs typeface="Arial" charset="0"/>
              </a:defRPr>
            </a:lvl4pPr>
            <a:lvl5pPr marL="2057400" indent="-228600">
              <a:spcBef>
                <a:spcPts val="1000"/>
              </a:spcBef>
              <a:buClr>
                <a:srgbClr val="FFFF00"/>
              </a:buClr>
              <a:buFont typeface="Arial" charset="0"/>
              <a:buChar char="•"/>
              <a:defRPr>
                <a:solidFill>
                  <a:schemeClr val="bg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F6D45C2-C527-EB4D-8F6B-5A1E77896A07}" type="datetimeFigureOut">
              <a:rPr lang="en-US" smtClean="0"/>
              <a:t>7/6/24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1164145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C05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6D45C2-C527-EB4D-8F6B-5A1E77896A07}" type="datetimeFigureOut">
              <a:rPr lang="en-US" smtClean="0"/>
              <a:t>7/6/24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72700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6D45C2-C527-EB4D-8F6B-5A1E77896A07}" type="datetimeFigureOut">
              <a:rPr lang="en-US" smtClean="0"/>
              <a:t>7/6/24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2109029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6D45C2-C527-EB4D-8F6B-5A1E77896A07}" type="datetimeFigureOut">
              <a:rPr lang="en-US" smtClean="0"/>
              <a:t>7/6/24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85644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6D45C2-C527-EB4D-8F6B-5A1E77896A07}" type="datetimeFigureOut">
              <a:rPr lang="en-US" smtClean="0"/>
              <a:t>7/6/24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62064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D45C2-C527-EB4D-8F6B-5A1E77896A07}" type="datetimeFigureOut">
              <a:rPr lang="en-US" smtClean="0"/>
              <a:t>7/6/24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902307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6D45C2-C527-EB4D-8F6B-5A1E77896A07}" type="datetimeFigureOut">
              <a:rPr lang="en-US" smtClean="0"/>
              <a:t>7/6/24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1706675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6D45C2-C527-EB4D-8F6B-5A1E77896A07}" type="datetimeFigureOut">
              <a:rPr lang="en-US" smtClean="0"/>
              <a:t>7/6/24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16047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C05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6D45C2-C527-EB4D-8F6B-5A1E77896A07}" type="datetimeFigureOut">
              <a:rPr lang="en-US" smtClean="0"/>
              <a:t>7/6/24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62A5C-F2DC-724F-8424-EE62201595F5}" type="slidenum">
              <a:rPr lang="en-US" smtClean="0"/>
              <a:t>‹#›</a:t>
            </a:fld>
            <a:endParaRPr lang="en-US"/>
          </a:p>
        </p:txBody>
      </p:sp>
    </p:spTree>
    <p:extLst>
      <p:ext uri="{BB962C8B-B14F-4D97-AF65-F5344CB8AC3E}">
        <p14:creationId xmlns:p14="http://schemas.microsoft.com/office/powerpoint/2010/main" val="1266183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www.ncbi.nlm.nih.gov/pmc/articles/PMC5650526/#R8"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www.leapfroggroup.org/ratings-reports/hospital-acquired-injuries"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05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2988" y="659720"/>
            <a:ext cx="11458936" cy="1481941"/>
          </a:xfrm>
        </p:spPr>
        <p:txBody>
          <a:bodyPr>
            <a:noAutofit/>
          </a:bodyPr>
          <a:lstStyle/>
          <a:p>
            <a:r>
              <a:rPr lang="en-US" sz="4800" dirty="0"/>
              <a:t>Wound Healing Outcomes Meeting</a:t>
            </a:r>
          </a:p>
        </p:txBody>
      </p:sp>
      <p:sp>
        <p:nvSpPr>
          <p:cNvPr id="3" name="Subtitle 2"/>
          <p:cNvSpPr>
            <a:spLocks noGrp="1"/>
          </p:cNvSpPr>
          <p:nvPr>
            <p:ph type="subTitle" idx="1"/>
          </p:nvPr>
        </p:nvSpPr>
        <p:spPr>
          <a:xfrm>
            <a:off x="1620456" y="2647354"/>
            <a:ext cx="9144000" cy="3626124"/>
          </a:xfrm>
        </p:spPr>
        <p:txBody>
          <a:bodyPr>
            <a:normAutofit lnSpcReduction="10000"/>
          </a:bodyPr>
          <a:lstStyle/>
          <a:p>
            <a:r>
              <a:rPr lang="en-US" dirty="0">
                <a:latin typeface="Arial Rounded MT Bold" charset="0"/>
                <a:ea typeface="Arial Rounded MT Bold" charset="0"/>
                <a:cs typeface="Arial Rounded MT Bold" charset="0"/>
              </a:rPr>
              <a:t>Division of Wound Healing and Regenerative Medicine</a:t>
            </a:r>
          </a:p>
          <a:p>
            <a:r>
              <a:rPr lang="en-US" dirty="0">
                <a:latin typeface="Arial Rounded MT Bold" charset="0"/>
                <a:ea typeface="Arial Rounded MT Bold" charset="0"/>
                <a:cs typeface="Arial Rounded MT Bold" charset="0"/>
              </a:rPr>
              <a:t>Department of Surgery</a:t>
            </a:r>
          </a:p>
          <a:p>
            <a:r>
              <a:rPr lang="en-US" dirty="0">
                <a:latin typeface="Arial Rounded MT Bold" charset="0"/>
                <a:ea typeface="Arial Rounded MT Bold" charset="0"/>
                <a:cs typeface="Arial Rounded MT Bold" charset="0"/>
              </a:rPr>
              <a:t>Newark Beth Israel Medical Center </a:t>
            </a:r>
          </a:p>
          <a:p>
            <a:endParaRPr lang="en-US" sz="1100" dirty="0">
              <a:latin typeface="Arial Rounded MT Bold" charset="0"/>
              <a:ea typeface="Arial Rounded MT Bold" charset="0"/>
              <a:cs typeface="Arial Rounded MT Bold" charset="0"/>
            </a:endParaRPr>
          </a:p>
          <a:p>
            <a:r>
              <a:rPr lang="en-US" dirty="0">
                <a:latin typeface="Arial Rounded MT Bold" charset="0"/>
                <a:ea typeface="Arial Rounded MT Bold" charset="0"/>
                <a:cs typeface="Arial Rounded MT Bold" charset="0"/>
              </a:rPr>
              <a:t>June 30, 2020</a:t>
            </a:r>
          </a:p>
          <a:p>
            <a:endParaRPr lang="en-US" sz="1000" dirty="0">
              <a:latin typeface="Arial Rounded MT Bold" charset="0"/>
              <a:ea typeface="Arial Rounded MT Bold" charset="0"/>
              <a:cs typeface="Arial Rounded MT Bold" charset="0"/>
            </a:endParaRPr>
          </a:p>
          <a:p>
            <a:r>
              <a:rPr lang="en-US" dirty="0">
                <a:solidFill>
                  <a:schemeClr val="bg1"/>
                </a:solidFill>
                <a:latin typeface="Arial Rounded MT Bold" charset="0"/>
                <a:ea typeface="Arial Rounded MT Bold" charset="0"/>
                <a:cs typeface="Arial Rounded MT Bold" charset="0"/>
              </a:rPr>
              <a:t>Harold </a:t>
            </a:r>
            <a:r>
              <a:rPr lang="en-US" dirty="0" err="1">
                <a:solidFill>
                  <a:schemeClr val="bg1"/>
                </a:solidFill>
                <a:latin typeface="Arial Rounded MT Bold" charset="0"/>
                <a:ea typeface="Arial Rounded MT Bold" charset="0"/>
                <a:cs typeface="Arial Rounded MT Bold" charset="0"/>
              </a:rPr>
              <a:t>Brem</a:t>
            </a:r>
            <a:r>
              <a:rPr lang="en-US" dirty="0">
                <a:solidFill>
                  <a:schemeClr val="bg1"/>
                </a:solidFill>
                <a:latin typeface="Arial Rounded MT Bold" charset="0"/>
                <a:ea typeface="Arial Rounded MT Bold" charset="0"/>
                <a:cs typeface="Arial Rounded MT Bold" charset="0"/>
              </a:rPr>
              <a:t>, MD FACS</a:t>
            </a:r>
          </a:p>
          <a:p>
            <a:r>
              <a:rPr lang="en-US" dirty="0" err="1">
                <a:latin typeface="Arial Rounded MT Bold" charset="0"/>
                <a:ea typeface="Arial Rounded MT Bold" charset="0"/>
                <a:cs typeface="Arial Rounded MT Bold" charset="0"/>
              </a:rPr>
              <a:t>harold.brem@rwjbh.org</a:t>
            </a:r>
            <a:endParaRPr lang="en-US" dirty="0">
              <a:latin typeface="Arial Rounded MT Bold" charset="0"/>
              <a:ea typeface="Arial Rounded MT Bold" charset="0"/>
              <a:cs typeface="Arial Rounded MT Bold" charset="0"/>
            </a:endParaRPr>
          </a:p>
          <a:p>
            <a:r>
              <a:rPr lang="en-US" dirty="0" err="1">
                <a:latin typeface="Arial Rounded MT Bold" charset="0"/>
                <a:ea typeface="Arial Rounded MT Bold" charset="0"/>
                <a:cs typeface="Arial Rounded MT Bold" charset="0"/>
              </a:rPr>
              <a:t>newjerseywoundhealing.org</a:t>
            </a:r>
            <a:endParaRPr lang="en-US"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826442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FFFF00"/>
                </a:solidFill>
              </a:rPr>
              <a:t>What laboratory tests are necessary for optimal assessment and treatment?</a:t>
            </a:r>
          </a:p>
        </p:txBody>
      </p:sp>
      <p:sp>
        <p:nvSpPr>
          <p:cNvPr id="3" name="Content Placeholder 2"/>
          <p:cNvSpPr>
            <a:spLocks noGrp="1"/>
          </p:cNvSpPr>
          <p:nvPr>
            <p:ph idx="1"/>
          </p:nvPr>
        </p:nvSpPr>
        <p:spPr>
          <a:xfrm>
            <a:off x="838200" y="1825625"/>
            <a:ext cx="5331106" cy="4351338"/>
          </a:xfrm>
        </p:spPr>
        <p:txBody>
          <a:bodyPr>
            <a:normAutofit fontScale="92500" lnSpcReduction="20000"/>
          </a:bodyPr>
          <a:lstStyle/>
          <a:p>
            <a:pPr lvl="0"/>
            <a:r>
              <a:rPr lang="en-US" dirty="0" err="1"/>
              <a:t>Procalcitonin</a:t>
            </a:r>
            <a:endParaRPr lang="en-US" dirty="0"/>
          </a:p>
          <a:p>
            <a:pPr lvl="0"/>
            <a:r>
              <a:rPr lang="en-US" dirty="0"/>
              <a:t>C-Reactive Protein</a:t>
            </a:r>
          </a:p>
          <a:p>
            <a:pPr lvl="0"/>
            <a:r>
              <a:rPr lang="en-US" dirty="0"/>
              <a:t>Hemoglobin A1c</a:t>
            </a:r>
          </a:p>
          <a:p>
            <a:pPr lvl="0"/>
            <a:r>
              <a:rPr lang="en-US" dirty="0"/>
              <a:t>Albumin, pre-albumin</a:t>
            </a:r>
          </a:p>
          <a:p>
            <a:pPr lvl="0"/>
            <a:r>
              <a:rPr lang="en-US" dirty="0"/>
              <a:t>Vitamin D level</a:t>
            </a:r>
          </a:p>
          <a:p>
            <a:pPr lvl="0"/>
            <a:r>
              <a:rPr lang="en-US" dirty="0"/>
              <a:t>Complete blood count with manual differential</a:t>
            </a:r>
          </a:p>
          <a:p>
            <a:pPr lvl="0"/>
            <a:r>
              <a:rPr lang="en-US" dirty="0"/>
              <a:t>Prothrombin time/partial thromboplastin time </a:t>
            </a:r>
          </a:p>
          <a:p>
            <a:pPr lvl="0"/>
            <a:r>
              <a:rPr lang="en-US" dirty="0"/>
              <a:t>Comprehensive metabolic panel</a:t>
            </a:r>
          </a:p>
          <a:p>
            <a:pPr lvl="0"/>
            <a:r>
              <a:rPr lang="en-US" dirty="0"/>
              <a:t>Lipid profile </a:t>
            </a:r>
          </a:p>
        </p:txBody>
      </p:sp>
      <p:sp>
        <p:nvSpPr>
          <p:cNvPr id="6" name="Content Placeholder 2"/>
          <p:cNvSpPr txBox="1">
            <a:spLocks/>
          </p:cNvSpPr>
          <p:nvPr/>
        </p:nvSpPr>
        <p:spPr>
          <a:xfrm>
            <a:off x="6096000" y="1679684"/>
            <a:ext cx="5331106"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Erythrocyte sedimentation rate</a:t>
            </a:r>
          </a:p>
          <a:p>
            <a:r>
              <a:rPr lang="en-US" dirty="0"/>
              <a:t>Thyroid-stimulating hormone (TSH) thyroxine (T4) and triiodothyronine (T3)</a:t>
            </a:r>
          </a:p>
          <a:p>
            <a:r>
              <a:rPr lang="en-US" dirty="0"/>
              <a:t> Aspartate Aminotransferase (AST)</a:t>
            </a:r>
          </a:p>
          <a:p>
            <a:r>
              <a:rPr lang="en-US" dirty="0"/>
              <a:t>Alkaline phosphatase (ALP) </a:t>
            </a:r>
          </a:p>
          <a:p>
            <a:r>
              <a:rPr lang="en-US" dirty="0"/>
              <a:t>Gamma‐</a:t>
            </a:r>
            <a:r>
              <a:rPr lang="en-US" dirty="0" err="1"/>
              <a:t>Glutamyl</a:t>
            </a:r>
            <a:r>
              <a:rPr lang="en-US" dirty="0"/>
              <a:t> </a:t>
            </a:r>
            <a:r>
              <a:rPr lang="en-US" dirty="0" err="1"/>
              <a:t>Transpeptidase</a:t>
            </a:r>
            <a:r>
              <a:rPr lang="en-US" dirty="0"/>
              <a:t> (GGT)</a:t>
            </a:r>
          </a:p>
          <a:p>
            <a:r>
              <a:rPr lang="en-US" dirty="0"/>
              <a:t>Alanine aminotransferase (ALT)</a:t>
            </a:r>
          </a:p>
          <a:p>
            <a:r>
              <a:rPr lang="en-US" dirty="0"/>
              <a:t>Urine analysis</a:t>
            </a:r>
          </a:p>
          <a:p>
            <a:r>
              <a:rPr lang="en-US" dirty="0"/>
              <a:t>Urinary </a:t>
            </a:r>
            <a:r>
              <a:rPr lang="en-US" dirty="0" err="1"/>
              <a:t>microalbumin</a:t>
            </a:r>
            <a:r>
              <a:rPr lang="en-US" dirty="0"/>
              <a:t> </a:t>
            </a:r>
          </a:p>
        </p:txBody>
      </p:sp>
    </p:spTree>
    <p:extLst>
      <p:ext uri="{BB962C8B-B14F-4D97-AF65-F5344CB8AC3E}">
        <p14:creationId xmlns:p14="http://schemas.microsoft.com/office/powerpoint/2010/main" val="276158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What additional diagnostic tools are useful?</a:t>
            </a:r>
          </a:p>
        </p:txBody>
      </p:sp>
      <p:sp>
        <p:nvSpPr>
          <p:cNvPr id="3" name="Content Placeholder 2"/>
          <p:cNvSpPr>
            <a:spLocks noGrp="1"/>
          </p:cNvSpPr>
          <p:nvPr>
            <p:ph idx="1"/>
          </p:nvPr>
        </p:nvSpPr>
        <p:spPr>
          <a:xfrm>
            <a:off x="1451658" y="1837200"/>
            <a:ext cx="10515600" cy="4351338"/>
          </a:xfrm>
        </p:spPr>
        <p:txBody>
          <a:bodyPr>
            <a:normAutofit/>
          </a:bodyPr>
          <a:lstStyle/>
          <a:p>
            <a:r>
              <a:rPr lang="en-US" dirty="0"/>
              <a:t>Plain radiography</a:t>
            </a:r>
          </a:p>
          <a:p>
            <a:r>
              <a:rPr lang="en-US" dirty="0"/>
              <a:t>Bone scan</a:t>
            </a:r>
          </a:p>
          <a:p>
            <a:r>
              <a:rPr lang="en-US" dirty="0"/>
              <a:t>Magnetic resonance imaging</a:t>
            </a:r>
          </a:p>
          <a:p>
            <a:r>
              <a:rPr lang="en-US" dirty="0"/>
              <a:t>Tissue or bone biopsy</a:t>
            </a:r>
          </a:p>
          <a:p>
            <a:r>
              <a:rPr lang="en-US" dirty="0"/>
              <a:t>For heel ulcers, all patients with diabetes and any patient with diminished pulse should have bilateral ankle brachial indices. </a:t>
            </a:r>
          </a:p>
        </p:txBody>
      </p:sp>
    </p:spTree>
    <p:extLst>
      <p:ext uri="{BB962C8B-B14F-4D97-AF65-F5344CB8AC3E}">
        <p14:creationId xmlns:p14="http://schemas.microsoft.com/office/powerpoint/2010/main" val="687193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814" y="219964"/>
            <a:ext cx="11204294" cy="1111954"/>
          </a:xfrm>
        </p:spPr>
        <p:txBody>
          <a:bodyPr>
            <a:normAutofit/>
          </a:bodyPr>
          <a:lstStyle/>
          <a:p>
            <a:pPr algn="ctr"/>
            <a:r>
              <a:rPr lang="en-US" sz="3600" dirty="0">
                <a:solidFill>
                  <a:srgbClr val="FFFF00"/>
                </a:solidFill>
              </a:rPr>
              <a:t>What is the Importance of Pathological Diagnosis After Debridement? </a:t>
            </a:r>
          </a:p>
        </p:txBody>
      </p:sp>
      <p:sp>
        <p:nvSpPr>
          <p:cNvPr id="3" name="Content Placeholder 2"/>
          <p:cNvSpPr>
            <a:spLocks noGrp="1"/>
          </p:cNvSpPr>
          <p:nvPr>
            <p:ph idx="1"/>
          </p:nvPr>
        </p:nvSpPr>
        <p:spPr/>
        <p:txBody>
          <a:bodyPr>
            <a:normAutofit/>
          </a:bodyPr>
          <a:lstStyle/>
          <a:p>
            <a:endParaRPr lang="en-US" dirty="0">
              <a:solidFill>
                <a:srgbClr val="FFFF00"/>
              </a:solidFill>
            </a:endParaRPr>
          </a:p>
          <a:p>
            <a:endParaRPr lang="en-US" dirty="0">
              <a:solidFill>
                <a:srgbClr val="FFFF00"/>
              </a:solidFill>
            </a:endParaRPr>
          </a:p>
        </p:txBody>
      </p:sp>
      <p:sp>
        <p:nvSpPr>
          <p:cNvPr id="4" name="TextBox 3"/>
          <p:cNvSpPr txBox="1"/>
          <p:nvPr/>
        </p:nvSpPr>
        <p:spPr>
          <a:xfrm>
            <a:off x="5254908" y="6111207"/>
            <a:ext cx="6802460" cy="523220"/>
          </a:xfrm>
          <a:prstGeom prst="rect">
            <a:avLst/>
          </a:prstGeom>
          <a:noFill/>
        </p:spPr>
        <p:txBody>
          <a:bodyPr wrap="square" rtlCol="0">
            <a:spAutoFit/>
          </a:bodyPr>
          <a:lstStyle/>
          <a:p>
            <a:pPr marL="460375" indent="-460375"/>
            <a:r>
              <a:rPr lang="en-US" sz="1400" dirty="0">
                <a:solidFill>
                  <a:schemeClr val="bg1"/>
                </a:solidFill>
              </a:rPr>
              <a:t>Howell RS, et al. Wound care center of excellence: guide to operative technique for chronic wounds. </a:t>
            </a:r>
            <a:r>
              <a:rPr lang="en-US" sz="1400" i="1" dirty="0">
                <a:solidFill>
                  <a:schemeClr val="bg1"/>
                </a:solidFill>
              </a:rPr>
              <a:t>J Am Coll Surg</a:t>
            </a:r>
            <a:r>
              <a:rPr lang="en-US" sz="1400" dirty="0">
                <a:solidFill>
                  <a:schemeClr val="bg1"/>
                </a:solidFill>
              </a:rPr>
              <a:t> 2018 (226)2: e7-e17.</a:t>
            </a:r>
          </a:p>
        </p:txBody>
      </p:sp>
      <p:sp>
        <p:nvSpPr>
          <p:cNvPr id="7" name="Content Placeholder 2"/>
          <p:cNvSpPr txBox="1">
            <a:spLocks/>
          </p:cNvSpPr>
          <p:nvPr/>
        </p:nvSpPr>
        <p:spPr>
          <a:xfrm>
            <a:off x="990600" y="170226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endParaRPr lang="en-US" dirty="0">
              <a:solidFill>
                <a:srgbClr val="FFFF00"/>
              </a:solidFill>
            </a:endParaRPr>
          </a:p>
          <a:p>
            <a:endParaRPr lang="en-US" dirty="0">
              <a:solidFill>
                <a:srgbClr val="FFFF00"/>
              </a:solidFill>
            </a:endParaRPr>
          </a:p>
        </p:txBody>
      </p:sp>
      <p:sp>
        <p:nvSpPr>
          <p:cNvPr id="8" name="Content Placeholder 2"/>
          <p:cNvSpPr txBox="1">
            <a:spLocks/>
          </p:cNvSpPr>
          <p:nvPr/>
        </p:nvSpPr>
        <p:spPr>
          <a:xfrm>
            <a:off x="686764" y="4817960"/>
            <a:ext cx="11123271" cy="842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Pathology of deep specimens. (A) acute osteomyelitis with empty lacunae (arrow) and inflammatory cells in the marrow space (arrowhead). (B) chronic osteomyelitis with a mix of viable and nonviable bone, bone remodeling, and fibrosis (arrow). (C ) basal cell carcinoma with characteristic basal clue cells (arrow). (D) venous ulceration with granulation tissue (arrow). (E ) charcot arthopathy with inflamed dense fibrous connective tissue (arrow) and granulation tissue. (F) keratinizing squamous cell carcinoma with characteristic keratin pearls (arrow) in a bleeding exophytic back mass. </a:t>
            </a:r>
            <a:endParaRPr lang="en-US" sz="1600" dirty="0">
              <a:solidFill>
                <a:srgbClr val="FFFF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900" y="1331918"/>
            <a:ext cx="6680200" cy="3352800"/>
          </a:xfrm>
          <a:prstGeom prst="rect">
            <a:avLst/>
          </a:prstGeom>
        </p:spPr>
      </p:pic>
    </p:spTree>
    <p:extLst>
      <p:ext uri="{BB962C8B-B14F-4D97-AF65-F5344CB8AC3E}">
        <p14:creationId xmlns:p14="http://schemas.microsoft.com/office/powerpoint/2010/main" val="1638841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defRPr/>
            </a:pPr>
            <a:r>
              <a:rPr lang="en-US" sz="3200" dirty="0">
                <a:solidFill>
                  <a:srgbClr val="FFFF00"/>
                </a:solidFill>
              </a:rPr>
              <a:t>Pathological Importance of the Tissue Left Behind</a:t>
            </a:r>
          </a:p>
        </p:txBody>
      </p:sp>
      <p:sp>
        <p:nvSpPr>
          <p:cNvPr id="7" name="TextBox 5"/>
          <p:cNvSpPr txBox="1">
            <a:spLocks noChangeArrowheads="1"/>
          </p:cNvSpPr>
          <p:nvPr/>
        </p:nvSpPr>
        <p:spPr bwMode="auto">
          <a:xfrm>
            <a:off x="7810614" y="2244206"/>
            <a:ext cx="2628786" cy="2720426"/>
          </a:xfrm>
          <a:prstGeom prst="rect">
            <a:avLst/>
          </a:prstGeom>
          <a:gradFill flip="none" rotWithShape="1">
            <a:gsLst>
              <a:gs pos="0">
                <a:srgbClr val="FFFF99"/>
              </a:gs>
              <a:gs pos="64999">
                <a:srgbClr val="FFFFCC"/>
              </a:gs>
            </a:gsLst>
            <a:path path="circle">
              <a:fillToRect l="100000" t="100000"/>
            </a:path>
            <a:tileRect r="-100000" b="-100000"/>
          </a:gradFill>
          <a:ln w="9525">
            <a:noFill/>
            <a:miter lim="800000"/>
            <a:headEnd/>
            <a:tailEnd/>
          </a:ln>
          <a:scene3d>
            <a:camera prst="orthographicFront"/>
            <a:lightRig rig="threePt" dir="t"/>
          </a:scene3d>
          <a:sp3d extrusionH="25400">
            <a:bevelT prst="convex"/>
            <a:bevelB prst="convex"/>
          </a:sp3d>
        </p:spPr>
        <p:txBody>
          <a:bodyPr lIns="137160" tIns="182880" rIns="137160" bIns="182880" anchorCtr="1"/>
          <a:lstStyle/>
          <a:p>
            <a:pPr marL="342900" indent="-342900">
              <a:buFontTx/>
              <a:buAutoNum type="alphaUcPeriod"/>
              <a:defRPr/>
            </a:pPr>
            <a:r>
              <a:rPr lang="en-US" dirty="0">
                <a:solidFill>
                  <a:srgbClr val="00000A"/>
                </a:solidFill>
                <a:effectLst>
                  <a:outerShdw blurRad="38100" dist="38100" dir="2700000" algn="tl">
                    <a:srgbClr val="FFFFFF"/>
                  </a:outerShdw>
                </a:effectLst>
                <a:ea typeface="ＭＳ Ｐゴシック" charset="-128"/>
                <a:cs typeface="ＭＳ Ｐゴシック" charset="-128"/>
              </a:rPr>
              <a:t>Granulation tissue</a:t>
            </a:r>
          </a:p>
          <a:p>
            <a:pPr marL="342900" indent="-342900">
              <a:buFontTx/>
              <a:buAutoNum type="alphaUcPeriod"/>
              <a:defRPr/>
            </a:pPr>
            <a:endParaRPr lang="en-US" dirty="0">
              <a:solidFill>
                <a:srgbClr val="00000A"/>
              </a:solidFill>
              <a:effectLst>
                <a:outerShdw blurRad="38100" dist="38100" dir="2700000" algn="tl">
                  <a:srgbClr val="FFFFFF"/>
                </a:outerShdw>
              </a:effectLst>
              <a:ea typeface="ＭＳ Ｐゴシック" charset="-128"/>
              <a:cs typeface="ＭＳ Ｐゴシック" charset="-128"/>
            </a:endParaRPr>
          </a:p>
          <a:p>
            <a:pPr marL="342900" indent="-342900">
              <a:buFontTx/>
              <a:buAutoNum type="alphaUcPeriod"/>
              <a:defRPr/>
            </a:pPr>
            <a:r>
              <a:rPr lang="en-US" dirty="0">
                <a:solidFill>
                  <a:srgbClr val="00000A"/>
                </a:solidFill>
                <a:effectLst>
                  <a:outerShdw blurRad="38100" dist="38100" dir="2700000" algn="tl">
                    <a:srgbClr val="FFFFFF"/>
                  </a:outerShdw>
                </a:effectLst>
                <a:ea typeface="ＭＳ Ｐゴシック" charset="-128"/>
                <a:cs typeface="ＭＳ Ｐゴシック" charset="-128"/>
              </a:rPr>
              <a:t>Fibrosis</a:t>
            </a:r>
          </a:p>
          <a:p>
            <a:pPr marL="342900" indent="-342900">
              <a:buFontTx/>
              <a:buAutoNum type="alphaUcPeriod"/>
              <a:defRPr/>
            </a:pPr>
            <a:endParaRPr lang="en-US" dirty="0">
              <a:solidFill>
                <a:srgbClr val="00000A"/>
              </a:solidFill>
              <a:effectLst>
                <a:outerShdw blurRad="38100" dist="38100" dir="2700000" algn="tl">
                  <a:srgbClr val="FFFFFF"/>
                </a:outerShdw>
              </a:effectLst>
              <a:ea typeface="ＭＳ Ｐゴシック" charset="-128"/>
              <a:cs typeface="ＭＳ Ｐゴシック" charset="-128"/>
            </a:endParaRPr>
          </a:p>
          <a:p>
            <a:pPr marL="342900" indent="-342900">
              <a:buFontTx/>
              <a:buAutoNum type="alphaUcPeriod"/>
              <a:defRPr/>
            </a:pPr>
            <a:r>
              <a:rPr lang="en-US" dirty="0">
                <a:solidFill>
                  <a:srgbClr val="00000A"/>
                </a:solidFill>
                <a:effectLst>
                  <a:outerShdw blurRad="38100" dist="38100" dir="2700000" algn="tl">
                    <a:srgbClr val="FFFFFF"/>
                  </a:outerShdw>
                </a:effectLst>
                <a:ea typeface="ＭＳ Ｐゴシック" charset="-128"/>
                <a:cs typeface="ＭＳ Ｐゴシック" charset="-128"/>
              </a:rPr>
              <a:t>Osteomyelitis</a:t>
            </a:r>
          </a:p>
          <a:p>
            <a:pPr marL="342900" indent="-342900">
              <a:buFontTx/>
              <a:buAutoNum type="alphaUcPeriod"/>
              <a:defRPr/>
            </a:pPr>
            <a:endParaRPr lang="en-US" dirty="0">
              <a:solidFill>
                <a:srgbClr val="00000A"/>
              </a:solidFill>
              <a:effectLst>
                <a:outerShdw blurRad="38100" dist="38100" dir="2700000" algn="tl">
                  <a:srgbClr val="FFFFFF"/>
                </a:outerShdw>
              </a:effectLst>
              <a:ea typeface="ＭＳ Ｐゴシック" charset="-128"/>
              <a:cs typeface="ＭＳ Ｐゴシック" charset="-128"/>
            </a:endParaRPr>
          </a:p>
          <a:p>
            <a:pPr marL="342900" indent="-342900">
              <a:buFontTx/>
              <a:buAutoNum type="alphaUcPeriod"/>
              <a:defRPr/>
            </a:pPr>
            <a:r>
              <a:rPr lang="en-US" dirty="0">
                <a:solidFill>
                  <a:srgbClr val="00000A"/>
                </a:solidFill>
                <a:effectLst>
                  <a:outerShdw blurRad="38100" dist="38100" dir="2700000" algn="tl">
                    <a:srgbClr val="FFFFFF"/>
                  </a:outerShdw>
                </a:effectLst>
                <a:ea typeface="ＭＳ Ｐゴシック" charset="-128"/>
                <a:cs typeface="ＭＳ Ｐゴシック" charset="-128"/>
              </a:rPr>
              <a:t>Reactive bone</a:t>
            </a:r>
          </a:p>
        </p:txBody>
      </p:sp>
      <p:grpSp>
        <p:nvGrpSpPr>
          <p:cNvPr id="32774" name="Group 12"/>
          <p:cNvGrpSpPr>
            <a:grpSpLocks/>
          </p:cNvGrpSpPr>
          <p:nvPr/>
        </p:nvGrpSpPr>
        <p:grpSpPr bwMode="auto">
          <a:xfrm>
            <a:off x="1701800" y="1420814"/>
            <a:ext cx="5930900" cy="4941886"/>
            <a:chOff x="0" y="1371600"/>
            <a:chExt cx="5550836" cy="4160838"/>
          </a:xfrm>
        </p:grpSpPr>
        <p:pic>
          <p:nvPicPr>
            <p:cNvPr id="32776" name="Picture 2"/>
            <p:cNvPicPr>
              <a:picLocks noChangeAspect="1" noChangeArrowheads="1"/>
            </p:cNvPicPr>
            <p:nvPr/>
          </p:nvPicPr>
          <p:blipFill>
            <a:blip r:embed="rId3" cstate="print"/>
            <a:srcRect/>
            <a:stretch>
              <a:fillRect/>
            </a:stretch>
          </p:blipFill>
          <p:spPr bwMode="auto">
            <a:xfrm>
              <a:off x="0" y="1371600"/>
              <a:ext cx="5550836" cy="4160838"/>
            </a:xfrm>
            <a:prstGeom prst="rect">
              <a:avLst/>
            </a:prstGeom>
            <a:noFill/>
            <a:ln w="9525">
              <a:noFill/>
              <a:miter lim="800000"/>
              <a:headEnd/>
              <a:tailEnd/>
            </a:ln>
          </p:spPr>
        </p:pic>
        <p:sp>
          <p:nvSpPr>
            <p:cNvPr id="8" name="TextBox 7"/>
            <p:cNvSpPr txBox="1"/>
            <p:nvPr/>
          </p:nvSpPr>
          <p:spPr>
            <a:xfrm>
              <a:off x="30919" y="1376564"/>
              <a:ext cx="405207" cy="206801"/>
            </a:xfrm>
            <a:prstGeom prst="rect">
              <a:avLst/>
            </a:prstGeom>
            <a:solidFill>
              <a:srgbClr val="FFFFFF"/>
            </a:solidFill>
          </p:spPr>
          <p:txBody>
            <a:bodyPr lIns="0" tIns="0" rIns="0" bIns="0"/>
            <a:lstStyle/>
            <a:p>
              <a:pPr algn="ctr" eaLnBrk="1" hangingPunct="1">
                <a:defRPr/>
              </a:pPr>
              <a:r>
                <a:rPr lang="en-US" sz="1200" dirty="0">
                  <a:solidFill>
                    <a:srgbClr val="00000A"/>
                  </a:solidFill>
                  <a:effectLst>
                    <a:outerShdw blurRad="38100" dist="38100" dir="2700000" algn="tl">
                      <a:srgbClr val="DDDDDD"/>
                    </a:outerShdw>
                  </a:effectLst>
                  <a:ea typeface="ＭＳ Ｐゴシック" charset="-128"/>
                  <a:cs typeface="ＭＳ Ｐゴシック" charset="-128"/>
                </a:rPr>
                <a:t>A</a:t>
              </a:r>
            </a:p>
          </p:txBody>
        </p:sp>
        <p:sp>
          <p:nvSpPr>
            <p:cNvPr id="9" name="TextBox 8"/>
            <p:cNvSpPr txBox="1"/>
            <p:nvPr/>
          </p:nvSpPr>
          <p:spPr>
            <a:xfrm>
              <a:off x="2616753" y="1376564"/>
              <a:ext cx="406834" cy="206801"/>
            </a:xfrm>
            <a:prstGeom prst="rect">
              <a:avLst/>
            </a:prstGeom>
            <a:solidFill>
              <a:srgbClr val="FFFFFF"/>
            </a:solidFill>
          </p:spPr>
          <p:txBody>
            <a:bodyPr lIns="0" tIns="0" rIns="0" bIns="0"/>
            <a:lstStyle/>
            <a:p>
              <a:pPr algn="ctr" eaLnBrk="1" hangingPunct="1">
                <a:defRPr/>
              </a:pPr>
              <a:r>
                <a:rPr lang="en-US" sz="1200" dirty="0">
                  <a:solidFill>
                    <a:srgbClr val="00000A"/>
                  </a:solidFill>
                  <a:effectLst>
                    <a:outerShdw blurRad="38100" dist="38100" dir="2700000" algn="tl">
                      <a:srgbClr val="DDDDDD"/>
                    </a:outerShdw>
                  </a:effectLst>
                  <a:ea typeface="ＭＳ Ｐゴシック" charset="-128"/>
                  <a:cs typeface="ＭＳ Ｐゴシック" charset="-128"/>
                </a:rPr>
                <a:t>B</a:t>
              </a:r>
            </a:p>
          </p:txBody>
        </p:sp>
        <p:sp>
          <p:nvSpPr>
            <p:cNvPr id="10" name="TextBox 9"/>
            <p:cNvSpPr txBox="1"/>
            <p:nvPr/>
          </p:nvSpPr>
          <p:spPr>
            <a:xfrm>
              <a:off x="30919" y="3313876"/>
              <a:ext cx="405207" cy="205147"/>
            </a:xfrm>
            <a:prstGeom prst="rect">
              <a:avLst/>
            </a:prstGeom>
            <a:solidFill>
              <a:srgbClr val="FFFFFF"/>
            </a:solidFill>
          </p:spPr>
          <p:txBody>
            <a:bodyPr lIns="0" tIns="0" rIns="0" bIns="0"/>
            <a:lstStyle/>
            <a:p>
              <a:pPr algn="ctr" eaLnBrk="1" hangingPunct="1">
                <a:defRPr/>
              </a:pPr>
              <a:r>
                <a:rPr lang="en-US" sz="1200" dirty="0">
                  <a:solidFill>
                    <a:srgbClr val="00000A"/>
                  </a:solidFill>
                  <a:effectLst>
                    <a:outerShdw blurRad="38100" dist="38100" dir="2700000" algn="tl">
                      <a:srgbClr val="DDDDDD"/>
                    </a:outerShdw>
                  </a:effectLst>
                  <a:ea typeface="ＭＳ Ｐゴシック" charset="-128"/>
                  <a:cs typeface="ＭＳ Ｐゴシック" charset="-128"/>
                </a:rPr>
                <a:t>C</a:t>
              </a:r>
            </a:p>
          </p:txBody>
        </p:sp>
        <p:sp>
          <p:nvSpPr>
            <p:cNvPr id="11" name="TextBox 10"/>
            <p:cNvSpPr txBox="1"/>
            <p:nvPr/>
          </p:nvSpPr>
          <p:spPr>
            <a:xfrm>
              <a:off x="2616753" y="3313876"/>
              <a:ext cx="406834" cy="205147"/>
            </a:xfrm>
            <a:prstGeom prst="rect">
              <a:avLst/>
            </a:prstGeom>
            <a:solidFill>
              <a:srgbClr val="FFFFFF"/>
            </a:solidFill>
          </p:spPr>
          <p:txBody>
            <a:bodyPr lIns="0" tIns="0" rIns="0" bIns="0"/>
            <a:lstStyle/>
            <a:p>
              <a:pPr algn="ctr" eaLnBrk="1" hangingPunct="1">
                <a:defRPr/>
              </a:pPr>
              <a:r>
                <a:rPr lang="en-US" sz="1200" dirty="0">
                  <a:solidFill>
                    <a:srgbClr val="00000A"/>
                  </a:solidFill>
                  <a:effectLst>
                    <a:outerShdw blurRad="38100" dist="38100" dir="2700000" algn="tl">
                      <a:srgbClr val="DDDDDD"/>
                    </a:outerShdw>
                  </a:effectLst>
                  <a:ea typeface="ＭＳ Ｐゴシック" charset="-128"/>
                  <a:cs typeface="ＭＳ Ｐゴシック" charset="-128"/>
                </a:rPr>
                <a:t>D</a:t>
              </a:r>
            </a:p>
          </p:txBody>
        </p:sp>
      </p:grpSp>
      <p:sp>
        <p:nvSpPr>
          <p:cNvPr id="32775" name="Footer Placeholder 4"/>
          <p:cNvSpPr txBox="1">
            <a:spLocks noGrp="1"/>
          </p:cNvSpPr>
          <p:nvPr/>
        </p:nvSpPr>
        <p:spPr bwMode="auto">
          <a:xfrm>
            <a:off x="2514600" y="6381136"/>
            <a:ext cx="8153400" cy="476865"/>
          </a:xfrm>
          <a:prstGeom prst="rect">
            <a:avLst/>
          </a:prstGeom>
          <a:noFill/>
          <a:ln w="9525">
            <a:noFill/>
            <a:miter lim="800000"/>
            <a:headEnd/>
            <a:tailEnd/>
          </a:ln>
        </p:spPr>
        <p:txBody>
          <a:bodyPr/>
          <a:lstStyle/>
          <a:p>
            <a:pPr algn="r" eaLnBrk="1" hangingPunct="1"/>
            <a:r>
              <a:rPr lang="en-US" sz="1600" dirty="0">
                <a:solidFill>
                  <a:schemeClr val="bg1"/>
                </a:solidFill>
              </a:rPr>
              <a:t>Golinko et al.  Operative Debridement of Diabetic Foot Ulcers. J Am Coll Surg 2008; 207:e1-e6</a:t>
            </a:r>
          </a:p>
        </p:txBody>
      </p:sp>
    </p:spTree>
    <p:extLst>
      <p:ext uri="{BB962C8B-B14F-4D97-AF65-F5344CB8AC3E}">
        <p14:creationId xmlns:p14="http://schemas.microsoft.com/office/powerpoint/2010/main" val="383313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defRPr/>
            </a:pPr>
            <a:r>
              <a:rPr lang="en-US" sz="2800" dirty="0">
                <a:solidFill>
                  <a:srgbClr val="FFFF00"/>
                </a:solidFill>
              </a:rPr>
              <a:t>Cutaneous Granulomatosis with Polyangiitis – Vasculitis. Perivascular inflammation with plasma cell infiltration. (40x)</a:t>
            </a:r>
          </a:p>
        </p:txBody>
      </p:sp>
      <p:pic>
        <p:nvPicPr>
          <p:cNvPr id="95235" name="Content Placeholder 3"/>
          <p:cNvPicPr>
            <a:picLocks noGrp="1"/>
          </p:cNvPicPr>
          <p:nvPr>
            <p:ph idx="1"/>
          </p:nvPr>
        </p:nvPicPr>
        <p:blipFill>
          <a:blip r:embed="rId2" cstate="print"/>
          <a:srcRect/>
          <a:stretch>
            <a:fillRect/>
          </a:stretch>
        </p:blipFill>
        <p:spPr>
          <a:xfrm>
            <a:off x="2176040" y="1562100"/>
            <a:ext cx="6459959" cy="4595632"/>
          </a:xfrm>
        </p:spPr>
      </p:pic>
      <p:sp>
        <p:nvSpPr>
          <p:cNvPr id="4" name="TextBox 3"/>
          <p:cNvSpPr txBox="1"/>
          <p:nvPr/>
        </p:nvSpPr>
        <p:spPr>
          <a:xfrm>
            <a:off x="8674100" y="3365500"/>
            <a:ext cx="1993900" cy="1631216"/>
          </a:xfrm>
          <a:prstGeom prst="rect">
            <a:avLst/>
          </a:prstGeom>
          <a:noFill/>
        </p:spPr>
        <p:txBody>
          <a:bodyPr wrap="square" rtlCol="0">
            <a:spAutoFit/>
          </a:bodyPr>
          <a:lstStyle/>
          <a:p>
            <a:r>
              <a:rPr lang="en-US" sz="2000" dirty="0">
                <a:solidFill>
                  <a:schemeClr val="bg1"/>
                </a:solidFill>
              </a:rPr>
              <a:t>White arrow: blood vessel</a:t>
            </a:r>
          </a:p>
          <a:p>
            <a:endParaRPr lang="en-US" sz="2000" dirty="0">
              <a:solidFill>
                <a:schemeClr val="bg1"/>
              </a:solidFill>
            </a:endParaRPr>
          </a:p>
          <a:p>
            <a:r>
              <a:rPr lang="en-US" sz="2000" dirty="0">
                <a:solidFill>
                  <a:schemeClr val="bg1"/>
                </a:solidFill>
              </a:rPr>
              <a:t>Yellow arrows: plasma cells</a:t>
            </a:r>
          </a:p>
        </p:txBody>
      </p:sp>
      <p:cxnSp>
        <p:nvCxnSpPr>
          <p:cNvPr id="6" name="Straight Arrow Connector 5"/>
          <p:cNvCxnSpPr/>
          <p:nvPr/>
        </p:nvCxnSpPr>
        <p:spPr bwMode="auto">
          <a:xfrm flipH="1">
            <a:off x="5455920" y="5588000"/>
            <a:ext cx="571500" cy="355600"/>
          </a:xfrm>
          <a:prstGeom prst="straightConnector1">
            <a:avLst/>
          </a:prstGeom>
          <a:noFill/>
          <a:ln w="76200" cap="flat" cmpd="sng" algn="ctr">
            <a:solidFill>
              <a:srgbClr val="FFFF00"/>
            </a:solidFill>
            <a:prstDash val="solid"/>
            <a:round/>
            <a:headEnd type="none" w="med" len="med"/>
            <a:tailEnd type="arrow"/>
          </a:ln>
          <a:effectLst/>
        </p:spPr>
      </p:cxnSp>
      <p:cxnSp>
        <p:nvCxnSpPr>
          <p:cNvPr id="8" name="Straight Arrow Connector 7"/>
          <p:cNvCxnSpPr/>
          <p:nvPr/>
        </p:nvCxnSpPr>
        <p:spPr bwMode="auto">
          <a:xfrm>
            <a:off x="3568700" y="5384800"/>
            <a:ext cx="736600" cy="152400"/>
          </a:xfrm>
          <a:prstGeom prst="straightConnector1">
            <a:avLst/>
          </a:prstGeom>
          <a:noFill/>
          <a:ln w="76200" cap="flat" cmpd="sng" algn="ctr">
            <a:solidFill>
              <a:srgbClr val="FFFF00"/>
            </a:solidFill>
            <a:prstDash val="solid"/>
            <a:round/>
            <a:headEnd type="none" w="med" len="med"/>
            <a:tailEnd type="arrow"/>
          </a:ln>
          <a:effectLst/>
        </p:spPr>
      </p:cxnSp>
      <p:cxnSp>
        <p:nvCxnSpPr>
          <p:cNvPr id="14" name="Straight Arrow Connector 13"/>
          <p:cNvCxnSpPr/>
          <p:nvPr/>
        </p:nvCxnSpPr>
        <p:spPr bwMode="auto">
          <a:xfrm flipH="1">
            <a:off x="5130800" y="4152900"/>
            <a:ext cx="647700" cy="419100"/>
          </a:xfrm>
          <a:prstGeom prst="straightConnector1">
            <a:avLst/>
          </a:prstGeom>
          <a:noFill/>
          <a:ln w="76200" cap="flat" cmpd="sng" algn="ctr">
            <a:solidFill>
              <a:schemeClr val="bg2">
                <a:lumMod val="60000"/>
                <a:lumOff val="40000"/>
              </a:schemeClr>
            </a:solidFill>
            <a:prstDash val="solid"/>
            <a:round/>
            <a:headEnd type="none" w="med" len="med"/>
            <a:tailEnd type="arrow"/>
          </a:ln>
          <a:effectLst/>
        </p:spPr>
      </p:cxnSp>
      <p:sp>
        <p:nvSpPr>
          <p:cNvPr id="9" name="TextBox 8"/>
          <p:cNvSpPr txBox="1"/>
          <p:nvPr/>
        </p:nvSpPr>
        <p:spPr>
          <a:xfrm>
            <a:off x="6952208" y="6273225"/>
            <a:ext cx="5239792" cy="584775"/>
          </a:xfrm>
          <a:prstGeom prst="rect">
            <a:avLst/>
          </a:prstGeom>
          <a:noFill/>
        </p:spPr>
        <p:txBody>
          <a:bodyPr wrap="square" rtlCol="0">
            <a:spAutoFit/>
          </a:bodyPr>
          <a:lstStyle/>
          <a:p>
            <a:pPr marL="403225" indent="-403225"/>
            <a:r>
              <a:rPr lang="en-US" sz="1600" dirty="0" err="1">
                <a:solidFill>
                  <a:schemeClr val="bg1"/>
                </a:solidFill>
              </a:rPr>
              <a:t>Turi</a:t>
            </a:r>
            <a:r>
              <a:rPr lang="en-US" sz="1600" dirty="0">
                <a:solidFill>
                  <a:schemeClr val="bg1"/>
                </a:solidFill>
              </a:rPr>
              <a:t> GK, et al. Major Histopathologic Diagnoses of Chronic Wounds. </a:t>
            </a:r>
            <a:r>
              <a:rPr lang="en-US" sz="1600" i="1" dirty="0" err="1">
                <a:solidFill>
                  <a:schemeClr val="bg1"/>
                </a:solidFill>
              </a:rPr>
              <a:t>Adv</a:t>
            </a:r>
            <a:r>
              <a:rPr lang="en-US" sz="1600" i="1" dirty="0">
                <a:solidFill>
                  <a:schemeClr val="bg1"/>
                </a:solidFill>
              </a:rPr>
              <a:t> Skin Wound Care</a:t>
            </a:r>
            <a:r>
              <a:rPr lang="en-US" sz="1600" dirty="0">
                <a:solidFill>
                  <a:schemeClr val="bg1"/>
                </a:solidFill>
              </a:rPr>
              <a:t>. 2016;29(8):E1.</a:t>
            </a:r>
          </a:p>
        </p:txBody>
      </p:sp>
    </p:spTree>
    <p:extLst>
      <p:ext uri="{BB962C8B-B14F-4D97-AF65-F5344CB8AC3E}">
        <p14:creationId xmlns:p14="http://schemas.microsoft.com/office/powerpoint/2010/main" val="1230448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1" y="214655"/>
            <a:ext cx="11894594" cy="814046"/>
          </a:xfrm>
        </p:spPr>
        <p:txBody>
          <a:bodyPr>
            <a:normAutofit/>
          </a:bodyPr>
          <a:lstStyle/>
          <a:p>
            <a:pPr algn="ctr"/>
            <a:r>
              <a:rPr lang="en-US" sz="3200" dirty="0">
                <a:solidFill>
                  <a:srgbClr val="FFFF00"/>
                </a:solidFill>
              </a:rPr>
              <a:t>What is histopathology of secondary-type vasculitis?</a:t>
            </a:r>
          </a:p>
        </p:txBody>
      </p:sp>
      <p:sp>
        <p:nvSpPr>
          <p:cNvPr id="11" name="TextBox 10"/>
          <p:cNvSpPr txBox="1"/>
          <p:nvPr/>
        </p:nvSpPr>
        <p:spPr>
          <a:xfrm>
            <a:off x="6832603" y="6050588"/>
            <a:ext cx="5239792" cy="584775"/>
          </a:xfrm>
          <a:prstGeom prst="rect">
            <a:avLst/>
          </a:prstGeom>
          <a:noFill/>
        </p:spPr>
        <p:txBody>
          <a:bodyPr wrap="square" rtlCol="0">
            <a:spAutoFit/>
          </a:bodyPr>
          <a:lstStyle/>
          <a:p>
            <a:pPr marL="403225" indent="-403225"/>
            <a:r>
              <a:rPr lang="en-US" sz="1600" dirty="0" err="1">
                <a:solidFill>
                  <a:schemeClr val="bg1"/>
                </a:solidFill>
              </a:rPr>
              <a:t>Turi</a:t>
            </a:r>
            <a:r>
              <a:rPr lang="en-US" sz="1600" dirty="0">
                <a:solidFill>
                  <a:schemeClr val="bg1"/>
                </a:solidFill>
              </a:rPr>
              <a:t> GK</a:t>
            </a:r>
            <a:r>
              <a:rPr lang="en-US" sz="1600">
                <a:solidFill>
                  <a:schemeClr val="bg1"/>
                </a:solidFill>
              </a:rPr>
              <a:t>, et al. Major </a:t>
            </a:r>
            <a:r>
              <a:rPr lang="en-US" sz="1600" dirty="0">
                <a:solidFill>
                  <a:schemeClr val="bg1"/>
                </a:solidFill>
              </a:rPr>
              <a:t>Histopathologic Diagnoses of Chronic Wounds. </a:t>
            </a:r>
            <a:r>
              <a:rPr lang="en-US" sz="1600" i="1" dirty="0" err="1">
                <a:solidFill>
                  <a:schemeClr val="bg1"/>
                </a:solidFill>
              </a:rPr>
              <a:t>Adv</a:t>
            </a:r>
            <a:r>
              <a:rPr lang="en-US" sz="1600" i="1" dirty="0">
                <a:solidFill>
                  <a:schemeClr val="bg1"/>
                </a:solidFill>
              </a:rPr>
              <a:t> Skin Wound Care</a:t>
            </a:r>
            <a:r>
              <a:rPr lang="en-US" sz="1600" dirty="0">
                <a:solidFill>
                  <a:schemeClr val="bg1"/>
                </a:solidFill>
              </a:rPr>
              <a:t>. 2016;29(8):E1.</a:t>
            </a:r>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5263" y="1212480"/>
            <a:ext cx="5619670" cy="4654328"/>
          </a:xfrm>
        </p:spPr>
      </p:pic>
    </p:spTree>
    <p:extLst>
      <p:ext uri="{BB962C8B-B14F-4D97-AF65-F5344CB8AC3E}">
        <p14:creationId xmlns:p14="http://schemas.microsoft.com/office/powerpoint/2010/main" val="1203547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1" y="214655"/>
            <a:ext cx="11894594" cy="814046"/>
          </a:xfrm>
        </p:spPr>
        <p:txBody>
          <a:bodyPr>
            <a:normAutofit/>
          </a:bodyPr>
          <a:lstStyle/>
          <a:p>
            <a:pPr algn="ctr"/>
            <a:r>
              <a:rPr lang="en-US" sz="3200" dirty="0">
                <a:solidFill>
                  <a:srgbClr val="FFFF00"/>
                </a:solidFill>
              </a:rPr>
              <a:t>What is histopathology of acute osteomyelitis?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2779" y="1028701"/>
            <a:ext cx="5792406" cy="4926252"/>
          </a:xfrm>
        </p:spPr>
      </p:pic>
      <p:sp>
        <p:nvSpPr>
          <p:cNvPr id="6" name="TextBox 5"/>
          <p:cNvSpPr txBox="1"/>
          <p:nvPr/>
        </p:nvSpPr>
        <p:spPr>
          <a:xfrm>
            <a:off x="6832603" y="6039013"/>
            <a:ext cx="5239792" cy="584775"/>
          </a:xfrm>
          <a:prstGeom prst="rect">
            <a:avLst/>
          </a:prstGeom>
          <a:noFill/>
        </p:spPr>
        <p:txBody>
          <a:bodyPr wrap="square" rtlCol="0">
            <a:spAutoFit/>
          </a:bodyPr>
          <a:lstStyle/>
          <a:p>
            <a:pPr marL="403225" indent="-403225"/>
            <a:r>
              <a:rPr lang="en-US" sz="1600" dirty="0" err="1">
                <a:solidFill>
                  <a:schemeClr val="bg1"/>
                </a:solidFill>
              </a:rPr>
              <a:t>Turi</a:t>
            </a:r>
            <a:r>
              <a:rPr lang="en-US" sz="1600" dirty="0">
                <a:solidFill>
                  <a:schemeClr val="bg1"/>
                </a:solidFill>
              </a:rPr>
              <a:t> GK</a:t>
            </a:r>
            <a:r>
              <a:rPr lang="en-US" sz="1600">
                <a:solidFill>
                  <a:schemeClr val="bg1"/>
                </a:solidFill>
              </a:rPr>
              <a:t>, et al. Major </a:t>
            </a:r>
            <a:r>
              <a:rPr lang="en-US" sz="1600" dirty="0">
                <a:solidFill>
                  <a:schemeClr val="bg1"/>
                </a:solidFill>
              </a:rPr>
              <a:t>Histopathologic Diagnoses of Chronic Wounds. </a:t>
            </a:r>
            <a:r>
              <a:rPr lang="en-US" sz="1600" i="1" dirty="0" err="1">
                <a:solidFill>
                  <a:schemeClr val="bg1"/>
                </a:solidFill>
              </a:rPr>
              <a:t>Adv</a:t>
            </a:r>
            <a:r>
              <a:rPr lang="en-US" sz="1600" i="1" dirty="0">
                <a:solidFill>
                  <a:schemeClr val="bg1"/>
                </a:solidFill>
              </a:rPr>
              <a:t> Skin Wound Care</a:t>
            </a:r>
            <a:r>
              <a:rPr lang="en-US" sz="1600" dirty="0">
                <a:solidFill>
                  <a:schemeClr val="bg1"/>
                </a:solidFill>
              </a:rPr>
              <a:t>. 2016;29(8):E1.</a:t>
            </a:r>
          </a:p>
        </p:txBody>
      </p:sp>
    </p:spTree>
    <p:extLst>
      <p:ext uri="{BB962C8B-B14F-4D97-AF65-F5344CB8AC3E}">
        <p14:creationId xmlns:p14="http://schemas.microsoft.com/office/powerpoint/2010/main" val="1377689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1" y="214655"/>
            <a:ext cx="11894594" cy="814046"/>
          </a:xfrm>
        </p:spPr>
        <p:txBody>
          <a:bodyPr>
            <a:normAutofit/>
          </a:bodyPr>
          <a:lstStyle/>
          <a:p>
            <a:pPr algn="ctr"/>
            <a:r>
              <a:rPr lang="en-US" sz="3200" dirty="0">
                <a:solidFill>
                  <a:srgbClr val="FFFF00"/>
                </a:solidFill>
              </a:rPr>
              <a:t>What is histopathology of osteomyelitis?</a:t>
            </a:r>
          </a:p>
        </p:txBody>
      </p:sp>
      <p:sp>
        <p:nvSpPr>
          <p:cNvPr id="5" name="TextBox 4"/>
          <p:cNvSpPr txBox="1"/>
          <p:nvPr/>
        </p:nvSpPr>
        <p:spPr>
          <a:xfrm>
            <a:off x="6952208" y="6273225"/>
            <a:ext cx="5239792" cy="584775"/>
          </a:xfrm>
          <a:prstGeom prst="rect">
            <a:avLst/>
          </a:prstGeom>
          <a:noFill/>
        </p:spPr>
        <p:txBody>
          <a:bodyPr wrap="square" rtlCol="0">
            <a:spAutoFit/>
          </a:bodyPr>
          <a:lstStyle/>
          <a:p>
            <a:pPr marL="403225" indent="-403225"/>
            <a:r>
              <a:rPr lang="en-US" sz="1600" dirty="0" err="1">
                <a:solidFill>
                  <a:schemeClr val="bg1"/>
                </a:solidFill>
              </a:rPr>
              <a:t>Turi</a:t>
            </a:r>
            <a:r>
              <a:rPr lang="en-US" sz="1600" dirty="0">
                <a:solidFill>
                  <a:schemeClr val="bg1"/>
                </a:solidFill>
              </a:rPr>
              <a:t> GK, et al. Major Histopathologic Diagnoses of Chronic Wounds. </a:t>
            </a:r>
            <a:r>
              <a:rPr lang="en-US" sz="1600" i="1" dirty="0" err="1">
                <a:solidFill>
                  <a:schemeClr val="bg1"/>
                </a:solidFill>
              </a:rPr>
              <a:t>Adv</a:t>
            </a:r>
            <a:r>
              <a:rPr lang="en-US" sz="1600" i="1" dirty="0">
                <a:solidFill>
                  <a:schemeClr val="bg1"/>
                </a:solidFill>
              </a:rPr>
              <a:t> Skin Wound Care</a:t>
            </a:r>
            <a:r>
              <a:rPr lang="en-US" sz="1600" dirty="0">
                <a:solidFill>
                  <a:schemeClr val="bg1"/>
                </a:solidFill>
              </a:rPr>
              <a:t>. 2016;29(8):E1.</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2726" y="911158"/>
            <a:ext cx="6369773" cy="5420242"/>
          </a:xfrm>
        </p:spPr>
      </p:pic>
    </p:spTree>
    <p:extLst>
      <p:ext uri="{BB962C8B-B14F-4D97-AF65-F5344CB8AC3E}">
        <p14:creationId xmlns:p14="http://schemas.microsoft.com/office/powerpoint/2010/main" val="657349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What is the histopathology of venous ulcers?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088" y="1253786"/>
            <a:ext cx="6158375" cy="5264841"/>
          </a:xfrm>
          <a:prstGeom prst="rect">
            <a:avLst/>
          </a:prstGeom>
        </p:spPr>
      </p:pic>
      <p:sp>
        <p:nvSpPr>
          <p:cNvPr id="6" name="TextBox 5"/>
          <p:cNvSpPr txBox="1"/>
          <p:nvPr/>
        </p:nvSpPr>
        <p:spPr>
          <a:xfrm>
            <a:off x="7847635" y="5135066"/>
            <a:ext cx="4344365" cy="1569660"/>
          </a:xfrm>
          <a:prstGeom prst="rect">
            <a:avLst/>
          </a:prstGeom>
          <a:noFill/>
        </p:spPr>
        <p:txBody>
          <a:bodyPr wrap="square" rtlCol="0">
            <a:spAutoFit/>
          </a:bodyPr>
          <a:lstStyle/>
          <a:p>
            <a:pPr marL="292100" indent="-292100"/>
            <a:r>
              <a:rPr lang="en-US" sz="1600" dirty="0" err="1">
                <a:solidFill>
                  <a:schemeClr val="bg1"/>
                </a:solidFill>
              </a:rPr>
              <a:t>Misciali</a:t>
            </a:r>
            <a:r>
              <a:rPr lang="en-US" sz="1600" dirty="0">
                <a:solidFill>
                  <a:schemeClr val="bg1"/>
                </a:solidFill>
              </a:rPr>
              <a:t>, </a:t>
            </a:r>
            <a:r>
              <a:rPr lang="en-US" sz="1600" dirty="0" err="1">
                <a:solidFill>
                  <a:schemeClr val="bg1"/>
                </a:solidFill>
              </a:rPr>
              <a:t>Cosimo</a:t>
            </a:r>
            <a:r>
              <a:rPr lang="en-US" sz="1600" dirty="0">
                <a:solidFill>
                  <a:schemeClr val="bg1"/>
                </a:solidFill>
              </a:rPr>
              <a:t> &amp; </a:t>
            </a:r>
            <a:r>
              <a:rPr lang="en-US" sz="1600" dirty="0" err="1">
                <a:solidFill>
                  <a:schemeClr val="bg1"/>
                </a:solidFill>
              </a:rPr>
              <a:t>Dika</a:t>
            </a:r>
            <a:r>
              <a:rPr lang="en-US" sz="1600" dirty="0">
                <a:solidFill>
                  <a:schemeClr val="bg1"/>
                </a:solidFill>
              </a:rPr>
              <a:t>, Emi &amp; </a:t>
            </a:r>
            <a:r>
              <a:rPr lang="en-US" sz="1600" dirty="0" err="1">
                <a:solidFill>
                  <a:schemeClr val="bg1"/>
                </a:solidFill>
              </a:rPr>
              <a:t>Baraldi</a:t>
            </a:r>
            <a:r>
              <a:rPr lang="en-US" sz="1600" dirty="0">
                <a:solidFill>
                  <a:schemeClr val="bg1"/>
                </a:solidFill>
              </a:rPr>
              <a:t>, Carlotta &amp; Fanti, Pier &amp; </a:t>
            </a:r>
            <a:r>
              <a:rPr lang="en-US" sz="1600" dirty="0" err="1">
                <a:solidFill>
                  <a:schemeClr val="bg1"/>
                </a:solidFill>
              </a:rPr>
              <a:t>Mirelli</a:t>
            </a:r>
            <a:r>
              <a:rPr lang="en-US" sz="1600" dirty="0">
                <a:solidFill>
                  <a:schemeClr val="bg1"/>
                </a:solidFill>
              </a:rPr>
              <a:t>, Michele &amp; Stella, Andrea &amp; </a:t>
            </a:r>
            <a:r>
              <a:rPr lang="en-US" sz="1600" dirty="0" err="1">
                <a:solidFill>
                  <a:schemeClr val="bg1"/>
                </a:solidFill>
              </a:rPr>
              <a:t>Bertoncelli</a:t>
            </a:r>
            <a:r>
              <a:rPr lang="en-US" sz="1600" dirty="0">
                <a:solidFill>
                  <a:schemeClr val="bg1"/>
                </a:solidFill>
              </a:rPr>
              <a:t>, Marco &amp; </a:t>
            </a:r>
            <a:r>
              <a:rPr lang="en-US" sz="1600" dirty="0" err="1">
                <a:solidFill>
                  <a:schemeClr val="bg1"/>
                </a:solidFill>
              </a:rPr>
              <a:t>Patrizi</a:t>
            </a:r>
            <a:r>
              <a:rPr lang="en-US" sz="1600" dirty="0">
                <a:solidFill>
                  <a:schemeClr val="bg1"/>
                </a:solidFill>
              </a:rPr>
              <a:t>, Annalisa. (2014). Vascular Leg Ulcers: Histopathologic Study of 293 Patients. The American Journal of </a:t>
            </a:r>
            <a:r>
              <a:rPr lang="en-US" sz="1600" dirty="0" err="1">
                <a:solidFill>
                  <a:schemeClr val="bg1"/>
                </a:solidFill>
              </a:rPr>
              <a:t>dermatopathology</a:t>
            </a:r>
            <a:r>
              <a:rPr lang="en-US" sz="1600" dirty="0">
                <a:solidFill>
                  <a:schemeClr val="bg1"/>
                </a:solidFill>
              </a:rPr>
              <a:t>. 36.</a:t>
            </a:r>
          </a:p>
        </p:txBody>
      </p:sp>
    </p:spTree>
    <p:extLst>
      <p:ext uri="{BB962C8B-B14F-4D97-AF65-F5344CB8AC3E}">
        <p14:creationId xmlns:p14="http://schemas.microsoft.com/office/powerpoint/2010/main" val="1143925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How to interpret pathology in venous ulcers?</a:t>
            </a:r>
          </a:p>
        </p:txBody>
      </p:sp>
      <p:sp>
        <p:nvSpPr>
          <p:cNvPr id="3" name="Content Placeholder 2"/>
          <p:cNvSpPr>
            <a:spLocks noGrp="1"/>
          </p:cNvSpPr>
          <p:nvPr>
            <p:ph idx="1"/>
          </p:nvPr>
        </p:nvSpPr>
        <p:spPr>
          <a:xfrm>
            <a:off x="6410848" y="2062898"/>
            <a:ext cx="5102748" cy="4571999"/>
          </a:xfrm>
        </p:spPr>
        <p:txBody>
          <a:bodyPr numCol="1">
            <a:normAutofit/>
          </a:bodyPr>
          <a:lstStyle/>
          <a:p>
            <a:pPr lvl="0"/>
            <a:r>
              <a:rPr lang="en-US" sz="1800" dirty="0"/>
              <a:t>Hematoxylin and eosin stain of debrided tissue from a venous ulcer depicting dense fibrous connective tissue with hemosiderin deposition (arrow). </a:t>
            </a:r>
          </a:p>
        </p:txBody>
      </p:sp>
      <p:sp>
        <p:nvSpPr>
          <p:cNvPr id="4" name="TextBox 3"/>
          <p:cNvSpPr txBox="1"/>
          <p:nvPr/>
        </p:nvSpPr>
        <p:spPr>
          <a:xfrm>
            <a:off x="5626100" y="5803900"/>
            <a:ext cx="6357555" cy="830997"/>
          </a:xfrm>
          <a:prstGeom prst="rect">
            <a:avLst/>
          </a:prstGeom>
          <a:noFill/>
        </p:spPr>
        <p:txBody>
          <a:bodyPr wrap="square" rtlCol="0">
            <a:spAutoFit/>
          </a:bodyPr>
          <a:lstStyle/>
          <a:p>
            <a:pPr marL="403225" indent="-403225"/>
            <a:r>
              <a:rPr lang="en-US" sz="1600" dirty="0">
                <a:solidFill>
                  <a:schemeClr val="bg1"/>
                </a:solidFill>
              </a:rPr>
              <a:t>Gould LJ, et al. Modalities to treat venous ulcers: compression, surgery, and bioengineered tissue. Plastic and Reconstructive Surgery. 2016 Sep; 138(3 Suppl): 199S-208S.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1714500"/>
            <a:ext cx="5446502" cy="4089400"/>
          </a:xfrm>
          <a:prstGeom prst="rect">
            <a:avLst/>
          </a:prstGeom>
        </p:spPr>
      </p:pic>
    </p:spTree>
    <p:extLst>
      <p:ext uri="{BB962C8B-B14F-4D97-AF65-F5344CB8AC3E}">
        <p14:creationId xmlns:p14="http://schemas.microsoft.com/office/powerpoint/2010/main" val="1690421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405" y="0"/>
            <a:ext cx="11343189" cy="1325563"/>
          </a:xfrm>
        </p:spPr>
        <p:txBody>
          <a:bodyPr>
            <a:normAutofit/>
          </a:bodyPr>
          <a:lstStyle/>
          <a:p>
            <a:pPr algn="ctr"/>
            <a:r>
              <a:rPr lang="en-US" sz="4000" dirty="0">
                <a:solidFill>
                  <a:srgbClr val="FFFF00"/>
                </a:solidFill>
              </a:rPr>
              <a:t>Agenda</a:t>
            </a:r>
          </a:p>
        </p:txBody>
      </p:sp>
      <p:sp>
        <p:nvSpPr>
          <p:cNvPr id="6" name="Content Placeholder 5"/>
          <p:cNvSpPr>
            <a:spLocks noGrp="1"/>
          </p:cNvSpPr>
          <p:nvPr>
            <p:ph idx="1"/>
          </p:nvPr>
        </p:nvSpPr>
        <p:spPr>
          <a:xfrm>
            <a:off x="1539433" y="1134319"/>
            <a:ext cx="9931078" cy="5359078"/>
          </a:xfrm>
        </p:spPr>
        <p:txBody>
          <a:bodyPr numCol="1">
            <a:normAutofit fontScale="77500" lnSpcReduction="20000"/>
          </a:bodyPr>
          <a:lstStyle/>
          <a:p>
            <a:pPr marL="514350" lvl="0" indent="-514350">
              <a:buFont typeface="+mj-lt"/>
              <a:buAutoNum type="arabicPeriod"/>
            </a:pPr>
            <a:r>
              <a:rPr lang="en-US" dirty="0"/>
              <a:t>How protocols can: </a:t>
            </a:r>
          </a:p>
          <a:p>
            <a:pPr lvl="1"/>
            <a:r>
              <a:rPr lang="en-US" dirty="0"/>
              <a:t>Improve patient outcomes</a:t>
            </a:r>
          </a:p>
          <a:p>
            <a:pPr lvl="1"/>
            <a:r>
              <a:rPr lang="en-US" dirty="0"/>
              <a:t>Decrease amputations</a:t>
            </a:r>
          </a:p>
          <a:p>
            <a:pPr lvl="1"/>
            <a:r>
              <a:rPr lang="en-US" dirty="0"/>
              <a:t>Decrease length of stay</a:t>
            </a:r>
          </a:p>
          <a:p>
            <a:pPr lvl="1"/>
            <a:r>
              <a:rPr lang="en-US" dirty="0"/>
              <a:t>Decrease readmissions</a:t>
            </a:r>
          </a:p>
          <a:p>
            <a:pPr lvl="1"/>
            <a:r>
              <a:rPr lang="en-US" dirty="0"/>
              <a:t>Decrease mortality </a:t>
            </a:r>
          </a:p>
          <a:p>
            <a:pPr marL="514350" lvl="0" indent="-514350">
              <a:buFont typeface="+mj-lt"/>
              <a:buAutoNum type="arabicPeriod"/>
            </a:pPr>
            <a:r>
              <a:rPr lang="en-US" dirty="0"/>
              <a:t>What are the protocols?</a:t>
            </a:r>
          </a:p>
          <a:p>
            <a:pPr marL="514350" lvl="0" indent="-514350">
              <a:buFont typeface="+mj-lt"/>
              <a:buAutoNum type="arabicPeriod"/>
            </a:pPr>
            <a:r>
              <a:rPr lang="en-US" dirty="0"/>
              <a:t>Role of pathology</a:t>
            </a:r>
          </a:p>
          <a:p>
            <a:pPr marL="514350" lvl="0" indent="-514350">
              <a:buFont typeface="+mj-lt"/>
              <a:buAutoNum type="arabicPeriod"/>
            </a:pPr>
            <a:r>
              <a:rPr lang="en-US" dirty="0"/>
              <a:t>Treatment protocols for Necrotizing fasciitis and Fournier’s gangrene</a:t>
            </a:r>
          </a:p>
          <a:p>
            <a:pPr marL="514350" lvl="0" indent="-514350">
              <a:buFont typeface="+mj-lt"/>
              <a:buAutoNum type="arabicPeriod"/>
            </a:pPr>
            <a:r>
              <a:rPr lang="en-US" dirty="0"/>
              <a:t>Role of nutrition (Dr. Michael </a:t>
            </a:r>
            <a:r>
              <a:rPr lang="en-US" dirty="0" err="1"/>
              <a:t>Rothkopf</a:t>
            </a:r>
            <a:r>
              <a:rPr lang="en-US" dirty="0"/>
              <a:t>)</a:t>
            </a:r>
          </a:p>
          <a:p>
            <a:pPr marL="514350" lvl="0" indent="-514350">
              <a:buFont typeface="+mj-lt"/>
              <a:buAutoNum type="arabicPeriod"/>
            </a:pPr>
            <a:r>
              <a:rPr lang="en-US" dirty="0"/>
              <a:t>Role of hyperbaric oxygen (Dr. John </a:t>
            </a:r>
            <a:r>
              <a:rPr lang="en-US" dirty="0" err="1"/>
              <a:t>Manicone</a:t>
            </a:r>
            <a:r>
              <a:rPr lang="en-US" dirty="0"/>
              <a:t>)</a:t>
            </a:r>
          </a:p>
          <a:p>
            <a:pPr marL="514350" lvl="0" indent="-514350">
              <a:buFont typeface="+mj-lt"/>
              <a:buAutoNum type="arabicPeriod"/>
            </a:pPr>
            <a:r>
              <a:rPr lang="en-US" dirty="0"/>
              <a:t>Role of support surfaces</a:t>
            </a:r>
          </a:p>
          <a:p>
            <a:pPr marL="514350" lvl="0" indent="-514350">
              <a:buFont typeface="+mj-lt"/>
              <a:buAutoNum type="arabicPeriod"/>
            </a:pPr>
            <a:r>
              <a:rPr lang="en-US" dirty="0"/>
              <a:t>Data </a:t>
            </a:r>
            <a:r>
              <a:rPr lang="en-US"/>
              <a:t>on Length </a:t>
            </a:r>
            <a:r>
              <a:rPr lang="en-US" dirty="0"/>
              <a:t>of Stay, Readmissions</a:t>
            </a:r>
            <a:r>
              <a:rPr lang="en-US"/>
              <a:t>, Amputation, and Safety</a:t>
            </a:r>
            <a:endParaRPr lang="en-US" dirty="0"/>
          </a:p>
          <a:p>
            <a:pPr marL="514350" lvl="0" indent="-514350">
              <a:buFont typeface="+mj-lt"/>
              <a:buAutoNum type="arabicPeriod"/>
            </a:pPr>
            <a:r>
              <a:rPr lang="en-US" dirty="0"/>
              <a:t>Wrap up</a:t>
            </a:r>
          </a:p>
          <a:p>
            <a:pPr marL="514350" lvl="0" indent="-514350">
              <a:buFont typeface="+mj-lt"/>
              <a:buAutoNum type="arabicPeriod"/>
            </a:pPr>
            <a:r>
              <a:rPr lang="en-US" dirty="0"/>
              <a:t>Q &amp; A</a:t>
            </a:r>
          </a:p>
        </p:txBody>
      </p:sp>
    </p:spTree>
    <p:extLst>
      <p:ext uri="{BB962C8B-B14F-4D97-AF65-F5344CB8AC3E}">
        <p14:creationId xmlns:p14="http://schemas.microsoft.com/office/powerpoint/2010/main" val="921619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Diabetic Foot Ulcer Protocol</a:t>
            </a:r>
          </a:p>
        </p:txBody>
      </p:sp>
      <p:pic>
        <p:nvPicPr>
          <p:cNvPr id="5" name="Picture 4"/>
          <p:cNvPicPr/>
          <p:nvPr/>
        </p:nvPicPr>
        <p:blipFill rotWithShape="1">
          <a:blip r:embed="rId2"/>
          <a:srcRect l="4746" r="6551" b="7315"/>
          <a:stretch/>
        </p:blipFill>
        <p:spPr bwMode="auto">
          <a:xfrm>
            <a:off x="4070251" y="1131867"/>
            <a:ext cx="3605712" cy="4796378"/>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5817106" y="6152024"/>
            <a:ext cx="6255289" cy="523220"/>
          </a:xfrm>
          <a:prstGeom prst="rect">
            <a:avLst/>
          </a:prstGeom>
          <a:noFill/>
        </p:spPr>
        <p:txBody>
          <a:bodyPr wrap="square" rtlCol="0">
            <a:spAutoFit/>
          </a:bodyPr>
          <a:lstStyle/>
          <a:p>
            <a:pPr marL="292100" indent="-292100"/>
            <a:r>
              <a:rPr lang="en-US" sz="1400" dirty="0" err="1">
                <a:solidFill>
                  <a:schemeClr val="bg1"/>
                </a:solidFill>
              </a:rPr>
              <a:t>Brem</a:t>
            </a:r>
            <a:r>
              <a:rPr lang="en-US" sz="1400" dirty="0">
                <a:solidFill>
                  <a:schemeClr val="bg1"/>
                </a:solidFill>
              </a:rPr>
              <a:t> H, Sheehan P, </a:t>
            </a:r>
            <a:r>
              <a:rPr lang="en-US" sz="1400" dirty="0" err="1">
                <a:solidFill>
                  <a:schemeClr val="bg1"/>
                </a:solidFill>
              </a:rPr>
              <a:t>Boulton</a:t>
            </a:r>
            <a:r>
              <a:rPr lang="en-US" sz="1400" dirty="0">
                <a:solidFill>
                  <a:schemeClr val="bg1"/>
                </a:solidFill>
              </a:rPr>
              <a:t> AJ. Protocol for treatment of diabetic foot ulcers. </a:t>
            </a:r>
            <a:r>
              <a:rPr lang="en-US" sz="1400" i="1" dirty="0">
                <a:solidFill>
                  <a:schemeClr val="bg1"/>
                </a:solidFill>
              </a:rPr>
              <a:t>Am J Surg</a:t>
            </a:r>
            <a:r>
              <a:rPr lang="en-US" sz="1400" dirty="0">
                <a:solidFill>
                  <a:schemeClr val="bg1"/>
                </a:solidFill>
              </a:rPr>
              <a:t>. 2004;187(5A):1S-10S.</a:t>
            </a:r>
          </a:p>
        </p:txBody>
      </p:sp>
    </p:spTree>
    <p:extLst>
      <p:ext uri="{BB962C8B-B14F-4D97-AF65-F5344CB8AC3E}">
        <p14:creationId xmlns:p14="http://schemas.microsoft.com/office/powerpoint/2010/main" val="2061642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What are the key components of the </a:t>
            </a:r>
            <a:br>
              <a:rPr lang="en-US" sz="4000" dirty="0">
                <a:solidFill>
                  <a:srgbClr val="FFFF00"/>
                </a:solidFill>
              </a:rPr>
            </a:br>
            <a:r>
              <a:rPr lang="en-US" sz="4000" dirty="0">
                <a:solidFill>
                  <a:srgbClr val="FFFF00"/>
                </a:solidFill>
              </a:rPr>
              <a:t>diabetic foot ulcer protocol? </a:t>
            </a:r>
          </a:p>
        </p:txBody>
      </p:sp>
      <p:sp>
        <p:nvSpPr>
          <p:cNvPr id="3" name="Content Placeholder 2"/>
          <p:cNvSpPr>
            <a:spLocks noGrp="1"/>
          </p:cNvSpPr>
          <p:nvPr>
            <p:ph idx="1"/>
          </p:nvPr>
        </p:nvSpPr>
        <p:spPr>
          <a:xfrm>
            <a:off x="787400" y="1540216"/>
            <a:ext cx="10589148" cy="4949483"/>
          </a:xfrm>
        </p:spPr>
        <p:txBody>
          <a:bodyPr>
            <a:normAutofit/>
          </a:bodyPr>
          <a:lstStyle/>
          <a:p>
            <a:pPr lvl="1"/>
            <a:r>
              <a:rPr lang="en-US" dirty="0"/>
              <a:t>History</a:t>
            </a:r>
          </a:p>
          <a:p>
            <a:pPr lvl="1"/>
            <a:r>
              <a:rPr lang="en-US" dirty="0"/>
              <a:t>Physical Exam</a:t>
            </a:r>
          </a:p>
          <a:p>
            <a:pPr lvl="1"/>
            <a:r>
              <a:rPr lang="en-US" dirty="0"/>
              <a:t>Wagner Classification</a:t>
            </a:r>
          </a:p>
          <a:p>
            <a:pPr lvl="1"/>
            <a:r>
              <a:rPr lang="en-US" dirty="0"/>
              <a:t>Laboratory Tests</a:t>
            </a:r>
          </a:p>
          <a:p>
            <a:pPr lvl="1"/>
            <a:r>
              <a:rPr lang="en-US" dirty="0"/>
              <a:t>Radiographic Testing</a:t>
            </a:r>
          </a:p>
          <a:p>
            <a:pPr lvl="1"/>
            <a:r>
              <a:rPr lang="en-US" dirty="0"/>
              <a:t>Indications for </a:t>
            </a:r>
          </a:p>
          <a:p>
            <a:pPr lvl="2"/>
            <a:r>
              <a:rPr lang="en-US" dirty="0"/>
              <a:t>Hospitalization</a:t>
            </a:r>
          </a:p>
          <a:p>
            <a:pPr lvl="2"/>
            <a:r>
              <a:rPr lang="en-US" dirty="0"/>
              <a:t>Surgical intervention (within 8 hours)</a:t>
            </a:r>
          </a:p>
          <a:p>
            <a:pPr lvl="2"/>
            <a:r>
              <a:rPr lang="en-US" dirty="0"/>
              <a:t>Surgical debridement</a:t>
            </a:r>
          </a:p>
          <a:p>
            <a:pPr lvl="1"/>
            <a:r>
              <a:rPr lang="en-US" dirty="0"/>
              <a:t>Treatment of Associated Comorbidities</a:t>
            </a:r>
          </a:p>
          <a:p>
            <a:pPr lvl="1"/>
            <a:r>
              <a:rPr lang="en-US" dirty="0"/>
              <a:t>Offloading</a:t>
            </a:r>
          </a:p>
          <a:p>
            <a:endParaRPr lang="en-US" dirty="0"/>
          </a:p>
          <a:p>
            <a:endParaRPr lang="en-US" dirty="0"/>
          </a:p>
        </p:txBody>
      </p:sp>
    </p:spTree>
    <p:extLst>
      <p:ext uri="{BB962C8B-B14F-4D97-AF65-F5344CB8AC3E}">
        <p14:creationId xmlns:p14="http://schemas.microsoft.com/office/powerpoint/2010/main" val="767032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History</a:t>
            </a:r>
          </a:p>
        </p:txBody>
      </p:sp>
      <p:sp>
        <p:nvSpPr>
          <p:cNvPr id="3" name="Content Placeholder 2"/>
          <p:cNvSpPr>
            <a:spLocks noGrp="1"/>
          </p:cNvSpPr>
          <p:nvPr>
            <p:ph idx="1"/>
          </p:nvPr>
        </p:nvSpPr>
        <p:spPr>
          <a:xfrm>
            <a:off x="824174" y="1425918"/>
            <a:ext cx="10589148" cy="4949483"/>
          </a:xfrm>
        </p:spPr>
        <p:txBody>
          <a:bodyPr>
            <a:normAutofit/>
          </a:bodyPr>
          <a:lstStyle/>
          <a:p>
            <a:pPr marL="514350" lvl="0" indent="-514350">
              <a:buFont typeface="+mj-lt"/>
              <a:buAutoNum type="arabicPeriod"/>
            </a:pPr>
            <a:r>
              <a:rPr lang="en-US" sz="2400" dirty="0"/>
              <a:t>Duration of wound (e.g., time? new?) </a:t>
            </a:r>
          </a:p>
          <a:p>
            <a:pPr marL="514350" lvl="0" indent="-514350">
              <a:buFont typeface="+mj-lt"/>
              <a:buAutoNum type="arabicPeriod"/>
            </a:pPr>
            <a:r>
              <a:rPr lang="en-US" sz="2400" dirty="0"/>
              <a:t>Etiology (e.g., trauma, foreign body, spontaneous, recurrent?)</a:t>
            </a:r>
          </a:p>
          <a:p>
            <a:pPr marL="514350" lvl="0" indent="-514350">
              <a:buFont typeface="+mj-lt"/>
              <a:buAutoNum type="arabicPeriod"/>
            </a:pPr>
            <a:r>
              <a:rPr lang="en-US" sz="2400" dirty="0"/>
              <a:t>Previous physician/wound center (e.g., contact information and treatment plan?)</a:t>
            </a:r>
          </a:p>
          <a:p>
            <a:pPr marL="514350" indent="-514350">
              <a:buFont typeface="+mj-lt"/>
              <a:buAutoNum type="arabicPeriod"/>
            </a:pPr>
            <a:r>
              <a:rPr lang="en-US" sz="2400" dirty="0"/>
              <a:t>Past medical history </a:t>
            </a:r>
          </a:p>
          <a:p>
            <a:pPr marL="514350" indent="-514350">
              <a:buFont typeface="+mj-lt"/>
              <a:buAutoNum type="arabicPeriod"/>
            </a:pPr>
            <a:endParaRPr lang="en-US" sz="2400" dirty="0"/>
          </a:p>
        </p:txBody>
      </p:sp>
      <p:sp>
        <p:nvSpPr>
          <p:cNvPr id="5" name="Content Placeholder 2"/>
          <p:cNvSpPr txBox="1">
            <a:spLocks/>
          </p:cNvSpPr>
          <p:nvPr/>
        </p:nvSpPr>
        <p:spPr>
          <a:xfrm>
            <a:off x="824174" y="3597617"/>
            <a:ext cx="10589148" cy="1749083"/>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10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10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spcBef>
                <a:spcPts val="400"/>
              </a:spcBef>
            </a:pPr>
            <a:r>
              <a:rPr lang="en-US" sz="1600" dirty="0"/>
              <a:t>Autoimmune disease</a:t>
            </a:r>
          </a:p>
          <a:p>
            <a:pPr lvl="1">
              <a:spcBef>
                <a:spcPts val="400"/>
              </a:spcBef>
            </a:pPr>
            <a:r>
              <a:rPr lang="en-US" sz="1600" dirty="0"/>
              <a:t>Skin ulceration, abscesses</a:t>
            </a:r>
          </a:p>
          <a:p>
            <a:pPr lvl="1">
              <a:spcBef>
                <a:spcPts val="400"/>
              </a:spcBef>
            </a:pPr>
            <a:r>
              <a:rPr lang="en-US" sz="1600" dirty="0"/>
              <a:t>Stroke </a:t>
            </a:r>
          </a:p>
          <a:p>
            <a:pPr lvl="1">
              <a:spcBef>
                <a:spcPts val="400"/>
              </a:spcBef>
            </a:pPr>
            <a:r>
              <a:rPr lang="en-US" sz="1600" dirty="0"/>
              <a:t>Neuropathy </a:t>
            </a:r>
          </a:p>
          <a:p>
            <a:pPr lvl="1">
              <a:spcBef>
                <a:spcPts val="400"/>
              </a:spcBef>
            </a:pPr>
            <a:r>
              <a:rPr lang="en-US" sz="1600" dirty="0"/>
              <a:t>Gastropathy</a:t>
            </a:r>
          </a:p>
          <a:p>
            <a:pPr lvl="1">
              <a:spcBef>
                <a:spcPts val="400"/>
              </a:spcBef>
            </a:pPr>
            <a:r>
              <a:rPr lang="en-US" sz="1600" dirty="0"/>
              <a:t>Pain</a:t>
            </a:r>
          </a:p>
          <a:p>
            <a:pPr lvl="1">
              <a:spcBef>
                <a:spcPts val="400"/>
              </a:spcBef>
            </a:pPr>
            <a:r>
              <a:rPr lang="en-US" sz="1600" dirty="0"/>
              <a:t>Hospitalizations</a:t>
            </a:r>
          </a:p>
          <a:p>
            <a:pPr lvl="1">
              <a:spcBef>
                <a:spcPts val="400"/>
              </a:spcBef>
            </a:pPr>
            <a:r>
              <a:rPr lang="en-US" sz="1600" dirty="0"/>
              <a:t>Past surgical history</a:t>
            </a:r>
          </a:p>
          <a:p>
            <a:pPr lvl="1">
              <a:spcBef>
                <a:spcPts val="400"/>
              </a:spcBef>
            </a:pPr>
            <a:r>
              <a:rPr lang="en-US" sz="1600" dirty="0"/>
              <a:t>Venous disease</a:t>
            </a:r>
          </a:p>
          <a:p>
            <a:pPr lvl="1">
              <a:spcBef>
                <a:spcPts val="400"/>
              </a:spcBef>
            </a:pPr>
            <a:r>
              <a:rPr lang="en-US" sz="1600" dirty="0"/>
              <a:t>Arterial disease</a:t>
            </a:r>
          </a:p>
          <a:p>
            <a:pPr lvl="1">
              <a:spcBef>
                <a:spcPts val="400"/>
              </a:spcBef>
            </a:pPr>
            <a:r>
              <a:rPr lang="en-US" sz="1600" dirty="0"/>
              <a:t>Coronary artery disease</a:t>
            </a:r>
          </a:p>
          <a:p>
            <a:pPr lvl="1">
              <a:spcBef>
                <a:spcPts val="400"/>
              </a:spcBef>
            </a:pPr>
            <a:r>
              <a:rPr lang="en-US" sz="1600" dirty="0"/>
              <a:t>Stents</a:t>
            </a:r>
          </a:p>
          <a:p>
            <a:pPr lvl="1">
              <a:spcBef>
                <a:spcPts val="400"/>
              </a:spcBef>
            </a:pPr>
            <a:r>
              <a:rPr lang="en-US" sz="1600" dirty="0"/>
              <a:t>Myocardial infarction</a:t>
            </a:r>
          </a:p>
          <a:p>
            <a:pPr lvl="1">
              <a:spcBef>
                <a:spcPts val="400"/>
              </a:spcBef>
            </a:pPr>
            <a:r>
              <a:rPr lang="en-US" sz="1600" dirty="0"/>
              <a:t>Diabetes</a:t>
            </a:r>
          </a:p>
          <a:p>
            <a:pPr lvl="1">
              <a:spcBef>
                <a:spcPts val="400"/>
              </a:spcBef>
            </a:pPr>
            <a:r>
              <a:rPr lang="en-US" sz="1600" dirty="0"/>
              <a:t>Retinopathy</a:t>
            </a:r>
          </a:p>
          <a:p>
            <a:pPr lvl="1">
              <a:spcBef>
                <a:spcPts val="400"/>
              </a:spcBef>
            </a:pPr>
            <a:r>
              <a:rPr lang="en-US" sz="1600" dirty="0"/>
              <a:t>Obesity</a:t>
            </a:r>
          </a:p>
          <a:p>
            <a:pPr lvl="1">
              <a:spcBef>
                <a:spcPts val="400"/>
              </a:spcBef>
            </a:pPr>
            <a:endParaRPr lang="en-US" sz="1600" dirty="0"/>
          </a:p>
        </p:txBody>
      </p:sp>
    </p:spTree>
    <p:extLst>
      <p:ext uri="{BB962C8B-B14F-4D97-AF65-F5344CB8AC3E}">
        <p14:creationId xmlns:p14="http://schemas.microsoft.com/office/powerpoint/2010/main" val="16543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What is role of Hemoglobin A1c on healing?</a:t>
            </a:r>
          </a:p>
        </p:txBody>
      </p:sp>
      <p:sp>
        <p:nvSpPr>
          <p:cNvPr id="3" name="Content Placeholder 2"/>
          <p:cNvSpPr>
            <a:spLocks noGrp="1"/>
          </p:cNvSpPr>
          <p:nvPr>
            <p:ph idx="1"/>
          </p:nvPr>
        </p:nvSpPr>
        <p:spPr>
          <a:xfrm>
            <a:off x="787400" y="2123090"/>
            <a:ext cx="10589148" cy="4366609"/>
          </a:xfrm>
        </p:spPr>
        <p:txBody>
          <a:bodyPr numCol="1">
            <a:normAutofit/>
          </a:bodyPr>
          <a:lstStyle/>
          <a:p>
            <a:pPr lvl="0"/>
            <a:r>
              <a:rPr lang="en-US" dirty="0"/>
              <a:t>A1C levels ≥8% and fasting glucose levels ≥126 mg/dl are associated with increased likelihood of lower extremity amputation in patients with DFUs. </a:t>
            </a:r>
          </a:p>
          <a:p>
            <a:pPr lvl="0"/>
            <a:r>
              <a:rPr lang="en-US" dirty="0"/>
              <a:t>A purposively designed prospective study is needed to better understand the mechanisms underlying the association between hyperglycemia and lower extremity amputation.</a:t>
            </a:r>
          </a:p>
        </p:txBody>
      </p:sp>
      <p:sp>
        <p:nvSpPr>
          <p:cNvPr id="4" name="TextBox 3"/>
          <p:cNvSpPr txBox="1"/>
          <p:nvPr/>
        </p:nvSpPr>
        <p:spPr>
          <a:xfrm>
            <a:off x="2543503" y="5658702"/>
            <a:ext cx="9528892" cy="830997"/>
          </a:xfrm>
          <a:prstGeom prst="rect">
            <a:avLst/>
          </a:prstGeom>
          <a:noFill/>
        </p:spPr>
        <p:txBody>
          <a:bodyPr wrap="square" rtlCol="0">
            <a:spAutoFit/>
          </a:bodyPr>
          <a:lstStyle/>
          <a:p>
            <a:pPr marL="403225" indent="-403225"/>
            <a:r>
              <a:rPr lang="en-US" sz="1600" dirty="0">
                <a:solidFill>
                  <a:schemeClr val="bg1"/>
                </a:solidFill>
              </a:rPr>
              <a:t>Lane KL, et al. Glycemic control and diabetic foot ulcer outcomes: A systematic review and meta-analysis of observational studies [published online ahead of print, 2020 May 22]. </a:t>
            </a:r>
            <a:r>
              <a:rPr lang="en-US" sz="1600" i="1" dirty="0">
                <a:solidFill>
                  <a:schemeClr val="bg1"/>
                </a:solidFill>
              </a:rPr>
              <a:t>J Diabetes Complications</a:t>
            </a:r>
            <a:r>
              <a:rPr lang="en-US" sz="1600" dirty="0">
                <a:solidFill>
                  <a:schemeClr val="bg1"/>
                </a:solidFill>
              </a:rPr>
              <a:t>. 2020;107638.</a:t>
            </a:r>
          </a:p>
        </p:txBody>
      </p:sp>
    </p:spTree>
    <p:extLst>
      <p:ext uri="{BB962C8B-B14F-4D97-AF65-F5344CB8AC3E}">
        <p14:creationId xmlns:p14="http://schemas.microsoft.com/office/powerpoint/2010/main" val="745310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777766" y="386804"/>
            <a:ext cx="10689021" cy="1162050"/>
          </a:xfrm>
        </p:spPr>
        <p:txBody>
          <a:bodyPr>
            <a:noAutofit/>
          </a:bodyPr>
          <a:lstStyle/>
          <a:p>
            <a:pPr algn="ctr"/>
            <a:r>
              <a:rPr lang="en-US" sz="3600" dirty="0">
                <a:solidFill>
                  <a:srgbClr val="FFFF00"/>
                </a:solidFill>
                <a:latin typeface="Arial Rounded MT Bold" charset="0"/>
                <a:ea typeface="Arial Rounded MT Bold" charset="0"/>
                <a:cs typeface="Arial Rounded MT Bold" charset="0"/>
              </a:rPr>
              <a:t>How accurate is ABI in diagnosing PAD? </a:t>
            </a:r>
          </a:p>
        </p:txBody>
      </p:sp>
      <p:sp>
        <p:nvSpPr>
          <p:cNvPr id="5" name="TextBox 4"/>
          <p:cNvSpPr txBox="1"/>
          <p:nvPr/>
        </p:nvSpPr>
        <p:spPr>
          <a:xfrm>
            <a:off x="1944415" y="6150113"/>
            <a:ext cx="10247586" cy="584775"/>
          </a:xfrm>
          <a:prstGeom prst="rect">
            <a:avLst/>
          </a:prstGeom>
          <a:noFill/>
        </p:spPr>
        <p:txBody>
          <a:bodyPr wrap="square" rtlCol="0">
            <a:spAutoFit/>
          </a:bodyPr>
          <a:lstStyle/>
          <a:p>
            <a:pPr marL="457200" indent="-457200"/>
            <a:r>
              <a:rPr lang="en-US" sz="1600" dirty="0">
                <a:solidFill>
                  <a:schemeClr val="bg1"/>
                </a:solidFill>
              </a:rPr>
              <a:t>Hinchliffe RJ, et al. Guidelines on diagnosis, prognosis and management of peripheral artery disease in patients with foot ulcers and diabetes (IWGDF 2019 update). Diabetes </a:t>
            </a:r>
            <a:r>
              <a:rPr lang="en-US" sz="1600" dirty="0" err="1">
                <a:solidFill>
                  <a:schemeClr val="bg1"/>
                </a:solidFill>
              </a:rPr>
              <a:t>Metab</a:t>
            </a:r>
            <a:r>
              <a:rPr lang="en-US" sz="1600" dirty="0">
                <a:solidFill>
                  <a:schemeClr val="bg1"/>
                </a:solidFill>
              </a:rPr>
              <a:t> Res Rev. 2020;36(S1):e3276.</a:t>
            </a:r>
          </a:p>
        </p:txBody>
      </p:sp>
      <p:sp>
        <p:nvSpPr>
          <p:cNvPr id="7" name="Rectangle 6"/>
          <p:cNvSpPr/>
          <p:nvPr/>
        </p:nvSpPr>
        <p:spPr>
          <a:xfrm>
            <a:off x="644394" y="1204433"/>
            <a:ext cx="10955763" cy="3046988"/>
          </a:xfrm>
          <a:prstGeom prst="rect">
            <a:avLst/>
          </a:prstGeom>
        </p:spPr>
        <p:txBody>
          <a:bodyPr wrap="square">
            <a:spAutoFit/>
          </a:bodyPr>
          <a:lstStyle/>
          <a:p>
            <a:pPr marL="342900" indent="-342900">
              <a:buClr>
                <a:srgbClr val="FFFF00"/>
              </a:buClr>
              <a:buFont typeface="Arial" charset="0"/>
              <a:buChar char="•"/>
            </a:pPr>
            <a:r>
              <a:rPr lang="en-US" sz="2400" dirty="0">
                <a:solidFill>
                  <a:schemeClr val="bg1"/>
                </a:solidFill>
              </a:rPr>
              <a:t>As clinical examination does not reliably exclude peripheral artery disease (PAD) in most persons with diabetes and a foot ulcer, evaluate pedal Doppler arterial waveforms in combination with ankle systolic pressure and systolic ankle brachial index (ABI) or toe systolic pressure and toe brachial index (TBI) measurement. </a:t>
            </a:r>
          </a:p>
          <a:p>
            <a:pPr marL="342900" indent="-342900">
              <a:buClr>
                <a:srgbClr val="FFFF00"/>
              </a:buClr>
              <a:buFont typeface="Arial" charset="0"/>
              <a:buChar char="•"/>
            </a:pPr>
            <a:r>
              <a:rPr lang="en-US" sz="2400" dirty="0">
                <a:solidFill>
                  <a:schemeClr val="bg1"/>
                </a:solidFill>
              </a:rPr>
              <a:t>No single modality has been shown to be optimal and there is no definite threshold value above which PAD can reliably be excluded. However, PAD is a less likely diagnosis in the presence of ABI 0.9-1.3, toe brachial index ≥0.75 and </a:t>
            </a:r>
            <a:r>
              <a:rPr lang="en-US" sz="2400" dirty="0" err="1">
                <a:solidFill>
                  <a:schemeClr val="bg1"/>
                </a:solidFill>
              </a:rPr>
              <a:t>triphasic</a:t>
            </a:r>
            <a:r>
              <a:rPr lang="en-US" sz="2400" dirty="0">
                <a:solidFill>
                  <a:schemeClr val="bg1"/>
                </a:solidFill>
              </a:rPr>
              <a:t> pedal Doppler waveforms.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399" y="4406798"/>
            <a:ext cx="6351752" cy="1587938"/>
          </a:xfrm>
          <a:prstGeom prst="rect">
            <a:avLst/>
          </a:prstGeom>
        </p:spPr>
      </p:pic>
    </p:spTree>
    <p:extLst>
      <p:ext uri="{BB962C8B-B14F-4D97-AF65-F5344CB8AC3E}">
        <p14:creationId xmlns:p14="http://schemas.microsoft.com/office/powerpoint/2010/main" val="1656255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Surgical Debridement</a:t>
            </a:r>
          </a:p>
        </p:txBody>
      </p:sp>
      <p:sp>
        <p:nvSpPr>
          <p:cNvPr id="3" name="Content Placeholder 2"/>
          <p:cNvSpPr>
            <a:spLocks noGrp="1"/>
          </p:cNvSpPr>
          <p:nvPr>
            <p:ph idx="1"/>
          </p:nvPr>
        </p:nvSpPr>
        <p:spPr>
          <a:xfrm>
            <a:off x="787400" y="1917700"/>
            <a:ext cx="10589148" cy="4571999"/>
          </a:xfrm>
        </p:spPr>
        <p:txBody>
          <a:bodyPr numCol="1">
            <a:normAutofit/>
          </a:bodyPr>
          <a:lstStyle/>
          <a:p>
            <a:pPr lvl="0"/>
            <a:r>
              <a:rPr lang="en-US" dirty="0"/>
              <a:t>Osteomyelitis</a:t>
            </a:r>
          </a:p>
          <a:p>
            <a:pPr lvl="0"/>
            <a:r>
              <a:rPr lang="en-US" dirty="0"/>
              <a:t>Substantial non-viable tissue</a:t>
            </a:r>
          </a:p>
          <a:p>
            <a:pPr lvl="0"/>
            <a:r>
              <a:rPr lang="en-US" dirty="0"/>
              <a:t>Joint involvement </a:t>
            </a:r>
          </a:p>
          <a:p>
            <a:pPr lvl="0"/>
            <a:r>
              <a:rPr lang="en-US" dirty="0"/>
              <a:t>Significant undermining</a:t>
            </a:r>
          </a:p>
          <a:p>
            <a:pPr lvl="0"/>
            <a:r>
              <a:rPr lang="en-US" dirty="0"/>
              <a:t>Infection</a:t>
            </a:r>
          </a:p>
          <a:p>
            <a:pPr lvl="0"/>
            <a:r>
              <a:rPr lang="en-US" dirty="0"/>
              <a:t>Non-healing </a:t>
            </a:r>
          </a:p>
          <a:p>
            <a:pPr lvl="0"/>
            <a:r>
              <a:rPr lang="en-US" dirty="0"/>
              <a:t>Drainage</a:t>
            </a:r>
          </a:p>
        </p:txBody>
      </p:sp>
    </p:spTree>
    <p:extLst>
      <p:ext uri="{BB962C8B-B14F-4D97-AF65-F5344CB8AC3E}">
        <p14:creationId xmlns:p14="http://schemas.microsoft.com/office/powerpoint/2010/main" val="326524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Decreasing amputations</a:t>
            </a:r>
          </a:p>
        </p:txBody>
      </p:sp>
      <p:sp>
        <p:nvSpPr>
          <p:cNvPr id="3" name="Content Placeholder 2"/>
          <p:cNvSpPr>
            <a:spLocks noGrp="1"/>
          </p:cNvSpPr>
          <p:nvPr>
            <p:ph idx="1"/>
          </p:nvPr>
        </p:nvSpPr>
        <p:spPr>
          <a:xfrm>
            <a:off x="741102" y="1385264"/>
            <a:ext cx="10589148" cy="4571999"/>
          </a:xfrm>
        </p:spPr>
        <p:txBody>
          <a:bodyPr numCol="1">
            <a:normAutofit fontScale="92500" lnSpcReduction="10000"/>
          </a:bodyPr>
          <a:lstStyle/>
          <a:p>
            <a:pPr lvl="0"/>
            <a:r>
              <a:rPr lang="en-US" dirty="0"/>
              <a:t>In a systematic regarding non-traumatic amputations of patients with diabetes mellitus and peripheral vascular disease, the 5-year mortality rate of patients after a below-the-knee amputation was 40 to 82%, and mortality after an above-the-knee amputation was 40 to 90%. Many of these complications are preventable by a thorough annual foot exam and routine foot care.</a:t>
            </a:r>
          </a:p>
          <a:p>
            <a:pPr lvl="0"/>
            <a:r>
              <a:rPr lang="en-US" dirty="0"/>
              <a:t>Endocrinology, </a:t>
            </a:r>
            <a:r>
              <a:rPr lang="en-US" dirty="0" err="1"/>
              <a:t>diabetology</a:t>
            </a:r>
            <a:r>
              <a:rPr lang="en-US" dirty="0"/>
              <a:t>, vascular surgery, podiatry, orthotics, prosthetics, wound care nursing, and educators are crucial to caring for the diabetic foot. Other specialties that may play roles in diabetic foot care depending on medical issues and infection include infectious disease, nephrology, cardiology, dermatology, and others. Goals should be to medically optimize comorbidities, prevent pedal issues, and treat pedal complications.</a:t>
            </a:r>
          </a:p>
        </p:txBody>
      </p:sp>
      <p:sp>
        <p:nvSpPr>
          <p:cNvPr id="4" name="TextBox 3"/>
          <p:cNvSpPr txBox="1"/>
          <p:nvPr/>
        </p:nvSpPr>
        <p:spPr>
          <a:xfrm>
            <a:off x="5791200" y="5980840"/>
            <a:ext cx="6281195" cy="738664"/>
          </a:xfrm>
          <a:prstGeom prst="rect">
            <a:avLst/>
          </a:prstGeom>
          <a:noFill/>
        </p:spPr>
        <p:txBody>
          <a:bodyPr wrap="square" rtlCol="0">
            <a:spAutoFit/>
          </a:bodyPr>
          <a:lstStyle/>
          <a:p>
            <a:pPr marL="234950" indent="-234950"/>
            <a:r>
              <a:rPr lang="en-US" sz="1400" dirty="0">
                <a:solidFill>
                  <a:schemeClr val="bg1"/>
                </a:solidFill>
              </a:rPr>
              <a:t>Song K, Chambers AR. Diabetic Foot Care. [Updated 2020 May 18]. In: </a:t>
            </a:r>
            <a:r>
              <a:rPr lang="en-US" sz="1400" dirty="0" err="1">
                <a:solidFill>
                  <a:schemeClr val="bg1"/>
                </a:solidFill>
              </a:rPr>
              <a:t>StatPearls</a:t>
            </a:r>
            <a:r>
              <a:rPr lang="en-US" sz="1400" dirty="0">
                <a:solidFill>
                  <a:schemeClr val="bg1"/>
                </a:solidFill>
              </a:rPr>
              <a:t> [Internet]. Treasure Island (FL): </a:t>
            </a:r>
            <a:r>
              <a:rPr lang="en-US" sz="1400" dirty="0" err="1">
                <a:solidFill>
                  <a:schemeClr val="bg1"/>
                </a:solidFill>
              </a:rPr>
              <a:t>StatPearls</a:t>
            </a:r>
            <a:r>
              <a:rPr lang="en-US" sz="1400" dirty="0">
                <a:solidFill>
                  <a:schemeClr val="bg1"/>
                </a:solidFill>
              </a:rPr>
              <a:t> Publishing; 2020 Jan-. Available from: https://</a:t>
            </a:r>
            <a:r>
              <a:rPr lang="en-US" sz="1400" dirty="0" err="1">
                <a:solidFill>
                  <a:schemeClr val="bg1"/>
                </a:solidFill>
              </a:rPr>
              <a:t>www.ncbi.nlm.nih.gov</a:t>
            </a:r>
            <a:r>
              <a:rPr lang="en-US" sz="1400" dirty="0">
                <a:solidFill>
                  <a:schemeClr val="bg1"/>
                </a:solidFill>
              </a:rPr>
              <a:t>/books/NBK553110/</a:t>
            </a:r>
            <a:endParaRPr lang="en-US" sz="14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1891927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Interdisciplinary teams and decreasing amputations</a:t>
            </a:r>
          </a:p>
        </p:txBody>
      </p:sp>
      <p:sp>
        <p:nvSpPr>
          <p:cNvPr id="3" name="Content Placeholder 2"/>
          <p:cNvSpPr>
            <a:spLocks noGrp="1"/>
          </p:cNvSpPr>
          <p:nvPr>
            <p:ph idx="1"/>
          </p:nvPr>
        </p:nvSpPr>
        <p:spPr>
          <a:xfrm>
            <a:off x="682907" y="1385264"/>
            <a:ext cx="10914926" cy="4286331"/>
          </a:xfrm>
        </p:spPr>
        <p:txBody>
          <a:bodyPr numCol="1">
            <a:normAutofit/>
          </a:bodyPr>
          <a:lstStyle/>
          <a:p>
            <a:pPr lvl="0"/>
            <a:r>
              <a:rPr lang="en-US" sz="2000" dirty="0"/>
              <a:t>Diabetic foot care requires </a:t>
            </a:r>
            <a:r>
              <a:rPr lang="en-US" sz="2000" dirty="0" err="1"/>
              <a:t>interprofessional</a:t>
            </a:r>
            <a:r>
              <a:rPr lang="en-US" sz="2000" dirty="0"/>
              <a:t> care. The severity of amputation, length of stay, and mortality rates improved in patients receiving care from a team when compared to those who did not. </a:t>
            </a:r>
          </a:p>
          <a:p>
            <a:pPr lvl="0"/>
            <a:endParaRPr lang="en-US" dirty="0"/>
          </a:p>
        </p:txBody>
      </p:sp>
      <p:sp>
        <p:nvSpPr>
          <p:cNvPr id="4" name="TextBox 3"/>
          <p:cNvSpPr txBox="1"/>
          <p:nvPr/>
        </p:nvSpPr>
        <p:spPr>
          <a:xfrm>
            <a:off x="4795777" y="6094458"/>
            <a:ext cx="7396223" cy="523220"/>
          </a:xfrm>
          <a:prstGeom prst="rect">
            <a:avLst/>
          </a:prstGeom>
          <a:noFill/>
        </p:spPr>
        <p:txBody>
          <a:bodyPr wrap="square" rtlCol="0">
            <a:spAutoFit/>
          </a:bodyPr>
          <a:lstStyle/>
          <a:p>
            <a:pPr marL="234950" indent="-234950"/>
            <a:r>
              <a:rPr lang="en-US" sz="1400" dirty="0" err="1">
                <a:solidFill>
                  <a:schemeClr val="bg1"/>
                </a:solidFill>
              </a:rPr>
              <a:t>Musuuza</a:t>
            </a:r>
            <a:r>
              <a:rPr lang="en-US" sz="1400" dirty="0">
                <a:solidFill>
                  <a:schemeClr val="bg1"/>
                </a:solidFill>
              </a:rPr>
              <a:t> J, et al. A systematic review of multidisciplinary teams to reduce major amputations for patients with diabetic foot ulcers. </a:t>
            </a:r>
            <a:r>
              <a:rPr lang="en-US" sz="1400" i="1" dirty="0">
                <a:solidFill>
                  <a:schemeClr val="bg1"/>
                </a:solidFill>
              </a:rPr>
              <a:t>J </a:t>
            </a:r>
            <a:r>
              <a:rPr lang="en-US" sz="1400" i="1" dirty="0" err="1">
                <a:solidFill>
                  <a:schemeClr val="bg1"/>
                </a:solidFill>
              </a:rPr>
              <a:t>Vasc</a:t>
            </a:r>
            <a:r>
              <a:rPr lang="en-US" sz="1400" i="1" dirty="0">
                <a:solidFill>
                  <a:schemeClr val="bg1"/>
                </a:solidFill>
              </a:rPr>
              <a:t> Surg</a:t>
            </a:r>
            <a:r>
              <a:rPr lang="en-US" sz="1400" dirty="0">
                <a:solidFill>
                  <a:schemeClr val="bg1"/>
                </a:solidFill>
              </a:rPr>
              <a:t>. 2020;71(4):1433-1446.e3.</a:t>
            </a:r>
            <a:endParaRPr lang="en-US" sz="1400" dirty="0">
              <a:solidFill>
                <a:schemeClr val="bg1"/>
              </a:solidFill>
              <a:latin typeface="Calibri" charset="0"/>
              <a:ea typeface="Calibri" charset="0"/>
              <a:cs typeface="Calibri" charset="0"/>
            </a:endParaRPr>
          </a:p>
        </p:txBody>
      </p:sp>
      <p:pic>
        <p:nvPicPr>
          <p:cNvPr id="5" name="Picture 4"/>
          <p:cNvPicPr>
            <a:picLocks noChangeAspect="1"/>
          </p:cNvPicPr>
          <p:nvPr/>
        </p:nvPicPr>
        <p:blipFill>
          <a:blip r:embed="rId2">
            <a:alphaModFix/>
          </a:blip>
          <a:stretch>
            <a:fillRect/>
          </a:stretch>
        </p:blipFill>
        <p:spPr>
          <a:xfrm>
            <a:off x="5891514" y="2710827"/>
            <a:ext cx="6173644" cy="2474631"/>
          </a:xfrm>
          <a:prstGeom prst="rect">
            <a:avLst/>
          </a:prstGeom>
        </p:spPr>
      </p:pic>
      <p:sp>
        <p:nvSpPr>
          <p:cNvPr id="6" name="Rectangle 5"/>
          <p:cNvSpPr/>
          <p:nvPr/>
        </p:nvSpPr>
        <p:spPr>
          <a:xfrm>
            <a:off x="636609" y="2615656"/>
            <a:ext cx="5042704" cy="3170099"/>
          </a:xfrm>
          <a:prstGeom prst="rect">
            <a:avLst/>
          </a:prstGeom>
        </p:spPr>
        <p:txBody>
          <a:bodyPr wrap="square">
            <a:spAutoFit/>
          </a:bodyPr>
          <a:lstStyle/>
          <a:p>
            <a:pPr marL="285750" lvl="0" indent="-285750">
              <a:buClr>
                <a:srgbClr val="FFFF00"/>
              </a:buClr>
              <a:buFont typeface="Arial" charset="0"/>
              <a:buChar char="•"/>
            </a:pPr>
            <a:r>
              <a:rPr lang="en-US" sz="2000" dirty="0">
                <a:solidFill>
                  <a:schemeClr val="bg1"/>
                </a:solidFill>
              </a:rPr>
              <a:t>A systematic review showed that multidisciplinary teams reduced major amputations in 94% of studies. These teams specifically addressed four key tasks: 1) glycemic control; 2) local wound management, including surgical </a:t>
            </a:r>
            <a:r>
              <a:rPr lang="en-US" sz="2000" dirty="0" err="1">
                <a:solidFill>
                  <a:schemeClr val="bg1"/>
                </a:solidFill>
              </a:rPr>
              <a:t>débridement</a:t>
            </a:r>
            <a:r>
              <a:rPr lang="en-US" sz="2000" dirty="0">
                <a:solidFill>
                  <a:schemeClr val="bg1"/>
                </a:solidFill>
              </a:rPr>
              <a:t> and minor amputation; 3) diagnosis and management of vascular disease, including revascularization; 4) and diagnosis and management of infection</a:t>
            </a:r>
          </a:p>
        </p:txBody>
      </p:sp>
    </p:spTree>
    <p:extLst>
      <p:ext uri="{BB962C8B-B14F-4D97-AF65-F5344CB8AC3E}">
        <p14:creationId xmlns:p14="http://schemas.microsoft.com/office/powerpoint/2010/main" val="1504747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94735" y="152400"/>
            <a:ext cx="10215717" cy="1162050"/>
          </a:xfrm>
        </p:spPr>
        <p:txBody>
          <a:bodyPr>
            <a:normAutofit/>
          </a:bodyPr>
          <a:lstStyle/>
          <a:p>
            <a:pPr algn="ctr" eaLnBrk="1" hangingPunct="1"/>
            <a:r>
              <a:rPr lang="en-US" dirty="0">
                <a:solidFill>
                  <a:srgbClr val="FFFF00"/>
                </a:solidFill>
                <a:effectLst/>
                <a:latin typeface="Arial Rounded MT Bold" charset="0"/>
                <a:ea typeface="Arial Rounded MT Bold" charset="0"/>
                <a:cs typeface="Arial Rounded MT Bold" charset="0"/>
              </a:rPr>
              <a:t>Venous Ulcer Protocol</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972065" y="997486"/>
            <a:ext cx="3723018" cy="4807394"/>
          </a:xfrm>
          <a:prstGeom prst="rect">
            <a:avLst/>
          </a:prstGeom>
        </p:spPr>
      </p:pic>
      <p:sp>
        <p:nvSpPr>
          <p:cNvPr id="7" name="TextBox 6"/>
          <p:cNvSpPr txBox="1"/>
          <p:nvPr/>
        </p:nvSpPr>
        <p:spPr>
          <a:xfrm>
            <a:off x="5473165" y="6044093"/>
            <a:ext cx="6309862" cy="523220"/>
          </a:xfrm>
          <a:prstGeom prst="rect">
            <a:avLst/>
          </a:prstGeom>
          <a:noFill/>
        </p:spPr>
        <p:txBody>
          <a:bodyPr wrap="square" rtlCol="0">
            <a:spAutoFit/>
          </a:bodyPr>
          <a:lstStyle/>
          <a:p>
            <a:pPr marL="292100" indent="-292100"/>
            <a:r>
              <a:rPr lang="en-US" sz="1400" dirty="0" err="1">
                <a:solidFill>
                  <a:schemeClr val="bg1"/>
                </a:solidFill>
              </a:rPr>
              <a:t>Brem</a:t>
            </a:r>
            <a:r>
              <a:rPr lang="en-US" sz="1400" dirty="0">
                <a:solidFill>
                  <a:schemeClr val="bg1"/>
                </a:solidFill>
              </a:rPr>
              <a:t> H, </a:t>
            </a:r>
            <a:r>
              <a:rPr lang="en-US" sz="1400" dirty="0" err="1">
                <a:solidFill>
                  <a:schemeClr val="bg1"/>
                </a:solidFill>
              </a:rPr>
              <a:t>Kirsner</a:t>
            </a:r>
            <a:r>
              <a:rPr lang="en-US" sz="1400" dirty="0">
                <a:solidFill>
                  <a:schemeClr val="bg1"/>
                </a:solidFill>
              </a:rPr>
              <a:t> RS, </a:t>
            </a:r>
            <a:r>
              <a:rPr lang="en-US" sz="1400" dirty="0" err="1">
                <a:solidFill>
                  <a:schemeClr val="bg1"/>
                </a:solidFill>
              </a:rPr>
              <a:t>Falanga</a:t>
            </a:r>
            <a:r>
              <a:rPr lang="en-US" sz="1400" dirty="0">
                <a:solidFill>
                  <a:schemeClr val="bg1"/>
                </a:solidFill>
              </a:rPr>
              <a:t> V. Protocol for the successful treatment of venous ulcers. </a:t>
            </a:r>
            <a:r>
              <a:rPr lang="en-US" sz="1400" i="1" dirty="0">
                <a:solidFill>
                  <a:schemeClr val="bg1"/>
                </a:solidFill>
              </a:rPr>
              <a:t>Am J Surg</a:t>
            </a:r>
            <a:r>
              <a:rPr lang="en-US" sz="1400" dirty="0">
                <a:solidFill>
                  <a:schemeClr val="bg1"/>
                </a:solidFill>
              </a:rPr>
              <a:t>. 2004;188(1A </a:t>
            </a:r>
            <a:r>
              <a:rPr lang="en-US" sz="1400" dirty="0" err="1">
                <a:solidFill>
                  <a:schemeClr val="bg1"/>
                </a:solidFill>
              </a:rPr>
              <a:t>Suppl</a:t>
            </a:r>
            <a:r>
              <a:rPr lang="en-US" sz="1400" dirty="0">
                <a:solidFill>
                  <a:schemeClr val="bg1"/>
                </a:solidFill>
              </a:rPr>
              <a:t>):1-8.</a:t>
            </a:r>
          </a:p>
        </p:txBody>
      </p:sp>
    </p:spTree>
    <p:extLst>
      <p:ext uri="{BB962C8B-B14F-4D97-AF65-F5344CB8AC3E}">
        <p14:creationId xmlns:p14="http://schemas.microsoft.com/office/powerpoint/2010/main" val="1198978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What is the pathophysiology of venous disease/venous ulcers? </a:t>
            </a:r>
          </a:p>
        </p:txBody>
      </p:sp>
      <p:sp>
        <p:nvSpPr>
          <p:cNvPr id="3" name="Content Placeholder 2"/>
          <p:cNvSpPr>
            <a:spLocks noGrp="1"/>
          </p:cNvSpPr>
          <p:nvPr>
            <p:ph idx="1"/>
          </p:nvPr>
        </p:nvSpPr>
        <p:spPr>
          <a:xfrm>
            <a:off x="565150" y="1370918"/>
            <a:ext cx="11341100" cy="3887525"/>
          </a:xfrm>
        </p:spPr>
        <p:txBody>
          <a:bodyPr>
            <a:noAutofit/>
          </a:bodyPr>
          <a:lstStyle/>
          <a:p>
            <a:pPr marL="346075" lvl="1" indent="-231775">
              <a:spcBef>
                <a:spcPts val="1100"/>
              </a:spcBef>
            </a:pPr>
            <a:r>
              <a:rPr lang="en-US" sz="2000" dirty="0"/>
              <a:t>Valve dysfunction, outflow obstruction, arteriovenous malformation, and calf muscle pump failure contribute to the pathogenesis of venous disease. </a:t>
            </a:r>
          </a:p>
          <a:p>
            <a:pPr marL="346075" lvl="1" indent="-231775">
              <a:spcBef>
                <a:spcPts val="1100"/>
              </a:spcBef>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700" y="2074162"/>
            <a:ext cx="8369300" cy="3895953"/>
          </a:xfrm>
          <a:prstGeom prst="rect">
            <a:avLst/>
          </a:prstGeom>
        </p:spPr>
      </p:pic>
      <p:sp>
        <p:nvSpPr>
          <p:cNvPr id="5" name="TextBox 4"/>
          <p:cNvSpPr txBox="1"/>
          <p:nvPr/>
        </p:nvSpPr>
        <p:spPr>
          <a:xfrm>
            <a:off x="5791200" y="5980840"/>
            <a:ext cx="6281195" cy="738664"/>
          </a:xfrm>
          <a:prstGeom prst="rect">
            <a:avLst/>
          </a:prstGeom>
          <a:noFill/>
        </p:spPr>
        <p:txBody>
          <a:bodyPr wrap="square" rtlCol="0">
            <a:spAutoFit/>
          </a:bodyPr>
          <a:lstStyle/>
          <a:p>
            <a:pPr marL="234950" indent="-234950"/>
            <a:r>
              <a:rPr lang="en-US" sz="1400" dirty="0" err="1">
                <a:solidFill>
                  <a:schemeClr val="bg1"/>
                </a:solidFill>
                <a:latin typeface="Calibri" charset="0"/>
                <a:ea typeface="Calibri" charset="0"/>
                <a:cs typeface="Calibri" charset="0"/>
              </a:rPr>
              <a:t>Alavi</a:t>
            </a:r>
            <a:r>
              <a:rPr lang="en-US" sz="1400" dirty="0">
                <a:solidFill>
                  <a:schemeClr val="bg1"/>
                </a:solidFill>
                <a:latin typeface="Calibri" charset="0"/>
                <a:ea typeface="Calibri" charset="0"/>
                <a:cs typeface="Calibri" charset="0"/>
              </a:rPr>
              <a:t> A, et al. What’s New: Management of venous leg ulcers: approach to venous leg ulcers. Journal of the American Academy of Dermatology. 2016;74(4):627-640. </a:t>
            </a:r>
          </a:p>
        </p:txBody>
      </p:sp>
    </p:spTree>
    <p:extLst>
      <p:ext uri="{BB962C8B-B14F-4D97-AF65-F5344CB8AC3E}">
        <p14:creationId xmlns:p14="http://schemas.microsoft.com/office/powerpoint/2010/main" val="19832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1" y="214655"/>
            <a:ext cx="11894594" cy="814046"/>
          </a:xfrm>
        </p:spPr>
        <p:txBody>
          <a:bodyPr>
            <a:normAutofit/>
          </a:bodyPr>
          <a:lstStyle/>
          <a:p>
            <a:pPr algn="ctr"/>
            <a:r>
              <a:rPr lang="en-US" sz="3200" dirty="0">
                <a:solidFill>
                  <a:srgbClr val="FFFF00"/>
                </a:solidFill>
              </a:rPr>
              <a:t>What are the most common lower extremity ulcers?</a:t>
            </a:r>
          </a:p>
        </p:txBody>
      </p:sp>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t="7575" b="-7575"/>
          <a:stretch/>
        </p:blipFill>
        <p:spPr>
          <a:xfrm>
            <a:off x="2270234" y="1151336"/>
            <a:ext cx="7413949" cy="5385817"/>
          </a:xfrm>
        </p:spPr>
      </p:pic>
      <p:sp>
        <p:nvSpPr>
          <p:cNvPr id="11" name="TextBox 10"/>
          <p:cNvSpPr txBox="1"/>
          <p:nvPr/>
        </p:nvSpPr>
        <p:spPr>
          <a:xfrm>
            <a:off x="2827283" y="6367876"/>
            <a:ext cx="9574924" cy="338554"/>
          </a:xfrm>
          <a:prstGeom prst="rect">
            <a:avLst/>
          </a:prstGeom>
          <a:noFill/>
        </p:spPr>
        <p:txBody>
          <a:bodyPr wrap="square" rtlCol="0">
            <a:spAutoFit/>
          </a:bodyPr>
          <a:lstStyle/>
          <a:p>
            <a:pPr marL="403225" indent="-403225"/>
            <a:r>
              <a:rPr lang="en-US" sz="1600" dirty="0" err="1">
                <a:solidFill>
                  <a:schemeClr val="bg1"/>
                </a:solidFill>
              </a:rPr>
              <a:t>Bonkemeyer</a:t>
            </a:r>
            <a:r>
              <a:rPr lang="en-US" sz="1600" dirty="0">
                <a:solidFill>
                  <a:schemeClr val="bg1"/>
                </a:solidFill>
              </a:rPr>
              <a:t> MS. Venous Ulcers: Diagnosis and Treatment Am Fam Physician. 2019 Sep 01 100 (5): 298-305.</a:t>
            </a:r>
          </a:p>
        </p:txBody>
      </p:sp>
    </p:spTree>
    <p:extLst>
      <p:ext uri="{BB962C8B-B14F-4D97-AF65-F5344CB8AC3E}">
        <p14:creationId xmlns:p14="http://schemas.microsoft.com/office/powerpoint/2010/main" val="1436706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Physical Exam</a:t>
            </a:r>
          </a:p>
        </p:txBody>
      </p:sp>
      <p:sp>
        <p:nvSpPr>
          <p:cNvPr id="3" name="Content Placeholder 2"/>
          <p:cNvSpPr>
            <a:spLocks noGrp="1"/>
          </p:cNvSpPr>
          <p:nvPr>
            <p:ph idx="1"/>
          </p:nvPr>
        </p:nvSpPr>
        <p:spPr>
          <a:xfrm>
            <a:off x="787400" y="1540216"/>
            <a:ext cx="10589148" cy="4949483"/>
          </a:xfrm>
        </p:spPr>
        <p:txBody>
          <a:bodyPr numCol="2">
            <a:noAutofit/>
          </a:bodyPr>
          <a:lstStyle/>
          <a:p>
            <a:pPr lvl="0">
              <a:spcBef>
                <a:spcPts val="400"/>
              </a:spcBef>
            </a:pPr>
            <a:r>
              <a:rPr lang="en-US" sz="1800" dirty="0"/>
              <a:t>Exact anatomical location of wound, e.g.: </a:t>
            </a:r>
          </a:p>
          <a:p>
            <a:pPr lvl="1">
              <a:spcBef>
                <a:spcPts val="400"/>
              </a:spcBef>
            </a:pPr>
            <a:r>
              <a:rPr lang="en-US" sz="1800" dirty="0"/>
              <a:t>Plantar or dorsal surface of toe 1,2,3,4,5)</a:t>
            </a:r>
          </a:p>
          <a:p>
            <a:pPr lvl="1">
              <a:spcBef>
                <a:spcPts val="400"/>
              </a:spcBef>
            </a:pPr>
            <a:r>
              <a:rPr lang="en-US" sz="1800" dirty="0"/>
              <a:t>If plantar, identify which metatarsal</a:t>
            </a:r>
          </a:p>
          <a:p>
            <a:pPr lvl="1">
              <a:spcBef>
                <a:spcPts val="400"/>
              </a:spcBef>
            </a:pPr>
            <a:r>
              <a:rPr lang="en-US" sz="1800" dirty="0"/>
              <a:t>Heel/ankle/calf, anterior tibia, lateral or medial</a:t>
            </a:r>
          </a:p>
          <a:p>
            <a:pPr lvl="0">
              <a:spcBef>
                <a:spcPts val="400"/>
              </a:spcBef>
            </a:pPr>
            <a:r>
              <a:rPr lang="en-US" sz="1800" dirty="0"/>
              <a:t>If patient has heel ulcer, do they have sacral, buttock, occiput, or hip ulcer?</a:t>
            </a:r>
          </a:p>
          <a:p>
            <a:pPr lvl="0">
              <a:spcBef>
                <a:spcPts val="400"/>
              </a:spcBef>
            </a:pPr>
            <a:r>
              <a:rPr lang="en-US" sz="1800" dirty="0"/>
              <a:t>Length, width, depth of wound</a:t>
            </a:r>
          </a:p>
          <a:p>
            <a:pPr lvl="0">
              <a:spcBef>
                <a:spcPts val="400"/>
              </a:spcBef>
            </a:pPr>
            <a:r>
              <a:rPr lang="en-US" sz="1800" dirty="0"/>
              <a:t>Fungal toenails (e.g., yes/no? which ones?)</a:t>
            </a:r>
          </a:p>
          <a:p>
            <a:pPr lvl="0">
              <a:spcBef>
                <a:spcPts val="400"/>
              </a:spcBef>
            </a:pPr>
            <a:r>
              <a:rPr lang="en-US" sz="1800" dirty="0"/>
              <a:t>Characterization of skin around wound (e.g., erythema, callus? pustules? dermatitis? hyperpigmentation?) </a:t>
            </a:r>
          </a:p>
          <a:p>
            <a:pPr lvl="0">
              <a:spcBef>
                <a:spcPts val="400"/>
              </a:spcBef>
            </a:pPr>
            <a:r>
              <a:rPr lang="en-US" sz="1800" dirty="0"/>
              <a:t>Pus</a:t>
            </a:r>
          </a:p>
          <a:p>
            <a:pPr lvl="0">
              <a:spcBef>
                <a:spcPts val="400"/>
              </a:spcBef>
            </a:pPr>
            <a:r>
              <a:rPr lang="en-US" sz="1800" dirty="0"/>
              <a:t>Tenderness </a:t>
            </a:r>
          </a:p>
          <a:p>
            <a:pPr lvl="0">
              <a:spcBef>
                <a:spcPts val="400"/>
              </a:spcBef>
            </a:pPr>
            <a:r>
              <a:rPr lang="en-US" sz="1800" dirty="0"/>
              <a:t>Drainage</a:t>
            </a:r>
          </a:p>
          <a:p>
            <a:pPr lvl="0">
              <a:spcBef>
                <a:spcPts val="400"/>
              </a:spcBef>
            </a:pPr>
            <a:r>
              <a:rPr lang="en-US" sz="1800" dirty="0"/>
              <a:t>Characterization of granulation tissue (e.g., discolored, well-vascularized?)</a:t>
            </a:r>
          </a:p>
          <a:p>
            <a:pPr lvl="0">
              <a:spcBef>
                <a:spcPts val="400"/>
              </a:spcBef>
            </a:pPr>
            <a:r>
              <a:rPr lang="en-US" sz="1800" dirty="0"/>
              <a:t>Undermining of wound edges (i.e., how many centimeters?)</a:t>
            </a:r>
          </a:p>
          <a:p>
            <a:pPr lvl="0">
              <a:spcBef>
                <a:spcPts val="400"/>
              </a:spcBef>
            </a:pPr>
            <a:r>
              <a:rPr lang="en-US" sz="1800" dirty="0"/>
              <a:t>Warmth</a:t>
            </a:r>
          </a:p>
          <a:p>
            <a:pPr lvl="0">
              <a:spcBef>
                <a:spcPts val="400"/>
              </a:spcBef>
            </a:pPr>
            <a:r>
              <a:rPr lang="en-US" sz="1800" dirty="0"/>
              <a:t>Induration</a:t>
            </a:r>
          </a:p>
          <a:p>
            <a:pPr lvl="0">
              <a:spcBef>
                <a:spcPts val="400"/>
              </a:spcBef>
            </a:pPr>
            <a:r>
              <a:rPr lang="en-US" sz="1800" dirty="0"/>
              <a:t>Odor</a:t>
            </a:r>
          </a:p>
          <a:p>
            <a:pPr lvl="0">
              <a:spcBef>
                <a:spcPts val="400"/>
              </a:spcBef>
            </a:pPr>
            <a:r>
              <a:rPr lang="en-US" sz="1800" dirty="0"/>
              <a:t>Probes to bone (yes/no)</a:t>
            </a:r>
          </a:p>
          <a:p>
            <a:pPr lvl="0">
              <a:spcBef>
                <a:spcPts val="400"/>
              </a:spcBef>
            </a:pPr>
            <a:r>
              <a:rPr lang="en-US" sz="1800" dirty="0"/>
              <a:t>If patient has foot ulcer, peripheral sensory neuropathy (10 g Semes Weinst monofilament, 128 Hz tuning for, vibration perception threshold testing)</a:t>
            </a:r>
          </a:p>
          <a:p>
            <a:pPr lvl="0">
              <a:spcBef>
                <a:spcPts val="400"/>
              </a:spcBef>
            </a:pPr>
            <a:r>
              <a:rPr lang="en-US" sz="1800" dirty="0"/>
              <a:t>Biomechanical problems (assess by x-ray and ambulation exam)</a:t>
            </a:r>
          </a:p>
          <a:p>
            <a:pPr lvl="0">
              <a:spcBef>
                <a:spcPts val="400"/>
              </a:spcBef>
            </a:pPr>
            <a:r>
              <a:rPr lang="en-US" sz="1800" dirty="0"/>
              <a:t>Pulse exam</a:t>
            </a:r>
          </a:p>
          <a:p>
            <a:pPr lvl="1">
              <a:spcBef>
                <a:spcPts val="400"/>
              </a:spcBef>
            </a:pPr>
            <a:r>
              <a:rPr lang="en-US" sz="1800" dirty="0"/>
              <a:t>Absent or diminished (dorsalis pedis, posterior tibial)</a:t>
            </a:r>
          </a:p>
          <a:p>
            <a:pPr lvl="0">
              <a:spcBef>
                <a:spcPts val="400"/>
              </a:spcBef>
            </a:pPr>
            <a:r>
              <a:rPr lang="en-US" sz="1800" dirty="0"/>
              <a:t>Contralateral foot/leg (e.g., comment on ulceration, callus, dermatitis, hyperpigmentation, erythema, and edema)</a:t>
            </a:r>
          </a:p>
        </p:txBody>
      </p:sp>
    </p:spTree>
    <p:extLst>
      <p:ext uri="{BB962C8B-B14F-4D97-AF65-F5344CB8AC3E}">
        <p14:creationId xmlns:p14="http://schemas.microsoft.com/office/powerpoint/2010/main" val="865219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424" y="190018"/>
            <a:ext cx="10849510" cy="1325563"/>
          </a:xfrm>
        </p:spPr>
        <p:txBody>
          <a:bodyPr>
            <a:normAutofit/>
          </a:bodyPr>
          <a:lstStyle/>
          <a:p>
            <a:pPr algn="ctr"/>
            <a:r>
              <a:rPr lang="en-US" sz="4000" dirty="0">
                <a:solidFill>
                  <a:srgbClr val="FFFF00"/>
                </a:solidFill>
              </a:rPr>
              <a:t>What types of dressings are available for venous ulcers? </a:t>
            </a:r>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9001" y="1387332"/>
            <a:ext cx="5548668" cy="4896893"/>
          </a:xfrm>
          <a:prstGeom prst="rect">
            <a:avLst/>
          </a:prstGeom>
        </p:spPr>
      </p:pic>
      <p:sp>
        <p:nvSpPr>
          <p:cNvPr id="6" name="TextBox 5"/>
          <p:cNvSpPr txBox="1"/>
          <p:nvPr/>
        </p:nvSpPr>
        <p:spPr>
          <a:xfrm>
            <a:off x="2827283" y="6367876"/>
            <a:ext cx="9574924" cy="338554"/>
          </a:xfrm>
          <a:prstGeom prst="rect">
            <a:avLst/>
          </a:prstGeom>
          <a:noFill/>
        </p:spPr>
        <p:txBody>
          <a:bodyPr wrap="square" rtlCol="0">
            <a:spAutoFit/>
          </a:bodyPr>
          <a:lstStyle/>
          <a:p>
            <a:pPr marL="403225" indent="-403225"/>
            <a:r>
              <a:rPr lang="en-US" sz="1600" dirty="0" err="1">
                <a:solidFill>
                  <a:schemeClr val="bg1"/>
                </a:solidFill>
              </a:rPr>
              <a:t>Bonkemeyer</a:t>
            </a:r>
            <a:r>
              <a:rPr lang="en-US" sz="1600" dirty="0">
                <a:solidFill>
                  <a:schemeClr val="bg1"/>
                </a:solidFill>
              </a:rPr>
              <a:t> MS. Venous Ulcers: Diagnosis and Treatment Am Fam Physician. 2019 Sep 01 100 (5): 298-305.</a:t>
            </a:r>
          </a:p>
        </p:txBody>
      </p:sp>
    </p:spTree>
    <p:extLst>
      <p:ext uri="{BB962C8B-B14F-4D97-AF65-F5344CB8AC3E}">
        <p14:creationId xmlns:p14="http://schemas.microsoft.com/office/powerpoint/2010/main" val="1804687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94735" y="152400"/>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Venous Ulcers: What are key recommendations for practice?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678" y="1234193"/>
            <a:ext cx="4768497" cy="4795707"/>
          </a:xfrm>
          <a:prstGeom prst="rect">
            <a:avLst/>
          </a:prstGeom>
        </p:spPr>
      </p:pic>
      <p:sp>
        <p:nvSpPr>
          <p:cNvPr id="6" name="TextBox 5"/>
          <p:cNvSpPr txBox="1"/>
          <p:nvPr/>
        </p:nvSpPr>
        <p:spPr>
          <a:xfrm>
            <a:off x="2827283" y="6367876"/>
            <a:ext cx="9574924" cy="338554"/>
          </a:xfrm>
          <a:prstGeom prst="rect">
            <a:avLst/>
          </a:prstGeom>
          <a:noFill/>
        </p:spPr>
        <p:txBody>
          <a:bodyPr wrap="square" rtlCol="0">
            <a:spAutoFit/>
          </a:bodyPr>
          <a:lstStyle/>
          <a:p>
            <a:pPr marL="403225" indent="-403225"/>
            <a:r>
              <a:rPr lang="en-US" sz="1600" dirty="0" err="1">
                <a:solidFill>
                  <a:schemeClr val="bg1"/>
                </a:solidFill>
              </a:rPr>
              <a:t>Bonkemeyer</a:t>
            </a:r>
            <a:r>
              <a:rPr lang="en-US" sz="1600" dirty="0">
                <a:solidFill>
                  <a:schemeClr val="bg1"/>
                </a:solidFill>
              </a:rPr>
              <a:t> MS. Venous Ulcers: Diagnosis and Treatment Am Fam Physician. 2019 Sep 01 100 (5): 298-305.</a:t>
            </a:r>
          </a:p>
        </p:txBody>
      </p:sp>
    </p:spTree>
    <p:extLst>
      <p:ext uri="{BB962C8B-B14F-4D97-AF65-F5344CB8AC3E}">
        <p14:creationId xmlns:p14="http://schemas.microsoft.com/office/powerpoint/2010/main" val="2023698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056" y="7094"/>
            <a:ext cx="11343189" cy="1325563"/>
          </a:xfrm>
        </p:spPr>
        <p:txBody>
          <a:bodyPr>
            <a:normAutofit/>
          </a:bodyPr>
          <a:lstStyle/>
          <a:p>
            <a:pPr algn="ctr"/>
            <a:r>
              <a:rPr lang="en-US" sz="4000" dirty="0">
                <a:solidFill>
                  <a:srgbClr val="FFFF00"/>
                </a:solidFill>
              </a:rPr>
              <a:t>How effective is cellular therapy in treatment of venous leg ulcers?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4229" y="1332657"/>
            <a:ext cx="6978371" cy="4124597"/>
          </a:xfrm>
        </p:spPr>
      </p:pic>
      <p:sp>
        <p:nvSpPr>
          <p:cNvPr id="6" name="Content Placeholder 2"/>
          <p:cNvSpPr txBox="1">
            <a:spLocks/>
          </p:cNvSpPr>
          <p:nvPr/>
        </p:nvSpPr>
        <p:spPr>
          <a:xfrm>
            <a:off x="1235758" y="5613400"/>
            <a:ext cx="10613984" cy="6736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10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10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30188" lvl="2" indent="-219075"/>
            <a:r>
              <a:rPr lang="en-US" sz="1600" dirty="0"/>
              <a:t>(Left) This patient, an obese woman, presented with a </a:t>
            </a:r>
            <a:r>
              <a:rPr lang="en-US" sz="1600" dirty="0" err="1"/>
              <a:t>cellulitic</a:t>
            </a:r>
            <a:r>
              <a:rPr lang="en-US" sz="1600" dirty="0"/>
              <a:t> infected venous ulcer. (Right) This figure demonstrates healing after a combination of antibiotics, human skin equivalent, and compression therapy.</a:t>
            </a:r>
          </a:p>
        </p:txBody>
      </p:sp>
      <p:sp>
        <p:nvSpPr>
          <p:cNvPr id="8" name="TextBox 7"/>
          <p:cNvSpPr txBox="1"/>
          <p:nvPr/>
        </p:nvSpPr>
        <p:spPr>
          <a:xfrm>
            <a:off x="6227179" y="6144785"/>
            <a:ext cx="5822066" cy="584775"/>
          </a:xfrm>
          <a:prstGeom prst="rect">
            <a:avLst/>
          </a:prstGeom>
          <a:noFill/>
        </p:spPr>
        <p:txBody>
          <a:bodyPr wrap="square" rtlCol="0">
            <a:spAutoFit/>
          </a:bodyPr>
          <a:lstStyle/>
          <a:p>
            <a:pPr marL="403225" indent="-403225"/>
            <a:r>
              <a:rPr lang="en-US" sz="1600" dirty="0" err="1">
                <a:solidFill>
                  <a:schemeClr val="bg1"/>
                </a:solidFill>
              </a:rPr>
              <a:t>Brem</a:t>
            </a:r>
            <a:r>
              <a:rPr lang="en-US" sz="1600" dirty="0">
                <a:solidFill>
                  <a:schemeClr val="bg1"/>
                </a:solidFill>
              </a:rPr>
              <a:t> H, et al. Protocol for the successful treatment of venous ulcers. </a:t>
            </a:r>
            <a:r>
              <a:rPr lang="en-US" sz="1600" i="1" dirty="0">
                <a:solidFill>
                  <a:schemeClr val="bg1"/>
                </a:solidFill>
              </a:rPr>
              <a:t>American Journal of Surgery</a:t>
            </a:r>
            <a:r>
              <a:rPr lang="en-US" sz="1600" dirty="0">
                <a:solidFill>
                  <a:schemeClr val="bg1"/>
                </a:solidFill>
              </a:rPr>
              <a:t>. 2004 (</a:t>
            </a:r>
            <a:r>
              <a:rPr lang="en-US" sz="1600" dirty="0" err="1">
                <a:solidFill>
                  <a:schemeClr val="bg1"/>
                </a:solidFill>
              </a:rPr>
              <a:t>Suppl</a:t>
            </a:r>
            <a:r>
              <a:rPr lang="en-US" sz="1600" dirty="0">
                <a:solidFill>
                  <a:schemeClr val="bg1"/>
                </a:solidFill>
              </a:rPr>
              <a:t>)188: 1S-8S. </a:t>
            </a:r>
          </a:p>
        </p:txBody>
      </p:sp>
    </p:spTree>
    <p:extLst>
      <p:ext uri="{BB962C8B-B14F-4D97-AF65-F5344CB8AC3E}">
        <p14:creationId xmlns:p14="http://schemas.microsoft.com/office/powerpoint/2010/main" val="462553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What is histopathology of necrotizing fasciitis? </a:t>
            </a:r>
          </a:p>
        </p:txBody>
      </p:sp>
      <p:sp>
        <p:nvSpPr>
          <p:cNvPr id="3" name="Content Placeholder 2"/>
          <p:cNvSpPr>
            <a:spLocks noGrp="1"/>
          </p:cNvSpPr>
          <p:nvPr>
            <p:ph idx="1"/>
          </p:nvPr>
        </p:nvSpPr>
        <p:spPr>
          <a:xfrm>
            <a:off x="824174" y="1748561"/>
            <a:ext cx="10589148" cy="3216979"/>
          </a:xfrm>
        </p:spPr>
        <p:txBody>
          <a:bodyPr>
            <a:normAutofit/>
          </a:bodyPr>
          <a:lstStyle/>
          <a:p>
            <a:pPr lvl="1"/>
            <a:r>
              <a:rPr lang="en-US" dirty="0"/>
              <a:t>Tissue obtained from the operating room after debridement will usually show extensive superficial fascial necrosis. The majority of small and medium-size blood vessels will be thrombosed. Aggregates of neutrophils will be observed in the fascia and subcutaneous tissues. Small vessel vasculitis and extensive fat necrosis will also be evident. All the glands in the dermis and subcutaneous tissues will be necrotic as well. Gram stain will show clusters of various types of microorganisms.</a:t>
            </a:r>
          </a:p>
        </p:txBody>
      </p:sp>
      <p:sp>
        <p:nvSpPr>
          <p:cNvPr id="4" name="TextBox 3"/>
          <p:cNvSpPr txBox="1"/>
          <p:nvPr/>
        </p:nvSpPr>
        <p:spPr>
          <a:xfrm>
            <a:off x="2971766" y="6260586"/>
            <a:ext cx="9528892" cy="338554"/>
          </a:xfrm>
          <a:prstGeom prst="rect">
            <a:avLst/>
          </a:prstGeom>
          <a:noFill/>
        </p:spPr>
        <p:txBody>
          <a:bodyPr wrap="square" rtlCol="0">
            <a:spAutoFit/>
          </a:bodyPr>
          <a:lstStyle/>
          <a:p>
            <a:pPr marL="403225" indent="-403225"/>
            <a:r>
              <a:rPr lang="en-US" sz="1600" dirty="0">
                <a:solidFill>
                  <a:schemeClr val="bg1"/>
                </a:solidFill>
              </a:rPr>
              <a:t>Wallace HA, </a:t>
            </a:r>
            <a:r>
              <a:rPr lang="en-US" sz="1600" dirty="0" err="1">
                <a:solidFill>
                  <a:schemeClr val="bg1"/>
                </a:solidFill>
              </a:rPr>
              <a:t>Perera</a:t>
            </a:r>
            <a:r>
              <a:rPr lang="en-US" sz="1600" dirty="0">
                <a:solidFill>
                  <a:schemeClr val="bg1"/>
                </a:solidFill>
              </a:rPr>
              <a:t> TB. Necrotizing Fasciitis. In: </a:t>
            </a:r>
            <a:r>
              <a:rPr lang="en-US" sz="1600" i="1" dirty="0" err="1">
                <a:solidFill>
                  <a:schemeClr val="bg1"/>
                </a:solidFill>
              </a:rPr>
              <a:t>StatPearls</a:t>
            </a:r>
            <a:r>
              <a:rPr lang="en-US" sz="1600" dirty="0">
                <a:solidFill>
                  <a:schemeClr val="bg1"/>
                </a:solidFill>
              </a:rPr>
              <a:t>. Treasure Island (FL): </a:t>
            </a:r>
            <a:r>
              <a:rPr lang="en-US" sz="1600" dirty="0" err="1">
                <a:solidFill>
                  <a:schemeClr val="bg1"/>
                </a:solidFill>
              </a:rPr>
              <a:t>StatPearls</a:t>
            </a:r>
            <a:r>
              <a:rPr lang="en-US" sz="1600" dirty="0">
                <a:solidFill>
                  <a:schemeClr val="bg1"/>
                </a:solidFill>
              </a:rPr>
              <a:t> Publishing; 2020.</a:t>
            </a:r>
          </a:p>
        </p:txBody>
      </p:sp>
    </p:spTree>
    <p:extLst>
      <p:ext uri="{BB962C8B-B14F-4D97-AF65-F5344CB8AC3E}">
        <p14:creationId xmlns:p14="http://schemas.microsoft.com/office/powerpoint/2010/main" val="2029108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solidFill>
                  <a:srgbClr val="FFFF00"/>
                </a:solidFill>
              </a:rPr>
              <a:t>What is the pathology for Necrotizing Fasciitis?</a:t>
            </a:r>
          </a:p>
        </p:txBody>
      </p:sp>
      <p:pic>
        <p:nvPicPr>
          <p:cNvPr id="72707" name="Content Placeholder 6" descr="08155118.JPG"/>
          <p:cNvPicPr>
            <a:picLocks noGrp="1" noChangeAspect="1"/>
          </p:cNvPicPr>
          <p:nvPr>
            <p:ph idx="1"/>
          </p:nvPr>
        </p:nvPicPr>
        <p:blipFill>
          <a:blip r:embed="rId3" cstate="print"/>
          <a:srcRect/>
          <a:stretch>
            <a:fillRect/>
          </a:stretch>
        </p:blipFill>
        <p:spPr>
          <a:xfrm>
            <a:off x="6324600" y="1828800"/>
            <a:ext cx="4165600" cy="3124200"/>
          </a:xfrm>
        </p:spPr>
      </p:pic>
      <p:pic>
        <p:nvPicPr>
          <p:cNvPr id="72708" name="Picture 5" descr="08155044.JPG"/>
          <p:cNvPicPr>
            <a:picLocks noChangeAspect="1"/>
          </p:cNvPicPr>
          <p:nvPr/>
        </p:nvPicPr>
        <p:blipFill>
          <a:blip r:embed="rId4" cstate="print"/>
          <a:srcRect/>
          <a:stretch>
            <a:fillRect/>
          </a:stretch>
        </p:blipFill>
        <p:spPr bwMode="auto">
          <a:xfrm>
            <a:off x="1701800" y="1828800"/>
            <a:ext cx="4165600" cy="3124200"/>
          </a:xfrm>
          <a:prstGeom prst="rect">
            <a:avLst/>
          </a:prstGeom>
          <a:noFill/>
          <a:ln w="9525">
            <a:noFill/>
            <a:miter lim="800000"/>
            <a:headEnd/>
            <a:tailEnd/>
          </a:ln>
        </p:spPr>
      </p:pic>
      <p:sp>
        <p:nvSpPr>
          <p:cNvPr id="72709" name="TextBox 7"/>
          <p:cNvSpPr txBox="1">
            <a:spLocks noChangeArrowheads="1"/>
          </p:cNvSpPr>
          <p:nvPr/>
        </p:nvSpPr>
        <p:spPr bwMode="auto">
          <a:xfrm>
            <a:off x="1919154" y="5149467"/>
            <a:ext cx="1709763" cy="400110"/>
          </a:xfrm>
          <a:prstGeom prst="rect">
            <a:avLst/>
          </a:prstGeom>
          <a:noFill/>
          <a:ln w="9525">
            <a:noFill/>
            <a:miter lim="800000"/>
            <a:headEnd/>
            <a:tailEnd/>
          </a:ln>
        </p:spPr>
        <p:txBody>
          <a:bodyPr wrap="none">
            <a:spAutoFit/>
          </a:bodyPr>
          <a:lstStyle/>
          <a:p>
            <a:r>
              <a:rPr lang="en-US" sz="2000" dirty="0">
                <a:solidFill>
                  <a:srgbClr val="FFFF00"/>
                </a:solidFill>
              </a:rPr>
              <a:t>Necrotic fascia</a:t>
            </a:r>
          </a:p>
        </p:txBody>
      </p:sp>
      <p:cxnSp>
        <p:nvCxnSpPr>
          <p:cNvPr id="10" name="Straight Arrow Connector 9"/>
          <p:cNvCxnSpPr/>
          <p:nvPr/>
        </p:nvCxnSpPr>
        <p:spPr>
          <a:xfrm flipV="1">
            <a:off x="3048000" y="4343400"/>
            <a:ext cx="0" cy="7620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029200" y="2895600"/>
            <a:ext cx="0" cy="22860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2712" name="TextBox 13"/>
          <p:cNvSpPr txBox="1">
            <a:spLocks noChangeArrowheads="1"/>
          </p:cNvSpPr>
          <p:nvPr/>
        </p:nvSpPr>
        <p:spPr bwMode="auto">
          <a:xfrm>
            <a:off x="7239000" y="5105400"/>
            <a:ext cx="1709738" cy="400050"/>
          </a:xfrm>
          <a:prstGeom prst="rect">
            <a:avLst/>
          </a:prstGeom>
          <a:noFill/>
          <a:ln w="9525">
            <a:noFill/>
            <a:miter lim="800000"/>
            <a:headEnd/>
            <a:tailEnd/>
          </a:ln>
        </p:spPr>
        <p:txBody>
          <a:bodyPr wrap="none">
            <a:spAutoFit/>
          </a:bodyPr>
          <a:lstStyle/>
          <a:p>
            <a:r>
              <a:rPr lang="en-US" sz="2000" dirty="0">
                <a:solidFill>
                  <a:srgbClr val="FFFF00"/>
                </a:solidFill>
              </a:rPr>
              <a:t>Necrotic fascia</a:t>
            </a:r>
          </a:p>
        </p:txBody>
      </p:sp>
      <p:sp>
        <p:nvSpPr>
          <p:cNvPr id="9" name="TextBox 8"/>
          <p:cNvSpPr txBox="1"/>
          <p:nvPr/>
        </p:nvSpPr>
        <p:spPr>
          <a:xfrm>
            <a:off x="4090932" y="5155895"/>
            <a:ext cx="2148289" cy="707886"/>
          </a:xfrm>
          <a:prstGeom prst="rect">
            <a:avLst/>
          </a:prstGeom>
          <a:noFill/>
        </p:spPr>
        <p:txBody>
          <a:bodyPr wrap="square" rtlCol="0">
            <a:spAutoFit/>
          </a:bodyPr>
          <a:lstStyle/>
          <a:p>
            <a:r>
              <a:rPr lang="en-US" sz="2000" dirty="0">
                <a:solidFill>
                  <a:srgbClr val="FFFF00"/>
                </a:solidFill>
              </a:rPr>
              <a:t>Crushed viable fascia</a:t>
            </a:r>
            <a:endParaRPr lang="en-US" sz="2000" dirty="0"/>
          </a:p>
        </p:txBody>
      </p:sp>
    </p:spTree>
    <p:extLst>
      <p:ext uri="{BB962C8B-B14F-4D97-AF65-F5344CB8AC3E}">
        <p14:creationId xmlns:p14="http://schemas.microsoft.com/office/powerpoint/2010/main" val="1059247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How to evaluate for necrotizing fasciitis? </a:t>
            </a:r>
          </a:p>
        </p:txBody>
      </p:sp>
      <p:sp>
        <p:nvSpPr>
          <p:cNvPr id="3" name="Content Placeholder 2"/>
          <p:cNvSpPr>
            <a:spLocks noGrp="1"/>
          </p:cNvSpPr>
          <p:nvPr>
            <p:ph idx="1"/>
          </p:nvPr>
        </p:nvSpPr>
        <p:spPr>
          <a:xfrm>
            <a:off x="937549" y="2072662"/>
            <a:ext cx="10589148" cy="3310360"/>
          </a:xfrm>
        </p:spPr>
        <p:txBody>
          <a:bodyPr numCol="2">
            <a:noAutofit/>
          </a:bodyPr>
          <a:lstStyle/>
          <a:p>
            <a:r>
              <a:rPr lang="en-US" sz="1800" b="1" dirty="0"/>
              <a:t>C-reactive protein, mg/L</a:t>
            </a:r>
            <a:endParaRPr lang="en-US" sz="1800" dirty="0"/>
          </a:p>
          <a:p>
            <a:r>
              <a:rPr lang="en-US" sz="1800" dirty="0"/>
              <a:t>Less than 150 (0)</a:t>
            </a:r>
          </a:p>
          <a:p>
            <a:r>
              <a:rPr lang="en-US" sz="1800" dirty="0"/>
              <a:t>More than 150 (4)</a:t>
            </a:r>
          </a:p>
          <a:p>
            <a:r>
              <a:rPr lang="en-US" sz="1800" b="1" dirty="0"/>
              <a:t>Total white cell count (WBC), cells/mm</a:t>
            </a:r>
            <a:endParaRPr lang="en-US" sz="1800" dirty="0"/>
          </a:p>
          <a:p>
            <a:r>
              <a:rPr lang="en-US" sz="1800" dirty="0"/>
              <a:t> Less than 15 (0)</a:t>
            </a:r>
          </a:p>
          <a:p>
            <a:r>
              <a:rPr lang="en-US" sz="1800" dirty="0"/>
              <a:t> 15 to 25 (1)</a:t>
            </a:r>
          </a:p>
          <a:p>
            <a:r>
              <a:rPr lang="en-US" sz="1800" dirty="0"/>
              <a:t> More than 25 (2)</a:t>
            </a:r>
          </a:p>
          <a:p>
            <a:r>
              <a:rPr lang="en-US" sz="1800" b="1" dirty="0"/>
              <a:t>Hemoglobin, g/dl</a:t>
            </a:r>
            <a:endParaRPr lang="en-US" sz="1800" dirty="0"/>
          </a:p>
          <a:p>
            <a:r>
              <a:rPr lang="en-US" sz="1800" dirty="0"/>
              <a:t> More than 13.5 (0)</a:t>
            </a:r>
          </a:p>
          <a:p>
            <a:r>
              <a:rPr lang="en-US" sz="1800" dirty="0"/>
              <a:t> 11 to 13.5 (1)</a:t>
            </a:r>
          </a:p>
          <a:p>
            <a:r>
              <a:rPr lang="en-US" sz="1800" dirty="0"/>
              <a:t> Less than 11 (2)</a:t>
            </a:r>
          </a:p>
          <a:p>
            <a:r>
              <a:rPr lang="en-US" sz="1800" b="1" dirty="0"/>
              <a:t>Sodium, </a:t>
            </a:r>
            <a:r>
              <a:rPr lang="en-US" sz="1800" b="1" dirty="0" err="1"/>
              <a:t>mmol</a:t>
            </a:r>
            <a:r>
              <a:rPr lang="en-US" sz="1800" b="1" dirty="0"/>
              <a:t>/L</a:t>
            </a:r>
            <a:endParaRPr lang="en-US" sz="1800" dirty="0"/>
          </a:p>
          <a:p>
            <a:r>
              <a:rPr lang="en-US" sz="1800" dirty="0"/>
              <a:t>135 or greater  (0)</a:t>
            </a:r>
          </a:p>
          <a:p>
            <a:r>
              <a:rPr lang="en-US" sz="1800" dirty="0"/>
              <a:t>Less than 135 (2)</a:t>
            </a:r>
          </a:p>
          <a:p>
            <a:r>
              <a:rPr lang="en-US" sz="1800" b="1" dirty="0"/>
              <a:t>Creatinine, mg/</a:t>
            </a:r>
            <a:r>
              <a:rPr lang="en-US" sz="1800" b="1" dirty="0" err="1"/>
              <a:t>dL</a:t>
            </a:r>
            <a:endParaRPr lang="en-US" sz="1800" dirty="0"/>
          </a:p>
          <a:p>
            <a:r>
              <a:rPr lang="en-US" sz="1800" dirty="0"/>
              <a:t>1.6 or less (0)</a:t>
            </a:r>
          </a:p>
          <a:p>
            <a:r>
              <a:rPr lang="en-US" sz="1800" dirty="0"/>
              <a:t>More than 1.6 (2)</a:t>
            </a:r>
          </a:p>
          <a:p>
            <a:r>
              <a:rPr lang="en-US" sz="1800" b="1" dirty="0"/>
              <a:t>Glucose, mg/</a:t>
            </a:r>
            <a:r>
              <a:rPr lang="en-US" sz="1800" b="1" dirty="0" err="1"/>
              <a:t>dL</a:t>
            </a:r>
            <a:endParaRPr lang="en-US" sz="1800" dirty="0"/>
          </a:p>
          <a:p>
            <a:r>
              <a:rPr lang="en-US" sz="1800" dirty="0"/>
              <a:t>180 or less (0)</a:t>
            </a:r>
          </a:p>
          <a:p>
            <a:r>
              <a:rPr lang="en-US" sz="1800" dirty="0"/>
              <a:t>More than 180 (1)</a:t>
            </a:r>
          </a:p>
          <a:p>
            <a:r>
              <a:rPr lang="en-US" sz="1800" dirty="0"/>
              <a:t>A score of six has a positive predictive value of 92% and a negative predictive value of 96%. A score of eight or greater represents a 75% risk of necrotizing infection.</a:t>
            </a:r>
          </a:p>
        </p:txBody>
      </p:sp>
      <p:sp>
        <p:nvSpPr>
          <p:cNvPr id="4" name="TextBox 3"/>
          <p:cNvSpPr txBox="1"/>
          <p:nvPr/>
        </p:nvSpPr>
        <p:spPr>
          <a:xfrm>
            <a:off x="2971766" y="6260586"/>
            <a:ext cx="9528892" cy="338554"/>
          </a:xfrm>
          <a:prstGeom prst="rect">
            <a:avLst/>
          </a:prstGeom>
          <a:noFill/>
        </p:spPr>
        <p:txBody>
          <a:bodyPr wrap="square" rtlCol="0">
            <a:spAutoFit/>
          </a:bodyPr>
          <a:lstStyle/>
          <a:p>
            <a:pPr marL="403225" indent="-403225"/>
            <a:r>
              <a:rPr lang="en-US" sz="1600" dirty="0">
                <a:solidFill>
                  <a:schemeClr val="bg1"/>
                </a:solidFill>
              </a:rPr>
              <a:t>Wallace HA, </a:t>
            </a:r>
            <a:r>
              <a:rPr lang="en-US" sz="1600" dirty="0" err="1">
                <a:solidFill>
                  <a:schemeClr val="bg1"/>
                </a:solidFill>
              </a:rPr>
              <a:t>Perera</a:t>
            </a:r>
            <a:r>
              <a:rPr lang="en-US" sz="1600" dirty="0">
                <a:solidFill>
                  <a:schemeClr val="bg1"/>
                </a:solidFill>
              </a:rPr>
              <a:t> TB. Necrotizing Fasciitis. In: </a:t>
            </a:r>
            <a:r>
              <a:rPr lang="en-US" sz="1600" i="1" dirty="0" err="1">
                <a:solidFill>
                  <a:schemeClr val="bg1"/>
                </a:solidFill>
              </a:rPr>
              <a:t>StatPearls</a:t>
            </a:r>
            <a:r>
              <a:rPr lang="en-US" sz="1600" dirty="0">
                <a:solidFill>
                  <a:schemeClr val="bg1"/>
                </a:solidFill>
              </a:rPr>
              <a:t>. Treasure Island (FL): </a:t>
            </a:r>
            <a:r>
              <a:rPr lang="en-US" sz="1600" dirty="0" err="1">
                <a:solidFill>
                  <a:schemeClr val="bg1"/>
                </a:solidFill>
              </a:rPr>
              <a:t>StatPearls</a:t>
            </a:r>
            <a:r>
              <a:rPr lang="en-US" sz="1600" dirty="0">
                <a:solidFill>
                  <a:schemeClr val="bg1"/>
                </a:solidFill>
              </a:rPr>
              <a:t> Publishing; 2020.</a:t>
            </a:r>
          </a:p>
        </p:txBody>
      </p:sp>
      <p:sp>
        <p:nvSpPr>
          <p:cNvPr id="5" name="Rectangle 4"/>
          <p:cNvSpPr/>
          <p:nvPr/>
        </p:nvSpPr>
        <p:spPr>
          <a:xfrm>
            <a:off x="937549" y="1149332"/>
            <a:ext cx="9815332" cy="923330"/>
          </a:xfrm>
          <a:prstGeom prst="rect">
            <a:avLst/>
          </a:prstGeom>
        </p:spPr>
        <p:txBody>
          <a:bodyPr wrap="square">
            <a:spAutoFit/>
          </a:bodyPr>
          <a:lstStyle/>
          <a:p>
            <a:pPr marL="285750" indent="-285750">
              <a:buClr>
                <a:srgbClr val="FFFF00"/>
              </a:buClr>
              <a:buFont typeface="Arial" charset="0"/>
              <a:buChar char="•"/>
            </a:pPr>
            <a:r>
              <a:rPr lang="en-US" dirty="0">
                <a:solidFill>
                  <a:schemeClr val="bg1"/>
                </a:solidFill>
              </a:rPr>
              <a:t>The Laboratory Risk Indicator for Necrotizing Infection (LRINEC) Score was developed in a 2004 report to distinguish NSTIs from other severe soft tissue infections. The scoring system is hinged on abnormalities in six independent variables:</a:t>
            </a:r>
          </a:p>
        </p:txBody>
      </p:sp>
    </p:spTree>
    <p:extLst>
      <p:ext uri="{BB962C8B-B14F-4D97-AF65-F5344CB8AC3E}">
        <p14:creationId xmlns:p14="http://schemas.microsoft.com/office/powerpoint/2010/main" val="1178345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How to diagnose necrotizing fasciitis? </a:t>
            </a:r>
          </a:p>
        </p:txBody>
      </p:sp>
      <p:sp>
        <p:nvSpPr>
          <p:cNvPr id="4" name="TextBox 3"/>
          <p:cNvSpPr txBox="1"/>
          <p:nvPr/>
        </p:nvSpPr>
        <p:spPr>
          <a:xfrm>
            <a:off x="2971766" y="6260586"/>
            <a:ext cx="9528892" cy="338554"/>
          </a:xfrm>
          <a:prstGeom prst="rect">
            <a:avLst/>
          </a:prstGeom>
          <a:noFill/>
        </p:spPr>
        <p:txBody>
          <a:bodyPr wrap="square" rtlCol="0">
            <a:spAutoFit/>
          </a:bodyPr>
          <a:lstStyle/>
          <a:p>
            <a:pPr marL="403225" indent="-403225"/>
            <a:r>
              <a:rPr lang="en-US" sz="1600" dirty="0">
                <a:solidFill>
                  <a:schemeClr val="bg1"/>
                </a:solidFill>
              </a:rPr>
              <a:t>Wallace HA, </a:t>
            </a:r>
            <a:r>
              <a:rPr lang="en-US" sz="1600" dirty="0" err="1">
                <a:solidFill>
                  <a:schemeClr val="bg1"/>
                </a:solidFill>
              </a:rPr>
              <a:t>Perera</a:t>
            </a:r>
            <a:r>
              <a:rPr lang="en-US" sz="1600" dirty="0">
                <a:solidFill>
                  <a:schemeClr val="bg1"/>
                </a:solidFill>
              </a:rPr>
              <a:t> TB. Necrotizing Fasciitis. In: </a:t>
            </a:r>
            <a:r>
              <a:rPr lang="en-US" sz="1600" i="1" dirty="0" err="1">
                <a:solidFill>
                  <a:schemeClr val="bg1"/>
                </a:solidFill>
              </a:rPr>
              <a:t>StatPearls</a:t>
            </a:r>
            <a:r>
              <a:rPr lang="en-US" sz="1600" dirty="0">
                <a:solidFill>
                  <a:schemeClr val="bg1"/>
                </a:solidFill>
              </a:rPr>
              <a:t>. Treasure Island (FL): </a:t>
            </a:r>
            <a:r>
              <a:rPr lang="en-US" sz="1600" dirty="0" err="1">
                <a:solidFill>
                  <a:schemeClr val="bg1"/>
                </a:solidFill>
              </a:rPr>
              <a:t>StatPearls</a:t>
            </a:r>
            <a:r>
              <a:rPr lang="en-US" sz="1600" dirty="0">
                <a:solidFill>
                  <a:schemeClr val="bg1"/>
                </a:solidFill>
              </a:rPr>
              <a:t> Publishing; 2020.</a:t>
            </a:r>
          </a:p>
        </p:txBody>
      </p:sp>
      <p:sp>
        <p:nvSpPr>
          <p:cNvPr id="6" name="Content Placeholder 5"/>
          <p:cNvSpPr>
            <a:spLocks noGrp="1"/>
          </p:cNvSpPr>
          <p:nvPr>
            <p:ph idx="1"/>
          </p:nvPr>
        </p:nvSpPr>
        <p:spPr/>
        <p:txBody>
          <a:bodyPr>
            <a:normAutofit fontScale="92500" lnSpcReduction="20000"/>
          </a:bodyPr>
          <a:lstStyle/>
          <a:p>
            <a:r>
              <a:rPr lang="en-US" dirty="0"/>
              <a:t>The diagnosis of NSTIs is still primarily a clinical one. Imaging may be useful in providing data when the diagnosis is uncertain. The most common plain film finding is similar to cellulitis with increased soft tissue thickness and opacity. Computed tomography (CT) has greater sensitivity than plain film in identifying necrotizing soft tissue infections. Plain x-rays have no value in the diagnosis.  Sometimes under local anesthesia, one may probe the area with a finger for signs of necrotizing tissue. In most cases, the necrotic tissue can be penetrated with little resistance. Aspiration and gram stain can also be done.</a:t>
            </a:r>
          </a:p>
          <a:p>
            <a:r>
              <a:rPr lang="en-US" dirty="0"/>
              <a:t>The use of B mode color Doppler ultrasound can help in the early diagnosis of necrotizing fasciitis at the bedside. It should be understood that no lab or imaging test should delay surgical intervention.</a:t>
            </a:r>
          </a:p>
          <a:p>
            <a:endParaRPr lang="en-US" dirty="0"/>
          </a:p>
        </p:txBody>
      </p:sp>
    </p:spTree>
    <p:extLst>
      <p:ext uri="{BB962C8B-B14F-4D97-AF65-F5344CB8AC3E}">
        <p14:creationId xmlns:p14="http://schemas.microsoft.com/office/powerpoint/2010/main" val="364508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What are key treatments for necrotizing fasciitis? </a:t>
            </a:r>
          </a:p>
        </p:txBody>
      </p:sp>
      <p:sp>
        <p:nvSpPr>
          <p:cNvPr id="4" name="TextBox 3"/>
          <p:cNvSpPr txBox="1"/>
          <p:nvPr/>
        </p:nvSpPr>
        <p:spPr>
          <a:xfrm>
            <a:off x="2971766" y="6260586"/>
            <a:ext cx="9528892" cy="338554"/>
          </a:xfrm>
          <a:prstGeom prst="rect">
            <a:avLst/>
          </a:prstGeom>
          <a:noFill/>
        </p:spPr>
        <p:txBody>
          <a:bodyPr wrap="square" rtlCol="0">
            <a:spAutoFit/>
          </a:bodyPr>
          <a:lstStyle/>
          <a:p>
            <a:pPr marL="403225" indent="-403225"/>
            <a:r>
              <a:rPr lang="en-US" sz="1600" dirty="0">
                <a:solidFill>
                  <a:schemeClr val="bg1"/>
                </a:solidFill>
              </a:rPr>
              <a:t>Wallace HA, </a:t>
            </a:r>
            <a:r>
              <a:rPr lang="en-US" sz="1600" dirty="0" err="1">
                <a:solidFill>
                  <a:schemeClr val="bg1"/>
                </a:solidFill>
              </a:rPr>
              <a:t>Perera</a:t>
            </a:r>
            <a:r>
              <a:rPr lang="en-US" sz="1600" dirty="0">
                <a:solidFill>
                  <a:schemeClr val="bg1"/>
                </a:solidFill>
              </a:rPr>
              <a:t> TB. Necrotizing Fasciitis. In: </a:t>
            </a:r>
            <a:r>
              <a:rPr lang="en-US" sz="1600" i="1" dirty="0" err="1">
                <a:solidFill>
                  <a:schemeClr val="bg1"/>
                </a:solidFill>
              </a:rPr>
              <a:t>StatPearls</a:t>
            </a:r>
            <a:r>
              <a:rPr lang="en-US" sz="1600" dirty="0">
                <a:solidFill>
                  <a:schemeClr val="bg1"/>
                </a:solidFill>
              </a:rPr>
              <a:t>. Treasure Island (FL): </a:t>
            </a:r>
            <a:r>
              <a:rPr lang="en-US" sz="1600" dirty="0" err="1">
                <a:solidFill>
                  <a:schemeClr val="bg1"/>
                </a:solidFill>
              </a:rPr>
              <a:t>StatPearls</a:t>
            </a:r>
            <a:r>
              <a:rPr lang="en-US" sz="1600" dirty="0">
                <a:solidFill>
                  <a:schemeClr val="bg1"/>
                </a:solidFill>
              </a:rPr>
              <a:t> Publishing; 2020.</a:t>
            </a:r>
          </a:p>
        </p:txBody>
      </p:sp>
      <p:sp>
        <p:nvSpPr>
          <p:cNvPr id="6" name="Content Placeholder 5"/>
          <p:cNvSpPr>
            <a:spLocks noGrp="1"/>
          </p:cNvSpPr>
          <p:nvPr>
            <p:ph idx="1"/>
          </p:nvPr>
        </p:nvSpPr>
        <p:spPr/>
        <p:txBody>
          <a:bodyPr>
            <a:normAutofit fontScale="70000" lnSpcReduction="20000"/>
          </a:bodyPr>
          <a:lstStyle/>
          <a:p>
            <a:endParaRPr lang="en-US" dirty="0"/>
          </a:p>
          <a:p>
            <a:r>
              <a:rPr lang="en-US" dirty="0"/>
              <a:t>Early diagnosis and differentiation between necrotizing and non-necrotizing SSTIs</a:t>
            </a:r>
          </a:p>
          <a:p>
            <a:r>
              <a:rPr lang="en-US" dirty="0"/>
              <a:t>The early launch of appropriate empiric antibacterial coverage (wide-spectrum)</a:t>
            </a:r>
          </a:p>
          <a:p>
            <a:r>
              <a:rPr lang="en-US" dirty="0"/>
              <a:t>Adequate control of infection sources such as aggressive surgical intervention for abscess drainage and debridement of necrotizing soft tissue infections (NSTIs)</a:t>
            </a:r>
          </a:p>
          <a:p>
            <a:r>
              <a:rPr lang="en-US" dirty="0"/>
              <a:t>Identification of infection-causing pathogen and applicable adjustment of antimicrobial coverage.</a:t>
            </a:r>
          </a:p>
          <a:p>
            <a:r>
              <a:rPr lang="en-US" dirty="0"/>
              <a:t>Antimicrobial therapy of necrotizing fasciitis is as follows:</a:t>
            </a:r>
          </a:p>
          <a:p>
            <a:r>
              <a:rPr lang="en-US" dirty="0"/>
              <a:t>Linezolid 600 mg twice per day, </a:t>
            </a:r>
            <a:r>
              <a:rPr lang="en-US" b="1" dirty="0"/>
              <a:t>AND</a:t>
            </a:r>
            <a:endParaRPr lang="en-US" dirty="0"/>
          </a:p>
          <a:p>
            <a:r>
              <a:rPr lang="en-US" dirty="0"/>
              <a:t>Piperacillin/</a:t>
            </a:r>
            <a:r>
              <a:rPr lang="en-US" dirty="0" err="1"/>
              <a:t>Tazobactam</a:t>
            </a:r>
            <a:r>
              <a:rPr lang="en-US" dirty="0"/>
              <a:t> 4/0 to 5g LD infused in 30 min then 16/2 g QD by CI </a:t>
            </a:r>
            <a:r>
              <a:rPr lang="en-US" b="1" dirty="0"/>
              <a:t>OR </a:t>
            </a:r>
            <a:r>
              <a:rPr lang="en-US" dirty="0" err="1"/>
              <a:t>Daptomycin</a:t>
            </a:r>
            <a:r>
              <a:rPr lang="en-US" dirty="0"/>
              <a:t> 6 mg/kg QD, </a:t>
            </a:r>
            <a:r>
              <a:rPr lang="en-US" b="1" dirty="0"/>
              <a:t>AND</a:t>
            </a:r>
            <a:endParaRPr lang="en-US" dirty="0"/>
          </a:p>
          <a:p>
            <a:r>
              <a:rPr lang="en-US" dirty="0"/>
              <a:t>Piperacillin/</a:t>
            </a:r>
            <a:r>
              <a:rPr lang="en-US" dirty="0" err="1"/>
              <a:t>Tazobactam</a:t>
            </a:r>
            <a:r>
              <a:rPr lang="en-US" dirty="0"/>
              <a:t> 4/0 to 5g LD infused in 30 min then 16/2 g QD by CI </a:t>
            </a:r>
            <a:r>
              <a:rPr lang="en-US" b="1" dirty="0"/>
              <a:t>AND</a:t>
            </a:r>
            <a:r>
              <a:rPr lang="en-US" dirty="0"/>
              <a:t> Clindamycin 600 mg to 900 mg four times per day.</a:t>
            </a:r>
          </a:p>
        </p:txBody>
      </p:sp>
    </p:spTree>
    <p:extLst>
      <p:ext uri="{BB962C8B-B14F-4D97-AF65-F5344CB8AC3E}">
        <p14:creationId xmlns:p14="http://schemas.microsoft.com/office/powerpoint/2010/main" val="1667905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solidFill>
                  <a:srgbClr val="FFFF00"/>
                </a:solidFill>
              </a:rPr>
              <a:t>What are surgical options for necrotizing fasciitis? </a:t>
            </a:r>
          </a:p>
        </p:txBody>
      </p:sp>
      <p:sp>
        <p:nvSpPr>
          <p:cNvPr id="4" name="TextBox 3"/>
          <p:cNvSpPr txBox="1"/>
          <p:nvPr/>
        </p:nvSpPr>
        <p:spPr>
          <a:xfrm>
            <a:off x="5312780" y="6156414"/>
            <a:ext cx="7083706" cy="584775"/>
          </a:xfrm>
          <a:prstGeom prst="rect">
            <a:avLst/>
          </a:prstGeom>
          <a:noFill/>
        </p:spPr>
        <p:txBody>
          <a:bodyPr wrap="square" rtlCol="0">
            <a:spAutoFit/>
          </a:bodyPr>
          <a:lstStyle/>
          <a:p>
            <a:pPr marL="403225" indent="-403225"/>
            <a:r>
              <a:rPr lang="en-US" sz="1600" dirty="0">
                <a:solidFill>
                  <a:schemeClr val="bg1"/>
                </a:solidFill>
              </a:rPr>
              <a:t>Wallace HA, </a:t>
            </a:r>
            <a:r>
              <a:rPr lang="en-US" sz="1600" dirty="0" err="1">
                <a:solidFill>
                  <a:schemeClr val="bg1"/>
                </a:solidFill>
              </a:rPr>
              <a:t>Perera</a:t>
            </a:r>
            <a:r>
              <a:rPr lang="en-US" sz="1600" dirty="0">
                <a:solidFill>
                  <a:schemeClr val="bg1"/>
                </a:solidFill>
              </a:rPr>
              <a:t> TB. Necrotizing Fasciitis. In: </a:t>
            </a:r>
            <a:r>
              <a:rPr lang="en-US" sz="1600" i="1" dirty="0" err="1">
                <a:solidFill>
                  <a:schemeClr val="bg1"/>
                </a:solidFill>
              </a:rPr>
              <a:t>StatPearls</a:t>
            </a:r>
            <a:r>
              <a:rPr lang="en-US" sz="1600" dirty="0">
                <a:solidFill>
                  <a:schemeClr val="bg1"/>
                </a:solidFill>
              </a:rPr>
              <a:t>. Treasure Island (FL): </a:t>
            </a:r>
            <a:r>
              <a:rPr lang="en-US" sz="1600" dirty="0" err="1">
                <a:solidFill>
                  <a:schemeClr val="bg1"/>
                </a:solidFill>
              </a:rPr>
              <a:t>StatPearls</a:t>
            </a:r>
            <a:r>
              <a:rPr lang="en-US" sz="1600" dirty="0">
                <a:solidFill>
                  <a:schemeClr val="bg1"/>
                </a:solidFill>
              </a:rPr>
              <a:t> Publishing; 2020.</a:t>
            </a:r>
          </a:p>
        </p:txBody>
      </p:sp>
      <p:sp>
        <p:nvSpPr>
          <p:cNvPr id="6" name="Content Placeholder 5"/>
          <p:cNvSpPr>
            <a:spLocks noGrp="1"/>
          </p:cNvSpPr>
          <p:nvPr>
            <p:ph idx="1"/>
          </p:nvPr>
        </p:nvSpPr>
        <p:spPr>
          <a:xfrm>
            <a:off x="838200" y="1825624"/>
            <a:ext cx="10515600" cy="2410709"/>
          </a:xfrm>
        </p:spPr>
        <p:txBody>
          <a:bodyPr>
            <a:normAutofit fontScale="62500" lnSpcReduction="20000"/>
          </a:bodyPr>
          <a:lstStyle/>
          <a:p>
            <a:r>
              <a:rPr lang="en-US" dirty="0"/>
              <a:t>The surgery requires extensive, wide debridement of all necrotic tissues. In some cases, a second-look surgery may also be required. </a:t>
            </a:r>
          </a:p>
          <a:p>
            <a:r>
              <a:rPr lang="en-US" dirty="0"/>
              <a:t>Early surgery may help minimize tissue loss and eliminate the need for amputation of a gangrenous extremity. With wide debridement, the wounds need to be left open and are packed with wet gauze. Daily dressing changes are mandatory. </a:t>
            </a:r>
          </a:p>
          <a:p>
            <a:r>
              <a:rPr lang="en-US" dirty="0"/>
              <a:t>A great deal of surgical judgment is required when faced with normal-appearing tissue which is not frankly necrotic. In most cases, if there is any doubt about viability, the tissues should be removed. </a:t>
            </a:r>
          </a:p>
          <a:p>
            <a:r>
              <a:rPr lang="en-US" dirty="0"/>
              <a:t>In most cases, hemodynamic stability is restored once the necrotic tissue and pus are removed. The patient should be kept intubated and monitored in a critical care unit.  In some patients, daily surgical debridement may be required. </a:t>
            </a:r>
          </a:p>
        </p:txBody>
      </p:sp>
      <p:pic>
        <p:nvPicPr>
          <p:cNvPr id="4098" name="Picture 2" descr="ecrotizing Fasciitis Appearance of lower leg after serial debridements of sk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80" y="4236332"/>
            <a:ext cx="3161991" cy="23714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58656" y="4775747"/>
            <a:ext cx="3717229" cy="646331"/>
          </a:xfrm>
          <a:prstGeom prst="rect">
            <a:avLst/>
          </a:prstGeom>
        </p:spPr>
        <p:txBody>
          <a:bodyPr wrap="square">
            <a:spAutoFit/>
          </a:bodyPr>
          <a:lstStyle/>
          <a:p>
            <a:r>
              <a:rPr lang="en-US" dirty="0">
                <a:solidFill>
                  <a:schemeClr val="bg1"/>
                </a:solidFill>
              </a:rPr>
              <a:t>Appearance of lower leg after serial </a:t>
            </a:r>
            <a:r>
              <a:rPr lang="en-US" dirty="0" err="1">
                <a:solidFill>
                  <a:schemeClr val="bg1"/>
                </a:solidFill>
              </a:rPr>
              <a:t>debridements</a:t>
            </a:r>
            <a:r>
              <a:rPr lang="en-US" dirty="0">
                <a:solidFill>
                  <a:schemeClr val="bg1"/>
                </a:solidFill>
              </a:rPr>
              <a:t> of skin and fascia.</a:t>
            </a:r>
          </a:p>
        </p:txBody>
      </p:sp>
    </p:spTree>
    <p:extLst>
      <p:ext uri="{BB962C8B-B14F-4D97-AF65-F5344CB8AC3E}">
        <p14:creationId xmlns:p14="http://schemas.microsoft.com/office/powerpoint/2010/main" val="1388198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94735" y="360744"/>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With across the system implementation, these evidence-based protocols can:</a:t>
            </a:r>
          </a:p>
        </p:txBody>
      </p:sp>
      <p:sp>
        <p:nvSpPr>
          <p:cNvPr id="5" name="Rectangle 4"/>
          <p:cNvSpPr/>
          <p:nvPr/>
        </p:nvSpPr>
        <p:spPr>
          <a:xfrm>
            <a:off x="894735" y="1990176"/>
            <a:ext cx="10776155" cy="2677656"/>
          </a:xfrm>
          <a:prstGeom prst="rect">
            <a:avLst/>
          </a:prstGeom>
        </p:spPr>
        <p:txBody>
          <a:bodyPr wrap="square">
            <a:spAutoFit/>
          </a:bodyPr>
          <a:lstStyle/>
          <a:p>
            <a:pPr marL="800100" lvl="1" indent="-342900">
              <a:buClr>
                <a:srgbClr val="FFFF00"/>
              </a:buClr>
              <a:buFont typeface="Arial" charset="0"/>
              <a:buChar char="•"/>
            </a:pPr>
            <a:r>
              <a:rPr lang="en-US" sz="2800" dirty="0">
                <a:solidFill>
                  <a:schemeClr val="bg1"/>
                </a:solidFill>
              </a:rPr>
              <a:t>Improve patient outcomes</a:t>
            </a:r>
          </a:p>
          <a:p>
            <a:pPr marL="800100" lvl="1" indent="-342900">
              <a:buClr>
                <a:srgbClr val="FFFF00"/>
              </a:buClr>
              <a:buFont typeface="Arial" charset="0"/>
              <a:buChar char="•"/>
            </a:pPr>
            <a:r>
              <a:rPr lang="en-US" sz="2800" dirty="0">
                <a:solidFill>
                  <a:schemeClr val="bg1"/>
                </a:solidFill>
              </a:rPr>
              <a:t>Decrease amputations</a:t>
            </a:r>
          </a:p>
          <a:p>
            <a:pPr marL="800100" lvl="1" indent="-342900">
              <a:buClr>
                <a:srgbClr val="FFFF00"/>
              </a:buClr>
              <a:buFont typeface="Arial" charset="0"/>
              <a:buChar char="•"/>
            </a:pPr>
            <a:r>
              <a:rPr lang="en-US" sz="2800" dirty="0">
                <a:solidFill>
                  <a:schemeClr val="bg1"/>
                </a:solidFill>
              </a:rPr>
              <a:t>Decrease length of stay</a:t>
            </a:r>
          </a:p>
          <a:p>
            <a:pPr marL="800100" lvl="1" indent="-342900">
              <a:buClr>
                <a:srgbClr val="FFFF00"/>
              </a:buClr>
              <a:buFont typeface="Arial" charset="0"/>
              <a:buChar char="•"/>
            </a:pPr>
            <a:r>
              <a:rPr lang="en-US" sz="2800" dirty="0">
                <a:solidFill>
                  <a:schemeClr val="bg1"/>
                </a:solidFill>
              </a:rPr>
              <a:t>Decrease readmissions</a:t>
            </a:r>
          </a:p>
          <a:p>
            <a:pPr marL="800100" lvl="1" indent="-342900">
              <a:buClr>
                <a:srgbClr val="FFFF00"/>
              </a:buClr>
              <a:buFont typeface="Arial" charset="0"/>
              <a:buChar char="•"/>
            </a:pPr>
            <a:r>
              <a:rPr lang="en-US" sz="2800" dirty="0">
                <a:solidFill>
                  <a:schemeClr val="bg1"/>
                </a:solidFill>
              </a:rPr>
              <a:t>Decrease mortality</a:t>
            </a:r>
          </a:p>
          <a:p>
            <a:pPr marL="342900" indent="-342900">
              <a:buClr>
                <a:srgbClr val="FFFF00"/>
              </a:buClr>
              <a:buFont typeface="Arial" charset="0"/>
              <a:buChar char="•"/>
            </a:pPr>
            <a:endParaRPr lang="en-US" sz="2800" dirty="0">
              <a:solidFill>
                <a:schemeClr val="bg1"/>
              </a:solidFill>
            </a:endParaRPr>
          </a:p>
        </p:txBody>
      </p:sp>
    </p:spTree>
    <p:extLst>
      <p:ext uri="{BB962C8B-B14F-4D97-AF65-F5344CB8AC3E}">
        <p14:creationId xmlns:p14="http://schemas.microsoft.com/office/powerpoint/2010/main" val="105755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How to diagnose Fournier’s </a:t>
            </a:r>
            <a:r>
              <a:rPr lang="en-US" b="1" dirty="0">
                <a:solidFill>
                  <a:srgbClr val="FFFF00"/>
                </a:solidFill>
              </a:rPr>
              <a:t>Gangrene</a:t>
            </a:r>
            <a:endParaRPr lang="en-US" dirty="0">
              <a:solidFill>
                <a:srgbClr val="FFFF00"/>
              </a:solidFill>
            </a:endParaRPr>
          </a:p>
        </p:txBody>
      </p:sp>
      <p:sp>
        <p:nvSpPr>
          <p:cNvPr id="3" name="Content Placeholder 2"/>
          <p:cNvSpPr>
            <a:spLocks noGrp="1"/>
          </p:cNvSpPr>
          <p:nvPr>
            <p:ph idx="1"/>
          </p:nvPr>
        </p:nvSpPr>
        <p:spPr>
          <a:xfrm>
            <a:off x="838200" y="1433822"/>
            <a:ext cx="10515600" cy="4351338"/>
          </a:xfrm>
        </p:spPr>
        <p:txBody>
          <a:bodyPr>
            <a:normAutofit/>
          </a:bodyPr>
          <a:lstStyle/>
          <a:p>
            <a:r>
              <a:rPr lang="en-US" sz="2400" dirty="0"/>
              <a:t>Diagnosis: Physical examination combined with CT, ultrasonography, and clinical findings </a:t>
            </a:r>
          </a:p>
          <a:p>
            <a:r>
              <a:rPr lang="en-US" sz="2400" dirty="0"/>
              <a:t>CT images can reveal perirectal abscesses and trace of fascial air along the perineum, scrotum, and lower abdomen.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747" y="2923264"/>
            <a:ext cx="6931742" cy="2531093"/>
          </a:xfrm>
          <a:prstGeom prst="rect">
            <a:avLst/>
          </a:prstGeom>
        </p:spPr>
      </p:pic>
      <p:sp>
        <p:nvSpPr>
          <p:cNvPr id="6" name="TextBox 5"/>
          <p:cNvSpPr txBox="1"/>
          <p:nvPr/>
        </p:nvSpPr>
        <p:spPr>
          <a:xfrm>
            <a:off x="1209877" y="5487631"/>
            <a:ext cx="9291484" cy="861774"/>
          </a:xfrm>
          <a:prstGeom prst="rect">
            <a:avLst/>
          </a:prstGeom>
          <a:noFill/>
        </p:spPr>
        <p:txBody>
          <a:bodyPr wrap="square" rtlCol="0">
            <a:spAutoFit/>
          </a:bodyPr>
          <a:lstStyle/>
          <a:p>
            <a:r>
              <a:rPr lang="en-US" sz="1600" dirty="0">
                <a:solidFill>
                  <a:schemeClr val="bg1"/>
                </a:solidFill>
              </a:rPr>
              <a:t>Computed tomography (CT) image of the lower abdominal, scrotal, and perineal regions. The CT scan shows subcutaneous emphysema in addition to air in the lower abdomen, scrotum, and perianal fascia (arrows). </a:t>
            </a:r>
          </a:p>
          <a:p>
            <a:endParaRPr lang="en-US" dirty="0"/>
          </a:p>
        </p:txBody>
      </p:sp>
      <p:sp>
        <p:nvSpPr>
          <p:cNvPr id="7" name="TextBox 6"/>
          <p:cNvSpPr txBox="1"/>
          <p:nvPr/>
        </p:nvSpPr>
        <p:spPr>
          <a:xfrm>
            <a:off x="4349927" y="6163713"/>
            <a:ext cx="7842073" cy="523220"/>
          </a:xfrm>
          <a:prstGeom prst="rect">
            <a:avLst/>
          </a:prstGeom>
          <a:noFill/>
        </p:spPr>
        <p:txBody>
          <a:bodyPr wrap="square" rtlCol="0">
            <a:spAutoFit/>
          </a:bodyPr>
          <a:lstStyle/>
          <a:p>
            <a:pPr marL="576263" indent="-576263"/>
            <a:r>
              <a:rPr lang="en-US" sz="1400" dirty="0">
                <a:solidFill>
                  <a:schemeClr val="bg1"/>
                </a:solidFill>
              </a:rPr>
              <a:t>Zhou Z, et al. Fournier’s Gangrene With Septic Shock and Multiple Organ Dysfunction Syndrome. </a:t>
            </a:r>
            <a:r>
              <a:rPr lang="en-US" sz="1400" i="1" dirty="0">
                <a:solidFill>
                  <a:schemeClr val="bg1"/>
                </a:solidFill>
              </a:rPr>
              <a:t>The International Journal of Lower Extremity Wounds</a:t>
            </a:r>
            <a:r>
              <a:rPr lang="en-US" sz="1400" dirty="0">
                <a:solidFill>
                  <a:schemeClr val="bg1"/>
                </a:solidFill>
              </a:rPr>
              <a:t> 2019, 18(1): 94–96.</a:t>
            </a:r>
          </a:p>
        </p:txBody>
      </p:sp>
    </p:spTree>
    <p:extLst>
      <p:ext uri="{BB962C8B-B14F-4D97-AF65-F5344CB8AC3E}">
        <p14:creationId xmlns:p14="http://schemas.microsoft.com/office/powerpoint/2010/main" val="473722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00"/>
                </a:solidFill>
              </a:rPr>
              <a:t>What are the treatment options for Fournier’s Gangrene?</a:t>
            </a:r>
          </a:p>
        </p:txBody>
      </p:sp>
      <p:sp>
        <p:nvSpPr>
          <p:cNvPr id="5" name="TextBox 4"/>
          <p:cNvSpPr txBox="1"/>
          <p:nvPr/>
        </p:nvSpPr>
        <p:spPr>
          <a:xfrm>
            <a:off x="4237704" y="6069045"/>
            <a:ext cx="7954296" cy="584775"/>
          </a:xfrm>
          <a:prstGeom prst="rect">
            <a:avLst/>
          </a:prstGeom>
          <a:noFill/>
        </p:spPr>
        <p:txBody>
          <a:bodyPr wrap="square" rtlCol="0">
            <a:spAutoFit/>
          </a:bodyPr>
          <a:lstStyle/>
          <a:p>
            <a:pPr marL="576263" indent="-576263"/>
            <a:r>
              <a:rPr lang="en-US" sz="1600" dirty="0" err="1">
                <a:solidFill>
                  <a:schemeClr val="bg1"/>
                </a:solidFill>
              </a:rPr>
              <a:t>Insua</a:t>
            </a:r>
            <a:r>
              <a:rPr lang="en-US" sz="1600" dirty="0">
                <a:solidFill>
                  <a:schemeClr val="bg1"/>
                </a:solidFill>
              </a:rPr>
              <a:t>-Pereira I, Ferreira PC, Teixeira S, Barreiro D, Silva </a:t>
            </a:r>
            <a:r>
              <a:rPr lang="en-US" sz="1600" dirty="0" err="1">
                <a:solidFill>
                  <a:schemeClr val="bg1"/>
                </a:solidFill>
              </a:rPr>
              <a:t>Á</a:t>
            </a:r>
            <a:r>
              <a:rPr lang="en-US" sz="1600" dirty="0">
                <a:solidFill>
                  <a:schemeClr val="bg1"/>
                </a:solidFill>
              </a:rPr>
              <a:t>. Fournier's gangrene: a review of reconstructive options. </a:t>
            </a:r>
            <a:r>
              <a:rPr lang="en-US" sz="1600" i="1" dirty="0">
                <a:solidFill>
                  <a:schemeClr val="bg1"/>
                </a:solidFill>
              </a:rPr>
              <a:t>Cent European J Urol</a:t>
            </a:r>
            <a:r>
              <a:rPr lang="en-US" sz="1600" dirty="0">
                <a:solidFill>
                  <a:schemeClr val="bg1"/>
                </a:solidFill>
              </a:rPr>
              <a:t>. 2020;73(1):74-79.</a:t>
            </a:r>
          </a:p>
        </p:txBody>
      </p:sp>
      <p:sp>
        <p:nvSpPr>
          <p:cNvPr id="6" name="Rectangle 5"/>
          <p:cNvSpPr/>
          <p:nvPr/>
        </p:nvSpPr>
        <p:spPr>
          <a:xfrm>
            <a:off x="755431" y="1862390"/>
            <a:ext cx="10681137" cy="3046988"/>
          </a:xfrm>
          <a:prstGeom prst="rect">
            <a:avLst/>
          </a:prstGeom>
        </p:spPr>
        <p:txBody>
          <a:bodyPr wrap="square">
            <a:spAutoFit/>
          </a:bodyPr>
          <a:lstStyle/>
          <a:p>
            <a:pPr marL="285750" indent="-285750">
              <a:buClr>
                <a:srgbClr val="FFFF00"/>
              </a:buClr>
              <a:buFont typeface="Arial" charset="0"/>
              <a:buChar char="•"/>
            </a:pPr>
            <a:r>
              <a:rPr lang="en-US" sz="2400" dirty="0">
                <a:solidFill>
                  <a:schemeClr val="bg1"/>
                </a:solidFill>
                <a:latin typeface="+mj-lt"/>
              </a:rPr>
              <a:t>Treatment includes wide-spectrum antibiotics and timely aggressive surgical debridement.</a:t>
            </a:r>
          </a:p>
          <a:p>
            <a:pPr marL="285750" indent="-285750">
              <a:buClr>
                <a:srgbClr val="FFFF00"/>
              </a:buClr>
              <a:buFont typeface="Arial" charset="0"/>
              <a:buChar char="•"/>
            </a:pPr>
            <a:r>
              <a:rPr lang="en-US" sz="2400" dirty="0">
                <a:solidFill>
                  <a:schemeClr val="bg1"/>
                </a:solidFill>
                <a:latin typeface="+mj-lt"/>
              </a:rPr>
              <a:t>Early coverage of soft-tissue defects is an important part of treatment. Several reconstructive options are available and can be performed to achieve coverage with good functional and cosmetic results.</a:t>
            </a:r>
          </a:p>
          <a:p>
            <a:pPr marL="285750" indent="-285750">
              <a:buClr>
                <a:srgbClr val="FFFF00"/>
              </a:buClr>
              <a:buFont typeface="Arial" charset="0"/>
              <a:buChar char="•"/>
            </a:pPr>
            <a:r>
              <a:rPr lang="en-US" sz="2400" dirty="0">
                <a:solidFill>
                  <a:schemeClr val="bg1"/>
                </a:solidFill>
                <a:latin typeface="+mj-lt"/>
              </a:rPr>
              <a:t>There is no consensus on the best method of reconstruction and the choice of reconstructive procedure should be based on individual characteristics of the defect, patient preference and surgeon experience.</a:t>
            </a:r>
            <a:endParaRPr lang="en-US" sz="2400" dirty="0">
              <a:solidFill>
                <a:schemeClr val="bg1"/>
              </a:solidFill>
              <a:effectLst/>
              <a:latin typeface="+mj-lt"/>
            </a:endParaRPr>
          </a:p>
        </p:txBody>
      </p:sp>
    </p:spTree>
    <p:extLst>
      <p:ext uri="{BB962C8B-B14F-4D97-AF65-F5344CB8AC3E}">
        <p14:creationId xmlns:p14="http://schemas.microsoft.com/office/powerpoint/2010/main" val="1136194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00"/>
                </a:solidFill>
              </a:rPr>
              <a:t>What are the reconstructive options for Fournier’s Gangrene?</a:t>
            </a:r>
          </a:p>
        </p:txBody>
      </p:sp>
      <p:sp>
        <p:nvSpPr>
          <p:cNvPr id="5" name="TextBox 4"/>
          <p:cNvSpPr txBox="1"/>
          <p:nvPr/>
        </p:nvSpPr>
        <p:spPr>
          <a:xfrm>
            <a:off x="4237704" y="6069045"/>
            <a:ext cx="7954296" cy="584775"/>
          </a:xfrm>
          <a:prstGeom prst="rect">
            <a:avLst/>
          </a:prstGeom>
          <a:noFill/>
        </p:spPr>
        <p:txBody>
          <a:bodyPr wrap="square" rtlCol="0">
            <a:spAutoFit/>
          </a:bodyPr>
          <a:lstStyle/>
          <a:p>
            <a:pPr marL="576263" indent="-576263"/>
            <a:r>
              <a:rPr lang="en-US" sz="1600" dirty="0" err="1">
                <a:solidFill>
                  <a:schemeClr val="bg1"/>
                </a:solidFill>
              </a:rPr>
              <a:t>Insua</a:t>
            </a:r>
            <a:r>
              <a:rPr lang="en-US" sz="1600" dirty="0">
                <a:solidFill>
                  <a:schemeClr val="bg1"/>
                </a:solidFill>
              </a:rPr>
              <a:t>-Pereira I, Ferreira PC, Teixeira S, Barreiro D, Silva </a:t>
            </a:r>
            <a:r>
              <a:rPr lang="en-US" sz="1600" dirty="0" err="1">
                <a:solidFill>
                  <a:schemeClr val="bg1"/>
                </a:solidFill>
              </a:rPr>
              <a:t>Á</a:t>
            </a:r>
            <a:r>
              <a:rPr lang="en-US" sz="1600" dirty="0">
                <a:solidFill>
                  <a:schemeClr val="bg1"/>
                </a:solidFill>
              </a:rPr>
              <a:t>. Fournier's gangrene: a review of reconstructive options. </a:t>
            </a:r>
            <a:r>
              <a:rPr lang="en-US" sz="1600" i="1" dirty="0">
                <a:solidFill>
                  <a:schemeClr val="bg1"/>
                </a:solidFill>
              </a:rPr>
              <a:t>Cent European J Urol</a:t>
            </a:r>
            <a:r>
              <a:rPr lang="en-US" sz="1600" dirty="0">
                <a:solidFill>
                  <a:schemeClr val="bg1"/>
                </a:solidFill>
              </a:rPr>
              <a:t>. 2020;73(1):74-79.</a:t>
            </a:r>
          </a:p>
        </p:txBody>
      </p:sp>
      <p:sp>
        <p:nvSpPr>
          <p:cNvPr id="6" name="Rectangle 5"/>
          <p:cNvSpPr/>
          <p:nvPr/>
        </p:nvSpPr>
        <p:spPr>
          <a:xfrm>
            <a:off x="755431" y="1547080"/>
            <a:ext cx="10681137" cy="4801314"/>
          </a:xfrm>
          <a:prstGeom prst="rect">
            <a:avLst/>
          </a:prstGeom>
        </p:spPr>
        <p:txBody>
          <a:bodyPr wrap="square">
            <a:spAutoFit/>
          </a:bodyPr>
          <a:lstStyle/>
          <a:p>
            <a:pPr marL="285750" indent="-285750">
              <a:buClr>
                <a:srgbClr val="FFFF00"/>
              </a:buClr>
              <a:buFont typeface="Arial" charset="0"/>
              <a:buChar char="•"/>
            </a:pPr>
            <a:r>
              <a:rPr lang="en-US" b="1" dirty="0">
                <a:solidFill>
                  <a:schemeClr val="bg1"/>
                </a:solidFill>
              </a:rPr>
              <a:t>Skin grafting</a:t>
            </a:r>
            <a:r>
              <a:rPr lang="en-US" dirty="0">
                <a:solidFill>
                  <a:schemeClr val="bg1"/>
                </a:solidFill>
              </a:rPr>
              <a:t> has multiple advantages: it is a simple one-stage procedure with short operative time, has low donor-site morbidity, can cover large areas and may have reasonable functional and cosmetic results. </a:t>
            </a:r>
          </a:p>
          <a:p>
            <a:pPr marL="285750" indent="-285750">
              <a:buClr>
                <a:srgbClr val="FFFF00"/>
              </a:buClr>
              <a:buFont typeface="Arial" charset="0"/>
              <a:buChar char="•"/>
            </a:pPr>
            <a:r>
              <a:rPr lang="en-US" b="1" dirty="0">
                <a:solidFill>
                  <a:schemeClr val="bg1"/>
                </a:solidFill>
              </a:rPr>
              <a:t>Flap reconstruction </a:t>
            </a:r>
            <a:r>
              <a:rPr lang="en-US" dirty="0">
                <a:solidFill>
                  <a:schemeClr val="bg1"/>
                </a:solidFill>
              </a:rPr>
              <a:t>has been described as an option best suitable for defects larger than half the area of the scrotum or extending beyond the scrotum </a:t>
            </a:r>
          </a:p>
          <a:p>
            <a:pPr marL="285750" indent="-285750">
              <a:buClr>
                <a:srgbClr val="FFFF00"/>
              </a:buClr>
              <a:buFont typeface="Arial" charset="0"/>
              <a:buChar char="•"/>
            </a:pPr>
            <a:r>
              <a:rPr lang="en-US" b="1" dirty="0">
                <a:solidFill>
                  <a:schemeClr val="bg1"/>
                </a:solidFill>
              </a:rPr>
              <a:t>Scrotal flaps </a:t>
            </a:r>
            <a:r>
              <a:rPr lang="en-US" dirty="0">
                <a:solidFill>
                  <a:schemeClr val="bg1"/>
                </a:solidFill>
              </a:rPr>
              <a:t>are a good reconstructive option for small to medium scrotal defects, providing durable good quality skin and good aesthetic results with a simple technique and low donor-site morbidity</a:t>
            </a:r>
          </a:p>
          <a:p>
            <a:pPr marL="285750" indent="-285750">
              <a:buClr>
                <a:srgbClr val="FFFF00"/>
              </a:buClr>
              <a:buFont typeface="Arial" charset="0"/>
              <a:buChar char="•"/>
            </a:pPr>
            <a:r>
              <a:rPr lang="en-US" b="1" dirty="0" err="1">
                <a:solidFill>
                  <a:schemeClr val="bg1"/>
                </a:solidFill>
              </a:rPr>
              <a:t>Fasciocutaneous</a:t>
            </a:r>
            <a:r>
              <a:rPr lang="en-US" b="1" dirty="0">
                <a:solidFill>
                  <a:schemeClr val="bg1"/>
                </a:solidFill>
              </a:rPr>
              <a:t> flaps </a:t>
            </a:r>
            <a:r>
              <a:rPr lang="en-US" dirty="0">
                <a:solidFill>
                  <a:schemeClr val="bg1"/>
                </a:solidFill>
              </a:rPr>
              <a:t>have been described for scrotal and perineal reconstruction in Fournier’s gangrene, providing good coverage without the sacrifice of functioning muscles, often with superior durability and cosmetic results than split-thickness skin grafts.</a:t>
            </a:r>
          </a:p>
          <a:p>
            <a:pPr marL="285750" indent="-285750">
              <a:buClr>
                <a:srgbClr val="FFFF00"/>
              </a:buClr>
              <a:buFont typeface="Arial" charset="0"/>
              <a:buChar char="•"/>
            </a:pPr>
            <a:r>
              <a:rPr lang="en-US" dirty="0">
                <a:solidFill>
                  <a:schemeClr val="bg1"/>
                </a:solidFill>
              </a:rPr>
              <a:t>The popularization of </a:t>
            </a:r>
            <a:r>
              <a:rPr lang="en-US" b="1" dirty="0">
                <a:solidFill>
                  <a:schemeClr val="bg1"/>
                </a:solidFill>
              </a:rPr>
              <a:t>perforator-based flaps </a:t>
            </a:r>
            <a:r>
              <a:rPr lang="en-US" dirty="0">
                <a:solidFill>
                  <a:schemeClr val="bg1"/>
                </a:solidFill>
              </a:rPr>
              <a:t>has broadened the range of reconstructive options. The perineum and upper thigh are anatomical areas rich on perforator vessels. Although dissection is often technically demanding, they provide thin and pliable tissue with direct closure of the donor site and minimal morbidity.</a:t>
            </a:r>
          </a:p>
          <a:p>
            <a:pPr marL="285750" indent="-285750">
              <a:buClr>
                <a:srgbClr val="FFFF00"/>
              </a:buClr>
              <a:buFont typeface="Arial" charset="0"/>
              <a:buChar char="•"/>
            </a:pPr>
            <a:r>
              <a:rPr lang="en-US" dirty="0">
                <a:solidFill>
                  <a:schemeClr val="bg1"/>
                </a:solidFill>
              </a:rPr>
              <a:t>The </a:t>
            </a:r>
            <a:r>
              <a:rPr lang="en-US" b="1" dirty="0">
                <a:solidFill>
                  <a:schemeClr val="bg1"/>
                </a:solidFill>
              </a:rPr>
              <a:t>transposition of testes and spermatic cords </a:t>
            </a:r>
            <a:r>
              <a:rPr lang="en-US" dirty="0">
                <a:solidFill>
                  <a:schemeClr val="bg1"/>
                </a:solidFill>
              </a:rPr>
              <a:t>to a subcutaneous pouch created in the upper thigh may be employed in cases of scrotal defects, either permanently or as temporary testicular coverage until final reconstruction at a later stage.</a:t>
            </a:r>
          </a:p>
          <a:p>
            <a:pPr marL="285750" indent="-285750">
              <a:buClr>
                <a:srgbClr val="FFFF00"/>
              </a:buClr>
              <a:buFont typeface="Arial" charset="0"/>
              <a:buChar char="•"/>
            </a:pPr>
            <a:endParaRPr lang="en-US" dirty="0">
              <a:solidFill>
                <a:schemeClr val="bg1"/>
              </a:solidFill>
            </a:endParaRPr>
          </a:p>
        </p:txBody>
      </p:sp>
    </p:spTree>
    <p:extLst>
      <p:ext uri="{BB962C8B-B14F-4D97-AF65-F5344CB8AC3E}">
        <p14:creationId xmlns:p14="http://schemas.microsoft.com/office/powerpoint/2010/main" val="603834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00"/>
                </a:solidFill>
              </a:rPr>
              <a:t>How to Treat Fournier’s </a:t>
            </a:r>
            <a:r>
              <a:rPr lang="en-US" b="1" dirty="0">
                <a:solidFill>
                  <a:srgbClr val="FFFF00"/>
                </a:solidFill>
              </a:rPr>
              <a:t>Gangrene With Septic Shock</a:t>
            </a:r>
            <a:endParaRPr lang="en-US" dirty="0">
              <a:solidFill>
                <a:srgbClr val="FFFF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031" y="1912758"/>
            <a:ext cx="8543210" cy="3867931"/>
          </a:xfrm>
        </p:spPr>
      </p:pic>
      <p:sp>
        <p:nvSpPr>
          <p:cNvPr id="5" name="TextBox 4"/>
          <p:cNvSpPr txBox="1"/>
          <p:nvPr/>
        </p:nvSpPr>
        <p:spPr>
          <a:xfrm>
            <a:off x="4468931" y="6038682"/>
            <a:ext cx="7723069" cy="523220"/>
          </a:xfrm>
          <a:prstGeom prst="rect">
            <a:avLst/>
          </a:prstGeom>
          <a:noFill/>
        </p:spPr>
        <p:txBody>
          <a:bodyPr wrap="square" rtlCol="0">
            <a:spAutoFit/>
          </a:bodyPr>
          <a:lstStyle/>
          <a:p>
            <a:pPr marL="576263" indent="-576263"/>
            <a:r>
              <a:rPr lang="en-US" sz="1400" dirty="0">
                <a:solidFill>
                  <a:schemeClr val="bg1"/>
                </a:solidFill>
              </a:rPr>
              <a:t>Zhou Z, et al. Fournier’s Gangrene With Septic Shock and Multiple Organ Dysfunction Syndrome. </a:t>
            </a:r>
            <a:r>
              <a:rPr lang="en-US" sz="1400" i="1" dirty="0">
                <a:solidFill>
                  <a:schemeClr val="bg1"/>
                </a:solidFill>
              </a:rPr>
              <a:t>The International Journal of Lower Extremity Wounds</a:t>
            </a:r>
            <a:r>
              <a:rPr lang="en-US" sz="1400" dirty="0">
                <a:solidFill>
                  <a:schemeClr val="bg1"/>
                </a:solidFill>
              </a:rPr>
              <a:t> 2019, 18(1): 94–96.</a:t>
            </a:r>
          </a:p>
        </p:txBody>
      </p:sp>
    </p:spTree>
    <p:extLst>
      <p:ext uri="{BB962C8B-B14F-4D97-AF65-F5344CB8AC3E}">
        <p14:creationId xmlns:p14="http://schemas.microsoft.com/office/powerpoint/2010/main" val="1789301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How to Treat Fournier’s </a:t>
            </a:r>
            <a:r>
              <a:rPr lang="en-US" b="1" dirty="0">
                <a:solidFill>
                  <a:srgbClr val="FFFF00"/>
                </a:solidFill>
              </a:rPr>
              <a:t>Gangrene With VAC?</a:t>
            </a:r>
            <a:endParaRPr lang="en-US" dirty="0">
              <a:solidFill>
                <a:srgbClr val="FFFF00"/>
              </a:solidFill>
            </a:endParaRPr>
          </a:p>
        </p:txBody>
      </p:sp>
      <p:sp>
        <p:nvSpPr>
          <p:cNvPr id="3" name="Content Placeholder 2"/>
          <p:cNvSpPr>
            <a:spLocks noGrp="1"/>
          </p:cNvSpPr>
          <p:nvPr>
            <p:ph idx="1"/>
          </p:nvPr>
        </p:nvSpPr>
        <p:spPr>
          <a:xfrm>
            <a:off x="7519766" y="5387837"/>
            <a:ext cx="3016469" cy="1201354"/>
          </a:xfrm>
        </p:spPr>
        <p:txBody>
          <a:bodyPr>
            <a:normAutofit/>
          </a:bodyPr>
          <a:lstStyle/>
          <a:p>
            <a:r>
              <a:rPr lang="en-US" sz="1800" dirty="0"/>
              <a:t>Vacuum-assisted closure therapy in the affected area. </a:t>
            </a:r>
          </a:p>
        </p:txBody>
      </p:sp>
      <p:sp>
        <p:nvSpPr>
          <p:cNvPr id="7" name="TextBox 6"/>
          <p:cNvSpPr txBox="1"/>
          <p:nvPr/>
        </p:nvSpPr>
        <p:spPr>
          <a:xfrm>
            <a:off x="4653023" y="6272289"/>
            <a:ext cx="7437896" cy="430887"/>
          </a:xfrm>
          <a:prstGeom prst="rect">
            <a:avLst/>
          </a:prstGeom>
          <a:noFill/>
        </p:spPr>
        <p:txBody>
          <a:bodyPr wrap="square" rtlCol="0">
            <a:spAutoFit/>
          </a:bodyPr>
          <a:lstStyle/>
          <a:p>
            <a:pPr marL="576263" indent="-576263"/>
            <a:r>
              <a:rPr lang="en-US" sz="1100" dirty="0" err="1">
                <a:solidFill>
                  <a:schemeClr val="bg1"/>
                </a:solidFill>
              </a:rPr>
              <a:t>Syllaios</a:t>
            </a:r>
            <a:r>
              <a:rPr lang="en-US" sz="1100" dirty="0">
                <a:solidFill>
                  <a:schemeClr val="bg1"/>
                </a:solidFill>
              </a:rPr>
              <a:t> A, et al. Treatment of Fournier's Gangrene With Vacuum-assisted Closure Therapy as Enhanced Recovery Treatment Modality. </a:t>
            </a:r>
            <a:r>
              <a:rPr lang="en-US" sz="1100" i="1" dirty="0">
                <a:solidFill>
                  <a:schemeClr val="bg1"/>
                </a:solidFill>
              </a:rPr>
              <a:t>In Vivo</a:t>
            </a:r>
            <a:r>
              <a:rPr lang="en-US" sz="1100" dirty="0">
                <a:solidFill>
                  <a:schemeClr val="bg1"/>
                </a:solidFill>
              </a:rPr>
              <a:t>. 2020;34(3):1499-1502..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442" y="1384648"/>
            <a:ext cx="2902062" cy="390459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766" y="1459096"/>
            <a:ext cx="3538015" cy="3830145"/>
          </a:xfrm>
          <a:prstGeom prst="rect">
            <a:avLst/>
          </a:prstGeom>
        </p:spPr>
      </p:pic>
      <p:sp>
        <p:nvSpPr>
          <p:cNvPr id="9" name="Content Placeholder 2"/>
          <p:cNvSpPr txBox="1">
            <a:spLocks/>
          </p:cNvSpPr>
          <p:nvPr/>
        </p:nvSpPr>
        <p:spPr>
          <a:xfrm>
            <a:off x="1482442" y="5483608"/>
            <a:ext cx="3016469" cy="1009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10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10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Wide radical surgical debridement with </a:t>
            </a:r>
            <a:r>
              <a:rPr lang="en-US" sz="1800" dirty="0" err="1"/>
              <a:t>penrose</a:t>
            </a:r>
            <a:r>
              <a:rPr lang="en-US" sz="1800" dirty="0"/>
              <a:t> placement</a:t>
            </a:r>
          </a:p>
        </p:txBody>
      </p:sp>
    </p:spTree>
    <p:extLst>
      <p:ext uri="{BB962C8B-B14F-4D97-AF65-F5344CB8AC3E}">
        <p14:creationId xmlns:p14="http://schemas.microsoft.com/office/powerpoint/2010/main" val="1583742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70522" y="2166795"/>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Nutrition and Chronic Wounds</a:t>
            </a:r>
            <a:br>
              <a:rPr lang="en-US" dirty="0">
                <a:solidFill>
                  <a:srgbClr val="FFFF00"/>
                </a:solidFill>
                <a:effectLst/>
                <a:latin typeface="Arial Rounded MT Bold" charset="0"/>
                <a:ea typeface="Arial Rounded MT Bold" charset="0"/>
                <a:cs typeface="Arial Rounded MT Bold" charset="0"/>
              </a:rPr>
            </a:br>
            <a:br>
              <a:rPr lang="en-US" dirty="0">
                <a:solidFill>
                  <a:srgbClr val="FFFF00"/>
                </a:solidFill>
                <a:latin typeface="Arial Rounded MT Bold" charset="0"/>
                <a:ea typeface="Arial Rounded MT Bold" charset="0"/>
                <a:cs typeface="Arial Rounded MT Bold" charset="0"/>
              </a:rPr>
            </a:br>
            <a:r>
              <a:rPr lang="en-US" dirty="0">
                <a:solidFill>
                  <a:srgbClr val="FFFF00"/>
                </a:solidFill>
                <a:latin typeface="Arial Rounded MT Bold" charset="0"/>
                <a:ea typeface="Arial Rounded MT Bold" charset="0"/>
                <a:cs typeface="Arial Rounded MT Bold" charset="0"/>
              </a:rPr>
              <a:t>Dr. Michael </a:t>
            </a:r>
            <a:r>
              <a:rPr lang="en-US" dirty="0" err="1">
                <a:solidFill>
                  <a:srgbClr val="FFFF00"/>
                </a:solidFill>
                <a:latin typeface="Arial Rounded MT Bold" charset="0"/>
                <a:ea typeface="Arial Rounded MT Bold" charset="0"/>
                <a:cs typeface="Arial Rounded MT Bold" charset="0"/>
              </a:rPr>
              <a:t>Rothkopf</a:t>
            </a:r>
            <a:endParaRPr lang="en-US" dirty="0">
              <a:solidFill>
                <a:srgbClr val="FFFF00"/>
              </a:solidFill>
              <a:effectLst/>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2063492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05246" y="719959"/>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What does the literature say about nutrition and chronic wounds? </a:t>
            </a:r>
          </a:p>
        </p:txBody>
      </p:sp>
      <p:sp>
        <p:nvSpPr>
          <p:cNvPr id="5" name="TextBox 4"/>
          <p:cNvSpPr txBox="1"/>
          <p:nvPr/>
        </p:nvSpPr>
        <p:spPr>
          <a:xfrm>
            <a:off x="3951889" y="5780782"/>
            <a:ext cx="8127625" cy="830997"/>
          </a:xfrm>
          <a:prstGeom prst="rect">
            <a:avLst/>
          </a:prstGeom>
          <a:noFill/>
        </p:spPr>
        <p:txBody>
          <a:bodyPr wrap="square" rtlCol="0">
            <a:spAutoFit/>
          </a:bodyPr>
          <a:lstStyle/>
          <a:p>
            <a:pPr marL="457200" indent="-457200"/>
            <a:r>
              <a:rPr lang="en-US" sz="1600" dirty="0" err="1">
                <a:solidFill>
                  <a:schemeClr val="bg1"/>
                </a:solidFill>
              </a:rPr>
              <a:t>Knackstedt</a:t>
            </a:r>
            <a:r>
              <a:rPr lang="en-US" sz="1600" dirty="0">
                <a:solidFill>
                  <a:schemeClr val="bg1"/>
                </a:solidFill>
              </a:rPr>
              <a:t> R, Oliver J, </a:t>
            </a:r>
            <a:r>
              <a:rPr lang="en-US" sz="1600" dirty="0" err="1">
                <a:solidFill>
                  <a:schemeClr val="bg1"/>
                </a:solidFill>
              </a:rPr>
              <a:t>Gatherwright</a:t>
            </a:r>
            <a:r>
              <a:rPr lang="en-US" sz="1600" dirty="0">
                <a:solidFill>
                  <a:schemeClr val="bg1"/>
                </a:solidFill>
              </a:rPr>
              <a:t> J. Evidence-Based </a:t>
            </a:r>
            <a:r>
              <a:rPr lang="en-US" sz="1600" dirty="0" err="1">
                <a:solidFill>
                  <a:schemeClr val="bg1"/>
                </a:solidFill>
              </a:rPr>
              <a:t>Peri</a:t>
            </a:r>
            <a:r>
              <a:rPr lang="en-US" sz="1600" dirty="0">
                <a:solidFill>
                  <a:schemeClr val="bg1"/>
                </a:solidFill>
              </a:rPr>
              <a:t>-Operative Nutrition Recommendations: Optimizing Results while Minimizing Risks [published online ahead of print, 2020 Jun 11]. </a:t>
            </a:r>
            <a:r>
              <a:rPr lang="en-US" sz="1600" i="1" dirty="0" err="1">
                <a:solidFill>
                  <a:schemeClr val="bg1"/>
                </a:solidFill>
              </a:rPr>
              <a:t>Plast</a:t>
            </a:r>
            <a:r>
              <a:rPr lang="en-US" sz="1600" i="1" dirty="0">
                <a:solidFill>
                  <a:schemeClr val="bg1"/>
                </a:solidFill>
              </a:rPr>
              <a:t> </a:t>
            </a:r>
            <a:r>
              <a:rPr lang="en-US" sz="1600" i="1" dirty="0" err="1">
                <a:solidFill>
                  <a:schemeClr val="bg1"/>
                </a:solidFill>
              </a:rPr>
              <a:t>Reconstr</a:t>
            </a:r>
            <a:r>
              <a:rPr lang="en-US" sz="1600" i="1" dirty="0">
                <a:solidFill>
                  <a:schemeClr val="bg1"/>
                </a:solidFill>
              </a:rPr>
              <a:t> Surg</a:t>
            </a:r>
            <a:r>
              <a:rPr lang="en-US" sz="1600" dirty="0">
                <a:solidFill>
                  <a:schemeClr val="bg1"/>
                </a:solidFill>
              </a:rPr>
              <a:t>. 2020;10.1097</a:t>
            </a:r>
          </a:p>
        </p:txBody>
      </p:sp>
      <p:sp>
        <p:nvSpPr>
          <p:cNvPr id="6" name="Rectangle 5"/>
          <p:cNvSpPr/>
          <p:nvPr/>
        </p:nvSpPr>
        <p:spPr>
          <a:xfrm>
            <a:off x="1502978" y="2030902"/>
            <a:ext cx="9469821" cy="3477875"/>
          </a:xfrm>
          <a:prstGeom prst="rect">
            <a:avLst/>
          </a:prstGeom>
        </p:spPr>
        <p:txBody>
          <a:bodyPr wrap="square">
            <a:spAutoFit/>
          </a:bodyPr>
          <a:lstStyle/>
          <a:p>
            <a:pPr marL="342900" indent="-342900">
              <a:buClr>
                <a:srgbClr val="FFFF00"/>
              </a:buClr>
              <a:buFont typeface="Arial" charset="0"/>
              <a:buChar char="•"/>
            </a:pPr>
            <a:r>
              <a:rPr lang="en-US" sz="2000" dirty="0">
                <a:solidFill>
                  <a:schemeClr val="bg1"/>
                </a:solidFill>
                <a:latin typeface="Arial" charset="0"/>
                <a:ea typeface="Arial" charset="0"/>
                <a:cs typeface="Arial" charset="0"/>
              </a:rPr>
              <a:t>Nutritional status has a relevant influence on wound healing; therefore, the diagnosis, therapy, and prophylaxis of malnutrition are important elements of wound therapy</a:t>
            </a:r>
          </a:p>
          <a:p>
            <a:pPr marL="342900" indent="-342900">
              <a:buClr>
                <a:srgbClr val="FFFF00"/>
              </a:buClr>
              <a:buFont typeface="Arial" charset="0"/>
              <a:buChar char="•"/>
            </a:pPr>
            <a:endParaRPr lang="en-US" sz="2000" dirty="0">
              <a:solidFill>
                <a:schemeClr val="bg1"/>
              </a:solidFill>
              <a:effectLst/>
              <a:latin typeface="Arial" charset="0"/>
              <a:ea typeface="Arial" charset="0"/>
              <a:cs typeface="Arial" charset="0"/>
            </a:endParaRPr>
          </a:p>
          <a:p>
            <a:pPr marL="342900" indent="-342900">
              <a:buClr>
                <a:srgbClr val="FFFF00"/>
              </a:buClr>
              <a:buFont typeface="Arial" charset="0"/>
              <a:buChar char="•"/>
            </a:pPr>
            <a:r>
              <a:rPr lang="en-US" sz="2000" dirty="0">
                <a:solidFill>
                  <a:schemeClr val="bg1"/>
                </a:solidFill>
                <a:latin typeface="Arial" charset="0"/>
                <a:ea typeface="Arial" charset="0"/>
                <a:cs typeface="Arial" charset="0"/>
              </a:rPr>
              <a:t>A sufficient and balanced supply of the necessary nutrients, including carbohydrates, proteins, fats, and micronutrients, such as vitamins, zinc, and magnesium is beneficial for wound healing,</a:t>
            </a:r>
          </a:p>
          <a:p>
            <a:pPr marL="342900" indent="-342900">
              <a:buClr>
                <a:srgbClr val="FFFF00"/>
              </a:buClr>
              <a:buFont typeface="Arial" charset="0"/>
              <a:buChar char="•"/>
            </a:pPr>
            <a:endParaRPr lang="en-US" sz="2000" dirty="0">
              <a:solidFill>
                <a:schemeClr val="bg1"/>
              </a:solidFill>
              <a:effectLst/>
              <a:latin typeface="Arial" charset="0"/>
              <a:ea typeface="Arial" charset="0"/>
              <a:cs typeface="Arial" charset="0"/>
            </a:endParaRPr>
          </a:p>
          <a:p>
            <a:pPr marL="342900" indent="-342900">
              <a:buClr>
                <a:srgbClr val="FFFF00"/>
              </a:buClr>
              <a:buFont typeface="Arial" charset="0"/>
              <a:buChar char="•"/>
            </a:pPr>
            <a:r>
              <a:rPr lang="en-US" sz="2000" dirty="0">
                <a:solidFill>
                  <a:schemeClr val="bg1"/>
                </a:solidFill>
                <a:latin typeface="Arial" charset="0"/>
                <a:ea typeface="Arial" charset="0"/>
                <a:cs typeface="Arial" charset="0"/>
              </a:rPr>
              <a:t>The deficiency of micronutrients, especially vitamin D, vitamin C, zinc, and vitamin A, is common in diabetic patients with foot ulcers.</a:t>
            </a:r>
          </a:p>
          <a:p>
            <a:pPr marL="342900" indent="-342900">
              <a:buClr>
                <a:srgbClr val="FFFF00"/>
              </a:buClr>
              <a:buFont typeface="Arial" charset="0"/>
              <a:buChar char="•"/>
            </a:pPr>
            <a:endParaRPr lang="en-US" sz="2000" dirty="0">
              <a:solidFill>
                <a:schemeClr val="bg1"/>
              </a:solidFill>
              <a:effectLst/>
              <a:latin typeface="Arial" charset="0"/>
              <a:ea typeface="Arial" charset="0"/>
              <a:cs typeface="Arial" charset="0"/>
            </a:endParaRPr>
          </a:p>
        </p:txBody>
      </p:sp>
    </p:spTree>
    <p:extLst>
      <p:ext uri="{BB962C8B-B14F-4D97-AF65-F5344CB8AC3E}">
        <p14:creationId xmlns:p14="http://schemas.microsoft.com/office/powerpoint/2010/main" val="901857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05246" y="204952"/>
            <a:ext cx="10215717" cy="1162050"/>
          </a:xfrm>
        </p:spPr>
        <p:txBody>
          <a:bodyPr>
            <a:normAutofit/>
          </a:bodyPr>
          <a:lstStyle/>
          <a:p>
            <a:pPr algn="ctr" eaLnBrk="1" hangingPunct="1"/>
            <a:r>
              <a:rPr lang="en-US" dirty="0">
                <a:solidFill>
                  <a:srgbClr val="FFFF00"/>
                </a:solidFill>
                <a:effectLst/>
                <a:latin typeface="Arial Rounded MT Bold" charset="0"/>
                <a:ea typeface="Arial Rounded MT Bold" charset="0"/>
                <a:cs typeface="Arial Rounded MT Bold" charset="0"/>
              </a:rPr>
              <a:t>How to assess malnutrition? </a:t>
            </a:r>
          </a:p>
        </p:txBody>
      </p:sp>
      <p:sp>
        <p:nvSpPr>
          <p:cNvPr id="5" name="TextBox 4"/>
          <p:cNvSpPr txBox="1"/>
          <p:nvPr/>
        </p:nvSpPr>
        <p:spPr>
          <a:xfrm>
            <a:off x="3972910" y="6119860"/>
            <a:ext cx="8127625" cy="584775"/>
          </a:xfrm>
          <a:prstGeom prst="rect">
            <a:avLst/>
          </a:prstGeom>
          <a:noFill/>
        </p:spPr>
        <p:txBody>
          <a:bodyPr wrap="square" rtlCol="0">
            <a:spAutoFit/>
          </a:bodyPr>
          <a:lstStyle/>
          <a:p>
            <a:pPr marL="457200" indent="-457200"/>
            <a:r>
              <a:rPr lang="en-US" sz="1600" dirty="0" err="1">
                <a:solidFill>
                  <a:schemeClr val="bg1"/>
                </a:solidFill>
              </a:rPr>
              <a:t>Haughey</a:t>
            </a:r>
            <a:r>
              <a:rPr lang="en-US" sz="1600" dirty="0">
                <a:solidFill>
                  <a:schemeClr val="bg1"/>
                </a:solidFill>
              </a:rPr>
              <a:t> L, </a:t>
            </a:r>
            <a:r>
              <a:rPr lang="en-US" sz="1600" dirty="0" err="1">
                <a:solidFill>
                  <a:schemeClr val="bg1"/>
                </a:solidFill>
              </a:rPr>
              <a:t>Barbul</a:t>
            </a:r>
            <a:r>
              <a:rPr lang="en-US" sz="1600" dirty="0">
                <a:solidFill>
                  <a:schemeClr val="bg1"/>
                </a:solidFill>
              </a:rPr>
              <a:t> A. Nutrition and Lower Extremity Ulcers: Causality and/or Treatment. </a:t>
            </a:r>
            <a:r>
              <a:rPr lang="en-US" sz="1600" i="1" dirty="0" err="1">
                <a:solidFill>
                  <a:schemeClr val="bg1"/>
                </a:solidFill>
              </a:rPr>
              <a:t>Int</a:t>
            </a:r>
            <a:r>
              <a:rPr lang="en-US" sz="1600" i="1" dirty="0">
                <a:solidFill>
                  <a:schemeClr val="bg1"/>
                </a:solidFill>
              </a:rPr>
              <a:t> J Low </a:t>
            </a:r>
            <a:r>
              <a:rPr lang="en-US" sz="1600" i="1" dirty="0" err="1">
                <a:solidFill>
                  <a:schemeClr val="bg1"/>
                </a:solidFill>
              </a:rPr>
              <a:t>Extrem</a:t>
            </a:r>
            <a:r>
              <a:rPr lang="en-US" sz="1600" i="1" dirty="0">
                <a:solidFill>
                  <a:schemeClr val="bg1"/>
                </a:solidFill>
              </a:rPr>
              <a:t> Wounds</a:t>
            </a:r>
            <a:r>
              <a:rPr lang="en-US" sz="1600" dirty="0">
                <a:solidFill>
                  <a:schemeClr val="bg1"/>
                </a:solidFill>
              </a:rPr>
              <a:t>. 2017;16(4):238-243.</a:t>
            </a:r>
          </a:p>
        </p:txBody>
      </p:sp>
      <p:sp>
        <p:nvSpPr>
          <p:cNvPr id="7" name="Rectangle 6"/>
          <p:cNvSpPr/>
          <p:nvPr/>
        </p:nvSpPr>
        <p:spPr>
          <a:xfrm>
            <a:off x="905246" y="1733110"/>
            <a:ext cx="10681137" cy="4524315"/>
          </a:xfrm>
          <a:prstGeom prst="rect">
            <a:avLst/>
          </a:prstGeom>
        </p:spPr>
        <p:txBody>
          <a:bodyPr wrap="square">
            <a:spAutoFit/>
          </a:bodyPr>
          <a:lstStyle/>
          <a:p>
            <a:pPr marL="342900" indent="-342900">
              <a:buClr>
                <a:srgbClr val="FFFF00"/>
              </a:buClr>
              <a:buFont typeface="Arial" charset="0"/>
              <a:buChar char="•"/>
            </a:pPr>
            <a:r>
              <a:rPr lang="en-US" sz="2400" dirty="0">
                <a:solidFill>
                  <a:schemeClr val="bg1"/>
                </a:solidFill>
              </a:rPr>
              <a:t>Comprehensive evaluation of nutritional status should include patient history, complete physical exam, anthropometric measurements, and laboratory analyses.</a:t>
            </a:r>
          </a:p>
          <a:p>
            <a:pPr marL="342900" indent="-342900">
              <a:buClr>
                <a:srgbClr val="FFFF00"/>
              </a:buClr>
              <a:buFont typeface="Arial" charset="0"/>
              <a:buChar char="•"/>
            </a:pPr>
            <a:endParaRPr lang="en-US" sz="2400" dirty="0">
              <a:solidFill>
                <a:schemeClr val="bg1"/>
              </a:solidFill>
            </a:endParaRPr>
          </a:p>
          <a:p>
            <a:pPr marL="342900" indent="-342900">
              <a:buClr>
                <a:srgbClr val="FFFF00"/>
              </a:buClr>
              <a:buFont typeface="Arial" charset="0"/>
              <a:buChar char="•"/>
            </a:pPr>
            <a:r>
              <a:rPr lang="en-US" sz="2400" dirty="0">
                <a:solidFill>
                  <a:schemeClr val="bg1"/>
                </a:solidFill>
              </a:rPr>
              <a:t>Anthropometric measures used include height, weight, body mass index (BMI), and estimates of body fat and muscle mass. Recommended laboratory measurements include albumin, retinal-binding </a:t>
            </a:r>
            <a:r>
              <a:rPr lang="en-US" sz="2400" dirty="0" err="1">
                <a:solidFill>
                  <a:schemeClr val="bg1"/>
                </a:solidFill>
              </a:rPr>
              <a:t>prealbumin</a:t>
            </a:r>
            <a:r>
              <a:rPr lang="en-US" sz="2400" dirty="0">
                <a:solidFill>
                  <a:schemeClr val="bg1"/>
                </a:solidFill>
              </a:rPr>
              <a:t>, transferrin, complete blood count, serum folate, vitamin B12 , and cholesterol.</a:t>
            </a:r>
          </a:p>
          <a:p>
            <a:pPr marL="342900" indent="-342900">
              <a:buClr>
                <a:srgbClr val="FFFF00"/>
              </a:buClr>
              <a:buFont typeface="Arial" charset="0"/>
              <a:buChar char="•"/>
            </a:pPr>
            <a:endParaRPr lang="en-US" sz="2400" dirty="0">
              <a:solidFill>
                <a:schemeClr val="bg1"/>
              </a:solidFill>
            </a:endParaRPr>
          </a:p>
          <a:p>
            <a:pPr marL="342900" indent="-342900">
              <a:buClr>
                <a:srgbClr val="FFFF00"/>
              </a:buClr>
              <a:buFont typeface="Arial" charset="0"/>
              <a:buChar char="•"/>
            </a:pPr>
            <a:r>
              <a:rPr lang="en-US" sz="2400" dirty="0">
                <a:solidFill>
                  <a:schemeClr val="bg1"/>
                </a:solidFill>
              </a:rPr>
              <a:t>Neither the physical nor biochemical assessments have been found to correlate well with malnutrition and are time consuming, expensive, and often prone lack of reproducibility.</a:t>
            </a:r>
          </a:p>
          <a:p>
            <a:pPr marL="342900" indent="-342900">
              <a:buClr>
                <a:srgbClr val="FFFF00"/>
              </a:buClr>
              <a:buFont typeface="Arial" charset="0"/>
              <a:buChar char="•"/>
            </a:pPr>
            <a:endParaRPr lang="en-US" sz="2400" dirty="0">
              <a:solidFill>
                <a:schemeClr val="bg1"/>
              </a:solidFill>
            </a:endParaRPr>
          </a:p>
        </p:txBody>
      </p:sp>
    </p:spTree>
    <p:extLst>
      <p:ext uri="{BB962C8B-B14F-4D97-AF65-F5344CB8AC3E}">
        <p14:creationId xmlns:p14="http://schemas.microsoft.com/office/powerpoint/2010/main" val="774134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05246" y="204952"/>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What are the nutritional deficiencies associated with diabetic foot ulcers? </a:t>
            </a:r>
          </a:p>
        </p:txBody>
      </p:sp>
      <p:sp>
        <p:nvSpPr>
          <p:cNvPr id="5" name="TextBox 4"/>
          <p:cNvSpPr txBox="1"/>
          <p:nvPr/>
        </p:nvSpPr>
        <p:spPr>
          <a:xfrm>
            <a:off x="3972910" y="6119860"/>
            <a:ext cx="8127625" cy="584775"/>
          </a:xfrm>
          <a:prstGeom prst="rect">
            <a:avLst/>
          </a:prstGeom>
          <a:noFill/>
        </p:spPr>
        <p:txBody>
          <a:bodyPr wrap="square" rtlCol="0">
            <a:spAutoFit/>
          </a:bodyPr>
          <a:lstStyle/>
          <a:p>
            <a:pPr marL="457200" indent="-457200"/>
            <a:r>
              <a:rPr lang="en-US" sz="1600" dirty="0">
                <a:solidFill>
                  <a:schemeClr val="bg1"/>
                </a:solidFill>
              </a:rPr>
              <a:t>Pena G, </a:t>
            </a:r>
            <a:r>
              <a:rPr lang="en-US" sz="1600" dirty="0" err="1">
                <a:solidFill>
                  <a:schemeClr val="bg1"/>
                </a:solidFill>
              </a:rPr>
              <a:t>Kuang</a:t>
            </a:r>
            <a:r>
              <a:rPr lang="en-US" sz="1600" dirty="0">
                <a:solidFill>
                  <a:schemeClr val="bg1"/>
                </a:solidFill>
              </a:rPr>
              <a:t> B, </a:t>
            </a:r>
            <a:r>
              <a:rPr lang="en-US" sz="1600" dirty="0" err="1">
                <a:solidFill>
                  <a:schemeClr val="bg1"/>
                </a:solidFill>
              </a:rPr>
              <a:t>Cowled</a:t>
            </a:r>
            <a:r>
              <a:rPr lang="en-US" sz="1600" dirty="0">
                <a:solidFill>
                  <a:schemeClr val="bg1"/>
                </a:solidFill>
              </a:rPr>
              <a:t> P, et al. Micronutrient Status in Diabetic Patients with Foot Ulcers. </a:t>
            </a:r>
            <a:r>
              <a:rPr lang="en-US" sz="1600" i="1" dirty="0" err="1">
                <a:solidFill>
                  <a:schemeClr val="bg1"/>
                </a:solidFill>
              </a:rPr>
              <a:t>Adv</a:t>
            </a:r>
            <a:r>
              <a:rPr lang="en-US" sz="1600" i="1" dirty="0">
                <a:solidFill>
                  <a:schemeClr val="bg1"/>
                </a:solidFill>
              </a:rPr>
              <a:t> Wound Care (New Rochelle)</a:t>
            </a:r>
            <a:r>
              <a:rPr lang="en-US" sz="1600" dirty="0">
                <a:solidFill>
                  <a:schemeClr val="bg1"/>
                </a:solidFill>
              </a:rPr>
              <a:t>. 2020;9(1):9-15. doi:10.1089/wound.2019.0973</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1559" y="1367002"/>
            <a:ext cx="5656317" cy="3590808"/>
          </a:xfrm>
          <a:prstGeom prst="rect">
            <a:avLst/>
          </a:prstGeom>
        </p:spPr>
      </p:pic>
      <p:sp>
        <p:nvSpPr>
          <p:cNvPr id="7" name="Rectangle 6"/>
          <p:cNvSpPr/>
          <p:nvPr/>
        </p:nvSpPr>
        <p:spPr>
          <a:xfrm>
            <a:off x="905246" y="5054380"/>
            <a:ext cx="10681137" cy="1569660"/>
          </a:xfrm>
          <a:prstGeom prst="rect">
            <a:avLst/>
          </a:prstGeom>
        </p:spPr>
        <p:txBody>
          <a:bodyPr wrap="square">
            <a:spAutoFit/>
          </a:bodyPr>
          <a:lstStyle/>
          <a:p>
            <a:pPr marL="342900" indent="-342900">
              <a:buClr>
                <a:srgbClr val="FFFF00"/>
              </a:buClr>
              <a:buFont typeface="Arial" charset="0"/>
              <a:buChar char="•"/>
            </a:pPr>
            <a:r>
              <a:rPr lang="en-US" sz="2400" dirty="0">
                <a:solidFill>
                  <a:schemeClr val="bg1"/>
                </a:solidFill>
              </a:rPr>
              <a:t>Percentage of participants with vitamin and mineral deficiencies. (Prospective cohort study of diabetic patients with foot ulcers seen in multidisciplinary foot clinics)</a:t>
            </a:r>
          </a:p>
          <a:p>
            <a:pPr marL="342900" indent="-342900">
              <a:buClr>
                <a:srgbClr val="FFFF00"/>
              </a:buClr>
              <a:buFont typeface="Arial" charset="0"/>
              <a:buChar char="•"/>
            </a:pPr>
            <a:endParaRPr lang="en-US" sz="2400" dirty="0">
              <a:solidFill>
                <a:schemeClr val="bg1"/>
              </a:solidFill>
            </a:endParaRPr>
          </a:p>
        </p:txBody>
      </p:sp>
    </p:spTree>
    <p:extLst>
      <p:ext uri="{BB962C8B-B14F-4D97-AF65-F5344CB8AC3E}">
        <p14:creationId xmlns:p14="http://schemas.microsoft.com/office/powerpoint/2010/main" val="1009722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05246" y="204952"/>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What have does literature say about nutrition and diabetic foot ulcers? </a:t>
            </a:r>
          </a:p>
        </p:txBody>
      </p:sp>
      <p:sp>
        <p:nvSpPr>
          <p:cNvPr id="5" name="TextBox 4"/>
          <p:cNvSpPr txBox="1"/>
          <p:nvPr/>
        </p:nvSpPr>
        <p:spPr>
          <a:xfrm>
            <a:off x="2238704" y="6119860"/>
            <a:ext cx="9861832" cy="584775"/>
          </a:xfrm>
          <a:prstGeom prst="rect">
            <a:avLst/>
          </a:prstGeom>
          <a:noFill/>
        </p:spPr>
        <p:txBody>
          <a:bodyPr wrap="square" rtlCol="0">
            <a:spAutoFit/>
          </a:bodyPr>
          <a:lstStyle/>
          <a:p>
            <a:pPr marL="457200" indent="-457200"/>
            <a:r>
              <a:rPr lang="en-US" sz="1600" dirty="0" err="1">
                <a:solidFill>
                  <a:schemeClr val="bg1"/>
                </a:solidFill>
              </a:rPr>
              <a:t>Kulprachakarn</a:t>
            </a:r>
            <a:r>
              <a:rPr lang="en-US" sz="1600" dirty="0">
                <a:solidFill>
                  <a:schemeClr val="bg1"/>
                </a:solidFill>
              </a:rPr>
              <a:t> K, et al. Micronutrients and Natural Compounds Status and Their Effects on Wound Healing in the Diabetic Foot Ulcer. </a:t>
            </a:r>
            <a:r>
              <a:rPr lang="en-US" sz="1600" i="1" dirty="0" err="1">
                <a:solidFill>
                  <a:schemeClr val="bg1"/>
                </a:solidFill>
              </a:rPr>
              <a:t>Int</a:t>
            </a:r>
            <a:r>
              <a:rPr lang="en-US" sz="1600" i="1" dirty="0">
                <a:solidFill>
                  <a:schemeClr val="bg1"/>
                </a:solidFill>
              </a:rPr>
              <a:t> J Low </a:t>
            </a:r>
            <a:r>
              <a:rPr lang="en-US" sz="1600" i="1" dirty="0" err="1">
                <a:solidFill>
                  <a:schemeClr val="bg1"/>
                </a:solidFill>
              </a:rPr>
              <a:t>Extrem</a:t>
            </a:r>
            <a:r>
              <a:rPr lang="en-US" sz="1600" i="1" dirty="0">
                <a:solidFill>
                  <a:schemeClr val="bg1"/>
                </a:solidFill>
              </a:rPr>
              <a:t> Wounds</a:t>
            </a:r>
            <a:r>
              <a:rPr lang="en-US" sz="1600" dirty="0">
                <a:solidFill>
                  <a:schemeClr val="bg1"/>
                </a:solidFill>
              </a:rPr>
              <a:t>. 2017;16(4):244-250.</a:t>
            </a:r>
          </a:p>
        </p:txBody>
      </p:sp>
      <p:sp>
        <p:nvSpPr>
          <p:cNvPr id="7" name="Rectangle 6"/>
          <p:cNvSpPr/>
          <p:nvPr/>
        </p:nvSpPr>
        <p:spPr>
          <a:xfrm>
            <a:off x="1010349" y="1850605"/>
            <a:ext cx="10681137" cy="3785652"/>
          </a:xfrm>
          <a:prstGeom prst="rect">
            <a:avLst/>
          </a:prstGeom>
        </p:spPr>
        <p:txBody>
          <a:bodyPr wrap="square">
            <a:spAutoFit/>
          </a:bodyPr>
          <a:lstStyle/>
          <a:p>
            <a:pPr marL="342900" indent="-342900">
              <a:buClr>
                <a:srgbClr val="FFFF00"/>
              </a:buClr>
              <a:buFont typeface="Arial" charset="0"/>
              <a:buChar char="•"/>
            </a:pPr>
            <a:r>
              <a:rPr lang="en-US" sz="2400">
                <a:solidFill>
                  <a:schemeClr val="bg1"/>
                </a:solidFill>
              </a:rPr>
              <a:t>Micronutrients </a:t>
            </a:r>
            <a:r>
              <a:rPr lang="en-US" sz="2400" dirty="0">
                <a:solidFill>
                  <a:schemeClr val="bg1"/>
                </a:solidFill>
              </a:rPr>
              <a:t>also play a vital role in the form of trace elements and vitamins, which influence the course followed by the healing wound.  </a:t>
            </a:r>
          </a:p>
          <a:p>
            <a:pPr marL="342900" indent="-342900">
              <a:buClr>
                <a:srgbClr val="FFFF00"/>
              </a:buClr>
              <a:buFont typeface="Arial" charset="0"/>
              <a:buChar char="•"/>
            </a:pPr>
            <a:r>
              <a:rPr lang="en-US" sz="2400" dirty="0">
                <a:solidFill>
                  <a:schemeClr val="bg1"/>
                </a:solidFill>
              </a:rPr>
              <a:t>When supplementary micronutrients are administered, the risk of developing pressure wounds may be reduced. </a:t>
            </a:r>
          </a:p>
          <a:p>
            <a:pPr marL="342900" indent="-342900">
              <a:buClr>
                <a:srgbClr val="FFFF00"/>
              </a:buClr>
              <a:buFont typeface="Arial" charset="0"/>
              <a:buChar char="•"/>
            </a:pPr>
            <a:r>
              <a:rPr lang="en-US" sz="2400" dirty="0">
                <a:solidFill>
                  <a:schemeClr val="bg1"/>
                </a:solidFill>
              </a:rPr>
              <a:t>A randomized control trial showed that giving nutritional supplement reduced the incidence of pressure ulcers in bedbound patients.   </a:t>
            </a:r>
          </a:p>
          <a:p>
            <a:pPr marL="342900" indent="-342900">
              <a:buClr>
                <a:srgbClr val="FFFF00"/>
              </a:buClr>
              <a:buFont typeface="Arial" charset="0"/>
              <a:buChar char="•"/>
            </a:pPr>
            <a:r>
              <a:rPr lang="en-US" sz="2400" dirty="0">
                <a:solidFill>
                  <a:schemeClr val="bg1"/>
                </a:solidFill>
              </a:rPr>
              <a:t>Healing involves both hypermetabolic and catabolic states. Catabolism may be reduced by nutrients, limiting its effects thereby leading to the anabolic state.   </a:t>
            </a:r>
          </a:p>
          <a:p>
            <a:pPr marL="342900" indent="-342900">
              <a:buClr>
                <a:srgbClr val="FFFF00"/>
              </a:buClr>
              <a:buFont typeface="Arial" charset="0"/>
              <a:buChar char="•"/>
            </a:pPr>
            <a:r>
              <a:rPr lang="en-US" sz="2400" dirty="0">
                <a:solidFill>
                  <a:schemeClr val="bg1"/>
                </a:solidFill>
              </a:rPr>
              <a:t>In the healing process, it beneficial to provide trace elements such as magnesium, zinc, iron and boron, vitamins A, C, D, E or herbal remedies.</a:t>
            </a:r>
          </a:p>
        </p:txBody>
      </p:sp>
    </p:spTree>
    <p:extLst>
      <p:ext uri="{BB962C8B-B14F-4D97-AF65-F5344CB8AC3E}">
        <p14:creationId xmlns:p14="http://schemas.microsoft.com/office/powerpoint/2010/main" val="1883118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1" y="393368"/>
            <a:ext cx="10849510" cy="1325563"/>
          </a:xfrm>
        </p:spPr>
        <p:txBody>
          <a:bodyPr>
            <a:normAutofit/>
          </a:bodyPr>
          <a:lstStyle/>
          <a:p>
            <a:pPr algn="ctr"/>
            <a:r>
              <a:rPr lang="en-US" sz="4000" dirty="0">
                <a:solidFill>
                  <a:srgbClr val="FFFF00"/>
                </a:solidFill>
              </a:rPr>
              <a:t>What do the protocols for the treatment of chronic ulcers have in common?</a:t>
            </a:r>
          </a:p>
        </p:txBody>
      </p:sp>
      <p:sp>
        <p:nvSpPr>
          <p:cNvPr id="3" name="Content Placeholder 2"/>
          <p:cNvSpPr>
            <a:spLocks noGrp="1"/>
          </p:cNvSpPr>
          <p:nvPr>
            <p:ph idx="1"/>
          </p:nvPr>
        </p:nvSpPr>
        <p:spPr>
          <a:xfrm>
            <a:off x="1736333" y="1549401"/>
            <a:ext cx="7808359" cy="4250712"/>
          </a:xfrm>
        </p:spPr>
        <p:txBody>
          <a:bodyPr>
            <a:noAutofit/>
          </a:bodyPr>
          <a:lstStyle/>
          <a:p>
            <a:pPr marL="114300" lvl="2" indent="0">
              <a:buNone/>
            </a:pPr>
            <a:endParaRPr lang="en-US" sz="1600" dirty="0"/>
          </a:p>
          <a:p>
            <a:pPr marL="346075" lvl="2" indent="-231775"/>
            <a:r>
              <a:rPr lang="en-US" sz="2400" dirty="0"/>
              <a:t>Physical exam and History</a:t>
            </a:r>
          </a:p>
          <a:p>
            <a:pPr marL="346075" lvl="2" indent="-231775"/>
            <a:r>
              <a:rPr lang="en-US" sz="2400" dirty="0"/>
              <a:t>Diagnosis and understanding of underlying physiology</a:t>
            </a:r>
          </a:p>
          <a:p>
            <a:pPr marL="346075" lvl="2" indent="-231775"/>
            <a:r>
              <a:rPr lang="en-US" sz="2400" dirty="0"/>
              <a:t>Treatment of infection</a:t>
            </a:r>
          </a:p>
          <a:p>
            <a:pPr marL="346075" lvl="2" indent="-231775"/>
            <a:r>
              <a:rPr lang="en-US" sz="2400" dirty="0"/>
              <a:t>Debridement for diagnosis, infection, or not healing (pathology &amp; deep culture)</a:t>
            </a:r>
          </a:p>
          <a:p>
            <a:pPr marL="346075" lvl="2" indent="-231775"/>
            <a:r>
              <a:rPr lang="en-US" sz="2400" dirty="0"/>
              <a:t>Regenerative Medicine</a:t>
            </a:r>
          </a:p>
          <a:p>
            <a:pPr marL="346075" lvl="2" indent="-231775"/>
            <a:r>
              <a:rPr lang="en-US" sz="2400" dirty="0"/>
              <a:t>Plastic Surgery</a:t>
            </a:r>
          </a:p>
          <a:p>
            <a:pPr marL="114300" lvl="2" indent="0">
              <a:buNone/>
            </a:pPr>
            <a:endParaRPr lang="en-US" sz="2400" dirty="0"/>
          </a:p>
          <a:p>
            <a:pPr marL="114300" lvl="2" indent="0">
              <a:buNone/>
            </a:pPr>
            <a:endParaRPr lang="en-US" sz="2400" dirty="0"/>
          </a:p>
          <a:p>
            <a:pPr marL="114300" lvl="2" indent="0">
              <a:buNone/>
            </a:pPr>
            <a:endParaRPr lang="en-US" sz="1600" dirty="0"/>
          </a:p>
          <a:p>
            <a:pPr marL="114300" lvl="2" indent="0">
              <a:buNone/>
            </a:pPr>
            <a:endParaRPr lang="en-US" sz="1600" dirty="0"/>
          </a:p>
          <a:p>
            <a:pPr marL="346075" lvl="2" indent="-231775"/>
            <a:endParaRPr lang="en-US" sz="1600" dirty="0"/>
          </a:p>
        </p:txBody>
      </p:sp>
      <p:sp>
        <p:nvSpPr>
          <p:cNvPr id="4" name="TextBox 3"/>
          <p:cNvSpPr txBox="1"/>
          <p:nvPr/>
        </p:nvSpPr>
        <p:spPr>
          <a:xfrm>
            <a:off x="6227179" y="6144785"/>
            <a:ext cx="5822066" cy="338554"/>
          </a:xfrm>
          <a:prstGeom prst="rect">
            <a:avLst/>
          </a:prstGeom>
          <a:noFill/>
        </p:spPr>
        <p:txBody>
          <a:bodyPr wrap="square" rtlCol="0">
            <a:spAutoFit/>
          </a:bodyPr>
          <a:lstStyle/>
          <a:p>
            <a:pPr marL="403225" indent="-403225"/>
            <a:r>
              <a:rPr lang="en-US" sz="1600" dirty="0">
                <a:solidFill>
                  <a:schemeClr val="bg1"/>
                </a:solidFill>
              </a:rPr>
              <a:t>. </a:t>
            </a:r>
          </a:p>
        </p:txBody>
      </p:sp>
    </p:spTree>
    <p:extLst>
      <p:ext uri="{BB962C8B-B14F-4D97-AF65-F5344CB8AC3E}">
        <p14:creationId xmlns:p14="http://schemas.microsoft.com/office/powerpoint/2010/main" val="10879539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05246" y="204952"/>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What is the effect of dietary nutrients on diabetic foot ulcers? </a:t>
            </a:r>
          </a:p>
        </p:txBody>
      </p:sp>
      <p:sp>
        <p:nvSpPr>
          <p:cNvPr id="5" name="TextBox 4"/>
          <p:cNvSpPr txBox="1"/>
          <p:nvPr/>
        </p:nvSpPr>
        <p:spPr>
          <a:xfrm>
            <a:off x="2575035" y="6334780"/>
            <a:ext cx="9861832" cy="523220"/>
          </a:xfrm>
          <a:prstGeom prst="rect">
            <a:avLst/>
          </a:prstGeom>
          <a:noFill/>
        </p:spPr>
        <p:txBody>
          <a:bodyPr wrap="square" rtlCol="0">
            <a:spAutoFit/>
          </a:bodyPr>
          <a:lstStyle/>
          <a:p>
            <a:pPr marL="457200" indent="-457200"/>
            <a:r>
              <a:rPr lang="en-US" sz="1400" dirty="0" err="1">
                <a:solidFill>
                  <a:schemeClr val="bg1"/>
                </a:solidFill>
              </a:rPr>
              <a:t>Kulprachakarn</a:t>
            </a:r>
            <a:r>
              <a:rPr lang="en-US" sz="1400" dirty="0">
                <a:solidFill>
                  <a:schemeClr val="bg1"/>
                </a:solidFill>
              </a:rPr>
              <a:t> K, et al. Micronutrients and Natural Compounds Status and Their Effects on Wound Healing in the Diabetic Foot Ulcer. </a:t>
            </a:r>
            <a:r>
              <a:rPr lang="en-US" sz="1400" i="1" dirty="0" err="1">
                <a:solidFill>
                  <a:schemeClr val="bg1"/>
                </a:solidFill>
              </a:rPr>
              <a:t>Int</a:t>
            </a:r>
            <a:r>
              <a:rPr lang="en-US" sz="1400" i="1" dirty="0">
                <a:solidFill>
                  <a:schemeClr val="bg1"/>
                </a:solidFill>
              </a:rPr>
              <a:t> J Low </a:t>
            </a:r>
            <a:r>
              <a:rPr lang="en-US" sz="1400" i="1" dirty="0" err="1">
                <a:solidFill>
                  <a:schemeClr val="bg1"/>
                </a:solidFill>
              </a:rPr>
              <a:t>Extrem</a:t>
            </a:r>
            <a:r>
              <a:rPr lang="en-US" sz="1400" i="1" dirty="0">
                <a:solidFill>
                  <a:schemeClr val="bg1"/>
                </a:solidFill>
              </a:rPr>
              <a:t> Wounds</a:t>
            </a:r>
            <a:r>
              <a:rPr lang="en-US" sz="1400" dirty="0">
                <a:solidFill>
                  <a:schemeClr val="bg1"/>
                </a:solidFill>
              </a:rPr>
              <a:t>. 2017;16(4):244-250.</a:t>
            </a:r>
          </a:p>
        </p:txBody>
      </p:sp>
      <p:sp>
        <p:nvSpPr>
          <p:cNvPr id="7" name="Rectangle 6"/>
          <p:cNvSpPr/>
          <p:nvPr/>
        </p:nvSpPr>
        <p:spPr>
          <a:xfrm>
            <a:off x="672535" y="1372728"/>
            <a:ext cx="10681137" cy="707886"/>
          </a:xfrm>
          <a:prstGeom prst="rect">
            <a:avLst/>
          </a:prstGeom>
        </p:spPr>
        <p:txBody>
          <a:bodyPr wrap="square">
            <a:spAutoFit/>
          </a:bodyPr>
          <a:lstStyle/>
          <a:p>
            <a:pPr algn="ctr"/>
            <a:r>
              <a:rPr lang="en-US" sz="2000" dirty="0">
                <a:solidFill>
                  <a:schemeClr val="bg1"/>
                </a:solidFill>
              </a:rPr>
              <a:t>Summary of the Effect of Dietary Micronutrients and Natural Compounds Supplementation to Wound Healing in Diabetic Foot Ulcer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617" y="2080614"/>
            <a:ext cx="5912438" cy="4254166"/>
          </a:xfrm>
          <a:prstGeom prst="rect">
            <a:avLst/>
          </a:prstGeom>
        </p:spPr>
      </p:pic>
    </p:spTree>
    <p:extLst>
      <p:ext uri="{BB962C8B-B14F-4D97-AF65-F5344CB8AC3E}">
        <p14:creationId xmlns:p14="http://schemas.microsoft.com/office/powerpoint/2010/main" val="1976965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205" y="214654"/>
            <a:ext cx="11343189" cy="1325563"/>
          </a:xfrm>
        </p:spPr>
        <p:txBody>
          <a:bodyPr>
            <a:normAutofit fontScale="90000"/>
          </a:bodyPr>
          <a:lstStyle/>
          <a:p>
            <a:pPr algn="ctr"/>
            <a:r>
              <a:rPr lang="en-US" sz="4000" dirty="0">
                <a:solidFill>
                  <a:srgbClr val="FFFF00"/>
                </a:solidFill>
              </a:rPr>
              <a:t>What is the mechanism of Cellular Growth That Hyperbaric Induces In Patients With Diabetes?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4558" y="1687700"/>
            <a:ext cx="6552481" cy="4906882"/>
          </a:xfrm>
        </p:spPr>
      </p:pic>
      <p:sp>
        <p:nvSpPr>
          <p:cNvPr id="5" name="TextBox 4"/>
          <p:cNvSpPr txBox="1"/>
          <p:nvPr/>
        </p:nvSpPr>
        <p:spPr>
          <a:xfrm>
            <a:off x="9780608" y="4628500"/>
            <a:ext cx="2291784" cy="1815882"/>
          </a:xfrm>
          <a:prstGeom prst="rect">
            <a:avLst/>
          </a:prstGeom>
          <a:noFill/>
        </p:spPr>
        <p:txBody>
          <a:bodyPr wrap="square" rtlCol="0">
            <a:spAutoFit/>
          </a:bodyPr>
          <a:lstStyle/>
          <a:p>
            <a:pPr marL="403225" indent="-403225"/>
            <a:r>
              <a:rPr lang="en-US" sz="1600" dirty="0">
                <a:solidFill>
                  <a:schemeClr val="bg1"/>
                </a:solidFill>
              </a:rPr>
              <a:t>Brem H, Tomic- Canic M . Cellular and molecular basis of wound healing in diabetes. </a:t>
            </a:r>
            <a:r>
              <a:rPr lang="en-US" sz="1600" i="1" dirty="0">
                <a:solidFill>
                  <a:schemeClr val="bg1"/>
                </a:solidFill>
              </a:rPr>
              <a:t>J </a:t>
            </a:r>
            <a:r>
              <a:rPr lang="en-US" sz="1600" i="1" dirty="0" err="1">
                <a:solidFill>
                  <a:schemeClr val="bg1"/>
                </a:solidFill>
              </a:rPr>
              <a:t>Clin</a:t>
            </a:r>
            <a:r>
              <a:rPr lang="en-US" sz="1600" i="1" dirty="0">
                <a:solidFill>
                  <a:schemeClr val="bg1"/>
                </a:solidFill>
              </a:rPr>
              <a:t> Invest</a:t>
            </a:r>
            <a:r>
              <a:rPr lang="en-US" sz="1600" dirty="0">
                <a:solidFill>
                  <a:schemeClr val="bg1"/>
                </a:solidFill>
              </a:rPr>
              <a:t>. 2007 (117)5: 1219-1222. </a:t>
            </a:r>
          </a:p>
        </p:txBody>
      </p:sp>
    </p:spTree>
    <p:extLst>
      <p:ext uri="{BB962C8B-B14F-4D97-AF65-F5344CB8AC3E}">
        <p14:creationId xmlns:p14="http://schemas.microsoft.com/office/powerpoint/2010/main" val="587916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05246" y="204952"/>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What are the indications for hyperbaric oxygen therapy? </a:t>
            </a:r>
          </a:p>
        </p:txBody>
      </p:sp>
      <p:sp>
        <p:nvSpPr>
          <p:cNvPr id="5" name="TextBox 4"/>
          <p:cNvSpPr txBox="1"/>
          <p:nvPr/>
        </p:nvSpPr>
        <p:spPr>
          <a:xfrm>
            <a:off x="3983421" y="6027003"/>
            <a:ext cx="8127625" cy="584775"/>
          </a:xfrm>
          <a:prstGeom prst="rect">
            <a:avLst/>
          </a:prstGeom>
          <a:noFill/>
        </p:spPr>
        <p:txBody>
          <a:bodyPr wrap="square" rtlCol="0">
            <a:spAutoFit/>
          </a:bodyPr>
          <a:lstStyle/>
          <a:p>
            <a:pPr marL="457200" indent="-457200"/>
            <a:r>
              <a:rPr lang="en-US" sz="1600" dirty="0">
                <a:solidFill>
                  <a:schemeClr val="bg1"/>
                </a:solidFill>
              </a:rPr>
              <a:t>Hanley ME, </a:t>
            </a:r>
            <a:r>
              <a:rPr lang="en-US" sz="1600" dirty="0" err="1">
                <a:solidFill>
                  <a:schemeClr val="bg1"/>
                </a:solidFill>
              </a:rPr>
              <a:t>Hendriksen</a:t>
            </a:r>
            <a:r>
              <a:rPr lang="en-US" sz="1600" dirty="0">
                <a:solidFill>
                  <a:schemeClr val="bg1"/>
                </a:solidFill>
              </a:rPr>
              <a:t> S, Cooper JS. Hyperbaric, Chronic Refractory Osteomyelitis. [Updated 2020 May 7]. In: </a:t>
            </a:r>
            <a:r>
              <a:rPr lang="en-US" sz="1600" dirty="0" err="1">
                <a:solidFill>
                  <a:schemeClr val="bg1"/>
                </a:solidFill>
              </a:rPr>
              <a:t>StatPearls</a:t>
            </a:r>
            <a:r>
              <a:rPr lang="en-US" sz="1600" dirty="0">
                <a:solidFill>
                  <a:schemeClr val="bg1"/>
                </a:solidFill>
              </a:rPr>
              <a:t> [Internet]. Treasure Island (FL): </a:t>
            </a:r>
            <a:r>
              <a:rPr lang="en-US" sz="1600" dirty="0" err="1">
                <a:solidFill>
                  <a:schemeClr val="bg1"/>
                </a:solidFill>
              </a:rPr>
              <a:t>StatPearls</a:t>
            </a:r>
            <a:r>
              <a:rPr lang="en-US" sz="1600" dirty="0">
                <a:solidFill>
                  <a:schemeClr val="bg1"/>
                </a:solidFill>
              </a:rPr>
              <a:t> Publishing; 2020 Jan-.</a:t>
            </a:r>
          </a:p>
        </p:txBody>
      </p:sp>
      <p:sp>
        <p:nvSpPr>
          <p:cNvPr id="7" name="Rectangle 6"/>
          <p:cNvSpPr/>
          <p:nvPr/>
        </p:nvSpPr>
        <p:spPr>
          <a:xfrm>
            <a:off x="905246" y="1548854"/>
            <a:ext cx="10681137" cy="3847207"/>
          </a:xfrm>
          <a:prstGeom prst="rect">
            <a:avLst/>
          </a:prstGeom>
        </p:spPr>
        <p:txBody>
          <a:bodyPr wrap="square">
            <a:spAutoFit/>
          </a:bodyPr>
          <a:lstStyle/>
          <a:p>
            <a:pPr>
              <a:buClr>
                <a:srgbClr val="FFFF00"/>
              </a:buClr>
            </a:pPr>
            <a:endParaRPr lang="en-US" sz="2400" dirty="0">
              <a:solidFill>
                <a:schemeClr val="bg1"/>
              </a:solidFill>
            </a:endParaRPr>
          </a:p>
          <a:p>
            <a:pPr marL="342900" indent="-342900">
              <a:buClr>
                <a:srgbClr val="FFFF00"/>
              </a:buClr>
              <a:buFont typeface="Arial" charset="0"/>
              <a:buChar char="•"/>
            </a:pPr>
            <a:r>
              <a:rPr lang="en-US" sz="2000" dirty="0">
                <a:solidFill>
                  <a:schemeClr val="bg1"/>
                </a:solidFill>
              </a:rPr>
              <a:t>Arterial Insufficiencies</a:t>
            </a:r>
          </a:p>
          <a:p>
            <a:pPr marL="342900" indent="-342900">
              <a:buClr>
                <a:srgbClr val="FFFF00"/>
              </a:buClr>
              <a:buFont typeface="Arial" charset="0"/>
              <a:buChar char="•"/>
            </a:pPr>
            <a:r>
              <a:rPr lang="en-US" sz="2000" dirty="0">
                <a:solidFill>
                  <a:schemeClr val="bg1"/>
                </a:solidFill>
              </a:rPr>
              <a:t>Radiation-related wounds</a:t>
            </a:r>
          </a:p>
          <a:p>
            <a:pPr marL="342900" indent="-342900">
              <a:buClr>
                <a:srgbClr val="FFFF00"/>
              </a:buClr>
              <a:buFont typeface="Arial" charset="0"/>
              <a:buChar char="•"/>
            </a:pPr>
            <a:r>
              <a:rPr lang="en-US" sz="2000" dirty="0">
                <a:solidFill>
                  <a:schemeClr val="bg1"/>
                </a:solidFill>
              </a:rPr>
              <a:t>Acute and chronic wounds (specifically diabetic foot ulcers)</a:t>
            </a:r>
          </a:p>
          <a:p>
            <a:pPr marL="342900" indent="-342900">
              <a:buClr>
                <a:srgbClr val="FFFF00"/>
              </a:buClr>
              <a:buFont typeface="Arial" charset="0"/>
              <a:buChar char="•"/>
            </a:pPr>
            <a:r>
              <a:rPr lang="en-US" sz="2000" dirty="0" err="1">
                <a:solidFill>
                  <a:schemeClr val="bg1"/>
                </a:solidFill>
              </a:rPr>
              <a:t>Clostridial</a:t>
            </a:r>
            <a:r>
              <a:rPr lang="en-US" sz="2000" dirty="0">
                <a:solidFill>
                  <a:schemeClr val="bg1"/>
                </a:solidFill>
              </a:rPr>
              <a:t> </a:t>
            </a:r>
            <a:r>
              <a:rPr lang="en-US" sz="2000" dirty="0" err="1">
                <a:solidFill>
                  <a:schemeClr val="bg1"/>
                </a:solidFill>
              </a:rPr>
              <a:t>Myonecrosis</a:t>
            </a:r>
            <a:r>
              <a:rPr lang="en-US" sz="2000" dirty="0">
                <a:solidFill>
                  <a:schemeClr val="bg1"/>
                </a:solidFill>
              </a:rPr>
              <a:t> (Gas Gangrene) </a:t>
            </a:r>
          </a:p>
          <a:p>
            <a:pPr marL="342900" indent="-342900">
              <a:buClr>
                <a:srgbClr val="FFFF00"/>
              </a:buClr>
              <a:buFont typeface="Arial" charset="0"/>
              <a:buChar char="•"/>
            </a:pPr>
            <a:r>
              <a:rPr lang="en-US" sz="2000" dirty="0">
                <a:solidFill>
                  <a:schemeClr val="bg1"/>
                </a:solidFill>
              </a:rPr>
              <a:t>Necrotizing Soft Tissue Infections</a:t>
            </a:r>
          </a:p>
          <a:p>
            <a:pPr marL="342900" indent="-342900">
              <a:buClr>
                <a:srgbClr val="FFFF00"/>
              </a:buClr>
              <a:buFont typeface="Arial" charset="0"/>
              <a:buChar char="•"/>
            </a:pPr>
            <a:r>
              <a:rPr lang="en-US" sz="2000" dirty="0">
                <a:solidFill>
                  <a:schemeClr val="bg1"/>
                </a:solidFill>
              </a:rPr>
              <a:t>Chronic Osteomyelitis</a:t>
            </a:r>
          </a:p>
          <a:p>
            <a:pPr marL="342900" indent="-342900">
              <a:buClr>
                <a:srgbClr val="FFFF00"/>
              </a:buClr>
              <a:buFont typeface="Arial" charset="0"/>
              <a:buChar char="•"/>
            </a:pPr>
            <a:r>
              <a:rPr lang="en-US" sz="2000" dirty="0">
                <a:solidFill>
                  <a:schemeClr val="bg1"/>
                </a:solidFill>
              </a:rPr>
              <a:t>Severe Anemia</a:t>
            </a:r>
          </a:p>
          <a:p>
            <a:pPr marL="342900" indent="-342900">
              <a:buClr>
                <a:srgbClr val="FFFF00"/>
              </a:buClr>
              <a:buFont typeface="Arial" charset="0"/>
              <a:buChar char="•"/>
            </a:pPr>
            <a:r>
              <a:rPr lang="en-US" sz="2000" dirty="0">
                <a:solidFill>
                  <a:schemeClr val="bg1"/>
                </a:solidFill>
              </a:rPr>
              <a:t>Insufficient evidence is available to support the routine use of patients with thermal burns, although it is a widely used adjunct therapy. Hyperbaric oxygen does have the potential to decrease healing time and fluid requirements, as well as increase the success of skin grafts, but more studies must be conducted to adopt this into routine practice.</a:t>
            </a:r>
          </a:p>
        </p:txBody>
      </p:sp>
    </p:spTree>
    <p:extLst>
      <p:ext uri="{BB962C8B-B14F-4D97-AF65-F5344CB8AC3E}">
        <p14:creationId xmlns:p14="http://schemas.microsoft.com/office/powerpoint/2010/main" val="558144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05246" y="204952"/>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How effective in hyperbaric oxygen in treating diabetic foot ulcers? </a:t>
            </a:r>
          </a:p>
        </p:txBody>
      </p:sp>
      <p:sp>
        <p:nvSpPr>
          <p:cNvPr id="5" name="TextBox 4"/>
          <p:cNvSpPr txBox="1"/>
          <p:nvPr/>
        </p:nvSpPr>
        <p:spPr>
          <a:xfrm>
            <a:off x="3983421" y="6027003"/>
            <a:ext cx="8127625" cy="830997"/>
          </a:xfrm>
          <a:prstGeom prst="rect">
            <a:avLst/>
          </a:prstGeom>
          <a:noFill/>
        </p:spPr>
        <p:txBody>
          <a:bodyPr wrap="square" rtlCol="0">
            <a:spAutoFit/>
          </a:bodyPr>
          <a:lstStyle/>
          <a:p>
            <a:pPr marL="457200" indent="-457200"/>
            <a:r>
              <a:rPr lang="en-US" sz="1600" dirty="0" err="1">
                <a:solidFill>
                  <a:schemeClr val="bg1"/>
                </a:solidFill>
              </a:rPr>
              <a:t>Kranke</a:t>
            </a:r>
            <a:r>
              <a:rPr lang="en-US" sz="1600" dirty="0">
                <a:solidFill>
                  <a:schemeClr val="bg1"/>
                </a:solidFill>
              </a:rPr>
              <a:t> P, Bennett MH, Martyn-St James M, Schnabel A, Debus SE, </a:t>
            </a:r>
            <a:r>
              <a:rPr lang="en-US" sz="1600" dirty="0" err="1">
                <a:solidFill>
                  <a:schemeClr val="bg1"/>
                </a:solidFill>
              </a:rPr>
              <a:t>Weibel</a:t>
            </a:r>
            <a:r>
              <a:rPr lang="en-US" sz="1600" dirty="0">
                <a:solidFill>
                  <a:schemeClr val="bg1"/>
                </a:solidFill>
              </a:rPr>
              <a:t> S. Hyperbaric oxygen therapy for chronic wounds. </a:t>
            </a:r>
            <a:r>
              <a:rPr lang="en-US" sz="1600" i="1" dirty="0">
                <a:solidFill>
                  <a:schemeClr val="bg1"/>
                </a:solidFill>
              </a:rPr>
              <a:t>Cochrane Database </a:t>
            </a:r>
            <a:r>
              <a:rPr lang="en-US" sz="1600" i="1" dirty="0" err="1">
                <a:solidFill>
                  <a:schemeClr val="bg1"/>
                </a:solidFill>
              </a:rPr>
              <a:t>Syst</a:t>
            </a:r>
            <a:r>
              <a:rPr lang="en-US" sz="1600" i="1" dirty="0">
                <a:solidFill>
                  <a:schemeClr val="bg1"/>
                </a:solidFill>
              </a:rPr>
              <a:t> Rev</a:t>
            </a:r>
            <a:r>
              <a:rPr lang="en-US" sz="1600" dirty="0">
                <a:solidFill>
                  <a:schemeClr val="bg1"/>
                </a:solidFill>
              </a:rPr>
              <a:t>. 2015;2015(6):CD004123. Published 2015 Jun 24.</a:t>
            </a:r>
          </a:p>
        </p:txBody>
      </p:sp>
      <p:sp>
        <p:nvSpPr>
          <p:cNvPr id="7" name="Rectangle 6"/>
          <p:cNvSpPr/>
          <p:nvPr/>
        </p:nvSpPr>
        <p:spPr>
          <a:xfrm>
            <a:off x="905246" y="1548854"/>
            <a:ext cx="10681137" cy="3785652"/>
          </a:xfrm>
          <a:prstGeom prst="rect">
            <a:avLst/>
          </a:prstGeom>
        </p:spPr>
        <p:txBody>
          <a:bodyPr wrap="square">
            <a:spAutoFit/>
          </a:bodyPr>
          <a:lstStyle/>
          <a:p>
            <a:pPr>
              <a:buClr>
                <a:srgbClr val="FFFF00"/>
              </a:buClr>
            </a:pPr>
            <a:r>
              <a:rPr lang="en-US" sz="2400" dirty="0">
                <a:solidFill>
                  <a:schemeClr val="bg1"/>
                </a:solidFill>
              </a:rPr>
              <a:t>A review of 12 randomized trials (577 participants) found that: </a:t>
            </a:r>
          </a:p>
          <a:p>
            <a:pPr>
              <a:buClr>
                <a:srgbClr val="FFFF00"/>
              </a:buClr>
            </a:pPr>
            <a:endParaRPr lang="en-US" sz="2400" dirty="0">
              <a:solidFill>
                <a:schemeClr val="bg1"/>
              </a:solidFill>
            </a:endParaRPr>
          </a:p>
          <a:p>
            <a:pPr marL="342900" indent="-342900">
              <a:buClr>
                <a:srgbClr val="FFFF00"/>
              </a:buClr>
              <a:buFont typeface="Arial" charset="0"/>
              <a:buChar char="•"/>
            </a:pPr>
            <a:r>
              <a:rPr lang="en-US" sz="2400" dirty="0">
                <a:solidFill>
                  <a:schemeClr val="bg1"/>
                </a:solidFill>
              </a:rPr>
              <a:t>For diabetes-related foot ulcers, HBOT seemed to improve the chance of healing in the short term (up to six weeks), but not with longer term follow-up. </a:t>
            </a:r>
          </a:p>
          <a:p>
            <a:pPr marL="342900" indent="-342900">
              <a:buClr>
                <a:srgbClr val="FFFF00"/>
              </a:buClr>
              <a:buFont typeface="Arial" charset="0"/>
              <a:buChar char="•"/>
            </a:pPr>
            <a:r>
              <a:rPr lang="en-US" sz="2400" dirty="0">
                <a:solidFill>
                  <a:schemeClr val="bg1"/>
                </a:solidFill>
              </a:rPr>
              <a:t>HBOT may reduce the number of major amputations in people with diabetes who have chronic foot ulcers. </a:t>
            </a:r>
          </a:p>
          <a:p>
            <a:pPr marL="342900" indent="-342900">
              <a:buClr>
                <a:srgbClr val="FFFF00"/>
              </a:buClr>
              <a:buFont typeface="Arial" charset="0"/>
              <a:buChar char="•"/>
            </a:pPr>
            <a:r>
              <a:rPr lang="en-US" sz="2400" dirty="0">
                <a:solidFill>
                  <a:schemeClr val="bg1"/>
                </a:solidFill>
              </a:rPr>
              <a:t>For chronic wounds caused by disease to the veins of the leg, we found that HBOT may reduce the size of wounds. </a:t>
            </a:r>
          </a:p>
          <a:p>
            <a:pPr marL="342900" indent="-342900">
              <a:buClr>
                <a:srgbClr val="FFFF00"/>
              </a:buClr>
              <a:buFont typeface="Arial" charset="0"/>
              <a:buChar char="•"/>
            </a:pPr>
            <a:r>
              <a:rPr lang="en-US" sz="2400" dirty="0">
                <a:solidFill>
                  <a:schemeClr val="bg1"/>
                </a:solidFill>
              </a:rPr>
              <a:t>For chronic wounds caused by lack of blood supply through the arteries or chronic pressure ulcers, we found no evidence to confirm or refute any </a:t>
            </a:r>
            <a:r>
              <a:rPr lang="en-US" sz="2400" dirty="0" err="1">
                <a:solidFill>
                  <a:schemeClr val="bg1"/>
                </a:solidFill>
              </a:rPr>
              <a:t>eGects</a:t>
            </a:r>
            <a:r>
              <a:rPr lang="en-US" sz="2400" dirty="0">
                <a:solidFill>
                  <a:schemeClr val="bg1"/>
                </a:solidFill>
              </a:rPr>
              <a:t> of HBOT. </a:t>
            </a:r>
          </a:p>
        </p:txBody>
      </p:sp>
    </p:spTree>
    <p:extLst>
      <p:ext uri="{BB962C8B-B14F-4D97-AF65-F5344CB8AC3E}">
        <p14:creationId xmlns:p14="http://schemas.microsoft.com/office/powerpoint/2010/main" val="1352806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05246" y="204952"/>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How effective in hyperbaric oxygen in treating diabetic foot ulcers? </a:t>
            </a:r>
          </a:p>
        </p:txBody>
      </p:sp>
      <p:sp>
        <p:nvSpPr>
          <p:cNvPr id="5" name="TextBox 4"/>
          <p:cNvSpPr txBox="1"/>
          <p:nvPr/>
        </p:nvSpPr>
        <p:spPr>
          <a:xfrm>
            <a:off x="3983421" y="6027003"/>
            <a:ext cx="8127625" cy="830997"/>
          </a:xfrm>
          <a:prstGeom prst="rect">
            <a:avLst/>
          </a:prstGeom>
          <a:noFill/>
        </p:spPr>
        <p:txBody>
          <a:bodyPr wrap="square" rtlCol="0">
            <a:spAutoFit/>
          </a:bodyPr>
          <a:lstStyle/>
          <a:p>
            <a:pPr marL="457200" indent="-457200"/>
            <a:r>
              <a:rPr lang="en-US" sz="1600" dirty="0" err="1">
                <a:solidFill>
                  <a:schemeClr val="bg1"/>
                </a:solidFill>
              </a:rPr>
              <a:t>Brouwer</a:t>
            </a:r>
            <a:r>
              <a:rPr lang="en-US" sz="1600" dirty="0">
                <a:solidFill>
                  <a:schemeClr val="bg1"/>
                </a:solidFill>
              </a:rPr>
              <a:t> RJ, </a:t>
            </a:r>
            <a:r>
              <a:rPr lang="en-US" sz="1600" dirty="0" err="1">
                <a:solidFill>
                  <a:schemeClr val="bg1"/>
                </a:solidFill>
              </a:rPr>
              <a:t>Lalieu</a:t>
            </a:r>
            <a:r>
              <a:rPr lang="en-US" sz="1600" dirty="0">
                <a:solidFill>
                  <a:schemeClr val="bg1"/>
                </a:solidFill>
              </a:rPr>
              <a:t> RC, </a:t>
            </a:r>
            <a:r>
              <a:rPr lang="en-US" sz="1600" dirty="0" err="1">
                <a:solidFill>
                  <a:schemeClr val="bg1"/>
                </a:solidFill>
              </a:rPr>
              <a:t>Hoencamp</a:t>
            </a:r>
            <a:r>
              <a:rPr lang="en-US" sz="1600" dirty="0">
                <a:solidFill>
                  <a:schemeClr val="bg1"/>
                </a:solidFill>
              </a:rPr>
              <a:t> R, van </a:t>
            </a:r>
            <a:r>
              <a:rPr lang="en-US" sz="1600" dirty="0" err="1">
                <a:solidFill>
                  <a:schemeClr val="bg1"/>
                </a:solidFill>
              </a:rPr>
              <a:t>Hulst</a:t>
            </a:r>
            <a:r>
              <a:rPr lang="en-US" sz="1600" dirty="0">
                <a:solidFill>
                  <a:schemeClr val="bg1"/>
                </a:solidFill>
              </a:rPr>
              <a:t> RA, </a:t>
            </a:r>
            <a:r>
              <a:rPr lang="en-US" sz="1600" dirty="0" err="1">
                <a:solidFill>
                  <a:schemeClr val="bg1"/>
                </a:solidFill>
              </a:rPr>
              <a:t>Ubbink</a:t>
            </a:r>
            <a:r>
              <a:rPr lang="en-US" sz="1600" dirty="0">
                <a:solidFill>
                  <a:schemeClr val="bg1"/>
                </a:solidFill>
              </a:rPr>
              <a:t> DT. A systematic review and meta-analysis of hyperbaric oxygen therapy for diabetic foot ulcers with arterial insufficiency. </a:t>
            </a:r>
            <a:r>
              <a:rPr lang="en-US" sz="1600" i="1" dirty="0">
                <a:solidFill>
                  <a:schemeClr val="bg1"/>
                </a:solidFill>
              </a:rPr>
              <a:t>J </a:t>
            </a:r>
            <a:r>
              <a:rPr lang="en-US" sz="1600" i="1" dirty="0" err="1">
                <a:solidFill>
                  <a:schemeClr val="bg1"/>
                </a:solidFill>
              </a:rPr>
              <a:t>Vasc</a:t>
            </a:r>
            <a:r>
              <a:rPr lang="en-US" sz="1600" i="1" dirty="0">
                <a:solidFill>
                  <a:schemeClr val="bg1"/>
                </a:solidFill>
              </a:rPr>
              <a:t> Surg</a:t>
            </a:r>
            <a:r>
              <a:rPr lang="en-US" sz="1600" dirty="0">
                <a:solidFill>
                  <a:schemeClr val="bg1"/>
                </a:solidFill>
              </a:rPr>
              <a:t>. 2020;71(2):682-692.e1.</a:t>
            </a:r>
          </a:p>
        </p:txBody>
      </p:sp>
      <p:sp>
        <p:nvSpPr>
          <p:cNvPr id="7" name="Rectangle 6"/>
          <p:cNvSpPr/>
          <p:nvPr/>
        </p:nvSpPr>
        <p:spPr>
          <a:xfrm>
            <a:off x="905246" y="1548854"/>
            <a:ext cx="10681137" cy="3416320"/>
          </a:xfrm>
          <a:prstGeom prst="rect">
            <a:avLst/>
          </a:prstGeom>
        </p:spPr>
        <p:txBody>
          <a:bodyPr wrap="square">
            <a:spAutoFit/>
          </a:bodyPr>
          <a:lstStyle/>
          <a:p>
            <a:pPr marL="342900" indent="-342900">
              <a:buClr>
                <a:srgbClr val="FFFF00"/>
              </a:buClr>
              <a:buFont typeface="Arial" charset="0"/>
              <a:buChar char="•"/>
            </a:pPr>
            <a:r>
              <a:rPr lang="en-US" sz="2400" dirty="0">
                <a:solidFill>
                  <a:schemeClr val="bg1"/>
                </a:solidFill>
              </a:rPr>
              <a:t>Hyperbaric oxygen therapy (HBOT) has been proposed as a useful adjunct in the complex treatment of DFUs with peripheral arterial occlusive disease (PAOD) because of the presence of local arterial insufficiency.</a:t>
            </a:r>
          </a:p>
          <a:p>
            <a:pPr marL="342900" indent="-342900">
              <a:buClr>
                <a:srgbClr val="FFFF00"/>
              </a:buClr>
              <a:buFont typeface="Arial" charset="0"/>
              <a:buChar char="•"/>
            </a:pPr>
            <a:r>
              <a:rPr lang="en-US" sz="2400" dirty="0">
                <a:solidFill>
                  <a:schemeClr val="bg1"/>
                </a:solidFill>
              </a:rPr>
              <a:t>A systematic review of 11 studies and 729 patients that focuses specifically on patients with DFUs in combination with PAOD shows that HBOT as an adjunct to standard wound care in patients with DFU and PAOD leads to a decrease in major amputations, but no difference in minor amputation rates, mortality, or healing time.</a:t>
            </a:r>
          </a:p>
          <a:p>
            <a:endParaRPr lang="en-US" sz="2400" dirty="0"/>
          </a:p>
        </p:txBody>
      </p:sp>
    </p:spTree>
    <p:extLst>
      <p:ext uri="{BB962C8B-B14F-4D97-AF65-F5344CB8AC3E}">
        <p14:creationId xmlns:p14="http://schemas.microsoft.com/office/powerpoint/2010/main" val="11295112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05246" y="204952"/>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How effective in hyperbaric oxygen in treating diabetic foot ulcers? </a:t>
            </a:r>
          </a:p>
        </p:txBody>
      </p:sp>
      <p:sp>
        <p:nvSpPr>
          <p:cNvPr id="5" name="TextBox 4"/>
          <p:cNvSpPr txBox="1"/>
          <p:nvPr/>
        </p:nvSpPr>
        <p:spPr>
          <a:xfrm>
            <a:off x="3983421" y="6027003"/>
            <a:ext cx="8127625" cy="584775"/>
          </a:xfrm>
          <a:prstGeom prst="rect">
            <a:avLst/>
          </a:prstGeom>
          <a:noFill/>
        </p:spPr>
        <p:txBody>
          <a:bodyPr wrap="square" rtlCol="0">
            <a:spAutoFit/>
          </a:bodyPr>
          <a:lstStyle/>
          <a:p>
            <a:pPr marL="457200" indent="-457200"/>
            <a:r>
              <a:rPr lang="en-US" sz="1600" dirty="0" err="1">
                <a:solidFill>
                  <a:schemeClr val="bg1"/>
                </a:solidFill>
              </a:rPr>
              <a:t>Begić</a:t>
            </a:r>
            <a:r>
              <a:rPr lang="en-US" sz="1600" dirty="0">
                <a:solidFill>
                  <a:schemeClr val="bg1"/>
                </a:solidFill>
              </a:rPr>
              <a:t> A, </a:t>
            </a:r>
            <a:r>
              <a:rPr lang="en-US" sz="1600" dirty="0" err="1">
                <a:solidFill>
                  <a:schemeClr val="bg1"/>
                </a:solidFill>
              </a:rPr>
              <a:t>Dilić</a:t>
            </a:r>
            <a:r>
              <a:rPr lang="en-US" sz="1600" dirty="0">
                <a:solidFill>
                  <a:schemeClr val="bg1"/>
                </a:solidFill>
              </a:rPr>
              <a:t> M. Evaluation of the Occlusive Arterial Disease and Diabetic </a:t>
            </a:r>
            <a:r>
              <a:rPr lang="en-US" sz="1600" dirty="0" err="1">
                <a:solidFill>
                  <a:schemeClr val="bg1"/>
                </a:solidFill>
              </a:rPr>
              <a:t>Angiopathy</a:t>
            </a:r>
            <a:r>
              <a:rPr lang="en-US" sz="1600" dirty="0">
                <a:solidFill>
                  <a:schemeClr val="bg1"/>
                </a:solidFill>
              </a:rPr>
              <a:t> Treatment Effects by Hyperbaric Oxygenation. </a:t>
            </a:r>
            <a:r>
              <a:rPr lang="en-US" sz="1600" i="1" dirty="0">
                <a:solidFill>
                  <a:schemeClr val="bg1"/>
                </a:solidFill>
              </a:rPr>
              <a:t>Med Arch</a:t>
            </a:r>
            <a:r>
              <a:rPr lang="en-US" sz="1600" dirty="0">
                <a:solidFill>
                  <a:schemeClr val="bg1"/>
                </a:solidFill>
              </a:rPr>
              <a:t>. 2019;73(4):244-248..</a:t>
            </a:r>
          </a:p>
        </p:txBody>
      </p:sp>
      <p:sp>
        <p:nvSpPr>
          <p:cNvPr id="7" name="Rectangle 6"/>
          <p:cNvSpPr/>
          <p:nvPr/>
        </p:nvSpPr>
        <p:spPr>
          <a:xfrm>
            <a:off x="905246" y="1548854"/>
            <a:ext cx="10681137" cy="4154984"/>
          </a:xfrm>
          <a:prstGeom prst="rect">
            <a:avLst/>
          </a:prstGeom>
        </p:spPr>
        <p:txBody>
          <a:bodyPr wrap="square">
            <a:spAutoFit/>
          </a:bodyPr>
          <a:lstStyle/>
          <a:p>
            <a:pPr marL="342900" indent="-342900">
              <a:buClr>
                <a:srgbClr val="FFFF00"/>
              </a:buClr>
              <a:buFont typeface="Arial" charset="0"/>
              <a:buChar char="•"/>
            </a:pPr>
            <a:r>
              <a:rPr lang="en-US" sz="2400" dirty="0">
                <a:solidFill>
                  <a:schemeClr val="bg1"/>
                </a:solidFill>
              </a:rPr>
              <a:t>Hyperbaric Oxygen therapy is an effective additional therapeutic component in the treatment of diabetic lower-extremity wounds and in non-diabetic arterial occlusive disease. Hyperbaric Oxygen therapy associated with standard aggressive therapeutic protocol can lead to a reduction in the number of complications and amputations in patients with diabetic </a:t>
            </a:r>
            <a:r>
              <a:rPr lang="en-US" sz="2400" dirty="0" err="1">
                <a:solidFill>
                  <a:schemeClr val="bg1"/>
                </a:solidFill>
              </a:rPr>
              <a:t>angiopathy</a:t>
            </a:r>
            <a:r>
              <a:rPr lang="en-US" sz="2400" dirty="0">
                <a:solidFill>
                  <a:schemeClr val="bg1"/>
                </a:solidFill>
              </a:rPr>
              <a:t> and arterial occlusive disease in non-diabetics.</a:t>
            </a:r>
          </a:p>
          <a:p>
            <a:pPr marL="342900" indent="-342900">
              <a:buClr>
                <a:srgbClr val="FFFF00"/>
              </a:buClr>
              <a:buFont typeface="Arial" charset="0"/>
              <a:buChar char="•"/>
            </a:pPr>
            <a:r>
              <a:rPr lang="en-US" sz="2400" dirty="0">
                <a:solidFill>
                  <a:schemeClr val="bg1"/>
                </a:solidFill>
              </a:rPr>
              <a:t>The basic treatment should be started by a physician specializing in diagnosing, treating and monitoring the patient, and HBO therapy should be used in conjunction with early treatment, antibiotic therapy, medication and other therapeutic aspects involved in the process (anti aggregation drugs, statins, ACE inhibitors, etc.) </a:t>
            </a:r>
          </a:p>
        </p:txBody>
      </p:sp>
    </p:spTree>
    <p:extLst>
      <p:ext uri="{BB962C8B-B14F-4D97-AF65-F5344CB8AC3E}">
        <p14:creationId xmlns:p14="http://schemas.microsoft.com/office/powerpoint/2010/main" val="18515001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17884" y="626962"/>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What is known about support surfaces and pressure ulcer prevention?</a:t>
            </a:r>
          </a:p>
        </p:txBody>
      </p:sp>
      <p:sp>
        <p:nvSpPr>
          <p:cNvPr id="7" name="Rectangle 6"/>
          <p:cNvSpPr/>
          <p:nvPr/>
        </p:nvSpPr>
        <p:spPr>
          <a:xfrm>
            <a:off x="580103" y="2020047"/>
            <a:ext cx="10215716" cy="2677656"/>
          </a:xfrm>
          <a:prstGeom prst="rect">
            <a:avLst/>
          </a:prstGeom>
        </p:spPr>
        <p:txBody>
          <a:bodyPr wrap="square">
            <a:spAutoFit/>
          </a:bodyPr>
          <a:lstStyle/>
          <a:p>
            <a:pPr marL="342900" indent="-342900">
              <a:buClr>
                <a:srgbClr val="FFFF00"/>
              </a:buClr>
              <a:buFont typeface="Arial" charset="0"/>
              <a:buChar char="•"/>
            </a:pPr>
            <a:r>
              <a:rPr lang="en-US" sz="2400" dirty="0">
                <a:solidFill>
                  <a:schemeClr val="bg1"/>
                </a:solidFill>
              </a:rPr>
              <a:t>The use of a static air mattress must be considered in preventing the development of pressure ulcers in a high-risk nursing home population.   </a:t>
            </a:r>
          </a:p>
          <a:p>
            <a:pPr marL="342900" indent="-342900">
              <a:buClr>
                <a:srgbClr val="FFFF00"/>
              </a:buClr>
              <a:buFont typeface="Arial" charset="0"/>
              <a:buChar char="•"/>
            </a:pPr>
            <a:r>
              <a:rPr lang="en-US" sz="2400" dirty="0">
                <a:solidFill>
                  <a:schemeClr val="bg1"/>
                </a:solidFill>
              </a:rPr>
              <a:t>The financial cost for static air mattress that prevents the development of pressure ulcer was lower than that for an alternating air pressure mattress.   </a:t>
            </a:r>
          </a:p>
          <a:p>
            <a:pPr marL="342900" indent="-342900">
              <a:buClr>
                <a:srgbClr val="FFFF00"/>
              </a:buClr>
              <a:buFont typeface="Arial" charset="0"/>
              <a:buChar char="•"/>
            </a:pPr>
            <a:r>
              <a:rPr lang="en-US" sz="2400" dirty="0">
                <a:solidFill>
                  <a:schemeClr val="bg1"/>
                </a:solidFill>
              </a:rPr>
              <a:t>The time to develop a pressure ulcer was significantly longer in the group who used a static air mattress compared to the group who used an alternating pressure air mattress. </a:t>
            </a:r>
          </a:p>
        </p:txBody>
      </p:sp>
      <p:sp>
        <p:nvSpPr>
          <p:cNvPr id="5" name="TextBox 4"/>
          <p:cNvSpPr txBox="1"/>
          <p:nvPr/>
        </p:nvSpPr>
        <p:spPr>
          <a:xfrm>
            <a:off x="3951889" y="5780782"/>
            <a:ext cx="8127625" cy="1077218"/>
          </a:xfrm>
          <a:prstGeom prst="rect">
            <a:avLst/>
          </a:prstGeom>
          <a:noFill/>
        </p:spPr>
        <p:txBody>
          <a:bodyPr wrap="square" rtlCol="0">
            <a:spAutoFit/>
          </a:bodyPr>
          <a:lstStyle/>
          <a:p>
            <a:pPr marL="457200" indent="-457200"/>
            <a:r>
              <a:rPr lang="en-US" sz="1600" dirty="0" err="1">
                <a:solidFill>
                  <a:schemeClr val="bg1"/>
                </a:solidFill>
              </a:rPr>
              <a:t>Beeckmana</a:t>
            </a:r>
            <a:r>
              <a:rPr lang="en-US" sz="1600" dirty="0">
                <a:solidFill>
                  <a:schemeClr val="bg1"/>
                </a:solidFill>
              </a:rPr>
              <a:t> D, et al. A </a:t>
            </a:r>
            <a:r>
              <a:rPr lang="en-US" sz="1600" dirty="0" err="1">
                <a:solidFill>
                  <a:schemeClr val="bg1"/>
                </a:solidFill>
              </a:rPr>
              <a:t>multicentre</a:t>
            </a:r>
            <a:r>
              <a:rPr lang="en-US" sz="1600" dirty="0">
                <a:solidFill>
                  <a:schemeClr val="bg1"/>
                </a:solidFill>
              </a:rPr>
              <a:t> prospective </a:t>
            </a:r>
            <a:r>
              <a:rPr lang="en-US" sz="1600" dirty="0" err="1">
                <a:solidFill>
                  <a:schemeClr val="bg1"/>
                </a:solidFill>
              </a:rPr>
              <a:t>randomised</a:t>
            </a:r>
            <a:r>
              <a:rPr lang="en-US" sz="1600" dirty="0">
                <a:solidFill>
                  <a:schemeClr val="bg1"/>
                </a:solidFill>
              </a:rPr>
              <a:t> controlled clinical trial comparing the effectiveness and cost of a static air mattress and alternating air pressure mattress to prevent pressure ulcers in nursing home residents. International Journal of Nursing Studies 97 (2019) 105–113.</a:t>
            </a:r>
          </a:p>
        </p:txBody>
      </p:sp>
    </p:spTree>
    <p:extLst>
      <p:ext uri="{BB962C8B-B14F-4D97-AF65-F5344CB8AC3E}">
        <p14:creationId xmlns:p14="http://schemas.microsoft.com/office/powerpoint/2010/main" val="1004246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94735" y="572814"/>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What is known about support surfaces and pressure ulcer prevention?</a:t>
            </a:r>
          </a:p>
        </p:txBody>
      </p:sp>
      <p:sp>
        <p:nvSpPr>
          <p:cNvPr id="7" name="Rectangle 6"/>
          <p:cNvSpPr/>
          <p:nvPr/>
        </p:nvSpPr>
        <p:spPr>
          <a:xfrm>
            <a:off x="580103" y="2020047"/>
            <a:ext cx="10215716" cy="2677656"/>
          </a:xfrm>
          <a:prstGeom prst="rect">
            <a:avLst/>
          </a:prstGeom>
        </p:spPr>
        <p:txBody>
          <a:bodyPr wrap="square">
            <a:spAutoFit/>
          </a:bodyPr>
          <a:lstStyle/>
          <a:p>
            <a:pPr marL="342900" indent="-342900">
              <a:buClr>
                <a:srgbClr val="FFFF00"/>
              </a:buClr>
              <a:buFont typeface="Arial" charset="0"/>
              <a:buChar char="•"/>
            </a:pPr>
            <a:r>
              <a:rPr lang="en-US" sz="2400" dirty="0">
                <a:solidFill>
                  <a:schemeClr val="bg1"/>
                </a:solidFill>
              </a:rPr>
              <a:t>The use of a static air mattress must be considered in preventing the development of pressure ulcers in a high-risk nursing home population.   </a:t>
            </a:r>
          </a:p>
          <a:p>
            <a:pPr marL="342900" indent="-342900">
              <a:buClr>
                <a:srgbClr val="FFFF00"/>
              </a:buClr>
              <a:buFont typeface="Arial" charset="0"/>
              <a:buChar char="•"/>
            </a:pPr>
            <a:r>
              <a:rPr lang="en-US" sz="2400" dirty="0">
                <a:solidFill>
                  <a:schemeClr val="bg1"/>
                </a:solidFill>
              </a:rPr>
              <a:t>The financial cost for static air mattress that prevents the development of pressure ulcer was lower than that for an alternating air pressure mattress.   </a:t>
            </a:r>
          </a:p>
          <a:p>
            <a:pPr marL="342900" indent="-342900">
              <a:buClr>
                <a:srgbClr val="FFFF00"/>
              </a:buClr>
              <a:buFont typeface="Arial" charset="0"/>
              <a:buChar char="•"/>
            </a:pPr>
            <a:r>
              <a:rPr lang="en-US" sz="2400" dirty="0">
                <a:solidFill>
                  <a:schemeClr val="bg1"/>
                </a:solidFill>
              </a:rPr>
              <a:t>The time to develop a pressure ulcer was significantly longer in the group who used a static air mattress compared to the group who used an alternating pressure air mattress. </a:t>
            </a:r>
          </a:p>
        </p:txBody>
      </p:sp>
      <p:sp>
        <p:nvSpPr>
          <p:cNvPr id="5" name="TextBox 4"/>
          <p:cNvSpPr txBox="1"/>
          <p:nvPr/>
        </p:nvSpPr>
        <p:spPr>
          <a:xfrm>
            <a:off x="3951889" y="5780782"/>
            <a:ext cx="8127625" cy="1077218"/>
          </a:xfrm>
          <a:prstGeom prst="rect">
            <a:avLst/>
          </a:prstGeom>
          <a:noFill/>
        </p:spPr>
        <p:txBody>
          <a:bodyPr wrap="square" rtlCol="0">
            <a:spAutoFit/>
          </a:bodyPr>
          <a:lstStyle/>
          <a:p>
            <a:pPr marL="457200" indent="-457200"/>
            <a:r>
              <a:rPr lang="en-US" sz="1600" dirty="0" err="1">
                <a:solidFill>
                  <a:schemeClr val="bg1"/>
                </a:solidFill>
              </a:rPr>
              <a:t>Beeckmana</a:t>
            </a:r>
            <a:r>
              <a:rPr lang="en-US" sz="1600" dirty="0">
                <a:solidFill>
                  <a:schemeClr val="bg1"/>
                </a:solidFill>
              </a:rPr>
              <a:t> D, et al. A </a:t>
            </a:r>
            <a:r>
              <a:rPr lang="en-US" sz="1600" dirty="0" err="1">
                <a:solidFill>
                  <a:schemeClr val="bg1"/>
                </a:solidFill>
              </a:rPr>
              <a:t>multicentre</a:t>
            </a:r>
            <a:r>
              <a:rPr lang="en-US" sz="1600" dirty="0">
                <a:solidFill>
                  <a:schemeClr val="bg1"/>
                </a:solidFill>
              </a:rPr>
              <a:t> prospective </a:t>
            </a:r>
            <a:r>
              <a:rPr lang="en-US" sz="1600" dirty="0" err="1">
                <a:solidFill>
                  <a:schemeClr val="bg1"/>
                </a:solidFill>
              </a:rPr>
              <a:t>randomised</a:t>
            </a:r>
            <a:r>
              <a:rPr lang="en-US" sz="1600" dirty="0">
                <a:solidFill>
                  <a:schemeClr val="bg1"/>
                </a:solidFill>
              </a:rPr>
              <a:t> controlled clinical trial comparing the effectiveness and cost of a static air mattress and alternating air pressure mattress to prevent pressure ulcers in nursing home residents. International Journal of Nursing Studies 97 (2019) 105–113.</a:t>
            </a:r>
          </a:p>
        </p:txBody>
      </p:sp>
    </p:spTree>
    <p:extLst>
      <p:ext uri="{BB962C8B-B14F-4D97-AF65-F5344CB8AC3E}">
        <p14:creationId xmlns:p14="http://schemas.microsoft.com/office/powerpoint/2010/main" val="14619817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94735" y="152400"/>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How does pressure redistribution work?</a:t>
            </a:r>
          </a:p>
        </p:txBody>
      </p:sp>
      <p:sp>
        <p:nvSpPr>
          <p:cNvPr id="7" name="Rectangle 6"/>
          <p:cNvSpPr/>
          <p:nvPr/>
        </p:nvSpPr>
        <p:spPr>
          <a:xfrm>
            <a:off x="5612524" y="1314450"/>
            <a:ext cx="6348248" cy="4093428"/>
          </a:xfrm>
          <a:prstGeom prst="rect">
            <a:avLst/>
          </a:prstGeom>
        </p:spPr>
        <p:txBody>
          <a:bodyPr wrap="square">
            <a:spAutoFit/>
          </a:bodyPr>
          <a:lstStyle/>
          <a:p>
            <a:pPr marL="342900" indent="-342900">
              <a:buClr>
                <a:srgbClr val="FFFF00"/>
              </a:buClr>
              <a:buFont typeface="Arial" charset="0"/>
              <a:buChar char="•"/>
            </a:pPr>
            <a:r>
              <a:rPr lang="en-US" sz="2000" dirty="0">
                <a:solidFill>
                  <a:schemeClr val="bg1"/>
                </a:solidFill>
              </a:rPr>
              <a:t>Deformations beneath a bony prominence. The stress in soft tissue has two components, dilatational and </a:t>
            </a:r>
            <a:r>
              <a:rPr lang="en-US" sz="2000" dirty="0" err="1">
                <a:solidFill>
                  <a:schemeClr val="bg1"/>
                </a:solidFill>
              </a:rPr>
              <a:t>deviatoric</a:t>
            </a:r>
            <a:r>
              <a:rPr lang="en-US" sz="2000" dirty="0">
                <a:solidFill>
                  <a:schemeClr val="bg1"/>
                </a:solidFill>
              </a:rPr>
              <a:t> (a). Soft tissue is much more resistant to dilatational stress than </a:t>
            </a:r>
            <a:r>
              <a:rPr lang="en-US" sz="2000" dirty="0" err="1">
                <a:solidFill>
                  <a:schemeClr val="bg1"/>
                </a:solidFill>
              </a:rPr>
              <a:t>deviatoric</a:t>
            </a:r>
            <a:r>
              <a:rPr lang="en-US" sz="2000" dirty="0">
                <a:solidFill>
                  <a:schemeClr val="bg1"/>
                </a:solidFill>
              </a:rPr>
              <a:t> stress. Under a bony prominence, the soft tissue is distorted due to the concentrated pressures at the bone and the support (b). </a:t>
            </a:r>
          </a:p>
          <a:p>
            <a:pPr marL="342900" indent="-342900">
              <a:buClr>
                <a:srgbClr val="FFFF00"/>
              </a:buClr>
              <a:buFont typeface="Arial" charset="0"/>
              <a:buChar char="•"/>
            </a:pPr>
            <a:endParaRPr lang="en-US" sz="2000" dirty="0">
              <a:solidFill>
                <a:schemeClr val="bg1"/>
              </a:solidFill>
            </a:endParaRPr>
          </a:p>
          <a:p>
            <a:pPr marL="342900" indent="-342900">
              <a:buClr>
                <a:srgbClr val="FFFF00"/>
              </a:buClr>
              <a:buFont typeface="Arial" charset="0"/>
              <a:buChar char="•"/>
            </a:pPr>
            <a:r>
              <a:rPr lang="en-US" sz="2000" dirty="0">
                <a:solidFill>
                  <a:schemeClr val="bg1"/>
                </a:solidFill>
              </a:rPr>
              <a:t>Redistributing the surface pressure has some effect on the outer (superficial) region, but not on the deep tissue. We </a:t>
            </a:r>
            <a:r>
              <a:rPr lang="en-US" sz="2000" dirty="0" err="1">
                <a:solidFill>
                  <a:schemeClr val="bg1"/>
                </a:solidFill>
              </a:rPr>
              <a:t>hypothesise</a:t>
            </a:r>
            <a:r>
              <a:rPr lang="en-US" sz="2000" dirty="0">
                <a:solidFill>
                  <a:schemeClr val="bg1"/>
                </a:solidFill>
              </a:rPr>
              <a:t> that by applying pressure laterally (termed pressure </a:t>
            </a:r>
            <a:r>
              <a:rPr lang="en-US" sz="2000" dirty="0" err="1">
                <a:solidFill>
                  <a:schemeClr val="bg1"/>
                </a:solidFill>
              </a:rPr>
              <a:t>equalisation</a:t>
            </a:r>
            <a:r>
              <a:rPr lang="en-US" sz="2000" dirty="0">
                <a:solidFill>
                  <a:schemeClr val="bg1"/>
                </a:solidFill>
              </a:rPr>
              <a:t>), bulging is reduced, and the tissue can bear the load in a </a:t>
            </a:r>
            <a:r>
              <a:rPr lang="en-US" sz="2000" dirty="0" err="1">
                <a:solidFill>
                  <a:schemeClr val="bg1"/>
                </a:solidFill>
              </a:rPr>
              <a:t>moredilatational</a:t>
            </a:r>
            <a:r>
              <a:rPr lang="en-US" sz="2000" dirty="0">
                <a:solidFill>
                  <a:schemeClr val="bg1"/>
                </a:solidFill>
              </a:rPr>
              <a:t> mode.</a:t>
            </a:r>
          </a:p>
        </p:txBody>
      </p:sp>
      <p:sp>
        <p:nvSpPr>
          <p:cNvPr id="5" name="TextBox 4"/>
          <p:cNvSpPr txBox="1"/>
          <p:nvPr/>
        </p:nvSpPr>
        <p:spPr>
          <a:xfrm>
            <a:off x="4476522" y="5990989"/>
            <a:ext cx="8127625" cy="584775"/>
          </a:xfrm>
          <a:prstGeom prst="rect">
            <a:avLst/>
          </a:prstGeom>
          <a:noFill/>
        </p:spPr>
        <p:txBody>
          <a:bodyPr wrap="square" rtlCol="0">
            <a:spAutoFit/>
          </a:bodyPr>
          <a:lstStyle/>
          <a:p>
            <a:pPr marL="404813" indent="-404813"/>
            <a:r>
              <a:rPr lang="en-US" sz="1600" dirty="0">
                <a:solidFill>
                  <a:schemeClr val="bg1"/>
                </a:solidFill>
              </a:rPr>
              <a:t>Boyle CJ, et al. Lateral pressure </a:t>
            </a:r>
            <a:r>
              <a:rPr lang="en-US" sz="1600" dirty="0" err="1">
                <a:solidFill>
                  <a:schemeClr val="bg1"/>
                </a:solidFill>
              </a:rPr>
              <a:t>equalisation</a:t>
            </a:r>
            <a:r>
              <a:rPr lang="en-US" sz="1600" dirty="0">
                <a:solidFill>
                  <a:schemeClr val="bg1"/>
                </a:solidFill>
              </a:rPr>
              <a:t> as a principle for designing support surfaces to prevent deep tissue pressure ulcers. </a:t>
            </a:r>
            <a:r>
              <a:rPr lang="en-US" sz="1600" dirty="0" err="1">
                <a:solidFill>
                  <a:schemeClr val="bg1"/>
                </a:solidFill>
              </a:rPr>
              <a:t>PLoS</a:t>
            </a:r>
            <a:r>
              <a:rPr lang="en-US" sz="1600" dirty="0">
                <a:solidFill>
                  <a:schemeClr val="bg1"/>
                </a:solidFill>
              </a:rPr>
              <a:t> ONE 2020 15(1): e0227064.</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462" y="1063088"/>
            <a:ext cx="3880060" cy="5302469"/>
          </a:xfrm>
          <a:prstGeom prst="rect">
            <a:avLst/>
          </a:prstGeom>
        </p:spPr>
      </p:pic>
    </p:spTree>
    <p:extLst>
      <p:ext uri="{BB962C8B-B14F-4D97-AF65-F5344CB8AC3E}">
        <p14:creationId xmlns:p14="http://schemas.microsoft.com/office/powerpoint/2010/main" val="198034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894735" y="152400"/>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How does pressure equalization relate to device design?</a:t>
            </a:r>
          </a:p>
        </p:txBody>
      </p:sp>
      <p:sp>
        <p:nvSpPr>
          <p:cNvPr id="7" name="Rectangle 6"/>
          <p:cNvSpPr/>
          <p:nvPr/>
        </p:nvSpPr>
        <p:spPr>
          <a:xfrm>
            <a:off x="5418762" y="1529503"/>
            <a:ext cx="6348248" cy="4247317"/>
          </a:xfrm>
          <a:prstGeom prst="rect">
            <a:avLst/>
          </a:prstGeom>
        </p:spPr>
        <p:txBody>
          <a:bodyPr wrap="square">
            <a:spAutoFit/>
          </a:bodyPr>
          <a:lstStyle/>
          <a:p>
            <a:pPr marL="342900" indent="-342900">
              <a:buClr>
                <a:srgbClr val="FFFF00"/>
              </a:buClr>
              <a:buFont typeface="Arial" charset="0"/>
              <a:buChar char="•"/>
            </a:pPr>
            <a:r>
              <a:rPr lang="en-US">
                <a:solidFill>
                  <a:schemeClr val="bg1"/>
                </a:solidFill>
              </a:rPr>
              <a:t>For </a:t>
            </a:r>
            <a:r>
              <a:rPr lang="en-US" dirty="0">
                <a:solidFill>
                  <a:schemeClr val="bg1"/>
                </a:solidFill>
              </a:rPr>
              <a:t>surfaces designed to reduce peak pressure passively (a), applying a lateral pressure device helps to avoid lateral bulging (top, showing current devices, bottom showing improved design). </a:t>
            </a:r>
          </a:p>
          <a:p>
            <a:pPr marL="342900" indent="-342900">
              <a:buClr>
                <a:srgbClr val="FFFF00"/>
              </a:buClr>
              <a:buFont typeface="Arial" charset="0"/>
              <a:buChar char="•"/>
            </a:pPr>
            <a:r>
              <a:rPr lang="en-US" dirty="0">
                <a:solidFill>
                  <a:schemeClr val="bg1"/>
                </a:solidFill>
              </a:rPr>
              <a:t>Active devices based on individually controlled air cells (b) could be improved by surrounding the soft tissue and changing the control software to aim for equalized pressure, rather than reduce peak pressure. </a:t>
            </a:r>
          </a:p>
          <a:p>
            <a:pPr marL="342900" indent="-342900">
              <a:buClr>
                <a:srgbClr val="FFFF00"/>
              </a:buClr>
              <a:buFont typeface="Arial" charset="0"/>
              <a:buChar char="•"/>
            </a:pPr>
            <a:r>
              <a:rPr lang="en-US" dirty="0">
                <a:solidFill>
                  <a:schemeClr val="bg1"/>
                </a:solidFill>
              </a:rPr>
              <a:t>Encapsulation devices achieve large contact areas, but the lateral pressures exerted may be limited (c). These could be improved by active compression or smart materials. </a:t>
            </a:r>
          </a:p>
          <a:p>
            <a:pPr marL="342900" indent="-342900">
              <a:buClr>
                <a:srgbClr val="FFFF00"/>
              </a:buClr>
              <a:buFont typeface="Arial" charset="0"/>
              <a:buChar char="•"/>
            </a:pPr>
            <a:r>
              <a:rPr lang="en-US" dirty="0">
                <a:solidFill>
                  <a:schemeClr val="bg1"/>
                </a:solidFill>
              </a:rPr>
              <a:t>Pressure mapping systems (d) currently identify pressure peaks as undesirable. If they could measure pressure around the surface, then they could be repurposed to measure the level of pressure equalization.</a:t>
            </a:r>
          </a:p>
        </p:txBody>
      </p:sp>
      <p:sp>
        <p:nvSpPr>
          <p:cNvPr id="5" name="TextBox 4"/>
          <p:cNvSpPr txBox="1"/>
          <p:nvPr/>
        </p:nvSpPr>
        <p:spPr>
          <a:xfrm>
            <a:off x="4529074" y="6190685"/>
            <a:ext cx="8127625" cy="584775"/>
          </a:xfrm>
          <a:prstGeom prst="rect">
            <a:avLst/>
          </a:prstGeom>
          <a:noFill/>
        </p:spPr>
        <p:txBody>
          <a:bodyPr wrap="square" rtlCol="0">
            <a:spAutoFit/>
          </a:bodyPr>
          <a:lstStyle/>
          <a:p>
            <a:pPr marL="404813" indent="-404813"/>
            <a:r>
              <a:rPr lang="en-US" sz="1600" dirty="0">
                <a:solidFill>
                  <a:schemeClr val="bg1"/>
                </a:solidFill>
              </a:rPr>
              <a:t>Boyle CJ, et al. Lateral pressure </a:t>
            </a:r>
            <a:r>
              <a:rPr lang="en-US" sz="1600" dirty="0" err="1">
                <a:solidFill>
                  <a:schemeClr val="bg1"/>
                </a:solidFill>
              </a:rPr>
              <a:t>equalisation</a:t>
            </a:r>
            <a:r>
              <a:rPr lang="en-US" sz="1600" dirty="0">
                <a:solidFill>
                  <a:schemeClr val="bg1"/>
                </a:solidFill>
              </a:rPr>
              <a:t> as a principle for designing support surfaces to prevent deep tissue pressure ulcers. </a:t>
            </a:r>
            <a:r>
              <a:rPr lang="en-US" sz="1600" dirty="0" err="1">
                <a:solidFill>
                  <a:schemeClr val="bg1"/>
                </a:solidFill>
              </a:rPr>
              <a:t>PLoS</a:t>
            </a:r>
            <a:r>
              <a:rPr lang="en-US" sz="1600" dirty="0">
                <a:solidFill>
                  <a:schemeClr val="bg1"/>
                </a:solidFill>
              </a:rPr>
              <a:t> ONE 2020 15(1): e0227064.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194" y="1305142"/>
            <a:ext cx="4342524" cy="4978233"/>
          </a:xfrm>
          <a:prstGeom prst="rect">
            <a:avLst/>
          </a:prstGeom>
        </p:spPr>
      </p:pic>
    </p:spTree>
    <p:extLst>
      <p:ext uri="{BB962C8B-B14F-4D97-AF65-F5344CB8AC3E}">
        <p14:creationId xmlns:p14="http://schemas.microsoft.com/office/powerpoint/2010/main" val="2124119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52610" y="82950"/>
            <a:ext cx="10215717" cy="1162050"/>
          </a:xfrm>
        </p:spPr>
        <p:txBody>
          <a:bodyPr>
            <a:normAutofit/>
          </a:bodyPr>
          <a:lstStyle/>
          <a:p>
            <a:pPr algn="ctr" eaLnBrk="1" hangingPunct="1"/>
            <a:r>
              <a:rPr lang="en-US" dirty="0">
                <a:solidFill>
                  <a:srgbClr val="FFFF00"/>
                </a:solidFill>
                <a:effectLst/>
                <a:latin typeface="Arial Rounded MT Bold" charset="0"/>
                <a:ea typeface="Arial Rounded MT Bold" charset="0"/>
                <a:cs typeface="Arial Rounded MT Bold" charset="0"/>
              </a:rPr>
              <a:t>What are the protocols? </a:t>
            </a:r>
          </a:p>
        </p:txBody>
      </p:sp>
      <p:sp>
        <p:nvSpPr>
          <p:cNvPr id="5" name="TextBox 4"/>
          <p:cNvSpPr txBox="1"/>
          <p:nvPr/>
        </p:nvSpPr>
        <p:spPr>
          <a:xfrm>
            <a:off x="444192" y="5935960"/>
            <a:ext cx="3986795" cy="738664"/>
          </a:xfrm>
          <a:prstGeom prst="rect">
            <a:avLst/>
          </a:prstGeom>
          <a:noFill/>
        </p:spPr>
        <p:txBody>
          <a:bodyPr wrap="square" rtlCol="0">
            <a:spAutoFit/>
          </a:bodyPr>
          <a:lstStyle/>
          <a:p>
            <a:pPr marL="292100" indent="-292100"/>
            <a:r>
              <a:rPr lang="en-US" sz="1400" dirty="0" err="1">
                <a:solidFill>
                  <a:schemeClr val="bg1"/>
                </a:solidFill>
              </a:rPr>
              <a:t>Brem</a:t>
            </a:r>
            <a:r>
              <a:rPr lang="en-US" sz="1400" dirty="0">
                <a:solidFill>
                  <a:schemeClr val="bg1"/>
                </a:solidFill>
              </a:rPr>
              <a:t> H, </a:t>
            </a:r>
            <a:r>
              <a:rPr lang="en-US" sz="1400" dirty="0" err="1">
                <a:solidFill>
                  <a:schemeClr val="bg1"/>
                </a:solidFill>
              </a:rPr>
              <a:t>Lyder</a:t>
            </a:r>
            <a:r>
              <a:rPr lang="en-US" sz="1400" dirty="0">
                <a:solidFill>
                  <a:schemeClr val="bg1"/>
                </a:solidFill>
              </a:rPr>
              <a:t> C. Protocol for the successful treatment of pressure ulcers. </a:t>
            </a:r>
            <a:r>
              <a:rPr lang="en-US" sz="1400" i="1" dirty="0">
                <a:solidFill>
                  <a:schemeClr val="bg1"/>
                </a:solidFill>
              </a:rPr>
              <a:t>Am J Surg</a:t>
            </a:r>
            <a:r>
              <a:rPr lang="en-US" sz="1400" dirty="0">
                <a:solidFill>
                  <a:schemeClr val="bg1"/>
                </a:solidFill>
              </a:rPr>
              <a:t>. 2004;188(1A </a:t>
            </a:r>
            <a:r>
              <a:rPr lang="en-US" sz="1400" dirty="0" err="1">
                <a:solidFill>
                  <a:schemeClr val="bg1"/>
                </a:solidFill>
              </a:rPr>
              <a:t>Suppl</a:t>
            </a:r>
            <a:r>
              <a:rPr lang="en-US" sz="1400" dirty="0">
                <a:solidFill>
                  <a:schemeClr val="bg1"/>
                </a:solidFill>
              </a:rPr>
              <a:t>):9-17. </a:t>
            </a:r>
          </a:p>
        </p:txBody>
      </p:sp>
      <p:pic>
        <p:nvPicPr>
          <p:cNvPr id="7" name="Picture 6"/>
          <p:cNvPicPr/>
          <p:nvPr/>
        </p:nvPicPr>
        <p:blipFill>
          <a:blip r:embed="rId2"/>
          <a:stretch>
            <a:fillRect/>
          </a:stretch>
        </p:blipFill>
        <p:spPr>
          <a:xfrm>
            <a:off x="657543" y="1124152"/>
            <a:ext cx="3560092" cy="4796378"/>
          </a:xfrm>
          <a:prstGeom prst="rect">
            <a:avLst/>
          </a:prstGeom>
        </p:spPr>
      </p:pic>
      <p:pic>
        <p:nvPicPr>
          <p:cNvPr id="8" name="Picture 7"/>
          <p:cNvPicPr/>
          <p:nvPr/>
        </p:nvPicPr>
        <p:blipFill rotWithShape="1">
          <a:blip r:embed="rId3"/>
          <a:srcRect l="4746" r="6551" b="7315"/>
          <a:stretch/>
        </p:blipFill>
        <p:spPr bwMode="auto">
          <a:xfrm>
            <a:off x="4070251" y="1131867"/>
            <a:ext cx="3605712" cy="4796378"/>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4347121" y="5920530"/>
            <a:ext cx="3773443" cy="738664"/>
          </a:xfrm>
          <a:prstGeom prst="rect">
            <a:avLst/>
          </a:prstGeom>
          <a:noFill/>
        </p:spPr>
        <p:txBody>
          <a:bodyPr wrap="square" rtlCol="0">
            <a:spAutoFit/>
          </a:bodyPr>
          <a:lstStyle/>
          <a:p>
            <a:pPr marL="292100" indent="-292100"/>
            <a:r>
              <a:rPr lang="en-US" sz="1400" dirty="0" err="1">
                <a:solidFill>
                  <a:schemeClr val="bg1"/>
                </a:solidFill>
              </a:rPr>
              <a:t>Brem</a:t>
            </a:r>
            <a:r>
              <a:rPr lang="en-US" sz="1400" dirty="0">
                <a:solidFill>
                  <a:schemeClr val="bg1"/>
                </a:solidFill>
              </a:rPr>
              <a:t> H, Sheehan P, </a:t>
            </a:r>
            <a:r>
              <a:rPr lang="en-US" sz="1400" dirty="0" err="1">
                <a:solidFill>
                  <a:schemeClr val="bg1"/>
                </a:solidFill>
              </a:rPr>
              <a:t>Boulton</a:t>
            </a:r>
            <a:r>
              <a:rPr lang="en-US" sz="1400" dirty="0">
                <a:solidFill>
                  <a:schemeClr val="bg1"/>
                </a:solidFill>
              </a:rPr>
              <a:t> AJ. Protocol for treatment of diabetic foot ulcers. </a:t>
            </a:r>
            <a:r>
              <a:rPr lang="en-US" sz="1400" i="1" dirty="0">
                <a:solidFill>
                  <a:schemeClr val="bg1"/>
                </a:solidFill>
              </a:rPr>
              <a:t>Am J Surg</a:t>
            </a:r>
            <a:r>
              <a:rPr lang="en-US" sz="1400" dirty="0">
                <a:solidFill>
                  <a:schemeClr val="bg1"/>
                </a:solidFill>
              </a:rPr>
              <a:t>. 2004;187(5A):1S-10S.</a:t>
            </a: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7675963" y="1128566"/>
            <a:ext cx="3723018" cy="4807394"/>
          </a:xfrm>
          <a:prstGeom prst="rect">
            <a:avLst/>
          </a:prstGeom>
        </p:spPr>
      </p:pic>
      <p:sp>
        <p:nvSpPr>
          <p:cNvPr id="11" name="TextBox 10"/>
          <p:cNvSpPr txBox="1"/>
          <p:nvPr/>
        </p:nvSpPr>
        <p:spPr>
          <a:xfrm>
            <a:off x="7845975" y="5920530"/>
            <a:ext cx="3732917" cy="738664"/>
          </a:xfrm>
          <a:prstGeom prst="rect">
            <a:avLst/>
          </a:prstGeom>
          <a:noFill/>
        </p:spPr>
        <p:txBody>
          <a:bodyPr wrap="square" rtlCol="0">
            <a:spAutoFit/>
          </a:bodyPr>
          <a:lstStyle/>
          <a:p>
            <a:pPr marL="292100" indent="-292100"/>
            <a:r>
              <a:rPr lang="en-US" sz="1400" dirty="0" err="1">
                <a:solidFill>
                  <a:schemeClr val="bg1"/>
                </a:solidFill>
              </a:rPr>
              <a:t>Brem</a:t>
            </a:r>
            <a:r>
              <a:rPr lang="en-US" sz="1400" dirty="0">
                <a:solidFill>
                  <a:schemeClr val="bg1"/>
                </a:solidFill>
              </a:rPr>
              <a:t> H, </a:t>
            </a:r>
            <a:r>
              <a:rPr lang="en-US" sz="1400" dirty="0" err="1">
                <a:solidFill>
                  <a:schemeClr val="bg1"/>
                </a:solidFill>
              </a:rPr>
              <a:t>Kirsner</a:t>
            </a:r>
            <a:r>
              <a:rPr lang="en-US" sz="1400" dirty="0">
                <a:solidFill>
                  <a:schemeClr val="bg1"/>
                </a:solidFill>
              </a:rPr>
              <a:t> RS, </a:t>
            </a:r>
            <a:r>
              <a:rPr lang="en-US" sz="1400" dirty="0" err="1">
                <a:solidFill>
                  <a:schemeClr val="bg1"/>
                </a:solidFill>
              </a:rPr>
              <a:t>Falanga</a:t>
            </a:r>
            <a:r>
              <a:rPr lang="en-US" sz="1400" dirty="0">
                <a:solidFill>
                  <a:schemeClr val="bg1"/>
                </a:solidFill>
              </a:rPr>
              <a:t> V. Protocol for the successful treatment of venous ulcers. </a:t>
            </a:r>
            <a:r>
              <a:rPr lang="en-US" sz="1400" i="1" dirty="0">
                <a:solidFill>
                  <a:schemeClr val="bg1"/>
                </a:solidFill>
              </a:rPr>
              <a:t>Am J Surg</a:t>
            </a:r>
            <a:r>
              <a:rPr lang="en-US" sz="1400" dirty="0">
                <a:solidFill>
                  <a:schemeClr val="bg1"/>
                </a:solidFill>
              </a:rPr>
              <a:t>. 2004;188(1A </a:t>
            </a:r>
            <a:r>
              <a:rPr lang="en-US" sz="1400" dirty="0" err="1">
                <a:solidFill>
                  <a:schemeClr val="bg1"/>
                </a:solidFill>
              </a:rPr>
              <a:t>Suppl</a:t>
            </a:r>
            <a:r>
              <a:rPr lang="en-US" sz="1400" dirty="0">
                <a:solidFill>
                  <a:schemeClr val="bg1"/>
                </a:solidFill>
              </a:rPr>
              <a:t>):1-8.</a:t>
            </a:r>
          </a:p>
        </p:txBody>
      </p:sp>
    </p:spTree>
    <p:extLst>
      <p:ext uri="{BB962C8B-B14F-4D97-AF65-F5344CB8AC3E}">
        <p14:creationId xmlns:p14="http://schemas.microsoft.com/office/powerpoint/2010/main" val="1365688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05245" y="604345"/>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What is known about the differences among support surfaces and pressure ulcer prevention?</a:t>
            </a:r>
          </a:p>
        </p:txBody>
      </p:sp>
      <p:sp>
        <p:nvSpPr>
          <p:cNvPr id="7" name="Rectangle 6"/>
          <p:cNvSpPr/>
          <p:nvPr/>
        </p:nvSpPr>
        <p:spPr>
          <a:xfrm>
            <a:off x="580103" y="2020047"/>
            <a:ext cx="10215716" cy="2677656"/>
          </a:xfrm>
          <a:prstGeom prst="rect">
            <a:avLst/>
          </a:prstGeom>
        </p:spPr>
        <p:txBody>
          <a:bodyPr wrap="square">
            <a:spAutoFit/>
          </a:bodyPr>
          <a:lstStyle/>
          <a:p>
            <a:pPr marL="342900" indent="-342900">
              <a:buClr>
                <a:srgbClr val="FFFF00"/>
              </a:buClr>
              <a:buFont typeface="Arial" charset="0"/>
              <a:buChar char="•"/>
            </a:pPr>
            <a:r>
              <a:rPr lang="en-US" sz="2400" dirty="0">
                <a:solidFill>
                  <a:schemeClr val="bg1"/>
                </a:solidFill>
              </a:rPr>
              <a:t>Various types of support surfaces that prevent the development of pressure ulcer are available.   </a:t>
            </a:r>
          </a:p>
          <a:p>
            <a:pPr marL="342900" indent="-342900">
              <a:buClr>
                <a:srgbClr val="FFFF00"/>
              </a:buClr>
              <a:buFont typeface="Arial" charset="0"/>
              <a:buChar char="•"/>
            </a:pPr>
            <a:r>
              <a:rPr lang="en-US" sz="2400" dirty="0">
                <a:solidFill>
                  <a:schemeClr val="bg1"/>
                </a:solidFill>
              </a:rPr>
              <a:t>There is difference in the mechanism of pressure/shear reduction between an alternating air pressure mattress and static air mattress.   </a:t>
            </a:r>
          </a:p>
          <a:p>
            <a:pPr marL="342900" indent="-342900">
              <a:buClr>
                <a:srgbClr val="FFFF00"/>
              </a:buClr>
              <a:buFont typeface="Arial" charset="0"/>
              <a:buChar char="•"/>
            </a:pPr>
            <a:r>
              <a:rPr lang="en-US" sz="2400" dirty="0">
                <a:solidFill>
                  <a:schemeClr val="bg1"/>
                </a:solidFill>
              </a:rPr>
              <a:t>There is no evidence supporting the notion that alternating air pressure mattresses are more effective than other high-specification support mattresses in preventing pressure ulcer. </a:t>
            </a:r>
          </a:p>
        </p:txBody>
      </p:sp>
      <p:sp>
        <p:nvSpPr>
          <p:cNvPr id="5" name="TextBox 4"/>
          <p:cNvSpPr txBox="1"/>
          <p:nvPr/>
        </p:nvSpPr>
        <p:spPr>
          <a:xfrm>
            <a:off x="3951889" y="5780782"/>
            <a:ext cx="8127625" cy="1077218"/>
          </a:xfrm>
          <a:prstGeom prst="rect">
            <a:avLst/>
          </a:prstGeom>
          <a:noFill/>
        </p:spPr>
        <p:txBody>
          <a:bodyPr wrap="square" rtlCol="0">
            <a:spAutoFit/>
          </a:bodyPr>
          <a:lstStyle/>
          <a:p>
            <a:pPr marL="457200" indent="-457200"/>
            <a:r>
              <a:rPr lang="en-US" sz="1600" dirty="0" err="1">
                <a:solidFill>
                  <a:schemeClr val="bg1"/>
                </a:solidFill>
              </a:rPr>
              <a:t>Beeckmana</a:t>
            </a:r>
            <a:r>
              <a:rPr lang="en-US" sz="1600" dirty="0">
                <a:solidFill>
                  <a:schemeClr val="bg1"/>
                </a:solidFill>
              </a:rPr>
              <a:t> D, et al. A </a:t>
            </a:r>
            <a:r>
              <a:rPr lang="en-US" sz="1600" dirty="0" err="1">
                <a:solidFill>
                  <a:schemeClr val="bg1"/>
                </a:solidFill>
              </a:rPr>
              <a:t>multicentre</a:t>
            </a:r>
            <a:r>
              <a:rPr lang="en-US" sz="1600" dirty="0">
                <a:solidFill>
                  <a:schemeClr val="bg1"/>
                </a:solidFill>
              </a:rPr>
              <a:t> prospective </a:t>
            </a:r>
            <a:r>
              <a:rPr lang="en-US" sz="1600" dirty="0" err="1">
                <a:solidFill>
                  <a:schemeClr val="bg1"/>
                </a:solidFill>
              </a:rPr>
              <a:t>randomised</a:t>
            </a:r>
            <a:r>
              <a:rPr lang="en-US" sz="1600" dirty="0">
                <a:solidFill>
                  <a:schemeClr val="bg1"/>
                </a:solidFill>
              </a:rPr>
              <a:t> controlled clinical trial comparing the effectiveness and cost of a static air mattress and alternating air pressure mattress to prevent pressure ulcers in nursing home residents. International Journal of Nursing Studies 97 (2019) 105–113.</a:t>
            </a:r>
          </a:p>
        </p:txBody>
      </p:sp>
    </p:spTree>
    <p:extLst>
      <p:ext uri="{BB962C8B-B14F-4D97-AF65-F5344CB8AC3E}">
        <p14:creationId xmlns:p14="http://schemas.microsoft.com/office/powerpoint/2010/main" val="1840531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29460" y="338391"/>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What are the guidelines for using support surfaces?</a:t>
            </a:r>
          </a:p>
        </p:txBody>
      </p:sp>
      <p:sp>
        <p:nvSpPr>
          <p:cNvPr id="7" name="Rectangle 6"/>
          <p:cNvSpPr/>
          <p:nvPr/>
        </p:nvSpPr>
        <p:spPr>
          <a:xfrm>
            <a:off x="737759" y="1732397"/>
            <a:ext cx="10215716" cy="3816429"/>
          </a:xfrm>
          <a:prstGeom prst="rect">
            <a:avLst/>
          </a:prstGeom>
        </p:spPr>
        <p:txBody>
          <a:bodyPr wrap="square">
            <a:spAutoFit/>
          </a:bodyPr>
          <a:lstStyle/>
          <a:p>
            <a:pPr marL="342900" indent="-342900">
              <a:buClr>
                <a:srgbClr val="FFFF00"/>
              </a:buClr>
              <a:buFont typeface="Arial" charset="0"/>
              <a:buChar char="•"/>
            </a:pPr>
            <a:r>
              <a:rPr lang="en-US" sz="2200" dirty="0">
                <a:solidFill>
                  <a:schemeClr val="bg1"/>
                </a:solidFill>
              </a:rPr>
              <a:t>In 2014, the National Pressure Ulcer Advisory Panel, the European Pressure Ulcer Advisory Panel and the Pan Pacific Pressure Injury Alliance developed a clinical practice guideline for the prevention and management of pressure ulcers. </a:t>
            </a:r>
          </a:p>
          <a:p>
            <a:pPr marL="342900" indent="-342900">
              <a:buClr>
                <a:srgbClr val="FFFF00"/>
              </a:buClr>
              <a:buFont typeface="Arial" charset="0"/>
              <a:buChar char="•"/>
            </a:pPr>
            <a:r>
              <a:rPr lang="en-US" sz="2200" dirty="0">
                <a:solidFill>
                  <a:schemeClr val="bg1"/>
                </a:solidFill>
              </a:rPr>
              <a:t>The key prevention strategies include risk assessment, use of support surfaces, systematic patient repositioning, skin care and nutritional care. </a:t>
            </a:r>
          </a:p>
          <a:p>
            <a:pPr marL="342900" indent="-342900">
              <a:buClr>
                <a:srgbClr val="FFFF00"/>
              </a:buClr>
              <a:buFont typeface="Arial" charset="0"/>
              <a:buChar char="•"/>
            </a:pPr>
            <a:r>
              <a:rPr lang="en-US" sz="2200" dirty="0">
                <a:solidFill>
                  <a:schemeClr val="bg1"/>
                </a:solidFill>
              </a:rPr>
              <a:t>Patient repositioning (e.g. patient turning every 2 h) is defined as a change in position of the lying or seated individual to relieve or redistribute pressure and to enhance comfort </a:t>
            </a:r>
          </a:p>
          <a:p>
            <a:pPr marL="342900" indent="-342900">
              <a:buClr>
                <a:srgbClr val="FFFF00"/>
              </a:buClr>
              <a:buFont typeface="Arial" charset="0"/>
              <a:buChar char="•"/>
            </a:pPr>
            <a:r>
              <a:rPr lang="en-US" sz="2200" dirty="0">
                <a:solidFill>
                  <a:schemeClr val="bg1"/>
                </a:solidFill>
              </a:rPr>
              <a:t>There is a lack of evidence regarding the comparative effectiveness between the commercially available support surfaces that prevent the development of pressure ulcer. </a:t>
            </a:r>
          </a:p>
        </p:txBody>
      </p:sp>
      <p:sp>
        <p:nvSpPr>
          <p:cNvPr id="5" name="TextBox 4"/>
          <p:cNvSpPr txBox="1"/>
          <p:nvPr/>
        </p:nvSpPr>
        <p:spPr>
          <a:xfrm>
            <a:off x="2083443" y="5780782"/>
            <a:ext cx="9996071" cy="830997"/>
          </a:xfrm>
          <a:prstGeom prst="rect">
            <a:avLst/>
          </a:prstGeom>
          <a:noFill/>
        </p:spPr>
        <p:txBody>
          <a:bodyPr wrap="square" rtlCol="0">
            <a:spAutoFit/>
          </a:bodyPr>
          <a:lstStyle/>
          <a:p>
            <a:pPr marL="457200" indent="-457200"/>
            <a:r>
              <a:rPr lang="en-US" sz="1600" dirty="0" err="1">
                <a:solidFill>
                  <a:schemeClr val="bg1"/>
                </a:solidFill>
              </a:rPr>
              <a:t>Beeckmana</a:t>
            </a:r>
            <a:r>
              <a:rPr lang="en-US" sz="1600" dirty="0">
                <a:solidFill>
                  <a:schemeClr val="bg1"/>
                </a:solidFill>
              </a:rPr>
              <a:t> D, et al. A </a:t>
            </a:r>
            <a:r>
              <a:rPr lang="en-US" sz="1600" dirty="0" err="1">
                <a:solidFill>
                  <a:schemeClr val="bg1"/>
                </a:solidFill>
              </a:rPr>
              <a:t>multicentre</a:t>
            </a:r>
            <a:r>
              <a:rPr lang="en-US" sz="1600" dirty="0">
                <a:solidFill>
                  <a:schemeClr val="bg1"/>
                </a:solidFill>
              </a:rPr>
              <a:t> prospective </a:t>
            </a:r>
            <a:r>
              <a:rPr lang="en-US" sz="1600" dirty="0" err="1">
                <a:solidFill>
                  <a:schemeClr val="bg1"/>
                </a:solidFill>
              </a:rPr>
              <a:t>randomised</a:t>
            </a:r>
            <a:r>
              <a:rPr lang="en-US" sz="1600" dirty="0">
                <a:solidFill>
                  <a:schemeClr val="bg1"/>
                </a:solidFill>
              </a:rPr>
              <a:t> controlled clinical trial comparing the effectiveness and cost of a static air mattress and alternating air pressure mattress to prevent pressure ulcers in nursing home residents. International Journal of Nursing Studies 97 (2019) 105–113.</a:t>
            </a:r>
          </a:p>
        </p:txBody>
      </p:sp>
    </p:spTree>
    <p:extLst>
      <p:ext uri="{BB962C8B-B14F-4D97-AF65-F5344CB8AC3E}">
        <p14:creationId xmlns:p14="http://schemas.microsoft.com/office/powerpoint/2010/main" val="13155342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973393" y="416289"/>
            <a:ext cx="10215717" cy="1162050"/>
          </a:xfrm>
        </p:spPr>
        <p:txBody>
          <a:bodyPr>
            <a:normAutofit fontScale="90000"/>
          </a:bodyPr>
          <a:lstStyle/>
          <a:p>
            <a:pPr algn="ctr" eaLnBrk="1" hangingPunct="1"/>
            <a:r>
              <a:rPr lang="en-US" dirty="0">
                <a:solidFill>
                  <a:srgbClr val="FFFF00"/>
                </a:solidFill>
                <a:effectLst/>
                <a:latin typeface="Arial Rounded MT Bold" charset="0"/>
                <a:ea typeface="Arial Rounded MT Bold" charset="0"/>
                <a:cs typeface="Arial Rounded MT Bold" charset="0"/>
              </a:rPr>
              <a:t>Is there a difference between alternating </a:t>
            </a:r>
            <a:r>
              <a:rPr lang="en-US" dirty="0">
                <a:solidFill>
                  <a:srgbClr val="FFFF00"/>
                </a:solidFill>
                <a:latin typeface="Arial Rounded MT Bold" charset="0"/>
                <a:ea typeface="Arial Rounded MT Bold" charset="0"/>
                <a:cs typeface="Arial Rounded MT Bold" charset="0"/>
              </a:rPr>
              <a:t>pressure and high specification foam?</a:t>
            </a:r>
            <a:endParaRPr lang="en-US" dirty="0">
              <a:solidFill>
                <a:srgbClr val="FFFF00"/>
              </a:solidFill>
              <a:effectLst/>
              <a:latin typeface="Arial Rounded MT Bold" charset="0"/>
              <a:ea typeface="Arial Rounded MT Bold" charset="0"/>
              <a:cs typeface="Arial Rounded MT Bold" charset="0"/>
            </a:endParaRPr>
          </a:p>
        </p:txBody>
      </p:sp>
      <p:sp>
        <p:nvSpPr>
          <p:cNvPr id="7" name="Rectangle 6"/>
          <p:cNvSpPr/>
          <p:nvPr/>
        </p:nvSpPr>
        <p:spPr>
          <a:xfrm>
            <a:off x="758779" y="1773613"/>
            <a:ext cx="10215716" cy="3046988"/>
          </a:xfrm>
          <a:prstGeom prst="rect">
            <a:avLst/>
          </a:prstGeom>
        </p:spPr>
        <p:txBody>
          <a:bodyPr wrap="square">
            <a:spAutoFit/>
          </a:bodyPr>
          <a:lstStyle/>
          <a:p>
            <a:pPr marL="342900" indent="-342900">
              <a:buClr>
                <a:srgbClr val="FFFF00"/>
              </a:buClr>
              <a:buFont typeface="Arial" charset="0"/>
              <a:buChar char="•"/>
            </a:pPr>
            <a:r>
              <a:rPr lang="en-US" sz="2400" dirty="0">
                <a:solidFill>
                  <a:schemeClr val="bg1"/>
                </a:solidFill>
              </a:rPr>
              <a:t>One of the largest RCTs found insufficient evidence of a difference in pressure ulcer development in high risk patients using “high-tech” Alternating Pressure Mattress (APM) vs “low-tech” High Specification Foam (HSF)</a:t>
            </a:r>
          </a:p>
          <a:p>
            <a:pPr marL="342900" indent="-342900">
              <a:buClr>
                <a:srgbClr val="FFFF00"/>
              </a:buClr>
              <a:buFont typeface="Arial" charset="0"/>
              <a:buChar char="•"/>
            </a:pPr>
            <a:r>
              <a:rPr lang="en-US" sz="2400" dirty="0">
                <a:solidFill>
                  <a:schemeClr val="bg1"/>
                </a:solidFill>
              </a:rPr>
              <a:t>Patients with existing category 1 and 2 pressure ulcers are most at risk of subsequent PUs of category ≥  2 and require targeted secondary prevention.</a:t>
            </a:r>
          </a:p>
          <a:p>
            <a:pPr marL="342900" indent="-342900">
              <a:buClr>
                <a:srgbClr val="FFFF00"/>
              </a:buClr>
              <a:buFont typeface="Arial" charset="0"/>
              <a:buChar char="•"/>
            </a:pPr>
            <a:endParaRPr lang="en-US" sz="2400" dirty="0"/>
          </a:p>
          <a:p>
            <a:pPr marL="342900" indent="-342900">
              <a:buClr>
                <a:srgbClr val="FFFF00"/>
              </a:buClr>
              <a:buFont typeface="Arial" charset="0"/>
              <a:buChar char="•"/>
            </a:pPr>
            <a:endParaRPr lang="en-US" sz="2400" dirty="0">
              <a:solidFill>
                <a:schemeClr val="bg1"/>
              </a:solidFill>
            </a:endParaRPr>
          </a:p>
          <a:p>
            <a:pPr marL="342900" indent="-342900">
              <a:buClr>
                <a:srgbClr val="FFFF00"/>
              </a:buClr>
              <a:buFont typeface="Arial" charset="0"/>
              <a:buChar char="•"/>
            </a:pPr>
            <a:endParaRPr lang="en-US" sz="2400" dirty="0">
              <a:solidFill>
                <a:schemeClr val="bg1"/>
              </a:solidFill>
            </a:endParaRPr>
          </a:p>
        </p:txBody>
      </p:sp>
      <p:sp>
        <p:nvSpPr>
          <p:cNvPr id="5" name="TextBox 4"/>
          <p:cNvSpPr txBox="1"/>
          <p:nvPr/>
        </p:nvSpPr>
        <p:spPr>
          <a:xfrm>
            <a:off x="3951889" y="5780782"/>
            <a:ext cx="8127625" cy="830997"/>
          </a:xfrm>
          <a:prstGeom prst="rect">
            <a:avLst/>
          </a:prstGeom>
          <a:noFill/>
        </p:spPr>
        <p:txBody>
          <a:bodyPr wrap="square" rtlCol="0">
            <a:spAutoFit/>
          </a:bodyPr>
          <a:lstStyle/>
          <a:p>
            <a:pPr marL="404813" indent="-404813"/>
            <a:r>
              <a:rPr lang="en-US" sz="1600" dirty="0">
                <a:solidFill>
                  <a:schemeClr val="bg1"/>
                </a:solidFill>
              </a:rPr>
              <a:t>Nixon J, et al. Pressure Relieving Support Surfaces for Pressure Ulcer Prevention (PRESSURE 2): Clinical and Health Economic Results of a </a:t>
            </a:r>
            <a:r>
              <a:rPr lang="en-US" sz="1600" dirty="0" err="1">
                <a:solidFill>
                  <a:schemeClr val="bg1"/>
                </a:solidFill>
              </a:rPr>
              <a:t>Randomised</a:t>
            </a:r>
            <a:r>
              <a:rPr lang="en-US" sz="1600" dirty="0">
                <a:solidFill>
                  <a:schemeClr val="bg1"/>
                </a:solidFill>
              </a:rPr>
              <a:t> Controlled Trial. </a:t>
            </a:r>
            <a:r>
              <a:rPr lang="en-US" sz="1600" i="1" dirty="0" err="1">
                <a:solidFill>
                  <a:schemeClr val="bg1"/>
                </a:solidFill>
              </a:rPr>
              <a:t>EClinicalMedicine</a:t>
            </a:r>
            <a:r>
              <a:rPr lang="en-US" sz="1600" dirty="0">
                <a:solidFill>
                  <a:schemeClr val="bg1"/>
                </a:solidFill>
              </a:rPr>
              <a:t>. 2019;14:42-52. Published 2019 Sep 3. doi:10.1016/j.eclinm.2019.07.018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052" y="4032031"/>
            <a:ext cx="10058400" cy="1564869"/>
          </a:xfrm>
          <a:prstGeom prst="rect">
            <a:avLst/>
          </a:prstGeom>
        </p:spPr>
      </p:pic>
    </p:spTree>
    <p:extLst>
      <p:ext uri="{BB962C8B-B14F-4D97-AF65-F5344CB8AC3E}">
        <p14:creationId xmlns:p14="http://schemas.microsoft.com/office/powerpoint/2010/main" val="3052467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What are LOS for relevant DRGs?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35860880"/>
              </p:ext>
            </p:extLst>
          </p:nvPr>
        </p:nvGraphicFramePr>
        <p:xfrm>
          <a:off x="838196" y="2771005"/>
          <a:ext cx="10515599" cy="1309599"/>
        </p:xfrm>
        <a:graphic>
          <a:graphicData uri="http://schemas.openxmlformats.org/drawingml/2006/table">
            <a:tbl>
              <a:tblPr>
                <a:tableStyleId>{5C22544A-7EE6-4342-B048-85BDC9FD1C3A}</a:tableStyleId>
              </a:tblPr>
              <a:tblGrid>
                <a:gridCol w="516326">
                  <a:extLst>
                    <a:ext uri="{9D8B030D-6E8A-4147-A177-3AD203B41FA5}">
                      <a16:colId xmlns:a16="http://schemas.microsoft.com/office/drawing/2014/main" val="20000"/>
                    </a:ext>
                  </a:extLst>
                </a:gridCol>
                <a:gridCol w="865391">
                  <a:extLst>
                    <a:ext uri="{9D8B030D-6E8A-4147-A177-3AD203B41FA5}">
                      <a16:colId xmlns:a16="http://schemas.microsoft.com/office/drawing/2014/main" val="20001"/>
                    </a:ext>
                  </a:extLst>
                </a:gridCol>
                <a:gridCol w="959930">
                  <a:extLst>
                    <a:ext uri="{9D8B030D-6E8A-4147-A177-3AD203B41FA5}">
                      <a16:colId xmlns:a16="http://schemas.microsoft.com/office/drawing/2014/main" val="20002"/>
                    </a:ext>
                  </a:extLst>
                </a:gridCol>
                <a:gridCol w="516326">
                  <a:extLst>
                    <a:ext uri="{9D8B030D-6E8A-4147-A177-3AD203B41FA5}">
                      <a16:colId xmlns:a16="http://schemas.microsoft.com/office/drawing/2014/main" val="20003"/>
                    </a:ext>
                  </a:extLst>
                </a:gridCol>
                <a:gridCol w="647226">
                  <a:extLst>
                    <a:ext uri="{9D8B030D-6E8A-4147-A177-3AD203B41FA5}">
                      <a16:colId xmlns:a16="http://schemas.microsoft.com/office/drawing/2014/main" val="20004"/>
                    </a:ext>
                  </a:extLst>
                </a:gridCol>
                <a:gridCol w="4596030">
                  <a:extLst>
                    <a:ext uri="{9D8B030D-6E8A-4147-A177-3AD203B41FA5}">
                      <a16:colId xmlns:a16="http://schemas.microsoft.com/office/drawing/2014/main" val="20005"/>
                    </a:ext>
                  </a:extLst>
                </a:gridCol>
                <a:gridCol w="669042">
                  <a:extLst>
                    <a:ext uri="{9D8B030D-6E8A-4147-A177-3AD203B41FA5}">
                      <a16:colId xmlns:a16="http://schemas.microsoft.com/office/drawing/2014/main" val="20006"/>
                    </a:ext>
                  </a:extLst>
                </a:gridCol>
                <a:gridCol w="872664">
                  <a:extLst>
                    <a:ext uri="{9D8B030D-6E8A-4147-A177-3AD203B41FA5}">
                      <a16:colId xmlns:a16="http://schemas.microsoft.com/office/drawing/2014/main" val="20007"/>
                    </a:ext>
                  </a:extLst>
                </a:gridCol>
                <a:gridCol w="872664">
                  <a:extLst>
                    <a:ext uri="{9D8B030D-6E8A-4147-A177-3AD203B41FA5}">
                      <a16:colId xmlns:a16="http://schemas.microsoft.com/office/drawing/2014/main" val="20008"/>
                    </a:ext>
                  </a:extLst>
                </a:gridCol>
              </a:tblGrid>
              <a:tr h="145511">
                <a:tc>
                  <a:txBody>
                    <a:bodyPr/>
                    <a:lstStyle/>
                    <a:p>
                      <a:pPr algn="l" fontAlgn="b"/>
                      <a:r>
                        <a:rPr lang="ru-RU" sz="800" u="none" strike="noStrike">
                          <a:effectLst/>
                        </a:rPr>
                        <a:t>570</a:t>
                      </a:r>
                      <a:endParaRPr lang="ru-RU"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Yes</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is-IS" sz="800" u="none" strike="noStrike">
                          <a:effectLst/>
                        </a:rPr>
                        <a:t>09</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SURG</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SKIN DEBRIDEMENT W MCC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fi-FI" sz="800" u="none" strike="noStrike">
                          <a:effectLst/>
                        </a:rPr>
                        <a:t>2.8732</a:t>
                      </a:r>
                      <a:endParaRPr lang="fi-FI"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7.4</a:t>
                      </a:r>
                      <a:endParaRPr lang="nb-NO"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9.7</a:t>
                      </a:r>
                      <a:endParaRPr lang="hr-HR" sz="800" b="0" i="0" u="none" strike="noStrike">
                        <a:solidFill>
                          <a:srgbClr val="000000"/>
                        </a:solidFill>
                        <a:effectLst/>
                        <a:latin typeface="Calibri" charset="0"/>
                      </a:endParaRPr>
                    </a:p>
                  </a:txBody>
                  <a:tcPr marL="9701" marR="9701" marT="9701" marB="0" anchor="b"/>
                </a:tc>
                <a:extLst>
                  <a:ext uri="{0D108BD9-81ED-4DB2-BD59-A6C34878D82A}">
                    <a16:rowId xmlns:a16="http://schemas.microsoft.com/office/drawing/2014/main" val="10000"/>
                  </a:ext>
                </a:extLst>
              </a:tr>
              <a:tr h="145511">
                <a:tc>
                  <a:txBody>
                    <a:bodyPr/>
                    <a:lstStyle/>
                    <a:p>
                      <a:pPr algn="l" fontAlgn="b"/>
                      <a:r>
                        <a:rPr lang="is-IS" sz="800" u="none" strike="noStrike">
                          <a:effectLst/>
                        </a:rPr>
                        <a:t>571</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Yes</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is-IS" sz="800" u="none" strike="noStrike">
                          <a:effectLst/>
                        </a:rPr>
                        <a:t>09</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SURG</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SKIN DEBRIDEMENT W 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1.6723</a:t>
                      </a:r>
                      <a:endParaRPr lang="hr-HR"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5.0</a:t>
                      </a:r>
                      <a:endParaRPr lang="nb-NO"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6.3</a:t>
                      </a:r>
                      <a:endParaRPr lang="hr-HR" sz="800" b="0" i="0" u="none" strike="noStrike">
                        <a:solidFill>
                          <a:srgbClr val="000000"/>
                        </a:solidFill>
                        <a:effectLst/>
                        <a:latin typeface="Calibri" charset="0"/>
                      </a:endParaRPr>
                    </a:p>
                  </a:txBody>
                  <a:tcPr marL="9701" marR="9701" marT="9701" marB="0" anchor="b"/>
                </a:tc>
                <a:extLst>
                  <a:ext uri="{0D108BD9-81ED-4DB2-BD59-A6C34878D82A}">
                    <a16:rowId xmlns:a16="http://schemas.microsoft.com/office/drawing/2014/main" val="10001"/>
                  </a:ext>
                </a:extLst>
              </a:tr>
              <a:tr h="145511">
                <a:tc>
                  <a:txBody>
                    <a:bodyPr/>
                    <a:lstStyle/>
                    <a:p>
                      <a:pPr algn="l" fontAlgn="b"/>
                      <a:r>
                        <a:rPr lang="is-IS" sz="800" u="none" strike="noStrike">
                          <a:effectLst/>
                        </a:rPr>
                        <a:t>572</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Yes</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is-IS" sz="800" u="none" strike="noStrike">
                          <a:effectLst/>
                        </a:rPr>
                        <a:t>09</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SURG</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SKIN DEBRIDEMENT W/O CC/MCC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cs-CZ" sz="800" u="none" strike="noStrike">
                          <a:effectLst/>
                        </a:rPr>
                        <a:t>1.1217</a:t>
                      </a:r>
                      <a:endParaRPr lang="cs-CZ"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3.2</a:t>
                      </a:r>
                      <a:endParaRPr lang="hr-HR"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3.9</a:t>
                      </a:r>
                      <a:endParaRPr lang="hr-HR" sz="800" b="0" i="0" u="none" strike="noStrike">
                        <a:solidFill>
                          <a:srgbClr val="000000"/>
                        </a:solidFill>
                        <a:effectLst/>
                        <a:latin typeface="Calibri" charset="0"/>
                      </a:endParaRPr>
                    </a:p>
                  </a:txBody>
                  <a:tcPr marL="9701" marR="9701" marT="9701" marB="0" anchor="b"/>
                </a:tc>
                <a:extLst>
                  <a:ext uri="{0D108BD9-81ED-4DB2-BD59-A6C34878D82A}">
                    <a16:rowId xmlns:a16="http://schemas.microsoft.com/office/drawing/2014/main" val="10002"/>
                  </a:ext>
                </a:extLst>
              </a:tr>
              <a:tr h="145511">
                <a:tc>
                  <a:txBody>
                    <a:bodyPr/>
                    <a:lstStyle/>
                    <a:p>
                      <a:pPr algn="l" fontAlgn="b"/>
                      <a:r>
                        <a:rPr lang="is-IS" sz="800" u="none" strike="noStrike">
                          <a:effectLst/>
                        </a:rPr>
                        <a:t>573</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Yes</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is-IS" sz="800" u="none" strike="noStrike">
                          <a:effectLst/>
                        </a:rPr>
                        <a:t>09</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SURG</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SKIN GRAFT FOR SKIN ULCER OR CELLULITIS W MCC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5.3153</a:t>
                      </a:r>
                      <a:endParaRPr lang="nb-NO"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10.4</a:t>
                      </a:r>
                      <a:endParaRPr lang="nb-NO"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15.2</a:t>
                      </a:r>
                      <a:endParaRPr lang="nb-NO" sz="800" b="0" i="0" u="none" strike="noStrike">
                        <a:solidFill>
                          <a:srgbClr val="000000"/>
                        </a:solidFill>
                        <a:effectLst/>
                        <a:latin typeface="Calibri" charset="0"/>
                      </a:endParaRPr>
                    </a:p>
                  </a:txBody>
                  <a:tcPr marL="9701" marR="9701" marT="9701" marB="0" anchor="b"/>
                </a:tc>
                <a:extLst>
                  <a:ext uri="{0D108BD9-81ED-4DB2-BD59-A6C34878D82A}">
                    <a16:rowId xmlns:a16="http://schemas.microsoft.com/office/drawing/2014/main" val="10003"/>
                  </a:ext>
                </a:extLst>
              </a:tr>
              <a:tr h="145511">
                <a:tc>
                  <a:txBody>
                    <a:bodyPr/>
                    <a:lstStyle/>
                    <a:p>
                      <a:pPr algn="l" fontAlgn="b"/>
                      <a:r>
                        <a:rPr lang="ru-RU" sz="800" u="none" strike="noStrike">
                          <a:effectLst/>
                        </a:rPr>
                        <a:t>574</a:t>
                      </a:r>
                      <a:endParaRPr lang="ru-RU"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Yes</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is-IS" sz="800" u="none" strike="noStrike">
                          <a:effectLst/>
                        </a:rPr>
                        <a:t>09</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SURG</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SKIN GRAFT FOR SKIN ULCER OR CELLULITIS W 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cs-CZ" sz="800" u="none" strike="noStrike">
                          <a:effectLst/>
                        </a:rPr>
                        <a:t>3.1218</a:t>
                      </a:r>
                      <a:endParaRPr lang="cs-CZ"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7.3</a:t>
                      </a:r>
                      <a:endParaRPr lang="nb-NO"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9.8</a:t>
                      </a:r>
                      <a:endParaRPr lang="hr-HR" sz="800" b="0" i="0" u="none" strike="noStrike">
                        <a:solidFill>
                          <a:srgbClr val="000000"/>
                        </a:solidFill>
                        <a:effectLst/>
                        <a:latin typeface="Calibri" charset="0"/>
                      </a:endParaRPr>
                    </a:p>
                  </a:txBody>
                  <a:tcPr marL="9701" marR="9701" marT="9701" marB="0" anchor="b"/>
                </a:tc>
                <a:extLst>
                  <a:ext uri="{0D108BD9-81ED-4DB2-BD59-A6C34878D82A}">
                    <a16:rowId xmlns:a16="http://schemas.microsoft.com/office/drawing/2014/main" val="10004"/>
                  </a:ext>
                </a:extLst>
              </a:tr>
              <a:tr h="145511">
                <a:tc>
                  <a:txBody>
                    <a:bodyPr/>
                    <a:lstStyle/>
                    <a:p>
                      <a:pPr algn="l" fontAlgn="b"/>
                      <a:r>
                        <a:rPr lang="ru-RU" sz="800" u="none" strike="noStrike">
                          <a:effectLst/>
                        </a:rPr>
                        <a:t>575</a:t>
                      </a:r>
                      <a:endParaRPr lang="ru-RU"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Yes</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is-IS" sz="800" u="none" strike="noStrike">
                          <a:effectLst/>
                        </a:rPr>
                        <a:t>09</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SURG</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SKIN GRAFT FOR SKIN ULCER OR CELLULITIS W/O CC/MCC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1.7570</a:t>
                      </a:r>
                      <a:endParaRPr lang="nb-NO"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4.3</a:t>
                      </a:r>
                      <a:endParaRPr lang="hr-HR"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5.4</a:t>
                      </a:r>
                      <a:endParaRPr lang="nb-NO" sz="800" b="0" i="0" u="none" strike="noStrike">
                        <a:solidFill>
                          <a:srgbClr val="000000"/>
                        </a:solidFill>
                        <a:effectLst/>
                        <a:latin typeface="Calibri" charset="0"/>
                      </a:endParaRPr>
                    </a:p>
                  </a:txBody>
                  <a:tcPr marL="9701" marR="9701" marT="9701" marB="0" anchor="b"/>
                </a:tc>
                <a:extLst>
                  <a:ext uri="{0D108BD9-81ED-4DB2-BD59-A6C34878D82A}">
                    <a16:rowId xmlns:a16="http://schemas.microsoft.com/office/drawing/2014/main" val="10005"/>
                  </a:ext>
                </a:extLst>
              </a:tr>
              <a:tr h="145511">
                <a:tc>
                  <a:txBody>
                    <a:bodyPr/>
                    <a:lstStyle/>
                    <a:p>
                      <a:pPr algn="l" fontAlgn="b"/>
                      <a:r>
                        <a:rPr lang="ru-RU" sz="800" u="none" strike="noStrike">
                          <a:effectLst/>
                        </a:rPr>
                        <a:t>576</a:t>
                      </a:r>
                      <a:endParaRPr lang="ru-RU"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is-IS" sz="800" u="none" strike="noStrike">
                          <a:effectLst/>
                        </a:rPr>
                        <a:t>09</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SURG</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SKIN GRAFT EXC FOR SKIN ULCER OR CELLULITIS W MCC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4.8492</a:t>
                      </a:r>
                      <a:endParaRPr lang="hr-HR"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8.5</a:t>
                      </a:r>
                      <a:endParaRPr lang="hr-HR"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12.3</a:t>
                      </a:r>
                      <a:endParaRPr lang="hr-HR" sz="800" b="0" i="0" u="none" strike="noStrike">
                        <a:solidFill>
                          <a:srgbClr val="000000"/>
                        </a:solidFill>
                        <a:effectLst/>
                        <a:latin typeface="Calibri" charset="0"/>
                      </a:endParaRPr>
                    </a:p>
                  </a:txBody>
                  <a:tcPr marL="9701" marR="9701" marT="9701" marB="0" anchor="b"/>
                </a:tc>
                <a:extLst>
                  <a:ext uri="{0D108BD9-81ED-4DB2-BD59-A6C34878D82A}">
                    <a16:rowId xmlns:a16="http://schemas.microsoft.com/office/drawing/2014/main" val="10006"/>
                  </a:ext>
                </a:extLst>
              </a:tr>
              <a:tr h="145511">
                <a:tc>
                  <a:txBody>
                    <a:bodyPr/>
                    <a:lstStyle/>
                    <a:p>
                      <a:pPr algn="l" fontAlgn="b"/>
                      <a:r>
                        <a:rPr lang="uk-UA" sz="800" u="none" strike="noStrike">
                          <a:effectLst/>
                        </a:rPr>
                        <a:t>577</a:t>
                      </a:r>
                      <a:endParaRPr lang="uk-UA"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is-IS" sz="800" u="none" strike="noStrike">
                          <a:effectLst/>
                        </a:rPr>
                        <a:t>09</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SURG</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SKIN GRAFT EXC FOR SKIN ULCER OR CELLULITIS W 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2.4156</a:t>
                      </a:r>
                      <a:endParaRPr lang="hr-HR"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4.4</a:t>
                      </a:r>
                      <a:endParaRPr lang="hr-HR"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6.5</a:t>
                      </a:r>
                      <a:endParaRPr lang="hr-HR" sz="800" b="0" i="0" u="none" strike="noStrike">
                        <a:solidFill>
                          <a:srgbClr val="000000"/>
                        </a:solidFill>
                        <a:effectLst/>
                        <a:latin typeface="Calibri" charset="0"/>
                      </a:endParaRPr>
                    </a:p>
                  </a:txBody>
                  <a:tcPr marL="9701" marR="9701" marT="9701" marB="0" anchor="b"/>
                </a:tc>
                <a:extLst>
                  <a:ext uri="{0D108BD9-81ED-4DB2-BD59-A6C34878D82A}">
                    <a16:rowId xmlns:a16="http://schemas.microsoft.com/office/drawing/2014/main" val="10007"/>
                  </a:ext>
                </a:extLst>
              </a:tr>
              <a:tr h="145511">
                <a:tc>
                  <a:txBody>
                    <a:bodyPr/>
                    <a:lstStyle/>
                    <a:p>
                      <a:pPr algn="l" fontAlgn="b"/>
                      <a:r>
                        <a:rPr lang="is-IS" sz="800" u="none" strike="noStrike">
                          <a:effectLst/>
                        </a:rPr>
                        <a:t>578</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is-IS" sz="800" u="none" strike="noStrike">
                          <a:effectLst/>
                        </a:rPr>
                        <a:t>09</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SURG</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SKIN GRAFT EXC FOR SKIN ULCER OR CELLULITIS W/O CC/MCC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1.6274</a:t>
                      </a:r>
                      <a:endParaRPr lang="nb-NO"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2.8</a:t>
                      </a:r>
                      <a:endParaRPr lang="hr-HR"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dirty="0">
                          <a:effectLst/>
                        </a:rPr>
                        <a:t>3.8</a:t>
                      </a:r>
                      <a:endParaRPr lang="hr-HR" sz="800" b="0" i="0" u="none" strike="noStrike" dirty="0">
                        <a:solidFill>
                          <a:srgbClr val="000000"/>
                        </a:solidFill>
                        <a:effectLst/>
                        <a:latin typeface="Calibri" charset="0"/>
                      </a:endParaRPr>
                    </a:p>
                  </a:txBody>
                  <a:tcPr marL="9701" marR="9701" marT="9701" marB="0" anchor="b"/>
                </a:tc>
                <a:extLst>
                  <a:ext uri="{0D108BD9-81ED-4DB2-BD59-A6C34878D82A}">
                    <a16:rowId xmlns:a16="http://schemas.microsoft.com/office/drawing/2014/main" val="10008"/>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2890791"/>
              </p:ext>
            </p:extLst>
          </p:nvPr>
        </p:nvGraphicFramePr>
        <p:xfrm>
          <a:off x="838196" y="1895997"/>
          <a:ext cx="10515599" cy="713005"/>
        </p:xfrm>
        <a:graphic>
          <a:graphicData uri="http://schemas.openxmlformats.org/drawingml/2006/table">
            <a:tbl>
              <a:tblPr>
                <a:tableStyleId>{5C22544A-7EE6-4342-B048-85BDC9FD1C3A}</a:tableStyleId>
              </a:tblPr>
              <a:tblGrid>
                <a:gridCol w="516326">
                  <a:extLst>
                    <a:ext uri="{9D8B030D-6E8A-4147-A177-3AD203B41FA5}">
                      <a16:colId xmlns:a16="http://schemas.microsoft.com/office/drawing/2014/main" val="20000"/>
                    </a:ext>
                  </a:extLst>
                </a:gridCol>
                <a:gridCol w="865391">
                  <a:extLst>
                    <a:ext uri="{9D8B030D-6E8A-4147-A177-3AD203B41FA5}">
                      <a16:colId xmlns:a16="http://schemas.microsoft.com/office/drawing/2014/main" val="20001"/>
                    </a:ext>
                  </a:extLst>
                </a:gridCol>
                <a:gridCol w="959930">
                  <a:extLst>
                    <a:ext uri="{9D8B030D-6E8A-4147-A177-3AD203B41FA5}">
                      <a16:colId xmlns:a16="http://schemas.microsoft.com/office/drawing/2014/main" val="20002"/>
                    </a:ext>
                  </a:extLst>
                </a:gridCol>
                <a:gridCol w="516326">
                  <a:extLst>
                    <a:ext uri="{9D8B030D-6E8A-4147-A177-3AD203B41FA5}">
                      <a16:colId xmlns:a16="http://schemas.microsoft.com/office/drawing/2014/main" val="20003"/>
                    </a:ext>
                  </a:extLst>
                </a:gridCol>
                <a:gridCol w="647226">
                  <a:extLst>
                    <a:ext uri="{9D8B030D-6E8A-4147-A177-3AD203B41FA5}">
                      <a16:colId xmlns:a16="http://schemas.microsoft.com/office/drawing/2014/main" val="20004"/>
                    </a:ext>
                  </a:extLst>
                </a:gridCol>
                <a:gridCol w="4596030">
                  <a:extLst>
                    <a:ext uri="{9D8B030D-6E8A-4147-A177-3AD203B41FA5}">
                      <a16:colId xmlns:a16="http://schemas.microsoft.com/office/drawing/2014/main" val="20005"/>
                    </a:ext>
                  </a:extLst>
                </a:gridCol>
                <a:gridCol w="669042">
                  <a:extLst>
                    <a:ext uri="{9D8B030D-6E8A-4147-A177-3AD203B41FA5}">
                      <a16:colId xmlns:a16="http://schemas.microsoft.com/office/drawing/2014/main" val="20006"/>
                    </a:ext>
                  </a:extLst>
                </a:gridCol>
                <a:gridCol w="872664">
                  <a:extLst>
                    <a:ext uri="{9D8B030D-6E8A-4147-A177-3AD203B41FA5}">
                      <a16:colId xmlns:a16="http://schemas.microsoft.com/office/drawing/2014/main" val="20007"/>
                    </a:ext>
                  </a:extLst>
                </a:gridCol>
                <a:gridCol w="872664">
                  <a:extLst>
                    <a:ext uri="{9D8B030D-6E8A-4147-A177-3AD203B41FA5}">
                      <a16:colId xmlns:a16="http://schemas.microsoft.com/office/drawing/2014/main" val="20008"/>
                    </a:ext>
                  </a:extLst>
                </a:gridCol>
              </a:tblGrid>
              <a:tr h="363778">
                <a:tc gridSpan="9">
                  <a:txBody>
                    <a:bodyPr/>
                    <a:lstStyle/>
                    <a:p>
                      <a:pPr algn="ctr" fontAlgn="ctr"/>
                      <a:r>
                        <a:rPr lang="en-US" sz="800" u="none" strike="noStrike" dirty="0">
                          <a:effectLst/>
                        </a:rPr>
                        <a:t>TABLE 5.—LIST OF MEDICARE SEVERITY DIAGNOSIS-RELATED GROUPS (MS-DRGS), RELATIVE WEIGHTING FACTORS, </a:t>
                      </a:r>
                      <a:br>
                        <a:rPr lang="en-US" sz="800" u="none" strike="noStrike" dirty="0">
                          <a:effectLst/>
                        </a:rPr>
                      </a:br>
                      <a:r>
                        <a:rPr lang="en-US" sz="800" u="none" strike="noStrike" dirty="0">
                          <a:effectLst/>
                        </a:rPr>
                        <a:t>AND GEOMETRIC AND ARITHMETIC MEAN LENGTH OF STAY—FY 2020 Correction Notice</a:t>
                      </a:r>
                      <a:endParaRPr lang="en-US" sz="800" b="1" i="0" u="none" strike="noStrike" dirty="0">
                        <a:solidFill>
                          <a:srgbClr val="FFFFFF"/>
                        </a:solidFill>
                        <a:effectLst/>
                        <a:latin typeface="Calibri" charset="0"/>
                      </a:endParaRPr>
                    </a:p>
                  </a:txBody>
                  <a:tcPr marL="9701" marR="9701" marT="9701"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9227">
                <a:tc>
                  <a:txBody>
                    <a:bodyPr/>
                    <a:lstStyle/>
                    <a:p>
                      <a:pPr algn="l" fontAlgn="b"/>
                      <a:r>
                        <a:rPr lang="en-US" sz="800" u="none" strike="noStrike">
                          <a:effectLst/>
                        </a:rPr>
                        <a:t>MS-DRG </a:t>
                      </a:r>
                      <a:endParaRPr lang="en-US" sz="800" b="1" i="0" u="none" strike="noStrike">
                        <a:solidFill>
                          <a:srgbClr val="000000"/>
                        </a:solidFill>
                        <a:effectLst/>
                        <a:latin typeface="Calibri" charset="0"/>
                      </a:endParaRPr>
                    </a:p>
                  </a:txBody>
                  <a:tcPr marL="9701" marR="9701" marT="9701" marB="0" anchor="b"/>
                </a:tc>
                <a:tc>
                  <a:txBody>
                    <a:bodyPr/>
                    <a:lstStyle/>
                    <a:p>
                      <a:pPr algn="l" fontAlgn="t"/>
                      <a:r>
                        <a:rPr lang="en-US" sz="800" u="none" strike="noStrike">
                          <a:effectLst/>
                        </a:rPr>
                        <a:t>FY 2020 FINAL Post-Acute DRG</a:t>
                      </a:r>
                      <a:endParaRPr lang="en-US" sz="800" b="1" i="0" u="none" strike="noStrike">
                        <a:solidFill>
                          <a:srgbClr val="000000"/>
                        </a:solidFill>
                        <a:effectLst/>
                        <a:latin typeface="Calibri" charset="0"/>
                      </a:endParaRPr>
                    </a:p>
                  </a:txBody>
                  <a:tcPr marL="9701" marR="9701" marT="9701" marB="0"/>
                </a:tc>
                <a:tc>
                  <a:txBody>
                    <a:bodyPr/>
                    <a:lstStyle/>
                    <a:p>
                      <a:pPr algn="ctr" fontAlgn="t"/>
                      <a:r>
                        <a:rPr lang="en-US" sz="800" u="none" strike="noStrike">
                          <a:effectLst/>
                        </a:rPr>
                        <a:t>FY 2020 FINAL Special Pay DRG</a:t>
                      </a:r>
                      <a:endParaRPr lang="en-US" sz="800" b="1" i="0" u="none" strike="noStrike">
                        <a:solidFill>
                          <a:srgbClr val="000000"/>
                        </a:solidFill>
                        <a:effectLst/>
                        <a:latin typeface="Calibri" charset="0"/>
                      </a:endParaRPr>
                    </a:p>
                  </a:txBody>
                  <a:tcPr marL="9701" marR="9701" marT="9701" marB="0"/>
                </a:tc>
                <a:tc>
                  <a:txBody>
                    <a:bodyPr/>
                    <a:lstStyle/>
                    <a:p>
                      <a:pPr algn="l" fontAlgn="b"/>
                      <a:r>
                        <a:rPr lang="en-US" sz="800" u="none" strike="noStrike">
                          <a:effectLst/>
                        </a:rPr>
                        <a:t>MDC</a:t>
                      </a:r>
                      <a:endParaRPr lang="en-US" sz="800" b="1" i="0" u="none" strike="noStrike">
                        <a:solidFill>
                          <a:srgbClr val="000000"/>
                        </a:solidFill>
                        <a:effectLst/>
                        <a:latin typeface="Calibri" charset="0"/>
                      </a:endParaRPr>
                    </a:p>
                  </a:txBody>
                  <a:tcPr marL="9701" marR="9701" marT="9701" marB="0" anchor="b"/>
                </a:tc>
                <a:tc>
                  <a:txBody>
                    <a:bodyPr/>
                    <a:lstStyle/>
                    <a:p>
                      <a:pPr algn="ctr" fontAlgn="b"/>
                      <a:r>
                        <a:rPr lang="en-US" sz="800" u="none" strike="noStrike">
                          <a:effectLst/>
                        </a:rPr>
                        <a:t>TYPE</a:t>
                      </a:r>
                      <a:endParaRPr lang="en-US" sz="800" b="1" i="0" u="none" strike="noStrike">
                        <a:solidFill>
                          <a:srgbClr val="000000"/>
                        </a:solidFill>
                        <a:effectLst/>
                        <a:latin typeface="Calibri" charset="0"/>
                      </a:endParaRPr>
                    </a:p>
                  </a:txBody>
                  <a:tcPr marL="9701" marR="9701" marT="9701" marB="0" anchor="b"/>
                </a:tc>
                <a:tc>
                  <a:txBody>
                    <a:bodyPr/>
                    <a:lstStyle/>
                    <a:p>
                      <a:pPr algn="ctr" fontAlgn="b"/>
                      <a:r>
                        <a:rPr lang="en-US" sz="800" u="none" strike="noStrike">
                          <a:effectLst/>
                        </a:rPr>
                        <a:t>MS-DRG Title</a:t>
                      </a:r>
                      <a:endParaRPr lang="en-US" sz="800" b="1" i="0" u="none" strike="noStrike">
                        <a:solidFill>
                          <a:srgbClr val="000000"/>
                        </a:solidFill>
                        <a:effectLst/>
                        <a:latin typeface="Calibri" charset="0"/>
                      </a:endParaRPr>
                    </a:p>
                  </a:txBody>
                  <a:tcPr marL="9701" marR="9701" marT="9701" marB="0" anchor="b"/>
                </a:tc>
                <a:tc>
                  <a:txBody>
                    <a:bodyPr/>
                    <a:lstStyle/>
                    <a:p>
                      <a:pPr algn="ctr" fontAlgn="b"/>
                      <a:r>
                        <a:rPr lang="en-US" sz="800" u="none" strike="noStrike">
                          <a:effectLst/>
                        </a:rPr>
                        <a:t>Weights</a:t>
                      </a:r>
                      <a:endParaRPr lang="en-US" sz="800" b="1" i="0" u="none" strike="noStrike">
                        <a:solidFill>
                          <a:srgbClr val="000000"/>
                        </a:solidFill>
                        <a:effectLst/>
                        <a:latin typeface="Calibri" charset="0"/>
                      </a:endParaRPr>
                    </a:p>
                  </a:txBody>
                  <a:tcPr marL="9701" marR="9701" marT="9701" marB="0" anchor="b"/>
                </a:tc>
                <a:tc>
                  <a:txBody>
                    <a:bodyPr/>
                    <a:lstStyle/>
                    <a:p>
                      <a:pPr algn="ctr" fontAlgn="t"/>
                      <a:r>
                        <a:rPr lang="en-US" sz="800" u="none" strike="noStrike">
                          <a:effectLst/>
                        </a:rPr>
                        <a:t>Geometric mean LOS</a:t>
                      </a:r>
                      <a:endParaRPr lang="en-US" sz="800" b="1" i="0" u="none" strike="noStrike">
                        <a:solidFill>
                          <a:srgbClr val="000000"/>
                        </a:solidFill>
                        <a:effectLst/>
                        <a:latin typeface="Calibri" charset="0"/>
                      </a:endParaRPr>
                    </a:p>
                  </a:txBody>
                  <a:tcPr marL="9701" marR="9701" marT="9701" marB="0"/>
                </a:tc>
                <a:tc>
                  <a:txBody>
                    <a:bodyPr/>
                    <a:lstStyle/>
                    <a:p>
                      <a:pPr algn="ctr" fontAlgn="t"/>
                      <a:r>
                        <a:rPr lang="en-US" sz="800" u="none" strike="noStrike" dirty="0">
                          <a:effectLst/>
                        </a:rPr>
                        <a:t>Arithmetic mean LOS</a:t>
                      </a:r>
                      <a:endParaRPr lang="en-US" sz="800" b="1" i="0" u="none" strike="noStrike" dirty="0">
                        <a:solidFill>
                          <a:srgbClr val="000000"/>
                        </a:solidFill>
                        <a:effectLst/>
                        <a:latin typeface="Calibri" charset="0"/>
                      </a:endParaRPr>
                    </a:p>
                  </a:txBody>
                  <a:tcPr marL="9701" marR="9701" marT="9701" marB="0"/>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4156830"/>
              </p:ext>
            </p:extLst>
          </p:nvPr>
        </p:nvGraphicFramePr>
        <p:xfrm>
          <a:off x="838195" y="4361073"/>
          <a:ext cx="10515599" cy="291022"/>
        </p:xfrm>
        <a:graphic>
          <a:graphicData uri="http://schemas.openxmlformats.org/drawingml/2006/table">
            <a:tbl>
              <a:tblPr>
                <a:tableStyleId>{5C22544A-7EE6-4342-B048-85BDC9FD1C3A}</a:tableStyleId>
              </a:tblPr>
              <a:tblGrid>
                <a:gridCol w="516326">
                  <a:extLst>
                    <a:ext uri="{9D8B030D-6E8A-4147-A177-3AD203B41FA5}">
                      <a16:colId xmlns:a16="http://schemas.microsoft.com/office/drawing/2014/main" val="20000"/>
                    </a:ext>
                  </a:extLst>
                </a:gridCol>
                <a:gridCol w="865391">
                  <a:extLst>
                    <a:ext uri="{9D8B030D-6E8A-4147-A177-3AD203B41FA5}">
                      <a16:colId xmlns:a16="http://schemas.microsoft.com/office/drawing/2014/main" val="20001"/>
                    </a:ext>
                  </a:extLst>
                </a:gridCol>
                <a:gridCol w="959930">
                  <a:extLst>
                    <a:ext uri="{9D8B030D-6E8A-4147-A177-3AD203B41FA5}">
                      <a16:colId xmlns:a16="http://schemas.microsoft.com/office/drawing/2014/main" val="20002"/>
                    </a:ext>
                  </a:extLst>
                </a:gridCol>
                <a:gridCol w="516326">
                  <a:extLst>
                    <a:ext uri="{9D8B030D-6E8A-4147-A177-3AD203B41FA5}">
                      <a16:colId xmlns:a16="http://schemas.microsoft.com/office/drawing/2014/main" val="20003"/>
                    </a:ext>
                  </a:extLst>
                </a:gridCol>
                <a:gridCol w="647226">
                  <a:extLst>
                    <a:ext uri="{9D8B030D-6E8A-4147-A177-3AD203B41FA5}">
                      <a16:colId xmlns:a16="http://schemas.microsoft.com/office/drawing/2014/main" val="20004"/>
                    </a:ext>
                  </a:extLst>
                </a:gridCol>
                <a:gridCol w="4596030">
                  <a:extLst>
                    <a:ext uri="{9D8B030D-6E8A-4147-A177-3AD203B41FA5}">
                      <a16:colId xmlns:a16="http://schemas.microsoft.com/office/drawing/2014/main" val="20005"/>
                    </a:ext>
                  </a:extLst>
                </a:gridCol>
                <a:gridCol w="669042">
                  <a:extLst>
                    <a:ext uri="{9D8B030D-6E8A-4147-A177-3AD203B41FA5}">
                      <a16:colId xmlns:a16="http://schemas.microsoft.com/office/drawing/2014/main" val="20006"/>
                    </a:ext>
                  </a:extLst>
                </a:gridCol>
                <a:gridCol w="872664">
                  <a:extLst>
                    <a:ext uri="{9D8B030D-6E8A-4147-A177-3AD203B41FA5}">
                      <a16:colId xmlns:a16="http://schemas.microsoft.com/office/drawing/2014/main" val="20007"/>
                    </a:ext>
                  </a:extLst>
                </a:gridCol>
                <a:gridCol w="872664">
                  <a:extLst>
                    <a:ext uri="{9D8B030D-6E8A-4147-A177-3AD203B41FA5}">
                      <a16:colId xmlns:a16="http://schemas.microsoft.com/office/drawing/2014/main" val="20008"/>
                    </a:ext>
                  </a:extLst>
                </a:gridCol>
              </a:tblGrid>
              <a:tr h="145511">
                <a:tc>
                  <a:txBody>
                    <a:bodyPr/>
                    <a:lstStyle/>
                    <a:p>
                      <a:pPr algn="l" fontAlgn="b"/>
                      <a:r>
                        <a:rPr lang="is-IS" sz="800" u="none" strike="noStrike">
                          <a:effectLst/>
                        </a:rPr>
                        <a:t>592</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Yes</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is-IS" sz="800" u="none" strike="noStrike">
                          <a:effectLst/>
                        </a:rPr>
                        <a:t>09</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MED</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SKIN ULCERS W MCC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1.7843</a:t>
                      </a:r>
                      <a:endParaRPr lang="nb-NO"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5.5</a:t>
                      </a:r>
                      <a:endParaRPr lang="nb-NO"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7.4</a:t>
                      </a:r>
                      <a:endParaRPr lang="nb-NO" sz="800" b="0" i="0" u="none" strike="noStrike">
                        <a:solidFill>
                          <a:srgbClr val="000000"/>
                        </a:solidFill>
                        <a:effectLst/>
                        <a:latin typeface="Calibri" charset="0"/>
                      </a:endParaRPr>
                    </a:p>
                  </a:txBody>
                  <a:tcPr marL="9701" marR="9701" marT="9701" marB="0" anchor="b"/>
                </a:tc>
                <a:extLst>
                  <a:ext uri="{0D108BD9-81ED-4DB2-BD59-A6C34878D82A}">
                    <a16:rowId xmlns:a16="http://schemas.microsoft.com/office/drawing/2014/main" val="10000"/>
                  </a:ext>
                </a:extLst>
              </a:tr>
              <a:tr h="145511">
                <a:tc>
                  <a:txBody>
                    <a:bodyPr/>
                    <a:lstStyle/>
                    <a:p>
                      <a:pPr algn="l" fontAlgn="b"/>
                      <a:r>
                        <a:rPr lang="is-IS" sz="800" u="none" strike="noStrike">
                          <a:effectLst/>
                        </a:rPr>
                        <a:t>593</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Yes</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is-IS" sz="800" u="none" strike="noStrike">
                          <a:effectLst/>
                        </a:rPr>
                        <a:t>09</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MED</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SKIN ULCERS W 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1.1478</a:t>
                      </a:r>
                      <a:endParaRPr lang="nb-NO"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4.2</a:t>
                      </a:r>
                      <a:endParaRPr lang="hr-HR"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dirty="0">
                          <a:effectLst/>
                        </a:rPr>
                        <a:t>5.3</a:t>
                      </a:r>
                      <a:endParaRPr lang="nb-NO" sz="800" b="0" i="0" u="none" strike="noStrike" dirty="0">
                        <a:solidFill>
                          <a:srgbClr val="000000"/>
                        </a:solidFill>
                        <a:effectLst/>
                        <a:latin typeface="Calibri" charset="0"/>
                      </a:endParaRPr>
                    </a:p>
                  </a:txBody>
                  <a:tcPr marL="9701" marR="9701" marT="9701" marB="0" anchor="b"/>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85967415"/>
              </p:ext>
            </p:extLst>
          </p:nvPr>
        </p:nvGraphicFramePr>
        <p:xfrm>
          <a:off x="838197" y="4887920"/>
          <a:ext cx="10515599" cy="291022"/>
        </p:xfrm>
        <a:graphic>
          <a:graphicData uri="http://schemas.openxmlformats.org/drawingml/2006/table">
            <a:tbl>
              <a:tblPr>
                <a:tableStyleId>{5C22544A-7EE6-4342-B048-85BDC9FD1C3A}</a:tableStyleId>
              </a:tblPr>
              <a:tblGrid>
                <a:gridCol w="516326">
                  <a:extLst>
                    <a:ext uri="{9D8B030D-6E8A-4147-A177-3AD203B41FA5}">
                      <a16:colId xmlns:a16="http://schemas.microsoft.com/office/drawing/2014/main" val="20000"/>
                    </a:ext>
                  </a:extLst>
                </a:gridCol>
                <a:gridCol w="865391">
                  <a:extLst>
                    <a:ext uri="{9D8B030D-6E8A-4147-A177-3AD203B41FA5}">
                      <a16:colId xmlns:a16="http://schemas.microsoft.com/office/drawing/2014/main" val="20001"/>
                    </a:ext>
                  </a:extLst>
                </a:gridCol>
                <a:gridCol w="959930">
                  <a:extLst>
                    <a:ext uri="{9D8B030D-6E8A-4147-A177-3AD203B41FA5}">
                      <a16:colId xmlns:a16="http://schemas.microsoft.com/office/drawing/2014/main" val="20002"/>
                    </a:ext>
                  </a:extLst>
                </a:gridCol>
                <a:gridCol w="516326">
                  <a:extLst>
                    <a:ext uri="{9D8B030D-6E8A-4147-A177-3AD203B41FA5}">
                      <a16:colId xmlns:a16="http://schemas.microsoft.com/office/drawing/2014/main" val="20003"/>
                    </a:ext>
                  </a:extLst>
                </a:gridCol>
                <a:gridCol w="647226">
                  <a:extLst>
                    <a:ext uri="{9D8B030D-6E8A-4147-A177-3AD203B41FA5}">
                      <a16:colId xmlns:a16="http://schemas.microsoft.com/office/drawing/2014/main" val="20004"/>
                    </a:ext>
                  </a:extLst>
                </a:gridCol>
                <a:gridCol w="4596030">
                  <a:extLst>
                    <a:ext uri="{9D8B030D-6E8A-4147-A177-3AD203B41FA5}">
                      <a16:colId xmlns:a16="http://schemas.microsoft.com/office/drawing/2014/main" val="20005"/>
                    </a:ext>
                  </a:extLst>
                </a:gridCol>
                <a:gridCol w="669042">
                  <a:extLst>
                    <a:ext uri="{9D8B030D-6E8A-4147-A177-3AD203B41FA5}">
                      <a16:colId xmlns:a16="http://schemas.microsoft.com/office/drawing/2014/main" val="20006"/>
                    </a:ext>
                  </a:extLst>
                </a:gridCol>
                <a:gridCol w="872664">
                  <a:extLst>
                    <a:ext uri="{9D8B030D-6E8A-4147-A177-3AD203B41FA5}">
                      <a16:colId xmlns:a16="http://schemas.microsoft.com/office/drawing/2014/main" val="20007"/>
                    </a:ext>
                  </a:extLst>
                </a:gridCol>
                <a:gridCol w="872664">
                  <a:extLst>
                    <a:ext uri="{9D8B030D-6E8A-4147-A177-3AD203B41FA5}">
                      <a16:colId xmlns:a16="http://schemas.microsoft.com/office/drawing/2014/main" val="20008"/>
                    </a:ext>
                  </a:extLst>
                </a:gridCol>
              </a:tblGrid>
              <a:tr h="145511">
                <a:tc>
                  <a:txBody>
                    <a:bodyPr/>
                    <a:lstStyle/>
                    <a:p>
                      <a:pPr algn="l" fontAlgn="b"/>
                      <a:r>
                        <a:rPr lang="fi-FI" sz="800" u="none" strike="noStrike">
                          <a:effectLst/>
                        </a:rPr>
                        <a:t>602</a:t>
                      </a:r>
                      <a:endParaRPr lang="fi-FI"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Yes</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is-IS" sz="800" u="none" strike="noStrike">
                          <a:effectLst/>
                        </a:rPr>
                        <a:t>09</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MED</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CELLULITIS W MCC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1.4298</a:t>
                      </a:r>
                      <a:endParaRPr lang="nb-NO"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4.6</a:t>
                      </a:r>
                      <a:endParaRPr lang="hr-HR"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5.8</a:t>
                      </a:r>
                      <a:endParaRPr lang="nb-NO" sz="800" b="0" i="0" u="none" strike="noStrike">
                        <a:solidFill>
                          <a:srgbClr val="000000"/>
                        </a:solidFill>
                        <a:effectLst/>
                        <a:latin typeface="Calibri" charset="0"/>
                      </a:endParaRPr>
                    </a:p>
                  </a:txBody>
                  <a:tcPr marL="9701" marR="9701" marT="9701" marB="0" anchor="b"/>
                </a:tc>
                <a:extLst>
                  <a:ext uri="{0D108BD9-81ED-4DB2-BD59-A6C34878D82A}">
                    <a16:rowId xmlns:a16="http://schemas.microsoft.com/office/drawing/2014/main" val="10000"/>
                  </a:ext>
                </a:extLst>
              </a:tr>
              <a:tr h="145511">
                <a:tc>
                  <a:txBody>
                    <a:bodyPr/>
                    <a:lstStyle/>
                    <a:p>
                      <a:pPr algn="l" fontAlgn="b"/>
                      <a:r>
                        <a:rPr lang="en-US" sz="800" u="none" strike="noStrike">
                          <a:effectLst/>
                        </a:rPr>
                        <a:t>603</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Yes</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is-IS" sz="800" u="none" strike="noStrike">
                          <a:effectLst/>
                        </a:rPr>
                        <a:t>09</a:t>
                      </a:r>
                      <a:endParaRPr lang="is-I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MED</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CELLULITIS W/O MCC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0.8435</a:t>
                      </a:r>
                      <a:endParaRPr lang="nb-NO"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3.2</a:t>
                      </a:r>
                      <a:endParaRPr lang="hr-HR"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dirty="0">
                          <a:effectLst/>
                        </a:rPr>
                        <a:t>3.8</a:t>
                      </a:r>
                      <a:endParaRPr lang="hr-HR" sz="800" b="0" i="0" u="none" strike="noStrike" dirty="0">
                        <a:solidFill>
                          <a:srgbClr val="000000"/>
                        </a:solidFill>
                        <a:effectLst/>
                        <a:latin typeface="Calibri" charset="0"/>
                      </a:endParaRPr>
                    </a:p>
                  </a:txBody>
                  <a:tcPr marL="9701" marR="9701" marT="9701" marB="0" anchor="b"/>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879682392"/>
              </p:ext>
            </p:extLst>
          </p:nvPr>
        </p:nvGraphicFramePr>
        <p:xfrm>
          <a:off x="838196" y="5433542"/>
          <a:ext cx="10515599" cy="436533"/>
        </p:xfrm>
        <a:graphic>
          <a:graphicData uri="http://schemas.openxmlformats.org/drawingml/2006/table">
            <a:tbl>
              <a:tblPr>
                <a:tableStyleId>{5C22544A-7EE6-4342-B048-85BDC9FD1C3A}</a:tableStyleId>
              </a:tblPr>
              <a:tblGrid>
                <a:gridCol w="516326">
                  <a:extLst>
                    <a:ext uri="{9D8B030D-6E8A-4147-A177-3AD203B41FA5}">
                      <a16:colId xmlns:a16="http://schemas.microsoft.com/office/drawing/2014/main" val="20000"/>
                    </a:ext>
                  </a:extLst>
                </a:gridCol>
                <a:gridCol w="865391">
                  <a:extLst>
                    <a:ext uri="{9D8B030D-6E8A-4147-A177-3AD203B41FA5}">
                      <a16:colId xmlns:a16="http://schemas.microsoft.com/office/drawing/2014/main" val="20001"/>
                    </a:ext>
                  </a:extLst>
                </a:gridCol>
                <a:gridCol w="959930">
                  <a:extLst>
                    <a:ext uri="{9D8B030D-6E8A-4147-A177-3AD203B41FA5}">
                      <a16:colId xmlns:a16="http://schemas.microsoft.com/office/drawing/2014/main" val="20002"/>
                    </a:ext>
                  </a:extLst>
                </a:gridCol>
                <a:gridCol w="516326">
                  <a:extLst>
                    <a:ext uri="{9D8B030D-6E8A-4147-A177-3AD203B41FA5}">
                      <a16:colId xmlns:a16="http://schemas.microsoft.com/office/drawing/2014/main" val="20003"/>
                    </a:ext>
                  </a:extLst>
                </a:gridCol>
                <a:gridCol w="647226">
                  <a:extLst>
                    <a:ext uri="{9D8B030D-6E8A-4147-A177-3AD203B41FA5}">
                      <a16:colId xmlns:a16="http://schemas.microsoft.com/office/drawing/2014/main" val="20004"/>
                    </a:ext>
                  </a:extLst>
                </a:gridCol>
                <a:gridCol w="4596030">
                  <a:extLst>
                    <a:ext uri="{9D8B030D-6E8A-4147-A177-3AD203B41FA5}">
                      <a16:colId xmlns:a16="http://schemas.microsoft.com/office/drawing/2014/main" val="20005"/>
                    </a:ext>
                  </a:extLst>
                </a:gridCol>
                <a:gridCol w="669042">
                  <a:extLst>
                    <a:ext uri="{9D8B030D-6E8A-4147-A177-3AD203B41FA5}">
                      <a16:colId xmlns:a16="http://schemas.microsoft.com/office/drawing/2014/main" val="20006"/>
                    </a:ext>
                  </a:extLst>
                </a:gridCol>
                <a:gridCol w="872664">
                  <a:extLst>
                    <a:ext uri="{9D8B030D-6E8A-4147-A177-3AD203B41FA5}">
                      <a16:colId xmlns:a16="http://schemas.microsoft.com/office/drawing/2014/main" val="20007"/>
                    </a:ext>
                  </a:extLst>
                </a:gridCol>
                <a:gridCol w="872664">
                  <a:extLst>
                    <a:ext uri="{9D8B030D-6E8A-4147-A177-3AD203B41FA5}">
                      <a16:colId xmlns:a16="http://schemas.microsoft.com/office/drawing/2014/main" val="20008"/>
                    </a:ext>
                  </a:extLst>
                </a:gridCol>
              </a:tblGrid>
              <a:tr h="145511">
                <a:tc>
                  <a:txBody>
                    <a:bodyPr/>
                    <a:lstStyle/>
                    <a:p>
                      <a:pPr algn="l" fontAlgn="b"/>
                      <a:r>
                        <a:rPr lang="en-US" sz="800" u="none" strike="noStrike">
                          <a:effectLst/>
                        </a:rPr>
                        <a:t>616</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Yes</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10</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SURG</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AMPUTAT OF LOWER LIMB FOR ENDOCRINE, NUTRIT, &amp; METABOL DIS W MCC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is-IS" sz="800" u="none" strike="noStrike">
                          <a:effectLst/>
                        </a:rPr>
                        <a:t>4.0008</a:t>
                      </a:r>
                      <a:endParaRPr lang="is-IS"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9.8</a:t>
                      </a:r>
                      <a:endParaRPr lang="hr-HR"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12.3</a:t>
                      </a:r>
                      <a:endParaRPr lang="hr-HR" sz="800" b="0" i="0" u="none" strike="noStrike">
                        <a:solidFill>
                          <a:srgbClr val="000000"/>
                        </a:solidFill>
                        <a:effectLst/>
                        <a:latin typeface="Calibri" charset="0"/>
                      </a:endParaRPr>
                    </a:p>
                  </a:txBody>
                  <a:tcPr marL="9701" marR="9701" marT="9701" marB="0" anchor="b"/>
                </a:tc>
                <a:extLst>
                  <a:ext uri="{0D108BD9-81ED-4DB2-BD59-A6C34878D82A}">
                    <a16:rowId xmlns:a16="http://schemas.microsoft.com/office/drawing/2014/main" val="10000"/>
                  </a:ext>
                </a:extLst>
              </a:tr>
              <a:tr h="145511">
                <a:tc>
                  <a:txBody>
                    <a:bodyPr/>
                    <a:lstStyle/>
                    <a:p>
                      <a:pPr algn="l" fontAlgn="b"/>
                      <a:r>
                        <a:rPr lang="en-US" sz="800" u="none" strike="noStrike">
                          <a:effectLst/>
                        </a:rPr>
                        <a:t>617</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Yes</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10</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SURG</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AMPUTAT OF LOWER LIMB FOR ENDOCRINE, NUTRIT, &amp; METABOL DIS W 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2.0513</a:t>
                      </a:r>
                      <a:endParaRPr lang="hr-HR"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5.9</a:t>
                      </a:r>
                      <a:endParaRPr lang="nb-NO"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7.0</a:t>
                      </a:r>
                      <a:endParaRPr lang="nb-NO" sz="800" b="0" i="0" u="none" strike="noStrike">
                        <a:solidFill>
                          <a:srgbClr val="000000"/>
                        </a:solidFill>
                        <a:effectLst/>
                        <a:latin typeface="Calibri" charset="0"/>
                      </a:endParaRPr>
                    </a:p>
                  </a:txBody>
                  <a:tcPr marL="9701" marR="9701" marT="9701" marB="0" anchor="b"/>
                </a:tc>
                <a:extLst>
                  <a:ext uri="{0D108BD9-81ED-4DB2-BD59-A6C34878D82A}">
                    <a16:rowId xmlns:a16="http://schemas.microsoft.com/office/drawing/2014/main" val="10001"/>
                  </a:ext>
                </a:extLst>
              </a:tr>
              <a:tr h="145511">
                <a:tc>
                  <a:txBody>
                    <a:bodyPr/>
                    <a:lstStyle/>
                    <a:p>
                      <a:pPr algn="l" fontAlgn="b"/>
                      <a:r>
                        <a:rPr lang="fi-FI" sz="800" u="none" strike="noStrike">
                          <a:effectLst/>
                        </a:rPr>
                        <a:t>618</a:t>
                      </a:r>
                      <a:endParaRPr lang="fi-FI"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Yes</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No</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10</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SURG</a:t>
                      </a:r>
                      <a:endParaRPr lang="en-US" sz="800" b="0" i="0" u="none" strike="noStrike">
                        <a:solidFill>
                          <a:srgbClr val="000000"/>
                        </a:solidFill>
                        <a:effectLst/>
                        <a:latin typeface="Calibri" charset="0"/>
                      </a:endParaRPr>
                    </a:p>
                  </a:txBody>
                  <a:tcPr marL="9701" marR="9701" marT="9701" marB="0" anchor="b"/>
                </a:tc>
                <a:tc>
                  <a:txBody>
                    <a:bodyPr/>
                    <a:lstStyle/>
                    <a:p>
                      <a:pPr algn="l" fontAlgn="b"/>
                      <a:r>
                        <a:rPr lang="en-US" sz="800" u="none" strike="noStrike">
                          <a:effectLst/>
                        </a:rPr>
                        <a:t>AMPUTAT OF LOWER LIMB FOR ENDOCRINE, NUTRIT, &amp; METABOL DIS W/O CC/MCC</a:t>
                      </a:r>
                      <a:endParaRPr lang="en-US" sz="800" b="0" i="0" u="none" strike="noStrike">
                        <a:solidFill>
                          <a:srgbClr val="000000"/>
                        </a:solidFill>
                        <a:effectLst/>
                        <a:latin typeface="Calibri" charset="0"/>
                      </a:endParaRPr>
                    </a:p>
                  </a:txBody>
                  <a:tcPr marL="9701" marR="9701" marT="9701" marB="0" anchor="b"/>
                </a:tc>
                <a:tc>
                  <a:txBody>
                    <a:bodyPr/>
                    <a:lstStyle/>
                    <a:p>
                      <a:pPr algn="r" fontAlgn="b"/>
                      <a:r>
                        <a:rPr lang="nb-NO" sz="800" u="none" strike="noStrike">
                          <a:effectLst/>
                        </a:rPr>
                        <a:t>1.2545</a:t>
                      </a:r>
                      <a:endParaRPr lang="nb-NO"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a:effectLst/>
                        </a:rPr>
                        <a:t>3.4</a:t>
                      </a:r>
                      <a:endParaRPr lang="hr-HR" sz="800" b="0" i="0" u="none" strike="noStrike">
                        <a:solidFill>
                          <a:srgbClr val="000000"/>
                        </a:solidFill>
                        <a:effectLst/>
                        <a:latin typeface="Calibri" charset="0"/>
                      </a:endParaRPr>
                    </a:p>
                  </a:txBody>
                  <a:tcPr marL="9701" marR="9701" marT="9701" marB="0" anchor="b"/>
                </a:tc>
                <a:tc>
                  <a:txBody>
                    <a:bodyPr/>
                    <a:lstStyle/>
                    <a:p>
                      <a:pPr algn="r" fontAlgn="b"/>
                      <a:r>
                        <a:rPr lang="hr-HR" sz="800" u="none" strike="noStrike" dirty="0">
                          <a:effectLst/>
                        </a:rPr>
                        <a:t>4.1</a:t>
                      </a:r>
                      <a:endParaRPr lang="hr-HR" sz="800" b="0" i="0" u="none" strike="noStrike" dirty="0">
                        <a:solidFill>
                          <a:srgbClr val="000000"/>
                        </a:solidFill>
                        <a:effectLst/>
                        <a:latin typeface="Calibri" charset="0"/>
                      </a:endParaRPr>
                    </a:p>
                  </a:txBody>
                  <a:tcPr marL="9701" marR="9701" marT="9701" marB="0" anchor="b"/>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348115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00"/>
                </a:solidFill>
              </a:rPr>
              <a:t>What are readmission rates due to sepsis?</a:t>
            </a:r>
            <a:endParaRPr lang="en-US" i="1" dirty="0">
              <a:solidFill>
                <a:srgbClr val="FFFF00"/>
              </a:solidFill>
            </a:endParaRPr>
          </a:p>
        </p:txBody>
      </p:sp>
      <p:sp>
        <p:nvSpPr>
          <p:cNvPr id="5" name="TextBox 4"/>
          <p:cNvSpPr txBox="1"/>
          <p:nvPr/>
        </p:nvSpPr>
        <p:spPr>
          <a:xfrm>
            <a:off x="2442258" y="6154954"/>
            <a:ext cx="9610846" cy="738664"/>
          </a:xfrm>
          <a:prstGeom prst="rect">
            <a:avLst/>
          </a:prstGeom>
          <a:noFill/>
        </p:spPr>
        <p:txBody>
          <a:bodyPr wrap="square" rtlCol="0">
            <a:spAutoFit/>
          </a:bodyPr>
          <a:lstStyle/>
          <a:p>
            <a:pPr marL="403225" indent="-403225"/>
            <a:r>
              <a:rPr lang="en-US" sz="1400" dirty="0">
                <a:solidFill>
                  <a:schemeClr val="bg1"/>
                </a:solidFill>
              </a:rPr>
              <a:t>Arshad A, </a:t>
            </a:r>
            <a:r>
              <a:rPr lang="en-US" sz="1400" dirty="0" err="1">
                <a:solidFill>
                  <a:schemeClr val="bg1"/>
                </a:solidFill>
              </a:rPr>
              <a:t>Ayaz</a:t>
            </a:r>
            <a:r>
              <a:rPr lang="en-US" sz="1400" dirty="0">
                <a:solidFill>
                  <a:schemeClr val="bg1"/>
                </a:solidFill>
              </a:rPr>
              <a:t> A, Haroon MA, Jamil B, Hussain E. Frequency and Cause of Readmissions in Sepsis Patients Presenting to a Tertiary Care Hospital in a Low Middle Income Country. </a:t>
            </a:r>
            <a:r>
              <a:rPr lang="en-US" sz="1400" i="1" dirty="0" err="1">
                <a:solidFill>
                  <a:schemeClr val="bg1"/>
                </a:solidFill>
              </a:rPr>
              <a:t>Crit</a:t>
            </a:r>
            <a:r>
              <a:rPr lang="en-US" sz="1400" i="1" dirty="0">
                <a:solidFill>
                  <a:schemeClr val="bg1"/>
                </a:solidFill>
              </a:rPr>
              <a:t> Care </a:t>
            </a:r>
            <a:r>
              <a:rPr lang="en-US" sz="1400" i="1" dirty="0" err="1">
                <a:solidFill>
                  <a:schemeClr val="bg1"/>
                </a:solidFill>
              </a:rPr>
              <a:t>Explor</a:t>
            </a:r>
            <a:r>
              <a:rPr lang="en-US" sz="1400" dirty="0">
                <a:solidFill>
                  <a:schemeClr val="bg1"/>
                </a:solidFill>
              </a:rPr>
              <a:t>. 2020;2(2):e0080. Published 2020 Feb 24. doi:10.1097/CCE.0000000000000080</a:t>
            </a:r>
          </a:p>
        </p:txBody>
      </p:sp>
      <p:pic>
        <p:nvPicPr>
          <p:cNvPr id="2050" name="Picture 2" descr="n external file that holds a picture, illustration, etc.&#10;Object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701" y="1690688"/>
            <a:ext cx="3929170" cy="39586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91354" y="5640690"/>
            <a:ext cx="6096000" cy="646331"/>
          </a:xfrm>
          <a:prstGeom prst="rect">
            <a:avLst/>
          </a:prstGeom>
        </p:spPr>
        <p:txBody>
          <a:bodyPr>
            <a:spAutoFit/>
          </a:bodyPr>
          <a:lstStyle/>
          <a:p>
            <a:r>
              <a:rPr lang="en-US" dirty="0">
                <a:solidFill>
                  <a:schemeClr val="bg1"/>
                </a:solidFill>
                <a:latin typeface="Arial" charset="0"/>
                <a:ea typeface="Arial" charset="0"/>
                <a:cs typeface="Arial" charset="0"/>
              </a:rPr>
              <a:t>Frequency and Cause of Hospital Readmissions in Sepsis Survivor Patients (</a:t>
            </a:r>
            <a:r>
              <a:rPr lang="en-US" i="1" dirty="0">
                <a:solidFill>
                  <a:schemeClr val="bg1"/>
                </a:solidFill>
                <a:latin typeface="Arial" charset="0"/>
                <a:ea typeface="Arial" charset="0"/>
                <a:cs typeface="Arial" charset="0"/>
              </a:rPr>
              <a:t>n</a:t>
            </a:r>
            <a:r>
              <a:rPr lang="en-US" dirty="0">
                <a:solidFill>
                  <a:schemeClr val="bg1"/>
                </a:solidFill>
                <a:latin typeface="Arial" charset="0"/>
                <a:ea typeface="Arial" charset="0"/>
                <a:cs typeface="Arial" charset="0"/>
              </a:rPr>
              <a:t> = 79)</a:t>
            </a:r>
          </a:p>
        </p:txBody>
      </p:sp>
    </p:spTree>
    <p:extLst>
      <p:ext uri="{BB962C8B-B14F-4D97-AF65-F5344CB8AC3E}">
        <p14:creationId xmlns:p14="http://schemas.microsoft.com/office/powerpoint/2010/main" val="1006190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00"/>
                </a:solidFill>
              </a:rPr>
              <a:t>Sepsis readmissions by organism</a:t>
            </a:r>
            <a:endParaRPr lang="en-US" i="1" dirty="0">
              <a:solidFill>
                <a:srgbClr val="FFFF00"/>
              </a:solidFill>
            </a:endParaRPr>
          </a:p>
        </p:txBody>
      </p:sp>
      <p:sp>
        <p:nvSpPr>
          <p:cNvPr id="5" name="TextBox 4"/>
          <p:cNvSpPr txBox="1"/>
          <p:nvPr/>
        </p:nvSpPr>
        <p:spPr>
          <a:xfrm>
            <a:off x="3264061" y="6154954"/>
            <a:ext cx="8789043" cy="738664"/>
          </a:xfrm>
          <a:prstGeom prst="rect">
            <a:avLst/>
          </a:prstGeom>
          <a:noFill/>
        </p:spPr>
        <p:txBody>
          <a:bodyPr wrap="square" rtlCol="0">
            <a:spAutoFit/>
          </a:bodyPr>
          <a:lstStyle/>
          <a:p>
            <a:pPr marL="403225" indent="-403225"/>
            <a:r>
              <a:rPr lang="en-US" sz="1400" dirty="0">
                <a:solidFill>
                  <a:schemeClr val="bg1"/>
                </a:solidFill>
              </a:rPr>
              <a:t>Arshad A, </a:t>
            </a:r>
            <a:r>
              <a:rPr lang="en-US" sz="1400" dirty="0" err="1">
                <a:solidFill>
                  <a:schemeClr val="bg1"/>
                </a:solidFill>
              </a:rPr>
              <a:t>Ayaz</a:t>
            </a:r>
            <a:r>
              <a:rPr lang="en-US" sz="1400" dirty="0">
                <a:solidFill>
                  <a:schemeClr val="bg1"/>
                </a:solidFill>
              </a:rPr>
              <a:t> A, Haroon MA, Jamil B, Hussain E. Frequency and Cause of Readmissions in Sepsis Patients Presenting to a Tertiary Care Hospital in a Low Middle Income Country. </a:t>
            </a:r>
            <a:r>
              <a:rPr lang="en-US" sz="1400" i="1" dirty="0" err="1">
                <a:solidFill>
                  <a:schemeClr val="bg1"/>
                </a:solidFill>
              </a:rPr>
              <a:t>Crit</a:t>
            </a:r>
            <a:r>
              <a:rPr lang="en-US" sz="1400" i="1" dirty="0">
                <a:solidFill>
                  <a:schemeClr val="bg1"/>
                </a:solidFill>
              </a:rPr>
              <a:t> Care </a:t>
            </a:r>
            <a:r>
              <a:rPr lang="en-US" sz="1400" i="1" dirty="0" err="1">
                <a:solidFill>
                  <a:schemeClr val="bg1"/>
                </a:solidFill>
              </a:rPr>
              <a:t>Explor</a:t>
            </a:r>
            <a:r>
              <a:rPr lang="en-US" sz="1400" dirty="0">
                <a:solidFill>
                  <a:schemeClr val="bg1"/>
                </a:solidFill>
              </a:rPr>
              <a:t>. 2020;2(2):e0080. Published 2020 Feb 24. doi:10.1097/CCE.0000000000000080</a:t>
            </a:r>
          </a:p>
        </p:txBody>
      </p:sp>
      <p:sp>
        <p:nvSpPr>
          <p:cNvPr id="4" name="Content Placeholder 3"/>
          <p:cNvSpPr>
            <a:spLocks noGrp="1"/>
          </p:cNvSpPr>
          <p:nvPr>
            <p:ph idx="1"/>
          </p:nvPr>
        </p:nvSpPr>
        <p:spPr>
          <a:xfrm>
            <a:off x="739815" y="5603161"/>
            <a:ext cx="10515600" cy="813403"/>
          </a:xfrm>
        </p:spPr>
        <p:txBody>
          <a:bodyPr>
            <a:normAutofit fontScale="55000" lnSpcReduction="20000"/>
          </a:bodyPr>
          <a:lstStyle/>
          <a:p>
            <a:r>
              <a:rPr lang="en-US" dirty="0"/>
              <a:t>Index admission-readmission dyads for organism and site causing sepsis. </a:t>
            </a:r>
            <a:r>
              <a:rPr lang="en-US" i="1" dirty="0"/>
              <a:t>Dark gray cells</a:t>
            </a:r>
            <a:r>
              <a:rPr lang="en-US" dirty="0"/>
              <a:t> represent dyads with new infection (</a:t>
            </a:r>
            <a:r>
              <a:rPr lang="en-US" i="1" dirty="0"/>
              <a:t>n</a:t>
            </a:r>
            <a:r>
              <a:rPr lang="en-US" dirty="0"/>
              <a:t> = 28, 53%); </a:t>
            </a:r>
            <a:r>
              <a:rPr lang="en-US" i="1" dirty="0"/>
              <a:t>light gray cells</a:t>
            </a:r>
            <a:r>
              <a:rPr lang="en-US" dirty="0"/>
              <a:t> represent dyads for whom infection may have been new or may have been a relapse or recurrent infection (</a:t>
            </a:r>
            <a:r>
              <a:rPr lang="en-US" i="1" dirty="0"/>
              <a:t>n</a:t>
            </a:r>
            <a:r>
              <a:rPr lang="en-US" dirty="0"/>
              <a:t> = 14, 26%); the </a:t>
            </a:r>
            <a:r>
              <a:rPr lang="en-US" i="1" dirty="0"/>
              <a:t>white cell</a:t>
            </a:r>
            <a:r>
              <a:rPr lang="en-US" dirty="0"/>
              <a:t> represents dyads with a relapsed or recurrent infection (</a:t>
            </a:r>
            <a:r>
              <a:rPr lang="en-US" i="1" dirty="0"/>
              <a:t>n</a:t>
            </a:r>
            <a:r>
              <a:rPr lang="en-US" dirty="0"/>
              <a:t> = 11, 21%).</a:t>
            </a:r>
          </a:p>
        </p:txBody>
      </p:sp>
      <p:pic>
        <p:nvPicPr>
          <p:cNvPr id="3074" name="Picture 2" descr="n external file that holds a picture, illustration, etc.&#10;Object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790" y="1837750"/>
            <a:ext cx="8631315" cy="3765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561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What is 30-day readmission rate in patients with sepsis?</a:t>
            </a:r>
          </a:p>
        </p:txBody>
      </p:sp>
      <p:sp>
        <p:nvSpPr>
          <p:cNvPr id="3" name="Content Placeholder 2"/>
          <p:cNvSpPr>
            <a:spLocks noGrp="1"/>
          </p:cNvSpPr>
          <p:nvPr>
            <p:ph idx="1"/>
          </p:nvPr>
        </p:nvSpPr>
        <p:spPr>
          <a:xfrm>
            <a:off x="1081269" y="1747152"/>
            <a:ext cx="10515600" cy="4351338"/>
          </a:xfrm>
        </p:spPr>
        <p:txBody>
          <a:bodyPr>
            <a:normAutofit lnSpcReduction="10000"/>
          </a:bodyPr>
          <a:lstStyle/>
          <a:p>
            <a:r>
              <a:rPr lang="en-US" sz="2400" dirty="0"/>
              <a:t>Study cohort included a total of 898,257 patients admitted with sepsis from 2013 and 2014 who survived to discharge and whose information was included in the Healthcare Cost and Utilization Project’s Nationwide Readmission Data. </a:t>
            </a:r>
          </a:p>
          <a:p>
            <a:r>
              <a:rPr lang="en-US" sz="2400" dirty="0"/>
              <a:t>Mean patient age was 66.8 ± 17.4 years with 60% of the study cohort ≥65 years. The primary outcome was 30-day readmission, and the causes for readmission were identified using the codes outlined in the International Classification of Diseases, Ninth Revision, Clinical Modification.</a:t>
            </a:r>
          </a:p>
          <a:p>
            <a:r>
              <a:rPr lang="en-US" sz="2400" dirty="0"/>
              <a:t>Of 898,257 patients, a total of 157,235 (</a:t>
            </a:r>
            <a:r>
              <a:rPr lang="en-US" sz="2400" b="1" dirty="0"/>
              <a:t>17.5%) had a 30-day readmission, with a median time to readmission of 11 days</a:t>
            </a:r>
            <a:r>
              <a:rPr lang="en-US" sz="2400" dirty="0"/>
              <a:t>. The most common cause for readmission was infectious etiology (42.16%, of which 22.86% due to sepsis), followed by gastrointestinal (9.6%), cardiovascular (8.73%), pulmonary (7.82%) and renal problems (4.99%).</a:t>
            </a:r>
          </a:p>
        </p:txBody>
      </p:sp>
      <p:sp>
        <p:nvSpPr>
          <p:cNvPr id="5" name="TextBox 4"/>
          <p:cNvSpPr txBox="1"/>
          <p:nvPr/>
        </p:nvSpPr>
        <p:spPr>
          <a:xfrm>
            <a:off x="4618299" y="6098490"/>
            <a:ext cx="7307483" cy="523220"/>
          </a:xfrm>
          <a:prstGeom prst="rect">
            <a:avLst/>
          </a:prstGeom>
          <a:noFill/>
        </p:spPr>
        <p:txBody>
          <a:bodyPr wrap="square" rtlCol="0">
            <a:spAutoFit/>
          </a:bodyPr>
          <a:lstStyle/>
          <a:p>
            <a:pPr marL="403225" indent="-403225"/>
            <a:r>
              <a:rPr lang="en-US" sz="1400" dirty="0" err="1">
                <a:solidFill>
                  <a:schemeClr val="bg1"/>
                </a:solidFill>
              </a:rPr>
              <a:t>Gadre</a:t>
            </a:r>
            <a:r>
              <a:rPr lang="en-US" sz="1400" dirty="0">
                <a:solidFill>
                  <a:schemeClr val="bg1"/>
                </a:solidFill>
              </a:rPr>
              <a:t> SK, et al. Epidemiology and Predictors of 30-Day Readmission in Patients With Sepsis. </a:t>
            </a:r>
            <a:r>
              <a:rPr lang="en-US" sz="1400" i="1" dirty="0">
                <a:solidFill>
                  <a:schemeClr val="bg1"/>
                </a:solidFill>
              </a:rPr>
              <a:t>Chest</a:t>
            </a:r>
            <a:r>
              <a:rPr lang="en-US" sz="1400" dirty="0">
                <a:solidFill>
                  <a:schemeClr val="bg1"/>
                </a:solidFill>
              </a:rPr>
              <a:t>. 2019;155(3):483-490. doi:10.1016/j.chest.2018.12.008</a:t>
            </a:r>
          </a:p>
        </p:txBody>
      </p:sp>
    </p:spTree>
    <p:extLst>
      <p:ext uri="{BB962C8B-B14F-4D97-AF65-F5344CB8AC3E}">
        <p14:creationId xmlns:p14="http://schemas.microsoft.com/office/powerpoint/2010/main" val="13918843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907"/>
            <a:ext cx="10515600" cy="1325563"/>
          </a:xfrm>
        </p:spPr>
        <p:txBody>
          <a:bodyPr>
            <a:normAutofit/>
          </a:bodyPr>
          <a:lstStyle/>
          <a:p>
            <a:pPr algn="ctr"/>
            <a:r>
              <a:rPr lang="en-US" dirty="0">
                <a:solidFill>
                  <a:srgbClr val="FFFF00"/>
                </a:solidFill>
              </a:rPr>
              <a:t>What are etiologies for 30-day readmission for Sepsis?</a:t>
            </a:r>
          </a:p>
        </p:txBody>
      </p:sp>
      <p:sp>
        <p:nvSpPr>
          <p:cNvPr id="5" name="TextBox 4"/>
          <p:cNvSpPr txBox="1"/>
          <p:nvPr/>
        </p:nvSpPr>
        <p:spPr>
          <a:xfrm>
            <a:off x="3159889" y="6272534"/>
            <a:ext cx="9333052" cy="523220"/>
          </a:xfrm>
          <a:prstGeom prst="rect">
            <a:avLst/>
          </a:prstGeom>
          <a:noFill/>
        </p:spPr>
        <p:txBody>
          <a:bodyPr wrap="square" rtlCol="0">
            <a:spAutoFit/>
          </a:bodyPr>
          <a:lstStyle/>
          <a:p>
            <a:pPr marL="403225" indent="-403225"/>
            <a:r>
              <a:rPr lang="en-US" sz="1400" dirty="0" err="1">
                <a:solidFill>
                  <a:schemeClr val="bg1"/>
                </a:solidFill>
              </a:rPr>
              <a:t>Gadre</a:t>
            </a:r>
            <a:r>
              <a:rPr lang="en-US" sz="1400" dirty="0">
                <a:solidFill>
                  <a:schemeClr val="bg1"/>
                </a:solidFill>
              </a:rPr>
              <a:t> SK, et al. Epidemiology and Predictors of 30-Day Readmission in Patients With Sepsis. </a:t>
            </a:r>
            <a:r>
              <a:rPr lang="en-US" sz="1400" i="1" dirty="0">
                <a:solidFill>
                  <a:schemeClr val="bg1"/>
                </a:solidFill>
              </a:rPr>
              <a:t>Chest</a:t>
            </a:r>
            <a:r>
              <a:rPr lang="en-US" sz="1400" dirty="0">
                <a:solidFill>
                  <a:schemeClr val="bg1"/>
                </a:solidFill>
              </a:rPr>
              <a:t>. 2019;155(3):483-490. doi:10.1016/j.chest.2018.12.008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4038" y="1357977"/>
            <a:ext cx="4723435" cy="4914557"/>
          </a:xfrm>
          <a:prstGeom prst="rect">
            <a:avLst/>
          </a:prstGeom>
        </p:spPr>
      </p:pic>
    </p:spTree>
    <p:extLst>
      <p:ext uri="{BB962C8B-B14F-4D97-AF65-F5344CB8AC3E}">
        <p14:creationId xmlns:p14="http://schemas.microsoft.com/office/powerpoint/2010/main" val="14437913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FFFF00"/>
                </a:solidFill>
              </a:rPr>
              <a:t>What is amputation rate for patients with diabetes and peripheral arterial disease?</a:t>
            </a:r>
          </a:p>
        </p:txBody>
      </p:sp>
      <p:sp>
        <p:nvSpPr>
          <p:cNvPr id="3" name="Content Placeholder 2"/>
          <p:cNvSpPr>
            <a:spLocks noGrp="1"/>
          </p:cNvSpPr>
          <p:nvPr>
            <p:ph idx="1"/>
          </p:nvPr>
        </p:nvSpPr>
        <p:spPr>
          <a:xfrm>
            <a:off x="1081269" y="1747152"/>
            <a:ext cx="10515600" cy="4351338"/>
          </a:xfrm>
        </p:spPr>
        <p:txBody>
          <a:bodyPr>
            <a:normAutofit/>
          </a:bodyPr>
          <a:lstStyle/>
          <a:p>
            <a:r>
              <a:rPr lang="en-US" sz="2400" dirty="0"/>
              <a:t>Study cohort of 20 062 patients with diabetes, peripheral artery disease or both underwent 27 286 lower-limb amputations during the study period; 63.7% (12 786/20 062) of these patients underwent a major amputation.</a:t>
            </a:r>
          </a:p>
          <a:p>
            <a:r>
              <a:rPr lang="en-US" sz="2400" dirty="0"/>
              <a:t>The mean age was 68.7 years, and 32.4% were women. A total of 81.8% had diabetes, 93.8% had peripheral artery disease and 75.6% had both. The overall comorbidity burden was high, as indicated by a </a:t>
            </a:r>
            <a:r>
              <a:rPr lang="en-US" sz="2400" dirty="0" err="1"/>
              <a:t>Charlson</a:t>
            </a:r>
            <a:r>
              <a:rPr lang="en-US" sz="2400" dirty="0"/>
              <a:t> Comorbidity Index score of 2 or greater in 77.8% of patients. </a:t>
            </a:r>
          </a:p>
          <a:p>
            <a:r>
              <a:rPr lang="en-US" sz="2400" dirty="0"/>
              <a:t>Hypertension (81.1%), congestive heart failure (33.1%) and chronic obstructive pulmonary disease (32.5%) were the most frequent individual comorbidities, and all of these comorbidities were more prevalent in the major-amputation group. </a:t>
            </a:r>
          </a:p>
        </p:txBody>
      </p:sp>
      <p:sp>
        <p:nvSpPr>
          <p:cNvPr id="5" name="TextBox 4"/>
          <p:cNvSpPr txBox="1"/>
          <p:nvPr/>
        </p:nvSpPr>
        <p:spPr>
          <a:xfrm>
            <a:off x="3842795" y="6098490"/>
            <a:ext cx="8082987" cy="523220"/>
          </a:xfrm>
          <a:prstGeom prst="rect">
            <a:avLst/>
          </a:prstGeom>
          <a:noFill/>
        </p:spPr>
        <p:txBody>
          <a:bodyPr wrap="square" rtlCol="0">
            <a:spAutoFit/>
          </a:bodyPr>
          <a:lstStyle/>
          <a:p>
            <a:pPr marL="403225" indent="-403225"/>
            <a:r>
              <a:rPr lang="en-US" sz="1400" dirty="0">
                <a:solidFill>
                  <a:schemeClr val="bg1"/>
                </a:solidFill>
              </a:rPr>
              <a:t>Hussain MA, Al-</a:t>
            </a:r>
            <a:r>
              <a:rPr lang="en-US" sz="1400" dirty="0" err="1">
                <a:solidFill>
                  <a:schemeClr val="bg1"/>
                </a:solidFill>
              </a:rPr>
              <a:t>Omran</a:t>
            </a:r>
            <a:r>
              <a:rPr lang="en-US" sz="1400" dirty="0">
                <a:solidFill>
                  <a:schemeClr val="bg1"/>
                </a:solidFill>
              </a:rPr>
              <a:t> M, </a:t>
            </a:r>
            <a:r>
              <a:rPr lang="en-US" sz="1400" dirty="0" err="1">
                <a:solidFill>
                  <a:schemeClr val="bg1"/>
                </a:solidFill>
              </a:rPr>
              <a:t>Salata</a:t>
            </a:r>
            <a:r>
              <a:rPr lang="en-US" sz="1400" dirty="0">
                <a:solidFill>
                  <a:schemeClr val="bg1"/>
                </a:solidFill>
              </a:rPr>
              <a:t> K, et al. Population-based secular trends in lower-extremity amputation for diabetes and peripheral artery disease. </a:t>
            </a:r>
            <a:r>
              <a:rPr lang="en-US" sz="1400" i="1" dirty="0">
                <a:solidFill>
                  <a:schemeClr val="bg1"/>
                </a:solidFill>
              </a:rPr>
              <a:t>CMAJ</a:t>
            </a:r>
            <a:r>
              <a:rPr lang="en-US" sz="1400" dirty="0">
                <a:solidFill>
                  <a:schemeClr val="bg1"/>
                </a:solidFill>
              </a:rPr>
              <a:t>. 2019;191(35):E955-E961. doi:10.1503/cmaj.190134</a:t>
            </a:r>
          </a:p>
        </p:txBody>
      </p:sp>
    </p:spTree>
    <p:extLst>
      <p:ext uri="{BB962C8B-B14F-4D97-AF65-F5344CB8AC3E}">
        <p14:creationId xmlns:p14="http://schemas.microsoft.com/office/powerpoint/2010/main" val="14125937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FFFF00"/>
                </a:solidFill>
              </a:rPr>
              <a:t>What “patient harms” are captured in the AHRQ patient safety and adveres events composite? </a:t>
            </a:r>
          </a:p>
        </p:txBody>
      </p:sp>
      <p:sp>
        <p:nvSpPr>
          <p:cNvPr id="5" name="TextBox 4"/>
          <p:cNvSpPr txBox="1"/>
          <p:nvPr/>
        </p:nvSpPr>
        <p:spPr>
          <a:xfrm>
            <a:off x="7592992" y="6098490"/>
            <a:ext cx="4332790" cy="523220"/>
          </a:xfrm>
          <a:prstGeom prst="rect">
            <a:avLst/>
          </a:prstGeom>
          <a:noFill/>
        </p:spPr>
        <p:txBody>
          <a:bodyPr wrap="square" rtlCol="0">
            <a:spAutoFit/>
          </a:bodyPr>
          <a:lstStyle/>
          <a:p>
            <a:pPr marL="403225" indent="-403225"/>
            <a:r>
              <a:rPr lang="en-US" sz="1400" dirty="0">
                <a:solidFill>
                  <a:schemeClr val="bg1"/>
                </a:solidFill>
              </a:rPr>
              <a:t>www.qualityindicators.ahrq.gov/News/PSI90_Factsheet_FAQ_v1.pdf</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2150" y="2401094"/>
            <a:ext cx="8267700" cy="3200400"/>
          </a:xfrm>
        </p:spPr>
      </p:pic>
    </p:spTree>
    <p:extLst>
      <p:ext uri="{BB962C8B-B14F-4D97-AF65-F5344CB8AC3E}">
        <p14:creationId xmlns:p14="http://schemas.microsoft.com/office/powerpoint/2010/main" val="1350917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476" y="249378"/>
            <a:ext cx="10515600" cy="1325563"/>
          </a:xfrm>
        </p:spPr>
        <p:txBody>
          <a:bodyPr/>
          <a:lstStyle/>
          <a:p>
            <a:pPr algn="ctr"/>
            <a:r>
              <a:rPr lang="en-US" dirty="0">
                <a:solidFill>
                  <a:srgbClr val="FFFF00"/>
                </a:solidFill>
              </a:rPr>
              <a:t>Pressure Ulcer Protocol</a:t>
            </a:r>
          </a:p>
        </p:txBody>
      </p:sp>
      <p:pic>
        <p:nvPicPr>
          <p:cNvPr id="6" name="Picture 5"/>
          <p:cNvPicPr/>
          <p:nvPr/>
        </p:nvPicPr>
        <p:blipFill>
          <a:blip r:embed="rId2"/>
          <a:stretch>
            <a:fillRect/>
          </a:stretch>
        </p:blipFill>
        <p:spPr>
          <a:xfrm>
            <a:off x="4060500" y="1378795"/>
            <a:ext cx="3560092" cy="4796378"/>
          </a:xfrm>
          <a:prstGeom prst="rect">
            <a:avLst/>
          </a:prstGeom>
        </p:spPr>
      </p:pic>
      <p:sp>
        <p:nvSpPr>
          <p:cNvPr id="8" name="TextBox 7"/>
          <p:cNvSpPr txBox="1"/>
          <p:nvPr/>
        </p:nvSpPr>
        <p:spPr>
          <a:xfrm>
            <a:off x="5840546" y="6175173"/>
            <a:ext cx="5829286" cy="523220"/>
          </a:xfrm>
          <a:prstGeom prst="rect">
            <a:avLst/>
          </a:prstGeom>
          <a:noFill/>
        </p:spPr>
        <p:txBody>
          <a:bodyPr wrap="square" rtlCol="0">
            <a:spAutoFit/>
          </a:bodyPr>
          <a:lstStyle/>
          <a:p>
            <a:pPr marL="292100" indent="-292100"/>
            <a:r>
              <a:rPr lang="en-US" sz="1400" dirty="0" err="1">
                <a:solidFill>
                  <a:schemeClr val="bg1"/>
                </a:solidFill>
              </a:rPr>
              <a:t>Brem</a:t>
            </a:r>
            <a:r>
              <a:rPr lang="en-US" sz="1400" dirty="0">
                <a:solidFill>
                  <a:schemeClr val="bg1"/>
                </a:solidFill>
              </a:rPr>
              <a:t> H, </a:t>
            </a:r>
            <a:r>
              <a:rPr lang="en-US" sz="1400" dirty="0" err="1">
                <a:solidFill>
                  <a:schemeClr val="bg1"/>
                </a:solidFill>
              </a:rPr>
              <a:t>Lyder</a:t>
            </a:r>
            <a:r>
              <a:rPr lang="en-US" sz="1400" dirty="0">
                <a:solidFill>
                  <a:schemeClr val="bg1"/>
                </a:solidFill>
              </a:rPr>
              <a:t> C. Protocol for the successful treatment of pressure ulcers. </a:t>
            </a:r>
            <a:r>
              <a:rPr lang="en-US" sz="1400" i="1" dirty="0">
                <a:solidFill>
                  <a:schemeClr val="bg1"/>
                </a:solidFill>
              </a:rPr>
              <a:t>Am J Surg</a:t>
            </a:r>
            <a:r>
              <a:rPr lang="en-US" sz="1400" dirty="0">
                <a:solidFill>
                  <a:schemeClr val="bg1"/>
                </a:solidFill>
              </a:rPr>
              <a:t>. 2004;188(1A </a:t>
            </a:r>
            <a:r>
              <a:rPr lang="en-US" sz="1400" dirty="0" err="1">
                <a:solidFill>
                  <a:schemeClr val="bg1"/>
                </a:solidFill>
              </a:rPr>
              <a:t>Suppl</a:t>
            </a:r>
            <a:r>
              <a:rPr lang="en-US" sz="1400" dirty="0">
                <a:solidFill>
                  <a:schemeClr val="bg1"/>
                </a:solidFill>
              </a:rPr>
              <a:t>):9-17. </a:t>
            </a:r>
          </a:p>
        </p:txBody>
      </p:sp>
    </p:spTree>
    <p:extLst>
      <p:ext uri="{BB962C8B-B14F-4D97-AF65-F5344CB8AC3E}">
        <p14:creationId xmlns:p14="http://schemas.microsoft.com/office/powerpoint/2010/main" val="912204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648" y="382430"/>
            <a:ext cx="10515600" cy="1325563"/>
          </a:xfrm>
        </p:spPr>
        <p:txBody>
          <a:bodyPr>
            <a:normAutofit fontScale="90000"/>
          </a:bodyPr>
          <a:lstStyle/>
          <a:p>
            <a:pPr algn="ctr"/>
            <a:r>
              <a:rPr lang="en-US" dirty="0">
                <a:solidFill>
                  <a:srgbClr val="FFFF00"/>
                </a:solidFill>
              </a:rPr>
              <a:t>How does Newark Beth Israel Score on Pressure Ulcers and Death from treatable serious complications?</a:t>
            </a:r>
          </a:p>
        </p:txBody>
      </p:sp>
      <p:sp>
        <p:nvSpPr>
          <p:cNvPr id="5" name="TextBox 4"/>
          <p:cNvSpPr txBox="1"/>
          <p:nvPr/>
        </p:nvSpPr>
        <p:spPr>
          <a:xfrm>
            <a:off x="5968678" y="6108697"/>
            <a:ext cx="5710177" cy="523220"/>
          </a:xfrm>
          <a:prstGeom prst="rect">
            <a:avLst/>
          </a:prstGeom>
          <a:noFill/>
        </p:spPr>
        <p:txBody>
          <a:bodyPr wrap="square" rtlCol="0">
            <a:spAutoFit/>
          </a:bodyPr>
          <a:lstStyle/>
          <a:p>
            <a:pPr marL="403225" indent="-403225"/>
            <a:r>
              <a:rPr lang="en-US" sz="1400" dirty="0" err="1">
                <a:solidFill>
                  <a:schemeClr val="bg1"/>
                </a:solidFill>
              </a:rPr>
              <a:t>www.hospitalsafetygrade.org</a:t>
            </a:r>
            <a:r>
              <a:rPr lang="en-US" sz="1400" dirty="0">
                <a:solidFill>
                  <a:schemeClr val="bg1"/>
                </a:solidFill>
              </a:rPr>
              <a:t>/table-details/</a:t>
            </a:r>
            <a:r>
              <a:rPr lang="en-US" sz="1400" dirty="0" err="1">
                <a:solidFill>
                  <a:schemeClr val="bg1"/>
                </a:solidFill>
              </a:rPr>
              <a:t>newark</a:t>
            </a:r>
            <a:r>
              <a:rPr lang="en-US" sz="1400" dirty="0">
                <a:solidFill>
                  <a:schemeClr val="bg1"/>
                </a:solidFill>
              </a:rPr>
              <a:t>-</a:t>
            </a:r>
            <a:r>
              <a:rPr lang="en-US" sz="1400" dirty="0" err="1">
                <a:solidFill>
                  <a:schemeClr val="bg1"/>
                </a:solidFill>
              </a:rPr>
              <a:t>beth</a:t>
            </a:r>
            <a:r>
              <a:rPr lang="en-US" sz="1400" dirty="0">
                <a:solidFill>
                  <a:schemeClr val="bg1"/>
                </a:solidFill>
              </a:rPr>
              <a:t>-</a:t>
            </a:r>
            <a:r>
              <a:rPr lang="en-US" sz="1400" dirty="0" err="1">
                <a:solidFill>
                  <a:schemeClr val="bg1"/>
                </a:solidFill>
              </a:rPr>
              <a:t>israel</a:t>
            </a:r>
            <a:r>
              <a:rPr lang="en-US" sz="1400" dirty="0">
                <a:solidFill>
                  <a:schemeClr val="bg1"/>
                </a:solidFill>
              </a:rPr>
              <a:t>-medical-center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40" y="3789801"/>
            <a:ext cx="10822108" cy="65721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43" y="3307325"/>
            <a:ext cx="10822105" cy="519109"/>
          </a:xfrm>
          <a:prstGeom prst="rect">
            <a:avLst/>
          </a:prstGeom>
        </p:spPr>
      </p:pic>
      <p:sp>
        <p:nvSpPr>
          <p:cNvPr id="9" name="TextBox 8"/>
          <p:cNvSpPr txBox="1"/>
          <p:nvPr/>
        </p:nvSpPr>
        <p:spPr>
          <a:xfrm>
            <a:off x="5968679" y="2142757"/>
            <a:ext cx="4078146" cy="646331"/>
          </a:xfrm>
          <a:prstGeom prst="rect">
            <a:avLst/>
          </a:prstGeom>
          <a:noFill/>
        </p:spPr>
        <p:txBody>
          <a:bodyPr wrap="square" rtlCol="0">
            <a:spAutoFit/>
          </a:bodyPr>
          <a:lstStyle/>
          <a:p>
            <a:r>
              <a:rPr lang="en-US" dirty="0">
                <a:solidFill>
                  <a:schemeClr val="bg1"/>
                </a:solidFill>
              </a:rPr>
              <a:t>Number of patients per 1,000 discharged with pressure ulcers</a:t>
            </a:r>
          </a:p>
        </p:txBody>
      </p:sp>
      <p:sp>
        <p:nvSpPr>
          <p:cNvPr id="10" name="TextBox 9"/>
          <p:cNvSpPr txBox="1"/>
          <p:nvPr/>
        </p:nvSpPr>
        <p:spPr>
          <a:xfrm>
            <a:off x="5968678" y="4587936"/>
            <a:ext cx="5108293" cy="646331"/>
          </a:xfrm>
          <a:prstGeom prst="rect">
            <a:avLst/>
          </a:prstGeom>
          <a:noFill/>
        </p:spPr>
        <p:txBody>
          <a:bodyPr wrap="square" rtlCol="0">
            <a:spAutoFit/>
          </a:bodyPr>
          <a:lstStyle/>
          <a:p>
            <a:r>
              <a:rPr lang="en-US" dirty="0">
                <a:solidFill>
                  <a:schemeClr val="bg1"/>
                </a:solidFill>
              </a:rPr>
              <a:t>Number of surgical patients who died per 1,000 who had a serious treatable complication </a:t>
            </a:r>
            <a:r>
              <a:rPr lang="en-US">
                <a:solidFill>
                  <a:schemeClr val="bg1"/>
                </a:solidFill>
              </a:rPr>
              <a:t>after surgery </a:t>
            </a:r>
            <a:endParaRPr lang="en-US" dirty="0">
              <a:solidFill>
                <a:schemeClr val="bg1"/>
              </a:solidFill>
            </a:endParaRPr>
          </a:p>
        </p:txBody>
      </p:sp>
      <p:cxnSp>
        <p:nvCxnSpPr>
          <p:cNvPr id="12" name="Straight Arrow Connector 11"/>
          <p:cNvCxnSpPr/>
          <p:nvPr/>
        </p:nvCxnSpPr>
        <p:spPr>
          <a:xfrm flipH="1">
            <a:off x="5602147" y="2789088"/>
            <a:ext cx="366531" cy="1000713"/>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1"/>
          </p:cNvCxnSpPr>
          <p:nvPr/>
        </p:nvCxnSpPr>
        <p:spPr>
          <a:xfrm flipH="1" flipV="1">
            <a:off x="5683170" y="4447014"/>
            <a:ext cx="285508" cy="464088"/>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6904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Patient Safety Indicator 03 (PSI 03) Pressure Ulcer Rate</a:t>
            </a:r>
          </a:p>
        </p:txBody>
      </p:sp>
      <p:sp>
        <p:nvSpPr>
          <p:cNvPr id="3" name="Content Placeholder 2"/>
          <p:cNvSpPr>
            <a:spLocks noGrp="1"/>
          </p:cNvSpPr>
          <p:nvPr>
            <p:ph idx="1"/>
          </p:nvPr>
        </p:nvSpPr>
        <p:spPr>
          <a:xfrm>
            <a:off x="1388962" y="1825625"/>
            <a:ext cx="9964838" cy="4351338"/>
          </a:xfrm>
        </p:spPr>
        <p:txBody>
          <a:bodyPr>
            <a:normAutofit/>
          </a:bodyPr>
          <a:lstStyle/>
          <a:p>
            <a:pPr fontAlgn="base"/>
            <a:r>
              <a:rPr lang="en-US" dirty="0"/>
              <a:t>Stage III or IV pressure ulcers or unstageable (secondary diagnosis) per 1,000 discharges among surgical or medical patients ages 18 years and older. Excludes stays less than 3 days; cases with a principal diagnosis of pressure ulcer; cases with a secondary diagnosis of Stage III or IV pressure ulcer or unstageable that is present on admission; obstetric cases; and transfers from another facility.</a:t>
            </a:r>
          </a:p>
        </p:txBody>
      </p:sp>
      <p:sp>
        <p:nvSpPr>
          <p:cNvPr id="5" name="TextBox 4"/>
          <p:cNvSpPr txBox="1"/>
          <p:nvPr/>
        </p:nvSpPr>
        <p:spPr>
          <a:xfrm>
            <a:off x="7592992" y="6098490"/>
            <a:ext cx="4332790" cy="523220"/>
          </a:xfrm>
          <a:prstGeom prst="rect">
            <a:avLst/>
          </a:prstGeom>
          <a:noFill/>
        </p:spPr>
        <p:txBody>
          <a:bodyPr wrap="square" rtlCol="0">
            <a:spAutoFit/>
          </a:bodyPr>
          <a:lstStyle/>
          <a:p>
            <a:pPr marL="403225" indent="-403225"/>
            <a:r>
              <a:rPr lang="en-US" sz="1400" dirty="0">
                <a:solidFill>
                  <a:schemeClr val="bg1"/>
                </a:solidFill>
              </a:rPr>
              <a:t>www.medicare.gov/HospitalCompare/Data/Serious-Complications.html</a:t>
            </a:r>
          </a:p>
        </p:txBody>
      </p:sp>
    </p:spTree>
    <p:extLst>
      <p:ext uri="{BB962C8B-B14F-4D97-AF65-F5344CB8AC3E}">
        <p14:creationId xmlns:p14="http://schemas.microsoft.com/office/powerpoint/2010/main" val="9225393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671" y="718096"/>
            <a:ext cx="10515600" cy="1325563"/>
          </a:xfrm>
        </p:spPr>
        <p:txBody>
          <a:bodyPr>
            <a:normAutofit fontScale="90000"/>
          </a:bodyPr>
          <a:lstStyle/>
          <a:p>
            <a:pPr algn="ctr"/>
            <a:r>
              <a:rPr lang="en-US" dirty="0">
                <a:solidFill>
                  <a:srgbClr val="FFFF00"/>
                </a:solidFill>
              </a:rPr>
              <a:t>Patient Safety Indicator (PSI 04)</a:t>
            </a:r>
            <a:br>
              <a:rPr lang="en-US" dirty="0">
                <a:solidFill>
                  <a:srgbClr val="FFFF00"/>
                </a:solidFill>
              </a:rPr>
            </a:br>
            <a:r>
              <a:rPr lang="en-US" dirty="0">
                <a:solidFill>
                  <a:srgbClr val="FFFF00"/>
                </a:solidFill>
              </a:rPr>
              <a:t>Death Rate among Surgical Inpatients with Serious Treatable Complications</a:t>
            </a:r>
          </a:p>
        </p:txBody>
      </p:sp>
      <p:sp>
        <p:nvSpPr>
          <p:cNvPr id="3" name="Content Placeholder 2"/>
          <p:cNvSpPr>
            <a:spLocks noGrp="1"/>
          </p:cNvSpPr>
          <p:nvPr>
            <p:ph idx="1"/>
          </p:nvPr>
        </p:nvSpPr>
        <p:spPr/>
        <p:txBody>
          <a:bodyPr>
            <a:noAutofit/>
          </a:bodyPr>
          <a:lstStyle/>
          <a:p>
            <a:pPr marL="0" indent="0" algn="ctr" fontAlgn="base">
              <a:lnSpc>
                <a:spcPct val="120000"/>
              </a:lnSpc>
              <a:buNone/>
            </a:pPr>
            <a:endParaRPr lang="en-US" sz="2400" dirty="0"/>
          </a:p>
          <a:p>
            <a:pPr fontAlgn="base">
              <a:lnSpc>
                <a:spcPct val="120000"/>
              </a:lnSpc>
            </a:pPr>
            <a:r>
              <a:rPr lang="en-US" sz="2400" dirty="0"/>
              <a:t>In-hospital deaths per 1,000 surgical discharges, among patients ages 18 through 89 years or obstetric patients, with serious treatable complications (pneumonia, pulmonary embolism/deep vein thrombosis, sepsis, shock/cardiac arrest or gastrointestinal hemorrhage/acute ulcer). Includes metrics for the number of discharges for each type of complication. Excludes cases transferred to an acute care facility</a:t>
            </a:r>
          </a:p>
        </p:txBody>
      </p:sp>
      <p:sp>
        <p:nvSpPr>
          <p:cNvPr id="5" name="TextBox 4"/>
          <p:cNvSpPr txBox="1"/>
          <p:nvPr/>
        </p:nvSpPr>
        <p:spPr>
          <a:xfrm>
            <a:off x="7592992" y="6098490"/>
            <a:ext cx="4332790" cy="523220"/>
          </a:xfrm>
          <a:prstGeom prst="rect">
            <a:avLst/>
          </a:prstGeom>
          <a:noFill/>
        </p:spPr>
        <p:txBody>
          <a:bodyPr wrap="square" rtlCol="0">
            <a:spAutoFit/>
          </a:bodyPr>
          <a:lstStyle/>
          <a:p>
            <a:pPr marL="403225" indent="-403225"/>
            <a:r>
              <a:rPr lang="en-US" sz="1400" dirty="0">
                <a:solidFill>
                  <a:schemeClr val="bg1"/>
                </a:solidFill>
              </a:rPr>
              <a:t>www.medicare.gov/HospitalCompare/Data/Serious-Complications.html</a:t>
            </a:r>
          </a:p>
        </p:txBody>
      </p:sp>
    </p:spTree>
    <p:extLst>
      <p:ext uri="{BB962C8B-B14F-4D97-AF65-F5344CB8AC3E}">
        <p14:creationId xmlns:p14="http://schemas.microsoft.com/office/powerpoint/2010/main" val="2861846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Patient Safety Indicator for surgical complications</a:t>
            </a:r>
          </a:p>
        </p:txBody>
      </p:sp>
      <p:sp>
        <p:nvSpPr>
          <p:cNvPr id="3" name="Content Placeholder 2"/>
          <p:cNvSpPr>
            <a:spLocks noGrp="1"/>
          </p:cNvSpPr>
          <p:nvPr>
            <p:ph idx="1"/>
          </p:nvPr>
        </p:nvSpPr>
        <p:spPr>
          <a:xfrm>
            <a:off x="1081269" y="1747152"/>
            <a:ext cx="10515600" cy="4351338"/>
          </a:xfrm>
        </p:spPr>
        <p:txBody>
          <a:bodyPr>
            <a:normAutofit fontScale="47500" lnSpcReduction="20000"/>
          </a:bodyPr>
          <a:lstStyle/>
          <a:p>
            <a:pPr fontAlgn="base"/>
            <a:r>
              <a:rPr lang="en-US" sz="4400" b="1" dirty="0"/>
              <a:t>Surgical complications – CMS recalibrated Patient Safety Indicators</a:t>
            </a:r>
          </a:p>
          <a:p>
            <a:pPr marL="457200" lvl="1" indent="0" fontAlgn="base">
              <a:buNone/>
            </a:pPr>
            <a:r>
              <a:rPr lang="en-US" sz="4000" dirty="0"/>
              <a:t>Measures of serious complications are drawn from the CMS Patient Safety Indicators (PSIs). The overall score for serious complications is based on how often adult patients had certain serious, but potentially preventable, complications related to medical or surgical inpatient hospital care. This composite (or summary) measure – Patient Safety and Adverse Events Composite – is based on the following measures:</a:t>
            </a:r>
          </a:p>
          <a:p>
            <a:pPr lvl="1" fontAlgn="base"/>
            <a:r>
              <a:rPr lang="en-US" sz="4000" dirty="0"/>
              <a:t>(PSI 3) Pressure sores (pressure ulcers)</a:t>
            </a:r>
          </a:p>
          <a:p>
            <a:pPr lvl="1" fontAlgn="base"/>
            <a:r>
              <a:rPr lang="en-US" sz="2700" dirty="0"/>
              <a:t>(PSI 6) Collapsed lung that results from medical treatment (Iatrogenic pneumothorax)</a:t>
            </a:r>
          </a:p>
          <a:p>
            <a:pPr lvl="1" fontAlgn="base"/>
            <a:r>
              <a:rPr lang="en-US" sz="2700" dirty="0"/>
              <a:t>(PSI 8) Broken hip from a fall after surgery (in-hospital fall with hip fracture)</a:t>
            </a:r>
          </a:p>
          <a:p>
            <a:pPr lvl="1" fontAlgn="base"/>
            <a:r>
              <a:rPr lang="en-US" sz="2700" dirty="0"/>
              <a:t>(PSI 9) Bleeding or bruising during surgery (perioperative hemorrhage or hematoma)</a:t>
            </a:r>
          </a:p>
          <a:p>
            <a:pPr lvl="1" fontAlgn="base"/>
            <a:r>
              <a:rPr lang="en-US" sz="2700" dirty="0"/>
              <a:t>(PSI 10) Kidney and diabetic complications after surgery (postoperative acute kidney injury requiring dialysis)</a:t>
            </a:r>
          </a:p>
          <a:p>
            <a:pPr lvl="1" fontAlgn="base"/>
            <a:r>
              <a:rPr lang="en-US" sz="2700" dirty="0"/>
              <a:t>(PSI 11) Respiratory failure after surgery (postoperative respiratory failure)</a:t>
            </a:r>
          </a:p>
          <a:p>
            <a:pPr lvl="1" fontAlgn="base"/>
            <a:r>
              <a:rPr lang="en-US" sz="2700" dirty="0"/>
              <a:t>(PSI 12) Blood clots, in the lung or a large vein, after surgery (perioperative pulmonary embolism or deep vein thrombosis)</a:t>
            </a:r>
          </a:p>
          <a:p>
            <a:pPr lvl="1" fontAlgn="base"/>
            <a:r>
              <a:rPr lang="en-US" sz="2700" dirty="0"/>
              <a:t>(PSI 13) Blood stream infection after surgery (postoperative sepsis)</a:t>
            </a:r>
          </a:p>
          <a:p>
            <a:pPr lvl="1" fontAlgn="base"/>
            <a:r>
              <a:rPr lang="en-US" sz="2700" dirty="0"/>
              <a:t>(PSI 14) A wound that splits open after surgery (postoperative wound dehiscence)</a:t>
            </a:r>
          </a:p>
          <a:p>
            <a:pPr lvl="1" fontAlgn="base"/>
            <a:r>
              <a:rPr lang="en-US" sz="2700" dirty="0"/>
              <a:t>(PSI 15) Accidental cuts and tears (unrecognized abdominopelvic accidental puncture or laceration)</a:t>
            </a:r>
          </a:p>
        </p:txBody>
      </p:sp>
      <p:sp>
        <p:nvSpPr>
          <p:cNvPr id="5" name="TextBox 4"/>
          <p:cNvSpPr txBox="1"/>
          <p:nvPr/>
        </p:nvSpPr>
        <p:spPr>
          <a:xfrm>
            <a:off x="7592992" y="6098490"/>
            <a:ext cx="4332790" cy="523220"/>
          </a:xfrm>
          <a:prstGeom prst="rect">
            <a:avLst/>
          </a:prstGeom>
          <a:noFill/>
        </p:spPr>
        <p:txBody>
          <a:bodyPr wrap="square" rtlCol="0">
            <a:spAutoFit/>
          </a:bodyPr>
          <a:lstStyle/>
          <a:p>
            <a:pPr marL="403225" indent="-403225"/>
            <a:r>
              <a:rPr lang="en-US" sz="1400" dirty="0">
                <a:solidFill>
                  <a:schemeClr val="bg1"/>
                </a:solidFill>
              </a:rPr>
              <a:t>www.medicare.gov/HospitalCompare/Data/Serious-Complications.html</a:t>
            </a:r>
          </a:p>
        </p:txBody>
      </p:sp>
      <p:cxnSp>
        <p:nvCxnSpPr>
          <p:cNvPr id="6" name="Straight Arrow Connector 5"/>
          <p:cNvCxnSpPr/>
          <p:nvPr/>
        </p:nvCxnSpPr>
        <p:spPr>
          <a:xfrm>
            <a:off x="676155" y="3339482"/>
            <a:ext cx="810228" cy="1157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7201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FFFF00"/>
                </a:solidFill>
              </a:rPr>
              <a:t>What “patient harms” are captured in the AHRQ patient safety and adveres events composite? </a:t>
            </a:r>
          </a:p>
        </p:txBody>
      </p:sp>
      <p:sp>
        <p:nvSpPr>
          <p:cNvPr id="5" name="TextBox 4"/>
          <p:cNvSpPr txBox="1"/>
          <p:nvPr/>
        </p:nvSpPr>
        <p:spPr>
          <a:xfrm>
            <a:off x="7592992" y="6098490"/>
            <a:ext cx="4332790" cy="523220"/>
          </a:xfrm>
          <a:prstGeom prst="rect">
            <a:avLst/>
          </a:prstGeom>
          <a:noFill/>
        </p:spPr>
        <p:txBody>
          <a:bodyPr wrap="square" rtlCol="0">
            <a:spAutoFit/>
          </a:bodyPr>
          <a:lstStyle/>
          <a:p>
            <a:pPr marL="403225" indent="-403225"/>
            <a:r>
              <a:rPr lang="en-US" sz="1400" dirty="0">
                <a:solidFill>
                  <a:schemeClr val="bg1"/>
                </a:solidFill>
              </a:rPr>
              <a:t>www.qualityindicators.ahrq.gov/News/PSI90_Factsheet_FAQ_v1.pdf</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2150" y="2401094"/>
            <a:ext cx="8267700" cy="3200400"/>
          </a:xfrm>
        </p:spPr>
      </p:pic>
    </p:spTree>
    <p:extLst>
      <p:ext uri="{BB962C8B-B14F-4D97-AF65-F5344CB8AC3E}">
        <p14:creationId xmlns:p14="http://schemas.microsoft.com/office/powerpoint/2010/main" val="11762033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648" y="382430"/>
            <a:ext cx="10515600" cy="1325563"/>
          </a:xfrm>
        </p:spPr>
        <p:txBody>
          <a:bodyPr>
            <a:normAutofit fontScale="90000"/>
          </a:bodyPr>
          <a:lstStyle/>
          <a:p>
            <a:pPr algn="ctr"/>
            <a:r>
              <a:rPr lang="en-US" dirty="0">
                <a:solidFill>
                  <a:srgbClr val="FFFF00"/>
                </a:solidFill>
              </a:rPr>
              <a:t>How does Newark Beth Israel Score on Pressure Ulcers and Death from treatable serious complications?</a:t>
            </a:r>
          </a:p>
        </p:txBody>
      </p:sp>
      <p:sp>
        <p:nvSpPr>
          <p:cNvPr id="5" name="TextBox 4"/>
          <p:cNvSpPr txBox="1"/>
          <p:nvPr/>
        </p:nvSpPr>
        <p:spPr>
          <a:xfrm>
            <a:off x="5968678" y="6108697"/>
            <a:ext cx="5710177" cy="523220"/>
          </a:xfrm>
          <a:prstGeom prst="rect">
            <a:avLst/>
          </a:prstGeom>
          <a:noFill/>
        </p:spPr>
        <p:txBody>
          <a:bodyPr wrap="square" rtlCol="0">
            <a:spAutoFit/>
          </a:bodyPr>
          <a:lstStyle/>
          <a:p>
            <a:pPr marL="403225" indent="-403225"/>
            <a:r>
              <a:rPr lang="en-US" sz="1400" dirty="0" err="1">
                <a:solidFill>
                  <a:schemeClr val="bg1"/>
                </a:solidFill>
              </a:rPr>
              <a:t>www.hospitalsafetygrade.org</a:t>
            </a:r>
            <a:r>
              <a:rPr lang="en-US" sz="1400" dirty="0">
                <a:solidFill>
                  <a:schemeClr val="bg1"/>
                </a:solidFill>
              </a:rPr>
              <a:t>/table-details/</a:t>
            </a:r>
            <a:r>
              <a:rPr lang="en-US" sz="1400" dirty="0" err="1">
                <a:solidFill>
                  <a:schemeClr val="bg1"/>
                </a:solidFill>
              </a:rPr>
              <a:t>newark</a:t>
            </a:r>
            <a:r>
              <a:rPr lang="en-US" sz="1400" dirty="0">
                <a:solidFill>
                  <a:schemeClr val="bg1"/>
                </a:solidFill>
              </a:rPr>
              <a:t>-</a:t>
            </a:r>
            <a:r>
              <a:rPr lang="en-US" sz="1400" dirty="0" err="1">
                <a:solidFill>
                  <a:schemeClr val="bg1"/>
                </a:solidFill>
              </a:rPr>
              <a:t>beth</a:t>
            </a:r>
            <a:r>
              <a:rPr lang="en-US" sz="1400" dirty="0">
                <a:solidFill>
                  <a:schemeClr val="bg1"/>
                </a:solidFill>
              </a:rPr>
              <a:t>-</a:t>
            </a:r>
            <a:r>
              <a:rPr lang="en-US" sz="1400" dirty="0" err="1">
                <a:solidFill>
                  <a:schemeClr val="bg1"/>
                </a:solidFill>
              </a:rPr>
              <a:t>israel</a:t>
            </a:r>
            <a:r>
              <a:rPr lang="en-US" sz="1400" dirty="0">
                <a:solidFill>
                  <a:schemeClr val="bg1"/>
                </a:solidFill>
              </a:rPr>
              <a:t>-medical-center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40" y="3789801"/>
            <a:ext cx="10822108" cy="65721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43" y="3307325"/>
            <a:ext cx="10822105" cy="519109"/>
          </a:xfrm>
          <a:prstGeom prst="rect">
            <a:avLst/>
          </a:prstGeom>
        </p:spPr>
      </p:pic>
      <p:sp>
        <p:nvSpPr>
          <p:cNvPr id="9" name="TextBox 8"/>
          <p:cNvSpPr txBox="1"/>
          <p:nvPr/>
        </p:nvSpPr>
        <p:spPr>
          <a:xfrm>
            <a:off x="5968679" y="2142757"/>
            <a:ext cx="4078146" cy="646331"/>
          </a:xfrm>
          <a:prstGeom prst="rect">
            <a:avLst/>
          </a:prstGeom>
          <a:noFill/>
        </p:spPr>
        <p:txBody>
          <a:bodyPr wrap="square" rtlCol="0">
            <a:spAutoFit/>
          </a:bodyPr>
          <a:lstStyle/>
          <a:p>
            <a:r>
              <a:rPr lang="en-US" dirty="0">
                <a:solidFill>
                  <a:schemeClr val="bg1"/>
                </a:solidFill>
              </a:rPr>
              <a:t>Number of patients per 1,000 discharged with pressure ulcers</a:t>
            </a:r>
          </a:p>
        </p:txBody>
      </p:sp>
      <p:sp>
        <p:nvSpPr>
          <p:cNvPr id="10" name="TextBox 9"/>
          <p:cNvSpPr txBox="1"/>
          <p:nvPr/>
        </p:nvSpPr>
        <p:spPr>
          <a:xfrm>
            <a:off x="5968678" y="4587936"/>
            <a:ext cx="5108293" cy="646331"/>
          </a:xfrm>
          <a:prstGeom prst="rect">
            <a:avLst/>
          </a:prstGeom>
          <a:noFill/>
        </p:spPr>
        <p:txBody>
          <a:bodyPr wrap="square" rtlCol="0">
            <a:spAutoFit/>
          </a:bodyPr>
          <a:lstStyle/>
          <a:p>
            <a:r>
              <a:rPr lang="en-US" dirty="0">
                <a:solidFill>
                  <a:schemeClr val="bg1"/>
                </a:solidFill>
              </a:rPr>
              <a:t>Number of surgical patients who died per 1,000 who had a serious treatable complication </a:t>
            </a:r>
            <a:r>
              <a:rPr lang="en-US">
                <a:solidFill>
                  <a:schemeClr val="bg1"/>
                </a:solidFill>
              </a:rPr>
              <a:t>after surgery </a:t>
            </a:r>
            <a:endParaRPr lang="en-US" dirty="0">
              <a:solidFill>
                <a:schemeClr val="bg1"/>
              </a:solidFill>
            </a:endParaRPr>
          </a:p>
        </p:txBody>
      </p:sp>
      <p:cxnSp>
        <p:nvCxnSpPr>
          <p:cNvPr id="12" name="Straight Arrow Connector 11"/>
          <p:cNvCxnSpPr/>
          <p:nvPr/>
        </p:nvCxnSpPr>
        <p:spPr>
          <a:xfrm flipH="1">
            <a:off x="5602147" y="2789088"/>
            <a:ext cx="366531" cy="1000713"/>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1"/>
          </p:cNvCxnSpPr>
          <p:nvPr/>
        </p:nvCxnSpPr>
        <p:spPr>
          <a:xfrm flipH="1" flipV="1">
            <a:off x="5683170" y="4447014"/>
            <a:ext cx="285508" cy="464088"/>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1445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648" y="382430"/>
            <a:ext cx="10515600" cy="1325563"/>
          </a:xfrm>
        </p:spPr>
        <p:txBody>
          <a:bodyPr>
            <a:normAutofit/>
          </a:bodyPr>
          <a:lstStyle/>
          <a:p>
            <a:pPr algn="ctr"/>
            <a:r>
              <a:rPr lang="en-US" dirty="0">
                <a:solidFill>
                  <a:srgbClr val="FFFF00"/>
                </a:solidFill>
              </a:rPr>
              <a:t>How does Newark Beth Israel Score on Pressure Ulcers?</a:t>
            </a:r>
          </a:p>
        </p:txBody>
      </p:sp>
      <p:sp>
        <p:nvSpPr>
          <p:cNvPr id="5" name="TextBox 4"/>
          <p:cNvSpPr txBox="1"/>
          <p:nvPr/>
        </p:nvSpPr>
        <p:spPr>
          <a:xfrm>
            <a:off x="6246471" y="6131846"/>
            <a:ext cx="5710177" cy="523220"/>
          </a:xfrm>
          <a:prstGeom prst="rect">
            <a:avLst/>
          </a:prstGeom>
          <a:noFill/>
        </p:spPr>
        <p:txBody>
          <a:bodyPr wrap="square" rtlCol="0">
            <a:spAutoFit/>
          </a:bodyPr>
          <a:lstStyle/>
          <a:p>
            <a:pPr marL="403225" indent="-403225"/>
            <a:r>
              <a:rPr lang="en-US" sz="1400" dirty="0" err="1">
                <a:solidFill>
                  <a:schemeClr val="bg1"/>
                </a:solidFill>
              </a:rPr>
              <a:t>www.hospitalsafetygrade.org</a:t>
            </a:r>
            <a:r>
              <a:rPr lang="en-US" sz="1400" dirty="0">
                <a:solidFill>
                  <a:schemeClr val="bg1"/>
                </a:solidFill>
              </a:rPr>
              <a:t>/h/</a:t>
            </a:r>
            <a:r>
              <a:rPr lang="en-US" sz="1400" dirty="0" err="1">
                <a:solidFill>
                  <a:schemeClr val="bg1"/>
                </a:solidFill>
              </a:rPr>
              <a:t>newark-beth-israel-medical-center?findBy</a:t>
            </a:r>
            <a:r>
              <a:rPr lang="en-US" sz="1400" dirty="0">
                <a:solidFill>
                  <a:schemeClr val="bg1"/>
                </a:solidFill>
              </a:rPr>
              <a:t>=</a:t>
            </a:r>
            <a:r>
              <a:rPr lang="en-US" sz="1400" dirty="0" err="1">
                <a:solidFill>
                  <a:schemeClr val="bg1"/>
                </a:solidFill>
              </a:rPr>
              <a:t>hospital&amp;hospital</a:t>
            </a:r>
            <a:r>
              <a:rPr lang="en-US" sz="1400" dirty="0">
                <a:solidFill>
                  <a:schemeClr val="bg1"/>
                </a:solidFill>
              </a:rPr>
              <a:t>=</a:t>
            </a:r>
            <a:r>
              <a:rPr lang="en-US" sz="1400" dirty="0" err="1">
                <a:solidFill>
                  <a:schemeClr val="bg1"/>
                </a:solidFill>
              </a:rPr>
              <a:t>newark+beth&amp;rPos</a:t>
            </a:r>
            <a:r>
              <a:rPr lang="en-US" sz="1400" dirty="0">
                <a:solidFill>
                  <a:schemeClr val="bg1"/>
                </a:solidFill>
              </a:rPr>
              <a:t>=0&amp;rSort=grade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400" y="1707993"/>
            <a:ext cx="9051884" cy="4423853"/>
          </a:xfrm>
          <a:prstGeom prst="rect">
            <a:avLst/>
          </a:prstGeom>
        </p:spPr>
      </p:pic>
    </p:spTree>
    <p:extLst>
      <p:ext uri="{BB962C8B-B14F-4D97-AF65-F5344CB8AC3E}">
        <p14:creationId xmlns:p14="http://schemas.microsoft.com/office/powerpoint/2010/main" val="9916216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648" y="382430"/>
            <a:ext cx="10515600" cy="1325563"/>
          </a:xfrm>
        </p:spPr>
        <p:txBody>
          <a:bodyPr>
            <a:normAutofit fontScale="90000"/>
          </a:bodyPr>
          <a:lstStyle/>
          <a:p>
            <a:pPr algn="ctr"/>
            <a:r>
              <a:rPr lang="en-US" dirty="0">
                <a:solidFill>
                  <a:srgbClr val="FFFF00"/>
                </a:solidFill>
              </a:rPr>
              <a:t>How does Newark Beth Israel Score on Doctor Communication with Patients?</a:t>
            </a:r>
          </a:p>
        </p:txBody>
      </p:sp>
      <p:sp>
        <p:nvSpPr>
          <p:cNvPr id="5" name="TextBox 4"/>
          <p:cNvSpPr txBox="1"/>
          <p:nvPr/>
        </p:nvSpPr>
        <p:spPr>
          <a:xfrm>
            <a:off x="6246471" y="6131846"/>
            <a:ext cx="5710177" cy="523220"/>
          </a:xfrm>
          <a:prstGeom prst="rect">
            <a:avLst/>
          </a:prstGeom>
          <a:noFill/>
        </p:spPr>
        <p:txBody>
          <a:bodyPr wrap="square" rtlCol="0">
            <a:spAutoFit/>
          </a:bodyPr>
          <a:lstStyle/>
          <a:p>
            <a:pPr marL="403225" indent="-403225"/>
            <a:r>
              <a:rPr lang="en-US" sz="1400" dirty="0" err="1">
                <a:solidFill>
                  <a:schemeClr val="bg1"/>
                </a:solidFill>
              </a:rPr>
              <a:t>www.hospitalsafetygrade.org</a:t>
            </a:r>
            <a:r>
              <a:rPr lang="en-US" sz="1400" dirty="0">
                <a:solidFill>
                  <a:schemeClr val="bg1"/>
                </a:solidFill>
              </a:rPr>
              <a:t>/h/</a:t>
            </a:r>
            <a:r>
              <a:rPr lang="en-US" sz="1400" dirty="0" err="1">
                <a:solidFill>
                  <a:schemeClr val="bg1"/>
                </a:solidFill>
              </a:rPr>
              <a:t>newark-beth-israel-medical-center?findBy</a:t>
            </a:r>
            <a:r>
              <a:rPr lang="en-US" sz="1400" dirty="0">
                <a:solidFill>
                  <a:schemeClr val="bg1"/>
                </a:solidFill>
              </a:rPr>
              <a:t>=</a:t>
            </a:r>
            <a:r>
              <a:rPr lang="en-US" sz="1400" dirty="0" err="1">
                <a:solidFill>
                  <a:schemeClr val="bg1"/>
                </a:solidFill>
              </a:rPr>
              <a:t>hospital&amp;hospital</a:t>
            </a:r>
            <a:r>
              <a:rPr lang="en-US" sz="1400" dirty="0">
                <a:solidFill>
                  <a:schemeClr val="bg1"/>
                </a:solidFill>
              </a:rPr>
              <a:t>=</a:t>
            </a:r>
            <a:r>
              <a:rPr lang="en-US" sz="1400" dirty="0" err="1">
                <a:solidFill>
                  <a:schemeClr val="bg1"/>
                </a:solidFill>
              </a:rPr>
              <a:t>newark+beth&amp;rPos</a:t>
            </a:r>
            <a:r>
              <a:rPr lang="en-US" sz="1400" dirty="0">
                <a:solidFill>
                  <a:schemeClr val="bg1"/>
                </a:solidFill>
              </a:rPr>
              <a:t>=0&amp;rSort=grade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888" y="1707993"/>
            <a:ext cx="7697165" cy="4118908"/>
          </a:xfrm>
          <a:prstGeom prst="rect">
            <a:avLst/>
          </a:prstGeom>
        </p:spPr>
      </p:pic>
    </p:spTree>
    <p:extLst>
      <p:ext uri="{BB962C8B-B14F-4D97-AF65-F5344CB8AC3E}">
        <p14:creationId xmlns:p14="http://schemas.microsoft.com/office/powerpoint/2010/main" val="17124918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648" y="382430"/>
            <a:ext cx="10515600" cy="1325563"/>
          </a:xfrm>
        </p:spPr>
        <p:txBody>
          <a:bodyPr>
            <a:normAutofit fontScale="90000"/>
          </a:bodyPr>
          <a:lstStyle/>
          <a:p>
            <a:pPr algn="ctr"/>
            <a:r>
              <a:rPr lang="en-US" dirty="0">
                <a:solidFill>
                  <a:srgbClr val="FFFF00"/>
                </a:solidFill>
              </a:rPr>
              <a:t>How does Newark Beth Israel Score on Nurse communication with patients?</a:t>
            </a:r>
          </a:p>
        </p:txBody>
      </p:sp>
      <p:sp>
        <p:nvSpPr>
          <p:cNvPr id="5" name="TextBox 4"/>
          <p:cNvSpPr txBox="1"/>
          <p:nvPr/>
        </p:nvSpPr>
        <p:spPr>
          <a:xfrm>
            <a:off x="6246471" y="6131846"/>
            <a:ext cx="5710177" cy="523220"/>
          </a:xfrm>
          <a:prstGeom prst="rect">
            <a:avLst/>
          </a:prstGeom>
          <a:noFill/>
        </p:spPr>
        <p:txBody>
          <a:bodyPr wrap="square" rtlCol="0">
            <a:spAutoFit/>
          </a:bodyPr>
          <a:lstStyle/>
          <a:p>
            <a:pPr marL="403225" indent="-403225"/>
            <a:r>
              <a:rPr lang="en-US" sz="1400" dirty="0" err="1">
                <a:solidFill>
                  <a:schemeClr val="bg1"/>
                </a:solidFill>
              </a:rPr>
              <a:t>www.hospitalsafetygrade.org</a:t>
            </a:r>
            <a:r>
              <a:rPr lang="en-US" sz="1400" dirty="0">
                <a:solidFill>
                  <a:schemeClr val="bg1"/>
                </a:solidFill>
              </a:rPr>
              <a:t>/h/</a:t>
            </a:r>
            <a:r>
              <a:rPr lang="en-US" sz="1400" dirty="0" err="1">
                <a:solidFill>
                  <a:schemeClr val="bg1"/>
                </a:solidFill>
              </a:rPr>
              <a:t>newark-beth-israel-medical-center?findBy</a:t>
            </a:r>
            <a:r>
              <a:rPr lang="en-US" sz="1400" dirty="0">
                <a:solidFill>
                  <a:schemeClr val="bg1"/>
                </a:solidFill>
              </a:rPr>
              <a:t>=</a:t>
            </a:r>
            <a:r>
              <a:rPr lang="en-US" sz="1400" dirty="0" err="1">
                <a:solidFill>
                  <a:schemeClr val="bg1"/>
                </a:solidFill>
              </a:rPr>
              <a:t>hospital&amp;hospital</a:t>
            </a:r>
            <a:r>
              <a:rPr lang="en-US" sz="1400" dirty="0">
                <a:solidFill>
                  <a:schemeClr val="bg1"/>
                </a:solidFill>
              </a:rPr>
              <a:t>=</a:t>
            </a:r>
            <a:r>
              <a:rPr lang="en-US" sz="1400" dirty="0" err="1">
                <a:solidFill>
                  <a:schemeClr val="bg1"/>
                </a:solidFill>
              </a:rPr>
              <a:t>newark+beth&amp;rPos</a:t>
            </a:r>
            <a:r>
              <a:rPr lang="en-US" sz="1400" dirty="0">
                <a:solidFill>
                  <a:schemeClr val="bg1"/>
                </a:solidFill>
              </a:rPr>
              <a:t>=0&amp;rSort=grade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696" y="1569652"/>
            <a:ext cx="8745550" cy="4562194"/>
          </a:xfrm>
          <a:prstGeom prst="rect">
            <a:avLst/>
          </a:prstGeom>
        </p:spPr>
      </p:pic>
    </p:spTree>
    <p:extLst>
      <p:ext uri="{BB962C8B-B14F-4D97-AF65-F5344CB8AC3E}">
        <p14:creationId xmlns:p14="http://schemas.microsoft.com/office/powerpoint/2010/main" val="12746354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648" y="382430"/>
            <a:ext cx="10515600" cy="1325563"/>
          </a:xfrm>
        </p:spPr>
        <p:txBody>
          <a:bodyPr>
            <a:normAutofit fontScale="90000"/>
          </a:bodyPr>
          <a:lstStyle/>
          <a:p>
            <a:pPr algn="ctr"/>
            <a:r>
              <a:rPr lang="en-US" dirty="0">
                <a:solidFill>
                  <a:srgbClr val="FFFF00"/>
                </a:solidFill>
              </a:rPr>
              <a:t>How does Newark Beth Israel Score on Nurse communication with patients?</a:t>
            </a:r>
          </a:p>
        </p:txBody>
      </p:sp>
      <p:sp>
        <p:nvSpPr>
          <p:cNvPr id="5" name="TextBox 4"/>
          <p:cNvSpPr txBox="1"/>
          <p:nvPr/>
        </p:nvSpPr>
        <p:spPr>
          <a:xfrm>
            <a:off x="6246471" y="6131846"/>
            <a:ext cx="5710177" cy="523220"/>
          </a:xfrm>
          <a:prstGeom prst="rect">
            <a:avLst/>
          </a:prstGeom>
          <a:noFill/>
        </p:spPr>
        <p:txBody>
          <a:bodyPr wrap="square" rtlCol="0">
            <a:spAutoFit/>
          </a:bodyPr>
          <a:lstStyle/>
          <a:p>
            <a:pPr marL="403225" indent="-403225"/>
            <a:r>
              <a:rPr lang="en-US" sz="1400" dirty="0" err="1">
                <a:solidFill>
                  <a:schemeClr val="bg1"/>
                </a:solidFill>
              </a:rPr>
              <a:t>www.hospitalsafetygrade.org</a:t>
            </a:r>
            <a:r>
              <a:rPr lang="en-US" sz="1400" dirty="0">
                <a:solidFill>
                  <a:schemeClr val="bg1"/>
                </a:solidFill>
              </a:rPr>
              <a:t>/h/</a:t>
            </a:r>
            <a:r>
              <a:rPr lang="en-US" sz="1400" dirty="0" err="1">
                <a:solidFill>
                  <a:schemeClr val="bg1"/>
                </a:solidFill>
              </a:rPr>
              <a:t>newark-beth-israel-medical-center?findBy</a:t>
            </a:r>
            <a:r>
              <a:rPr lang="en-US" sz="1400" dirty="0">
                <a:solidFill>
                  <a:schemeClr val="bg1"/>
                </a:solidFill>
              </a:rPr>
              <a:t>=</a:t>
            </a:r>
            <a:r>
              <a:rPr lang="en-US" sz="1400" dirty="0" err="1">
                <a:solidFill>
                  <a:schemeClr val="bg1"/>
                </a:solidFill>
              </a:rPr>
              <a:t>hospital&amp;hospital</a:t>
            </a:r>
            <a:r>
              <a:rPr lang="en-US" sz="1400" dirty="0">
                <a:solidFill>
                  <a:schemeClr val="bg1"/>
                </a:solidFill>
              </a:rPr>
              <a:t>=</a:t>
            </a:r>
            <a:r>
              <a:rPr lang="en-US" sz="1400" dirty="0" err="1">
                <a:solidFill>
                  <a:schemeClr val="bg1"/>
                </a:solidFill>
              </a:rPr>
              <a:t>newark+beth&amp;rPos</a:t>
            </a:r>
            <a:r>
              <a:rPr lang="en-US" sz="1400" dirty="0">
                <a:solidFill>
                  <a:schemeClr val="bg1"/>
                </a:solidFill>
              </a:rPr>
              <a:t>=0&amp;rSort=grade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71" y="1562581"/>
            <a:ext cx="8419968" cy="4443234"/>
          </a:xfrm>
          <a:prstGeom prst="rect">
            <a:avLst/>
          </a:prstGeom>
        </p:spPr>
      </p:pic>
    </p:spTree>
    <p:extLst>
      <p:ext uri="{BB962C8B-B14F-4D97-AF65-F5344CB8AC3E}">
        <p14:creationId xmlns:p14="http://schemas.microsoft.com/office/powerpoint/2010/main" val="1648377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What physical exam is required for pressure ulcers?</a:t>
            </a:r>
          </a:p>
        </p:txBody>
      </p:sp>
      <p:sp>
        <p:nvSpPr>
          <p:cNvPr id="3" name="Content Placeholder 2"/>
          <p:cNvSpPr>
            <a:spLocks noGrp="1"/>
          </p:cNvSpPr>
          <p:nvPr>
            <p:ph idx="1"/>
          </p:nvPr>
        </p:nvSpPr>
        <p:spPr>
          <a:xfrm>
            <a:off x="972273" y="1868749"/>
            <a:ext cx="4902843" cy="4351338"/>
          </a:xfrm>
        </p:spPr>
        <p:txBody>
          <a:bodyPr>
            <a:noAutofit/>
          </a:bodyPr>
          <a:lstStyle/>
          <a:p>
            <a:pPr lvl="0"/>
            <a:r>
              <a:rPr lang="en-US" sz="2000" dirty="0"/>
              <a:t>Exact anatomical location of wound, e.g.: </a:t>
            </a:r>
          </a:p>
          <a:p>
            <a:pPr lvl="1"/>
            <a:r>
              <a:rPr lang="en-US" sz="2000" dirty="0"/>
              <a:t>Plantar or dorsal surface of toe 1,2,3,4,5)</a:t>
            </a:r>
          </a:p>
          <a:p>
            <a:pPr lvl="1"/>
            <a:r>
              <a:rPr lang="en-US" sz="2000" dirty="0"/>
              <a:t>If plantar, identify which metatarsal</a:t>
            </a:r>
          </a:p>
          <a:p>
            <a:pPr lvl="1"/>
            <a:r>
              <a:rPr lang="en-US" sz="2000" dirty="0"/>
              <a:t>Heel/ankle/calf, anterior tibia, lateral or medial</a:t>
            </a:r>
          </a:p>
          <a:p>
            <a:pPr lvl="0"/>
            <a:r>
              <a:rPr lang="en-US" sz="2000" dirty="0"/>
              <a:t>Daily assessment of the skin, particularly around the at-risk areas, including ischial, sacral, trochanteric, and heel areas</a:t>
            </a:r>
          </a:p>
          <a:p>
            <a:pPr fontAlgn="base"/>
            <a:r>
              <a:rPr lang="en-US" sz="2000" dirty="0"/>
              <a:t>If patient has heel ulcer, do they have sacral, buttock, occiput, or hip ulcer?</a:t>
            </a:r>
          </a:p>
        </p:txBody>
      </p:sp>
      <p:sp>
        <p:nvSpPr>
          <p:cNvPr id="7" name="Content Placeholder 2"/>
          <p:cNvSpPr txBox="1">
            <a:spLocks/>
          </p:cNvSpPr>
          <p:nvPr/>
        </p:nvSpPr>
        <p:spPr>
          <a:xfrm>
            <a:off x="6450957" y="1868749"/>
            <a:ext cx="4902843"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Length, width, depth of wound</a:t>
            </a:r>
          </a:p>
          <a:p>
            <a:r>
              <a:rPr lang="en-US" sz="2000" dirty="0"/>
              <a:t>Fungal toenails (e.g., yes/no? which ones?)</a:t>
            </a:r>
          </a:p>
          <a:p>
            <a:r>
              <a:rPr lang="en-US" sz="2000" dirty="0"/>
              <a:t>Characterization of skin around wound (e.g., erythema, callus? pustules? dermatitis? hyperpigmentation?) </a:t>
            </a:r>
          </a:p>
          <a:p>
            <a:r>
              <a:rPr lang="en-US" sz="2000" dirty="0"/>
              <a:t>Pus</a:t>
            </a:r>
          </a:p>
          <a:p>
            <a:r>
              <a:rPr lang="en-US" sz="2000" dirty="0"/>
              <a:t>Tenderness </a:t>
            </a:r>
          </a:p>
          <a:p>
            <a:r>
              <a:rPr lang="en-US" sz="2000" dirty="0"/>
              <a:t>Drainage</a:t>
            </a:r>
          </a:p>
          <a:p>
            <a:pPr lvl="0"/>
            <a:r>
              <a:rPr lang="en-US" sz="2000" dirty="0"/>
              <a:t>Characterization of granulation tissue (e.g., discolored, well-vascularized?)</a:t>
            </a:r>
          </a:p>
          <a:p>
            <a:pPr lvl="0"/>
            <a:r>
              <a:rPr lang="en-US" sz="2000" dirty="0"/>
              <a:t>Undermining of wound edges (i.e., how many centimeters?)</a:t>
            </a:r>
          </a:p>
          <a:p>
            <a:endParaRPr lang="en-US" sz="2000" dirty="0"/>
          </a:p>
          <a:p>
            <a:pPr fontAlgn="base"/>
            <a:endParaRPr lang="en-US" sz="1400" dirty="0"/>
          </a:p>
        </p:txBody>
      </p:sp>
    </p:spTree>
    <p:extLst>
      <p:ext uri="{BB962C8B-B14F-4D97-AF65-F5344CB8AC3E}">
        <p14:creationId xmlns:p14="http://schemas.microsoft.com/office/powerpoint/2010/main" val="18533406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671" y="718096"/>
            <a:ext cx="10515600" cy="1325563"/>
          </a:xfrm>
        </p:spPr>
        <p:txBody>
          <a:bodyPr>
            <a:normAutofit/>
          </a:bodyPr>
          <a:lstStyle/>
          <a:p>
            <a:pPr algn="ctr"/>
            <a:r>
              <a:rPr lang="en-US" dirty="0">
                <a:solidFill>
                  <a:srgbClr val="FFFF00"/>
                </a:solidFill>
              </a:rPr>
              <a:t>CMS Star Ratings</a:t>
            </a:r>
          </a:p>
        </p:txBody>
      </p:sp>
      <p:sp>
        <p:nvSpPr>
          <p:cNvPr id="3" name="Content Placeholder 2"/>
          <p:cNvSpPr>
            <a:spLocks noGrp="1"/>
          </p:cNvSpPr>
          <p:nvPr>
            <p:ph idx="1"/>
          </p:nvPr>
        </p:nvSpPr>
        <p:spPr/>
        <p:txBody>
          <a:bodyPr>
            <a:noAutofit/>
          </a:bodyPr>
          <a:lstStyle/>
          <a:p>
            <a:pPr fontAlgn="base">
              <a:lnSpc>
                <a:spcPct val="120000"/>
              </a:lnSpc>
            </a:pPr>
            <a:r>
              <a:rPr lang="en-US" sz="2400" dirty="0"/>
              <a:t>The newest measure in this area is the Center for Medicare and Medicaid Services' (CMS) Hospital Compare Star rating system. This program uses complex methodology — based on a hospital's performance with mortality, safety, readmissions, patient experience, care effectiveness, care timeliness, and efficient use of medical imaging — to assign each hospital a Star rating ranging from 1 (lowest score) to 5 (highest score). The stated goal for this program is “To help millions of patients and their families learn about the quality of hospitals, compare facilities in their area side-by-side, and ask important questions about care quality when visiting a hospital or other health care provider (</a:t>
            </a:r>
            <a:r>
              <a:rPr lang="en-US" sz="2400" dirty="0">
                <a:hlinkClick r:id="rId2"/>
              </a:rPr>
              <a:t>8</a:t>
            </a:r>
            <a:r>
              <a:rPr lang="en-US" sz="2400" dirty="0"/>
              <a:t>).</a:t>
            </a:r>
          </a:p>
        </p:txBody>
      </p:sp>
      <p:sp>
        <p:nvSpPr>
          <p:cNvPr id="5" name="TextBox 4"/>
          <p:cNvSpPr txBox="1"/>
          <p:nvPr/>
        </p:nvSpPr>
        <p:spPr>
          <a:xfrm>
            <a:off x="7592992" y="6098490"/>
            <a:ext cx="4332790" cy="523220"/>
          </a:xfrm>
          <a:prstGeom prst="rect">
            <a:avLst/>
          </a:prstGeom>
          <a:noFill/>
        </p:spPr>
        <p:txBody>
          <a:bodyPr wrap="square" rtlCol="0">
            <a:spAutoFit/>
          </a:bodyPr>
          <a:lstStyle/>
          <a:p>
            <a:pPr marL="403225" indent="-403225"/>
            <a:r>
              <a:rPr lang="en-US" sz="1400" dirty="0">
                <a:solidFill>
                  <a:schemeClr val="bg1"/>
                </a:solidFill>
              </a:rPr>
              <a:t>www.medicare.gov/HospitalCompare/Data/Serious-Complications.html</a:t>
            </a:r>
          </a:p>
        </p:txBody>
      </p:sp>
    </p:spTree>
    <p:extLst>
      <p:ext uri="{BB962C8B-B14F-4D97-AF65-F5344CB8AC3E}">
        <p14:creationId xmlns:p14="http://schemas.microsoft.com/office/powerpoint/2010/main" val="17368902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00"/>
                </a:solidFill>
              </a:rPr>
              <a:t>How does Leapfrog measure hospital-acquired pressure ulcers?</a:t>
            </a:r>
          </a:p>
        </p:txBody>
      </p:sp>
      <p:sp>
        <p:nvSpPr>
          <p:cNvPr id="3" name="Content Placeholder 2"/>
          <p:cNvSpPr>
            <a:spLocks noGrp="1"/>
          </p:cNvSpPr>
          <p:nvPr>
            <p:ph idx="1"/>
          </p:nvPr>
        </p:nvSpPr>
        <p:spPr/>
        <p:txBody>
          <a:bodyPr>
            <a:noAutofit/>
          </a:bodyPr>
          <a:lstStyle/>
          <a:p>
            <a:r>
              <a:rPr lang="en-US" sz="2000" dirty="0"/>
              <a:t>Leapfrog evaluates two hospital-acquired injuries on the Leapfrog Hospital Survey: Hospital-Acquired Stage III &amp; IV Pressure Ulcers and Hospital-Acquired Injuries.</a:t>
            </a:r>
          </a:p>
          <a:p>
            <a:r>
              <a:rPr lang="en-US" sz="2000" dirty="0"/>
              <a:t>Hospital-acquired pressure ulcers at stage III and IV are "bedsores" that are caused by remaining in one position for a long time, commonly in a bed or wheelchair, and can be prevented through known precautions. Stage III and IV pressure ulcers are very deep, serious sores that may reach muscle or bone. They cause severe pain and serious infection, and may prolong hospital stays or lead to amputation. Occasionally, a pressure ulcer may lead to death.</a:t>
            </a:r>
          </a:p>
          <a:p>
            <a:r>
              <a:rPr lang="en-US" sz="2000" dirty="0"/>
              <a:t>Hospital-acquired injuries are falls and other traumatic injuries (broken or dislocated bones, crushing injuries, or burns) that occur while a patient is in the hospital. Falls can happen when patients who really can’t walk on their own try getting out of bed, often to go to the restroom. Patient falls increase time in the hospital, require additional care, and can result in permanent disability or even death. Although some falls and injuries may occur when hospitals are providing quality care, many others can be avoided.</a:t>
            </a:r>
          </a:p>
        </p:txBody>
      </p:sp>
      <p:sp>
        <p:nvSpPr>
          <p:cNvPr id="5" name="TextBox 4"/>
          <p:cNvSpPr txBox="1"/>
          <p:nvPr/>
        </p:nvSpPr>
        <p:spPr>
          <a:xfrm>
            <a:off x="7030065" y="6098490"/>
            <a:ext cx="4895717" cy="523220"/>
          </a:xfrm>
          <a:prstGeom prst="rect">
            <a:avLst/>
          </a:prstGeom>
          <a:noFill/>
        </p:spPr>
        <p:txBody>
          <a:bodyPr wrap="square" rtlCol="0">
            <a:spAutoFit/>
          </a:bodyPr>
          <a:lstStyle/>
          <a:p>
            <a:pPr marL="403225" indent="-403225"/>
            <a:endParaRPr lang="en-US" sz="1400" dirty="0">
              <a:solidFill>
                <a:srgbClr val="FFFF00"/>
              </a:solidFill>
              <a:hlinkClick r:id="rId2"/>
            </a:endParaRPr>
          </a:p>
          <a:p>
            <a:pPr marL="403225" indent="-403225"/>
            <a:r>
              <a:rPr lang="en-US" sz="1400" dirty="0">
                <a:solidFill>
                  <a:schemeClr val="bg1"/>
                </a:solidFill>
              </a:rPr>
              <a:t>www.leapfroggroup.org/ratings/reports/hospitalacquiredinjuries</a:t>
            </a:r>
          </a:p>
        </p:txBody>
      </p:sp>
    </p:spTree>
    <p:extLst>
      <p:ext uri="{BB962C8B-B14F-4D97-AF65-F5344CB8AC3E}">
        <p14:creationId xmlns:p14="http://schemas.microsoft.com/office/powerpoint/2010/main" val="11690500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How are “never events” scored?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7040" y="1609315"/>
            <a:ext cx="6157920" cy="4351338"/>
          </a:xfrm>
        </p:spPr>
      </p:pic>
      <p:sp>
        <p:nvSpPr>
          <p:cNvPr id="5" name="Content Placeholder 2"/>
          <p:cNvSpPr txBox="1">
            <a:spLocks/>
          </p:cNvSpPr>
          <p:nvPr/>
        </p:nvSpPr>
        <p:spPr>
          <a:xfrm>
            <a:off x="3352800" y="5797858"/>
            <a:ext cx="8984226" cy="14878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10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10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7" name="TextBox 6"/>
          <p:cNvSpPr txBox="1"/>
          <p:nvPr/>
        </p:nvSpPr>
        <p:spPr>
          <a:xfrm>
            <a:off x="3046537" y="6172449"/>
            <a:ext cx="9574161" cy="369332"/>
          </a:xfrm>
          <a:prstGeom prst="rect">
            <a:avLst/>
          </a:prstGeom>
          <a:noFill/>
        </p:spPr>
        <p:txBody>
          <a:bodyPr wrap="square" rtlCol="0">
            <a:spAutoFit/>
          </a:bodyPr>
          <a:lstStyle/>
          <a:p>
            <a:r>
              <a:rPr lang="en-US" dirty="0">
                <a:solidFill>
                  <a:schemeClr val="bg1"/>
                </a:solidFill>
              </a:rPr>
              <a:t>www.leapfroggroup.org/sites/default/files/Files/2019scoringAlgorithms_20190401_v8.0.pdf</a:t>
            </a:r>
          </a:p>
        </p:txBody>
      </p:sp>
    </p:spTree>
    <p:extLst>
      <p:ext uri="{BB962C8B-B14F-4D97-AF65-F5344CB8AC3E}">
        <p14:creationId xmlns:p14="http://schemas.microsoft.com/office/powerpoint/2010/main" val="8956148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00"/>
                </a:solidFill>
              </a:rPr>
              <a:t>What are the 9 principles for responding to “never events?”</a:t>
            </a:r>
          </a:p>
        </p:txBody>
      </p:sp>
      <p:sp>
        <p:nvSpPr>
          <p:cNvPr id="5" name="Content Placeholder 2"/>
          <p:cNvSpPr txBox="1">
            <a:spLocks/>
          </p:cNvSpPr>
          <p:nvPr/>
        </p:nvSpPr>
        <p:spPr>
          <a:xfrm>
            <a:off x="3352800" y="5797858"/>
            <a:ext cx="8984226" cy="14878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10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10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7" name="TextBox 6"/>
          <p:cNvSpPr txBox="1"/>
          <p:nvPr/>
        </p:nvSpPr>
        <p:spPr>
          <a:xfrm>
            <a:off x="6391620" y="6203255"/>
            <a:ext cx="6259509"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www.leapfroggroup.org</a:t>
            </a:r>
            <a:r>
              <a:rPr lang="en-US" dirty="0">
                <a:solidFill>
                  <a:schemeClr val="bg1"/>
                </a:solidFill>
              </a:rPr>
              <a:t>/influencing/never-events</a:t>
            </a:r>
          </a:p>
        </p:txBody>
      </p:sp>
      <p:sp>
        <p:nvSpPr>
          <p:cNvPr id="3" name="Content Placeholder 2"/>
          <p:cNvSpPr>
            <a:spLocks noGrp="1"/>
          </p:cNvSpPr>
          <p:nvPr>
            <p:ph idx="1"/>
          </p:nvPr>
        </p:nvSpPr>
        <p:spPr/>
        <p:txBody>
          <a:bodyPr>
            <a:normAutofit fontScale="47500" lnSpcReduction="20000"/>
          </a:bodyPr>
          <a:lstStyle/>
          <a:p>
            <a:r>
              <a:rPr lang="en-US" sz="4200" dirty="0"/>
              <a:t>In 2007, The Leapfrog Hospital Survey began asking hospitals about their process for handling serious reportable events. These principles are meant to ensure that patients and families, as well as caregivers, receive appropriate follow-up if a never event occurs. A hospital "fully meets standards" if they agree to all of the following if a Never Event occurs within their facility:</a:t>
            </a:r>
          </a:p>
          <a:p>
            <a:pPr marL="514350" indent="-514350">
              <a:buFont typeface="+mj-lt"/>
              <a:buAutoNum type="arabicPeriod"/>
            </a:pPr>
            <a:r>
              <a:rPr lang="en-US" sz="3400" dirty="0"/>
              <a:t>Apologize to the patient and family</a:t>
            </a:r>
          </a:p>
          <a:p>
            <a:pPr marL="514350" indent="-514350">
              <a:buFont typeface="+mj-lt"/>
              <a:buAutoNum type="arabicPeriod"/>
            </a:pPr>
            <a:r>
              <a:rPr lang="en-US" sz="3400" dirty="0"/>
              <a:t>Waive all costs directly related to the event</a:t>
            </a:r>
          </a:p>
          <a:p>
            <a:pPr marL="514350" indent="-514350">
              <a:buFont typeface="+mj-lt"/>
              <a:buAutoNum type="arabicPeriod"/>
            </a:pPr>
            <a:r>
              <a:rPr lang="en-US" sz="3400" dirty="0"/>
              <a:t>Report the event to an external agency</a:t>
            </a:r>
          </a:p>
          <a:p>
            <a:pPr marL="514350" indent="-514350">
              <a:buFont typeface="+mj-lt"/>
              <a:buAutoNum type="arabicPeriod"/>
            </a:pPr>
            <a:r>
              <a:rPr lang="en-US" sz="3400" dirty="0"/>
              <a:t>Conduct a root-cause analysis of how and why the event occurred</a:t>
            </a:r>
          </a:p>
          <a:p>
            <a:pPr marL="514350" indent="-514350">
              <a:buFont typeface="+mj-lt"/>
              <a:buAutoNum type="arabicPeriod"/>
            </a:pPr>
            <a:r>
              <a:rPr lang="en-US" sz="3400" dirty="0"/>
              <a:t>Interview patients and families, who are willing and able, to gather evidence for the root cause analysis</a:t>
            </a:r>
          </a:p>
          <a:p>
            <a:pPr marL="514350" indent="-514350">
              <a:buFont typeface="+mj-lt"/>
              <a:buAutoNum type="arabicPeriod"/>
            </a:pPr>
            <a:r>
              <a:rPr lang="en-US" sz="3400" dirty="0"/>
              <a:t>Inform the patient and family of the action(s) that the hospital will take to prevent future recurrences of similar events based on the findings from the root cause analysis</a:t>
            </a:r>
          </a:p>
          <a:p>
            <a:pPr marL="514350" indent="-514350">
              <a:buFont typeface="+mj-lt"/>
              <a:buAutoNum type="arabicPeriod"/>
            </a:pPr>
            <a:r>
              <a:rPr lang="en-US" sz="3400" dirty="0"/>
              <a:t>Have a protocol in place to provide support for caregivers involved in Never Events, and make that protocol known to all caregivers and affiliated clinicians</a:t>
            </a:r>
          </a:p>
          <a:p>
            <a:pPr marL="514350" indent="-514350">
              <a:buFont typeface="+mj-lt"/>
              <a:buAutoNum type="arabicPeriod"/>
            </a:pPr>
            <a:r>
              <a:rPr lang="en-US" sz="3400" dirty="0"/>
              <a:t>Perform an annual review to ensure compliance with each element of Leapfrog’s Never Events Policy for each never event that occurred</a:t>
            </a:r>
          </a:p>
          <a:p>
            <a:pPr marL="514350" indent="-514350">
              <a:buFont typeface="+mj-lt"/>
              <a:buAutoNum type="arabicPeriod"/>
            </a:pPr>
            <a:r>
              <a:rPr lang="en-US" sz="3400" dirty="0"/>
              <a:t>Make a copy of this policy available to patients upon request</a:t>
            </a:r>
          </a:p>
          <a:p>
            <a:endParaRPr lang="en-US" dirty="0"/>
          </a:p>
        </p:txBody>
      </p:sp>
    </p:spTree>
    <p:extLst>
      <p:ext uri="{BB962C8B-B14F-4D97-AF65-F5344CB8AC3E}">
        <p14:creationId xmlns:p14="http://schemas.microsoft.com/office/powerpoint/2010/main" val="8860701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205" y="214654"/>
            <a:ext cx="11343189" cy="1325563"/>
          </a:xfrm>
        </p:spPr>
        <p:txBody>
          <a:bodyPr>
            <a:normAutofit/>
          </a:bodyPr>
          <a:lstStyle/>
          <a:p>
            <a:pPr algn="ctr"/>
            <a:r>
              <a:rPr lang="en-US" sz="4000" dirty="0">
                <a:solidFill>
                  <a:srgbClr val="FFFF00"/>
                </a:solidFill>
              </a:rPr>
              <a:t>How does CMS score its quality measures?</a:t>
            </a:r>
          </a:p>
        </p:txBody>
      </p:sp>
      <p:sp>
        <p:nvSpPr>
          <p:cNvPr id="3" name="Rectangle 2"/>
          <p:cNvSpPr/>
          <p:nvPr/>
        </p:nvSpPr>
        <p:spPr>
          <a:xfrm>
            <a:off x="953729" y="1462658"/>
            <a:ext cx="10146890" cy="5016758"/>
          </a:xfrm>
          <a:prstGeom prst="rect">
            <a:avLst/>
          </a:prstGeom>
        </p:spPr>
        <p:txBody>
          <a:bodyPr wrap="square">
            <a:spAutoFit/>
          </a:bodyPr>
          <a:lstStyle/>
          <a:p>
            <a:pPr fontAlgn="base"/>
            <a:r>
              <a:rPr lang="en-US" sz="1600" b="1" dirty="0">
                <a:solidFill>
                  <a:schemeClr val="bg1"/>
                </a:solidFill>
              </a:rPr>
              <a:t>Hospital Compare overall hospital rating</a:t>
            </a:r>
          </a:p>
          <a:p>
            <a:pPr fontAlgn="base"/>
            <a:r>
              <a:rPr lang="en-US" sz="1600" dirty="0">
                <a:solidFill>
                  <a:schemeClr val="bg1"/>
                </a:solidFill>
              </a:rPr>
              <a:t>The Hospital Compare overall hospital rating summarizes a variety of measures across 7 areas of quality into a single star rating for each hospital. Once reporting thresholds are met, a hospital’s overall hospital rating is calculated using only those measures for which data are available. This may include as few as 9 or as many as 60 measures. The average is about 39 measures. Hospitals report data to the Centers for Medicare &amp; Medicaid Services through the Hospital Inpatient Quality Reporting (IQR) Program and the Hospital Outpatient Quality Reporting (OQR) Program. Star ratings are not calculated for Veterans Health Administration (VHA) or Department of Defense (DoD) hospitals.</a:t>
            </a:r>
          </a:p>
          <a:p>
            <a:pPr fontAlgn="base"/>
            <a:endParaRPr lang="en-US" sz="1600" dirty="0">
              <a:solidFill>
                <a:schemeClr val="bg1"/>
              </a:solidFill>
            </a:endParaRPr>
          </a:p>
          <a:p>
            <a:pPr fontAlgn="base"/>
            <a:r>
              <a:rPr lang="en-US" sz="1600" dirty="0">
                <a:solidFill>
                  <a:schemeClr val="bg1"/>
                </a:solidFill>
              </a:rPr>
              <a:t>The methodology uses a statistical model known as a </a:t>
            </a:r>
            <a:r>
              <a:rPr lang="en-US" sz="1600" i="1" dirty="0">
                <a:solidFill>
                  <a:schemeClr val="bg1"/>
                </a:solidFill>
              </a:rPr>
              <a:t>latent variable model</a:t>
            </a:r>
            <a:r>
              <a:rPr lang="en-US" sz="1600" dirty="0">
                <a:solidFill>
                  <a:schemeClr val="bg1"/>
                </a:solidFill>
              </a:rPr>
              <a:t>. Seven different latent variable models are used to calculate scores for 7 groups of measures.</a:t>
            </a:r>
          </a:p>
          <a:p>
            <a:pPr marL="285750" indent="-285750" fontAlgn="base">
              <a:buClr>
                <a:srgbClr val="FFFF00"/>
              </a:buClr>
              <a:buFont typeface="Arial" charset="0"/>
              <a:buChar char="•"/>
            </a:pPr>
            <a:r>
              <a:rPr lang="en-US" sz="1600" dirty="0">
                <a:solidFill>
                  <a:schemeClr val="bg1"/>
                </a:solidFill>
              </a:rPr>
              <a:t>Mortality</a:t>
            </a:r>
          </a:p>
          <a:p>
            <a:pPr marL="285750" indent="-285750" fontAlgn="base">
              <a:buClr>
                <a:srgbClr val="FFFF00"/>
              </a:buClr>
              <a:buFont typeface="Arial" charset="0"/>
              <a:buChar char="•"/>
            </a:pPr>
            <a:r>
              <a:rPr lang="en-US" sz="1600" dirty="0">
                <a:solidFill>
                  <a:schemeClr val="bg1"/>
                </a:solidFill>
              </a:rPr>
              <a:t>Safety of Care</a:t>
            </a:r>
          </a:p>
          <a:p>
            <a:pPr marL="285750" indent="-285750" fontAlgn="base">
              <a:buClr>
                <a:srgbClr val="FFFF00"/>
              </a:buClr>
              <a:buFont typeface="Arial" charset="0"/>
              <a:buChar char="•"/>
            </a:pPr>
            <a:r>
              <a:rPr lang="en-US" sz="1600" dirty="0">
                <a:solidFill>
                  <a:schemeClr val="bg1"/>
                </a:solidFill>
              </a:rPr>
              <a:t>Readmission</a:t>
            </a:r>
          </a:p>
          <a:p>
            <a:pPr marL="285750" indent="-285750" fontAlgn="base">
              <a:buClr>
                <a:srgbClr val="FFFF00"/>
              </a:buClr>
              <a:buFont typeface="Arial" charset="0"/>
              <a:buChar char="•"/>
            </a:pPr>
            <a:r>
              <a:rPr lang="en-US" sz="1600" dirty="0">
                <a:solidFill>
                  <a:schemeClr val="bg1"/>
                </a:solidFill>
              </a:rPr>
              <a:t>Patient Experience</a:t>
            </a:r>
          </a:p>
          <a:p>
            <a:pPr marL="285750" indent="-285750" fontAlgn="base">
              <a:buClr>
                <a:srgbClr val="FFFF00"/>
              </a:buClr>
              <a:buFont typeface="Arial" charset="0"/>
              <a:buChar char="•"/>
            </a:pPr>
            <a:r>
              <a:rPr lang="en-US" sz="1600" dirty="0">
                <a:solidFill>
                  <a:schemeClr val="bg1"/>
                </a:solidFill>
              </a:rPr>
              <a:t>Effectiveness of Care</a:t>
            </a:r>
          </a:p>
          <a:p>
            <a:pPr marL="285750" indent="-285750" fontAlgn="base">
              <a:buClr>
                <a:srgbClr val="FFFF00"/>
              </a:buClr>
              <a:buFont typeface="Arial" charset="0"/>
              <a:buChar char="•"/>
            </a:pPr>
            <a:r>
              <a:rPr lang="en-US" sz="1600" dirty="0">
                <a:solidFill>
                  <a:schemeClr val="bg1"/>
                </a:solidFill>
              </a:rPr>
              <a:t>Timeliness of Care</a:t>
            </a:r>
          </a:p>
          <a:p>
            <a:pPr marL="285750" indent="-285750" fontAlgn="base">
              <a:buClr>
                <a:srgbClr val="FFFF00"/>
              </a:buClr>
              <a:buFont typeface="Arial" charset="0"/>
              <a:buChar char="•"/>
            </a:pPr>
            <a:r>
              <a:rPr lang="en-US" sz="1600" dirty="0">
                <a:solidFill>
                  <a:schemeClr val="bg1"/>
                </a:solidFill>
              </a:rPr>
              <a:t>Efficient Use of Medical Imaging</a:t>
            </a:r>
          </a:p>
          <a:p>
            <a:pPr fontAlgn="base"/>
            <a:r>
              <a:rPr lang="en-US" sz="1600" dirty="0">
                <a:solidFill>
                  <a:schemeClr val="bg1"/>
                </a:solidFill>
              </a:rPr>
              <a:t>A hospital summary score is then calculated by taking the weighted average of these group scores. If a hospital is missing a measure category or group, the weights are redistributed amongst the qualifying measure categories or groups.</a:t>
            </a:r>
          </a:p>
          <a:p>
            <a:pPr fontAlgn="base"/>
            <a:r>
              <a:rPr lang="en-US" sz="1600" dirty="0">
                <a:solidFill>
                  <a:schemeClr val="bg1"/>
                </a:solidFill>
              </a:rPr>
              <a:t>Finally, the overall hospital rating is calculated using the hospital summary score.</a:t>
            </a:r>
          </a:p>
        </p:txBody>
      </p:sp>
    </p:spTree>
    <p:extLst>
      <p:ext uri="{BB962C8B-B14F-4D97-AF65-F5344CB8AC3E}">
        <p14:creationId xmlns:p14="http://schemas.microsoft.com/office/powerpoint/2010/main" val="15301926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00"/>
                </a:solidFill>
              </a:rPr>
              <a:t>Wrap up</a:t>
            </a:r>
          </a:p>
        </p:txBody>
      </p:sp>
      <p:sp>
        <p:nvSpPr>
          <p:cNvPr id="5" name="Rectangle 4"/>
          <p:cNvSpPr/>
          <p:nvPr/>
        </p:nvSpPr>
        <p:spPr>
          <a:xfrm>
            <a:off x="1414040" y="1580144"/>
            <a:ext cx="9363919" cy="4401205"/>
          </a:xfrm>
          <a:prstGeom prst="rect">
            <a:avLst/>
          </a:prstGeom>
        </p:spPr>
        <p:txBody>
          <a:bodyPr wrap="square">
            <a:spAutoFit/>
          </a:bodyPr>
          <a:lstStyle/>
          <a:p>
            <a:pPr marL="285750" indent="-285750">
              <a:buClr>
                <a:srgbClr val="FFFF00"/>
              </a:buClr>
              <a:buFont typeface="Arial" charset="0"/>
              <a:buChar char="•"/>
            </a:pPr>
            <a:r>
              <a:rPr lang="en-US" sz="2000" dirty="0">
                <a:solidFill>
                  <a:schemeClr val="bg1"/>
                </a:solidFill>
                <a:latin typeface="Helvetica" charset="0"/>
              </a:rPr>
              <a:t>By understanding </a:t>
            </a:r>
          </a:p>
          <a:p>
            <a:pPr marL="285750" indent="-285750">
              <a:buClr>
                <a:srgbClr val="FFFF00"/>
              </a:buClr>
              <a:buFont typeface="Arial" charset="0"/>
              <a:buChar char="•"/>
            </a:pPr>
            <a:r>
              <a:rPr lang="en-US" sz="2000" dirty="0">
                <a:solidFill>
                  <a:schemeClr val="bg1"/>
                </a:solidFill>
                <a:latin typeface="Helvetica" charset="0"/>
              </a:rPr>
              <a:t>The proper diagnostic techniques </a:t>
            </a:r>
            <a:endParaRPr lang="en-US" sz="2000" dirty="0">
              <a:solidFill>
                <a:schemeClr val="bg1"/>
              </a:solidFill>
              <a:effectLst/>
              <a:latin typeface="Helvetica" charset="0"/>
            </a:endParaRPr>
          </a:p>
          <a:p>
            <a:pPr marL="285750" indent="-285750">
              <a:buClr>
                <a:srgbClr val="FFFF00"/>
              </a:buClr>
              <a:buFont typeface="Arial" charset="0"/>
              <a:buChar char="•"/>
            </a:pPr>
            <a:r>
              <a:rPr lang="en-US" sz="2000" dirty="0">
                <a:solidFill>
                  <a:schemeClr val="bg1"/>
                </a:solidFill>
                <a:effectLst/>
                <a:latin typeface="Helvetica" charset="0"/>
              </a:rPr>
              <a:t>The protocols for chronic wounds</a:t>
            </a:r>
          </a:p>
          <a:p>
            <a:pPr marL="285750" indent="-285750">
              <a:buClr>
                <a:srgbClr val="FFFF00"/>
              </a:buClr>
              <a:buFont typeface="Arial" charset="0"/>
              <a:buChar char="•"/>
            </a:pPr>
            <a:r>
              <a:rPr lang="en-US" sz="2000" dirty="0">
                <a:solidFill>
                  <a:schemeClr val="bg1"/>
                </a:solidFill>
                <a:latin typeface="Helvetica" charset="0"/>
              </a:rPr>
              <a:t>Treatment of Necrotizing fasciitis and Fournier’s Gangrene</a:t>
            </a:r>
            <a:endParaRPr lang="en-US" sz="2000" dirty="0">
              <a:solidFill>
                <a:schemeClr val="bg1"/>
              </a:solidFill>
              <a:effectLst/>
              <a:latin typeface="Helvetica" charset="0"/>
            </a:endParaRPr>
          </a:p>
          <a:p>
            <a:pPr marL="285750" indent="-285750">
              <a:buClr>
                <a:srgbClr val="FFFF00"/>
              </a:buClr>
              <a:buFont typeface="Arial" charset="0"/>
              <a:buChar char="•"/>
            </a:pPr>
            <a:r>
              <a:rPr lang="en-US" sz="2000" dirty="0">
                <a:solidFill>
                  <a:schemeClr val="bg1"/>
                </a:solidFill>
                <a:latin typeface="Helvetica" charset="0"/>
              </a:rPr>
              <a:t>The role of Nutrition</a:t>
            </a:r>
          </a:p>
          <a:p>
            <a:pPr marL="285750" indent="-285750">
              <a:buClr>
                <a:srgbClr val="FFFF00"/>
              </a:buClr>
              <a:buFont typeface="Arial" charset="0"/>
              <a:buChar char="•"/>
            </a:pPr>
            <a:r>
              <a:rPr lang="en-US" sz="2000" dirty="0">
                <a:solidFill>
                  <a:schemeClr val="bg1"/>
                </a:solidFill>
                <a:effectLst/>
                <a:latin typeface="Helvetica" charset="0"/>
              </a:rPr>
              <a:t>The role of Hyperbaric oxygen</a:t>
            </a:r>
          </a:p>
          <a:p>
            <a:pPr marL="285750" indent="-285750">
              <a:buClr>
                <a:srgbClr val="FFFF00"/>
              </a:buClr>
              <a:buFont typeface="Arial" charset="0"/>
              <a:buChar char="•"/>
            </a:pPr>
            <a:r>
              <a:rPr lang="en-US" sz="2000" dirty="0">
                <a:solidFill>
                  <a:schemeClr val="bg1"/>
                </a:solidFill>
                <a:latin typeface="Helvetica" charset="0"/>
              </a:rPr>
              <a:t>The role of appropriate support surfaces,</a:t>
            </a:r>
          </a:p>
          <a:p>
            <a:pPr marL="285750" indent="-285750">
              <a:buClr>
                <a:srgbClr val="FFFF00"/>
              </a:buClr>
              <a:buFont typeface="Arial" charset="0"/>
              <a:buChar char="•"/>
            </a:pPr>
            <a:r>
              <a:rPr lang="en-US" sz="2000" dirty="0">
                <a:solidFill>
                  <a:schemeClr val="bg1"/>
                </a:solidFill>
                <a:latin typeface="Helvetica" charset="0"/>
              </a:rPr>
              <a:t>We can: </a:t>
            </a:r>
          </a:p>
          <a:p>
            <a:pPr lvl="1"/>
            <a:r>
              <a:rPr lang="en-US" sz="2000" dirty="0">
                <a:solidFill>
                  <a:schemeClr val="bg1"/>
                </a:solidFill>
              </a:rPr>
              <a:t>Improve patient outcomes</a:t>
            </a:r>
          </a:p>
          <a:p>
            <a:pPr lvl="1"/>
            <a:r>
              <a:rPr lang="en-US" sz="2000" dirty="0">
                <a:solidFill>
                  <a:schemeClr val="bg1"/>
                </a:solidFill>
              </a:rPr>
              <a:t>Decrease amputations</a:t>
            </a:r>
          </a:p>
          <a:p>
            <a:pPr lvl="1"/>
            <a:r>
              <a:rPr lang="en-US" sz="2000" dirty="0">
                <a:solidFill>
                  <a:schemeClr val="bg1"/>
                </a:solidFill>
              </a:rPr>
              <a:t>Decrease length of stay</a:t>
            </a:r>
          </a:p>
          <a:p>
            <a:pPr lvl="1"/>
            <a:r>
              <a:rPr lang="en-US" sz="2000" dirty="0">
                <a:solidFill>
                  <a:schemeClr val="bg1"/>
                </a:solidFill>
              </a:rPr>
              <a:t>Decrease readmissions</a:t>
            </a:r>
          </a:p>
          <a:p>
            <a:pPr lvl="1"/>
            <a:r>
              <a:rPr lang="en-US" sz="2000" dirty="0">
                <a:solidFill>
                  <a:schemeClr val="bg1"/>
                </a:solidFill>
              </a:rPr>
              <a:t>Decrease mortality</a:t>
            </a:r>
            <a:endParaRPr lang="en-US" sz="2000" dirty="0">
              <a:solidFill>
                <a:schemeClr val="bg1"/>
              </a:solidFill>
              <a:latin typeface="Helvetica" charset="0"/>
            </a:endParaRPr>
          </a:p>
          <a:p>
            <a:pPr marL="285750" indent="-285750">
              <a:buClr>
                <a:srgbClr val="FFFF00"/>
              </a:buClr>
              <a:buFont typeface="Arial" charset="0"/>
              <a:buChar char="•"/>
            </a:pPr>
            <a:endParaRPr lang="en-US" sz="2000" dirty="0">
              <a:solidFill>
                <a:schemeClr val="bg1"/>
              </a:solidFill>
              <a:effectLst/>
              <a:latin typeface="Helvetica" charset="0"/>
            </a:endParaRPr>
          </a:p>
        </p:txBody>
      </p:sp>
    </p:spTree>
    <p:extLst>
      <p:ext uri="{BB962C8B-B14F-4D97-AF65-F5344CB8AC3E}">
        <p14:creationId xmlns:p14="http://schemas.microsoft.com/office/powerpoint/2010/main" val="4746063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177" y="2170775"/>
            <a:ext cx="10515600" cy="1325563"/>
          </a:xfrm>
        </p:spPr>
        <p:txBody>
          <a:bodyPr>
            <a:normAutofit/>
          </a:bodyPr>
          <a:lstStyle/>
          <a:p>
            <a:pPr algn="ctr"/>
            <a:r>
              <a:rPr lang="en-US" sz="4800" dirty="0">
                <a:solidFill>
                  <a:srgbClr val="FFFF00"/>
                </a:solidFill>
              </a:rPr>
              <a:t>Q &amp; A</a:t>
            </a:r>
          </a:p>
        </p:txBody>
      </p:sp>
    </p:spTree>
    <p:extLst>
      <p:ext uri="{BB962C8B-B14F-4D97-AF65-F5344CB8AC3E}">
        <p14:creationId xmlns:p14="http://schemas.microsoft.com/office/powerpoint/2010/main" val="2088703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What physical exam is required for pressure ulcers? (continued)</a:t>
            </a:r>
          </a:p>
        </p:txBody>
      </p:sp>
      <p:sp>
        <p:nvSpPr>
          <p:cNvPr id="6" name="Content Placeholder 2"/>
          <p:cNvSpPr txBox="1">
            <a:spLocks/>
          </p:cNvSpPr>
          <p:nvPr/>
        </p:nvSpPr>
        <p:spPr>
          <a:xfrm>
            <a:off x="1238491" y="1837200"/>
            <a:ext cx="9296401"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dirty="0"/>
              <a:t>Warmth</a:t>
            </a:r>
          </a:p>
          <a:p>
            <a:pPr lvl="0"/>
            <a:r>
              <a:rPr lang="en-US" dirty="0"/>
              <a:t>Induration</a:t>
            </a:r>
          </a:p>
          <a:p>
            <a:pPr lvl="0"/>
            <a:r>
              <a:rPr lang="en-US" dirty="0"/>
              <a:t>Odor</a:t>
            </a:r>
          </a:p>
          <a:p>
            <a:pPr lvl="0"/>
            <a:r>
              <a:rPr lang="en-US" dirty="0"/>
              <a:t>Probes to bone (yes/no)</a:t>
            </a:r>
          </a:p>
          <a:p>
            <a:pPr lvl="0"/>
            <a:r>
              <a:rPr lang="en-US" dirty="0"/>
              <a:t>If patient has foot ulcer, peripheral sensory neuropathy (10 g </a:t>
            </a:r>
            <a:r>
              <a:rPr lang="en-US" dirty="0" err="1"/>
              <a:t>Semes</a:t>
            </a:r>
            <a:r>
              <a:rPr lang="en-US" dirty="0"/>
              <a:t> </a:t>
            </a:r>
            <a:r>
              <a:rPr lang="en-US" dirty="0" err="1"/>
              <a:t>Weinst</a:t>
            </a:r>
            <a:r>
              <a:rPr lang="en-US" dirty="0"/>
              <a:t> monofilament, 128 Hz tuning for, vibration perception threshold testing)</a:t>
            </a:r>
          </a:p>
          <a:p>
            <a:pPr lvl="0"/>
            <a:r>
              <a:rPr lang="en-US" dirty="0"/>
              <a:t>Biomechanical problems (assess by x-ray and ambulation exam)</a:t>
            </a:r>
          </a:p>
          <a:p>
            <a:pPr lvl="0"/>
            <a:r>
              <a:rPr lang="en-US" dirty="0"/>
              <a:t>Pulse exam</a:t>
            </a:r>
          </a:p>
          <a:p>
            <a:pPr lvl="1"/>
            <a:r>
              <a:rPr lang="en-US" dirty="0"/>
              <a:t>Absent or diminished (dorsalis </a:t>
            </a:r>
            <a:r>
              <a:rPr lang="en-US" dirty="0" err="1"/>
              <a:t>pedis</a:t>
            </a:r>
            <a:r>
              <a:rPr lang="en-US" dirty="0"/>
              <a:t>, posterior </a:t>
            </a:r>
            <a:r>
              <a:rPr lang="en-US" dirty="0" err="1"/>
              <a:t>tibial</a:t>
            </a:r>
            <a:r>
              <a:rPr lang="en-US" dirty="0"/>
              <a:t>)</a:t>
            </a:r>
          </a:p>
          <a:p>
            <a:pPr lvl="0"/>
            <a:r>
              <a:rPr lang="en-US" dirty="0"/>
              <a:t>Contralateral foot/leg (e.g., comment on ulceration, callus, dermatitis, hyperpigmentation, erythema, and edema)</a:t>
            </a:r>
          </a:p>
          <a:p>
            <a:pPr lvl="0"/>
            <a:r>
              <a:rPr lang="en-US" dirty="0"/>
              <a:t>perfusion and oxygenation; • poor nutritional status; and • increased skin moisture. (Strength of Evidence = C; Strength of Recommendation = </a:t>
            </a:r>
            <a:r>
              <a:rPr lang="en-US" dirty="0">
                <a:sym typeface="Symbol" charset="2"/>
              </a:rPr>
              <a:t></a:t>
            </a:r>
            <a:r>
              <a:rPr lang="en-US" dirty="0"/>
              <a:t>)</a:t>
            </a:r>
          </a:p>
          <a:p>
            <a:pPr fontAlgn="base"/>
            <a:endParaRPr lang="en-US" dirty="0"/>
          </a:p>
        </p:txBody>
      </p:sp>
    </p:spTree>
    <p:extLst>
      <p:ext uri="{BB962C8B-B14F-4D97-AF65-F5344CB8AC3E}">
        <p14:creationId xmlns:p14="http://schemas.microsoft.com/office/powerpoint/2010/main" val="1993925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51163</TotalTime>
  <Words>8697</Words>
  <Application>Microsoft Macintosh PowerPoint</Application>
  <PresentationFormat>Widescreen</PresentationFormat>
  <Paragraphs>668</Paragraphs>
  <Slides>86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86</vt:i4>
      </vt:variant>
    </vt:vector>
  </HeadingPairs>
  <TitlesOfParts>
    <vt:vector size="93" baseType="lpstr">
      <vt:lpstr>Arial</vt:lpstr>
      <vt:lpstr>Arial Rounded MT Bold</vt:lpstr>
      <vt:lpstr>Calibri</vt:lpstr>
      <vt:lpstr>Calibri Light</vt:lpstr>
      <vt:lpstr>Helvetica</vt:lpstr>
      <vt:lpstr>Times New Roman</vt:lpstr>
      <vt:lpstr>Office Theme</vt:lpstr>
      <vt:lpstr>Wound Healing Outcomes Meeting</vt:lpstr>
      <vt:lpstr>Agenda</vt:lpstr>
      <vt:lpstr>What are the most common lower extremity ulcers?</vt:lpstr>
      <vt:lpstr>With across the system implementation, these evidence-based protocols can:</vt:lpstr>
      <vt:lpstr>What do the protocols for the treatment of chronic ulcers have in common?</vt:lpstr>
      <vt:lpstr>What are the protocols? </vt:lpstr>
      <vt:lpstr>Pressure Ulcer Protocol</vt:lpstr>
      <vt:lpstr>What physical exam is required for pressure ulcers?</vt:lpstr>
      <vt:lpstr>What physical exam is required for pressure ulcers? (continued)</vt:lpstr>
      <vt:lpstr>What laboratory tests are necessary for optimal assessment and treatment?</vt:lpstr>
      <vt:lpstr>What additional diagnostic tools are useful?</vt:lpstr>
      <vt:lpstr>What is the Importance of Pathological Diagnosis After Debridement? </vt:lpstr>
      <vt:lpstr>Pathological Importance of the Tissue Left Behind</vt:lpstr>
      <vt:lpstr>Cutaneous Granulomatosis with Polyangiitis – Vasculitis. Perivascular inflammation with plasma cell infiltration. (40x)</vt:lpstr>
      <vt:lpstr>What is histopathology of secondary-type vasculitis?</vt:lpstr>
      <vt:lpstr>What is histopathology of acute osteomyelitis?</vt:lpstr>
      <vt:lpstr>What is histopathology of osteomyelitis?</vt:lpstr>
      <vt:lpstr>What is the histopathology of venous ulcers?</vt:lpstr>
      <vt:lpstr>How to interpret pathology in venous ulcers?</vt:lpstr>
      <vt:lpstr>Diabetic Foot Ulcer Protocol</vt:lpstr>
      <vt:lpstr>What are the key components of the  diabetic foot ulcer protocol? </vt:lpstr>
      <vt:lpstr>History</vt:lpstr>
      <vt:lpstr>What is role of Hemoglobin A1c on healing?</vt:lpstr>
      <vt:lpstr>How accurate is ABI in diagnosing PAD? </vt:lpstr>
      <vt:lpstr>Surgical Debridement</vt:lpstr>
      <vt:lpstr>Decreasing amputations</vt:lpstr>
      <vt:lpstr>Interdisciplinary teams and decreasing amputations</vt:lpstr>
      <vt:lpstr>Venous Ulcer Protocol</vt:lpstr>
      <vt:lpstr>What is the pathophysiology of venous disease/venous ulcers? </vt:lpstr>
      <vt:lpstr>Physical Exam</vt:lpstr>
      <vt:lpstr>What types of dressings are available for venous ulcers? </vt:lpstr>
      <vt:lpstr>Venous Ulcers: What are key recommendations for practice?</vt:lpstr>
      <vt:lpstr>How effective is cellular therapy in treatment of venous leg ulcers?</vt:lpstr>
      <vt:lpstr>What is histopathology of necrotizing fasciitis? </vt:lpstr>
      <vt:lpstr>What is the pathology for Necrotizing Fasciitis?</vt:lpstr>
      <vt:lpstr>How to evaluate for necrotizing fasciitis? </vt:lpstr>
      <vt:lpstr>How to diagnose necrotizing fasciitis? </vt:lpstr>
      <vt:lpstr>What are key treatments for necrotizing fasciitis? </vt:lpstr>
      <vt:lpstr>What are surgical options for necrotizing fasciitis? </vt:lpstr>
      <vt:lpstr>How to diagnose Fournier’s Gangrene</vt:lpstr>
      <vt:lpstr>What are the treatment options for Fournier’s Gangrene?</vt:lpstr>
      <vt:lpstr>What are the reconstructive options for Fournier’s Gangrene?</vt:lpstr>
      <vt:lpstr>How to Treat Fournier’s Gangrene With Septic Shock</vt:lpstr>
      <vt:lpstr>How to Treat Fournier’s Gangrene With VAC?</vt:lpstr>
      <vt:lpstr>Nutrition and Chronic Wounds  Dr. Michael Rothkopf</vt:lpstr>
      <vt:lpstr>What does the literature say about nutrition and chronic wounds? </vt:lpstr>
      <vt:lpstr>How to assess malnutrition? </vt:lpstr>
      <vt:lpstr>What are the nutritional deficiencies associated with diabetic foot ulcers? </vt:lpstr>
      <vt:lpstr>What have does literature say about nutrition and diabetic foot ulcers? </vt:lpstr>
      <vt:lpstr>What is the effect of dietary nutrients on diabetic foot ulcers? </vt:lpstr>
      <vt:lpstr>What is the mechanism of Cellular Growth That Hyperbaric Induces In Patients With Diabetes? </vt:lpstr>
      <vt:lpstr>What are the indications for hyperbaric oxygen therapy? </vt:lpstr>
      <vt:lpstr>How effective in hyperbaric oxygen in treating diabetic foot ulcers? </vt:lpstr>
      <vt:lpstr>How effective in hyperbaric oxygen in treating diabetic foot ulcers? </vt:lpstr>
      <vt:lpstr>How effective in hyperbaric oxygen in treating diabetic foot ulcers? </vt:lpstr>
      <vt:lpstr>What is known about support surfaces and pressure ulcer prevention?</vt:lpstr>
      <vt:lpstr>What is known about support surfaces and pressure ulcer prevention?</vt:lpstr>
      <vt:lpstr>How does pressure redistribution work?</vt:lpstr>
      <vt:lpstr>How does pressure equalization relate to device design?</vt:lpstr>
      <vt:lpstr>What is known about the differences among support surfaces and pressure ulcer prevention?</vt:lpstr>
      <vt:lpstr>What are the guidelines for using support surfaces?</vt:lpstr>
      <vt:lpstr>Is there a difference between alternating pressure and high specification foam?</vt:lpstr>
      <vt:lpstr>What are LOS for relevant DRGs? </vt:lpstr>
      <vt:lpstr>What are readmission rates due to sepsis?</vt:lpstr>
      <vt:lpstr>Sepsis readmissions by organism</vt:lpstr>
      <vt:lpstr>What is 30-day readmission rate in patients with sepsis?</vt:lpstr>
      <vt:lpstr>What are etiologies for 30-day readmission for Sepsis?</vt:lpstr>
      <vt:lpstr>What is amputation rate for patients with diabetes and peripheral arterial disease?</vt:lpstr>
      <vt:lpstr>What “patient harms” are captured in the AHRQ patient safety and adveres events composite? </vt:lpstr>
      <vt:lpstr>How does Newark Beth Israel Score on Pressure Ulcers and Death from treatable serious complications?</vt:lpstr>
      <vt:lpstr>Patient Safety Indicator 03 (PSI 03) Pressure Ulcer Rate</vt:lpstr>
      <vt:lpstr>Patient Safety Indicator (PSI 04) Death Rate among Surgical Inpatients with Serious Treatable Complications</vt:lpstr>
      <vt:lpstr>Patient Safety Indicator for surgical complications</vt:lpstr>
      <vt:lpstr>What “patient harms” are captured in the AHRQ patient safety and adveres events composite? </vt:lpstr>
      <vt:lpstr>How does Newark Beth Israel Score on Pressure Ulcers and Death from treatable serious complications?</vt:lpstr>
      <vt:lpstr>How does Newark Beth Israel Score on Pressure Ulcers?</vt:lpstr>
      <vt:lpstr>How does Newark Beth Israel Score on Doctor Communication with Patients?</vt:lpstr>
      <vt:lpstr>How does Newark Beth Israel Score on Nurse communication with patients?</vt:lpstr>
      <vt:lpstr>How does Newark Beth Israel Score on Nurse communication with patients?</vt:lpstr>
      <vt:lpstr>CMS Star Ratings</vt:lpstr>
      <vt:lpstr>How does Leapfrog measure hospital-acquired pressure ulcers?</vt:lpstr>
      <vt:lpstr>How are “never events” scored? </vt:lpstr>
      <vt:lpstr>What are the 9 principles for responding to “never events?”</vt:lpstr>
      <vt:lpstr>How does CMS score its quality measures?</vt:lpstr>
      <vt:lpstr>Wrap up</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679</cp:revision>
  <cp:lastPrinted>2020-06-24T18:01:19Z</cp:lastPrinted>
  <dcterms:created xsi:type="dcterms:W3CDTF">2019-03-18T00:19:13Z</dcterms:created>
  <dcterms:modified xsi:type="dcterms:W3CDTF">2024-07-06T15:53:58Z</dcterms:modified>
</cp:coreProperties>
</file>