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1639" r:id="rId2"/>
    <p:sldId id="352" r:id="rId3"/>
    <p:sldId id="1291" r:id="rId4"/>
    <p:sldId id="1292" r:id="rId5"/>
    <p:sldId id="1293" r:id="rId6"/>
    <p:sldId id="1294" r:id="rId7"/>
    <p:sldId id="1295" r:id="rId8"/>
    <p:sldId id="1296" r:id="rId9"/>
    <p:sldId id="1297" r:id="rId10"/>
    <p:sldId id="1281" r:id="rId11"/>
    <p:sldId id="1282" r:id="rId12"/>
    <p:sldId id="1284" r:id="rId13"/>
    <p:sldId id="1285" r:id="rId14"/>
    <p:sldId id="1290" r:id="rId15"/>
    <p:sldId id="1569" r:id="rId16"/>
    <p:sldId id="1570" r:id="rId17"/>
    <p:sldId id="1537" r:id="rId18"/>
    <p:sldId id="1574" r:id="rId19"/>
    <p:sldId id="15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97"/>
    <p:restoredTop sz="95934"/>
  </p:normalViewPr>
  <p:slideViewPr>
    <p:cSldViewPr snapToGrid="0">
      <p:cViewPr varScale="1">
        <p:scale>
          <a:sx n="96" d="100"/>
          <a:sy n="96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EE829-DB1E-E549-ADB3-68A1E84E7F2B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10123-27DC-2846-9566-1A041563F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8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4624" y="9119172"/>
            <a:ext cx="3168928" cy="48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32" tIns="46667" rIns="93332" bIns="46667" anchor="b"/>
          <a:lstStyle>
            <a:lvl1pPr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FB07B1-36B4-4906-B77A-EAB0C010AB83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7625" cy="3598862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32" tIns="46667" rIns="93332" bIns="46667"/>
          <a:lstStyle/>
          <a:p>
            <a:pPr defTabSz="942147"/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Multivariable analyses</a:t>
            </a:r>
            <a:r>
              <a:rPr lang="en-US" baseline="0"/>
              <a:t> showed elective admission, PAD, CRI associated with readmission</a:t>
            </a:r>
          </a:p>
          <a:p>
            <a:r>
              <a:rPr lang="en-US" baseline="0"/>
              <a:t>Readmission due to infection 49%, ischemia and non healing wound</a:t>
            </a:r>
          </a:p>
          <a:p>
            <a:r>
              <a:rPr lang="en-US" baseline="0"/>
              <a:t>*suggest patients with known non-modifiable risk factors undergo higher amputation as primary sx to reduce readmission since majority of readm resulted in further amputations</a:t>
            </a:r>
          </a:p>
          <a:p>
            <a:endParaRPr lang="en-US" baseline="0"/>
          </a:p>
          <a:p>
            <a:r>
              <a:rPr lang="en-US" baseline="0"/>
              <a:t>abs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21EA6-E96C-48F7-B6FB-7888C56573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Reported rates anywhere from 8-38%. </a:t>
            </a:r>
            <a:r>
              <a:rPr lang="en-US" err="1"/>
              <a:t>Avg</a:t>
            </a:r>
            <a:r>
              <a:rPr lang="en-US"/>
              <a:t> reported on US databases 19-21%</a:t>
            </a:r>
          </a:p>
          <a:p>
            <a:r>
              <a:rPr lang="en-US"/>
              <a:t>6.6% </a:t>
            </a:r>
            <a:r>
              <a:rPr lang="en-US" err="1"/>
              <a:t>readm</a:t>
            </a:r>
            <a:r>
              <a:rPr lang="en-US"/>
              <a:t> due to PU, but they take up almost</a:t>
            </a:r>
            <a:r>
              <a:rPr lang="en-US" baseline="0"/>
              <a:t> 30% of those </a:t>
            </a:r>
            <a:r>
              <a:rPr lang="en-US" baseline="0" err="1"/>
              <a:t>readm</a:t>
            </a:r>
            <a:r>
              <a:rPr lang="en-US" baseline="0"/>
              <a:t> hosp days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21EA6-E96C-48F7-B6FB-7888C56573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Reported rates anywhere from 8-38%. </a:t>
            </a:r>
            <a:r>
              <a:rPr lang="en-US" err="1"/>
              <a:t>Avg</a:t>
            </a:r>
            <a:r>
              <a:rPr lang="en-US"/>
              <a:t> reported on US databases 19-21%</a:t>
            </a:r>
          </a:p>
          <a:p>
            <a:r>
              <a:rPr lang="en-US"/>
              <a:t>6.6% </a:t>
            </a:r>
            <a:r>
              <a:rPr lang="en-US" err="1"/>
              <a:t>readm</a:t>
            </a:r>
            <a:r>
              <a:rPr lang="en-US"/>
              <a:t> due to PU, but they take up almost</a:t>
            </a:r>
            <a:r>
              <a:rPr lang="en-US" baseline="0"/>
              <a:t> 30% of those </a:t>
            </a:r>
            <a:r>
              <a:rPr lang="en-US" baseline="0" err="1"/>
              <a:t>readm</a:t>
            </a:r>
            <a:r>
              <a:rPr lang="en-US" baseline="0"/>
              <a:t> hosp days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21EA6-E96C-48F7-B6FB-7888C56573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MCC:</a:t>
            </a:r>
            <a:r>
              <a:rPr lang="en-US" baseline="0" dirty="0"/>
              <a:t> major complications/comorbidities</a:t>
            </a:r>
          </a:p>
          <a:p>
            <a:r>
              <a:rPr lang="en-US" baseline="0" dirty="0"/>
              <a:t>CC: complications/comorbidities</a:t>
            </a:r>
          </a:p>
          <a:p>
            <a:endParaRPr lang="en-US" baseline="0" dirty="0"/>
          </a:p>
          <a:p>
            <a:r>
              <a:rPr lang="en-US" baseline="0" dirty="0"/>
              <a:t>Agency for Healthcare Research and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861F-9439-498B-900E-575F0FDFD04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861F-9439-498B-900E-575F0FDFD04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AHRQ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861F-9439-498B-900E-575F0FDFD04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Univariate analysis</a:t>
            </a:r>
            <a:r>
              <a:rPr lang="en-US" baseline="0" dirty="0"/>
              <a:t> of co-morbidities and pt characteristics between the readmitted and non-readmitted groups</a:t>
            </a:r>
          </a:p>
          <a:p>
            <a:r>
              <a:rPr lang="en-US" baseline="0" dirty="0"/>
              <a:t>Multivariate logistic regression to identify independent risk factors to readmission</a:t>
            </a:r>
          </a:p>
          <a:p>
            <a:r>
              <a:rPr lang="en-US" baseline="0" dirty="0"/>
              <a:t>Also used chi-square, student t-test, analysis of variance</a:t>
            </a:r>
          </a:p>
          <a:p>
            <a:endParaRPr lang="en-US" baseline="0" dirty="0"/>
          </a:p>
          <a:p>
            <a:r>
              <a:rPr lang="en-US" dirty="0"/>
              <a:t>http://jbjs.org/content/97/21/1774.long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21EA6-E96C-48F7-B6FB-7888C565734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183E-9FA2-5ABD-1B59-001CEFC94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3086E-AF18-54D0-4A76-9C307BBB1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3A7C3-6255-E655-5B08-F708F661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2F154-F2AD-05DB-FD2D-D2B67E2D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2E40-596F-69E9-3375-D3F0F8F3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A41F-2956-42E2-3250-B756344D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82DB6-29C7-6760-9228-E50AEAA8E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9AAD-05EA-9A02-427F-098B8543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72F9C-F4B0-067B-FF83-5BA7FFAE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9CF34-B418-B619-4B40-9F666454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449B6-BFDE-9794-2A26-F00670881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88196-7217-23FE-2B54-652905673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9B3E0-E488-65E3-FC43-E56693E8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687CF-D979-6022-FBCB-8B50D2A6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45206-B5D9-346C-DEB2-0A36C409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200" y="1701800"/>
            <a:ext cx="9042400" cy="3556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C0000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C0000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C000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C000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5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9B29-9A74-FC4B-09F9-F5886CE6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2469-146C-A943-BC16-43F363CE4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E9359-011D-C86E-5CE7-61AE034C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65B9-575F-A361-58A1-23718E54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461B9-E897-A6A0-8A6B-47EB59CF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9F1B-5A78-DA07-1468-7FEF9CD7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4C28B-DCD2-0BBE-91DD-3A8588E56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59A2D-4B0D-0818-D58C-EE9583F4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66601-5E9A-0205-00B8-1B87B81D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F55A3-E70C-BC28-2BCE-2B212736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4401-3DF4-4763-046F-2057C83F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41C6A-4680-E304-9EBB-B21415894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2287F-B339-CE39-016B-43CE1DB2F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05B68-98F0-B06E-36A4-DEDF1D57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5793E-6DEB-362D-50EE-09B439F9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C250-63FC-F72B-E11D-51B45041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C5BB-C323-704D-CF01-B8A771D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4604-CB85-C53B-F5BF-90255981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456A6-1B24-FCCA-320E-63E5BCB70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2068A-3482-B1B5-85B2-982E44D69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FEC82-9681-0B4C-4CFD-62A8741C7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8FF24-F85B-88C3-A75E-285B9FB3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F98CC-9528-D3FB-F359-414277BC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841B8-D0ED-B2F2-293F-CD428F30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4593-7B04-9C0F-649B-23F6B05F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36048-756A-E87E-0E6C-405BEF9C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20872-D951-DEAA-3F6C-1D919A07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5051F-3B68-ECC3-C2FF-613EF23C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DEFE1-0D4D-9818-A29B-78BD3105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935B6-8EA8-1480-6703-71BC8889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3D55F-8791-AFD0-0477-6773C5E3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23E4-633B-1430-006F-EF58E3EA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479A0-4191-DA7A-4CEC-D7B4ECD9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CC8AF-38BF-3F1E-D10C-15BEC297B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D2F19-5233-95E2-E82C-E33DB13F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F9A6D-EFE1-F13F-848A-0B44C270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4CC5E-2998-802E-8BD5-7BB4B102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AC18-F3CA-10E4-F2EB-AF3D1CF7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AA13A-4A72-D324-FD50-1497A1ABB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9AACA-91D9-F235-DFF9-0E94D9BEF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DEA36-9611-E49C-270D-7DA99FEB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D60BF-CA56-ACA3-E96B-6CF6BCAE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1A51E-692A-CBC0-F01E-E676FE19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9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5A7E-149E-6890-AA87-27EE126E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D9B0F-BF96-E35F-7C9F-C87B5006D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F1124-E50A-044C-B115-351F721E0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0F394-90B3-294B-A8B1-C770BC5C789E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1D5BF-B3ED-89D5-DFA3-EEBE3E1F0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EE37-08AC-CBE5-B581-89946F98C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3749-9CF0-544D-9538-812CAEE8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Rates+and+predictors+of+readmission+after+minor+lower+extremity+amputa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69206" y="3962831"/>
            <a:ext cx="3556780" cy="4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20" tIns="53997" rIns="107920" bIns="5399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defTabSz="1337401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 descr="G:\Shared\CreativeMediaDigitalAssets\Logos\AAA_RWJBarnabas Health\_Combo Logo nbimc-chnj\rwjbh2016-h-nbimc-CHoNJ combo tag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70"/>
          <a:stretch/>
        </p:blipFill>
        <p:spPr bwMode="auto">
          <a:xfrm>
            <a:off x="4745715" y="4660384"/>
            <a:ext cx="2163085" cy="10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727842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33" dirty="0"/>
            </a:br>
            <a:r>
              <a:rPr lang="en-US" sz="5333" dirty="0"/>
              <a:t>Preventing Readmissions</a:t>
            </a:r>
            <a:br>
              <a:rPr lang="en-US" sz="5333" dirty="0"/>
            </a:br>
            <a:br>
              <a:rPr lang="en-US" sz="5333" dirty="0"/>
            </a:br>
            <a:br>
              <a:rPr lang="en-US" sz="5333" dirty="0"/>
            </a:br>
            <a:r>
              <a:rPr lang="en-US" sz="4267" dirty="0"/>
              <a:t>Wednesday, October 9, 2024</a:t>
            </a:r>
            <a:br>
              <a:rPr lang="en-US" sz="4267" dirty="0"/>
            </a:br>
            <a:endParaRPr lang="en-US" sz="26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6F2650-9D2B-5D29-8644-77CE74B84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5500155"/>
            <a:ext cx="2590135" cy="899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9C355-5874-E227-E0D8-08FC12AB4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11" y="5555736"/>
            <a:ext cx="2590135" cy="874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E324F8-99B6-285B-AB3C-90B6DBFAE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5" y="5531939"/>
            <a:ext cx="2590135" cy="868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486E-7715-D8D0-3FAF-6CD2357772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66" y="5461000"/>
            <a:ext cx="2590135" cy="8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What is the Readmission Rate by Diagnosis Related Group (DRG)?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565" t="79701" r="14130" b="14976"/>
          <a:stretch>
            <a:fillRect/>
          </a:stretch>
        </p:blipFill>
        <p:spPr bwMode="auto">
          <a:xfrm>
            <a:off x="1717308" y="4249420"/>
            <a:ext cx="877630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9207" t="48780" r="14220" b="41274"/>
          <a:stretch>
            <a:fillRect/>
          </a:stretch>
        </p:blipFill>
        <p:spPr bwMode="auto">
          <a:xfrm>
            <a:off x="1661160" y="3398520"/>
            <a:ext cx="883595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19000" t="35556" r="14000" b="46666"/>
          <a:stretch>
            <a:fillRect/>
          </a:stretch>
        </p:blipFill>
        <p:spPr bwMode="auto">
          <a:xfrm>
            <a:off x="1661160" y="2369821"/>
            <a:ext cx="883595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0" y="6273226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 </a:t>
            </a:r>
            <a:r>
              <a:rPr lang="en-US" sz="1600" i="1" dirty="0"/>
              <a:t>Agency for Healthcare Research and Quality</a:t>
            </a:r>
          </a:p>
          <a:p>
            <a:pPr algn="r"/>
            <a:r>
              <a:rPr lang="en-US" sz="1600" i="1" dirty="0"/>
              <a:t>http://hcupnet.ahrq.gov/HCUPnet.jsp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709660" y="3672841"/>
            <a:ext cx="45720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49140" y="3680461"/>
            <a:ext cx="54864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717280" y="4274821"/>
            <a:ext cx="45720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78680" y="4274820"/>
            <a:ext cx="41148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14500" y="3703321"/>
            <a:ext cx="137160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06880" y="4274820"/>
            <a:ext cx="13716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6242448"/>
            <a:ext cx="487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MCC: major complications and comorbidities</a:t>
            </a:r>
          </a:p>
          <a:p>
            <a:r>
              <a:rPr lang="en-US" sz="1700" dirty="0"/>
              <a:t>CC: complications and comorbidities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What is the Readmission Rate by Clinical Classification?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828800" y="3952876"/>
            <a:ext cx="8534400" cy="2066925"/>
          </a:xfrm>
        </p:spPr>
        <p:txBody>
          <a:bodyPr/>
          <a:lstStyle/>
          <a:p>
            <a:r>
              <a:rPr lang="en-US" dirty="0"/>
              <a:t>Most common reasons for DM readmission</a:t>
            </a:r>
          </a:p>
          <a:p>
            <a:pPr lvl="1"/>
            <a:r>
              <a:rPr lang="en-US" dirty="0"/>
              <a:t>45% DM with complication</a:t>
            </a:r>
          </a:p>
          <a:p>
            <a:pPr lvl="1"/>
            <a:r>
              <a:rPr lang="en-US" dirty="0"/>
              <a:t>5% Septicemia</a:t>
            </a:r>
          </a:p>
          <a:p>
            <a:pPr lvl="1"/>
            <a:r>
              <a:rPr lang="en-US" dirty="0"/>
              <a:t>2.9% CHF </a:t>
            </a:r>
          </a:p>
          <a:p>
            <a:pPr lvl="1"/>
            <a:r>
              <a:rPr lang="en-US" dirty="0"/>
              <a:t>2.6% Renal failure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1666875" y="1524000"/>
            <a:ext cx="8839200" cy="2362200"/>
            <a:chOff x="304800" y="1600200"/>
            <a:chExt cx="8627533" cy="2174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778" t="16981" r="2123" b="57733"/>
            <a:stretch>
              <a:fillRect/>
            </a:stretch>
          </p:blipFill>
          <p:spPr bwMode="auto">
            <a:xfrm>
              <a:off x="304801" y="1600200"/>
              <a:ext cx="862753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0556" t="52675" r="2778" b="42387"/>
            <a:stretch>
              <a:fillRect/>
            </a:stretch>
          </p:blipFill>
          <p:spPr bwMode="auto">
            <a:xfrm>
              <a:off x="304800" y="3429000"/>
              <a:ext cx="8534400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31250" t="75556" r="2500" b="22222"/>
            <a:stretch>
              <a:fillRect/>
            </a:stretch>
          </p:blipFill>
          <p:spPr bwMode="auto">
            <a:xfrm>
              <a:off x="381000" y="2895600"/>
              <a:ext cx="8458200" cy="15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 bwMode="auto">
          <a:xfrm>
            <a:off x="1743075" y="2895601"/>
            <a:ext cx="137160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19275" y="3505201"/>
            <a:ext cx="228600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95875" y="2895601"/>
            <a:ext cx="54864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77275" y="2895601"/>
            <a:ext cx="54864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72075" y="3505201"/>
            <a:ext cx="50292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829675" y="3505201"/>
            <a:ext cx="41148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6273226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 </a:t>
            </a:r>
            <a:r>
              <a:rPr lang="en-US" sz="1600" i="1" dirty="0"/>
              <a:t>Agency for Healthcare Research and Quality</a:t>
            </a:r>
          </a:p>
          <a:p>
            <a:pPr algn="r"/>
            <a:r>
              <a:rPr lang="en-US" sz="1600" i="1" dirty="0"/>
              <a:t>http://hcupnet.ahrq.gov/HCUPnet.jsp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3826"/>
            <a:ext cx="8534400" cy="120967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What is the Readmission Rate for any Diagnosis in DM Patients?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981200" y="4667249"/>
            <a:ext cx="8534400" cy="1743076"/>
          </a:xfrm>
        </p:spPr>
        <p:txBody>
          <a:bodyPr/>
          <a:lstStyle/>
          <a:p>
            <a:r>
              <a:rPr lang="en-US" sz="2200" dirty="0"/>
              <a:t>In 2013</a:t>
            </a:r>
          </a:p>
          <a:p>
            <a:pPr lvl="1"/>
            <a:r>
              <a:rPr lang="en-US" sz="2200" dirty="0"/>
              <a:t>486,886 admissions with DM as principal diagnosis</a:t>
            </a:r>
          </a:p>
          <a:p>
            <a:pPr lvl="1"/>
            <a:r>
              <a:rPr lang="en-US" sz="2200" dirty="0"/>
              <a:t>9.2% readmitted in 30 days for same principal diagnosis</a:t>
            </a:r>
          </a:p>
          <a:p>
            <a:pPr lvl="1"/>
            <a:r>
              <a:rPr lang="en-US" sz="2200" dirty="0"/>
              <a:t>20.4% readmitted in 30 days for any cause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929" t="6349" r="30357" b="42270"/>
          <a:stretch>
            <a:fillRect/>
          </a:stretch>
        </p:blipFill>
        <p:spPr bwMode="auto">
          <a:xfrm>
            <a:off x="2667000" y="1354059"/>
            <a:ext cx="7171340" cy="322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727998" y="3460234"/>
            <a:ext cx="173736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99849" y="2408951"/>
            <a:ext cx="1664452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13047" y="2597212"/>
            <a:ext cx="1576848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8141" y="2606737"/>
            <a:ext cx="164592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9044325" y="3498334"/>
            <a:ext cx="315368" cy="461665"/>
          </a:xfrm>
          <a:custGeom>
            <a:avLst/>
            <a:gdLst>
              <a:gd name="connsiteX0" fmla="*/ 0 w 228600"/>
              <a:gd name="connsiteY0" fmla="*/ 0 h 461665"/>
              <a:gd name="connsiteX1" fmla="*/ 228600 w 228600"/>
              <a:gd name="connsiteY1" fmla="*/ 0 h 461665"/>
              <a:gd name="connsiteX2" fmla="*/ 228600 w 228600"/>
              <a:gd name="connsiteY2" fmla="*/ 461665 h 461665"/>
              <a:gd name="connsiteX3" fmla="*/ 0 w 228600"/>
              <a:gd name="connsiteY3" fmla="*/ 461665 h 461665"/>
              <a:gd name="connsiteX4" fmla="*/ 0 w 2286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461665">
                <a:moveTo>
                  <a:pt x="0" y="0"/>
                </a:moveTo>
                <a:lnTo>
                  <a:pt x="228600" y="0"/>
                </a:lnTo>
                <a:lnTo>
                  <a:pt x="228600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83376" y="2587688"/>
            <a:ext cx="1366602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821216" y="3469257"/>
            <a:ext cx="315368" cy="461665"/>
          </a:xfrm>
          <a:custGeom>
            <a:avLst/>
            <a:gdLst>
              <a:gd name="connsiteX0" fmla="*/ 0 w 228600"/>
              <a:gd name="connsiteY0" fmla="*/ 0 h 461665"/>
              <a:gd name="connsiteX1" fmla="*/ 228600 w 228600"/>
              <a:gd name="connsiteY1" fmla="*/ 0 h 461665"/>
              <a:gd name="connsiteX2" fmla="*/ 228600 w 228600"/>
              <a:gd name="connsiteY2" fmla="*/ 461665 h 461665"/>
              <a:gd name="connsiteX3" fmla="*/ 0 w 228600"/>
              <a:gd name="connsiteY3" fmla="*/ 461665 h 461665"/>
              <a:gd name="connsiteX4" fmla="*/ 0 w 2286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461665">
                <a:moveTo>
                  <a:pt x="0" y="0"/>
                </a:moveTo>
                <a:lnTo>
                  <a:pt x="228600" y="0"/>
                </a:lnTo>
                <a:lnTo>
                  <a:pt x="228600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373865" y="3488307"/>
            <a:ext cx="346906" cy="461665"/>
          </a:xfrm>
          <a:custGeom>
            <a:avLst/>
            <a:gdLst>
              <a:gd name="connsiteX0" fmla="*/ 0 w 228600"/>
              <a:gd name="connsiteY0" fmla="*/ 0 h 461665"/>
              <a:gd name="connsiteX1" fmla="*/ 228600 w 228600"/>
              <a:gd name="connsiteY1" fmla="*/ 0 h 461665"/>
              <a:gd name="connsiteX2" fmla="*/ 228600 w 228600"/>
              <a:gd name="connsiteY2" fmla="*/ 461665 h 461665"/>
              <a:gd name="connsiteX3" fmla="*/ 0 w 228600"/>
              <a:gd name="connsiteY3" fmla="*/ 461665 h 461665"/>
              <a:gd name="connsiteX4" fmla="*/ 0 w 2286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461665">
                <a:moveTo>
                  <a:pt x="0" y="0"/>
                </a:moveTo>
                <a:lnTo>
                  <a:pt x="228600" y="0"/>
                </a:lnTo>
                <a:lnTo>
                  <a:pt x="228600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65502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 </a:t>
            </a:r>
            <a:r>
              <a:rPr lang="en-US" sz="1600" i="1" dirty="0"/>
              <a:t>Agency for Healthcare Research and Quality. http://hcupnet.ahrq.gov/HCUPnet.jsp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What is the Readmission Rate for Any Diagnosis in Chronic Ulcer Patients?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48001" y="3200401"/>
            <a:ext cx="18473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1" y="3200401"/>
            <a:ext cx="18473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764" t="8315" r="14607" b="43636"/>
          <a:stretch>
            <a:fillRect/>
          </a:stretch>
        </p:blipFill>
        <p:spPr bwMode="auto">
          <a:xfrm>
            <a:off x="2876550" y="1286909"/>
            <a:ext cx="6496050" cy="314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959995" y="3401645"/>
            <a:ext cx="1609344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79167" y="2368354"/>
            <a:ext cx="159398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6590" y="2508826"/>
            <a:ext cx="137160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48820" y="2537401"/>
            <a:ext cx="1280160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586404" y="3397172"/>
            <a:ext cx="303616" cy="461665"/>
          </a:xfrm>
          <a:custGeom>
            <a:avLst/>
            <a:gdLst>
              <a:gd name="connsiteX0" fmla="*/ 0 w 228600"/>
              <a:gd name="connsiteY0" fmla="*/ 0 h 461665"/>
              <a:gd name="connsiteX1" fmla="*/ 228600 w 228600"/>
              <a:gd name="connsiteY1" fmla="*/ 0 h 461665"/>
              <a:gd name="connsiteX2" fmla="*/ 228600 w 228600"/>
              <a:gd name="connsiteY2" fmla="*/ 461665 h 461665"/>
              <a:gd name="connsiteX3" fmla="*/ 0 w 228600"/>
              <a:gd name="connsiteY3" fmla="*/ 461665 h 461665"/>
              <a:gd name="connsiteX4" fmla="*/ 0 w 2286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461665">
                <a:moveTo>
                  <a:pt x="0" y="0"/>
                </a:moveTo>
                <a:lnTo>
                  <a:pt x="228600" y="0"/>
                </a:lnTo>
                <a:lnTo>
                  <a:pt x="228600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19210" y="2571484"/>
            <a:ext cx="1275184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782348" y="3387647"/>
            <a:ext cx="227712" cy="461665"/>
          </a:xfrm>
          <a:custGeom>
            <a:avLst/>
            <a:gdLst>
              <a:gd name="connsiteX0" fmla="*/ 0 w 228600"/>
              <a:gd name="connsiteY0" fmla="*/ 0 h 461665"/>
              <a:gd name="connsiteX1" fmla="*/ 228600 w 228600"/>
              <a:gd name="connsiteY1" fmla="*/ 0 h 461665"/>
              <a:gd name="connsiteX2" fmla="*/ 228600 w 228600"/>
              <a:gd name="connsiteY2" fmla="*/ 461665 h 461665"/>
              <a:gd name="connsiteX3" fmla="*/ 0 w 228600"/>
              <a:gd name="connsiteY3" fmla="*/ 461665 h 461665"/>
              <a:gd name="connsiteX4" fmla="*/ 0 w 2286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461665">
                <a:moveTo>
                  <a:pt x="0" y="0"/>
                </a:moveTo>
                <a:lnTo>
                  <a:pt x="228600" y="0"/>
                </a:lnTo>
                <a:lnTo>
                  <a:pt x="228600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199093" y="3397172"/>
            <a:ext cx="255038" cy="461665"/>
          </a:xfrm>
          <a:custGeom>
            <a:avLst/>
            <a:gdLst>
              <a:gd name="connsiteX0" fmla="*/ 0 w 228600"/>
              <a:gd name="connsiteY0" fmla="*/ 0 h 461665"/>
              <a:gd name="connsiteX1" fmla="*/ 228600 w 228600"/>
              <a:gd name="connsiteY1" fmla="*/ 0 h 461665"/>
              <a:gd name="connsiteX2" fmla="*/ 228600 w 228600"/>
              <a:gd name="connsiteY2" fmla="*/ 461665 h 461665"/>
              <a:gd name="connsiteX3" fmla="*/ 0 w 228600"/>
              <a:gd name="connsiteY3" fmla="*/ 461665 h 461665"/>
              <a:gd name="connsiteX4" fmla="*/ 0 w 2286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461665">
                <a:moveTo>
                  <a:pt x="0" y="0"/>
                </a:moveTo>
                <a:lnTo>
                  <a:pt x="228600" y="0"/>
                </a:lnTo>
                <a:lnTo>
                  <a:pt x="228600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1300" y="6550223"/>
            <a:ext cx="788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 </a:t>
            </a:r>
            <a:r>
              <a:rPr lang="en-US" sz="1600" i="1" dirty="0"/>
              <a:t>Agency for Healthcare Research and Quality. http://hcupnet.ahrq.gov/HCUPnet.jsp</a:t>
            </a:r>
          </a:p>
        </p:txBody>
      </p:sp>
      <p:sp>
        <p:nvSpPr>
          <p:cNvPr id="23" name="Content Placeholder 14"/>
          <p:cNvSpPr txBox="1">
            <a:spLocks/>
          </p:cNvSpPr>
          <p:nvPr/>
        </p:nvSpPr>
        <p:spPr>
          <a:xfrm>
            <a:off x="1962150" y="4486274"/>
            <a:ext cx="8534400" cy="1743076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75000"/>
              <a:buFont typeface="Wingdings" pitchFamily="2" charset="2"/>
              <a:buChar char=""/>
              <a:defRPr/>
            </a:pPr>
            <a:r>
              <a:rPr lang="en-US" sz="2000" kern="0" dirty="0">
                <a:ea typeface="ＭＳ Ｐゴシック" charset="-128"/>
                <a:cs typeface="ＭＳ Ｐゴシック" charset="-128"/>
              </a:rPr>
              <a:t>In 2013</a:t>
            </a:r>
          </a:p>
          <a:p>
            <a:pPr marL="742950" lvl="1" indent="-2857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50000"/>
              <a:buFont typeface="Wingdings" pitchFamily="2" charset="2"/>
              <a:buChar char=""/>
              <a:defRPr/>
            </a:pPr>
            <a:r>
              <a:rPr lang="en-US" sz="2000" kern="0" dirty="0">
                <a:ea typeface="ＭＳ Ｐゴシック" charset="-128"/>
                <a:cs typeface="ＭＳ Ｐゴシック"/>
              </a:rPr>
              <a:t>40,104 admissions with chronic skin ulcer as principal diagnosis</a:t>
            </a:r>
          </a:p>
          <a:p>
            <a:pPr marL="742950" lvl="1" indent="-2857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50000"/>
              <a:buFont typeface="Wingdings" pitchFamily="2" charset="2"/>
              <a:buChar char=""/>
              <a:defRPr/>
            </a:pPr>
            <a:r>
              <a:rPr lang="en-US" sz="2000" kern="0" dirty="0">
                <a:ea typeface="ＭＳ Ｐゴシック" charset="-128"/>
                <a:cs typeface="ＭＳ Ｐゴシック"/>
              </a:rPr>
              <a:t>3.1% readmitted in 30 days for same principal diagnosis</a:t>
            </a:r>
          </a:p>
          <a:p>
            <a:pPr marL="742950" lvl="1" indent="-2857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50000"/>
              <a:buFont typeface="Wingdings" pitchFamily="2" charset="2"/>
              <a:buChar char=""/>
              <a:defRPr/>
            </a:pPr>
            <a:r>
              <a:rPr lang="en-US" sz="2000" kern="0" dirty="0">
                <a:ea typeface="ＭＳ Ｐゴシック" charset="-128"/>
                <a:cs typeface="ＭＳ Ｐゴシック"/>
              </a:rPr>
              <a:t>20.0% readmitted in 30 days for any cause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8534400" cy="14478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Incidence, risk factors, and causes for 30-day unplanned readmissions following 1° lower-extremity amputation in patients with DM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62200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2002-2013 retrospective chart review</a:t>
            </a:r>
          </a:p>
          <a:p>
            <a:r>
              <a:rPr lang="en-US" dirty="0"/>
              <a:t>439 patients </a:t>
            </a:r>
            <a:r>
              <a:rPr lang="en-US" dirty="0">
                <a:sym typeface="Wingdings" pitchFamily="2" charset="2"/>
              </a:rPr>
              <a:t> 46 (10.5%) readmitted</a:t>
            </a:r>
          </a:p>
          <a:p>
            <a:pPr lvl="1"/>
            <a:r>
              <a:rPr lang="en-US" dirty="0"/>
              <a:t>4 groups of readmitted patients</a:t>
            </a:r>
          </a:p>
          <a:p>
            <a:pPr lvl="2"/>
            <a:r>
              <a:rPr lang="en-US" dirty="0"/>
              <a:t>Major surgical (37%) – i.e. re-operation</a:t>
            </a:r>
          </a:p>
          <a:p>
            <a:pPr lvl="2"/>
            <a:r>
              <a:rPr lang="en-US" dirty="0"/>
              <a:t>Minor surgical (28.3%) – i.e. pain, cellulitis</a:t>
            </a:r>
          </a:p>
          <a:p>
            <a:pPr lvl="2"/>
            <a:r>
              <a:rPr lang="en-US" dirty="0"/>
              <a:t>Major medical (28.3%) – i.e. CHF, renal failure</a:t>
            </a:r>
          </a:p>
          <a:p>
            <a:pPr lvl="2"/>
            <a:r>
              <a:rPr lang="en-US" dirty="0"/>
              <a:t>Psychiatric (6.5%) – requiring psych admission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19200" y="6334780"/>
            <a:ext cx="9448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i="1" dirty="0"/>
              <a:t>Ries et al., Incidence, risk factors, and causes for 30-day unplanned readmissions following 1° lower-extremity amputation in patients with DM. J Bone Joint Surg Am. 2015;97(21):1774-80.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LOS for relevant DRGs?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196" y="2771005"/>
          <a:ext cx="10515599" cy="1309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6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2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570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SKIN DEBRIDEMENT W MCC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2.8732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7.4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9.7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571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SKIN DEBRIDEMENT W 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1.6723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5.0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6.3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572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SKIN DEBRIDEMENT W/O CC/MCC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1.1217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3.2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3.9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573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SKIN GRAFT FOR SKIN ULCER OR CELLULITIS W MCC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5.3153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10.4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15.2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574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SKIN GRAFT FOR SKIN ULCER OR CELLULITIS W 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3.1218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7.3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9.8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575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SKIN GRAFT FOR SKIN ULCER OR CELLULITIS W/O CC/MCC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1.7570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4.3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5.4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576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SKIN GRAFT EXC FOR SKIN ULCER OR CELLULITIS W MCC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4.8492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8.5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12.3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577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SKIN GRAFT EXC FOR SKIN ULCER OR CELLULITIS W 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2.4156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4.4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6.5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578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SKIN GRAFT EXC FOR SKIN ULCER OR CELLULITIS W/O CC/MCC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1.6274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2.8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 dirty="0">
                          <a:effectLst/>
                        </a:rPr>
                        <a:t>3.8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196" y="1895997"/>
          <a:ext cx="10515599" cy="713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6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2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377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TABLE 5.—LIST OF MEDICARE SEVERITY DIAGNOSIS-RELATED GROUPS (MS-DRGS), RELATIVE WEIGHTING FACTORS, 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AND GEOMETRIC AND ARITHMETIC MEAN LENGTH OF STAY—FY 2020 Correction Notice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MS-DRG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FY 2020 FINAL Post-Acute DRG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FY 2020 FINAL Special Pay DRG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MDC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MS-DRG Title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Weights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Geometric mean LOS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Arithmetic mean LOS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195" y="4361073"/>
          <a:ext cx="10515599" cy="291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6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2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592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SKIN ULCERS W MCC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1.7843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5.5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7.4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593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SKIN ULCERS W 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1.1478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4.2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5.3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197" y="4887920"/>
          <a:ext cx="10515599" cy="291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6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2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602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CELLULITIS W MCC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1.4298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4.6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5.8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800" u="none" strike="noStrike">
                          <a:effectLst/>
                        </a:rPr>
                        <a:t>09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CELLULITIS W/O MCC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0.8435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3.2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 dirty="0">
                          <a:effectLst/>
                        </a:rPr>
                        <a:t>3.8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196" y="5433542"/>
          <a:ext cx="10515599" cy="436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6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2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AMPUTAT OF LOWER LIMB FOR ENDOCRINE, NUTRIT, &amp; METABOL DIS W MCC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u="none" strike="noStrike">
                          <a:effectLst/>
                        </a:rPr>
                        <a:t>4.0008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9.8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12.3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AMPUTAT OF LOWER LIMB FOR ENDOCRINE, NUTRIT, &amp; METABOL DIS W 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2.0513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5.9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7.0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11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618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AMPUTAT OF LOWER LIMB FOR ENDOCRINE, NUTRIT, &amp; METABOL DIS W/O CC/MCC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1.2545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>
                          <a:effectLst/>
                        </a:rPr>
                        <a:t>3.4</a:t>
                      </a:r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 dirty="0">
                          <a:effectLst/>
                        </a:rPr>
                        <a:t>4.1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01" marR="9701" marT="970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811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Sepsis readmissions by organism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64061" y="6154954"/>
            <a:ext cx="8789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/>
            <a:r>
              <a:rPr lang="en-US" sz="1400" dirty="0"/>
              <a:t>Arshad A, </a:t>
            </a:r>
            <a:r>
              <a:rPr lang="en-US" sz="1400" dirty="0" err="1"/>
              <a:t>Ayaz</a:t>
            </a:r>
            <a:r>
              <a:rPr lang="en-US" sz="1400" dirty="0"/>
              <a:t> A, Haroon MA, Jamil B, Hussain E. Frequency and Cause of Readmissions in Sepsis Patients Presenting to a Tertiary Care Hospital in a Low Middle Income Country. </a:t>
            </a:r>
            <a:r>
              <a:rPr lang="en-US" sz="1400" i="1" dirty="0" err="1"/>
              <a:t>Crit</a:t>
            </a:r>
            <a:r>
              <a:rPr lang="en-US" sz="1400" i="1" dirty="0"/>
              <a:t> Care </a:t>
            </a:r>
            <a:r>
              <a:rPr lang="en-US" sz="1400" i="1" dirty="0" err="1"/>
              <a:t>Explor</a:t>
            </a:r>
            <a:r>
              <a:rPr lang="en-US" sz="1400" dirty="0"/>
              <a:t>. 2020;2(2):e0080. Published 2020 Feb 24. doi:10.1097/CCE.0000000000000080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9815" y="5603161"/>
            <a:ext cx="10515600" cy="81340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Index admission-readmission dyads for organism and site causing sepsis. </a:t>
            </a:r>
            <a:r>
              <a:rPr lang="en-US" i="1" dirty="0"/>
              <a:t>Dark gray cells</a:t>
            </a:r>
            <a:r>
              <a:rPr lang="en-US" dirty="0"/>
              <a:t> represent dyads with new infection (</a:t>
            </a:r>
            <a:r>
              <a:rPr lang="en-US" i="1" dirty="0"/>
              <a:t>n</a:t>
            </a:r>
            <a:r>
              <a:rPr lang="en-US" dirty="0"/>
              <a:t> = 28, 53%); </a:t>
            </a:r>
            <a:r>
              <a:rPr lang="en-US" i="1" dirty="0"/>
              <a:t>light gray cells</a:t>
            </a:r>
            <a:r>
              <a:rPr lang="en-US" dirty="0"/>
              <a:t> represent dyads for whom infection may have been new or may have been a relapse or recurrent infection (</a:t>
            </a:r>
            <a:r>
              <a:rPr lang="en-US" i="1" dirty="0"/>
              <a:t>n</a:t>
            </a:r>
            <a:r>
              <a:rPr lang="en-US" dirty="0"/>
              <a:t> = 14, 26%); the </a:t>
            </a:r>
            <a:r>
              <a:rPr lang="en-US" i="1" dirty="0"/>
              <a:t>white cell</a:t>
            </a:r>
            <a:r>
              <a:rPr lang="en-US" dirty="0"/>
              <a:t> represents dyads with a relapsed or recurrent infection (</a:t>
            </a:r>
            <a:r>
              <a:rPr lang="en-US" i="1" dirty="0"/>
              <a:t>n</a:t>
            </a:r>
            <a:r>
              <a:rPr lang="en-US" dirty="0"/>
              <a:t> = 11, 21%).</a:t>
            </a:r>
          </a:p>
        </p:txBody>
      </p:sp>
      <p:pic>
        <p:nvPicPr>
          <p:cNvPr id="3074" name="Picture 2" descr="n external file that holds a picture, illustration, etc.&#10;Object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90" y="1837750"/>
            <a:ext cx="8631315" cy="376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7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are readmission rates due to sepsis?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42258" y="6154954"/>
            <a:ext cx="9610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/>
            <a:r>
              <a:rPr lang="en-US" sz="1400" dirty="0"/>
              <a:t>Arshad A, </a:t>
            </a:r>
            <a:r>
              <a:rPr lang="en-US" sz="1400" dirty="0" err="1"/>
              <a:t>Ayaz</a:t>
            </a:r>
            <a:r>
              <a:rPr lang="en-US" sz="1400" dirty="0"/>
              <a:t> A, Haroon MA, Jamil B, Hussain E. Frequency and Cause of Readmissions in Sepsis Patients Presenting to a Tertiary Care Hospital in a Low Middle Income Country. </a:t>
            </a:r>
            <a:r>
              <a:rPr lang="en-US" sz="1400" i="1" dirty="0" err="1"/>
              <a:t>Crit</a:t>
            </a:r>
            <a:r>
              <a:rPr lang="en-US" sz="1400" i="1" dirty="0"/>
              <a:t> Care </a:t>
            </a:r>
            <a:r>
              <a:rPr lang="en-US" sz="1400" i="1" dirty="0" err="1"/>
              <a:t>Explor</a:t>
            </a:r>
            <a:r>
              <a:rPr lang="en-US" sz="1400" dirty="0"/>
              <a:t>. 2020;2(2):e0080. Published 2020 Feb 24. doi:10.1097/CCE.0000000000000080</a:t>
            </a:r>
          </a:p>
        </p:txBody>
      </p:sp>
      <p:pic>
        <p:nvPicPr>
          <p:cNvPr id="2050" name="Picture 2" descr="n external file that holds a picture, illustration, etc.&#10;Object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01" y="1690688"/>
            <a:ext cx="3929170" cy="39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91354" y="56406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Frequency and Cause of Hospital Readmissions in Sepsis Survivor Patients 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 = 79)</a:t>
            </a:r>
          </a:p>
        </p:txBody>
      </p:sp>
    </p:spTree>
    <p:extLst>
      <p:ext uri="{BB962C8B-B14F-4D97-AF65-F5344CB8AC3E}">
        <p14:creationId xmlns:p14="http://schemas.microsoft.com/office/powerpoint/2010/main" val="100619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Clr>
                <a:srgbClr val="C00000"/>
              </a:buClr>
            </a:pPr>
            <a:r>
              <a:rPr lang="en-US" dirty="0"/>
              <a:t>What is 30-day readmission rate in patients with sepsis?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269" y="1747152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2400" dirty="0"/>
              <a:t>Study cohort included a total of 898,257 patients admitted with sepsis from 2013 and 2014 who survived to discharge and whose information was included in the Healthcare Cost and Utilization Project’s Nationwide Readmission Data. </a:t>
            </a:r>
          </a:p>
          <a:p>
            <a:pPr>
              <a:buClr>
                <a:srgbClr val="C00000"/>
              </a:buClr>
            </a:pPr>
            <a:r>
              <a:rPr lang="en-US" sz="2400" dirty="0"/>
              <a:t>Mean patient age was 66.8 ± 17.4 years with 60% of the study cohort ≥65 years. The primary outcome was 30-day readmission, and the causes for readmission were identified using the codes outlined in the International Classification of Diseases, Ninth Revision, Clinical Modification.</a:t>
            </a:r>
          </a:p>
          <a:p>
            <a:pPr>
              <a:buClr>
                <a:srgbClr val="C00000"/>
              </a:buClr>
            </a:pPr>
            <a:r>
              <a:rPr lang="en-US" sz="2400" dirty="0"/>
              <a:t>Of 898,257 patients, a total of 157,235 (</a:t>
            </a:r>
            <a:r>
              <a:rPr lang="en-US" sz="2400" b="1" dirty="0"/>
              <a:t>17.5%) had a 30-day readmission, with a median time to readmission of 11 days</a:t>
            </a:r>
            <a:r>
              <a:rPr lang="en-US" sz="2400" dirty="0"/>
              <a:t>. The most common cause for readmission was infectious etiology (42.16%, of which 22.86% due to sepsis), followed by gastrointestinal (9.6%), cardiovascular (8.73%), pulmonary (7.82%) and renal problems (4.99%).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8299" y="6098490"/>
            <a:ext cx="730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buClr>
                <a:srgbClr val="C00000"/>
              </a:buClr>
            </a:pPr>
            <a:r>
              <a:rPr lang="en-US" sz="1400" dirty="0" err="1"/>
              <a:t>Gadre</a:t>
            </a:r>
            <a:r>
              <a:rPr lang="en-US" sz="1400" dirty="0"/>
              <a:t> SK, et al. Epidemiology and Predictors of 30-Day Readmission in Patients With Sepsis. </a:t>
            </a:r>
            <a:r>
              <a:rPr lang="en-US" sz="1400" i="1" dirty="0"/>
              <a:t>Chest</a:t>
            </a:r>
            <a:r>
              <a:rPr lang="en-US" sz="1400" dirty="0"/>
              <a:t>. 2019;155(3):483-490. doi:10.1016/j.chest.2018.12.008</a:t>
            </a:r>
          </a:p>
        </p:txBody>
      </p:sp>
    </p:spTree>
    <p:extLst>
      <p:ext uri="{BB962C8B-B14F-4D97-AF65-F5344CB8AC3E}">
        <p14:creationId xmlns:p14="http://schemas.microsoft.com/office/powerpoint/2010/main" val="139188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etiologies for 30-day readmission for Sepsis?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9889" y="6272534"/>
            <a:ext cx="933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/>
            <a:r>
              <a:rPr lang="en-US" sz="1400" dirty="0" err="1"/>
              <a:t>Gadre</a:t>
            </a:r>
            <a:r>
              <a:rPr lang="en-US" sz="1400" dirty="0"/>
              <a:t> SK, et al. Epidemiology and Predictors of 30-Day Readmission in Patients With Sepsis. </a:t>
            </a:r>
            <a:r>
              <a:rPr lang="en-US" sz="1400" i="1" dirty="0"/>
              <a:t>Chest</a:t>
            </a:r>
            <a:r>
              <a:rPr lang="en-US" sz="1400" dirty="0"/>
              <a:t>. 2019;155(3):483-490. doi:10.1016/j.chest.2018.12.008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38" y="1357977"/>
            <a:ext cx="4723435" cy="49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9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85" y="411418"/>
            <a:ext cx="11343189" cy="1325563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3848" y="1939499"/>
            <a:ext cx="10648708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Rates and predictors of readmission after minor lower extremity amputations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Ways to decrease readmission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Readmission rates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Readmission diagnoses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What is readmission rate by DRG? 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What is the readmission rate by clinical classification? 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What is readmission rate for any diagnosis in DM patients? 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What is readmission rate for any diagnosis in chronic ulcer patients? 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Incidence, risk factors, and causes for 30-day unplanned readmissions following </a:t>
            </a:r>
            <a:r>
              <a:rPr lang="en-US" sz="2800" dirty="0">
                <a:solidFill>
                  <a:schemeClr val="tx1"/>
                </a:solidFill>
              </a:rPr>
              <a:t>1° lower-extremity amputation in patients with DM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What are LOS for relevant DRGs? </a:t>
            </a:r>
          </a:p>
          <a:p>
            <a:pPr>
              <a:buClr>
                <a:srgbClr val="C00000"/>
              </a:buClr>
            </a:pPr>
            <a:r>
              <a:rPr lang="en-US">
                <a:solidFill>
                  <a:schemeClr val="tx1"/>
                </a:solidFill>
              </a:rPr>
              <a:t>Sepsis readmissions by organism</a:t>
            </a:r>
          </a:p>
          <a:p>
            <a:pPr>
              <a:buClr>
                <a:srgbClr val="C00000"/>
              </a:buClr>
            </a:pPr>
            <a:r>
              <a:rPr lang="en-US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are readmission rates due to sepsis? 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What is 30-day readmission rate in patients with sepsis? 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What are etiologies for 30-day readmission for sepsis? </a:t>
            </a:r>
          </a:p>
        </p:txBody>
      </p:sp>
    </p:spTree>
    <p:extLst>
      <p:ext uri="{BB962C8B-B14F-4D97-AF65-F5344CB8AC3E}">
        <p14:creationId xmlns:p14="http://schemas.microsoft.com/office/powerpoint/2010/main" val="106851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Rates and predictors of readmission after minor lower extremity amputations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8534400" cy="4800600"/>
          </a:xfrm>
        </p:spPr>
        <p:txBody>
          <a:bodyPr/>
          <a:lstStyle/>
          <a:p>
            <a:r>
              <a:rPr lang="en-US" sz="2200">
                <a:hlinkClick r:id="rId3" tooltip="Journal of vascular surgery."/>
              </a:rPr>
              <a:t>J Vasc Surg.</a:t>
            </a:r>
            <a:r>
              <a:rPr lang="en-US" sz="2200"/>
              <a:t> 2015 Jul;62(1):101-5. doi: 10.1016/j.jvs.2015.02.021. Epub 2015 Mar 28.</a:t>
            </a:r>
          </a:p>
          <a:p>
            <a:r>
              <a:rPr lang="en-US"/>
              <a:t>2000-2012 retrospective chart review </a:t>
            </a:r>
          </a:p>
          <a:p>
            <a:r>
              <a:rPr lang="en-US"/>
              <a:t>717 patients </a:t>
            </a:r>
            <a:r>
              <a:rPr lang="en-US">
                <a:sym typeface="Wingdings" pitchFamily="2" charset="2"/>
              </a:rPr>
              <a:t> 100 (13.9%) readmitted</a:t>
            </a:r>
          </a:p>
          <a:p>
            <a:pPr lvl="2"/>
            <a:r>
              <a:rPr lang="en-US">
                <a:sym typeface="Wingdings" pitchFamily="2" charset="2"/>
              </a:rPr>
              <a:t>3.9% within 30 days</a:t>
            </a:r>
          </a:p>
          <a:p>
            <a:pPr lvl="2"/>
            <a:r>
              <a:rPr lang="en-US">
                <a:sym typeface="Wingdings" pitchFamily="2" charset="2"/>
              </a:rPr>
              <a:t>3.9% in 30-60 days</a:t>
            </a:r>
          </a:p>
          <a:p>
            <a:pPr lvl="2"/>
            <a:r>
              <a:rPr lang="en-US">
                <a:sym typeface="Wingdings" pitchFamily="2" charset="2"/>
              </a:rPr>
              <a:t>6.1% &gt;60 days</a:t>
            </a:r>
          </a:p>
          <a:p>
            <a:pPr lvl="1"/>
            <a:r>
              <a:rPr lang="en-US">
                <a:sym typeface="Wingdings" pitchFamily="2" charset="2"/>
              </a:rPr>
              <a:t>95% of readmissions requiring re-amputation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0" y="6273226"/>
            <a:ext cx="838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700" i="1"/>
              <a:t>Beaulieu et al., Rates and predictors of readmission after minor lower extremity amputations. </a:t>
            </a:r>
            <a:r>
              <a:rPr lang="en-US" sz="1700" i="1">
                <a:hlinkClick r:id="rId3" tooltip="Journal of vascular surgery."/>
              </a:rPr>
              <a:t>J </a:t>
            </a:r>
            <a:r>
              <a:rPr lang="en-US" sz="1700" i="1" err="1">
                <a:hlinkClick r:id="rId3" tooltip="Journal of vascular surgery."/>
              </a:rPr>
              <a:t>Vasc</a:t>
            </a:r>
            <a:r>
              <a:rPr lang="en-US" sz="1700" i="1">
                <a:hlinkClick r:id="rId3" tooltip="Journal of vascular surgery."/>
              </a:rPr>
              <a:t> Surg.</a:t>
            </a:r>
            <a:r>
              <a:rPr lang="en-US" sz="1700" i="1"/>
              <a:t> 2015 Jul;62(1):101-5.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Decrease Readmission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Overall readmission rates: 8-26% (19-21% literature/database search)</a:t>
            </a:r>
          </a:p>
          <a:p>
            <a:pPr lvl="1"/>
            <a:r>
              <a:rPr lang="en-US"/>
              <a:t>6.6% due to pressure ulcers</a:t>
            </a:r>
          </a:p>
          <a:p>
            <a:pPr lvl="1"/>
            <a:r>
              <a:rPr lang="en-US"/>
              <a:t>Accounting for 28% of hospital days</a:t>
            </a:r>
          </a:p>
          <a:p>
            <a:r>
              <a:rPr lang="en-US"/>
              <a:t>Consider patient’s co-morbidities to tailor treatment and discharge planning</a:t>
            </a:r>
          </a:p>
          <a:p>
            <a:pPr lvl="1"/>
            <a:r>
              <a:rPr lang="en-US"/>
              <a:t>HTN, DM (HbA1c), CHF, asthma/COPD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Ways to Decrease Readmission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Interventions to Reduce 30-Day </a:t>
            </a:r>
            <a:r>
              <a:rPr lang="en-US" err="1"/>
              <a:t>Rehospitalization</a:t>
            </a:r>
            <a:r>
              <a:rPr lang="en-US"/>
              <a:t>: A Systematic Review</a:t>
            </a:r>
          </a:p>
          <a:p>
            <a:pPr lvl="1"/>
            <a:r>
              <a:rPr lang="en-US" sz="2000"/>
              <a:t>Hansen L., et al. Ann Intern Med. 2011;155(8):520-528</a:t>
            </a:r>
          </a:p>
          <a:p>
            <a:r>
              <a:rPr lang="en-US"/>
              <a:t>19.6% readmission rate for Medicare fee-for-service patients</a:t>
            </a:r>
          </a:p>
          <a:p>
            <a:pPr lvl="1"/>
            <a:r>
              <a:rPr lang="en-US"/>
              <a:t>75% potentially avoidable </a:t>
            </a:r>
            <a:r>
              <a:rPr lang="en-US">
                <a:sym typeface="Wingdings" pitchFamily="2" charset="2"/>
              </a:rPr>
              <a:t> $12 billion savings</a:t>
            </a:r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0" y="6273226"/>
            <a:ext cx="838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700" i="1"/>
              <a:t>Hansen et al., Intervention to Reduce 30-Day </a:t>
            </a:r>
            <a:r>
              <a:rPr lang="en-US" sz="1700" i="1" err="1"/>
              <a:t>Rehospitalization</a:t>
            </a:r>
            <a:r>
              <a:rPr lang="en-US" sz="1700" i="1"/>
              <a:t>: A Systematic Review. Ann Intern Med. 2011; 155(8):520-528</a:t>
            </a:r>
            <a:r>
              <a:rPr lang="en-US" sz="1600" i="1"/>
              <a:t>.</a:t>
            </a:r>
            <a:endParaRPr 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annals.org/data/Journals/AIM/8187/8T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1"/>
            <a:ext cx="8254057" cy="6172199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0" y="6273226"/>
            <a:ext cx="838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700" i="1"/>
              <a:t>Hansen et al., Intervention to Reduce 30-Day </a:t>
            </a:r>
            <a:r>
              <a:rPr lang="en-US" sz="1700" i="1" err="1"/>
              <a:t>Rehospitalization</a:t>
            </a:r>
            <a:r>
              <a:rPr lang="en-US" sz="1700" i="1"/>
              <a:t>: A Systematic Review. Ann Intern Med. 2011; 155(8):520-528</a:t>
            </a:r>
            <a:r>
              <a:rPr lang="en-US" sz="1600" i="1"/>
              <a:t>.</a:t>
            </a:r>
            <a:endParaRPr lang="en-US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Decrease Readmission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Pre-discharge</a:t>
            </a:r>
          </a:p>
          <a:p>
            <a:pPr lvl="1"/>
            <a:r>
              <a:rPr lang="en-US"/>
              <a:t>Medication reconciliation</a:t>
            </a:r>
          </a:p>
          <a:p>
            <a:pPr lvl="1"/>
            <a:r>
              <a:rPr lang="en-US"/>
              <a:t>Dedicated discharge nurse</a:t>
            </a:r>
          </a:p>
          <a:p>
            <a:pPr lvl="1"/>
            <a:r>
              <a:rPr lang="en-US"/>
              <a:t>Set appointments/transportation</a:t>
            </a:r>
          </a:p>
          <a:p>
            <a:pPr lvl="1"/>
            <a:r>
              <a:rPr lang="en-US"/>
              <a:t>Patient education</a:t>
            </a:r>
          </a:p>
          <a:p>
            <a:r>
              <a:rPr lang="en-US"/>
              <a:t>Post-discharge</a:t>
            </a:r>
          </a:p>
          <a:p>
            <a:pPr lvl="1"/>
            <a:r>
              <a:rPr lang="en-US"/>
              <a:t>PMD/Clinic follow up</a:t>
            </a:r>
          </a:p>
          <a:p>
            <a:pPr lvl="1"/>
            <a:r>
              <a:rPr lang="en-US"/>
              <a:t>Phone calls, hotline</a:t>
            </a:r>
          </a:p>
          <a:p>
            <a:pPr lvl="1"/>
            <a:r>
              <a:rPr lang="en-US"/>
              <a:t>Home visit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Readmission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Rehospitalizations</a:t>
            </a:r>
            <a:r>
              <a:rPr lang="en-US"/>
              <a:t> among Patients in the Medicare Fee-for-Service Program</a:t>
            </a:r>
          </a:p>
          <a:p>
            <a:pPr lvl="1"/>
            <a:r>
              <a:rPr lang="en-US" sz="2000"/>
              <a:t>Jencks F., et. al. N </a:t>
            </a:r>
            <a:r>
              <a:rPr lang="en-US" sz="2000" err="1"/>
              <a:t>Engl</a:t>
            </a:r>
            <a:r>
              <a:rPr lang="en-US" sz="2000"/>
              <a:t> J Med 2009; 360:1418-1428</a:t>
            </a:r>
          </a:p>
          <a:p>
            <a:r>
              <a:rPr lang="en-US"/>
              <a:t>Oct 2003 – Dec 2004</a:t>
            </a:r>
          </a:p>
          <a:p>
            <a:r>
              <a:rPr lang="en-US"/>
              <a:t>11,855,702 discharges </a:t>
            </a:r>
            <a:endParaRPr lang="en-US">
              <a:sym typeface="Wingdings" pitchFamily="2" charset="2"/>
            </a:endParaRPr>
          </a:p>
          <a:p>
            <a:pPr lvl="1"/>
            <a:r>
              <a:rPr lang="en-US"/>
              <a:t>19.6% </a:t>
            </a:r>
            <a:r>
              <a:rPr lang="en-US" err="1"/>
              <a:t>rehospitalized</a:t>
            </a:r>
            <a:r>
              <a:rPr lang="en-US"/>
              <a:t> within 30 days </a:t>
            </a:r>
          </a:p>
          <a:p>
            <a:pPr lvl="1"/>
            <a:r>
              <a:rPr lang="en-US"/>
              <a:t>34.0% within 90 days</a:t>
            </a:r>
          </a:p>
          <a:p>
            <a:pPr lvl="1"/>
            <a:r>
              <a:rPr lang="en-US"/>
              <a:t>56.1% within 365 days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0" y="6273226"/>
            <a:ext cx="838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700" i="1"/>
              <a:t>Jencks et al., </a:t>
            </a:r>
            <a:r>
              <a:rPr lang="en-US" sz="1700" i="1" err="1"/>
              <a:t>Rehospitalizations</a:t>
            </a:r>
            <a:r>
              <a:rPr lang="en-US" sz="1700" i="1"/>
              <a:t> among Patients in the Medicare Fee-for-Service Program. N </a:t>
            </a:r>
            <a:r>
              <a:rPr lang="en-US" sz="1700" i="1" err="1"/>
              <a:t>Engl</a:t>
            </a:r>
            <a:r>
              <a:rPr lang="en-US" sz="1700" i="1"/>
              <a:t> J Med 2009; 360:1418-1428</a:t>
            </a:r>
            <a:r>
              <a:rPr lang="en-US" sz="1600" i="1"/>
              <a:t>.</a:t>
            </a:r>
            <a:endParaRPr lang="en-US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8133"/>
            <a:ext cx="10515600" cy="1325563"/>
          </a:xfrm>
        </p:spPr>
        <p:txBody>
          <a:bodyPr/>
          <a:lstStyle/>
          <a:p>
            <a:r>
              <a:rPr lang="en-US" dirty="0">
                <a:effectLst/>
              </a:rPr>
              <a:t>Readmission Diagnoses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949" t="16176" r="38419" b="32353"/>
          <a:stretch>
            <a:fillRect/>
          </a:stretch>
        </p:blipFill>
        <p:spPr bwMode="auto">
          <a:xfrm>
            <a:off x="1676400" y="1143000"/>
            <a:ext cx="88392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0" y="6273226"/>
            <a:ext cx="838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700" i="1"/>
              <a:t>Jencks et al., </a:t>
            </a:r>
            <a:r>
              <a:rPr lang="en-US" sz="1700" i="1" err="1"/>
              <a:t>Rehospitalizations</a:t>
            </a:r>
            <a:r>
              <a:rPr lang="en-US" sz="1700" i="1"/>
              <a:t> among Patients in the Medicare Fee-for-Service Program. N </a:t>
            </a:r>
            <a:r>
              <a:rPr lang="en-US" sz="1700" i="1" err="1"/>
              <a:t>Engl</a:t>
            </a:r>
            <a:r>
              <a:rPr lang="en-US" sz="1700" i="1"/>
              <a:t> J Med 2009; 360:1418-1428</a:t>
            </a:r>
            <a:r>
              <a:rPr lang="en-US" sz="1600" i="1"/>
              <a:t>.</a:t>
            </a:r>
            <a:endParaRPr lang="en-US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1773</Words>
  <Application>Microsoft Macintosh PowerPoint</Application>
  <PresentationFormat>Widescreen</PresentationFormat>
  <Paragraphs>288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 Preventing Readmissions   Wednesday, October 9, 2024 </vt:lpstr>
      <vt:lpstr>Agenda</vt:lpstr>
      <vt:lpstr>Rates and predictors of readmission after minor lower extremity amputations</vt:lpstr>
      <vt:lpstr>Ways to Decrease Readmission</vt:lpstr>
      <vt:lpstr>Ways to Decrease Readmission</vt:lpstr>
      <vt:lpstr>PowerPoint Presentation</vt:lpstr>
      <vt:lpstr>Ways to Decrease Readmission</vt:lpstr>
      <vt:lpstr>Readmission Rates</vt:lpstr>
      <vt:lpstr>Readmission Diagnoses</vt:lpstr>
      <vt:lpstr>What is the Readmission Rate by Diagnosis Related Group (DRG)?</vt:lpstr>
      <vt:lpstr>What is the Readmission Rate by Clinical Classification?</vt:lpstr>
      <vt:lpstr>What is the Readmission Rate for any Diagnosis in DM Patients?</vt:lpstr>
      <vt:lpstr>What is the Readmission Rate for Any Diagnosis in Chronic Ulcer Patients?</vt:lpstr>
      <vt:lpstr>Incidence, risk factors, and causes for 30-day unplanned readmissions following 1° lower-extremity amputation in patients with DM </vt:lpstr>
      <vt:lpstr>What are LOS for relevant DRGs? </vt:lpstr>
      <vt:lpstr>Sepsis readmissions by organism</vt:lpstr>
      <vt:lpstr>What are readmission rates due to sepsis?</vt:lpstr>
      <vt:lpstr>What is 30-day readmission rate in patients with sepsis?</vt:lpstr>
      <vt:lpstr>What are etiologies for 30-day readmission for Sepsis?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Readmissions Wednesday, October 9, 2024 </dc:title>
  <dc:creator>Microsoft Office User</dc:creator>
  <cp:lastModifiedBy>Microsoft Office User</cp:lastModifiedBy>
  <cp:revision>7</cp:revision>
  <dcterms:created xsi:type="dcterms:W3CDTF">2024-07-10T13:04:34Z</dcterms:created>
  <dcterms:modified xsi:type="dcterms:W3CDTF">2024-07-16T19:00:19Z</dcterms:modified>
</cp:coreProperties>
</file>