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1639" r:id="rId2"/>
    <p:sldId id="352" r:id="rId3"/>
    <p:sldId id="385" r:id="rId4"/>
    <p:sldId id="1565" r:id="rId5"/>
    <p:sldId id="292" r:id="rId6"/>
    <p:sldId id="293" r:id="rId7"/>
    <p:sldId id="294" r:id="rId8"/>
    <p:sldId id="296" r:id="rId9"/>
    <p:sldId id="297" r:id="rId10"/>
    <p:sldId id="286" r:id="rId11"/>
    <p:sldId id="287" r:id="rId12"/>
    <p:sldId id="1640" r:id="rId13"/>
    <p:sldId id="1641" r:id="rId14"/>
    <p:sldId id="298" r:id="rId15"/>
    <p:sldId id="300" r:id="rId16"/>
    <p:sldId id="301" r:id="rId17"/>
    <p:sldId id="302" r:id="rId18"/>
    <p:sldId id="303"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17"/>
    <p:restoredTop sz="94328"/>
  </p:normalViewPr>
  <p:slideViewPr>
    <p:cSldViewPr snapToGrid="0" snapToObjects="1">
      <p:cViewPr varScale="1">
        <p:scale>
          <a:sx n="98" d="100"/>
          <a:sy n="98" d="100"/>
        </p:scale>
        <p:origin x="216" y="4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26385-4D4B-1E44-8B3B-6C05551A0DB3}" type="datetimeFigureOut">
              <a:rPr lang="en-US" smtClean="0"/>
              <a:t>7/16/24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DCD12-C8BD-BC4C-A2F4-D44F2BE9ADB2}" type="slidenum">
              <a:rPr lang="en-US" smtClean="0"/>
              <a:t>‹#›</a:t>
            </a:fld>
            <a:endParaRPr lang="en-US"/>
          </a:p>
        </p:txBody>
      </p:sp>
    </p:spTree>
    <p:extLst>
      <p:ext uri="{BB962C8B-B14F-4D97-AF65-F5344CB8AC3E}">
        <p14:creationId xmlns:p14="http://schemas.microsoft.com/office/powerpoint/2010/main" val="146993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4624" y="9119172"/>
            <a:ext cx="3168928" cy="48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nchor="b"/>
          <a:lstStyle>
            <a:lvl1pPr defTabSz="908050" eaLnBrk="0" hangingPunct="0">
              <a:defRPr sz="1500">
                <a:solidFill>
                  <a:schemeClr val="tx1"/>
                </a:solidFill>
                <a:latin typeface="Corbel" pitchFamily="34" charset="0"/>
                <a:ea typeface="ＭＳ Ｐゴシック" pitchFamily="34" charset="-128"/>
              </a:defRPr>
            </a:lvl1pPr>
            <a:lvl2pPr marL="742950" indent="-285750" defTabSz="908050" eaLnBrk="0" hangingPunct="0">
              <a:defRPr sz="1500">
                <a:solidFill>
                  <a:schemeClr val="tx1"/>
                </a:solidFill>
                <a:latin typeface="Corbel" pitchFamily="34" charset="0"/>
                <a:ea typeface="ＭＳ Ｐゴシック" pitchFamily="34" charset="-128"/>
              </a:defRPr>
            </a:lvl2pPr>
            <a:lvl3pPr marL="1143000" indent="-228600" defTabSz="908050" eaLnBrk="0" hangingPunct="0">
              <a:defRPr sz="1500">
                <a:solidFill>
                  <a:schemeClr val="tx1"/>
                </a:solidFill>
                <a:latin typeface="Corbel" pitchFamily="34" charset="0"/>
                <a:ea typeface="ＭＳ Ｐゴシック" pitchFamily="34" charset="-128"/>
              </a:defRPr>
            </a:lvl3pPr>
            <a:lvl4pPr marL="1600200" indent="-228600" defTabSz="908050" eaLnBrk="0" hangingPunct="0">
              <a:defRPr sz="1500">
                <a:solidFill>
                  <a:schemeClr val="tx1"/>
                </a:solidFill>
                <a:latin typeface="Corbel" pitchFamily="34" charset="0"/>
                <a:ea typeface="ＭＳ Ｐゴシック" pitchFamily="34" charset="-128"/>
              </a:defRPr>
            </a:lvl4pPr>
            <a:lvl5pPr marL="2057400" indent="-228600" defTabSz="908050" eaLnBrk="0" hangingPunct="0">
              <a:defRPr sz="1500">
                <a:solidFill>
                  <a:schemeClr val="tx1"/>
                </a:solidFill>
                <a:latin typeface="Corbel" pitchFamily="34" charset="0"/>
                <a:ea typeface="ＭＳ Ｐゴシック" pitchFamily="34" charset="-128"/>
              </a:defRPr>
            </a:lvl5pPr>
            <a:lvl6pPr marL="25146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908050"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eaLnBrk="1" fontAlgn="base" hangingPunct="1">
              <a:spcBef>
                <a:spcPct val="0"/>
              </a:spcBef>
              <a:spcAft>
                <a:spcPct val="0"/>
              </a:spcAft>
            </a:pPr>
            <a:fld id="{97FB07B1-36B4-4906-B77A-EAB0C010AB83}" type="slidenum">
              <a:rPr lang="en-US" sz="1200">
                <a:solidFill>
                  <a:prstClr val="black"/>
                </a:solidFill>
                <a:latin typeface="Arial" charset="0"/>
              </a:rPr>
              <a:pPr eaLnBrk="1" fontAlgn="base" hangingPunct="1">
                <a:spcBef>
                  <a:spcPct val="0"/>
                </a:spcBef>
                <a:spcAft>
                  <a:spcPct val="0"/>
                </a:spcAft>
              </a:pPr>
              <a:t>1</a:t>
            </a:fld>
            <a:endParaRPr lang="en-US" sz="1200" dirty="0">
              <a:solidFill>
                <a:prstClr val="black"/>
              </a:solidFill>
              <a:latin typeface="Arial" charset="0"/>
            </a:endParaRPr>
          </a:p>
        </p:txBody>
      </p:sp>
      <p:sp>
        <p:nvSpPr>
          <p:cNvPr id="11267" name="Rectangle 2"/>
          <p:cNvSpPr>
            <a:spLocks noGrp="1" noRot="1" noChangeAspect="1" noChangeArrowheads="1" noTextEdit="1"/>
          </p:cNvSpPr>
          <p:nvPr>
            <p:ph type="sldImg"/>
          </p:nvPr>
        </p:nvSpPr>
        <p:spPr>
          <a:xfrm>
            <a:off x="460375" y="722313"/>
            <a:ext cx="6397625" cy="3598862"/>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32" tIns="46667" rIns="93332" bIns="46667"/>
          <a:lstStyle/>
          <a:p>
            <a:pPr defTabSz="942147"/>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D03EEE-895A-3740-8CB3-ABC6DDB92E31}"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5617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03EEE-895A-3740-8CB3-ABC6DDB92E31}"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47588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03EEE-895A-3740-8CB3-ABC6DDB92E31}"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96918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4" name="Content Placeholder 3"/>
          <p:cNvSpPr>
            <a:spLocks noGrp="1"/>
          </p:cNvSpPr>
          <p:nvPr>
            <p:ph sz="quarter" idx="10"/>
          </p:nvPr>
        </p:nvSpPr>
        <p:spPr>
          <a:xfrm>
            <a:off x="711200" y="1701800"/>
            <a:ext cx="9042400" cy="3556000"/>
          </a:xfrm>
          <a:prstGeom prst="rect">
            <a:avLst/>
          </a:prstGeom>
        </p:spPr>
        <p:txBody>
          <a:bodyPr/>
          <a:lstStyle>
            <a:lvl1pPr>
              <a:buClr>
                <a:srgbClr val="C00000"/>
              </a:buClr>
              <a:defRPr>
                <a:solidFill>
                  <a:schemeClr val="tx1"/>
                </a:solidFill>
              </a:defRPr>
            </a:lvl1pPr>
            <a:lvl2pPr>
              <a:buClr>
                <a:srgbClr val="C00000"/>
              </a:buClr>
              <a:defRPr>
                <a:solidFill>
                  <a:schemeClr val="tx1"/>
                </a:solidFill>
              </a:defRPr>
            </a:lvl2pPr>
            <a:lvl3pPr>
              <a:buClr>
                <a:srgbClr val="C00000"/>
              </a:buClr>
              <a:defRPr>
                <a:solidFill>
                  <a:schemeClr val="tx1"/>
                </a:solidFill>
              </a:defRPr>
            </a:lvl3pPr>
            <a:lvl4pPr>
              <a:buClr>
                <a:srgbClr val="C00000"/>
              </a:buClr>
              <a:defRPr>
                <a:solidFill>
                  <a:schemeClr val="tx1"/>
                </a:solidFill>
              </a:defRPr>
            </a:lvl4pPr>
            <a:lvl5pPr>
              <a:buClr>
                <a:srgbClr val="C00000"/>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69942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FFFF00"/>
                </a:solidFill>
                <a:latin typeface="Arial Rounded MT Bold" charset="0"/>
                <a:ea typeface="Arial Rounded MT Bold" charset="0"/>
                <a:cs typeface="Arial Rounded MT Bold"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FFFF00"/>
              </a:buClr>
              <a:defRPr>
                <a:solidFill>
                  <a:schemeClr val="bg1"/>
                </a:solidFill>
                <a:latin typeface="Arial" charset="0"/>
                <a:ea typeface="Arial" charset="0"/>
                <a:cs typeface="Arial" charset="0"/>
              </a:defRPr>
            </a:lvl1pPr>
            <a:lvl2pPr marL="685800" indent="-228600">
              <a:buClr>
                <a:srgbClr val="FFFF00"/>
              </a:buClr>
              <a:buFont typeface="Arial" charset="0"/>
              <a:buChar char="•"/>
              <a:defRPr>
                <a:solidFill>
                  <a:schemeClr val="bg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D03EEE-895A-3740-8CB3-ABC6DDB92E31}" type="datetimeFigureOut">
              <a:rPr lang="en-US" smtClean="0"/>
              <a:t>7/16/24</a:t>
            </a:fld>
            <a:endParaRPr lang="en-US"/>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36344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03EEE-895A-3740-8CB3-ABC6DDB92E31}" type="datetimeFigureOut">
              <a:rPr lang="en-US" smtClean="0"/>
              <a:t>7/16/24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84997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03EEE-895A-3740-8CB3-ABC6DDB92E31}"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22097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03EEE-895A-3740-8CB3-ABC6DDB92E31}" type="datetimeFigureOut">
              <a:rPr lang="en-US" smtClean="0"/>
              <a:t>7/16/24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77136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03EEE-895A-3740-8CB3-ABC6DDB92E31}" type="datetimeFigureOut">
              <a:rPr lang="en-US" smtClean="0"/>
              <a:t>7/16/24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82742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03EEE-895A-3740-8CB3-ABC6DDB92E31}" type="datetimeFigureOut">
              <a:rPr lang="en-US" smtClean="0"/>
              <a:t>7/16/24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51690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D03EEE-895A-3740-8CB3-ABC6DDB92E31}"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85957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D03EEE-895A-3740-8CB3-ABC6DDB92E31}" type="datetimeFigureOut">
              <a:rPr lang="en-US" smtClean="0"/>
              <a:t>7/16/24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09D14-70D1-8342-817C-54AE8F11F60F}" type="slidenum">
              <a:rPr lang="en-US" smtClean="0"/>
              <a:t>‹#›</a:t>
            </a:fld>
            <a:endParaRPr lang="en-US"/>
          </a:p>
        </p:txBody>
      </p:sp>
    </p:spTree>
    <p:extLst>
      <p:ext uri="{BB962C8B-B14F-4D97-AF65-F5344CB8AC3E}">
        <p14:creationId xmlns:p14="http://schemas.microsoft.com/office/powerpoint/2010/main" val="155030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1"/>
            </a:gs>
            <a:gs pos="2000">
              <a:schemeClr val="bg2"/>
            </a:gs>
            <a:gs pos="100000">
              <a:schemeClr val="bg1">
                <a:lumMod val="9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03EEE-895A-3740-8CB3-ABC6DDB92E31}" type="datetimeFigureOut">
              <a:rPr lang="en-US" smtClean="0"/>
              <a:t>7/16/24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09D14-70D1-8342-817C-54AE8F11F60F}" type="slidenum">
              <a:rPr lang="en-US" smtClean="0"/>
              <a:t>‹#›</a:t>
            </a:fld>
            <a:endParaRPr lang="en-US"/>
          </a:p>
        </p:txBody>
      </p:sp>
    </p:spTree>
    <p:extLst>
      <p:ext uri="{BB962C8B-B14F-4D97-AF65-F5344CB8AC3E}">
        <p14:creationId xmlns:p14="http://schemas.microsoft.com/office/powerpoint/2010/main" val="394311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4369206" y="3962831"/>
            <a:ext cx="3556780" cy="4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920" tIns="53997" rIns="107920" bIns="53997">
            <a:spAutoFit/>
          </a:bodyPr>
          <a:lstStyle>
            <a:lvl1pPr eaLnBrk="0" hangingPunct="0">
              <a:defRPr sz="1500">
                <a:solidFill>
                  <a:schemeClr val="tx1"/>
                </a:solidFill>
                <a:latin typeface="Corbel" pitchFamily="34" charset="0"/>
                <a:ea typeface="ＭＳ Ｐゴシック" pitchFamily="34" charset="-128"/>
              </a:defRPr>
            </a:lvl1pPr>
            <a:lvl2pPr marL="742950" indent="-285750" eaLnBrk="0" hangingPunct="0">
              <a:defRPr sz="1500">
                <a:solidFill>
                  <a:schemeClr val="tx1"/>
                </a:solidFill>
                <a:latin typeface="Corbel" pitchFamily="34" charset="0"/>
                <a:ea typeface="ＭＳ Ｐゴシック" pitchFamily="34" charset="-128"/>
              </a:defRPr>
            </a:lvl2pPr>
            <a:lvl3pPr marL="1143000" indent="-228600" eaLnBrk="0" hangingPunct="0">
              <a:defRPr sz="1500">
                <a:solidFill>
                  <a:schemeClr val="tx1"/>
                </a:solidFill>
                <a:latin typeface="Corbel" pitchFamily="34" charset="0"/>
                <a:ea typeface="ＭＳ Ｐゴシック" pitchFamily="34" charset="-128"/>
              </a:defRPr>
            </a:lvl3pPr>
            <a:lvl4pPr marL="1600200" indent="-228600" eaLnBrk="0" hangingPunct="0">
              <a:defRPr sz="1500">
                <a:solidFill>
                  <a:schemeClr val="tx1"/>
                </a:solidFill>
                <a:latin typeface="Corbel" pitchFamily="34" charset="0"/>
                <a:ea typeface="ＭＳ Ｐゴシック" pitchFamily="34" charset="-128"/>
              </a:defRPr>
            </a:lvl4pPr>
            <a:lvl5pPr marL="2057400" indent="-228600" eaLnBrk="0" hangingPunct="0">
              <a:defRPr sz="1500">
                <a:solidFill>
                  <a:schemeClr val="tx1"/>
                </a:solidFill>
                <a:latin typeface="Corbel" pitchFamily="34" charset="0"/>
                <a:ea typeface="ＭＳ Ｐゴシック" pitchFamily="34" charset="-128"/>
              </a:defRPr>
            </a:lvl5pPr>
            <a:lvl6pPr marL="25146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6pPr>
            <a:lvl7pPr marL="29718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7pPr>
            <a:lvl8pPr marL="34290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8pPr>
            <a:lvl9pPr marL="3886200" indent="-228600" defTabSz="741363" eaLnBrk="0" fontAlgn="base" hangingPunct="0">
              <a:spcBef>
                <a:spcPct val="0"/>
              </a:spcBef>
              <a:spcAft>
                <a:spcPct val="0"/>
              </a:spcAft>
              <a:defRPr sz="1500">
                <a:solidFill>
                  <a:schemeClr val="tx1"/>
                </a:solidFill>
                <a:latin typeface="Corbel" pitchFamily="34" charset="0"/>
                <a:ea typeface="ＭＳ Ｐゴシック" pitchFamily="34" charset="-128"/>
              </a:defRPr>
            </a:lvl9pPr>
          </a:lstStyle>
          <a:p>
            <a:pPr defTabSz="1337401" fontAlgn="base">
              <a:spcBef>
                <a:spcPct val="50000"/>
              </a:spcBef>
              <a:spcAft>
                <a:spcPct val="0"/>
              </a:spcAft>
            </a:pPr>
            <a:endParaRPr lang="en-US" sz="2000" dirty="0">
              <a:solidFill>
                <a:prstClr val="black"/>
              </a:solidFill>
              <a:latin typeface="Arial" charset="0"/>
            </a:endParaRPr>
          </a:p>
        </p:txBody>
      </p:sp>
      <p:pic>
        <p:nvPicPr>
          <p:cNvPr id="5" name="Picture 4" descr="G:\Shared\CreativeMediaDigitalAssets\Logos\AAA_RWJBarnabas Health\_Combo Logo nbimc-chnj\rwjbh2016-h-nbimc-CHoNJ combo ta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9770"/>
          <a:stretch/>
        </p:blipFill>
        <p:spPr bwMode="auto">
          <a:xfrm>
            <a:off x="4745715" y="4660384"/>
            <a:ext cx="2163085" cy="10038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08001" y="1828446"/>
            <a:ext cx="10972800" cy="1143000"/>
          </a:xfrm>
        </p:spPr>
        <p:txBody>
          <a:bodyPr>
            <a:normAutofit fontScale="90000"/>
          </a:bodyPr>
          <a:lstStyle/>
          <a:p>
            <a:pPr algn="ctr"/>
            <a:r>
              <a:rPr lang="en-US" sz="5333" dirty="0"/>
              <a:t>Preventing Infection in Wound Healing </a:t>
            </a:r>
            <a:br>
              <a:rPr lang="en-US" sz="5333" dirty="0"/>
            </a:br>
            <a:br>
              <a:rPr lang="en-US" sz="5333" dirty="0"/>
            </a:br>
            <a:r>
              <a:rPr lang="en-US" sz="4267" dirty="0"/>
              <a:t>Wednesday, October 2, 2024</a:t>
            </a:r>
            <a:br>
              <a:rPr lang="en-US" sz="4267" dirty="0"/>
            </a:br>
            <a:endParaRPr lang="en-US" sz="2667" dirty="0"/>
          </a:p>
        </p:txBody>
      </p:sp>
      <p:pic>
        <p:nvPicPr>
          <p:cNvPr id="6" name="Picture 5">
            <a:extLst>
              <a:ext uri="{FF2B5EF4-FFF2-40B4-BE49-F238E27FC236}">
                <a16:creationId xmlns:a16="http://schemas.microsoft.com/office/drawing/2014/main" id="{176F2650-9D2B-5D29-8644-77CE74B84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1" y="5500155"/>
            <a:ext cx="2590135" cy="899123"/>
          </a:xfrm>
          <a:prstGeom prst="rect">
            <a:avLst/>
          </a:prstGeom>
        </p:spPr>
      </p:pic>
      <p:pic>
        <p:nvPicPr>
          <p:cNvPr id="8" name="Picture 7">
            <a:extLst>
              <a:ext uri="{FF2B5EF4-FFF2-40B4-BE49-F238E27FC236}">
                <a16:creationId xmlns:a16="http://schemas.microsoft.com/office/drawing/2014/main" id="{D1A9C355-5874-E227-E0D8-08FC12AB4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411" y="5555736"/>
            <a:ext cx="2590135" cy="874377"/>
          </a:xfrm>
          <a:prstGeom prst="rect">
            <a:avLst/>
          </a:prstGeom>
        </p:spPr>
      </p:pic>
      <p:pic>
        <p:nvPicPr>
          <p:cNvPr id="10" name="Picture 9">
            <a:extLst>
              <a:ext uri="{FF2B5EF4-FFF2-40B4-BE49-F238E27FC236}">
                <a16:creationId xmlns:a16="http://schemas.microsoft.com/office/drawing/2014/main" id="{8CE324F8-99B6-285B-AB3C-90B6DBFAE7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65" y="5531939"/>
            <a:ext cx="2590135" cy="868948"/>
          </a:xfrm>
          <a:prstGeom prst="rect">
            <a:avLst/>
          </a:prstGeom>
        </p:spPr>
      </p:pic>
      <p:pic>
        <p:nvPicPr>
          <p:cNvPr id="12" name="Picture 11">
            <a:extLst>
              <a:ext uri="{FF2B5EF4-FFF2-40B4-BE49-F238E27FC236}">
                <a16:creationId xmlns:a16="http://schemas.microsoft.com/office/drawing/2014/main" id="{3F57486E-7715-D8D0-3FAF-6CD2357772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90666" y="5461000"/>
            <a:ext cx="2590135" cy="835795"/>
          </a:xfrm>
          <a:prstGeom prst="rect">
            <a:avLst/>
          </a:prstGeom>
        </p:spPr>
      </p:pic>
    </p:spTree>
    <p:extLst>
      <p:ext uri="{BB962C8B-B14F-4D97-AF65-F5344CB8AC3E}">
        <p14:creationId xmlns:p14="http://schemas.microsoft.com/office/powerpoint/2010/main" val="427659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infections</a:t>
            </a:r>
          </a:p>
        </p:txBody>
      </p:sp>
      <p:sp>
        <p:nvSpPr>
          <p:cNvPr id="3" name="Content Placeholder 2"/>
          <p:cNvSpPr>
            <a:spLocks noGrp="1"/>
          </p:cNvSpPr>
          <p:nvPr>
            <p:ph sz="quarter" idx="10"/>
          </p:nvPr>
        </p:nvSpPr>
        <p:spPr>
          <a:xfrm>
            <a:off x="609600" y="1193800"/>
            <a:ext cx="10769600" cy="3556000"/>
          </a:xfrm>
        </p:spPr>
        <p:txBody>
          <a:bodyPr>
            <a:normAutofit fontScale="92500" lnSpcReduction="10000"/>
          </a:bodyPr>
          <a:lstStyle/>
          <a:p>
            <a:r>
              <a:rPr lang="en-US" sz="2400" dirty="0"/>
              <a:t>Transplantations present increased risk for bacterial infections.</a:t>
            </a:r>
          </a:p>
          <a:p>
            <a:r>
              <a:rPr lang="en-US" sz="2400" dirty="0"/>
              <a:t>Acute bacterial skin and skin-structure infections (ABSSSI) is a new definition for bacterial infections of the skin that includes cellulitis, erysipelas, major skin abscesses and wound infection with a considerable extension of skin involvement, and that is based upon quantifiable parameters such as improvement of the lesion size and of systemic signs of infection. </a:t>
            </a:r>
          </a:p>
          <a:p>
            <a:r>
              <a:rPr lang="en-US" sz="2400" dirty="0" err="1"/>
              <a:t>Dalbavancin</a:t>
            </a:r>
            <a:r>
              <a:rPr lang="en-US" sz="2400" dirty="0"/>
              <a:t>, </a:t>
            </a:r>
            <a:r>
              <a:rPr lang="en-US" sz="2400" dirty="0" err="1"/>
              <a:t>oritavancin</a:t>
            </a:r>
            <a:r>
              <a:rPr lang="en-US" sz="2400" dirty="0"/>
              <a:t> and </a:t>
            </a:r>
            <a:r>
              <a:rPr lang="en-US" sz="2400" dirty="0" err="1"/>
              <a:t>tedizolid</a:t>
            </a:r>
            <a:r>
              <a:rPr lang="en-US" sz="2400" dirty="0"/>
              <a:t> are new drugs already approved or in development for ABSSSI. In particular, </a:t>
            </a:r>
            <a:r>
              <a:rPr lang="en-US" sz="2400" dirty="0" err="1"/>
              <a:t>dalbavancin</a:t>
            </a:r>
            <a:r>
              <a:rPr lang="en-US" sz="2400" dirty="0"/>
              <a:t> and </a:t>
            </a:r>
            <a:r>
              <a:rPr lang="en-US" sz="2400" dirty="0" err="1"/>
              <a:t>oritavancin</a:t>
            </a:r>
            <a:r>
              <a:rPr lang="en-US" sz="2400" dirty="0"/>
              <a:t> are long-acting antibiotics that might create opportunities for early hospital discharge. This approach could modify the management of these infections with a considerable reduction of hospitalization costs and risks. </a:t>
            </a:r>
          </a:p>
          <a:p>
            <a:endParaRPr lang="en-US" sz="2400" dirty="0"/>
          </a:p>
        </p:txBody>
      </p:sp>
      <p:sp>
        <p:nvSpPr>
          <p:cNvPr id="4" name="TextBox 3"/>
          <p:cNvSpPr txBox="1"/>
          <p:nvPr/>
        </p:nvSpPr>
        <p:spPr>
          <a:xfrm>
            <a:off x="4165600" y="5668434"/>
            <a:ext cx="8229600" cy="1077218"/>
          </a:xfrm>
          <a:prstGeom prst="rect">
            <a:avLst/>
          </a:prstGeom>
          <a:noFill/>
        </p:spPr>
        <p:txBody>
          <a:bodyPr wrap="square" rtlCol="0">
            <a:spAutoFit/>
          </a:bodyPr>
          <a:lstStyle/>
          <a:p>
            <a:pPr marL="237061" indent="-237061"/>
            <a:r>
              <a:rPr lang="en-US" sz="1600" dirty="0"/>
              <a:t>Russo A, </a:t>
            </a:r>
            <a:r>
              <a:rPr lang="en-US" sz="1600" dirty="0" err="1"/>
              <a:t>Concia</a:t>
            </a:r>
            <a:r>
              <a:rPr lang="en-US" sz="1600" dirty="0"/>
              <a:t> E, </a:t>
            </a:r>
            <a:r>
              <a:rPr lang="en-US" sz="1600" dirty="0" err="1"/>
              <a:t>Cristini</a:t>
            </a:r>
            <a:r>
              <a:rPr lang="en-US" sz="1600" dirty="0"/>
              <a:t> F, De Rosa FG, Esposito S, </a:t>
            </a:r>
            <a:r>
              <a:rPr lang="en-US" sz="1600" dirty="0" err="1"/>
              <a:t>Menichetti</a:t>
            </a:r>
            <a:r>
              <a:rPr lang="en-US" sz="1600" dirty="0"/>
              <a:t> F, </a:t>
            </a:r>
            <a:r>
              <a:rPr lang="en-US" sz="1600" dirty="0" err="1"/>
              <a:t>Petrosillo</a:t>
            </a:r>
            <a:r>
              <a:rPr lang="en-US" sz="1600" dirty="0"/>
              <a:t> N, </a:t>
            </a:r>
            <a:r>
              <a:rPr lang="en-US" sz="1600" dirty="0" err="1"/>
              <a:t>Tumbarello</a:t>
            </a:r>
            <a:r>
              <a:rPr lang="en-US" sz="1600" dirty="0"/>
              <a:t> M, </a:t>
            </a:r>
            <a:r>
              <a:rPr lang="en-US" sz="1600" dirty="0" err="1"/>
              <a:t>Venditti</a:t>
            </a:r>
            <a:r>
              <a:rPr lang="en-US" sz="1600" dirty="0"/>
              <a:t> M, </a:t>
            </a:r>
            <a:r>
              <a:rPr lang="en-US" sz="1600" dirty="0" err="1"/>
              <a:t>Viale</a:t>
            </a:r>
            <a:r>
              <a:rPr lang="en-US" sz="1600" dirty="0"/>
              <a:t> P, </a:t>
            </a:r>
            <a:r>
              <a:rPr lang="en-US" sz="1600" dirty="0" err="1"/>
              <a:t>Viscoli</a:t>
            </a:r>
            <a:r>
              <a:rPr lang="en-US" sz="1600" dirty="0"/>
              <a:t> C, </a:t>
            </a:r>
            <a:r>
              <a:rPr lang="en-US" sz="1600" dirty="0" err="1"/>
              <a:t>Bassetti</a:t>
            </a:r>
            <a:r>
              <a:rPr lang="en-US" sz="1600" dirty="0"/>
              <a:t> M. Current and future trends in antibiotic therapy of acute bacterial skin and skin-structure infections. </a:t>
            </a:r>
            <a:r>
              <a:rPr lang="en-US" sz="1600" dirty="0" err="1"/>
              <a:t>Clin</a:t>
            </a:r>
            <a:r>
              <a:rPr lang="en-US" sz="1600" dirty="0"/>
              <a:t> </a:t>
            </a:r>
            <a:r>
              <a:rPr lang="en-US" sz="1600" dirty="0" err="1"/>
              <a:t>Microbiol</a:t>
            </a:r>
            <a:r>
              <a:rPr lang="en-US" sz="1600" dirty="0"/>
              <a:t> Infect. 2016 Apr;22 </a:t>
            </a:r>
            <a:r>
              <a:rPr lang="en-US" sz="1600" dirty="0" err="1"/>
              <a:t>Suppl</a:t>
            </a:r>
            <a:r>
              <a:rPr lang="en-US" sz="1600" dirty="0"/>
              <a:t> 2:S27-36. </a:t>
            </a:r>
          </a:p>
        </p:txBody>
      </p:sp>
    </p:spTree>
    <p:extLst>
      <p:ext uri="{BB962C8B-B14F-4D97-AF65-F5344CB8AC3E}">
        <p14:creationId xmlns:p14="http://schemas.microsoft.com/office/powerpoint/2010/main" val="210431782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skin infections</a:t>
            </a:r>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016000" y="1193801"/>
            <a:ext cx="9042400" cy="2912476"/>
          </a:xfrm>
        </p:spPr>
      </p:pic>
      <p:sp>
        <p:nvSpPr>
          <p:cNvPr id="5" name="Rectangle 4"/>
          <p:cNvSpPr/>
          <p:nvPr/>
        </p:nvSpPr>
        <p:spPr>
          <a:xfrm>
            <a:off x="1117600" y="3937000"/>
            <a:ext cx="8432800" cy="1569660"/>
          </a:xfrm>
          <a:prstGeom prst="rect">
            <a:avLst/>
          </a:prstGeom>
        </p:spPr>
        <p:txBody>
          <a:bodyPr wrap="square">
            <a:spAutoFit/>
          </a:bodyPr>
          <a:lstStyle/>
          <a:p>
            <a:r>
              <a:rPr lang="en-US" sz="1600" dirty="0"/>
              <a:t>Illustration of the continuum from contamination to wound infection. </a:t>
            </a:r>
            <a:r>
              <a:rPr lang="en-US" sz="1600" b="1" dirty="0"/>
              <a:t>Contamination</a:t>
            </a:r>
            <a:r>
              <a:rPr lang="en-US" sz="1600" dirty="0"/>
              <a:t> is represented by the existence of non-replicating bacteria and is a common circumstance in chronic wounds; </a:t>
            </a:r>
            <a:r>
              <a:rPr lang="en-US" sz="1600" b="1" dirty="0"/>
              <a:t>Colonization</a:t>
            </a:r>
            <a:r>
              <a:rPr lang="en-US" sz="1600" dirty="0"/>
              <a:t> is the occurrence of replicating microorganisms without triggering host responses. </a:t>
            </a:r>
            <a:r>
              <a:rPr lang="en-US" sz="1600" b="1" dirty="0"/>
              <a:t>Acute colonization </a:t>
            </a:r>
            <a:r>
              <a:rPr lang="en-US" sz="1600" dirty="0"/>
              <a:t>is characterized by the manifestation of replicating bacteria resulting in moderate local reaction; this increase of bioburden can delay wound healing. </a:t>
            </a:r>
            <a:r>
              <a:rPr lang="en-US" sz="1600" b="1" dirty="0"/>
              <a:t>Infection </a:t>
            </a:r>
            <a:r>
              <a:rPr lang="en-US" sz="1600" dirty="0"/>
              <a:t>occurs when microorganisms are multiplying and have entered the tissue producing a systemic host response. </a:t>
            </a:r>
          </a:p>
        </p:txBody>
      </p:sp>
      <p:sp>
        <p:nvSpPr>
          <p:cNvPr id="6" name="TextBox 5"/>
          <p:cNvSpPr txBox="1"/>
          <p:nvPr/>
        </p:nvSpPr>
        <p:spPr>
          <a:xfrm>
            <a:off x="6062133" y="5867401"/>
            <a:ext cx="6096000" cy="584775"/>
          </a:xfrm>
          <a:prstGeom prst="rect">
            <a:avLst/>
          </a:prstGeom>
          <a:noFill/>
        </p:spPr>
        <p:txBody>
          <a:bodyPr wrap="square" rtlCol="0">
            <a:spAutoFit/>
          </a:bodyPr>
          <a:lstStyle/>
          <a:p>
            <a:pPr marL="237061" indent="-237061"/>
            <a:r>
              <a:rPr lang="en-US" sz="1600" dirty="0" err="1"/>
              <a:t>Negut</a:t>
            </a:r>
            <a:r>
              <a:rPr lang="en-US" sz="1600" dirty="0"/>
              <a:t> I, </a:t>
            </a:r>
            <a:r>
              <a:rPr lang="en-US" sz="1600" dirty="0" err="1"/>
              <a:t>Grumezescu</a:t>
            </a:r>
            <a:r>
              <a:rPr lang="en-US" sz="1600" dirty="0"/>
              <a:t> V, </a:t>
            </a:r>
            <a:r>
              <a:rPr lang="en-US" sz="1600" dirty="0" err="1"/>
              <a:t>Grumezescu</a:t>
            </a:r>
            <a:r>
              <a:rPr lang="en-US" sz="1600" dirty="0"/>
              <a:t> AM. Treatment Strategies for Infected Wounds. Molecules. 2018 Sep 18;23(9):2392</a:t>
            </a:r>
          </a:p>
        </p:txBody>
      </p:sp>
    </p:spTree>
    <p:extLst>
      <p:ext uri="{BB962C8B-B14F-4D97-AF65-F5344CB8AC3E}">
        <p14:creationId xmlns:p14="http://schemas.microsoft.com/office/powerpoint/2010/main" val="79311169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skin infections</a:t>
            </a:r>
          </a:p>
        </p:txBody>
      </p:sp>
      <p:sp>
        <p:nvSpPr>
          <p:cNvPr id="3" name="Content Placeholder 2"/>
          <p:cNvSpPr>
            <a:spLocks noGrp="1"/>
          </p:cNvSpPr>
          <p:nvPr>
            <p:ph sz="quarter" idx="10"/>
          </p:nvPr>
        </p:nvSpPr>
        <p:spPr>
          <a:xfrm>
            <a:off x="609600" y="1701800"/>
            <a:ext cx="7416800" cy="3556000"/>
          </a:xfrm>
        </p:spPr>
        <p:txBody>
          <a:bodyPr>
            <a:normAutofit fontScale="92500"/>
          </a:bodyPr>
          <a:lstStyle/>
          <a:p>
            <a:r>
              <a:rPr lang="en-US" sz="1867" b="1" dirty="0"/>
              <a:t>Impetigo</a:t>
            </a:r>
            <a:r>
              <a:rPr lang="en-US" sz="1867" dirty="0"/>
              <a:t> is a common bacterial skin infection of superficial epidermis. It is caused by </a:t>
            </a:r>
            <a:r>
              <a:rPr lang="en-US" sz="1867" i="1" dirty="0"/>
              <a:t>Staphylococcus </a:t>
            </a:r>
            <a:r>
              <a:rPr lang="en-US" sz="1867" dirty="0"/>
              <a:t>aureus, group A beta-hemolytic </a:t>
            </a:r>
            <a:r>
              <a:rPr lang="en-US" sz="1867" i="1" dirty="0"/>
              <a:t>Streptococcus pyogenes</a:t>
            </a:r>
            <a:r>
              <a:rPr lang="en-US" sz="1867" dirty="0"/>
              <a:t>, or less commonly, anaerobic bacteria. Although impetigo can occur at any age, it most commonly affects children aged 2 to 5 and is the most common bacterial skin infection. </a:t>
            </a:r>
          </a:p>
          <a:p>
            <a:r>
              <a:rPr lang="en-US" sz="1867" dirty="0"/>
              <a:t>Treatment of </a:t>
            </a:r>
            <a:r>
              <a:rPr lang="en-US" sz="1867" dirty="0" err="1"/>
              <a:t>nonbullous</a:t>
            </a:r>
            <a:r>
              <a:rPr lang="en-US" sz="1867" dirty="0"/>
              <a:t> impetigo consists of topical antibiotics.</a:t>
            </a:r>
            <a:r>
              <a:rPr lang="en-US" sz="1867" baseline="30000" dirty="0"/>
              <a:t> </a:t>
            </a:r>
            <a:r>
              <a:rPr lang="en-US" sz="1867" dirty="0"/>
              <a:t> Systemic antibiotics may be needed if there are numerous lesions, outbreaks affecting several people, or </a:t>
            </a:r>
            <a:r>
              <a:rPr lang="en-US" sz="1867" dirty="0" err="1"/>
              <a:t>ecthyma</a:t>
            </a:r>
            <a:r>
              <a:rPr lang="en-US" sz="1867" dirty="0"/>
              <a:t> (ulceration extending into dermis). Options for oral treatment include beta-lactamase resistant </a:t>
            </a:r>
            <a:r>
              <a:rPr lang="en-US" sz="1867" dirty="0" err="1"/>
              <a:t>penicillins</a:t>
            </a:r>
            <a:r>
              <a:rPr lang="en-US" sz="1867" dirty="0"/>
              <a:t> (</a:t>
            </a:r>
            <a:r>
              <a:rPr lang="en-US" sz="1867" dirty="0" err="1"/>
              <a:t>cloxacillin</a:t>
            </a:r>
            <a:r>
              <a:rPr lang="en-US" sz="1867" dirty="0"/>
              <a:t>, </a:t>
            </a:r>
            <a:r>
              <a:rPr lang="en-US" sz="1867" dirty="0" err="1"/>
              <a:t>dicloxacillin</a:t>
            </a:r>
            <a:r>
              <a:rPr lang="en-US" sz="1867" dirty="0"/>
              <a:t> and </a:t>
            </a:r>
            <a:r>
              <a:rPr lang="en-US" sz="1867" dirty="0" err="1"/>
              <a:t>flucloxacillin</a:t>
            </a:r>
            <a:r>
              <a:rPr lang="en-US" sz="1867" dirty="0"/>
              <a:t>), broad-spectrum </a:t>
            </a:r>
            <a:r>
              <a:rPr lang="en-US" sz="1867" dirty="0" err="1"/>
              <a:t>penicillins</a:t>
            </a:r>
            <a:r>
              <a:rPr lang="en-US" sz="1867" dirty="0"/>
              <a:t> (ampicillin, amoxicillin with clavulanic acid), </a:t>
            </a:r>
            <a:r>
              <a:rPr lang="en-US" sz="1867" dirty="0" err="1"/>
              <a:t>cephalosporins</a:t>
            </a:r>
            <a:r>
              <a:rPr lang="en-US" sz="1867" dirty="0"/>
              <a:t> or macrolides. Acute </a:t>
            </a:r>
            <a:r>
              <a:rPr lang="en-US" sz="1867" dirty="0" err="1"/>
              <a:t>poststreptococcal</a:t>
            </a:r>
            <a:r>
              <a:rPr lang="en-US" sz="1867" dirty="0"/>
              <a:t> glomerulonephritis is a serious complication that affects between 1% and 5% of patients irrespective of antibiotic treatment.</a:t>
            </a:r>
          </a:p>
        </p:txBody>
      </p:sp>
      <p:sp>
        <p:nvSpPr>
          <p:cNvPr id="4" name="TextBox 3"/>
          <p:cNvSpPr txBox="1"/>
          <p:nvPr/>
        </p:nvSpPr>
        <p:spPr>
          <a:xfrm>
            <a:off x="6096000" y="5867401"/>
            <a:ext cx="6096000" cy="584775"/>
          </a:xfrm>
          <a:prstGeom prst="rect">
            <a:avLst/>
          </a:prstGeom>
          <a:noFill/>
        </p:spPr>
        <p:txBody>
          <a:bodyPr wrap="square" rtlCol="0">
            <a:spAutoFit/>
          </a:bodyPr>
          <a:lstStyle/>
          <a:p>
            <a:pPr marL="237061" indent="-237061"/>
            <a:r>
              <a:rPr lang="it-IT" sz="1600" dirty="0" err="1"/>
              <a:t>Clebak</a:t>
            </a:r>
            <a:r>
              <a:rPr lang="it-IT" sz="1600" dirty="0"/>
              <a:t> KT, Malone MA. </a:t>
            </a:r>
            <a:r>
              <a:rPr lang="it-IT" sz="1600" dirty="0" err="1"/>
              <a:t>Skin</a:t>
            </a:r>
            <a:r>
              <a:rPr lang="it-IT" sz="1600" dirty="0"/>
              <a:t> </a:t>
            </a:r>
            <a:r>
              <a:rPr lang="it-IT" sz="1600" dirty="0" err="1"/>
              <a:t>Infections</a:t>
            </a:r>
            <a:r>
              <a:rPr lang="it-IT" sz="1600" dirty="0"/>
              <a:t>. </a:t>
            </a:r>
            <a:r>
              <a:rPr lang="it-IT" sz="1600" dirty="0" err="1"/>
              <a:t>Prim</a:t>
            </a:r>
            <a:r>
              <a:rPr lang="it-IT" sz="1600" dirty="0"/>
              <a:t> Care. 2018 Sep;45(3):433-454. </a:t>
            </a:r>
            <a:r>
              <a:rPr lang="it-IT" sz="1600" dirty="0" err="1"/>
              <a:t>doi</a:t>
            </a:r>
            <a:r>
              <a:rPr lang="it-IT" sz="1600" dirty="0"/>
              <a:t>: 10.1016/j.pop.2018.05.004. PMID: 30115333.</a:t>
            </a:r>
            <a:endParaRPr lang="en-US" sz="1600" dirty="0"/>
          </a:p>
        </p:txBody>
      </p:sp>
      <p:pic>
        <p:nvPicPr>
          <p:cNvPr id="5" name="Picture 4"/>
          <p:cNvPicPr>
            <a:picLocks noChangeAspect="1"/>
          </p:cNvPicPr>
          <p:nvPr/>
        </p:nvPicPr>
        <p:blipFill>
          <a:blip r:embed="rId2"/>
          <a:stretch>
            <a:fillRect/>
          </a:stretch>
        </p:blipFill>
        <p:spPr>
          <a:xfrm>
            <a:off x="8026401" y="1381477"/>
            <a:ext cx="3354388" cy="2518504"/>
          </a:xfrm>
          <a:prstGeom prst="rect">
            <a:avLst/>
          </a:prstGeom>
        </p:spPr>
      </p:pic>
    </p:spTree>
    <p:extLst>
      <p:ext uri="{BB962C8B-B14F-4D97-AF65-F5344CB8AC3E}">
        <p14:creationId xmlns:p14="http://schemas.microsoft.com/office/powerpoint/2010/main" val="27198711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infections</a:t>
            </a:r>
          </a:p>
        </p:txBody>
      </p:sp>
      <p:sp>
        <p:nvSpPr>
          <p:cNvPr id="3" name="Content Placeholder 2"/>
          <p:cNvSpPr>
            <a:spLocks noGrp="1"/>
          </p:cNvSpPr>
          <p:nvPr>
            <p:ph sz="quarter" idx="10"/>
          </p:nvPr>
        </p:nvSpPr>
        <p:spPr>
          <a:xfrm>
            <a:off x="914400" y="1449211"/>
            <a:ext cx="7518400" cy="3556000"/>
          </a:xfrm>
        </p:spPr>
        <p:txBody>
          <a:bodyPr/>
          <a:lstStyle/>
          <a:p>
            <a:r>
              <a:rPr lang="en-US" sz="1867" b="1" dirty="0"/>
              <a:t>Erysipelas </a:t>
            </a:r>
            <a:r>
              <a:rPr lang="en-US" sz="1867" dirty="0"/>
              <a:t>has been defined in 3 different ways. First, the distinction between erysipelas and cellulitis  is the depth of infection. Erysipelas is a more superficial infection affecting the superficial dermis, including the superficial lymphatics. This is in contrast to cellulitis, which involves the deeper reticular dermis and subcutaneous fat. Erysipelas has more clearly defined borders of inflammation. </a:t>
            </a:r>
          </a:p>
          <a:p>
            <a:r>
              <a:rPr lang="en-US" sz="1867" dirty="0"/>
              <a:t>Group A beta-hemolytic streptococci is believed to be the most common cause of erysipelas, in particular </a:t>
            </a:r>
            <a:r>
              <a:rPr lang="en-US" sz="1867" i="1" dirty="0"/>
              <a:t>S pyogenes.</a:t>
            </a:r>
            <a:r>
              <a:rPr lang="en-US" sz="1867" dirty="0"/>
              <a:t> Traditionally, penicillin has been the treatment of choice for erysipelas. The recommended duration of antibiotic therapy is 5 days; however, treatment should be extended if the infection has not improved.</a:t>
            </a:r>
          </a:p>
        </p:txBody>
      </p:sp>
      <p:sp>
        <p:nvSpPr>
          <p:cNvPr id="4" name="TextBox 3"/>
          <p:cNvSpPr txBox="1"/>
          <p:nvPr/>
        </p:nvSpPr>
        <p:spPr>
          <a:xfrm>
            <a:off x="5689600" y="5541434"/>
            <a:ext cx="6096000" cy="584775"/>
          </a:xfrm>
          <a:prstGeom prst="rect">
            <a:avLst/>
          </a:prstGeom>
          <a:noFill/>
        </p:spPr>
        <p:txBody>
          <a:bodyPr wrap="square" rtlCol="0">
            <a:spAutoFit/>
          </a:bodyPr>
          <a:lstStyle/>
          <a:p>
            <a:pPr marL="237061" indent="-237061"/>
            <a:r>
              <a:rPr lang="it-IT" sz="1600" dirty="0" err="1"/>
              <a:t>Clebak</a:t>
            </a:r>
            <a:r>
              <a:rPr lang="it-IT" sz="1600" dirty="0"/>
              <a:t> KT, Malone MA. </a:t>
            </a:r>
            <a:r>
              <a:rPr lang="it-IT" sz="1600" dirty="0" err="1"/>
              <a:t>Skin</a:t>
            </a:r>
            <a:r>
              <a:rPr lang="it-IT" sz="1600" dirty="0"/>
              <a:t> </a:t>
            </a:r>
            <a:r>
              <a:rPr lang="it-IT" sz="1600" dirty="0" err="1"/>
              <a:t>Infections</a:t>
            </a:r>
            <a:r>
              <a:rPr lang="it-IT" sz="1600" dirty="0"/>
              <a:t>. </a:t>
            </a:r>
            <a:r>
              <a:rPr lang="it-IT" sz="1600" dirty="0" err="1"/>
              <a:t>Prim</a:t>
            </a:r>
            <a:r>
              <a:rPr lang="it-IT" sz="1600" dirty="0"/>
              <a:t> Care. 2018 Sep;45(3):433-454. </a:t>
            </a:r>
            <a:r>
              <a:rPr lang="it-IT" sz="1600" dirty="0" err="1"/>
              <a:t>doi</a:t>
            </a:r>
            <a:r>
              <a:rPr lang="it-IT" sz="1600" dirty="0"/>
              <a:t>: 10.1016/j.pop.2018.05.004. PMID: 30115333.</a:t>
            </a:r>
            <a:endParaRPr lang="en-US" sz="1600" dirty="0"/>
          </a:p>
        </p:txBody>
      </p:sp>
      <p:pic>
        <p:nvPicPr>
          <p:cNvPr id="6" name="Picture 5"/>
          <p:cNvPicPr>
            <a:picLocks noChangeAspect="1"/>
          </p:cNvPicPr>
          <p:nvPr/>
        </p:nvPicPr>
        <p:blipFill>
          <a:blip r:embed="rId2"/>
          <a:stretch>
            <a:fillRect/>
          </a:stretch>
        </p:blipFill>
        <p:spPr>
          <a:xfrm>
            <a:off x="8432801" y="694267"/>
            <a:ext cx="2937644" cy="2785533"/>
          </a:xfrm>
          <a:prstGeom prst="rect">
            <a:avLst/>
          </a:prstGeom>
        </p:spPr>
      </p:pic>
    </p:spTree>
    <p:extLst>
      <p:ext uri="{BB962C8B-B14F-4D97-AF65-F5344CB8AC3E}">
        <p14:creationId xmlns:p14="http://schemas.microsoft.com/office/powerpoint/2010/main" val="80533827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infections</a:t>
            </a:r>
          </a:p>
        </p:txBody>
      </p:sp>
      <p:sp>
        <p:nvSpPr>
          <p:cNvPr id="3" name="Content Placeholder 2"/>
          <p:cNvSpPr>
            <a:spLocks noGrp="1"/>
          </p:cNvSpPr>
          <p:nvPr>
            <p:ph sz="quarter" idx="10"/>
          </p:nvPr>
        </p:nvSpPr>
        <p:spPr>
          <a:xfrm>
            <a:off x="508000" y="1322607"/>
            <a:ext cx="8026400" cy="3556000"/>
          </a:xfrm>
        </p:spPr>
        <p:txBody>
          <a:bodyPr>
            <a:normAutofit fontScale="92500" lnSpcReduction="10000"/>
          </a:bodyPr>
          <a:lstStyle/>
          <a:p>
            <a:r>
              <a:rPr lang="en-US" sz="1600" b="1" dirty="0"/>
              <a:t>Cellulitis</a:t>
            </a:r>
            <a:r>
              <a:rPr lang="en-US" sz="1600" dirty="0"/>
              <a:t> is a bacterial infection that involves the subcutaneous tissue and may extend to the dermis of the skin. It presents as a rapidly spreading, painful indurated area of subcutaneous tissue with overlying warmth and erythema. Cellulitis occurs after the protective integrity of the epidermis has been compromised (</a:t>
            </a:r>
            <a:r>
              <a:rPr lang="en-US" sz="1600" dirty="0" err="1"/>
              <a:t>eg</a:t>
            </a:r>
            <a:r>
              <a:rPr lang="en-US" sz="1600" dirty="0"/>
              <a:t>, trauma, ulcers, eczema), allowing bacterial access to the </a:t>
            </a:r>
            <a:r>
              <a:rPr lang="en-US" sz="1600" dirty="0" err="1"/>
              <a:t>subepidermal</a:t>
            </a:r>
            <a:r>
              <a:rPr lang="en-US" sz="1600" dirty="0"/>
              <a:t> tissues. It also may occur as a result of seeding from a distant source or generalized bacteremia.</a:t>
            </a:r>
            <a:r>
              <a:rPr lang="en-US" sz="1600" baseline="30000" dirty="0"/>
              <a:t> </a:t>
            </a:r>
          </a:p>
          <a:p>
            <a:r>
              <a:rPr lang="en-US" sz="1600" dirty="0"/>
              <a:t>Systemic symptoms, such as fevers, chills, and malaise, may give rise to a toxic appearance of the patient.</a:t>
            </a:r>
          </a:p>
          <a:p>
            <a:r>
              <a:rPr lang="en-US" sz="1600" dirty="0"/>
              <a:t>Treatment should be initiated as soon as possible. Antibiotics should include empiric coverage against </a:t>
            </a:r>
            <a:r>
              <a:rPr lang="en-US" sz="1600" i="1" dirty="0"/>
              <a:t>S aureus</a:t>
            </a:r>
            <a:r>
              <a:rPr lang="en-US" sz="1600" dirty="0"/>
              <a:t> and streptococci. B-Lactam (</a:t>
            </a:r>
            <a:r>
              <a:rPr lang="en-US" sz="1600" dirty="0" err="1"/>
              <a:t>eg</a:t>
            </a:r>
            <a:r>
              <a:rPr lang="en-US" sz="1600" dirty="0"/>
              <a:t>, cephalexin, </a:t>
            </a:r>
            <a:r>
              <a:rPr lang="en-US" sz="1600" dirty="0" err="1"/>
              <a:t>dicloxacillin</a:t>
            </a:r>
            <a:r>
              <a:rPr lang="en-US" sz="1600" dirty="0"/>
              <a:t>) antibiotics are recommended first-line treatment for patients without suspicion for MRSA. In patients with suspected MRSA, Sulfamethoxazole-Trimethoprim, clindamycin, doxycycline, minocycline, or third-generation or fourth-generation fluoroquinolones are recommended.</a:t>
            </a:r>
            <a:r>
              <a:rPr lang="en-US" sz="1600" baseline="30000" dirty="0"/>
              <a:t> </a:t>
            </a:r>
            <a:r>
              <a:rPr lang="en-US" sz="1600" dirty="0"/>
              <a:t> </a:t>
            </a:r>
          </a:p>
          <a:p>
            <a:r>
              <a:rPr lang="en-US" sz="1600" dirty="0"/>
              <a:t>Patients with systemic symptoms (</a:t>
            </a:r>
            <a:r>
              <a:rPr lang="en-US" sz="1600" dirty="0" err="1"/>
              <a:t>eg</a:t>
            </a:r>
            <a:r>
              <a:rPr lang="en-US" sz="1600" dirty="0"/>
              <a:t>, fever, rigors, emesis), unstable vital signs (</a:t>
            </a:r>
            <a:r>
              <a:rPr lang="en-US" sz="1600" dirty="0" err="1"/>
              <a:t>eg</a:t>
            </a:r>
            <a:r>
              <a:rPr lang="en-US" sz="1600" dirty="0"/>
              <a:t>, hypotension, tachycardia), or no improvement with an appropriate course of oral antibiotics require admission to the hospital and administration of parenteral antibiotics. </a:t>
            </a:r>
          </a:p>
        </p:txBody>
      </p:sp>
      <p:sp>
        <p:nvSpPr>
          <p:cNvPr id="4" name="TextBox 3"/>
          <p:cNvSpPr txBox="1"/>
          <p:nvPr/>
        </p:nvSpPr>
        <p:spPr>
          <a:xfrm>
            <a:off x="6062133" y="5830486"/>
            <a:ext cx="6096000" cy="584775"/>
          </a:xfrm>
          <a:prstGeom prst="rect">
            <a:avLst/>
          </a:prstGeom>
          <a:noFill/>
        </p:spPr>
        <p:txBody>
          <a:bodyPr wrap="square" rtlCol="0">
            <a:spAutoFit/>
          </a:bodyPr>
          <a:lstStyle/>
          <a:p>
            <a:pPr marL="237061" indent="-237061"/>
            <a:r>
              <a:rPr lang="it-IT" sz="1600" dirty="0" err="1"/>
              <a:t>Clebak</a:t>
            </a:r>
            <a:r>
              <a:rPr lang="it-IT" sz="1600" dirty="0"/>
              <a:t> KT, Malone MA. </a:t>
            </a:r>
            <a:r>
              <a:rPr lang="it-IT" sz="1600" dirty="0" err="1"/>
              <a:t>Skin</a:t>
            </a:r>
            <a:r>
              <a:rPr lang="it-IT" sz="1600" dirty="0"/>
              <a:t> </a:t>
            </a:r>
            <a:r>
              <a:rPr lang="it-IT" sz="1600" dirty="0" err="1"/>
              <a:t>Infections</a:t>
            </a:r>
            <a:r>
              <a:rPr lang="it-IT" sz="1600" dirty="0"/>
              <a:t>. </a:t>
            </a:r>
            <a:r>
              <a:rPr lang="it-IT" sz="1600" dirty="0" err="1"/>
              <a:t>Prim</a:t>
            </a:r>
            <a:r>
              <a:rPr lang="it-IT" sz="1600" dirty="0"/>
              <a:t> Care. 2018 Sep;45(3):433-454. </a:t>
            </a:r>
            <a:r>
              <a:rPr lang="it-IT" sz="1600" dirty="0" err="1"/>
              <a:t>doi</a:t>
            </a:r>
            <a:r>
              <a:rPr lang="it-IT" sz="1600" dirty="0"/>
              <a:t>: 10.1016/j.pop.2018.05.004. PMID: 30115333.</a:t>
            </a:r>
            <a:endParaRPr lang="en-US" sz="1600" dirty="0"/>
          </a:p>
        </p:txBody>
      </p:sp>
      <p:pic>
        <p:nvPicPr>
          <p:cNvPr id="5" name="Picture 4"/>
          <p:cNvPicPr>
            <a:picLocks noChangeAspect="1"/>
          </p:cNvPicPr>
          <p:nvPr/>
        </p:nvPicPr>
        <p:blipFill>
          <a:blip r:embed="rId2"/>
          <a:stretch>
            <a:fillRect/>
          </a:stretch>
        </p:blipFill>
        <p:spPr>
          <a:xfrm>
            <a:off x="8432801" y="1083111"/>
            <a:ext cx="2774951" cy="3699935"/>
          </a:xfrm>
          <a:prstGeom prst="rect">
            <a:avLst/>
          </a:prstGeom>
        </p:spPr>
      </p:pic>
    </p:spTree>
    <p:extLst>
      <p:ext uri="{BB962C8B-B14F-4D97-AF65-F5344CB8AC3E}">
        <p14:creationId xmlns:p14="http://schemas.microsoft.com/office/powerpoint/2010/main" val="58401732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infections</a:t>
            </a:r>
          </a:p>
        </p:txBody>
      </p:sp>
      <p:sp>
        <p:nvSpPr>
          <p:cNvPr id="3" name="Content Placeholder 2"/>
          <p:cNvSpPr>
            <a:spLocks noGrp="1"/>
          </p:cNvSpPr>
          <p:nvPr>
            <p:ph sz="quarter" idx="10"/>
          </p:nvPr>
        </p:nvSpPr>
        <p:spPr>
          <a:xfrm>
            <a:off x="744008" y="1322607"/>
            <a:ext cx="10127192" cy="3556000"/>
          </a:xfrm>
        </p:spPr>
        <p:txBody>
          <a:bodyPr>
            <a:normAutofit fontScale="92500" lnSpcReduction="10000"/>
          </a:bodyPr>
          <a:lstStyle/>
          <a:p>
            <a:r>
              <a:rPr lang="en-US" sz="2133" b="1" dirty="0"/>
              <a:t>Necrotizing fasciitis </a:t>
            </a:r>
            <a:r>
              <a:rPr lang="en-US" sz="2133" dirty="0"/>
              <a:t>is a rare but serious bacterial infection involving the deeper layers of skin characterized by widespread necrosis of the skin, subcutaneous tissue, and superficial fascia spreading across the fascial planes. Fournier gangrene is a subtype of necrotizing fasciitis of the perineal and perianal regions that often involves the genital regions.</a:t>
            </a:r>
            <a:r>
              <a:rPr lang="en-US" sz="2133" baseline="30000" dirty="0"/>
              <a:t> </a:t>
            </a:r>
            <a:r>
              <a:rPr lang="en-US" sz="2133" dirty="0"/>
              <a:t> </a:t>
            </a:r>
          </a:p>
          <a:p>
            <a:r>
              <a:rPr lang="en-US" sz="2133" dirty="0"/>
              <a:t>Early identification of suspected necrotizing fasciitis is important, as it represents a surgical emergency. The mortality in patients with group A streptococcal necrotizing fasciitis, hypotension, and organ failure is high, ranging from 30% to 70%.</a:t>
            </a:r>
            <a:endParaRPr lang="en-US" sz="2133" baseline="30000" dirty="0"/>
          </a:p>
          <a:p>
            <a:r>
              <a:rPr lang="en-US" sz="2133" dirty="0"/>
              <a:t>Suspect necrotizing fasciitis if there are signs of systemic toxicity (such as fever, hypotension, leukocytosis, or acute renal failure), pain disproportionate to examination, bullae or cutaneous necrosis, tense edema, tissue crepitus , loss of sensation, or rapid progression despite antimicrobial therapy. Diabetes, smoking, and alcohol abuse are common comorbidities.</a:t>
            </a:r>
          </a:p>
        </p:txBody>
      </p:sp>
      <p:sp>
        <p:nvSpPr>
          <p:cNvPr id="4" name="TextBox 3"/>
          <p:cNvSpPr txBox="1"/>
          <p:nvPr/>
        </p:nvSpPr>
        <p:spPr>
          <a:xfrm>
            <a:off x="5807604" y="5867401"/>
            <a:ext cx="6096000" cy="584775"/>
          </a:xfrm>
          <a:prstGeom prst="rect">
            <a:avLst/>
          </a:prstGeom>
          <a:noFill/>
        </p:spPr>
        <p:txBody>
          <a:bodyPr wrap="square" rtlCol="0">
            <a:spAutoFit/>
          </a:bodyPr>
          <a:lstStyle/>
          <a:p>
            <a:pPr marL="237061" indent="-237061"/>
            <a:r>
              <a:rPr lang="it-IT" sz="1600" dirty="0" err="1"/>
              <a:t>Clebak</a:t>
            </a:r>
            <a:r>
              <a:rPr lang="it-IT" sz="1600" dirty="0"/>
              <a:t> KT, Malone MA. </a:t>
            </a:r>
            <a:r>
              <a:rPr lang="it-IT" sz="1600" dirty="0" err="1"/>
              <a:t>Skin</a:t>
            </a:r>
            <a:r>
              <a:rPr lang="it-IT" sz="1600" dirty="0"/>
              <a:t> </a:t>
            </a:r>
            <a:r>
              <a:rPr lang="it-IT" sz="1600" dirty="0" err="1"/>
              <a:t>Infections</a:t>
            </a:r>
            <a:r>
              <a:rPr lang="it-IT" sz="1600" dirty="0"/>
              <a:t>. </a:t>
            </a:r>
            <a:r>
              <a:rPr lang="it-IT" sz="1600" dirty="0" err="1"/>
              <a:t>Prim</a:t>
            </a:r>
            <a:r>
              <a:rPr lang="it-IT" sz="1600" dirty="0"/>
              <a:t> Care. 2018 Sep;45(3):433-454. </a:t>
            </a:r>
            <a:r>
              <a:rPr lang="it-IT" sz="1600" dirty="0" err="1"/>
              <a:t>doi</a:t>
            </a:r>
            <a:r>
              <a:rPr lang="it-IT" sz="1600" dirty="0"/>
              <a:t>: 10.1016/j.pop.2018.05.004. PMID: 30115333.</a:t>
            </a:r>
            <a:endParaRPr lang="en-US" sz="1600" dirty="0"/>
          </a:p>
        </p:txBody>
      </p:sp>
    </p:spTree>
    <p:extLst>
      <p:ext uri="{BB962C8B-B14F-4D97-AF65-F5344CB8AC3E}">
        <p14:creationId xmlns:p14="http://schemas.microsoft.com/office/powerpoint/2010/main" val="149410727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Fungal skin infections</a:t>
            </a:r>
          </a:p>
        </p:txBody>
      </p:sp>
      <p:sp>
        <p:nvSpPr>
          <p:cNvPr id="3" name="Content Placeholder 2"/>
          <p:cNvSpPr>
            <a:spLocks noGrp="1"/>
          </p:cNvSpPr>
          <p:nvPr>
            <p:ph sz="quarter" idx="10"/>
          </p:nvPr>
        </p:nvSpPr>
        <p:spPr>
          <a:xfrm>
            <a:off x="744008" y="1322607"/>
            <a:ext cx="10838392" cy="3556000"/>
          </a:xfrm>
        </p:spPr>
        <p:txBody>
          <a:bodyPr>
            <a:normAutofit lnSpcReduction="10000"/>
          </a:bodyPr>
          <a:lstStyle/>
          <a:p>
            <a:r>
              <a:rPr lang="en-US" sz="1867" b="1" dirty="0" err="1"/>
              <a:t>Sporotrichosis</a:t>
            </a:r>
            <a:r>
              <a:rPr lang="en-US" sz="1867" dirty="0"/>
              <a:t> is a skin infection due to the fungus </a:t>
            </a:r>
            <a:r>
              <a:rPr lang="en-US" sz="1867" i="1" dirty="0" err="1"/>
              <a:t>Sporothrix</a:t>
            </a:r>
            <a:r>
              <a:rPr lang="en-US" sz="1867" i="1" dirty="0"/>
              <a:t> </a:t>
            </a:r>
            <a:r>
              <a:rPr lang="en-US" sz="1867" i="1" dirty="0" err="1"/>
              <a:t>schenckii</a:t>
            </a:r>
            <a:r>
              <a:rPr lang="en-US" sz="1867" dirty="0"/>
              <a:t>. </a:t>
            </a:r>
            <a:r>
              <a:rPr lang="en-US" sz="1867" dirty="0" err="1"/>
              <a:t>Sporotrichosis</a:t>
            </a:r>
            <a:r>
              <a:rPr lang="en-US" sz="1867" dirty="0"/>
              <a:t> is also referred to as gardener’s disease, as it is typically acquired via inoculation of skin with soil, plant, or other matter contaminated with the fungus as can happen while gardening. Domestic cat and dog bites also may be a cause of </a:t>
            </a:r>
            <a:r>
              <a:rPr lang="en-US" sz="1867" dirty="0" err="1"/>
              <a:t>sporotrichosis</a:t>
            </a:r>
            <a:r>
              <a:rPr lang="en-US" sz="1867" dirty="0"/>
              <a:t>.</a:t>
            </a:r>
            <a:endParaRPr lang="en-US" sz="1867" baseline="30000" dirty="0"/>
          </a:p>
          <a:p>
            <a:r>
              <a:rPr lang="en-US" sz="1867" dirty="0"/>
              <a:t>Alcoholism and diabetes have been found to be risk factors. Immunosuppression is a risk for disseminated or systemic disease. The time from inoculation to signs of infection varies from days to months. </a:t>
            </a:r>
            <a:r>
              <a:rPr lang="en-US" sz="1867" dirty="0" err="1"/>
              <a:t>Sporotrichosis</a:t>
            </a:r>
            <a:r>
              <a:rPr lang="en-US" sz="1867" dirty="0"/>
              <a:t> is more common in children and young adults; however, may present at any age</a:t>
            </a:r>
          </a:p>
          <a:p>
            <a:r>
              <a:rPr lang="en-US" sz="1867" dirty="0"/>
              <a:t>For cutaneous and lymphocutaneous </a:t>
            </a:r>
            <a:r>
              <a:rPr lang="en-US" sz="1867" dirty="0" err="1"/>
              <a:t>sporotrichosis</a:t>
            </a:r>
            <a:r>
              <a:rPr lang="en-US" sz="1867" dirty="0"/>
              <a:t>, </a:t>
            </a:r>
            <a:r>
              <a:rPr lang="en-US" sz="1867" dirty="0" err="1"/>
              <a:t>itraconazole</a:t>
            </a:r>
            <a:r>
              <a:rPr lang="en-US" sz="1867" dirty="0"/>
              <a:t> is the drug of choice. The recommended course of antifungals is for 2 to 4 weeks after resolution of all lesions, with the duration of a typical course of treatment lasting a total of 3 to 6 months.</a:t>
            </a:r>
            <a:r>
              <a:rPr lang="en-US" sz="1867" baseline="30000" dirty="0"/>
              <a:t> </a:t>
            </a:r>
            <a:r>
              <a:rPr lang="en-US" sz="1867" dirty="0"/>
              <a:t> Patients who do not respond to initial treatment with </a:t>
            </a:r>
            <a:r>
              <a:rPr lang="en-US" sz="1867" dirty="0" err="1"/>
              <a:t>itraconazole</a:t>
            </a:r>
            <a:r>
              <a:rPr lang="en-US" sz="1867" dirty="0"/>
              <a:t> should receive a higher dosage or change therapy to terbinafine or a saturated solution of potassium iodide. Fluconazole may be used if the patient does not tolerate these treatments. Local hyperthermia can be used for treating pregnant and nursing women who cannot safely receive other antifungal treatments.</a:t>
            </a:r>
          </a:p>
        </p:txBody>
      </p:sp>
      <p:sp>
        <p:nvSpPr>
          <p:cNvPr id="4" name="TextBox 3"/>
          <p:cNvSpPr txBox="1"/>
          <p:nvPr/>
        </p:nvSpPr>
        <p:spPr>
          <a:xfrm>
            <a:off x="5689600" y="5541434"/>
            <a:ext cx="6096000" cy="584775"/>
          </a:xfrm>
          <a:prstGeom prst="rect">
            <a:avLst/>
          </a:prstGeom>
          <a:noFill/>
        </p:spPr>
        <p:txBody>
          <a:bodyPr wrap="square" rtlCol="0">
            <a:spAutoFit/>
          </a:bodyPr>
          <a:lstStyle/>
          <a:p>
            <a:pPr marL="237061" indent="-237061"/>
            <a:r>
              <a:rPr lang="it-IT" sz="1600" dirty="0" err="1"/>
              <a:t>Clebak</a:t>
            </a:r>
            <a:r>
              <a:rPr lang="it-IT" sz="1600" dirty="0"/>
              <a:t> KT, Malone MA. </a:t>
            </a:r>
            <a:r>
              <a:rPr lang="it-IT" sz="1600" dirty="0" err="1"/>
              <a:t>Skin</a:t>
            </a:r>
            <a:r>
              <a:rPr lang="it-IT" sz="1600" dirty="0"/>
              <a:t> </a:t>
            </a:r>
            <a:r>
              <a:rPr lang="it-IT" sz="1600" dirty="0" err="1"/>
              <a:t>Infections</a:t>
            </a:r>
            <a:r>
              <a:rPr lang="it-IT" sz="1600" dirty="0"/>
              <a:t>. </a:t>
            </a:r>
            <a:r>
              <a:rPr lang="it-IT" sz="1600" dirty="0" err="1"/>
              <a:t>Prim</a:t>
            </a:r>
            <a:r>
              <a:rPr lang="it-IT" sz="1600" dirty="0"/>
              <a:t> Care. 2018 Sep;45(3):433-454. </a:t>
            </a:r>
            <a:r>
              <a:rPr lang="it-IT" sz="1600" dirty="0" err="1"/>
              <a:t>doi</a:t>
            </a:r>
            <a:r>
              <a:rPr lang="it-IT" sz="1600" dirty="0"/>
              <a:t>: 10.1016/j.pop.2018.05.004. PMID: 30115333.</a:t>
            </a:r>
            <a:endParaRPr lang="en-US" sz="1600" dirty="0"/>
          </a:p>
        </p:txBody>
      </p:sp>
    </p:spTree>
    <p:extLst>
      <p:ext uri="{BB962C8B-B14F-4D97-AF65-F5344CB8AC3E}">
        <p14:creationId xmlns:p14="http://schemas.microsoft.com/office/powerpoint/2010/main" val="52273437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Fungal skin infections</a:t>
            </a:r>
          </a:p>
        </p:txBody>
      </p:sp>
      <p:sp>
        <p:nvSpPr>
          <p:cNvPr id="3" name="Content Placeholder 2"/>
          <p:cNvSpPr>
            <a:spLocks noGrp="1"/>
          </p:cNvSpPr>
          <p:nvPr>
            <p:ph sz="quarter" idx="10"/>
          </p:nvPr>
        </p:nvSpPr>
        <p:spPr>
          <a:xfrm>
            <a:off x="744008" y="1322607"/>
            <a:ext cx="9042400" cy="3556000"/>
          </a:xfrm>
        </p:spPr>
        <p:txBody>
          <a:bodyPr>
            <a:normAutofit fontScale="92500" lnSpcReduction="10000"/>
          </a:bodyPr>
          <a:lstStyle/>
          <a:p>
            <a:r>
              <a:rPr lang="en-US" sz="1867" b="1" dirty="0"/>
              <a:t>Tinea Capitis </a:t>
            </a:r>
            <a:r>
              <a:rPr lang="en-US" sz="1867" dirty="0"/>
              <a:t>is an infection of hair on the scalp and the surrounding skin caused by a dermatophyte, usually </a:t>
            </a:r>
            <a:r>
              <a:rPr lang="en-US" sz="1867" i="1" dirty="0" err="1"/>
              <a:t>Microsporum</a:t>
            </a:r>
            <a:r>
              <a:rPr lang="en-US" sz="1867" i="1" dirty="0"/>
              <a:t> </a:t>
            </a:r>
            <a:r>
              <a:rPr lang="en-US" sz="1867" dirty="0"/>
              <a:t>or </a:t>
            </a:r>
            <a:r>
              <a:rPr lang="en-US" sz="1867" i="1" dirty="0"/>
              <a:t>Trichophyton.</a:t>
            </a:r>
            <a:r>
              <a:rPr lang="en-US" sz="1867" dirty="0"/>
              <a:t> Tinea capitis usually affects children 3 to 7 years old; however, cases in adults may occur. </a:t>
            </a:r>
          </a:p>
          <a:p>
            <a:r>
              <a:rPr lang="en-US" sz="1867" dirty="0"/>
              <a:t>There is higher incidence of tinea capitis in children of African American and Caribbean descent.</a:t>
            </a:r>
            <a:r>
              <a:rPr lang="en-US" sz="1867" baseline="30000" dirty="0"/>
              <a:t> </a:t>
            </a:r>
          </a:p>
          <a:p>
            <a:r>
              <a:rPr lang="en-US" sz="1867" dirty="0"/>
              <a:t>Risk factors for tinea capitis include crowded living conditions, large family size, and low socioeconomic status</a:t>
            </a:r>
          </a:p>
          <a:p>
            <a:r>
              <a:rPr lang="en-US" sz="1867" dirty="0"/>
              <a:t>Diagnosis is typically made from history and physical examination. Examination with a Wood lamp is not routinely useful, as only </a:t>
            </a:r>
            <a:r>
              <a:rPr lang="en-US" sz="1867" i="1" dirty="0" err="1"/>
              <a:t>Microsporum</a:t>
            </a:r>
            <a:r>
              <a:rPr lang="en-US" sz="1867" dirty="0"/>
              <a:t> species produce fluorescence. Microscopic analysis of hair and skin scrapings may reveal fungi; however, it has low sensitivity. A negative result requires culture in fungal medium.</a:t>
            </a:r>
          </a:p>
          <a:p>
            <a:r>
              <a:rPr lang="en-US" sz="1867" dirty="0"/>
              <a:t>Topical therapy alone is not recommended for the management of tinea capitis. The recommended course of </a:t>
            </a:r>
            <a:r>
              <a:rPr lang="en-US" sz="1867" dirty="0" err="1"/>
              <a:t>griseofulvin</a:t>
            </a:r>
            <a:r>
              <a:rPr lang="en-US" sz="1867" dirty="0"/>
              <a:t> is for 6 to 8 weeks. Terbinafine may be used for children older than 4 years.</a:t>
            </a:r>
          </a:p>
          <a:p>
            <a:endParaRPr lang="en-US" sz="1867" dirty="0"/>
          </a:p>
        </p:txBody>
      </p:sp>
      <p:sp>
        <p:nvSpPr>
          <p:cNvPr id="4" name="TextBox 3"/>
          <p:cNvSpPr txBox="1"/>
          <p:nvPr/>
        </p:nvSpPr>
        <p:spPr>
          <a:xfrm>
            <a:off x="5689600" y="5541434"/>
            <a:ext cx="6096000" cy="584775"/>
          </a:xfrm>
          <a:prstGeom prst="rect">
            <a:avLst/>
          </a:prstGeom>
          <a:noFill/>
        </p:spPr>
        <p:txBody>
          <a:bodyPr wrap="square" rtlCol="0">
            <a:spAutoFit/>
          </a:bodyPr>
          <a:lstStyle/>
          <a:p>
            <a:pPr marL="237061" indent="-237061"/>
            <a:r>
              <a:rPr lang="it-IT" sz="1600" dirty="0" err="1"/>
              <a:t>Clebak</a:t>
            </a:r>
            <a:r>
              <a:rPr lang="it-IT" sz="1600" dirty="0"/>
              <a:t> KT, Malone MA. </a:t>
            </a:r>
            <a:r>
              <a:rPr lang="it-IT" sz="1600" dirty="0" err="1"/>
              <a:t>Skin</a:t>
            </a:r>
            <a:r>
              <a:rPr lang="it-IT" sz="1600" dirty="0"/>
              <a:t> </a:t>
            </a:r>
            <a:r>
              <a:rPr lang="it-IT" sz="1600" dirty="0" err="1"/>
              <a:t>Infections</a:t>
            </a:r>
            <a:r>
              <a:rPr lang="it-IT" sz="1600" dirty="0"/>
              <a:t>. </a:t>
            </a:r>
            <a:r>
              <a:rPr lang="it-IT" sz="1600" dirty="0" err="1"/>
              <a:t>Prim</a:t>
            </a:r>
            <a:r>
              <a:rPr lang="it-IT" sz="1600" dirty="0"/>
              <a:t> Care. 2018 Sep;45(3):433-454. </a:t>
            </a:r>
            <a:r>
              <a:rPr lang="it-IT" sz="1600" dirty="0" err="1"/>
              <a:t>doi</a:t>
            </a:r>
            <a:r>
              <a:rPr lang="it-IT" sz="1600" dirty="0"/>
              <a:t>: 10.1016/j.pop.2018.05.004. PMID: 30115333.</a:t>
            </a:r>
            <a:endParaRPr lang="en-US" sz="1600" dirty="0"/>
          </a:p>
        </p:txBody>
      </p:sp>
    </p:spTree>
    <p:extLst>
      <p:ext uri="{BB962C8B-B14F-4D97-AF65-F5344CB8AC3E}">
        <p14:creationId xmlns:p14="http://schemas.microsoft.com/office/powerpoint/2010/main" val="116364168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Fungal skin infections</a:t>
            </a:r>
          </a:p>
        </p:txBody>
      </p:sp>
      <p:sp>
        <p:nvSpPr>
          <p:cNvPr id="3" name="Content Placeholder 2"/>
          <p:cNvSpPr>
            <a:spLocks noGrp="1"/>
          </p:cNvSpPr>
          <p:nvPr>
            <p:ph sz="quarter" idx="10"/>
          </p:nvPr>
        </p:nvSpPr>
        <p:spPr>
          <a:xfrm>
            <a:off x="744008" y="1322607"/>
            <a:ext cx="10431992" cy="3556000"/>
          </a:xfrm>
        </p:spPr>
        <p:txBody>
          <a:bodyPr>
            <a:normAutofit lnSpcReduction="10000"/>
          </a:bodyPr>
          <a:lstStyle/>
          <a:p>
            <a:r>
              <a:rPr lang="en-US" sz="1867" b="1" dirty="0" err="1"/>
              <a:t>Candidal</a:t>
            </a:r>
            <a:r>
              <a:rPr lang="en-US" sz="1867" b="1" dirty="0"/>
              <a:t> </a:t>
            </a:r>
            <a:r>
              <a:rPr lang="en-US" sz="1867" b="1" dirty="0" err="1"/>
              <a:t>intertrigo</a:t>
            </a:r>
            <a:r>
              <a:rPr lang="en-US" sz="1867" b="1" dirty="0"/>
              <a:t> </a:t>
            </a:r>
            <a:r>
              <a:rPr lang="en-US" sz="1867" dirty="0"/>
              <a:t>is the most common cutaneous </a:t>
            </a:r>
            <a:r>
              <a:rPr lang="en-US" sz="1867" dirty="0" err="1"/>
              <a:t>candidal</a:t>
            </a:r>
            <a:r>
              <a:rPr lang="en-US" sz="1867" dirty="0"/>
              <a:t> infection of hair-bearing skin. Risk factors include obesity, repetitive skin friction, hyperhidrosis, immunodeficiency, diabetes mellitus, and frequent antibiotic use. There is relatively little evidence regarding the best therapy for </a:t>
            </a:r>
            <a:r>
              <a:rPr lang="en-US" sz="1867" dirty="0" err="1"/>
              <a:t>candidal</a:t>
            </a:r>
            <a:r>
              <a:rPr lang="en-US" sz="1867" dirty="0"/>
              <a:t> </a:t>
            </a:r>
            <a:r>
              <a:rPr lang="en-US" sz="1867" dirty="0" err="1"/>
              <a:t>intertrigo</a:t>
            </a:r>
            <a:r>
              <a:rPr lang="en-US" sz="1867" dirty="0"/>
              <a:t>, but topical antifungals, including topical nystatin, </a:t>
            </a:r>
            <a:r>
              <a:rPr lang="en-US" sz="1867" dirty="0" err="1"/>
              <a:t>clotrimazole</a:t>
            </a:r>
            <a:r>
              <a:rPr lang="en-US" sz="1867" dirty="0"/>
              <a:t>, ketoconazole, miconazole, or </a:t>
            </a:r>
            <a:r>
              <a:rPr lang="en-US" sz="1867" dirty="0" err="1"/>
              <a:t>econazole</a:t>
            </a:r>
            <a:r>
              <a:rPr lang="en-US" sz="1867" dirty="0"/>
              <a:t> are considered the first-line therapy. Topical antifungal agents are typically applied twice daily until resolution; usually 2 to 4 weeks.</a:t>
            </a:r>
          </a:p>
          <a:p>
            <a:r>
              <a:rPr lang="en-US" sz="1867" dirty="0"/>
              <a:t>After antifungal treatment, </a:t>
            </a:r>
            <a:r>
              <a:rPr lang="en-US" sz="1867" dirty="0" err="1"/>
              <a:t>addint</a:t>
            </a:r>
            <a:r>
              <a:rPr lang="en-US" sz="1867" dirty="0"/>
              <a:t> drying agents, such as miconazole, nystatin, </a:t>
            </a:r>
            <a:r>
              <a:rPr lang="en-US" sz="1867" dirty="0" err="1"/>
              <a:t>undecylenic</a:t>
            </a:r>
            <a:r>
              <a:rPr lang="en-US" sz="1867" dirty="0"/>
              <a:t> acid, and </a:t>
            </a:r>
            <a:r>
              <a:rPr lang="en-US" sz="1867" dirty="0" err="1"/>
              <a:t>tolnaftate</a:t>
            </a:r>
            <a:r>
              <a:rPr lang="en-US" sz="1867" dirty="0"/>
              <a:t>, </a:t>
            </a:r>
            <a:r>
              <a:rPr lang="en-US" sz="1867" dirty="0" err="1"/>
              <a:t>Domeboro</a:t>
            </a:r>
            <a:r>
              <a:rPr lang="en-US" sz="1867" dirty="0"/>
              <a:t> solution, </a:t>
            </a:r>
            <a:r>
              <a:rPr lang="en-US" sz="1867" dirty="0" err="1"/>
              <a:t>carbol-fuchsin</a:t>
            </a:r>
            <a:r>
              <a:rPr lang="en-US" sz="1867" dirty="0"/>
              <a:t> solution (Castellani's paint), and potassium permanganate solution can reduce recurrence. Talcum powder should be avoided due to ovarian cancer risk.</a:t>
            </a:r>
          </a:p>
          <a:p>
            <a:r>
              <a:rPr lang="en-US" sz="1867" dirty="0"/>
              <a:t>Systemic antifungal medication for severe or resistant cases include oral fluconazole 50 to 100 mg daily or 150 mg weekly for adults and fluconazole 6 mg/kg once, then 3 mg/kg per day or </a:t>
            </a:r>
            <a:r>
              <a:rPr lang="en-US" sz="1867" dirty="0" err="1"/>
              <a:t>itraconazole</a:t>
            </a:r>
            <a:r>
              <a:rPr lang="en-US" sz="1867" dirty="0"/>
              <a:t> 5 to 10 mg/kg per day divided in 2 doses for children. Oral ketoconazole risks outweigh the benefit and it should be avoided. Low-potency topical corticosteroids may be used in conjunction with antifungal therapy to treat pruritus and discomfort but higher potency steroids should be avoided.</a:t>
            </a:r>
          </a:p>
          <a:p>
            <a:endParaRPr lang="en-US" sz="1867" dirty="0"/>
          </a:p>
        </p:txBody>
      </p:sp>
      <p:sp>
        <p:nvSpPr>
          <p:cNvPr id="4" name="TextBox 3"/>
          <p:cNvSpPr txBox="1"/>
          <p:nvPr/>
        </p:nvSpPr>
        <p:spPr>
          <a:xfrm>
            <a:off x="5791200" y="5867401"/>
            <a:ext cx="6096000" cy="584775"/>
          </a:xfrm>
          <a:prstGeom prst="rect">
            <a:avLst/>
          </a:prstGeom>
          <a:noFill/>
        </p:spPr>
        <p:txBody>
          <a:bodyPr wrap="square" rtlCol="0">
            <a:spAutoFit/>
          </a:bodyPr>
          <a:lstStyle/>
          <a:p>
            <a:pPr marL="237061" indent="-237061"/>
            <a:r>
              <a:rPr lang="it-IT" sz="1600" dirty="0" err="1"/>
              <a:t>Clebak</a:t>
            </a:r>
            <a:r>
              <a:rPr lang="it-IT" sz="1600" dirty="0"/>
              <a:t> KT, Malone MA. </a:t>
            </a:r>
            <a:r>
              <a:rPr lang="it-IT" sz="1600" dirty="0" err="1"/>
              <a:t>Skin</a:t>
            </a:r>
            <a:r>
              <a:rPr lang="it-IT" sz="1600" dirty="0"/>
              <a:t> </a:t>
            </a:r>
            <a:r>
              <a:rPr lang="it-IT" sz="1600" dirty="0" err="1"/>
              <a:t>Infections</a:t>
            </a:r>
            <a:r>
              <a:rPr lang="it-IT" sz="1600" dirty="0"/>
              <a:t>. </a:t>
            </a:r>
            <a:r>
              <a:rPr lang="it-IT" sz="1600" dirty="0" err="1"/>
              <a:t>Prim</a:t>
            </a:r>
            <a:r>
              <a:rPr lang="it-IT" sz="1600" dirty="0"/>
              <a:t> Care. 2018 Sep;45(3):433-454. </a:t>
            </a:r>
            <a:r>
              <a:rPr lang="it-IT" sz="1600" dirty="0" err="1"/>
              <a:t>doi</a:t>
            </a:r>
            <a:r>
              <a:rPr lang="it-IT" sz="1600" dirty="0"/>
              <a:t>: 10.1016/j.pop.2018.05.004. PMID: 30115333.</a:t>
            </a:r>
            <a:endParaRPr lang="en-US" sz="1600" dirty="0"/>
          </a:p>
        </p:txBody>
      </p:sp>
    </p:spTree>
    <p:extLst>
      <p:ext uri="{BB962C8B-B14F-4D97-AF65-F5344CB8AC3E}">
        <p14:creationId xmlns:p14="http://schemas.microsoft.com/office/powerpoint/2010/main" val="97365479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Fungal skin infections</a:t>
            </a:r>
          </a:p>
        </p:txBody>
      </p:sp>
      <p:sp>
        <p:nvSpPr>
          <p:cNvPr id="3" name="Content Placeholder 2"/>
          <p:cNvSpPr>
            <a:spLocks noGrp="1"/>
          </p:cNvSpPr>
          <p:nvPr>
            <p:ph sz="quarter" idx="10"/>
          </p:nvPr>
        </p:nvSpPr>
        <p:spPr>
          <a:xfrm>
            <a:off x="744008" y="1322607"/>
            <a:ext cx="6367992" cy="3556000"/>
          </a:xfrm>
        </p:spPr>
        <p:txBody>
          <a:bodyPr/>
          <a:lstStyle/>
          <a:p>
            <a:r>
              <a:rPr lang="en-US" sz="2133" b="1" dirty="0" err="1"/>
              <a:t>Pityriasis</a:t>
            </a:r>
            <a:r>
              <a:rPr lang="en-US" sz="2133" b="1" dirty="0"/>
              <a:t> (Tinea) Versicolor </a:t>
            </a:r>
            <a:r>
              <a:rPr lang="en-US" sz="2133" dirty="0"/>
              <a:t>(PV), also known as tinea versicolor, is a common superficial fungal infection caused by </a:t>
            </a:r>
            <a:r>
              <a:rPr lang="en-US" sz="2133" i="1" dirty="0" err="1"/>
              <a:t>Malassezia</a:t>
            </a:r>
            <a:r>
              <a:rPr lang="en-US" sz="2133" i="1" dirty="0"/>
              <a:t> </a:t>
            </a:r>
            <a:r>
              <a:rPr lang="en-US" sz="2133" dirty="0"/>
              <a:t>species, which is part of the normal skin flora.</a:t>
            </a:r>
          </a:p>
          <a:p>
            <a:r>
              <a:rPr lang="en-US" sz="2133" dirty="0"/>
              <a:t>Ketoconazole possesses the strongest in vitro activity against </a:t>
            </a:r>
            <a:r>
              <a:rPr lang="en-US" sz="2133" i="1" dirty="0" err="1"/>
              <a:t>Malassezia</a:t>
            </a:r>
            <a:r>
              <a:rPr lang="en-US" sz="2133" dirty="0"/>
              <a:t>, and represents the topical treatment of choice for PV.</a:t>
            </a:r>
            <a:r>
              <a:rPr lang="en-US" sz="2133" baseline="30000" dirty="0"/>
              <a:t> </a:t>
            </a:r>
            <a:r>
              <a:rPr lang="en-US" sz="2133" dirty="0"/>
              <a:t>Other first-line topical treatments includes zinc </a:t>
            </a:r>
            <a:r>
              <a:rPr lang="en-US" sz="2133" dirty="0" err="1"/>
              <a:t>pyrithione</a:t>
            </a:r>
            <a:r>
              <a:rPr lang="en-US" sz="2133" dirty="0"/>
              <a:t>, ketoconazole, and terbinafine. In cases of severe or recalcitrant PV, the drug of choice is oral </a:t>
            </a:r>
            <a:r>
              <a:rPr lang="en-US" sz="2133" dirty="0" err="1"/>
              <a:t>itraconazole</a:t>
            </a:r>
            <a:r>
              <a:rPr lang="en-US" sz="2133" dirty="0"/>
              <a:t>, although an effective alternative is oral fluconazole</a:t>
            </a:r>
          </a:p>
        </p:txBody>
      </p:sp>
      <p:sp>
        <p:nvSpPr>
          <p:cNvPr id="4" name="TextBox 3"/>
          <p:cNvSpPr txBox="1"/>
          <p:nvPr/>
        </p:nvSpPr>
        <p:spPr>
          <a:xfrm>
            <a:off x="5689600" y="5541434"/>
            <a:ext cx="6096000" cy="584775"/>
          </a:xfrm>
          <a:prstGeom prst="rect">
            <a:avLst/>
          </a:prstGeom>
          <a:noFill/>
        </p:spPr>
        <p:txBody>
          <a:bodyPr wrap="square" rtlCol="0">
            <a:spAutoFit/>
          </a:bodyPr>
          <a:lstStyle/>
          <a:p>
            <a:pPr marL="237061" indent="-237061"/>
            <a:r>
              <a:rPr lang="it-IT" sz="1600" dirty="0" err="1"/>
              <a:t>Clebak</a:t>
            </a:r>
            <a:r>
              <a:rPr lang="it-IT" sz="1600" dirty="0"/>
              <a:t> KT, Malone MA. </a:t>
            </a:r>
            <a:r>
              <a:rPr lang="it-IT" sz="1600" dirty="0" err="1"/>
              <a:t>Skin</a:t>
            </a:r>
            <a:r>
              <a:rPr lang="it-IT" sz="1600" dirty="0"/>
              <a:t> </a:t>
            </a:r>
            <a:r>
              <a:rPr lang="it-IT" sz="1600" dirty="0" err="1"/>
              <a:t>Infections</a:t>
            </a:r>
            <a:r>
              <a:rPr lang="it-IT" sz="1600" dirty="0"/>
              <a:t>. </a:t>
            </a:r>
            <a:r>
              <a:rPr lang="it-IT" sz="1600" dirty="0" err="1"/>
              <a:t>Prim</a:t>
            </a:r>
            <a:r>
              <a:rPr lang="it-IT" sz="1600" dirty="0"/>
              <a:t> Care. 2018 Sep;45(3):433-454. </a:t>
            </a:r>
            <a:r>
              <a:rPr lang="it-IT" sz="1600" dirty="0" err="1"/>
              <a:t>doi</a:t>
            </a:r>
            <a:r>
              <a:rPr lang="it-IT" sz="1600" dirty="0"/>
              <a:t>: 10.1016/j.pop.2018.05.004. PMID: 30115333.</a:t>
            </a:r>
            <a:endParaRPr lang="en-US" sz="1600" dirty="0"/>
          </a:p>
        </p:txBody>
      </p:sp>
      <p:pic>
        <p:nvPicPr>
          <p:cNvPr id="5" name="Picture 4"/>
          <p:cNvPicPr>
            <a:picLocks noChangeAspect="1"/>
          </p:cNvPicPr>
          <p:nvPr/>
        </p:nvPicPr>
        <p:blipFill>
          <a:blip r:embed="rId2"/>
          <a:stretch>
            <a:fillRect/>
          </a:stretch>
        </p:blipFill>
        <p:spPr>
          <a:xfrm>
            <a:off x="7308045" y="1285917"/>
            <a:ext cx="4274355" cy="2946400"/>
          </a:xfrm>
          <a:prstGeom prst="rect">
            <a:avLst/>
          </a:prstGeom>
        </p:spPr>
      </p:pic>
    </p:spTree>
    <p:extLst>
      <p:ext uri="{BB962C8B-B14F-4D97-AF65-F5344CB8AC3E}">
        <p14:creationId xmlns:p14="http://schemas.microsoft.com/office/powerpoint/2010/main" val="39068219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285" y="411418"/>
            <a:ext cx="11343189" cy="1325563"/>
          </a:xfrm>
        </p:spPr>
        <p:txBody>
          <a:bodyPr>
            <a:normAutofit/>
          </a:bodyPr>
          <a:lstStyle/>
          <a:p>
            <a:pPr algn="ctr">
              <a:buClr>
                <a:srgbClr val="C00000"/>
              </a:buClr>
            </a:pPr>
            <a:r>
              <a:rPr lang="en-US" sz="4000" dirty="0">
                <a:solidFill>
                  <a:schemeClr val="tx1"/>
                </a:solidFill>
                <a:latin typeface="Arial" panose="020B0604020202020204" pitchFamily="34" charset="0"/>
                <a:cs typeface="Arial" panose="020B0604020202020204" pitchFamily="34" charset="0"/>
              </a:rPr>
              <a:t>Agenda</a:t>
            </a:r>
          </a:p>
        </p:txBody>
      </p:sp>
      <p:sp>
        <p:nvSpPr>
          <p:cNvPr id="7" name="Content Placeholder 2"/>
          <p:cNvSpPr txBox="1">
            <a:spLocks/>
          </p:cNvSpPr>
          <p:nvPr/>
        </p:nvSpPr>
        <p:spPr>
          <a:xfrm>
            <a:off x="983848" y="1939499"/>
            <a:ext cx="10648708" cy="4351338"/>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C00000"/>
              </a:buClr>
            </a:pPr>
            <a:r>
              <a:rPr lang="en-US" dirty="0">
                <a:solidFill>
                  <a:schemeClr val="tx1"/>
                </a:solidFill>
              </a:rPr>
              <a:t>What role does infection play in the wound healing process? </a:t>
            </a:r>
          </a:p>
          <a:p>
            <a:pPr>
              <a:buClr>
                <a:srgbClr val="C00000"/>
              </a:buClr>
            </a:pPr>
            <a:r>
              <a:rPr lang="en-US" dirty="0">
                <a:solidFill>
                  <a:schemeClr val="tx1"/>
                </a:solidFill>
              </a:rPr>
              <a:t>What are antibiotic recommendations based on severity of infection? </a:t>
            </a:r>
          </a:p>
          <a:p>
            <a:pPr>
              <a:buClr>
                <a:srgbClr val="C00000"/>
              </a:buClr>
            </a:pPr>
            <a:r>
              <a:rPr lang="en-US" dirty="0">
                <a:solidFill>
                  <a:schemeClr val="tx1"/>
                </a:solidFill>
              </a:rPr>
              <a:t>Are antibiotic-impregnated calcium sulfate beads effective in accelerating healing? </a:t>
            </a:r>
          </a:p>
          <a:p>
            <a:pPr>
              <a:buClr>
                <a:srgbClr val="C00000"/>
              </a:buClr>
            </a:pPr>
            <a:r>
              <a:rPr lang="en-US" dirty="0">
                <a:solidFill>
                  <a:schemeClr val="tx1"/>
                </a:solidFill>
              </a:rPr>
              <a:t>How to prevent peritoneal dialysis infections? </a:t>
            </a:r>
          </a:p>
          <a:p>
            <a:pPr>
              <a:buClr>
                <a:srgbClr val="C00000"/>
              </a:buClr>
            </a:pPr>
            <a:r>
              <a:rPr lang="en-US" dirty="0">
                <a:solidFill>
                  <a:schemeClr val="tx1"/>
                </a:solidFill>
              </a:rPr>
              <a:t>How to diagnose Pyoderma Gangrenosum versus chronic venous ulceration? </a:t>
            </a:r>
          </a:p>
          <a:p>
            <a:pPr>
              <a:buClr>
                <a:srgbClr val="C00000"/>
              </a:buClr>
            </a:pPr>
            <a:r>
              <a:rPr lang="en-US" dirty="0">
                <a:solidFill>
                  <a:schemeClr val="tx1"/>
                </a:solidFill>
              </a:rPr>
              <a:t>Bacterial infections</a:t>
            </a:r>
          </a:p>
          <a:p>
            <a:pPr>
              <a:buClr>
                <a:srgbClr val="C00000"/>
              </a:buClr>
            </a:pPr>
            <a:r>
              <a:rPr lang="en-US" dirty="0">
                <a:solidFill>
                  <a:schemeClr val="tx1"/>
                </a:solidFill>
              </a:rPr>
              <a:t>Skin infections</a:t>
            </a:r>
          </a:p>
          <a:p>
            <a:pPr>
              <a:buClr>
                <a:srgbClr val="C00000"/>
              </a:buClr>
            </a:pPr>
            <a:r>
              <a:rPr lang="en-US" dirty="0">
                <a:solidFill>
                  <a:schemeClr val="tx1"/>
                </a:solidFill>
              </a:rPr>
              <a:t>Fungal </a:t>
            </a:r>
            <a:r>
              <a:rPr lang="en-US">
                <a:solidFill>
                  <a:schemeClr val="tx1"/>
                </a:solidFill>
              </a:rPr>
              <a:t>skin infections</a:t>
            </a:r>
            <a:endParaRPr lang="en-US" dirty="0">
              <a:solidFill>
                <a:schemeClr val="tx1"/>
              </a:solidFill>
            </a:endParaRPr>
          </a:p>
        </p:txBody>
      </p:sp>
    </p:spTree>
    <p:extLst>
      <p:ext uri="{BB962C8B-B14F-4D97-AF65-F5344CB8AC3E}">
        <p14:creationId xmlns:p14="http://schemas.microsoft.com/office/powerpoint/2010/main" val="106851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05" y="214654"/>
            <a:ext cx="11343189" cy="1325563"/>
          </a:xfrm>
        </p:spPr>
        <p:txBody>
          <a:bodyPr>
            <a:normAutofit/>
          </a:bodyPr>
          <a:lstStyle/>
          <a:p>
            <a:pPr algn="ctr">
              <a:buClr>
                <a:srgbClr val="C00000"/>
              </a:buClr>
            </a:pPr>
            <a:r>
              <a:rPr lang="en-US" sz="4000" dirty="0">
                <a:solidFill>
                  <a:schemeClr val="tx1"/>
                </a:solidFill>
              </a:rPr>
              <a:t>What role does infection play in the wound healing process?</a:t>
            </a:r>
          </a:p>
        </p:txBody>
      </p:sp>
      <p:sp>
        <p:nvSpPr>
          <p:cNvPr id="3" name="Content Placeholder 2"/>
          <p:cNvSpPr>
            <a:spLocks noGrp="1"/>
          </p:cNvSpPr>
          <p:nvPr>
            <p:ph idx="1"/>
          </p:nvPr>
        </p:nvSpPr>
        <p:spPr>
          <a:xfrm>
            <a:off x="509287" y="1777999"/>
            <a:ext cx="11019097" cy="4333845"/>
          </a:xfrm>
        </p:spPr>
        <p:txBody>
          <a:bodyPr>
            <a:noAutofit/>
          </a:bodyPr>
          <a:lstStyle/>
          <a:p>
            <a:pPr marL="346075" lvl="1" indent="-231775">
              <a:buClr>
                <a:srgbClr val="C00000"/>
              </a:buClr>
            </a:pPr>
            <a:r>
              <a:rPr lang="en-US" dirty="0">
                <a:solidFill>
                  <a:schemeClr val="tx1"/>
                </a:solidFill>
              </a:rPr>
              <a:t>Wound infection is likely to be a contributing factor in either development or maintenance of a chronic wound. </a:t>
            </a:r>
          </a:p>
          <a:p>
            <a:pPr marL="346075" lvl="1" indent="-231775">
              <a:buClr>
                <a:srgbClr val="C00000"/>
              </a:buClr>
            </a:pPr>
            <a:r>
              <a:rPr lang="en-US" dirty="0">
                <a:solidFill>
                  <a:schemeClr val="tx1"/>
                </a:solidFill>
              </a:rPr>
              <a:t>All wounds are colonized to some degree, and a major role of the inflammatory phase of wound healing is to bring microbes down to steady-state levels that can be tolerated and cleared by healthy tissues. This is aided by the skin—the epidermis in particular—up-regulating and secreting antimicrobial peptides early in response to barrier damage and exposure to microbes. </a:t>
            </a:r>
          </a:p>
          <a:p>
            <a:pPr marL="346075" lvl="1" indent="-231775">
              <a:buClr>
                <a:srgbClr val="C00000"/>
              </a:buClr>
            </a:pPr>
            <a:r>
              <a:rPr lang="en-US" dirty="0">
                <a:solidFill>
                  <a:schemeClr val="tx1"/>
                </a:solidFill>
              </a:rPr>
              <a:t>In these </a:t>
            </a:r>
            <a:r>
              <a:rPr lang="en-US" dirty="0" err="1">
                <a:solidFill>
                  <a:schemeClr val="tx1"/>
                </a:solidFill>
              </a:rPr>
              <a:t>polymicrobial</a:t>
            </a:r>
            <a:r>
              <a:rPr lang="en-US" dirty="0">
                <a:solidFill>
                  <a:schemeClr val="tx1"/>
                </a:solidFill>
              </a:rPr>
              <a:t> wound communities, individual species may alter virulence and quantity as well as formation of a biofilm, which further impedes the efficacy of the “host response” and thus delays repair.</a:t>
            </a:r>
          </a:p>
        </p:txBody>
      </p:sp>
      <p:sp>
        <p:nvSpPr>
          <p:cNvPr id="5" name="TextBox 4"/>
          <p:cNvSpPr txBox="1"/>
          <p:nvPr/>
        </p:nvSpPr>
        <p:spPr>
          <a:xfrm>
            <a:off x="4100052" y="5913295"/>
            <a:ext cx="7856596" cy="584775"/>
          </a:xfrm>
          <a:prstGeom prst="rect">
            <a:avLst/>
          </a:prstGeom>
          <a:noFill/>
        </p:spPr>
        <p:txBody>
          <a:bodyPr wrap="square" rtlCol="0">
            <a:spAutoFit/>
          </a:bodyPr>
          <a:lstStyle/>
          <a:p>
            <a:pPr marL="403225" indent="-403225">
              <a:buClr>
                <a:srgbClr val="C00000"/>
              </a:buClr>
            </a:pPr>
            <a:r>
              <a:rPr lang="en-US" sz="1600" dirty="0" err="1"/>
              <a:t>Eming</a:t>
            </a:r>
            <a:r>
              <a:rPr lang="en-US" sz="1600" dirty="0"/>
              <a:t> SA, et al. Wound repair and regeneration: Mechanisms, signaling, and translation. </a:t>
            </a:r>
            <a:r>
              <a:rPr lang="en-US" sz="1600" i="1" dirty="0" err="1"/>
              <a:t>Sci</a:t>
            </a:r>
            <a:r>
              <a:rPr lang="en-US" sz="1600" i="1" dirty="0"/>
              <a:t> </a:t>
            </a:r>
            <a:r>
              <a:rPr lang="en-US" sz="1600" i="1" dirty="0" err="1"/>
              <a:t>Transl</a:t>
            </a:r>
            <a:r>
              <a:rPr lang="en-US" sz="1600" i="1" dirty="0"/>
              <a:t> Med</a:t>
            </a:r>
            <a:r>
              <a:rPr lang="en-US" sz="1600" dirty="0"/>
              <a:t>. 2014 December 3; 6 (265):</a:t>
            </a:r>
            <a:r>
              <a:rPr lang="tr-TR" sz="1600" dirty="0"/>
              <a:t>265sr6. doi:10.1126/scitranslmed.3009337.</a:t>
            </a:r>
            <a:r>
              <a:rPr lang="en-US" sz="1600" dirty="0"/>
              <a:t> </a:t>
            </a:r>
          </a:p>
        </p:txBody>
      </p:sp>
    </p:spTree>
    <p:extLst>
      <p:ext uri="{BB962C8B-B14F-4D97-AF65-F5344CB8AC3E}">
        <p14:creationId xmlns:p14="http://schemas.microsoft.com/office/powerpoint/2010/main" val="68442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1" y="303773"/>
            <a:ext cx="11894594" cy="814046"/>
          </a:xfrm>
        </p:spPr>
        <p:txBody>
          <a:bodyPr>
            <a:normAutofit fontScale="90000"/>
          </a:bodyPr>
          <a:lstStyle/>
          <a:p>
            <a:pPr algn="ctr"/>
            <a:r>
              <a:rPr lang="en-US" sz="3200" dirty="0">
                <a:solidFill>
                  <a:schemeClr val="tx1"/>
                </a:solidFill>
              </a:rPr>
              <a:t>What are antibiotic recommendations based on severity of infection? </a:t>
            </a:r>
          </a:p>
        </p:txBody>
      </p:sp>
      <p:sp>
        <p:nvSpPr>
          <p:cNvPr id="5" name="TextBox 4"/>
          <p:cNvSpPr txBox="1"/>
          <p:nvPr/>
        </p:nvSpPr>
        <p:spPr>
          <a:xfrm>
            <a:off x="3993266" y="6039013"/>
            <a:ext cx="8079129" cy="830997"/>
          </a:xfrm>
          <a:prstGeom prst="rect">
            <a:avLst/>
          </a:prstGeom>
          <a:noFill/>
        </p:spPr>
        <p:txBody>
          <a:bodyPr wrap="square" rtlCol="0">
            <a:spAutoFit/>
          </a:bodyPr>
          <a:lstStyle/>
          <a:p>
            <a:pPr marL="403225" indent="-403225"/>
            <a:r>
              <a:rPr lang="en-US" sz="1600" dirty="0" err="1"/>
              <a:t>Kavitha</a:t>
            </a:r>
            <a:r>
              <a:rPr lang="en-US" sz="1600" dirty="0"/>
              <a:t> KV, Tiwari S, </a:t>
            </a:r>
            <a:r>
              <a:rPr lang="en-US" sz="1600" dirty="0" err="1"/>
              <a:t>Purandare</a:t>
            </a:r>
            <a:r>
              <a:rPr lang="en-US" sz="1600" dirty="0"/>
              <a:t> VB, </a:t>
            </a:r>
            <a:r>
              <a:rPr lang="en-US" sz="1600" dirty="0" err="1"/>
              <a:t>Khedkar</a:t>
            </a:r>
            <a:r>
              <a:rPr lang="en-US" sz="1600" dirty="0"/>
              <a:t> S, </a:t>
            </a:r>
            <a:r>
              <a:rPr lang="en-US" sz="1600" dirty="0" err="1"/>
              <a:t>Bhosale</a:t>
            </a:r>
            <a:r>
              <a:rPr lang="en-US" sz="1600" dirty="0"/>
              <a:t> SS, </a:t>
            </a:r>
            <a:r>
              <a:rPr lang="en-US" sz="1600" dirty="0" err="1"/>
              <a:t>Unnikrishnan</a:t>
            </a:r>
            <a:r>
              <a:rPr lang="en-US" sz="1600" dirty="0"/>
              <a:t> AG. Choice of wound care in diabetic foot ulcer: A practical approach. </a:t>
            </a:r>
            <a:r>
              <a:rPr lang="en-US" sz="1600" i="1" dirty="0"/>
              <a:t>World J Diabetes</a:t>
            </a:r>
            <a:r>
              <a:rPr lang="en-US" sz="1600" dirty="0"/>
              <a:t>. 2014;5(4):546-556. doi:10.4239/wjd.v5.i4.546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622" y="1206936"/>
            <a:ext cx="8464952" cy="4832077"/>
          </a:xfrm>
          <a:prstGeom prst="rect">
            <a:avLst/>
          </a:prstGeom>
        </p:spPr>
      </p:pic>
    </p:spTree>
    <p:extLst>
      <p:ext uri="{BB962C8B-B14F-4D97-AF65-F5344CB8AC3E}">
        <p14:creationId xmlns:p14="http://schemas.microsoft.com/office/powerpoint/2010/main" val="199169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755" y="1825625"/>
            <a:ext cx="7964911" cy="4215620"/>
          </a:xfrm>
        </p:spPr>
      </p:pic>
      <p:sp>
        <p:nvSpPr>
          <p:cNvPr id="5" name="TextBox 4"/>
          <p:cNvSpPr txBox="1"/>
          <p:nvPr/>
        </p:nvSpPr>
        <p:spPr>
          <a:xfrm>
            <a:off x="4483509" y="6098372"/>
            <a:ext cx="6626942" cy="461665"/>
          </a:xfrm>
          <a:prstGeom prst="rect">
            <a:avLst/>
          </a:prstGeom>
          <a:noFill/>
        </p:spPr>
        <p:txBody>
          <a:bodyPr wrap="square" rtlCol="0">
            <a:spAutoFit/>
          </a:bodyPr>
          <a:lstStyle/>
          <a:p>
            <a:r>
              <a:rPr lang="en-US" sz="1200" dirty="0"/>
              <a:t>Dekker AP, et al. Do Antibiotic-impregnated Calcium Sulfate Beads Improve the Healing of Neuropathic Foot Ulcers with Osteomyelitis Undergoing Surgical Debridement? </a:t>
            </a:r>
            <a:r>
              <a:rPr lang="en-US" sz="1200" i="1" dirty="0"/>
              <a:t>Wounds </a:t>
            </a:r>
            <a:r>
              <a:rPr lang="en-US" sz="1200" dirty="0"/>
              <a:t>2019;31(6):145-150..</a:t>
            </a:r>
          </a:p>
        </p:txBody>
      </p:sp>
      <p:sp>
        <p:nvSpPr>
          <p:cNvPr id="7" name="Title 1"/>
          <p:cNvSpPr txBox="1">
            <a:spLocks/>
          </p:cNvSpPr>
          <p:nvPr/>
        </p:nvSpPr>
        <p:spPr>
          <a:xfrm>
            <a:off x="990600" y="517525"/>
            <a:ext cx="10515600" cy="1325563"/>
          </a:xfrm>
          <a:prstGeom prst="rect">
            <a:avLst/>
          </a:prstGeom>
        </p:spPr>
        <p:txBody>
          <a:bodyPr vert="horz" lIns="91440" tIns="45720" rIns="91440" bIns="45720" rtlCol="0" anchor="ctr">
            <a:normAutofit fontScale="82500" lnSpcReduction="10000"/>
          </a:bodyPr>
          <a:lstStyle>
            <a:lvl1pPr algn="ctr" defTabSz="914400" rtl="0" eaLnBrk="1" latinLnBrk="0" hangingPunct="1">
              <a:lnSpc>
                <a:spcPct val="90000"/>
              </a:lnSpc>
              <a:spcBef>
                <a:spcPct val="0"/>
              </a:spcBef>
              <a:buNone/>
              <a:defRPr sz="4400" kern="1200">
                <a:solidFill>
                  <a:srgbClr val="FFFF00"/>
                </a:solidFill>
                <a:latin typeface="Arial Rounded MT Bold" charset="0"/>
                <a:ea typeface="Arial Rounded MT Bold" charset="0"/>
                <a:cs typeface="Arial Rounded MT Bold" charset="0"/>
              </a:defRPr>
            </a:lvl1pPr>
          </a:lstStyle>
          <a:p>
            <a:r>
              <a:rPr lang="en-US" dirty="0">
                <a:solidFill>
                  <a:schemeClr val="tx1"/>
                </a:solidFill>
              </a:rPr>
              <a:t>Are Antibiotic-impregnated calcium sulfate beads effective in accelerating healing? </a:t>
            </a:r>
          </a:p>
        </p:txBody>
      </p:sp>
    </p:spTree>
    <p:extLst>
      <p:ext uri="{BB962C8B-B14F-4D97-AF65-F5344CB8AC3E}">
        <p14:creationId xmlns:p14="http://schemas.microsoft.com/office/powerpoint/2010/main" val="191092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How to Prevent Peritoneal Dialysis Infections? </a:t>
            </a:r>
          </a:p>
        </p:txBody>
      </p:sp>
      <p:sp>
        <p:nvSpPr>
          <p:cNvPr id="3" name="Content Placeholder 2"/>
          <p:cNvSpPr>
            <a:spLocks noGrp="1"/>
          </p:cNvSpPr>
          <p:nvPr>
            <p:ph idx="1"/>
          </p:nvPr>
        </p:nvSpPr>
        <p:spPr/>
        <p:txBody>
          <a:bodyPr/>
          <a:lstStyle/>
          <a:p>
            <a:pPr>
              <a:buClr>
                <a:srgbClr val="C00000"/>
              </a:buClr>
            </a:pPr>
            <a:r>
              <a:rPr lang="en-US" dirty="0">
                <a:solidFill>
                  <a:schemeClr val="tx1"/>
                </a:solidFill>
              </a:rPr>
              <a:t> Peritonitis and exit site infections or tunnel infections are independent outcomes potentially responsive to different interventions.</a:t>
            </a:r>
          </a:p>
          <a:p>
            <a:pPr>
              <a:buClr>
                <a:srgbClr val="C00000"/>
              </a:buClr>
            </a:pPr>
            <a:r>
              <a:rPr lang="en-US" dirty="0">
                <a:solidFill>
                  <a:schemeClr val="tx1"/>
                </a:solidFill>
              </a:rPr>
              <a:t>Preoperative and perioperative intravenous vancomycin reduce peritonitis risk compared with placebo or </a:t>
            </a:r>
            <a:r>
              <a:rPr lang="en-US" dirty="0" err="1">
                <a:solidFill>
                  <a:schemeClr val="tx1"/>
                </a:solidFill>
              </a:rPr>
              <a:t>cephazolin</a:t>
            </a:r>
            <a:r>
              <a:rPr lang="en-US" dirty="0">
                <a:solidFill>
                  <a:schemeClr val="tx1"/>
                </a:solidFill>
              </a:rPr>
              <a:t>, but it does not affect early incidence of PD exit site or tunnel infections. </a:t>
            </a:r>
          </a:p>
          <a:p>
            <a:pPr>
              <a:buClr>
                <a:srgbClr val="C00000"/>
              </a:buClr>
            </a:pPr>
            <a:r>
              <a:rPr lang="en-US" dirty="0">
                <a:solidFill>
                  <a:schemeClr val="tx1"/>
                </a:solidFill>
              </a:rPr>
              <a:t>There are no significant differences between topical exit-site honey or intranasal mupirocin on the effects on PD catheter-related infections, hospitalizations, or technique failure or on microbial profiles of the infections.</a:t>
            </a:r>
          </a:p>
          <a:p>
            <a:pPr>
              <a:buClr>
                <a:srgbClr val="C00000"/>
              </a:buClr>
            </a:pPr>
            <a:endParaRPr lang="en-US" dirty="0">
              <a:solidFill>
                <a:schemeClr val="tx1"/>
              </a:solidFill>
            </a:endParaRPr>
          </a:p>
        </p:txBody>
      </p:sp>
      <p:sp>
        <p:nvSpPr>
          <p:cNvPr id="4" name="TextBox 3"/>
          <p:cNvSpPr txBox="1"/>
          <p:nvPr/>
        </p:nvSpPr>
        <p:spPr>
          <a:xfrm>
            <a:off x="4483509" y="6098372"/>
            <a:ext cx="6626942" cy="307777"/>
          </a:xfrm>
          <a:prstGeom prst="rect">
            <a:avLst/>
          </a:prstGeom>
          <a:noFill/>
        </p:spPr>
        <p:txBody>
          <a:bodyPr wrap="square" rtlCol="0">
            <a:spAutoFit/>
          </a:bodyPr>
          <a:lstStyle/>
          <a:p>
            <a:r>
              <a:rPr lang="en-US" sz="1400" dirty="0"/>
              <a:t>Bolton L. Preventing peritoneal dialysis infections. </a:t>
            </a:r>
            <a:r>
              <a:rPr lang="en-US" sz="1400" i="1" dirty="0"/>
              <a:t>Wounds </a:t>
            </a:r>
            <a:r>
              <a:rPr lang="en-US" sz="1400" dirty="0"/>
              <a:t>2019;31(6):163–165.</a:t>
            </a:r>
          </a:p>
        </p:txBody>
      </p:sp>
    </p:spTree>
    <p:extLst>
      <p:ext uri="{BB962C8B-B14F-4D97-AF65-F5344CB8AC3E}">
        <p14:creationId xmlns:p14="http://schemas.microsoft.com/office/powerpoint/2010/main" val="63094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
                <a:srgbClr val="C00000"/>
              </a:buClr>
            </a:pPr>
            <a:r>
              <a:rPr lang="en-US" dirty="0">
                <a:solidFill>
                  <a:schemeClr val="tx1"/>
                </a:solidFill>
              </a:rPr>
              <a:t>Cleansing the PD catheter exit site with sodium hypochlorite 10% aqueous solution reduced ESI incidence more than cleansing it with pH-neutral soap.</a:t>
            </a:r>
            <a:endParaRPr lang="en-US" baseline="30000" dirty="0">
              <a:solidFill>
                <a:schemeClr val="tx1"/>
              </a:solidFill>
            </a:endParaRPr>
          </a:p>
          <a:p>
            <a:pPr>
              <a:buClr>
                <a:srgbClr val="C00000"/>
              </a:buClr>
            </a:pPr>
            <a:r>
              <a:rPr lang="en-US" dirty="0">
                <a:solidFill>
                  <a:schemeClr val="tx1"/>
                </a:solidFill>
              </a:rPr>
              <a:t>Incidence of PD-related peritonitis decreased in patients randomly assigned to receive systemic oral rifampin 300 mg twice daily for 5 days every 3 months</a:t>
            </a:r>
            <a:r>
              <a:rPr lang="en-US" baseline="30000" dirty="0">
                <a:solidFill>
                  <a:schemeClr val="tx1"/>
                </a:solidFill>
              </a:rPr>
              <a:t>13</a:t>
            </a:r>
            <a:r>
              <a:rPr lang="en-US" dirty="0">
                <a:solidFill>
                  <a:schemeClr val="tx1"/>
                </a:solidFill>
              </a:rPr>
              <a:t> after PD catheter insertion as compared with no oral antibiotic. </a:t>
            </a:r>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FFFF00"/>
                </a:solidFill>
                <a:latin typeface="Arial Rounded MT Bold" charset="0"/>
                <a:ea typeface="Arial Rounded MT Bold" charset="0"/>
                <a:cs typeface="Arial Rounded MT Bold" charset="0"/>
              </a:defRPr>
            </a:lvl1pPr>
          </a:lstStyle>
          <a:p>
            <a:pPr>
              <a:buClr>
                <a:srgbClr val="C00000"/>
              </a:buClr>
            </a:pPr>
            <a:r>
              <a:rPr lang="en-US" dirty="0">
                <a:solidFill>
                  <a:schemeClr val="tx1"/>
                </a:solidFill>
              </a:rPr>
              <a:t>How to Prevent Peritoneal Dialysis Infections? </a:t>
            </a:r>
          </a:p>
        </p:txBody>
      </p:sp>
      <p:sp>
        <p:nvSpPr>
          <p:cNvPr id="5" name="TextBox 4"/>
          <p:cNvSpPr txBox="1"/>
          <p:nvPr/>
        </p:nvSpPr>
        <p:spPr>
          <a:xfrm>
            <a:off x="4483509" y="6098372"/>
            <a:ext cx="6626942" cy="307777"/>
          </a:xfrm>
          <a:prstGeom prst="rect">
            <a:avLst/>
          </a:prstGeom>
          <a:noFill/>
        </p:spPr>
        <p:txBody>
          <a:bodyPr wrap="square" rtlCol="0">
            <a:spAutoFit/>
          </a:bodyPr>
          <a:lstStyle/>
          <a:p>
            <a:pPr>
              <a:buClr>
                <a:srgbClr val="C00000"/>
              </a:buClr>
            </a:pPr>
            <a:r>
              <a:rPr lang="en-US" sz="1400" dirty="0"/>
              <a:t>Bolton L. Preventing peritoneal dialysis infections. </a:t>
            </a:r>
            <a:r>
              <a:rPr lang="en-US" sz="1400" i="1" dirty="0"/>
              <a:t>Wounds </a:t>
            </a:r>
            <a:r>
              <a:rPr lang="en-US" sz="1400" dirty="0"/>
              <a:t>2019;31(6):163–165.</a:t>
            </a:r>
          </a:p>
        </p:txBody>
      </p:sp>
    </p:spTree>
    <p:extLst>
      <p:ext uri="{BB962C8B-B14F-4D97-AF65-F5344CB8AC3E}">
        <p14:creationId xmlns:p14="http://schemas.microsoft.com/office/powerpoint/2010/main" val="76250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How to Diagnose Pyoderma </a:t>
            </a:r>
            <a:r>
              <a:rPr lang="en-US" dirty="0" err="1">
                <a:solidFill>
                  <a:schemeClr val="tx1"/>
                </a:solidFill>
              </a:rPr>
              <a:t>Gangrenosum</a:t>
            </a:r>
            <a:r>
              <a:rPr lang="en-US" dirty="0">
                <a:solidFill>
                  <a:schemeClr val="tx1"/>
                </a:solidFill>
              </a:rPr>
              <a:t> versus Chronic Venous Ulceration?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601" y="2158770"/>
            <a:ext cx="3746500" cy="262913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800" y="2133599"/>
            <a:ext cx="3695700" cy="26543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599" y="2133600"/>
            <a:ext cx="3721100" cy="2654300"/>
          </a:xfrm>
          <a:prstGeom prst="rect">
            <a:avLst/>
          </a:prstGeom>
        </p:spPr>
      </p:pic>
      <p:sp>
        <p:nvSpPr>
          <p:cNvPr id="7" name="TextBox 6"/>
          <p:cNvSpPr txBox="1"/>
          <p:nvPr/>
        </p:nvSpPr>
        <p:spPr>
          <a:xfrm>
            <a:off x="4483509" y="6098372"/>
            <a:ext cx="6626942" cy="523220"/>
          </a:xfrm>
          <a:prstGeom prst="rect">
            <a:avLst/>
          </a:prstGeom>
          <a:noFill/>
        </p:spPr>
        <p:txBody>
          <a:bodyPr wrap="square" rtlCol="0">
            <a:spAutoFit/>
          </a:bodyPr>
          <a:lstStyle/>
          <a:p>
            <a:r>
              <a:rPr lang="en-US" sz="1400" dirty="0"/>
              <a:t>Koo K, et al. Pyoderma </a:t>
            </a:r>
            <a:r>
              <a:rPr lang="en-US" sz="1400" dirty="0" err="1"/>
              <a:t>Gangrenosum</a:t>
            </a:r>
            <a:r>
              <a:rPr lang="en-US" sz="1400" dirty="0"/>
              <a:t> versus Chronic Venous Ulceration: Comparison of Diagnostic Features. Journal of Cutaneous Medicine and Surgery, 2006; 10(1):26-30.  </a:t>
            </a:r>
          </a:p>
        </p:txBody>
      </p:sp>
      <p:sp>
        <p:nvSpPr>
          <p:cNvPr id="8" name="TextBox 7"/>
          <p:cNvSpPr txBox="1"/>
          <p:nvPr/>
        </p:nvSpPr>
        <p:spPr>
          <a:xfrm>
            <a:off x="828368" y="4925961"/>
            <a:ext cx="3222523" cy="954107"/>
          </a:xfrm>
          <a:prstGeom prst="rect">
            <a:avLst/>
          </a:prstGeom>
          <a:noFill/>
        </p:spPr>
        <p:txBody>
          <a:bodyPr wrap="square" rtlCol="0">
            <a:spAutoFit/>
          </a:bodyPr>
          <a:lstStyle/>
          <a:p>
            <a:pPr algn="ctr"/>
            <a:r>
              <a:rPr lang="en-US" sz="1400" dirty="0" err="1"/>
              <a:t>Peristomal</a:t>
            </a:r>
            <a:r>
              <a:rPr lang="en-US" sz="1400" dirty="0"/>
              <a:t> pyoderma </a:t>
            </a:r>
            <a:r>
              <a:rPr lang="en-US" sz="1400" dirty="0" err="1"/>
              <a:t>gangrenosum</a:t>
            </a:r>
            <a:r>
              <a:rPr lang="en-US" sz="1400" dirty="0"/>
              <a:t>. Note the ulcer that began with pustules and crater-like holes around the patient’s stoma.</a:t>
            </a:r>
          </a:p>
        </p:txBody>
      </p:sp>
      <p:sp>
        <p:nvSpPr>
          <p:cNvPr id="9" name="TextBox 8"/>
          <p:cNvSpPr txBox="1"/>
          <p:nvPr/>
        </p:nvSpPr>
        <p:spPr>
          <a:xfrm>
            <a:off x="4141839" y="4934332"/>
            <a:ext cx="3222523" cy="523220"/>
          </a:xfrm>
          <a:prstGeom prst="rect">
            <a:avLst/>
          </a:prstGeom>
          <a:noFill/>
        </p:spPr>
        <p:txBody>
          <a:bodyPr wrap="square" rtlCol="0">
            <a:spAutoFit/>
          </a:bodyPr>
          <a:lstStyle/>
          <a:p>
            <a:pPr algn="ctr"/>
            <a:r>
              <a:rPr lang="en-US" sz="1400" dirty="0"/>
              <a:t>Pyoderma </a:t>
            </a:r>
            <a:r>
              <a:rPr lang="en-US" sz="1400" dirty="0" err="1"/>
              <a:t>gangrenosum</a:t>
            </a:r>
            <a:r>
              <a:rPr lang="en-US" sz="1400" dirty="0"/>
              <a:t>. Note multiple crater-like holes.</a:t>
            </a:r>
          </a:p>
        </p:txBody>
      </p:sp>
      <p:sp>
        <p:nvSpPr>
          <p:cNvPr id="10" name="TextBox 9"/>
          <p:cNvSpPr txBox="1"/>
          <p:nvPr/>
        </p:nvSpPr>
        <p:spPr>
          <a:xfrm>
            <a:off x="7364363" y="4896462"/>
            <a:ext cx="3222523" cy="1169551"/>
          </a:xfrm>
          <a:prstGeom prst="rect">
            <a:avLst/>
          </a:prstGeom>
          <a:noFill/>
        </p:spPr>
        <p:txBody>
          <a:bodyPr wrap="square" rtlCol="0">
            <a:spAutoFit/>
          </a:bodyPr>
          <a:lstStyle/>
          <a:p>
            <a:pPr algn="ctr"/>
            <a:r>
              <a:rPr lang="en-US" sz="1400" dirty="0"/>
              <a:t>Early lesion of pyoderma </a:t>
            </a:r>
            <a:r>
              <a:rPr lang="en-US" sz="1400" dirty="0" err="1"/>
              <a:t>gangrenosum</a:t>
            </a:r>
            <a:r>
              <a:rPr lang="en-US" sz="1400" dirty="0"/>
              <a:t>. Crater-like holes represent the openings of pus-filled fistulous tracks. Pus can be expressed by applying pressure to adjacent skin.</a:t>
            </a:r>
          </a:p>
        </p:txBody>
      </p:sp>
    </p:spTree>
    <p:extLst>
      <p:ext uri="{BB962C8B-B14F-4D97-AF65-F5344CB8AC3E}">
        <p14:creationId xmlns:p14="http://schemas.microsoft.com/office/powerpoint/2010/main" val="587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3550" y="2826544"/>
            <a:ext cx="3644900" cy="2349500"/>
          </a:xfrm>
        </p:spPr>
      </p:pic>
      <p:sp>
        <p:nvSpPr>
          <p:cNvPr id="5" name="Title 1"/>
          <p:cNvSpPr>
            <a:spLocks noGrp="1"/>
          </p:cNvSpPr>
          <p:nvPr>
            <p:ph type="title"/>
          </p:nvPr>
        </p:nvSpPr>
        <p:spPr>
          <a:xfrm>
            <a:off x="838200" y="365125"/>
            <a:ext cx="10515600" cy="1325563"/>
          </a:xfrm>
        </p:spPr>
        <p:txBody>
          <a:bodyPr>
            <a:normAutofit fontScale="90000"/>
          </a:bodyPr>
          <a:lstStyle/>
          <a:p>
            <a:r>
              <a:rPr lang="en-US" dirty="0">
                <a:solidFill>
                  <a:schemeClr val="tx1"/>
                </a:solidFill>
              </a:rPr>
              <a:t>How to Diagnose Pyoderma Gangrenosum versus Chronic Venous Ulceration?</a:t>
            </a:r>
          </a:p>
        </p:txBody>
      </p:sp>
      <p:sp>
        <p:nvSpPr>
          <p:cNvPr id="6" name="TextBox 5"/>
          <p:cNvSpPr txBox="1"/>
          <p:nvPr/>
        </p:nvSpPr>
        <p:spPr>
          <a:xfrm>
            <a:off x="4483509" y="6098372"/>
            <a:ext cx="6626942" cy="523220"/>
          </a:xfrm>
          <a:prstGeom prst="rect">
            <a:avLst/>
          </a:prstGeom>
          <a:noFill/>
        </p:spPr>
        <p:txBody>
          <a:bodyPr wrap="square" rtlCol="0">
            <a:spAutoFit/>
          </a:bodyPr>
          <a:lstStyle/>
          <a:p>
            <a:r>
              <a:rPr lang="en-US" sz="1400" dirty="0"/>
              <a:t>Koo K, et al. Pyoderma </a:t>
            </a:r>
            <a:r>
              <a:rPr lang="en-US" sz="1400" dirty="0" err="1"/>
              <a:t>Gangrenosum</a:t>
            </a:r>
            <a:r>
              <a:rPr lang="en-US" sz="1400" dirty="0"/>
              <a:t> versus Chronic Venous Ulceration: Comparison of Diagnostic Features. Journal of Cutaneous Medicine and Surgery, 2006; 10(1):26-30.  </a:t>
            </a:r>
          </a:p>
        </p:txBody>
      </p:sp>
    </p:spTree>
    <p:extLst>
      <p:ext uri="{BB962C8B-B14F-4D97-AF65-F5344CB8AC3E}">
        <p14:creationId xmlns:p14="http://schemas.microsoft.com/office/powerpoint/2010/main" val="1034615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9883</TotalTime>
  <Words>2572</Words>
  <Application>Microsoft Macintosh PowerPoint</Application>
  <PresentationFormat>Widescreen</PresentationFormat>
  <Paragraphs>84</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Rounded MT Bold</vt:lpstr>
      <vt:lpstr>Calibri</vt:lpstr>
      <vt:lpstr>Calibri Light</vt:lpstr>
      <vt:lpstr>Office Theme</vt:lpstr>
      <vt:lpstr>Preventing Infection in Wound Healing   Wednesday, October 2, 2024 </vt:lpstr>
      <vt:lpstr>Agenda</vt:lpstr>
      <vt:lpstr>What role does infection play in the wound healing process?</vt:lpstr>
      <vt:lpstr>What are antibiotic recommendations based on severity of infection? </vt:lpstr>
      <vt:lpstr>PowerPoint Presentation</vt:lpstr>
      <vt:lpstr>How to Prevent Peritoneal Dialysis Infections? </vt:lpstr>
      <vt:lpstr>PowerPoint Presentation</vt:lpstr>
      <vt:lpstr>How to Diagnose Pyoderma Gangrenosum versus Chronic Venous Ulceration?</vt:lpstr>
      <vt:lpstr>How to Diagnose Pyoderma Gangrenosum versus Chronic Venous Ulceration?</vt:lpstr>
      <vt:lpstr>Bacterial infections</vt:lpstr>
      <vt:lpstr>Bacterial skin infections</vt:lpstr>
      <vt:lpstr>Bacterial skin infections</vt:lpstr>
      <vt:lpstr>Skin infections</vt:lpstr>
      <vt:lpstr>Skin infections</vt:lpstr>
      <vt:lpstr>Skin infections</vt:lpstr>
      <vt:lpstr>Fungal skin infections</vt:lpstr>
      <vt:lpstr>Fungal skin infections</vt:lpstr>
      <vt:lpstr>Fungal skin infections</vt:lpstr>
      <vt:lpstr>Fungal skin infections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99</cp:revision>
  <dcterms:created xsi:type="dcterms:W3CDTF">2019-08-08T12:30:57Z</dcterms:created>
  <dcterms:modified xsi:type="dcterms:W3CDTF">2024-07-16T19:10:46Z</dcterms:modified>
</cp:coreProperties>
</file>