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352" r:id="rId3"/>
    <p:sldId id="355" r:id="rId4"/>
    <p:sldId id="340" r:id="rId5"/>
    <p:sldId id="333" r:id="rId6"/>
    <p:sldId id="328" r:id="rId7"/>
    <p:sldId id="356" r:id="rId8"/>
    <p:sldId id="354" r:id="rId9"/>
    <p:sldId id="329" r:id="rId10"/>
    <p:sldId id="330" r:id="rId11"/>
    <p:sldId id="341" r:id="rId12"/>
    <p:sldId id="334" r:id="rId13"/>
    <p:sldId id="335" r:id="rId14"/>
    <p:sldId id="336" r:id="rId15"/>
    <p:sldId id="337" r:id="rId16"/>
    <p:sldId id="338" r:id="rId17"/>
    <p:sldId id="339" r:id="rId18"/>
    <p:sldId id="331" r:id="rId19"/>
    <p:sldId id="353" r:id="rId20"/>
    <p:sldId id="332" r:id="rId21"/>
    <p:sldId id="315" r:id="rId22"/>
    <p:sldId id="316" r:id="rId23"/>
    <p:sldId id="317" r:id="rId24"/>
    <p:sldId id="318" r:id="rId25"/>
    <p:sldId id="320" r:id="rId26"/>
    <p:sldId id="321" r:id="rId27"/>
    <p:sldId id="322" r:id="rId28"/>
    <p:sldId id="323" r:id="rId29"/>
    <p:sldId id="324" r:id="rId30"/>
    <p:sldId id="326" r:id="rId31"/>
    <p:sldId id="350" r:id="rId32"/>
    <p:sldId id="345" r:id="rId33"/>
    <p:sldId id="346" r:id="rId34"/>
    <p:sldId id="347" r:id="rId35"/>
    <p:sldId id="348" r:id="rId36"/>
    <p:sldId id="34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5"/>
    <p:restoredTop sz="91278"/>
  </p:normalViewPr>
  <p:slideViewPr>
    <p:cSldViewPr snapToGrid="0" snapToObjects="1">
      <p:cViewPr varScale="1">
        <p:scale>
          <a:sx n="100" d="100"/>
          <a:sy n="100" d="100"/>
        </p:scale>
        <p:origin x="1032"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6BD06-7A6B-7248-9773-C76470D2F214}"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94E7B-65FD-8140-90D5-F36DA18E760B}" type="slidenum">
              <a:rPr lang="en-US" smtClean="0"/>
              <a:t>‹#›</a:t>
            </a:fld>
            <a:endParaRPr lang="en-US"/>
          </a:p>
        </p:txBody>
      </p:sp>
    </p:spTree>
    <p:extLst>
      <p:ext uri="{BB962C8B-B14F-4D97-AF65-F5344CB8AC3E}">
        <p14:creationId xmlns:p14="http://schemas.microsoft.com/office/powerpoint/2010/main" val="176950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FFFF00"/>
                </a:solidFill>
                <a:latin typeface="Arial Rounded MT Bold" charset="0"/>
                <a:ea typeface="Arial Rounded MT Bold" charset="0"/>
                <a:cs typeface="Arial Rounded MT Bold"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32405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02415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8377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charset="0"/>
                <a:ea typeface="Arial Rounded MT Bold" charset="0"/>
                <a:cs typeface="Arial Rounded MT Bold"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FFFF00"/>
              </a:buClr>
              <a:buFont typeface="Arial" charset="0"/>
              <a:buChar char="•"/>
              <a:defRPr>
                <a:solidFill>
                  <a:schemeClr val="bg1"/>
                </a:solidFill>
                <a:latin typeface="Arial" charset="0"/>
                <a:ea typeface="Arial" charset="0"/>
                <a:cs typeface="Arial" charset="0"/>
              </a:defRPr>
            </a:lvl1pPr>
            <a:lvl2pPr marL="685800" indent="-228600">
              <a:buClr>
                <a:srgbClr val="FFFF00"/>
              </a:buClr>
              <a:buFont typeface="Arial" charset="0"/>
              <a:buChar char="•"/>
              <a:defRPr>
                <a:solidFill>
                  <a:schemeClr val="bg1"/>
                </a:solidFill>
                <a:latin typeface="Arial" charset="0"/>
                <a:ea typeface="Arial" charset="0"/>
                <a:cs typeface="Arial" charset="0"/>
              </a:defRPr>
            </a:lvl2pPr>
            <a:lvl3pPr marL="1143000" indent="-228600">
              <a:buClr>
                <a:srgbClr val="FFFF00"/>
              </a:buClr>
              <a:buFont typeface="Arial" charset="0"/>
              <a:buChar char="•"/>
              <a:defRPr>
                <a:solidFill>
                  <a:schemeClr val="bg1"/>
                </a:solidFill>
                <a:latin typeface="Arial" charset="0"/>
                <a:ea typeface="Arial" charset="0"/>
                <a:cs typeface="Arial" charset="0"/>
              </a:defRPr>
            </a:lvl3pPr>
            <a:lvl4pPr marL="1600200" indent="-228600">
              <a:buClr>
                <a:srgbClr val="FFFF00"/>
              </a:buClr>
              <a:buFont typeface="Arial" charset="0"/>
              <a:buChar char="•"/>
              <a:defRPr>
                <a:solidFill>
                  <a:schemeClr val="bg1"/>
                </a:solidFill>
                <a:latin typeface="Arial" charset="0"/>
                <a:ea typeface="Arial" charset="0"/>
                <a:cs typeface="Arial" charset="0"/>
              </a:defRPr>
            </a:lvl4pPr>
            <a:lvl5pPr marL="2057400" indent="-228600">
              <a:buClr>
                <a:srgbClr val="FFFF00"/>
              </a:buClr>
              <a:buFont typeface="Arial" charset="0"/>
              <a:buChar char="•"/>
              <a:defRPr>
                <a:solidFill>
                  <a:schemeClr val="bg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16414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D45C2-C527-EB4D-8F6B-5A1E77896A07}"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7270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10902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6D45C2-C527-EB4D-8F6B-5A1E77896A07}" type="datetimeFigureOut">
              <a:rPr lang="en-US" smtClean="0"/>
              <a:t>7/16/24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856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D45C2-C527-EB4D-8F6B-5A1E77896A07}" type="datetimeFigureOut">
              <a:rPr lang="en-US" smtClean="0"/>
              <a:t>7/16/24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62064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D45C2-C527-EB4D-8F6B-5A1E77896A07}" type="datetimeFigureOut">
              <a:rPr lang="en-US" smtClean="0"/>
              <a:t>7/16/24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90230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70667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047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D45C2-C527-EB4D-8F6B-5A1E77896A07}" type="datetimeFigureOut">
              <a:rPr lang="en-US" smtClean="0"/>
              <a:t>7/16/24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2A5C-F2DC-724F-8424-EE62201595F5}" type="slidenum">
              <a:rPr lang="en-US" smtClean="0"/>
              <a:t>‹#›</a:t>
            </a:fld>
            <a:endParaRPr lang="en-US"/>
          </a:p>
        </p:txBody>
      </p:sp>
    </p:spTree>
    <p:extLst>
      <p:ext uri="{BB962C8B-B14F-4D97-AF65-F5344CB8AC3E}">
        <p14:creationId xmlns:p14="http://schemas.microsoft.com/office/powerpoint/2010/main" val="126618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5331"/>
            <a:ext cx="9144000" cy="1481941"/>
          </a:xfrm>
        </p:spPr>
        <p:txBody>
          <a:bodyPr>
            <a:normAutofit fontScale="90000"/>
          </a:bodyPr>
          <a:lstStyle/>
          <a:p>
            <a:r>
              <a:rPr lang="en-US" dirty="0">
                <a:solidFill>
                  <a:schemeClr val="tx1"/>
                </a:solidFill>
              </a:rPr>
              <a:t>Pressure Ulcers</a:t>
            </a:r>
            <a:br>
              <a:rPr lang="en-US" dirty="0">
                <a:solidFill>
                  <a:schemeClr val="tx1"/>
                </a:solidFill>
              </a:rPr>
            </a:br>
            <a:br>
              <a:rPr lang="en-US" dirty="0">
                <a:solidFill>
                  <a:schemeClr val="tx1"/>
                </a:solidFill>
              </a:rPr>
            </a:br>
            <a:r>
              <a:rPr lang="en-US" sz="4400" dirty="0">
                <a:solidFill>
                  <a:schemeClr val="tx1"/>
                </a:solidFill>
              </a:rPr>
              <a:t>Wednesday, September 4, 2024</a:t>
            </a:r>
          </a:p>
        </p:txBody>
      </p:sp>
      <p:pic>
        <p:nvPicPr>
          <p:cNvPr id="6" name="Picture 5" descr="G:\Shared\CreativeMediaDigitalAssets\Logos\AAA_RWJBarnabas Health\_Combo Logo nbimc-chnj\rwjbh2016-h-nbimc-CHoNJ combo tag.png">
            <a:extLst>
              <a:ext uri="{FF2B5EF4-FFF2-40B4-BE49-F238E27FC236}">
                <a16:creationId xmlns:a16="http://schemas.microsoft.com/office/drawing/2014/main" id="{C870CF34-855C-2F11-5CF9-658FD135A38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9770"/>
          <a:stretch/>
        </p:blipFill>
        <p:spPr bwMode="auto">
          <a:xfrm>
            <a:off x="5159485" y="4078461"/>
            <a:ext cx="2568677" cy="11920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C08E222-BCAE-B9B1-3880-1B5E1BCBF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278" y="5467217"/>
            <a:ext cx="2593653" cy="900344"/>
          </a:xfrm>
          <a:prstGeom prst="rect">
            <a:avLst/>
          </a:prstGeom>
        </p:spPr>
      </p:pic>
      <p:pic>
        <p:nvPicPr>
          <p:cNvPr id="8" name="Picture 7">
            <a:extLst>
              <a:ext uri="{FF2B5EF4-FFF2-40B4-BE49-F238E27FC236}">
                <a16:creationId xmlns:a16="http://schemas.microsoft.com/office/drawing/2014/main" id="{D2595BE8-E099-B454-DCFB-051AEA2EC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205" y="5493315"/>
            <a:ext cx="2593653" cy="875565"/>
          </a:xfrm>
          <a:prstGeom prst="rect">
            <a:avLst/>
          </a:prstGeom>
        </p:spPr>
      </p:pic>
      <p:pic>
        <p:nvPicPr>
          <p:cNvPr id="9" name="Picture 8">
            <a:extLst>
              <a:ext uri="{FF2B5EF4-FFF2-40B4-BE49-F238E27FC236}">
                <a16:creationId xmlns:a16="http://schemas.microsoft.com/office/drawing/2014/main" id="{469EFA8A-E86B-2A74-F91F-35D2795C5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33" y="5486863"/>
            <a:ext cx="2593652" cy="870128"/>
          </a:xfrm>
          <a:prstGeom prst="rect">
            <a:avLst/>
          </a:prstGeom>
        </p:spPr>
      </p:pic>
      <p:pic>
        <p:nvPicPr>
          <p:cNvPr id="10" name="Picture 9">
            <a:extLst>
              <a:ext uri="{FF2B5EF4-FFF2-40B4-BE49-F238E27FC236}">
                <a16:creationId xmlns:a16="http://schemas.microsoft.com/office/drawing/2014/main" id="{C1F699E8-88CF-4741-1A2D-1B52FE0253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6247" y="5492531"/>
            <a:ext cx="2593653" cy="836930"/>
          </a:xfrm>
          <a:prstGeom prst="rect">
            <a:avLst/>
          </a:prstGeom>
        </p:spPr>
      </p:pic>
    </p:spTree>
    <p:extLst>
      <p:ext uri="{BB962C8B-B14F-4D97-AF65-F5344CB8AC3E}">
        <p14:creationId xmlns:p14="http://schemas.microsoft.com/office/powerpoint/2010/main" val="182644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522" y="654492"/>
            <a:ext cx="10515600" cy="1325563"/>
          </a:xfrm>
        </p:spPr>
        <p:txBody>
          <a:bodyPr/>
          <a:lstStyle/>
          <a:p>
            <a:pPr algn="ctr">
              <a:buClr>
                <a:srgbClr val="C00000"/>
              </a:buClr>
            </a:pPr>
            <a:r>
              <a:rPr lang="en-US" dirty="0"/>
              <a:t>What are the most common pressure ulcer sites? </a:t>
            </a:r>
          </a:p>
        </p:txBody>
      </p:sp>
      <p:sp>
        <p:nvSpPr>
          <p:cNvPr id="6" name="Content Placeholder 2"/>
          <p:cNvSpPr txBox="1">
            <a:spLocks/>
          </p:cNvSpPr>
          <p:nvPr/>
        </p:nvSpPr>
        <p:spPr>
          <a:xfrm>
            <a:off x="1447799" y="2531681"/>
            <a:ext cx="9296401" cy="28736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0188" indent="-230188" fontAlgn="base">
              <a:buClr>
                <a:srgbClr val="C00000"/>
              </a:buClr>
            </a:pPr>
            <a:r>
              <a:rPr lang="en-US" dirty="0">
                <a:solidFill>
                  <a:schemeClr val="tx1"/>
                </a:solidFill>
              </a:rPr>
              <a:t>Supine: Occipital areas, sacrum, scapula(e) and heels</a:t>
            </a:r>
          </a:p>
          <a:p>
            <a:pPr marL="230188" indent="-230188" fontAlgn="base">
              <a:buClr>
                <a:srgbClr val="C00000"/>
              </a:buClr>
            </a:pPr>
            <a:r>
              <a:rPr lang="en-US" dirty="0">
                <a:solidFill>
                  <a:schemeClr val="tx1"/>
                </a:solidFill>
              </a:rPr>
              <a:t>Prone: Chest, anterior superior iliac crests, symphysis, pubis, patella, anterior </a:t>
            </a:r>
            <a:r>
              <a:rPr lang="en-US" dirty="0" err="1">
                <a:solidFill>
                  <a:schemeClr val="tx1"/>
                </a:solidFill>
              </a:rPr>
              <a:t>tibial</a:t>
            </a:r>
            <a:r>
              <a:rPr lang="en-US" dirty="0">
                <a:solidFill>
                  <a:schemeClr val="tx1"/>
                </a:solidFill>
              </a:rPr>
              <a:t> regions</a:t>
            </a:r>
          </a:p>
          <a:p>
            <a:pPr marL="230188" indent="-230188" fontAlgn="base">
              <a:buClr>
                <a:srgbClr val="C00000"/>
              </a:buClr>
            </a:pPr>
            <a:r>
              <a:rPr lang="en-US" dirty="0">
                <a:solidFill>
                  <a:schemeClr val="tx1"/>
                </a:solidFill>
              </a:rPr>
              <a:t>Sitting: Ischium, coccyx, elbow, trochanter</a:t>
            </a:r>
          </a:p>
          <a:p>
            <a:pPr marL="230188" indent="-230188" fontAlgn="base">
              <a:buClr>
                <a:srgbClr val="C00000"/>
              </a:buClr>
            </a:pPr>
            <a:r>
              <a:rPr lang="en-US" dirty="0">
                <a:solidFill>
                  <a:schemeClr val="tx1"/>
                </a:solidFill>
              </a:rPr>
              <a:t>Side-lying: Trochanter, lateral foot, ankle, knee, ear</a:t>
            </a:r>
          </a:p>
        </p:txBody>
      </p:sp>
    </p:spTree>
    <p:extLst>
      <p:ext uri="{BB962C8B-B14F-4D97-AF65-F5344CB8AC3E}">
        <p14:creationId xmlns:p14="http://schemas.microsoft.com/office/powerpoint/2010/main" val="103852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the pressure ulcer staging system? (continued)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0830" y="2517293"/>
            <a:ext cx="5741044" cy="3674972"/>
          </a:xfrm>
        </p:spPr>
      </p:pic>
      <p:sp>
        <p:nvSpPr>
          <p:cNvPr id="5" name="TextBox 4"/>
          <p:cNvSpPr txBox="1"/>
          <p:nvPr/>
        </p:nvSpPr>
        <p:spPr>
          <a:xfrm>
            <a:off x="8009681" y="6202662"/>
            <a:ext cx="4332789" cy="461665"/>
          </a:xfrm>
          <a:prstGeom prst="rect">
            <a:avLst/>
          </a:prstGeom>
          <a:noFill/>
        </p:spPr>
        <p:txBody>
          <a:bodyPr wrap="square" rtlCol="0">
            <a:spAutoFit/>
          </a:bodyPr>
          <a:lstStyle/>
          <a:p>
            <a:pPr marL="403225" indent="-403225"/>
            <a:r>
              <a:rPr lang="en-US" sz="1200" dirty="0" err="1"/>
              <a:t>Boyko</a:t>
            </a:r>
            <a:r>
              <a:rPr lang="en-US" sz="1200" dirty="0"/>
              <a:t> TV, et al. Review of the current management of pressure ulcers. </a:t>
            </a:r>
            <a:r>
              <a:rPr lang="en-US" sz="1200" i="1" dirty="0" err="1"/>
              <a:t>Adv</a:t>
            </a:r>
            <a:r>
              <a:rPr lang="en-US" sz="1200" i="1" dirty="0"/>
              <a:t> Wound Care</a:t>
            </a:r>
            <a:r>
              <a:rPr lang="en-US" sz="1200" dirty="0"/>
              <a:t>. 2018 (7)2: 57-67. </a:t>
            </a:r>
          </a:p>
        </p:txBody>
      </p:sp>
      <p:sp>
        <p:nvSpPr>
          <p:cNvPr id="6" name="TextBox 5"/>
          <p:cNvSpPr txBox="1"/>
          <p:nvPr/>
        </p:nvSpPr>
        <p:spPr>
          <a:xfrm>
            <a:off x="1886673" y="1542246"/>
            <a:ext cx="9814367" cy="954107"/>
          </a:xfrm>
          <a:prstGeom prst="rect">
            <a:avLst/>
          </a:prstGeom>
          <a:noFill/>
        </p:spPr>
        <p:txBody>
          <a:bodyPr wrap="square" rtlCol="0">
            <a:spAutoFit/>
          </a:bodyPr>
          <a:lstStyle/>
          <a:p>
            <a:pPr marL="11113" indent="-11113"/>
            <a:r>
              <a:rPr lang="en-US" sz="1400" dirty="0"/>
              <a:t>Illustration of different stages of pressure ulcers. From </a:t>
            </a:r>
            <a:r>
              <a:rPr lang="en-US" sz="1400" i="1" dirty="0"/>
              <a:t>left</a:t>
            </a:r>
            <a:r>
              <a:rPr lang="en-US" sz="1400" dirty="0"/>
              <a:t> to </a:t>
            </a:r>
            <a:r>
              <a:rPr lang="en-US" sz="1400" i="1" dirty="0"/>
              <a:t>right</a:t>
            </a:r>
            <a:r>
              <a:rPr lang="en-US" sz="1400" dirty="0"/>
              <a:t>. </a:t>
            </a:r>
            <a:r>
              <a:rPr lang="en-US" sz="1400" i="1" dirty="0"/>
              <a:t>Top diagram</a:t>
            </a:r>
            <a:r>
              <a:rPr lang="en-US" sz="1400" dirty="0"/>
              <a:t> showing pressure ulcers Stage I: skin intact. Stage II: partial skin loss. Stage III: full-thickness skin loss, subcutaneous tissue exposed. Stage IV: muscle, tendon, bone or organs exposed. </a:t>
            </a:r>
            <a:r>
              <a:rPr lang="en-US" sz="1400" i="1" dirty="0"/>
              <a:t>Bottom diagram</a:t>
            </a:r>
            <a:r>
              <a:rPr lang="en-US" sz="1400" dirty="0"/>
              <a:t> showing unstageable pressure ulcer with tissue damage hidden from observer by eschar over entire wound. Deep tissue injury hidden from observer by intact skin appears as a bruise from above.</a:t>
            </a:r>
          </a:p>
        </p:txBody>
      </p:sp>
    </p:spTree>
    <p:extLst>
      <p:ext uri="{BB962C8B-B14F-4D97-AF65-F5344CB8AC3E}">
        <p14:creationId xmlns:p14="http://schemas.microsoft.com/office/powerpoint/2010/main" val="115813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uClr>
                <a:srgbClr val="C00000"/>
              </a:buClr>
            </a:pPr>
            <a:r>
              <a:rPr lang="en-US" dirty="0"/>
              <a:t>What laboratory tests are necessary for optimal assessment and treatment?</a:t>
            </a:r>
          </a:p>
        </p:txBody>
      </p:sp>
      <p:sp>
        <p:nvSpPr>
          <p:cNvPr id="3" name="Content Placeholder 2"/>
          <p:cNvSpPr>
            <a:spLocks noGrp="1"/>
          </p:cNvSpPr>
          <p:nvPr>
            <p:ph idx="1"/>
          </p:nvPr>
        </p:nvSpPr>
        <p:spPr>
          <a:xfrm>
            <a:off x="838200" y="1825625"/>
            <a:ext cx="5331106" cy="4351338"/>
          </a:xfrm>
        </p:spPr>
        <p:txBody>
          <a:bodyPr>
            <a:normAutofit fontScale="92500" lnSpcReduction="20000"/>
          </a:bodyPr>
          <a:lstStyle/>
          <a:p>
            <a:pPr lvl="0">
              <a:buClr>
                <a:srgbClr val="C00000"/>
              </a:buClr>
            </a:pPr>
            <a:r>
              <a:rPr lang="en-US" dirty="0" err="1">
                <a:solidFill>
                  <a:schemeClr val="tx1"/>
                </a:solidFill>
              </a:rPr>
              <a:t>Procalcitonin</a:t>
            </a:r>
            <a:endParaRPr lang="en-US" dirty="0">
              <a:solidFill>
                <a:schemeClr val="tx1"/>
              </a:solidFill>
            </a:endParaRPr>
          </a:p>
          <a:p>
            <a:pPr lvl="0">
              <a:buClr>
                <a:srgbClr val="C00000"/>
              </a:buClr>
            </a:pPr>
            <a:r>
              <a:rPr lang="en-US" dirty="0">
                <a:solidFill>
                  <a:schemeClr val="tx1"/>
                </a:solidFill>
              </a:rPr>
              <a:t>C-Reactive Protein</a:t>
            </a:r>
          </a:p>
          <a:p>
            <a:pPr lvl="0">
              <a:buClr>
                <a:srgbClr val="C00000"/>
              </a:buClr>
            </a:pPr>
            <a:r>
              <a:rPr lang="en-US" dirty="0">
                <a:solidFill>
                  <a:schemeClr val="tx1"/>
                </a:solidFill>
              </a:rPr>
              <a:t>Hemoglobin A1c</a:t>
            </a:r>
          </a:p>
          <a:p>
            <a:pPr lvl="0">
              <a:buClr>
                <a:srgbClr val="C00000"/>
              </a:buClr>
            </a:pPr>
            <a:r>
              <a:rPr lang="en-US" dirty="0">
                <a:solidFill>
                  <a:schemeClr val="tx1"/>
                </a:solidFill>
              </a:rPr>
              <a:t>Albumin, pre-albumin</a:t>
            </a:r>
          </a:p>
          <a:p>
            <a:pPr lvl="0">
              <a:buClr>
                <a:srgbClr val="C00000"/>
              </a:buClr>
            </a:pPr>
            <a:r>
              <a:rPr lang="en-US" dirty="0">
                <a:solidFill>
                  <a:schemeClr val="tx1"/>
                </a:solidFill>
              </a:rPr>
              <a:t>Vitamin D level</a:t>
            </a:r>
          </a:p>
          <a:p>
            <a:pPr lvl="0">
              <a:buClr>
                <a:srgbClr val="C00000"/>
              </a:buClr>
            </a:pPr>
            <a:r>
              <a:rPr lang="en-US" dirty="0">
                <a:solidFill>
                  <a:schemeClr val="tx1"/>
                </a:solidFill>
              </a:rPr>
              <a:t>Complete blood count with manual differential</a:t>
            </a:r>
          </a:p>
          <a:p>
            <a:pPr lvl="0">
              <a:buClr>
                <a:srgbClr val="C00000"/>
              </a:buClr>
            </a:pPr>
            <a:r>
              <a:rPr lang="en-US" dirty="0">
                <a:solidFill>
                  <a:schemeClr val="tx1"/>
                </a:solidFill>
              </a:rPr>
              <a:t>Prothrombin time/partial thromboplastin time </a:t>
            </a:r>
          </a:p>
          <a:p>
            <a:pPr lvl="0">
              <a:buClr>
                <a:srgbClr val="C00000"/>
              </a:buClr>
            </a:pPr>
            <a:r>
              <a:rPr lang="en-US" dirty="0">
                <a:solidFill>
                  <a:schemeClr val="tx1"/>
                </a:solidFill>
              </a:rPr>
              <a:t>Comprehensive metabolic panel</a:t>
            </a:r>
          </a:p>
          <a:p>
            <a:pPr lvl="0">
              <a:buClr>
                <a:srgbClr val="C00000"/>
              </a:buClr>
            </a:pPr>
            <a:r>
              <a:rPr lang="en-US" dirty="0">
                <a:solidFill>
                  <a:schemeClr val="tx1"/>
                </a:solidFill>
              </a:rPr>
              <a:t>Lipid profile </a:t>
            </a:r>
          </a:p>
        </p:txBody>
      </p:sp>
      <p:sp>
        <p:nvSpPr>
          <p:cNvPr id="6" name="Content Placeholder 2"/>
          <p:cNvSpPr txBox="1">
            <a:spLocks/>
          </p:cNvSpPr>
          <p:nvPr/>
        </p:nvSpPr>
        <p:spPr>
          <a:xfrm>
            <a:off x="6096000" y="1679684"/>
            <a:ext cx="5331106"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dirty="0">
                <a:solidFill>
                  <a:schemeClr val="tx1"/>
                </a:solidFill>
              </a:rPr>
              <a:t>Erythrocyte sedimentation rate</a:t>
            </a:r>
          </a:p>
          <a:p>
            <a:pPr>
              <a:buClr>
                <a:srgbClr val="C00000"/>
              </a:buClr>
            </a:pPr>
            <a:r>
              <a:rPr lang="en-US" dirty="0">
                <a:solidFill>
                  <a:schemeClr val="tx1"/>
                </a:solidFill>
              </a:rPr>
              <a:t>Thyroid-stimulating hormone (TSH) thyroxine (T4) and triiodothyronine (T3)</a:t>
            </a:r>
          </a:p>
          <a:p>
            <a:pPr>
              <a:buClr>
                <a:srgbClr val="C00000"/>
              </a:buClr>
            </a:pPr>
            <a:r>
              <a:rPr lang="en-US" dirty="0">
                <a:solidFill>
                  <a:schemeClr val="tx1"/>
                </a:solidFill>
              </a:rPr>
              <a:t> Aspartate Aminotransferase (AST)</a:t>
            </a:r>
          </a:p>
          <a:p>
            <a:pPr>
              <a:buClr>
                <a:srgbClr val="C00000"/>
              </a:buClr>
            </a:pPr>
            <a:r>
              <a:rPr lang="en-US" dirty="0">
                <a:solidFill>
                  <a:schemeClr val="tx1"/>
                </a:solidFill>
              </a:rPr>
              <a:t>Alkaline phosphatase (ALP) </a:t>
            </a:r>
          </a:p>
          <a:p>
            <a:pPr>
              <a:buClr>
                <a:srgbClr val="C00000"/>
              </a:buClr>
            </a:pPr>
            <a:r>
              <a:rPr lang="en-US" dirty="0">
                <a:solidFill>
                  <a:schemeClr val="tx1"/>
                </a:solidFill>
              </a:rPr>
              <a:t>Gamma‐</a:t>
            </a:r>
            <a:r>
              <a:rPr lang="en-US" dirty="0" err="1">
                <a:solidFill>
                  <a:schemeClr val="tx1"/>
                </a:solidFill>
              </a:rPr>
              <a:t>Glutamyl</a:t>
            </a:r>
            <a:r>
              <a:rPr lang="en-US" dirty="0">
                <a:solidFill>
                  <a:schemeClr val="tx1"/>
                </a:solidFill>
              </a:rPr>
              <a:t> </a:t>
            </a:r>
            <a:r>
              <a:rPr lang="en-US" dirty="0" err="1">
                <a:solidFill>
                  <a:schemeClr val="tx1"/>
                </a:solidFill>
              </a:rPr>
              <a:t>Transpeptidase</a:t>
            </a:r>
            <a:r>
              <a:rPr lang="en-US" dirty="0">
                <a:solidFill>
                  <a:schemeClr val="tx1"/>
                </a:solidFill>
              </a:rPr>
              <a:t> (GGT)</a:t>
            </a:r>
          </a:p>
          <a:p>
            <a:pPr>
              <a:buClr>
                <a:srgbClr val="C00000"/>
              </a:buClr>
            </a:pPr>
            <a:r>
              <a:rPr lang="en-US" dirty="0">
                <a:solidFill>
                  <a:schemeClr val="tx1"/>
                </a:solidFill>
              </a:rPr>
              <a:t>Alanine aminotransferase (ALT)</a:t>
            </a:r>
          </a:p>
          <a:p>
            <a:pPr>
              <a:buClr>
                <a:srgbClr val="C00000"/>
              </a:buClr>
            </a:pPr>
            <a:r>
              <a:rPr lang="en-US" dirty="0">
                <a:solidFill>
                  <a:schemeClr val="tx1"/>
                </a:solidFill>
              </a:rPr>
              <a:t>Urine analysis</a:t>
            </a:r>
          </a:p>
          <a:p>
            <a:pPr>
              <a:buClr>
                <a:srgbClr val="C00000"/>
              </a:buClr>
            </a:pPr>
            <a:r>
              <a:rPr lang="en-US" dirty="0">
                <a:solidFill>
                  <a:schemeClr val="tx1"/>
                </a:solidFill>
              </a:rPr>
              <a:t>Urinary </a:t>
            </a:r>
            <a:r>
              <a:rPr lang="en-US" dirty="0" err="1">
                <a:solidFill>
                  <a:schemeClr val="tx1"/>
                </a:solidFill>
              </a:rPr>
              <a:t>microalbumin</a:t>
            </a:r>
            <a:r>
              <a:rPr lang="en-US" dirty="0">
                <a:solidFill>
                  <a:schemeClr val="tx1"/>
                </a:solidFill>
              </a:rPr>
              <a:t> </a:t>
            </a:r>
          </a:p>
        </p:txBody>
      </p:sp>
    </p:spTree>
    <p:extLst>
      <p:ext uri="{BB962C8B-B14F-4D97-AF65-F5344CB8AC3E}">
        <p14:creationId xmlns:p14="http://schemas.microsoft.com/office/powerpoint/2010/main" val="130608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What additional diagnostic tools are useful?</a:t>
            </a:r>
          </a:p>
        </p:txBody>
      </p:sp>
      <p:sp>
        <p:nvSpPr>
          <p:cNvPr id="3" name="Content Placeholder 2"/>
          <p:cNvSpPr>
            <a:spLocks noGrp="1"/>
          </p:cNvSpPr>
          <p:nvPr>
            <p:ph idx="1"/>
          </p:nvPr>
        </p:nvSpPr>
        <p:spPr>
          <a:xfrm>
            <a:off x="1451658" y="1837200"/>
            <a:ext cx="10515600" cy="4351338"/>
          </a:xfrm>
        </p:spPr>
        <p:txBody>
          <a:bodyPr>
            <a:normAutofit/>
          </a:bodyPr>
          <a:lstStyle/>
          <a:p>
            <a:pPr>
              <a:buClr>
                <a:srgbClr val="C00000"/>
              </a:buClr>
            </a:pPr>
            <a:r>
              <a:rPr lang="en-US" dirty="0">
                <a:solidFill>
                  <a:schemeClr val="tx1"/>
                </a:solidFill>
              </a:rPr>
              <a:t>Plain radiography</a:t>
            </a:r>
          </a:p>
          <a:p>
            <a:pPr>
              <a:buClr>
                <a:srgbClr val="C00000"/>
              </a:buClr>
            </a:pPr>
            <a:r>
              <a:rPr lang="en-US" dirty="0">
                <a:solidFill>
                  <a:schemeClr val="tx1"/>
                </a:solidFill>
              </a:rPr>
              <a:t>Bone scan</a:t>
            </a:r>
          </a:p>
          <a:p>
            <a:pPr>
              <a:buClr>
                <a:srgbClr val="C00000"/>
              </a:buClr>
            </a:pPr>
            <a:r>
              <a:rPr lang="en-US" dirty="0">
                <a:solidFill>
                  <a:schemeClr val="tx1"/>
                </a:solidFill>
              </a:rPr>
              <a:t>Magnetic resonance imaging</a:t>
            </a:r>
          </a:p>
          <a:p>
            <a:pPr>
              <a:buClr>
                <a:srgbClr val="C00000"/>
              </a:buClr>
            </a:pPr>
            <a:r>
              <a:rPr lang="en-US" dirty="0">
                <a:solidFill>
                  <a:schemeClr val="tx1"/>
                </a:solidFill>
              </a:rPr>
              <a:t>Tissue or bone biopsy</a:t>
            </a:r>
          </a:p>
          <a:p>
            <a:pPr>
              <a:buClr>
                <a:srgbClr val="C00000"/>
              </a:buClr>
            </a:pPr>
            <a:r>
              <a:rPr lang="en-US" dirty="0">
                <a:solidFill>
                  <a:schemeClr val="tx1"/>
                </a:solidFill>
              </a:rPr>
              <a:t>For heel ulcers, all patients with diabetes and any patient with diminished pulse should have bilateral ankle brachial indices. </a:t>
            </a:r>
          </a:p>
        </p:txBody>
      </p:sp>
    </p:spTree>
    <p:extLst>
      <p:ext uri="{BB962C8B-B14F-4D97-AF65-F5344CB8AC3E}">
        <p14:creationId xmlns:p14="http://schemas.microsoft.com/office/powerpoint/2010/main" val="200536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When is hospitalization necessary? </a:t>
            </a:r>
          </a:p>
        </p:txBody>
      </p:sp>
      <p:sp>
        <p:nvSpPr>
          <p:cNvPr id="3" name="Content Placeholder 2"/>
          <p:cNvSpPr>
            <a:spLocks noGrp="1"/>
          </p:cNvSpPr>
          <p:nvPr>
            <p:ph idx="1"/>
          </p:nvPr>
        </p:nvSpPr>
        <p:spPr>
          <a:xfrm>
            <a:off x="838200" y="2488557"/>
            <a:ext cx="10515600" cy="3688406"/>
          </a:xfrm>
        </p:spPr>
        <p:txBody>
          <a:bodyPr>
            <a:normAutofit/>
          </a:bodyPr>
          <a:lstStyle/>
          <a:p>
            <a:pPr lvl="0">
              <a:buClr>
                <a:srgbClr val="C00000"/>
              </a:buClr>
            </a:pPr>
            <a:r>
              <a:rPr lang="en-US" dirty="0">
                <a:solidFill>
                  <a:schemeClr val="tx1"/>
                </a:solidFill>
              </a:rPr>
              <a:t>Severe infection (i.e. systemic signs or metabolic perturbations)</a:t>
            </a:r>
          </a:p>
          <a:p>
            <a:pPr lvl="0">
              <a:buClr>
                <a:srgbClr val="C00000"/>
              </a:buClr>
            </a:pPr>
            <a:r>
              <a:rPr lang="en-US" dirty="0">
                <a:solidFill>
                  <a:schemeClr val="tx1"/>
                </a:solidFill>
              </a:rPr>
              <a:t>Moderate infection (deeper or more extensive than superficial) with complicating features (e.g. severe peripheral arterial disease)</a:t>
            </a:r>
          </a:p>
          <a:p>
            <a:pPr fontAlgn="base">
              <a:buClr>
                <a:srgbClr val="C00000"/>
              </a:buClr>
            </a:pPr>
            <a:endParaRPr lang="en-US" dirty="0">
              <a:solidFill>
                <a:schemeClr val="tx1"/>
              </a:solidFill>
            </a:endParaRPr>
          </a:p>
        </p:txBody>
      </p:sp>
    </p:spTree>
    <p:extLst>
      <p:ext uri="{BB962C8B-B14F-4D97-AF65-F5344CB8AC3E}">
        <p14:creationId xmlns:p14="http://schemas.microsoft.com/office/powerpoint/2010/main" val="158032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When is surgical intervention necessary (within 8 hours)?</a:t>
            </a:r>
          </a:p>
        </p:txBody>
      </p:sp>
      <p:sp>
        <p:nvSpPr>
          <p:cNvPr id="3" name="Content Placeholder 2"/>
          <p:cNvSpPr>
            <a:spLocks noGrp="1"/>
          </p:cNvSpPr>
          <p:nvPr>
            <p:ph idx="1"/>
          </p:nvPr>
        </p:nvSpPr>
        <p:spPr>
          <a:xfrm>
            <a:off x="2592728" y="2546429"/>
            <a:ext cx="8761071" cy="3630533"/>
          </a:xfrm>
        </p:spPr>
        <p:txBody>
          <a:bodyPr>
            <a:normAutofit/>
          </a:bodyPr>
          <a:lstStyle/>
          <a:p>
            <a:pPr lvl="0">
              <a:buClr>
                <a:srgbClr val="C00000"/>
              </a:buClr>
            </a:pPr>
            <a:r>
              <a:rPr lang="en-US" sz="3200" dirty="0">
                <a:solidFill>
                  <a:schemeClr val="tx1"/>
                </a:solidFill>
              </a:rPr>
              <a:t>Gas </a:t>
            </a:r>
          </a:p>
          <a:p>
            <a:pPr lvl="0">
              <a:buClr>
                <a:srgbClr val="C00000"/>
              </a:buClr>
            </a:pPr>
            <a:r>
              <a:rPr lang="en-US" sz="3200" dirty="0">
                <a:solidFill>
                  <a:schemeClr val="tx1"/>
                </a:solidFill>
              </a:rPr>
              <a:t>Abscess</a:t>
            </a:r>
          </a:p>
          <a:p>
            <a:pPr lvl="0">
              <a:buClr>
                <a:srgbClr val="C00000"/>
              </a:buClr>
            </a:pPr>
            <a:r>
              <a:rPr lang="en-US" sz="3200" dirty="0">
                <a:solidFill>
                  <a:schemeClr val="tx1"/>
                </a:solidFill>
              </a:rPr>
              <a:t>Necrotizing fasciitis</a:t>
            </a:r>
          </a:p>
          <a:p>
            <a:pPr fontAlgn="base">
              <a:buClr>
                <a:srgbClr val="C00000"/>
              </a:buClr>
            </a:pPr>
            <a:endParaRPr lang="en-US" sz="3200" dirty="0">
              <a:solidFill>
                <a:schemeClr val="tx1"/>
              </a:solidFill>
            </a:endParaRPr>
          </a:p>
        </p:txBody>
      </p:sp>
    </p:spTree>
    <p:extLst>
      <p:ext uri="{BB962C8B-B14F-4D97-AF65-F5344CB8AC3E}">
        <p14:creationId xmlns:p14="http://schemas.microsoft.com/office/powerpoint/2010/main" val="45037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825"/>
            <a:ext cx="10515600" cy="1325563"/>
          </a:xfrm>
        </p:spPr>
        <p:txBody>
          <a:bodyPr/>
          <a:lstStyle/>
          <a:p>
            <a:pPr algn="ctr">
              <a:buClr>
                <a:srgbClr val="C00000"/>
              </a:buClr>
            </a:pPr>
            <a:r>
              <a:rPr lang="en-US" dirty="0"/>
              <a:t>When is surgical debridement necessary?</a:t>
            </a:r>
          </a:p>
        </p:txBody>
      </p:sp>
      <p:sp>
        <p:nvSpPr>
          <p:cNvPr id="3" name="Content Placeholder 2"/>
          <p:cNvSpPr>
            <a:spLocks noGrp="1"/>
          </p:cNvSpPr>
          <p:nvPr>
            <p:ph idx="1"/>
          </p:nvPr>
        </p:nvSpPr>
        <p:spPr>
          <a:xfrm>
            <a:off x="2476982" y="1838325"/>
            <a:ext cx="8876818" cy="4351338"/>
          </a:xfrm>
        </p:spPr>
        <p:txBody>
          <a:bodyPr>
            <a:normAutofit/>
          </a:bodyPr>
          <a:lstStyle/>
          <a:p>
            <a:pPr lvl="0">
              <a:buClr>
                <a:srgbClr val="C00000"/>
              </a:buClr>
            </a:pPr>
            <a:r>
              <a:rPr lang="en-US" sz="3200" dirty="0">
                <a:solidFill>
                  <a:schemeClr val="tx1"/>
                </a:solidFill>
              </a:rPr>
              <a:t>Osteomyelitis</a:t>
            </a:r>
          </a:p>
          <a:p>
            <a:pPr lvl="0">
              <a:buClr>
                <a:srgbClr val="C00000"/>
              </a:buClr>
            </a:pPr>
            <a:r>
              <a:rPr lang="en-US" sz="3200" dirty="0">
                <a:solidFill>
                  <a:schemeClr val="tx1"/>
                </a:solidFill>
              </a:rPr>
              <a:t>Substantial non-viable tissue</a:t>
            </a:r>
          </a:p>
          <a:p>
            <a:pPr lvl="0">
              <a:buClr>
                <a:srgbClr val="C00000"/>
              </a:buClr>
            </a:pPr>
            <a:r>
              <a:rPr lang="en-US" sz="3200" dirty="0">
                <a:solidFill>
                  <a:schemeClr val="tx1"/>
                </a:solidFill>
              </a:rPr>
              <a:t>Joint involvement </a:t>
            </a:r>
          </a:p>
          <a:p>
            <a:pPr lvl="0">
              <a:buClr>
                <a:srgbClr val="C00000"/>
              </a:buClr>
            </a:pPr>
            <a:r>
              <a:rPr lang="en-US" sz="3200" dirty="0">
                <a:solidFill>
                  <a:schemeClr val="tx1"/>
                </a:solidFill>
              </a:rPr>
              <a:t>Significant undermining</a:t>
            </a:r>
          </a:p>
          <a:p>
            <a:pPr lvl="0">
              <a:buClr>
                <a:srgbClr val="C00000"/>
              </a:buClr>
            </a:pPr>
            <a:r>
              <a:rPr lang="en-US" sz="3200" dirty="0">
                <a:solidFill>
                  <a:schemeClr val="tx1"/>
                </a:solidFill>
              </a:rPr>
              <a:t>Infection</a:t>
            </a:r>
          </a:p>
          <a:p>
            <a:pPr lvl="0">
              <a:buClr>
                <a:srgbClr val="C00000"/>
              </a:buClr>
            </a:pPr>
            <a:r>
              <a:rPr lang="en-US" sz="3200" dirty="0">
                <a:solidFill>
                  <a:schemeClr val="tx1"/>
                </a:solidFill>
              </a:rPr>
              <a:t>Non-healing, drainage</a:t>
            </a:r>
          </a:p>
        </p:txBody>
      </p:sp>
    </p:spTree>
    <p:extLst>
      <p:ext uri="{BB962C8B-B14F-4D97-AF65-F5344CB8AC3E}">
        <p14:creationId xmlns:p14="http://schemas.microsoft.com/office/powerpoint/2010/main" val="176630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What associated comorbidities should be treated? </a:t>
            </a:r>
          </a:p>
        </p:txBody>
      </p:sp>
      <p:sp>
        <p:nvSpPr>
          <p:cNvPr id="3" name="Content Placeholder 2"/>
          <p:cNvSpPr>
            <a:spLocks noGrp="1"/>
          </p:cNvSpPr>
          <p:nvPr>
            <p:ph idx="1"/>
          </p:nvPr>
        </p:nvSpPr>
        <p:spPr>
          <a:xfrm>
            <a:off x="2002420" y="1825625"/>
            <a:ext cx="9351380" cy="4351338"/>
          </a:xfrm>
        </p:spPr>
        <p:txBody>
          <a:bodyPr>
            <a:normAutofit/>
          </a:bodyPr>
          <a:lstStyle/>
          <a:p>
            <a:pPr lvl="0">
              <a:buClr>
                <a:srgbClr val="C00000"/>
              </a:buClr>
            </a:pPr>
            <a:r>
              <a:rPr lang="en-US" sz="3200" dirty="0">
                <a:solidFill>
                  <a:schemeClr val="tx1"/>
                </a:solidFill>
              </a:rPr>
              <a:t>Anxiety</a:t>
            </a:r>
          </a:p>
          <a:p>
            <a:pPr lvl="0">
              <a:buClr>
                <a:srgbClr val="C00000"/>
              </a:buClr>
            </a:pPr>
            <a:r>
              <a:rPr lang="en-US" sz="3200" dirty="0">
                <a:solidFill>
                  <a:schemeClr val="tx1"/>
                </a:solidFill>
              </a:rPr>
              <a:t>Depression</a:t>
            </a:r>
          </a:p>
          <a:p>
            <a:pPr lvl="0">
              <a:buClr>
                <a:srgbClr val="C00000"/>
              </a:buClr>
            </a:pPr>
            <a:r>
              <a:rPr lang="en-US" sz="3200" dirty="0">
                <a:solidFill>
                  <a:schemeClr val="tx1"/>
                </a:solidFill>
              </a:rPr>
              <a:t>Hyperglycemia </a:t>
            </a:r>
          </a:p>
          <a:p>
            <a:pPr lvl="0">
              <a:buClr>
                <a:srgbClr val="C00000"/>
              </a:buClr>
            </a:pPr>
            <a:r>
              <a:rPr lang="en-US" sz="3200" dirty="0">
                <a:solidFill>
                  <a:schemeClr val="tx1"/>
                </a:solidFill>
              </a:rPr>
              <a:t>Electrolyte abnormalities</a:t>
            </a:r>
          </a:p>
          <a:p>
            <a:pPr lvl="0">
              <a:buClr>
                <a:srgbClr val="C00000"/>
              </a:buClr>
            </a:pPr>
            <a:r>
              <a:rPr lang="en-US" sz="3200" dirty="0">
                <a:solidFill>
                  <a:schemeClr val="tx1"/>
                </a:solidFill>
              </a:rPr>
              <a:t>Renal insufficiency</a:t>
            </a:r>
          </a:p>
          <a:p>
            <a:pPr lvl="0">
              <a:buClr>
                <a:srgbClr val="C00000"/>
              </a:buClr>
            </a:pPr>
            <a:r>
              <a:rPr lang="en-US" sz="3200" dirty="0">
                <a:solidFill>
                  <a:schemeClr val="tx1"/>
                </a:solidFill>
              </a:rPr>
              <a:t>Timing of dialysis</a:t>
            </a:r>
          </a:p>
        </p:txBody>
      </p:sp>
    </p:spTree>
    <p:extLst>
      <p:ext uri="{BB962C8B-B14F-4D97-AF65-F5344CB8AC3E}">
        <p14:creationId xmlns:p14="http://schemas.microsoft.com/office/powerpoint/2010/main" val="1607430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What offloading measures should be taken? </a:t>
            </a:r>
          </a:p>
        </p:txBody>
      </p:sp>
      <p:sp>
        <p:nvSpPr>
          <p:cNvPr id="3" name="Content Placeholder 2"/>
          <p:cNvSpPr>
            <a:spLocks noGrp="1"/>
          </p:cNvSpPr>
          <p:nvPr>
            <p:ph idx="1"/>
          </p:nvPr>
        </p:nvSpPr>
        <p:spPr>
          <a:xfrm>
            <a:off x="838200" y="2581153"/>
            <a:ext cx="10515600" cy="3595809"/>
          </a:xfrm>
        </p:spPr>
        <p:txBody>
          <a:bodyPr>
            <a:normAutofit/>
          </a:bodyPr>
          <a:lstStyle/>
          <a:p>
            <a:pPr lvl="0">
              <a:buClr>
                <a:srgbClr val="C00000"/>
              </a:buClr>
            </a:pPr>
            <a:r>
              <a:rPr lang="en-US" dirty="0">
                <a:solidFill>
                  <a:schemeClr val="tx1"/>
                </a:solidFill>
              </a:rPr>
              <a:t>Offload sites of high pressure (callus, surgical wound) with </a:t>
            </a:r>
            <a:r>
              <a:rPr lang="en-US" dirty="0" err="1">
                <a:solidFill>
                  <a:schemeClr val="tx1"/>
                </a:solidFill>
              </a:rPr>
              <a:t>pedorthic</a:t>
            </a:r>
            <a:r>
              <a:rPr lang="en-US" dirty="0">
                <a:solidFill>
                  <a:schemeClr val="tx1"/>
                </a:solidFill>
              </a:rPr>
              <a:t> device to redistribute pressure</a:t>
            </a:r>
          </a:p>
          <a:p>
            <a:pPr lvl="0">
              <a:buClr>
                <a:srgbClr val="C00000"/>
              </a:buClr>
            </a:pPr>
            <a:r>
              <a:rPr lang="en-US" dirty="0">
                <a:solidFill>
                  <a:schemeClr val="tx1"/>
                </a:solidFill>
              </a:rPr>
              <a:t>In the presence of heel ulcers, </a:t>
            </a:r>
            <a:r>
              <a:rPr lang="en-US" dirty="0" err="1">
                <a:solidFill>
                  <a:schemeClr val="tx1"/>
                </a:solidFill>
              </a:rPr>
              <a:t>multipodus</a:t>
            </a:r>
            <a:r>
              <a:rPr lang="en-US" dirty="0">
                <a:solidFill>
                  <a:schemeClr val="tx1"/>
                </a:solidFill>
              </a:rPr>
              <a:t> boot or specialized heel boot </a:t>
            </a:r>
          </a:p>
        </p:txBody>
      </p:sp>
    </p:spTree>
    <p:extLst>
      <p:ext uri="{BB962C8B-B14F-4D97-AF65-F5344CB8AC3E}">
        <p14:creationId xmlns:p14="http://schemas.microsoft.com/office/powerpoint/2010/main" val="1869756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 never event? </a:t>
            </a:r>
          </a:p>
        </p:txBody>
      </p:sp>
      <p:sp>
        <p:nvSpPr>
          <p:cNvPr id="3" name="Content Placeholder 2"/>
          <p:cNvSpPr>
            <a:spLocks noGrp="1"/>
          </p:cNvSpPr>
          <p:nvPr>
            <p:ph idx="1"/>
          </p:nvPr>
        </p:nvSpPr>
        <p:spPr>
          <a:xfrm>
            <a:off x="990600" y="1852321"/>
            <a:ext cx="9620492" cy="4154940"/>
          </a:xfrm>
        </p:spPr>
        <p:txBody>
          <a:bodyPr>
            <a:normAutofit/>
          </a:bodyPr>
          <a:lstStyle/>
          <a:p>
            <a:pPr fontAlgn="base">
              <a:buClr>
                <a:srgbClr val="C00000"/>
              </a:buClr>
            </a:pPr>
            <a:r>
              <a:rPr lang="en-US" dirty="0">
                <a:solidFill>
                  <a:schemeClr val="tx1"/>
                </a:solidFill>
              </a:rPr>
              <a:t>According to the National Quality Forum (NQF), “never events” are errors in medical care that are clearly identifiable, preventable, and serious in their consequences for patients, and that indicate a real problem in the safety and credibility of a health care facility.   Examples of “never events” include surgery on the wrong body part; foreign body left in a patient after surgery; mismatched blood transfusion; major medication error; </a:t>
            </a:r>
            <a:r>
              <a:rPr lang="en-US" b="1" dirty="0">
                <a:solidFill>
                  <a:schemeClr val="tx1"/>
                </a:solidFill>
              </a:rPr>
              <a:t>severe “pressure ulcer” acquired in the hospital</a:t>
            </a:r>
            <a:r>
              <a:rPr lang="en-US" dirty="0">
                <a:solidFill>
                  <a:schemeClr val="tx1"/>
                </a:solidFill>
              </a:rPr>
              <a:t>; and preventable post-operative deaths. </a:t>
            </a:r>
            <a:endParaRPr lang="en-US" b="1" dirty="0">
              <a:solidFill>
                <a:schemeClr val="tx1"/>
              </a:solidFill>
            </a:endParaRPr>
          </a:p>
        </p:txBody>
      </p:sp>
      <p:sp>
        <p:nvSpPr>
          <p:cNvPr id="7" name="Content Placeholder 2"/>
          <p:cNvSpPr txBox="1">
            <a:spLocks/>
          </p:cNvSpPr>
          <p:nvPr/>
        </p:nvSpPr>
        <p:spPr>
          <a:xfrm>
            <a:off x="990600" y="1978025"/>
            <a:ext cx="48102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1" dirty="0"/>
          </a:p>
        </p:txBody>
      </p:sp>
      <p:sp>
        <p:nvSpPr>
          <p:cNvPr id="5" name="TextBox 4"/>
          <p:cNvSpPr txBox="1"/>
          <p:nvPr/>
        </p:nvSpPr>
        <p:spPr>
          <a:xfrm>
            <a:off x="7280476" y="6007261"/>
            <a:ext cx="4332790" cy="738664"/>
          </a:xfrm>
          <a:prstGeom prst="rect">
            <a:avLst/>
          </a:prstGeom>
          <a:noFill/>
        </p:spPr>
        <p:txBody>
          <a:bodyPr wrap="square" rtlCol="0">
            <a:spAutoFit/>
          </a:bodyPr>
          <a:lstStyle/>
          <a:p>
            <a:pPr marL="403225" indent="-403225"/>
            <a:r>
              <a:rPr lang="en-US" sz="1400" dirty="0" err="1"/>
              <a:t>www.cms.gov</a:t>
            </a:r>
            <a:r>
              <a:rPr lang="en-US" sz="1400" dirty="0"/>
              <a:t>/newsroom/fact-sheets/eliminating-serious-preventable-and-costly-medical-errors-never-events</a:t>
            </a:r>
          </a:p>
        </p:txBody>
      </p:sp>
    </p:spTree>
    <p:extLst>
      <p:ext uri="{BB962C8B-B14F-4D97-AF65-F5344CB8AC3E}">
        <p14:creationId xmlns:p14="http://schemas.microsoft.com/office/powerpoint/2010/main" val="89759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64" y="365125"/>
            <a:ext cx="11343189" cy="1325563"/>
          </a:xfrm>
        </p:spPr>
        <p:txBody>
          <a:bodyPr>
            <a:normAutofit/>
          </a:bodyPr>
          <a:lstStyle/>
          <a:p>
            <a:pPr algn="ctr"/>
            <a:r>
              <a:rPr lang="en-US" sz="4000" dirty="0">
                <a:latin typeface="Arial" panose="020B0604020202020204" pitchFamily="34" charset="0"/>
                <a:cs typeface="Arial" panose="020B0604020202020204" pitchFamily="34" charset="0"/>
              </a:rPr>
              <a:t>Agenda</a:t>
            </a:r>
          </a:p>
        </p:txBody>
      </p:sp>
      <p:sp>
        <p:nvSpPr>
          <p:cNvPr id="7" name="Content Placeholder 2"/>
          <p:cNvSpPr txBox="1">
            <a:spLocks/>
          </p:cNvSpPr>
          <p:nvPr/>
        </p:nvSpPr>
        <p:spPr>
          <a:xfrm>
            <a:off x="946711" y="1900607"/>
            <a:ext cx="10213694" cy="4351338"/>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1800" dirty="0">
                <a:solidFill>
                  <a:schemeClr val="tx1"/>
                </a:solidFill>
              </a:rPr>
              <a:t>What is the pressure ulcer protocol? </a:t>
            </a:r>
          </a:p>
          <a:p>
            <a:pPr>
              <a:buClr>
                <a:srgbClr val="C00000"/>
              </a:buClr>
            </a:pPr>
            <a:r>
              <a:rPr lang="en-US" sz="1800" dirty="0">
                <a:solidFill>
                  <a:schemeClr val="tx1"/>
                </a:solidFill>
              </a:rPr>
              <a:t>What are the risk factors for pressure ulcers? </a:t>
            </a:r>
          </a:p>
          <a:p>
            <a:pPr>
              <a:buClr>
                <a:srgbClr val="C00000"/>
              </a:buClr>
            </a:pPr>
            <a:r>
              <a:rPr lang="en-US" sz="1800" dirty="0">
                <a:solidFill>
                  <a:schemeClr val="tx1"/>
                </a:solidFill>
              </a:rPr>
              <a:t>What is the pressure ulcer staging system? </a:t>
            </a:r>
          </a:p>
          <a:p>
            <a:pPr>
              <a:buClr>
                <a:srgbClr val="C00000"/>
              </a:buClr>
            </a:pPr>
            <a:r>
              <a:rPr lang="en-US" sz="1800" dirty="0">
                <a:solidFill>
                  <a:schemeClr val="tx1"/>
                </a:solidFill>
              </a:rPr>
              <a:t>What physical exam is required for pressure ulcers? </a:t>
            </a:r>
          </a:p>
          <a:p>
            <a:pPr>
              <a:buClr>
                <a:srgbClr val="C00000"/>
              </a:buClr>
            </a:pPr>
            <a:r>
              <a:rPr lang="en-US" sz="1800" dirty="0">
                <a:solidFill>
                  <a:schemeClr val="tx1"/>
                </a:solidFill>
              </a:rPr>
              <a:t>What are the most common pressure ulcer sites? </a:t>
            </a:r>
          </a:p>
          <a:p>
            <a:pPr>
              <a:buClr>
                <a:srgbClr val="C00000"/>
              </a:buClr>
            </a:pPr>
            <a:r>
              <a:rPr lang="en-US" sz="1800" dirty="0">
                <a:solidFill>
                  <a:schemeClr val="tx1"/>
                </a:solidFill>
              </a:rPr>
              <a:t>What history is required for diagnosis and assessment? </a:t>
            </a:r>
          </a:p>
          <a:p>
            <a:pPr>
              <a:buClr>
                <a:srgbClr val="C00000"/>
              </a:buClr>
            </a:pPr>
            <a:r>
              <a:rPr lang="en-US" sz="1800">
                <a:solidFill>
                  <a:schemeClr val="tx1"/>
                </a:solidFill>
              </a:rPr>
              <a:t>What past medical history is important? </a:t>
            </a:r>
          </a:p>
          <a:p>
            <a:pPr>
              <a:buClr>
                <a:srgbClr val="C00000"/>
              </a:buClr>
            </a:pPr>
            <a:r>
              <a:rPr lang="en-US" sz="1800">
                <a:solidFill>
                  <a:schemeClr val="tx1"/>
                </a:solidFill>
              </a:rPr>
              <a:t>What </a:t>
            </a:r>
            <a:r>
              <a:rPr lang="en-US" sz="1800" dirty="0">
                <a:solidFill>
                  <a:schemeClr val="tx1"/>
                </a:solidFill>
              </a:rPr>
              <a:t>laboratory tests are necessary? </a:t>
            </a:r>
          </a:p>
          <a:p>
            <a:pPr>
              <a:buClr>
                <a:srgbClr val="C00000"/>
              </a:buClr>
            </a:pPr>
            <a:r>
              <a:rPr lang="en-US" sz="1800" dirty="0">
                <a:solidFill>
                  <a:schemeClr val="tx1"/>
                </a:solidFill>
              </a:rPr>
              <a:t>What additional diagnostic tools are useful? </a:t>
            </a:r>
          </a:p>
          <a:p>
            <a:pPr>
              <a:buClr>
                <a:srgbClr val="C00000"/>
              </a:buClr>
            </a:pPr>
            <a:r>
              <a:rPr lang="en-US" sz="1800" dirty="0">
                <a:solidFill>
                  <a:schemeClr val="tx1"/>
                </a:solidFill>
              </a:rPr>
              <a:t>When is hospitalization necessary? </a:t>
            </a:r>
          </a:p>
          <a:p>
            <a:pPr>
              <a:buClr>
                <a:srgbClr val="C00000"/>
              </a:buClr>
            </a:pPr>
            <a:r>
              <a:rPr lang="en-US" sz="1800" dirty="0">
                <a:solidFill>
                  <a:schemeClr val="tx1"/>
                </a:solidFill>
              </a:rPr>
              <a:t>When is surgical debridement necessary? </a:t>
            </a:r>
          </a:p>
          <a:p>
            <a:pPr>
              <a:buClr>
                <a:srgbClr val="C00000"/>
              </a:buClr>
            </a:pPr>
            <a:r>
              <a:rPr lang="en-US" sz="1800" dirty="0">
                <a:solidFill>
                  <a:schemeClr val="tx1"/>
                </a:solidFill>
              </a:rPr>
              <a:t>What associated comorbidities should be treated? </a:t>
            </a:r>
          </a:p>
          <a:p>
            <a:pPr>
              <a:buClr>
                <a:srgbClr val="C00000"/>
              </a:buClr>
            </a:pPr>
            <a:r>
              <a:rPr lang="en-US" sz="1800" dirty="0">
                <a:solidFill>
                  <a:schemeClr val="tx1"/>
                </a:solidFill>
              </a:rPr>
              <a:t>What offloading measure should be taken? </a:t>
            </a:r>
          </a:p>
          <a:p>
            <a:pPr>
              <a:buClr>
                <a:srgbClr val="C00000"/>
              </a:buClr>
            </a:pPr>
            <a:r>
              <a:rPr lang="en-US" sz="1800" dirty="0">
                <a:solidFill>
                  <a:schemeClr val="tx1"/>
                </a:solidFill>
              </a:rPr>
              <a:t>What is a never event? </a:t>
            </a:r>
          </a:p>
          <a:p>
            <a:pPr>
              <a:buClr>
                <a:srgbClr val="C00000"/>
              </a:buClr>
            </a:pPr>
            <a:r>
              <a:rPr lang="en-US" sz="1800" dirty="0">
                <a:solidFill>
                  <a:schemeClr val="tx1"/>
                </a:solidFill>
              </a:rPr>
              <a:t>What is patient safety indicator 3 (PSI 03)? </a:t>
            </a:r>
          </a:p>
          <a:p>
            <a:pPr>
              <a:buClr>
                <a:srgbClr val="C00000"/>
              </a:buClr>
            </a:pPr>
            <a:r>
              <a:rPr lang="en-US" sz="1800" dirty="0">
                <a:solidFill>
                  <a:schemeClr val="tx1"/>
                </a:solidFill>
              </a:rPr>
              <a:t>What is patient safety indicator 4 (PSI 04)? </a:t>
            </a:r>
          </a:p>
          <a:p>
            <a:pPr>
              <a:buClr>
                <a:srgbClr val="C00000"/>
              </a:buClr>
            </a:pPr>
            <a:r>
              <a:rPr lang="en-US" sz="1800" dirty="0">
                <a:solidFill>
                  <a:schemeClr val="tx1"/>
                </a:solidFill>
              </a:rPr>
              <a:t>What is </a:t>
            </a:r>
            <a:r>
              <a:rPr lang="en-US" sz="1800" dirty="0" err="1">
                <a:solidFill>
                  <a:schemeClr val="tx1"/>
                </a:solidFill>
              </a:rPr>
              <a:t>Iodosorb</a:t>
            </a:r>
            <a:r>
              <a:rPr lang="en-US" sz="1800" dirty="0">
                <a:solidFill>
                  <a:schemeClr val="tx1"/>
                </a:solidFill>
              </a:rPr>
              <a:t> (</a:t>
            </a:r>
            <a:r>
              <a:rPr lang="en-US" sz="1800" dirty="0" err="1">
                <a:solidFill>
                  <a:schemeClr val="tx1"/>
                </a:solidFill>
              </a:rPr>
              <a:t>cadexomer</a:t>
            </a:r>
            <a:r>
              <a:rPr lang="en-US" sz="1800" dirty="0">
                <a:solidFill>
                  <a:schemeClr val="tx1"/>
                </a:solidFill>
              </a:rPr>
              <a:t> iodine)? </a:t>
            </a:r>
          </a:p>
          <a:p>
            <a:pPr>
              <a:buClr>
                <a:srgbClr val="C00000"/>
              </a:buClr>
            </a:pPr>
            <a:r>
              <a:rPr lang="en-US" sz="1800" dirty="0">
                <a:solidFill>
                  <a:schemeClr val="tx1"/>
                </a:solidFill>
              </a:rPr>
              <a:t>What is Santyl (collagenase)? </a:t>
            </a:r>
          </a:p>
          <a:p>
            <a:pPr>
              <a:buClr>
                <a:srgbClr val="C00000"/>
              </a:buClr>
            </a:pPr>
            <a:r>
              <a:rPr lang="en-US" sz="1800" dirty="0">
                <a:solidFill>
                  <a:schemeClr val="tx1"/>
                </a:solidFill>
              </a:rPr>
              <a:t>What is </a:t>
            </a:r>
            <a:r>
              <a:rPr lang="en-US" sz="1800" dirty="0" err="1">
                <a:solidFill>
                  <a:schemeClr val="tx1"/>
                </a:solidFill>
              </a:rPr>
              <a:t>Dakins</a:t>
            </a:r>
            <a:r>
              <a:rPr lang="en-US" sz="1800" dirty="0">
                <a:solidFill>
                  <a:schemeClr val="tx1"/>
                </a:solidFill>
              </a:rPr>
              <a:t> Solution (chlorhexidine)? </a:t>
            </a:r>
          </a:p>
          <a:p>
            <a:pPr>
              <a:buClr>
                <a:srgbClr val="C00000"/>
              </a:buClr>
            </a:pPr>
            <a:r>
              <a:rPr lang="en-US" sz="1800" dirty="0">
                <a:solidFill>
                  <a:schemeClr val="tx1"/>
                </a:solidFill>
              </a:rPr>
              <a:t>What is Silvadene (silver </a:t>
            </a:r>
            <a:r>
              <a:rPr lang="en-US" sz="1800" dirty="0" err="1">
                <a:solidFill>
                  <a:schemeClr val="tx1"/>
                </a:solidFill>
              </a:rPr>
              <a:t>sulfadizene</a:t>
            </a:r>
            <a:r>
              <a:rPr lang="en-US" sz="1800" dirty="0">
                <a:solidFill>
                  <a:schemeClr val="tx1"/>
                </a:solidFill>
              </a:rPr>
              <a:t>)? </a:t>
            </a:r>
          </a:p>
          <a:p>
            <a:pPr>
              <a:buClr>
                <a:srgbClr val="C00000"/>
              </a:buClr>
            </a:pPr>
            <a:r>
              <a:rPr lang="en-US" sz="1800" dirty="0">
                <a:solidFill>
                  <a:schemeClr val="tx1"/>
                </a:solidFill>
              </a:rPr>
              <a:t>What is regenerative medicine? </a:t>
            </a:r>
          </a:p>
          <a:p>
            <a:pPr>
              <a:buClr>
                <a:srgbClr val="C00000"/>
              </a:buClr>
            </a:pPr>
            <a:r>
              <a:rPr lang="en-US" sz="1800" dirty="0">
                <a:solidFill>
                  <a:schemeClr val="tx1"/>
                </a:solidFill>
              </a:rPr>
              <a:t>What is human skin equivalent? </a:t>
            </a:r>
          </a:p>
        </p:txBody>
      </p:sp>
    </p:spTree>
    <p:extLst>
      <p:ext uri="{BB962C8B-B14F-4D97-AF65-F5344CB8AC3E}">
        <p14:creationId xmlns:p14="http://schemas.microsoft.com/office/powerpoint/2010/main" val="106851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Patient Safety Indicator 03 (PSI 03) Pressure Ulcer Rate</a:t>
            </a:r>
          </a:p>
        </p:txBody>
      </p:sp>
      <p:sp>
        <p:nvSpPr>
          <p:cNvPr id="3" name="Content Placeholder 2"/>
          <p:cNvSpPr>
            <a:spLocks noGrp="1"/>
          </p:cNvSpPr>
          <p:nvPr>
            <p:ph idx="1"/>
          </p:nvPr>
        </p:nvSpPr>
        <p:spPr>
          <a:xfrm>
            <a:off x="1081269" y="1747152"/>
            <a:ext cx="10515600" cy="4351338"/>
          </a:xfrm>
        </p:spPr>
        <p:txBody>
          <a:bodyPr>
            <a:normAutofit fontScale="55000" lnSpcReduction="20000"/>
          </a:bodyPr>
          <a:lstStyle/>
          <a:p>
            <a:pPr fontAlgn="base">
              <a:buClr>
                <a:srgbClr val="C00000"/>
              </a:buClr>
            </a:pPr>
            <a:r>
              <a:rPr lang="en-US" sz="4400" b="1" dirty="0">
                <a:solidFill>
                  <a:schemeClr val="tx1"/>
                </a:solidFill>
              </a:rPr>
              <a:t>Surgical complications – CMS recalibrated Patient Safety Indicators</a:t>
            </a:r>
          </a:p>
          <a:p>
            <a:pPr marL="457200" lvl="1" indent="0" fontAlgn="base">
              <a:buClr>
                <a:srgbClr val="C00000"/>
              </a:buClr>
              <a:buNone/>
            </a:pPr>
            <a:r>
              <a:rPr lang="en-US" sz="4000" dirty="0">
                <a:solidFill>
                  <a:schemeClr val="tx1"/>
                </a:solidFill>
              </a:rPr>
              <a:t>Measures of serious complications are drawn from the CMS Patient Safety Indicators (PSIs). The overall score for serious complications is based on how often adult patients had certain serious, but potentially preventable, complications related to medical or surgical inpatient hospital care. This composite (or summary) measure – Patient Safety and Adverse Events Composite – is based on the following measures:</a:t>
            </a:r>
          </a:p>
          <a:p>
            <a:pPr lvl="1" fontAlgn="base">
              <a:buClr>
                <a:srgbClr val="C00000"/>
              </a:buClr>
            </a:pPr>
            <a:r>
              <a:rPr lang="en-US" sz="4000" dirty="0">
                <a:solidFill>
                  <a:schemeClr val="tx1"/>
                </a:solidFill>
              </a:rPr>
              <a:t>(PSI 3) Pressure sores (pressure ulcers)</a:t>
            </a:r>
          </a:p>
          <a:p>
            <a:pPr lvl="1" fontAlgn="base">
              <a:buClr>
                <a:srgbClr val="C00000"/>
              </a:buClr>
            </a:pPr>
            <a:r>
              <a:rPr lang="en-US" sz="2700" dirty="0">
                <a:solidFill>
                  <a:schemeClr val="tx1"/>
                </a:solidFill>
              </a:rPr>
              <a:t>(PSI 6) Collapsed lung that results from medical treatment (Iatrogenic pneumothorax)</a:t>
            </a:r>
          </a:p>
          <a:p>
            <a:pPr lvl="1" fontAlgn="base">
              <a:buClr>
                <a:srgbClr val="C00000"/>
              </a:buClr>
            </a:pPr>
            <a:r>
              <a:rPr lang="en-US" sz="2700" dirty="0">
                <a:solidFill>
                  <a:schemeClr val="tx1"/>
                </a:solidFill>
              </a:rPr>
              <a:t>(PSI 8) Broken hip from a fall after surgery (in-hospital fall with hip fracture)</a:t>
            </a:r>
          </a:p>
          <a:p>
            <a:pPr lvl="1" fontAlgn="base">
              <a:buClr>
                <a:srgbClr val="C00000"/>
              </a:buClr>
            </a:pPr>
            <a:r>
              <a:rPr lang="en-US" sz="2700" dirty="0">
                <a:solidFill>
                  <a:schemeClr val="tx1"/>
                </a:solidFill>
              </a:rPr>
              <a:t>(PSI 9) Bleeding or bruising during surgery (perioperative hemorrhage or hematoma)</a:t>
            </a:r>
          </a:p>
          <a:p>
            <a:pPr lvl="1" fontAlgn="base">
              <a:buClr>
                <a:srgbClr val="C00000"/>
              </a:buClr>
            </a:pPr>
            <a:r>
              <a:rPr lang="en-US" sz="2700" dirty="0">
                <a:solidFill>
                  <a:schemeClr val="tx1"/>
                </a:solidFill>
              </a:rPr>
              <a:t>(PSI 10) Kidney and diabetic complications after surgery (postoperative acute kidney injury requiring dialysis)</a:t>
            </a:r>
          </a:p>
          <a:p>
            <a:pPr lvl="1" fontAlgn="base">
              <a:buClr>
                <a:srgbClr val="C00000"/>
              </a:buClr>
            </a:pPr>
            <a:r>
              <a:rPr lang="en-US" sz="2700" dirty="0">
                <a:solidFill>
                  <a:schemeClr val="tx1"/>
                </a:solidFill>
              </a:rPr>
              <a:t>(PSI 11) Respiratory failure after surgery (postoperative respiratory failure)</a:t>
            </a:r>
          </a:p>
          <a:p>
            <a:pPr lvl="1" fontAlgn="base">
              <a:buClr>
                <a:srgbClr val="C00000"/>
              </a:buClr>
            </a:pPr>
            <a:r>
              <a:rPr lang="en-US" sz="2700" dirty="0">
                <a:solidFill>
                  <a:schemeClr val="tx1"/>
                </a:solidFill>
              </a:rPr>
              <a:t>(PSI 12) Blood clots, in the lung or a large vein, after surgery (perioperative pulmonary embolism or deep vein thrombosis)</a:t>
            </a:r>
          </a:p>
          <a:p>
            <a:pPr lvl="1" fontAlgn="base">
              <a:buClr>
                <a:srgbClr val="C00000"/>
              </a:buClr>
            </a:pPr>
            <a:r>
              <a:rPr lang="en-US" sz="2700" dirty="0">
                <a:solidFill>
                  <a:schemeClr val="tx1"/>
                </a:solidFill>
              </a:rPr>
              <a:t>(PSI 13) Blood stream infection after surgery (postoperative sepsis)</a:t>
            </a:r>
          </a:p>
          <a:p>
            <a:pPr lvl="1" fontAlgn="base">
              <a:buClr>
                <a:srgbClr val="C00000"/>
              </a:buClr>
            </a:pPr>
            <a:r>
              <a:rPr lang="en-US" sz="2700" dirty="0">
                <a:solidFill>
                  <a:schemeClr val="tx1"/>
                </a:solidFill>
              </a:rPr>
              <a:t>(PSI 14) A wound that splits open after surgery (postoperative wound dehiscence)</a:t>
            </a:r>
          </a:p>
          <a:p>
            <a:pPr lvl="1" fontAlgn="base">
              <a:buClr>
                <a:srgbClr val="C00000"/>
              </a:buClr>
            </a:pPr>
            <a:r>
              <a:rPr lang="en-US" sz="2700" dirty="0">
                <a:solidFill>
                  <a:schemeClr val="tx1"/>
                </a:solidFill>
              </a:rPr>
              <a:t>(PSI 15) Accidental cuts and tears (unrecognized abdominopelvic accidental puncture or laceration)</a:t>
            </a:r>
          </a:p>
        </p:txBody>
      </p:sp>
      <p:sp>
        <p:nvSpPr>
          <p:cNvPr id="5" name="TextBox 4"/>
          <p:cNvSpPr txBox="1"/>
          <p:nvPr/>
        </p:nvSpPr>
        <p:spPr>
          <a:xfrm>
            <a:off x="7592992" y="6098490"/>
            <a:ext cx="4332790" cy="523220"/>
          </a:xfrm>
          <a:prstGeom prst="rect">
            <a:avLst/>
          </a:prstGeom>
          <a:noFill/>
        </p:spPr>
        <p:txBody>
          <a:bodyPr wrap="square" rtlCol="0">
            <a:spAutoFit/>
          </a:bodyPr>
          <a:lstStyle/>
          <a:p>
            <a:pPr marL="403225" indent="-403225">
              <a:buClr>
                <a:srgbClr val="C00000"/>
              </a:buClr>
            </a:pPr>
            <a:r>
              <a:rPr lang="en-US" sz="1400" dirty="0" err="1"/>
              <a:t>www.medicare.gov</a:t>
            </a:r>
            <a:r>
              <a:rPr lang="en-US" sz="1400" dirty="0"/>
              <a:t>/</a:t>
            </a:r>
            <a:r>
              <a:rPr lang="en-US" sz="1400" dirty="0" err="1"/>
              <a:t>HospitalCompare</a:t>
            </a:r>
            <a:r>
              <a:rPr lang="en-US" sz="1400" dirty="0"/>
              <a:t>/Data/Serious-</a:t>
            </a:r>
            <a:r>
              <a:rPr lang="en-US" sz="1400" dirty="0" err="1"/>
              <a:t>Complications.html</a:t>
            </a:r>
            <a:endParaRPr lang="en-US" sz="1400" dirty="0"/>
          </a:p>
        </p:txBody>
      </p:sp>
      <p:cxnSp>
        <p:nvCxnSpPr>
          <p:cNvPr id="6" name="Straight Arrow Connector 5"/>
          <p:cNvCxnSpPr/>
          <p:nvPr/>
        </p:nvCxnSpPr>
        <p:spPr>
          <a:xfrm>
            <a:off x="676155" y="3634450"/>
            <a:ext cx="810228" cy="115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70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Patient Safety Indicator 03 (PSI 03) Pressure Ulcer Rate</a:t>
            </a:r>
          </a:p>
        </p:txBody>
      </p:sp>
      <p:sp>
        <p:nvSpPr>
          <p:cNvPr id="3" name="Content Placeholder 2"/>
          <p:cNvSpPr>
            <a:spLocks noGrp="1"/>
          </p:cNvSpPr>
          <p:nvPr>
            <p:ph idx="1"/>
          </p:nvPr>
        </p:nvSpPr>
        <p:spPr>
          <a:xfrm>
            <a:off x="1388962" y="1825625"/>
            <a:ext cx="9964838" cy="4351338"/>
          </a:xfrm>
        </p:spPr>
        <p:txBody>
          <a:bodyPr>
            <a:normAutofit/>
          </a:bodyPr>
          <a:lstStyle/>
          <a:p>
            <a:pPr fontAlgn="base">
              <a:buClr>
                <a:srgbClr val="C00000"/>
              </a:buClr>
            </a:pPr>
            <a:r>
              <a:rPr lang="en-US" dirty="0">
                <a:solidFill>
                  <a:schemeClr val="tx1"/>
                </a:solidFill>
              </a:rPr>
              <a:t>Stage III or IV pressure ulcers or unstageable (secondary diagnosis) per 1,000 discharges among surgical or medical patients ages 18 years and older. Excludes stays less than 3 days; cases with a principal diagnosis of pressure ulcer; cases with a secondary diagnosis of Stage III or IV pressure ulcer or unstageable that is present on admission; obstetric cases; and transfers from another facility.</a:t>
            </a:r>
          </a:p>
        </p:txBody>
      </p:sp>
      <p:sp>
        <p:nvSpPr>
          <p:cNvPr id="5" name="TextBox 4"/>
          <p:cNvSpPr txBox="1"/>
          <p:nvPr/>
        </p:nvSpPr>
        <p:spPr>
          <a:xfrm>
            <a:off x="7592992" y="6098490"/>
            <a:ext cx="4332790" cy="523220"/>
          </a:xfrm>
          <a:prstGeom prst="rect">
            <a:avLst/>
          </a:prstGeom>
          <a:noFill/>
        </p:spPr>
        <p:txBody>
          <a:bodyPr wrap="square" rtlCol="0">
            <a:spAutoFit/>
          </a:bodyPr>
          <a:lstStyle/>
          <a:p>
            <a:pPr marL="403225" indent="-403225">
              <a:buClr>
                <a:srgbClr val="C00000"/>
              </a:buClr>
            </a:pPr>
            <a:r>
              <a:rPr lang="en-US" sz="1400" dirty="0" err="1"/>
              <a:t>www.medicare.gov</a:t>
            </a:r>
            <a:r>
              <a:rPr lang="en-US" sz="1400" dirty="0"/>
              <a:t>/</a:t>
            </a:r>
            <a:r>
              <a:rPr lang="en-US" sz="1400" dirty="0" err="1"/>
              <a:t>HospitalCompare</a:t>
            </a:r>
            <a:r>
              <a:rPr lang="en-US" sz="1400" dirty="0"/>
              <a:t>/Data/Serious-</a:t>
            </a:r>
            <a:r>
              <a:rPr lang="en-US" sz="1400" dirty="0" err="1"/>
              <a:t>Complications.html</a:t>
            </a:r>
            <a:endParaRPr lang="en-US" sz="1400" dirty="0"/>
          </a:p>
        </p:txBody>
      </p:sp>
    </p:spTree>
    <p:extLst>
      <p:ext uri="{BB962C8B-B14F-4D97-AF65-F5344CB8AC3E}">
        <p14:creationId xmlns:p14="http://schemas.microsoft.com/office/powerpoint/2010/main" val="1347699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Patient Safety Indicator 03 (PSI 03) Pressure Ulcer Rate: Exclusions</a:t>
            </a:r>
          </a:p>
        </p:txBody>
      </p:sp>
      <p:sp>
        <p:nvSpPr>
          <p:cNvPr id="3" name="Content Placeholder 2"/>
          <p:cNvSpPr>
            <a:spLocks noGrp="1"/>
          </p:cNvSpPr>
          <p:nvPr>
            <p:ph idx="1"/>
          </p:nvPr>
        </p:nvSpPr>
        <p:spPr>
          <a:xfrm>
            <a:off x="490959" y="1747152"/>
            <a:ext cx="5203785" cy="4351338"/>
          </a:xfrm>
        </p:spPr>
        <p:txBody>
          <a:bodyPr>
            <a:noAutofit/>
          </a:bodyPr>
          <a:lstStyle/>
          <a:p>
            <a:pPr fontAlgn="base">
              <a:lnSpc>
                <a:spcPct val="120000"/>
              </a:lnSpc>
              <a:spcBef>
                <a:spcPts val="0"/>
              </a:spcBef>
              <a:buClr>
                <a:srgbClr val="C00000"/>
              </a:buClr>
            </a:pPr>
            <a:r>
              <a:rPr lang="en-US" sz="1500" dirty="0">
                <a:solidFill>
                  <a:schemeClr val="tx1"/>
                </a:solidFill>
              </a:rPr>
              <a:t>with length of stay of less than 3 days  </a:t>
            </a:r>
          </a:p>
          <a:p>
            <a:pPr fontAlgn="base">
              <a:lnSpc>
                <a:spcPct val="120000"/>
              </a:lnSpc>
              <a:spcBef>
                <a:spcPts val="0"/>
              </a:spcBef>
              <a:buClr>
                <a:srgbClr val="C00000"/>
              </a:buClr>
            </a:pPr>
            <a:r>
              <a:rPr lang="en-US" sz="1500" dirty="0">
                <a:solidFill>
                  <a:schemeClr val="tx1"/>
                </a:solidFill>
              </a:rPr>
              <a:t>with a principal ICD-9-CM diagnosis code for pressure ulcer </a:t>
            </a:r>
          </a:p>
          <a:p>
            <a:pPr fontAlgn="base">
              <a:lnSpc>
                <a:spcPct val="120000"/>
              </a:lnSpc>
              <a:spcBef>
                <a:spcPts val="0"/>
              </a:spcBef>
              <a:buClr>
                <a:srgbClr val="C00000"/>
              </a:buClr>
            </a:pPr>
            <a:r>
              <a:rPr lang="en-US" sz="1500" dirty="0">
                <a:solidFill>
                  <a:schemeClr val="tx1"/>
                </a:solidFill>
              </a:rPr>
              <a:t>with any secondary ICD-9-CM diagnosis codes for pressure ulcer present on admission (ICD-9) </a:t>
            </a:r>
          </a:p>
          <a:p>
            <a:pPr fontAlgn="base">
              <a:lnSpc>
                <a:spcPct val="120000"/>
              </a:lnSpc>
              <a:spcBef>
                <a:spcPts val="0"/>
              </a:spcBef>
              <a:buClr>
                <a:srgbClr val="C00000"/>
              </a:buClr>
            </a:pPr>
            <a:r>
              <a:rPr lang="en-US" sz="1500" dirty="0">
                <a:solidFill>
                  <a:schemeClr val="tx1"/>
                </a:solidFill>
              </a:rPr>
              <a:t>any secondary ICD-9-CM or diagnosis codes for pressure ulcer stage III or IV (or unstageable) present on admission. </a:t>
            </a:r>
          </a:p>
          <a:p>
            <a:pPr fontAlgn="base">
              <a:lnSpc>
                <a:spcPct val="120000"/>
              </a:lnSpc>
              <a:spcBef>
                <a:spcPts val="0"/>
              </a:spcBef>
              <a:buClr>
                <a:srgbClr val="C00000"/>
              </a:buClr>
            </a:pPr>
            <a:r>
              <a:rPr lang="en-US" sz="1500" dirty="0">
                <a:solidFill>
                  <a:schemeClr val="tx1"/>
                </a:solidFill>
              </a:rPr>
              <a:t>If more than one pressure ulcer is reported, all pressure ulcers must be present on admission for the record to be excluded, and any secondary ICD-9-CM diagnosis codes for pressure ulcer present on admission (ICD-9) </a:t>
            </a:r>
          </a:p>
          <a:p>
            <a:pPr fontAlgn="base">
              <a:lnSpc>
                <a:spcPct val="120000"/>
              </a:lnSpc>
              <a:spcBef>
                <a:spcPts val="0"/>
              </a:spcBef>
              <a:buClr>
                <a:srgbClr val="C00000"/>
              </a:buClr>
            </a:pPr>
            <a:r>
              <a:rPr lang="en-US" sz="1500" dirty="0">
                <a:solidFill>
                  <a:schemeClr val="tx1"/>
                </a:solidFill>
              </a:rPr>
              <a:t>with any-listed ICD-9-CM diagnosis codes for hemiplegia, paraplegia, or quadriplegia (ICD-9) </a:t>
            </a:r>
          </a:p>
          <a:p>
            <a:pPr fontAlgn="base">
              <a:lnSpc>
                <a:spcPct val="120000"/>
              </a:lnSpc>
              <a:spcBef>
                <a:spcPts val="0"/>
              </a:spcBef>
              <a:buClr>
                <a:srgbClr val="C00000"/>
              </a:buClr>
            </a:pPr>
            <a:r>
              <a:rPr lang="en-US" sz="1500" dirty="0">
                <a:solidFill>
                  <a:schemeClr val="tx1"/>
                </a:solidFill>
              </a:rPr>
              <a:t>with any-listed ICD-9-CM diagnosis codes for spina bifida or anoxic brain damage (ICD-9) </a:t>
            </a:r>
          </a:p>
          <a:p>
            <a:pPr fontAlgn="base">
              <a:lnSpc>
                <a:spcPct val="120000"/>
              </a:lnSpc>
              <a:spcBef>
                <a:spcPts val="0"/>
              </a:spcBef>
              <a:buClr>
                <a:srgbClr val="C00000"/>
              </a:buClr>
            </a:pPr>
            <a:endParaRPr lang="en-US" sz="1500" dirty="0">
              <a:solidFill>
                <a:schemeClr val="tx1"/>
              </a:solidFill>
            </a:endParaRPr>
          </a:p>
        </p:txBody>
      </p:sp>
      <p:sp>
        <p:nvSpPr>
          <p:cNvPr id="5" name="TextBox 4"/>
          <p:cNvSpPr txBox="1"/>
          <p:nvPr/>
        </p:nvSpPr>
        <p:spPr>
          <a:xfrm>
            <a:off x="7720314" y="6154954"/>
            <a:ext cx="4332790" cy="523220"/>
          </a:xfrm>
          <a:prstGeom prst="rect">
            <a:avLst/>
          </a:prstGeom>
          <a:noFill/>
        </p:spPr>
        <p:txBody>
          <a:bodyPr wrap="square" rtlCol="0">
            <a:spAutoFit/>
          </a:bodyPr>
          <a:lstStyle/>
          <a:p>
            <a:pPr marL="403225" indent="-403225">
              <a:buClr>
                <a:srgbClr val="C00000"/>
              </a:buClr>
            </a:pPr>
            <a:r>
              <a:rPr lang="en-US" sz="1400" dirty="0" err="1"/>
              <a:t>www.medicare.gov</a:t>
            </a:r>
            <a:r>
              <a:rPr lang="en-US" sz="1400" dirty="0"/>
              <a:t>/</a:t>
            </a:r>
            <a:r>
              <a:rPr lang="en-US" sz="1400" dirty="0" err="1"/>
              <a:t>HospitalCompare</a:t>
            </a:r>
            <a:r>
              <a:rPr lang="en-US" sz="1400" dirty="0"/>
              <a:t>/Data/Serious-</a:t>
            </a:r>
            <a:r>
              <a:rPr lang="en-US" sz="1400" dirty="0" err="1"/>
              <a:t>Complications.html</a:t>
            </a:r>
            <a:endParaRPr lang="en-US" sz="1400" dirty="0"/>
          </a:p>
        </p:txBody>
      </p:sp>
      <p:sp>
        <p:nvSpPr>
          <p:cNvPr id="6" name="Content Placeholder 2"/>
          <p:cNvSpPr txBox="1">
            <a:spLocks/>
          </p:cNvSpPr>
          <p:nvPr/>
        </p:nvSpPr>
        <p:spPr>
          <a:xfrm>
            <a:off x="5856791" y="1747152"/>
            <a:ext cx="510636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lnSpc>
                <a:spcPct val="120000"/>
              </a:lnSpc>
              <a:spcBef>
                <a:spcPts val="0"/>
              </a:spcBef>
              <a:buClr>
                <a:srgbClr val="C00000"/>
              </a:buClr>
            </a:pPr>
            <a:r>
              <a:rPr lang="en-US" sz="1600" dirty="0">
                <a:solidFill>
                  <a:schemeClr val="tx1"/>
                </a:solidFill>
              </a:rPr>
              <a:t>with any-listed ICD-9-CM procedure codes for debridement or pedicle graft before or on the same day as the major operating room procedure (ICD-9) </a:t>
            </a:r>
          </a:p>
          <a:p>
            <a:pPr fontAlgn="base">
              <a:lnSpc>
                <a:spcPct val="120000"/>
              </a:lnSpc>
              <a:spcBef>
                <a:spcPts val="0"/>
              </a:spcBef>
              <a:buClr>
                <a:srgbClr val="C00000"/>
              </a:buClr>
            </a:pPr>
            <a:r>
              <a:rPr lang="en-US" sz="1600" dirty="0">
                <a:solidFill>
                  <a:schemeClr val="tx1"/>
                </a:solidFill>
              </a:rPr>
              <a:t>with a ICD-9-CM principal procedure codes for debridement or pedicle graft (ICD-9) </a:t>
            </a:r>
          </a:p>
          <a:p>
            <a:pPr fontAlgn="base">
              <a:lnSpc>
                <a:spcPct val="120000"/>
              </a:lnSpc>
              <a:spcBef>
                <a:spcPts val="0"/>
              </a:spcBef>
              <a:buClr>
                <a:srgbClr val="C00000"/>
              </a:buClr>
            </a:pPr>
            <a:r>
              <a:rPr lang="en-US" sz="1600" dirty="0">
                <a:solidFill>
                  <a:schemeClr val="tx1"/>
                </a:solidFill>
              </a:rPr>
              <a:t>with any-listed ICD-9-CM procedure codes for debridement or pedicle graft as the only major operating room procedure (ICD-9) </a:t>
            </a:r>
          </a:p>
          <a:p>
            <a:pPr fontAlgn="base">
              <a:lnSpc>
                <a:spcPct val="120000"/>
              </a:lnSpc>
              <a:spcBef>
                <a:spcPts val="0"/>
              </a:spcBef>
              <a:buClr>
                <a:srgbClr val="C00000"/>
              </a:buClr>
            </a:pPr>
            <a:r>
              <a:rPr lang="en-US" sz="1600" dirty="0">
                <a:solidFill>
                  <a:schemeClr val="tx1"/>
                </a:solidFill>
              </a:rPr>
              <a:t>Transfer from a hospital (ICD-9) </a:t>
            </a:r>
          </a:p>
          <a:p>
            <a:pPr fontAlgn="base">
              <a:lnSpc>
                <a:spcPct val="120000"/>
              </a:lnSpc>
              <a:spcBef>
                <a:spcPts val="0"/>
              </a:spcBef>
              <a:buClr>
                <a:srgbClr val="C00000"/>
              </a:buClr>
            </a:pPr>
            <a:r>
              <a:rPr lang="en-US" sz="1600" dirty="0">
                <a:solidFill>
                  <a:schemeClr val="tx1"/>
                </a:solidFill>
              </a:rPr>
              <a:t>Transfer from a Skilled Nursing Facility (SNF) or Intermediate Care Facility (ICF) (ICD-9) </a:t>
            </a:r>
          </a:p>
          <a:p>
            <a:pPr fontAlgn="base">
              <a:lnSpc>
                <a:spcPct val="120000"/>
              </a:lnSpc>
              <a:spcBef>
                <a:spcPts val="0"/>
              </a:spcBef>
              <a:buClr>
                <a:srgbClr val="C00000"/>
              </a:buClr>
            </a:pPr>
            <a:r>
              <a:rPr lang="en-US" sz="1600" dirty="0">
                <a:solidFill>
                  <a:schemeClr val="tx1"/>
                </a:solidFill>
              </a:rPr>
              <a:t>Transfer from another health care facility (ICD-9) • with a principal or any secondary ICD-9-CM diagnosis codes present on admission for major skin disorders (ICD-9) </a:t>
            </a:r>
          </a:p>
        </p:txBody>
      </p:sp>
    </p:spTree>
    <p:extLst>
      <p:ext uri="{BB962C8B-B14F-4D97-AF65-F5344CB8AC3E}">
        <p14:creationId xmlns:p14="http://schemas.microsoft.com/office/powerpoint/2010/main" val="107983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671" y="718096"/>
            <a:ext cx="10515600" cy="1325563"/>
          </a:xfrm>
        </p:spPr>
        <p:txBody>
          <a:bodyPr>
            <a:normAutofit fontScale="90000"/>
          </a:bodyPr>
          <a:lstStyle/>
          <a:p>
            <a:pPr algn="ctr">
              <a:buClr>
                <a:srgbClr val="C00000"/>
              </a:buClr>
            </a:pPr>
            <a:r>
              <a:rPr lang="en-US" dirty="0"/>
              <a:t>Patient Safety Indicator (PSI 04)</a:t>
            </a:r>
            <a:br>
              <a:rPr lang="en-US" dirty="0"/>
            </a:br>
            <a:r>
              <a:rPr lang="en-US" dirty="0"/>
              <a:t>Death Rate among Surgical Inpatients with Serious Treatable Complications</a:t>
            </a:r>
          </a:p>
        </p:txBody>
      </p:sp>
      <p:sp>
        <p:nvSpPr>
          <p:cNvPr id="3" name="Content Placeholder 2"/>
          <p:cNvSpPr>
            <a:spLocks noGrp="1"/>
          </p:cNvSpPr>
          <p:nvPr>
            <p:ph idx="1"/>
          </p:nvPr>
        </p:nvSpPr>
        <p:spPr/>
        <p:txBody>
          <a:bodyPr>
            <a:noAutofit/>
          </a:bodyPr>
          <a:lstStyle/>
          <a:p>
            <a:pPr marL="0" indent="0" algn="ctr" fontAlgn="base">
              <a:lnSpc>
                <a:spcPct val="120000"/>
              </a:lnSpc>
              <a:buClr>
                <a:srgbClr val="C00000"/>
              </a:buClr>
              <a:buNone/>
            </a:pPr>
            <a:endParaRPr lang="en-US" sz="2400" dirty="0">
              <a:solidFill>
                <a:schemeClr val="tx1"/>
              </a:solidFill>
            </a:endParaRPr>
          </a:p>
          <a:p>
            <a:pPr fontAlgn="base">
              <a:lnSpc>
                <a:spcPct val="120000"/>
              </a:lnSpc>
              <a:buClr>
                <a:srgbClr val="C00000"/>
              </a:buClr>
            </a:pPr>
            <a:r>
              <a:rPr lang="en-US" sz="2400" dirty="0">
                <a:solidFill>
                  <a:schemeClr val="tx1"/>
                </a:solidFill>
              </a:rPr>
              <a:t>In-hospital deaths per 1,000 surgical discharges, among patients ages 18 through 89 years or obstetric patients, with serious treatable complications (pneumonia, pulmonary embolism/deep vein thrombosis, sepsis, shock/cardiac arrest or gastrointestinal hemorrhage/acute ulcer). Includes metrics for the number of discharges for each type of complication. Excludes cases transferred to an acute care facility</a:t>
            </a:r>
          </a:p>
        </p:txBody>
      </p:sp>
      <p:sp>
        <p:nvSpPr>
          <p:cNvPr id="5" name="TextBox 4"/>
          <p:cNvSpPr txBox="1"/>
          <p:nvPr/>
        </p:nvSpPr>
        <p:spPr>
          <a:xfrm>
            <a:off x="7592992" y="6098490"/>
            <a:ext cx="4332790" cy="523220"/>
          </a:xfrm>
          <a:prstGeom prst="rect">
            <a:avLst/>
          </a:prstGeom>
          <a:noFill/>
        </p:spPr>
        <p:txBody>
          <a:bodyPr wrap="square" rtlCol="0">
            <a:spAutoFit/>
          </a:bodyPr>
          <a:lstStyle/>
          <a:p>
            <a:pPr marL="403225" indent="-403225">
              <a:buClr>
                <a:srgbClr val="C00000"/>
              </a:buClr>
            </a:pPr>
            <a:r>
              <a:rPr lang="en-US" sz="1400" dirty="0" err="1"/>
              <a:t>www.medicare.gov</a:t>
            </a:r>
            <a:r>
              <a:rPr lang="en-US" sz="1400" dirty="0"/>
              <a:t>/</a:t>
            </a:r>
            <a:r>
              <a:rPr lang="en-US" sz="1400" dirty="0" err="1"/>
              <a:t>HospitalCompare</a:t>
            </a:r>
            <a:r>
              <a:rPr lang="en-US" sz="1400" dirty="0"/>
              <a:t>/Data/Serious-</a:t>
            </a:r>
            <a:r>
              <a:rPr lang="en-US" sz="1400" dirty="0" err="1"/>
              <a:t>Complications.html</a:t>
            </a:r>
            <a:endParaRPr lang="en-US" sz="1400" dirty="0"/>
          </a:p>
        </p:txBody>
      </p:sp>
    </p:spTree>
    <p:extLst>
      <p:ext uri="{BB962C8B-B14F-4D97-AF65-F5344CB8AC3E}">
        <p14:creationId xmlns:p14="http://schemas.microsoft.com/office/powerpoint/2010/main" val="292475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uClr>
                <a:srgbClr val="C00000"/>
              </a:buClr>
            </a:pPr>
            <a:r>
              <a:rPr lang="en-US" dirty="0"/>
              <a:t>Patient Safety Indicator (PSI 04)</a:t>
            </a:r>
            <a:br>
              <a:rPr lang="en-US" dirty="0"/>
            </a:br>
            <a:r>
              <a:rPr lang="en-US" dirty="0"/>
              <a:t>Death Rate among Surgical Inpatients with Serious Treatable Complications</a:t>
            </a:r>
          </a:p>
        </p:txBody>
      </p:sp>
      <p:sp>
        <p:nvSpPr>
          <p:cNvPr id="3" name="Content Placeholder 2"/>
          <p:cNvSpPr>
            <a:spLocks noGrp="1"/>
          </p:cNvSpPr>
          <p:nvPr>
            <p:ph idx="1"/>
          </p:nvPr>
        </p:nvSpPr>
        <p:spPr/>
        <p:txBody>
          <a:bodyPr>
            <a:noAutofit/>
          </a:bodyPr>
          <a:lstStyle/>
          <a:p>
            <a:pPr marL="0" indent="0" algn="ctr" fontAlgn="base">
              <a:lnSpc>
                <a:spcPct val="120000"/>
              </a:lnSpc>
              <a:buClr>
                <a:srgbClr val="C00000"/>
              </a:buClr>
              <a:buNone/>
            </a:pPr>
            <a:r>
              <a:rPr lang="en-US" sz="2400" dirty="0">
                <a:solidFill>
                  <a:schemeClr val="tx1"/>
                </a:solidFill>
              </a:rPr>
              <a:t>Exclusions</a:t>
            </a:r>
          </a:p>
          <a:p>
            <a:pPr fontAlgn="base">
              <a:lnSpc>
                <a:spcPct val="120000"/>
              </a:lnSpc>
              <a:buClr>
                <a:srgbClr val="C00000"/>
              </a:buClr>
            </a:pPr>
            <a:r>
              <a:rPr lang="en-US" sz="1800" dirty="0">
                <a:solidFill>
                  <a:schemeClr val="tx1"/>
                </a:solidFill>
              </a:rPr>
              <a:t>with a principal ICD-9-CM diagnosis code for pneumonia </a:t>
            </a:r>
          </a:p>
          <a:p>
            <a:pPr fontAlgn="base">
              <a:lnSpc>
                <a:spcPct val="120000"/>
              </a:lnSpc>
              <a:buClr>
                <a:srgbClr val="C00000"/>
              </a:buClr>
            </a:pPr>
            <a:r>
              <a:rPr lang="en-US" sz="1800" dirty="0">
                <a:solidFill>
                  <a:schemeClr val="tx1"/>
                </a:solidFill>
              </a:rPr>
              <a:t>with a principal ICD-9-CM diagnosis code for respiratory complications </a:t>
            </a:r>
          </a:p>
          <a:p>
            <a:pPr fontAlgn="base">
              <a:lnSpc>
                <a:spcPct val="120000"/>
              </a:lnSpc>
              <a:buClr>
                <a:srgbClr val="C00000"/>
              </a:buClr>
            </a:pPr>
            <a:r>
              <a:rPr lang="en-US" sz="1800" dirty="0">
                <a:solidFill>
                  <a:schemeClr val="tx1"/>
                </a:solidFill>
              </a:rPr>
              <a:t>with any-listed ICD-9-CM diagnosis codes for viral pneumonia or influenza</a:t>
            </a:r>
          </a:p>
          <a:p>
            <a:pPr fontAlgn="base">
              <a:lnSpc>
                <a:spcPct val="120000"/>
              </a:lnSpc>
              <a:buClr>
                <a:srgbClr val="C00000"/>
              </a:buClr>
            </a:pPr>
            <a:r>
              <a:rPr lang="en-US" sz="1800" dirty="0">
                <a:solidFill>
                  <a:schemeClr val="tx1"/>
                </a:solidFill>
              </a:rPr>
              <a:t>with any-listed ICD-9-CM diagnosis codes or any-listed ICD-9-CM procedure codes for immunocompromised state </a:t>
            </a:r>
          </a:p>
          <a:p>
            <a:pPr fontAlgn="base">
              <a:lnSpc>
                <a:spcPct val="120000"/>
              </a:lnSpc>
              <a:buClr>
                <a:srgbClr val="C00000"/>
              </a:buClr>
            </a:pPr>
            <a:r>
              <a:rPr lang="en-US" sz="1800" dirty="0">
                <a:solidFill>
                  <a:schemeClr val="tx1"/>
                </a:solidFill>
              </a:rPr>
              <a:t>with any-listed ICD-9-CM procedure codes for lung cancer </a:t>
            </a:r>
          </a:p>
          <a:p>
            <a:pPr fontAlgn="base">
              <a:lnSpc>
                <a:spcPct val="120000"/>
              </a:lnSpc>
              <a:buClr>
                <a:srgbClr val="C00000"/>
              </a:buClr>
            </a:pPr>
            <a:r>
              <a:rPr lang="en-US" sz="1800" dirty="0">
                <a:solidFill>
                  <a:schemeClr val="tx1"/>
                </a:solidFill>
              </a:rPr>
              <a:t>MDC 4 (diseases/disorders of respiratory system) </a:t>
            </a:r>
          </a:p>
          <a:p>
            <a:pPr fontAlgn="base">
              <a:lnSpc>
                <a:spcPct val="120000"/>
              </a:lnSpc>
              <a:buClr>
                <a:srgbClr val="C00000"/>
              </a:buClr>
            </a:pPr>
            <a:r>
              <a:rPr lang="en-US" sz="1800" dirty="0">
                <a:solidFill>
                  <a:schemeClr val="tx1"/>
                </a:solidFill>
              </a:rPr>
              <a:t>transferred to an acute care facility (DISP = 2)</a:t>
            </a:r>
          </a:p>
        </p:txBody>
      </p:sp>
      <p:sp>
        <p:nvSpPr>
          <p:cNvPr id="5" name="TextBox 4"/>
          <p:cNvSpPr txBox="1"/>
          <p:nvPr/>
        </p:nvSpPr>
        <p:spPr>
          <a:xfrm>
            <a:off x="7592992" y="6098490"/>
            <a:ext cx="4332790" cy="523220"/>
          </a:xfrm>
          <a:prstGeom prst="rect">
            <a:avLst/>
          </a:prstGeom>
          <a:noFill/>
        </p:spPr>
        <p:txBody>
          <a:bodyPr wrap="square" rtlCol="0">
            <a:spAutoFit/>
          </a:bodyPr>
          <a:lstStyle/>
          <a:p>
            <a:pPr marL="403225" indent="-403225">
              <a:buClr>
                <a:srgbClr val="C00000"/>
              </a:buClr>
            </a:pPr>
            <a:r>
              <a:rPr lang="en-US" sz="1400" dirty="0" err="1"/>
              <a:t>www.medicare.gov</a:t>
            </a:r>
            <a:r>
              <a:rPr lang="en-US" sz="1400" dirty="0"/>
              <a:t>/</a:t>
            </a:r>
            <a:r>
              <a:rPr lang="en-US" sz="1400" dirty="0" err="1"/>
              <a:t>HospitalCompare</a:t>
            </a:r>
            <a:r>
              <a:rPr lang="en-US" sz="1400" dirty="0"/>
              <a:t>/Data/Serious-</a:t>
            </a:r>
            <a:r>
              <a:rPr lang="en-US" sz="1400" dirty="0" err="1"/>
              <a:t>Complications.html</a:t>
            </a:r>
            <a:endParaRPr lang="en-US" sz="1400" dirty="0"/>
          </a:p>
        </p:txBody>
      </p:sp>
    </p:spTree>
    <p:extLst>
      <p:ext uri="{BB962C8B-B14F-4D97-AF65-F5344CB8AC3E}">
        <p14:creationId xmlns:p14="http://schemas.microsoft.com/office/powerpoint/2010/main" val="1778405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err="1"/>
              <a:t>Iodosorb</a:t>
            </a:r>
            <a:r>
              <a:rPr lang="en-US" dirty="0"/>
              <a:t> (</a:t>
            </a:r>
            <a:r>
              <a:rPr lang="en-US" dirty="0" err="1"/>
              <a:t>Cadexomer</a:t>
            </a:r>
            <a:r>
              <a:rPr lang="en-US" dirty="0"/>
              <a:t> Iodine)</a:t>
            </a:r>
          </a:p>
        </p:txBody>
      </p:sp>
      <p:sp>
        <p:nvSpPr>
          <p:cNvPr id="3" name="Content Placeholder 2"/>
          <p:cNvSpPr>
            <a:spLocks noGrp="1"/>
          </p:cNvSpPr>
          <p:nvPr>
            <p:ph idx="1"/>
          </p:nvPr>
        </p:nvSpPr>
        <p:spPr/>
        <p:txBody>
          <a:bodyPr>
            <a:normAutofit/>
          </a:bodyPr>
          <a:lstStyle/>
          <a:p>
            <a:pPr>
              <a:buClr>
                <a:srgbClr val="C00000"/>
              </a:buClr>
            </a:pPr>
            <a:r>
              <a:rPr lang="en-US" dirty="0" err="1">
                <a:solidFill>
                  <a:schemeClr val="tx1"/>
                </a:solidFill>
              </a:rPr>
              <a:t>Cadexomer</a:t>
            </a:r>
            <a:r>
              <a:rPr lang="en-US" dirty="0">
                <a:solidFill>
                  <a:schemeClr val="tx1"/>
                </a:solidFill>
              </a:rPr>
              <a:t> iodine is a hydrophilic starch polymer bead, containing 0.9% w/w iodine. </a:t>
            </a:r>
          </a:p>
          <a:p>
            <a:pPr>
              <a:buClr>
                <a:srgbClr val="C00000"/>
              </a:buClr>
            </a:pPr>
            <a:r>
              <a:rPr lang="en-US" dirty="0">
                <a:solidFill>
                  <a:schemeClr val="tx1"/>
                </a:solidFill>
              </a:rPr>
              <a:t>When in contact with wound exudates, it releases free iodine (an antiseptic), which reduces the bacterial count. </a:t>
            </a:r>
          </a:p>
          <a:p>
            <a:pPr>
              <a:buClr>
                <a:srgbClr val="C00000"/>
              </a:buClr>
            </a:pPr>
            <a:r>
              <a:rPr lang="en-US" dirty="0">
                <a:solidFill>
                  <a:schemeClr val="tx1"/>
                </a:solidFill>
              </a:rPr>
              <a:t>It also absorbs fluid, removes pus and debris, and facilitates </a:t>
            </a:r>
            <a:r>
              <a:rPr lang="en-US" dirty="0" err="1">
                <a:solidFill>
                  <a:schemeClr val="tx1"/>
                </a:solidFill>
              </a:rPr>
              <a:t>desloughing</a:t>
            </a:r>
            <a:r>
              <a:rPr lang="en-US" dirty="0">
                <a:solidFill>
                  <a:schemeClr val="tx1"/>
                </a:solidFill>
              </a:rPr>
              <a:t>.</a:t>
            </a:r>
            <a:r>
              <a:rPr lang="en-US" baseline="30000" dirty="0">
                <a:solidFill>
                  <a:schemeClr val="tx1"/>
                </a:solidFill>
              </a:rPr>
              <a:t> </a:t>
            </a:r>
          </a:p>
          <a:p>
            <a:pPr>
              <a:buClr>
                <a:srgbClr val="C00000"/>
              </a:buClr>
            </a:pPr>
            <a:r>
              <a:rPr lang="en-US" dirty="0">
                <a:solidFill>
                  <a:schemeClr val="tx1"/>
                </a:solidFill>
              </a:rPr>
              <a:t>In addition, </a:t>
            </a:r>
            <a:r>
              <a:rPr lang="en-US" dirty="0" err="1">
                <a:solidFill>
                  <a:schemeClr val="tx1"/>
                </a:solidFill>
              </a:rPr>
              <a:t>cadexomer</a:t>
            </a:r>
            <a:r>
              <a:rPr lang="en-US" dirty="0">
                <a:solidFill>
                  <a:schemeClr val="tx1"/>
                </a:solidFill>
              </a:rPr>
              <a:t> iodine maintains a moist environment to promote the healing of chronic skin ulcers. </a:t>
            </a:r>
          </a:p>
        </p:txBody>
      </p:sp>
      <p:sp>
        <p:nvSpPr>
          <p:cNvPr id="4" name="TextBox 3"/>
          <p:cNvSpPr txBox="1"/>
          <p:nvPr/>
        </p:nvSpPr>
        <p:spPr>
          <a:xfrm>
            <a:off x="6096000" y="5915353"/>
            <a:ext cx="5733326" cy="523220"/>
          </a:xfrm>
          <a:prstGeom prst="rect">
            <a:avLst/>
          </a:prstGeom>
          <a:noFill/>
        </p:spPr>
        <p:txBody>
          <a:bodyPr wrap="square" rtlCol="0">
            <a:spAutoFit/>
          </a:bodyPr>
          <a:lstStyle/>
          <a:p>
            <a:pPr marL="403225" indent="-403225">
              <a:buClr>
                <a:srgbClr val="C00000"/>
              </a:buClr>
            </a:pPr>
            <a:r>
              <a:rPr lang="en-US" sz="1400" dirty="0"/>
              <a:t>Ormiston MC, et al. Controlled trial of </a:t>
            </a:r>
            <a:r>
              <a:rPr lang="en-US" sz="1400" dirty="0" err="1"/>
              <a:t>Iodosorb</a:t>
            </a:r>
            <a:r>
              <a:rPr lang="en-US" sz="1400" dirty="0"/>
              <a:t> in chronic venous ulcers. </a:t>
            </a:r>
            <a:r>
              <a:rPr lang="en-US" sz="1400" i="1" dirty="0"/>
              <a:t>Br Med J </a:t>
            </a:r>
            <a:r>
              <a:rPr lang="en-US" sz="1400" b="1" dirty="0"/>
              <a:t>1985</a:t>
            </a:r>
            <a:r>
              <a:rPr lang="en-US" sz="1400" dirty="0"/>
              <a:t> (291)6491:  308-310.</a:t>
            </a:r>
          </a:p>
        </p:txBody>
      </p:sp>
    </p:spTree>
    <p:extLst>
      <p:ext uri="{BB962C8B-B14F-4D97-AF65-F5344CB8AC3E}">
        <p14:creationId xmlns:p14="http://schemas.microsoft.com/office/powerpoint/2010/main" val="782626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err="1"/>
              <a:t>Iodosorb</a:t>
            </a:r>
            <a:r>
              <a:rPr lang="en-US" dirty="0"/>
              <a:t> (</a:t>
            </a:r>
            <a:r>
              <a:rPr lang="en-US" dirty="0" err="1"/>
              <a:t>cadexomer</a:t>
            </a:r>
            <a:r>
              <a:rPr lang="en-US" dirty="0"/>
              <a:t> iodine)</a:t>
            </a:r>
          </a:p>
        </p:txBody>
      </p:sp>
      <p:sp>
        <p:nvSpPr>
          <p:cNvPr id="3" name="Content Placeholder 2"/>
          <p:cNvSpPr>
            <a:spLocks noGrp="1"/>
          </p:cNvSpPr>
          <p:nvPr>
            <p:ph idx="1"/>
          </p:nvPr>
        </p:nvSpPr>
        <p:spPr>
          <a:xfrm>
            <a:off x="838200" y="1952946"/>
            <a:ext cx="5145911" cy="3786279"/>
          </a:xfrm>
        </p:spPr>
        <p:txBody>
          <a:bodyPr>
            <a:normAutofit/>
          </a:bodyPr>
          <a:lstStyle/>
          <a:p>
            <a:pPr>
              <a:buClr>
                <a:srgbClr val="C00000"/>
              </a:buClr>
            </a:pPr>
            <a:r>
              <a:rPr lang="en-US" dirty="0" err="1">
                <a:solidFill>
                  <a:schemeClr val="tx1"/>
                </a:solidFill>
              </a:rPr>
              <a:t>cadexomer</a:t>
            </a:r>
            <a:r>
              <a:rPr lang="en-US" dirty="0">
                <a:solidFill>
                  <a:schemeClr val="tx1"/>
                </a:solidFill>
              </a:rPr>
              <a:t> iodine (both ointment and powder), in comparison with standard care alone, increases the percentage of reduction in ulcer size and promotes complete wound healing in chronic ulcers.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244" y="2243349"/>
            <a:ext cx="4614556" cy="3495876"/>
          </a:xfrm>
          <a:prstGeom prst="rect">
            <a:avLst/>
          </a:prstGeom>
        </p:spPr>
      </p:pic>
      <p:sp>
        <p:nvSpPr>
          <p:cNvPr id="5" name="TextBox 4"/>
          <p:cNvSpPr txBox="1"/>
          <p:nvPr/>
        </p:nvSpPr>
        <p:spPr>
          <a:xfrm>
            <a:off x="6192456" y="6098490"/>
            <a:ext cx="5733326" cy="523220"/>
          </a:xfrm>
          <a:prstGeom prst="rect">
            <a:avLst/>
          </a:prstGeom>
          <a:noFill/>
        </p:spPr>
        <p:txBody>
          <a:bodyPr wrap="square" rtlCol="0">
            <a:spAutoFit/>
          </a:bodyPr>
          <a:lstStyle/>
          <a:p>
            <a:pPr marL="403225" indent="-403225">
              <a:buClr>
                <a:srgbClr val="C00000"/>
              </a:buClr>
            </a:pPr>
            <a:r>
              <a:rPr lang="en-US" sz="1400" dirty="0"/>
              <a:t>Raju R, et al. Efficacy of </a:t>
            </a:r>
            <a:r>
              <a:rPr lang="en-US" sz="1400" dirty="0" err="1"/>
              <a:t>cadexomer</a:t>
            </a:r>
            <a:r>
              <a:rPr lang="en-US" sz="1400" dirty="0"/>
              <a:t> iodine in the treatment of chronic ulcers: a randomized, multicenter, controlled trial. </a:t>
            </a:r>
            <a:r>
              <a:rPr lang="en-US" sz="1400" i="1" dirty="0"/>
              <a:t>Wounds</a:t>
            </a:r>
            <a:r>
              <a:rPr lang="en-US" sz="1400" dirty="0"/>
              <a:t> 2019 (31)3: 85-90.</a:t>
            </a:r>
          </a:p>
        </p:txBody>
      </p:sp>
      <p:sp>
        <p:nvSpPr>
          <p:cNvPr id="6" name="TextBox 5"/>
          <p:cNvSpPr txBox="1"/>
          <p:nvPr/>
        </p:nvSpPr>
        <p:spPr>
          <a:xfrm>
            <a:off x="6342927" y="1699675"/>
            <a:ext cx="5682847" cy="338554"/>
          </a:xfrm>
          <a:prstGeom prst="rect">
            <a:avLst/>
          </a:prstGeom>
          <a:noFill/>
        </p:spPr>
        <p:txBody>
          <a:bodyPr wrap="square" rtlCol="0">
            <a:spAutoFit/>
          </a:bodyPr>
          <a:lstStyle/>
          <a:p>
            <a:pPr marL="403225" indent="-403225"/>
            <a:r>
              <a:rPr lang="en-US" sz="1600" dirty="0">
                <a:solidFill>
                  <a:schemeClr val="bg1"/>
                </a:solidFill>
              </a:rPr>
              <a:t>Percentage of reduction in ulcer size from baseline to 12 weeks</a:t>
            </a:r>
          </a:p>
        </p:txBody>
      </p:sp>
    </p:spTree>
    <p:extLst>
      <p:ext uri="{BB962C8B-B14F-4D97-AF65-F5344CB8AC3E}">
        <p14:creationId xmlns:p14="http://schemas.microsoft.com/office/powerpoint/2010/main" val="513244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err="1"/>
              <a:t>Santyl</a:t>
            </a:r>
            <a:r>
              <a:rPr lang="en-US" dirty="0"/>
              <a:t> (collagenase)</a:t>
            </a:r>
          </a:p>
        </p:txBody>
      </p:sp>
      <p:sp>
        <p:nvSpPr>
          <p:cNvPr id="3" name="Content Placeholder 2"/>
          <p:cNvSpPr>
            <a:spLocks noGrp="1"/>
          </p:cNvSpPr>
          <p:nvPr>
            <p:ph idx="1"/>
          </p:nvPr>
        </p:nvSpPr>
        <p:spPr/>
        <p:txBody>
          <a:bodyPr/>
          <a:lstStyle/>
          <a:p>
            <a:pPr>
              <a:buClr>
                <a:srgbClr val="C00000"/>
              </a:buClr>
            </a:pPr>
            <a:r>
              <a:rPr lang="en-US" dirty="0">
                <a:solidFill>
                  <a:schemeClr val="tx1"/>
                </a:solidFill>
              </a:rPr>
              <a:t>There is a lack of RCTs with adequate methodological quality. </a:t>
            </a:r>
          </a:p>
          <a:p>
            <a:pPr>
              <a:buClr>
                <a:srgbClr val="C00000"/>
              </a:buClr>
            </a:pPr>
            <a:r>
              <a:rPr lang="en-US" dirty="0">
                <a:solidFill>
                  <a:schemeClr val="tx1"/>
                </a:solidFill>
              </a:rPr>
              <a:t>Collagenase appears beneficial for wound healing and for its ability to remove necrotic or devitalized tissues in pressure ulcers, diabetic foot ulcers, and in burns with topical antibiotics. </a:t>
            </a:r>
          </a:p>
          <a:p>
            <a:pPr>
              <a:buClr>
                <a:srgbClr val="C00000"/>
              </a:buClr>
            </a:pPr>
            <a:r>
              <a:rPr lang="en-US" dirty="0">
                <a:solidFill>
                  <a:schemeClr val="tx1"/>
                </a:solidFill>
              </a:rPr>
              <a:t>Patients treated with collagenase may have an increased risk of adverse events (e.g., cellulitis) compared to alternative treatments. </a:t>
            </a:r>
          </a:p>
          <a:p>
            <a:pPr>
              <a:buClr>
                <a:srgbClr val="C00000"/>
              </a:buClr>
            </a:pPr>
            <a:endParaRPr lang="en-US" dirty="0">
              <a:solidFill>
                <a:schemeClr val="tx1"/>
              </a:solidFill>
            </a:endParaRPr>
          </a:p>
        </p:txBody>
      </p:sp>
      <p:sp>
        <p:nvSpPr>
          <p:cNvPr id="4" name="TextBox 3"/>
          <p:cNvSpPr txBox="1"/>
          <p:nvPr/>
        </p:nvSpPr>
        <p:spPr>
          <a:xfrm>
            <a:off x="6192456" y="5438299"/>
            <a:ext cx="5733326" cy="738664"/>
          </a:xfrm>
          <a:prstGeom prst="rect">
            <a:avLst/>
          </a:prstGeom>
          <a:noFill/>
        </p:spPr>
        <p:txBody>
          <a:bodyPr wrap="square" rtlCol="0">
            <a:spAutoFit/>
          </a:bodyPr>
          <a:lstStyle/>
          <a:p>
            <a:pPr marL="403225" indent="-403225">
              <a:buClr>
                <a:srgbClr val="C00000"/>
              </a:buClr>
            </a:pPr>
            <a:r>
              <a:rPr lang="en-US" sz="1400" dirty="0" err="1"/>
              <a:t>Patry</a:t>
            </a:r>
            <a:r>
              <a:rPr lang="en-US" sz="1400" dirty="0"/>
              <a:t> J, et al. Enzymatic debridement with collagenase in wounds and ulcers: a systematic review and meta-analysis. </a:t>
            </a:r>
            <a:r>
              <a:rPr lang="en-US" sz="1400" i="1" dirty="0"/>
              <a:t>International Wound Journal </a:t>
            </a:r>
            <a:r>
              <a:rPr lang="en-US" sz="1400" dirty="0"/>
              <a:t>2017 (14)6: 1055-1065.</a:t>
            </a:r>
          </a:p>
        </p:txBody>
      </p:sp>
    </p:spTree>
    <p:extLst>
      <p:ext uri="{BB962C8B-B14F-4D97-AF65-F5344CB8AC3E}">
        <p14:creationId xmlns:p14="http://schemas.microsoft.com/office/powerpoint/2010/main" val="1804035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err="1"/>
              <a:t>Santyl</a:t>
            </a:r>
            <a:r>
              <a:rPr lang="en-US" dirty="0"/>
              <a:t> (collagenase)</a:t>
            </a:r>
          </a:p>
        </p:txBody>
      </p:sp>
      <p:sp>
        <p:nvSpPr>
          <p:cNvPr id="3" name="Content Placeholder 2"/>
          <p:cNvSpPr>
            <a:spLocks noGrp="1"/>
          </p:cNvSpPr>
          <p:nvPr>
            <p:ph idx="1"/>
          </p:nvPr>
        </p:nvSpPr>
        <p:spPr/>
        <p:txBody>
          <a:bodyPr/>
          <a:lstStyle/>
          <a:p>
            <a:pPr>
              <a:buClr>
                <a:srgbClr val="C00000"/>
              </a:buClr>
            </a:pPr>
            <a:r>
              <a:rPr lang="en-US" dirty="0">
                <a:solidFill>
                  <a:schemeClr val="tx1"/>
                </a:solidFill>
              </a:rPr>
              <a:t>Enzymatic debridement with collagenase is commonly used in clinical practice. </a:t>
            </a:r>
          </a:p>
          <a:p>
            <a:pPr>
              <a:buClr>
                <a:srgbClr val="C00000"/>
              </a:buClr>
            </a:pPr>
            <a:r>
              <a:rPr lang="en-US" dirty="0">
                <a:solidFill>
                  <a:schemeClr val="tx1"/>
                </a:solidFill>
              </a:rPr>
              <a:t>Mechanism: by increasing production of anti-inflammatory cytokines and decreased levels of pro-inflammatory cytokines, it is effective in resolving wound inflammation. </a:t>
            </a:r>
          </a:p>
          <a:p>
            <a:pPr>
              <a:buClr>
                <a:srgbClr val="C00000"/>
              </a:buClr>
            </a:pPr>
            <a:endParaRPr lang="en-US" dirty="0">
              <a:solidFill>
                <a:schemeClr val="tx1"/>
              </a:solidFill>
            </a:endParaRPr>
          </a:p>
        </p:txBody>
      </p:sp>
      <p:sp>
        <p:nvSpPr>
          <p:cNvPr id="4" name="TextBox 3"/>
          <p:cNvSpPr txBox="1"/>
          <p:nvPr/>
        </p:nvSpPr>
        <p:spPr>
          <a:xfrm>
            <a:off x="6192456" y="5438299"/>
            <a:ext cx="5733326" cy="738664"/>
          </a:xfrm>
          <a:prstGeom prst="rect">
            <a:avLst/>
          </a:prstGeom>
          <a:noFill/>
        </p:spPr>
        <p:txBody>
          <a:bodyPr wrap="square" rtlCol="0">
            <a:spAutoFit/>
          </a:bodyPr>
          <a:lstStyle/>
          <a:p>
            <a:pPr marL="403225" indent="-403225">
              <a:buClr>
                <a:srgbClr val="C00000"/>
              </a:buClr>
            </a:pPr>
            <a:r>
              <a:rPr lang="en-US" sz="1400" dirty="0"/>
              <a:t>Das A, et al. Novel mechanisms of Collagenase </a:t>
            </a:r>
            <a:r>
              <a:rPr lang="en-US" sz="1400" dirty="0" err="1"/>
              <a:t>Santyl</a:t>
            </a:r>
            <a:r>
              <a:rPr lang="en-US" sz="1400" dirty="0"/>
              <a:t> Ointment (CSO) in wound macrophage polarization and resolution of wound inflammation. </a:t>
            </a:r>
            <a:r>
              <a:rPr lang="en-US" sz="1400" i="1" dirty="0" err="1"/>
              <a:t>Sci</a:t>
            </a:r>
            <a:r>
              <a:rPr lang="en-US" sz="1400" i="1" dirty="0"/>
              <a:t> Rep </a:t>
            </a:r>
            <a:r>
              <a:rPr lang="en-US" sz="1400" dirty="0"/>
              <a:t>2018 (8)1: 1696.</a:t>
            </a:r>
          </a:p>
        </p:txBody>
      </p:sp>
    </p:spTree>
    <p:extLst>
      <p:ext uri="{BB962C8B-B14F-4D97-AF65-F5344CB8AC3E}">
        <p14:creationId xmlns:p14="http://schemas.microsoft.com/office/powerpoint/2010/main" val="103641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err="1"/>
              <a:t>Dakins</a:t>
            </a:r>
            <a:r>
              <a:rPr lang="en-US" dirty="0"/>
              <a:t> Solution (chlorhexidine)</a:t>
            </a:r>
          </a:p>
        </p:txBody>
      </p:sp>
      <p:sp>
        <p:nvSpPr>
          <p:cNvPr id="3" name="Content Placeholder 2"/>
          <p:cNvSpPr>
            <a:spLocks noGrp="1"/>
          </p:cNvSpPr>
          <p:nvPr>
            <p:ph idx="1"/>
          </p:nvPr>
        </p:nvSpPr>
        <p:spPr/>
        <p:txBody>
          <a:bodyPr>
            <a:normAutofit fontScale="92500"/>
          </a:bodyPr>
          <a:lstStyle/>
          <a:p>
            <a:pPr>
              <a:buClr>
                <a:srgbClr val="C00000"/>
              </a:buClr>
            </a:pPr>
            <a:r>
              <a:rPr lang="en-US" dirty="0">
                <a:solidFill>
                  <a:schemeClr val="tx1"/>
                </a:solidFill>
              </a:rPr>
              <a:t>Chlorhexidine is produced in two forms: a 0.05% dilution for wound cleansing and a 4% solution for use as a surgical skin preparation. </a:t>
            </a:r>
          </a:p>
          <a:p>
            <a:pPr>
              <a:buClr>
                <a:srgbClr val="C00000"/>
              </a:buClr>
            </a:pPr>
            <a:r>
              <a:rPr lang="en-US" dirty="0">
                <a:solidFill>
                  <a:schemeClr val="tx1"/>
                </a:solidFill>
              </a:rPr>
              <a:t>Chlorhexidine 0.05% is of particular use to irrigate wounds requiring cleansing, particularly those healing by secondary infection. </a:t>
            </a:r>
          </a:p>
          <a:p>
            <a:pPr>
              <a:buClr>
                <a:srgbClr val="C00000"/>
              </a:buClr>
            </a:pPr>
            <a:r>
              <a:rPr lang="en-US" dirty="0">
                <a:solidFill>
                  <a:schemeClr val="tx1"/>
                </a:solidFill>
              </a:rPr>
              <a:t>Although it is commonly believed that the 0.05% can decrease bacterial load, it has been proposed that it is the physical action of cleansing that removes debris or exudate rather than the product used. </a:t>
            </a:r>
          </a:p>
          <a:p>
            <a:pPr>
              <a:buClr>
                <a:srgbClr val="C00000"/>
              </a:buClr>
            </a:pPr>
            <a:r>
              <a:rPr lang="en-US" dirty="0">
                <a:solidFill>
                  <a:schemeClr val="tx1"/>
                </a:solidFill>
              </a:rPr>
              <a:t>Much of the existing evidence on chlorhexidine 0.05% dates from the 1990s; up-to-date studies are required. </a:t>
            </a:r>
          </a:p>
        </p:txBody>
      </p:sp>
      <p:sp>
        <p:nvSpPr>
          <p:cNvPr id="4" name="TextBox 3"/>
          <p:cNvSpPr txBox="1"/>
          <p:nvPr/>
        </p:nvSpPr>
        <p:spPr>
          <a:xfrm>
            <a:off x="6458674" y="5915353"/>
            <a:ext cx="5733326" cy="523220"/>
          </a:xfrm>
          <a:prstGeom prst="rect">
            <a:avLst/>
          </a:prstGeom>
          <a:noFill/>
        </p:spPr>
        <p:txBody>
          <a:bodyPr wrap="square" rtlCol="0">
            <a:spAutoFit/>
          </a:bodyPr>
          <a:lstStyle/>
          <a:p>
            <a:pPr marL="403225" indent="-403225">
              <a:buClr>
                <a:srgbClr val="C00000"/>
              </a:buClr>
            </a:pPr>
            <a:r>
              <a:rPr lang="en-US" sz="1400" dirty="0"/>
              <a:t>Main RC. Should chlorhexidine gluconate be used in wound cleansing? </a:t>
            </a:r>
            <a:r>
              <a:rPr lang="en-US" sz="1400" i="1" dirty="0"/>
              <a:t>Journal of Wound Care </a:t>
            </a:r>
            <a:r>
              <a:rPr lang="en-US" sz="1400" dirty="0"/>
              <a:t>2008 (17)3: 112-114.</a:t>
            </a:r>
          </a:p>
        </p:txBody>
      </p:sp>
    </p:spTree>
    <p:extLst>
      <p:ext uri="{BB962C8B-B14F-4D97-AF65-F5344CB8AC3E}">
        <p14:creationId xmlns:p14="http://schemas.microsoft.com/office/powerpoint/2010/main" val="29444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36" y="98907"/>
            <a:ext cx="11343189" cy="896516"/>
          </a:xfrm>
        </p:spPr>
        <p:txBody>
          <a:bodyPr>
            <a:normAutofit/>
          </a:bodyPr>
          <a:lstStyle/>
          <a:p>
            <a:pPr algn="ctr"/>
            <a:r>
              <a:rPr lang="en-US" sz="3200" dirty="0"/>
              <a:t>What is the pressure ulcer protocol?</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817" y="844952"/>
            <a:ext cx="3981691" cy="5393756"/>
          </a:xfrm>
        </p:spPr>
      </p:pic>
      <p:sp>
        <p:nvSpPr>
          <p:cNvPr id="8" name="TextBox 7"/>
          <p:cNvSpPr txBox="1"/>
          <p:nvPr/>
        </p:nvSpPr>
        <p:spPr>
          <a:xfrm>
            <a:off x="7211027" y="6238708"/>
            <a:ext cx="4772628" cy="461665"/>
          </a:xfrm>
          <a:prstGeom prst="rect">
            <a:avLst/>
          </a:prstGeom>
          <a:noFill/>
        </p:spPr>
        <p:txBody>
          <a:bodyPr wrap="square" rtlCol="0">
            <a:spAutoFit/>
          </a:bodyPr>
          <a:lstStyle/>
          <a:p>
            <a:pPr marL="403225" indent="-403225"/>
            <a:r>
              <a:rPr lang="en-US" sz="1200" dirty="0" err="1"/>
              <a:t>Brem</a:t>
            </a:r>
            <a:r>
              <a:rPr lang="en-US" sz="1200" dirty="0"/>
              <a:t> H, et al. Protocol for the successful treatment of pressure ulcers. </a:t>
            </a:r>
            <a:r>
              <a:rPr lang="en-US" sz="1200" i="1" dirty="0"/>
              <a:t>Archives of Surgery </a:t>
            </a:r>
            <a:r>
              <a:rPr lang="en-US" sz="1200" dirty="0"/>
              <a:t>2004 (188 1A </a:t>
            </a:r>
            <a:r>
              <a:rPr lang="en-US" sz="1200" dirty="0" err="1"/>
              <a:t>suppl</a:t>
            </a:r>
            <a:r>
              <a:rPr lang="en-US" sz="1200" dirty="0"/>
              <a:t>): 9-17. </a:t>
            </a:r>
          </a:p>
        </p:txBody>
      </p:sp>
    </p:spTree>
    <p:extLst>
      <p:ext uri="{BB962C8B-B14F-4D97-AF65-F5344CB8AC3E}">
        <p14:creationId xmlns:p14="http://schemas.microsoft.com/office/powerpoint/2010/main" val="179118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err="1"/>
              <a:t>Silvadene</a:t>
            </a:r>
            <a:r>
              <a:rPr lang="en-US" dirty="0"/>
              <a:t> (silver </a:t>
            </a:r>
            <a:r>
              <a:rPr lang="en-US" dirty="0" err="1"/>
              <a:t>sulfadiazene</a:t>
            </a:r>
            <a:r>
              <a:rPr lang="en-US" dirty="0"/>
              <a:t>)</a:t>
            </a:r>
          </a:p>
        </p:txBody>
      </p:sp>
      <p:sp>
        <p:nvSpPr>
          <p:cNvPr id="3" name="Content Placeholder 2"/>
          <p:cNvSpPr>
            <a:spLocks noGrp="1"/>
          </p:cNvSpPr>
          <p:nvPr>
            <p:ph idx="1"/>
          </p:nvPr>
        </p:nvSpPr>
        <p:spPr/>
        <p:txBody>
          <a:bodyPr/>
          <a:lstStyle/>
          <a:p>
            <a:pPr>
              <a:buClr>
                <a:srgbClr val="C00000"/>
              </a:buClr>
            </a:pPr>
            <a:r>
              <a:rPr lang="en-US" dirty="0">
                <a:solidFill>
                  <a:schemeClr val="tx1"/>
                </a:solidFill>
              </a:rPr>
              <a:t>Due to its strong antimicrobial activity, silver is commonly used as an adjunct in wound care. However it also has the potential to impair healing by exerting toxic effects on keratinocytes and fibroblasts. </a:t>
            </a:r>
          </a:p>
          <a:p>
            <a:pPr>
              <a:buClr>
                <a:srgbClr val="C00000"/>
              </a:buClr>
            </a:pPr>
            <a:r>
              <a:rPr lang="en-US" dirty="0">
                <a:solidFill>
                  <a:schemeClr val="tx1"/>
                </a:solidFill>
              </a:rPr>
              <a:t>Silver is beneficial for the first few days/weeks, after which </a:t>
            </a:r>
            <a:r>
              <a:rPr lang="en-US" dirty="0" err="1">
                <a:solidFill>
                  <a:schemeClr val="tx1"/>
                </a:solidFill>
              </a:rPr>
              <a:t>nonsilver</a:t>
            </a:r>
            <a:r>
              <a:rPr lang="en-US" dirty="0">
                <a:solidFill>
                  <a:schemeClr val="tx1"/>
                </a:solidFill>
              </a:rPr>
              <a:t> dressings should be used. </a:t>
            </a:r>
          </a:p>
          <a:p>
            <a:pPr>
              <a:buClr>
                <a:srgbClr val="C00000"/>
              </a:buClr>
            </a:pPr>
            <a:r>
              <a:rPr lang="en-US" dirty="0">
                <a:solidFill>
                  <a:schemeClr val="tx1"/>
                </a:solidFill>
              </a:rPr>
              <a:t>Silver-containing dressings, especially </a:t>
            </a:r>
            <a:r>
              <a:rPr lang="en-US" dirty="0" err="1">
                <a:solidFill>
                  <a:schemeClr val="tx1"/>
                </a:solidFill>
              </a:rPr>
              <a:t>nanocrystalline</a:t>
            </a:r>
            <a:r>
              <a:rPr lang="en-US" dirty="0">
                <a:solidFill>
                  <a:schemeClr val="tx1"/>
                </a:solidFill>
              </a:rPr>
              <a:t> silver, are most useful in infected wounds. </a:t>
            </a:r>
          </a:p>
          <a:p>
            <a:pPr>
              <a:buClr>
                <a:srgbClr val="C00000"/>
              </a:buClr>
            </a:pPr>
            <a:endParaRPr lang="en-US" dirty="0">
              <a:solidFill>
                <a:schemeClr val="tx1"/>
              </a:solidFill>
            </a:endParaRPr>
          </a:p>
        </p:txBody>
      </p:sp>
      <p:sp>
        <p:nvSpPr>
          <p:cNvPr id="4" name="TextBox 3"/>
          <p:cNvSpPr txBox="1"/>
          <p:nvPr/>
        </p:nvSpPr>
        <p:spPr>
          <a:xfrm>
            <a:off x="6458674" y="5915353"/>
            <a:ext cx="5733326" cy="523220"/>
          </a:xfrm>
          <a:prstGeom prst="rect">
            <a:avLst/>
          </a:prstGeom>
          <a:noFill/>
        </p:spPr>
        <p:txBody>
          <a:bodyPr wrap="square" rtlCol="0">
            <a:spAutoFit/>
          </a:bodyPr>
          <a:lstStyle/>
          <a:p>
            <a:pPr marL="403225" indent="-403225">
              <a:buClr>
                <a:srgbClr val="C00000"/>
              </a:buClr>
            </a:pPr>
            <a:r>
              <a:rPr lang="en-US" sz="1400" dirty="0" err="1"/>
              <a:t>Khansa</a:t>
            </a:r>
            <a:r>
              <a:rPr lang="en-US" sz="1400" dirty="0"/>
              <a:t> I, et al. Silver in wound care—friend or foe? </a:t>
            </a:r>
            <a:r>
              <a:rPr lang="en-US" sz="1400" i="1" dirty="0" err="1"/>
              <a:t>Plast</a:t>
            </a:r>
            <a:r>
              <a:rPr lang="en-US" sz="1400" i="1" dirty="0"/>
              <a:t> </a:t>
            </a:r>
            <a:r>
              <a:rPr lang="en-US" sz="1400" i="1" dirty="0" err="1"/>
              <a:t>Reconstr</a:t>
            </a:r>
            <a:r>
              <a:rPr lang="en-US" sz="1400" i="1" dirty="0"/>
              <a:t> </a:t>
            </a:r>
            <a:r>
              <a:rPr lang="en-US" sz="1400" i="1" dirty="0" err="1"/>
              <a:t>Surg</a:t>
            </a:r>
            <a:r>
              <a:rPr lang="en-US" sz="1400" i="1" dirty="0"/>
              <a:t> Glob Open </a:t>
            </a:r>
            <a:r>
              <a:rPr lang="en-US" sz="1400" dirty="0"/>
              <a:t>2019 (7)8: </a:t>
            </a:r>
            <a:r>
              <a:rPr lang="pt-BR" sz="1400" dirty="0"/>
              <a:t>e2390. </a:t>
            </a:r>
            <a:r>
              <a:rPr lang="pt-BR" sz="1400" dirty="0" err="1"/>
              <a:t>doi</a:t>
            </a:r>
            <a:r>
              <a:rPr lang="pt-BR" sz="1400" dirty="0"/>
              <a:t>: </a:t>
            </a:r>
            <a:r>
              <a:rPr lang="en-US" sz="1400" dirty="0"/>
              <a:t>.</a:t>
            </a:r>
          </a:p>
        </p:txBody>
      </p:sp>
    </p:spTree>
    <p:extLst>
      <p:ext uri="{BB962C8B-B14F-4D97-AF65-F5344CB8AC3E}">
        <p14:creationId xmlns:p14="http://schemas.microsoft.com/office/powerpoint/2010/main" val="124766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Silvadene</a:t>
            </a:r>
            <a:r>
              <a:rPr lang="en-US" dirty="0"/>
              <a:t> (silver </a:t>
            </a:r>
            <a:r>
              <a:rPr lang="en-US" dirty="0" err="1"/>
              <a:t>sulfadiazene</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9164" y="1860146"/>
            <a:ext cx="4133671" cy="3089899"/>
          </a:xfrm>
        </p:spPr>
      </p:pic>
      <p:sp>
        <p:nvSpPr>
          <p:cNvPr id="5" name="TextBox 4"/>
          <p:cNvSpPr txBox="1"/>
          <p:nvPr/>
        </p:nvSpPr>
        <p:spPr>
          <a:xfrm>
            <a:off x="3368232" y="5032510"/>
            <a:ext cx="5733326" cy="707886"/>
          </a:xfrm>
          <a:prstGeom prst="rect">
            <a:avLst/>
          </a:prstGeom>
          <a:noFill/>
        </p:spPr>
        <p:txBody>
          <a:bodyPr wrap="square" rtlCol="0">
            <a:spAutoFit/>
          </a:bodyPr>
          <a:lstStyle/>
          <a:p>
            <a:pPr marL="403225" indent="-403225"/>
            <a:r>
              <a:rPr lang="en-US" sz="2000" dirty="0"/>
              <a:t>Eschar formation on left dorsum of left foot after use of silver </a:t>
            </a:r>
            <a:r>
              <a:rPr lang="en-US" sz="2000" dirty="0" err="1"/>
              <a:t>sulfadiazene</a:t>
            </a:r>
            <a:r>
              <a:rPr lang="en-US" sz="2000" dirty="0"/>
              <a:t> and cerium nitrate. </a:t>
            </a:r>
          </a:p>
        </p:txBody>
      </p:sp>
      <p:sp>
        <p:nvSpPr>
          <p:cNvPr id="6" name="TextBox 5"/>
          <p:cNvSpPr txBox="1"/>
          <p:nvPr/>
        </p:nvSpPr>
        <p:spPr>
          <a:xfrm>
            <a:off x="6458674" y="5915353"/>
            <a:ext cx="5733326" cy="738664"/>
          </a:xfrm>
          <a:prstGeom prst="rect">
            <a:avLst/>
          </a:prstGeom>
          <a:noFill/>
        </p:spPr>
        <p:txBody>
          <a:bodyPr wrap="square" rtlCol="0">
            <a:spAutoFit/>
          </a:bodyPr>
          <a:lstStyle/>
          <a:p>
            <a:pPr marL="403225" indent="-403225"/>
            <a:r>
              <a:rPr lang="en-US" sz="1400" dirty="0" err="1"/>
              <a:t>Vitse</a:t>
            </a:r>
            <a:r>
              <a:rPr lang="en-US" sz="1400" dirty="0"/>
              <a:t> J. Silver Sulfadiazine and Cerium Nitrate in ischemic skin necrosis of the leg and foot: results of a prospective randomized controlled study. </a:t>
            </a:r>
            <a:r>
              <a:rPr lang="en-US" sz="1400" i="1" dirty="0"/>
              <a:t>International Journal of Lower Extremity Wounds </a:t>
            </a:r>
            <a:r>
              <a:rPr lang="en-US" sz="1400" dirty="0"/>
              <a:t>2018 (17)3: 151-160.</a:t>
            </a:r>
          </a:p>
        </p:txBody>
      </p:sp>
    </p:spTree>
    <p:extLst>
      <p:ext uri="{BB962C8B-B14F-4D97-AF65-F5344CB8AC3E}">
        <p14:creationId xmlns:p14="http://schemas.microsoft.com/office/powerpoint/2010/main" val="165264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Regenerative Medicine</a:t>
            </a:r>
          </a:p>
        </p:txBody>
      </p:sp>
      <p:sp>
        <p:nvSpPr>
          <p:cNvPr id="3" name="Content Placeholder 2"/>
          <p:cNvSpPr>
            <a:spLocks noGrp="1"/>
          </p:cNvSpPr>
          <p:nvPr>
            <p:ph idx="1"/>
          </p:nvPr>
        </p:nvSpPr>
        <p:spPr/>
        <p:txBody>
          <a:bodyPr/>
          <a:lstStyle/>
          <a:p>
            <a:pPr>
              <a:buClr>
                <a:srgbClr val="C00000"/>
              </a:buClr>
            </a:pPr>
            <a:r>
              <a:rPr lang="en-US" dirty="0">
                <a:solidFill>
                  <a:schemeClr val="tx1"/>
                </a:solidFill>
              </a:rPr>
              <a:t>Although there are a multitude of therapeutic options available, chronic wound healing has met with modest success in the clinic. The treatment options are even narrower for patients with underlying complications (e.g., advanced age, diabetes, vascular/arterial insufficiency) for whom surgical intervention is less tolerable. </a:t>
            </a:r>
          </a:p>
          <a:p>
            <a:pPr>
              <a:buClr>
                <a:srgbClr val="C00000"/>
              </a:buClr>
            </a:pPr>
            <a:r>
              <a:rPr lang="en-US" dirty="0">
                <a:solidFill>
                  <a:schemeClr val="tx1"/>
                </a:solidFill>
              </a:rPr>
              <a:t>For patients like these, regenerative medicine is a field that holds tremendous promise. Regenerative medicine is the process of creating living, functional tissues to repair or replace tissues damaged due to age, disease, or congenital defects.</a:t>
            </a:r>
            <a:r>
              <a:rPr lang="en-US" dirty="0">
                <a:solidFill>
                  <a:schemeClr val="tx1"/>
                </a:solidFill>
                <a:effectLst/>
              </a:rPr>
              <a:t> </a:t>
            </a:r>
            <a:endParaRPr lang="en-US" dirty="0">
              <a:solidFill>
                <a:schemeClr val="tx1"/>
              </a:solidFill>
            </a:endParaRPr>
          </a:p>
        </p:txBody>
      </p:sp>
    </p:spTree>
    <p:extLst>
      <p:ext uri="{BB962C8B-B14F-4D97-AF65-F5344CB8AC3E}">
        <p14:creationId xmlns:p14="http://schemas.microsoft.com/office/powerpoint/2010/main" val="867503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60083" y="1227538"/>
            <a:ext cx="5032207" cy="4334545"/>
          </a:xfrm>
          <a:prstGeom prst="rect">
            <a:avLst/>
          </a:prstGeom>
        </p:spPr>
      </p:pic>
      <p:sp>
        <p:nvSpPr>
          <p:cNvPr id="5" name="TextBox 4"/>
          <p:cNvSpPr txBox="1"/>
          <p:nvPr/>
        </p:nvSpPr>
        <p:spPr>
          <a:xfrm>
            <a:off x="7026442" y="2102148"/>
            <a:ext cx="3962400" cy="2585323"/>
          </a:xfrm>
          <a:prstGeom prst="rect">
            <a:avLst/>
          </a:prstGeom>
          <a:noFill/>
        </p:spPr>
        <p:txBody>
          <a:bodyPr wrap="square" rtlCol="0">
            <a:spAutoFit/>
          </a:bodyPr>
          <a:lstStyle/>
          <a:p>
            <a:r>
              <a:rPr lang="en-US" dirty="0"/>
              <a:t>Intraoperative regenerative medicine. (A, B) Application of bilayered bioengineered living skin substitute to diabetic foot ulcers and (C) application after meshing to a lower-extremity venous ulcer. (D) Injection of granulocyte-macrophage colony-stimulating factor into a diabetic foot ulcer.</a:t>
            </a:r>
          </a:p>
        </p:txBody>
      </p:sp>
      <p:sp>
        <p:nvSpPr>
          <p:cNvPr id="8" name="TextBox 7"/>
          <p:cNvSpPr txBox="1"/>
          <p:nvPr/>
        </p:nvSpPr>
        <p:spPr>
          <a:xfrm>
            <a:off x="2212795" y="474765"/>
            <a:ext cx="7443537" cy="584775"/>
          </a:xfrm>
          <a:prstGeom prst="rect">
            <a:avLst/>
          </a:prstGeom>
          <a:noFill/>
        </p:spPr>
        <p:txBody>
          <a:bodyPr wrap="square" rtlCol="0">
            <a:spAutoFit/>
          </a:bodyPr>
          <a:lstStyle/>
          <a:p>
            <a:pPr algn="ctr"/>
            <a:r>
              <a:rPr lang="en-US" sz="3200" b="1" dirty="0">
                <a:latin typeface="Arial Rounded MT Bold" charset="0"/>
                <a:ea typeface="Arial Rounded MT Bold" charset="0"/>
                <a:cs typeface="Arial Rounded MT Bold" charset="0"/>
              </a:rPr>
              <a:t>What Is Regenerative Medicine?</a:t>
            </a:r>
          </a:p>
        </p:txBody>
      </p:sp>
    </p:spTree>
    <p:extLst>
      <p:ext uri="{BB962C8B-B14F-4D97-AF65-F5344CB8AC3E}">
        <p14:creationId xmlns:p14="http://schemas.microsoft.com/office/powerpoint/2010/main" val="865803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uClr>
                <a:srgbClr val="C00000"/>
              </a:buClr>
            </a:pPr>
            <a:r>
              <a:rPr lang="en-US" sz="3200" dirty="0"/>
              <a:t>What is Human Skin Equivalent?</a:t>
            </a:r>
          </a:p>
        </p:txBody>
      </p:sp>
      <p:sp>
        <p:nvSpPr>
          <p:cNvPr id="3" name="Content Placeholder 2"/>
          <p:cNvSpPr>
            <a:spLocks noGrp="1"/>
          </p:cNvSpPr>
          <p:nvPr>
            <p:ph idx="1"/>
          </p:nvPr>
        </p:nvSpPr>
        <p:spPr/>
        <p:txBody>
          <a:bodyPr/>
          <a:lstStyle/>
          <a:p>
            <a:pPr>
              <a:buClr>
                <a:srgbClr val="C00000"/>
              </a:buClr>
            </a:pPr>
            <a:r>
              <a:rPr lang="en-US" dirty="0">
                <a:solidFill>
                  <a:schemeClr val="tx1"/>
                </a:solidFill>
              </a:rPr>
              <a:t>Human skin equivalents (HSEs) are bioengineered substitutes composed of primary human skin cells (keratinocytes, fibroblasts and/or stem cells) and components of ECM (mainly collagen). In the last three decades, tremendous efforts have been devoted to the research and development of HSEs, resulting in a number of clinical products and skin models for pharmaceutical and cosmetic companies. In general, HSEs are applied in two major categories: (a) as clinical skin replacements and grafts; and (b) as models for drug permeability tests and toxicity screening.</a:t>
            </a:r>
          </a:p>
        </p:txBody>
      </p:sp>
    </p:spTree>
    <p:extLst>
      <p:ext uri="{BB962C8B-B14F-4D97-AF65-F5344CB8AC3E}">
        <p14:creationId xmlns:p14="http://schemas.microsoft.com/office/powerpoint/2010/main" val="202097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60296" y="670212"/>
            <a:ext cx="5727031" cy="4008922"/>
          </a:xfrm>
          <a:prstGeom prst="rect">
            <a:avLst/>
          </a:prstGeom>
        </p:spPr>
      </p:pic>
      <p:sp>
        <p:nvSpPr>
          <p:cNvPr id="5" name="TextBox 4"/>
          <p:cNvSpPr txBox="1"/>
          <p:nvPr/>
        </p:nvSpPr>
        <p:spPr>
          <a:xfrm>
            <a:off x="641683" y="4679134"/>
            <a:ext cx="11085096" cy="1077218"/>
          </a:xfrm>
          <a:prstGeom prst="rect">
            <a:avLst/>
          </a:prstGeom>
          <a:noFill/>
        </p:spPr>
        <p:txBody>
          <a:bodyPr wrap="square" rtlCol="0">
            <a:spAutoFit/>
          </a:bodyPr>
          <a:lstStyle/>
          <a:p>
            <a:r>
              <a:rPr lang="en-US" sz="1600" dirty="0"/>
              <a:t>A, Saline being applied in Petri dish (keratinocyte layer) such that Apligraf can be easily removed from its culture medium. B, Apligraf being lifted with 2 smooth forceps (fibroblast side showing). C, Quadriplegic who had nonhealing sacral ulcer. In this photograph, the wound was debrided down to subcutaneous tissue. D, This wound healed 3 weeks after application of the skin graft, 1 week before photograph was taken.</a:t>
            </a:r>
          </a:p>
        </p:txBody>
      </p:sp>
      <p:sp>
        <p:nvSpPr>
          <p:cNvPr id="6" name="TextBox 5"/>
          <p:cNvSpPr txBox="1"/>
          <p:nvPr/>
        </p:nvSpPr>
        <p:spPr>
          <a:xfrm>
            <a:off x="4138863" y="5752224"/>
            <a:ext cx="7587916" cy="738664"/>
          </a:xfrm>
          <a:prstGeom prst="rect">
            <a:avLst/>
          </a:prstGeom>
          <a:noFill/>
        </p:spPr>
        <p:txBody>
          <a:bodyPr wrap="square" rtlCol="0">
            <a:spAutoFit/>
          </a:bodyPr>
          <a:lstStyle/>
          <a:p>
            <a:r>
              <a:rPr lang="en-US" sz="1400" dirty="0"/>
              <a:t>Healing of diabetic foot ulcers and pressure ulcers with Human Skin Equivalent: A new paradigm in wound healing. Harold Brem, Jeroen Balledux, Tamir Bloom, Morris D. Kerstein, Larry Hollier. Archives of Surgery, June 2000; 135(6): 627-634</a:t>
            </a:r>
          </a:p>
        </p:txBody>
      </p:sp>
      <p:sp>
        <p:nvSpPr>
          <p:cNvPr id="7" name="TextBox 6"/>
          <p:cNvSpPr txBox="1"/>
          <p:nvPr/>
        </p:nvSpPr>
        <p:spPr>
          <a:xfrm>
            <a:off x="2085474" y="208547"/>
            <a:ext cx="7443537" cy="584775"/>
          </a:xfrm>
          <a:prstGeom prst="rect">
            <a:avLst/>
          </a:prstGeom>
          <a:noFill/>
        </p:spPr>
        <p:txBody>
          <a:bodyPr wrap="square" rtlCol="0">
            <a:spAutoFit/>
          </a:bodyPr>
          <a:lstStyle/>
          <a:p>
            <a:pPr algn="ctr"/>
            <a:r>
              <a:rPr lang="en-US" sz="3200" b="1" dirty="0">
                <a:latin typeface="Arial Rounded MT Bold" charset="0"/>
                <a:ea typeface="Arial Rounded MT Bold" charset="0"/>
                <a:cs typeface="Arial Rounded MT Bold" charset="0"/>
              </a:rPr>
              <a:t>What Is Human Skin Equivalent?</a:t>
            </a:r>
          </a:p>
        </p:txBody>
      </p:sp>
    </p:spTree>
    <p:extLst>
      <p:ext uri="{BB962C8B-B14F-4D97-AF65-F5344CB8AC3E}">
        <p14:creationId xmlns:p14="http://schemas.microsoft.com/office/powerpoint/2010/main" val="1486750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8567" y="838871"/>
            <a:ext cx="10539329" cy="3700833"/>
          </a:xfrm>
          <a:prstGeom prst="rect">
            <a:avLst/>
          </a:prstGeom>
        </p:spPr>
      </p:pic>
      <p:sp>
        <p:nvSpPr>
          <p:cNvPr id="6" name="TextBox 5"/>
          <p:cNvSpPr txBox="1"/>
          <p:nvPr/>
        </p:nvSpPr>
        <p:spPr>
          <a:xfrm>
            <a:off x="353260" y="4575133"/>
            <a:ext cx="11437687" cy="923330"/>
          </a:xfrm>
          <a:prstGeom prst="rect">
            <a:avLst/>
          </a:prstGeom>
          <a:noFill/>
        </p:spPr>
        <p:txBody>
          <a:bodyPr wrap="square" rtlCol="0">
            <a:spAutoFit/>
          </a:bodyPr>
          <a:lstStyle/>
          <a:p>
            <a:r>
              <a:rPr lang="en-US" dirty="0"/>
              <a:t>A, Three days after Apligraf was sutured into pressure ulcer with depth in right trochanteric area of 2.8 cm. Short arrows point to sutures. Long arrow points to human skin equivalent. B, Seven weeks later, it filled in with granulation tissue and had fully epithelialized, suggesting effectiveness of Apligraf in forming granulation tissue and aiding in epithelialization.</a:t>
            </a:r>
          </a:p>
        </p:txBody>
      </p:sp>
      <p:sp>
        <p:nvSpPr>
          <p:cNvPr id="7" name="TextBox 6"/>
          <p:cNvSpPr txBox="1"/>
          <p:nvPr/>
        </p:nvSpPr>
        <p:spPr>
          <a:xfrm>
            <a:off x="3368841" y="5858713"/>
            <a:ext cx="8566484" cy="738664"/>
          </a:xfrm>
          <a:prstGeom prst="rect">
            <a:avLst/>
          </a:prstGeom>
          <a:noFill/>
        </p:spPr>
        <p:txBody>
          <a:bodyPr wrap="square" rtlCol="0">
            <a:spAutoFit/>
          </a:bodyPr>
          <a:lstStyle/>
          <a:p>
            <a:r>
              <a:rPr lang="en-US" sz="1400" dirty="0"/>
              <a:t>Healing of diabetic foot ulcers and pressure ulcers with Human Skin Equivalent: A new paradigm in wound healing. Harold Brem, Jeroen Balledux, Tamir Bloom, Morris D. Kerstein, Larry Hollier. Archives of Surgery, June 2000; 135(6): 627-634</a:t>
            </a:r>
          </a:p>
        </p:txBody>
      </p:sp>
      <p:sp>
        <p:nvSpPr>
          <p:cNvPr id="5" name="TextBox 4"/>
          <p:cNvSpPr txBox="1"/>
          <p:nvPr/>
        </p:nvSpPr>
        <p:spPr>
          <a:xfrm>
            <a:off x="2085474" y="208547"/>
            <a:ext cx="7443537" cy="584775"/>
          </a:xfrm>
          <a:prstGeom prst="rect">
            <a:avLst/>
          </a:prstGeom>
          <a:noFill/>
        </p:spPr>
        <p:txBody>
          <a:bodyPr wrap="square" rtlCol="0">
            <a:spAutoFit/>
          </a:bodyPr>
          <a:lstStyle/>
          <a:p>
            <a:pPr algn="ctr"/>
            <a:r>
              <a:rPr lang="en-US" sz="3200" b="1" dirty="0"/>
              <a:t>What Is Human Skin Equivalent?</a:t>
            </a:r>
          </a:p>
        </p:txBody>
      </p:sp>
    </p:spTree>
    <p:extLst>
      <p:ext uri="{BB962C8B-B14F-4D97-AF65-F5344CB8AC3E}">
        <p14:creationId xmlns:p14="http://schemas.microsoft.com/office/powerpoint/2010/main" val="185137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the risk factors for pressure ulcers?</a:t>
            </a:r>
          </a:p>
        </p:txBody>
      </p:sp>
      <p:sp>
        <p:nvSpPr>
          <p:cNvPr id="3" name="Content Placeholder 2"/>
          <p:cNvSpPr>
            <a:spLocks noGrp="1"/>
          </p:cNvSpPr>
          <p:nvPr>
            <p:ph idx="1"/>
          </p:nvPr>
        </p:nvSpPr>
        <p:spPr>
          <a:xfrm>
            <a:off x="5800846" y="1852321"/>
            <a:ext cx="4810246" cy="4351338"/>
          </a:xfrm>
        </p:spPr>
        <p:txBody>
          <a:bodyPr>
            <a:normAutofit lnSpcReduction="10000"/>
          </a:bodyPr>
          <a:lstStyle/>
          <a:p>
            <a:pPr fontAlgn="base">
              <a:buClr>
                <a:srgbClr val="C00000"/>
              </a:buClr>
            </a:pPr>
            <a:r>
              <a:rPr lang="en-US" b="1" dirty="0">
                <a:solidFill>
                  <a:schemeClr val="tx1"/>
                </a:solidFill>
              </a:rPr>
              <a:t>Cerebrovascular accident (CVA)</a:t>
            </a:r>
          </a:p>
          <a:p>
            <a:pPr fontAlgn="base">
              <a:buClr>
                <a:srgbClr val="C00000"/>
              </a:buClr>
            </a:pPr>
            <a:r>
              <a:rPr lang="en-US" b="1" dirty="0">
                <a:solidFill>
                  <a:schemeClr val="tx1"/>
                </a:solidFill>
              </a:rPr>
              <a:t>Decreased ejection fraction</a:t>
            </a:r>
          </a:p>
          <a:p>
            <a:pPr fontAlgn="base">
              <a:buClr>
                <a:srgbClr val="C00000"/>
              </a:buClr>
            </a:pPr>
            <a:r>
              <a:rPr lang="en-US" b="1" dirty="0">
                <a:solidFill>
                  <a:schemeClr val="tx1"/>
                </a:solidFill>
              </a:rPr>
              <a:t>Decreased ankle brachial index</a:t>
            </a:r>
          </a:p>
          <a:p>
            <a:pPr fontAlgn="base">
              <a:buClr>
                <a:srgbClr val="C00000"/>
              </a:buClr>
            </a:pPr>
            <a:r>
              <a:rPr lang="en-US" b="1" dirty="0">
                <a:solidFill>
                  <a:schemeClr val="tx1"/>
                </a:solidFill>
              </a:rPr>
              <a:t>Urinary incontinence</a:t>
            </a:r>
          </a:p>
          <a:p>
            <a:pPr fontAlgn="base">
              <a:buClr>
                <a:srgbClr val="C00000"/>
              </a:buClr>
            </a:pPr>
            <a:r>
              <a:rPr lang="en-US" b="1" dirty="0">
                <a:solidFill>
                  <a:schemeClr val="tx1"/>
                </a:solidFill>
              </a:rPr>
              <a:t>Fecal incontinence</a:t>
            </a:r>
          </a:p>
          <a:p>
            <a:pPr fontAlgn="base">
              <a:buClr>
                <a:srgbClr val="C00000"/>
              </a:buClr>
            </a:pPr>
            <a:r>
              <a:rPr lang="en-US" b="1" dirty="0">
                <a:solidFill>
                  <a:schemeClr val="tx1"/>
                </a:solidFill>
              </a:rPr>
              <a:t>Pressures</a:t>
            </a:r>
          </a:p>
          <a:p>
            <a:pPr fontAlgn="base">
              <a:buClr>
                <a:srgbClr val="C00000"/>
              </a:buClr>
            </a:pPr>
            <a:r>
              <a:rPr lang="en-US" b="1" dirty="0">
                <a:solidFill>
                  <a:schemeClr val="tx1"/>
                </a:solidFill>
              </a:rPr>
              <a:t>Bedbound patient</a:t>
            </a:r>
          </a:p>
          <a:p>
            <a:pPr fontAlgn="base">
              <a:buClr>
                <a:srgbClr val="C00000"/>
              </a:buClr>
            </a:pPr>
            <a:endParaRPr lang="en-US" b="1" dirty="0">
              <a:solidFill>
                <a:schemeClr val="tx1"/>
              </a:solidFill>
            </a:endParaRPr>
          </a:p>
        </p:txBody>
      </p:sp>
      <p:sp>
        <p:nvSpPr>
          <p:cNvPr id="7" name="Content Placeholder 2"/>
          <p:cNvSpPr txBox="1">
            <a:spLocks/>
          </p:cNvSpPr>
          <p:nvPr/>
        </p:nvSpPr>
        <p:spPr>
          <a:xfrm>
            <a:off x="990600" y="1978025"/>
            <a:ext cx="48102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C00000"/>
              </a:buClr>
            </a:pPr>
            <a:r>
              <a:rPr lang="en-US" b="1" dirty="0">
                <a:solidFill>
                  <a:schemeClr val="tx1"/>
                </a:solidFill>
              </a:rPr>
              <a:t>Diabetes</a:t>
            </a:r>
          </a:p>
          <a:p>
            <a:pPr fontAlgn="base">
              <a:buClr>
                <a:srgbClr val="C00000"/>
              </a:buClr>
            </a:pPr>
            <a:r>
              <a:rPr lang="en-US" b="1" dirty="0">
                <a:solidFill>
                  <a:schemeClr val="tx1"/>
                </a:solidFill>
              </a:rPr>
              <a:t>Smoking</a:t>
            </a:r>
          </a:p>
          <a:p>
            <a:pPr fontAlgn="base">
              <a:buClr>
                <a:srgbClr val="C00000"/>
              </a:buClr>
            </a:pPr>
            <a:r>
              <a:rPr lang="en-US" b="1" dirty="0">
                <a:solidFill>
                  <a:schemeClr val="tx1"/>
                </a:solidFill>
              </a:rPr>
              <a:t>Malnutrition</a:t>
            </a:r>
          </a:p>
          <a:p>
            <a:pPr fontAlgn="base">
              <a:buClr>
                <a:srgbClr val="C00000"/>
              </a:buClr>
            </a:pPr>
            <a:r>
              <a:rPr lang="en-US" b="1" dirty="0">
                <a:solidFill>
                  <a:schemeClr val="tx1"/>
                </a:solidFill>
              </a:rPr>
              <a:t>Immunosuppression</a:t>
            </a:r>
          </a:p>
          <a:p>
            <a:pPr fontAlgn="base">
              <a:buClr>
                <a:srgbClr val="C00000"/>
              </a:buClr>
            </a:pPr>
            <a:r>
              <a:rPr lang="en-US" b="1" dirty="0">
                <a:solidFill>
                  <a:schemeClr val="tx1"/>
                </a:solidFill>
              </a:rPr>
              <a:t>Vascular disease</a:t>
            </a:r>
          </a:p>
          <a:p>
            <a:pPr fontAlgn="base">
              <a:buClr>
                <a:srgbClr val="C00000"/>
              </a:buClr>
            </a:pPr>
            <a:r>
              <a:rPr lang="en-US" b="1" dirty="0">
                <a:solidFill>
                  <a:schemeClr val="tx1"/>
                </a:solidFill>
              </a:rPr>
              <a:t>Spinal cord injury</a:t>
            </a:r>
          </a:p>
          <a:p>
            <a:pPr fontAlgn="base">
              <a:buClr>
                <a:srgbClr val="C00000"/>
              </a:buClr>
            </a:pPr>
            <a:r>
              <a:rPr lang="en-US" b="1" dirty="0">
                <a:solidFill>
                  <a:schemeClr val="tx1"/>
                </a:solidFill>
              </a:rPr>
              <a:t>Contractures</a:t>
            </a:r>
          </a:p>
          <a:p>
            <a:pPr fontAlgn="base">
              <a:buClr>
                <a:srgbClr val="C00000"/>
              </a:buClr>
            </a:pPr>
            <a:r>
              <a:rPr lang="en-US" b="1" dirty="0">
                <a:solidFill>
                  <a:schemeClr val="tx1"/>
                </a:solidFill>
              </a:rPr>
              <a:t>Prolonger immobility</a:t>
            </a:r>
          </a:p>
        </p:txBody>
      </p:sp>
    </p:spTree>
    <p:extLst>
      <p:ext uri="{BB962C8B-B14F-4D97-AF65-F5344CB8AC3E}">
        <p14:creationId xmlns:p14="http://schemas.microsoft.com/office/powerpoint/2010/main" val="134377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Clr>
                <a:srgbClr val="C00000"/>
              </a:buClr>
            </a:pPr>
            <a:r>
              <a:rPr lang="en-US" dirty="0"/>
              <a:t>What is the pressure ulcer staging system? </a:t>
            </a:r>
          </a:p>
        </p:txBody>
      </p:sp>
      <p:sp>
        <p:nvSpPr>
          <p:cNvPr id="3" name="Content Placeholder 2"/>
          <p:cNvSpPr>
            <a:spLocks noGrp="1"/>
          </p:cNvSpPr>
          <p:nvPr>
            <p:ph idx="1"/>
          </p:nvPr>
        </p:nvSpPr>
        <p:spPr/>
        <p:txBody>
          <a:bodyPr>
            <a:normAutofit fontScale="70000" lnSpcReduction="20000"/>
          </a:bodyPr>
          <a:lstStyle/>
          <a:p>
            <a:pPr>
              <a:buClr>
                <a:srgbClr val="C00000"/>
              </a:buClr>
            </a:pPr>
            <a:r>
              <a:rPr lang="en-US" b="1" dirty="0">
                <a:solidFill>
                  <a:schemeClr val="tx1"/>
                </a:solidFill>
              </a:rPr>
              <a:t>Stage I</a:t>
            </a:r>
            <a:br>
              <a:rPr lang="en-US" dirty="0">
                <a:solidFill>
                  <a:schemeClr val="tx1"/>
                </a:solidFill>
              </a:rPr>
            </a:br>
            <a:r>
              <a:rPr lang="en-US" dirty="0">
                <a:solidFill>
                  <a:schemeClr val="tx1"/>
                </a:solidFill>
              </a:rPr>
              <a:t>An observable pressure-related alteration of intact skin whose indicators, as compared with the adjacent or opposite area on the body, may include changes in 1 or more of the following: skin temperature (warmth or coolness), tissue consistency (firm or boggy feel), and/or sensations (pain, itching). The ulcer appears as a defined area of persistent redness in lightly pigmented skin, whereas, in darker skin tones, the ulcer may appear with persistent red, blue, or purple hues.</a:t>
            </a:r>
          </a:p>
          <a:p>
            <a:pPr>
              <a:buClr>
                <a:srgbClr val="C00000"/>
              </a:buClr>
            </a:pPr>
            <a:r>
              <a:rPr lang="en-US" b="1" dirty="0">
                <a:solidFill>
                  <a:schemeClr val="tx1"/>
                </a:solidFill>
              </a:rPr>
              <a:t>Stage II</a:t>
            </a:r>
            <a:br>
              <a:rPr lang="en-US" dirty="0">
                <a:solidFill>
                  <a:schemeClr val="tx1"/>
                </a:solidFill>
              </a:rPr>
            </a:br>
            <a:r>
              <a:rPr lang="en-US" dirty="0">
                <a:solidFill>
                  <a:schemeClr val="tx1"/>
                </a:solidFill>
              </a:rPr>
              <a:t>Partial-thickness skin loss involving epidermis or dermis, or both. The ulcer is superficial and presents clinically as an abrasion, blister, or shallow crater.</a:t>
            </a:r>
          </a:p>
          <a:p>
            <a:pPr>
              <a:buClr>
                <a:srgbClr val="C00000"/>
              </a:buClr>
            </a:pPr>
            <a:r>
              <a:rPr lang="en-US" b="1" dirty="0">
                <a:solidFill>
                  <a:schemeClr val="tx1"/>
                </a:solidFill>
              </a:rPr>
              <a:t>Stage III</a:t>
            </a:r>
            <a:br>
              <a:rPr lang="en-US" dirty="0">
                <a:solidFill>
                  <a:schemeClr val="tx1"/>
                </a:solidFill>
              </a:rPr>
            </a:br>
            <a:r>
              <a:rPr lang="en-US" dirty="0">
                <a:solidFill>
                  <a:schemeClr val="tx1"/>
                </a:solidFill>
              </a:rPr>
              <a:t>Full-thickness skin loss involving damage or necrosis of subcutaneous tissue, which may extend down to but not through underlying fascia. The ulcer presents clinically as a deep crater, with or without undermining of adjacent tissue.</a:t>
            </a:r>
          </a:p>
          <a:p>
            <a:pPr>
              <a:buClr>
                <a:srgbClr val="C00000"/>
              </a:buClr>
            </a:pPr>
            <a:r>
              <a:rPr lang="en-US" b="1" dirty="0">
                <a:solidFill>
                  <a:schemeClr val="tx1"/>
                </a:solidFill>
              </a:rPr>
              <a:t>Stage IV</a:t>
            </a:r>
            <a:br>
              <a:rPr lang="en-US" dirty="0">
                <a:solidFill>
                  <a:schemeClr val="tx1"/>
                </a:solidFill>
              </a:rPr>
            </a:br>
            <a:r>
              <a:rPr lang="en-US" dirty="0">
                <a:solidFill>
                  <a:schemeClr val="tx1"/>
                </a:solidFill>
              </a:rPr>
              <a:t>Full-thickness skin loss with extensive destruction, tissue necrosis, or damage to muscle, bone, or supporting structures (such as tendon, joint capsule).</a:t>
            </a:r>
          </a:p>
          <a:p>
            <a:pPr fontAlgn="base">
              <a:buClr>
                <a:srgbClr val="C00000"/>
              </a:buClr>
            </a:pPr>
            <a:endParaRPr lang="en-US" dirty="0">
              <a:solidFill>
                <a:schemeClr val="tx1"/>
              </a:solidFill>
            </a:endParaRPr>
          </a:p>
        </p:txBody>
      </p:sp>
      <p:sp>
        <p:nvSpPr>
          <p:cNvPr id="5" name="TextBox 4"/>
          <p:cNvSpPr txBox="1"/>
          <p:nvPr/>
        </p:nvSpPr>
        <p:spPr>
          <a:xfrm>
            <a:off x="5995686" y="6098490"/>
            <a:ext cx="5930096" cy="523220"/>
          </a:xfrm>
          <a:prstGeom prst="rect">
            <a:avLst/>
          </a:prstGeom>
          <a:noFill/>
        </p:spPr>
        <p:txBody>
          <a:bodyPr wrap="square" rtlCol="0">
            <a:spAutoFit/>
          </a:bodyPr>
          <a:lstStyle/>
          <a:p>
            <a:pPr marL="403225" indent="-403225">
              <a:buClr>
                <a:srgbClr val="C00000"/>
              </a:buClr>
            </a:pPr>
            <a:r>
              <a:rPr lang="en-US" sz="1400" dirty="0"/>
              <a:t>National Pressure Ulcer Advisory Panel </a:t>
            </a:r>
            <a:r>
              <a:rPr lang="en-US" sz="1400"/>
              <a:t>Staging System</a:t>
            </a:r>
            <a:br>
              <a:rPr lang="en-US" sz="1400"/>
            </a:br>
            <a:r>
              <a:rPr lang="en-US" sz="1400" dirty="0" err="1"/>
              <a:t>www.npiap.com</a:t>
            </a:r>
            <a:r>
              <a:rPr lang="en-US" sz="1400" dirty="0"/>
              <a:t>/general/</a:t>
            </a:r>
            <a:r>
              <a:rPr lang="en-US" sz="1400" dirty="0" err="1"/>
              <a:t>custom.asp?page</a:t>
            </a:r>
            <a:r>
              <a:rPr lang="en-US" sz="1400" dirty="0"/>
              <a:t>=</a:t>
            </a:r>
            <a:r>
              <a:rPr lang="en-US" sz="1400" dirty="0" err="1"/>
              <a:t>PressureInjuryStages</a:t>
            </a:r>
            <a:endParaRPr lang="en-US" sz="1400" dirty="0"/>
          </a:p>
        </p:txBody>
      </p:sp>
    </p:spTree>
    <p:extLst>
      <p:ext uri="{BB962C8B-B14F-4D97-AF65-F5344CB8AC3E}">
        <p14:creationId xmlns:p14="http://schemas.microsoft.com/office/powerpoint/2010/main" val="33675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physical exam is required for pressure ulcers?</a:t>
            </a:r>
          </a:p>
        </p:txBody>
      </p:sp>
      <p:sp>
        <p:nvSpPr>
          <p:cNvPr id="3" name="Content Placeholder 2"/>
          <p:cNvSpPr>
            <a:spLocks noGrp="1"/>
          </p:cNvSpPr>
          <p:nvPr>
            <p:ph idx="1"/>
          </p:nvPr>
        </p:nvSpPr>
        <p:spPr>
          <a:xfrm>
            <a:off x="972273" y="1868749"/>
            <a:ext cx="4902843" cy="4351338"/>
          </a:xfrm>
        </p:spPr>
        <p:txBody>
          <a:bodyPr>
            <a:noAutofit/>
          </a:bodyPr>
          <a:lstStyle/>
          <a:p>
            <a:pPr lvl="0">
              <a:buClr>
                <a:srgbClr val="C00000"/>
              </a:buClr>
            </a:pPr>
            <a:r>
              <a:rPr lang="en-US" sz="2000" dirty="0">
                <a:solidFill>
                  <a:schemeClr val="tx1"/>
                </a:solidFill>
              </a:rPr>
              <a:t>Exact anatomical location of wound, e.g.: </a:t>
            </a:r>
          </a:p>
          <a:p>
            <a:pPr lvl="1">
              <a:buClr>
                <a:srgbClr val="C00000"/>
              </a:buClr>
            </a:pPr>
            <a:r>
              <a:rPr lang="en-US" sz="2000" dirty="0">
                <a:solidFill>
                  <a:schemeClr val="tx1"/>
                </a:solidFill>
              </a:rPr>
              <a:t>Plantar or dorsal surface of toe 1,2,3,4,5)</a:t>
            </a:r>
          </a:p>
          <a:p>
            <a:pPr lvl="1">
              <a:buClr>
                <a:srgbClr val="C00000"/>
              </a:buClr>
            </a:pPr>
            <a:r>
              <a:rPr lang="en-US" sz="2000" dirty="0">
                <a:solidFill>
                  <a:schemeClr val="tx1"/>
                </a:solidFill>
              </a:rPr>
              <a:t>If plantar, identify which metatarsal</a:t>
            </a:r>
          </a:p>
          <a:p>
            <a:pPr lvl="1">
              <a:buClr>
                <a:srgbClr val="C00000"/>
              </a:buClr>
            </a:pPr>
            <a:r>
              <a:rPr lang="en-US" sz="2000" dirty="0">
                <a:solidFill>
                  <a:schemeClr val="tx1"/>
                </a:solidFill>
              </a:rPr>
              <a:t>Heel/ankle/calf, anterior tibia, lateral or medial</a:t>
            </a:r>
          </a:p>
          <a:p>
            <a:pPr lvl="0">
              <a:buClr>
                <a:srgbClr val="C00000"/>
              </a:buClr>
            </a:pPr>
            <a:r>
              <a:rPr lang="en-US" sz="2000" dirty="0">
                <a:solidFill>
                  <a:schemeClr val="tx1"/>
                </a:solidFill>
              </a:rPr>
              <a:t>Daily assessment of the skin, particularly around the at-risk areas, including ischial, sacral, trochanteric, and heel areas</a:t>
            </a:r>
          </a:p>
          <a:p>
            <a:pPr fontAlgn="base">
              <a:buClr>
                <a:srgbClr val="C00000"/>
              </a:buClr>
            </a:pPr>
            <a:r>
              <a:rPr lang="en-US" sz="2000" dirty="0">
                <a:solidFill>
                  <a:schemeClr val="tx1"/>
                </a:solidFill>
              </a:rPr>
              <a:t>If patient has heel ulcer, do they have sacral, buttock, occiput, or hip ulcer?</a:t>
            </a:r>
          </a:p>
        </p:txBody>
      </p:sp>
      <p:sp>
        <p:nvSpPr>
          <p:cNvPr id="7" name="Content Placeholder 2"/>
          <p:cNvSpPr txBox="1">
            <a:spLocks/>
          </p:cNvSpPr>
          <p:nvPr/>
        </p:nvSpPr>
        <p:spPr>
          <a:xfrm>
            <a:off x="6450957" y="1868749"/>
            <a:ext cx="490284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sz="2000" dirty="0">
                <a:solidFill>
                  <a:schemeClr val="tx1"/>
                </a:solidFill>
              </a:rPr>
              <a:t>Length, width, depth of wound</a:t>
            </a:r>
          </a:p>
          <a:p>
            <a:pPr>
              <a:buClr>
                <a:srgbClr val="C00000"/>
              </a:buClr>
            </a:pPr>
            <a:r>
              <a:rPr lang="en-US" sz="2000" dirty="0">
                <a:solidFill>
                  <a:schemeClr val="tx1"/>
                </a:solidFill>
              </a:rPr>
              <a:t>Fungal toenails (e.g., yes/no? which ones?)</a:t>
            </a:r>
          </a:p>
          <a:p>
            <a:pPr>
              <a:buClr>
                <a:srgbClr val="C00000"/>
              </a:buClr>
            </a:pPr>
            <a:r>
              <a:rPr lang="en-US" sz="2000" dirty="0">
                <a:solidFill>
                  <a:schemeClr val="tx1"/>
                </a:solidFill>
              </a:rPr>
              <a:t>Characterization of skin around wound (e.g., erythema, callus? pustules? dermatitis? hyperpigmentation?) </a:t>
            </a:r>
          </a:p>
          <a:p>
            <a:pPr>
              <a:buClr>
                <a:srgbClr val="C00000"/>
              </a:buClr>
            </a:pPr>
            <a:r>
              <a:rPr lang="en-US" sz="2000" dirty="0">
                <a:solidFill>
                  <a:schemeClr val="tx1"/>
                </a:solidFill>
              </a:rPr>
              <a:t>Pus</a:t>
            </a:r>
          </a:p>
          <a:p>
            <a:pPr>
              <a:buClr>
                <a:srgbClr val="C00000"/>
              </a:buClr>
            </a:pPr>
            <a:r>
              <a:rPr lang="en-US" sz="2000" dirty="0">
                <a:solidFill>
                  <a:schemeClr val="tx1"/>
                </a:solidFill>
              </a:rPr>
              <a:t>Tenderness </a:t>
            </a:r>
          </a:p>
          <a:p>
            <a:pPr>
              <a:buClr>
                <a:srgbClr val="C00000"/>
              </a:buClr>
            </a:pPr>
            <a:r>
              <a:rPr lang="en-US" sz="2000" dirty="0">
                <a:solidFill>
                  <a:schemeClr val="tx1"/>
                </a:solidFill>
              </a:rPr>
              <a:t>Drainage</a:t>
            </a:r>
          </a:p>
          <a:p>
            <a:pPr lvl="0">
              <a:buClr>
                <a:srgbClr val="C00000"/>
              </a:buClr>
            </a:pPr>
            <a:r>
              <a:rPr lang="en-US" sz="2000" dirty="0">
                <a:solidFill>
                  <a:schemeClr val="tx1"/>
                </a:solidFill>
              </a:rPr>
              <a:t>Characterization of granulation tissue (e.g., discolored, well-vascularized?)</a:t>
            </a:r>
          </a:p>
          <a:p>
            <a:pPr lvl="0">
              <a:buClr>
                <a:srgbClr val="C00000"/>
              </a:buClr>
            </a:pPr>
            <a:r>
              <a:rPr lang="en-US" sz="2000" dirty="0">
                <a:solidFill>
                  <a:schemeClr val="tx1"/>
                </a:solidFill>
              </a:rPr>
              <a:t>Undermining of wound edges (i.e., how many centimeters?)</a:t>
            </a:r>
          </a:p>
          <a:p>
            <a:pPr>
              <a:buClr>
                <a:srgbClr val="C00000"/>
              </a:buClr>
            </a:pPr>
            <a:endParaRPr lang="en-US" sz="2000" dirty="0">
              <a:solidFill>
                <a:schemeClr val="tx1"/>
              </a:solidFill>
            </a:endParaRPr>
          </a:p>
          <a:p>
            <a:pPr fontAlgn="base">
              <a:buClr>
                <a:srgbClr val="C00000"/>
              </a:buClr>
            </a:pPr>
            <a:endParaRPr lang="en-US" sz="1400" dirty="0">
              <a:solidFill>
                <a:schemeClr val="tx1"/>
              </a:solidFill>
            </a:endParaRPr>
          </a:p>
        </p:txBody>
      </p:sp>
    </p:spTree>
    <p:extLst>
      <p:ext uri="{BB962C8B-B14F-4D97-AF65-F5344CB8AC3E}">
        <p14:creationId xmlns:p14="http://schemas.microsoft.com/office/powerpoint/2010/main" val="57722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64" y="365125"/>
            <a:ext cx="11343189" cy="1325563"/>
          </a:xfrm>
        </p:spPr>
        <p:txBody>
          <a:bodyPr>
            <a:normAutofit/>
          </a:bodyPr>
          <a:lstStyle/>
          <a:p>
            <a:pPr algn="ctr"/>
            <a:r>
              <a:rPr lang="en-US" sz="4000" dirty="0"/>
              <a:t>What history is required for diagnosis and </a:t>
            </a:r>
            <a:r>
              <a:rPr lang="en-US" sz="4000" dirty="0" err="1"/>
              <a:t>assessent</a:t>
            </a:r>
            <a:r>
              <a:rPr lang="en-US" sz="4000" dirty="0"/>
              <a:t>?</a:t>
            </a:r>
          </a:p>
        </p:txBody>
      </p:sp>
      <p:sp>
        <p:nvSpPr>
          <p:cNvPr id="7" name="Content Placeholder 2"/>
          <p:cNvSpPr txBox="1">
            <a:spLocks/>
          </p:cNvSpPr>
          <p:nvPr/>
        </p:nvSpPr>
        <p:spPr>
          <a:xfrm>
            <a:off x="1511459" y="2506662"/>
            <a:ext cx="1021369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dirty="0">
                <a:solidFill>
                  <a:schemeClr val="tx1"/>
                </a:solidFill>
              </a:rPr>
              <a:t>Duration of wound (e.g. time? new?) </a:t>
            </a:r>
            <a:br>
              <a:rPr lang="en-US" dirty="0">
                <a:solidFill>
                  <a:schemeClr val="tx1"/>
                </a:solidFill>
              </a:rPr>
            </a:br>
            <a:endParaRPr lang="en-US" dirty="0">
              <a:solidFill>
                <a:schemeClr val="tx1"/>
              </a:solidFill>
            </a:endParaRPr>
          </a:p>
          <a:p>
            <a:pPr>
              <a:buClr>
                <a:srgbClr val="C00000"/>
              </a:buClr>
            </a:pPr>
            <a:r>
              <a:rPr lang="en-US" dirty="0">
                <a:solidFill>
                  <a:schemeClr val="tx1"/>
                </a:solidFill>
              </a:rPr>
              <a:t>Previous treatment (e.g., contact information and treatment plan?)</a:t>
            </a:r>
          </a:p>
        </p:txBody>
      </p:sp>
    </p:spTree>
    <p:extLst>
      <p:ext uri="{BB962C8B-B14F-4D97-AF65-F5344CB8AC3E}">
        <p14:creationId xmlns:p14="http://schemas.microsoft.com/office/powerpoint/2010/main" val="409063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r>
              <a:rPr lang="en-US" sz="4000" dirty="0"/>
              <a:t>What past medical history is important for diagnosis, treatment and assessment? </a:t>
            </a:r>
          </a:p>
        </p:txBody>
      </p:sp>
      <p:sp>
        <p:nvSpPr>
          <p:cNvPr id="3" name="Content Placeholder 2"/>
          <p:cNvSpPr>
            <a:spLocks noGrp="1"/>
          </p:cNvSpPr>
          <p:nvPr>
            <p:ph idx="1"/>
          </p:nvPr>
        </p:nvSpPr>
        <p:spPr>
          <a:xfrm>
            <a:off x="1562582" y="1853518"/>
            <a:ext cx="4629873" cy="4571628"/>
          </a:xfrm>
        </p:spPr>
        <p:txBody>
          <a:bodyPr>
            <a:noAutofit/>
          </a:bodyPr>
          <a:lstStyle/>
          <a:p>
            <a:pPr marL="1038225" lvl="1" indent="-230188">
              <a:buClr>
                <a:srgbClr val="C00000"/>
              </a:buClr>
            </a:pPr>
            <a:r>
              <a:rPr lang="en-US" dirty="0">
                <a:solidFill>
                  <a:schemeClr val="tx1"/>
                </a:solidFill>
              </a:rPr>
              <a:t>Autoimmune disease</a:t>
            </a:r>
          </a:p>
          <a:p>
            <a:pPr marL="1038225" lvl="1" indent="-230188">
              <a:buClr>
                <a:srgbClr val="C00000"/>
              </a:buClr>
            </a:pPr>
            <a:r>
              <a:rPr lang="en-US" dirty="0">
                <a:solidFill>
                  <a:schemeClr val="tx1"/>
                </a:solidFill>
              </a:rPr>
              <a:t>Skin ulceration, abscesses</a:t>
            </a:r>
          </a:p>
          <a:p>
            <a:pPr marL="1038225" lvl="1" indent="-230188">
              <a:buClr>
                <a:srgbClr val="C00000"/>
              </a:buClr>
            </a:pPr>
            <a:r>
              <a:rPr lang="en-US" dirty="0">
                <a:solidFill>
                  <a:schemeClr val="tx1"/>
                </a:solidFill>
              </a:rPr>
              <a:t>Stroke </a:t>
            </a:r>
          </a:p>
          <a:p>
            <a:pPr marL="1038225" lvl="1" indent="-230188">
              <a:buClr>
                <a:srgbClr val="C00000"/>
              </a:buClr>
            </a:pPr>
            <a:r>
              <a:rPr lang="en-US" dirty="0">
                <a:solidFill>
                  <a:schemeClr val="tx1"/>
                </a:solidFill>
              </a:rPr>
              <a:t>Neuropathy </a:t>
            </a:r>
          </a:p>
          <a:p>
            <a:pPr marL="1038225" lvl="1" indent="-230188">
              <a:buClr>
                <a:srgbClr val="C00000"/>
              </a:buClr>
            </a:pPr>
            <a:r>
              <a:rPr lang="en-US" dirty="0" err="1">
                <a:solidFill>
                  <a:schemeClr val="tx1"/>
                </a:solidFill>
              </a:rPr>
              <a:t>Gastropathy</a:t>
            </a:r>
            <a:endParaRPr lang="en-US" dirty="0">
              <a:solidFill>
                <a:schemeClr val="tx1"/>
              </a:solidFill>
            </a:endParaRPr>
          </a:p>
          <a:p>
            <a:pPr marL="1038225" lvl="1" indent="-230188">
              <a:buClr>
                <a:srgbClr val="C00000"/>
              </a:buClr>
            </a:pPr>
            <a:r>
              <a:rPr lang="en-US" dirty="0">
                <a:solidFill>
                  <a:schemeClr val="tx1"/>
                </a:solidFill>
              </a:rPr>
              <a:t>Pain</a:t>
            </a:r>
          </a:p>
          <a:p>
            <a:pPr marL="1038225" lvl="1" indent="-230188">
              <a:buClr>
                <a:srgbClr val="C00000"/>
              </a:buClr>
            </a:pPr>
            <a:r>
              <a:rPr lang="en-US" dirty="0">
                <a:solidFill>
                  <a:schemeClr val="tx1"/>
                </a:solidFill>
              </a:rPr>
              <a:t>Hospitalizations</a:t>
            </a:r>
          </a:p>
          <a:p>
            <a:pPr marL="1038225" lvl="1" indent="-230188">
              <a:buClr>
                <a:srgbClr val="C00000"/>
              </a:buClr>
            </a:pPr>
            <a:r>
              <a:rPr lang="en-US" dirty="0">
                <a:solidFill>
                  <a:schemeClr val="tx1"/>
                </a:solidFill>
              </a:rPr>
              <a:t>Past surgical history</a:t>
            </a:r>
          </a:p>
        </p:txBody>
      </p:sp>
      <p:sp>
        <p:nvSpPr>
          <p:cNvPr id="5" name="Content Placeholder 2"/>
          <p:cNvSpPr txBox="1">
            <a:spLocks/>
          </p:cNvSpPr>
          <p:nvPr/>
        </p:nvSpPr>
        <p:spPr>
          <a:xfrm>
            <a:off x="6192455" y="1853518"/>
            <a:ext cx="3518704" cy="45716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08038" lvl="1" indent="-174625">
              <a:buClr>
                <a:srgbClr val="C00000"/>
              </a:buClr>
            </a:pPr>
            <a:r>
              <a:rPr lang="en-US" dirty="0">
                <a:solidFill>
                  <a:schemeClr val="tx1"/>
                </a:solidFill>
              </a:rPr>
              <a:t>Venous disease</a:t>
            </a:r>
          </a:p>
          <a:p>
            <a:pPr marL="808038" lvl="1" indent="-174625">
              <a:buClr>
                <a:srgbClr val="C00000"/>
              </a:buClr>
            </a:pPr>
            <a:r>
              <a:rPr lang="en-US" dirty="0">
                <a:solidFill>
                  <a:schemeClr val="tx1"/>
                </a:solidFill>
              </a:rPr>
              <a:t>Arterial disease</a:t>
            </a:r>
          </a:p>
          <a:p>
            <a:pPr marL="808038" lvl="1" indent="-174625">
              <a:buClr>
                <a:srgbClr val="C00000"/>
              </a:buClr>
            </a:pPr>
            <a:r>
              <a:rPr lang="en-US" dirty="0">
                <a:solidFill>
                  <a:schemeClr val="tx1"/>
                </a:solidFill>
              </a:rPr>
              <a:t>Coronary artery disease</a:t>
            </a:r>
          </a:p>
          <a:p>
            <a:pPr marL="808038" lvl="1" indent="-174625">
              <a:buClr>
                <a:srgbClr val="C00000"/>
              </a:buClr>
            </a:pPr>
            <a:r>
              <a:rPr lang="en-US" dirty="0">
                <a:solidFill>
                  <a:schemeClr val="tx1"/>
                </a:solidFill>
              </a:rPr>
              <a:t>Stents</a:t>
            </a:r>
          </a:p>
          <a:p>
            <a:pPr marL="808038" lvl="1" indent="-174625">
              <a:buClr>
                <a:srgbClr val="C00000"/>
              </a:buClr>
            </a:pPr>
            <a:r>
              <a:rPr lang="en-US" dirty="0">
                <a:solidFill>
                  <a:schemeClr val="tx1"/>
                </a:solidFill>
              </a:rPr>
              <a:t>Myocardial infarction</a:t>
            </a:r>
          </a:p>
          <a:p>
            <a:pPr marL="808038" lvl="1" indent="-174625">
              <a:buClr>
                <a:srgbClr val="C00000"/>
              </a:buClr>
            </a:pPr>
            <a:r>
              <a:rPr lang="en-US" dirty="0">
                <a:solidFill>
                  <a:schemeClr val="tx1"/>
                </a:solidFill>
              </a:rPr>
              <a:t>Diabetes</a:t>
            </a:r>
          </a:p>
          <a:p>
            <a:pPr marL="808038" lvl="1" indent="-174625">
              <a:buClr>
                <a:srgbClr val="C00000"/>
              </a:buClr>
            </a:pPr>
            <a:r>
              <a:rPr lang="en-US" dirty="0">
                <a:solidFill>
                  <a:schemeClr val="tx1"/>
                </a:solidFill>
              </a:rPr>
              <a:t>Retinopathy</a:t>
            </a:r>
          </a:p>
          <a:p>
            <a:pPr marL="808038" lvl="1" indent="-174625">
              <a:buClr>
                <a:srgbClr val="C00000"/>
              </a:buClr>
            </a:pPr>
            <a:r>
              <a:rPr lang="en-US" dirty="0">
                <a:solidFill>
                  <a:schemeClr val="tx1"/>
                </a:solidFill>
              </a:rPr>
              <a:t>Obesity</a:t>
            </a:r>
          </a:p>
        </p:txBody>
      </p:sp>
    </p:spTree>
    <p:extLst>
      <p:ext uri="{BB962C8B-B14F-4D97-AF65-F5344CB8AC3E}">
        <p14:creationId xmlns:p14="http://schemas.microsoft.com/office/powerpoint/2010/main" val="373255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physical exam is required for pressure ulcers? (continued)</a:t>
            </a:r>
          </a:p>
        </p:txBody>
      </p:sp>
      <p:sp>
        <p:nvSpPr>
          <p:cNvPr id="6" name="Content Placeholder 2"/>
          <p:cNvSpPr txBox="1">
            <a:spLocks/>
          </p:cNvSpPr>
          <p:nvPr/>
        </p:nvSpPr>
        <p:spPr>
          <a:xfrm>
            <a:off x="1238491" y="1837200"/>
            <a:ext cx="9296401"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buClr>
                <a:srgbClr val="C00000"/>
              </a:buClr>
            </a:pPr>
            <a:r>
              <a:rPr lang="en-US" dirty="0">
                <a:solidFill>
                  <a:schemeClr val="tx1"/>
                </a:solidFill>
              </a:rPr>
              <a:t>Warmth</a:t>
            </a:r>
          </a:p>
          <a:p>
            <a:pPr lvl="0">
              <a:buClr>
                <a:srgbClr val="C00000"/>
              </a:buClr>
            </a:pPr>
            <a:r>
              <a:rPr lang="en-US" dirty="0">
                <a:solidFill>
                  <a:schemeClr val="tx1"/>
                </a:solidFill>
              </a:rPr>
              <a:t>Induration</a:t>
            </a:r>
          </a:p>
          <a:p>
            <a:pPr lvl="0">
              <a:buClr>
                <a:srgbClr val="C00000"/>
              </a:buClr>
            </a:pPr>
            <a:r>
              <a:rPr lang="en-US" dirty="0">
                <a:solidFill>
                  <a:schemeClr val="tx1"/>
                </a:solidFill>
              </a:rPr>
              <a:t>Odor</a:t>
            </a:r>
          </a:p>
          <a:p>
            <a:pPr lvl="0">
              <a:buClr>
                <a:srgbClr val="C00000"/>
              </a:buClr>
            </a:pPr>
            <a:r>
              <a:rPr lang="en-US" dirty="0">
                <a:solidFill>
                  <a:schemeClr val="tx1"/>
                </a:solidFill>
              </a:rPr>
              <a:t>Probes to bone (yes/no)</a:t>
            </a:r>
          </a:p>
          <a:p>
            <a:pPr lvl="0">
              <a:buClr>
                <a:srgbClr val="C00000"/>
              </a:buClr>
            </a:pPr>
            <a:r>
              <a:rPr lang="en-US" dirty="0">
                <a:solidFill>
                  <a:schemeClr val="tx1"/>
                </a:solidFill>
              </a:rPr>
              <a:t>If patient has foot ulcer, peripheral sensory neuropathy (10 g </a:t>
            </a:r>
            <a:r>
              <a:rPr lang="en-US" dirty="0" err="1">
                <a:solidFill>
                  <a:schemeClr val="tx1"/>
                </a:solidFill>
              </a:rPr>
              <a:t>Semes</a:t>
            </a:r>
            <a:r>
              <a:rPr lang="en-US" dirty="0">
                <a:solidFill>
                  <a:schemeClr val="tx1"/>
                </a:solidFill>
              </a:rPr>
              <a:t> </a:t>
            </a:r>
            <a:r>
              <a:rPr lang="en-US" dirty="0" err="1">
                <a:solidFill>
                  <a:schemeClr val="tx1"/>
                </a:solidFill>
              </a:rPr>
              <a:t>Weinst</a:t>
            </a:r>
            <a:r>
              <a:rPr lang="en-US" dirty="0">
                <a:solidFill>
                  <a:schemeClr val="tx1"/>
                </a:solidFill>
              </a:rPr>
              <a:t> monofilament, 128 Hz tuning for, vibration perception threshold testing)</a:t>
            </a:r>
          </a:p>
          <a:p>
            <a:pPr lvl="0">
              <a:buClr>
                <a:srgbClr val="C00000"/>
              </a:buClr>
            </a:pPr>
            <a:r>
              <a:rPr lang="en-US" dirty="0">
                <a:solidFill>
                  <a:schemeClr val="tx1"/>
                </a:solidFill>
              </a:rPr>
              <a:t>Biomechanical problems (assess by x-ray and ambulation exam)</a:t>
            </a:r>
          </a:p>
          <a:p>
            <a:pPr lvl="0">
              <a:buClr>
                <a:srgbClr val="C00000"/>
              </a:buClr>
            </a:pPr>
            <a:r>
              <a:rPr lang="en-US" dirty="0">
                <a:solidFill>
                  <a:schemeClr val="tx1"/>
                </a:solidFill>
              </a:rPr>
              <a:t>Pulse exam</a:t>
            </a:r>
          </a:p>
          <a:p>
            <a:pPr lvl="1">
              <a:buClr>
                <a:srgbClr val="C00000"/>
              </a:buClr>
            </a:pPr>
            <a:r>
              <a:rPr lang="en-US" dirty="0">
                <a:solidFill>
                  <a:schemeClr val="tx1"/>
                </a:solidFill>
              </a:rPr>
              <a:t>Absent or diminished (dorsalis </a:t>
            </a:r>
            <a:r>
              <a:rPr lang="en-US" dirty="0" err="1">
                <a:solidFill>
                  <a:schemeClr val="tx1"/>
                </a:solidFill>
              </a:rPr>
              <a:t>pedis</a:t>
            </a:r>
            <a:r>
              <a:rPr lang="en-US" dirty="0">
                <a:solidFill>
                  <a:schemeClr val="tx1"/>
                </a:solidFill>
              </a:rPr>
              <a:t>, posterior </a:t>
            </a:r>
            <a:r>
              <a:rPr lang="en-US" dirty="0" err="1">
                <a:solidFill>
                  <a:schemeClr val="tx1"/>
                </a:solidFill>
              </a:rPr>
              <a:t>tibial</a:t>
            </a:r>
            <a:r>
              <a:rPr lang="en-US" dirty="0">
                <a:solidFill>
                  <a:schemeClr val="tx1"/>
                </a:solidFill>
              </a:rPr>
              <a:t>)</a:t>
            </a:r>
          </a:p>
          <a:p>
            <a:pPr lvl="0">
              <a:buClr>
                <a:srgbClr val="C00000"/>
              </a:buClr>
            </a:pPr>
            <a:r>
              <a:rPr lang="en-US" dirty="0">
                <a:solidFill>
                  <a:schemeClr val="tx1"/>
                </a:solidFill>
              </a:rPr>
              <a:t>Contralateral foot/leg (e.g., comment on ulceration, callus, dermatitis, hyperpigmentation, erythema, and edema)</a:t>
            </a:r>
          </a:p>
          <a:p>
            <a:pPr lvl="0">
              <a:buClr>
                <a:srgbClr val="C00000"/>
              </a:buClr>
            </a:pPr>
            <a:r>
              <a:rPr lang="en-US" dirty="0">
                <a:solidFill>
                  <a:schemeClr val="tx1"/>
                </a:solidFill>
              </a:rPr>
              <a:t>perfusion and oxygenation; • poor nutritional status; and • increased skin moisture. (Strength of Evidence = C; Strength of Recommendation = </a:t>
            </a:r>
            <a:r>
              <a:rPr lang="en-US" dirty="0">
                <a:solidFill>
                  <a:schemeClr val="tx1"/>
                </a:solidFill>
                <a:sym typeface="Symbol" charset="2"/>
              </a:rPr>
              <a:t></a:t>
            </a:r>
            <a:r>
              <a:rPr lang="en-US" dirty="0">
                <a:solidFill>
                  <a:schemeClr val="tx1"/>
                </a:solidFill>
              </a:rPr>
              <a:t>)</a:t>
            </a:r>
          </a:p>
          <a:p>
            <a:pPr fontAlgn="base">
              <a:buClr>
                <a:srgbClr val="C00000"/>
              </a:buClr>
            </a:pPr>
            <a:endParaRPr lang="en-US" dirty="0">
              <a:solidFill>
                <a:schemeClr val="tx1"/>
              </a:solidFill>
            </a:endParaRPr>
          </a:p>
        </p:txBody>
      </p:sp>
    </p:spTree>
    <p:extLst>
      <p:ext uri="{BB962C8B-B14F-4D97-AF65-F5344CB8AC3E}">
        <p14:creationId xmlns:p14="http://schemas.microsoft.com/office/powerpoint/2010/main" val="1285715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25207</TotalTime>
  <Words>3346</Words>
  <Application>Microsoft Macintosh PowerPoint</Application>
  <PresentationFormat>Widescreen</PresentationFormat>
  <Paragraphs>245</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Rounded MT Bold</vt:lpstr>
      <vt:lpstr>Calibri</vt:lpstr>
      <vt:lpstr>Calibri Light</vt:lpstr>
      <vt:lpstr>Office Theme</vt:lpstr>
      <vt:lpstr>Pressure Ulcers  Wednesday, September 4, 2024</vt:lpstr>
      <vt:lpstr>Agenda</vt:lpstr>
      <vt:lpstr>What is the pressure ulcer protocol?</vt:lpstr>
      <vt:lpstr>What are the risk factors for pressure ulcers?</vt:lpstr>
      <vt:lpstr>What is the pressure ulcer staging system? </vt:lpstr>
      <vt:lpstr>What physical exam is required for pressure ulcers?</vt:lpstr>
      <vt:lpstr>What history is required for diagnosis and assessent?</vt:lpstr>
      <vt:lpstr>What past medical history is important for diagnosis, treatment and assessment? </vt:lpstr>
      <vt:lpstr>What physical exam is required for pressure ulcers? (continued)</vt:lpstr>
      <vt:lpstr>What are the most common pressure ulcer sites? </vt:lpstr>
      <vt:lpstr>What is the pressure ulcer staging system? (continued)</vt:lpstr>
      <vt:lpstr>What laboratory tests are necessary for optimal assessment and treatment?</vt:lpstr>
      <vt:lpstr>What additional diagnostic tools are useful?</vt:lpstr>
      <vt:lpstr>When is hospitalization necessary? </vt:lpstr>
      <vt:lpstr>When is surgical intervention necessary (within 8 hours)?</vt:lpstr>
      <vt:lpstr>When is surgical debridement necessary?</vt:lpstr>
      <vt:lpstr>What associated comorbidities should be treated? </vt:lpstr>
      <vt:lpstr>What offloading measures should be taken? </vt:lpstr>
      <vt:lpstr>What is a never event? </vt:lpstr>
      <vt:lpstr>Patient Safety Indicator 03 (PSI 03) Pressure Ulcer Rate</vt:lpstr>
      <vt:lpstr>Patient Safety Indicator 03 (PSI 03) Pressure Ulcer Rate</vt:lpstr>
      <vt:lpstr>Patient Safety Indicator 03 (PSI 03) Pressure Ulcer Rate: Exclusions</vt:lpstr>
      <vt:lpstr>Patient Safety Indicator (PSI 04) Death Rate among Surgical Inpatients with Serious Treatable Complications</vt:lpstr>
      <vt:lpstr>Patient Safety Indicator (PSI 04) Death Rate among Surgical Inpatients with Serious Treatable Complications</vt:lpstr>
      <vt:lpstr>Iodosorb (Cadexomer Iodine)</vt:lpstr>
      <vt:lpstr>Iodosorb (cadexomer iodine)</vt:lpstr>
      <vt:lpstr>Santyl (collagenase)</vt:lpstr>
      <vt:lpstr>Santyl (collagenase)</vt:lpstr>
      <vt:lpstr>Dakins Solution (chlorhexidine)</vt:lpstr>
      <vt:lpstr>Silvadene (silver sulfadiazene)</vt:lpstr>
      <vt:lpstr>Silvadene (silver sulfadiazene)</vt:lpstr>
      <vt:lpstr>Regenerative Medicine</vt:lpstr>
      <vt:lpstr>PowerPoint Presentation</vt:lpstr>
      <vt:lpstr>What is Human Skin Equivalent?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181</cp:revision>
  <cp:lastPrinted>2019-11-09T21:15:59Z</cp:lastPrinted>
  <dcterms:created xsi:type="dcterms:W3CDTF">2019-03-18T00:19:13Z</dcterms:created>
  <dcterms:modified xsi:type="dcterms:W3CDTF">2024-07-16T18:35:05Z</dcterms:modified>
</cp:coreProperties>
</file>