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9" r:id="rId2"/>
    <p:sldMasterId id="2147483714" r:id="rId3"/>
  </p:sldMasterIdLst>
  <p:notesMasterIdLst>
    <p:notesMasterId r:id="rId43"/>
  </p:notesMasterIdLst>
  <p:handoutMasterIdLst>
    <p:handoutMasterId r:id="rId44"/>
  </p:handoutMasterIdLst>
  <p:sldIdLst>
    <p:sldId id="257" r:id="rId4"/>
    <p:sldId id="280" r:id="rId5"/>
    <p:sldId id="282" r:id="rId6"/>
    <p:sldId id="358" r:id="rId7"/>
    <p:sldId id="357" r:id="rId8"/>
    <p:sldId id="342" r:id="rId9"/>
    <p:sldId id="359" r:id="rId10"/>
    <p:sldId id="343" r:id="rId11"/>
    <p:sldId id="338" r:id="rId12"/>
    <p:sldId id="315" r:id="rId13"/>
    <p:sldId id="341" r:id="rId14"/>
    <p:sldId id="360" r:id="rId15"/>
    <p:sldId id="361" r:id="rId16"/>
    <p:sldId id="345" r:id="rId17"/>
    <p:sldId id="362" r:id="rId18"/>
    <p:sldId id="363" r:id="rId19"/>
    <p:sldId id="364" r:id="rId20"/>
    <p:sldId id="366" r:id="rId21"/>
    <p:sldId id="371" r:id="rId22"/>
    <p:sldId id="367" r:id="rId23"/>
    <p:sldId id="286" r:id="rId24"/>
    <p:sldId id="368" r:id="rId25"/>
    <p:sldId id="339" r:id="rId26"/>
    <p:sldId id="340" r:id="rId27"/>
    <p:sldId id="284" r:id="rId28"/>
    <p:sldId id="347" r:id="rId29"/>
    <p:sldId id="349" r:id="rId30"/>
    <p:sldId id="296" r:id="rId31"/>
    <p:sldId id="350" r:id="rId32"/>
    <p:sldId id="353" r:id="rId33"/>
    <p:sldId id="298" r:id="rId34"/>
    <p:sldId id="354" r:id="rId35"/>
    <p:sldId id="303" r:id="rId36"/>
    <p:sldId id="301" r:id="rId37"/>
    <p:sldId id="355" r:id="rId38"/>
    <p:sldId id="302" r:id="rId39"/>
    <p:sldId id="304" r:id="rId40"/>
    <p:sldId id="356" r:id="rId41"/>
    <p:sldId id="365" r:id="rId42"/>
  </p:sldIdLst>
  <p:sldSz cx="9144000" cy="5143500" type="screen16x9"/>
  <p:notesSz cx="7315200" cy="9601200"/>
  <p:defaultTextStyle>
    <a:defPPr>
      <a:defRPr lang="en-US"/>
    </a:defPPr>
    <a:lvl1pPr marL="0" algn="l" defTabSz="914150" rtl="0" eaLnBrk="1" latinLnBrk="0" hangingPunct="1">
      <a:defRPr sz="1800" kern="1200">
        <a:solidFill>
          <a:schemeClr val="tx1"/>
        </a:solidFill>
        <a:latin typeface="+mn-lt"/>
        <a:ea typeface="+mn-ea"/>
        <a:cs typeface="+mn-cs"/>
      </a:defRPr>
    </a:lvl1pPr>
    <a:lvl2pPr marL="457074" algn="l" defTabSz="914150" rtl="0" eaLnBrk="1" latinLnBrk="0" hangingPunct="1">
      <a:defRPr sz="1800" kern="1200">
        <a:solidFill>
          <a:schemeClr val="tx1"/>
        </a:solidFill>
        <a:latin typeface="+mn-lt"/>
        <a:ea typeface="+mn-ea"/>
        <a:cs typeface="+mn-cs"/>
      </a:defRPr>
    </a:lvl2pPr>
    <a:lvl3pPr marL="914150" algn="l" defTabSz="914150" rtl="0" eaLnBrk="1" latinLnBrk="0" hangingPunct="1">
      <a:defRPr sz="1800" kern="1200">
        <a:solidFill>
          <a:schemeClr val="tx1"/>
        </a:solidFill>
        <a:latin typeface="+mn-lt"/>
        <a:ea typeface="+mn-ea"/>
        <a:cs typeface="+mn-cs"/>
      </a:defRPr>
    </a:lvl3pPr>
    <a:lvl4pPr marL="1371225" algn="l" defTabSz="914150" rtl="0" eaLnBrk="1" latinLnBrk="0" hangingPunct="1">
      <a:defRPr sz="1800" kern="1200">
        <a:solidFill>
          <a:schemeClr val="tx1"/>
        </a:solidFill>
        <a:latin typeface="+mn-lt"/>
        <a:ea typeface="+mn-ea"/>
        <a:cs typeface="+mn-cs"/>
      </a:defRPr>
    </a:lvl4pPr>
    <a:lvl5pPr marL="1828301" algn="l" defTabSz="914150" rtl="0" eaLnBrk="1" latinLnBrk="0" hangingPunct="1">
      <a:defRPr sz="1800" kern="1200">
        <a:solidFill>
          <a:schemeClr val="tx1"/>
        </a:solidFill>
        <a:latin typeface="+mn-lt"/>
        <a:ea typeface="+mn-ea"/>
        <a:cs typeface="+mn-cs"/>
      </a:defRPr>
    </a:lvl5pPr>
    <a:lvl6pPr marL="2285376" algn="l" defTabSz="914150" rtl="0" eaLnBrk="1" latinLnBrk="0" hangingPunct="1">
      <a:defRPr sz="1800" kern="1200">
        <a:solidFill>
          <a:schemeClr val="tx1"/>
        </a:solidFill>
        <a:latin typeface="+mn-lt"/>
        <a:ea typeface="+mn-ea"/>
        <a:cs typeface="+mn-cs"/>
      </a:defRPr>
    </a:lvl6pPr>
    <a:lvl7pPr marL="2742450" algn="l" defTabSz="914150" rtl="0" eaLnBrk="1" latinLnBrk="0" hangingPunct="1">
      <a:defRPr sz="1800" kern="1200">
        <a:solidFill>
          <a:schemeClr val="tx1"/>
        </a:solidFill>
        <a:latin typeface="+mn-lt"/>
        <a:ea typeface="+mn-ea"/>
        <a:cs typeface="+mn-cs"/>
      </a:defRPr>
    </a:lvl7pPr>
    <a:lvl8pPr marL="3199525" algn="l" defTabSz="914150" rtl="0" eaLnBrk="1" latinLnBrk="0" hangingPunct="1">
      <a:defRPr sz="1800" kern="1200">
        <a:solidFill>
          <a:schemeClr val="tx1"/>
        </a:solidFill>
        <a:latin typeface="+mn-lt"/>
        <a:ea typeface="+mn-ea"/>
        <a:cs typeface="+mn-cs"/>
      </a:defRPr>
    </a:lvl8pPr>
    <a:lvl9pPr marL="3656601" algn="l" defTabSz="91415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86"/>
    <p:restoredTop sz="91128"/>
  </p:normalViewPr>
  <p:slideViewPr>
    <p:cSldViewPr showGuides="1">
      <p:cViewPr varScale="1">
        <p:scale>
          <a:sx n="133" d="100"/>
          <a:sy n="133" d="100"/>
        </p:scale>
        <p:origin x="1288" y="19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7BA564F-3F92-468F-87B8-1E2CBAD9F8E4}" type="datetimeFigureOut">
              <a:rPr lang="en-US" smtClean="0"/>
              <a:t>7/16/24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7629611-69B6-47DB-B4E1-E3D2F623A101}" type="slidenum">
              <a:rPr lang="en-US" smtClean="0"/>
              <a:t>‹#›</a:t>
            </a:fld>
            <a:endParaRPr lang="en-US"/>
          </a:p>
        </p:txBody>
      </p:sp>
    </p:spTree>
    <p:extLst>
      <p:ext uri="{BB962C8B-B14F-4D97-AF65-F5344CB8AC3E}">
        <p14:creationId xmlns:p14="http://schemas.microsoft.com/office/powerpoint/2010/main" val="3100240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11BB808-1081-4AB9-AAD3-EFE69D2CF4A6}" type="datetimeFigureOut">
              <a:rPr lang="en-US" smtClean="0"/>
              <a:t>7/16/24</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2530C72-CE6C-4476-B049-4347899B90EA}" type="slidenum">
              <a:rPr lang="en-US" smtClean="0"/>
              <a:t>‹#›</a:t>
            </a:fld>
            <a:endParaRPr lang="en-US"/>
          </a:p>
        </p:txBody>
      </p:sp>
    </p:spTree>
    <p:extLst>
      <p:ext uri="{BB962C8B-B14F-4D97-AF65-F5344CB8AC3E}">
        <p14:creationId xmlns:p14="http://schemas.microsoft.com/office/powerpoint/2010/main" val="2379160378"/>
      </p:ext>
    </p:extLst>
  </p:cSld>
  <p:clrMap bg1="lt1" tx1="dk1" bg2="lt2" tx2="dk2" accent1="accent1" accent2="accent2" accent3="accent3" accent4="accent4" accent5="accent5" accent6="accent6" hlink="hlink" folHlink="folHlink"/>
  <p:notesStyle>
    <a:lvl1pPr marL="0" algn="l" defTabSz="914150" rtl="0" eaLnBrk="1" latinLnBrk="0" hangingPunct="1">
      <a:defRPr sz="1200" kern="1200">
        <a:solidFill>
          <a:schemeClr val="tx1"/>
        </a:solidFill>
        <a:latin typeface="+mn-lt"/>
        <a:ea typeface="+mn-ea"/>
        <a:cs typeface="+mn-cs"/>
      </a:defRPr>
    </a:lvl1pPr>
    <a:lvl2pPr marL="457074" algn="l" defTabSz="914150" rtl="0" eaLnBrk="1" latinLnBrk="0" hangingPunct="1">
      <a:defRPr sz="1200" kern="1200">
        <a:solidFill>
          <a:schemeClr val="tx1"/>
        </a:solidFill>
        <a:latin typeface="+mn-lt"/>
        <a:ea typeface="+mn-ea"/>
        <a:cs typeface="+mn-cs"/>
      </a:defRPr>
    </a:lvl2pPr>
    <a:lvl3pPr marL="914150" algn="l" defTabSz="914150" rtl="0" eaLnBrk="1" latinLnBrk="0" hangingPunct="1">
      <a:defRPr sz="1200" kern="1200">
        <a:solidFill>
          <a:schemeClr val="tx1"/>
        </a:solidFill>
        <a:latin typeface="+mn-lt"/>
        <a:ea typeface="+mn-ea"/>
        <a:cs typeface="+mn-cs"/>
      </a:defRPr>
    </a:lvl3pPr>
    <a:lvl4pPr marL="1371225" algn="l" defTabSz="914150" rtl="0" eaLnBrk="1" latinLnBrk="0" hangingPunct="1">
      <a:defRPr sz="1200" kern="1200">
        <a:solidFill>
          <a:schemeClr val="tx1"/>
        </a:solidFill>
        <a:latin typeface="+mn-lt"/>
        <a:ea typeface="+mn-ea"/>
        <a:cs typeface="+mn-cs"/>
      </a:defRPr>
    </a:lvl4pPr>
    <a:lvl5pPr marL="1828301" algn="l" defTabSz="914150" rtl="0" eaLnBrk="1" latinLnBrk="0" hangingPunct="1">
      <a:defRPr sz="1200" kern="1200">
        <a:solidFill>
          <a:schemeClr val="tx1"/>
        </a:solidFill>
        <a:latin typeface="+mn-lt"/>
        <a:ea typeface="+mn-ea"/>
        <a:cs typeface="+mn-cs"/>
      </a:defRPr>
    </a:lvl5pPr>
    <a:lvl6pPr marL="2285376" algn="l" defTabSz="914150" rtl="0" eaLnBrk="1" latinLnBrk="0" hangingPunct="1">
      <a:defRPr sz="1200" kern="1200">
        <a:solidFill>
          <a:schemeClr val="tx1"/>
        </a:solidFill>
        <a:latin typeface="+mn-lt"/>
        <a:ea typeface="+mn-ea"/>
        <a:cs typeface="+mn-cs"/>
      </a:defRPr>
    </a:lvl6pPr>
    <a:lvl7pPr marL="2742450" algn="l" defTabSz="914150" rtl="0" eaLnBrk="1" latinLnBrk="0" hangingPunct="1">
      <a:defRPr sz="1200" kern="1200">
        <a:solidFill>
          <a:schemeClr val="tx1"/>
        </a:solidFill>
        <a:latin typeface="+mn-lt"/>
        <a:ea typeface="+mn-ea"/>
        <a:cs typeface="+mn-cs"/>
      </a:defRPr>
    </a:lvl7pPr>
    <a:lvl8pPr marL="3199525" algn="l" defTabSz="914150" rtl="0" eaLnBrk="1" latinLnBrk="0" hangingPunct="1">
      <a:defRPr sz="1200" kern="1200">
        <a:solidFill>
          <a:schemeClr val="tx1"/>
        </a:solidFill>
        <a:latin typeface="+mn-lt"/>
        <a:ea typeface="+mn-ea"/>
        <a:cs typeface="+mn-cs"/>
      </a:defRPr>
    </a:lvl8pPr>
    <a:lvl9pPr marL="3656601" algn="l" defTabSz="91415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4144624" y="9119172"/>
            <a:ext cx="3168928"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nchor="b"/>
          <a:lstStyle>
            <a:lvl1pPr defTabSz="908050" eaLnBrk="0" hangingPunct="0">
              <a:defRPr sz="1500">
                <a:solidFill>
                  <a:schemeClr val="tx1"/>
                </a:solidFill>
                <a:latin typeface="Corbel" pitchFamily="34" charset="0"/>
                <a:ea typeface="ＭＳ Ｐゴシック" pitchFamily="34" charset="-128"/>
              </a:defRPr>
            </a:lvl1pPr>
            <a:lvl2pPr marL="742950" indent="-285750" defTabSz="908050" eaLnBrk="0" hangingPunct="0">
              <a:defRPr sz="1500">
                <a:solidFill>
                  <a:schemeClr val="tx1"/>
                </a:solidFill>
                <a:latin typeface="Corbel" pitchFamily="34" charset="0"/>
                <a:ea typeface="ＭＳ Ｐゴシック" pitchFamily="34" charset="-128"/>
              </a:defRPr>
            </a:lvl2pPr>
            <a:lvl3pPr marL="1143000" indent="-228600" defTabSz="908050" eaLnBrk="0" hangingPunct="0">
              <a:defRPr sz="1500">
                <a:solidFill>
                  <a:schemeClr val="tx1"/>
                </a:solidFill>
                <a:latin typeface="Corbel" pitchFamily="34" charset="0"/>
                <a:ea typeface="ＭＳ Ｐゴシック" pitchFamily="34" charset="-128"/>
              </a:defRPr>
            </a:lvl3pPr>
            <a:lvl4pPr marL="1600200" indent="-228600" defTabSz="908050" eaLnBrk="0" hangingPunct="0">
              <a:defRPr sz="1500">
                <a:solidFill>
                  <a:schemeClr val="tx1"/>
                </a:solidFill>
                <a:latin typeface="Corbel" pitchFamily="34" charset="0"/>
                <a:ea typeface="ＭＳ Ｐゴシック" pitchFamily="34" charset="-128"/>
              </a:defRPr>
            </a:lvl4pPr>
            <a:lvl5pPr marL="2057400" indent="-228600" defTabSz="908050" eaLnBrk="0" hangingPunct="0">
              <a:defRPr sz="1500">
                <a:solidFill>
                  <a:schemeClr val="tx1"/>
                </a:solidFill>
                <a:latin typeface="Corbel" pitchFamily="34" charset="0"/>
                <a:ea typeface="ＭＳ Ｐゴシック" pitchFamily="34" charset="-128"/>
              </a:defRPr>
            </a:lvl5pPr>
            <a:lvl6pPr marL="25146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eaLnBrk="1" fontAlgn="base" hangingPunct="1">
              <a:spcBef>
                <a:spcPct val="0"/>
              </a:spcBef>
              <a:spcAft>
                <a:spcPct val="0"/>
              </a:spcAft>
            </a:pPr>
            <a:fld id="{97FB07B1-36B4-4906-B77A-EAB0C010AB83}" type="slidenum">
              <a:rPr lang="en-US" sz="1200">
                <a:solidFill>
                  <a:prstClr val="black"/>
                </a:solidFill>
                <a:latin typeface="Arial" charset="0"/>
              </a:rPr>
              <a:pPr eaLnBrk="1" fontAlgn="base" hangingPunct="1">
                <a:spcBef>
                  <a:spcPct val="0"/>
                </a:spcBef>
                <a:spcAft>
                  <a:spcPct val="0"/>
                </a:spcAft>
              </a:pPr>
              <a:t>1</a:t>
            </a:fld>
            <a:endParaRPr lang="en-US" sz="1200" dirty="0">
              <a:solidFill>
                <a:prstClr val="black"/>
              </a:solidFill>
              <a:latin typeface="Arial" charset="0"/>
            </a:endParaRPr>
          </a:p>
        </p:txBody>
      </p:sp>
      <p:sp>
        <p:nvSpPr>
          <p:cNvPr id="11267" name="Rectangle 2"/>
          <p:cNvSpPr>
            <a:spLocks noGrp="1" noRot="1" noChangeAspect="1" noChangeArrowheads="1" noTextEdit="1"/>
          </p:cNvSpPr>
          <p:nvPr>
            <p:ph type="sldImg"/>
          </p:nvPr>
        </p:nvSpPr>
        <p:spPr>
          <a:xfrm>
            <a:off x="460375" y="722313"/>
            <a:ext cx="6397625" cy="3598862"/>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lstStyle/>
          <a:p>
            <a:pPr defTabSz="942147"/>
            <a:endParaRPr lang="en-US" dirty="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902967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70" y="204134"/>
            <a:ext cx="3008906" cy="872075"/>
          </a:xfrm>
        </p:spPr>
        <p:txBody>
          <a:bodyPr anchor="b"/>
          <a:lstStyle>
            <a:lvl1pPr algn="l">
              <a:defRPr sz="2300" b="1"/>
            </a:lvl1pPr>
          </a:lstStyle>
          <a:p>
            <a:r>
              <a:rPr lang="en-US"/>
              <a:t>Click to edit Master title style</a:t>
            </a:r>
          </a:p>
        </p:txBody>
      </p:sp>
      <p:sp>
        <p:nvSpPr>
          <p:cNvPr id="3" name="Content Placeholder 2"/>
          <p:cNvSpPr>
            <a:spLocks noGrp="1"/>
          </p:cNvSpPr>
          <p:nvPr>
            <p:ph idx="1"/>
          </p:nvPr>
        </p:nvSpPr>
        <p:spPr>
          <a:xfrm>
            <a:off x="3574549" y="204080"/>
            <a:ext cx="5112868" cy="4390027"/>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670" y="1076367"/>
            <a:ext cx="3008906" cy="3517953"/>
          </a:xfrm>
        </p:spPr>
        <p:txBody>
          <a:bodyPr/>
          <a:lstStyle>
            <a:lvl1pPr marL="0" indent="0">
              <a:buNone/>
              <a:defRPr sz="1500"/>
            </a:lvl1pPr>
            <a:lvl2pPr marL="426304" indent="0">
              <a:buNone/>
              <a:defRPr sz="1300"/>
            </a:lvl2pPr>
            <a:lvl3pPr marL="852527" indent="0">
              <a:buNone/>
              <a:defRPr sz="1100"/>
            </a:lvl3pPr>
            <a:lvl4pPr marL="1278871" indent="0">
              <a:buNone/>
              <a:defRPr sz="1000"/>
            </a:lvl4pPr>
            <a:lvl5pPr marL="1705029" indent="0">
              <a:buNone/>
              <a:defRPr sz="1000"/>
            </a:lvl5pPr>
            <a:lvl6pPr marL="2131381" indent="0">
              <a:buNone/>
              <a:defRPr sz="1000"/>
            </a:lvl6pPr>
            <a:lvl7pPr marL="2557610" indent="0">
              <a:buNone/>
              <a:defRPr sz="1000"/>
            </a:lvl7pPr>
            <a:lvl8pPr marL="2983858" indent="0">
              <a:buNone/>
              <a:defRPr sz="1000"/>
            </a:lvl8pPr>
            <a:lvl9pPr marL="3410134"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48563ABD-04F0-4FE7-96A4-146F7EB7B351}"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A146AE6-16BB-48D8-8501-1645FF04FADD}"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404324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24" y="3603003"/>
            <a:ext cx="5485700" cy="425572"/>
          </a:xfrm>
        </p:spPr>
        <p:txBody>
          <a:bodyPr anchor="b"/>
          <a:lstStyle>
            <a:lvl1pPr algn="l">
              <a:defRPr sz="2300" b="1"/>
            </a:lvl1pPr>
          </a:lstStyle>
          <a:p>
            <a:r>
              <a:rPr lang="en-US"/>
              <a:t>Click to edit Master title style</a:t>
            </a:r>
          </a:p>
        </p:txBody>
      </p:sp>
      <p:sp>
        <p:nvSpPr>
          <p:cNvPr id="3" name="Picture Placeholder 2"/>
          <p:cNvSpPr>
            <a:spLocks noGrp="1"/>
          </p:cNvSpPr>
          <p:nvPr>
            <p:ph type="pic" idx="1"/>
          </p:nvPr>
        </p:nvSpPr>
        <p:spPr>
          <a:xfrm>
            <a:off x="1792624" y="461233"/>
            <a:ext cx="5485700" cy="3087146"/>
          </a:xfrm>
        </p:spPr>
        <p:txBody>
          <a:bodyPr/>
          <a:lstStyle>
            <a:lvl1pPr marL="0" indent="0">
              <a:buNone/>
              <a:defRPr sz="3600"/>
            </a:lvl1pPr>
            <a:lvl2pPr marL="426304" indent="0">
              <a:buNone/>
              <a:defRPr sz="3100"/>
            </a:lvl2pPr>
            <a:lvl3pPr marL="852527" indent="0">
              <a:buNone/>
              <a:defRPr sz="2600"/>
            </a:lvl3pPr>
            <a:lvl4pPr marL="1278871" indent="0">
              <a:buNone/>
              <a:defRPr sz="2300"/>
            </a:lvl4pPr>
            <a:lvl5pPr marL="1705029" indent="0">
              <a:buNone/>
              <a:defRPr sz="2300"/>
            </a:lvl5pPr>
            <a:lvl6pPr marL="2131381" indent="0">
              <a:buNone/>
              <a:defRPr sz="2300"/>
            </a:lvl6pPr>
            <a:lvl7pPr marL="2557610" indent="0">
              <a:buNone/>
              <a:defRPr sz="2300"/>
            </a:lvl7pPr>
            <a:lvl8pPr marL="2983858" indent="0">
              <a:buNone/>
              <a:defRPr sz="2300"/>
            </a:lvl8pPr>
            <a:lvl9pPr marL="3410134" indent="0">
              <a:buNone/>
              <a:defRPr sz="2300"/>
            </a:lvl9pPr>
          </a:lstStyle>
          <a:p>
            <a:pPr lvl="0"/>
            <a:endParaRPr lang="en-US" noProof="0" dirty="0"/>
          </a:p>
        </p:txBody>
      </p:sp>
      <p:sp>
        <p:nvSpPr>
          <p:cNvPr id="4" name="Text Placeholder 3"/>
          <p:cNvSpPr>
            <a:spLocks noGrp="1"/>
          </p:cNvSpPr>
          <p:nvPr>
            <p:ph type="body" sz="half" idx="2"/>
          </p:nvPr>
        </p:nvSpPr>
        <p:spPr>
          <a:xfrm>
            <a:off x="1792624" y="4025501"/>
            <a:ext cx="5485700" cy="603477"/>
          </a:xfrm>
        </p:spPr>
        <p:txBody>
          <a:bodyPr/>
          <a:lstStyle>
            <a:lvl1pPr marL="0" indent="0">
              <a:buNone/>
              <a:defRPr sz="1500"/>
            </a:lvl1pPr>
            <a:lvl2pPr marL="426304" indent="0">
              <a:buNone/>
              <a:defRPr sz="1300"/>
            </a:lvl2pPr>
            <a:lvl3pPr marL="852527" indent="0">
              <a:buNone/>
              <a:defRPr sz="1100"/>
            </a:lvl3pPr>
            <a:lvl4pPr marL="1278871" indent="0">
              <a:buNone/>
              <a:defRPr sz="1000"/>
            </a:lvl4pPr>
            <a:lvl5pPr marL="1705029" indent="0">
              <a:buNone/>
              <a:defRPr sz="1000"/>
            </a:lvl5pPr>
            <a:lvl6pPr marL="2131381" indent="0">
              <a:buNone/>
              <a:defRPr sz="1000"/>
            </a:lvl6pPr>
            <a:lvl7pPr marL="2557610" indent="0">
              <a:buNone/>
              <a:defRPr sz="1000"/>
            </a:lvl7pPr>
            <a:lvl8pPr marL="2983858" indent="0">
              <a:buNone/>
              <a:defRPr sz="1000"/>
            </a:lvl8pPr>
            <a:lvl9pPr marL="3410134"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9B3468E3-E277-49FB-A2F8-D7AC646768CE}"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FC3AA0C7-FE93-48A1-A1DA-B127C7C0281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883106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697721F0-1DE1-44E3-B10F-541EC13E06CA}"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874978C3-5AB2-4AC5-AED2-F86AC1B64EB2}"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441823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374" y="11"/>
            <a:ext cx="2286000" cy="459409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 y="11"/>
            <a:ext cx="6689962" cy="45940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D287F8AD-13DE-4CCD-8954-BA31371D7A42}"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E3093DB2-EA91-4C47-B49F-0073EB1C909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799234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Text Placeholder 2"/>
          <p:cNvSpPr>
            <a:spLocks noGrp="1"/>
          </p:cNvSpPr>
          <p:nvPr>
            <p:ph type="body"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56050" y="1199976"/>
            <a:ext cx="4031134" cy="3394116"/>
          </a:xfrm>
        </p:spPr>
        <p:txBody>
          <a:bodyPr/>
          <a:lstStyle/>
          <a:p>
            <a:pPr lvl="0"/>
            <a:endParaRPr lang="en-US" noProof="0" dirty="0"/>
          </a:p>
        </p:txBody>
      </p:sp>
      <p:sp>
        <p:nvSpPr>
          <p:cNvPr id="5" name="Date Placeholder 3"/>
          <p:cNvSpPr>
            <a:spLocks noGrp="1"/>
          </p:cNvSpPr>
          <p:nvPr>
            <p:ph type="dt" sz="half" idx="10"/>
          </p:nvPr>
        </p:nvSpPr>
        <p:spPr>
          <a:ln/>
        </p:spPr>
        <p:txBody>
          <a:bodyPr/>
          <a:lstStyle>
            <a:lvl1pPr>
              <a:defRPr/>
            </a:lvl1pPr>
          </a:lstStyle>
          <a:p>
            <a:pPr>
              <a:defRPr/>
            </a:pPr>
            <a:fld id="{DE392C0E-64E8-4A10-AD39-1C290E608541}"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1EE44BCB-B6F0-40CE-9A84-BBE3C5FA89E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183173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Text Placeholder 2"/>
          <p:cNvSpPr>
            <a:spLocks noGrp="1"/>
          </p:cNvSpPr>
          <p:nvPr>
            <p:ph type="body"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56050" y="1199976"/>
            <a:ext cx="4031134" cy="3394116"/>
          </a:xfrm>
        </p:spPr>
        <p:txBody>
          <a:bodyPr/>
          <a:lstStyle/>
          <a:p>
            <a:pPr lvl="0"/>
            <a:endParaRPr lang="en-US" noProof="0" dirty="0"/>
          </a:p>
        </p:txBody>
      </p:sp>
      <p:sp>
        <p:nvSpPr>
          <p:cNvPr id="5" name="Date Placeholder 3"/>
          <p:cNvSpPr>
            <a:spLocks noGrp="1"/>
          </p:cNvSpPr>
          <p:nvPr>
            <p:ph type="dt" sz="half" idx="10"/>
          </p:nvPr>
        </p:nvSpPr>
        <p:spPr>
          <a:ln/>
        </p:spPr>
        <p:txBody>
          <a:bodyPr/>
          <a:lstStyle>
            <a:lvl1pPr>
              <a:defRPr/>
            </a:lvl1pPr>
          </a:lstStyle>
          <a:p>
            <a:pPr>
              <a:defRPr/>
            </a:pPr>
            <a:fld id="{93C6697D-75C4-426D-B3C6-40AEE6A58C78}"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B2AF2FB-0F35-41AF-8CC6-7A62D9048450}"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2005825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4"/>
            <a:ext cx="9144000" cy="1063933"/>
          </a:xfrm>
        </p:spPr>
        <p:txBody>
          <a:bodyPr/>
          <a:lstStyle/>
          <a:p>
            <a:r>
              <a:rPr lang="en-US"/>
              <a:t>Click to edit Master title style</a:t>
            </a:r>
          </a:p>
        </p:txBody>
      </p:sp>
      <p:sp>
        <p:nvSpPr>
          <p:cNvPr id="3" name="Content Placeholder 2"/>
          <p:cNvSpPr>
            <a:spLocks noGrp="1"/>
          </p:cNvSpPr>
          <p:nvPr>
            <p:ph sz="half" idx="1"/>
          </p:nvPr>
        </p:nvSpPr>
        <p:spPr>
          <a:xfrm>
            <a:off x="457129" y="1199976"/>
            <a:ext cx="4031132"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56050" y="1199976"/>
            <a:ext cx="4031134" cy="33941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28F494F7-1FA5-4653-9EBB-F0DE51653176}"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27DE8EA9-11DF-49F3-8984-1F717FBAE885}"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266613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50" y="1597644"/>
            <a:ext cx="7771700" cy="1102303"/>
          </a:xfrm>
        </p:spPr>
        <p:txBody>
          <a:bodyPr/>
          <a:lstStyle/>
          <a:p>
            <a:r>
              <a:rPr lang="en-US"/>
              <a:t>Click to edit Master title style</a:t>
            </a:r>
          </a:p>
        </p:txBody>
      </p:sp>
      <p:sp>
        <p:nvSpPr>
          <p:cNvPr id="3" name="Subtitle 2"/>
          <p:cNvSpPr>
            <a:spLocks noGrp="1"/>
          </p:cNvSpPr>
          <p:nvPr>
            <p:ph type="subTitle" idx="1"/>
          </p:nvPr>
        </p:nvSpPr>
        <p:spPr>
          <a:xfrm>
            <a:off x="1372300" y="2916683"/>
            <a:ext cx="6399400" cy="1315089"/>
          </a:xfrm>
        </p:spPr>
        <p:txBody>
          <a:bodyPr/>
          <a:lstStyle>
            <a:lvl1pPr marL="0" indent="0" algn="ctr">
              <a:buNone/>
              <a:defRPr/>
            </a:lvl1pPr>
            <a:lvl2pPr marL="463436" indent="0" algn="ctr">
              <a:buNone/>
              <a:defRPr/>
            </a:lvl2pPr>
            <a:lvl3pPr marL="926372" indent="0" algn="ctr">
              <a:buNone/>
              <a:defRPr/>
            </a:lvl3pPr>
            <a:lvl4pPr marL="1389394" indent="0" algn="ctr">
              <a:buNone/>
              <a:defRPr/>
            </a:lvl4pPr>
            <a:lvl5pPr marL="1852519" indent="0" algn="ctr">
              <a:buNone/>
              <a:defRPr/>
            </a:lvl5pPr>
            <a:lvl6pPr marL="2315653" indent="0" algn="ctr">
              <a:buNone/>
              <a:defRPr/>
            </a:lvl6pPr>
            <a:lvl7pPr marL="2778770" indent="0" algn="ctr">
              <a:buNone/>
              <a:defRPr/>
            </a:lvl7pPr>
            <a:lvl8pPr marL="3241906" indent="0" algn="ctr">
              <a:buNone/>
              <a:defRPr/>
            </a:lvl8pPr>
            <a:lvl9pPr marL="3705043" indent="0" algn="ctr">
              <a:buNone/>
              <a:defRPr/>
            </a:lvl9pPr>
          </a:lstStyle>
          <a:p>
            <a:r>
              <a:rPr lang="en-US"/>
              <a:t>Click to edit Master subtitle style</a:t>
            </a:r>
          </a:p>
        </p:txBody>
      </p:sp>
      <p:sp>
        <p:nvSpPr>
          <p:cNvPr id="4" name="Date Placeholder 3"/>
          <p:cNvSpPr>
            <a:spLocks noGrp="1"/>
          </p:cNvSpPr>
          <p:nvPr>
            <p:ph type="dt" sz="half" idx="10"/>
          </p:nvPr>
        </p:nvSpPr>
        <p:spPr>
          <a:ln/>
        </p:spPr>
        <p:txBody>
          <a:bodyPr/>
          <a:lstStyle>
            <a:lvl1pPr>
              <a:defRPr/>
            </a:lvl1pPr>
          </a:lstStyle>
          <a:p>
            <a:pPr>
              <a:defRPr/>
            </a:pPr>
            <a:fld id="{441718DE-26D5-429D-A6FB-F458C82E70C2}"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AD674B3C-BC26-4E3D-AA0A-4485BB9529C7}" type="slidenum">
              <a:rPr lang="en-US"/>
              <a:pPr>
                <a:defRPr/>
              </a:pPr>
              <a:t>‹#›</a:t>
            </a:fld>
            <a:endParaRPr lang="en-US"/>
          </a:p>
        </p:txBody>
      </p:sp>
    </p:spTree>
    <p:extLst>
      <p:ext uri="{BB962C8B-B14F-4D97-AF65-F5344CB8AC3E}">
        <p14:creationId xmlns:p14="http://schemas.microsoft.com/office/powerpoint/2010/main" val="3980559012"/>
      </p:ext>
    </p:extLst>
  </p:cSld>
  <p:clrMapOvr>
    <a:masterClrMapping/>
  </p:clrMapOvr>
  <p:transition advClick="0" advTm="500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A883939D-A97A-4FA4-84F2-D5108D24A4D6}"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0F38F1B7-B613-4365-BF8C-6277A3C7BE98}" type="slidenum">
              <a:rPr lang="en-US"/>
              <a:pPr>
                <a:defRPr/>
              </a:pPr>
              <a:t>‹#›</a:t>
            </a:fld>
            <a:endParaRPr lang="en-US"/>
          </a:p>
        </p:txBody>
      </p:sp>
    </p:spTree>
    <p:extLst>
      <p:ext uri="{BB962C8B-B14F-4D97-AF65-F5344CB8AC3E}">
        <p14:creationId xmlns:p14="http://schemas.microsoft.com/office/powerpoint/2010/main" val="2823291561"/>
      </p:ext>
    </p:extLst>
  </p:cSld>
  <p:clrMapOvr>
    <a:masterClrMapping/>
  </p:clrMapOvr>
  <p:transition advClick="0" advTm="5000"/>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909" y="3307325"/>
            <a:ext cx="7771700" cy="1022072"/>
          </a:xfrm>
        </p:spPr>
        <p:txBody>
          <a:bodyPr anchor="t"/>
          <a:lstStyle>
            <a:lvl1pPr algn="l">
              <a:defRPr sz="4400" b="1" cap="all"/>
            </a:lvl1pPr>
          </a:lstStyle>
          <a:p>
            <a:r>
              <a:rPr lang="en-US"/>
              <a:t>Click to edit Master title style</a:t>
            </a:r>
          </a:p>
        </p:txBody>
      </p:sp>
      <p:sp>
        <p:nvSpPr>
          <p:cNvPr id="3" name="Text Placeholder 2"/>
          <p:cNvSpPr>
            <a:spLocks noGrp="1"/>
          </p:cNvSpPr>
          <p:nvPr>
            <p:ph type="body" idx="1"/>
          </p:nvPr>
        </p:nvSpPr>
        <p:spPr>
          <a:xfrm>
            <a:off x="722909" y="2180188"/>
            <a:ext cx="7771700" cy="1124978"/>
          </a:xfrm>
        </p:spPr>
        <p:txBody>
          <a:bodyPr anchor="b"/>
          <a:lstStyle>
            <a:lvl1pPr marL="0" indent="0">
              <a:buNone/>
              <a:defRPr sz="2200"/>
            </a:lvl1pPr>
            <a:lvl2pPr marL="463436" indent="0">
              <a:buNone/>
              <a:defRPr sz="2000"/>
            </a:lvl2pPr>
            <a:lvl3pPr marL="926372" indent="0">
              <a:buNone/>
              <a:defRPr sz="1800"/>
            </a:lvl3pPr>
            <a:lvl4pPr marL="1389394" indent="0">
              <a:buNone/>
              <a:defRPr sz="1500"/>
            </a:lvl4pPr>
            <a:lvl5pPr marL="1852519" indent="0">
              <a:buNone/>
              <a:defRPr sz="1500"/>
            </a:lvl5pPr>
            <a:lvl6pPr marL="2315653" indent="0">
              <a:buNone/>
              <a:defRPr sz="1500"/>
            </a:lvl6pPr>
            <a:lvl7pPr marL="2778770" indent="0">
              <a:buNone/>
              <a:defRPr sz="1500"/>
            </a:lvl7pPr>
            <a:lvl8pPr marL="3241906" indent="0">
              <a:buNone/>
              <a:defRPr sz="1500"/>
            </a:lvl8pPr>
            <a:lvl9pPr marL="3705043" indent="0">
              <a:buNone/>
              <a:defRPr sz="1500"/>
            </a:lvl9pPr>
          </a:lstStyle>
          <a:p>
            <a:pPr lvl="0"/>
            <a:r>
              <a:rPr lang="en-US"/>
              <a:t>Click to edit Master text styles</a:t>
            </a:r>
          </a:p>
        </p:txBody>
      </p:sp>
      <p:sp>
        <p:nvSpPr>
          <p:cNvPr id="4" name="Date Placeholder 3"/>
          <p:cNvSpPr>
            <a:spLocks noGrp="1"/>
          </p:cNvSpPr>
          <p:nvPr>
            <p:ph type="dt" sz="half" idx="10"/>
          </p:nvPr>
        </p:nvSpPr>
        <p:spPr>
          <a:ln/>
        </p:spPr>
        <p:txBody>
          <a:bodyPr/>
          <a:lstStyle>
            <a:lvl1pPr>
              <a:defRPr/>
            </a:lvl1pPr>
          </a:lstStyle>
          <a:p>
            <a:pPr>
              <a:defRPr/>
            </a:pPr>
            <a:fld id="{1C2A588B-457D-4E04-80DB-49DCD586FCA7}"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D5013509-EB88-4504-8EF7-EC5A36D1093C}" type="slidenum">
              <a:rPr lang="en-US"/>
              <a:pPr>
                <a:defRPr/>
              </a:pPr>
              <a:t>‹#›</a:t>
            </a:fld>
            <a:endParaRPr lang="en-US"/>
          </a:p>
        </p:txBody>
      </p:sp>
    </p:spTree>
    <p:extLst>
      <p:ext uri="{BB962C8B-B14F-4D97-AF65-F5344CB8AC3E}">
        <p14:creationId xmlns:p14="http://schemas.microsoft.com/office/powerpoint/2010/main" val="3967230662"/>
      </p:ext>
    </p:extLst>
  </p:cSld>
  <p:clrMapOvr>
    <a:masterClrMapping/>
  </p:clrMapOvr>
  <p:transition advClick="0" advTm="500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533400" y="1276350"/>
            <a:ext cx="6781800" cy="2667000"/>
          </a:xfrm>
          <a:prstGeom prst="rect">
            <a:avLst/>
          </a:prstGeom>
        </p:spPr>
        <p:txBody>
          <a:bodyPr/>
          <a:lstStyle>
            <a:lvl1pPr>
              <a:buClr>
                <a:srgbClr val="C00000"/>
              </a:buClr>
              <a:defRPr>
                <a:solidFill>
                  <a:schemeClr val="tx1"/>
                </a:solidFill>
              </a:defRPr>
            </a:lvl1pPr>
            <a:lvl2pPr>
              <a:buClr>
                <a:srgbClr val="C00000"/>
              </a:buClr>
              <a:defRPr>
                <a:solidFill>
                  <a:schemeClr val="tx1"/>
                </a:solidFill>
              </a:defRPr>
            </a:lvl2pPr>
            <a:lvl3pPr>
              <a:buClr>
                <a:srgbClr val="C00000"/>
              </a:buClr>
              <a:defRPr>
                <a:solidFill>
                  <a:schemeClr val="tx1"/>
                </a:solidFill>
              </a:defRPr>
            </a:lvl3pPr>
            <a:lvl4pPr>
              <a:buClr>
                <a:srgbClr val="C00000"/>
              </a:buClr>
              <a:defRPr>
                <a:solidFill>
                  <a:schemeClr val="tx1"/>
                </a:solidFill>
              </a:defRPr>
            </a:lvl4pPr>
            <a:lvl5pPr>
              <a:buClr>
                <a:srgbClr val="C0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987604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6855" y="1202182"/>
            <a:ext cx="4031131" cy="339411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6019" y="1202182"/>
            <a:ext cx="4031132" cy="339411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A69F9B2C-1219-4BE6-8251-394F7A76C760}"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4D56819E-5344-4C06-A6EE-D7131F3B94A8}" type="slidenum">
              <a:rPr lang="en-US"/>
              <a:pPr>
                <a:defRPr/>
              </a:pPr>
              <a:t>‹#›</a:t>
            </a:fld>
            <a:endParaRPr lang="en-US"/>
          </a:p>
        </p:txBody>
      </p:sp>
    </p:spTree>
    <p:extLst>
      <p:ext uri="{BB962C8B-B14F-4D97-AF65-F5344CB8AC3E}">
        <p14:creationId xmlns:p14="http://schemas.microsoft.com/office/powerpoint/2010/main" val="3611463105"/>
      </p:ext>
    </p:extLst>
  </p:cSld>
  <p:clrMapOvr>
    <a:masterClrMapping/>
  </p:clrMapOvr>
  <p:transition advClick="0" advTm="500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51" y="205810"/>
            <a:ext cx="8230300" cy="858122"/>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6850" y="1153294"/>
            <a:ext cx="4039884" cy="479642"/>
          </a:xfrm>
        </p:spPr>
        <p:txBody>
          <a:bodyPr anchor="b"/>
          <a:lstStyle>
            <a:lvl1pPr marL="0" indent="0">
              <a:buNone/>
              <a:defRPr sz="2600" b="1"/>
            </a:lvl1pPr>
            <a:lvl2pPr marL="463436" indent="0">
              <a:buNone/>
              <a:defRPr sz="2200" b="1"/>
            </a:lvl2pPr>
            <a:lvl3pPr marL="926372" indent="0">
              <a:buNone/>
              <a:defRPr sz="2000" b="1"/>
            </a:lvl3pPr>
            <a:lvl4pPr marL="1389394" indent="0">
              <a:buNone/>
              <a:defRPr sz="1800" b="1"/>
            </a:lvl4pPr>
            <a:lvl5pPr marL="1852519" indent="0">
              <a:buNone/>
              <a:defRPr sz="1800" b="1"/>
            </a:lvl5pPr>
            <a:lvl6pPr marL="2315653" indent="0">
              <a:buNone/>
              <a:defRPr sz="1800" b="1"/>
            </a:lvl6pPr>
            <a:lvl7pPr marL="2778770" indent="0">
              <a:buNone/>
              <a:defRPr sz="1800" b="1"/>
            </a:lvl7pPr>
            <a:lvl8pPr marL="3241906" indent="0">
              <a:buNone/>
              <a:defRPr sz="1800" b="1"/>
            </a:lvl8pPr>
            <a:lvl9pPr marL="3705043" indent="0">
              <a:buNone/>
              <a:defRPr sz="1800" b="1"/>
            </a:lvl9pPr>
          </a:lstStyle>
          <a:p>
            <a:pPr lvl="0"/>
            <a:r>
              <a:rPr lang="en-US"/>
              <a:t>Click to edit Master text styles</a:t>
            </a:r>
          </a:p>
        </p:txBody>
      </p:sp>
      <p:sp>
        <p:nvSpPr>
          <p:cNvPr id="4" name="Content Placeholder 3"/>
          <p:cNvSpPr>
            <a:spLocks noGrp="1"/>
          </p:cNvSpPr>
          <p:nvPr>
            <p:ph sz="half" idx="2"/>
          </p:nvPr>
        </p:nvSpPr>
        <p:spPr>
          <a:xfrm>
            <a:off x="456850" y="1630781"/>
            <a:ext cx="4039884" cy="2963311"/>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517" y="1153294"/>
            <a:ext cx="4041635" cy="479642"/>
          </a:xfrm>
        </p:spPr>
        <p:txBody>
          <a:bodyPr anchor="b"/>
          <a:lstStyle>
            <a:lvl1pPr marL="0" indent="0">
              <a:buNone/>
              <a:defRPr sz="2600" b="1"/>
            </a:lvl1pPr>
            <a:lvl2pPr marL="463436" indent="0">
              <a:buNone/>
              <a:defRPr sz="2200" b="1"/>
            </a:lvl2pPr>
            <a:lvl3pPr marL="926372" indent="0">
              <a:buNone/>
              <a:defRPr sz="2000" b="1"/>
            </a:lvl3pPr>
            <a:lvl4pPr marL="1389394" indent="0">
              <a:buNone/>
              <a:defRPr sz="1800" b="1"/>
            </a:lvl4pPr>
            <a:lvl5pPr marL="1852519" indent="0">
              <a:buNone/>
              <a:defRPr sz="1800" b="1"/>
            </a:lvl5pPr>
            <a:lvl6pPr marL="2315653" indent="0">
              <a:buNone/>
              <a:defRPr sz="1800" b="1"/>
            </a:lvl6pPr>
            <a:lvl7pPr marL="2778770" indent="0">
              <a:buNone/>
              <a:defRPr sz="1800" b="1"/>
            </a:lvl7pPr>
            <a:lvl8pPr marL="3241906" indent="0">
              <a:buNone/>
              <a:defRPr sz="1800" b="1"/>
            </a:lvl8pPr>
            <a:lvl9pPr marL="3705043" indent="0">
              <a:buNone/>
              <a:defRPr sz="1800" b="1"/>
            </a:lvl9pPr>
          </a:lstStyle>
          <a:p>
            <a:pPr lvl="0"/>
            <a:r>
              <a:rPr lang="en-US"/>
              <a:t>Click to edit Master text styles</a:t>
            </a:r>
          </a:p>
        </p:txBody>
      </p:sp>
      <p:sp>
        <p:nvSpPr>
          <p:cNvPr id="6" name="Content Placeholder 5"/>
          <p:cNvSpPr>
            <a:spLocks noGrp="1"/>
          </p:cNvSpPr>
          <p:nvPr>
            <p:ph sz="quarter" idx="4"/>
          </p:nvPr>
        </p:nvSpPr>
        <p:spPr>
          <a:xfrm>
            <a:off x="4645517" y="1630781"/>
            <a:ext cx="4041635" cy="2963311"/>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ln/>
        </p:spPr>
        <p:txBody>
          <a:bodyPr/>
          <a:lstStyle>
            <a:lvl1pPr>
              <a:defRPr/>
            </a:lvl1pPr>
          </a:lstStyle>
          <a:p>
            <a:pPr>
              <a:defRPr/>
            </a:pPr>
            <a:fld id="{0456814C-2DFB-407B-A8D1-56A0EF0ED549}" type="datetimeFigureOut">
              <a:rPr lang="en-US"/>
              <a:pPr>
                <a:defRPr/>
              </a:pPr>
              <a:t>7/16/24</a:t>
            </a:fld>
            <a:endParaRPr lang="en-US"/>
          </a:p>
        </p:txBody>
      </p:sp>
      <p:sp>
        <p:nvSpPr>
          <p:cNvPr id="8" name="Footer Placeholder 4"/>
          <p:cNvSpPr>
            <a:spLocks noGrp="1"/>
          </p:cNvSpPr>
          <p:nvPr>
            <p:ph type="ftr" sz="quarter" idx="11"/>
          </p:nvPr>
        </p:nvSpPr>
        <p:spPr>
          <a:ln/>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2BBA3DBC-2315-4716-8B99-B7FC7EE18232}" type="slidenum">
              <a:rPr lang="en-US"/>
              <a:pPr>
                <a:defRPr/>
              </a:pPr>
              <a:t>‹#›</a:t>
            </a:fld>
            <a:endParaRPr lang="en-US"/>
          </a:p>
        </p:txBody>
      </p:sp>
    </p:spTree>
    <p:extLst>
      <p:ext uri="{BB962C8B-B14F-4D97-AF65-F5344CB8AC3E}">
        <p14:creationId xmlns:p14="http://schemas.microsoft.com/office/powerpoint/2010/main" val="1180445421"/>
      </p:ext>
    </p:extLst>
  </p:cSld>
  <p:clrMapOvr>
    <a:masterClrMapping/>
  </p:clrMapOvr>
  <p:transition advClick="0" advTm="5000"/>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ln/>
        </p:spPr>
        <p:txBody>
          <a:bodyPr/>
          <a:lstStyle>
            <a:lvl1pPr>
              <a:defRPr/>
            </a:lvl1pPr>
          </a:lstStyle>
          <a:p>
            <a:pPr>
              <a:defRPr/>
            </a:pPr>
            <a:fld id="{3989462E-011F-4F94-AB91-E64C3C1D6F21}" type="datetimeFigureOut">
              <a:rPr lang="en-US"/>
              <a:pPr>
                <a:defRPr/>
              </a:pPr>
              <a:t>7/16/24</a:t>
            </a:fld>
            <a:endParaRPr lang="en-US"/>
          </a:p>
        </p:txBody>
      </p:sp>
      <p:sp>
        <p:nvSpPr>
          <p:cNvPr id="4" name="Footer Placeholder 4"/>
          <p:cNvSpPr>
            <a:spLocks noGrp="1"/>
          </p:cNvSpPr>
          <p:nvPr>
            <p:ph type="ftr" sz="quarter" idx="11"/>
          </p:nvPr>
        </p:nvSpPr>
        <p:spPr>
          <a:ln/>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C74A3CAF-5BBA-44F1-B945-5740873601C0}" type="slidenum">
              <a:rPr lang="en-US"/>
              <a:pPr>
                <a:defRPr/>
              </a:pPr>
              <a:t>‹#›</a:t>
            </a:fld>
            <a:endParaRPr lang="en-US"/>
          </a:p>
        </p:txBody>
      </p:sp>
    </p:spTree>
    <p:extLst>
      <p:ext uri="{BB962C8B-B14F-4D97-AF65-F5344CB8AC3E}">
        <p14:creationId xmlns:p14="http://schemas.microsoft.com/office/powerpoint/2010/main" val="2949086466"/>
      </p:ext>
    </p:extLst>
  </p:cSld>
  <p:clrMapOvr>
    <a:masterClrMapping/>
  </p:clrMapOvr>
  <p:transition advClick="0" advTm="500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ln/>
        </p:spPr>
        <p:txBody>
          <a:bodyPr/>
          <a:lstStyle>
            <a:lvl1pPr>
              <a:defRPr/>
            </a:lvl1pPr>
          </a:lstStyle>
          <a:p>
            <a:pPr>
              <a:defRPr/>
            </a:pPr>
            <a:fld id="{277C519E-1B26-45B4-9301-77DD463168F2}" type="datetimeFigureOut">
              <a:rPr lang="en-US"/>
              <a:pPr>
                <a:defRPr/>
              </a:pPr>
              <a:t>7/16/24</a:t>
            </a:fld>
            <a:endParaRPr lang="en-US"/>
          </a:p>
        </p:txBody>
      </p:sp>
      <p:sp>
        <p:nvSpPr>
          <p:cNvPr id="3" name="Footer Placeholder 4"/>
          <p:cNvSpPr>
            <a:spLocks noGrp="1"/>
          </p:cNvSpPr>
          <p:nvPr>
            <p:ph type="ftr" sz="quarter" idx="11"/>
          </p:nvPr>
        </p:nvSpPr>
        <p:spPr>
          <a:ln/>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A80BB8F8-CCD0-4B90-B2AE-42370DDBD7AA}" type="slidenum">
              <a:rPr lang="en-US"/>
              <a:pPr>
                <a:defRPr/>
              </a:pPr>
              <a:t>‹#›</a:t>
            </a:fld>
            <a:endParaRPr lang="en-US"/>
          </a:p>
        </p:txBody>
      </p:sp>
    </p:spTree>
    <p:extLst>
      <p:ext uri="{BB962C8B-B14F-4D97-AF65-F5344CB8AC3E}">
        <p14:creationId xmlns:p14="http://schemas.microsoft.com/office/powerpoint/2010/main" val="2351511771"/>
      </p:ext>
    </p:extLst>
  </p:cSld>
  <p:clrMapOvr>
    <a:masterClrMapping/>
  </p:clrMapOvr>
  <p:transition advClick="0" advTm="5000"/>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50" y="204066"/>
            <a:ext cx="3008908" cy="872075"/>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574285" y="204071"/>
            <a:ext cx="5112869" cy="4390026"/>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6850" y="1078348"/>
            <a:ext cx="3008908" cy="3517951"/>
          </a:xfrm>
        </p:spPr>
        <p:txBody>
          <a:bodyPr/>
          <a:lstStyle>
            <a:lvl1pPr marL="0" indent="0">
              <a:buNone/>
              <a:defRPr sz="1500"/>
            </a:lvl1pPr>
            <a:lvl2pPr marL="463436" indent="0">
              <a:buNone/>
              <a:defRPr sz="1300"/>
            </a:lvl2pPr>
            <a:lvl3pPr marL="926372" indent="0">
              <a:buNone/>
              <a:defRPr sz="1100"/>
            </a:lvl3pPr>
            <a:lvl4pPr marL="1389394" indent="0">
              <a:buNone/>
              <a:defRPr sz="1000"/>
            </a:lvl4pPr>
            <a:lvl5pPr marL="1852519" indent="0">
              <a:buNone/>
              <a:defRPr sz="1000"/>
            </a:lvl5pPr>
            <a:lvl6pPr marL="2315653" indent="0">
              <a:buNone/>
              <a:defRPr sz="1000"/>
            </a:lvl6pPr>
            <a:lvl7pPr marL="2778770" indent="0">
              <a:buNone/>
              <a:defRPr sz="1000"/>
            </a:lvl7pPr>
            <a:lvl8pPr marL="3241906" indent="0">
              <a:buNone/>
              <a:defRPr sz="1000"/>
            </a:lvl8pPr>
            <a:lvl9pPr marL="3705043"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A5975F79-C1D5-4D18-8B83-0E7512617919}"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86DB3273-F138-4823-B4E2-B15C291A79BD}" type="slidenum">
              <a:rPr lang="en-US"/>
              <a:pPr>
                <a:defRPr/>
              </a:pPr>
              <a:t>‹#›</a:t>
            </a:fld>
            <a:endParaRPr lang="en-US"/>
          </a:p>
        </p:txBody>
      </p:sp>
    </p:spTree>
    <p:extLst>
      <p:ext uri="{BB962C8B-B14F-4D97-AF65-F5344CB8AC3E}">
        <p14:creationId xmlns:p14="http://schemas.microsoft.com/office/powerpoint/2010/main" val="1771719560"/>
      </p:ext>
    </p:extLst>
  </p:cSld>
  <p:clrMapOvr>
    <a:masterClrMapping/>
  </p:clrMapOvr>
  <p:transition advClick="0" advTm="5000"/>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398" y="3599926"/>
            <a:ext cx="5485700" cy="425573"/>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792398" y="460867"/>
            <a:ext cx="5485700" cy="3087146"/>
          </a:xfrm>
        </p:spPr>
        <p:txBody>
          <a:bodyPr/>
          <a:lstStyle>
            <a:lvl1pPr marL="0" indent="0">
              <a:buNone/>
              <a:defRPr sz="3500"/>
            </a:lvl1pPr>
            <a:lvl2pPr marL="463436" indent="0">
              <a:buNone/>
              <a:defRPr sz="3100"/>
            </a:lvl2pPr>
            <a:lvl3pPr marL="926372" indent="0">
              <a:buNone/>
              <a:defRPr sz="2600"/>
            </a:lvl3pPr>
            <a:lvl4pPr marL="1389394" indent="0">
              <a:buNone/>
              <a:defRPr sz="2200"/>
            </a:lvl4pPr>
            <a:lvl5pPr marL="1852519" indent="0">
              <a:buNone/>
              <a:defRPr sz="2200"/>
            </a:lvl5pPr>
            <a:lvl6pPr marL="2315653" indent="0">
              <a:buNone/>
              <a:defRPr sz="2200"/>
            </a:lvl6pPr>
            <a:lvl7pPr marL="2778770" indent="0">
              <a:buNone/>
              <a:defRPr sz="2200"/>
            </a:lvl7pPr>
            <a:lvl8pPr marL="3241906" indent="0">
              <a:buNone/>
              <a:defRPr sz="2200"/>
            </a:lvl8pPr>
            <a:lvl9pPr marL="3705043" indent="0">
              <a:buNone/>
              <a:defRPr sz="2200"/>
            </a:lvl9pPr>
          </a:lstStyle>
          <a:p>
            <a:pPr lvl="0"/>
            <a:endParaRPr lang="en-US" noProof="0"/>
          </a:p>
        </p:txBody>
      </p:sp>
      <p:sp>
        <p:nvSpPr>
          <p:cNvPr id="4" name="Text Placeholder 3"/>
          <p:cNvSpPr>
            <a:spLocks noGrp="1"/>
          </p:cNvSpPr>
          <p:nvPr>
            <p:ph type="body" sz="half" idx="2"/>
          </p:nvPr>
        </p:nvSpPr>
        <p:spPr>
          <a:xfrm>
            <a:off x="1792398" y="4027654"/>
            <a:ext cx="5485700" cy="603476"/>
          </a:xfrm>
        </p:spPr>
        <p:txBody>
          <a:bodyPr/>
          <a:lstStyle>
            <a:lvl1pPr marL="0" indent="0">
              <a:buNone/>
              <a:defRPr sz="1500"/>
            </a:lvl1pPr>
            <a:lvl2pPr marL="463436" indent="0">
              <a:buNone/>
              <a:defRPr sz="1300"/>
            </a:lvl2pPr>
            <a:lvl3pPr marL="926372" indent="0">
              <a:buNone/>
              <a:defRPr sz="1100"/>
            </a:lvl3pPr>
            <a:lvl4pPr marL="1389394" indent="0">
              <a:buNone/>
              <a:defRPr sz="1000"/>
            </a:lvl4pPr>
            <a:lvl5pPr marL="1852519" indent="0">
              <a:buNone/>
              <a:defRPr sz="1000"/>
            </a:lvl5pPr>
            <a:lvl6pPr marL="2315653" indent="0">
              <a:buNone/>
              <a:defRPr sz="1000"/>
            </a:lvl6pPr>
            <a:lvl7pPr marL="2778770" indent="0">
              <a:buNone/>
              <a:defRPr sz="1000"/>
            </a:lvl7pPr>
            <a:lvl8pPr marL="3241906" indent="0">
              <a:buNone/>
              <a:defRPr sz="1000"/>
            </a:lvl8pPr>
            <a:lvl9pPr marL="3705043" indent="0">
              <a:buNone/>
              <a:defRPr sz="10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BDDBC036-A6C0-4376-8122-CAD340BB8BCA}"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DF16ED2B-7160-48E6-9DB3-006407DA4B3E}" type="slidenum">
              <a:rPr lang="en-US"/>
              <a:pPr>
                <a:defRPr/>
              </a:pPr>
              <a:t>‹#›</a:t>
            </a:fld>
            <a:endParaRPr lang="en-US"/>
          </a:p>
        </p:txBody>
      </p:sp>
    </p:spTree>
    <p:extLst>
      <p:ext uri="{BB962C8B-B14F-4D97-AF65-F5344CB8AC3E}">
        <p14:creationId xmlns:p14="http://schemas.microsoft.com/office/powerpoint/2010/main" val="3473022221"/>
      </p:ext>
    </p:extLst>
  </p:cSld>
  <p:clrMapOvr>
    <a:masterClrMapping/>
  </p:clrMapOvr>
  <p:transition advClick="0" advTm="500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E8798E69-3FAE-4DC9-967D-CC2022498E6F}"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7216057E-FB43-4DAD-8D4C-77937C509496}" type="slidenum">
              <a:rPr lang="en-US"/>
              <a:pPr>
                <a:defRPr/>
              </a:pPr>
              <a:t>‹#›</a:t>
            </a:fld>
            <a:endParaRPr lang="en-US"/>
          </a:p>
        </p:txBody>
      </p:sp>
    </p:spTree>
    <p:extLst>
      <p:ext uri="{BB962C8B-B14F-4D97-AF65-F5344CB8AC3E}">
        <p14:creationId xmlns:p14="http://schemas.microsoft.com/office/powerpoint/2010/main" val="2391656746"/>
      </p:ext>
    </p:extLst>
  </p:cSld>
  <p:clrMapOvr>
    <a:masterClrMapping/>
  </p:clrMapOvr>
  <p:transition advClick="0" advTm="500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6" y="6"/>
            <a:ext cx="2286000" cy="459409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71" y="6"/>
            <a:ext cx="6689963" cy="45940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F5F42CAC-1037-4AD3-8FC9-27F96B5A89A6}" type="datetimeFigureOut">
              <a:rPr lang="en-US"/>
              <a:pPr>
                <a:defRPr/>
              </a:pPr>
              <a:t>7/16/24</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74DF6D16-4DB5-4C2D-B3B8-78D5F126E4D6}" type="slidenum">
              <a:rPr lang="en-US"/>
              <a:pPr>
                <a:defRPr/>
              </a:pPr>
              <a:t>‹#›</a:t>
            </a:fld>
            <a:endParaRPr lang="en-US"/>
          </a:p>
        </p:txBody>
      </p:sp>
    </p:spTree>
    <p:extLst>
      <p:ext uri="{BB962C8B-B14F-4D97-AF65-F5344CB8AC3E}">
        <p14:creationId xmlns:p14="http://schemas.microsoft.com/office/powerpoint/2010/main" val="366637787"/>
      </p:ext>
    </p:extLst>
  </p:cSld>
  <p:clrMapOvr>
    <a:masterClrMapping/>
  </p:clrMapOvr>
  <p:transition advClick="0" advTm="5000"/>
</p:sldLayout>
</file>

<file path=ppt/slideLayouts/slideLayout28.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Text Placeholder 2"/>
          <p:cNvSpPr>
            <a:spLocks noGrp="1"/>
          </p:cNvSpPr>
          <p:nvPr>
            <p:ph type="body"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56019" y="1202182"/>
            <a:ext cx="4031132" cy="3394117"/>
          </a:xfrm>
        </p:spPr>
        <p:txBody>
          <a:bodyPr/>
          <a:lstStyle/>
          <a:p>
            <a:pPr lvl="0"/>
            <a:endParaRPr lang="en-US" noProof="0"/>
          </a:p>
        </p:txBody>
      </p:sp>
      <p:sp>
        <p:nvSpPr>
          <p:cNvPr id="5" name="Date Placeholder 3"/>
          <p:cNvSpPr>
            <a:spLocks noGrp="1"/>
          </p:cNvSpPr>
          <p:nvPr>
            <p:ph type="dt" sz="half" idx="10"/>
          </p:nvPr>
        </p:nvSpPr>
        <p:spPr>
          <a:ln/>
        </p:spPr>
        <p:txBody>
          <a:bodyPr/>
          <a:lstStyle>
            <a:lvl1pPr>
              <a:defRPr/>
            </a:lvl1pPr>
          </a:lstStyle>
          <a:p>
            <a:pPr>
              <a:defRPr/>
            </a:pPr>
            <a:fld id="{C5E47B8C-7341-471F-A0C8-A1EB42E70CE0}"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05B07728-AD33-47CD-A766-B9405185CB4A}" type="slidenum">
              <a:rPr lang="en-US"/>
              <a:pPr>
                <a:defRPr/>
              </a:pPr>
              <a:t>‹#›</a:t>
            </a:fld>
            <a:endParaRPr lang="en-US"/>
          </a:p>
        </p:txBody>
      </p:sp>
    </p:spTree>
    <p:extLst>
      <p:ext uri="{BB962C8B-B14F-4D97-AF65-F5344CB8AC3E}">
        <p14:creationId xmlns:p14="http://schemas.microsoft.com/office/powerpoint/2010/main" val="3039915086"/>
      </p:ext>
    </p:extLst>
  </p:cSld>
  <p:clrMapOvr>
    <a:masterClrMapping/>
  </p:clrMapOvr>
  <p:transition advClick="0" advTm="5000"/>
</p:sldLayout>
</file>

<file path=ppt/slideLayouts/slideLayout29.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Text Placeholder 2"/>
          <p:cNvSpPr>
            <a:spLocks noGrp="1"/>
          </p:cNvSpPr>
          <p:nvPr>
            <p:ph type="body"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56019" y="1202182"/>
            <a:ext cx="4031132" cy="3394117"/>
          </a:xfrm>
        </p:spPr>
        <p:txBody>
          <a:bodyPr/>
          <a:lstStyle/>
          <a:p>
            <a:pPr lvl="0"/>
            <a:endParaRPr lang="en-US" noProof="0"/>
          </a:p>
        </p:txBody>
      </p:sp>
      <p:sp>
        <p:nvSpPr>
          <p:cNvPr id="5" name="Date Placeholder 3"/>
          <p:cNvSpPr>
            <a:spLocks noGrp="1"/>
          </p:cNvSpPr>
          <p:nvPr>
            <p:ph type="dt" sz="half" idx="10"/>
          </p:nvPr>
        </p:nvSpPr>
        <p:spPr>
          <a:ln/>
        </p:spPr>
        <p:txBody>
          <a:bodyPr/>
          <a:lstStyle>
            <a:lvl1pPr>
              <a:defRPr/>
            </a:lvl1pPr>
          </a:lstStyle>
          <a:p>
            <a:pPr>
              <a:defRPr/>
            </a:pPr>
            <a:fld id="{151DDDF4-7889-426C-89F6-B9C2BA6745A8}"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7E05EA0A-D09B-4AB5-90EE-195AB06DF3CA}" type="slidenum">
              <a:rPr lang="en-US"/>
              <a:pPr>
                <a:defRPr/>
              </a:pPr>
              <a:t>‹#›</a:t>
            </a:fld>
            <a:endParaRPr lang="en-US"/>
          </a:p>
        </p:txBody>
      </p:sp>
    </p:spTree>
    <p:extLst>
      <p:ext uri="{BB962C8B-B14F-4D97-AF65-F5344CB8AC3E}">
        <p14:creationId xmlns:p14="http://schemas.microsoft.com/office/powerpoint/2010/main" val="2453246149"/>
      </p:ext>
    </p:extLst>
  </p:cSld>
  <p:clrMapOvr>
    <a:masterClrMapping/>
  </p:clrMapOvr>
  <p:transition advClick="0" advTm="500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52" y="1598030"/>
            <a:ext cx="7771700" cy="1102302"/>
          </a:xfrm>
        </p:spPr>
        <p:txBody>
          <a:bodyPr/>
          <a:lstStyle/>
          <a:p>
            <a:r>
              <a:rPr lang="en-US"/>
              <a:t>Click to edit Master title style</a:t>
            </a:r>
          </a:p>
        </p:txBody>
      </p:sp>
      <p:sp>
        <p:nvSpPr>
          <p:cNvPr id="3" name="Subtitle 2"/>
          <p:cNvSpPr>
            <a:spLocks noGrp="1"/>
          </p:cNvSpPr>
          <p:nvPr>
            <p:ph type="subTitle" idx="1"/>
          </p:nvPr>
        </p:nvSpPr>
        <p:spPr>
          <a:xfrm>
            <a:off x="1372302" y="2917112"/>
            <a:ext cx="6399400" cy="1315089"/>
          </a:xfrm>
        </p:spPr>
        <p:txBody>
          <a:bodyPr/>
          <a:lstStyle>
            <a:lvl1pPr marL="0" indent="0" algn="ctr">
              <a:buNone/>
              <a:defRPr/>
            </a:lvl1pPr>
            <a:lvl2pPr marL="426304" indent="0" algn="ctr">
              <a:buNone/>
              <a:defRPr/>
            </a:lvl2pPr>
            <a:lvl3pPr marL="852527" indent="0" algn="ctr">
              <a:buNone/>
              <a:defRPr/>
            </a:lvl3pPr>
            <a:lvl4pPr marL="1278871" indent="0" algn="ctr">
              <a:buNone/>
              <a:defRPr/>
            </a:lvl4pPr>
            <a:lvl5pPr marL="1705029" indent="0" algn="ctr">
              <a:buNone/>
              <a:defRPr/>
            </a:lvl5pPr>
            <a:lvl6pPr marL="2131381" indent="0" algn="ctr">
              <a:buNone/>
              <a:defRPr/>
            </a:lvl6pPr>
            <a:lvl7pPr marL="2557610" indent="0" algn="ctr">
              <a:buNone/>
              <a:defRPr/>
            </a:lvl7pPr>
            <a:lvl8pPr marL="2983858" indent="0" algn="ctr">
              <a:buNone/>
              <a:defRPr/>
            </a:lvl8pPr>
            <a:lvl9pPr marL="3410134" indent="0" algn="ctr">
              <a:buNone/>
              <a:defRPr/>
            </a:lvl9pPr>
          </a:lstStyle>
          <a:p>
            <a:r>
              <a:rPr lang="en-US"/>
              <a:t>Click to edit Master subtitle style</a:t>
            </a:r>
          </a:p>
        </p:txBody>
      </p:sp>
      <p:sp>
        <p:nvSpPr>
          <p:cNvPr id="4" name="Date Placeholder 3"/>
          <p:cNvSpPr>
            <a:spLocks noGrp="1"/>
          </p:cNvSpPr>
          <p:nvPr>
            <p:ph type="dt" sz="half" idx="10"/>
          </p:nvPr>
        </p:nvSpPr>
        <p:spPr>
          <a:ln/>
        </p:spPr>
        <p:txBody>
          <a:bodyPr/>
          <a:lstStyle>
            <a:lvl1pPr>
              <a:defRPr/>
            </a:lvl1pPr>
          </a:lstStyle>
          <a:p>
            <a:pPr>
              <a:defRPr/>
            </a:pPr>
            <a:fld id="{D0D3B71D-D561-4012-8F2C-897F0A39A7DE}"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A57EEDB4-81D9-4E1C-89CF-878F1FF577A8}"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434810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7"/>
            <a:ext cx="9144000" cy="1063932"/>
          </a:xfrm>
        </p:spPr>
        <p:txBody>
          <a:bodyPr/>
          <a:lstStyle/>
          <a:p>
            <a:r>
              <a:rPr lang="en-US"/>
              <a:t>Click to edit Master title style</a:t>
            </a:r>
          </a:p>
        </p:txBody>
      </p:sp>
      <p:sp>
        <p:nvSpPr>
          <p:cNvPr id="3" name="Content Placeholder 2"/>
          <p:cNvSpPr>
            <a:spLocks noGrp="1"/>
          </p:cNvSpPr>
          <p:nvPr>
            <p:ph sz="half" idx="1"/>
          </p:nvPr>
        </p:nvSpPr>
        <p:spPr>
          <a:xfrm>
            <a:off x="456855" y="1202182"/>
            <a:ext cx="4031131"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56019" y="1202182"/>
            <a:ext cx="4031132" cy="339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D079DA24-956A-432A-AB45-81839BB78373}" type="datetimeFigureOut">
              <a:rPr lang="en-US"/>
              <a:pPr>
                <a:defRPr/>
              </a:pPr>
              <a:t>7/16/24</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99DC303F-6CFA-45EF-BD6A-9F26EF0FF9B7}" type="slidenum">
              <a:rPr lang="en-US"/>
              <a:pPr>
                <a:defRPr/>
              </a:pPr>
              <a:t>‹#›</a:t>
            </a:fld>
            <a:endParaRPr lang="en-US"/>
          </a:p>
        </p:txBody>
      </p:sp>
    </p:spTree>
    <p:extLst>
      <p:ext uri="{BB962C8B-B14F-4D97-AF65-F5344CB8AC3E}">
        <p14:creationId xmlns:p14="http://schemas.microsoft.com/office/powerpoint/2010/main" val="2521761722"/>
      </p:ext>
    </p:extLst>
  </p:cSld>
  <p:clrMapOvr>
    <a:masterClrMapping/>
  </p:clrMapOvr>
  <p:transition advClick="0" advTm="500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8E60D4AB-2860-47D1-8B99-ABE117B7B088}"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7C342E20-8ECE-4527-B123-B46A3DA2EEC1}"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226618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910" y="3307047"/>
            <a:ext cx="7771700" cy="1022072"/>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722910" y="2180369"/>
            <a:ext cx="7771700" cy="1124978"/>
          </a:xfrm>
        </p:spPr>
        <p:txBody>
          <a:bodyPr anchor="b"/>
          <a:lstStyle>
            <a:lvl1pPr marL="0" indent="0">
              <a:buNone/>
              <a:defRPr sz="2300"/>
            </a:lvl1pPr>
            <a:lvl2pPr marL="426304" indent="0">
              <a:buNone/>
              <a:defRPr sz="1900"/>
            </a:lvl2pPr>
            <a:lvl3pPr marL="852527" indent="0">
              <a:buNone/>
              <a:defRPr sz="1800"/>
            </a:lvl3pPr>
            <a:lvl4pPr marL="1278871" indent="0">
              <a:buNone/>
              <a:defRPr sz="1500"/>
            </a:lvl4pPr>
            <a:lvl5pPr marL="1705029" indent="0">
              <a:buNone/>
              <a:defRPr sz="1500"/>
            </a:lvl5pPr>
            <a:lvl6pPr marL="2131381" indent="0">
              <a:buNone/>
              <a:defRPr sz="1500"/>
            </a:lvl6pPr>
            <a:lvl7pPr marL="2557610" indent="0">
              <a:buNone/>
              <a:defRPr sz="1500"/>
            </a:lvl7pPr>
            <a:lvl8pPr marL="2983858" indent="0">
              <a:buNone/>
              <a:defRPr sz="1500"/>
            </a:lvl8pPr>
            <a:lvl9pPr marL="3410134" indent="0">
              <a:buNone/>
              <a:defRPr sz="1500"/>
            </a:lvl9pPr>
          </a:lstStyle>
          <a:p>
            <a:pPr lvl="0"/>
            <a:r>
              <a:rPr lang="en-US"/>
              <a:t>Click to edit Master text styles</a:t>
            </a:r>
          </a:p>
        </p:txBody>
      </p:sp>
      <p:sp>
        <p:nvSpPr>
          <p:cNvPr id="4" name="Date Placeholder 3"/>
          <p:cNvSpPr>
            <a:spLocks noGrp="1"/>
          </p:cNvSpPr>
          <p:nvPr>
            <p:ph type="dt" sz="half" idx="10"/>
          </p:nvPr>
        </p:nvSpPr>
        <p:spPr>
          <a:ln/>
        </p:spPr>
        <p:txBody>
          <a:bodyPr/>
          <a:lstStyle>
            <a:lvl1pPr>
              <a:defRPr/>
            </a:lvl1pPr>
          </a:lstStyle>
          <a:p>
            <a:pPr>
              <a:defRPr/>
            </a:pPr>
            <a:fld id="{22751978-C522-4E48-80B5-3370A1AC1C63}" type="datetimeFigureOut">
              <a:rPr lang="en-US">
                <a:solidFill>
                  <a:srgbClr val="103154"/>
                </a:solidFill>
              </a:rPr>
              <a:pPr>
                <a:defRPr/>
              </a:pPr>
              <a:t>7/16/24</a:t>
            </a:fld>
            <a:endParaRPr lang="en-US" dirty="0">
              <a:solidFill>
                <a:srgbClr val="103154"/>
              </a:solidFill>
            </a:endParaRPr>
          </a:p>
        </p:txBody>
      </p:sp>
      <p:sp>
        <p:nvSpPr>
          <p:cNvPr id="5"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9F17751B-411F-4040-9087-26E1FE383CBA}"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57864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129" y="1199976"/>
            <a:ext cx="4031132" cy="3394116"/>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6050" y="1199976"/>
            <a:ext cx="4031134" cy="3394116"/>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D08EFA2A-12F8-47DE-8E51-8A283E49D479}" type="datetimeFigureOut">
              <a:rPr lang="en-US">
                <a:solidFill>
                  <a:srgbClr val="103154"/>
                </a:solidFill>
              </a:rPr>
              <a:pPr>
                <a:defRPr/>
              </a:pPr>
              <a:t>7/16/24</a:t>
            </a:fld>
            <a:endParaRPr lang="en-US" dirty="0">
              <a:solidFill>
                <a:srgbClr val="103154"/>
              </a:solidFill>
            </a:endParaRPr>
          </a:p>
        </p:txBody>
      </p:sp>
      <p:sp>
        <p:nvSpPr>
          <p:cNvPr id="6"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DB0104CC-B53C-4CBF-AFD1-E2B11487D958}"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139310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72" y="206409"/>
            <a:ext cx="8230300" cy="85812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826" y="1152117"/>
            <a:ext cx="4039884" cy="479643"/>
          </a:xfrm>
        </p:spPr>
        <p:txBody>
          <a:bodyPr anchor="b"/>
          <a:lstStyle>
            <a:lvl1pPr marL="0" indent="0">
              <a:buNone/>
              <a:defRPr sz="2600" b="1"/>
            </a:lvl1pPr>
            <a:lvl2pPr marL="426304" indent="0">
              <a:buNone/>
              <a:defRPr sz="2300" b="1"/>
            </a:lvl2pPr>
            <a:lvl3pPr marL="852527" indent="0">
              <a:buNone/>
              <a:defRPr sz="1900" b="1"/>
            </a:lvl3pPr>
            <a:lvl4pPr marL="1278871" indent="0">
              <a:buNone/>
              <a:defRPr sz="1800" b="1"/>
            </a:lvl4pPr>
            <a:lvl5pPr marL="1705029" indent="0">
              <a:buNone/>
              <a:defRPr sz="1800" b="1"/>
            </a:lvl5pPr>
            <a:lvl6pPr marL="2131381" indent="0">
              <a:buNone/>
              <a:defRPr sz="1800" b="1"/>
            </a:lvl6pPr>
            <a:lvl7pPr marL="2557610" indent="0">
              <a:buNone/>
              <a:defRPr sz="1800" b="1"/>
            </a:lvl7pPr>
            <a:lvl8pPr marL="2983858" indent="0">
              <a:buNone/>
              <a:defRPr sz="1800" b="1"/>
            </a:lvl8pPr>
            <a:lvl9pPr marL="3410134" indent="0">
              <a:buNone/>
              <a:defRPr sz="1800" b="1"/>
            </a:lvl9pPr>
          </a:lstStyle>
          <a:p>
            <a:pPr lvl="0"/>
            <a:r>
              <a:rPr lang="en-US"/>
              <a:t>Click to edit Master text styles</a:t>
            </a:r>
          </a:p>
        </p:txBody>
      </p:sp>
      <p:sp>
        <p:nvSpPr>
          <p:cNvPr id="4" name="Content Placeholder 3"/>
          <p:cNvSpPr>
            <a:spLocks noGrp="1"/>
          </p:cNvSpPr>
          <p:nvPr>
            <p:ph sz="half" idx="2"/>
          </p:nvPr>
        </p:nvSpPr>
        <p:spPr>
          <a:xfrm>
            <a:off x="457826" y="1632489"/>
            <a:ext cx="4039884" cy="2963312"/>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6286" y="1152117"/>
            <a:ext cx="4041636" cy="479643"/>
          </a:xfrm>
        </p:spPr>
        <p:txBody>
          <a:bodyPr anchor="b"/>
          <a:lstStyle>
            <a:lvl1pPr marL="0" indent="0">
              <a:buNone/>
              <a:defRPr sz="2600" b="1"/>
            </a:lvl1pPr>
            <a:lvl2pPr marL="426304" indent="0">
              <a:buNone/>
              <a:defRPr sz="2300" b="1"/>
            </a:lvl2pPr>
            <a:lvl3pPr marL="852527" indent="0">
              <a:buNone/>
              <a:defRPr sz="1900" b="1"/>
            </a:lvl3pPr>
            <a:lvl4pPr marL="1278871" indent="0">
              <a:buNone/>
              <a:defRPr sz="1800" b="1"/>
            </a:lvl4pPr>
            <a:lvl5pPr marL="1705029" indent="0">
              <a:buNone/>
              <a:defRPr sz="1800" b="1"/>
            </a:lvl5pPr>
            <a:lvl6pPr marL="2131381" indent="0">
              <a:buNone/>
              <a:defRPr sz="1800" b="1"/>
            </a:lvl6pPr>
            <a:lvl7pPr marL="2557610" indent="0">
              <a:buNone/>
              <a:defRPr sz="1800" b="1"/>
            </a:lvl7pPr>
            <a:lvl8pPr marL="2983858" indent="0">
              <a:buNone/>
              <a:defRPr sz="1800" b="1"/>
            </a:lvl8pPr>
            <a:lvl9pPr marL="3410134" indent="0">
              <a:buNone/>
              <a:defRPr sz="1800" b="1"/>
            </a:lvl9pPr>
          </a:lstStyle>
          <a:p>
            <a:pPr lvl="0"/>
            <a:r>
              <a:rPr lang="en-US"/>
              <a:t>Click to edit Master text styles</a:t>
            </a:r>
          </a:p>
        </p:txBody>
      </p:sp>
      <p:sp>
        <p:nvSpPr>
          <p:cNvPr id="6" name="Content Placeholder 5"/>
          <p:cNvSpPr>
            <a:spLocks noGrp="1"/>
          </p:cNvSpPr>
          <p:nvPr>
            <p:ph sz="quarter" idx="4"/>
          </p:nvPr>
        </p:nvSpPr>
        <p:spPr>
          <a:xfrm>
            <a:off x="4646286" y="1632489"/>
            <a:ext cx="4041636" cy="2963312"/>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ln/>
        </p:spPr>
        <p:txBody>
          <a:bodyPr/>
          <a:lstStyle>
            <a:lvl1pPr>
              <a:defRPr/>
            </a:lvl1pPr>
          </a:lstStyle>
          <a:p>
            <a:pPr>
              <a:defRPr/>
            </a:pPr>
            <a:fld id="{94E16FD9-9D6D-4CC6-9AFC-473CE03737B9}" type="datetimeFigureOut">
              <a:rPr lang="en-US">
                <a:solidFill>
                  <a:srgbClr val="103154"/>
                </a:solidFill>
              </a:rPr>
              <a:pPr>
                <a:defRPr/>
              </a:pPr>
              <a:t>7/16/24</a:t>
            </a:fld>
            <a:endParaRPr lang="en-US" dirty="0">
              <a:solidFill>
                <a:srgbClr val="103154"/>
              </a:solidFill>
            </a:endParaRPr>
          </a:p>
        </p:txBody>
      </p:sp>
      <p:sp>
        <p:nvSpPr>
          <p:cNvPr id="8"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9" name="Slide Number Placeholder 5"/>
          <p:cNvSpPr>
            <a:spLocks noGrp="1"/>
          </p:cNvSpPr>
          <p:nvPr>
            <p:ph type="sldNum" sz="quarter" idx="12"/>
          </p:nvPr>
        </p:nvSpPr>
        <p:spPr>
          <a:ln/>
        </p:spPr>
        <p:txBody>
          <a:bodyPr/>
          <a:lstStyle>
            <a:lvl1pPr>
              <a:defRPr/>
            </a:lvl1pPr>
          </a:lstStyle>
          <a:p>
            <a:pPr>
              <a:defRPr/>
            </a:pPr>
            <a:fld id="{5BCF8EF5-2BBC-45A2-B4E2-866159ADE6D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1083779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ln/>
        </p:spPr>
        <p:txBody>
          <a:bodyPr/>
          <a:lstStyle>
            <a:lvl1pPr>
              <a:defRPr/>
            </a:lvl1pPr>
          </a:lstStyle>
          <a:p>
            <a:pPr>
              <a:defRPr/>
            </a:pPr>
            <a:fld id="{486525C2-87F0-4246-9334-39C9A2824724}" type="datetimeFigureOut">
              <a:rPr lang="en-US">
                <a:solidFill>
                  <a:srgbClr val="103154"/>
                </a:solidFill>
              </a:rPr>
              <a:pPr>
                <a:defRPr/>
              </a:pPr>
              <a:t>7/16/24</a:t>
            </a:fld>
            <a:endParaRPr lang="en-US" dirty="0">
              <a:solidFill>
                <a:srgbClr val="103154"/>
              </a:solidFill>
            </a:endParaRPr>
          </a:p>
        </p:txBody>
      </p:sp>
      <p:sp>
        <p:nvSpPr>
          <p:cNvPr id="4"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5" name="Slide Number Placeholder 5"/>
          <p:cNvSpPr>
            <a:spLocks noGrp="1"/>
          </p:cNvSpPr>
          <p:nvPr>
            <p:ph type="sldNum" sz="quarter" idx="12"/>
          </p:nvPr>
        </p:nvSpPr>
        <p:spPr>
          <a:ln/>
        </p:spPr>
        <p:txBody>
          <a:bodyPr/>
          <a:lstStyle>
            <a:lvl1pPr>
              <a:defRPr/>
            </a:lvl1pPr>
          </a:lstStyle>
          <a:p>
            <a:pPr>
              <a:defRPr/>
            </a:pPr>
            <a:fld id="{B901DBDE-0153-4C39-9060-C310A2876426}"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756038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ln/>
        </p:spPr>
        <p:txBody>
          <a:bodyPr/>
          <a:lstStyle>
            <a:lvl1pPr>
              <a:defRPr/>
            </a:lvl1pPr>
          </a:lstStyle>
          <a:p>
            <a:pPr>
              <a:defRPr/>
            </a:pPr>
            <a:fld id="{3F6AA8B6-4B86-4E52-8386-40F5B98C8C7E}" type="datetimeFigureOut">
              <a:rPr lang="en-US">
                <a:solidFill>
                  <a:srgbClr val="103154"/>
                </a:solidFill>
              </a:rPr>
              <a:pPr>
                <a:defRPr/>
              </a:pPr>
              <a:t>7/16/24</a:t>
            </a:fld>
            <a:endParaRPr lang="en-US" dirty="0">
              <a:solidFill>
                <a:srgbClr val="103154"/>
              </a:solidFill>
            </a:endParaRPr>
          </a:p>
        </p:txBody>
      </p:sp>
      <p:sp>
        <p:nvSpPr>
          <p:cNvPr id="3" name="Footer Placeholder 4"/>
          <p:cNvSpPr>
            <a:spLocks noGrp="1"/>
          </p:cNvSpPr>
          <p:nvPr>
            <p:ph type="ftr" sz="quarter" idx="11"/>
          </p:nvPr>
        </p:nvSpPr>
        <p:spPr>
          <a:ln/>
        </p:spPr>
        <p:txBody>
          <a:bodyPr/>
          <a:lstStyle>
            <a:lvl1pPr>
              <a:defRPr/>
            </a:lvl1pPr>
          </a:lstStyle>
          <a:p>
            <a:pPr>
              <a:defRPr/>
            </a:pPr>
            <a:endParaRPr lang="en-US" dirty="0">
              <a:solidFill>
                <a:srgbClr val="103154"/>
              </a:solidFill>
            </a:endParaRPr>
          </a:p>
        </p:txBody>
      </p:sp>
      <p:sp>
        <p:nvSpPr>
          <p:cNvPr id="4" name="Slide Number Placeholder 5"/>
          <p:cNvSpPr>
            <a:spLocks noGrp="1"/>
          </p:cNvSpPr>
          <p:nvPr>
            <p:ph type="sldNum" sz="quarter" idx="12"/>
          </p:nvPr>
        </p:nvSpPr>
        <p:spPr>
          <a:ln/>
        </p:spPr>
        <p:txBody>
          <a:bodyPr/>
          <a:lstStyle>
            <a:lvl1pPr>
              <a:defRPr/>
            </a:lvl1pPr>
          </a:lstStyle>
          <a:p>
            <a:pPr>
              <a:defRPr/>
            </a:pPr>
            <a:fld id="{0E026048-F21A-49E3-AFC8-6C5CDD132B5E}" type="slidenum">
              <a:rPr lang="en-US">
                <a:solidFill>
                  <a:srgbClr val="103154"/>
                </a:solidFill>
              </a:rPr>
              <a:pPr>
                <a:defRPr/>
              </a:pPr>
              <a:t>‹#›</a:t>
            </a:fld>
            <a:endParaRPr lang="en-US" dirty="0">
              <a:solidFill>
                <a:srgbClr val="103154"/>
              </a:solidFill>
            </a:endParaRPr>
          </a:p>
        </p:txBody>
      </p:sp>
    </p:spTree>
    <p:extLst>
      <p:ext uri="{BB962C8B-B14F-4D97-AF65-F5344CB8AC3E}">
        <p14:creationId xmlns:p14="http://schemas.microsoft.com/office/powerpoint/2010/main" val="38378413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theme" Target="../theme/theme2.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gs>
            <a:gs pos="100000">
              <a:schemeClr val="bg1">
                <a:lumMod val="85000"/>
              </a:schemeClr>
            </a:gs>
          </a:gsLst>
          <a:lin ang="16200000" scaled="0"/>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0190733"/>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txStyles>
    <p:titleStyle>
      <a:lvl1pPr algn="l" defTabSz="815002" rtl="0" eaLnBrk="0" fontAlgn="base" hangingPunct="0">
        <a:spcBef>
          <a:spcPct val="0"/>
        </a:spcBef>
        <a:spcAft>
          <a:spcPct val="0"/>
        </a:spcAft>
        <a:defRPr sz="3400" b="1">
          <a:solidFill>
            <a:srgbClr val="FFFF00"/>
          </a:solidFill>
          <a:latin typeface="+mj-lt"/>
          <a:ea typeface="+mj-ea"/>
          <a:cs typeface="ＭＳ Ｐゴシック"/>
        </a:defRPr>
      </a:lvl1pPr>
      <a:lvl2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2pPr>
      <a:lvl3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3pPr>
      <a:lvl4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4pPr>
      <a:lvl5pPr algn="l" defTabSz="815002"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5pPr>
      <a:lvl6pPr marL="502624" algn="l" defTabSz="815002" rtl="0" fontAlgn="base">
        <a:spcBef>
          <a:spcPct val="0"/>
        </a:spcBef>
        <a:spcAft>
          <a:spcPct val="0"/>
        </a:spcAft>
        <a:defRPr sz="3400" b="1">
          <a:solidFill>
            <a:srgbClr val="FFFF00"/>
          </a:solidFill>
          <a:latin typeface="Arial" pitchFamily="34" charset="0"/>
          <a:ea typeface="ＭＳ Ｐゴシック" pitchFamily="34" charset="-128"/>
        </a:defRPr>
      </a:lvl6pPr>
      <a:lvl7pPr marL="1005229" algn="l" defTabSz="815002" rtl="0" fontAlgn="base">
        <a:spcBef>
          <a:spcPct val="0"/>
        </a:spcBef>
        <a:spcAft>
          <a:spcPct val="0"/>
        </a:spcAft>
        <a:defRPr sz="3400" b="1">
          <a:solidFill>
            <a:srgbClr val="FFFF00"/>
          </a:solidFill>
          <a:latin typeface="Arial" pitchFamily="34" charset="0"/>
          <a:ea typeface="ＭＳ Ｐゴシック" pitchFamily="34" charset="-128"/>
        </a:defRPr>
      </a:lvl7pPr>
      <a:lvl8pPr marL="1507832" algn="l" defTabSz="815002" rtl="0" fontAlgn="base">
        <a:spcBef>
          <a:spcPct val="0"/>
        </a:spcBef>
        <a:spcAft>
          <a:spcPct val="0"/>
        </a:spcAft>
        <a:defRPr sz="3400" b="1">
          <a:solidFill>
            <a:srgbClr val="FFFF00"/>
          </a:solidFill>
          <a:latin typeface="Arial" pitchFamily="34" charset="0"/>
          <a:ea typeface="ＭＳ Ｐゴシック" pitchFamily="34" charset="-128"/>
        </a:defRPr>
      </a:lvl8pPr>
      <a:lvl9pPr marL="2010467" algn="l" defTabSz="815002" rtl="0" fontAlgn="base">
        <a:spcBef>
          <a:spcPct val="0"/>
        </a:spcBef>
        <a:spcAft>
          <a:spcPct val="0"/>
        </a:spcAft>
        <a:defRPr sz="3400" b="1">
          <a:solidFill>
            <a:srgbClr val="FFFF00"/>
          </a:solidFill>
          <a:latin typeface="Arial" pitchFamily="34" charset="0"/>
          <a:ea typeface="ＭＳ Ｐゴシック" pitchFamily="34" charset="-128"/>
        </a:defRPr>
      </a:lvl9pPr>
    </p:titleStyle>
    <p:bodyStyle>
      <a:lvl1pPr marL="188477" indent="-188477" algn="l" defTabSz="815002" rtl="0" eaLnBrk="0" fontAlgn="base" hangingPunct="0">
        <a:lnSpc>
          <a:spcPct val="95000"/>
        </a:lnSpc>
        <a:spcBef>
          <a:spcPct val="5000"/>
        </a:spcBef>
        <a:spcAft>
          <a:spcPct val="0"/>
        </a:spcAft>
        <a:buClr>
          <a:srgbClr val="FFFF66"/>
        </a:buClr>
        <a:buSzPct val="130000"/>
        <a:buChar char="•"/>
        <a:defRPr sz="3500">
          <a:solidFill>
            <a:schemeClr val="bg1"/>
          </a:solidFill>
          <a:latin typeface="+mn-lt"/>
          <a:ea typeface="+mn-ea"/>
          <a:cs typeface="ＭＳ Ｐゴシック"/>
        </a:defRPr>
      </a:lvl1pPr>
      <a:lvl2pPr marL="376964" indent="-62834" algn="l" defTabSz="815002"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mn-ea"/>
          <a:cs typeface="ＭＳ Ｐゴシック"/>
        </a:defRPr>
      </a:lvl2pPr>
      <a:lvl3pPr marL="1174519" indent="-310650"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3pPr>
      <a:lvl4pPr marL="1598595" indent="-298427"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4pPr>
      <a:lvl5pPr marL="2034885" indent="-310650" algn="l" defTabSz="815002"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mn-ea"/>
          <a:cs typeface="ＭＳ Ｐゴシック"/>
        </a:defRPr>
      </a:lvl5pPr>
      <a:lvl6pPr marL="253751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3040132"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54274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4045357"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p:bodyStyle>
    <p:otherStyle>
      <a:defPPr>
        <a:defRPr lang="en-US"/>
      </a:defPPr>
      <a:lvl1pPr marL="0" algn="l" defTabSz="1005229" rtl="0" eaLnBrk="1" latinLnBrk="0" hangingPunct="1">
        <a:defRPr sz="2000" kern="1200">
          <a:solidFill>
            <a:schemeClr val="tx1"/>
          </a:solidFill>
          <a:latin typeface="+mn-lt"/>
          <a:ea typeface="+mn-ea"/>
          <a:cs typeface="+mn-cs"/>
        </a:defRPr>
      </a:lvl1pPr>
      <a:lvl2pPr marL="502624" algn="l" defTabSz="1005229" rtl="0" eaLnBrk="1" latinLnBrk="0" hangingPunct="1">
        <a:defRPr sz="2000" kern="1200">
          <a:solidFill>
            <a:schemeClr val="tx1"/>
          </a:solidFill>
          <a:latin typeface="+mn-lt"/>
          <a:ea typeface="+mn-ea"/>
          <a:cs typeface="+mn-cs"/>
        </a:defRPr>
      </a:lvl2pPr>
      <a:lvl3pPr marL="1005229" algn="l" defTabSz="1005229" rtl="0" eaLnBrk="1" latinLnBrk="0" hangingPunct="1">
        <a:defRPr sz="2000" kern="1200">
          <a:solidFill>
            <a:schemeClr val="tx1"/>
          </a:solidFill>
          <a:latin typeface="+mn-lt"/>
          <a:ea typeface="+mn-ea"/>
          <a:cs typeface="+mn-cs"/>
        </a:defRPr>
      </a:lvl3pPr>
      <a:lvl4pPr marL="1507832" algn="l" defTabSz="1005229" rtl="0" eaLnBrk="1" latinLnBrk="0" hangingPunct="1">
        <a:defRPr sz="2000" kern="1200">
          <a:solidFill>
            <a:schemeClr val="tx1"/>
          </a:solidFill>
          <a:latin typeface="+mn-lt"/>
          <a:ea typeface="+mn-ea"/>
          <a:cs typeface="+mn-cs"/>
        </a:defRPr>
      </a:lvl4pPr>
      <a:lvl5pPr marL="2010467" algn="l" defTabSz="1005229" rtl="0" eaLnBrk="1" latinLnBrk="0" hangingPunct="1">
        <a:defRPr sz="2000" kern="1200">
          <a:solidFill>
            <a:schemeClr val="tx1"/>
          </a:solidFill>
          <a:latin typeface="+mn-lt"/>
          <a:ea typeface="+mn-ea"/>
          <a:cs typeface="+mn-cs"/>
        </a:defRPr>
      </a:lvl5pPr>
      <a:lvl6pPr marL="2513079" algn="l" defTabSz="1005229" rtl="0" eaLnBrk="1" latinLnBrk="0" hangingPunct="1">
        <a:defRPr sz="2000" kern="1200">
          <a:solidFill>
            <a:schemeClr val="tx1"/>
          </a:solidFill>
          <a:latin typeface="+mn-lt"/>
          <a:ea typeface="+mn-ea"/>
          <a:cs typeface="+mn-cs"/>
        </a:defRPr>
      </a:lvl6pPr>
      <a:lvl7pPr marL="3015687" algn="l" defTabSz="1005229" rtl="0" eaLnBrk="1" latinLnBrk="0" hangingPunct="1">
        <a:defRPr sz="2000" kern="1200">
          <a:solidFill>
            <a:schemeClr val="tx1"/>
          </a:solidFill>
          <a:latin typeface="+mn-lt"/>
          <a:ea typeface="+mn-ea"/>
          <a:cs typeface="+mn-cs"/>
        </a:defRPr>
      </a:lvl7pPr>
      <a:lvl8pPr marL="3518312" algn="l" defTabSz="1005229" rtl="0" eaLnBrk="1" latinLnBrk="0" hangingPunct="1">
        <a:defRPr sz="2000" kern="1200">
          <a:solidFill>
            <a:schemeClr val="tx1"/>
          </a:solidFill>
          <a:latin typeface="+mn-lt"/>
          <a:ea typeface="+mn-ea"/>
          <a:cs typeface="+mn-cs"/>
        </a:defRPr>
      </a:lvl8pPr>
      <a:lvl9pPr marL="4020927" algn="l" defTabSz="1005229"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lumMod val="85000"/>
              </a:schemeClr>
            </a:gs>
            <a:gs pos="77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bwMode="auto">
          <a:xfrm>
            <a:off x="457896" y="4766777"/>
            <a:ext cx="2133716"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a:defRPr>
                <a:ea typeface="ＭＳ Ｐゴシック" pitchFamily="34" charset="-128"/>
                <a:cs typeface="+mn-cs"/>
              </a:defRPr>
            </a:lvl1pPr>
          </a:lstStyle>
          <a:p>
            <a:pPr defTabSz="690927" fontAlgn="base">
              <a:spcBef>
                <a:spcPct val="0"/>
              </a:spcBef>
              <a:spcAft>
                <a:spcPct val="0"/>
              </a:spcAft>
              <a:defRPr/>
            </a:pPr>
            <a:fld id="{2544057C-4636-455F-B0F3-DBA9BC6871D1}" type="datetimeFigureOut">
              <a:rPr lang="en-US" sz="1500" smtClean="0">
                <a:solidFill>
                  <a:srgbClr val="103154"/>
                </a:solidFill>
                <a:latin typeface="Corbel" pitchFamily="34" charset="0"/>
              </a:rPr>
              <a:pPr defTabSz="690927" fontAlgn="base">
                <a:spcBef>
                  <a:spcPct val="0"/>
                </a:spcBef>
                <a:spcAft>
                  <a:spcPct val="0"/>
                </a:spcAft>
                <a:defRPr/>
              </a:pPr>
              <a:t>7/16/24</a:t>
            </a:fld>
            <a:endParaRPr lang="en-US" sz="1500" dirty="0">
              <a:solidFill>
                <a:srgbClr val="103154"/>
              </a:solidFill>
              <a:latin typeface="Corbel" pitchFamily="34" charset="0"/>
            </a:endParaRPr>
          </a:p>
        </p:txBody>
      </p:sp>
      <p:sp>
        <p:nvSpPr>
          <p:cNvPr id="3" name="Footer Placeholder 4"/>
          <p:cNvSpPr>
            <a:spLocks noGrp="1"/>
          </p:cNvSpPr>
          <p:nvPr>
            <p:ph type="ftr" sz="quarter" idx="3"/>
          </p:nvPr>
        </p:nvSpPr>
        <p:spPr bwMode="auto">
          <a:xfrm>
            <a:off x="3125247" y="4766777"/>
            <a:ext cx="2895134"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defTabSz="690971" fontAlgn="auto">
              <a:spcBef>
                <a:spcPts val="0"/>
              </a:spcBef>
              <a:spcAft>
                <a:spcPts val="0"/>
              </a:spcAft>
              <a:defRPr>
                <a:latin typeface="+mn-lt"/>
                <a:ea typeface="+mn-ea"/>
                <a:cs typeface="+mn-cs"/>
              </a:defRPr>
            </a:lvl1pPr>
          </a:lstStyle>
          <a:p>
            <a:pPr>
              <a:defRPr/>
            </a:pPr>
            <a:endParaRPr lang="en-US" sz="1500" dirty="0">
              <a:solidFill>
                <a:srgbClr val="103154"/>
              </a:solidFill>
            </a:endParaRPr>
          </a:p>
        </p:txBody>
      </p:sp>
      <p:sp>
        <p:nvSpPr>
          <p:cNvPr id="4" name="Slide Number Placeholder 5"/>
          <p:cNvSpPr>
            <a:spLocks noGrp="1"/>
          </p:cNvSpPr>
          <p:nvPr>
            <p:ph type="sldNum" sz="quarter" idx="4"/>
          </p:nvPr>
        </p:nvSpPr>
        <p:spPr bwMode="auto">
          <a:xfrm>
            <a:off x="6554975" y="4766777"/>
            <a:ext cx="2133718" cy="273832"/>
          </a:xfrm>
          <a:prstGeom prst="rect">
            <a:avLst/>
          </a:prstGeom>
          <a:noFill/>
          <a:ln w="9525">
            <a:noFill/>
            <a:miter lim="800000"/>
            <a:headEnd/>
            <a:tailEnd/>
          </a:ln>
        </p:spPr>
        <p:txBody>
          <a:bodyPr vert="horz" wrap="square" lIns="69019" tIns="34712" rIns="69019" bIns="34712" numCol="1" anchor="t" anchorCtr="0" compatLnSpc="1">
            <a:prstTxWarp prst="textNoShape">
              <a:avLst/>
            </a:prstTxWarp>
          </a:bodyPr>
          <a:lstStyle>
            <a:lvl1pPr algn="l">
              <a:defRPr>
                <a:ea typeface="ＭＳ Ｐゴシック" pitchFamily="34" charset="-128"/>
                <a:cs typeface="+mn-cs"/>
              </a:defRPr>
            </a:lvl1pPr>
          </a:lstStyle>
          <a:p>
            <a:pPr defTabSz="690927" fontAlgn="base">
              <a:spcBef>
                <a:spcPct val="0"/>
              </a:spcBef>
              <a:spcAft>
                <a:spcPct val="0"/>
              </a:spcAft>
              <a:defRPr/>
            </a:pPr>
            <a:fld id="{B61EBE1B-DF7B-4167-ADFC-EDB70C399FF6}" type="slidenum">
              <a:rPr lang="en-US" sz="1500" smtClean="0">
                <a:solidFill>
                  <a:srgbClr val="103154"/>
                </a:solidFill>
                <a:latin typeface="Corbel" pitchFamily="34" charset="0"/>
              </a:rPr>
              <a:pPr defTabSz="690927" fontAlgn="base">
                <a:spcBef>
                  <a:spcPct val="0"/>
                </a:spcBef>
                <a:spcAft>
                  <a:spcPct val="0"/>
                </a:spcAft>
                <a:defRPr/>
              </a:pPr>
              <a:t>‹#›</a:t>
            </a:fld>
            <a:endParaRPr lang="en-US" sz="1500" dirty="0">
              <a:solidFill>
                <a:srgbClr val="103154"/>
              </a:solidFill>
              <a:latin typeface="Corbel" pitchFamily="34" charset="0"/>
            </a:endParaRPr>
          </a:p>
        </p:txBody>
      </p:sp>
      <p:sp>
        <p:nvSpPr>
          <p:cNvPr id="2053" name="Rectangle 5"/>
          <p:cNvSpPr>
            <a:spLocks noGrp="1" noChangeArrowheads="1"/>
          </p:cNvSpPr>
          <p:nvPr>
            <p:ph type="title"/>
          </p:nvPr>
        </p:nvSpPr>
        <p:spPr bwMode="auto">
          <a:xfrm>
            <a:off x="0" y="4"/>
            <a:ext cx="9144000" cy="1063933"/>
          </a:xfrm>
          <a:prstGeom prst="rect">
            <a:avLst/>
          </a:prstGeom>
          <a:solidFill>
            <a:schemeClr val="tx1"/>
          </a:solidFill>
          <a:ln w="9525" algn="ctr">
            <a:noFill/>
            <a:miter lim="800000"/>
            <a:headEnd/>
            <a:tailEnd/>
          </a:ln>
        </p:spPr>
        <p:txBody>
          <a:bodyPr vert="horz" wrap="square" lIns="84927" tIns="42429" rIns="84927" bIns="42429" numCol="1" anchor="ctr" anchorCtr="0" compatLnSpc="1">
            <a:prstTxWarp prst="textNoShape">
              <a:avLst/>
            </a:prstTxWarp>
          </a:bodyPr>
          <a:lstStyle/>
          <a:p>
            <a:pPr lvl="0"/>
            <a:r>
              <a:rPr lang="en-US"/>
              <a:t>Click to edit Master title style</a:t>
            </a:r>
          </a:p>
        </p:txBody>
      </p:sp>
      <p:sp>
        <p:nvSpPr>
          <p:cNvPr id="2054" name="Rectangle 6"/>
          <p:cNvSpPr>
            <a:spLocks noGrp="1" noChangeArrowheads="1"/>
          </p:cNvSpPr>
          <p:nvPr>
            <p:ph type="body" idx="1"/>
          </p:nvPr>
        </p:nvSpPr>
        <p:spPr bwMode="auto">
          <a:xfrm>
            <a:off x="456872" y="1199976"/>
            <a:ext cx="8230300" cy="3394116"/>
          </a:xfrm>
          <a:prstGeom prst="rect">
            <a:avLst/>
          </a:prstGeom>
          <a:noFill/>
          <a:ln w="9525">
            <a:noFill/>
            <a:miter lim="800000"/>
            <a:headEnd/>
            <a:tailEnd/>
          </a:ln>
        </p:spPr>
        <p:txBody>
          <a:bodyPr vert="horz" wrap="square" lIns="84927" tIns="42429" rIns="84927" bIns="4242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673082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Lst>
  <p:txStyles>
    <p:titleStyle>
      <a:lvl1pPr algn="l" defTabSz="690927" rtl="0" eaLnBrk="0" fontAlgn="base" hangingPunct="0">
        <a:spcBef>
          <a:spcPct val="0"/>
        </a:spcBef>
        <a:spcAft>
          <a:spcPct val="0"/>
        </a:spcAft>
        <a:defRPr sz="3200" b="1">
          <a:solidFill>
            <a:srgbClr val="FFFF00"/>
          </a:solidFill>
          <a:latin typeface="+mj-lt"/>
          <a:ea typeface="+mj-ea"/>
          <a:cs typeface="ＭＳ Ｐゴシック"/>
        </a:defRPr>
      </a:lvl1pPr>
      <a:lvl2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2pPr>
      <a:lvl3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3pPr>
      <a:lvl4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4pPr>
      <a:lvl5pPr algn="l" defTabSz="690927" rtl="0" eaLnBrk="0" fontAlgn="base" hangingPunct="0">
        <a:spcBef>
          <a:spcPct val="0"/>
        </a:spcBef>
        <a:spcAft>
          <a:spcPct val="0"/>
        </a:spcAft>
        <a:defRPr sz="3200" b="1">
          <a:solidFill>
            <a:srgbClr val="FFFF00"/>
          </a:solidFill>
          <a:latin typeface="Arial" pitchFamily="34" charset="0"/>
          <a:ea typeface="ＭＳ Ｐゴシック" pitchFamily="34" charset="-128"/>
          <a:cs typeface="ＭＳ Ｐゴシック"/>
        </a:defRPr>
      </a:lvl5pPr>
      <a:lvl6pPr marL="426304" algn="l" defTabSz="690927" rtl="0" fontAlgn="base">
        <a:spcBef>
          <a:spcPct val="0"/>
        </a:spcBef>
        <a:spcAft>
          <a:spcPct val="0"/>
        </a:spcAft>
        <a:defRPr sz="3200" b="1">
          <a:solidFill>
            <a:srgbClr val="FFFF00"/>
          </a:solidFill>
          <a:latin typeface="Arial" pitchFamily="34" charset="0"/>
          <a:ea typeface="ＭＳ Ｐゴシック" pitchFamily="34" charset="-128"/>
        </a:defRPr>
      </a:lvl6pPr>
      <a:lvl7pPr marL="852527" algn="l" defTabSz="690927" rtl="0" fontAlgn="base">
        <a:spcBef>
          <a:spcPct val="0"/>
        </a:spcBef>
        <a:spcAft>
          <a:spcPct val="0"/>
        </a:spcAft>
        <a:defRPr sz="3200" b="1">
          <a:solidFill>
            <a:srgbClr val="FFFF00"/>
          </a:solidFill>
          <a:latin typeface="Arial" pitchFamily="34" charset="0"/>
          <a:ea typeface="ＭＳ Ｐゴシック" pitchFamily="34" charset="-128"/>
        </a:defRPr>
      </a:lvl7pPr>
      <a:lvl8pPr marL="1278871" algn="l" defTabSz="690927" rtl="0" fontAlgn="base">
        <a:spcBef>
          <a:spcPct val="0"/>
        </a:spcBef>
        <a:spcAft>
          <a:spcPct val="0"/>
        </a:spcAft>
        <a:defRPr sz="3200" b="1">
          <a:solidFill>
            <a:srgbClr val="FFFF00"/>
          </a:solidFill>
          <a:latin typeface="Arial" pitchFamily="34" charset="0"/>
          <a:ea typeface="ＭＳ Ｐゴシック" pitchFamily="34" charset="-128"/>
        </a:defRPr>
      </a:lvl8pPr>
      <a:lvl9pPr marL="1705029" algn="l" defTabSz="690927" rtl="0" fontAlgn="base">
        <a:spcBef>
          <a:spcPct val="0"/>
        </a:spcBef>
        <a:spcAft>
          <a:spcPct val="0"/>
        </a:spcAft>
        <a:defRPr sz="3200" b="1">
          <a:solidFill>
            <a:srgbClr val="FFFF00"/>
          </a:solidFill>
          <a:latin typeface="Arial" pitchFamily="34" charset="0"/>
          <a:ea typeface="ＭＳ Ｐゴシック" pitchFamily="34" charset="-128"/>
        </a:defRPr>
      </a:lvl9pPr>
    </p:titleStyle>
    <p:bodyStyle>
      <a:lvl1pPr marL="159839" indent="-159839" algn="l" defTabSz="690927" rtl="0" eaLnBrk="0" fontAlgn="base" hangingPunct="0">
        <a:lnSpc>
          <a:spcPct val="95000"/>
        </a:lnSpc>
        <a:spcBef>
          <a:spcPct val="5000"/>
        </a:spcBef>
        <a:spcAft>
          <a:spcPct val="0"/>
        </a:spcAft>
        <a:buClr>
          <a:srgbClr val="FFFF66"/>
        </a:buClr>
        <a:buSzPct val="130000"/>
        <a:buChar char="•"/>
        <a:defRPr sz="3600">
          <a:solidFill>
            <a:schemeClr val="bg1"/>
          </a:solidFill>
          <a:latin typeface="+mn-lt"/>
          <a:ea typeface="+mn-ea"/>
          <a:cs typeface="ＭＳ Ｐゴシック"/>
        </a:defRPr>
      </a:lvl1pPr>
      <a:lvl2pPr marL="319834" indent="-53429" algn="l" defTabSz="690927"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mn-ea"/>
          <a:cs typeface="ＭＳ Ｐゴシック"/>
        </a:defRPr>
      </a:lvl2pPr>
      <a:lvl3pPr marL="995990" indent="-263416"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3pPr>
      <a:lvl4pPr marL="1355783" indent="-253288"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4pPr>
      <a:lvl5pPr marL="1725906" indent="-263416" algn="l" defTabSz="690927" rtl="0" eaLnBrk="0" fontAlgn="base" hangingPunct="0">
        <a:lnSpc>
          <a:spcPct val="95000"/>
        </a:lnSpc>
        <a:spcBef>
          <a:spcPct val="5000"/>
        </a:spcBef>
        <a:spcAft>
          <a:spcPct val="0"/>
        </a:spcAft>
        <a:buClr>
          <a:srgbClr val="FFFF66"/>
        </a:buClr>
        <a:buSzPct val="130000"/>
        <a:buChar char="•"/>
        <a:defRPr sz="1500">
          <a:solidFill>
            <a:schemeClr val="bg1"/>
          </a:solidFill>
          <a:latin typeface="+mn-lt"/>
          <a:ea typeface="+mn-ea"/>
          <a:cs typeface="ＭＳ Ｐゴシック"/>
        </a:defRPr>
      </a:lvl5pPr>
      <a:lvl6pPr marL="2152120"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6pPr>
      <a:lvl7pPr marL="2578301"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7pPr>
      <a:lvl8pPr marL="3004630"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8pPr>
      <a:lvl9pPr marL="3430912" indent="-263416" algn="l" defTabSz="690927" rtl="0" fontAlgn="base">
        <a:lnSpc>
          <a:spcPct val="95000"/>
        </a:lnSpc>
        <a:spcBef>
          <a:spcPct val="5000"/>
        </a:spcBef>
        <a:spcAft>
          <a:spcPct val="0"/>
        </a:spcAft>
        <a:buClr>
          <a:srgbClr val="FFFF66"/>
        </a:buClr>
        <a:buSzPct val="130000"/>
        <a:buChar char="•"/>
        <a:defRPr sz="1500">
          <a:solidFill>
            <a:schemeClr val="bg1"/>
          </a:solidFill>
          <a:latin typeface="+mn-lt"/>
          <a:ea typeface="+mn-ea"/>
        </a:defRPr>
      </a:lvl9pPr>
    </p:bodyStyle>
    <p:otherStyle>
      <a:defPPr>
        <a:defRPr lang="en-US"/>
      </a:defPPr>
      <a:lvl1pPr marL="0" algn="l" defTabSz="852527" rtl="0" eaLnBrk="1" latinLnBrk="0" hangingPunct="1">
        <a:defRPr sz="1900" kern="1200">
          <a:solidFill>
            <a:schemeClr val="tx1"/>
          </a:solidFill>
          <a:latin typeface="+mn-lt"/>
          <a:ea typeface="+mn-ea"/>
          <a:cs typeface="+mn-cs"/>
        </a:defRPr>
      </a:lvl1pPr>
      <a:lvl2pPr marL="426304" algn="l" defTabSz="852527" rtl="0" eaLnBrk="1" latinLnBrk="0" hangingPunct="1">
        <a:defRPr sz="1900" kern="1200">
          <a:solidFill>
            <a:schemeClr val="tx1"/>
          </a:solidFill>
          <a:latin typeface="+mn-lt"/>
          <a:ea typeface="+mn-ea"/>
          <a:cs typeface="+mn-cs"/>
        </a:defRPr>
      </a:lvl2pPr>
      <a:lvl3pPr marL="852527" algn="l" defTabSz="852527" rtl="0" eaLnBrk="1" latinLnBrk="0" hangingPunct="1">
        <a:defRPr sz="1900" kern="1200">
          <a:solidFill>
            <a:schemeClr val="tx1"/>
          </a:solidFill>
          <a:latin typeface="+mn-lt"/>
          <a:ea typeface="+mn-ea"/>
          <a:cs typeface="+mn-cs"/>
        </a:defRPr>
      </a:lvl3pPr>
      <a:lvl4pPr marL="1278871" algn="l" defTabSz="852527" rtl="0" eaLnBrk="1" latinLnBrk="0" hangingPunct="1">
        <a:defRPr sz="1900" kern="1200">
          <a:solidFill>
            <a:schemeClr val="tx1"/>
          </a:solidFill>
          <a:latin typeface="+mn-lt"/>
          <a:ea typeface="+mn-ea"/>
          <a:cs typeface="+mn-cs"/>
        </a:defRPr>
      </a:lvl4pPr>
      <a:lvl5pPr marL="1705029" algn="l" defTabSz="852527" rtl="0" eaLnBrk="1" latinLnBrk="0" hangingPunct="1">
        <a:defRPr sz="1900" kern="1200">
          <a:solidFill>
            <a:schemeClr val="tx1"/>
          </a:solidFill>
          <a:latin typeface="+mn-lt"/>
          <a:ea typeface="+mn-ea"/>
          <a:cs typeface="+mn-cs"/>
        </a:defRPr>
      </a:lvl5pPr>
      <a:lvl6pPr marL="2131381" algn="l" defTabSz="852527" rtl="0" eaLnBrk="1" latinLnBrk="0" hangingPunct="1">
        <a:defRPr sz="1900" kern="1200">
          <a:solidFill>
            <a:schemeClr val="tx1"/>
          </a:solidFill>
          <a:latin typeface="+mn-lt"/>
          <a:ea typeface="+mn-ea"/>
          <a:cs typeface="+mn-cs"/>
        </a:defRPr>
      </a:lvl6pPr>
      <a:lvl7pPr marL="2557610" algn="l" defTabSz="852527" rtl="0" eaLnBrk="1" latinLnBrk="0" hangingPunct="1">
        <a:defRPr sz="1900" kern="1200">
          <a:solidFill>
            <a:schemeClr val="tx1"/>
          </a:solidFill>
          <a:latin typeface="+mn-lt"/>
          <a:ea typeface="+mn-ea"/>
          <a:cs typeface="+mn-cs"/>
        </a:defRPr>
      </a:lvl7pPr>
      <a:lvl8pPr marL="2983858" algn="l" defTabSz="852527" rtl="0" eaLnBrk="1" latinLnBrk="0" hangingPunct="1">
        <a:defRPr sz="1900" kern="1200">
          <a:solidFill>
            <a:schemeClr val="tx1"/>
          </a:solidFill>
          <a:latin typeface="+mn-lt"/>
          <a:ea typeface="+mn-ea"/>
          <a:cs typeface="+mn-cs"/>
        </a:defRPr>
      </a:lvl8pPr>
      <a:lvl9pPr marL="3410134" algn="l" defTabSz="852527"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lumMod val="85000"/>
              </a:schemeClr>
            </a:gs>
            <a:gs pos="77000">
              <a:schemeClr val="bg1">
                <a:lumMod val="95000"/>
              </a:schemeClr>
            </a:gs>
          </a:gsLst>
          <a:lin ang="5400000" scaled="0"/>
          <a:tileRect/>
        </a:gra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bwMode="auto">
          <a:xfrm>
            <a:off x="456851" y="4766816"/>
            <a:ext cx="2133716"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a:defRPr>
                <a:solidFill>
                  <a:srgbClr val="103154"/>
                </a:solidFill>
                <a:ea typeface="ＭＳ Ｐゴシック" pitchFamily="34" charset="-128"/>
                <a:cs typeface="+mn-cs"/>
              </a:defRPr>
            </a:lvl1pPr>
          </a:lstStyle>
          <a:p>
            <a:pPr defTabSz="750633" fontAlgn="base">
              <a:spcBef>
                <a:spcPct val="0"/>
              </a:spcBef>
              <a:spcAft>
                <a:spcPct val="0"/>
              </a:spcAft>
              <a:defRPr/>
            </a:pPr>
            <a:fld id="{B814CAE4-7F33-44D1-AE05-662692FB5C0A}" type="datetimeFigureOut">
              <a:rPr lang="en-US" sz="1700" smtClean="0">
                <a:latin typeface="Corbel" pitchFamily="34" charset="0"/>
              </a:rPr>
              <a:pPr defTabSz="750633" fontAlgn="base">
                <a:spcBef>
                  <a:spcPct val="0"/>
                </a:spcBef>
                <a:spcAft>
                  <a:spcPct val="0"/>
                </a:spcAft>
                <a:defRPr/>
              </a:pPr>
              <a:t>7/16/24</a:t>
            </a:fld>
            <a:endParaRPr lang="en-US" sz="1700">
              <a:latin typeface="Corbel" pitchFamily="34" charset="0"/>
            </a:endParaRPr>
          </a:p>
        </p:txBody>
      </p:sp>
      <p:sp>
        <p:nvSpPr>
          <p:cNvPr id="3" name="Footer Placeholder 4"/>
          <p:cNvSpPr>
            <a:spLocks noGrp="1"/>
          </p:cNvSpPr>
          <p:nvPr>
            <p:ph type="ftr" sz="quarter" idx="3"/>
          </p:nvPr>
        </p:nvSpPr>
        <p:spPr bwMode="auto">
          <a:xfrm>
            <a:off x="3126649" y="4766816"/>
            <a:ext cx="2895133"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defTabSz="750665" fontAlgn="auto">
              <a:spcBef>
                <a:spcPts val="0"/>
              </a:spcBef>
              <a:spcAft>
                <a:spcPts val="0"/>
              </a:spcAft>
              <a:defRPr>
                <a:solidFill>
                  <a:srgbClr val="103154"/>
                </a:solidFill>
                <a:latin typeface="+mn-lt"/>
                <a:ea typeface="+mn-ea"/>
                <a:cs typeface="+mn-cs"/>
              </a:defRPr>
            </a:lvl1pPr>
          </a:lstStyle>
          <a:p>
            <a:pPr>
              <a:defRPr/>
            </a:pPr>
            <a:endParaRPr lang="en-US" sz="1700"/>
          </a:p>
        </p:txBody>
      </p:sp>
      <p:sp>
        <p:nvSpPr>
          <p:cNvPr id="4" name="Slide Number Placeholder 5"/>
          <p:cNvSpPr>
            <a:spLocks noGrp="1"/>
          </p:cNvSpPr>
          <p:nvPr>
            <p:ph type="sldNum" sz="quarter" idx="4"/>
          </p:nvPr>
        </p:nvSpPr>
        <p:spPr bwMode="auto">
          <a:xfrm>
            <a:off x="6555648" y="4766816"/>
            <a:ext cx="2133717" cy="273831"/>
          </a:xfrm>
          <a:prstGeom prst="rect">
            <a:avLst/>
          </a:prstGeom>
          <a:noFill/>
          <a:ln w="9525">
            <a:noFill/>
            <a:miter lim="800000"/>
            <a:headEnd/>
            <a:tailEnd/>
          </a:ln>
        </p:spPr>
        <p:txBody>
          <a:bodyPr vert="horz" wrap="square" lIns="74887" tIns="37808" rIns="74887" bIns="37808" numCol="1" anchor="t" anchorCtr="0" compatLnSpc="1">
            <a:prstTxWarp prst="textNoShape">
              <a:avLst/>
            </a:prstTxWarp>
          </a:bodyPr>
          <a:lstStyle>
            <a:lvl1pPr algn="l">
              <a:defRPr>
                <a:solidFill>
                  <a:srgbClr val="103154"/>
                </a:solidFill>
                <a:ea typeface="ＭＳ Ｐゴシック" pitchFamily="34" charset="-128"/>
                <a:cs typeface="+mn-cs"/>
              </a:defRPr>
            </a:lvl1pPr>
          </a:lstStyle>
          <a:p>
            <a:pPr defTabSz="750633" fontAlgn="base">
              <a:spcBef>
                <a:spcPct val="0"/>
              </a:spcBef>
              <a:spcAft>
                <a:spcPct val="0"/>
              </a:spcAft>
              <a:defRPr/>
            </a:pPr>
            <a:fld id="{13DBBAE1-BB7B-4790-BDD1-0D515F50E676}" type="slidenum">
              <a:rPr lang="en-US" sz="1700" smtClean="0">
                <a:latin typeface="Corbel" pitchFamily="34" charset="0"/>
              </a:rPr>
              <a:pPr defTabSz="750633" fontAlgn="base">
                <a:spcBef>
                  <a:spcPct val="0"/>
                </a:spcBef>
                <a:spcAft>
                  <a:spcPct val="0"/>
                </a:spcAft>
                <a:defRPr/>
              </a:pPr>
              <a:t>‹#›</a:t>
            </a:fld>
            <a:endParaRPr lang="en-US" sz="1700">
              <a:latin typeface="Corbel" pitchFamily="34" charset="0"/>
            </a:endParaRPr>
          </a:p>
        </p:txBody>
      </p:sp>
      <p:sp>
        <p:nvSpPr>
          <p:cNvPr id="3077" name="Rectangle 5"/>
          <p:cNvSpPr>
            <a:spLocks noGrp="1" noChangeArrowheads="1"/>
          </p:cNvSpPr>
          <p:nvPr>
            <p:ph type="title"/>
          </p:nvPr>
        </p:nvSpPr>
        <p:spPr bwMode="auto">
          <a:xfrm>
            <a:off x="0" y="7"/>
            <a:ext cx="9144000" cy="1063932"/>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vert="horz" wrap="square" lIns="92082" tIns="46068" rIns="92082" bIns="46068" numCol="1" anchor="ctr" anchorCtr="0" compatLnSpc="1">
            <a:prstTxWarp prst="textNoShape">
              <a:avLst/>
            </a:prstTxWarp>
          </a:bodyPr>
          <a:lstStyle/>
          <a:p>
            <a:pPr lvl="0"/>
            <a:r>
              <a:rPr lang="en-US" altLang="en-US"/>
              <a:t>Click to edit Master title style</a:t>
            </a:r>
          </a:p>
        </p:txBody>
      </p:sp>
      <p:sp>
        <p:nvSpPr>
          <p:cNvPr id="3078" name="Rectangle 6"/>
          <p:cNvSpPr>
            <a:spLocks noGrp="1" noChangeArrowheads="1"/>
          </p:cNvSpPr>
          <p:nvPr>
            <p:ph type="body" idx="1"/>
          </p:nvPr>
        </p:nvSpPr>
        <p:spPr bwMode="auto">
          <a:xfrm>
            <a:off x="456851" y="1202182"/>
            <a:ext cx="8230300" cy="3394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82" tIns="46068" rIns="92082" bIns="4606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34096095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Lst>
  <p:transition advClick="0" advTm="5000"/>
  <p:txStyles>
    <p:titleStyle>
      <a:lvl1pPr algn="l" defTabSz="750633" rtl="0" eaLnBrk="0" fontAlgn="base" hangingPunct="0">
        <a:spcBef>
          <a:spcPct val="0"/>
        </a:spcBef>
        <a:spcAft>
          <a:spcPct val="0"/>
        </a:spcAft>
        <a:defRPr sz="3400" b="1">
          <a:solidFill>
            <a:srgbClr val="FFFF00"/>
          </a:solidFill>
          <a:latin typeface="+mj-lt"/>
          <a:ea typeface="ＭＳ Ｐゴシック" pitchFamily="34" charset="-128"/>
          <a:cs typeface="ＭＳ Ｐゴシック"/>
        </a:defRPr>
      </a:lvl1pPr>
      <a:lvl2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2pPr>
      <a:lvl3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3pPr>
      <a:lvl4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4pPr>
      <a:lvl5pPr algn="l" defTabSz="750633" rtl="0" eaLnBrk="0" fontAlgn="base" hangingPunct="0">
        <a:spcBef>
          <a:spcPct val="0"/>
        </a:spcBef>
        <a:spcAft>
          <a:spcPct val="0"/>
        </a:spcAft>
        <a:defRPr sz="3400" b="1">
          <a:solidFill>
            <a:srgbClr val="FFFF00"/>
          </a:solidFill>
          <a:latin typeface="Arial" pitchFamily="34" charset="0"/>
          <a:ea typeface="ＭＳ Ｐゴシック" pitchFamily="34" charset="-128"/>
          <a:cs typeface="ＭＳ Ｐゴシック"/>
        </a:defRPr>
      </a:lvl5pPr>
      <a:lvl6pPr marL="463436" algn="l" defTabSz="750633" rtl="0" fontAlgn="base">
        <a:spcBef>
          <a:spcPct val="0"/>
        </a:spcBef>
        <a:spcAft>
          <a:spcPct val="0"/>
        </a:spcAft>
        <a:defRPr sz="3400" b="1">
          <a:solidFill>
            <a:srgbClr val="FFFF00"/>
          </a:solidFill>
          <a:latin typeface="Arial" pitchFamily="34" charset="0"/>
          <a:ea typeface="ＭＳ Ｐゴシック" pitchFamily="34" charset="-128"/>
        </a:defRPr>
      </a:lvl6pPr>
      <a:lvl7pPr marL="926372" algn="l" defTabSz="750633" rtl="0" fontAlgn="base">
        <a:spcBef>
          <a:spcPct val="0"/>
        </a:spcBef>
        <a:spcAft>
          <a:spcPct val="0"/>
        </a:spcAft>
        <a:defRPr sz="3400" b="1">
          <a:solidFill>
            <a:srgbClr val="FFFF00"/>
          </a:solidFill>
          <a:latin typeface="Arial" pitchFamily="34" charset="0"/>
          <a:ea typeface="ＭＳ Ｐゴシック" pitchFamily="34" charset="-128"/>
        </a:defRPr>
      </a:lvl7pPr>
      <a:lvl8pPr marL="1389394" algn="l" defTabSz="750633" rtl="0" fontAlgn="base">
        <a:spcBef>
          <a:spcPct val="0"/>
        </a:spcBef>
        <a:spcAft>
          <a:spcPct val="0"/>
        </a:spcAft>
        <a:defRPr sz="3400" b="1">
          <a:solidFill>
            <a:srgbClr val="FFFF00"/>
          </a:solidFill>
          <a:latin typeface="Arial" pitchFamily="34" charset="0"/>
          <a:ea typeface="ＭＳ Ｐゴシック" pitchFamily="34" charset="-128"/>
        </a:defRPr>
      </a:lvl8pPr>
      <a:lvl9pPr marL="1852519" algn="l" defTabSz="750633" rtl="0" fontAlgn="base">
        <a:spcBef>
          <a:spcPct val="0"/>
        </a:spcBef>
        <a:spcAft>
          <a:spcPct val="0"/>
        </a:spcAft>
        <a:defRPr sz="3400" b="1">
          <a:solidFill>
            <a:srgbClr val="FFFF00"/>
          </a:solidFill>
          <a:latin typeface="Arial" pitchFamily="34" charset="0"/>
          <a:ea typeface="ＭＳ Ｐゴシック" pitchFamily="34" charset="-128"/>
        </a:defRPr>
      </a:lvl9pPr>
    </p:titleStyle>
    <p:bodyStyle>
      <a:lvl1pPr marL="173694" indent="-173694" algn="l" defTabSz="750633" rtl="0" eaLnBrk="0" fontAlgn="base" hangingPunct="0">
        <a:lnSpc>
          <a:spcPct val="95000"/>
        </a:lnSpc>
        <a:spcBef>
          <a:spcPct val="5000"/>
        </a:spcBef>
        <a:spcAft>
          <a:spcPct val="0"/>
        </a:spcAft>
        <a:buClr>
          <a:srgbClr val="FFFF66"/>
        </a:buClr>
        <a:buSzPct val="130000"/>
        <a:buChar char="•"/>
        <a:defRPr>
          <a:solidFill>
            <a:schemeClr val="bg1"/>
          </a:solidFill>
          <a:latin typeface="+mn-lt"/>
          <a:ea typeface="ＭＳ Ｐゴシック" pitchFamily="34" charset="-128"/>
          <a:cs typeface="ＭＳ Ｐゴシック"/>
        </a:defRPr>
      </a:lvl1pPr>
      <a:lvl2pPr marL="347689" indent="-58047" algn="l" defTabSz="750633" rtl="0" eaLnBrk="0" fontAlgn="base" hangingPunct="0">
        <a:lnSpc>
          <a:spcPct val="95000"/>
        </a:lnSpc>
        <a:spcBef>
          <a:spcPct val="5000"/>
        </a:spcBef>
        <a:spcAft>
          <a:spcPct val="0"/>
        </a:spcAft>
        <a:buClr>
          <a:srgbClr val="FFFF66"/>
        </a:buClr>
        <a:buSzPct val="130000"/>
        <a:buChar char="•"/>
        <a:defRPr sz="1800">
          <a:solidFill>
            <a:schemeClr val="bg1"/>
          </a:solidFill>
          <a:latin typeface="+mn-lt"/>
          <a:ea typeface="ＭＳ Ｐゴシック" pitchFamily="34" charset="-128"/>
          <a:cs typeface="ＭＳ Ｐゴシック"/>
        </a:defRPr>
      </a:lvl2pPr>
      <a:lvl3pPr marL="1082189" indent="-286275"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3pPr>
      <a:lvl4pPr marL="1472983" indent="-275119"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4pPr>
      <a:lvl5pPr marL="1875024" indent="-286275" algn="l" defTabSz="750633" rtl="0" eaLnBrk="0" fontAlgn="base" hangingPunct="0">
        <a:lnSpc>
          <a:spcPct val="95000"/>
        </a:lnSpc>
        <a:spcBef>
          <a:spcPct val="5000"/>
        </a:spcBef>
        <a:spcAft>
          <a:spcPct val="0"/>
        </a:spcAft>
        <a:buClr>
          <a:srgbClr val="FFFF66"/>
        </a:buClr>
        <a:buSzPct val="130000"/>
        <a:buChar char="•"/>
        <a:defRPr sz="1700">
          <a:solidFill>
            <a:schemeClr val="bg1"/>
          </a:solidFill>
          <a:latin typeface="+mn-lt"/>
          <a:ea typeface="ＭＳ Ｐゴシック" pitchFamily="34" charset="-128"/>
          <a:cs typeface="ＭＳ Ｐゴシック"/>
        </a:defRPr>
      </a:lvl5pPr>
      <a:lvl6pPr marL="2338196"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2801317"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264482"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3727587" indent="-286275" algn="l" defTabSz="750633"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p:bodyStyle>
    <p:otherStyle>
      <a:defPPr>
        <a:defRPr lang="en-US"/>
      </a:defPPr>
      <a:lvl1pPr marL="0" algn="l" defTabSz="926372" rtl="0" eaLnBrk="1" latinLnBrk="0" hangingPunct="1">
        <a:defRPr sz="2000" kern="1200">
          <a:solidFill>
            <a:schemeClr val="tx1"/>
          </a:solidFill>
          <a:latin typeface="+mn-lt"/>
          <a:ea typeface="+mn-ea"/>
          <a:cs typeface="+mn-cs"/>
        </a:defRPr>
      </a:lvl1pPr>
      <a:lvl2pPr marL="463436" algn="l" defTabSz="926372" rtl="0" eaLnBrk="1" latinLnBrk="0" hangingPunct="1">
        <a:defRPr sz="2000" kern="1200">
          <a:solidFill>
            <a:schemeClr val="tx1"/>
          </a:solidFill>
          <a:latin typeface="+mn-lt"/>
          <a:ea typeface="+mn-ea"/>
          <a:cs typeface="+mn-cs"/>
        </a:defRPr>
      </a:lvl2pPr>
      <a:lvl3pPr marL="926372" algn="l" defTabSz="926372" rtl="0" eaLnBrk="1" latinLnBrk="0" hangingPunct="1">
        <a:defRPr sz="2000" kern="1200">
          <a:solidFill>
            <a:schemeClr val="tx1"/>
          </a:solidFill>
          <a:latin typeface="+mn-lt"/>
          <a:ea typeface="+mn-ea"/>
          <a:cs typeface="+mn-cs"/>
        </a:defRPr>
      </a:lvl3pPr>
      <a:lvl4pPr marL="1389394" algn="l" defTabSz="926372" rtl="0" eaLnBrk="1" latinLnBrk="0" hangingPunct="1">
        <a:defRPr sz="2000" kern="1200">
          <a:solidFill>
            <a:schemeClr val="tx1"/>
          </a:solidFill>
          <a:latin typeface="+mn-lt"/>
          <a:ea typeface="+mn-ea"/>
          <a:cs typeface="+mn-cs"/>
        </a:defRPr>
      </a:lvl4pPr>
      <a:lvl5pPr marL="1852519" algn="l" defTabSz="926372" rtl="0" eaLnBrk="1" latinLnBrk="0" hangingPunct="1">
        <a:defRPr sz="2000" kern="1200">
          <a:solidFill>
            <a:schemeClr val="tx1"/>
          </a:solidFill>
          <a:latin typeface="+mn-lt"/>
          <a:ea typeface="+mn-ea"/>
          <a:cs typeface="+mn-cs"/>
        </a:defRPr>
      </a:lvl5pPr>
      <a:lvl6pPr marL="2315653" algn="l" defTabSz="926372" rtl="0" eaLnBrk="1" latinLnBrk="0" hangingPunct="1">
        <a:defRPr sz="2000" kern="1200">
          <a:solidFill>
            <a:schemeClr val="tx1"/>
          </a:solidFill>
          <a:latin typeface="+mn-lt"/>
          <a:ea typeface="+mn-ea"/>
          <a:cs typeface="+mn-cs"/>
        </a:defRPr>
      </a:lvl6pPr>
      <a:lvl7pPr marL="2778770" algn="l" defTabSz="926372" rtl="0" eaLnBrk="1" latinLnBrk="0" hangingPunct="1">
        <a:defRPr sz="2000" kern="1200">
          <a:solidFill>
            <a:schemeClr val="tx1"/>
          </a:solidFill>
          <a:latin typeface="+mn-lt"/>
          <a:ea typeface="+mn-ea"/>
          <a:cs typeface="+mn-cs"/>
        </a:defRPr>
      </a:lvl7pPr>
      <a:lvl8pPr marL="3241906" algn="l" defTabSz="926372" rtl="0" eaLnBrk="1" latinLnBrk="0" hangingPunct="1">
        <a:defRPr sz="2000" kern="1200">
          <a:solidFill>
            <a:schemeClr val="tx1"/>
          </a:solidFill>
          <a:latin typeface="+mn-lt"/>
          <a:ea typeface="+mn-ea"/>
          <a:cs typeface="+mn-cs"/>
        </a:defRPr>
      </a:lvl8pPr>
      <a:lvl9pPr marL="3705043" algn="l" defTabSz="92637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3276904" y="2972123"/>
            <a:ext cx="2667585" cy="312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40" tIns="40498" rIns="80940" bIns="40498">
            <a:spAutoFit/>
          </a:bodyPr>
          <a:lstStyle>
            <a:lvl1pPr eaLnBrk="0" hangingPunct="0">
              <a:defRPr sz="1500">
                <a:solidFill>
                  <a:schemeClr val="tx1"/>
                </a:solidFill>
                <a:latin typeface="Corbel" pitchFamily="34" charset="0"/>
                <a:ea typeface="ＭＳ Ｐゴシック" pitchFamily="34" charset="-128"/>
              </a:defRPr>
            </a:lvl1pPr>
            <a:lvl2pPr marL="742950" indent="-285750" eaLnBrk="0" hangingPunct="0">
              <a:defRPr sz="1500">
                <a:solidFill>
                  <a:schemeClr val="tx1"/>
                </a:solidFill>
                <a:latin typeface="Corbel" pitchFamily="34" charset="0"/>
                <a:ea typeface="ＭＳ Ｐゴシック" pitchFamily="34" charset="-128"/>
              </a:defRPr>
            </a:lvl2pPr>
            <a:lvl3pPr marL="1143000" indent="-228600" eaLnBrk="0" hangingPunct="0">
              <a:defRPr sz="1500">
                <a:solidFill>
                  <a:schemeClr val="tx1"/>
                </a:solidFill>
                <a:latin typeface="Corbel" pitchFamily="34" charset="0"/>
                <a:ea typeface="ＭＳ Ｐゴシック" pitchFamily="34" charset="-128"/>
              </a:defRPr>
            </a:lvl3pPr>
            <a:lvl4pPr marL="1600200" indent="-228600" eaLnBrk="0" hangingPunct="0">
              <a:defRPr sz="1500">
                <a:solidFill>
                  <a:schemeClr val="tx1"/>
                </a:solidFill>
                <a:latin typeface="Corbel" pitchFamily="34" charset="0"/>
                <a:ea typeface="ＭＳ Ｐゴシック" pitchFamily="34" charset="-128"/>
              </a:defRPr>
            </a:lvl4pPr>
            <a:lvl5pPr marL="2057400" indent="-228600" eaLnBrk="0" hangingPunct="0">
              <a:defRPr sz="1500">
                <a:solidFill>
                  <a:schemeClr val="tx1"/>
                </a:solidFill>
                <a:latin typeface="Corbel" pitchFamily="34" charset="0"/>
                <a:ea typeface="ＭＳ Ｐゴシック" pitchFamily="34" charset="-128"/>
              </a:defRPr>
            </a:lvl5pPr>
            <a:lvl6pPr marL="25146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defTabSz="1003076" fontAlgn="base">
              <a:spcBef>
                <a:spcPct val="50000"/>
              </a:spcBef>
              <a:spcAft>
                <a:spcPct val="0"/>
              </a:spcAft>
            </a:pPr>
            <a:endParaRPr lang="en-US" dirty="0">
              <a:solidFill>
                <a:prstClr val="black"/>
              </a:solidFill>
              <a:latin typeface="Arial" charset="0"/>
            </a:endParaRPr>
          </a:p>
        </p:txBody>
      </p:sp>
      <p:pic>
        <p:nvPicPr>
          <p:cNvPr id="5" name="Picture 4" descr="G:\Shared\CreativeMediaDigitalAssets\Logos\AAA_RWJBarnabas Health\_Combo Logo nbimc-chnj\rwjbh2016-h-nbimc-CHoNJ combo tag.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610696" y="3790950"/>
            <a:ext cx="4056042" cy="94546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p:nvPr>
        </p:nvSpPr>
        <p:spPr>
          <a:xfrm>
            <a:off x="457200" y="723900"/>
            <a:ext cx="8229600" cy="857250"/>
          </a:xfrm>
        </p:spPr>
        <p:txBody>
          <a:bodyPr/>
          <a:lstStyle/>
          <a:p>
            <a:pPr algn="ctr"/>
            <a:r>
              <a:rPr lang="en-US" sz="3200" dirty="0"/>
              <a:t>Pre- and Post-op Wound Protocols</a:t>
            </a:r>
            <a:br>
              <a:rPr lang="en-US" sz="3200" dirty="0"/>
            </a:br>
            <a:br>
              <a:rPr lang="en-US" sz="3200" dirty="0"/>
            </a:br>
            <a:br>
              <a:rPr lang="en-US" sz="3200" dirty="0"/>
            </a:br>
            <a:r>
              <a:rPr lang="en-US" sz="3200" dirty="0"/>
              <a:t>Wednesday</a:t>
            </a:r>
            <a:r>
              <a:rPr lang="en-US" sz="3200"/>
              <a:t>, October 2, 2024</a:t>
            </a:r>
            <a:endParaRPr lang="en-US" sz="2000" dirty="0"/>
          </a:p>
        </p:txBody>
      </p:sp>
    </p:spTree>
    <p:extLst>
      <p:ext uri="{BB962C8B-B14F-4D97-AF65-F5344CB8AC3E}">
        <p14:creationId xmlns:p14="http://schemas.microsoft.com/office/powerpoint/2010/main" val="35486737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6375"/>
            <a:ext cx="8839200" cy="857250"/>
          </a:xfrm>
        </p:spPr>
        <p:txBody>
          <a:bodyPr/>
          <a:lstStyle/>
          <a:p>
            <a:r>
              <a:rPr lang="en-US" dirty="0"/>
              <a:t>What are required vascular assessments? </a:t>
            </a:r>
          </a:p>
        </p:txBody>
      </p:sp>
      <p:sp>
        <p:nvSpPr>
          <p:cNvPr id="3" name="Content Placeholder 2"/>
          <p:cNvSpPr>
            <a:spLocks noGrp="1"/>
          </p:cNvSpPr>
          <p:nvPr>
            <p:ph sz="quarter" idx="10"/>
          </p:nvPr>
        </p:nvSpPr>
        <p:spPr>
          <a:xfrm>
            <a:off x="419100" y="971550"/>
            <a:ext cx="8153400" cy="2667000"/>
          </a:xfrm>
        </p:spPr>
        <p:txBody>
          <a:bodyPr/>
          <a:lstStyle/>
          <a:p>
            <a:r>
              <a:rPr lang="en-US" sz="1800" dirty="0"/>
              <a:t>All patients with lower extremity ulcers should be assessed for arterial disease. Suspicion of arterial disease should prompt referral to a vascular specialist. </a:t>
            </a:r>
          </a:p>
          <a:p>
            <a:r>
              <a:rPr lang="en-US" sz="1800" dirty="0"/>
              <a:t>Criteria: </a:t>
            </a:r>
          </a:p>
          <a:p>
            <a:pPr marL="465138" indent="-177800"/>
            <a:r>
              <a:rPr lang="en-US" sz="1800" dirty="0"/>
              <a:t>Decreased or absent palpable pedal pulses. </a:t>
            </a:r>
          </a:p>
          <a:p>
            <a:pPr marL="465138" indent="-177800"/>
            <a:r>
              <a:rPr lang="en-US" sz="1800" dirty="0"/>
              <a:t>Delay in capillary refill response. </a:t>
            </a:r>
          </a:p>
          <a:p>
            <a:pPr marL="465138" indent="-177800"/>
            <a:r>
              <a:rPr lang="en-US" sz="1800" dirty="0"/>
              <a:t>Delay of 10-15 seconds in returning of color when raising the leg to 45° for one minute, dependent </a:t>
            </a:r>
            <a:r>
              <a:rPr lang="en-US" sz="1800" dirty="0" err="1"/>
              <a:t>rubor</a:t>
            </a:r>
            <a:r>
              <a:rPr lang="en-US" sz="1800" dirty="0"/>
              <a:t> (</a:t>
            </a:r>
            <a:r>
              <a:rPr lang="en-US" sz="1800" dirty="0" err="1"/>
              <a:t>Buerger’s</a:t>
            </a:r>
            <a:r>
              <a:rPr lang="en-US" sz="1800" dirty="0"/>
              <a:t> test). </a:t>
            </a:r>
          </a:p>
          <a:p>
            <a:pPr marL="465138" indent="-177800"/>
            <a:r>
              <a:rPr lang="en-US" sz="1800" dirty="0"/>
              <a:t>ABI ≤ 0.9 or &gt; 1.2. </a:t>
            </a:r>
          </a:p>
          <a:p>
            <a:pPr marL="465138" indent="-177800"/>
            <a:r>
              <a:rPr lang="en-US" sz="1800" dirty="0"/>
              <a:t>Transcutaneous oxygen pressure of &lt; 40 mm Hg. </a:t>
            </a:r>
          </a:p>
          <a:p>
            <a:pPr marL="465138" indent="-177800"/>
            <a:r>
              <a:rPr lang="en-US" sz="1800" dirty="0"/>
              <a:t>Doppler arterial waveform disparities. </a:t>
            </a:r>
          </a:p>
          <a:p>
            <a:pPr marL="465138" indent="-177800"/>
            <a:r>
              <a:rPr lang="en-US" sz="1800" dirty="0"/>
              <a:t>Dampened pulse volume recordings. Pure arterial ulcers are unusual. Arterial insufficiency frequently contributes to poor healing in ulcers with another etiology (venous or diabetic).</a:t>
            </a:r>
          </a:p>
        </p:txBody>
      </p:sp>
    </p:spTree>
    <p:extLst>
      <p:ext uri="{BB962C8B-B14F-4D97-AF65-F5344CB8AC3E}">
        <p14:creationId xmlns:p14="http://schemas.microsoft.com/office/powerpoint/2010/main" val="74737205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6375"/>
            <a:ext cx="8839200" cy="857250"/>
          </a:xfrm>
        </p:spPr>
        <p:txBody>
          <a:bodyPr/>
          <a:lstStyle/>
          <a:p>
            <a:r>
              <a:rPr lang="en-US" dirty="0"/>
              <a:t>What are required vascular assessments? </a:t>
            </a:r>
          </a:p>
        </p:txBody>
      </p:sp>
      <p:sp>
        <p:nvSpPr>
          <p:cNvPr id="3" name="Content Placeholder 2"/>
          <p:cNvSpPr>
            <a:spLocks noGrp="1"/>
          </p:cNvSpPr>
          <p:nvPr>
            <p:ph sz="quarter" idx="10"/>
          </p:nvPr>
        </p:nvSpPr>
        <p:spPr>
          <a:xfrm>
            <a:off x="419100" y="971550"/>
            <a:ext cx="8153400" cy="2667000"/>
          </a:xfrm>
        </p:spPr>
        <p:txBody>
          <a:bodyPr/>
          <a:lstStyle/>
          <a:p>
            <a:r>
              <a:rPr lang="en-US" sz="1800" dirty="0"/>
              <a:t>Leg elevation test (</a:t>
            </a:r>
            <a:r>
              <a:rPr lang="en-US" sz="1800" dirty="0" err="1"/>
              <a:t>Buerger’s</a:t>
            </a:r>
            <a:r>
              <a:rPr lang="en-US" sz="1800" dirty="0"/>
              <a:t> test) involves elevation of a leg with the patient in a supine position, and after the veins have completely drained, the leg is then placed in a dependent position. Elevation of the leg approximately 25 cm above the table will generate enough pressure to exceed the central venous pressure, allowing venous blood in the leg to drain centrally. The extremity is expected to remain pink and perfused in normal individuals. However, in patients with arterial insufficiency, the limb will become pale and ischemic. When the leg is subsequently placed in a dependent position, the veins should become dilated again within 20 seconds in normal individuals. If duration exceeds 20 seconds, arterial insufficiency may be present. </a:t>
            </a:r>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Tree>
    <p:extLst>
      <p:ext uri="{BB962C8B-B14F-4D97-AF65-F5344CB8AC3E}">
        <p14:creationId xmlns:p14="http://schemas.microsoft.com/office/powerpoint/2010/main" val="171459095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6375"/>
            <a:ext cx="8839200" cy="857250"/>
          </a:xfrm>
        </p:spPr>
        <p:txBody>
          <a:bodyPr/>
          <a:lstStyle/>
          <a:p>
            <a:r>
              <a:rPr lang="en-US" dirty="0"/>
              <a:t>What are required vascular assessments? </a:t>
            </a:r>
          </a:p>
        </p:txBody>
      </p:sp>
      <p:sp>
        <p:nvSpPr>
          <p:cNvPr id="3" name="Content Placeholder 2"/>
          <p:cNvSpPr>
            <a:spLocks noGrp="1"/>
          </p:cNvSpPr>
          <p:nvPr>
            <p:ph sz="quarter" idx="10"/>
          </p:nvPr>
        </p:nvSpPr>
        <p:spPr>
          <a:xfrm>
            <a:off x="419100" y="971550"/>
            <a:ext cx="8153400" cy="2667000"/>
          </a:xfrm>
        </p:spPr>
        <p:txBody>
          <a:bodyPr/>
          <a:lstStyle/>
          <a:p>
            <a:r>
              <a:rPr lang="en-US" sz="1800" dirty="0"/>
              <a:t>Ankle-brachial index (ABI) is a simple test that can be performed at bedside. The ABI is the ratio of systolic blood pressure measured at the ankle over the systolic blood pressure measured at the arm, using a Doppler probe. </a:t>
            </a:r>
          </a:p>
          <a:p>
            <a:r>
              <a:rPr lang="en-US" sz="1800" dirty="0"/>
              <a:t>An ABI of &gt;0.9 is suggestive of peripheral arterial disease. In patients with </a:t>
            </a:r>
            <a:r>
              <a:rPr lang="en-US" sz="1800" dirty="0" err="1"/>
              <a:t>noncompressible</a:t>
            </a:r>
            <a:r>
              <a:rPr lang="en-US" sz="1800" dirty="0"/>
              <a:t> vessels, such as patients with diabetes or advanced age, toe pressure and toe brachial index is used instead. This is usually done in the vascular lab and not at bedside. </a:t>
            </a:r>
          </a:p>
          <a:p>
            <a:r>
              <a:rPr lang="en-US" sz="1800" dirty="0"/>
              <a:t>In patients with clinical findings that are suspicious for peripheral arterial disease, additional arterial studies such as segmental pressure measurement and pulse volume recording measurement, or vascular imaging such as arterial duplex ultrasonography, computed tomography angiography, and digital subtraction angiography</a:t>
            </a:r>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
        <p:nvSpPr>
          <p:cNvPr id="5" name="TextBox 4"/>
          <p:cNvSpPr txBox="1"/>
          <p:nvPr/>
        </p:nvSpPr>
        <p:spPr>
          <a:xfrm>
            <a:off x="2738438" y="4450895"/>
            <a:ext cx="6405562" cy="276999"/>
          </a:xfrm>
          <a:prstGeom prst="rect">
            <a:avLst/>
          </a:prstGeom>
          <a:noFill/>
        </p:spPr>
        <p:txBody>
          <a:bodyPr wrap="square" rtlCol="0">
            <a:spAutoFit/>
          </a:bodyPr>
          <a:lstStyle/>
          <a:p>
            <a:pPr marL="457200" indent="-457200"/>
            <a:r>
              <a:rPr lang="en-US" sz="1200" dirty="0"/>
              <a:t>https://</a:t>
            </a:r>
            <a:r>
              <a:rPr lang="en-US" sz="1200" dirty="0" err="1"/>
              <a:t>www.facs.org</a:t>
            </a:r>
            <a:r>
              <a:rPr lang="en-US" sz="1200" dirty="0"/>
              <a:t>/-/media/files/education/core-curriculum/</a:t>
            </a:r>
            <a:r>
              <a:rPr lang="en-US" sz="1200" dirty="0" err="1"/>
              <a:t>nonhealing_wounds_go.ashx</a:t>
            </a:r>
            <a:endParaRPr lang="en-US" sz="1200" dirty="0"/>
          </a:p>
        </p:txBody>
      </p:sp>
    </p:spTree>
    <p:extLst>
      <p:ext uri="{BB962C8B-B14F-4D97-AF65-F5344CB8AC3E}">
        <p14:creationId xmlns:p14="http://schemas.microsoft.com/office/powerpoint/2010/main" val="196643524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6375"/>
            <a:ext cx="8839200" cy="857250"/>
          </a:xfrm>
        </p:spPr>
        <p:txBody>
          <a:bodyPr/>
          <a:lstStyle/>
          <a:p>
            <a:r>
              <a:rPr lang="en-US" dirty="0"/>
              <a:t>What are required vascular assessments? </a:t>
            </a:r>
          </a:p>
        </p:txBody>
      </p:sp>
      <p:sp>
        <p:nvSpPr>
          <p:cNvPr id="3" name="Content Placeholder 2"/>
          <p:cNvSpPr>
            <a:spLocks noGrp="1"/>
          </p:cNvSpPr>
          <p:nvPr>
            <p:ph sz="quarter" idx="10"/>
          </p:nvPr>
        </p:nvSpPr>
        <p:spPr>
          <a:xfrm>
            <a:off x="419100" y="819150"/>
            <a:ext cx="8153400" cy="2667000"/>
          </a:xfrm>
        </p:spPr>
        <p:txBody>
          <a:bodyPr/>
          <a:lstStyle/>
          <a:p>
            <a:r>
              <a:rPr lang="en-US" sz="1800" dirty="0"/>
              <a:t>In patients with clinical findings that are suspicious for peripheral arterial disease, additional arterial studies may be indicated. In the segmental pressure study, systolic blood pressures are measured at the proximal thigh, distal thigh, below the knee, and ankle using a Doppler. </a:t>
            </a:r>
          </a:p>
          <a:p>
            <a:r>
              <a:rPr lang="en-US" sz="1800" dirty="0"/>
              <a:t>Pulse volume recording study detects volume changes sequentially down the extremity. A normal pulse volume wave form is characterized by sharp systolic upstroke, peak and prominent </a:t>
            </a:r>
            <a:r>
              <a:rPr lang="en-US" sz="1800" dirty="0" err="1"/>
              <a:t>dicrotic</a:t>
            </a:r>
            <a:r>
              <a:rPr lang="en-US" sz="1800" dirty="0"/>
              <a:t> notch. A loss of </a:t>
            </a:r>
            <a:r>
              <a:rPr lang="en-US" sz="1800" dirty="0" err="1"/>
              <a:t>dicrotic</a:t>
            </a:r>
            <a:r>
              <a:rPr lang="en-US" sz="1800" dirty="0"/>
              <a:t> notch or rounded waveform suggests diminished flow due to upstream occlusion. </a:t>
            </a:r>
          </a:p>
          <a:p>
            <a:r>
              <a:rPr lang="en-US" sz="1800" dirty="0"/>
              <a:t>Areas of arterial stenosis can be visualized on B-mode ultrasound imaging and can be demonstrated by Doppler as increased flow velocities. </a:t>
            </a:r>
          </a:p>
          <a:p>
            <a:r>
              <a:rPr lang="en-US" sz="1800" dirty="0"/>
              <a:t>Computed tomography angiography requires intravenous contrast timed specifically for arterial enhancement. It can provide three-dimensional imaging of the arterial system and is particularly useful for operative planning. </a:t>
            </a:r>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
        <p:nvSpPr>
          <p:cNvPr id="5" name="TextBox 4"/>
          <p:cNvSpPr txBox="1"/>
          <p:nvPr/>
        </p:nvSpPr>
        <p:spPr>
          <a:xfrm>
            <a:off x="2738438" y="4450895"/>
            <a:ext cx="6405562" cy="276999"/>
          </a:xfrm>
          <a:prstGeom prst="rect">
            <a:avLst/>
          </a:prstGeom>
          <a:noFill/>
        </p:spPr>
        <p:txBody>
          <a:bodyPr wrap="square" rtlCol="0">
            <a:spAutoFit/>
          </a:bodyPr>
          <a:lstStyle/>
          <a:p>
            <a:pPr marL="457200" indent="-457200"/>
            <a:r>
              <a:rPr lang="en-US" sz="1200" dirty="0"/>
              <a:t>https://</a:t>
            </a:r>
            <a:r>
              <a:rPr lang="en-US" sz="1200" dirty="0" err="1"/>
              <a:t>www.facs.org</a:t>
            </a:r>
            <a:r>
              <a:rPr lang="en-US" sz="1200" dirty="0"/>
              <a:t>/-/media/files/education/core-curriculum/</a:t>
            </a:r>
            <a:r>
              <a:rPr lang="en-US" sz="1200" dirty="0" err="1"/>
              <a:t>nonhealing_wounds_go.ashx</a:t>
            </a:r>
            <a:endParaRPr lang="en-US" sz="1200" dirty="0"/>
          </a:p>
        </p:txBody>
      </p:sp>
    </p:spTree>
    <p:extLst>
      <p:ext uri="{BB962C8B-B14F-4D97-AF65-F5344CB8AC3E}">
        <p14:creationId xmlns:p14="http://schemas.microsoft.com/office/powerpoint/2010/main" val="26723217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relevant diagnostic studies? </a:t>
            </a:r>
          </a:p>
        </p:txBody>
      </p:sp>
      <p:sp>
        <p:nvSpPr>
          <p:cNvPr id="3" name="Content Placeholder 2"/>
          <p:cNvSpPr>
            <a:spLocks noGrp="1"/>
          </p:cNvSpPr>
          <p:nvPr>
            <p:ph sz="quarter" idx="10"/>
          </p:nvPr>
        </p:nvSpPr>
        <p:spPr>
          <a:xfrm>
            <a:off x="533400" y="1276350"/>
            <a:ext cx="8153400" cy="2667000"/>
          </a:xfrm>
        </p:spPr>
        <p:txBody>
          <a:bodyPr numCol="1"/>
          <a:lstStyle/>
          <a:p>
            <a:r>
              <a:rPr lang="en-US" sz="1800" dirty="0"/>
              <a:t>Plain radiography</a:t>
            </a:r>
          </a:p>
          <a:p>
            <a:r>
              <a:rPr lang="en-US" sz="1800" dirty="0"/>
              <a:t>Bone scan</a:t>
            </a:r>
          </a:p>
          <a:p>
            <a:r>
              <a:rPr lang="en-US" sz="1800" dirty="0"/>
              <a:t>Magnetic resonance imaging</a:t>
            </a:r>
          </a:p>
          <a:p>
            <a:r>
              <a:rPr lang="en-US" sz="1800" dirty="0"/>
              <a:t>Tissue or bone biopsy</a:t>
            </a:r>
          </a:p>
          <a:p>
            <a:r>
              <a:rPr lang="en-US" sz="1800"/>
              <a:t>For heel ulcers, all patients with diabetes and any patient with diminished pulse should have bilateral ankle brachial indices. </a:t>
            </a:r>
            <a:endParaRPr lang="en-US" sz="1800" dirty="0"/>
          </a:p>
        </p:txBody>
      </p:sp>
    </p:spTree>
    <p:extLst>
      <p:ext uri="{BB962C8B-B14F-4D97-AF65-F5344CB8AC3E}">
        <p14:creationId xmlns:p14="http://schemas.microsoft.com/office/powerpoint/2010/main" val="1894964115"/>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6375"/>
            <a:ext cx="8686800" cy="857250"/>
          </a:xfrm>
        </p:spPr>
        <p:txBody>
          <a:bodyPr/>
          <a:lstStyle/>
          <a:p>
            <a:r>
              <a:rPr lang="en-US" dirty="0"/>
              <a:t>What are </a:t>
            </a:r>
            <a:r>
              <a:rPr lang="en-US"/>
              <a:t>relevant diagnostic studies? </a:t>
            </a:r>
            <a:endParaRPr lang="en-US" dirty="0"/>
          </a:p>
        </p:txBody>
      </p:sp>
      <p:sp>
        <p:nvSpPr>
          <p:cNvPr id="3" name="Content Placeholder 2"/>
          <p:cNvSpPr>
            <a:spLocks noGrp="1"/>
          </p:cNvSpPr>
          <p:nvPr>
            <p:ph sz="quarter" idx="10"/>
          </p:nvPr>
        </p:nvSpPr>
        <p:spPr>
          <a:xfrm>
            <a:off x="419100" y="971550"/>
            <a:ext cx="8153400" cy="2667000"/>
          </a:xfrm>
        </p:spPr>
        <p:txBody>
          <a:bodyPr/>
          <a:lstStyle/>
          <a:p>
            <a:r>
              <a:rPr lang="en-US" sz="1800" dirty="0"/>
              <a:t>Laboratory tests Serum marker of inflammation such as white blood cell count (CRP), C-reactive protein, erythrocyte sedimentary rate (ESR) and </a:t>
            </a:r>
            <a:r>
              <a:rPr lang="en-US" sz="1800" dirty="0" err="1"/>
              <a:t>procalcitonin</a:t>
            </a:r>
            <a:r>
              <a:rPr lang="en-US" sz="1800" dirty="0"/>
              <a:t> (PCT) may be elevated in patients with active infection. </a:t>
            </a:r>
          </a:p>
          <a:p>
            <a:r>
              <a:rPr lang="en-US" sz="1800" dirty="0"/>
              <a:t>In patients with diabetic foot osteomyelitis, WBC and PCT may be normal, but ESR and C-reactive protein may be elevated. Elevated ESR together with evidence of ulcer connection to bone in diabetic patients should prompt additional imaging to evaluate for osteomyelitis. </a:t>
            </a:r>
          </a:p>
          <a:p>
            <a:r>
              <a:rPr lang="en-US" sz="1800" dirty="0"/>
              <a:t>Hemoglobin A1C (HbA1C) should be used as a marker for sustained diabetic control. Renal function tests should also be measured, as the presence of renal failure in patients with diabetes is associated with increased risk of diabetic foot ulcers or lower extremity amputations. </a:t>
            </a:r>
          </a:p>
          <a:p>
            <a:r>
              <a:rPr lang="en-US" sz="1800" dirty="0"/>
              <a:t>Patients with large wounds are often malnourished and are in persisted catabolic state. Nutritional assessment labs including </a:t>
            </a:r>
            <a:r>
              <a:rPr lang="en-US" sz="1800" dirty="0" err="1"/>
              <a:t>prealbumin</a:t>
            </a:r>
            <a:r>
              <a:rPr lang="en-US" sz="1800" dirty="0"/>
              <a:t>, albumin, and total lymphocyte counts should be considered.</a:t>
            </a:r>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
        <p:nvSpPr>
          <p:cNvPr id="5" name="TextBox 4"/>
          <p:cNvSpPr txBox="1"/>
          <p:nvPr/>
        </p:nvSpPr>
        <p:spPr>
          <a:xfrm>
            <a:off x="2738438" y="4673600"/>
            <a:ext cx="6405562" cy="276999"/>
          </a:xfrm>
          <a:prstGeom prst="rect">
            <a:avLst/>
          </a:prstGeom>
          <a:noFill/>
        </p:spPr>
        <p:txBody>
          <a:bodyPr wrap="square" rtlCol="0">
            <a:spAutoFit/>
          </a:bodyPr>
          <a:lstStyle/>
          <a:p>
            <a:pPr marL="457200" indent="-457200"/>
            <a:r>
              <a:rPr lang="en-US" sz="1200" dirty="0"/>
              <a:t>https://</a:t>
            </a:r>
            <a:r>
              <a:rPr lang="en-US" sz="1200" dirty="0" err="1"/>
              <a:t>www.facs.org</a:t>
            </a:r>
            <a:r>
              <a:rPr lang="en-US" sz="1200" dirty="0"/>
              <a:t>/-/media/files/education/core-curriculum/</a:t>
            </a:r>
            <a:r>
              <a:rPr lang="en-US" sz="1200" dirty="0" err="1"/>
              <a:t>nonhealing_wounds_go.ashx</a:t>
            </a:r>
            <a:endParaRPr lang="en-US" sz="1200" dirty="0"/>
          </a:p>
        </p:txBody>
      </p:sp>
    </p:spTree>
    <p:extLst>
      <p:ext uri="{BB962C8B-B14F-4D97-AF65-F5344CB8AC3E}">
        <p14:creationId xmlns:p14="http://schemas.microsoft.com/office/powerpoint/2010/main" val="209469888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6375"/>
            <a:ext cx="8686800" cy="857250"/>
          </a:xfrm>
        </p:spPr>
        <p:txBody>
          <a:bodyPr/>
          <a:lstStyle/>
          <a:p>
            <a:r>
              <a:rPr lang="en-US" dirty="0"/>
              <a:t>What are relevant imaging studies? </a:t>
            </a:r>
          </a:p>
        </p:txBody>
      </p:sp>
      <p:sp>
        <p:nvSpPr>
          <p:cNvPr id="3" name="Content Placeholder 2"/>
          <p:cNvSpPr>
            <a:spLocks noGrp="1"/>
          </p:cNvSpPr>
          <p:nvPr>
            <p:ph sz="quarter" idx="10"/>
          </p:nvPr>
        </p:nvSpPr>
        <p:spPr>
          <a:xfrm>
            <a:off x="419100" y="971550"/>
            <a:ext cx="4914900" cy="2667000"/>
          </a:xfrm>
        </p:spPr>
        <p:txBody>
          <a:bodyPr/>
          <a:lstStyle/>
          <a:p>
            <a:r>
              <a:rPr lang="en-US" sz="1800" dirty="0"/>
              <a:t>Plain radiographic evaluation of the extremity is indicated when osteomyelitis is suspected. Signs of osteomyelitis on plain radiographs are periosteal thickening, lytic lesions, </a:t>
            </a:r>
            <a:r>
              <a:rPr lang="en-US" sz="1800" dirty="0" err="1"/>
              <a:t>endosteal</a:t>
            </a:r>
            <a:r>
              <a:rPr lang="en-US" sz="1800" dirty="0"/>
              <a:t> scalloping, osteopenia, and loss of trabecular architecture </a:t>
            </a:r>
          </a:p>
          <a:p>
            <a:r>
              <a:rPr lang="en-US" sz="1800" dirty="0"/>
              <a:t>In general, osteomyelitis must extend at least 1 cm or compromise 30 to 50% of the bone mineral content to produce noticeable changes on conventional radiographs. This is about 2 to 3 weeks into the course of the infection </a:t>
            </a:r>
          </a:p>
          <a:p>
            <a:endParaRPr lang="en-US" sz="1800" dirty="0"/>
          </a:p>
        </p:txBody>
      </p:sp>
      <p:sp>
        <p:nvSpPr>
          <p:cNvPr id="4" name="TextBox 3"/>
          <p:cNvSpPr txBox="1"/>
          <p:nvPr/>
        </p:nvSpPr>
        <p:spPr>
          <a:xfrm>
            <a:off x="4160069" y="4199410"/>
            <a:ext cx="4572000" cy="276999"/>
          </a:xfrm>
          <a:prstGeom prst="rect">
            <a:avLst/>
          </a:prstGeom>
          <a:noFill/>
        </p:spPr>
        <p:txBody>
          <a:bodyPr wrap="square" rtlCol="0">
            <a:spAutoFit/>
          </a:bodyPr>
          <a:lstStyle/>
          <a:p>
            <a:pPr marL="177800" indent="-177800"/>
            <a:endParaRPr lang="en-US" sz="1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9419" y="1019187"/>
            <a:ext cx="2273300" cy="3132586"/>
          </a:xfrm>
          <a:prstGeom prst="rect">
            <a:avLst/>
          </a:prstGeom>
        </p:spPr>
      </p:pic>
      <p:sp>
        <p:nvSpPr>
          <p:cNvPr id="6" name="Content Placeholder 2"/>
          <p:cNvSpPr txBox="1">
            <a:spLocks/>
          </p:cNvSpPr>
          <p:nvPr/>
        </p:nvSpPr>
        <p:spPr>
          <a:xfrm>
            <a:off x="7405329" y="884249"/>
            <a:ext cx="1399458" cy="454025"/>
          </a:xfrm>
          <a:prstGeom prst="rect">
            <a:avLst/>
          </a:prstGeom>
        </p:spPr>
        <p:txBody>
          <a:bodyPr/>
          <a:lstStyle>
            <a:lvl1pPr marL="188477" indent="-188477" algn="l" defTabSz="815002" rtl="0" eaLnBrk="0" fontAlgn="base" hangingPunct="0">
              <a:lnSpc>
                <a:spcPct val="95000"/>
              </a:lnSpc>
              <a:spcBef>
                <a:spcPct val="5000"/>
              </a:spcBef>
              <a:spcAft>
                <a:spcPct val="0"/>
              </a:spcAft>
              <a:buClr>
                <a:srgbClr val="C00000"/>
              </a:buClr>
              <a:buSzPct val="130000"/>
              <a:buChar char="•"/>
              <a:defRPr sz="3500">
                <a:solidFill>
                  <a:schemeClr val="tx1"/>
                </a:solidFill>
                <a:latin typeface="+mn-lt"/>
                <a:ea typeface="+mn-ea"/>
                <a:cs typeface="ＭＳ Ｐゴシック"/>
              </a:defRPr>
            </a:lvl1pPr>
            <a:lvl2pPr marL="376964" indent="-62834" algn="l" defTabSz="815002" rtl="0" eaLnBrk="0" fontAlgn="base" hangingPunct="0">
              <a:lnSpc>
                <a:spcPct val="95000"/>
              </a:lnSpc>
              <a:spcBef>
                <a:spcPct val="5000"/>
              </a:spcBef>
              <a:spcAft>
                <a:spcPct val="0"/>
              </a:spcAft>
              <a:buClr>
                <a:srgbClr val="C00000"/>
              </a:buClr>
              <a:buSzPct val="130000"/>
              <a:buChar char="•"/>
              <a:defRPr sz="1800">
                <a:solidFill>
                  <a:schemeClr val="tx1"/>
                </a:solidFill>
                <a:latin typeface="+mn-lt"/>
                <a:ea typeface="+mn-ea"/>
                <a:cs typeface="ＭＳ Ｐゴシック"/>
              </a:defRPr>
            </a:lvl2pPr>
            <a:lvl3pPr marL="1174519" indent="-310650"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3pPr>
            <a:lvl4pPr marL="1598595" indent="-298427"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4pPr>
            <a:lvl5pPr marL="2034885" indent="-310650"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5pPr>
            <a:lvl6pPr marL="253751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3040132"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54274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4045357"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a:lstStyle>
          <a:p>
            <a:r>
              <a:rPr lang="en-US" sz="1000" dirty="0"/>
              <a:t>Radiograph demonstrates patient with bony destruction (osteopenia and bone loss) of the distal phalanges of the first and second digits, consistent with advanced osteomyelitis. Also present are soft tissue defects at the tip of the toes at the areas of chronic ulcerations. A previous 4th toe amputation is also evidenced on the radiograph.</a:t>
            </a:r>
            <a:endParaRPr lang="en-US" sz="1000" kern="0" dirty="0"/>
          </a:p>
        </p:txBody>
      </p:sp>
      <p:sp>
        <p:nvSpPr>
          <p:cNvPr id="7" name="TextBox 6"/>
          <p:cNvSpPr txBox="1"/>
          <p:nvPr/>
        </p:nvSpPr>
        <p:spPr>
          <a:xfrm>
            <a:off x="2738438" y="4450895"/>
            <a:ext cx="6405562" cy="276999"/>
          </a:xfrm>
          <a:prstGeom prst="rect">
            <a:avLst/>
          </a:prstGeom>
          <a:noFill/>
        </p:spPr>
        <p:txBody>
          <a:bodyPr wrap="square" rtlCol="0">
            <a:spAutoFit/>
          </a:bodyPr>
          <a:lstStyle/>
          <a:p>
            <a:pPr marL="457200" indent="-457200"/>
            <a:r>
              <a:rPr lang="en-US" sz="1200" dirty="0"/>
              <a:t>https://</a:t>
            </a:r>
            <a:r>
              <a:rPr lang="en-US" sz="1200" dirty="0" err="1"/>
              <a:t>www.facs.org</a:t>
            </a:r>
            <a:r>
              <a:rPr lang="en-US" sz="1200" dirty="0"/>
              <a:t>/-/media/files/education/core-curriculum/</a:t>
            </a:r>
            <a:r>
              <a:rPr lang="en-US" sz="1200" dirty="0" err="1"/>
              <a:t>nonhealing_wounds_go.ashx</a:t>
            </a:r>
            <a:endParaRPr lang="en-US" sz="1200" dirty="0"/>
          </a:p>
        </p:txBody>
      </p:sp>
    </p:spTree>
    <p:extLst>
      <p:ext uri="{BB962C8B-B14F-4D97-AF65-F5344CB8AC3E}">
        <p14:creationId xmlns:p14="http://schemas.microsoft.com/office/powerpoint/2010/main" val="160808097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6375"/>
            <a:ext cx="8686800" cy="857250"/>
          </a:xfrm>
        </p:spPr>
        <p:txBody>
          <a:bodyPr/>
          <a:lstStyle/>
          <a:p>
            <a:r>
              <a:rPr lang="en-US" dirty="0"/>
              <a:t>What are relevant imaging studies? </a:t>
            </a:r>
          </a:p>
        </p:txBody>
      </p:sp>
      <p:sp>
        <p:nvSpPr>
          <p:cNvPr id="3" name="Content Placeholder 2"/>
          <p:cNvSpPr>
            <a:spLocks noGrp="1"/>
          </p:cNvSpPr>
          <p:nvPr>
            <p:ph sz="quarter" idx="10"/>
          </p:nvPr>
        </p:nvSpPr>
        <p:spPr>
          <a:xfrm>
            <a:off x="419100" y="971550"/>
            <a:ext cx="8153400" cy="2667000"/>
          </a:xfrm>
        </p:spPr>
        <p:txBody>
          <a:bodyPr/>
          <a:lstStyle/>
          <a:p>
            <a:r>
              <a:rPr lang="en-US" sz="1800" dirty="0"/>
              <a:t>Computed tomography shows changes earlier than conventional radiographs. However, the radiation exposure is higher with CT and it is not as sensitive as magnetic resonance imaging (MRI). </a:t>
            </a:r>
          </a:p>
          <a:p>
            <a:r>
              <a:rPr lang="en-US" sz="1800" dirty="0"/>
              <a:t>Magnetic resonance imaging is not only highly sensitive for detecting osteomyelitis, it also helps determine the extent of disease involvement. When used with gadolinium, sensitivity and specificity for osteomyelitis are 90% and 85% respectively. </a:t>
            </a:r>
          </a:p>
          <a:p>
            <a:r>
              <a:rPr lang="en-US" sz="1800" dirty="0"/>
              <a:t>Other imaging studies such as white blood cell labeled </a:t>
            </a:r>
            <a:r>
              <a:rPr lang="en-US" sz="1800" dirty="0" err="1"/>
              <a:t>radionucleotide</a:t>
            </a:r>
            <a:r>
              <a:rPr lang="en-US" sz="1800" dirty="0"/>
              <a:t> scan, hybrid 99mTc white blood cell labeled single-photon emission computed tomography/computed tomography (99mTc SPECT/CT), and hybrid positron emission tomography/computed tomography (PET/CT) have also been used for the diagnosis of osteomyelitis, especially when MRI is contraindicated. </a:t>
            </a:r>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
        <p:nvSpPr>
          <p:cNvPr id="5" name="TextBox 4"/>
          <p:cNvSpPr txBox="1"/>
          <p:nvPr/>
        </p:nvSpPr>
        <p:spPr>
          <a:xfrm>
            <a:off x="2738438" y="4450895"/>
            <a:ext cx="6405562" cy="276999"/>
          </a:xfrm>
          <a:prstGeom prst="rect">
            <a:avLst/>
          </a:prstGeom>
          <a:noFill/>
        </p:spPr>
        <p:txBody>
          <a:bodyPr wrap="square" rtlCol="0">
            <a:spAutoFit/>
          </a:bodyPr>
          <a:lstStyle/>
          <a:p>
            <a:pPr marL="457200" indent="-457200"/>
            <a:r>
              <a:rPr lang="en-US" sz="1200" dirty="0"/>
              <a:t>https://</a:t>
            </a:r>
            <a:r>
              <a:rPr lang="en-US" sz="1200" dirty="0" err="1"/>
              <a:t>www.facs.org</a:t>
            </a:r>
            <a:r>
              <a:rPr lang="en-US" sz="1200" dirty="0"/>
              <a:t>/-/media/files/education/core-curriculum/</a:t>
            </a:r>
            <a:r>
              <a:rPr lang="en-US" sz="1200" dirty="0" err="1"/>
              <a:t>nonhealing_wounds_go.ashx</a:t>
            </a:r>
            <a:endParaRPr lang="en-US" sz="1200" dirty="0"/>
          </a:p>
        </p:txBody>
      </p:sp>
    </p:spTree>
    <p:extLst>
      <p:ext uri="{BB962C8B-B14F-4D97-AF65-F5344CB8AC3E}">
        <p14:creationId xmlns:p14="http://schemas.microsoft.com/office/powerpoint/2010/main" val="42480734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6375"/>
            <a:ext cx="8686800" cy="857250"/>
          </a:xfrm>
        </p:spPr>
        <p:txBody>
          <a:bodyPr/>
          <a:lstStyle/>
          <a:p>
            <a:r>
              <a:rPr lang="en-US" dirty="0"/>
              <a:t>What are the most common causative pathogens inducing necrotizing soft-tissue infection? </a:t>
            </a:r>
            <a:br>
              <a:rPr lang="en-US" dirty="0"/>
            </a:br>
            <a:endParaRPr lang="en-US" dirty="0"/>
          </a:p>
        </p:txBody>
      </p:sp>
      <p:sp>
        <p:nvSpPr>
          <p:cNvPr id="3" name="Content Placeholder 2"/>
          <p:cNvSpPr>
            <a:spLocks noGrp="1"/>
          </p:cNvSpPr>
          <p:nvPr>
            <p:ph sz="quarter" idx="10"/>
          </p:nvPr>
        </p:nvSpPr>
        <p:spPr>
          <a:xfrm>
            <a:off x="419100" y="2190750"/>
            <a:ext cx="8153400" cy="1447800"/>
          </a:xfrm>
        </p:spPr>
        <p:txBody>
          <a:bodyPr/>
          <a:lstStyle/>
          <a:p>
            <a:r>
              <a:rPr lang="en-US" sz="1800"/>
              <a:t>Gram-positive organisms such as group A </a:t>
            </a:r>
            <a:r>
              <a:rPr lang="en-US" sz="1800" i="1"/>
              <a:t>Streptococcus, Enterococcus</a:t>
            </a:r>
            <a:r>
              <a:rPr lang="en-US" sz="1800"/>
              <a:t>, </a:t>
            </a:r>
            <a:r>
              <a:rPr lang="en-US" sz="1800" i="1"/>
              <a:t>Staphylococcus aureus</a:t>
            </a:r>
            <a:r>
              <a:rPr lang="en-US" sz="1800"/>
              <a:t>, and </a:t>
            </a:r>
            <a:r>
              <a:rPr lang="en-US" sz="1800" i="1"/>
              <a:t>Clostridium</a:t>
            </a:r>
            <a:r>
              <a:rPr lang="en-US" sz="1800"/>
              <a:t>. </a:t>
            </a:r>
            <a:endParaRPr lang="en-US" sz="1800" dirty="0"/>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
        <p:nvSpPr>
          <p:cNvPr id="5" name="TextBox 4"/>
          <p:cNvSpPr txBox="1"/>
          <p:nvPr/>
        </p:nvSpPr>
        <p:spPr>
          <a:xfrm>
            <a:off x="2738438" y="4450895"/>
            <a:ext cx="6405562" cy="276999"/>
          </a:xfrm>
          <a:prstGeom prst="rect">
            <a:avLst/>
          </a:prstGeom>
          <a:noFill/>
        </p:spPr>
        <p:txBody>
          <a:bodyPr wrap="square" rtlCol="0">
            <a:spAutoFit/>
          </a:bodyPr>
          <a:lstStyle/>
          <a:p>
            <a:pPr marL="457200" indent="-457200"/>
            <a:r>
              <a:rPr lang="en-US" sz="1200" dirty="0"/>
              <a:t>https://</a:t>
            </a:r>
            <a:r>
              <a:rPr lang="en-US" sz="1200" dirty="0" err="1"/>
              <a:t>www.facs.org</a:t>
            </a:r>
            <a:r>
              <a:rPr lang="en-US" sz="1200" dirty="0"/>
              <a:t>/-/media/files/education/core-curriculum/</a:t>
            </a:r>
            <a:r>
              <a:rPr lang="en-US" sz="1200" dirty="0" err="1"/>
              <a:t>nonhealing_wounds_go.ashx</a:t>
            </a:r>
            <a:endParaRPr lang="en-US" sz="1200" dirty="0"/>
          </a:p>
        </p:txBody>
      </p:sp>
    </p:spTree>
    <p:extLst>
      <p:ext uri="{BB962C8B-B14F-4D97-AF65-F5344CB8AC3E}">
        <p14:creationId xmlns:p14="http://schemas.microsoft.com/office/powerpoint/2010/main" val="1629139327"/>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6375"/>
            <a:ext cx="8686800" cy="857250"/>
          </a:xfrm>
        </p:spPr>
        <p:txBody>
          <a:bodyPr/>
          <a:lstStyle/>
          <a:p>
            <a:r>
              <a:rPr lang="en-US" dirty="0"/>
              <a:t>What are clinical manifestations of necrotizing fasciitis/soft-tissue infections? </a:t>
            </a:r>
            <a:br>
              <a:rPr lang="en-US" dirty="0"/>
            </a:br>
            <a:endParaRPr lang="en-US" dirty="0"/>
          </a:p>
        </p:txBody>
      </p:sp>
      <p:sp>
        <p:nvSpPr>
          <p:cNvPr id="3" name="Content Placeholder 2"/>
          <p:cNvSpPr>
            <a:spLocks noGrp="1"/>
          </p:cNvSpPr>
          <p:nvPr>
            <p:ph sz="quarter" idx="10"/>
          </p:nvPr>
        </p:nvSpPr>
        <p:spPr>
          <a:xfrm>
            <a:off x="419100" y="2190750"/>
            <a:ext cx="8153400" cy="1447800"/>
          </a:xfrm>
        </p:spPr>
        <p:txBody>
          <a:bodyPr/>
          <a:lstStyle/>
          <a:p>
            <a:r>
              <a:rPr lang="en-US" sz="1800" dirty="0"/>
              <a:t>Clinical sepsis</a:t>
            </a:r>
          </a:p>
          <a:p>
            <a:r>
              <a:rPr lang="en-US" sz="1800" dirty="0"/>
              <a:t>subcutaneous crepitus</a:t>
            </a:r>
          </a:p>
          <a:p>
            <a:r>
              <a:rPr lang="en-US" sz="1800" dirty="0"/>
              <a:t>SQ air on X-ray/CT </a:t>
            </a:r>
          </a:p>
          <a:p>
            <a:r>
              <a:rPr lang="en-US" sz="1800" dirty="0"/>
              <a:t>skin bullae</a:t>
            </a:r>
          </a:p>
          <a:p>
            <a:r>
              <a:rPr lang="en-US" sz="1800" dirty="0"/>
              <a:t>intense swelling and erythema</a:t>
            </a:r>
          </a:p>
          <a:p>
            <a:r>
              <a:rPr lang="en-US" sz="1800" dirty="0"/>
              <a:t>rapid progression of clinical signs.</a:t>
            </a:r>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
        <p:nvSpPr>
          <p:cNvPr id="5" name="TextBox 4"/>
          <p:cNvSpPr txBox="1"/>
          <p:nvPr/>
        </p:nvSpPr>
        <p:spPr>
          <a:xfrm>
            <a:off x="2738438" y="4450895"/>
            <a:ext cx="6405562" cy="461665"/>
          </a:xfrm>
          <a:prstGeom prst="rect">
            <a:avLst/>
          </a:prstGeom>
          <a:noFill/>
        </p:spPr>
        <p:txBody>
          <a:bodyPr wrap="square" rtlCol="0">
            <a:spAutoFit/>
          </a:bodyPr>
          <a:lstStyle/>
          <a:p>
            <a:pPr marL="403225" indent="-403225"/>
            <a:r>
              <a:rPr lang="en-US" sz="1200" dirty="0" err="1"/>
              <a:t>Vayvada</a:t>
            </a:r>
            <a:r>
              <a:rPr lang="en-US" sz="1200" dirty="0"/>
              <a:t> H, et al. </a:t>
            </a:r>
            <a:r>
              <a:rPr lang="en-US" sz="1200" dirty="0" err="1"/>
              <a:t>Necrotising</a:t>
            </a:r>
            <a:r>
              <a:rPr lang="en-US" sz="1200" dirty="0"/>
              <a:t> fasciitis in the central part of the body: diagnosis, management and review of the literature. </a:t>
            </a:r>
            <a:r>
              <a:rPr lang="en-US" sz="1200" i="1" dirty="0" err="1"/>
              <a:t>Int</a:t>
            </a:r>
            <a:r>
              <a:rPr lang="en-US" sz="1200" i="1" dirty="0"/>
              <a:t> Wound J. </a:t>
            </a:r>
            <a:r>
              <a:rPr lang="en-US" sz="1200" dirty="0"/>
              <a:t>2013 Aug; 10(4): 466-72. </a:t>
            </a:r>
          </a:p>
        </p:txBody>
      </p:sp>
    </p:spTree>
    <p:extLst>
      <p:ext uri="{BB962C8B-B14F-4D97-AF65-F5344CB8AC3E}">
        <p14:creationId xmlns:p14="http://schemas.microsoft.com/office/powerpoint/2010/main" val="639977740"/>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p>
        </p:txBody>
      </p:sp>
      <p:sp>
        <p:nvSpPr>
          <p:cNvPr id="3" name="Content Placeholder 2"/>
          <p:cNvSpPr>
            <a:spLocks noGrp="1"/>
          </p:cNvSpPr>
          <p:nvPr>
            <p:ph sz="quarter" idx="10"/>
          </p:nvPr>
        </p:nvSpPr>
        <p:spPr>
          <a:xfrm>
            <a:off x="533400" y="1063625"/>
            <a:ext cx="8153400" cy="2667000"/>
          </a:xfrm>
        </p:spPr>
        <p:txBody>
          <a:bodyPr numCol="2"/>
          <a:lstStyle/>
          <a:p>
            <a:r>
              <a:rPr lang="en-US" sz="1800" dirty="0"/>
              <a:t>What are the protocols? </a:t>
            </a:r>
          </a:p>
          <a:p>
            <a:r>
              <a:rPr lang="en-US" sz="1800" dirty="0"/>
              <a:t>What are required physical assessments? </a:t>
            </a:r>
          </a:p>
          <a:p>
            <a:r>
              <a:rPr lang="en-US" sz="1800" dirty="0"/>
              <a:t>What are required bacteriological assessments? </a:t>
            </a:r>
          </a:p>
          <a:p>
            <a:r>
              <a:rPr lang="en-US" sz="1800" dirty="0"/>
              <a:t>What are required diagnostic evaluations?</a:t>
            </a:r>
          </a:p>
          <a:p>
            <a:r>
              <a:rPr lang="en-US" sz="1800" dirty="0"/>
              <a:t>What are required vascular evaluations? </a:t>
            </a:r>
          </a:p>
          <a:p>
            <a:r>
              <a:rPr lang="en-US" sz="1800" dirty="0"/>
              <a:t>What are required radiographic evaluations? </a:t>
            </a:r>
          </a:p>
          <a:p>
            <a:r>
              <a:rPr lang="en-US" sz="1800" dirty="0"/>
              <a:t>How to use lidocaine? </a:t>
            </a:r>
          </a:p>
          <a:p>
            <a:endParaRPr lang="en-US" sz="1800" dirty="0"/>
          </a:p>
          <a:p>
            <a:endParaRPr lang="en-US" sz="1800" dirty="0"/>
          </a:p>
          <a:p>
            <a:r>
              <a:rPr lang="en-US" sz="1800" dirty="0"/>
              <a:t>What are required nutritional assessments? </a:t>
            </a:r>
          </a:p>
          <a:p>
            <a:r>
              <a:rPr lang="en-US" sz="1800" dirty="0"/>
              <a:t>What are required necrotizing fasciitis evaluations? </a:t>
            </a:r>
          </a:p>
          <a:p>
            <a:r>
              <a:rPr lang="en-US" sz="1800" dirty="0"/>
              <a:t>What are standard lengths of stay? </a:t>
            </a:r>
          </a:p>
          <a:p>
            <a:r>
              <a:rPr lang="en-US" sz="1800" dirty="0"/>
              <a:t>What are readmission rates? </a:t>
            </a:r>
          </a:p>
          <a:p>
            <a:r>
              <a:rPr lang="en-US" sz="1800" dirty="0"/>
              <a:t>What are amputation rates? </a:t>
            </a:r>
          </a:p>
          <a:p>
            <a:r>
              <a:rPr lang="en-US" sz="1800" dirty="0"/>
              <a:t>What are 30-day readmission rates? </a:t>
            </a:r>
          </a:p>
          <a:p>
            <a:r>
              <a:rPr lang="en-US" sz="1800" dirty="0"/>
              <a:t>What are key “Patient Safety Indicators” (PSIs)? </a:t>
            </a:r>
          </a:p>
          <a:p>
            <a:r>
              <a:rPr lang="en-US" sz="1800" dirty="0"/>
              <a:t>What is needed for informed consent?  </a:t>
            </a:r>
          </a:p>
          <a:p>
            <a:endParaRPr lang="en-US" sz="1800" dirty="0"/>
          </a:p>
          <a:p>
            <a:endParaRPr lang="en-US" sz="1800" dirty="0"/>
          </a:p>
        </p:txBody>
      </p:sp>
    </p:spTree>
    <p:extLst>
      <p:ext uri="{BB962C8B-B14F-4D97-AF65-F5344CB8AC3E}">
        <p14:creationId xmlns:p14="http://schemas.microsoft.com/office/powerpoint/2010/main" val="365514089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6375"/>
            <a:ext cx="8686800" cy="857250"/>
          </a:xfrm>
        </p:spPr>
        <p:txBody>
          <a:bodyPr/>
          <a:lstStyle/>
          <a:p>
            <a:r>
              <a:rPr lang="en-US" dirty="0"/>
              <a:t>What are the risk factors for necrotizing infection? </a:t>
            </a:r>
          </a:p>
        </p:txBody>
      </p:sp>
      <p:sp>
        <p:nvSpPr>
          <p:cNvPr id="3" name="Content Placeholder 2"/>
          <p:cNvSpPr>
            <a:spLocks noGrp="1"/>
          </p:cNvSpPr>
          <p:nvPr>
            <p:ph sz="quarter" idx="10"/>
          </p:nvPr>
        </p:nvSpPr>
        <p:spPr>
          <a:xfrm>
            <a:off x="196645" y="1504950"/>
            <a:ext cx="8153400" cy="1447800"/>
          </a:xfrm>
        </p:spPr>
        <p:txBody>
          <a:bodyPr/>
          <a:lstStyle/>
          <a:p>
            <a:pPr algn="ctr"/>
            <a:r>
              <a:rPr lang="en-US" sz="1800" dirty="0"/>
              <a:t>Diabetes mellitus</a:t>
            </a:r>
          </a:p>
          <a:p>
            <a:pPr algn="ctr"/>
            <a:r>
              <a:rPr lang="en-US" sz="1800" dirty="0"/>
              <a:t>Obesity</a:t>
            </a:r>
          </a:p>
          <a:p>
            <a:pPr algn="ctr"/>
            <a:r>
              <a:rPr lang="en-US" sz="1800" dirty="0"/>
              <a:t>Malnutrition</a:t>
            </a:r>
          </a:p>
          <a:p>
            <a:pPr algn="ctr"/>
            <a:r>
              <a:rPr lang="en-US" sz="1800" dirty="0"/>
              <a:t>Steroid use</a:t>
            </a:r>
          </a:p>
          <a:p>
            <a:pPr algn="ctr"/>
            <a:r>
              <a:rPr lang="en-US" sz="1800" dirty="0"/>
              <a:t>Autoimmune deficiencies</a:t>
            </a:r>
          </a:p>
          <a:p>
            <a:pPr algn="ctr"/>
            <a:r>
              <a:rPr lang="en-US" sz="1800" dirty="0"/>
              <a:t>Myocardial ischemia</a:t>
            </a:r>
          </a:p>
          <a:p>
            <a:pPr algn="ctr"/>
            <a:r>
              <a:rPr lang="en-US" sz="1800" dirty="0"/>
              <a:t>Covid-19 (</a:t>
            </a:r>
            <a:r>
              <a:rPr lang="en-US" sz="1800" i="1" dirty="0"/>
              <a:t>not SARS-CoV-2)</a:t>
            </a:r>
            <a:r>
              <a:rPr lang="en-US" sz="1800" dirty="0"/>
              <a:t> </a:t>
            </a:r>
          </a:p>
          <a:p>
            <a:pPr algn="ctr"/>
            <a:r>
              <a:rPr lang="en-US" sz="1800" dirty="0" err="1"/>
              <a:t>Levophed</a:t>
            </a:r>
            <a:r>
              <a:rPr lang="en-US" sz="1800" dirty="0"/>
              <a:t> </a:t>
            </a:r>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Tree>
    <p:extLst>
      <p:ext uri="{BB962C8B-B14F-4D97-AF65-F5344CB8AC3E}">
        <p14:creationId xmlns:p14="http://schemas.microsoft.com/office/powerpoint/2010/main" val="11964203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06375"/>
            <a:ext cx="8839200" cy="857250"/>
          </a:xfrm>
        </p:spPr>
        <p:txBody>
          <a:bodyPr/>
          <a:lstStyle/>
          <a:p>
            <a:r>
              <a:rPr lang="en-US" dirty="0"/>
              <a:t>How to evaluate for necrotizing fasciitis? </a:t>
            </a:r>
          </a:p>
        </p:txBody>
      </p:sp>
      <p:sp>
        <p:nvSpPr>
          <p:cNvPr id="3" name="Content Placeholder 2"/>
          <p:cNvSpPr>
            <a:spLocks noGrp="1"/>
          </p:cNvSpPr>
          <p:nvPr>
            <p:ph sz="quarter" idx="10"/>
          </p:nvPr>
        </p:nvSpPr>
        <p:spPr>
          <a:xfrm>
            <a:off x="457200" y="742950"/>
            <a:ext cx="8077200" cy="1524000"/>
          </a:xfrm>
        </p:spPr>
        <p:txBody>
          <a:bodyPr/>
          <a:lstStyle/>
          <a:p>
            <a:pPr marL="285750" indent="-285750">
              <a:buClr>
                <a:schemeClr val="tx1">
                  <a:lumMod val="90000"/>
                  <a:lumOff val="10000"/>
                </a:schemeClr>
              </a:buClr>
              <a:buFont typeface="Arial" charset="0"/>
              <a:buChar char="•"/>
            </a:pPr>
            <a:r>
              <a:rPr lang="en-US" sz="1600" dirty="0"/>
              <a:t>The Laboratory Risk Indicator for Necrotizing Infection (LRINEC) Score was developed in a 2004 report to distinguish NSTIs from other severe soft tissue infections. The scoring system is hinged on abnormalities in six independent variables:</a:t>
            </a:r>
          </a:p>
        </p:txBody>
      </p:sp>
      <p:sp>
        <p:nvSpPr>
          <p:cNvPr id="4" name="TextBox 3"/>
          <p:cNvSpPr txBox="1"/>
          <p:nvPr/>
        </p:nvSpPr>
        <p:spPr>
          <a:xfrm>
            <a:off x="3124200" y="4681835"/>
            <a:ext cx="6172200" cy="461665"/>
          </a:xfrm>
          <a:prstGeom prst="rect">
            <a:avLst/>
          </a:prstGeom>
          <a:noFill/>
        </p:spPr>
        <p:txBody>
          <a:bodyPr wrap="square" rtlCol="0">
            <a:spAutoFit/>
          </a:bodyPr>
          <a:lstStyle/>
          <a:p>
            <a:pPr marL="403225" indent="-403225"/>
            <a:r>
              <a:rPr lang="en-US" sz="1200" dirty="0"/>
              <a:t>Wallace HA, </a:t>
            </a:r>
            <a:r>
              <a:rPr lang="en-US" sz="1200" dirty="0" err="1"/>
              <a:t>Perera</a:t>
            </a:r>
            <a:r>
              <a:rPr lang="en-US" sz="1200" dirty="0"/>
              <a:t> TB. Necrotizing Fasciitis. In: </a:t>
            </a:r>
            <a:r>
              <a:rPr lang="en-US" sz="1200" i="1" dirty="0" err="1"/>
              <a:t>StatPearls</a:t>
            </a:r>
            <a:r>
              <a:rPr lang="en-US" sz="1200" dirty="0"/>
              <a:t>. Treasure Island (FL): </a:t>
            </a:r>
            <a:r>
              <a:rPr lang="en-US" sz="1200" dirty="0" err="1"/>
              <a:t>StatPearls</a:t>
            </a:r>
            <a:r>
              <a:rPr lang="en-US" sz="1200" dirty="0"/>
              <a:t> Publishing; 2020.</a:t>
            </a:r>
          </a:p>
        </p:txBody>
      </p:sp>
      <p:sp>
        <p:nvSpPr>
          <p:cNvPr id="6" name="Content Placeholder 2"/>
          <p:cNvSpPr txBox="1">
            <a:spLocks/>
          </p:cNvSpPr>
          <p:nvPr/>
        </p:nvSpPr>
        <p:spPr>
          <a:xfrm>
            <a:off x="685800" y="1733550"/>
            <a:ext cx="8077200" cy="1524000"/>
          </a:xfrm>
          <a:prstGeom prst="rect">
            <a:avLst/>
          </a:prstGeom>
        </p:spPr>
        <p:txBody>
          <a:bodyPr numCol="2"/>
          <a:lstStyle>
            <a:lvl1pPr marL="188477" indent="-188477" algn="l" defTabSz="815002" rtl="0" eaLnBrk="0" fontAlgn="base" hangingPunct="0">
              <a:lnSpc>
                <a:spcPct val="95000"/>
              </a:lnSpc>
              <a:spcBef>
                <a:spcPct val="5000"/>
              </a:spcBef>
              <a:spcAft>
                <a:spcPct val="0"/>
              </a:spcAft>
              <a:buClr>
                <a:srgbClr val="C00000"/>
              </a:buClr>
              <a:buSzPct val="130000"/>
              <a:buChar char="•"/>
              <a:defRPr sz="3500">
                <a:solidFill>
                  <a:schemeClr val="tx1"/>
                </a:solidFill>
                <a:latin typeface="+mn-lt"/>
                <a:ea typeface="+mn-ea"/>
                <a:cs typeface="ＭＳ Ｐゴシック"/>
              </a:defRPr>
            </a:lvl1pPr>
            <a:lvl2pPr marL="376964" indent="-62834" algn="l" defTabSz="815002" rtl="0" eaLnBrk="0" fontAlgn="base" hangingPunct="0">
              <a:lnSpc>
                <a:spcPct val="95000"/>
              </a:lnSpc>
              <a:spcBef>
                <a:spcPct val="5000"/>
              </a:spcBef>
              <a:spcAft>
                <a:spcPct val="0"/>
              </a:spcAft>
              <a:buClr>
                <a:srgbClr val="C00000"/>
              </a:buClr>
              <a:buSzPct val="130000"/>
              <a:buChar char="•"/>
              <a:defRPr sz="1800">
                <a:solidFill>
                  <a:schemeClr val="tx1"/>
                </a:solidFill>
                <a:latin typeface="+mn-lt"/>
                <a:ea typeface="+mn-ea"/>
                <a:cs typeface="ＭＳ Ｐゴシック"/>
              </a:defRPr>
            </a:lvl2pPr>
            <a:lvl3pPr marL="1174519" indent="-310650"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3pPr>
            <a:lvl4pPr marL="1598595" indent="-298427"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4pPr>
            <a:lvl5pPr marL="2034885" indent="-310650" algn="l" defTabSz="815002" rtl="0" eaLnBrk="0" fontAlgn="base" hangingPunct="0">
              <a:lnSpc>
                <a:spcPct val="95000"/>
              </a:lnSpc>
              <a:spcBef>
                <a:spcPct val="5000"/>
              </a:spcBef>
              <a:spcAft>
                <a:spcPct val="0"/>
              </a:spcAft>
              <a:buClr>
                <a:srgbClr val="C00000"/>
              </a:buClr>
              <a:buSzPct val="130000"/>
              <a:buChar char="•"/>
              <a:defRPr sz="1700">
                <a:solidFill>
                  <a:schemeClr val="tx1"/>
                </a:solidFill>
                <a:latin typeface="+mn-lt"/>
                <a:ea typeface="+mn-ea"/>
                <a:cs typeface="ＭＳ Ｐゴシック"/>
              </a:defRPr>
            </a:lvl5pPr>
            <a:lvl6pPr marL="253751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6pPr>
            <a:lvl7pPr marL="3040132"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7pPr>
            <a:lvl8pPr marL="3542741"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8pPr>
            <a:lvl9pPr marL="4045357" indent="-310650" algn="l" defTabSz="815002" rtl="0" fontAlgn="base">
              <a:lnSpc>
                <a:spcPct val="95000"/>
              </a:lnSpc>
              <a:spcBef>
                <a:spcPct val="5000"/>
              </a:spcBef>
              <a:spcAft>
                <a:spcPct val="0"/>
              </a:spcAft>
              <a:buClr>
                <a:srgbClr val="FFFF66"/>
              </a:buClr>
              <a:buSzPct val="130000"/>
              <a:buChar char="•"/>
              <a:defRPr sz="1700">
                <a:solidFill>
                  <a:schemeClr val="bg1"/>
                </a:solidFill>
                <a:latin typeface="+mn-lt"/>
                <a:ea typeface="+mn-ea"/>
              </a:defRPr>
            </a:lvl9pPr>
          </a:lstStyle>
          <a:p>
            <a:r>
              <a:rPr lang="en-US" sz="1400" b="1" dirty="0"/>
              <a:t>C-reactive protein, mg/L</a:t>
            </a:r>
            <a:endParaRPr lang="en-US" sz="1400" dirty="0"/>
          </a:p>
          <a:p>
            <a:r>
              <a:rPr lang="en-US" sz="1400" dirty="0"/>
              <a:t>Less than 150 (0)</a:t>
            </a:r>
          </a:p>
          <a:p>
            <a:r>
              <a:rPr lang="en-US" sz="1400" dirty="0"/>
              <a:t>More than 150 (4)</a:t>
            </a:r>
          </a:p>
          <a:p>
            <a:r>
              <a:rPr lang="en-US" sz="1400" b="1" dirty="0"/>
              <a:t>Total white cell count (WBC), cells/mm</a:t>
            </a:r>
            <a:endParaRPr lang="en-US" sz="1400" dirty="0"/>
          </a:p>
          <a:p>
            <a:r>
              <a:rPr lang="en-US" sz="1400" dirty="0"/>
              <a:t> Less than 15 (0)</a:t>
            </a:r>
          </a:p>
          <a:p>
            <a:r>
              <a:rPr lang="en-US" sz="1400" dirty="0"/>
              <a:t> 15 to 25 (1)</a:t>
            </a:r>
          </a:p>
          <a:p>
            <a:r>
              <a:rPr lang="en-US" sz="1400" dirty="0"/>
              <a:t> More than 25 (2)</a:t>
            </a:r>
          </a:p>
          <a:p>
            <a:r>
              <a:rPr lang="en-US" sz="1400" b="1" dirty="0"/>
              <a:t>Hemoglobin, g/dl</a:t>
            </a:r>
            <a:endParaRPr lang="en-US" sz="1400" dirty="0"/>
          </a:p>
          <a:p>
            <a:r>
              <a:rPr lang="en-US" sz="1400" dirty="0"/>
              <a:t> More than 13.5 (0)</a:t>
            </a:r>
          </a:p>
          <a:p>
            <a:r>
              <a:rPr lang="en-US" sz="1400" dirty="0"/>
              <a:t> 11 to 13.5 (1)</a:t>
            </a:r>
          </a:p>
          <a:p>
            <a:r>
              <a:rPr lang="en-US" sz="1400" dirty="0"/>
              <a:t> Less than 11 (2)</a:t>
            </a:r>
          </a:p>
          <a:p>
            <a:r>
              <a:rPr lang="en-US" sz="1400" b="1" dirty="0"/>
              <a:t>Sodium, </a:t>
            </a:r>
            <a:r>
              <a:rPr lang="en-US" sz="1400" b="1" dirty="0" err="1"/>
              <a:t>mmol</a:t>
            </a:r>
            <a:r>
              <a:rPr lang="en-US" sz="1400" b="1" dirty="0"/>
              <a:t>/L</a:t>
            </a:r>
            <a:endParaRPr lang="en-US" sz="1400" dirty="0"/>
          </a:p>
          <a:p>
            <a:r>
              <a:rPr lang="en-US" sz="1400" dirty="0"/>
              <a:t>135 or greater  (0)</a:t>
            </a:r>
          </a:p>
          <a:p>
            <a:r>
              <a:rPr lang="en-US" sz="1400" dirty="0"/>
              <a:t>Less than 135 (2)</a:t>
            </a:r>
          </a:p>
          <a:p>
            <a:r>
              <a:rPr lang="en-US" sz="1400" b="1" dirty="0"/>
              <a:t>Creatinine, mg/</a:t>
            </a:r>
            <a:r>
              <a:rPr lang="en-US" sz="1400" b="1" dirty="0" err="1"/>
              <a:t>dL</a:t>
            </a:r>
            <a:endParaRPr lang="en-US" sz="1400" dirty="0"/>
          </a:p>
          <a:p>
            <a:r>
              <a:rPr lang="en-US" sz="1400" dirty="0"/>
              <a:t>1.6 or less (0)</a:t>
            </a:r>
          </a:p>
          <a:p>
            <a:r>
              <a:rPr lang="en-US" sz="1400" dirty="0"/>
              <a:t>More than 1.6 (2)</a:t>
            </a:r>
          </a:p>
          <a:p>
            <a:r>
              <a:rPr lang="en-US" sz="1400" b="1" dirty="0"/>
              <a:t>Glucose, mg/</a:t>
            </a:r>
            <a:r>
              <a:rPr lang="en-US" sz="1400" b="1" dirty="0" err="1"/>
              <a:t>dL</a:t>
            </a:r>
            <a:endParaRPr lang="en-US" sz="1400" dirty="0"/>
          </a:p>
          <a:p>
            <a:r>
              <a:rPr lang="en-US" sz="1400" dirty="0"/>
              <a:t>180 or less (0)</a:t>
            </a:r>
          </a:p>
          <a:p>
            <a:r>
              <a:rPr lang="en-US" sz="1400" dirty="0"/>
              <a:t>More than 180 (1)</a:t>
            </a:r>
          </a:p>
          <a:p>
            <a:r>
              <a:rPr lang="en-US" sz="1400" dirty="0"/>
              <a:t>A score of six has a positive predictive value of 92% and a negative predictive value of 96%. A score of eight or greater represents a 75% risk of necrotizing infection.</a:t>
            </a:r>
          </a:p>
        </p:txBody>
      </p:sp>
    </p:spTree>
    <p:extLst>
      <p:ext uri="{BB962C8B-B14F-4D97-AF65-F5344CB8AC3E}">
        <p14:creationId xmlns:p14="http://schemas.microsoft.com/office/powerpoint/2010/main" val="2104317822"/>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6375"/>
            <a:ext cx="8686800" cy="857250"/>
          </a:xfrm>
        </p:spPr>
        <p:txBody>
          <a:bodyPr/>
          <a:lstStyle/>
          <a:p>
            <a:r>
              <a:rPr lang="en-US" dirty="0"/>
              <a:t>What is checklist for surgical treatment of Necrotizing Fasciitis?</a:t>
            </a:r>
          </a:p>
        </p:txBody>
      </p:sp>
      <p:sp>
        <p:nvSpPr>
          <p:cNvPr id="4" name="TextBox 3"/>
          <p:cNvSpPr txBox="1"/>
          <p:nvPr/>
        </p:nvSpPr>
        <p:spPr>
          <a:xfrm>
            <a:off x="4267200" y="4156075"/>
            <a:ext cx="4572000" cy="276999"/>
          </a:xfrm>
          <a:prstGeom prst="rect">
            <a:avLst/>
          </a:prstGeom>
          <a:noFill/>
        </p:spPr>
        <p:txBody>
          <a:bodyPr wrap="square" rtlCol="0">
            <a:spAutoFit/>
          </a:bodyPr>
          <a:lstStyle/>
          <a:p>
            <a:pPr marL="177800" indent="-177800"/>
            <a:endParaRPr lang="en-US" sz="1200" dirty="0"/>
          </a:p>
        </p:txBody>
      </p:sp>
      <p:sp>
        <p:nvSpPr>
          <p:cNvPr id="5" name="TextBox 4"/>
          <p:cNvSpPr txBox="1"/>
          <p:nvPr/>
        </p:nvSpPr>
        <p:spPr>
          <a:xfrm>
            <a:off x="2738438" y="4450895"/>
            <a:ext cx="6405562" cy="461665"/>
          </a:xfrm>
          <a:prstGeom prst="rect">
            <a:avLst/>
          </a:prstGeom>
          <a:noFill/>
        </p:spPr>
        <p:txBody>
          <a:bodyPr wrap="square" rtlCol="0">
            <a:spAutoFit/>
          </a:bodyPr>
          <a:lstStyle/>
          <a:p>
            <a:pPr marL="403225" indent="-403225"/>
            <a:r>
              <a:rPr lang="en-US" sz="1200" dirty="0"/>
              <a:t>Liu Y, et al. Learning from clinical experience with necrotizing fasciitis: treatment and management. </a:t>
            </a:r>
            <a:r>
              <a:rPr lang="en-US" sz="1200" i="1" dirty="0"/>
              <a:t>Advances in Skin &amp; Wound Care. </a:t>
            </a:r>
            <a:r>
              <a:rPr lang="en-US" sz="1200" dirty="0"/>
              <a:t>2017 </a:t>
            </a:r>
            <a:r>
              <a:rPr lang="is-IS" sz="1200" dirty="0"/>
              <a:t>30(11):486-493.</a:t>
            </a:r>
            <a:endParaRPr lang="en-US" sz="1200" dirty="0"/>
          </a:p>
        </p:txBody>
      </p:sp>
      <p:sp>
        <p:nvSpPr>
          <p:cNvPr id="7" name="TextBox 6"/>
          <p:cNvSpPr txBox="1"/>
          <p:nvPr/>
        </p:nvSpPr>
        <p:spPr>
          <a:xfrm>
            <a:off x="6095999" y="6119336"/>
            <a:ext cx="5860648" cy="738664"/>
          </a:xfrm>
          <a:prstGeom prst="rect">
            <a:avLst/>
          </a:prstGeom>
          <a:noFill/>
        </p:spPr>
        <p:txBody>
          <a:bodyPr wrap="square" rtlCol="0">
            <a:spAutoFit/>
          </a:bodyPr>
          <a:lstStyle/>
          <a:p>
            <a:pPr marL="403225" indent="-403225"/>
            <a:r>
              <a:rPr lang="en-US" sz="1400" dirty="0" err="1">
                <a:solidFill>
                  <a:schemeClr val="bg1"/>
                </a:solidFill>
              </a:rPr>
              <a:t>Vayvada</a:t>
            </a:r>
            <a:r>
              <a:rPr lang="en-US" sz="1400" dirty="0">
                <a:solidFill>
                  <a:schemeClr val="bg1"/>
                </a:solidFill>
              </a:rPr>
              <a:t> H, et al. </a:t>
            </a:r>
            <a:r>
              <a:rPr lang="en-US" sz="1400" dirty="0" err="1">
                <a:solidFill>
                  <a:schemeClr val="bg1"/>
                </a:solidFill>
              </a:rPr>
              <a:t>Necrotising</a:t>
            </a:r>
            <a:r>
              <a:rPr lang="en-US" sz="1400" dirty="0">
                <a:solidFill>
                  <a:schemeClr val="bg1"/>
                </a:solidFill>
              </a:rPr>
              <a:t> fasciitis in the central part of the body: diagnosis, management and review of the literature. </a:t>
            </a:r>
            <a:r>
              <a:rPr lang="en-US" sz="1400" i="1" dirty="0" err="1">
                <a:solidFill>
                  <a:schemeClr val="bg1"/>
                </a:solidFill>
              </a:rPr>
              <a:t>Int</a:t>
            </a:r>
            <a:r>
              <a:rPr lang="en-US" sz="1400" i="1" dirty="0">
                <a:solidFill>
                  <a:schemeClr val="bg1"/>
                </a:solidFill>
              </a:rPr>
              <a:t> Wound J. </a:t>
            </a:r>
            <a:r>
              <a:rPr lang="en-US" sz="1400" dirty="0">
                <a:solidFill>
                  <a:schemeClr val="bg1"/>
                </a:solidFill>
              </a:rPr>
              <a:t>2013 Aug; 10(4): 466-72. </a:t>
            </a:r>
          </a:p>
        </p:txBody>
      </p:sp>
      <p:sp>
        <p:nvSpPr>
          <p:cNvPr id="9" name="Rectangle 8"/>
          <p:cNvSpPr/>
          <p:nvPr/>
        </p:nvSpPr>
        <p:spPr>
          <a:xfrm>
            <a:off x="533400" y="1394781"/>
            <a:ext cx="8077200" cy="2800767"/>
          </a:xfrm>
          <a:prstGeom prst="rect">
            <a:avLst/>
          </a:prstGeom>
        </p:spPr>
        <p:txBody>
          <a:bodyPr wrap="square">
            <a:spAutoFit/>
          </a:bodyPr>
          <a:lstStyle/>
          <a:p>
            <a:pPr marL="285750" indent="-285750">
              <a:buClr>
                <a:srgbClr val="C00000"/>
              </a:buClr>
              <a:buFont typeface="Arial" charset="0"/>
              <a:buChar char="•"/>
            </a:pPr>
            <a:r>
              <a:rPr lang="en-US" sz="1600" dirty="0"/>
              <a:t>Rapidly diagnose NF based on the following signs and symptoms: extreme inflammation, ecchymosis, hemorrhagic bullae on the area involved, and pain out of proportion to the precipitating wound. </a:t>
            </a:r>
          </a:p>
          <a:p>
            <a:pPr marL="285750" indent="-285750">
              <a:buClr>
                <a:srgbClr val="C00000"/>
              </a:buClr>
              <a:buFont typeface="Arial" charset="0"/>
              <a:buChar char="•"/>
            </a:pPr>
            <a:r>
              <a:rPr lang="en-US" sz="1600" dirty="0"/>
              <a:t>Consider a prompt incision for hemodynamically unstable patients and wide debridement for stable patients. </a:t>
            </a:r>
          </a:p>
          <a:p>
            <a:pPr marL="285750" indent="-285750">
              <a:buClr>
                <a:srgbClr val="C00000"/>
              </a:buClr>
              <a:buFont typeface="Arial" charset="0"/>
              <a:buChar char="•"/>
            </a:pPr>
            <a:r>
              <a:rPr lang="en-US" sz="1600" dirty="0"/>
              <a:t>Use antibiotics empirically, and adjust the regimen later according to drug-sensitive testing. </a:t>
            </a:r>
          </a:p>
          <a:p>
            <a:pPr marL="285750" indent="-285750">
              <a:buClr>
                <a:srgbClr val="C00000"/>
              </a:buClr>
              <a:buFont typeface="Arial" charset="0"/>
              <a:buChar char="•"/>
            </a:pPr>
            <a:r>
              <a:rPr lang="en-US" sz="1600" dirty="0"/>
              <a:t>Monitor NF patients closely for vital sign changes and send them to ICU if necessary. </a:t>
            </a:r>
          </a:p>
          <a:p>
            <a:pPr marL="285750" indent="-285750">
              <a:buClr>
                <a:srgbClr val="C00000"/>
              </a:buClr>
              <a:buFont typeface="Arial" charset="0"/>
              <a:buChar char="•"/>
            </a:pPr>
            <a:r>
              <a:rPr lang="en-US" sz="1600" dirty="0"/>
              <a:t>Reconstructive surgery and nutritional and supportive therapy are important during the late period of NF treatment.</a:t>
            </a:r>
            <a:endParaRPr lang="en-US" sz="1600" dirty="0">
              <a:solidFill>
                <a:srgbClr val="FFFF00"/>
              </a:solidFill>
            </a:endParaRPr>
          </a:p>
        </p:txBody>
      </p:sp>
    </p:spTree>
    <p:extLst>
      <p:ext uri="{BB962C8B-B14F-4D97-AF65-F5344CB8AC3E}">
        <p14:creationId xmlns:p14="http://schemas.microsoft.com/office/powerpoint/2010/main" val="778921425"/>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required bacteriological treatments post-op? </a:t>
            </a:r>
          </a:p>
        </p:txBody>
      </p:sp>
      <p:sp>
        <p:nvSpPr>
          <p:cNvPr id="3" name="Content Placeholder 2"/>
          <p:cNvSpPr>
            <a:spLocks noGrp="1"/>
          </p:cNvSpPr>
          <p:nvPr>
            <p:ph sz="quarter" idx="10"/>
          </p:nvPr>
        </p:nvSpPr>
        <p:spPr>
          <a:xfrm>
            <a:off x="533400" y="1276350"/>
            <a:ext cx="8153400" cy="2667000"/>
          </a:xfrm>
        </p:spPr>
        <p:txBody>
          <a:bodyPr/>
          <a:lstStyle/>
          <a:p>
            <a:r>
              <a:rPr lang="en-US" sz="1600" dirty="0"/>
              <a:t>If infection is suspected in a debrided ulcer, or if epithelialization from the margin is not progressing within two weeks of debridement and initiation of offloading therapy, determine type and level of infection in a debrided diabetic ulcer by tissue biopsy or by a validated quantitative swab technique. Cultures should be performed to isolate both aerobic and anaerobic bacteria.</a:t>
            </a:r>
          </a:p>
          <a:p>
            <a:r>
              <a:rPr lang="en-US" sz="1600" dirty="0"/>
              <a:t>If ≥106 CFU/g of tissue or any beta hemolytic streptococci, use topical antimicrobial (discontinue once in bacterial balance to minimize cytotoxicity and development of resistance). </a:t>
            </a:r>
          </a:p>
          <a:p>
            <a:r>
              <a:rPr lang="en-US" sz="1600" dirty="0"/>
              <a:t>Systemically administered antibiotics do not effectively decrease bacterial levels in granulating wounds; however, topically applied antimicrobials can be effective.</a:t>
            </a:r>
          </a:p>
        </p:txBody>
      </p:sp>
    </p:spTree>
    <p:extLst>
      <p:ext uri="{BB962C8B-B14F-4D97-AF65-F5344CB8AC3E}">
        <p14:creationId xmlns:p14="http://schemas.microsoft.com/office/powerpoint/2010/main" val="186474960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required bacteriological treatments post-op? </a:t>
            </a:r>
          </a:p>
        </p:txBody>
      </p:sp>
      <p:sp>
        <p:nvSpPr>
          <p:cNvPr id="3" name="Content Placeholder 2"/>
          <p:cNvSpPr>
            <a:spLocks noGrp="1"/>
          </p:cNvSpPr>
          <p:nvPr>
            <p:ph sz="quarter" idx="10"/>
          </p:nvPr>
        </p:nvSpPr>
        <p:spPr>
          <a:xfrm>
            <a:off x="533400" y="1276350"/>
            <a:ext cx="8153400" cy="2667000"/>
          </a:xfrm>
        </p:spPr>
        <p:txBody>
          <a:bodyPr/>
          <a:lstStyle/>
          <a:p>
            <a:r>
              <a:rPr lang="en-US" sz="1600" dirty="0"/>
              <a:t>For acute diabetic foot infections not confined to the granulating wound, systemic antibiotics are effective. </a:t>
            </a:r>
          </a:p>
          <a:p>
            <a:r>
              <a:rPr lang="en-US" sz="1600" dirty="0"/>
              <a:t>Cellulitis (inflammation and infection of the skin and subcutaneous tissue most commonly due to streptococci or staphylococci) surrounding the ulcer should be treated with systemic gram positive bactericidal antibiotics. </a:t>
            </a:r>
          </a:p>
          <a:p>
            <a:r>
              <a:rPr lang="en-US" sz="1600" dirty="0"/>
              <a:t>If osteomyelitis is suspected, appropriate diagnostic measures include probing the wound with a sterile cotton-tipped applicator, serial X-rays, MRI, CT and radionuclide scan. </a:t>
            </a:r>
          </a:p>
          <a:p>
            <a:r>
              <a:rPr lang="en-US" sz="1600" dirty="0"/>
              <a:t>Osteomyelitis is best treated by removal of the infected bone, followed by two to four weeks of antibiotics. When not practical, it can be effectively treated with prolonged antibiotic therapy. </a:t>
            </a:r>
          </a:p>
          <a:p>
            <a:r>
              <a:rPr lang="en-US" sz="1600" dirty="0"/>
              <a:t>Minimize the tissue level of bacteria, preferably to ≤ 105 CFU/g of tissue with no beta hemolytic streptococci in the ulcer prior to attempting surgical closure by skin graft, skin equivalent, </a:t>
            </a:r>
            <a:r>
              <a:rPr lang="en-US" sz="1600" dirty="0" err="1"/>
              <a:t>pedicled</a:t>
            </a:r>
            <a:r>
              <a:rPr lang="en-US" sz="1600" dirty="0"/>
              <a:t> or free flap.</a:t>
            </a:r>
          </a:p>
        </p:txBody>
      </p:sp>
    </p:spTree>
    <p:extLst>
      <p:ext uri="{BB962C8B-B14F-4D97-AF65-F5344CB8AC3E}">
        <p14:creationId xmlns:p14="http://schemas.microsoft.com/office/powerpoint/2010/main" val="114141042"/>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required nutritional assessments? </a:t>
            </a:r>
          </a:p>
        </p:txBody>
      </p:sp>
      <p:sp>
        <p:nvSpPr>
          <p:cNvPr id="3" name="Content Placeholder 2"/>
          <p:cNvSpPr>
            <a:spLocks noGrp="1"/>
          </p:cNvSpPr>
          <p:nvPr>
            <p:ph sz="quarter" idx="10"/>
          </p:nvPr>
        </p:nvSpPr>
        <p:spPr>
          <a:xfrm>
            <a:off x="381000" y="1428750"/>
            <a:ext cx="8153400" cy="2667000"/>
          </a:xfrm>
        </p:spPr>
        <p:txBody>
          <a:bodyPr/>
          <a:lstStyle/>
          <a:p>
            <a:r>
              <a:rPr lang="en-US" sz="1800" dirty="0"/>
              <a:t>Perform nutritional assessment (weight, pre-albumin level and serum albumin level). </a:t>
            </a:r>
          </a:p>
          <a:p>
            <a:r>
              <a:rPr lang="en-US" sz="1800" dirty="0"/>
              <a:t>Encourage dietary intake or supplementation if malnourished and at risk for PU. </a:t>
            </a:r>
          </a:p>
          <a:p>
            <a:r>
              <a:rPr lang="en-US" sz="1800" dirty="0"/>
              <a:t>Ensure adequate dietary intake to prevent malnutrition (if compatible with individual’s wishes). </a:t>
            </a:r>
          </a:p>
          <a:p>
            <a:r>
              <a:rPr lang="en-US" sz="1800" dirty="0"/>
              <a:t>If still inadequate, use nutritional support (tube feeding) to place patient in positive nitrogen balance (30-35 </a:t>
            </a:r>
            <a:r>
              <a:rPr lang="en-US" sz="1800" dirty="0" err="1"/>
              <a:t>cal</a:t>
            </a:r>
            <a:r>
              <a:rPr lang="en-US" sz="1800" dirty="0"/>
              <a:t>/kg/day and 1.25-1.5g protein/kg/day). </a:t>
            </a:r>
          </a:p>
          <a:p>
            <a:r>
              <a:rPr lang="en-US" sz="1800" dirty="0"/>
              <a:t>Give vitamin and mineral supplements if deficiencies are confirmed or suspected.</a:t>
            </a:r>
          </a:p>
        </p:txBody>
      </p:sp>
      <p:sp>
        <p:nvSpPr>
          <p:cNvPr id="4" name="TextBox 3"/>
          <p:cNvSpPr txBox="1"/>
          <p:nvPr/>
        </p:nvSpPr>
        <p:spPr>
          <a:xfrm>
            <a:off x="4267200" y="4156075"/>
            <a:ext cx="4572000" cy="461665"/>
          </a:xfrm>
          <a:prstGeom prst="rect">
            <a:avLst/>
          </a:prstGeom>
          <a:noFill/>
        </p:spPr>
        <p:txBody>
          <a:bodyPr wrap="square" rtlCol="0">
            <a:spAutoFit/>
          </a:bodyPr>
          <a:lstStyle/>
          <a:p>
            <a:pPr marL="177800" indent="-177800"/>
            <a:r>
              <a:rPr lang="en-US" sz="1200" dirty="0"/>
              <a:t>A. </a:t>
            </a:r>
            <a:r>
              <a:rPr lang="en-US" sz="1200" dirty="0" err="1"/>
              <a:t>Barbul</a:t>
            </a:r>
            <a:r>
              <a:rPr lang="en-US" sz="1200" dirty="0"/>
              <a:t> et al. Clinical Treatment Guidelines, Wound Rep Reg. 2006; 14: 645-711.</a:t>
            </a:r>
          </a:p>
        </p:txBody>
      </p:sp>
    </p:spTree>
    <p:extLst>
      <p:ext uri="{BB962C8B-B14F-4D97-AF65-F5344CB8AC3E}">
        <p14:creationId xmlns:p14="http://schemas.microsoft.com/office/powerpoint/2010/main" val="754612870"/>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nutritional deficiencies associated with diabetic foot ulcers? </a:t>
            </a:r>
          </a:p>
        </p:txBody>
      </p:sp>
      <p:sp>
        <p:nvSpPr>
          <p:cNvPr id="3" name="Content Placeholder 2"/>
          <p:cNvSpPr>
            <a:spLocks noGrp="1"/>
          </p:cNvSpPr>
          <p:nvPr>
            <p:ph sz="quarter" idx="10"/>
          </p:nvPr>
        </p:nvSpPr>
        <p:spPr>
          <a:xfrm>
            <a:off x="457200" y="1276350"/>
            <a:ext cx="7315200" cy="2667000"/>
          </a:xfrm>
        </p:spPr>
        <p:txBody>
          <a:bodyPr/>
          <a:lstStyle/>
          <a:p>
            <a:pPr marL="0" indent="0" algn="ctr">
              <a:buClr>
                <a:srgbClr val="FFFF00"/>
              </a:buClr>
              <a:buNone/>
            </a:pPr>
            <a:r>
              <a:rPr lang="en-US" sz="1200" dirty="0"/>
              <a:t>Percentage of participants with vitamin and mineral deficiencies. (Prospective cohort study of diabetic patients with foot ulcers seen in multidisciplinary foot clinics)</a:t>
            </a:r>
          </a:p>
        </p:txBody>
      </p:sp>
      <p:sp>
        <p:nvSpPr>
          <p:cNvPr id="4" name="TextBox 3"/>
          <p:cNvSpPr txBox="1"/>
          <p:nvPr/>
        </p:nvSpPr>
        <p:spPr>
          <a:xfrm>
            <a:off x="2357438" y="4535049"/>
            <a:ext cx="6786562" cy="415498"/>
          </a:xfrm>
          <a:prstGeom prst="rect">
            <a:avLst/>
          </a:prstGeom>
          <a:noFill/>
        </p:spPr>
        <p:txBody>
          <a:bodyPr wrap="square" rtlCol="0">
            <a:spAutoFit/>
          </a:bodyPr>
          <a:lstStyle/>
          <a:p>
            <a:pPr marL="457200" indent="-457200"/>
            <a:r>
              <a:rPr lang="en-US" sz="1050" dirty="0"/>
              <a:t>Pena G, </a:t>
            </a:r>
            <a:r>
              <a:rPr lang="en-US" sz="1050" dirty="0" err="1"/>
              <a:t>Kuang</a:t>
            </a:r>
            <a:r>
              <a:rPr lang="en-US" sz="1050" dirty="0"/>
              <a:t> B, </a:t>
            </a:r>
            <a:r>
              <a:rPr lang="en-US" sz="1050" dirty="0" err="1"/>
              <a:t>Cowled</a:t>
            </a:r>
            <a:r>
              <a:rPr lang="en-US" sz="1050" dirty="0"/>
              <a:t> P, et al. Micronutrient Status in Diabetic Patients with Foot Ulcers. </a:t>
            </a:r>
            <a:r>
              <a:rPr lang="en-US" sz="1050" i="1" dirty="0" err="1"/>
              <a:t>Adv</a:t>
            </a:r>
            <a:r>
              <a:rPr lang="en-US" sz="1050" i="1" dirty="0"/>
              <a:t> Wound Care (New Rochelle)</a:t>
            </a:r>
            <a:r>
              <a:rPr lang="en-US" sz="1050" dirty="0"/>
              <a:t>. 2020;9(1):9-15. doi:10.1089/wound.2019.0973</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723" y="1701154"/>
            <a:ext cx="4522076" cy="2870756"/>
          </a:xfrm>
          <a:prstGeom prst="rect">
            <a:avLst/>
          </a:prstGeom>
        </p:spPr>
      </p:pic>
    </p:spTree>
    <p:extLst>
      <p:ext uri="{BB962C8B-B14F-4D97-AF65-F5344CB8AC3E}">
        <p14:creationId xmlns:p14="http://schemas.microsoft.com/office/powerpoint/2010/main" val="35672654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
            <a:ext cx="8229600" cy="857250"/>
          </a:xfrm>
        </p:spPr>
        <p:txBody>
          <a:bodyPr/>
          <a:lstStyle/>
          <a:p>
            <a:r>
              <a:rPr lang="en-US" dirty="0"/>
              <a:t>What are effects of nutritional deficiencies on diabetic foot ulcers? </a:t>
            </a:r>
          </a:p>
        </p:txBody>
      </p:sp>
      <p:sp>
        <p:nvSpPr>
          <p:cNvPr id="3" name="Content Placeholder 2"/>
          <p:cNvSpPr>
            <a:spLocks noGrp="1"/>
          </p:cNvSpPr>
          <p:nvPr>
            <p:ph sz="quarter" idx="10"/>
          </p:nvPr>
        </p:nvSpPr>
        <p:spPr>
          <a:xfrm>
            <a:off x="457200" y="1047750"/>
            <a:ext cx="7315200" cy="2667000"/>
          </a:xfrm>
        </p:spPr>
        <p:txBody>
          <a:bodyPr/>
          <a:lstStyle/>
          <a:p>
            <a:pPr algn="ctr"/>
            <a:r>
              <a:rPr lang="en-US" sz="1200" dirty="0"/>
              <a:t>Summary of the Effect of Dietary Micronutrients and Natural Compounds Supplementation to Wound Healing in Diabetic Foot Ulcer</a:t>
            </a:r>
          </a:p>
        </p:txBody>
      </p:sp>
      <p:sp>
        <p:nvSpPr>
          <p:cNvPr id="4" name="TextBox 3"/>
          <p:cNvSpPr txBox="1"/>
          <p:nvPr/>
        </p:nvSpPr>
        <p:spPr>
          <a:xfrm>
            <a:off x="2357438" y="4670852"/>
            <a:ext cx="6786562" cy="415498"/>
          </a:xfrm>
          <a:prstGeom prst="rect">
            <a:avLst/>
          </a:prstGeom>
          <a:noFill/>
        </p:spPr>
        <p:txBody>
          <a:bodyPr wrap="square" rtlCol="0">
            <a:spAutoFit/>
          </a:bodyPr>
          <a:lstStyle/>
          <a:p>
            <a:pPr marL="457200" indent="-457200"/>
            <a:r>
              <a:rPr lang="en-US" sz="1050" dirty="0" err="1"/>
              <a:t>Kulprachakarn</a:t>
            </a:r>
            <a:r>
              <a:rPr lang="en-US" sz="1050" dirty="0"/>
              <a:t> K, et al. Micronutrients and Natural Compounds Status and Their Effects on Wound Healing in the Diabetic Foot Ulcer. </a:t>
            </a:r>
            <a:r>
              <a:rPr lang="en-US" sz="1050" i="1" dirty="0" err="1"/>
              <a:t>Int</a:t>
            </a:r>
            <a:r>
              <a:rPr lang="en-US" sz="1050" i="1" dirty="0"/>
              <a:t> J Low </a:t>
            </a:r>
            <a:r>
              <a:rPr lang="en-US" sz="1050" i="1" dirty="0" err="1"/>
              <a:t>Extrem</a:t>
            </a:r>
            <a:r>
              <a:rPr lang="en-US" sz="1050" i="1" dirty="0"/>
              <a:t> Wounds</a:t>
            </a:r>
            <a:r>
              <a:rPr lang="en-US" sz="1050" dirty="0"/>
              <a:t>. 2017;16(4):244-250.</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9383" y="1428750"/>
            <a:ext cx="4553817" cy="3276600"/>
          </a:xfrm>
          <a:prstGeom prst="rect">
            <a:avLst/>
          </a:prstGeom>
        </p:spPr>
      </p:pic>
    </p:spTree>
    <p:extLst>
      <p:ext uri="{BB962C8B-B14F-4D97-AF65-F5344CB8AC3E}">
        <p14:creationId xmlns:p14="http://schemas.microsoft.com/office/powerpoint/2010/main" val="79913582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length of stay for relevant DRGs?  </a:t>
            </a:r>
          </a:p>
        </p:txBody>
      </p:sp>
      <p:graphicFrame>
        <p:nvGraphicFramePr>
          <p:cNvPr id="7" name="Content Placeholder 3"/>
          <p:cNvGraphicFramePr>
            <a:graphicFrameLocks noGrp="1"/>
          </p:cNvGraphicFramePr>
          <p:nvPr>
            <p:ph idx="4294967295"/>
            <p:extLst>
              <p:ext uri="{D42A27DB-BD31-4B8C-83A1-F6EECF244321}">
                <p14:modId xmlns:p14="http://schemas.microsoft.com/office/powerpoint/2010/main" val="447553748"/>
              </p:ext>
            </p:extLst>
          </p:nvPr>
        </p:nvGraphicFramePr>
        <p:xfrm>
          <a:off x="533399" y="2114550"/>
          <a:ext cx="8115300" cy="1184589"/>
        </p:xfrm>
        <a:graphic>
          <a:graphicData uri="http://schemas.openxmlformats.org/drawingml/2006/table">
            <a:tbl>
              <a:tblPr>
                <a:tableStyleId>{5C22544A-7EE6-4342-B048-85BDC9FD1C3A}</a:tableStyleId>
              </a:tblPr>
              <a:tblGrid>
                <a:gridCol w="398469">
                  <a:extLst>
                    <a:ext uri="{9D8B030D-6E8A-4147-A177-3AD203B41FA5}">
                      <a16:colId xmlns:a16="http://schemas.microsoft.com/office/drawing/2014/main" val="20000"/>
                    </a:ext>
                  </a:extLst>
                </a:gridCol>
                <a:gridCol w="667856">
                  <a:extLst>
                    <a:ext uri="{9D8B030D-6E8A-4147-A177-3AD203B41FA5}">
                      <a16:colId xmlns:a16="http://schemas.microsoft.com/office/drawing/2014/main" val="20001"/>
                    </a:ext>
                  </a:extLst>
                </a:gridCol>
                <a:gridCol w="740816">
                  <a:extLst>
                    <a:ext uri="{9D8B030D-6E8A-4147-A177-3AD203B41FA5}">
                      <a16:colId xmlns:a16="http://schemas.microsoft.com/office/drawing/2014/main" val="20002"/>
                    </a:ext>
                  </a:extLst>
                </a:gridCol>
                <a:gridCol w="398469">
                  <a:extLst>
                    <a:ext uri="{9D8B030D-6E8A-4147-A177-3AD203B41FA5}">
                      <a16:colId xmlns:a16="http://schemas.microsoft.com/office/drawing/2014/main" val="20003"/>
                    </a:ext>
                  </a:extLst>
                </a:gridCol>
                <a:gridCol w="499490">
                  <a:extLst>
                    <a:ext uri="{9D8B030D-6E8A-4147-A177-3AD203B41FA5}">
                      <a16:colId xmlns:a16="http://schemas.microsoft.com/office/drawing/2014/main" val="20004"/>
                    </a:ext>
                  </a:extLst>
                </a:gridCol>
                <a:gridCol w="3546936">
                  <a:extLst>
                    <a:ext uri="{9D8B030D-6E8A-4147-A177-3AD203B41FA5}">
                      <a16:colId xmlns:a16="http://schemas.microsoft.com/office/drawing/2014/main" val="20005"/>
                    </a:ext>
                  </a:extLst>
                </a:gridCol>
                <a:gridCol w="516326">
                  <a:extLst>
                    <a:ext uri="{9D8B030D-6E8A-4147-A177-3AD203B41FA5}">
                      <a16:colId xmlns:a16="http://schemas.microsoft.com/office/drawing/2014/main" val="20006"/>
                    </a:ext>
                  </a:extLst>
                </a:gridCol>
                <a:gridCol w="673469">
                  <a:extLst>
                    <a:ext uri="{9D8B030D-6E8A-4147-A177-3AD203B41FA5}">
                      <a16:colId xmlns:a16="http://schemas.microsoft.com/office/drawing/2014/main" val="20007"/>
                    </a:ext>
                  </a:extLst>
                </a:gridCol>
                <a:gridCol w="673469">
                  <a:extLst>
                    <a:ext uri="{9D8B030D-6E8A-4147-A177-3AD203B41FA5}">
                      <a16:colId xmlns:a16="http://schemas.microsoft.com/office/drawing/2014/main" val="20008"/>
                    </a:ext>
                  </a:extLst>
                </a:gridCol>
              </a:tblGrid>
              <a:tr h="115676">
                <a:tc>
                  <a:txBody>
                    <a:bodyPr/>
                    <a:lstStyle/>
                    <a:p>
                      <a:pPr algn="l" fontAlgn="b"/>
                      <a:r>
                        <a:rPr lang="ru-RU" sz="800" u="none" strike="noStrike">
                          <a:effectLst/>
                        </a:rPr>
                        <a:t>570</a:t>
                      </a:r>
                      <a:endParaRPr lang="ru-RU"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DEBRIDEMENT W 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fi-FI" sz="800" u="none" strike="noStrike">
                          <a:effectLst/>
                        </a:rPr>
                        <a:t>2.8732</a:t>
                      </a:r>
                      <a:endParaRPr lang="fi-FI"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7.4</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9.7</a:t>
                      </a:r>
                      <a:endParaRPr lang="hr-HR"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0"/>
                  </a:ext>
                </a:extLst>
              </a:tr>
              <a:tr h="115676">
                <a:tc>
                  <a:txBody>
                    <a:bodyPr/>
                    <a:lstStyle/>
                    <a:p>
                      <a:pPr algn="l" fontAlgn="b"/>
                      <a:r>
                        <a:rPr lang="is-IS" sz="800" u="none" strike="noStrike">
                          <a:effectLst/>
                        </a:rPr>
                        <a:t>571</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DEBRIDEMENT W 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1.6723</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5.0</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6.3</a:t>
                      </a:r>
                      <a:endParaRPr lang="hr-HR"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1"/>
                  </a:ext>
                </a:extLst>
              </a:tr>
              <a:tr h="115676">
                <a:tc>
                  <a:txBody>
                    <a:bodyPr/>
                    <a:lstStyle/>
                    <a:p>
                      <a:pPr algn="l" fontAlgn="b"/>
                      <a:r>
                        <a:rPr lang="is-IS" sz="800" u="none" strike="noStrike">
                          <a:effectLst/>
                        </a:rPr>
                        <a:t>572</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DEBRIDEMENT W/O CC/MCC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cs-CZ" sz="800" u="none" strike="noStrike">
                          <a:effectLst/>
                        </a:rPr>
                        <a:t>1.1217</a:t>
                      </a:r>
                      <a:endParaRPr lang="cs-CZ"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3.2</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3.9</a:t>
                      </a:r>
                      <a:endParaRPr lang="hr-HR"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2"/>
                  </a:ext>
                </a:extLst>
              </a:tr>
              <a:tr h="115676">
                <a:tc>
                  <a:txBody>
                    <a:bodyPr/>
                    <a:lstStyle/>
                    <a:p>
                      <a:pPr algn="l" fontAlgn="b"/>
                      <a:r>
                        <a:rPr lang="is-IS" sz="800" u="none" strike="noStrike">
                          <a:effectLst/>
                        </a:rPr>
                        <a:t>573</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GRAFT FOR SKIN ULCER OR CELLULITIS W 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5.3153</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10.4</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15.2</a:t>
                      </a:r>
                      <a:endParaRPr lang="nb-NO"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3"/>
                  </a:ext>
                </a:extLst>
              </a:tr>
              <a:tr h="115676">
                <a:tc>
                  <a:txBody>
                    <a:bodyPr/>
                    <a:lstStyle/>
                    <a:p>
                      <a:pPr algn="l" fontAlgn="b"/>
                      <a:r>
                        <a:rPr lang="ru-RU" sz="800" u="none" strike="noStrike">
                          <a:effectLst/>
                        </a:rPr>
                        <a:t>574</a:t>
                      </a:r>
                      <a:endParaRPr lang="ru-RU"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GRAFT FOR SKIN ULCER OR CELLULITIS W 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cs-CZ" sz="800" u="none" strike="noStrike">
                          <a:effectLst/>
                        </a:rPr>
                        <a:t>3.1218</a:t>
                      </a:r>
                      <a:endParaRPr lang="cs-CZ"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7.3</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9.8</a:t>
                      </a:r>
                      <a:endParaRPr lang="hr-HR"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4"/>
                  </a:ext>
                </a:extLst>
              </a:tr>
              <a:tr h="115676">
                <a:tc>
                  <a:txBody>
                    <a:bodyPr/>
                    <a:lstStyle/>
                    <a:p>
                      <a:pPr algn="l" fontAlgn="b"/>
                      <a:r>
                        <a:rPr lang="ru-RU" sz="800" u="none" strike="noStrike">
                          <a:effectLst/>
                        </a:rPr>
                        <a:t>575</a:t>
                      </a:r>
                      <a:endParaRPr lang="ru-RU"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GRAFT FOR SKIN ULCER OR CELLULITIS W/O CC/MCC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1.7570</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4.3</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5.4</a:t>
                      </a:r>
                      <a:endParaRPr lang="nb-NO"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5"/>
                  </a:ext>
                </a:extLst>
              </a:tr>
              <a:tr h="115676">
                <a:tc>
                  <a:txBody>
                    <a:bodyPr/>
                    <a:lstStyle/>
                    <a:p>
                      <a:pPr algn="l" fontAlgn="b"/>
                      <a:r>
                        <a:rPr lang="ru-RU" sz="800" u="none" strike="noStrike">
                          <a:effectLst/>
                        </a:rPr>
                        <a:t>576</a:t>
                      </a:r>
                      <a:endParaRPr lang="ru-RU"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GRAFT EXC FOR SKIN ULCER OR CELLULITIS W 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4.8492</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8.5</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12.3</a:t>
                      </a:r>
                      <a:endParaRPr lang="hr-HR"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6"/>
                  </a:ext>
                </a:extLst>
              </a:tr>
              <a:tr h="115676">
                <a:tc>
                  <a:txBody>
                    <a:bodyPr/>
                    <a:lstStyle/>
                    <a:p>
                      <a:pPr algn="l" fontAlgn="b"/>
                      <a:r>
                        <a:rPr lang="uk-UA" sz="800" u="none" strike="noStrike">
                          <a:effectLst/>
                        </a:rPr>
                        <a:t>577</a:t>
                      </a:r>
                      <a:endParaRPr lang="uk-UA"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GRAFT EXC FOR SKIN ULCER OR CELLULITIS W 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2.4156</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4.4</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6.5</a:t>
                      </a:r>
                      <a:endParaRPr lang="hr-HR"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7"/>
                  </a:ext>
                </a:extLst>
              </a:tr>
              <a:tr h="115676">
                <a:tc>
                  <a:txBody>
                    <a:bodyPr/>
                    <a:lstStyle/>
                    <a:p>
                      <a:pPr algn="l" fontAlgn="b"/>
                      <a:r>
                        <a:rPr lang="is-IS" sz="800" u="none" strike="noStrike">
                          <a:effectLst/>
                        </a:rPr>
                        <a:t>578</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dirty="0">
                          <a:effectLst/>
                        </a:rPr>
                        <a:t>SKIN GRAFT EXC FOR SKIN ULCER OR CELLULITIS W/O CC/MCC</a:t>
                      </a:r>
                      <a:endParaRPr lang="en-US" sz="800" b="0" i="0" u="none" strike="noStrike" dirty="0">
                        <a:solidFill>
                          <a:srgbClr val="000000"/>
                        </a:solidFill>
                        <a:effectLst/>
                        <a:latin typeface="Calibri" charset="0"/>
                      </a:endParaRPr>
                    </a:p>
                  </a:txBody>
                  <a:tcPr marL="9701" marR="9701" marT="9701" marB="0" anchor="b"/>
                </a:tc>
                <a:tc>
                  <a:txBody>
                    <a:bodyPr/>
                    <a:lstStyle/>
                    <a:p>
                      <a:pPr algn="r" fontAlgn="b"/>
                      <a:r>
                        <a:rPr lang="nb-NO" sz="800" u="none" strike="noStrike">
                          <a:effectLst/>
                        </a:rPr>
                        <a:t>1.6274</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2.8</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dirty="0">
                          <a:effectLst/>
                        </a:rPr>
                        <a:t>3.8</a:t>
                      </a:r>
                      <a:endParaRPr lang="hr-HR" sz="800" b="0" i="0" u="none" strike="noStrike" dirty="0">
                        <a:solidFill>
                          <a:srgbClr val="000000"/>
                        </a:solidFill>
                        <a:effectLst/>
                        <a:latin typeface="Calibri" charset="0"/>
                      </a:endParaRPr>
                    </a:p>
                  </a:txBody>
                  <a:tcPr marL="9701" marR="9701" marT="9701" marB="0" anchor="b"/>
                </a:tc>
                <a:extLst>
                  <a:ext uri="{0D108BD9-81ED-4DB2-BD59-A6C34878D82A}">
                    <a16:rowId xmlns:a16="http://schemas.microsoft.com/office/drawing/2014/main" val="10008"/>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45996747"/>
              </p:ext>
            </p:extLst>
          </p:nvPr>
        </p:nvGraphicFramePr>
        <p:xfrm>
          <a:off x="533399" y="1276350"/>
          <a:ext cx="8115300" cy="629002"/>
        </p:xfrm>
        <a:graphic>
          <a:graphicData uri="http://schemas.openxmlformats.org/drawingml/2006/table">
            <a:tbl>
              <a:tblPr>
                <a:tableStyleId>{5C22544A-7EE6-4342-B048-85BDC9FD1C3A}</a:tableStyleId>
              </a:tblPr>
              <a:tblGrid>
                <a:gridCol w="398469">
                  <a:extLst>
                    <a:ext uri="{9D8B030D-6E8A-4147-A177-3AD203B41FA5}">
                      <a16:colId xmlns:a16="http://schemas.microsoft.com/office/drawing/2014/main" val="20000"/>
                    </a:ext>
                  </a:extLst>
                </a:gridCol>
                <a:gridCol w="667856">
                  <a:extLst>
                    <a:ext uri="{9D8B030D-6E8A-4147-A177-3AD203B41FA5}">
                      <a16:colId xmlns:a16="http://schemas.microsoft.com/office/drawing/2014/main" val="20001"/>
                    </a:ext>
                  </a:extLst>
                </a:gridCol>
                <a:gridCol w="740816">
                  <a:extLst>
                    <a:ext uri="{9D8B030D-6E8A-4147-A177-3AD203B41FA5}">
                      <a16:colId xmlns:a16="http://schemas.microsoft.com/office/drawing/2014/main" val="20002"/>
                    </a:ext>
                  </a:extLst>
                </a:gridCol>
                <a:gridCol w="398469">
                  <a:extLst>
                    <a:ext uri="{9D8B030D-6E8A-4147-A177-3AD203B41FA5}">
                      <a16:colId xmlns:a16="http://schemas.microsoft.com/office/drawing/2014/main" val="20003"/>
                    </a:ext>
                  </a:extLst>
                </a:gridCol>
                <a:gridCol w="499490">
                  <a:extLst>
                    <a:ext uri="{9D8B030D-6E8A-4147-A177-3AD203B41FA5}">
                      <a16:colId xmlns:a16="http://schemas.microsoft.com/office/drawing/2014/main" val="20004"/>
                    </a:ext>
                  </a:extLst>
                </a:gridCol>
                <a:gridCol w="3546936">
                  <a:extLst>
                    <a:ext uri="{9D8B030D-6E8A-4147-A177-3AD203B41FA5}">
                      <a16:colId xmlns:a16="http://schemas.microsoft.com/office/drawing/2014/main" val="20005"/>
                    </a:ext>
                  </a:extLst>
                </a:gridCol>
                <a:gridCol w="516326">
                  <a:extLst>
                    <a:ext uri="{9D8B030D-6E8A-4147-A177-3AD203B41FA5}">
                      <a16:colId xmlns:a16="http://schemas.microsoft.com/office/drawing/2014/main" val="20006"/>
                    </a:ext>
                  </a:extLst>
                </a:gridCol>
                <a:gridCol w="673469">
                  <a:extLst>
                    <a:ext uri="{9D8B030D-6E8A-4147-A177-3AD203B41FA5}">
                      <a16:colId xmlns:a16="http://schemas.microsoft.com/office/drawing/2014/main" val="20007"/>
                    </a:ext>
                  </a:extLst>
                </a:gridCol>
                <a:gridCol w="673469">
                  <a:extLst>
                    <a:ext uri="{9D8B030D-6E8A-4147-A177-3AD203B41FA5}">
                      <a16:colId xmlns:a16="http://schemas.microsoft.com/office/drawing/2014/main" val="20008"/>
                    </a:ext>
                  </a:extLst>
                </a:gridCol>
              </a:tblGrid>
              <a:tr h="222826">
                <a:tc gridSpan="9">
                  <a:txBody>
                    <a:bodyPr/>
                    <a:lstStyle/>
                    <a:p>
                      <a:pPr algn="ctr" fontAlgn="ctr"/>
                      <a:r>
                        <a:rPr lang="en-US" sz="800" u="none" strike="noStrike" dirty="0">
                          <a:effectLst/>
                        </a:rPr>
                        <a:t>TABLE 5.—LIST OF MEDICARE SEVERITY DIAGNOSIS-RELATED GROUPS (MS-DRGS), RELATIVE WEIGHTING FACTORS, </a:t>
                      </a:r>
                      <a:br>
                        <a:rPr lang="en-US" sz="800" u="none" strike="noStrike" dirty="0">
                          <a:effectLst/>
                        </a:rPr>
                      </a:br>
                      <a:r>
                        <a:rPr lang="en-US" sz="800" u="none" strike="noStrike" dirty="0">
                          <a:effectLst/>
                        </a:rPr>
                        <a:t>AND GEOMETRIC AND ARITHMETIC MEAN LENGTH OF STAY—FY 2020 Correction Notice</a:t>
                      </a:r>
                      <a:endParaRPr lang="en-US" sz="800" b="1" i="0" u="none" strike="noStrike" dirty="0">
                        <a:solidFill>
                          <a:srgbClr val="FFFFFF"/>
                        </a:solidFill>
                        <a:effectLst/>
                        <a:latin typeface="Calibri" charset="0"/>
                      </a:endParaRPr>
                    </a:p>
                  </a:txBody>
                  <a:tcPr marL="9701" marR="9701" marT="9701"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29976">
                <a:tc>
                  <a:txBody>
                    <a:bodyPr/>
                    <a:lstStyle/>
                    <a:p>
                      <a:pPr algn="l" fontAlgn="b"/>
                      <a:r>
                        <a:rPr lang="en-US" sz="800" u="none" strike="noStrike">
                          <a:effectLst/>
                        </a:rPr>
                        <a:t>MS-DRG </a:t>
                      </a:r>
                      <a:endParaRPr lang="en-US" sz="800" b="1" i="0" u="none" strike="noStrike">
                        <a:solidFill>
                          <a:srgbClr val="000000"/>
                        </a:solidFill>
                        <a:effectLst/>
                        <a:latin typeface="Calibri" charset="0"/>
                      </a:endParaRPr>
                    </a:p>
                  </a:txBody>
                  <a:tcPr marL="9701" marR="9701" marT="9701" marB="0" anchor="b"/>
                </a:tc>
                <a:tc>
                  <a:txBody>
                    <a:bodyPr/>
                    <a:lstStyle/>
                    <a:p>
                      <a:pPr algn="l" fontAlgn="t"/>
                      <a:r>
                        <a:rPr lang="en-US" sz="800" u="none" strike="noStrike">
                          <a:effectLst/>
                        </a:rPr>
                        <a:t>FY 2020 FINAL Post-Acute DRG</a:t>
                      </a:r>
                      <a:endParaRPr lang="en-US" sz="800" b="1" i="0" u="none" strike="noStrike">
                        <a:solidFill>
                          <a:srgbClr val="000000"/>
                        </a:solidFill>
                        <a:effectLst/>
                        <a:latin typeface="Calibri" charset="0"/>
                      </a:endParaRPr>
                    </a:p>
                  </a:txBody>
                  <a:tcPr marL="9701" marR="9701" marT="9701" marB="0"/>
                </a:tc>
                <a:tc>
                  <a:txBody>
                    <a:bodyPr/>
                    <a:lstStyle/>
                    <a:p>
                      <a:pPr algn="ctr" fontAlgn="t"/>
                      <a:r>
                        <a:rPr lang="en-US" sz="800" u="none" strike="noStrike">
                          <a:effectLst/>
                        </a:rPr>
                        <a:t>FY 2020 FINAL Special Pay DRG</a:t>
                      </a:r>
                      <a:endParaRPr lang="en-US" sz="800" b="1" i="0" u="none" strike="noStrike">
                        <a:solidFill>
                          <a:srgbClr val="000000"/>
                        </a:solidFill>
                        <a:effectLst/>
                        <a:latin typeface="Calibri" charset="0"/>
                      </a:endParaRPr>
                    </a:p>
                  </a:txBody>
                  <a:tcPr marL="9701" marR="9701" marT="9701" marB="0"/>
                </a:tc>
                <a:tc>
                  <a:txBody>
                    <a:bodyPr/>
                    <a:lstStyle/>
                    <a:p>
                      <a:pPr algn="l" fontAlgn="b"/>
                      <a:r>
                        <a:rPr lang="en-US" sz="800" u="none" strike="noStrike">
                          <a:effectLst/>
                        </a:rPr>
                        <a:t>MDC</a:t>
                      </a:r>
                      <a:endParaRPr lang="en-US" sz="800" b="1" i="0" u="none" strike="noStrike">
                        <a:solidFill>
                          <a:srgbClr val="000000"/>
                        </a:solidFill>
                        <a:effectLst/>
                        <a:latin typeface="Calibri" charset="0"/>
                      </a:endParaRPr>
                    </a:p>
                  </a:txBody>
                  <a:tcPr marL="9701" marR="9701" marT="9701" marB="0" anchor="b"/>
                </a:tc>
                <a:tc>
                  <a:txBody>
                    <a:bodyPr/>
                    <a:lstStyle/>
                    <a:p>
                      <a:pPr algn="ctr" fontAlgn="b"/>
                      <a:r>
                        <a:rPr lang="en-US" sz="800" u="none" strike="noStrike">
                          <a:effectLst/>
                        </a:rPr>
                        <a:t>TYPE</a:t>
                      </a:r>
                      <a:endParaRPr lang="en-US" sz="800" b="1" i="0" u="none" strike="noStrike">
                        <a:solidFill>
                          <a:srgbClr val="000000"/>
                        </a:solidFill>
                        <a:effectLst/>
                        <a:latin typeface="Calibri" charset="0"/>
                      </a:endParaRPr>
                    </a:p>
                  </a:txBody>
                  <a:tcPr marL="9701" marR="9701" marT="9701" marB="0" anchor="b"/>
                </a:tc>
                <a:tc>
                  <a:txBody>
                    <a:bodyPr/>
                    <a:lstStyle/>
                    <a:p>
                      <a:pPr algn="ctr" fontAlgn="b"/>
                      <a:r>
                        <a:rPr lang="en-US" sz="800" u="none" strike="noStrike">
                          <a:effectLst/>
                        </a:rPr>
                        <a:t>MS-DRG Title</a:t>
                      </a:r>
                      <a:endParaRPr lang="en-US" sz="800" b="1" i="0" u="none" strike="noStrike">
                        <a:solidFill>
                          <a:srgbClr val="000000"/>
                        </a:solidFill>
                        <a:effectLst/>
                        <a:latin typeface="Calibri" charset="0"/>
                      </a:endParaRPr>
                    </a:p>
                  </a:txBody>
                  <a:tcPr marL="9701" marR="9701" marT="9701" marB="0" anchor="b"/>
                </a:tc>
                <a:tc>
                  <a:txBody>
                    <a:bodyPr/>
                    <a:lstStyle/>
                    <a:p>
                      <a:pPr algn="ctr" fontAlgn="b"/>
                      <a:r>
                        <a:rPr lang="en-US" sz="800" u="none" strike="noStrike">
                          <a:effectLst/>
                        </a:rPr>
                        <a:t>Weights</a:t>
                      </a:r>
                      <a:endParaRPr lang="en-US" sz="800" b="1" i="0" u="none" strike="noStrike">
                        <a:solidFill>
                          <a:srgbClr val="000000"/>
                        </a:solidFill>
                        <a:effectLst/>
                        <a:latin typeface="Calibri" charset="0"/>
                      </a:endParaRPr>
                    </a:p>
                  </a:txBody>
                  <a:tcPr marL="9701" marR="9701" marT="9701" marB="0" anchor="b"/>
                </a:tc>
                <a:tc>
                  <a:txBody>
                    <a:bodyPr/>
                    <a:lstStyle/>
                    <a:p>
                      <a:pPr algn="ctr" fontAlgn="t"/>
                      <a:r>
                        <a:rPr lang="en-US" sz="800" u="none" strike="noStrike">
                          <a:effectLst/>
                        </a:rPr>
                        <a:t>Geometric mean LOS</a:t>
                      </a:r>
                      <a:endParaRPr lang="en-US" sz="800" b="1" i="0" u="none" strike="noStrike">
                        <a:solidFill>
                          <a:srgbClr val="000000"/>
                        </a:solidFill>
                        <a:effectLst/>
                        <a:latin typeface="Calibri" charset="0"/>
                      </a:endParaRPr>
                    </a:p>
                  </a:txBody>
                  <a:tcPr marL="9701" marR="9701" marT="9701" marB="0"/>
                </a:tc>
                <a:tc>
                  <a:txBody>
                    <a:bodyPr/>
                    <a:lstStyle/>
                    <a:p>
                      <a:pPr algn="ctr" fontAlgn="t"/>
                      <a:r>
                        <a:rPr lang="en-US" sz="800" u="none" strike="noStrike" dirty="0">
                          <a:effectLst/>
                        </a:rPr>
                        <a:t>Arithmetic mean LOS</a:t>
                      </a:r>
                      <a:endParaRPr lang="en-US" sz="800" b="1" i="0" u="none" strike="noStrike" dirty="0">
                        <a:solidFill>
                          <a:srgbClr val="000000"/>
                        </a:solidFill>
                        <a:effectLst/>
                        <a:latin typeface="Calibri" charset="0"/>
                      </a:endParaRPr>
                    </a:p>
                  </a:txBody>
                  <a:tcPr marL="9701" marR="9701" marT="9701" marB="0"/>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574589331"/>
              </p:ext>
            </p:extLst>
          </p:nvPr>
        </p:nvGraphicFramePr>
        <p:xfrm>
          <a:off x="533398" y="3735277"/>
          <a:ext cx="8115300" cy="263242"/>
        </p:xfrm>
        <a:graphic>
          <a:graphicData uri="http://schemas.openxmlformats.org/drawingml/2006/table">
            <a:tbl>
              <a:tblPr>
                <a:tableStyleId>{5C22544A-7EE6-4342-B048-85BDC9FD1C3A}</a:tableStyleId>
              </a:tblPr>
              <a:tblGrid>
                <a:gridCol w="398469">
                  <a:extLst>
                    <a:ext uri="{9D8B030D-6E8A-4147-A177-3AD203B41FA5}">
                      <a16:colId xmlns:a16="http://schemas.microsoft.com/office/drawing/2014/main" val="20000"/>
                    </a:ext>
                  </a:extLst>
                </a:gridCol>
                <a:gridCol w="667856">
                  <a:extLst>
                    <a:ext uri="{9D8B030D-6E8A-4147-A177-3AD203B41FA5}">
                      <a16:colId xmlns:a16="http://schemas.microsoft.com/office/drawing/2014/main" val="20001"/>
                    </a:ext>
                  </a:extLst>
                </a:gridCol>
                <a:gridCol w="740816">
                  <a:extLst>
                    <a:ext uri="{9D8B030D-6E8A-4147-A177-3AD203B41FA5}">
                      <a16:colId xmlns:a16="http://schemas.microsoft.com/office/drawing/2014/main" val="20002"/>
                    </a:ext>
                  </a:extLst>
                </a:gridCol>
                <a:gridCol w="398469">
                  <a:extLst>
                    <a:ext uri="{9D8B030D-6E8A-4147-A177-3AD203B41FA5}">
                      <a16:colId xmlns:a16="http://schemas.microsoft.com/office/drawing/2014/main" val="20003"/>
                    </a:ext>
                  </a:extLst>
                </a:gridCol>
                <a:gridCol w="499490">
                  <a:extLst>
                    <a:ext uri="{9D8B030D-6E8A-4147-A177-3AD203B41FA5}">
                      <a16:colId xmlns:a16="http://schemas.microsoft.com/office/drawing/2014/main" val="20004"/>
                    </a:ext>
                  </a:extLst>
                </a:gridCol>
                <a:gridCol w="3546936">
                  <a:extLst>
                    <a:ext uri="{9D8B030D-6E8A-4147-A177-3AD203B41FA5}">
                      <a16:colId xmlns:a16="http://schemas.microsoft.com/office/drawing/2014/main" val="20005"/>
                    </a:ext>
                  </a:extLst>
                </a:gridCol>
                <a:gridCol w="516326">
                  <a:extLst>
                    <a:ext uri="{9D8B030D-6E8A-4147-A177-3AD203B41FA5}">
                      <a16:colId xmlns:a16="http://schemas.microsoft.com/office/drawing/2014/main" val="20006"/>
                    </a:ext>
                  </a:extLst>
                </a:gridCol>
                <a:gridCol w="673469">
                  <a:extLst>
                    <a:ext uri="{9D8B030D-6E8A-4147-A177-3AD203B41FA5}">
                      <a16:colId xmlns:a16="http://schemas.microsoft.com/office/drawing/2014/main" val="20007"/>
                    </a:ext>
                  </a:extLst>
                </a:gridCol>
                <a:gridCol w="673469">
                  <a:extLst>
                    <a:ext uri="{9D8B030D-6E8A-4147-A177-3AD203B41FA5}">
                      <a16:colId xmlns:a16="http://schemas.microsoft.com/office/drawing/2014/main" val="20008"/>
                    </a:ext>
                  </a:extLst>
                </a:gridCol>
              </a:tblGrid>
              <a:tr h="115676">
                <a:tc>
                  <a:txBody>
                    <a:bodyPr/>
                    <a:lstStyle/>
                    <a:p>
                      <a:pPr algn="l" fontAlgn="b"/>
                      <a:r>
                        <a:rPr lang="is-IS" sz="800" u="none" strike="noStrike">
                          <a:effectLst/>
                        </a:rPr>
                        <a:t>592</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MED</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ULCERS W 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1.7843</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5.5</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7.4</a:t>
                      </a:r>
                      <a:endParaRPr lang="nb-NO"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0"/>
                  </a:ext>
                </a:extLst>
              </a:tr>
              <a:tr h="115676">
                <a:tc>
                  <a:txBody>
                    <a:bodyPr/>
                    <a:lstStyle/>
                    <a:p>
                      <a:pPr algn="l" fontAlgn="b"/>
                      <a:r>
                        <a:rPr lang="is-IS" sz="800" u="none" strike="noStrike">
                          <a:effectLst/>
                        </a:rPr>
                        <a:t>593</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MED</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SKIN ULCERS W 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1.1478</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4.2</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dirty="0">
                          <a:effectLst/>
                        </a:rPr>
                        <a:t>5.3</a:t>
                      </a:r>
                      <a:endParaRPr lang="nb-NO" sz="800" b="0" i="0" u="none" strike="noStrike" dirty="0">
                        <a:solidFill>
                          <a:srgbClr val="000000"/>
                        </a:solidFill>
                        <a:effectLst/>
                        <a:latin typeface="Calibri" charset="0"/>
                      </a:endParaRPr>
                    </a:p>
                  </a:txBody>
                  <a:tcPr marL="9701" marR="9701" marT="9701" marB="0" anchor="b"/>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036409205"/>
              </p:ext>
            </p:extLst>
          </p:nvPr>
        </p:nvGraphicFramePr>
        <p:xfrm>
          <a:off x="533400" y="4262124"/>
          <a:ext cx="8115300" cy="263242"/>
        </p:xfrm>
        <a:graphic>
          <a:graphicData uri="http://schemas.openxmlformats.org/drawingml/2006/table">
            <a:tbl>
              <a:tblPr>
                <a:tableStyleId>{5C22544A-7EE6-4342-B048-85BDC9FD1C3A}</a:tableStyleId>
              </a:tblPr>
              <a:tblGrid>
                <a:gridCol w="398469">
                  <a:extLst>
                    <a:ext uri="{9D8B030D-6E8A-4147-A177-3AD203B41FA5}">
                      <a16:colId xmlns:a16="http://schemas.microsoft.com/office/drawing/2014/main" val="20000"/>
                    </a:ext>
                  </a:extLst>
                </a:gridCol>
                <a:gridCol w="667856">
                  <a:extLst>
                    <a:ext uri="{9D8B030D-6E8A-4147-A177-3AD203B41FA5}">
                      <a16:colId xmlns:a16="http://schemas.microsoft.com/office/drawing/2014/main" val="20001"/>
                    </a:ext>
                  </a:extLst>
                </a:gridCol>
                <a:gridCol w="740816">
                  <a:extLst>
                    <a:ext uri="{9D8B030D-6E8A-4147-A177-3AD203B41FA5}">
                      <a16:colId xmlns:a16="http://schemas.microsoft.com/office/drawing/2014/main" val="20002"/>
                    </a:ext>
                  </a:extLst>
                </a:gridCol>
                <a:gridCol w="398469">
                  <a:extLst>
                    <a:ext uri="{9D8B030D-6E8A-4147-A177-3AD203B41FA5}">
                      <a16:colId xmlns:a16="http://schemas.microsoft.com/office/drawing/2014/main" val="20003"/>
                    </a:ext>
                  </a:extLst>
                </a:gridCol>
                <a:gridCol w="499490">
                  <a:extLst>
                    <a:ext uri="{9D8B030D-6E8A-4147-A177-3AD203B41FA5}">
                      <a16:colId xmlns:a16="http://schemas.microsoft.com/office/drawing/2014/main" val="20004"/>
                    </a:ext>
                  </a:extLst>
                </a:gridCol>
                <a:gridCol w="3546936">
                  <a:extLst>
                    <a:ext uri="{9D8B030D-6E8A-4147-A177-3AD203B41FA5}">
                      <a16:colId xmlns:a16="http://schemas.microsoft.com/office/drawing/2014/main" val="20005"/>
                    </a:ext>
                  </a:extLst>
                </a:gridCol>
                <a:gridCol w="516326">
                  <a:extLst>
                    <a:ext uri="{9D8B030D-6E8A-4147-A177-3AD203B41FA5}">
                      <a16:colId xmlns:a16="http://schemas.microsoft.com/office/drawing/2014/main" val="20006"/>
                    </a:ext>
                  </a:extLst>
                </a:gridCol>
                <a:gridCol w="673469">
                  <a:extLst>
                    <a:ext uri="{9D8B030D-6E8A-4147-A177-3AD203B41FA5}">
                      <a16:colId xmlns:a16="http://schemas.microsoft.com/office/drawing/2014/main" val="20007"/>
                    </a:ext>
                  </a:extLst>
                </a:gridCol>
                <a:gridCol w="673469">
                  <a:extLst>
                    <a:ext uri="{9D8B030D-6E8A-4147-A177-3AD203B41FA5}">
                      <a16:colId xmlns:a16="http://schemas.microsoft.com/office/drawing/2014/main" val="20008"/>
                    </a:ext>
                  </a:extLst>
                </a:gridCol>
              </a:tblGrid>
              <a:tr h="115676">
                <a:tc>
                  <a:txBody>
                    <a:bodyPr/>
                    <a:lstStyle/>
                    <a:p>
                      <a:pPr algn="l" fontAlgn="b"/>
                      <a:r>
                        <a:rPr lang="fi-FI" sz="800" u="none" strike="noStrike">
                          <a:effectLst/>
                        </a:rPr>
                        <a:t>602</a:t>
                      </a:r>
                      <a:endParaRPr lang="fi-FI"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MED</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CELLULITIS W 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1.4298</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4.6</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5.8</a:t>
                      </a:r>
                      <a:endParaRPr lang="nb-NO"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0"/>
                  </a:ext>
                </a:extLst>
              </a:tr>
              <a:tr h="115676">
                <a:tc>
                  <a:txBody>
                    <a:bodyPr/>
                    <a:lstStyle/>
                    <a:p>
                      <a:pPr algn="l" fontAlgn="b"/>
                      <a:r>
                        <a:rPr lang="en-US" sz="800" u="none" strike="noStrike">
                          <a:effectLst/>
                        </a:rPr>
                        <a:t>603</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is-IS" sz="800" u="none" strike="noStrike">
                          <a:effectLst/>
                        </a:rPr>
                        <a:t>09</a:t>
                      </a:r>
                      <a:endParaRPr lang="is-I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MED</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CELLULITIS W/O 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0.8435</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3.2</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dirty="0">
                          <a:effectLst/>
                        </a:rPr>
                        <a:t>3.8</a:t>
                      </a:r>
                      <a:endParaRPr lang="hr-HR" sz="800" b="0" i="0" u="none" strike="noStrike" dirty="0">
                        <a:solidFill>
                          <a:srgbClr val="000000"/>
                        </a:solidFill>
                        <a:effectLst/>
                        <a:latin typeface="Calibri" charset="0"/>
                      </a:endParaRPr>
                    </a:p>
                  </a:txBody>
                  <a:tcPr marL="9701" marR="9701" marT="9701" marB="0" anchor="b"/>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482626196"/>
              </p:ext>
            </p:extLst>
          </p:nvPr>
        </p:nvGraphicFramePr>
        <p:xfrm>
          <a:off x="533399" y="4210997"/>
          <a:ext cx="8115300" cy="760623"/>
        </p:xfrm>
        <a:graphic>
          <a:graphicData uri="http://schemas.openxmlformats.org/drawingml/2006/table">
            <a:tbl>
              <a:tblPr>
                <a:tableStyleId>{5C22544A-7EE6-4342-B048-85BDC9FD1C3A}</a:tableStyleId>
              </a:tblPr>
              <a:tblGrid>
                <a:gridCol w="398469">
                  <a:extLst>
                    <a:ext uri="{9D8B030D-6E8A-4147-A177-3AD203B41FA5}">
                      <a16:colId xmlns:a16="http://schemas.microsoft.com/office/drawing/2014/main" val="20000"/>
                    </a:ext>
                  </a:extLst>
                </a:gridCol>
                <a:gridCol w="667856">
                  <a:extLst>
                    <a:ext uri="{9D8B030D-6E8A-4147-A177-3AD203B41FA5}">
                      <a16:colId xmlns:a16="http://schemas.microsoft.com/office/drawing/2014/main" val="20001"/>
                    </a:ext>
                  </a:extLst>
                </a:gridCol>
                <a:gridCol w="740816">
                  <a:extLst>
                    <a:ext uri="{9D8B030D-6E8A-4147-A177-3AD203B41FA5}">
                      <a16:colId xmlns:a16="http://schemas.microsoft.com/office/drawing/2014/main" val="20002"/>
                    </a:ext>
                  </a:extLst>
                </a:gridCol>
                <a:gridCol w="398469">
                  <a:extLst>
                    <a:ext uri="{9D8B030D-6E8A-4147-A177-3AD203B41FA5}">
                      <a16:colId xmlns:a16="http://schemas.microsoft.com/office/drawing/2014/main" val="20003"/>
                    </a:ext>
                  </a:extLst>
                </a:gridCol>
                <a:gridCol w="499490">
                  <a:extLst>
                    <a:ext uri="{9D8B030D-6E8A-4147-A177-3AD203B41FA5}">
                      <a16:colId xmlns:a16="http://schemas.microsoft.com/office/drawing/2014/main" val="20004"/>
                    </a:ext>
                  </a:extLst>
                </a:gridCol>
                <a:gridCol w="3546936">
                  <a:extLst>
                    <a:ext uri="{9D8B030D-6E8A-4147-A177-3AD203B41FA5}">
                      <a16:colId xmlns:a16="http://schemas.microsoft.com/office/drawing/2014/main" val="20005"/>
                    </a:ext>
                  </a:extLst>
                </a:gridCol>
                <a:gridCol w="516326">
                  <a:extLst>
                    <a:ext uri="{9D8B030D-6E8A-4147-A177-3AD203B41FA5}">
                      <a16:colId xmlns:a16="http://schemas.microsoft.com/office/drawing/2014/main" val="20006"/>
                    </a:ext>
                  </a:extLst>
                </a:gridCol>
                <a:gridCol w="673469">
                  <a:extLst>
                    <a:ext uri="{9D8B030D-6E8A-4147-A177-3AD203B41FA5}">
                      <a16:colId xmlns:a16="http://schemas.microsoft.com/office/drawing/2014/main" val="20007"/>
                    </a:ext>
                  </a:extLst>
                </a:gridCol>
                <a:gridCol w="673469">
                  <a:extLst>
                    <a:ext uri="{9D8B030D-6E8A-4147-A177-3AD203B41FA5}">
                      <a16:colId xmlns:a16="http://schemas.microsoft.com/office/drawing/2014/main" val="20008"/>
                    </a:ext>
                  </a:extLst>
                </a:gridCol>
              </a:tblGrid>
              <a:tr h="222826">
                <a:tc>
                  <a:txBody>
                    <a:bodyPr/>
                    <a:lstStyle/>
                    <a:p>
                      <a:pPr algn="l" fontAlgn="b"/>
                      <a:r>
                        <a:rPr lang="en-US" sz="800" u="none" strike="noStrike">
                          <a:effectLst/>
                        </a:rPr>
                        <a:t>616</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10</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AMPUTAT OF LOWER LIMB FOR ENDOCRINE, NUTRIT, &amp; METABOL DIS W 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is-IS" sz="800" u="none" strike="noStrike">
                          <a:effectLst/>
                        </a:rPr>
                        <a:t>4.0008</a:t>
                      </a:r>
                      <a:endParaRPr lang="is-IS"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9.8</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12.3</a:t>
                      </a:r>
                      <a:endParaRPr lang="hr-HR"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0"/>
                  </a:ext>
                </a:extLst>
              </a:tr>
              <a:tr h="222826">
                <a:tc>
                  <a:txBody>
                    <a:bodyPr/>
                    <a:lstStyle/>
                    <a:p>
                      <a:pPr algn="l" fontAlgn="b"/>
                      <a:r>
                        <a:rPr lang="en-US" sz="800" u="none" strike="noStrike">
                          <a:effectLst/>
                        </a:rPr>
                        <a:t>617</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10</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AMPUTAT OF LOWER LIMB FOR ENDOCRINE, NUTRIT, &amp; METABOL DIS W 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2.0513</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5.9</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7.0</a:t>
                      </a:r>
                      <a:endParaRPr lang="nb-NO" sz="800" b="0" i="0" u="none" strike="noStrike">
                        <a:solidFill>
                          <a:srgbClr val="000000"/>
                        </a:solidFill>
                        <a:effectLst/>
                        <a:latin typeface="Calibri" charset="0"/>
                      </a:endParaRPr>
                    </a:p>
                  </a:txBody>
                  <a:tcPr marL="9701" marR="9701" marT="9701" marB="0" anchor="b"/>
                </a:tc>
                <a:extLst>
                  <a:ext uri="{0D108BD9-81ED-4DB2-BD59-A6C34878D82A}">
                    <a16:rowId xmlns:a16="http://schemas.microsoft.com/office/drawing/2014/main" val="10001"/>
                  </a:ext>
                </a:extLst>
              </a:tr>
              <a:tr h="222826">
                <a:tc>
                  <a:txBody>
                    <a:bodyPr/>
                    <a:lstStyle/>
                    <a:p>
                      <a:pPr algn="l" fontAlgn="b"/>
                      <a:r>
                        <a:rPr lang="fi-FI" sz="800" u="none" strike="noStrike">
                          <a:effectLst/>
                        </a:rPr>
                        <a:t>618</a:t>
                      </a:r>
                      <a:endParaRPr lang="fi-FI"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Yes</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No</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10</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SURG</a:t>
                      </a:r>
                      <a:endParaRPr lang="en-US" sz="800" b="0" i="0" u="none" strike="noStrike">
                        <a:solidFill>
                          <a:srgbClr val="000000"/>
                        </a:solidFill>
                        <a:effectLst/>
                        <a:latin typeface="Calibri" charset="0"/>
                      </a:endParaRPr>
                    </a:p>
                  </a:txBody>
                  <a:tcPr marL="9701" marR="9701" marT="9701" marB="0" anchor="b"/>
                </a:tc>
                <a:tc>
                  <a:txBody>
                    <a:bodyPr/>
                    <a:lstStyle/>
                    <a:p>
                      <a:pPr algn="l" fontAlgn="b"/>
                      <a:r>
                        <a:rPr lang="en-US" sz="800" u="none" strike="noStrike">
                          <a:effectLst/>
                        </a:rPr>
                        <a:t>AMPUTAT OF LOWER LIMB FOR ENDOCRINE, NUTRIT, &amp; METABOL DIS W/O CC/MCC</a:t>
                      </a:r>
                      <a:endParaRPr lang="en-US" sz="800" b="0" i="0" u="none" strike="noStrike">
                        <a:solidFill>
                          <a:srgbClr val="000000"/>
                        </a:solidFill>
                        <a:effectLst/>
                        <a:latin typeface="Calibri" charset="0"/>
                      </a:endParaRPr>
                    </a:p>
                  </a:txBody>
                  <a:tcPr marL="9701" marR="9701" marT="9701" marB="0" anchor="b"/>
                </a:tc>
                <a:tc>
                  <a:txBody>
                    <a:bodyPr/>
                    <a:lstStyle/>
                    <a:p>
                      <a:pPr algn="r" fontAlgn="b"/>
                      <a:r>
                        <a:rPr lang="nb-NO" sz="800" u="none" strike="noStrike">
                          <a:effectLst/>
                        </a:rPr>
                        <a:t>1.2545</a:t>
                      </a:r>
                      <a:endParaRPr lang="nb-NO"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a:effectLst/>
                        </a:rPr>
                        <a:t>3.4</a:t>
                      </a:r>
                      <a:endParaRPr lang="hr-HR" sz="800" b="0" i="0" u="none" strike="noStrike">
                        <a:solidFill>
                          <a:srgbClr val="000000"/>
                        </a:solidFill>
                        <a:effectLst/>
                        <a:latin typeface="Calibri" charset="0"/>
                      </a:endParaRPr>
                    </a:p>
                  </a:txBody>
                  <a:tcPr marL="9701" marR="9701" marT="9701" marB="0" anchor="b"/>
                </a:tc>
                <a:tc>
                  <a:txBody>
                    <a:bodyPr/>
                    <a:lstStyle/>
                    <a:p>
                      <a:pPr algn="r" fontAlgn="b"/>
                      <a:r>
                        <a:rPr lang="hr-HR" sz="800" u="none" strike="noStrike" dirty="0">
                          <a:effectLst/>
                        </a:rPr>
                        <a:t>4.1</a:t>
                      </a:r>
                      <a:endParaRPr lang="hr-HR" sz="800" b="0" i="0" u="none" strike="noStrike" dirty="0">
                        <a:solidFill>
                          <a:srgbClr val="000000"/>
                        </a:solidFill>
                        <a:effectLst/>
                        <a:latin typeface="Calibri" charset="0"/>
                      </a:endParaRPr>
                    </a:p>
                  </a:txBody>
                  <a:tcPr marL="9701" marR="9701" marT="9701"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05338273"/>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
            <a:ext cx="8229600" cy="857250"/>
          </a:xfrm>
        </p:spPr>
        <p:txBody>
          <a:bodyPr/>
          <a:lstStyle/>
          <a:p>
            <a:r>
              <a:rPr lang="en-US" dirty="0"/>
              <a:t>What are readmissions rates due to sepsis? </a:t>
            </a:r>
          </a:p>
        </p:txBody>
      </p:sp>
      <p:sp>
        <p:nvSpPr>
          <p:cNvPr id="3" name="Content Placeholder 2"/>
          <p:cNvSpPr>
            <a:spLocks noGrp="1"/>
          </p:cNvSpPr>
          <p:nvPr>
            <p:ph sz="quarter" idx="10"/>
          </p:nvPr>
        </p:nvSpPr>
        <p:spPr>
          <a:xfrm>
            <a:off x="457200" y="1047750"/>
            <a:ext cx="1600200" cy="2667000"/>
          </a:xfrm>
        </p:spPr>
        <p:txBody>
          <a:bodyPr/>
          <a:lstStyle/>
          <a:p>
            <a:r>
              <a:rPr lang="en-US" sz="1200" dirty="0">
                <a:latin typeface="Arial" charset="0"/>
                <a:ea typeface="Arial" charset="0"/>
                <a:cs typeface="Arial" charset="0"/>
              </a:rPr>
              <a:t>Frequency and Cause of Hospital Readmissions in Sepsis Survivor Patients (</a:t>
            </a:r>
            <a:r>
              <a:rPr lang="en-US" sz="1200" i="1" dirty="0">
                <a:latin typeface="Arial" charset="0"/>
                <a:ea typeface="Arial" charset="0"/>
                <a:cs typeface="Arial" charset="0"/>
              </a:rPr>
              <a:t>n</a:t>
            </a:r>
            <a:r>
              <a:rPr lang="en-US" sz="1200" dirty="0">
                <a:latin typeface="Arial" charset="0"/>
                <a:ea typeface="Arial" charset="0"/>
                <a:cs typeface="Arial" charset="0"/>
              </a:rPr>
              <a:t> = 79)</a:t>
            </a:r>
          </a:p>
        </p:txBody>
      </p:sp>
      <p:sp>
        <p:nvSpPr>
          <p:cNvPr id="4" name="TextBox 3"/>
          <p:cNvSpPr txBox="1"/>
          <p:nvPr/>
        </p:nvSpPr>
        <p:spPr>
          <a:xfrm>
            <a:off x="2357438" y="4552950"/>
            <a:ext cx="6786562" cy="577081"/>
          </a:xfrm>
          <a:prstGeom prst="rect">
            <a:avLst/>
          </a:prstGeom>
          <a:noFill/>
        </p:spPr>
        <p:txBody>
          <a:bodyPr wrap="square" rtlCol="0">
            <a:spAutoFit/>
          </a:bodyPr>
          <a:lstStyle/>
          <a:p>
            <a:pPr marL="403225" indent="-403225"/>
            <a:r>
              <a:rPr lang="en-US" sz="1050" dirty="0"/>
              <a:t>Arshad A, </a:t>
            </a:r>
            <a:r>
              <a:rPr lang="en-US" sz="1050" dirty="0" err="1"/>
              <a:t>Ayaz</a:t>
            </a:r>
            <a:r>
              <a:rPr lang="en-US" sz="1050" dirty="0"/>
              <a:t> A, Haroon MA, Jamil B, Hussain E. Frequency and Cause of Readmissions in Sepsis Patients Presenting to a Tertiary Care Hospital in a Low Middle Income Country. </a:t>
            </a:r>
            <a:r>
              <a:rPr lang="en-US" sz="1050" i="1" dirty="0" err="1"/>
              <a:t>Crit</a:t>
            </a:r>
            <a:r>
              <a:rPr lang="en-US" sz="1050" i="1" dirty="0"/>
              <a:t> Care </a:t>
            </a:r>
            <a:r>
              <a:rPr lang="en-US" sz="1050" i="1" dirty="0" err="1"/>
              <a:t>Explor</a:t>
            </a:r>
            <a:r>
              <a:rPr lang="en-US" sz="1050" dirty="0"/>
              <a:t>. 2020;2(2):e0080. Published 2020 Feb 24. doi:10.1097/CCE.0000000000000080</a:t>
            </a:r>
          </a:p>
        </p:txBody>
      </p:sp>
      <p:pic>
        <p:nvPicPr>
          <p:cNvPr id="7" name="Picture 2" descr="n external file that holds a picture, illustration, etc.&#10;Object 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712213"/>
            <a:ext cx="3797408" cy="3825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72003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required for patient history? </a:t>
            </a:r>
          </a:p>
        </p:txBody>
      </p:sp>
      <p:sp>
        <p:nvSpPr>
          <p:cNvPr id="3" name="Content Placeholder 2"/>
          <p:cNvSpPr>
            <a:spLocks noGrp="1"/>
          </p:cNvSpPr>
          <p:nvPr>
            <p:ph sz="quarter" idx="10"/>
          </p:nvPr>
        </p:nvSpPr>
        <p:spPr>
          <a:xfrm>
            <a:off x="495300" y="819150"/>
            <a:ext cx="8153400" cy="685800"/>
          </a:xfrm>
        </p:spPr>
        <p:txBody>
          <a:bodyPr numCol="1"/>
          <a:lstStyle/>
          <a:p>
            <a:pPr lvl="0"/>
            <a:r>
              <a:rPr lang="en-US" sz="1600" dirty="0"/>
              <a:t>This information will help determine the causative factors and to help guide preventive and </a:t>
            </a:r>
            <a:r>
              <a:rPr lang="en-US" sz="1600"/>
              <a:t>treatment strategies</a:t>
            </a:r>
            <a:endParaRPr lang="en-US" sz="1600" dirty="0"/>
          </a:p>
        </p:txBody>
      </p:sp>
      <p:graphicFrame>
        <p:nvGraphicFramePr>
          <p:cNvPr id="4" name="Table 3"/>
          <p:cNvGraphicFramePr>
            <a:graphicFrameLocks noGrp="1"/>
          </p:cNvGraphicFramePr>
          <p:nvPr>
            <p:extLst>
              <p:ext uri="{D42A27DB-BD31-4B8C-83A1-F6EECF244321}">
                <p14:modId xmlns:p14="http://schemas.microsoft.com/office/powerpoint/2010/main" val="21599046"/>
              </p:ext>
            </p:extLst>
          </p:nvPr>
        </p:nvGraphicFramePr>
        <p:xfrm>
          <a:off x="1714500" y="1428750"/>
          <a:ext cx="5715000" cy="3474720"/>
        </p:xfrm>
        <a:graphic>
          <a:graphicData uri="http://schemas.openxmlformats.org/drawingml/2006/table">
            <a:tbl>
              <a:tblPr firstRow="1" bandRow="1">
                <a:tableStyleId>{073A0DAA-6AF3-43AB-8588-CEC1D06C72B9}</a:tableStyleId>
              </a:tblPr>
              <a:tblGrid>
                <a:gridCol w="5715000">
                  <a:extLst>
                    <a:ext uri="{9D8B030D-6E8A-4147-A177-3AD203B41FA5}">
                      <a16:colId xmlns:a16="http://schemas.microsoft.com/office/drawing/2014/main" val="20000"/>
                    </a:ext>
                  </a:extLst>
                </a:gridCol>
              </a:tblGrid>
              <a:tr h="347000">
                <a:tc>
                  <a:txBody>
                    <a:bodyPr/>
                    <a:lstStyle/>
                    <a:p>
                      <a:pPr algn="ctr"/>
                      <a:r>
                        <a:rPr lang="en-US" dirty="0"/>
                        <a:t>Wound</a:t>
                      </a:r>
                      <a:r>
                        <a:rPr lang="en-US" baseline="0" dirty="0"/>
                        <a:t> history</a:t>
                      </a:r>
                      <a:endParaRPr lang="en-US" dirty="0"/>
                    </a:p>
                  </a:txBody>
                  <a:tcPr/>
                </a:tc>
                <a:extLst>
                  <a:ext uri="{0D108BD9-81ED-4DB2-BD59-A6C34878D82A}">
                    <a16:rowId xmlns:a16="http://schemas.microsoft.com/office/drawing/2014/main" val="10000"/>
                  </a:ext>
                </a:extLst>
              </a:tr>
              <a:tr h="347000">
                <a:tc>
                  <a:txBody>
                    <a:bodyPr/>
                    <a:lstStyle/>
                    <a:p>
                      <a:r>
                        <a:rPr lang="en-US" dirty="0"/>
                        <a:t>Timing and onset</a:t>
                      </a:r>
                    </a:p>
                  </a:txBody>
                  <a:tcPr/>
                </a:tc>
                <a:extLst>
                  <a:ext uri="{0D108BD9-81ED-4DB2-BD59-A6C34878D82A}">
                    <a16:rowId xmlns:a16="http://schemas.microsoft.com/office/drawing/2014/main" val="10001"/>
                  </a:ext>
                </a:extLst>
              </a:tr>
              <a:tr h="347000">
                <a:tc>
                  <a:txBody>
                    <a:bodyPr/>
                    <a:lstStyle/>
                    <a:p>
                      <a:r>
                        <a:rPr lang="en-US" dirty="0"/>
                        <a:t>Perceived causal factors</a:t>
                      </a:r>
                    </a:p>
                  </a:txBody>
                  <a:tcPr/>
                </a:tc>
                <a:extLst>
                  <a:ext uri="{0D108BD9-81ED-4DB2-BD59-A6C34878D82A}">
                    <a16:rowId xmlns:a16="http://schemas.microsoft.com/office/drawing/2014/main" val="10002"/>
                  </a:ext>
                </a:extLst>
              </a:tr>
              <a:tr h="347000">
                <a:tc>
                  <a:txBody>
                    <a:bodyPr/>
                    <a:lstStyle/>
                    <a:p>
                      <a:r>
                        <a:rPr lang="en-US" dirty="0"/>
                        <a:t>Qualitative changes such as size and drainage</a:t>
                      </a:r>
                    </a:p>
                  </a:txBody>
                  <a:tcPr/>
                </a:tc>
                <a:extLst>
                  <a:ext uri="{0D108BD9-81ED-4DB2-BD59-A6C34878D82A}">
                    <a16:rowId xmlns:a16="http://schemas.microsoft.com/office/drawing/2014/main" val="10003"/>
                  </a:ext>
                </a:extLst>
              </a:tr>
              <a:tr h="347000">
                <a:tc>
                  <a:txBody>
                    <a:bodyPr/>
                    <a:lstStyle/>
                    <a:p>
                      <a:r>
                        <a:rPr lang="en-US" dirty="0"/>
                        <a:t>Current wound care regimen</a:t>
                      </a:r>
                    </a:p>
                  </a:txBody>
                  <a:tcPr/>
                </a:tc>
                <a:extLst>
                  <a:ext uri="{0D108BD9-81ED-4DB2-BD59-A6C34878D82A}">
                    <a16:rowId xmlns:a16="http://schemas.microsoft.com/office/drawing/2014/main" val="10004"/>
                  </a:ext>
                </a:extLst>
              </a:tr>
              <a:tr h="347000">
                <a:tc>
                  <a:txBody>
                    <a:bodyPr/>
                    <a:lstStyle/>
                    <a:p>
                      <a:r>
                        <a:rPr lang="en-US" dirty="0"/>
                        <a:t>Previous treatments</a:t>
                      </a:r>
                    </a:p>
                  </a:txBody>
                  <a:tcPr/>
                </a:tc>
                <a:extLst>
                  <a:ext uri="{0D108BD9-81ED-4DB2-BD59-A6C34878D82A}">
                    <a16:rowId xmlns:a16="http://schemas.microsoft.com/office/drawing/2014/main" val="10005"/>
                  </a:ext>
                </a:extLst>
              </a:tr>
              <a:tr h="347000">
                <a:tc>
                  <a:txBody>
                    <a:bodyPr/>
                    <a:lstStyle/>
                    <a:p>
                      <a:r>
                        <a:rPr lang="en-US" dirty="0"/>
                        <a:t>Severity of pain</a:t>
                      </a:r>
                    </a:p>
                  </a:txBody>
                  <a:tcPr/>
                </a:tc>
                <a:extLst>
                  <a:ext uri="{0D108BD9-81ED-4DB2-BD59-A6C34878D82A}">
                    <a16:rowId xmlns:a16="http://schemas.microsoft.com/office/drawing/2014/main" val="10006"/>
                  </a:ext>
                </a:extLst>
              </a:tr>
              <a:tr h="613922">
                <a:tc>
                  <a:txBody>
                    <a:bodyPr/>
                    <a:lstStyle/>
                    <a:p>
                      <a:r>
                        <a:rPr lang="en-US" dirty="0"/>
                        <a:t>Prior wounds (location, characteristics,</a:t>
                      </a:r>
                      <a:r>
                        <a:rPr lang="en-US" baseline="0" dirty="0"/>
                        <a:t> previous treatments)</a:t>
                      </a:r>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964113753"/>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What are etiologies for 30-day readmission for sepsis? </a:t>
            </a:r>
          </a:p>
        </p:txBody>
      </p:sp>
      <p:sp>
        <p:nvSpPr>
          <p:cNvPr id="4" name="TextBox 3"/>
          <p:cNvSpPr txBox="1"/>
          <p:nvPr/>
        </p:nvSpPr>
        <p:spPr>
          <a:xfrm>
            <a:off x="3048000" y="4548485"/>
            <a:ext cx="5879703" cy="461665"/>
          </a:xfrm>
          <a:prstGeom prst="rect">
            <a:avLst/>
          </a:prstGeom>
          <a:noFill/>
        </p:spPr>
        <p:txBody>
          <a:bodyPr wrap="square" rtlCol="0">
            <a:spAutoFit/>
          </a:bodyPr>
          <a:lstStyle/>
          <a:p>
            <a:pPr marL="403225" indent="-403225"/>
            <a:r>
              <a:rPr lang="en-US" sz="1200" dirty="0" err="1"/>
              <a:t>Gadre</a:t>
            </a:r>
            <a:r>
              <a:rPr lang="en-US" sz="1200" dirty="0"/>
              <a:t> SK, et al. Epidemiology and Predictors of 30-Day Readmission in Patients With Sepsis. </a:t>
            </a:r>
            <a:r>
              <a:rPr lang="en-US" sz="1200" i="1" dirty="0"/>
              <a:t>Chest</a:t>
            </a:r>
            <a:r>
              <a:rPr lang="en-US" sz="1200" dirty="0"/>
              <a:t>. 2019;155(3):483-490. doi:10.1016/j.chest.2018.12.008</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635000"/>
            <a:ext cx="3803090" cy="3956973"/>
          </a:xfrm>
          <a:prstGeom prst="rect">
            <a:avLst/>
          </a:prstGeom>
        </p:spPr>
      </p:pic>
    </p:spTree>
    <p:extLst>
      <p:ext uri="{BB962C8B-B14F-4D97-AF65-F5344CB8AC3E}">
        <p14:creationId xmlns:p14="http://schemas.microsoft.com/office/powerpoint/2010/main" val="381232262"/>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key Patient Safety Indicators (PSIs)? </a:t>
            </a:r>
          </a:p>
        </p:txBody>
      </p:sp>
      <p:sp>
        <p:nvSpPr>
          <p:cNvPr id="4" name="TextBox 3"/>
          <p:cNvSpPr txBox="1"/>
          <p:nvPr/>
        </p:nvSpPr>
        <p:spPr>
          <a:xfrm>
            <a:off x="3911600" y="4703375"/>
            <a:ext cx="5232400" cy="276999"/>
          </a:xfrm>
          <a:prstGeom prst="rect">
            <a:avLst/>
          </a:prstGeom>
          <a:noFill/>
        </p:spPr>
        <p:txBody>
          <a:bodyPr wrap="square" rtlCol="0">
            <a:spAutoFit/>
          </a:bodyPr>
          <a:lstStyle/>
          <a:p>
            <a:pPr marL="403225" indent="-403225"/>
            <a:r>
              <a:rPr lang="en-US" sz="1200" dirty="0" err="1"/>
              <a:t>www.qualityindicators.ahrq.gov</a:t>
            </a:r>
            <a:r>
              <a:rPr lang="en-US" sz="1200" dirty="0"/>
              <a:t>/News/PSI90_Factsheet_FAQ_v1.pdf</a:t>
            </a:r>
          </a:p>
        </p:txBody>
      </p:sp>
      <p:pic>
        <p:nvPicPr>
          <p:cNvPr id="7" name="Content Placeholder 5"/>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609600" y="1352550"/>
            <a:ext cx="8267700" cy="3200400"/>
          </a:xfrm>
          <a:prstGeom prst="rect">
            <a:avLst/>
          </a:prstGeom>
        </p:spPr>
      </p:pic>
    </p:spTree>
    <p:extLst>
      <p:ext uri="{BB962C8B-B14F-4D97-AF65-F5344CB8AC3E}">
        <p14:creationId xmlns:p14="http://schemas.microsoft.com/office/powerpoint/2010/main" val="58401732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9100"/>
            <a:ext cx="8229600" cy="857250"/>
          </a:xfrm>
        </p:spPr>
        <p:txBody>
          <a:bodyPr/>
          <a:lstStyle/>
          <a:p>
            <a:r>
              <a:rPr lang="en-US" dirty="0"/>
              <a:t>PSI 3: Pressure Ulcer Rate</a:t>
            </a:r>
          </a:p>
        </p:txBody>
      </p:sp>
      <p:sp>
        <p:nvSpPr>
          <p:cNvPr id="3" name="Content Placeholder 2"/>
          <p:cNvSpPr>
            <a:spLocks noGrp="1"/>
          </p:cNvSpPr>
          <p:nvPr>
            <p:ph sz="quarter" idx="10"/>
          </p:nvPr>
        </p:nvSpPr>
        <p:spPr>
          <a:xfrm>
            <a:off x="381000" y="1276350"/>
            <a:ext cx="8001000" cy="2667000"/>
          </a:xfrm>
        </p:spPr>
        <p:txBody>
          <a:bodyPr/>
          <a:lstStyle/>
          <a:p>
            <a:r>
              <a:rPr lang="en-US" sz="1800" dirty="0"/>
              <a:t>Stage III or IV pressure ulcers or unstageable (secondary diagnosis) per 1,000 discharges among surgical or medical patients ages 18 years and older. Excludes stays less than 3 days; cases with a principal diagnosis of pressure ulcer; cases with a secondary diagnosis of Stage III or IV pressure ulcer or unstageable that is present on admission; obstetric cases; and transfers from another facility.</a:t>
            </a:r>
          </a:p>
        </p:txBody>
      </p:sp>
      <p:sp>
        <p:nvSpPr>
          <p:cNvPr id="4" name="TextBox 3"/>
          <p:cNvSpPr txBox="1"/>
          <p:nvPr/>
        </p:nvSpPr>
        <p:spPr>
          <a:xfrm>
            <a:off x="4267200" y="4381500"/>
            <a:ext cx="4572000" cy="461665"/>
          </a:xfrm>
          <a:prstGeom prst="rect">
            <a:avLst/>
          </a:prstGeom>
          <a:noFill/>
        </p:spPr>
        <p:txBody>
          <a:bodyPr wrap="square" rtlCol="0">
            <a:spAutoFit/>
          </a:bodyPr>
          <a:lstStyle/>
          <a:p>
            <a:pPr marL="403225" indent="-403225"/>
            <a:r>
              <a:rPr lang="en-US" sz="1200" dirty="0" err="1"/>
              <a:t>www.medicare.gov</a:t>
            </a:r>
            <a:r>
              <a:rPr lang="en-US" sz="1200" dirty="0"/>
              <a:t>/</a:t>
            </a:r>
            <a:r>
              <a:rPr lang="en-US" sz="1200" dirty="0" err="1"/>
              <a:t>HospitalCompare</a:t>
            </a:r>
            <a:r>
              <a:rPr lang="en-US" sz="1200" dirty="0"/>
              <a:t>/Data/Serious-</a:t>
            </a:r>
            <a:r>
              <a:rPr lang="en-US" sz="1200" dirty="0" err="1"/>
              <a:t>Complications.html</a:t>
            </a:r>
            <a:endParaRPr lang="en-US" sz="1200" dirty="0"/>
          </a:p>
        </p:txBody>
      </p:sp>
    </p:spTree>
    <p:extLst>
      <p:ext uri="{BB962C8B-B14F-4D97-AF65-F5344CB8AC3E}">
        <p14:creationId xmlns:p14="http://schemas.microsoft.com/office/powerpoint/2010/main" val="49065371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Safety Indicator 03 (PSI 03) Pressure Ulcer Rate</a:t>
            </a:r>
          </a:p>
        </p:txBody>
      </p:sp>
      <p:sp>
        <p:nvSpPr>
          <p:cNvPr id="3" name="Content Placeholder 2"/>
          <p:cNvSpPr>
            <a:spLocks noGrp="1"/>
          </p:cNvSpPr>
          <p:nvPr>
            <p:ph sz="quarter" idx="10"/>
          </p:nvPr>
        </p:nvSpPr>
        <p:spPr>
          <a:xfrm>
            <a:off x="558006" y="1428750"/>
            <a:ext cx="8357394" cy="2667000"/>
          </a:xfrm>
        </p:spPr>
        <p:txBody>
          <a:bodyPr/>
          <a:lstStyle/>
          <a:p>
            <a:pPr>
              <a:lnSpc>
                <a:spcPct val="120000"/>
              </a:lnSpc>
              <a:spcBef>
                <a:spcPts val="0"/>
              </a:spcBef>
            </a:pPr>
            <a:r>
              <a:rPr lang="en-US" sz="1400" dirty="0"/>
              <a:t>with length of stay of less than 3 days </a:t>
            </a:r>
          </a:p>
          <a:p>
            <a:pPr>
              <a:lnSpc>
                <a:spcPct val="120000"/>
              </a:lnSpc>
              <a:spcBef>
                <a:spcPts val="0"/>
              </a:spcBef>
            </a:pPr>
            <a:r>
              <a:rPr lang="en-US" sz="1400" dirty="0"/>
              <a:t>with a principal ICD-10-CM diagnosis code for pressure ulcer stage III or IV (or unstageable) </a:t>
            </a:r>
          </a:p>
          <a:p>
            <a:pPr>
              <a:lnSpc>
                <a:spcPct val="120000"/>
              </a:lnSpc>
              <a:spcBef>
                <a:spcPts val="0"/>
              </a:spcBef>
            </a:pPr>
            <a:r>
              <a:rPr lang="en-US" sz="1400" dirty="0"/>
              <a:t>With all secondary ICD-10-CM diagnosis codes for pressure ulcer stage III or IV (or unstageable) present on admission </a:t>
            </a:r>
          </a:p>
          <a:p>
            <a:pPr>
              <a:lnSpc>
                <a:spcPct val="120000"/>
              </a:lnSpc>
              <a:spcBef>
                <a:spcPts val="0"/>
              </a:spcBef>
            </a:pPr>
            <a:r>
              <a:rPr lang="en-US" sz="1400" dirty="0"/>
              <a:t>If more than one diagnosis of pressure ulcer is present, all diagnoses must be present on admission for the discharge to be excluded. </a:t>
            </a:r>
          </a:p>
          <a:p>
            <a:pPr>
              <a:lnSpc>
                <a:spcPct val="120000"/>
              </a:lnSpc>
              <a:spcBef>
                <a:spcPts val="0"/>
              </a:spcBef>
            </a:pPr>
            <a:r>
              <a:rPr lang="en-US" sz="1400" dirty="0"/>
              <a:t>with any ICD-10-CM diagnosis code for severe burns (≥20% body surface area) </a:t>
            </a:r>
          </a:p>
          <a:p>
            <a:pPr>
              <a:lnSpc>
                <a:spcPct val="120000"/>
              </a:lnSpc>
              <a:spcBef>
                <a:spcPts val="0"/>
              </a:spcBef>
            </a:pPr>
            <a:r>
              <a:rPr lang="en-US" sz="1400" dirty="0"/>
              <a:t>with any ICD-10-CM diagnosis code for exfoliative disorders of the skin (≥20% body surface area) </a:t>
            </a:r>
          </a:p>
          <a:p>
            <a:pPr>
              <a:lnSpc>
                <a:spcPct val="120000"/>
              </a:lnSpc>
              <a:spcBef>
                <a:spcPts val="0"/>
              </a:spcBef>
            </a:pPr>
            <a:r>
              <a:rPr lang="en-US" sz="1400" dirty="0"/>
              <a:t>with a MDC code of 14 (pregnancy, childbirth, and puerperium) </a:t>
            </a:r>
          </a:p>
          <a:p>
            <a:pPr>
              <a:lnSpc>
                <a:spcPct val="120000"/>
              </a:lnSpc>
              <a:spcBef>
                <a:spcPts val="0"/>
              </a:spcBef>
            </a:pPr>
            <a:r>
              <a:rPr lang="en-US" sz="1400" dirty="0"/>
              <a:t>with missing gender (SEX=missing), age (AGE=missing), quarter (DQTR=missing), year (YEAR=missing), or principal diagnosis (DX1=missing)</a:t>
            </a:r>
          </a:p>
        </p:txBody>
      </p:sp>
      <p:sp>
        <p:nvSpPr>
          <p:cNvPr id="4" name="TextBox 3"/>
          <p:cNvSpPr txBox="1"/>
          <p:nvPr/>
        </p:nvSpPr>
        <p:spPr>
          <a:xfrm>
            <a:off x="4343400" y="4400550"/>
            <a:ext cx="4572000" cy="461665"/>
          </a:xfrm>
          <a:prstGeom prst="rect">
            <a:avLst/>
          </a:prstGeom>
          <a:noFill/>
        </p:spPr>
        <p:txBody>
          <a:bodyPr wrap="square" rtlCol="0">
            <a:spAutoFit/>
          </a:bodyPr>
          <a:lstStyle/>
          <a:p>
            <a:pPr marL="403225" indent="-403225"/>
            <a:r>
              <a:rPr lang="en-US" sz="1200" dirty="0" err="1"/>
              <a:t>www.qualityindicators.ahrq.gov</a:t>
            </a:r>
            <a:r>
              <a:rPr lang="en-US" sz="1200" dirty="0"/>
              <a:t>/Downloads/Modules/PSI/V2019/</a:t>
            </a:r>
            <a:r>
              <a:rPr lang="en-US" sz="1200" dirty="0" err="1"/>
              <a:t>TechSpecs</a:t>
            </a:r>
            <a:r>
              <a:rPr lang="en-US" sz="1200" dirty="0"/>
              <a:t>/PSI_03_Pressure_Ulcer_Rate.pdf</a:t>
            </a:r>
          </a:p>
        </p:txBody>
      </p:sp>
    </p:spTree>
    <p:extLst>
      <p:ext uri="{BB962C8B-B14F-4D97-AF65-F5344CB8AC3E}">
        <p14:creationId xmlns:p14="http://schemas.microsoft.com/office/powerpoint/2010/main" val="97365479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“never event?” </a:t>
            </a:r>
          </a:p>
        </p:txBody>
      </p:sp>
      <p:sp>
        <p:nvSpPr>
          <p:cNvPr id="3" name="Content Placeholder 2"/>
          <p:cNvSpPr>
            <a:spLocks noGrp="1"/>
          </p:cNvSpPr>
          <p:nvPr>
            <p:ph sz="quarter" idx="10"/>
          </p:nvPr>
        </p:nvSpPr>
        <p:spPr>
          <a:xfrm>
            <a:off x="558006" y="991955"/>
            <a:ext cx="8128794" cy="2667000"/>
          </a:xfrm>
        </p:spPr>
        <p:txBody>
          <a:bodyPr/>
          <a:lstStyle/>
          <a:p>
            <a:r>
              <a:rPr lang="en-US" sz="1800" dirty="0"/>
              <a:t>According to the National Quality Forum (NQF), “never events” are errors in medical care that are clearly identifiable, preventable, and serious in their consequences for patients, and that indicate a real problem in the safety and credibility of a health care facility.   Examples of “never events” include surgery on the wrong body part; foreign body left in a patient after surgery; mismatched blood transfusion; major medication error; </a:t>
            </a:r>
            <a:r>
              <a:rPr lang="en-US" sz="1800" b="1" dirty="0"/>
              <a:t>severe “pressure ulcer” acquired in the hospital</a:t>
            </a:r>
            <a:r>
              <a:rPr lang="en-US" sz="1800" dirty="0"/>
              <a:t>; and preventable post-operative deaths. </a:t>
            </a:r>
            <a:endParaRPr lang="en-US" sz="1800" b="1" dirty="0"/>
          </a:p>
        </p:txBody>
      </p:sp>
      <p:sp>
        <p:nvSpPr>
          <p:cNvPr id="4" name="TextBox 3"/>
          <p:cNvSpPr txBox="1"/>
          <p:nvPr/>
        </p:nvSpPr>
        <p:spPr>
          <a:xfrm>
            <a:off x="4267200" y="4156075"/>
            <a:ext cx="4572000" cy="461665"/>
          </a:xfrm>
          <a:prstGeom prst="rect">
            <a:avLst/>
          </a:prstGeom>
          <a:noFill/>
        </p:spPr>
        <p:txBody>
          <a:bodyPr wrap="square" rtlCol="0">
            <a:spAutoFit/>
          </a:bodyPr>
          <a:lstStyle/>
          <a:p>
            <a:pPr marL="403225" indent="-403225"/>
            <a:r>
              <a:rPr lang="en-US" sz="1200" dirty="0" err="1"/>
              <a:t>www.cms.gov</a:t>
            </a:r>
            <a:r>
              <a:rPr lang="en-US" sz="1200" dirty="0"/>
              <a:t>/newsroom/fact-sheets/eliminating-serious-preventable-and-costly-medical-errors-never-events</a:t>
            </a:r>
          </a:p>
        </p:txBody>
      </p:sp>
    </p:spTree>
    <p:extLst>
      <p:ext uri="{BB962C8B-B14F-4D97-AF65-F5344CB8AC3E}">
        <p14:creationId xmlns:p14="http://schemas.microsoft.com/office/powerpoint/2010/main" val="52273437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are never events scored? </a:t>
            </a:r>
          </a:p>
        </p:txBody>
      </p:sp>
      <p:sp>
        <p:nvSpPr>
          <p:cNvPr id="4" name="TextBox 3"/>
          <p:cNvSpPr txBox="1"/>
          <p:nvPr/>
        </p:nvSpPr>
        <p:spPr>
          <a:xfrm>
            <a:off x="3200400" y="4605040"/>
            <a:ext cx="5791200" cy="646331"/>
          </a:xfrm>
          <a:prstGeom prst="rect">
            <a:avLst/>
          </a:prstGeom>
          <a:noFill/>
        </p:spPr>
        <p:txBody>
          <a:bodyPr wrap="square" rtlCol="0">
            <a:spAutoFit/>
          </a:bodyPr>
          <a:lstStyle/>
          <a:p>
            <a:pPr marL="403225" indent="-403225"/>
            <a:r>
              <a:rPr lang="en-US" sz="1200" dirty="0" err="1"/>
              <a:t>www.leapfroggroup.org</a:t>
            </a:r>
            <a:r>
              <a:rPr lang="en-US" sz="1200" dirty="0"/>
              <a:t>/sites/default/files/Files/2019scoringAlgorithms_20190401_v8.0.pdf</a:t>
            </a:r>
          </a:p>
          <a:p>
            <a:pPr marL="403225" indent="-403225"/>
            <a:endParaRPr lang="en-US" sz="1200" dirty="0"/>
          </a:p>
        </p:txBody>
      </p:sp>
      <p:pic>
        <p:nvPicPr>
          <p:cNvPr id="6"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622820" y="874222"/>
            <a:ext cx="5288760" cy="3737168"/>
          </a:xfrm>
          <a:prstGeom prst="rect">
            <a:avLst/>
          </a:prstGeom>
        </p:spPr>
      </p:pic>
    </p:spTree>
    <p:extLst>
      <p:ext uri="{BB962C8B-B14F-4D97-AF65-F5344CB8AC3E}">
        <p14:creationId xmlns:p14="http://schemas.microsoft.com/office/powerpoint/2010/main" val="1876021182"/>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
            <a:ext cx="8229600" cy="857250"/>
          </a:xfrm>
        </p:spPr>
        <p:txBody>
          <a:bodyPr/>
          <a:lstStyle/>
          <a:p>
            <a:r>
              <a:rPr lang="en-US" dirty="0"/>
              <a:t>What are key surgical complications according to CMS? </a:t>
            </a:r>
          </a:p>
        </p:txBody>
      </p:sp>
      <p:sp>
        <p:nvSpPr>
          <p:cNvPr id="3" name="Content Placeholder 2"/>
          <p:cNvSpPr>
            <a:spLocks noGrp="1"/>
          </p:cNvSpPr>
          <p:nvPr>
            <p:ph sz="quarter" idx="10"/>
          </p:nvPr>
        </p:nvSpPr>
        <p:spPr>
          <a:xfrm>
            <a:off x="381000" y="1276350"/>
            <a:ext cx="8001000" cy="2667000"/>
          </a:xfrm>
        </p:spPr>
        <p:txBody>
          <a:bodyPr/>
          <a:lstStyle/>
          <a:p>
            <a:r>
              <a:rPr lang="en-US" sz="1200" b="1" dirty="0"/>
              <a:t>Surgical complications – CMS recalibrated Patient Safety Indicators</a:t>
            </a:r>
          </a:p>
          <a:p>
            <a:pPr marL="457200" lvl="1" indent="0">
              <a:buNone/>
            </a:pPr>
            <a:r>
              <a:rPr lang="en-US" sz="1200" dirty="0"/>
              <a:t>Measures of serious complications are drawn from the CMS Patient Safety Indicators (PSIs). The overall score for serious complications is based on how often adult patients had certain serious, but potentially preventable, complications related to medical or surgical inpatient hospital care. This composite (or summary) measure – Patient Safety and Adverse Events Composite – is based on the following measures:</a:t>
            </a:r>
          </a:p>
          <a:p>
            <a:pPr lvl="1"/>
            <a:r>
              <a:rPr lang="en-US" sz="1600" b="1" dirty="0"/>
              <a:t>(PSI 3) Pressure sores (pressure ulcers)</a:t>
            </a:r>
          </a:p>
          <a:p>
            <a:pPr lvl="1"/>
            <a:r>
              <a:rPr lang="en-US" sz="1200" dirty="0"/>
              <a:t>(PSI 6) Collapsed lung that results from medical treatment (Iatrogenic pneumothorax)</a:t>
            </a:r>
          </a:p>
          <a:p>
            <a:pPr lvl="1"/>
            <a:r>
              <a:rPr lang="en-US" sz="1200" dirty="0"/>
              <a:t>(PSI 8) Broken hip from a fall after surgery (in-hospital fall with hip fracture)</a:t>
            </a:r>
          </a:p>
          <a:p>
            <a:pPr lvl="1"/>
            <a:r>
              <a:rPr lang="en-US" sz="1200" dirty="0"/>
              <a:t>(PSI 9) Bleeding or bruising during surgery (perioperative hemorrhage or hematoma)</a:t>
            </a:r>
          </a:p>
          <a:p>
            <a:pPr lvl="1"/>
            <a:r>
              <a:rPr lang="en-US" sz="1200" dirty="0"/>
              <a:t>(PSI 10) Kidney and diabetic complications after surgery (postoperative acute kidney injury requiring dialysis)</a:t>
            </a:r>
          </a:p>
          <a:p>
            <a:pPr lvl="1"/>
            <a:r>
              <a:rPr lang="en-US" sz="1200" dirty="0"/>
              <a:t>(PSI 11) Respiratory failure after surgery (postoperative respiratory failure)</a:t>
            </a:r>
          </a:p>
          <a:p>
            <a:pPr lvl="1"/>
            <a:r>
              <a:rPr lang="en-US" sz="1200" dirty="0"/>
              <a:t>(PSI 12) Blood clots, in the lung or a large vein, after surgery (perioperative pulmonary embolism or deep vein thrombosis)</a:t>
            </a:r>
          </a:p>
          <a:p>
            <a:pPr lvl="1"/>
            <a:r>
              <a:rPr lang="en-US" sz="1200" dirty="0"/>
              <a:t>(PSI 13) Blood stream infection after surgery (postoperative sepsis)</a:t>
            </a:r>
          </a:p>
          <a:p>
            <a:pPr lvl="1"/>
            <a:r>
              <a:rPr lang="en-US" sz="1200" dirty="0"/>
              <a:t>(PSI 14) A wound that splits open after surgery (postoperative wound dehiscence)</a:t>
            </a:r>
          </a:p>
          <a:p>
            <a:pPr lvl="1"/>
            <a:r>
              <a:rPr lang="en-US" sz="1200" dirty="0"/>
              <a:t>(PSI 15) Accidental cuts and tears (unrecognized abdominopelvic accidental puncture or laceration)</a:t>
            </a:r>
          </a:p>
        </p:txBody>
      </p:sp>
      <p:sp>
        <p:nvSpPr>
          <p:cNvPr id="4" name="TextBox 3"/>
          <p:cNvSpPr txBox="1"/>
          <p:nvPr/>
        </p:nvSpPr>
        <p:spPr>
          <a:xfrm>
            <a:off x="4267200" y="4381500"/>
            <a:ext cx="4572000" cy="461665"/>
          </a:xfrm>
          <a:prstGeom prst="rect">
            <a:avLst/>
          </a:prstGeom>
          <a:noFill/>
        </p:spPr>
        <p:txBody>
          <a:bodyPr wrap="square" rtlCol="0">
            <a:spAutoFit/>
          </a:bodyPr>
          <a:lstStyle/>
          <a:p>
            <a:pPr marL="403225" indent="-403225"/>
            <a:r>
              <a:rPr lang="en-US" sz="1200" dirty="0" err="1"/>
              <a:t>www.medicare.gov</a:t>
            </a:r>
            <a:r>
              <a:rPr lang="en-US" sz="1200" dirty="0"/>
              <a:t>/</a:t>
            </a:r>
            <a:r>
              <a:rPr lang="en-US" sz="1200" dirty="0" err="1"/>
              <a:t>HospitalCompare</a:t>
            </a:r>
            <a:r>
              <a:rPr lang="en-US" sz="1200" dirty="0"/>
              <a:t>/Data/Serious-</a:t>
            </a:r>
            <a:r>
              <a:rPr lang="en-US" sz="1200" dirty="0" err="1"/>
              <a:t>Complications.html</a:t>
            </a:r>
            <a:endParaRPr lang="en-US" sz="1200" dirty="0"/>
          </a:p>
        </p:txBody>
      </p:sp>
    </p:spTree>
    <p:extLst>
      <p:ext uri="{BB962C8B-B14F-4D97-AF65-F5344CB8AC3E}">
        <p14:creationId xmlns:p14="http://schemas.microsoft.com/office/powerpoint/2010/main" val="116364168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
            <a:ext cx="8229600" cy="857250"/>
          </a:xfrm>
        </p:spPr>
        <p:txBody>
          <a:bodyPr/>
          <a:lstStyle/>
          <a:p>
            <a:r>
              <a:rPr lang="en-US" dirty="0"/>
              <a:t>How does Leapfrog measure hospital-acquired pressure ulcers?</a:t>
            </a:r>
          </a:p>
        </p:txBody>
      </p:sp>
      <p:sp>
        <p:nvSpPr>
          <p:cNvPr id="3" name="Content Placeholder 2"/>
          <p:cNvSpPr>
            <a:spLocks noGrp="1"/>
          </p:cNvSpPr>
          <p:nvPr>
            <p:ph sz="quarter" idx="10"/>
          </p:nvPr>
        </p:nvSpPr>
        <p:spPr>
          <a:xfrm>
            <a:off x="558006" y="1200150"/>
            <a:ext cx="7976394" cy="2667000"/>
          </a:xfrm>
        </p:spPr>
        <p:txBody>
          <a:bodyPr/>
          <a:lstStyle/>
          <a:p>
            <a:pPr marL="0" indent="0">
              <a:buNone/>
            </a:pPr>
            <a:r>
              <a:rPr lang="en-US" sz="1600" dirty="0"/>
              <a:t>Leapfrog evaluates two hospital-acquired injuries on the Leapfrog Hospital Survey: Hospital-Acquired Stage III &amp; IV Pressure Ulcers and Hospital-Acquired Injuries.</a:t>
            </a:r>
          </a:p>
          <a:p>
            <a:r>
              <a:rPr lang="en-US" sz="1600" dirty="0"/>
              <a:t>Hospital-acquired pressure ulcers at stage III and IV are "bedsores" that are caused by remaining in one position for a long time, commonly in a bed or wheelchair, and can be prevented through known precautions. Stage III and IV pressure ulcers are very deep, serious sores that may reach muscle or bone. They cause severe pain and serious infection, and may prolong hospital stays or lead to amputation. Occasionally, a pressure ulcer may lead to death.</a:t>
            </a:r>
          </a:p>
          <a:p>
            <a:r>
              <a:rPr lang="en-US" sz="1600" dirty="0"/>
              <a:t>Hospital-acquired injuries are falls and other traumatic injuries (broken or dislocated bones, crushing injuries, or burns) that occur while a patient is in the hospital. Falls can happen when patients who really can’t walk on their own try getting out of bed, often to go to the restroom. Patient falls increase time in the hospital, require additional care, and can result in permanent disability or even death. Although some falls and injuries may occur when hospitals are providing quality care, many others can be avoided.</a:t>
            </a:r>
          </a:p>
        </p:txBody>
      </p:sp>
      <p:sp>
        <p:nvSpPr>
          <p:cNvPr id="4" name="TextBox 3"/>
          <p:cNvSpPr txBox="1"/>
          <p:nvPr/>
        </p:nvSpPr>
        <p:spPr>
          <a:xfrm>
            <a:off x="4114800" y="4656951"/>
            <a:ext cx="4572000" cy="276999"/>
          </a:xfrm>
          <a:prstGeom prst="rect">
            <a:avLst/>
          </a:prstGeom>
          <a:noFill/>
        </p:spPr>
        <p:txBody>
          <a:bodyPr wrap="square" rtlCol="0">
            <a:spAutoFit/>
          </a:bodyPr>
          <a:lstStyle/>
          <a:p>
            <a:pPr marL="403225" indent="-403225"/>
            <a:r>
              <a:rPr lang="en-US" sz="1200" dirty="0" err="1"/>
              <a:t>www.leapfroggroup.org</a:t>
            </a:r>
            <a:r>
              <a:rPr lang="en-US" sz="1200" dirty="0"/>
              <a:t>/ratings/reports/</a:t>
            </a:r>
            <a:r>
              <a:rPr lang="en-US" sz="1200" dirty="0" err="1"/>
              <a:t>hospitalacquiredinjuries</a:t>
            </a:r>
            <a:endParaRPr lang="en-US" sz="1200" dirty="0"/>
          </a:p>
        </p:txBody>
      </p:sp>
    </p:spTree>
    <p:extLst>
      <p:ext uri="{BB962C8B-B14F-4D97-AF65-F5344CB8AC3E}">
        <p14:creationId xmlns:p14="http://schemas.microsoft.com/office/powerpoint/2010/main" val="390682197"/>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
            <a:ext cx="8229600" cy="857250"/>
          </a:xfrm>
        </p:spPr>
        <p:txBody>
          <a:bodyPr/>
          <a:lstStyle/>
          <a:p>
            <a:r>
              <a:rPr lang="en-US" dirty="0"/>
              <a:t>What is needed for informed consent? </a:t>
            </a:r>
          </a:p>
        </p:txBody>
      </p:sp>
      <p:sp>
        <p:nvSpPr>
          <p:cNvPr id="3" name="Content Placeholder 2"/>
          <p:cNvSpPr>
            <a:spLocks noGrp="1"/>
          </p:cNvSpPr>
          <p:nvPr>
            <p:ph sz="quarter" idx="10"/>
          </p:nvPr>
        </p:nvSpPr>
        <p:spPr>
          <a:xfrm>
            <a:off x="558006" y="1200150"/>
            <a:ext cx="7976394" cy="2667000"/>
          </a:xfrm>
        </p:spPr>
        <p:txBody>
          <a:bodyPr/>
          <a:lstStyle/>
          <a:p>
            <a:r>
              <a:rPr lang="en-US" sz="1600" dirty="0"/>
              <a:t>The right to make informed decisions regarding care presumes that the patient or the patient’s representative has been provided information about his/her health status, diagnosis, and prognosis. Furthermore, it includes the patient's or the patient’s representative’s participation in the development of his/her plan of care, including providing consent to, or refusal of, medical or surgical interventions, and in planning for care after discharge from the hospital. </a:t>
            </a:r>
          </a:p>
          <a:p>
            <a:r>
              <a:rPr lang="en-US" sz="1600" dirty="0"/>
              <a:t>The patient or the patient's representative should receive adequate information, provided in a manner that the patient or the patient's representative can understand, to assure that the patient or the patient’s representative can effectively exercise the right to make informed decisions. </a:t>
            </a:r>
          </a:p>
          <a:p>
            <a:r>
              <a:rPr lang="en-US" sz="1600" dirty="0"/>
              <a:t>It is essential that the MD discuss with the patient the details of of procedures. </a:t>
            </a:r>
          </a:p>
        </p:txBody>
      </p:sp>
      <p:sp>
        <p:nvSpPr>
          <p:cNvPr id="4" name="TextBox 3"/>
          <p:cNvSpPr txBox="1"/>
          <p:nvPr/>
        </p:nvSpPr>
        <p:spPr>
          <a:xfrm>
            <a:off x="1637071" y="4629150"/>
            <a:ext cx="7467600" cy="276999"/>
          </a:xfrm>
          <a:prstGeom prst="rect">
            <a:avLst/>
          </a:prstGeom>
          <a:noFill/>
        </p:spPr>
        <p:txBody>
          <a:bodyPr wrap="square" rtlCol="0">
            <a:spAutoFit/>
          </a:bodyPr>
          <a:lstStyle/>
          <a:p>
            <a:pPr marL="403225" indent="-403225"/>
            <a:r>
              <a:rPr lang="en-US" sz="1200" dirty="0"/>
              <a:t>https://</a:t>
            </a:r>
            <a:r>
              <a:rPr lang="en-US" sz="1200" dirty="0" err="1"/>
              <a:t>www.cms.gov</a:t>
            </a:r>
            <a:r>
              <a:rPr lang="en-US" sz="1200" dirty="0"/>
              <a:t>/Regulations-and-Guidance/Guidance/Manuals/downloads/som107ap_a_hospitals.pdf</a:t>
            </a:r>
          </a:p>
        </p:txBody>
      </p:sp>
    </p:spTree>
    <p:extLst>
      <p:ext uri="{BB962C8B-B14F-4D97-AF65-F5344CB8AC3E}">
        <p14:creationId xmlns:p14="http://schemas.microsoft.com/office/powerpoint/2010/main" val="1559863639"/>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
            <a:ext cx="8229600" cy="857250"/>
          </a:xfrm>
        </p:spPr>
        <p:txBody>
          <a:bodyPr/>
          <a:lstStyle/>
          <a:p>
            <a:r>
              <a:rPr lang="en-US" dirty="0"/>
              <a:t>What is needed for informed consent? </a:t>
            </a:r>
          </a:p>
        </p:txBody>
      </p:sp>
      <p:sp>
        <p:nvSpPr>
          <p:cNvPr id="3" name="Content Placeholder 2"/>
          <p:cNvSpPr>
            <a:spLocks noGrp="1"/>
          </p:cNvSpPr>
          <p:nvPr>
            <p:ph sz="quarter" idx="10"/>
          </p:nvPr>
        </p:nvSpPr>
        <p:spPr>
          <a:xfrm>
            <a:off x="558006" y="1200150"/>
            <a:ext cx="7976394" cy="2667000"/>
          </a:xfrm>
        </p:spPr>
        <p:txBody>
          <a:bodyPr numCol="2"/>
          <a:lstStyle/>
          <a:p>
            <a:r>
              <a:rPr lang="en-US" sz="1600" dirty="0"/>
              <a:t>Informed consent process involves these elements: </a:t>
            </a:r>
          </a:p>
          <a:p>
            <a:r>
              <a:rPr lang="en-US" sz="1600" dirty="0"/>
              <a:t>Conducting the process in a manner and location that ensures participant privacy. </a:t>
            </a:r>
          </a:p>
          <a:p>
            <a:r>
              <a:rPr lang="en-US" sz="1600" dirty="0"/>
              <a:t>Giving adequate information about the study in a language understandable to potential subject. </a:t>
            </a:r>
          </a:p>
          <a:p>
            <a:r>
              <a:rPr lang="en-US" sz="1600" dirty="0"/>
              <a:t>Providing adequate opportunity for the potential subject to consider all options. </a:t>
            </a:r>
          </a:p>
          <a:p>
            <a:r>
              <a:rPr lang="en-US" sz="1600" dirty="0"/>
              <a:t>Responding to the potential subject’s questions and/or concerns. </a:t>
            </a:r>
          </a:p>
          <a:p>
            <a:r>
              <a:rPr lang="en-US" sz="1600" dirty="0"/>
              <a:t>Ensuring the potential subject comprehension of the information provided. </a:t>
            </a:r>
          </a:p>
          <a:p>
            <a:r>
              <a:rPr lang="en-US" sz="1600" dirty="0"/>
              <a:t>Obtaining the prospective subject’s voluntary agreement to participate. </a:t>
            </a:r>
          </a:p>
          <a:p>
            <a:r>
              <a:rPr lang="en-US" sz="1600" dirty="0"/>
              <a:t>Documenting the consent appropriately. </a:t>
            </a:r>
          </a:p>
          <a:p>
            <a:r>
              <a:rPr lang="en-US" sz="1600" dirty="0"/>
              <a:t>Providing copies of the consent documents to the subjects. </a:t>
            </a:r>
          </a:p>
          <a:p>
            <a:r>
              <a:rPr lang="en-US" sz="1600" dirty="0"/>
              <a:t>Continuing to provide information as the subject or research requires.  </a:t>
            </a:r>
          </a:p>
        </p:txBody>
      </p:sp>
      <p:sp>
        <p:nvSpPr>
          <p:cNvPr id="4" name="TextBox 3"/>
          <p:cNvSpPr txBox="1"/>
          <p:nvPr/>
        </p:nvSpPr>
        <p:spPr>
          <a:xfrm>
            <a:off x="1637071" y="4629150"/>
            <a:ext cx="7467600" cy="276999"/>
          </a:xfrm>
          <a:prstGeom prst="rect">
            <a:avLst/>
          </a:prstGeom>
          <a:noFill/>
        </p:spPr>
        <p:txBody>
          <a:bodyPr wrap="square" rtlCol="0">
            <a:spAutoFit/>
          </a:bodyPr>
          <a:lstStyle/>
          <a:p>
            <a:pPr marL="403225" indent="-403225"/>
            <a:r>
              <a:rPr lang="en-US" sz="1200" dirty="0"/>
              <a:t>https://</a:t>
            </a:r>
            <a:r>
              <a:rPr lang="en-US" sz="1200" dirty="0" err="1"/>
              <a:t>www.cms.gov</a:t>
            </a:r>
            <a:r>
              <a:rPr lang="en-US" sz="1200" dirty="0"/>
              <a:t>/Regulations-and-Guidance/Guidance/Manuals/downloads/som107ap_a_hospitals.pdf</a:t>
            </a:r>
          </a:p>
        </p:txBody>
      </p:sp>
    </p:spTree>
    <p:extLst>
      <p:ext uri="{BB962C8B-B14F-4D97-AF65-F5344CB8AC3E}">
        <p14:creationId xmlns:p14="http://schemas.microsoft.com/office/powerpoint/2010/main" val="191257814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required for patient history? </a:t>
            </a:r>
          </a:p>
        </p:txBody>
      </p:sp>
      <p:sp>
        <p:nvSpPr>
          <p:cNvPr id="3" name="Content Placeholder 2"/>
          <p:cNvSpPr>
            <a:spLocks noGrp="1"/>
          </p:cNvSpPr>
          <p:nvPr>
            <p:ph sz="quarter" idx="10"/>
          </p:nvPr>
        </p:nvSpPr>
        <p:spPr>
          <a:xfrm>
            <a:off x="457200" y="971550"/>
            <a:ext cx="8229600" cy="3048000"/>
          </a:xfrm>
        </p:spPr>
        <p:txBody>
          <a:bodyPr numCol="1"/>
          <a:lstStyle/>
          <a:p>
            <a:pPr marL="0" lvl="0" indent="0">
              <a:buNone/>
            </a:pPr>
            <a:r>
              <a:rPr lang="en-US" sz="1600" dirty="0"/>
              <a:t>Medical history of conditions that may affect wound healing should be investigated. These include: </a:t>
            </a:r>
          </a:p>
          <a:p>
            <a:pPr lvl="0"/>
            <a:r>
              <a:rPr lang="en-US" sz="1600" dirty="0"/>
              <a:t>history of diabetes, </a:t>
            </a:r>
          </a:p>
          <a:p>
            <a:pPr lvl="0"/>
            <a:r>
              <a:rPr lang="en-US" sz="1600" dirty="0"/>
              <a:t>peripheral arterial disease, </a:t>
            </a:r>
          </a:p>
          <a:p>
            <a:pPr lvl="0"/>
            <a:r>
              <a:rPr lang="en-US" sz="1600" dirty="0"/>
              <a:t>venous insufficiency, </a:t>
            </a:r>
          </a:p>
          <a:p>
            <a:pPr lvl="0"/>
            <a:r>
              <a:rPr lang="en-US" sz="1600" dirty="0"/>
              <a:t>conditions that affect mobility (such as stroke, neurological conditions, and recent trauma), </a:t>
            </a:r>
          </a:p>
          <a:p>
            <a:pPr lvl="0"/>
            <a:r>
              <a:rPr lang="en-US" sz="1600" dirty="0"/>
              <a:t>recent weight loss, </a:t>
            </a:r>
          </a:p>
          <a:p>
            <a:pPr lvl="0"/>
            <a:r>
              <a:rPr lang="en-US" sz="1600" dirty="0"/>
              <a:t>smoking, </a:t>
            </a:r>
          </a:p>
          <a:p>
            <a:pPr lvl="0"/>
            <a:r>
              <a:rPr lang="en-US" sz="1600" dirty="0"/>
              <a:t>radiation, </a:t>
            </a:r>
          </a:p>
          <a:p>
            <a:pPr lvl="0"/>
            <a:r>
              <a:rPr lang="en-US" sz="1600" dirty="0"/>
              <a:t>immunosuppressive therapy and cancer. </a:t>
            </a:r>
          </a:p>
          <a:p>
            <a:pPr lvl="0"/>
            <a:r>
              <a:rPr lang="en-US" sz="1600" dirty="0"/>
              <a:t>Previous surgical history, especially as related to treatment of the wounds, such as wound debridement, skin grafting, arterial revascularization, and vein ablation procedures should be detailed.</a:t>
            </a:r>
          </a:p>
        </p:txBody>
      </p:sp>
    </p:spTree>
    <p:extLst>
      <p:ext uri="{BB962C8B-B14F-4D97-AF65-F5344CB8AC3E}">
        <p14:creationId xmlns:p14="http://schemas.microsoft.com/office/powerpoint/2010/main" val="114981154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required physical exams for pressure ulcers? </a:t>
            </a:r>
          </a:p>
        </p:txBody>
      </p:sp>
      <p:sp>
        <p:nvSpPr>
          <p:cNvPr id="3" name="Content Placeholder 2"/>
          <p:cNvSpPr>
            <a:spLocks noGrp="1"/>
          </p:cNvSpPr>
          <p:nvPr>
            <p:ph sz="quarter" idx="10"/>
          </p:nvPr>
        </p:nvSpPr>
        <p:spPr>
          <a:xfrm>
            <a:off x="533400" y="1276350"/>
            <a:ext cx="8153400" cy="2667000"/>
          </a:xfrm>
        </p:spPr>
        <p:txBody>
          <a:bodyPr numCol="2"/>
          <a:lstStyle/>
          <a:p>
            <a:pPr lvl="0"/>
            <a:r>
              <a:rPr lang="en-US" sz="1600" dirty="0"/>
              <a:t>Exact anatomical location of wound, e.g.: </a:t>
            </a:r>
          </a:p>
          <a:p>
            <a:pPr lvl="1"/>
            <a:r>
              <a:rPr lang="en-US" sz="1600" dirty="0"/>
              <a:t>Plantar or dorsal surface of toe 1,2,3,4,5)</a:t>
            </a:r>
          </a:p>
          <a:p>
            <a:pPr lvl="1"/>
            <a:r>
              <a:rPr lang="en-US" sz="1600" dirty="0"/>
              <a:t>If plantar, identify which metatarsal</a:t>
            </a:r>
          </a:p>
          <a:p>
            <a:pPr lvl="1"/>
            <a:r>
              <a:rPr lang="en-US" sz="1600" dirty="0"/>
              <a:t>Heel/ankle/calf, anterior tibia, lateral or medial</a:t>
            </a:r>
          </a:p>
          <a:p>
            <a:pPr lvl="0"/>
            <a:r>
              <a:rPr lang="en-US" sz="1600" dirty="0"/>
              <a:t>Daily assessment of the skin, particularly around the at-risk areas, including ischial, sacral, trochanteric, and heel areas</a:t>
            </a:r>
          </a:p>
          <a:p>
            <a:r>
              <a:rPr lang="en-US" sz="1600" dirty="0"/>
              <a:t>If patient has heel ulcer, do they have sacral, buttock, occiput, or hip ulcer?</a:t>
            </a:r>
          </a:p>
          <a:p>
            <a:r>
              <a:rPr lang="en-US" sz="1600" dirty="0"/>
              <a:t>Length, width, depth of wound</a:t>
            </a:r>
          </a:p>
          <a:p>
            <a:endParaRPr lang="en-US" sz="1600" dirty="0"/>
          </a:p>
          <a:p>
            <a:r>
              <a:rPr lang="en-US" sz="1600" dirty="0"/>
              <a:t>Fungal toenails (e.g., yes/no? which ones?)</a:t>
            </a:r>
          </a:p>
          <a:p>
            <a:r>
              <a:rPr lang="en-US" sz="1600" dirty="0"/>
              <a:t>Characterization of skin around wound (e.g., erythema, callus? pustules? dermatitis? hyperpigmentation?) </a:t>
            </a:r>
          </a:p>
          <a:p>
            <a:r>
              <a:rPr lang="en-US" sz="1600" dirty="0"/>
              <a:t>Pus</a:t>
            </a:r>
          </a:p>
          <a:p>
            <a:r>
              <a:rPr lang="en-US" sz="1600" dirty="0"/>
              <a:t>Tenderness </a:t>
            </a:r>
          </a:p>
          <a:p>
            <a:r>
              <a:rPr lang="en-US" sz="1600" dirty="0"/>
              <a:t>Drainage</a:t>
            </a:r>
          </a:p>
          <a:p>
            <a:pPr lvl="0"/>
            <a:r>
              <a:rPr lang="en-US" sz="1600" dirty="0"/>
              <a:t>Characterization of granulation tissue (e.g., discolored, well-vascularized?)</a:t>
            </a:r>
          </a:p>
          <a:p>
            <a:pPr lvl="0"/>
            <a:r>
              <a:rPr lang="en-US" sz="1600" dirty="0"/>
              <a:t>Undermining of wound edges (i.e., how many centimeters?)</a:t>
            </a:r>
          </a:p>
          <a:p>
            <a:endParaRPr lang="en-US" sz="1600" dirty="0"/>
          </a:p>
        </p:txBody>
      </p:sp>
    </p:spTree>
    <p:extLst>
      <p:ext uri="{BB962C8B-B14F-4D97-AF65-F5344CB8AC3E}">
        <p14:creationId xmlns:p14="http://schemas.microsoft.com/office/powerpoint/2010/main" val="5269326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assess for infection? </a:t>
            </a:r>
          </a:p>
        </p:txBody>
      </p:sp>
      <p:graphicFrame>
        <p:nvGraphicFramePr>
          <p:cNvPr id="4" name="Table 3"/>
          <p:cNvGraphicFramePr>
            <a:graphicFrameLocks noGrp="1"/>
          </p:cNvGraphicFramePr>
          <p:nvPr>
            <p:extLst>
              <p:ext uri="{D42A27DB-BD31-4B8C-83A1-F6EECF244321}">
                <p14:modId xmlns:p14="http://schemas.microsoft.com/office/powerpoint/2010/main" val="1059096124"/>
              </p:ext>
            </p:extLst>
          </p:nvPr>
        </p:nvGraphicFramePr>
        <p:xfrm>
          <a:off x="1714500" y="819150"/>
          <a:ext cx="5715000" cy="3992880"/>
        </p:xfrm>
        <a:graphic>
          <a:graphicData uri="http://schemas.openxmlformats.org/drawingml/2006/table">
            <a:tbl>
              <a:tblPr firstRow="1" bandRow="1">
                <a:tableStyleId>{073A0DAA-6AF3-43AB-8588-CEC1D06C72B9}</a:tableStyleId>
              </a:tblPr>
              <a:tblGrid>
                <a:gridCol w="5715000">
                  <a:extLst>
                    <a:ext uri="{9D8B030D-6E8A-4147-A177-3AD203B41FA5}">
                      <a16:colId xmlns:a16="http://schemas.microsoft.com/office/drawing/2014/main" val="20000"/>
                    </a:ext>
                  </a:extLst>
                </a:gridCol>
              </a:tblGrid>
              <a:tr h="367358">
                <a:tc>
                  <a:txBody>
                    <a:bodyPr/>
                    <a:lstStyle/>
                    <a:p>
                      <a:pPr algn="ctr"/>
                      <a:r>
                        <a:rPr lang="en-US" dirty="0"/>
                        <a:t>Signs of infection</a:t>
                      </a:r>
                    </a:p>
                  </a:txBody>
                  <a:tcPr/>
                </a:tc>
                <a:extLst>
                  <a:ext uri="{0D108BD9-81ED-4DB2-BD59-A6C34878D82A}">
                    <a16:rowId xmlns:a16="http://schemas.microsoft.com/office/drawing/2014/main" val="10000"/>
                  </a:ext>
                </a:extLst>
              </a:tr>
              <a:tr h="932524">
                <a:tc>
                  <a:txBody>
                    <a:bodyPr/>
                    <a:lstStyle/>
                    <a:p>
                      <a:r>
                        <a:rPr lang="en-US" sz="2000" dirty="0"/>
                        <a:t>Increased blanching erythema in area surrounding the wound Induration surround the wound </a:t>
                      </a:r>
                      <a:endParaRPr lang="en-US" dirty="0"/>
                    </a:p>
                  </a:txBody>
                  <a:tcPr/>
                </a:tc>
                <a:extLst>
                  <a:ext uri="{0D108BD9-81ED-4DB2-BD59-A6C34878D82A}">
                    <a16:rowId xmlns:a16="http://schemas.microsoft.com/office/drawing/2014/main" val="10001"/>
                  </a:ext>
                </a:extLst>
              </a:tr>
              <a:tr h="932524">
                <a:tc>
                  <a:txBody>
                    <a:bodyPr/>
                    <a:lstStyle/>
                    <a:p>
                      <a:r>
                        <a:rPr lang="en-US" sz="2000" dirty="0"/>
                        <a:t>Lymphangitis – red streaking proximally Wound drainage – especially thick, purulent, foul drainage </a:t>
                      </a:r>
                      <a:endParaRPr lang="en-US" dirty="0"/>
                    </a:p>
                  </a:txBody>
                  <a:tcPr/>
                </a:tc>
                <a:extLst>
                  <a:ext uri="{0D108BD9-81ED-4DB2-BD59-A6C34878D82A}">
                    <a16:rowId xmlns:a16="http://schemas.microsoft.com/office/drawing/2014/main" val="10002"/>
                  </a:ext>
                </a:extLst>
              </a:tr>
              <a:tr h="367358">
                <a:tc>
                  <a:txBody>
                    <a:bodyPr/>
                    <a:lstStyle/>
                    <a:p>
                      <a:r>
                        <a:rPr lang="en-US" sz="2000" dirty="0"/>
                        <a:t>Foul odor </a:t>
                      </a:r>
                      <a:endParaRPr lang="en-US" dirty="0"/>
                    </a:p>
                  </a:txBody>
                  <a:tcPr/>
                </a:tc>
                <a:extLst>
                  <a:ext uri="{0D108BD9-81ED-4DB2-BD59-A6C34878D82A}">
                    <a16:rowId xmlns:a16="http://schemas.microsoft.com/office/drawing/2014/main" val="10003"/>
                  </a:ext>
                </a:extLst>
              </a:tr>
              <a:tr h="367358">
                <a:tc>
                  <a:txBody>
                    <a:bodyPr/>
                    <a:lstStyle/>
                    <a:p>
                      <a:r>
                        <a:rPr lang="en-US" sz="2000" dirty="0"/>
                        <a:t>Increased tenderness </a:t>
                      </a:r>
                      <a:endParaRPr lang="en-US" dirty="0"/>
                    </a:p>
                  </a:txBody>
                  <a:tcPr/>
                </a:tc>
                <a:extLst>
                  <a:ext uri="{0D108BD9-81ED-4DB2-BD59-A6C34878D82A}">
                    <a16:rowId xmlns:a16="http://schemas.microsoft.com/office/drawing/2014/main" val="10004"/>
                  </a:ext>
                </a:extLst>
              </a:tr>
              <a:tr h="367358">
                <a:tc>
                  <a:txBody>
                    <a:bodyPr/>
                    <a:lstStyle/>
                    <a:p>
                      <a:r>
                        <a:rPr lang="en-US" sz="2000" dirty="0"/>
                        <a:t>Increased warmth </a:t>
                      </a:r>
                      <a:endParaRPr lang="en-US" dirty="0"/>
                    </a:p>
                  </a:txBody>
                  <a:tcPr/>
                </a:tc>
                <a:extLst>
                  <a:ext uri="{0D108BD9-81ED-4DB2-BD59-A6C34878D82A}">
                    <a16:rowId xmlns:a16="http://schemas.microsoft.com/office/drawing/2014/main" val="10005"/>
                  </a:ext>
                </a:extLst>
              </a:tr>
              <a:tr h="367358">
                <a:tc>
                  <a:txBody>
                    <a:bodyPr/>
                    <a:lstStyle/>
                    <a:p>
                      <a:r>
                        <a:rPr lang="en-US" dirty="0"/>
                        <a:t>Fever</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281647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required lab evaluations? </a:t>
            </a:r>
          </a:p>
        </p:txBody>
      </p:sp>
      <p:sp>
        <p:nvSpPr>
          <p:cNvPr id="3" name="Content Placeholder 2"/>
          <p:cNvSpPr>
            <a:spLocks noGrp="1"/>
          </p:cNvSpPr>
          <p:nvPr>
            <p:ph sz="quarter" idx="10"/>
          </p:nvPr>
        </p:nvSpPr>
        <p:spPr>
          <a:xfrm>
            <a:off x="533400" y="1276350"/>
            <a:ext cx="8153400" cy="2667000"/>
          </a:xfrm>
        </p:spPr>
        <p:txBody>
          <a:bodyPr numCol="2"/>
          <a:lstStyle/>
          <a:p>
            <a:pPr lvl="0"/>
            <a:r>
              <a:rPr lang="en-US" sz="1800" dirty="0" err="1"/>
              <a:t>Procalcitonin</a:t>
            </a:r>
            <a:endParaRPr lang="en-US" sz="1800" dirty="0"/>
          </a:p>
          <a:p>
            <a:pPr lvl="0"/>
            <a:r>
              <a:rPr lang="en-US" sz="1800" dirty="0"/>
              <a:t>C-Reactive Protein</a:t>
            </a:r>
          </a:p>
          <a:p>
            <a:pPr lvl="0"/>
            <a:r>
              <a:rPr lang="en-US" sz="1800" dirty="0"/>
              <a:t>Hemoglobin A1c</a:t>
            </a:r>
          </a:p>
          <a:p>
            <a:pPr lvl="0"/>
            <a:r>
              <a:rPr lang="en-US" sz="1800" dirty="0"/>
              <a:t>Albumin, pre-albumin</a:t>
            </a:r>
          </a:p>
          <a:p>
            <a:pPr lvl="0"/>
            <a:r>
              <a:rPr lang="en-US" sz="1800" dirty="0"/>
              <a:t>Vitamin D level</a:t>
            </a:r>
          </a:p>
          <a:p>
            <a:pPr lvl="0"/>
            <a:r>
              <a:rPr lang="en-US" sz="1800" dirty="0"/>
              <a:t>Complete blood count with manual differential</a:t>
            </a:r>
          </a:p>
          <a:p>
            <a:pPr lvl="0"/>
            <a:r>
              <a:rPr lang="en-US" sz="1800" dirty="0"/>
              <a:t>Prothrombin time/partial thromboplastin time </a:t>
            </a:r>
          </a:p>
          <a:p>
            <a:pPr lvl="0"/>
            <a:r>
              <a:rPr lang="en-US" sz="1800" dirty="0"/>
              <a:t>Comprehensive metabolic panel</a:t>
            </a:r>
          </a:p>
          <a:p>
            <a:pPr lvl="0"/>
            <a:r>
              <a:rPr lang="en-US" sz="1800" dirty="0"/>
              <a:t>Lipid profile </a:t>
            </a:r>
          </a:p>
          <a:p>
            <a:pPr lvl="0"/>
            <a:endParaRPr lang="en-US" sz="1800" dirty="0"/>
          </a:p>
          <a:p>
            <a:r>
              <a:rPr lang="en-US" sz="1800" dirty="0"/>
              <a:t>Erythrocyte sedimentation rate</a:t>
            </a:r>
          </a:p>
          <a:p>
            <a:r>
              <a:rPr lang="en-US" sz="1800" dirty="0"/>
              <a:t>Thyroid-stimulating hormone (TSH) thyroxine (T4) and triiodothyronine (T3)</a:t>
            </a:r>
          </a:p>
          <a:p>
            <a:r>
              <a:rPr lang="en-US" sz="1800" dirty="0"/>
              <a:t> Aspartate Aminotransferase (AST)</a:t>
            </a:r>
          </a:p>
          <a:p>
            <a:r>
              <a:rPr lang="en-US" sz="1800" dirty="0"/>
              <a:t>Alkaline phosphatase (ALP) </a:t>
            </a:r>
          </a:p>
          <a:p>
            <a:r>
              <a:rPr lang="en-US" sz="1800" dirty="0"/>
              <a:t>Gamma‐</a:t>
            </a:r>
            <a:r>
              <a:rPr lang="en-US" sz="1800" dirty="0" err="1"/>
              <a:t>Glutamyl</a:t>
            </a:r>
            <a:r>
              <a:rPr lang="en-US" sz="1800" dirty="0"/>
              <a:t> </a:t>
            </a:r>
            <a:r>
              <a:rPr lang="en-US" sz="1800" dirty="0" err="1"/>
              <a:t>Transpeptidase</a:t>
            </a:r>
            <a:r>
              <a:rPr lang="en-US" sz="1800" dirty="0"/>
              <a:t> (GGT)</a:t>
            </a:r>
          </a:p>
          <a:p>
            <a:r>
              <a:rPr lang="en-US" sz="1800" dirty="0"/>
              <a:t>Alanine aminotransferase (ALT)</a:t>
            </a:r>
          </a:p>
          <a:p>
            <a:r>
              <a:rPr lang="en-US" sz="1800" dirty="0"/>
              <a:t>Urine analysis</a:t>
            </a:r>
          </a:p>
          <a:p>
            <a:r>
              <a:rPr lang="en-US" sz="1800" dirty="0"/>
              <a:t>Urinary </a:t>
            </a:r>
            <a:r>
              <a:rPr lang="en-US" sz="1800" dirty="0" err="1"/>
              <a:t>microalbumin</a:t>
            </a:r>
            <a:r>
              <a:rPr lang="en-US" sz="1800" dirty="0"/>
              <a:t> </a:t>
            </a:r>
          </a:p>
          <a:p>
            <a:pPr lvl="0"/>
            <a:endParaRPr lang="en-US" sz="1800" dirty="0"/>
          </a:p>
        </p:txBody>
      </p:sp>
    </p:spTree>
    <p:extLst>
      <p:ext uri="{BB962C8B-B14F-4D97-AF65-F5344CB8AC3E}">
        <p14:creationId xmlns:p14="http://schemas.microsoft.com/office/powerpoint/2010/main" val="1119154987"/>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required bacteriological evaluations? </a:t>
            </a:r>
          </a:p>
        </p:txBody>
      </p:sp>
      <p:sp>
        <p:nvSpPr>
          <p:cNvPr id="3" name="Content Placeholder 2"/>
          <p:cNvSpPr>
            <a:spLocks noGrp="1"/>
          </p:cNvSpPr>
          <p:nvPr>
            <p:ph sz="quarter" idx="10"/>
          </p:nvPr>
        </p:nvSpPr>
        <p:spPr>
          <a:xfrm>
            <a:off x="533400" y="1276350"/>
            <a:ext cx="8153400" cy="2667000"/>
          </a:xfrm>
        </p:spPr>
        <p:txBody>
          <a:bodyPr/>
          <a:lstStyle/>
          <a:p>
            <a:r>
              <a:rPr lang="en-US" sz="1800" dirty="0"/>
              <a:t>Treat distant infections (e.g. urinary tract, cardiac valves, cranial sinuses) with appropriate antibiotics in pressure ulcer-prone patients or patients with established ulcers.</a:t>
            </a:r>
          </a:p>
          <a:p>
            <a:r>
              <a:rPr lang="en-US" sz="1800" dirty="0"/>
              <a:t>If infection is suspected in a debrided ulcer, or if contraction and epithelialization from the margin are not progressing within two weeks of debridement and relief of pressure, determine the type and level of infection in the debrided ulcer by tissue biopsy or by a validated quantitative swab technique. </a:t>
            </a:r>
          </a:p>
          <a:p>
            <a:r>
              <a:rPr lang="en-US" sz="1800" dirty="0"/>
              <a:t>Cultures should be performed to isolate both aerobic and anaerobic bacteria.</a:t>
            </a:r>
          </a:p>
        </p:txBody>
      </p:sp>
    </p:spTree>
    <p:extLst>
      <p:ext uri="{BB962C8B-B14F-4D97-AF65-F5344CB8AC3E}">
        <p14:creationId xmlns:p14="http://schemas.microsoft.com/office/powerpoint/2010/main" val="661204227"/>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required bacteriological treatments? </a:t>
            </a:r>
          </a:p>
        </p:txBody>
      </p:sp>
      <p:sp>
        <p:nvSpPr>
          <p:cNvPr id="3" name="Content Placeholder 2"/>
          <p:cNvSpPr>
            <a:spLocks noGrp="1"/>
          </p:cNvSpPr>
          <p:nvPr>
            <p:ph sz="quarter" idx="10"/>
          </p:nvPr>
        </p:nvSpPr>
        <p:spPr>
          <a:xfrm>
            <a:off x="533400" y="1276350"/>
            <a:ext cx="8153400" cy="2667000"/>
          </a:xfrm>
        </p:spPr>
        <p:txBody>
          <a:bodyPr/>
          <a:lstStyle/>
          <a:p>
            <a:r>
              <a:rPr lang="en-US" sz="1600" dirty="0"/>
              <a:t>If ≥ 106 CFU/g of tissue or any beta hemolytic streptococci, use topical antimicrobial (discontinue once in bacterial balance to minimize cytotoxicity and development of resistance). </a:t>
            </a:r>
          </a:p>
          <a:p>
            <a:r>
              <a:rPr lang="en-US" sz="1600" dirty="0"/>
              <a:t>Systemically administered antibiotics do not effectively decrease bacterial levels in granulating wounds; however, topically applied antimicrobials can be effective. </a:t>
            </a:r>
          </a:p>
          <a:p>
            <a:r>
              <a:rPr lang="en-US" sz="1600" dirty="0"/>
              <a:t>Obtain bacterial balance (&lt; 105 CFU/g of tissue and no beta hemolytic streptococci) in the pressure ulcer prior to attempting surgical closure by skin graft, direct wound approximation, </a:t>
            </a:r>
            <a:r>
              <a:rPr lang="en-US" sz="1600" dirty="0" err="1"/>
              <a:t>pedicled</a:t>
            </a:r>
            <a:r>
              <a:rPr lang="en-US" sz="1600" dirty="0"/>
              <a:t> or free flap. </a:t>
            </a:r>
          </a:p>
          <a:p>
            <a:r>
              <a:rPr lang="en-US" sz="1600" dirty="0"/>
              <a:t>Obtain bone biopsy for culture and histology in cases of suspected osteomyelitis associated with a pressure ulcer. </a:t>
            </a:r>
          </a:p>
        </p:txBody>
      </p:sp>
    </p:spTree>
    <p:extLst>
      <p:ext uri="{BB962C8B-B14F-4D97-AF65-F5344CB8AC3E}">
        <p14:creationId xmlns:p14="http://schemas.microsoft.com/office/powerpoint/2010/main" val="32797312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theme/theme1.xml><?xml version="1.0" encoding="utf-8"?>
<a:theme xmlns:a="http://schemas.openxmlformats.org/drawingml/2006/main" name="3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1_Pixel">
  <a:themeElements>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ixel 1">
        <a:dk1>
          <a:srgbClr val="103154"/>
        </a:dk1>
        <a:lt1>
          <a:srgbClr val="FFFFFF"/>
        </a:lt1>
        <a:dk2>
          <a:srgbClr val="00BFC3"/>
        </a:dk2>
        <a:lt2>
          <a:srgbClr val="0096FF"/>
        </a:lt2>
        <a:accent1>
          <a:srgbClr val="FF7F01"/>
        </a:accent1>
        <a:accent2>
          <a:srgbClr val="F1B015"/>
        </a:accent2>
        <a:accent3>
          <a:srgbClr val="FFFFFF"/>
        </a:accent3>
        <a:accent4>
          <a:srgbClr val="0C2846"/>
        </a:accent4>
        <a:accent5>
          <a:srgbClr val="FFC0AA"/>
        </a:accent5>
        <a:accent6>
          <a:srgbClr val="DA9F12"/>
        </a:accent6>
        <a:hlink>
          <a:srgbClr val="1286C9"/>
        </a:hlink>
        <a:folHlink>
          <a:srgbClr val="A8C2E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7665</TotalTime>
  <Words>4679</Words>
  <Application>Microsoft Macintosh PowerPoint</Application>
  <PresentationFormat>On-screen Show (16:9)</PresentationFormat>
  <Paragraphs>429</Paragraphs>
  <Slides>39</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39</vt:i4>
      </vt:variant>
    </vt:vector>
  </HeadingPairs>
  <TitlesOfParts>
    <vt:vector size="45" baseType="lpstr">
      <vt:lpstr>Arial</vt:lpstr>
      <vt:lpstr>Calibri</vt:lpstr>
      <vt:lpstr>Corbel</vt:lpstr>
      <vt:lpstr>3_Pixel</vt:lpstr>
      <vt:lpstr>50_Pixel</vt:lpstr>
      <vt:lpstr>51_Pixel</vt:lpstr>
      <vt:lpstr>Pre- and Post-op Wound Protocols   Wednesday, October 2, 2024</vt:lpstr>
      <vt:lpstr>Agenda </vt:lpstr>
      <vt:lpstr>What is required for patient history? </vt:lpstr>
      <vt:lpstr>What is required for patient history? </vt:lpstr>
      <vt:lpstr>What are required physical exams for pressure ulcers? </vt:lpstr>
      <vt:lpstr>How to assess for infection? </vt:lpstr>
      <vt:lpstr>What are required lab evaluations? </vt:lpstr>
      <vt:lpstr>What are required bacteriological evaluations? </vt:lpstr>
      <vt:lpstr>What are required bacteriological treatments? </vt:lpstr>
      <vt:lpstr>What are required vascular assessments? </vt:lpstr>
      <vt:lpstr>What are required vascular assessments? </vt:lpstr>
      <vt:lpstr>What are required vascular assessments? </vt:lpstr>
      <vt:lpstr>What are required vascular assessments? </vt:lpstr>
      <vt:lpstr>What are relevant diagnostic studies? </vt:lpstr>
      <vt:lpstr>What are relevant diagnostic studies? </vt:lpstr>
      <vt:lpstr>What are relevant imaging studies? </vt:lpstr>
      <vt:lpstr>What are relevant imaging studies? </vt:lpstr>
      <vt:lpstr>What are the most common causative pathogens inducing necrotizing soft-tissue infection?  </vt:lpstr>
      <vt:lpstr>What are clinical manifestations of necrotizing fasciitis/soft-tissue infections?  </vt:lpstr>
      <vt:lpstr>What are the risk factors for necrotizing infection? </vt:lpstr>
      <vt:lpstr>How to evaluate for necrotizing fasciitis? </vt:lpstr>
      <vt:lpstr>What is checklist for surgical treatment of Necrotizing Fasciitis?</vt:lpstr>
      <vt:lpstr>What are required bacteriological treatments post-op? </vt:lpstr>
      <vt:lpstr>What are required bacteriological treatments post-op? </vt:lpstr>
      <vt:lpstr>What are required nutritional assessments? </vt:lpstr>
      <vt:lpstr>What are nutritional deficiencies associated with diabetic foot ulcers? </vt:lpstr>
      <vt:lpstr>What are effects of nutritional deficiencies on diabetic foot ulcers? </vt:lpstr>
      <vt:lpstr>What is length of stay for relevant DRGs?  </vt:lpstr>
      <vt:lpstr>What are readmissions rates due to sepsis? </vt:lpstr>
      <vt:lpstr>What are etiologies for 30-day readmission for sepsis? </vt:lpstr>
      <vt:lpstr>What are key Patient Safety Indicators (PSIs)? </vt:lpstr>
      <vt:lpstr>PSI 3: Pressure Ulcer Rate</vt:lpstr>
      <vt:lpstr>Patient Safety Indicator 03 (PSI 03) Pressure Ulcer Rate</vt:lpstr>
      <vt:lpstr>What is a “never event?” </vt:lpstr>
      <vt:lpstr>How are never events scored? </vt:lpstr>
      <vt:lpstr>What are key surgical complications according to CMS? </vt:lpstr>
      <vt:lpstr>How does Leapfrog measure hospital-acquired pressure ulcers?</vt:lpstr>
      <vt:lpstr>What is needed for informed consent? </vt:lpstr>
      <vt:lpstr>What is needed for informed consent? </vt:lpstr>
    </vt:vector>
  </TitlesOfParts>
  <Company>Barnabas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Richter, Peter</dc:creator>
  <cp:lastModifiedBy>Microsoft Office User</cp:lastModifiedBy>
  <cp:revision>122</cp:revision>
  <cp:lastPrinted>2019-02-07T20:03:39Z</cp:lastPrinted>
  <dcterms:created xsi:type="dcterms:W3CDTF">2019-02-07T18:05:32Z</dcterms:created>
  <dcterms:modified xsi:type="dcterms:W3CDTF">2024-07-16T18:34:47Z</dcterms:modified>
</cp:coreProperties>
</file>