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1639" r:id="rId2"/>
    <p:sldId id="352" r:id="rId3"/>
    <p:sldId id="1790" r:id="rId4"/>
    <p:sldId id="1794" r:id="rId5"/>
    <p:sldId id="1822" r:id="rId6"/>
    <p:sldId id="1823" r:id="rId7"/>
    <p:sldId id="1831" r:id="rId8"/>
    <p:sldId id="1832" r:id="rId9"/>
    <p:sldId id="1824" r:id="rId10"/>
    <p:sldId id="1825" r:id="rId11"/>
    <p:sldId id="1742" r:id="rId12"/>
    <p:sldId id="1703" r:id="rId13"/>
    <p:sldId id="1752" r:id="rId14"/>
    <p:sldId id="1741" r:id="rId15"/>
    <p:sldId id="1743" r:id="rId16"/>
    <p:sldId id="1751" r:id="rId17"/>
    <p:sldId id="1744" r:id="rId18"/>
    <p:sldId id="1853" r:id="rId19"/>
    <p:sldId id="1854" r:id="rId20"/>
    <p:sldId id="1844" r:id="rId21"/>
    <p:sldId id="1871" r:id="rId22"/>
    <p:sldId id="1870" r:id="rId23"/>
    <p:sldId id="1843" r:id="rId24"/>
    <p:sldId id="1848" r:id="rId25"/>
    <p:sldId id="1803" r:id="rId26"/>
    <p:sldId id="1806" r:id="rId27"/>
    <p:sldId id="1798" r:id="rId28"/>
    <p:sldId id="1804" r:id="rId29"/>
    <p:sldId id="1805" r:id="rId30"/>
    <p:sldId id="1799" r:id="rId31"/>
    <p:sldId id="1821" r:id="rId32"/>
    <p:sldId id="1827" r:id="rId33"/>
    <p:sldId id="1826" r:id="rId34"/>
    <p:sldId id="1808" r:id="rId35"/>
    <p:sldId id="1758" r:id="rId36"/>
    <p:sldId id="17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26"/>
    <p:restoredTop sz="95934"/>
  </p:normalViewPr>
  <p:slideViewPr>
    <p:cSldViewPr snapToGrid="0">
      <p:cViewPr varScale="1">
        <p:scale>
          <a:sx n="98" d="100"/>
          <a:sy n="98" d="100"/>
        </p:scale>
        <p:origin x="200" y="464"/>
      </p:cViewPr>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DCDD9-0F72-7B4A-97D4-5488CF6B8902}"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0D849-DE36-AF49-8B7B-57476C6EEC2D}" type="slidenum">
              <a:rPr lang="en-US" smtClean="0"/>
              <a:t>‹#›</a:t>
            </a:fld>
            <a:endParaRPr lang="en-US"/>
          </a:p>
        </p:txBody>
      </p:sp>
    </p:spTree>
    <p:extLst>
      <p:ext uri="{BB962C8B-B14F-4D97-AF65-F5344CB8AC3E}">
        <p14:creationId xmlns:p14="http://schemas.microsoft.com/office/powerpoint/2010/main" val="15002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DAAD-241C-F643-291C-EA3C4A722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610673-0696-7F30-D97A-E42604398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AA2366-6495-B317-BB07-4970480D5949}"/>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5" name="Footer Placeholder 4">
            <a:extLst>
              <a:ext uri="{FF2B5EF4-FFF2-40B4-BE49-F238E27FC236}">
                <a16:creationId xmlns:a16="http://schemas.microsoft.com/office/drawing/2014/main" id="{12521767-AA55-ADE3-C9B1-1911D7813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0552B-BCB9-85AC-94D3-2B666B56FA59}"/>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67960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41B5-540D-DFD3-BB14-5805E808D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FEAD2-E6BE-03ED-9309-52DC18D71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C3F99-2D97-C2C4-A0F1-4AD039D1FBA6}"/>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5" name="Footer Placeholder 4">
            <a:extLst>
              <a:ext uri="{FF2B5EF4-FFF2-40B4-BE49-F238E27FC236}">
                <a16:creationId xmlns:a16="http://schemas.microsoft.com/office/drawing/2014/main" id="{BBB00465-DDBA-247A-C417-5B09A5D7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93F77-A74B-5C7B-EFA8-6BA761C7904D}"/>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60136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ADFE28-3674-77F6-4DDE-D5E772585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A15ABA-8B74-C48A-6239-893A7D873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71066-F584-F737-1B81-6392B82ACF53}"/>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5" name="Footer Placeholder 4">
            <a:extLst>
              <a:ext uri="{FF2B5EF4-FFF2-40B4-BE49-F238E27FC236}">
                <a16:creationId xmlns:a16="http://schemas.microsoft.com/office/drawing/2014/main" id="{4A4467FD-E0CF-B2D9-8949-3C01E7FA3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B9F95-58D6-6915-4E38-9BB34E263913}"/>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89277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048594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CA2F-C3E4-0E85-8850-81EFB63AE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87D38-6304-BE08-DA5B-93850F67E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07061-4D23-04A2-F213-E8A1D7CA1F72}"/>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5" name="Footer Placeholder 4">
            <a:extLst>
              <a:ext uri="{FF2B5EF4-FFF2-40B4-BE49-F238E27FC236}">
                <a16:creationId xmlns:a16="http://schemas.microsoft.com/office/drawing/2014/main" id="{F39AFB68-BB63-8809-43F5-AAB229416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42305-F74C-5275-6448-4388A32DD1B7}"/>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119232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0350-4E7C-5577-108B-509457FFD3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038B6-6AFB-CAC7-B04A-FD7E0CFFF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799D4E-59EB-B18E-AD3E-4FEFA8DCEEEE}"/>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5" name="Footer Placeholder 4">
            <a:extLst>
              <a:ext uri="{FF2B5EF4-FFF2-40B4-BE49-F238E27FC236}">
                <a16:creationId xmlns:a16="http://schemas.microsoft.com/office/drawing/2014/main" id="{4877A92D-B841-34B0-97EF-AD2E87F6F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9521B-2B08-BBC2-F0E9-59F67F1C0130}"/>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25616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5AAB-C718-F508-7B4F-E344B827D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609CC-3461-A4CA-7B57-F91330014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4DD2C-6B70-94F1-DD62-B9F7B43C5D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B3E436-6D27-5EC0-E53E-18B768056230}"/>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6" name="Footer Placeholder 5">
            <a:extLst>
              <a:ext uri="{FF2B5EF4-FFF2-40B4-BE49-F238E27FC236}">
                <a16:creationId xmlns:a16="http://schemas.microsoft.com/office/drawing/2014/main" id="{89C68563-E509-DD08-4D2B-1BEA0B37F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501DC-B5B8-9343-1017-4AE44F3A7E7F}"/>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33445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3652-EE12-B239-2319-F0747C5CEA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C4A10-901D-F1C3-0C57-92BEDB911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606363-C7E8-C2AF-A1D4-78AC65617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D8779-9597-294B-EE6B-524964016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7A0C3D-0C97-5C0D-CAA7-2729BD84A3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A4C9DF-8A10-47A4-AABC-0B70A62C7CBA}"/>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8" name="Footer Placeholder 7">
            <a:extLst>
              <a:ext uri="{FF2B5EF4-FFF2-40B4-BE49-F238E27FC236}">
                <a16:creationId xmlns:a16="http://schemas.microsoft.com/office/drawing/2014/main" id="{74A79991-8D3B-F476-E760-0CE3C38CE8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4907B1-C380-3DDB-6102-CE796E7922B4}"/>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320769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25F3-D46D-F4F5-DDDB-B11EF9276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55A114-87EF-14CA-040E-78AA7B4E6076}"/>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4" name="Footer Placeholder 3">
            <a:extLst>
              <a:ext uri="{FF2B5EF4-FFF2-40B4-BE49-F238E27FC236}">
                <a16:creationId xmlns:a16="http://schemas.microsoft.com/office/drawing/2014/main" id="{6456CEF8-486C-2D2D-1F5E-A6FBA317F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335CC3-1309-3BD4-F7B8-D2701C9B318F}"/>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211753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8D835-93BE-B44B-0CE7-754CA9547FB4}"/>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3" name="Footer Placeholder 2">
            <a:extLst>
              <a:ext uri="{FF2B5EF4-FFF2-40B4-BE49-F238E27FC236}">
                <a16:creationId xmlns:a16="http://schemas.microsoft.com/office/drawing/2014/main" id="{F65DA83B-8636-1BB4-D376-AB6E8BBCA4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7EDB2-4201-C02A-3F6A-739514635778}"/>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302743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56B2-B8BC-6125-5A9C-68A0E3508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82A443-D437-92E5-8B22-63FA58D11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626054-FB1C-2DC2-C648-11EE2E184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2E384-1A88-6F92-CF8E-E42C5189F11B}"/>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6" name="Footer Placeholder 5">
            <a:extLst>
              <a:ext uri="{FF2B5EF4-FFF2-40B4-BE49-F238E27FC236}">
                <a16:creationId xmlns:a16="http://schemas.microsoft.com/office/drawing/2014/main" id="{A01EFE09-CC24-5B61-A29A-7F49979FF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0C16E-A1CD-E3DF-4AC1-B63063CB9F3C}"/>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313963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E748-FCAA-C3AA-7B0C-C019BD2BC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28B80-7F2D-BFB3-F2EE-2739CD15D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C457FA-FFBC-FE63-722D-7255BF865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A7239-1E39-F2E2-7738-A4B6D9EA2A5D}"/>
              </a:ext>
            </a:extLst>
          </p:cNvPr>
          <p:cNvSpPr>
            <a:spLocks noGrp="1"/>
          </p:cNvSpPr>
          <p:nvPr>
            <p:ph type="dt" sz="half" idx="10"/>
          </p:nvPr>
        </p:nvSpPr>
        <p:spPr/>
        <p:txBody>
          <a:bodyPr/>
          <a:lstStyle/>
          <a:p>
            <a:fld id="{1F45011A-0B83-D14E-95BF-54DA342EACCE}" type="datetimeFigureOut">
              <a:rPr lang="en-US" smtClean="0"/>
              <a:t>7/16/24</a:t>
            </a:fld>
            <a:endParaRPr lang="en-US"/>
          </a:p>
        </p:txBody>
      </p:sp>
      <p:sp>
        <p:nvSpPr>
          <p:cNvPr id="6" name="Footer Placeholder 5">
            <a:extLst>
              <a:ext uri="{FF2B5EF4-FFF2-40B4-BE49-F238E27FC236}">
                <a16:creationId xmlns:a16="http://schemas.microsoft.com/office/drawing/2014/main" id="{FFBA030D-A6E9-5601-8DB9-36E12B1EA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B0126-CC9E-C6AE-A5EB-FED6320677FD}"/>
              </a:ext>
            </a:extLst>
          </p:cNvPr>
          <p:cNvSpPr>
            <a:spLocks noGrp="1"/>
          </p:cNvSpPr>
          <p:nvPr>
            <p:ph type="sldNum" sz="quarter" idx="12"/>
          </p:nvPr>
        </p:nvSpPr>
        <p:spPr/>
        <p:txBody>
          <a:bodyPr/>
          <a:lstStyle/>
          <a:p>
            <a:fld id="{606B619B-CA96-944E-AC3A-3B5EF688CEA2}" type="slidenum">
              <a:rPr lang="en-US" smtClean="0"/>
              <a:t>‹#›</a:t>
            </a:fld>
            <a:endParaRPr lang="en-US"/>
          </a:p>
        </p:txBody>
      </p:sp>
    </p:spTree>
    <p:extLst>
      <p:ext uri="{BB962C8B-B14F-4D97-AF65-F5344CB8AC3E}">
        <p14:creationId xmlns:p14="http://schemas.microsoft.com/office/powerpoint/2010/main" val="384704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D73E9-154E-C668-FC59-FA531E642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A250B6-59A5-7DA2-866E-04B383279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64A05-A3E8-31F2-51AE-A52262F60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5011A-0B83-D14E-95BF-54DA342EACCE}" type="datetimeFigureOut">
              <a:rPr lang="en-US" smtClean="0"/>
              <a:t>7/16/24</a:t>
            </a:fld>
            <a:endParaRPr lang="en-US"/>
          </a:p>
        </p:txBody>
      </p:sp>
      <p:sp>
        <p:nvSpPr>
          <p:cNvPr id="5" name="Footer Placeholder 4">
            <a:extLst>
              <a:ext uri="{FF2B5EF4-FFF2-40B4-BE49-F238E27FC236}">
                <a16:creationId xmlns:a16="http://schemas.microsoft.com/office/drawing/2014/main" id="{8C1A7D7F-9E20-6D6F-832F-AA9464A79E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95BEC-D7BC-8C1D-4345-1270B43AF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B619B-CA96-944E-AC3A-3B5EF688CEA2}" type="slidenum">
              <a:rPr lang="en-US" smtClean="0"/>
              <a:t>‹#›</a:t>
            </a:fld>
            <a:endParaRPr lang="en-US"/>
          </a:p>
        </p:txBody>
      </p:sp>
    </p:spTree>
    <p:extLst>
      <p:ext uri="{BB962C8B-B14F-4D97-AF65-F5344CB8AC3E}">
        <p14:creationId xmlns:p14="http://schemas.microsoft.com/office/powerpoint/2010/main" val="425137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dirty="0"/>
              <a:t>Pelvic </a:t>
            </a:r>
            <a:r>
              <a:rPr lang="en-US" sz="5333"/>
              <a:t>and Sacral Osteomyelitis</a:t>
            </a:r>
            <a:br>
              <a:rPr lang="en-US" sz="5333"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9506"/>
            <a:ext cx="10662684" cy="1325563"/>
          </a:xfrm>
        </p:spPr>
        <p:txBody>
          <a:bodyPr>
            <a:normAutofit/>
          </a:bodyPr>
          <a:lstStyle/>
          <a:p>
            <a:pPr algn="ctr">
              <a:buClr>
                <a:srgbClr val="C00000"/>
              </a:buClr>
            </a:pPr>
            <a:r>
              <a:rPr lang="en-US" dirty="0"/>
              <a:t>How to diagnose pelvic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4" name="Content Placeholder 2"/>
          <p:cNvSpPr txBox="1">
            <a:spLocks/>
          </p:cNvSpPr>
          <p:nvPr/>
        </p:nvSpPr>
        <p:spPr>
          <a:xfrm>
            <a:off x="460639" y="1788403"/>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Microbiological evaluation should involve deep bone sampling and not rely on superficial wound swabs. Antimicrobial duration is not associated with risk of treatment failure and shorter courses may be appropriate in some cases. </a:t>
            </a:r>
          </a:p>
          <a:p>
            <a:pPr>
              <a:buClr>
                <a:srgbClr val="C00000"/>
              </a:buClr>
            </a:pPr>
            <a:r>
              <a:rPr lang="en-US" sz="2400" dirty="0"/>
              <a:t>The role of antimicrobials may be secondary to optimizing the bio-psycho-social factors required for successful surgical intervention and subsequent wound healing. </a:t>
            </a:r>
          </a:p>
          <a:p>
            <a:pPr>
              <a:buClr>
                <a:srgbClr val="C00000"/>
              </a:buClr>
            </a:pPr>
            <a:r>
              <a:rPr lang="en-US" sz="2400" dirty="0"/>
              <a:t>Almost one quarter of patients died within one-year of their index episode and therefore anticipatory care planning should be considered. </a:t>
            </a:r>
          </a:p>
          <a:p>
            <a:pPr>
              <a:buClr>
                <a:srgbClr val="C00000"/>
              </a:buClr>
            </a:pPr>
            <a:r>
              <a:rPr lang="en-US" sz="2400" dirty="0"/>
              <a:t>A holistic approach to management is required, including dietetics, careful discharge planning, social care, tissue viability, infection specialists, plastic surgeons and orthopedic surgeons.</a:t>
            </a:r>
          </a:p>
        </p:txBody>
      </p:sp>
      <p:sp>
        <p:nvSpPr>
          <p:cNvPr id="5" name="TextBox 4"/>
          <p:cNvSpPr txBox="1"/>
          <p:nvPr/>
        </p:nvSpPr>
        <p:spPr>
          <a:xfrm>
            <a:off x="2275367" y="6223979"/>
            <a:ext cx="10122061" cy="523220"/>
          </a:xfrm>
          <a:prstGeom prst="rect">
            <a:avLst/>
          </a:prstGeom>
          <a:noFill/>
        </p:spPr>
        <p:txBody>
          <a:bodyPr wrap="square" rtlCol="0">
            <a:spAutoFit/>
          </a:bodyPr>
          <a:lstStyle/>
          <a:p>
            <a:pPr marL="460375" indent="-460375">
              <a:buClr>
                <a:srgbClr val="C00000"/>
              </a:buClr>
            </a:pPr>
            <a:r>
              <a:rPr lang="en-US" sz="1400" dirty="0"/>
              <a:t>Russell CD, Tsang SJ, Simpson AHRW, Sutherland RK. Outcomes, Microbiology and Antimicrobial Usage in Pressure Ulcer-Related Pelvic Osteomyelitis: Messages for Clinical Practice. </a:t>
            </a:r>
            <a:r>
              <a:rPr lang="en-US" sz="1400" i="1" dirty="0"/>
              <a:t>J Bone </a:t>
            </a:r>
            <a:r>
              <a:rPr lang="en-US" sz="1400" i="1" dirty="0" err="1"/>
              <a:t>Jt</a:t>
            </a:r>
            <a:r>
              <a:rPr lang="en-US" sz="1400" i="1" dirty="0"/>
              <a:t> Infect</a:t>
            </a:r>
            <a:r>
              <a:rPr lang="en-US" sz="1400" dirty="0"/>
              <a:t>. 2020;5(2):67-75. Published 2020 Mar 26. doi:10.7150/jbji.41779</a:t>
            </a:r>
          </a:p>
        </p:txBody>
      </p:sp>
      <p:sp>
        <p:nvSpPr>
          <p:cNvPr id="3" name="TextBox 2"/>
          <p:cNvSpPr txBox="1"/>
          <p:nvPr/>
        </p:nvSpPr>
        <p:spPr>
          <a:xfrm>
            <a:off x="5699051" y="6943060"/>
            <a:ext cx="184731" cy="369332"/>
          </a:xfrm>
          <a:prstGeom prst="rect">
            <a:avLst/>
          </a:prstGeom>
          <a:noFill/>
        </p:spPr>
        <p:txBody>
          <a:bodyPr wrap="none" rtlCol="0">
            <a:spAutoFit/>
          </a:bodyPr>
          <a:lstStyle/>
          <a:p>
            <a:pPr>
              <a:buClr>
                <a:srgbClr val="C00000"/>
              </a:buClr>
            </a:pPr>
            <a:endParaRPr lang="en-US" dirty="0"/>
          </a:p>
        </p:txBody>
      </p:sp>
    </p:spTree>
    <p:extLst>
      <p:ext uri="{BB962C8B-B14F-4D97-AF65-F5344CB8AC3E}">
        <p14:creationId xmlns:p14="http://schemas.microsoft.com/office/powerpoint/2010/main" val="173357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Clr>
                <a:srgbClr val="C00000"/>
              </a:buClr>
            </a:pPr>
            <a:r>
              <a:rPr lang="en-US" dirty="0"/>
              <a:t>How to treat pelvic osteomyelitis?</a:t>
            </a:r>
          </a:p>
        </p:txBody>
      </p:sp>
      <p:sp>
        <p:nvSpPr>
          <p:cNvPr id="8" name="Content Placeholder 2"/>
          <p:cNvSpPr txBox="1">
            <a:spLocks/>
          </p:cNvSpPr>
          <p:nvPr/>
        </p:nvSpPr>
        <p:spPr>
          <a:xfrm>
            <a:off x="1255853" y="1881000"/>
            <a:ext cx="10097947"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Pressure ulcer-related pelvic osteomyelitis is a relatively under-studied entity in the field of bone infection. </a:t>
            </a:r>
          </a:p>
          <a:p>
            <a:pPr>
              <a:buClr>
                <a:srgbClr val="C00000"/>
              </a:buClr>
            </a:pPr>
            <a:r>
              <a:rPr lang="en-US" sz="2400" dirty="0"/>
              <a:t>Attempted soft tissue coverage after surgical debridement, ensuring appropriate support for personal care after discharge and nutritional </a:t>
            </a:r>
            <a:r>
              <a:rPr lang="en-US" sz="2400" dirty="0" err="1"/>
              <a:t>optimisation</a:t>
            </a:r>
            <a:r>
              <a:rPr lang="en-US" sz="2400" dirty="0"/>
              <a:t> could improve outcomes. </a:t>
            </a:r>
          </a:p>
          <a:p>
            <a:pPr>
              <a:buClr>
                <a:srgbClr val="C00000"/>
              </a:buClr>
            </a:pPr>
            <a:r>
              <a:rPr lang="en-US" sz="2400" dirty="0"/>
              <a:t>Superficial wound swabs are uninformative and deep bone sampling should be pursued. Long antimicrobial courses do not improve outcomes. </a:t>
            </a:r>
          </a:p>
          <a:p>
            <a:pPr>
              <a:buClr>
                <a:srgbClr val="C00000"/>
              </a:buClr>
            </a:pPr>
            <a:r>
              <a:rPr lang="en-US" sz="2400" dirty="0"/>
              <a:t>Clinicians should engage patients in anticipatory care planning.</a:t>
            </a:r>
            <a:endParaRPr lang="en-US" sz="2200" dirty="0"/>
          </a:p>
        </p:txBody>
      </p:sp>
      <p:sp>
        <p:nvSpPr>
          <p:cNvPr id="12" name="TextBox 11"/>
          <p:cNvSpPr txBox="1"/>
          <p:nvPr/>
        </p:nvSpPr>
        <p:spPr>
          <a:xfrm>
            <a:off x="4027991" y="5546021"/>
            <a:ext cx="7674016" cy="738664"/>
          </a:xfrm>
          <a:prstGeom prst="rect">
            <a:avLst/>
          </a:prstGeom>
          <a:noFill/>
        </p:spPr>
        <p:txBody>
          <a:bodyPr wrap="square" rtlCol="0">
            <a:spAutoFit/>
          </a:bodyPr>
          <a:lstStyle/>
          <a:p>
            <a:pPr marL="460375" indent="-460375">
              <a:buClr>
                <a:srgbClr val="C00000"/>
              </a:buClr>
            </a:pPr>
            <a:r>
              <a:rPr lang="en-US" sz="1400" dirty="0"/>
              <a:t>Russell CD, Tsang SJ, Simpson AHRW, Sutherland RK. Outcomes, Microbiology and Antimicrobial Usage in Pressure Ulcer-Related Pelvic Osteomyelitis: Messages for Clinical Practice. </a:t>
            </a:r>
            <a:r>
              <a:rPr lang="en-US" sz="1400" i="1" dirty="0"/>
              <a:t>J Bone </a:t>
            </a:r>
            <a:r>
              <a:rPr lang="en-US" sz="1400" i="1" dirty="0" err="1"/>
              <a:t>Jt</a:t>
            </a:r>
            <a:r>
              <a:rPr lang="en-US" sz="1400" i="1" dirty="0"/>
              <a:t> Infect</a:t>
            </a:r>
            <a:r>
              <a:rPr lang="en-US" sz="1400" dirty="0"/>
              <a:t>. 2020;5(2):67-75. Published 2020 Mar 26. doi:10.7150/jbji.41779</a:t>
            </a:r>
          </a:p>
        </p:txBody>
      </p:sp>
    </p:spTree>
    <p:extLst>
      <p:ext uri="{BB962C8B-B14F-4D97-AF65-F5344CB8AC3E}">
        <p14:creationId xmlns:p14="http://schemas.microsoft.com/office/powerpoint/2010/main" val="362958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Clr>
                <a:srgbClr val="C00000"/>
              </a:buClr>
            </a:pPr>
            <a:r>
              <a:rPr lang="en-US" dirty="0"/>
              <a:t>How to treat pelvic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Identification of the sub-group of patients who will benefit from surgery remains an important goal to advance the management of this disease. </a:t>
            </a:r>
          </a:p>
          <a:p>
            <a:pPr>
              <a:buClr>
                <a:srgbClr val="C00000"/>
              </a:buClr>
            </a:pPr>
            <a:r>
              <a:rPr lang="en-US" sz="2400" dirty="0"/>
              <a:t>Formal personal care and nutrition are potentially modifiable factors associated with outcomes and should feature in strategies to optimize surgical outcomes. </a:t>
            </a:r>
          </a:p>
          <a:p>
            <a:pPr>
              <a:buClr>
                <a:srgbClr val="C00000"/>
              </a:buClr>
            </a:pPr>
            <a:r>
              <a:rPr lang="en-US" sz="2400" dirty="0"/>
              <a:t>Microbiological evaluation should involve deep bone sampling and not rely on superficial wound swabs. </a:t>
            </a:r>
          </a:p>
          <a:p>
            <a:pPr>
              <a:buClr>
                <a:srgbClr val="C00000"/>
              </a:buClr>
            </a:pPr>
            <a:r>
              <a:rPr lang="en-US" sz="2400" dirty="0"/>
              <a:t>Antimicrobial duration is not associated with risk of treatment failure and shorter courses may be appropriate in some cases. </a:t>
            </a:r>
          </a:p>
          <a:p>
            <a:pPr>
              <a:buClr>
                <a:srgbClr val="C00000"/>
              </a:buClr>
            </a:pPr>
            <a:r>
              <a:rPr lang="en-US" sz="2400" dirty="0"/>
              <a:t>Almost one quarter of patients died within one-year of their index episode and therefore anticipatory care planning should be considered.</a:t>
            </a:r>
            <a:endParaRPr lang="en-US" sz="2200" dirty="0"/>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buClr>
                <a:srgbClr val="C00000"/>
              </a:buClr>
            </a:pPr>
            <a:r>
              <a:rPr lang="en-US" sz="1400" dirty="0"/>
              <a:t>Russell CD, Tsang SJ, Simpson AHRW, Sutherland RK. Outcomes, Microbiology and Antimicrobial Usage in Pressure Ulcer-Related Pelvic Osteomyelitis: Messages for Clinical Practice. </a:t>
            </a:r>
            <a:r>
              <a:rPr lang="en-US" sz="1400" i="1" dirty="0"/>
              <a:t>J Bone </a:t>
            </a:r>
            <a:r>
              <a:rPr lang="en-US" sz="1400" i="1" dirty="0" err="1"/>
              <a:t>Jt</a:t>
            </a:r>
            <a:r>
              <a:rPr lang="en-US" sz="1400" i="1" dirty="0"/>
              <a:t> Infect</a:t>
            </a:r>
            <a:r>
              <a:rPr lang="en-US" sz="1400" dirty="0"/>
              <a:t>. 2020;5(2):67-75. Published 2020 Mar 26. doi:10.7150/jbji.41779</a:t>
            </a:r>
          </a:p>
        </p:txBody>
      </p:sp>
    </p:spTree>
    <p:extLst>
      <p:ext uri="{BB962C8B-B14F-4D97-AF65-F5344CB8AC3E}">
        <p14:creationId xmlns:p14="http://schemas.microsoft.com/office/powerpoint/2010/main" val="341927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to treat pelvic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sp>
        <p:nvSpPr>
          <p:cNvPr id="12" name="TextBox 11"/>
          <p:cNvSpPr txBox="1"/>
          <p:nvPr/>
        </p:nvSpPr>
        <p:spPr>
          <a:xfrm>
            <a:off x="4124445" y="5978659"/>
            <a:ext cx="7674016" cy="738664"/>
          </a:xfrm>
          <a:prstGeom prst="rect">
            <a:avLst/>
          </a:prstGeom>
          <a:noFill/>
        </p:spPr>
        <p:txBody>
          <a:bodyPr wrap="square" rtlCol="0">
            <a:spAutoFit/>
          </a:bodyPr>
          <a:lstStyle/>
          <a:p>
            <a:pPr marL="460375" indent="-460375"/>
            <a:r>
              <a:rPr lang="en-US" sz="1400" dirty="0" err="1"/>
              <a:t>Dudareva</a:t>
            </a:r>
            <a:r>
              <a:rPr lang="en-US" sz="1400" dirty="0"/>
              <a:t> M, Ferguson J, Riley N, Stubbs D, Atkins B, McNally M. Osteomyelitis of the Pelvic Bones: A Multidisciplinary Approach to Treatment. </a:t>
            </a:r>
            <a:r>
              <a:rPr lang="en-US" sz="1400" i="1" dirty="0"/>
              <a:t>J Bone </a:t>
            </a:r>
            <a:r>
              <a:rPr lang="en-US" sz="1400" i="1" dirty="0" err="1"/>
              <a:t>Jt</a:t>
            </a:r>
            <a:r>
              <a:rPr lang="en-US" sz="1400" i="1" dirty="0"/>
              <a:t> Infect</a:t>
            </a:r>
            <a:r>
              <a:rPr lang="en-US" sz="1400" dirty="0"/>
              <a:t>. 2017;2(4):184-193. Published 2017 Oct 9. doi:10.7150/jbji.21692</a:t>
            </a:r>
          </a:p>
        </p:txBody>
      </p:sp>
      <p:sp>
        <p:nvSpPr>
          <p:cNvPr id="5" name="Content Placeholder 2"/>
          <p:cNvSpPr txBox="1">
            <a:spLocks/>
          </p:cNvSpPr>
          <p:nvPr/>
        </p:nvSpPr>
        <p:spPr>
          <a:xfrm>
            <a:off x="1534611" y="-511366"/>
            <a:ext cx="2398730" cy="1744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pic>
        <p:nvPicPr>
          <p:cNvPr id="1026" name="Picture 2" descr="n external file that holds a picture, illustration, etc.&#10;Object 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10" y="1467233"/>
            <a:ext cx="3064933" cy="5001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 external file that holds a picture, illustration, etc.&#10;Object 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580" y="1690688"/>
            <a:ext cx="2917661" cy="42152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77874" y="1514885"/>
            <a:ext cx="3970116" cy="3970318"/>
          </a:xfrm>
          <a:prstGeom prst="rect">
            <a:avLst/>
          </a:prstGeom>
        </p:spPr>
        <p:txBody>
          <a:bodyPr wrap="square">
            <a:spAutoFit/>
          </a:bodyPr>
          <a:lstStyle/>
          <a:p>
            <a:r>
              <a:rPr lang="en-US" b="1" dirty="0"/>
              <a:t>A.</a:t>
            </a:r>
            <a:r>
              <a:rPr lang="en-US" dirty="0"/>
              <a:t> Osteomyelitis of the right posterior ilium after a bone graft harvest for a spinal fusion. There is a central cavity with surrounding increased bone density (</a:t>
            </a:r>
            <a:r>
              <a:rPr lang="en-US" dirty="0" err="1"/>
              <a:t>involucrum</a:t>
            </a:r>
            <a:r>
              <a:rPr lang="en-US" dirty="0"/>
              <a:t>). </a:t>
            </a:r>
            <a:r>
              <a:rPr lang="en-US" b="1" dirty="0"/>
              <a:t>B.</a:t>
            </a:r>
            <a:r>
              <a:rPr lang="en-US" dirty="0"/>
              <a:t> MRI showing the bone destruction in the ilium, with a central area of dead bone. </a:t>
            </a:r>
            <a:r>
              <a:rPr lang="en-US" b="1" dirty="0"/>
              <a:t>C.</a:t>
            </a:r>
            <a:r>
              <a:rPr lang="en-US" dirty="0"/>
              <a:t> MRI demonstrating the bone involvement and sinus formation to the skin of the lateral buttock. </a:t>
            </a:r>
            <a:r>
              <a:rPr lang="en-US" b="1" dirty="0"/>
              <a:t>D.</a:t>
            </a:r>
            <a:r>
              <a:rPr lang="en-US" dirty="0"/>
              <a:t> Postoperative radiograph showing the area of resection. The bone defect has been filled with a </a:t>
            </a:r>
            <a:r>
              <a:rPr lang="en-US" dirty="0" err="1"/>
              <a:t>bioabsorbable</a:t>
            </a:r>
            <a:r>
              <a:rPr lang="en-US" dirty="0"/>
              <a:t> antibiotic carrier with Gentamicin </a:t>
            </a:r>
          </a:p>
        </p:txBody>
      </p:sp>
    </p:spTree>
    <p:extLst>
      <p:ext uri="{BB962C8B-B14F-4D97-AF65-F5344CB8AC3E}">
        <p14:creationId xmlns:p14="http://schemas.microsoft.com/office/powerpoint/2010/main" val="68286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is microbiology of pressure-related pelvic osteomyelitis?</a:t>
            </a:r>
          </a:p>
        </p:txBody>
      </p:sp>
      <p:sp>
        <p:nvSpPr>
          <p:cNvPr id="12" name="TextBox 11"/>
          <p:cNvSpPr txBox="1"/>
          <p:nvPr/>
        </p:nvSpPr>
        <p:spPr>
          <a:xfrm>
            <a:off x="4027991" y="5546021"/>
            <a:ext cx="7674016" cy="738664"/>
          </a:xfrm>
          <a:prstGeom prst="rect">
            <a:avLst/>
          </a:prstGeom>
          <a:noFill/>
        </p:spPr>
        <p:txBody>
          <a:bodyPr wrap="square" rtlCol="0">
            <a:spAutoFit/>
          </a:bodyPr>
          <a:lstStyle/>
          <a:p>
            <a:pPr marL="460375" indent="-460375"/>
            <a:r>
              <a:rPr lang="en-US" sz="1400" dirty="0"/>
              <a:t>Russell CD, Tsang SJ, Simpson AHRW, Sutherland RK. Outcomes, Microbiology and Antimicrobial Usage in Pressure Ulcer-Related Pelvic Osteomyelitis: Messages for Clinical Practice. </a:t>
            </a:r>
            <a:r>
              <a:rPr lang="en-US" sz="1400" i="1" dirty="0"/>
              <a:t>J Bone </a:t>
            </a:r>
            <a:r>
              <a:rPr lang="en-US" sz="1400" i="1" dirty="0" err="1"/>
              <a:t>Jt</a:t>
            </a:r>
            <a:r>
              <a:rPr lang="en-US" sz="1400" i="1" dirty="0"/>
              <a:t> Infect</a:t>
            </a:r>
            <a:r>
              <a:rPr lang="en-US" sz="1400" dirty="0"/>
              <a:t>. 2020;5(2):67-75. Published 2020 Mar 26. doi:10.7150/jbji.41779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2057400"/>
            <a:ext cx="8013700" cy="2730500"/>
          </a:xfrm>
          <a:prstGeom prst="rect">
            <a:avLst/>
          </a:prstGeom>
        </p:spPr>
      </p:pic>
    </p:spTree>
    <p:extLst>
      <p:ext uri="{BB962C8B-B14F-4D97-AF65-F5344CB8AC3E}">
        <p14:creationId xmlns:p14="http://schemas.microsoft.com/office/powerpoint/2010/main" val="65232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buClr>
                <a:srgbClr val="C00000"/>
              </a:buClr>
            </a:pPr>
            <a:r>
              <a:rPr lang="en-US" sz="1400" dirty="0" err="1"/>
              <a:t>Dudareva</a:t>
            </a:r>
            <a:r>
              <a:rPr lang="en-US" sz="1400" dirty="0"/>
              <a:t> M, Ferguson J, Riley N, Stubbs D, Atkins B, McNally M. Osteomyelitis of the Pelvic Bones: A Multidisciplinary Approach to Treatment. </a:t>
            </a:r>
            <a:r>
              <a:rPr lang="en-US" sz="1400" i="1" dirty="0"/>
              <a:t>J Bone </a:t>
            </a:r>
            <a:r>
              <a:rPr lang="en-US" sz="1400" i="1" dirty="0" err="1"/>
              <a:t>Jt</a:t>
            </a:r>
            <a:r>
              <a:rPr lang="en-US" sz="1400" i="1" dirty="0"/>
              <a:t> Infect</a:t>
            </a:r>
            <a:r>
              <a:rPr lang="en-US" sz="1400" dirty="0"/>
              <a:t>. 2017;2(4):184-193. Published 2017 Oct 9. doi:10.7150/jbji.21692</a:t>
            </a:r>
          </a:p>
        </p:txBody>
      </p:sp>
      <p:sp>
        <p:nvSpPr>
          <p:cNvPr id="5" name="Content Placeholder 2"/>
          <p:cNvSpPr txBox="1">
            <a:spLocks/>
          </p:cNvSpPr>
          <p:nvPr/>
        </p:nvSpPr>
        <p:spPr>
          <a:xfrm>
            <a:off x="990600" y="19408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Chronic osteomyelitis of the pelvic bones is uncommon in adults but it is a very debilitating condition. Treatment of osteomyelitis affecting the pelvic bones is challenging due to the anatomic constraints of the pelvis and the high degree of comorbidity in affected patients. Several distinct </a:t>
            </a:r>
            <a:r>
              <a:rPr lang="en-US" sz="2400" dirty="0" err="1"/>
              <a:t>aetiologies</a:t>
            </a:r>
            <a:r>
              <a:rPr lang="en-US" sz="2400" dirty="0"/>
              <a:t> affect different groups of patients. </a:t>
            </a:r>
          </a:p>
          <a:p>
            <a:pPr>
              <a:buClr>
                <a:srgbClr val="C00000"/>
              </a:buClr>
            </a:pPr>
            <a:r>
              <a:rPr lang="en-US" sz="2400" dirty="0"/>
              <a:t>Pelvic osteomyelitis is commonly </a:t>
            </a:r>
            <a:r>
              <a:rPr lang="en-US" sz="2400" dirty="0" err="1"/>
              <a:t>polymicrobial</a:t>
            </a:r>
            <a:r>
              <a:rPr lang="en-US" sz="2400" dirty="0"/>
              <a:t>; in our cohort we applied a strict definition of positive diagnosis of osteomyelitis on microbiological culture, and it is likely that the definition of 'positive culture' used in the analysis underestimates the diversity of organisms causing infection in each patient. </a:t>
            </a:r>
          </a:p>
          <a:p>
            <a:pPr>
              <a:buClr>
                <a:srgbClr val="C00000"/>
              </a:buClr>
            </a:pPr>
            <a:r>
              <a:rPr lang="en-US" sz="2400" dirty="0"/>
              <a:t>It is important to involve infection specialists early in these complex cases.</a:t>
            </a:r>
            <a:endParaRPr lang="en-US" sz="2200" dirty="0"/>
          </a:p>
        </p:txBody>
      </p:sp>
      <p:sp>
        <p:nvSpPr>
          <p:cNvPr id="7" name="Title 1"/>
          <p:cNvSpPr>
            <a:spLocks noGrp="1"/>
          </p:cNvSpPr>
          <p:nvPr>
            <p:ph type="title"/>
          </p:nvPr>
        </p:nvSpPr>
        <p:spPr/>
        <p:txBody>
          <a:bodyPr>
            <a:normAutofit/>
          </a:bodyPr>
          <a:lstStyle/>
          <a:p>
            <a:pPr algn="ctr">
              <a:buClr>
                <a:srgbClr val="C00000"/>
              </a:buClr>
            </a:pPr>
            <a:r>
              <a:rPr lang="en-US" dirty="0"/>
              <a:t>What is microbiology of pressure-related pelvic osteomyelitis?</a:t>
            </a:r>
          </a:p>
        </p:txBody>
      </p:sp>
    </p:spTree>
    <p:extLst>
      <p:ext uri="{BB962C8B-B14F-4D97-AF65-F5344CB8AC3E}">
        <p14:creationId xmlns:p14="http://schemas.microsoft.com/office/powerpoint/2010/main" val="13808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Clr>
                <a:srgbClr val="C00000"/>
              </a:buClr>
            </a:pPr>
            <a:r>
              <a:rPr lang="en-US" dirty="0"/>
              <a:t>What is the role of HBO in osteomyelitis of the pelvis?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buClr>
                <a:srgbClr val="C00000"/>
              </a:buClr>
            </a:pPr>
            <a:r>
              <a:rPr lang="en-US" sz="1400" dirty="0" err="1"/>
              <a:t>Savvidou</a:t>
            </a:r>
            <a:r>
              <a:rPr lang="en-US" sz="1400" dirty="0"/>
              <a:t> OD, </a:t>
            </a:r>
            <a:r>
              <a:rPr lang="en-US" sz="1400" dirty="0" err="1"/>
              <a:t>Kaspiris</a:t>
            </a:r>
            <a:r>
              <a:rPr lang="en-US" sz="1400" dirty="0"/>
              <a:t> A, </a:t>
            </a:r>
            <a:r>
              <a:rPr lang="en-US" sz="1400" dirty="0" err="1"/>
              <a:t>Bolia</a:t>
            </a:r>
            <a:r>
              <a:rPr lang="en-US" sz="1400" dirty="0"/>
              <a:t> IK, et al. Effectiveness of Hyperbaric Oxygen Therapy for the Management of Chronic Osteomyelitis: A Systematic Review of the Literature. </a:t>
            </a:r>
            <a:r>
              <a:rPr lang="en-US" sz="1400" i="1" dirty="0"/>
              <a:t>Orthopedics</a:t>
            </a:r>
            <a:r>
              <a:rPr lang="en-US" sz="1400" dirty="0"/>
              <a:t>. 2018;41(4):193-199. doi:10.3928/01477447-20180628-02</a:t>
            </a:r>
          </a:p>
        </p:txBody>
      </p:sp>
      <p:sp>
        <p:nvSpPr>
          <p:cNvPr id="5" name="Content Placeholder 2"/>
          <p:cNvSpPr txBox="1">
            <a:spLocks/>
          </p:cNvSpPr>
          <p:nvPr/>
        </p:nvSpPr>
        <p:spPr>
          <a:xfrm>
            <a:off x="990600" y="19408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Because efficient concentrations at the site of infection may be obtained for only a short period, antibiotic therapy may not always lead to long-term arrest of the disease. Delivery at the local level via various vehicles has been effective in the management of refractory cases. Nevertheless, failure of an antibiotic treatment is not uncommon.</a:t>
            </a:r>
          </a:p>
          <a:p>
            <a:pPr>
              <a:buClr>
                <a:srgbClr val="C00000"/>
              </a:buClr>
            </a:pPr>
            <a:r>
              <a:rPr lang="en-US" sz="2400" dirty="0"/>
              <a:t>Hyperbaric oxygen combined with other important therapeutic interventions, such as antibiotics and/or surgical debridement, was associated with high recovery rates of chronic osteomyelitis, especially when followed by a secure stabilization of the bone and removal of the infected implant. Nevertheless, quality data regarding this finding are scarce. </a:t>
            </a:r>
            <a:endParaRPr lang="en-US" sz="2200" dirty="0"/>
          </a:p>
        </p:txBody>
      </p:sp>
    </p:spTree>
    <p:extLst>
      <p:ext uri="{BB962C8B-B14F-4D97-AF65-F5344CB8AC3E}">
        <p14:creationId xmlns:p14="http://schemas.microsoft.com/office/powerpoint/2010/main" val="8168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is the role of HBO in osteomyelitis of the pelvis?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sp>
        <p:nvSpPr>
          <p:cNvPr id="12" name="TextBox 11"/>
          <p:cNvSpPr txBox="1"/>
          <p:nvPr/>
        </p:nvSpPr>
        <p:spPr>
          <a:xfrm>
            <a:off x="4124445" y="5730159"/>
            <a:ext cx="7674016" cy="738664"/>
          </a:xfrm>
          <a:prstGeom prst="rect">
            <a:avLst/>
          </a:prstGeom>
          <a:noFill/>
        </p:spPr>
        <p:txBody>
          <a:bodyPr wrap="square" rtlCol="0">
            <a:spAutoFit/>
          </a:bodyPr>
          <a:lstStyle/>
          <a:p>
            <a:pPr marL="460375" indent="-460375"/>
            <a:r>
              <a:rPr lang="en-US" sz="1400" dirty="0" err="1"/>
              <a:t>Savvidou</a:t>
            </a:r>
            <a:r>
              <a:rPr lang="en-US" sz="1400" dirty="0"/>
              <a:t> OD, </a:t>
            </a:r>
            <a:r>
              <a:rPr lang="en-US" sz="1400" dirty="0" err="1"/>
              <a:t>Kaspiris</a:t>
            </a:r>
            <a:r>
              <a:rPr lang="en-US" sz="1400" dirty="0"/>
              <a:t> A, </a:t>
            </a:r>
            <a:r>
              <a:rPr lang="en-US" sz="1400" dirty="0" err="1"/>
              <a:t>Bolia</a:t>
            </a:r>
            <a:r>
              <a:rPr lang="en-US" sz="1400" dirty="0"/>
              <a:t> IK, et al. Effectiveness of Hyperbaric Oxygen Therapy for the Management of Chronic Osteomyelitis: A Systematic Review of the Literature. </a:t>
            </a:r>
            <a:r>
              <a:rPr lang="en-US" sz="1400" i="1" dirty="0"/>
              <a:t>Orthopedics</a:t>
            </a:r>
            <a:r>
              <a:rPr lang="en-US" sz="1400" dirty="0"/>
              <a:t>. 2018;41(4):193-199. doi:10.3928/01477447-20180628-02</a:t>
            </a:r>
          </a:p>
        </p:txBody>
      </p:sp>
      <p:sp>
        <p:nvSpPr>
          <p:cNvPr id="5" name="Content Placeholder 2"/>
          <p:cNvSpPr txBox="1">
            <a:spLocks/>
          </p:cNvSpPr>
          <p:nvPr/>
        </p:nvSpPr>
        <p:spPr>
          <a:xfrm>
            <a:off x="532436" y="1690689"/>
            <a:ext cx="11418426" cy="409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t>The one retrospective study that included HBO treatment of osteomyelitis of the pelvis found: </a:t>
            </a:r>
          </a:p>
          <a:p>
            <a:pPr>
              <a:buClr>
                <a:srgbClr val="FFFF00"/>
              </a:buClr>
            </a:pPr>
            <a:endParaRPr lang="en-US" sz="2400" dirty="0"/>
          </a:p>
        </p:txBody>
      </p:sp>
      <p:graphicFrame>
        <p:nvGraphicFramePr>
          <p:cNvPr id="4" name="Table 3"/>
          <p:cNvGraphicFramePr>
            <a:graphicFrameLocks noGrp="1"/>
          </p:cNvGraphicFramePr>
          <p:nvPr/>
        </p:nvGraphicFramePr>
        <p:xfrm>
          <a:off x="838200" y="2233925"/>
          <a:ext cx="10273496" cy="3474720"/>
        </p:xfrm>
        <a:graphic>
          <a:graphicData uri="http://schemas.openxmlformats.org/drawingml/2006/table">
            <a:tbl>
              <a:tblPr firstRow="1" bandRow="1">
                <a:tableStyleId>{5C22544A-7EE6-4342-B048-85BDC9FD1C3A}</a:tableStyleId>
              </a:tblPr>
              <a:tblGrid>
                <a:gridCol w="1284187">
                  <a:extLst>
                    <a:ext uri="{9D8B030D-6E8A-4147-A177-3AD203B41FA5}">
                      <a16:colId xmlns:a16="http://schemas.microsoft.com/office/drawing/2014/main" val="20000"/>
                    </a:ext>
                  </a:extLst>
                </a:gridCol>
                <a:gridCol w="1284187">
                  <a:extLst>
                    <a:ext uri="{9D8B030D-6E8A-4147-A177-3AD203B41FA5}">
                      <a16:colId xmlns:a16="http://schemas.microsoft.com/office/drawing/2014/main" val="20001"/>
                    </a:ext>
                  </a:extLst>
                </a:gridCol>
                <a:gridCol w="1234875">
                  <a:extLst>
                    <a:ext uri="{9D8B030D-6E8A-4147-A177-3AD203B41FA5}">
                      <a16:colId xmlns:a16="http://schemas.microsoft.com/office/drawing/2014/main" val="20002"/>
                    </a:ext>
                  </a:extLst>
                </a:gridCol>
                <a:gridCol w="1333499">
                  <a:extLst>
                    <a:ext uri="{9D8B030D-6E8A-4147-A177-3AD203B41FA5}">
                      <a16:colId xmlns:a16="http://schemas.microsoft.com/office/drawing/2014/main" val="20003"/>
                    </a:ext>
                  </a:extLst>
                </a:gridCol>
                <a:gridCol w="1317104">
                  <a:extLst>
                    <a:ext uri="{9D8B030D-6E8A-4147-A177-3AD203B41FA5}">
                      <a16:colId xmlns:a16="http://schemas.microsoft.com/office/drawing/2014/main" val="20004"/>
                    </a:ext>
                  </a:extLst>
                </a:gridCol>
                <a:gridCol w="1251270">
                  <a:extLst>
                    <a:ext uri="{9D8B030D-6E8A-4147-A177-3AD203B41FA5}">
                      <a16:colId xmlns:a16="http://schemas.microsoft.com/office/drawing/2014/main" val="20005"/>
                    </a:ext>
                  </a:extLst>
                </a:gridCol>
                <a:gridCol w="1284187">
                  <a:extLst>
                    <a:ext uri="{9D8B030D-6E8A-4147-A177-3AD203B41FA5}">
                      <a16:colId xmlns:a16="http://schemas.microsoft.com/office/drawing/2014/main" val="20006"/>
                    </a:ext>
                  </a:extLst>
                </a:gridCol>
                <a:gridCol w="1284187">
                  <a:extLst>
                    <a:ext uri="{9D8B030D-6E8A-4147-A177-3AD203B41FA5}">
                      <a16:colId xmlns:a16="http://schemas.microsoft.com/office/drawing/2014/main" val="20007"/>
                    </a:ext>
                  </a:extLst>
                </a:gridCol>
              </a:tblGrid>
              <a:tr h="370840">
                <a:tc>
                  <a:txBody>
                    <a:bodyPr/>
                    <a:lstStyle/>
                    <a:p>
                      <a:r>
                        <a:rPr lang="en-US" sz="1200" dirty="0"/>
                        <a:t>Author, year, location</a:t>
                      </a:r>
                    </a:p>
                  </a:txBody>
                  <a:tcPr/>
                </a:tc>
                <a:tc>
                  <a:txBody>
                    <a:bodyPr/>
                    <a:lstStyle/>
                    <a:p>
                      <a:r>
                        <a:rPr lang="en-US" sz="1200" dirty="0"/>
                        <a:t>Type of study</a:t>
                      </a:r>
                    </a:p>
                  </a:txBody>
                  <a:tcPr/>
                </a:tc>
                <a:tc>
                  <a:txBody>
                    <a:bodyPr/>
                    <a:lstStyle/>
                    <a:p>
                      <a:r>
                        <a:rPr lang="en-US" sz="1200" dirty="0"/>
                        <a:t>participants</a:t>
                      </a:r>
                    </a:p>
                  </a:txBody>
                  <a:tcPr/>
                </a:tc>
                <a:tc>
                  <a:txBody>
                    <a:bodyPr/>
                    <a:lstStyle/>
                    <a:p>
                      <a:r>
                        <a:rPr lang="en-US" sz="1200" dirty="0"/>
                        <a:t>microorganism</a:t>
                      </a:r>
                    </a:p>
                  </a:txBody>
                  <a:tcPr/>
                </a:tc>
                <a:tc>
                  <a:txBody>
                    <a:bodyPr/>
                    <a:lstStyle/>
                    <a:p>
                      <a:r>
                        <a:rPr lang="en-US" sz="1200" dirty="0"/>
                        <a:t>Classification system</a:t>
                      </a:r>
                    </a:p>
                  </a:txBody>
                  <a:tcPr/>
                </a:tc>
                <a:tc>
                  <a:txBody>
                    <a:bodyPr/>
                    <a:lstStyle/>
                    <a:p>
                      <a:r>
                        <a:rPr lang="en-US" sz="1200" dirty="0"/>
                        <a:t>Intervention </a:t>
                      </a:r>
                    </a:p>
                  </a:txBody>
                  <a:tcPr/>
                </a:tc>
                <a:tc>
                  <a:txBody>
                    <a:bodyPr/>
                    <a:lstStyle/>
                    <a:p>
                      <a:r>
                        <a:rPr lang="en-US" sz="1200" dirty="0"/>
                        <a:t>Follow-up</a:t>
                      </a:r>
                    </a:p>
                  </a:txBody>
                  <a:tcPr/>
                </a:tc>
                <a:tc>
                  <a:txBody>
                    <a:bodyPr/>
                    <a:lstStyle/>
                    <a:p>
                      <a:r>
                        <a:rPr lang="en-US" sz="1200" dirty="0"/>
                        <a:t>Summary outcome</a:t>
                      </a:r>
                    </a:p>
                  </a:txBody>
                  <a:tcPr/>
                </a:tc>
                <a:extLst>
                  <a:ext uri="{0D108BD9-81ED-4DB2-BD59-A6C34878D82A}">
                    <a16:rowId xmlns:a16="http://schemas.microsoft.com/office/drawing/2014/main" val="10000"/>
                  </a:ext>
                </a:extLst>
              </a:tr>
              <a:tr h="370840">
                <a:tc>
                  <a:txBody>
                    <a:bodyPr/>
                    <a:lstStyle/>
                    <a:p>
                      <a:r>
                        <a:rPr lang="en-US" sz="1200" dirty="0" err="1"/>
                        <a:t>Eltoria</a:t>
                      </a:r>
                      <a:r>
                        <a:rPr lang="en-US" sz="1200" dirty="0"/>
                        <a:t> et al 1984 USA</a:t>
                      </a:r>
                    </a:p>
                  </a:txBody>
                  <a:tcPr/>
                </a:tc>
                <a:tc>
                  <a:txBody>
                    <a:bodyPr/>
                    <a:lstStyle/>
                    <a:p>
                      <a:r>
                        <a:rPr lang="en-US" sz="1200" dirty="0"/>
                        <a:t>retrospective</a:t>
                      </a:r>
                    </a:p>
                  </a:txBody>
                  <a:tcPr/>
                </a:tc>
                <a:tc>
                  <a:txBody>
                    <a:bodyPr/>
                    <a:lstStyle/>
                    <a:p>
                      <a:r>
                        <a:rPr lang="en-US" sz="1200" dirty="0"/>
                        <a:t>Chronic osteomyelitis of the hip (n=28), </a:t>
                      </a:r>
                      <a:r>
                        <a:rPr lang="en-US" sz="1200" b="1" dirty="0"/>
                        <a:t>Pelvis</a:t>
                      </a:r>
                      <a:r>
                        <a:rPr lang="en-US" sz="1200" b="1" baseline="0" dirty="0"/>
                        <a:t> (n=6), </a:t>
                      </a:r>
                      <a:r>
                        <a:rPr lang="en-US" sz="1200" baseline="0" dirty="0"/>
                        <a:t>lumbar spine (n=3), sacrum (n=5), knee joint (n=2), tibia (n=2), elbow (n=14), in pts with paraplegia (n=30), and tetraplegia (n=14), after spinal cord injury </a:t>
                      </a:r>
                      <a:endParaRPr lang="en-US" sz="1200" dirty="0"/>
                    </a:p>
                  </a:txBody>
                  <a:tcPr/>
                </a:tc>
                <a:tc>
                  <a:txBody>
                    <a:bodyPr/>
                    <a:lstStyle/>
                    <a:p>
                      <a:r>
                        <a:rPr lang="en-US" sz="1200" dirty="0"/>
                        <a:t>Staphylococcus aureus, Streptococcus </a:t>
                      </a:r>
                      <a:r>
                        <a:rPr lang="en-US" sz="1200" dirty="0" err="1"/>
                        <a:t>spp</a:t>
                      </a:r>
                      <a:endParaRPr lang="en-US" sz="1200" dirty="0"/>
                    </a:p>
                    <a:p>
                      <a:r>
                        <a:rPr lang="en-US" sz="1200" dirty="0"/>
                        <a:t>Escherichia</a:t>
                      </a:r>
                      <a:r>
                        <a:rPr lang="en-US" sz="1200" baseline="0" dirty="0"/>
                        <a:t> coli</a:t>
                      </a:r>
                    </a:p>
                    <a:p>
                      <a:r>
                        <a:rPr lang="en-US" sz="1200" baseline="0" dirty="0"/>
                        <a:t>Pseudomonas aeruginosa</a:t>
                      </a:r>
                    </a:p>
                    <a:p>
                      <a:r>
                        <a:rPr lang="en-US" sz="1200" baseline="0" dirty="0"/>
                        <a:t>Enterococcus </a:t>
                      </a:r>
                      <a:r>
                        <a:rPr lang="en-US" sz="1200" baseline="0" dirty="0" err="1"/>
                        <a:t>spp</a:t>
                      </a:r>
                      <a:endParaRPr lang="en-US" sz="1200" baseline="0" dirty="0"/>
                    </a:p>
                    <a:p>
                      <a:r>
                        <a:rPr lang="en-US" sz="1200" baseline="0" dirty="0" err="1"/>
                        <a:t>Klebsiella</a:t>
                      </a:r>
                      <a:r>
                        <a:rPr lang="en-US" sz="1200" baseline="0" dirty="0"/>
                        <a:t> </a:t>
                      </a:r>
                      <a:r>
                        <a:rPr lang="en-US" sz="1200" baseline="0" dirty="0" err="1"/>
                        <a:t>spp</a:t>
                      </a:r>
                      <a:endParaRPr lang="en-US" sz="1200" baseline="0" dirty="0"/>
                    </a:p>
                    <a:p>
                      <a:r>
                        <a:rPr lang="en-US" sz="1200" baseline="0" dirty="0" err="1"/>
                        <a:t>Serratia</a:t>
                      </a:r>
                      <a:r>
                        <a:rPr lang="en-US" sz="1200" baseline="0" dirty="0"/>
                        <a:t> </a:t>
                      </a:r>
                      <a:r>
                        <a:rPr lang="en-US" sz="1200" baseline="0" dirty="0" err="1"/>
                        <a:t>spp</a:t>
                      </a:r>
                      <a:endParaRPr lang="en-US" sz="1200" dirty="0"/>
                    </a:p>
                  </a:txBody>
                  <a:tcPr/>
                </a:tc>
                <a:tc>
                  <a:txBody>
                    <a:bodyPr/>
                    <a:lstStyle/>
                    <a:p>
                      <a:r>
                        <a:rPr lang="en-US" sz="1200" dirty="0"/>
                        <a:t>Not reported</a:t>
                      </a:r>
                    </a:p>
                  </a:txBody>
                  <a:tcPr/>
                </a:tc>
                <a:tc>
                  <a:txBody>
                    <a:bodyPr/>
                    <a:lstStyle/>
                    <a:p>
                      <a:r>
                        <a:rPr lang="en-US" sz="1200" dirty="0"/>
                        <a:t>Surgical debridement, osteotomies,</a:t>
                      </a:r>
                      <a:r>
                        <a:rPr lang="en-US" sz="1200" baseline="0" dirty="0"/>
                        <a:t> muscle grafts, antibiotic administration based on </a:t>
                      </a:r>
                      <a:r>
                        <a:rPr lang="en-US" sz="1200" baseline="0" dirty="0" err="1"/>
                        <a:t>antibiogram</a:t>
                      </a:r>
                      <a:r>
                        <a:rPr lang="en-US" sz="1200" baseline="0" dirty="0"/>
                        <a:t> HBOT</a:t>
                      </a:r>
                      <a:endParaRPr lang="en-US" sz="1200" dirty="0"/>
                    </a:p>
                  </a:txBody>
                  <a:tcPr/>
                </a:tc>
                <a:tc>
                  <a:txBody>
                    <a:bodyPr/>
                    <a:lstStyle/>
                    <a:p>
                      <a:r>
                        <a:rPr lang="en-US" sz="1200" b="0" i="0" u="none" strike="noStrike" kern="1200" dirty="0">
                          <a:solidFill>
                            <a:schemeClr val="dk1"/>
                          </a:solidFill>
                          <a:effectLst/>
                          <a:latin typeface="+mn-lt"/>
                          <a:ea typeface="+mn-ea"/>
                          <a:cs typeface="+mn-cs"/>
                        </a:rPr>
                        <a:t>6 to 108 months</a:t>
                      </a:r>
                      <a:endParaRPr lang="en-US" sz="1200" dirty="0"/>
                    </a:p>
                  </a:txBody>
                  <a:tcPr/>
                </a:tc>
                <a:tc>
                  <a:txBody>
                    <a:bodyPr/>
                    <a:lstStyle/>
                    <a:p>
                      <a:r>
                        <a:rPr lang="en-US" sz="1200" b="0" i="0" u="none" strike="noStrike" kern="1200" dirty="0">
                          <a:solidFill>
                            <a:schemeClr val="dk1"/>
                          </a:solidFill>
                          <a:effectLst/>
                          <a:latin typeface="+mn-lt"/>
                          <a:ea typeface="+mn-ea"/>
                          <a:cs typeface="+mn-cs"/>
                        </a:rPr>
                        <a:t>No side effects of the treatment</a:t>
                      </a:r>
                      <a:br>
                        <a:rPr lang="en-US" sz="1200" dirty="0"/>
                      </a:br>
                      <a:r>
                        <a:rPr lang="en-US" sz="1200" b="0" i="0" u="none" strike="noStrike" kern="1200" dirty="0">
                          <a:solidFill>
                            <a:schemeClr val="dk1"/>
                          </a:solidFill>
                          <a:effectLst/>
                          <a:latin typeface="+mn-lt"/>
                          <a:ea typeface="+mn-ea"/>
                          <a:cs typeface="+mn-cs"/>
                        </a:rPr>
                        <a:t>30 pts considered cure</a:t>
                      </a:r>
                      <a:br>
                        <a:rPr lang="en-US" sz="1200" dirty="0"/>
                      </a:br>
                      <a:r>
                        <a:rPr lang="en-US" sz="1200" b="0" i="0" u="none" strike="noStrike" kern="1200" dirty="0">
                          <a:solidFill>
                            <a:schemeClr val="dk1"/>
                          </a:solidFill>
                          <a:effectLst/>
                          <a:latin typeface="+mn-lt"/>
                          <a:ea typeface="+mn-ea"/>
                          <a:cs typeface="+mn-cs"/>
                        </a:rPr>
                        <a:t>Recurrence in 5 patients</a:t>
                      </a:r>
                      <a:br>
                        <a:rPr lang="en-US" sz="1200" dirty="0"/>
                      </a:br>
                      <a:r>
                        <a:rPr lang="en-US" sz="1200" b="0" i="0" u="none" strike="noStrike" kern="1200" dirty="0">
                          <a:solidFill>
                            <a:schemeClr val="dk1"/>
                          </a:solidFill>
                          <a:effectLst/>
                          <a:latin typeface="+mn-lt"/>
                          <a:ea typeface="+mn-ea"/>
                          <a:cs typeface="+mn-cs"/>
                        </a:rPr>
                        <a:t>Amputation in 5 patients</a:t>
                      </a:r>
                      <a:endParaRPr lang="en-US" sz="1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131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838200" y="257980"/>
            <a:ext cx="107512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buClr>
                <a:srgbClr val="C00000"/>
              </a:buClr>
            </a:pPr>
            <a:r>
              <a:rPr lang="en-US" dirty="0"/>
              <a:t>How to </a:t>
            </a:r>
            <a:r>
              <a:rPr lang="en-US"/>
              <a:t>diagnose sacral osteomyelitis</a:t>
            </a:r>
            <a:r>
              <a:rPr lang="en-US" dirty="0"/>
              <a:t>? </a:t>
            </a:r>
          </a:p>
        </p:txBody>
      </p:sp>
      <p:sp>
        <p:nvSpPr>
          <p:cNvPr id="5" name="Content Placeholder 2"/>
          <p:cNvSpPr txBox="1">
            <a:spLocks/>
          </p:cNvSpPr>
          <p:nvPr/>
        </p:nvSpPr>
        <p:spPr>
          <a:xfrm>
            <a:off x="435935" y="1484678"/>
            <a:ext cx="11362525"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800" dirty="0"/>
              <a:t>Most cases of sacral osteomyelitis arising in the setting of sacral pressure ulcers require minimal cortical debridement. When faced with advanced bony involvement, the surgeon is often unclear about how much can safely be resected. Unfamiliarity with sacral anatomy can lead to concerns of inadvertent entry into the </a:t>
            </a:r>
            <a:r>
              <a:rPr lang="en-US" sz="1800" dirty="0" err="1"/>
              <a:t>dural</a:t>
            </a:r>
            <a:r>
              <a:rPr lang="en-US" sz="1800" dirty="0"/>
              <a:t> space and compromise of future flap options.</a:t>
            </a:r>
          </a:p>
          <a:p>
            <a:pPr>
              <a:buClr>
                <a:srgbClr val="C00000"/>
              </a:buClr>
            </a:pPr>
            <a:r>
              <a:rPr lang="en-US" sz="1800" dirty="0"/>
              <a:t>The management of sacral osteomyelitis in the setting of sacral pressure sores is not without controversy. Most of the controversy resides in the treatment of confirmed or suspected sacral osteomyelitis. Traditionally, suspected osteomyelitis of the sacrum has been treated with wide debridement of all clinically affected bone and a prolonged course of intravenous antibiotics before definitive closure.</a:t>
            </a:r>
          </a:p>
          <a:p>
            <a:pPr>
              <a:buClr>
                <a:srgbClr val="C00000"/>
              </a:buClr>
            </a:pPr>
            <a:r>
              <a:rPr lang="en-US" sz="1800" dirty="0"/>
              <a:t>However, this approach has been viewed as impractical by those who cite the difficulty of targeted antibiotic therapy (bone cultures are often negative or indeterminate), the difficulty of determining the extent of involvement, the difficulty of confirming resolution, and the equivalent results obtained with conservative decortication and definitive closure at the time of diagnosis.</a:t>
            </a:r>
          </a:p>
          <a:p>
            <a:pPr>
              <a:buClr>
                <a:srgbClr val="C00000"/>
              </a:buClr>
            </a:pPr>
            <a:r>
              <a:rPr lang="en-US" sz="1800" dirty="0"/>
              <a:t>The presence of osteomyelitis tends to be overestimated by clinical assessment alone. Even with the use of imaging modalities, such as bone scanning and MRI, it is difficult to differentiate </a:t>
            </a:r>
            <a:r>
              <a:rPr lang="en-US" sz="1800" dirty="0" err="1"/>
              <a:t>periostitis</a:t>
            </a:r>
            <a:r>
              <a:rPr lang="en-US" sz="1800" dirty="0"/>
              <a:t> and pressure-induced changes, such as fibrosis, medullary edema, and reactive bone formation that accompany stage 4 sacral ulcers from true cortical bone involvement. An autopsy-based histopathologic study of sacral ulcers showed that only half of stage 4 ulcers contained histological evidence of sacral osteomyelitis, and that all of these cases involved the superficial subcortical bone (facies dorsalis) of the sacrum only. </a:t>
            </a:r>
          </a:p>
          <a:p>
            <a:pPr>
              <a:buClr>
                <a:srgbClr val="C00000"/>
              </a:buClr>
            </a:pPr>
            <a:endParaRPr lang="en-US" sz="1800" dirty="0"/>
          </a:p>
          <a:p>
            <a:pPr>
              <a:buClr>
                <a:srgbClr val="C00000"/>
              </a:buClr>
            </a:pPr>
            <a:endParaRPr lang="en-US" sz="1800" dirty="0"/>
          </a:p>
        </p:txBody>
      </p:sp>
      <p:sp>
        <p:nvSpPr>
          <p:cNvPr id="6" name="TextBox 5"/>
          <p:cNvSpPr txBox="1"/>
          <p:nvPr/>
        </p:nvSpPr>
        <p:spPr>
          <a:xfrm>
            <a:off x="5837279" y="6167289"/>
            <a:ext cx="7086465" cy="461665"/>
          </a:xfrm>
          <a:prstGeom prst="rect">
            <a:avLst/>
          </a:prstGeom>
          <a:noFill/>
        </p:spPr>
        <p:txBody>
          <a:bodyPr wrap="square" rtlCol="0">
            <a:spAutoFit/>
          </a:bodyPr>
          <a:lstStyle/>
          <a:p>
            <a:pPr marL="460375" indent="-460375">
              <a:buClr>
                <a:srgbClr val="C00000"/>
              </a:buClr>
            </a:pPr>
            <a:r>
              <a:rPr lang="en-US" sz="1200" dirty="0"/>
              <a:t>Choo JH, </a:t>
            </a:r>
            <a:r>
              <a:rPr lang="en-US" sz="1200" dirty="0" err="1"/>
              <a:t>Wilhelmi</a:t>
            </a:r>
            <a:r>
              <a:rPr lang="en-US" sz="1200" dirty="0"/>
              <a:t> BJ. Landmarks for Sacral Debridement in Sacral Pressure Sores. </a:t>
            </a:r>
            <a:r>
              <a:rPr lang="en-US" sz="1200" i="1" dirty="0"/>
              <a:t>Ann </a:t>
            </a:r>
            <a:r>
              <a:rPr lang="en-US" sz="1200" i="1" dirty="0" err="1"/>
              <a:t>Plast</a:t>
            </a:r>
            <a:r>
              <a:rPr lang="en-US" sz="1200" i="1" dirty="0"/>
              <a:t> Surg</a:t>
            </a:r>
            <a:r>
              <a:rPr lang="en-US" sz="1200" dirty="0"/>
              <a:t>. 2016;76(3):361-363. doi:10.1097/SAP.0000000000000503</a:t>
            </a:r>
          </a:p>
        </p:txBody>
      </p:sp>
    </p:spTree>
    <p:extLst>
      <p:ext uri="{BB962C8B-B14F-4D97-AF65-F5344CB8AC3E}">
        <p14:creationId xmlns:p14="http://schemas.microsoft.com/office/powerpoint/2010/main" val="162737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489097" y="72780"/>
            <a:ext cx="113093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buClr>
                <a:srgbClr val="C00000"/>
              </a:buClr>
            </a:pPr>
            <a:r>
              <a:rPr lang="en-US" dirty="0"/>
              <a:t>How to diagnose sacral osteomyelitis? </a:t>
            </a:r>
          </a:p>
        </p:txBody>
      </p:sp>
      <p:sp>
        <p:nvSpPr>
          <p:cNvPr id="5" name="Content Placeholder 2"/>
          <p:cNvSpPr txBox="1">
            <a:spLocks/>
          </p:cNvSpPr>
          <p:nvPr/>
        </p:nvSpPr>
        <p:spPr>
          <a:xfrm>
            <a:off x="435935" y="1723698"/>
            <a:ext cx="6954533"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t>There are instances where sacral pressure ulcers extend beyond the superficial cortex of the sacrum and require consideration of possible CSF involvement, particularly when above the level of S2/S3. Conversely, sacral osteomyelitis limited to below this level would not be expected to have a high incidence of CSF involvement.</a:t>
            </a:r>
          </a:p>
          <a:p>
            <a:pPr>
              <a:buClr>
                <a:srgbClr val="C00000"/>
              </a:buClr>
            </a:pPr>
            <a:r>
              <a:rPr lang="en-US" sz="2000" dirty="0"/>
              <a:t>Debridement of the posterior table of the sacrum at or above the level of the </a:t>
            </a:r>
            <a:r>
              <a:rPr lang="en-US" sz="2000" b="1" dirty="0"/>
              <a:t>Posterior superior SIS </a:t>
            </a:r>
            <a:r>
              <a:rPr lang="en-US" sz="2000" dirty="0"/>
              <a:t>must be conservative and take into account the thickness of the posterior table of the sacrum at this level to avoid inadvertent entry into the </a:t>
            </a:r>
            <a:r>
              <a:rPr lang="en-US" sz="2000" dirty="0" err="1"/>
              <a:t>dural</a:t>
            </a:r>
            <a:r>
              <a:rPr lang="en-US" sz="2000" dirty="0"/>
              <a:t> space. The second implication is that when sacral ulcers involve bone above the level of the PSIS, the surgeon must be alert to the possibility of CSF communication and make every effort to identify and address the complication swiftly.</a:t>
            </a:r>
          </a:p>
          <a:p>
            <a:pPr>
              <a:buClr>
                <a:srgbClr val="C00000"/>
              </a:buClr>
            </a:pPr>
            <a:endParaRPr lang="en-US" sz="2000" dirty="0"/>
          </a:p>
          <a:p>
            <a:pPr>
              <a:buClr>
                <a:srgbClr val="C00000"/>
              </a:buClr>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557" y="2691928"/>
            <a:ext cx="2779866" cy="3704172"/>
          </a:xfrm>
          <a:prstGeom prst="rect">
            <a:avLst/>
          </a:prstGeom>
        </p:spPr>
      </p:pic>
      <p:sp>
        <p:nvSpPr>
          <p:cNvPr id="6" name="Rectangle 5"/>
          <p:cNvSpPr/>
          <p:nvPr/>
        </p:nvSpPr>
        <p:spPr>
          <a:xfrm>
            <a:off x="7337305" y="1147258"/>
            <a:ext cx="4703135" cy="1600438"/>
          </a:xfrm>
          <a:prstGeom prst="rect">
            <a:avLst/>
          </a:prstGeom>
        </p:spPr>
        <p:txBody>
          <a:bodyPr wrap="square">
            <a:spAutoFit/>
          </a:bodyPr>
          <a:lstStyle/>
          <a:p>
            <a:pPr algn="ctr">
              <a:buClr>
                <a:srgbClr val="C00000"/>
              </a:buClr>
            </a:pPr>
            <a:r>
              <a:rPr lang="en-US" sz="1400" dirty="0">
                <a:latin typeface="Helvetica Neue" charset="0"/>
              </a:rPr>
              <a:t>Using a line drawn connecting the posterior superior iliac spine to the tip of the coccyx, the approximate locations of the superior and inferior gluteal artery can be estimated. The ratio of the distance between the PSIS and the superior and inferior gluteal arteries and the PSIS to the tip of the coccyx is 0.23 and 0.49, respectively.</a:t>
            </a:r>
            <a:endParaRPr lang="en-US" sz="1400" dirty="0"/>
          </a:p>
        </p:txBody>
      </p:sp>
      <p:sp>
        <p:nvSpPr>
          <p:cNvPr id="11" name="TextBox 10"/>
          <p:cNvSpPr txBox="1"/>
          <p:nvPr/>
        </p:nvSpPr>
        <p:spPr>
          <a:xfrm>
            <a:off x="2191254" y="6259211"/>
            <a:ext cx="7086465" cy="461665"/>
          </a:xfrm>
          <a:prstGeom prst="rect">
            <a:avLst/>
          </a:prstGeom>
          <a:noFill/>
        </p:spPr>
        <p:txBody>
          <a:bodyPr wrap="square" rtlCol="0">
            <a:spAutoFit/>
          </a:bodyPr>
          <a:lstStyle/>
          <a:p>
            <a:pPr marL="460375" indent="-460375">
              <a:buClr>
                <a:srgbClr val="C00000"/>
              </a:buClr>
            </a:pPr>
            <a:r>
              <a:rPr lang="en-US" sz="1200" dirty="0"/>
              <a:t>Choo JH, </a:t>
            </a:r>
            <a:r>
              <a:rPr lang="en-US" sz="1200" dirty="0" err="1"/>
              <a:t>Wilhelmi</a:t>
            </a:r>
            <a:r>
              <a:rPr lang="en-US" sz="1200" dirty="0"/>
              <a:t> BJ. Landmarks for Sacral Debridement in Sacral Pressure Sores. </a:t>
            </a:r>
            <a:r>
              <a:rPr lang="en-US" sz="1200" i="1" dirty="0"/>
              <a:t>Ann </a:t>
            </a:r>
            <a:r>
              <a:rPr lang="en-US" sz="1200" i="1" dirty="0" err="1"/>
              <a:t>Plast</a:t>
            </a:r>
            <a:r>
              <a:rPr lang="en-US" sz="1200" i="1" dirty="0"/>
              <a:t> Surg</a:t>
            </a:r>
            <a:r>
              <a:rPr lang="en-US" sz="1200" dirty="0"/>
              <a:t>. 2016;76(3):361-363. doi:10.1097/SAP.0000000000000503</a:t>
            </a:r>
          </a:p>
        </p:txBody>
      </p:sp>
    </p:spTree>
    <p:extLst>
      <p:ext uri="{BB962C8B-B14F-4D97-AF65-F5344CB8AC3E}">
        <p14:creationId xmlns:p14="http://schemas.microsoft.com/office/powerpoint/2010/main" val="101615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85" y="411418"/>
            <a:ext cx="11343189" cy="1325563"/>
          </a:xfrm>
        </p:spPr>
        <p:txBody>
          <a:bodyPr>
            <a:normAutofit/>
          </a:bodyPr>
          <a:lstStyle/>
          <a:p>
            <a:pPr algn="ctr">
              <a:buClr>
                <a:srgbClr val="C00000"/>
              </a:buClr>
            </a:pPr>
            <a:r>
              <a:rPr lang="en-US" sz="4000" dirty="0">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83848" y="1939499"/>
            <a:ext cx="10648708" cy="4351338"/>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What is definition of chronic osteomyelitis? </a:t>
            </a:r>
          </a:p>
          <a:p>
            <a:pPr>
              <a:buClr>
                <a:srgbClr val="C00000"/>
              </a:buClr>
            </a:pPr>
            <a:r>
              <a:rPr lang="en-US" dirty="0">
                <a:solidFill>
                  <a:schemeClr val="tx1"/>
                </a:solidFill>
              </a:rPr>
              <a:t>What are major criteria for chronic osteomyelitis? </a:t>
            </a:r>
          </a:p>
          <a:p>
            <a:pPr>
              <a:buClr>
                <a:srgbClr val="C00000"/>
              </a:buClr>
            </a:pPr>
            <a:r>
              <a:rPr lang="en-US">
                <a:solidFill>
                  <a:schemeClr val="tx1"/>
                </a:solidFill>
              </a:rPr>
              <a:t>How to diagnosis osteomyelitis: imaging/pathology? </a:t>
            </a:r>
            <a:endParaRPr lang="en-US" dirty="0">
              <a:solidFill>
                <a:schemeClr val="tx1"/>
              </a:solidFill>
            </a:endParaRPr>
          </a:p>
          <a:p>
            <a:pPr>
              <a:buClr>
                <a:srgbClr val="C00000"/>
              </a:buClr>
            </a:pPr>
            <a:r>
              <a:rPr lang="en-US" dirty="0">
                <a:solidFill>
                  <a:schemeClr val="tx1"/>
                </a:solidFill>
              </a:rPr>
              <a:t>How to diagnose pelvic osteomyelitis? </a:t>
            </a:r>
          </a:p>
          <a:p>
            <a:pPr>
              <a:buClr>
                <a:srgbClr val="C00000"/>
              </a:buClr>
            </a:pPr>
            <a:r>
              <a:rPr lang="en-US" dirty="0">
                <a:solidFill>
                  <a:schemeClr val="tx1"/>
                </a:solidFill>
              </a:rPr>
              <a:t>How to treat pelvic osteomyelitis? </a:t>
            </a:r>
          </a:p>
          <a:p>
            <a:pPr>
              <a:buClr>
                <a:srgbClr val="C00000"/>
              </a:buClr>
            </a:pPr>
            <a:r>
              <a:rPr lang="en-US" dirty="0">
                <a:solidFill>
                  <a:schemeClr val="tx1"/>
                </a:solidFill>
              </a:rPr>
              <a:t>What is microbiology of pressure-related pelvic osteomyelitis? </a:t>
            </a:r>
          </a:p>
          <a:p>
            <a:pPr>
              <a:buClr>
                <a:srgbClr val="C00000"/>
              </a:buClr>
            </a:pPr>
            <a:r>
              <a:rPr lang="en-US" dirty="0">
                <a:solidFill>
                  <a:schemeClr val="tx1"/>
                </a:solidFill>
              </a:rPr>
              <a:t>What is role of HBO in pelvic osteomyelitis? </a:t>
            </a:r>
          </a:p>
          <a:p>
            <a:pPr>
              <a:buClr>
                <a:srgbClr val="C00000"/>
              </a:buClr>
            </a:pPr>
            <a:r>
              <a:rPr lang="en-US" dirty="0">
                <a:solidFill>
                  <a:schemeClr val="tx1"/>
                </a:solidFill>
              </a:rPr>
              <a:t>How to diagnose sacral osteomyelitis? </a:t>
            </a:r>
          </a:p>
          <a:p>
            <a:pPr>
              <a:buClr>
                <a:srgbClr val="C00000"/>
              </a:buClr>
            </a:pPr>
            <a:r>
              <a:rPr lang="en-US" dirty="0">
                <a:solidFill>
                  <a:schemeClr val="tx1"/>
                </a:solidFill>
              </a:rPr>
              <a:t>Clinical presentations</a:t>
            </a:r>
          </a:p>
          <a:p>
            <a:pPr>
              <a:buClr>
                <a:srgbClr val="C00000"/>
              </a:buClr>
            </a:pPr>
            <a:r>
              <a:rPr lang="en-US" dirty="0">
                <a:solidFill>
                  <a:schemeClr val="tx1"/>
                </a:solidFill>
              </a:rPr>
              <a:t>What is importance of proximal bone biopsy? </a:t>
            </a:r>
          </a:p>
        </p:txBody>
      </p:sp>
    </p:spTree>
    <p:extLst>
      <p:ext uri="{BB962C8B-B14F-4D97-AF65-F5344CB8AC3E}">
        <p14:creationId xmlns:p14="http://schemas.microsoft.com/office/powerpoint/2010/main" val="106851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40905" y="784541"/>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74428" y="-210560"/>
            <a:ext cx="121175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buClr>
                <a:srgbClr val="C00000"/>
              </a:buClr>
            </a:pPr>
            <a:r>
              <a:rPr lang="en-US" sz="4000" dirty="0"/>
              <a:t>What is importance of proximal bone biopsy? </a:t>
            </a:r>
          </a:p>
        </p:txBody>
      </p:sp>
      <p:sp>
        <p:nvSpPr>
          <p:cNvPr id="5" name="Content Placeholder 2"/>
          <p:cNvSpPr txBox="1">
            <a:spLocks/>
          </p:cNvSpPr>
          <p:nvPr/>
        </p:nvSpPr>
        <p:spPr>
          <a:xfrm>
            <a:off x="483849" y="657956"/>
            <a:ext cx="11298729" cy="106396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800" dirty="0"/>
              <a:t>Chronic recurrent multifocal osteomyelitis (CRMO) is the most severe form of chronic nonbacterial osteomyelitis (CNO) and is a rare </a:t>
            </a:r>
            <a:r>
              <a:rPr lang="en-US" sz="1800" dirty="0" err="1"/>
              <a:t>autoinflammatory</a:t>
            </a:r>
            <a:r>
              <a:rPr lang="en-US" sz="1800" dirty="0"/>
              <a:t> bone disorder that mostly affects children and adolescents. CRMO is a diagnosis of exclusion, resulting in often-delayed diagnosis with over one year on average from onset of symptoms to time of diagnosis. Initial diagnosis is rare in adults.</a:t>
            </a:r>
          </a:p>
          <a:p>
            <a:pPr>
              <a:buClr>
                <a:srgbClr val="C00000"/>
              </a:buClr>
            </a:pPr>
            <a:endParaRPr lang="en-US" sz="1800" dirty="0"/>
          </a:p>
        </p:txBody>
      </p:sp>
      <p:sp>
        <p:nvSpPr>
          <p:cNvPr id="6" name="TextBox 5"/>
          <p:cNvSpPr txBox="1"/>
          <p:nvPr/>
        </p:nvSpPr>
        <p:spPr>
          <a:xfrm>
            <a:off x="3893423" y="6139139"/>
            <a:ext cx="8298577" cy="461665"/>
          </a:xfrm>
          <a:prstGeom prst="rect">
            <a:avLst/>
          </a:prstGeom>
          <a:noFill/>
        </p:spPr>
        <p:txBody>
          <a:bodyPr wrap="square" rtlCol="0">
            <a:spAutoFit/>
          </a:bodyPr>
          <a:lstStyle/>
          <a:p>
            <a:pPr marL="460375" indent="-460375">
              <a:buClr>
                <a:srgbClr val="C00000"/>
              </a:buClr>
            </a:pPr>
            <a:r>
              <a:rPr lang="en-US" sz="1200" dirty="0" err="1"/>
              <a:t>Mahady</a:t>
            </a:r>
            <a:r>
              <a:rPr lang="en-US" sz="1200" dirty="0"/>
              <a:t> S, </a:t>
            </a:r>
            <a:r>
              <a:rPr lang="en-US" sz="1200" dirty="0" err="1"/>
              <a:t>Ladani</a:t>
            </a:r>
            <a:r>
              <a:rPr lang="en-US" sz="1200" dirty="0"/>
              <a:t> A. Clinical and Diagnostic Considerations for Atypical, Adult Onset Presentation of Chronic Recurrent Multifocal Osteomyelitis (CRMO). </a:t>
            </a:r>
            <a:r>
              <a:rPr lang="en-US" sz="1200" i="1" dirty="0"/>
              <a:t>Case Rep </a:t>
            </a:r>
            <a:r>
              <a:rPr lang="en-US" sz="1200" i="1" dirty="0" err="1"/>
              <a:t>Rheumatol</a:t>
            </a:r>
            <a:r>
              <a:rPr lang="en-US" sz="1200" dirty="0"/>
              <a:t>. 2019;2019:8206892. Published 2019 Sep 29. doi:10.1155/2019/8206892</a:t>
            </a:r>
          </a:p>
        </p:txBody>
      </p:sp>
      <p:pic>
        <p:nvPicPr>
          <p:cNvPr id="11266" name="Picture 2" descr="https://www.ncbi.nlm.nih.gov/pmc/articles/instance/6791280/bin/CRIRH2019-8206892.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23" y="2717021"/>
            <a:ext cx="3371862" cy="3232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428" y="1783763"/>
            <a:ext cx="3931636" cy="954107"/>
          </a:xfrm>
          <a:prstGeom prst="rect">
            <a:avLst/>
          </a:prstGeom>
        </p:spPr>
        <p:txBody>
          <a:bodyPr wrap="square">
            <a:spAutoFit/>
          </a:bodyPr>
          <a:lstStyle/>
          <a:p>
            <a:pPr marL="171450" indent="-171450" algn="ctr">
              <a:buClr>
                <a:srgbClr val="C00000"/>
              </a:buClr>
              <a:buFont typeface="Arial" charset="0"/>
              <a:buChar char="•"/>
            </a:pPr>
            <a:r>
              <a:rPr lang="en-US" sz="1400" dirty="0"/>
              <a:t> PET scan whole body performed on 1/9/2019. (a) Anterior view and (b) posterior view with </a:t>
            </a:r>
            <a:r>
              <a:rPr lang="en-US" sz="1400" dirty="0" err="1"/>
              <a:t>hypermetabolism</a:t>
            </a:r>
            <a:r>
              <a:rPr lang="en-US" sz="1400" dirty="0"/>
              <a:t> of the left side of pelvis and ileum and bilateral medial clavicles</a:t>
            </a:r>
            <a:endParaRPr lang="en-US" sz="1400" b="0" i="0" dirty="0">
              <a:effectLst/>
            </a:endParaRPr>
          </a:p>
        </p:txBody>
      </p:sp>
      <p:pic>
        <p:nvPicPr>
          <p:cNvPr id="11268" name="Picture 4" descr="https://www.ncbi.nlm.nih.gov/pmc/articles/instance/6791280/bin/CRIRH2019-8206892.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206" y="2663857"/>
            <a:ext cx="3896704" cy="31849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3085" y="1644559"/>
            <a:ext cx="4416515" cy="954107"/>
          </a:xfrm>
          <a:prstGeom prst="rect">
            <a:avLst/>
          </a:prstGeom>
        </p:spPr>
        <p:txBody>
          <a:bodyPr wrap="square">
            <a:spAutoFit/>
          </a:bodyPr>
          <a:lstStyle/>
          <a:p>
            <a:pPr marL="171450" indent="-171450" algn="ctr">
              <a:buClr>
                <a:srgbClr val="C00000"/>
              </a:buClr>
              <a:buFont typeface="Arial" charset="0"/>
              <a:buChar char="•"/>
            </a:pPr>
            <a:r>
              <a:rPr lang="en-US" sz="1400" dirty="0"/>
              <a:t>CT biopsy imaging axial body view with a slice thickness of 2.00 demonstrating lytic (example inside circle) and sclerotic lesions (examples of thickened bone pointed to with arrows) of the left medial clavicle and left first rib.</a:t>
            </a:r>
            <a:endParaRPr lang="en-US" sz="1400" b="0" i="0" dirty="0">
              <a:effectLst/>
            </a:endParaRPr>
          </a:p>
        </p:txBody>
      </p:sp>
      <p:pic>
        <p:nvPicPr>
          <p:cNvPr id="11270" name="Picture 6" descr="https://www.ncbi.nlm.nih.gov/pmc/articles/instance/6791280/bin/CRIRH2019-8206892.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600" y="3388244"/>
            <a:ext cx="3122879" cy="26315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996359" y="1394817"/>
            <a:ext cx="3931636" cy="2031325"/>
          </a:xfrm>
          <a:prstGeom prst="rect">
            <a:avLst/>
          </a:prstGeom>
        </p:spPr>
        <p:txBody>
          <a:bodyPr wrap="square">
            <a:spAutoFit/>
          </a:bodyPr>
          <a:lstStyle/>
          <a:p>
            <a:pPr marL="171450" indent="-171450" algn="ctr">
              <a:buClr>
                <a:srgbClr val="C00000"/>
              </a:buClr>
              <a:buFont typeface="Arial" charset="0"/>
              <a:buChar char="•"/>
            </a:pPr>
            <a:r>
              <a:rPr lang="en-US" sz="1400" dirty="0"/>
              <a:t>CT biopsy imaging axial body view with slice thickness 5.00 demonstrating lytic (example inside circle) and sclerotic lesions (examples of thickened bone pointed to with arrows) of the left sacrum and left ileum. Also, notice fusion of the left </a:t>
            </a:r>
            <a:r>
              <a:rPr lang="en-US" sz="1400" dirty="0" err="1"/>
              <a:t>sacro</a:t>
            </a:r>
            <a:r>
              <a:rPr lang="en-US" sz="1400" dirty="0"/>
              <a:t>-iliac joint. For reference, the patient is prone in this image as it was taken during the time of biopsy; therefore, the left ileum/sacrum is on the left of the image.</a:t>
            </a:r>
            <a:endParaRPr lang="en-US" sz="1400" b="0" i="0" dirty="0">
              <a:effectLst/>
            </a:endParaRPr>
          </a:p>
        </p:txBody>
      </p:sp>
    </p:spTree>
    <p:extLst>
      <p:ext uri="{BB962C8B-B14F-4D97-AF65-F5344CB8AC3E}">
        <p14:creationId xmlns:p14="http://schemas.microsoft.com/office/powerpoint/2010/main" val="167835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40905" y="784541"/>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74428" y="-210560"/>
            <a:ext cx="121175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buClr>
                <a:srgbClr val="C00000"/>
              </a:buClr>
            </a:pPr>
            <a:r>
              <a:rPr lang="en-US" sz="4000" dirty="0"/>
              <a:t>What is importance of proximal bone biopsy? </a:t>
            </a:r>
          </a:p>
        </p:txBody>
      </p:sp>
      <p:sp>
        <p:nvSpPr>
          <p:cNvPr id="5" name="Content Placeholder 2"/>
          <p:cNvSpPr txBox="1">
            <a:spLocks/>
          </p:cNvSpPr>
          <p:nvPr/>
        </p:nvSpPr>
        <p:spPr>
          <a:xfrm>
            <a:off x="483849" y="657956"/>
            <a:ext cx="11298729" cy="106396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800" dirty="0"/>
              <a:t>Chronic recurrent multifocal osteomyelitis (CRMO) is the most severe form of chronic nonbacterial osteomyelitis (CNO) and is a rare </a:t>
            </a:r>
            <a:r>
              <a:rPr lang="en-US" sz="1800" dirty="0" err="1"/>
              <a:t>autoinflammatory</a:t>
            </a:r>
            <a:r>
              <a:rPr lang="en-US" sz="1800" dirty="0"/>
              <a:t> bone disorder that mostly affects children and adolescents. CRMO is a diagnosis of exclusion, resulting in often-delayed diagnosis with over one year on average from onset of symptoms to time of diagnosis. Initial diagnosis is rare in adults.</a:t>
            </a:r>
          </a:p>
          <a:p>
            <a:pPr>
              <a:buClr>
                <a:srgbClr val="C00000"/>
              </a:buClr>
            </a:pPr>
            <a:endParaRPr lang="en-US" sz="1800" dirty="0"/>
          </a:p>
        </p:txBody>
      </p:sp>
      <p:sp>
        <p:nvSpPr>
          <p:cNvPr id="6" name="TextBox 5"/>
          <p:cNvSpPr txBox="1"/>
          <p:nvPr/>
        </p:nvSpPr>
        <p:spPr>
          <a:xfrm>
            <a:off x="3893423" y="6139139"/>
            <a:ext cx="8298577" cy="461665"/>
          </a:xfrm>
          <a:prstGeom prst="rect">
            <a:avLst/>
          </a:prstGeom>
          <a:noFill/>
        </p:spPr>
        <p:txBody>
          <a:bodyPr wrap="square" rtlCol="0">
            <a:spAutoFit/>
          </a:bodyPr>
          <a:lstStyle/>
          <a:p>
            <a:pPr marL="460375" indent="-460375">
              <a:buClr>
                <a:srgbClr val="C00000"/>
              </a:buClr>
            </a:pPr>
            <a:r>
              <a:rPr lang="en-US" sz="1200" dirty="0" err="1"/>
              <a:t>Mahady</a:t>
            </a:r>
            <a:r>
              <a:rPr lang="en-US" sz="1200" dirty="0"/>
              <a:t> S, </a:t>
            </a:r>
            <a:r>
              <a:rPr lang="en-US" sz="1200" dirty="0" err="1"/>
              <a:t>Ladani</a:t>
            </a:r>
            <a:r>
              <a:rPr lang="en-US" sz="1200" dirty="0"/>
              <a:t> A. Clinical and Diagnostic Considerations for Atypical, Adult Onset Presentation of Chronic Recurrent Multifocal Osteomyelitis (CRMO). </a:t>
            </a:r>
            <a:r>
              <a:rPr lang="en-US" sz="1200" i="1" dirty="0"/>
              <a:t>Case Rep </a:t>
            </a:r>
            <a:r>
              <a:rPr lang="en-US" sz="1200" i="1" dirty="0" err="1"/>
              <a:t>Rheumatol</a:t>
            </a:r>
            <a:r>
              <a:rPr lang="en-US" sz="1200" dirty="0"/>
              <a:t>. 2019;2019:8206892. Published 2019 Sep 29. doi:10.1155/2019/8206892</a:t>
            </a:r>
          </a:p>
        </p:txBody>
      </p:sp>
      <p:sp>
        <p:nvSpPr>
          <p:cNvPr id="2" name="Rectangle 1"/>
          <p:cNvSpPr/>
          <p:nvPr/>
        </p:nvSpPr>
        <p:spPr>
          <a:xfrm>
            <a:off x="74428" y="1841638"/>
            <a:ext cx="5187166" cy="1600438"/>
          </a:xfrm>
          <a:prstGeom prst="rect">
            <a:avLst/>
          </a:prstGeom>
        </p:spPr>
        <p:txBody>
          <a:bodyPr wrap="square">
            <a:spAutoFit/>
          </a:bodyPr>
          <a:lstStyle/>
          <a:p>
            <a:pPr marL="171450" indent="-171450" algn="ctr">
              <a:buClr>
                <a:srgbClr val="C00000"/>
              </a:buClr>
              <a:buFont typeface="Arial" charset="0"/>
              <a:buChar char="•"/>
            </a:pPr>
            <a:r>
              <a:rPr lang="en-US" sz="1400" dirty="0"/>
              <a:t>Bone biopsy of the left medial clavicle performed on 1/21/2019. (a) H&amp;E 200x marrow fibrosis with plasma cell infiltrate. (b) H&amp;E 400x marrow fibrosis (lighter purple color throughout indicated by black arrow) in place of a fatty marrow background with plasma cell infiltrate that contains eccentric nuclei (area indicated by white arrow) representing changes indicative of chronic inflammation.</a:t>
            </a:r>
            <a:endParaRPr lang="en-US" sz="1400" b="0" i="0" dirty="0">
              <a:effectLst/>
            </a:endParaRPr>
          </a:p>
        </p:txBody>
      </p:sp>
      <p:sp>
        <p:nvSpPr>
          <p:cNvPr id="12" name="Rectangle 11"/>
          <p:cNvSpPr/>
          <p:nvPr/>
        </p:nvSpPr>
        <p:spPr>
          <a:xfrm>
            <a:off x="5880337" y="1962852"/>
            <a:ext cx="5071197" cy="1600438"/>
          </a:xfrm>
          <a:prstGeom prst="rect">
            <a:avLst/>
          </a:prstGeom>
        </p:spPr>
        <p:txBody>
          <a:bodyPr wrap="square">
            <a:spAutoFit/>
          </a:bodyPr>
          <a:lstStyle/>
          <a:p>
            <a:pPr marL="171450" indent="-171450" algn="ctr">
              <a:buClr>
                <a:srgbClr val="C00000"/>
              </a:buClr>
              <a:buFont typeface="Arial" charset="0"/>
              <a:buChar char="•"/>
            </a:pPr>
            <a:r>
              <a:rPr lang="en-US" sz="1400" dirty="0"/>
              <a:t>Bone biopsy of the left medial clavicle performed on 1/21/2019. (a) H&amp;E 200x marrow fibrosis with plasma cell infiltrate. (b) H&amp;E 400x marrow fibrosis (lighter purple color throughout indicated by black arrow) in place of a fatty marrow background with plasma cell infiltrate that contains eccentric nuclei (area indicated by white arrow) representing changes indicative of chronic inflammation.</a:t>
            </a:r>
            <a:endParaRPr lang="en-US" sz="1400" b="0" i="0" dirty="0">
              <a:effectLst/>
            </a:endParaRPr>
          </a:p>
        </p:txBody>
      </p:sp>
      <p:pic>
        <p:nvPicPr>
          <p:cNvPr id="13314" name="Picture 2" descr="https://www.ncbi.nlm.nih.gov/pmc/articles/instance/6791280/bin/CRIRH2019-820689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49" y="3490004"/>
            <a:ext cx="4954772" cy="218245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www.ncbi.nlm.nih.gov/pmc/articles/instance/6791280/bin/CRIRH2019-820689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797" y="3524907"/>
            <a:ext cx="4675718" cy="205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9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140814" y="-78729"/>
            <a:ext cx="120254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marL="179388" algn="ctr">
              <a:buClr>
                <a:srgbClr val="C00000"/>
              </a:buClr>
            </a:pPr>
            <a:r>
              <a:rPr lang="en-US" sz="4000" dirty="0"/>
              <a:t>What is importance of proximal bone biopsy? </a:t>
            </a:r>
          </a:p>
        </p:txBody>
      </p:sp>
      <p:sp>
        <p:nvSpPr>
          <p:cNvPr id="5" name="Content Placeholder 2"/>
          <p:cNvSpPr txBox="1">
            <a:spLocks/>
          </p:cNvSpPr>
          <p:nvPr/>
        </p:nvSpPr>
        <p:spPr>
          <a:xfrm>
            <a:off x="170122" y="1085183"/>
            <a:ext cx="11966808"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t>While the diagnosis of Chronic recurrent multifocal osteomyelitis (CRMO) is primarily based on exclusion of other differential diagnoses, history of recurrent bone pain, and the presence of sclerotic bone lesions, there do exist some diagnostic tools such as the diagnostic criteria and score coefficient calculation. </a:t>
            </a:r>
          </a:p>
          <a:p>
            <a:pPr>
              <a:buClr>
                <a:srgbClr val="C00000"/>
              </a:buClr>
            </a:pPr>
            <a:r>
              <a:rPr lang="en-US" sz="2000" dirty="0"/>
              <a:t>However, based on this necessity of exclusion of other differential diagnosis, bone biopsy remains mandatory in particular in adult patients. It is important to improve the clinical understanding of CRMO by the documentation of more cases, route of diagnosis, and treatment choices made in order to help develop clearer diagnostic and treatment guidelines.</a:t>
            </a:r>
          </a:p>
          <a:p>
            <a:pPr>
              <a:buClr>
                <a:srgbClr val="C00000"/>
              </a:buClr>
            </a:pPr>
            <a:endParaRPr lang="en-US" sz="2000" dirty="0"/>
          </a:p>
        </p:txBody>
      </p:sp>
      <p:sp>
        <p:nvSpPr>
          <p:cNvPr id="7" name="TextBox 6"/>
          <p:cNvSpPr txBox="1"/>
          <p:nvPr/>
        </p:nvSpPr>
        <p:spPr>
          <a:xfrm>
            <a:off x="1" y="6139139"/>
            <a:ext cx="12192000" cy="461665"/>
          </a:xfrm>
          <a:prstGeom prst="rect">
            <a:avLst/>
          </a:prstGeom>
          <a:noFill/>
        </p:spPr>
        <p:txBody>
          <a:bodyPr wrap="square" rtlCol="0">
            <a:spAutoFit/>
          </a:bodyPr>
          <a:lstStyle/>
          <a:p>
            <a:pPr marL="460375" indent="-460375">
              <a:buClr>
                <a:srgbClr val="C00000"/>
              </a:buClr>
            </a:pPr>
            <a:r>
              <a:rPr lang="en-US" sz="1200" dirty="0" err="1"/>
              <a:t>Mahady</a:t>
            </a:r>
            <a:r>
              <a:rPr lang="en-US" sz="1200" dirty="0"/>
              <a:t> S, </a:t>
            </a:r>
            <a:r>
              <a:rPr lang="en-US" sz="1200" dirty="0" err="1"/>
              <a:t>Ladani</a:t>
            </a:r>
            <a:r>
              <a:rPr lang="en-US" sz="1200" dirty="0"/>
              <a:t> A. Clinical and Diagnostic Considerations for Atypical, Adult Onset Presentation of Chronic Recurrent Multifocal Osteomyelitis (CRMO). </a:t>
            </a:r>
            <a:r>
              <a:rPr lang="en-US" sz="1200" i="1" dirty="0"/>
              <a:t>Case Rep </a:t>
            </a:r>
            <a:r>
              <a:rPr lang="en-US" sz="1200" i="1" dirty="0" err="1"/>
              <a:t>Rheumatol</a:t>
            </a:r>
            <a:r>
              <a:rPr lang="en-US" sz="1200" dirty="0"/>
              <a:t>. 2019;2019:8206892. Published 2019 Sep 29. doi:10.1155/2019/8206892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142" y="2992139"/>
            <a:ext cx="5199319" cy="31037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1" y="3229866"/>
            <a:ext cx="5725325" cy="2915004"/>
          </a:xfrm>
          <a:prstGeom prst="rect">
            <a:avLst/>
          </a:prstGeom>
        </p:spPr>
      </p:pic>
    </p:spTree>
    <p:extLst>
      <p:ext uri="{BB962C8B-B14F-4D97-AF65-F5344CB8AC3E}">
        <p14:creationId xmlns:p14="http://schemas.microsoft.com/office/powerpoint/2010/main" val="56879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buClr>
                <a:srgbClr val="C00000"/>
              </a:buClr>
            </a:pPr>
            <a:r>
              <a:rPr lang="en-US" dirty="0"/>
              <a:t>Clinical Presentation: JL </a:t>
            </a:r>
            <a:br>
              <a:rPr lang="en-US" dirty="0"/>
            </a:br>
            <a:endParaRPr lang="en-US" sz="2800" dirty="0"/>
          </a:p>
        </p:txBody>
      </p:sp>
      <p:sp>
        <p:nvSpPr>
          <p:cNvPr id="5" name="Content Placeholder 2"/>
          <p:cNvSpPr txBox="1">
            <a:spLocks/>
          </p:cNvSpPr>
          <p:nvPr/>
        </p:nvSpPr>
        <p:spPr>
          <a:xfrm>
            <a:off x="1325704" y="1548476"/>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Age: 40</a:t>
            </a:r>
          </a:p>
          <a:p>
            <a:pPr>
              <a:buClr>
                <a:srgbClr val="C00000"/>
              </a:buClr>
            </a:pPr>
            <a:r>
              <a:rPr lang="en-US" sz="2400" dirty="0"/>
              <a:t>Patient had surgery 6/26</a:t>
            </a:r>
          </a:p>
          <a:p>
            <a:pPr>
              <a:buClr>
                <a:srgbClr val="C00000"/>
              </a:buClr>
            </a:pPr>
            <a:r>
              <a:rPr lang="en-US" sz="2400" dirty="0"/>
              <a:t>White blood count: 10.6</a:t>
            </a:r>
          </a:p>
          <a:p>
            <a:pPr>
              <a:buClr>
                <a:srgbClr val="C00000"/>
              </a:buClr>
            </a:pPr>
            <a:r>
              <a:rPr lang="en-US" sz="2400" dirty="0"/>
              <a:t>Neutrophils 68%</a:t>
            </a:r>
          </a:p>
          <a:p>
            <a:pPr>
              <a:buClr>
                <a:srgbClr val="C00000"/>
              </a:buClr>
            </a:pPr>
            <a:r>
              <a:rPr lang="en-US" sz="2400" dirty="0"/>
              <a:t>History and present illness</a:t>
            </a:r>
          </a:p>
          <a:p>
            <a:pPr>
              <a:buClr>
                <a:srgbClr val="C00000"/>
              </a:buClr>
            </a:pPr>
            <a:endParaRPr lang="en-US" sz="2400" dirty="0"/>
          </a:p>
          <a:p>
            <a:pPr>
              <a:buClr>
                <a:srgbClr val="C00000"/>
              </a:buClr>
            </a:pPr>
            <a:r>
              <a:rPr lang="en-US" sz="2400" dirty="0"/>
              <a:t>THEN X-RAY FINDINGS</a:t>
            </a:r>
          </a:p>
          <a:p>
            <a:pPr>
              <a:buClr>
                <a:srgbClr val="C00000"/>
              </a:buClr>
            </a:pPr>
            <a:endParaRPr lang="en-US" sz="2400" dirty="0"/>
          </a:p>
          <a:p>
            <a:pPr>
              <a:buClr>
                <a:srgbClr val="C00000"/>
              </a:buClr>
            </a:pPr>
            <a:endParaRPr lang="en-US" sz="2400" dirty="0"/>
          </a:p>
        </p:txBody>
      </p:sp>
    </p:spTree>
    <p:extLst>
      <p:ext uri="{BB962C8B-B14F-4D97-AF65-F5344CB8AC3E}">
        <p14:creationId xmlns:p14="http://schemas.microsoft.com/office/powerpoint/2010/main" val="109041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buClr>
                <a:srgbClr val="C00000"/>
              </a:buClr>
            </a:pPr>
            <a:r>
              <a:rPr lang="en-US" dirty="0"/>
              <a:t>Clinical Presentation: JL </a:t>
            </a:r>
            <a:br>
              <a:rPr lang="en-US" dirty="0"/>
            </a:br>
            <a:endParaRPr lang="en-US" sz="2800" dirty="0"/>
          </a:p>
        </p:txBody>
      </p:sp>
      <p:sp>
        <p:nvSpPr>
          <p:cNvPr id="5" name="Content Placeholder 2"/>
          <p:cNvSpPr txBox="1">
            <a:spLocks/>
          </p:cNvSpPr>
          <p:nvPr/>
        </p:nvSpPr>
        <p:spPr>
          <a:xfrm>
            <a:off x="1325704" y="1548476"/>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00000"/>
              </a:buClr>
              <a:buNone/>
            </a:pPr>
            <a:r>
              <a:rPr lang="en-US" sz="2400" dirty="0"/>
              <a:t>Pathology Report</a:t>
            </a:r>
          </a:p>
          <a:p>
            <a:pPr>
              <a:buClr>
                <a:srgbClr val="C00000"/>
              </a:buClr>
            </a:pPr>
            <a:r>
              <a:rPr lang="en-US" sz="2400" dirty="0"/>
              <a:t>2</a:t>
            </a:r>
            <a:r>
              <a:rPr lang="en-US" sz="2400" baseline="30000" dirty="0"/>
              <a:t>nd</a:t>
            </a:r>
            <a:r>
              <a:rPr lang="en-US" sz="2400" dirty="0"/>
              <a:t> toe of right foot (amputation): </a:t>
            </a:r>
          </a:p>
          <a:p>
            <a:pPr>
              <a:buClr>
                <a:srgbClr val="C00000"/>
              </a:buClr>
            </a:pPr>
            <a:r>
              <a:rPr lang="en-US" sz="2400" dirty="0"/>
              <a:t>Skin and </a:t>
            </a:r>
            <a:r>
              <a:rPr lang="en-US" sz="2400" dirty="0" err="1"/>
              <a:t>subcutis</a:t>
            </a:r>
            <a:r>
              <a:rPr lang="en-US" sz="2400" dirty="0"/>
              <a:t> with acute </a:t>
            </a:r>
            <a:r>
              <a:rPr lang="en-US" sz="2400" dirty="0" err="1"/>
              <a:t>suppurative</a:t>
            </a:r>
            <a:r>
              <a:rPr lang="en-US" sz="2400" dirty="0"/>
              <a:t> inflammation and necrosis. </a:t>
            </a:r>
          </a:p>
          <a:p>
            <a:pPr>
              <a:buClr>
                <a:srgbClr val="C00000"/>
              </a:buClr>
            </a:pPr>
            <a:r>
              <a:rPr lang="en-US" sz="2400" dirty="0"/>
              <a:t>Bone resection margin in negative for osteomyelitis</a:t>
            </a:r>
          </a:p>
          <a:p>
            <a:pPr>
              <a:buClr>
                <a:srgbClr val="C00000"/>
              </a:buClr>
            </a:pPr>
            <a:endParaRPr lang="en-US" sz="2400" dirty="0"/>
          </a:p>
        </p:txBody>
      </p:sp>
    </p:spTree>
    <p:extLst>
      <p:ext uri="{BB962C8B-B14F-4D97-AF65-F5344CB8AC3E}">
        <p14:creationId xmlns:p14="http://schemas.microsoft.com/office/powerpoint/2010/main" val="387111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buClr>
                <a:srgbClr val="C00000"/>
              </a:buClr>
            </a:pPr>
            <a:r>
              <a:rPr lang="en-US" dirty="0"/>
              <a:t>Clinical Presentation: MW </a:t>
            </a:r>
            <a:br>
              <a:rPr lang="en-US" dirty="0"/>
            </a:br>
            <a:endParaRPr lang="en-US" sz="2800" dirty="0"/>
          </a:p>
        </p:txBody>
      </p:sp>
      <p:sp>
        <p:nvSpPr>
          <p:cNvPr id="5" name="Content Placeholder 2"/>
          <p:cNvSpPr txBox="1">
            <a:spLocks/>
          </p:cNvSpPr>
          <p:nvPr/>
        </p:nvSpPr>
        <p:spPr>
          <a:xfrm>
            <a:off x="1325704" y="1066809"/>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Age: 33</a:t>
            </a:r>
          </a:p>
          <a:p>
            <a:pPr>
              <a:buClr>
                <a:srgbClr val="C00000"/>
              </a:buClr>
            </a:pPr>
            <a:r>
              <a:rPr lang="en-US" sz="2400" dirty="0"/>
              <a:t>Chest x-ray 1/2019 right lower lobe opacification</a:t>
            </a:r>
          </a:p>
          <a:p>
            <a:pPr>
              <a:buClr>
                <a:srgbClr val="C00000"/>
              </a:buClr>
            </a:pPr>
            <a:r>
              <a:rPr lang="en-US" sz="2400" dirty="0"/>
              <a:t>Admitted: 1/19- 3/19/20</a:t>
            </a:r>
          </a:p>
          <a:p>
            <a:pPr>
              <a:buClr>
                <a:srgbClr val="C00000"/>
              </a:buClr>
            </a:pPr>
            <a:r>
              <a:rPr lang="en-US" sz="2400" dirty="0"/>
              <a:t>Pneumonia refractory to Vancomycin and </a:t>
            </a:r>
            <a:r>
              <a:rPr lang="en-US" sz="2400" dirty="0" err="1"/>
              <a:t>Menopenem</a:t>
            </a:r>
            <a:endParaRPr lang="en-US" sz="2400" dirty="0"/>
          </a:p>
          <a:p>
            <a:pPr>
              <a:buClr>
                <a:srgbClr val="C00000"/>
              </a:buClr>
            </a:pPr>
            <a:r>
              <a:rPr lang="en-US" sz="2400" dirty="0"/>
              <a:t>History of bilateral pleural infusions</a:t>
            </a:r>
          </a:p>
          <a:p>
            <a:pPr>
              <a:buClr>
                <a:srgbClr val="C00000"/>
              </a:buClr>
            </a:pPr>
            <a:r>
              <a:rPr lang="en-US" sz="2400" dirty="0"/>
              <a:t>Procedures: </a:t>
            </a:r>
          </a:p>
          <a:p>
            <a:pPr>
              <a:buClr>
                <a:srgbClr val="C00000"/>
              </a:buClr>
            </a:pPr>
            <a:r>
              <a:rPr lang="en-US" sz="2400" dirty="0"/>
              <a:t>in NBI ICU, patient received tracheostomy 1/25 </a:t>
            </a:r>
          </a:p>
          <a:p>
            <a:pPr>
              <a:buClr>
                <a:srgbClr val="C00000"/>
              </a:buClr>
            </a:pPr>
            <a:r>
              <a:rPr lang="en-US" sz="2400" dirty="0" err="1"/>
              <a:t>Veno</a:t>
            </a:r>
            <a:r>
              <a:rPr lang="en-US" sz="2400" dirty="0"/>
              <a:t>-Venous Extracorporeal Membrane Oxygenation cannulation on 1/25</a:t>
            </a:r>
          </a:p>
          <a:p>
            <a:pPr>
              <a:buClr>
                <a:srgbClr val="C00000"/>
              </a:buClr>
            </a:pPr>
            <a:r>
              <a:rPr lang="en-US" sz="2400" dirty="0" err="1"/>
              <a:t>Veno</a:t>
            </a:r>
            <a:r>
              <a:rPr lang="en-US" sz="2400" dirty="0"/>
              <a:t>-Venous Extracorporeal Membrane Oxygenation </a:t>
            </a:r>
            <a:r>
              <a:rPr lang="en-US" sz="2400" dirty="0" err="1"/>
              <a:t>decannulation</a:t>
            </a:r>
            <a:r>
              <a:rPr lang="en-US" sz="2400" dirty="0"/>
              <a:t> on 2/5</a:t>
            </a:r>
          </a:p>
          <a:p>
            <a:pPr>
              <a:buClr>
                <a:srgbClr val="C00000"/>
              </a:buClr>
            </a:pPr>
            <a:r>
              <a:rPr lang="en-US" sz="2400" dirty="0"/>
              <a:t>PEG tube placement 2/8</a:t>
            </a:r>
          </a:p>
          <a:p>
            <a:pPr>
              <a:buClr>
                <a:srgbClr val="C00000"/>
              </a:buClr>
            </a:pPr>
            <a:r>
              <a:rPr lang="en-US" sz="2400" dirty="0"/>
              <a:t>R subclavian </a:t>
            </a:r>
            <a:r>
              <a:rPr lang="en-US" sz="2400" dirty="0" err="1"/>
              <a:t>permacath</a:t>
            </a:r>
            <a:r>
              <a:rPr lang="en-US" sz="2400" dirty="0"/>
              <a:t> placement 2/8</a:t>
            </a:r>
          </a:p>
          <a:p>
            <a:pPr>
              <a:buClr>
                <a:srgbClr val="C00000"/>
              </a:buClr>
            </a:pPr>
            <a:r>
              <a:rPr lang="en-US" sz="2400" dirty="0"/>
              <a:t>Telemetry on 2/12</a:t>
            </a:r>
          </a:p>
          <a:p>
            <a:pPr>
              <a:buClr>
                <a:srgbClr val="C00000"/>
              </a:buClr>
            </a:pPr>
            <a:endParaRPr lang="en-US" sz="2400" dirty="0"/>
          </a:p>
          <a:p>
            <a:pPr>
              <a:buClr>
                <a:srgbClr val="C00000"/>
              </a:buClr>
            </a:pPr>
            <a:endParaRPr lang="en-US" sz="2400" dirty="0"/>
          </a:p>
        </p:txBody>
      </p:sp>
    </p:spTree>
    <p:extLst>
      <p:ext uri="{BB962C8B-B14F-4D97-AF65-F5344CB8AC3E}">
        <p14:creationId xmlns:p14="http://schemas.microsoft.com/office/powerpoint/2010/main" val="1219938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400" dirty="0"/>
          </a:p>
        </p:txBody>
      </p:sp>
      <p:sp>
        <p:nvSpPr>
          <p:cNvPr id="9" name="Title 1"/>
          <p:cNvSpPr txBox="1">
            <a:spLocks/>
          </p:cNvSpPr>
          <p:nvPr/>
        </p:nvSpPr>
        <p:spPr>
          <a:xfrm>
            <a:off x="838200" y="257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buClr>
                <a:srgbClr val="C00000"/>
              </a:buClr>
            </a:pPr>
            <a:r>
              <a:rPr lang="en-US" dirty="0"/>
              <a:t>Clinical Presentation: MW </a:t>
            </a:r>
            <a:br>
              <a:rPr lang="en-US" dirty="0"/>
            </a:br>
            <a:endParaRPr lang="en-US" sz="2800" dirty="0"/>
          </a:p>
        </p:txBody>
      </p:sp>
      <p:sp>
        <p:nvSpPr>
          <p:cNvPr id="5" name="Content Placeholder 2"/>
          <p:cNvSpPr txBox="1">
            <a:spLocks/>
          </p:cNvSpPr>
          <p:nvPr/>
        </p:nvSpPr>
        <p:spPr>
          <a:xfrm>
            <a:off x="1368549" y="1906781"/>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00000"/>
              </a:buClr>
              <a:buNone/>
            </a:pPr>
            <a:r>
              <a:rPr lang="en-US" sz="2400" dirty="0"/>
              <a:t>Pathology</a:t>
            </a:r>
          </a:p>
          <a:p>
            <a:pPr>
              <a:buClr>
                <a:srgbClr val="C00000"/>
              </a:buClr>
            </a:pPr>
            <a:r>
              <a:rPr lang="en-US" sz="2400" dirty="0"/>
              <a:t>Sacral ulcer: skin, </a:t>
            </a:r>
            <a:r>
              <a:rPr lang="en-US" sz="2400" dirty="0" err="1"/>
              <a:t>subcutis</a:t>
            </a:r>
            <a:r>
              <a:rPr lang="en-US" sz="2400" dirty="0"/>
              <a:t> and muscle with ulceration and necrosis</a:t>
            </a:r>
          </a:p>
          <a:p>
            <a:pPr>
              <a:buClr>
                <a:srgbClr val="C00000"/>
              </a:buClr>
            </a:pPr>
            <a:r>
              <a:rPr lang="en-US" sz="2400" dirty="0"/>
              <a:t>Periosteum and bone of sacrum: </a:t>
            </a:r>
            <a:r>
              <a:rPr lang="en-US" sz="2400" dirty="0" err="1"/>
              <a:t>Fibroadipose</a:t>
            </a:r>
            <a:r>
              <a:rPr lang="en-US" sz="2400" dirty="0"/>
              <a:t> tissue and acute fibrinous exudate, as well as fragments of bone with few plasma cells, suggestive of chronic osteomyelitis. </a:t>
            </a:r>
          </a:p>
          <a:p>
            <a:pPr>
              <a:buClr>
                <a:srgbClr val="C00000"/>
              </a:buClr>
            </a:pPr>
            <a:endParaRPr lang="en-US" sz="2400" dirty="0"/>
          </a:p>
          <a:p>
            <a:pPr>
              <a:buClr>
                <a:srgbClr val="C00000"/>
              </a:buClr>
            </a:pPr>
            <a:endParaRPr lang="en-US" sz="2400" dirty="0"/>
          </a:p>
          <a:p>
            <a:pPr>
              <a:buClr>
                <a:srgbClr val="C00000"/>
              </a:buClr>
            </a:pPr>
            <a:endParaRPr lang="en-US" sz="2400" dirty="0"/>
          </a:p>
          <a:p>
            <a:pPr>
              <a:buClr>
                <a:srgbClr val="C00000"/>
              </a:buClr>
            </a:pPr>
            <a:endParaRPr lang="en-US" sz="2400" dirty="0"/>
          </a:p>
        </p:txBody>
      </p:sp>
    </p:spTree>
    <p:extLst>
      <p:ext uri="{BB962C8B-B14F-4D97-AF65-F5344CB8AC3E}">
        <p14:creationId xmlns:p14="http://schemas.microsoft.com/office/powerpoint/2010/main" val="61102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t>Clinical Presentation: MW</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76548" y="2172947"/>
            <a:ext cx="4295553" cy="32216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19210" y="2172947"/>
            <a:ext cx="4295553" cy="3221665"/>
          </a:xfrm>
          <a:prstGeom prst="rect">
            <a:avLst/>
          </a:prstGeom>
        </p:spPr>
      </p:pic>
    </p:spTree>
    <p:extLst>
      <p:ext uri="{BB962C8B-B14F-4D97-AF65-F5344CB8AC3E}">
        <p14:creationId xmlns:p14="http://schemas.microsoft.com/office/powerpoint/2010/main" val="103051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p>
        </p:txBody>
      </p:sp>
      <p:sp>
        <p:nvSpPr>
          <p:cNvPr id="9" name="Title 1"/>
          <p:cNvSpPr txBox="1">
            <a:spLocks/>
          </p:cNvSpPr>
          <p:nvPr/>
        </p:nvSpPr>
        <p:spPr>
          <a:xfrm>
            <a:off x="838200" y="417471"/>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t>Clinical Presentation: MW (continued)</a:t>
            </a:r>
          </a:p>
          <a:p>
            <a:pPr algn="ctr"/>
            <a:r>
              <a:rPr lang="en-US" sz="2600" dirty="0"/>
              <a:t>Culture reports</a:t>
            </a:r>
            <a:br>
              <a:rPr lang="en-US" dirty="0"/>
            </a:br>
            <a:endParaRPr lang="en-US" sz="2800" dirty="0"/>
          </a:p>
        </p:txBody>
      </p:sp>
      <p:graphicFrame>
        <p:nvGraphicFramePr>
          <p:cNvPr id="2" name="Table 1"/>
          <p:cNvGraphicFramePr>
            <a:graphicFrameLocks noGrp="1"/>
          </p:cNvGraphicFramePr>
          <p:nvPr/>
        </p:nvGraphicFramePr>
        <p:xfrm>
          <a:off x="1933354" y="1605509"/>
          <a:ext cx="8325292" cy="4465680"/>
        </p:xfrm>
        <a:graphic>
          <a:graphicData uri="http://schemas.openxmlformats.org/drawingml/2006/table">
            <a:tbl>
              <a:tblPr firstRow="1" firstCol="1" bandRow="1">
                <a:tableStyleId>{5C22544A-7EE6-4342-B048-85BDC9FD1C3A}</a:tableStyleId>
              </a:tblPr>
              <a:tblGrid>
                <a:gridCol w="2221562">
                  <a:extLst>
                    <a:ext uri="{9D8B030D-6E8A-4147-A177-3AD203B41FA5}">
                      <a16:colId xmlns:a16="http://schemas.microsoft.com/office/drawing/2014/main" val="20000"/>
                    </a:ext>
                  </a:extLst>
                </a:gridCol>
                <a:gridCol w="1517251">
                  <a:extLst>
                    <a:ext uri="{9D8B030D-6E8A-4147-A177-3AD203B41FA5}">
                      <a16:colId xmlns:a16="http://schemas.microsoft.com/office/drawing/2014/main" val="20001"/>
                    </a:ext>
                  </a:extLst>
                </a:gridCol>
                <a:gridCol w="1534169">
                  <a:extLst>
                    <a:ext uri="{9D8B030D-6E8A-4147-A177-3AD203B41FA5}">
                      <a16:colId xmlns:a16="http://schemas.microsoft.com/office/drawing/2014/main" val="20002"/>
                    </a:ext>
                  </a:extLst>
                </a:gridCol>
                <a:gridCol w="1518141">
                  <a:extLst>
                    <a:ext uri="{9D8B030D-6E8A-4147-A177-3AD203B41FA5}">
                      <a16:colId xmlns:a16="http://schemas.microsoft.com/office/drawing/2014/main" val="20003"/>
                    </a:ext>
                  </a:extLst>
                </a:gridCol>
                <a:gridCol w="1534169">
                  <a:extLst>
                    <a:ext uri="{9D8B030D-6E8A-4147-A177-3AD203B41FA5}">
                      <a16:colId xmlns:a16="http://schemas.microsoft.com/office/drawing/2014/main" val="20004"/>
                    </a:ext>
                  </a:extLst>
                </a:gridCol>
              </a:tblGrid>
              <a:tr h="297712">
                <a:tc>
                  <a:txBody>
                    <a:bodyPr/>
                    <a:lstStyle/>
                    <a:p>
                      <a:pPr marL="0" marR="0">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gridSpan="2">
                  <a:txBody>
                    <a:bodyPr/>
                    <a:lstStyle/>
                    <a:p>
                      <a:pPr marL="0" marR="0" algn="ctr">
                        <a:spcBef>
                          <a:spcPts val="0"/>
                        </a:spcBef>
                        <a:spcAft>
                          <a:spcPts val="0"/>
                        </a:spcAft>
                      </a:pPr>
                      <a:r>
                        <a:rPr lang="en-US" sz="1200">
                          <a:effectLst/>
                        </a:rPr>
                        <a:t>Serratia marcescens</a:t>
                      </a:r>
                      <a:endParaRPr lang="en-US" sz="1200">
                        <a:effectLst/>
                        <a:latin typeface="Times New Roman" charset="0"/>
                        <a:ea typeface="Calibri"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a:effectLst/>
                        </a:rPr>
                        <a:t>Enterococcus faecalis</a:t>
                      </a:r>
                      <a:endParaRPr lang="en-US" sz="1200">
                        <a:effectLst/>
                        <a:latin typeface="Times New Roman" charset="0"/>
                        <a:ea typeface="Calibri"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97712">
                <a:tc>
                  <a:txBody>
                    <a:bodyPr/>
                    <a:lstStyle/>
                    <a:p>
                      <a:pPr marL="0" marR="0">
                        <a:spcBef>
                          <a:spcPts val="0"/>
                        </a:spcBef>
                        <a:spcAft>
                          <a:spcPts val="0"/>
                        </a:spcAft>
                      </a:pPr>
                      <a:r>
                        <a:rPr lang="en-US" sz="1200">
                          <a:effectLst/>
                        </a:rPr>
                        <a:t>Drug</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Interp</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Interp</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1"/>
                  </a:ext>
                </a:extLst>
              </a:tr>
              <a:tr h="297712">
                <a:tc>
                  <a:txBody>
                    <a:bodyPr/>
                    <a:lstStyle/>
                    <a:p>
                      <a:pPr marL="0" marR="0">
                        <a:spcBef>
                          <a:spcPts val="0"/>
                        </a:spcBef>
                        <a:spcAft>
                          <a:spcPts val="0"/>
                        </a:spcAft>
                      </a:pPr>
                      <a:r>
                        <a:rPr lang="en-US" sz="1200">
                          <a:effectLst/>
                        </a:rPr>
                        <a:t>Ampicillin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&lt;=2</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2"/>
                  </a:ext>
                </a:extLst>
              </a:tr>
              <a:tr h="297712">
                <a:tc>
                  <a:txBody>
                    <a:bodyPr/>
                    <a:lstStyle/>
                    <a:p>
                      <a:pPr marL="0" marR="0">
                        <a:spcBef>
                          <a:spcPts val="0"/>
                        </a:spcBef>
                        <a:spcAft>
                          <a:spcPts val="0"/>
                        </a:spcAft>
                      </a:pPr>
                      <a:r>
                        <a:rPr lang="en-US" sz="1200">
                          <a:effectLst/>
                        </a:rPr>
                        <a:t>Aztreonam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3"/>
                  </a:ext>
                </a:extLst>
              </a:tr>
              <a:tr h="297712">
                <a:tc>
                  <a:txBody>
                    <a:bodyPr/>
                    <a:lstStyle/>
                    <a:p>
                      <a:pPr marL="0" marR="0">
                        <a:spcBef>
                          <a:spcPts val="0"/>
                        </a:spcBef>
                        <a:spcAft>
                          <a:spcPts val="0"/>
                        </a:spcAft>
                      </a:pPr>
                      <a:r>
                        <a:rPr lang="en-US" sz="1200">
                          <a:effectLst/>
                        </a:rPr>
                        <a:t>Cefazolin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R</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&gt;=64</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4"/>
                  </a:ext>
                </a:extLst>
              </a:tr>
              <a:tr h="297712">
                <a:tc>
                  <a:txBody>
                    <a:bodyPr/>
                    <a:lstStyle/>
                    <a:p>
                      <a:pPr marL="0" marR="0">
                        <a:spcBef>
                          <a:spcPts val="0"/>
                        </a:spcBef>
                        <a:spcAft>
                          <a:spcPts val="0"/>
                        </a:spcAft>
                      </a:pPr>
                      <a:r>
                        <a:rPr lang="en-US" sz="1200">
                          <a:effectLst/>
                        </a:rPr>
                        <a:t>Cefepime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5"/>
                  </a:ext>
                </a:extLst>
              </a:tr>
              <a:tr h="297712">
                <a:tc>
                  <a:txBody>
                    <a:bodyPr/>
                    <a:lstStyle/>
                    <a:p>
                      <a:pPr marL="0" marR="0">
                        <a:spcBef>
                          <a:spcPts val="0"/>
                        </a:spcBef>
                        <a:spcAft>
                          <a:spcPts val="0"/>
                        </a:spcAft>
                      </a:pPr>
                      <a:r>
                        <a:rPr lang="en-US" sz="1200">
                          <a:effectLst/>
                        </a:rPr>
                        <a:t>Ceftazidime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6"/>
                  </a:ext>
                </a:extLst>
              </a:tr>
              <a:tr h="297712">
                <a:tc>
                  <a:txBody>
                    <a:bodyPr/>
                    <a:lstStyle/>
                    <a:p>
                      <a:pPr marL="0" marR="0">
                        <a:spcBef>
                          <a:spcPts val="0"/>
                        </a:spcBef>
                        <a:spcAft>
                          <a:spcPts val="0"/>
                        </a:spcAft>
                      </a:pPr>
                      <a:r>
                        <a:rPr lang="en-US" sz="1200">
                          <a:effectLst/>
                        </a:rPr>
                        <a:t>Ceftriaxone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7"/>
                  </a:ext>
                </a:extLst>
              </a:tr>
              <a:tr h="297712">
                <a:tc>
                  <a:txBody>
                    <a:bodyPr/>
                    <a:lstStyle/>
                    <a:p>
                      <a:pPr marL="0" marR="0">
                        <a:spcBef>
                          <a:spcPts val="0"/>
                        </a:spcBef>
                        <a:spcAft>
                          <a:spcPts val="0"/>
                        </a:spcAft>
                      </a:pPr>
                      <a:r>
                        <a:rPr lang="en-US" sz="1200">
                          <a:effectLst/>
                        </a:rPr>
                        <a:t>Gentamicin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8"/>
                  </a:ext>
                </a:extLst>
              </a:tr>
              <a:tr h="297712">
                <a:tc>
                  <a:txBody>
                    <a:bodyPr/>
                    <a:lstStyle/>
                    <a:p>
                      <a:pPr marL="0" marR="0">
                        <a:spcBef>
                          <a:spcPts val="0"/>
                        </a:spcBef>
                        <a:spcAft>
                          <a:spcPts val="0"/>
                        </a:spcAft>
                      </a:pPr>
                      <a:r>
                        <a:rPr lang="en-US" sz="1200">
                          <a:effectLst/>
                        </a:rPr>
                        <a:t>Gentamicin Synergy</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Syn-S</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9"/>
                  </a:ext>
                </a:extLst>
              </a:tr>
              <a:tr h="297712">
                <a:tc>
                  <a:txBody>
                    <a:bodyPr/>
                    <a:lstStyle/>
                    <a:p>
                      <a:pPr marL="0" marR="0">
                        <a:spcBef>
                          <a:spcPts val="0"/>
                        </a:spcBef>
                        <a:spcAft>
                          <a:spcPts val="0"/>
                        </a:spcAft>
                      </a:pPr>
                      <a:r>
                        <a:rPr lang="en-US" sz="1200">
                          <a:effectLst/>
                        </a:rPr>
                        <a:t>Levofloxacin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&lt;=0.12</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0"/>
                  </a:ext>
                </a:extLst>
              </a:tr>
              <a:tr h="297712">
                <a:tc>
                  <a:txBody>
                    <a:bodyPr/>
                    <a:lstStyle/>
                    <a:p>
                      <a:pPr marL="0" marR="0">
                        <a:spcBef>
                          <a:spcPts val="0"/>
                        </a:spcBef>
                        <a:spcAft>
                          <a:spcPts val="0"/>
                        </a:spcAft>
                      </a:pPr>
                      <a:r>
                        <a:rPr lang="en-US" sz="1200">
                          <a:effectLst/>
                        </a:rPr>
                        <a:t>Menopenem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1"/>
                  </a:ext>
                </a:extLst>
              </a:tr>
              <a:tr h="297712">
                <a:tc>
                  <a:txBody>
                    <a:bodyPr/>
                    <a:lstStyle/>
                    <a:p>
                      <a:pPr marL="0" marR="0">
                        <a:spcBef>
                          <a:spcPts val="0"/>
                        </a:spcBef>
                        <a:spcAft>
                          <a:spcPts val="0"/>
                        </a:spcAft>
                      </a:pPr>
                      <a:r>
                        <a:rPr lang="en-US" sz="1200">
                          <a:effectLst/>
                        </a:rPr>
                        <a:t>Streptomycin synergy</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Syn-S</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2"/>
                  </a:ext>
                </a:extLst>
              </a:tr>
              <a:tr h="297712">
                <a:tc>
                  <a:txBody>
                    <a:bodyPr/>
                    <a:lstStyle/>
                    <a:p>
                      <a:pPr marL="0" marR="0">
                        <a:spcBef>
                          <a:spcPts val="0"/>
                        </a:spcBef>
                        <a:spcAft>
                          <a:spcPts val="0"/>
                        </a:spcAft>
                      </a:pPr>
                      <a:r>
                        <a:rPr lang="en-US" sz="1200">
                          <a:effectLst/>
                        </a:rPr>
                        <a:t>Tobramycin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13"/>
                  </a:ext>
                </a:extLst>
              </a:tr>
              <a:tr h="297712">
                <a:tc>
                  <a:txBody>
                    <a:bodyPr/>
                    <a:lstStyle/>
                    <a:p>
                      <a:pPr marL="0" marR="0">
                        <a:spcBef>
                          <a:spcPts val="0"/>
                        </a:spcBef>
                        <a:spcAft>
                          <a:spcPts val="0"/>
                        </a:spcAft>
                      </a:pPr>
                      <a:r>
                        <a:rPr lang="en-US" sz="1200">
                          <a:effectLst/>
                        </a:rPr>
                        <a:t>Vancomycin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1</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08376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38200" y="1403499"/>
            <a:ext cx="10960261" cy="4228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sp>
        <p:nvSpPr>
          <p:cNvPr id="10" name="Content Placeholder 2"/>
          <p:cNvSpPr txBox="1">
            <a:spLocks/>
          </p:cNvSpPr>
          <p:nvPr/>
        </p:nvSpPr>
        <p:spPr>
          <a:xfrm>
            <a:off x="1297172" y="2082570"/>
            <a:ext cx="9985251"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400" dirty="0"/>
          </a:p>
        </p:txBody>
      </p:sp>
      <p:sp>
        <p:nvSpPr>
          <p:cNvPr id="9" name="Title 1"/>
          <p:cNvSpPr txBox="1">
            <a:spLocks/>
          </p:cNvSpPr>
          <p:nvPr/>
        </p:nvSpPr>
        <p:spPr>
          <a:xfrm>
            <a:off x="838200" y="417471"/>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Arial Rounded MT Bold" charset="0"/>
                <a:ea typeface="Arial Rounded MT Bold" charset="0"/>
                <a:cs typeface="Arial Rounded MT Bold" charset="0"/>
              </a:defRPr>
            </a:lvl1pPr>
          </a:lstStyle>
          <a:p>
            <a:pPr algn="ctr"/>
            <a:r>
              <a:rPr lang="en-US" dirty="0"/>
              <a:t>Clinical Presentation: MW (continued)</a:t>
            </a:r>
          </a:p>
          <a:p>
            <a:pPr algn="ctr"/>
            <a:r>
              <a:rPr lang="en-US" sz="2600" dirty="0"/>
              <a:t>Culture reports</a:t>
            </a:r>
            <a:br>
              <a:rPr lang="en-US" dirty="0"/>
            </a:br>
            <a:endParaRPr lang="en-US" sz="2800" dirty="0"/>
          </a:p>
        </p:txBody>
      </p:sp>
      <p:graphicFrame>
        <p:nvGraphicFramePr>
          <p:cNvPr id="3" name="Table 2"/>
          <p:cNvGraphicFramePr>
            <a:graphicFrameLocks noGrp="1"/>
          </p:cNvGraphicFramePr>
          <p:nvPr/>
        </p:nvGraphicFramePr>
        <p:xfrm>
          <a:off x="2147777" y="1520453"/>
          <a:ext cx="7931888" cy="4253029"/>
        </p:xfrm>
        <a:graphic>
          <a:graphicData uri="http://schemas.openxmlformats.org/drawingml/2006/table">
            <a:tbl>
              <a:tblPr firstRow="1" firstCol="1" bandRow="1">
                <a:tableStyleId>{5C22544A-7EE6-4342-B048-85BDC9FD1C3A}</a:tableStyleId>
              </a:tblPr>
              <a:tblGrid>
                <a:gridCol w="3341787">
                  <a:extLst>
                    <a:ext uri="{9D8B030D-6E8A-4147-A177-3AD203B41FA5}">
                      <a16:colId xmlns:a16="http://schemas.microsoft.com/office/drawing/2014/main" val="20000"/>
                    </a:ext>
                  </a:extLst>
                </a:gridCol>
                <a:gridCol w="2282326">
                  <a:extLst>
                    <a:ext uri="{9D8B030D-6E8A-4147-A177-3AD203B41FA5}">
                      <a16:colId xmlns:a16="http://schemas.microsoft.com/office/drawing/2014/main" val="20001"/>
                    </a:ext>
                  </a:extLst>
                </a:gridCol>
                <a:gridCol w="2307775">
                  <a:extLst>
                    <a:ext uri="{9D8B030D-6E8A-4147-A177-3AD203B41FA5}">
                      <a16:colId xmlns:a16="http://schemas.microsoft.com/office/drawing/2014/main" val="20002"/>
                    </a:ext>
                  </a:extLst>
                </a:gridCol>
              </a:tblGrid>
              <a:tr h="386639">
                <a:tc>
                  <a:txBody>
                    <a:bodyPr/>
                    <a:lstStyle/>
                    <a:p>
                      <a:pPr marL="0" marR="0">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gridSpan="2">
                  <a:txBody>
                    <a:bodyPr/>
                    <a:lstStyle/>
                    <a:p>
                      <a:pPr marL="0" marR="0" algn="ctr">
                        <a:spcBef>
                          <a:spcPts val="0"/>
                        </a:spcBef>
                        <a:spcAft>
                          <a:spcPts val="0"/>
                        </a:spcAft>
                      </a:pPr>
                      <a:r>
                        <a:rPr lang="en-US" sz="1200">
                          <a:effectLst/>
                        </a:rPr>
                        <a:t>Serratia marcescens</a:t>
                      </a:r>
                      <a:endParaRPr lang="en-US" sz="1200">
                        <a:effectLst/>
                        <a:latin typeface="Times New Roman" charset="0"/>
                        <a:ea typeface="Calibri"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86639">
                <a:tc>
                  <a:txBody>
                    <a:bodyPr/>
                    <a:lstStyle/>
                    <a:p>
                      <a:pPr marL="0" marR="0">
                        <a:spcBef>
                          <a:spcPts val="0"/>
                        </a:spcBef>
                        <a:spcAft>
                          <a:spcPts val="0"/>
                        </a:spcAft>
                      </a:pPr>
                      <a:r>
                        <a:rPr lang="en-US" sz="1200">
                          <a:effectLst/>
                        </a:rPr>
                        <a:t>Drug</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Interp</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Dilutn</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1"/>
                  </a:ext>
                </a:extLst>
              </a:tr>
              <a:tr h="386639">
                <a:tc>
                  <a:txBody>
                    <a:bodyPr/>
                    <a:lstStyle/>
                    <a:p>
                      <a:pPr marL="0" marR="0">
                        <a:spcBef>
                          <a:spcPts val="0"/>
                        </a:spcBef>
                        <a:spcAft>
                          <a:spcPts val="0"/>
                        </a:spcAft>
                      </a:pPr>
                      <a:r>
                        <a:rPr lang="en-US" sz="1200">
                          <a:effectLst/>
                        </a:rPr>
                        <a:t>Aztreonam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2"/>
                  </a:ext>
                </a:extLst>
              </a:tr>
              <a:tr h="386639">
                <a:tc>
                  <a:txBody>
                    <a:bodyPr/>
                    <a:lstStyle/>
                    <a:p>
                      <a:pPr marL="0" marR="0">
                        <a:spcBef>
                          <a:spcPts val="0"/>
                        </a:spcBef>
                        <a:spcAft>
                          <a:spcPts val="0"/>
                        </a:spcAft>
                      </a:pPr>
                      <a:r>
                        <a:rPr lang="en-US" sz="1200">
                          <a:effectLst/>
                        </a:rPr>
                        <a:t>Cefazolin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R</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&gt;=64</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3"/>
                  </a:ext>
                </a:extLst>
              </a:tr>
              <a:tr h="386639">
                <a:tc>
                  <a:txBody>
                    <a:bodyPr/>
                    <a:lstStyle/>
                    <a:p>
                      <a:pPr marL="0" marR="0">
                        <a:spcBef>
                          <a:spcPts val="0"/>
                        </a:spcBef>
                        <a:spcAft>
                          <a:spcPts val="0"/>
                        </a:spcAft>
                      </a:pPr>
                      <a:r>
                        <a:rPr lang="en-US" sz="1200">
                          <a:effectLst/>
                        </a:rPr>
                        <a:t>Cefepime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4"/>
                  </a:ext>
                </a:extLst>
              </a:tr>
              <a:tr h="386639">
                <a:tc>
                  <a:txBody>
                    <a:bodyPr/>
                    <a:lstStyle/>
                    <a:p>
                      <a:pPr marL="0" marR="0">
                        <a:spcBef>
                          <a:spcPts val="0"/>
                        </a:spcBef>
                        <a:spcAft>
                          <a:spcPts val="0"/>
                        </a:spcAft>
                      </a:pPr>
                      <a:r>
                        <a:rPr lang="en-US" sz="1200">
                          <a:effectLst/>
                        </a:rPr>
                        <a:t>Ceftazidime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5"/>
                  </a:ext>
                </a:extLst>
              </a:tr>
              <a:tr h="386639">
                <a:tc>
                  <a:txBody>
                    <a:bodyPr/>
                    <a:lstStyle/>
                    <a:p>
                      <a:pPr marL="0" marR="0">
                        <a:spcBef>
                          <a:spcPts val="0"/>
                        </a:spcBef>
                        <a:spcAft>
                          <a:spcPts val="0"/>
                        </a:spcAft>
                      </a:pPr>
                      <a:r>
                        <a:rPr lang="en-US" sz="1200">
                          <a:effectLst/>
                        </a:rPr>
                        <a:t>Ceftriaxone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6"/>
                  </a:ext>
                </a:extLst>
              </a:tr>
              <a:tr h="386639">
                <a:tc>
                  <a:txBody>
                    <a:bodyPr/>
                    <a:lstStyle/>
                    <a:p>
                      <a:pPr marL="0" marR="0">
                        <a:spcBef>
                          <a:spcPts val="0"/>
                        </a:spcBef>
                        <a:spcAft>
                          <a:spcPts val="0"/>
                        </a:spcAft>
                      </a:pPr>
                      <a:r>
                        <a:rPr lang="en-US" sz="1200">
                          <a:effectLst/>
                        </a:rPr>
                        <a:t>Gentamicin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7"/>
                  </a:ext>
                </a:extLst>
              </a:tr>
              <a:tr h="386639">
                <a:tc>
                  <a:txBody>
                    <a:bodyPr/>
                    <a:lstStyle/>
                    <a:p>
                      <a:pPr marL="0" marR="0">
                        <a:spcBef>
                          <a:spcPts val="0"/>
                        </a:spcBef>
                        <a:spcAft>
                          <a:spcPts val="0"/>
                        </a:spcAft>
                      </a:pPr>
                      <a:r>
                        <a:rPr lang="en-US" sz="1200">
                          <a:effectLst/>
                        </a:rPr>
                        <a:t>Levofloxacin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0.25</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8"/>
                  </a:ext>
                </a:extLst>
              </a:tr>
              <a:tr h="386639">
                <a:tc>
                  <a:txBody>
                    <a:bodyPr/>
                    <a:lstStyle/>
                    <a:p>
                      <a:pPr marL="0" marR="0">
                        <a:spcBef>
                          <a:spcPts val="0"/>
                        </a:spcBef>
                        <a:spcAft>
                          <a:spcPts val="0"/>
                        </a:spcAft>
                      </a:pPr>
                      <a:r>
                        <a:rPr lang="en-US" sz="1200">
                          <a:effectLst/>
                        </a:rPr>
                        <a:t>Menopenem</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&lt;=0.25</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9"/>
                  </a:ext>
                </a:extLst>
              </a:tr>
              <a:tr h="386639">
                <a:tc>
                  <a:txBody>
                    <a:bodyPr/>
                    <a:lstStyle/>
                    <a:p>
                      <a:pPr marL="0" marR="0">
                        <a:spcBef>
                          <a:spcPts val="0"/>
                        </a:spcBef>
                        <a:spcAft>
                          <a:spcPts val="0"/>
                        </a:spcAft>
                      </a:pPr>
                      <a:r>
                        <a:rPr lang="en-US" sz="1200">
                          <a:effectLst/>
                        </a:rPr>
                        <a:t>Tobramycin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&lt;=1</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861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056" y="-46071"/>
            <a:ext cx="11343189" cy="1325563"/>
          </a:xfrm>
        </p:spPr>
        <p:txBody>
          <a:bodyPr>
            <a:normAutofit/>
          </a:bodyPr>
          <a:lstStyle/>
          <a:p>
            <a:pPr algn="ctr">
              <a:buClr>
                <a:srgbClr val="C00000"/>
              </a:buClr>
            </a:pPr>
            <a:r>
              <a:rPr lang="en-US" sz="4000" dirty="0"/>
              <a:t>What is definition of chronic osteomyelitis? </a:t>
            </a:r>
          </a:p>
        </p:txBody>
      </p:sp>
      <p:sp>
        <p:nvSpPr>
          <p:cNvPr id="3" name="Content Placeholder 2"/>
          <p:cNvSpPr>
            <a:spLocks noGrp="1"/>
          </p:cNvSpPr>
          <p:nvPr>
            <p:ph idx="1"/>
          </p:nvPr>
        </p:nvSpPr>
        <p:spPr>
          <a:xfrm>
            <a:off x="497713" y="842216"/>
            <a:ext cx="10613984" cy="4571628"/>
          </a:xfrm>
        </p:spPr>
        <p:txBody>
          <a:bodyPr>
            <a:noAutofit/>
          </a:bodyPr>
          <a:lstStyle/>
          <a:p>
            <a:pPr marL="230188" lvl="2" indent="-219075">
              <a:buClr>
                <a:srgbClr val="C00000"/>
              </a:buClr>
            </a:pPr>
            <a:r>
              <a:rPr lang="en-US" sz="1800" b="1" dirty="0"/>
              <a:t>Chronic osteomyelitis</a:t>
            </a:r>
            <a:r>
              <a:rPr lang="en-US" sz="1800" dirty="0"/>
              <a:t>: histologically defined as bone tissue that has a significant amount of fibrosis surrounding devitalized tissue, accompanied by heavy infiltration of lymphocytes and plasma cells and few </a:t>
            </a:r>
            <a:r>
              <a:rPr lang="en-US" sz="1800" dirty="0" err="1"/>
              <a:t>polymorphonuclear</a:t>
            </a:r>
            <a:r>
              <a:rPr lang="en-US" sz="1800" dirty="0"/>
              <a:t> neutrophilic leukocytes. </a:t>
            </a:r>
          </a:p>
          <a:p>
            <a:pPr marL="230188" lvl="2" indent="-219075">
              <a:buClr>
                <a:srgbClr val="C00000"/>
              </a:buClr>
            </a:pPr>
            <a:endParaRPr lang="en-US" dirty="0"/>
          </a:p>
        </p:txBody>
      </p:sp>
      <p:sp>
        <p:nvSpPr>
          <p:cNvPr id="4" name="TextBox 3"/>
          <p:cNvSpPr txBox="1"/>
          <p:nvPr/>
        </p:nvSpPr>
        <p:spPr>
          <a:xfrm>
            <a:off x="805584" y="6121273"/>
            <a:ext cx="5822066" cy="584775"/>
          </a:xfrm>
          <a:prstGeom prst="rect">
            <a:avLst/>
          </a:prstGeom>
          <a:noFill/>
        </p:spPr>
        <p:txBody>
          <a:bodyPr wrap="square" rtlCol="0">
            <a:spAutoFit/>
          </a:bodyPr>
          <a:lstStyle/>
          <a:p>
            <a:pPr marL="403225" indent="-403225">
              <a:buClr>
                <a:srgbClr val="C00000"/>
              </a:buClr>
            </a:pPr>
            <a:r>
              <a:rPr lang="en-US" sz="1600" dirty="0" err="1"/>
              <a:t>Sybenga</a:t>
            </a:r>
            <a:r>
              <a:rPr lang="en-US" sz="1600" dirty="0"/>
              <a:t> A, et al. Diagnosing osteomyelitis: a histology guide for pathologists. </a:t>
            </a:r>
            <a:r>
              <a:rPr lang="en-US" sz="1600" i="1" dirty="0"/>
              <a:t>J of Foot &amp; Ankle Surg</a:t>
            </a:r>
            <a:r>
              <a:rPr lang="en-US" sz="1600" dirty="0"/>
              <a:t>. 2019 (59)1: P75-85.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41" y="1842033"/>
            <a:ext cx="6197009" cy="4081187"/>
          </a:xfrm>
          <a:prstGeom prst="rect">
            <a:avLst/>
          </a:prstGeom>
        </p:spPr>
      </p:pic>
      <p:sp>
        <p:nvSpPr>
          <p:cNvPr id="9" name="Rectangle 8"/>
          <p:cNvSpPr/>
          <p:nvPr/>
        </p:nvSpPr>
        <p:spPr>
          <a:xfrm>
            <a:off x="7017488" y="1703810"/>
            <a:ext cx="4872584" cy="4832092"/>
          </a:xfrm>
          <a:prstGeom prst="rect">
            <a:avLst/>
          </a:prstGeom>
        </p:spPr>
        <p:txBody>
          <a:bodyPr wrap="square">
            <a:spAutoFit/>
          </a:bodyPr>
          <a:lstStyle/>
          <a:p>
            <a:pPr>
              <a:buClr>
                <a:srgbClr val="C00000"/>
              </a:buClr>
            </a:pPr>
            <a:r>
              <a:rPr lang="en-US" sz="1400" dirty="0"/>
              <a:t>Categories of osteomyelitis. (</a:t>
            </a:r>
            <a:r>
              <a:rPr lang="en-US" sz="1400" i="1" dirty="0"/>
              <a:t>A</a:t>
            </a:r>
            <a:r>
              <a:rPr lang="en-US" sz="1400" dirty="0"/>
              <a:t>) Acute osteomyelitis (early): small focus of neutrophils in the marrow space eroding the bone (magnification ×4 and ×20, hematoxylin-eosin [H&amp;E] stain). </a:t>
            </a:r>
          </a:p>
          <a:p>
            <a:pPr>
              <a:buClr>
                <a:srgbClr val="C00000"/>
              </a:buClr>
            </a:pPr>
            <a:r>
              <a:rPr lang="en-US" sz="1400" dirty="0"/>
              <a:t>(</a:t>
            </a:r>
            <a:r>
              <a:rPr lang="en-US" sz="1400" i="1" dirty="0"/>
              <a:t>B</a:t>
            </a:r>
            <a:r>
              <a:rPr lang="en-US" sz="1400" dirty="0"/>
              <a:t>) Acute osteomyelitis: abscess formation (black arrow), </a:t>
            </a:r>
            <a:r>
              <a:rPr lang="en-US" sz="1400" dirty="0" err="1"/>
              <a:t>fibrinoid</a:t>
            </a:r>
            <a:r>
              <a:rPr lang="en-US" sz="1400" dirty="0"/>
              <a:t> necrosis (red arrow), bacteria (black arrowhead), necrotic bone (red arrowhead) and bone erosion (asterisk) (magnification ×4, H&amp;E stain). </a:t>
            </a:r>
          </a:p>
          <a:p>
            <a:pPr>
              <a:buClr>
                <a:srgbClr val="C00000"/>
              </a:buClr>
            </a:pPr>
            <a:r>
              <a:rPr lang="en-US" sz="1400" dirty="0"/>
              <a:t>(</a:t>
            </a:r>
            <a:r>
              <a:rPr lang="en-US" sz="1400" i="1" dirty="0"/>
              <a:t>C</a:t>
            </a:r>
            <a:r>
              <a:rPr lang="en-US" sz="1400" dirty="0"/>
              <a:t>) Acute and chronic osteomyelitis: acute inflammation and abscess (right), draining fistula (top) with numerous </a:t>
            </a:r>
            <a:r>
              <a:rPr lang="en-US" sz="1400" dirty="0" err="1"/>
              <a:t>sequestra</a:t>
            </a:r>
            <a:r>
              <a:rPr lang="en-US" sz="1400" dirty="0"/>
              <a:t> and early fibroplasia with chronic inflammation (bottom left) (magnification ×4, H&amp;E stain). </a:t>
            </a:r>
          </a:p>
          <a:p>
            <a:pPr>
              <a:buClr>
                <a:srgbClr val="C00000"/>
              </a:buClr>
            </a:pPr>
            <a:r>
              <a:rPr lang="en-US" sz="1400" dirty="0"/>
              <a:t>(</a:t>
            </a:r>
            <a:r>
              <a:rPr lang="en-US" sz="1400" i="1" dirty="0"/>
              <a:t>D</a:t>
            </a:r>
            <a:r>
              <a:rPr lang="en-US" sz="1400" dirty="0"/>
              <a:t>) Chronic osteomyelitis: </a:t>
            </a:r>
            <a:r>
              <a:rPr lang="en-US" sz="1400" dirty="0" err="1"/>
              <a:t>involucrum</a:t>
            </a:r>
            <a:r>
              <a:rPr lang="en-US" sz="1400" dirty="0"/>
              <a:t> and bony remodeling in a background of marrow fibrosis with </a:t>
            </a:r>
            <a:r>
              <a:rPr lang="en-US" sz="1400" dirty="0" err="1"/>
              <a:t>plasmacytic</a:t>
            </a:r>
            <a:r>
              <a:rPr lang="en-US" sz="1400" dirty="0"/>
              <a:t> inflammation and granulation tissue (red arrowhead) (magnification ×4, H&amp;E stain). </a:t>
            </a:r>
          </a:p>
          <a:p>
            <a:pPr>
              <a:buClr>
                <a:srgbClr val="C00000"/>
              </a:buClr>
            </a:pPr>
            <a:r>
              <a:rPr lang="en-US" sz="1400" dirty="0"/>
              <a:t>(</a:t>
            </a:r>
            <a:r>
              <a:rPr lang="en-US" sz="1400" i="1" dirty="0"/>
              <a:t>E</a:t>
            </a:r>
            <a:r>
              <a:rPr lang="en-US" sz="1400" dirty="0"/>
              <a:t>) Chronic active osteomyelitis: </a:t>
            </a:r>
            <a:r>
              <a:rPr lang="en-US" sz="1400" dirty="0" err="1"/>
              <a:t>Sequestrum</a:t>
            </a:r>
            <a:r>
              <a:rPr lang="en-US" sz="1400" dirty="0"/>
              <a:t> (black arrow) and early </a:t>
            </a:r>
            <a:r>
              <a:rPr lang="en-US" sz="1400" dirty="0" err="1"/>
              <a:t>involucrum</a:t>
            </a:r>
            <a:r>
              <a:rPr lang="en-US" sz="1400" dirty="0"/>
              <a:t> (red arrow) in a background of dense marrow fibrosis with numerous plasma cells (black arrowhead) and a small aggregate of neutrophils (red arrowhead). </a:t>
            </a:r>
          </a:p>
          <a:p>
            <a:pPr>
              <a:buClr>
                <a:srgbClr val="C00000"/>
              </a:buClr>
            </a:pPr>
            <a:r>
              <a:rPr lang="en-US" sz="1400" dirty="0"/>
              <a:t>(</a:t>
            </a:r>
            <a:r>
              <a:rPr lang="en-US" sz="1400" i="1" dirty="0"/>
              <a:t>F</a:t>
            </a:r>
            <a:r>
              <a:rPr lang="en-US" sz="1400" dirty="0"/>
              <a:t>) Chronic inactive osteomyelitis: undulating, thick periosteal reaction with dense marrow fibrosis, scattered plasma cells and bone remodeling.</a:t>
            </a:r>
          </a:p>
        </p:txBody>
      </p:sp>
    </p:spTree>
    <p:extLst>
      <p:ext uri="{BB962C8B-B14F-4D97-AF65-F5344CB8AC3E}">
        <p14:creationId xmlns:p14="http://schemas.microsoft.com/office/powerpoint/2010/main" val="1375604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buClr>
                <a:srgbClr val="C00000"/>
              </a:buClr>
            </a:pPr>
            <a:r>
              <a:rPr lang="en-US" dirty="0"/>
              <a:t>Clinical Presentation: AB</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9" name="Content Placeholder 2"/>
          <p:cNvSpPr txBox="1">
            <a:spLocks/>
          </p:cNvSpPr>
          <p:nvPr/>
        </p:nvSpPr>
        <p:spPr>
          <a:xfrm>
            <a:off x="467833" y="1455249"/>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Age: 92</a:t>
            </a:r>
          </a:p>
          <a:p>
            <a:pPr>
              <a:buClr>
                <a:srgbClr val="C00000"/>
              </a:buClr>
            </a:pPr>
            <a:r>
              <a:rPr lang="en-US" sz="2400" dirty="0" err="1"/>
              <a:t>PMHx</a:t>
            </a:r>
            <a:r>
              <a:rPr lang="en-US" sz="2400" dirty="0"/>
              <a:t> of LLL CA s/p (VATS left lower lobectomy in 2012), HTN, CAD, pacemaker insertion, osteoarthritis, and glaucoma who presents for evaluation of decreasing energy level and sores on backside. Patient is extremely drowsy. Decreased appetite. Lower back pain. Legs started swelling 2 weeks prior, and sores on buttocks and lower back noted by daughter.  </a:t>
            </a:r>
          </a:p>
          <a:p>
            <a:pPr>
              <a:buClr>
                <a:srgbClr val="C00000"/>
              </a:buClr>
            </a:pPr>
            <a:r>
              <a:rPr lang="en-US" sz="2400" dirty="0"/>
              <a:t>Lung carcinoma</a:t>
            </a:r>
          </a:p>
          <a:p>
            <a:pPr>
              <a:buClr>
                <a:srgbClr val="C00000"/>
              </a:buClr>
            </a:pPr>
            <a:r>
              <a:rPr lang="en-US" sz="2400" dirty="0"/>
              <a:t>Left lower lobe lumpectomy</a:t>
            </a:r>
          </a:p>
          <a:p>
            <a:pPr>
              <a:buClr>
                <a:srgbClr val="C00000"/>
              </a:buClr>
            </a:pPr>
            <a:r>
              <a:rPr lang="en-US" sz="2400" dirty="0"/>
              <a:t>Severe vitamin B1, C &amp; D deficiencies. </a:t>
            </a:r>
          </a:p>
          <a:p>
            <a:pPr>
              <a:buClr>
                <a:srgbClr val="C00000"/>
              </a:buClr>
            </a:pPr>
            <a:r>
              <a:rPr lang="en-US" sz="2400" dirty="0"/>
              <a:t>Supplements started. </a:t>
            </a:r>
          </a:p>
          <a:p>
            <a:pPr>
              <a:buClr>
                <a:srgbClr val="C00000"/>
              </a:buClr>
            </a:pPr>
            <a:r>
              <a:rPr lang="en-US" sz="2400" dirty="0"/>
              <a:t>Appetite stimulation started. </a:t>
            </a:r>
          </a:p>
        </p:txBody>
      </p:sp>
    </p:spTree>
    <p:extLst>
      <p:ext uri="{BB962C8B-B14F-4D97-AF65-F5344CB8AC3E}">
        <p14:creationId xmlns:p14="http://schemas.microsoft.com/office/powerpoint/2010/main" val="62249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buClr>
                <a:srgbClr val="C00000"/>
              </a:buClr>
            </a:pPr>
            <a:r>
              <a:rPr lang="en-US" dirty="0"/>
              <a:t>Clinical Presentation: AB (Nutrition)</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9" name="Content Placeholder 2"/>
          <p:cNvSpPr txBox="1">
            <a:spLocks/>
          </p:cNvSpPr>
          <p:nvPr/>
        </p:nvSpPr>
        <p:spPr>
          <a:xfrm>
            <a:off x="467833" y="2146365"/>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Patient is a 92-year-old female with a significant history of lung cancer, hypertension, coronary artery disease, osteoarthritis and glaucoma who presented with confusion and an unstageable midline sacral decubitus with necrotic tissue to the bone and bilateral stage II ischial pressure ulcers. She was found to have osteomyelitis of the coccyx on CT imaging. She underwent extensive wound debridement by Dr. </a:t>
            </a:r>
            <a:r>
              <a:rPr lang="en-US" sz="2400" dirty="0" err="1"/>
              <a:t>Brem</a:t>
            </a:r>
            <a:r>
              <a:rPr lang="en-US" sz="2400" dirty="0"/>
              <a:t>. A metabolic consultation was requested to optimize her condition for wound healing. </a:t>
            </a:r>
          </a:p>
        </p:txBody>
      </p:sp>
    </p:spTree>
    <p:extLst>
      <p:ext uri="{BB962C8B-B14F-4D97-AF65-F5344CB8AC3E}">
        <p14:creationId xmlns:p14="http://schemas.microsoft.com/office/powerpoint/2010/main" val="1078264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buClr>
                <a:srgbClr val="C00000"/>
              </a:buClr>
            </a:pPr>
            <a:r>
              <a:rPr lang="en-US" dirty="0"/>
              <a:t>Clinical Presentation: AB (Nutrition)</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9" name="Content Placeholder 2"/>
          <p:cNvSpPr txBox="1">
            <a:spLocks/>
          </p:cNvSpPr>
          <p:nvPr/>
        </p:nvSpPr>
        <p:spPr>
          <a:xfrm>
            <a:off x="467833" y="2050672"/>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a:t>Patient </a:t>
            </a:r>
            <a:r>
              <a:rPr lang="en-US" sz="2400" dirty="0"/>
              <a:t>was assessed as having moderate to severe protein calorie malnutrition based on a sub-optimal oral intake, weight loss with evidence of </a:t>
            </a:r>
            <a:r>
              <a:rPr lang="en-US" sz="2400" dirty="0" err="1"/>
              <a:t>bitemporal</a:t>
            </a:r>
            <a:r>
              <a:rPr lang="en-US" sz="2400" dirty="0"/>
              <a:t> and upper extremity muscle wasting and orbital fat depletion on physical examination. A metabolic laboratory evaluation revealed evidence of severe iron (</a:t>
            </a:r>
            <a:r>
              <a:rPr lang="en-US" sz="2400" dirty="0" err="1"/>
              <a:t>fe</a:t>
            </a:r>
            <a:r>
              <a:rPr lang="en-US" sz="2400" dirty="0"/>
              <a:t>=16), thiamine (B1 non-detectable), pyridoxine (B6 non-detectable), ascorbate (VC non-detectable) and </a:t>
            </a:r>
            <a:r>
              <a:rPr lang="en-US" sz="2400" dirty="0" err="1"/>
              <a:t>ergocalciferol</a:t>
            </a:r>
            <a:r>
              <a:rPr lang="en-US" sz="2400" dirty="0"/>
              <a:t> (VD=12) deficiencies. A three day calorie count recorded an average intake of 500 kcal per day, roughly 25% of her requirements. Micronutrient support was provided by intravenous and oral routes. Appetite stimulation therapy was initiated with mirtazapine. The patient gradually improved and was discharged to home. </a:t>
            </a:r>
          </a:p>
        </p:txBody>
      </p:sp>
    </p:spTree>
    <p:extLst>
      <p:ext uri="{BB962C8B-B14F-4D97-AF65-F5344CB8AC3E}">
        <p14:creationId xmlns:p14="http://schemas.microsoft.com/office/powerpoint/2010/main" val="86085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buClr>
                <a:srgbClr val="C00000"/>
              </a:buClr>
            </a:pPr>
            <a:r>
              <a:rPr lang="en-US" dirty="0"/>
              <a:t>Clinical Presentation: AB (continued)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9" name="Content Placeholder 2"/>
          <p:cNvSpPr txBox="1">
            <a:spLocks/>
          </p:cNvSpPr>
          <p:nvPr/>
        </p:nvSpPr>
        <p:spPr>
          <a:xfrm>
            <a:off x="467833" y="1455249"/>
            <a:ext cx="11330628"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C00000"/>
              </a:buClr>
              <a:buNone/>
            </a:pPr>
            <a:r>
              <a:rPr lang="en-US" sz="2400" dirty="0"/>
              <a:t>Pathology report: </a:t>
            </a:r>
          </a:p>
          <a:p>
            <a:pPr>
              <a:buClr>
                <a:srgbClr val="C00000"/>
              </a:buClr>
            </a:pPr>
            <a:r>
              <a:rPr lang="en-US" sz="2400" dirty="0"/>
              <a:t>Sacral and bilateral buttock superficial wound (debridement): necrotic </a:t>
            </a:r>
            <a:r>
              <a:rPr lang="en-US" sz="2400" dirty="0" err="1"/>
              <a:t>fibroadipose</a:t>
            </a:r>
            <a:r>
              <a:rPr lang="en-US" sz="2400" dirty="0"/>
              <a:t> tissue with minute fragments of bone and focal acute inflammation</a:t>
            </a:r>
          </a:p>
          <a:p>
            <a:pPr>
              <a:buClr>
                <a:srgbClr val="C00000"/>
              </a:buClr>
            </a:pPr>
            <a:r>
              <a:rPr lang="en-US" sz="2400" dirty="0"/>
              <a:t>Right ischial bone (debridement): fragments of lamellar bone with osteonecrosis, focal marrow space fibrosis, neutrophil granulocytes and plasma cells compatible with acute / chronic osteomyelitis. </a:t>
            </a:r>
          </a:p>
          <a:p>
            <a:pPr>
              <a:buClr>
                <a:srgbClr val="C00000"/>
              </a:buClr>
            </a:pPr>
            <a:r>
              <a:rPr lang="en-US" sz="2400" dirty="0"/>
              <a:t>Right ischial bone (debridement): lamellar bone and attached fibrocartilage with acute osteomyelitis</a:t>
            </a:r>
          </a:p>
          <a:p>
            <a:pPr>
              <a:buClr>
                <a:srgbClr val="C00000"/>
              </a:buClr>
            </a:pPr>
            <a:r>
              <a:rPr lang="en-US" sz="2400" dirty="0"/>
              <a:t>7/19/20: little </a:t>
            </a:r>
            <a:r>
              <a:rPr lang="en-US" sz="2400" dirty="0" err="1"/>
              <a:t>bacteroides</a:t>
            </a:r>
            <a:r>
              <a:rPr lang="en-US" sz="2400" dirty="0"/>
              <a:t> </a:t>
            </a:r>
            <a:r>
              <a:rPr lang="en-US" sz="2400" dirty="0" err="1"/>
              <a:t>distasonis</a:t>
            </a:r>
            <a:r>
              <a:rPr lang="en-US" sz="2400" dirty="0"/>
              <a:t>. </a:t>
            </a:r>
          </a:p>
          <a:p>
            <a:pPr>
              <a:buClr>
                <a:srgbClr val="C00000"/>
              </a:buClr>
            </a:pPr>
            <a:r>
              <a:rPr lang="en-US" sz="2400" dirty="0"/>
              <a:t>Yeast </a:t>
            </a:r>
          </a:p>
        </p:txBody>
      </p:sp>
    </p:spTree>
    <p:extLst>
      <p:ext uri="{BB962C8B-B14F-4D97-AF65-F5344CB8AC3E}">
        <p14:creationId xmlns:p14="http://schemas.microsoft.com/office/powerpoint/2010/main" val="1237709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t>Clinical Presentation: AB (continued)</a:t>
            </a:r>
            <a:br>
              <a:rPr lang="en-US" dirty="0"/>
            </a:br>
            <a:r>
              <a:rPr lang="en-US" sz="2400" dirty="0"/>
              <a:t>Culture report</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graphicFrame>
        <p:nvGraphicFramePr>
          <p:cNvPr id="3" name="Table 2"/>
          <p:cNvGraphicFramePr>
            <a:graphicFrameLocks noGrp="1"/>
          </p:cNvGraphicFramePr>
          <p:nvPr/>
        </p:nvGraphicFramePr>
        <p:xfrm>
          <a:off x="2541182" y="2254105"/>
          <a:ext cx="6778625" cy="1853515"/>
        </p:xfrm>
        <a:graphic>
          <a:graphicData uri="http://schemas.openxmlformats.org/drawingml/2006/table">
            <a:tbl>
              <a:tblPr firstRow="1" firstCol="1" bandRow="1">
                <a:tableStyleId>{5C22544A-7EE6-4342-B048-85BDC9FD1C3A}</a:tableStyleId>
              </a:tblPr>
              <a:tblGrid>
                <a:gridCol w="1808842">
                  <a:extLst>
                    <a:ext uri="{9D8B030D-6E8A-4147-A177-3AD203B41FA5}">
                      <a16:colId xmlns:a16="http://schemas.microsoft.com/office/drawing/2014/main" val="20000"/>
                    </a:ext>
                  </a:extLst>
                </a:gridCol>
                <a:gridCol w="1235377">
                  <a:extLst>
                    <a:ext uri="{9D8B030D-6E8A-4147-A177-3AD203B41FA5}">
                      <a16:colId xmlns:a16="http://schemas.microsoft.com/office/drawing/2014/main" val="20001"/>
                    </a:ext>
                  </a:extLst>
                </a:gridCol>
                <a:gridCol w="1249152">
                  <a:extLst>
                    <a:ext uri="{9D8B030D-6E8A-4147-A177-3AD203B41FA5}">
                      <a16:colId xmlns:a16="http://schemas.microsoft.com/office/drawing/2014/main" val="20002"/>
                    </a:ext>
                  </a:extLst>
                </a:gridCol>
                <a:gridCol w="1236102">
                  <a:extLst>
                    <a:ext uri="{9D8B030D-6E8A-4147-A177-3AD203B41FA5}">
                      <a16:colId xmlns:a16="http://schemas.microsoft.com/office/drawing/2014/main" val="20003"/>
                    </a:ext>
                  </a:extLst>
                </a:gridCol>
                <a:gridCol w="1249152">
                  <a:extLst>
                    <a:ext uri="{9D8B030D-6E8A-4147-A177-3AD203B41FA5}">
                      <a16:colId xmlns:a16="http://schemas.microsoft.com/office/drawing/2014/main" val="20004"/>
                    </a:ext>
                  </a:extLst>
                </a:gridCol>
              </a:tblGrid>
              <a:tr h="370703">
                <a:tc>
                  <a:txBody>
                    <a:bodyPr/>
                    <a:lstStyle/>
                    <a:p>
                      <a:pPr marL="0" marR="0">
                        <a:spcBef>
                          <a:spcPts val="0"/>
                        </a:spcBef>
                        <a:spcAft>
                          <a:spcPts val="0"/>
                        </a:spcAft>
                      </a:pPr>
                      <a:r>
                        <a:rPr lang="en-US" sz="1200">
                          <a:effectLst/>
                        </a:rPr>
                        <a:t> </a:t>
                      </a:r>
                      <a:endParaRPr lang="en-US" sz="1200">
                        <a:effectLst/>
                        <a:latin typeface="Times New Roman" charset="0"/>
                        <a:ea typeface="Calibri" charset="0"/>
                      </a:endParaRPr>
                    </a:p>
                  </a:txBody>
                  <a:tcPr marL="68580" marR="68580" marT="0" marB="0"/>
                </a:tc>
                <a:tc gridSpan="2">
                  <a:txBody>
                    <a:bodyPr/>
                    <a:lstStyle/>
                    <a:p>
                      <a:pPr marL="0" marR="0" algn="ctr">
                        <a:spcBef>
                          <a:spcPts val="0"/>
                        </a:spcBef>
                        <a:spcAft>
                          <a:spcPts val="0"/>
                        </a:spcAft>
                      </a:pPr>
                      <a:r>
                        <a:rPr lang="en-US" sz="1200" dirty="0">
                          <a:effectLst/>
                        </a:rPr>
                        <a:t>Candida </a:t>
                      </a:r>
                      <a:r>
                        <a:rPr lang="en-US" sz="1200" dirty="0" err="1">
                          <a:effectLst/>
                        </a:rPr>
                        <a:t>albicans</a:t>
                      </a:r>
                      <a:endParaRPr lang="en-US" sz="1200" dirty="0">
                        <a:effectLst/>
                        <a:latin typeface="Times New Roman" charset="0"/>
                        <a:ea typeface="Calibri"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a:effectLst/>
                        </a:rPr>
                        <a:t>Candida (Torulopsis) glabrata</a:t>
                      </a:r>
                      <a:endParaRPr lang="en-US" sz="1200">
                        <a:effectLst/>
                        <a:latin typeface="Times New Roman" charset="0"/>
                        <a:ea typeface="Calibri"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70703">
                <a:tc>
                  <a:txBody>
                    <a:bodyPr/>
                    <a:lstStyle/>
                    <a:p>
                      <a:pPr marL="0" marR="0" algn="ctr">
                        <a:spcBef>
                          <a:spcPts val="0"/>
                        </a:spcBef>
                        <a:spcAft>
                          <a:spcPts val="0"/>
                        </a:spcAft>
                      </a:pPr>
                      <a:r>
                        <a:rPr lang="en-US" sz="1200" dirty="0">
                          <a:effectLst/>
                        </a:rPr>
                        <a:t>Drug</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Interp</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Dilutn</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MIC </a:t>
                      </a:r>
                      <a:r>
                        <a:rPr lang="en-US" sz="1200" dirty="0" err="1">
                          <a:effectLst/>
                        </a:rPr>
                        <a:t>Interp</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MIC Dilutn</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1"/>
                  </a:ext>
                </a:extLst>
              </a:tr>
              <a:tr h="370703">
                <a:tc>
                  <a:txBody>
                    <a:bodyPr/>
                    <a:lstStyle/>
                    <a:p>
                      <a:pPr marL="0" marR="0">
                        <a:spcBef>
                          <a:spcPts val="0"/>
                        </a:spcBef>
                        <a:spcAft>
                          <a:spcPts val="0"/>
                        </a:spcAft>
                      </a:pPr>
                      <a:r>
                        <a:rPr lang="en-US" sz="1200">
                          <a:effectLst/>
                        </a:rPr>
                        <a:t>Caspofungin</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&lt;=0.25</a:t>
                      </a:r>
                      <a:endParaRPr lang="en-US" sz="1200">
                        <a:effectLst/>
                        <a:latin typeface="Times New Roman" charset="0"/>
                        <a:ea typeface="Calibri" charset="0"/>
                      </a:endParaRPr>
                    </a:p>
                  </a:txBody>
                  <a:tcPr marL="68580" marR="68580" marT="0" marB="0"/>
                </a:tc>
                <a:extLst>
                  <a:ext uri="{0D108BD9-81ED-4DB2-BD59-A6C34878D82A}">
                    <a16:rowId xmlns:a16="http://schemas.microsoft.com/office/drawing/2014/main" val="10002"/>
                  </a:ext>
                </a:extLst>
              </a:tr>
              <a:tr h="370703">
                <a:tc>
                  <a:txBody>
                    <a:bodyPr/>
                    <a:lstStyle/>
                    <a:p>
                      <a:pPr marL="0" marR="0">
                        <a:spcBef>
                          <a:spcPts val="0"/>
                        </a:spcBef>
                        <a:spcAft>
                          <a:spcPts val="0"/>
                        </a:spcAft>
                      </a:pPr>
                      <a:r>
                        <a:rPr lang="en-US" sz="1200">
                          <a:effectLst/>
                        </a:rPr>
                        <a:t>Fluconazole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&lt;=1</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S</a:t>
                      </a:r>
                      <a:endParaRPr lang="en-US" sz="1200" dirty="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4</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3"/>
                  </a:ext>
                </a:extLst>
              </a:tr>
              <a:tr h="370703">
                <a:tc>
                  <a:txBody>
                    <a:bodyPr/>
                    <a:lstStyle/>
                    <a:p>
                      <a:pPr marL="0" marR="0">
                        <a:spcBef>
                          <a:spcPts val="0"/>
                        </a:spcBef>
                        <a:spcAft>
                          <a:spcPts val="0"/>
                        </a:spcAft>
                      </a:pPr>
                      <a:r>
                        <a:rPr lang="en-US" sz="1200">
                          <a:effectLst/>
                        </a:rPr>
                        <a:t>Voriconazole</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&lt;=0.12</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a:effectLst/>
                        </a:rPr>
                        <a:t>S</a:t>
                      </a:r>
                      <a:endParaRPr lang="en-US" sz="1200">
                        <a:effectLst/>
                        <a:latin typeface="Times New Roman" charset="0"/>
                        <a:ea typeface="Calibri" charset="0"/>
                      </a:endParaRPr>
                    </a:p>
                  </a:txBody>
                  <a:tcPr marL="68580" marR="68580" marT="0" marB="0"/>
                </a:tc>
                <a:tc>
                  <a:txBody>
                    <a:bodyPr/>
                    <a:lstStyle/>
                    <a:p>
                      <a:pPr marL="0" marR="0" algn="ctr">
                        <a:spcBef>
                          <a:spcPts val="0"/>
                        </a:spcBef>
                        <a:spcAft>
                          <a:spcPts val="0"/>
                        </a:spcAft>
                      </a:pPr>
                      <a:r>
                        <a:rPr lang="en-US" sz="1200" dirty="0">
                          <a:effectLst/>
                        </a:rPr>
                        <a:t>&lt;=0.12</a:t>
                      </a:r>
                      <a:endParaRPr lang="en-US" sz="1200" dirty="0">
                        <a:effectLst/>
                        <a:latin typeface="Times New Roman" charset="0"/>
                        <a:ea typeface="Calibri"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2541182" y="4573322"/>
            <a:ext cx="6096000" cy="923330"/>
          </a:xfrm>
          <a:prstGeom prst="rect">
            <a:avLst/>
          </a:prstGeom>
        </p:spPr>
        <p:txBody>
          <a:bodyPr>
            <a:spAutoFit/>
          </a:bodyPr>
          <a:lstStyle/>
          <a:p>
            <a:pPr marL="285750" indent="-285750">
              <a:buClr>
                <a:srgbClr val="FFFF00"/>
              </a:buClr>
              <a:buFont typeface="Arial" charset="0"/>
              <a:buChar char="•"/>
            </a:pPr>
            <a:r>
              <a:rPr lang="en-US" dirty="0"/>
              <a:t>7/18/2020: Light growth of yeast</a:t>
            </a:r>
          </a:p>
          <a:p>
            <a:pPr marL="285750" indent="-285750">
              <a:buClr>
                <a:srgbClr val="FFFF00"/>
              </a:buClr>
              <a:buFont typeface="Arial" charset="0"/>
              <a:buChar char="•"/>
            </a:pPr>
            <a:r>
              <a:rPr lang="en-US" dirty="0"/>
              <a:t>7/19/2020: Scant growth of Candida (</a:t>
            </a:r>
            <a:r>
              <a:rPr lang="en-US" dirty="0" err="1"/>
              <a:t>Torulopsis</a:t>
            </a:r>
            <a:r>
              <a:rPr lang="en-US" dirty="0"/>
              <a:t>) </a:t>
            </a:r>
            <a:r>
              <a:rPr lang="en-US" dirty="0" err="1"/>
              <a:t>glabrata</a:t>
            </a:r>
            <a:endParaRPr lang="en-US" dirty="0"/>
          </a:p>
          <a:p>
            <a:pPr marL="285750" indent="-285750">
              <a:buClr>
                <a:srgbClr val="FFFF00"/>
              </a:buClr>
              <a:buFont typeface="Arial" charset="0"/>
              <a:buChar char="•"/>
            </a:pPr>
            <a:r>
              <a:rPr lang="en-US" dirty="0"/>
              <a:t>Hospice care </a:t>
            </a:r>
          </a:p>
        </p:txBody>
      </p:sp>
    </p:spTree>
    <p:extLst>
      <p:ext uri="{BB962C8B-B14F-4D97-AF65-F5344CB8AC3E}">
        <p14:creationId xmlns:p14="http://schemas.microsoft.com/office/powerpoint/2010/main" val="665640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t>Clinical Presentation: AD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sp>
        <p:nvSpPr>
          <p:cNvPr id="10" name="Content Placeholder 2"/>
          <p:cNvSpPr txBox="1">
            <a:spLocks/>
          </p:cNvSpPr>
          <p:nvPr/>
        </p:nvSpPr>
        <p:spPr>
          <a:xfrm>
            <a:off x="1318437" y="1636002"/>
            <a:ext cx="9963986" cy="42225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Age: 53</a:t>
            </a:r>
          </a:p>
          <a:p>
            <a:pPr>
              <a:buClr>
                <a:srgbClr val="C00000"/>
              </a:buClr>
            </a:pPr>
            <a:r>
              <a:rPr lang="en-US" sz="2400" dirty="0"/>
              <a:t>History: SARS-2-CoV-2 pneumonia </a:t>
            </a:r>
          </a:p>
          <a:p>
            <a:pPr>
              <a:buClr>
                <a:srgbClr val="C00000"/>
              </a:buClr>
            </a:pPr>
            <a:r>
              <a:rPr lang="en-US" sz="2400" dirty="0"/>
              <a:t>type 2 Diabetes Mellitus</a:t>
            </a:r>
          </a:p>
          <a:p>
            <a:pPr>
              <a:buClr>
                <a:srgbClr val="C00000"/>
              </a:buClr>
            </a:pPr>
            <a:r>
              <a:rPr lang="en-US" sz="2400" dirty="0"/>
              <a:t>INPT: Hospital day #98</a:t>
            </a:r>
          </a:p>
          <a:p>
            <a:pPr>
              <a:buClr>
                <a:srgbClr val="C00000"/>
              </a:buClr>
            </a:pPr>
            <a:r>
              <a:rPr lang="en-US" sz="2400" dirty="0"/>
              <a:t>Sepsis from stage IV decubitus ulcer </a:t>
            </a:r>
          </a:p>
          <a:p>
            <a:pPr>
              <a:buClr>
                <a:srgbClr val="C00000"/>
              </a:buClr>
            </a:pPr>
            <a:r>
              <a:rPr lang="en-US" sz="2400" dirty="0"/>
              <a:t>sacral and bi-lateral buttock ulcer (12.5 x 11.5 x 4.0 cm) </a:t>
            </a:r>
          </a:p>
          <a:p>
            <a:pPr>
              <a:buClr>
                <a:srgbClr val="C00000"/>
              </a:buClr>
            </a:pPr>
            <a:r>
              <a:rPr lang="en-US" sz="2400" dirty="0"/>
              <a:t>Pathology:  left ischial bone, chronic osteomyelitis</a:t>
            </a:r>
          </a:p>
          <a:p>
            <a:pPr>
              <a:buClr>
                <a:srgbClr val="C00000"/>
              </a:buClr>
            </a:pPr>
            <a:endParaRPr lang="en-US" sz="2400" dirty="0"/>
          </a:p>
        </p:txBody>
      </p:sp>
    </p:spTree>
    <p:extLst>
      <p:ext uri="{BB962C8B-B14F-4D97-AF65-F5344CB8AC3E}">
        <p14:creationId xmlns:p14="http://schemas.microsoft.com/office/powerpoint/2010/main" val="1743899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t>Clinical Presentation: AD (continued)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sp>
        <p:nvSpPr>
          <p:cNvPr id="10" name="Content Placeholder 2"/>
          <p:cNvSpPr txBox="1">
            <a:spLocks/>
          </p:cNvSpPr>
          <p:nvPr/>
        </p:nvSpPr>
        <p:spPr>
          <a:xfrm>
            <a:off x="1297172" y="1636002"/>
            <a:ext cx="9985251" cy="42225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400" dirty="0"/>
              <a:t>EEG results 5/18/20: Abnormal EEG with delta slowing over left hemisphere suggest underlying structural lesion which is potentially epileptogenic. Postictal effect can be the other differential. Later part tracing technically limited study, however, there was suggestion of delta range activity over both hemispheres. Neuroimaging and further video EEG as indicated. Clinical correlation advised. </a:t>
            </a:r>
          </a:p>
          <a:p>
            <a:pPr>
              <a:buClr>
                <a:srgbClr val="C00000"/>
              </a:buClr>
            </a:pPr>
            <a:r>
              <a:rPr lang="en-US" sz="2400" dirty="0"/>
              <a:t>Thrombosis seen in intramuscular calf veins of right lower extremity. Deep vein thrombosis seen of left lower extremity. Veins are dilated with intraluminal </a:t>
            </a:r>
            <a:r>
              <a:rPr lang="en-US" sz="2400" dirty="0" err="1"/>
              <a:t>echolucent</a:t>
            </a:r>
            <a:r>
              <a:rPr lang="en-US" sz="2400" dirty="0"/>
              <a:t> thrombus consistent with acute disease. No evidence of superficial vein thrombosis of the right or left lower extremity. </a:t>
            </a:r>
          </a:p>
          <a:p>
            <a:pPr>
              <a:buClr>
                <a:srgbClr val="C00000"/>
              </a:buClr>
            </a:pPr>
            <a:r>
              <a:rPr lang="en-US" sz="2400" dirty="0"/>
              <a:t>OR debridement: 6/15/2020</a:t>
            </a:r>
          </a:p>
        </p:txBody>
      </p:sp>
    </p:spTree>
    <p:extLst>
      <p:ext uri="{BB962C8B-B14F-4D97-AF65-F5344CB8AC3E}">
        <p14:creationId xmlns:p14="http://schemas.microsoft.com/office/powerpoint/2010/main" val="211362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056" y="7094"/>
            <a:ext cx="11343189" cy="1325563"/>
          </a:xfrm>
        </p:spPr>
        <p:txBody>
          <a:bodyPr>
            <a:normAutofit/>
          </a:bodyPr>
          <a:lstStyle/>
          <a:p>
            <a:pPr algn="ctr"/>
            <a:r>
              <a:rPr lang="en-US" sz="4000" dirty="0"/>
              <a:t>What are major criteria for chronic osteomyelitis? </a:t>
            </a:r>
          </a:p>
        </p:txBody>
      </p:sp>
      <p:sp>
        <p:nvSpPr>
          <p:cNvPr id="4" name="TextBox 3"/>
          <p:cNvSpPr txBox="1"/>
          <p:nvPr/>
        </p:nvSpPr>
        <p:spPr>
          <a:xfrm>
            <a:off x="6377650" y="5883392"/>
            <a:ext cx="5822066" cy="584775"/>
          </a:xfrm>
          <a:prstGeom prst="rect">
            <a:avLst/>
          </a:prstGeom>
          <a:noFill/>
        </p:spPr>
        <p:txBody>
          <a:bodyPr wrap="square" rtlCol="0">
            <a:spAutoFit/>
          </a:bodyPr>
          <a:lstStyle/>
          <a:p>
            <a:pPr marL="403225" indent="-403225"/>
            <a:r>
              <a:rPr lang="en-US" sz="1600" dirty="0" err="1"/>
              <a:t>Sybenga</a:t>
            </a:r>
            <a:r>
              <a:rPr lang="en-US" sz="1600" dirty="0"/>
              <a:t> A, et al. Diagnosing osteomyelitis: a histology guide for pathologists. </a:t>
            </a:r>
            <a:r>
              <a:rPr lang="en-US" sz="1600" i="1" dirty="0"/>
              <a:t>J of Foot &amp; Ankle Surg</a:t>
            </a:r>
            <a:r>
              <a:rPr lang="en-US" sz="1600" dirty="0"/>
              <a:t>. 2019 (59)1: P75-85. </a:t>
            </a:r>
          </a:p>
        </p:txBody>
      </p:sp>
      <p:sp>
        <p:nvSpPr>
          <p:cNvPr id="9" name="Rectangle 8"/>
          <p:cNvSpPr/>
          <p:nvPr/>
        </p:nvSpPr>
        <p:spPr>
          <a:xfrm>
            <a:off x="7017488" y="1703810"/>
            <a:ext cx="4872584" cy="3139321"/>
          </a:xfrm>
          <a:prstGeom prst="rect">
            <a:avLst/>
          </a:prstGeom>
        </p:spPr>
        <p:txBody>
          <a:bodyPr wrap="square">
            <a:spAutoFit/>
          </a:bodyPr>
          <a:lstStyle/>
          <a:p>
            <a:pPr marL="342900" indent="-342900">
              <a:buAutoNum type="alphaUcParenBoth"/>
            </a:pPr>
            <a:r>
              <a:rPr lang="en-US" dirty="0" err="1"/>
              <a:t>Sequestrum</a:t>
            </a:r>
            <a:r>
              <a:rPr lang="en-US" dirty="0"/>
              <a:t>: large fragment of necrotic bone with surrounding fibrosis and inflammation (magnification ×4, hematoxylin-eosin [H&amp;E] stain). Note the empty lacunae.</a:t>
            </a:r>
          </a:p>
          <a:p>
            <a:pPr marL="342900" indent="-342900">
              <a:buAutoNum type="alphaUcParenBoth"/>
            </a:pPr>
            <a:r>
              <a:rPr lang="en-US" dirty="0" err="1"/>
              <a:t>Sequestrum</a:t>
            </a:r>
            <a:r>
              <a:rPr lang="en-US" dirty="0"/>
              <a:t>: small fragments of necrotic bone with surrounding fibrosis and inflammation (magnification ×10, H&amp;E stain). </a:t>
            </a:r>
          </a:p>
          <a:p>
            <a:pPr marL="342900" indent="-342900">
              <a:buAutoNum type="alphaUcParenBoth"/>
            </a:pPr>
            <a:r>
              <a:rPr lang="en-US" dirty="0" err="1"/>
              <a:t>Involucrum</a:t>
            </a:r>
            <a:r>
              <a:rPr lang="en-US" dirty="0"/>
              <a:t> within the marrow space (magnification ×4, H&amp;E stain). </a:t>
            </a:r>
          </a:p>
          <a:p>
            <a:pPr marL="342900" indent="-342900">
              <a:buAutoNum type="alphaUcParenBoth"/>
            </a:pPr>
            <a:r>
              <a:rPr lang="en-US" dirty="0" err="1"/>
              <a:t>Involucrum</a:t>
            </a:r>
            <a:r>
              <a:rPr lang="en-US" dirty="0"/>
              <a:t> within the marrow space (magnification ×40, H&amp;E stain).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9" y="1332657"/>
            <a:ext cx="4558761" cy="4550735"/>
          </a:xfrm>
          <a:prstGeom prst="rect">
            <a:avLst/>
          </a:prstGeom>
        </p:spPr>
      </p:pic>
    </p:spTree>
    <p:extLst>
      <p:ext uri="{BB962C8B-B14F-4D97-AF65-F5344CB8AC3E}">
        <p14:creationId xmlns:p14="http://schemas.microsoft.com/office/powerpoint/2010/main" val="141164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9506"/>
            <a:ext cx="10662684" cy="1325563"/>
          </a:xfrm>
        </p:spPr>
        <p:txBody>
          <a:bodyPr>
            <a:normAutofit/>
          </a:bodyPr>
          <a:lstStyle/>
          <a:p>
            <a:pPr marL="571500" indent="-571500" algn="ctr">
              <a:buClr>
                <a:srgbClr val="C00000"/>
              </a:buClr>
              <a:buFont typeface="Arial" panose="020B0604020202020204" pitchFamily="34" charset="0"/>
              <a:buChar char="•"/>
            </a:pPr>
            <a:r>
              <a:rPr lang="en-US" dirty="0"/>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4" name="Content Placeholder 2"/>
          <p:cNvSpPr txBox="1">
            <a:spLocks/>
          </p:cNvSpPr>
          <p:nvPr/>
        </p:nvSpPr>
        <p:spPr>
          <a:xfrm>
            <a:off x="446567" y="1490832"/>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t>A diagnosis of osteomyelitis should be considered, unless proven otherwise, when there are signs of deep wounds in the sinus tract that probe to the bone, exposed bones or chronic </a:t>
            </a:r>
            <a:r>
              <a:rPr lang="en-US" sz="2000" dirty="0" err="1"/>
              <a:t>nonhealing</a:t>
            </a:r>
            <a:r>
              <a:rPr lang="en-US" sz="2000" dirty="0"/>
              <a:t> ulcers despite standard medical care. Further investigations, such as laboratory tests, diagnostic imaging (plain radiography, magnetic resonance imaging, WBC-labeled scintigraphy) and bone culture or biopsy can aid in the confirmation of osteomyelitis (strong; moderate).</a:t>
            </a:r>
          </a:p>
          <a:p>
            <a:pPr>
              <a:buClr>
                <a:srgbClr val="C00000"/>
              </a:buClr>
            </a:pPr>
            <a:r>
              <a:rPr lang="en-US" sz="2000" dirty="0"/>
              <a:t>In all patients suspected of having diabetic foot infection, plain film radiography of the foot is recommended to determine bone abnormalities (deformities, damage), soft tissue gases and foreign bodies (strong; moderate).</a:t>
            </a:r>
          </a:p>
          <a:p>
            <a:pPr>
              <a:buClr>
                <a:srgbClr val="C00000"/>
              </a:buClr>
            </a:pPr>
            <a:r>
              <a:rPr lang="en-US" sz="2000" dirty="0"/>
              <a:t>Plain film radiography is commonly used as first-line medical imaging in the assessment of the musculoskeletal structure of the lower extremities. Apart from being affordable, convenient and relatively fast, it also offers clinicians a bird’s eye view of any abnormalities in the bones and soft tissues (fractures, dislocations, malalignments, variant or accessory bones, the presence of foreign bodies, soft tissue gases) and allows them to dynamically monitor disease progression and the perioperative assessment of recovery, develop a roadmap with other medical imaging modalities and assess vascular calcification, neuropathic </a:t>
            </a:r>
            <a:r>
              <a:rPr lang="en-US" sz="2000" dirty="0" err="1"/>
              <a:t>osteoarthropathy</a:t>
            </a:r>
            <a:r>
              <a:rPr lang="en-US" sz="2000" dirty="0"/>
              <a:t> and bone deformities. </a:t>
            </a:r>
          </a:p>
        </p:txBody>
      </p:sp>
      <p:sp>
        <p:nvSpPr>
          <p:cNvPr id="5" name="TextBox 4"/>
          <p:cNvSpPr txBox="1"/>
          <p:nvPr/>
        </p:nvSpPr>
        <p:spPr>
          <a:xfrm>
            <a:off x="4635796" y="6023639"/>
            <a:ext cx="7793530" cy="738664"/>
          </a:xfrm>
          <a:prstGeom prst="rect">
            <a:avLst/>
          </a:prstGeom>
          <a:noFill/>
        </p:spPr>
        <p:txBody>
          <a:bodyPr wrap="square" rtlCol="0">
            <a:spAutoFit/>
          </a:bodyPr>
          <a:lstStyle/>
          <a:p>
            <a:pPr marL="460375" indent="-460375">
              <a:buClr>
                <a:srgbClr val="C00000"/>
              </a:buClr>
              <a:buFont typeface="Arial" panose="020B0604020202020204" pitchFamily="34" charset="0"/>
              <a:buChar char="•"/>
            </a:pPr>
            <a:r>
              <a:rPr lang="en-US" sz="1400" dirty="0"/>
              <a:t>Wang A, </a:t>
            </a:r>
            <a:r>
              <a:rPr lang="en-US" sz="1400" dirty="0" err="1"/>
              <a:t>Lv</a:t>
            </a:r>
            <a:r>
              <a:rPr lang="en-US" sz="1400" dirty="0"/>
              <a:t> G, Cheng X, et al. Guidelines on multidisciplinary approaches for the prevention and management of diabetic foot disease (2020 edition). </a:t>
            </a:r>
            <a:r>
              <a:rPr lang="en-US" sz="1400" i="1" dirty="0"/>
              <a:t>Burns Trauma</a:t>
            </a:r>
            <a:r>
              <a:rPr lang="en-US" sz="1400" dirty="0"/>
              <a:t>. 2020;8:tkaa017. Published 2020 Jul 6. doi:10.1093/</a:t>
            </a:r>
            <a:r>
              <a:rPr lang="en-US" sz="1400" dirty="0" err="1"/>
              <a:t>burnst</a:t>
            </a:r>
            <a:r>
              <a:rPr lang="en-US" sz="1400" dirty="0"/>
              <a:t>/tkaa017</a:t>
            </a:r>
          </a:p>
        </p:txBody>
      </p:sp>
    </p:spTree>
    <p:extLst>
      <p:ext uri="{BB962C8B-B14F-4D97-AF65-F5344CB8AC3E}">
        <p14:creationId xmlns:p14="http://schemas.microsoft.com/office/powerpoint/2010/main" val="74799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33" y="77057"/>
            <a:ext cx="11897833" cy="1325563"/>
          </a:xfrm>
        </p:spPr>
        <p:txBody>
          <a:bodyPr>
            <a:normAutofit/>
          </a:bodyPr>
          <a:lstStyle/>
          <a:p>
            <a:pPr algn="ctr">
              <a:buClr>
                <a:srgbClr val="C00000"/>
              </a:buClr>
            </a:pPr>
            <a:r>
              <a:rPr lang="en-US" sz="3600" dirty="0"/>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4" name="Content Placeholder 2"/>
          <p:cNvSpPr txBox="1">
            <a:spLocks/>
          </p:cNvSpPr>
          <p:nvPr/>
        </p:nvSpPr>
        <p:spPr>
          <a:xfrm>
            <a:off x="460639" y="1016837"/>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t>MRI is the preferred and most advanced imaging method for aiding in the diagnosis of diabetic foot </a:t>
            </a:r>
            <a:r>
              <a:rPr lang="en-US" sz="2000" dirty="0" err="1"/>
              <a:t>ostemyelitis</a:t>
            </a:r>
            <a:r>
              <a:rPr lang="en-US" sz="2000" dirty="0"/>
              <a:t>. In active osteomyelitis, the bone marrow exhibits a </a:t>
            </a:r>
            <a:r>
              <a:rPr lang="en-US" sz="2000" dirty="0" err="1"/>
              <a:t>hypointense</a:t>
            </a:r>
            <a:r>
              <a:rPr lang="en-US" sz="2000" dirty="0"/>
              <a:t> signal on T1-weighted images and a </a:t>
            </a:r>
            <a:r>
              <a:rPr lang="en-US" sz="2000" dirty="0" err="1"/>
              <a:t>hyperintense</a:t>
            </a:r>
            <a:r>
              <a:rPr lang="en-US" sz="2000" dirty="0"/>
              <a:t> signal on T2-weighted images. In contrast, both the T1-weighted and T2-weighted images show reduced signal intensity during the chronic phase. The sensitivity of MRI is 90% (range, 77–100%), which is better than that of PR, technetium-99m bone scan or leukocyte scintigraphy. </a:t>
            </a:r>
          </a:p>
          <a:p>
            <a:pPr>
              <a:buClr>
                <a:srgbClr val="C00000"/>
              </a:buClr>
            </a:pPr>
            <a:r>
              <a:rPr lang="en-US" sz="2000" dirty="0"/>
              <a:t>Nuclear medicine scans may have some value in the diagnosis of DFO, especially when MRI is contraindicated. Direct scintigraphy and two-dimensional processed images can be used in combination with various radioisotopes and increase DFO diagnosis accuracy. Typical findings of </a:t>
            </a:r>
            <a:r>
              <a:rPr lang="en-US" sz="2000" dirty="0" err="1"/>
              <a:t>hyperperfusion</a:t>
            </a:r>
            <a:r>
              <a:rPr lang="en-US" sz="2000" dirty="0"/>
              <a:t>, hyperemia and bone resorption are suggestive of DFO. Nuclear medicine scans exhibit higher sensitivity but lower specificity and poor anatomical localization compared with MRI.</a:t>
            </a:r>
          </a:p>
          <a:p>
            <a:pPr>
              <a:buClr>
                <a:srgbClr val="C00000"/>
              </a:buClr>
            </a:pPr>
            <a:r>
              <a:rPr lang="en-US" sz="2000" i="1" dirty="0"/>
              <a:t>Bone biopsy and bone cultures should be considered the gold standard for the diagnosis of diabetic foot osteomyelitis (strong; high).</a:t>
            </a:r>
            <a:r>
              <a:rPr lang="en-US" sz="2000" dirty="0"/>
              <a:t> Confirmation of the diagnosis of diabetic foot osteomyelitis is largely based on the isolation of bacteria in bone tissue, the discovery of osteonecrosis and histopathological findings of inflammatory cell infiltration. Bone biopsy is performed under surgical debridement or percutaneous puncture under fluoroscopy or computed tomography guidance and is considered the gold standard for the diagnosis of osteomyelitis. The sensitivity and specificity of bone biopsy can reach 95% and 90%, respectively. Bone biopsy has not only played a role in the diagnosis of osteomyelitis but also provided guidance in the identification of pathogenic bacteria and their antibiotic sensitivity.</a:t>
            </a:r>
          </a:p>
          <a:p>
            <a:pPr>
              <a:buClr>
                <a:srgbClr val="C00000"/>
              </a:buClr>
            </a:pPr>
            <a:endParaRPr lang="en-US" sz="2000" dirty="0"/>
          </a:p>
        </p:txBody>
      </p:sp>
      <p:sp>
        <p:nvSpPr>
          <p:cNvPr id="5" name="TextBox 4"/>
          <p:cNvSpPr txBox="1"/>
          <p:nvPr/>
        </p:nvSpPr>
        <p:spPr>
          <a:xfrm>
            <a:off x="2388916" y="6246927"/>
            <a:ext cx="9803084" cy="523220"/>
          </a:xfrm>
          <a:prstGeom prst="rect">
            <a:avLst/>
          </a:prstGeom>
          <a:noFill/>
        </p:spPr>
        <p:txBody>
          <a:bodyPr wrap="square" rtlCol="0">
            <a:spAutoFit/>
          </a:bodyPr>
          <a:lstStyle/>
          <a:p>
            <a:pPr marL="460375" indent="-460375">
              <a:buClr>
                <a:srgbClr val="C00000"/>
              </a:buClr>
            </a:pPr>
            <a:r>
              <a:rPr lang="en-US" sz="1400" dirty="0"/>
              <a:t>Wang A, </a:t>
            </a:r>
            <a:r>
              <a:rPr lang="en-US" sz="1400" dirty="0" err="1"/>
              <a:t>Lv</a:t>
            </a:r>
            <a:r>
              <a:rPr lang="en-US" sz="1400" dirty="0"/>
              <a:t> G, Cheng X, et al. Guidelines on multidisciplinary approaches for the prevention and management of diabetic foot disease (2020 edition). </a:t>
            </a:r>
            <a:r>
              <a:rPr lang="en-US" sz="1400" i="1" dirty="0"/>
              <a:t>Burns Trauma</a:t>
            </a:r>
            <a:r>
              <a:rPr lang="en-US" sz="1400" dirty="0"/>
              <a:t>. 2020;8:tkaa017. Published 2020 Jul 6. doi:10.1093/</a:t>
            </a:r>
            <a:r>
              <a:rPr lang="en-US" sz="1400" dirty="0" err="1"/>
              <a:t>burnst</a:t>
            </a:r>
            <a:r>
              <a:rPr lang="en-US" sz="1400" dirty="0"/>
              <a:t>/tkaa017</a:t>
            </a:r>
          </a:p>
        </p:txBody>
      </p:sp>
      <p:sp>
        <p:nvSpPr>
          <p:cNvPr id="3" name="TextBox 2"/>
          <p:cNvSpPr txBox="1"/>
          <p:nvPr/>
        </p:nvSpPr>
        <p:spPr>
          <a:xfrm>
            <a:off x="5699051" y="6943060"/>
            <a:ext cx="184731" cy="369332"/>
          </a:xfrm>
          <a:prstGeom prst="rect">
            <a:avLst/>
          </a:prstGeom>
          <a:noFill/>
        </p:spPr>
        <p:txBody>
          <a:bodyPr wrap="none" rtlCol="0">
            <a:spAutoFit/>
          </a:bodyPr>
          <a:lstStyle/>
          <a:p>
            <a:pPr>
              <a:buClr>
                <a:srgbClr val="C00000"/>
              </a:buClr>
            </a:pPr>
            <a:endParaRPr lang="en-US" dirty="0"/>
          </a:p>
        </p:txBody>
      </p:sp>
    </p:spTree>
    <p:extLst>
      <p:ext uri="{BB962C8B-B14F-4D97-AF65-F5344CB8AC3E}">
        <p14:creationId xmlns:p14="http://schemas.microsoft.com/office/powerpoint/2010/main" val="14096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27" y="11847"/>
            <a:ext cx="11548596" cy="1325563"/>
          </a:xfrm>
        </p:spPr>
        <p:txBody>
          <a:bodyPr>
            <a:normAutofit/>
          </a:bodyPr>
          <a:lstStyle/>
          <a:p>
            <a:pPr algn="ctr">
              <a:buClr>
                <a:srgbClr val="C00000"/>
              </a:buClr>
            </a:pPr>
            <a:r>
              <a:rPr lang="en-US" sz="3600" dirty="0"/>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4" name="Content Placeholder 2"/>
          <p:cNvSpPr txBox="1">
            <a:spLocks/>
          </p:cNvSpPr>
          <p:nvPr/>
        </p:nvSpPr>
        <p:spPr>
          <a:xfrm>
            <a:off x="-134789" y="947422"/>
            <a:ext cx="4387808"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C00000"/>
              </a:buClr>
            </a:pPr>
            <a:r>
              <a:rPr lang="en-US" sz="1600" dirty="0"/>
              <a:t>Examples of patients with Stage IV pressure ulcers with underlying osteomyelitis: ischium (1a) and trochanteric (1b).</a:t>
            </a:r>
          </a:p>
        </p:txBody>
      </p:sp>
      <p:sp>
        <p:nvSpPr>
          <p:cNvPr id="5" name="TextBox 4"/>
          <p:cNvSpPr txBox="1"/>
          <p:nvPr/>
        </p:nvSpPr>
        <p:spPr>
          <a:xfrm>
            <a:off x="3083441" y="5977798"/>
            <a:ext cx="9303354" cy="738664"/>
          </a:xfrm>
          <a:prstGeom prst="rect">
            <a:avLst/>
          </a:prstGeom>
          <a:noFill/>
        </p:spPr>
        <p:txBody>
          <a:bodyPr wrap="square" rtlCol="0">
            <a:spAutoFit/>
          </a:bodyPr>
          <a:lstStyle/>
          <a:p>
            <a:pPr marL="460375" indent="-460375">
              <a:buClr>
                <a:srgbClr val="C00000"/>
              </a:buClr>
            </a:pPr>
            <a:r>
              <a:rPr lang="en-US" sz="1400" dirty="0" err="1"/>
              <a:t>Rennert</a:t>
            </a:r>
            <a:r>
              <a:rPr lang="en-US" sz="1400" dirty="0"/>
              <a:t> R, </a:t>
            </a:r>
            <a:r>
              <a:rPr lang="en-US" sz="1400" dirty="0" err="1"/>
              <a:t>Golinko</a:t>
            </a:r>
            <a:r>
              <a:rPr lang="en-US" sz="1400" dirty="0"/>
              <a:t> M, Yan A, </a:t>
            </a:r>
            <a:r>
              <a:rPr lang="en-US" sz="1400" dirty="0" err="1"/>
              <a:t>Flattau</a:t>
            </a:r>
            <a:r>
              <a:rPr lang="en-US" sz="1400" dirty="0"/>
              <a:t> A, </a:t>
            </a:r>
            <a:r>
              <a:rPr lang="en-US" sz="1400" dirty="0" err="1"/>
              <a:t>Tomic-Canic</a:t>
            </a:r>
            <a:r>
              <a:rPr lang="en-US" sz="1400" dirty="0"/>
              <a:t> M, </a:t>
            </a:r>
            <a:r>
              <a:rPr lang="en-US" sz="1400" dirty="0" err="1"/>
              <a:t>Brem</a:t>
            </a:r>
            <a:r>
              <a:rPr lang="en-US" sz="1400" dirty="0"/>
              <a:t> H. Developing and evaluating outcomes of an evidence-based protocol for the treatment of osteomyelitis in Stage IV pressure ulcers: a literature and wound electronic medical record database review. </a:t>
            </a:r>
            <a:r>
              <a:rPr lang="en-US" sz="1400" i="1" dirty="0"/>
              <a:t>Ostomy Wound Manage</a:t>
            </a:r>
            <a:r>
              <a:rPr lang="en-US" sz="1400" dirty="0"/>
              <a:t>. 2009;55(3):42-53.</a:t>
            </a:r>
          </a:p>
        </p:txBody>
      </p:sp>
      <p:sp>
        <p:nvSpPr>
          <p:cNvPr id="3" name="TextBox 2"/>
          <p:cNvSpPr txBox="1"/>
          <p:nvPr/>
        </p:nvSpPr>
        <p:spPr>
          <a:xfrm>
            <a:off x="5699051" y="6943060"/>
            <a:ext cx="184731" cy="369332"/>
          </a:xfrm>
          <a:prstGeom prst="rect">
            <a:avLst/>
          </a:prstGeom>
          <a:noFill/>
        </p:spPr>
        <p:txBody>
          <a:bodyPr wrap="none" rtlCol="0">
            <a:spAutoFit/>
          </a:bodyPr>
          <a:lstStyle/>
          <a:p>
            <a:pPr>
              <a:buClr>
                <a:srgbClr val="C00000"/>
              </a:buCl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0" y="1745338"/>
            <a:ext cx="2478611" cy="43699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449" y="1424143"/>
            <a:ext cx="4963633" cy="4572559"/>
          </a:xfrm>
          <a:prstGeom prst="rect">
            <a:avLst/>
          </a:prstGeom>
        </p:spPr>
      </p:pic>
      <p:sp>
        <p:nvSpPr>
          <p:cNvPr id="9" name="Content Placeholder 2"/>
          <p:cNvSpPr txBox="1">
            <a:spLocks/>
          </p:cNvSpPr>
          <p:nvPr/>
        </p:nvSpPr>
        <p:spPr>
          <a:xfrm>
            <a:off x="9472798" y="1788403"/>
            <a:ext cx="2619150"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C00000"/>
              </a:buClr>
            </a:pPr>
            <a:r>
              <a:rPr lang="en-US" sz="1600" dirty="0"/>
              <a:t>A 51-year-old woman with paralysis presented with gangrene and osteomyelitis (she grew MRSA from her bone) of her sacral ulcer (Figure 2a). The wound eventually healed after implementing the treatment protocol. (Figure 2b-d).</a:t>
            </a:r>
          </a:p>
        </p:txBody>
      </p:sp>
    </p:spTree>
    <p:extLst>
      <p:ext uri="{BB962C8B-B14F-4D97-AF65-F5344CB8AC3E}">
        <p14:creationId xmlns:p14="http://schemas.microsoft.com/office/powerpoint/2010/main" val="73655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 y="-63100"/>
            <a:ext cx="12277060" cy="1325563"/>
          </a:xfrm>
        </p:spPr>
        <p:txBody>
          <a:bodyPr>
            <a:normAutofit/>
          </a:bodyPr>
          <a:lstStyle/>
          <a:p>
            <a:pPr algn="ctr"/>
            <a:r>
              <a:rPr lang="en-US" sz="3600" dirty="0"/>
              <a:t>How to diagnose osteomyelitis: imaging/pathology?</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p>
        </p:txBody>
      </p:sp>
      <p:sp>
        <p:nvSpPr>
          <p:cNvPr id="5" name="TextBox 4"/>
          <p:cNvSpPr txBox="1"/>
          <p:nvPr/>
        </p:nvSpPr>
        <p:spPr>
          <a:xfrm>
            <a:off x="8145883" y="4724503"/>
            <a:ext cx="3898605" cy="1200329"/>
          </a:xfrm>
          <a:prstGeom prst="rect">
            <a:avLst/>
          </a:prstGeom>
          <a:noFill/>
        </p:spPr>
        <p:txBody>
          <a:bodyPr wrap="square" rtlCol="0">
            <a:spAutoFit/>
          </a:bodyPr>
          <a:lstStyle/>
          <a:p>
            <a:pPr marL="460375" indent="-460375"/>
            <a:r>
              <a:rPr lang="en-US" sz="1200" dirty="0" err="1"/>
              <a:t>Rennert</a:t>
            </a:r>
            <a:r>
              <a:rPr lang="en-US" sz="1200" dirty="0"/>
              <a:t> R, </a:t>
            </a:r>
            <a:r>
              <a:rPr lang="en-US" sz="1200" dirty="0" err="1"/>
              <a:t>Golinko</a:t>
            </a:r>
            <a:r>
              <a:rPr lang="en-US" sz="1200" dirty="0"/>
              <a:t> M, Yan A, </a:t>
            </a:r>
            <a:r>
              <a:rPr lang="en-US" sz="1200" dirty="0" err="1"/>
              <a:t>Flattau</a:t>
            </a:r>
            <a:r>
              <a:rPr lang="en-US" sz="1200" dirty="0"/>
              <a:t> A, </a:t>
            </a:r>
            <a:r>
              <a:rPr lang="en-US" sz="1200" dirty="0" err="1"/>
              <a:t>Tomic-Canic</a:t>
            </a:r>
            <a:r>
              <a:rPr lang="en-US" sz="1200" dirty="0"/>
              <a:t> M, </a:t>
            </a:r>
            <a:r>
              <a:rPr lang="en-US" sz="1200" dirty="0" err="1"/>
              <a:t>Brem</a:t>
            </a:r>
            <a:r>
              <a:rPr lang="en-US" sz="1200" dirty="0"/>
              <a:t> H. Developing and evaluating outcomes of an evidence-based protocol for the treatment of osteomyelitis in Stage IV pressure ulcers: a literature and wound electronic medical record database review. </a:t>
            </a:r>
            <a:r>
              <a:rPr lang="en-US" sz="1200" i="1" dirty="0"/>
              <a:t>Ostomy Wound Manage</a:t>
            </a:r>
            <a:r>
              <a:rPr lang="en-US" sz="1200" dirty="0"/>
              <a:t>. 2009;55(3):42-53.</a:t>
            </a:r>
          </a:p>
        </p:txBody>
      </p:sp>
      <p:sp>
        <p:nvSpPr>
          <p:cNvPr id="3" name="TextBox 2"/>
          <p:cNvSpPr txBox="1"/>
          <p:nvPr/>
        </p:nvSpPr>
        <p:spPr>
          <a:xfrm>
            <a:off x="5699051" y="6943060"/>
            <a:ext cx="184731" cy="369332"/>
          </a:xfrm>
          <a:prstGeom prst="rect">
            <a:avLst/>
          </a:prstGeom>
          <a:noFill/>
        </p:spPr>
        <p:txBody>
          <a:bodyPr wrap="none" rtlCol="0">
            <a:spAutoFit/>
          </a:bodyPr>
          <a:lstStyle/>
          <a:p>
            <a:endParaRPr lang="en-US" dirty="0"/>
          </a:p>
        </p:txBody>
      </p:sp>
      <p:sp>
        <p:nvSpPr>
          <p:cNvPr id="9" name="Content Placeholder 2"/>
          <p:cNvSpPr txBox="1">
            <a:spLocks/>
          </p:cNvSpPr>
          <p:nvPr/>
        </p:nvSpPr>
        <p:spPr>
          <a:xfrm>
            <a:off x="4574207" y="1101897"/>
            <a:ext cx="5048258"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dirty="0"/>
              <a:t>A 62-year-old man with an infected sacral pressure ulcer with osteomyelitis demonstrated by pathology (Figure 3a). Histologically, osteomyelitis is characterized by viable bone surrounded by an infiltrate inflammatory composed of neutrophils and in the case of chronic osteomyelitis, </a:t>
            </a:r>
            <a:r>
              <a:rPr lang="en-US" sz="1800" dirty="0" err="1"/>
              <a:t>histocytes</a:t>
            </a:r>
            <a:r>
              <a:rPr lang="en-US" sz="1800" dirty="0"/>
              <a:t> and lymphocytes. Following the described protocol including operative debridement, significant improvement was noted during subsequent visits. (Figure 3b-f).</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227" y="947421"/>
            <a:ext cx="3489980" cy="5428149"/>
          </a:xfrm>
          <a:prstGeom prst="rect">
            <a:avLst/>
          </a:prstGeom>
        </p:spPr>
      </p:pic>
    </p:spTree>
    <p:extLst>
      <p:ext uri="{BB962C8B-B14F-4D97-AF65-F5344CB8AC3E}">
        <p14:creationId xmlns:p14="http://schemas.microsoft.com/office/powerpoint/2010/main" val="34216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1552"/>
            <a:ext cx="10662684" cy="1325563"/>
          </a:xfrm>
        </p:spPr>
        <p:txBody>
          <a:bodyPr>
            <a:normAutofit/>
          </a:bodyPr>
          <a:lstStyle/>
          <a:p>
            <a:pPr algn="ctr">
              <a:buClr>
                <a:srgbClr val="C00000"/>
              </a:buClr>
            </a:pPr>
            <a:r>
              <a:rPr lang="en-US" dirty="0"/>
              <a:t>How to diagnose pelvic osteomyelitis?</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endParaRPr lang="en-US" sz="2200" dirty="0"/>
          </a:p>
        </p:txBody>
      </p:sp>
      <p:sp>
        <p:nvSpPr>
          <p:cNvPr id="4" name="Content Placeholder 2"/>
          <p:cNvSpPr txBox="1">
            <a:spLocks/>
          </p:cNvSpPr>
          <p:nvPr/>
        </p:nvSpPr>
        <p:spPr>
          <a:xfrm>
            <a:off x="460639" y="1349273"/>
            <a:ext cx="11337822" cy="137301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t>Pressure ulcer-related pelvic osteomyelitis is a relatively under-studied entity in the field of bone infection. </a:t>
            </a:r>
          </a:p>
          <a:p>
            <a:pPr>
              <a:buClr>
                <a:srgbClr val="C00000"/>
              </a:buClr>
            </a:pPr>
            <a:r>
              <a:rPr lang="en-US" sz="2000" dirty="0"/>
              <a:t>Diagnosis itself can be difficult, and contrary to the widely held belief, exposed bone is not necessarily synonymous with histological evidence of osteomyelitis. Furthermore, the specificity of CT and MRI has been questioned when histology is considered the gold standard. The optimum duration of antimicrobial therapy has not been defined, nor the sub-group of patients who will derive benefit from surgical intervention.</a:t>
            </a:r>
          </a:p>
        </p:txBody>
      </p:sp>
      <p:sp>
        <p:nvSpPr>
          <p:cNvPr id="5" name="TextBox 4"/>
          <p:cNvSpPr txBox="1"/>
          <p:nvPr/>
        </p:nvSpPr>
        <p:spPr>
          <a:xfrm>
            <a:off x="2275367" y="6223979"/>
            <a:ext cx="10122061" cy="523220"/>
          </a:xfrm>
          <a:prstGeom prst="rect">
            <a:avLst/>
          </a:prstGeom>
          <a:noFill/>
        </p:spPr>
        <p:txBody>
          <a:bodyPr wrap="square" rtlCol="0">
            <a:spAutoFit/>
          </a:bodyPr>
          <a:lstStyle/>
          <a:p>
            <a:pPr marL="460375" indent="-460375">
              <a:buClr>
                <a:srgbClr val="C00000"/>
              </a:buClr>
            </a:pPr>
            <a:r>
              <a:rPr lang="en-US" sz="1400" dirty="0"/>
              <a:t>Russell CD, Tsang SJ, Simpson AHRW, Sutherland RK. Outcomes, Microbiology and Antimicrobial Usage in Pressure Ulcer-Related Pelvic Osteomyelitis: Messages for Clinical Practice. </a:t>
            </a:r>
            <a:r>
              <a:rPr lang="en-US" sz="1400" i="1" dirty="0"/>
              <a:t>J Bone </a:t>
            </a:r>
            <a:r>
              <a:rPr lang="en-US" sz="1400" i="1" dirty="0" err="1"/>
              <a:t>Jt</a:t>
            </a:r>
            <a:r>
              <a:rPr lang="en-US" sz="1400" i="1" dirty="0"/>
              <a:t> Infect</a:t>
            </a:r>
            <a:r>
              <a:rPr lang="en-US" sz="1400" dirty="0"/>
              <a:t>. 2020;5(2):67-75. Published 2020 Mar 26. doi:10.7150/jbji.41779</a:t>
            </a:r>
          </a:p>
        </p:txBody>
      </p:sp>
      <p:sp>
        <p:nvSpPr>
          <p:cNvPr id="3" name="TextBox 2"/>
          <p:cNvSpPr txBox="1"/>
          <p:nvPr/>
        </p:nvSpPr>
        <p:spPr>
          <a:xfrm>
            <a:off x="5699051" y="6943060"/>
            <a:ext cx="184731" cy="369332"/>
          </a:xfrm>
          <a:prstGeom prst="rect">
            <a:avLst/>
          </a:prstGeom>
          <a:noFill/>
        </p:spPr>
        <p:txBody>
          <a:bodyPr wrap="none" rtlCol="0">
            <a:spAutoFit/>
          </a:bodyPr>
          <a:lstStyle/>
          <a:p>
            <a:pPr>
              <a:buClr>
                <a:srgbClr val="C00000"/>
              </a:buCl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316" y="4261115"/>
            <a:ext cx="5156200" cy="1828800"/>
          </a:xfrm>
          <a:prstGeom prst="rect">
            <a:avLst/>
          </a:prstGeom>
        </p:spPr>
      </p:pic>
      <p:sp>
        <p:nvSpPr>
          <p:cNvPr id="7" name="Rectangle 6"/>
          <p:cNvSpPr/>
          <p:nvPr/>
        </p:nvSpPr>
        <p:spPr>
          <a:xfrm>
            <a:off x="2910210" y="3531033"/>
            <a:ext cx="6096000" cy="646331"/>
          </a:xfrm>
          <a:prstGeom prst="rect">
            <a:avLst/>
          </a:prstGeom>
        </p:spPr>
        <p:txBody>
          <a:bodyPr>
            <a:spAutoFit/>
          </a:bodyPr>
          <a:lstStyle/>
          <a:p>
            <a:pPr algn="ctr">
              <a:buClr>
                <a:srgbClr val="C00000"/>
              </a:buClr>
            </a:pPr>
            <a:r>
              <a:rPr lang="en-US" dirty="0"/>
              <a:t>Sensitivity and specificity of superficial wound swabs compared to deep bone samples</a:t>
            </a:r>
          </a:p>
        </p:txBody>
      </p:sp>
    </p:spTree>
    <p:extLst>
      <p:ext uri="{BB962C8B-B14F-4D97-AF65-F5344CB8AC3E}">
        <p14:creationId xmlns:p14="http://schemas.microsoft.com/office/powerpoint/2010/main" val="502123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4939</Words>
  <Application>Microsoft Macintosh PowerPoint</Application>
  <PresentationFormat>Widescreen</PresentationFormat>
  <Paragraphs>332</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Rounded MT Bold</vt:lpstr>
      <vt:lpstr>Calibri</vt:lpstr>
      <vt:lpstr>Calibri Light</vt:lpstr>
      <vt:lpstr>Helvetica Neue</vt:lpstr>
      <vt:lpstr>Times New Roman</vt:lpstr>
      <vt:lpstr>Office Theme</vt:lpstr>
      <vt:lpstr>Pelvic and Sacral Osteomyelitis  Wednesday, October 2, 2024 </vt:lpstr>
      <vt:lpstr>Agenda</vt:lpstr>
      <vt:lpstr>What is definition of chronic osteomyelitis? </vt:lpstr>
      <vt:lpstr>What are major criteria for chronic osteomyelitis? </vt:lpstr>
      <vt:lpstr>How to diagnose osteomyelitis: imaging/pathology?</vt:lpstr>
      <vt:lpstr>How to diagnose osteomyelitis: imaging/pathology?</vt:lpstr>
      <vt:lpstr>How to diagnose osteomyelitis: imaging/pathology?</vt:lpstr>
      <vt:lpstr>How to diagnose osteomyelitis: imaging/pathology?</vt:lpstr>
      <vt:lpstr>How to diagnose pelvic osteomyelitis?</vt:lpstr>
      <vt:lpstr>How to diagnose pelvic osteomyelitis?</vt:lpstr>
      <vt:lpstr>How to treat pelvic osteomyelitis?</vt:lpstr>
      <vt:lpstr>How to treat pelvic osteomyelitis?</vt:lpstr>
      <vt:lpstr>How to treat pelvic osteomyelitis?</vt:lpstr>
      <vt:lpstr>What is microbiology of pressure-related pelvic osteomyelitis?</vt:lpstr>
      <vt:lpstr>What is microbiology of pressure-related pelvic osteomyelitis?</vt:lpstr>
      <vt:lpstr>What is the role of HBO in osteomyelitis of the pelvis?</vt:lpstr>
      <vt:lpstr>What is the role of HBO in osteomyelitis of the pelvis?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Presentation: MW</vt:lpstr>
      <vt:lpstr>PowerPoint Presentation</vt:lpstr>
      <vt:lpstr>PowerPoint Presentation</vt:lpstr>
      <vt:lpstr>Clinical Presentation: AB</vt:lpstr>
      <vt:lpstr>Clinical Presentation: AB (Nutrition)</vt:lpstr>
      <vt:lpstr>Clinical Presentation: AB (Nutrition)</vt:lpstr>
      <vt:lpstr>Clinical Presentation: AB (continued)</vt:lpstr>
      <vt:lpstr>Clinical Presentation: AB (continued) Culture report</vt:lpstr>
      <vt:lpstr>Clinical Presentation: AD</vt:lpstr>
      <vt:lpstr>Clinical Presentation: AD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Osteomyelitis  Wednesday, October 2, 2024 </dc:title>
  <dc:creator>Microsoft Office User</dc:creator>
  <cp:lastModifiedBy>Microsoft Office User</cp:lastModifiedBy>
  <cp:revision>13</cp:revision>
  <dcterms:created xsi:type="dcterms:W3CDTF">2024-07-10T13:46:49Z</dcterms:created>
  <dcterms:modified xsi:type="dcterms:W3CDTF">2024-07-16T18:34:22Z</dcterms:modified>
</cp:coreProperties>
</file>