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81" r:id="rId3"/>
    <p:sldMasterId id="2147483696" r:id="rId4"/>
    <p:sldMasterId id="2147483711" r:id="rId5"/>
  </p:sldMasterIdLst>
  <p:sldIdLst>
    <p:sldId id="256" r:id="rId6"/>
    <p:sldId id="1476" r:id="rId7"/>
    <p:sldId id="1663" r:id="rId8"/>
    <p:sldId id="1627" r:id="rId9"/>
    <p:sldId id="1628" r:id="rId10"/>
    <p:sldId id="1629" r:id="rId11"/>
    <p:sldId id="1630" r:id="rId12"/>
    <p:sldId id="1648" r:id="rId13"/>
    <p:sldId id="1633" r:id="rId14"/>
    <p:sldId id="1619" r:id="rId15"/>
    <p:sldId id="1653" r:id="rId16"/>
    <p:sldId id="1649" r:id="rId17"/>
    <p:sldId id="1647" r:id="rId18"/>
    <p:sldId id="1636" r:id="rId19"/>
    <p:sldId id="1637" r:id="rId20"/>
    <p:sldId id="1638" r:id="rId21"/>
    <p:sldId id="1639" r:id="rId22"/>
    <p:sldId id="1640" r:id="rId23"/>
    <p:sldId id="1641" r:id="rId24"/>
    <p:sldId id="1662" r:id="rId25"/>
    <p:sldId id="1643" r:id="rId26"/>
    <p:sldId id="1650" r:id="rId27"/>
    <p:sldId id="1651" r:id="rId28"/>
    <p:sldId id="1610" r:id="rId29"/>
    <p:sldId id="1611" r:id="rId30"/>
    <p:sldId id="1612" r:id="rId31"/>
    <p:sldId id="1613" r:id="rId32"/>
    <p:sldId id="1620" r:id="rId33"/>
    <p:sldId id="1621" r:id="rId34"/>
    <p:sldId id="1622" r:id="rId35"/>
    <p:sldId id="1569" r:id="rId36"/>
    <p:sldId id="1537" r:id="rId37"/>
    <p:sldId id="1570" r:id="rId38"/>
    <p:sldId id="1574" r:id="rId39"/>
    <p:sldId id="1573" r:id="rId40"/>
    <p:sldId id="1533" r:id="rId41"/>
  </p:sldIdLst>
  <p:sldSz cx="12192000" cy="6858000"/>
  <p:notesSz cx="6858000" cy="91440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5940"/>
  </p:normalViewPr>
  <p:slideViewPr>
    <p:cSldViewPr snapToGrid="0">
      <p:cViewPr varScale="1">
        <p:scale>
          <a:sx n="115" d="100"/>
          <a:sy n="115" d="100"/>
        </p:scale>
        <p:origin x="472" y="200"/>
      </p:cViewPr>
      <p:guideLst/>
    </p:cSldViewPr>
  </p:slideViewPr>
  <p:notesTextViewPr>
    <p:cViewPr>
      <p:scale>
        <a:sx n="1" d="1"/>
        <a:sy n="1" d="1"/>
      </p:scale>
      <p:origin x="0" y="0"/>
    </p:cViewPr>
  </p:notesTextViewPr>
  <p:sorterViewPr>
    <p:cViewPr>
      <p:scale>
        <a:sx n="176" d="100"/>
        <a:sy n="1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42966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63" y="275213"/>
            <a:ext cx="10973733" cy="11441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435" y="1536157"/>
            <a:ext cx="5386512"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4" name="Content Placeholder 3"/>
          <p:cNvSpPr>
            <a:spLocks noGrp="1"/>
          </p:cNvSpPr>
          <p:nvPr>
            <p:ph sz="half" idx="2"/>
          </p:nvPr>
        </p:nvSpPr>
        <p:spPr>
          <a:xfrm>
            <a:off x="610435" y="2176652"/>
            <a:ext cx="5386512"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5048" y="1536157"/>
            <a:ext cx="5388848"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5048" y="2176652"/>
            <a:ext cx="5388848"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50174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7256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8377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26" y="272179"/>
            <a:ext cx="4011875" cy="1162767"/>
          </a:xfrm>
        </p:spPr>
        <p:txBody>
          <a:bodyPr anchor="b"/>
          <a:lstStyle>
            <a:lvl1pPr algn="l">
              <a:defRPr sz="3067" b="1"/>
            </a:lvl1pPr>
          </a:lstStyle>
          <a:p>
            <a:r>
              <a:rPr lang="en-US"/>
              <a:t>Click to edit Master title style</a:t>
            </a:r>
          </a:p>
        </p:txBody>
      </p:sp>
      <p:sp>
        <p:nvSpPr>
          <p:cNvPr id="3" name="Content Placeholder 2"/>
          <p:cNvSpPr>
            <a:spLocks noGrp="1"/>
          </p:cNvSpPr>
          <p:nvPr>
            <p:ph idx="1"/>
          </p:nvPr>
        </p:nvSpPr>
        <p:spPr>
          <a:xfrm>
            <a:off x="4766065" y="272108"/>
            <a:ext cx="6817157" cy="5853369"/>
          </a:xfrm>
        </p:spPr>
        <p:txBody>
          <a:bodyPr/>
          <a:lstStyle>
            <a:lvl1pPr>
              <a:defRPr sz="4800"/>
            </a:lvl1pPr>
            <a:lvl2pPr>
              <a:defRPr sz="4133"/>
            </a:lvl2pPr>
            <a:lvl3pPr>
              <a:defRPr sz="3467"/>
            </a:lvl3pPr>
            <a:lvl4pPr>
              <a:defRPr sz="3067"/>
            </a:lvl4pPr>
            <a:lvl5pPr>
              <a:defRPr sz="3067"/>
            </a:lvl5pPr>
            <a:lvl6pPr>
              <a:defRPr sz="3067"/>
            </a:lvl6pPr>
            <a:lvl7pPr>
              <a:defRPr sz="3067"/>
            </a:lvl7pPr>
            <a:lvl8pPr>
              <a:defRPr sz="3067"/>
            </a:lvl8pPr>
            <a:lvl9pPr>
              <a:defRPr sz="3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26" y="1435157"/>
            <a:ext cx="4011875" cy="4690604"/>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86827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65" y="4804004"/>
            <a:ext cx="7314267" cy="567429"/>
          </a:xfrm>
        </p:spPr>
        <p:txBody>
          <a:bodyPr anchor="b"/>
          <a:lstStyle>
            <a:lvl1pPr algn="l">
              <a:defRPr sz="3067" b="1"/>
            </a:lvl1pPr>
          </a:lstStyle>
          <a:p>
            <a:r>
              <a:rPr lang="en-US"/>
              <a:t>Click to edit Master title style</a:t>
            </a:r>
          </a:p>
        </p:txBody>
      </p:sp>
      <p:sp>
        <p:nvSpPr>
          <p:cNvPr id="3" name="Picture Placeholder 2"/>
          <p:cNvSpPr>
            <a:spLocks noGrp="1"/>
          </p:cNvSpPr>
          <p:nvPr>
            <p:ph type="pic" idx="1"/>
          </p:nvPr>
        </p:nvSpPr>
        <p:spPr>
          <a:xfrm>
            <a:off x="2390165" y="614977"/>
            <a:ext cx="7314267" cy="4116195"/>
          </a:xfrm>
        </p:spPr>
        <p:txBody>
          <a:bodyPr/>
          <a:lstStyle>
            <a:lvl1pPr marL="0" indent="0">
              <a:buNone/>
              <a:defRPr sz="4800"/>
            </a:lvl1pPr>
            <a:lvl2pPr marL="568391" indent="0">
              <a:buNone/>
              <a:defRPr sz="4133"/>
            </a:lvl2pPr>
            <a:lvl3pPr marL="1136674" indent="0">
              <a:buNone/>
              <a:defRPr sz="3467"/>
            </a:lvl3pPr>
            <a:lvl4pPr marL="1705119" indent="0">
              <a:buNone/>
              <a:defRPr sz="3067"/>
            </a:lvl4pPr>
            <a:lvl5pPr marL="2273315" indent="0">
              <a:buNone/>
              <a:defRPr sz="3067"/>
            </a:lvl5pPr>
            <a:lvl6pPr marL="2841770" indent="0">
              <a:buNone/>
              <a:defRPr sz="3067"/>
            </a:lvl6pPr>
            <a:lvl7pPr marL="3410061" indent="0">
              <a:buNone/>
              <a:defRPr sz="3067"/>
            </a:lvl7pPr>
            <a:lvl8pPr marL="3978378" indent="0">
              <a:buNone/>
              <a:defRPr sz="3067"/>
            </a:lvl8pPr>
            <a:lvl9pPr marL="4546732" indent="0">
              <a:buNone/>
              <a:defRPr sz="306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90165" y="5367335"/>
            <a:ext cx="7314267" cy="804636"/>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62489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22153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499" y="15"/>
            <a:ext cx="3048000" cy="61254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 y="15"/>
            <a:ext cx="8919949" cy="61254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1761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67" y="1599968"/>
            <a:ext cx="5374845" cy="4525488"/>
          </a:xfrm>
        </p:spPr>
        <p:txBody>
          <a:bodyPr/>
          <a:lstStyle/>
          <a:p>
            <a:pPr lvl="0"/>
            <a:r>
              <a:rPr lang="en-US" noProof="0"/>
              <a:t>Click icon to add chart</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31907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67" y="1599968"/>
            <a:ext cx="5374845" cy="4525488"/>
          </a:xfrm>
        </p:spPr>
        <p:txBody>
          <a:bodyPr/>
          <a:lstStyle/>
          <a:p>
            <a:pPr lvl="0"/>
            <a:r>
              <a:rPr lang="en-US" noProof="0"/>
              <a:t>Click icon to add online image</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2927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67" y="1599968"/>
            <a:ext cx="5374845"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62634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69924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7" y="2130193"/>
            <a:ext cx="10362267" cy="1469737"/>
          </a:xfrm>
        </p:spPr>
        <p:txBody>
          <a:bodyPr/>
          <a:lstStyle/>
          <a:p>
            <a:r>
              <a:rPr lang="en-US"/>
              <a:t>Click to edit Master title style</a:t>
            </a:r>
          </a:p>
        </p:txBody>
      </p:sp>
      <p:sp>
        <p:nvSpPr>
          <p:cNvPr id="3" name="Subtitle 2"/>
          <p:cNvSpPr>
            <a:spLocks noGrp="1"/>
          </p:cNvSpPr>
          <p:nvPr>
            <p:ph type="subTitle" idx="1"/>
          </p:nvPr>
        </p:nvSpPr>
        <p:spPr>
          <a:xfrm>
            <a:off x="1829734" y="3888911"/>
            <a:ext cx="8532533" cy="1753452"/>
          </a:xfrm>
        </p:spPr>
        <p:txBody>
          <a:bodyPr/>
          <a:lstStyle>
            <a:lvl1pPr marL="0" indent="0" algn="ctr">
              <a:buNone/>
              <a:defRPr/>
            </a:lvl1pPr>
            <a:lvl2pPr marL="617899" indent="0" algn="ctr">
              <a:buNone/>
              <a:defRPr/>
            </a:lvl2pPr>
            <a:lvl3pPr marL="1235132" indent="0" algn="ctr">
              <a:buNone/>
              <a:defRPr/>
            </a:lvl3pPr>
            <a:lvl4pPr marL="1852479" indent="0" algn="ctr">
              <a:buNone/>
              <a:defRPr/>
            </a:lvl4pPr>
            <a:lvl5pPr marL="2469964" indent="0" algn="ctr">
              <a:buNone/>
              <a:defRPr/>
            </a:lvl5pPr>
            <a:lvl6pPr marL="3087460" indent="0" algn="ctr">
              <a:buNone/>
              <a:defRPr/>
            </a:lvl6pPr>
            <a:lvl7pPr marL="3704934" indent="0" algn="ctr">
              <a:buNone/>
              <a:defRPr/>
            </a:lvl7pPr>
            <a:lvl8pPr marL="4322433" indent="0" algn="ctr">
              <a:buNone/>
              <a:defRPr/>
            </a:lvl8pPr>
            <a:lvl9pPr marL="49399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65855314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1698368774"/>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78" y="4409767"/>
            <a:ext cx="10362267" cy="1362763"/>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963878" y="2906917"/>
            <a:ext cx="10362267" cy="1499971"/>
          </a:xfrm>
        </p:spPr>
        <p:txBody>
          <a:bodyPr anchor="b"/>
          <a:lstStyle>
            <a:lvl1pPr marL="0" indent="0">
              <a:buNone/>
              <a:defRPr sz="2933"/>
            </a:lvl1pPr>
            <a:lvl2pPr marL="617899" indent="0">
              <a:buNone/>
              <a:defRPr sz="2667"/>
            </a:lvl2pPr>
            <a:lvl3pPr marL="1235132" indent="0">
              <a:buNone/>
              <a:defRPr sz="2400"/>
            </a:lvl3pPr>
            <a:lvl4pPr marL="1852479" indent="0">
              <a:buNone/>
              <a:defRPr sz="2000"/>
            </a:lvl4pPr>
            <a:lvl5pPr marL="2469964" indent="0">
              <a:buNone/>
              <a:defRPr sz="2000"/>
            </a:lvl5pPr>
            <a:lvl6pPr marL="3087460" indent="0">
              <a:buNone/>
              <a:defRPr sz="2000"/>
            </a:lvl6pPr>
            <a:lvl7pPr marL="3704934" indent="0">
              <a:buNone/>
              <a:defRPr sz="2000"/>
            </a:lvl7pPr>
            <a:lvl8pPr marL="4322433" indent="0">
              <a:buNone/>
              <a:defRPr sz="2000"/>
            </a:lvl8pPr>
            <a:lvl9pPr marL="4939934"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1283768080"/>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25" y="1602910"/>
            <a:ext cx="5374843"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2579453478"/>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35" y="274413"/>
            <a:ext cx="10973733" cy="1144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133" y="1537725"/>
            <a:ext cx="5386512"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4" name="Content Placeholder 3"/>
          <p:cNvSpPr>
            <a:spLocks noGrp="1"/>
          </p:cNvSpPr>
          <p:nvPr>
            <p:ph sz="half" idx="2"/>
          </p:nvPr>
        </p:nvSpPr>
        <p:spPr>
          <a:xfrm>
            <a:off x="609133" y="2174376"/>
            <a:ext cx="5386512"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023" y="1537725"/>
            <a:ext cx="5388847"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023" y="2174376"/>
            <a:ext cx="5388847"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424111341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32604270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039286700"/>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134" y="272089"/>
            <a:ext cx="4011877" cy="1162767"/>
          </a:xfrm>
        </p:spPr>
        <p:txBody>
          <a:bodyPr anchor="b"/>
          <a:lstStyle>
            <a:lvl1pPr algn="l">
              <a:defRPr sz="2933" b="1"/>
            </a:lvl1pPr>
          </a:lstStyle>
          <a:p>
            <a:r>
              <a:rPr lang="en-US"/>
              <a:t>Click to edit Master title style</a:t>
            </a:r>
          </a:p>
        </p:txBody>
      </p:sp>
      <p:sp>
        <p:nvSpPr>
          <p:cNvPr id="3" name="Content Placeholder 2"/>
          <p:cNvSpPr>
            <a:spLocks noGrp="1"/>
          </p:cNvSpPr>
          <p:nvPr>
            <p:ph idx="1"/>
          </p:nvPr>
        </p:nvSpPr>
        <p:spPr>
          <a:xfrm>
            <a:off x="4765714" y="272095"/>
            <a:ext cx="6817159" cy="5853368"/>
          </a:xfrm>
        </p:spPr>
        <p:txBody>
          <a:bodyPr/>
          <a:lstStyle>
            <a:lvl1pPr>
              <a:defRPr sz="4667"/>
            </a:lvl1pPr>
            <a:lvl2pPr>
              <a:defRPr sz="4133"/>
            </a:lvl2pPr>
            <a:lvl3pPr>
              <a:defRPr sz="3467"/>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134" y="1437798"/>
            <a:ext cx="4011877" cy="4690601"/>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3248755739"/>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64" y="4799902"/>
            <a:ext cx="7314267" cy="567431"/>
          </a:xfrm>
        </p:spPr>
        <p:txBody>
          <a:bodyPr anchor="b"/>
          <a:lstStyle>
            <a:lvl1pPr algn="l">
              <a:defRPr sz="2933" b="1"/>
            </a:lvl1pPr>
          </a:lstStyle>
          <a:p>
            <a:r>
              <a:rPr lang="en-US"/>
              <a:t>Click to edit Master title style</a:t>
            </a:r>
          </a:p>
        </p:txBody>
      </p:sp>
      <p:sp>
        <p:nvSpPr>
          <p:cNvPr id="3" name="Picture Placeholder 2"/>
          <p:cNvSpPr>
            <a:spLocks noGrp="1"/>
          </p:cNvSpPr>
          <p:nvPr>
            <p:ph type="pic" idx="1"/>
          </p:nvPr>
        </p:nvSpPr>
        <p:spPr>
          <a:xfrm>
            <a:off x="2389864" y="614489"/>
            <a:ext cx="7314267" cy="4116195"/>
          </a:xfrm>
        </p:spPr>
        <p:txBody>
          <a:bodyPr/>
          <a:lstStyle>
            <a:lvl1pPr marL="0" indent="0">
              <a:buNone/>
              <a:defRPr sz="4667"/>
            </a:lvl1pPr>
            <a:lvl2pPr marL="617899" indent="0">
              <a:buNone/>
              <a:defRPr sz="4133"/>
            </a:lvl2pPr>
            <a:lvl3pPr marL="1235132" indent="0">
              <a:buNone/>
              <a:defRPr sz="3467"/>
            </a:lvl3pPr>
            <a:lvl4pPr marL="1852479" indent="0">
              <a:buNone/>
              <a:defRPr sz="2933"/>
            </a:lvl4pPr>
            <a:lvl5pPr marL="2469964" indent="0">
              <a:buNone/>
              <a:defRPr sz="2933"/>
            </a:lvl5pPr>
            <a:lvl6pPr marL="3087460" indent="0">
              <a:buNone/>
              <a:defRPr sz="2933"/>
            </a:lvl6pPr>
            <a:lvl7pPr marL="3704934" indent="0">
              <a:buNone/>
              <a:defRPr sz="2933"/>
            </a:lvl7pPr>
            <a:lvl8pPr marL="4322433" indent="0">
              <a:buNone/>
              <a:defRPr sz="2933"/>
            </a:lvl8pPr>
            <a:lvl9pPr marL="4939934" indent="0">
              <a:buNone/>
              <a:defRPr sz="2933"/>
            </a:lvl9pPr>
          </a:lstStyle>
          <a:p>
            <a:pPr lvl="0"/>
            <a:r>
              <a:rPr lang="en-US" noProof="0"/>
              <a:t>Click icon to add picture</a:t>
            </a:r>
          </a:p>
        </p:txBody>
      </p:sp>
      <p:sp>
        <p:nvSpPr>
          <p:cNvPr id="4" name="Text Placeholder 3"/>
          <p:cNvSpPr>
            <a:spLocks noGrp="1"/>
          </p:cNvSpPr>
          <p:nvPr>
            <p:ph type="body" sz="half" idx="2"/>
          </p:nvPr>
        </p:nvSpPr>
        <p:spPr>
          <a:xfrm>
            <a:off x="2389864" y="5370205"/>
            <a:ext cx="7314267" cy="804635"/>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1288619166"/>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71917548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148" y="274413"/>
            <a:ext cx="10973733" cy="11441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148" y="1601217"/>
            <a:ext cx="10973733" cy="45254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99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8" y="8"/>
            <a:ext cx="3048000" cy="61254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 y="8"/>
            <a:ext cx="8919951" cy="6125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1313006313"/>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25" y="1602910"/>
            <a:ext cx="5374843" cy="4525489"/>
          </a:xfrm>
        </p:spPr>
        <p:txBody>
          <a:bodyPr/>
          <a:lstStyle/>
          <a:p>
            <a:pPr lvl="0"/>
            <a:r>
              <a:rPr lang="en-US" noProof="0"/>
              <a:t>Click icon to add chart</a:t>
            </a:r>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918858153"/>
      </p:ext>
    </p:extLst>
  </p:cSld>
  <p:clrMapOvr>
    <a:masterClrMapping/>
  </p:clrMapOvr>
  <p:transitio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25" y="1602910"/>
            <a:ext cx="5374843" cy="4525489"/>
          </a:xfrm>
        </p:spPr>
        <p:txBody>
          <a:bodyPr/>
          <a:lstStyle/>
          <a:p>
            <a:pPr lvl="0"/>
            <a:r>
              <a:rPr lang="en-US" noProof="0"/>
              <a:t>Click icon to add online image</a:t>
            </a:r>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353494550"/>
      </p:ext>
    </p:extLst>
  </p:cSld>
  <p:clrMapOvr>
    <a:masterClrMapping/>
  </p:clrMapOvr>
  <p:transition advClick="0"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25" y="1602910"/>
            <a:ext cx="5374843"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89022497"/>
      </p:ext>
    </p:extLst>
  </p:cSld>
  <p:clrMapOvr>
    <a:masterClrMapping/>
  </p:clrMapOvr>
  <p:transition advClick="0"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9" y="2130707"/>
            <a:ext cx="10362267" cy="1469736"/>
          </a:xfrm>
        </p:spPr>
        <p:txBody>
          <a:bodyPr/>
          <a:lstStyle/>
          <a:p>
            <a:r>
              <a:rPr lang="en-US"/>
              <a:t>Click to edit Master title style</a:t>
            </a:r>
          </a:p>
        </p:txBody>
      </p:sp>
      <p:sp>
        <p:nvSpPr>
          <p:cNvPr id="3" name="Subtitle 2"/>
          <p:cNvSpPr>
            <a:spLocks noGrp="1"/>
          </p:cNvSpPr>
          <p:nvPr>
            <p:ph type="subTitle" idx="1"/>
          </p:nvPr>
        </p:nvSpPr>
        <p:spPr>
          <a:xfrm>
            <a:off x="1829736" y="3889483"/>
            <a:ext cx="8532533" cy="1753452"/>
          </a:xfrm>
        </p:spPr>
        <p:txBody>
          <a:bodyPr/>
          <a:lstStyle>
            <a:lvl1pPr marL="0" indent="0" algn="ctr">
              <a:buNone/>
              <a:defRPr/>
            </a:lvl1pPr>
            <a:lvl2pPr marL="568391" indent="0" algn="ctr">
              <a:buNone/>
              <a:defRPr/>
            </a:lvl2pPr>
            <a:lvl3pPr marL="1136674" indent="0" algn="ctr">
              <a:buNone/>
              <a:defRPr/>
            </a:lvl3pPr>
            <a:lvl4pPr marL="1705119" indent="0" algn="ctr">
              <a:buNone/>
              <a:defRPr/>
            </a:lvl4pPr>
            <a:lvl5pPr marL="2273315" indent="0" algn="ctr">
              <a:buNone/>
              <a:defRPr/>
            </a:lvl5pPr>
            <a:lvl6pPr marL="2841770" indent="0" algn="ctr">
              <a:buNone/>
              <a:defRPr/>
            </a:lvl6pPr>
            <a:lvl7pPr marL="3410061" indent="0" algn="ctr">
              <a:buNone/>
              <a:defRPr/>
            </a:lvl7pPr>
            <a:lvl8pPr marL="3978378" indent="0" algn="ctr">
              <a:buNone/>
              <a:defRPr/>
            </a:lvl8pPr>
            <a:lvl9pPr marL="4546732"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03516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52820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80" y="4409396"/>
            <a:ext cx="10362267" cy="136276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3880" y="2907159"/>
            <a:ext cx="10362267" cy="1499971"/>
          </a:xfrm>
        </p:spPr>
        <p:txBody>
          <a:bodyPr anchor="b"/>
          <a:lstStyle>
            <a:lvl1pPr marL="0" indent="0">
              <a:buNone/>
              <a:defRPr sz="3067"/>
            </a:lvl1pPr>
            <a:lvl2pPr marL="568391" indent="0">
              <a:buNone/>
              <a:defRPr sz="2533"/>
            </a:lvl2pPr>
            <a:lvl3pPr marL="1136674" indent="0">
              <a:buNone/>
              <a:defRPr sz="2400"/>
            </a:lvl3pPr>
            <a:lvl4pPr marL="1705119" indent="0">
              <a:buNone/>
              <a:defRPr sz="2000"/>
            </a:lvl4pPr>
            <a:lvl5pPr marL="2273315" indent="0">
              <a:buNone/>
              <a:defRPr sz="2000"/>
            </a:lvl5pPr>
            <a:lvl6pPr marL="2841770" indent="0">
              <a:buNone/>
              <a:defRPr sz="2000"/>
            </a:lvl6pPr>
            <a:lvl7pPr marL="3410061" indent="0">
              <a:buNone/>
              <a:defRPr sz="2000"/>
            </a:lvl7pPr>
            <a:lvl8pPr marL="3978378" indent="0">
              <a:buNone/>
              <a:defRPr sz="2000"/>
            </a:lvl8pPr>
            <a:lvl9pPr marL="4546732"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61569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67" y="1599968"/>
            <a:ext cx="5374845"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320866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63" y="275213"/>
            <a:ext cx="10973733" cy="11441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435" y="1536157"/>
            <a:ext cx="5386512"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4" name="Content Placeholder 3"/>
          <p:cNvSpPr>
            <a:spLocks noGrp="1"/>
          </p:cNvSpPr>
          <p:nvPr>
            <p:ph sz="half" idx="2"/>
          </p:nvPr>
        </p:nvSpPr>
        <p:spPr>
          <a:xfrm>
            <a:off x="610435" y="2176652"/>
            <a:ext cx="5386512"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5048" y="1536157"/>
            <a:ext cx="5388848" cy="639524"/>
          </a:xfrm>
        </p:spPr>
        <p:txBody>
          <a:bodyPr anchor="b"/>
          <a:lstStyle>
            <a:lvl1pPr marL="0" indent="0">
              <a:buNone/>
              <a:defRPr sz="3467" b="1"/>
            </a:lvl1pPr>
            <a:lvl2pPr marL="568391" indent="0">
              <a:buNone/>
              <a:defRPr sz="3067" b="1"/>
            </a:lvl2pPr>
            <a:lvl3pPr marL="1136674" indent="0">
              <a:buNone/>
              <a:defRPr sz="2533" b="1"/>
            </a:lvl3pPr>
            <a:lvl4pPr marL="1705119" indent="0">
              <a:buNone/>
              <a:defRPr sz="2400" b="1"/>
            </a:lvl4pPr>
            <a:lvl5pPr marL="2273315" indent="0">
              <a:buNone/>
              <a:defRPr sz="2400" b="1"/>
            </a:lvl5pPr>
            <a:lvl6pPr marL="2841770" indent="0">
              <a:buNone/>
              <a:defRPr sz="2400" b="1"/>
            </a:lvl6pPr>
            <a:lvl7pPr marL="3410061" indent="0">
              <a:buNone/>
              <a:defRPr sz="2400" b="1"/>
            </a:lvl7pPr>
            <a:lvl8pPr marL="3978378" indent="0">
              <a:buNone/>
              <a:defRPr sz="2400" b="1"/>
            </a:lvl8pPr>
            <a:lvl9pPr marL="454673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5048" y="2176652"/>
            <a:ext cx="5388848" cy="3951083"/>
          </a:xfrm>
        </p:spPr>
        <p:txBody>
          <a:bodyPr/>
          <a:lstStyle>
            <a:lvl1pPr>
              <a:defRPr sz="3467"/>
            </a:lvl1pPr>
            <a:lvl2pPr>
              <a:defRPr sz="3067"/>
            </a:lvl2pPr>
            <a:lvl3pPr>
              <a:defRPr sz="2533"/>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4008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8580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bwMode="auto">
          <a:xfrm>
            <a:off x="8737600" y="6245225"/>
            <a:ext cx="28448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fld id="{5F2DD0C8-9597-B547-9998-A462A726F786}" type="slidenum">
              <a:rPr lang="en-US" smtClean="0"/>
              <a:t>‹#›</a:t>
            </a:fld>
            <a:endParaRPr lang="en-US"/>
          </a:p>
        </p:txBody>
      </p:sp>
    </p:spTree>
    <p:extLst>
      <p:ext uri="{BB962C8B-B14F-4D97-AF65-F5344CB8AC3E}">
        <p14:creationId xmlns:p14="http://schemas.microsoft.com/office/powerpoint/2010/main" val="2909253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449196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26" y="272179"/>
            <a:ext cx="4011875" cy="1162767"/>
          </a:xfrm>
        </p:spPr>
        <p:txBody>
          <a:bodyPr anchor="b"/>
          <a:lstStyle>
            <a:lvl1pPr algn="l">
              <a:defRPr sz="3067" b="1"/>
            </a:lvl1pPr>
          </a:lstStyle>
          <a:p>
            <a:r>
              <a:rPr lang="en-US"/>
              <a:t>Click to edit Master title style</a:t>
            </a:r>
          </a:p>
        </p:txBody>
      </p:sp>
      <p:sp>
        <p:nvSpPr>
          <p:cNvPr id="3" name="Content Placeholder 2"/>
          <p:cNvSpPr>
            <a:spLocks noGrp="1"/>
          </p:cNvSpPr>
          <p:nvPr>
            <p:ph idx="1"/>
          </p:nvPr>
        </p:nvSpPr>
        <p:spPr>
          <a:xfrm>
            <a:off x="4766065" y="272108"/>
            <a:ext cx="6817157" cy="5853369"/>
          </a:xfrm>
        </p:spPr>
        <p:txBody>
          <a:bodyPr/>
          <a:lstStyle>
            <a:lvl1pPr>
              <a:defRPr sz="4800"/>
            </a:lvl1pPr>
            <a:lvl2pPr>
              <a:defRPr sz="4133"/>
            </a:lvl2pPr>
            <a:lvl3pPr>
              <a:defRPr sz="3467"/>
            </a:lvl3pPr>
            <a:lvl4pPr>
              <a:defRPr sz="3067"/>
            </a:lvl4pPr>
            <a:lvl5pPr>
              <a:defRPr sz="3067"/>
            </a:lvl5pPr>
            <a:lvl6pPr>
              <a:defRPr sz="3067"/>
            </a:lvl6pPr>
            <a:lvl7pPr>
              <a:defRPr sz="3067"/>
            </a:lvl7pPr>
            <a:lvl8pPr>
              <a:defRPr sz="3067"/>
            </a:lvl8pPr>
            <a:lvl9pPr>
              <a:defRPr sz="3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26" y="1435157"/>
            <a:ext cx="4011875" cy="4690604"/>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65025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65" y="4804004"/>
            <a:ext cx="7314267" cy="567429"/>
          </a:xfrm>
        </p:spPr>
        <p:txBody>
          <a:bodyPr anchor="b"/>
          <a:lstStyle>
            <a:lvl1pPr algn="l">
              <a:defRPr sz="3067" b="1"/>
            </a:lvl1pPr>
          </a:lstStyle>
          <a:p>
            <a:r>
              <a:rPr lang="en-US"/>
              <a:t>Click to edit Master title style</a:t>
            </a:r>
          </a:p>
        </p:txBody>
      </p:sp>
      <p:sp>
        <p:nvSpPr>
          <p:cNvPr id="3" name="Picture Placeholder 2"/>
          <p:cNvSpPr>
            <a:spLocks noGrp="1"/>
          </p:cNvSpPr>
          <p:nvPr>
            <p:ph type="pic" idx="1"/>
          </p:nvPr>
        </p:nvSpPr>
        <p:spPr>
          <a:xfrm>
            <a:off x="2390165" y="614977"/>
            <a:ext cx="7314267" cy="4116195"/>
          </a:xfrm>
        </p:spPr>
        <p:txBody>
          <a:bodyPr/>
          <a:lstStyle>
            <a:lvl1pPr marL="0" indent="0">
              <a:buNone/>
              <a:defRPr sz="4800"/>
            </a:lvl1pPr>
            <a:lvl2pPr marL="568391" indent="0">
              <a:buNone/>
              <a:defRPr sz="4133"/>
            </a:lvl2pPr>
            <a:lvl3pPr marL="1136674" indent="0">
              <a:buNone/>
              <a:defRPr sz="3467"/>
            </a:lvl3pPr>
            <a:lvl4pPr marL="1705119" indent="0">
              <a:buNone/>
              <a:defRPr sz="3067"/>
            </a:lvl4pPr>
            <a:lvl5pPr marL="2273315" indent="0">
              <a:buNone/>
              <a:defRPr sz="3067"/>
            </a:lvl5pPr>
            <a:lvl6pPr marL="2841770" indent="0">
              <a:buNone/>
              <a:defRPr sz="3067"/>
            </a:lvl6pPr>
            <a:lvl7pPr marL="3410061" indent="0">
              <a:buNone/>
              <a:defRPr sz="3067"/>
            </a:lvl7pPr>
            <a:lvl8pPr marL="3978378" indent="0">
              <a:buNone/>
              <a:defRPr sz="3067"/>
            </a:lvl8pPr>
            <a:lvl9pPr marL="4546732" indent="0">
              <a:buNone/>
              <a:defRPr sz="3067"/>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90165" y="5367335"/>
            <a:ext cx="7314267" cy="804636"/>
          </a:xfrm>
        </p:spPr>
        <p:txBody>
          <a:bodyPr/>
          <a:lstStyle>
            <a:lvl1pPr marL="0" indent="0">
              <a:buNone/>
              <a:defRPr sz="2000"/>
            </a:lvl1pPr>
            <a:lvl2pPr marL="568391" indent="0">
              <a:buNone/>
              <a:defRPr sz="1733"/>
            </a:lvl2pPr>
            <a:lvl3pPr marL="1136674" indent="0">
              <a:buNone/>
              <a:defRPr sz="1467"/>
            </a:lvl3pPr>
            <a:lvl4pPr marL="1705119" indent="0">
              <a:buNone/>
              <a:defRPr sz="1333"/>
            </a:lvl4pPr>
            <a:lvl5pPr marL="2273315" indent="0">
              <a:buNone/>
              <a:defRPr sz="1333"/>
            </a:lvl5pPr>
            <a:lvl6pPr marL="2841770" indent="0">
              <a:buNone/>
              <a:defRPr sz="1333"/>
            </a:lvl6pPr>
            <a:lvl7pPr marL="3410061" indent="0">
              <a:buNone/>
              <a:defRPr sz="1333"/>
            </a:lvl7pPr>
            <a:lvl8pPr marL="3978378" indent="0">
              <a:buNone/>
              <a:defRPr sz="1333"/>
            </a:lvl8pPr>
            <a:lvl9pPr marL="4546732"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78383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625439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499" y="15"/>
            <a:ext cx="3048000" cy="61254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 y="15"/>
            <a:ext cx="8919949" cy="61254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994816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67" y="1599968"/>
            <a:ext cx="5374845" cy="4525488"/>
          </a:xfrm>
        </p:spPr>
        <p:txBody>
          <a:bodyPr/>
          <a:lstStyle/>
          <a:p>
            <a:pPr lvl="0"/>
            <a:r>
              <a:rPr lang="en-US" noProof="0"/>
              <a:t>Click icon to add chart</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2264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Text Placeholder 2"/>
          <p:cNvSpPr>
            <a:spLocks noGrp="1"/>
          </p:cNvSpPr>
          <p:nvPr>
            <p:ph type="body"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67" y="1599968"/>
            <a:ext cx="5374845" cy="4525488"/>
          </a:xfrm>
        </p:spPr>
        <p:txBody>
          <a:bodyPr/>
          <a:lstStyle/>
          <a:p>
            <a:pPr lvl="0"/>
            <a:r>
              <a:rPr lang="en-US" noProof="0"/>
              <a:t>Click icon to add online image</a:t>
            </a:r>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229187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1418577"/>
          </a:xfrm>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67" y="1599968"/>
            <a:ext cx="5374845" cy="452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4989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7" y="2130193"/>
            <a:ext cx="10362267" cy="1469737"/>
          </a:xfrm>
        </p:spPr>
        <p:txBody>
          <a:bodyPr/>
          <a:lstStyle/>
          <a:p>
            <a:r>
              <a:rPr lang="en-US"/>
              <a:t>Click to edit Master title style</a:t>
            </a:r>
          </a:p>
        </p:txBody>
      </p:sp>
      <p:sp>
        <p:nvSpPr>
          <p:cNvPr id="3" name="Subtitle 2"/>
          <p:cNvSpPr>
            <a:spLocks noGrp="1"/>
          </p:cNvSpPr>
          <p:nvPr>
            <p:ph type="subTitle" idx="1"/>
          </p:nvPr>
        </p:nvSpPr>
        <p:spPr>
          <a:xfrm>
            <a:off x="1829734" y="3888911"/>
            <a:ext cx="8532533" cy="1753452"/>
          </a:xfrm>
        </p:spPr>
        <p:txBody>
          <a:bodyPr/>
          <a:lstStyle>
            <a:lvl1pPr marL="0" indent="0" algn="ctr">
              <a:buNone/>
              <a:defRPr/>
            </a:lvl1pPr>
            <a:lvl2pPr marL="617899" indent="0" algn="ctr">
              <a:buNone/>
              <a:defRPr/>
            </a:lvl2pPr>
            <a:lvl3pPr marL="1235132" indent="0" algn="ctr">
              <a:buNone/>
              <a:defRPr/>
            </a:lvl3pPr>
            <a:lvl4pPr marL="1852479" indent="0" algn="ctr">
              <a:buNone/>
              <a:defRPr/>
            </a:lvl4pPr>
            <a:lvl5pPr marL="2469964" indent="0" algn="ctr">
              <a:buNone/>
              <a:defRPr/>
            </a:lvl5pPr>
            <a:lvl6pPr marL="3087460" indent="0" algn="ctr">
              <a:buNone/>
              <a:defRPr/>
            </a:lvl6pPr>
            <a:lvl7pPr marL="3704934" indent="0" algn="ctr">
              <a:buNone/>
              <a:defRPr/>
            </a:lvl7pPr>
            <a:lvl8pPr marL="4322433" indent="0" algn="ctr">
              <a:buNone/>
              <a:defRPr/>
            </a:lvl8pPr>
            <a:lvl9pPr marL="49399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574773585"/>
      </p:ext>
    </p:extLst>
  </p:cSld>
  <p:clrMapOvr>
    <a:masterClrMapping/>
  </p:clrMapOvr>
  <p:transition advClick="0" advTm="500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513169705"/>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7AA0-0BA6-9DA6-5836-6FE7DAD04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2ACB74-C652-D2E7-A0F9-EA2D68DD0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B3A838-9054-543B-6A5A-2E24DD518119}"/>
              </a:ext>
            </a:extLst>
          </p:cNvPr>
          <p:cNvSpPr>
            <a:spLocks noGrp="1"/>
          </p:cNvSpPr>
          <p:nvPr>
            <p:ph type="dt" sz="half" idx="10"/>
          </p:nvPr>
        </p:nvSpPr>
        <p:spPr/>
        <p:txBody>
          <a:bodyPr/>
          <a:lstStyle/>
          <a:p>
            <a:fld id="{AD73D9DD-21C0-824E-8824-C49EBBB72152}" type="datetimeFigureOut">
              <a:rPr lang="en-US" smtClean="0"/>
              <a:t>7/16/24</a:t>
            </a:fld>
            <a:endParaRPr lang="en-US"/>
          </a:p>
        </p:txBody>
      </p:sp>
      <p:sp>
        <p:nvSpPr>
          <p:cNvPr id="5" name="Footer Placeholder 4">
            <a:extLst>
              <a:ext uri="{FF2B5EF4-FFF2-40B4-BE49-F238E27FC236}">
                <a16:creationId xmlns:a16="http://schemas.microsoft.com/office/drawing/2014/main" id="{95C570A8-810B-2FC1-E301-CE5A90317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BFE45-790A-8559-0C79-35FE4BDC84D6}"/>
              </a:ext>
            </a:extLst>
          </p:cNvPr>
          <p:cNvSpPr>
            <a:spLocks noGrp="1"/>
          </p:cNvSpPr>
          <p:nvPr>
            <p:ph type="sldNum" sz="quarter" idx="12"/>
          </p:nvPr>
        </p:nvSpPr>
        <p:spPr/>
        <p:txBody>
          <a:bodyPr/>
          <a:lstStyle/>
          <a:p>
            <a:fld id="{5F2DD0C8-9597-B547-9998-A462A726F786}" type="slidenum">
              <a:rPr lang="en-US" smtClean="0"/>
              <a:t>‹#›</a:t>
            </a:fld>
            <a:endParaRPr lang="en-US"/>
          </a:p>
        </p:txBody>
      </p:sp>
    </p:spTree>
    <p:extLst>
      <p:ext uri="{BB962C8B-B14F-4D97-AF65-F5344CB8AC3E}">
        <p14:creationId xmlns:p14="http://schemas.microsoft.com/office/powerpoint/2010/main" val="1919243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78" y="4409767"/>
            <a:ext cx="10362267" cy="1362763"/>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963878" y="2906917"/>
            <a:ext cx="10362267" cy="1499971"/>
          </a:xfrm>
        </p:spPr>
        <p:txBody>
          <a:bodyPr anchor="b"/>
          <a:lstStyle>
            <a:lvl1pPr marL="0" indent="0">
              <a:buNone/>
              <a:defRPr sz="2933"/>
            </a:lvl1pPr>
            <a:lvl2pPr marL="617899" indent="0">
              <a:buNone/>
              <a:defRPr sz="2667"/>
            </a:lvl2pPr>
            <a:lvl3pPr marL="1235132" indent="0">
              <a:buNone/>
              <a:defRPr sz="2400"/>
            </a:lvl3pPr>
            <a:lvl4pPr marL="1852479" indent="0">
              <a:buNone/>
              <a:defRPr sz="2000"/>
            </a:lvl4pPr>
            <a:lvl5pPr marL="2469964" indent="0">
              <a:buNone/>
              <a:defRPr sz="2000"/>
            </a:lvl5pPr>
            <a:lvl6pPr marL="3087460" indent="0">
              <a:buNone/>
              <a:defRPr sz="2000"/>
            </a:lvl6pPr>
            <a:lvl7pPr marL="3704934" indent="0">
              <a:buNone/>
              <a:defRPr sz="2000"/>
            </a:lvl7pPr>
            <a:lvl8pPr marL="4322433" indent="0">
              <a:buNone/>
              <a:defRPr sz="2000"/>
            </a:lvl8pPr>
            <a:lvl9pPr marL="4939934"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667583586"/>
      </p:ext>
    </p:extLst>
  </p:cSld>
  <p:clrMapOvr>
    <a:masterClrMapping/>
  </p:clrMapOvr>
  <p:transition advClick="0" advTm="500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25" y="1602910"/>
            <a:ext cx="5374843" cy="4525489"/>
          </a:xfrm>
        </p:spPr>
        <p:txBody>
          <a:bodyPr/>
          <a:lstStyle>
            <a:lvl1pPr>
              <a:defRPr sz="4133"/>
            </a:lvl1pPr>
            <a:lvl2pPr>
              <a:defRPr sz="3467"/>
            </a:lvl2pPr>
            <a:lvl3pPr>
              <a:defRPr sz="2933"/>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925884733"/>
      </p:ext>
    </p:extLst>
  </p:cSld>
  <p:clrMapOvr>
    <a:masterClrMapping/>
  </p:clrMapOvr>
  <p:transition advClick="0" advTm="500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135" y="274413"/>
            <a:ext cx="10973733" cy="1144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133" y="1537725"/>
            <a:ext cx="5386512"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4" name="Content Placeholder 3"/>
          <p:cNvSpPr>
            <a:spLocks noGrp="1"/>
          </p:cNvSpPr>
          <p:nvPr>
            <p:ph sz="half" idx="2"/>
          </p:nvPr>
        </p:nvSpPr>
        <p:spPr>
          <a:xfrm>
            <a:off x="609133" y="2174376"/>
            <a:ext cx="5386512"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023" y="1537725"/>
            <a:ext cx="5388847" cy="639523"/>
          </a:xfrm>
        </p:spPr>
        <p:txBody>
          <a:bodyPr anchor="b"/>
          <a:lstStyle>
            <a:lvl1pPr marL="0" indent="0">
              <a:buNone/>
              <a:defRPr sz="3467" b="1"/>
            </a:lvl1pPr>
            <a:lvl2pPr marL="617899" indent="0">
              <a:buNone/>
              <a:defRPr sz="2933" b="1"/>
            </a:lvl2pPr>
            <a:lvl3pPr marL="1235132" indent="0">
              <a:buNone/>
              <a:defRPr sz="2667" b="1"/>
            </a:lvl3pPr>
            <a:lvl4pPr marL="1852479" indent="0">
              <a:buNone/>
              <a:defRPr sz="2400" b="1"/>
            </a:lvl4pPr>
            <a:lvl5pPr marL="2469964" indent="0">
              <a:buNone/>
              <a:defRPr sz="2400" b="1"/>
            </a:lvl5pPr>
            <a:lvl6pPr marL="3087460" indent="0">
              <a:buNone/>
              <a:defRPr sz="2400" b="1"/>
            </a:lvl6pPr>
            <a:lvl7pPr marL="3704934" indent="0">
              <a:buNone/>
              <a:defRPr sz="2400" b="1"/>
            </a:lvl7pPr>
            <a:lvl8pPr marL="4322433" indent="0">
              <a:buNone/>
              <a:defRPr sz="2400" b="1"/>
            </a:lvl8pPr>
            <a:lvl9pPr marL="493993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023" y="2174376"/>
            <a:ext cx="5388847" cy="3951081"/>
          </a:xfrm>
        </p:spPr>
        <p:txBody>
          <a:bodyPr/>
          <a:lstStyle>
            <a:lvl1pPr>
              <a:defRPr sz="3467"/>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211843584"/>
      </p:ext>
    </p:extLst>
  </p:cSld>
  <p:clrMapOvr>
    <a:masterClrMapping/>
  </p:clrMapOvr>
  <p:transition advClick="0" advTm="500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349687920"/>
      </p:ext>
    </p:extLst>
  </p:cSld>
  <p:clrMapOvr>
    <a:masterClrMapping/>
  </p:clrMapOvr>
  <p:transition advClick="0" advTm="500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563826084"/>
      </p:ext>
    </p:extLst>
  </p:cSld>
  <p:clrMapOvr>
    <a:masterClrMapping/>
  </p:clrMapOvr>
  <p:transition advClick="0" advTm="500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134" y="272089"/>
            <a:ext cx="4011877" cy="1162767"/>
          </a:xfrm>
        </p:spPr>
        <p:txBody>
          <a:bodyPr anchor="b"/>
          <a:lstStyle>
            <a:lvl1pPr algn="l">
              <a:defRPr sz="2933" b="1"/>
            </a:lvl1pPr>
          </a:lstStyle>
          <a:p>
            <a:r>
              <a:rPr lang="en-US"/>
              <a:t>Click to edit Master title style</a:t>
            </a:r>
          </a:p>
        </p:txBody>
      </p:sp>
      <p:sp>
        <p:nvSpPr>
          <p:cNvPr id="3" name="Content Placeholder 2"/>
          <p:cNvSpPr>
            <a:spLocks noGrp="1"/>
          </p:cNvSpPr>
          <p:nvPr>
            <p:ph idx="1"/>
          </p:nvPr>
        </p:nvSpPr>
        <p:spPr>
          <a:xfrm>
            <a:off x="4765714" y="272095"/>
            <a:ext cx="6817159" cy="5853368"/>
          </a:xfrm>
        </p:spPr>
        <p:txBody>
          <a:bodyPr/>
          <a:lstStyle>
            <a:lvl1pPr>
              <a:defRPr sz="4667"/>
            </a:lvl1pPr>
            <a:lvl2pPr>
              <a:defRPr sz="4133"/>
            </a:lvl2pPr>
            <a:lvl3pPr>
              <a:defRPr sz="3467"/>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134" y="1437798"/>
            <a:ext cx="4011877" cy="4690601"/>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3910913591"/>
      </p:ext>
    </p:extLst>
  </p:cSld>
  <p:clrMapOvr>
    <a:masterClrMapping/>
  </p:clrMapOvr>
  <p:transition advClick="0" advTm="500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64" y="4799902"/>
            <a:ext cx="7314267" cy="567431"/>
          </a:xfrm>
        </p:spPr>
        <p:txBody>
          <a:bodyPr anchor="b"/>
          <a:lstStyle>
            <a:lvl1pPr algn="l">
              <a:defRPr sz="2933" b="1"/>
            </a:lvl1pPr>
          </a:lstStyle>
          <a:p>
            <a:r>
              <a:rPr lang="en-US"/>
              <a:t>Click to edit Master title style</a:t>
            </a:r>
          </a:p>
        </p:txBody>
      </p:sp>
      <p:sp>
        <p:nvSpPr>
          <p:cNvPr id="3" name="Picture Placeholder 2"/>
          <p:cNvSpPr>
            <a:spLocks noGrp="1"/>
          </p:cNvSpPr>
          <p:nvPr>
            <p:ph type="pic" idx="1"/>
          </p:nvPr>
        </p:nvSpPr>
        <p:spPr>
          <a:xfrm>
            <a:off x="2389864" y="614489"/>
            <a:ext cx="7314267" cy="4116195"/>
          </a:xfrm>
        </p:spPr>
        <p:txBody>
          <a:bodyPr/>
          <a:lstStyle>
            <a:lvl1pPr marL="0" indent="0">
              <a:buNone/>
              <a:defRPr sz="4667"/>
            </a:lvl1pPr>
            <a:lvl2pPr marL="617899" indent="0">
              <a:buNone/>
              <a:defRPr sz="4133"/>
            </a:lvl2pPr>
            <a:lvl3pPr marL="1235132" indent="0">
              <a:buNone/>
              <a:defRPr sz="3467"/>
            </a:lvl3pPr>
            <a:lvl4pPr marL="1852479" indent="0">
              <a:buNone/>
              <a:defRPr sz="2933"/>
            </a:lvl4pPr>
            <a:lvl5pPr marL="2469964" indent="0">
              <a:buNone/>
              <a:defRPr sz="2933"/>
            </a:lvl5pPr>
            <a:lvl6pPr marL="3087460" indent="0">
              <a:buNone/>
              <a:defRPr sz="2933"/>
            </a:lvl6pPr>
            <a:lvl7pPr marL="3704934" indent="0">
              <a:buNone/>
              <a:defRPr sz="2933"/>
            </a:lvl7pPr>
            <a:lvl8pPr marL="4322433" indent="0">
              <a:buNone/>
              <a:defRPr sz="2933"/>
            </a:lvl8pPr>
            <a:lvl9pPr marL="4939934" indent="0">
              <a:buNone/>
              <a:defRPr sz="2933"/>
            </a:lvl9pPr>
          </a:lstStyle>
          <a:p>
            <a:pPr lvl="0"/>
            <a:r>
              <a:rPr lang="en-US" noProof="0"/>
              <a:t>Click icon to add picture</a:t>
            </a:r>
          </a:p>
        </p:txBody>
      </p:sp>
      <p:sp>
        <p:nvSpPr>
          <p:cNvPr id="4" name="Text Placeholder 3"/>
          <p:cNvSpPr>
            <a:spLocks noGrp="1"/>
          </p:cNvSpPr>
          <p:nvPr>
            <p:ph type="body" sz="half" idx="2"/>
          </p:nvPr>
        </p:nvSpPr>
        <p:spPr>
          <a:xfrm>
            <a:off x="2389864" y="5370205"/>
            <a:ext cx="7314267" cy="804635"/>
          </a:xfrm>
        </p:spPr>
        <p:txBody>
          <a:bodyPr/>
          <a:lstStyle>
            <a:lvl1pPr marL="0" indent="0">
              <a:buNone/>
              <a:defRPr sz="2000"/>
            </a:lvl1pPr>
            <a:lvl2pPr marL="617899" indent="0">
              <a:buNone/>
              <a:defRPr sz="1733"/>
            </a:lvl2pPr>
            <a:lvl3pPr marL="1235132" indent="0">
              <a:buNone/>
              <a:defRPr sz="1467"/>
            </a:lvl3pPr>
            <a:lvl4pPr marL="1852479" indent="0">
              <a:buNone/>
              <a:defRPr sz="1333"/>
            </a:lvl4pPr>
            <a:lvl5pPr marL="2469964" indent="0">
              <a:buNone/>
              <a:defRPr sz="1333"/>
            </a:lvl5pPr>
            <a:lvl6pPr marL="3087460" indent="0">
              <a:buNone/>
              <a:defRPr sz="1333"/>
            </a:lvl6pPr>
            <a:lvl7pPr marL="3704934" indent="0">
              <a:buNone/>
              <a:defRPr sz="1333"/>
            </a:lvl7pPr>
            <a:lvl8pPr marL="4322433" indent="0">
              <a:buNone/>
              <a:defRPr sz="1333"/>
            </a:lvl8pPr>
            <a:lvl9pPr marL="4939934" indent="0">
              <a:buNone/>
              <a:defRPr sz="1333"/>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546832970"/>
      </p:ext>
    </p:extLst>
  </p:cSld>
  <p:clrMapOvr>
    <a:masterClrMapping/>
  </p:clrMapOvr>
  <p:transition advClick="0" advTm="500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3036820971"/>
      </p:ext>
    </p:extLst>
  </p:cSld>
  <p:clrMapOvr>
    <a:masterClrMapping/>
  </p:clrMapOvr>
  <p:transition advClick="0" advTm="500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8" y="8"/>
            <a:ext cx="3048000" cy="61254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 y="8"/>
            <a:ext cx="8919951" cy="6125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2275503086"/>
      </p:ext>
    </p:extLst>
  </p:cSld>
  <p:clrMapOvr>
    <a:masterClrMapping/>
  </p:clrMapOvr>
  <p:transition advClick="0" advTm="5000"/>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08025" y="1602910"/>
            <a:ext cx="5374843" cy="4525489"/>
          </a:xfrm>
        </p:spPr>
        <p:txBody>
          <a:bodyPr/>
          <a:lstStyle/>
          <a:p>
            <a:pPr lvl="0"/>
            <a:r>
              <a:rPr lang="en-US" noProof="0"/>
              <a:t>Click icon to add chart</a:t>
            </a:r>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156488314"/>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69" y="2130707"/>
            <a:ext cx="10362267" cy="1469736"/>
          </a:xfrm>
        </p:spPr>
        <p:txBody>
          <a:bodyPr/>
          <a:lstStyle/>
          <a:p>
            <a:r>
              <a:rPr lang="en-US"/>
              <a:t>Click to edit Master title style</a:t>
            </a:r>
          </a:p>
        </p:txBody>
      </p:sp>
      <p:sp>
        <p:nvSpPr>
          <p:cNvPr id="3" name="Subtitle 2"/>
          <p:cNvSpPr>
            <a:spLocks noGrp="1"/>
          </p:cNvSpPr>
          <p:nvPr>
            <p:ph type="subTitle" idx="1"/>
          </p:nvPr>
        </p:nvSpPr>
        <p:spPr>
          <a:xfrm>
            <a:off x="1829736" y="3889483"/>
            <a:ext cx="8532533" cy="1753452"/>
          </a:xfrm>
        </p:spPr>
        <p:txBody>
          <a:bodyPr/>
          <a:lstStyle>
            <a:lvl1pPr marL="0" indent="0" algn="ctr">
              <a:buNone/>
              <a:defRPr/>
            </a:lvl1pPr>
            <a:lvl2pPr marL="568391" indent="0" algn="ctr">
              <a:buNone/>
              <a:defRPr/>
            </a:lvl2pPr>
            <a:lvl3pPr marL="1136674" indent="0" algn="ctr">
              <a:buNone/>
              <a:defRPr/>
            </a:lvl3pPr>
            <a:lvl4pPr marL="1705119" indent="0" algn="ctr">
              <a:buNone/>
              <a:defRPr/>
            </a:lvl4pPr>
            <a:lvl5pPr marL="2273315" indent="0" algn="ctr">
              <a:buNone/>
              <a:defRPr/>
            </a:lvl5pPr>
            <a:lvl6pPr marL="2841770" indent="0" algn="ctr">
              <a:buNone/>
              <a:defRPr/>
            </a:lvl6pPr>
            <a:lvl7pPr marL="3410061" indent="0" algn="ctr">
              <a:buNone/>
              <a:defRPr/>
            </a:lvl7pPr>
            <a:lvl8pPr marL="3978378" indent="0" algn="ctr">
              <a:buNone/>
              <a:defRPr/>
            </a:lvl8pPr>
            <a:lvl9pPr marL="4546732"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426898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Text Placeholder 2"/>
          <p:cNvSpPr>
            <a:spLocks noGrp="1"/>
          </p:cNvSpPr>
          <p:nvPr>
            <p:ph type="body"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08025" y="1602910"/>
            <a:ext cx="5374843" cy="4525489"/>
          </a:xfrm>
        </p:spPr>
        <p:txBody>
          <a:bodyPr/>
          <a:lstStyle/>
          <a:p>
            <a:pPr lvl="0"/>
            <a:r>
              <a:rPr lang="en-US" noProof="0"/>
              <a:t>Click icon to add online image</a:t>
            </a:r>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1054669049"/>
      </p:ext>
    </p:extLst>
  </p:cSld>
  <p:clrMapOvr>
    <a:masterClrMapping/>
  </p:clrMapOvr>
  <p:transition advClick="0" advTm="5000"/>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
            <a:ext cx="12192000" cy="1418576"/>
          </a:xfrm>
        </p:spPr>
        <p:txBody>
          <a:bodyPr/>
          <a:lstStyle/>
          <a:p>
            <a:r>
              <a:rPr lang="en-US"/>
              <a:t>Click to edit Master title style</a:t>
            </a:r>
          </a:p>
        </p:txBody>
      </p:sp>
      <p:sp>
        <p:nvSpPr>
          <p:cNvPr id="3" name="Content Placeholder 2"/>
          <p:cNvSpPr>
            <a:spLocks noGrp="1"/>
          </p:cNvSpPr>
          <p:nvPr>
            <p:ph sz="half" idx="1"/>
          </p:nvPr>
        </p:nvSpPr>
        <p:spPr>
          <a:xfrm>
            <a:off x="609141" y="1602910"/>
            <a:ext cx="5374841"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8025" y="1602910"/>
            <a:ext cx="5374843" cy="4525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838781734"/>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7994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80" y="4409396"/>
            <a:ext cx="10362267" cy="136276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3880" y="2907159"/>
            <a:ext cx="10362267" cy="1499971"/>
          </a:xfrm>
        </p:spPr>
        <p:txBody>
          <a:bodyPr anchor="b"/>
          <a:lstStyle>
            <a:lvl1pPr marL="0" indent="0">
              <a:buNone/>
              <a:defRPr sz="3067"/>
            </a:lvl1pPr>
            <a:lvl2pPr marL="568391" indent="0">
              <a:buNone/>
              <a:defRPr sz="2533"/>
            </a:lvl2pPr>
            <a:lvl3pPr marL="1136674" indent="0">
              <a:buNone/>
              <a:defRPr sz="2400"/>
            </a:lvl3pPr>
            <a:lvl4pPr marL="1705119" indent="0">
              <a:buNone/>
              <a:defRPr sz="2000"/>
            </a:lvl4pPr>
            <a:lvl5pPr marL="2273315" indent="0">
              <a:buNone/>
              <a:defRPr sz="2000"/>
            </a:lvl5pPr>
            <a:lvl6pPr marL="2841770" indent="0">
              <a:buNone/>
              <a:defRPr sz="2000"/>
            </a:lvl6pPr>
            <a:lvl7pPr marL="3410061" indent="0">
              <a:buNone/>
              <a:defRPr sz="2000"/>
            </a:lvl7pPr>
            <a:lvl8pPr marL="3978378" indent="0">
              <a:buNone/>
              <a:defRPr sz="2000"/>
            </a:lvl8pPr>
            <a:lvl9pPr marL="4546732" indent="0">
              <a:buNone/>
              <a:defRPr sz="20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5862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05" y="1599968"/>
            <a:ext cx="5374843"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067" y="1599968"/>
            <a:ext cx="5374845" cy="4525488"/>
          </a:xfrm>
        </p:spPr>
        <p:txBody>
          <a:bodyPr/>
          <a:lstStyle>
            <a:lvl1pPr>
              <a:defRPr sz="4133"/>
            </a:lvl1pPr>
            <a:lvl2pPr>
              <a:defRPr sz="3467"/>
            </a:lvl2pPr>
            <a:lvl3pPr>
              <a:defRPr sz="3067"/>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34039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8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1086642" rtl="0" eaLnBrk="1" fontAlgn="base" hangingPunct="1">
        <a:spcBef>
          <a:spcPct val="0"/>
        </a:spcBef>
        <a:spcAft>
          <a:spcPct val="0"/>
        </a:spcAft>
        <a:defRPr sz="4533" b="1">
          <a:solidFill>
            <a:srgbClr val="FFFF00"/>
          </a:solidFill>
          <a:latin typeface="+mj-lt"/>
          <a:ea typeface="+mj-ea"/>
          <a:cs typeface="ＭＳ Ｐゴシック"/>
        </a:defRPr>
      </a:lvl1pPr>
      <a:lvl2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70149"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34027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201039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680556"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51296" indent="-251296" algn="l" defTabSz="1086642" rtl="0" eaLnBrk="1" fontAlgn="base" hangingPunct="1">
        <a:lnSpc>
          <a:spcPct val="95000"/>
        </a:lnSpc>
        <a:spcBef>
          <a:spcPct val="5000"/>
        </a:spcBef>
        <a:spcAft>
          <a:spcPct val="0"/>
        </a:spcAft>
        <a:buClr>
          <a:srgbClr val="FFFF66"/>
        </a:buClr>
        <a:buSzPct val="130000"/>
        <a:buChar char="•"/>
        <a:defRPr sz="4667">
          <a:solidFill>
            <a:schemeClr val="bg1"/>
          </a:solidFill>
          <a:latin typeface="+mn-lt"/>
          <a:ea typeface="+mn-ea"/>
          <a:cs typeface="ＭＳ Ｐゴシック"/>
        </a:defRPr>
      </a:lvl1pPr>
      <a:lvl2pPr marL="502606" indent="-83777" algn="l" defTabSz="1086642"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565986"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3pPr>
      <a:lvl4pPr marL="2131407" indent="-397893"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4pPr>
      <a:lvl5pPr marL="2713112"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cs typeface="ＭＳ Ｐゴシック"/>
        </a:defRPr>
      </a:lvl5pPr>
      <a:lvl6pPr marL="3383263"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4053408"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723537"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5393674" indent="-414190" algn="l" defTabSz="1086642"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340272" rtl="0" eaLnBrk="1" latinLnBrk="0" hangingPunct="1">
        <a:defRPr sz="2667" kern="1200">
          <a:solidFill>
            <a:schemeClr val="tx1"/>
          </a:solidFill>
          <a:latin typeface="+mn-lt"/>
          <a:ea typeface="+mn-ea"/>
          <a:cs typeface="+mn-cs"/>
        </a:defRPr>
      </a:lvl1pPr>
      <a:lvl2pPr marL="670149" algn="l" defTabSz="1340272" rtl="0" eaLnBrk="1" latinLnBrk="0" hangingPunct="1">
        <a:defRPr sz="2667" kern="1200">
          <a:solidFill>
            <a:schemeClr val="tx1"/>
          </a:solidFill>
          <a:latin typeface="+mn-lt"/>
          <a:ea typeface="+mn-ea"/>
          <a:cs typeface="+mn-cs"/>
        </a:defRPr>
      </a:lvl2pPr>
      <a:lvl3pPr marL="1340272" algn="l" defTabSz="1340272" rtl="0" eaLnBrk="1" latinLnBrk="0" hangingPunct="1">
        <a:defRPr sz="2667" kern="1200">
          <a:solidFill>
            <a:schemeClr val="tx1"/>
          </a:solidFill>
          <a:latin typeface="+mn-lt"/>
          <a:ea typeface="+mn-ea"/>
          <a:cs typeface="+mn-cs"/>
        </a:defRPr>
      </a:lvl3pPr>
      <a:lvl4pPr marL="2010392" algn="l" defTabSz="1340272" rtl="0" eaLnBrk="1" latinLnBrk="0" hangingPunct="1">
        <a:defRPr sz="2667" kern="1200">
          <a:solidFill>
            <a:schemeClr val="tx1"/>
          </a:solidFill>
          <a:latin typeface="+mn-lt"/>
          <a:ea typeface="+mn-ea"/>
          <a:cs typeface="+mn-cs"/>
        </a:defRPr>
      </a:lvl4pPr>
      <a:lvl5pPr marL="2680556" algn="l" defTabSz="1340272" rtl="0" eaLnBrk="1" latinLnBrk="0" hangingPunct="1">
        <a:defRPr sz="2667" kern="1200">
          <a:solidFill>
            <a:schemeClr val="tx1"/>
          </a:solidFill>
          <a:latin typeface="+mn-lt"/>
          <a:ea typeface="+mn-ea"/>
          <a:cs typeface="+mn-cs"/>
        </a:defRPr>
      </a:lvl5pPr>
      <a:lvl6pPr marL="3350688" algn="l" defTabSz="1340272" rtl="0" eaLnBrk="1" latinLnBrk="0" hangingPunct="1">
        <a:defRPr sz="2667" kern="1200">
          <a:solidFill>
            <a:schemeClr val="tx1"/>
          </a:solidFill>
          <a:latin typeface="+mn-lt"/>
          <a:ea typeface="+mn-ea"/>
          <a:cs typeface="+mn-cs"/>
        </a:defRPr>
      </a:lvl6pPr>
      <a:lvl7pPr marL="4020815" algn="l" defTabSz="1340272" rtl="0" eaLnBrk="1" latinLnBrk="0" hangingPunct="1">
        <a:defRPr sz="2667" kern="1200">
          <a:solidFill>
            <a:schemeClr val="tx1"/>
          </a:solidFill>
          <a:latin typeface="+mn-lt"/>
          <a:ea typeface="+mn-ea"/>
          <a:cs typeface="+mn-cs"/>
        </a:defRPr>
      </a:lvl7pPr>
      <a:lvl8pPr marL="4690965" algn="l" defTabSz="1340272" rtl="0" eaLnBrk="1" latinLnBrk="0" hangingPunct="1">
        <a:defRPr sz="2667" kern="1200">
          <a:solidFill>
            <a:schemeClr val="tx1"/>
          </a:solidFill>
          <a:latin typeface="+mn-lt"/>
          <a:ea typeface="+mn-ea"/>
          <a:cs typeface="+mn-cs"/>
        </a:defRPr>
      </a:lvl8pPr>
      <a:lvl9pPr marL="5361102" algn="l" defTabSz="1340272" rtl="0" eaLnBrk="1" latinLnBrk="0" hangingPunct="1">
        <a:defRPr sz="26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10528" y="6355703"/>
            <a:ext cx="2844955"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2544057C-4636-455F-B0F3-DBA9BC6871D1}" type="datetimeFigureOut">
              <a:rPr lang="en-US" sz="2000" smtClean="0">
                <a:solidFill>
                  <a:srgbClr val="103154"/>
                </a:solidFill>
                <a:latin typeface="Corbel" pitchFamily="34" charset="0"/>
              </a:rPr>
              <a:pPr defTabSz="921213" fontAlgn="base">
                <a:spcBef>
                  <a:spcPct val="0"/>
                </a:spcBef>
                <a:spcAft>
                  <a:spcPct val="0"/>
                </a:spcAft>
                <a:defRPr/>
              </a:pPr>
              <a:t>7/16/24</a:t>
            </a:fld>
            <a:endParaRPr lang="en-US" sz="20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4166996" y="6355703"/>
            <a:ext cx="3860179"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921272" fontAlgn="auto">
              <a:spcBef>
                <a:spcPts val="0"/>
              </a:spcBef>
              <a:spcAft>
                <a:spcPts val="0"/>
              </a:spcAft>
              <a:defRPr>
                <a:latin typeface="+mn-lt"/>
                <a:ea typeface="+mn-ea"/>
                <a:cs typeface="+mn-cs"/>
              </a:defRPr>
            </a:lvl1pPr>
          </a:lstStyle>
          <a:p>
            <a:pPr>
              <a:defRPr/>
            </a:pPr>
            <a:endParaRPr lang="en-US" sz="2000" dirty="0">
              <a:solidFill>
                <a:srgbClr val="103154"/>
              </a:solidFill>
            </a:endParaRPr>
          </a:p>
        </p:txBody>
      </p:sp>
      <p:sp>
        <p:nvSpPr>
          <p:cNvPr id="4" name="Slide Number Placeholder 5"/>
          <p:cNvSpPr>
            <a:spLocks noGrp="1"/>
          </p:cNvSpPr>
          <p:nvPr>
            <p:ph type="sldNum" sz="quarter" idx="4"/>
          </p:nvPr>
        </p:nvSpPr>
        <p:spPr bwMode="auto">
          <a:xfrm>
            <a:off x="8739967" y="6355703"/>
            <a:ext cx="2844957"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B61EBE1B-DF7B-4167-ADFC-EDB70C399FF6}" type="slidenum">
              <a:rPr lang="en-US" sz="2000" smtClean="0">
                <a:solidFill>
                  <a:srgbClr val="103154"/>
                </a:solidFill>
                <a:latin typeface="Corbel" pitchFamily="34" charset="0"/>
              </a:rPr>
              <a:pPr defTabSz="921213" fontAlgn="base">
                <a:spcBef>
                  <a:spcPct val="0"/>
                </a:spcBef>
                <a:spcAft>
                  <a:spcPct val="0"/>
                </a:spcAft>
                <a:defRPr/>
              </a:pPr>
              <a:t>‹#›</a:t>
            </a:fld>
            <a:endParaRPr lang="en-US" sz="20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6"/>
            <a:ext cx="12192000" cy="1418577"/>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609163" y="1599968"/>
            <a:ext cx="10973733" cy="4525488"/>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7223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921213" rtl="0" eaLnBrk="1" fontAlgn="base" hangingPunct="1">
        <a:spcBef>
          <a:spcPct val="0"/>
        </a:spcBef>
        <a:spcAft>
          <a:spcPct val="0"/>
        </a:spcAft>
        <a:defRPr sz="4267" b="1">
          <a:solidFill>
            <a:srgbClr val="FFFF00"/>
          </a:solidFill>
          <a:latin typeface="+mj-lt"/>
          <a:ea typeface="+mj-ea"/>
          <a:cs typeface="ＭＳ Ｐゴシック"/>
        </a:defRPr>
      </a:lvl1pPr>
      <a:lvl2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2pPr>
      <a:lvl3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3pPr>
      <a:lvl4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4pPr>
      <a:lvl5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5pPr>
      <a:lvl6pPr marL="568391"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6pPr>
      <a:lvl7pPr marL="1136674"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7pPr>
      <a:lvl8pPr marL="1705119"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8pPr>
      <a:lvl9pPr marL="2273315"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9pPr>
    </p:titleStyle>
    <p:bodyStyle>
      <a:lvl1pPr marL="213113" indent="-213113" algn="l" defTabSz="921213" rtl="0" eaLnBrk="1" fontAlgn="base" hangingPunct="1">
        <a:lnSpc>
          <a:spcPct val="95000"/>
        </a:lnSpc>
        <a:spcBef>
          <a:spcPct val="5000"/>
        </a:spcBef>
        <a:spcAft>
          <a:spcPct val="0"/>
        </a:spcAft>
        <a:buClr>
          <a:srgbClr val="FFFF66"/>
        </a:buClr>
        <a:buSzPct val="130000"/>
        <a:buChar char="•"/>
        <a:defRPr sz="4800">
          <a:solidFill>
            <a:schemeClr val="bg1"/>
          </a:solidFill>
          <a:latin typeface="+mn-lt"/>
          <a:ea typeface="+mn-ea"/>
          <a:cs typeface="ＭＳ Ｐゴシック"/>
        </a:defRPr>
      </a:lvl1pPr>
      <a:lvl2pPr marL="426435" indent="-71237" algn="l" defTabSz="921213"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32795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3pPr>
      <a:lvl4pPr marL="1807665" indent="-337709"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4pPr>
      <a:lvl5pPr marL="2301150"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5pPr>
      <a:lvl6pPr marL="2869422"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6pPr>
      <a:lvl7pPr marL="3437649"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7pPr>
      <a:lvl8pPr marL="400607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8pPr>
      <a:lvl9pPr marL="4574435"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9pPr>
    </p:bodyStyle>
    <p:otherStyle>
      <a:defPPr>
        <a:defRPr lang="en-US"/>
      </a:defPPr>
      <a:lvl1pPr marL="0" algn="l" defTabSz="1136674" rtl="0" eaLnBrk="1" latinLnBrk="0" hangingPunct="1">
        <a:defRPr sz="2533" kern="1200">
          <a:solidFill>
            <a:schemeClr val="tx1"/>
          </a:solidFill>
          <a:latin typeface="+mn-lt"/>
          <a:ea typeface="+mn-ea"/>
          <a:cs typeface="+mn-cs"/>
        </a:defRPr>
      </a:lvl1pPr>
      <a:lvl2pPr marL="568391" algn="l" defTabSz="1136674" rtl="0" eaLnBrk="1" latinLnBrk="0" hangingPunct="1">
        <a:defRPr sz="2533" kern="1200">
          <a:solidFill>
            <a:schemeClr val="tx1"/>
          </a:solidFill>
          <a:latin typeface="+mn-lt"/>
          <a:ea typeface="+mn-ea"/>
          <a:cs typeface="+mn-cs"/>
        </a:defRPr>
      </a:lvl2pPr>
      <a:lvl3pPr marL="1136674" algn="l" defTabSz="1136674" rtl="0" eaLnBrk="1" latinLnBrk="0" hangingPunct="1">
        <a:defRPr sz="2533" kern="1200">
          <a:solidFill>
            <a:schemeClr val="tx1"/>
          </a:solidFill>
          <a:latin typeface="+mn-lt"/>
          <a:ea typeface="+mn-ea"/>
          <a:cs typeface="+mn-cs"/>
        </a:defRPr>
      </a:lvl3pPr>
      <a:lvl4pPr marL="1705119" algn="l" defTabSz="1136674" rtl="0" eaLnBrk="1" latinLnBrk="0" hangingPunct="1">
        <a:defRPr sz="2533" kern="1200">
          <a:solidFill>
            <a:schemeClr val="tx1"/>
          </a:solidFill>
          <a:latin typeface="+mn-lt"/>
          <a:ea typeface="+mn-ea"/>
          <a:cs typeface="+mn-cs"/>
        </a:defRPr>
      </a:lvl4pPr>
      <a:lvl5pPr marL="2273315" algn="l" defTabSz="1136674" rtl="0" eaLnBrk="1" latinLnBrk="0" hangingPunct="1">
        <a:defRPr sz="2533" kern="1200">
          <a:solidFill>
            <a:schemeClr val="tx1"/>
          </a:solidFill>
          <a:latin typeface="+mn-lt"/>
          <a:ea typeface="+mn-ea"/>
          <a:cs typeface="+mn-cs"/>
        </a:defRPr>
      </a:lvl5pPr>
      <a:lvl6pPr marL="2841770" algn="l" defTabSz="1136674" rtl="0" eaLnBrk="1" latinLnBrk="0" hangingPunct="1">
        <a:defRPr sz="2533" kern="1200">
          <a:solidFill>
            <a:schemeClr val="tx1"/>
          </a:solidFill>
          <a:latin typeface="+mn-lt"/>
          <a:ea typeface="+mn-ea"/>
          <a:cs typeface="+mn-cs"/>
        </a:defRPr>
      </a:lvl6pPr>
      <a:lvl7pPr marL="3410061" algn="l" defTabSz="1136674" rtl="0" eaLnBrk="1" latinLnBrk="0" hangingPunct="1">
        <a:defRPr sz="2533" kern="1200">
          <a:solidFill>
            <a:schemeClr val="tx1"/>
          </a:solidFill>
          <a:latin typeface="+mn-lt"/>
          <a:ea typeface="+mn-ea"/>
          <a:cs typeface="+mn-cs"/>
        </a:defRPr>
      </a:lvl7pPr>
      <a:lvl8pPr marL="3978378" algn="l" defTabSz="1136674" rtl="0" eaLnBrk="1" latinLnBrk="0" hangingPunct="1">
        <a:defRPr sz="2533" kern="1200">
          <a:solidFill>
            <a:schemeClr val="tx1"/>
          </a:solidFill>
          <a:latin typeface="+mn-lt"/>
          <a:ea typeface="+mn-ea"/>
          <a:cs typeface="+mn-cs"/>
        </a:defRPr>
      </a:lvl8pPr>
      <a:lvl9pPr marL="4546732" algn="l" defTabSz="1136674" rtl="0" eaLnBrk="1" latinLnBrk="0" hangingPunct="1">
        <a:defRPr sz="25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09135" y="6355755"/>
            <a:ext cx="2844955"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B814CAE4-7F33-44D1-AE05-662692FB5C0A}" type="datetimeFigureOut">
              <a:rPr lang="en-US" sz="2267" smtClean="0">
                <a:latin typeface="Corbel" pitchFamily="34" charset="0"/>
              </a:rPr>
              <a:pPr defTabSz="1000819" fontAlgn="base">
                <a:spcBef>
                  <a:spcPct val="0"/>
                </a:spcBef>
                <a:spcAft>
                  <a:spcPct val="0"/>
                </a:spcAft>
                <a:defRPr/>
              </a:pPr>
              <a:t>7/16/24</a:t>
            </a:fld>
            <a:endParaRPr lang="en-US" sz="2267">
              <a:latin typeface="Corbel" pitchFamily="34" charset="0"/>
            </a:endParaRPr>
          </a:p>
        </p:txBody>
      </p:sp>
      <p:sp>
        <p:nvSpPr>
          <p:cNvPr id="3" name="Footer Placeholder 4"/>
          <p:cNvSpPr>
            <a:spLocks noGrp="1"/>
          </p:cNvSpPr>
          <p:nvPr>
            <p:ph type="ftr" sz="quarter" idx="3"/>
          </p:nvPr>
        </p:nvSpPr>
        <p:spPr bwMode="auto">
          <a:xfrm>
            <a:off x="4168866" y="6355755"/>
            <a:ext cx="3860177"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1000862" fontAlgn="auto">
              <a:spcBef>
                <a:spcPts val="0"/>
              </a:spcBef>
              <a:spcAft>
                <a:spcPts val="0"/>
              </a:spcAft>
              <a:defRPr>
                <a:solidFill>
                  <a:srgbClr val="103154"/>
                </a:solidFill>
                <a:latin typeface="+mn-lt"/>
                <a:ea typeface="+mn-ea"/>
                <a:cs typeface="+mn-cs"/>
              </a:defRPr>
            </a:lvl1pPr>
          </a:lstStyle>
          <a:p>
            <a:pPr>
              <a:defRPr/>
            </a:pPr>
            <a:endParaRPr lang="en-US" sz="2267"/>
          </a:p>
        </p:txBody>
      </p:sp>
      <p:sp>
        <p:nvSpPr>
          <p:cNvPr id="4" name="Slide Number Placeholder 5"/>
          <p:cNvSpPr>
            <a:spLocks noGrp="1"/>
          </p:cNvSpPr>
          <p:nvPr>
            <p:ph type="sldNum" sz="quarter" idx="4"/>
          </p:nvPr>
        </p:nvSpPr>
        <p:spPr bwMode="auto">
          <a:xfrm>
            <a:off x="8740865" y="6355755"/>
            <a:ext cx="2844956"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13DBBAE1-BB7B-4790-BDD1-0D515F50E676}" type="slidenum">
              <a:rPr lang="en-US" sz="2267" smtClean="0">
                <a:latin typeface="Corbel" pitchFamily="34" charset="0"/>
              </a:rPr>
              <a:pPr defTabSz="1000819" fontAlgn="base">
                <a:spcBef>
                  <a:spcPct val="0"/>
                </a:spcBef>
                <a:spcAft>
                  <a:spcPct val="0"/>
                </a:spcAft>
                <a:defRPr/>
              </a:pPr>
              <a:t>‹#›</a:t>
            </a:fld>
            <a:endParaRPr lang="en-US" sz="2267">
              <a:latin typeface="Corbel" pitchFamily="34" charset="0"/>
            </a:endParaRPr>
          </a:p>
        </p:txBody>
      </p:sp>
      <p:sp>
        <p:nvSpPr>
          <p:cNvPr id="3077" name="Rectangle 5"/>
          <p:cNvSpPr>
            <a:spLocks noGrp="1" noChangeArrowheads="1"/>
          </p:cNvSpPr>
          <p:nvPr>
            <p:ph type="title"/>
          </p:nvPr>
        </p:nvSpPr>
        <p:spPr bwMode="auto">
          <a:xfrm>
            <a:off x="0" y="9"/>
            <a:ext cx="12192000" cy="1418576"/>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609135" y="1602910"/>
            <a:ext cx="10973733" cy="452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035371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advClick="0" advTm="5000"/>
  <p:txStyles>
    <p:titleStyle>
      <a:lvl1pPr algn="l" defTabSz="1000819" rtl="0" eaLnBrk="1" fontAlgn="base" hangingPunct="1">
        <a:spcBef>
          <a:spcPct val="0"/>
        </a:spcBef>
        <a:spcAft>
          <a:spcPct val="0"/>
        </a:spcAft>
        <a:defRPr sz="4533" b="1">
          <a:solidFill>
            <a:srgbClr val="FFFF00"/>
          </a:solidFill>
          <a:latin typeface="+mj-lt"/>
          <a:ea typeface="ＭＳ Ｐゴシック" pitchFamily="34" charset="-128"/>
          <a:cs typeface="ＭＳ Ｐゴシック"/>
        </a:defRPr>
      </a:lvl1pPr>
      <a:lvl2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1789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235132"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185247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469964"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31586" indent="-231586" algn="l" defTabSz="1000819" rtl="0" eaLnBrk="1" fontAlgn="base" hangingPunct="1">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463574" indent="-77394" algn="l" defTabSz="1000819"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ＭＳ Ｐゴシック" pitchFamily="34" charset="-128"/>
          <a:cs typeface="ＭＳ Ｐゴシック"/>
        </a:defRPr>
      </a:lvl2pPr>
      <a:lvl3pPr marL="1442883"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3pPr>
      <a:lvl4pPr marL="1963928" indent="-366816"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4pPr>
      <a:lvl5pPr marL="2499969"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5pPr>
      <a:lvl6pPr marL="3117517"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3734996"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352534"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4969992"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235132" rtl="0" eaLnBrk="1" latinLnBrk="0" hangingPunct="1">
        <a:defRPr sz="2667" kern="1200">
          <a:solidFill>
            <a:schemeClr val="tx1"/>
          </a:solidFill>
          <a:latin typeface="+mn-lt"/>
          <a:ea typeface="+mn-ea"/>
          <a:cs typeface="+mn-cs"/>
        </a:defRPr>
      </a:lvl1pPr>
      <a:lvl2pPr marL="617899" algn="l" defTabSz="1235132" rtl="0" eaLnBrk="1" latinLnBrk="0" hangingPunct="1">
        <a:defRPr sz="2667" kern="1200">
          <a:solidFill>
            <a:schemeClr val="tx1"/>
          </a:solidFill>
          <a:latin typeface="+mn-lt"/>
          <a:ea typeface="+mn-ea"/>
          <a:cs typeface="+mn-cs"/>
        </a:defRPr>
      </a:lvl2pPr>
      <a:lvl3pPr marL="1235132" algn="l" defTabSz="1235132" rtl="0" eaLnBrk="1" latinLnBrk="0" hangingPunct="1">
        <a:defRPr sz="2667" kern="1200">
          <a:solidFill>
            <a:schemeClr val="tx1"/>
          </a:solidFill>
          <a:latin typeface="+mn-lt"/>
          <a:ea typeface="+mn-ea"/>
          <a:cs typeface="+mn-cs"/>
        </a:defRPr>
      </a:lvl3pPr>
      <a:lvl4pPr marL="1852479" algn="l" defTabSz="1235132" rtl="0" eaLnBrk="1" latinLnBrk="0" hangingPunct="1">
        <a:defRPr sz="2667" kern="1200">
          <a:solidFill>
            <a:schemeClr val="tx1"/>
          </a:solidFill>
          <a:latin typeface="+mn-lt"/>
          <a:ea typeface="+mn-ea"/>
          <a:cs typeface="+mn-cs"/>
        </a:defRPr>
      </a:lvl4pPr>
      <a:lvl5pPr marL="2469964" algn="l" defTabSz="1235132" rtl="0" eaLnBrk="1" latinLnBrk="0" hangingPunct="1">
        <a:defRPr sz="2667" kern="1200">
          <a:solidFill>
            <a:schemeClr val="tx1"/>
          </a:solidFill>
          <a:latin typeface="+mn-lt"/>
          <a:ea typeface="+mn-ea"/>
          <a:cs typeface="+mn-cs"/>
        </a:defRPr>
      </a:lvl5pPr>
      <a:lvl6pPr marL="3087460" algn="l" defTabSz="1235132" rtl="0" eaLnBrk="1" latinLnBrk="0" hangingPunct="1">
        <a:defRPr sz="2667" kern="1200">
          <a:solidFill>
            <a:schemeClr val="tx1"/>
          </a:solidFill>
          <a:latin typeface="+mn-lt"/>
          <a:ea typeface="+mn-ea"/>
          <a:cs typeface="+mn-cs"/>
        </a:defRPr>
      </a:lvl6pPr>
      <a:lvl7pPr marL="3704934" algn="l" defTabSz="1235132" rtl="0" eaLnBrk="1" latinLnBrk="0" hangingPunct="1">
        <a:defRPr sz="2667" kern="1200">
          <a:solidFill>
            <a:schemeClr val="tx1"/>
          </a:solidFill>
          <a:latin typeface="+mn-lt"/>
          <a:ea typeface="+mn-ea"/>
          <a:cs typeface="+mn-cs"/>
        </a:defRPr>
      </a:lvl7pPr>
      <a:lvl8pPr marL="4322433" algn="l" defTabSz="1235132" rtl="0" eaLnBrk="1" latinLnBrk="0" hangingPunct="1">
        <a:defRPr sz="2667" kern="1200">
          <a:solidFill>
            <a:schemeClr val="tx1"/>
          </a:solidFill>
          <a:latin typeface="+mn-lt"/>
          <a:ea typeface="+mn-ea"/>
          <a:cs typeface="+mn-cs"/>
        </a:defRPr>
      </a:lvl8pPr>
      <a:lvl9pPr marL="4939934" algn="l" defTabSz="1235132" rtl="0" eaLnBrk="1" latinLnBrk="0" hangingPunct="1">
        <a:defRPr sz="26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10528" y="6355703"/>
            <a:ext cx="2844955"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2544057C-4636-455F-B0F3-DBA9BC6871D1}" type="datetimeFigureOut">
              <a:rPr lang="en-US" sz="2000" smtClean="0">
                <a:solidFill>
                  <a:srgbClr val="103154"/>
                </a:solidFill>
                <a:latin typeface="Corbel" pitchFamily="34" charset="0"/>
              </a:rPr>
              <a:pPr defTabSz="921213" fontAlgn="base">
                <a:spcBef>
                  <a:spcPct val="0"/>
                </a:spcBef>
                <a:spcAft>
                  <a:spcPct val="0"/>
                </a:spcAft>
                <a:defRPr/>
              </a:pPr>
              <a:t>7/16/24</a:t>
            </a:fld>
            <a:endParaRPr lang="en-US" sz="20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4166996" y="6355703"/>
            <a:ext cx="3860179"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921272" fontAlgn="auto">
              <a:spcBef>
                <a:spcPts val="0"/>
              </a:spcBef>
              <a:spcAft>
                <a:spcPts val="0"/>
              </a:spcAft>
              <a:defRPr>
                <a:latin typeface="+mn-lt"/>
                <a:ea typeface="+mn-ea"/>
                <a:cs typeface="+mn-cs"/>
              </a:defRPr>
            </a:lvl1pPr>
          </a:lstStyle>
          <a:p>
            <a:pPr>
              <a:defRPr/>
            </a:pPr>
            <a:endParaRPr lang="en-US" sz="2000" dirty="0">
              <a:solidFill>
                <a:srgbClr val="103154"/>
              </a:solidFill>
            </a:endParaRPr>
          </a:p>
        </p:txBody>
      </p:sp>
      <p:sp>
        <p:nvSpPr>
          <p:cNvPr id="4" name="Slide Number Placeholder 5"/>
          <p:cNvSpPr>
            <a:spLocks noGrp="1"/>
          </p:cNvSpPr>
          <p:nvPr>
            <p:ph type="sldNum" sz="quarter" idx="4"/>
          </p:nvPr>
        </p:nvSpPr>
        <p:spPr bwMode="auto">
          <a:xfrm>
            <a:off x="8739967" y="6355703"/>
            <a:ext cx="2844957" cy="365109"/>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921213" fontAlgn="base">
              <a:spcBef>
                <a:spcPct val="0"/>
              </a:spcBef>
              <a:spcAft>
                <a:spcPct val="0"/>
              </a:spcAft>
              <a:defRPr/>
            </a:pPr>
            <a:fld id="{B61EBE1B-DF7B-4167-ADFC-EDB70C399FF6}" type="slidenum">
              <a:rPr lang="en-US" sz="2000" smtClean="0">
                <a:solidFill>
                  <a:srgbClr val="103154"/>
                </a:solidFill>
                <a:latin typeface="Corbel" pitchFamily="34" charset="0"/>
              </a:rPr>
              <a:pPr defTabSz="921213" fontAlgn="base">
                <a:spcBef>
                  <a:spcPct val="0"/>
                </a:spcBef>
                <a:spcAft>
                  <a:spcPct val="0"/>
                </a:spcAft>
                <a:defRPr/>
              </a:pPr>
              <a:t>‹#›</a:t>
            </a:fld>
            <a:endParaRPr lang="en-US" sz="20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6"/>
            <a:ext cx="12192000" cy="1418577"/>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609163" y="1599968"/>
            <a:ext cx="10973733" cy="4525488"/>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21213" rtl="0" eaLnBrk="1" fontAlgn="base" hangingPunct="1">
        <a:spcBef>
          <a:spcPct val="0"/>
        </a:spcBef>
        <a:spcAft>
          <a:spcPct val="0"/>
        </a:spcAft>
        <a:defRPr sz="4267" b="1">
          <a:solidFill>
            <a:srgbClr val="FFFF00"/>
          </a:solidFill>
          <a:latin typeface="+mj-lt"/>
          <a:ea typeface="+mj-ea"/>
          <a:cs typeface="ＭＳ Ｐゴシック"/>
        </a:defRPr>
      </a:lvl1pPr>
      <a:lvl2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2pPr>
      <a:lvl3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3pPr>
      <a:lvl4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4pPr>
      <a:lvl5pPr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cs typeface="ＭＳ Ｐゴシック"/>
        </a:defRPr>
      </a:lvl5pPr>
      <a:lvl6pPr marL="568391"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6pPr>
      <a:lvl7pPr marL="1136674"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7pPr>
      <a:lvl8pPr marL="1705119"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8pPr>
      <a:lvl9pPr marL="2273315" algn="l" defTabSz="921213" rtl="0" eaLnBrk="1" fontAlgn="base" hangingPunct="1">
        <a:spcBef>
          <a:spcPct val="0"/>
        </a:spcBef>
        <a:spcAft>
          <a:spcPct val="0"/>
        </a:spcAft>
        <a:defRPr sz="4267" b="1">
          <a:solidFill>
            <a:srgbClr val="FFFF00"/>
          </a:solidFill>
          <a:latin typeface="Arial" pitchFamily="34" charset="0"/>
          <a:ea typeface="ＭＳ Ｐゴシック" pitchFamily="34" charset="-128"/>
        </a:defRPr>
      </a:lvl9pPr>
    </p:titleStyle>
    <p:bodyStyle>
      <a:lvl1pPr marL="213113" indent="-213113" algn="l" defTabSz="921213" rtl="0" eaLnBrk="1" fontAlgn="base" hangingPunct="1">
        <a:lnSpc>
          <a:spcPct val="95000"/>
        </a:lnSpc>
        <a:spcBef>
          <a:spcPct val="5000"/>
        </a:spcBef>
        <a:spcAft>
          <a:spcPct val="0"/>
        </a:spcAft>
        <a:buClr>
          <a:srgbClr val="FFFF66"/>
        </a:buClr>
        <a:buSzPct val="130000"/>
        <a:buChar char="•"/>
        <a:defRPr sz="4800">
          <a:solidFill>
            <a:schemeClr val="bg1"/>
          </a:solidFill>
          <a:latin typeface="+mn-lt"/>
          <a:ea typeface="+mn-ea"/>
          <a:cs typeface="ＭＳ Ｐゴシック"/>
        </a:defRPr>
      </a:lvl1pPr>
      <a:lvl2pPr marL="426435" indent="-71237" algn="l" defTabSz="921213"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mn-ea"/>
          <a:cs typeface="ＭＳ Ｐゴシック"/>
        </a:defRPr>
      </a:lvl2pPr>
      <a:lvl3pPr marL="132795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3pPr>
      <a:lvl4pPr marL="1807665" indent="-337709"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4pPr>
      <a:lvl5pPr marL="2301150"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cs typeface="ＭＳ Ｐゴシック"/>
        </a:defRPr>
      </a:lvl5pPr>
      <a:lvl6pPr marL="2869422"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6pPr>
      <a:lvl7pPr marL="3437649"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7pPr>
      <a:lvl8pPr marL="4006073"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8pPr>
      <a:lvl9pPr marL="4574435" indent="-351213" algn="l" defTabSz="921213" rtl="0" eaLnBrk="1" fontAlgn="base" hangingPunct="1">
        <a:lnSpc>
          <a:spcPct val="95000"/>
        </a:lnSpc>
        <a:spcBef>
          <a:spcPct val="5000"/>
        </a:spcBef>
        <a:spcAft>
          <a:spcPct val="0"/>
        </a:spcAft>
        <a:buClr>
          <a:srgbClr val="FFFF66"/>
        </a:buClr>
        <a:buSzPct val="130000"/>
        <a:buChar char="•"/>
        <a:defRPr sz="2000">
          <a:solidFill>
            <a:schemeClr val="bg1"/>
          </a:solidFill>
          <a:latin typeface="+mn-lt"/>
          <a:ea typeface="+mn-ea"/>
        </a:defRPr>
      </a:lvl9pPr>
    </p:bodyStyle>
    <p:otherStyle>
      <a:defPPr>
        <a:defRPr lang="en-US"/>
      </a:defPPr>
      <a:lvl1pPr marL="0" algn="l" defTabSz="1136674" rtl="0" eaLnBrk="1" latinLnBrk="0" hangingPunct="1">
        <a:defRPr sz="2533" kern="1200">
          <a:solidFill>
            <a:schemeClr val="tx1"/>
          </a:solidFill>
          <a:latin typeface="+mn-lt"/>
          <a:ea typeface="+mn-ea"/>
          <a:cs typeface="+mn-cs"/>
        </a:defRPr>
      </a:lvl1pPr>
      <a:lvl2pPr marL="568391" algn="l" defTabSz="1136674" rtl="0" eaLnBrk="1" latinLnBrk="0" hangingPunct="1">
        <a:defRPr sz="2533" kern="1200">
          <a:solidFill>
            <a:schemeClr val="tx1"/>
          </a:solidFill>
          <a:latin typeface="+mn-lt"/>
          <a:ea typeface="+mn-ea"/>
          <a:cs typeface="+mn-cs"/>
        </a:defRPr>
      </a:lvl2pPr>
      <a:lvl3pPr marL="1136674" algn="l" defTabSz="1136674" rtl="0" eaLnBrk="1" latinLnBrk="0" hangingPunct="1">
        <a:defRPr sz="2533" kern="1200">
          <a:solidFill>
            <a:schemeClr val="tx1"/>
          </a:solidFill>
          <a:latin typeface="+mn-lt"/>
          <a:ea typeface="+mn-ea"/>
          <a:cs typeface="+mn-cs"/>
        </a:defRPr>
      </a:lvl3pPr>
      <a:lvl4pPr marL="1705119" algn="l" defTabSz="1136674" rtl="0" eaLnBrk="1" latinLnBrk="0" hangingPunct="1">
        <a:defRPr sz="2533" kern="1200">
          <a:solidFill>
            <a:schemeClr val="tx1"/>
          </a:solidFill>
          <a:latin typeface="+mn-lt"/>
          <a:ea typeface="+mn-ea"/>
          <a:cs typeface="+mn-cs"/>
        </a:defRPr>
      </a:lvl4pPr>
      <a:lvl5pPr marL="2273315" algn="l" defTabSz="1136674" rtl="0" eaLnBrk="1" latinLnBrk="0" hangingPunct="1">
        <a:defRPr sz="2533" kern="1200">
          <a:solidFill>
            <a:schemeClr val="tx1"/>
          </a:solidFill>
          <a:latin typeface="+mn-lt"/>
          <a:ea typeface="+mn-ea"/>
          <a:cs typeface="+mn-cs"/>
        </a:defRPr>
      </a:lvl5pPr>
      <a:lvl6pPr marL="2841770" algn="l" defTabSz="1136674" rtl="0" eaLnBrk="1" latinLnBrk="0" hangingPunct="1">
        <a:defRPr sz="2533" kern="1200">
          <a:solidFill>
            <a:schemeClr val="tx1"/>
          </a:solidFill>
          <a:latin typeface="+mn-lt"/>
          <a:ea typeface="+mn-ea"/>
          <a:cs typeface="+mn-cs"/>
        </a:defRPr>
      </a:lvl6pPr>
      <a:lvl7pPr marL="3410061" algn="l" defTabSz="1136674" rtl="0" eaLnBrk="1" latinLnBrk="0" hangingPunct="1">
        <a:defRPr sz="2533" kern="1200">
          <a:solidFill>
            <a:schemeClr val="tx1"/>
          </a:solidFill>
          <a:latin typeface="+mn-lt"/>
          <a:ea typeface="+mn-ea"/>
          <a:cs typeface="+mn-cs"/>
        </a:defRPr>
      </a:lvl7pPr>
      <a:lvl8pPr marL="3978378" algn="l" defTabSz="1136674" rtl="0" eaLnBrk="1" latinLnBrk="0" hangingPunct="1">
        <a:defRPr sz="2533" kern="1200">
          <a:solidFill>
            <a:schemeClr val="tx1"/>
          </a:solidFill>
          <a:latin typeface="+mn-lt"/>
          <a:ea typeface="+mn-ea"/>
          <a:cs typeface="+mn-cs"/>
        </a:defRPr>
      </a:lvl8pPr>
      <a:lvl9pPr marL="4546732" algn="l" defTabSz="1136674" rtl="0" eaLnBrk="1" latinLnBrk="0" hangingPunct="1">
        <a:defRPr sz="25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609135" y="6355755"/>
            <a:ext cx="2844955"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B814CAE4-7F33-44D1-AE05-662692FB5C0A}" type="datetimeFigureOut">
              <a:rPr lang="en-US" sz="2267" smtClean="0">
                <a:latin typeface="Corbel" pitchFamily="34" charset="0"/>
              </a:rPr>
              <a:pPr defTabSz="1000819" fontAlgn="base">
                <a:spcBef>
                  <a:spcPct val="0"/>
                </a:spcBef>
                <a:spcAft>
                  <a:spcPct val="0"/>
                </a:spcAft>
                <a:defRPr/>
              </a:pPr>
              <a:t>7/16/24</a:t>
            </a:fld>
            <a:endParaRPr lang="en-US" sz="2267">
              <a:latin typeface="Corbel" pitchFamily="34" charset="0"/>
            </a:endParaRPr>
          </a:p>
        </p:txBody>
      </p:sp>
      <p:sp>
        <p:nvSpPr>
          <p:cNvPr id="3" name="Footer Placeholder 4"/>
          <p:cNvSpPr>
            <a:spLocks noGrp="1"/>
          </p:cNvSpPr>
          <p:nvPr>
            <p:ph type="ftr" sz="quarter" idx="3"/>
          </p:nvPr>
        </p:nvSpPr>
        <p:spPr bwMode="auto">
          <a:xfrm>
            <a:off x="4168866" y="6355755"/>
            <a:ext cx="3860177"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1000862" fontAlgn="auto">
              <a:spcBef>
                <a:spcPts val="0"/>
              </a:spcBef>
              <a:spcAft>
                <a:spcPts val="0"/>
              </a:spcAft>
              <a:defRPr>
                <a:solidFill>
                  <a:srgbClr val="103154"/>
                </a:solidFill>
                <a:latin typeface="+mn-lt"/>
                <a:ea typeface="+mn-ea"/>
                <a:cs typeface="+mn-cs"/>
              </a:defRPr>
            </a:lvl1pPr>
          </a:lstStyle>
          <a:p>
            <a:pPr>
              <a:defRPr/>
            </a:pPr>
            <a:endParaRPr lang="en-US" sz="2267"/>
          </a:p>
        </p:txBody>
      </p:sp>
      <p:sp>
        <p:nvSpPr>
          <p:cNvPr id="4" name="Slide Number Placeholder 5"/>
          <p:cNvSpPr>
            <a:spLocks noGrp="1"/>
          </p:cNvSpPr>
          <p:nvPr>
            <p:ph type="sldNum" sz="quarter" idx="4"/>
          </p:nvPr>
        </p:nvSpPr>
        <p:spPr bwMode="auto">
          <a:xfrm>
            <a:off x="8740865" y="6355755"/>
            <a:ext cx="2844956" cy="365108"/>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1000819" fontAlgn="base">
              <a:spcBef>
                <a:spcPct val="0"/>
              </a:spcBef>
              <a:spcAft>
                <a:spcPct val="0"/>
              </a:spcAft>
              <a:defRPr/>
            </a:pPr>
            <a:fld id="{13DBBAE1-BB7B-4790-BDD1-0D515F50E676}" type="slidenum">
              <a:rPr lang="en-US" sz="2267" smtClean="0">
                <a:latin typeface="Corbel" pitchFamily="34" charset="0"/>
              </a:rPr>
              <a:pPr defTabSz="1000819" fontAlgn="base">
                <a:spcBef>
                  <a:spcPct val="0"/>
                </a:spcBef>
                <a:spcAft>
                  <a:spcPct val="0"/>
                </a:spcAft>
                <a:defRPr/>
              </a:pPr>
              <a:t>‹#›</a:t>
            </a:fld>
            <a:endParaRPr lang="en-US" sz="2267">
              <a:latin typeface="Corbel" pitchFamily="34" charset="0"/>
            </a:endParaRPr>
          </a:p>
        </p:txBody>
      </p:sp>
      <p:sp>
        <p:nvSpPr>
          <p:cNvPr id="3077" name="Rectangle 5"/>
          <p:cNvSpPr>
            <a:spLocks noGrp="1" noChangeArrowheads="1"/>
          </p:cNvSpPr>
          <p:nvPr>
            <p:ph type="title"/>
          </p:nvPr>
        </p:nvSpPr>
        <p:spPr bwMode="auto">
          <a:xfrm>
            <a:off x="0" y="9"/>
            <a:ext cx="12192000" cy="1418576"/>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609135" y="1602910"/>
            <a:ext cx="10973733" cy="452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144994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advClick="0" advTm="5000"/>
  <p:txStyles>
    <p:titleStyle>
      <a:lvl1pPr algn="l" defTabSz="1000819" rtl="0" eaLnBrk="1" fontAlgn="base" hangingPunct="1">
        <a:spcBef>
          <a:spcPct val="0"/>
        </a:spcBef>
        <a:spcAft>
          <a:spcPct val="0"/>
        </a:spcAft>
        <a:defRPr sz="4533" b="1">
          <a:solidFill>
            <a:srgbClr val="FFFF00"/>
          </a:solidFill>
          <a:latin typeface="+mj-lt"/>
          <a:ea typeface="ＭＳ Ｐゴシック" pitchFamily="34" charset="-128"/>
          <a:cs typeface="ＭＳ Ｐゴシック"/>
        </a:defRPr>
      </a:lvl1pPr>
      <a:lvl2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1789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235132"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1852479"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469964" algn="l" defTabSz="1000819"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p:titleStyle>
    <p:bodyStyle>
      <a:lvl1pPr marL="231586" indent="-231586" algn="l" defTabSz="1000819" rtl="0" eaLnBrk="1" fontAlgn="base" hangingPunct="1">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463574" indent="-77394" algn="l" defTabSz="1000819" rtl="0" eaLnBrk="1" fontAlgn="base" hangingPunct="1">
        <a:lnSpc>
          <a:spcPct val="95000"/>
        </a:lnSpc>
        <a:spcBef>
          <a:spcPct val="5000"/>
        </a:spcBef>
        <a:spcAft>
          <a:spcPct val="0"/>
        </a:spcAft>
        <a:buClr>
          <a:srgbClr val="FFFF66"/>
        </a:buClr>
        <a:buSzPct val="130000"/>
        <a:buChar char="•"/>
        <a:defRPr sz="2400">
          <a:solidFill>
            <a:schemeClr val="bg1"/>
          </a:solidFill>
          <a:latin typeface="+mn-lt"/>
          <a:ea typeface="ＭＳ Ｐゴシック" pitchFamily="34" charset="-128"/>
          <a:cs typeface="ＭＳ Ｐゴシック"/>
        </a:defRPr>
      </a:lvl2pPr>
      <a:lvl3pPr marL="1442883"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3pPr>
      <a:lvl4pPr marL="1963928" indent="-366816"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4pPr>
      <a:lvl5pPr marL="2499969"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ＭＳ Ｐゴシック" pitchFamily="34" charset="-128"/>
          <a:cs typeface="ＭＳ Ｐゴシック"/>
        </a:defRPr>
      </a:lvl5pPr>
      <a:lvl6pPr marL="3117517"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6pPr>
      <a:lvl7pPr marL="3734996"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7pPr>
      <a:lvl8pPr marL="4352534"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8pPr>
      <a:lvl9pPr marL="4969992" indent="-381690" algn="l" defTabSz="1000819" rtl="0" eaLnBrk="1" fontAlgn="base" hangingPunct="1">
        <a:lnSpc>
          <a:spcPct val="95000"/>
        </a:lnSpc>
        <a:spcBef>
          <a:spcPct val="5000"/>
        </a:spcBef>
        <a:spcAft>
          <a:spcPct val="0"/>
        </a:spcAft>
        <a:buClr>
          <a:srgbClr val="FFFF66"/>
        </a:buClr>
        <a:buSzPct val="130000"/>
        <a:buChar char="•"/>
        <a:defRPr sz="2267">
          <a:solidFill>
            <a:schemeClr val="bg1"/>
          </a:solidFill>
          <a:latin typeface="+mn-lt"/>
          <a:ea typeface="+mn-ea"/>
        </a:defRPr>
      </a:lvl9pPr>
    </p:bodyStyle>
    <p:otherStyle>
      <a:defPPr>
        <a:defRPr lang="en-US"/>
      </a:defPPr>
      <a:lvl1pPr marL="0" algn="l" defTabSz="1235132" rtl="0" eaLnBrk="1" latinLnBrk="0" hangingPunct="1">
        <a:defRPr sz="2667" kern="1200">
          <a:solidFill>
            <a:schemeClr val="tx1"/>
          </a:solidFill>
          <a:latin typeface="+mn-lt"/>
          <a:ea typeface="+mn-ea"/>
          <a:cs typeface="+mn-cs"/>
        </a:defRPr>
      </a:lvl1pPr>
      <a:lvl2pPr marL="617899" algn="l" defTabSz="1235132" rtl="0" eaLnBrk="1" latinLnBrk="0" hangingPunct="1">
        <a:defRPr sz="2667" kern="1200">
          <a:solidFill>
            <a:schemeClr val="tx1"/>
          </a:solidFill>
          <a:latin typeface="+mn-lt"/>
          <a:ea typeface="+mn-ea"/>
          <a:cs typeface="+mn-cs"/>
        </a:defRPr>
      </a:lvl2pPr>
      <a:lvl3pPr marL="1235132" algn="l" defTabSz="1235132" rtl="0" eaLnBrk="1" latinLnBrk="0" hangingPunct="1">
        <a:defRPr sz="2667" kern="1200">
          <a:solidFill>
            <a:schemeClr val="tx1"/>
          </a:solidFill>
          <a:latin typeface="+mn-lt"/>
          <a:ea typeface="+mn-ea"/>
          <a:cs typeface="+mn-cs"/>
        </a:defRPr>
      </a:lvl3pPr>
      <a:lvl4pPr marL="1852479" algn="l" defTabSz="1235132" rtl="0" eaLnBrk="1" latinLnBrk="0" hangingPunct="1">
        <a:defRPr sz="2667" kern="1200">
          <a:solidFill>
            <a:schemeClr val="tx1"/>
          </a:solidFill>
          <a:latin typeface="+mn-lt"/>
          <a:ea typeface="+mn-ea"/>
          <a:cs typeface="+mn-cs"/>
        </a:defRPr>
      </a:lvl4pPr>
      <a:lvl5pPr marL="2469964" algn="l" defTabSz="1235132" rtl="0" eaLnBrk="1" latinLnBrk="0" hangingPunct="1">
        <a:defRPr sz="2667" kern="1200">
          <a:solidFill>
            <a:schemeClr val="tx1"/>
          </a:solidFill>
          <a:latin typeface="+mn-lt"/>
          <a:ea typeface="+mn-ea"/>
          <a:cs typeface="+mn-cs"/>
        </a:defRPr>
      </a:lvl5pPr>
      <a:lvl6pPr marL="3087460" algn="l" defTabSz="1235132" rtl="0" eaLnBrk="1" latinLnBrk="0" hangingPunct="1">
        <a:defRPr sz="2667" kern="1200">
          <a:solidFill>
            <a:schemeClr val="tx1"/>
          </a:solidFill>
          <a:latin typeface="+mn-lt"/>
          <a:ea typeface="+mn-ea"/>
          <a:cs typeface="+mn-cs"/>
        </a:defRPr>
      </a:lvl6pPr>
      <a:lvl7pPr marL="3704934" algn="l" defTabSz="1235132" rtl="0" eaLnBrk="1" latinLnBrk="0" hangingPunct="1">
        <a:defRPr sz="2667" kern="1200">
          <a:solidFill>
            <a:schemeClr val="tx1"/>
          </a:solidFill>
          <a:latin typeface="+mn-lt"/>
          <a:ea typeface="+mn-ea"/>
          <a:cs typeface="+mn-cs"/>
        </a:defRPr>
      </a:lvl7pPr>
      <a:lvl8pPr marL="4322433" algn="l" defTabSz="1235132" rtl="0" eaLnBrk="1" latinLnBrk="0" hangingPunct="1">
        <a:defRPr sz="2667" kern="1200">
          <a:solidFill>
            <a:schemeClr val="tx1"/>
          </a:solidFill>
          <a:latin typeface="+mn-lt"/>
          <a:ea typeface="+mn-ea"/>
          <a:cs typeface="+mn-cs"/>
        </a:defRPr>
      </a:lvl8pPr>
      <a:lvl9pPr marL="4939934" algn="l" defTabSz="1235132" rtl="0" eaLnBrk="1" latinLnBrk="0" hangingPunct="1">
        <a:defRPr sz="2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mc/articles/PMC5650526/#R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qualityindicators.ahrq.gov/Downloads/Modules/PSI/V2018/TechSpecs/PSI_15_Accidental_Puncture_or_Laceration_Rate.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qualityindicators.ahrq.gov/Downloads/Modules/PSI/V2018/TechSpecs/PSI_15_Accidental_Puncture_or_Laceration_Rate.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qualityindicators.ahrq.gov/Downloads/Modules/PSI/V2018/TechSpecs/PSI_15_Accidental_Puncture_or_Laceration_Rate.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qualityindicators.ahrq.gov/Downloads/Modules/PSI/V2018/TechSpecs/PSI_15_Accidental_Puncture_or_Laceration_Rate.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leapfroggroup.org/ratings-reports/hospital-acquired-injurie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ospitalsafetygrade.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hospitalsafetygrade.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hospitalsafetygrade.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ospitalsafetygrade.or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qualityindicators.ahrq.gov/Downloads/Modules/PSI/V2018/TechSpecs/PSI_15_Accidental_Puncture_or_Laceration_Rate.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D2FF-2D1B-67AF-AB79-9DB520709D01}"/>
              </a:ext>
            </a:extLst>
          </p:cNvPr>
          <p:cNvSpPr>
            <a:spLocks noGrp="1"/>
          </p:cNvSpPr>
          <p:nvPr>
            <p:ph type="ctrTitle"/>
          </p:nvPr>
        </p:nvSpPr>
        <p:spPr>
          <a:xfrm>
            <a:off x="428263" y="555203"/>
            <a:ext cx="11551534" cy="2387600"/>
          </a:xfrm>
        </p:spPr>
        <p:txBody>
          <a:bodyPr/>
          <a:lstStyle/>
          <a:p>
            <a:r>
              <a:rPr lang="en-US" dirty="0">
                <a:solidFill>
                  <a:schemeClr val="tx1"/>
                </a:solidFill>
              </a:rPr>
              <a:t>Patient Safety &amp; Quality Metrics</a:t>
            </a:r>
            <a:endParaRPr lang="en-US" dirty="0"/>
          </a:p>
        </p:txBody>
      </p:sp>
      <p:sp>
        <p:nvSpPr>
          <p:cNvPr id="3" name="Subtitle 2">
            <a:extLst>
              <a:ext uri="{FF2B5EF4-FFF2-40B4-BE49-F238E27FC236}">
                <a16:creationId xmlns:a16="http://schemas.microsoft.com/office/drawing/2014/main" id="{53F960AB-922F-1054-2E9F-F30376FA3036}"/>
              </a:ext>
            </a:extLst>
          </p:cNvPr>
          <p:cNvSpPr>
            <a:spLocks noGrp="1"/>
          </p:cNvSpPr>
          <p:nvPr>
            <p:ph type="subTitle" idx="1"/>
          </p:nvPr>
        </p:nvSpPr>
        <p:spPr/>
        <p:txBody>
          <a:bodyPr/>
          <a:lstStyle/>
          <a:p>
            <a:endParaRPr lang="en-US" dirty="0"/>
          </a:p>
        </p:txBody>
      </p:sp>
      <p:pic>
        <p:nvPicPr>
          <p:cNvPr id="10" name="Picture 9" descr="G:\Shared\CreativeMediaDigitalAssets\Logos\AAA_RWJBarnabas Health\_Combo Logo nbimc-chnj\rwjbh2016-h-nbimc-CHoNJ combo tag.png">
            <a:extLst>
              <a:ext uri="{FF2B5EF4-FFF2-40B4-BE49-F238E27FC236}">
                <a16:creationId xmlns:a16="http://schemas.microsoft.com/office/drawing/2014/main" id="{7CD978EC-49BB-EDBE-A1C1-87006992BED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9770"/>
          <a:stretch/>
        </p:blipFill>
        <p:spPr bwMode="auto">
          <a:xfrm>
            <a:off x="4705179" y="4693523"/>
            <a:ext cx="2576339" cy="11955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E037841-AAD5-6D87-13FE-29A1916EADE5}"/>
              </a:ext>
            </a:extLst>
          </p:cNvPr>
          <p:cNvSpPr txBox="1">
            <a:spLocks/>
          </p:cNvSpPr>
          <p:nvPr/>
        </p:nvSpPr>
        <p:spPr>
          <a:xfrm>
            <a:off x="2297575" y="3177038"/>
            <a:ext cx="8229600" cy="857250"/>
          </a:xfrm>
        </p:spPr>
        <p:txBody>
          <a:bodyPr anchor="b"/>
          <a:lstStyle>
            <a:lvl1pPr algn="ctr" defTabSz="1086642" rtl="0" eaLnBrk="1" fontAlgn="base" hangingPunct="1">
              <a:spcBef>
                <a:spcPct val="0"/>
              </a:spcBef>
              <a:spcAft>
                <a:spcPct val="0"/>
              </a:spcAft>
              <a:defRPr sz="6000" b="1">
                <a:solidFill>
                  <a:srgbClr val="FFFF00"/>
                </a:solidFill>
                <a:latin typeface="+mj-lt"/>
                <a:ea typeface="+mj-ea"/>
                <a:cs typeface="ＭＳ Ｐゴシック"/>
              </a:defRPr>
            </a:lvl1pPr>
            <a:lvl2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2pPr>
            <a:lvl3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3pPr>
            <a:lvl4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4pPr>
            <a:lvl5pPr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cs typeface="ＭＳ Ｐゴシック"/>
              </a:defRPr>
            </a:lvl5pPr>
            <a:lvl6pPr marL="670149"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6pPr>
            <a:lvl7pPr marL="134027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7pPr>
            <a:lvl8pPr marL="2010392"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8pPr>
            <a:lvl9pPr marL="2680556" algn="l" defTabSz="1086642" rtl="0" eaLnBrk="1" fontAlgn="base" hangingPunct="1">
              <a:spcBef>
                <a:spcPct val="0"/>
              </a:spcBef>
              <a:spcAft>
                <a:spcPct val="0"/>
              </a:spcAft>
              <a:defRPr sz="4533" b="1">
                <a:solidFill>
                  <a:srgbClr val="FFFF00"/>
                </a:solidFill>
                <a:latin typeface="Arial" pitchFamily="34" charset="0"/>
                <a:ea typeface="ＭＳ Ｐゴシック" pitchFamily="34" charset="-128"/>
              </a:defRPr>
            </a:lvl9pPr>
          </a:lstStyle>
          <a:p>
            <a:r>
              <a:rPr lang="en-US" sz="3200" kern="0" dirty="0">
                <a:solidFill>
                  <a:schemeClr val="tx1"/>
                </a:solidFill>
              </a:rPr>
              <a:t>Wednesday, August 21, 2024</a:t>
            </a:r>
            <a:br>
              <a:rPr lang="en-US" sz="3200" kern="0" dirty="0">
                <a:solidFill>
                  <a:schemeClr val="tx1"/>
                </a:solidFill>
              </a:rPr>
            </a:br>
            <a:endParaRPr lang="en-US" sz="2000" kern="0" dirty="0">
              <a:solidFill>
                <a:schemeClr val="tx1"/>
              </a:solidFill>
            </a:endParaRPr>
          </a:p>
        </p:txBody>
      </p:sp>
      <p:pic>
        <p:nvPicPr>
          <p:cNvPr id="12" name="Picture 11">
            <a:extLst>
              <a:ext uri="{FF2B5EF4-FFF2-40B4-BE49-F238E27FC236}">
                <a16:creationId xmlns:a16="http://schemas.microsoft.com/office/drawing/2014/main" id="{60D9D598-2507-032C-E458-82AD11838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581" y="5378779"/>
            <a:ext cx="2958291" cy="1026922"/>
          </a:xfrm>
          <a:prstGeom prst="rect">
            <a:avLst/>
          </a:prstGeom>
        </p:spPr>
      </p:pic>
      <p:pic>
        <p:nvPicPr>
          <p:cNvPr id="13" name="Picture 12">
            <a:extLst>
              <a:ext uri="{FF2B5EF4-FFF2-40B4-BE49-F238E27FC236}">
                <a16:creationId xmlns:a16="http://schemas.microsoft.com/office/drawing/2014/main" id="{ADF94080-7A32-435E-7E43-F194AB7D7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207" y="5422127"/>
            <a:ext cx="3084977" cy="1041426"/>
          </a:xfrm>
          <a:prstGeom prst="rect">
            <a:avLst/>
          </a:prstGeom>
        </p:spPr>
      </p:pic>
      <p:pic>
        <p:nvPicPr>
          <p:cNvPr id="14" name="Picture 13">
            <a:extLst>
              <a:ext uri="{FF2B5EF4-FFF2-40B4-BE49-F238E27FC236}">
                <a16:creationId xmlns:a16="http://schemas.microsoft.com/office/drawing/2014/main" id="{CB1584B5-077D-4135-729A-15BFC6127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25" y="5406674"/>
            <a:ext cx="3084975" cy="1034959"/>
          </a:xfrm>
          <a:prstGeom prst="rect">
            <a:avLst/>
          </a:prstGeom>
        </p:spPr>
      </p:pic>
      <p:pic>
        <p:nvPicPr>
          <p:cNvPr id="15" name="Picture 14">
            <a:extLst>
              <a:ext uri="{FF2B5EF4-FFF2-40B4-BE49-F238E27FC236}">
                <a16:creationId xmlns:a16="http://schemas.microsoft.com/office/drawing/2014/main" id="{C8E8D844-2BDB-83DB-6BC6-6E54AF21DB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2935" y="5368092"/>
            <a:ext cx="3084976" cy="995472"/>
          </a:xfrm>
          <a:prstGeom prst="rect">
            <a:avLst/>
          </a:prstGeom>
        </p:spPr>
      </p:pic>
    </p:spTree>
    <p:extLst>
      <p:ext uri="{BB962C8B-B14F-4D97-AF65-F5344CB8AC3E}">
        <p14:creationId xmlns:p14="http://schemas.microsoft.com/office/powerpoint/2010/main" val="359850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671" y="718096"/>
            <a:ext cx="10515600" cy="1325563"/>
          </a:xfrm>
        </p:spPr>
        <p:txBody>
          <a:bodyPr>
            <a:normAutofit/>
          </a:bodyPr>
          <a:lstStyle/>
          <a:p>
            <a:pPr algn="ctr"/>
            <a:r>
              <a:rPr lang="en-US" dirty="0">
                <a:solidFill>
                  <a:schemeClr val="tx1"/>
                </a:solidFill>
              </a:rPr>
              <a:t>CMS Star Ratings</a:t>
            </a:r>
          </a:p>
        </p:txBody>
      </p:sp>
      <p:sp>
        <p:nvSpPr>
          <p:cNvPr id="3" name="Content Placeholder 2"/>
          <p:cNvSpPr>
            <a:spLocks noGrp="1"/>
          </p:cNvSpPr>
          <p:nvPr>
            <p:ph idx="1"/>
          </p:nvPr>
        </p:nvSpPr>
        <p:spPr/>
        <p:txBody>
          <a:bodyPr>
            <a:noAutofit/>
          </a:bodyPr>
          <a:lstStyle/>
          <a:p>
            <a:pPr fontAlgn="base">
              <a:lnSpc>
                <a:spcPct val="120000"/>
              </a:lnSpc>
              <a:buClr>
                <a:srgbClr val="C00000"/>
              </a:buClr>
            </a:pPr>
            <a:r>
              <a:rPr lang="en-US" sz="2400" dirty="0">
                <a:solidFill>
                  <a:schemeClr val="tx1"/>
                </a:solidFill>
              </a:rPr>
              <a:t>The newest measure in this area is the Center for Medicare and Medicaid Services' (CMS) Hospital Compare Star rating system. This program uses complex methodology — based on a hospital's performance with mortality, safety, readmissions, patient experience, care effectiveness, care timeliness, and efficient use of medical imaging — to assign each hospital a Star rating ranging from 1 (lowest score) to 5 (highest score). The stated goal for this program is “To help millions of patients and their families learn about the quality of hospitals, compare facilities in their area side-by-side, and ask important questions about care quality when visiting a hospital or other health care provider (</a:t>
            </a:r>
            <a:r>
              <a:rPr lang="en-US" sz="2400" dirty="0">
                <a:solidFill>
                  <a:schemeClr val="tx1"/>
                </a:solidFill>
                <a:hlinkClick r:id="rId2">
                  <a:extLst>
                    <a:ext uri="{A12FA001-AC4F-418D-AE19-62706E023703}">
                      <ahyp:hlinkClr xmlns:ahyp="http://schemas.microsoft.com/office/drawing/2018/hyperlinkcolor" val="tx"/>
                    </a:ext>
                  </a:extLst>
                </a:hlinkClick>
              </a:rPr>
              <a:t>8</a:t>
            </a:r>
            <a:r>
              <a:rPr lang="en-US" sz="2400" dirty="0">
                <a:solidFill>
                  <a:schemeClr val="tx1"/>
                </a:solidFill>
              </a:rPr>
              <a:t>).</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r>
              <a:rPr lang="en-US" sz="1400" dirty="0"/>
              <a:t>www.medicare.gov/HospitalCompare/Data/Serious-Complications.html</a:t>
            </a:r>
          </a:p>
        </p:txBody>
      </p:sp>
    </p:spTree>
    <p:extLst>
      <p:ext uri="{BB962C8B-B14F-4D97-AF65-F5344CB8AC3E}">
        <p14:creationId xmlns:p14="http://schemas.microsoft.com/office/powerpoint/2010/main" val="1738749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145035" y="5902141"/>
            <a:ext cx="11362180" cy="95372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a:t>
            </a:r>
            <a:r>
              <a:rPr lang="en-US" sz="933" dirty="0">
                <a:ea typeface="+mn-lt"/>
                <a:cs typeface="+mn-lt"/>
                <a:hlinkClick r:id="rId2"/>
              </a:rPr>
              <a:t>https://www.qualityindicators.ahrq.gov/Downloads/Modules/PSI/V2018/TechSpecs/PSI_15_Accidental_Puncture_or_Laceration_Rate.pdf</a:t>
            </a:r>
            <a:endParaRPr lang="en-US" sz="2400" dirty="0">
              <a:ea typeface="ＭＳ Ｐゴシック"/>
              <a:cs typeface="+mn-lt"/>
            </a:endParaRPr>
          </a:p>
          <a:p>
            <a:r>
              <a:rPr lang="en-US" sz="933" dirty="0">
                <a:ea typeface="+mn-lt"/>
                <a:cs typeface="+mn-lt"/>
              </a:rPr>
              <a:t>Providence Saint John’s Health Center Earns CMS 5-star Quality and Safety Rating [Internet]. Saint John's Cancer Institute. 2024 [cited 2024 Jun 4]. Available from: https://</a:t>
            </a:r>
            <a:r>
              <a:rPr lang="en-US" sz="933" dirty="0" err="1">
                <a:ea typeface="+mn-lt"/>
                <a:cs typeface="+mn-lt"/>
              </a:rPr>
              <a:t>www.providencehealthplan.com</a:t>
            </a:r>
            <a:r>
              <a:rPr lang="en-US" sz="933" dirty="0">
                <a:ea typeface="+mn-lt"/>
                <a:cs typeface="+mn-lt"/>
              </a:rPr>
              <a:t>/about-providence/providence-news/</a:t>
            </a:r>
            <a:r>
              <a:rPr lang="en-US" sz="933" dirty="0" err="1">
                <a:ea typeface="+mn-lt"/>
                <a:cs typeface="+mn-lt"/>
              </a:rPr>
              <a:t>cms</a:t>
            </a:r>
            <a:r>
              <a:rPr lang="en-US" sz="933" dirty="0">
                <a:ea typeface="+mn-lt"/>
                <a:cs typeface="+mn-lt"/>
              </a:rPr>
              <a:t>-star-ratings</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36971" y="1257619"/>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200" kern="0">
                <a:solidFill>
                  <a:srgbClr val="103154"/>
                </a:solidFill>
                <a:ea typeface="+mn-lt"/>
                <a:cs typeface="+mn-lt"/>
              </a:rPr>
              <a:t>How is the Overall Star Rating calculated?</a:t>
            </a:r>
            <a:endParaRPr lang="en-US" sz="2200" kern="0">
              <a:solidFill>
                <a:srgbClr val="103154"/>
              </a:solidFill>
              <a:ea typeface="ＭＳ Ｐゴシック"/>
              <a:cs typeface="+mn-lt"/>
            </a:endParaRPr>
          </a:p>
          <a:p>
            <a:pPr marL="250607" indent="-250607">
              <a:buClr>
                <a:srgbClr val="C00000"/>
              </a:buClr>
            </a:pPr>
            <a:r>
              <a:rPr lang="en-US" sz="2200" kern="0">
                <a:solidFill>
                  <a:srgbClr val="103154"/>
                </a:solidFill>
                <a:ea typeface="+mn-lt"/>
                <a:cs typeface="+mn-lt"/>
              </a:rPr>
              <a:t>The rating is calculated through a seven-step process:</a:t>
            </a:r>
            <a:endParaRPr lang="en-US" sz="2200"/>
          </a:p>
          <a:p>
            <a:pPr marL="250607" indent="-250607">
              <a:buClr>
                <a:srgbClr val="C00000"/>
              </a:buClr>
            </a:pPr>
            <a:r>
              <a:rPr lang="en-US" sz="2200" kern="0">
                <a:solidFill>
                  <a:srgbClr val="103154"/>
                </a:solidFill>
                <a:ea typeface="+mn-lt"/>
                <a:cs typeface="+mn-lt"/>
              </a:rPr>
              <a:t>1. Selection and Standardization of Measures: Selecting relevant measures and standardizing them.</a:t>
            </a:r>
            <a:endParaRPr lang="en-US" sz="2200"/>
          </a:p>
          <a:p>
            <a:pPr marL="250607" indent="-250607">
              <a:buClr>
                <a:srgbClr val="C00000"/>
              </a:buClr>
            </a:pPr>
            <a:r>
              <a:rPr lang="en-US" sz="2200" kern="0">
                <a:solidFill>
                  <a:srgbClr val="103154"/>
                </a:solidFill>
                <a:ea typeface="+mn-lt"/>
                <a:cs typeface="+mn-lt"/>
              </a:rPr>
              <a:t>2. Assignment of Measures to Groups: Grouping the measures into the five categories.</a:t>
            </a:r>
            <a:endParaRPr lang="en-US" sz="2200"/>
          </a:p>
          <a:p>
            <a:pPr marL="250607" indent="-250607">
              <a:buClr>
                <a:srgbClr val="C00000"/>
              </a:buClr>
            </a:pPr>
            <a:r>
              <a:rPr lang="en-US" sz="2200" kern="0">
                <a:solidFill>
                  <a:srgbClr val="103154"/>
                </a:solidFill>
                <a:ea typeface="+mn-lt"/>
                <a:cs typeface="+mn-lt"/>
              </a:rPr>
              <a:t>3. Calculation of Measure Group Scores: Calculating the average scores for each group.</a:t>
            </a:r>
            <a:endParaRPr lang="en-US" sz="2200"/>
          </a:p>
          <a:p>
            <a:pPr marL="250607" indent="-250607">
              <a:buClr>
                <a:srgbClr val="C00000"/>
              </a:buClr>
            </a:pPr>
            <a:r>
              <a:rPr lang="en-US" sz="2200" kern="0">
                <a:solidFill>
                  <a:srgbClr val="103154"/>
                </a:solidFill>
                <a:ea typeface="+mn-lt"/>
                <a:cs typeface="+mn-lt"/>
              </a:rPr>
              <a:t>4. Weighted Average of Measure Groups: Combining group scores using a weighted average.</a:t>
            </a:r>
            <a:endParaRPr lang="en-US" sz="2200"/>
          </a:p>
          <a:p>
            <a:pPr marL="250607" indent="-250607">
              <a:buClr>
                <a:srgbClr val="C00000"/>
              </a:buClr>
            </a:pPr>
            <a:r>
              <a:rPr lang="en-US" sz="2200" kern="0">
                <a:solidFill>
                  <a:srgbClr val="103154"/>
                </a:solidFill>
                <a:ea typeface="+mn-lt"/>
                <a:cs typeface="+mn-lt"/>
              </a:rPr>
              <a:t>5. Minimum Thresholds for Reporting: Applying minimum thresholds for a hospital to be eligible for a rating.</a:t>
            </a:r>
            <a:endParaRPr lang="en-US" sz="2200"/>
          </a:p>
          <a:p>
            <a:pPr marL="250607" indent="-250607">
              <a:buClr>
                <a:srgbClr val="C00000"/>
              </a:buClr>
            </a:pPr>
            <a:r>
              <a:rPr lang="en-US" sz="2200" kern="0">
                <a:solidFill>
                  <a:srgbClr val="103154"/>
                </a:solidFill>
                <a:ea typeface="+mn-lt"/>
                <a:cs typeface="+mn-lt"/>
              </a:rPr>
              <a:t>6. Peer Grouping: Grouping hospitals based on the number of measure groups they report.</a:t>
            </a:r>
            <a:endParaRPr lang="en-US" sz="2200"/>
          </a:p>
          <a:p>
            <a:pPr marL="250607" indent="-250607">
              <a:buClr>
                <a:srgbClr val="C00000"/>
              </a:buClr>
            </a:pPr>
            <a:r>
              <a:rPr lang="en-US" sz="2200" kern="0">
                <a:solidFill>
                  <a:srgbClr val="103154"/>
                </a:solidFill>
                <a:ea typeface="+mn-lt"/>
                <a:cs typeface="+mn-lt"/>
              </a:rPr>
              <a:t>7. Clustering Algorithm: Using a clustering algorithm to assign star ratings. </a:t>
            </a:r>
            <a:endParaRPr lang="en-US" sz="2200"/>
          </a:p>
          <a:p>
            <a:pPr marL="250607" indent="-250607">
              <a:buClr>
                <a:srgbClr val="C00000"/>
              </a:buClr>
            </a:pPr>
            <a:endParaRPr lang="en-US" sz="2200" kern="0">
              <a:solidFill>
                <a:srgbClr val="103154"/>
              </a:solidFill>
              <a:ea typeface="ＭＳ Ｐゴシック"/>
              <a:cs typeface="+mn-lt"/>
            </a:endParaRPr>
          </a:p>
        </p:txBody>
      </p:sp>
    </p:spTree>
    <p:extLst>
      <p:ext uri="{BB962C8B-B14F-4D97-AF65-F5344CB8AC3E}">
        <p14:creationId xmlns:p14="http://schemas.microsoft.com/office/powerpoint/2010/main" val="319135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139668" y="6047029"/>
            <a:ext cx="12049053" cy="66659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pic>
        <p:nvPicPr>
          <p:cNvPr id="4" name="Picture 3" descr="A diagram of a group of people&#10;&#10;Description automatically generated">
            <a:extLst>
              <a:ext uri="{FF2B5EF4-FFF2-40B4-BE49-F238E27FC236}">
                <a16:creationId xmlns:a16="http://schemas.microsoft.com/office/drawing/2014/main" id="{1FFEBC85-E5ED-6153-1972-3F00725722CE}"/>
              </a:ext>
            </a:extLst>
          </p:cNvPr>
          <p:cNvPicPr>
            <a:picLocks noChangeAspect="1"/>
          </p:cNvPicPr>
          <p:nvPr/>
        </p:nvPicPr>
        <p:blipFill>
          <a:blip r:embed="rId2"/>
          <a:stretch>
            <a:fillRect/>
          </a:stretch>
        </p:blipFill>
        <p:spPr>
          <a:xfrm>
            <a:off x="1900440" y="1038267"/>
            <a:ext cx="8519909" cy="4776095"/>
          </a:xfrm>
          <a:prstGeom prst="rect">
            <a:avLst/>
          </a:prstGeom>
        </p:spPr>
      </p:pic>
    </p:spTree>
    <p:extLst>
      <p:ext uri="{BB962C8B-B14F-4D97-AF65-F5344CB8AC3E}">
        <p14:creationId xmlns:p14="http://schemas.microsoft.com/office/powerpoint/2010/main" val="187240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836404" y="5619203"/>
            <a:ext cx="5352040" cy="124085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42337" y="125985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400" kern="0">
                <a:solidFill>
                  <a:srgbClr val="103154"/>
                </a:solidFill>
                <a:ea typeface="+mn-lt"/>
                <a:cs typeface="+mn-lt"/>
              </a:rPr>
              <a:t>There are 5 categories used by CMS to grade hospitals</a:t>
            </a:r>
            <a:endParaRPr lang="en-US" sz="2400"/>
          </a:p>
          <a:p>
            <a:pPr marL="250607" indent="-250607">
              <a:buClr>
                <a:srgbClr val="C00000"/>
              </a:buClr>
            </a:pPr>
            <a:r>
              <a:rPr lang="en-US" sz="2400" kern="0">
                <a:solidFill>
                  <a:srgbClr val="103154"/>
                </a:solidFill>
                <a:ea typeface="+mn-lt"/>
                <a:cs typeface="+mn-lt"/>
              </a:rPr>
              <a:t>1. Mortality: Measures related to the death rates of patients in hospitals.</a:t>
            </a:r>
            <a:endParaRPr lang="en-US" sz="2400"/>
          </a:p>
          <a:p>
            <a:pPr marL="250607" indent="-250607">
              <a:buClr>
                <a:srgbClr val="C00000"/>
              </a:buClr>
            </a:pPr>
            <a:r>
              <a:rPr lang="en-US" sz="2400" kern="0">
                <a:solidFill>
                  <a:srgbClr val="103154"/>
                </a:solidFill>
                <a:ea typeface="+mn-lt"/>
                <a:cs typeface="+mn-lt"/>
              </a:rPr>
              <a:t>2. Safety of Care: Measures related to the safety and complications experienced by patients.</a:t>
            </a:r>
            <a:endParaRPr lang="en-US" sz="2400"/>
          </a:p>
          <a:p>
            <a:pPr marL="250607" indent="-250607">
              <a:buClr>
                <a:srgbClr val="C00000"/>
              </a:buClr>
            </a:pPr>
            <a:r>
              <a:rPr lang="en-US" sz="2400" kern="0">
                <a:solidFill>
                  <a:srgbClr val="103154"/>
                </a:solidFill>
                <a:ea typeface="+mn-lt"/>
                <a:cs typeface="+mn-lt"/>
              </a:rPr>
              <a:t>3. Readmission: Measures tracking the rate at which patients return to the hospital after discharge.</a:t>
            </a:r>
            <a:endParaRPr lang="en-US" sz="2400"/>
          </a:p>
          <a:p>
            <a:pPr marL="250607" indent="-250607">
              <a:buClr>
                <a:srgbClr val="C00000"/>
              </a:buClr>
            </a:pPr>
            <a:r>
              <a:rPr lang="en-US" sz="2400" kern="0">
                <a:solidFill>
                  <a:srgbClr val="103154"/>
                </a:solidFill>
                <a:ea typeface="+mn-lt"/>
                <a:cs typeface="+mn-lt"/>
              </a:rPr>
              <a:t>4. Patient Experience: Measures based on patient feedback about their hospital experience.</a:t>
            </a:r>
            <a:endParaRPr lang="en-US" sz="2400"/>
          </a:p>
          <a:p>
            <a:pPr marL="250607" indent="-250607">
              <a:buClr>
                <a:srgbClr val="C00000"/>
              </a:buClr>
            </a:pPr>
            <a:r>
              <a:rPr lang="en-US" sz="2400" kern="0">
                <a:solidFill>
                  <a:srgbClr val="103154"/>
                </a:solidFill>
                <a:ea typeface="+mn-lt"/>
                <a:cs typeface="+mn-lt"/>
              </a:rPr>
              <a:t>5. Timely and Effective Care: Measures related to the timeliness and effectiveness of the care provided.</a:t>
            </a:r>
            <a:endParaRPr lang="en-US" sz="2400">
              <a:ea typeface="+mn-lt"/>
              <a:cs typeface="+mn-lt"/>
            </a:endParaRPr>
          </a:p>
          <a:p>
            <a:pPr marL="250607" indent="-250607">
              <a:buClr>
                <a:srgbClr val="C00000"/>
              </a:buClr>
            </a:pPr>
            <a:endParaRPr lang="en-US" sz="2400" kern="0">
              <a:solidFill>
                <a:srgbClr val="103154"/>
              </a:solidFill>
              <a:ea typeface="ＭＳ Ｐゴシック"/>
              <a:cs typeface="+mn-lt"/>
            </a:endParaRPr>
          </a:p>
        </p:txBody>
      </p:sp>
    </p:spTree>
    <p:extLst>
      <p:ext uri="{BB962C8B-B14F-4D97-AF65-F5344CB8AC3E}">
        <p14:creationId xmlns:p14="http://schemas.microsoft.com/office/powerpoint/2010/main" val="242747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927907" y="5617733"/>
            <a:ext cx="5352040" cy="124085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42337" y="125985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400" kern="0">
                <a:solidFill>
                  <a:srgbClr val="103154"/>
                </a:solidFill>
                <a:ea typeface="+mn-lt"/>
                <a:cs typeface="+mn-lt"/>
              </a:rPr>
              <a:t>What are the weightings applied to each measure group in the final star rating calculation?</a:t>
            </a:r>
          </a:p>
          <a:p>
            <a:pPr marL="250607" indent="-250607">
              <a:buClr>
                <a:srgbClr val="C00000"/>
              </a:buClr>
            </a:pPr>
            <a:r>
              <a:rPr lang="en-US" sz="2400" kern="0">
                <a:solidFill>
                  <a:srgbClr val="103154"/>
                </a:solidFill>
                <a:ea typeface="+mn-lt"/>
                <a:cs typeface="+mn-lt"/>
              </a:rPr>
              <a:t>The weights for each measure group are as follows:</a:t>
            </a:r>
            <a:endParaRPr lang="en-US" sz="2400"/>
          </a:p>
          <a:p>
            <a:pPr marL="250607" indent="-250607">
              <a:buClr>
                <a:srgbClr val="C00000"/>
              </a:buClr>
            </a:pPr>
            <a:r>
              <a:rPr lang="en-US" sz="2400" kern="0">
                <a:solidFill>
                  <a:srgbClr val="103154"/>
                </a:solidFill>
                <a:ea typeface="+mn-lt"/>
                <a:cs typeface="+mn-lt"/>
              </a:rPr>
              <a:t>Mortality: 22%</a:t>
            </a:r>
            <a:endParaRPr lang="en-US" sz="2400"/>
          </a:p>
          <a:p>
            <a:pPr marL="250607" indent="-250607">
              <a:buClr>
                <a:srgbClr val="C00000"/>
              </a:buClr>
            </a:pPr>
            <a:r>
              <a:rPr lang="en-US" sz="2400" kern="0">
                <a:solidFill>
                  <a:srgbClr val="103154"/>
                </a:solidFill>
                <a:ea typeface="+mn-lt"/>
                <a:cs typeface="+mn-lt"/>
              </a:rPr>
              <a:t>Safety of Care: 22%</a:t>
            </a:r>
            <a:endParaRPr lang="en-US" sz="2400"/>
          </a:p>
          <a:p>
            <a:pPr marL="250607" indent="-250607">
              <a:buClr>
                <a:srgbClr val="C00000"/>
              </a:buClr>
            </a:pPr>
            <a:r>
              <a:rPr lang="en-US" sz="2400" kern="0">
                <a:solidFill>
                  <a:srgbClr val="103154"/>
                </a:solidFill>
                <a:ea typeface="+mn-lt"/>
                <a:cs typeface="+mn-lt"/>
              </a:rPr>
              <a:t>Readmission: 22%</a:t>
            </a:r>
            <a:endParaRPr lang="en-US" sz="2400"/>
          </a:p>
          <a:p>
            <a:pPr marL="250607" indent="-250607">
              <a:buClr>
                <a:srgbClr val="C00000"/>
              </a:buClr>
            </a:pPr>
            <a:r>
              <a:rPr lang="en-US" sz="2400" kern="0">
                <a:solidFill>
                  <a:srgbClr val="103154"/>
                </a:solidFill>
                <a:ea typeface="+mn-lt"/>
                <a:cs typeface="+mn-lt"/>
              </a:rPr>
              <a:t>Patient Experience: 22%</a:t>
            </a:r>
            <a:endParaRPr lang="en-US" sz="2400"/>
          </a:p>
          <a:p>
            <a:pPr marL="250607" indent="-250607">
              <a:buClr>
                <a:srgbClr val="C00000"/>
              </a:buClr>
            </a:pPr>
            <a:r>
              <a:rPr lang="en-US" sz="2400" kern="0">
                <a:solidFill>
                  <a:srgbClr val="103154"/>
                </a:solidFill>
                <a:ea typeface="+mn-lt"/>
                <a:cs typeface="+mn-lt"/>
              </a:rPr>
              <a:t>Timely and Effective Care: 12%</a:t>
            </a:r>
            <a:endParaRPr lang="en-US" sz="2400"/>
          </a:p>
          <a:p>
            <a:pPr marL="250607" indent="-250607">
              <a:buClr>
                <a:srgbClr val="C00000"/>
              </a:buClr>
            </a:pPr>
            <a:endParaRPr lang="en-US" sz="2400" kern="0">
              <a:solidFill>
                <a:srgbClr val="103154"/>
              </a:solidFill>
              <a:ea typeface="+mn-lt"/>
              <a:cs typeface="+mn-lt"/>
            </a:endParaRPr>
          </a:p>
          <a:p>
            <a:pPr marL="250607" indent="-250607">
              <a:buClr>
                <a:srgbClr val="C00000"/>
              </a:buClr>
            </a:pPr>
            <a:endParaRPr lang="en-US" sz="2400" kern="0">
              <a:solidFill>
                <a:srgbClr val="103154"/>
              </a:solidFill>
              <a:ea typeface="ＭＳ Ｐゴシック"/>
              <a:cs typeface="+mn-lt"/>
            </a:endParaRPr>
          </a:p>
        </p:txBody>
      </p:sp>
      <p:pic>
        <p:nvPicPr>
          <p:cNvPr id="4" name="Picture 3" descr="A table with numbers and text&#10;&#10;Description automatically generated">
            <a:extLst>
              <a:ext uri="{FF2B5EF4-FFF2-40B4-BE49-F238E27FC236}">
                <a16:creationId xmlns:a16="http://schemas.microsoft.com/office/drawing/2014/main" id="{4F6D34EE-91D0-4D28-7E03-1B400630A6BD}"/>
              </a:ext>
            </a:extLst>
          </p:cNvPr>
          <p:cNvPicPr>
            <a:picLocks noChangeAspect="1"/>
          </p:cNvPicPr>
          <p:nvPr/>
        </p:nvPicPr>
        <p:blipFill rotWithShape="1">
          <a:blip r:embed="rId2"/>
          <a:srcRect l="4536" t="12659" r="22884" b="11242"/>
          <a:stretch/>
        </p:blipFill>
        <p:spPr>
          <a:xfrm>
            <a:off x="346658" y="4426130"/>
            <a:ext cx="6583548" cy="2001508"/>
          </a:xfrm>
          <a:prstGeom prst="rect">
            <a:avLst/>
          </a:prstGeom>
        </p:spPr>
      </p:pic>
    </p:spTree>
    <p:extLst>
      <p:ext uri="{BB962C8B-B14F-4D97-AF65-F5344CB8AC3E}">
        <p14:creationId xmlns:p14="http://schemas.microsoft.com/office/powerpoint/2010/main" val="80409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927907" y="5617733"/>
            <a:ext cx="5352040" cy="124085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42337" y="125985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r>
              <a:rPr lang="en-US" sz="2400" b="1" kern="0" dirty="0">
                <a:solidFill>
                  <a:srgbClr val="103154"/>
                </a:solidFill>
                <a:ea typeface="+mn-lt"/>
                <a:cs typeface="+mn-lt"/>
              </a:rPr>
              <a:t>Mortality</a:t>
            </a:r>
            <a:endParaRPr lang="en-US" sz="4667" b="1" dirty="0"/>
          </a:p>
          <a:p>
            <a:pPr marL="250607" indent="-250607">
              <a:lnSpc>
                <a:spcPct val="100000"/>
              </a:lnSpc>
              <a:buClr>
                <a:srgbClr val="C00000"/>
              </a:buClr>
            </a:pPr>
            <a:endParaRPr lang="en-US" sz="2400" kern="0" dirty="0">
              <a:solidFill>
                <a:srgbClr val="103154"/>
              </a:solidFill>
              <a:ea typeface="+mn-lt"/>
              <a:cs typeface="+mn-lt"/>
            </a:endParaRPr>
          </a:p>
          <a:p>
            <a:pPr marL="250607" indent="-250607">
              <a:lnSpc>
                <a:spcPct val="100000"/>
              </a:lnSpc>
              <a:buClr>
                <a:srgbClr val="C00000"/>
              </a:buClr>
            </a:pPr>
            <a:r>
              <a:rPr lang="en-US" sz="2400" kern="0" dirty="0">
                <a:solidFill>
                  <a:srgbClr val="103154"/>
                </a:solidFill>
                <a:ea typeface="+mn-lt"/>
                <a:cs typeface="+mn-lt"/>
              </a:rPr>
              <a:t>1. MORT30AMI: 30 day death rate for heart attack patients </a:t>
            </a:r>
            <a:endParaRPr lang="en-US" sz="4667" dirty="0">
              <a:ea typeface="+mn-lt"/>
              <a:cs typeface="+mn-lt"/>
            </a:endParaRPr>
          </a:p>
          <a:p>
            <a:pPr marL="250607" indent="-250607">
              <a:lnSpc>
                <a:spcPct val="100000"/>
              </a:lnSpc>
              <a:buClr>
                <a:srgbClr val="C00000"/>
              </a:buClr>
            </a:pPr>
            <a:r>
              <a:rPr lang="en-US" sz="2400" kern="0" dirty="0">
                <a:solidFill>
                  <a:srgbClr val="103154"/>
                </a:solidFill>
                <a:ea typeface="+mn-lt"/>
                <a:cs typeface="+mn-lt"/>
              </a:rPr>
              <a:t>2. MORT30CABG: Death rate for coronary artery bypass graft surgery patients </a:t>
            </a:r>
            <a:endParaRPr lang="en-US" sz="4667" dirty="0">
              <a:ea typeface="+mn-lt"/>
              <a:cs typeface="+mn-lt"/>
            </a:endParaRPr>
          </a:p>
          <a:p>
            <a:pPr marL="250607" indent="-250607">
              <a:lnSpc>
                <a:spcPct val="100000"/>
              </a:lnSpc>
              <a:buClr>
                <a:srgbClr val="C00000"/>
              </a:buClr>
            </a:pPr>
            <a:r>
              <a:rPr lang="en-US" sz="2400" kern="0" dirty="0">
                <a:solidFill>
                  <a:srgbClr val="103154"/>
                </a:solidFill>
                <a:ea typeface="+mn-lt"/>
                <a:cs typeface="+mn-lt"/>
              </a:rPr>
              <a:t>3. MORT30COPD: Death rate for chronic obstructive pulmonary disease (COPD) patients </a:t>
            </a:r>
            <a:endParaRPr lang="en-US" sz="4667" dirty="0"/>
          </a:p>
          <a:p>
            <a:pPr marL="250607" indent="-250607">
              <a:lnSpc>
                <a:spcPct val="100000"/>
              </a:lnSpc>
              <a:buClr>
                <a:srgbClr val="C00000"/>
              </a:buClr>
            </a:pPr>
            <a:r>
              <a:rPr lang="en-US" sz="2400" kern="0" dirty="0">
                <a:solidFill>
                  <a:srgbClr val="103154"/>
                </a:solidFill>
                <a:ea typeface="+mn-lt"/>
                <a:cs typeface="+mn-lt"/>
              </a:rPr>
              <a:t>4. MORT30HF: 30 day death rate for heart failure patients </a:t>
            </a:r>
            <a:endParaRPr lang="en-US" sz="4667" dirty="0"/>
          </a:p>
          <a:p>
            <a:pPr marL="250607" indent="-250607">
              <a:lnSpc>
                <a:spcPct val="100000"/>
              </a:lnSpc>
              <a:buClr>
                <a:srgbClr val="C00000"/>
              </a:buClr>
            </a:pPr>
            <a:r>
              <a:rPr lang="en-US" sz="2400" kern="0" dirty="0">
                <a:solidFill>
                  <a:srgbClr val="103154"/>
                </a:solidFill>
                <a:ea typeface="+mn-lt"/>
                <a:cs typeface="+mn-lt"/>
              </a:rPr>
              <a:t>5. MORT30PN: 30 day death rate for pneumonia patients </a:t>
            </a:r>
            <a:endParaRPr lang="en-US" sz="4667" dirty="0"/>
          </a:p>
          <a:p>
            <a:pPr marL="250607" indent="-250607">
              <a:lnSpc>
                <a:spcPct val="100000"/>
              </a:lnSpc>
              <a:buClr>
                <a:srgbClr val="C00000"/>
              </a:buClr>
            </a:pPr>
            <a:r>
              <a:rPr lang="en-US" sz="2400" kern="0" dirty="0">
                <a:solidFill>
                  <a:srgbClr val="103154"/>
                </a:solidFill>
                <a:ea typeface="+mn-lt"/>
                <a:cs typeface="+mn-lt"/>
              </a:rPr>
              <a:t>6. MORT30STK: Death rate for stroke patients </a:t>
            </a:r>
            <a:endParaRPr lang="en-US" sz="4667" dirty="0"/>
          </a:p>
          <a:p>
            <a:pPr marL="250607" indent="-250607">
              <a:lnSpc>
                <a:spcPct val="100000"/>
              </a:lnSpc>
              <a:buClr>
                <a:srgbClr val="C00000"/>
              </a:buClr>
            </a:pPr>
            <a:r>
              <a:rPr lang="en-US" sz="2400" b="1" kern="0" dirty="0">
                <a:solidFill>
                  <a:srgbClr val="103154"/>
                </a:solidFill>
                <a:ea typeface="+mn-lt"/>
                <a:cs typeface="+mn-lt"/>
              </a:rPr>
              <a:t>7. PSI 04: Death rate among surgical inpatients with serious treatable complications</a:t>
            </a:r>
            <a:endParaRPr lang="en-US" sz="4667" b="1" dirty="0"/>
          </a:p>
          <a:p>
            <a:pPr marL="250607" indent="-250607">
              <a:lnSpc>
                <a:spcPct val="100000"/>
              </a:lnSpc>
              <a:buClr>
                <a:srgbClr val="C00000"/>
              </a:buClr>
            </a:pPr>
            <a:endParaRPr lang="en-US" sz="2400" kern="0" dirty="0">
              <a:solidFill>
                <a:srgbClr val="103154"/>
              </a:solidFill>
              <a:ea typeface="ＭＳ Ｐゴシック"/>
              <a:cs typeface="+mn-lt"/>
            </a:endParaRPr>
          </a:p>
        </p:txBody>
      </p:sp>
    </p:spTree>
    <p:extLst>
      <p:ext uri="{BB962C8B-B14F-4D97-AF65-F5344CB8AC3E}">
        <p14:creationId xmlns:p14="http://schemas.microsoft.com/office/powerpoint/2010/main" val="91648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434810" y="6047029"/>
            <a:ext cx="10594813" cy="66659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36971" y="1163259"/>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r>
              <a:rPr lang="en-US" sz="2400" b="1" kern="0" dirty="0">
                <a:solidFill>
                  <a:srgbClr val="103154"/>
                </a:solidFill>
                <a:ea typeface="+mn-lt"/>
                <a:cs typeface="+mn-lt"/>
              </a:rPr>
              <a:t>Safety of Care</a:t>
            </a:r>
            <a:endParaRPr lang="en-US" sz="4667" b="1" dirty="0"/>
          </a:p>
          <a:p>
            <a:pPr marL="250607" indent="-250607">
              <a:lnSpc>
                <a:spcPct val="100000"/>
              </a:lnSpc>
              <a:buClr>
                <a:srgbClr val="C00000"/>
              </a:buClr>
            </a:pPr>
            <a:endParaRPr lang="en-US" sz="2400" kern="0" dirty="0">
              <a:solidFill>
                <a:srgbClr val="103154"/>
              </a:solidFill>
              <a:ea typeface="+mn-lt"/>
              <a:cs typeface="+mn-lt"/>
            </a:endParaRPr>
          </a:p>
          <a:p>
            <a:pPr marL="250607" indent="-250607">
              <a:buClr>
                <a:srgbClr val="C00000"/>
              </a:buClr>
            </a:pPr>
            <a:r>
              <a:rPr lang="en-US" sz="2400" kern="0" dirty="0">
                <a:solidFill>
                  <a:srgbClr val="103154"/>
                </a:solidFill>
                <a:ea typeface="+mn-lt"/>
                <a:cs typeface="+mn-lt"/>
              </a:rPr>
              <a:t>1. COMPHIPKNEE: Rate of complications for hip and knee replacement patients </a:t>
            </a:r>
            <a:endParaRPr lang="en-US" sz="4667" dirty="0">
              <a:ea typeface="+mn-lt"/>
              <a:cs typeface="+mn-lt"/>
            </a:endParaRPr>
          </a:p>
          <a:p>
            <a:pPr marL="250607" indent="-250607">
              <a:buClr>
                <a:srgbClr val="C00000"/>
              </a:buClr>
            </a:pPr>
            <a:r>
              <a:rPr lang="en-US" sz="2400" kern="0" dirty="0">
                <a:solidFill>
                  <a:srgbClr val="103154"/>
                </a:solidFill>
                <a:ea typeface="+mn-lt"/>
                <a:cs typeface="+mn-lt"/>
              </a:rPr>
              <a:t>2. HAI1: Central line associated bloodstream infection (CLABSI) </a:t>
            </a:r>
            <a:endParaRPr lang="en-US" sz="4667" dirty="0">
              <a:solidFill>
                <a:srgbClr val="FFFFFF"/>
              </a:solidFill>
              <a:ea typeface="ＭＳ Ｐゴシック"/>
              <a:cs typeface="+mn-lt"/>
            </a:endParaRPr>
          </a:p>
          <a:p>
            <a:pPr marL="250607" indent="-250607">
              <a:buClr>
                <a:srgbClr val="C00000"/>
              </a:buClr>
            </a:pPr>
            <a:r>
              <a:rPr lang="en-US" sz="2400" kern="0" dirty="0">
                <a:solidFill>
                  <a:srgbClr val="103154"/>
                </a:solidFill>
                <a:ea typeface="+mn-lt"/>
                <a:cs typeface="+mn-lt"/>
              </a:rPr>
              <a:t>3. HAI2: Catheter associated urinary tract infection (CAUTI) </a:t>
            </a:r>
            <a:endParaRPr lang="en-US" sz="4667" dirty="0">
              <a:ea typeface="+mn-lt"/>
              <a:cs typeface="+mn-lt"/>
            </a:endParaRPr>
          </a:p>
          <a:p>
            <a:pPr marL="250607" indent="-250607">
              <a:buClr>
                <a:srgbClr val="C00000"/>
              </a:buClr>
            </a:pPr>
            <a:r>
              <a:rPr lang="en-US" sz="2400" kern="0" dirty="0">
                <a:solidFill>
                  <a:srgbClr val="103154"/>
                </a:solidFill>
                <a:ea typeface="+mn-lt"/>
                <a:cs typeface="+mn-lt"/>
              </a:rPr>
              <a:t>4. HAI3: Surgical site infection from colon surgery (SSI: Colon) </a:t>
            </a:r>
            <a:endParaRPr lang="en-US" sz="4667" dirty="0"/>
          </a:p>
          <a:p>
            <a:pPr marL="250607" indent="-250607">
              <a:buClr>
                <a:srgbClr val="C00000"/>
              </a:buClr>
            </a:pPr>
            <a:r>
              <a:rPr lang="en-US" sz="2400" kern="0" dirty="0">
                <a:solidFill>
                  <a:srgbClr val="103154"/>
                </a:solidFill>
                <a:ea typeface="+mn-lt"/>
                <a:cs typeface="+mn-lt"/>
              </a:rPr>
              <a:t>5. HAI4: Surgical site infection from abdominal hysterectomy (</a:t>
            </a:r>
            <a:r>
              <a:rPr lang="en-US" sz="2400" kern="0" dirty="0" err="1">
                <a:solidFill>
                  <a:srgbClr val="103154"/>
                </a:solidFill>
                <a:ea typeface="+mn-lt"/>
                <a:cs typeface="+mn-lt"/>
              </a:rPr>
              <a:t>SSIabdominal</a:t>
            </a:r>
            <a:r>
              <a:rPr lang="en-US" sz="2400" kern="0" dirty="0">
                <a:solidFill>
                  <a:srgbClr val="103154"/>
                </a:solidFill>
                <a:ea typeface="+mn-lt"/>
                <a:cs typeface="+mn-lt"/>
              </a:rPr>
              <a:t> hysterectomy) </a:t>
            </a:r>
            <a:endParaRPr lang="en-US" sz="4667" dirty="0"/>
          </a:p>
          <a:p>
            <a:pPr marL="250607" indent="-250607">
              <a:buClr>
                <a:srgbClr val="C00000"/>
              </a:buClr>
            </a:pPr>
            <a:r>
              <a:rPr lang="en-US" sz="2400" b="1" kern="0" dirty="0">
                <a:solidFill>
                  <a:srgbClr val="103154"/>
                </a:solidFill>
                <a:ea typeface="+mn-lt"/>
                <a:cs typeface="+mn-lt"/>
              </a:rPr>
              <a:t>6. HAI5: Methicillin resistant Staphylococcus aureus (or MRSA) blood infections (Antibiotic resistant blood infections) </a:t>
            </a:r>
            <a:endParaRPr lang="en-US" sz="4667" b="1" dirty="0"/>
          </a:p>
          <a:p>
            <a:pPr marL="250607" indent="-250607">
              <a:buClr>
                <a:srgbClr val="C00000"/>
              </a:buClr>
            </a:pPr>
            <a:r>
              <a:rPr lang="en-US" sz="2400" b="1" kern="0" dirty="0">
                <a:solidFill>
                  <a:srgbClr val="103154"/>
                </a:solidFill>
                <a:ea typeface="+mn-lt"/>
                <a:cs typeface="+mn-lt"/>
              </a:rPr>
              <a:t>7. HAI6: </a:t>
            </a:r>
            <a:r>
              <a:rPr lang="en-US" sz="2400" b="1" kern="0" dirty="0" err="1">
                <a:solidFill>
                  <a:srgbClr val="103154"/>
                </a:solidFill>
                <a:ea typeface="+mn-lt"/>
                <a:cs typeface="+mn-lt"/>
              </a:rPr>
              <a:t>Clostridioides</a:t>
            </a:r>
            <a:r>
              <a:rPr lang="en-US" sz="2400" b="1" kern="0" dirty="0">
                <a:solidFill>
                  <a:srgbClr val="103154"/>
                </a:solidFill>
                <a:ea typeface="+mn-lt"/>
                <a:cs typeface="+mn-lt"/>
              </a:rPr>
              <a:t> difficile (or </a:t>
            </a:r>
            <a:r>
              <a:rPr lang="en-US" sz="2400" b="1" kern="0" dirty="0" err="1">
                <a:solidFill>
                  <a:srgbClr val="103154"/>
                </a:solidFill>
                <a:ea typeface="+mn-lt"/>
                <a:cs typeface="+mn-lt"/>
              </a:rPr>
              <a:t>C.diff</a:t>
            </a:r>
            <a:r>
              <a:rPr lang="en-US" sz="2400" b="1" kern="0" dirty="0">
                <a:solidFill>
                  <a:srgbClr val="103154"/>
                </a:solidFill>
                <a:ea typeface="+mn-lt"/>
                <a:cs typeface="+mn-lt"/>
              </a:rPr>
              <a:t>.) infections (Intestinal infections) </a:t>
            </a:r>
            <a:endParaRPr lang="en-US" sz="4667" b="1" dirty="0"/>
          </a:p>
          <a:p>
            <a:pPr marL="250607" indent="-250607">
              <a:buClr>
                <a:srgbClr val="C00000"/>
              </a:buClr>
            </a:pPr>
            <a:r>
              <a:rPr lang="en-US" sz="2400" b="1" kern="0" dirty="0">
                <a:solidFill>
                  <a:srgbClr val="103154"/>
                </a:solidFill>
                <a:ea typeface="+mn-lt"/>
                <a:cs typeface="+mn-lt"/>
              </a:rPr>
              <a:t>8. PSI 90: Patient Safety and Adverse Events Composite</a:t>
            </a:r>
            <a:endParaRPr lang="en-US" sz="4667" b="1" dirty="0"/>
          </a:p>
          <a:p>
            <a:pPr marL="250607" indent="-250607">
              <a:lnSpc>
                <a:spcPct val="100000"/>
              </a:lnSpc>
              <a:buClr>
                <a:srgbClr val="C00000"/>
              </a:buClr>
            </a:pPr>
            <a:endParaRPr lang="en-US" sz="2400" kern="0" dirty="0">
              <a:solidFill>
                <a:srgbClr val="103154"/>
              </a:solidFill>
              <a:cs typeface="Arial"/>
            </a:endParaRPr>
          </a:p>
          <a:p>
            <a:pPr marL="250607" indent="-250607">
              <a:lnSpc>
                <a:spcPct val="100000"/>
              </a:lnSpc>
              <a:buClr>
                <a:srgbClr val="C00000"/>
              </a:buClr>
            </a:pPr>
            <a:endParaRPr lang="en-US" sz="2400" kern="0" dirty="0">
              <a:solidFill>
                <a:srgbClr val="103154"/>
              </a:solidFill>
              <a:ea typeface="ＭＳ Ｐゴシック"/>
              <a:cs typeface="+mn-lt"/>
            </a:endParaRPr>
          </a:p>
        </p:txBody>
      </p:sp>
    </p:spTree>
    <p:extLst>
      <p:ext uri="{BB962C8B-B14F-4D97-AF65-F5344CB8AC3E}">
        <p14:creationId xmlns:p14="http://schemas.microsoft.com/office/powerpoint/2010/main" val="287183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263091" y="6191915"/>
            <a:ext cx="11930997" cy="66659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143788" y="125985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r>
              <a:rPr lang="en-US" sz="2000" b="1" kern="0" dirty="0">
                <a:solidFill>
                  <a:srgbClr val="103154"/>
                </a:solidFill>
                <a:ea typeface="+mn-lt"/>
                <a:cs typeface="+mn-lt"/>
              </a:rPr>
              <a:t>Readmission</a:t>
            </a:r>
            <a:endParaRPr lang="en-US" sz="2000" b="1" dirty="0"/>
          </a:p>
          <a:p>
            <a:pPr marL="250607" indent="-250607">
              <a:lnSpc>
                <a:spcPct val="100000"/>
              </a:lnSpc>
              <a:buClr>
                <a:srgbClr val="C00000"/>
              </a:buClr>
            </a:pPr>
            <a:endParaRPr lang="en-US" sz="2000" kern="0" dirty="0">
              <a:solidFill>
                <a:srgbClr val="103154"/>
              </a:solidFill>
              <a:ea typeface="+mn-lt"/>
              <a:cs typeface="+mn-lt"/>
            </a:endParaRPr>
          </a:p>
          <a:p>
            <a:pPr marL="250607" indent="-250607">
              <a:buClr>
                <a:srgbClr val="C00000"/>
              </a:buClr>
            </a:pPr>
            <a:r>
              <a:rPr lang="en-US" sz="2000" kern="0" dirty="0">
                <a:solidFill>
                  <a:srgbClr val="103154"/>
                </a:solidFill>
                <a:ea typeface="+mn-lt"/>
                <a:cs typeface="+mn-lt"/>
              </a:rPr>
              <a:t>1. EDAC30AMI: Acute myocardial infarction excess days in acute care (EDAC)</a:t>
            </a:r>
            <a:endParaRPr lang="en-US" sz="2000" dirty="0">
              <a:ea typeface="+mn-lt"/>
              <a:cs typeface="+mn-lt"/>
            </a:endParaRPr>
          </a:p>
          <a:p>
            <a:pPr marL="250607" indent="-250607">
              <a:buClr>
                <a:srgbClr val="C00000"/>
              </a:buClr>
            </a:pPr>
            <a:r>
              <a:rPr lang="en-US" sz="2000" kern="0" dirty="0">
                <a:solidFill>
                  <a:srgbClr val="103154"/>
                </a:solidFill>
                <a:ea typeface="+mn-lt"/>
                <a:cs typeface="+mn-lt"/>
              </a:rPr>
              <a:t>2. EDAC30HF: Heart failure excess days in acute care (EDAC)</a:t>
            </a:r>
            <a:endParaRPr lang="en-US" sz="2000" dirty="0"/>
          </a:p>
          <a:p>
            <a:pPr marL="250607" indent="-250607">
              <a:buClr>
                <a:srgbClr val="C00000"/>
              </a:buClr>
            </a:pPr>
            <a:r>
              <a:rPr lang="en-US" sz="2000" kern="0" dirty="0">
                <a:solidFill>
                  <a:srgbClr val="103154"/>
                </a:solidFill>
                <a:ea typeface="+mn-lt"/>
                <a:cs typeface="+mn-lt"/>
              </a:rPr>
              <a:t>3. EDAC30PN: Pneumonia excess days in acute care (EDAC)</a:t>
            </a:r>
            <a:endParaRPr lang="en-US" sz="2000" dirty="0"/>
          </a:p>
          <a:p>
            <a:pPr marL="250607" indent="-250607">
              <a:buClr>
                <a:srgbClr val="C00000"/>
              </a:buClr>
            </a:pPr>
            <a:r>
              <a:rPr lang="en-US" sz="2000" kern="0" dirty="0">
                <a:solidFill>
                  <a:srgbClr val="103154"/>
                </a:solidFill>
                <a:ea typeface="+mn-lt"/>
                <a:cs typeface="+mn-lt"/>
              </a:rPr>
              <a:t>4. READM30CABG: Rate of unplanned readmission after coronary artery bypass graft (CABG) surgery</a:t>
            </a:r>
            <a:endParaRPr lang="en-US" sz="2000" dirty="0">
              <a:ea typeface="+mn-lt"/>
              <a:cs typeface="+mn-lt"/>
            </a:endParaRPr>
          </a:p>
          <a:p>
            <a:pPr marL="250607" indent="-250607">
              <a:buClr>
                <a:srgbClr val="C00000"/>
              </a:buClr>
            </a:pPr>
            <a:r>
              <a:rPr lang="en-US" sz="2000" kern="0" dirty="0">
                <a:solidFill>
                  <a:srgbClr val="103154"/>
                </a:solidFill>
                <a:ea typeface="+mn-lt"/>
                <a:cs typeface="+mn-lt"/>
              </a:rPr>
              <a:t>5. READM30COPD: Rate of unplanned readmission for chronic obstructive pulmonary disease patient</a:t>
            </a:r>
            <a:endParaRPr lang="en-US" sz="2000" dirty="0"/>
          </a:p>
          <a:p>
            <a:pPr marL="250607" indent="-250607">
              <a:buClr>
                <a:srgbClr val="C00000"/>
              </a:buClr>
            </a:pPr>
            <a:r>
              <a:rPr lang="en-US" sz="2000" kern="0" dirty="0">
                <a:solidFill>
                  <a:srgbClr val="103154"/>
                </a:solidFill>
                <a:ea typeface="+mn-lt"/>
                <a:cs typeface="+mn-lt"/>
              </a:rPr>
              <a:t>6. READM30HipKnee: 30day rate of readmission for hip and knee replacement patients</a:t>
            </a:r>
            <a:endParaRPr lang="en-US" sz="2000" dirty="0">
              <a:ea typeface="+mn-lt"/>
              <a:cs typeface="+mn-lt"/>
            </a:endParaRPr>
          </a:p>
          <a:p>
            <a:pPr marL="250607" indent="-250607">
              <a:buClr>
                <a:srgbClr val="C00000"/>
              </a:buClr>
            </a:pPr>
            <a:r>
              <a:rPr lang="en-US" sz="2000" b="1" kern="0" dirty="0">
                <a:solidFill>
                  <a:srgbClr val="103154"/>
                </a:solidFill>
                <a:ea typeface="+mn-lt"/>
                <a:cs typeface="+mn-lt"/>
              </a:rPr>
              <a:t>7. READM30HOSPWIDE: Rate of readmission after discharge from hospital</a:t>
            </a:r>
            <a:endParaRPr lang="en-US" sz="2000" b="1" dirty="0"/>
          </a:p>
          <a:p>
            <a:pPr marL="250607" indent="-250607">
              <a:buClr>
                <a:srgbClr val="C00000"/>
              </a:buClr>
            </a:pPr>
            <a:r>
              <a:rPr lang="en-US" sz="2000" kern="0" dirty="0">
                <a:solidFill>
                  <a:srgbClr val="103154"/>
                </a:solidFill>
                <a:ea typeface="+mn-lt"/>
                <a:cs typeface="+mn-lt"/>
              </a:rPr>
              <a:t>8. OP32: Facility 7day risk standardized hospital visit rate after outpatient colonoscopy</a:t>
            </a:r>
            <a:endParaRPr lang="en-US" sz="2000" dirty="0"/>
          </a:p>
          <a:p>
            <a:pPr marL="250607" indent="-250607">
              <a:buClr>
                <a:srgbClr val="C00000"/>
              </a:buClr>
            </a:pPr>
            <a:r>
              <a:rPr lang="en-US" sz="2000" kern="0" dirty="0">
                <a:solidFill>
                  <a:srgbClr val="103154"/>
                </a:solidFill>
                <a:ea typeface="+mn-lt"/>
                <a:cs typeface="+mn-lt"/>
              </a:rPr>
              <a:t>9. OP35 ADM: Admissions visits for patients receiving outpatient chemotherapy</a:t>
            </a:r>
            <a:endParaRPr lang="en-US" sz="2000" dirty="0"/>
          </a:p>
          <a:p>
            <a:pPr marL="250607" indent="-250607">
              <a:buClr>
                <a:srgbClr val="C00000"/>
              </a:buClr>
            </a:pPr>
            <a:r>
              <a:rPr lang="en-US" sz="2000" kern="0" dirty="0">
                <a:solidFill>
                  <a:srgbClr val="103154"/>
                </a:solidFill>
                <a:ea typeface="+mn-lt"/>
                <a:cs typeface="+mn-lt"/>
              </a:rPr>
              <a:t>10. OP35 ED: Emergency department (ED) visits for patients receiving outpatient chemotherapy</a:t>
            </a:r>
            <a:endParaRPr lang="en-US" sz="2000" dirty="0"/>
          </a:p>
          <a:p>
            <a:pPr marL="250607" indent="-250607">
              <a:buClr>
                <a:srgbClr val="C00000"/>
              </a:buClr>
            </a:pPr>
            <a:r>
              <a:rPr lang="en-US" sz="2000" b="1" kern="0" dirty="0">
                <a:solidFill>
                  <a:srgbClr val="103154"/>
                </a:solidFill>
                <a:ea typeface="+mn-lt"/>
                <a:cs typeface="+mn-lt"/>
              </a:rPr>
              <a:t>11. OP36: Hospital visits after hospital outpatient surgery</a:t>
            </a:r>
            <a:endParaRPr lang="en-US" sz="2000" b="1" dirty="0"/>
          </a:p>
          <a:p>
            <a:pPr marL="250607" indent="-250607">
              <a:lnSpc>
                <a:spcPct val="100000"/>
              </a:lnSpc>
              <a:buClr>
                <a:srgbClr val="C00000"/>
              </a:buClr>
            </a:pPr>
            <a:endParaRPr lang="en-US" sz="2000" kern="0" dirty="0">
              <a:solidFill>
                <a:srgbClr val="103154"/>
              </a:solidFill>
              <a:cs typeface="Arial"/>
            </a:endParaRPr>
          </a:p>
          <a:p>
            <a:pPr marL="250607" indent="-250607">
              <a:lnSpc>
                <a:spcPct val="100000"/>
              </a:lnSpc>
              <a:buClr>
                <a:srgbClr val="C00000"/>
              </a:buClr>
            </a:pPr>
            <a:endParaRPr lang="en-US" sz="2000" kern="0" dirty="0">
              <a:solidFill>
                <a:srgbClr val="103154"/>
              </a:solidFill>
              <a:ea typeface="ＭＳ Ｐゴシック"/>
              <a:cs typeface="+mn-lt"/>
            </a:endParaRPr>
          </a:p>
        </p:txBody>
      </p:sp>
    </p:spTree>
    <p:extLst>
      <p:ext uri="{BB962C8B-B14F-4D97-AF65-F5344CB8AC3E}">
        <p14:creationId xmlns:p14="http://schemas.microsoft.com/office/powerpoint/2010/main" val="2923620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503977" y="5424550"/>
            <a:ext cx="5352040" cy="124085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https://</a:t>
            </a:r>
            <a:r>
              <a:rPr lang="en-US" sz="933" dirty="0" err="1">
                <a:ea typeface="+mn-lt"/>
                <a:cs typeface="+mn-lt"/>
              </a:rPr>
              <a:t>www.qualityindicators.ahrq.gov</a:t>
            </a:r>
            <a:r>
              <a:rPr lang="en-US" sz="933" dirty="0">
                <a:ea typeface="+mn-lt"/>
                <a:cs typeface="+mn-lt"/>
              </a:rPr>
              <a:t>/Downloads/Modules/PSI/V2018/</a:t>
            </a:r>
            <a:r>
              <a:rPr lang="en-US" sz="933" dirty="0" err="1">
                <a:ea typeface="+mn-lt"/>
                <a:cs typeface="+mn-lt"/>
              </a:rPr>
              <a:t>TechSpecs</a:t>
            </a:r>
            <a:r>
              <a:rPr lang="en-US" sz="933" dirty="0">
                <a:ea typeface="+mn-lt"/>
                <a:cs typeface="+mn-lt"/>
              </a:rPr>
              <a:t>/PSI_15_Accidental_Puncture_or_Laceration_Rate.pdf</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36971" y="106130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r>
              <a:rPr lang="en-US" sz="2400" b="1" kern="0">
                <a:solidFill>
                  <a:srgbClr val="103154"/>
                </a:solidFill>
                <a:ea typeface="+mn-lt"/>
                <a:cs typeface="+mn-lt"/>
              </a:rPr>
              <a:t>Patient Experience</a:t>
            </a:r>
            <a:endParaRPr lang="en-US" sz="4667" b="1">
              <a:solidFill>
                <a:srgbClr val="FFFFFF"/>
              </a:solidFill>
              <a:ea typeface="ＭＳ Ｐゴシック"/>
              <a:cs typeface="+mn-lt"/>
            </a:endParaRPr>
          </a:p>
          <a:p>
            <a:pPr marL="250607" indent="-250607">
              <a:lnSpc>
                <a:spcPct val="100000"/>
              </a:lnSpc>
              <a:buClr>
                <a:srgbClr val="C00000"/>
              </a:buClr>
            </a:pPr>
            <a:endParaRPr lang="en-US" sz="2400" b="1" kern="0">
              <a:solidFill>
                <a:srgbClr val="103154"/>
              </a:solidFill>
              <a:cs typeface="Arial"/>
            </a:endParaRPr>
          </a:p>
          <a:p>
            <a:pPr marL="250607" indent="-250607">
              <a:buClr>
                <a:srgbClr val="C00000"/>
              </a:buClr>
            </a:pPr>
            <a:r>
              <a:rPr lang="en-US" sz="2400" kern="0">
                <a:solidFill>
                  <a:srgbClr val="103154"/>
                </a:solidFill>
                <a:ea typeface="+mn-lt"/>
                <a:cs typeface="+mn-lt"/>
              </a:rPr>
              <a:t>1. HCOMP1: Communication with nurses</a:t>
            </a:r>
            <a:endParaRPr lang="en-US" sz="4667">
              <a:ea typeface="+mn-lt"/>
              <a:cs typeface="+mn-lt"/>
            </a:endParaRPr>
          </a:p>
          <a:p>
            <a:pPr marL="250607" indent="-250607">
              <a:buClr>
                <a:srgbClr val="C00000"/>
              </a:buClr>
            </a:pPr>
            <a:r>
              <a:rPr lang="en-US" sz="2400" kern="0">
                <a:solidFill>
                  <a:srgbClr val="103154"/>
                </a:solidFill>
                <a:ea typeface="+mn-lt"/>
                <a:cs typeface="+mn-lt"/>
              </a:rPr>
              <a:t>2. HCOMP2: Communication with doctors 23</a:t>
            </a:r>
            <a:endParaRPr lang="en-US" sz="4667"/>
          </a:p>
          <a:p>
            <a:pPr marL="250607" indent="-250607">
              <a:buClr>
                <a:srgbClr val="C00000"/>
              </a:buClr>
            </a:pPr>
            <a:r>
              <a:rPr lang="en-US" sz="2400" kern="0">
                <a:solidFill>
                  <a:srgbClr val="103154"/>
                </a:solidFill>
                <a:ea typeface="+mn-lt"/>
                <a:cs typeface="+mn-lt"/>
              </a:rPr>
              <a:t>3. HCOMP3: Responsiveness of hospital staff</a:t>
            </a:r>
            <a:endParaRPr lang="en-US" sz="4667"/>
          </a:p>
          <a:p>
            <a:pPr marL="250607" indent="-250607">
              <a:buClr>
                <a:srgbClr val="C00000"/>
              </a:buClr>
            </a:pPr>
            <a:r>
              <a:rPr lang="en-US" sz="2400" kern="0">
                <a:solidFill>
                  <a:srgbClr val="103154"/>
                </a:solidFill>
                <a:ea typeface="+mn-lt"/>
                <a:cs typeface="+mn-lt"/>
              </a:rPr>
              <a:t>4. HCOMP5: Communication about medicines</a:t>
            </a:r>
            <a:endParaRPr lang="en-US" sz="4667"/>
          </a:p>
          <a:p>
            <a:pPr marL="250607" indent="-250607">
              <a:buClr>
                <a:srgbClr val="C00000"/>
              </a:buClr>
            </a:pPr>
            <a:r>
              <a:rPr lang="en-US" sz="2400" kern="0">
                <a:solidFill>
                  <a:srgbClr val="103154"/>
                </a:solidFill>
                <a:ea typeface="+mn-lt"/>
                <a:cs typeface="+mn-lt"/>
              </a:rPr>
              <a:t>5. HCOMP6: Discharge information</a:t>
            </a:r>
            <a:endParaRPr lang="en-US" sz="4667"/>
          </a:p>
          <a:p>
            <a:pPr marL="250607" indent="-250607">
              <a:buClr>
                <a:srgbClr val="C00000"/>
              </a:buClr>
            </a:pPr>
            <a:r>
              <a:rPr lang="en-US" sz="2400" kern="0">
                <a:solidFill>
                  <a:srgbClr val="103154"/>
                </a:solidFill>
                <a:ea typeface="+mn-lt"/>
                <a:cs typeface="+mn-lt"/>
              </a:rPr>
              <a:t>6. HCOMP7: Care transition</a:t>
            </a:r>
            <a:endParaRPr lang="en-US" sz="4667"/>
          </a:p>
          <a:p>
            <a:pPr marL="250607" indent="-250607">
              <a:buClr>
                <a:srgbClr val="C00000"/>
              </a:buClr>
            </a:pPr>
            <a:r>
              <a:rPr lang="en-US" sz="2400" kern="0">
                <a:solidFill>
                  <a:srgbClr val="103154"/>
                </a:solidFill>
                <a:ea typeface="+mn-lt"/>
                <a:cs typeface="+mn-lt"/>
              </a:rPr>
              <a:t>7. HHSPRATING Hospital rating (Q21) + HRECMND: Willingness to recommend hospital (Q22) / 2</a:t>
            </a:r>
            <a:endParaRPr lang="en-US" sz="4667"/>
          </a:p>
          <a:p>
            <a:pPr marL="250607" indent="-250607">
              <a:buClr>
                <a:srgbClr val="C00000"/>
              </a:buClr>
            </a:pPr>
            <a:r>
              <a:rPr lang="en-US" sz="2400" kern="0">
                <a:solidFill>
                  <a:srgbClr val="103154"/>
                </a:solidFill>
                <a:ea typeface="+mn-lt"/>
                <a:cs typeface="+mn-lt"/>
              </a:rPr>
              <a:t>8. HCLEANHSP Cleanliness of hospital environment (Q8) + HQUIETHSP Quietness of hospital environment (Q9) / 2</a:t>
            </a:r>
            <a:endParaRPr lang="en-US" sz="4667"/>
          </a:p>
          <a:p>
            <a:pPr marL="250607" indent="-250607">
              <a:lnSpc>
                <a:spcPct val="100000"/>
              </a:lnSpc>
              <a:buClr>
                <a:srgbClr val="C00000"/>
              </a:buClr>
            </a:pPr>
            <a:endParaRPr lang="en-US" sz="2400" kern="0">
              <a:solidFill>
                <a:srgbClr val="103154"/>
              </a:solidFill>
              <a:cs typeface="Arial"/>
            </a:endParaRPr>
          </a:p>
          <a:p>
            <a:pPr marL="250607" indent="-250607">
              <a:lnSpc>
                <a:spcPct val="100000"/>
              </a:lnSpc>
              <a:buClr>
                <a:srgbClr val="C00000"/>
              </a:buClr>
            </a:pPr>
            <a:endParaRPr lang="en-US" sz="2400" kern="0">
              <a:solidFill>
                <a:srgbClr val="103154"/>
              </a:solidFill>
              <a:ea typeface="ＭＳ Ｐゴシック"/>
              <a:cs typeface="+mn-lt"/>
            </a:endParaRPr>
          </a:p>
        </p:txBody>
      </p:sp>
    </p:spTree>
    <p:extLst>
      <p:ext uri="{BB962C8B-B14F-4D97-AF65-F5344CB8AC3E}">
        <p14:creationId xmlns:p14="http://schemas.microsoft.com/office/powerpoint/2010/main" val="2549367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842047" y="5767986"/>
            <a:ext cx="5352040" cy="954107"/>
          </a:xfrm>
          <a:prstGeom prst="rect">
            <a:avLst/>
          </a:prstGeom>
          <a:noFill/>
        </p:spPr>
        <p:txBody>
          <a:bodyPr wrap="square" lIns="91440" tIns="45720" rIns="91440" bIns="45720" rtlCol="0" anchor="t">
            <a:spAutoFit/>
          </a:bodyPr>
          <a:lstStyle/>
          <a:p>
            <a:r>
              <a:rPr lang="en-US" sz="800" dirty="0">
                <a:ea typeface="+mn-lt"/>
                <a:cs typeface="+mn-lt"/>
              </a:rPr>
              <a:t>Venkatesh AK, Bagshaw K, </a:t>
            </a:r>
            <a:r>
              <a:rPr lang="en-US" sz="800" dirty="0" err="1">
                <a:ea typeface="+mn-lt"/>
                <a:cs typeface="+mn-lt"/>
              </a:rPr>
              <a:t>Gettel</a:t>
            </a:r>
            <a:r>
              <a:rPr lang="en-US" sz="800" dirty="0">
                <a:ea typeface="+mn-lt"/>
                <a:cs typeface="+mn-lt"/>
              </a:rPr>
              <a:t> C, Suter L, Qin L, Herrin J, Lin Z, Grant S, Rothenberg E, </a:t>
            </a:r>
            <a:r>
              <a:rPr lang="en-US" sz="800" dirty="0" err="1">
                <a:ea typeface="+mn-lt"/>
                <a:cs typeface="+mn-lt"/>
              </a:rPr>
              <a:t>Omotosho</a:t>
            </a:r>
            <a:r>
              <a:rPr lang="en-US" sz="800" dirty="0">
                <a:ea typeface="+mn-lt"/>
                <a:cs typeface="+mn-lt"/>
              </a:rPr>
              <a:t> P. CMS Overall Hospital Quality Star Rating: July 2024 Updates and Specifications Report. Yale New Haven Health Services Corporation – Center for Outcomes Research and Evaluation (CORE); 2024 Jul.</a:t>
            </a:r>
            <a:endParaRPr lang="en-US" sz="800" dirty="0">
              <a:cs typeface="Arial"/>
            </a:endParaRPr>
          </a:p>
          <a:p>
            <a:r>
              <a:rPr lang="en-US" sz="800" dirty="0">
                <a:ea typeface="+mn-lt"/>
                <a:cs typeface="+mn-lt"/>
              </a:rPr>
              <a:t>Quality Measures Fact Sheet: CMS Patient Safety Indicators PSI 90 (NQF #0531). National Quality Strategy Domain: Patient Safety. CMS; 2019 Sep. Available from: https://</a:t>
            </a:r>
            <a:r>
              <a:rPr lang="en-US" sz="800" dirty="0" err="1">
                <a:ea typeface="+mn-lt"/>
                <a:cs typeface="+mn-lt"/>
              </a:rPr>
              <a:t>www.qualityindicators.ahrq.gov</a:t>
            </a:r>
            <a:r>
              <a:rPr lang="en-US" sz="800" dirty="0">
                <a:ea typeface="+mn-lt"/>
                <a:cs typeface="+mn-lt"/>
              </a:rPr>
              <a:t>/Downloads/Modules/PSI/V2018/</a:t>
            </a:r>
            <a:r>
              <a:rPr lang="en-US" sz="800" dirty="0" err="1">
                <a:ea typeface="+mn-lt"/>
                <a:cs typeface="+mn-lt"/>
              </a:rPr>
              <a:t>TechSpecs</a:t>
            </a:r>
            <a:r>
              <a:rPr lang="en-US" sz="800" dirty="0">
                <a:ea typeface="+mn-lt"/>
                <a:cs typeface="+mn-lt"/>
              </a:rPr>
              <a:t>/PSI_15_Accidental_Puncture_or_Laceration_Rate.pdf</a:t>
            </a:r>
            <a:endParaRPr lang="en-US" sz="800" dirty="0">
              <a:cs typeface="Arial"/>
            </a:endParaRPr>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1099" y="970076"/>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r>
              <a:rPr lang="en-US" sz="1733" b="1" kern="0" dirty="0">
                <a:solidFill>
                  <a:srgbClr val="103154"/>
                </a:solidFill>
                <a:ea typeface="+mn-lt"/>
                <a:cs typeface="+mn-lt"/>
              </a:rPr>
              <a:t>Timely and Effective Care</a:t>
            </a:r>
            <a:endParaRPr lang="en-US" sz="1733" b="1" dirty="0">
              <a:solidFill>
                <a:srgbClr val="FFFFFF"/>
              </a:solidFill>
              <a:ea typeface="ＭＳ Ｐゴシック"/>
              <a:cs typeface="+mn-lt"/>
            </a:endParaRPr>
          </a:p>
          <a:p>
            <a:pPr marL="250607" indent="-250607">
              <a:lnSpc>
                <a:spcPct val="100000"/>
              </a:lnSpc>
              <a:buClr>
                <a:srgbClr val="C00000"/>
              </a:buClr>
            </a:pPr>
            <a:endParaRPr lang="en-US" sz="1733" b="1" kern="0" dirty="0">
              <a:solidFill>
                <a:srgbClr val="103154"/>
              </a:solidFill>
              <a:cs typeface="Arial"/>
            </a:endParaRPr>
          </a:p>
          <a:p>
            <a:pPr marL="250607" indent="-250607">
              <a:buClr>
                <a:srgbClr val="C00000"/>
              </a:buClr>
            </a:pPr>
            <a:r>
              <a:rPr lang="en-US" sz="1733" kern="0" dirty="0">
                <a:solidFill>
                  <a:srgbClr val="103154"/>
                </a:solidFill>
                <a:ea typeface="+mn-lt"/>
                <a:cs typeface="+mn-lt"/>
              </a:rPr>
              <a:t>1. IMM3: Percent of healthcare workers vaccinated against Influenza</a:t>
            </a:r>
            <a:endParaRPr lang="en-US" sz="1733" dirty="0">
              <a:ea typeface="+mn-lt"/>
              <a:cs typeface="+mn-lt"/>
            </a:endParaRPr>
          </a:p>
          <a:p>
            <a:pPr marL="250607" indent="-250607">
              <a:buClr>
                <a:srgbClr val="C00000"/>
              </a:buClr>
            </a:pPr>
            <a:r>
              <a:rPr lang="en-US" sz="1733" kern="0" dirty="0">
                <a:solidFill>
                  <a:srgbClr val="103154"/>
                </a:solidFill>
                <a:ea typeface="+mn-lt"/>
                <a:cs typeface="+mn-lt"/>
              </a:rPr>
              <a:t>2. OP22: Percentage of patients who left the emergency department before being seen</a:t>
            </a:r>
            <a:endParaRPr lang="en-US" sz="1733" dirty="0"/>
          </a:p>
          <a:p>
            <a:pPr marL="250607" indent="-250607">
              <a:buClr>
                <a:srgbClr val="C00000"/>
              </a:buClr>
            </a:pPr>
            <a:r>
              <a:rPr lang="en-US" sz="1733" kern="0" dirty="0">
                <a:solidFill>
                  <a:srgbClr val="103154"/>
                </a:solidFill>
                <a:ea typeface="+mn-lt"/>
                <a:cs typeface="+mn-lt"/>
              </a:rPr>
              <a:t>3. OP23: Percentage of patients who came to the emergency department with stroke symptoms who received brain scan results within 45 minutes of arrival</a:t>
            </a:r>
            <a:endParaRPr lang="en-US" sz="1733" dirty="0"/>
          </a:p>
          <a:p>
            <a:pPr marL="250607" indent="-250607">
              <a:buClr>
                <a:srgbClr val="C00000"/>
              </a:buClr>
            </a:pPr>
            <a:r>
              <a:rPr lang="en-US" sz="1733" kern="0" dirty="0">
                <a:solidFill>
                  <a:srgbClr val="103154"/>
                </a:solidFill>
                <a:ea typeface="+mn-lt"/>
                <a:cs typeface="+mn-lt"/>
              </a:rPr>
              <a:t>4. OP29: Appropriate </a:t>
            </a:r>
            <a:r>
              <a:rPr lang="en-US" sz="1733" kern="0" dirty="0" err="1">
                <a:solidFill>
                  <a:srgbClr val="103154"/>
                </a:solidFill>
                <a:ea typeface="+mn-lt"/>
                <a:cs typeface="+mn-lt"/>
              </a:rPr>
              <a:t>followup</a:t>
            </a:r>
            <a:r>
              <a:rPr lang="en-US" sz="1733" kern="0" dirty="0">
                <a:solidFill>
                  <a:srgbClr val="103154"/>
                </a:solidFill>
                <a:ea typeface="+mn-lt"/>
                <a:cs typeface="+mn-lt"/>
              </a:rPr>
              <a:t> interval for normal colonoscopy in average risk patients</a:t>
            </a:r>
            <a:endParaRPr lang="en-US" sz="1733" dirty="0">
              <a:ea typeface="+mn-lt"/>
              <a:cs typeface="+mn-lt"/>
            </a:endParaRPr>
          </a:p>
          <a:p>
            <a:pPr marL="250607" indent="-250607">
              <a:buClr>
                <a:srgbClr val="C00000"/>
              </a:buClr>
            </a:pPr>
            <a:r>
              <a:rPr lang="en-US" sz="1733" kern="0" dirty="0">
                <a:solidFill>
                  <a:srgbClr val="103154"/>
                </a:solidFill>
                <a:ea typeface="+mn-lt"/>
                <a:cs typeface="+mn-lt"/>
              </a:rPr>
              <a:t>5. PC01: Percent of newborns whose deliveries were scheduled too early (13 weeks early), when a scheduled delivery was not medically necessary</a:t>
            </a:r>
            <a:endParaRPr lang="en-US" sz="1733" dirty="0"/>
          </a:p>
          <a:p>
            <a:pPr marL="250607" indent="-250607">
              <a:buClr>
                <a:srgbClr val="C00000"/>
              </a:buClr>
            </a:pPr>
            <a:r>
              <a:rPr lang="en-US" sz="1733" b="1" kern="0" dirty="0">
                <a:solidFill>
                  <a:srgbClr val="103154"/>
                </a:solidFill>
                <a:ea typeface="+mn-lt"/>
                <a:cs typeface="+mn-lt"/>
              </a:rPr>
              <a:t>6. SEP1: Percentage of patients who received appropriate care for severe sepsis and septic shock</a:t>
            </a:r>
            <a:endParaRPr lang="en-US" sz="1733" b="1" dirty="0"/>
          </a:p>
          <a:p>
            <a:pPr marL="250607" indent="-250607">
              <a:buClr>
                <a:srgbClr val="C00000"/>
              </a:buClr>
            </a:pPr>
            <a:r>
              <a:rPr lang="en-US" sz="1733" kern="0" dirty="0">
                <a:solidFill>
                  <a:srgbClr val="103154"/>
                </a:solidFill>
                <a:ea typeface="+mn-lt"/>
                <a:cs typeface="+mn-lt"/>
              </a:rPr>
              <a:t>7. OP3b: Average number of minutes before outpatients with chest pain or possible heart attack who needed specialized care were transferred to another hospital</a:t>
            </a:r>
            <a:endParaRPr lang="en-US" sz="1733" dirty="0"/>
          </a:p>
          <a:p>
            <a:pPr marL="250607" indent="-250607">
              <a:buClr>
                <a:srgbClr val="C00000"/>
              </a:buClr>
            </a:pPr>
            <a:r>
              <a:rPr lang="en-US" sz="1733" kern="0" dirty="0">
                <a:solidFill>
                  <a:srgbClr val="103154"/>
                </a:solidFill>
                <a:ea typeface="+mn-lt"/>
                <a:cs typeface="+mn-lt"/>
              </a:rPr>
              <a:t>8. OP18b: Average time patients spent in the emergency department before being sent home</a:t>
            </a:r>
            <a:endParaRPr lang="en-US" sz="1733" dirty="0"/>
          </a:p>
          <a:p>
            <a:pPr marL="250607" indent="-250607">
              <a:buClr>
                <a:srgbClr val="C00000"/>
              </a:buClr>
            </a:pPr>
            <a:r>
              <a:rPr lang="en-US" sz="1733" kern="0" dirty="0">
                <a:solidFill>
                  <a:srgbClr val="103154"/>
                </a:solidFill>
                <a:ea typeface="+mn-lt"/>
                <a:cs typeface="+mn-lt"/>
              </a:rPr>
              <a:t>9. OP8: Outpatients with low back pain who had an MRI without trying recommended treatments first, such as physical therapy</a:t>
            </a:r>
            <a:endParaRPr lang="en-US" sz="1733" dirty="0"/>
          </a:p>
          <a:p>
            <a:pPr marL="250607" indent="-250607">
              <a:buClr>
                <a:srgbClr val="C00000"/>
              </a:buClr>
            </a:pPr>
            <a:r>
              <a:rPr lang="en-US" sz="1733" kern="0" dirty="0">
                <a:solidFill>
                  <a:srgbClr val="103154"/>
                </a:solidFill>
                <a:ea typeface="+mn-lt"/>
                <a:cs typeface="+mn-lt"/>
              </a:rPr>
              <a:t>10. OP10: Outpatient CT scans of the abdomen that were “combination” (double) scans</a:t>
            </a:r>
            <a:endParaRPr lang="en-US" sz="1733" dirty="0"/>
          </a:p>
          <a:p>
            <a:pPr marL="250607" indent="-250607">
              <a:buClr>
                <a:srgbClr val="C00000"/>
              </a:buClr>
            </a:pPr>
            <a:r>
              <a:rPr lang="en-US" sz="1733" b="1" kern="0" dirty="0">
                <a:solidFill>
                  <a:srgbClr val="103154"/>
                </a:solidFill>
                <a:ea typeface="+mn-lt"/>
                <a:cs typeface="+mn-lt"/>
              </a:rPr>
              <a:t>11. OP13: Medicare patients who got cardiac imaging stress tests to screen for surgical risk before </a:t>
            </a:r>
            <a:r>
              <a:rPr lang="en-US" sz="1733" b="1" kern="0" dirty="0" err="1">
                <a:solidFill>
                  <a:srgbClr val="103154"/>
                </a:solidFill>
                <a:ea typeface="+mn-lt"/>
                <a:cs typeface="+mn-lt"/>
              </a:rPr>
              <a:t>lowrisk</a:t>
            </a:r>
            <a:r>
              <a:rPr lang="en-US" sz="1733" b="1" kern="0" dirty="0">
                <a:solidFill>
                  <a:srgbClr val="103154"/>
                </a:solidFill>
                <a:ea typeface="+mn-lt"/>
                <a:cs typeface="+mn-lt"/>
              </a:rPr>
              <a:t> outpatient surgery</a:t>
            </a:r>
            <a:endParaRPr lang="en-US" sz="1733" b="1" dirty="0"/>
          </a:p>
          <a:p>
            <a:pPr marL="250607" indent="-250607">
              <a:buClr>
                <a:srgbClr val="C00000"/>
              </a:buClr>
            </a:pPr>
            <a:r>
              <a:rPr lang="en-US" sz="1733" kern="0" dirty="0">
                <a:solidFill>
                  <a:srgbClr val="103154"/>
                </a:solidFill>
                <a:ea typeface="+mn-lt"/>
                <a:cs typeface="+mn-lt"/>
              </a:rPr>
              <a:t>12. HCP COVID19: COVID19 Vaccination Coverage Among HCPs</a:t>
            </a:r>
            <a:endParaRPr lang="en-US" sz="1733" dirty="0"/>
          </a:p>
          <a:p>
            <a:pPr marL="250607" indent="-250607">
              <a:lnSpc>
                <a:spcPct val="100000"/>
              </a:lnSpc>
              <a:buClr>
                <a:srgbClr val="C00000"/>
              </a:buClr>
            </a:pPr>
            <a:endParaRPr lang="en-US" sz="1733" kern="0" dirty="0">
              <a:solidFill>
                <a:srgbClr val="103154"/>
              </a:solidFill>
              <a:cs typeface="Arial"/>
            </a:endParaRPr>
          </a:p>
          <a:p>
            <a:pPr marL="250607" indent="-250607">
              <a:lnSpc>
                <a:spcPct val="100000"/>
              </a:lnSpc>
              <a:buClr>
                <a:srgbClr val="C00000"/>
              </a:buClr>
            </a:pPr>
            <a:endParaRPr lang="en-US" sz="1600" kern="0" dirty="0">
              <a:solidFill>
                <a:srgbClr val="103154"/>
              </a:solidFill>
              <a:ea typeface="ＭＳ Ｐゴシック"/>
              <a:cs typeface="+mn-lt"/>
            </a:endParaRPr>
          </a:p>
        </p:txBody>
      </p:sp>
    </p:spTree>
    <p:extLst>
      <p:ext uri="{BB962C8B-B14F-4D97-AF65-F5344CB8AC3E}">
        <p14:creationId xmlns:p14="http://schemas.microsoft.com/office/powerpoint/2010/main" val="304815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20" tIns="60960" rIns="121920" bIns="60960" anchor="t"/>
          <a:lstStyle/>
          <a:p>
            <a:pPr algn="ctr"/>
            <a:r>
              <a:rPr lang="en-US" dirty="0">
                <a:solidFill>
                  <a:srgbClr val="103154"/>
                </a:solidFill>
                <a:latin typeface="Arial Rounded MT Bold"/>
              </a:rPr>
              <a:t>Agenda</a:t>
            </a:r>
          </a:p>
        </p:txBody>
      </p:sp>
      <p:sp>
        <p:nvSpPr>
          <p:cNvPr id="8" name="Content Placeholder 7">
            <a:extLst>
              <a:ext uri="{FF2B5EF4-FFF2-40B4-BE49-F238E27FC236}">
                <a16:creationId xmlns:a16="http://schemas.microsoft.com/office/drawing/2014/main" id="{330BB175-5AD0-B36F-370E-B59084549A30}"/>
              </a:ext>
            </a:extLst>
          </p:cNvPr>
          <p:cNvSpPr>
            <a:spLocks noGrp="1"/>
          </p:cNvSpPr>
          <p:nvPr>
            <p:ph idx="1"/>
          </p:nvPr>
        </p:nvSpPr>
        <p:spPr>
          <a:xfrm>
            <a:off x="609148" y="1578067"/>
            <a:ext cx="10973733" cy="4525488"/>
          </a:xfrm>
        </p:spPr>
        <p:txBody>
          <a:bodyPr/>
          <a:lstStyle/>
          <a:p>
            <a:pPr>
              <a:buClr>
                <a:srgbClr val="C00000"/>
              </a:buClr>
            </a:pPr>
            <a:r>
              <a:rPr lang="en-US" sz="2000" dirty="0">
                <a:solidFill>
                  <a:schemeClr val="tx1"/>
                </a:solidFill>
              </a:rPr>
              <a:t>What are the two main organizations that grade hospitals? </a:t>
            </a:r>
          </a:p>
          <a:p>
            <a:pPr>
              <a:buClr>
                <a:srgbClr val="C00000"/>
              </a:buClr>
            </a:pPr>
            <a:r>
              <a:rPr lang="en-US" sz="2000" dirty="0">
                <a:solidFill>
                  <a:schemeClr val="tx1"/>
                </a:solidFill>
              </a:rPr>
              <a:t>How does Leapfrog grade hospitals? </a:t>
            </a:r>
          </a:p>
          <a:p>
            <a:pPr>
              <a:buClr>
                <a:srgbClr val="C00000"/>
              </a:buClr>
            </a:pPr>
            <a:r>
              <a:rPr lang="en-US" sz="2000" dirty="0">
                <a:solidFill>
                  <a:schemeClr val="tx1"/>
                </a:solidFill>
              </a:rPr>
              <a:t>How does CMS grade hospitals? </a:t>
            </a:r>
          </a:p>
          <a:p>
            <a:pPr>
              <a:buClr>
                <a:srgbClr val="C00000"/>
              </a:buClr>
            </a:pPr>
            <a:r>
              <a:rPr lang="en-US" sz="2000" dirty="0">
                <a:solidFill>
                  <a:schemeClr val="tx1"/>
                </a:solidFill>
              </a:rPr>
              <a:t>What are the differences in grading methodologies between Leapfrog and  CMS? </a:t>
            </a:r>
          </a:p>
          <a:p>
            <a:pPr>
              <a:buClr>
                <a:srgbClr val="C00000"/>
              </a:buClr>
            </a:pPr>
            <a:r>
              <a:rPr lang="en-US" sz="2000" dirty="0">
                <a:solidFill>
                  <a:schemeClr val="tx1"/>
                </a:solidFill>
              </a:rPr>
              <a:t>What are the key “patient safety indicators (PSIs?)</a:t>
            </a:r>
          </a:p>
          <a:p>
            <a:pPr>
              <a:buClr>
                <a:srgbClr val="C00000"/>
              </a:buClr>
            </a:pPr>
            <a:r>
              <a:rPr lang="en-US" sz="2000" dirty="0">
                <a:solidFill>
                  <a:schemeClr val="tx1"/>
                </a:solidFill>
              </a:rPr>
              <a:t>How does Leapfrog measure hospital-acquired pressure ulcers? </a:t>
            </a:r>
          </a:p>
          <a:p>
            <a:pPr>
              <a:buClr>
                <a:srgbClr val="C00000"/>
              </a:buClr>
            </a:pPr>
            <a:r>
              <a:rPr lang="en-US" sz="2000" dirty="0">
                <a:solidFill>
                  <a:schemeClr val="tx1"/>
                </a:solidFill>
              </a:rPr>
              <a:t>How are ”never events scored”? </a:t>
            </a:r>
          </a:p>
          <a:p>
            <a:pPr>
              <a:buClr>
                <a:srgbClr val="C00000"/>
              </a:buClr>
            </a:pPr>
            <a:r>
              <a:rPr lang="en-US" sz="2000" dirty="0">
                <a:solidFill>
                  <a:schemeClr val="tx1"/>
                </a:solidFill>
              </a:rPr>
              <a:t>What are the 9 principles for responding to “never events?”</a:t>
            </a:r>
          </a:p>
          <a:p>
            <a:pPr>
              <a:buClr>
                <a:srgbClr val="C00000"/>
              </a:buClr>
            </a:pPr>
            <a:r>
              <a:rPr lang="en-US" sz="2000" dirty="0">
                <a:solidFill>
                  <a:schemeClr val="tx1"/>
                </a:solidFill>
              </a:rPr>
              <a:t>What is Length of Stay for relevant DRGs? </a:t>
            </a:r>
          </a:p>
          <a:p>
            <a:pPr>
              <a:buClr>
                <a:srgbClr val="C00000"/>
              </a:buClr>
            </a:pPr>
            <a:r>
              <a:rPr lang="en-US" sz="2000" dirty="0">
                <a:solidFill>
                  <a:schemeClr val="tx1"/>
                </a:solidFill>
              </a:rPr>
              <a:t>What are readmission rates due to sepsis?</a:t>
            </a:r>
          </a:p>
          <a:p>
            <a:pPr>
              <a:buClr>
                <a:srgbClr val="C00000"/>
              </a:buClr>
            </a:pPr>
            <a:r>
              <a:rPr lang="en-US" sz="2000" dirty="0">
                <a:solidFill>
                  <a:schemeClr val="tx1"/>
                </a:solidFill>
              </a:rPr>
              <a:t>What are sepsis readmissions by organism?</a:t>
            </a:r>
          </a:p>
          <a:p>
            <a:pPr>
              <a:buClr>
                <a:srgbClr val="C00000"/>
              </a:buClr>
            </a:pPr>
            <a:r>
              <a:rPr lang="en-US" sz="2000" dirty="0">
                <a:solidFill>
                  <a:schemeClr val="tx1"/>
                </a:solidFill>
              </a:rPr>
              <a:t>What is 30-day readmission rate in patients with sepsis?</a:t>
            </a:r>
          </a:p>
          <a:p>
            <a:pPr>
              <a:buClr>
                <a:srgbClr val="C00000"/>
              </a:buClr>
            </a:pPr>
            <a:r>
              <a:rPr lang="en-US" sz="2000" dirty="0">
                <a:solidFill>
                  <a:schemeClr val="tx1"/>
                </a:solidFill>
              </a:rPr>
              <a:t>What are etiologies for 30-day readmission for Sepsis?</a:t>
            </a:r>
          </a:p>
          <a:p>
            <a:pPr>
              <a:buClr>
                <a:srgbClr val="C00000"/>
              </a:buClr>
            </a:pPr>
            <a:r>
              <a:rPr lang="en-US" sz="2000" dirty="0">
                <a:solidFill>
                  <a:schemeClr val="tx1"/>
                </a:solidFill>
              </a:rPr>
              <a:t>What is amputation rate for patients with diabetes and peripheral arterial disease?</a:t>
            </a:r>
          </a:p>
          <a:p>
            <a:pPr>
              <a:buClr>
                <a:srgbClr val="C00000"/>
              </a:buClr>
            </a:pPr>
            <a:endParaRPr lang="en-US" sz="2000" dirty="0">
              <a:solidFill>
                <a:schemeClr val="tx1"/>
              </a:solidFill>
            </a:endParaRPr>
          </a:p>
          <a:p>
            <a:pPr>
              <a:buClr>
                <a:srgbClr val="C00000"/>
              </a:buClr>
            </a:pPr>
            <a:endParaRPr lang="en-US" sz="2000" dirty="0">
              <a:solidFill>
                <a:schemeClr val="tx1"/>
              </a:solidFill>
            </a:endParaRPr>
          </a:p>
          <a:p>
            <a:pPr>
              <a:buClr>
                <a:srgbClr val="C00000"/>
              </a:buClr>
            </a:pPr>
            <a:endParaRPr lang="en-US" sz="2000" dirty="0">
              <a:solidFill>
                <a:schemeClr val="tx1"/>
              </a:solidFill>
            </a:endParaRPr>
          </a:p>
          <a:p>
            <a:pPr>
              <a:buClr>
                <a:srgbClr val="C00000"/>
              </a:buClr>
            </a:pPr>
            <a:endParaRPr lang="en-US" sz="2000" dirty="0">
              <a:solidFill>
                <a:schemeClr val="tx1"/>
              </a:solidFill>
            </a:endParaRPr>
          </a:p>
          <a:p>
            <a:pPr>
              <a:buClr>
                <a:srgbClr val="C00000"/>
              </a:buClr>
            </a:pPr>
            <a:endParaRPr lang="en-US" sz="2000" dirty="0">
              <a:solidFill>
                <a:schemeClr val="tx1"/>
              </a:solidFill>
            </a:endParaRPr>
          </a:p>
        </p:txBody>
      </p:sp>
    </p:spTree>
    <p:extLst>
      <p:ext uri="{BB962C8B-B14F-4D97-AF65-F5344CB8AC3E}">
        <p14:creationId xmlns:p14="http://schemas.microsoft.com/office/powerpoint/2010/main" val="687193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842047" y="5767986"/>
            <a:ext cx="5352040" cy="954107"/>
          </a:xfrm>
          <a:prstGeom prst="rect">
            <a:avLst/>
          </a:prstGeom>
          <a:noFill/>
        </p:spPr>
        <p:txBody>
          <a:bodyPr wrap="square" lIns="91440" tIns="45720" rIns="91440" bIns="45720" rtlCol="0" anchor="t">
            <a:spAutoFit/>
          </a:bodyPr>
          <a:lstStyle/>
          <a:p>
            <a:r>
              <a:rPr lang="en-US" sz="800" dirty="0">
                <a:ea typeface="+mn-lt"/>
                <a:cs typeface="+mn-lt"/>
              </a:rPr>
              <a:t>Venkatesh AK, Bagshaw K, </a:t>
            </a:r>
            <a:r>
              <a:rPr lang="en-US" sz="800" dirty="0" err="1">
                <a:ea typeface="+mn-lt"/>
                <a:cs typeface="+mn-lt"/>
              </a:rPr>
              <a:t>Gettel</a:t>
            </a:r>
            <a:r>
              <a:rPr lang="en-US" sz="800" dirty="0">
                <a:ea typeface="+mn-lt"/>
                <a:cs typeface="+mn-lt"/>
              </a:rPr>
              <a:t> C, Suter L, Qin L, Herrin J, Lin Z, Grant S, Rothenberg E, </a:t>
            </a:r>
            <a:r>
              <a:rPr lang="en-US" sz="800" dirty="0" err="1">
                <a:ea typeface="+mn-lt"/>
                <a:cs typeface="+mn-lt"/>
              </a:rPr>
              <a:t>Omotosho</a:t>
            </a:r>
            <a:r>
              <a:rPr lang="en-US" sz="800" dirty="0">
                <a:ea typeface="+mn-lt"/>
                <a:cs typeface="+mn-lt"/>
              </a:rPr>
              <a:t> P. CMS Overall Hospital Quality Star Rating: July 2024 Updates and Specifications Report. Yale New Haven Health Services Corporation – Center for Outcomes Research and Evaluation (CORE); 2024 Jul.</a:t>
            </a:r>
            <a:endParaRPr lang="en-US" sz="800" dirty="0">
              <a:cs typeface="Arial"/>
            </a:endParaRPr>
          </a:p>
          <a:p>
            <a:r>
              <a:rPr lang="en-US" sz="800" dirty="0">
                <a:ea typeface="+mn-lt"/>
                <a:cs typeface="+mn-lt"/>
              </a:rPr>
              <a:t>Quality Measures Fact Sheet: CMS Patient Safety Indicators PSI 90 (NQF #0531). National Quality Strategy Domain: Patient Safety. CMS; 2019 Sep. Available from: https://</a:t>
            </a:r>
            <a:r>
              <a:rPr lang="en-US" sz="800" dirty="0" err="1">
                <a:ea typeface="+mn-lt"/>
                <a:cs typeface="+mn-lt"/>
              </a:rPr>
              <a:t>www.qualityindicators.ahrq.gov</a:t>
            </a:r>
            <a:r>
              <a:rPr lang="en-US" sz="800" dirty="0">
                <a:ea typeface="+mn-lt"/>
                <a:cs typeface="+mn-lt"/>
              </a:rPr>
              <a:t>/Downloads/Modules/PSI/V2018/</a:t>
            </a:r>
            <a:r>
              <a:rPr lang="en-US" sz="800" dirty="0" err="1">
                <a:ea typeface="+mn-lt"/>
                <a:cs typeface="+mn-lt"/>
              </a:rPr>
              <a:t>TechSpecs</a:t>
            </a:r>
            <a:r>
              <a:rPr lang="en-US" sz="800" dirty="0">
                <a:ea typeface="+mn-lt"/>
                <a:cs typeface="+mn-lt"/>
              </a:rPr>
              <a:t>/PSI_15_Accidental_Puncture_or_Laceration_Rate.pdf</a:t>
            </a:r>
            <a:endParaRPr lang="en-US" sz="800" dirty="0">
              <a:cs typeface="Arial"/>
            </a:endParaRPr>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1099" y="1341932"/>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400" kern="0">
                <a:solidFill>
                  <a:srgbClr val="103154"/>
                </a:solidFill>
                <a:ea typeface="ＭＳ Ｐゴシック"/>
                <a:cs typeface="+mn-lt"/>
              </a:rPr>
              <a:t>Here are the national results of the CMS ranking</a:t>
            </a:r>
          </a:p>
          <a:p>
            <a:pPr marL="250607" indent="-250607">
              <a:buClr>
                <a:srgbClr val="C00000"/>
              </a:buClr>
            </a:pPr>
            <a:r>
              <a:rPr lang="en-US" sz="2400" kern="0">
                <a:solidFill>
                  <a:srgbClr val="103154"/>
                </a:solidFill>
                <a:ea typeface="ＭＳ Ｐゴシック"/>
                <a:cs typeface="+mn-lt"/>
              </a:rPr>
              <a:t>Some hospitals termed "3-measure group" or "4-measure group" are hospitals that were only graded on 3 or 4 out of the 5 metrics.</a:t>
            </a:r>
          </a:p>
          <a:p>
            <a:pPr marL="250607" indent="-250607">
              <a:buClr>
                <a:srgbClr val="C00000"/>
              </a:buClr>
            </a:pPr>
            <a:endParaRPr lang="en-US" sz="2400" kern="0">
              <a:solidFill>
                <a:srgbClr val="103154"/>
              </a:solidFill>
              <a:ea typeface="ＭＳ Ｐゴシック"/>
              <a:cs typeface="+mn-lt"/>
            </a:endParaRPr>
          </a:p>
        </p:txBody>
      </p:sp>
      <p:pic>
        <p:nvPicPr>
          <p:cNvPr id="8" name="Picture 7" descr="A table with numbers and a number of groups&#10;&#10;Description automatically generated">
            <a:extLst>
              <a:ext uri="{FF2B5EF4-FFF2-40B4-BE49-F238E27FC236}">
                <a16:creationId xmlns:a16="http://schemas.microsoft.com/office/drawing/2014/main" id="{BBDCB6D6-70C5-7510-B32F-15B081700928}"/>
              </a:ext>
            </a:extLst>
          </p:cNvPr>
          <p:cNvPicPr>
            <a:picLocks noChangeAspect="1"/>
          </p:cNvPicPr>
          <p:nvPr/>
        </p:nvPicPr>
        <p:blipFill>
          <a:blip r:embed="rId2"/>
          <a:stretch>
            <a:fillRect/>
          </a:stretch>
        </p:blipFill>
        <p:spPr>
          <a:xfrm>
            <a:off x="948267" y="2629519"/>
            <a:ext cx="9618132" cy="3136283"/>
          </a:xfrm>
          <a:prstGeom prst="rect">
            <a:avLst/>
          </a:prstGeom>
        </p:spPr>
      </p:pic>
    </p:spTree>
    <p:extLst>
      <p:ext uri="{BB962C8B-B14F-4D97-AF65-F5344CB8AC3E}">
        <p14:creationId xmlns:p14="http://schemas.microsoft.com/office/powerpoint/2010/main" val="22242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ea typeface="+mj-lt"/>
                <a:cs typeface="+mj-lt"/>
              </a:rPr>
              <a:t>What are the differences in grading methodology between CMS and Leapfrog?</a:t>
            </a:r>
            <a:endParaRPr lang="en-US">
              <a:ea typeface="+mj-lt"/>
              <a:cs typeface="+mj-lt"/>
            </a:endParaRPr>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4674104" y="6047029"/>
            <a:ext cx="7707800" cy="1077218"/>
          </a:xfrm>
          <a:prstGeom prst="rect">
            <a:avLst/>
          </a:prstGeom>
          <a:noFill/>
        </p:spPr>
        <p:txBody>
          <a:bodyPr wrap="square" lIns="91440" tIns="45720" rIns="91440" bIns="45720" rtlCol="0" anchor="t">
            <a:spAutoFit/>
          </a:bodyPr>
          <a:lstStyle/>
          <a:p>
            <a:r>
              <a:rPr lang="en-US" sz="800" dirty="0">
                <a:ea typeface="+mn-lt"/>
                <a:cs typeface="+mn-lt"/>
              </a:rPr>
              <a:t>Venkatesh AK, Bagshaw K, </a:t>
            </a:r>
            <a:r>
              <a:rPr lang="en-US" sz="800" dirty="0" err="1">
                <a:ea typeface="+mn-lt"/>
                <a:cs typeface="+mn-lt"/>
              </a:rPr>
              <a:t>Gettel</a:t>
            </a:r>
            <a:r>
              <a:rPr lang="en-US" sz="800" dirty="0">
                <a:ea typeface="+mn-lt"/>
                <a:cs typeface="+mn-lt"/>
              </a:rPr>
              <a:t> C, Suter L, Qin L, Herrin J, Lin Z, Grant S, Rothenberg E, </a:t>
            </a:r>
            <a:r>
              <a:rPr lang="en-US" sz="800" dirty="0" err="1">
                <a:ea typeface="+mn-lt"/>
                <a:cs typeface="+mn-lt"/>
              </a:rPr>
              <a:t>Omotosho</a:t>
            </a:r>
            <a:r>
              <a:rPr lang="en-US" sz="800" dirty="0">
                <a:ea typeface="+mn-lt"/>
                <a:cs typeface="+mn-lt"/>
              </a:rPr>
              <a:t> P. CMS Overall Hospital Quality Star Rating: July 2024 Updates and Specifications Report. Yale New Haven Health Services Corporation – Center for Outcomes Research and Evaluation (CORE); 2024 Jul.</a:t>
            </a:r>
            <a:endParaRPr lang="en-US" sz="800" dirty="0">
              <a:cs typeface="Arial"/>
            </a:endParaRPr>
          </a:p>
          <a:p>
            <a:r>
              <a:rPr lang="en-US" sz="800" dirty="0">
                <a:ea typeface="+mn-lt"/>
                <a:cs typeface="+mn-lt"/>
              </a:rPr>
              <a:t>Quality Measures Fact Sheet: CMS Patient Safety Indicators PSI 90 (NQF #0531). National Quality Strategy Domain: Patient Safety. CMS; 2019 Sep. Available from: </a:t>
            </a:r>
            <a:r>
              <a:rPr lang="en-US" sz="800" dirty="0">
                <a:ea typeface="+mn-lt"/>
                <a:cs typeface="+mn-lt"/>
                <a:hlinkClick r:id="rId2"/>
              </a:rPr>
              <a:t>https://www.qualityindicators.ahrq.gov/Downloads/Modules/PSI/V2018/TechSpecs/PSI_15_Accidental_Puncture_or_Laceration_Rate.pdf</a:t>
            </a:r>
            <a:endParaRPr lang="en-US" sz="800" dirty="0">
              <a:ea typeface="ＭＳ Ｐゴシック"/>
              <a:cs typeface="+mn-lt"/>
            </a:endParaRPr>
          </a:p>
          <a:p>
            <a:r>
              <a:rPr lang="en-US" sz="800" dirty="0">
                <a:ea typeface="+mn-lt"/>
                <a:cs typeface="+mn-lt"/>
              </a:rPr>
              <a:t>Austin JM, </a:t>
            </a:r>
            <a:r>
              <a:rPr lang="en-US" sz="800" dirty="0" err="1">
                <a:ea typeface="+mn-lt"/>
                <a:cs typeface="+mn-lt"/>
              </a:rPr>
              <a:t>D'Andrea</a:t>
            </a:r>
            <a:r>
              <a:rPr lang="en-US" sz="800" dirty="0">
                <a:ea typeface="+mn-lt"/>
                <a:cs typeface="+mn-lt"/>
              </a:rPr>
              <a:t> G, </a:t>
            </a:r>
            <a:r>
              <a:rPr lang="en-US" sz="800" dirty="0" err="1">
                <a:ea typeface="+mn-lt"/>
                <a:cs typeface="+mn-lt"/>
              </a:rPr>
              <a:t>Birkmeyer</a:t>
            </a:r>
            <a:r>
              <a:rPr lang="en-US" sz="800" dirty="0">
                <a:ea typeface="+mn-lt"/>
                <a:cs typeface="+mn-lt"/>
              </a:rPr>
              <a:t> JD, </a:t>
            </a:r>
            <a:r>
              <a:rPr lang="en-US" sz="800" dirty="0" err="1">
                <a:ea typeface="+mn-lt"/>
                <a:cs typeface="+mn-lt"/>
              </a:rPr>
              <a:t>Leape</a:t>
            </a:r>
            <a:r>
              <a:rPr lang="en-US" sz="800" dirty="0">
                <a:ea typeface="+mn-lt"/>
                <a:cs typeface="+mn-lt"/>
              </a:rPr>
              <a:t> LL, Milstein A, Pronovost PJ, Romano PS, Singer SJ, </a:t>
            </a:r>
            <a:r>
              <a:rPr lang="en-US" sz="800" dirty="0" err="1">
                <a:ea typeface="+mn-lt"/>
                <a:cs typeface="+mn-lt"/>
              </a:rPr>
              <a:t>Vogus</a:t>
            </a:r>
            <a:r>
              <a:rPr lang="en-US" sz="800" dirty="0">
                <a:ea typeface="+mn-lt"/>
                <a:cs typeface="+mn-lt"/>
              </a:rPr>
              <a:t> TJ, Wachter RM. Safety in numbers: the development of Leapfrog's composite patient safety score for U.S. hospitals. J Patient </a:t>
            </a:r>
            <a:r>
              <a:rPr lang="en-US" sz="800" dirty="0" err="1">
                <a:ea typeface="+mn-lt"/>
                <a:cs typeface="+mn-lt"/>
              </a:rPr>
              <a:t>Saf</a:t>
            </a:r>
            <a:r>
              <a:rPr lang="en-US" sz="800" dirty="0">
                <a:ea typeface="+mn-lt"/>
                <a:cs typeface="+mn-lt"/>
              </a:rPr>
              <a:t>. 2014 Mar;10(1):64-71. </a:t>
            </a:r>
            <a:r>
              <a:rPr lang="en-US" sz="800" dirty="0" err="1">
                <a:ea typeface="+mn-lt"/>
                <a:cs typeface="+mn-lt"/>
              </a:rPr>
              <a:t>doi</a:t>
            </a:r>
            <a:r>
              <a:rPr lang="en-US" sz="800" dirty="0">
                <a:ea typeface="+mn-lt"/>
                <a:cs typeface="+mn-lt"/>
              </a:rPr>
              <a:t>: 10.1097/PTS.0b013e3182952644. PMID: 24080719.</a:t>
            </a:r>
            <a:endParaRPr lang="en-US" sz="2400" dirty="0"/>
          </a:p>
          <a:p>
            <a:endParaRPr lang="en-US" sz="800" dirty="0">
              <a:cs typeface="Arial"/>
            </a:endParaRPr>
          </a:p>
          <a:p>
            <a:endParaRPr lang="en-US" sz="800" dirty="0">
              <a:cs typeface="Arial"/>
            </a:endParaRPr>
          </a:p>
        </p:txBody>
      </p:sp>
      <p:sp>
        <p:nvSpPr>
          <p:cNvPr id="7" name="Content Placeholder 2">
            <a:extLst>
              <a:ext uri="{FF2B5EF4-FFF2-40B4-BE49-F238E27FC236}">
                <a16:creationId xmlns:a16="http://schemas.microsoft.com/office/drawing/2014/main" id="{1A268009-3C35-A1E1-2C00-AD3B350C3E63}"/>
              </a:ext>
            </a:extLst>
          </p:cNvPr>
          <p:cNvSpPr txBox="1">
            <a:spLocks/>
          </p:cNvSpPr>
          <p:nvPr/>
        </p:nvSpPr>
        <p:spPr>
          <a:xfrm>
            <a:off x="-1099"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endParaRPr lang="en-US" sz="1733" b="1" kern="0">
              <a:solidFill>
                <a:srgbClr val="103154"/>
              </a:solidFill>
              <a:cs typeface="Arial"/>
            </a:endParaRPr>
          </a:p>
          <a:p>
            <a:pPr marL="250607" indent="-250607">
              <a:lnSpc>
                <a:spcPct val="100000"/>
              </a:lnSpc>
              <a:buClr>
                <a:srgbClr val="C00000"/>
              </a:buClr>
            </a:pPr>
            <a:endParaRPr lang="en-US" sz="1733" kern="0">
              <a:solidFill>
                <a:srgbClr val="103154"/>
              </a:solidFill>
              <a:cs typeface="Arial"/>
            </a:endParaRPr>
          </a:p>
          <a:p>
            <a:pPr marL="250607" indent="-250607">
              <a:lnSpc>
                <a:spcPct val="100000"/>
              </a:lnSpc>
              <a:buClr>
                <a:srgbClr val="C00000"/>
              </a:buClr>
            </a:pPr>
            <a:endParaRPr lang="en-US" sz="1600" kern="0">
              <a:solidFill>
                <a:srgbClr val="103154"/>
              </a:solidFill>
              <a:ea typeface="ＭＳ Ｐゴシック"/>
              <a:cs typeface="+mn-lt"/>
            </a:endParaRPr>
          </a:p>
        </p:txBody>
      </p:sp>
      <p:sp>
        <p:nvSpPr>
          <p:cNvPr id="10" name="Content Placeholder 2">
            <a:extLst>
              <a:ext uri="{FF2B5EF4-FFF2-40B4-BE49-F238E27FC236}">
                <a16:creationId xmlns:a16="http://schemas.microsoft.com/office/drawing/2014/main" id="{BF02A8F8-5879-C57C-CEA0-B4C400A7A43E}"/>
              </a:ext>
            </a:extLst>
          </p:cNvPr>
          <p:cNvSpPr txBox="1">
            <a:spLocks/>
          </p:cNvSpPr>
          <p:nvPr/>
        </p:nvSpPr>
        <p:spPr>
          <a:xfrm>
            <a:off x="143788"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1733" b="1" kern="0">
                <a:solidFill>
                  <a:srgbClr val="103154"/>
                </a:solidFill>
                <a:ea typeface="+mn-lt"/>
                <a:cs typeface="+mn-lt"/>
              </a:rPr>
              <a:t>1. Objective and Scope:</a:t>
            </a:r>
            <a:endParaRPr lang="en-US" sz="1733" b="1" kern="0">
              <a:solidFill>
                <a:srgbClr val="103154"/>
              </a:solidFill>
              <a:cs typeface="Arial"/>
            </a:endParaRPr>
          </a:p>
          <a:p>
            <a:pPr marL="250607" indent="-250607">
              <a:buClr>
                <a:srgbClr val="C00000"/>
              </a:buClr>
            </a:pPr>
            <a:r>
              <a:rPr lang="en-US" sz="1733" kern="0">
                <a:solidFill>
                  <a:srgbClr val="103154"/>
                </a:solidFill>
                <a:ea typeface="+mn-lt"/>
                <a:cs typeface="+mn-lt"/>
              </a:rPr>
              <a:t>Leapfrog: Focuses primarily on patient safety, aiming to provide a comprehensive composite score reflecting a hospital's safety efforts and outcomes.</a:t>
            </a:r>
            <a:endParaRPr lang="en-US" sz="4667"/>
          </a:p>
          <a:p>
            <a:pPr marL="250607" indent="-250607">
              <a:buClr>
                <a:srgbClr val="C00000"/>
              </a:buClr>
            </a:pPr>
            <a:r>
              <a:rPr lang="en-US" sz="1733" kern="0">
                <a:solidFill>
                  <a:srgbClr val="103154"/>
                </a:solidFill>
                <a:ea typeface="+mn-lt"/>
                <a:cs typeface="+mn-lt"/>
              </a:rPr>
              <a:t>CMS: Aims to provide an overall quality rating encompassing multiple dimensions of hospital performance, including safety, mortality, readmission, patient experience, and timely and effective care.</a:t>
            </a:r>
            <a:endParaRPr lang="en-US" sz="4667"/>
          </a:p>
          <a:p>
            <a:pPr marL="250607" indent="-250607">
              <a:buClr>
                <a:srgbClr val="C00000"/>
              </a:buClr>
            </a:pPr>
            <a:r>
              <a:rPr lang="en-US" sz="1733" b="1" kern="0">
                <a:solidFill>
                  <a:srgbClr val="103154"/>
                </a:solidFill>
                <a:ea typeface="+mn-lt"/>
                <a:cs typeface="+mn-lt"/>
              </a:rPr>
              <a:t>2. Selection of Measures:</a:t>
            </a:r>
            <a:endParaRPr lang="en-US" sz="1733" b="1" kern="0">
              <a:solidFill>
                <a:srgbClr val="103154"/>
              </a:solidFill>
              <a:cs typeface="Arial"/>
            </a:endParaRPr>
          </a:p>
          <a:p>
            <a:pPr marL="250607" indent="-250607">
              <a:buClr>
                <a:srgbClr val="C00000"/>
              </a:buClr>
            </a:pPr>
            <a:r>
              <a:rPr lang="en-US" sz="1733" kern="0">
                <a:solidFill>
                  <a:srgbClr val="103154"/>
                </a:solidFill>
                <a:ea typeface="+mn-lt"/>
                <a:cs typeface="+mn-lt"/>
              </a:rPr>
              <a:t>Leapfrog:</a:t>
            </a:r>
            <a:endParaRPr lang="en-US" sz="4667"/>
          </a:p>
          <a:p>
            <a:pPr marL="250607" indent="-250607">
              <a:buClr>
                <a:srgbClr val="C00000"/>
              </a:buClr>
            </a:pPr>
            <a:r>
              <a:rPr lang="en-US" sz="1733" kern="0">
                <a:solidFill>
                  <a:srgbClr val="103154"/>
                </a:solidFill>
                <a:ea typeface="+mn-lt"/>
                <a:cs typeface="+mn-lt"/>
              </a:rPr>
              <a:t>   Uses 26 measures divided equally between process/structural and outcome measures.</a:t>
            </a:r>
            <a:endParaRPr lang="en-US" sz="4667"/>
          </a:p>
          <a:p>
            <a:pPr marL="250607" indent="-250607">
              <a:buClr>
                <a:srgbClr val="C00000"/>
              </a:buClr>
            </a:pPr>
            <a:r>
              <a:rPr lang="en-US" sz="1733" kern="0">
                <a:solidFill>
                  <a:srgbClr val="103154"/>
                </a:solidFill>
                <a:ea typeface="+mn-lt"/>
                <a:cs typeface="+mn-lt"/>
              </a:rPr>
              <a:t>   Measures are selected from publicly reported national sources, focusing specifically on patient safety.</a:t>
            </a:r>
            <a:endParaRPr lang="en-US" sz="4667"/>
          </a:p>
          <a:p>
            <a:pPr marL="250607" indent="-250607">
              <a:buClr>
                <a:srgbClr val="C00000"/>
              </a:buClr>
            </a:pPr>
            <a:r>
              <a:rPr lang="en-US" sz="1733" kern="0">
                <a:solidFill>
                  <a:srgbClr val="103154"/>
                </a:solidFill>
                <a:ea typeface="+mn-lt"/>
                <a:cs typeface="+mn-lt"/>
              </a:rPr>
              <a:t>CMS:</a:t>
            </a:r>
            <a:endParaRPr lang="en-US" sz="4667"/>
          </a:p>
          <a:p>
            <a:pPr marL="250607" indent="-250607">
              <a:buClr>
                <a:srgbClr val="C00000"/>
              </a:buClr>
            </a:pPr>
            <a:r>
              <a:rPr lang="en-US" sz="1733" kern="0">
                <a:solidFill>
                  <a:srgbClr val="103154"/>
                </a:solidFill>
                <a:ea typeface="+mn-lt"/>
                <a:cs typeface="+mn-lt"/>
              </a:rPr>
              <a:t>   Uses 46 measures categorized into five groups: Mortality, Safety of Care, Readmission, Patient Experience, and Timely and Effective Care.</a:t>
            </a:r>
            <a:endParaRPr lang="en-US" sz="4667"/>
          </a:p>
          <a:p>
            <a:pPr marL="250607" indent="-250607">
              <a:buClr>
                <a:srgbClr val="C00000"/>
              </a:buClr>
            </a:pPr>
            <a:r>
              <a:rPr lang="en-US" sz="1733" kern="0">
                <a:solidFill>
                  <a:srgbClr val="103154"/>
                </a:solidFill>
                <a:ea typeface="+mn-lt"/>
                <a:cs typeface="+mn-lt"/>
              </a:rPr>
              <a:t>   Measures are selected based on relevance, importance, and public reporting through CMS programs.</a:t>
            </a:r>
            <a:endParaRPr lang="en-US" sz="4667"/>
          </a:p>
          <a:p>
            <a:pPr marL="250607" indent="-250607">
              <a:lnSpc>
                <a:spcPct val="100000"/>
              </a:lnSpc>
              <a:buClr>
                <a:srgbClr val="C00000"/>
              </a:buClr>
            </a:pPr>
            <a:endParaRPr lang="en-US" sz="1733" b="1" kern="0">
              <a:solidFill>
                <a:srgbClr val="103154"/>
              </a:solidFill>
              <a:cs typeface="Arial"/>
            </a:endParaRPr>
          </a:p>
          <a:p>
            <a:pPr marL="250607" indent="-250607">
              <a:lnSpc>
                <a:spcPct val="100000"/>
              </a:lnSpc>
              <a:buClr>
                <a:srgbClr val="C00000"/>
              </a:buClr>
            </a:pPr>
            <a:endParaRPr lang="en-US" sz="1733" kern="0">
              <a:solidFill>
                <a:srgbClr val="103154"/>
              </a:solidFill>
              <a:cs typeface="Arial"/>
            </a:endParaRPr>
          </a:p>
          <a:p>
            <a:pPr marL="250607" indent="-250607">
              <a:lnSpc>
                <a:spcPct val="100000"/>
              </a:lnSpc>
              <a:buClr>
                <a:srgbClr val="C00000"/>
              </a:buClr>
            </a:pPr>
            <a:endParaRPr lang="en-US" sz="1600" kern="0">
              <a:solidFill>
                <a:srgbClr val="103154"/>
              </a:solidFill>
              <a:ea typeface="ＭＳ Ｐゴシック"/>
              <a:cs typeface="+mn-lt"/>
            </a:endParaRPr>
          </a:p>
        </p:txBody>
      </p:sp>
    </p:spTree>
    <p:extLst>
      <p:ext uri="{BB962C8B-B14F-4D97-AF65-F5344CB8AC3E}">
        <p14:creationId xmlns:p14="http://schemas.microsoft.com/office/powerpoint/2010/main" val="348856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ea typeface="+mj-lt"/>
                <a:cs typeface="+mj-lt"/>
              </a:rPr>
              <a:t>What are the differences in grading methodology between CMS and Leapfrog?</a:t>
            </a:r>
            <a:endParaRPr lang="en-US">
              <a:ea typeface="+mj-lt"/>
              <a:cs typeface="+mj-lt"/>
            </a:endParaRPr>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4674104" y="6047029"/>
            <a:ext cx="7707800" cy="1077218"/>
          </a:xfrm>
          <a:prstGeom prst="rect">
            <a:avLst/>
          </a:prstGeom>
          <a:noFill/>
        </p:spPr>
        <p:txBody>
          <a:bodyPr wrap="square" lIns="91440" tIns="45720" rIns="91440" bIns="45720" rtlCol="0" anchor="t">
            <a:spAutoFit/>
          </a:bodyPr>
          <a:lstStyle/>
          <a:p>
            <a:r>
              <a:rPr lang="en-US" sz="800" dirty="0">
                <a:ea typeface="+mn-lt"/>
                <a:cs typeface="+mn-lt"/>
              </a:rPr>
              <a:t>Venkatesh AK, Bagshaw K, </a:t>
            </a:r>
            <a:r>
              <a:rPr lang="en-US" sz="800" dirty="0" err="1">
                <a:ea typeface="+mn-lt"/>
                <a:cs typeface="+mn-lt"/>
              </a:rPr>
              <a:t>Gettel</a:t>
            </a:r>
            <a:r>
              <a:rPr lang="en-US" sz="800" dirty="0">
                <a:ea typeface="+mn-lt"/>
                <a:cs typeface="+mn-lt"/>
              </a:rPr>
              <a:t> C, Suter L, Qin L, Herrin J, Lin Z, Grant S, Rothenberg E, </a:t>
            </a:r>
            <a:r>
              <a:rPr lang="en-US" sz="800" dirty="0" err="1">
                <a:ea typeface="+mn-lt"/>
                <a:cs typeface="+mn-lt"/>
              </a:rPr>
              <a:t>Omotosho</a:t>
            </a:r>
            <a:r>
              <a:rPr lang="en-US" sz="800" dirty="0">
                <a:ea typeface="+mn-lt"/>
                <a:cs typeface="+mn-lt"/>
              </a:rPr>
              <a:t> P. CMS Overall Hospital Quality Star Rating: July 2024 Updates and Specifications Report. Yale New Haven Health Services Corporation – Center for Outcomes Research and Evaluation (CORE); 2024 Jul.</a:t>
            </a:r>
            <a:endParaRPr lang="en-US" sz="800" dirty="0">
              <a:cs typeface="Arial"/>
            </a:endParaRPr>
          </a:p>
          <a:p>
            <a:r>
              <a:rPr lang="en-US" sz="800" dirty="0">
                <a:ea typeface="+mn-lt"/>
                <a:cs typeface="+mn-lt"/>
              </a:rPr>
              <a:t>Quality Measures Fact Sheet: CMS Patient Safety Indicators PSI 90 (NQF #0531). National Quality Strategy Domain: Patient Safety. CMS; 2019 Sep. Available from: </a:t>
            </a:r>
            <a:r>
              <a:rPr lang="en-US" sz="800" dirty="0">
                <a:ea typeface="+mn-lt"/>
                <a:cs typeface="+mn-lt"/>
                <a:hlinkClick r:id="rId2"/>
              </a:rPr>
              <a:t>https://www.qualityindicators.ahrq.gov/Downloads/Modules/PSI/V2018/TechSpecs/PSI_15_Accidental_Puncture_or_Laceration_Rate.pdf</a:t>
            </a:r>
            <a:endParaRPr lang="en-US" sz="800" dirty="0">
              <a:ea typeface="ＭＳ Ｐゴシック"/>
              <a:cs typeface="+mn-lt"/>
            </a:endParaRPr>
          </a:p>
          <a:p>
            <a:r>
              <a:rPr lang="en-US" sz="800" dirty="0">
                <a:ea typeface="+mn-lt"/>
                <a:cs typeface="+mn-lt"/>
              </a:rPr>
              <a:t>Austin JM, </a:t>
            </a:r>
            <a:r>
              <a:rPr lang="en-US" sz="800" dirty="0" err="1">
                <a:ea typeface="+mn-lt"/>
                <a:cs typeface="+mn-lt"/>
              </a:rPr>
              <a:t>D'Andrea</a:t>
            </a:r>
            <a:r>
              <a:rPr lang="en-US" sz="800" dirty="0">
                <a:ea typeface="+mn-lt"/>
                <a:cs typeface="+mn-lt"/>
              </a:rPr>
              <a:t> G, </a:t>
            </a:r>
            <a:r>
              <a:rPr lang="en-US" sz="800" dirty="0" err="1">
                <a:ea typeface="+mn-lt"/>
                <a:cs typeface="+mn-lt"/>
              </a:rPr>
              <a:t>Birkmeyer</a:t>
            </a:r>
            <a:r>
              <a:rPr lang="en-US" sz="800" dirty="0">
                <a:ea typeface="+mn-lt"/>
                <a:cs typeface="+mn-lt"/>
              </a:rPr>
              <a:t> JD, </a:t>
            </a:r>
            <a:r>
              <a:rPr lang="en-US" sz="800" dirty="0" err="1">
                <a:ea typeface="+mn-lt"/>
                <a:cs typeface="+mn-lt"/>
              </a:rPr>
              <a:t>Leape</a:t>
            </a:r>
            <a:r>
              <a:rPr lang="en-US" sz="800" dirty="0">
                <a:ea typeface="+mn-lt"/>
                <a:cs typeface="+mn-lt"/>
              </a:rPr>
              <a:t> LL, Milstein A, Pronovost PJ, Romano PS, Singer SJ, </a:t>
            </a:r>
            <a:r>
              <a:rPr lang="en-US" sz="800" dirty="0" err="1">
                <a:ea typeface="+mn-lt"/>
                <a:cs typeface="+mn-lt"/>
              </a:rPr>
              <a:t>Vogus</a:t>
            </a:r>
            <a:r>
              <a:rPr lang="en-US" sz="800" dirty="0">
                <a:ea typeface="+mn-lt"/>
                <a:cs typeface="+mn-lt"/>
              </a:rPr>
              <a:t> TJ, Wachter RM. Safety in numbers: the development of Leapfrog's composite patient safety score for U.S. hospitals. J Patient </a:t>
            </a:r>
            <a:r>
              <a:rPr lang="en-US" sz="800" dirty="0" err="1">
                <a:ea typeface="+mn-lt"/>
                <a:cs typeface="+mn-lt"/>
              </a:rPr>
              <a:t>Saf</a:t>
            </a:r>
            <a:r>
              <a:rPr lang="en-US" sz="800" dirty="0">
                <a:ea typeface="+mn-lt"/>
                <a:cs typeface="+mn-lt"/>
              </a:rPr>
              <a:t>. 2014 Mar;10(1):64-71. </a:t>
            </a:r>
            <a:r>
              <a:rPr lang="en-US" sz="800" dirty="0" err="1">
                <a:ea typeface="+mn-lt"/>
                <a:cs typeface="+mn-lt"/>
              </a:rPr>
              <a:t>doi</a:t>
            </a:r>
            <a:r>
              <a:rPr lang="en-US" sz="800" dirty="0">
                <a:ea typeface="+mn-lt"/>
                <a:cs typeface="+mn-lt"/>
              </a:rPr>
              <a:t>: 10.1097/PTS.0b013e3182952644. PMID: 24080719.</a:t>
            </a:r>
            <a:endParaRPr lang="en-US" sz="2400" dirty="0"/>
          </a:p>
          <a:p>
            <a:endParaRPr lang="en-US" sz="800" dirty="0">
              <a:cs typeface="Arial"/>
            </a:endParaRPr>
          </a:p>
          <a:p>
            <a:endParaRPr lang="en-US" sz="800" dirty="0">
              <a:cs typeface="Arial"/>
            </a:endParaRPr>
          </a:p>
        </p:txBody>
      </p:sp>
      <p:sp>
        <p:nvSpPr>
          <p:cNvPr id="7" name="Content Placeholder 2">
            <a:extLst>
              <a:ext uri="{FF2B5EF4-FFF2-40B4-BE49-F238E27FC236}">
                <a16:creationId xmlns:a16="http://schemas.microsoft.com/office/drawing/2014/main" id="{1A268009-3C35-A1E1-2C00-AD3B350C3E63}"/>
              </a:ext>
            </a:extLst>
          </p:cNvPr>
          <p:cNvSpPr txBox="1">
            <a:spLocks/>
          </p:cNvSpPr>
          <p:nvPr/>
        </p:nvSpPr>
        <p:spPr>
          <a:xfrm>
            <a:off x="-1099"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endParaRPr lang="en-US" sz="1733" b="1" kern="0">
              <a:solidFill>
                <a:srgbClr val="103154"/>
              </a:solidFill>
              <a:cs typeface="Arial"/>
            </a:endParaRPr>
          </a:p>
          <a:p>
            <a:pPr marL="250607" indent="-250607">
              <a:lnSpc>
                <a:spcPct val="100000"/>
              </a:lnSpc>
              <a:buClr>
                <a:srgbClr val="C00000"/>
              </a:buClr>
            </a:pPr>
            <a:endParaRPr lang="en-US" sz="1733" kern="0">
              <a:solidFill>
                <a:srgbClr val="103154"/>
              </a:solidFill>
              <a:cs typeface="Arial"/>
            </a:endParaRPr>
          </a:p>
          <a:p>
            <a:pPr marL="250607" indent="-250607">
              <a:lnSpc>
                <a:spcPct val="100000"/>
              </a:lnSpc>
              <a:buClr>
                <a:srgbClr val="C00000"/>
              </a:buClr>
            </a:pPr>
            <a:endParaRPr lang="en-US" sz="1600" kern="0">
              <a:solidFill>
                <a:srgbClr val="103154"/>
              </a:solidFill>
              <a:ea typeface="ＭＳ Ｐゴシック"/>
              <a:cs typeface="+mn-lt"/>
            </a:endParaRPr>
          </a:p>
        </p:txBody>
      </p:sp>
      <p:sp>
        <p:nvSpPr>
          <p:cNvPr id="10" name="Content Placeholder 2">
            <a:extLst>
              <a:ext uri="{FF2B5EF4-FFF2-40B4-BE49-F238E27FC236}">
                <a16:creationId xmlns:a16="http://schemas.microsoft.com/office/drawing/2014/main" id="{BF02A8F8-5879-C57C-CEA0-B4C400A7A43E}"/>
              </a:ext>
            </a:extLst>
          </p:cNvPr>
          <p:cNvSpPr txBox="1">
            <a:spLocks/>
          </p:cNvSpPr>
          <p:nvPr/>
        </p:nvSpPr>
        <p:spPr>
          <a:xfrm>
            <a:off x="143788"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1733" b="1" kern="0">
                <a:solidFill>
                  <a:srgbClr val="103154"/>
                </a:solidFill>
                <a:ea typeface="+mn-lt"/>
                <a:cs typeface="+mn-lt"/>
              </a:rPr>
              <a:t>3. Measure Exclusion Criteria:</a:t>
            </a:r>
            <a:endParaRPr lang="en-US" sz="1733" b="1" kern="0">
              <a:solidFill>
                <a:srgbClr val="103154"/>
              </a:solidFill>
              <a:cs typeface="Arial"/>
            </a:endParaRPr>
          </a:p>
          <a:p>
            <a:pPr marL="250607" indent="-250607">
              <a:buClr>
                <a:srgbClr val="C00000"/>
              </a:buClr>
            </a:pPr>
            <a:r>
              <a:rPr lang="en-US" sz="1733" kern="0">
                <a:solidFill>
                  <a:srgbClr val="103154"/>
                </a:solidFill>
                <a:ea typeface="+mn-lt"/>
                <a:cs typeface="+mn-lt"/>
              </a:rPr>
              <a:t>Leapfrog: Excludes measures not clear on safety, supported by weak evidence, or with better corresponding outcome measures.</a:t>
            </a:r>
            <a:endParaRPr lang="en-US" sz="4667"/>
          </a:p>
          <a:p>
            <a:pPr marL="250607" indent="-250607">
              <a:buClr>
                <a:srgbClr val="C00000"/>
              </a:buClr>
            </a:pPr>
            <a:r>
              <a:rPr lang="en-US" sz="1733" kern="0">
                <a:solidFill>
                  <a:srgbClr val="103154"/>
                </a:solidFill>
                <a:ea typeface="+mn-lt"/>
                <a:cs typeface="+mn-lt"/>
              </a:rPr>
              <a:t>CMS: Excludes measures with fewer than 100 hospitals reporting, structural measures not easily combined with other measures, nondirectional measures, measures not required for public reporting, and overlapping measures.</a:t>
            </a:r>
            <a:endParaRPr lang="en-US" sz="4667"/>
          </a:p>
          <a:p>
            <a:pPr marL="250607" indent="-250607">
              <a:buClr>
                <a:srgbClr val="C00000"/>
              </a:buClr>
            </a:pPr>
            <a:r>
              <a:rPr lang="en-US" sz="1733" b="1" kern="0">
                <a:solidFill>
                  <a:srgbClr val="103154"/>
                </a:solidFill>
                <a:ea typeface="+mn-lt"/>
                <a:cs typeface="+mn-lt"/>
              </a:rPr>
              <a:t>4. Weighting of Measures:</a:t>
            </a:r>
            <a:endParaRPr lang="en-US" sz="1733" b="1" kern="0">
              <a:solidFill>
                <a:srgbClr val="103154"/>
              </a:solidFill>
              <a:cs typeface="Arial"/>
            </a:endParaRPr>
          </a:p>
          <a:p>
            <a:pPr marL="250607" indent="-250607">
              <a:buClr>
                <a:srgbClr val="C00000"/>
              </a:buClr>
            </a:pPr>
            <a:r>
              <a:rPr lang="en-US" sz="1733" kern="0">
                <a:solidFill>
                  <a:srgbClr val="103154"/>
                </a:solidFill>
                <a:ea typeface="+mn-lt"/>
                <a:cs typeface="+mn-lt"/>
              </a:rPr>
              <a:t>Leapfrog: Assigns weights based on strength of evidence, opportunity for improvement, and impact, with a specific formula to calculate weights.</a:t>
            </a:r>
            <a:endParaRPr lang="en-US" sz="4667"/>
          </a:p>
          <a:p>
            <a:pPr marL="250607" indent="-250607">
              <a:buClr>
                <a:srgbClr val="C00000"/>
              </a:buClr>
            </a:pPr>
            <a:r>
              <a:rPr lang="en-US" sz="1733" kern="0">
                <a:solidFill>
                  <a:srgbClr val="103154"/>
                </a:solidFill>
                <a:ea typeface="+mn-lt"/>
                <a:cs typeface="+mn-lt"/>
              </a:rPr>
              <a:t>CMS: Applies fixed weights to measure groups with heavier weights for outcome measures. The weights are: Mortality (22%), Safety of Care (22%), Readmission (22%), Patient Experience (22%), and Timely and Effective Care (12%).</a:t>
            </a:r>
            <a:endParaRPr lang="en-US" sz="4667"/>
          </a:p>
          <a:p>
            <a:pPr marL="250607" indent="-250607">
              <a:buClr>
                <a:srgbClr val="C00000"/>
              </a:buClr>
            </a:pPr>
            <a:r>
              <a:rPr lang="en-US" sz="1733" b="1" kern="0">
                <a:solidFill>
                  <a:srgbClr val="103154"/>
                </a:solidFill>
                <a:ea typeface="+mn-lt"/>
                <a:cs typeface="+mn-lt"/>
              </a:rPr>
              <a:t>5. Handling of Missing Data:</a:t>
            </a:r>
            <a:endParaRPr lang="en-US" sz="1733" b="1" kern="0">
              <a:solidFill>
                <a:srgbClr val="103154"/>
              </a:solidFill>
              <a:cs typeface="Arial"/>
            </a:endParaRPr>
          </a:p>
          <a:p>
            <a:pPr marL="250607" indent="-250607">
              <a:buClr>
                <a:srgbClr val="C00000"/>
              </a:buClr>
            </a:pPr>
            <a:r>
              <a:rPr lang="en-US" sz="1733" kern="0">
                <a:solidFill>
                  <a:srgbClr val="103154"/>
                </a:solidFill>
                <a:ea typeface="+mn-lt"/>
                <a:cs typeface="+mn-lt"/>
              </a:rPr>
              <a:t>Leapfrog: Recalibrates weights for hospitals with missing data, excluding measures for which data are missing.</a:t>
            </a:r>
            <a:endParaRPr lang="en-US" sz="4667"/>
          </a:p>
          <a:p>
            <a:pPr marL="250607" indent="-250607">
              <a:buClr>
                <a:srgbClr val="C00000"/>
              </a:buClr>
            </a:pPr>
            <a:r>
              <a:rPr lang="en-US" sz="1733" kern="0">
                <a:solidFill>
                  <a:srgbClr val="103154"/>
                </a:solidFill>
                <a:ea typeface="+mn-lt"/>
                <a:cs typeface="+mn-lt"/>
              </a:rPr>
              <a:t>CMS: Reweights the remaining measure groups proportionally if one or more groups are missing, ensuring that hospitals with missing groups still receive a summary score.</a:t>
            </a:r>
            <a:endParaRPr lang="en-US" sz="4667"/>
          </a:p>
          <a:p>
            <a:pPr marL="250607" indent="-250607">
              <a:lnSpc>
                <a:spcPct val="100000"/>
              </a:lnSpc>
              <a:buClr>
                <a:srgbClr val="C00000"/>
              </a:buClr>
            </a:pPr>
            <a:endParaRPr lang="en-US" sz="1733" b="1" kern="0">
              <a:solidFill>
                <a:srgbClr val="103154"/>
              </a:solidFill>
              <a:cs typeface="Arial"/>
            </a:endParaRPr>
          </a:p>
          <a:p>
            <a:pPr marL="250607" indent="-250607">
              <a:lnSpc>
                <a:spcPct val="100000"/>
              </a:lnSpc>
              <a:buClr>
                <a:srgbClr val="C00000"/>
              </a:buClr>
            </a:pPr>
            <a:endParaRPr lang="en-US" sz="1733" kern="0">
              <a:solidFill>
                <a:srgbClr val="103154"/>
              </a:solidFill>
              <a:cs typeface="Arial"/>
            </a:endParaRPr>
          </a:p>
          <a:p>
            <a:pPr marL="250607" indent="-250607">
              <a:lnSpc>
                <a:spcPct val="100000"/>
              </a:lnSpc>
              <a:buClr>
                <a:srgbClr val="C00000"/>
              </a:buClr>
            </a:pPr>
            <a:endParaRPr lang="en-US" sz="1600" kern="0">
              <a:solidFill>
                <a:srgbClr val="103154"/>
              </a:solidFill>
              <a:ea typeface="ＭＳ Ｐゴシック"/>
              <a:cs typeface="+mn-lt"/>
            </a:endParaRPr>
          </a:p>
        </p:txBody>
      </p:sp>
    </p:spTree>
    <p:extLst>
      <p:ext uri="{BB962C8B-B14F-4D97-AF65-F5344CB8AC3E}">
        <p14:creationId xmlns:p14="http://schemas.microsoft.com/office/powerpoint/2010/main" val="103875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ea typeface="+mj-lt"/>
                <a:cs typeface="+mj-lt"/>
              </a:rPr>
              <a:t>What are the differences in grading methodology between CMS and Leapfrog?</a:t>
            </a:r>
            <a:endParaRPr lang="en-US">
              <a:ea typeface="+mj-lt"/>
              <a:cs typeface="+mj-lt"/>
            </a:endParaRPr>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4674104" y="6047029"/>
            <a:ext cx="7707800" cy="1077218"/>
          </a:xfrm>
          <a:prstGeom prst="rect">
            <a:avLst/>
          </a:prstGeom>
          <a:noFill/>
        </p:spPr>
        <p:txBody>
          <a:bodyPr wrap="square" lIns="91440" tIns="45720" rIns="91440" bIns="45720" rtlCol="0" anchor="t">
            <a:spAutoFit/>
          </a:bodyPr>
          <a:lstStyle/>
          <a:p>
            <a:r>
              <a:rPr lang="en-US" sz="800" dirty="0">
                <a:ea typeface="+mn-lt"/>
                <a:cs typeface="+mn-lt"/>
              </a:rPr>
              <a:t>Venkatesh AK, Bagshaw K, </a:t>
            </a:r>
            <a:r>
              <a:rPr lang="en-US" sz="800" dirty="0" err="1">
                <a:ea typeface="+mn-lt"/>
                <a:cs typeface="+mn-lt"/>
              </a:rPr>
              <a:t>Gettel</a:t>
            </a:r>
            <a:r>
              <a:rPr lang="en-US" sz="800" dirty="0">
                <a:ea typeface="+mn-lt"/>
                <a:cs typeface="+mn-lt"/>
              </a:rPr>
              <a:t> C, Suter L, Qin L, Herrin J, Lin Z, Grant S, Rothenberg E, </a:t>
            </a:r>
            <a:r>
              <a:rPr lang="en-US" sz="800" dirty="0" err="1">
                <a:ea typeface="+mn-lt"/>
                <a:cs typeface="+mn-lt"/>
              </a:rPr>
              <a:t>Omotosho</a:t>
            </a:r>
            <a:r>
              <a:rPr lang="en-US" sz="800" dirty="0">
                <a:ea typeface="+mn-lt"/>
                <a:cs typeface="+mn-lt"/>
              </a:rPr>
              <a:t> P. CMS Overall Hospital Quality Star Rating: July 2024 Updates and Specifications Report. Yale New Haven Health Services Corporation – Center for Outcomes Research and Evaluation (CORE); 2024 Jul.</a:t>
            </a:r>
            <a:endParaRPr lang="en-US" sz="800" dirty="0">
              <a:cs typeface="Arial"/>
            </a:endParaRPr>
          </a:p>
          <a:p>
            <a:r>
              <a:rPr lang="en-US" sz="800" dirty="0">
                <a:ea typeface="+mn-lt"/>
                <a:cs typeface="+mn-lt"/>
              </a:rPr>
              <a:t>Quality Measures Fact Sheet: CMS Patient Safety Indicators PSI 90 (NQF #0531). National Quality Strategy Domain: Patient Safety. CMS; 2019 Sep. Available from: </a:t>
            </a:r>
            <a:r>
              <a:rPr lang="en-US" sz="800" dirty="0">
                <a:ea typeface="+mn-lt"/>
                <a:cs typeface="+mn-lt"/>
                <a:hlinkClick r:id="rId2"/>
              </a:rPr>
              <a:t>https://www.qualityindicators.ahrq.gov/Downloads/Modules/PSI/V2018/TechSpecs/PSI_15_Accidental_Puncture_or_Laceration_Rate.pdf</a:t>
            </a:r>
            <a:endParaRPr lang="en-US" sz="800" dirty="0">
              <a:ea typeface="ＭＳ Ｐゴシック"/>
              <a:cs typeface="+mn-lt"/>
            </a:endParaRPr>
          </a:p>
          <a:p>
            <a:r>
              <a:rPr lang="en-US" sz="800" dirty="0">
                <a:ea typeface="+mn-lt"/>
                <a:cs typeface="+mn-lt"/>
              </a:rPr>
              <a:t>Austin JM, </a:t>
            </a:r>
            <a:r>
              <a:rPr lang="en-US" sz="800" dirty="0" err="1">
                <a:ea typeface="+mn-lt"/>
                <a:cs typeface="+mn-lt"/>
              </a:rPr>
              <a:t>D'Andrea</a:t>
            </a:r>
            <a:r>
              <a:rPr lang="en-US" sz="800" dirty="0">
                <a:ea typeface="+mn-lt"/>
                <a:cs typeface="+mn-lt"/>
              </a:rPr>
              <a:t> G, </a:t>
            </a:r>
            <a:r>
              <a:rPr lang="en-US" sz="800" dirty="0" err="1">
                <a:ea typeface="+mn-lt"/>
                <a:cs typeface="+mn-lt"/>
              </a:rPr>
              <a:t>Birkmeyer</a:t>
            </a:r>
            <a:r>
              <a:rPr lang="en-US" sz="800" dirty="0">
                <a:ea typeface="+mn-lt"/>
                <a:cs typeface="+mn-lt"/>
              </a:rPr>
              <a:t> JD, </a:t>
            </a:r>
            <a:r>
              <a:rPr lang="en-US" sz="800" dirty="0" err="1">
                <a:ea typeface="+mn-lt"/>
                <a:cs typeface="+mn-lt"/>
              </a:rPr>
              <a:t>Leape</a:t>
            </a:r>
            <a:r>
              <a:rPr lang="en-US" sz="800" dirty="0">
                <a:ea typeface="+mn-lt"/>
                <a:cs typeface="+mn-lt"/>
              </a:rPr>
              <a:t> LL, Milstein A, Pronovost PJ, Romano PS, Singer SJ, </a:t>
            </a:r>
            <a:r>
              <a:rPr lang="en-US" sz="800" dirty="0" err="1">
                <a:ea typeface="+mn-lt"/>
                <a:cs typeface="+mn-lt"/>
              </a:rPr>
              <a:t>Vogus</a:t>
            </a:r>
            <a:r>
              <a:rPr lang="en-US" sz="800" dirty="0">
                <a:ea typeface="+mn-lt"/>
                <a:cs typeface="+mn-lt"/>
              </a:rPr>
              <a:t> TJ, Wachter RM. Safety in numbers: the development of Leapfrog's composite patient safety score for U.S. hospitals. J Patient </a:t>
            </a:r>
            <a:r>
              <a:rPr lang="en-US" sz="800" dirty="0" err="1">
                <a:ea typeface="+mn-lt"/>
                <a:cs typeface="+mn-lt"/>
              </a:rPr>
              <a:t>Saf</a:t>
            </a:r>
            <a:r>
              <a:rPr lang="en-US" sz="800" dirty="0">
                <a:ea typeface="+mn-lt"/>
                <a:cs typeface="+mn-lt"/>
              </a:rPr>
              <a:t>. 2014 Mar;10(1):64-71. </a:t>
            </a:r>
            <a:r>
              <a:rPr lang="en-US" sz="800" dirty="0" err="1">
                <a:ea typeface="+mn-lt"/>
                <a:cs typeface="+mn-lt"/>
              </a:rPr>
              <a:t>doi</a:t>
            </a:r>
            <a:r>
              <a:rPr lang="en-US" sz="800" dirty="0">
                <a:ea typeface="+mn-lt"/>
                <a:cs typeface="+mn-lt"/>
              </a:rPr>
              <a:t>: 10.1097/PTS.0b013e3182952644. PMID: 24080719.</a:t>
            </a:r>
            <a:endParaRPr lang="en-US" sz="2400" dirty="0"/>
          </a:p>
          <a:p>
            <a:endParaRPr lang="en-US" sz="800" dirty="0">
              <a:cs typeface="Arial"/>
            </a:endParaRPr>
          </a:p>
          <a:p>
            <a:endParaRPr lang="en-US" sz="800" dirty="0">
              <a:cs typeface="Arial"/>
            </a:endParaRPr>
          </a:p>
        </p:txBody>
      </p:sp>
      <p:sp>
        <p:nvSpPr>
          <p:cNvPr id="7" name="Content Placeholder 2">
            <a:extLst>
              <a:ext uri="{FF2B5EF4-FFF2-40B4-BE49-F238E27FC236}">
                <a16:creationId xmlns:a16="http://schemas.microsoft.com/office/drawing/2014/main" id="{1A268009-3C35-A1E1-2C00-AD3B350C3E63}"/>
              </a:ext>
            </a:extLst>
          </p:cNvPr>
          <p:cNvSpPr txBox="1">
            <a:spLocks/>
          </p:cNvSpPr>
          <p:nvPr/>
        </p:nvSpPr>
        <p:spPr>
          <a:xfrm>
            <a:off x="-1099"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lnSpc>
                <a:spcPct val="100000"/>
              </a:lnSpc>
              <a:buClr>
                <a:srgbClr val="C00000"/>
              </a:buClr>
            </a:pPr>
            <a:endParaRPr lang="en-US" sz="1733" b="1" kern="0">
              <a:solidFill>
                <a:srgbClr val="103154"/>
              </a:solidFill>
              <a:cs typeface="Arial"/>
            </a:endParaRPr>
          </a:p>
          <a:p>
            <a:pPr marL="250607" indent="-250607">
              <a:lnSpc>
                <a:spcPct val="100000"/>
              </a:lnSpc>
              <a:buClr>
                <a:srgbClr val="C00000"/>
              </a:buClr>
            </a:pPr>
            <a:endParaRPr lang="en-US" sz="1733" kern="0">
              <a:solidFill>
                <a:srgbClr val="103154"/>
              </a:solidFill>
              <a:cs typeface="Arial"/>
            </a:endParaRPr>
          </a:p>
          <a:p>
            <a:pPr marL="250607" indent="-250607">
              <a:lnSpc>
                <a:spcPct val="100000"/>
              </a:lnSpc>
              <a:buClr>
                <a:srgbClr val="C00000"/>
              </a:buClr>
            </a:pPr>
            <a:endParaRPr lang="en-US" sz="1600" kern="0">
              <a:solidFill>
                <a:srgbClr val="103154"/>
              </a:solidFill>
              <a:ea typeface="ＭＳ Ｐゴシック"/>
              <a:cs typeface="+mn-lt"/>
            </a:endParaRPr>
          </a:p>
        </p:txBody>
      </p:sp>
      <p:sp>
        <p:nvSpPr>
          <p:cNvPr id="10" name="Content Placeholder 2">
            <a:extLst>
              <a:ext uri="{FF2B5EF4-FFF2-40B4-BE49-F238E27FC236}">
                <a16:creationId xmlns:a16="http://schemas.microsoft.com/office/drawing/2014/main" id="{BF02A8F8-5879-C57C-CEA0-B4C400A7A43E}"/>
              </a:ext>
            </a:extLst>
          </p:cNvPr>
          <p:cNvSpPr txBox="1">
            <a:spLocks/>
          </p:cNvSpPr>
          <p:nvPr/>
        </p:nvSpPr>
        <p:spPr>
          <a:xfrm>
            <a:off x="143788" y="1715977"/>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400" b="1" kern="0" dirty="0">
                <a:solidFill>
                  <a:srgbClr val="103154"/>
                </a:solidFill>
                <a:ea typeface="+mn-lt"/>
                <a:cs typeface="+mn-lt"/>
              </a:rPr>
              <a:t>Outcome Focus:</a:t>
            </a:r>
            <a:endParaRPr lang="en-US" sz="2400" b="1" kern="0" dirty="0">
              <a:solidFill>
                <a:srgbClr val="103154"/>
              </a:solidFill>
              <a:cs typeface="Arial"/>
            </a:endParaRPr>
          </a:p>
          <a:p>
            <a:pPr marL="250607" indent="-250607">
              <a:buClr>
                <a:srgbClr val="C00000"/>
              </a:buClr>
            </a:pPr>
            <a:r>
              <a:rPr lang="en-US" sz="2400" kern="0" dirty="0">
                <a:solidFill>
                  <a:srgbClr val="103154"/>
                </a:solidFill>
                <a:ea typeface="+mn-lt"/>
                <a:cs typeface="+mn-lt"/>
              </a:rPr>
              <a:t>Leapfrog: Equally weighs process/structural and outcome measures.</a:t>
            </a:r>
            <a:endParaRPr lang="en-US" sz="2400" dirty="0"/>
          </a:p>
          <a:p>
            <a:pPr marL="250607" indent="-250607">
              <a:buClr>
                <a:srgbClr val="C00000"/>
              </a:buClr>
            </a:pPr>
            <a:r>
              <a:rPr lang="en-US" sz="2400" kern="0" dirty="0">
                <a:solidFill>
                  <a:srgbClr val="103154"/>
                </a:solidFill>
                <a:ea typeface="+mn-lt"/>
                <a:cs typeface="+mn-lt"/>
              </a:rPr>
              <a:t>CMS: Places heavier weight on outcome measure groups to reflect their higher impact on overall quality.</a:t>
            </a:r>
            <a:endParaRPr lang="en-US" sz="2400" dirty="0"/>
          </a:p>
          <a:p>
            <a:pPr marL="250607" indent="-250607">
              <a:buClr>
                <a:srgbClr val="C00000"/>
              </a:buClr>
            </a:pPr>
            <a:endParaRPr lang="en-US" sz="2400" dirty="0"/>
          </a:p>
          <a:p>
            <a:pPr marL="250607" indent="-250607">
              <a:buClr>
                <a:srgbClr val="C00000"/>
              </a:buClr>
            </a:pPr>
            <a:r>
              <a:rPr lang="en-US" sz="2400" kern="0" dirty="0">
                <a:solidFill>
                  <a:srgbClr val="103154"/>
                </a:solidFill>
                <a:ea typeface="+mn-lt"/>
                <a:cs typeface="+mn-lt"/>
              </a:rPr>
              <a:t>These differences highlight how Leapfrog focuses more narrowly on patient safety with a composite score approach, while CMS aims for a broader assessment of hospital quality across multiple dimensions using a star rating system.</a:t>
            </a:r>
            <a:endParaRPr lang="en-US" sz="2400" dirty="0"/>
          </a:p>
          <a:p>
            <a:pPr marL="250607" indent="-250607">
              <a:lnSpc>
                <a:spcPct val="100000"/>
              </a:lnSpc>
              <a:buClr>
                <a:srgbClr val="C00000"/>
              </a:buClr>
            </a:pPr>
            <a:endParaRPr lang="en-US" sz="2400" b="1" kern="0" dirty="0">
              <a:solidFill>
                <a:srgbClr val="103154"/>
              </a:solidFill>
              <a:cs typeface="Arial"/>
            </a:endParaRPr>
          </a:p>
          <a:p>
            <a:pPr marL="250607" indent="-250607">
              <a:lnSpc>
                <a:spcPct val="100000"/>
              </a:lnSpc>
              <a:buClr>
                <a:srgbClr val="C00000"/>
              </a:buClr>
            </a:pPr>
            <a:endParaRPr lang="en-US" sz="2400" kern="0" dirty="0">
              <a:solidFill>
                <a:srgbClr val="103154"/>
              </a:solidFill>
              <a:cs typeface="Arial"/>
            </a:endParaRPr>
          </a:p>
          <a:p>
            <a:pPr marL="250607" indent="-250607">
              <a:lnSpc>
                <a:spcPct val="100000"/>
              </a:lnSpc>
              <a:buClr>
                <a:srgbClr val="C00000"/>
              </a:buClr>
            </a:pPr>
            <a:endParaRPr lang="en-US" sz="2400" kern="0" dirty="0">
              <a:solidFill>
                <a:srgbClr val="103154"/>
              </a:solidFill>
              <a:ea typeface="ＭＳ Ｐゴシック"/>
              <a:cs typeface="+mn-lt"/>
            </a:endParaRPr>
          </a:p>
        </p:txBody>
      </p:sp>
    </p:spTree>
    <p:extLst>
      <p:ext uri="{BB962C8B-B14F-4D97-AF65-F5344CB8AC3E}">
        <p14:creationId xmlns:p14="http://schemas.microsoft.com/office/powerpoint/2010/main" val="414067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Patient Safety Indicator 03 (PSI 03) Pressure Ulcer Rate</a:t>
            </a:r>
          </a:p>
        </p:txBody>
      </p:sp>
      <p:sp>
        <p:nvSpPr>
          <p:cNvPr id="3" name="Content Placeholder 2"/>
          <p:cNvSpPr>
            <a:spLocks noGrp="1"/>
          </p:cNvSpPr>
          <p:nvPr>
            <p:ph idx="1"/>
          </p:nvPr>
        </p:nvSpPr>
        <p:spPr>
          <a:xfrm>
            <a:off x="1388962" y="1825625"/>
            <a:ext cx="9964838" cy="4351338"/>
          </a:xfrm>
        </p:spPr>
        <p:txBody>
          <a:bodyPr>
            <a:normAutofit fontScale="77500" lnSpcReduction="20000"/>
          </a:bodyPr>
          <a:lstStyle/>
          <a:p>
            <a:pPr fontAlgn="base">
              <a:buClr>
                <a:srgbClr val="C00000"/>
              </a:buClr>
            </a:pPr>
            <a:r>
              <a:rPr lang="en-US" dirty="0">
                <a:solidFill>
                  <a:schemeClr val="tx1"/>
                </a:solidFill>
              </a:rPr>
              <a:t>Stage III or IV pressure ulcers or unstageable (secondary diagnosis) per 1,000 discharges among surgical or medical patients ages 18 years and older. Excludes stays less than 3 days; cases with a principal diagnosis of pressure ulcer; cases with a secondary diagnosis of Stage III or IV pressure ulcer or unstageable that is present on admission; obstetric cases; and transfers from another facility.</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r>
              <a:rPr lang="en-US" sz="1400" dirty="0">
                <a:solidFill>
                  <a:schemeClr val="bg1"/>
                </a:solidFill>
              </a:rPr>
              <a:t>www.medicare.gov/HospitalCompare/Data/Serious-Complications.html</a:t>
            </a:r>
          </a:p>
        </p:txBody>
      </p:sp>
      <p:sp>
        <p:nvSpPr>
          <p:cNvPr id="6" name="TextBox 5">
            <a:extLst>
              <a:ext uri="{FF2B5EF4-FFF2-40B4-BE49-F238E27FC236}">
                <a16:creationId xmlns:a16="http://schemas.microsoft.com/office/drawing/2014/main" id="{9F4771DE-37D9-A1AB-5419-7A4BE2D4244F}"/>
              </a:ext>
            </a:extLst>
          </p:cNvPr>
          <p:cNvSpPr txBox="1"/>
          <p:nvPr/>
        </p:nvSpPr>
        <p:spPr>
          <a:xfrm>
            <a:off x="4346294" y="5937256"/>
            <a:ext cx="6099858" cy="646331"/>
          </a:xfrm>
          <a:prstGeom prst="rect">
            <a:avLst/>
          </a:prstGeom>
          <a:noFill/>
        </p:spPr>
        <p:txBody>
          <a:bodyPr wrap="square">
            <a:spAutoFit/>
          </a:bodyPr>
          <a:lstStyle/>
          <a:p>
            <a:r>
              <a:rPr lang="en-US" dirty="0"/>
              <a:t>https://</a:t>
            </a:r>
            <a:r>
              <a:rPr lang="en-US" dirty="0" err="1"/>
              <a:t>qualityindicators.ahrq.gov</a:t>
            </a:r>
            <a:r>
              <a:rPr lang="en-US" dirty="0"/>
              <a:t>/Downloads/Modules/PSI/V2023/</a:t>
            </a:r>
            <a:r>
              <a:rPr lang="en-US" dirty="0" err="1"/>
              <a:t>TechSpecs</a:t>
            </a:r>
            <a:r>
              <a:rPr lang="en-US" dirty="0"/>
              <a:t>/PSI_03_Pressure_Ulcer_Rate.pdf</a:t>
            </a:r>
          </a:p>
        </p:txBody>
      </p:sp>
    </p:spTree>
    <p:extLst>
      <p:ext uri="{BB962C8B-B14F-4D97-AF65-F5344CB8AC3E}">
        <p14:creationId xmlns:p14="http://schemas.microsoft.com/office/powerpoint/2010/main" val="92253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671" y="660221"/>
            <a:ext cx="10515600" cy="1325563"/>
          </a:xfrm>
        </p:spPr>
        <p:txBody>
          <a:bodyPr>
            <a:normAutofit fontScale="90000"/>
          </a:bodyPr>
          <a:lstStyle/>
          <a:p>
            <a:pPr algn="ctr"/>
            <a:r>
              <a:rPr lang="en-US" dirty="0">
                <a:solidFill>
                  <a:schemeClr val="tx1"/>
                </a:solidFill>
              </a:rPr>
              <a:t>Patient Safety Indicator (PSI 04)</a:t>
            </a:r>
            <a:br>
              <a:rPr lang="en-US" dirty="0">
                <a:solidFill>
                  <a:schemeClr val="tx1"/>
                </a:solidFill>
              </a:rPr>
            </a:br>
            <a:r>
              <a:rPr lang="en-US" dirty="0">
                <a:solidFill>
                  <a:schemeClr val="tx1"/>
                </a:solidFill>
              </a:rPr>
              <a:t>Death Rate among Surgical Inpatients with Serious Treatable Complications</a:t>
            </a:r>
          </a:p>
        </p:txBody>
      </p:sp>
      <p:sp>
        <p:nvSpPr>
          <p:cNvPr id="3" name="Content Placeholder 2"/>
          <p:cNvSpPr>
            <a:spLocks noGrp="1"/>
          </p:cNvSpPr>
          <p:nvPr>
            <p:ph idx="1"/>
          </p:nvPr>
        </p:nvSpPr>
        <p:spPr>
          <a:xfrm>
            <a:off x="759604" y="2332512"/>
            <a:ext cx="10973733" cy="4525488"/>
          </a:xfrm>
        </p:spPr>
        <p:txBody>
          <a:bodyPr>
            <a:noAutofit/>
          </a:bodyPr>
          <a:lstStyle/>
          <a:p>
            <a:pPr marL="0" indent="0" algn="ctr" fontAlgn="base">
              <a:lnSpc>
                <a:spcPct val="120000"/>
              </a:lnSpc>
              <a:buClr>
                <a:srgbClr val="C00000"/>
              </a:buClr>
              <a:buNone/>
            </a:pPr>
            <a:endParaRPr lang="en-US" sz="2400" dirty="0">
              <a:solidFill>
                <a:schemeClr val="tx1"/>
              </a:solidFill>
            </a:endParaRPr>
          </a:p>
          <a:p>
            <a:pPr fontAlgn="base">
              <a:lnSpc>
                <a:spcPct val="120000"/>
              </a:lnSpc>
              <a:buClr>
                <a:srgbClr val="C00000"/>
              </a:buClr>
            </a:pPr>
            <a:r>
              <a:rPr lang="en-US" sz="2400" dirty="0">
                <a:solidFill>
                  <a:schemeClr val="tx1"/>
                </a:solidFill>
              </a:rPr>
              <a:t>In-hospital deaths per 1,000 surgical discharges, among patients ages 18 through 89 years or obstetric patients, with serious treatable complications (pneumonia, pulmonary embolism/deep vein thrombosis, sepsis, shock/cardiac arrest or gastrointestinal hemorrhage/acute ulcer). Includes metrics for the number of discharges for each type of complication. Excludes cases transferred to an acute care facility</a:t>
            </a:r>
          </a:p>
        </p:txBody>
      </p:sp>
      <p:sp>
        <p:nvSpPr>
          <p:cNvPr id="5" name="TextBox 4"/>
          <p:cNvSpPr txBox="1"/>
          <p:nvPr/>
        </p:nvSpPr>
        <p:spPr>
          <a:xfrm>
            <a:off x="7708739" y="6213427"/>
            <a:ext cx="4332790" cy="461665"/>
          </a:xfrm>
          <a:prstGeom prst="rect">
            <a:avLst/>
          </a:prstGeom>
          <a:noFill/>
        </p:spPr>
        <p:txBody>
          <a:bodyPr wrap="square" rtlCol="0">
            <a:spAutoFit/>
          </a:bodyPr>
          <a:lstStyle/>
          <a:p>
            <a:pPr marL="403225" indent="-403225"/>
            <a:r>
              <a:rPr lang="en-US" sz="1200" dirty="0"/>
              <a:t>www.medicare.gov/HospitalCompare/Data/Serious-Complications.html</a:t>
            </a:r>
          </a:p>
        </p:txBody>
      </p:sp>
      <p:sp>
        <p:nvSpPr>
          <p:cNvPr id="6" name="TextBox 5">
            <a:extLst>
              <a:ext uri="{FF2B5EF4-FFF2-40B4-BE49-F238E27FC236}">
                <a16:creationId xmlns:a16="http://schemas.microsoft.com/office/drawing/2014/main" id="{3E58FA9D-3736-D6EF-71E8-9651564991BD}"/>
              </a:ext>
            </a:extLst>
          </p:cNvPr>
          <p:cNvSpPr txBox="1"/>
          <p:nvPr/>
        </p:nvSpPr>
        <p:spPr>
          <a:xfrm>
            <a:off x="732596" y="5751762"/>
            <a:ext cx="8030901" cy="461665"/>
          </a:xfrm>
          <a:prstGeom prst="rect">
            <a:avLst/>
          </a:prstGeom>
          <a:noFill/>
        </p:spPr>
        <p:txBody>
          <a:bodyPr wrap="square">
            <a:spAutoFit/>
          </a:bodyPr>
          <a:lstStyle/>
          <a:p>
            <a:r>
              <a:rPr lang="en-US" sz="1200" dirty="0"/>
              <a:t>https://</a:t>
            </a:r>
            <a:r>
              <a:rPr lang="en-US" sz="1200" dirty="0" err="1"/>
              <a:t>qualityindicators.ahrq.gov</a:t>
            </a:r>
            <a:r>
              <a:rPr lang="en-US" sz="1200" dirty="0"/>
              <a:t>/Downloads/Modules/PSI/V60-ICD09/</a:t>
            </a:r>
            <a:r>
              <a:rPr lang="en-US" sz="1200" dirty="0" err="1"/>
              <a:t>TechSpecs</a:t>
            </a:r>
            <a:r>
              <a:rPr lang="en-US" sz="1200" dirty="0"/>
              <a:t>/PSI_04_Death_Rate_among_Surgical_Inpatients_with_Serious_Treatable_Complications.pdf</a:t>
            </a:r>
          </a:p>
        </p:txBody>
      </p:sp>
    </p:spTree>
    <p:extLst>
      <p:ext uri="{BB962C8B-B14F-4D97-AF65-F5344CB8AC3E}">
        <p14:creationId xmlns:p14="http://schemas.microsoft.com/office/powerpoint/2010/main" val="286184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Patient Safety Indicator for surgical complications</a:t>
            </a:r>
          </a:p>
        </p:txBody>
      </p:sp>
      <p:sp>
        <p:nvSpPr>
          <p:cNvPr id="3" name="Content Placeholder 2"/>
          <p:cNvSpPr>
            <a:spLocks noGrp="1"/>
          </p:cNvSpPr>
          <p:nvPr>
            <p:ph idx="1"/>
          </p:nvPr>
        </p:nvSpPr>
        <p:spPr>
          <a:xfrm>
            <a:off x="1081269" y="1747152"/>
            <a:ext cx="10515600" cy="4351338"/>
          </a:xfrm>
        </p:spPr>
        <p:txBody>
          <a:bodyPr>
            <a:normAutofit fontScale="55000" lnSpcReduction="20000"/>
          </a:bodyPr>
          <a:lstStyle/>
          <a:p>
            <a:pPr fontAlgn="base">
              <a:buClr>
                <a:srgbClr val="C00000"/>
              </a:buClr>
            </a:pPr>
            <a:r>
              <a:rPr lang="en-US" sz="4400" b="1" dirty="0">
                <a:solidFill>
                  <a:schemeClr val="tx1"/>
                </a:solidFill>
              </a:rPr>
              <a:t>Surgical complications – CMS recalibrated Patient Safety Indicators</a:t>
            </a:r>
          </a:p>
          <a:p>
            <a:pPr marL="457200" lvl="1" indent="0" fontAlgn="base">
              <a:buClr>
                <a:srgbClr val="C00000"/>
              </a:buClr>
              <a:buNone/>
            </a:pPr>
            <a:r>
              <a:rPr lang="en-US" sz="4000" dirty="0">
                <a:solidFill>
                  <a:schemeClr val="tx1"/>
                </a:solidFill>
              </a:rPr>
              <a:t>Measures of serious complications are drawn from the CMS Patient Safety Indicators (PSIs). The overall score for serious complications is based on how often adult patients had certain serious, but potentially preventable, complications related to medical or surgical inpatient hospital care. This composite (or summary) measure – Patient Safety and Adverse Events Composite – is based on the following measures:</a:t>
            </a:r>
          </a:p>
          <a:p>
            <a:pPr lvl="1" fontAlgn="base">
              <a:buClr>
                <a:srgbClr val="C00000"/>
              </a:buClr>
            </a:pPr>
            <a:r>
              <a:rPr lang="en-US" sz="4000" dirty="0">
                <a:solidFill>
                  <a:schemeClr val="tx1"/>
                </a:solidFill>
              </a:rPr>
              <a:t>(PSI 3) Pressure sores (pressure ulcers)</a:t>
            </a:r>
          </a:p>
          <a:p>
            <a:pPr lvl="1" fontAlgn="base">
              <a:buClr>
                <a:srgbClr val="C00000"/>
              </a:buClr>
            </a:pPr>
            <a:r>
              <a:rPr lang="en-US" sz="2700" dirty="0">
                <a:solidFill>
                  <a:schemeClr val="tx1"/>
                </a:solidFill>
              </a:rPr>
              <a:t>(PSI 6) Collapsed lung that results from medical treatment (Iatrogenic pneumothorax)</a:t>
            </a:r>
          </a:p>
          <a:p>
            <a:pPr lvl="1" fontAlgn="base">
              <a:buClr>
                <a:srgbClr val="C00000"/>
              </a:buClr>
            </a:pPr>
            <a:r>
              <a:rPr lang="en-US" sz="2700" dirty="0">
                <a:solidFill>
                  <a:schemeClr val="tx1"/>
                </a:solidFill>
              </a:rPr>
              <a:t>(PSI 8) Broken hip from a fall after surgery (in-hospital fall with hip fracture)</a:t>
            </a:r>
          </a:p>
          <a:p>
            <a:pPr lvl="1" fontAlgn="base">
              <a:buClr>
                <a:srgbClr val="C00000"/>
              </a:buClr>
            </a:pPr>
            <a:r>
              <a:rPr lang="en-US" sz="2700" dirty="0">
                <a:solidFill>
                  <a:schemeClr val="tx1"/>
                </a:solidFill>
              </a:rPr>
              <a:t>(PSI 9) Bleeding or bruising during surgery (perioperative hemorrhage or hematoma)</a:t>
            </a:r>
          </a:p>
          <a:p>
            <a:pPr lvl="1" fontAlgn="base">
              <a:buClr>
                <a:srgbClr val="C00000"/>
              </a:buClr>
            </a:pPr>
            <a:r>
              <a:rPr lang="en-US" sz="2700" dirty="0">
                <a:solidFill>
                  <a:schemeClr val="tx1"/>
                </a:solidFill>
              </a:rPr>
              <a:t>(PSI 10) Kidney and diabetic complications after surgery (postoperative acute kidney injury requiring dialysis)</a:t>
            </a:r>
          </a:p>
          <a:p>
            <a:pPr lvl="1" fontAlgn="base">
              <a:buClr>
                <a:srgbClr val="C00000"/>
              </a:buClr>
            </a:pPr>
            <a:r>
              <a:rPr lang="en-US" sz="2700" dirty="0">
                <a:solidFill>
                  <a:schemeClr val="tx1"/>
                </a:solidFill>
              </a:rPr>
              <a:t>(PSI 11) Respiratory failure after surgery (postoperative respiratory failure)</a:t>
            </a:r>
          </a:p>
          <a:p>
            <a:pPr lvl="1" fontAlgn="base">
              <a:buClr>
                <a:srgbClr val="C00000"/>
              </a:buClr>
            </a:pPr>
            <a:r>
              <a:rPr lang="en-US" sz="2700" dirty="0">
                <a:solidFill>
                  <a:schemeClr val="tx1"/>
                </a:solidFill>
              </a:rPr>
              <a:t>(PSI 12) Blood clots, in the lung or a large vein, after surgery (perioperative pulmonary embolism or deep vein thrombosis)</a:t>
            </a:r>
          </a:p>
          <a:p>
            <a:pPr lvl="1" fontAlgn="base">
              <a:buClr>
                <a:srgbClr val="C00000"/>
              </a:buClr>
            </a:pPr>
            <a:r>
              <a:rPr lang="en-US" sz="2700" dirty="0">
                <a:solidFill>
                  <a:schemeClr val="tx1"/>
                </a:solidFill>
              </a:rPr>
              <a:t>(PSI 13) Blood stream infection after surgery (postoperative sepsis)</a:t>
            </a:r>
          </a:p>
          <a:p>
            <a:pPr lvl="1" fontAlgn="base">
              <a:buClr>
                <a:srgbClr val="C00000"/>
              </a:buClr>
            </a:pPr>
            <a:r>
              <a:rPr lang="en-US" sz="2700" dirty="0">
                <a:solidFill>
                  <a:schemeClr val="tx1"/>
                </a:solidFill>
              </a:rPr>
              <a:t>(PSI 14) A wound that splits open after surgery (postoperative wound dehiscence)</a:t>
            </a:r>
          </a:p>
          <a:p>
            <a:pPr lvl="1" fontAlgn="base">
              <a:buClr>
                <a:srgbClr val="C00000"/>
              </a:buClr>
            </a:pPr>
            <a:r>
              <a:rPr lang="en-US" sz="2700" dirty="0">
                <a:solidFill>
                  <a:schemeClr val="tx1"/>
                </a:solidFill>
              </a:rPr>
              <a:t>(PSI 15) Accidental cuts and tears (unrecognized abdominopelvic accidental puncture or laceration)</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r>
              <a:rPr lang="en-US" sz="1400" dirty="0"/>
              <a:t>www.medicare.gov/HospitalCompare/Data/Serious-Complications.html</a:t>
            </a:r>
          </a:p>
        </p:txBody>
      </p:sp>
      <p:cxnSp>
        <p:nvCxnSpPr>
          <p:cNvPr id="6" name="Straight Arrow Connector 5"/>
          <p:cNvCxnSpPr/>
          <p:nvPr/>
        </p:nvCxnSpPr>
        <p:spPr>
          <a:xfrm>
            <a:off x="676155" y="3663582"/>
            <a:ext cx="810228" cy="11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72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What “patient harms” are captured in the patient safety and adverse events composite?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514" y="2407534"/>
            <a:ext cx="9016310" cy="3495554"/>
          </a:xfrm>
        </p:spPr>
      </p:pic>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r>
              <a:rPr lang="en-US" sz="1400" dirty="0"/>
              <a:t>www.qualityindicators.ahrq.gov/News/PSI90_Factsheet_FAQ_v1.pdf</a:t>
            </a:r>
          </a:p>
        </p:txBody>
      </p:sp>
    </p:spTree>
    <p:extLst>
      <p:ext uri="{BB962C8B-B14F-4D97-AF65-F5344CB8AC3E}">
        <p14:creationId xmlns:p14="http://schemas.microsoft.com/office/powerpoint/2010/main" val="117620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How does Leapfrog measure hospital-acquired pressure ulcers?</a:t>
            </a:r>
          </a:p>
        </p:txBody>
      </p:sp>
      <p:sp>
        <p:nvSpPr>
          <p:cNvPr id="3" name="Content Placeholder 2"/>
          <p:cNvSpPr>
            <a:spLocks noGrp="1"/>
          </p:cNvSpPr>
          <p:nvPr>
            <p:ph idx="1"/>
          </p:nvPr>
        </p:nvSpPr>
        <p:spPr/>
        <p:txBody>
          <a:bodyPr>
            <a:noAutofit/>
          </a:bodyPr>
          <a:lstStyle/>
          <a:p>
            <a:pPr>
              <a:buClr>
                <a:srgbClr val="C00000"/>
              </a:buClr>
            </a:pPr>
            <a:r>
              <a:rPr lang="en-US" sz="2000" dirty="0">
                <a:solidFill>
                  <a:schemeClr val="tx1"/>
                </a:solidFill>
              </a:rPr>
              <a:t>Leapfrog evaluates two hospital-acquired injuries on the Leapfrog Hospital Survey: Hospital-Acquired Stage III &amp; IV Pressure Ulcers and Hospital-Acquired Injuries.</a:t>
            </a:r>
          </a:p>
          <a:p>
            <a:pPr>
              <a:buClr>
                <a:srgbClr val="C00000"/>
              </a:buClr>
            </a:pPr>
            <a:r>
              <a:rPr lang="en-US" sz="2000" dirty="0">
                <a:solidFill>
                  <a:schemeClr val="tx1"/>
                </a:solidFill>
              </a:rPr>
              <a:t>Hospital-acquired pressure ulcers at stage III and IV are "bedsores" that are caused by remaining in one position for a long time, commonly in a bed or wheelchair, and can be prevented through known precautions. Stage III and IV pressure ulcers are very deep, serious sores that may reach muscle or bone. They cause severe pain and serious infection, and may prolong hospital stays or lead to amputation. Occasionally, a pressure ulcer may lead to death.</a:t>
            </a:r>
          </a:p>
          <a:p>
            <a:pPr>
              <a:buClr>
                <a:srgbClr val="C00000"/>
              </a:buClr>
            </a:pPr>
            <a:r>
              <a:rPr lang="en-US" sz="2000" dirty="0">
                <a:solidFill>
                  <a:schemeClr val="tx1"/>
                </a:solidFill>
              </a:rPr>
              <a:t>Hospital-acquired injuries are falls and other traumatic injuries (broken or dislocated bones, crushing injuries, or burns) that occur while a patient is in the hospital. Falls can happen when patients who really can’t walk on their own try getting out of bed, often to go to the restroom. Patient falls increase time in the hospital, require additional care, and can result in permanent disability or even death. Although some falls and injuries may occur when hospitals are providing quality care, many others can be avoided.</a:t>
            </a:r>
          </a:p>
        </p:txBody>
      </p:sp>
      <p:sp>
        <p:nvSpPr>
          <p:cNvPr id="5" name="TextBox 4"/>
          <p:cNvSpPr txBox="1"/>
          <p:nvPr/>
        </p:nvSpPr>
        <p:spPr>
          <a:xfrm>
            <a:off x="7030065" y="6098490"/>
            <a:ext cx="4895717" cy="738664"/>
          </a:xfrm>
          <a:prstGeom prst="rect">
            <a:avLst/>
          </a:prstGeom>
          <a:noFill/>
        </p:spPr>
        <p:txBody>
          <a:bodyPr wrap="square" rtlCol="0">
            <a:spAutoFit/>
          </a:bodyPr>
          <a:lstStyle/>
          <a:p>
            <a:pPr marL="403225" indent="-403225"/>
            <a:endParaRPr lang="en-US" sz="1400" dirty="0">
              <a:hlinkClick r:id="rId2">
                <a:extLst>
                  <a:ext uri="{A12FA001-AC4F-418D-AE19-62706E023703}">
                    <ahyp:hlinkClr xmlns:ahyp="http://schemas.microsoft.com/office/drawing/2018/hyperlinkcolor" val="tx"/>
                  </a:ext>
                </a:extLst>
              </a:hlinkClick>
            </a:endParaRPr>
          </a:p>
          <a:p>
            <a:pPr marL="403225" indent="-403225"/>
            <a:r>
              <a:rPr lang="en-US" sz="1400" dirty="0"/>
              <a:t>www.leapfroggroup.org/ratings/reports/hospitalacquiredinjuries</a:t>
            </a:r>
          </a:p>
        </p:txBody>
      </p:sp>
    </p:spTree>
    <p:extLst>
      <p:ext uri="{BB962C8B-B14F-4D97-AF65-F5344CB8AC3E}">
        <p14:creationId xmlns:p14="http://schemas.microsoft.com/office/powerpoint/2010/main" val="116905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How are “never events” scored?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1073" y="1202303"/>
            <a:ext cx="7033644" cy="4970146"/>
          </a:xfrm>
        </p:spPr>
      </p:pic>
      <p:sp>
        <p:nvSpPr>
          <p:cNvPr id="5" name="Content Placeholder 2"/>
          <p:cNvSpPr txBox="1">
            <a:spLocks/>
          </p:cNvSpPr>
          <p:nvPr/>
        </p:nvSpPr>
        <p:spPr>
          <a:xfrm>
            <a:off x="3352800" y="5797858"/>
            <a:ext cx="8984226" cy="1487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10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10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TextBox 6"/>
          <p:cNvSpPr txBox="1"/>
          <p:nvPr/>
        </p:nvSpPr>
        <p:spPr>
          <a:xfrm>
            <a:off x="2861339" y="6172449"/>
            <a:ext cx="9574161" cy="369332"/>
          </a:xfrm>
          <a:prstGeom prst="rect">
            <a:avLst/>
          </a:prstGeom>
          <a:noFill/>
        </p:spPr>
        <p:txBody>
          <a:bodyPr wrap="square" rtlCol="0">
            <a:spAutoFit/>
          </a:bodyPr>
          <a:lstStyle/>
          <a:p>
            <a:r>
              <a:rPr lang="en-US" dirty="0"/>
              <a:t>www.leapfroggroup.org/sites/default/files/Files/2019scoringAlgorithms_20190401_v8.0.pdf</a:t>
            </a:r>
          </a:p>
        </p:txBody>
      </p:sp>
    </p:spTree>
    <p:extLst>
      <p:ext uri="{BB962C8B-B14F-4D97-AF65-F5344CB8AC3E}">
        <p14:creationId xmlns:p14="http://schemas.microsoft.com/office/powerpoint/2010/main" val="89561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20" tIns="60960" rIns="121920" bIns="60960" anchor="t"/>
          <a:lstStyle/>
          <a:p>
            <a:pPr algn="ctr"/>
            <a:r>
              <a:rPr lang="en-US">
                <a:solidFill>
                  <a:srgbClr val="103154"/>
                </a:solidFill>
                <a:latin typeface="Arial Rounded MT Bold"/>
              </a:rPr>
              <a:t>What are the two main organizations that grade hospitals? </a:t>
            </a:r>
          </a:p>
        </p:txBody>
      </p:sp>
      <p:sp>
        <p:nvSpPr>
          <p:cNvPr id="3" name="Content Placeholder 2"/>
          <p:cNvSpPr>
            <a:spLocks noGrp="1"/>
          </p:cNvSpPr>
          <p:nvPr>
            <p:ph idx="1"/>
          </p:nvPr>
        </p:nvSpPr>
        <p:spPr>
          <a:xfrm>
            <a:off x="427531" y="1971312"/>
            <a:ext cx="10515600" cy="4351339"/>
          </a:xfrm>
        </p:spPr>
        <p:txBody>
          <a:bodyPr vert="horz" lIns="91440" tIns="45720" rIns="91440" bIns="45720" rtlCol="0" anchor="t">
            <a:normAutofit/>
          </a:bodyPr>
          <a:lstStyle/>
          <a:p>
            <a:pPr marL="250607" indent="-250607">
              <a:lnSpc>
                <a:spcPct val="100000"/>
              </a:lnSpc>
              <a:buClr>
                <a:srgbClr val="C00000"/>
              </a:buClr>
            </a:pPr>
            <a:r>
              <a:rPr lang="en-US" sz="3200">
                <a:solidFill>
                  <a:srgbClr val="103154"/>
                </a:solidFill>
                <a:ea typeface="+mn-lt"/>
                <a:cs typeface="+mn-lt"/>
              </a:rPr>
              <a:t>The two main organizations that grade hospitals are The Leapfrog Group and the Centers for Medicare &amp; Medicaid Services (CMS).</a:t>
            </a:r>
            <a:endParaRPr lang="en-US" sz="3200">
              <a:solidFill>
                <a:srgbClr val="103154"/>
              </a:solidFill>
              <a:cs typeface="Arial"/>
            </a:endParaRPr>
          </a:p>
        </p:txBody>
      </p:sp>
      <p:sp>
        <p:nvSpPr>
          <p:cNvPr id="5" name="TextBox 4">
            <a:extLst>
              <a:ext uri="{FF2B5EF4-FFF2-40B4-BE49-F238E27FC236}">
                <a16:creationId xmlns:a16="http://schemas.microsoft.com/office/drawing/2014/main" id="{CC62D6A7-0B0A-E98B-0015-1384BFD59CD2}"/>
              </a:ext>
            </a:extLst>
          </p:cNvPr>
          <p:cNvSpPr txBox="1"/>
          <p:nvPr/>
        </p:nvSpPr>
        <p:spPr>
          <a:xfrm>
            <a:off x="3365570" y="5687494"/>
            <a:ext cx="8828519" cy="1754326"/>
          </a:xfrm>
          <a:prstGeom prst="rect">
            <a:avLst/>
          </a:prstGeom>
          <a:noFill/>
        </p:spPr>
        <p:txBody>
          <a:bodyPr wrap="square" lIns="91440" tIns="45720" rIns="91440" bIns="45720" rtlCol="0" anchor="t">
            <a:spAutoFit/>
          </a:bodyPr>
          <a:lstStyle/>
          <a:p>
            <a:r>
              <a:rPr lang="en-US" sz="1200">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1200" err="1">
                <a:ea typeface="+mn-lt"/>
                <a:cs typeface="+mn-lt"/>
              </a:rPr>
              <a:t>doi</a:t>
            </a:r>
            <a:r>
              <a:rPr lang="en-US" sz="1200">
                <a:ea typeface="+mn-lt"/>
                <a:cs typeface="+mn-lt"/>
              </a:rPr>
              <a:t>: 10.1097/PTS.0b013e3182952644. PMID: 24080719.</a:t>
            </a:r>
            <a:endParaRPr lang="en-US" sz="1200">
              <a:cs typeface="Arial"/>
            </a:endParaRPr>
          </a:p>
          <a:p>
            <a:r>
              <a:rPr lang="en-US" sz="1200">
                <a:ea typeface="+mn-lt"/>
                <a:cs typeface="+mn-lt"/>
              </a:rPr>
              <a:t>Venkatesh AK, Bagshaw K, Gettel C, Suter L, Qin L, Herrin J, Lin Z, Grant S, Rothenberg E, Omotosho P. CMS Overall Hospital Quality Star Rating: July 2024 Updates and Specifications Report. Yale New Haven Health Services Corporation – Center for Outcomes Research and Evaluation (CORE); 2024 Jul.</a:t>
            </a:r>
          </a:p>
          <a:p>
            <a:endParaRPr lang="en-US" sz="1200">
              <a:cs typeface="Arial"/>
            </a:endParaRPr>
          </a:p>
          <a:p>
            <a:endParaRPr lang="en-US" sz="1200">
              <a:cs typeface="Arial"/>
            </a:endParaRPr>
          </a:p>
          <a:p>
            <a:pPr marL="292093" indent="-292093"/>
            <a:endParaRPr lang="en-US" sz="1200">
              <a:cs typeface="Arial"/>
            </a:endParaRPr>
          </a:p>
        </p:txBody>
      </p:sp>
      <p:pic>
        <p:nvPicPr>
          <p:cNvPr id="4" name="Picture 3" descr="Centers for Medicare &amp; Medicaid Services - Wikipedia">
            <a:extLst>
              <a:ext uri="{FF2B5EF4-FFF2-40B4-BE49-F238E27FC236}">
                <a16:creationId xmlns:a16="http://schemas.microsoft.com/office/drawing/2014/main" id="{8C0B3782-97E9-516F-7585-40CADD9DA370}"/>
              </a:ext>
            </a:extLst>
          </p:cNvPr>
          <p:cNvPicPr>
            <a:picLocks noChangeAspect="1"/>
          </p:cNvPicPr>
          <p:nvPr/>
        </p:nvPicPr>
        <p:blipFill>
          <a:blip r:embed="rId2"/>
          <a:stretch>
            <a:fillRect/>
          </a:stretch>
        </p:blipFill>
        <p:spPr>
          <a:xfrm>
            <a:off x="5974080" y="3206496"/>
            <a:ext cx="5900928" cy="2042160"/>
          </a:xfrm>
          <a:prstGeom prst="rect">
            <a:avLst/>
          </a:prstGeom>
        </p:spPr>
      </p:pic>
      <p:pic>
        <p:nvPicPr>
          <p:cNvPr id="6" name="Picture 5" descr="Leapfrog Hospital Survey | Leapfrog">
            <a:extLst>
              <a:ext uri="{FF2B5EF4-FFF2-40B4-BE49-F238E27FC236}">
                <a16:creationId xmlns:a16="http://schemas.microsoft.com/office/drawing/2014/main" id="{92615B83-B64C-3FE3-4829-B9E6AD599699}"/>
              </a:ext>
            </a:extLst>
          </p:cNvPr>
          <p:cNvPicPr>
            <a:picLocks noChangeAspect="1"/>
          </p:cNvPicPr>
          <p:nvPr/>
        </p:nvPicPr>
        <p:blipFill>
          <a:blip r:embed="rId3"/>
          <a:stretch>
            <a:fillRect/>
          </a:stretch>
        </p:blipFill>
        <p:spPr>
          <a:xfrm>
            <a:off x="219458" y="3634233"/>
            <a:ext cx="4303773" cy="1912111"/>
          </a:xfrm>
          <a:prstGeom prst="rect">
            <a:avLst/>
          </a:prstGeom>
        </p:spPr>
      </p:pic>
    </p:spTree>
    <p:extLst>
      <p:ext uri="{BB962C8B-B14F-4D97-AF65-F5344CB8AC3E}">
        <p14:creationId xmlns:p14="http://schemas.microsoft.com/office/powerpoint/2010/main" val="153506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What are the 9 principles for responding to “never events?”</a:t>
            </a:r>
          </a:p>
        </p:txBody>
      </p:sp>
      <p:sp>
        <p:nvSpPr>
          <p:cNvPr id="3" name="Content Placeholder 2"/>
          <p:cNvSpPr>
            <a:spLocks noGrp="1"/>
          </p:cNvSpPr>
          <p:nvPr>
            <p:ph idx="1"/>
          </p:nvPr>
        </p:nvSpPr>
        <p:spPr/>
        <p:txBody>
          <a:bodyPr>
            <a:normAutofit fontScale="55000" lnSpcReduction="20000"/>
          </a:bodyPr>
          <a:lstStyle/>
          <a:p>
            <a:pPr>
              <a:buClr>
                <a:srgbClr val="C00000"/>
              </a:buClr>
            </a:pPr>
            <a:r>
              <a:rPr lang="en-US" sz="4200" dirty="0">
                <a:solidFill>
                  <a:schemeClr val="tx1"/>
                </a:solidFill>
              </a:rPr>
              <a:t>In 2007, The Leapfrog Hospital Survey began asking hospitals about their process for handling serious reportable events. These principles are meant to ensure that patients and families, as well as caregivers, receive appropriate follow-up if a never event occurs. A hospital "fully meets standards" if they agree to all of the following if a Never Event occurs within their facility:</a:t>
            </a:r>
          </a:p>
          <a:p>
            <a:pPr>
              <a:buClr>
                <a:srgbClr val="C00000"/>
              </a:buClr>
              <a:buSzPct val="75000"/>
            </a:pPr>
            <a:r>
              <a:rPr lang="en-US" sz="3400" dirty="0">
                <a:solidFill>
                  <a:schemeClr val="tx1"/>
                </a:solidFill>
              </a:rPr>
              <a:t>Apologize to the patient and family</a:t>
            </a:r>
          </a:p>
          <a:p>
            <a:pPr>
              <a:buClr>
                <a:srgbClr val="C00000"/>
              </a:buClr>
              <a:buSzPct val="75000"/>
            </a:pPr>
            <a:r>
              <a:rPr lang="en-US" sz="3400" dirty="0">
                <a:solidFill>
                  <a:schemeClr val="tx1"/>
                </a:solidFill>
              </a:rPr>
              <a:t>Waive all costs directly related to the event</a:t>
            </a:r>
          </a:p>
          <a:p>
            <a:pPr>
              <a:buClr>
                <a:srgbClr val="C00000"/>
              </a:buClr>
              <a:buSzPct val="75000"/>
            </a:pPr>
            <a:r>
              <a:rPr lang="en-US" sz="3400" dirty="0">
                <a:solidFill>
                  <a:schemeClr val="tx1"/>
                </a:solidFill>
              </a:rPr>
              <a:t>Report the event to an external agency</a:t>
            </a:r>
          </a:p>
          <a:p>
            <a:pPr>
              <a:buClr>
                <a:srgbClr val="C00000"/>
              </a:buClr>
              <a:buSzPct val="75000"/>
            </a:pPr>
            <a:r>
              <a:rPr lang="en-US" sz="3400" dirty="0">
                <a:solidFill>
                  <a:schemeClr val="tx1"/>
                </a:solidFill>
              </a:rPr>
              <a:t>Conduct a root-cause analysis of how and why the event occurred</a:t>
            </a:r>
          </a:p>
          <a:p>
            <a:pPr>
              <a:buClr>
                <a:srgbClr val="C00000"/>
              </a:buClr>
              <a:buSzPct val="75000"/>
            </a:pPr>
            <a:r>
              <a:rPr lang="en-US" sz="3400" dirty="0">
                <a:solidFill>
                  <a:schemeClr val="tx1"/>
                </a:solidFill>
              </a:rPr>
              <a:t>Interview patients and families, who are willing and able, to gather evidence for the root cause analysis</a:t>
            </a:r>
          </a:p>
          <a:p>
            <a:pPr>
              <a:buClr>
                <a:srgbClr val="C00000"/>
              </a:buClr>
              <a:buSzPct val="75000"/>
            </a:pPr>
            <a:r>
              <a:rPr lang="en-US" sz="3400" dirty="0">
                <a:solidFill>
                  <a:schemeClr val="tx1"/>
                </a:solidFill>
              </a:rPr>
              <a:t>Inform the patient and family of the action(s) that the hospital will take to prevent future recurrences of similar events based on the findings from the root cause analysis</a:t>
            </a:r>
          </a:p>
          <a:p>
            <a:pPr>
              <a:buClr>
                <a:srgbClr val="C00000"/>
              </a:buClr>
              <a:buSzPct val="75000"/>
            </a:pPr>
            <a:r>
              <a:rPr lang="en-US" sz="3400" dirty="0">
                <a:solidFill>
                  <a:schemeClr val="tx1"/>
                </a:solidFill>
              </a:rPr>
              <a:t>Have a protocol in place to provide support for caregivers involved in Never Events, and make that protocol known to all caregivers and affiliated clinicians</a:t>
            </a:r>
          </a:p>
          <a:p>
            <a:pPr>
              <a:buClr>
                <a:srgbClr val="C00000"/>
              </a:buClr>
              <a:buSzPct val="75000"/>
            </a:pPr>
            <a:r>
              <a:rPr lang="en-US" sz="3400" dirty="0">
                <a:solidFill>
                  <a:schemeClr val="tx1"/>
                </a:solidFill>
              </a:rPr>
              <a:t>Perform an annual review to ensure compliance with each element of Leapfrog’s Never Events Policy for each never event that occurred</a:t>
            </a:r>
          </a:p>
          <a:p>
            <a:pPr>
              <a:buClr>
                <a:srgbClr val="C00000"/>
              </a:buClr>
              <a:buSzPct val="75000"/>
            </a:pPr>
            <a:r>
              <a:rPr lang="en-US" sz="3400" dirty="0">
                <a:solidFill>
                  <a:schemeClr val="tx1"/>
                </a:solidFill>
              </a:rPr>
              <a:t>Make a copy of this policy available to patients upon request</a:t>
            </a:r>
          </a:p>
          <a:p>
            <a:pPr>
              <a:buClr>
                <a:srgbClr val="C00000"/>
              </a:buClr>
            </a:pPr>
            <a:endParaRPr lang="en-US" dirty="0">
              <a:solidFill>
                <a:schemeClr val="tx1"/>
              </a:solidFill>
            </a:endParaRPr>
          </a:p>
        </p:txBody>
      </p:sp>
      <p:sp>
        <p:nvSpPr>
          <p:cNvPr id="5" name="Content Placeholder 2"/>
          <p:cNvSpPr txBox="1">
            <a:spLocks/>
          </p:cNvSpPr>
          <p:nvPr/>
        </p:nvSpPr>
        <p:spPr>
          <a:xfrm>
            <a:off x="3352800" y="5797858"/>
            <a:ext cx="8984226" cy="1487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10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10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TextBox 6"/>
          <p:cNvSpPr txBox="1"/>
          <p:nvPr/>
        </p:nvSpPr>
        <p:spPr>
          <a:xfrm>
            <a:off x="6391620" y="6203255"/>
            <a:ext cx="6259509" cy="369332"/>
          </a:xfrm>
          <a:prstGeom prst="rect">
            <a:avLst/>
          </a:prstGeom>
          <a:noFill/>
        </p:spPr>
        <p:txBody>
          <a:bodyPr wrap="square" rtlCol="0">
            <a:spAutoFit/>
          </a:bodyPr>
          <a:lstStyle/>
          <a:p>
            <a:r>
              <a:rPr lang="en-US" dirty="0"/>
              <a:t>/</a:t>
            </a:r>
            <a:r>
              <a:rPr lang="en-US" dirty="0" err="1"/>
              <a:t>www.leapfroggroup.org</a:t>
            </a:r>
            <a:r>
              <a:rPr lang="en-US" dirty="0"/>
              <a:t>/influencing/never-events</a:t>
            </a:r>
          </a:p>
        </p:txBody>
      </p:sp>
    </p:spTree>
    <p:extLst>
      <p:ext uri="{BB962C8B-B14F-4D97-AF65-F5344CB8AC3E}">
        <p14:creationId xmlns:p14="http://schemas.microsoft.com/office/powerpoint/2010/main" val="88607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Length of Stay for relevant DRGs? </a:t>
            </a:r>
          </a:p>
        </p:txBody>
      </p:sp>
      <p:graphicFrame>
        <p:nvGraphicFramePr>
          <p:cNvPr id="4" name="Content Placeholder 3"/>
          <p:cNvGraphicFramePr>
            <a:graphicFrameLocks noGrp="1"/>
          </p:cNvGraphicFramePr>
          <p:nvPr>
            <p:ph idx="1"/>
          </p:nvPr>
        </p:nvGraphicFramePr>
        <p:xfrm>
          <a:off x="838196" y="2771005"/>
          <a:ext cx="10515599" cy="1309599"/>
        </p:xfrm>
        <a:graphic>
          <a:graphicData uri="http://schemas.openxmlformats.org/drawingml/2006/table">
            <a:tbl>
              <a:tblPr>
                <a:tableStyleId>{5C22544A-7EE6-4342-B048-85BDC9FD1C3A}</a:tableStyleId>
              </a:tblPr>
              <a:tblGrid>
                <a:gridCol w="516326">
                  <a:extLst>
                    <a:ext uri="{9D8B030D-6E8A-4147-A177-3AD203B41FA5}">
                      <a16:colId xmlns:a16="http://schemas.microsoft.com/office/drawing/2014/main" val="20000"/>
                    </a:ext>
                  </a:extLst>
                </a:gridCol>
                <a:gridCol w="865391">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516326">
                  <a:extLst>
                    <a:ext uri="{9D8B030D-6E8A-4147-A177-3AD203B41FA5}">
                      <a16:colId xmlns:a16="http://schemas.microsoft.com/office/drawing/2014/main" val="20003"/>
                    </a:ext>
                  </a:extLst>
                </a:gridCol>
                <a:gridCol w="647226">
                  <a:extLst>
                    <a:ext uri="{9D8B030D-6E8A-4147-A177-3AD203B41FA5}">
                      <a16:colId xmlns:a16="http://schemas.microsoft.com/office/drawing/2014/main" val="20004"/>
                    </a:ext>
                  </a:extLst>
                </a:gridCol>
                <a:gridCol w="4596030">
                  <a:extLst>
                    <a:ext uri="{9D8B030D-6E8A-4147-A177-3AD203B41FA5}">
                      <a16:colId xmlns:a16="http://schemas.microsoft.com/office/drawing/2014/main" val="20005"/>
                    </a:ext>
                  </a:extLst>
                </a:gridCol>
                <a:gridCol w="669042">
                  <a:extLst>
                    <a:ext uri="{9D8B030D-6E8A-4147-A177-3AD203B41FA5}">
                      <a16:colId xmlns:a16="http://schemas.microsoft.com/office/drawing/2014/main" val="20006"/>
                    </a:ext>
                  </a:extLst>
                </a:gridCol>
                <a:gridCol w="872664">
                  <a:extLst>
                    <a:ext uri="{9D8B030D-6E8A-4147-A177-3AD203B41FA5}">
                      <a16:colId xmlns:a16="http://schemas.microsoft.com/office/drawing/2014/main" val="20007"/>
                    </a:ext>
                  </a:extLst>
                </a:gridCol>
                <a:gridCol w="872664">
                  <a:extLst>
                    <a:ext uri="{9D8B030D-6E8A-4147-A177-3AD203B41FA5}">
                      <a16:colId xmlns:a16="http://schemas.microsoft.com/office/drawing/2014/main" val="20008"/>
                    </a:ext>
                  </a:extLst>
                </a:gridCol>
              </a:tblGrid>
              <a:tr h="145511">
                <a:tc>
                  <a:txBody>
                    <a:bodyPr/>
                    <a:lstStyle/>
                    <a:p>
                      <a:pPr algn="l" fontAlgn="b"/>
                      <a:r>
                        <a:rPr lang="ru-RU" sz="800" u="none" strike="noStrike">
                          <a:effectLst/>
                        </a:rPr>
                        <a:t>570</a:t>
                      </a:r>
                      <a:endParaRPr lang="ru-RU"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DEBRIDEMENT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fi-FI" sz="800" u="none" strike="noStrike">
                          <a:effectLst/>
                        </a:rPr>
                        <a:t>2.8732</a:t>
                      </a:r>
                      <a:endParaRPr lang="fi-FI"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7.4</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9.7</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0"/>
                  </a:ext>
                </a:extLst>
              </a:tr>
              <a:tr h="145511">
                <a:tc>
                  <a:txBody>
                    <a:bodyPr/>
                    <a:lstStyle/>
                    <a:p>
                      <a:pPr algn="l" fontAlgn="b"/>
                      <a:r>
                        <a:rPr lang="is-IS" sz="800" u="none" strike="noStrike">
                          <a:effectLst/>
                        </a:rPr>
                        <a:t>571</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DEBRIDEMENT W 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1.6723</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5.0</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6.3</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1"/>
                  </a:ext>
                </a:extLst>
              </a:tr>
              <a:tr h="145511">
                <a:tc>
                  <a:txBody>
                    <a:bodyPr/>
                    <a:lstStyle/>
                    <a:p>
                      <a:pPr algn="l" fontAlgn="b"/>
                      <a:r>
                        <a:rPr lang="is-IS" sz="800" u="none" strike="noStrike">
                          <a:effectLst/>
                        </a:rPr>
                        <a:t>572</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DEBRIDEMENT W/O CC/MCC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cs-CZ" sz="800" u="none" strike="noStrike">
                          <a:effectLst/>
                        </a:rPr>
                        <a:t>1.1217</a:t>
                      </a:r>
                      <a:endParaRPr lang="cs-CZ"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3.2</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3.9</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2"/>
                  </a:ext>
                </a:extLst>
              </a:tr>
              <a:tr h="145511">
                <a:tc>
                  <a:txBody>
                    <a:bodyPr/>
                    <a:lstStyle/>
                    <a:p>
                      <a:pPr algn="l" fontAlgn="b"/>
                      <a:r>
                        <a:rPr lang="is-IS" sz="800" u="none" strike="noStrike">
                          <a:effectLst/>
                        </a:rPr>
                        <a:t>573</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FOR SKIN ULCER OR CELLULITIS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5.3153</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10.4</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15.2</a:t>
                      </a:r>
                      <a:endParaRPr lang="nb-NO"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3"/>
                  </a:ext>
                </a:extLst>
              </a:tr>
              <a:tr h="145511">
                <a:tc>
                  <a:txBody>
                    <a:bodyPr/>
                    <a:lstStyle/>
                    <a:p>
                      <a:pPr algn="l" fontAlgn="b"/>
                      <a:r>
                        <a:rPr lang="ru-RU" sz="800" u="none" strike="noStrike">
                          <a:effectLst/>
                        </a:rPr>
                        <a:t>574</a:t>
                      </a:r>
                      <a:endParaRPr lang="ru-RU"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FOR SKIN ULCER OR CELLULITIS W 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cs-CZ" sz="800" u="none" strike="noStrike">
                          <a:effectLst/>
                        </a:rPr>
                        <a:t>3.1218</a:t>
                      </a:r>
                      <a:endParaRPr lang="cs-CZ"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7.3</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9.8</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4"/>
                  </a:ext>
                </a:extLst>
              </a:tr>
              <a:tr h="145511">
                <a:tc>
                  <a:txBody>
                    <a:bodyPr/>
                    <a:lstStyle/>
                    <a:p>
                      <a:pPr algn="l" fontAlgn="b"/>
                      <a:r>
                        <a:rPr lang="ru-RU" sz="800" u="none" strike="noStrike">
                          <a:effectLst/>
                        </a:rPr>
                        <a:t>575</a:t>
                      </a:r>
                      <a:endParaRPr lang="ru-RU"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FOR SKIN ULCER OR CELLULITIS W/O CC/MCC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1.7570</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4.3</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5.4</a:t>
                      </a:r>
                      <a:endParaRPr lang="nb-NO"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5"/>
                  </a:ext>
                </a:extLst>
              </a:tr>
              <a:tr h="145511">
                <a:tc>
                  <a:txBody>
                    <a:bodyPr/>
                    <a:lstStyle/>
                    <a:p>
                      <a:pPr algn="l" fontAlgn="b"/>
                      <a:r>
                        <a:rPr lang="ru-RU" sz="800" u="none" strike="noStrike">
                          <a:effectLst/>
                        </a:rPr>
                        <a:t>576</a:t>
                      </a:r>
                      <a:endParaRPr lang="ru-RU"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EXC FOR SKIN ULCER OR CELLULITIS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4.8492</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8.5</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12.3</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6"/>
                  </a:ext>
                </a:extLst>
              </a:tr>
              <a:tr h="145511">
                <a:tc>
                  <a:txBody>
                    <a:bodyPr/>
                    <a:lstStyle/>
                    <a:p>
                      <a:pPr algn="l" fontAlgn="b"/>
                      <a:r>
                        <a:rPr lang="uk-UA" sz="800" u="none" strike="noStrike">
                          <a:effectLst/>
                        </a:rPr>
                        <a:t>577</a:t>
                      </a:r>
                      <a:endParaRPr lang="uk-UA"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EXC FOR SKIN ULCER OR CELLULITIS W 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2.4156</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4.4</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6.5</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7"/>
                  </a:ext>
                </a:extLst>
              </a:tr>
              <a:tr h="145511">
                <a:tc>
                  <a:txBody>
                    <a:bodyPr/>
                    <a:lstStyle/>
                    <a:p>
                      <a:pPr algn="l" fontAlgn="b"/>
                      <a:r>
                        <a:rPr lang="is-IS" sz="800" u="none" strike="noStrike">
                          <a:effectLst/>
                        </a:rPr>
                        <a:t>578</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GRAFT EXC FOR SKIN ULCER OR CELLULITIS W/O CC/MCC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1.6274</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2.8</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dirty="0">
                          <a:effectLst/>
                        </a:rPr>
                        <a:t>3.8</a:t>
                      </a:r>
                      <a:endParaRPr lang="hr-HR" sz="800" b="0" i="0" u="none" strike="noStrike" dirty="0">
                        <a:solidFill>
                          <a:srgbClr val="000000"/>
                        </a:solidFill>
                        <a:effectLst/>
                        <a:latin typeface="Calibri" charset="0"/>
                      </a:endParaRPr>
                    </a:p>
                  </a:txBody>
                  <a:tcPr marL="9701" marR="9701" marT="9701"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838196" y="1895997"/>
          <a:ext cx="10515599" cy="713005"/>
        </p:xfrm>
        <a:graphic>
          <a:graphicData uri="http://schemas.openxmlformats.org/drawingml/2006/table">
            <a:tbl>
              <a:tblPr>
                <a:tableStyleId>{5C22544A-7EE6-4342-B048-85BDC9FD1C3A}</a:tableStyleId>
              </a:tblPr>
              <a:tblGrid>
                <a:gridCol w="516326">
                  <a:extLst>
                    <a:ext uri="{9D8B030D-6E8A-4147-A177-3AD203B41FA5}">
                      <a16:colId xmlns:a16="http://schemas.microsoft.com/office/drawing/2014/main" val="20000"/>
                    </a:ext>
                  </a:extLst>
                </a:gridCol>
                <a:gridCol w="865391">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516326">
                  <a:extLst>
                    <a:ext uri="{9D8B030D-6E8A-4147-A177-3AD203B41FA5}">
                      <a16:colId xmlns:a16="http://schemas.microsoft.com/office/drawing/2014/main" val="20003"/>
                    </a:ext>
                  </a:extLst>
                </a:gridCol>
                <a:gridCol w="647226">
                  <a:extLst>
                    <a:ext uri="{9D8B030D-6E8A-4147-A177-3AD203B41FA5}">
                      <a16:colId xmlns:a16="http://schemas.microsoft.com/office/drawing/2014/main" val="20004"/>
                    </a:ext>
                  </a:extLst>
                </a:gridCol>
                <a:gridCol w="4596030">
                  <a:extLst>
                    <a:ext uri="{9D8B030D-6E8A-4147-A177-3AD203B41FA5}">
                      <a16:colId xmlns:a16="http://schemas.microsoft.com/office/drawing/2014/main" val="20005"/>
                    </a:ext>
                  </a:extLst>
                </a:gridCol>
                <a:gridCol w="669042">
                  <a:extLst>
                    <a:ext uri="{9D8B030D-6E8A-4147-A177-3AD203B41FA5}">
                      <a16:colId xmlns:a16="http://schemas.microsoft.com/office/drawing/2014/main" val="20006"/>
                    </a:ext>
                  </a:extLst>
                </a:gridCol>
                <a:gridCol w="872664">
                  <a:extLst>
                    <a:ext uri="{9D8B030D-6E8A-4147-A177-3AD203B41FA5}">
                      <a16:colId xmlns:a16="http://schemas.microsoft.com/office/drawing/2014/main" val="20007"/>
                    </a:ext>
                  </a:extLst>
                </a:gridCol>
                <a:gridCol w="872664">
                  <a:extLst>
                    <a:ext uri="{9D8B030D-6E8A-4147-A177-3AD203B41FA5}">
                      <a16:colId xmlns:a16="http://schemas.microsoft.com/office/drawing/2014/main" val="20008"/>
                    </a:ext>
                  </a:extLst>
                </a:gridCol>
              </a:tblGrid>
              <a:tr h="363778">
                <a:tc gridSpan="9">
                  <a:txBody>
                    <a:bodyPr/>
                    <a:lstStyle/>
                    <a:p>
                      <a:pPr algn="ctr" fontAlgn="ctr"/>
                      <a:r>
                        <a:rPr lang="en-US" sz="800" u="none" strike="noStrike" dirty="0">
                          <a:effectLst/>
                        </a:rPr>
                        <a:t>TABLE 5.—LIST OF MEDICARE SEVERITY DIAGNOSIS-RELATED GROUPS (MS-DRGS), RELATIVE WEIGHTING FACTORS, </a:t>
                      </a:r>
                      <a:br>
                        <a:rPr lang="en-US" sz="800" u="none" strike="noStrike" dirty="0">
                          <a:effectLst/>
                        </a:rPr>
                      </a:br>
                      <a:r>
                        <a:rPr lang="en-US" sz="800" u="none" strike="noStrike" dirty="0">
                          <a:effectLst/>
                        </a:rPr>
                        <a:t>AND GEOMETRIC AND ARITHMETIC MEAN LENGTH OF STAY—FY 2020 Correction Notice</a:t>
                      </a:r>
                      <a:endParaRPr lang="en-US" sz="800" b="1" i="0" u="none" strike="noStrike" dirty="0">
                        <a:solidFill>
                          <a:srgbClr val="FFFFFF"/>
                        </a:solidFill>
                        <a:effectLst/>
                        <a:latin typeface="Calibri" charset="0"/>
                      </a:endParaRPr>
                    </a:p>
                  </a:txBody>
                  <a:tcPr marL="9701" marR="9701" marT="970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9227">
                <a:tc>
                  <a:txBody>
                    <a:bodyPr/>
                    <a:lstStyle/>
                    <a:p>
                      <a:pPr algn="l" fontAlgn="b"/>
                      <a:r>
                        <a:rPr lang="en-US" sz="800" u="none" strike="noStrike">
                          <a:effectLst/>
                        </a:rPr>
                        <a:t>MS-DRG </a:t>
                      </a:r>
                      <a:endParaRPr lang="en-US" sz="800" b="1" i="0" u="none" strike="noStrike">
                        <a:solidFill>
                          <a:srgbClr val="000000"/>
                        </a:solidFill>
                        <a:effectLst/>
                        <a:latin typeface="Calibri" charset="0"/>
                      </a:endParaRPr>
                    </a:p>
                  </a:txBody>
                  <a:tcPr marL="9701" marR="9701" marT="9701" marB="0" anchor="b"/>
                </a:tc>
                <a:tc>
                  <a:txBody>
                    <a:bodyPr/>
                    <a:lstStyle/>
                    <a:p>
                      <a:pPr algn="l" fontAlgn="t"/>
                      <a:r>
                        <a:rPr lang="en-US" sz="800" u="none" strike="noStrike">
                          <a:effectLst/>
                        </a:rPr>
                        <a:t>FY 2020 FINAL Post-Acute DRG</a:t>
                      </a:r>
                      <a:endParaRPr lang="en-US" sz="800" b="1" i="0" u="none" strike="noStrike">
                        <a:solidFill>
                          <a:srgbClr val="000000"/>
                        </a:solidFill>
                        <a:effectLst/>
                        <a:latin typeface="Calibri" charset="0"/>
                      </a:endParaRPr>
                    </a:p>
                  </a:txBody>
                  <a:tcPr marL="9701" marR="9701" marT="9701" marB="0"/>
                </a:tc>
                <a:tc>
                  <a:txBody>
                    <a:bodyPr/>
                    <a:lstStyle/>
                    <a:p>
                      <a:pPr algn="ctr" fontAlgn="t"/>
                      <a:r>
                        <a:rPr lang="en-US" sz="800" u="none" strike="noStrike">
                          <a:effectLst/>
                        </a:rPr>
                        <a:t>FY 2020 FINAL Special Pay DRG</a:t>
                      </a:r>
                      <a:endParaRPr lang="en-US" sz="800" b="1" i="0" u="none" strike="noStrike">
                        <a:solidFill>
                          <a:srgbClr val="000000"/>
                        </a:solidFill>
                        <a:effectLst/>
                        <a:latin typeface="Calibri" charset="0"/>
                      </a:endParaRPr>
                    </a:p>
                  </a:txBody>
                  <a:tcPr marL="9701" marR="9701" marT="9701" marB="0"/>
                </a:tc>
                <a:tc>
                  <a:txBody>
                    <a:bodyPr/>
                    <a:lstStyle/>
                    <a:p>
                      <a:pPr algn="l" fontAlgn="b"/>
                      <a:r>
                        <a:rPr lang="en-US" sz="800" u="none" strike="noStrike">
                          <a:effectLst/>
                        </a:rPr>
                        <a:t>MDC</a:t>
                      </a:r>
                      <a:endParaRPr lang="en-US" sz="800" b="1" i="0" u="none" strike="noStrike">
                        <a:solidFill>
                          <a:srgbClr val="000000"/>
                        </a:solidFill>
                        <a:effectLst/>
                        <a:latin typeface="Calibri" charset="0"/>
                      </a:endParaRPr>
                    </a:p>
                  </a:txBody>
                  <a:tcPr marL="9701" marR="9701" marT="9701" marB="0" anchor="b"/>
                </a:tc>
                <a:tc>
                  <a:txBody>
                    <a:bodyPr/>
                    <a:lstStyle/>
                    <a:p>
                      <a:pPr algn="ctr" fontAlgn="b"/>
                      <a:r>
                        <a:rPr lang="en-US" sz="800" u="none" strike="noStrike">
                          <a:effectLst/>
                        </a:rPr>
                        <a:t>TYPE</a:t>
                      </a:r>
                      <a:endParaRPr lang="en-US" sz="800" b="1" i="0" u="none" strike="noStrike">
                        <a:solidFill>
                          <a:srgbClr val="000000"/>
                        </a:solidFill>
                        <a:effectLst/>
                        <a:latin typeface="Calibri" charset="0"/>
                      </a:endParaRPr>
                    </a:p>
                  </a:txBody>
                  <a:tcPr marL="9701" marR="9701" marT="9701" marB="0" anchor="b"/>
                </a:tc>
                <a:tc>
                  <a:txBody>
                    <a:bodyPr/>
                    <a:lstStyle/>
                    <a:p>
                      <a:pPr algn="ctr" fontAlgn="b"/>
                      <a:r>
                        <a:rPr lang="en-US" sz="800" u="none" strike="noStrike">
                          <a:effectLst/>
                        </a:rPr>
                        <a:t>MS-DRG Title</a:t>
                      </a:r>
                      <a:endParaRPr lang="en-US" sz="800" b="1" i="0" u="none" strike="noStrike">
                        <a:solidFill>
                          <a:srgbClr val="000000"/>
                        </a:solidFill>
                        <a:effectLst/>
                        <a:latin typeface="Calibri" charset="0"/>
                      </a:endParaRPr>
                    </a:p>
                  </a:txBody>
                  <a:tcPr marL="9701" marR="9701" marT="9701" marB="0" anchor="b"/>
                </a:tc>
                <a:tc>
                  <a:txBody>
                    <a:bodyPr/>
                    <a:lstStyle/>
                    <a:p>
                      <a:pPr algn="ctr" fontAlgn="b"/>
                      <a:r>
                        <a:rPr lang="en-US" sz="800" u="none" strike="noStrike">
                          <a:effectLst/>
                        </a:rPr>
                        <a:t>Weights</a:t>
                      </a:r>
                      <a:endParaRPr lang="en-US" sz="800" b="1" i="0" u="none" strike="noStrike">
                        <a:solidFill>
                          <a:srgbClr val="000000"/>
                        </a:solidFill>
                        <a:effectLst/>
                        <a:latin typeface="Calibri" charset="0"/>
                      </a:endParaRPr>
                    </a:p>
                  </a:txBody>
                  <a:tcPr marL="9701" marR="9701" marT="9701" marB="0" anchor="b"/>
                </a:tc>
                <a:tc>
                  <a:txBody>
                    <a:bodyPr/>
                    <a:lstStyle/>
                    <a:p>
                      <a:pPr algn="ctr" fontAlgn="t"/>
                      <a:r>
                        <a:rPr lang="en-US" sz="800" u="none" strike="noStrike">
                          <a:effectLst/>
                        </a:rPr>
                        <a:t>Geometric mean LOS</a:t>
                      </a:r>
                      <a:endParaRPr lang="en-US" sz="800" b="1" i="0" u="none" strike="noStrike">
                        <a:solidFill>
                          <a:srgbClr val="000000"/>
                        </a:solidFill>
                        <a:effectLst/>
                        <a:latin typeface="Calibri" charset="0"/>
                      </a:endParaRPr>
                    </a:p>
                  </a:txBody>
                  <a:tcPr marL="9701" marR="9701" marT="9701" marB="0"/>
                </a:tc>
                <a:tc>
                  <a:txBody>
                    <a:bodyPr/>
                    <a:lstStyle/>
                    <a:p>
                      <a:pPr algn="ctr" fontAlgn="t"/>
                      <a:r>
                        <a:rPr lang="en-US" sz="800" u="none" strike="noStrike" dirty="0">
                          <a:effectLst/>
                        </a:rPr>
                        <a:t>Arithmetic mean LOS</a:t>
                      </a:r>
                      <a:endParaRPr lang="en-US" sz="800" b="1" i="0" u="none" strike="noStrike" dirty="0">
                        <a:solidFill>
                          <a:srgbClr val="000000"/>
                        </a:solidFill>
                        <a:effectLst/>
                        <a:latin typeface="Calibri" charset="0"/>
                      </a:endParaRPr>
                    </a:p>
                  </a:txBody>
                  <a:tcPr marL="9701" marR="9701" marT="9701" marB="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838195" y="4361073"/>
          <a:ext cx="10515599" cy="291022"/>
        </p:xfrm>
        <a:graphic>
          <a:graphicData uri="http://schemas.openxmlformats.org/drawingml/2006/table">
            <a:tbl>
              <a:tblPr>
                <a:tableStyleId>{5C22544A-7EE6-4342-B048-85BDC9FD1C3A}</a:tableStyleId>
              </a:tblPr>
              <a:tblGrid>
                <a:gridCol w="516326">
                  <a:extLst>
                    <a:ext uri="{9D8B030D-6E8A-4147-A177-3AD203B41FA5}">
                      <a16:colId xmlns:a16="http://schemas.microsoft.com/office/drawing/2014/main" val="20000"/>
                    </a:ext>
                  </a:extLst>
                </a:gridCol>
                <a:gridCol w="865391">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516326">
                  <a:extLst>
                    <a:ext uri="{9D8B030D-6E8A-4147-A177-3AD203B41FA5}">
                      <a16:colId xmlns:a16="http://schemas.microsoft.com/office/drawing/2014/main" val="20003"/>
                    </a:ext>
                  </a:extLst>
                </a:gridCol>
                <a:gridCol w="647226">
                  <a:extLst>
                    <a:ext uri="{9D8B030D-6E8A-4147-A177-3AD203B41FA5}">
                      <a16:colId xmlns:a16="http://schemas.microsoft.com/office/drawing/2014/main" val="20004"/>
                    </a:ext>
                  </a:extLst>
                </a:gridCol>
                <a:gridCol w="4596030">
                  <a:extLst>
                    <a:ext uri="{9D8B030D-6E8A-4147-A177-3AD203B41FA5}">
                      <a16:colId xmlns:a16="http://schemas.microsoft.com/office/drawing/2014/main" val="20005"/>
                    </a:ext>
                  </a:extLst>
                </a:gridCol>
                <a:gridCol w="669042">
                  <a:extLst>
                    <a:ext uri="{9D8B030D-6E8A-4147-A177-3AD203B41FA5}">
                      <a16:colId xmlns:a16="http://schemas.microsoft.com/office/drawing/2014/main" val="20006"/>
                    </a:ext>
                  </a:extLst>
                </a:gridCol>
                <a:gridCol w="872664">
                  <a:extLst>
                    <a:ext uri="{9D8B030D-6E8A-4147-A177-3AD203B41FA5}">
                      <a16:colId xmlns:a16="http://schemas.microsoft.com/office/drawing/2014/main" val="20007"/>
                    </a:ext>
                  </a:extLst>
                </a:gridCol>
                <a:gridCol w="872664">
                  <a:extLst>
                    <a:ext uri="{9D8B030D-6E8A-4147-A177-3AD203B41FA5}">
                      <a16:colId xmlns:a16="http://schemas.microsoft.com/office/drawing/2014/main" val="20008"/>
                    </a:ext>
                  </a:extLst>
                </a:gridCol>
              </a:tblGrid>
              <a:tr h="145511">
                <a:tc>
                  <a:txBody>
                    <a:bodyPr/>
                    <a:lstStyle/>
                    <a:p>
                      <a:pPr algn="l" fontAlgn="b"/>
                      <a:r>
                        <a:rPr lang="is-IS" sz="800" u="none" strike="noStrike">
                          <a:effectLst/>
                        </a:rPr>
                        <a:t>592</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MED</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ULCERS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1.7843</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5.5</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7.4</a:t>
                      </a:r>
                      <a:endParaRPr lang="nb-NO"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0"/>
                  </a:ext>
                </a:extLst>
              </a:tr>
              <a:tr h="145511">
                <a:tc>
                  <a:txBody>
                    <a:bodyPr/>
                    <a:lstStyle/>
                    <a:p>
                      <a:pPr algn="l" fontAlgn="b"/>
                      <a:r>
                        <a:rPr lang="is-IS" sz="800" u="none" strike="noStrike">
                          <a:effectLst/>
                        </a:rPr>
                        <a:t>593</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MED</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SKIN ULCERS W 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1.1478</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4.2</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dirty="0">
                          <a:effectLst/>
                        </a:rPr>
                        <a:t>5.3</a:t>
                      </a:r>
                      <a:endParaRPr lang="nb-NO" sz="800" b="0" i="0" u="none" strike="noStrike" dirty="0">
                        <a:solidFill>
                          <a:srgbClr val="000000"/>
                        </a:solidFill>
                        <a:effectLst/>
                        <a:latin typeface="Calibri" charset="0"/>
                      </a:endParaRPr>
                    </a:p>
                  </a:txBody>
                  <a:tcPr marL="9701" marR="9701" marT="9701" marB="0" anchor="b"/>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838197" y="4887920"/>
          <a:ext cx="10515599" cy="291022"/>
        </p:xfrm>
        <a:graphic>
          <a:graphicData uri="http://schemas.openxmlformats.org/drawingml/2006/table">
            <a:tbl>
              <a:tblPr>
                <a:tableStyleId>{5C22544A-7EE6-4342-B048-85BDC9FD1C3A}</a:tableStyleId>
              </a:tblPr>
              <a:tblGrid>
                <a:gridCol w="516326">
                  <a:extLst>
                    <a:ext uri="{9D8B030D-6E8A-4147-A177-3AD203B41FA5}">
                      <a16:colId xmlns:a16="http://schemas.microsoft.com/office/drawing/2014/main" val="20000"/>
                    </a:ext>
                  </a:extLst>
                </a:gridCol>
                <a:gridCol w="865391">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516326">
                  <a:extLst>
                    <a:ext uri="{9D8B030D-6E8A-4147-A177-3AD203B41FA5}">
                      <a16:colId xmlns:a16="http://schemas.microsoft.com/office/drawing/2014/main" val="20003"/>
                    </a:ext>
                  </a:extLst>
                </a:gridCol>
                <a:gridCol w="647226">
                  <a:extLst>
                    <a:ext uri="{9D8B030D-6E8A-4147-A177-3AD203B41FA5}">
                      <a16:colId xmlns:a16="http://schemas.microsoft.com/office/drawing/2014/main" val="20004"/>
                    </a:ext>
                  </a:extLst>
                </a:gridCol>
                <a:gridCol w="4596030">
                  <a:extLst>
                    <a:ext uri="{9D8B030D-6E8A-4147-A177-3AD203B41FA5}">
                      <a16:colId xmlns:a16="http://schemas.microsoft.com/office/drawing/2014/main" val="20005"/>
                    </a:ext>
                  </a:extLst>
                </a:gridCol>
                <a:gridCol w="669042">
                  <a:extLst>
                    <a:ext uri="{9D8B030D-6E8A-4147-A177-3AD203B41FA5}">
                      <a16:colId xmlns:a16="http://schemas.microsoft.com/office/drawing/2014/main" val="20006"/>
                    </a:ext>
                  </a:extLst>
                </a:gridCol>
                <a:gridCol w="872664">
                  <a:extLst>
                    <a:ext uri="{9D8B030D-6E8A-4147-A177-3AD203B41FA5}">
                      <a16:colId xmlns:a16="http://schemas.microsoft.com/office/drawing/2014/main" val="20007"/>
                    </a:ext>
                  </a:extLst>
                </a:gridCol>
                <a:gridCol w="872664">
                  <a:extLst>
                    <a:ext uri="{9D8B030D-6E8A-4147-A177-3AD203B41FA5}">
                      <a16:colId xmlns:a16="http://schemas.microsoft.com/office/drawing/2014/main" val="20008"/>
                    </a:ext>
                  </a:extLst>
                </a:gridCol>
              </a:tblGrid>
              <a:tr h="145511">
                <a:tc>
                  <a:txBody>
                    <a:bodyPr/>
                    <a:lstStyle/>
                    <a:p>
                      <a:pPr algn="l" fontAlgn="b"/>
                      <a:r>
                        <a:rPr lang="fi-FI" sz="800" u="none" strike="noStrike">
                          <a:effectLst/>
                        </a:rPr>
                        <a:t>602</a:t>
                      </a:r>
                      <a:endParaRPr lang="fi-FI"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MED</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CELLULITIS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1.4298</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4.6</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5.8</a:t>
                      </a:r>
                      <a:endParaRPr lang="nb-NO"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0"/>
                  </a:ext>
                </a:extLst>
              </a:tr>
              <a:tr h="145511">
                <a:tc>
                  <a:txBody>
                    <a:bodyPr/>
                    <a:lstStyle/>
                    <a:p>
                      <a:pPr algn="l" fontAlgn="b"/>
                      <a:r>
                        <a:rPr lang="en-US" sz="800" u="none" strike="noStrike">
                          <a:effectLst/>
                        </a:rPr>
                        <a:t>603</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is-IS" sz="800" u="none" strike="noStrike">
                          <a:effectLst/>
                        </a:rPr>
                        <a:t>09</a:t>
                      </a:r>
                      <a:endParaRPr lang="is-I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MED</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CELLULITIS W/O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0.8435</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3.2</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dirty="0">
                          <a:effectLst/>
                        </a:rPr>
                        <a:t>3.8</a:t>
                      </a:r>
                      <a:endParaRPr lang="hr-HR" sz="800" b="0" i="0" u="none" strike="noStrike" dirty="0">
                        <a:solidFill>
                          <a:srgbClr val="000000"/>
                        </a:solidFill>
                        <a:effectLst/>
                        <a:latin typeface="Calibri" charset="0"/>
                      </a:endParaRPr>
                    </a:p>
                  </a:txBody>
                  <a:tcPr marL="9701" marR="9701" marT="9701" marB="0" anchor="b"/>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838196" y="5433542"/>
          <a:ext cx="10515599" cy="436533"/>
        </p:xfrm>
        <a:graphic>
          <a:graphicData uri="http://schemas.openxmlformats.org/drawingml/2006/table">
            <a:tbl>
              <a:tblPr>
                <a:tableStyleId>{5C22544A-7EE6-4342-B048-85BDC9FD1C3A}</a:tableStyleId>
              </a:tblPr>
              <a:tblGrid>
                <a:gridCol w="516326">
                  <a:extLst>
                    <a:ext uri="{9D8B030D-6E8A-4147-A177-3AD203B41FA5}">
                      <a16:colId xmlns:a16="http://schemas.microsoft.com/office/drawing/2014/main" val="20000"/>
                    </a:ext>
                  </a:extLst>
                </a:gridCol>
                <a:gridCol w="865391">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516326">
                  <a:extLst>
                    <a:ext uri="{9D8B030D-6E8A-4147-A177-3AD203B41FA5}">
                      <a16:colId xmlns:a16="http://schemas.microsoft.com/office/drawing/2014/main" val="20003"/>
                    </a:ext>
                  </a:extLst>
                </a:gridCol>
                <a:gridCol w="647226">
                  <a:extLst>
                    <a:ext uri="{9D8B030D-6E8A-4147-A177-3AD203B41FA5}">
                      <a16:colId xmlns:a16="http://schemas.microsoft.com/office/drawing/2014/main" val="20004"/>
                    </a:ext>
                  </a:extLst>
                </a:gridCol>
                <a:gridCol w="4596030">
                  <a:extLst>
                    <a:ext uri="{9D8B030D-6E8A-4147-A177-3AD203B41FA5}">
                      <a16:colId xmlns:a16="http://schemas.microsoft.com/office/drawing/2014/main" val="20005"/>
                    </a:ext>
                  </a:extLst>
                </a:gridCol>
                <a:gridCol w="669042">
                  <a:extLst>
                    <a:ext uri="{9D8B030D-6E8A-4147-A177-3AD203B41FA5}">
                      <a16:colId xmlns:a16="http://schemas.microsoft.com/office/drawing/2014/main" val="20006"/>
                    </a:ext>
                  </a:extLst>
                </a:gridCol>
                <a:gridCol w="872664">
                  <a:extLst>
                    <a:ext uri="{9D8B030D-6E8A-4147-A177-3AD203B41FA5}">
                      <a16:colId xmlns:a16="http://schemas.microsoft.com/office/drawing/2014/main" val="20007"/>
                    </a:ext>
                  </a:extLst>
                </a:gridCol>
                <a:gridCol w="872664">
                  <a:extLst>
                    <a:ext uri="{9D8B030D-6E8A-4147-A177-3AD203B41FA5}">
                      <a16:colId xmlns:a16="http://schemas.microsoft.com/office/drawing/2014/main" val="20008"/>
                    </a:ext>
                  </a:extLst>
                </a:gridCol>
              </a:tblGrid>
              <a:tr h="145511">
                <a:tc>
                  <a:txBody>
                    <a:bodyPr/>
                    <a:lstStyle/>
                    <a:p>
                      <a:pPr algn="l" fontAlgn="b"/>
                      <a:r>
                        <a:rPr lang="en-US" sz="800" u="none" strike="noStrike">
                          <a:effectLst/>
                        </a:rPr>
                        <a:t>616</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10</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AMPUTAT OF LOWER LIMB FOR ENDOCRINE, NUTRIT, &amp; METABOL DIS W 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is-IS" sz="800" u="none" strike="noStrike">
                          <a:effectLst/>
                        </a:rPr>
                        <a:t>4.0008</a:t>
                      </a:r>
                      <a:endParaRPr lang="is-IS"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9.8</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12.3</a:t>
                      </a:r>
                      <a:endParaRPr lang="hr-HR"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0"/>
                  </a:ext>
                </a:extLst>
              </a:tr>
              <a:tr h="145511">
                <a:tc>
                  <a:txBody>
                    <a:bodyPr/>
                    <a:lstStyle/>
                    <a:p>
                      <a:pPr algn="l" fontAlgn="b"/>
                      <a:r>
                        <a:rPr lang="en-US" sz="800" u="none" strike="noStrike">
                          <a:effectLst/>
                        </a:rPr>
                        <a:t>617</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10</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AMPUTAT OF LOWER LIMB FOR ENDOCRINE, NUTRIT, &amp; METABOL DIS W 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2.0513</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5.9</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7.0</a:t>
                      </a:r>
                      <a:endParaRPr lang="nb-NO" sz="800" b="0" i="0" u="none" strike="noStrike">
                        <a:solidFill>
                          <a:srgbClr val="000000"/>
                        </a:solidFill>
                        <a:effectLst/>
                        <a:latin typeface="Calibri" charset="0"/>
                      </a:endParaRPr>
                    </a:p>
                  </a:txBody>
                  <a:tcPr marL="9701" marR="9701" marT="9701" marB="0" anchor="b"/>
                </a:tc>
                <a:extLst>
                  <a:ext uri="{0D108BD9-81ED-4DB2-BD59-A6C34878D82A}">
                    <a16:rowId xmlns:a16="http://schemas.microsoft.com/office/drawing/2014/main" val="10001"/>
                  </a:ext>
                </a:extLst>
              </a:tr>
              <a:tr h="145511">
                <a:tc>
                  <a:txBody>
                    <a:bodyPr/>
                    <a:lstStyle/>
                    <a:p>
                      <a:pPr algn="l" fontAlgn="b"/>
                      <a:r>
                        <a:rPr lang="fi-FI" sz="800" u="none" strike="noStrike">
                          <a:effectLst/>
                        </a:rPr>
                        <a:t>618</a:t>
                      </a:r>
                      <a:endParaRPr lang="fi-FI"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Yes</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No</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10</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SURG</a:t>
                      </a:r>
                      <a:endParaRPr lang="en-US" sz="800" b="0" i="0" u="none" strike="noStrike">
                        <a:solidFill>
                          <a:srgbClr val="000000"/>
                        </a:solidFill>
                        <a:effectLst/>
                        <a:latin typeface="Calibri" charset="0"/>
                      </a:endParaRPr>
                    </a:p>
                  </a:txBody>
                  <a:tcPr marL="9701" marR="9701" marT="9701" marB="0" anchor="b"/>
                </a:tc>
                <a:tc>
                  <a:txBody>
                    <a:bodyPr/>
                    <a:lstStyle/>
                    <a:p>
                      <a:pPr algn="l" fontAlgn="b"/>
                      <a:r>
                        <a:rPr lang="en-US" sz="800" u="none" strike="noStrike">
                          <a:effectLst/>
                        </a:rPr>
                        <a:t>AMPUTAT OF LOWER LIMB FOR ENDOCRINE, NUTRIT, &amp; METABOL DIS W/O CC/MCC</a:t>
                      </a:r>
                      <a:endParaRPr lang="en-US" sz="800" b="0" i="0" u="none" strike="noStrike">
                        <a:solidFill>
                          <a:srgbClr val="000000"/>
                        </a:solidFill>
                        <a:effectLst/>
                        <a:latin typeface="Calibri" charset="0"/>
                      </a:endParaRPr>
                    </a:p>
                  </a:txBody>
                  <a:tcPr marL="9701" marR="9701" marT="9701" marB="0" anchor="b"/>
                </a:tc>
                <a:tc>
                  <a:txBody>
                    <a:bodyPr/>
                    <a:lstStyle/>
                    <a:p>
                      <a:pPr algn="r" fontAlgn="b"/>
                      <a:r>
                        <a:rPr lang="nb-NO" sz="800" u="none" strike="noStrike">
                          <a:effectLst/>
                        </a:rPr>
                        <a:t>1.2545</a:t>
                      </a:r>
                      <a:endParaRPr lang="nb-NO"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a:effectLst/>
                        </a:rPr>
                        <a:t>3.4</a:t>
                      </a:r>
                      <a:endParaRPr lang="hr-HR" sz="800" b="0" i="0" u="none" strike="noStrike">
                        <a:solidFill>
                          <a:srgbClr val="000000"/>
                        </a:solidFill>
                        <a:effectLst/>
                        <a:latin typeface="Calibri" charset="0"/>
                      </a:endParaRPr>
                    </a:p>
                  </a:txBody>
                  <a:tcPr marL="9701" marR="9701" marT="9701" marB="0" anchor="b"/>
                </a:tc>
                <a:tc>
                  <a:txBody>
                    <a:bodyPr/>
                    <a:lstStyle/>
                    <a:p>
                      <a:pPr algn="r" fontAlgn="b"/>
                      <a:r>
                        <a:rPr lang="hr-HR" sz="800" u="none" strike="noStrike" dirty="0">
                          <a:effectLst/>
                        </a:rPr>
                        <a:t>4.1</a:t>
                      </a:r>
                      <a:endParaRPr lang="hr-HR" sz="800" b="0" i="0" u="none" strike="noStrike" dirty="0">
                        <a:solidFill>
                          <a:srgbClr val="000000"/>
                        </a:solidFill>
                        <a:effectLst/>
                        <a:latin typeface="Calibri" charset="0"/>
                      </a:endParaRPr>
                    </a:p>
                  </a:txBody>
                  <a:tcPr marL="9701" marR="9701" marT="9701" marB="0" anchor="b"/>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BE2164D9-EF85-EA11-FA6D-C08C8E45BFB6}"/>
              </a:ext>
            </a:extLst>
          </p:cNvPr>
          <p:cNvSpPr txBox="1"/>
          <p:nvPr/>
        </p:nvSpPr>
        <p:spPr>
          <a:xfrm>
            <a:off x="3130952" y="6189857"/>
            <a:ext cx="8451929" cy="461665"/>
          </a:xfrm>
          <a:prstGeom prst="rect">
            <a:avLst/>
          </a:prstGeom>
          <a:noFill/>
        </p:spPr>
        <p:txBody>
          <a:bodyPr wrap="square">
            <a:spAutoFit/>
          </a:bodyPr>
          <a:lstStyle/>
          <a:p>
            <a:r>
              <a:rPr lang="en-US" sz="1200" dirty="0"/>
              <a:t>https://</a:t>
            </a:r>
            <a:r>
              <a:rPr lang="en-US" sz="1200" dirty="0" err="1"/>
              <a:t>www.cms.gov</a:t>
            </a:r>
            <a:r>
              <a:rPr lang="en-US" sz="1200" dirty="0"/>
              <a:t>/medicaremedicare-fee-service-paymentacuteinpatientppsacute-inpatient-files-download/files-fy-2020-final-rule-and-correction-notice</a:t>
            </a:r>
          </a:p>
        </p:txBody>
      </p:sp>
    </p:spTree>
    <p:extLst>
      <p:ext uri="{BB962C8B-B14F-4D97-AF65-F5344CB8AC3E}">
        <p14:creationId xmlns:p14="http://schemas.microsoft.com/office/powerpoint/2010/main" val="2485369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What are readmission rates due to sepsis?</a:t>
            </a:r>
            <a:endParaRPr lang="en-US" i="1" dirty="0">
              <a:solidFill>
                <a:schemeClr val="tx1"/>
              </a:solidFill>
            </a:endParaRPr>
          </a:p>
        </p:txBody>
      </p:sp>
      <p:sp>
        <p:nvSpPr>
          <p:cNvPr id="5" name="TextBox 4"/>
          <p:cNvSpPr txBox="1"/>
          <p:nvPr/>
        </p:nvSpPr>
        <p:spPr>
          <a:xfrm>
            <a:off x="949124" y="6259129"/>
            <a:ext cx="11115555" cy="461665"/>
          </a:xfrm>
          <a:prstGeom prst="rect">
            <a:avLst/>
          </a:prstGeom>
          <a:noFill/>
        </p:spPr>
        <p:txBody>
          <a:bodyPr wrap="square" rtlCol="0">
            <a:spAutoFit/>
          </a:bodyPr>
          <a:lstStyle/>
          <a:p>
            <a:pPr marL="403225" indent="-403225"/>
            <a:r>
              <a:rPr lang="en-US" sz="1200" dirty="0"/>
              <a:t>Arshad A, </a:t>
            </a:r>
            <a:r>
              <a:rPr lang="en-US" sz="1200" dirty="0" err="1"/>
              <a:t>Ayaz</a:t>
            </a:r>
            <a:r>
              <a:rPr lang="en-US" sz="1200" dirty="0"/>
              <a:t> A, Haroon MA, Jamil B, Hussain E. Frequency and Cause of Readmissions in Sepsis Patients Presenting to a Tertiary Care Hospital in a Low Middle Income Country. </a:t>
            </a:r>
            <a:r>
              <a:rPr lang="en-US" sz="1200" i="1" dirty="0" err="1"/>
              <a:t>Crit</a:t>
            </a:r>
            <a:r>
              <a:rPr lang="en-US" sz="1200" i="1" dirty="0"/>
              <a:t> Care </a:t>
            </a:r>
            <a:r>
              <a:rPr lang="en-US" sz="1200" i="1" dirty="0" err="1"/>
              <a:t>Explor</a:t>
            </a:r>
            <a:r>
              <a:rPr lang="en-US" sz="1200" dirty="0"/>
              <a:t>. 2020;2(2):e0080. Published 2020 Feb 24. doi:10.1097/CCE.0000000000000080</a:t>
            </a:r>
          </a:p>
        </p:txBody>
      </p:sp>
      <p:pic>
        <p:nvPicPr>
          <p:cNvPr id="2050"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84" y="979338"/>
            <a:ext cx="5137088" cy="5175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91354" y="5640690"/>
            <a:ext cx="6096000" cy="646331"/>
          </a:xfrm>
          <a:prstGeom prst="rect">
            <a:avLst/>
          </a:prstGeom>
        </p:spPr>
        <p:txBody>
          <a:bodyPr>
            <a:spAutoFit/>
          </a:bodyPr>
          <a:lstStyle/>
          <a:p>
            <a:r>
              <a:rPr lang="en-US" dirty="0">
                <a:solidFill>
                  <a:schemeClr val="bg1"/>
                </a:solidFill>
                <a:latin typeface="Arial" charset="0"/>
                <a:ea typeface="Arial" charset="0"/>
                <a:cs typeface="Arial" charset="0"/>
              </a:rPr>
              <a:t>Frequency and Cause of Hospital Readmissions in Sepsis Survivor Patients (</a:t>
            </a:r>
            <a:r>
              <a:rPr lang="en-US" i="1" dirty="0">
                <a:solidFill>
                  <a:schemeClr val="bg1"/>
                </a:solidFill>
                <a:latin typeface="Arial" charset="0"/>
                <a:ea typeface="Arial" charset="0"/>
                <a:cs typeface="Arial" charset="0"/>
              </a:rPr>
              <a:t>n</a:t>
            </a:r>
            <a:r>
              <a:rPr lang="en-US" dirty="0">
                <a:solidFill>
                  <a:schemeClr val="bg1"/>
                </a:solidFill>
                <a:latin typeface="Arial" charset="0"/>
                <a:ea typeface="Arial" charset="0"/>
                <a:cs typeface="Arial" charset="0"/>
              </a:rPr>
              <a:t> = 79)</a:t>
            </a:r>
          </a:p>
        </p:txBody>
      </p:sp>
    </p:spTree>
    <p:extLst>
      <p:ext uri="{BB962C8B-B14F-4D97-AF65-F5344CB8AC3E}">
        <p14:creationId xmlns:p14="http://schemas.microsoft.com/office/powerpoint/2010/main" val="296526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16" y="274413"/>
            <a:ext cx="11270365" cy="1144163"/>
          </a:xfrm>
        </p:spPr>
        <p:txBody>
          <a:bodyPr>
            <a:normAutofit fontScale="90000"/>
          </a:bodyPr>
          <a:lstStyle/>
          <a:p>
            <a:pPr algn="ctr"/>
            <a:r>
              <a:rPr lang="en-US" dirty="0">
                <a:solidFill>
                  <a:schemeClr val="tx1"/>
                </a:solidFill>
              </a:rPr>
              <a:t>What are sepsis readmissions by organism?</a:t>
            </a:r>
            <a:endParaRPr lang="en-US" i="1" dirty="0">
              <a:solidFill>
                <a:schemeClr val="tx1"/>
              </a:solidFill>
            </a:endParaRPr>
          </a:p>
        </p:txBody>
      </p:sp>
      <p:sp>
        <p:nvSpPr>
          <p:cNvPr id="4" name="Content Placeholder 3"/>
          <p:cNvSpPr>
            <a:spLocks noGrp="1"/>
          </p:cNvSpPr>
          <p:nvPr>
            <p:ph idx="1"/>
          </p:nvPr>
        </p:nvSpPr>
        <p:spPr>
          <a:xfrm>
            <a:off x="739815" y="5603161"/>
            <a:ext cx="10515600" cy="813403"/>
          </a:xfrm>
        </p:spPr>
        <p:txBody>
          <a:bodyPr>
            <a:normAutofit fontScale="32500" lnSpcReduction="20000"/>
          </a:bodyPr>
          <a:lstStyle/>
          <a:p>
            <a:r>
              <a:rPr lang="en-US" dirty="0"/>
              <a:t>Index admission-readmission dyads for organism and site causing sepsis. </a:t>
            </a:r>
            <a:r>
              <a:rPr lang="en-US" i="1" dirty="0"/>
              <a:t>Dark gray cells</a:t>
            </a:r>
            <a:r>
              <a:rPr lang="en-US" dirty="0"/>
              <a:t> represent dyads with new infection (</a:t>
            </a:r>
            <a:r>
              <a:rPr lang="en-US" i="1" dirty="0"/>
              <a:t>n</a:t>
            </a:r>
            <a:r>
              <a:rPr lang="en-US" dirty="0"/>
              <a:t> = 28, 53%); </a:t>
            </a:r>
            <a:r>
              <a:rPr lang="en-US" i="1" dirty="0"/>
              <a:t>light gray cells</a:t>
            </a:r>
            <a:r>
              <a:rPr lang="en-US" dirty="0"/>
              <a:t> represent dyads for whom infection may have been new or may have been a relapse or recurrent infection (</a:t>
            </a:r>
            <a:r>
              <a:rPr lang="en-US" i="1" dirty="0"/>
              <a:t>n</a:t>
            </a:r>
            <a:r>
              <a:rPr lang="en-US" dirty="0"/>
              <a:t> = 14, 26%); the </a:t>
            </a:r>
            <a:r>
              <a:rPr lang="en-US" i="1" dirty="0"/>
              <a:t>white cell</a:t>
            </a:r>
            <a:r>
              <a:rPr lang="en-US" dirty="0"/>
              <a:t> represents dyads with a relapsed or recurrent infection (</a:t>
            </a:r>
            <a:r>
              <a:rPr lang="en-US" i="1" dirty="0"/>
              <a:t>n</a:t>
            </a:r>
            <a:r>
              <a:rPr lang="en-US" dirty="0"/>
              <a:t> = 11, 21%).</a:t>
            </a:r>
          </a:p>
        </p:txBody>
      </p:sp>
      <p:sp>
        <p:nvSpPr>
          <p:cNvPr id="5" name="TextBox 4"/>
          <p:cNvSpPr txBox="1"/>
          <p:nvPr/>
        </p:nvSpPr>
        <p:spPr>
          <a:xfrm>
            <a:off x="3264061" y="6154954"/>
            <a:ext cx="8789043" cy="738664"/>
          </a:xfrm>
          <a:prstGeom prst="rect">
            <a:avLst/>
          </a:prstGeom>
          <a:noFill/>
        </p:spPr>
        <p:txBody>
          <a:bodyPr wrap="square" rtlCol="0">
            <a:spAutoFit/>
          </a:bodyPr>
          <a:lstStyle/>
          <a:p>
            <a:pPr marL="403225" indent="-403225"/>
            <a:r>
              <a:rPr lang="en-US" sz="1400" dirty="0"/>
              <a:t>Arshad A, </a:t>
            </a:r>
            <a:r>
              <a:rPr lang="en-US" sz="1400" dirty="0" err="1"/>
              <a:t>Ayaz</a:t>
            </a:r>
            <a:r>
              <a:rPr lang="en-US" sz="1400" dirty="0"/>
              <a:t> A, Haroon MA, Jamil B, Hussain E. Frequency and Cause of Readmissions in Sepsis Patients Presenting to a Tertiary Care Hospital in a Low Middle Income Country. </a:t>
            </a:r>
            <a:r>
              <a:rPr lang="en-US" sz="1400" i="1" dirty="0" err="1"/>
              <a:t>Crit</a:t>
            </a:r>
            <a:r>
              <a:rPr lang="en-US" sz="1400" i="1" dirty="0"/>
              <a:t> Care </a:t>
            </a:r>
            <a:r>
              <a:rPr lang="en-US" sz="1400" i="1" dirty="0" err="1"/>
              <a:t>Explor</a:t>
            </a:r>
            <a:r>
              <a:rPr lang="en-US" sz="1400" dirty="0"/>
              <a:t>. 2020;2(2):e0080. Published 2020 Feb 24. doi:10.1097/CCE.0000000000000080</a:t>
            </a:r>
          </a:p>
        </p:txBody>
      </p:sp>
      <p:pic>
        <p:nvPicPr>
          <p:cNvPr id="3074"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376" y="1284790"/>
            <a:ext cx="9898845" cy="431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68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30-day readmission rate in patients with sepsis?</a:t>
            </a:r>
          </a:p>
        </p:txBody>
      </p:sp>
      <p:sp>
        <p:nvSpPr>
          <p:cNvPr id="3" name="Content Placeholder 2"/>
          <p:cNvSpPr>
            <a:spLocks noGrp="1"/>
          </p:cNvSpPr>
          <p:nvPr>
            <p:ph idx="1"/>
          </p:nvPr>
        </p:nvSpPr>
        <p:spPr>
          <a:xfrm>
            <a:off x="1081269" y="1747152"/>
            <a:ext cx="10515600" cy="4351338"/>
          </a:xfrm>
        </p:spPr>
        <p:txBody>
          <a:bodyPr>
            <a:normAutofit lnSpcReduction="10000"/>
          </a:bodyPr>
          <a:lstStyle/>
          <a:p>
            <a:pPr>
              <a:buClr>
                <a:srgbClr val="C00000"/>
              </a:buClr>
            </a:pPr>
            <a:r>
              <a:rPr lang="en-US" sz="2400" dirty="0">
                <a:solidFill>
                  <a:schemeClr val="tx1"/>
                </a:solidFill>
              </a:rPr>
              <a:t>Study cohort included a total of 898,257 patients admitted with sepsis from 2013 and 2014 who survived to discharge and whose information was included in the Healthcare Cost and Utilization Project’s Nationwide Readmission Data. </a:t>
            </a:r>
          </a:p>
          <a:p>
            <a:pPr>
              <a:buClr>
                <a:srgbClr val="C00000"/>
              </a:buClr>
            </a:pPr>
            <a:r>
              <a:rPr lang="en-US" sz="2400" dirty="0">
                <a:solidFill>
                  <a:schemeClr val="tx1"/>
                </a:solidFill>
              </a:rPr>
              <a:t>Mean patient age was 66.8 ± 17.4 years with 60% of the study cohort ≥65 years. The primary outcome was 30-day readmission, and the causes for readmission were identified using the codes outlined in the International Classification of Diseases, Ninth Revision, Clinical Modification.</a:t>
            </a:r>
          </a:p>
          <a:p>
            <a:pPr>
              <a:buClr>
                <a:srgbClr val="C00000"/>
              </a:buClr>
            </a:pPr>
            <a:r>
              <a:rPr lang="en-US" sz="2400" dirty="0">
                <a:solidFill>
                  <a:schemeClr val="tx1"/>
                </a:solidFill>
              </a:rPr>
              <a:t>Of 898,257 patients, a total of 157,235 (</a:t>
            </a:r>
            <a:r>
              <a:rPr lang="en-US" sz="2400" b="1" dirty="0">
                <a:solidFill>
                  <a:schemeClr val="tx1"/>
                </a:solidFill>
              </a:rPr>
              <a:t>17.5%) had a 30-day readmission, with a median time to readmission of 11 days</a:t>
            </a:r>
            <a:r>
              <a:rPr lang="en-US" sz="2400" dirty="0">
                <a:solidFill>
                  <a:schemeClr val="tx1"/>
                </a:solidFill>
              </a:rPr>
              <a:t>. The most common cause for readmission was infectious etiology (42.16%, of which 22.86% due to sepsis), followed by gastrointestinal (9.6%), cardiovascular (8.73%), pulmonary (7.82%) and renal problems (4.99%).</a:t>
            </a:r>
          </a:p>
        </p:txBody>
      </p:sp>
      <p:sp>
        <p:nvSpPr>
          <p:cNvPr id="5" name="TextBox 4"/>
          <p:cNvSpPr txBox="1"/>
          <p:nvPr/>
        </p:nvSpPr>
        <p:spPr>
          <a:xfrm>
            <a:off x="4618299" y="6098490"/>
            <a:ext cx="7307483" cy="523220"/>
          </a:xfrm>
          <a:prstGeom prst="rect">
            <a:avLst/>
          </a:prstGeom>
          <a:noFill/>
        </p:spPr>
        <p:txBody>
          <a:bodyPr wrap="square" rtlCol="0">
            <a:spAutoFit/>
          </a:bodyPr>
          <a:lstStyle/>
          <a:p>
            <a:pPr marL="403225" indent="-403225"/>
            <a:r>
              <a:rPr lang="en-US" sz="1400" dirty="0" err="1"/>
              <a:t>Gadre</a:t>
            </a:r>
            <a:r>
              <a:rPr lang="en-US" sz="1400" dirty="0"/>
              <a:t> SK, et al. Epidemiology and Predictors of 30-Day Readmission in Patients With Sepsis. </a:t>
            </a:r>
            <a:r>
              <a:rPr lang="en-US" sz="1400" i="1" dirty="0"/>
              <a:t>Chest</a:t>
            </a:r>
            <a:r>
              <a:rPr lang="en-US" sz="1400" dirty="0"/>
              <a:t>. 2019;155(3):483-490. doi:10.1016/j.chest.2018.12.008</a:t>
            </a:r>
          </a:p>
        </p:txBody>
      </p:sp>
    </p:spTree>
    <p:extLst>
      <p:ext uri="{BB962C8B-B14F-4D97-AF65-F5344CB8AC3E}">
        <p14:creationId xmlns:p14="http://schemas.microsoft.com/office/powerpoint/2010/main" val="40683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907"/>
            <a:ext cx="10515600" cy="1325563"/>
          </a:xfrm>
        </p:spPr>
        <p:txBody>
          <a:bodyPr>
            <a:normAutofit fontScale="90000"/>
          </a:bodyPr>
          <a:lstStyle/>
          <a:p>
            <a:pPr algn="ctr"/>
            <a:r>
              <a:rPr lang="en-US" dirty="0">
                <a:solidFill>
                  <a:schemeClr val="tx1"/>
                </a:solidFill>
              </a:rPr>
              <a:t>What are etiologies for 30-day readmission for Sepsis?</a:t>
            </a:r>
          </a:p>
        </p:txBody>
      </p:sp>
      <p:sp>
        <p:nvSpPr>
          <p:cNvPr id="5" name="TextBox 4"/>
          <p:cNvSpPr txBox="1"/>
          <p:nvPr/>
        </p:nvSpPr>
        <p:spPr>
          <a:xfrm>
            <a:off x="3159889" y="6272534"/>
            <a:ext cx="9333052" cy="523220"/>
          </a:xfrm>
          <a:prstGeom prst="rect">
            <a:avLst/>
          </a:prstGeom>
          <a:noFill/>
        </p:spPr>
        <p:txBody>
          <a:bodyPr wrap="square" rtlCol="0">
            <a:spAutoFit/>
          </a:bodyPr>
          <a:lstStyle/>
          <a:p>
            <a:pPr marL="403225" indent="-403225"/>
            <a:r>
              <a:rPr lang="en-US" sz="1400" dirty="0" err="1"/>
              <a:t>Gadre</a:t>
            </a:r>
            <a:r>
              <a:rPr lang="en-US" sz="1400" dirty="0"/>
              <a:t> SK, et al. Epidemiology and Predictors of 30-Day Readmission in Patients With Sepsis. </a:t>
            </a:r>
            <a:r>
              <a:rPr lang="en-US" sz="1400" i="1" dirty="0"/>
              <a:t>Chest</a:t>
            </a:r>
            <a:r>
              <a:rPr lang="en-US" sz="1400" dirty="0"/>
              <a:t>. 2019;155(3):483-490. doi:10.1016/j.chest.2018.12.008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038" y="1357977"/>
            <a:ext cx="4723435" cy="4914557"/>
          </a:xfrm>
          <a:prstGeom prst="rect">
            <a:avLst/>
          </a:prstGeom>
        </p:spPr>
      </p:pic>
    </p:spTree>
    <p:extLst>
      <p:ext uri="{BB962C8B-B14F-4D97-AF65-F5344CB8AC3E}">
        <p14:creationId xmlns:p14="http://schemas.microsoft.com/office/powerpoint/2010/main" val="1753576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What is amputation rate for patients with diabetes and peripheral arterial disease?</a:t>
            </a:r>
          </a:p>
        </p:txBody>
      </p:sp>
      <p:sp>
        <p:nvSpPr>
          <p:cNvPr id="3" name="Content Placeholder 2"/>
          <p:cNvSpPr>
            <a:spLocks noGrp="1"/>
          </p:cNvSpPr>
          <p:nvPr>
            <p:ph idx="1"/>
          </p:nvPr>
        </p:nvSpPr>
        <p:spPr>
          <a:xfrm>
            <a:off x="1081269" y="1747152"/>
            <a:ext cx="10515600" cy="4351338"/>
          </a:xfrm>
        </p:spPr>
        <p:txBody>
          <a:bodyPr>
            <a:normAutofit/>
          </a:bodyPr>
          <a:lstStyle/>
          <a:p>
            <a:pPr>
              <a:buClr>
                <a:srgbClr val="C00000"/>
              </a:buClr>
            </a:pPr>
            <a:r>
              <a:rPr lang="en-US" sz="2400" dirty="0">
                <a:solidFill>
                  <a:schemeClr val="tx1"/>
                </a:solidFill>
              </a:rPr>
              <a:t>Study cohort of 20 062 patients with diabetes, peripheral artery disease or both underwent 27 286 lower-limb amputations during the study period; 63.7% (12 786/20 062) of these patients underwent a major amputation.</a:t>
            </a:r>
          </a:p>
          <a:p>
            <a:pPr>
              <a:buClr>
                <a:srgbClr val="C00000"/>
              </a:buClr>
            </a:pPr>
            <a:r>
              <a:rPr lang="en-US" sz="2400" dirty="0">
                <a:solidFill>
                  <a:schemeClr val="tx1"/>
                </a:solidFill>
              </a:rPr>
              <a:t>The mean age was 68.7 years, and 32.4% were women. A total of 81.8% had diabetes, 93.8% had peripheral artery disease and 75.6% had both. The overall comorbidity burden was high, as indicated by a </a:t>
            </a:r>
            <a:r>
              <a:rPr lang="en-US" sz="2400" dirty="0" err="1">
                <a:solidFill>
                  <a:schemeClr val="tx1"/>
                </a:solidFill>
              </a:rPr>
              <a:t>Charlson</a:t>
            </a:r>
            <a:r>
              <a:rPr lang="en-US" sz="2400" dirty="0">
                <a:solidFill>
                  <a:schemeClr val="tx1"/>
                </a:solidFill>
              </a:rPr>
              <a:t> Comorbidity Index score of 2 or greater in 77.8% of patients. </a:t>
            </a:r>
          </a:p>
          <a:p>
            <a:pPr>
              <a:buClr>
                <a:srgbClr val="C00000"/>
              </a:buClr>
            </a:pPr>
            <a:r>
              <a:rPr lang="en-US" sz="2400" dirty="0">
                <a:solidFill>
                  <a:schemeClr val="tx1"/>
                </a:solidFill>
              </a:rPr>
              <a:t>Hypertension (81.1%), congestive heart failure (33.1%) and chronic obstructive pulmonary disease (32.5%) were the most frequent individual comorbidities, and all of these comorbidities were more prevalent in the major-amputation group. </a:t>
            </a:r>
          </a:p>
        </p:txBody>
      </p:sp>
      <p:sp>
        <p:nvSpPr>
          <p:cNvPr id="5" name="TextBox 4"/>
          <p:cNvSpPr txBox="1"/>
          <p:nvPr/>
        </p:nvSpPr>
        <p:spPr>
          <a:xfrm>
            <a:off x="3842795" y="6098490"/>
            <a:ext cx="8082987" cy="738664"/>
          </a:xfrm>
          <a:prstGeom prst="rect">
            <a:avLst/>
          </a:prstGeom>
          <a:noFill/>
        </p:spPr>
        <p:txBody>
          <a:bodyPr wrap="square" rtlCol="0">
            <a:spAutoFit/>
          </a:bodyPr>
          <a:lstStyle/>
          <a:p>
            <a:pPr marL="403225" indent="-403225"/>
            <a:r>
              <a:rPr lang="en-US" sz="1400" dirty="0"/>
              <a:t>Hussain MA, Al-</a:t>
            </a:r>
            <a:r>
              <a:rPr lang="en-US" sz="1400" dirty="0" err="1"/>
              <a:t>Omran</a:t>
            </a:r>
            <a:r>
              <a:rPr lang="en-US" sz="1400" dirty="0"/>
              <a:t> M, </a:t>
            </a:r>
            <a:r>
              <a:rPr lang="en-US" sz="1400" dirty="0" err="1"/>
              <a:t>Salata</a:t>
            </a:r>
            <a:r>
              <a:rPr lang="en-US" sz="1400" dirty="0"/>
              <a:t> K, et al. Population-based secular trends in lower-extremity amputation for diabetes and peripheral artery disease. </a:t>
            </a:r>
            <a:r>
              <a:rPr lang="en-US" sz="1400" i="1" dirty="0"/>
              <a:t>CMAJ</a:t>
            </a:r>
            <a:r>
              <a:rPr lang="en-US" sz="1400" dirty="0"/>
              <a:t>. 2019;191(35):E955-E961. doi:10.1503/cmaj.190134</a:t>
            </a:r>
          </a:p>
        </p:txBody>
      </p:sp>
    </p:spTree>
    <p:extLst>
      <p:ext uri="{BB962C8B-B14F-4D97-AF65-F5344CB8AC3E}">
        <p14:creationId xmlns:p14="http://schemas.microsoft.com/office/powerpoint/2010/main" val="2699169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20" tIns="60960" rIns="121920" bIns="60960" anchor="t"/>
          <a:lstStyle/>
          <a:p>
            <a:pPr algn="ctr"/>
            <a:r>
              <a:rPr lang="en-US">
                <a:solidFill>
                  <a:srgbClr val="103154"/>
                </a:solidFill>
                <a:latin typeface="Arial Rounded MT Bold"/>
              </a:rPr>
              <a:t>How does Leapfrog grade hospitals?</a:t>
            </a:r>
            <a:endParaRPr lang="en-US"/>
          </a:p>
        </p:txBody>
      </p:sp>
      <p:sp>
        <p:nvSpPr>
          <p:cNvPr id="3" name="Content Placeholder 2"/>
          <p:cNvSpPr>
            <a:spLocks noGrp="1"/>
          </p:cNvSpPr>
          <p:nvPr>
            <p:ph idx="1"/>
          </p:nvPr>
        </p:nvSpPr>
        <p:spPr>
          <a:xfrm>
            <a:off x="435825" y="1253053"/>
            <a:ext cx="11364603" cy="3644203"/>
          </a:xfrm>
        </p:spPr>
        <p:txBody>
          <a:bodyPr vert="horz" lIns="91440" tIns="45720" rIns="91440" bIns="45720" rtlCol="0" anchor="t">
            <a:noAutofit/>
          </a:bodyPr>
          <a:lstStyle/>
          <a:p>
            <a:pPr marL="250607" indent="-250607">
              <a:buClr>
                <a:srgbClr val="C00000"/>
              </a:buClr>
            </a:pPr>
            <a:r>
              <a:rPr lang="en-US" sz="2133">
                <a:solidFill>
                  <a:srgbClr val="103154"/>
                </a:solidFill>
                <a:ea typeface="+mn-lt"/>
                <a:cs typeface="+mn-lt"/>
              </a:rPr>
              <a:t>Leapfrog grades hospitals using a composite patient safety score, which combines 26 measures of safety practices and outcomes. These measures are standardized and weighted based on their importance, impact, and room for improvement, resulting in a score that reflects the hospital's overall performance in patient safety. Hospitals are then assigned a letter grade from A to F, with A being the highest, to indicate their level of safety.</a:t>
            </a:r>
            <a:endParaRPr lang="en-US" sz="2133">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3548450" y="5845990"/>
            <a:ext cx="8828519" cy="2031325"/>
          </a:xfrm>
          <a:prstGeom prst="rect">
            <a:avLst/>
          </a:prstGeom>
          <a:noFill/>
        </p:spPr>
        <p:txBody>
          <a:bodyPr wrap="square" lIns="91440" tIns="45720" rIns="91440" bIns="45720" rtlCol="0" anchor="t">
            <a:spAutoFit/>
          </a:bodyPr>
          <a:lstStyle/>
          <a:p>
            <a:r>
              <a:rPr lang="en-US" sz="1400">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1400" err="1">
                <a:ea typeface="+mn-lt"/>
                <a:cs typeface="+mn-lt"/>
              </a:rPr>
              <a:t>doi</a:t>
            </a:r>
            <a:r>
              <a:rPr lang="en-US" sz="1400">
                <a:ea typeface="+mn-lt"/>
                <a:cs typeface="+mn-lt"/>
              </a:rPr>
              <a:t>: 10.1097/PTS.0b013e3182952644. PMID: 24080719.</a:t>
            </a:r>
            <a:endParaRPr lang="en-US" sz="2400">
              <a:cs typeface="Arial"/>
            </a:endParaRPr>
          </a:p>
          <a:p>
            <a:r>
              <a:rPr lang="en-US" sz="1400">
                <a:ea typeface="+mn-lt"/>
                <a:cs typeface="+mn-lt"/>
              </a:rPr>
              <a:t>Leapfrog Group [Internet]. [cited 2024 Jun 6]. Available from: [Leapfrog Hospital Safety Grade image].</a:t>
            </a:r>
            <a:endParaRPr lang="en-US" sz="2400"/>
          </a:p>
          <a:p>
            <a:endParaRPr lang="en-US" sz="1400">
              <a:ea typeface="ＭＳ Ｐゴシック"/>
              <a:cs typeface="+mn-lt"/>
            </a:endParaRPr>
          </a:p>
          <a:p>
            <a:endParaRPr lang="en-US" sz="1400">
              <a:cs typeface="Arial"/>
            </a:endParaRPr>
          </a:p>
          <a:p>
            <a:endParaRPr lang="en-US" sz="1400">
              <a:cs typeface="Arial"/>
            </a:endParaRPr>
          </a:p>
          <a:p>
            <a:endParaRPr lang="en-US" sz="1400">
              <a:cs typeface="Arial"/>
            </a:endParaRPr>
          </a:p>
          <a:p>
            <a:pPr marL="292093" indent="-292093"/>
            <a:endParaRPr lang="en-US" sz="1400">
              <a:cs typeface="Arial"/>
            </a:endParaRPr>
          </a:p>
        </p:txBody>
      </p:sp>
      <p:pic>
        <p:nvPicPr>
          <p:cNvPr id="4" name="Picture 3" descr="Leapfrog Group Releases New Hospital Safety Grades, Marking 10th  Anniversary | Leapfrog">
            <a:extLst>
              <a:ext uri="{FF2B5EF4-FFF2-40B4-BE49-F238E27FC236}">
                <a16:creationId xmlns:a16="http://schemas.microsoft.com/office/drawing/2014/main" id="{4D3BE7A8-E128-83B7-6F9E-C62BB162A90C}"/>
              </a:ext>
            </a:extLst>
          </p:cNvPr>
          <p:cNvPicPr>
            <a:picLocks noChangeAspect="1"/>
          </p:cNvPicPr>
          <p:nvPr/>
        </p:nvPicPr>
        <p:blipFill rotWithShape="1">
          <a:blip r:embed="rId2"/>
          <a:srcRect l="47746" t="19527" r="-167" b="23373"/>
          <a:stretch/>
        </p:blipFill>
        <p:spPr>
          <a:xfrm>
            <a:off x="3663697" y="3070286"/>
            <a:ext cx="4404511" cy="2693351"/>
          </a:xfrm>
          <a:prstGeom prst="rect">
            <a:avLst/>
          </a:prstGeom>
        </p:spPr>
      </p:pic>
    </p:spTree>
    <p:extLst>
      <p:ext uri="{BB962C8B-B14F-4D97-AF65-F5344CB8AC3E}">
        <p14:creationId xmlns:p14="http://schemas.microsoft.com/office/powerpoint/2010/main" val="173081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20" tIns="60960" rIns="121920" bIns="60960" anchor="t"/>
          <a:lstStyle/>
          <a:p>
            <a:pPr algn="ctr"/>
            <a:r>
              <a:rPr lang="en-US">
                <a:solidFill>
                  <a:srgbClr val="103154"/>
                </a:solidFill>
                <a:latin typeface="Arial Rounded MT Bold"/>
              </a:rPr>
              <a:t>How does Leapfrog grade hospitals?</a:t>
            </a:r>
            <a:endParaRPr lang="en-US"/>
          </a:p>
        </p:txBody>
      </p:sp>
      <p:sp>
        <p:nvSpPr>
          <p:cNvPr id="3" name="Content Placeholder 2"/>
          <p:cNvSpPr>
            <a:spLocks noGrp="1"/>
          </p:cNvSpPr>
          <p:nvPr>
            <p:ph idx="1"/>
          </p:nvPr>
        </p:nvSpPr>
        <p:spPr>
          <a:xfrm>
            <a:off x="435825" y="1253053"/>
            <a:ext cx="11364603" cy="3644203"/>
          </a:xfrm>
        </p:spPr>
        <p:txBody>
          <a:bodyPr vert="horz" lIns="91440" tIns="45720" rIns="91440" bIns="45720" rtlCol="0" anchor="t">
            <a:noAutofit/>
          </a:bodyPr>
          <a:lstStyle/>
          <a:p>
            <a:pPr marL="250607" indent="-250607">
              <a:buClr>
                <a:srgbClr val="C00000"/>
              </a:buClr>
            </a:pPr>
            <a:r>
              <a:rPr lang="en-US" sz="2133">
                <a:solidFill>
                  <a:srgbClr val="103154"/>
                </a:solidFill>
                <a:ea typeface="+mn-lt"/>
                <a:cs typeface="+mn-lt"/>
              </a:rPr>
              <a:t>What are the sources of information?</a:t>
            </a:r>
            <a:endParaRPr lang="en-US" sz="2133">
              <a:solidFill>
                <a:srgbClr val="103154"/>
              </a:solidFill>
              <a:cs typeface="Arial"/>
            </a:endParaRPr>
          </a:p>
          <a:p>
            <a:pPr marL="0" indent="0">
              <a:buClr>
                <a:srgbClr val="C00000"/>
              </a:buClr>
              <a:buNone/>
            </a:pPr>
            <a:endParaRPr lang="en-US" sz="2133">
              <a:solidFill>
                <a:srgbClr val="103154"/>
              </a:solidFill>
              <a:ea typeface="+mn-lt"/>
              <a:cs typeface="+mn-lt"/>
            </a:endParaRPr>
          </a:p>
          <a:p>
            <a:pPr marL="250607" indent="-250607">
              <a:buClr>
                <a:srgbClr val="C00000"/>
              </a:buClr>
            </a:pPr>
            <a:r>
              <a:rPr lang="en-US" sz="2133">
                <a:solidFill>
                  <a:srgbClr val="103154"/>
                </a:solidFill>
                <a:ea typeface="+mn-lt"/>
                <a:cs typeface="+mn-lt"/>
              </a:rPr>
              <a:t>The safety grade utilizes data primarily from the Centers for Medicare &amp; Medicaid Services (CMS) and, for those hospitals that participate, from the annual Leapfrog Hospital Survey.</a:t>
            </a:r>
            <a:endParaRPr lang="en-US"/>
          </a:p>
          <a:p>
            <a:pPr marL="250607" indent="-250607">
              <a:buClr>
                <a:srgbClr val="C00000"/>
              </a:buClr>
            </a:pPr>
            <a:r>
              <a:rPr lang="en-US" sz="2133">
                <a:solidFill>
                  <a:srgbClr val="103154"/>
                </a:solidFill>
                <a:ea typeface="+mn-lt"/>
                <a:cs typeface="+mn-lt"/>
              </a:rPr>
              <a:t>For hospitals that do not submit data to the Leapfrog Hospital Survey, publicly available data from secondary sources are used</a:t>
            </a:r>
            <a:endParaRPr lang="en-US"/>
          </a:p>
          <a:p>
            <a:pPr marL="250607" indent="-250607">
              <a:buClr>
                <a:srgbClr val="C00000"/>
              </a:buClr>
            </a:pPr>
            <a:endParaRPr lang="en-US" sz="2133">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8083422" y="4401238"/>
            <a:ext cx="4110215" cy="3416320"/>
          </a:xfrm>
          <a:prstGeom prst="rect">
            <a:avLst/>
          </a:prstGeom>
          <a:noFill/>
        </p:spPr>
        <p:txBody>
          <a:bodyPr wrap="square" lIns="91440" tIns="45720" rIns="91440" bIns="45720" rtlCol="0" anchor="t">
            <a:spAutoFit/>
          </a:bodyPr>
          <a:lstStyle/>
          <a:p>
            <a:r>
              <a:rPr lang="en-US" sz="1200">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1200" err="1">
                <a:ea typeface="+mn-lt"/>
                <a:cs typeface="+mn-lt"/>
              </a:rPr>
              <a:t>doi</a:t>
            </a:r>
            <a:r>
              <a:rPr lang="en-US" sz="1200">
                <a:ea typeface="+mn-lt"/>
                <a:cs typeface="+mn-lt"/>
              </a:rPr>
              <a:t>: 10.1097/PTS.0b013e3182952644. PMID: 24080719.</a:t>
            </a:r>
            <a:endParaRPr lang="en-US" sz="1200">
              <a:cs typeface="Arial"/>
            </a:endParaRPr>
          </a:p>
          <a:p>
            <a:endParaRPr lang="en-US" sz="1200">
              <a:cs typeface="Arial"/>
            </a:endParaRPr>
          </a:p>
          <a:p>
            <a:r>
              <a:rPr lang="en-US" sz="1200">
                <a:ea typeface="+mn-lt"/>
                <a:cs typeface="+mn-lt"/>
              </a:rPr>
              <a:t>What is The Leapfrog Hospital Safety Grade? [Internet]. hospitalsafetygrade.org. The Leapfrog Group; [cited 2024 Jun 4]. Available from: </a:t>
            </a:r>
            <a:r>
              <a:rPr lang="en-US" sz="1200">
                <a:ea typeface="+mn-lt"/>
                <a:cs typeface="+mn-lt"/>
                <a:hlinkClick r:id="rId2"/>
              </a:rPr>
              <a:t>https://www.hospitalsafetygrade.org</a:t>
            </a:r>
            <a:r>
              <a:rPr lang="en-US" sz="1200">
                <a:ea typeface="+mn-lt"/>
                <a:cs typeface="+mn-lt"/>
              </a:rPr>
              <a:t>.</a:t>
            </a:r>
            <a:endParaRPr lang="en-US" sz="1200">
              <a:cs typeface="Arial"/>
            </a:endParaRPr>
          </a:p>
          <a:p>
            <a:r>
              <a:rPr lang="en-US" sz="1200">
                <a:ea typeface="+mn-lt"/>
                <a:cs typeface="+mn-lt"/>
              </a:rPr>
              <a:t>Leapfrog Group [Internet]. [cited 2024 Jun 6]. Available from: [Defining Moments from 20 Years image].</a:t>
            </a:r>
            <a:endParaRPr lang="en-US" sz="1200">
              <a:cs typeface="Arial"/>
            </a:endParaRPr>
          </a:p>
          <a:p>
            <a:endParaRPr lang="en-US" sz="1200">
              <a:cs typeface="Arial"/>
            </a:endParaRPr>
          </a:p>
          <a:p>
            <a:endParaRPr lang="en-US" sz="1200">
              <a:cs typeface="Arial"/>
            </a:endParaRPr>
          </a:p>
          <a:p>
            <a:endParaRPr lang="en-US" sz="1200">
              <a:cs typeface="Arial"/>
            </a:endParaRPr>
          </a:p>
          <a:p>
            <a:endParaRPr lang="en-US" sz="1200">
              <a:cs typeface="Arial"/>
            </a:endParaRPr>
          </a:p>
          <a:p>
            <a:pPr marL="292093" indent="-292093"/>
            <a:endParaRPr lang="en-US" sz="1200">
              <a:cs typeface="Arial"/>
            </a:endParaRPr>
          </a:p>
        </p:txBody>
      </p:sp>
      <p:pic>
        <p:nvPicPr>
          <p:cNvPr id="4" name="Picture 3" descr="History | Leapfrog">
            <a:extLst>
              <a:ext uri="{FF2B5EF4-FFF2-40B4-BE49-F238E27FC236}">
                <a16:creationId xmlns:a16="http://schemas.microsoft.com/office/drawing/2014/main" id="{485DE96B-7156-891B-5D2D-FBC00ED3B6B2}"/>
              </a:ext>
            </a:extLst>
          </p:cNvPr>
          <p:cNvPicPr>
            <a:picLocks noChangeAspect="1"/>
          </p:cNvPicPr>
          <p:nvPr/>
        </p:nvPicPr>
        <p:blipFill>
          <a:blip r:embed="rId3"/>
          <a:stretch>
            <a:fillRect/>
          </a:stretch>
        </p:blipFill>
        <p:spPr>
          <a:xfrm>
            <a:off x="134112" y="3300984"/>
            <a:ext cx="7949184" cy="3176016"/>
          </a:xfrm>
          <a:prstGeom prst="rect">
            <a:avLst/>
          </a:prstGeom>
        </p:spPr>
      </p:pic>
    </p:spTree>
    <p:extLst>
      <p:ext uri="{BB962C8B-B14F-4D97-AF65-F5344CB8AC3E}">
        <p14:creationId xmlns:p14="http://schemas.microsoft.com/office/powerpoint/2010/main" val="356558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20" tIns="60960" rIns="121920" bIns="60960" anchor="t"/>
          <a:lstStyle/>
          <a:p>
            <a:pPr algn="ctr"/>
            <a:r>
              <a:rPr lang="en-US">
                <a:solidFill>
                  <a:srgbClr val="103154"/>
                </a:solidFill>
                <a:latin typeface="Arial Rounded MT Bold"/>
              </a:rPr>
              <a:t>How does Leapfrog grade hospitals?</a:t>
            </a:r>
            <a:endParaRPr lang="en-US"/>
          </a:p>
        </p:txBody>
      </p:sp>
      <p:sp>
        <p:nvSpPr>
          <p:cNvPr id="3" name="Content Placeholder 2"/>
          <p:cNvSpPr>
            <a:spLocks noGrp="1"/>
          </p:cNvSpPr>
          <p:nvPr>
            <p:ph idx="1"/>
          </p:nvPr>
        </p:nvSpPr>
        <p:spPr>
          <a:xfrm>
            <a:off x="435825" y="1253053"/>
            <a:ext cx="5951355" cy="5433491"/>
          </a:xfrm>
        </p:spPr>
        <p:txBody>
          <a:bodyPr vert="horz" lIns="91440" tIns="45720" rIns="91440" bIns="45720" rtlCol="0" anchor="t">
            <a:noAutofit/>
          </a:bodyPr>
          <a:lstStyle/>
          <a:p>
            <a:pPr marL="0" indent="0">
              <a:buClr>
                <a:srgbClr val="C00000"/>
              </a:buClr>
              <a:buNone/>
            </a:pPr>
            <a:r>
              <a:rPr lang="en-US" sz="2000" b="1">
                <a:solidFill>
                  <a:srgbClr val="103154"/>
                </a:solidFill>
                <a:ea typeface="+mn-lt"/>
                <a:cs typeface="+mn-lt"/>
              </a:rPr>
              <a:t>26 Key Components of Leapfrog’s Grading Criteria</a:t>
            </a:r>
            <a:endParaRPr lang="en-US" sz="2000" b="1">
              <a:solidFill>
                <a:srgbClr val="103154"/>
              </a:solidFill>
              <a:ea typeface="ＭＳ Ｐゴシック"/>
              <a:cs typeface="+mn-lt"/>
            </a:endParaRPr>
          </a:p>
          <a:p>
            <a:pPr marL="0" indent="0">
              <a:buNone/>
            </a:pPr>
            <a:r>
              <a:rPr lang="en-US" sz="2000" b="1">
                <a:solidFill>
                  <a:srgbClr val="103154"/>
                </a:solidFill>
                <a:ea typeface="+mn-lt"/>
                <a:cs typeface="+mn-lt"/>
              </a:rPr>
              <a:t>Patient Safety Measures:</a:t>
            </a:r>
            <a:endParaRPr lang="en-US" sz="2000" b="1">
              <a:solidFill>
                <a:srgbClr val="103154"/>
              </a:solidFill>
              <a:cs typeface="Arial"/>
            </a:endParaRPr>
          </a:p>
          <a:p>
            <a:pPr marL="250607" indent="-250607">
              <a:buClr>
                <a:srgbClr val="C00000"/>
              </a:buClr>
            </a:pPr>
            <a:r>
              <a:rPr lang="en-US" sz="2000">
                <a:solidFill>
                  <a:srgbClr val="103154"/>
                </a:solidFill>
                <a:ea typeface="+mn-lt"/>
                <a:cs typeface="+mn-lt"/>
              </a:rPr>
              <a:t>1. Computerized Physician Order Entry (CPOE) (Leapfrog Hospital Survey, AHA Annual Survey)</a:t>
            </a:r>
            <a:endParaRPr lang="en-US" sz="2000"/>
          </a:p>
          <a:p>
            <a:pPr marL="250607" indent="-250607">
              <a:buClr>
                <a:srgbClr val="C00000"/>
              </a:buClr>
            </a:pPr>
            <a:r>
              <a:rPr lang="en-US" sz="2000">
                <a:solidFill>
                  <a:srgbClr val="103154"/>
                </a:solidFill>
                <a:ea typeface="+mn-lt"/>
                <a:cs typeface="+mn-lt"/>
              </a:rPr>
              <a:t>2. ICU Physician Staffing (IPS) (Leapfrog Hospital Survey, AHA Annual Survey)</a:t>
            </a:r>
            <a:endParaRPr lang="en-US" sz="2000"/>
          </a:p>
          <a:p>
            <a:pPr marL="250607" indent="-250607">
              <a:buClr>
                <a:srgbClr val="C00000"/>
              </a:buClr>
            </a:pPr>
            <a:r>
              <a:rPr lang="en-US" sz="2000">
                <a:solidFill>
                  <a:srgbClr val="103154"/>
                </a:solidFill>
                <a:ea typeface="+mn-lt"/>
                <a:cs typeface="+mn-lt"/>
              </a:rPr>
              <a:t>3. Safe Practice 1: Leadership Structures and Systems (Leapfrog Hospital Survey)</a:t>
            </a:r>
            <a:endParaRPr lang="en-US" sz="2000"/>
          </a:p>
          <a:p>
            <a:pPr marL="250607" indent="-250607">
              <a:buClr>
                <a:srgbClr val="C00000"/>
              </a:buClr>
            </a:pPr>
            <a:r>
              <a:rPr lang="en-US" sz="2000">
                <a:solidFill>
                  <a:srgbClr val="103154"/>
                </a:solidFill>
                <a:ea typeface="+mn-lt"/>
                <a:cs typeface="+mn-lt"/>
              </a:rPr>
              <a:t>4. Safe Practice 2: Culture Measurement (Leapfrog Hospital Survey)</a:t>
            </a:r>
            <a:endParaRPr lang="en-US" sz="2000"/>
          </a:p>
          <a:p>
            <a:pPr marL="250607" indent="-250607">
              <a:buClr>
                <a:srgbClr val="C00000"/>
              </a:buClr>
            </a:pPr>
            <a:r>
              <a:rPr lang="en-US" sz="2000">
                <a:solidFill>
                  <a:srgbClr val="103154"/>
                </a:solidFill>
                <a:ea typeface="+mn-lt"/>
                <a:cs typeface="+mn-lt"/>
              </a:rPr>
              <a:t>5. Safe Practice 3: Teamwork Training and Skill Building (Leapfrog Hospital Survey)</a:t>
            </a:r>
            <a:endParaRPr lang="en-US" sz="2000"/>
          </a:p>
          <a:p>
            <a:pPr marL="250607" indent="-250607">
              <a:buClr>
                <a:srgbClr val="C00000"/>
              </a:buClr>
            </a:pPr>
            <a:r>
              <a:rPr lang="en-US" sz="2000">
                <a:solidFill>
                  <a:srgbClr val="103154"/>
                </a:solidFill>
                <a:ea typeface="+mn-lt"/>
                <a:cs typeface="+mn-lt"/>
              </a:rPr>
              <a:t>6. Safe Practice 4: Identification and Mitigation of Risks and Hazards (Leapfrog Hospital Survey)</a:t>
            </a:r>
            <a:endParaRPr lang="en-US" sz="2000"/>
          </a:p>
          <a:p>
            <a:pPr marL="250607" indent="-250607">
              <a:buClr>
                <a:srgbClr val="C00000"/>
              </a:buClr>
            </a:pPr>
            <a:r>
              <a:rPr lang="en-US" sz="2000">
                <a:solidFill>
                  <a:srgbClr val="103154"/>
                </a:solidFill>
                <a:ea typeface="+mn-lt"/>
                <a:cs typeface="+mn-lt"/>
              </a:rPr>
              <a:t>7. Safe Practice 9: Nursing Workforce (Leapfrog Hospital Survey)</a:t>
            </a:r>
            <a:endParaRPr lang="en-US" sz="2000"/>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242882" y="5687493"/>
            <a:ext cx="5951207" cy="2062872"/>
          </a:xfrm>
          <a:prstGeom prst="rect">
            <a:avLst/>
          </a:prstGeom>
          <a:noFill/>
        </p:spPr>
        <p:txBody>
          <a:bodyPr wrap="square" lIns="91440" tIns="45720" rIns="91440" bIns="45720" rtlCol="0" anchor="t">
            <a:spAutoFit/>
          </a:bodyPr>
          <a:lstStyle/>
          <a:p>
            <a:r>
              <a:rPr lang="en-US" sz="1067">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1067" err="1">
                <a:ea typeface="+mn-lt"/>
                <a:cs typeface="+mn-lt"/>
              </a:rPr>
              <a:t>doi</a:t>
            </a:r>
            <a:r>
              <a:rPr lang="en-US" sz="1067">
                <a:ea typeface="+mn-lt"/>
                <a:cs typeface="+mn-lt"/>
              </a:rPr>
              <a:t>: 10.1097/PTS.0b013e3182952644. PMID: 24080719.</a:t>
            </a:r>
            <a:endParaRPr lang="en-US" sz="1067">
              <a:cs typeface="Arial"/>
            </a:endParaRPr>
          </a:p>
          <a:p>
            <a:endParaRPr lang="en-US" sz="1067">
              <a:cs typeface="Arial"/>
            </a:endParaRPr>
          </a:p>
          <a:p>
            <a:r>
              <a:rPr lang="en-US" sz="1067">
                <a:ea typeface="+mn-lt"/>
                <a:cs typeface="+mn-lt"/>
              </a:rPr>
              <a:t>What is The Leapfrog Hospital Safety Grade? [Internet]. hospitalsafetygrade.org. The Leapfrog Group; [cited 2024 Jun 4]. Available from: </a:t>
            </a:r>
            <a:r>
              <a:rPr lang="en-US" sz="1067">
                <a:ea typeface="+mn-lt"/>
                <a:cs typeface="+mn-lt"/>
                <a:hlinkClick r:id="rId2"/>
              </a:rPr>
              <a:t>https://www.hospitalsafetygrade.org</a:t>
            </a:r>
            <a:r>
              <a:rPr lang="en-US" sz="1067">
                <a:ea typeface="+mn-lt"/>
                <a:cs typeface="+mn-lt"/>
              </a:rPr>
              <a:t>.</a:t>
            </a:r>
            <a:endParaRPr lang="en-US" sz="1067">
              <a:cs typeface="Arial"/>
            </a:endParaRPr>
          </a:p>
          <a:p>
            <a:endParaRPr lang="en-US" sz="1067">
              <a:cs typeface="Arial"/>
            </a:endParaRPr>
          </a:p>
          <a:p>
            <a:endParaRPr lang="en-US" sz="1067">
              <a:cs typeface="Arial"/>
            </a:endParaRPr>
          </a:p>
          <a:p>
            <a:endParaRPr lang="en-US" sz="1067">
              <a:cs typeface="Arial"/>
            </a:endParaRPr>
          </a:p>
          <a:p>
            <a:endParaRPr lang="en-US" sz="1067">
              <a:cs typeface="Arial"/>
            </a:endParaRPr>
          </a:p>
          <a:p>
            <a:pPr marL="292093" indent="-292093"/>
            <a:endParaRPr lang="en-US" sz="1067">
              <a:cs typeface="Arial"/>
            </a:endParaRPr>
          </a:p>
        </p:txBody>
      </p:sp>
      <p:sp>
        <p:nvSpPr>
          <p:cNvPr id="9" name="Content Placeholder 2">
            <a:extLst>
              <a:ext uri="{FF2B5EF4-FFF2-40B4-BE49-F238E27FC236}">
                <a16:creationId xmlns:a16="http://schemas.microsoft.com/office/drawing/2014/main" id="{A521DDF6-5374-A5FB-96EE-EB393FC37CE5}"/>
              </a:ext>
            </a:extLst>
          </p:cNvPr>
          <p:cNvSpPr txBox="1">
            <a:spLocks/>
          </p:cNvSpPr>
          <p:nvPr/>
        </p:nvSpPr>
        <p:spPr>
          <a:xfrm>
            <a:off x="6229057" y="846653"/>
            <a:ext cx="6134235"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endParaRPr lang="en-US" sz="2000" kern="0">
              <a:solidFill>
                <a:srgbClr val="103154"/>
              </a:solidFill>
              <a:cs typeface="Arial"/>
            </a:endParaRPr>
          </a:p>
          <a:p>
            <a:pPr marL="250607" indent="-250607">
              <a:buClr>
                <a:srgbClr val="C00000"/>
              </a:buClr>
            </a:pPr>
            <a:r>
              <a:rPr lang="en-US" sz="2000" kern="0">
                <a:solidFill>
                  <a:srgbClr val="103154"/>
                </a:solidFill>
                <a:ea typeface="+mn-lt"/>
                <a:cs typeface="+mn-lt"/>
              </a:rPr>
              <a:t>8. Safe Practice 17: Medication Reconciliation (Leapfrog Hospital Survey)</a:t>
            </a:r>
            <a:endParaRPr lang="en-US" sz="2000" kern="0"/>
          </a:p>
          <a:p>
            <a:pPr marL="250607" indent="-250607">
              <a:buClr>
                <a:srgbClr val="C00000"/>
              </a:buClr>
            </a:pPr>
            <a:r>
              <a:rPr lang="en-US" sz="2000" kern="0">
                <a:solidFill>
                  <a:srgbClr val="103154"/>
                </a:solidFill>
                <a:ea typeface="+mn-lt"/>
                <a:cs typeface="+mn-lt"/>
              </a:rPr>
              <a:t>9. Safe Practice 19: Hand Hygiene (Leapfrog Hospital Survey)</a:t>
            </a:r>
            <a:endParaRPr lang="en-US" sz="2000" kern="0"/>
          </a:p>
          <a:p>
            <a:pPr marL="250607" indent="-250607">
              <a:buClr>
                <a:srgbClr val="C00000"/>
              </a:buClr>
            </a:pPr>
            <a:r>
              <a:rPr lang="en-US" sz="2000" kern="0">
                <a:solidFill>
                  <a:srgbClr val="103154"/>
                </a:solidFill>
                <a:ea typeface="+mn-lt"/>
                <a:cs typeface="+mn-lt"/>
              </a:rPr>
              <a:t>10. Safe Practice 23: Care of the Ventilated Patient (Leapfrog Hospital Survey)</a:t>
            </a:r>
            <a:endParaRPr lang="en-US" sz="2000" kern="0"/>
          </a:p>
          <a:p>
            <a:pPr marL="250607" indent="-250607">
              <a:buClr>
                <a:srgbClr val="C00000"/>
              </a:buClr>
            </a:pPr>
            <a:r>
              <a:rPr lang="en-US" sz="2000" kern="0">
                <a:solidFill>
                  <a:srgbClr val="103154"/>
                </a:solidFill>
                <a:ea typeface="+mn-lt"/>
                <a:cs typeface="+mn-lt"/>
              </a:rPr>
              <a:t>11. SCIP INF 1: Antibiotic within 1 Hour (CMS Hospital Compare)</a:t>
            </a:r>
            <a:endParaRPr lang="en-US" sz="2000" kern="0"/>
          </a:p>
          <a:p>
            <a:pPr marL="250607" indent="-250607">
              <a:buClr>
                <a:srgbClr val="C00000"/>
              </a:buClr>
            </a:pPr>
            <a:r>
              <a:rPr lang="en-US" sz="2000" kern="0">
                <a:solidFill>
                  <a:srgbClr val="103154"/>
                </a:solidFill>
                <a:ea typeface="+mn-lt"/>
                <a:cs typeface="+mn-lt"/>
              </a:rPr>
              <a:t>12. SCIP INF 2: Antibiotic Selection (CMS Hospital Compare)</a:t>
            </a:r>
            <a:endParaRPr lang="en-US" sz="2000" kern="0"/>
          </a:p>
          <a:p>
            <a:pPr marL="250607" indent="-250607">
              <a:buClr>
                <a:srgbClr val="C00000"/>
              </a:buClr>
            </a:pPr>
            <a:r>
              <a:rPr lang="en-US" sz="2000" kern="0">
                <a:solidFill>
                  <a:srgbClr val="103154"/>
                </a:solidFill>
                <a:ea typeface="+mn-lt"/>
                <a:cs typeface="+mn-lt"/>
              </a:rPr>
              <a:t>13. SCIP INF 3: Antibiotic Discontinued After 24 Hours (CMS Hospital Compare)</a:t>
            </a:r>
            <a:endParaRPr lang="en-US" sz="2000" kern="0"/>
          </a:p>
          <a:p>
            <a:pPr marL="250607" indent="-250607">
              <a:buClr>
                <a:srgbClr val="C00000"/>
              </a:buClr>
            </a:pPr>
            <a:r>
              <a:rPr lang="en-US" sz="2000" kern="0">
                <a:solidFill>
                  <a:srgbClr val="103154"/>
                </a:solidFill>
                <a:ea typeface="+mn-lt"/>
                <a:cs typeface="+mn-lt"/>
              </a:rPr>
              <a:t>14. SCIP INF 9: Catheter Removal (CMS Hospital Compare)</a:t>
            </a:r>
            <a:endParaRPr lang="en-US" sz="2000" kern="0"/>
          </a:p>
          <a:p>
            <a:pPr marL="250607" indent="-250607">
              <a:buClr>
                <a:srgbClr val="C00000"/>
              </a:buClr>
            </a:pPr>
            <a:endParaRPr lang="en-US" sz="2000" kern="0">
              <a:solidFill>
                <a:srgbClr val="103154"/>
              </a:solidFill>
              <a:cs typeface="Arial"/>
            </a:endParaRPr>
          </a:p>
        </p:txBody>
      </p:sp>
    </p:spTree>
    <p:extLst>
      <p:ext uri="{BB962C8B-B14F-4D97-AF65-F5344CB8AC3E}">
        <p14:creationId xmlns:p14="http://schemas.microsoft.com/office/powerpoint/2010/main" val="3361852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8577" cy="1144163"/>
          </a:xfrm>
        </p:spPr>
        <p:txBody>
          <a:bodyPr lIns="121920" tIns="60960" rIns="121920" bIns="60960" anchor="t"/>
          <a:lstStyle/>
          <a:p>
            <a:pPr algn="ctr"/>
            <a:r>
              <a:rPr lang="en-US">
                <a:solidFill>
                  <a:srgbClr val="103154"/>
                </a:solidFill>
                <a:latin typeface="Arial Rounded MT Bold"/>
              </a:rPr>
              <a:t>How does Leapfrog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r>
              <a:rPr lang="en-US" sz="2133" b="1" dirty="0">
                <a:solidFill>
                  <a:srgbClr val="103154"/>
                </a:solidFill>
                <a:ea typeface="+mn-lt"/>
                <a:cs typeface="+mn-lt"/>
              </a:rPr>
              <a:t>26 Key Components of Leapfrog’s Grading Criteria</a:t>
            </a:r>
            <a:endParaRPr lang="en-US" sz="2133" b="1" dirty="0">
              <a:solidFill>
                <a:srgbClr val="FFFFFF"/>
              </a:solidFill>
              <a:ea typeface="ＭＳ Ｐゴシック"/>
              <a:cs typeface="+mn-lt"/>
            </a:endParaRPr>
          </a:p>
          <a:p>
            <a:pPr marL="0" indent="0">
              <a:buNone/>
            </a:pPr>
            <a:r>
              <a:rPr lang="en-US" sz="2133" b="1" dirty="0">
                <a:solidFill>
                  <a:srgbClr val="103154"/>
                </a:solidFill>
                <a:ea typeface="+mn-lt"/>
                <a:cs typeface="+mn-lt"/>
              </a:rPr>
              <a:t>Outcome Measures</a:t>
            </a:r>
            <a:endParaRPr lang="en-US" sz="2133" b="1" dirty="0">
              <a:solidFill>
                <a:srgbClr val="FFFFFF"/>
              </a:solidFill>
              <a:ea typeface="ＭＳ Ｐゴシック"/>
              <a:cs typeface="+mn-lt"/>
            </a:endParaRPr>
          </a:p>
          <a:p>
            <a:pPr marL="250607" indent="-250607">
              <a:buClr>
                <a:srgbClr val="C00000"/>
              </a:buClr>
            </a:pPr>
            <a:r>
              <a:rPr lang="en-US" sz="2133" dirty="0">
                <a:solidFill>
                  <a:srgbClr val="103154"/>
                </a:solidFill>
                <a:ea typeface="+mn-lt"/>
                <a:cs typeface="+mn-lt"/>
              </a:rPr>
              <a:t>15. Foreign Object Retained after Surgery (CMS Hospital Compare)</a:t>
            </a:r>
            <a:endParaRPr lang="en-US" sz="2133" dirty="0">
              <a:solidFill>
                <a:srgbClr val="FFFFFF"/>
              </a:solidFill>
              <a:ea typeface="ＭＳ Ｐゴシック"/>
              <a:cs typeface="+mn-lt"/>
            </a:endParaRPr>
          </a:p>
          <a:p>
            <a:pPr marL="250607" indent="-250607">
              <a:buClr>
                <a:srgbClr val="C00000"/>
              </a:buClr>
            </a:pPr>
            <a:r>
              <a:rPr lang="en-US" sz="2133" dirty="0">
                <a:solidFill>
                  <a:srgbClr val="103154"/>
                </a:solidFill>
                <a:ea typeface="+mn-lt"/>
                <a:cs typeface="+mn-lt"/>
              </a:rPr>
              <a:t>16. Air Embolism (CMS Hospital Compare)</a:t>
            </a:r>
            <a:endParaRPr lang="en-US" sz="2133" dirty="0">
              <a:ea typeface="+mn-lt"/>
              <a:cs typeface="+mn-lt"/>
            </a:endParaRPr>
          </a:p>
          <a:p>
            <a:pPr marL="250607" indent="-250607">
              <a:buClr>
                <a:srgbClr val="C00000"/>
              </a:buClr>
            </a:pPr>
            <a:r>
              <a:rPr lang="en-US" sz="2133" dirty="0">
                <a:solidFill>
                  <a:srgbClr val="103154"/>
                </a:solidFill>
                <a:ea typeface="+mn-lt"/>
                <a:cs typeface="+mn-lt"/>
              </a:rPr>
              <a:t>17. Blood Incompatibility (CMS Hospital Compare)</a:t>
            </a:r>
            <a:endParaRPr lang="en-US" sz="2133" dirty="0"/>
          </a:p>
          <a:p>
            <a:pPr marL="250607" indent="-250607">
              <a:buClr>
                <a:srgbClr val="C00000"/>
              </a:buClr>
            </a:pPr>
            <a:r>
              <a:rPr lang="en-US" sz="2133" dirty="0">
                <a:solidFill>
                  <a:srgbClr val="103154"/>
                </a:solidFill>
                <a:ea typeface="+mn-lt"/>
                <a:cs typeface="+mn-lt"/>
              </a:rPr>
              <a:t>18. Pressure Ulcer Rate (AHRQ PSI)</a:t>
            </a:r>
            <a:endParaRPr lang="en-US" sz="2133" dirty="0"/>
          </a:p>
          <a:p>
            <a:pPr marL="250607" indent="-250607">
              <a:buClr>
                <a:srgbClr val="C00000"/>
              </a:buClr>
            </a:pPr>
            <a:r>
              <a:rPr lang="en-US" sz="2133" dirty="0">
                <a:solidFill>
                  <a:srgbClr val="103154"/>
                </a:solidFill>
                <a:ea typeface="+mn-lt"/>
                <a:cs typeface="+mn-lt"/>
              </a:rPr>
              <a:t>19. Iatrogenic Pneumothorax Rate (AHRQ PSI)</a:t>
            </a:r>
            <a:endParaRPr lang="en-US" sz="2133" dirty="0">
              <a:ea typeface="+mn-lt"/>
              <a:cs typeface="+mn-lt"/>
            </a:endParaRPr>
          </a:p>
          <a:p>
            <a:pPr marL="250607" indent="-250607">
              <a:buClr>
                <a:srgbClr val="C00000"/>
              </a:buClr>
            </a:pPr>
            <a:r>
              <a:rPr lang="en-US" sz="2133" dirty="0">
                <a:solidFill>
                  <a:srgbClr val="103154"/>
                </a:solidFill>
                <a:ea typeface="+mn-lt"/>
                <a:cs typeface="+mn-lt"/>
              </a:rPr>
              <a:t>20. Central Venous </a:t>
            </a:r>
            <a:r>
              <a:rPr lang="en-US" sz="2133" dirty="0" err="1">
                <a:solidFill>
                  <a:srgbClr val="103154"/>
                </a:solidFill>
                <a:ea typeface="+mn-lt"/>
                <a:cs typeface="+mn-lt"/>
              </a:rPr>
              <a:t>CatheterRelated</a:t>
            </a:r>
            <a:r>
              <a:rPr lang="en-US" sz="2133" dirty="0">
                <a:solidFill>
                  <a:srgbClr val="103154"/>
                </a:solidFill>
                <a:ea typeface="+mn-lt"/>
                <a:cs typeface="+mn-lt"/>
              </a:rPr>
              <a:t> Bloodstream Infection Rate (AHRQ PSI)</a:t>
            </a:r>
            <a:endParaRPr lang="en-US" sz="2133" dirty="0">
              <a:ea typeface="+mn-lt"/>
              <a:cs typeface="+mn-lt"/>
            </a:endParaRPr>
          </a:p>
          <a:p>
            <a:pPr marL="250607" indent="-250607">
              <a:buClr>
                <a:srgbClr val="C00000"/>
              </a:buClr>
            </a:pPr>
            <a:endParaRPr lang="en-US" sz="2133" dirty="0">
              <a:solidFill>
                <a:srgbClr val="103154"/>
              </a:solidFill>
              <a:ea typeface="+mn-lt"/>
              <a:cs typeface="+mn-lt"/>
            </a:endParaRPr>
          </a:p>
          <a:p>
            <a:pPr marL="250607" indent="-250607">
              <a:buClr>
                <a:srgbClr val="C00000"/>
              </a:buClr>
            </a:pPr>
            <a:endParaRPr lang="en-US" sz="2133" dirty="0">
              <a:solidFill>
                <a:srgbClr val="103154"/>
              </a:solidFill>
              <a:cs typeface="Arial"/>
            </a:endParaRPr>
          </a:p>
          <a:p>
            <a:pPr marL="0" indent="0">
              <a:buClr>
                <a:srgbClr val="C00000"/>
              </a:buClr>
              <a:buNone/>
            </a:pPr>
            <a:endParaRPr lang="en-US" sz="2133" dirty="0">
              <a:solidFill>
                <a:srgbClr val="103154"/>
              </a:solidFill>
              <a:cs typeface="Arial"/>
            </a:endParaRPr>
          </a:p>
          <a:p>
            <a:pPr marL="250607" indent="-250607">
              <a:buClr>
                <a:srgbClr val="C00000"/>
              </a:buClr>
            </a:pPr>
            <a:endParaRPr lang="en-US" sz="2133" dirty="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132841" y="5685305"/>
            <a:ext cx="5352040" cy="1815112"/>
          </a:xfrm>
          <a:prstGeom prst="rect">
            <a:avLst/>
          </a:prstGeom>
          <a:noFill/>
        </p:spPr>
        <p:txBody>
          <a:bodyPr wrap="square" lIns="91440" tIns="45720" rIns="91440" bIns="45720" rtlCol="0" anchor="t">
            <a:spAutoFit/>
          </a:bodyPr>
          <a:lstStyle/>
          <a:p>
            <a:r>
              <a:rPr lang="en-US" sz="933">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933" err="1">
                <a:ea typeface="+mn-lt"/>
                <a:cs typeface="+mn-lt"/>
              </a:rPr>
              <a:t>doi</a:t>
            </a:r>
            <a:r>
              <a:rPr lang="en-US" sz="933">
                <a:ea typeface="+mn-lt"/>
                <a:cs typeface="+mn-lt"/>
              </a:rPr>
              <a:t>: 10.1097/PTS.0b013e3182952644. PMID: 24080719.</a:t>
            </a:r>
            <a:endParaRPr lang="en-US" sz="933">
              <a:cs typeface="Arial"/>
            </a:endParaRPr>
          </a:p>
          <a:p>
            <a:endParaRPr lang="en-US" sz="933">
              <a:cs typeface="Arial"/>
            </a:endParaRPr>
          </a:p>
          <a:p>
            <a:r>
              <a:rPr lang="en-US" sz="933">
                <a:ea typeface="+mn-lt"/>
                <a:cs typeface="+mn-lt"/>
              </a:rPr>
              <a:t>What is The Leapfrog Hospital Safety Grade? [Internet]. hospitalsafetygrade.org. The Leapfrog Group; [cited 2024 Jun 4]. Available from: </a:t>
            </a:r>
            <a:r>
              <a:rPr lang="en-US" sz="933">
                <a:ea typeface="+mn-lt"/>
                <a:cs typeface="+mn-lt"/>
                <a:hlinkClick r:id="rId2"/>
              </a:rPr>
              <a:t>https://www.hospitalsafetygrade.org</a:t>
            </a:r>
            <a:r>
              <a:rPr lang="en-US" sz="933">
                <a:ea typeface="+mn-lt"/>
                <a:cs typeface="+mn-lt"/>
              </a:rPr>
              <a:t>.</a:t>
            </a:r>
            <a:endParaRPr lang="en-US" sz="933">
              <a:cs typeface="Arial"/>
            </a:endParaRPr>
          </a:p>
          <a:p>
            <a:endParaRPr lang="en-US" sz="933">
              <a:cs typeface="Arial"/>
            </a:endParaRPr>
          </a:p>
          <a:p>
            <a:endParaRPr lang="en-US" sz="933">
              <a:cs typeface="Arial"/>
            </a:endParaRPr>
          </a:p>
          <a:p>
            <a:endParaRPr lang="en-US" sz="933">
              <a:cs typeface="Arial"/>
            </a:endParaRPr>
          </a:p>
          <a:p>
            <a:endParaRPr lang="en-US" sz="933">
              <a:cs typeface="Arial"/>
            </a:endParaRPr>
          </a:p>
          <a:p>
            <a:pPr marL="292093" indent="-292093"/>
            <a:endParaRPr lang="en-US" sz="933">
              <a:cs typeface="Arial"/>
            </a:endParaRPr>
          </a:p>
        </p:txBody>
      </p:sp>
      <p:sp>
        <p:nvSpPr>
          <p:cNvPr id="9" name="Content Placeholder 2">
            <a:extLst>
              <a:ext uri="{FF2B5EF4-FFF2-40B4-BE49-F238E27FC236}">
                <a16:creationId xmlns:a16="http://schemas.microsoft.com/office/drawing/2014/main" id="{A521DDF6-5374-A5FB-96EE-EB393FC37CE5}"/>
              </a:ext>
            </a:extLst>
          </p:cNvPr>
          <p:cNvSpPr txBox="1">
            <a:spLocks/>
          </p:cNvSpPr>
          <p:nvPr/>
        </p:nvSpPr>
        <p:spPr>
          <a:xfrm>
            <a:off x="5756832" y="2192239"/>
            <a:ext cx="6293289" cy="5704651"/>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133" kern="0" dirty="0">
                <a:solidFill>
                  <a:srgbClr val="103154"/>
                </a:solidFill>
                <a:ea typeface="+mn-lt"/>
                <a:cs typeface="+mn-lt"/>
              </a:rPr>
              <a:t>21. Postoperative Hip Fracture Rate (AHRQ PSI)</a:t>
            </a:r>
          </a:p>
          <a:p>
            <a:pPr marL="250607" indent="-250607">
              <a:buClr>
                <a:srgbClr val="C00000"/>
              </a:buClr>
            </a:pPr>
            <a:r>
              <a:rPr lang="en-US" sz="2133" kern="0" dirty="0">
                <a:solidFill>
                  <a:srgbClr val="103154"/>
                </a:solidFill>
                <a:ea typeface="+mn-lt"/>
                <a:cs typeface="+mn-lt"/>
              </a:rPr>
              <a:t>22. Perioperative Pulmonary Embolism or Deep Vein Thrombosis Rate (AHRQ PSI)</a:t>
            </a:r>
            <a:endParaRPr lang="en-US" sz="2133" dirty="0">
              <a:ea typeface="+mn-lt"/>
              <a:cs typeface="+mn-lt"/>
            </a:endParaRPr>
          </a:p>
          <a:p>
            <a:pPr marL="250607" indent="-250607">
              <a:buClr>
                <a:srgbClr val="C00000"/>
              </a:buClr>
            </a:pPr>
            <a:r>
              <a:rPr lang="en-US" sz="2133" kern="0" dirty="0">
                <a:solidFill>
                  <a:srgbClr val="103154"/>
                </a:solidFill>
                <a:ea typeface="+mn-lt"/>
                <a:cs typeface="+mn-lt"/>
              </a:rPr>
              <a:t>23. Postoperative Sepsis Rate (AHRQ PSI)</a:t>
            </a:r>
            <a:endParaRPr lang="en-US" sz="2133" dirty="0">
              <a:ea typeface="+mn-lt"/>
              <a:cs typeface="+mn-lt"/>
            </a:endParaRPr>
          </a:p>
          <a:p>
            <a:pPr marL="250607" indent="-250607">
              <a:buClr>
                <a:srgbClr val="C00000"/>
              </a:buClr>
            </a:pPr>
            <a:r>
              <a:rPr lang="en-US" sz="2133" kern="0" dirty="0">
                <a:solidFill>
                  <a:srgbClr val="103154"/>
                </a:solidFill>
                <a:ea typeface="+mn-lt"/>
                <a:cs typeface="+mn-lt"/>
              </a:rPr>
              <a:t>24. Postoperative Wound Dehiscence Rate (AHRQ PSI)</a:t>
            </a:r>
            <a:endParaRPr lang="en-US" sz="2133" dirty="0">
              <a:ea typeface="+mn-lt"/>
              <a:cs typeface="+mn-lt"/>
            </a:endParaRPr>
          </a:p>
          <a:p>
            <a:pPr marL="250607" indent="-250607">
              <a:buClr>
                <a:srgbClr val="C00000"/>
              </a:buClr>
            </a:pPr>
            <a:r>
              <a:rPr lang="en-US" sz="2133" kern="0" dirty="0">
                <a:solidFill>
                  <a:srgbClr val="103154"/>
                </a:solidFill>
                <a:ea typeface="+mn-lt"/>
                <a:cs typeface="+mn-lt"/>
              </a:rPr>
              <a:t>25. Accidental Puncture or Laceration Rate (AHRQ PSI)</a:t>
            </a:r>
            <a:endParaRPr lang="en-US" sz="2133" dirty="0">
              <a:ea typeface="+mn-lt"/>
              <a:cs typeface="+mn-lt"/>
            </a:endParaRPr>
          </a:p>
          <a:p>
            <a:pPr marL="250607" indent="-250607">
              <a:buClr>
                <a:srgbClr val="C00000"/>
              </a:buClr>
            </a:pPr>
            <a:r>
              <a:rPr lang="en-US" sz="2133" kern="0" dirty="0">
                <a:solidFill>
                  <a:srgbClr val="103154"/>
                </a:solidFill>
                <a:ea typeface="+mn-lt"/>
                <a:cs typeface="+mn-lt"/>
              </a:rPr>
              <a:t>26. Central Line Associated Bloodstream Infection (CLABSI) Rate (CMS Hospital Compare)</a:t>
            </a:r>
            <a:endParaRPr lang="en-US" sz="2133" dirty="0">
              <a:ea typeface="+mn-lt"/>
              <a:cs typeface="+mn-lt"/>
            </a:endParaRPr>
          </a:p>
          <a:p>
            <a:pPr marL="250607" indent="-250607">
              <a:buClr>
                <a:srgbClr val="C00000"/>
              </a:buClr>
            </a:pPr>
            <a:endParaRPr lang="en-US" sz="2133" kern="0" dirty="0">
              <a:solidFill>
                <a:srgbClr val="103154"/>
              </a:solidFill>
              <a:cs typeface="Arial"/>
            </a:endParaRPr>
          </a:p>
        </p:txBody>
      </p:sp>
    </p:spTree>
    <p:extLst>
      <p:ext uri="{BB962C8B-B14F-4D97-AF65-F5344CB8AC3E}">
        <p14:creationId xmlns:p14="http://schemas.microsoft.com/office/powerpoint/2010/main" val="66347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207959" cy="1144163"/>
          </a:xfrm>
        </p:spPr>
        <p:txBody>
          <a:bodyPr lIns="121920" tIns="60960" rIns="121920" bIns="60960" anchor="t"/>
          <a:lstStyle/>
          <a:p>
            <a:pPr algn="ctr"/>
            <a:r>
              <a:rPr lang="en-US">
                <a:solidFill>
                  <a:srgbClr val="103154"/>
                </a:solidFill>
                <a:latin typeface="Arial Rounded MT Bold"/>
              </a:rPr>
              <a:t>How does Leapfrog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6842048" y="5698226"/>
            <a:ext cx="5352040" cy="1815112"/>
          </a:xfrm>
          <a:prstGeom prst="rect">
            <a:avLst/>
          </a:prstGeom>
          <a:noFill/>
        </p:spPr>
        <p:txBody>
          <a:bodyPr wrap="square" lIns="91440" tIns="45720" rIns="91440" bIns="45720" rtlCol="0" anchor="t">
            <a:spAutoFit/>
          </a:bodyPr>
          <a:lstStyle/>
          <a:p>
            <a:r>
              <a:rPr lang="en-US" sz="933">
                <a:ea typeface="+mn-lt"/>
                <a:cs typeface="+mn-lt"/>
              </a:rPr>
              <a:t>Austin JM, D'Andrea G, Birkmeyer JD, Leape LL, Milstein A, Pronovost PJ, Romano PS, Singer SJ, Vogus TJ, Wachter RM. Safety in numbers: the development of Leapfrog's composite patient safety score for U.S. hospitals. J Patient Saf. 2014 Mar;10(1):64-71. </a:t>
            </a:r>
            <a:r>
              <a:rPr lang="en-US" sz="933" err="1">
                <a:ea typeface="+mn-lt"/>
                <a:cs typeface="+mn-lt"/>
              </a:rPr>
              <a:t>doi</a:t>
            </a:r>
            <a:r>
              <a:rPr lang="en-US" sz="933">
                <a:ea typeface="+mn-lt"/>
                <a:cs typeface="+mn-lt"/>
              </a:rPr>
              <a:t>: 10.1097/PTS.0b013e3182952644. PMID: 24080719.</a:t>
            </a:r>
            <a:endParaRPr lang="en-US" sz="933">
              <a:cs typeface="Arial"/>
            </a:endParaRPr>
          </a:p>
          <a:p>
            <a:endParaRPr lang="en-US" sz="933">
              <a:cs typeface="Arial"/>
            </a:endParaRPr>
          </a:p>
          <a:p>
            <a:r>
              <a:rPr lang="en-US" sz="933">
                <a:ea typeface="+mn-lt"/>
                <a:cs typeface="+mn-lt"/>
              </a:rPr>
              <a:t>What is The Leapfrog Hospital Safety Grade? [Internet]. hospitalsafetygrade.org. The Leapfrog Group; [cited 2024 Jun 4]. Available from: </a:t>
            </a:r>
            <a:r>
              <a:rPr lang="en-US" sz="933">
                <a:ea typeface="+mn-lt"/>
                <a:cs typeface="+mn-lt"/>
                <a:hlinkClick r:id="rId2"/>
              </a:rPr>
              <a:t>https://www.hospitalsafetygrade.org</a:t>
            </a:r>
            <a:r>
              <a:rPr lang="en-US" sz="933">
                <a:ea typeface="+mn-lt"/>
                <a:cs typeface="+mn-lt"/>
              </a:rPr>
              <a:t>.</a:t>
            </a:r>
            <a:endParaRPr lang="en-US" sz="933">
              <a:cs typeface="Arial"/>
            </a:endParaRPr>
          </a:p>
          <a:p>
            <a:endParaRPr lang="en-US" sz="933">
              <a:cs typeface="Arial"/>
            </a:endParaRPr>
          </a:p>
          <a:p>
            <a:endParaRPr lang="en-US" sz="933">
              <a:cs typeface="Arial"/>
            </a:endParaRPr>
          </a:p>
          <a:p>
            <a:endParaRPr lang="en-US" sz="933">
              <a:cs typeface="Arial"/>
            </a:endParaRPr>
          </a:p>
          <a:p>
            <a:endParaRPr lang="en-US" sz="933">
              <a:cs typeface="Arial"/>
            </a:endParaRPr>
          </a:p>
          <a:p>
            <a:pPr marL="292093" indent="-292093"/>
            <a:endParaRPr lang="en-US" sz="933">
              <a:cs typeface="Arial"/>
            </a:endParaRPr>
          </a:p>
        </p:txBody>
      </p:sp>
      <p:sp>
        <p:nvSpPr>
          <p:cNvPr id="9" name="Content Placeholder 2">
            <a:extLst>
              <a:ext uri="{FF2B5EF4-FFF2-40B4-BE49-F238E27FC236}">
                <a16:creationId xmlns:a16="http://schemas.microsoft.com/office/drawing/2014/main" id="{A521DDF6-5374-A5FB-96EE-EB393FC37CE5}"/>
              </a:ext>
            </a:extLst>
          </p:cNvPr>
          <p:cNvSpPr txBox="1">
            <a:spLocks/>
          </p:cNvSpPr>
          <p:nvPr/>
        </p:nvSpPr>
        <p:spPr>
          <a:xfrm>
            <a:off x="342337" y="1259851"/>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000" kern="0">
                <a:solidFill>
                  <a:srgbClr val="103154"/>
                </a:solidFill>
                <a:ea typeface="+mn-lt"/>
                <a:cs typeface="+mn-lt"/>
              </a:rPr>
              <a:t>Strength of Evidence: Higher weight for measures with stronger research support.</a:t>
            </a:r>
            <a:endParaRPr lang="en-US" sz="2000" kern="0">
              <a:solidFill>
                <a:srgbClr val="103154"/>
              </a:solidFill>
              <a:cs typeface="Arial"/>
            </a:endParaRPr>
          </a:p>
          <a:p>
            <a:pPr marL="250607" indent="-250607">
              <a:buClr>
                <a:srgbClr val="C00000"/>
              </a:buClr>
            </a:pPr>
            <a:r>
              <a:rPr lang="en-US" sz="2000" kern="0">
                <a:solidFill>
                  <a:srgbClr val="103154"/>
                </a:solidFill>
                <a:ea typeface="+mn-lt"/>
                <a:cs typeface="+mn-lt"/>
              </a:rPr>
              <a:t>    Opportunity for Improvement: Higher weight for measures with greater variation in hospital performance, indicating more room for improvement.</a:t>
            </a:r>
            <a:endParaRPr lang="en-US" sz="4667"/>
          </a:p>
          <a:p>
            <a:pPr marL="250607" indent="-250607">
              <a:buClr>
                <a:srgbClr val="C00000"/>
              </a:buClr>
            </a:pPr>
            <a:r>
              <a:rPr lang="en-US" sz="2000" kern="0">
                <a:solidFill>
                  <a:srgbClr val="103154"/>
                </a:solidFill>
                <a:ea typeface="+mn-lt"/>
                <a:cs typeface="+mn-lt"/>
              </a:rPr>
              <a:t>    Impact: Measures affecting a larger percentage of patients and those associated with more severe harm or significant mortality reduction received higher weights.</a:t>
            </a:r>
            <a:endParaRPr lang="en-US" sz="4667"/>
          </a:p>
          <a:p>
            <a:pPr marL="250607" indent="-250607">
              <a:buClr>
                <a:srgbClr val="C00000"/>
              </a:buClr>
            </a:pPr>
            <a:r>
              <a:rPr lang="en-US" sz="2000" kern="0">
                <a:solidFill>
                  <a:srgbClr val="103154"/>
                </a:solidFill>
                <a:cs typeface="Arial"/>
              </a:rPr>
              <a:t>Overall, the weight on the particular measurement in relation to the overall hospital score is determined by the strength of evidence available and potential opportunity for improvement as compared to other hospitals</a:t>
            </a:r>
          </a:p>
          <a:p>
            <a:pPr marL="250607" indent="-250607">
              <a:buClr>
                <a:srgbClr val="C00000"/>
              </a:buClr>
            </a:pPr>
            <a:endParaRPr lang="en-US" sz="2000" kern="0">
              <a:solidFill>
                <a:srgbClr val="103154"/>
              </a:solidFill>
              <a:cs typeface="Arial"/>
            </a:endParaRPr>
          </a:p>
        </p:txBody>
      </p:sp>
      <p:pic>
        <p:nvPicPr>
          <p:cNvPr id="4" name="Picture 3" descr="Scoring | Hospital and Surgery Center Ratings | Leapfrog Group">
            <a:extLst>
              <a:ext uri="{FF2B5EF4-FFF2-40B4-BE49-F238E27FC236}">
                <a16:creationId xmlns:a16="http://schemas.microsoft.com/office/drawing/2014/main" id="{C5180E78-B234-99EA-7F36-B1017B64DDB2}"/>
              </a:ext>
            </a:extLst>
          </p:cNvPr>
          <p:cNvPicPr>
            <a:picLocks noChangeAspect="1"/>
          </p:cNvPicPr>
          <p:nvPr/>
        </p:nvPicPr>
        <p:blipFill rotWithShape="1">
          <a:blip r:embed="rId3"/>
          <a:srcRect t="52778" r="232" b="116"/>
          <a:stretch/>
        </p:blipFill>
        <p:spPr>
          <a:xfrm>
            <a:off x="3344029" y="3672841"/>
            <a:ext cx="3339865" cy="3182119"/>
          </a:xfrm>
          <a:prstGeom prst="rect">
            <a:avLst/>
          </a:prstGeom>
        </p:spPr>
      </p:pic>
      <p:pic>
        <p:nvPicPr>
          <p:cNvPr id="6" name="Picture 5" descr="Scoring | Hospital and Surgery Center Ratings | Leapfrog Group">
            <a:extLst>
              <a:ext uri="{FF2B5EF4-FFF2-40B4-BE49-F238E27FC236}">
                <a16:creationId xmlns:a16="http://schemas.microsoft.com/office/drawing/2014/main" id="{3A2FDDDD-A59D-39D0-0168-80EACCDEDCF9}"/>
              </a:ext>
            </a:extLst>
          </p:cNvPr>
          <p:cNvPicPr>
            <a:picLocks noChangeAspect="1"/>
          </p:cNvPicPr>
          <p:nvPr/>
        </p:nvPicPr>
        <p:blipFill rotWithShape="1">
          <a:blip r:embed="rId3"/>
          <a:srcRect t="4684" r="232" b="47569"/>
          <a:stretch/>
        </p:blipFill>
        <p:spPr>
          <a:xfrm>
            <a:off x="-2676" y="3675688"/>
            <a:ext cx="3352057" cy="3179273"/>
          </a:xfrm>
          <a:prstGeom prst="rect">
            <a:avLst/>
          </a:prstGeom>
        </p:spPr>
      </p:pic>
    </p:spTree>
    <p:extLst>
      <p:ext uri="{BB962C8B-B14F-4D97-AF65-F5344CB8AC3E}">
        <p14:creationId xmlns:p14="http://schemas.microsoft.com/office/powerpoint/2010/main" val="238009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 y="199287"/>
            <a:ext cx="12197225" cy="1144163"/>
          </a:xfrm>
        </p:spPr>
        <p:txBody>
          <a:bodyPr lIns="121920" tIns="60960" rIns="121920" bIns="60960" anchor="t"/>
          <a:lstStyle/>
          <a:p>
            <a:pPr algn="ctr"/>
            <a:r>
              <a:rPr lang="en-US">
                <a:solidFill>
                  <a:srgbClr val="103154"/>
                </a:solidFill>
                <a:latin typeface="Arial Rounded MT Bold"/>
              </a:rPr>
              <a:t>How does CMS grade hospitals?</a:t>
            </a:r>
            <a:endParaRPr lang="en-US"/>
          </a:p>
        </p:txBody>
      </p:sp>
      <p:sp>
        <p:nvSpPr>
          <p:cNvPr id="3" name="Content Placeholder 2"/>
          <p:cNvSpPr>
            <a:spLocks noGrp="1"/>
          </p:cNvSpPr>
          <p:nvPr>
            <p:ph idx="1"/>
          </p:nvPr>
        </p:nvSpPr>
        <p:spPr>
          <a:xfrm>
            <a:off x="146051" y="1258420"/>
            <a:ext cx="5951355" cy="4787203"/>
          </a:xfrm>
        </p:spPr>
        <p:txBody>
          <a:bodyPr vert="horz" lIns="91440" tIns="45720" rIns="91440" bIns="45720" rtlCol="0" anchor="t">
            <a:noAutofit/>
          </a:bodyPr>
          <a:lstStyle/>
          <a:p>
            <a:pPr marL="0" indent="0">
              <a:buClr>
                <a:srgbClr val="C00000"/>
              </a:buClr>
              <a:buNone/>
            </a:pPr>
            <a:endParaRPr lang="en-US" sz="2000" b="1">
              <a:solidFill>
                <a:srgbClr val="103154"/>
              </a:solidFill>
              <a:cs typeface="Arial"/>
            </a:endParaRPr>
          </a:p>
          <a:p>
            <a:pPr marL="250607" indent="-250607">
              <a:buClr>
                <a:srgbClr val="C00000"/>
              </a:buClr>
            </a:pPr>
            <a:endParaRPr lang="en-US" sz="2000" b="1">
              <a:solidFill>
                <a:srgbClr val="103154"/>
              </a:solidFill>
              <a:ea typeface="+mn-lt"/>
              <a:cs typeface="+mn-lt"/>
            </a:endParaRPr>
          </a:p>
          <a:p>
            <a:pPr marL="250607" indent="-250607">
              <a:buClr>
                <a:srgbClr val="C00000"/>
              </a:buClr>
            </a:pPr>
            <a:endParaRPr lang="en-US" sz="2000">
              <a:solidFill>
                <a:srgbClr val="103154"/>
              </a:solidFill>
              <a:ea typeface="+mn-lt"/>
              <a:cs typeface="+mn-lt"/>
            </a:endParaRPr>
          </a:p>
          <a:p>
            <a:pPr marL="250607" indent="-250607">
              <a:buClr>
                <a:srgbClr val="C00000"/>
              </a:buClr>
            </a:pPr>
            <a:endParaRPr lang="en-US" sz="2000">
              <a:solidFill>
                <a:srgbClr val="103154"/>
              </a:solidFill>
              <a:cs typeface="Arial"/>
            </a:endParaRPr>
          </a:p>
          <a:p>
            <a:pPr marL="0" indent="0">
              <a:buClr>
                <a:srgbClr val="C00000"/>
              </a:buClr>
              <a:buNone/>
            </a:pPr>
            <a:endParaRPr lang="en-US" sz="2000">
              <a:solidFill>
                <a:srgbClr val="103154"/>
              </a:solidFill>
              <a:cs typeface="Arial"/>
            </a:endParaRPr>
          </a:p>
          <a:p>
            <a:pPr marL="250607" indent="-250607">
              <a:buClr>
                <a:srgbClr val="C00000"/>
              </a:buClr>
            </a:pPr>
            <a:endParaRPr lang="en-US" sz="2000">
              <a:solidFill>
                <a:srgbClr val="103154"/>
              </a:solidFill>
              <a:cs typeface="Arial"/>
            </a:endParaRPr>
          </a:p>
        </p:txBody>
      </p:sp>
      <p:sp>
        <p:nvSpPr>
          <p:cNvPr id="5" name="TextBox 4">
            <a:extLst>
              <a:ext uri="{FF2B5EF4-FFF2-40B4-BE49-F238E27FC236}">
                <a16:creationId xmlns:a16="http://schemas.microsoft.com/office/drawing/2014/main" id="{CCBBCEE0-8C48-395C-2F5A-B25532BE5D69}"/>
              </a:ext>
            </a:extLst>
          </p:cNvPr>
          <p:cNvSpPr txBox="1"/>
          <p:nvPr/>
        </p:nvSpPr>
        <p:spPr>
          <a:xfrm>
            <a:off x="145035" y="5902141"/>
            <a:ext cx="11362180" cy="953723"/>
          </a:xfrm>
          <a:prstGeom prst="rect">
            <a:avLst/>
          </a:prstGeom>
          <a:noFill/>
        </p:spPr>
        <p:txBody>
          <a:bodyPr wrap="square" lIns="91440" tIns="45720" rIns="91440" bIns="45720" rtlCol="0" anchor="t">
            <a:spAutoFit/>
          </a:bodyPr>
          <a:lstStyle/>
          <a:p>
            <a:r>
              <a:rPr lang="en-US" sz="933" dirty="0">
                <a:ea typeface="+mn-lt"/>
                <a:cs typeface="+mn-lt"/>
              </a:rPr>
              <a:t>Venkatesh AK, Bagshaw K, </a:t>
            </a:r>
            <a:r>
              <a:rPr lang="en-US" sz="933" dirty="0" err="1">
                <a:ea typeface="+mn-lt"/>
                <a:cs typeface="+mn-lt"/>
              </a:rPr>
              <a:t>Gettel</a:t>
            </a:r>
            <a:r>
              <a:rPr lang="en-US" sz="933" dirty="0">
                <a:ea typeface="+mn-lt"/>
                <a:cs typeface="+mn-lt"/>
              </a:rPr>
              <a:t> C, Suter L, Qin L, Herrin J, Lin Z, Grant S, Rothenberg E, </a:t>
            </a:r>
            <a:r>
              <a:rPr lang="en-US" sz="933" dirty="0" err="1">
                <a:ea typeface="+mn-lt"/>
                <a:cs typeface="+mn-lt"/>
              </a:rPr>
              <a:t>Omotosho</a:t>
            </a:r>
            <a:r>
              <a:rPr lang="en-US" sz="933" dirty="0">
                <a:ea typeface="+mn-lt"/>
                <a:cs typeface="+mn-lt"/>
              </a:rPr>
              <a:t> P. CMS Overall Hospital Quality Star Rating: July 2024 Updates and Specifications Report. Yale New Haven Health Services Corporation – Center for Outcomes Research and Evaluation (CORE); 2024 Jul.</a:t>
            </a:r>
            <a:endParaRPr lang="en-US" sz="2400" dirty="0"/>
          </a:p>
          <a:p>
            <a:r>
              <a:rPr lang="en-US" sz="933" dirty="0">
                <a:ea typeface="+mn-lt"/>
                <a:cs typeface="+mn-lt"/>
              </a:rPr>
              <a:t>Quality Measures Fact Sheet: CMS Patient Safety Indicators PSI 90 (NQF #0531). National Quality Strategy Domain: Patient Safety. CMS; 2019 Sep. Available from: </a:t>
            </a:r>
            <a:r>
              <a:rPr lang="en-US" sz="933" dirty="0">
                <a:ea typeface="+mn-lt"/>
                <a:cs typeface="+mn-lt"/>
                <a:hlinkClick r:id="rId2"/>
              </a:rPr>
              <a:t>https://www.qualityindicators.ahrq.gov/Downloads/Modules/PSI/V2018/TechSpecs/PSI_15_Accidental_Puncture_or_Laceration_Rate.pdf</a:t>
            </a:r>
            <a:endParaRPr lang="en-US" sz="2400" dirty="0">
              <a:ea typeface="ＭＳ Ｐゴシック"/>
              <a:cs typeface="+mn-lt"/>
            </a:endParaRPr>
          </a:p>
          <a:p>
            <a:r>
              <a:rPr lang="en-US" sz="933" dirty="0">
                <a:ea typeface="+mn-lt"/>
                <a:cs typeface="+mn-lt"/>
              </a:rPr>
              <a:t>Providence Saint John’s Health Center Earns CMS 5-star Quality and Safety Rating [Internet]. Saint John's Cancer Institute. 2024 [cited 2024 Jun 4]. Available from: https://</a:t>
            </a:r>
            <a:r>
              <a:rPr lang="en-US" sz="933" dirty="0" err="1">
                <a:ea typeface="+mn-lt"/>
                <a:cs typeface="+mn-lt"/>
              </a:rPr>
              <a:t>www.providencehealthplan.com</a:t>
            </a:r>
            <a:r>
              <a:rPr lang="en-US" sz="933" dirty="0">
                <a:ea typeface="+mn-lt"/>
                <a:cs typeface="+mn-lt"/>
              </a:rPr>
              <a:t>/about-providence/providence-news/</a:t>
            </a:r>
            <a:r>
              <a:rPr lang="en-US" sz="933" dirty="0" err="1">
                <a:ea typeface="+mn-lt"/>
                <a:cs typeface="+mn-lt"/>
              </a:rPr>
              <a:t>cms</a:t>
            </a:r>
            <a:r>
              <a:rPr lang="en-US" sz="933" dirty="0">
                <a:ea typeface="+mn-lt"/>
                <a:cs typeface="+mn-lt"/>
              </a:rPr>
              <a:t>-star-ratings</a:t>
            </a:r>
            <a:endParaRPr lang="en-US" sz="2400" dirty="0"/>
          </a:p>
        </p:txBody>
      </p:sp>
      <p:sp>
        <p:nvSpPr>
          <p:cNvPr id="6" name="Content Placeholder 2">
            <a:extLst>
              <a:ext uri="{FF2B5EF4-FFF2-40B4-BE49-F238E27FC236}">
                <a16:creationId xmlns:a16="http://schemas.microsoft.com/office/drawing/2014/main" id="{D881F03F-7D62-1F9D-8553-00EDF8A4653A}"/>
              </a:ext>
            </a:extLst>
          </p:cNvPr>
          <p:cNvSpPr txBox="1">
            <a:spLocks/>
          </p:cNvSpPr>
          <p:nvPr/>
        </p:nvSpPr>
        <p:spPr>
          <a:xfrm>
            <a:off x="336971" y="1141795"/>
            <a:ext cx="11516531" cy="2949259"/>
          </a:xfrm>
          <a:prstGeom prst="rect">
            <a:avLst/>
          </a:prstGeom>
        </p:spPr>
        <p:txBody>
          <a:bodyPr vert="horz" lIns="91440" tIns="45720" rIns="91440" bIns="45720" rtlCol="0" anchor="t">
            <a:noAutofit/>
          </a:bodyPr>
          <a:lst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250607" indent="-250607">
              <a:buClr>
                <a:srgbClr val="C00000"/>
              </a:buClr>
            </a:pPr>
            <a:r>
              <a:rPr lang="en-US" sz="2267" kern="0">
                <a:solidFill>
                  <a:srgbClr val="103154"/>
                </a:solidFill>
                <a:ea typeface="+mn-lt"/>
                <a:cs typeface="+mn-lt"/>
              </a:rPr>
              <a:t>What is the Overall Hospital Quality Star Rating?</a:t>
            </a:r>
            <a:endParaRPr lang="en-US" sz="2267">
              <a:solidFill>
                <a:srgbClr val="FFFFFF"/>
              </a:solidFill>
              <a:ea typeface="+mn-lt"/>
              <a:cs typeface="+mn-lt"/>
            </a:endParaRPr>
          </a:p>
          <a:p>
            <a:pPr marL="250607" indent="-250607">
              <a:buClr>
                <a:srgbClr val="C00000"/>
              </a:buClr>
            </a:pPr>
            <a:r>
              <a:rPr lang="en-US" sz="2267" kern="0">
                <a:solidFill>
                  <a:srgbClr val="103154"/>
                </a:solidFill>
                <a:ea typeface="+mn-lt"/>
                <a:cs typeface="+mn-lt"/>
              </a:rPr>
              <a:t>The Overall Hospital Quality Star Rating is a system developed by the CMS to summarize hospital performance based on various quality measures. Hospitals receive a rating from one to five stars, with more stars indicating better performance.</a:t>
            </a:r>
            <a:endParaRPr lang="en-US" sz="4667">
              <a:ea typeface="+mn-lt"/>
              <a:cs typeface="+mn-lt"/>
            </a:endParaRPr>
          </a:p>
          <a:p>
            <a:pPr marL="250607" indent="-250607">
              <a:buClr>
                <a:srgbClr val="C00000"/>
              </a:buClr>
            </a:pPr>
            <a:endParaRPr lang="en-US" sz="2267" kern="0">
              <a:solidFill>
                <a:srgbClr val="103154"/>
              </a:solidFill>
              <a:ea typeface="ＭＳ Ｐゴシック"/>
              <a:cs typeface="+mn-lt"/>
            </a:endParaRPr>
          </a:p>
        </p:txBody>
      </p:sp>
      <p:pic>
        <p:nvPicPr>
          <p:cNvPr id="7" name="Picture 6" descr="Providence Saint John's Health Center Earns CMS 5-star Quality and Safety  Rating - Saint John's Cancer Institute">
            <a:extLst>
              <a:ext uri="{FF2B5EF4-FFF2-40B4-BE49-F238E27FC236}">
                <a16:creationId xmlns:a16="http://schemas.microsoft.com/office/drawing/2014/main" id="{A8657509-AE1C-8D60-D48F-D7682182C33C}"/>
              </a:ext>
            </a:extLst>
          </p:cNvPr>
          <p:cNvPicPr>
            <a:picLocks noChangeAspect="1"/>
          </p:cNvPicPr>
          <p:nvPr/>
        </p:nvPicPr>
        <p:blipFill>
          <a:blip r:embed="rId3"/>
          <a:stretch>
            <a:fillRect/>
          </a:stretch>
        </p:blipFill>
        <p:spPr>
          <a:xfrm>
            <a:off x="3145665" y="2701010"/>
            <a:ext cx="5358683" cy="3344881"/>
          </a:xfrm>
          <a:prstGeom prst="rect">
            <a:avLst/>
          </a:prstGeom>
        </p:spPr>
      </p:pic>
    </p:spTree>
    <p:extLst>
      <p:ext uri="{BB962C8B-B14F-4D97-AF65-F5344CB8AC3E}">
        <p14:creationId xmlns:p14="http://schemas.microsoft.com/office/powerpoint/2010/main" val="135354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2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Leapfrog Diabetes Program4</Template>
  <TotalTime>113</TotalTime>
  <Words>7288</Words>
  <Application>Microsoft Macintosh PowerPoint</Application>
  <PresentationFormat>Widescreen</PresentationFormat>
  <Paragraphs>543</Paragraphs>
  <Slides>36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36</vt:i4>
      </vt:variant>
    </vt:vector>
  </HeadingPairs>
  <TitlesOfParts>
    <vt:vector size="45" baseType="lpstr">
      <vt:lpstr>Arial</vt:lpstr>
      <vt:lpstr>Arial Rounded MT Bold</vt:lpstr>
      <vt:lpstr>Calibri</vt:lpstr>
      <vt:lpstr>Corbel</vt:lpstr>
      <vt:lpstr>3_Pixel</vt:lpstr>
      <vt:lpstr>50_Pixel</vt:lpstr>
      <vt:lpstr>51_Pixel</vt:lpstr>
      <vt:lpstr>52_Pixel</vt:lpstr>
      <vt:lpstr>53_Pixel</vt:lpstr>
      <vt:lpstr>Patient Safety &amp; Quality Metrics</vt:lpstr>
      <vt:lpstr>Agenda</vt:lpstr>
      <vt:lpstr>What are the two main organizations that grade hospitals? </vt:lpstr>
      <vt:lpstr>How does Leapfrog grade hospitals?</vt:lpstr>
      <vt:lpstr>How does Leapfrog grade hospitals?</vt:lpstr>
      <vt:lpstr>How does Leapfrog grade hospitals?</vt:lpstr>
      <vt:lpstr>How does Leapfrog grade hospitals?</vt:lpstr>
      <vt:lpstr>How does Leapfrog grade hospitals?</vt:lpstr>
      <vt:lpstr>How does CMS grade hospitals?</vt:lpstr>
      <vt:lpstr>CMS Star Ratings</vt:lpstr>
      <vt:lpstr>How does CMS grade hospitals?</vt:lpstr>
      <vt:lpstr>How does CMS grade hospitals?</vt:lpstr>
      <vt:lpstr>How does CMS grade hospitals?</vt:lpstr>
      <vt:lpstr>How does CMS grade hospitals?</vt:lpstr>
      <vt:lpstr>How does CMS grade hospitals?</vt:lpstr>
      <vt:lpstr>How does CMS grade hospitals?</vt:lpstr>
      <vt:lpstr>How does CMS grade hospitals?</vt:lpstr>
      <vt:lpstr>How does CMS grade hospitals?</vt:lpstr>
      <vt:lpstr>How does CMS grade hospitals?</vt:lpstr>
      <vt:lpstr>How does CMS grade hospitals?</vt:lpstr>
      <vt:lpstr>What are the differences in grading methodology between CMS and Leapfrog?</vt:lpstr>
      <vt:lpstr>What are the differences in grading methodology between CMS and Leapfrog?</vt:lpstr>
      <vt:lpstr>What are the differences in grading methodology between CMS and Leapfrog?</vt:lpstr>
      <vt:lpstr>Patient Safety Indicator 03 (PSI 03) Pressure Ulcer Rate</vt:lpstr>
      <vt:lpstr>Patient Safety Indicator (PSI 04) Death Rate among Surgical Inpatients with Serious Treatable Complications</vt:lpstr>
      <vt:lpstr>Patient Safety Indicator for surgical complications</vt:lpstr>
      <vt:lpstr>What “patient harms” are captured in the patient safety and adverse events composite? </vt:lpstr>
      <vt:lpstr>How does Leapfrog measure hospital-acquired pressure ulcers?</vt:lpstr>
      <vt:lpstr>How are “never events” scored? </vt:lpstr>
      <vt:lpstr>What are the 9 principles for responding to “never events?”</vt:lpstr>
      <vt:lpstr>What is Length of Stay for relevant DRGs? </vt:lpstr>
      <vt:lpstr>What are readmission rates due to sepsis?</vt:lpstr>
      <vt:lpstr>What are sepsis readmissions by organism?</vt:lpstr>
      <vt:lpstr>What is 30-day readmission rate in patients with sepsis?</vt:lpstr>
      <vt:lpstr>What are etiologies for 30-day readmission for Sepsis?</vt:lpstr>
      <vt:lpstr>What is amputation rate for patients with diabetes and peripheral arterial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&amp;  Quality Metrics</dc:title>
  <dc:creator>Microsoft Office User</dc:creator>
  <cp:lastModifiedBy>Microsoft Office User</cp:lastModifiedBy>
  <cp:revision>8</cp:revision>
  <dcterms:created xsi:type="dcterms:W3CDTF">2024-06-18T14:57:51Z</dcterms:created>
  <dcterms:modified xsi:type="dcterms:W3CDTF">2024-07-16T12:32:56Z</dcterms:modified>
</cp:coreProperties>
</file>