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1660" r:id="rId3"/>
    <p:sldId id="2119" r:id="rId4"/>
    <p:sldId id="2120" r:id="rId5"/>
    <p:sldId id="2115" r:id="rId6"/>
    <p:sldId id="2137" r:id="rId7"/>
    <p:sldId id="2140" r:id="rId8"/>
    <p:sldId id="2129" r:id="rId9"/>
    <p:sldId id="2121" r:id="rId10"/>
    <p:sldId id="2117" r:id="rId11"/>
    <p:sldId id="2141" r:id="rId12"/>
    <p:sldId id="2122" r:id="rId13"/>
    <p:sldId id="2106" r:id="rId14"/>
    <p:sldId id="2098" r:id="rId15"/>
    <p:sldId id="2132" r:id="rId16"/>
    <p:sldId id="2130" r:id="rId17"/>
    <p:sldId id="2127" r:id="rId18"/>
    <p:sldId id="2123" r:id="rId19"/>
    <p:sldId id="2124" r:id="rId20"/>
    <p:sldId id="2136" r:id="rId21"/>
    <p:sldId id="2100" r:id="rId22"/>
    <p:sldId id="2101" r:id="rId23"/>
    <p:sldId id="2134" r:id="rId24"/>
    <p:sldId id="2138" r:id="rId25"/>
    <p:sldId id="2142" r:id="rId26"/>
    <p:sldId id="2135" r:id="rId27"/>
    <p:sldId id="2144" r:id="rId28"/>
    <p:sldId id="2145" r:id="rId29"/>
    <p:sldId id="214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6341"/>
  </p:normalViewPr>
  <p:slideViewPr>
    <p:cSldViewPr snapToGrid="0" snapToObjects="1">
      <p:cViewPr varScale="1">
        <p:scale>
          <a:sx n="111" d="100"/>
          <a:sy n="111" d="100"/>
        </p:scale>
        <p:origin x="1096" y="200"/>
      </p:cViewPr>
      <p:guideLst/>
    </p:cSldViewPr>
  </p:slideViewPr>
  <p:outlineViewPr>
    <p:cViewPr>
      <p:scale>
        <a:sx n="33" d="100"/>
        <a:sy n="33" d="100"/>
      </p:scale>
      <p:origin x="0" y="-8"/>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D9D258-A02E-0A4C-8373-D7E01C42B17C}" type="datetimeFigureOut">
              <a:rPr lang="en-US" smtClean="0"/>
              <a:t>7/16/24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212852-09C9-B142-9FAB-090EA1E33162}" type="slidenum">
              <a:rPr lang="en-US" smtClean="0"/>
              <a:t>‹#›</a:t>
            </a:fld>
            <a:endParaRPr lang="en-US" dirty="0"/>
          </a:p>
        </p:txBody>
      </p:sp>
    </p:spTree>
    <p:extLst>
      <p:ext uri="{BB962C8B-B14F-4D97-AF65-F5344CB8AC3E}">
        <p14:creationId xmlns:p14="http://schemas.microsoft.com/office/powerpoint/2010/main" val="1846238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6BD06-7A6B-7248-9773-C76470D2F214}" type="datetimeFigureOut">
              <a:rPr lang="en-US" smtClean="0"/>
              <a:t>7/16/24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94E7B-65FD-8140-90D5-F36DA18E760B}" type="slidenum">
              <a:rPr lang="en-US" smtClean="0"/>
              <a:t>‹#›</a:t>
            </a:fld>
            <a:endParaRPr lang="en-US" dirty="0"/>
          </a:p>
        </p:txBody>
      </p:sp>
    </p:spTree>
    <p:extLst>
      <p:ext uri="{BB962C8B-B14F-4D97-AF65-F5344CB8AC3E}">
        <p14:creationId xmlns:p14="http://schemas.microsoft.com/office/powerpoint/2010/main" val="176950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1</a:t>
            </a:fld>
            <a:endParaRPr lang="en-US" dirty="0"/>
          </a:p>
        </p:txBody>
      </p:sp>
    </p:spTree>
    <p:extLst>
      <p:ext uri="{BB962C8B-B14F-4D97-AF65-F5344CB8AC3E}">
        <p14:creationId xmlns:p14="http://schemas.microsoft.com/office/powerpoint/2010/main" val="1406131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CD7DF-5DBC-4CB8-9B57-CD6623D96369}" type="slidenum">
              <a:rPr lang="en-US" smtClean="0"/>
              <a:t>22</a:t>
            </a:fld>
            <a:endParaRPr lang="en-US" dirty="0"/>
          </a:p>
        </p:txBody>
      </p:sp>
    </p:spTree>
    <p:extLst>
      <p:ext uri="{BB962C8B-B14F-4D97-AF65-F5344CB8AC3E}">
        <p14:creationId xmlns:p14="http://schemas.microsoft.com/office/powerpoint/2010/main" val="8447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CD7DF-5DBC-4CB8-9B57-CD6623D96369}" type="slidenum">
              <a:rPr lang="en-US" smtClean="0"/>
              <a:t>23</a:t>
            </a:fld>
            <a:endParaRPr lang="en-US" dirty="0"/>
          </a:p>
        </p:txBody>
      </p:sp>
    </p:spTree>
    <p:extLst>
      <p:ext uri="{BB962C8B-B14F-4D97-AF65-F5344CB8AC3E}">
        <p14:creationId xmlns:p14="http://schemas.microsoft.com/office/powerpoint/2010/main" val="1867564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24</a:t>
            </a:fld>
            <a:endParaRPr lang="en-US" dirty="0"/>
          </a:p>
        </p:txBody>
      </p:sp>
    </p:spTree>
    <p:extLst>
      <p:ext uri="{BB962C8B-B14F-4D97-AF65-F5344CB8AC3E}">
        <p14:creationId xmlns:p14="http://schemas.microsoft.com/office/powerpoint/2010/main" val="320255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25</a:t>
            </a:fld>
            <a:endParaRPr lang="en-US" dirty="0"/>
          </a:p>
        </p:txBody>
      </p:sp>
    </p:spTree>
    <p:extLst>
      <p:ext uri="{BB962C8B-B14F-4D97-AF65-F5344CB8AC3E}">
        <p14:creationId xmlns:p14="http://schemas.microsoft.com/office/powerpoint/2010/main" val="1709671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26</a:t>
            </a:fld>
            <a:endParaRPr lang="en-US" dirty="0"/>
          </a:p>
        </p:txBody>
      </p:sp>
    </p:spTree>
    <p:extLst>
      <p:ext uri="{BB962C8B-B14F-4D97-AF65-F5344CB8AC3E}">
        <p14:creationId xmlns:p14="http://schemas.microsoft.com/office/powerpoint/2010/main" val="1825591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27</a:t>
            </a:fld>
            <a:endParaRPr lang="en-US" dirty="0"/>
          </a:p>
        </p:txBody>
      </p:sp>
    </p:spTree>
    <p:extLst>
      <p:ext uri="{BB962C8B-B14F-4D97-AF65-F5344CB8AC3E}">
        <p14:creationId xmlns:p14="http://schemas.microsoft.com/office/powerpoint/2010/main" val="161576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28</a:t>
            </a:fld>
            <a:endParaRPr lang="en-US" dirty="0"/>
          </a:p>
        </p:txBody>
      </p:sp>
    </p:spTree>
    <p:extLst>
      <p:ext uri="{BB962C8B-B14F-4D97-AF65-F5344CB8AC3E}">
        <p14:creationId xmlns:p14="http://schemas.microsoft.com/office/powerpoint/2010/main" val="870109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29</a:t>
            </a:fld>
            <a:endParaRPr lang="en-US" dirty="0"/>
          </a:p>
        </p:txBody>
      </p:sp>
    </p:spTree>
    <p:extLst>
      <p:ext uri="{BB962C8B-B14F-4D97-AF65-F5344CB8AC3E}">
        <p14:creationId xmlns:p14="http://schemas.microsoft.com/office/powerpoint/2010/main" val="59317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2</a:t>
            </a:fld>
            <a:endParaRPr lang="en-US" dirty="0"/>
          </a:p>
        </p:txBody>
      </p:sp>
    </p:spTree>
    <p:extLst>
      <p:ext uri="{BB962C8B-B14F-4D97-AF65-F5344CB8AC3E}">
        <p14:creationId xmlns:p14="http://schemas.microsoft.com/office/powerpoint/2010/main" val="141877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8</a:t>
            </a:fld>
            <a:endParaRPr lang="en-US" dirty="0"/>
          </a:p>
        </p:txBody>
      </p:sp>
    </p:spTree>
    <p:extLst>
      <p:ext uri="{BB962C8B-B14F-4D97-AF65-F5344CB8AC3E}">
        <p14:creationId xmlns:p14="http://schemas.microsoft.com/office/powerpoint/2010/main" val="31829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13</a:t>
            </a:fld>
            <a:endParaRPr lang="en-US" dirty="0"/>
          </a:p>
        </p:txBody>
      </p:sp>
    </p:spTree>
    <p:extLst>
      <p:ext uri="{BB962C8B-B14F-4D97-AF65-F5344CB8AC3E}">
        <p14:creationId xmlns:p14="http://schemas.microsoft.com/office/powerpoint/2010/main" val="170070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Composites (primary or secondary</a:t>
            </a:r>
            <a:r>
              <a:rPr lang="en-US" baseline="0" dirty="0"/>
              <a:t> dressing, autolytic debridement, exchange of moisture vapor – Island dressing, </a:t>
            </a:r>
            <a:r>
              <a:rPr lang="en-US" baseline="0" dirty="0" err="1"/>
              <a:t>bandaid</a:t>
            </a:r>
            <a:r>
              <a:rPr lang="en-US" baseline="0" dirty="0"/>
              <a:t>, </a:t>
            </a:r>
            <a:r>
              <a:rPr lang="en-US" baseline="0" dirty="0" err="1"/>
              <a:t>tegaderm</a:t>
            </a:r>
            <a:r>
              <a:rPr lang="en-US" baseline="0" dirty="0"/>
              <a:t>). </a:t>
            </a:r>
          </a:p>
          <a:p>
            <a:pPr marL="171450" indent="-171450">
              <a:buFont typeface="Arial" panose="020B0604020202020204" pitchFamily="34" charset="0"/>
              <a:buChar char="•"/>
            </a:pPr>
            <a:r>
              <a:rPr lang="en-US" baseline="0" dirty="0"/>
              <a:t>Contact layer (Protection layer from trauma, prevent dressing from sticking to tissue). </a:t>
            </a:r>
          </a:p>
          <a:p>
            <a:pPr marL="171450" indent="-171450">
              <a:buFont typeface="Arial" panose="020B0604020202020204" pitchFamily="34" charset="0"/>
              <a:buChar char="•"/>
            </a:pPr>
            <a:r>
              <a:rPr lang="en-US" baseline="0" dirty="0"/>
              <a:t>Change 1x/weekly – can stay on between secondary changes (</a:t>
            </a:r>
            <a:r>
              <a:rPr lang="en-US" baseline="0" dirty="0" err="1"/>
              <a:t>mepitel</a:t>
            </a:r>
            <a:r>
              <a:rPr lang="en-US" baseline="0" dirty="0"/>
              <a:t>). Used with wound </a:t>
            </a:r>
            <a:r>
              <a:rPr lang="en-US" baseline="0" dirty="0" err="1"/>
              <a:t>vacs</a:t>
            </a:r>
            <a:r>
              <a:rPr lang="en-US" baseline="0" dirty="0"/>
              <a:t>.</a:t>
            </a:r>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14</a:t>
            </a:fld>
            <a:endParaRPr lang="en-US" dirty="0"/>
          </a:p>
        </p:txBody>
      </p:sp>
    </p:spTree>
    <p:extLst>
      <p:ext uri="{BB962C8B-B14F-4D97-AF65-F5344CB8AC3E}">
        <p14:creationId xmlns:p14="http://schemas.microsoft.com/office/powerpoint/2010/main" val="1038723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17</a:t>
            </a:fld>
            <a:endParaRPr lang="en-US" dirty="0"/>
          </a:p>
        </p:txBody>
      </p:sp>
    </p:spTree>
    <p:extLst>
      <p:ext uri="{BB962C8B-B14F-4D97-AF65-F5344CB8AC3E}">
        <p14:creationId xmlns:p14="http://schemas.microsoft.com/office/powerpoint/2010/main" val="45203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19</a:t>
            </a:fld>
            <a:endParaRPr lang="en-US" dirty="0"/>
          </a:p>
        </p:txBody>
      </p:sp>
    </p:spTree>
    <p:extLst>
      <p:ext uri="{BB962C8B-B14F-4D97-AF65-F5344CB8AC3E}">
        <p14:creationId xmlns:p14="http://schemas.microsoft.com/office/powerpoint/2010/main" val="148512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Creates large fluid-absorption</a:t>
            </a:r>
            <a:r>
              <a:rPr lang="en-US" baseline="0" dirty="0"/>
              <a:t> capacity. Silver kills bacteria. Silvadene – limited application to 2 weeks (Burns, skin grafts, incisions, leg ulcers).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hamper concentration of fibroblasts.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20</a:t>
            </a:fld>
            <a:endParaRPr lang="en-US" dirty="0"/>
          </a:p>
        </p:txBody>
      </p:sp>
    </p:spTree>
    <p:extLst>
      <p:ext uri="{BB962C8B-B14F-4D97-AF65-F5344CB8AC3E}">
        <p14:creationId xmlns:p14="http://schemas.microsoft.com/office/powerpoint/2010/main" val="451653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Wet-to-dry is not</a:t>
            </a:r>
            <a:r>
              <a:rPr lang="en-US" baseline="0" dirty="0"/>
              <a:t> selective; often removes healthy tissues, causing re-injury.  Can also be painful.  Can be used only temporarily, 2-3 days to protect/cover.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Use NS when removing!  Used for packing of dead space within a wound.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Available in different sizes, shapes, thickness.  Fluff, don’t Stuff! </a:t>
            </a:r>
            <a:endParaRPr lang="en-US" dirty="0"/>
          </a:p>
          <a:p>
            <a:endParaRPr lang="en-US" dirty="0"/>
          </a:p>
        </p:txBody>
      </p:sp>
      <p:sp>
        <p:nvSpPr>
          <p:cNvPr id="4" name="Slide Number Placeholder 3"/>
          <p:cNvSpPr>
            <a:spLocks noGrp="1"/>
          </p:cNvSpPr>
          <p:nvPr>
            <p:ph type="sldNum" sz="quarter" idx="10"/>
          </p:nvPr>
        </p:nvSpPr>
        <p:spPr/>
        <p:txBody>
          <a:bodyPr/>
          <a:lstStyle/>
          <a:p>
            <a:fld id="{CE9CD7DF-5DBC-4CB8-9B57-CD6623D96369}" type="slidenum">
              <a:rPr lang="en-US" smtClean="0"/>
              <a:t>21</a:t>
            </a:fld>
            <a:endParaRPr lang="en-US" dirty="0"/>
          </a:p>
        </p:txBody>
      </p:sp>
    </p:spTree>
    <p:extLst>
      <p:ext uri="{BB962C8B-B14F-4D97-AF65-F5344CB8AC3E}">
        <p14:creationId xmlns:p14="http://schemas.microsoft.com/office/powerpoint/2010/main" val="182078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FFFF00"/>
                </a:solidFill>
                <a:latin typeface="Arial Rounded MT Bold" charset="0"/>
                <a:ea typeface="Arial Rounded MT Bold" charset="0"/>
                <a:cs typeface="Arial Rounded MT Bold"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F6D45C2-C527-EB4D-8F6B-5A1E77896A07}" type="datetimeFigureOut">
              <a:rPr lang="en-US" smtClean="0"/>
              <a:t>7/16/24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132405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202415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168377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Rounded MT Bold" charset="0"/>
                <a:ea typeface="Arial Rounded MT Bold" charset="0"/>
                <a:cs typeface="Arial Rounded MT Bold" charset="0"/>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spcBef>
                <a:spcPts val="1000"/>
              </a:spcBef>
              <a:buClr>
                <a:srgbClr val="FFFF00"/>
              </a:buClr>
              <a:buFont typeface="Arial" charset="0"/>
              <a:buChar char="•"/>
              <a:defRPr>
                <a:solidFill>
                  <a:schemeClr val="bg1"/>
                </a:solidFill>
                <a:latin typeface="Arial" charset="0"/>
                <a:ea typeface="Arial" charset="0"/>
                <a:cs typeface="Arial" charset="0"/>
              </a:defRPr>
            </a:lvl1pPr>
            <a:lvl2pPr marL="685800" indent="-228600">
              <a:spcBef>
                <a:spcPts val="1000"/>
              </a:spcBef>
              <a:buClr>
                <a:srgbClr val="FFFF00"/>
              </a:buClr>
              <a:buFont typeface="Arial" charset="0"/>
              <a:buChar char="•"/>
              <a:defRPr>
                <a:solidFill>
                  <a:schemeClr val="bg1"/>
                </a:solidFill>
                <a:latin typeface="Arial" charset="0"/>
                <a:ea typeface="Arial" charset="0"/>
                <a:cs typeface="Arial" charset="0"/>
              </a:defRPr>
            </a:lvl2pPr>
            <a:lvl3pPr marL="1143000" indent="-228600">
              <a:spcBef>
                <a:spcPts val="1000"/>
              </a:spcBef>
              <a:buClr>
                <a:srgbClr val="FFFF00"/>
              </a:buClr>
              <a:buFont typeface="Arial" charset="0"/>
              <a:buChar char="•"/>
              <a:defRPr>
                <a:solidFill>
                  <a:schemeClr val="bg1"/>
                </a:solidFill>
                <a:latin typeface="Arial" charset="0"/>
                <a:ea typeface="Arial" charset="0"/>
                <a:cs typeface="Arial" charset="0"/>
              </a:defRPr>
            </a:lvl3pPr>
            <a:lvl4pPr marL="1600200" indent="-228600">
              <a:spcBef>
                <a:spcPts val="1000"/>
              </a:spcBef>
              <a:buClr>
                <a:srgbClr val="FFFF00"/>
              </a:buClr>
              <a:buFont typeface="Arial" charset="0"/>
              <a:buChar char="•"/>
              <a:defRPr>
                <a:solidFill>
                  <a:schemeClr val="bg1"/>
                </a:solidFill>
                <a:latin typeface="Arial" charset="0"/>
                <a:ea typeface="Arial" charset="0"/>
                <a:cs typeface="Arial" charset="0"/>
              </a:defRPr>
            </a:lvl4pPr>
            <a:lvl5pPr marL="2057400" indent="-228600">
              <a:spcBef>
                <a:spcPts val="1000"/>
              </a:spcBef>
              <a:buClr>
                <a:srgbClr val="FFFF00"/>
              </a:buClr>
              <a:buFont typeface="Arial" charset="0"/>
              <a:buChar cha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116414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D45C2-C527-EB4D-8F6B-5A1E77896A07}" type="datetimeFigureOut">
              <a:rPr lang="en-US" smtClean="0"/>
              <a:t>7/16/24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7270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6D45C2-C527-EB4D-8F6B-5A1E77896A07}" type="datetimeFigureOut">
              <a:rPr lang="en-US" smtClean="0"/>
              <a:t>7/16/24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210902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6D45C2-C527-EB4D-8F6B-5A1E77896A07}" type="datetimeFigureOut">
              <a:rPr lang="en-US" smtClean="0"/>
              <a:t>7/16/24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8564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6D45C2-C527-EB4D-8F6B-5A1E77896A07}" type="datetimeFigureOut">
              <a:rPr lang="en-US" smtClean="0"/>
              <a:t>7/16/24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62064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D45C2-C527-EB4D-8F6B-5A1E77896A07}" type="datetimeFigureOut">
              <a:rPr lang="en-US" smtClean="0"/>
              <a:t>7/16/24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90230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D45C2-C527-EB4D-8F6B-5A1E77896A07}" type="datetimeFigureOut">
              <a:rPr lang="en-US" smtClean="0"/>
              <a:t>7/16/24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170667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D45C2-C527-EB4D-8F6B-5A1E77896A07}" type="datetimeFigureOut">
              <a:rPr lang="en-US" smtClean="0"/>
              <a:t>7/16/24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dirty="0"/>
          </a:p>
        </p:txBody>
      </p:sp>
    </p:spTree>
    <p:extLst>
      <p:ext uri="{BB962C8B-B14F-4D97-AF65-F5344CB8AC3E}">
        <p14:creationId xmlns:p14="http://schemas.microsoft.com/office/powerpoint/2010/main" val="16047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lumMod val="85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D45C2-C527-EB4D-8F6B-5A1E77896A07}" type="datetimeFigureOut">
              <a:rPr lang="en-US" smtClean="0"/>
              <a:t>7/16/24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62A5C-F2DC-724F-8424-EE62201595F5}" type="slidenum">
              <a:rPr lang="en-US" smtClean="0"/>
              <a:t>‹#›</a:t>
            </a:fld>
            <a:endParaRPr lang="en-US" dirty="0"/>
          </a:p>
        </p:txBody>
      </p:sp>
    </p:spTree>
    <p:extLst>
      <p:ext uri="{BB962C8B-B14F-4D97-AF65-F5344CB8AC3E}">
        <p14:creationId xmlns:p14="http://schemas.microsoft.com/office/powerpoint/2010/main" val="1266183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88" y="159983"/>
            <a:ext cx="11458936" cy="1481941"/>
          </a:xfrm>
        </p:spPr>
        <p:txBody>
          <a:bodyPr>
            <a:noAutofit/>
          </a:bodyPr>
          <a:lstStyle/>
          <a:p>
            <a:r>
              <a:rPr lang="en-US" sz="4800" dirty="0">
                <a:solidFill>
                  <a:schemeClr val="tx1"/>
                </a:solidFill>
              </a:rPr>
              <a:t>Offloading for </a:t>
            </a:r>
            <a:r>
              <a:rPr lang="en-US" sz="4800">
                <a:solidFill>
                  <a:schemeClr val="tx1"/>
                </a:solidFill>
              </a:rPr>
              <a:t>Patients </a:t>
            </a:r>
            <a:br>
              <a:rPr lang="en-US" sz="4800">
                <a:solidFill>
                  <a:schemeClr val="tx1"/>
                </a:solidFill>
              </a:rPr>
            </a:br>
            <a:r>
              <a:rPr lang="en-US" sz="4800">
                <a:solidFill>
                  <a:schemeClr val="tx1"/>
                </a:solidFill>
              </a:rPr>
              <a:t>with Pressure Ulcers</a:t>
            </a:r>
            <a:endParaRPr lang="en-US" sz="4800" dirty="0">
              <a:solidFill>
                <a:schemeClr val="tx1"/>
              </a:solidFill>
            </a:endParaRPr>
          </a:p>
        </p:txBody>
      </p:sp>
      <p:sp>
        <p:nvSpPr>
          <p:cNvPr id="3" name="Subtitle 2"/>
          <p:cNvSpPr>
            <a:spLocks noGrp="1"/>
          </p:cNvSpPr>
          <p:nvPr>
            <p:ph type="subTitle" idx="1"/>
          </p:nvPr>
        </p:nvSpPr>
        <p:spPr>
          <a:xfrm>
            <a:off x="1620456" y="1903075"/>
            <a:ext cx="9144000" cy="4136218"/>
          </a:xfrm>
        </p:spPr>
        <p:txBody>
          <a:bodyPr>
            <a:normAutofit/>
          </a:bodyPr>
          <a:lstStyle/>
          <a:p>
            <a:endParaRPr lang="en-US" dirty="0">
              <a:solidFill>
                <a:schemeClr val="tx1"/>
              </a:solidFill>
              <a:latin typeface="Arial Rounded MT Bold" charset="0"/>
              <a:ea typeface="Arial Rounded MT Bold" charset="0"/>
              <a:cs typeface="Arial Rounded MT Bold" charset="0"/>
            </a:endParaRPr>
          </a:p>
          <a:p>
            <a:endParaRPr lang="en-US" dirty="0">
              <a:solidFill>
                <a:schemeClr val="tx1"/>
              </a:solidFill>
              <a:latin typeface="Arial Rounded MT Bold" charset="0"/>
              <a:ea typeface="Arial Rounded MT Bold" charset="0"/>
              <a:cs typeface="Arial Rounded MT Bold" charset="0"/>
            </a:endParaRPr>
          </a:p>
          <a:p>
            <a:r>
              <a:rPr lang="en-US" dirty="0">
                <a:solidFill>
                  <a:schemeClr val="tx1"/>
                </a:solidFill>
                <a:latin typeface="Arial Rounded MT Bold" charset="0"/>
                <a:ea typeface="Arial Rounded MT Bold" charset="0"/>
                <a:cs typeface="Arial Rounded MT Bold" charset="0"/>
              </a:rPr>
              <a:t>Wednesday, September 25, 2024</a:t>
            </a:r>
          </a:p>
        </p:txBody>
      </p:sp>
      <p:pic>
        <p:nvPicPr>
          <p:cNvPr id="4" name="Picture 3" descr="G:\Shared\CreativeMediaDigitalAssets\Logos\AAA_RWJBarnabas Health\_Combo Logo nbimc-chnj\rwjbh2016-h-nbimc-CHoNJ combo tag.png">
            <a:extLst>
              <a:ext uri="{FF2B5EF4-FFF2-40B4-BE49-F238E27FC236}">
                <a16:creationId xmlns:a16="http://schemas.microsoft.com/office/drawing/2014/main" id="{1790DD04-D052-A03C-FCE4-8ACC31D264E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9770"/>
          <a:stretch/>
        </p:blipFill>
        <p:spPr bwMode="auto">
          <a:xfrm>
            <a:off x="4987774" y="4334531"/>
            <a:ext cx="2216452" cy="10285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8D3D268-8827-17CC-EE4F-A3B73AC8A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788016"/>
            <a:ext cx="2654036" cy="921305"/>
          </a:xfrm>
          <a:prstGeom prst="rect">
            <a:avLst/>
          </a:prstGeom>
        </p:spPr>
      </p:pic>
      <p:pic>
        <p:nvPicPr>
          <p:cNvPr id="6" name="Picture 5">
            <a:extLst>
              <a:ext uri="{FF2B5EF4-FFF2-40B4-BE49-F238E27FC236}">
                <a16:creationId xmlns:a16="http://schemas.microsoft.com/office/drawing/2014/main" id="{7BB6585E-678D-9E76-03B9-5FF4287C2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283" y="5852593"/>
            <a:ext cx="2654039" cy="895950"/>
          </a:xfrm>
          <a:prstGeom prst="rect">
            <a:avLst/>
          </a:prstGeom>
        </p:spPr>
      </p:pic>
      <p:pic>
        <p:nvPicPr>
          <p:cNvPr id="7" name="Picture 6">
            <a:extLst>
              <a:ext uri="{FF2B5EF4-FFF2-40B4-BE49-F238E27FC236}">
                <a16:creationId xmlns:a16="http://schemas.microsoft.com/office/drawing/2014/main" id="{6A30E55C-035B-C659-8F34-0D23086B0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438" y="5807631"/>
            <a:ext cx="2654036" cy="890386"/>
          </a:xfrm>
          <a:prstGeom prst="rect">
            <a:avLst/>
          </a:prstGeom>
        </p:spPr>
      </p:pic>
      <p:pic>
        <p:nvPicPr>
          <p:cNvPr id="8" name="Picture 7">
            <a:extLst>
              <a:ext uri="{FF2B5EF4-FFF2-40B4-BE49-F238E27FC236}">
                <a16:creationId xmlns:a16="http://schemas.microsoft.com/office/drawing/2014/main" id="{BBEAF544-7AA8-9CF7-F29D-45AFD4EFBD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3714" y="5788016"/>
            <a:ext cx="2654037" cy="856415"/>
          </a:xfrm>
          <a:prstGeom prst="rect">
            <a:avLst/>
          </a:prstGeom>
        </p:spPr>
      </p:pic>
    </p:spTree>
    <p:extLst>
      <p:ext uri="{BB962C8B-B14F-4D97-AF65-F5344CB8AC3E}">
        <p14:creationId xmlns:p14="http://schemas.microsoft.com/office/powerpoint/2010/main" val="1826442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17884" y="626962"/>
            <a:ext cx="10215717"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What is known about support surfaces and pressure ulcer prevention?</a:t>
            </a:r>
          </a:p>
        </p:txBody>
      </p:sp>
      <p:sp>
        <p:nvSpPr>
          <p:cNvPr id="7" name="Rectangle 6"/>
          <p:cNvSpPr/>
          <p:nvPr/>
        </p:nvSpPr>
        <p:spPr>
          <a:xfrm>
            <a:off x="561815" y="1789012"/>
            <a:ext cx="11105466" cy="3539430"/>
          </a:xfrm>
          <a:prstGeom prst="rect">
            <a:avLst/>
          </a:prstGeom>
        </p:spPr>
        <p:txBody>
          <a:bodyPr wrap="square">
            <a:spAutoFit/>
          </a:bodyPr>
          <a:lstStyle/>
          <a:p>
            <a:pPr marL="342900" indent="-342900">
              <a:buClr>
                <a:srgbClr val="C00000"/>
              </a:buClr>
              <a:buFont typeface="Arial" charset="0"/>
              <a:buChar char="•"/>
            </a:pPr>
            <a:r>
              <a:rPr lang="en-US" sz="2800" dirty="0"/>
              <a:t>The use of a static air mattress must be considered in preventing the development of pressure ulcers in a high-risk nursing home population.   </a:t>
            </a:r>
          </a:p>
          <a:p>
            <a:pPr marL="342900" indent="-342900">
              <a:buClr>
                <a:srgbClr val="C00000"/>
              </a:buClr>
              <a:buFont typeface="Arial" charset="0"/>
              <a:buChar char="•"/>
            </a:pPr>
            <a:r>
              <a:rPr lang="en-US" sz="2800" dirty="0"/>
              <a:t>The financial cost for static air mattress that prevents the development of pressure ulcer was lower than that for an alternating air pressure mattress.   </a:t>
            </a:r>
          </a:p>
          <a:p>
            <a:pPr marL="342900" indent="-342900">
              <a:buClr>
                <a:srgbClr val="C00000"/>
              </a:buClr>
              <a:buFont typeface="Arial" charset="0"/>
              <a:buChar char="•"/>
            </a:pPr>
            <a:r>
              <a:rPr lang="en-US" sz="2800" dirty="0"/>
              <a:t>The time to develop a pressure ulcer was significantly longer in the group who used a static air mattress compared to the group who used an alternating pressure air mattress. </a:t>
            </a:r>
          </a:p>
        </p:txBody>
      </p:sp>
      <p:sp>
        <p:nvSpPr>
          <p:cNvPr id="5" name="TextBox 4"/>
          <p:cNvSpPr txBox="1"/>
          <p:nvPr/>
        </p:nvSpPr>
        <p:spPr>
          <a:xfrm>
            <a:off x="2834641" y="5780782"/>
            <a:ext cx="9244874" cy="830997"/>
          </a:xfrm>
          <a:prstGeom prst="rect">
            <a:avLst/>
          </a:prstGeom>
          <a:noFill/>
        </p:spPr>
        <p:txBody>
          <a:bodyPr wrap="square" rtlCol="0">
            <a:spAutoFit/>
          </a:bodyPr>
          <a:lstStyle/>
          <a:p>
            <a:pPr marL="457200" indent="-457200">
              <a:buClr>
                <a:srgbClr val="C00000"/>
              </a:buClr>
            </a:pPr>
            <a:r>
              <a:rPr lang="en-US" sz="1600" dirty="0" err="1"/>
              <a:t>Beeckmana</a:t>
            </a:r>
            <a:r>
              <a:rPr lang="en-US" sz="1600" dirty="0"/>
              <a:t> D, et al. A </a:t>
            </a:r>
            <a:r>
              <a:rPr lang="en-US" sz="1600" dirty="0" err="1"/>
              <a:t>multicentre</a:t>
            </a:r>
            <a:r>
              <a:rPr lang="en-US" sz="1600" dirty="0"/>
              <a:t> prospective </a:t>
            </a:r>
            <a:r>
              <a:rPr lang="en-US" sz="1600" dirty="0" err="1"/>
              <a:t>randomised</a:t>
            </a:r>
            <a:r>
              <a:rPr lang="en-US" sz="1600" dirty="0"/>
              <a:t> controlled clinical trial comparing the effectiveness and cost of a static air mattress and alternating air pressure mattress to prevent pressure ulcers in nursing home residents. International Journal of Nursing Studies 97 (2019) 105–113.</a:t>
            </a:r>
          </a:p>
        </p:txBody>
      </p:sp>
    </p:spTree>
    <p:extLst>
      <p:ext uri="{BB962C8B-B14F-4D97-AF65-F5344CB8AC3E}">
        <p14:creationId xmlns:p14="http://schemas.microsoft.com/office/powerpoint/2010/main" val="110877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29460" y="338391"/>
            <a:ext cx="10215717" cy="1162050"/>
          </a:xfrm>
        </p:spPr>
        <p:txBody>
          <a:bodyPr>
            <a:normAutofit fontScale="90000"/>
          </a:bodyPr>
          <a:lstStyle/>
          <a:p>
            <a:pPr algn="ctr">
              <a:buClr>
                <a:srgbClr val="C00000"/>
              </a:buClr>
            </a:pPr>
            <a:r>
              <a:rPr lang="en-US" dirty="0">
                <a:latin typeface="Arial Rounded MT Bold" charset="0"/>
                <a:ea typeface="Arial Rounded MT Bold" charset="0"/>
                <a:cs typeface="Arial Rounded MT Bold" charset="0"/>
              </a:rPr>
              <a:t>What is known about support surfaces and pressure ulcer prevention?</a:t>
            </a:r>
            <a:endParaRPr lang="en-US" dirty="0">
              <a:effectLst/>
              <a:latin typeface="Arial Rounded MT Bold" charset="0"/>
              <a:ea typeface="Arial Rounded MT Bold" charset="0"/>
              <a:cs typeface="Arial Rounded MT Bold" charset="0"/>
            </a:endParaRPr>
          </a:p>
        </p:txBody>
      </p:sp>
      <p:sp>
        <p:nvSpPr>
          <p:cNvPr id="7" name="Rectangle 6"/>
          <p:cNvSpPr/>
          <p:nvPr/>
        </p:nvSpPr>
        <p:spPr>
          <a:xfrm>
            <a:off x="818782" y="2117117"/>
            <a:ext cx="10215716" cy="3046988"/>
          </a:xfrm>
          <a:prstGeom prst="rect">
            <a:avLst/>
          </a:prstGeom>
        </p:spPr>
        <p:txBody>
          <a:bodyPr wrap="square">
            <a:spAutoFit/>
          </a:bodyPr>
          <a:lstStyle/>
          <a:p>
            <a:pPr marL="342900" indent="-342900">
              <a:buClr>
                <a:srgbClr val="C00000"/>
              </a:buClr>
              <a:buFont typeface="Arial" charset="0"/>
              <a:buChar char="•"/>
            </a:pPr>
            <a:r>
              <a:rPr lang="en-US" sz="2400" dirty="0"/>
              <a:t>People lying on ordinary foam mattresses are more likely to get pressure ulcers than those lying on a higher-specification foam mattress. </a:t>
            </a:r>
          </a:p>
          <a:p>
            <a:pPr marL="342900" indent="-342900">
              <a:buClr>
                <a:srgbClr val="C00000"/>
              </a:buClr>
              <a:buFont typeface="Arial" charset="0"/>
              <a:buChar char="•"/>
            </a:pPr>
            <a:r>
              <a:rPr lang="en-US" sz="2400" dirty="0"/>
              <a:t>In addition the review also found that people who used sheepskin overlays on their mattress developed fewer pressure ulcers.</a:t>
            </a:r>
          </a:p>
          <a:p>
            <a:pPr marL="342900" indent="-342900">
              <a:buClr>
                <a:srgbClr val="C00000"/>
              </a:buClr>
              <a:buFont typeface="Arial" charset="0"/>
              <a:buChar char="•"/>
            </a:pPr>
            <a:r>
              <a:rPr lang="en-US" sz="2400" dirty="0"/>
              <a:t>While alternating-pressure mattresses may be more cost </a:t>
            </a:r>
            <a:r>
              <a:rPr lang="en-US" sz="2400" dirty="0" err="1"/>
              <a:t>eIective</a:t>
            </a:r>
            <a:r>
              <a:rPr lang="en-US" sz="2400" dirty="0"/>
              <a:t> than alternating-pressure overlays, the evidence base regarding the merits of higher-specification constant low-pressure and alternating-pressure support surfaces for preventing pressure ulcers is unclear. </a:t>
            </a:r>
          </a:p>
        </p:txBody>
      </p:sp>
      <p:sp>
        <p:nvSpPr>
          <p:cNvPr id="5" name="TextBox 4"/>
          <p:cNvSpPr txBox="1"/>
          <p:nvPr/>
        </p:nvSpPr>
        <p:spPr>
          <a:xfrm>
            <a:off x="2083443" y="5780782"/>
            <a:ext cx="9996071" cy="584775"/>
          </a:xfrm>
          <a:prstGeom prst="rect">
            <a:avLst/>
          </a:prstGeom>
          <a:noFill/>
        </p:spPr>
        <p:txBody>
          <a:bodyPr wrap="square" rtlCol="0">
            <a:spAutoFit/>
          </a:bodyPr>
          <a:lstStyle/>
          <a:p>
            <a:pPr marL="457200" indent="-457200">
              <a:buClr>
                <a:srgbClr val="C00000"/>
              </a:buClr>
            </a:pPr>
            <a:r>
              <a:rPr lang="en-US" sz="1600"/>
              <a:t>McInnes</a:t>
            </a:r>
            <a:r>
              <a:rPr lang="en-US" sz="1600" dirty="0"/>
              <a:t> E, </a:t>
            </a:r>
            <a:r>
              <a:rPr lang="en-US" sz="1600" dirty="0" err="1"/>
              <a:t>Jammali-Blasi</a:t>
            </a:r>
            <a:r>
              <a:rPr lang="en-US" sz="1600" dirty="0"/>
              <a:t> A, Bell-</a:t>
            </a:r>
            <a:r>
              <a:rPr lang="en-US" sz="1600" dirty="0" err="1"/>
              <a:t>Syer</a:t>
            </a:r>
            <a:r>
              <a:rPr lang="en-US" sz="1600" dirty="0"/>
              <a:t> SE, Leung V. Support surfaces for treating pressure ulcers. </a:t>
            </a:r>
            <a:r>
              <a:rPr lang="en-US" sz="1600" i="1" dirty="0"/>
              <a:t>Cochrane Database </a:t>
            </a:r>
            <a:r>
              <a:rPr lang="en-US" sz="1600" i="1" dirty="0" err="1"/>
              <a:t>Syst</a:t>
            </a:r>
            <a:r>
              <a:rPr lang="en-US" sz="1600" i="1" dirty="0"/>
              <a:t> Rev</a:t>
            </a:r>
            <a:r>
              <a:rPr lang="en-US" sz="1600" dirty="0"/>
              <a:t>. 2018;10(10):CD009490. Published 2018 Oct 11. doi:10.1002/14651858.CD009490.pub2</a:t>
            </a:r>
          </a:p>
        </p:txBody>
      </p:sp>
    </p:spTree>
    <p:extLst>
      <p:ext uri="{BB962C8B-B14F-4D97-AF65-F5344CB8AC3E}">
        <p14:creationId xmlns:p14="http://schemas.microsoft.com/office/powerpoint/2010/main" val="966926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29460" y="338391"/>
            <a:ext cx="10215717"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What are the guidelines for using support surfaces?</a:t>
            </a:r>
          </a:p>
        </p:txBody>
      </p:sp>
      <p:sp>
        <p:nvSpPr>
          <p:cNvPr id="7" name="Rectangle 6"/>
          <p:cNvSpPr/>
          <p:nvPr/>
        </p:nvSpPr>
        <p:spPr>
          <a:xfrm>
            <a:off x="737759" y="1732397"/>
            <a:ext cx="10215716" cy="3816429"/>
          </a:xfrm>
          <a:prstGeom prst="rect">
            <a:avLst/>
          </a:prstGeom>
        </p:spPr>
        <p:txBody>
          <a:bodyPr wrap="square">
            <a:spAutoFit/>
          </a:bodyPr>
          <a:lstStyle/>
          <a:p>
            <a:pPr marL="342900" indent="-342900">
              <a:buClr>
                <a:srgbClr val="C00000"/>
              </a:buClr>
              <a:buFont typeface="Arial" charset="0"/>
              <a:buChar char="•"/>
            </a:pPr>
            <a:r>
              <a:rPr lang="en-US" sz="2200" dirty="0"/>
              <a:t>In 2014, the National Pressure Ulcer Advisory Panel, the European Pressure Ulcer Advisory Panel and the Pan Pacific Pressure Injury Alliance developed a clinical practice guideline for the prevention and management of pressure ulcers. </a:t>
            </a:r>
          </a:p>
          <a:p>
            <a:pPr marL="342900" indent="-342900">
              <a:buClr>
                <a:srgbClr val="C00000"/>
              </a:buClr>
              <a:buFont typeface="Arial" charset="0"/>
              <a:buChar char="•"/>
            </a:pPr>
            <a:r>
              <a:rPr lang="en-US" sz="2200" dirty="0"/>
              <a:t>The key prevention strategies include risk assessment, use of support surfaces, systematic patient repositioning, skin care and nutritional care. </a:t>
            </a:r>
          </a:p>
          <a:p>
            <a:pPr marL="342900" indent="-342900">
              <a:buClr>
                <a:srgbClr val="C00000"/>
              </a:buClr>
              <a:buFont typeface="Arial" charset="0"/>
              <a:buChar char="•"/>
            </a:pPr>
            <a:r>
              <a:rPr lang="en-US" sz="2200" dirty="0"/>
              <a:t>Patient repositioning (e.g. patient turning every 2 h) is defined as a change in position of the lying or seated individual to relieve or redistribute pressure and to enhance comfort </a:t>
            </a:r>
          </a:p>
          <a:p>
            <a:pPr marL="342900" indent="-342900">
              <a:buClr>
                <a:srgbClr val="C00000"/>
              </a:buClr>
              <a:buFont typeface="Arial" charset="0"/>
              <a:buChar char="•"/>
            </a:pPr>
            <a:r>
              <a:rPr lang="en-US" sz="2200" dirty="0"/>
              <a:t>There is a lack of evidence regarding the comparative effectiveness between the commercially available support surfaces that prevent the development of pressure ulcer. </a:t>
            </a:r>
          </a:p>
        </p:txBody>
      </p:sp>
      <p:sp>
        <p:nvSpPr>
          <p:cNvPr id="5" name="TextBox 4"/>
          <p:cNvSpPr txBox="1"/>
          <p:nvPr/>
        </p:nvSpPr>
        <p:spPr>
          <a:xfrm>
            <a:off x="2083443" y="5780782"/>
            <a:ext cx="9996071" cy="830997"/>
          </a:xfrm>
          <a:prstGeom prst="rect">
            <a:avLst/>
          </a:prstGeom>
          <a:noFill/>
        </p:spPr>
        <p:txBody>
          <a:bodyPr wrap="square" rtlCol="0">
            <a:spAutoFit/>
          </a:bodyPr>
          <a:lstStyle/>
          <a:p>
            <a:pPr marL="457200" indent="-457200">
              <a:buClr>
                <a:srgbClr val="C00000"/>
              </a:buClr>
            </a:pPr>
            <a:r>
              <a:rPr lang="en-US" sz="1600" dirty="0" err="1"/>
              <a:t>Beeckmana</a:t>
            </a:r>
            <a:r>
              <a:rPr lang="en-US" sz="1600" dirty="0"/>
              <a:t> D, et al. A </a:t>
            </a:r>
            <a:r>
              <a:rPr lang="en-US" sz="1600" dirty="0" err="1"/>
              <a:t>multicentre</a:t>
            </a:r>
            <a:r>
              <a:rPr lang="en-US" sz="1600" dirty="0"/>
              <a:t> prospective </a:t>
            </a:r>
            <a:r>
              <a:rPr lang="en-US" sz="1600" dirty="0" err="1"/>
              <a:t>randomised</a:t>
            </a:r>
            <a:r>
              <a:rPr lang="en-US" sz="1600" dirty="0"/>
              <a:t> controlled clinical trial comparing the effectiveness and cost of a static air mattress and alternating air pressure mattress to prevent pressure ulcers in nursing home residents. International Journal of Nursing Studies 97 (2019) 105–113.</a:t>
            </a:r>
          </a:p>
        </p:txBody>
      </p:sp>
    </p:spTree>
    <p:extLst>
      <p:ext uri="{BB962C8B-B14F-4D97-AF65-F5344CB8AC3E}">
        <p14:creationId xmlns:p14="http://schemas.microsoft.com/office/powerpoint/2010/main" val="1917397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uClr>
                <a:srgbClr val="C00000"/>
              </a:buClr>
            </a:pPr>
            <a:r>
              <a:rPr lang="en-US" dirty="0"/>
              <a:t>Alternative Air Mattresses</a:t>
            </a:r>
          </a:p>
        </p:txBody>
      </p:sp>
      <p:sp>
        <p:nvSpPr>
          <p:cNvPr id="3" name="Content Placeholder 2"/>
          <p:cNvSpPr>
            <a:spLocks noGrp="1"/>
          </p:cNvSpPr>
          <p:nvPr>
            <p:ph idx="1"/>
          </p:nvPr>
        </p:nvSpPr>
        <p:spPr>
          <a:xfrm>
            <a:off x="544011" y="1676401"/>
            <a:ext cx="9432196" cy="4449763"/>
          </a:xfrm>
        </p:spPr>
        <p:txBody>
          <a:bodyPr>
            <a:normAutofit/>
          </a:bodyPr>
          <a:lstStyle/>
          <a:p>
            <a:pPr>
              <a:buClr>
                <a:srgbClr val="C00000"/>
              </a:buClr>
            </a:pPr>
            <a:r>
              <a:rPr lang="en-US" dirty="0">
                <a:solidFill>
                  <a:schemeClr val="tx1"/>
                </a:solidFill>
              </a:rPr>
              <a:t>Powered active air-surfaces probably reduce pressure ulcer incidence, but are probably less comfortable than standard hospital surfaces. </a:t>
            </a:r>
          </a:p>
          <a:p>
            <a:pPr>
              <a:buClr>
                <a:srgbClr val="C00000"/>
              </a:buClr>
            </a:pPr>
            <a:r>
              <a:rPr lang="en-US" dirty="0">
                <a:solidFill>
                  <a:schemeClr val="tx1"/>
                </a:solidFill>
              </a:rPr>
              <a:t>analysis results suggest that powered hybrid low-air-loss air surfaces have the highest probability of being the most effective intervention</a:t>
            </a:r>
          </a:p>
          <a:p>
            <a:pPr>
              <a:buClr>
                <a:srgbClr val="C00000"/>
              </a:buClr>
            </a:pPr>
            <a:r>
              <a:rPr lang="en-US" dirty="0">
                <a:solidFill>
                  <a:schemeClr val="tx1"/>
                </a:solidFill>
              </a:rPr>
              <a:t>There is moderate certainty evidence that powered active air surfaces and powered hybrid air surfaces probably reduce the incidence of pressure ulcers compared with standard hospital surfaces </a:t>
            </a:r>
          </a:p>
        </p:txBody>
      </p:sp>
      <p:sp>
        <p:nvSpPr>
          <p:cNvPr id="7" name="TextBox 6"/>
          <p:cNvSpPr txBox="1"/>
          <p:nvPr/>
        </p:nvSpPr>
        <p:spPr>
          <a:xfrm>
            <a:off x="3951889" y="5780782"/>
            <a:ext cx="8127625" cy="830997"/>
          </a:xfrm>
          <a:prstGeom prst="rect">
            <a:avLst/>
          </a:prstGeom>
          <a:noFill/>
        </p:spPr>
        <p:txBody>
          <a:bodyPr wrap="square" rtlCol="0">
            <a:spAutoFit/>
          </a:bodyPr>
          <a:lstStyle/>
          <a:p>
            <a:pPr marL="404813" indent="-404813">
              <a:buClr>
                <a:srgbClr val="C00000"/>
              </a:buClr>
            </a:pPr>
            <a:r>
              <a:rPr lang="en-US" sz="1600" dirty="0"/>
              <a:t>Shi C, </a:t>
            </a:r>
            <a:r>
              <a:rPr lang="en-US" sz="1600" dirty="0" err="1"/>
              <a:t>Dumville</a:t>
            </a:r>
            <a:r>
              <a:rPr lang="en-US" sz="1600" dirty="0"/>
              <a:t> JC, Cullum N. Support surfaces for pressure ulcer prevention: A network meta-analysis. </a:t>
            </a:r>
            <a:r>
              <a:rPr lang="en-US" sz="1600" i="1" dirty="0" err="1"/>
              <a:t>PLoS</a:t>
            </a:r>
            <a:r>
              <a:rPr lang="en-US" sz="1600" i="1" dirty="0"/>
              <a:t> One</a:t>
            </a:r>
            <a:r>
              <a:rPr lang="en-US" sz="1600" dirty="0"/>
              <a:t>. 2018;13(2):e0192707. Published 2018 Feb 23. doi:10.1371/journal.pone.0192707</a:t>
            </a:r>
          </a:p>
        </p:txBody>
      </p:sp>
    </p:spTree>
    <p:extLst>
      <p:ext uri="{BB962C8B-B14F-4D97-AF65-F5344CB8AC3E}">
        <p14:creationId xmlns:p14="http://schemas.microsoft.com/office/powerpoint/2010/main" val="1085150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247" y="4710899"/>
            <a:ext cx="8900932" cy="3463998"/>
          </a:xfrm>
        </p:spPr>
        <p:txBody>
          <a:bodyPr>
            <a:normAutofit/>
          </a:bodyPr>
          <a:lstStyle/>
          <a:p>
            <a:pPr marL="457200" indent="-342900"/>
            <a:r>
              <a:rPr lang="en-US" sz="2000" dirty="0">
                <a:solidFill>
                  <a:schemeClr val="tx1"/>
                </a:solidFill>
              </a:rPr>
              <a:t>The surfaces achieve alternating support and relief utilizing independent rows of small comfort nodes. The alternating rows inflate and deflate. The inflated nodes support the body and the deflated nodes result in pressure relief. The pattern then reverses at a preprogrammed interval.</a:t>
            </a:r>
          </a:p>
        </p:txBody>
      </p:sp>
      <p:pic>
        <p:nvPicPr>
          <p:cNvPr id="2" name="Picture 1"/>
          <p:cNvPicPr>
            <a:picLocks noChangeAspect="1"/>
          </p:cNvPicPr>
          <p:nvPr/>
        </p:nvPicPr>
        <p:blipFill>
          <a:blip r:embed="rId3"/>
          <a:stretch>
            <a:fillRect/>
          </a:stretch>
        </p:blipFill>
        <p:spPr>
          <a:xfrm>
            <a:off x="3162300" y="1913738"/>
            <a:ext cx="5474826" cy="2704561"/>
          </a:xfrm>
          <a:prstGeom prst="rect">
            <a:avLst/>
          </a:prstGeom>
        </p:spPr>
      </p:pic>
      <p:sp>
        <p:nvSpPr>
          <p:cNvPr id="4" name="Rectangle 2"/>
          <p:cNvSpPr>
            <a:spLocks noGrp="1" noChangeArrowheads="1"/>
          </p:cNvSpPr>
          <p:nvPr>
            <p:ph type="title" sz="quarter"/>
          </p:nvPr>
        </p:nvSpPr>
        <p:spPr>
          <a:xfrm>
            <a:off x="973393" y="416289"/>
            <a:ext cx="10215717" cy="1162050"/>
          </a:xfrm>
        </p:spPr>
        <p:txBody>
          <a:bodyPr>
            <a:normAutofit fontScale="90000"/>
          </a:bodyPr>
          <a:lstStyle/>
          <a:p>
            <a:pPr algn="ctr" eaLnBrk="1" hangingPunct="1"/>
            <a:r>
              <a:rPr lang="en-US" dirty="0">
                <a:effectLst/>
                <a:latin typeface="Arial Rounded MT Bold" charset="0"/>
                <a:ea typeface="Arial Rounded MT Bold" charset="0"/>
                <a:cs typeface="Arial Rounded MT Bold" charset="0"/>
              </a:rPr>
              <a:t>How do alternating support surfaces work? </a:t>
            </a:r>
          </a:p>
        </p:txBody>
      </p:sp>
    </p:spTree>
    <p:extLst>
      <p:ext uri="{BB962C8B-B14F-4D97-AF65-F5344CB8AC3E}">
        <p14:creationId xmlns:p14="http://schemas.microsoft.com/office/powerpoint/2010/main" val="317322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29460" y="338391"/>
            <a:ext cx="10215717" cy="1162050"/>
          </a:xfrm>
        </p:spPr>
        <p:txBody>
          <a:bodyPr>
            <a:normAutofit fontScale="90000"/>
          </a:bodyPr>
          <a:lstStyle/>
          <a:p>
            <a:pPr algn="ctr">
              <a:buClr>
                <a:srgbClr val="C00000"/>
              </a:buClr>
            </a:pPr>
            <a:r>
              <a:rPr lang="en-US" dirty="0">
                <a:latin typeface="Arial Rounded MT Bold" charset="0"/>
                <a:ea typeface="Arial Rounded MT Bold" charset="0"/>
                <a:cs typeface="Arial Rounded MT Bold" charset="0"/>
              </a:rPr>
              <a:t>What is the difference between standard foam mattresses and alternating pressure surfaces?</a:t>
            </a:r>
          </a:p>
        </p:txBody>
      </p:sp>
      <p:sp>
        <p:nvSpPr>
          <p:cNvPr id="7" name="Rectangle 6"/>
          <p:cNvSpPr/>
          <p:nvPr/>
        </p:nvSpPr>
        <p:spPr>
          <a:xfrm>
            <a:off x="807207" y="2114362"/>
            <a:ext cx="10215716" cy="2677656"/>
          </a:xfrm>
          <a:prstGeom prst="rect">
            <a:avLst/>
          </a:prstGeom>
        </p:spPr>
        <p:txBody>
          <a:bodyPr wrap="square">
            <a:spAutoFit/>
          </a:bodyPr>
          <a:lstStyle/>
          <a:p>
            <a:pPr marL="342900" indent="-342900">
              <a:buClr>
                <a:srgbClr val="C00000"/>
              </a:buClr>
              <a:buFont typeface="Arial" charset="0"/>
              <a:buChar char="•"/>
            </a:pPr>
            <a:r>
              <a:rPr lang="en-US" sz="2400" dirty="0"/>
              <a:t>Compared with standard foam mattress: Alternating pressure surfaces may be more effective ( very low-quality evidence ). </a:t>
            </a:r>
          </a:p>
          <a:p>
            <a:pPr marL="342900" indent="-342900">
              <a:buClr>
                <a:srgbClr val="C00000"/>
              </a:buClr>
              <a:buFont typeface="Arial" charset="0"/>
              <a:buChar char="•"/>
            </a:pPr>
            <a:r>
              <a:rPr lang="en-US" sz="2400" dirty="0"/>
              <a:t>Compared with constant-low-pressure supports: We don’t know whether alternating pressure surfaces are more effective than constant-low-pressure supports such as viscoelastic foam (very low-quality evidence). </a:t>
            </a:r>
          </a:p>
          <a:p>
            <a:pPr marL="342900" indent="-342900">
              <a:buClr>
                <a:srgbClr val="C00000"/>
              </a:buClr>
              <a:buFont typeface="Arial" charset="0"/>
              <a:buChar char="•"/>
            </a:pPr>
            <a:r>
              <a:rPr lang="en-US" sz="2400" dirty="0"/>
              <a:t>Compared with each other: We don’t know whether one alternating pressure surface is more effective than the others ( low-quality evidence ).</a:t>
            </a:r>
            <a:endParaRPr lang="en-US" sz="2200" dirty="0"/>
          </a:p>
        </p:txBody>
      </p:sp>
      <p:sp>
        <p:nvSpPr>
          <p:cNvPr id="5" name="TextBox 4"/>
          <p:cNvSpPr txBox="1"/>
          <p:nvPr/>
        </p:nvSpPr>
        <p:spPr>
          <a:xfrm>
            <a:off x="2083443" y="5780782"/>
            <a:ext cx="9996071" cy="338554"/>
          </a:xfrm>
          <a:prstGeom prst="rect">
            <a:avLst/>
          </a:prstGeom>
          <a:noFill/>
        </p:spPr>
        <p:txBody>
          <a:bodyPr wrap="square" rtlCol="0">
            <a:spAutoFit/>
          </a:bodyPr>
          <a:lstStyle/>
          <a:p>
            <a:pPr marL="457200" indent="-457200">
              <a:buClr>
                <a:srgbClr val="C00000"/>
              </a:buClr>
            </a:pPr>
            <a:r>
              <a:rPr lang="en-US" sz="1600" dirty="0"/>
              <a:t>Cullum N, Petherick E. Pressure ulcers. </a:t>
            </a:r>
            <a:r>
              <a:rPr lang="en-US" sz="1600" i="1" dirty="0"/>
              <a:t>BMJ </a:t>
            </a:r>
            <a:r>
              <a:rPr lang="en-US" sz="1600" i="1" dirty="0" err="1"/>
              <a:t>Clin</a:t>
            </a:r>
            <a:r>
              <a:rPr lang="en-US" sz="1600" i="1" dirty="0"/>
              <a:t> </a:t>
            </a:r>
            <a:r>
              <a:rPr lang="en-US" sz="1600" i="1" dirty="0" err="1"/>
              <a:t>Evid</a:t>
            </a:r>
            <a:r>
              <a:rPr lang="en-US" sz="1600" dirty="0"/>
              <a:t>. 2008;2008:1901. Published 2008 Mar 19.</a:t>
            </a:r>
          </a:p>
        </p:txBody>
      </p:sp>
    </p:spTree>
    <p:extLst>
      <p:ext uri="{BB962C8B-B14F-4D97-AF65-F5344CB8AC3E}">
        <p14:creationId xmlns:p14="http://schemas.microsoft.com/office/powerpoint/2010/main" val="699320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29460" y="338391"/>
            <a:ext cx="10215717" cy="1162050"/>
          </a:xfrm>
        </p:spPr>
        <p:txBody>
          <a:bodyPr>
            <a:normAutofit fontScale="90000"/>
          </a:bodyPr>
          <a:lstStyle/>
          <a:p>
            <a:pPr algn="ctr">
              <a:buClr>
                <a:srgbClr val="C00000"/>
              </a:buClr>
            </a:pPr>
            <a:r>
              <a:rPr lang="en-US" dirty="0">
                <a:latin typeface="Arial Rounded MT Bold" charset="0"/>
                <a:ea typeface="Arial Rounded MT Bold" charset="0"/>
                <a:cs typeface="Arial Rounded MT Bold" charset="0"/>
              </a:rPr>
              <a:t>What is the difference between foam alternatives versus standard foam mattresses to prevent pressure ulcers?</a:t>
            </a:r>
          </a:p>
        </p:txBody>
      </p:sp>
      <p:sp>
        <p:nvSpPr>
          <p:cNvPr id="7" name="Rectangle 6"/>
          <p:cNvSpPr/>
          <p:nvPr/>
        </p:nvSpPr>
        <p:spPr>
          <a:xfrm>
            <a:off x="737759" y="1732397"/>
            <a:ext cx="10215716" cy="3785652"/>
          </a:xfrm>
          <a:prstGeom prst="rect">
            <a:avLst/>
          </a:prstGeom>
        </p:spPr>
        <p:txBody>
          <a:bodyPr wrap="square">
            <a:spAutoFit/>
          </a:bodyPr>
          <a:lstStyle/>
          <a:p>
            <a:pPr marL="342900" indent="-342900">
              <a:buClr>
                <a:srgbClr val="C00000"/>
              </a:buClr>
              <a:buFont typeface="Arial" charset="0"/>
              <a:buChar char="•"/>
            </a:pPr>
            <a:r>
              <a:rPr lang="en-US" sz="2400" dirty="0"/>
              <a:t>Foam alternatives may be more effective at 10–14 days at reducing the incidence of pressure ulcers in people at high risk of developing pressure ulcers ( low-quality evidence ). </a:t>
            </a:r>
          </a:p>
          <a:p>
            <a:pPr marL="342900" indent="-342900">
              <a:buClr>
                <a:srgbClr val="C00000"/>
              </a:buClr>
              <a:buFont typeface="Arial" charset="0"/>
              <a:buChar char="•"/>
            </a:pPr>
            <a:r>
              <a:rPr lang="en-US" sz="2400" dirty="0"/>
              <a:t>Compared with each other: Foam and fiber replacement mattresses consisting of five sections may be more effective than a 4-inch thick dimpled foam mattress at reducing the risk of pressure ulcers (low-quality evidence). </a:t>
            </a:r>
          </a:p>
          <a:p>
            <a:pPr marL="342900" indent="-342900">
              <a:buClr>
                <a:srgbClr val="C00000"/>
              </a:buClr>
              <a:buFont typeface="Arial" charset="0"/>
              <a:buChar char="•"/>
            </a:pPr>
            <a:r>
              <a:rPr lang="en-US" sz="2400" dirty="0"/>
              <a:t>Foam alternatives or standard mattress plus different repositioning frequencies compared with standard care: Combination of a viscoelastic foam mattress and 4-hourly repositioning may be more effective at reducing the incidence of pressure ulcers ( very low-quality evidence ).</a:t>
            </a:r>
            <a:endParaRPr lang="en-US" sz="2200" dirty="0"/>
          </a:p>
        </p:txBody>
      </p:sp>
      <p:sp>
        <p:nvSpPr>
          <p:cNvPr id="5" name="TextBox 4"/>
          <p:cNvSpPr txBox="1"/>
          <p:nvPr/>
        </p:nvSpPr>
        <p:spPr>
          <a:xfrm>
            <a:off x="2083443" y="5780782"/>
            <a:ext cx="9996071" cy="338554"/>
          </a:xfrm>
          <a:prstGeom prst="rect">
            <a:avLst/>
          </a:prstGeom>
          <a:noFill/>
        </p:spPr>
        <p:txBody>
          <a:bodyPr wrap="square" rtlCol="0">
            <a:spAutoFit/>
          </a:bodyPr>
          <a:lstStyle/>
          <a:p>
            <a:pPr marL="457200" indent="-457200">
              <a:buClr>
                <a:srgbClr val="C00000"/>
              </a:buClr>
            </a:pPr>
            <a:r>
              <a:rPr lang="en-US" sz="1600" dirty="0"/>
              <a:t>Cullum N, Petherick E. Pressure ulcers. </a:t>
            </a:r>
            <a:r>
              <a:rPr lang="en-US" sz="1600" i="1" dirty="0"/>
              <a:t>BMJ </a:t>
            </a:r>
            <a:r>
              <a:rPr lang="en-US" sz="1600" i="1" dirty="0" err="1"/>
              <a:t>Clin</a:t>
            </a:r>
            <a:r>
              <a:rPr lang="en-US" sz="1600" i="1" dirty="0"/>
              <a:t> </a:t>
            </a:r>
            <a:r>
              <a:rPr lang="en-US" sz="1600" i="1" dirty="0" err="1"/>
              <a:t>Evid</a:t>
            </a:r>
            <a:r>
              <a:rPr lang="en-US" sz="1600" dirty="0"/>
              <a:t>. 2008;2008:1901. Published 2008 Mar 19.</a:t>
            </a:r>
          </a:p>
        </p:txBody>
      </p:sp>
    </p:spTree>
    <p:extLst>
      <p:ext uri="{BB962C8B-B14F-4D97-AF65-F5344CB8AC3E}">
        <p14:creationId xmlns:p14="http://schemas.microsoft.com/office/powerpoint/2010/main" val="991468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uClr>
                <a:srgbClr val="C00000"/>
              </a:buClr>
            </a:pPr>
            <a:r>
              <a:rPr lang="en-US" dirty="0"/>
              <a:t>What are the differences among alternative foam mattresses, low air-loss, and medical sheepskin overlays?</a:t>
            </a:r>
          </a:p>
        </p:txBody>
      </p:sp>
      <p:sp>
        <p:nvSpPr>
          <p:cNvPr id="3" name="Content Placeholder 2"/>
          <p:cNvSpPr>
            <a:spLocks noGrp="1"/>
          </p:cNvSpPr>
          <p:nvPr>
            <p:ph idx="1"/>
          </p:nvPr>
        </p:nvSpPr>
        <p:spPr>
          <a:xfrm>
            <a:off x="613458" y="1858037"/>
            <a:ext cx="11262168" cy="4449763"/>
          </a:xfrm>
        </p:spPr>
        <p:txBody>
          <a:bodyPr>
            <a:normAutofit/>
          </a:bodyPr>
          <a:lstStyle/>
          <a:p>
            <a:pPr>
              <a:buClr>
                <a:srgbClr val="C00000"/>
              </a:buClr>
            </a:pPr>
            <a:r>
              <a:rPr lang="en-US" dirty="0">
                <a:solidFill>
                  <a:schemeClr val="tx1"/>
                </a:solidFill>
              </a:rPr>
              <a:t>Alternative Foam Mattresses (such as viscoelastic foam) reduce the incidence of pressure ulcers in people at risk compared with standard hospital foam mattresses, although we don't know which is the best alternative to use.</a:t>
            </a:r>
          </a:p>
          <a:p>
            <a:pPr>
              <a:buClr>
                <a:srgbClr val="C00000"/>
              </a:buClr>
            </a:pPr>
            <a:r>
              <a:rPr lang="en-US" dirty="0">
                <a:solidFill>
                  <a:schemeClr val="tx1"/>
                </a:solidFill>
              </a:rPr>
              <a:t>Low air-loss may reduce the risk of pressure ulcers compared with standard intensive-care beds, but we don't know whether pressure-</a:t>
            </a:r>
            <a:r>
              <a:rPr lang="en-US" dirty="0" err="1">
                <a:solidFill>
                  <a:schemeClr val="tx1"/>
                </a:solidFill>
              </a:rPr>
              <a:t>releiving</a:t>
            </a:r>
            <a:r>
              <a:rPr lang="en-US" dirty="0">
                <a:solidFill>
                  <a:schemeClr val="tx1"/>
                </a:solidFill>
              </a:rPr>
              <a:t> overlays on operating tables are also beneficial compared with other pressure-relieving surfaces.</a:t>
            </a:r>
          </a:p>
          <a:p>
            <a:pPr>
              <a:buClr>
                <a:srgbClr val="C00000"/>
              </a:buClr>
            </a:pPr>
            <a:r>
              <a:rPr lang="en-US" dirty="0">
                <a:solidFill>
                  <a:schemeClr val="tx1"/>
                </a:solidFill>
              </a:rPr>
              <a:t>Medical sheepskin overlays may reduce the risk of pressure ulcers compared with standard care.</a:t>
            </a:r>
          </a:p>
        </p:txBody>
      </p:sp>
      <p:sp>
        <p:nvSpPr>
          <p:cNvPr id="7" name="TextBox 6"/>
          <p:cNvSpPr txBox="1"/>
          <p:nvPr/>
        </p:nvSpPr>
        <p:spPr>
          <a:xfrm>
            <a:off x="3951889" y="5780782"/>
            <a:ext cx="8127625" cy="338554"/>
          </a:xfrm>
          <a:prstGeom prst="rect">
            <a:avLst/>
          </a:prstGeom>
          <a:noFill/>
        </p:spPr>
        <p:txBody>
          <a:bodyPr wrap="square" rtlCol="0">
            <a:spAutoFit/>
          </a:bodyPr>
          <a:lstStyle/>
          <a:p>
            <a:pPr marL="404813" indent="-404813"/>
            <a:endParaRPr lang="en-US" sz="1600" dirty="0">
              <a:solidFill>
                <a:schemeClr val="bg1"/>
              </a:solidFill>
            </a:endParaRPr>
          </a:p>
        </p:txBody>
      </p:sp>
      <p:sp>
        <p:nvSpPr>
          <p:cNvPr id="5" name="Rectangle 4"/>
          <p:cNvSpPr/>
          <p:nvPr/>
        </p:nvSpPr>
        <p:spPr>
          <a:xfrm>
            <a:off x="6052457" y="4581660"/>
            <a:ext cx="6096000" cy="369332"/>
          </a:xfrm>
          <a:prstGeom prst="rect">
            <a:avLst/>
          </a:prstGeom>
        </p:spPr>
        <p:txBody>
          <a:bodyPr>
            <a:spAutoFit/>
          </a:bodyPr>
          <a:lstStyle/>
          <a:p>
            <a:endParaRPr lang="en-US" dirty="0">
              <a:solidFill>
                <a:schemeClr val="bg1"/>
              </a:solidFill>
            </a:endParaRPr>
          </a:p>
        </p:txBody>
      </p:sp>
      <p:sp>
        <p:nvSpPr>
          <p:cNvPr id="6" name="TextBox 5"/>
          <p:cNvSpPr txBox="1"/>
          <p:nvPr/>
        </p:nvSpPr>
        <p:spPr>
          <a:xfrm>
            <a:off x="3951889" y="6126164"/>
            <a:ext cx="8127625" cy="338554"/>
          </a:xfrm>
          <a:prstGeom prst="rect">
            <a:avLst/>
          </a:prstGeom>
          <a:noFill/>
        </p:spPr>
        <p:txBody>
          <a:bodyPr wrap="square" rtlCol="0">
            <a:spAutoFit/>
          </a:bodyPr>
          <a:lstStyle/>
          <a:p>
            <a:pPr marL="404813" indent="-404813">
              <a:buClr>
                <a:srgbClr val="C00000"/>
              </a:buClr>
            </a:pPr>
            <a:r>
              <a:rPr lang="en-US" sz="1600" dirty="0"/>
              <a:t>Cullum N, Petherick E. Pressure ulcers. </a:t>
            </a:r>
            <a:r>
              <a:rPr lang="en-US" sz="1600" i="1" dirty="0"/>
              <a:t>BMJ </a:t>
            </a:r>
            <a:r>
              <a:rPr lang="en-US" sz="1600" i="1" dirty="0" err="1"/>
              <a:t>Clin</a:t>
            </a:r>
            <a:r>
              <a:rPr lang="en-US" sz="1600" i="1" dirty="0"/>
              <a:t> </a:t>
            </a:r>
            <a:r>
              <a:rPr lang="en-US" sz="1600" i="1" dirty="0" err="1"/>
              <a:t>Evid</a:t>
            </a:r>
            <a:r>
              <a:rPr lang="en-US" sz="1600" dirty="0"/>
              <a:t>. 2008;2008:1901. Published 2008 Mar 19.</a:t>
            </a:r>
          </a:p>
        </p:txBody>
      </p:sp>
    </p:spTree>
    <p:extLst>
      <p:ext uri="{BB962C8B-B14F-4D97-AF65-F5344CB8AC3E}">
        <p14:creationId xmlns:p14="http://schemas.microsoft.com/office/powerpoint/2010/main" val="1957128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73393" y="416289"/>
            <a:ext cx="10215717"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Is there a difference between alternating </a:t>
            </a:r>
            <a:r>
              <a:rPr lang="en-US" dirty="0">
                <a:latin typeface="Arial Rounded MT Bold" charset="0"/>
                <a:ea typeface="Arial Rounded MT Bold" charset="0"/>
                <a:cs typeface="Arial Rounded MT Bold" charset="0"/>
              </a:rPr>
              <a:t>pressure and high specification foam?</a:t>
            </a:r>
            <a:endParaRPr lang="en-US" dirty="0">
              <a:effectLst/>
              <a:latin typeface="Arial Rounded MT Bold" charset="0"/>
              <a:ea typeface="Arial Rounded MT Bold" charset="0"/>
              <a:cs typeface="Arial Rounded MT Bold" charset="0"/>
            </a:endParaRPr>
          </a:p>
        </p:txBody>
      </p:sp>
      <p:sp>
        <p:nvSpPr>
          <p:cNvPr id="7" name="Rectangle 6"/>
          <p:cNvSpPr/>
          <p:nvPr/>
        </p:nvSpPr>
        <p:spPr>
          <a:xfrm>
            <a:off x="758779" y="1773613"/>
            <a:ext cx="10215716" cy="3416320"/>
          </a:xfrm>
          <a:prstGeom prst="rect">
            <a:avLst/>
          </a:prstGeom>
        </p:spPr>
        <p:txBody>
          <a:bodyPr wrap="square">
            <a:spAutoFit/>
          </a:bodyPr>
          <a:lstStyle/>
          <a:p>
            <a:pPr marL="342900" indent="-342900">
              <a:buClr>
                <a:srgbClr val="C00000"/>
              </a:buClr>
              <a:buFont typeface="Arial" charset="0"/>
              <a:buChar char="•"/>
            </a:pPr>
            <a:r>
              <a:rPr lang="en-US" sz="2400" dirty="0"/>
              <a:t>One of the largest randomized clinical trials found insufficient evidence of a difference in pressure ulcer development in high risk patients using “high-tech” Alternating Pressure Mattress (APM) vs “low-tech” High Specification Foam (HSF)</a:t>
            </a:r>
          </a:p>
          <a:p>
            <a:pPr marL="342900" indent="-342900">
              <a:buClr>
                <a:srgbClr val="C00000"/>
              </a:buClr>
              <a:buFont typeface="Arial" charset="0"/>
              <a:buChar char="•"/>
            </a:pPr>
            <a:r>
              <a:rPr lang="en-US" sz="2400" dirty="0"/>
              <a:t>Patients with existing category 1 and 2 pressure ulcers are most at risk of subsequent PUs of category ≥  2 and require targeted secondary prevention.</a:t>
            </a:r>
          </a:p>
          <a:p>
            <a:pPr marL="342900" indent="-342900">
              <a:buClr>
                <a:srgbClr val="C00000"/>
              </a:buClr>
              <a:buFont typeface="Arial" charset="0"/>
              <a:buChar char="•"/>
            </a:pPr>
            <a:endParaRPr lang="en-US" sz="2400" dirty="0"/>
          </a:p>
          <a:p>
            <a:pPr marL="342900" indent="-342900">
              <a:buClr>
                <a:srgbClr val="C00000"/>
              </a:buClr>
              <a:buFont typeface="Arial" charset="0"/>
              <a:buChar char="•"/>
            </a:pPr>
            <a:endParaRPr lang="en-US" sz="2400" dirty="0"/>
          </a:p>
          <a:p>
            <a:pPr marL="342900" indent="-342900">
              <a:buClr>
                <a:srgbClr val="C00000"/>
              </a:buClr>
              <a:buFont typeface="Arial" charset="0"/>
              <a:buChar char="•"/>
            </a:pPr>
            <a:endParaRPr lang="en-US" sz="2400" dirty="0"/>
          </a:p>
        </p:txBody>
      </p:sp>
      <p:sp>
        <p:nvSpPr>
          <p:cNvPr id="5" name="TextBox 4"/>
          <p:cNvSpPr txBox="1"/>
          <p:nvPr/>
        </p:nvSpPr>
        <p:spPr>
          <a:xfrm>
            <a:off x="3951889" y="5780782"/>
            <a:ext cx="8127625" cy="830997"/>
          </a:xfrm>
          <a:prstGeom prst="rect">
            <a:avLst/>
          </a:prstGeom>
          <a:noFill/>
        </p:spPr>
        <p:txBody>
          <a:bodyPr wrap="square" rtlCol="0">
            <a:spAutoFit/>
          </a:bodyPr>
          <a:lstStyle/>
          <a:p>
            <a:pPr marL="404813" indent="-404813">
              <a:buClr>
                <a:srgbClr val="C00000"/>
              </a:buClr>
            </a:pPr>
            <a:r>
              <a:rPr lang="en-US" sz="1600" dirty="0"/>
              <a:t>Nixon J, et al. Pressure Relieving Support Surfaces for Pressure Ulcer Prevention (PRESSURE 2): Clinical and Health Economic Results of a </a:t>
            </a:r>
            <a:r>
              <a:rPr lang="en-US" sz="1600" dirty="0" err="1"/>
              <a:t>Randomised</a:t>
            </a:r>
            <a:r>
              <a:rPr lang="en-US" sz="1600" dirty="0"/>
              <a:t> Controlled Trial. </a:t>
            </a:r>
            <a:r>
              <a:rPr lang="en-US" sz="1600" i="1" dirty="0" err="1"/>
              <a:t>EClinicalMedicine</a:t>
            </a:r>
            <a:r>
              <a:rPr lang="en-US" sz="1600" dirty="0"/>
              <a:t>. 2019;14:42-52. Published 2019 Sep 3. doi:10.1016/j.eclinm.2019.07.018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052" y="4032031"/>
            <a:ext cx="10058400" cy="1564869"/>
          </a:xfrm>
          <a:prstGeom prst="rect">
            <a:avLst/>
          </a:prstGeom>
        </p:spPr>
      </p:pic>
    </p:spTree>
    <p:extLst>
      <p:ext uri="{BB962C8B-B14F-4D97-AF65-F5344CB8AC3E}">
        <p14:creationId xmlns:p14="http://schemas.microsoft.com/office/powerpoint/2010/main" val="567453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481"/>
            <a:ext cx="10515600" cy="1325563"/>
          </a:xfrm>
        </p:spPr>
        <p:txBody>
          <a:bodyPr>
            <a:normAutofit/>
          </a:bodyPr>
          <a:lstStyle/>
          <a:p>
            <a:pPr algn="ctr">
              <a:buClr>
                <a:srgbClr val="C00000"/>
              </a:buClr>
            </a:pPr>
            <a:r>
              <a:rPr lang="en-US" dirty="0"/>
              <a:t>What Is Air Fluidized Therapy? </a:t>
            </a:r>
          </a:p>
        </p:txBody>
      </p:sp>
      <p:sp>
        <p:nvSpPr>
          <p:cNvPr id="3" name="Content Placeholder 2"/>
          <p:cNvSpPr>
            <a:spLocks noGrp="1"/>
          </p:cNvSpPr>
          <p:nvPr>
            <p:ph idx="1"/>
          </p:nvPr>
        </p:nvSpPr>
        <p:spPr>
          <a:xfrm>
            <a:off x="185195" y="1180618"/>
            <a:ext cx="5300241" cy="4779997"/>
          </a:xfrm>
        </p:spPr>
        <p:txBody>
          <a:bodyPr>
            <a:normAutofit fontScale="92500" lnSpcReduction="20000"/>
          </a:bodyPr>
          <a:lstStyle/>
          <a:p>
            <a:pPr>
              <a:buClr>
                <a:srgbClr val="C00000"/>
              </a:buClr>
            </a:pPr>
            <a:r>
              <a:rPr lang="en-US" dirty="0">
                <a:solidFill>
                  <a:schemeClr val="tx1"/>
                </a:solidFill>
              </a:rPr>
              <a:t>The most common support surface utilized after surgery was the air-fluidized bed in attempts to minimize interface pressure on the surgical area; however, there are many drawbacks to using this support surface including dehydration, patient care, and handling. </a:t>
            </a:r>
          </a:p>
          <a:p>
            <a:pPr>
              <a:buClr>
                <a:srgbClr val="C00000"/>
              </a:buClr>
            </a:pPr>
            <a:r>
              <a:rPr lang="en-US" dirty="0">
                <a:solidFill>
                  <a:schemeClr val="tx1"/>
                </a:solidFill>
              </a:rPr>
              <a:t>Health care providers express difficulty with daily hygiene, bowel routine, and surgical site inspection. The air-fluidized surface is also the most costly support surface to rent. </a:t>
            </a:r>
          </a:p>
        </p:txBody>
      </p:sp>
      <p:sp>
        <p:nvSpPr>
          <p:cNvPr id="7" name="TextBox 6"/>
          <p:cNvSpPr txBox="1"/>
          <p:nvPr/>
        </p:nvSpPr>
        <p:spPr>
          <a:xfrm>
            <a:off x="3951889" y="5780782"/>
            <a:ext cx="8127625" cy="1077218"/>
          </a:xfrm>
          <a:prstGeom prst="rect">
            <a:avLst/>
          </a:prstGeom>
          <a:noFill/>
        </p:spPr>
        <p:txBody>
          <a:bodyPr wrap="square" rtlCol="0">
            <a:spAutoFit/>
          </a:bodyPr>
          <a:lstStyle/>
          <a:p>
            <a:pPr marL="404813" indent="-404813">
              <a:buClr>
                <a:srgbClr val="C00000"/>
              </a:buClr>
            </a:pPr>
            <a:r>
              <a:rPr lang="en-US" sz="1600" dirty="0"/>
              <a:t>Spear M, Thurman K. Real-Time Pressure Assessment and Monitoring With a Fluid Immersion Simulation Support Surface Show Clinical and Financial Benefits for Flap Management. </a:t>
            </a:r>
            <a:r>
              <a:rPr lang="en-US" sz="1600" dirty="0" err="1"/>
              <a:t>Plast</a:t>
            </a:r>
            <a:r>
              <a:rPr lang="en-US" sz="1600" dirty="0"/>
              <a:t> </a:t>
            </a:r>
            <a:r>
              <a:rPr lang="en-US" sz="1600" dirty="0" err="1"/>
              <a:t>Surg</a:t>
            </a:r>
            <a:r>
              <a:rPr lang="en-US" sz="1600" dirty="0"/>
              <a:t> </a:t>
            </a:r>
            <a:r>
              <a:rPr lang="en-US" sz="1600" dirty="0" err="1"/>
              <a:t>Nurs</a:t>
            </a:r>
            <a:r>
              <a:rPr lang="en-US" sz="1600" dirty="0"/>
              <a:t>. 2017 Jan/Mar;37(1):39-44. </a:t>
            </a:r>
            <a:r>
              <a:rPr lang="en-US" sz="1600" dirty="0" err="1"/>
              <a:t>doi</a:t>
            </a:r>
            <a:r>
              <a:rPr lang="en-US" sz="1600" dirty="0"/>
              <a:t>: 10.1097/PSN.0000000000000175. PMID: 28244964.</a:t>
            </a:r>
          </a:p>
        </p:txBody>
      </p:sp>
      <p:pic>
        <p:nvPicPr>
          <p:cNvPr id="12290" name="Picture 2" descr="mage result for air fluidized b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631" y="2206972"/>
            <a:ext cx="6324600"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92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8" y="-104172"/>
            <a:ext cx="11343189" cy="1325563"/>
          </a:xfrm>
        </p:spPr>
        <p:txBody>
          <a:bodyPr>
            <a:normAutofit/>
          </a:bodyPr>
          <a:lstStyle/>
          <a:p>
            <a:pPr algn="ctr">
              <a:buClr>
                <a:srgbClr val="C00000"/>
              </a:buClr>
            </a:pPr>
            <a:r>
              <a:rPr lang="en-US" sz="4000" dirty="0"/>
              <a:t>Agenda</a:t>
            </a:r>
          </a:p>
        </p:txBody>
      </p:sp>
      <p:sp>
        <p:nvSpPr>
          <p:cNvPr id="6" name="Content Placeholder 5"/>
          <p:cNvSpPr>
            <a:spLocks noGrp="1"/>
          </p:cNvSpPr>
          <p:nvPr>
            <p:ph idx="1"/>
          </p:nvPr>
        </p:nvSpPr>
        <p:spPr>
          <a:xfrm>
            <a:off x="949122" y="1059345"/>
            <a:ext cx="10966475" cy="5502820"/>
          </a:xfrm>
        </p:spPr>
        <p:txBody>
          <a:bodyPr numCol="2">
            <a:noAutofit/>
          </a:bodyPr>
          <a:lstStyle/>
          <a:p>
            <a:pPr marL="457200" indent="-457200">
              <a:buClr>
                <a:srgbClr val="C00000"/>
              </a:buClr>
              <a:buFont typeface="+mj-lt"/>
              <a:buAutoNum type="arabicPeriod"/>
            </a:pPr>
            <a:r>
              <a:rPr lang="en-US" sz="2000" dirty="0">
                <a:solidFill>
                  <a:schemeClr val="tx1"/>
                </a:solidFill>
              </a:rPr>
              <a:t>How does pressure redistribution work? </a:t>
            </a:r>
          </a:p>
          <a:p>
            <a:pPr marL="457200" indent="-457200">
              <a:buClr>
                <a:srgbClr val="C00000"/>
              </a:buClr>
              <a:buFont typeface="+mj-lt"/>
              <a:buAutoNum type="arabicPeriod"/>
            </a:pPr>
            <a:r>
              <a:rPr lang="en-US" sz="2000" dirty="0">
                <a:solidFill>
                  <a:schemeClr val="tx1"/>
                </a:solidFill>
              </a:rPr>
              <a:t>How does pressure equalization relate to device design? </a:t>
            </a:r>
          </a:p>
          <a:p>
            <a:pPr marL="457200" indent="-457200">
              <a:buClr>
                <a:srgbClr val="C00000"/>
              </a:buClr>
              <a:buFont typeface="+mj-lt"/>
              <a:buAutoNum type="arabicPeriod"/>
            </a:pPr>
            <a:r>
              <a:rPr lang="en-US" sz="2000" dirty="0">
                <a:solidFill>
                  <a:schemeClr val="tx1"/>
                </a:solidFill>
              </a:rPr>
              <a:t>What types of support surfaces are available? </a:t>
            </a:r>
          </a:p>
          <a:p>
            <a:pPr marL="457200" indent="-457200">
              <a:buClr>
                <a:srgbClr val="C00000"/>
              </a:buClr>
              <a:buFont typeface="+mj-lt"/>
              <a:buAutoNum type="arabicPeriod"/>
            </a:pPr>
            <a:r>
              <a:rPr lang="en-US" sz="2000" dirty="0">
                <a:solidFill>
                  <a:schemeClr val="tx1"/>
                </a:solidFill>
              </a:rPr>
              <a:t>What is known about the </a:t>
            </a:r>
            <a:r>
              <a:rPr lang="en-US" sz="2000" dirty="0" err="1">
                <a:solidFill>
                  <a:schemeClr val="tx1"/>
                </a:solidFill>
              </a:rPr>
              <a:t>differernces</a:t>
            </a:r>
            <a:r>
              <a:rPr lang="en-US" sz="2000" dirty="0">
                <a:solidFill>
                  <a:schemeClr val="tx1"/>
                </a:solidFill>
              </a:rPr>
              <a:t> among support surfaces and pressure ulcer prevention? </a:t>
            </a:r>
          </a:p>
          <a:p>
            <a:pPr marL="457200" indent="-457200">
              <a:buClr>
                <a:srgbClr val="C00000"/>
              </a:buClr>
              <a:buFont typeface="+mj-lt"/>
              <a:buAutoNum type="arabicPeriod"/>
            </a:pPr>
            <a:r>
              <a:rPr lang="en-US" sz="2000" dirty="0">
                <a:solidFill>
                  <a:schemeClr val="tx1"/>
                </a:solidFill>
              </a:rPr>
              <a:t>What are guidelines for using support surfaces? </a:t>
            </a:r>
          </a:p>
          <a:p>
            <a:pPr marL="457200" indent="-457200">
              <a:buClr>
                <a:srgbClr val="C00000"/>
              </a:buClr>
              <a:buFont typeface="+mj-lt"/>
              <a:buAutoNum type="arabicPeriod"/>
            </a:pPr>
            <a:r>
              <a:rPr lang="en-US" sz="2000" dirty="0">
                <a:solidFill>
                  <a:schemeClr val="tx1"/>
                </a:solidFill>
              </a:rPr>
              <a:t>What are alternating air mattresses? </a:t>
            </a:r>
          </a:p>
          <a:p>
            <a:pPr marL="457200" indent="-457200">
              <a:buClr>
                <a:srgbClr val="C00000"/>
              </a:buClr>
              <a:buFont typeface="+mj-lt"/>
              <a:buAutoNum type="arabicPeriod"/>
            </a:pPr>
            <a:r>
              <a:rPr lang="en-US" sz="2000" dirty="0">
                <a:solidFill>
                  <a:schemeClr val="tx1"/>
                </a:solidFill>
              </a:rPr>
              <a:t>How do alternating air mattresses work? </a:t>
            </a:r>
          </a:p>
          <a:p>
            <a:pPr marL="457200" indent="-457200">
              <a:buClr>
                <a:srgbClr val="C00000"/>
              </a:buClr>
              <a:buFont typeface="+mj-lt"/>
              <a:buAutoNum type="arabicPeriod"/>
            </a:pPr>
            <a:r>
              <a:rPr lang="en-US" sz="2000" dirty="0">
                <a:solidFill>
                  <a:schemeClr val="tx1"/>
                </a:solidFill>
              </a:rPr>
              <a:t>What’s the difference between standard foam mattress and alternating pressure surfaces? </a:t>
            </a:r>
          </a:p>
          <a:p>
            <a:pPr marL="457200" indent="-457200">
              <a:buClr>
                <a:srgbClr val="C00000"/>
              </a:buClr>
              <a:buFont typeface="+mj-lt"/>
              <a:buAutoNum type="arabicPeriod"/>
            </a:pPr>
            <a:endParaRPr lang="en-US" sz="2000" dirty="0">
              <a:solidFill>
                <a:schemeClr val="tx1"/>
              </a:solidFill>
            </a:endParaRPr>
          </a:p>
          <a:p>
            <a:pPr marL="457200" indent="-457200">
              <a:buClr>
                <a:srgbClr val="C00000"/>
              </a:buClr>
              <a:buFont typeface="+mj-lt"/>
              <a:buAutoNum type="arabicPeriod"/>
            </a:pPr>
            <a:r>
              <a:rPr lang="en-US" sz="2000" dirty="0">
                <a:solidFill>
                  <a:schemeClr val="tx1"/>
                </a:solidFill>
              </a:rPr>
              <a:t>What are differences between alternative foam mattresses, low air-loss mattresses, and sheepskin overlays? </a:t>
            </a:r>
          </a:p>
          <a:p>
            <a:pPr marL="457200" indent="-457200">
              <a:buClr>
                <a:srgbClr val="C00000"/>
              </a:buClr>
              <a:buFont typeface="+mj-lt"/>
              <a:buAutoNum type="arabicPeriod"/>
            </a:pPr>
            <a:r>
              <a:rPr lang="en-US" sz="2000" dirty="0">
                <a:solidFill>
                  <a:schemeClr val="tx1"/>
                </a:solidFill>
              </a:rPr>
              <a:t>Is there a difference between alternating pressure and high specification foam? </a:t>
            </a:r>
          </a:p>
          <a:p>
            <a:pPr marL="457200" indent="-457200">
              <a:buClr>
                <a:srgbClr val="C00000"/>
              </a:buClr>
              <a:buFont typeface="+mj-lt"/>
              <a:buAutoNum type="arabicPeriod"/>
            </a:pPr>
            <a:r>
              <a:rPr lang="en-US" sz="2000" dirty="0">
                <a:solidFill>
                  <a:schemeClr val="tx1"/>
                </a:solidFill>
              </a:rPr>
              <a:t>What is air fluidized therapy? </a:t>
            </a:r>
          </a:p>
          <a:p>
            <a:pPr marL="457200" indent="-457200">
              <a:buClr>
                <a:srgbClr val="C00000"/>
              </a:buClr>
              <a:buFont typeface="+mj-lt"/>
              <a:buAutoNum type="arabicPeriod"/>
            </a:pPr>
            <a:r>
              <a:rPr lang="en-US" sz="2000" dirty="0">
                <a:solidFill>
                  <a:schemeClr val="tx1"/>
                </a:solidFill>
              </a:rPr>
              <a:t>How does fluid immersion simulation work? </a:t>
            </a:r>
          </a:p>
          <a:p>
            <a:pPr marL="457200" indent="-457200">
              <a:buClr>
                <a:srgbClr val="C00000"/>
              </a:buClr>
              <a:buFont typeface="+mj-lt"/>
              <a:buAutoNum type="arabicPeriod"/>
            </a:pPr>
            <a:r>
              <a:rPr lang="en-US" sz="2000" dirty="0">
                <a:solidFill>
                  <a:schemeClr val="tx1"/>
                </a:solidFill>
              </a:rPr>
              <a:t>How does multi </a:t>
            </a:r>
            <a:r>
              <a:rPr lang="en-US" sz="2000" dirty="0" err="1">
                <a:solidFill>
                  <a:schemeClr val="tx1"/>
                </a:solidFill>
              </a:rPr>
              <a:t>podus</a:t>
            </a:r>
            <a:r>
              <a:rPr lang="en-US" sz="2000" dirty="0">
                <a:solidFill>
                  <a:schemeClr val="tx1"/>
                </a:solidFill>
              </a:rPr>
              <a:t> boot work? </a:t>
            </a:r>
          </a:p>
          <a:p>
            <a:pPr marL="457200" indent="-457200">
              <a:buClr>
                <a:srgbClr val="C00000"/>
              </a:buClr>
              <a:buFont typeface="+mj-lt"/>
              <a:buAutoNum type="arabicPeriod"/>
            </a:pPr>
            <a:r>
              <a:rPr lang="en-US" sz="2000" dirty="0">
                <a:solidFill>
                  <a:schemeClr val="tx1"/>
                </a:solidFill>
              </a:rPr>
              <a:t>How to use multi </a:t>
            </a:r>
            <a:r>
              <a:rPr lang="en-US" sz="2000" dirty="0" err="1">
                <a:solidFill>
                  <a:schemeClr val="tx1"/>
                </a:solidFill>
              </a:rPr>
              <a:t>podus</a:t>
            </a:r>
            <a:r>
              <a:rPr lang="en-US" sz="2000" dirty="0">
                <a:solidFill>
                  <a:schemeClr val="tx1"/>
                </a:solidFill>
              </a:rPr>
              <a:t> boot? </a:t>
            </a:r>
          </a:p>
          <a:p>
            <a:pPr marL="457200" indent="-457200">
              <a:buClr>
                <a:srgbClr val="C00000"/>
              </a:buClr>
              <a:buFont typeface="+mj-lt"/>
              <a:buAutoNum type="arabicPeriod"/>
            </a:pPr>
            <a:r>
              <a:rPr lang="en-US" sz="2000" dirty="0">
                <a:solidFill>
                  <a:schemeClr val="tx1"/>
                </a:solidFill>
              </a:rPr>
              <a:t>What are guidelines for turning patients? </a:t>
            </a:r>
          </a:p>
          <a:p>
            <a:pPr marL="457200" indent="-457200">
              <a:buClr>
                <a:srgbClr val="C00000"/>
              </a:buClr>
              <a:buFont typeface="+mj-lt"/>
              <a:buAutoNum type="arabicPeriod"/>
            </a:pPr>
            <a:r>
              <a:rPr lang="en-US" sz="2000" dirty="0">
                <a:solidFill>
                  <a:schemeClr val="tx1"/>
                </a:solidFill>
              </a:rPr>
              <a:t>What are support surfaces for home health care? </a:t>
            </a:r>
          </a:p>
          <a:p>
            <a:pPr marL="457200" indent="-457200">
              <a:buClr>
                <a:srgbClr val="C00000"/>
              </a:buClr>
              <a:buFont typeface="+mj-lt"/>
              <a:buAutoNum type="arabicPeriod"/>
            </a:pPr>
            <a:r>
              <a:rPr lang="en-US" sz="2000" dirty="0">
                <a:solidFill>
                  <a:schemeClr val="tx1"/>
                </a:solidFill>
              </a:rPr>
              <a:t>What are protocols for offloading? </a:t>
            </a:r>
          </a:p>
          <a:p>
            <a:pPr marL="457200" indent="-457200">
              <a:buClr>
                <a:srgbClr val="C00000"/>
              </a:buClr>
              <a:buFont typeface="+mj-lt"/>
              <a:buAutoNum type="arabicPeriod"/>
            </a:pPr>
            <a:endParaRPr lang="en-US" sz="2000" dirty="0">
              <a:solidFill>
                <a:schemeClr val="tx1"/>
              </a:solidFill>
            </a:endParaRPr>
          </a:p>
        </p:txBody>
      </p:sp>
    </p:spTree>
    <p:extLst>
      <p:ext uri="{BB962C8B-B14F-4D97-AF65-F5344CB8AC3E}">
        <p14:creationId xmlns:p14="http://schemas.microsoft.com/office/powerpoint/2010/main" val="83815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uClr>
                <a:srgbClr val="C00000"/>
              </a:buClr>
            </a:pPr>
            <a:r>
              <a:rPr lang="en-US" dirty="0"/>
              <a:t>What Is Air Fluidized Therapy? </a:t>
            </a:r>
          </a:p>
        </p:txBody>
      </p:sp>
      <p:sp>
        <p:nvSpPr>
          <p:cNvPr id="3" name="Content Placeholder 2"/>
          <p:cNvSpPr>
            <a:spLocks noGrp="1"/>
          </p:cNvSpPr>
          <p:nvPr>
            <p:ph idx="1"/>
          </p:nvPr>
        </p:nvSpPr>
        <p:spPr>
          <a:xfrm>
            <a:off x="983848" y="1676401"/>
            <a:ext cx="10162571" cy="4449763"/>
          </a:xfrm>
        </p:spPr>
        <p:txBody>
          <a:bodyPr>
            <a:normAutofit fontScale="85000" lnSpcReduction="20000"/>
          </a:bodyPr>
          <a:lstStyle/>
          <a:p>
            <a:pPr>
              <a:buClr>
                <a:srgbClr val="C00000"/>
              </a:buClr>
            </a:pPr>
            <a:r>
              <a:rPr lang="en-US" dirty="0">
                <a:solidFill>
                  <a:schemeClr val="tx1"/>
                </a:solidFill>
              </a:rPr>
              <a:t>Air-fluidized therapy is a feature of a support surface that provides pressure redistribution via a fluid-like medium created by forcing air through beads as characterized by immersion and envelopment. </a:t>
            </a:r>
          </a:p>
          <a:p>
            <a:pPr>
              <a:buClr>
                <a:srgbClr val="C00000"/>
              </a:buClr>
            </a:pPr>
            <a:r>
              <a:rPr lang="en-US" dirty="0">
                <a:solidFill>
                  <a:schemeClr val="tx1"/>
                </a:solidFill>
              </a:rPr>
              <a:t>Through millions of sand-like silicone beads, the patient immerses into the surface and is enveloped, allowing pressure to be redistributed over a larger surface area, decreasing the amount of pressure on any one body area. This creates greater equalization of pressure across the weight-bearing surfaces of the body and a claimed reduction in shearing. </a:t>
            </a:r>
          </a:p>
          <a:p>
            <a:pPr>
              <a:buClr>
                <a:srgbClr val="C00000"/>
              </a:buClr>
            </a:pPr>
            <a:r>
              <a:rPr lang="en-US" dirty="0">
                <a:solidFill>
                  <a:schemeClr val="tx1"/>
                </a:solidFill>
              </a:rPr>
              <a:t>The head o </a:t>
            </a:r>
            <a:r>
              <a:rPr lang="en-US" dirty="0" err="1">
                <a:solidFill>
                  <a:schemeClr val="tx1"/>
                </a:solidFill>
              </a:rPr>
              <a:t>fbed</a:t>
            </a:r>
            <a:r>
              <a:rPr lang="en-US" dirty="0">
                <a:solidFill>
                  <a:schemeClr val="tx1"/>
                </a:solidFill>
              </a:rPr>
              <a:t> is maintained at 30° except for meals beginning the following day. Patients remain in the hospital for 5–7 days after their operation and are then transitioned to either home or a long-term care/skilled nursing facility prefer- ably on the air-fluidized therapy. Occasionally, discharge planning can be prolonged for multiple reasons, including insurance, lack of family resources, or criteria for facility placement. </a:t>
            </a:r>
          </a:p>
          <a:p>
            <a:pPr>
              <a:buClr>
                <a:srgbClr val="C00000"/>
              </a:buClr>
            </a:pPr>
            <a:endParaRPr lang="en-US" dirty="0">
              <a:solidFill>
                <a:schemeClr val="tx1"/>
              </a:solidFill>
            </a:endParaRPr>
          </a:p>
        </p:txBody>
      </p:sp>
      <p:sp>
        <p:nvSpPr>
          <p:cNvPr id="7" name="TextBox 6"/>
          <p:cNvSpPr txBox="1"/>
          <p:nvPr/>
        </p:nvSpPr>
        <p:spPr>
          <a:xfrm>
            <a:off x="3951889" y="5780782"/>
            <a:ext cx="8127625" cy="830997"/>
          </a:xfrm>
          <a:prstGeom prst="rect">
            <a:avLst/>
          </a:prstGeom>
          <a:noFill/>
        </p:spPr>
        <p:txBody>
          <a:bodyPr wrap="square" rtlCol="0">
            <a:spAutoFit/>
          </a:bodyPr>
          <a:lstStyle/>
          <a:p>
            <a:pPr marL="404813" indent="-404813">
              <a:buClr>
                <a:srgbClr val="C00000"/>
              </a:buClr>
            </a:pPr>
            <a:r>
              <a:rPr lang="en-US" sz="1600" dirty="0"/>
              <a:t>Fleck CA, </a:t>
            </a:r>
            <a:r>
              <a:rPr lang="en-US" sz="1600" dirty="0" err="1"/>
              <a:t>Rappl</a:t>
            </a:r>
            <a:r>
              <a:rPr lang="en-US" sz="1600" dirty="0"/>
              <a:t> LM, </a:t>
            </a:r>
            <a:r>
              <a:rPr lang="en-US" sz="1600" dirty="0" err="1"/>
              <a:t>Simman</a:t>
            </a:r>
            <a:r>
              <a:rPr lang="en-US" sz="1600" dirty="0"/>
              <a:t> R, et al. Use of alternatives to air-fluidized support surfaces in the care of complex wounds in </a:t>
            </a:r>
            <a:r>
              <a:rPr lang="en-US" sz="1600" dirty="0" err="1"/>
              <a:t>postflap</a:t>
            </a:r>
            <a:r>
              <a:rPr lang="en-US" sz="1600" dirty="0"/>
              <a:t> and </a:t>
            </a:r>
            <a:r>
              <a:rPr lang="en-US" sz="1600" dirty="0" err="1"/>
              <a:t>postgraft</a:t>
            </a:r>
            <a:r>
              <a:rPr lang="en-US" sz="1600" dirty="0"/>
              <a:t> patients. </a:t>
            </a:r>
            <a:r>
              <a:rPr lang="en-US" sz="1600" i="1" dirty="0"/>
              <a:t>J Am Col </a:t>
            </a:r>
            <a:r>
              <a:rPr lang="en-US" sz="1600" i="1" dirty="0" err="1"/>
              <a:t>Certif</a:t>
            </a:r>
            <a:r>
              <a:rPr lang="en-US" sz="1600" i="1" dirty="0"/>
              <a:t> Wound Spec</a:t>
            </a:r>
            <a:r>
              <a:rPr lang="en-US" sz="1600" dirty="0"/>
              <a:t>. 2010;2(1):4-8. Published 2010 Mar 21. doi:10.1016/j.jcws.2010.02.002</a:t>
            </a:r>
          </a:p>
        </p:txBody>
      </p:sp>
    </p:spTree>
    <p:extLst>
      <p:ext uri="{BB962C8B-B14F-4D97-AF65-F5344CB8AC3E}">
        <p14:creationId xmlns:p14="http://schemas.microsoft.com/office/powerpoint/2010/main" val="1523594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393" y="1701478"/>
            <a:ext cx="7360379" cy="4318321"/>
          </a:xfrm>
        </p:spPr>
        <p:txBody>
          <a:bodyPr>
            <a:normAutofit fontScale="62500" lnSpcReduction="20000"/>
          </a:bodyPr>
          <a:lstStyle/>
          <a:p>
            <a:pPr marL="685800" indent="-571500">
              <a:buClr>
                <a:srgbClr val="C00000"/>
              </a:buClr>
            </a:pPr>
            <a:r>
              <a:rPr lang="en-US" sz="3800" dirty="0">
                <a:solidFill>
                  <a:schemeClr val="tx1"/>
                </a:solidFill>
              </a:rPr>
              <a:t>Minimizes soft tissue deformation and maintains near normal blood flow</a:t>
            </a:r>
            <a:br>
              <a:rPr lang="en-US" sz="3800" dirty="0">
                <a:solidFill>
                  <a:schemeClr val="tx1"/>
                </a:solidFill>
              </a:rPr>
            </a:br>
            <a:endParaRPr lang="en-US" sz="3800" dirty="0">
              <a:solidFill>
                <a:schemeClr val="tx1"/>
              </a:solidFill>
            </a:endParaRPr>
          </a:p>
          <a:p>
            <a:pPr marL="685800" indent="-571500">
              <a:buClr>
                <a:srgbClr val="C00000"/>
              </a:buClr>
            </a:pPr>
            <a:r>
              <a:rPr lang="en-US" sz="3800" dirty="0">
                <a:solidFill>
                  <a:schemeClr val="tx1"/>
                </a:solidFill>
              </a:rPr>
              <a:t>Automatically adjusts to each patient's weight, surface area and repositioning</a:t>
            </a:r>
            <a:br>
              <a:rPr lang="en-US" sz="3800" dirty="0">
                <a:solidFill>
                  <a:schemeClr val="tx1"/>
                </a:solidFill>
              </a:rPr>
            </a:br>
            <a:endParaRPr lang="en-US" sz="3800" dirty="0">
              <a:solidFill>
                <a:schemeClr val="tx1"/>
              </a:solidFill>
            </a:endParaRPr>
          </a:p>
          <a:p>
            <a:pPr marL="685800" indent="-571500">
              <a:buClr>
                <a:srgbClr val="C00000"/>
              </a:buClr>
            </a:pPr>
            <a:r>
              <a:rPr lang="en-US" sz="3800" dirty="0">
                <a:solidFill>
                  <a:schemeClr val="tx1"/>
                </a:solidFill>
              </a:rPr>
              <a:t>Fits existing bed frames, including ICU, medical/surgical and bariatric</a:t>
            </a:r>
          </a:p>
          <a:p>
            <a:pPr marL="685800" indent="-571500">
              <a:buClr>
                <a:srgbClr val="C00000"/>
              </a:buClr>
            </a:pPr>
            <a:r>
              <a:rPr lang="en-US" sz="3800" dirty="0">
                <a:solidFill>
                  <a:schemeClr val="tx1"/>
                </a:solidFill>
              </a:rPr>
              <a:t>Keeps the patient in a simulated fluid environment. This system helps to maintain blood f low and tissue perfusion and evenly redistributes pressure, thereby eliminating high pressure points, reducing tissue deformation, and improving wound healing </a:t>
            </a:r>
            <a:br>
              <a:rPr lang="en-US" sz="3800" dirty="0">
                <a:solidFill>
                  <a:schemeClr val="tx1"/>
                </a:solidFill>
              </a:rPr>
            </a:br>
            <a:endParaRPr lang="en-US" sz="3800" b="1" dirty="0">
              <a:solidFill>
                <a:schemeClr val="tx1"/>
              </a:solidFill>
              <a:latin typeface="Arial Rounded MT Bold" charset="0"/>
              <a:ea typeface="Arial Rounded MT Bold" charset="0"/>
              <a:cs typeface="Arial Rounded MT Bold" charset="0"/>
            </a:endParaRPr>
          </a:p>
          <a:p>
            <a:pPr marL="114300" indent="0">
              <a:buClr>
                <a:srgbClr val="C00000"/>
              </a:buClr>
              <a:buNone/>
            </a:pPr>
            <a:endParaRPr lang="en-US" dirty="0">
              <a:solidFill>
                <a:schemeClr val="tx1"/>
              </a:solidFill>
            </a:endParaRPr>
          </a:p>
        </p:txBody>
      </p:sp>
      <p:pic>
        <p:nvPicPr>
          <p:cNvPr id="1026" name="Picture 2" descr="https://www.woundsource.com/sites/default/files/styles/medium/public/products/images/dolphin_joerns.jpg?itok=n95WD7Q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810" y="2406542"/>
            <a:ext cx="3010410" cy="30104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sz="quarter"/>
          </p:nvPr>
        </p:nvSpPr>
        <p:spPr>
          <a:xfrm>
            <a:off x="768838" y="539428"/>
            <a:ext cx="10925382"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How does fluid immersion simulation work? </a:t>
            </a:r>
          </a:p>
        </p:txBody>
      </p:sp>
      <p:sp>
        <p:nvSpPr>
          <p:cNvPr id="5" name="TextBox 4"/>
          <p:cNvSpPr txBox="1"/>
          <p:nvPr/>
        </p:nvSpPr>
        <p:spPr>
          <a:xfrm>
            <a:off x="3951889" y="5780782"/>
            <a:ext cx="8127625" cy="584775"/>
          </a:xfrm>
          <a:prstGeom prst="rect">
            <a:avLst/>
          </a:prstGeom>
          <a:noFill/>
        </p:spPr>
        <p:txBody>
          <a:bodyPr wrap="square" rtlCol="0">
            <a:spAutoFit/>
          </a:bodyPr>
          <a:lstStyle/>
          <a:p>
            <a:pPr marL="404813" indent="-404813">
              <a:buClr>
                <a:srgbClr val="C00000"/>
              </a:buClr>
            </a:pPr>
            <a:r>
              <a:rPr lang="en-US" sz="1600" dirty="0"/>
              <a:t>Fletcher J. Case series evaluating the use of the Dolphin Fluid Immersion Simulation® mattress </a:t>
            </a:r>
          </a:p>
          <a:p>
            <a:pPr marL="404813" indent="-404813">
              <a:buClr>
                <a:srgbClr val="C00000"/>
              </a:buClr>
            </a:pPr>
            <a:r>
              <a:rPr lang="en-US" sz="1600" dirty="0"/>
              <a:t>Wounds UK. 2015 11(3):34-37. </a:t>
            </a:r>
            <a:r>
              <a:rPr lang="en-US" sz="1600" dirty="0" err="1"/>
              <a:t>doi</a:t>
            </a:r>
            <a:r>
              <a:rPr lang="en-US" sz="1600" dirty="0"/>
              <a:t>: 10.1097/PSN.0000000000000175. PMID: 28244964.</a:t>
            </a:r>
          </a:p>
        </p:txBody>
      </p:sp>
    </p:spTree>
    <p:extLst>
      <p:ext uri="{BB962C8B-B14F-4D97-AF65-F5344CB8AC3E}">
        <p14:creationId xmlns:p14="http://schemas.microsoft.com/office/powerpoint/2010/main" val="1369964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332" y="1093612"/>
            <a:ext cx="6096000" cy="6109699"/>
          </a:xfrm>
        </p:spPr>
        <p:txBody>
          <a:bodyPr>
            <a:normAutofit/>
          </a:bodyPr>
          <a:lstStyle/>
          <a:p>
            <a:pPr>
              <a:buClr>
                <a:srgbClr val="C00000"/>
              </a:buClr>
            </a:pPr>
            <a:r>
              <a:rPr lang="en-US" dirty="0">
                <a:solidFill>
                  <a:schemeClr val="tx1"/>
                </a:solidFill>
              </a:rPr>
              <a:t>Multi-</a:t>
            </a:r>
            <a:r>
              <a:rPr lang="en-US" dirty="0" err="1">
                <a:solidFill>
                  <a:schemeClr val="tx1"/>
                </a:solidFill>
              </a:rPr>
              <a:t>podis</a:t>
            </a:r>
            <a:r>
              <a:rPr lang="en-US" dirty="0">
                <a:solidFill>
                  <a:schemeClr val="tx1"/>
                </a:solidFill>
              </a:rPr>
              <a:t> boots are often used after foot or ankle surgery, or when the foot or ankle should not be moved. </a:t>
            </a:r>
          </a:p>
          <a:p>
            <a:pPr>
              <a:buClr>
                <a:srgbClr val="C00000"/>
              </a:buClr>
            </a:pPr>
            <a:r>
              <a:rPr lang="en-US" dirty="0">
                <a:solidFill>
                  <a:schemeClr val="tx1"/>
                </a:solidFill>
              </a:rPr>
              <a:t>The multi-</a:t>
            </a:r>
            <a:r>
              <a:rPr lang="en-US" dirty="0" err="1">
                <a:solidFill>
                  <a:schemeClr val="tx1"/>
                </a:solidFill>
              </a:rPr>
              <a:t>podis</a:t>
            </a:r>
            <a:r>
              <a:rPr lang="en-US" dirty="0">
                <a:solidFill>
                  <a:schemeClr val="tx1"/>
                </a:solidFill>
              </a:rPr>
              <a:t> boot keeps the foot in a flexed position. This is important because it helps prevent the foot from getting stuck in a dropped position (called foot drop). </a:t>
            </a:r>
          </a:p>
          <a:p>
            <a:pPr>
              <a:buClr>
                <a:srgbClr val="C00000"/>
              </a:buClr>
            </a:pPr>
            <a:r>
              <a:rPr lang="en-US" dirty="0">
                <a:solidFill>
                  <a:schemeClr val="tx1"/>
                </a:solidFill>
              </a:rPr>
              <a:t>The boot can also help keep pressure off the heel to prevent heel ulcers or relieve pressure if ulcers start to appear.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826" y="1320837"/>
            <a:ext cx="4194810" cy="3595551"/>
          </a:xfrm>
          <a:prstGeom prst="rect">
            <a:avLst/>
          </a:prstGeom>
        </p:spPr>
      </p:pic>
      <p:sp>
        <p:nvSpPr>
          <p:cNvPr id="4" name="Rectangle 2"/>
          <p:cNvSpPr>
            <a:spLocks noGrp="1" noChangeArrowheads="1"/>
          </p:cNvSpPr>
          <p:nvPr>
            <p:ph type="title" sz="quarter"/>
          </p:nvPr>
        </p:nvSpPr>
        <p:spPr>
          <a:xfrm>
            <a:off x="705283" y="158787"/>
            <a:ext cx="10925382" cy="1162050"/>
          </a:xfrm>
        </p:spPr>
        <p:txBody>
          <a:bodyPr>
            <a:normAutofit/>
          </a:bodyPr>
          <a:lstStyle/>
          <a:p>
            <a:pPr algn="ctr" eaLnBrk="1" hangingPunct="1">
              <a:buClr>
                <a:srgbClr val="C00000"/>
              </a:buClr>
            </a:pPr>
            <a:r>
              <a:rPr lang="en-US" dirty="0">
                <a:effectLst/>
                <a:latin typeface="Arial Rounded MT Bold" charset="0"/>
                <a:ea typeface="Arial Rounded MT Bold" charset="0"/>
                <a:cs typeface="Arial Rounded MT Bold" charset="0"/>
              </a:rPr>
              <a:t>How does the multi </a:t>
            </a:r>
            <a:r>
              <a:rPr lang="en-US" dirty="0" err="1">
                <a:effectLst/>
                <a:latin typeface="Arial Rounded MT Bold" charset="0"/>
                <a:ea typeface="Arial Rounded MT Bold" charset="0"/>
                <a:cs typeface="Arial Rounded MT Bold" charset="0"/>
              </a:rPr>
              <a:t>podus</a:t>
            </a:r>
            <a:r>
              <a:rPr lang="en-US" dirty="0">
                <a:effectLst/>
                <a:latin typeface="Arial Rounded MT Bold" charset="0"/>
                <a:ea typeface="Arial Rounded MT Bold" charset="0"/>
                <a:cs typeface="Arial Rounded MT Bold" charset="0"/>
              </a:rPr>
              <a:t> boot work? </a:t>
            </a:r>
          </a:p>
        </p:txBody>
      </p:sp>
    </p:spTree>
    <p:extLst>
      <p:ext uri="{BB962C8B-B14F-4D97-AF65-F5344CB8AC3E}">
        <p14:creationId xmlns:p14="http://schemas.microsoft.com/office/powerpoint/2010/main" val="299122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918" y="1035739"/>
            <a:ext cx="7928659" cy="6109699"/>
          </a:xfrm>
        </p:spPr>
        <p:txBody>
          <a:bodyPr>
            <a:normAutofit fontScale="55000" lnSpcReduction="20000"/>
          </a:bodyPr>
          <a:lstStyle/>
          <a:p>
            <a:pPr marL="114300" indent="0">
              <a:buClr>
                <a:srgbClr val="C00000"/>
              </a:buClr>
              <a:buNone/>
            </a:pPr>
            <a:r>
              <a:rPr lang="en-US" sz="3600" dirty="0">
                <a:solidFill>
                  <a:schemeClr val="tx1"/>
                </a:solidFill>
              </a:rPr>
              <a:t>Before the patient goes home from the hospital they should: </a:t>
            </a:r>
          </a:p>
          <a:p>
            <a:pPr marL="685800" indent="-571500">
              <a:buClr>
                <a:srgbClr val="C00000"/>
              </a:buClr>
            </a:pPr>
            <a:r>
              <a:rPr lang="en-US" sz="3600" dirty="0">
                <a:solidFill>
                  <a:schemeClr val="tx1"/>
                </a:solidFill>
              </a:rPr>
              <a:t>Know how to safely put on and remove multi-</a:t>
            </a:r>
            <a:r>
              <a:rPr lang="en-US" sz="3600" dirty="0" err="1">
                <a:solidFill>
                  <a:schemeClr val="tx1"/>
                </a:solidFill>
              </a:rPr>
              <a:t>podis</a:t>
            </a:r>
            <a:r>
              <a:rPr lang="en-US" sz="3600" dirty="0">
                <a:solidFill>
                  <a:schemeClr val="tx1"/>
                </a:solidFill>
              </a:rPr>
              <a:t> boot. </a:t>
            </a:r>
          </a:p>
          <a:p>
            <a:pPr marL="685800" indent="-571500">
              <a:buClr>
                <a:srgbClr val="C00000"/>
              </a:buClr>
            </a:pPr>
            <a:r>
              <a:rPr lang="en-US" sz="3600" dirty="0">
                <a:solidFill>
                  <a:schemeClr val="tx1"/>
                </a:solidFill>
              </a:rPr>
              <a:t>Check skin to make sure that his/her boot fits well. </a:t>
            </a:r>
          </a:p>
          <a:p>
            <a:pPr marL="685800" indent="-571500">
              <a:buClr>
                <a:srgbClr val="C00000"/>
              </a:buClr>
            </a:pPr>
            <a:r>
              <a:rPr lang="en-US" sz="3600" dirty="0">
                <a:solidFill>
                  <a:schemeClr val="tx1"/>
                </a:solidFill>
              </a:rPr>
              <a:t>Understand that all equipment should be worn at all times other than during skin checks and hygiene. </a:t>
            </a:r>
          </a:p>
          <a:p>
            <a:pPr marL="685800" indent="-571500">
              <a:buClr>
                <a:srgbClr val="C00000"/>
              </a:buClr>
            </a:pPr>
            <a:r>
              <a:rPr lang="en-US" sz="3600" dirty="0">
                <a:solidFill>
                  <a:schemeClr val="tx1"/>
                </a:solidFill>
              </a:rPr>
              <a:t>Review restrictions with their nurse. Patient should know how much weight they can bear (stand), how much they can move his/her foot (range of motion), and how active they can be. </a:t>
            </a:r>
          </a:p>
          <a:p>
            <a:pPr marL="685800" indent="-571500">
              <a:buClr>
                <a:srgbClr val="C00000"/>
              </a:buClr>
            </a:pPr>
            <a:r>
              <a:rPr lang="en-US" sz="3600" dirty="0">
                <a:solidFill>
                  <a:schemeClr val="tx1"/>
                </a:solidFill>
              </a:rPr>
              <a:t>Demonstrate how to use the boot “kick stand” to help keep the foot in alignment. When patient is home from the hospital they should: </a:t>
            </a:r>
          </a:p>
          <a:p>
            <a:pPr marL="685800" indent="-571500">
              <a:buClr>
                <a:srgbClr val="C00000"/>
              </a:buClr>
            </a:pPr>
            <a:r>
              <a:rPr lang="en-US" sz="3600" dirty="0">
                <a:solidFill>
                  <a:schemeClr val="tx1"/>
                </a:solidFill>
              </a:rPr>
              <a:t>Make sure their foot fits snuggly into the boot. </a:t>
            </a:r>
          </a:p>
          <a:p>
            <a:pPr marL="685800" indent="-571500">
              <a:buClr>
                <a:srgbClr val="C00000"/>
              </a:buClr>
            </a:pPr>
            <a:r>
              <a:rPr lang="en-US" sz="3600" dirty="0">
                <a:solidFill>
                  <a:schemeClr val="tx1"/>
                </a:solidFill>
              </a:rPr>
              <a:t>Check to make sure that their foot “floats” above the heel bar. </a:t>
            </a:r>
          </a:p>
          <a:p>
            <a:pPr marL="685800" indent="-571500">
              <a:buClr>
                <a:srgbClr val="C00000"/>
              </a:buClr>
            </a:pPr>
            <a:r>
              <a:rPr lang="en-US" sz="3600" dirty="0">
                <a:solidFill>
                  <a:schemeClr val="tx1"/>
                </a:solidFill>
              </a:rPr>
              <a:t>Remove the boot at least every 4 hours for skin checks and hygiene. Some patients wear the boot on a schedule set by their doctor (such as two hours on and two hours off). Ask doctor how long to wear the boot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828" y="1261640"/>
            <a:ext cx="3320392" cy="2846050"/>
          </a:xfrm>
          <a:prstGeom prst="rect">
            <a:avLst/>
          </a:prstGeom>
        </p:spPr>
      </p:pic>
      <p:sp>
        <p:nvSpPr>
          <p:cNvPr id="4" name="Rectangle 2"/>
          <p:cNvSpPr>
            <a:spLocks noGrp="1" noChangeArrowheads="1"/>
          </p:cNvSpPr>
          <p:nvPr>
            <p:ph type="title" sz="quarter"/>
          </p:nvPr>
        </p:nvSpPr>
        <p:spPr>
          <a:xfrm>
            <a:off x="768838" y="99590"/>
            <a:ext cx="10925382" cy="1162050"/>
          </a:xfrm>
        </p:spPr>
        <p:txBody>
          <a:bodyPr>
            <a:normAutofit/>
          </a:bodyPr>
          <a:lstStyle/>
          <a:p>
            <a:pPr algn="ctr" eaLnBrk="1" hangingPunct="1">
              <a:buClr>
                <a:srgbClr val="C00000"/>
              </a:buClr>
            </a:pPr>
            <a:r>
              <a:rPr lang="en-US" dirty="0">
                <a:effectLst/>
                <a:latin typeface="Arial Rounded MT Bold" charset="0"/>
                <a:ea typeface="Arial Rounded MT Bold" charset="0"/>
                <a:cs typeface="Arial Rounded MT Bold" charset="0"/>
              </a:rPr>
              <a:t>How to use the multi </a:t>
            </a:r>
            <a:r>
              <a:rPr lang="en-US" dirty="0" err="1">
                <a:effectLst/>
                <a:latin typeface="Arial Rounded MT Bold" charset="0"/>
                <a:ea typeface="Arial Rounded MT Bold" charset="0"/>
                <a:cs typeface="Arial Rounded MT Bold" charset="0"/>
              </a:rPr>
              <a:t>podus</a:t>
            </a:r>
            <a:r>
              <a:rPr lang="en-US" dirty="0">
                <a:effectLst/>
                <a:latin typeface="Arial Rounded MT Bold" charset="0"/>
                <a:ea typeface="Arial Rounded MT Bold" charset="0"/>
                <a:cs typeface="Arial Rounded MT Bold" charset="0"/>
              </a:rPr>
              <a:t> boot? </a:t>
            </a:r>
          </a:p>
        </p:txBody>
      </p:sp>
    </p:spTree>
    <p:extLst>
      <p:ext uri="{BB962C8B-B14F-4D97-AF65-F5344CB8AC3E}">
        <p14:creationId xmlns:p14="http://schemas.microsoft.com/office/powerpoint/2010/main" val="168005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285" y="1500296"/>
            <a:ext cx="11204294" cy="4449763"/>
          </a:xfrm>
        </p:spPr>
        <p:txBody>
          <a:bodyPr>
            <a:normAutofit fontScale="77500" lnSpcReduction="20000"/>
          </a:bodyPr>
          <a:lstStyle/>
          <a:p>
            <a:pPr>
              <a:buClr>
                <a:srgbClr val="C00000"/>
              </a:buClr>
            </a:pPr>
            <a:r>
              <a:rPr lang="en-US" dirty="0">
                <a:solidFill>
                  <a:schemeClr val="tx1"/>
                </a:solidFill>
              </a:rPr>
              <a:t>Patients from the ICU are more likely to be exposed to these factors, including but not limited to reduced activity and mobility or even being bedridden, loss of sensory perception as a result of medication such as anesthetics, sedatives, and analgesics that are commonly used in ICU patients, and maceration of skin due to sweating, incontinence, or leaking wounds. </a:t>
            </a:r>
          </a:p>
          <a:p>
            <a:pPr>
              <a:buClr>
                <a:srgbClr val="C00000"/>
              </a:buClr>
            </a:pPr>
            <a:r>
              <a:rPr lang="en-US" dirty="0">
                <a:solidFill>
                  <a:schemeClr val="tx1"/>
                </a:solidFill>
              </a:rPr>
              <a:t>These factors are present among patients from other departments in the hospital, while they are mostly presented at a higher level of severity or a combination of more than two factors among ICU patients. The likely worldwide prevalence range of pressure injuries in acute care settings is between 6% and 54%, and the incidence of pressure injuries is between 3% and 29%. Coyer et al. found that patients from the ICU were 3.8 times more likely to develop pressure injuries than those from </a:t>
            </a:r>
            <a:r>
              <a:rPr lang="en-US" dirty="0" err="1">
                <a:solidFill>
                  <a:schemeClr val="tx1"/>
                </a:solidFill>
              </a:rPr>
              <a:t>nonintensive</a:t>
            </a:r>
            <a:r>
              <a:rPr lang="en-US" dirty="0">
                <a:solidFill>
                  <a:schemeClr val="tx1"/>
                </a:solidFill>
              </a:rPr>
              <a:t> departments. </a:t>
            </a:r>
          </a:p>
          <a:p>
            <a:pPr>
              <a:buClr>
                <a:srgbClr val="C00000"/>
              </a:buClr>
            </a:pPr>
            <a:r>
              <a:rPr lang="en-US" dirty="0">
                <a:solidFill>
                  <a:schemeClr val="tx1"/>
                </a:solidFill>
              </a:rPr>
              <a:t>Traditional two-hour turning prevents pressure injuries by shortening the constant duration of comprehensive and shearing forces. However, it mainly depends on human resources, which is generally one of the most intensive resources in hospitals. A study in an intensive care unit suggested that only 36.8% of the patients who should be manually turned were actually repositioned </a:t>
            </a:r>
          </a:p>
        </p:txBody>
      </p:sp>
      <p:sp>
        <p:nvSpPr>
          <p:cNvPr id="7" name="TextBox 6"/>
          <p:cNvSpPr txBox="1"/>
          <p:nvPr/>
        </p:nvSpPr>
        <p:spPr>
          <a:xfrm>
            <a:off x="3951889" y="5780782"/>
            <a:ext cx="8127625" cy="338554"/>
          </a:xfrm>
          <a:prstGeom prst="rect">
            <a:avLst/>
          </a:prstGeom>
          <a:noFill/>
        </p:spPr>
        <p:txBody>
          <a:bodyPr wrap="square" rtlCol="0">
            <a:spAutoFit/>
          </a:bodyPr>
          <a:lstStyle/>
          <a:p>
            <a:pPr marL="404813" indent="-404813"/>
            <a:endParaRPr lang="en-US" sz="1600" dirty="0">
              <a:solidFill>
                <a:schemeClr val="bg1"/>
              </a:solidFill>
            </a:endParaRPr>
          </a:p>
        </p:txBody>
      </p:sp>
      <p:sp>
        <p:nvSpPr>
          <p:cNvPr id="5" name="Rectangle 4"/>
          <p:cNvSpPr/>
          <p:nvPr/>
        </p:nvSpPr>
        <p:spPr>
          <a:xfrm>
            <a:off x="6052457" y="4581660"/>
            <a:ext cx="6096000" cy="369332"/>
          </a:xfrm>
          <a:prstGeom prst="rect">
            <a:avLst/>
          </a:prstGeom>
        </p:spPr>
        <p:txBody>
          <a:bodyPr>
            <a:spAutoFit/>
          </a:bodyPr>
          <a:lstStyle/>
          <a:p>
            <a:endParaRPr lang="en-US" dirty="0">
              <a:solidFill>
                <a:schemeClr val="bg1"/>
              </a:solidFill>
            </a:endParaRPr>
          </a:p>
        </p:txBody>
      </p:sp>
      <p:sp>
        <p:nvSpPr>
          <p:cNvPr id="6" name="TextBox 5"/>
          <p:cNvSpPr txBox="1"/>
          <p:nvPr/>
        </p:nvSpPr>
        <p:spPr>
          <a:xfrm>
            <a:off x="3951889" y="5780782"/>
            <a:ext cx="8127625" cy="830997"/>
          </a:xfrm>
          <a:prstGeom prst="rect">
            <a:avLst/>
          </a:prstGeom>
          <a:noFill/>
        </p:spPr>
        <p:txBody>
          <a:bodyPr wrap="square" rtlCol="0">
            <a:spAutoFit/>
          </a:bodyPr>
          <a:lstStyle/>
          <a:p>
            <a:pPr marL="404813" indent="-404813">
              <a:buClr>
                <a:srgbClr val="C00000"/>
              </a:buClr>
            </a:pPr>
            <a:r>
              <a:rPr lang="en-US" sz="1600" dirty="0"/>
              <a:t>Bai DL, Liu TW, Chou HL, Hsu YL. Relationship between a pressure redistributing foam mattress and pressure injuries: An observational prospective cohort study. </a:t>
            </a:r>
            <a:r>
              <a:rPr lang="en-US" sz="1600" i="1" dirty="0" err="1"/>
              <a:t>PLoS</a:t>
            </a:r>
            <a:r>
              <a:rPr lang="en-US" sz="1600" i="1" dirty="0"/>
              <a:t> One</a:t>
            </a:r>
            <a:r>
              <a:rPr lang="en-US" sz="1600" dirty="0"/>
              <a:t>. 2020;15(11):e0241276. Published 2020 Nov 9. doi:10.1371/journal.pone.0241276</a:t>
            </a:r>
          </a:p>
        </p:txBody>
      </p:sp>
      <p:sp>
        <p:nvSpPr>
          <p:cNvPr id="8" name="Title 1"/>
          <p:cNvSpPr txBox="1">
            <a:spLocks/>
          </p:cNvSpPr>
          <p:nvPr/>
        </p:nvSpPr>
        <p:spPr>
          <a:xfrm>
            <a:off x="509285" y="365125"/>
            <a:ext cx="113316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buClr>
                <a:srgbClr val="C00000"/>
              </a:buClr>
            </a:pPr>
            <a:r>
              <a:rPr lang="en-US" dirty="0"/>
              <a:t>What are guidelines for turning patients?</a:t>
            </a:r>
          </a:p>
        </p:txBody>
      </p:sp>
    </p:spTree>
    <p:extLst>
      <p:ext uri="{BB962C8B-B14F-4D97-AF65-F5344CB8AC3E}">
        <p14:creationId xmlns:p14="http://schemas.microsoft.com/office/powerpoint/2010/main" val="838338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285" y="365125"/>
            <a:ext cx="11331615" cy="1325563"/>
          </a:xfrm>
        </p:spPr>
        <p:txBody>
          <a:bodyPr>
            <a:normAutofit/>
          </a:bodyPr>
          <a:lstStyle/>
          <a:p>
            <a:pPr algn="ctr">
              <a:buClr>
                <a:srgbClr val="C00000"/>
              </a:buClr>
            </a:pPr>
            <a:r>
              <a:rPr lang="en-US" dirty="0"/>
              <a:t>What are guidelines for turning patients?</a:t>
            </a:r>
          </a:p>
        </p:txBody>
      </p:sp>
      <p:sp>
        <p:nvSpPr>
          <p:cNvPr id="3" name="Content Placeholder 2"/>
          <p:cNvSpPr>
            <a:spLocks noGrp="1"/>
          </p:cNvSpPr>
          <p:nvPr>
            <p:ph idx="1"/>
          </p:nvPr>
        </p:nvSpPr>
        <p:spPr>
          <a:xfrm>
            <a:off x="694481" y="1676401"/>
            <a:ext cx="10833904" cy="4449763"/>
          </a:xfrm>
        </p:spPr>
        <p:txBody>
          <a:bodyPr>
            <a:normAutofit/>
          </a:bodyPr>
          <a:lstStyle/>
          <a:p>
            <a:pPr>
              <a:buClr>
                <a:srgbClr val="C00000"/>
              </a:buClr>
            </a:pPr>
            <a:r>
              <a:rPr lang="en-US" dirty="0">
                <a:solidFill>
                  <a:schemeClr val="tx1"/>
                </a:solidFill>
              </a:rPr>
              <a:t>Repositioning for patients should be an individualized plan as many different factors need to be considered. The condition of the skin and patient comfort are particularly important, as is the broader objective of their care. </a:t>
            </a:r>
          </a:p>
          <a:p>
            <a:pPr>
              <a:buClr>
                <a:srgbClr val="C00000"/>
              </a:buClr>
            </a:pPr>
            <a:r>
              <a:rPr lang="en-US" dirty="0">
                <a:solidFill>
                  <a:schemeClr val="tx1"/>
                </a:solidFill>
              </a:rPr>
              <a:t>While 2-hourly turning appears to still be common practice, it is not always in the patient’s best interests and it should be considered as only one element of their care in preventing pressure ulcers. Repositioning should be a 24-hour consideration, not simply something that happens when the patient is in bed.</a:t>
            </a:r>
          </a:p>
        </p:txBody>
      </p:sp>
      <p:sp>
        <p:nvSpPr>
          <p:cNvPr id="7" name="TextBox 6"/>
          <p:cNvSpPr txBox="1"/>
          <p:nvPr/>
        </p:nvSpPr>
        <p:spPr>
          <a:xfrm>
            <a:off x="3951889" y="5780782"/>
            <a:ext cx="8127625" cy="338554"/>
          </a:xfrm>
          <a:prstGeom prst="rect">
            <a:avLst/>
          </a:prstGeom>
          <a:noFill/>
        </p:spPr>
        <p:txBody>
          <a:bodyPr wrap="square" rtlCol="0">
            <a:spAutoFit/>
          </a:bodyPr>
          <a:lstStyle/>
          <a:p>
            <a:pPr marL="404813" indent="-404813"/>
            <a:endParaRPr lang="en-US" sz="1600" dirty="0">
              <a:solidFill>
                <a:schemeClr val="bg1"/>
              </a:solidFill>
            </a:endParaRPr>
          </a:p>
        </p:txBody>
      </p:sp>
      <p:sp>
        <p:nvSpPr>
          <p:cNvPr id="5" name="Rectangle 4"/>
          <p:cNvSpPr/>
          <p:nvPr/>
        </p:nvSpPr>
        <p:spPr>
          <a:xfrm>
            <a:off x="6052457" y="4581660"/>
            <a:ext cx="6096000" cy="369332"/>
          </a:xfrm>
          <a:prstGeom prst="rect">
            <a:avLst/>
          </a:prstGeom>
        </p:spPr>
        <p:txBody>
          <a:bodyPr>
            <a:spAutoFit/>
          </a:bodyPr>
          <a:lstStyle/>
          <a:p>
            <a:endParaRPr lang="en-US" dirty="0">
              <a:solidFill>
                <a:schemeClr val="bg1"/>
              </a:solidFill>
            </a:endParaRPr>
          </a:p>
        </p:txBody>
      </p:sp>
      <p:sp>
        <p:nvSpPr>
          <p:cNvPr id="6" name="TextBox 5"/>
          <p:cNvSpPr txBox="1"/>
          <p:nvPr/>
        </p:nvSpPr>
        <p:spPr>
          <a:xfrm>
            <a:off x="3951889" y="5780782"/>
            <a:ext cx="8127625" cy="584775"/>
          </a:xfrm>
          <a:prstGeom prst="rect">
            <a:avLst/>
          </a:prstGeom>
          <a:noFill/>
        </p:spPr>
        <p:txBody>
          <a:bodyPr wrap="square" rtlCol="0">
            <a:spAutoFit/>
          </a:bodyPr>
          <a:lstStyle/>
          <a:p>
            <a:pPr marL="404813" indent="-404813"/>
            <a:r>
              <a:rPr lang="en-US" sz="1600" dirty="0"/>
              <a:t>Fletcher J. Reposition patients effectively to prevent pressure ulcers </a:t>
            </a:r>
            <a:r>
              <a:rPr lang="en-US" sz="1600" i="1" dirty="0"/>
              <a:t>Wounds International</a:t>
            </a:r>
            <a:r>
              <a:rPr lang="en-US" sz="1600" dirty="0"/>
              <a:t>. 2017;8(1): 7-9.</a:t>
            </a:r>
          </a:p>
        </p:txBody>
      </p:sp>
    </p:spTree>
    <p:extLst>
      <p:ext uri="{BB962C8B-B14F-4D97-AF65-F5344CB8AC3E}">
        <p14:creationId xmlns:p14="http://schemas.microsoft.com/office/powerpoint/2010/main" val="546970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273" y="344010"/>
            <a:ext cx="10786641" cy="1325563"/>
          </a:xfrm>
        </p:spPr>
        <p:txBody>
          <a:bodyPr>
            <a:normAutofit/>
          </a:bodyPr>
          <a:lstStyle/>
          <a:p>
            <a:pPr algn="ctr">
              <a:buClr>
                <a:srgbClr val="C00000"/>
              </a:buClr>
            </a:pPr>
            <a:r>
              <a:rPr lang="en-US" dirty="0"/>
              <a:t>Support surfaces for home health care</a:t>
            </a:r>
          </a:p>
        </p:txBody>
      </p:sp>
      <p:sp>
        <p:nvSpPr>
          <p:cNvPr id="7" name="TextBox 6"/>
          <p:cNvSpPr txBox="1"/>
          <p:nvPr/>
        </p:nvSpPr>
        <p:spPr>
          <a:xfrm>
            <a:off x="3951889" y="5780782"/>
            <a:ext cx="8127625" cy="338554"/>
          </a:xfrm>
          <a:prstGeom prst="rect">
            <a:avLst/>
          </a:prstGeom>
          <a:noFill/>
        </p:spPr>
        <p:txBody>
          <a:bodyPr wrap="square" rtlCol="0">
            <a:spAutoFit/>
          </a:bodyPr>
          <a:lstStyle/>
          <a:p>
            <a:pPr marL="404813" indent="-404813"/>
            <a:endParaRPr lang="en-US" sz="1600" dirty="0">
              <a:solidFill>
                <a:schemeClr val="bg1"/>
              </a:solidFill>
            </a:endParaRPr>
          </a:p>
        </p:txBody>
      </p:sp>
      <p:sp>
        <p:nvSpPr>
          <p:cNvPr id="5" name="Rectangle 4"/>
          <p:cNvSpPr/>
          <p:nvPr/>
        </p:nvSpPr>
        <p:spPr>
          <a:xfrm>
            <a:off x="6052457" y="4581660"/>
            <a:ext cx="6096000" cy="369332"/>
          </a:xfrm>
          <a:prstGeom prst="rect">
            <a:avLst/>
          </a:prstGeom>
        </p:spPr>
        <p:txBody>
          <a:bodyPr>
            <a:spAutoFit/>
          </a:bodyPr>
          <a:lstStyle/>
          <a:p>
            <a:endParaRPr lang="en-US" dirty="0">
              <a:solidFill>
                <a:schemeClr val="bg1"/>
              </a:solidFill>
            </a:endParaRPr>
          </a:p>
        </p:txBody>
      </p:sp>
      <p:sp>
        <p:nvSpPr>
          <p:cNvPr id="6" name="TextBox 5"/>
          <p:cNvSpPr txBox="1"/>
          <p:nvPr/>
        </p:nvSpPr>
        <p:spPr>
          <a:xfrm>
            <a:off x="3951889" y="5780782"/>
            <a:ext cx="8127625" cy="830997"/>
          </a:xfrm>
          <a:prstGeom prst="rect">
            <a:avLst/>
          </a:prstGeom>
          <a:noFill/>
        </p:spPr>
        <p:txBody>
          <a:bodyPr wrap="square" rtlCol="0">
            <a:spAutoFit/>
          </a:bodyPr>
          <a:lstStyle/>
          <a:p>
            <a:pPr marL="404813" indent="-404813">
              <a:buClr>
                <a:srgbClr val="C00000"/>
              </a:buClr>
            </a:pPr>
            <a:r>
              <a:rPr lang="en-US" sz="1600" dirty="0" err="1"/>
              <a:t>Bergquist-Beringer</a:t>
            </a:r>
            <a:r>
              <a:rPr lang="en-US" sz="1600" dirty="0"/>
              <a:t> S, Daley CM. Adapting pressure ulcer prevention for use in home health care. J Wound Ostomy Continence </a:t>
            </a:r>
            <a:r>
              <a:rPr lang="en-US" sz="1600" dirty="0" err="1"/>
              <a:t>Nurs</a:t>
            </a:r>
            <a:r>
              <a:rPr lang="en-US" sz="1600" dirty="0"/>
              <a:t>. 2011 Mar-Apr;38(2):145-54. </a:t>
            </a:r>
            <a:r>
              <a:rPr lang="en-US" sz="1600" dirty="0" err="1"/>
              <a:t>doi</a:t>
            </a:r>
            <a:r>
              <a:rPr lang="en-US" sz="1600" dirty="0"/>
              <a:t>: 10.1097/WON.0b013e31820ad115. PMID: 21326116.</a:t>
            </a:r>
          </a:p>
        </p:txBody>
      </p:sp>
      <p:sp>
        <p:nvSpPr>
          <p:cNvPr id="8" name="Content Placeholder 2"/>
          <p:cNvSpPr>
            <a:spLocks noGrp="1"/>
          </p:cNvSpPr>
          <p:nvPr>
            <p:ph idx="1"/>
          </p:nvPr>
        </p:nvSpPr>
        <p:spPr>
          <a:xfrm>
            <a:off x="833376" y="1500296"/>
            <a:ext cx="10787605" cy="4449763"/>
          </a:xfrm>
        </p:spPr>
        <p:txBody>
          <a:bodyPr>
            <a:normAutofit fontScale="77500" lnSpcReduction="20000"/>
          </a:bodyPr>
          <a:lstStyle/>
          <a:p>
            <a:pPr>
              <a:buClr>
                <a:srgbClr val="C00000"/>
              </a:buClr>
            </a:pPr>
            <a:r>
              <a:rPr lang="en-US" dirty="0">
                <a:solidFill>
                  <a:schemeClr val="tx1"/>
                </a:solidFill>
              </a:rPr>
              <a:t>Since PU prevention in the home health setting is dependent on the patient and caregiver, education is a key element of care. This teaching is commonly oral, and can be augmented by written materials tailored to the educational background of the patient and caregiver.  </a:t>
            </a:r>
          </a:p>
          <a:p>
            <a:pPr>
              <a:buClr>
                <a:srgbClr val="C00000"/>
              </a:buClr>
            </a:pPr>
            <a:r>
              <a:rPr lang="en-US" dirty="0">
                <a:solidFill>
                  <a:schemeClr val="tx1"/>
                </a:solidFill>
              </a:rPr>
              <a:t>Appropriate use of pressure redistribution surfaces in home health care is sometimes limited by Medicare guidelines regulating coverage. When a patient meets Medicare criteria for a surface, home health staff contact the physician and work to obtain the bed and/or chair surface that Medicare will cover most or part of the cost. </a:t>
            </a:r>
          </a:p>
          <a:p>
            <a:pPr>
              <a:buClr>
                <a:srgbClr val="C00000"/>
              </a:buClr>
            </a:pPr>
            <a:r>
              <a:rPr lang="en-US" dirty="0">
                <a:solidFill>
                  <a:schemeClr val="tx1"/>
                </a:solidFill>
              </a:rPr>
              <a:t>For patients with private primary or secondary insurance, home health care staff work with the physician, patient, and family to obtain the pressure redistribution surface covered by the policy. If the cost is not covered by third party reimbursement, patients are asked to purchase the bed or chair surface as an out-of-pocket expense. If the individual cannot afford this purchase, home health staff collaborate with health care vendors or charity organizations to obtain a donated device. Some nonprofit home health care agencies will provide the redistribution surface for selected patients without cost. </a:t>
            </a:r>
          </a:p>
        </p:txBody>
      </p:sp>
    </p:spTree>
    <p:extLst>
      <p:ext uri="{BB962C8B-B14F-4D97-AF65-F5344CB8AC3E}">
        <p14:creationId xmlns:p14="http://schemas.microsoft.com/office/powerpoint/2010/main" val="6241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uClr>
                <a:srgbClr val="C00000"/>
              </a:buClr>
            </a:pPr>
            <a:r>
              <a:rPr lang="en-US" dirty="0"/>
              <a:t>Support surfaces for home health care</a:t>
            </a:r>
          </a:p>
        </p:txBody>
      </p:sp>
      <p:sp>
        <p:nvSpPr>
          <p:cNvPr id="7" name="TextBox 6"/>
          <p:cNvSpPr txBox="1"/>
          <p:nvPr/>
        </p:nvSpPr>
        <p:spPr>
          <a:xfrm>
            <a:off x="3951889" y="5780782"/>
            <a:ext cx="8127625" cy="338554"/>
          </a:xfrm>
          <a:prstGeom prst="rect">
            <a:avLst/>
          </a:prstGeom>
          <a:noFill/>
        </p:spPr>
        <p:txBody>
          <a:bodyPr wrap="square" rtlCol="0">
            <a:spAutoFit/>
          </a:bodyPr>
          <a:lstStyle/>
          <a:p>
            <a:pPr marL="404813" indent="-404813"/>
            <a:endParaRPr lang="en-US" sz="1600" dirty="0">
              <a:solidFill>
                <a:schemeClr val="bg1"/>
              </a:solidFill>
            </a:endParaRPr>
          </a:p>
        </p:txBody>
      </p:sp>
      <p:sp>
        <p:nvSpPr>
          <p:cNvPr id="5" name="Rectangle 4"/>
          <p:cNvSpPr/>
          <p:nvPr/>
        </p:nvSpPr>
        <p:spPr>
          <a:xfrm>
            <a:off x="6052457" y="4581660"/>
            <a:ext cx="6096000" cy="369332"/>
          </a:xfrm>
          <a:prstGeom prst="rect">
            <a:avLst/>
          </a:prstGeom>
        </p:spPr>
        <p:txBody>
          <a:bodyPr>
            <a:spAutoFit/>
          </a:bodyPr>
          <a:lstStyle/>
          <a:p>
            <a:endParaRPr lang="en-US" dirty="0">
              <a:solidFill>
                <a:schemeClr val="bg1"/>
              </a:solidFill>
            </a:endParaRPr>
          </a:p>
        </p:txBody>
      </p:sp>
      <p:sp>
        <p:nvSpPr>
          <p:cNvPr id="6" name="TextBox 5"/>
          <p:cNvSpPr txBox="1"/>
          <p:nvPr/>
        </p:nvSpPr>
        <p:spPr>
          <a:xfrm>
            <a:off x="3951889" y="5780782"/>
            <a:ext cx="8127625" cy="830997"/>
          </a:xfrm>
          <a:prstGeom prst="rect">
            <a:avLst/>
          </a:prstGeom>
          <a:noFill/>
        </p:spPr>
        <p:txBody>
          <a:bodyPr wrap="square" rtlCol="0">
            <a:spAutoFit/>
          </a:bodyPr>
          <a:lstStyle/>
          <a:p>
            <a:pPr marL="404813" indent="-404813"/>
            <a:r>
              <a:rPr lang="en-US" sz="1600" dirty="0" err="1"/>
              <a:t>Bergquist-Beringer</a:t>
            </a:r>
            <a:r>
              <a:rPr lang="en-US" sz="1600" dirty="0"/>
              <a:t> S, Daley CM. Adapting pressure ulcer prevention for use in home health care. J Wound Ostomy Continence </a:t>
            </a:r>
            <a:r>
              <a:rPr lang="en-US" sz="1600" dirty="0" err="1"/>
              <a:t>Nurs</a:t>
            </a:r>
            <a:r>
              <a:rPr lang="en-US" sz="1600" dirty="0"/>
              <a:t>. 2011 Mar-Apr;38(2):145-54. </a:t>
            </a:r>
            <a:r>
              <a:rPr lang="en-US" sz="1600" dirty="0" err="1"/>
              <a:t>doi</a:t>
            </a:r>
            <a:r>
              <a:rPr lang="en-US" sz="1600" dirty="0"/>
              <a:t>: 10.1097/WON.0b013e31820ad115. PMID: 21326116.</a:t>
            </a:r>
          </a:p>
        </p:txBody>
      </p:sp>
      <p:sp>
        <p:nvSpPr>
          <p:cNvPr id="8" name="Content Placeholder 2"/>
          <p:cNvSpPr>
            <a:spLocks noGrp="1"/>
          </p:cNvSpPr>
          <p:nvPr>
            <p:ph idx="1"/>
          </p:nvPr>
        </p:nvSpPr>
        <p:spPr>
          <a:xfrm>
            <a:off x="838200" y="1942619"/>
            <a:ext cx="10875380" cy="3127093"/>
          </a:xfrm>
        </p:spPr>
        <p:txBody>
          <a:bodyPr>
            <a:normAutofit fontScale="92500" lnSpcReduction="10000"/>
          </a:bodyPr>
          <a:lstStyle/>
          <a:p>
            <a:pPr>
              <a:buClr>
                <a:srgbClr val="C00000"/>
              </a:buClr>
            </a:pPr>
            <a:r>
              <a:rPr lang="en-US" dirty="0">
                <a:solidFill>
                  <a:schemeClr val="tx1"/>
                </a:solidFill>
              </a:rPr>
              <a:t>The professional staff-patient and caregiver partnership is essential for continuity of care during the time staff are not in the home and fundamental to the goals of home health service that include maximizing patient and caregiver independence in caregiving.  </a:t>
            </a:r>
          </a:p>
          <a:p>
            <a:pPr>
              <a:buClr>
                <a:srgbClr val="C00000"/>
              </a:buClr>
            </a:pPr>
            <a:r>
              <a:rPr lang="en-US" dirty="0">
                <a:solidFill>
                  <a:schemeClr val="tx1"/>
                </a:solidFill>
              </a:rPr>
              <a:t>Nevertheless, the division of responsibilities between these partners for PU prevention requires clarification. Consensus surrounding when professional home health staff should inspect the skin rather than complete the assessment by monitoring the patient or caregiver report of skin integrity is needed. </a:t>
            </a:r>
          </a:p>
          <a:p>
            <a:pPr>
              <a:buClr>
                <a:srgbClr val="C00000"/>
              </a:buClr>
            </a:pPr>
            <a:endParaRPr lang="en-US" dirty="0">
              <a:solidFill>
                <a:schemeClr val="tx1"/>
              </a:solidFill>
            </a:endParaRPr>
          </a:p>
          <a:p>
            <a:pPr>
              <a:buClr>
                <a:srgbClr val="C00000"/>
              </a:buClr>
            </a:pPr>
            <a:endParaRPr lang="en-US" dirty="0">
              <a:solidFill>
                <a:schemeClr val="tx1"/>
              </a:solidFill>
            </a:endParaRPr>
          </a:p>
        </p:txBody>
      </p:sp>
    </p:spTree>
    <p:extLst>
      <p:ext uri="{BB962C8B-B14F-4D97-AF65-F5344CB8AC3E}">
        <p14:creationId xmlns:p14="http://schemas.microsoft.com/office/powerpoint/2010/main" val="1565573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uClr>
                <a:srgbClr val="C00000"/>
              </a:buClr>
            </a:pPr>
            <a:r>
              <a:rPr lang="en-US" dirty="0"/>
              <a:t>Support surfaces for home health care</a:t>
            </a:r>
          </a:p>
        </p:txBody>
      </p:sp>
      <p:sp>
        <p:nvSpPr>
          <p:cNvPr id="7" name="TextBox 6"/>
          <p:cNvSpPr txBox="1"/>
          <p:nvPr/>
        </p:nvSpPr>
        <p:spPr>
          <a:xfrm>
            <a:off x="3951889" y="5780782"/>
            <a:ext cx="8127625" cy="338554"/>
          </a:xfrm>
          <a:prstGeom prst="rect">
            <a:avLst/>
          </a:prstGeom>
          <a:noFill/>
        </p:spPr>
        <p:txBody>
          <a:bodyPr wrap="square" rtlCol="0">
            <a:spAutoFit/>
          </a:bodyPr>
          <a:lstStyle/>
          <a:p>
            <a:pPr marL="404813" indent="-404813"/>
            <a:endParaRPr lang="en-US" sz="1600" dirty="0">
              <a:solidFill>
                <a:schemeClr val="bg1"/>
              </a:solidFill>
            </a:endParaRPr>
          </a:p>
        </p:txBody>
      </p:sp>
      <p:sp>
        <p:nvSpPr>
          <p:cNvPr id="5" name="Rectangle 4"/>
          <p:cNvSpPr/>
          <p:nvPr/>
        </p:nvSpPr>
        <p:spPr>
          <a:xfrm>
            <a:off x="6052457" y="4581660"/>
            <a:ext cx="6096000" cy="369332"/>
          </a:xfrm>
          <a:prstGeom prst="rect">
            <a:avLst/>
          </a:prstGeom>
        </p:spPr>
        <p:txBody>
          <a:bodyPr>
            <a:spAutoFit/>
          </a:bodyPr>
          <a:lstStyle/>
          <a:p>
            <a:endParaRPr lang="en-US" dirty="0">
              <a:solidFill>
                <a:schemeClr val="bg1"/>
              </a:solidFill>
            </a:endParaRPr>
          </a:p>
        </p:txBody>
      </p:sp>
      <p:sp>
        <p:nvSpPr>
          <p:cNvPr id="6" name="TextBox 5"/>
          <p:cNvSpPr txBox="1"/>
          <p:nvPr/>
        </p:nvSpPr>
        <p:spPr>
          <a:xfrm>
            <a:off x="3951889" y="5780782"/>
            <a:ext cx="8127625" cy="830997"/>
          </a:xfrm>
          <a:prstGeom prst="rect">
            <a:avLst/>
          </a:prstGeom>
          <a:noFill/>
        </p:spPr>
        <p:txBody>
          <a:bodyPr wrap="square" rtlCol="0">
            <a:spAutoFit/>
          </a:bodyPr>
          <a:lstStyle/>
          <a:p>
            <a:pPr marL="404813" indent="-404813">
              <a:buClr>
                <a:srgbClr val="C00000"/>
              </a:buClr>
            </a:pPr>
            <a:r>
              <a:rPr lang="en-US" sz="1600" dirty="0" err="1"/>
              <a:t>Bergquist-Beringer</a:t>
            </a:r>
            <a:r>
              <a:rPr lang="en-US" sz="1600" dirty="0"/>
              <a:t> S, Daley CM. Adapting pressure ulcer prevention for use in home health care. J Wound Ostomy Continence </a:t>
            </a:r>
            <a:r>
              <a:rPr lang="en-US" sz="1600" dirty="0" err="1"/>
              <a:t>Nurs</a:t>
            </a:r>
            <a:r>
              <a:rPr lang="en-US" sz="1600" dirty="0"/>
              <a:t>. 2011 Mar-Apr;38(2):145-54. </a:t>
            </a:r>
            <a:r>
              <a:rPr lang="en-US" sz="1600" dirty="0" err="1"/>
              <a:t>doi</a:t>
            </a:r>
            <a:r>
              <a:rPr lang="en-US" sz="1600" dirty="0"/>
              <a:t>: 10.1097/WON.0b013e31820ad115. PMID: 21326116.</a:t>
            </a:r>
          </a:p>
        </p:txBody>
      </p:sp>
      <p:sp>
        <p:nvSpPr>
          <p:cNvPr id="8" name="Content Placeholder 2"/>
          <p:cNvSpPr>
            <a:spLocks noGrp="1"/>
          </p:cNvSpPr>
          <p:nvPr>
            <p:ph idx="1"/>
          </p:nvPr>
        </p:nvSpPr>
        <p:spPr>
          <a:xfrm>
            <a:off x="740780" y="1676401"/>
            <a:ext cx="10195444" cy="4449763"/>
          </a:xfrm>
        </p:spPr>
        <p:txBody>
          <a:bodyPr>
            <a:normAutofit fontScale="85000" lnSpcReduction="10000"/>
          </a:bodyPr>
          <a:lstStyle/>
          <a:p>
            <a:pPr>
              <a:buClr>
                <a:srgbClr val="C00000"/>
              </a:buClr>
            </a:pPr>
            <a:r>
              <a:rPr lang="en-US" dirty="0">
                <a:solidFill>
                  <a:schemeClr val="tx1"/>
                </a:solidFill>
              </a:rPr>
              <a:t>While the hospital or nursing home is financially responsible for acquiring and supplying the appropriate device, home health care patients with Medicare must meet established criteria for need before this cost is covered by Medicare Part B or a private insurance provider. </a:t>
            </a:r>
          </a:p>
          <a:p>
            <a:pPr>
              <a:buClr>
                <a:srgbClr val="C00000"/>
              </a:buClr>
            </a:pPr>
            <a:r>
              <a:rPr lang="en-US" dirty="0">
                <a:solidFill>
                  <a:schemeClr val="tx1"/>
                </a:solidFill>
              </a:rPr>
              <a:t>In addition, the home health care agency is not responsible for supplying the appropriate product if the patient does not qualify for insurance coverage. </a:t>
            </a:r>
          </a:p>
          <a:p>
            <a:pPr>
              <a:buClr>
                <a:srgbClr val="C00000"/>
              </a:buClr>
            </a:pPr>
            <a:r>
              <a:rPr lang="en-US" dirty="0">
                <a:solidFill>
                  <a:schemeClr val="tx1"/>
                </a:solidFill>
              </a:rPr>
              <a:t>Home health care staff often must encourage patients to pay for the device themselves or collaborate with health care vendors or other community resources to donate needed supplies. Since the use of a pressure redistribution surface is an essential component of pressure ulcer prevention, we recommend that Medicare broaden Part B coverage to include home health patients deemed at risk.</a:t>
            </a:r>
          </a:p>
          <a:p>
            <a:pPr>
              <a:buClr>
                <a:srgbClr val="C00000"/>
              </a:buClr>
            </a:pPr>
            <a:endParaRPr lang="en-US" dirty="0">
              <a:solidFill>
                <a:schemeClr val="tx1"/>
              </a:solidFill>
            </a:endParaRPr>
          </a:p>
        </p:txBody>
      </p:sp>
    </p:spTree>
    <p:extLst>
      <p:ext uri="{BB962C8B-B14F-4D97-AF65-F5344CB8AC3E}">
        <p14:creationId xmlns:p14="http://schemas.microsoft.com/office/powerpoint/2010/main" val="1121005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uClr>
                <a:srgbClr val="C00000"/>
              </a:buClr>
            </a:pPr>
            <a:r>
              <a:rPr lang="en-US" dirty="0"/>
              <a:t>Mattresses for Home Health Care</a:t>
            </a:r>
          </a:p>
        </p:txBody>
      </p:sp>
      <p:sp>
        <p:nvSpPr>
          <p:cNvPr id="7" name="TextBox 6"/>
          <p:cNvSpPr txBox="1"/>
          <p:nvPr/>
        </p:nvSpPr>
        <p:spPr>
          <a:xfrm>
            <a:off x="3951889" y="5780782"/>
            <a:ext cx="8127625" cy="338554"/>
          </a:xfrm>
          <a:prstGeom prst="rect">
            <a:avLst/>
          </a:prstGeom>
          <a:noFill/>
        </p:spPr>
        <p:txBody>
          <a:bodyPr wrap="square" rtlCol="0">
            <a:spAutoFit/>
          </a:bodyPr>
          <a:lstStyle/>
          <a:p>
            <a:pPr marL="404813" indent="-404813"/>
            <a:endParaRPr lang="en-US" sz="1600" dirty="0">
              <a:solidFill>
                <a:schemeClr val="bg1"/>
              </a:solidFill>
            </a:endParaRPr>
          </a:p>
        </p:txBody>
      </p:sp>
      <p:sp>
        <p:nvSpPr>
          <p:cNvPr id="5" name="Rectangle 4"/>
          <p:cNvSpPr/>
          <p:nvPr/>
        </p:nvSpPr>
        <p:spPr>
          <a:xfrm>
            <a:off x="6052457" y="4581660"/>
            <a:ext cx="6096000" cy="369332"/>
          </a:xfrm>
          <a:prstGeom prst="rect">
            <a:avLst/>
          </a:prstGeom>
        </p:spPr>
        <p:txBody>
          <a:bodyPr>
            <a:spAutoFit/>
          </a:bodyPr>
          <a:lstStyle/>
          <a:p>
            <a:endParaRPr lang="en-US" dirty="0">
              <a:solidFill>
                <a:schemeClr val="bg1"/>
              </a:solidFill>
            </a:endParaRPr>
          </a:p>
        </p:txBody>
      </p:sp>
      <p:sp>
        <p:nvSpPr>
          <p:cNvPr id="6" name="TextBox 5"/>
          <p:cNvSpPr txBox="1"/>
          <p:nvPr/>
        </p:nvSpPr>
        <p:spPr>
          <a:xfrm>
            <a:off x="3951889" y="5780782"/>
            <a:ext cx="8127625" cy="830997"/>
          </a:xfrm>
          <a:prstGeom prst="rect">
            <a:avLst/>
          </a:prstGeom>
          <a:noFill/>
        </p:spPr>
        <p:txBody>
          <a:bodyPr wrap="square" rtlCol="0">
            <a:spAutoFit/>
          </a:bodyPr>
          <a:lstStyle/>
          <a:p>
            <a:pPr marL="404813" indent="-404813">
              <a:buClr>
                <a:srgbClr val="C00000"/>
              </a:buClr>
            </a:pPr>
            <a:r>
              <a:rPr lang="en-US" sz="1600" dirty="0" err="1"/>
              <a:t>Meaume</a:t>
            </a:r>
            <a:r>
              <a:rPr lang="en-US" sz="1600" dirty="0"/>
              <a:t> S, Marty M. Pressure ulcer prevention and healing using alternating pressure mattress at home: the PARESTRY project. J Wound Care. 2015 Aug;24(8):359-65. </a:t>
            </a:r>
            <a:r>
              <a:rPr lang="en-US" sz="1600" dirty="0" err="1"/>
              <a:t>doi</a:t>
            </a:r>
            <a:r>
              <a:rPr lang="en-US" sz="1600" dirty="0"/>
              <a:t>: 10.12968/jowc.2015.24.8.359. PMID: 26562378.</a:t>
            </a:r>
          </a:p>
        </p:txBody>
      </p:sp>
      <p:sp>
        <p:nvSpPr>
          <p:cNvPr id="8" name="Content Placeholder 2"/>
          <p:cNvSpPr>
            <a:spLocks noGrp="1"/>
          </p:cNvSpPr>
          <p:nvPr>
            <p:ph idx="1"/>
          </p:nvPr>
        </p:nvSpPr>
        <p:spPr>
          <a:xfrm>
            <a:off x="1981200" y="1676401"/>
            <a:ext cx="8412866" cy="4449763"/>
          </a:xfrm>
        </p:spPr>
        <p:txBody>
          <a:bodyPr>
            <a:normAutofit/>
          </a:bodyPr>
          <a:lstStyle/>
          <a:p>
            <a:pPr>
              <a:buClr>
                <a:srgbClr val="C00000"/>
              </a:buClr>
            </a:pPr>
            <a:r>
              <a:rPr lang="en-US" dirty="0">
                <a:solidFill>
                  <a:schemeClr val="tx1"/>
                </a:solidFill>
              </a:rPr>
              <a:t>Data suggest that risk factors are more prevalent in patients living at home than in a community setting or hospital, particularly among older people </a:t>
            </a:r>
          </a:p>
          <a:p>
            <a:pPr>
              <a:buClr>
                <a:srgbClr val="C00000"/>
              </a:buClr>
            </a:pPr>
            <a:endParaRPr lang="en-US" dirty="0">
              <a:solidFill>
                <a:schemeClr val="tx1"/>
              </a:solidFill>
            </a:endParaRPr>
          </a:p>
          <a:p>
            <a:pPr>
              <a:buClr>
                <a:srgbClr val="C00000"/>
              </a:buClr>
            </a:pPr>
            <a:r>
              <a:rPr lang="en-US" dirty="0">
                <a:solidFill>
                  <a:schemeClr val="tx1"/>
                </a:solidFill>
              </a:rPr>
              <a:t>Data on patients discharged from hospital and receiving hospital care at home are scarce. </a:t>
            </a:r>
          </a:p>
          <a:p>
            <a:pPr>
              <a:buClr>
                <a:srgbClr val="C00000"/>
              </a:buClr>
            </a:pPr>
            <a:endParaRPr lang="en-US" dirty="0">
              <a:solidFill>
                <a:schemeClr val="tx1"/>
              </a:solidFill>
            </a:endParaRPr>
          </a:p>
          <a:p>
            <a:pPr>
              <a:buClr>
                <a:srgbClr val="C00000"/>
              </a:buClr>
            </a:pPr>
            <a:endParaRPr lang="en-US" dirty="0">
              <a:solidFill>
                <a:schemeClr val="tx1"/>
              </a:solidFill>
            </a:endParaRPr>
          </a:p>
        </p:txBody>
      </p:sp>
    </p:spTree>
    <p:extLst>
      <p:ext uri="{BB962C8B-B14F-4D97-AF65-F5344CB8AC3E}">
        <p14:creationId xmlns:p14="http://schemas.microsoft.com/office/powerpoint/2010/main" val="469857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How does pressure redistribution work?</a:t>
            </a:r>
          </a:p>
        </p:txBody>
      </p:sp>
      <p:sp>
        <p:nvSpPr>
          <p:cNvPr id="7" name="Rectangle 6"/>
          <p:cNvSpPr/>
          <p:nvPr/>
        </p:nvSpPr>
        <p:spPr>
          <a:xfrm>
            <a:off x="4476522" y="1094994"/>
            <a:ext cx="7484250" cy="4893647"/>
          </a:xfrm>
          <a:prstGeom prst="rect">
            <a:avLst/>
          </a:prstGeom>
        </p:spPr>
        <p:txBody>
          <a:bodyPr wrap="square">
            <a:spAutoFit/>
          </a:bodyPr>
          <a:lstStyle/>
          <a:p>
            <a:pPr marL="342900" indent="-342900">
              <a:buClr>
                <a:srgbClr val="C00000"/>
              </a:buClr>
              <a:buFont typeface="Arial" charset="0"/>
              <a:buChar char="•"/>
            </a:pPr>
            <a:r>
              <a:rPr lang="en-US" sz="2400" dirty="0"/>
              <a:t>Deformations beneath a bony prominence. The stress in soft tissue has two components, dilatational and </a:t>
            </a:r>
            <a:r>
              <a:rPr lang="en-US" sz="2400" dirty="0" err="1"/>
              <a:t>deviatoric</a:t>
            </a:r>
            <a:r>
              <a:rPr lang="en-US" sz="2400" dirty="0"/>
              <a:t> (a). Soft tissue is much more resistant to dilatational stress than </a:t>
            </a:r>
            <a:r>
              <a:rPr lang="en-US" sz="2400" dirty="0" err="1"/>
              <a:t>deviatoric</a:t>
            </a:r>
            <a:r>
              <a:rPr lang="en-US" sz="2400" dirty="0"/>
              <a:t> stress. Under a bony prominence, the soft tissue is distorted due to the concentrated pressures at the bone and the support (b). </a:t>
            </a:r>
          </a:p>
          <a:p>
            <a:pPr marL="342900" indent="-342900">
              <a:buClr>
                <a:srgbClr val="C00000"/>
              </a:buClr>
              <a:buFont typeface="Arial" charset="0"/>
              <a:buChar char="•"/>
            </a:pPr>
            <a:endParaRPr lang="en-US" sz="2400" dirty="0"/>
          </a:p>
          <a:p>
            <a:pPr marL="342900" indent="-342900">
              <a:buClr>
                <a:srgbClr val="C00000"/>
              </a:buClr>
              <a:buFont typeface="Arial" charset="0"/>
              <a:buChar char="•"/>
            </a:pPr>
            <a:r>
              <a:rPr lang="en-US" sz="2400" dirty="0"/>
              <a:t>Redistributing the surface pressure has some effect on the outer (superficial) region, but not on the deep tissue. We </a:t>
            </a:r>
            <a:r>
              <a:rPr lang="en-US" sz="2400" dirty="0" err="1"/>
              <a:t>hypothesise</a:t>
            </a:r>
            <a:r>
              <a:rPr lang="en-US" sz="2400" dirty="0"/>
              <a:t> that by applying pressure laterally (termed pressure </a:t>
            </a:r>
            <a:r>
              <a:rPr lang="en-US" sz="2400" dirty="0" err="1"/>
              <a:t>equalisation</a:t>
            </a:r>
            <a:r>
              <a:rPr lang="en-US" sz="2400" dirty="0"/>
              <a:t>), bulging is reduced, and the tissue can bear the load in a </a:t>
            </a:r>
            <a:r>
              <a:rPr lang="en-US" sz="2400" dirty="0" err="1"/>
              <a:t>moredilatational</a:t>
            </a:r>
            <a:r>
              <a:rPr lang="en-US" sz="2400" dirty="0"/>
              <a:t> mode.</a:t>
            </a:r>
          </a:p>
        </p:txBody>
      </p:sp>
      <p:sp>
        <p:nvSpPr>
          <p:cNvPr id="5" name="TextBox 4"/>
          <p:cNvSpPr txBox="1"/>
          <p:nvPr/>
        </p:nvSpPr>
        <p:spPr>
          <a:xfrm>
            <a:off x="4476522" y="5990989"/>
            <a:ext cx="8127625" cy="584775"/>
          </a:xfrm>
          <a:prstGeom prst="rect">
            <a:avLst/>
          </a:prstGeom>
          <a:noFill/>
        </p:spPr>
        <p:txBody>
          <a:bodyPr wrap="square" rtlCol="0">
            <a:spAutoFit/>
          </a:bodyPr>
          <a:lstStyle/>
          <a:p>
            <a:pPr marL="404813" indent="-404813">
              <a:buClr>
                <a:srgbClr val="C00000"/>
              </a:buClr>
            </a:pPr>
            <a:r>
              <a:rPr lang="en-US" sz="1600" dirty="0"/>
              <a:t>Boyle CJ, et al. Lateral pressure </a:t>
            </a:r>
            <a:r>
              <a:rPr lang="en-US" sz="1600" dirty="0" err="1"/>
              <a:t>equalisation</a:t>
            </a:r>
            <a:r>
              <a:rPr lang="en-US" sz="1600" dirty="0"/>
              <a:t> as a principle for designing support surfaces to prevent deep tissue pressure ulcers. </a:t>
            </a:r>
            <a:r>
              <a:rPr lang="en-US" sz="1600" dirty="0" err="1"/>
              <a:t>PLoS</a:t>
            </a:r>
            <a:r>
              <a:rPr lang="en-US" sz="1600" dirty="0"/>
              <a:t> ONE 2020 15(1): e0227064.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62" y="1063088"/>
            <a:ext cx="3880060" cy="5302469"/>
          </a:xfrm>
          <a:prstGeom prst="rect">
            <a:avLst/>
          </a:prstGeom>
        </p:spPr>
      </p:pic>
    </p:spTree>
    <p:extLst>
      <p:ext uri="{BB962C8B-B14F-4D97-AF65-F5344CB8AC3E}">
        <p14:creationId xmlns:p14="http://schemas.microsoft.com/office/powerpoint/2010/main" val="22937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How does pressure equalization relate to device design?</a:t>
            </a:r>
          </a:p>
        </p:txBody>
      </p:sp>
      <p:sp>
        <p:nvSpPr>
          <p:cNvPr id="7" name="Rectangle 6"/>
          <p:cNvSpPr/>
          <p:nvPr/>
        </p:nvSpPr>
        <p:spPr>
          <a:xfrm>
            <a:off x="5418762" y="1529503"/>
            <a:ext cx="6348248" cy="4247317"/>
          </a:xfrm>
          <a:prstGeom prst="rect">
            <a:avLst/>
          </a:prstGeom>
        </p:spPr>
        <p:txBody>
          <a:bodyPr wrap="square">
            <a:spAutoFit/>
          </a:bodyPr>
          <a:lstStyle/>
          <a:p>
            <a:pPr marL="342900" indent="-342900">
              <a:buClr>
                <a:srgbClr val="C00000"/>
              </a:buClr>
              <a:buFont typeface="Arial" charset="0"/>
              <a:buChar char="•"/>
            </a:pPr>
            <a:r>
              <a:rPr lang="en-US"/>
              <a:t>For </a:t>
            </a:r>
            <a:r>
              <a:rPr lang="en-US" dirty="0"/>
              <a:t>surfaces designed to reduce peak pressure passively (a), applying a lateral pressure device helps to avoid lateral bulging (top, showing current devices, bottom showing improved design). </a:t>
            </a:r>
          </a:p>
          <a:p>
            <a:pPr marL="342900" indent="-342900">
              <a:buClr>
                <a:srgbClr val="C00000"/>
              </a:buClr>
              <a:buFont typeface="Arial" charset="0"/>
              <a:buChar char="•"/>
            </a:pPr>
            <a:r>
              <a:rPr lang="en-US" dirty="0"/>
              <a:t>Active devices based on individually controlled air cells (b) could be improved by surrounding the soft tissue and changing the control software to aim for equalized pressure, rather than reduce peak pressure. </a:t>
            </a:r>
          </a:p>
          <a:p>
            <a:pPr marL="342900" indent="-342900">
              <a:buClr>
                <a:srgbClr val="C00000"/>
              </a:buClr>
              <a:buFont typeface="Arial" charset="0"/>
              <a:buChar char="•"/>
            </a:pPr>
            <a:r>
              <a:rPr lang="en-US" dirty="0"/>
              <a:t>Encapsulation devices achieve large contact areas, but the lateral pressures exerted may be limited (c). These could be improved by active compression or smart materials. </a:t>
            </a:r>
          </a:p>
          <a:p>
            <a:pPr marL="342900" indent="-342900">
              <a:buClr>
                <a:srgbClr val="C00000"/>
              </a:buClr>
              <a:buFont typeface="Arial" charset="0"/>
              <a:buChar char="•"/>
            </a:pPr>
            <a:r>
              <a:rPr lang="en-US" dirty="0"/>
              <a:t>Pressure mapping systems (d) currently identify pressure peaks as undesirable. If they could measure pressure around the surface, then they could be repurposed to measure the level of pressure equalization.</a:t>
            </a:r>
          </a:p>
        </p:txBody>
      </p:sp>
      <p:sp>
        <p:nvSpPr>
          <p:cNvPr id="5" name="TextBox 4"/>
          <p:cNvSpPr txBox="1"/>
          <p:nvPr/>
        </p:nvSpPr>
        <p:spPr>
          <a:xfrm>
            <a:off x="4529074" y="6190685"/>
            <a:ext cx="8127625" cy="584775"/>
          </a:xfrm>
          <a:prstGeom prst="rect">
            <a:avLst/>
          </a:prstGeom>
          <a:noFill/>
        </p:spPr>
        <p:txBody>
          <a:bodyPr wrap="square" rtlCol="0">
            <a:spAutoFit/>
          </a:bodyPr>
          <a:lstStyle/>
          <a:p>
            <a:pPr marL="404813" indent="-404813">
              <a:buClr>
                <a:srgbClr val="C00000"/>
              </a:buClr>
            </a:pPr>
            <a:r>
              <a:rPr lang="en-US" sz="1600" dirty="0"/>
              <a:t>Boyle CJ, et al. Lateral pressure </a:t>
            </a:r>
            <a:r>
              <a:rPr lang="en-US" sz="1600" dirty="0" err="1"/>
              <a:t>equalisation</a:t>
            </a:r>
            <a:r>
              <a:rPr lang="en-US" sz="1600" dirty="0"/>
              <a:t> as a principle for designing support surfaces to prevent deep tissue pressure ulcers. </a:t>
            </a:r>
            <a:r>
              <a:rPr lang="en-US" sz="1600" dirty="0" err="1"/>
              <a:t>PLoS</a:t>
            </a:r>
            <a:r>
              <a:rPr lang="en-US" sz="1600" dirty="0"/>
              <a:t> ONE 2020 15(1): e0227064.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94" y="1305142"/>
            <a:ext cx="4342524" cy="4978233"/>
          </a:xfrm>
          <a:prstGeom prst="rect">
            <a:avLst/>
          </a:prstGeom>
        </p:spPr>
      </p:pic>
    </p:spTree>
    <p:extLst>
      <p:ext uri="{BB962C8B-B14F-4D97-AF65-F5344CB8AC3E}">
        <p14:creationId xmlns:p14="http://schemas.microsoft.com/office/powerpoint/2010/main" val="366075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Clr>
                <a:srgbClr val="C00000"/>
              </a:buClr>
            </a:pPr>
            <a:r>
              <a:rPr lang="en-US" dirty="0"/>
              <a:t>What offloading measures should be taken? </a:t>
            </a:r>
          </a:p>
        </p:txBody>
      </p:sp>
      <p:sp>
        <p:nvSpPr>
          <p:cNvPr id="3" name="Content Placeholder 2"/>
          <p:cNvSpPr>
            <a:spLocks noGrp="1"/>
          </p:cNvSpPr>
          <p:nvPr>
            <p:ph idx="1"/>
          </p:nvPr>
        </p:nvSpPr>
        <p:spPr>
          <a:xfrm>
            <a:off x="838200" y="2581153"/>
            <a:ext cx="10515600" cy="3595809"/>
          </a:xfrm>
        </p:spPr>
        <p:txBody>
          <a:bodyPr>
            <a:normAutofit/>
          </a:bodyPr>
          <a:lstStyle/>
          <a:p>
            <a:pPr lvl="0">
              <a:buClr>
                <a:srgbClr val="C00000"/>
              </a:buClr>
            </a:pPr>
            <a:r>
              <a:rPr lang="en-US" dirty="0">
                <a:solidFill>
                  <a:schemeClr val="tx1"/>
                </a:solidFill>
              </a:rPr>
              <a:t>Offload sites of high pressure (callus, surgical wound) with </a:t>
            </a:r>
            <a:r>
              <a:rPr lang="en-US" dirty="0" err="1">
                <a:solidFill>
                  <a:schemeClr val="tx1"/>
                </a:solidFill>
              </a:rPr>
              <a:t>pedorthic</a:t>
            </a:r>
            <a:r>
              <a:rPr lang="en-US" dirty="0">
                <a:solidFill>
                  <a:schemeClr val="tx1"/>
                </a:solidFill>
              </a:rPr>
              <a:t> device to redistribute pressure</a:t>
            </a:r>
          </a:p>
          <a:p>
            <a:pPr lvl="0">
              <a:buClr>
                <a:srgbClr val="C00000"/>
              </a:buClr>
            </a:pPr>
            <a:r>
              <a:rPr lang="en-US" dirty="0">
                <a:solidFill>
                  <a:schemeClr val="tx1"/>
                </a:solidFill>
              </a:rPr>
              <a:t>In the presence of heel ulcers, </a:t>
            </a:r>
            <a:r>
              <a:rPr lang="en-US" dirty="0" err="1">
                <a:solidFill>
                  <a:schemeClr val="tx1"/>
                </a:solidFill>
              </a:rPr>
              <a:t>multipodus</a:t>
            </a:r>
            <a:r>
              <a:rPr lang="en-US" dirty="0">
                <a:solidFill>
                  <a:schemeClr val="tx1"/>
                </a:solidFill>
              </a:rPr>
              <a:t> boot or specialized heel boot </a:t>
            </a:r>
          </a:p>
        </p:txBody>
      </p:sp>
    </p:spTree>
    <p:extLst>
      <p:ext uri="{BB962C8B-B14F-4D97-AF65-F5344CB8AC3E}">
        <p14:creationId xmlns:p14="http://schemas.microsoft.com/office/powerpoint/2010/main" val="770090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150471" y="338391"/>
            <a:ext cx="12041529"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What types of support surfaces are available?</a:t>
            </a:r>
          </a:p>
        </p:txBody>
      </p:sp>
      <p:sp>
        <p:nvSpPr>
          <p:cNvPr id="7" name="Rectangle 6"/>
          <p:cNvSpPr/>
          <p:nvPr/>
        </p:nvSpPr>
        <p:spPr>
          <a:xfrm>
            <a:off x="737759" y="1732397"/>
            <a:ext cx="10215716" cy="4524315"/>
          </a:xfrm>
          <a:prstGeom prst="rect">
            <a:avLst/>
          </a:prstGeom>
        </p:spPr>
        <p:txBody>
          <a:bodyPr wrap="square">
            <a:spAutoFit/>
          </a:bodyPr>
          <a:lstStyle/>
          <a:p>
            <a:pPr marL="342900" indent="-342900">
              <a:buClr>
                <a:srgbClr val="C00000"/>
              </a:buClr>
              <a:buFont typeface="Arial" charset="0"/>
              <a:buChar char="•"/>
            </a:pPr>
            <a:r>
              <a:rPr lang="en-US" sz="2400" dirty="0"/>
              <a:t>Various types of support surfaces have been developed with different mechanisms for pressure and shear relief including </a:t>
            </a:r>
          </a:p>
          <a:p>
            <a:pPr marL="865188" lvl="1" indent="-407988">
              <a:buClr>
                <a:srgbClr val="C00000"/>
              </a:buClr>
            </a:pPr>
            <a:r>
              <a:rPr lang="en-US" sz="2400" dirty="0"/>
              <a:t>(1) redistributing the weight over the maximum body surface area; </a:t>
            </a:r>
          </a:p>
          <a:p>
            <a:pPr marL="865188" lvl="1" indent="-407988">
              <a:buClr>
                <a:srgbClr val="C00000"/>
              </a:buClr>
            </a:pPr>
            <a:r>
              <a:rPr lang="en-US" sz="2400" dirty="0"/>
              <a:t>(2) mechanically alternating the pressure beneath body to reduce the duration of the applied pressure; or </a:t>
            </a:r>
          </a:p>
          <a:p>
            <a:pPr marL="865188" lvl="1" indent="-407988">
              <a:buClr>
                <a:srgbClr val="C00000"/>
              </a:buClr>
            </a:pPr>
            <a:r>
              <a:rPr lang="en-US" sz="2400" dirty="0"/>
              <a:t>(3) redistributing pressure by a combination of the above, allowing health care professionals to change the mode according to a person’s needs. </a:t>
            </a:r>
          </a:p>
          <a:p>
            <a:pPr marL="342900" indent="-342900">
              <a:buClr>
                <a:srgbClr val="C00000"/>
              </a:buClr>
              <a:buFont typeface="Arial" charset="0"/>
              <a:buChar char="•"/>
            </a:pPr>
            <a:r>
              <a:rPr lang="en-US" sz="2400" dirty="0"/>
              <a:t>Support surfaces are made from a variety of construction materials (e.g. foam) and have different functional features (e.g. low-air-loss). Identification of the optimum support surface from the diverse options available requires evidence on their relative effectiveness in terms of how well they prevent the incidence of new pressure ulcers </a:t>
            </a:r>
            <a:endParaRPr lang="en-US" sz="2200" dirty="0"/>
          </a:p>
        </p:txBody>
      </p:sp>
      <p:sp>
        <p:nvSpPr>
          <p:cNvPr id="5" name="TextBox 4"/>
          <p:cNvSpPr txBox="1"/>
          <p:nvPr/>
        </p:nvSpPr>
        <p:spPr>
          <a:xfrm>
            <a:off x="2407535" y="6128024"/>
            <a:ext cx="9996071" cy="584775"/>
          </a:xfrm>
          <a:prstGeom prst="rect">
            <a:avLst/>
          </a:prstGeom>
          <a:noFill/>
        </p:spPr>
        <p:txBody>
          <a:bodyPr wrap="square" rtlCol="0">
            <a:spAutoFit/>
          </a:bodyPr>
          <a:lstStyle/>
          <a:p>
            <a:pPr marL="457200" indent="-457200">
              <a:buClr>
                <a:srgbClr val="C00000"/>
              </a:buClr>
            </a:pPr>
            <a:r>
              <a:rPr lang="en-US" sz="1600" dirty="0"/>
              <a:t>Shi C, </a:t>
            </a:r>
            <a:r>
              <a:rPr lang="en-US" sz="1600" dirty="0" err="1"/>
              <a:t>Dumville</a:t>
            </a:r>
            <a:r>
              <a:rPr lang="en-US" sz="1600" dirty="0"/>
              <a:t> JC, Cullum N. Support surfaces for pressure ulcer prevention: A network meta-analysis. </a:t>
            </a:r>
            <a:r>
              <a:rPr lang="en-US" sz="1600" i="1" dirty="0" err="1"/>
              <a:t>PLoS</a:t>
            </a:r>
            <a:r>
              <a:rPr lang="en-US" sz="1600" i="1" dirty="0"/>
              <a:t> One</a:t>
            </a:r>
            <a:r>
              <a:rPr lang="en-US" sz="1600" dirty="0"/>
              <a:t>. 2018;13(2):e0192707. Published 2018 Feb 23. doi:10.1371/journal.pone.0192707</a:t>
            </a:r>
          </a:p>
        </p:txBody>
      </p:sp>
    </p:spTree>
    <p:extLst>
      <p:ext uri="{BB962C8B-B14F-4D97-AF65-F5344CB8AC3E}">
        <p14:creationId xmlns:p14="http://schemas.microsoft.com/office/powerpoint/2010/main" val="2082908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7759" y="1732397"/>
            <a:ext cx="10215716" cy="4401205"/>
          </a:xfrm>
          <a:prstGeom prst="rect">
            <a:avLst/>
          </a:prstGeom>
        </p:spPr>
        <p:txBody>
          <a:bodyPr wrap="square">
            <a:spAutoFit/>
          </a:bodyPr>
          <a:lstStyle/>
          <a:p>
            <a:pPr marL="342900" indent="-342900">
              <a:buClr>
                <a:srgbClr val="C00000"/>
              </a:buClr>
              <a:buFont typeface="Arial" charset="0"/>
              <a:buChar char="•"/>
            </a:pPr>
            <a:r>
              <a:rPr lang="en-US" sz="2000" dirty="0"/>
              <a:t>Types of support surface include, but are not limited to, integrated bed systems, mattresses and overlays. </a:t>
            </a:r>
          </a:p>
          <a:p>
            <a:pPr marL="342900" indent="-342900">
              <a:buClr>
                <a:srgbClr val="C00000"/>
              </a:buClr>
              <a:buFont typeface="Arial" charset="0"/>
              <a:buChar char="•"/>
            </a:pPr>
            <a:r>
              <a:rPr lang="en-US" sz="2000" dirty="0"/>
              <a:t>The National Pressure Ulcer Injury Advisory Council (NPIAP) Support Surface Standards Initiative system can be used to classify types of support surface (NPIAP S3I 2007). According to this system support surfaces may: </a:t>
            </a:r>
          </a:p>
          <a:p>
            <a:pPr marL="342900" indent="-342900">
              <a:buClr>
                <a:srgbClr val="C00000"/>
              </a:buClr>
              <a:buFont typeface="Arial" charset="0"/>
              <a:buChar char="•"/>
            </a:pPr>
            <a:r>
              <a:rPr lang="en-US" sz="2000" dirty="0"/>
              <a:t>Be powered (</a:t>
            </a:r>
            <a:r>
              <a:rPr lang="en-US" sz="2000" dirty="0" err="1"/>
              <a:t>i.e.require</a:t>
            </a:r>
            <a:r>
              <a:rPr lang="en-US" sz="2000" dirty="0"/>
              <a:t> electrical power to function) or non- powered; </a:t>
            </a:r>
          </a:p>
          <a:p>
            <a:pPr marL="342900" indent="-342900">
              <a:buClr>
                <a:srgbClr val="C00000"/>
              </a:buClr>
              <a:buFont typeface="Arial" charset="0"/>
              <a:buChar char="•"/>
            </a:pPr>
            <a:r>
              <a:rPr lang="en-US" sz="2000" dirty="0"/>
              <a:t>Passively redistribute body weight (i.e. reactive pressure redistribution), or mechanically alternate the pressure on the body to reduce the duration of pressure (i.e. active pressure redistribution); </a:t>
            </a:r>
          </a:p>
          <a:p>
            <a:pPr marL="342900" indent="-342900">
              <a:buClr>
                <a:srgbClr val="C00000"/>
              </a:buClr>
              <a:buFont typeface="Arial" charset="0"/>
              <a:buChar char="•"/>
            </a:pPr>
            <a:r>
              <a:rPr lang="en-US" sz="2000" dirty="0"/>
              <a:t>Be made of a range of materials, including but not limited to: air cells, foam materials, fiber materials, gel materials, sheepskin for medical use, and water-bags; and </a:t>
            </a:r>
          </a:p>
          <a:p>
            <a:pPr marL="342900" indent="-342900">
              <a:buClr>
                <a:srgbClr val="C00000"/>
              </a:buClr>
              <a:buFont typeface="Arial" charset="0"/>
              <a:buChar char="•"/>
            </a:pPr>
            <a:r>
              <a:rPr lang="en-US" sz="2000" dirty="0"/>
              <a:t>Be constructed of air-filled cells that have small holes on the surface for blowing out air to dry skin (i.e. low air-loss feature) or have fluid-like characteristics via forcing filtered air through ceramic beads (i.e. air-fluidized feature), or have neither of these features. </a:t>
            </a:r>
          </a:p>
        </p:txBody>
      </p:sp>
      <p:sp>
        <p:nvSpPr>
          <p:cNvPr id="5" name="TextBox 4"/>
          <p:cNvSpPr txBox="1"/>
          <p:nvPr/>
        </p:nvSpPr>
        <p:spPr>
          <a:xfrm>
            <a:off x="2071868" y="6133602"/>
            <a:ext cx="10609529" cy="584775"/>
          </a:xfrm>
          <a:prstGeom prst="rect">
            <a:avLst/>
          </a:prstGeom>
          <a:noFill/>
        </p:spPr>
        <p:txBody>
          <a:bodyPr wrap="square" rtlCol="0">
            <a:spAutoFit/>
          </a:bodyPr>
          <a:lstStyle/>
          <a:p>
            <a:pPr marL="460375" indent="-460375">
              <a:buClr>
                <a:srgbClr val="C00000"/>
              </a:buClr>
            </a:pPr>
            <a:r>
              <a:rPr lang="en-US" sz="1600" dirty="0"/>
              <a:t>Shi C, </a:t>
            </a:r>
            <a:r>
              <a:rPr lang="en-US" sz="1600" dirty="0" err="1"/>
              <a:t>Dumville</a:t>
            </a:r>
            <a:r>
              <a:rPr lang="en-US" sz="1600" dirty="0"/>
              <a:t> JC, Cullum N, Rhodes S, </a:t>
            </a:r>
            <a:r>
              <a:rPr lang="en-US" sz="1600" dirty="0" err="1"/>
              <a:t>McInnes</a:t>
            </a:r>
            <a:r>
              <a:rPr lang="en-US" sz="1600" dirty="0"/>
              <a:t> E.  Foam surfaces for preventing pressure ulcers (Protocol). </a:t>
            </a:r>
            <a:r>
              <a:rPr lang="en-US" sz="1600" i="1" dirty="0"/>
              <a:t>Cochrane Database of Systematic Reviews </a:t>
            </a:r>
            <a:r>
              <a:rPr lang="en-US" sz="1600" dirty="0"/>
              <a:t>2020, Issue 5. Art. No.: CD013621. DOI: 10.1002/14651858.CD013621. </a:t>
            </a:r>
          </a:p>
        </p:txBody>
      </p:sp>
      <p:sp>
        <p:nvSpPr>
          <p:cNvPr id="6" name="Rectangle 2"/>
          <p:cNvSpPr txBox="1">
            <a:spLocks noChangeArrowheads="1"/>
          </p:cNvSpPr>
          <p:nvPr/>
        </p:nvSpPr>
        <p:spPr>
          <a:xfrm>
            <a:off x="150471" y="338391"/>
            <a:ext cx="12041529" cy="11620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C00000"/>
              </a:buClr>
            </a:pPr>
            <a:r>
              <a:rPr lang="en-US" sz="4000" dirty="0">
                <a:latin typeface="Arial Rounded MT Bold" charset="0"/>
                <a:ea typeface="Arial Rounded MT Bold" charset="0"/>
                <a:cs typeface="Arial Rounded MT Bold" charset="0"/>
              </a:rPr>
              <a:t>What types of support surfaces are available?</a:t>
            </a:r>
          </a:p>
        </p:txBody>
      </p:sp>
    </p:spTree>
    <p:extLst>
      <p:ext uri="{BB962C8B-B14F-4D97-AF65-F5344CB8AC3E}">
        <p14:creationId xmlns:p14="http://schemas.microsoft.com/office/powerpoint/2010/main" val="1141962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1889" y="6359948"/>
            <a:ext cx="8127625" cy="338554"/>
          </a:xfrm>
          <a:prstGeom prst="rect">
            <a:avLst/>
          </a:prstGeom>
          <a:noFill/>
        </p:spPr>
        <p:txBody>
          <a:bodyPr wrap="square" rtlCol="0">
            <a:spAutoFit/>
          </a:bodyPr>
          <a:lstStyle/>
          <a:p>
            <a:pPr marL="404813" indent="-404813"/>
            <a:endParaRPr lang="en-US" sz="1600" dirty="0">
              <a:solidFill>
                <a:schemeClr val="bg1"/>
              </a:solidFill>
            </a:endParaRPr>
          </a:p>
        </p:txBody>
      </p:sp>
      <p:sp>
        <p:nvSpPr>
          <p:cNvPr id="5" name="Rectangle 4"/>
          <p:cNvSpPr/>
          <p:nvPr/>
        </p:nvSpPr>
        <p:spPr>
          <a:xfrm>
            <a:off x="6052457" y="4581660"/>
            <a:ext cx="6096000" cy="369332"/>
          </a:xfrm>
          <a:prstGeom prst="rect">
            <a:avLst/>
          </a:prstGeom>
        </p:spPr>
        <p:txBody>
          <a:bodyPr>
            <a:spAutoFit/>
          </a:bodyPr>
          <a:lstStyle/>
          <a:p>
            <a:endParaRPr lang="en-US" dirty="0">
              <a:solidFill>
                <a:schemeClr val="bg1"/>
              </a:solidFill>
            </a:endParaRPr>
          </a:p>
        </p:txBody>
      </p:sp>
      <p:sp>
        <p:nvSpPr>
          <p:cNvPr id="6" name="TextBox 5"/>
          <p:cNvSpPr txBox="1"/>
          <p:nvPr/>
        </p:nvSpPr>
        <p:spPr>
          <a:xfrm>
            <a:off x="3993962" y="6446454"/>
            <a:ext cx="8127625" cy="338554"/>
          </a:xfrm>
          <a:prstGeom prst="rect">
            <a:avLst/>
          </a:prstGeom>
          <a:noFill/>
        </p:spPr>
        <p:txBody>
          <a:bodyPr wrap="square" rtlCol="0">
            <a:spAutoFit/>
          </a:bodyPr>
          <a:lstStyle/>
          <a:p>
            <a:pPr marL="404813" indent="-404813"/>
            <a:r>
              <a:rPr lang="en-US" sz="1600" dirty="0"/>
              <a:t>Cullum N, Petherick E. Pressure ulcers. </a:t>
            </a:r>
            <a:r>
              <a:rPr lang="en-US" sz="1600" i="1" dirty="0"/>
              <a:t>BMJ </a:t>
            </a:r>
            <a:r>
              <a:rPr lang="en-US" sz="1600" i="1" dirty="0" err="1"/>
              <a:t>Clin</a:t>
            </a:r>
            <a:r>
              <a:rPr lang="en-US" sz="1600" i="1" dirty="0"/>
              <a:t> </a:t>
            </a:r>
            <a:r>
              <a:rPr lang="en-US" sz="1600" i="1" dirty="0" err="1"/>
              <a:t>Evid</a:t>
            </a:r>
            <a:r>
              <a:rPr lang="en-US" sz="1600" dirty="0"/>
              <a:t>. 2008;2008:1901. Published 2008 Mar 19.</a:t>
            </a:r>
          </a:p>
        </p:txBody>
      </p:sp>
      <p:graphicFrame>
        <p:nvGraphicFramePr>
          <p:cNvPr id="4" name="Table 3"/>
          <p:cNvGraphicFramePr>
            <a:graphicFrameLocks noGrp="1"/>
          </p:cNvGraphicFramePr>
          <p:nvPr>
            <p:extLst>
              <p:ext uri="{D42A27DB-BD31-4B8C-83A1-F6EECF244321}">
                <p14:modId xmlns:p14="http://schemas.microsoft.com/office/powerpoint/2010/main" val="1129268778"/>
              </p:ext>
            </p:extLst>
          </p:nvPr>
        </p:nvGraphicFramePr>
        <p:xfrm>
          <a:off x="1031385" y="1122744"/>
          <a:ext cx="9814092" cy="5276040"/>
        </p:xfrm>
        <a:graphic>
          <a:graphicData uri="http://schemas.openxmlformats.org/drawingml/2006/table">
            <a:tbl>
              <a:tblPr/>
              <a:tblGrid>
                <a:gridCol w="3343845">
                  <a:extLst>
                    <a:ext uri="{9D8B030D-6E8A-4147-A177-3AD203B41FA5}">
                      <a16:colId xmlns:a16="http://schemas.microsoft.com/office/drawing/2014/main" val="20000"/>
                    </a:ext>
                  </a:extLst>
                </a:gridCol>
                <a:gridCol w="6470247">
                  <a:extLst>
                    <a:ext uri="{9D8B030D-6E8A-4147-A177-3AD203B41FA5}">
                      <a16:colId xmlns:a16="http://schemas.microsoft.com/office/drawing/2014/main" val="20001"/>
                    </a:ext>
                  </a:extLst>
                </a:gridCol>
              </a:tblGrid>
              <a:tr h="1312927">
                <a:tc>
                  <a:txBody>
                    <a:bodyPr/>
                    <a:lstStyle/>
                    <a:p>
                      <a:r>
                        <a:rPr lang="en-US" sz="1200" dirty="0">
                          <a:effectLst/>
                        </a:rPr>
                        <a:t>Air-fluidized supports</a:t>
                      </a:r>
                    </a:p>
                  </a:txBody>
                  <a:tcPr marL="31081" marR="31081" marT="15540" marB="15540" anchor="ctr">
                    <a:lnL>
                      <a:noFill/>
                    </a:lnL>
                    <a:lnR>
                      <a:noFill/>
                    </a:lnR>
                    <a:lnT>
                      <a:noFill/>
                    </a:lnT>
                    <a:lnB>
                      <a:noFill/>
                    </a:lnB>
                    <a:solidFill>
                      <a:srgbClr val="FFFFFF"/>
                    </a:solidFill>
                  </a:tcPr>
                </a:tc>
                <a:tc>
                  <a:txBody>
                    <a:bodyPr/>
                    <a:lstStyle/>
                    <a:p>
                      <a:r>
                        <a:rPr lang="en-US" sz="1200">
                          <a:effectLst/>
                        </a:rPr>
                        <a:t>Membranes that cover a layer of particles that are fluidised by having air forced through them. The airflow can be turned off, which makes the surface solid again, to allow the person to be moved. People find it difficult to get in and out of these beds independently; therefore, they are usually reserved for people who spend most of the day in bed.</a:t>
                      </a:r>
                    </a:p>
                  </a:txBody>
                  <a:tcPr marL="31081" marR="31081" marT="15540" marB="15540" anchor="ctr">
                    <a:lnL>
                      <a:noFill/>
                    </a:lnL>
                    <a:lnR>
                      <a:noFill/>
                    </a:lnR>
                    <a:lnT>
                      <a:noFill/>
                    </a:lnT>
                    <a:lnB>
                      <a:noFill/>
                    </a:lnB>
                    <a:solidFill>
                      <a:srgbClr val="FFFFFF"/>
                    </a:solidFill>
                  </a:tcPr>
                </a:tc>
                <a:extLst>
                  <a:ext uri="{0D108BD9-81ED-4DB2-BD59-A6C34878D82A}">
                    <a16:rowId xmlns:a16="http://schemas.microsoft.com/office/drawing/2014/main" val="10000"/>
                  </a:ext>
                </a:extLst>
              </a:tr>
              <a:tr h="740218">
                <a:tc>
                  <a:txBody>
                    <a:bodyPr/>
                    <a:lstStyle/>
                    <a:p>
                      <a:r>
                        <a:rPr lang="en-US" sz="1200">
                          <a:effectLst/>
                        </a:rPr>
                        <a:t>Alternating-pressure surfaces</a:t>
                      </a:r>
                    </a:p>
                  </a:txBody>
                  <a:tcPr marL="31081" marR="31081" marT="15540" marB="15540" anchor="ctr">
                    <a:lnL>
                      <a:noFill/>
                    </a:lnL>
                    <a:lnR>
                      <a:noFill/>
                    </a:lnR>
                    <a:lnT>
                      <a:noFill/>
                    </a:lnT>
                    <a:lnB>
                      <a:noFill/>
                    </a:lnB>
                    <a:solidFill>
                      <a:srgbClr val="FFFFFF"/>
                    </a:solidFill>
                  </a:tcPr>
                </a:tc>
                <a:tc>
                  <a:txBody>
                    <a:bodyPr/>
                    <a:lstStyle/>
                    <a:p>
                      <a:r>
                        <a:rPr lang="en-US" sz="1200" dirty="0">
                          <a:effectLst/>
                        </a:rPr>
                        <a:t>Mattresses or overlays made of one or two layers of parallel air sacs. Alternate sacs are inflated and deflated, which provides alternating pressure and release for each area of skin.</a:t>
                      </a:r>
                    </a:p>
                  </a:txBody>
                  <a:tcPr marL="31081" marR="31081" marT="15540" marB="15540" anchor="ctr">
                    <a:lnL>
                      <a:noFill/>
                    </a:lnL>
                    <a:lnR>
                      <a:noFill/>
                    </a:lnR>
                    <a:lnT>
                      <a:noFill/>
                    </a:lnT>
                    <a:lnB>
                      <a:noFill/>
                    </a:lnB>
                    <a:solidFill>
                      <a:srgbClr val="FFFFFF"/>
                    </a:solidFill>
                  </a:tcPr>
                </a:tc>
                <a:extLst>
                  <a:ext uri="{0D108BD9-81ED-4DB2-BD59-A6C34878D82A}">
                    <a16:rowId xmlns:a16="http://schemas.microsoft.com/office/drawing/2014/main" val="10001"/>
                  </a:ext>
                </a:extLst>
              </a:tr>
              <a:tr h="1169750">
                <a:tc>
                  <a:txBody>
                    <a:bodyPr/>
                    <a:lstStyle/>
                    <a:p>
                      <a:r>
                        <a:rPr lang="en-US" sz="1200" dirty="0">
                          <a:effectLst/>
                        </a:rPr>
                        <a:t>Low- or high-tech constant-low-pressure supports</a:t>
                      </a:r>
                    </a:p>
                  </a:txBody>
                  <a:tcPr marL="31081" marR="31081" marT="15540" marB="15540" anchor="ctr">
                    <a:lnL>
                      <a:noFill/>
                    </a:lnL>
                    <a:lnR>
                      <a:noFill/>
                    </a:lnR>
                    <a:lnT>
                      <a:noFill/>
                    </a:lnT>
                    <a:lnB>
                      <a:noFill/>
                    </a:lnB>
                    <a:solidFill>
                      <a:srgbClr val="FFFFFF"/>
                    </a:solidFill>
                  </a:tcPr>
                </a:tc>
                <a:tc>
                  <a:txBody>
                    <a:bodyPr/>
                    <a:lstStyle/>
                    <a:p>
                      <a:r>
                        <a:rPr lang="en-US" sz="1200" dirty="0">
                          <a:effectLst/>
                        </a:rPr>
                        <a:t>Mattresses, overlays, and cushions made of high-density or contoured foam or filled with </a:t>
                      </a:r>
                      <a:r>
                        <a:rPr lang="en-US" sz="1200" dirty="0" err="1">
                          <a:effectLst/>
                        </a:rPr>
                        <a:t>fibre</a:t>
                      </a:r>
                      <a:r>
                        <a:rPr lang="en-US" sz="1200" dirty="0">
                          <a:effectLst/>
                        </a:rPr>
                        <a:t>, gel, water, beads, or air. They increase the area of contact between the person and the support surface and thus reduce the pressure at the interface. See also air-</a:t>
                      </a:r>
                      <a:r>
                        <a:rPr lang="en-US" sz="1200" dirty="0" err="1">
                          <a:effectLst/>
                        </a:rPr>
                        <a:t>fluidised</a:t>
                      </a:r>
                      <a:r>
                        <a:rPr lang="en-US" sz="1200" dirty="0">
                          <a:effectLst/>
                        </a:rPr>
                        <a:t> supports, low-air-loss beds, and low-air-loss hydrotherapy beds.</a:t>
                      </a:r>
                    </a:p>
                  </a:txBody>
                  <a:tcPr marL="31081" marR="31081" marT="15540" marB="15540" anchor="ctr">
                    <a:lnL>
                      <a:noFill/>
                    </a:lnL>
                    <a:lnR>
                      <a:noFill/>
                    </a:lnR>
                    <a:lnT>
                      <a:noFill/>
                    </a:lnT>
                    <a:lnB>
                      <a:noFill/>
                    </a:lnB>
                    <a:solidFill>
                      <a:srgbClr val="FFFFFF"/>
                    </a:solidFill>
                  </a:tcPr>
                </a:tc>
                <a:extLst>
                  <a:ext uri="{0D108BD9-81ED-4DB2-BD59-A6C34878D82A}">
                    <a16:rowId xmlns:a16="http://schemas.microsoft.com/office/drawing/2014/main" val="10002"/>
                  </a:ext>
                </a:extLst>
              </a:tr>
              <a:tr h="1312927">
                <a:tc>
                  <a:txBody>
                    <a:bodyPr/>
                    <a:lstStyle/>
                    <a:p>
                      <a:r>
                        <a:rPr lang="en-US" sz="1200">
                          <a:effectLst/>
                        </a:rPr>
                        <a:t>Low-air-loss beds</a:t>
                      </a:r>
                    </a:p>
                  </a:txBody>
                  <a:tcPr marL="31081" marR="31081" marT="15540" marB="15540" anchor="ctr">
                    <a:lnL>
                      <a:noFill/>
                    </a:lnL>
                    <a:lnR>
                      <a:noFill/>
                    </a:lnR>
                    <a:lnT>
                      <a:noFill/>
                    </a:lnT>
                    <a:lnB>
                      <a:noFill/>
                    </a:lnB>
                    <a:solidFill>
                      <a:srgbClr val="FFFFFF"/>
                    </a:solidFill>
                  </a:tcPr>
                </a:tc>
                <a:tc>
                  <a:txBody>
                    <a:bodyPr/>
                    <a:lstStyle/>
                    <a:p>
                      <a:r>
                        <a:rPr lang="en-US" sz="1200" dirty="0">
                          <a:effectLst/>
                        </a:rPr>
                        <a:t>Mattresses that consist of inflatable upright sacs of semipermeable fabric. Inflation of the sacs increases the area of contact between the individual and the support surface and reduces the pressure on the skin. People find it difficult to get in and out of these beds independently; therefore, they are usually reserved for people who spend most of the day in bed.</a:t>
                      </a:r>
                    </a:p>
                  </a:txBody>
                  <a:tcPr marL="31081" marR="31081" marT="15540" marB="15540" anchor="ctr">
                    <a:lnL>
                      <a:noFill/>
                    </a:lnL>
                    <a:lnR>
                      <a:noFill/>
                    </a:lnR>
                    <a:lnT>
                      <a:noFill/>
                    </a:lnT>
                    <a:lnB>
                      <a:noFill/>
                    </a:lnB>
                    <a:solidFill>
                      <a:srgbClr val="FFFFFF"/>
                    </a:solidFill>
                  </a:tcPr>
                </a:tc>
                <a:extLst>
                  <a:ext uri="{0D108BD9-81ED-4DB2-BD59-A6C34878D82A}">
                    <a16:rowId xmlns:a16="http://schemas.microsoft.com/office/drawing/2014/main" val="10003"/>
                  </a:ext>
                </a:extLst>
              </a:tr>
              <a:tr h="740218">
                <a:tc>
                  <a:txBody>
                    <a:bodyPr/>
                    <a:lstStyle/>
                    <a:p>
                      <a:r>
                        <a:rPr lang="en-US" sz="1200" dirty="0">
                          <a:effectLst/>
                        </a:rPr>
                        <a:t>Low-air-loss hydrotherapy beds</a:t>
                      </a:r>
                    </a:p>
                  </a:txBody>
                  <a:tcPr marL="31081" marR="31081" marT="15540" marB="15540" anchor="ctr">
                    <a:lnL>
                      <a:noFill/>
                    </a:lnL>
                    <a:lnR>
                      <a:noFill/>
                    </a:lnR>
                    <a:lnT>
                      <a:noFill/>
                    </a:lnT>
                    <a:lnB>
                      <a:noFill/>
                    </a:lnB>
                    <a:solidFill>
                      <a:srgbClr val="FFFFFF"/>
                    </a:solidFill>
                  </a:tcPr>
                </a:tc>
                <a:tc>
                  <a:txBody>
                    <a:bodyPr/>
                    <a:lstStyle/>
                    <a:p>
                      <a:r>
                        <a:rPr lang="en-US" sz="1200" dirty="0">
                          <a:effectLst/>
                        </a:rPr>
                        <a:t>A mattress that consists of cushions covered by a permeable, fast-drying filter sheet, through which air is circulated. The bed also contains a urine-collecting device.</a:t>
                      </a:r>
                    </a:p>
                  </a:txBody>
                  <a:tcPr marL="31081" marR="31081" marT="15540" marB="15540" anchor="ctr">
                    <a:lnL>
                      <a:noFill/>
                    </a:lnL>
                    <a:lnR>
                      <a:noFill/>
                    </a:lnR>
                    <a:lnT>
                      <a:noFill/>
                    </a:lnT>
                    <a:lnB>
                      <a:noFill/>
                    </a:lnB>
                    <a:solidFill>
                      <a:srgbClr val="FFFFFF"/>
                    </a:solidFill>
                  </a:tcPr>
                </a:tc>
                <a:extLst>
                  <a:ext uri="{0D108BD9-81ED-4DB2-BD59-A6C34878D82A}">
                    <a16:rowId xmlns:a16="http://schemas.microsoft.com/office/drawing/2014/main" val="10004"/>
                  </a:ext>
                </a:extLst>
              </a:tr>
            </a:tbl>
          </a:graphicData>
        </a:graphic>
      </p:graphicFrame>
      <p:sp>
        <p:nvSpPr>
          <p:cNvPr id="10" name="Rectangle 2"/>
          <p:cNvSpPr txBox="1">
            <a:spLocks noChangeArrowheads="1"/>
          </p:cNvSpPr>
          <p:nvPr/>
        </p:nvSpPr>
        <p:spPr>
          <a:xfrm>
            <a:off x="150471" y="219983"/>
            <a:ext cx="12041529" cy="11620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sz="4000" dirty="0"/>
              <a:t>What types of support surfaces are available?</a:t>
            </a:r>
          </a:p>
        </p:txBody>
      </p:sp>
    </p:spTree>
    <p:extLst>
      <p:ext uri="{BB962C8B-B14F-4D97-AF65-F5344CB8AC3E}">
        <p14:creationId xmlns:p14="http://schemas.microsoft.com/office/powerpoint/2010/main" val="902991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5" y="604345"/>
            <a:ext cx="10215717"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What is known about the differences among support surfaces and pressure ulcer prevention?</a:t>
            </a:r>
          </a:p>
        </p:txBody>
      </p:sp>
      <p:sp>
        <p:nvSpPr>
          <p:cNvPr id="7" name="Rectangle 6"/>
          <p:cNvSpPr/>
          <p:nvPr/>
        </p:nvSpPr>
        <p:spPr>
          <a:xfrm>
            <a:off x="765298" y="2434760"/>
            <a:ext cx="10215716" cy="2677656"/>
          </a:xfrm>
          <a:prstGeom prst="rect">
            <a:avLst/>
          </a:prstGeom>
        </p:spPr>
        <p:txBody>
          <a:bodyPr wrap="square">
            <a:spAutoFit/>
          </a:bodyPr>
          <a:lstStyle/>
          <a:p>
            <a:pPr marL="342900" indent="-342900">
              <a:buClr>
                <a:srgbClr val="C00000"/>
              </a:buClr>
              <a:buFont typeface="Arial" charset="0"/>
              <a:buChar char="•"/>
            </a:pPr>
            <a:r>
              <a:rPr lang="en-US" sz="2400" dirty="0"/>
              <a:t>Various types of support surfaces that prevent the development of pressure ulcer are available.   </a:t>
            </a:r>
          </a:p>
          <a:p>
            <a:pPr marL="342900" indent="-342900">
              <a:buClr>
                <a:srgbClr val="C00000"/>
              </a:buClr>
              <a:buFont typeface="Arial" charset="0"/>
              <a:buChar char="•"/>
            </a:pPr>
            <a:r>
              <a:rPr lang="en-US" sz="2400" dirty="0"/>
              <a:t>There are differences in the mechanism of pressure/shear reduction between an alternating air pressure mattress and static air mattress.   </a:t>
            </a:r>
          </a:p>
          <a:p>
            <a:pPr marL="342900" indent="-342900">
              <a:buClr>
                <a:srgbClr val="C00000"/>
              </a:buClr>
              <a:buFont typeface="Arial" charset="0"/>
              <a:buChar char="•"/>
            </a:pPr>
            <a:r>
              <a:rPr lang="en-US" sz="2400" dirty="0"/>
              <a:t>There is no evidence supporting the notion that alternating air pressure mattresses are more effective than other high-specification support mattresses in preventing pressure ulcer. </a:t>
            </a:r>
          </a:p>
        </p:txBody>
      </p:sp>
      <p:sp>
        <p:nvSpPr>
          <p:cNvPr id="5" name="TextBox 4"/>
          <p:cNvSpPr txBox="1"/>
          <p:nvPr/>
        </p:nvSpPr>
        <p:spPr>
          <a:xfrm>
            <a:off x="3951889" y="5780782"/>
            <a:ext cx="8127625" cy="1077218"/>
          </a:xfrm>
          <a:prstGeom prst="rect">
            <a:avLst/>
          </a:prstGeom>
          <a:noFill/>
        </p:spPr>
        <p:txBody>
          <a:bodyPr wrap="square" rtlCol="0">
            <a:spAutoFit/>
          </a:bodyPr>
          <a:lstStyle/>
          <a:p>
            <a:pPr marL="457200" indent="-457200">
              <a:buClr>
                <a:srgbClr val="C00000"/>
              </a:buClr>
            </a:pPr>
            <a:r>
              <a:rPr lang="en-US" sz="1600" dirty="0" err="1"/>
              <a:t>Beeckmana</a:t>
            </a:r>
            <a:r>
              <a:rPr lang="en-US" sz="1600" dirty="0"/>
              <a:t> D, et al. A </a:t>
            </a:r>
            <a:r>
              <a:rPr lang="en-US" sz="1600" dirty="0" err="1"/>
              <a:t>multicentre</a:t>
            </a:r>
            <a:r>
              <a:rPr lang="en-US" sz="1600" dirty="0"/>
              <a:t> prospective </a:t>
            </a:r>
            <a:r>
              <a:rPr lang="en-US" sz="1600" dirty="0" err="1"/>
              <a:t>randomised</a:t>
            </a:r>
            <a:r>
              <a:rPr lang="en-US" sz="1600" dirty="0"/>
              <a:t> controlled clinical trial comparing the effectiveness and cost of a static air mattress and alternating air pressure mattress to prevent pressure ulcers in nursing home residents. International Journal of Nursing Studies 97 (2019) 105–113.</a:t>
            </a:r>
          </a:p>
        </p:txBody>
      </p:sp>
    </p:spTree>
    <p:extLst>
      <p:ext uri="{BB962C8B-B14F-4D97-AF65-F5344CB8AC3E}">
        <p14:creationId xmlns:p14="http://schemas.microsoft.com/office/powerpoint/2010/main" val="84699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98141</TotalTime>
  <Words>4776</Words>
  <Application>Microsoft Macintosh PowerPoint</Application>
  <PresentationFormat>Widescreen</PresentationFormat>
  <Paragraphs>215</Paragraphs>
  <Slides>29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Rounded MT Bold</vt:lpstr>
      <vt:lpstr>Calibri</vt:lpstr>
      <vt:lpstr>Calibri Light</vt:lpstr>
      <vt:lpstr>Office Theme</vt:lpstr>
      <vt:lpstr>Offloading for Patients  with Pressure Ulcers</vt:lpstr>
      <vt:lpstr>Agenda</vt:lpstr>
      <vt:lpstr>How does pressure redistribution work?</vt:lpstr>
      <vt:lpstr>How does pressure equalization relate to device design?</vt:lpstr>
      <vt:lpstr>What offloading measures should be taken? </vt:lpstr>
      <vt:lpstr>What types of support surfaces are available?</vt:lpstr>
      <vt:lpstr>PowerPoint Presentation</vt:lpstr>
      <vt:lpstr>PowerPoint Presentation</vt:lpstr>
      <vt:lpstr>What is known about the differences among support surfaces and pressure ulcer prevention?</vt:lpstr>
      <vt:lpstr>What is known about support surfaces and pressure ulcer prevention?</vt:lpstr>
      <vt:lpstr>What is known about support surfaces and pressure ulcer prevention?</vt:lpstr>
      <vt:lpstr>What are the guidelines for using support surfaces?</vt:lpstr>
      <vt:lpstr>Alternative Air Mattresses</vt:lpstr>
      <vt:lpstr>How do alternating support surfaces work? </vt:lpstr>
      <vt:lpstr>What is the difference between standard foam mattresses and alternating pressure surfaces?</vt:lpstr>
      <vt:lpstr>What is the difference between foam alternatives versus standard foam mattresses to prevent pressure ulcers?</vt:lpstr>
      <vt:lpstr>What are the differences among alternative foam mattresses, low air-loss, and medical sheepskin overlays?</vt:lpstr>
      <vt:lpstr>Is there a difference between alternating pressure and high specification foam?</vt:lpstr>
      <vt:lpstr>What Is Air Fluidized Therapy? </vt:lpstr>
      <vt:lpstr>What Is Air Fluidized Therapy? </vt:lpstr>
      <vt:lpstr>How does fluid immersion simulation work? </vt:lpstr>
      <vt:lpstr>How does the multi podus boot work? </vt:lpstr>
      <vt:lpstr>How to use the multi podus boot? </vt:lpstr>
      <vt:lpstr>PowerPoint Presentation</vt:lpstr>
      <vt:lpstr>What are guidelines for turning patients?</vt:lpstr>
      <vt:lpstr>Support surfaces for home health care</vt:lpstr>
      <vt:lpstr>Support surfaces for home health care</vt:lpstr>
      <vt:lpstr>Support surfaces for home health care</vt:lpstr>
      <vt:lpstr>Mattresses for Home Health 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1212</cp:revision>
  <cp:lastPrinted>2020-07-30T15:28:48Z</cp:lastPrinted>
  <dcterms:created xsi:type="dcterms:W3CDTF">2019-03-18T00:19:13Z</dcterms:created>
  <dcterms:modified xsi:type="dcterms:W3CDTF">2024-07-16T18:22:19Z</dcterms:modified>
</cp:coreProperties>
</file>