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1639" r:id="rId2"/>
    <p:sldId id="352" r:id="rId3"/>
    <p:sldId id="1524" r:id="rId4"/>
    <p:sldId id="1486" r:id="rId5"/>
    <p:sldId id="1447" r:id="rId6"/>
    <p:sldId id="1450" r:id="rId7"/>
    <p:sldId id="1451" r:id="rId8"/>
    <p:sldId id="1735" r:id="rId9"/>
    <p:sldId id="1736" r:id="rId10"/>
    <p:sldId id="1737" r:id="rId11"/>
    <p:sldId id="305" r:id="rId12"/>
    <p:sldId id="307" r:id="rId13"/>
    <p:sldId id="308" r:id="rId14"/>
    <p:sldId id="309" r:id="rId15"/>
    <p:sldId id="310" r:id="rId16"/>
    <p:sldId id="311" r:id="rId17"/>
    <p:sldId id="312" r:id="rId18"/>
    <p:sldId id="313" r:id="rId19"/>
    <p:sldId id="31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3937"/>
    <p:restoredTop sz="95934"/>
  </p:normalViewPr>
  <p:slideViewPr>
    <p:cSldViewPr snapToGrid="0">
      <p:cViewPr varScale="1">
        <p:scale>
          <a:sx n="92" d="100"/>
          <a:sy n="92" d="100"/>
        </p:scale>
        <p:origin x="176" y="5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9F7EB1-B7DC-9443-B298-BB157D9724BF}" type="datetimeFigureOut">
              <a:rPr lang="en-US" smtClean="0"/>
              <a:t>7/16/24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B769B15-CEC6-2745-A1F9-87AFEC4909FA}" type="slidenum">
              <a:rPr lang="en-US" smtClean="0"/>
              <a:t>‹#›</a:t>
            </a:fld>
            <a:endParaRPr lang="en-US"/>
          </a:p>
        </p:txBody>
      </p:sp>
    </p:spTree>
    <p:extLst>
      <p:ext uri="{BB962C8B-B14F-4D97-AF65-F5344CB8AC3E}">
        <p14:creationId xmlns:p14="http://schemas.microsoft.com/office/powerpoint/2010/main" val="15140611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txBox="1">
            <a:spLocks noGrp="1" noChangeArrowheads="1"/>
          </p:cNvSpPr>
          <p:nvPr/>
        </p:nvSpPr>
        <p:spPr bwMode="auto">
          <a:xfrm>
            <a:off x="4144624" y="9119172"/>
            <a:ext cx="3168928" cy="480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32" tIns="46667" rIns="93332" bIns="46667" anchor="b"/>
          <a:lstStyle>
            <a:lvl1pPr defTabSz="908050" eaLnBrk="0" hangingPunct="0">
              <a:defRPr sz="1500">
                <a:solidFill>
                  <a:schemeClr val="tx1"/>
                </a:solidFill>
                <a:latin typeface="Corbel" pitchFamily="34" charset="0"/>
                <a:ea typeface="ＭＳ Ｐゴシック" pitchFamily="34" charset="-128"/>
              </a:defRPr>
            </a:lvl1pPr>
            <a:lvl2pPr marL="742950" indent="-285750" defTabSz="908050" eaLnBrk="0" hangingPunct="0">
              <a:defRPr sz="1500">
                <a:solidFill>
                  <a:schemeClr val="tx1"/>
                </a:solidFill>
                <a:latin typeface="Corbel" pitchFamily="34" charset="0"/>
                <a:ea typeface="ＭＳ Ｐゴシック" pitchFamily="34" charset="-128"/>
              </a:defRPr>
            </a:lvl2pPr>
            <a:lvl3pPr marL="1143000" indent="-228600" defTabSz="908050" eaLnBrk="0" hangingPunct="0">
              <a:defRPr sz="1500">
                <a:solidFill>
                  <a:schemeClr val="tx1"/>
                </a:solidFill>
                <a:latin typeface="Corbel" pitchFamily="34" charset="0"/>
                <a:ea typeface="ＭＳ Ｐゴシック" pitchFamily="34" charset="-128"/>
              </a:defRPr>
            </a:lvl3pPr>
            <a:lvl4pPr marL="1600200" indent="-228600" defTabSz="908050" eaLnBrk="0" hangingPunct="0">
              <a:defRPr sz="1500">
                <a:solidFill>
                  <a:schemeClr val="tx1"/>
                </a:solidFill>
                <a:latin typeface="Corbel" pitchFamily="34" charset="0"/>
                <a:ea typeface="ＭＳ Ｐゴシック" pitchFamily="34" charset="-128"/>
              </a:defRPr>
            </a:lvl4pPr>
            <a:lvl5pPr marL="2057400" indent="-228600" defTabSz="908050" eaLnBrk="0" hangingPunct="0">
              <a:defRPr sz="1500">
                <a:solidFill>
                  <a:schemeClr val="tx1"/>
                </a:solidFill>
                <a:latin typeface="Corbel" pitchFamily="34" charset="0"/>
                <a:ea typeface="ＭＳ Ｐゴシック" pitchFamily="34" charset="-128"/>
              </a:defRPr>
            </a:lvl5pPr>
            <a:lvl6pPr marL="2514600" indent="-228600" defTabSz="908050" eaLnBrk="0" fontAlgn="base" hangingPunct="0">
              <a:spcBef>
                <a:spcPct val="0"/>
              </a:spcBef>
              <a:spcAft>
                <a:spcPct val="0"/>
              </a:spcAft>
              <a:defRPr sz="1500">
                <a:solidFill>
                  <a:schemeClr val="tx1"/>
                </a:solidFill>
                <a:latin typeface="Corbel" pitchFamily="34" charset="0"/>
                <a:ea typeface="ＭＳ Ｐゴシック" pitchFamily="34" charset="-128"/>
              </a:defRPr>
            </a:lvl6pPr>
            <a:lvl7pPr marL="2971800" indent="-228600" defTabSz="908050" eaLnBrk="0" fontAlgn="base" hangingPunct="0">
              <a:spcBef>
                <a:spcPct val="0"/>
              </a:spcBef>
              <a:spcAft>
                <a:spcPct val="0"/>
              </a:spcAft>
              <a:defRPr sz="1500">
                <a:solidFill>
                  <a:schemeClr val="tx1"/>
                </a:solidFill>
                <a:latin typeface="Corbel" pitchFamily="34" charset="0"/>
                <a:ea typeface="ＭＳ Ｐゴシック" pitchFamily="34" charset="-128"/>
              </a:defRPr>
            </a:lvl7pPr>
            <a:lvl8pPr marL="3429000" indent="-228600" defTabSz="908050" eaLnBrk="0" fontAlgn="base" hangingPunct="0">
              <a:spcBef>
                <a:spcPct val="0"/>
              </a:spcBef>
              <a:spcAft>
                <a:spcPct val="0"/>
              </a:spcAft>
              <a:defRPr sz="1500">
                <a:solidFill>
                  <a:schemeClr val="tx1"/>
                </a:solidFill>
                <a:latin typeface="Corbel" pitchFamily="34" charset="0"/>
                <a:ea typeface="ＭＳ Ｐゴシック" pitchFamily="34" charset="-128"/>
              </a:defRPr>
            </a:lvl8pPr>
            <a:lvl9pPr marL="3886200" indent="-228600" defTabSz="908050" eaLnBrk="0" fontAlgn="base" hangingPunct="0">
              <a:spcBef>
                <a:spcPct val="0"/>
              </a:spcBef>
              <a:spcAft>
                <a:spcPct val="0"/>
              </a:spcAft>
              <a:defRPr sz="1500">
                <a:solidFill>
                  <a:schemeClr val="tx1"/>
                </a:solidFill>
                <a:latin typeface="Corbel" pitchFamily="34" charset="0"/>
                <a:ea typeface="ＭＳ Ｐゴシック" pitchFamily="34" charset="-128"/>
              </a:defRPr>
            </a:lvl9pPr>
          </a:lstStyle>
          <a:p>
            <a:pPr eaLnBrk="1" fontAlgn="base" hangingPunct="1">
              <a:spcBef>
                <a:spcPct val="0"/>
              </a:spcBef>
              <a:spcAft>
                <a:spcPct val="0"/>
              </a:spcAft>
            </a:pPr>
            <a:fld id="{97FB07B1-36B4-4906-B77A-EAB0C010AB83}" type="slidenum">
              <a:rPr lang="en-US" sz="1200">
                <a:solidFill>
                  <a:prstClr val="black"/>
                </a:solidFill>
                <a:latin typeface="Arial" charset="0"/>
              </a:rPr>
              <a:pPr eaLnBrk="1" fontAlgn="base" hangingPunct="1">
                <a:spcBef>
                  <a:spcPct val="0"/>
                </a:spcBef>
                <a:spcAft>
                  <a:spcPct val="0"/>
                </a:spcAft>
              </a:pPr>
              <a:t>1</a:t>
            </a:fld>
            <a:endParaRPr lang="en-US" sz="1200" dirty="0">
              <a:solidFill>
                <a:prstClr val="black"/>
              </a:solidFill>
              <a:latin typeface="Arial" charset="0"/>
            </a:endParaRPr>
          </a:p>
        </p:txBody>
      </p:sp>
      <p:sp>
        <p:nvSpPr>
          <p:cNvPr id="11267" name="Rectangle 2"/>
          <p:cNvSpPr>
            <a:spLocks noGrp="1" noRot="1" noChangeAspect="1" noChangeArrowheads="1" noTextEdit="1"/>
          </p:cNvSpPr>
          <p:nvPr>
            <p:ph type="sldImg"/>
          </p:nvPr>
        </p:nvSpPr>
        <p:spPr>
          <a:xfrm>
            <a:off x="460375" y="722313"/>
            <a:ext cx="6397625" cy="3598862"/>
          </a:xfrm>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32" tIns="46667" rIns="93332" bIns="46667"/>
          <a:lstStyle/>
          <a:p>
            <a:pPr defTabSz="942147"/>
            <a:endParaRPr lang="en-US" dirty="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VC (collagen hydroxylation), B1, B6 (heme synthesis), B9, B12, </a:t>
            </a:r>
            <a:r>
              <a:rPr lang="en-US" sz="1200" dirty="0" err="1"/>
              <a:t>fe</a:t>
            </a:r>
            <a:r>
              <a:rPr lang="en-US" sz="1200" dirty="0"/>
              <a:t>, cu (</a:t>
            </a:r>
            <a:r>
              <a:rPr lang="en-US" sz="1200" dirty="0" err="1"/>
              <a:t>lysyl</a:t>
            </a:r>
            <a:r>
              <a:rPr lang="en-US" sz="1200" dirty="0"/>
              <a:t> oxidase – collagen cross-linking), </a:t>
            </a:r>
            <a:r>
              <a:rPr lang="en-US" sz="1200" dirty="0" err="1"/>
              <a:t>zn</a:t>
            </a:r>
            <a:r>
              <a:rPr lang="en-US" sz="1200" dirty="0"/>
              <a:t> (protein, immune system), se, </a:t>
            </a:r>
            <a:r>
              <a:rPr lang="en-US" sz="1200" dirty="0" err="1"/>
              <a:t>mn</a:t>
            </a:r>
            <a:r>
              <a:rPr lang="en-US" sz="1200" dirty="0"/>
              <a:t> (proline), carnitine, creatine, others</a:t>
            </a:r>
          </a:p>
          <a:p>
            <a:endParaRPr lang="en-US" dirty="0"/>
          </a:p>
        </p:txBody>
      </p:sp>
      <p:sp>
        <p:nvSpPr>
          <p:cNvPr id="4" name="Slide Number Placeholder 3"/>
          <p:cNvSpPr>
            <a:spLocks noGrp="1"/>
          </p:cNvSpPr>
          <p:nvPr>
            <p:ph type="sldNum" sz="quarter" idx="5"/>
          </p:nvPr>
        </p:nvSpPr>
        <p:spPr/>
        <p:txBody>
          <a:bodyPr/>
          <a:lstStyle/>
          <a:p>
            <a:fld id="{59C76B55-B7BB-4B2B-9FD6-AC0F52EB2805}" type="slidenum">
              <a:rPr lang="en-US" smtClean="0"/>
              <a:t>8</a:t>
            </a:fld>
            <a:endParaRPr lang="en-US"/>
          </a:p>
        </p:txBody>
      </p:sp>
    </p:spTree>
    <p:extLst>
      <p:ext uri="{BB962C8B-B14F-4D97-AF65-F5344CB8AC3E}">
        <p14:creationId xmlns:p14="http://schemas.microsoft.com/office/powerpoint/2010/main" val="20108634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u="none" strike="noStrike" dirty="0">
                <a:solidFill>
                  <a:srgbClr val="333333"/>
                </a:solidFill>
                <a:effectLst/>
                <a:latin typeface="Roboto"/>
              </a:rPr>
              <a:t>Collagen synthesis: a) The polypeptide chains are synthesized in the ribosomes and secreted into the lumen of the endoplasmic reticulum, where they are subjected to different post-translational modification such as hydroxylation of Pro and Lys and glycosylation of other amino acidic residues. b) The C-pro-peptides are then assembled in the characteristic triple helix and secreted in the extracellular space. The subsequent steps are c) cleavage of the N and C pro-peptides, d) spontaneous self-assembly of the resulting collagen molecules into fibrils, and e) formation of covalent crosslinks. Figure from</a:t>
            </a:r>
            <a:endParaRPr lang="en-US" dirty="0"/>
          </a:p>
        </p:txBody>
      </p:sp>
      <p:sp>
        <p:nvSpPr>
          <p:cNvPr id="4" name="Slide Number Placeholder 3"/>
          <p:cNvSpPr>
            <a:spLocks noGrp="1"/>
          </p:cNvSpPr>
          <p:nvPr>
            <p:ph type="sldNum" sz="quarter" idx="5"/>
          </p:nvPr>
        </p:nvSpPr>
        <p:spPr/>
        <p:txBody>
          <a:bodyPr/>
          <a:lstStyle/>
          <a:p>
            <a:fld id="{59C76B55-B7BB-4B2B-9FD6-AC0F52EB2805}" type="slidenum">
              <a:rPr lang="en-US" smtClean="0"/>
              <a:t>10</a:t>
            </a:fld>
            <a:endParaRPr lang="en-US"/>
          </a:p>
        </p:txBody>
      </p:sp>
    </p:spTree>
    <p:extLst>
      <p:ext uri="{BB962C8B-B14F-4D97-AF65-F5344CB8AC3E}">
        <p14:creationId xmlns:p14="http://schemas.microsoft.com/office/powerpoint/2010/main" val="1628674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F7504-C346-B027-60DE-9DFE8A61D19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6B76EF6-C0F7-10EF-8CEE-9033A448E7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9C3ECA1-EB6E-D0F6-F604-D8864BA6F771}"/>
              </a:ext>
            </a:extLst>
          </p:cNvPr>
          <p:cNvSpPr>
            <a:spLocks noGrp="1"/>
          </p:cNvSpPr>
          <p:nvPr>
            <p:ph type="dt" sz="half" idx="10"/>
          </p:nvPr>
        </p:nvSpPr>
        <p:spPr/>
        <p:txBody>
          <a:bodyPr/>
          <a:lstStyle/>
          <a:p>
            <a:fld id="{53C79E9B-347E-FF43-BC52-1A58573BE593}" type="datetimeFigureOut">
              <a:rPr lang="en-US" smtClean="0"/>
              <a:t>7/16/24</a:t>
            </a:fld>
            <a:endParaRPr lang="en-US"/>
          </a:p>
        </p:txBody>
      </p:sp>
      <p:sp>
        <p:nvSpPr>
          <p:cNvPr id="5" name="Footer Placeholder 4">
            <a:extLst>
              <a:ext uri="{FF2B5EF4-FFF2-40B4-BE49-F238E27FC236}">
                <a16:creationId xmlns:a16="http://schemas.microsoft.com/office/drawing/2014/main" id="{014F38F1-BF7F-2754-47A3-3A4E522CBE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A16796-A686-D27D-F960-3BC4CD288E7D}"/>
              </a:ext>
            </a:extLst>
          </p:cNvPr>
          <p:cNvSpPr>
            <a:spLocks noGrp="1"/>
          </p:cNvSpPr>
          <p:nvPr>
            <p:ph type="sldNum" sz="quarter" idx="12"/>
          </p:nvPr>
        </p:nvSpPr>
        <p:spPr/>
        <p:txBody>
          <a:bodyPr/>
          <a:lstStyle/>
          <a:p>
            <a:fld id="{D2A2A69E-E51E-0349-8EF9-BCDA8143B3C6}" type="slidenum">
              <a:rPr lang="en-US" smtClean="0"/>
              <a:t>‹#›</a:t>
            </a:fld>
            <a:endParaRPr lang="en-US"/>
          </a:p>
        </p:txBody>
      </p:sp>
    </p:spTree>
    <p:extLst>
      <p:ext uri="{BB962C8B-B14F-4D97-AF65-F5344CB8AC3E}">
        <p14:creationId xmlns:p14="http://schemas.microsoft.com/office/powerpoint/2010/main" val="302188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E5F34-554D-CD11-B711-BDC739C15BE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9A3541-A870-0814-7F7F-CCBD11E5EB5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C69040-435D-01C0-943B-B507D6B1BA7F}"/>
              </a:ext>
            </a:extLst>
          </p:cNvPr>
          <p:cNvSpPr>
            <a:spLocks noGrp="1"/>
          </p:cNvSpPr>
          <p:nvPr>
            <p:ph type="dt" sz="half" idx="10"/>
          </p:nvPr>
        </p:nvSpPr>
        <p:spPr/>
        <p:txBody>
          <a:bodyPr/>
          <a:lstStyle/>
          <a:p>
            <a:fld id="{53C79E9B-347E-FF43-BC52-1A58573BE593}" type="datetimeFigureOut">
              <a:rPr lang="en-US" smtClean="0"/>
              <a:t>7/16/24</a:t>
            </a:fld>
            <a:endParaRPr lang="en-US"/>
          </a:p>
        </p:txBody>
      </p:sp>
      <p:sp>
        <p:nvSpPr>
          <p:cNvPr id="5" name="Footer Placeholder 4">
            <a:extLst>
              <a:ext uri="{FF2B5EF4-FFF2-40B4-BE49-F238E27FC236}">
                <a16:creationId xmlns:a16="http://schemas.microsoft.com/office/drawing/2014/main" id="{C4141DB7-7B3B-4A7E-07B7-04AA484D01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CC23E2-4FB9-AEB2-C878-D1BFB59924D7}"/>
              </a:ext>
            </a:extLst>
          </p:cNvPr>
          <p:cNvSpPr>
            <a:spLocks noGrp="1"/>
          </p:cNvSpPr>
          <p:nvPr>
            <p:ph type="sldNum" sz="quarter" idx="12"/>
          </p:nvPr>
        </p:nvSpPr>
        <p:spPr/>
        <p:txBody>
          <a:bodyPr/>
          <a:lstStyle/>
          <a:p>
            <a:fld id="{D2A2A69E-E51E-0349-8EF9-BCDA8143B3C6}" type="slidenum">
              <a:rPr lang="en-US" smtClean="0"/>
              <a:t>‹#›</a:t>
            </a:fld>
            <a:endParaRPr lang="en-US"/>
          </a:p>
        </p:txBody>
      </p:sp>
    </p:spTree>
    <p:extLst>
      <p:ext uri="{BB962C8B-B14F-4D97-AF65-F5344CB8AC3E}">
        <p14:creationId xmlns:p14="http://schemas.microsoft.com/office/powerpoint/2010/main" val="41195983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75FB7DA-6BFD-962C-7B7A-1B76D155A9E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1C591F6-DEBF-1BFB-169A-62F802763FA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627C7D-FDBC-C5F4-9D53-9C940D25443C}"/>
              </a:ext>
            </a:extLst>
          </p:cNvPr>
          <p:cNvSpPr>
            <a:spLocks noGrp="1"/>
          </p:cNvSpPr>
          <p:nvPr>
            <p:ph type="dt" sz="half" idx="10"/>
          </p:nvPr>
        </p:nvSpPr>
        <p:spPr/>
        <p:txBody>
          <a:bodyPr/>
          <a:lstStyle/>
          <a:p>
            <a:fld id="{53C79E9B-347E-FF43-BC52-1A58573BE593}" type="datetimeFigureOut">
              <a:rPr lang="en-US" smtClean="0"/>
              <a:t>7/16/24</a:t>
            </a:fld>
            <a:endParaRPr lang="en-US"/>
          </a:p>
        </p:txBody>
      </p:sp>
      <p:sp>
        <p:nvSpPr>
          <p:cNvPr id="5" name="Footer Placeholder 4">
            <a:extLst>
              <a:ext uri="{FF2B5EF4-FFF2-40B4-BE49-F238E27FC236}">
                <a16:creationId xmlns:a16="http://schemas.microsoft.com/office/drawing/2014/main" id="{D3FA3667-3604-5942-BB51-6C0EE429D7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ABD890-7F58-F7AF-39B8-5EC106E9B05C}"/>
              </a:ext>
            </a:extLst>
          </p:cNvPr>
          <p:cNvSpPr>
            <a:spLocks noGrp="1"/>
          </p:cNvSpPr>
          <p:nvPr>
            <p:ph type="sldNum" sz="quarter" idx="12"/>
          </p:nvPr>
        </p:nvSpPr>
        <p:spPr/>
        <p:txBody>
          <a:bodyPr/>
          <a:lstStyle/>
          <a:p>
            <a:fld id="{D2A2A69E-E51E-0349-8EF9-BCDA8143B3C6}" type="slidenum">
              <a:rPr lang="en-US" smtClean="0"/>
              <a:t>‹#›</a:t>
            </a:fld>
            <a:endParaRPr lang="en-US"/>
          </a:p>
        </p:txBody>
      </p:sp>
    </p:spTree>
    <p:extLst>
      <p:ext uri="{BB962C8B-B14F-4D97-AF65-F5344CB8AC3E}">
        <p14:creationId xmlns:p14="http://schemas.microsoft.com/office/powerpoint/2010/main" val="23406287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List">
    <p:spTree>
      <p:nvGrpSpPr>
        <p:cNvPr id="1" name=""/>
        <p:cNvGrpSpPr/>
        <p:nvPr/>
      </p:nvGrpSpPr>
      <p:grpSpPr>
        <a:xfrm>
          <a:off x="0" y="0"/>
          <a:ext cx="0" cy="0"/>
          <a:chOff x="0" y="0"/>
          <a:chExt cx="0" cy="0"/>
        </a:xfrm>
      </p:grpSpPr>
      <p:sp>
        <p:nvSpPr>
          <p:cNvPr id="2" name="Title 1"/>
          <p:cNvSpPr>
            <a:spLocks noGrp="1"/>
          </p:cNvSpPr>
          <p:nvPr>
            <p:ph type="title"/>
          </p:nvPr>
        </p:nvSpPr>
        <p:spPr>
          <a:xfrm>
            <a:off x="609600" y="275167"/>
            <a:ext cx="10972800" cy="1143000"/>
          </a:xfrm>
          <a:prstGeom prst="rect">
            <a:avLst/>
          </a:prstGeom>
        </p:spPr>
        <p:txBody>
          <a:bodyPr/>
          <a:lstStyle>
            <a:lvl1pPr>
              <a:defRPr>
                <a:solidFill>
                  <a:schemeClr val="tx1"/>
                </a:solidFill>
              </a:defRPr>
            </a:lvl1pPr>
          </a:lstStyle>
          <a:p>
            <a:r>
              <a:rPr lang="en-US" dirty="0"/>
              <a:t>Click to edit Master title style</a:t>
            </a:r>
          </a:p>
        </p:txBody>
      </p:sp>
      <p:sp>
        <p:nvSpPr>
          <p:cNvPr id="4" name="Content Placeholder 3"/>
          <p:cNvSpPr>
            <a:spLocks noGrp="1"/>
          </p:cNvSpPr>
          <p:nvPr>
            <p:ph sz="quarter" idx="10"/>
          </p:nvPr>
        </p:nvSpPr>
        <p:spPr>
          <a:xfrm>
            <a:off x="711200" y="1701800"/>
            <a:ext cx="9042400" cy="3556000"/>
          </a:xfrm>
          <a:prstGeom prst="rect">
            <a:avLst/>
          </a:prstGeom>
        </p:spPr>
        <p:txBody>
          <a:bodyPr/>
          <a:lstStyle>
            <a:lvl1pPr>
              <a:buClr>
                <a:srgbClr val="C00000"/>
              </a:buClr>
              <a:defRPr>
                <a:solidFill>
                  <a:schemeClr val="tx1"/>
                </a:solidFill>
              </a:defRPr>
            </a:lvl1pPr>
            <a:lvl2pPr>
              <a:buClr>
                <a:srgbClr val="C00000"/>
              </a:buClr>
              <a:defRPr>
                <a:solidFill>
                  <a:schemeClr val="tx1"/>
                </a:solidFill>
              </a:defRPr>
            </a:lvl2pPr>
            <a:lvl3pPr>
              <a:buClr>
                <a:srgbClr val="C00000"/>
              </a:buClr>
              <a:defRPr>
                <a:solidFill>
                  <a:schemeClr val="tx1"/>
                </a:solidFill>
              </a:defRPr>
            </a:lvl3pPr>
            <a:lvl4pPr>
              <a:buClr>
                <a:srgbClr val="C00000"/>
              </a:buClr>
              <a:defRPr>
                <a:solidFill>
                  <a:schemeClr val="tx1"/>
                </a:solidFill>
              </a:defRPr>
            </a:lvl4pPr>
            <a:lvl5pPr>
              <a:buClr>
                <a:srgbClr val="C00000"/>
              </a:buCl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37222199"/>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36D93-E4C4-04C9-7555-E8BD346BD3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BB30708-A3DB-26AA-767F-6D7C4D5216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172D76-E89C-4DCF-C92F-5D19A875A2E9}"/>
              </a:ext>
            </a:extLst>
          </p:cNvPr>
          <p:cNvSpPr>
            <a:spLocks noGrp="1"/>
          </p:cNvSpPr>
          <p:nvPr>
            <p:ph type="dt" sz="half" idx="10"/>
          </p:nvPr>
        </p:nvSpPr>
        <p:spPr/>
        <p:txBody>
          <a:bodyPr/>
          <a:lstStyle/>
          <a:p>
            <a:fld id="{53C79E9B-347E-FF43-BC52-1A58573BE593}" type="datetimeFigureOut">
              <a:rPr lang="en-US" smtClean="0"/>
              <a:t>7/16/24</a:t>
            </a:fld>
            <a:endParaRPr lang="en-US"/>
          </a:p>
        </p:txBody>
      </p:sp>
      <p:sp>
        <p:nvSpPr>
          <p:cNvPr id="5" name="Footer Placeholder 4">
            <a:extLst>
              <a:ext uri="{FF2B5EF4-FFF2-40B4-BE49-F238E27FC236}">
                <a16:creationId xmlns:a16="http://schemas.microsoft.com/office/drawing/2014/main" id="{EA06E7E8-80FA-47B5-AC86-5FF72BFBD54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698A6C-C233-62F6-0E2E-B7D4366DA26D}"/>
              </a:ext>
            </a:extLst>
          </p:cNvPr>
          <p:cNvSpPr>
            <a:spLocks noGrp="1"/>
          </p:cNvSpPr>
          <p:nvPr>
            <p:ph type="sldNum" sz="quarter" idx="12"/>
          </p:nvPr>
        </p:nvSpPr>
        <p:spPr/>
        <p:txBody>
          <a:bodyPr/>
          <a:lstStyle/>
          <a:p>
            <a:fld id="{D2A2A69E-E51E-0349-8EF9-BCDA8143B3C6}" type="slidenum">
              <a:rPr lang="en-US" smtClean="0"/>
              <a:t>‹#›</a:t>
            </a:fld>
            <a:endParaRPr lang="en-US"/>
          </a:p>
        </p:txBody>
      </p:sp>
    </p:spTree>
    <p:extLst>
      <p:ext uri="{BB962C8B-B14F-4D97-AF65-F5344CB8AC3E}">
        <p14:creationId xmlns:p14="http://schemas.microsoft.com/office/powerpoint/2010/main" val="2779665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72419C-406B-3D8B-FE18-494357FC1DB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3C9E66-5116-079B-9FE0-8F7ECBF524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9942522-1DED-25D8-59B6-F017FAD60CF5}"/>
              </a:ext>
            </a:extLst>
          </p:cNvPr>
          <p:cNvSpPr>
            <a:spLocks noGrp="1"/>
          </p:cNvSpPr>
          <p:nvPr>
            <p:ph type="dt" sz="half" idx="10"/>
          </p:nvPr>
        </p:nvSpPr>
        <p:spPr/>
        <p:txBody>
          <a:bodyPr/>
          <a:lstStyle/>
          <a:p>
            <a:fld id="{53C79E9B-347E-FF43-BC52-1A58573BE593}" type="datetimeFigureOut">
              <a:rPr lang="en-US" smtClean="0"/>
              <a:t>7/16/24</a:t>
            </a:fld>
            <a:endParaRPr lang="en-US"/>
          </a:p>
        </p:txBody>
      </p:sp>
      <p:sp>
        <p:nvSpPr>
          <p:cNvPr id="5" name="Footer Placeholder 4">
            <a:extLst>
              <a:ext uri="{FF2B5EF4-FFF2-40B4-BE49-F238E27FC236}">
                <a16:creationId xmlns:a16="http://schemas.microsoft.com/office/drawing/2014/main" id="{D623D262-CC67-240F-47BF-614510AC1D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E4B41F-317B-7CE4-458D-20A8F3509278}"/>
              </a:ext>
            </a:extLst>
          </p:cNvPr>
          <p:cNvSpPr>
            <a:spLocks noGrp="1"/>
          </p:cNvSpPr>
          <p:nvPr>
            <p:ph type="sldNum" sz="quarter" idx="12"/>
          </p:nvPr>
        </p:nvSpPr>
        <p:spPr/>
        <p:txBody>
          <a:bodyPr/>
          <a:lstStyle/>
          <a:p>
            <a:fld id="{D2A2A69E-E51E-0349-8EF9-BCDA8143B3C6}" type="slidenum">
              <a:rPr lang="en-US" smtClean="0"/>
              <a:t>‹#›</a:t>
            </a:fld>
            <a:endParaRPr lang="en-US"/>
          </a:p>
        </p:txBody>
      </p:sp>
    </p:spTree>
    <p:extLst>
      <p:ext uri="{BB962C8B-B14F-4D97-AF65-F5344CB8AC3E}">
        <p14:creationId xmlns:p14="http://schemas.microsoft.com/office/powerpoint/2010/main" val="3902440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69FA80-DCCE-739F-854A-E9CD8E86CB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B03A07-A903-91E1-D5A6-19AE45BD9BA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ED9027B-4919-5178-8498-50963B6359C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EEBAAD5-4B3E-E15D-BDFD-0AB1ACB5BE32}"/>
              </a:ext>
            </a:extLst>
          </p:cNvPr>
          <p:cNvSpPr>
            <a:spLocks noGrp="1"/>
          </p:cNvSpPr>
          <p:nvPr>
            <p:ph type="dt" sz="half" idx="10"/>
          </p:nvPr>
        </p:nvSpPr>
        <p:spPr/>
        <p:txBody>
          <a:bodyPr/>
          <a:lstStyle/>
          <a:p>
            <a:fld id="{53C79E9B-347E-FF43-BC52-1A58573BE593}" type="datetimeFigureOut">
              <a:rPr lang="en-US" smtClean="0"/>
              <a:t>7/16/24</a:t>
            </a:fld>
            <a:endParaRPr lang="en-US"/>
          </a:p>
        </p:txBody>
      </p:sp>
      <p:sp>
        <p:nvSpPr>
          <p:cNvPr id="6" name="Footer Placeholder 5">
            <a:extLst>
              <a:ext uri="{FF2B5EF4-FFF2-40B4-BE49-F238E27FC236}">
                <a16:creationId xmlns:a16="http://schemas.microsoft.com/office/drawing/2014/main" id="{A86933E6-A7D0-5B3D-0883-DF3FF6C8D9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B763CF7-C88C-1802-4477-364BDC235F95}"/>
              </a:ext>
            </a:extLst>
          </p:cNvPr>
          <p:cNvSpPr>
            <a:spLocks noGrp="1"/>
          </p:cNvSpPr>
          <p:nvPr>
            <p:ph type="sldNum" sz="quarter" idx="12"/>
          </p:nvPr>
        </p:nvSpPr>
        <p:spPr/>
        <p:txBody>
          <a:bodyPr/>
          <a:lstStyle/>
          <a:p>
            <a:fld id="{D2A2A69E-E51E-0349-8EF9-BCDA8143B3C6}" type="slidenum">
              <a:rPr lang="en-US" smtClean="0"/>
              <a:t>‹#›</a:t>
            </a:fld>
            <a:endParaRPr lang="en-US"/>
          </a:p>
        </p:txBody>
      </p:sp>
    </p:spTree>
    <p:extLst>
      <p:ext uri="{BB962C8B-B14F-4D97-AF65-F5344CB8AC3E}">
        <p14:creationId xmlns:p14="http://schemas.microsoft.com/office/powerpoint/2010/main" val="229782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DCB77-C293-1893-4984-AE2F616F793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5B654DC-79EC-FBA6-4920-15785E53E2A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4218C1F-594F-EC77-EBBB-FC1B3156A24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843E581-00CF-0809-EC52-6870A98B0F6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0B4843C-E306-DE53-9C8A-9DB726FA9DE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58549B-1672-4007-C0C0-D1901708E55D}"/>
              </a:ext>
            </a:extLst>
          </p:cNvPr>
          <p:cNvSpPr>
            <a:spLocks noGrp="1"/>
          </p:cNvSpPr>
          <p:nvPr>
            <p:ph type="dt" sz="half" idx="10"/>
          </p:nvPr>
        </p:nvSpPr>
        <p:spPr/>
        <p:txBody>
          <a:bodyPr/>
          <a:lstStyle/>
          <a:p>
            <a:fld id="{53C79E9B-347E-FF43-BC52-1A58573BE593}" type="datetimeFigureOut">
              <a:rPr lang="en-US" smtClean="0"/>
              <a:t>7/16/24</a:t>
            </a:fld>
            <a:endParaRPr lang="en-US"/>
          </a:p>
        </p:txBody>
      </p:sp>
      <p:sp>
        <p:nvSpPr>
          <p:cNvPr id="8" name="Footer Placeholder 7">
            <a:extLst>
              <a:ext uri="{FF2B5EF4-FFF2-40B4-BE49-F238E27FC236}">
                <a16:creationId xmlns:a16="http://schemas.microsoft.com/office/drawing/2014/main" id="{3486949D-D3AD-20D7-A242-EE525BBB86F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DDE8908-F9C0-9CFB-ED87-F9D116AD71A6}"/>
              </a:ext>
            </a:extLst>
          </p:cNvPr>
          <p:cNvSpPr>
            <a:spLocks noGrp="1"/>
          </p:cNvSpPr>
          <p:nvPr>
            <p:ph type="sldNum" sz="quarter" idx="12"/>
          </p:nvPr>
        </p:nvSpPr>
        <p:spPr/>
        <p:txBody>
          <a:bodyPr/>
          <a:lstStyle/>
          <a:p>
            <a:fld id="{D2A2A69E-E51E-0349-8EF9-BCDA8143B3C6}" type="slidenum">
              <a:rPr lang="en-US" smtClean="0"/>
              <a:t>‹#›</a:t>
            </a:fld>
            <a:endParaRPr lang="en-US"/>
          </a:p>
        </p:txBody>
      </p:sp>
    </p:spTree>
    <p:extLst>
      <p:ext uri="{BB962C8B-B14F-4D97-AF65-F5344CB8AC3E}">
        <p14:creationId xmlns:p14="http://schemas.microsoft.com/office/powerpoint/2010/main" val="4084430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D314C-ABDF-9B3B-C0C6-690EA1450CF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041AF6C-44CD-D604-72AC-38870DE03DBE}"/>
              </a:ext>
            </a:extLst>
          </p:cNvPr>
          <p:cNvSpPr>
            <a:spLocks noGrp="1"/>
          </p:cNvSpPr>
          <p:nvPr>
            <p:ph type="dt" sz="half" idx="10"/>
          </p:nvPr>
        </p:nvSpPr>
        <p:spPr/>
        <p:txBody>
          <a:bodyPr/>
          <a:lstStyle/>
          <a:p>
            <a:fld id="{53C79E9B-347E-FF43-BC52-1A58573BE593}" type="datetimeFigureOut">
              <a:rPr lang="en-US" smtClean="0"/>
              <a:t>7/16/24</a:t>
            </a:fld>
            <a:endParaRPr lang="en-US"/>
          </a:p>
        </p:txBody>
      </p:sp>
      <p:sp>
        <p:nvSpPr>
          <p:cNvPr id="4" name="Footer Placeholder 3">
            <a:extLst>
              <a:ext uri="{FF2B5EF4-FFF2-40B4-BE49-F238E27FC236}">
                <a16:creationId xmlns:a16="http://schemas.microsoft.com/office/drawing/2014/main" id="{87A16958-CF94-5D28-C10B-109E152D3AB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24FD54D-A0FF-E891-C817-90EF7622D7D7}"/>
              </a:ext>
            </a:extLst>
          </p:cNvPr>
          <p:cNvSpPr>
            <a:spLocks noGrp="1"/>
          </p:cNvSpPr>
          <p:nvPr>
            <p:ph type="sldNum" sz="quarter" idx="12"/>
          </p:nvPr>
        </p:nvSpPr>
        <p:spPr/>
        <p:txBody>
          <a:bodyPr/>
          <a:lstStyle/>
          <a:p>
            <a:fld id="{D2A2A69E-E51E-0349-8EF9-BCDA8143B3C6}" type="slidenum">
              <a:rPr lang="en-US" smtClean="0"/>
              <a:t>‹#›</a:t>
            </a:fld>
            <a:endParaRPr lang="en-US"/>
          </a:p>
        </p:txBody>
      </p:sp>
    </p:spTree>
    <p:extLst>
      <p:ext uri="{BB962C8B-B14F-4D97-AF65-F5344CB8AC3E}">
        <p14:creationId xmlns:p14="http://schemas.microsoft.com/office/powerpoint/2010/main" val="3483947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F55F470-9861-9E57-DBAD-43C23216EEC4}"/>
              </a:ext>
            </a:extLst>
          </p:cNvPr>
          <p:cNvSpPr>
            <a:spLocks noGrp="1"/>
          </p:cNvSpPr>
          <p:nvPr>
            <p:ph type="dt" sz="half" idx="10"/>
          </p:nvPr>
        </p:nvSpPr>
        <p:spPr/>
        <p:txBody>
          <a:bodyPr/>
          <a:lstStyle/>
          <a:p>
            <a:fld id="{53C79E9B-347E-FF43-BC52-1A58573BE593}" type="datetimeFigureOut">
              <a:rPr lang="en-US" smtClean="0"/>
              <a:t>7/16/24</a:t>
            </a:fld>
            <a:endParaRPr lang="en-US"/>
          </a:p>
        </p:txBody>
      </p:sp>
      <p:sp>
        <p:nvSpPr>
          <p:cNvPr id="3" name="Footer Placeholder 2">
            <a:extLst>
              <a:ext uri="{FF2B5EF4-FFF2-40B4-BE49-F238E27FC236}">
                <a16:creationId xmlns:a16="http://schemas.microsoft.com/office/drawing/2014/main" id="{A2E17761-D1CB-A353-8078-D6AE17F24B9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0E6AB32-58C4-4355-DCE9-438DC5057A23}"/>
              </a:ext>
            </a:extLst>
          </p:cNvPr>
          <p:cNvSpPr>
            <a:spLocks noGrp="1"/>
          </p:cNvSpPr>
          <p:nvPr>
            <p:ph type="sldNum" sz="quarter" idx="12"/>
          </p:nvPr>
        </p:nvSpPr>
        <p:spPr/>
        <p:txBody>
          <a:bodyPr/>
          <a:lstStyle/>
          <a:p>
            <a:fld id="{D2A2A69E-E51E-0349-8EF9-BCDA8143B3C6}" type="slidenum">
              <a:rPr lang="en-US" smtClean="0"/>
              <a:t>‹#›</a:t>
            </a:fld>
            <a:endParaRPr lang="en-US"/>
          </a:p>
        </p:txBody>
      </p:sp>
    </p:spTree>
    <p:extLst>
      <p:ext uri="{BB962C8B-B14F-4D97-AF65-F5344CB8AC3E}">
        <p14:creationId xmlns:p14="http://schemas.microsoft.com/office/powerpoint/2010/main" val="3687783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B3D2A-CB8B-8D55-C7EA-A3B51E3FD3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57FD063-3E4C-CB0C-D28E-C56098F072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D65F514-3290-E360-C075-149539CE2F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1E7255-A900-900C-7170-53B74FE0B5C9}"/>
              </a:ext>
            </a:extLst>
          </p:cNvPr>
          <p:cNvSpPr>
            <a:spLocks noGrp="1"/>
          </p:cNvSpPr>
          <p:nvPr>
            <p:ph type="dt" sz="half" idx="10"/>
          </p:nvPr>
        </p:nvSpPr>
        <p:spPr/>
        <p:txBody>
          <a:bodyPr/>
          <a:lstStyle/>
          <a:p>
            <a:fld id="{53C79E9B-347E-FF43-BC52-1A58573BE593}" type="datetimeFigureOut">
              <a:rPr lang="en-US" smtClean="0"/>
              <a:t>7/16/24</a:t>
            </a:fld>
            <a:endParaRPr lang="en-US"/>
          </a:p>
        </p:txBody>
      </p:sp>
      <p:sp>
        <p:nvSpPr>
          <p:cNvPr id="6" name="Footer Placeholder 5">
            <a:extLst>
              <a:ext uri="{FF2B5EF4-FFF2-40B4-BE49-F238E27FC236}">
                <a16:creationId xmlns:a16="http://schemas.microsoft.com/office/drawing/2014/main" id="{8731F8F7-0ACA-D507-A957-71072A932E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B7726D-5527-C018-FC26-E0EA3C4BE1F4}"/>
              </a:ext>
            </a:extLst>
          </p:cNvPr>
          <p:cNvSpPr>
            <a:spLocks noGrp="1"/>
          </p:cNvSpPr>
          <p:nvPr>
            <p:ph type="sldNum" sz="quarter" idx="12"/>
          </p:nvPr>
        </p:nvSpPr>
        <p:spPr/>
        <p:txBody>
          <a:bodyPr/>
          <a:lstStyle/>
          <a:p>
            <a:fld id="{D2A2A69E-E51E-0349-8EF9-BCDA8143B3C6}" type="slidenum">
              <a:rPr lang="en-US" smtClean="0"/>
              <a:t>‹#›</a:t>
            </a:fld>
            <a:endParaRPr lang="en-US"/>
          </a:p>
        </p:txBody>
      </p:sp>
    </p:spTree>
    <p:extLst>
      <p:ext uri="{BB962C8B-B14F-4D97-AF65-F5344CB8AC3E}">
        <p14:creationId xmlns:p14="http://schemas.microsoft.com/office/powerpoint/2010/main" val="13233136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57ACA-5586-A5C9-EE19-31D6B01AC1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F97C1C4-CC20-D057-E44D-FC9B6B42FB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EB9E10B-07DD-25B5-FFCB-9A0FD441BE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D90C1B9-49BD-CAEC-F372-BC4E7D8379B4}"/>
              </a:ext>
            </a:extLst>
          </p:cNvPr>
          <p:cNvSpPr>
            <a:spLocks noGrp="1"/>
          </p:cNvSpPr>
          <p:nvPr>
            <p:ph type="dt" sz="half" idx="10"/>
          </p:nvPr>
        </p:nvSpPr>
        <p:spPr/>
        <p:txBody>
          <a:bodyPr/>
          <a:lstStyle/>
          <a:p>
            <a:fld id="{53C79E9B-347E-FF43-BC52-1A58573BE593}" type="datetimeFigureOut">
              <a:rPr lang="en-US" smtClean="0"/>
              <a:t>7/16/24</a:t>
            </a:fld>
            <a:endParaRPr lang="en-US"/>
          </a:p>
        </p:txBody>
      </p:sp>
      <p:sp>
        <p:nvSpPr>
          <p:cNvPr id="6" name="Footer Placeholder 5">
            <a:extLst>
              <a:ext uri="{FF2B5EF4-FFF2-40B4-BE49-F238E27FC236}">
                <a16:creationId xmlns:a16="http://schemas.microsoft.com/office/drawing/2014/main" id="{28BED121-FAC7-1A68-7D72-FD34DCB162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AA9080-75D9-4A04-DCD8-69EF0FE82EF5}"/>
              </a:ext>
            </a:extLst>
          </p:cNvPr>
          <p:cNvSpPr>
            <a:spLocks noGrp="1"/>
          </p:cNvSpPr>
          <p:nvPr>
            <p:ph type="sldNum" sz="quarter" idx="12"/>
          </p:nvPr>
        </p:nvSpPr>
        <p:spPr/>
        <p:txBody>
          <a:bodyPr/>
          <a:lstStyle/>
          <a:p>
            <a:fld id="{D2A2A69E-E51E-0349-8EF9-BCDA8143B3C6}" type="slidenum">
              <a:rPr lang="en-US" smtClean="0"/>
              <a:t>‹#›</a:t>
            </a:fld>
            <a:endParaRPr lang="en-US"/>
          </a:p>
        </p:txBody>
      </p:sp>
    </p:spTree>
    <p:extLst>
      <p:ext uri="{BB962C8B-B14F-4D97-AF65-F5344CB8AC3E}">
        <p14:creationId xmlns:p14="http://schemas.microsoft.com/office/powerpoint/2010/main" val="619010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
              <a:schemeClr val="bg1"/>
            </a:gs>
            <a:gs pos="2000">
              <a:schemeClr val="bg2"/>
            </a:gs>
            <a:gs pos="100000">
              <a:schemeClr val="bg1">
                <a:lumMod val="95000"/>
              </a:schemeClr>
            </a:gs>
          </a:gsLst>
          <a:lin ang="16200000" scaled="0"/>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736EAD-913C-74E3-EBFC-F95BFEDDCA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1DB9C3-B6D7-B3D5-9F08-DC79055F80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13E5A51-CA1F-AC24-26C4-24DCA5ED57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C79E9B-347E-FF43-BC52-1A58573BE593}" type="datetimeFigureOut">
              <a:rPr lang="en-US" smtClean="0"/>
              <a:t>7/16/24</a:t>
            </a:fld>
            <a:endParaRPr lang="en-US"/>
          </a:p>
        </p:txBody>
      </p:sp>
      <p:sp>
        <p:nvSpPr>
          <p:cNvPr id="5" name="Footer Placeholder 4">
            <a:extLst>
              <a:ext uri="{FF2B5EF4-FFF2-40B4-BE49-F238E27FC236}">
                <a16:creationId xmlns:a16="http://schemas.microsoft.com/office/drawing/2014/main" id="{BC912CF0-DE91-34E4-0B73-1FB316B361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0024D8C-14C5-F13A-20B1-4C51035780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A2A69E-E51E-0349-8EF9-BCDA8143B3C6}" type="slidenum">
              <a:rPr lang="en-US" smtClean="0"/>
              <a:t>‹#›</a:t>
            </a:fld>
            <a:endParaRPr lang="en-US"/>
          </a:p>
        </p:txBody>
      </p:sp>
    </p:spTree>
    <p:extLst>
      <p:ext uri="{BB962C8B-B14F-4D97-AF65-F5344CB8AC3E}">
        <p14:creationId xmlns:p14="http://schemas.microsoft.com/office/powerpoint/2010/main" val="2527675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ext Box 4"/>
          <p:cNvSpPr txBox="1">
            <a:spLocks noChangeArrowheads="1"/>
          </p:cNvSpPr>
          <p:nvPr/>
        </p:nvSpPr>
        <p:spPr bwMode="auto">
          <a:xfrm>
            <a:off x="4369206" y="3962831"/>
            <a:ext cx="3556780" cy="41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7920" tIns="53997" rIns="107920" bIns="53997">
            <a:spAutoFit/>
          </a:bodyPr>
          <a:lstStyle>
            <a:lvl1pPr eaLnBrk="0" hangingPunct="0">
              <a:defRPr sz="1500">
                <a:solidFill>
                  <a:schemeClr val="tx1"/>
                </a:solidFill>
                <a:latin typeface="Corbel" pitchFamily="34" charset="0"/>
                <a:ea typeface="ＭＳ Ｐゴシック" pitchFamily="34" charset="-128"/>
              </a:defRPr>
            </a:lvl1pPr>
            <a:lvl2pPr marL="742950" indent="-285750" eaLnBrk="0" hangingPunct="0">
              <a:defRPr sz="1500">
                <a:solidFill>
                  <a:schemeClr val="tx1"/>
                </a:solidFill>
                <a:latin typeface="Corbel" pitchFamily="34" charset="0"/>
                <a:ea typeface="ＭＳ Ｐゴシック" pitchFamily="34" charset="-128"/>
              </a:defRPr>
            </a:lvl2pPr>
            <a:lvl3pPr marL="1143000" indent="-228600" eaLnBrk="0" hangingPunct="0">
              <a:defRPr sz="1500">
                <a:solidFill>
                  <a:schemeClr val="tx1"/>
                </a:solidFill>
                <a:latin typeface="Corbel" pitchFamily="34" charset="0"/>
                <a:ea typeface="ＭＳ Ｐゴシック" pitchFamily="34" charset="-128"/>
              </a:defRPr>
            </a:lvl3pPr>
            <a:lvl4pPr marL="1600200" indent="-228600" eaLnBrk="0" hangingPunct="0">
              <a:defRPr sz="1500">
                <a:solidFill>
                  <a:schemeClr val="tx1"/>
                </a:solidFill>
                <a:latin typeface="Corbel" pitchFamily="34" charset="0"/>
                <a:ea typeface="ＭＳ Ｐゴシック" pitchFamily="34" charset="-128"/>
              </a:defRPr>
            </a:lvl4pPr>
            <a:lvl5pPr marL="2057400" indent="-228600" eaLnBrk="0" hangingPunct="0">
              <a:defRPr sz="1500">
                <a:solidFill>
                  <a:schemeClr val="tx1"/>
                </a:solidFill>
                <a:latin typeface="Corbel" pitchFamily="34" charset="0"/>
                <a:ea typeface="ＭＳ Ｐゴシック" pitchFamily="34" charset="-128"/>
              </a:defRPr>
            </a:lvl5pPr>
            <a:lvl6pPr marL="2514600" indent="-228600" defTabSz="741363" eaLnBrk="0" fontAlgn="base" hangingPunct="0">
              <a:spcBef>
                <a:spcPct val="0"/>
              </a:spcBef>
              <a:spcAft>
                <a:spcPct val="0"/>
              </a:spcAft>
              <a:defRPr sz="1500">
                <a:solidFill>
                  <a:schemeClr val="tx1"/>
                </a:solidFill>
                <a:latin typeface="Corbel" pitchFamily="34" charset="0"/>
                <a:ea typeface="ＭＳ Ｐゴシック" pitchFamily="34" charset="-128"/>
              </a:defRPr>
            </a:lvl6pPr>
            <a:lvl7pPr marL="2971800" indent="-228600" defTabSz="741363" eaLnBrk="0" fontAlgn="base" hangingPunct="0">
              <a:spcBef>
                <a:spcPct val="0"/>
              </a:spcBef>
              <a:spcAft>
                <a:spcPct val="0"/>
              </a:spcAft>
              <a:defRPr sz="1500">
                <a:solidFill>
                  <a:schemeClr val="tx1"/>
                </a:solidFill>
                <a:latin typeface="Corbel" pitchFamily="34" charset="0"/>
                <a:ea typeface="ＭＳ Ｐゴシック" pitchFamily="34" charset="-128"/>
              </a:defRPr>
            </a:lvl7pPr>
            <a:lvl8pPr marL="3429000" indent="-228600" defTabSz="741363" eaLnBrk="0" fontAlgn="base" hangingPunct="0">
              <a:spcBef>
                <a:spcPct val="0"/>
              </a:spcBef>
              <a:spcAft>
                <a:spcPct val="0"/>
              </a:spcAft>
              <a:defRPr sz="1500">
                <a:solidFill>
                  <a:schemeClr val="tx1"/>
                </a:solidFill>
                <a:latin typeface="Corbel" pitchFamily="34" charset="0"/>
                <a:ea typeface="ＭＳ Ｐゴシック" pitchFamily="34" charset="-128"/>
              </a:defRPr>
            </a:lvl8pPr>
            <a:lvl9pPr marL="3886200" indent="-228600" defTabSz="741363" eaLnBrk="0" fontAlgn="base" hangingPunct="0">
              <a:spcBef>
                <a:spcPct val="0"/>
              </a:spcBef>
              <a:spcAft>
                <a:spcPct val="0"/>
              </a:spcAft>
              <a:defRPr sz="1500">
                <a:solidFill>
                  <a:schemeClr val="tx1"/>
                </a:solidFill>
                <a:latin typeface="Corbel" pitchFamily="34" charset="0"/>
                <a:ea typeface="ＭＳ Ｐゴシック" pitchFamily="34" charset="-128"/>
              </a:defRPr>
            </a:lvl9pPr>
          </a:lstStyle>
          <a:p>
            <a:pPr defTabSz="1337401" fontAlgn="base">
              <a:spcBef>
                <a:spcPct val="50000"/>
              </a:spcBef>
              <a:spcAft>
                <a:spcPct val="0"/>
              </a:spcAft>
            </a:pPr>
            <a:endParaRPr lang="en-US" sz="2000" dirty="0">
              <a:solidFill>
                <a:prstClr val="black"/>
              </a:solidFill>
              <a:latin typeface="Arial" charset="0"/>
            </a:endParaRPr>
          </a:p>
        </p:txBody>
      </p:sp>
      <p:pic>
        <p:nvPicPr>
          <p:cNvPr id="5" name="Picture 4" descr="G:\Shared\CreativeMediaDigitalAssets\Logos\AAA_RWJBarnabas Health\_Combo Logo nbimc-chnj\rwjbh2016-h-nbimc-CHoNJ combo tag.png"/>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49770"/>
          <a:stretch/>
        </p:blipFill>
        <p:spPr bwMode="auto">
          <a:xfrm>
            <a:off x="4745715" y="4660384"/>
            <a:ext cx="2163085" cy="1003817"/>
          </a:xfrm>
          <a:prstGeom prst="rect">
            <a:avLst/>
          </a:prstGeom>
          <a:noFill/>
          <a:extLst>
            <a:ext uri="{909E8E84-426E-40DD-AFC4-6F175D3DCCD1}">
              <a14:hiddenFill xmlns:a14="http://schemas.microsoft.com/office/drawing/2010/main">
                <a:solidFill>
                  <a:srgbClr val="FFFFFF"/>
                </a:solidFill>
              </a14:hiddenFill>
            </a:ext>
          </a:extLst>
        </p:spPr>
      </p:pic>
      <p:sp>
        <p:nvSpPr>
          <p:cNvPr id="4" name="Title 1"/>
          <p:cNvSpPr>
            <a:spLocks noGrp="1"/>
          </p:cNvSpPr>
          <p:nvPr>
            <p:ph type="title"/>
          </p:nvPr>
        </p:nvSpPr>
        <p:spPr>
          <a:xfrm>
            <a:off x="508001" y="1828446"/>
            <a:ext cx="10972800" cy="1143000"/>
          </a:xfrm>
        </p:spPr>
        <p:txBody>
          <a:bodyPr>
            <a:normAutofit fontScale="90000"/>
          </a:bodyPr>
          <a:lstStyle/>
          <a:p>
            <a:pPr algn="ctr"/>
            <a:r>
              <a:rPr lang="en-US" sz="5333" dirty="0"/>
              <a:t>Nutrition and Wound Healing</a:t>
            </a:r>
            <a:br>
              <a:rPr lang="en-US" sz="5333" dirty="0"/>
            </a:br>
            <a:br>
              <a:rPr lang="en-US" sz="5333" dirty="0"/>
            </a:br>
            <a:r>
              <a:rPr lang="en-US" sz="4267" dirty="0"/>
              <a:t>Wednesday, October 2, 2024</a:t>
            </a:r>
            <a:br>
              <a:rPr lang="en-US" sz="4267" dirty="0"/>
            </a:br>
            <a:endParaRPr lang="en-US" sz="2667" dirty="0"/>
          </a:p>
        </p:txBody>
      </p:sp>
      <p:pic>
        <p:nvPicPr>
          <p:cNvPr id="6" name="Picture 5">
            <a:extLst>
              <a:ext uri="{FF2B5EF4-FFF2-40B4-BE49-F238E27FC236}">
                <a16:creationId xmlns:a16="http://schemas.microsoft.com/office/drawing/2014/main" id="{176F2650-9D2B-5D29-8644-77CE74B84B4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94401" y="5500155"/>
            <a:ext cx="2590135" cy="899123"/>
          </a:xfrm>
          <a:prstGeom prst="rect">
            <a:avLst/>
          </a:prstGeom>
        </p:spPr>
      </p:pic>
      <p:pic>
        <p:nvPicPr>
          <p:cNvPr id="8" name="Picture 7">
            <a:extLst>
              <a:ext uri="{FF2B5EF4-FFF2-40B4-BE49-F238E27FC236}">
                <a16:creationId xmlns:a16="http://schemas.microsoft.com/office/drawing/2014/main" id="{D1A9C355-5874-E227-E0D8-08FC12AB4AF5}"/>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86411" y="5555736"/>
            <a:ext cx="2590135" cy="874377"/>
          </a:xfrm>
          <a:prstGeom prst="rect">
            <a:avLst/>
          </a:prstGeom>
        </p:spPr>
      </p:pic>
      <p:pic>
        <p:nvPicPr>
          <p:cNvPr id="10" name="Picture 9">
            <a:extLst>
              <a:ext uri="{FF2B5EF4-FFF2-40B4-BE49-F238E27FC236}">
                <a16:creationId xmlns:a16="http://schemas.microsoft.com/office/drawing/2014/main" id="{8CE324F8-99B6-285B-AB3C-90B6DBFAE77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81165" y="5531939"/>
            <a:ext cx="2590135" cy="868948"/>
          </a:xfrm>
          <a:prstGeom prst="rect">
            <a:avLst/>
          </a:prstGeom>
        </p:spPr>
      </p:pic>
      <p:pic>
        <p:nvPicPr>
          <p:cNvPr id="12" name="Picture 11">
            <a:extLst>
              <a:ext uri="{FF2B5EF4-FFF2-40B4-BE49-F238E27FC236}">
                <a16:creationId xmlns:a16="http://schemas.microsoft.com/office/drawing/2014/main" id="{3F57486E-7715-D8D0-3FAF-6CD2357772C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890666" y="5461000"/>
            <a:ext cx="2590135" cy="835795"/>
          </a:xfrm>
          <a:prstGeom prst="rect">
            <a:avLst/>
          </a:prstGeom>
        </p:spPr>
      </p:pic>
    </p:spTree>
    <p:extLst>
      <p:ext uri="{BB962C8B-B14F-4D97-AF65-F5344CB8AC3E}">
        <p14:creationId xmlns:p14="http://schemas.microsoft.com/office/powerpoint/2010/main" val="427659026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6EE77DC-25AF-4A70-9285-12592A3ACC6B}"/>
              </a:ext>
            </a:extLst>
          </p:cNvPr>
          <p:cNvSpPr/>
          <p:nvPr/>
        </p:nvSpPr>
        <p:spPr>
          <a:xfrm>
            <a:off x="4615406" y="399414"/>
            <a:ext cx="3204723" cy="523220"/>
          </a:xfrm>
          <a:prstGeom prst="rect">
            <a:avLst/>
          </a:prstGeom>
        </p:spPr>
        <p:txBody>
          <a:bodyPr wrap="none">
            <a:spAutoFit/>
          </a:bodyPr>
          <a:lstStyle/>
          <a:p>
            <a:r>
              <a:rPr lang="en-US" sz="2800" dirty="0">
                <a:latin typeface="Arial" panose="020B0604020202020204" pitchFamily="34" charset="0"/>
                <a:ea typeface="Arial Rounded MT Bold" charset="0"/>
                <a:cs typeface="Arial" panose="020B0604020202020204" pitchFamily="34" charset="0"/>
              </a:rPr>
              <a:t>Collagen synthesis</a:t>
            </a:r>
          </a:p>
        </p:txBody>
      </p:sp>
      <p:pic>
        <p:nvPicPr>
          <p:cNvPr id="6" name="Picture 2">
            <a:extLst>
              <a:ext uri="{FF2B5EF4-FFF2-40B4-BE49-F238E27FC236}">
                <a16:creationId xmlns:a16="http://schemas.microsoft.com/office/drawing/2014/main" id="{C3D6C00B-3C68-4B4C-8B59-A6C988C3FF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812" y="963261"/>
            <a:ext cx="7833069" cy="4699840"/>
          </a:xfrm>
          <a:prstGeom prst="rect">
            <a:avLst/>
          </a:prstGeom>
        </p:spPr>
      </p:pic>
      <p:sp>
        <p:nvSpPr>
          <p:cNvPr id="4" name="Rectangle 3">
            <a:extLst>
              <a:ext uri="{FF2B5EF4-FFF2-40B4-BE49-F238E27FC236}">
                <a16:creationId xmlns:a16="http://schemas.microsoft.com/office/drawing/2014/main" id="{7DA1C3F0-5DEB-4A0B-B2C2-E0F5BB85F4D3}"/>
              </a:ext>
            </a:extLst>
          </p:cNvPr>
          <p:cNvSpPr/>
          <p:nvPr/>
        </p:nvSpPr>
        <p:spPr>
          <a:xfrm>
            <a:off x="9178901" y="963261"/>
            <a:ext cx="2285110" cy="5016758"/>
          </a:xfrm>
          <a:prstGeom prst="rect">
            <a:avLst/>
          </a:prstGeom>
        </p:spPr>
        <p:txBody>
          <a:bodyPr wrap="square">
            <a:spAutoFit/>
          </a:bodyPr>
          <a:lstStyle/>
          <a:p>
            <a:r>
              <a:rPr lang="en-US" sz="1600" dirty="0"/>
              <a:t>Polypeptide chains are synthesized in ribosomes, secreted into the lumen of the ER, subjected to post-translational modification (hydroxylation of Pro and Lys and glycosylation). C-pro-peptides are assembled in as a triple helix and secreted in the extracellular space. N and C pro-peptides are cleaved, spontaneous self-assembly of collagen molecules into fibrils occurs, covalent crosslinks strengthens the structure</a:t>
            </a:r>
          </a:p>
        </p:txBody>
      </p:sp>
    </p:spTree>
    <p:extLst>
      <p:ext uri="{BB962C8B-B14F-4D97-AF65-F5344CB8AC3E}">
        <p14:creationId xmlns:p14="http://schemas.microsoft.com/office/powerpoint/2010/main" val="337418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Nutrition: Macronutrients</a:t>
            </a:r>
          </a:p>
        </p:txBody>
      </p:sp>
      <p:sp>
        <p:nvSpPr>
          <p:cNvPr id="3" name="Content Placeholder 2"/>
          <p:cNvSpPr>
            <a:spLocks noGrp="1"/>
          </p:cNvSpPr>
          <p:nvPr>
            <p:ph sz="quarter" idx="10"/>
          </p:nvPr>
        </p:nvSpPr>
        <p:spPr>
          <a:xfrm>
            <a:off x="744008" y="1322607"/>
            <a:ext cx="10330392" cy="3556000"/>
          </a:xfrm>
        </p:spPr>
        <p:txBody>
          <a:bodyPr>
            <a:normAutofit fontScale="92500" lnSpcReduction="10000"/>
          </a:bodyPr>
          <a:lstStyle/>
          <a:p>
            <a:r>
              <a:rPr lang="en-US" sz="1867" i="1" dirty="0"/>
              <a:t>Carbohydrates, fats, proteins, and fluids</a:t>
            </a:r>
            <a:r>
              <a:rPr lang="en-US" sz="1867" dirty="0"/>
              <a:t>. Overall, nutrition in wound healing must provide adequate support for an increased energy demand during the wound healing process. Caloric needs during wound healing are estimated at 30-35 kcal/kg, or up to 40 kcal/kg if the patient is underweight, but may need to be individualized based on age, comorbidities, body weight, activity level, stage of the healing process, and  the severity, size, and number of wounds. Also, the composition of the calories needs to be evaluated with carbohydrates, proteins, and fats, as each play a role in the wound healing process. </a:t>
            </a:r>
          </a:p>
          <a:p>
            <a:r>
              <a:rPr lang="en-US" sz="1867" dirty="0"/>
              <a:t>Protein-calorie malnutrition (PCM) is a form of malnutrition with decreased calories and decreased protein content of diet, leading to deficient lean body mass (LBM). It is sometimes found in critically ill patients due to hypermetabolic/</a:t>
            </a:r>
            <a:r>
              <a:rPr lang="en-US" sz="1867" dirty="0" err="1"/>
              <a:t>hypercatabolic</a:t>
            </a:r>
            <a:r>
              <a:rPr lang="en-US" sz="1867" dirty="0"/>
              <a:t> responses, but it can also be found in </a:t>
            </a:r>
            <a:r>
              <a:rPr lang="en-US" sz="1867" dirty="0" err="1"/>
              <a:t>nonhospitalized</a:t>
            </a:r>
            <a:r>
              <a:rPr lang="en-US" sz="1867" dirty="0"/>
              <a:t> patients due to behavioral eating habits. </a:t>
            </a:r>
          </a:p>
          <a:p>
            <a:r>
              <a:rPr lang="en-US" sz="1867" dirty="0"/>
              <a:t>The hypermetabolic response results in glycogen depletion with cortisol production resulting in protein catabolism, amino acid mobilization, and the production of hepatic glucose. Additionally, inflammatory and immune responses are activated with increased production of interleukins 1 through 6; tumor necrosis factor alpha (TNFα); C-reactive protein, fibrinogen, and protein S; and decreased production of albumin and </a:t>
            </a:r>
            <a:r>
              <a:rPr lang="en-US" sz="1867" dirty="0" err="1"/>
              <a:t>prealbumin</a:t>
            </a:r>
            <a:r>
              <a:rPr lang="en-US" sz="1867" dirty="0"/>
              <a:t>.</a:t>
            </a:r>
          </a:p>
        </p:txBody>
      </p:sp>
      <p:sp>
        <p:nvSpPr>
          <p:cNvPr id="4" name="TextBox 3"/>
          <p:cNvSpPr txBox="1"/>
          <p:nvPr/>
        </p:nvSpPr>
        <p:spPr>
          <a:xfrm>
            <a:off x="5283200" y="5889357"/>
            <a:ext cx="6096000" cy="830997"/>
          </a:xfrm>
          <a:prstGeom prst="rect">
            <a:avLst/>
          </a:prstGeom>
          <a:noFill/>
        </p:spPr>
        <p:txBody>
          <a:bodyPr wrap="square" rtlCol="0">
            <a:spAutoFit/>
          </a:bodyPr>
          <a:lstStyle/>
          <a:p>
            <a:pPr marL="237061" indent="-237061"/>
            <a:r>
              <a:rPr lang="en-US" sz="1600" dirty="0" err="1"/>
              <a:t>Quain</a:t>
            </a:r>
            <a:r>
              <a:rPr lang="en-US" sz="1600" dirty="0"/>
              <a:t> AM, </a:t>
            </a:r>
            <a:r>
              <a:rPr lang="en-US" sz="1600" dirty="0" err="1"/>
              <a:t>Khardori</a:t>
            </a:r>
            <a:r>
              <a:rPr lang="en-US" sz="1600" dirty="0"/>
              <a:t> NM. Nutrition in Wound Care Management: A Comprehensive Overview. Wounds. 2015 Dec;27(12):327-35. PMID: 27447105.</a:t>
            </a:r>
          </a:p>
        </p:txBody>
      </p:sp>
    </p:spTree>
    <p:extLst>
      <p:ext uri="{BB962C8B-B14F-4D97-AF65-F5344CB8AC3E}">
        <p14:creationId xmlns:p14="http://schemas.microsoft.com/office/powerpoint/2010/main" val="1338176100"/>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Nutrition: Macronutrients</a:t>
            </a:r>
          </a:p>
        </p:txBody>
      </p:sp>
      <p:sp>
        <p:nvSpPr>
          <p:cNvPr id="3" name="Content Placeholder 2"/>
          <p:cNvSpPr>
            <a:spLocks noGrp="1"/>
          </p:cNvSpPr>
          <p:nvPr>
            <p:ph sz="quarter" idx="10"/>
          </p:nvPr>
        </p:nvSpPr>
        <p:spPr>
          <a:xfrm>
            <a:off x="744008" y="1322607"/>
            <a:ext cx="9042400" cy="3556000"/>
          </a:xfrm>
        </p:spPr>
        <p:txBody>
          <a:bodyPr/>
          <a:lstStyle/>
          <a:p>
            <a:r>
              <a:rPr lang="en-US" sz="2133" b="1" i="1" dirty="0"/>
              <a:t>Carbohydrates</a:t>
            </a:r>
            <a:r>
              <a:rPr lang="en-US" sz="2133" dirty="0"/>
              <a:t>. Carbohydrates stimulate insulin production, which is helpful in the anabolic processes of wound healing, particularly during the proliferative phase. However, hyperglycemia can reduce granulocyte function and increase infectious complications.</a:t>
            </a:r>
            <a:endParaRPr lang="en-US" sz="2133" baseline="30000" dirty="0"/>
          </a:p>
          <a:p>
            <a:r>
              <a:rPr lang="en-US" sz="2133" dirty="0"/>
              <a:t>Also, diabetic neuropathy can propagate wound formation if the patient does not take care to protect the wound in the area of reduced pain sensation. </a:t>
            </a:r>
          </a:p>
          <a:p>
            <a:r>
              <a:rPr lang="en-US" sz="2133" dirty="0"/>
              <a:t>Apart from diabetes mellitus, steroid use, antibiotics, fluid supplementation with dextrose, and physiologic stress with increased cortisol production can also contribute to hyperglycemia.</a:t>
            </a:r>
          </a:p>
        </p:txBody>
      </p:sp>
      <p:sp>
        <p:nvSpPr>
          <p:cNvPr id="4" name="TextBox 3"/>
          <p:cNvSpPr txBox="1"/>
          <p:nvPr/>
        </p:nvSpPr>
        <p:spPr>
          <a:xfrm>
            <a:off x="5689600" y="5541433"/>
            <a:ext cx="6096000" cy="830997"/>
          </a:xfrm>
          <a:prstGeom prst="rect">
            <a:avLst/>
          </a:prstGeom>
          <a:noFill/>
        </p:spPr>
        <p:txBody>
          <a:bodyPr wrap="square" rtlCol="0">
            <a:spAutoFit/>
          </a:bodyPr>
          <a:lstStyle/>
          <a:p>
            <a:pPr marL="237061" indent="-237061"/>
            <a:r>
              <a:rPr lang="en-US" sz="1600" dirty="0" err="1"/>
              <a:t>Quain</a:t>
            </a:r>
            <a:r>
              <a:rPr lang="en-US" sz="1600" dirty="0"/>
              <a:t> AM, </a:t>
            </a:r>
            <a:r>
              <a:rPr lang="en-US" sz="1600" dirty="0" err="1"/>
              <a:t>Khardori</a:t>
            </a:r>
            <a:r>
              <a:rPr lang="en-US" sz="1600" dirty="0"/>
              <a:t> NM. Nutrition in Wound Care Management: A Comprehensive Overview. Wounds. 2015 Dec;27(12):327-35. PMID: 27447105.</a:t>
            </a:r>
          </a:p>
        </p:txBody>
      </p:sp>
    </p:spTree>
    <p:extLst>
      <p:ext uri="{BB962C8B-B14F-4D97-AF65-F5344CB8AC3E}">
        <p14:creationId xmlns:p14="http://schemas.microsoft.com/office/powerpoint/2010/main" val="793048883"/>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Nutrition: Macronutrients</a:t>
            </a:r>
          </a:p>
        </p:txBody>
      </p:sp>
      <p:sp>
        <p:nvSpPr>
          <p:cNvPr id="3" name="Content Placeholder 2"/>
          <p:cNvSpPr>
            <a:spLocks noGrp="1"/>
          </p:cNvSpPr>
          <p:nvPr>
            <p:ph sz="quarter" idx="10"/>
          </p:nvPr>
        </p:nvSpPr>
        <p:spPr>
          <a:xfrm>
            <a:off x="609600" y="1092200"/>
            <a:ext cx="10330392" cy="3556000"/>
          </a:xfrm>
        </p:spPr>
        <p:txBody>
          <a:bodyPr>
            <a:normAutofit fontScale="92500" lnSpcReduction="10000"/>
          </a:bodyPr>
          <a:lstStyle/>
          <a:p>
            <a:r>
              <a:rPr lang="en-US" sz="1867" b="1" i="1" dirty="0"/>
              <a:t>Fats</a:t>
            </a:r>
            <a:r>
              <a:rPr lang="en-US" sz="1867" dirty="0"/>
              <a:t>. Adequate fat intake in the patient with an acute or chronic wound can supply additional energy to the wound healing process, as well as structural functions including axonal myelination and lipid bilayers in cell and organelle membranes during tissue growth. Dietary fats can produce ATP via beta-oxidation, thereby addressing other energy-requiring processes to spare protein for wound healing. Fat intake is also important in the role of absorbing fat-soluble micronutrients, including vitamin A, omega-3, and omega-6 fatty acids. Omega-6 fatty acids are an important precursor to production of prostaglandins, thromboxane, and leukotrienes in the inflammatory response, resulting in platelet aggregation and inflammatory vasoconstriction. </a:t>
            </a:r>
          </a:p>
          <a:p>
            <a:r>
              <a:rPr lang="en-US" sz="1867" dirty="0"/>
              <a:t>Omega-3 fatty acids, on the other hand, dampen inflammatory responses and result in vasodilation through cytokine release. Omega-3 fatty acid supplementation was shown to have a detrimental effect on wound healing with decreased wound tensile strength</a:t>
            </a:r>
            <a:r>
              <a:rPr lang="en-US" sz="1867" baseline="30000" dirty="0"/>
              <a:t>20</a:t>
            </a:r>
            <a:r>
              <a:rPr lang="en-US" sz="1867" dirty="0"/>
              <a:t>; however, it was also shown to decrease progression of pressure ulcers when supplemented in combination with omega-6 fatty acids in fish oil. Though the overall effect of essential fatty acids on wound healing is still unclear, supplements during the inflammatory phase in a 1:1 ratio of omega-6 to omega-3 have been proposed as beneficial. More information is needed on when to supplement fatty acids, what types of fatty acids are needed and in what ratio, as many trials thus far have been confounded due to a </a:t>
            </a:r>
            <a:r>
              <a:rPr lang="en-US" sz="1867" dirty="0" err="1"/>
              <a:t>multisupplement</a:t>
            </a:r>
            <a:r>
              <a:rPr lang="en-US" sz="1867" dirty="0"/>
              <a:t> approach.</a:t>
            </a:r>
          </a:p>
        </p:txBody>
      </p:sp>
      <p:sp>
        <p:nvSpPr>
          <p:cNvPr id="4" name="TextBox 3"/>
          <p:cNvSpPr txBox="1"/>
          <p:nvPr/>
        </p:nvSpPr>
        <p:spPr>
          <a:xfrm>
            <a:off x="4267201" y="6070601"/>
            <a:ext cx="8042804" cy="584775"/>
          </a:xfrm>
          <a:prstGeom prst="rect">
            <a:avLst/>
          </a:prstGeom>
          <a:noFill/>
        </p:spPr>
        <p:txBody>
          <a:bodyPr wrap="square" rtlCol="0">
            <a:spAutoFit/>
          </a:bodyPr>
          <a:lstStyle/>
          <a:p>
            <a:pPr marL="237061" indent="-237061"/>
            <a:r>
              <a:rPr lang="en-US" sz="1600" dirty="0" err="1"/>
              <a:t>Quain</a:t>
            </a:r>
            <a:r>
              <a:rPr lang="en-US" sz="1600" dirty="0"/>
              <a:t> AM, </a:t>
            </a:r>
            <a:r>
              <a:rPr lang="en-US" sz="1600" dirty="0" err="1"/>
              <a:t>Khardori</a:t>
            </a:r>
            <a:r>
              <a:rPr lang="en-US" sz="1600" dirty="0"/>
              <a:t> NM. Nutrition in Wound Care Management: A Comprehensive Overview. Wounds. 2015 Dec;27(12):327-35. PMID: 27447105.</a:t>
            </a:r>
          </a:p>
        </p:txBody>
      </p:sp>
    </p:spTree>
    <p:extLst>
      <p:ext uri="{BB962C8B-B14F-4D97-AF65-F5344CB8AC3E}">
        <p14:creationId xmlns:p14="http://schemas.microsoft.com/office/powerpoint/2010/main" val="788027578"/>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Nutrition: Macronutrients</a:t>
            </a:r>
          </a:p>
        </p:txBody>
      </p:sp>
      <p:sp>
        <p:nvSpPr>
          <p:cNvPr id="3" name="Content Placeholder 2"/>
          <p:cNvSpPr>
            <a:spLocks noGrp="1"/>
          </p:cNvSpPr>
          <p:nvPr>
            <p:ph sz="quarter" idx="10"/>
          </p:nvPr>
        </p:nvSpPr>
        <p:spPr>
          <a:xfrm>
            <a:off x="744008" y="1322607"/>
            <a:ext cx="10431992" cy="3556000"/>
          </a:xfrm>
        </p:spPr>
        <p:txBody>
          <a:bodyPr>
            <a:normAutofit fontScale="92500" lnSpcReduction="10000"/>
          </a:bodyPr>
          <a:lstStyle/>
          <a:p>
            <a:r>
              <a:rPr lang="en-US" sz="1867" b="1" i="1" dirty="0"/>
              <a:t>Protein</a:t>
            </a:r>
            <a:r>
              <a:rPr lang="en-US" sz="1867" dirty="0"/>
              <a:t>. Protein plays an essential role in all stages of wound healing. Protein supplies are essential to collagen synthesis, angiogenesis, fibroblast proliferation, immune function, tissue remodeling, wound contraction, and skin structural proteins. Leukocytes, monocytes, lymphocytes, and macrophages require protein for their formation and function in mounting an immune response. Protein deficiency results in impaired fibroblast proliferation and collagen synthesis during the proliferative phase of healing. One key role of protein is the maintenance of oncotic pressure, particularly in venous insufficiency wounds, where excess </a:t>
            </a:r>
            <a:r>
              <a:rPr lang="en-US" sz="1867" dirty="0" err="1"/>
              <a:t>extraluminal</a:t>
            </a:r>
            <a:r>
              <a:rPr lang="en-US" sz="1867" dirty="0"/>
              <a:t> pressure due to peripheral edema will exacerbate wound formation and slow wound healing. Also, as mentioned with fat intake, overall protein and calorie malnutrition may shunt protein reserves away from wound healing processes into other required functions, thereby slowing wound healing. The presence of a wound increases protein demand by up to 250% and caloric demand by up to 50% to maintain adequate LBM stores. Additionally, large quantities of protein can be lost through wound exudate. Depletion of 10% of LBM is associated with impaired immunity and risk of infection, losses of 20% of LBM decreases the rate of wound closure with thinning of the skin, and losses of 30% of LBM will halt healing and predispose the patient to new wound formation. Greater losses often result in death. Ensuring adequate protein stores and protein intake is vital; however, </a:t>
            </a:r>
            <a:r>
              <a:rPr lang="en-US" sz="1867" dirty="0" err="1"/>
              <a:t>oversupplementation</a:t>
            </a:r>
            <a:r>
              <a:rPr lang="en-US" sz="1867" dirty="0"/>
              <a:t> may not promote additional protein synthesis with the risk of increased oncotic pressure resulting in dehydration</a:t>
            </a:r>
          </a:p>
        </p:txBody>
      </p:sp>
      <p:sp>
        <p:nvSpPr>
          <p:cNvPr id="4" name="TextBox 3"/>
          <p:cNvSpPr txBox="1"/>
          <p:nvPr/>
        </p:nvSpPr>
        <p:spPr>
          <a:xfrm>
            <a:off x="2743200" y="6242447"/>
            <a:ext cx="9652000" cy="584775"/>
          </a:xfrm>
          <a:prstGeom prst="rect">
            <a:avLst/>
          </a:prstGeom>
          <a:noFill/>
        </p:spPr>
        <p:txBody>
          <a:bodyPr wrap="square" rtlCol="0">
            <a:spAutoFit/>
          </a:bodyPr>
          <a:lstStyle/>
          <a:p>
            <a:pPr marL="237061" indent="-237061"/>
            <a:r>
              <a:rPr lang="en-US" sz="1600" dirty="0" err="1"/>
              <a:t>Quain</a:t>
            </a:r>
            <a:r>
              <a:rPr lang="en-US" sz="1600" dirty="0"/>
              <a:t> AM, </a:t>
            </a:r>
            <a:r>
              <a:rPr lang="en-US" sz="1600" dirty="0" err="1"/>
              <a:t>Khardori</a:t>
            </a:r>
            <a:r>
              <a:rPr lang="en-US" sz="1600" dirty="0"/>
              <a:t> NM. Nutrition in Wound Care Management: A Comprehensive Overview. Wounds. 2015 Dec;27(12):327-35. PMID: 27447105.</a:t>
            </a:r>
          </a:p>
        </p:txBody>
      </p:sp>
    </p:spTree>
    <p:extLst>
      <p:ext uri="{BB962C8B-B14F-4D97-AF65-F5344CB8AC3E}">
        <p14:creationId xmlns:p14="http://schemas.microsoft.com/office/powerpoint/2010/main" val="847852397"/>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Nutrition: Macronutrients</a:t>
            </a:r>
          </a:p>
        </p:txBody>
      </p:sp>
      <p:sp>
        <p:nvSpPr>
          <p:cNvPr id="3" name="Content Placeholder 2"/>
          <p:cNvSpPr>
            <a:spLocks noGrp="1"/>
          </p:cNvSpPr>
          <p:nvPr>
            <p:ph sz="quarter" idx="10"/>
          </p:nvPr>
        </p:nvSpPr>
        <p:spPr>
          <a:xfrm>
            <a:off x="744008" y="1322607"/>
            <a:ext cx="10533592" cy="3556000"/>
          </a:xfrm>
        </p:spPr>
        <p:txBody>
          <a:bodyPr>
            <a:normAutofit lnSpcReduction="10000"/>
          </a:bodyPr>
          <a:lstStyle/>
          <a:p>
            <a:r>
              <a:rPr lang="en-US" sz="1600" b="1" i="1" dirty="0"/>
              <a:t>Fluids</a:t>
            </a:r>
            <a:r>
              <a:rPr lang="en-US" sz="1600" dirty="0"/>
              <a:t>. Apart from calories, another factor of malnutrition to consider in wound healing is fluid intake. The function of fluid in wound healing is to maintain skin turgor and promote tissue perfusion and oxygenation. Water serves as a diluent for glucose, waste removal, and micronutrients; to this end, risk factors for dehydration should be evaluated in the wound patient including fever, diarrhea, vomiting, diuresis, fistulae, wound drainage, and poor intake. </a:t>
            </a:r>
          </a:p>
          <a:p>
            <a:r>
              <a:rPr lang="en-US" sz="1600" dirty="0"/>
              <a:t>The goal for fluid intake in patients with wounds is approximately 1ml/kcal/day, but should be adjusted for insensible losses or comorbid renal or cardiac disease.</a:t>
            </a:r>
          </a:p>
          <a:p>
            <a:r>
              <a:rPr lang="en-US" sz="1600" dirty="0"/>
              <a:t> It is also important to encourage intake of water vs other fluids: one common social factor that can often lead to malnutrition and alter physiologic demand is alcohol abuse. Chronic alcohol consumption impairs the antioxidant defense and induces chronic oxidative stress. The micronutrient zinc was noted to be decreased in male alcoholics with decreased plasma levels and increased urinary excretion. Alcohol abuse can also propagate zinc deficiency, whereby zinc levels in the liver and serum have been found to be depleted in alcoholic cirrhotic patients. Selenium was also noted to be affected by alcohol consumption, as the liver is the primary storage site for this micronutrient, and plasma selenium concentrations were significantly lower in patients with alcoholic cirrhosis. Of note, selenium levels improved in these patients following supplementation. Also, narcotic use (prescription or recreational) often results in constipation, nausea, and anorexia, which can discourage oral intake and thus exacerbate nutritional deficiencies</a:t>
            </a:r>
          </a:p>
        </p:txBody>
      </p:sp>
      <p:sp>
        <p:nvSpPr>
          <p:cNvPr id="4" name="TextBox 3"/>
          <p:cNvSpPr txBox="1"/>
          <p:nvPr/>
        </p:nvSpPr>
        <p:spPr>
          <a:xfrm>
            <a:off x="5689600" y="5541433"/>
            <a:ext cx="6096000" cy="830997"/>
          </a:xfrm>
          <a:prstGeom prst="rect">
            <a:avLst/>
          </a:prstGeom>
          <a:noFill/>
        </p:spPr>
        <p:txBody>
          <a:bodyPr wrap="square" rtlCol="0">
            <a:spAutoFit/>
          </a:bodyPr>
          <a:lstStyle/>
          <a:p>
            <a:pPr marL="237061" indent="-237061"/>
            <a:r>
              <a:rPr lang="en-US" sz="1600" dirty="0" err="1"/>
              <a:t>Quain</a:t>
            </a:r>
            <a:r>
              <a:rPr lang="en-US" sz="1600" dirty="0"/>
              <a:t> AM, </a:t>
            </a:r>
            <a:r>
              <a:rPr lang="en-US" sz="1600" dirty="0" err="1"/>
              <a:t>Khardori</a:t>
            </a:r>
            <a:r>
              <a:rPr lang="en-US" sz="1600" dirty="0"/>
              <a:t> NM. Nutrition in Wound Care Management: A Comprehensive Overview. Wounds. 2015 Dec;27(12):327-35. PMID: 27447105.</a:t>
            </a:r>
          </a:p>
        </p:txBody>
      </p:sp>
    </p:spTree>
    <p:extLst>
      <p:ext uri="{BB962C8B-B14F-4D97-AF65-F5344CB8AC3E}">
        <p14:creationId xmlns:p14="http://schemas.microsoft.com/office/powerpoint/2010/main" val="1301238534"/>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Nutrition: Micronutrients</a:t>
            </a:r>
          </a:p>
        </p:txBody>
      </p:sp>
      <p:sp>
        <p:nvSpPr>
          <p:cNvPr id="3" name="Content Placeholder 2"/>
          <p:cNvSpPr>
            <a:spLocks noGrp="1"/>
          </p:cNvSpPr>
          <p:nvPr>
            <p:ph sz="quarter" idx="10"/>
          </p:nvPr>
        </p:nvSpPr>
        <p:spPr>
          <a:xfrm>
            <a:off x="744008" y="1322607"/>
            <a:ext cx="10533592" cy="3556000"/>
          </a:xfrm>
        </p:spPr>
        <p:txBody>
          <a:bodyPr/>
          <a:lstStyle/>
          <a:p>
            <a:r>
              <a:rPr lang="en-US" sz="1867" b="1" i="1" dirty="0"/>
              <a:t>Amino acids</a:t>
            </a:r>
            <a:r>
              <a:rPr lang="en-US" sz="1867" dirty="0"/>
              <a:t>. Micronutrients must also be considered in the evaluation of the wound care patient including amino acids, vitamins, and minerals. Amino acids have also been implicated in the role of wound healing, in particular arginine and glutamine. Arginine is a conditionally essential amino acid, normally synthesized in the kidney and liver from </a:t>
            </a:r>
            <a:r>
              <a:rPr lang="en-US" sz="1867" dirty="0" err="1"/>
              <a:t>citrulline</a:t>
            </a:r>
            <a:r>
              <a:rPr lang="en-US" sz="1867" dirty="0"/>
              <a:t>. Supplementation of arginine may be required in states of increased demand, including patients with sepsis, trauma, and wounds.</a:t>
            </a:r>
            <a:r>
              <a:rPr lang="en-US" sz="1867" baseline="30000" dirty="0"/>
              <a:t> </a:t>
            </a:r>
            <a:r>
              <a:rPr lang="en-US" sz="1867" dirty="0"/>
              <a:t> The role of arginine in wound healing is diverse. Arginine is a precursor for nitric oxide, which is essential in the inflammatory process of wound healing, but it is also used in the production of collagen. Arginine is also a precursor of proline, which is necessary for the synthesis of collagen. Arginine supplementation was observed to increase collagen deposition in wounds. Additionally, arginine supplementation was observed to increase lymphocyte </a:t>
            </a:r>
            <a:r>
              <a:rPr lang="en-US" sz="1867" dirty="0" err="1"/>
              <a:t>mitogenesis</a:t>
            </a:r>
            <a:r>
              <a:rPr lang="en-US" sz="1867" dirty="0"/>
              <a:t>. Together with ornithine, arginine also stimulates production of growth hormone and activation of T cells.</a:t>
            </a:r>
            <a:r>
              <a:rPr lang="en-US" sz="1867" baseline="30000" dirty="0"/>
              <a:t> </a:t>
            </a:r>
            <a:r>
              <a:rPr lang="en-US" sz="1867" dirty="0"/>
              <a:t> The recommendations for supplementation of arginine in patients with pressure wounds or stasis wounds was found to be 4.5 g/day, but this can only be followed in the setting of adequate protein intake; otherwise, supplementation is of no value</a:t>
            </a:r>
          </a:p>
        </p:txBody>
      </p:sp>
      <p:sp>
        <p:nvSpPr>
          <p:cNvPr id="4" name="TextBox 3"/>
          <p:cNvSpPr txBox="1"/>
          <p:nvPr/>
        </p:nvSpPr>
        <p:spPr>
          <a:xfrm>
            <a:off x="5689600" y="5541433"/>
            <a:ext cx="6096000" cy="830997"/>
          </a:xfrm>
          <a:prstGeom prst="rect">
            <a:avLst/>
          </a:prstGeom>
          <a:noFill/>
        </p:spPr>
        <p:txBody>
          <a:bodyPr wrap="square" rtlCol="0">
            <a:spAutoFit/>
          </a:bodyPr>
          <a:lstStyle/>
          <a:p>
            <a:pPr marL="237061" indent="-237061"/>
            <a:r>
              <a:rPr lang="en-US" sz="1600" dirty="0" err="1"/>
              <a:t>Quain</a:t>
            </a:r>
            <a:r>
              <a:rPr lang="en-US" sz="1600" dirty="0"/>
              <a:t> AM, </a:t>
            </a:r>
            <a:r>
              <a:rPr lang="en-US" sz="1600" dirty="0" err="1"/>
              <a:t>Khardori</a:t>
            </a:r>
            <a:r>
              <a:rPr lang="en-US" sz="1600" dirty="0"/>
              <a:t> NM. Nutrition in Wound Care Management: A Comprehensive Overview. Wounds. 2015 Dec;27(12):327-35. PMID: 27447105.</a:t>
            </a:r>
          </a:p>
        </p:txBody>
      </p:sp>
    </p:spTree>
    <p:extLst>
      <p:ext uri="{BB962C8B-B14F-4D97-AF65-F5344CB8AC3E}">
        <p14:creationId xmlns:p14="http://schemas.microsoft.com/office/powerpoint/2010/main" val="2090063537"/>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Nutrition: Micronutrients</a:t>
            </a:r>
          </a:p>
        </p:txBody>
      </p:sp>
      <p:sp>
        <p:nvSpPr>
          <p:cNvPr id="3" name="Content Placeholder 2"/>
          <p:cNvSpPr>
            <a:spLocks noGrp="1"/>
          </p:cNvSpPr>
          <p:nvPr>
            <p:ph sz="quarter" idx="10"/>
          </p:nvPr>
        </p:nvSpPr>
        <p:spPr>
          <a:xfrm>
            <a:off x="744008" y="1322607"/>
            <a:ext cx="9822392" cy="3556000"/>
          </a:xfrm>
        </p:spPr>
        <p:txBody>
          <a:bodyPr/>
          <a:lstStyle/>
          <a:p>
            <a:r>
              <a:rPr lang="en-US" sz="1867" b="1" dirty="0"/>
              <a:t>Vitamin C </a:t>
            </a:r>
            <a:r>
              <a:rPr lang="en-US" sz="1867" dirty="0"/>
              <a:t>(ascorbic acid) deficiency brings to mind images of scurvy and loose-toothed sailors; however, vitamin C deficiency may not be readily apparent in the wound-healing patient. The role of vitamin C in wound healing is believed to be due to an influence on collagen formation, immunomodulation, and antioxidant functions. Deficiency results in impaired immune response during the inflammatory phase with increased capillary fragility and reduced collagen tensile strength and synthesis during the proliferative and remodeling phases,</a:t>
            </a:r>
            <a:r>
              <a:rPr lang="en-US" sz="1867" baseline="30000" dirty="0"/>
              <a:t> </a:t>
            </a:r>
            <a:r>
              <a:rPr lang="en-US" sz="1867" dirty="0"/>
              <a:t> with risk of wound dehiscence. Supplementation in the deficient patient is clearly beneficial; however, the evidence supporting the use of vitamin C alone in the </a:t>
            </a:r>
            <a:r>
              <a:rPr lang="en-US" sz="1867" dirty="0" err="1"/>
              <a:t>nondeficient</a:t>
            </a:r>
            <a:r>
              <a:rPr lang="en-US" sz="1867" dirty="0"/>
              <a:t> patient has been inconclusive. A review of multiple trials looking at the impact of supplementation on wound healing noted, “convincing evidence only exists for a protein and energy rich ONS (oral nutrient supplement) providing at least 500 mg of vitamin C, 17 mg of zinc, and 3gm of L-arginine in pressure ulcer therapy.” However, recommendations exist for 500-1,000 mg of vitamin C daily in divided doses for wound healing, and up to 1-2 g/day in severe wounds, such as extensive burns.</a:t>
            </a:r>
          </a:p>
        </p:txBody>
      </p:sp>
      <p:sp>
        <p:nvSpPr>
          <p:cNvPr id="4" name="TextBox 3"/>
          <p:cNvSpPr txBox="1"/>
          <p:nvPr/>
        </p:nvSpPr>
        <p:spPr>
          <a:xfrm>
            <a:off x="5689600" y="5541433"/>
            <a:ext cx="6096000" cy="830997"/>
          </a:xfrm>
          <a:prstGeom prst="rect">
            <a:avLst/>
          </a:prstGeom>
          <a:noFill/>
        </p:spPr>
        <p:txBody>
          <a:bodyPr wrap="square" rtlCol="0">
            <a:spAutoFit/>
          </a:bodyPr>
          <a:lstStyle/>
          <a:p>
            <a:pPr marL="237061" indent="-237061"/>
            <a:r>
              <a:rPr lang="en-US" sz="1600" dirty="0" err="1"/>
              <a:t>Quain</a:t>
            </a:r>
            <a:r>
              <a:rPr lang="en-US" sz="1600" dirty="0"/>
              <a:t> AM, </a:t>
            </a:r>
            <a:r>
              <a:rPr lang="en-US" sz="1600" dirty="0" err="1"/>
              <a:t>Khardori</a:t>
            </a:r>
            <a:r>
              <a:rPr lang="en-US" sz="1600" dirty="0"/>
              <a:t> NM. Nutrition in Wound Care Management: A Comprehensive Overview. Wounds. 2015 Dec;27(12):327-35. PMID: 27447105.</a:t>
            </a:r>
          </a:p>
        </p:txBody>
      </p:sp>
    </p:spTree>
    <p:extLst>
      <p:ext uri="{BB962C8B-B14F-4D97-AF65-F5344CB8AC3E}">
        <p14:creationId xmlns:p14="http://schemas.microsoft.com/office/powerpoint/2010/main" val="935294747"/>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Nutrition: Micronutrients</a:t>
            </a:r>
          </a:p>
        </p:txBody>
      </p:sp>
      <p:sp>
        <p:nvSpPr>
          <p:cNvPr id="3" name="Content Placeholder 2"/>
          <p:cNvSpPr>
            <a:spLocks noGrp="1"/>
          </p:cNvSpPr>
          <p:nvPr>
            <p:ph sz="quarter" idx="10"/>
          </p:nvPr>
        </p:nvSpPr>
        <p:spPr>
          <a:xfrm>
            <a:off x="744008" y="1322607"/>
            <a:ext cx="9042400" cy="3556000"/>
          </a:xfrm>
        </p:spPr>
        <p:txBody>
          <a:bodyPr/>
          <a:lstStyle/>
          <a:p>
            <a:r>
              <a:rPr lang="en-US" sz="2400" b="1" dirty="0"/>
              <a:t>Vitamin D </a:t>
            </a:r>
            <a:r>
              <a:rPr lang="en-US" sz="2400" dirty="0"/>
              <a:t>is a fairly new player to join the wound care supplementation repertoire; however, vitamin D deficiency has been shown to have increased incidence in patients with venous ulcers and pressure ulcers, and recent studies have identified vitamin D receptors in a variety of tissues where their presence was previously unknown. </a:t>
            </a:r>
          </a:p>
          <a:p>
            <a:r>
              <a:rPr lang="en-US" sz="2400" dirty="0" err="1"/>
              <a:t>Cathelicidin</a:t>
            </a:r>
            <a:r>
              <a:rPr lang="en-US" sz="2400" dirty="0"/>
              <a:t>, an antimicrobial peptide induced by vitamin D, promotes wound healing. These researchers concluded that vitamin D and its receptor signaling regulates structural integrity and transport functions of epithelial barriers with implications for wound healing.</a:t>
            </a:r>
          </a:p>
        </p:txBody>
      </p:sp>
      <p:sp>
        <p:nvSpPr>
          <p:cNvPr id="4" name="TextBox 3"/>
          <p:cNvSpPr txBox="1"/>
          <p:nvPr/>
        </p:nvSpPr>
        <p:spPr>
          <a:xfrm>
            <a:off x="5689600" y="5541433"/>
            <a:ext cx="6096000" cy="830997"/>
          </a:xfrm>
          <a:prstGeom prst="rect">
            <a:avLst/>
          </a:prstGeom>
          <a:noFill/>
        </p:spPr>
        <p:txBody>
          <a:bodyPr wrap="square" rtlCol="0">
            <a:spAutoFit/>
          </a:bodyPr>
          <a:lstStyle/>
          <a:p>
            <a:pPr marL="237061" indent="-237061"/>
            <a:r>
              <a:rPr lang="en-US" sz="1600" dirty="0" err="1"/>
              <a:t>Quain</a:t>
            </a:r>
            <a:r>
              <a:rPr lang="en-US" sz="1600" dirty="0"/>
              <a:t> AM, </a:t>
            </a:r>
            <a:r>
              <a:rPr lang="en-US" sz="1600" dirty="0" err="1"/>
              <a:t>Khardori</a:t>
            </a:r>
            <a:r>
              <a:rPr lang="en-US" sz="1600" dirty="0"/>
              <a:t> NM. Nutrition in Wound Care Management: A Comprehensive Overview. Wounds. 2015 Dec;27(12):327-35. PMID: 27447105.</a:t>
            </a:r>
          </a:p>
        </p:txBody>
      </p:sp>
    </p:spTree>
    <p:extLst>
      <p:ext uri="{BB962C8B-B14F-4D97-AF65-F5344CB8AC3E}">
        <p14:creationId xmlns:p14="http://schemas.microsoft.com/office/powerpoint/2010/main" val="2066000436"/>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Nutrition: Micronutrients</a:t>
            </a:r>
          </a:p>
        </p:txBody>
      </p:sp>
      <p:sp>
        <p:nvSpPr>
          <p:cNvPr id="3" name="Content Placeholder 2"/>
          <p:cNvSpPr>
            <a:spLocks noGrp="1"/>
          </p:cNvSpPr>
          <p:nvPr>
            <p:ph sz="quarter" idx="10"/>
          </p:nvPr>
        </p:nvSpPr>
        <p:spPr>
          <a:xfrm>
            <a:off x="744008" y="1322607"/>
            <a:ext cx="10330392" cy="3556000"/>
          </a:xfrm>
        </p:spPr>
        <p:txBody>
          <a:bodyPr/>
          <a:lstStyle/>
          <a:p>
            <a:r>
              <a:rPr lang="en-US" sz="1600" b="1" i="1" dirty="0"/>
              <a:t>Minerals</a:t>
            </a:r>
            <a:r>
              <a:rPr lang="en-US" sz="1600" dirty="0"/>
              <a:t>. Along with vitamins, minerals represent another essential micronutrient in the role of enzyme structural factors and </a:t>
            </a:r>
            <a:r>
              <a:rPr lang="en-US" sz="1600" dirty="0" err="1"/>
              <a:t>metalloenzymes</a:t>
            </a:r>
            <a:r>
              <a:rPr lang="en-US" sz="1600" dirty="0"/>
              <a:t>. Zinc, selenium, and iron have been postulated as beneficial in wound healing, and more than 200 zinc-containing enzymes, including superoxide dismutase, are involved in wound healing. They function as antioxidants and modulate cell replication, nucleic acid metabolism, tissue repair, and growth. Decreased zinc levels result in decreased cytotoxicity of natural killer cells, impaired phagocytosis in macrophages and neutrophils, and decreased number of granulocytes. Also with zinc deficiency, B-cell precursors and mature B-cells are reduced. Zinc deficiency affects all phases of wound healing. In the inflammatory phase, there is decreased immunity and increased susceptibility to infections. In the proliferative phase, there is impaired collagen synthesis and tensile strength. Finally, in the remodeling phase, there is a dampening of fibroblast proliferation, collagen synthesis, and epithelialization.</a:t>
            </a:r>
            <a:r>
              <a:rPr lang="en-US" sz="1600" baseline="30000" dirty="0"/>
              <a:t> </a:t>
            </a:r>
            <a:r>
              <a:rPr lang="en-US" sz="1600" dirty="0"/>
              <a:t> However, excess zinc supplementation can interfere with the absorption of other cations, specifically iron and copper. Therefore, supplementation should be avoided unless deficiency is present. The most common causes of zinc deficiency include diarrhea, malabsorption, and hypermetabolic states including stress, sepsis, and burns. Topical zinc applied to surgical wounds consistently augments wound healing. Recommendations for zinc supplementation in the zinc-deficient patient range from 40 mg/day up to 220 mg 2 times per day for 10-14 days.</a:t>
            </a:r>
          </a:p>
        </p:txBody>
      </p:sp>
      <p:sp>
        <p:nvSpPr>
          <p:cNvPr id="4" name="TextBox 3"/>
          <p:cNvSpPr txBox="1"/>
          <p:nvPr/>
        </p:nvSpPr>
        <p:spPr>
          <a:xfrm>
            <a:off x="5689600" y="5541433"/>
            <a:ext cx="6096000" cy="830997"/>
          </a:xfrm>
          <a:prstGeom prst="rect">
            <a:avLst/>
          </a:prstGeom>
          <a:noFill/>
        </p:spPr>
        <p:txBody>
          <a:bodyPr wrap="square" rtlCol="0">
            <a:spAutoFit/>
          </a:bodyPr>
          <a:lstStyle/>
          <a:p>
            <a:pPr marL="237061" indent="-237061"/>
            <a:r>
              <a:rPr lang="en-US" sz="1600" dirty="0" err="1"/>
              <a:t>Quain</a:t>
            </a:r>
            <a:r>
              <a:rPr lang="en-US" sz="1600" dirty="0"/>
              <a:t> AM, </a:t>
            </a:r>
            <a:r>
              <a:rPr lang="en-US" sz="1600" dirty="0" err="1"/>
              <a:t>Khardori</a:t>
            </a:r>
            <a:r>
              <a:rPr lang="en-US" sz="1600" dirty="0"/>
              <a:t> NM. Nutrition in Wound Care Management: A Comprehensive Overview. Wounds. 2015 Dec;27(12):327-35. PMID: 27447105.</a:t>
            </a:r>
          </a:p>
        </p:txBody>
      </p:sp>
    </p:spTree>
    <p:extLst>
      <p:ext uri="{BB962C8B-B14F-4D97-AF65-F5344CB8AC3E}">
        <p14:creationId xmlns:p14="http://schemas.microsoft.com/office/powerpoint/2010/main" val="606239509"/>
      </p:ext>
    </p:extLst>
  </p:cSld>
  <p:clrMapOvr>
    <a:masterClrMapping/>
  </p:clrMapOvr>
  <mc:AlternateContent xmlns:mc="http://schemas.openxmlformats.org/markup-compatibility/2006" xmlns:p14="http://schemas.microsoft.com/office/powerpoint/2010/main">
    <mc:Choice Requires="p14">
      <p:transition p14:dur="0" advClick="0" advTm="4000"/>
    </mc:Choice>
    <mc:Fallback xmlns="">
      <p:transition advClick="0" advTm="4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9285" y="411418"/>
            <a:ext cx="11343189" cy="1325563"/>
          </a:xfrm>
        </p:spPr>
        <p:txBody>
          <a:bodyPr>
            <a:normAutofit/>
          </a:bodyPr>
          <a:lstStyle/>
          <a:p>
            <a:pPr algn="ctr">
              <a:buClr>
                <a:srgbClr val="C00000"/>
              </a:buClr>
            </a:pPr>
            <a:r>
              <a:rPr lang="en-US" sz="4000" dirty="0">
                <a:latin typeface="Arial" panose="020B0604020202020204" pitchFamily="34" charset="0"/>
                <a:cs typeface="Arial" panose="020B0604020202020204" pitchFamily="34" charset="0"/>
              </a:rPr>
              <a:t>Agenda</a:t>
            </a:r>
          </a:p>
        </p:txBody>
      </p:sp>
      <p:sp>
        <p:nvSpPr>
          <p:cNvPr id="7" name="Content Placeholder 2"/>
          <p:cNvSpPr txBox="1">
            <a:spLocks/>
          </p:cNvSpPr>
          <p:nvPr/>
        </p:nvSpPr>
        <p:spPr>
          <a:xfrm>
            <a:off x="983848" y="1939499"/>
            <a:ext cx="10648708" cy="4351338"/>
          </a:xfrm>
          <a:prstGeom prst="rect">
            <a:avLst/>
          </a:prstGeom>
        </p:spPr>
        <p:txBody>
          <a:bodyPr vert="horz" lIns="91440" tIns="45720" rIns="91440" bIns="45720" numCol="2" rtlCol="0">
            <a:normAutofit/>
          </a:bodyPr>
          <a:lstStyle>
            <a:lvl1pPr marL="228600" indent="-228600" algn="l" defTabSz="914400" rtl="0" eaLnBrk="1" latinLnBrk="0" hangingPunct="1">
              <a:lnSpc>
                <a:spcPct val="90000"/>
              </a:lnSpc>
              <a:spcBef>
                <a:spcPts val="1000"/>
              </a:spcBef>
              <a:buClr>
                <a:srgbClr val="FFFF00"/>
              </a:buClr>
              <a:buFont typeface="Arial" charset="0"/>
              <a:buChar char="•"/>
              <a:defRPr sz="2800" kern="1200">
                <a:solidFill>
                  <a:schemeClr val="bg1"/>
                </a:solidFill>
                <a:latin typeface="Arial" charset="0"/>
                <a:ea typeface="Arial" charset="0"/>
                <a:cs typeface="Arial" charset="0"/>
              </a:defRPr>
            </a:lvl1pPr>
            <a:lvl2pPr marL="685800" indent="-228600" algn="l" defTabSz="914400" rtl="0" eaLnBrk="1" latinLnBrk="0" hangingPunct="1">
              <a:lnSpc>
                <a:spcPct val="90000"/>
              </a:lnSpc>
              <a:spcBef>
                <a:spcPts val="500"/>
              </a:spcBef>
              <a:buClr>
                <a:srgbClr val="FFFF00"/>
              </a:buClr>
              <a:buFont typeface="Arial" charset="0"/>
              <a:buChar char="•"/>
              <a:defRPr sz="2400" kern="1200">
                <a:solidFill>
                  <a:schemeClr val="bg1"/>
                </a:solidFill>
                <a:latin typeface="Arial" charset="0"/>
                <a:ea typeface="Arial" charset="0"/>
                <a:cs typeface="Arial" charset="0"/>
              </a:defRPr>
            </a:lvl2pPr>
            <a:lvl3pPr marL="1143000" indent="-228600" algn="l" defTabSz="914400" rtl="0" eaLnBrk="1" latinLnBrk="0" hangingPunct="1">
              <a:lnSpc>
                <a:spcPct val="90000"/>
              </a:lnSpc>
              <a:spcBef>
                <a:spcPts val="500"/>
              </a:spcBef>
              <a:buClr>
                <a:srgbClr val="FFFF00"/>
              </a:buClr>
              <a:buFont typeface="Arial" charset="0"/>
              <a:buChar char="•"/>
              <a:defRPr sz="2000" kern="1200">
                <a:solidFill>
                  <a:schemeClr val="bg1"/>
                </a:solidFill>
                <a:latin typeface="Arial" charset="0"/>
                <a:ea typeface="Arial" charset="0"/>
                <a:cs typeface="Arial" charset="0"/>
              </a:defRPr>
            </a:lvl3pPr>
            <a:lvl4pPr marL="1600200" indent="-228600" algn="l" defTabSz="914400" rtl="0" eaLnBrk="1" latinLnBrk="0" hangingPunct="1">
              <a:lnSpc>
                <a:spcPct val="90000"/>
              </a:lnSpc>
              <a:spcBef>
                <a:spcPts val="500"/>
              </a:spcBef>
              <a:buClr>
                <a:srgbClr val="FFFF00"/>
              </a:buClr>
              <a:buFont typeface="Arial" charset="0"/>
              <a:buChar char="•"/>
              <a:defRPr sz="1800" kern="1200">
                <a:solidFill>
                  <a:schemeClr val="bg1"/>
                </a:solidFill>
                <a:latin typeface="Arial" charset="0"/>
                <a:ea typeface="Arial" charset="0"/>
                <a:cs typeface="Arial" charset="0"/>
              </a:defRPr>
            </a:lvl4pPr>
            <a:lvl5pPr marL="2057400" indent="-228600" algn="l" defTabSz="914400" rtl="0" eaLnBrk="1" latinLnBrk="0" hangingPunct="1">
              <a:lnSpc>
                <a:spcPct val="90000"/>
              </a:lnSpc>
              <a:spcBef>
                <a:spcPts val="500"/>
              </a:spcBef>
              <a:buClr>
                <a:srgbClr val="FFFF00"/>
              </a:buClr>
              <a:buFont typeface="Arial" charset="0"/>
              <a:buChar char="•"/>
              <a:defRPr sz="1800" kern="1200">
                <a:solidFill>
                  <a:schemeClr val="bg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Clr>
                <a:srgbClr val="C00000"/>
              </a:buClr>
            </a:pPr>
            <a:r>
              <a:rPr lang="en-US" dirty="0">
                <a:solidFill>
                  <a:schemeClr val="tx1"/>
                </a:solidFill>
              </a:rPr>
              <a:t>What does the literature say about nutrition and chronic wounds? </a:t>
            </a:r>
          </a:p>
          <a:p>
            <a:pPr>
              <a:buClr>
                <a:srgbClr val="C00000"/>
              </a:buClr>
            </a:pPr>
            <a:r>
              <a:rPr lang="en-US" dirty="0">
                <a:solidFill>
                  <a:schemeClr val="tx1"/>
                </a:solidFill>
              </a:rPr>
              <a:t>How to assess malnutrition? </a:t>
            </a:r>
          </a:p>
          <a:p>
            <a:pPr>
              <a:buClr>
                <a:srgbClr val="C00000"/>
              </a:buClr>
            </a:pPr>
            <a:r>
              <a:rPr lang="en-US" dirty="0">
                <a:solidFill>
                  <a:schemeClr val="tx1"/>
                </a:solidFill>
              </a:rPr>
              <a:t>What are the nutritional deficiencies associated with diabetic foot ulcers? </a:t>
            </a:r>
          </a:p>
          <a:p>
            <a:pPr>
              <a:buClr>
                <a:srgbClr val="C00000"/>
              </a:buClr>
            </a:pPr>
            <a:r>
              <a:rPr lang="en-US" dirty="0">
                <a:solidFill>
                  <a:schemeClr val="tx1"/>
                </a:solidFill>
              </a:rPr>
              <a:t>What is the effect of dietary nutrients on diabetic foot ulcers? </a:t>
            </a:r>
          </a:p>
          <a:p>
            <a:pPr>
              <a:buClr>
                <a:srgbClr val="C00000"/>
              </a:buClr>
            </a:pPr>
            <a:r>
              <a:rPr lang="en-US" dirty="0">
                <a:solidFill>
                  <a:schemeClr val="tx1"/>
                </a:solidFill>
              </a:rPr>
              <a:t>Case report</a:t>
            </a:r>
          </a:p>
          <a:p>
            <a:pPr>
              <a:buClr>
                <a:srgbClr val="C00000"/>
              </a:buClr>
            </a:pPr>
            <a:r>
              <a:rPr lang="en-US" dirty="0">
                <a:solidFill>
                  <a:schemeClr val="tx1"/>
                </a:solidFill>
              </a:rPr>
              <a:t>Concept of Protein Relative Value (RV) </a:t>
            </a:r>
          </a:p>
          <a:p>
            <a:pPr>
              <a:buClr>
                <a:srgbClr val="C00000"/>
              </a:buClr>
            </a:pPr>
            <a:r>
              <a:rPr lang="en-US" dirty="0">
                <a:solidFill>
                  <a:schemeClr val="tx1"/>
                </a:solidFill>
              </a:rPr>
              <a:t>Collagen synthesis</a:t>
            </a:r>
          </a:p>
          <a:p>
            <a:pPr>
              <a:buClr>
                <a:srgbClr val="C00000"/>
              </a:buClr>
            </a:pPr>
            <a:r>
              <a:rPr lang="en-US" dirty="0">
                <a:solidFill>
                  <a:schemeClr val="tx1"/>
                </a:solidFill>
              </a:rPr>
              <a:t>Nutrition: Macronutrients</a:t>
            </a:r>
          </a:p>
          <a:p>
            <a:pPr>
              <a:buClr>
                <a:srgbClr val="C00000"/>
              </a:buClr>
            </a:pPr>
            <a:r>
              <a:rPr lang="en-US" dirty="0">
                <a:solidFill>
                  <a:schemeClr val="tx1"/>
                </a:solidFill>
              </a:rPr>
              <a:t>Nutrition: Micronutrients</a:t>
            </a:r>
          </a:p>
          <a:p>
            <a:pPr>
              <a:buClr>
                <a:srgbClr val="C00000"/>
              </a:buClr>
            </a:pPr>
            <a:endParaRPr lang="en-US" dirty="0">
              <a:solidFill>
                <a:schemeClr val="tx1"/>
              </a:solidFill>
            </a:endParaRPr>
          </a:p>
          <a:p>
            <a:pPr>
              <a:buClr>
                <a:srgbClr val="C00000"/>
              </a:buClr>
            </a:pPr>
            <a:endParaRPr lang="en-US" dirty="0">
              <a:solidFill>
                <a:schemeClr val="tx1"/>
              </a:solidFill>
            </a:endParaRPr>
          </a:p>
        </p:txBody>
      </p:sp>
    </p:spTree>
    <p:extLst>
      <p:ext uri="{BB962C8B-B14F-4D97-AF65-F5344CB8AC3E}">
        <p14:creationId xmlns:p14="http://schemas.microsoft.com/office/powerpoint/2010/main" val="1068516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sz="quarter"/>
          </p:nvPr>
        </p:nvSpPr>
        <p:spPr>
          <a:xfrm>
            <a:off x="905246" y="719959"/>
            <a:ext cx="10215717" cy="1162050"/>
          </a:xfrm>
        </p:spPr>
        <p:txBody>
          <a:bodyPr>
            <a:normAutofit fontScale="90000"/>
          </a:bodyPr>
          <a:lstStyle/>
          <a:p>
            <a:pPr algn="ctr" eaLnBrk="1" hangingPunct="1">
              <a:buClr>
                <a:srgbClr val="C00000"/>
              </a:buClr>
            </a:pPr>
            <a:r>
              <a:rPr lang="en-US" dirty="0">
                <a:effectLst/>
                <a:latin typeface="Arial" panose="020B0604020202020204" pitchFamily="34" charset="0"/>
                <a:ea typeface="Arial Rounded MT Bold" charset="0"/>
                <a:cs typeface="Arial" panose="020B0604020202020204" pitchFamily="34" charset="0"/>
              </a:rPr>
              <a:t>What does the literature say about nutrition and chronic wounds? </a:t>
            </a:r>
          </a:p>
        </p:txBody>
      </p:sp>
      <p:sp>
        <p:nvSpPr>
          <p:cNvPr id="5" name="TextBox 4"/>
          <p:cNvSpPr txBox="1"/>
          <p:nvPr/>
        </p:nvSpPr>
        <p:spPr>
          <a:xfrm>
            <a:off x="3951889" y="5780782"/>
            <a:ext cx="8127625" cy="830997"/>
          </a:xfrm>
          <a:prstGeom prst="rect">
            <a:avLst/>
          </a:prstGeom>
          <a:noFill/>
        </p:spPr>
        <p:txBody>
          <a:bodyPr wrap="square" rtlCol="0">
            <a:spAutoFit/>
          </a:bodyPr>
          <a:lstStyle/>
          <a:p>
            <a:pPr marL="457200" indent="-457200">
              <a:buClr>
                <a:srgbClr val="C00000"/>
              </a:buClr>
            </a:pPr>
            <a:r>
              <a:rPr lang="en-US" sz="1600" dirty="0" err="1"/>
              <a:t>Knackstedt</a:t>
            </a:r>
            <a:r>
              <a:rPr lang="en-US" sz="1600" dirty="0"/>
              <a:t> R, Oliver J, </a:t>
            </a:r>
            <a:r>
              <a:rPr lang="en-US" sz="1600" dirty="0" err="1"/>
              <a:t>Gatherwright</a:t>
            </a:r>
            <a:r>
              <a:rPr lang="en-US" sz="1600" dirty="0"/>
              <a:t> J. Evidence-Based </a:t>
            </a:r>
            <a:r>
              <a:rPr lang="en-US" sz="1600" dirty="0" err="1"/>
              <a:t>Peri</a:t>
            </a:r>
            <a:r>
              <a:rPr lang="en-US" sz="1600" dirty="0"/>
              <a:t>-Operative Nutrition Recommendations: Optimizing Results while Minimizing Risks [published online ahead of print, 2020 Jun 11]. </a:t>
            </a:r>
            <a:r>
              <a:rPr lang="en-US" sz="1600" i="1" dirty="0" err="1"/>
              <a:t>Plast</a:t>
            </a:r>
            <a:r>
              <a:rPr lang="en-US" sz="1600" i="1" dirty="0"/>
              <a:t> </a:t>
            </a:r>
            <a:r>
              <a:rPr lang="en-US" sz="1600" i="1" dirty="0" err="1"/>
              <a:t>Reconstr</a:t>
            </a:r>
            <a:r>
              <a:rPr lang="en-US" sz="1600" i="1" dirty="0"/>
              <a:t> Surg</a:t>
            </a:r>
            <a:r>
              <a:rPr lang="en-US" sz="1600" dirty="0"/>
              <a:t>. 2020;10.1097</a:t>
            </a:r>
          </a:p>
        </p:txBody>
      </p:sp>
      <p:sp>
        <p:nvSpPr>
          <p:cNvPr id="6" name="Rectangle 5"/>
          <p:cNvSpPr/>
          <p:nvPr/>
        </p:nvSpPr>
        <p:spPr>
          <a:xfrm>
            <a:off x="1502978" y="2030902"/>
            <a:ext cx="9469821" cy="3477875"/>
          </a:xfrm>
          <a:prstGeom prst="rect">
            <a:avLst/>
          </a:prstGeom>
        </p:spPr>
        <p:txBody>
          <a:bodyPr wrap="square">
            <a:spAutoFit/>
          </a:bodyPr>
          <a:lstStyle/>
          <a:p>
            <a:pPr marL="342900" indent="-342900">
              <a:buClr>
                <a:srgbClr val="C00000"/>
              </a:buClr>
              <a:buFont typeface="Arial" charset="0"/>
              <a:buChar char="•"/>
            </a:pPr>
            <a:r>
              <a:rPr lang="en-US" sz="2000" dirty="0">
                <a:latin typeface="Arial" charset="0"/>
                <a:ea typeface="Arial" charset="0"/>
                <a:cs typeface="Arial" charset="0"/>
              </a:rPr>
              <a:t>Nutritional status has a relevant influence on wound healing; therefore, the diagnosis, therapy, and prophylaxis of malnutrition are important elements of wound therapy</a:t>
            </a:r>
          </a:p>
          <a:p>
            <a:pPr marL="342900" indent="-342900">
              <a:buClr>
                <a:srgbClr val="C00000"/>
              </a:buClr>
              <a:buFont typeface="Arial" charset="0"/>
              <a:buChar char="•"/>
            </a:pPr>
            <a:endParaRPr lang="en-US" sz="2000" dirty="0">
              <a:effectLst/>
              <a:latin typeface="Arial" charset="0"/>
              <a:ea typeface="Arial" charset="0"/>
              <a:cs typeface="Arial" charset="0"/>
            </a:endParaRPr>
          </a:p>
          <a:p>
            <a:pPr marL="342900" indent="-342900">
              <a:buClr>
                <a:srgbClr val="C00000"/>
              </a:buClr>
              <a:buFont typeface="Arial" charset="0"/>
              <a:buChar char="•"/>
            </a:pPr>
            <a:r>
              <a:rPr lang="en-US" sz="2000" dirty="0">
                <a:latin typeface="Arial" charset="0"/>
                <a:ea typeface="Arial" charset="0"/>
                <a:cs typeface="Arial" charset="0"/>
              </a:rPr>
              <a:t>A sufficient and balanced supply of the necessary nutrients, including carbohydrates, proteins, fats, and micronutrients, such as vitamins, zinc, and magnesium is beneficial for wound healing,</a:t>
            </a:r>
          </a:p>
          <a:p>
            <a:pPr marL="342900" indent="-342900">
              <a:buClr>
                <a:srgbClr val="C00000"/>
              </a:buClr>
              <a:buFont typeface="Arial" charset="0"/>
              <a:buChar char="•"/>
            </a:pPr>
            <a:endParaRPr lang="en-US" sz="2000" dirty="0">
              <a:effectLst/>
              <a:latin typeface="Arial" charset="0"/>
              <a:ea typeface="Arial" charset="0"/>
              <a:cs typeface="Arial" charset="0"/>
            </a:endParaRPr>
          </a:p>
          <a:p>
            <a:pPr marL="342900" indent="-342900">
              <a:buClr>
                <a:srgbClr val="C00000"/>
              </a:buClr>
              <a:buFont typeface="Arial" charset="0"/>
              <a:buChar char="•"/>
            </a:pPr>
            <a:r>
              <a:rPr lang="en-US" sz="2000" dirty="0">
                <a:latin typeface="Arial" charset="0"/>
                <a:ea typeface="Arial" charset="0"/>
                <a:cs typeface="Arial" charset="0"/>
              </a:rPr>
              <a:t>The deficiency of micronutrients, especially vitamin D, vitamin C, zinc, and vitamin A, is common in diabetic patients with foot ulcers.</a:t>
            </a:r>
          </a:p>
          <a:p>
            <a:pPr marL="342900" indent="-342900">
              <a:buClr>
                <a:srgbClr val="C00000"/>
              </a:buClr>
              <a:buFont typeface="Arial" charset="0"/>
              <a:buChar char="•"/>
            </a:pPr>
            <a:endParaRPr lang="en-US" sz="2000" dirty="0">
              <a:effectLst/>
              <a:latin typeface="Arial" charset="0"/>
              <a:ea typeface="Arial" charset="0"/>
              <a:cs typeface="Arial" charset="0"/>
            </a:endParaRPr>
          </a:p>
        </p:txBody>
      </p:sp>
    </p:spTree>
    <p:extLst>
      <p:ext uri="{BB962C8B-B14F-4D97-AF65-F5344CB8AC3E}">
        <p14:creationId xmlns:p14="http://schemas.microsoft.com/office/powerpoint/2010/main" val="901857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sz="quarter"/>
          </p:nvPr>
        </p:nvSpPr>
        <p:spPr>
          <a:xfrm>
            <a:off x="905246" y="204952"/>
            <a:ext cx="10215717" cy="1162050"/>
          </a:xfrm>
        </p:spPr>
        <p:txBody>
          <a:bodyPr>
            <a:normAutofit/>
          </a:bodyPr>
          <a:lstStyle/>
          <a:p>
            <a:pPr algn="ctr" eaLnBrk="1" hangingPunct="1">
              <a:buClr>
                <a:srgbClr val="C00000"/>
              </a:buClr>
            </a:pPr>
            <a:r>
              <a:rPr lang="en-US" dirty="0">
                <a:effectLst/>
                <a:latin typeface="Arial" panose="020B0604020202020204" pitchFamily="34" charset="0"/>
                <a:ea typeface="Arial Rounded MT Bold" charset="0"/>
                <a:cs typeface="Arial" panose="020B0604020202020204" pitchFamily="34" charset="0"/>
              </a:rPr>
              <a:t>How to assess malnutrition? </a:t>
            </a:r>
          </a:p>
        </p:txBody>
      </p:sp>
      <p:sp>
        <p:nvSpPr>
          <p:cNvPr id="5" name="TextBox 4"/>
          <p:cNvSpPr txBox="1"/>
          <p:nvPr/>
        </p:nvSpPr>
        <p:spPr>
          <a:xfrm>
            <a:off x="3972910" y="6119860"/>
            <a:ext cx="8127625" cy="584775"/>
          </a:xfrm>
          <a:prstGeom prst="rect">
            <a:avLst/>
          </a:prstGeom>
          <a:noFill/>
        </p:spPr>
        <p:txBody>
          <a:bodyPr wrap="square" rtlCol="0">
            <a:spAutoFit/>
          </a:bodyPr>
          <a:lstStyle/>
          <a:p>
            <a:pPr marL="457200" indent="-457200">
              <a:buClr>
                <a:srgbClr val="C00000"/>
              </a:buClr>
            </a:pPr>
            <a:r>
              <a:rPr lang="en-US" sz="1600" dirty="0" err="1"/>
              <a:t>Haughey</a:t>
            </a:r>
            <a:r>
              <a:rPr lang="en-US" sz="1600" dirty="0"/>
              <a:t> L, </a:t>
            </a:r>
            <a:r>
              <a:rPr lang="en-US" sz="1600" dirty="0" err="1"/>
              <a:t>Barbul</a:t>
            </a:r>
            <a:r>
              <a:rPr lang="en-US" sz="1600" dirty="0"/>
              <a:t> A. Nutrition and Lower Extremity Ulcers: Causality and/or Treatment. </a:t>
            </a:r>
            <a:r>
              <a:rPr lang="en-US" sz="1600" i="1" dirty="0" err="1"/>
              <a:t>Int</a:t>
            </a:r>
            <a:r>
              <a:rPr lang="en-US" sz="1600" i="1" dirty="0"/>
              <a:t> J Low </a:t>
            </a:r>
            <a:r>
              <a:rPr lang="en-US" sz="1600" i="1" dirty="0" err="1"/>
              <a:t>Extrem</a:t>
            </a:r>
            <a:r>
              <a:rPr lang="en-US" sz="1600" i="1" dirty="0"/>
              <a:t> Wounds</a:t>
            </a:r>
            <a:r>
              <a:rPr lang="en-US" sz="1600" dirty="0"/>
              <a:t>. 2017;16(4):238-243.</a:t>
            </a:r>
          </a:p>
        </p:txBody>
      </p:sp>
      <p:sp>
        <p:nvSpPr>
          <p:cNvPr id="7" name="Rectangle 6"/>
          <p:cNvSpPr/>
          <p:nvPr/>
        </p:nvSpPr>
        <p:spPr>
          <a:xfrm>
            <a:off x="905246" y="1733110"/>
            <a:ext cx="10681137" cy="4524315"/>
          </a:xfrm>
          <a:prstGeom prst="rect">
            <a:avLst/>
          </a:prstGeom>
        </p:spPr>
        <p:txBody>
          <a:bodyPr wrap="square">
            <a:spAutoFit/>
          </a:bodyPr>
          <a:lstStyle/>
          <a:p>
            <a:pPr marL="342900" indent="-342900">
              <a:buClr>
                <a:srgbClr val="C00000"/>
              </a:buClr>
              <a:buFont typeface="Arial" charset="0"/>
              <a:buChar char="•"/>
            </a:pPr>
            <a:r>
              <a:rPr lang="en-US" sz="2400" dirty="0"/>
              <a:t>Comprehensive evaluation of nutritional status should include patient history, complete physical exam, anthropometric measurements, and laboratory analyses.</a:t>
            </a:r>
          </a:p>
          <a:p>
            <a:pPr marL="342900" indent="-342900">
              <a:buClr>
                <a:srgbClr val="C00000"/>
              </a:buClr>
              <a:buFont typeface="Arial" charset="0"/>
              <a:buChar char="•"/>
            </a:pPr>
            <a:endParaRPr lang="en-US" sz="2400" dirty="0"/>
          </a:p>
          <a:p>
            <a:pPr marL="342900" indent="-342900">
              <a:buClr>
                <a:srgbClr val="C00000"/>
              </a:buClr>
              <a:buFont typeface="Arial" charset="0"/>
              <a:buChar char="•"/>
            </a:pPr>
            <a:r>
              <a:rPr lang="en-US" sz="2400" dirty="0"/>
              <a:t>Anthropometric measures used include height, weight, body mass index (BMI), and estimates of body fat and muscle mass. Recommended laboratory measurements include albumin, retinal-binding </a:t>
            </a:r>
            <a:r>
              <a:rPr lang="en-US" sz="2400" dirty="0" err="1"/>
              <a:t>prealbumin</a:t>
            </a:r>
            <a:r>
              <a:rPr lang="en-US" sz="2400" dirty="0"/>
              <a:t>, transferrin, complete blood count, serum folate, vitamin B12 , and cholesterol.</a:t>
            </a:r>
          </a:p>
          <a:p>
            <a:pPr marL="342900" indent="-342900">
              <a:buClr>
                <a:srgbClr val="C00000"/>
              </a:buClr>
              <a:buFont typeface="Arial" charset="0"/>
              <a:buChar char="•"/>
            </a:pPr>
            <a:endParaRPr lang="en-US" sz="2400" dirty="0"/>
          </a:p>
          <a:p>
            <a:pPr marL="342900" indent="-342900">
              <a:buClr>
                <a:srgbClr val="C00000"/>
              </a:buClr>
              <a:buFont typeface="Arial" charset="0"/>
              <a:buChar char="•"/>
            </a:pPr>
            <a:r>
              <a:rPr lang="en-US" sz="2400" dirty="0"/>
              <a:t>Neither the physical nor biochemical assessments have been found to correlate well with malnutrition and are time consuming, expensive, and often prone lack of reproducibility.</a:t>
            </a:r>
          </a:p>
          <a:p>
            <a:pPr marL="342900" indent="-342900">
              <a:buClr>
                <a:srgbClr val="C00000"/>
              </a:buClr>
              <a:buFont typeface="Arial" charset="0"/>
              <a:buChar char="•"/>
            </a:pPr>
            <a:endParaRPr lang="en-US" sz="2400" dirty="0"/>
          </a:p>
        </p:txBody>
      </p:sp>
    </p:spTree>
    <p:extLst>
      <p:ext uri="{BB962C8B-B14F-4D97-AF65-F5344CB8AC3E}">
        <p14:creationId xmlns:p14="http://schemas.microsoft.com/office/powerpoint/2010/main" val="7741342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sz="quarter"/>
          </p:nvPr>
        </p:nvSpPr>
        <p:spPr>
          <a:xfrm>
            <a:off x="905246" y="204952"/>
            <a:ext cx="10215717" cy="1162050"/>
          </a:xfrm>
        </p:spPr>
        <p:txBody>
          <a:bodyPr>
            <a:normAutofit fontScale="90000"/>
          </a:bodyPr>
          <a:lstStyle/>
          <a:p>
            <a:pPr algn="ctr" eaLnBrk="1" hangingPunct="1">
              <a:buClr>
                <a:srgbClr val="C00000"/>
              </a:buClr>
            </a:pPr>
            <a:r>
              <a:rPr lang="en-US" dirty="0">
                <a:effectLst/>
                <a:latin typeface="Arial" panose="020B0604020202020204" pitchFamily="34" charset="0"/>
                <a:ea typeface="Arial Rounded MT Bold" charset="0"/>
                <a:cs typeface="Arial" panose="020B0604020202020204" pitchFamily="34" charset="0"/>
              </a:rPr>
              <a:t>What are the nutritional deficiencies associated with diabetic foot ulcers? </a:t>
            </a:r>
          </a:p>
        </p:txBody>
      </p:sp>
      <p:sp>
        <p:nvSpPr>
          <p:cNvPr id="5" name="TextBox 4"/>
          <p:cNvSpPr txBox="1"/>
          <p:nvPr/>
        </p:nvSpPr>
        <p:spPr>
          <a:xfrm>
            <a:off x="3972910" y="6119860"/>
            <a:ext cx="8127625" cy="584775"/>
          </a:xfrm>
          <a:prstGeom prst="rect">
            <a:avLst/>
          </a:prstGeom>
          <a:noFill/>
        </p:spPr>
        <p:txBody>
          <a:bodyPr wrap="square" rtlCol="0">
            <a:spAutoFit/>
          </a:bodyPr>
          <a:lstStyle/>
          <a:p>
            <a:pPr marL="457200" indent="-457200">
              <a:buClr>
                <a:srgbClr val="C00000"/>
              </a:buClr>
            </a:pPr>
            <a:r>
              <a:rPr lang="en-US" sz="1600" dirty="0"/>
              <a:t>Pena G, </a:t>
            </a:r>
            <a:r>
              <a:rPr lang="en-US" sz="1600" dirty="0" err="1"/>
              <a:t>Kuang</a:t>
            </a:r>
            <a:r>
              <a:rPr lang="en-US" sz="1600" dirty="0"/>
              <a:t> B, </a:t>
            </a:r>
            <a:r>
              <a:rPr lang="en-US" sz="1600" dirty="0" err="1"/>
              <a:t>Cowled</a:t>
            </a:r>
            <a:r>
              <a:rPr lang="en-US" sz="1600" dirty="0"/>
              <a:t> P, et al. Micronutrient Status in Diabetic Patients with Foot Ulcers. </a:t>
            </a:r>
            <a:r>
              <a:rPr lang="en-US" sz="1600" i="1" dirty="0" err="1"/>
              <a:t>Adv</a:t>
            </a:r>
            <a:r>
              <a:rPr lang="en-US" sz="1600" i="1" dirty="0"/>
              <a:t> Wound Care (New Rochelle)</a:t>
            </a:r>
            <a:r>
              <a:rPr lang="en-US" sz="1600" dirty="0"/>
              <a:t>. 2020;9(1):9-15. doi:10.1089/wound.2019.0973</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61559" y="1367002"/>
            <a:ext cx="5656317" cy="3590808"/>
          </a:xfrm>
          <a:prstGeom prst="rect">
            <a:avLst/>
          </a:prstGeom>
        </p:spPr>
      </p:pic>
      <p:sp>
        <p:nvSpPr>
          <p:cNvPr id="7" name="Rectangle 6"/>
          <p:cNvSpPr/>
          <p:nvPr/>
        </p:nvSpPr>
        <p:spPr>
          <a:xfrm>
            <a:off x="905246" y="5054380"/>
            <a:ext cx="10681137" cy="1569660"/>
          </a:xfrm>
          <a:prstGeom prst="rect">
            <a:avLst/>
          </a:prstGeom>
        </p:spPr>
        <p:txBody>
          <a:bodyPr wrap="square">
            <a:spAutoFit/>
          </a:bodyPr>
          <a:lstStyle/>
          <a:p>
            <a:pPr marL="342900" indent="-342900">
              <a:buClr>
                <a:srgbClr val="C00000"/>
              </a:buClr>
              <a:buFont typeface="Arial" charset="0"/>
              <a:buChar char="•"/>
            </a:pPr>
            <a:r>
              <a:rPr lang="en-US" sz="2400" dirty="0"/>
              <a:t>Percentage of participants with vitamin and mineral deficiencies. (Prospective cohort study of diabetic patients with foot ulcers seen in multidisciplinary foot clinics)</a:t>
            </a:r>
          </a:p>
          <a:p>
            <a:pPr marL="342900" indent="-342900">
              <a:buClr>
                <a:srgbClr val="C00000"/>
              </a:buClr>
              <a:buFont typeface="Arial" charset="0"/>
              <a:buChar char="•"/>
            </a:pPr>
            <a:endParaRPr lang="en-US" sz="2400" dirty="0"/>
          </a:p>
        </p:txBody>
      </p:sp>
    </p:spTree>
    <p:extLst>
      <p:ext uri="{BB962C8B-B14F-4D97-AF65-F5344CB8AC3E}">
        <p14:creationId xmlns:p14="http://schemas.microsoft.com/office/powerpoint/2010/main" val="1009722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sz="quarter"/>
          </p:nvPr>
        </p:nvSpPr>
        <p:spPr>
          <a:xfrm>
            <a:off x="905246" y="204952"/>
            <a:ext cx="10215717" cy="1162050"/>
          </a:xfrm>
        </p:spPr>
        <p:txBody>
          <a:bodyPr>
            <a:normAutofit fontScale="90000"/>
          </a:bodyPr>
          <a:lstStyle/>
          <a:p>
            <a:pPr algn="ctr" eaLnBrk="1" hangingPunct="1">
              <a:buClr>
                <a:srgbClr val="C00000"/>
              </a:buClr>
            </a:pPr>
            <a:r>
              <a:rPr lang="en-US" dirty="0">
                <a:effectLst/>
                <a:latin typeface="Arial" panose="020B0604020202020204" pitchFamily="34" charset="0"/>
                <a:ea typeface="Arial Rounded MT Bold" charset="0"/>
                <a:cs typeface="Arial" panose="020B0604020202020204" pitchFamily="34" charset="0"/>
              </a:rPr>
              <a:t>What are the nutritional deficiencies associated with diabetic foot ulcers? </a:t>
            </a:r>
          </a:p>
        </p:txBody>
      </p:sp>
      <p:sp>
        <p:nvSpPr>
          <p:cNvPr id="5" name="TextBox 4"/>
          <p:cNvSpPr txBox="1"/>
          <p:nvPr/>
        </p:nvSpPr>
        <p:spPr>
          <a:xfrm>
            <a:off x="2238704" y="6119860"/>
            <a:ext cx="9861832" cy="584775"/>
          </a:xfrm>
          <a:prstGeom prst="rect">
            <a:avLst/>
          </a:prstGeom>
          <a:noFill/>
        </p:spPr>
        <p:txBody>
          <a:bodyPr wrap="square" rtlCol="0">
            <a:spAutoFit/>
          </a:bodyPr>
          <a:lstStyle/>
          <a:p>
            <a:pPr marL="457200" indent="-457200">
              <a:buClr>
                <a:srgbClr val="C00000"/>
              </a:buClr>
            </a:pPr>
            <a:r>
              <a:rPr lang="en-US" sz="1600" dirty="0" err="1"/>
              <a:t>Kulprachakarn</a:t>
            </a:r>
            <a:r>
              <a:rPr lang="en-US" sz="1600" dirty="0"/>
              <a:t> K, et al. Micronutrients and Natural Compounds Status and Their Effects on Wound Healing in the Diabetic Foot Ulcer. </a:t>
            </a:r>
            <a:r>
              <a:rPr lang="en-US" sz="1600" i="1" dirty="0" err="1"/>
              <a:t>Int</a:t>
            </a:r>
            <a:r>
              <a:rPr lang="en-US" sz="1600" i="1" dirty="0"/>
              <a:t> J Low </a:t>
            </a:r>
            <a:r>
              <a:rPr lang="en-US" sz="1600" i="1" dirty="0" err="1"/>
              <a:t>Extrem</a:t>
            </a:r>
            <a:r>
              <a:rPr lang="en-US" sz="1600" i="1" dirty="0"/>
              <a:t> Wounds</a:t>
            </a:r>
            <a:r>
              <a:rPr lang="en-US" sz="1600" dirty="0"/>
              <a:t>. 2017;16(4):244-250.</a:t>
            </a:r>
          </a:p>
        </p:txBody>
      </p:sp>
      <p:sp>
        <p:nvSpPr>
          <p:cNvPr id="7" name="Rectangle 6"/>
          <p:cNvSpPr/>
          <p:nvPr/>
        </p:nvSpPr>
        <p:spPr>
          <a:xfrm>
            <a:off x="1010349" y="1850605"/>
            <a:ext cx="10681137" cy="3785652"/>
          </a:xfrm>
          <a:prstGeom prst="rect">
            <a:avLst/>
          </a:prstGeom>
        </p:spPr>
        <p:txBody>
          <a:bodyPr wrap="square">
            <a:spAutoFit/>
          </a:bodyPr>
          <a:lstStyle/>
          <a:p>
            <a:pPr marL="342900" indent="-342900">
              <a:buClr>
                <a:srgbClr val="C00000"/>
              </a:buClr>
              <a:buFont typeface="Arial" charset="0"/>
              <a:buChar char="•"/>
            </a:pPr>
            <a:r>
              <a:rPr lang="en-US" sz="2400"/>
              <a:t>Micronutrients </a:t>
            </a:r>
            <a:r>
              <a:rPr lang="en-US" sz="2400" dirty="0"/>
              <a:t>also play a vital role in the form of trace elements and vitamins, which influence the course followed by the healing wound.  </a:t>
            </a:r>
          </a:p>
          <a:p>
            <a:pPr marL="342900" indent="-342900">
              <a:buClr>
                <a:srgbClr val="C00000"/>
              </a:buClr>
              <a:buFont typeface="Arial" charset="0"/>
              <a:buChar char="•"/>
            </a:pPr>
            <a:r>
              <a:rPr lang="en-US" sz="2400" dirty="0"/>
              <a:t>When supplementary micronutrients are administered, the risk of developing pressure wounds may be reduced. </a:t>
            </a:r>
          </a:p>
          <a:p>
            <a:pPr marL="342900" indent="-342900">
              <a:buClr>
                <a:srgbClr val="C00000"/>
              </a:buClr>
              <a:buFont typeface="Arial" charset="0"/>
              <a:buChar char="•"/>
            </a:pPr>
            <a:r>
              <a:rPr lang="en-US" sz="2400" dirty="0"/>
              <a:t>A randomized control trial showed that giving nutritional supplement reduced the incidence of pressure ulcers in bedbound patients.   </a:t>
            </a:r>
          </a:p>
          <a:p>
            <a:pPr marL="342900" indent="-342900">
              <a:buClr>
                <a:srgbClr val="C00000"/>
              </a:buClr>
              <a:buFont typeface="Arial" charset="0"/>
              <a:buChar char="•"/>
            </a:pPr>
            <a:r>
              <a:rPr lang="en-US" sz="2400" dirty="0"/>
              <a:t>Healing involves both hypermetabolic and catabolic states. Catabolism may be reduced by nutrients, limiting its effects thereby leading to the anabolic state.   </a:t>
            </a:r>
          </a:p>
          <a:p>
            <a:pPr marL="342900" indent="-342900">
              <a:buClr>
                <a:srgbClr val="C00000"/>
              </a:buClr>
              <a:buFont typeface="Arial" charset="0"/>
              <a:buChar char="•"/>
            </a:pPr>
            <a:r>
              <a:rPr lang="en-US" sz="2400" dirty="0"/>
              <a:t>In the healing process, it beneficial to provide trace elements such as magnesium, zinc, iron and boron, vitamins A, C, D, E or herbal remedies.</a:t>
            </a:r>
          </a:p>
        </p:txBody>
      </p:sp>
    </p:spTree>
    <p:extLst>
      <p:ext uri="{BB962C8B-B14F-4D97-AF65-F5344CB8AC3E}">
        <p14:creationId xmlns:p14="http://schemas.microsoft.com/office/powerpoint/2010/main" val="1883118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sz="quarter"/>
          </p:nvPr>
        </p:nvSpPr>
        <p:spPr>
          <a:xfrm>
            <a:off x="905246" y="204952"/>
            <a:ext cx="10215717" cy="1162050"/>
          </a:xfrm>
        </p:spPr>
        <p:txBody>
          <a:bodyPr>
            <a:normAutofit fontScale="90000"/>
          </a:bodyPr>
          <a:lstStyle/>
          <a:p>
            <a:pPr algn="ctr" eaLnBrk="1" hangingPunct="1"/>
            <a:r>
              <a:rPr lang="en-US" dirty="0">
                <a:effectLst/>
                <a:latin typeface="Arial" panose="020B0604020202020204" pitchFamily="34" charset="0"/>
                <a:ea typeface="Arial Rounded MT Bold" charset="0"/>
                <a:cs typeface="Arial" panose="020B0604020202020204" pitchFamily="34" charset="0"/>
              </a:rPr>
              <a:t>What is the effect of dietary nutrients on diabetic foot ulcers? </a:t>
            </a:r>
          </a:p>
        </p:txBody>
      </p:sp>
      <p:sp>
        <p:nvSpPr>
          <p:cNvPr id="5" name="TextBox 4"/>
          <p:cNvSpPr txBox="1"/>
          <p:nvPr/>
        </p:nvSpPr>
        <p:spPr>
          <a:xfrm>
            <a:off x="2575035" y="6334780"/>
            <a:ext cx="9861832" cy="523220"/>
          </a:xfrm>
          <a:prstGeom prst="rect">
            <a:avLst/>
          </a:prstGeom>
          <a:noFill/>
        </p:spPr>
        <p:txBody>
          <a:bodyPr wrap="square" rtlCol="0">
            <a:spAutoFit/>
          </a:bodyPr>
          <a:lstStyle/>
          <a:p>
            <a:pPr marL="457200" indent="-457200"/>
            <a:r>
              <a:rPr lang="en-US" sz="1400" dirty="0" err="1"/>
              <a:t>Kulprachakarn</a:t>
            </a:r>
            <a:r>
              <a:rPr lang="en-US" sz="1400" dirty="0"/>
              <a:t> K, et al. Micronutrients and Natural Compounds Status and Their Effects on Wound Healing in the Diabetic Foot Ulcer. </a:t>
            </a:r>
            <a:r>
              <a:rPr lang="en-US" sz="1400" i="1" dirty="0" err="1"/>
              <a:t>Int</a:t>
            </a:r>
            <a:r>
              <a:rPr lang="en-US" sz="1400" i="1" dirty="0"/>
              <a:t> J Low </a:t>
            </a:r>
            <a:r>
              <a:rPr lang="en-US" sz="1400" i="1" dirty="0" err="1"/>
              <a:t>Extrem</a:t>
            </a:r>
            <a:r>
              <a:rPr lang="en-US" sz="1400" i="1" dirty="0"/>
              <a:t> Wounds</a:t>
            </a:r>
            <a:r>
              <a:rPr lang="en-US" sz="1400" dirty="0"/>
              <a:t>. 2017;16(4):244-250.</a:t>
            </a:r>
          </a:p>
        </p:txBody>
      </p:sp>
      <p:sp>
        <p:nvSpPr>
          <p:cNvPr id="7" name="Rectangle 6"/>
          <p:cNvSpPr/>
          <p:nvPr/>
        </p:nvSpPr>
        <p:spPr>
          <a:xfrm>
            <a:off x="672535" y="1372728"/>
            <a:ext cx="10681137" cy="707886"/>
          </a:xfrm>
          <a:prstGeom prst="rect">
            <a:avLst/>
          </a:prstGeom>
        </p:spPr>
        <p:txBody>
          <a:bodyPr wrap="square">
            <a:spAutoFit/>
          </a:bodyPr>
          <a:lstStyle/>
          <a:p>
            <a:pPr algn="ctr"/>
            <a:r>
              <a:rPr lang="en-US" sz="2000" dirty="0"/>
              <a:t>Summary of the Effect of Dietary Micronutrients and Natural Compounds Supplementation to Wound Healing in Diabetic Foot Ulcer</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9617" y="2080614"/>
            <a:ext cx="5912438" cy="4254166"/>
          </a:xfrm>
          <a:prstGeom prst="rect">
            <a:avLst/>
          </a:prstGeom>
        </p:spPr>
      </p:pic>
    </p:spTree>
    <p:extLst>
      <p:ext uri="{BB962C8B-B14F-4D97-AF65-F5344CB8AC3E}">
        <p14:creationId xmlns:p14="http://schemas.microsoft.com/office/powerpoint/2010/main" val="19769654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757DCE-4614-4D9D-A009-1FCB0173D7E6}"/>
              </a:ext>
            </a:extLst>
          </p:cNvPr>
          <p:cNvSpPr>
            <a:spLocks noGrp="1"/>
          </p:cNvSpPr>
          <p:nvPr>
            <p:ph type="title"/>
          </p:nvPr>
        </p:nvSpPr>
        <p:spPr>
          <a:xfrm>
            <a:off x="1653145" y="-127322"/>
            <a:ext cx="8885709" cy="958569"/>
          </a:xfrm>
        </p:spPr>
        <p:txBody>
          <a:bodyPr/>
          <a:lstStyle/>
          <a:p>
            <a:pPr algn="ctr"/>
            <a:r>
              <a:rPr lang="en-US" b="1" dirty="0">
                <a:latin typeface="Arial" panose="020B0604020202020204" pitchFamily="34" charset="0"/>
                <a:ea typeface="Arial Rounded MT Bold" charset="0"/>
                <a:cs typeface="Arial" panose="020B0604020202020204" pitchFamily="34" charset="0"/>
              </a:rPr>
              <a:t>Case Report</a:t>
            </a:r>
          </a:p>
        </p:txBody>
      </p:sp>
      <p:sp>
        <p:nvSpPr>
          <p:cNvPr id="6" name="Content Placeholder 5">
            <a:extLst>
              <a:ext uri="{FF2B5EF4-FFF2-40B4-BE49-F238E27FC236}">
                <a16:creationId xmlns:a16="http://schemas.microsoft.com/office/drawing/2014/main" id="{C9AD3F01-A9F4-404E-B7C2-4E3B26CEE37A}"/>
              </a:ext>
            </a:extLst>
          </p:cNvPr>
          <p:cNvSpPr>
            <a:spLocks noGrp="1"/>
          </p:cNvSpPr>
          <p:nvPr>
            <p:ph idx="1"/>
          </p:nvPr>
        </p:nvSpPr>
        <p:spPr>
          <a:xfrm>
            <a:off x="5441924" y="1415688"/>
            <a:ext cx="6172200" cy="4873625"/>
          </a:xfrm>
        </p:spPr>
        <p:txBody>
          <a:bodyPr>
            <a:normAutofit/>
          </a:bodyPr>
          <a:lstStyle/>
          <a:p>
            <a:r>
              <a:rPr lang="en-US" sz="2000" dirty="0"/>
              <a:t>Not malnourished</a:t>
            </a:r>
          </a:p>
          <a:p>
            <a:r>
              <a:rPr lang="en-US" sz="2000" dirty="0"/>
              <a:t>At nutritional risk because of diminished intake in the face of increased requirements (stress, inflammation, wound healing)</a:t>
            </a:r>
          </a:p>
          <a:p>
            <a:r>
              <a:rPr lang="en-US" sz="2000" dirty="0"/>
              <a:t>Recommendations </a:t>
            </a:r>
          </a:p>
          <a:p>
            <a:pPr lvl="1"/>
            <a:r>
              <a:rPr lang="en-US" sz="2000" dirty="0"/>
              <a:t>a) Macronutrient support with ONS (calories and protein)</a:t>
            </a:r>
          </a:p>
          <a:p>
            <a:pPr lvl="1"/>
            <a:r>
              <a:rPr lang="en-US" sz="2000" dirty="0"/>
              <a:t>b) Counsel on protein content of foods</a:t>
            </a:r>
          </a:p>
          <a:p>
            <a:pPr lvl="1"/>
            <a:r>
              <a:rPr lang="en-US" sz="2000" dirty="0"/>
              <a:t>c) Consider appetite stimulation </a:t>
            </a:r>
          </a:p>
          <a:p>
            <a:pPr lvl="1"/>
            <a:r>
              <a:rPr lang="en-US" sz="2000" dirty="0"/>
              <a:t>d) Micronutrient support for wound healing – MVI, VC, zinc. </a:t>
            </a:r>
          </a:p>
          <a:p>
            <a:pPr lvl="1"/>
            <a:r>
              <a:rPr lang="en-US" sz="2000" dirty="0"/>
              <a:t>e) Check levels for deficiencies that may warrant correction – VA, VD, VK, VC, B1, B6, B9, B12, </a:t>
            </a:r>
            <a:r>
              <a:rPr lang="en-US" sz="2000" dirty="0" err="1"/>
              <a:t>fe</a:t>
            </a:r>
            <a:r>
              <a:rPr lang="en-US" sz="2000" dirty="0"/>
              <a:t>, cu, </a:t>
            </a:r>
            <a:r>
              <a:rPr lang="en-US" sz="2000" dirty="0" err="1"/>
              <a:t>zn</a:t>
            </a:r>
            <a:r>
              <a:rPr lang="en-US" sz="2000" dirty="0"/>
              <a:t>, se, </a:t>
            </a:r>
            <a:r>
              <a:rPr lang="en-US" sz="2000" dirty="0" err="1"/>
              <a:t>mn</a:t>
            </a:r>
            <a:r>
              <a:rPr lang="en-US" sz="2000" dirty="0"/>
              <a:t>, carnitine, creatine, others</a:t>
            </a:r>
          </a:p>
          <a:p>
            <a:endParaRPr lang="en-US" sz="2000" dirty="0"/>
          </a:p>
        </p:txBody>
      </p:sp>
      <p:sp>
        <p:nvSpPr>
          <p:cNvPr id="7" name="Text Placeholder 6">
            <a:extLst>
              <a:ext uri="{FF2B5EF4-FFF2-40B4-BE49-F238E27FC236}">
                <a16:creationId xmlns:a16="http://schemas.microsoft.com/office/drawing/2014/main" id="{4026ED8D-5655-48C5-A839-667ACEBD6FAD}"/>
              </a:ext>
            </a:extLst>
          </p:cNvPr>
          <p:cNvSpPr>
            <a:spLocks noGrp="1"/>
          </p:cNvSpPr>
          <p:nvPr>
            <p:ph type="body" sz="half" idx="2"/>
          </p:nvPr>
        </p:nvSpPr>
        <p:spPr>
          <a:xfrm>
            <a:off x="434674" y="550859"/>
            <a:ext cx="3932237" cy="3811588"/>
          </a:xfrm>
        </p:spPr>
        <p:txBody>
          <a:bodyPr>
            <a:noAutofit/>
          </a:bodyPr>
          <a:lstStyle/>
          <a:p>
            <a:r>
              <a:rPr lang="en-US" sz="1400" dirty="0"/>
              <a:t>45 </a:t>
            </a:r>
            <a:r>
              <a:rPr lang="en-US" sz="1400" dirty="0" err="1"/>
              <a:t>yr</a:t>
            </a:r>
            <a:r>
              <a:rPr lang="en-US" sz="1400" dirty="0"/>
              <a:t> old female with PMH of HTN, </a:t>
            </a:r>
            <a:r>
              <a:rPr lang="en-US" sz="1400" dirty="0" err="1"/>
              <a:t>HFrEF</a:t>
            </a:r>
            <a:r>
              <a:rPr lang="en-US" sz="1400" dirty="0"/>
              <a:t> on home milrinone, s/p ICD, right breast cancer s/p lumpectomy and chemo/radiation. Patient admitted for frequent AICD firing. Developed Cardiogenic Shock, s/p insertion of IABP; COVID-19 positive (4/17). Heart Mate 3 LVAD, </a:t>
            </a:r>
            <a:r>
              <a:rPr lang="en-US" sz="1400" dirty="0" err="1"/>
              <a:t>protek</a:t>
            </a:r>
            <a:r>
              <a:rPr lang="en-US" sz="1400" dirty="0"/>
              <a:t> RVAD inserted 6/1. Developed necrotic feet with multiple bulla and gangrene. Speech pathology recommended regular texture food and thin liquids. RVAD removed 7/1. Bilateral foot wounds extensively debrided on 7/1 by Dr. </a:t>
            </a:r>
            <a:r>
              <a:rPr lang="en-US" sz="1400" dirty="0" err="1"/>
              <a:t>Granata</a:t>
            </a:r>
            <a:r>
              <a:rPr lang="en-US" sz="1400" dirty="0"/>
              <a:t>. Metabolic input was requested to evaluate her nutritional status and requirements for wound healing.</a:t>
            </a:r>
          </a:p>
          <a:p>
            <a:r>
              <a:rPr lang="en-US" sz="1400" dirty="0"/>
              <a:t>Wound: Initially dry gangrene of toes of left foot, cyanosis of distal tips of right foot. Both feet and toes now responding to debridement. </a:t>
            </a:r>
          </a:p>
          <a:p>
            <a:pPr>
              <a:lnSpc>
                <a:spcPct val="120000"/>
              </a:lnSpc>
              <a:spcBef>
                <a:spcPts val="0"/>
              </a:spcBef>
            </a:pPr>
            <a:r>
              <a:rPr lang="en-US" sz="1400" dirty="0"/>
              <a:t>Nutritional Parameters:</a:t>
            </a:r>
          </a:p>
          <a:p>
            <a:pPr>
              <a:lnSpc>
                <a:spcPct val="120000"/>
              </a:lnSpc>
              <a:spcBef>
                <a:spcPts val="0"/>
              </a:spcBef>
            </a:pPr>
            <a:r>
              <a:rPr lang="en-US" sz="1400" dirty="0"/>
              <a:t>Height: 165 cm</a:t>
            </a:r>
          </a:p>
          <a:p>
            <a:pPr>
              <a:lnSpc>
                <a:spcPct val="120000"/>
              </a:lnSpc>
              <a:spcBef>
                <a:spcPts val="0"/>
              </a:spcBef>
            </a:pPr>
            <a:r>
              <a:rPr lang="en-US" sz="1400" dirty="0"/>
              <a:t>Ideal Body Weight: 56.91 kg</a:t>
            </a:r>
          </a:p>
          <a:p>
            <a:pPr>
              <a:lnSpc>
                <a:spcPct val="120000"/>
              </a:lnSpc>
              <a:spcBef>
                <a:spcPts val="0"/>
              </a:spcBef>
            </a:pPr>
            <a:r>
              <a:rPr lang="en-US" sz="1400" dirty="0"/>
              <a:t>Actual Weight: 81.36 kg</a:t>
            </a:r>
          </a:p>
          <a:p>
            <a:pPr>
              <a:lnSpc>
                <a:spcPct val="120000"/>
              </a:lnSpc>
              <a:spcBef>
                <a:spcPts val="0"/>
              </a:spcBef>
            </a:pPr>
            <a:r>
              <a:rPr lang="en-US" sz="1400" dirty="0"/>
              <a:t>Percent Ideal Body Weight: 142.96 %</a:t>
            </a:r>
          </a:p>
          <a:p>
            <a:pPr>
              <a:lnSpc>
                <a:spcPct val="120000"/>
              </a:lnSpc>
              <a:spcBef>
                <a:spcPts val="0"/>
              </a:spcBef>
            </a:pPr>
            <a:r>
              <a:rPr lang="en-US" sz="1400" dirty="0"/>
              <a:t>Body Mass Index: 30 kg/m2</a:t>
            </a:r>
          </a:p>
          <a:p>
            <a:pPr>
              <a:lnSpc>
                <a:spcPct val="120000"/>
              </a:lnSpc>
              <a:spcBef>
                <a:spcPts val="0"/>
              </a:spcBef>
            </a:pPr>
            <a:endParaRPr lang="en-US" sz="1400" dirty="0"/>
          </a:p>
          <a:p>
            <a:pPr>
              <a:lnSpc>
                <a:spcPct val="120000"/>
              </a:lnSpc>
              <a:spcBef>
                <a:spcPts val="0"/>
              </a:spcBef>
            </a:pPr>
            <a:r>
              <a:rPr lang="en-US" sz="1400" dirty="0"/>
              <a:t>Macronutrient Requirements: for wound healing, off vent, using 57 kgs IBW:</a:t>
            </a:r>
          </a:p>
          <a:p>
            <a:pPr>
              <a:lnSpc>
                <a:spcPct val="120000"/>
              </a:lnSpc>
              <a:spcBef>
                <a:spcPts val="0"/>
              </a:spcBef>
            </a:pPr>
            <a:r>
              <a:rPr lang="en-US" sz="1400" dirty="0"/>
              <a:t>Energy: 1710 - 1995 kcals/d (30 - 35 kcals /kg IBW)</a:t>
            </a:r>
          </a:p>
          <a:p>
            <a:pPr>
              <a:lnSpc>
                <a:spcPct val="120000"/>
              </a:lnSpc>
              <a:spcBef>
                <a:spcPts val="0"/>
              </a:spcBef>
            </a:pPr>
            <a:r>
              <a:rPr lang="en-US" sz="1400" dirty="0"/>
              <a:t>Protein: 80 - 86 g /d (1.4 - 1.5 g/kg IBW)</a:t>
            </a:r>
          </a:p>
        </p:txBody>
      </p:sp>
    </p:spTree>
    <p:extLst>
      <p:ext uri="{BB962C8B-B14F-4D97-AF65-F5344CB8AC3E}">
        <p14:creationId xmlns:p14="http://schemas.microsoft.com/office/powerpoint/2010/main" val="1979198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1F2C62-AA2A-4D3D-B8B4-6D1ECB5F9B16}"/>
              </a:ext>
            </a:extLst>
          </p:cNvPr>
          <p:cNvSpPr>
            <a:spLocks noGrp="1"/>
          </p:cNvSpPr>
          <p:nvPr>
            <p:ph type="title"/>
          </p:nvPr>
        </p:nvSpPr>
        <p:spPr/>
        <p:txBody>
          <a:bodyPr/>
          <a:lstStyle/>
          <a:p>
            <a:pPr>
              <a:buClr>
                <a:srgbClr val="C00000"/>
              </a:buClr>
            </a:pPr>
            <a:r>
              <a:rPr lang="en-US" dirty="0">
                <a:latin typeface="Arial" panose="020B0604020202020204" pitchFamily="34" charset="0"/>
                <a:ea typeface="Arial Rounded MT Bold" charset="0"/>
                <a:cs typeface="Arial" panose="020B0604020202020204" pitchFamily="34" charset="0"/>
              </a:rPr>
              <a:t>Concept of Protein Relative Value (RV)</a:t>
            </a:r>
          </a:p>
        </p:txBody>
      </p:sp>
      <p:sp>
        <p:nvSpPr>
          <p:cNvPr id="3" name="Content Placeholder 2">
            <a:extLst>
              <a:ext uri="{FF2B5EF4-FFF2-40B4-BE49-F238E27FC236}">
                <a16:creationId xmlns:a16="http://schemas.microsoft.com/office/drawing/2014/main" id="{ED5CE0C6-F017-441E-863B-E1A3C7AFEAA5}"/>
              </a:ext>
            </a:extLst>
          </p:cNvPr>
          <p:cNvSpPr>
            <a:spLocks noGrp="1"/>
          </p:cNvSpPr>
          <p:nvPr>
            <p:ph idx="1"/>
          </p:nvPr>
        </p:nvSpPr>
        <p:spPr/>
        <p:txBody>
          <a:bodyPr>
            <a:normAutofit fontScale="62500" lnSpcReduction="20000"/>
          </a:bodyPr>
          <a:lstStyle/>
          <a:p>
            <a:pPr>
              <a:buClr>
                <a:srgbClr val="C00000"/>
              </a:buClr>
            </a:pPr>
            <a:r>
              <a:rPr lang="en-US" dirty="0"/>
              <a:t>William Rose (published 1948-57) proved that there are 9 essential amino acids: lysine, tryptophan, histidine, phenylalanine, leucine, isoleucine, threonine, methionine, valine. </a:t>
            </a:r>
          </a:p>
          <a:p>
            <a:pPr>
              <a:buClr>
                <a:srgbClr val="C00000"/>
              </a:buClr>
            </a:pPr>
            <a:r>
              <a:rPr lang="en-US" dirty="0"/>
              <a:t>Six others (arginine, cysteine, glycine, glutamine, proline, tyrosine) are considered </a:t>
            </a:r>
            <a:r>
              <a:rPr lang="en-US" i="1" dirty="0"/>
              <a:t>conditionally essential. </a:t>
            </a:r>
            <a:r>
              <a:rPr lang="en-US" dirty="0"/>
              <a:t>The body can make them, but their synthesis may be inadequate under certain pathophysiological conditions, such as severe catabolic stress.</a:t>
            </a:r>
          </a:p>
          <a:p>
            <a:pPr>
              <a:buClr>
                <a:srgbClr val="C00000"/>
              </a:buClr>
            </a:pPr>
            <a:r>
              <a:rPr lang="en-US" dirty="0"/>
              <a:t>Roughly 1/3 of dietary amino acids eventually appear in the urine as urea. These amino acids are utilized for fuel not protein synthesis (Glucogenic and Ketogenic AAs).</a:t>
            </a:r>
          </a:p>
          <a:p>
            <a:pPr>
              <a:buClr>
                <a:srgbClr val="C00000"/>
              </a:buClr>
            </a:pPr>
            <a:r>
              <a:rPr lang="en-US" dirty="0"/>
              <a:t>The remaining 2/3 are incorporated into body proteins by ribosomal protein synthesis </a:t>
            </a:r>
          </a:p>
          <a:p>
            <a:pPr marL="0" indent="0">
              <a:buClr>
                <a:srgbClr val="C00000"/>
              </a:buClr>
              <a:buNone/>
            </a:pPr>
            <a:endParaRPr lang="en-US" dirty="0"/>
          </a:p>
          <a:p>
            <a:pPr marL="0" indent="0">
              <a:buClr>
                <a:srgbClr val="C00000"/>
              </a:buClr>
              <a:buNone/>
            </a:pPr>
            <a:br>
              <a:rPr lang="en-US" dirty="0"/>
            </a:br>
            <a:endParaRPr lang="en-US" dirty="0"/>
          </a:p>
        </p:txBody>
      </p:sp>
      <p:sp>
        <p:nvSpPr>
          <p:cNvPr id="4" name="Text Placeholder 3">
            <a:extLst>
              <a:ext uri="{FF2B5EF4-FFF2-40B4-BE49-F238E27FC236}">
                <a16:creationId xmlns:a16="http://schemas.microsoft.com/office/drawing/2014/main" id="{F68F3680-3C2D-4EAF-9630-224A16BB6DD7}"/>
              </a:ext>
            </a:extLst>
          </p:cNvPr>
          <p:cNvSpPr>
            <a:spLocks noGrp="1"/>
          </p:cNvSpPr>
          <p:nvPr>
            <p:ph type="body" sz="half" idx="2"/>
          </p:nvPr>
        </p:nvSpPr>
        <p:spPr/>
        <p:txBody>
          <a:bodyPr/>
          <a:lstStyle/>
          <a:p>
            <a:pPr>
              <a:buClr>
                <a:srgbClr val="C00000"/>
              </a:buClr>
            </a:pPr>
            <a:r>
              <a:rPr lang="en-US" sz="1800" dirty="0"/>
              <a:t>RV = the level of each essential amino acid in any given protein source compared to that found in whole egg</a:t>
            </a:r>
          </a:p>
          <a:p>
            <a:pPr>
              <a:buClr>
                <a:srgbClr val="C00000"/>
              </a:buClr>
            </a:pPr>
            <a:endParaRPr lang="en-US" sz="1800" dirty="0"/>
          </a:p>
          <a:p>
            <a:pPr>
              <a:buClr>
                <a:srgbClr val="C00000"/>
              </a:buClr>
            </a:pPr>
            <a:r>
              <a:rPr lang="en-US" sz="1800" dirty="0"/>
              <a:t>Most animal proteins have RVs that approach 1.0</a:t>
            </a:r>
          </a:p>
          <a:p>
            <a:pPr>
              <a:buClr>
                <a:srgbClr val="C00000"/>
              </a:buClr>
            </a:pPr>
            <a:endParaRPr lang="en-US" sz="1800" dirty="0"/>
          </a:p>
          <a:p>
            <a:pPr>
              <a:buClr>
                <a:srgbClr val="C00000"/>
              </a:buClr>
            </a:pPr>
            <a:r>
              <a:rPr lang="en-US" sz="1800" dirty="0"/>
              <a:t>Most plant proteins have RVs &lt; 0.8</a:t>
            </a:r>
          </a:p>
          <a:p>
            <a:pPr>
              <a:buClr>
                <a:srgbClr val="C00000"/>
              </a:buClr>
            </a:pPr>
            <a:endParaRPr lang="en-US" dirty="0"/>
          </a:p>
          <a:p>
            <a:pPr>
              <a:buClr>
                <a:srgbClr val="C00000"/>
              </a:buClr>
            </a:pPr>
            <a:endParaRPr lang="en-US" dirty="0"/>
          </a:p>
        </p:txBody>
      </p:sp>
    </p:spTree>
    <p:extLst>
      <p:ext uri="{BB962C8B-B14F-4D97-AF65-F5344CB8AC3E}">
        <p14:creationId xmlns:p14="http://schemas.microsoft.com/office/powerpoint/2010/main" val="16310445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259</TotalTime>
  <Words>3567</Words>
  <Application>Microsoft Macintosh PowerPoint</Application>
  <PresentationFormat>Widescreen</PresentationFormat>
  <Paragraphs>113</Paragraphs>
  <Slides>19</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Roboto</vt:lpstr>
      <vt:lpstr>Office Theme</vt:lpstr>
      <vt:lpstr>Nutrition and Wound Healing  Wednesday, October 2, 2024 </vt:lpstr>
      <vt:lpstr>Agenda</vt:lpstr>
      <vt:lpstr>What does the literature say about nutrition and chronic wounds? </vt:lpstr>
      <vt:lpstr>How to assess malnutrition? </vt:lpstr>
      <vt:lpstr>What are the nutritional deficiencies associated with diabetic foot ulcers? </vt:lpstr>
      <vt:lpstr>What are the nutritional deficiencies associated with diabetic foot ulcers? </vt:lpstr>
      <vt:lpstr>What is the effect of dietary nutrients on diabetic foot ulcers? </vt:lpstr>
      <vt:lpstr>Case Report</vt:lpstr>
      <vt:lpstr>Concept of Protein Relative Value (RV)</vt:lpstr>
      <vt:lpstr>PowerPoint Presentation</vt:lpstr>
      <vt:lpstr>Nutrition: Macronutrients</vt:lpstr>
      <vt:lpstr>Nutrition: Macronutrients</vt:lpstr>
      <vt:lpstr>Nutrition: Macronutrients</vt:lpstr>
      <vt:lpstr>Nutrition: Macronutrients</vt:lpstr>
      <vt:lpstr>Nutrition: Macronutrients</vt:lpstr>
      <vt:lpstr>Nutrition: Micronutrients</vt:lpstr>
      <vt:lpstr>Nutrition: Micronutrients</vt:lpstr>
      <vt:lpstr>Nutrition: Micronutrients</vt:lpstr>
      <vt:lpstr>Nutrition: Micronutrients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9</cp:revision>
  <dcterms:created xsi:type="dcterms:W3CDTF">2024-07-10T13:30:18Z</dcterms:created>
  <dcterms:modified xsi:type="dcterms:W3CDTF">2024-07-16T18:21:38Z</dcterms:modified>
</cp:coreProperties>
</file>