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1660" r:id="rId3"/>
    <p:sldId id="1754" r:id="rId4"/>
    <p:sldId id="1757" r:id="rId5"/>
    <p:sldId id="1745" r:id="rId6"/>
    <p:sldId id="1746" r:id="rId7"/>
    <p:sldId id="1747" r:id="rId8"/>
    <p:sldId id="1748" r:id="rId9"/>
    <p:sldId id="1749" r:id="rId10"/>
    <p:sldId id="1742" r:id="rId11"/>
    <p:sldId id="1703" r:id="rId12"/>
    <p:sldId id="1752" r:id="rId13"/>
    <p:sldId id="1741" r:id="rId14"/>
    <p:sldId id="1743" r:id="rId15"/>
    <p:sldId id="1751" r:id="rId16"/>
    <p:sldId id="1744" r:id="rId17"/>
    <p:sldId id="1738" r:id="rId18"/>
    <p:sldId id="1739" r:id="rId19"/>
    <p:sldId id="1750" r:id="rId20"/>
    <p:sldId id="1740" r:id="rId21"/>
    <p:sldId id="170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1340"/>
  </p:normalViewPr>
  <p:slideViewPr>
    <p:cSldViewPr snapToGrid="0" snapToObjects="1">
      <p:cViewPr varScale="1">
        <p:scale>
          <a:sx n="100" d="100"/>
          <a:sy n="100" d="100"/>
        </p:scale>
        <p:origin x="1464" y="168"/>
      </p:cViewPr>
      <p:guideLst/>
    </p:cSldViewPr>
  </p:slideViewPr>
  <p:outlineViewPr>
    <p:cViewPr>
      <p:scale>
        <a:sx n="33" d="100"/>
        <a:sy n="33" d="100"/>
      </p:scale>
      <p:origin x="0" y="-8"/>
    </p:cViewPr>
  </p:outlin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D9D258-A02E-0A4C-8373-D7E01C42B17C}" type="datetimeFigureOut">
              <a:rPr lang="en-US" smtClean="0"/>
              <a:t>7/6/24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212852-09C9-B142-9FAB-090EA1E33162}" type="slidenum">
              <a:rPr lang="en-US" smtClean="0"/>
              <a:t>‹#›</a:t>
            </a:fld>
            <a:endParaRPr lang="en-US"/>
          </a:p>
        </p:txBody>
      </p:sp>
    </p:spTree>
    <p:extLst>
      <p:ext uri="{BB962C8B-B14F-4D97-AF65-F5344CB8AC3E}">
        <p14:creationId xmlns:p14="http://schemas.microsoft.com/office/powerpoint/2010/main" val="184623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6BD06-7A6B-7248-9773-C76470D2F214}" type="datetimeFigureOut">
              <a:rPr lang="en-US" smtClean="0"/>
              <a:t>7/6/24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94E7B-65FD-8140-90D5-F36DA18E760B}" type="slidenum">
              <a:rPr lang="en-US" smtClean="0"/>
              <a:t>‹#›</a:t>
            </a:fld>
            <a:endParaRPr lang="en-US"/>
          </a:p>
        </p:txBody>
      </p:sp>
    </p:spTree>
    <p:extLst>
      <p:ext uri="{BB962C8B-B14F-4D97-AF65-F5344CB8AC3E}">
        <p14:creationId xmlns:p14="http://schemas.microsoft.com/office/powerpoint/2010/main" val="176950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2</a:t>
            </a:fld>
            <a:endParaRPr lang="en-US"/>
          </a:p>
        </p:txBody>
      </p:sp>
    </p:spTree>
    <p:extLst>
      <p:ext uri="{BB962C8B-B14F-4D97-AF65-F5344CB8AC3E}">
        <p14:creationId xmlns:p14="http://schemas.microsoft.com/office/powerpoint/2010/main" val="141877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FFFF00"/>
                </a:solidFill>
                <a:latin typeface="Arial Rounded MT Bold" charset="0"/>
                <a:ea typeface="Arial Rounded MT Bold" charset="0"/>
                <a:cs typeface="Arial Rounded MT Bold"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F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32405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202415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68377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charset="0"/>
                <a:ea typeface="Arial Rounded MT Bold" charset="0"/>
                <a:cs typeface="Arial Rounded MT Bold"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spcBef>
                <a:spcPts val="1000"/>
              </a:spcBef>
              <a:buClr>
                <a:srgbClr val="FFFF00"/>
              </a:buClr>
              <a:buFont typeface="Arial" charset="0"/>
              <a:buChar char="•"/>
              <a:defRPr>
                <a:solidFill>
                  <a:schemeClr val="bg1"/>
                </a:solidFill>
                <a:latin typeface="Arial" charset="0"/>
                <a:ea typeface="Arial" charset="0"/>
                <a:cs typeface="Arial" charset="0"/>
              </a:defRPr>
            </a:lvl1pPr>
            <a:lvl2pPr marL="685800" indent="-228600">
              <a:spcBef>
                <a:spcPts val="1000"/>
              </a:spcBef>
              <a:buClr>
                <a:srgbClr val="FFFF00"/>
              </a:buClr>
              <a:buFont typeface="Arial" charset="0"/>
              <a:buChar char="•"/>
              <a:defRPr>
                <a:solidFill>
                  <a:schemeClr val="bg1"/>
                </a:solidFill>
                <a:latin typeface="Arial" charset="0"/>
                <a:ea typeface="Arial" charset="0"/>
                <a:cs typeface="Arial" charset="0"/>
              </a:defRPr>
            </a:lvl2pPr>
            <a:lvl3pPr marL="1143000" indent="-228600">
              <a:spcBef>
                <a:spcPts val="1000"/>
              </a:spcBef>
              <a:buClr>
                <a:srgbClr val="FFFF00"/>
              </a:buClr>
              <a:buFont typeface="Arial" charset="0"/>
              <a:buChar char="•"/>
              <a:defRPr>
                <a:solidFill>
                  <a:schemeClr val="bg1"/>
                </a:solidFill>
                <a:latin typeface="Arial" charset="0"/>
                <a:ea typeface="Arial" charset="0"/>
                <a:cs typeface="Arial" charset="0"/>
              </a:defRPr>
            </a:lvl3pPr>
            <a:lvl4pPr marL="1600200" indent="-228600">
              <a:spcBef>
                <a:spcPts val="1000"/>
              </a:spcBef>
              <a:buClr>
                <a:srgbClr val="FFFF00"/>
              </a:buClr>
              <a:buFont typeface="Arial" charset="0"/>
              <a:buChar char="•"/>
              <a:defRPr>
                <a:solidFill>
                  <a:schemeClr val="bg1"/>
                </a:solidFill>
                <a:latin typeface="Arial" charset="0"/>
                <a:ea typeface="Arial" charset="0"/>
                <a:cs typeface="Arial" charset="0"/>
              </a:defRPr>
            </a:lvl4pPr>
            <a:lvl5pPr marL="2057400" indent="-228600">
              <a:spcBef>
                <a:spcPts val="1000"/>
              </a:spcBef>
              <a:buClr>
                <a:srgbClr val="FFFF00"/>
              </a:buClr>
              <a:buFont typeface="Arial" charset="0"/>
              <a:buChar char="•"/>
              <a:defRPr>
                <a:solidFill>
                  <a:schemeClr val="bg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16414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7270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6D45C2-C527-EB4D-8F6B-5A1E77896A07}" type="datetimeFigureOut">
              <a:rPr lang="en-US" smtClean="0"/>
              <a:t>7/6/24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210902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6D45C2-C527-EB4D-8F6B-5A1E77896A07}" type="datetimeFigureOut">
              <a:rPr lang="en-US" smtClean="0"/>
              <a:t>7/6/24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8564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D45C2-C527-EB4D-8F6B-5A1E77896A07}" type="datetimeFigureOut">
              <a:rPr lang="en-US" smtClean="0"/>
              <a:t>7/6/24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62064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D45C2-C527-EB4D-8F6B-5A1E77896A07}" type="datetimeFigureOut">
              <a:rPr lang="en-US" smtClean="0"/>
              <a:t>7/6/24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90230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70667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6047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05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D45C2-C527-EB4D-8F6B-5A1E77896A07}" type="datetimeFigureOut">
              <a:rPr lang="en-US" smtClean="0"/>
              <a:t>7/6/24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62A5C-F2DC-724F-8424-EE62201595F5}" type="slidenum">
              <a:rPr lang="en-US" smtClean="0"/>
              <a:t>‹#›</a:t>
            </a:fld>
            <a:endParaRPr lang="en-US"/>
          </a:p>
        </p:txBody>
      </p:sp>
    </p:spTree>
    <p:extLst>
      <p:ext uri="{BB962C8B-B14F-4D97-AF65-F5344CB8AC3E}">
        <p14:creationId xmlns:p14="http://schemas.microsoft.com/office/powerpoint/2010/main" val="126618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2988" y="659720"/>
            <a:ext cx="11458936" cy="1481941"/>
          </a:xfrm>
        </p:spPr>
        <p:txBody>
          <a:bodyPr>
            <a:noAutofit/>
          </a:bodyPr>
          <a:lstStyle/>
          <a:p>
            <a:r>
              <a:rPr lang="en-US" sz="4800" dirty="0"/>
              <a:t>Wound Healing Outcomes</a:t>
            </a:r>
          </a:p>
        </p:txBody>
      </p:sp>
      <p:sp>
        <p:nvSpPr>
          <p:cNvPr id="3" name="Subtitle 2"/>
          <p:cNvSpPr>
            <a:spLocks noGrp="1"/>
          </p:cNvSpPr>
          <p:nvPr>
            <p:ph type="subTitle" idx="1"/>
          </p:nvPr>
        </p:nvSpPr>
        <p:spPr>
          <a:xfrm>
            <a:off x="1620456" y="2647354"/>
            <a:ext cx="9144000" cy="3626124"/>
          </a:xfrm>
        </p:spPr>
        <p:txBody>
          <a:bodyPr>
            <a:normAutofit/>
          </a:bodyPr>
          <a:lstStyle/>
          <a:p>
            <a:r>
              <a:rPr lang="en-US" dirty="0">
                <a:latin typeface="Arial Rounded MT Bold" charset="0"/>
                <a:ea typeface="Arial Rounded MT Bold" charset="0"/>
                <a:cs typeface="Arial Rounded MT Bold" charset="0"/>
              </a:rPr>
              <a:t>Division of Wound Healing and Regenerative Medicine</a:t>
            </a:r>
          </a:p>
          <a:p>
            <a:r>
              <a:rPr lang="en-US" dirty="0">
                <a:latin typeface="Arial Rounded MT Bold" charset="0"/>
                <a:ea typeface="Arial Rounded MT Bold" charset="0"/>
                <a:cs typeface="Arial Rounded MT Bold" charset="0"/>
              </a:rPr>
              <a:t>Department of Surgery</a:t>
            </a:r>
          </a:p>
          <a:p>
            <a:r>
              <a:rPr lang="en-US" dirty="0">
                <a:latin typeface="Arial Rounded MT Bold" charset="0"/>
                <a:ea typeface="Arial Rounded MT Bold" charset="0"/>
                <a:cs typeface="Arial Rounded MT Bold" charset="0"/>
              </a:rPr>
              <a:t>Newark Beth Israel Medical Center </a:t>
            </a:r>
          </a:p>
          <a:p>
            <a:endParaRPr lang="en-US" sz="1100" dirty="0">
              <a:latin typeface="Arial Rounded MT Bold" charset="0"/>
              <a:ea typeface="Arial Rounded MT Bold" charset="0"/>
              <a:cs typeface="Arial Rounded MT Bold" charset="0"/>
            </a:endParaRPr>
          </a:p>
          <a:p>
            <a:r>
              <a:rPr lang="en-US" dirty="0">
                <a:latin typeface="Arial Rounded MT Bold" charset="0"/>
                <a:ea typeface="Arial Rounded MT Bold" charset="0"/>
                <a:cs typeface="Arial Rounded MT Bold" charset="0"/>
              </a:rPr>
              <a:t>July 14, 2020</a:t>
            </a:r>
          </a:p>
          <a:p>
            <a:endParaRPr lang="en-US" sz="1000" dirty="0">
              <a:latin typeface="Arial Rounded MT Bold" charset="0"/>
              <a:ea typeface="Arial Rounded MT Bold" charset="0"/>
              <a:cs typeface="Arial Rounded MT Bold" charset="0"/>
            </a:endParaRPr>
          </a:p>
          <a:p>
            <a:r>
              <a:rPr lang="en-US" dirty="0" err="1">
                <a:latin typeface="Arial Rounded MT Bold" charset="0"/>
                <a:ea typeface="Arial Rounded MT Bold" charset="0"/>
                <a:cs typeface="Arial Rounded MT Bold" charset="0"/>
              </a:rPr>
              <a:t>njwoundhealing.org</a:t>
            </a:r>
            <a:endParaRPr lang="en-US" dirty="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82644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How to treat osteomyelitis of the pelvis?</a:t>
            </a:r>
          </a:p>
        </p:txBody>
      </p:sp>
      <p:sp>
        <p:nvSpPr>
          <p:cNvPr id="8" name="Content Placeholder 2"/>
          <p:cNvSpPr txBox="1">
            <a:spLocks/>
          </p:cNvSpPr>
          <p:nvPr/>
        </p:nvSpPr>
        <p:spPr>
          <a:xfrm>
            <a:off x="1255853" y="1881000"/>
            <a:ext cx="10097947"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Pressure ulcer-related pelvic osteomyelitis is a relatively under-studied entity in the field of bone infection. </a:t>
            </a:r>
          </a:p>
          <a:p>
            <a:pPr>
              <a:buClr>
                <a:srgbClr val="FFFF00"/>
              </a:buClr>
            </a:pPr>
            <a:r>
              <a:rPr lang="en-US" sz="2400" dirty="0">
                <a:solidFill>
                  <a:schemeClr val="bg1"/>
                </a:solidFill>
              </a:rPr>
              <a:t>Attempted soft tissue coverage after surgical debridement, ensuring appropriate support for personal care after discharge and nutritional </a:t>
            </a:r>
            <a:r>
              <a:rPr lang="en-US" sz="2400" dirty="0" err="1">
                <a:solidFill>
                  <a:schemeClr val="bg1"/>
                </a:solidFill>
              </a:rPr>
              <a:t>optimisation</a:t>
            </a:r>
            <a:r>
              <a:rPr lang="en-US" sz="2400" dirty="0">
                <a:solidFill>
                  <a:schemeClr val="bg1"/>
                </a:solidFill>
              </a:rPr>
              <a:t> could improve outcomes. </a:t>
            </a:r>
          </a:p>
          <a:p>
            <a:pPr>
              <a:buClr>
                <a:srgbClr val="FFFF00"/>
              </a:buClr>
            </a:pPr>
            <a:r>
              <a:rPr lang="en-US" sz="2400" dirty="0">
                <a:solidFill>
                  <a:schemeClr val="bg1"/>
                </a:solidFill>
              </a:rPr>
              <a:t>Superficial wound swabs are uninformative and deep bone sampling should be pursued. Long antimicrobial courses do not improve outcomes. </a:t>
            </a:r>
          </a:p>
          <a:p>
            <a:pPr>
              <a:buClr>
                <a:srgbClr val="FFFF00"/>
              </a:buClr>
            </a:pPr>
            <a:r>
              <a:rPr lang="en-US" sz="2400" dirty="0">
                <a:solidFill>
                  <a:schemeClr val="bg1"/>
                </a:solidFill>
              </a:rPr>
              <a:t>Clinicians should engage patients in anticipatory care planning.</a:t>
            </a:r>
            <a:endParaRPr lang="en-US" sz="2200" dirty="0">
              <a:solidFill>
                <a:schemeClr val="bg1"/>
              </a:solidFill>
            </a:endParaRPr>
          </a:p>
        </p:txBody>
      </p:sp>
      <p:sp>
        <p:nvSpPr>
          <p:cNvPr id="12" name="TextBox 11"/>
          <p:cNvSpPr txBox="1"/>
          <p:nvPr/>
        </p:nvSpPr>
        <p:spPr>
          <a:xfrm>
            <a:off x="4027991" y="5546021"/>
            <a:ext cx="7674016" cy="738664"/>
          </a:xfrm>
          <a:prstGeom prst="rect">
            <a:avLst/>
          </a:prstGeom>
          <a:noFill/>
        </p:spPr>
        <p:txBody>
          <a:bodyPr wrap="square" rtlCol="0">
            <a:spAutoFit/>
          </a:bodyPr>
          <a:lstStyle/>
          <a:p>
            <a:pPr marL="460375" indent="-460375"/>
            <a:r>
              <a:rPr lang="en-US" sz="1400" dirty="0">
                <a:solidFill>
                  <a:schemeClr val="bg1"/>
                </a:solidFill>
              </a:rPr>
              <a:t>Russell CD, Tsang SJ, Simpson AHRW, Sutherland RK. Outcomes, Microbiology and Antimicrobial Usage in Pressure Ulcer-Related Pelvic Osteomyelitis: Messages for Clinical Practice. </a:t>
            </a:r>
            <a:r>
              <a:rPr lang="en-US" sz="1400" i="1" dirty="0">
                <a:solidFill>
                  <a:schemeClr val="bg1"/>
                </a:solidFill>
              </a:rPr>
              <a:t>J Bone </a:t>
            </a:r>
            <a:r>
              <a:rPr lang="en-US" sz="1400" i="1" dirty="0" err="1">
                <a:solidFill>
                  <a:schemeClr val="bg1"/>
                </a:solidFill>
              </a:rPr>
              <a:t>Jt</a:t>
            </a:r>
            <a:r>
              <a:rPr lang="en-US" sz="1400" i="1" dirty="0">
                <a:solidFill>
                  <a:schemeClr val="bg1"/>
                </a:solidFill>
              </a:rPr>
              <a:t> Infect</a:t>
            </a:r>
            <a:r>
              <a:rPr lang="en-US" sz="1400" dirty="0">
                <a:solidFill>
                  <a:schemeClr val="bg1"/>
                </a:solidFill>
              </a:rPr>
              <a:t>. 2020;5(2):67-75. Published 2020 Mar 26. doi:10.7150/jbji.41779</a:t>
            </a:r>
          </a:p>
        </p:txBody>
      </p:sp>
    </p:spTree>
    <p:extLst>
      <p:ext uri="{BB962C8B-B14F-4D97-AF65-F5344CB8AC3E}">
        <p14:creationId xmlns:p14="http://schemas.microsoft.com/office/powerpoint/2010/main" val="1322206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How to treat osteomyelitis of the pelvis?</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Identification of the sub-group of patients who will benefit from surgery remains an important goal to advance the management of this disease. </a:t>
            </a:r>
          </a:p>
          <a:p>
            <a:pPr>
              <a:buClr>
                <a:srgbClr val="FFFF00"/>
              </a:buClr>
            </a:pPr>
            <a:r>
              <a:rPr lang="en-US" sz="2400" dirty="0">
                <a:solidFill>
                  <a:schemeClr val="bg1"/>
                </a:solidFill>
              </a:rPr>
              <a:t>Formal personal care and nutrition are potentially modifiable factors associated with outcomes and should feature in strategies to optimize surgical outcomes. </a:t>
            </a:r>
          </a:p>
          <a:p>
            <a:pPr>
              <a:buClr>
                <a:srgbClr val="FFFF00"/>
              </a:buClr>
            </a:pPr>
            <a:r>
              <a:rPr lang="en-US" sz="2400" dirty="0">
                <a:solidFill>
                  <a:schemeClr val="bg1"/>
                </a:solidFill>
              </a:rPr>
              <a:t>Microbiological evaluation should involve deep bone sampling and not rely on superficial wound swabs. </a:t>
            </a:r>
          </a:p>
          <a:p>
            <a:pPr>
              <a:buClr>
                <a:srgbClr val="FFFF00"/>
              </a:buClr>
            </a:pPr>
            <a:r>
              <a:rPr lang="en-US" sz="2400" dirty="0">
                <a:solidFill>
                  <a:schemeClr val="bg1"/>
                </a:solidFill>
              </a:rPr>
              <a:t>Antimicrobial duration is not associated with risk of treatment failure and shorter courses may be appropriate in some cases. </a:t>
            </a:r>
          </a:p>
          <a:p>
            <a:pPr>
              <a:buClr>
                <a:srgbClr val="FFFF00"/>
              </a:buClr>
            </a:pPr>
            <a:r>
              <a:rPr lang="en-US" sz="2400" dirty="0">
                <a:solidFill>
                  <a:schemeClr val="bg1"/>
                </a:solidFill>
              </a:rPr>
              <a:t>Almost one quarter of patients died within one-year of their index episode and therefore anticipatory care planning should be considered.</a:t>
            </a:r>
            <a:endParaRPr lang="en-US" sz="2200" dirty="0">
              <a:solidFill>
                <a:schemeClr val="bg1"/>
              </a:solidFill>
            </a:endParaRPr>
          </a:p>
        </p:txBody>
      </p:sp>
      <p:sp>
        <p:nvSpPr>
          <p:cNvPr id="12" name="TextBox 11"/>
          <p:cNvSpPr txBox="1"/>
          <p:nvPr/>
        </p:nvSpPr>
        <p:spPr>
          <a:xfrm>
            <a:off x="4124445" y="5730159"/>
            <a:ext cx="7674016" cy="738664"/>
          </a:xfrm>
          <a:prstGeom prst="rect">
            <a:avLst/>
          </a:prstGeom>
          <a:noFill/>
        </p:spPr>
        <p:txBody>
          <a:bodyPr wrap="square" rtlCol="0">
            <a:spAutoFit/>
          </a:bodyPr>
          <a:lstStyle/>
          <a:p>
            <a:pPr marL="460375" indent="-460375"/>
            <a:r>
              <a:rPr lang="en-US" sz="1400" dirty="0">
                <a:solidFill>
                  <a:schemeClr val="bg1"/>
                </a:solidFill>
              </a:rPr>
              <a:t>Russell CD, Tsang SJ, Simpson AHRW, Sutherland RK. Outcomes, Microbiology and Antimicrobial Usage in Pressure Ulcer-Related Pelvic Osteomyelitis: Messages for Clinical Practice. </a:t>
            </a:r>
            <a:r>
              <a:rPr lang="en-US" sz="1400" i="1" dirty="0">
                <a:solidFill>
                  <a:schemeClr val="bg1"/>
                </a:solidFill>
              </a:rPr>
              <a:t>J Bone </a:t>
            </a:r>
            <a:r>
              <a:rPr lang="en-US" sz="1400" i="1" dirty="0" err="1">
                <a:solidFill>
                  <a:schemeClr val="bg1"/>
                </a:solidFill>
              </a:rPr>
              <a:t>Jt</a:t>
            </a:r>
            <a:r>
              <a:rPr lang="en-US" sz="1400" i="1" dirty="0">
                <a:solidFill>
                  <a:schemeClr val="bg1"/>
                </a:solidFill>
              </a:rPr>
              <a:t> Infect</a:t>
            </a:r>
            <a:r>
              <a:rPr lang="en-US" sz="1400" dirty="0">
                <a:solidFill>
                  <a:schemeClr val="bg1"/>
                </a:solidFill>
              </a:rPr>
              <a:t>. 2020;5(2):67-75. Published 2020 Mar 26. doi:10.7150/jbji.41779</a:t>
            </a:r>
          </a:p>
        </p:txBody>
      </p:sp>
    </p:spTree>
    <p:extLst>
      <p:ext uri="{BB962C8B-B14F-4D97-AF65-F5344CB8AC3E}">
        <p14:creationId xmlns:p14="http://schemas.microsoft.com/office/powerpoint/2010/main" val="1086806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How to treat osteomyelitis of the pelvis?</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124445" y="5978659"/>
            <a:ext cx="7674016" cy="738664"/>
          </a:xfrm>
          <a:prstGeom prst="rect">
            <a:avLst/>
          </a:prstGeom>
          <a:noFill/>
        </p:spPr>
        <p:txBody>
          <a:bodyPr wrap="square" rtlCol="0">
            <a:spAutoFit/>
          </a:bodyPr>
          <a:lstStyle/>
          <a:p>
            <a:pPr marL="460375" indent="-460375"/>
            <a:r>
              <a:rPr lang="en-US" sz="1400" dirty="0" err="1">
                <a:solidFill>
                  <a:schemeClr val="bg1"/>
                </a:solidFill>
              </a:rPr>
              <a:t>Dudareva</a:t>
            </a:r>
            <a:r>
              <a:rPr lang="en-US" sz="1400" dirty="0">
                <a:solidFill>
                  <a:schemeClr val="bg1"/>
                </a:solidFill>
              </a:rPr>
              <a:t> M, Ferguson J, Riley N, Stubbs D, Atkins B, McNally M. Osteomyelitis of the Pelvic Bones: A Multidisciplinary Approach to Treatment. </a:t>
            </a:r>
            <a:r>
              <a:rPr lang="en-US" sz="1400" i="1" dirty="0">
                <a:solidFill>
                  <a:schemeClr val="bg1"/>
                </a:solidFill>
              </a:rPr>
              <a:t>J Bone </a:t>
            </a:r>
            <a:r>
              <a:rPr lang="en-US" sz="1400" i="1" dirty="0" err="1">
                <a:solidFill>
                  <a:schemeClr val="bg1"/>
                </a:solidFill>
              </a:rPr>
              <a:t>Jt</a:t>
            </a:r>
            <a:r>
              <a:rPr lang="en-US" sz="1400" i="1" dirty="0">
                <a:solidFill>
                  <a:schemeClr val="bg1"/>
                </a:solidFill>
              </a:rPr>
              <a:t> Infect</a:t>
            </a:r>
            <a:r>
              <a:rPr lang="en-US" sz="1400" dirty="0">
                <a:solidFill>
                  <a:schemeClr val="bg1"/>
                </a:solidFill>
              </a:rPr>
              <a:t>. 2017;2(4):184-193. Published 2017 Oct 9. doi:10.7150/jbji.21692</a:t>
            </a:r>
          </a:p>
        </p:txBody>
      </p:sp>
      <p:sp>
        <p:nvSpPr>
          <p:cNvPr id="5" name="Content Placeholder 2"/>
          <p:cNvSpPr txBox="1">
            <a:spLocks/>
          </p:cNvSpPr>
          <p:nvPr/>
        </p:nvSpPr>
        <p:spPr>
          <a:xfrm>
            <a:off x="1534611" y="-511366"/>
            <a:ext cx="2398730" cy="1744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pic>
        <p:nvPicPr>
          <p:cNvPr id="1026" name="Picture 2" descr="n external file that holds a picture, illustration, etc.&#10;Object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10" y="1467233"/>
            <a:ext cx="3064933" cy="5001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 external file that holds a picture, illustration, etc.&#10;Object 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580" y="1690688"/>
            <a:ext cx="2917661" cy="42152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77874" y="1514885"/>
            <a:ext cx="3970116" cy="3970318"/>
          </a:xfrm>
          <a:prstGeom prst="rect">
            <a:avLst/>
          </a:prstGeom>
        </p:spPr>
        <p:txBody>
          <a:bodyPr wrap="square">
            <a:spAutoFit/>
          </a:bodyPr>
          <a:lstStyle/>
          <a:p>
            <a:r>
              <a:rPr lang="en-US" b="1" dirty="0">
                <a:solidFill>
                  <a:schemeClr val="bg1"/>
                </a:solidFill>
              </a:rPr>
              <a:t>A.</a:t>
            </a:r>
            <a:r>
              <a:rPr lang="en-US" dirty="0">
                <a:solidFill>
                  <a:schemeClr val="bg1"/>
                </a:solidFill>
              </a:rPr>
              <a:t> Osteomyelitis of the right posterior ilium after a bone graft harvest for a spinal fusion. There is a central cavity with surrounding increased bone density (</a:t>
            </a:r>
            <a:r>
              <a:rPr lang="en-US" dirty="0" err="1">
                <a:solidFill>
                  <a:schemeClr val="bg1"/>
                </a:solidFill>
              </a:rPr>
              <a:t>involucrum</a:t>
            </a:r>
            <a:r>
              <a:rPr lang="en-US" dirty="0">
                <a:solidFill>
                  <a:schemeClr val="bg1"/>
                </a:solidFill>
              </a:rPr>
              <a:t>). </a:t>
            </a:r>
            <a:r>
              <a:rPr lang="en-US" b="1" dirty="0">
                <a:solidFill>
                  <a:schemeClr val="bg1"/>
                </a:solidFill>
              </a:rPr>
              <a:t>B.</a:t>
            </a:r>
            <a:r>
              <a:rPr lang="en-US" dirty="0">
                <a:solidFill>
                  <a:schemeClr val="bg1"/>
                </a:solidFill>
              </a:rPr>
              <a:t> MRI showing the bone destruction in the ilium, with a central area of dead bone. </a:t>
            </a:r>
            <a:r>
              <a:rPr lang="en-US" b="1" dirty="0">
                <a:solidFill>
                  <a:schemeClr val="bg1"/>
                </a:solidFill>
              </a:rPr>
              <a:t>C.</a:t>
            </a:r>
            <a:r>
              <a:rPr lang="en-US" dirty="0">
                <a:solidFill>
                  <a:schemeClr val="bg1"/>
                </a:solidFill>
              </a:rPr>
              <a:t> MRI demonstrating the bone involvement and sinus formation to the skin of the lateral buttock. </a:t>
            </a:r>
            <a:r>
              <a:rPr lang="en-US" b="1" dirty="0">
                <a:solidFill>
                  <a:schemeClr val="bg1"/>
                </a:solidFill>
              </a:rPr>
              <a:t>D.</a:t>
            </a:r>
            <a:r>
              <a:rPr lang="en-US" dirty="0">
                <a:solidFill>
                  <a:schemeClr val="bg1"/>
                </a:solidFill>
              </a:rPr>
              <a:t> Postoperative radiograph showing the area of resection. The bone defect has been filled with a </a:t>
            </a:r>
            <a:r>
              <a:rPr lang="en-US" dirty="0" err="1">
                <a:solidFill>
                  <a:schemeClr val="bg1"/>
                </a:solidFill>
              </a:rPr>
              <a:t>bioabsorbable</a:t>
            </a:r>
            <a:r>
              <a:rPr lang="en-US" dirty="0">
                <a:solidFill>
                  <a:schemeClr val="bg1"/>
                </a:solidFill>
              </a:rPr>
              <a:t> antibiotic carrier with Gentamicin </a:t>
            </a:r>
          </a:p>
        </p:txBody>
      </p:sp>
    </p:spTree>
    <p:extLst>
      <p:ext uri="{BB962C8B-B14F-4D97-AF65-F5344CB8AC3E}">
        <p14:creationId xmlns:p14="http://schemas.microsoft.com/office/powerpoint/2010/main" val="139484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What is microbiology of pressure-related pelvic osteomyelitis?</a:t>
            </a:r>
          </a:p>
        </p:txBody>
      </p:sp>
      <p:sp>
        <p:nvSpPr>
          <p:cNvPr id="12" name="TextBox 11"/>
          <p:cNvSpPr txBox="1"/>
          <p:nvPr/>
        </p:nvSpPr>
        <p:spPr>
          <a:xfrm>
            <a:off x="4027991" y="5546021"/>
            <a:ext cx="7674016" cy="738664"/>
          </a:xfrm>
          <a:prstGeom prst="rect">
            <a:avLst/>
          </a:prstGeom>
          <a:noFill/>
        </p:spPr>
        <p:txBody>
          <a:bodyPr wrap="square" rtlCol="0">
            <a:spAutoFit/>
          </a:bodyPr>
          <a:lstStyle/>
          <a:p>
            <a:pPr marL="460375" indent="-460375"/>
            <a:r>
              <a:rPr lang="en-US" sz="1400" dirty="0">
                <a:solidFill>
                  <a:schemeClr val="bg1"/>
                </a:solidFill>
              </a:rPr>
              <a:t>Russell CD, Tsang SJ, Simpson AHRW, Sutherland RK. Outcomes, Microbiology and Antimicrobial Usage in Pressure Ulcer-Related Pelvic Osteomyelitis: Messages for Clinical Practice. </a:t>
            </a:r>
            <a:r>
              <a:rPr lang="en-US" sz="1400" i="1" dirty="0">
                <a:solidFill>
                  <a:schemeClr val="bg1"/>
                </a:solidFill>
              </a:rPr>
              <a:t>J Bone </a:t>
            </a:r>
            <a:r>
              <a:rPr lang="en-US" sz="1400" i="1" dirty="0" err="1">
                <a:solidFill>
                  <a:schemeClr val="bg1"/>
                </a:solidFill>
              </a:rPr>
              <a:t>Jt</a:t>
            </a:r>
            <a:r>
              <a:rPr lang="en-US" sz="1400" i="1" dirty="0">
                <a:solidFill>
                  <a:schemeClr val="bg1"/>
                </a:solidFill>
              </a:rPr>
              <a:t> Infect</a:t>
            </a:r>
            <a:r>
              <a:rPr lang="en-US" sz="1400" dirty="0">
                <a:solidFill>
                  <a:schemeClr val="bg1"/>
                </a:solidFill>
              </a:rPr>
              <a:t>. 2020;5(2):67-75. Published 2020 Mar 26. doi:10.7150/jbji.41779</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800" y="2057400"/>
            <a:ext cx="8013700" cy="2730500"/>
          </a:xfrm>
          <a:prstGeom prst="rect">
            <a:avLst/>
          </a:prstGeom>
        </p:spPr>
      </p:pic>
    </p:spTree>
    <p:extLst>
      <p:ext uri="{BB962C8B-B14F-4D97-AF65-F5344CB8AC3E}">
        <p14:creationId xmlns:p14="http://schemas.microsoft.com/office/powerpoint/2010/main" val="990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124445" y="5730159"/>
            <a:ext cx="7674016" cy="738664"/>
          </a:xfrm>
          <a:prstGeom prst="rect">
            <a:avLst/>
          </a:prstGeom>
          <a:noFill/>
        </p:spPr>
        <p:txBody>
          <a:bodyPr wrap="square" rtlCol="0">
            <a:spAutoFit/>
          </a:bodyPr>
          <a:lstStyle/>
          <a:p>
            <a:pPr marL="460375" indent="-460375"/>
            <a:r>
              <a:rPr lang="en-US" sz="1400" dirty="0" err="1">
                <a:solidFill>
                  <a:schemeClr val="bg1"/>
                </a:solidFill>
              </a:rPr>
              <a:t>Dudareva</a:t>
            </a:r>
            <a:r>
              <a:rPr lang="en-US" sz="1400" dirty="0">
                <a:solidFill>
                  <a:schemeClr val="bg1"/>
                </a:solidFill>
              </a:rPr>
              <a:t> M, Ferguson J, Riley N, Stubbs D, Atkins B, McNally M. Osteomyelitis of the Pelvic Bones: A Multidisciplinary Approach to Treatment. </a:t>
            </a:r>
            <a:r>
              <a:rPr lang="en-US" sz="1400" i="1" dirty="0">
                <a:solidFill>
                  <a:schemeClr val="bg1"/>
                </a:solidFill>
              </a:rPr>
              <a:t>J Bone </a:t>
            </a:r>
            <a:r>
              <a:rPr lang="en-US" sz="1400" i="1" dirty="0" err="1">
                <a:solidFill>
                  <a:schemeClr val="bg1"/>
                </a:solidFill>
              </a:rPr>
              <a:t>Jt</a:t>
            </a:r>
            <a:r>
              <a:rPr lang="en-US" sz="1400" i="1" dirty="0">
                <a:solidFill>
                  <a:schemeClr val="bg1"/>
                </a:solidFill>
              </a:rPr>
              <a:t> Infect</a:t>
            </a:r>
            <a:r>
              <a:rPr lang="en-US" sz="1400" dirty="0">
                <a:solidFill>
                  <a:schemeClr val="bg1"/>
                </a:solidFill>
              </a:rPr>
              <a:t>. 2017;2(4):184-193. Published 2017 Oct 9. doi:10.7150/jbji.21692</a:t>
            </a:r>
          </a:p>
        </p:txBody>
      </p:sp>
      <p:sp>
        <p:nvSpPr>
          <p:cNvPr id="5" name="Content Placeholder 2"/>
          <p:cNvSpPr txBox="1">
            <a:spLocks/>
          </p:cNvSpPr>
          <p:nvPr/>
        </p:nvSpPr>
        <p:spPr>
          <a:xfrm>
            <a:off x="990600" y="19408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Chronic osteomyelitis of the pelvic bones is uncommon in adults but it is a very debilitating condition. Treatment of osteomyelitis affecting the pelvic bones is challenging due to the anatomic constraints of the pelvis and the high degree of comorbidity in affected patients. Several distinct </a:t>
            </a:r>
            <a:r>
              <a:rPr lang="en-US" sz="2400" dirty="0" err="1">
                <a:solidFill>
                  <a:schemeClr val="bg1"/>
                </a:solidFill>
              </a:rPr>
              <a:t>aetiologies</a:t>
            </a:r>
            <a:r>
              <a:rPr lang="en-US" sz="2400" dirty="0">
                <a:solidFill>
                  <a:schemeClr val="bg1"/>
                </a:solidFill>
              </a:rPr>
              <a:t> affect different groups of patients. </a:t>
            </a:r>
          </a:p>
          <a:p>
            <a:pPr>
              <a:buClr>
                <a:srgbClr val="FFFF00"/>
              </a:buClr>
            </a:pPr>
            <a:r>
              <a:rPr lang="en-US" sz="2400" dirty="0">
                <a:solidFill>
                  <a:schemeClr val="bg1"/>
                </a:solidFill>
              </a:rPr>
              <a:t>Pelvic osteomyelitis is commonly </a:t>
            </a:r>
            <a:r>
              <a:rPr lang="en-US" sz="2400" dirty="0" err="1">
                <a:solidFill>
                  <a:schemeClr val="bg1"/>
                </a:solidFill>
              </a:rPr>
              <a:t>polymicrobial</a:t>
            </a:r>
            <a:r>
              <a:rPr lang="en-US" sz="2400" dirty="0">
                <a:solidFill>
                  <a:schemeClr val="bg1"/>
                </a:solidFill>
              </a:rPr>
              <a:t>; in our cohort we applied a strict definition of positive diagnosis of osteomyelitis on microbiological culture, and it is likely that the definition of 'positive culture' used in the analysis underestimates the diversity of organisms causing infection in each patient. </a:t>
            </a:r>
          </a:p>
          <a:p>
            <a:pPr>
              <a:buClr>
                <a:srgbClr val="FFFF00"/>
              </a:buClr>
            </a:pPr>
            <a:r>
              <a:rPr lang="en-US" sz="2400" dirty="0">
                <a:solidFill>
                  <a:schemeClr val="bg1"/>
                </a:solidFill>
              </a:rPr>
              <a:t>It is important to involve infection specialists early in these complex cases.</a:t>
            </a:r>
            <a:endParaRPr lang="en-US" sz="2200" dirty="0">
              <a:solidFill>
                <a:schemeClr val="bg1"/>
              </a:solidFill>
            </a:endParaRPr>
          </a:p>
        </p:txBody>
      </p:sp>
      <p:sp>
        <p:nvSpPr>
          <p:cNvPr id="7" name="Title 1"/>
          <p:cNvSpPr>
            <a:spLocks noGrp="1"/>
          </p:cNvSpPr>
          <p:nvPr>
            <p:ph type="title"/>
          </p:nvPr>
        </p:nvSpPr>
        <p:spPr/>
        <p:txBody>
          <a:bodyPr>
            <a:normAutofit/>
          </a:bodyPr>
          <a:lstStyle/>
          <a:p>
            <a:pPr algn="ctr"/>
            <a:r>
              <a:rPr lang="en-US" dirty="0">
                <a:solidFill>
                  <a:srgbClr val="FFFF00"/>
                </a:solidFill>
              </a:rPr>
              <a:t>What is microbiology of pressure-related pelvic osteomyelitis?</a:t>
            </a:r>
          </a:p>
        </p:txBody>
      </p:sp>
    </p:spTree>
    <p:extLst>
      <p:ext uri="{BB962C8B-B14F-4D97-AF65-F5344CB8AC3E}">
        <p14:creationId xmlns:p14="http://schemas.microsoft.com/office/powerpoint/2010/main" val="682895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What is the role of HBO in osteomyelitis of the pelvis?</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124445" y="5730159"/>
            <a:ext cx="7674016" cy="738664"/>
          </a:xfrm>
          <a:prstGeom prst="rect">
            <a:avLst/>
          </a:prstGeom>
          <a:noFill/>
        </p:spPr>
        <p:txBody>
          <a:bodyPr wrap="square" rtlCol="0">
            <a:spAutoFit/>
          </a:bodyPr>
          <a:lstStyle/>
          <a:p>
            <a:pPr marL="460375" indent="-460375"/>
            <a:r>
              <a:rPr lang="en-US" sz="1400" dirty="0" err="1">
                <a:solidFill>
                  <a:schemeClr val="bg1"/>
                </a:solidFill>
              </a:rPr>
              <a:t>Savvidou</a:t>
            </a:r>
            <a:r>
              <a:rPr lang="en-US" sz="1400" dirty="0">
                <a:solidFill>
                  <a:schemeClr val="bg1"/>
                </a:solidFill>
              </a:rPr>
              <a:t> OD, </a:t>
            </a:r>
            <a:r>
              <a:rPr lang="en-US" sz="1400" dirty="0" err="1">
                <a:solidFill>
                  <a:schemeClr val="bg1"/>
                </a:solidFill>
              </a:rPr>
              <a:t>Kaspiris</a:t>
            </a:r>
            <a:r>
              <a:rPr lang="en-US" sz="1400" dirty="0">
                <a:solidFill>
                  <a:schemeClr val="bg1"/>
                </a:solidFill>
              </a:rPr>
              <a:t> A, </a:t>
            </a:r>
            <a:r>
              <a:rPr lang="en-US" sz="1400" dirty="0" err="1">
                <a:solidFill>
                  <a:schemeClr val="bg1"/>
                </a:solidFill>
              </a:rPr>
              <a:t>Bolia</a:t>
            </a:r>
            <a:r>
              <a:rPr lang="en-US" sz="1400" dirty="0">
                <a:solidFill>
                  <a:schemeClr val="bg1"/>
                </a:solidFill>
              </a:rPr>
              <a:t> IK, et al. Effectiveness of Hyperbaric Oxygen Therapy for the Management of Chronic Osteomyelitis: A Systematic Review of the Literature. </a:t>
            </a:r>
            <a:r>
              <a:rPr lang="en-US" sz="1400" i="1" dirty="0">
                <a:solidFill>
                  <a:schemeClr val="bg1"/>
                </a:solidFill>
              </a:rPr>
              <a:t>Orthopedics</a:t>
            </a:r>
            <a:r>
              <a:rPr lang="en-US" sz="1400" dirty="0">
                <a:solidFill>
                  <a:schemeClr val="bg1"/>
                </a:solidFill>
              </a:rPr>
              <a:t>. 2018;41(4):193-199. doi:10.3928/01477447-20180628-02</a:t>
            </a:r>
          </a:p>
        </p:txBody>
      </p:sp>
      <p:sp>
        <p:nvSpPr>
          <p:cNvPr id="5" name="Content Placeholder 2"/>
          <p:cNvSpPr txBox="1">
            <a:spLocks/>
          </p:cNvSpPr>
          <p:nvPr/>
        </p:nvSpPr>
        <p:spPr>
          <a:xfrm>
            <a:off x="990600" y="19408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Because efficient concentrations at the site of infection may be obtained for only a short period, antibiotic therapy may not always lead to long-term arrest of the disease. Delivery at the local level via various vehicles has been effective in the management of refractory cases. Nevertheless, failure of an antibiotic treatment is not uncommon.</a:t>
            </a:r>
          </a:p>
          <a:p>
            <a:pPr>
              <a:buClr>
                <a:srgbClr val="FFFF00"/>
              </a:buClr>
            </a:pPr>
            <a:r>
              <a:rPr lang="en-US" sz="2400" dirty="0">
                <a:solidFill>
                  <a:schemeClr val="bg1"/>
                </a:solidFill>
              </a:rPr>
              <a:t>Hyperbaric oxygen combined with other important therapeutic interventions, such as antibiotics and/or surgical debridement, was associated with high recovery rates of chronic osteomyelitis, especially when followed by a secure stabilization of the bone and removal of the infected implant. Nevertheless, quality data regarding this finding are scarce. </a:t>
            </a:r>
            <a:endParaRPr lang="en-US" sz="2200" dirty="0">
              <a:solidFill>
                <a:schemeClr val="bg1"/>
              </a:solidFill>
            </a:endParaRPr>
          </a:p>
        </p:txBody>
      </p:sp>
    </p:spTree>
    <p:extLst>
      <p:ext uri="{BB962C8B-B14F-4D97-AF65-F5344CB8AC3E}">
        <p14:creationId xmlns:p14="http://schemas.microsoft.com/office/powerpoint/2010/main" val="38119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What is the role of HBO in osteomyelitis of the pelvis?</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124445" y="5730159"/>
            <a:ext cx="7674016" cy="738664"/>
          </a:xfrm>
          <a:prstGeom prst="rect">
            <a:avLst/>
          </a:prstGeom>
          <a:noFill/>
        </p:spPr>
        <p:txBody>
          <a:bodyPr wrap="square" rtlCol="0">
            <a:spAutoFit/>
          </a:bodyPr>
          <a:lstStyle/>
          <a:p>
            <a:pPr marL="460375" indent="-460375"/>
            <a:r>
              <a:rPr lang="en-US" sz="1400" dirty="0" err="1">
                <a:solidFill>
                  <a:schemeClr val="bg1"/>
                </a:solidFill>
              </a:rPr>
              <a:t>Savvidou</a:t>
            </a:r>
            <a:r>
              <a:rPr lang="en-US" sz="1400" dirty="0">
                <a:solidFill>
                  <a:schemeClr val="bg1"/>
                </a:solidFill>
              </a:rPr>
              <a:t> OD, </a:t>
            </a:r>
            <a:r>
              <a:rPr lang="en-US" sz="1400" dirty="0" err="1">
                <a:solidFill>
                  <a:schemeClr val="bg1"/>
                </a:solidFill>
              </a:rPr>
              <a:t>Kaspiris</a:t>
            </a:r>
            <a:r>
              <a:rPr lang="en-US" sz="1400" dirty="0">
                <a:solidFill>
                  <a:schemeClr val="bg1"/>
                </a:solidFill>
              </a:rPr>
              <a:t> A, </a:t>
            </a:r>
            <a:r>
              <a:rPr lang="en-US" sz="1400" dirty="0" err="1">
                <a:solidFill>
                  <a:schemeClr val="bg1"/>
                </a:solidFill>
              </a:rPr>
              <a:t>Bolia</a:t>
            </a:r>
            <a:r>
              <a:rPr lang="en-US" sz="1400" dirty="0">
                <a:solidFill>
                  <a:schemeClr val="bg1"/>
                </a:solidFill>
              </a:rPr>
              <a:t> IK, et al. Effectiveness of Hyperbaric Oxygen Therapy for the Management of Chronic Osteomyelitis: A Systematic Review of the Literature. </a:t>
            </a:r>
            <a:r>
              <a:rPr lang="en-US" sz="1400" i="1" dirty="0">
                <a:solidFill>
                  <a:schemeClr val="bg1"/>
                </a:solidFill>
              </a:rPr>
              <a:t>Orthopedics</a:t>
            </a:r>
            <a:r>
              <a:rPr lang="en-US" sz="1400" dirty="0">
                <a:solidFill>
                  <a:schemeClr val="bg1"/>
                </a:solidFill>
              </a:rPr>
              <a:t>. 2018;41(4):193-199. doi:10.3928/01477447-20180628-02</a:t>
            </a:r>
          </a:p>
        </p:txBody>
      </p:sp>
      <p:sp>
        <p:nvSpPr>
          <p:cNvPr id="5" name="Content Placeholder 2"/>
          <p:cNvSpPr txBox="1">
            <a:spLocks/>
          </p:cNvSpPr>
          <p:nvPr/>
        </p:nvSpPr>
        <p:spPr>
          <a:xfrm>
            <a:off x="532436" y="1690689"/>
            <a:ext cx="11418426" cy="4094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000" dirty="0">
                <a:solidFill>
                  <a:schemeClr val="bg1"/>
                </a:solidFill>
              </a:rPr>
              <a:t>The one retrospective study that included HBO treatment of osteomyelitis of the pelvis found: </a:t>
            </a:r>
          </a:p>
          <a:p>
            <a:pPr>
              <a:buClr>
                <a:srgbClr val="FFFF00"/>
              </a:buClr>
            </a:pPr>
            <a:endParaRPr lang="en-US" sz="24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12167876"/>
              </p:ext>
            </p:extLst>
          </p:nvPr>
        </p:nvGraphicFramePr>
        <p:xfrm>
          <a:off x="838200" y="2233925"/>
          <a:ext cx="10273496" cy="3474720"/>
        </p:xfrm>
        <a:graphic>
          <a:graphicData uri="http://schemas.openxmlformats.org/drawingml/2006/table">
            <a:tbl>
              <a:tblPr firstRow="1" bandRow="1">
                <a:tableStyleId>{5C22544A-7EE6-4342-B048-85BDC9FD1C3A}</a:tableStyleId>
              </a:tblPr>
              <a:tblGrid>
                <a:gridCol w="1284187">
                  <a:extLst>
                    <a:ext uri="{9D8B030D-6E8A-4147-A177-3AD203B41FA5}">
                      <a16:colId xmlns:a16="http://schemas.microsoft.com/office/drawing/2014/main" val="20000"/>
                    </a:ext>
                  </a:extLst>
                </a:gridCol>
                <a:gridCol w="1284187">
                  <a:extLst>
                    <a:ext uri="{9D8B030D-6E8A-4147-A177-3AD203B41FA5}">
                      <a16:colId xmlns:a16="http://schemas.microsoft.com/office/drawing/2014/main" val="20001"/>
                    </a:ext>
                  </a:extLst>
                </a:gridCol>
                <a:gridCol w="1234875">
                  <a:extLst>
                    <a:ext uri="{9D8B030D-6E8A-4147-A177-3AD203B41FA5}">
                      <a16:colId xmlns:a16="http://schemas.microsoft.com/office/drawing/2014/main" val="20002"/>
                    </a:ext>
                  </a:extLst>
                </a:gridCol>
                <a:gridCol w="1333499">
                  <a:extLst>
                    <a:ext uri="{9D8B030D-6E8A-4147-A177-3AD203B41FA5}">
                      <a16:colId xmlns:a16="http://schemas.microsoft.com/office/drawing/2014/main" val="20003"/>
                    </a:ext>
                  </a:extLst>
                </a:gridCol>
                <a:gridCol w="1317104">
                  <a:extLst>
                    <a:ext uri="{9D8B030D-6E8A-4147-A177-3AD203B41FA5}">
                      <a16:colId xmlns:a16="http://schemas.microsoft.com/office/drawing/2014/main" val="20004"/>
                    </a:ext>
                  </a:extLst>
                </a:gridCol>
                <a:gridCol w="1251270">
                  <a:extLst>
                    <a:ext uri="{9D8B030D-6E8A-4147-A177-3AD203B41FA5}">
                      <a16:colId xmlns:a16="http://schemas.microsoft.com/office/drawing/2014/main" val="20005"/>
                    </a:ext>
                  </a:extLst>
                </a:gridCol>
                <a:gridCol w="1284187">
                  <a:extLst>
                    <a:ext uri="{9D8B030D-6E8A-4147-A177-3AD203B41FA5}">
                      <a16:colId xmlns:a16="http://schemas.microsoft.com/office/drawing/2014/main" val="20006"/>
                    </a:ext>
                  </a:extLst>
                </a:gridCol>
                <a:gridCol w="1284187">
                  <a:extLst>
                    <a:ext uri="{9D8B030D-6E8A-4147-A177-3AD203B41FA5}">
                      <a16:colId xmlns:a16="http://schemas.microsoft.com/office/drawing/2014/main" val="20007"/>
                    </a:ext>
                  </a:extLst>
                </a:gridCol>
              </a:tblGrid>
              <a:tr h="370840">
                <a:tc>
                  <a:txBody>
                    <a:bodyPr/>
                    <a:lstStyle/>
                    <a:p>
                      <a:r>
                        <a:rPr lang="en-US" sz="1200" dirty="0"/>
                        <a:t>Author, year, location</a:t>
                      </a:r>
                    </a:p>
                  </a:txBody>
                  <a:tcPr/>
                </a:tc>
                <a:tc>
                  <a:txBody>
                    <a:bodyPr/>
                    <a:lstStyle/>
                    <a:p>
                      <a:r>
                        <a:rPr lang="en-US" sz="1200" dirty="0"/>
                        <a:t>Type of study</a:t>
                      </a:r>
                    </a:p>
                  </a:txBody>
                  <a:tcPr/>
                </a:tc>
                <a:tc>
                  <a:txBody>
                    <a:bodyPr/>
                    <a:lstStyle/>
                    <a:p>
                      <a:r>
                        <a:rPr lang="en-US" sz="1200" dirty="0"/>
                        <a:t>participants</a:t>
                      </a:r>
                    </a:p>
                  </a:txBody>
                  <a:tcPr/>
                </a:tc>
                <a:tc>
                  <a:txBody>
                    <a:bodyPr/>
                    <a:lstStyle/>
                    <a:p>
                      <a:r>
                        <a:rPr lang="en-US" sz="1200" dirty="0"/>
                        <a:t>microorganism</a:t>
                      </a:r>
                    </a:p>
                  </a:txBody>
                  <a:tcPr/>
                </a:tc>
                <a:tc>
                  <a:txBody>
                    <a:bodyPr/>
                    <a:lstStyle/>
                    <a:p>
                      <a:r>
                        <a:rPr lang="en-US" sz="1200" dirty="0"/>
                        <a:t>Classification system</a:t>
                      </a:r>
                    </a:p>
                  </a:txBody>
                  <a:tcPr/>
                </a:tc>
                <a:tc>
                  <a:txBody>
                    <a:bodyPr/>
                    <a:lstStyle/>
                    <a:p>
                      <a:r>
                        <a:rPr lang="en-US" sz="1200" dirty="0"/>
                        <a:t>Intervention </a:t>
                      </a:r>
                    </a:p>
                  </a:txBody>
                  <a:tcPr/>
                </a:tc>
                <a:tc>
                  <a:txBody>
                    <a:bodyPr/>
                    <a:lstStyle/>
                    <a:p>
                      <a:r>
                        <a:rPr lang="en-US" sz="1200" dirty="0"/>
                        <a:t>Follow-up</a:t>
                      </a:r>
                    </a:p>
                  </a:txBody>
                  <a:tcPr/>
                </a:tc>
                <a:tc>
                  <a:txBody>
                    <a:bodyPr/>
                    <a:lstStyle/>
                    <a:p>
                      <a:r>
                        <a:rPr lang="en-US" sz="1200" dirty="0"/>
                        <a:t>Summary outcome</a:t>
                      </a:r>
                    </a:p>
                  </a:txBody>
                  <a:tcPr/>
                </a:tc>
                <a:extLst>
                  <a:ext uri="{0D108BD9-81ED-4DB2-BD59-A6C34878D82A}">
                    <a16:rowId xmlns:a16="http://schemas.microsoft.com/office/drawing/2014/main" val="10000"/>
                  </a:ext>
                </a:extLst>
              </a:tr>
              <a:tr h="370840">
                <a:tc>
                  <a:txBody>
                    <a:bodyPr/>
                    <a:lstStyle/>
                    <a:p>
                      <a:r>
                        <a:rPr lang="en-US" sz="1200" dirty="0" err="1"/>
                        <a:t>Eltoria</a:t>
                      </a:r>
                      <a:r>
                        <a:rPr lang="en-US" sz="1200" dirty="0"/>
                        <a:t> et al 1984 USA</a:t>
                      </a:r>
                    </a:p>
                  </a:txBody>
                  <a:tcPr/>
                </a:tc>
                <a:tc>
                  <a:txBody>
                    <a:bodyPr/>
                    <a:lstStyle/>
                    <a:p>
                      <a:r>
                        <a:rPr lang="en-US" sz="1200" dirty="0"/>
                        <a:t>retrospective</a:t>
                      </a:r>
                    </a:p>
                  </a:txBody>
                  <a:tcPr/>
                </a:tc>
                <a:tc>
                  <a:txBody>
                    <a:bodyPr/>
                    <a:lstStyle/>
                    <a:p>
                      <a:r>
                        <a:rPr lang="en-US" sz="1200" dirty="0"/>
                        <a:t>Chronic osteomyelitis of the hip (n=28), </a:t>
                      </a:r>
                      <a:r>
                        <a:rPr lang="en-US" sz="1200" b="1" dirty="0"/>
                        <a:t>Pelvis</a:t>
                      </a:r>
                      <a:r>
                        <a:rPr lang="en-US" sz="1200" b="1" baseline="0" dirty="0"/>
                        <a:t> (n=6), </a:t>
                      </a:r>
                      <a:r>
                        <a:rPr lang="en-US" sz="1200" baseline="0" dirty="0"/>
                        <a:t>lumbar spine (n=3), sacrum (n=5), knee joint (n=2), tibia (n=2), elbow (n=14), in pts with paraplegia (n=30), and tetraplegia (n=14), after spinal cord injury </a:t>
                      </a:r>
                      <a:endParaRPr lang="en-US" sz="1200" dirty="0"/>
                    </a:p>
                  </a:txBody>
                  <a:tcPr/>
                </a:tc>
                <a:tc>
                  <a:txBody>
                    <a:bodyPr/>
                    <a:lstStyle/>
                    <a:p>
                      <a:r>
                        <a:rPr lang="en-US" sz="1200" dirty="0"/>
                        <a:t>Staphylococcus aureus, Streptococcus </a:t>
                      </a:r>
                      <a:r>
                        <a:rPr lang="en-US" sz="1200" dirty="0" err="1"/>
                        <a:t>spp</a:t>
                      </a:r>
                      <a:endParaRPr lang="en-US" sz="1200" dirty="0"/>
                    </a:p>
                    <a:p>
                      <a:r>
                        <a:rPr lang="en-US" sz="1200" dirty="0"/>
                        <a:t>Escherichia</a:t>
                      </a:r>
                      <a:r>
                        <a:rPr lang="en-US" sz="1200" baseline="0" dirty="0"/>
                        <a:t> coli</a:t>
                      </a:r>
                    </a:p>
                    <a:p>
                      <a:r>
                        <a:rPr lang="en-US" sz="1200" baseline="0" dirty="0"/>
                        <a:t>Pseudomonas aeruginosa</a:t>
                      </a:r>
                    </a:p>
                    <a:p>
                      <a:r>
                        <a:rPr lang="en-US" sz="1200" baseline="0" dirty="0"/>
                        <a:t>Enterococcus </a:t>
                      </a:r>
                      <a:r>
                        <a:rPr lang="en-US" sz="1200" baseline="0" dirty="0" err="1"/>
                        <a:t>spp</a:t>
                      </a:r>
                      <a:endParaRPr lang="en-US" sz="1200" baseline="0" dirty="0"/>
                    </a:p>
                    <a:p>
                      <a:r>
                        <a:rPr lang="en-US" sz="1200" baseline="0" dirty="0" err="1"/>
                        <a:t>Klebsiella</a:t>
                      </a:r>
                      <a:r>
                        <a:rPr lang="en-US" sz="1200" baseline="0" dirty="0"/>
                        <a:t> </a:t>
                      </a:r>
                      <a:r>
                        <a:rPr lang="en-US" sz="1200" baseline="0" dirty="0" err="1"/>
                        <a:t>spp</a:t>
                      </a:r>
                      <a:endParaRPr lang="en-US" sz="1200" baseline="0" dirty="0"/>
                    </a:p>
                    <a:p>
                      <a:r>
                        <a:rPr lang="en-US" sz="1200" baseline="0" dirty="0" err="1"/>
                        <a:t>Serratia</a:t>
                      </a:r>
                      <a:r>
                        <a:rPr lang="en-US" sz="1200" baseline="0" dirty="0"/>
                        <a:t> </a:t>
                      </a:r>
                      <a:r>
                        <a:rPr lang="en-US" sz="1200" baseline="0" dirty="0" err="1"/>
                        <a:t>spp</a:t>
                      </a:r>
                      <a:endParaRPr lang="en-US" sz="1200" dirty="0"/>
                    </a:p>
                  </a:txBody>
                  <a:tcPr/>
                </a:tc>
                <a:tc>
                  <a:txBody>
                    <a:bodyPr/>
                    <a:lstStyle/>
                    <a:p>
                      <a:r>
                        <a:rPr lang="en-US" sz="1200" dirty="0"/>
                        <a:t>Not reported</a:t>
                      </a:r>
                    </a:p>
                  </a:txBody>
                  <a:tcPr/>
                </a:tc>
                <a:tc>
                  <a:txBody>
                    <a:bodyPr/>
                    <a:lstStyle/>
                    <a:p>
                      <a:r>
                        <a:rPr lang="en-US" sz="1200" dirty="0"/>
                        <a:t>Surgical debridement, osteotomies,</a:t>
                      </a:r>
                      <a:r>
                        <a:rPr lang="en-US" sz="1200" baseline="0" dirty="0"/>
                        <a:t> muscle grafts, antibiotic administration based on </a:t>
                      </a:r>
                      <a:r>
                        <a:rPr lang="en-US" sz="1200" baseline="0" dirty="0" err="1"/>
                        <a:t>antibiogram</a:t>
                      </a:r>
                      <a:r>
                        <a:rPr lang="en-US" sz="1200" baseline="0" dirty="0"/>
                        <a:t> HBOT</a:t>
                      </a:r>
                      <a:endParaRPr lang="en-US" sz="1200" dirty="0"/>
                    </a:p>
                  </a:txBody>
                  <a:tcPr/>
                </a:tc>
                <a:tc>
                  <a:txBody>
                    <a:bodyPr/>
                    <a:lstStyle/>
                    <a:p>
                      <a:r>
                        <a:rPr lang="en-US" sz="1200" b="0" i="0" u="none" strike="noStrike" kern="1200" dirty="0">
                          <a:solidFill>
                            <a:schemeClr val="dk1"/>
                          </a:solidFill>
                          <a:effectLst/>
                          <a:latin typeface="+mn-lt"/>
                          <a:ea typeface="+mn-ea"/>
                          <a:cs typeface="+mn-cs"/>
                        </a:rPr>
                        <a:t>6 to 108 months</a:t>
                      </a:r>
                      <a:endParaRPr lang="en-US" sz="1200" dirty="0"/>
                    </a:p>
                  </a:txBody>
                  <a:tcPr/>
                </a:tc>
                <a:tc>
                  <a:txBody>
                    <a:bodyPr/>
                    <a:lstStyle/>
                    <a:p>
                      <a:r>
                        <a:rPr lang="en-US" sz="1200" b="0" i="0" u="none" strike="noStrike" kern="1200" dirty="0">
                          <a:solidFill>
                            <a:schemeClr val="dk1"/>
                          </a:solidFill>
                          <a:effectLst/>
                          <a:latin typeface="+mn-lt"/>
                          <a:ea typeface="+mn-ea"/>
                          <a:cs typeface="+mn-cs"/>
                        </a:rPr>
                        <a:t>No side effects of the treatment</a:t>
                      </a:r>
                      <a:br>
                        <a:rPr lang="en-US" sz="1200" dirty="0"/>
                      </a:br>
                      <a:r>
                        <a:rPr lang="en-US" sz="1200" b="0" i="0" u="none" strike="noStrike" kern="1200" dirty="0">
                          <a:solidFill>
                            <a:schemeClr val="dk1"/>
                          </a:solidFill>
                          <a:effectLst/>
                          <a:latin typeface="+mn-lt"/>
                          <a:ea typeface="+mn-ea"/>
                          <a:cs typeface="+mn-cs"/>
                        </a:rPr>
                        <a:t>30 pts considered cure</a:t>
                      </a:r>
                      <a:br>
                        <a:rPr lang="en-US" sz="1200" dirty="0"/>
                      </a:br>
                      <a:r>
                        <a:rPr lang="en-US" sz="1200" b="0" i="0" u="none" strike="noStrike" kern="1200" dirty="0">
                          <a:solidFill>
                            <a:schemeClr val="dk1"/>
                          </a:solidFill>
                          <a:effectLst/>
                          <a:latin typeface="+mn-lt"/>
                          <a:ea typeface="+mn-ea"/>
                          <a:cs typeface="+mn-cs"/>
                        </a:rPr>
                        <a:t>Recurrence in 5 patients</a:t>
                      </a:r>
                      <a:br>
                        <a:rPr lang="en-US" sz="1200" dirty="0"/>
                      </a:br>
                      <a:r>
                        <a:rPr lang="en-US" sz="1200" b="0" i="0" u="none" strike="noStrike" kern="1200" dirty="0">
                          <a:solidFill>
                            <a:schemeClr val="dk1"/>
                          </a:solidFill>
                          <a:effectLst/>
                          <a:latin typeface="+mn-lt"/>
                          <a:ea typeface="+mn-ea"/>
                          <a:cs typeface="+mn-cs"/>
                        </a:rPr>
                        <a:t>Amputation in 5 patients</a:t>
                      </a:r>
                      <a:endParaRPr lang="en-US" sz="1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952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894" y="174438"/>
            <a:ext cx="10832939" cy="1325563"/>
          </a:xfrm>
        </p:spPr>
        <p:txBody>
          <a:bodyPr/>
          <a:lstStyle/>
          <a:p>
            <a:pPr algn="ctr"/>
            <a:r>
              <a:rPr lang="en-US" dirty="0">
                <a:solidFill>
                  <a:srgbClr val="FFFF00"/>
                </a:solidFill>
              </a:rPr>
              <a:t>How to treat incidental vocal polyp?</a:t>
            </a:r>
          </a:p>
        </p:txBody>
      </p:sp>
      <p:sp>
        <p:nvSpPr>
          <p:cNvPr id="8" name="Content Placeholder 2"/>
          <p:cNvSpPr txBox="1">
            <a:spLocks/>
          </p:cNvSpPr>
          <p:nvPr/>
        </p:nvSpPr>
        <p:spPr>
          <a:xfrm>
            <a:off x="666509" y="1325502"/>
            <a:ext cx="11417461" cy="2343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solidFill>
                  <a:schemeClr val="bg1"/>
                </a:solidFill>
              </a:rPr>
              <a:t>Vocal </a:t>
            </a:r>
            <a:r>
              <a:rPr lang="en-US" sz="2400">
                <a:solidFill>
                  <a:schemeClr val="bg1"/>
                </a:solidFill>
              </a:rPr>
              <a:t>cord leukoplakia </a:t>
            </a:r>
            <a:r>
              <a:rPr lang="en-US" sz="2400" dirty="0">
                <a:solidFill>
                  <a:schemeClr val="bg1"/>
                </a:solidFill>
              </a:rPr>
              <a:t>is characterized by great pathological differences and a certain tendency of malignant transformation. </a:t>
            </a:r>
          </a:p>
          <a:p>
            <a:pPr>
              <a:buClr>
                <a:srgbClr val="FFFF00"/>
              </a:buClr>
            </a:pPr>
            <a:r>
              <a:rPr lang="en-US" sz="2400" dirty="0">
                <a:solidFill>
                  <a:schemeClr val="bg1"/>
                </a:solidFill>
              </a:rPr>
              <a:t>Narrow band imaging (NBI) endoscopy can identify malignant lesions on the mucosal surface by observing the morphology of intraepithelial papillary capillary loop (IPCL). </a:t>
            </a:r>
          </a:p>
          <a:p>
            <a:pPr>
              <a:buClr>
                <a:srgbClr val="FFFF00"/>
              </a:buClr>
            </a:pPr>
            <a:r>
              <a:rPr lang="en-US" sz="2400" dirty="0">
                <a:solidFill>
                  <a:schemeClr val="bg1"/>
                </a:solidFill>
              </a:rPr>
              <a:t>In recent years, NBI endoscopy has been gradually applied to the diagnosis of laryngeal lesions. </a:t>
            </a:r>
          </a:p>
          <a:p>
            <a:pPr>
              <a:buClr>
                <a:srgbClr val="FFFF00"/>
              </a:buClr>
            </a:pPr>
            <a:endParaRPr lang="en-US" sz="2200" dirty="0">
              <a:solidFill>
                <a:schemeClr val="bg1"/>
              </a:solidFill>
            </a:endParaRPr>
          </a:p>
        </p:txBody>
      </p:sp>
      <p:sp>
        <p:nvSpPr>
          <p:cNvPr id="12" name="TextBox 11"/>
          <p:cNvSpPr txBox="1"/>
          <p:nvPr/>
        </p:nvSpPr>
        <p:spPr>
          <a:xfrm>
            <a:off x="2916822" y="6312320"/>
            <a:ext cx="9583838" cy="523220"/>
          </a:xfrm>
          <a:prstGeom prst="rect">
            <a:avLst/>
          </a:prstGeom>
          <a:noFill/>
        </p:spPr>
        <p:txBody>
          <a:bodyPr wrap="square" rtlCol="0">
            <a:spAutoFit/>
          </a:bodyPr>
          <a:lstStyle/>
          <a:p>
            <a:pPr marL="460375" indent="-460375"/>
            <a:r>
              <a:rPr lang="en-US" sz="1400" dirty="0">
                <a:solidFill>
                  <a:schemeClr val="bg1"/>
                </a:solidFill>
              </a:rPr>
              <a:t>Lin C, Zhang S, Lu L, Wang M, Qian X. Diagnostic Value and Pathological Correlation of Narrow Band Imaging Classification in Laryngeal Lesions [published online ahead of print, 2020 May 8]. </a:t>
            </a:r>
            <a:r>
              <a:rPr lang="en-US" sz="1400" i="1" dirty="0">
                <a:solidFill>
                  <a:schemeClr val="bg1"/>
                </a:solidFill>
              </a:rPr>
              <a:t>Ear Nose Throat J</a:t>
            </a:r>
            <a:r>
              <a:rPr lang="en-US" sz="1400" dirty="0">
                <a:solidFill>
                  <a:schemeClr val="bg1"/>
                </a:solidFill>
              </a:rPr>
              <a:t>. 2020.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039" y="3778249"/>
            <a:ext cx="10058400" cy="2425083"/>
          </a:xfrm>
          <a:prstGeom prst="rect">
            <a:avLst/>
          </a:prstGeom>
        </p:spPr>
      </p:pic>
    </p:spTree>
    <p:extLst>
      <p:ext uri="{BB962C8B-B14F-4D97-AF65-F5344CB8AC3E}">
        <p14:creationId xmlns:p14="http://schemas.microsoft.com/office/powerpoint/2010/main" val="269666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894" y="174438"/>
            <a:ext cx="10832939" cy="1325563"/>
          </a:xfrm>
        </p:spPr>
        <p:txBody>
          <a:bodyPr/>
          <a:lstStyle/>
          <a:p>
            <a:pPr algn="ctr"/>
            <a:r>
              <a:rPr lang="en-US" dirty="0">
                <a:solidFill>
                  <a:srgbClr val="FFFF00"/>
                </a:solidFill>
              </a:rPr>
              <a:t>How to treat incidental vocal polyp?</a:t>
            </a:r>
          </a:p>
        </p:txBody>
      </p:sp>
      <p:sp>
        <p:nvSpPr>
          <p:cNvPr id="8" name="Content Placeholder 2"/>
          <p:cNvSpPr txBox="1">
            <a:spLocks/>
          </p:cNvSpPr>
          <p:nvPr/>
        </p:nvSpPr>
        <p:spPr>
          <a:xfrm>
            <a:off x="666509" y="1325502"/>
            <a:ext cx="11417461" cy="2343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2916822" y="6312320"/>
            <a:ext cx="9583838" cy="523220"/>
          </a:xfrm>
          <a:prstGeom prst="rect">
            <a:avLst/>
          </a:prstGeom>
          <a:noFill/>
        </p:spPr>
        <p:txBody>
          <a:bodyPr wrap="square" rtlCol="0">
            <a:spAutoFit/>
          </a:bodyPr>
          <a:lstStyle/>
          <a:p>
            <a:pPr marL="460375" indent="-460375"/>
            <a:r>
              <a:rPr lang="en-US" sz="1400" dirty="0">
                <a:solidFill>
                  <a:schemeClr val="bg1"/>
                </a:solidFill>
              </a:rPr>
              <a:t>Lin C, Zhang S, Lu L, Wang M, Qian X. Diagnostic Value and Pathological Correlation of Narrow Band Imaging Classification in Laryngeal Lesions [published online ahead of print, 2020 May 8]. </a:t>
            </a:r>
            <a:r>
              <a:rPr lang="en-US" sz="1400" i="1" dirty="0">
                <a:solidFill>
                  <a:schemeClr val="bg1"/>
                </a:solidFill>
              </a:rPr>
              <a:t>Ear Nose Throat J</a:t>
            </a:r>
            <a:r>
              <a:rPr lang="en-US" sz="1400" dirty="0">
                <a:solidFill>
                  <a:schemeClr val="bg1"/>
                </a:solidFill>
              </a:rPr>
              <a:t>. 2020.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163" y="1325502"/>
            <a:ext cx="10058400" cy="4911105"/>
          </a:xfrm>
          <a:prstGeom prst="rect">
            <a:avLst/>
          </a:prstGeom>
        </p:spPr>
      </p:pic>
    </p:spTree>
    <p:extLst>
      <p:ext uri="{BB962C8B-B14F-4D97-AF65-F5344CB8AC3E}">
        <p14:creationId xmlns:p14="http://schemas.microsoft.com/office/powerpoint/2010/main" val="463738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How to differentiate deep tissue injuries? </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517984" y="6272298"/>
            <a:ext cx="7674016" cy="523220"/>
          </a:xfrm>
          <a:prstGeom prst="rect">
            <a:avLst/>
          </a:prstGeom>
          <a:noFill/>
        </p:spPr>
        <p:txBody>
          <a:bodyPr wrap="square" rtlCol="0">
            <a:spAutoFit/>
          </a:bodyPr>
          <a:lstStyle/>
          <a:p>
            <a:pPr marL="460375" indent="-460375"/>
            <a:r>
              <a:rPr lang="en-US" sz="1400" dirty="0">
                <a:solidFill>
                  <a:schemeClr val="bg1"/>
                </a:solidFill>
              </a:rPr>
              <a:t>Black JM, Brindle CT, Honaker JS. Differential diagnosis of suspected deep tissue injury. </a:t>
            </a:r>
            <a:r>
              <a:rPr lang="en-US" sz="1400" i="1" dirty="0" err="1">
                <a:solidFill>
                  <a:schemeClr val="bg1"/>
                </a:solidFill>
              </a:rPr>
              <a:t>Int</a:t>
            </a:r>
            <a:r>
              <a:rPr lang="en-US" sz="1400" i="1" dirty="0">
                <a:solidFill>
                  <a:schemeClr val="bg1"/>
                </a:solidFill>
              </a:rPr>
              <a:t> Wound J</a:t>
            </a:r>
            <a:r>
              <a:rPr lang="en-US" sz="1400" dirty="0">
                <a:solidFill>
                  <a:schemeClr val="bg1"/>
                </a:solidFill>
              </a:rPr>
              <a:t>. 2016;13(4):531-539.</a:t>
            </a:r>
          </a:p>
        </p:txBody>
      </p:sp>
      <p:sp>
        <p:nvSpPr>
          <p:cNvPr id="4" name="Rectangle 3"/>
          <p:cNvSpPr/>
          <p:nvPr/>
        </p:nvSpPr>
        <p:spPr>
          <a:xfrm>
            <a:off x="289367" y="1571163"/>
            <a:ext cx="6480943" cy="4524315"/>
          </a:xfrm>
          <a:prstGeom prst="rect">
            <a:avLst/>
          </a:prstGeom>
        </p:spPr>
        <p:txBody>
          <a:bodyPr wrap="square">
            <a:spAutoFit/>
          </a:bodyPr>
          <a:lstStyle/>
          <a:p>
            <a:pPr marL="285750" indent="-285750">
              <a:buClr>
                <a:srgbClr val="FFFF00"/>
              </a:buClr>
              <a:buFont typeface="Arial" charset="0"/>
              <a:buChar char="•"/>
            </a:pPr>
            <a:r>
              <a:rPr lang="en-US" dirty="0" err="1">
                <a:solidFill>
                  <a:schemeClr val="bg1"/>
                </a:solidFill>
              </a:rPr>
              <a:t>Necrotising</a:t>
            </a:r>
            <a:r>
              <a:rPr lang="en-US" dirty="0">
                <a:solidFill>
                  <a:schemeClr val="bg1"/>
                </a:solidFill>
              </a:rPr>
              <a:t> fasciitis is a rapidly progressive inflammatory infection of the fascia, with secondary necrosis of the subcutaneous tissues. </a:t>
            </a:r>
          </a:p>
          <a:p>
            <a:pPr marL="285750" indent="-285750">
              <a:buClr>
                <a:srgbClr val="FFFF00"/>
              </a:buClr>
              <a:buFont typeface="Arial" charset="0"/>
              <a:buChar char="•"/>
            </a:pPr>
            <a:r>
              <a:rPr lang="en-US" dirty="0">
                <a:solidFill>
                  <a:schemeClr val="bg1"/>
                </a:solidFill>
              </a:rPr>
              <a:t>Patients with </a:t>
            </a:r>
            <a:r>
              <a:rPr lang="en-US" dirty="0" err="1">
                <a:solidFill>
                  <a:schemeClr val="bg1"/>
                </a:solidFill>
              </a:rPr>
              <a:t>necrotising</a:t>
            </a:r>
            <a:r>
              <a:rPr lang="en-US" dirty="0">
                <a:solidFill>
                  <a:schemeClr val="bg1"/>
                </a:solidFill>
              </a:rPr>
              <a:t> soft tissue infections, including </a:t>
            </a:r>
            <a:r>
              <a:rPr lang="en-US" dirty="0" err="1">
                <a:solidFill>
                  <a:schemeClr val="bg1"/>
                </a:solidFill>
              </a:rPr>
              <a:t>necrotising</a:t>
            </a:r>
            <a:r>
              <a:rPr lang="en-US" dirty="0">
                <a:solidFill>
                  <a:schemeClr val="bg1"/>
                </a:solidFill>
              </a:rPr>
              <a:t> fasciitis may or may not have a history of skin injury. </a:t>
            </a:r>
          </a:p>
          <a:p>
            <a:pPr marL="285750" indent="-285750">
              <a:buClr>
                <a:srgbClr val="FFFF00"/>
              </a:buClr>
              <a:buFont typeface="Arial" charset="0"/>
              <a:buChar char="•"/>
            </a:pPr>
            <a:r>
              <a:rPr lang="en-US" dirty="0">
                <a:solidFill>
                  <a:schemeClr val="bg1"/>
                </a:solidFill>
              </a:rPr>
              <a:t>These patients often report severe pain in the tissues and are quickly septic. </a:t>
            </a:r>
            <a:r>
              <a:rPr lang="en-US" dirty="0" err="1">
                <a:solidFill>
                  <a:schemeClr val="bg1"/>
                </a:solidFill>
              </a:rPr>
              <a:t>Ischaemia</a:t>
            </a:r>
            <a:r>
              <a:rPr lang="en-US" dirty="0">
                <a:solidFill>
                  <a:schemeClr val="bg1"/>
                </a:solidFill>
              </a:rPr>
              <a:t> is created in the tissues by bacteria such as </a:t>
            </a:r>
            <a:r>
              <a:rPr lang="en-US" i="1" dirty="0">
                <a:solidFill>
                  <a:schemeClr val="bg1"/>
                </a:solidFill>
              </a:rPr>
              <a:t>Streptococcus </a:t>
            </a:r>
            <a:r>
              <a:rPr lang="en-US" dirty="0">
                <a:solidFill>
                  <a:schemeClr val="bg1"/>
                </a:solidFill>
              </a:rPr>
              <a:t>and </a:t>
            </a:r>
            <a:r>
              <a:rPr lang="en-US" i="1" dirty="0">
                <a:solidFill>
                  <a:schemeClr val="bg1"/>
                </a:solidFill>
              </a:rPr>
              <a:t>Clostridia </a:t>
            </a:r>
            <a:r>
              <a:rPr lang="en-US" dirty="0">
                <a:solidFill>
                  <a:schemeClr val="bg1"/>
                </a:solidFill>
              </a:rPr>
              <a:t>; however, many organisms are present in the wound cultures. </a:t>
            </a:r>
          </a:p>
          <a:p>
            <a:pPr marL="285750" indent="-285750">
              <a:buClr>
                <a:srgbClr val="FFFF00"/>
              </a:buClr>
              <a:buFont typeface="Arial" charset="0"/>
              <a:buChar char="•"/>
            </a:pPr>
            <a:r>
              <a:rPr lang="en-US" dirty="0">
                <a:solidFill>
                  <a:schemeClr val="bg1"/>
                </a:solidFill>
              </a:rPr>
              <a:t>The skin may look pale at first, but quickly becomes red or bronze and warm to the touch, and sometimes becomes swollen. Later, the skin turns violet, often with the development of large fluid‐filled blisters. </a:t>
            </a:r>
          </a:p>
          <a:p>
            <a:pPr marL="285750" indent="-285750">
              <a:buClr>
                <a:srgbClr val="FFFF00"/>
              </a:buClr>
              <a:buFont typeface="Arial" charset="0"/>
              <a:buChar char="•"/>
            </a:pPr>
            <a:r>
              <a:rPr lang="en-US" dirty="0">
                <a:solidFill>
                  <a:schemeClr val="bg1"/>
                </a:solidFill>
              </a:rPr>
              <a:t>Drainage from these blisters is brown, watery and sometimes foul‐smelling. Areas of gangrene develop and the patient becomes septic.</a:t>
            </a:r>
          </a:p>
        </p:txBody>
      </p:sp>
      <p:pic>
        <p:nvPicPr>
          <p:cNvPr id="5" name="Picture 4"/>
          <p:cNvPicPr>
            <a:picLocks noChangeAspect="1"/>
          </p:cNvPicPr>
          <p:nvPr/>
        </p:nvPicPr>
        <p:blipFill>
          <a:blip r:embed="rId2"/>
          <a:stretch>
            <a:fillRect/>
          </a:stretch>
        </p:blipFill>
        <p:spPr>
          <a:xfrm>
            <a:off x="6770310" y="2212091"/>
            <a:ext cx="5155631" cy="2996663"/>
          </a:xfrm>
          <a:prstGeom prst="rect">
            <a:avLst/>
          </a:prstGeom>
        </p:spPr>
      </p:pic>
    </p:spTree>
    <p:extLst>
      <p:ext uri="{BB962C8B-B14F-4D97-AF65-F5344CB8AC3E}">
        <p14:creationId xmlns:p14="http://schemas.microsoft.com/office/powerpoint/2010/main" val="20728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8" y="-104172"/>
            <a:ext cx="11343189" cy="1325563"/>
          </a:xfrm>
        </p:spPr>
        <p:txBody>
          <a:bodyPr>
            <a:normAutofit/>
          </a:bodyPr>
          <a:lstStyle/>
          <a:p>
            <a:pPr algn="ctr"/>
            <a:r>
              <a:rPr lang="en-US" sz="4000" dirty="0">
                <a:solidFill>
                  <a:srgbClr val="FFFF00"/>
                </a:solidFill>
              </a:rPr>
              <a:t>Agenda</a:t>
            </a:r>
          </a:p>
        </p:txBody>
      </p:sp>
      <p:sp>
        <p:nvSpPr>
          <p:cNvPr id="6" name="Content Placeholder 5"/>
          <p:cNvSpPr>
            <a:spLocks noGrp="1"/>
          </p:cNvSpPr>
          <p:nvPr>
            <p:ph idx="1"/>
          </p:nvPr>
        </p:nvSpPr>
        <p:spPr>
          <a:xfrm>
            <a:off x="1504709" y="859881"/>
            <a:ext cx="9931078" cy="5359078"/>
          </a:xfrm>
        </p:spPr>
        <p:txBody>
          <a:bodyPr numCol="1">
            <a:noAutofit/>
          </a:bodyPr>
          <a:lstStyle/>
          <a:p>
            <a:pPr marL="514350" lvl="0" indent="-514350">
              <a:buFont typeface="+mj-lt"/>
              <a:buAutoNum type="arabicPeriod"/>
            </a:pPr>
            <a:r>
              <a:rPr lang="en-US" sz="2200" dirty="0"/>
              <a:t>HS: Necrotizing fasciitis </a:t>
            </a:r>
          </a:p>
          <a:p>
            <a:pPr marL="514350" lvl="0" indent="-514350">
              <a:buFont typeface="+mj-lt"/>
              <a:buAutoNum type="arabicPeriod"/>
            </a:pPr>
            <a:r>
              <a:rPr lang="en-US" sz="2200" dirty="0"/>
              <a:t>WB: sacral pressure ulcer, necrotizing fasciitis? (Dr. </a:t>
            </a:r>
            <a:r>
              <a:rPr lang="en-US" sz="2200" dirty="0" err="1"/>
              <a:t>Manicone</a:t>
            </a:r>
            <a:r>
              <a:rPr lang="en-US" sz="2200" dirty="0"/>
              <a:t>) </a:t>
            </a:r>
          </a:p>
          <a:p>
            <a:pPr marL="514350" lvl="0" indent="-514350">
              <a:buFont typeface="+mj-lt"/>
              <a:buAutoNum type="arabicPeriod"/>
            </a:pPr>
            <a:r>
              <a:rPr lang="en-US" sz="2200" dirty="0"/>
              <a:t>GF: right ischium, osteomyelitis by culture not pathology (Dr. </a:t>
            </a:r>
            <a:r>
              <a:rPr lang="en-US" sz="2200" dirty="0" err="1"/>
              <a:t>Brem</a:t>
            </a:r>
            <a:r>
              <a:rPr lang="en-US" sz="2200" dirty="0"/>
              <a:t>) </a:t>
            </a:r>
          </a:p>
          <a:p>
            <a:pPr marL="514350" indent="-514350">
              <a:buFont typeface="+mj-lt"/>
              <a:buAutoNum type="arabicPeriod"/>
            </a:pPr>
            <a:r>
              <a:rPr lang="en-US" sz="2200" dirty="0"/>
              <a:t>What is necrotizing fasciitis and how to make the diagnosis?</a:t>
            </a:r>
          </a:p>
          <a:p>
            <a:pPr marL="514350" indent="-514350">
              <a:buFont typeface="+mj-lt"/>
              <a:buAutoNum type="arabicPeriod"/>
            </a:pPr>
            <a:r>
              <a:rPr lang="en-US" sz="2200" dirty="0"/>
              <a:t>What is the pathology of necrotizing fasciitis? </a:t>
            </a:r>
          </a:p>
          <a:p>
            <a:pPr marL="514350" indent="-514350">
              <a:buFont typeface="+mj-lt"/>
              <a:buAutoNum type="arabicPeriod"/>
            </a:pPr>
            <a:r>
              <a:rPr lang="en-US" sz="2200" dirty="0"/>
              <a:t>What are antibiotic options for necrotizing fasciitis? </a:t>
            </a:r>
          </a:p>
          <a:p>
            <a:pPr marL="514350" lvl="0" indent="-514350">
              <a:buFont typeface="+mj-lt"/>
              <a:buAutoNum type="arabicPeriod"/>
            </a:pPr>
            <a:r>
              <a:rPr lang="en-US" sz="2200" dirty="0"/>
              <a:t>How to treat osteomyelitis of the pelvis? </a:t>
            </a:r>
          </a:p>
          <a:p>
            <a:pPr marL="514350" lvl="0" indent="-514350">
              <a:buFont typeface="+mj-lt"/>
              <a:buAutoNum type="arabicPeriod"/>
            </a:pPr>
            <a:r>
              <a:rPr lang="en-US" sz="2200" dirty="0"/>
              <a:t>What is microbiology of osteomyelitis of the pelvis?</a:t>
            </a:r>
          </a:p>
          <a:p>
            <a:pPr marL="514350" indent="-514350">
              <a:buFont typeface="+mj-lt"/>
              <a:buAutoNum type="arabicPeriod"/>
            </a:pPr>
            <a:r>
              <a:rPr lang="en-US" sz="2200" dirty="0"/>
              <a:t>What is the role of hyperbaric oxygen in chronic osteomyelitis of the pelvis?</a:t>
            </a:r>
          </a:p>
          <a:p>
            <a:pPr marL="514350" lvl="0" indent="-514350">
              <a:buFont typeface="+mj-lt"/>
              <a:buAutoNum type="arabicPeriod"/>
            </a:pPr>
            <a:r>
              <a:rPr lang="en-US" sz="2200" dirty="0"/>
              <a:t>How to treat incidental vocal polyp? (Dr. Kaye)</a:t>
            </a:r>
          </a:p>
          <a:p>
            <a:pPr marL="514350" lvl="0" indent="-514350">
              <a:buFont typeface="+mj-lt"/>
              <a:buAutoNum type="arabicPeriod"/>
            </a:pPr>
            <a:r>
              <a:rPr lang="en-US" sz="2200" dirty="0"/>
              <a:t>How to differentiate deep tissue injuries? </a:t>
            </a:r>
          </a:p>
          <a:p>
            <a:pPr marL="514350" indent="-514350">
              <a:buFont typeface="+mj-lt"/>
              <a:buAutoNum type="arabicPeriod"/>
            </a:pPr>
            <a:r>
              <a:rPr lang="en-US" sz="2200" dirty="0"/>
              <a:t>What is the criteria for hospice? </a:t>
            </a:r>
          </a:p>
        </p:txBody>
      </p:sp>
    </p:spTree>
    <p:extLst>
      <p:ext uri="{BB962C8B-B14F-4D97-AF65-F5344CB8AC3E}">
        <p14:creationId xmlns:p14="http://schemas.microsoft.com/office/powerpoint/2010/main" val="83815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76" y="17884"/>
            <a:ext cx="10515600" cy="1325563"/>
          </a:xfrm>
        </p:spPr>
        <p:txBody>
          <a:bodyPr>
            <a:normAutofit/>
          </a:bodyPr>
          <a:lstStyle/>
          <a:p>
            <a:pPr algn="ctr"/>
            <a:r>
              <a:rPr lang="en-US" dirty="0">
                <a:solidFill>
                  <a:srgbClr val="FFFF00"/>
                </a:solidFill>
              </a:rPr>
              <a:t>What is criteria for hospice?</a:t>
            </a:r>
          </a:p>
        </p:txBody>
      </p:sp>
      <p:sp>
        <p:nvSpPr>
          <p:cNvPr id="8" name="Content Placeholder 2"/>
          <p:cNvSpPr txBox="1">
            <a:spLocks/>
          </p:cNvSpPr>
          <p:nvPr/>
        </p:nvSpPr>
        <p:spPr>
          <a:xfrm>
            <a:off x="544011" y="1186520"/>
            <a:ext cx="10775066"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b="1" dirty="0">
                <a:solidFill>
                  <a:schemeClr val="bg1"/>
                </a:solidFill>
              </a:rPr>
              <a:t>These are the criteria for receiving hospice care, according to CMS: </a:t>
            </a:r>
            <a:endParaRPr lang="en-US" sz="2400" dirty="0">
              <a:solidFill>
                <a:schemeClr val="bg1"/>
              </a:solidFill>
            </a:endParaRPr>
          </a:p>
          <a:p>
            <a:pPr marL="692150" indent="-427038">
              <a:buClr>
                <a:srgbClr val="FFFF00"/>
              </a:buClr>
              <a:buFont typeface="+mj-lt"/>
              <a:buAutoNum type="arabicPeriod"/>
            </a:pPr>
            <a:r>
              <a:rPr lang="en-US" sz="2400" dirty="0">
                <a:solidFill>
                  <a:schemeClr val="bg1"/>
                </a:solidFill>
              </a:rPr>
              <a:t>Your hospice doctor and your regular doctor (if you have one) certify that you’re terminally ill (with a life expectancy of 6 months or less).</a:t>
            </a:r>
          </a:p>
          <a:p>
            <a:pPr marL="692150" indent="-427038">
              <a:buClr>
                <a:srgbClr val="FFFF00"/>
              </a:buClr>
              <a:buFont typeface="+mj-lt"/>
              <a:buAutoNum type="arabicPeriod"/>
            </a:pPr>
            <a:r>
              <a:rPr lang="en-US" sz="2400" dirty="0">
                <a:solidFill>
                  <a:schemeClr val="bg1"/>
                </a:solidFill>
              </a:rPr>
              <a:t>You accept palliative care (for comfort) instead of care to cure your illness.</a:t>
            </a:r>
          </a:p>
          <a:p>
            <a:pPr marL="692150" indent="-427038">
              <a:buClr>
                <a:srgbClr val="FFFF00"/>
              </a:buClr>
              <a:buFont typeface="+mj-lt"/>
              <a:buAutoNum type="arabicPeriod"/>
            </a:pPr>
            <a:r>
              <a:rPr lang="en-US" sz="2400" dirty="0">
                <a:solidFill>
                  <a:schemeClr val="bg1"/>
                </a:solidFill>
              </a:rPr>
              <a:t>You sign a statement choosing hospice care instead of other Medicare-covered benefits to treat your terminal illness and related conditions</a:t>
            </a:r>
          </a:p>
          <a:p>
            <a:pPr fontAlgn="base">
              <a:buClr>
                <a:srgbClr val="FFFF00"/>
              </a:buClr>
            </a:pPr>
            <a:r>
              <a:rPr lang="en-US" sz="2400" dirty="0">
                <a:solidFill>
                  <a:schemeClr val="bg1"/>
                </a:solidFill>
              </a:rPr>
              <a:t>Medicare has established guidelines for hospice admissions for most major terminal illnesses. These guidelines are not necessarily accurate in predicting death within six months. </a:t>
            </a:r>
          </a:p>
          <a:p>
            <a:pPr fontAlgn="base">
              <a:buClr>
                <a:srgbClr val="FFFF00"/>
              </a:buClr>
            </a:pPr>
            <a:r>
              <a:rPr lang="en-US" sz="2400" dirty="0">
                <a:solidFill>
                  <a:schemeClr val="bg1"/>
                </a:solidFill>
              </a:rPr>
              <a:t>Careful documentation of the </a:t>
            </a:r>
            <a:r>
              <a:rPr lang="en-US" sz="2400" dirty="0" err="1">
                <a:solidFill>
                  <a:schemeClr val="bg1"/>
                </a:solidFill>
              </a:rPr>
              <a:t>medicare</a:t>
            </a:r>
            <a:r>
              <a:rPr lang="en-US" sz="2400" dirty="0">
                <a:solidFill>
                  <a:schemeClr val="bg1"/>
                </a:solidFill>
              </a:rPr>
              <a:t> hospice criteria as pertaining to that patient is a convenient way to demonstrate the severity of the illness for patients, family and for colleagues as you all work together to develop appropriate goals of care.</a:t>
            </a:r>
          </a:p>
        </p:txBody>
      </p:sp>
      <p:sp>
        <p:nvSpPr>
          <p:cNvPr id="12" name="TextBox 11"/>
          <p:cNvSpPr txBox="1"/>
          <p:nvPr/>
        </p:nvSpPr>
        <p:spPr>
          <a:xfrm>
            <a:off x="6459659" y="6314942"/>
            <a:ext cx="5832655" cy="369332"/>
          </a:xfrm>
          <a:prstGeom prst="rect">
            <a:avLst/>
          </a:prstGeom>
          <a:noFill/>
        </p:spPr>
        <p:txBody>
          <a:bodyPr wrap="square" rtlCol="0">
            <a:spAutoFit/>
          </a:bodyPr>
          <a:lstStyle/>
          <a:p>
            <a:pPr marL="460375" indent="-460375"/>
            <a:r>
              <a:rPr lang="en-US" dirty="0" err="1">
                <a:solidFill>
                  <a:schemeClr val="bg1"/>
                </a:solidFill>
              </a:rPr>
              <a:t>www.medicare.gov</a:t>
            </a:r>
            <a:r>
              <a:rPr lang="en-US" dirty="0">
                <a:solidFill>
                  <a:schemeClr val="bg1"/>
                </a:solidFill>
              </a:rPr>
              <a:t>/coverage/hospice-care</a:t>
            </a:r>
          </a:p>
        </p:txBody>
      </p:sp>
    </p:spTree>
    <p:extLst>
      <p:ext uri="{BB962C8B-B14F-4D97-AF65-F5344CB8AC3E}">
        <p14:creationId xmlns:p14="http://schemas.microsoft.com/office/powerpoint/2010/main" val="1774367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76" y="17884"/>
            <a:ext cx="10515600" cy="1325563"/>
          </a:xfrm>
        </p:spPr>
        <p:txBody>
          <a:bodyPr>
            <a:normAutofit/>
          </a:bodyPr>
          <a:lstStyle/>
          <a:p>
            <a:pPr algn="ctr"/>
            <a:r>
              <a:rPr lang="en-US" dirty="0">
                <a:solidFill>
                  <a:srgbClr val="FFFF00"/>
                </a:solidFill>
              </a:rPr>
              <a:t>What is criteria for hospice?</a:t>
            </a:r>
          </a:p>
        </p:txBody>
      </p:sp>
      <p:sp>
        <p:nvSpPr>
          <p:cNvPr id="8" name="Content Placeholder 2"/>
          <p:cNvSpPr txBox="1">
            <a:spLocks/>
          </p:cNvSpPr>
          <p:nvPr/>
        </p:nvSpPr>
        <p:spPr>
          <a:xfrm>
            <a:off x="1221129" y="1343447"/>
            <a:ext cx="10097947"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FFFF00"/>
              </a:buClr>
            </a:pPr>
            <a:r>
              <a:rPr lang="en-US" sz="2400" dirty="0">
                <a:solidFill>
                  <a:schemeClr val="bg1"/>
                </a:solidFill>
              </a:rPr>
              <a:t>Writing a note in the patient’s chart (either inpatient or outpatient) that documents the eligibility for hospice care based on the CMS guidelines can assist the hospice in making a prompt determination of eligibility and would help if there was every a regulatory question of a patients eligibility.</a:t>
            </a:r>
          </a:p>
          <a:p>
            <a:pPr fontAlgn="base">
              <a:buClr>
                <a:srgbClr val="FFFF00"/>
              </a:buClr>
            </a:pPr>
            <a:r>
              <a:rPr lang="en-US" sz="2400" dirty="0">
                <a:solidFill>
                  <a:schemeClr val="bg1"/>
                </a:solidFill>
              </a:rPr>
              <a:t>For patients who have a longer than expected survival, reevaluation at time of re-certification will document that the patient is still eligible for home hospice care. In rare situations were patients have unanticipated recovery, they may be discharged from hospice but readmitted later without penalty, if there is decline in health status.</a:t>
            </a:r>
          </a:p>
        </p:txBody>
      </p:sp>
      <p:sp>
        <p:nvSpPr>
          <p:cNvPr id="12" name="TextBox 11"/>
          <p:cNvSpPr txBox="1"/>
          <p:nvPr/>
        </p:nvSpPr>
        <p:spPr>
          <a:xfrm>
            <a:off x="6459659" y="6314942"/>
            <a:ext cx="5832655" cy="369332"/>
          </a:xfrm>
          <a:prstGeom prst="rect">
            <a:avLst/>
          </a:prstGeom>
          <a:noFill/>
        </p:spPr>
        <p:txBody>
          <a:bodyPr wrap="square" rtlCol="0">
            <a:spAutoFit/>
          </a:bodyPr>
          <a:lstStyle/>
          <a:p>
            <a:pPr marL="460375" indent="-460375"/>
            <a:r>
              <a:rPr lang="en-US" dirty="0" err="1">
                <a:solidFill>
                  <a:schemeClr val="bg1"/>
                </a:solidFill>
              </a:rPr>
              <a:t>www.medicare.gov</a:t>
            </a:r>
            <a:r>
              <a:rPr lang="en-US" dirty="0">
                <a:solidFill>
                  <a:schemeClr val="bg1"/>
                </a:solidFill>
              </a:rPr>
              <a:t>/coverage/hospice-care</a:t>
            </a:r>
          </a:p>
        </p:txBody>
      </p:sp>
    </p:spTree>
    <p:extLst>
      <p:ext uri="{BB962C8B-B14F-4D97-AF65-F5344CB8AC3E}">
        <p14:creationId xmlns:p14="http://schemas.microsoft.com/office/powerpoint/2010/main" val="133056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dirty="0">
                <a:solidFill>
                  <a:srgbClr val="FFFF00"/>
                </a:solidFill>
              </a:rPr>
              <a:t>HS: Necrotizing fasciitis </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809" y="1788403"/>
            <a:ext cx="6059377" cy="4544533"/>
          </a:xfrm>
          <a:prstGeom prst="rect">
            <a:avLst/>
          </a:prstGeom>
        </p:spPr>
      </p:pic>
    </p:spTree>
    <p:extLst>
      <p:ext uri="{BB962C8B-B14F-4D97-AF65-F5344CB8AC3E}">
        <p14:creationId xmlns:p14="http://schemas.microsoft.com/office/powerpoint/2010/main" val="4337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solidFill>
                  <a:srgbClr val="FFFF00"/>
                </a:solidFill>
              </a:rPr>
              <a:t>GF (7/13/20</a:t>
            </a:r>
            <a:r>
              <a:rPr lang="en-US" dirty="0">
                <a:solidFill>
                  <a:srgbClr val="FFFF00"/>
                </a:solidFill>
              </a:rPr>
              <a:t>) patient with left ischial osteomyelitis</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37148" y="2385845"/>
            <a:ext cx="4779532" cy="3584649"/>
          </a:xfrm>
          <a:prstGeom prst="rect">
            <a:avLst/>
          </a:prstGeom>
        </p:spPr>
      </p:pic>
    </p:spTree>
    <p:extLst>
      <p:ext uri="{BB962C8B-B14F-4D97-AF65-F5344CB8AC3E}">
        <p14:creationId xmlns:p14="http://schemas.microsoft.com/office/powerpoint/2010/main" val="7541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FFFF00"/>
                </a:solidFill>
              </a:rPr>
              <a:t>What is necrotizing fasciitis and how to make the diagnosis?</a:t>
            </a:r>
            <a:br>
              <a:rPr lang="en-US" dirty="0">
                <a:solidFill>
                  <a:srgbClr val="FFFF00"/>
                </a:solidFill>
              </a:rPr>
            </a:br>
            <a:endParaRPr lang="en-US" dirty="0">
              <a:solidFill>
                <a:srgbClr val="FFFF00"/>
              </a:solidFill>
            </a:endParaRP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276845" y="5981045"/>
            <a:ext cx="7674016" cy="523220"/>
          </a:xfrm>
          <a:prstGeom prst="rect">
            <a:avLst/>
          </a:prstGeom>
          <a:noFill/>
        </p:spPr>
        <p:txBody>
          <a:bodyPr wrap="square" rtlCol="0">
            <a:spAutoFit/>
          </a:bodyPr>
          <a:lstStyle/>
          <a:p>
            <a:pPr marL="460375" indent="-460375"/>
            <a:r>
              <a:rPr lang="en-US" sz="1400" dirty="0">
                <a:solidFill>
                  <a:schemeClr val="bg1"/>
                </a:solidFill>
              </a:rPr>
              <a:t>Olsen RJ, Musser JM. Molecular pathogenesis of necrotizing fasciitis. </a:t>
            </a:r>
            <a:r>
              <a:rPr lang="en-US" sz="1400" i="1" dirty="0" err="1">
                <a:solidFill>
                  <a:schemeClr val="bg1"/>
                </a:solidFill>
              </a:rPr>
              <a:t>Annu</a:t>
            </a:r>
            <a:r>
              <a:rPr lang="en-US" sz="1400" i="1" dirty="0">
                <a:solidFill>
                  <a:schemeClr val="bg1"/>
                </a:solidFill>
              </a:rPr>
              <a:t> Rev </a:t>
            </a:r>
            <a:r>
              <a:rPr lang="en-US" sz="1400" i="1" dirty="0" err="1">
                <a:solidFill>
                  <a:schemeClr val="bg1"/>
                </a:solidFill>
              </a:rPr>
              <a:t>Pathol</a:t>
            </a:r>
            <a:r>
              <a:rPr lang="en-US" sz="1400" dirty="0">
                <a:solidFill>
                  <a:schemeClr val="bg1"/>
                </a:solidFill>
              </a:rPr>
              <a:t>. 2010;5:1-31. doi:10.1146/annurev-pathol-121808-102135</a:t>
            </a:r>
          </a:p>
        </p:txBody>
      </p:sp>
      <p:sp>
        <p:nvSpPr>
          <p:cNvPr id="5" name="Content Placeholder 2"/>
          <p:cNvSpPr txBox="1">
            <a:spLocks/>
          </p:cNvSpPr>
          <p:nvPr/>
        </p:nvSpPr>
        <p:spPr>
          <a:xfrm>
            <a:off x="6096000" y="1636003"/>
            <a:ext cx="5631084"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FFFF00"/>
              </a:buClr>
              <a:buNone/>
            </a:pPr>
            <a:r>
              <a:rPr lang="en-US" sz="1800" dirty="0">
                <a:solidFill>
                  <a:schemeClr val="bg1"/>
                </a:solidFill>
              </a:rPr>
              <a:t>Morphology of group A Streptococcus (GAS). </a:t>
            </a:r>
          </a:p>
          <a:p>
            <a:pPr>
              <a:buClr>
                <a:srgbClr val="FFFF00"/>
              </a:buClr>
            </a:pPr>
            <a:r>
              <a:rPr lang="en-US" sz="1800" dirty="0">
                <a:solidFill>
                  <a:schemeClr val="bg1"/>
                </a:solidFill>
              </a:rPr>
              <a:t>A: micrograph of GAS isolated from the blood of human patient. GAS are gram-positive cocci that grow in pairs and chains. </a:t>
            </a:r>
          </a:p>
          <a:p>
            <a:pPr>
              <a:buClr>
                <a:srgbClr val="FFFF00"/>
              </a:buClr>
            </a:pPr>
            <a:r>
              <a:rPr lang="en-US" sz="1800" dirty="0">
                <a:solidFill>
                  <a:schemeClr val="bg1"/>
                </a:solidFill>
              </a:rPr>
              <a:t>B: photograph of GAS grown of solid agar media supplemented with sheep blood. GAS forms small, gray-colored, smoothly contoured, round colonies with a distinct zone of beta hemolysis (area of complete clearing around each colony). </a:t>
            </a:r>
          </a:p>
          <a:p>
            <a:pPr>
              <a:buClr>
                <a:srgbClr val="FFFF00"/>
              </a:buClr>
            </a:pPr>
            <a:r>
              <a:rPr lang="en-US" sz="1800" dirty="0">
                <a:solidFill>
                  <a:schemeClr val="bg1"/>
                </a:solidFill>
              </a:rPr>
              <a:t>C: scanning electron micrograph of GAS organisms interacting with human neutrophils). Pathogen-host interactions and immune evasion are important themes in necrotizing fasciitis pathogenesis.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4" y="1594809"/>
            <a:ext cx="5282626" cy="4190035"/>
          </a:xfrm>
          <a:prstGeom prst="rect">
            <a:avLst/>
          </a:prstGeom>
        </p:spPr>
      </p:pic>
    </p:spTree>
    <p:extLst>
      <p:ext uri="{BB962C8B-B14F-4D97-AF65-F5344CB8AC3E}">
        <p14:creationId xmlns:p14="http://schemas.microsoft.com/office/powerpoint/2010/main" val="69967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What is pathology of necrotizing fasciitis? </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497889" y="6010689"/>
            <a:ext cx="7674016" cy="523220"/>
          </a:xfrm>
          <a:prstGeom prst="rect">
            <a:avLst/>
          </a:prstGeom>
          <a:noFill/>
        </p:spPr>
        <p:txBody>
          <a:bodyPr wrap="square" rtlCol="0">
            <a:spAutoFit/>
          </a:bodyPr>
          <a:lstStyle/>
          <a:p>
            <a:pPr marL="460375" indent="-460375"/>
            <a:r>
              <a:rPr lang="en-US" sz="1400" dirty="0">
                <a:solidFill>
                  <a:schemeClr val="bg1"/>
                </a:solidFill>
              </a:rPr>
              <a:t>Olsen RJ, Musser JM. Molecular pathogenesis of necrotizing fasciitis. </a:t>
            </a:r>
            <a:r>
              <a:rPr lang="en-US" sz="1400" i="1" dirty="0" err="1">
                <a:solidFill>
                  <a:schemeClr val="bg1"/>
                </a:solidFill>
              </a:rPr>
              <a:t>Annu</a:t>
            </a:r>
            <a:r>
              <a:rPr lang="en-US" sz="1400" i="1" dirty="0">
                <a:solidFill>
                  <a:schemeClr val="bg1"/>
                </a:solidFill>
              </a:rPr>
              <a:t> Rev </a:t>
            </a:r>
            <a:r>
              <a:rPr lang="en-US" sz="1400" i="1" dirty="0" err="1">
                <a:solidFill>
                  <a:schemeClr val="bg1"/>
                </a:solidFill>
              </a:rPr>
              <a:t>Pathol</a:t>
            </a:r>
            <a:r>
              <a:rPr lang="en-US" sz="1400" dirty="0">
                <a:solidFill>
                  <a:schemeClr val="bg1"/>
                </a:solidFill>
              </a:rPr>
              <a:t>. 2010;5:1-31. doi:10.1146/annurev-pathol-121808-102135</a:t>
            </a:r>
          </a:p>
        </p:txBody>
      </p:sp>
      <p:sp>
        <p:nvSpPr>
          <p:cNvPr id="5" name="Content Placeholder 2"/>
          <p:cNvSpPr txBox="1">
            <a:spLocks/>
          </p:cNvSpPr>
          <p:nvPr/>
        </p:nvSpPr>
        <p:spPr>
          <a:xfrm>
            <a:off x="4497889" y="1788403"/>
            <a:ext cx="7300572"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FFFF00"/>
              </a:buClr>
              <a:buNone/>
            </a:pPr>
            <a:r>
              <a:rPr lang="en-US" sz="1600" dirty="0">
                <a:solidFill>
                  <a:schemeClr val="bg1"/>
                </a:solidFill>
              </a:rPr>
              <a:t>Histopathology features of human necrotizing fasciitis. </a:t>
            </a:r>
          </a:p>
          <a:p>
            <a:pPr marL="0" indent="0">
              <a:buClr>
                <a:srgbClr val="FFFF00"/>
              </a:buClr>
              <a:buNone/>
            </a:pPr>
            <a:r>
              <a:rPr lang="en-US" sz="1600" dirty="0">
                <a:solidFill>
                  <a:schemeClr val="bg1"/>
                </a:solidFill>
              </a:rPr>
              <a:t>A: The arm of this patient infected with group A </a:t>
            </a:r>
            <a:r>
              <a:rPr lang="en-US" sz="1600" dirty="0" err="1">
                <a:solidFill>
                  <a:schemeClr val="bg1"/>
                </a:solidFill>
              </a:rPr>
              <a:t>Streptococcusis</a:t>
            </a:r>
            <a:r>
              <a:rPr lang="en-US" sz="1600" dirty="0">
                <a:solidFill>
                  <a:schemeClr val="bg1"/>
                </a:solidFill>
              </a:rPr>
              <a:t> very swollen and bruised. A large ulcer is developing on the dorsal forearm. However, the visual appearance still greatly underestimates the true severity of the underlying infection. B: Microscopic evaluation of the skin shows an erosion of the epidermis (horizontal bracket), edematous thickening of the dermis (vertical bracket), and sparse inflammatory cell infiltrate (original magnification 2×). </a:t>
            </a:r>
            <a:br>
              <a:rPr lang="en-US" sz="1600" dirty="0">
                <a:solidFill>
                  <a:schemeClr val="bg1"/>
                </a:solidFill>
              </a:rPr>
            </a:br>
            <a:r>
              <a:rPr lang="en-US" sz="1600" dirty="0">
                <a:solidFill>
                  <a:schemeClr val="bg1"/>
                </a:solidFill>
              </a:rPr>
              <a:t>C: These histopathological features of the ulcer and dermal-epidermal junction are better seen at high magnification. </a:t>
            </a:r>
            <a:br>
              <a:rPr lang="en-US" sz="1600" dirty="0">
                <a:solidFill>
                  <a:schemeClr val="bg1"/>
                </a:solidFill>
              </a:rPr>
            </a:br>
            <a:r>
              <a:rPr lang="en-US" sz="1600" dirty="0">
                <a:solidFill>
                  <a:schemeClr val="bg1"/>
                </a:solidFill>
              </a:rPr>
              <a:t>D: In the infected deep soft tissue, there are marked necrosis, acute inflammatory cell infiltration, and bacterial organisms that are primarily concentrated along the major fascial planes (arrows). </a:t>
            </a:r>
            <a:br>
              <a:rPr lang="en-US" sz="1600" dirty="0">
                <a:solidFill>
                  <a:schemeClr val="bg1"/>
                </a:solidFill>
              </a:rPr>
            </a:br>
            <a:r>
              <a:rPr lang="en-US" sz="1600" dirty="0">
                <a:solidFill>
                  <a:schemeClr val="bg1"/>
                </a:solidFill>
              </a:rPr>
              <a:t>E: The necrosis is observed to extend beyond the fascial planes to also infiltrate along individual muscle fibers (arrows). Numerous nonviable muscle cells are present alongside the advancing infection (circled region). </a:t>
            </a:r>
            <a:br>
              <a:rPr lang="en-US" sz="1600" dirty="0">
                <a:solidFill>
                  <a:schemeClr val="bg1"/>
                </a:solidFill>
              </a:rPr>
            </a:br>
            <a:r>
              <a:rPr lang="en-US" sz="1600" dirty="0">
                <a:solidFill>
                  <a:schemeClr val="bg1"/>
                </a:solidFill>
              </a:rPr>
              <a:t>F: At high magnification, four severely damaged muscle fibers are seen. </a:t>
            </a:r>
            <a:br>
              <a:rPr lang="en-US" sz="1600" dirty="0">
                <a:solidFill>
                  <a:schemeClr val="bg1"/>
                </a:solidFill>
              </a:rPr>
            </a:br>
            <a:r>
              <a:rPr lang="en-US" sz="1600" dirty="0">
                <a:solidFill>
                  <a:schemeClr val="bg1"/>
                </a:solidFill>
              </a:rPr>
              <a:t>G  A characteristic feature of human necrotizing fasciitis is vascular thrombosis (boxed region) and hemorrhage.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77" y="1064871"/>
            <a:ext cx="3686697" cy="5341716"/>
          </a:xfrm>
          <a:prstGeom prst="rect">
            <a:avLst/>
          </a:prstGeom>
        </p:spPr>
      </p:pic>
    </p:spTree>
    <p:extLst>
      <p:ext uri="{BB962C8B-B14F-4D97-AF65-F5344CB8AC3E}">
        <p14:creationId xmlns:p14="http://schemas.microsoft.com/office/powerpoint/2010/main" val="187928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What is pathology of necrotizing fasciitis? </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497889" y="6010689"/>
            <a:ext cx="7674016" cy="523220"/>
          </a:xfrm>
          <a:prstGeom prst="rect">
            <a:avLst/>
          </a:prstGeom>
          <a:noFill/>
        </p:spPr>
        <p:txBody>
          <a:bodyPr wrap="square" rtlCol="0">
            <a:spAutoFit/>
          </a:bodyPr>
          <a:lstStyle/>
          <a:p>
            <a:pPr marL="460375" indent="-460375"/>
            <a:r>
              <a:rPr lang="en-US" sz="1400" dirty="0">
                <a:solidFill>
                  <a:schemeClr val="bg1"/>
                </a:solidFill>
              </a:rPr>
              <a:t>Olsen RJ, Musser JM. Molecular pathogenesis of necrotizing fasciitis. </a:t>
            </a:r>
            <a:r>
              <a:rPr lang="en-US" sz="1400" i="1" dirty="0" err="1">
                <a:solidFill>
                  <a:schemeClr val="bg1"/>
                </a:solidFill>
              </a:rPr>
              <a:t>Annu</a:t>
            </a:r>
            <a:r>
              <a:rPr lang="en-US" sz="1400" i="1" dirty="0">
                <a:solidFill>
                  <a:schemeClr val="bg1"/>
                </a:solidFill>
              </a:rPr>
              <a:t> Rev </a:t>
            </a:r>
            <a:r>
              <a:rPr lang="en-US" sz="1400" i="1" dirty="0" err="1">
                <a:solidFill>
                  <a:schemeClr val="bg1"/>
                </a:solidFill>
              </a:rPr>
              <a:t>Pathol</a:t>
            </a:r>
            <a:r>
              <a:rPr lang="en-US" sz="1400" dirty="0">
                <a:solidFill>
                  <a:schemeClr val="bg1"/>
                </a:solidFill>
              </a:rPr>
              <a:t>. 2010;5:1-31. doi:10.1146/annurev-pathol-121808-102135</a:t>
            </a:r>
          </a:p>
        </p:txBody>
      </p:sp>
      <p:sp>
        <p:nvSpPr>
          <p:cNvPr id="5" name="Content Placeholder 2"/>
          <p:cNvSpPr txBox="1">
            <a:spLocks/>
          </p:cNvSpPr>
          <p:nvPr/>
        </p:nvSpPr>
        <p:spPr>
          <a:xfrm>
            <a:off x="4497889" y="1788403"/>
            <a:ext cx="7300572"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FFFF00"/>
              </a:buClr>
              <a:buNone/>
            </a:pPr>
            <a:r>
              <a:rPr lang="en-US" sz="2000" dirty="0">
                <a:solidFill>
                  <a:schemeClr val="bg1"/>
                </a:solidFill>
              </a:rPr>
              <a:t>Animal models of group A Streptococcus(GAS) necrotizing fasciitis. To investigate a particular gene of interest, animals are infected intramuscularly with either the wild-type or the isogenic mutant strain, and parameters of disease severity are compared. </a:t>
            </a:r>
          </a:p>
          <a:p>
            <a:pPr marL="0" indent="0">
              <a:buClr>
                <a:srgbClr val="FFFF00"/>
              </a:buClr>
              <a:buNone/>
            </a:pPr>
            <a:r>
              <a:rPr lang="en-US" sz="2000" dirty="0">
                <a:solidFill>
                  <a:schemeClr val="bg1"/>
                </a:solidFill>
              </a:rPr>
              <a:t>(a, b) Photographs of infected mouse limbs demonstrate that the wild-type GAS strain (panel a) causes larger, more hemorrhagic lesions compared to the mutant strain (panel b). </a:t>
            </a:r>
          </a:p>
          <a:p>
            <a:pPr marL="0" indent="0">
              <a:buClr>
                <a:srgbClr val="FFFF00"/>
              </a:buClr>
              <a:buNone/>
            </a:pPr>
            <a:r>
              <a:rPr lang="en-US" sz="2000" dirty="0">
                <a:solidFill>
                  <a:schemeClr val="bg1"/>
                </a:solidFill>
              </a:rPr>
              <a:t>(c, d) Micrographs of infected nonhuman primate limb muscle excised from the inoculation site show that the wild-type GAS strain causes much more severe, widespread fascial and myocyte necrosis (panel c) compared to the confined lesion (arrows) caused by the mutant strain (panel d). (e, f) These features are better seen at high magnification (panel </a:t>
            </a:r>
            <a:r>
              <a:rPr lang="en-US" sz="2000" dirty="0" err="1">
                <a:solidFill>
                  <a:schemeClr val="bg1"/>
                </a:solidFill>
              </a:rPr>
              <a:t>ecompared</a:t>
            </a:r>
            <a:r>
              <a:rPr lang="en-US" sz="2000" dirty="0">
                <a:solidFill>
                  <a:schemeClr val="bg1"/>
                </a:solidFill>
              </a:rPr>
              <a:t> to panel f).</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435261"/>
            <a:ext cx="2383645" cy="5098648"/>
          </a:xfrm>
          <a:prstGeom prst="rect">
            <a:avLst/>
          </a:prstGeom>
        </p:spPr>
      </p:pic>
    </p:spTree>
    <p:extLst>
      <p:ext uri="{BB962C8B-B14F-4D97-AF65-F5344CB8AC3E}">
        <p14:creationId xmlns:p14="http://schemas.microsoft.com/office/powerpoint/2010/main" val="37609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What are antibiotic options for necrotizing fasciitis? </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517984" y="6272298"/>
            <a:ext cx="7674016" cy="523220"/>
          </a:xfrm>
          <a:prstGeom prst="rect">
            <a:avLst/>
          </a:prstGeom>
          <a:noFill/>
        </p:spPr>
        <p:txBody>
          <a:bodyPr wrap="square" rtlCol="0">
            <a:spAutoFit/>
          </a:bodyPr>
          <a:lstStyle/>
          <a:p>
            <a:pPr marL="460375" indent="-460375"/>
            <a:r>
              <a:rPr lang="en-US" sz="1400" dirty="0" err="1">
                <a:solidFill>
                  <a:schemeClr val="bg1"/>
                </a:solidFill>
              </a:rPr>
              <a:t>Menichetti</a:t>
            </a:r>
            <a:r>
              <a:rPr lang="en-US" sz="1400" dirty="0">
                <a:solidFill>
                  <a:schemeClr val="bg1"/>
                </a:solidFill>
              </a:rPr>
              <a:t> F, Giuliano S, Fortunato S. Are there any reasons to change our behavior in necrotizing fasciitis with the advent of new antibiotics?. </a:t>
            </a:r>
            <a:r>
              <a:rPr lang="en-US" sz="1400" i="1" dirty="0" err="1">
                <a:solidFill>
                  <a:schemeClr val="bg1"/>
                </a:solidFill>
              </a:rPr>
              <a:t>Curr</a:t>
            </a:r>
            <a:r>
              <a:rPr lang="en-US" sz="1400" i="1" dirty="0">
                <a:solidFill>
                  <a:schemeClr val="bg1"/>
                </a:solidFill>
              </a:rPr>
              <a:t> </a:t>
            </a:r>
            <a:r>
              <a:rPr lang="en-US" sz="1400" i="1" dirty="0" err="1">
                <a:solidFill>
                  <a:schemeClr val="bg1"/>
                </a:solidFill>
              </a:rPr>
              <a:t>Opin</a:t>
            </a:r>
            <a:r>
              <a:rPr lang="en-US" sz="1400" i="1" dirty="0">
                <a:solidFill>
                  <a:schemeClr val="bg1"/>
                </a:solidFill>
              </a:rPr>
              <a:t> Infect Dis</a:t>
            </a:r>
            <a:r>
              <a:rPr lang="en-US" sz="1400" dirty="0">
                <a:solidFill>
                  <a:schemeClr val="bg1"/>
                </a:solidFill>
              </a:rPr>
              <a:t>. 2017;30(2):172-179.</a:t>
            </a:r>
          </a:p>
        </p:txBody>
      </p:sp>
      <p:pic>
        <p:nvPicPr>
          <p:cNvPr id="4" name="Picture 3"/>
          <p:cNvPicPr>
            <a:picLocks noChangeAspect="1"/>
          </p:cNvPicPr>
          <p:nvPr/>
        </p:nvPicPr>
        <p:blipFill>
          <a:blip r:embed="rId2"/>
          <a:stretch>
            <a:fillRect/>
          </a:stretch>
        </p:blipFill>
        <p:spPr>
          <a:xfrm>
            <a:off x="2176041" y="1662299"/>
            <a:ext cx="7936871" cy="4609999"/>
          </a:xfrm>
          <a:prstGeom prst="rect">
            <a:avLst/>
          </a:prstGeom>
        </p:spPr>
      </p:pic>
    </p:spTree>
    <p:extLst>
      <p:ext uri="{BB962C8B-B14F-4D97-AF65-F5344CB8AC3E}">
        <p14:creationId xmlns:p14="http://schemas.microsoft.com/office/powerpoint/2010/main" val="163931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What are antibiotic options for necrotizing fasciitis? </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517984" y="6272298"/>
            <a:ext cx="7674016" cy="523220"/>
          </a:xfrm>
          <a:prstGeom prst="rect">
            <a:avLst/>
          </a:prstGeom>
          <a:noFill/>
        </p:spPr>
        <p:txBody>
          <a:bodyPr wrap="square" rtlCol="0">
            <a:spAutoFit/>
          </a:bodyPr>
          <a:lstStyle/>
          <a:p>
            <a:pPr marL="460375" indent="-460375"/>
            <a:r>
              <a:rPr lang="en-US" sz="1400" dirty="0" err="1">
                <a:solidFill>
                  <a:schemeClr val="bg1"/>
                </a:solidFill>
              </a:rPr>
              <a:t>Menichetti</a:t>
            </a:r>
            <a:r>
              <a:rPr lang="en-US" sz="1400" dirty="0">
                <a:solidFill>
                  <a:schemeClr val="bg1"/>
                </a:solidFill>
              </a:rPr>
              <a:t> F, Giuliano S, Fortunato S. Are there any reasons to change our behavior in necrotizing fasciitis with the advent of new antibiotics?. </a:t>
            </a:r>
            <a:r>
              <a:rPr lang="en-US" sz="1400" i="1" dirty="0" err="1">
                <a:solidFill>
                  <a:schemeClr val="bg1"/>
                </a:solidFill>
              </a:rPr>
              <a:t>Curr</a:t>
            </a:r>
            <a:r>
              <a:rPr lang="en-US" sz="1400" i="1" dirty="0">
                <a:solidFill>
                  <a:schemeClr val="bg1"/>
                </a:solidFill>
              </a:rPr>
              <a:t> </a:t>
            </a:r>
            <a:r>
              <a:rPr lang="en-US" sz="1400" i="1" dirty="0" err="1">
                <a:solidFill>
                  <a:schemeClr val="bg1"/>
                </a:solidFill>
              </a:rPr>
              <a:t>Opin</a:t>
            </a:r>
            <a:r>
              <a:rPr lang="en-US" sz="1400" i="1" dirty="0">
                <a:solidFill>
                  <a:schemeClr val="bg1"/>
                </a:solidFill>
              </a:rPr>
              <a:t> Infect Dis</a:t>
            </a:r>
            <a:r>
              <a:rPr lang="en-US" sz="1400" dirty="0">
                <a:solidFill>
                  <a:schemeClr val="bg1"/>
                </a:solidFill>
              </a:rPr>
              <a:t>. 2017;30(2):172-179.</a:t>
            </a:r>
          </a:p>
        </p:txBody>
      </p:sp>
      <p:pic>
        <p:nvPicPr>
          <p:cNvPr id="3" name="Picture 2"/>
          <p:cNvPicPr>
            <a:picLocks noChangeAspect="1"/>
          </p:cNvPicPr>
          <p:nvPr/>
        </p:nvPicPr>
        <p:blipFill>
          <a:blip r:embed="rId2"/>
          <a:stretch>
            <a:fillRect/>
          </a:stretch>
        </p:blipFill>
        <p:spPr>
          <a:xfrm>
            <a:off x="3518704" y="1788403"/>
            <a:ext cx="4976792" cy="4299948"/>
          </a:xfrm>
          <a:prstGeom prst="rect">
            <a:avLst/>
          </a:prstGeom>
        </p:spPr>
      </p:pic>
    </p:spTree>
    <p:extLst>
      <p:ext uri="{BB962C8B-B14F-4D97-AF65-F5344CB8AC3E}">
        <p14:creationId xmlns:p14="http://schemas.microsoft.com/office/powerpoint/2010/main" val="1951427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56961</TotalTime>
  <Words>2480</Words>
  <Application>Microsoft Macintosh PowerPoint</Application>
  <PresentationFormat>Widescreen</PresentationFormat>
  <Paragraphs>120</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Rounded MT Bold</vt:lpstr>
      <vt:lpstr>Calibri</vt:lpstr>
      <vt:lpstr>Calibri Light</vt:lpstr>
      <vt:lpstr>Office Theme</vt:lpstr>
      <vt:lpstr>Wound Healing Outcomes</vt:lpstr>
      <vt:lpstr>Agenda</vt:lpstr>
      <vt:lpstr>HS: Necrotizing fasciitis </vt:lpstr>
      <vt:lpstr>GF (7/13/20) patient with left ischial osteomyelitis</vt:lpstr>
      <vt:lpstr>What is necrotizing fasciitis and how to make the diagnosis? </vt:lpstr>
      <vt:lpstr>What is pathology of necrotizing fasciitis? </vt:lpstr>
      <vt:lpstr>What is pathology of necrotizing fasciitis? </vt:lpstr>
      <vt:lpstr>What are antibiotic options for necrotizing fasciitis? </vt:lpstr>
      <vt:lpstr>What are antibiotic options for necrotizing fasciitis? </vt:lpstr>
      <vt:lpstr>How to treat osteomyelitis of the pelvis?</vt:lpstr>
      <vt:lpstr>How to treat osteomyelitis of the pelvis?</vt:lpstr>
      <vt:lpstr>How to treat osteomyelitis of the pelvis?</vt:lpstr>
      <vt:lpstr>What is microbiology of pressure-related pelvic osteomyelitis?</vt:lpstr>
      <vt:lpstr>What is microbiology of pressure-related pelvic osteomyelitis?</vt:lpstr>
      <vt:lpstr>What is the role of HBO in osteomyelitis of the pelvis?</vt:lpstr>
      <vt:lpstr>What is the role of HBO in osteomyelitis of the pelvis?</vt:lpstr>
      <vt:lpstr>How to treat incidental vocal polyp?</vt:lpstr>
      <vt:lpstr>How to treat incidental vocal polyp?</vt:lpstr>
      <vt:lpstr>How to differentiate deep tissue injuries? </vt:lpstr>
      <vt:lpstr>What is criteria for hospice?</vt:lpstr>
      <vt:lpstr>What is criteria for hospice?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806</cp:revision>
  <cp:lastPrinted>2020-06-24T18:01:19Z</cp:lastPrinted>
  <dcterms:created xsi:type="dcterms:W3CDTF">2019-03-18T00:19:13Z</dcterms:created>
  <dcterms:modified xsi:type="dcterms:W3CDTF">2024-07-06T16:01:12Z</dcterms:modified>
</cp:coreProperties>
</file>