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1639" r:id="rId2"/>
    <p:sldId id="352" r:id="rId3"/>
    <p:sldId id="1235" r:id="rId4"/>
    <p:sldId id="1236" r:id="rId5"/>
    <p:sldId id="1954" r:id="rId6"/>
    <p:sldId id="347" r:id="rId7"/>
    <p:sldId id="1580" r:id="rId8"/>
    <p:sldId id="1581" r:id="rId9"/>
    <p:sldId id="1745" r:id="rId10"/>
    <p:sldId id="1237" r:id="rId11"/>
    <p:sldId id="1746" r:id="rId12"/>
    <p:sldId id="1747" r:id="rId13"/>
    <p:sldId id="1592" r:id="rId14"/>
    <p:sldId id="1238" r:id="rId15"/>
    <p:sldId id="1239" r:id="rId16"/>
    <p:sldId id="1273" r:id="rId17"/>
    <p:sldId id="1272" r:id="rId18"/>
    <p:sldId id="1958" r:id="rId19"/>
    <p:sldId id="1750" r:id="rId20"/>
    <p:sldId id="1748" r:id="rId21"/>
    <p:sldId id="1749" r:id="rId22"/>
    <p:sldId id="1957" r:id="rId23"/>
    <p:sldId id="1593" r:id="rId24"/>
    <p:sldId id="1624" r:id="rId25"/>
    <p:sldId id="1625" r:id="rId26"/>
    <p:sldId id="1626" r:id="rId27"/>
    <p:sldId id="1582" r:id="rId28"/>
    <p:sldId id="1597" r:id="rId29"/>
    <p:sldId id="348" r:id="rId30"/>
    <p:sldId id="1022" r:id="rId31"/>
    <p:sldId id="1136" r:id="rId32"/>
    <p:sldId id="1133" r:id="rId33"/>
    <p:sldId id="1168" r:id="rId34"/>
    <p:sldId id="1183" r:id="rId35"/>
    <p:sldId id="1137" r:id="rId36"/>
    <p:sldId id="1138" r:id="rId37"/>
    <p:sldId id="1139" r:id="rId38"/>
    <p:sldId id="1140" r:id="rId39"/>
    <p:sldId id="1268" r:id="rId40"/>
    <p:sldId id="1346" r:id="rId41"/>
    <p:sldId id="195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519"/>
    <p:restoredTop sz="95934"/>
  </p:normalViewPr>
  <p:slideViewPr>
    <p:cSldViewPr snapToGrid="0">
      <p:cViewPr varScale="1">
        <p:scale>
          <a:sx n="92" d="100"/>
          <a:sy n="92" d="100"/>
        </p:scale>
        <p:origin x="200" y="5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9BD04-4D8C-A74D-8480-955CA7347B09}" type="datetimeFigureOut">
              <a:rPr lang="en-US" smtClean="0"/>
              <a:t>7/16/24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AAF75-D2AF-C243-8330-1C69E0CF432A}" type="slidenum">
              <a:rPr lang="en-US" smtClean="0"/>
              <a:t>‹#›</a:t>
            </a:fld>
            <a:endParaRPr lang="en-US"/>
          </a:p>
        </p:txBody>
      </p:sp>
    </p:spTree>
    <p:extLst>
      <p:ext uri="{BB962C8B-B14F-4D97-AF65-F5344CB8AC3E}">
        <p14:creationId xmlns:p14="http://schemas.microsoft.com/office/powerpoint/2010/main" val="1244040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4144624" y="9119172"/>
            <a:ext cx="3168928" cy="48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nchor="b"/>
          <a:lstStyle>
            <a:lvl1pPr defTabSz="908050" eaLnBrk="0" hangingPunct="0">
              <a:defRPr sz="1500">
                <a:solidFill>
                  <a:schemeClr val="tx1"/>
                </a:solidFill>
                <a:latin typeface="Corbel" pitchFamily="34" charset="0"/>
                <a:ea typeface="ＭＳ Ｐゴシック" pitchFamily="34" charset="-128"/>
              </a:defRPr>
            </a:lvl1pPr>
            <a:lvl2pPr marL="742950" indent="-285750" defTabSz="908050" eaLnBrk="0" hangingPunct="0">
              <a:defRPr sz="1500">
                <a:solidFill>
                  <a:schemeClr val="tx1"/>
                </a:solidFill>
                <a:latin typeface="Corbel" pitchFamily="34" charset="0"/>
                <a:ea typeface="ＭＳ Ｐゴシック" pitchFamily="34" charset="-128"/>
              </a:defRPr>
            </a:lvl2pPr>
            <a:lvl3pPr marL="1143000" indent="-228600" defTabSz="908050" eaLnBrk="0" hangingPunct="0">
              <a:defRPr sz="1500">
                <a:solidFill>
                  <a:schemeClr val="tx1"/>
                </a:solidFill>
                <a:latin typeface="Corbel" pitchFamily="34" charset="0"/>
                <a:ea typeface="ＭＳ Ｐゴシック" pitchFamily="34" charset="-128"/>
              </a:defRPr>
            </a:lvl3pPr>
            <a:lvl4pPr marL="1600200" indent="-228600" defTabSz="908050" eaLnBrk="0" hangingPunct="0">
              <a:defRPr sz="1500">
                <a:solidFill>
                  <a:schemeClr val="tx1"/>
                </a:solidFill>
                <a:latin typeface="Corbel" pitchFamily="34" charset="0"/>
                <a:ea typeface="ＭＳ Ｐゴシック" pitchFamily="34" charset="-128"/>
              </a:defRPr>
            </a:lvl4pPr>
            <a:lvl5pPr marL="2057400" indent="-228600" defTabSz="908050" eaLnBrk="0" hangingPunct="0">
              <a:defRPr sz="1500">
                <a:solidFill>
                  <a:schemeClr val="tx1"/>
                </a:solidFill>
                <a:latin typeface="Corbel" pitchFamily="34" charset="0"/>
                <a:ea typeface="ＭＳ Ｐゴシック" pitchFamily="34" charset="-128"/>
              </a:defRPr>
            </a:lvl5pPr>
            <a:lvl6pPr marL="25146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908050"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eaLnBrk="1" fontAlgn="base" hangingPunct="1">
              <a:spcBef>
                <a:spcPct val="0"/>
              </a:spcBef>
              <a:spcAft>
                <a:spcPct val="0"/>
              </a:spcAft>
            </a:pPr>
            <a:fld id="{97FB07B1-36B4-4906-B77A-EAB0C010AB83}" type="slidenum">
              <a:rPr lang="en-US" sz="1200">
                <a:solidFill>
                  <a:prstClr val="black"/>
                </a:solidFill>
                <a:latin typeface="Arial" charset="0"/>
              </a:rPr>
              <a:pPr eaLnBrk="1" fontAlgn="base" hangingPunct="1">
                <a:spcBef>
                  <a:spcPct val="0"/>
                </a:spcBef>
                <a:spcAft>
                  <a:spcPct val="0"/>
                </a:spcAft>
              </a:pPr>
              <a:t>1</a:t>
            </a:fld>
            <a:endParaRPr lang="en-US" sz="1200" dirty="0">
              <a:solidFill>
                <a:prstClr val="black"/>
              </a:solidFill>
              <a:latin typeface="Arial" charset="0"/>
            </a:endParaRPr>
          </a:p>
        </p:txBody>
      </p:sp>
      <p:sp>
        <p:nvSpPr>
          <p:cNvPr id="11267" name="Rectangle 2"/>
          <p:cNvSpPr>
            <a:spLocks noGrp="1" noRot="1" noChangeAspect="1" noChangeArrowheads="1" noTextEdit="1"/>
          </p:cNvSpPr>
          <p:nvPr>
            <p:ph type="sldImg"/>
          </p:nvPr>
        </p:nvSpPr>
        <p:spPr>
          <a:xfrm>
            <a:off x="460375" y="722313"/>
            <a:ext cx="6397625" cy="3598862"/>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32" tIns="46667" rIns="93332" bIns="46667"/>
          <a:lstStyle/>
          <a:p>
            <a:pPr defTabSz="942147"/>
            <a:endParaRPr lang="en-US" dirty="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endParaRPr lang="en-US">
              <a:ea typeface="ＭＳ Ｐゴシック" pitchFamily="34" charset="-128"/>
            </a:endParaRPr>
          </a:p>
        </p:txBody>
      </p:sp>
      <p:sp>
        <p:nvSpPr>
          <p:cNvPr id="175108" name="Slide Number Placeholder 3"/>
          <p:cNvSpPr>
            <a:spLocks noGrp="1"/>
          </p:cNvSpPr>
          <p:nvPr>
            <p:ph type="sldNum" sz="quarter" idx="5"/>
          </p:nvPr>
        </p:nvSpPr>
        <p:spPr>
          <a:noFill/>
        </p:spPr>
        <p:txBody>
          <a:bodyPr/>
          <a:lstStyle/>
          <a:p>
            <a:pPr defTabSz="914400"/>
            <a:fld id="{9E71772A-0DD7-415B-B199-2A285DEF6F8E}" type="slidenum">
              <a:rPr lang="en-US" smtClean="0">
                <a:latin typeface="Times New Roman" pitchFamily="18" charset="0"/>
                <a:ea typeface="ＭＳ Ｐゴシック" pitchFamily="34" charset="-128"/>
              </a:rPr>
              <a:pPr defTabSz="914400"/>
              <a:t>4</a:t>
            </a:fld>
            <a:endParaRPr lang="en-US">
              <a:latin typeface="Times New Roman" pitchFamily="18"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r>
              <a:rPr lang="en-US" dirty="0">
                <a:ea typeface="ＭＳ Ｐゴシック" pitchFamily="34" charset="-128"/>
              </a:rPr>
              <a:t>Fascia, left leg, exploration: - Necrotic fibroconnective tissue consistent with fascia. </a:t>
            </a:r>
          </a:p>
        </p:txBody>
      </p:sp>
      <p:sp>
        <p:nvSpPr>
          <p:cNvPr id="159748" name="Slide Number Placeholder 3"/>
          <p:cNvSpPr>
            <a:spLocks noGrp="1"/>
          </p:cNvSpPr>
          <p:nvPr>
            <p:ph type="sldNum" sz="quarter" idx="5"/>
          </p:nvPr>
        </p:nvSpPr>
        <p:spPr>
          <a:noFill/>
        </p:spPr>
        <p:txBody>
          <a:bodyPr/>
          <a:lstStyle/>
          <a:p>
            <a:pPr defTabSz="914400"/>
            <a:fld id="{9632BA02-46C2-4CB7-AAAC-028CC3551DE4}" type="slidenum">
              <a:rPr lang="en-US" smtClean="0">
                <a:latin typeface="Times New Roman" pitchFamily="18" charset="0"/>
                <a:ea typeface="ＭＳ Ｐゴシック" pitchFamily="34" charset="-128"/>
              </a:rPr>
              <a:pPr defTabSz="914400"/>
              <a:t>13</a:t>
            </a:fld>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386932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pPr defTabSz="928688" eaLnBrk="1" hangingPunct="1">
              <a:spcBef>
                <a:spcPct val="0"/>
              </a:spcBef>
            </a:pPr>
            <a:endParaRPr lang="en-US">
              <a:ea typeface="ＭＳ Ｐゴシック" pitchFamily="34" charset="-128"/>
            </a:endParaRPr>
          </a:p>
        </p:txBody>
      </p:sp>
      <p:sp>
        <p:nvSpPr>
          <p:cNvPr id="176132" name="Slide Number Placeholder 3"/>
          <p:cNvSpPr>
            <a:spLocks noGrp="1"/>
          </p:cNvSpPr>
          <p:nvPr>
            <p:ph type="sldNum" sz="quarter" idx="5"/>
          </p:nvPr>
        </p:nvSpPr>
        <p:spPr>
          <a:noFill/>
        </p:spPr>
        <p:txBody>
          <a:bodyPr/>
          <a:lstStyle/>
          <a:p>
            <a:pPr defTabSz="914400"/>
            <a:fld id="{3CE978D1-B26A-405A-8892-5FACD72CC600}" type="slidenum">
              <a:rPr lang="en-US" smtClean="0">
                <a:latin typeface="Times New Roman" pitchFamily="18" charset="0"/>
                <a:ea typeface="ＭＳ Ｐゴシック" pitchFamily="34" charset="-128"/>
              </a:rPr>
              <a:pPr defTabSz="914400"/>
              <a:t>14</a:t>
            </a:fld>
            <a:endParaRPr 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434653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Martin Rivera 80361143</a:t>
            </a:r>
          </a:p>
        </p:txBody>
      </p:sp>
      <p:sp>
        <p:nvSpPr>
          <p:cNvPr id="4" name="Slide Number Placeholder 3"/>
          <p:cNvSpPr>
            <a:spLocks noGrp="1"/>
          </p:cNvSpPr>
          <p:nvPr>
            <p:ph type="sldNum" sz="quarter" idx="10"/>
          </p:nvPr>
        </p:nvSpPr>
        <p:spPr/>
        <p:txBody>
          <a:bodyPr/>
          <a:lstStyle/>
          <a:p>
            <a:pPr>
              <a:defRPr/>
            </a:pPr>
            <a:fld id="{EC3283EC-677B-4D94-96B5-E95EF00DD0BD}" type="slidenum">
              <a:rPr lang="en-US" smtClean="0"/>
              <a:pPr>
                <a:defRPr/>
              </a:pPr>
              <a:t>17</a:t>
            </a:fld>
            <a:endParaRPr lang="en-US" dirty="0"/>
          </a:p>
        </p:txBody>
      </p:sp>
    </p:spTree>
    <p:extLst>
      <p:ext uri="{BB962C8B-B14F-4D97-AF65-F5344CB8AC3E}">
        <p14:creationId xmlns:p14="http://schemas.microsoft.com/office/powerpoint/2010/main" val="612978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30C72-CE6C-4476-B049-4347899B90EA}" type="slidenum">
              <a:rPr lang="en-US" smtClean="0"/>
              <a:t>29</a:t>
            </a:fld>
            <a:endParaRPr lang="en-US"/>
          </a:p>
        </p:txBody>
      </p:sp>
    </p:spTree>
    <p:extLst>
      <p:ext uri="{BB962C8B-B14F-4D97-AF65-F5344CB8AC3E}">
        <p14:creationId xmlns:p14="http://schemas.microsoft.com/office/powerpoint/2010/main" val="45124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r>
              <a:rPr lang="en-US" dirty="0"/>
              <a:t>11/22/14</a:t>
            </a:r>
          </a:p>
          <a:p>
            <a:r>
              <a:rPr lang="en-US" dirty="0"/>
              <a:t>11/23</a:t>
            </a:r>
          </a:p>
          <a:p>
            <a:r>
              <a:rPr lang="en-US" dirty="0"/>
              <a:t>11/25</a:t>
            </a:r>
          </a:p>
          <a:p>
            <a:r>
              <a:rPr lang="en-US" dirty="0"/>
              <a:t>11/26 colostomy</a:t>
            </a:r>
          </a:p>
          <a:p>
            <a:r>
              <a:rPr lang="en-US" dirty="0"/>
              <a:t>12/1</a:t>
            </a:r>
          </a:p>
          <a:p>
            <a:r>
              <a:rPr lang="en-US" dirty="0"/>
              <a:t>12/3</a:t>
            </a:r>
          </a:p>
          <a:p>
            <a:endParaRPr lang="en-US" b="1" dirty="0">
              <a:ea typeface="ＭＳ Ｐゴシック" pitchFamily="34" charset="-128"/>
            </a:endParaRPr>
          </a:p>
        </p:txBody>
      </p:sp>
      <p:sp>
        <p:nvSpPr>
          <p:cNvPr id="153604" name="Slide Number Placeholder 3"/>
          <p:cNvSpPr>
            <a:spLocks noGrp="1"/>
          </p:cNvSpPr>
          <p:nvPr>
            <p:ph type="sldNum" sz="quarter" idx="5"/>
          </p:nvPr>
        </p:nvSpPr>
        <p:spPr>
          <a:noFill/>
        </p:spPr>
        <p:txBody>
          <a:bodyPr/>
          <a:lstStyle/>
          <a:p>
            <a:pPr defTabSz="914400"/>
            <a:fld id="{0A7D9267-EA93-4693-A7E3-C65BAE1EB711}" type="slidenum">
              <a:rPr lang="en-US" smtClean="0">
                <a:latin typeface="Times New Roman" pitchFamily="18" charset="0"/>
                <a:ea typeface="ＭＳ Ｐゴシック" pitchFamily="34" charset="-128"/>
              </a:rPr>
              <a:pPr defTabSz="914400"/>
              <a:t>32</a:t>
            </a:fld>
            <a:endParaRPr lang="en-US" dirty="0">
              <a:latin typeface="Times New Roman" pitchFamily="18"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C3283EC-677B-4D94-96B5-E95EF00DD0BD}" type="slidenum">
              <a:rPr lang="en-US" smtClean="0"/>
              <a:pPr>
                <a:defRPr/>
              </a:pPr>
              <a:t>33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08D02-B294-1760-0E51-7A8A3ECEBD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192690-DF72-8C24-5E61-C27BE9C5CB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FB5EC2-D911-903C-B6F7-4D818C7F960D}"/>
              </a:ext>
            </a:extLst>
          </p:cNvPr>
          <p:cNvSpPr>
            <a:spLocks noGrp="1"/>
          </p:cNvSpPr>
          <p:nvPr>
            <p:ph type="dt" sz="half" idx="10"/>
          </p:nvPr>
        </p:nvSpPr>
        <p:spPr/>
        <p:txBody>
          <a:bodyPr/>
          <a:lstStyle/>
          <a:p>
            <a:fld id="{D4DB16E6-1F06-9D41-80F6-A008E4C8467D}" type="datetimeFigureOut">
              <a:rPr lang="en-US" smtClean="0"/>
              <a:t>7/16/24</a:t>
            </a:fld>
            <a:endParaRPr lang="en-US"/>
          </a:p>
        </p:txBody>
      </p:sp>
      <p:sp>
        <p:nvSpPr>
          <p:cNvPr id="5" name="Footer Placeholder 4">
            <a:extLst>
              <a:ext uri="{FF2B5EF4-FFF2-40B4-BE49-F238E27FC236}">
                <a16:creationId xmlns:a16="http://schemas.microsoft.com/office/drawing/2014/main" id="{96CC6CCD-6B47-77A1-E0D2-7562D6668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602A9B-AC1D-EF2E-38CD-11C18A4E64E3}"/>
              </a:ext>
            </a:extLst>
          </p:cNvPr>
          <p:cNvSpPr>
            <a:spLocks noGrp="1"/>
          </p:cNvSpPr>
          <p:nvPr>
            <p:ph type="sldNum" sz="quarter" idx="12"/>
          </p:nvPr>
        </p:nvSpPr>
        <p:spPr/>
        <p:txBody>
          <a:bodyPr/>
          <a:lstStyle/>
          <a:p>
            <a:fld id="{983999D9-9B40-DF4E-BC43-B6E579AA74F0}" type="slidenum">
              <a:rPr lang="en-US" smtClean="0"/>
              <a:t>‹#›</a:t>
            </a:fld>
            <a:endParaRPr lang="en-US"/>
          </a:p>
        </p:txBody>
      </p:sp>
    </p:spTree>
    <p:extLst>
      <p:ext uri="{BB962C8B-B14F-4D97-AF65-F5344CB8AC3E}">
        <p14:creationId xmlns:p14="http://schemas.microsoft.com/office/powerpoint/2010/main" val="3910472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F9B8B-2EED-C781-10BD-B67BBE375E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9A81FE-5F24-1CD8-1F9E-D29147F9E8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6A2D5-8496-F4A7-FB68-6549BF21BB7F}"/>
              </a:ext>
            </a:extLst>
          </p:cNvPr>
          <p:cNvSpPr>
            <a:spLocks noGrp="1"/>
          </p:cNvSpPr>
          <p:nvPr>
            <p:ph type="dt" sz="half" idx="10"/>
          </p:nvPr>
        </p:nvSpPr>
        <p:spPr/>
        <p:txBody>
          <a:bodyPr/>
          <a:lstStyle/>
          <a:p>
            <a:fld id="{D4DB16E6-1F06-9D41-80F6-A008E4C8467D}" type="datetimeFigureOut">
              <a:rPr lang="en-US" smtClean="0"/>
              <a:t>7/16/24</a:t>
            </a:fld>
            <a:endParaRPr lang="en-US"/>
          </a:p>
        </p:txBody>
      </p:sp>
      <p:sp>
        <p:nvSpPr>
          <p:cNvPr id="5" name="Footer Placeholder 4">
            <a:extLst>
              <a:ext uri="{FF2B5EF4-FFF2-40B4-BE49-F238E27FC236}">
                <a16:creationId xmlns:a16="http://schemas.microsoft.com/office/drawing/2014/main" id="{86F14FB0-52E1-4A12-784E-C4B0BCF0A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52266-0416-1DEA-52B3-8961283A90A9}"/>
              </a:ext>
            </a:extLst>
          </p:cNvPr>
          <p:cNvSpPr>
            <a:spLocks noGrp="1"/>
          </p:cNvSpPr>
          <p:nvPr>
            <p:ph type="sldNum" sz="quarter" idx="12"/>
          </p:nvPr>
        </p:nvSpPr>
        <p:spPr/>
        <p:txBody>
          <a:bodyPr/>
          <a:lstStyle/>
          <a:p>
            <a:fld id="{983999D9-9B40-DF4E-BC43-B6E579AA74F0}" type="slidenum">
              <a:rPr lang="en-US" smtClean="0"/>
              <a:t>‹#›</a:t>
            </a:fld>
            <a:endParaRPr lang="en-US"/>
          </a:p>
        </p:txBody>
      </p:sp>
    </p:spTree>
    <p:extLst>
      <p:ext uri="{BB962C8B-B14F-4D97-AF65-F5344CB8AC3E}">
        <p14:creationId xmlns:p14="http://schemas.microsoft.com/office/powerpoint/2010/main" val="258046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7EE557-EA39-AFEB-18C2-698467B67D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327073-DB2D-C368-E6AC-7C290A3E53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57EAB-2C55-6F9E-0F39-F164051B816E}"/>
              </a:ext>
            </a:extLst>
          </p:cNvPr>
          <p:cNvSpPr>
            <a:spLocks noGrp="1"/>
          </p:cNvSpPr>
          <p:nvPr>
            <p:ph type="dt" sz="half" idx="10"/>
          </p:nvPr>
        </p:nvSpPr>
        <p:spPr/>
        <p:txBody>
          <a:bodyPr/>
          <a:lstStyle/>
          <a:p>
            <a:fld id="{D4DB16E6-1F06-9D41-80F6-A008E4C8467D}" type="datetimeFigureOut">
              <a:rPr lang="en-US" smtClean="0"/>
              <a:t>7/16/24</a:t>
            </a:fld>
            <a:endParaRPr lang="en-US"/>
          </a:p>
        </p:txBody>
      </p:sp>
      <p:sp>
        <p:nvSpPr>
          <p:cNvPr id="5" name="Footer Placeholder 4">
            <a:extLst>
              <a:ext uri="{FF2B5EF4-FFF2-40B4-BE49-F238E27FC236}">
                <a16:creationId xmlns:a16="http://schemas.microsoft.com/office/drawing/2014/main" id="{6A8018CC-94F0-ED02-C921-25BF4959C9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5A972-B76B-0EDC-5AC4-25156B980D45}"/>
              </a:ext>
            </a:extLst>
          </p:cNvPr>
          <p:cNvSpPr>
            <a:spLocks noGrp="1"/>
          </p:cNvSpPr>
          <p:nvPr>
            <p:ph type="sldNum" sz="quarter" idx="12"/>
          </p:nvPr>
        </p:nvSpPr>
        <p:spPr/>
        <p:txBody>
          <a:bodyPr/>
          <a:lstStyle/>
          <a:p>
            <a:fld id="{983999D9-9B40-DF4E-BC43-B6E579AA74F0}" type="slidenum">
              <a:rPr lang="en-US" smtClean="0"/>
              <a:t>‹#›</a:t>
            </a:fld>
            <a:endParaRPr lang="en-US"/>
          </a:p>
        </p:txBody>
      </p:sp>
    </p:spTree>
    <p:extLst>
      <p:ext uri="{BB962C8B-B14F-4D97-AF65-F5344CB8AC3E}">
        <p14:creationId xmlns:p14="http://schemas.microsoft.com/office/powerpoint/2010/main" val="4097519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609600" y="275167"/>
            <a:ext cx="10972800" cy="1143000"/>
          </a:xfrm>
          <a:prstGeom prst="rect">
            <a:avLst/>
          </a:prstGeom>
        </p:spPr>
        <p:txBody>
          <a:bodyPr/>
          <a:lstStyle>
            <a:lvl1pPr>
              <a:defRPr>
                <a:solidFill>
                  <a:schemeClr val="tx1"/>
                </a:solidFill>
              </a:defRPr>
            </a:lvl1pPr>
          </a:lstStyle>
          <a:p>
            <a:r>
              <a:rPr lang="en-US" dirty="0"/>
              <a:t>Click to edit Master title style</a:t>
            </a:r>
          </a:p>
        </p:txBody>
      </p:sp>
      <p:sp>
        <p:nvSpPr>
          <p:cNvPr id="4" name="Content Placeholder 3"/>
          <p:cNvSpPr>
            <a:spLocks noGrp="1"/>
          </p:cNvSpPr>
          <p:nvPr>
            <p:ph sz="quarter" idx="10"/>
          </p:nvPr>
        </p:nvSpPr>
        <p:spPr>
          <a:xfrm>
            <a:off x="711200" y="1701800"/>
            <a:ext cx="9042400" cy="3556000"/>
          </a:xfrm>
          <a:prstGeom prst="rect">
            <a:avLst/>
          </a:prstGeom>
        </p:spPr>
        <p:txBody>
          <a:bodyPr/>
          <a:lstStyle>
            <a:lvl1pPr>
              <a:buClr>
                <a:srgbClr val="C00000"/>
              </a:buClr>
              <a:defRPr>
                <a:solidFill>
                  <a:schemeClr val="tx1"/>
                </a:solidFill>
              </a:defRPr>
            </a:lvl1pPr>
            <a:lvl2pPr>
              <a:buClr>
                <a:srgbClr val="C00000"/>
              </a:buClr>
              <a:defRPr>
                <a:solidFill>
                  <a:schemeClr val="tx1"/>
                </a:solidFill>
              </a:defRPr>
            </a:lvl2pPr>
            <a:lvl3pPr>
              <a:buClr>
                <a:srgbClr val="C00000"/>
              </a:buClr>
              <a:defRPr>
                <a:solidFill>
                  <a:schemeClr val="tx1"/>
                </a:solidFill>
              </a:defRPr>
            </a:lvl3pPr>
            <a:lvl4pPr>
              <a:buClr>
                <a:srgbClr val="C00000"/>
              </a:buClr>
              <a:defRPr>
                <a:solidFill>
                  <a:schemeClr val="tx1"/>
                </a:solidFill>
              </a:defRPr>
            </a:lvl4pPr>
            <a:lvl5pPr>
              <a:buClr>
                <a:srgbClr val="C0000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6493004"/>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5FB1F-692F-412A-3028-6886F37B1C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95F74A-05C4-BF39-B8A0-FA87FB7C8F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175E9-F57D-823C-0E40-31AC5C5C99BE}"/>
              </a:ext>
            </a:extLst>
          </p:cNvPr>
          <p:cNvSpPr>
            <a:spLocks noGrp="1"/>
          </p:cNvSpPr>
          <p:nvPr>
            <p:ph type="dt" sz="half" idx="10"/>
          </p:nvPr>
        </p:nvSpPr>
        <p:spPr/>
        <p:txBody>
          <a:bodyPr/>
          <a:lstStyle/>
          <a:p>
            <a:fld id="{D4DB16E6-1F06-9D41-80F6-A008E4C8467D}" type="datetimeFigureOut">
              <a:rPr lang="en-US" smtClean="0"/>
              <a:t>7/16/24</a:t>
            </a:fld>
            <a:endParaRPr lang="en-US"/>
          </a:p>
        </p:txBody>
      </p:sp>
      <p:sp>
        <p:nvSpPr>
          <p:cNvPr id="5" name="Footer Placeholder 4">
            <a:extLst>
              <a:ext uri="{FF2B5EF4-FFF2-40B4-BE49-F238E27FC236}">
                <a16:creationId xmlns:a16="http://schemas.microsoft.com/office/drawing/2014/main" id="{AA7EFD50-5BCD-7BD0-5DF2-1E15218848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AEC7C-6643-6730-753D-62D24F45C7B6}"/>
              </a:ext>
            </a:extLst>
          </p:cNvPr>
          <p:cNvSpPr>
            <a:spLocks noGrp="1"/>
          </p:cNvSpPr>
          <p:nvPr>
            <p:ph type="sldNum" sz="quarter" idx="12"/>
          </p:nvPr>
        </p:nvSpPr>
        <p:spPr/>
        <p:txBody>
          <a:bodyPr/>
          <a:lstStyle/>
          <a:p>
            <a:fld id="{983999D9-9B40-DF4E-BC43-B6E579AA74F0}" type="slidenum">
              <a:rPr lang="en-US" smtClean="0"/>
              <a:t>‹#›</a:t>
            </a:fld>
            <a:endParaRPr lang="en-US"/>
          </a:p>
        </p:txBody>
      </p:sp>
    </p:spTree>
    <p:extLst>
      <p:ext uri="{BB962C8B-B14F-4D97-AF65-F5344CB8AC3E}">
        <p14:creationId xmlns:p14="http://schemas.microsoft.com/office/powerpoint/2010/main" val="580265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20198-B87C-4ADA-0E3F-A94A456C13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152F12-6B54-A03D-8724-D7FB4BFFFD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F8EAC-D8A5-2A9B-1C3B-6DE5F6036FA0}"/>
              </a:ext>
            </a:extLst>
          </p:cNvPr>
          <p:cNvSpPr>
            <a:spLocks noGrp="1"/>
          </p:cNvSpPr>
          <p:nvPr>
            <p:ph type="dt" sz="half" idx="10"/>
          </p:nvPr>
        </p:nvSpPr>
        <p:spPr/>
        <p:txBody>
          <a:bodyPr/>
          <a:lstStyle/>
          <a:p>
            <a:fld id="{D4DB16E6-1F06-9D41-80F6-A008E4C8467D}" type="datetimeFigureOut">
              <a:rPr lang="en-US" smtClean="0"/>
              <a:t>7/16/24</a:t>
            </a:fld>
            <a:endParaRPr lang="en-US"/>
          </a:p>
        </p:txBody>
      </p:sp>
      <p:sp>
        <p:nvSpPr>
          <p:cNvPr id="5" name="Footer Placeholder 4">
            <a:extLst>
              <a:ext uri="{FF2B5EF4-FFF2-40B4-BE49-F238E27FC236}">
                <a16:creationId xmlns:a16="http://schemas.microsoft.com/office/drawing/2014/main" id="{11420E7E-A122-DE30-A9F1-0C874EA0A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559259-756D-5FDD-C0E0-D042A405F821}"/>
              </a:ext>
            </a:extLst>
          </p:cNvPr>
          <p:cNvSpPr>
            <a:spLocks noGrp="1"/>
          </p:cNvSpPr>
          <p:nvPr>
            <p:ph type="sldNum" sz="quarter" idx="12"/>
          </p:nvPr>
        </p:nvSpPr>
        <p:spPr/>
        <p:txBody>
          <a:bodyPr/>
          <a:lstStyle/>
          <a:p>
            <a:fld id="{983999D9-9B40-DF4E-BC43-B6E579AA74F0}" type="slidenum">
              <a:rPr lang="en-US" smtClean="0"/>
              <a:t>‹#›</a:t>
            </a:fld>
            <a:endParaRPr lang="en-US"/>
          </a:p>
        </p:txBody>
      </p:sp>
    </p:spTree>
    <p:extLst>
      <p:ext uri="{BB962C8B-B14F-4D97-AF65-F5344CB8AC3E}">
        <p14:creationId xmlns:p14="http://schemas.microsoft.com/office/powerpoint/2010/main" val="335112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B6FC5-19D0-0E0B-F40F-5EB418494A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F66BAE-D070-BD96-932B-979C94C772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1BC088-3BCE-FA08-ED20-0EADE14991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E32B55-D95B-BDDE-BE1A-80F38A27E8A2}"/>
              </a:ext>
            </a:extLst>
          </p:cNvPr>
          <p:cNvSpPr>
            <a:spLocks noGrp="1"/>
          </p:cNvSpPr>
          <p:nvPr>
            <p:ph type="dt" sz="half" idx="10"/>
          </p:nvPr>
        </p:nvSpPr>
        <p:spPr/>
        <p:txBody>
          <a:bodyPr/>
          <a:lstStyle/>
          <a:p>
            <a:fld id="{D4DB16E6-1F06-9D41-80F6-A008E4C8467D}" type="datetimeFigureOut">
              <a:rPr lang="en-US" smtClean="0"/>
              <a:t>7/16/24</a:t>
            </a:fld>
            <a:endParaRPr lang="en-US"/>
          </a:p>
        </p:txBody>
      </p:sp>
      <p:sp>
        <p:nvSpPr>
          <p:cNvPr id="6" name="Footer Placeholder 5">
            <a:extLst>
              <a:ext uri="{FF2B5EF4-FFF2-40B4-BE49-F238E27FC236}">
                <a16:creationId xmlns:a16="http://schemas.microsoft.com/office/drawing/2014/main" id="{EB885EBC-A86A-D9ED-07A0-3CA93AB00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B2363F-2AAC-59C8-AA36-25776BC1A185}"/>
              </a:ext>
            </a:extLst>
          </p:cNvPr>
          <p:cNvSpPr>
            <a:spLocks noGrp="1"/>
          </p:cNvSpPr>
          <p:nvPr>
            <p:ph type="sldNum" sz="quarter" idx="12"/>
          </p:nvPr>
        </p:nvSpPr>
        <p:spPr/>
        <p:txBody>
          <a:bodyPr/>
          <a:lstStyle/>
          <a:p>
            <a:fld id="{983999D9-9B40-DF4E-BC43-B6E579AA74F0}" type="slidenum">
              <a:rPr lang="en-US" smtClean="0"/>
              <a:t>‹#›</a:t>
            </a:fld>
            <a:endParaRPr lang="en-US"/>
          </a:p>
        </p:txBody>
      </p:sp>
    </p:spTree>
    <p:extLst>
      <p:ext uri="{BB962C8B-B14F-4D97-AF65-F5344CB8AC3E}">
        <p14:creationId xmlns:p14="http://schemas.microsoft.com/office/powerpoint/2010/main" val="1199597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5D3AC-C32E-B511-6442-EA2870F666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A2C789-87FC-3D8A-07A9-55134BA3B6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0DA78C-A208-CC00-CA1D-E2B4E0AA38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04E7CE-FE8E-AB06-6762-EFB829D2C6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F7E2AD-C9A2-A603-6C04-EEFAE7B567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84DE17-CF87-277C-3182-C96748CFF095}"/>
              </a:ext>
            </a:extLst>
          </p:cNvPr>
          <p:cNvSpPr>
            <a:spLocks noGrp="1"/>
          </p:cNvSpPr>
          <p:nvPr>
            <p:ph type="dt" sz="half" idx="10"/>
          </p:nvPr>
        </p:nvSpPr>
        <p:spPr/>
        <p:txBody>
          <a:bodyPr/>
          <a:lstStyle/>
          <a:p>
            <a:fld id="{D4DB16E6-1F06-9D41-80F6-A008E4C8467D}" type="datetimeFigureOut">
              <a:rPr lang="en-US" smtClean="0"/>
              <a:t>7/16/24</a:t>
            </a:fld>
            <a:endParaRPr lang="en-US"/>
          </a:p>
        </p:txBody>
      </p:sp>
      <p:sp>
        <p:nvSpPr>
          <p:cNvPr id="8" name="Footer Placeholder 7">
            <a:extLst>
              <a:ext uri="{FF2B5EF4-FFF2-40B4-BE49-F238E27FC236}">
                <a16:creationId xmlns:a16="http://schemas.microsoft.com/office/drawing/2014/main" id="{17910BAF-38F0-844C-B381-CDC1D26174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DC730A-BA09-3825-365B-9E27E08059BC}"/>
              </a:ext>
            </a:extLst>
          </p:cNvPr>
          <p:cNvSpPr>
            <a:spLocks noGrp="1"/>
          </p:cNvSpPr>
          <p:nvPr>
            <p:ph type="sldNum" sz="quarter" idx="12"/>
          </p:nvPr>
        </p:nvSpPr>
        <p:spPr/>
        <p:txBody>
          <a:bodyPr/>
          <a:lstStyle/>
          <a:p>
            <a:fld id="{983999D9-9B40-DF4E-BC43-B6E579AA74F0}" type="slidenum">
              <a:rPr lang="en-US" smtClean="0"/>
              <a:t>‹#›</a:t>
            </a:fld>
            <a:endParaRPr lang="en-US"/>
          </a:p>
        </p:txBody>
      </p:sp>
    </p:spTree>
    <p:extLst>
      <p:ext uri="{BB962C8B-B14F-4D97-AF65-F5344CB8AC3E}">
        <p14:creationId xmlns:p14="http://schemas.microsoft.com/office/powerpoint/2010/main" val="117681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A0708-FE60-5276-3F8A-BFA7A61289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89C721-DA64-C615-8509-068F8261E90F}"/>
              </a:ext>
            </a:extLst>
          </p:cNvPr>
          <p:cNvSpPr>
            <a:spLocks noGrp="1"/>
          </p:cNvSpPr>
          <p:nvPr>
            <p:ph type="dt" sz="half" idx="10"/>
          </p:nvPr>
        </p:nvSpPr>
        <p:spPr/>
        <p:txBody>
          <a:bodyPr/>
          <a:lstStyle/>
          <a:p>
            <a:fld id="{D4DB16E6-1F06-9D41-80F6-A008E4C8467D}" type="datetimeFigureOut">
              <a:rPr lang="en-US" smtClean="0"/>
              <a:t>7/16/24</a:t>
            </a:fld>
            <a:endParaRPr lang="en-US"/>
          </a:p>
        </p:txBody>
      </p:sp>
      <p:sp>
        <p:nvSpPr>
          <p:cNvPr id="4" name="Footer Placeholder 3">
            <a:extLst>
              <a:ext uri="{FF2B5EF4-FFF2-40B4-BE49-F238E27FC236}">
                <a16:creationId xmlns:a16="http://schemas.microsoft.com/office/drawing/2014/main" id="{DFED100F-BF61-F58F-A316-CA5252D905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5A5EEA-5B9B-7942-026B-B60CEAF5C82A}"/>
              </a:ext>
            </a:extLst>
          </p:cNvPr>
          <p:cNvSpPr>
            <a:spLocks noGrp="1"/>
          </p:cNvSpPr>
          <p:nvPr>
            <p:ph type="sldNum" sz="quarter" idx="12"/>
          </p:nvPr>
        </p:nvSpPr>
        <p:spPr/>
        <p:txBody>
          <a:bodyPr/>
          <a:lstStyle/>
          <a:p>
            <a:fld id="{983999D9-9B40-DF4E-BC43-B6E579AA74F0}" type="slidenum">
              <a:rPr lang="en-US" smtClean="0"/>
              <a:t>‹#›</a:t>
            </a:fld>
            <a:endParaRPr lang="en-US"/>
          </a:p>
        </p:txBody>
      </p:sp>
    </p:spTree>
    <p:extLst>
      <p:ext uri="{BB962C8B-B14F-4D97-AF65-F5344CB8AC3E}">
        <p14:creationId xmlns:p14="http://schemas.microsoft.com/office/powerpoint/2010/main" val="107601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5443C9-43B7-AF34-025B-D817C0D5ACA4}"/>
              </a:ext>
            </a:extLst>
          </p:cNvPr>
          <p:cNvSpPr>
            <a:spLocks noGrp="1"/>
          </p:cNvSpPr>
          <p:nvPr>
            <p:ph type="dt" sz="half" idx="10"/>
          </p:nvPr>
        </p:nvSpPr>
        <p:spPr/>
        <p:txBody>
          <a:bodyPr/>
          <a:lstStyle/>
          <a:p>
            <a:fld id="{D4DB16E6-1F06-9D41-80F6-A008E4C8467D}" type="datetimeFigureOut">
              <a:rPr lang="en-US" smtClean="0"/>
              <a:t>7/16/24</a:t>
            </a:fld>
            <a:endParaRPr lang="en-US"/>
          </a:p>
        </p:txBody>
      </p:sp>
      <p:sp>
        <p:nvSpPr>
          <p:cNvPr id="3" name="Footer Placeholder 2">
            <a:extLst>
              <a:ext uri="{FF2B5EF4-FFF2-40B4-BE49-F238E27FC236}">
                <a16:creationId xmlns:a16="http://schemas.microsoft.com/office/drawing/2014/main" id="{42680ECA-90BF-12FE-4687-D6CF7529F8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474B2D-ED15-3732-D55A-70D2F0E9A30A}"/>
              </a:ext>
            </a:extLst>
          </p:cNvPr>
          <p:cNvSpPr>
            <a:spLocks noGrp="1"/>
          </p:cNvSpPr>
          <p:nvPr>
            <p:ph type="sldNum" sz="quarter" idx="12"/>
          </p:nvPr>
        </p:nvSpPr>
        <p:spPr/>
        <p:txBody>
          <a:bodyPr/>
          <a:lstStyle/>
          <a:p>
            <a:fld id="{983999D9-9B40-DF4E-BC43-B6E579AA74F0}" type="slidenum">
              <a:rPr lang="en-US" smtClean="0"/>
              <a:t>‹#›</a:t>
            </a:fld>
            <a:endParaRPr lang="en-US"/>
          </a:p>
        </p:txBody>
      </p:sp>
    </p:spTree>
    <p:extLst>
      <p:ext uri="{BB962C8B-B14F-4D97-AF65-F5344CB8AC3E}">
        <p14:creationId xmlns:p14="http://schemas.microsoft.com/office/powerpoint/2010/main" val="1072794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002B-1DD4-5DBC-30DF-80551ACF7A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238BDC-8D29-0F8C-FFC8-779E6D38B7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E54585-16FD-4605-2BAA-D8A4BA5CC8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771936-80FE-80B3-BD41-393DB906851A}"/>
              </a:ext>
            </a:extLst>
          </p:cNvPr>
          <p:cNvSpPr>
            <a:spLocks noGrp="1"/>
          </p:cNvSpPr>
          <p:nvPr>
            <p:ph type="dt" sz="half" idx="10"/>
          </p:nvPr>
        </p:nvSpPr>
        <p:spPr/>
        <p:txBody>
          <a:bodyPr/>
          <a:lstStyle/>
          <a:p>
            <a:fld id="{D4DB16E6-1F06-9D41-80F6-A008E4C8467D}" type="datetimeFigureOut">
              <a:rPr lang="en-US" smtClean="0"/>
              <a:t>7/16/24</a:t>
            </a:fld>
            <a:endParaRPr lang="en-US"/>
          </a:p>
        </p:txBody>
      </p:sp>
      <p:sp>
        <p:nvSpPr>
          <p:cNvPr id="6" name="Footer Placeholder 5">
            <a:extLst>
              <a:ext uri="{FF2B5EF4-FFF2-40B4-BE49-F238E27FC236}">
                <a16:creationId xmlns:a16="http://schemas.microsoft.com/office/drawing/2014/main" id="{5C8C09FD-1EB1-1E1C-2048-20CD4CF54D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23345-9A46-C3A7-1BC6-353677DBF4CD}"/>
              </a:ext>
            </a:extLst>
          </p:cNvPr>
          <p:cNvSpPr>
            <a:spLocks noGrp="1"/>
          </p:cNvSpPr>
          <p:nvPr>
            <p:ph type="sldNum" sz="quarter" idx="12"/>
          </p:nvPr>
        </p:nvSpPr>
        <p:spPr/>
        <p:txBody>
          <a:bodyPr/>
          <a:lstStyle/>
          <a:p>
            <a:fld id="{983999D9-9B40-DF4E-BC43-B6E579AA74F0}" type="slidenum">
              <a:rPr lang="en-US" smtClean="0"/>
              <a:t>‹#›</a:t>
            </a:fld>
            <a:endParaRPr lang="en-US"/>
          </a:p>
        </p:txBody>
      </p:sp>
    </p:spTree>
    <p:extLst>
      <p:ext uri="{BB962C8B-B14F-4D97-AF65-F5344CB8AC3E}">
        <p14:creationId xmlns:p14="http://schemas.microsoft.com/office/powerpoint/2010/main" val="913840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F0A1D-54BF-24E6-8498-0487C3A78A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9F63CA-92D4-1E4F-F2B5-41A5F7F0FC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0CB851-9A8F-CAF6-30C3-7295557D7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90F052-B659-F62E-F9CC-097D8A11EB66}"/>
              </a:ext>
            </a:extLst>
          </p:cNvPr>
          <p:cNvSpPr>
            <a:spLocks noGrp="1"/>
          </p:cNvSpPr>
          <p:nvPr>
            <p:ph type="dt" sz="half" idx="10"/>
          </p:nvPr>
        </p:nvSpPr>
        <p:spPr/>
        <p:txBody>
          <a:bodyPr/>
          <a:lstStyle/>
          <a:p>
            <a:fld id="{D4DB16E6-1F06-9D41-80F6-A008E4C8467D}" type="datetimeFigureOut">
              <a:rPr lang="en-US" smtClean="0"/>
              <a:t>7/16/24</a:t>
            </a:fld>
            <a:endParaRPr lang="en-US"/>
          </a:p>
        </p:txBody>
      </p:sp>
      <p:sp>
        <p:nvSpPr>
          <p:cNvPr id="6" name="Footer Placeholder 5">
            <a:extLst>
              <a:ext uri="{FF2B5EF4-FFF2-40B4-BE49-F238E27FC236}">
                <a16:creationId xmlns:a16="http://schemas.microsoft.com/office/drawing/2014/main" id="{C16148E7-DDBA-87F0-DBC2-74FEECD15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99E52E-207A-CD19-7F98-AB1B9519962F}"/>
              </a:ext>
            </a:extLst>
          </p:cNvPr>
          <p:cNvSpPr>
            <a:spLocks noGrp="1"/>
          </p:cNvSpPr>
          <p:nvPr>
            <p:ph type="sldNum" sz="quarter" idx="12"/>
          </p:nvPr>
        </p:nvSpPr>
        <p:spPr/>
        <p:txBody>
          <a:bodyPr/>
          <a:lstStyle/>
          <a:p>
            <a:fld id="{983999D9-9B40-DF4E-BC43-B6E579AA74F0}" type="slidenum">
              <a:rPr lang="en-US" smtClean="0"/>
              <a:t>‹#›</a:t>
            </a:fld>
            <a:endParaRPr lang="en-US"/>
          </a:p>
        </p:txBody>
      </p:sp>
    </p:spTree>
    <p:extLst>
      <p:ext uri="{BB962C8B-B14F-4D97-AF65-F5344CB8AC3E}">
        <p14:creationId xmlns:p14="http://schemas.microsoft.com/office/powerpoint/2010/main" val="1773739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416921-FC20-2467-7A8F-E579A5EE5A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A7E7CA-50BA-E9DA-C1D5-D86667C29D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0C34D-0DA7-58EE-1872-B38E0669F9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DB16E6-1F06-9D41-80F6-A008E4C8467D}" type="datetimeFigureOut">
              <a:rPr lang="en-US" smtClean="0"/>
              <a:t>7/16/24</a:t>
            </a:fld>
            <a:endParaRPr lang="en-US"/>
          </a:p>
        </p:txBody>
      </p:sp>
      <p:sp>
        <p:nvSpPr>
          <p:cNvPr id="5" name="Footer Placeholder 4">
            <a:extLst>
              <a:ext uri="{FF2B5EF4-FFF2-40B4-BE49-F238E27FC236}">
                <a16:creationId xmlns:a16="http://schemas.microsoft.com/office/drawing/2014/main" id="{CADE5B30-407E-7F71-BCAC-FABCC810A8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C01F5F-F042-2C34-76CB-2D769B00D6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3999D9-9B40-DF4E-BC43-B6E579AA74F0}" type="slidenum">
              <a:rPr lang="en-US" smtClean="0"/>
              <a:t>‹#›</a:t>
            </a:fld>
            <a:endParaRPr lang="en-US"/>
          </a:p>
        </p:txBody>
      </p:sp>
    </p:spTree>
    <p:extLst>
      <p:ext uri="{BB962C8B-B14F-4D97-AF65-F5344CB8AC3E}">
        <p14:creationId xmlns:p14="http://schemas.microsoft.com/office/powerpoint/2010/main" val="2361650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4369206" y="3962831"/>
            <a:ext cx="3556780" cy="41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920" tIns="53997" rIns="107920" bIns="53997">
            <a:spAutoFit/>
          </a:bodyPr>
          <a:lstStyle>
            <a:lvl1pPr eaLnBrk="0" hangingPunct="0">
              <a:defRPr sz="1500">
                <a:solidFill>
                  <a:schemeClr val="tx1"/>
                </a:solidFill>
                <a:latin typeface="Corbel" pitchFamily="34" charset="0"/>
                <a:ea typeface="ＭＳ Ｐゴシック" pitchFamily="34" charset="-128"/>
              </a:defRPr>
            </a:lvl1pPr>
            <a:lvl2pPr marL="742950" indent="-285750" eaLnBrk="0" hangingPunct="0">
              <a:defRPr sz="1500">
                <a:solidFill>
                  <a:schemeClr val="tx1"/>
                </a:solidFill>
                <a:latin typeface="Corbel" pitchFamily="34" charset="0"/>
                <a:ea typeface="ＭＳ Ｐゴシック" pitchFamily="34" charset="-128"/>
              </a:defRPr>
            </a:lvl2pPr>
            <a:lvl3pPr marL="1143000" indent="-228600" eaLnBrk="0" hangingPunct="0">
              <a:defRPr sz="1500">
                <a:solidFill>
                  <a:schemeClr val="tx1"/>
                </a:solidFill>
                <a:latin typeface="Corbel" pitchFamily="34" charset="0"/>
                <a:ea typeface="ＭＳ Ｐゴシック" pitchFamily="34" charset="-128"/>
              </a:defRPr>
            </a:lvl3pPr>
            <a:lvl4pPr marL="1600200" indent="-228600" eaLnBrk="0" hangingPunct="0">
              <a:defRPr sz="1500">
                <a:solidFill>
                  <a:schemeClr val="tx1"/>
                </a:solidFill>
                <a:latin typeface="Corbel" pitchFamily="34" charset="0"/>
                <a:ea typeface="ＭＳ Ｐゴシック" pitchFamily="34" charset="-128"/>
              </a:defRPr>
            </a:lvl4pPr>
            <a:lvl5pPr marL="2057400" indent="-228600" eaLnBrk="0" hangingPunct="0">
              <a:defRPr sz="1500">
                <a:solidFill>
                  <a:schemeClr val="tx1"/>
                </a:solidFill>
                <a:latin typeface="Corbel" pitchFamily="34" charset="0"/>
                <a:ea typeface="ＭＳ Ｐゴシック" pitchFamily="34" charset="-128"/>
              </a:defRPr>
            </a:lvl5pPr>
            <a:lvl6pPr marL="25146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6pPr>
            <a:lvl7pPr marL="29718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7pPr>
            <a:lvl8pPr marL="34290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8pPr>
            <a:lvl9pPr marL="3886200" indent="-228600" defTabSz="741363" eaLnBrk="0" fontAlgn="base" hangingPunct="0">
              <a:spcBef>
                <a:spcPct val="0"/>
              </a:spcBef>
              <a:spcAft>
                <a:spcPct val="0"/>
              </a:spcAft>
              <a:defRPr sz="1500">
                <a:solidFill>
                  <a:schemeClr val="tx1"/>
                </a:solidFill>
                <a:latin typeface="Corbel" pitchFamily="34" charset="0"/>
                <a:ea typeface="ＭＳ Ｐゴシック" pitchFamily="34" charset="-128"/>
              </a:defRPr>
            </a:lvl9pPr>
          </a:lstStyle>
          <a:p>
            <a:pPr defTabSz="1337401" fontAlgn="base">
              <a:spcBef>
                <a:spcPct val="50000"/>
              </a:spcBef>
              <a:spcAft>
                <a:spcPct val="0"/>
              </a:spcAft>
            </a:pPr>
            <a:endParaRPr lang="en-US" sz="2000" dirty="0">
              <a:solidFill>
                <a:prstClr val="black"/>
              </a:solidFill>
              <a:latin typeface="Arial" charset="0"/>
            </a:endParaRPr>
          </a:p>
        </p:txBody>
      </p:sp>
      <p:pic>
        <p:nvPicPr>
          <p:cNvPr id="5" name="Picture 4" descr="G:\Shared\CreativeMediaDigitalAssets\Logos\AAA_RWJBarnabas Health\_Combo Logo nbimc-chnj\rwjbh2016-h-nbimc-CHoNJ combo tag.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9770"/>
          <a:stretch/>
        </p:blipFill>
        <p:spPr bwMode="auto">
          <a:xfrm>
            <a:off x="4745715" y="4660384"/>
            <a:ext cx="2163085" cy="100381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609600" y="2009648"/>
            <a:ext cx="10972800" cy="1143000"/>
          </a:xfrm>
        </p:spPr>
        <p:txBody>
          <a:bodyPr>
            <a:normAutofit fontScale="90000"/>
          </a:bodyPr>
          <a:lstStyle/>
          <a:p>
            <a:pPr algn="ctr"/>
            <a:r>
              <a:rPr lang="en-US" sz="5333" b="1" dirty="0"/>
              <a:t>Necrotizing Fasciitis</a:t>
            </a:r>
            <a:br>
              <a:rPr lang="en-US" sz="5333" b="1" dirty="0"/>
            </a:br>
            <a:br>
              <a:rPr lang="en-US" sz="5333" b="1" dirty="0"/>
            </a:br>
            <a:br>
              <a:rPr lang="en-US" sz="5333" b="1" dirty="0"/>
            </a:br>
            <a:r>
              <a:rPr lang="en-US" sz="4267" b="1" dirty="0"/>
              <a:t>Wednesday, October 9, 2024</a:t>
            </a:r>
            <a:br>
              <a:rPr lang="en-US" sz="4267" b="1" dirty="0"/>
            </a:br>
            <a:endParaRPr lang="en-US" sz="2667" b="1" dirty="0"/>
          </a:p>
        </p:txBody>
      </p:sp>
      <p:pic>
        <p:nvPicPr>
          <p:cNvPr id="6" name="Picture 5">
            <a:extLst>
              <a:ext uri="{FF2B5EF4-FFF2-40B4-BE49-F238E27FC236}">
                <a16:creationId xmlns:a16="http://schemas.microsoft.com/office/drawing/2014/main" id="{176F2650-9D2B-5D29-8644-77CE74B84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401" y="5500155"/>
            <a:ext cx="2590135" cy="899123"/>
          </a:xfrm>
          <a:prstGeom prst="rect">
            <a:avLst/>
          </a:prstGeom>
        </p:spPr>
      </p:pic>
      <p:pic>
        <p:nvPicPr>
          <p:cNvPr id="8" name="Picture 7">
            <a:extLst>
              <a:ext uri="{FF2B5EF4-FFF2-40B4-BE49-F238E27FC236}">
                <a16:creationId xmlns:a16="http://schemas.microsoft.com/office/drawing/2014/main" id="{D1A9C355-5874-E227-E0D8-08FC12AB4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411" y="5555736"/>
            <a:ext cx="2590135" cy="874377"/>
          </a:xfrm>
          <a:prstGeom prst="rect">
            <a:avLst/>
          </a:prstGeom>
        </p:spPr>
      </p:pic>
      <p:pic>
        <p:nvPicPr>
          <p:cNvPr id="10" name="Picture 9">
            <a:extLst>
              <a:ext uri="{FF2B5EF4-FFF2-40B4-BE49-F238E27FC236}">
                <a16:creationId xmlns:a16="http://schemas.microsoft.com/office/drawing/2014/main" id="{8CE324F8-99B6-285B-AB3C-90B6DBFAE7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65" y="5531939"/>
            <a:ext cx="2590135" cy="868948"/>
          </a:xfrm>
          <a:prstGeom prst="rect">
            <a:avLst/>
          </a:prstGeom>
        </p:spPr>
      </p:pic>
      <p:pic>
        <p:nvPicPr>
          <p:cNvPr id="12" name="Picture 11">
            <a:extLst>
              <a:ext uri="{FF2B5EF4-FFF2-40B4-BE49-F238E27FC236}">
                <a16:creationId xmlns:a16="http://schemas.microsoft.com/office/drawing/2014/main" id="{3F57486E-7715-D8D0-3FAF-6CD2357772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0666" y="5461000"/>
            <a:ext cx="2590135" cy="835795"/>
          </a:xfrm>
          <a:prstGeom prst="rect">
            <a:avLst/>
          </a:prstGeom>
        </p:spPr>
      </p:pic>
    </p:spTree>
    <p:extLst>
      <p:ext uri="{BB962C8B-B14F-4D97-AF65-F5344CB8AC3E}">
        <p14:creationId xmlns:p14="http://schemas.microsoft.com/office/powerpoint/2010/main" val="739660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t>Necrotizing Fasciitis</a:t>
            </a:r>
          </a:p>
        </p:txBody>
      </p:sp>
      <p:pic>
        <p:nvPicPr>
          <p:cNvPr id="123907" name="Picture 2"/>
          <p:cNvPicPr>
            <a:picLocks noChangeAspect="1" noChangeArrowheads="1"/>
          </p:cNvPicPr>
          <p:nvPr/>
        </p:nvPicPr>
        <p:blipFill>
          <a:blip r:embed="rId2" cstate="print"/>
          <a:srcRect l="6563" t="62500" r="57500" b="14063"/>
          <a:stretch>
            <a:fillRect/>
          </a:stretch>
        </p:blipFill>
        <p:spPr bwMode="auto">
          <a:xfrm>
            <a:off x="1752600" y="2514600"/>
            <a:ext cx="8763000" cy="2286000"/>
          </a:xfrm>
          <a:prstGeom prst="rect">
            <a:avLst/>
          </a:prstGeom>
          <a:noFill/>
          <a:ln w="9525">
            <a:noFill/>
            <a:miter lim="800000"/>
            <a:headEnd/>
            <a:tailEnd/>
          </a:ln>
        </p:spPr>
      </p:pic>
      <p:sp>
        <p:nvSpPr>
          <p:cNvPr id="123908" name="Rectangle 4"/>
          <p:cNvSpPr>
            <a:spLocks noChangeArrowheads="1"/>
          </p:cNvSpPr>
          <p:nvPr/>
        </p:nvSpPr>
        <p:spPr bwMode="auto">
          <a:xfrm>
            <a:off x="1524000" y="6149976"/>
            <a:ext cx="9144000" cy="708025"/>
          </a:xfrm>
          <a:prstGeom prst="rect">
            <a:avLst/>
          </a:prstGeom>
          <a:noFill/>
          <a:ln w="9525">
            <a:noFill/>
            <a:miter lim="800000"/>
            <a:headEnd/>
            <a:tailEnd/>
          </a:ln>
        </p:spPr>
        <p:txBody>
          <a:bodyPr>
            <a:spAutoFit/>
          </a:bodyPr>
          <a:lstStyle/>
          <a:p>
            <a:pPr algn="r"/>
            <a:r>
              <a:rPr lang="en-US" sz="2000" i="1"/>
              <a:t>Hussein QA, Anaya DA. Necrotizing soft tissue infections. </a:t>
            </a:r>
            <a:r>
              <a:rPr lang="en-US" sz="2000" i="1" err="1"/>
              <a:t>Crit</a:t>
            </a:r>
            <a:r>
              <a:rPr lang="en-US" sz="2000" i="1"/>
              <a:t> Care </a:t>
            </a:r>
            <a:r>
              <a:rPr lang="en-US" sz="2000" i="1" err="1"/>
              <a:t>Clin</a:t>
            </a:r>
            <a:r>
              <a:rPr lang="en-US" sz="2000" i="1"/>
              <a:t>. 2013;29(4):795-806.</a:t>
            </a:r>
          </a:p>
        </p:txBody>
      </p:sp>
    </p:spTree>
    <p:extLst>
      <p:ext uri="{BB962C8B-B14F-4D97-AF65-F5344CB8AC3E}">
        <p14:creationId xmlns:p14="http://schemas.microsoft.com/office/powerpoint/2010/main" val="4206277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07"/>
            <a:ext cx="10515600" cy="1325563"/>
          </a:xfrm>
        </p:spPr>
        <p:txBody>
          <a:bodyPr>
            <a:normAutofit/>
          </a:bodyPr>
          <a:lstStyle/>
          <a:p>
            <a:pPr algn="ctr"/>
            <a:r>
              <a:rPr lang="en-US" dirty="0"/>
              <a:t>What is pathology of necrotizing fasciitis? </a:t>
            </a:r>
          </a:p>
        </p:txBody>
      </p:sp>
      <p:sp>
        <p:nvSpPr>
          <p:cNvPr id="8" name="Content Placeholder 2"/>
          <p:cNvSpPr txBox="1">
            <a:spLocks/>
          </p:cNvSpPr>
          <p:nvPr/>
        </p:nvSpPr>
        <p:spPr>
          <a:xfrm>
            <a:off x="838200" y="1788403"/>
            <a:ext cx="10960261"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p>
        </p:txBody>
      </p:sp>
      <p:sp>
        <p:nvSpPr>
          <p:cNvPr id="12" name="TextBox 11"/>
          <p:cNvSpPr txBox="1"/>
          <p:nvPr/>
        </p:nvSpPr>
        <p:spPr>
          <a:xfrm>
            <a:off x="4497889" y="6010689"/>
            <a:ext cx="7674016" cy="523220"/>
          </a:xfrm>
          <a:prstGeom prst="rect">
            <a:avLst/>
          </a:prstGeom>
          <a:noFill/>
        </p:spPr>
        <p:txBody>
          <a:bodyPr wrap="square" rtlCol="0">
            <a:spAutoFit/>
          </a:bodyPr>
          <a:lstStyle/>
          <a:p>
            <a:pPr marL="460375" indent="-460375"/>
            <a:r>
              <a:rPr lang="en-US" sz="1400" dirty="0"/>
              <a:t>Olsen RJ, Musser JM. Molecular pathogenesis of necrotizing fasciitis. </a:t>
            </a:r>
            <a:r>
              <a:rPr lang="en-US" sz="1400" i="1" dirty="0" err="1"/>
              <a:t>Annu</a:t>
            </a:r>
            <a:r>
              <a:rPr lang="en-US" sz="1400" i="1" dirty="0"/>
              <a:t> Rev </a:t>
            </a:r>
            <a:r>
              <a:rPr lang="en-US" sz="1400" i="1" dirty="0" err="1"/>
              <a:t>Pathol</a:t>
            </a:r>
            <a:r>
              <a:rPr lang="en-US" sz="1400" dirty="0"/>
              <a:t>. 2010;5:1-31. doi:10.1146/annurev-pathol-121808-102135</a:t>
            </a:r>
          </a:p>
        </p:txBody>
      </p:sp>
      <p:sp>
        <p:nvSpPr>
          <p:cNvPr id="5" name="Content Placeholder 2"/>
          <p:cNvSpPr txBox="1">
            <a:spLocks/>
          </p:cNvSpPr>
          <p:nvPr/>
        </p:nvSpPr>
        <p:spPr>
          <a:xfrm>
            <a:off x="4497889" y="1788403"/>
            <a:ext cx="7300572"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FFFF00"/>
              </a:buClr>
              <a:buNone/>
            </a:pPr>
            <a:r>
              <a:rPr lang="en-US" sz="1600" dirty="0"/>
              <a:t>Histopathology features of human necrotizing fasciitis. </a:t>
            </a:r>
          </a:p>
          <a:p>
            <a:pPr marL="0" indent="0">
              <a:buClr>
                <a:srgbClr val="FFFF00"/>
              </a:buClr>
              <a:buNone/>
            </a:pPr>
            <a:r>
              <a:rPr lang="en-US" sz="1600" dirty="0"/>
              <a:t>A: The arm of this patient infected with group A </a:t>
            </a:r>
            <a:r>
              <a:rPr lang="en-US" sz="1600" dirty="0" err="1"/>
              <a:t>Streptococcusis</a:t>
            </a:r>
            <a:r>
              <a:rPr lang="en-US" sz="1600" dirty="0"/>
              <a:t> very swollen and bruised. A large ulcer is developing on the dorsal forearm. However, the visual appearance still greatly underestimates the true severity of the underlying infection. B: Microscopic evaluation of the skin shows an erosion of the epidermis (horizontal bracket), edematous thickening of the dermis (vertical bracket), and sparse inflammatory cell infiltrate (original magnification 2×). </a:t>
            </a:r>
            <a:br>
              <a:rPr lang="en-US" sz="1600" dirty="0"/>
            </a:br>
            <a:r>
              <a:rPr lang="en-US" sz="1600" dirty="0"/>
              <a:t>C: These histopathological features of the ulcer and dermal-epidermal junction are better seen at high magnification. </a:t>
            </a:r>
            <a:br>
              <a:rPr lang="en-US" sz="1600" dirty="0"/>
            </a:br>
            <a:r>
              <a:rPr lang="en-US" sz="1600" dirty="0"/>
              <a:t>D: In the infected deep soft tissue, there are marked necrosis, acute inflammatory cell infiltration, and bacterial organisms that are primarily concentrated along the major fascial planes (arrows). </a:t>
            </a:r>
            <a:br>
              <a:rPr lang="en-US" sz="1600" dirty="0"/>
            </a:br>
            <a:r>
              <a:rPr lang="en-US" sz="1600" dirty="0"/>
              <a:t>E: The necrosis is observed to extend beyond the fascial planes to also infiltrate along individual muscle fibers (arrows). Numerous nonviable muscle cells are present alongside the advancing infection (circled region). </a:t>
            </a:r>
            <a:br>
              <a:rPr lang="en-US" sz="1600" dirty="0"/>
            </a:br>
            <a:r>
              <a:rPr lang="en-US" sz="1600" dirty="0"/>
              <a:t>F: At high magnification, four severely damaged muscle fibers are seen. </a:t>
            </a:r>
            <a:br>
              <a:rPr lang="en-US" sz="1600" dirty="0"/>
            </a:br>
            <a:r>
              <a:rPr lang="en-US" sz="1600" dirty="0"/>
              <a:t>G  A characteristic feature of human necrotizing fasciitis is vascular thrombosis (boxed region) and hemorrhage.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277" y="1064871"/>
            <a:ext cx="3686697" cy="5341716"/>
          </a:xfrm>
          <a:prstGeom prst="rect">
            <a:avLst/>
          </a:prstGeom>
        </p:spPr>
      </p:pic>
    </p:spTree>
    <p:extLst>
      <p:ext uri="{BB962C8B-B14F-4D97-AF65-F5344CB8AC3E}">
        <p14:creationId xmlns:p14="http://schemas.microsoft.com/office/powerpoint/2010/main" val="1368276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What is pathology of necrotizing fasciitis? </a:t>
            </a:r>
          </a:p>
        </p:txBody>
      </p:sp>
      <p:sp>
        <p:nvSpPr>
          <p:cNvPr id="8" name="Content Placeholder 2"/>
          <p:cNvSpPr txBox="1">
            <a:spLocks/>
          </p:cNvSpPr>
          <p:nvPr/>
        </p:nvSpPr>
        <p:spPr>
          <a:xfrm>
            <a:off x="838200" y="1788403"/>
            <a:ext cx="10960261"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p>
        </p:txBody>
      </p:sp>
      <p:sp>
        <p:nvSpPr>
          <p:cNvPr id="12" name="TextBox 11"/>
          <p:cNvSpPr txBox="1"/>
          <p:nvPr/>
        </p:nvSpPr>
        <p:spPr>
          <a:xfrm>
            <a:off x="4497889" y="6010689"/>
            <a:ext cx="7674016" cy="523220"/>
          </a:xfrm>
          <a:prstGeom prst="rect">
            <a:avLst/>
          </a:prstGeom>
          <a:noFill/>
        </p:spPr>
        <p:txBody>
          <a:bodyPr wrap="square" rtlCol="0">
            <a:spAutoFit/>
          </a:bodyPr>
          <a:lstStyle/>
          <a:p>
            <a:pPr marL="460375" indent="-460375"/>
            <a:r>
              <a:rPr lang="en-US" sz="1400" dirty="0"/>
              <a:t>Olsen RJ, Musser JM. Molecular pathogenesis of necrotizing fasciitis. </a:t>
            </a:r>
            <a:r>
              <a:rPr lang="en-US" sz="1400" i="1" dirty="0" err="1"/>
              <a:t>Annu</a:t>
            </a:r>
            <a:r>
              <a:rPr lang="en-US" sz="1400" i="1" dirty="0"/>
              <a:t> Rev </a:t>
            </a:r>
            <a:r>
              <a:rPr lang="en-US" sz="1400" i="1" dirty="0" err="1"/>
              <a:t>Pathol</a:t>
            </a:r>
            <a:r>
              <a:rPr lang="en-US" sz="1400" dirty="0"/>
              <a:t>. 2010;5:1-31. doi:10.1146/annurev-pathol-121808-102135</a:t>
            </a:r>
          </a:p>
        </p:txBody>
      </p:sp>
      <p:sp>
        <p:nvSpPr>
          <p:cNvPr id="5" name="Content Placeholder 2"/>
          <p:cNvSpPr txBox="1">
            <a:spLocks/>
          </p:cNvSpPr>
          <p:nvPr/>
        </p:nvSpPr>
        <p:spPr>
          <a:xfrm>
            <a:off x="4497889" y="1788403"/>
            <a:ext cx="7300572"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FFFF00"/>
              </a:buClr>
              <a:buNone/>
            </a:pPr>
            <a:r>
              <a:rPr lang="en-US" sz="2000" dirty="0"/>
              <a:t>Animal models of group A Streptococcus(GAS) necrotizing fasciitis. To investigate a particular gene of interest, animals are infected intramuscularly with either the wild-type or the isogenic mutant strain, and parameters of disease severity are compared. </a:t>
            </a:r>
          </a:p>
          <a:p>
            <a:pPr marL="0" indent="0">
              <a:buClr>
                <a:srgbClr val="FFFF00"/>
              </a:buClr>
              <a:buNone/>
            </a:pPr>
            <a:r>
              <a:rPr lang="en-US" sz="2000" dirty="0"/>
              <a:t>(a, b) Photographs of infected mouse limbs demonstrate that the wild-type GAS strain (panel a) causes larger, more hemorrhagic lesions compared to the mutant strain (panel b). </a:t>
            </a:r>
          </a:p>
          <a:p>
            <a:pPr marL="0" indent="0">
              <a:buClr>
                <a:srgbClr val="FFFF00"/>
              </a:buClr>
              <a:buNone/>
            </a:pPr>
            <a:r>
              <a:rPr lang="en-US" sz="2000" dirty="0"/>
              <a:t>(c, d) Micrographs of infected nonhuman primate limb muscle excised from the inoculation site show that the wild-type GAS strain causes much more severe, widespread fascial and myocyte necrosis (panel c) compared to the confined lesion (arrows) caused by the mutant strain (panel d). (e, f) These features are better seen at high magnification (panel </a:t>
            </a:r>
            <a:r>
              <a:rPr lang="en-US" sz="2000" dirty="0" err="1"/>
              <a:t>ecompared</a:t>
            </a:r>
            <a:r>
              <a:rPr lang="en-US" sz="2000" dirty="0"/>
              <a:t> to panel f).</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1435261"/>
            <a:ext cx="2383645" cy="5098648"/>
          </a:xfrm>
          <a:prstGeom prst="rect">
            <a:avLst/>
          </a:prstGeom>
        </p:spPr>
      </p:pic>
    </p:spTree>
    <p:extLst>
      <p:ext uri="{BB962C8B-B14F-4D97-AF65-F5344CB8AC3E}">
        <p14:creationId xmlns:p14="http://schemas.microsoft.com/office/powerpoint/2010/main" val="3846013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a:t>What is the pathology for Necrotizing Fasciitis?</a:t>
            </a:r>
          </a:p>
        </p:txBody>
      </p:sp>
      <p:pic>
        <p:nvPicPr>
          <p:cNvPr id="72707" name="Content Placeholder 6" descr="08155118.JPG"/>
          <p:cNvPicPr>
            <a:picLocks noGrp="1" noChangeAspect="1"/>
          </p:cNvPicPr>
          <p:nvPr>
            <p:ph idx="1"/>
          </p:nvPr>
        </p:nvPicPr>
        <p:blipFill>
          <a:blip r:embed="rId3" cstate="print"/>
          <a:srcRect/>
          <a:stretch>
            <a:fillRect/>
          </a:stretch>
        </p:blipFill>
        <p:spPr>
          <a:xfrm>
            <a:off x="6324600" y="1828800"/>
            <a:ext cx="4165600" cy="3124200"/>
          </a:xfrm>
        </p:spPr>
      </p:pic>
      <p:pic>
        <p:nvPicPr>
          <p:cNvPr id="72708" name="Picture 5" descr="08155044.JPG"/>
          <p:cNvPicPr>
            <a:picLocks noChangeAspect="1"/>
          </p:cNvPicPr>
          <p:nvPr/>
        </p:nvPicPr>
        <p:blipFill>
          <a:blip r:embed="rId4" cstate="print"/>
          <a:srcRect/>
          <a:stretch>
            <a:fillRect/>
          </a:stretch>
        </p:blipFill>
        <p:spPr bwMode="auto">
          <a:xfrm>
            <a:off x="1701800" y="1828800"/>
            <a:ext cx="4165600" cy="3124200"/>
          </a:xfrm>
          <a:prstGeom prst="rect">
            <a:avLst/>
          </a:prstGeom>
          <a:noFill/>
          <a:ln w="9525">
            <a:noFill/>
            <a:miter lim="800000"/>
            <a:headEnd/>
            <a:tailEnd/>
          </a:ln>
        </p:spPr>
      </p:pic>
      <p:sp>
        <p:nvSpPr>
          <p:cNvPr id="72709" name="TextBox 7"/>
          <p:cNvSpPr txBox="1">
            <a:spLocks noChangeArrowheads="1"/>
          </p:cNvSpPr>
          <p:nvPr/>
        </p:nvSpPr>
        <p:spPr bwMode="auto">
          <a:xfrm>
            <a:off x="1919154" y="5149467"/>
            <a:ext cx="1709763" cy="400110"/>
          </a:xfrm>
          <a:prstGeom prst="rect">
            <a:avLst/>
          </a:prstGeom>
          <a:noFill/>
          <a:ln w="9525">
            <a:noFill/>
            <a:miter lim="800000"/>
            <a:headEnd/>
            <a:tailEnd/>
          </a:ln>
        </p:spPr>
        <p:txBody>
          <a:bodyPr wrap="none">
            <a:spAutoFit/>
          </a:bodyPr>
          <a:lstStyle/>
          <a:p>
            <a:r>
              <a:rPr lang="en-US" sz="2000" dirty="0"/>
              <a:t>Necrotic fascia</a:t>
            </a:r>
          </a:p>
        </p:txBody>
      </p:sp>
      <p:cxnSp>
        <p:nvCxnSpPr>
          <p:cNvPr id="10" name="Straight Arrow Connector 9"/>
          <p:cNvCxnSpPr/>
          <p:nvPr/>
        </p:nvCxnSpPr>
        <p:spPr>
          <a:xfrm flipV="1">
            <a:off x="3048000" y="4343400"/>
            <a:ext cx="0" cy="7620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029200" y="2895600"/>
            <a:ext cx="0" cy="2286000"/>
          </a:xfrm>
          <a:prstGeom prst="straightConnector1">
            <a:avLst/>
          </a:prstGeom>
          <a:ln w="254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2712" name="TextBox 13"/>
          <p:cNvSpPr txBox="1">
            <a:spLocks noChangeArrowheads="1"/>
          </p:cNvSpPr>
          <p:nvPr/>
        </p:nvSpPr>
        <p:spPr bwMode="auto">
          <a:xfrm>
            <a:off x="7239000" y="5105400"/>
            <a:ext cx="1709738" cy="400050"/>
          </a:xfrm>
          <a:prstGeom prst="rect">
            <a:avLst/>
          </a:prstGeom>
          <a:noFill/>
          <a:ln w="9525">
            <a:noFill/>
            <a:miter lim="800000"/>
            <a:headEnd/>
            <a:tailEnd/>
          </a:ln>
        </p:spPr>
        <p:txBody>
          <a:bodyPr wrap="none">
            <a:spAutoFit/>
          </a:bodyPr>
          <a:lstStyle/>
          <a:p>
            <a:r>
              <a:rPr lang="en-US" sz="2000" dirty="0"/>
              <a:t>Necrotic fascia</a:t>
            </a:r>
          </a:p>
        </p:txBody>
      </p:sp>
      <p:sp>
        <p:nvSpPr>
          <p:cNvPr id="9" name="TextBox 8"/>
          <p:cNvSpPr txBox="1"/>
          <p:nvPr/>
        </p:nvSpPr>
        <p:spPr>
          <a:xfrm>
            <a:off x="4090932" y="5155895"/>
            <a:ext cx="2148289" cy="707886"/>
          </a:xfrm>
          <a:prstGeom prst="rect">
            <a:avLst/>
          </a:prstGeom>
          <a:noFill/>
        </p:spPr>
        <p:txBody>
          <a:bodyPr wrap="square" rtlCol="0">
            <a:spAutoFit/>
          </a:bodyPr>
          <a:lstStyle/>
          <a:p>
            <a:r>
              <a:rPr lang="en-US" sz="2000" dirty="0"/>
              <a:t>Crushed viable fascia</a:t>
            </a:r>
          </a:p>
        </p:txBody>
      </p:sp>
      <p:sp>
        <p:nvSpPr>
          <p:cNvPr id="12" name="TextBox 11"/>
          <p:cNvSpPr txBox="1"/>
          <p:nvPr/>
        </p:nvSpPr>
        <p:spPr>
          <a:xfrm>
            <a:off x="2971766" y="6260586"/>
            <a:ext cx="9528892" cy="584775"/>
          </a:xfrm>
          <a:prstGeom prst="rect">
            <a:avLst/>
          </a:prstGeom>
          <a:noFill/>
        </p:spPr>
        <p:txBody>
          <a:bodyPr wrap="square" rtlCol="0">
            <a:spAutoFit/>
          </a:bodyPr>
          <a:lstStyle/>
          <a:p>
            <a:pPr marL="403225" indent="-403225"/>
            <a:r>
              <a:rPr lang="en-US" sz="1600" dirty="0" err="1"/>
              <a:t>Turi</a:t>
            </a:r>
            <a:r>
              <a:rPr lang="en-US" sz="1600" dirty="0"/>
              <a:t> GK, Donovan V, </a:t>
            </a:r>
            <a:r>
              <a:rPr lang="en-US" sz="1600" dirty="0" err="1"/>
              <a:t>DiGregorio</a:t>
            </a:r>
            <a:r>
              <a:rPr lang="en-US" sz="1600" dirty="0"/>
              <a:t> J, et al. Major Histopathologic Diagnoses of Chronic Wounds. </a:t>
            </a:r>
            <a:r>
              <a:rPr lang="en-US" sz="1600" i="1" dirty="0" err="1"/>
              <a:t>Adv</a:t>
            </a:r>
            <a:r>
              <a:rPr lang="en-US" sz="1600" i="1" dirty="0"/>
              <a:t> Skin Wound Care</a:t>
            </a:r>
            <a:r>
              <a:rPr lang="en-US" sz="1600" dirty="0"/>
              <a:t>. 2016;29(8):376-382. doi:10.1097/01.ASW.0000484665.45022.b3</a:t>
            </a:r>
          </a:p>
        </p:txBody>
      </p:sp>
    </p:spTree>
    <p:extLst>
      <p:ext uri="{BB962C8B-B14F-4D97-AF65-F5344CB8AC3E}">
        <p14:creationId xmlns:p14="http://schemas.microsoft.com/office/powerpoint/2010/main" val="1077200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808038"/>
          </a:xfrm>
        </p:spPr>
        <p:txBody>
          <a:bodyPr>
            <a:normAutofit fontScale="90000"/>
          </a:bodyPr>
          <a:lstStyle/>
          <a:p>
            <a:pPr>
              <a:defRPr/>
            </a:pPr>
            <a:r>
              <a:rPr lang="en-US" dirty="0"/>
              <a:t>What is role of Imaging in Necrotizing Fasciitis?</a:t>
            </a:r>
          </a:p>
        </p:txBody>
      </p:sp>
      <p:sp>
        <p:nvSpPr>
          <p:cNvPr id="124931" name="Content Placeholder 2"/>
          <p:cNvSpPr>
            <a:spLocks noGrp="1"/>
          </p:cNvSpPr>
          <p:nvPr>
            <p:ph idx="1"/>
          </p:nvPr>
        </p:nvSpPr>
        <p:spPr>
          <a:xfrm>
            <a:off x="1981200" y="1295400"/>
            <a:ext cx="8229600" cy="4114800"/>
          </a:xfrm>
        </p:spPr>
        <p:txBody>
          <a:bodyPr/>
          <a:lstStyle/>
          <a:p>
            <a:pPr>
              <a:buClr>
                <a:srgbClr val="C00000"/>
              </a:buClr>
            </a:pPr>
            <a:r>
              <a:rPr lang="en-US" dirty="0">
                <a:ea typeface="ＭＳ Ｐゴシック" pitchFamily="34" charset="-128"/>
              </a:rPr>
              <a:t>Imaging should play an ancillary role and must never delay surgical treatment (gold standard)</a:t>
            </a:r>
          </a:p>
          <a:p>
            <a:pPr>
              <a:buClr>
                <a:srgbClr val="C00000"/>
              </a:buClr>
            </a:pPr>
            <a:r>
              <a:rPr lang="en-US" u="sng" dirty="0">
                <a:ea typeface="ＭＳ Ｐゴシック" pitchFamily="34" charset="-128"/>
              </a:rPr>
              <a:t>Plain XR</a:t>
            </a:r>
            <a:r>
              <a:rPr lang="en-US" dirty="0">
                <a:ea typeface="ＭＳ Ｐゴシック" pitchFamily="34" charset="-128"/>
              </a:rPr>
              <a:t>: More useful in later stages of disease to identify subcutaneous gas.  Limited utility.</a:t>
            </a:r>
          </a:p>
          <a:p>
            <a:pPr>
              <a:buClr>
                <a:srgbClr val="C00000"/>
              </a:buClr>
            </a:pPr>
            <a:r>
              <a:rPr lang="en-US" u="sng" dirty="0">
                <a:ea typeface="ＭＳ Ｐゴシック" pitchFamily="34" charset="-128"/>
              </a:rPr>
              <a:t>CT and MRI</a:t>
            </a:r>
            <a:r>
              <a:rPr lang="en-US" dirty="0">
                <a:ea typeface="ＭＳ Ｐゴシック" pitchFamily="34" charset="-128"/>
              </a:rPr>
              <a:t>: detect fascial thickening, fat infiltration, focal fluid collection, soft-tissue gas, muscle involvement and intra-abdominal extension</a:t>
            </a:r>
          </a:p>
        </p:txBody>
      </p:sp>
      <p:sp>
        <p:nvSpPr>
          <p:cNvPr id="124932" name="Rectangle 4"/>
          <p:cNvSpPr>
            <a:spLocks noChangeArrowheads="1"/>
          </p:cNvSpPr>
          <p:nvPr/>
        </p:nvSpPr>
        <p:spPr bwMode="auto">
          <a:xfrm>
            <a:off x="1524000" y="6532564"/>
            <a:ext cx="9144000" cy="307777"/>
          </a:xfrm>
          <a:prstGeom prst="rect">
            <a:avLst/>
          </a:prstGeom>
          <a:noFill/>
          <a:ln w="9525">
            <a:noFill/>
            <a:miter lim="800000"/>
            <a:headEnd/>
            <a:tailEnd/>
          </a:ln>
        </p:spPr>
        <p:txBody>
          <a:bodyPr>
            <a:spAutoFit/>
          </a:bodyPr>
          <a:lstStyle/>
          <a:p>
            <a:pPr algn="r"/>
            <a:r>
              <a:rPr lang="en-US" sz="1400" i="1"/>
              <a:t>Levenson RB, Singh AK, Novelline RA. Fournier gangrene: role of imaging. Radiographics 2008;28:519–28.</a:t>
            </a:r>
          </a:p>
        </p:txBody>
      </p:sp>
      <p:sp>
        <p:nvSpPr>
          <p:cNvPr id="124933" name="Rectangle 5"/>
          <p:cNvSpPr>
            <a:spLocks noChangeArrowheads="1"/>
          </p:cNvSpPr>
          <p:nvPr/>
        </p:nvSpPr>
        <p:spPr bwMode="auto">
          <a:xfrm>
            <a:off x="1524000" y="6316664"/>
            <a:ext cx="9144000" cy="307777"/>
          </a:xfrm>
          <a:prstGeom prst="rect">
            <a:avLst/>
          </a:prstGeom>
          <a:noFill/>
          <a:ln w="9525">
            <a:noFill/>
            <a:miter lim="800000"/>
            <a:headEnd/>
            <a:tailEnd/>
          </a:ln>
        </p:spPr>
        <p:txBody>
          <a:bodyPr>
            <a:spAutoFit/>
          </a:bodyPr>
          <a:lstStyle/>
          <a:p>
            <a:pPr algn="r"/>
            <a:r>
              <a:rPr lang="en-US" sz="1400" i="1"/>
              <a:t>Wysoki MG, Santora TA, Shah RM, et al. Necrotizing fasciitis: CT characteristics. Radiology 1997;203(3):859–63.</a:t>
            </a:r>
          </a:p>
        </p:txBody>
      </p:sp>
      <p:sp>
        <p:nvSpPr>
          <p:cNvPr id="124934" name="Rectangle 6"/>
          <p:cNvSpPr>
            <a:spLocks noChangeArrowheads="1"/>
          </p:cNvSpPr>
          <p:nvPr/>
        </p:nvSpPr>
        <p:spPr bwMode="auto">
          <a:xfrm>
            <a:off x="1524000" y="5924550"/>
            <a:ext cx="9144000" cy="523220"/>
          </a:xfrm>
          <a:prstGeom prst="rect">
            <a:avLst/>
          </a:prstGeom>
          <a:noFill/>
          <a:ln w="9525">
            <a:noFill/>
            <a:miter lim="800000"/>
            <a:headEnd/>
            <a:tailEnd/>
          </a:ln>
        </p:spPr>
        <p:txBody>
          <a:bodyPr>
            <a:spAutoFit/>
          </a:bodyPr>
          <a:lstStyle/>
          <a:p>
            <a:pPr algn="r"/>
            <a:r>
              <a:rPr lang="en-US" sz="1400" i="1" err="1"/>
              <a:t>Arslan</a:t>
            </a:r>
            <a:r>
              <a:rPr lang="en-US" sz="1400" i="1"/>
              <a:t> A, Pierre-Jerome C, </a:t>
            </a:r>
            <a:r>
              <a:rPr lang="en-US" sz="1400" i="1" err="1"/>
              <a:t>Borthne</a:t>
            </a:r>
            <a:r>
              <a:rPr lang="en-US" sz="1400" i="1"/>
              <a:t> A. Necrotizing fasciitis: unreliable MRI findings in the preoperative diagnosis. </a:t>
            </a:r>
            <a:r>
              <a:rPr lang="en-US" sz="1400" i="1" err="1"/>
              <a:t>Eur</a:t>
            </a:r>
            <a:r>
              <a:rPr lang="en-US" sz="1400" i="1"/>
              <a:t> J </a:t>
            </a:r>
            <a:r>
              <a:rPr lang="en-US" sz="1400" i="1" err="1"/>
              <a:t>Radiol</a:t>
            </a:r>
            <a:r>
              <a:rPr lang="en-US" sz="1400" i="1"/>
              <a:t> 2000;36(3):139–43.</a:t>
            </a:r>
          </a:p>
        </p:txBody>
      </p:sp>
    </p:spTree>
    <p:extLst>
      <p:ext uri="{BB962C8B-B14F-4D97-AF65-F5344CB8AC3E}">
        <p14:creationId xmlns:p14="http://schemas.microsoft.com/office/powerpoint/2010/main" val="1319551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341438"/>
            <a:ext cx="8229600" cy="4297362"/>
          </a:xfrm>
        </p:spPr>
        <p:txBody>
          <a:bodyPr>
            <a:normAutofit lnSpcReduction="10000"/>
          </a:bodyPr>
          <a:lstStyle/>
          <a:p>
            <a:pPr>
              <a:buClr>
                <a:srgbClr val="C00000"/>
              </a:buClr>
              <a:defRPr/>
            </a:pPr>
            <a:r>
              <a:rPr lang="en-US"/>
              <a:t>CT:</a:t>
            </a:r>
          </a:p>
          <a:p>
            <a:pPr lvl="1">
              <a:buClr>
                <a:srgbClr val="C00000"/>
              </a:buClr>
              <a:defRPr/>
            </a:pPr>
            <a:r>
              <a:rPr lang="en-US"/>
              <a:t>Sensitivity: 50-100%</a:t>
            </a:r>
          </a:p>
          <a:p>
            <a:pPr lvl="1">
              <a:buClr>
                <a:srgbClr val="C00000"/>
              </a:buClr>
              <a:defRPr/>
            </a:pPr>
            <a:r>
              <a:rPr lang="en-US"/>
              <a:t>Specificity: 80-81%</a:t>
            </a:r>
          </a:p>
          <a:p>
            <a:pPr lvl="1">
              <a:buClr>
                <a:srgbClr val="C00000"/>
              </a:buClr>
              <a:defRPr/>
            </a:pPr>
            <a:r>
              <a:rPr lang="en-US"/>
              <a:t>PPV: 63-76%</a:t>
            </a:r>
          </a:p>
          <a:p>
            <a:pPr>
              <a:buClr>
                <a:srgbClr val="C00000"/>
              </a:buClr>
              <a:defRPr/>
            </a:pPr>
            <a:r>
              <a:rPr lang="en-US"/>
              <a:t>MRI:</a:t>
            </a:r>
          </a:p>
          <a:p>
            <a:pPr lvl="1">
              <a:buClr>
                <a:srgbClr val="C00000"/>
              </a:buClr>
              <a:defRPr/>
            </a:pPr>
            <a:r>
              <a:rPr lang="en-US"/>
              <a:t>Sensitivity: 89-100%</a:t>
            </a:r>
          </a:p>
          <a:p>
            <a:pPr lvl="1">
              <a:buClr>
                <a:srgbClr val="C00000"/>
              </a:buClr>
              <a:defRPr/>
            </a:pPr>
            <a:r>
              <a:rPr lang="en-US"/>
              <a:t>Specificity: 46-86%</a:t>
            </a:r>
          </a:p>
          <a:p>
            <a:pPr lvl="1">
              <a:buClr>
                <a:srgbClr val="C00000"/>
              </a:buClr>
              <a:defRPr/>
            </a:pPr>
            <a:r>
              <a:rPr lang="en-US"/>
              <a:t>PPV: 94%</a:t>
            </a:r>
          </a:p>
          <a:p>
            <a:pPr>
              <a:buClr>
                <a:srgbClr val="C00000"/>
              </a:buClr>
              <a:defRPr/>
            </a:pPr>
            <a:endParaRPr lang="en-US"/>
          </a:p>
          <a:p>
            <a:pPr>
              <a:buClr>
                <a:srgbClr val="C00000"/>
              </a:buClr>
              <a:defRPr/>
            </a:pPr>
            <a:r>
              <a:rPr lang="en-US"/>
              <a:t>Note: values are lower in early disease</a:t>
            </a:r>
          </a:p>
          <a:p>
            <a:pPr lvl="1">
              <a:buClr>
                <a:srgbClr val="C00000"/>
              </a:buClr>
              <a:defRPr/>
            </a:pPr>
            <a:endParaRPr lang="en-US">
              <a:solidFill>
                <a:srgbClr val="FFFF00"/>
              </a:solidFill>
            </a:endParaRPr>
          </a:p>
        </p:txBody>
      </p:sp>
      <p:sp>
        <p:nvSpPr>
          <p:cNvPr id="125955" name="Rectangle 3"/>
          <p:cNvSpPr>
            <a:spLocks noChangeArrowheads="1"/>
          </p:cNvSpPr>
          <p:nvPr/>
        </p:nvSpPr>
        <p:spPr bwMode="auto">
          <a:xfrm>
            <a:off x="1524000" y="6420466"/>
            <a:ext cx="9144000" cy="492443"/>
          </a:xfrm>
          <a:prstGeom prst="rect">
            <a:avLst/>
          </a:prstGeom>
          <a:noFill/>
          <a:ln w="9525">
            <a:noFill/>
            <a:miter lim="800000"/>
            <a:headEnd/>
            <a:tailEnd/>
          </a:ln>
        </p:spPr>
        <p:txBody>
          <a:bodyPr wrap="square">
            <a:spAutoFit/>
          </a:bodyPr>
          <a:lstStyle/>
          <a:p>
            <a:pPr algn="r"/>
            <a:r>
              <a:rPr lang="en-US" sz="1300" i="1"/>
              <a:t>Zacharias N, </a:t>
            </a:r>
            <a:r>
              <a:rPr lang="en-US" sz="1300" i="1" err="1"/>
              <a:t>Velmahos</a:t>
            </a:r>
            <a:r>
              <a:rPr lang="en-US" sz="1300" i="1"/>
              <a:t> GC, </a:t>
            </a:r>
            <a:r>
              <a:rPr lang="en-US" sz="1300" i="1" err="1"/>
              <a:t>Salama</a:t>
            </a:r>
            <a:r>
              <a:rPr lang="en-US" sz="1300" i="1"/>
              <a:t> A, </a:t>
            </a:r>
            <a:r>
              <a:rPr lang="en-US" sz="1300" i="1" err="1"/>
              <a:t>Alam</a:t>
            </a:r>
            <a:r>
              <a:rPr lang="en-US" sz="1300" i="1"/>
              <a:t> HB, de </a:t>
            </a:r>
            <a:r>
              <a:rPr lang="en-US" sz="1300" i="1" err="1"/>
              <a:t>Moya</a:t>
            </a:r>
            <a:r>
              <a:rPr lang="en-US" sz="1300" i="1"/>
              <a:t> M, King DR, et al. Diagnosis of necrotizing soft tissue infections by computed tomography. Arch Surg. 2010;145(5):452-5.</a:t>
            </a:r>
          </a:p>
        </p:txBody>
      </p:sp>
      <p:sp>
        <p:nvSpPr>
          <p:cNvPr id="125956" name="Rectangle 4"/>
          <p:cNvSpPr>
            <a:spLocks noChangeArrowheads="1"/>
          </p:cNvSpPr>
          <p:nvPr/>
        </p:nvSpPr>
        <p:spPr bwMode="auto">
          <a:xfrm>
            <a:off x="1524000" y="6248400"/>
            <a:ext cx="9144000" cy="292388"/>
          </a:xfrm>
          <a:prstGeom prst="rect">
            <a:avLst/>
          </a:prstGeom>
          <a:noFill/>
          <a:ln w="9525">
            <a:noFill/>
            <a:miter lim="800000"/>
            <a:headEnd/>
            <a:tailEnd/>
          </a:ln>
        </p:spPr>
        <p:txBody>
          <a:bodyPr>
            <a:spAutoFit/>
          </a:bodyPr>
          <a:lstStyle/>
          <a:p>
            <a:pPr algn="r"/>
            <a:r>
              <a:rPr lang="en-US" sz="1300" i="1"/>
              <a:t>AJR Am J </a:t>
            </a:r>
            <a:r>
              <a:rPr lang="en-US" sz="1300" i="1" err="1"/>
              <a:t>Roentgenol</a:t>
            </a:r>
            <a:r>
              <a:rPr lang="en-US" sz="1300" i="1"/>
              <a:t>. 1998 Mar;170(3):615-20. Radiology. 2011 Jun;259(3):816-24. PMID: 9490940.</a:t>
            </a:r>
          </a:p>
        </p:txBody>
      </p:sp>
      <p:sp>
        <p:nvSpPr>
          <p:cNvPr id="125957" name="Rectangle 6"/>
          <p:cNvSpPr>
            <a:spLocks noChangeArrowheads="1"/>
          </p:cNvSpPr>
          <p:nvPr/>
        </p:nvSpPr>
        <p:spPr bwMode="auto">
          <a:xfrm>
            <a:off x="1524000" y="5875390"/>
            <a:ext cx="9144000" cy="492443"/>
          </a:xfrm>
          <a:prstGeom prst="rect">
            <a:avLst/>
          </a:prstGeom>
          <a:noFill/>
          <a:ln w="9525">
            <a:noFill/>
            <a:miter lim="800000"/>
            <a:headEnd/>
            <a:tailEnd/>
          </a:ln>
        </p:spPr>
        <p:txBody>
          <a:bodyPr>
            <a:spAutoFit/>
          </a:bodyPr>
          <a:lstStyle/>
          <a:p>
            <a:pPr algn="r"/>
            <a:r>
              <a:rPr lang="en-US" sz="1300" i="1" err="1"/>
              <a:t>Schmid</a:t>
            </a:r>
            <a:r>
              <a:rPr lang="en-US" sz="1300" i="1"/>
              <a:t> MR, </a:t>
            </a:r>
            <a:r>
              <a:rPr lang="en-US" sz="1300" i="1" err="1"/>
              <a:t>Kossmann</a:t>
            </a:r>
            <a:r>
              <a:rPr lang="en-US" sz="1300" i="1"/>
              <a:t> T, </a:t>
            </a:r>
            <a:r>
              <a:rPr lang="en-US" sz="1300" i="1" err="1"/>
              <a:t>Duewell</a:t>
            </a:r>
            <a:r>
              <a:rPr lang="en-US" sz="1300" i="1"/>
              <a:t> S. Differentiation of necrotizing fasciitis and cellulitis using MR imaging. AJR Am J </a:t>
            </a:r>
            <a:r>
              <a:rPr lang="en-US" sz="1300" i="1" err="1"/>
              <a:t>Roentgenol</a:t>
            </a:r>
            <a:r>
              <a:rPr lang="en-US" sz="1300" i="1"/>
              <a:t>. 998;170(3):615-20.</a:t>
            </a:r>
          </a:p>
        </p:txBody>
      </p:sp>
      <p:sp>
        <p:nvSpPr>
          <p:cNvPr id="125958" name="Rectangle 7"/>
          <p:cNvSpPr>
            <a:spLocks noChangeArrowheads="1"/>
          </p:cNvSpPr>
          <p:nvPr/>
        </p:nvSpPr>
        <p:spPr bwMode="auto">
          <a:xfrm>
            <a:off x="1524000" y="5499870"/>
            <a:ext cx="9144000" cy="492443"/>
          </a:xfrm>
          <a:prstGeom prst="rect">
            <a:avLst/>
          </a:prstGeom>
          <a:noFill/>
          <a:ln w="9525">
            <a:noFill/>
            <a:miter lim="800000"/>
            <a:headEnd/>
            <a:tailEnd/>
          </a:ln>
        </p:spPr>
        <p:txBody>
          <a:bodyPr>
            <a:spAutoFit/>
          </a:bodyPr>
          <a:lstStyle/>
          <a:p>
            <a:pPr algn="r"/>
            <a:r>
              <a:rPr lang="en-US" sz="1300" i="1"/>
              <a:t>Hopkins KL, Li KC, Bergman G. Gadolinium-DTPA-enhanced magnetic resonance imaging of musculoskeletal infectious processes. Skeletal </a:t>
            </a:r>
            <a:r>
              <a:rPr lang="en-US" sz="1300" i="1" err="1"/>
              <a:t>Radiol</a:t>
            </a:r>
            <a:r>
              <a:rPr lang="en-US" sz="1300" i="1"/>
              <a:t>. 1995;24(5):325-30.</a:t>
            </a:r>
          </a:p>
        </p:txBody>
      </p:sp>
      <p:sp>
        <p:nvSpPr>
          <p:cNvPr id="10" name="Title 1"/>
          <p:cNvSpPr txBox="1">
            <a:spLocks/>
          </p:cNvSpPr>
          <p:nvPr/>
        </p:nvSpPr>
        <p:spPr>
          <a:xfrm>
            <a:off x="1981200" y="228600"/>
            <a:ext cx="8229600" cy="808038"/>
          </a:xfrm>
          <a:prstGeom prst="rect">
            <a:avLst/>
          </a:prstGeom>
        </p:spPr>
        <p:txBody>
          <a:bodyPr anchor="ctr">
            <a:normAutofit fontScale="75000" lnSpcReduction="20000"/>
          </a:bodyPr>
          <a:lstStyle/>
          <a:p>
            <a:pPr algn="ctr">
              <a:defRPr/>
            </a:pPr>
            <a:r>
              <a:rPr lang="en-US" sz="4400" b="1" dirty="0">
                <a:latin typeface="+mj-lt"/>
                <a:ea typeface="+mj-ea"/>
                <a:cs typeface="+mj-cs"/>
              </a:rPr>
              <a:t>What is role of Imaging in Necrotizing Fasciitis</a:t>
            </a:r>
          </a:p>
        </p:txBody>
      </p:sp>
    </p:spTree>
    <p:extLst>
      <p:ext uri="{BB962C8B-B14F-4D97-AF65-F5344CB8AC3E}">
        <p14:creationId xmlns:p14="http://schemas.microsoft.com/office/powerpoint/2010/main" val="261388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p:cNvPicPr>
            <a:picLocks noChangeAspect="1" noChangeArrowheads="1"/>
          </p:cNvPicPr>
          <p:nvPr/>
        </p:nvPicPr>
        <p:blipFill>
          <a:blip r:embed="rId2" cstate="print"/>
          <a:srcRect l="56599" t="39185" r="15411" b="16499"/>
          <a:stretch>
            <a:fillRect/>
          </a:stretch>
        </p:blipFill>
        <p:spPr bwMode="auto">
          <a:xfrm>
            <a:off x="2519364" y="1441451"/>
            <a:ext cx="7616825" cy="4822825"/>
          </a:xfrm>
          <a:prstGeom prst="rect">
            <a:avLst/>
          </a:prstGeom>
          <a:noFill/>
          <a:ln w="9525">
            <a:noFill/>
            <a:miter lim="800000"/>
            <a:headEnd/>
            <a:tailEnd/>
          </a:ln>
        </p:spPr>
      </p:pic>
      <p:sp>
        <p:nvSpPr>
          <p:cNvPr id="4" name="TextBox 3"/>
          <p:cNvSpPr txBox="1"/>
          <p:nvPr/>
        </p:nvSpPr>
        <p:spPr>
          <a:xfrm>
            <a:off x="2803294" y="1775748"/>
            <a:ext cx="1959184" cy="338554"/>
          </a:xfrm>
          <a:prstGeom prst="rect">
            <a:avLst/>
          </a:prstGeom>
          <a:noFill/>
        </p:spPr>
        <p:txBody>
          <a:bodyPr wrap="square" rtlCol="0">
            <a:spAutoFit/>
          </a:bodyPr>
          <a:lstStyle/>
          <a:p>
            <a:r>
              <a:rPr lang="en-US" sz="1600" dirty="0"/>
              <a:t>Scrotal infection</a:t>
            </a:r>
          </a:p>
        </p:txBody>
      </p:sp>
      <p:cxnSp>
        <p:nvCxnSpPr>
          <p:cNvPr id="5" name="Straight Arrow Connector 4"/>
          <p:cNvCxnSpPr/>
          <p:nvPr/>
        </p:nvCxnSpPr>
        <p:spPr bwMode="auto">
          <a:xfrm>
            <a:off x="4564083" y="2006931"/>
            <a:ext cx="1735936" cy="237603"/>
          </a:xfrm>
          <a:prstGeom prst="straightConnector1">
            <a:avLst/>
          </a:prstGeom>
          <a:noFill/>
          <a:ln w="57150" cap="flat" cmpd="sng" algn="ctr">
            <a:solidFill>
              <a:srgbClr val="FF0000"/>
            </a:solidFill>
            <a:prstDash val="solid"/>
            <a:round/>
            <a:headEnd type="none" w="med" len="med"/>
            <a:tailEnd type="arrow"/>
          </a:ln>
          <a:effectLst/>
        </p:spPr>
      </p:cxnSp>
      <p:sp>
        <p:nvSpPr>
          <p:cNvPr id="7" name="TextBox 6"/>
          <p:cNvSpPr txBox="1"/>
          <p:nvPr/>
        </p:nvSpPr>
        <p:spPr>
          <a:xfrm>
            <a:off x="2516308" y="5835130"/>
            <a:ext cx="1883664" cy="338554"/>
          </a:xfrm>
          <a:prstGeom prst="rect">
            <a:avLst/>
          </a:prstGeom>
          <a:solidFill>
            <a:srgbClr val="000000"/>
          </a:solidFill>
        </p:spPr>
        <p:txBody>
          <a:bodyPr wrap="square" rtlCol="0">
            <a:spAutoFit/>
          </a:bodyPr>
          <a:lstStyle/>
          <a:p>
            <a:r>
              <a:rPr lang="en-US" sz="1600" dirty="0"/>
              <a:t>Perineal infection</a:t>
            </a:r>
          </a:p>
        </p:txBody>
      </p:sp>
      <p:cxnSp>
        <p:nvCxnSpPr>
          <p:cNvPr id="9" name="Straight Arrow Connector 8"/>
          <p:cNvCxnSpPr/>
          <p:nvPr/>
        </p:nvCxnSpPr>
        <p:spPr bwMode="auto">
          <a:xfrm flipV="1">
            <a:off x="4343104" y="4343400"/>
            <a:ext cx="1854497" cy="1595450"/>
          </a:xfrm>
          <a:prstGeom prst="straightConnector1">
            <a:avLst/>
          </a:prstGeom>
          <a:noFill/>
          <a:ln w="57150" cap="flat" cmpd="sng" algn="ctr">
            <a:solidFill>
              <a:srgbClr val="FF0000"/>
            </a:solidFill>
            <a:prstDash val="solid"/>
            <a:round/>
            <a:headEnd type="none" w="med" len="med"/>
            <a:tailEnd type="arrow"/>
          </a:ln>
          <a:effectLst/>
        </p:spPr>
      </p:cxnSp>
      <p:sp>
        <p:nvSpPr>
          <p:cNvPr id="11" name="Rectangle 10"/>
          <p:cNvSpPr/>
          <p:nvPr/>
        </p:nvSpPr>
        <p:spPr bwMode="auto">
          <a:xfrm>
            <a:off x="2689861" y="5615941"/>
            <a:ext cx="184731" cy="461665"/>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b="1" dirty="0">
              <a:solidFill>
                <a:srgbClr val="FFFFFF"/>
              </a:solidFill>
              <a:effectLst>
                <a:outerShdw blurRad="38100" dist="38100" dir="2700000" algn="tl">
                  <a:srgbClr val="000000">
                    <a:alpha val="43137"/>
                  </a:srgbClr>
                </a:outerShdw>
              </a:effectLst>
              <a:latin typeface="Arial" charset="0"/>
            </a:endParaRPr>
          </a:p>
        </p:txBody>
      </p:sp>
      <p:sp>
        <p:nvSpPr>
          <p:cNvPr id="12" name="Rectangle 11"/>
          <p:cNvSpPr/>
          <p:nvPr/>
        </p:nvSpPr>
        <p:spPr bwMode="auto">
          <a:xfrm>
            <a:off x="7978140" y="5699760"/>
            <a:ext cx="1645920" cy="461665"/>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b="1" dirty="0">
              <a:solidFill>
                <a:srgbClr val="FFFFFF"/>
              </a:solidFill>
              <a:effectLst>
                <a:outerShdw blurRad="38100" dist="38100" dir="2700000" algn="tl">
                  <a:srgbClr val="000000">
                    <a:alpha val="43137"/>
                  </a:srgbClr>
                </a:outerShdw>
              </a:effectLst>
              <a:latin typeface="Arial" charset="0"/>
            </a:endParaRPr>
          </a:p>
        </p:txBody>
      </p:sp>
      <p:sp>
        <p:nvSpPr>
          <p:cNvPr id="10" name="Title 1"/>
          <p:cNvSpPr>
            <a:spLocks noGrp="1"/>
          </p:cNvSpPr>
          <p:nvPr>
            <p:ph type="title"/>
          </p:nvPr>
        </p:nvSpPr>
        <p:spPr>
          <a:xfrm>
            <a:off x="1841500" y="325438"/>
            <a:ext cx="8534400" cy="825500"/>
          </a:xfrm>
        </p:spPr>
        <p:txBody>
          <a:bodyPr/>
          <a:lstStyle/>
          <a:p>
            <a:r>
              <a:rPr lang="en-US" dirty="0">
                <a:effectLst/>
                <a:ea typeface="ＭＳ Ｐゴシック" pitchFamily="34" charset="-128"/>
              </a:rPr>
              <a:t>MR: Necrotizing Fasciitis on CT Pelvis</a:t>
            </a:r>
          </a:p>
        </p:txBody>
      </p:sp>
    </p:spTree>
    <p:extLst>
      <p:ext uri="{BB962C8B-B14F-4D97-AF65-F5344CB8AC3E}">
        <p14:creationId xmlns:p14="http://schemas.microsoft.com/office/powerpoint/2010/main" val="1534670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1841500" y="325438"/>
            <a:ext cx="8534400" cy="825500"/>
          </a:xfrm>
        </p:spPr>
        <p:txBody>
          <a:bodyPr/>
          <a:lstStyle/>
          <a:p>
            <a:r>
              <a:rPr lang="en-US" dirty="0">
                <a:effectLst/>
                <a:ea typeface="ＭＳ Ｐゴシック" pitchFamily="34" charset="-128"/>
              </a:rPr>
              <a:t>MR: Necrotizing Fasciitis on CT Pelvis</a:t>
            </a:r>
          </a:p>
        </p:txBody>
      </p:sp>
      <p:pic>
        <p:nvPicPr>
          <p:cNvPr id="54275" name="Picture 2"/>
          <p:cNvPicPr>
            <a:picLocks noChangeAspect="1" noChangeArrowheads="1"/>
          </p:cNvPicPr>
          <p:nvPr/>
        </p:nvPicPr>
        <p:blipFill>
          <a:blip r:embed="rId3" cstate="print"/>
          <a:srcRect l="55959" t="40204" r="13936" b="13519"/>
          <a:stretch>
            <a:fillRect/>
          </a:stretch>
        </p:blipFill>
        <p:spPr bwMode="auto">
          <a:xfrm>
            <a:off x="2246313" y="1525588"/>
            <a:ext cx="7929562" cy="4875212"/>
          </a:xfrm>
          <a:prstGeom prst="rect">
            <a:avLst/>
          </a:prstGeom>
          <a:noFill/>
          <a:ln w="9525">
            <a:noFill/>
            <a:miter lim="800000"/>
            <a:headEnd/>
            <a:tailEnd/>
          </a:ln>
        </p:spPr>
      </p:pic>
      <p:sp>
        <p:nvSpPr>
          <p:cNvPr id="4" name="TextBox 3"/>
          <p:cNvSpPr txBox="1"/>
          <p:nvPr/>
        </p:nvSpPr>
        <p:spPr>
          <a:xfrm>
            <a:off x="2654711" y="2379407"/>
            <a:ext cx="619432" cy="338554"/>
          </a:xfrm>
          <a:prstGeom prst="rect">
            <a:avLst/>
          </a:prstGeom>
          <a:noFill/>
        </p:spPr>
        <p:txBody>
          <a:bodyPr wrap="square" rtlCol="0">
            <a:spAutoFit/>
          </a:bodyPr>
          <a:lstStyle/>
          <a:p>
            <a:r>
              <a:rPr lang="en-US" sz="1600" dirty="0"/>
              <a:t>Skin</a:t>
            </a:r>
          </a:p>
        </p:txBody>
      </p:sp>
      <p:sp>
        <p:nvSpPr>
          <p:cNvPr id="5" name="TextBox 4"/>
          <p:cNvSpPr txBox="1"/>
          <p:nvPr/>
        </p:nvSpPr>
        <p:spPr>
          <a:xfrm>
            <a:off x="8480324" y="5796117"/>
            <a:ext cx="1666568" cy="584775"/>
          </a:xfrm>
          <a:prstGeom prst="rect">
            <a:avLst/>
          </a:prstGeom>
          <a:noFill/>
        </p:spPr>
        <p:txBody>
          <a:bodyPr wrap="square" rtlCol="0">
            <a:spAutoFit/>
          </a:bodyPr>
          <a:lstStyle/>
          <a:p>
            <a:r>
              <a:rPr lang="en-US" sz="1600" dirty="0"/>
              <a:t>Subcutaneous </a:t>
            </a:r>
          </a:p>
          <a:p>
            <a:r>
              <a:rPr lang="en-US" sz="1600" dirty="0"/>
              <a:t>Fat</a:t>
            </a:r>
          </a:p>
        </p:txBody>
      </p:sp>
      <p:sp>
        <p:nvSpPr>
          <p:cNvPr id="6" name="TextBox 5"/>
          <p:cNvSpPr txBox="1"/>
          <p:nvPr/>
        </p:nvSpPr>
        <p:spPr>
          <a:xfrm>
            <a:off x="2546555" y="5771537"/>
            <a:ext cx="1179872" cy="584775"/>
          </a:xfrm>
          <a:prstGeom prst="rect">
            <a:avLst/>
          </a:prstGeom>
          <a:noFill/>
        </p:spPr>
        <p:txBody>
          <a:bodyPr wrap="square" rtlCol="0">
            <a:spAutoFit/>
          </a:bodyPr>
          <a:lstStyle/>
          <a:p>
            <a:r>
              <a:rPr lang="en-US" sz="1600" dirty="0"/>
              <a:t>Air from infection</a:t>
            </a:r>
          </a:p>
        </p:txBody>
      </p:sp>
      <p:sp>
        <p:nvSpPr>
          <p:cNvPr id="7" name="TextBox 6"/>
          <p:cNvSpPr txBox="1"/>
          <p:nvPr/>
        </p:nvSpPr>
        <p:spPr>
          <a:xfrm>
            <a:off x="3760840" y="1735393"/>
            <a:ext cx="1258529" cy="338554"/>
          </a:xfrm>
          <a:prstGeom prst="rect">
            <a:avLst/>
          </a:prstGeom>
          <a:noFill/>
        </p:spPr>
        <p:txBody>
          <a:bodyPr wrap="square" rtlCol="0">
            <a:spAutoFit/>
          </a:bodyPr>
          <a:lstStyle/>
          <a:p>
            <a:r>
              <a:rPr lang="en-US" sz="1600" dirty="0"/>
              <a:t>Muscle</a:t>
            </a:r>
          </a:p>
        </p:txBody>
      </p:sp>
      <p:sp>
        <p:nvSpPr>
          <p:cNvPr id="8" name="TextBox 7"/>
          <p:cNvSpPr txBox="1"/>
          <p:nvPr/>
        </p:nvSpPr>
        <p:spPr>
          <a:xfrm>
            <a:off x="9429137" y="3274142"/>
            <a:ext cx="806245" cy="338554"/>
          </a:xfrm>
          <a:prstGeom prst="rect">
            <a:avLst/>
          </a:prstGeom>
          <a:noFill/>
        </p:spPr>
        <p:txBody>
          <a:bodyPr wrap="square" rtlCol="0">
            <a:spAutoFit/>
          </a:bodyPr>
          <a:lstStyle/>
          <a:p>
            <a:r>
              <a:rPr lang="en-US" sz="1600" dirty="0"/>
              <a:t>Femur</a:t>
            </a:r>
          </a:p>
        </p:txBody>
      </p:sp>
      <p:cxnSp>
        <p:nvCxnSpPr>
          <p:cNvPr id="10" name="Straight Arrow Connector 9"/>
          <p:cNvCxnSpPr/>
          <p:nvPr/>
        </p:nvCxnSpPr>
        <p:spPr bwMode="auto">
          <a:xfrm flipH="1">
            <a:off x="8298427" y="3618272"/>
            <a:ext cx="1337187" cy="334297"/>
          </a:xfrm>
          <a:prstGeom prst="straightConnector1">
            <a:avLst/>
          </a:prstGeom>
          <a:noFill/>
          <a:ln w="57150" cap="flat" cmpd="sng" algn="ctr">
            <a:solidFill>
              <a:srgbClr val="FF0000"/>
            </a:solidFill>
            <a:prstDash val="solid"/>
            <a:round/>
            <a:headEnd type="none" w="med" len="med"/>
            <a:tailEnd type="arrow"/>
          </a:ln>
          <a:effectLst/>
        </p:spPr>
      </p:cxnSp>
      <p:cxnSp>
        <p:nvCxnSpPr>
          <p:cNvPr id="11" name="Straight Arrow Connector 10"/>
          <p:cNvCxnSpPr>
            <a:stCxn id="4" idx="2"/>
          </p:cNvCxnSpPr>
          <p:nvPr/>
        </p:nvCxnSpPr>
        <p:spPr bwMode="auto">
          <a:xfrm>
            <a:off x="2964427" y="2717962"/>
            <a:ext cx="260554" cy="172723"/>
          </a:xfrm>
          <a:prstGeom prst="straightConnector1">
            <a:avLst/>
          </a:prstGeom>
          <a:noFill/>
          <a:ln w="57150"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flipV="1">
            <a:off x="3323303" y="4729316"/>
            <a:ext cx="2290916" cy="1091382"/>
          </a:xfrm>
          <a:prstGeom prst="straightConnector1">
            <a:avLst/>
          </a:prstGeom>
          <a:noFill/>
          <a:ln w="57150" cap="flat" cmpd="sng" algn="ctr">
            <a:solidFill>
              <a:srgbClr val="FF0000"/>
            </a:solidFill>
            <a:prstDash val="solid"/>
            <a:round/>
            <a:headEnd type="none" w="med" len="med"/>
            <a:tailEnd type="arrow"/>
          </a:ln>
          <a:effectLst/>
        </p:spPr>
      </p:cxnSp>
      <p:cxnSp>
        <p:nvCxnSpPr>
          <p:cNvPr id="13" name="Straight Arrow Connector 12"/>
          <p:cNvCxnSpPr/>
          <p:nvPr/>
        </p:nvCxnSpPr>
        <p:spPr bwMode="auto">
          <a:xfrm flipV="1">
            <a:off x="3293807" y="5220929"/>
            <a:ext cx="688259" cy="619434"/>
          </a:xfrm>
          <a:prstGeom prst="straightConnector1">
            <a:avLst/>
          </a:prstGeom>
          <a:noFill/>
          <a:ln w="57150"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flipV="1">
            <a:off x="8967020" y="4778478"/>
            <a:ext cx="324465" cy="1081549"/>
          </a:xfrm>
          <a:prstGeom prst="straightConnector1">
            <a:avLst/>
          </a:prstGeom>
          <a:noFill/>
          <a:ln w="5715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4090220" y="2035277"/>
            <a:ext cx="29497" cy="1199536"/>
          </a:xfrm>
          <a:prstGeom prst="straightConnector1">
            <a:avLst/>
          </a:prstGeom>
          <a:noFill/>
          <a:ln w="5715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753541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uClr>
                <a:srgbClr val="C00000"/>
              </a:buClr>
            </a:pPr>
            <a:r>
              <a:rPr lang="en-US" b="1" dirty="0"/>
              <a:t>How to differentiate deep tissue injuries? </a:t>
            </a:r>
          </a:p>
        </p:txBody>
      </p:sp>
      <p:sp>
        <p:nvSpPr>
          <p:cNvPr id="8" name="Content Placeholder 2"/>
          <p:cNvSpPr txBox="1">
            <a:spLocks/>
          </p:cNvSpPr>
          <p:nvPr/>
        </p:nvSpPr>
        <p:spPr>
          <a:xfrm>
            <a:off x="838200" y="1788403"/>
            <a:ext cx="10960261"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2" name="TextBox 11"/>
          <p:cNvSpPr txBox="1"/>
          <p:nvPr/>
        </p:nvSpPr>
        <p:spPr>
          <a:xfrm>
            <a:off x="4517984" y="6272298"/>
            <a:ext cx="7674016" cy="523220"/>
          </a:xfrm>
          <a:prstGeom prst="rect">
            <a:avLst/>
          </a:prstGeom>
          <a:noFill/>
        </p:spPr>
        <p:txBody>
          <a:bodyPr wrap="square" rtlCol="0">
            <a:spAutoFit/>
          </a:bodyPr>
          <a:lstStyle/>
          <a:p>
            <a:pPr marL="460375" indent="-460375"/>
            <a:r>
              <a:rPr lang="en-US" sz="1400" dirty="0"/>
              <a:t>Black JM, Brindle CT, Honaker JS. Differential diagnosis of suspected deep tissue injury. </a:t>
            </a:r>
            <a:r>
              <a:rPr lang="en-US" sz="1400" i="1" dirty="0" err="1"/>
              <a:t>Int</a:t>
            </a:r>
            <a:r>
              <a:rPr lang="en-US" sz="1400" i="1" dirty="0"/>
              <a:t> Wound J</a:t>
            </a:r>
            <a:r>
              <a:rPr lang="en-US" sz="1400" dirty="0"/>
              <a:t>. 2016;13(4):531-539.</a:t>
            </a:r>
          </a:p>
        </p:txBody>
      </p:sp>
      <p:sp>
        <p:nvSpPr>
          <p:cNvPr id="4" name="Rectangle 3"/>
          <p:cNvSpPr/>
          <p:nvPr/>
        </p:nvSpPr>
        <p:spPr>
          <a:xfrm>
            <a:off x="289367" y="1571163"/>
            <a:ext cx="10622473" cy="3785652"/>
          </a:xfrm>
          <a:prstGeom prst="rect">
            <a:avLst/>
          </a:prstGeom>
        </p:spPr>
        <p:txBody>
          <a:bodyPr wrap="square">
            <a:spAutoFit/>
          </a:bodyPr>
          <a:lstStyle/>
          <a:p>
            <a:pPr marL="285750" indent="-285750">
              <a:buClr>
                <a:srgbClr val="C00000"/>
              </a:buClr>
              <a:buFont typeface="Arial" charset="0"/>
              <a:buChar char="•"/>
            </a:pPr>
            <a:r>
              <a:rPr lang="en-US" sz="2000" dirty="0" err="1"/>
              <a:t>Necrotising</a:t>
            </a:r>
            <a:r>
              <a:rPr lang="en-US" sz="2000" dirty="0"/>
              <a:t> fasciitis is a rapidly progressive inflammatory infection of the fascia, with secondary necrosis of the subcutaneous tissues. </a:t>
            </a:r>
          </a:p>
          <a:p>
            <a:pPr marL="285750" indent="-285750">
              <a:buClr>
                <a:srgbClr val="C00000"/>
              </a:buClr>
              <a:buFont typeface="Arial" charset="0"/>
              <a:buChar char="•"/>
            </a:pPr>
            <a:r>
              <a:rPr lang="en-US" sz="2000" dirty="0"/>
              <a:t>Patients with </a:t>
            </a:r>
            <a:r>
              <a:rPr lang="en-US" sz="2000" dirty="0" err="1"/>
              <a:t>necrotising</a:t>
            </a:r>
            <a:r>
              <a:rPr lang="en-US" sz="2000" dirty="0"/>
              <a:t> soft tissue infections, including </a:t>
            </a:r>
            <a:r>
              <a:rPr lang="en-US" sz="2000" dirty="0" err="1"/>
              <a:t>necrotising</a:t>
            </a:r>
            <a:r>
              <a:rPr lang="en-US" sz="2000" dirty="0"/>
              <a:t> fasciitis may or may not have a history of skin injury. </a:t>
            </a:r>
          </a:p>
          <a:p>
            <a:pPr marL="285750" indent="-285750">
              <a:buClr>
                <a:srgbClr val="C00000"/>
              </a:buClr>
              <a:buFont typeface="Arial" charset="0"/>
              <a:buChar char="•"/>
            </a:pPr>
            <a:r>
              <a:rPr lang="en-US" sz="2000" dirty="0"/>
              <a:t>These patients often report severe pain in the tissues and are quickly septic. </a:t>
            </a:r>
            <a:r>
              <a:rPr lang="en-US" sz="2000" dirty="0" err="1"/>
              <a:t>Ischaemia</a:t>
            </a:r>
            <a:r>
              <a:rPr lang="en-US" sz="2000" dirty="0"/>
              <a:t> is created in the tissues by bacteria such as </a:t>
            </a:r>
            <a:r>
              <a:rPr lang="en-US" sz="2000" i="1" dirty="0"/>
              <a:t>Streptococcus </a:t>
            </a:r>
            <a:r>
              <a:rPr lang="en-US" sz="2000" dirty="0"/>
              <a:t>and </a:t>
            </a:r>
            <a:r>
              <a:rPr lang="en-US" sz="2000" i="1" dirty="0"/>
              <a:t>Clostridia </a:t>
            </a:r>
            <a:r>
              <a:rPr lang="en-US" sz="2000" dirty="0"/>
              <a:t>; however, many organisms are present in the wound cultures. </a:t>
            </a:r>
          </a:p>
          <a:p>
            <a:pPr marL="285750" indent="-285750">
              <a:buClr>
                <a:srgbClr val="C00000"/>
              </a:buClr>
              <a:buFont typeface="Arial" charset="0"/>
              <a:buChar char="•"/>
            </a:pPr>
            <a:r>
              <a:rPr lang="en-US" sz="2000" dirty="0"/>
              <a:t>The skin may look pale at first, but quickly becomes red or bronze and warm to the touch, and sometimes becomes swollen. Later, the skin turns violet, often with the development of large fluid‐filled blisters. </a:t>
            </a:r>
          </a:p>
          <a:p>
            <a:pPr marL="285750" indent="-285750">
              <a:buClr>
                <a:srgbClr val="C00000"/>
              </a:buClr>
              <a:buFont typeface="Arial" charset="0"/>
              <a:buChar char="•"/>
            </a:pPr>
            <a:r>
              <a:rPr lang="en-US" sz="2000" dirty="0"/>
              <a:t>Drainage from these blisters is brown, watery and sometimes foul‐smelling. Areas of gangrene develop and the patient becomes septic.</a:t>
            </a:r>
          </a:p>
        </p:txBody>
      </p:sp>
    </p:spTree>
    <p:extLst>
      <p:ext uri="{BB962C8B-B14F-4D97-AF65-F5344CB8AC3E}">
        <p14:creationId xmlns:p14="http://schemas.microsoft.com/office/powerpoint/2010/main" val="3084492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9093"/>
            <a:ext cx="10515600" cy="1325563"/>
          </a:xfrm>
        </p:spPr>
        <p:txBody>
          <a:bodyPr>
            <a:normAutofit/>
          </a:bodyPr>
          <a:lstStyle/>
          <a:p>
            <a:pPr algn="ctr">
              <a:buClr>
                <a:srgbClr val="C00000"/>
              </a:buClr>
            </a:pPr>
            <a:r>
              <a:rPr lang="en-US" b="1" dirty="0"/>
              <a:t>How to differentiate deep tissue injuries? </a:t>
            </a:r>
          </a:p>
        </p:txBody>
      </p:sp>
      <p:sp>
        <p:nvSpPr>
          <p:cNvPr id="8" name="Content Placeholder 2"/>
          <p:cNvSpPr txBox="1">
            <a:spLocks/>
          </p:cNvSpPr>
          <p:nvPr/>
        </p:nvSpPr>
        <p:spPr>
          <a:xfrm>
            <a:off x="838200" y="1788403"/>
            <a:ext cx="10960261"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solidFill>
                <a:schemeClr val="bg1"/>
              </a:solidFill>
            </a:endParaRPr>
          </a:p>
        </p:txBody>
      </p:sp>
      <p:sp>
        <p:nvSpPr>
          <p:cNvPr id="12" name="TextBox 11"/>
          <p:cNvSpPr txBox="1"/>
          <p:nvPr/>
        </p:nvSpPr>
        <p:spPr>
          <a:xfrm>
            <a:off x="4517984" y="6463632"/>
            <a:ext cx="7674016" cy="253916"/>
          </a:xfrm>
          <a:prstGeom prst="rect">
            <a:avLst/>
          </a:prstGeom>
          <a:noFill/>
        </p:spPr>
        <p:txBody>
          <a:bodyPr wrap="square" rtlCol="0">
            <a:spAutoFit/>
          </a:bodyPr>
          <a:lstStyle/>
          <a:p>
            <a:pPr marL="460375" indent="-460375"/>
            <a:r>
              <a:rPr lang="en-US" sz="1050" dirty="0"/>
              <a:t>Black JM, Brindle CT, Honaker JS. Differential diagnosis of suspected deep tissue injury. </a:t>
            </a:r>
            <a:r>
              <a:rPr lang="en-US" sz="1050" i="1" dirty="0" err="1"/>
              <a:t>Int</a:t>
            </a:r>
            <a:r>
              <a:rPr lang="en-US" sz="1050" i="1" dirty="0"/>
              <a:t> Wound J</a:t>
            </a:r>
            <a:r>
              <a:rPr lang="en-US" sz="1050" dirty="0"/>
              <a:t>. 2016;13(4):531-539.</a:t>
            </a:r>
          </a:p>
        </p:txBody>
      </p:sp>
      <p:pic>
        <p:nvPicPr>
          <p:cNvPr id="5" name="Picture 4"/>
          <p:cNvPicPr>
            <a:picLocks noChangeAspect="1"/>
          </p:cNvPicPr>
          <p:nvPr/>
        </p:nvPicPr>
        <p:blipFill>
          <a:blip r:embed="rId2"/>
          <a:stretch>
            <a:fillRect/>
          </a:stretch>
        </p:blipFill>
        <p:spPr>
          <a:xfrm>
            <a:off x="1316555" y="1076438"/>
            <a:ext cx="9328144" cy="5421898"/>
          </a:xfrm>
          <a:prstGeom prst="rect">
            <a:avLst/>
          </a:prstGeom>
        </p:spPr>
      </p:pic>
    </p:spTree>
    <p:extLst>
      <p:ext uri="{BB962C8B-B14F-4D97-AF65-F5344CB8AC3E}">
        <p14:creationId xmlns:p14="http://schemas.microsoft.com/office/powerpoint/2010/main" val="2792525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285" y="411418"/>
            <a:ext cx="11343189" cy="1325563"/>
          </a:xfrm>
        </p:spPr>
        <p:txBody>
          <a:bodyPr>
            <a:normAutofit/>
          </a:bodyPr>
          <a:lstStyle/>
          <a:p>
            <a:pPr algn="ctr">
              <a:buClr>
                <a:srgbClr val="C00000"/>
              </a:buClr>
            </a:pPr>
            <a:r>
              <a:rPr lang="en-US" sz="4000" dirty="0">
                <a:latin typeface="Arial" panose="020B0604020202020204" pitchFamily="34" charset="0"/>
                <a:cs typeface="Arial" panose="020B0604020202020204" pitchFamily="34" charset="0"/>
              </a:rPr>
              <a:t>Agenda</a:t>
            </a:r>
          </a:p>
        </p:txBody>
      </p:sp>
      <p:sp>
        <p:nvSpPr>
          <p:cNvPr id="7" name="Content Placeholder 2"/>
          <p:cNvSpPr txBox="1">
            <a:spLocks/>
          </p:cNvSpPr>
          <p:nvPr/>
        </p:nvSpPr>
        <p:spPr>
          <a:xfrm>
            <a:off x="983848" y="1939499"/>
            <a:ext cx="10648708" cy="4351338"/>
          </a:xfrm>
          <a:prstGeom prst="rect">
            <a:avLst/>
          </a:prstGeom>
        </p:spPr>
        <p:txBody>
          <a:bodyPr vert="horz" lIns="91440" tIns="45720" rIns="91440" bIns="45720" numCol="2" rtlCol="0">
            <a:normAutofit fontScale="92500" lnSpcReduction="20000"/>
          </a:bodyPr>
          <a:lstStyle>
            <a:lvl1pPr marL="228600" indent="-228600" algn="l" defTabSz="914400" rtl="0" eaLnBrk="1" latinLnBrk="0" hangingPunct="1">
              <a:lnSpc>
                <a:spcPct val="90000"/>
              </a:lnSpc>
              <a:spcBef>
                <a:spcPts val="1000"/>
              </a:spcBef>
              <a:buClr>
                <a:srgbClr val="FFFF00"/>
              </a:buClr>
              <a:buFont typeface="Arial" charset="0"/>
              <a:buChar char="•"/>
              <a:defRPr sz="2800" kern="120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FF00"/>
              </a:buClr>
              <a:buFont typeface="Arial" charset="0"/>
              <a:buChar char="•"/>
              <a:defRPr sz="240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FF00"/>
              </a:buClr>
              <a:buFont typeface="Arial" charset="0"/>
              <a:buChar char="•"/>
              <a:defRPr sz="200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FF00"/>
              </a:buClr>
              <a:buFont typeface="Arial" charset="0"/>
              <a:buChar char="•"/>
              <a:defRPr sz="180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C00000"/>
              </a:buClr>
            </a:pPr>
            <a:r>
              <a:rPr lang="en-US" dirty="0">
                <a:solidFill>
                  <a:schemeClr val="tx1"/>
                </a:solidFill>
              </a:rPr>
              <a:t>Necrotizing fasciitis: overview</a:t>
            </a:r>
          </a:p>
          <a:p>
            <a:pPr>
              <a:buClr>
                <a:srgbClr val="C00000"/>
              </a:buClr>
            </a:pPr>
            <a:r>
              <a:rPr lang="en-US" dirty="0">
                <a:solidFill>
                  <a:schemeClr val="tx1"/>
                </a:solidFill>
              </a:rPr>
              <a:t>What is necrotizing fasciitis?</a:t>
            </a:r>
          </a:p>
          <a:p>
            <a:pPr>
              <a:buClr>
                <a:srgbClr val="C00000"/>
              </a:buClr>
            </a:pPr>
            <a:r>
              <a:rPr lang="en-US" dirty="0">
                <a:solidFill>
                  <a:schemeClr val="tx1"/>
                </a:solidFill>
              </a:rPr>
              <a:t>Clinical appearance of necrotizing fasciitis </a:t>
            </a:r>
          </a:p>
          <a:p>
            <a:pPr>
              <a:buClr>
                <a:srgbClr val="C00000"/>
              </a:buClr>
            </a:pPr>
            <a:r>
              <a:rPr lang="en-US" dirty="0">
                <a:solidFill>
                  <a:schemeClr val="tx1"/>
                </a:solidFill>
              </a:rPr>
              <a:t>How to evaluate for necrotizing fasciitis? </a:t>
            </a:r>
          </a:p>
          <a:p>
            <a:pPr>
              <a:buClr>
                <a:srgbClr val="C00000"/>
              </a:buClr>
            </a:pPr>
            <a:r>
              <a:rPr lang="en-US" dirty="0">
                <a:solidFill>
                  <a:schemeClr val="tx1"/>
                </a:solidFill>
              </a:rPr>
              <a:t>How to diagnose necrotizing fasciitis? </a:t>
            </a:r>
          </a:p>
          <a:p>
            <a:pPr>
              <a:buClr>
                <a:srgbClr val="C00000"/>
              </a:buClr>
            </a:pPr>
            <a:r>
              <a:rPr lang="en-US" dirty="0">
                <a:solidFill>
                  <a:schemeClr val="tx1"/>
                </a:solidFill>
              </a:rPr>
              <a:t>What is pathology of necrotizing fasciitis? </a:t>
            </a:r>
          </a:p>
          <a:p>
            <a:pPr>
              <a:buClr>
                <a:srgbClr val="C00000"/>
              </a:buClr>
            </a:pPr>
            <a:r>
              <a:rPr lang="en-US" dirty="0">
                <a:solidFill>
                  <a:schemeClr val="tx1"/>
                </a:solidFill>
              </a:rPr>
              <a:t>What is role of imaging? </a:t>
            </a:r>
          </a:p>
          <a:p>
            <a:pPr>
              <a:buClr>
                <a:srgbClr val="C00000"/>
              </a:buClr>
            </a:pPr>
            <a:r>
              <a:rPr lang="en-US" dirty="0">
                <a:solidFill>
                  <a:schemeClr val="tx1"/>
                </a:solidFill>
              </a:rPr>
              <a:t>How to differentiate deep tissue injuries?</a:t>
            </a:r>
          </a:p>
          <a:p>
            <a:pPr>
              <a:buClr>
                <a:srgbClr val="C00000"/>
              </a:buClr>
            </a:pPr>
            <a:r>
              <a:rPr lang="en-US" dirty="0">
                <a:solidFill>
                  <a:schemeClr val="tx1"/>
                </a:solidFill>
              </a:rPr>
              <a:t>What are antibiotic options for necrotizing fasciitis? </a:t>
            </a:r>
          </a:p>
          <a:p>
            <a:pPr>
              <a:buClr>
                <a:srgbClr val="C00000"/>
              </a:buClr>
            </a:pPr>
            <a:r>
              <a:rPr lang="en-US" dirty="0">
                <a:solidFill>
                  <a:schemeClr val="tx1"/>
                </a:solidFill>
              </a:rPr>
              <a:t>How to manage infection? </a:t>
            </a:r>
          </a:p>
          <a:p>
            <a:pPr>
              <a:buClr>
                <a:srgbClr val="C00000"/>
              </a:buClr>
            </a:pPr>
            <a:r>
              <a:rPr lang="en-US" dirty="0">
                <a:solidFill>
                  <a:schemeClr val="tx1"/>
                </a:solidFill>
              </a:rPr>
              <a:t> What are treatment options? </a:t>
            </a:r>
          </a:p>
          <a:p>
            <a:pPr>
              <a:buClr>
                <a:srgbClr val="C00000"/>
              </a:buClr>
            </a:pPr>
            <a:r>
              <a:rPr lang="en-US" dirty="0">
                <a:solidFill>
                  <a:schemeClr val="tx1"/>
                </a:solidFill>
              </a:rPr>
              <a:t>What are surgical options? </a:t>
            </a:r>
          </a:p>
          <a:p>
            <a:pPr>
              <a:buClr>
                <a:srgbClr val="C00000"/>
              </a:buClr>
            </a:pPr>
            <a:r>
              <a:rPr lang="en-US" dirty="0">
                <a:solidFill>
                  <a:schemeClr val="tx1"/>
                </a:solidFill>
              </a:rPr>
              <a:t>How to debride? </a:t>
            </a:r>
          </a:p>
          <a:p>
            <a:pPr>
              <a:buClr>
                <a:srgbClr val="C00000"/>
              </a:buClr>
            </a:pPr>
            <a:r>
              <a:rPr lang="en-US" dirty="0">
                <a:solidFill>
                  <a:schemeClr val="tx1"/>
                </a:solidFill>
                <a:effectLst/>
                <a:ea typeface="ＭＳ Ｐゴシック" pitchFamily="34" charset="-128"/>
              </a:rPr>
              <a:t>Is </a:t>
            </a:r>
            <a:r>
              <a:rPr lang="en-US">
                <a:solidFill>
                  <a:schemeClr val="tx1"/>
                </a:solidFill>
                <a:effectLst/>
                <a:ea typeface="ＭＳ Ｐゴシック" pitchFamily="34" charset="-128"/>
              </a:rPr>
              <a:t>it rapid </a:t>
            </a:r>
            <a:r>
              <a:rPr lang="en-US">
                <a:solidFill>
                  <a:schemeClr val="tx1"/>
                </a:solidFill>
                <a:ea typeface="ＭＳ Ｐゴシック" pitchFamily="34" charset="-128"/>
              </a:rPr>
              <a:t>b</a:t>
            </a:r>
            <a:r>
              <a:rPr lang="en-US">
                <a:solidFill>
                  <a:schemeClr val="tx1"/>
                </a:solidFill>
                <a:effectLst/>
                <a:ea typeface="ＭＳ Ｐゴシック" pitchFamily="34" charset="-128"/>
              </a:rPr>
              <a:t>acterial </a:t>
            </a:r>
            <a:r>
              <a:rPr lang="en-US" dirty="0">
                <a:solidFill>
                  <a:schemeClr val="tx1"/>
                </a:solidFill>
                <a:ea typeface="ＭＳ Ｐゴシック" pitchFamily="34" charset="-128"/>
              </a:rPr>
              <a:t>p</a:t>
            </a:r>
            <a:r>
              <a:rPr lang="en-US">
                <a:solidFill>
                  <a:schemeClr val="tx1"/>
                </a:solidFill>
                <a:effectLst/>
                <a:ea typeface="ＭＳ Ｐゴシック" pitchFamily="34" charset="-128"/>
              </a:rPr>
              <a:t>rogression or lack of early </a:t>
            </a:r>
            <a:r>
              <a:rPr lang="en-US" dirty="0">
                <a:solidFill>
                  <a:schemeClr val="tx1"/>
                </a:solidFill>
                <a:ea typeface="ＭＳ Ｐゴシック" pitchFamily="34" charset="-128"/>
              </a:rPr>
              <a:t>r</a:t>
            </a:r>
            <a:r>
              <a:rPr lang="en-US">
                <a:solidFill>
                  <a:schemeClr val="tx1"/>
                </a:solidFill>
                <a:effectLst/>
                <a:ea typeface="ＭＳ Ｐゴシック" pitchFamily="34" charset="-128"/>
              </a:rPr>
              <a:t>ecognition </a:t>
            </a:r>
            <a:r>
              <a:rPr lang="en-US" dirty="0">
                <a:solidFill>
                  <a:schemeClr val="tx1"/>
                </a:solidFill>
                <a:effectLst/>
                <a:ea typeface="ＭＳ Ｐゴシック" pitchFamily="34" charset="-128"/>
              </a:rPr>
              <a:t>of </a:t>
            </a:r>
            <a:r>
              <a:rPr lang="en-US">
                <a:solidFill>
                  <a:schemeClr val="tx1"/>
                </a:solidFill>
                <a:effectLst/>
                <a:ea typeface="ＭＳ Ｐゴシック" pitchFamily="34" charset="-128"/>
              </a:rPr>
              <a:t>the infection</a:t>
            </a:r>
            <a:endParaRPr lang="en-US" dirty="0">
              <a:solidFill>
                <a:schemeClr val="tx1"/>
              </a:solidFill>
              <a:effectLst/>
              <a:ea typeface="ＭＳ Ｐゴシック" pitchFamily="34" charset="-128"/>
            </a:endParaRPr>
          </a:p>
          <a:p>
            <a:pPr>
              <a:buClr>
                <a:srgbClr val="C00000"/>
              </a:buClr>
            </a:pPr>
            <a:r>
              <a:rPr lang="en-US" dirty="0">
                <a:solidFill>
                  <a:schemeClr val="tx1"/>
                </a:solidFill>
                <a:ea typeface="ＭＳ Ｐゴシック" pitchFamily="34" charset="-128"/>
              </a:rPr>
              <a:t>Case studies</a:t>
            </a:r>
            <a:endParaRPr lang="en-US" dirty="0">
              <a:solidFill>
                <a:schemeClr val="tx1"/>
              </a:solidFill>
            </a:endParaRPr>
          </a:p>
          <a:p>
            <a:pPr>
              <a:buClr>
                <a:srgbClr val="C00000"/>
              </a:buClr>
            </a:pPr>
            <a:endParaRPr lang="en-US" dirty="0">
              <a:solidFill>
                <a:schemeClr val="tx1"/>
              </a:solidFill>
            </a:endParaRPr>
          </a:p>
        </p:txBody>
      </p:sp>
    </p:spTree>
    <p:extLst>
      <p:ext uri="{BB962C8B-B14F-4D97-AF65-F5344CB8AC3E}">
        <p14:creationId xmlns:p14="http://schemas.microsoft.com/office/powerpoint/2010/main" val="1068516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What are antibiotic options for necrotizing fasciitis? </a:t>
            </a:r>
          </a:p>
        </p:txBody>
      </p:sp>
      <p:sp>
        <p:nvSpPr>
          <p:cNvPr id="8" name="Content Placeholder 2"/>
          <p:cNvSpPr txBox="1">
            <a:spLocks/>
          </p:cNvSpPr>
          <p:nvPr/>
        </p:nvSpPr>
        <p:spPr>
          <a:xfrm>
            <a:off x="838200" y="1788403"/>
            <a:ext cx="10960261"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p>
        </p:txBody>
      </p:sp>
      <p:sp>
        <p:nvSpPr>
          <p:cNvPr id="12" name="TextBox 11"/>
          <p:cNvSpPr txBox="1"/>
          <p:nvPr/>
        </p:nvSpPr>
        <p:spPr>
          <a:xfrm>
            <a:off x="4517984" y="6272298"/>
            <a:ext cx="7674016" cy="523220"/>
          </a:xfrm>
          <a:prstGeom prst="rect">
            <a:avLst/>
          </a:prstGeom>
          <a:noFill/>
        </p:spPr>
        <p:txBody>
          <a:bodyPr wrap="square" rtlCol="0">
            <a:spAutoFit/>
          </a:bodyPr>
          <a:lstStyle/>
          <a:p>
            <a:pPr marL="460375" indent="-460375"/>
            <a:r>
              <a:rPr lang="en-US" sz="1400" dirty="0" err="1"/>
              <a:t>Menichetti</a:t>
            </a:r>
            <a:r>
              <a:rPr lang="en-US" sz="1400" dirty="0"/>
              <a:t> F, Giuliano S, Fortunato S. Are there any reasons to change our behavior in necrotizing fasciitis with the advent of new antibiotics?. </a:t>
            </a:r>
            <a:r>
              <a:rPr lang="en-US" sz="1400" i="1" dirty="0" err="1"/>
              <a:t>Curr</a:t>
            </a:r>
            <a:r>
              <a:rPr lang="en-US" sz="1400" i="1" dirty="0"/>
              <a:t> </a:t>
            </a:r>
            <a:r>
              <a:rPr lang="en-US" sz="1400" i="1" dirty="0" err="1"/>
              <a:t>Opin</a:t>
            </a:r>
            <a:r>
              <a:rPr lang="en-US" sz="1400" i="1" dirty="0"/>
              <a:t> Infect Dis</a:t>
            </a:r>
            <a:r>
              <a:rPr lang="en-US" sz="1400" dirty="0"/>
              <a:t>. 2017;30(2):172-179.</a:t>
            </a:r>
          </a:p>
        </p:txBody>
      </p:sp>
      <p:pic>
        <p:nvPicPr>
          <p:cNvPr id="4" name="Picture 3"/>
          <p:cNvPicPr>
            <a:picLocks noChangeAspect="1"/>
          </p:cNvPicPr>
          <p:nvPr/>
        </p:nvPicPr>
        <p:blipFill>
          <a:blip r:embed="rId2"/>
          <a:stretch>
            <a:fillRect/>
          </a:stretch>
        </p:blipFill>
        <p:spPr>
          <a:xfrm>
            <a:off x="2176041" y="1662299"/>
            <a:ext cx="7936871" cy="4609999"/>
          </a:xfrm>
          <a:prstGeom prst="rect">
            <a:avLst/>
          </a:prstGeom>
        </p:spPr>
      </p:pic>
    </p:spTree>
    <p:extLst>
      <p:ext uri="{BB962C8B-B14F-4D97-AF65-F5344CB8AC3E}">
        <p14:creationId xmlns:p14="http://schemas.microsoft.com/office/powerpoint/2010/main" val="1639312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What are antibiotic options for necrotizing fasciitis? </a:t>
            </a:r>
          </a:p>
        </p:txBody>
      </p:sp>
      <p:sp>
        <p:nvSpPr>
          <p:cNvPr id="8" name="Content Placeholder 2"/>
          <p:cNvSpPr txBox="1">
            <a:spLocks/>
          </p:cNvSpPr>
          <p:nvPr/>
        </p:nvSpPr>
        <p:spPr>
          <a:xfrm>
            <a:off x="838200" y="1788403"/>
            <a:ext cx="10960261"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p>
        </p:txBody>
      </p:sp>
      <p:sp>
        <p:nvSpPr>
          <p:cNvPr id="12" name="TextBox 11"/>
          <p:cNvSpPr txBox="1"/>
          <p:nvPr/>
        </p:nvSpPr>
        <p:spPr>
          <a:xfrm>
            <a:off x="4517984" y="6272298"/>
            <a:ext cx="7674016" cy="523220"/>
          </a:xfrm>
          <a:prstGeom prst="rect">
            <a:avLst/>
          </a:prstGeom>
          <a:noFill/>
        </p:spPr>
        <p:txBody>
          <a:bodyPr wrap="square" rtlCol="0">
            <a:spAutoFit/>
          </a:bodyPr>
          <a:lstStyle/>
          <a:p>
            <a:pPr marL="460375" indent="-460375"/>
            <a:r>
              <a:rPr lang="en-US" sz="1400" dirty="0" err="1"/>
              <a:t>Menichetti</a:t>
            </a:r>
            <a:r>
              <a:rPr lang="en-US" sz="1400" dirty="0"/>
              <a:t> F, Giuliano S, Fortunato S. Are there any reasons to change our behavior in necrotizing fasciitis with the advent of new antibiotics?. </a:t>
            </a:r>
            <a:r>
              <a:rPr lang="en-US" sz="1400" i="1" dirty="0" err="1"/>
              <a:t>Curr</a:t>
            </a:r>
            <a:r>
              <a:rPr lang="en-US" sz="1400" i="1" dirty="0"/>
              <a:t> </a:t>
            </a:r>
            <a:r>
              <a:rPr lang="en-US" sz="1400" i="1" dirty="0" err="1"/>
              <a:t>Opin</a:t>
            </a:r>
            <a:r>
              <a:rPr lang="en-US" sz="1400" i="1" dirty="0"/>
              <a:t> Infect Dis</a:t>
            </a:r>
            <a:r>
              <a:rPr lang="en-US" sz="1400" dirty="0"/>
              <a:t>. 2017;30(2):172-179.</a:t>
            </a:r>
          </a:p>
        </p:txBody>
      </p:sp>
      <p:pic>
        <p:nvPicPr>
          <p:cNvPr id="3" name="Picture 2"/>
          <p:cNvPicPr>
            <a:picLocks noChangeAspect="1"/>
          </p:cNvPicPr>
          <p:nvPr/>
        </p:nvPicPr>
        <p:blipFill>
          <a:blip r:embed="rId2"/>
          <a:stretch>
            <a:fillRect/>
          </a:stretch>
        </p:blipFill>
        <p:spPr>
          <a:xfrm>
            <a:off x="3518704" y="1788403"/>
            <a:ext cx="4976792" cy="4299948"/>
          </a:xfrm>
          <a:prstGeom prst="rect">
            <a:avLst/>
          </a:prstGeom>
        </p:spPr>
      </p:pic>
    </p:spTree>
    <p:extLst>
      <p:ext uri="{BB962C8B-B14F-4D97-AF65-F5344CB8AC3E}">
        <p14:creationId xmlns:p14="http://schemas.microsoft.com/office/powerpoint/2010/main" val="1951427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a:r>
              <a:rPr lang="en-US" sz="3733" dirty="0"/>
              <a:t>How to manage infection?</a:t>
            </a:r>
          </a:p>
        </p:txBody>
      </p:sp>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914401" y="1193801"/>
            <a:ext cx="9143999" cy="4470399"/>
          </a:xfrm>
        </p:spPr>
        <p:txBody>
          <a:bodyPr/>
          <a:lstStyle/>
          <a:p>
            <a:pPr marL="0" indent="0">
              <a:buNone/>
            </a:pPr>
            <a:endParaRPr lang="en-US" sz="1867" dirty="0">
              <a:solidFill>
                <a:srgbClr val="212529"/>
              </a:solidFill>
              <a:latin typeface="Arial" panose="020B0604020202020204" pitchFamily="34" charset="0"/>
              <a:cs typeface="Arial" panose="020B0604020202020204" pitchFamily="34" charset="0"/>
            </a:endParaRPr>
          </a:p>
          <a:p>
            <a:r>
              <a:rPr lang="en-US" sz="1867" i="1" dirty="0">
                <a:solidFill>
                  <a:srgbClr val="212529"/>
                </a:solidFill>
                <a:latin typeface="Arial" panose="020B0604020202020204" pitchFamily="34" charset="0"/>
                <a:cs typeface="Arial" panose="020B0604020202020204" pitchFamily="34" charset="0"/>
              </a:rPr>
              <a:t>Infection</a:t>
            </a:r>
            <a:r>
              <a:rPr lang="en-US" sz="1867" dirty="0">
                <a:solidFill>
                  <a:srgbClr val="212529"/>
                </a:solidFill>
                <a:latin typeface="Arial" panose="020B0604020202020204" pitchFamily="34" charset="0"/>
                <a:cs typeface="Arial" panose="020B0604020202020204" pitchFamily="34" charset="0"/>
              </a:rPr>
              <a:t>. A nonhealing wound, as measured by change in area, is often a sign of occult infection. Use of an informatics system such as the WEMR in the emergency room or clinic setting would allow clinicians to determine if the wound is not healing as compared to previous visits.</a:t>
            </a:r>
            <a:br>
              <a:rPr lang="en-US" sz="1867" dirty="0">
                <a:solidFill>
                  <a:srgbClr val="212529"/>
                </a:solidFill>
                <a:latin typeface="Arial" panose="020B0604020202020204" pitchFamily="34" charset="0"/>
                <a:cs typeface="Arial" panose="020B0604020202020204" pitchFamily="34" charset="0"/>
              </a:rPr>
            </a:br>
            <a:endParaRPr lang="en-US" sz="1867" dirty="0">
              <a:solidFill>
                <a:srgbClr val="212529"/>
              </a:solidFill>
              <a:latin typeface="Arial" panose="020B0604020202020204" pitchFamily="34" charset="0"/>
              <a:cs typeface="Arial" panose="020B0604020202020204" pitchFamily="34" charset="0"/>
            </a:endParaRPr>
          </a:p>
          <a:p>
            <a:r>
              <a:rPr lang="en-US" sz="1867" dirty="0">
                <a:solidFill>
                  <a:srgbClr val="212529"/>
                </a:solidFill>
                <a:latin typeface="Arial" panose="020B0604020202020204" pitchFamily="34" charset="0"/>
                <a:cs typeface="Arial" panose="020B0604020202020204" pitchFamily="34" charset="0"/>
              </a:rPr>
              <a:t>Patients with chronic wounds may not present with classic signs of soft tissue infection, such as redness, warmth, swelling, and pain, particularly if they have impaired immune response from aging or impaired local vasodilatation linked to neuropathy.</a:t>
            </a:r>
            <a:r>
              <a:rPr lang="en-US" sz="1867" baseline="30000" dirty="0">
                <a:solidFill>
                  <a:srgbClr val="212529"/>
                </a:solidFill>
                <a:latin typeface="Arial" panose="020B0604020202020204" pitchFamily="34" charset="0"/>
                <a:cs typeface="Arial" panose="020B0604020202020204" pitchFamily="34" charset="0"/>
              </a:rPr>
              <a:t> </a:t>
            </a:r>
            <a:r>
              <a:rPr lang="en-US" sz="1867" dirty="0">
                <a:solidFill>
                  <a:srgbClr val="212529"/>
                </a:solidFill>
                <a:latin typeface="Arial" panose="020B0604020202020204" pitchFamily="34" charset="0"/>
                <a:cs typeface="Arial" panose="020B0604020202020204" pitchFamily="34" charset="0"/>
              </a:rPr>
              <a:t>Hence, absence of these classic signs does not rule out a wound infection; the clinician should be aware of the atypical signs of a chronic wound infection and devise a treatment plan. In any person with diabetes and wound pain, even a small ulcer may harbor an infection. Increased drainage in a chronic wound is often a sign of persistent infection. Although the drainage may not be purulent, discoloration or an increase in drainage may be a sign of persistent infection that requires treatment.</a:t>
            </a:r>
            <a:endParaRPr lang="en-US" sz="1867"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810D20C-74CA-1DBA-96FD-18EFD08A2B34}"/>
              </a:ext>
            </a:extLst>
          </p:cNvPr>
          <p:cNvSpPr txBox="1"/>
          <p:nvPr/>
        </p:nvSpPr>
        <p:spPr>
          <a:xfrm>
            <a:off x="3707640" y="6049613"/>
            <a:ext cx="8484361" cy="769634"/>
          </a:xfrm>
          <a:prstGeom prst="rect">
            <a:avLst/>
          </a:prstGeom>
          <a:noFill/>
        </p:spPr>
        <p:txBody>
          <a:bodyPr wrap="square" rtlCol="0">
            <a:spAutoFit/>
          </a:bodyPr>
          <a:lstStyle/>
          <a:p>
            <a:pPr marL="537620" indent="-537620"/>
            <a:r>
              <a:rPr lang="en-US" sz="1467" dirty="0" err="1">
                <a:solidFill>
                  <a:srgbClr val="212121"/>
                </a:solidFill>
                <a:latin typeface="system-ui"/>
              </a:rPr>
              <a:t>Golinko</a:t>
            </a:r>
            <a:r>
              <a:rPr lang="en-US" sz="1467" dirty="0">
                <a:solidFill>
                  <a:srgbClr val="212121"/>
                </a:solidFill>
                <a:latin typeface="system-ui"/>
              </a:rPr>
              <a:t> MS, Clark S, </a:t>
            </a:r>
            <a:r>
              <a:rPr lang="en-US" sz="1467" dirty="0" err="1">
                <a:solidFill>
                  <a:srgbClr val="212121"/>
                </a:solidFill>
                <a:latin typeface="system-ui"/>
              </a:rPr>
              <a:t>Rennert</a:t>
            </a:r>
            <a:r>
              <a:rPr lang="en-US" sz="1467" dirty="0">
                <a:solidFill>
                  <a:srgbClr val="212121"/>
                </a:solidFill>
                <a:latin typeface="system-ui"/>
              </a:rPr>
              <a:t> R, </a:t>
            </a:r>
            <a:r>
              <a:rPr lang="en-US" sz="1467" dirty="0" err="1">
                <a:solidFill>
                  <a:srgbClr val="212121"/>
                </a:solidFill>
                <a:latin typeface="system-ui"/>
              </a:rPr>
              <a:t>Flattau</a:t>
            </a:r>
            <a:r>
              <a:rPr lang="en-US" sz="1467" dirty="0">
                <a:solidFill>
                  <a:srgbClr val="212121"/>
                </a:solidFill>
                <a:latin typeface="system-ui"/>
              </a:rPr>
              <a:t> A, Boulton AJ, </a:t>
            </a:r>
            <a:r>
              <a:rPr lang="en-US" sz="1467" dirty="0" err="1">
                <a:solidFill>
                  <a:srgbClr val="212121"/>
                </a:solidFill>
                <a:latin typeface="system-ui"/>
              </a:rPr>
              <a:t>Brem</a:t>
            </a:r>
            <a:r>
              <a:rPr lang="en-US" sz="1467" dirty="0">
                <a:solidFill>
                  <a:srgbClr val="212121"/>
                </a:solidFill>
                <a:latin typeface="system-ui"/>
              </a:rPr>
              <a:t> H. Wound emergencies: the importance of assessment, documentation, and early treatment using a wound electronic medical record. Ostomy Wound Manage. 2009 May 1;55(5):54-61. PMID: 19471049.</a:t>
            </a:r>
            <a:endParaRPr lang="en-US" sz="1467" dirty="0"/>
          </a:p>
        </p:txBody>
      </p:sp>
    </p:spTree>
    <p:extLst>
      <p:ext uri="{BB962C8B-B14F-4D97-AF65-F5344CB8AC3E}">
        <p14:creationId xmlns:p14="http://schemas.microsoft.com/office/powerpoint/2010/main" val="460134163"/>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49" y="0"/>
            <a:ext cx="11907294" cy="1325563"/>
          </a:xfrm>
        </p:spPr>
        <p:txBody>
          <a:bodyPr>
            <a:normAutofit/>
          </a:bodyPr>
          <a:lstStyle/>
          <a:p>
            <a:pPr algn="ctr"/>
            <a:r>
              <a:rPr lang="en-US" sz="4000" dirty="0"/>
              <a:t>How to manage infection? </a:t>
            </a:r>
          </a:p>
        </p:txBody>
      </p:sp>
      <p:sp>
        <p:nvSpPr>
          <p:cNvPr id="4" name="TextBox 3"/>
          <p:cNvSpPr txBox="1"/>
          <p:nvPr/>
        </p:nvSpPr>
        <p:spPr>
          <a:xfrm>
            <a:off x="2218730" y="5780782"/>
            <a:ext cx="9528892" cy="1077218"/>
          </a:xfrm>
          <a:prstGeom prst="rect">
            <a:avLst/>
          </a:prstGeom>
          <a:noFill/>
        </p:spPr>
        <p:txBody>
          <a:bodyPr wrap="square" rtlCol="0">
            <a:spAutoFit/>
          </a:bodyPr>
          <a:lstStyle/>
          <a:p>
            <a:pPr marL="403225" indent="-403225"/>
            <a:r>
              <a:rPr lang="en-US" sz="1600" dirty="0"/>
              <a:t>Dennis L. Stevens, Alan L. </a:t>
            </a:r>
            <a:r>
              <a:rPr lang="en-US" sz="1600" dirty="0" err="1"/>
              <a:t>Bisno</a:t>
            </a:r>
            <a:r>
              <a:rPr lang="en-US" sz="1600" dirty="0"/>
              <a:t>, Henry F. Chambers, E. </a:t>
            </a:r>
            <a:r>
              <a:rPr lang="en-US" sz="1600" dirty="0" err="1"/>
              <a:t>Patchen</a:t>
            </a:r>
            <a:r>
              <a:rPr lang="en-US" sz="1600" dirty="0"/>
              <a:t> Dellinger, Ellie J. C. Goldstein, Sherwood L. </a:t>
            </a:r>
            <a:r>
              <a:rPr lang="en-US" sz="1600" dirty="0" err="1"/>
              <a:t>Gorbach</a:t>
            </a:r>
            <a:r>
              <a:rPr lang="en-US" sz="1600" dirty="0"/>
              <a:t>, Jan V. </a:t>
            </a:r>
            <a:r>
              <a:rPr lang="en-US" sz="1600" dirty="0" err="1"/>
              <a:t>Hirschmann</a:t>
            </a:r>
            <a:r>
              <a:rPr lang="en-US" sz="1600" dirty="0"/>
              <a:t>, Sheldon L. Kaplan, Jose G. Montoya, James C. Wade, Practice Guidelines for the Diagnosis and Management of Skin and Soft Tissue Infections: 2014 Update by the Infectious Diseases Society of America, </a:t>
            </a:r>
            <a:r>
              <a:rPr lang="en-US" sz="1600" i="1" dirty="0"/>
              <a:t>Clinical Infectious Diseases</a:t>
            </a:r>
            <a:r>
              <a:rPr lang="en-US" sz="1600" dirty="0"/>
              <a:t>, Volume 59, Issue 2, 15 July 2014, Pages e10–e52</a:t>
            </a:r>
          </a:p>
        </p:txBody>
      </p:sp>
      <p:pic>
        <p:nvPicPr>
          <p:cNvPr id="6146" name="Picture 2" descr="urulent skin and soft tissue infections (SSTIs). Mild&#10;              infection: 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377" y="1140953"/>
            <a:ext cx="5879645" cy="4455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281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161864"/>
            <a:ext cx="11907294" cy="1325563"/>
          </a:xfrm>
        </p:spPr>
        <p:txBody>
          <a:bodyPr>
            <a:normAutofit/>
          </a:bodyPr>
          <a:lstStyle/>
          <a:p>
            <a:pPr algn="ctr"/>
            <a:r>
              <a:rPr lang="en-US" sz="4000" dirty="0"/>
              <a:t>How to manage infection? </a:t>
            </a:r>
          </a:p>
        </p:txBody>
      </p:sp>
      <p:sp>
        <p:nvSpPr>
          <p:cNvPr id="4" name="TextBox 3"/>
          <p:cNvSpPr txBox="1"/>
          <p:nvPr/>
        </p:nvSpPr>
        <p:spPr>
          <a:xfrm>
            <a:off x="542243" y="6211669"/>
            <a:ext cx="11649757" cy="646331"/>
          </a:xfrm>
          <a:prstGeom prst="rect">
            <a:avLst/>
          </a:prstGeom>
          <a:noFill/>
        </p:spPr>
        <p:txBody>
          <a:bodyPr wrap="square" rtlCol="0">
            <a:spAutoFit/>
          </a:bodyPr>
          <a:lstStyle/>
          <a:p>
            <a:pPr marL="403225" indent="-403225"/>
            <a:r>
              <a:rPr lang="en-US" sz="1200" dirty="0"/>
              <a:t>Dennis L. Stevens, Alan L. </a:t>
            </a:r>
            <a:r>
              <a:rPr lang="en-US" sz="1200" dirty="0" err="1"/>
              <a:t>Bisno</a:t>
            </a:r>
            <a:r>
              <a:rPr lang="en-US" sz="1200" dirty="0"/>
              <a:t>, Henry F. Chambers, E. </a:t>
            </a:r>
            <a:r>
              <a:rPr lang="en-US" sz="1200" dirty="0" err="1"/>
              <a:t>Patchen</a:t>
            </a:r>
            <a:r>
              <a:rPr lang="en-US" sz="1200" dirty="0"/>
              <a:t> Dellinger, Ellie J. C. Goldstein, Sherwood L. </a:t>
            </a:r>
            <a:r>
              <a:rPr lang="en-US" sz="1200" dirty="0" err="1"/>
              <a:t>Gorbach</a:t>
            </a:r>
            <a:r>
              <a:rPr lang="en-US" sz="1200" dirty="0"/>
              <a:t>, Jan V. </a:t>
            </a:r>
            <a:r>
              <a:rPr lang="en-US" sz="1200" dirty="0" err="1"/>
              <a:t>Hirschmann</a:t>
            </a:r>
            <a:r>
              <a:rPr lang="en-US" sz="1200" dirty="0"/>
              <a:t>, Sheldon L. Kaplan, Jose G. Montoya, James C. Wade, Practice Guidelines for the Diagnosis and Management of Skin and Soft Tissue Infections: 2014 Update by the Infectious Diseases Society of America, </a:t>
            </a:r>
            <a:r>
              <a:rPr lang="en-US" sz="1200" i="1" dirty="0"/>
              <a:t>Clinical Infectious Diseases</a:t>
            </a:r>
            <a:r>
              <a:rPr lang="en-US" sz="1200" dirty="0"/>
              <a:t>, Volume 59, Issue 2, 15 July 2014, Pages e10–e52</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470" y="855903"/>
            <a:ext cx="7762043" cy="5463488"/>
          </a:xfrm>
          <a:prstGeom prst="rect">
            <a:avLst/>
          </a:prstGeom>
        </p:spPr>
      </p:pic>
      <p:sp>
        <p:nvSpPr>
          <p:cNvPr id="5" name="Rectangle 4"/>
          <p:cNvSpPr/>
          <p:nvPr/>
        </p:nvSpPr>
        <p:spPr>
          <a:xfrm>
            <a:off x="271121" y="1720788"/>
            <a:ext cx="2727573" cy="1323439"/>
          </a:xfrm>
          <a:prstGeom prst="rect">
            <a:avLst/>
          </a:prstGeom>
        </p:spPr>
        <p:txBody>
          <a:bodyPr wrap="square">
            <a:spAutoFit/>
          </a:bodyPr>
          <a:lstStyle/>
          <a:p>
            <a:r>
              <a:rPr lang="en-US" sz="2000" dirty="0">
                <a:solidFill>
                  <a:schemeClr val="bg1"/>
                </a:solidFill>
              </a:rPr>
              <a:t>Antimicrobial Therapy for Staphylococcal and Streptococcal Skin and Soft Tissue Infections</a:t>
            </a:r>
          </a:p>
        </p:txBody>
      </p:sp>
    </p:spTree>
    <p:extLst>
      <p:ext uri="{BB962C8B-B14F-4D97-AF65-F5344CB8AC3E}">
        <p14:creationId xmlns:p14="http://schemas.microsoft.com/office/powerpoint/2010/main" val="183078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104353"/>
            <a:ext cx="11907294" cy="1325563"/>
          </a:xfrm>
        </p:spPr>
        <p:txBody>
          <a:bodyPr>
            <a:normAutofit/>
          </a:bodyPr>
          <a:lstStyle/>
          <a:p>
            <a:pPr algn="ctr"/>
            <a:r>
              <a:rPr lang="en-US" sz="4000" dirty="0"/>
              <a:t>How to manage infection?</a:t>
            </a:r>
            <a:br>
              <a:rPr lang="en-US" sz="4000" dirty="0"/>
            </a:br>
            <a:r>
              <a:rPr lang="en-US" sz="4000" dirty="0"/>
              <a:t> </a:t>
            </a:r>
          </a:p>
        </p:txBody>
      </p:sp>
      <p:sp>
        <p:nvSpPr>
          <p:cNvPr id="4" name="TextBox 3"/>
          <p:cNvSpPr txBox="1"/>
          <p:nvPr/>
        </p:nvSpPr>
        <p:spPr>
          <a:xfrm>
            <a:off x="542243" y="6211669"/>
            <a:ext cx="11649757" cy="646331"/>
          </a:xfrm>
          <a:prstGeom prst="rect">
            <a:avLst/>
          </a:prstGeom>
          <a:noFill/>
        </p:spPr>
        <p:txBody>
          <a:bodyPr wrap="square" rtlCol="0">
            <a:spAutoFit/>
          </a:bodyPr>
          <a:lstStyle/>
          <a:p>
            <a:pPr marL="403225" indent="-403225"/>
            <a:r>
              <a:rPr lang="en-US" sz="1200" dirty="0"/>
              <a:t>Dennis L. Stevens, Alan L. </a:t>
            </a:r>
            <a:r>
              <a:rPr lang="en-US" sz="1200" dirty="0" err="1"/>
              <a:t>Bisno</a:t>
            </a:r>
            <a:r>
              <a:rPr lang="en-US" sz="1200" dirty="0"/>
              <a:t>, Henry F. Chambers, E. </a:t>
            </a:r>
            <a:r>
              <a:rPr lang="en-US" sz="1200" dirty="0" err="1"/>
              <a:t>Patchen</a:t>
            </a:r>
            <a:r>
              <a:rPr lang="en-US" sz="1200" dirty="0"/>
              <a:t> Dellinger, Ellie J. C. Goldstein, Sherwood L. </a:t>
            </a:r>
            <a:r>
              <a:rPr lang="en-US" sz="1200" dirty="0" err="1"/>
              <a:t>Gorbach</a:t>
            </a:r>
            <a:r>
              <a:rPr lang="en-US" sz="1200" dirty="0"/>
              <a:t>, Jan V. </a:t>
            </a:r>
            <a:r>
              <a:rPr lang="en-US" sz="1200" dirty="0" err="1"/>
              <a:t>Hirschmann</a:t>
            </a:r>
            <a:r>
              <a:rPr lang="en-US" sz="1200" dirty="0"/>
              <a:t>, Sheldon L. Kaplan, Jose G. Montoya, James C. Wade, Practice Guidelines for the Diagnosis and Management of Skin and Soft Tissue Infections: 2014 Update by the Infectious Diseases Society of America, </a:t>
            </a:r>
            <a:r>
              <a:rPr lang="en-US" sz="1200" i="1" dirty="0"/>
              <a:t>Clinical Infectious Diseases</a:t>
            </a:r>
            <a:r>
              <a:rPr lang="en-US" sz="1200" dirty="0"/>
              <a:t>, Volume 59, Issue 2, 15 July 2014, Pages e10–e52</a:t>
            </a:r>
          </a:p>
        </p:txBody>
      </p:sp>
      <p:sp>
        <p:nvSpPr>
          <p:cNvPr id="5" name="Rectangle 4"/>
          <p:cNvSpPr/>
          <p:nvPr/>
        </p:nvSpPr>
        <p:spPr>
          <a:xfrm>
            <a:off x="271121" y="1720788"/>
            <a:ext cx="2727573" cy="1323439"/>
          </a:xfrm>
          <a:prstGeom prst="rect">
            <a:avLst/>
          </a:prstGeom>
        </p:spPr>
        <p:txBody>
          <a:bodyPr wrap="square">
            <a:spAutoFit/>
          </a:bodyPr>
          <a:lstStyle/>
          <a:p>
            <a:r>
              <a:rPr lang="en-US" sz="2000" dirty="0">
                <a:solidFill>
                  <a:schemeClr val="bg1"/>
                </a:solidFill>
              </a:rPr>
              <a:t>Antimicrobial Therapy for Staphylococcal and Streptococcal Skin and Soft Tissue Infections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29899" y="-1772976"/>
            <a:ext cx="4375592" cy="10304533"/>
          </a:xfrm>
          <a:prstGeom prst="rect">
            <a:avLst/>
          </a:prstGeom>
        </p:spPr>
      </p:pic>
    </p:spTree>
    <p:extLst>
      <p:ext uri="{BB962C8B-B14F-4D97-AF65-F5344CB8AC3E}">
        <p14:creationId xmlns:p14="http://schemas.microsoft.com/office/powerpoint/2010/main" val="3847845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46843"/>
            <a:ext cx="11907294" cy="1325563"/>
          </a:xfrm>
        </p:spPr>
        <p:txBody>
          <a:bodyPr>
            <a:normAutofit/>
          </a:bodyPr>
          <a:lstStyle/>
          <a:p>
            <a:pPr algn="ctr"/>
            <a:r>
              <a:rPr lang="en-US" sz="4000" dirty="0"/>
              <a:t>How to manage infection?</a:t>
            </a:r>
            <a:br>
              <a:rPr lang="en-US" sz="4000" dirty="0"/>
            </a:br>
            <a:endParaRPr lang="en-US" sz="4000" dirty="0"/>
          </a:p>
        </p:txBody>
      </p:sp>
      <p:sp>
        <p:nvSpPr>
          <p:cNvPr id="4" name="TextBox 3"/>
          <p:cNvSpPr txBox="1"/>
          <p:nvPr/>
        </p:nvSpPr>
        <p:spPr>
          <a:xfrm>
            <a:off x="22748" y="6380270"/>
            <a:ext cx="12192000" cy="430887"/>
          </a:xfrm>
          <a:prstGeom prst="rect">
            <a:avLst/>
          </a:prstGeom>
          <a:noFill/>
        </p:spPr>
        <p:txBody>
          <a:bodyPr wrap="square" rtlCol="0">
            <a:spAutoFit/>
          </a:bodyPr>
          <a:lstStyle/>
          <a:p>
            <a:pPr marL="403225" indent="-403225"/>
            <a:r>
              <a:rPr lang="en-US" sz="1100" dirty="0"/>
              <a:t>Dennis L. Stevens, Alan L. </a:t>
            </a:r>
            <a:r>
              <a:rPr lang="en-US" sz="1100" dirty="0" err="1"/>
              <a:t>Bisno</a:t>
            </a:r>
            <a:r>
              <a:rPr lang="en-US" sz="1100" dirty="0"/>
              <a:t>, Henry F. Chambers, E. </a:t>
            </a:r>
            <a:r>
              <a:rPr lang="en-US" sz="1100" dirty="0" err="1"/>
              <a:t>Patchen</a:t>
            </a:r>
            <a:r>
              <a:rPr lang="en-US" sz="1100" dirty="0"/>
              <a:t> Dellinger, Ellie J. C. Goldstein, Sherwood L. </a:t>
            </a:r>
            <a:r>
              <a:rPr lang="en-US" sz="1100" dirty="0" err="1"/>
              <a:t>Gorbach</a:t>
            </a:r>
            <a:r>
              <a:rPr lang="en-US" sz="1100" dirty="0"/>
              <a:t>, Jan V. </a:t>
            </a:r>
            <a:r>
              <a:rPr lang="en-US" sz="1100" dirty="0" err="1"/>
              <a:t>Hirschmann</a:t>
            </a:r>
            <a:r>
              <a:rPr lang="en-US" sz="1100" dirty="0"/>
              <a:t>, Sheldon L. Kaplan, Jose G. Montoya, James C. Wade, Practice Guidelines for the Diagnosis and Management of Skin and Soft Tissue Infections: 2014 Update by the Infectious Diseases Society of America, </a:t>
            </a:r>
            <a:r>
              <a:rPr lang="en-US" sz="1100" i="1" dirty="0"/>
              <a:t>Clinical Infectious Diseases</a:t>
            </a:r>
            <a:r>
              <a:rPr lang="en-US" sz="1100" dirty="0"/>
              <a:t>, Volume 59, Issue 2, 15 July 2014, Pages e10–e52</a:t>
            </a:r>
          </a:p>
        </p:txBody>
      </p:sp>
      <p:sp>
        <p:nvSpPr>
          <p:cNvPr id="5" name="Rectangle 4"/>
          <p:cNvSpPr/>
          <p:nvPr/>
        </p:nvSpPr>
        <p:spPr>
          <a:xfrm>
            <a:off x="271121" y="1720788"/>
            <a:ext cx="2727573" cy="1323439"/>
          </a:xfrm>
          <a:prstGeom prst="rect">
            <a:avLst/>
          </a:prstGeom>
        </p:spPr>
        <p:txBody>
          <a:bodyPr wrap="square">
            <a:spAutoFit/>
          </a:bodyPr>
          <a:lstStyle/>
          <a:p>
            <a:r>
              <a:rPr lang="en-US" sz="2000" dirty="0">
                <a:solidFill>
                  <a:schemeClr val="bg1"/>
                </a:solidFill>
              </a:rPr>
              <a:t>Treatment of Necrotizing Infections of the Skin, Fascia, and Muscle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636" y="734291"/>
            <a:ext cx="7922584" cy="5645979"/>
          </a:xfrm>
          <a:prstGeom prst="rect">
            <a:avLst/>
          </a:prstGeom>
        </p:spPr>
      </p:pic>
    </p:spTree>
    <p:extLst>
      <p:ext uri="{BB962C8B-B14F-4D97-AF65-F5344CB8AC3E}">
        <p14:creationId xmlns:p14="http://schemas.microsoft.com/office/powerpoint/2010/main" val="4108222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2" y="214655"/>
            <a:ext cx="11907295" cy="1325563"/>
          </a:xfrm>
        </p:spPr>
        <p:txBody>
          <a:bodyPr>
            <a:normAutofit/>
          </a:bodyPr>
          <a:lstStyle/>
          <a:p>
            <a:pPr algn="ctr"/>
            <a:r>
              <a:rPr lang="en-US" sz="4000" dirty="0"/>
              <a:t>What are treatment options? </a:t>
            </a:r>
          </a:p>
        </p:txBody>
      </p:sp>
      <p:sp>
        <p:nvSpPr>
          <p:cNvPr id="4" name="TextBox 3"/>
          <p:cNvSpPr txBox="1"/>
          <p:nvPr/>
        </p:nvSpPr>
        <p:spPr>
          <a:xfrm>
            <a:off x="2971767" y="6260587"/>
            <a:ext cx="9528892" cy="338554"/>
          </a:xfrm>
          <a:prstGeom prst="rect">
            <a:avLst/>
          </a:prstGeom>
          <a:noFill/>
        </p:spPr>
        <p:txBody>
          <a:bodyPr wrap="square" rtlCol="0">
            <a:spAutoFit/>
          </a:bodyPr>
          <a:lstStyle/>
          <a:p>
            <a:pPr marL="403215" indent="-403215"/>
            <a:r>
              <a:rPr lang="en-US" sz="1600" dirty="0"/>
              <a:t>Wallace HA, </a:t>
            </a:r>
            <a:r>
              <a:rPr lang="en-US" sz="1600" dirty="0" err="1"/>
              <a:t>Perera</a:t>
            </a:r>
            <a:r>
              <a:rPr lang="en-US" sz="1600" dirty="0"/>
              <a:t> TB. Necrotizing Fasciitis. In: </a:t>
            </a:r>
            <a:r>
              <a:rPr lang="en-US" sz="1600" i="1" dirty="0" err="1"/>
              <a:t>StatPearls</a:t>
            </a:r>
            <a:r>
              <a:rPr lang="en-US" sz="1600" dirty="0"/>
              <a:t>. Treasure Island (FL): </a:t>
            </a:r>
            <a:r>
              <a:rPr lang="en-US" sz="1600" dirty="0" err="1"/>
              <a:t>StatPearls</a:t>
            </a:r>
            <a:r>
              <a:rPr lang="en-US" sz="1600" dirty="0"/>
              <a:t> Publishing; 2020.</a:t>
            </a:r>
          </a:p>
        </p:txBody>
      </p:sp>
      <p:sp>
        <p:nvSpPr>
          <p:cNvPr id="6" name="Content Placeholder 5"/>
          <p:cNvSpPr>
            <a:spLocks noGrp="1"/>
          </p:cNvSpPr>
          <p:nvPr>
            <p:ph idx="1"/>
          </p:nvPr>
        </p:nvSpPr>
        <p:spPr/>
        <p:txBody>
          <a:bodyPr>
            <a:normAutofit fontScale="77500" lnSpcReduction="20000"/>
          </a:bodyPr>
          <a:lstStyle/>
          <a:p>
            <a:pPr>
              <a:buClr>
                <a:srgbClr val="C00000"/>
              </a:buClr>
            </a:pPr>
            <a:endParaRPr lang="en-US" dirty="0">
              <a:solidFill>
                <a:schemeClr val="tx1"/>
              </a:solidFill>
            </a:endParaRPr>
          </a:p>
          <a:p>
            <a:pPr>
              <a:buClr>
                <a:srgbClr val="C00000"/>
              </a:buClr>
            </a:pPr>
            <a:r>
              <a:rPr lang="en-US" dirty="0">
                <a:solidFill>
                  <a:schemeClr val="tx1"/>
                </a:solidFill>
              </a:rPr>
              <a:t>Early diagnosis and differentiation between necrotizing and non-necrotizing SSTIs</a:t>
            </a:r>
          </a:p>
          <a:p>
            <a:pPr>
              <a:buClr>
                <a:srgbClr val="C00000"/>
              </a:buClr>
            </a:pPr>
            <a:r>
              <a:rPr lang="en-US" dirty="0">
                <a:solidFill>
                  <a:schemeClr val="tx1"/>
                </a:solidFill>
              </a:rPr>
              <a:t>The early launch of appropriate empiric antibacterial coverage (wide-spectrum)</a:t>
            </a:r>
          </a:p>
          <a:p>
            <a:pPr>
              <a:buClr>
                <a:srgbClr val="C00000"/>
              </a:buClr>
            </a:pPr>
            <a:r>
              <a:rPr lang="en-US" dirty="0">
                <a:solidFill>
                  <a:schemeClr val="tx1"/>
                </a:solidFill>
              </a:rPr>
              <a:t>Adequate control of infection sources such as aggressive surgical intervention for abscess drainage and debridement of necrotizing soft tissue infections (NSTIs)</a:t>
            </a:r>
          </a:p>
          <a:p>
            <a:pPr>
              <a:buClr>
                <a:srgbClr val="C00000"/>
              </a:buClr>
            </a:pPr>
            <a:r>
              <a:rPr lang="en-US" dirty="0">
                <a:solidFill>
                  <a:schemeClr val="tx1"/>
                </a:solidFill>
              </a:rPr>
              <a:t>Identification of infection-causing pathogen and applicable adjustment of antimicrobial coverage.</a:t>
            </a:r>
          </a:p>
          <a:p>
            <a:pPr>
              <a:buClr>
                <a:srgbClr val="C00000"/>
              </a:buClr>
            </a:pPr>
            <a:r>
              <a:rPr lang="en-US" dirty="0">
                <a:solidFill>
                  <a:schemeClr val="tx1"/>
                </a:solidFill>
              </a:rPr>
              <a:t>Antimicrobial therapy of necrotizing fasciitis is as follows:</a:t>
            </a:r>
          </a:p>
          <a:p>
            <a:pPr>
              <a:buClr>
                <a:srgbClr val="C00000"/>
              </a:buClr>
            </a:pPr>
            <a:r>
              <a:rPr lang="en-US" dirty="0">
                <a:solidFill>
                  <a:schemeClr val="tx1"/>
                </a:solidFill>
              </a:rPr>
              <a:t>Linezolid 600 mg twice per day, </a:t>
            </a:r>
            <a:r>
              <a:rPr lang="en-US" b="1" dirty="0">
                <a:solidFill>
                  <a:schemeClr val="tx1"/>
                </a:solidFill>
              </a:rPr>
              <a:t>AND</a:t>
            </a:r>
            <a:endParaRPr lang="en-US" dirty="0">
              <a:solidFill>
                <a:schemeClr val="tx1"/>
              </a:solidFill>
            </a:endParaRPr>
          </a:p>
          <a:p>
            <a:pPr>
              <a:buClr>
                <a:srgbClr val="C00000"/>
              </a:buClr>
            </a:pPr>
            <a:r>
              <a:rPr lang="en-US" dirty="0">
                <a:solidFill>
                  <a:schemeClr val="tx1"/>
                </a:solidFill>
              </a:rPr>
              <a:t>Piperacillin/</a:t>
            </a:r>
            <a:r>
              <a:rPr lang="en-US" dirty="0" err="1">
                <a:solidFill>
                  <a:schemeClr val="tx1"/>
                </a:solidFill>
              </a:rPr>
              <a:t>Tazobactam</a:t>
            </a:r>
            <a:r>
              <a:rPr lang="en-US" dirty="0">
                <a:solidFill>
                  <a:schemeClr val="tx1"/>
                </a:solidFill>
              </a:rPr>
              <a:t> 4/0 to 5g LD infused in 30 min then 16/2 g QD by CI </a:t>
            </a:r>
            <a:r>
              <a:rPr lang="en-US" b="1" dirty="0">
                <a:solidFill>
                  <a:schemeClr val="tx1"/>
                </a:solidFill>
              </a:rPr>
              <a:t>OR </a:t>
            </a:r>
            <a:r>
              <a:rPr lang="en-US" dirty="0" err="1">
                <a:solidFill>
                  <a:schemeClr val="tx1"/>
                </a:solidFill>
              </a:rPr>
              <a:t>Daptomycin</a:t>
            </a:r>
            <a:r>
              <a:rPr lang="en-US" dirty="0">
                <a:solidFill>
                  <a:schemeClr val="tx1"/>
                </a:solidFill>
              </a:rPr>
              <a:t> 6 mg/kg QD, </a:t>
            </a:r>
            <a:r>
              <a:rPr lang="en-US" b="1" dirty="0">
                <a:solidFill>
                  <a:schemeClr val="tx1"/>
                </a:solidFill>
              </a:rPr>
              <a:t>AND</a:t>
            </a:r>
            <a:endParaRPr lang="en-US" dirty="0">
              <a:solidFill>
                <a:schemeClr val="tx1"/>
              </a:solidFill>
            </a:endParaRPr>
          </a:p>
          <a:p>
            <a:pPr>
              <a:buClr>
                <a:srgbClr val="C00000"/>
              </a:buClr>
            </a:pPr>
            <a:r>
              <a:rPr lang="en-US" dirty="0">
                <a:solidFill>
                  <a:schemeClr val="tx1"/>
                </a:solidFill>
              </a:rPr>
              <a:t>Piperacillin/</a:t>
            </a:r>
            <a:r>
              <a:rPr lang="en-US" dirty="0" err="1">
                <a:solidFill>
                  <a:schemeClr val="tx1"/>
                </a:solidFill>
              </a:rPr>
              <a:t>Tazobactam</a:t>
            </a:r>
            <a:r>
              <a:rPr lang="en-US" dirty="0">
                <a:solidFill>
                  <a:schemeClr val="tx1"/>
                </a:solidFill>
              </a:rPr>
              <a:t> 4/0 to 5g LD infused in 30 min then 16/2 g QD by CI </a:t>
            </a:r>
            <a:r>
              <a:rPr lang="en-US" b="1" dirty="0">
                <a:solidFill>
                  <a:schemeClr val="tx1"/>
                </a:solidFill>
              </a:rPr>
              <a:t>AND</a:t>
            </a:r>
            <a:r>
              <a:rPr lang="en-US" dirty="0">
                <a:solidFill>
                  <a:schemeClr val="tx1"/>
                </a:solidFill>
              </a:rPr>
              <a:t> Clindamycin 600 mg to 900 mg four times per day.</a:t>
            </a:r>
          </a:p>
        </p:txBody>
      </p:sp>
    </p:spTree>
    <p:extLst>
      <p:ext uri="{BB962C8B-B14F-4D97-AF65-F5344CB8AC3E}">
        <p14:creationId xmlns:p14="http://schemas.microsoft.com/office/powerpoint/2010/main" val="334959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1" y="214654"/>
            <a:ext cx="11907294" cy="1325563"/>
          </a:xfrm>
        </p:spPr>
        <p:txBody>
          <a:bodyPr>
            <a:normAutofit/>
          </a:bodyPr>
          <a:lstStyle/>
          <a:p>
            <a:pPr algn="ctr"/>
            <a:r>
              <a:rPr lang="en-US" sz="4000" dirty="0"/>
              <a:t>What are surgical options for necrotizing fasciitis? </a:t>
            </a:r>
          </a:p>
        </p:txBody>
      </p:sp>
      <p:sp>
        <p:nvSpPr>
          <p:cNvPr id="4" name="TextBox 3"/>
          <p:cNvSpPr txBox="1"/>
          <p:nvPr/>
        </p:nvSpPr>
        <p:spPr>
          <a:xfrm>
            <a:off x="5312780" y="6156414"/>
            <a:ext cx="7083706" cy="584775"/>
          </a:xfrm>
          <a:prstGeom prst="rect">
            <a:avLst/>
          </a:prstGeom>
          <a:noFill/>
        </p:spPr>
        <p:txBody>
          <a:bodyPr wrap="square" rtlCol="0">
            <a:spAutoFit/>
          </a:bodyPr>
          <a:lstStyle/>
          <a:p>
            <a:pPr marL="403225" indent="-403225"/>
            <a:r>
              <a:rPr lang="en-US" sz="1600" dirty="0"/>
              <a:t>Wallace HA, </a:t>
            </a:r>
            <a:r>
              <a:rPr lang="en-US" sz="1600" dirty="0" err="1"/>
              <a:t>Perera</a:t>
            </a:r>
            <a:r>
              <a:rPr lang="en-US" sz="1600" dirty="0"/>
              <a:t> TB. Necrotizing Fasciitis. In: </a:t>
            </a:r>
            <a:r>
              <a:rPr lang="en-US" sz="1600" i="1" dirty="0" err="1"/>
              <a:t>StatPearls</a:t>
            </a:r>
            <a:r>
              <a:rPr lang="en-US" sz="1600" dirty="0"/>
              <a:t>. Treasure Island (FL): </a:t>
            </a:r>
            <a:r>
              <a:rPr lang="en-US" sz="1600" dirty="0" err="1"/>
              <a:t>StatPearls</a:t>
            </a:r>
            <a:r>
              <a:rPr lang="en-US" sz="1600" dirty="0"/>
              <a:t> Publishing; 2020.</a:t>
            </a:r>
          </a:p>
        </p:txBody>
      </p:sp>
      <p:sp>
        <p:nvSpPr>
          <p:cNvPr id="6" name="Content Placeholder 5"/>
          <p:cNvSpPr>
            <a:spLocks noGrp="1"/>
          </p:cNvSpPr>
          <p:nvPr>
            <p:ph idx="1"/>
          </p:nvPr>
        </p:nvSpPr>
        <p:spPr>
          <a:xfrm>
            <a:off x="860948" y="1540217"/>
            <a:ext cx="10515600" cy="2410709"/>
          </a:xfrm>
        </p:spPr>
        <p:txBody>
          <a:bodyPr>
            <a:normAutofit fontScale="62500" lnSpcReduction="20000"/>
          </a:bodyPr>
          <a:lstStyle/>
          <a:p>
            <a:pPr>
              <a:buClr>
                <a:srgbClr val="C00000"/>
              </a:buClr>
            </a:pPr>
            <a:r>
              <a:rPr lang="en-US" dirty="0"/>
              <a:t>The surgery requires extensive, wide debridement of all necrotic tissues. In some cases, a second-look surgery may also be required. </a:t>
            </a:r>
          </a:p>
          <a:p>
            <a:pPr>
              <a:buClr>
                <a:srgbClr val="C00000"/>
              </a:buClr>
            </a:pPr>
            <a:r>
              <a:rPr lang="en-US" dirty="0"/>
              <a:t>Early surgery may help minimize tissue loss and eliminate the need for amputation of a gangrenous extremity. With wide debridement, the wounds need to be left open and are packed with wet gauze. Daily dressing changes are mandatory. </a:t>
            </a:r>
          </a:p>
          <a:p>
            <a:pPr>
              <a:buClr>
                <a:srgbClr val="C00000"/>
              </a:buClr>
            </a:pPr>
            <a:r>
              <a:rPr lang="en-US" dirty="0"/>
              <a:t>A great deal of surgical judgment is required when faced with normal-appearing tissue which is not frankly necrotic. In most cases, if there is any doubt about viability, the tissues should be removed. </a:t>
            </a:r>
          </a:p>
          <a:p>
            <a:pPr>
              <a:buClr>
                <a:srgbClr val="C00000"/>
              </a:buClr>
            </a:pPr>
            <a:r>
              <a:rPr lang="en-US" dirty="0"/>
              <a:t>In most cases, hemodynamic stability is restored once the necrotic tissue and pus are removed. The patient should be kept intubated and monitored in a critical care unit.  In some patients, daily surgical debridement may be required. </a:t>
            </a:r>
          </a:p>
        </p:txBody>
      </p:sp>
      <p:pic>
        <p:nvPicPr>
          <p:cNvPr id="4098" name="Picture 2" descr="ecrotizing Fasciitis Appearance of lower leg after serial debridements of sk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80" y="4236332"/>
            <a:ext cx="3161991" cy="23714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758656" y="4775747"/>
            <a:ext cx="3717229" cy="646331"/>
          </a:xfrm>
          <a:prstGeom prst="rect">
            <a:avLst/>
          </a:prstGeom>
        </p:spPr>
        <p:txBody>
          <a:bodyPr wrap="square">
            <a:spAutoFit/>
          </a:bodyPr>
          <a:lstStyle/>
          <a:p>
            <a:r>
              <a:rPr lang="en-US" dirty="0"/>
              <a:t>Appearance of lower leg after serial </a:t>
            </a:r>
            <a:r>
              <a:rPr lang="en-US" dirty="0" err="1"/>
              <a:t>debridements</a:t>
            </a:r>
            <a:r>
              <a:rPr lang="en-US" dirty="0"/>
              <a:t> of skin and fascia.</a:t>
            </a:r>
          </a:p>
        </p:txBody>
      </p:sp>
    </p:spTree>
    <p:extLst>
      <p:ext uri="{BB962C8B-B14F-4D97-AF65-F5344CB8AC3E}">
        <p14:creationId xmlns:p14="http://schemas.microsoft.com/office/powerpoint/2010/main" val="3955168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a:xfrm>
            <a:off x="609600" y="86485"/>
            <a:ext cx="10972800" cy="1143000"/>
          </a:xfrm>
        </p:spPr>
        <p:txBody>
          <a:bodyPr/>
          <a:lstStyle/>
          <a:p>
            <a:pPr algn="ctr"/>
            <a:r>
              <a:rPr lang="en-US" sz="3733" b="1" dirty="0"/>
              <a:t>How to debride? </a:t>
            </a:r>
          </a:p>
        </p:txBody>
      </p:sp>
      <p:sp>
        <p:nvSpPr>
          <p:cNvPr id="4" name="TextBox 3">
            <a:extLst>
              <a:ext uri="{FF2B5EF4-FFF2-40B4-BE49-F238E27FC236}">
                <a16:creationId xmlns:a16="http://schemas.microsoft.com/office/drawing/2014/main" id="{0810D20C-74CA-1DBA-96FD-18EFD08A2B34}"/>
              </a:ext>
            </a:extLst>
          </p:cNvPr>
          <p:cNvSpPr txBox="1"/>
          <p:nvPr/>
        </p:nvSpPr>
        <p:spPr>
          <a:xfrm>
            <a:off x="3910840" y="6308885"/>
            <a:ext cx="8484361" cy="543867"/>
          </a:xfrm>
          <a:prstGeom prst="rect">
            <a:avLst/>
          </a:prstGeom>
          <a:noFill/>
        </p:spPr>
        <p:txBody>
          <a:bodyPr wrap="square" rtlCol="0">
            <a:spAutoFit/>
          </a:bodyPr>
          <a:lstStyle/>
          <a:p>
            <a:pPr marL="537620" indent="-537620"/>
            <a:r>
              <a:rPr lang="en-US" sz="1467" dirty="0">
                <a:solidFill>
                  <a:srgbClr val="212121"/>
                </a:solidFill>
                <a:latin typeface="system-ui"/>
              </a:rPr>
              <a:t>Chen LL, </a:t>
            </a:r>
            <a:r>
              <a:rPr lang="en-US" sz="1467" dirty="0" err="1">
                <a:solidFill>
                  <a:srgbClr val="212121"/>
                </a:solidFill>
                <a:latin typeface="system-ui"/>
              </a:rPr>
              <a:t>Fasolka</a:t>
            </a:r>
            <a:r>
              <a:rPr lang="en-US" sz="1467" dirty="0">
                <a:solidFill>
                  <a:srgbClr val="212121"/>
                </a:solidFill>
                <a:latin typeface="system-ui"/>
              </a:rPr>
              <a:t> B, Treacy C. Necrotizing fasciitis: A comprehensive review. Nursing. 2020 Sep;50(9):34-40. </a:t>
            </a:r>
            <a:r>
              <a:rPr lang="en-US" sz="1467" dirty="0" err="1">
                <a:solidFill>
                  <a:srgbClr val="212121"/>
                </a:solidFill>
                <a:latin typeface="system-ui"/>
              </a:rPr>
              <a:t>doi</a:t>
            </a:r>
            <a:r>
              <a:rPr lang="en-US" sz="1467" dirty="0">
                <a:solidFill>
                  <a:srgbClr val="212121"/>
                </a:solidFill>
                <a:latin typeface="system-ui"/>
              </a:rPr>
              <a:t>: 10.1097/01.NURSE.0000694752.85118.62. PMID: 32826674; PMCID: PMC8828282.</a:t>
            </a:r>
            <a:endParaRPr lang="en-US" sz="1467" dirty="0"/>
          </a:p>
        </p:txBody>
      </p:sp>
      <p:pic>
        <p:nvPicPr>
          <p:cNvPr id="2052" name="Picture 4">
            <a:extLst>
              <a:ext uri="{FF2B5EF4-FFF2-40B4-BE49-F238E27FC236}">
                <a16:creationId xmlns:a16="http://schemas.microsoft.com/office/drawing/2014/main" id="{AB8B3A4E-50FE-A341-2A61-B5A7D6F1D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484"/>
          <a:stretch/>
        </p:blipFill>
        <p:spPr bwMode="auto">
          <a:xfrm>
            <a:off x="415980" y="886777"/>
            <a:ext cx="11762768" cy="386302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3B8CE66F-2703-040A-A9B6-1E0E3A868EB6}"/>
              </a:ext>
            </a:extLst>
          </p:cNvPr>
          <p:cNvSpPr>
            <a:spLocks noGrp="1"/>
          </p:cNvSpPr>
          <p:nvPr>
            <p:ph sz="quarter" idx="10"/>
          </p:nvPr>
        </p:nvSpPr>
        <p:spPr>
          <a:xfrm>
            <a:off x="711201" y="4666528"/>
            <a:ext cx="10615364" cy="1310216"/>
          </a:xfrm>
        </p:spPr>
        <p:txBody>
          <a:bodyPr>
            <a:normAutofit fontScale="92500" lnSpcReduction="20000"/>
          </a:bodyPr>
          <a:lstStyle/>
          <a:p>
            <a:r>
              <a:rPr lang="en-US" sz="2133" dirty="0">
                <a:solidFill>
                  <a:srgbClr val="333333"/>
                </a:solidFill>
                <a:latin typeface="+mj-lt"/>
              </a:rPr>
              <a:t>Early and aggressive surgical debridement of necrotic tissue is the cornerstone of management. It reduces the infection burden, minimizes ultimate tissue loss, reduces the need for amputation and thereby, decreases mortality. </a:t>
            </a:r>
          </a:p>
          <a:p>
            <a:r>
              <a:rPr lang="en-US" sz="2133" dirty="0">
                <a:solidFill>
                  <a:srgbClr val="333333"/>
                </a:solidFill>
                <a:latin typeface="+mj-lt"/>
              </a:rPr>
              <a:t>Debridement should be extensive and all the necrotic and poorly perfused tissues that can be easily elevated off the fascia with gentle pressure should be excised</a:t>
            </a:r>
            <a:endParaRPr lang="en-US" sz="2133" dirty="0">
              <a:latin typeface="+mj-lt"/>
            </a:endParaRPr>
          </a:p>
        </p:txBody>
      </p:sp>
    </p:spTree>
    <p:extLst>
      <p:ext uri="{BB962C8B-B14F-4D97-AF65-F5344CB8AC3E}">
        <p14:creationId xmlns:p14="http://schemas.microsoft.com/office/powerpoint/2010/main" val="3325106740"/>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Necrotizing Fasciitis: Overview</a:t>
            </a:r>
          </a:p>
        </p:txBody>
      </p:sp>
      <p:sp>
        <p:nvSpPr>
          <p:cNvPr id="121859" name="Content Placeholder 2"/>
          <p:cNvSpPr>
            <a:spLocks noGrp="1"/>
          </p:cNvSpPr>
          <p:nvPr>
            <p:ph idx="1"/>
          </p:nvPr>
        </p:nvSpPr>
        <p:spPr/>
        <p:txBody>
          <a:bodyPr/>
          <a:lstStyle/>
          <a:p>
            <a:pPr>
              <a:buClr>
                <a:srgbClr val="C00000"/>
              </a:buClr>
            </a:pPr>
            <a:r>
              <a:rPr lang="en-US" dirty="0">
                <a:ea typeface="ＭＳ Ｐゴシック" pitchFamily="34" charset="-128"/>
              </a:rPr>
              <a:t>500 to 1500 cases per year in U.S.</a:t>
            </a:r>
          </a:p>
          <a:p>
            <a:pPr>
              <a:buClr>
                <a:srgbClr val="C00000"/>
              </a:buClr>
            </a:pPr>
            <a:r>
              <a:rPr lang="en-US" dirty="0">
                <a:ea typeface="ＭＳ Ｐゴシック" pitchFamily="34" charset="-128"/>
              </a:rPr>
              <a:t>A retrospective single-center review showed 35% of cases were initially misdiagnosed as simple cellulitis or severe, non-necrotizing skin infection</a:t>
            </a:r>
          </a:p>
          <a:p>
            <a:pPr>
              <a:buClr>
                <a:srgbClr val="C00000"/>
              </a:buClr>
            </a:pPr>
            <a:r>
              <a:rPr lang="en-US" dirty="0">
                <a:ea typeface="ＭＳ Ｐゴシック" pitchFamily="34" charset="-128"/>
              </a:rPr>
              <a:t>Mortality rates between 25 and 35%</a:t>
            </a:r>
          </a:p>
        </p:txBody>
      </p:sp>
      <p:sp>
        <p:nvSpPr>
          <p:cNvPr id="121860" name="Rectangle 3"/>
          <p:cNvSpPr>
            <a:spLocks noChangeArrowheads="1"/>
          </p:cNvSpPr>
          <p:nvPr/>
        </p:nvSpPr>
        <p:spPr bwMode="auto">
          <a:xfrm>
            <a:off x="1524000" y="6396038"/>
            <a:ext cx="9144000" cy="523220"/>
          </a:xfrm>
          <a:prstGeom prst="rect">
            <a:avLst/>
          </a:prstGeom>
          <a:noFill/>
          <a:ln w="9525">
            <a:noFill/>
            <a:miter lim="800000"/>
            <a:headEnd/>
            <a:tailEnd/>
          </a:ln>
        </p:spPr>
        <p:txBody>
          <a:bodyPr>
            <a:spAutoFit/>
          </a:bodyPr>
          <a:lstStyle/>
          <a:p>
            <a:pPr marL="228600" indent="-228600"/>
            <a:r>
              <a:rPr lang="en-US" sz="1400" i="1" dirty="0"/>
              <a:t>Anaya DA, Dellinger EP. Necrotizing soft-tissue infection. In: Jong EC, Stevens DL, editors. Netter’s infectious disease. 1st edition. Philadelphia: Saunders; 2012. p. 273–8.</a:t>
            </a:r>
          </a:p>
        </p:txBody>
      </p:sp>
      <p:sp>
        <p:nvSpPr>
          <p:cNvPr id="121861" name="Rectangle 4"/>
          <p:cNvSpPr>
            <a:spLocks noChangeArrowheads="1"/>
          </p:cNvSpPr>
          <p:nvPr/>
        </p:nvSpPr>
        <p:spPr bwMode="auto">
          <a:xfrm>
            <a:off x="1524000" y="5973763"/>
            <a:ext cx="9144000" cy="523220"/>
          </a:xfrm>
          <a:prstGeom prst="rect">
            <a:avLst/>
          </a:prstGeom>
          <a:noFill/>
          <a:ln w="9525">
            <a:noFill/>
            <a:miter lim="800000"/>
            <a:headEnd/>
            <a:tailEnd/>
          </a:ln>
        </p:spPr>
        <p:txBody>
          <a:bodyPr>
            <a:spAutoFit/>
          </a:bodyPr>
          <a:lstStyle/>
          <a:p>
            <a:pPr marL="228600" indent="-228600"/>
            <a:r>
              <a:rPr lang="en-US" sz="1400" i="1" dirty="0"/>
              <a:t>Haywood CT, </a:t>
            </a:r>
            <a:r>
              <a:rPr lang="en-US" sz="1400" i="1" dirty="0" err="1"/>
              <a:t>McGeer</a:t>
            </a:r>
            <a:r>
              <a:rPr lang="en-US" sz="1400" i="1" dirty="0"/>
              <a:t> A, Low DE. Clinical experience with 20 cases of group A streptococcus necrotizing fasciitis and myonecrosis: 1995 to 1997. </a:t>
            </a:r>
            <a:r>
              <a:rPr lang="en-US" sz="1400" i="1" dirty="0" err="1"/>
              <a:t>Plast</a:t>
            </a:r>
            <a:r>
              <a:rPr lang="en-US" sz="1400" i="1" dirty="0"/>
              <a:t> </a:t>
            </a:r>
            <a:r>
              <a:rPr lang="en-US" sz="1400" i="1" dirty="0" err="1"/>
              <a:t>Reconstr</a:t>
            </a:r>
            <a:r>
              <a:rPr lang="en-US" sz="1400" i="1" dirty="0"/>
              <a:t> Surg 1999;103(6):1567–73.</a:t>
            </a:r>
          </a:p>
        </p:txBody>
      </p:sp>
      <p:sp>
        <p:nvSpPr>
          <p:cNvPr id="121862" name="Rectangle 5"/>
          <p:cNvSpPr>
            <a:spLocks noChangeArrowheads="1"/>
          </p:cNvSpPr>
          <p:nvPr/>
        </p:nvSpPr>
        <p:spPr bwMode="auto">
          <a:xfrm>
            <a:off x="1524000" y="5235575"/>
            <a:ext cx="9144000" cy="523220"/>
          </a:xfrm>
          <a:prstGeom prst="rect">
            <a:avLst/>
          </a:prstGeom>
          <a:noFill/>
          <a:ln w="9525">
            <a:noFill/>
            <a:miter lim="800000"/>
            <a:headEnd/>
            <a:tailEnd/>
          </a:ln>
        </p:spPr>
        <p:txBody>
          <a:bodyPr>
            <a:spAutoFit/>
          </a:bodyPr>
          <a:lstStyle/>
          <a:p>
            <a:pPr marL="288925" indent="-288925"/>
            <a:r>
              <a:rPr lang="en-US" sz="1400" i="1" dirty="0"/>
              <a:t>Sarani B, Strong M, Pascual J, et al. Necrotizing fasciitis: current concepts and review of the literature. J Am Coll Surg 2009;208(2):279–88.</a:t>
            </a:r>
          </a:p>
        </p:txBody>
      </p:sp>
      <p:sp>
        <p:nvSpPr>
          <p:cNvPr id="121863" name="Rectangle 6"/>
          <p:cNvSpPr>
            <a:spLocks noChangeArrowheads="1"/>
          </p:cNvSpPr>
          <p:nvPr/>
        </p:nvSpPr>
        <p:spPr bwMode="auto">
          <a:xfrm>
            <a:off x="1524000" y="5613400"/>
            <a:ext cx="9144000" cy="523220"/>
          </a:xfrm>
          <a:prstGeom prst="rect">
            <a:avLst/>
          </a:prstGeom>
          <a:noFill/>
          <a:ln w="9525">
            <a:noFill/>
            <a:miter lim="800000"/>
            <a:headEnd/>
            <a:tailEnd/>
          </a:ln>
        </p:spPr>
        <p:txBody>
          <a:bodyPr>
            <a:spAutoFit/>
          </a:bodyPr>
          <a:lstStyle/>
          <a:p>
            <a:pPr marL="288925" indent="-288925"/>
            <a:r>
              <a:rPr lang="en-US" sz="1400" i="1" dirty="0"/>
              <a:t>Anaya DA, McMahon K, </a:t>
            </a:r>
            <a:r>
              <a:rPr lang="en-US" sz="1400" i="1" dirty="0" err="1"/>
              <a:t>Nathens</a:t>
            </a:r>
            <a:r>
              <a:rPr lang="en-US" sz="1400" i="1" dirty="0"/>
              <a:t> AB, et al. Predictors of mortality and limb loss in necrotizing soft tissue infections. Arch Surg 2005;140(2):151–7.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1879600" y="523875"/>
            <a:ext cx="8534400" cy="838200"/>
          </a:xfrm>
          <a:noFill/>
        </p:spPr>
        <p:txBody>
          <a:bodyPr>
            <a:normAutofit fontScale="90000"/>
          </a:bodyPr>
          <a:lstStyle/>
          <a:p>
            <a:pPr eaLnBrk="1" hangingPunct="1"/>
            <a:r>
              <a:rPr lang="en-US" dirty="0">
                <a:effectLst/>
                <a:ea typeface="ＭＳ Ｐゴシック" pitchFamily="34" charset="-128"/>
              </a:rPr>
              <a:t>Is it Rapid Bacterial Progression or Lack of Early Recognition of the Infection ?</a:t>
            </a:r>
          </a:p>
        </p:txBody>
      </p:sp>
      <p:pic>
        <p:nvPicPr>
          <p:cNvPr id="28675" name="Picture 6" descr="Shuchat 049small"/>
          <p:cNvPicPr>
            <a:picLocks noGrp="1" noChangeAspect="1" noChangeArrowheads="1"/>
          </p:cNvPicPr>
          <p:nvPr>
            <p:ph sz="half" idx="4294967295"/>
          </p:nvPr>
        </p:nvPicPr>
        <p:blipFill>
          <a:blip r:embed="rId2" cstate="print"/>
          <a:srcRect/>
          <a:stretch>
            <a:fillRect/>
          </a:stretch>
        </p:blipFill>
        <p:spPr>
          <a:xfrm>
            <a:off x="1687689" y="1966914"/>
            <a:ext cx="6101644" cy="4576234"/>
          </a:xfrm>
        </p:spPr>
      </p:pic>
      <p:sp>
        <p:nvSpPr>
          <p:cNvPr id="945156" name="Text Box 4"/>
          <p:cNvSpPr txBox="1">
            <a:spLocks noChangeArrowheads="1"/>
          </p:cNvSpPr>
          <p:nvPr/>
        </p:nvSpPr>
        <p:spPr bwMode="auto">
          <a:xfrm>
            <a:off x="7823200" y="3154716"/>
            <a:ext cx="2991556" cy="1938992"/>
          </a:xfrm>
          <a:prstGeom prst="rect">
            <a:avLst/>
          </a:prstGeom>
          <a:noFill/>
          <a:ln w="9525" algn="ctr">
            <a:noFill/>
            <a:miter lim="800000"/>
            <a:headEnd/>
            <a:tailEnd/>
          </a:ln>
          <a:effectLst/>
        </p:spPr>
        <p:txBody>
          <a:bodyPr wrap="square">
            <a:spAutoFit/>
          </a:bodyPr>
          <a:lstStyle>
            <a:lvl1pPr>
              <a:defRPr sz="2400" b="1">
                <a:solidFill>
                  <a:srgbClr val="FFFFFF"/>
                </a:solidFill>
                <a:latin typeface="Arial" charset="0"/>
                <a:ea typeface="ＭＳ Ｐゴシック" charset="-128"/>
              </a:defRPr>
            </a:lvl1pPr>
            <a:lvl2pPr marL="37931725" indent="-37474525">
              <a:defRPr sz="2400" b="1">
                <a:solidFill>
                  <a:srgbClr val="FFFFFF"/>
                </a:solidFill>
                <a:latin typeface="Arial" charset="0"/>
                <a:ea typeface="ＭＳ Ｐゴシック" charset="-128"/>
              </a:defRPr>
            </a:lvl2pPr>
            <a:lvl3pPr>
              <a:defRPr sz="2400" b="1">
                <a:solidFill>
                  <a:srgbClr val="FFFFFF"/>
                </a:solidFill>
                <a:latin typeface="Arial" charset="0"/>
                <a:ea typeface="ＭＳ Ｐゴシック" charset="-128"/>
              </a:defRPr>
            </a:lvl3pPr>
            <a:lvl4pPr>
              <a:defRPr sz="2400" b="1">
                <a:solidFill>
                  <a:srgbClr val="FFFFFF"/>
                </a:solidFill>
                <a:latin typeface="Arial" charset="0"/>
                <a:ea typeface="ＭＳ Ｐゴシック" charset="-128"/>
              </a:defRPr>
            </a:lvl4pPr>
            <a:lvl5pPr>
              <a:defRPr sz="2400" b="1">
                <a:solidFill>
                  <a:srgbClr val="FFFFFF"/>
                </a:solidFill>
                <a:latin typeface="Arial" charset="0"/>
                <a:ea typeface="ＭＳ Ｐゴシック" charset="-128"/>
              </a:defRPr>
            </a:lvl5pPr>
            <a:lvl6pPr marL="457200" eaLnBrk="0" fontAlgn="base" hangingPunct="0">
              <a:spcBef>
                <a:spcPct val="0"/>
              </a:spcBef>
              <a:spcAft>
                <a:spcPct val="0"/>
              </a:spcAft>
              <a:defRPr sz="2400" b="1">
                <a:solidFill>
                  <a:srgbClr val="FFFFFF"/>
                </a:solidFill>
                <a:latin typeface="Arial" charset="0"/>
                <a:ea typeface="ＭＳ Ｐゴシック" charset="-128"/>
              </a:defRPr>
            </a:lvl6pPr>
            <a:lvl7pPr marL="914400" eaLnBrk="0" fontAlgn="base" hangingPunct="0">
              <a:spcBef>
                <a:spcPct val="0"/>
              </a:spcBef>
              <a:spcAft>
                <a:spcPct val="0"/>
              </a:spcAft>
              <a:defRPr sz="2400" b="1">
                <a:solidFill>
                  <a:srgbClr val="FFFFFF"/>
                </a:solidFill>
                <a:latin typeface="Arial" charset="0"/>
                <a:ea typeface="ＭＳ Ｐゴシック" charset="-128"/>
              </a:defRPr>
            </a:lvl7pPr>
            <a:lvl8pPr marL="1371600" eaLnBrk="0" fontAlgn="base" hangingPunct="0">
              <a:spcBef>
                <a:spcPct val="0"/>
              </a:spcBef>
              <a:spcAft>
                <a:spcPct val="0"/>
              </a:spcAft>
              <a:defRPr sz="2400" b="1">
                <a:solidFill>
                  <a:srgbClr val="FFFFFF"/>
                </a:solidFill>
                <a:latin typeface="Arial" charset="0"/>
                <a:ea typeface="ＭＳ Ｐゴシック" charset="-128"/>
              </a:defRPr>
            </a:lvl8pPr>
            <a:lvl9pPr marL="1828800" eaLnBrk="0" fontAlgn="base" hangingPunct="0">
              <a:spcBef>
                <a:spcPct val="0"/>
              </a:spcBef>
              <a:spcAft>
                <a:spcPct val="0"/>
              </a:spcAft>
              <a:defRPr sz="2400" b="1">
                <a:solidFill>
                  <a:srgbClr val="FFFFFF"/>
                </a:solidFill>
                <a:latin typeface="Arial" charset="0"/>
                <a:ea typeface="ＭＳ Ｐゴシック" charset="-128"/>
              </a:defRPr>
            </a:lvl9pPr>
          </a:lstStyle>
          <a:p>
            <a:pPr eaLnBrk="1" hangingPunct="1">
              <a:spcBef>
                <a:spcPct val="50000"/>
              </a:spcBef>
              <a:defRPr/>
            </a:pPr>
            <a:r>
              <a:rPr lang="en-US" sz="3000" b="0" i="1" dirty="0">
                <a:solidFill>
                  <a:schemeClr val="tx1"/>
                </a:solidFill>
              </a:rPr>
              <a:t>Necrotizing Infection at Fascial and Muscle Layers </a:t>
            </a:r>
            <a:endParaRPr lang="en-US" sz="3000" b="0" baseline="50000" dirty="0">
              <a:solidFill>
                <a:schemeClr val="tx1"/>
              </a:solidFill>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MR</a:t>
            </a:r>
          </a:p>
        </p:txBody>
      </p:sp>
      <p:pic>
        <p:nvPicPr>
          <p:cNvPr id="60419" name="Picture 2" descr="I:\camera Pics\M rivera\camera pictures 197.jpg"/>
          <p:cNvPicPr>
            <a:picLocks noChangeAspect="1" noChangeArrowheads="1"/>
          </p:cNvPicPr>
          <p:nvPr/>
        </p:nvPicPr>
        <p:blipFill>
          <a:blip r:embed="rId2" cstate="print"/>
          <a:srcRect/>
          <a:stretch>
            <a:fillRect/>
          </a:stretch>
        </p:blipFill>
        <p:spPr bwMode="auto">
          <a:xfrm>
            <a:off x="2286000" y="1295401"/>
            <a:ext cx="7932738" cy="5294313"/>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MR: 11/25/14 </a:t>
            </a:r>
          </a:p>
        </p:txBody>
      </p:sp>
      <p:pic>
        <p:nvPicPr>
          <p:cNvPr id="56323" name="Picture 2" descr="I:\camera Pics\M rivera\camera pictures 146.jpg"/>
          <p:cNvPicPr>
            <a:picLocks noChangeAspect="1" noChangeArrowheads="1"/>
          </p:cNvPicPr>
          <p:nvPr/>
        </p:nvPicPr>
        <p:blipFill>
          <a:blip r:embed="rId3" cstate="print"/>
          <a:srcRect/>
          <a:stretch>
            <a:fillRect/>
          </a:stretch>
        </p:blipFill>
        <p:spPr bwMode="auto">
          <a:xfrm>
            <a:off x="2667001" y="1600201"/>
            <a:ext cx="6619875" cy="441801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MR</a:t>
            </a:r>
          </a:p>
        </p:txBody>
      </p:sp>
      <p:pic>
        <p:nvPicPr>
          <p:cNvPr id="57347" name="Picture 2" descr="I:\camera Pics\M rivera\camera pictures 153.jpg"/>
          <p:cNvPicPr>
            <a:picLocks noChangeAspect="1" noChangeArrowheads="1"/>
          </p:cNvPicPr>
          <p:nvPr/>
        </p:nvPicPr>
        <p:blipFill>
          <a:blip r:embed="rId3" cstate="print"/>
          <a:srcRect/>
          <a:stretch>
            <a:fillRect/>
          </a:stretch>
        </p:blipFill>
        <p:spPr bwMode="auto">
          <a:xfrm>
            <a:off x="2174876" y="1254126"/>
            <a:ext cx="7891463" cy="52673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2" descr="I:\camera Pics\M rivera\camera pictures 168.jpg"/>
          <p:cNvPicPr>
            <a:picLocks noChangeAspect="1" noChangeArrowheads="1"/>
          </p:cNvPicPr>
          <p:nvPr/>
        </p:nvPicPr>
        <p:blipFill>
          <a:blip r:embed="rId2" cstate="print"/>
          <a:srcRect l="14801" t="10062" r="14986" b="24597"/>
          <a:stretch>
            <a:fillRect/>
          </a:stretch>
        </p:blipFill>
        <p:spPr bwMode="auto">
          <a:xfrm>
            <a:off x="2568576" y="1433513"/>
            <a:ext cx="7185025" cy="4462462"/>
          </a:xfrm>
          <a:prstGeom prst="rect">
            <a:avLst/>
          </a:prstGeom>
          <a:noFill/>
          <a:ln w="9525">
            <a:noFill/>
            <a:miter lim="800000"/>
            <a:headEnd/>
            <a:tailEnd/>
          </a:ln>
        </p:spPr>
      </p:pic>
      <p:sp>
        <p:nvSpPr>
          <p:cNvPr id="59396" name="TextBox 4"/>
          <p:cNvSpPr txBox="1">
            <a:spLocks noChangeArrowheads="1"/>
          </p:cNvSpPr>
          <p:nvPr/>
        </p:nvSpPr>
        <p:spPr bwMode="auto">
          <a:xfrm>
            <a:off x="6805614" y="2143125"/>
            <a:ext cx="1394421" cy="369332"/>
          </a:xfrm>
          <a:prstGeom prst="rect">
            <a:avLst/>
          </a:prstGeom>
          <a:noFill/>
          <a:ln w="9525">
            <a:noFill/>
            <a:miter lim="800000"/>
            <a:headEnd/>
            <a:tailEnd/>
          </a:ln>
        </p:spPr>
        <p:txBody>
          <a:bodyPr wrap="none">
            <a:spAutoFit/>
          </a:bodyPr>
          <a:lstStyle/>
          <a:p>
            <a:r>
              <a:rPr lang="en-US" dirty="0"/>
              <a:t>Necrotic skin</a:t>
            </a:r>
          </a:p>
        </p:txBody>
      </p:sp>
      <p:sp>
        <p:nvSpPr>
          <p:cNvPr id="59397" name="TextBox 5"/>
          <p:cNvSpPr txBox="1">
            <a:spLocks noChangeArrowheads="1"/>
          </p:cNvSpPr>
          <p:nvPr/>
        </p:nvSpPr>
        <p:spPr bwMode="auto">
          <a:xfrm>
            <a:off x="1524001" y="4244975"/>
            <a:ext cx="2538387" cy="369332"/>
          </a:xfrm>
          <a:prstGeom prst="rect">
            <a:avLst/>
          </a:prstGeom>
          <a:noFill/>
          <a:ln w="9525">
            <a:noFill/>
            <a:miter lim="800000"/>
            <a:headEnd/>
            <a:tailEnd/>
          </a:ln>
        </p:spPr>
        <p:txBody>
          <a:bodyPr wrap="none">
            <a:spAutoFit/>
          </a:bodyPr>
          <a:lstStyle/>
          <a:p>
            <a:r>
              <a:rPr lang="en-US" dirty="0"/>
              <a:t>Healthy undermined skin</a:t>
            </a:r>
          </a:p>
        </p:txBody>
      </p:sp>
      <p:cxnSp>
        <p:nvCxnSpPr>
          <p:cNvPr id="59398" name="Straight Arrow Connector 7"/>
          <p:cNvCxnSpPr>
            <a:cxnSpLocks noChangeShapeType="1"/>
          </p:cNvCxnSpPr>
          <p:nvPr/>
        </p:nvCxnSpPr>
        <p:spPr bwMode="auto">
          <a:xfrm flipH="1">
            <a:off x="6778626" y="2647951"/>
            <a:ext cx="777875" cy="504825"/>
          </a:xfrm>
          <a:prstGeom prst="straightConnector1">
            <a:avLst/>
          </a:prstGeom>
          <a:noFill/>
          <a:ln w="57150" algn="ctr">
            <a:solidFill>
              <a:schemeClr val="tx1"/>
            </a:solidFill>
            <a:round/>
            <a:headEnd/>
            <a:tailEnd type="arrow" w="med" len="med"/>
          </a:ln>
        </p:spPr>
      </p:cxnSp>
      <p:cxnSp>
        <p:nvCxnSpPr>
          <p:cNvPr id="59399" name="Straight Arrow Connector 11"/>
          <p:cNvCxnSpPr>
            <a:cxnSpLocks noChangeShapeType="1"/>
          </p:cNvCxnSpPr>
          <p:nvPr/>
        </p:nvCxnSpPr>
        <p:spPr bwMode="auto">
          <a:xfrm flipV="1">
            <a:off x="3735388" y="3603625"/>
            <a:ext cx="285750" cy="749300"/>
          </a:xfrm>
          <a:prstGeom prst="straightConnector1">
            <a:avLst/>
          </a:prstGeom>
          <a:noFill/>
          <a:ln w="57150" algn="ctr">
            <a:solidFill>
              <a:schemeClr val="tx1"/>
            </a:solidFill>
            <a:round/>
            <a:headEnd/>
            <a:tailEnd type="arrow" w="med" len="med"/>
          </a:ln>
        </p:spPr>
      </p:cxnSp>
      <p:sp>
        <p:nvSpPr>
          <p:cNvPr id="9" name="Title 1"/>
          <p:cNvSpPr>
            <a:spLocks noGrp="1"/>
          </p:cNvSpPr>
          <p:nvPr>
            <p:ph type="title"/>
          </p:nvPr>
        </p:nvSpPr>
        <p:spPr>
          <a:xfrm>
            <a:off x="1828800" y="76200"/>
            <a:ext cx="8534400" cy="1447800"/>
          </a:xfrm>
        </p:spPr>
        <p:txBody>
          <a:bodyPr/>
          <a:lstStyle/>
          <a:p>
            <a:pPr>
              <a:defRPr/>
            </a:pPr>
            <a:r>
              <a:rPr lang="en-US" dirty="0">
                <a:effectLst/>
              </a:rPr>
              <a:t>MR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MR</a:t>
            </a:r>
          </a:p>
        </p:txBody>
      </p:sp>
      <p:pic>
        <p:nvPicPr>
          <p:cNvPr id="61443" name="Picture 2" descr="I:\camera Pics\M rivera\camera pictures 199.jpg"/>
          <p:cNvPicPr>
            <a:picLocks noChangeAspect="1" noChangeArrowheads="1"/>
          </p:cNvPicPr>
          <p:nvPr/>
        </p:nvPicPr>
        <p:blipFill>
          <a:blip r:embed="rId2" cstate="print"/>
          <a:srcRect/>
          <a:stretch>
            <a:fillRect/>
          </a:stretch>
        </p:blipFill>
        <p:spPr bwMode="auto">
          <a:xfrm>
            <a:off x="2057400" y="1219200"/>
            <a:ext cx="8001000" cy="534035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p:txBody>
          <a:bodyPr/>
          <a:lstStyle/>
          <a:p>
            <a:pPr>
              <a:buClr>
                <a:srgbClr val="C00000"/>
              </a:buClr>
            </a:pPr>
            <a:r>
              <a:rPr lang="en-US" dirty="0">
                <a:ea typeface="ＭＳ Ｐゴシック" pitchFamily="34" charset="-128"/>
              </a:rPr>
              <a:t>Gram Stain: WBCs, gram pos cocci in pairs, chains and clusters, gram neg rods, gram pos rods</a:t>
            </a:r>
          </a:p>
          <a:p>
            <a:pPr>
              <a:buClr>
                <a:srgbClr val="C00000"/>
              </a:buClr>
            </a:pPr>
            <a:r>
              <a:rPr lang="en-US" dirty="0">
                <a:ea typeface="ＭＳ Ｐゴシック" pitchFamily="34" charset="-128"/>
              </a:rPr>
              <a:t>Culture:  coagulase neg staphylococcus, actinomyces, peptostreptococcus prevotii, peptostreptococcus asaccharolyticus</a:t>
            </a:r>
          </a:p>
        </p:txBody>
      </p:sp>
      <p:sp>
        <p:nvSpPr>
          <p:cNvPr id="3" name="Title 3"/>
          <p:cNvSpPr>
            <a:spLocks noGrp="1"/>
          </p:cNvSpPr>
          <p:nvPr>
            <p:ph type="title"/>
          </p:nvPr>
        </p:nvSpPr>
        <p:spPr>
          <a:xfrm>
            <a:off x="1828800" y="76200"/>
            <a:ext cx="8534400" cy="1447800"/>
          </a:xfrm>
        </p:spPr>
        <p:txBody>
          <a:bodyPr/>
          <a:lstStyle/>
          <a:p>
            <a:r>
              <a:rPr lang="en-US" dirty="0"/>
              <a:t>Findings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p:txBody>
          <a:bodyPr/>
          <a:lstStyle/>
          <a:p>
            <a:pPr>
              <a:buClr>
                <a:srgbClr val="C00000"/>
              </a:buClr>
            </a:pPr>
            <a:r>
              <a:rPr lang="en-US" dirty="0">
                <a:ea typeface="ＭＳ Ｐゴシック" pitchFamily="34" charset="-128"/>
              </a:rPr>
              <a:t>Pathology:</a:t>
            </a:r>
          </a:p>
          <a:p>
            <a:pPr>
              <a:buClr>
                <a:srgbClr val="C00000"/>
              </a:buClr>
            </a:pPr>
            <a:r>
              <a:rPr lang="en-US" dirty="0">
                <a:ea typeface="ＭＳ Ｐゴシック" pitchFamily="34" charset="-128"/>
              </a:rPr>
              <a:t>R buttock</a:t>
            </a:r>
          </a:p>
          <a:p>
            <a:pPr lvl="1">
              <a:buClr>
                <a:srgbClr val="C00000"/>
              </a:buClr>
            </a:pPr>
            <a:r>
              <a:rPr lang="en-US" b="0" dirty="0">
                <a:ea typeface="ＭＳ Ｐゴシック" pitchFamily="34" charset="-128"/>
              </a:rPr>
              <a:t>Skin and subcutaneous tissue with marked necrotizing acute panniculitis, extensive throughout deep adipose tissue</a:t>
            </a:r>
          </a:p>
          <a:p>
            <a:pPr lvl="1">
              <a:buClr>
                <a:srgbClr val="C00000"/>
              </a:buClr>
            </a:pPr>
            <a:r>
              <a:rPr lang="en-US" b="0" dirty="0">
                <a:ea typeface="ＭＳ Ｐゴシック" pitchFamily="34" charset="-128"/>
              </a:rPr>
              <a:t>Microabscess formation within deep subcutaneous adipose tissue is identified</a:t>
            </a:r>
          </a:p>
          <a:p>
            <a:pPr lvl="1">
              <a:buClr>
                <a:srgbClr val="C00000"/>
              </a:buClr>
            </a:pPr>
            <a:r>
              <a:rPr lang="en-US" b="0" dirty="0">
                <a:ea typeface="ＭＳ Ｐゴシック" pitchFamily="34" charset="-128"/>
              </a:rPr>
              <a:t>Necrotic deep fascia with acute inflammation is identified, suggestive of necrotizing fasciitis</a:t>
            </a:r>
          </a:p>
        </p:txBody>
      </p:sp>
      <p:sp>
        <p:nvSpPr>
          <p:cNvPr id="3" name="Title 3"/>
          <p:cNvSpPr>
            <a:spLocks noGrp="1"/>
          </p:cNvSpPr>
          <p:nvPr>
            <p:ph type="title"/>
          </p:nvPr>
        </p:nvSpPr>
        <p:spPr>
          <a:xfrm>
            <a:off x="1828800" y="76200"/>
            <a:ext cx="8534400" cy="1447800"/>
          </a:xfrm>
        </p:spPr>
        <p:txBody>
          <a:bodyPr/>
          <a:lstStyle/>
          <a:p>
            <a:r>
              <a:rPr lang="en-US" dirty="0"/>
              <a:t>Findings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Clr>
                <a:srgbClr val="C00000"/>
              </a:buClr>
              <a:defRPr/>
            </a:pPr>
            <a:r>
              <a:rPr lang="en-US" dirty="0"/>
              <a:t>Pathology:</a:t>
            </a:r>
          </a:p>
          <a:p>
            <a:pPr>
              <a:buClr>
                <a:srgbClr val="C00000"/>
              </a:buClr>
              <a:defRPr/>
            </a:pPr>
            <a:r>
              <a:rPr lang="en-US" dirty="0"/>
              <a:t>Scrotum: </a:t>
            </a:r>
          </a:p>
          <a:p>
            <a:pPr lvl="1">
              <a:buClr>
                <a:srgbClr val="C00000"/>
              </a:buClr>
              <a:defRPr/>
            </a:pPr>
            <a:r>
              <a:rPr lang="en-US" b="0" dirty="0"/>
              <a:t>Fragments of soft tissue with acute inflammation, necrosis, and necrotic adipose tissue with inflammation	</a:t>
            </a:r>
          </a:p>
          <a:p>
            <a:pPr lvl="1">
              <a:buClr>
                <a:srgbClr val="C00000"/>
              </a:buClr>
              <a:defRPr/>
            </a:pPr>
            <a:r>
              <a:rPr lang="en-US" b="0" dirty="0"/>
              <a:t>Large nerve structures surrounding acute inflammatory exudate are identified</a:t>
            </a:r>
          </a:p>
          <a:p>
            <a:pPr lvl="1">
              <a:buClr>
                <a:srgbClr val="C00000"/>
              </a:buClr>
              <a:defRPr/>
            </a:pPr>
            <a:r>
              <a:rPr lang="en-US" b="0" dirty="0"/>
              <a:t>Blood vessels with secondary type vasculitis are identified</a:t>
            </a:r>
          </a:p>
          <a:p>
            <a:pPr lvl="1">
              <a:buClr>
                <a:srgbClr val="C00000"/>
              </a:buClr>
              <a:defRPr/>
            </a:pPr>
            <a:r>
              <a:rPr lang="en-US" b="0" dirty="0"/>
              <a:t>Deep soft tissue necrotizing acute inflammation</a:t>
            </a:r>
          </a:p>
        </p:txBody>
      </p:sp>
      <p:sp>
        <p:nvSpPr>
          <p:cNvPr id="4" name="Title 3"/>
          <p:cNvSpPr>
            <a:spLocks noGrp="1"/>
          </p:cNvSpPr>
          <p:nvPr>
            <p:ph type="title"/>
          </p:nvPr>
        </p:nvSpPr>
        <p:spPr>
          <a:xfrm>
            <a:off x="1828800" y="76200"/>
            <a:ext cx="8534400" cy="1447800"/>
          </a:xfrm>
        </p:spPr>
        <p:txBody>
          <a:bodyPr/>
          <a:lstStyle/>
          <a:p>
            <a:r>
              <a:rPr lang="en-US" dirty="0"/>
              <a:t>Findings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MR 1/20/15</a:t>
            </a:r>
          </a:p>
        </p:txBody>
      </p:sp>
      <p:pic>
        <p:nvPicPr>
          <p:cNvPr id="209922" name="Picture 2" descr="H:\woundcare pictures\80361143MR\1-20-15\Picture 011.jpg"/>
          <p:cNvPicPr>
            <a:picLocks noChangeAspect="1" noChangeArrowheads="1"/>
          </p:cNvPicPr>
          <p:nvPr/>
        </p:nvPicPr>
        <p:blipFill>
          <a:blip r:embed="rId2" cstate="print"/>
          <a:srcRect/>
          <a:stretch>
            <a:fillRect/>
          </a:stretch>
        </p:blipFill>
        <p:spPr bwMode="auto">
          <a:xfrm>
            <a:off x="1762524" y="2194097"/>
            <a:ext cx="4774910" cy="3581180"/>
          </a:xfrm>
          <a:prstGeom prst="rect">
            <a:avLst/>
          </a:prstGeom>
          <a:noFill/>
        </p:spPr>
      </p:pic>
      <p:pic>
        <p:nvPicPr>
          <p:cNvPr id="209923" name="Picture 3" descr="H:\woundcare pictures\80361143MR\1-20-15\Picture 012.jpg"/>
          <p:cNvPicPr>
            <a:picLocks noChangeAspect="1" noChangeArrowheads="1"/>
          </p:cNvPicPr>
          <p:nvPr/>
        </p:nvPicPr>
        <p:blipFill>
          <a:blip r:embed="rId3" cstate="print"/>
          <a:srcRect/>
          <a:stretch>
            <a:fillRect/>
          </a:stretch>
        </p:blipFill>
        <p:spPr bwMode="auto">
          <a:xfrm>
            <a:off x="6663558" y="1470736"/>
            <a:ext cx="3673180" cy="4897574"/>
          </a:xfrm>
          <a:prstGeom prst="rect">
            <a:avLst/>
          </a:prstGeom>
          <a:noFill/>
        </p:spPr>
      </p:pic>
      <p:sp>
        <p:nvSpPr>
          <p:cNvPr id="5" name="TextBox 4"/>
          <p:cNvSpPr txBox="1"/>
          <p:nvPr/>
        </p:nvSpPr>
        <p:spPr>
          <a:xfrm>
            <a:off x="2741010" y="6045638"/>
            <a:ext cx="3443890" cy="369332"/>
          </a:xfrm>
          <a:prstGeom prst="rect">
            <a:avLst/>
          </a:prstGeom>
          <a:noFill/>
        </p:spPr>
        <p:txBody>
          <a:bodyPr wrap="square" rtlCol="0">
            <a:spAutoFit/>
          </a:bodyPr>
          <a:lstStyle/>
          <a:p>
            <a:r>
              <a:rPr lang="en-US" dirty="0"/>
              <a:t>2 months post-op</a:t>
            </a:r>
          </a:p>
        </p:txBody>
      </p:sp>
      <p:sp>
        <p:nvSpPr>
          <p:cNvPr id="6" name="Rectangle 5"/>
          <p:cNvSpPr/>
          <p:nvPr/>
        </p:nvSpPr>
        <p:spPr bwMode="auto">
          <a:xfrm>
            <a:off x="3612682" y="4947387"/>
            <a:ext cx="1540042" cy="46166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b="1" dirty="0">
              <a:solidFill>
                <a:srgbClr val="FFFFFF"/>
              </a:solidFill>
              <a:effectLst>
                <a:outerShdw blurRad="38100" dist="38100" dir="2700000" algn="tl">
                  <a:srgbClr val="000000">
                    <a:alpha val="43137"/>
                  </a:srgbClr>
                </a:outerShdw>
              </a:effectLst>
              <a:latin typeface="Arial" charset="0"/>
            </a:endParaRPr>
          </a:p>
        </p:txBody>
      </p:sp>
      <p:sp>
        <p:nvSpPr>
          <p:cNvPr id="7" name="Rectangle 6"/>
          <p:cNvSpPr/>
          <p:nvPr/>
        </p:nvSpPr>
        <p:spPr bwMode="auto">
          <a:xfrm rot="5400000">
            <a:off x="6822707" y="4241707"/>
            <a:ext cx="1392455" cy="46166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b="1" dirty="0">
              <a:solidFill>
                <a:srgbClr val="FFFFFF"/>
              </a:solidFill>
              <a:effectLst>
                <a:outerShdw blurRad="38100" dist="38100" dir="2700000" algn="tl">
                  <a:srgbClr val="000000">
                    <a:alpha val="43137"/>
                  </a:srgbClr>
                </a:outerShdw>
              </a:effectLst>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Necrotizing Fasciitis: Overview</a:t>
            </a:r>
          </a:p>
        </p:txBody>
      </p:sp>
      <p:sp>
        <p:nvSpPr>
          <p:cNvPr id="122883" name="Content Placeholder 2"/>
          <p:cNvSpPr>
            <a:spLocks noGrp="1"/>
          </p:cNvSpPr>
          <p:nvPr>
            <p:ph idx="1"/>
          </p:nvPr>
        </p:nvSpPr>
        <p:spPr>
          <a:xfrm>
            <a:off x="1981200" y="1295401"/>
            <a:ext cx="8229600" cy="4525963"/>
          </a:xfrm>
        </p:spPr>
        <p:txBody>
          <a:bodyPr/>
          <a:lstStyle/>
          <a:p>
            <a:pPr>
              <a:buClr>
                <a:srgbClr val="C00000"/>
              </a:buClr>
            </a:pPr>
            <a:r>
              <a:rPr lang="en-US" dirty="0">
                <a:ea typeface="ＭＳ Ｐゴシック" pitchFamily="34" charset="-128"/>
              </a:rPr>
              <a:t>1984 NEJM Retrospective review</a:t>
            </a:r>
          </a:p>
          <a:p>
            <a:pPr lvl="1">
              <a:buClr>
                <a:srgbClr val="C00000"/>
              </a:buClr>
            </a:pPr>
            <a:r>
              <a:rPr lang="en-US" dirty="0">
                <a:ea typeface="ＭＳ Ｐゴシック" pitchFamily="34" charset="-128"/>
              </a:rPr>
              <a:t>Early emphasis placed on the utility of frozen section for definitive diagnosis</a:t>
            </a:r>
          </a:p>
          <a:p>
            <a:pPr>
              <a:buClr>
                <a:srgbClr val="C00000"/>
              </a:buClr>
            </a:pPr>
            <a:r>
              <a:rPr lang="en-US" dirty="0">
                <a:ea typeface="ＭＳ Ｐゴシック" pitchFamily="34" charset="-128"/>
              </a:rPr>
              <a:t>Current literature, 2012-present </a:t>
            </a:r>
          </a:p>
          <a:p>
            <a:pPr lvl="1">
              <a:buClr>
                <a:srgbClr val="C00000"/>
              </a:buClr>
            </a:pPr>
            <a:r>
              <a:rPr lang="en-US" dirty="0">
                <a:ea typeface="ＭＳ Ｐゴシック" pitchFamily="34" charset="-128"/>
              </a:rPr>
              <a:t>Although local findings may be subtle and non-specific, a high index of clinical suspicion should dictate operative debridement</a:t>
            </a:r>
          </a:p>
          <a:p>
            <a:pPr>
              <a:buClr>
                <a:srgbClr val="C00000"/>
              </a:buClr>
            </a:pPr>
            <a:endParaRPr lang="en-US" dirty="0">
              <a:solidFill>
                <a:srgbClr val="FFFF00"/>
              </a:solidFill>
              <a:ea typeface="ＭＳ Ｐゴシック" pitchFamily="34" charset="-128"/>
            </a:endParaRPr>
          </a:p>
        </p:txBody>
      </p:sp>
      <p:sp>
        <p:nvSpPr>
          <p:cNvPr id="122884" name="Rectangle 3"/>
          <p:cNvSpPr>
            <a:spLocks noChangeArrowheads="1"/>
          </p:cNvSpPr>
          <p:nvPr/>
        </p:nvSpPr>
        <p:spPr bwMode="auto">
          <a:xfrm>
            <a:off x="1524000" y="6383338"/>
            <a:ext cx="9144000" cy="523220"/>
          </a:xfrm>
          <a:prstGeom prst="rect">
            <a:avLst/>
          </a:prstGeom>
          <a:noFill/>
          <a:ln w="9525">
            <a:noFill/>
            <a:miter lim="800000"/>
            <a:headEnd/>
            <a:tailEnd/>
          </a:ln>
        </p:spPr>
        <p:txBody>
          <a:bodyPr>
            <a:spAutoFit/>
          </a:bodyPr>
          <a:lstStyle/>
          <a:p>
            <a:pPr algn="r"/>
            <a:r>
              <a:rPr lang="en-US" sz="1400" i="1"/>
              <a:t>Stamenkovic I, Lew PD. Early recognition of potentially fatal necrotizing fasciitis. The use of frozen-section biopsy. N Engl J Med. 1984;310(26):1689-93.</a:t>
            </a:r>
          </a:p>
        </p:txBody>
      </p:sp>
      <p:sp>
        <p:nvSpPr>
          <p:cNvPr id="122885" name="Rectangle 4"/>
          <p:cNvSpPr>
            <a:spLocks noChangeArrowheads="1"/>
          </p:cNvSpPr>
          <p:nvPr/>
        </p:nvSpPr>
        <p:spPr bwMode="auto">
          <a:xfrm>
            <a:off x="1524000" y="5992813"/>
            <a:ext cx="9144000" cy="523220"/>
          </a:xfrm>
          <a:prstGeom prst="rect">
            <a:avLst/>
          </a:prstGeom>
          <a:noFill/>
          <a:ln w="9525">
            <a:noFill/>
            <a:miter lim="800000"/>
            <a:headEnd/>
            <a:tailEnd/>
          </a:ln>
        </p:spPr>
        <p:txBody>
          <a:bodyPr>
            <a:spAutoFit/>
          </a:bodyPr>
          <a:lstStyle/>
          <a:p>
            <a:pPr algn="r"/>
            <a:r>
              <a:rPr lang="en-US" sz="1400" i="1"/>
              <a:t>Anaya DA, Dellinger EP. Necrotizing soft-tissue infection. In: Jong EC, Stevens DL, editors. Netter’s infectious disease. 1st edition. Philadelphia: Saunders; 2012. p. 273–8.</a:t>
            </a:r>
          </a:p>
        </p:txBody>
      </p:sp>
      <p:sp>
        <p:nvSpPr>
          <p:cNvPr id="122886" name="Rectangle 5"/>
          <p:cNvSpPr>
            <a:spLocks noChangeArrowheads="1"/>
          </p:cNvSpPr>
          <p:nvPr/>
        </p:nvSpPr>
        <p:spPr bwMode="auto">
          <a:xfrm>
            <a:off x="1524000" y="5584825"/>
            <a:ext cx="9144000" cy="523220"/>
          </a:xfrm>
          <a:prstGeom prst="rect">
            <a:avLst/>
          </a:prstGeom>
          <a:noFill/>
          <a:ln w="9525">
            <a:noFill/>
            <a:miter lim="800000"/>
            <a:headEnd/>
            <a:tailEnd/>
          </a:ln>
        </p:spPr>
        <p:txBody>
          <a:bodyPr>
            <a:spAutoFit/>
          </a:bodyPr>
          <a:lstStyle/>
          <a:p>
            <a:pPr algn="r"/>
            <a:r>
              <a:rPr lang="en-US" sz="1400" i="1"/>
              <a:t>Haywood CT, </a:t>
            </a:r>
            <a:r>
              <a:rPr lang="en-US" sz="1400" i="1" err="1"/>
              <a:t>McGeer</a:t>
            </a:r>
            <a:r>
              <a:rPr lang="en-US" sz="1400" i="1"/>
              <a:t> A, Low DE. Clinical experience with 20 cases of group A streptococcus necrotizing fasciitis and </a:t>
            </a:r>
            <a:r>
              <a:rPr lang="en-US" sz="1400" i="1" err="1"/>
              <a:t>myonecrosis</a:t>
            </a:r>
            <a:r>
              <a:rPr lang="en-US" sz="1400" i="1"/>
              <a:t>: 1995 to 1997. </a:t>
            </a:r>
            <a:r>
              <a:rPr lang="en-US" sz="1400" i="1" err="1"/>
              <a:t>Plast</a:t>
            </a:r>
            <a:r>
              <a:rPr lang="en-US" sz="1400" i="1"/>
              <a:t> </a:t>
            </a:r>
            <a:r>
              <a:rPr lang="en-US" sz="1400" i="1" err="1"/>
              <a:t>Reconstr</a:t>
            </a:r>
            <a:r>
              <a:rPr lang="en-US" sz="1400" i="1"/>
              <a:t> </a:t>
            </a:r>
            <a:r>
              <a:rPr lang="en-US" sz="1400" i="1" err="1"/>
              <a:t>Surg</a:t>
            </a:r>
            <a:r>
              <a:rPr lang="en-US" sz="1400" i="1"/>
              <a:t> 1999;103(6):1567–73.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MR 4/7/15</a:t>
            </a:r>
          </a:p>
        </p:txBody>
      </p:sp>
      <p:grpSp>
        <p:nvGrpSpPr>
          <p:cNvPr id="5" name="Group 4"/>
          <p:cNvGrpSpPr/>
          <p:nvPr/>
        </p:nvGrpSpPr>
        <p:grpSpPr>
          <a:xfrm>
            <a:off x="2819400" y="1473200"/>
            <a:ext cx="5003800" cy="4864100"/>
            <a:chOff x="2476500" y="1816100"/>
            <a:chExt cx="4292600" cy="4292600"/>
          </a:xfrm>
        </p:grpSpPr>
        <p:pic>
          <p:nvPicPr>
            <p:cNvPr id="94210" name="Picture 2" descr="H:\woundcare pictures\80361143MR\4-7-2015\Picture 004.jpg"/>
            <p:cNvPicPr>
              <a:picLocks noChangeAspect="1" noChangeArrowheads="1"/>
            </p:cNvPicPr>
            <p:nvPr/>
          </p:nvPicPr>
          <p:blipFill>
            <a:blip r:embed="rId2" cstate="print"/>
            <a:srcRect/>
            <a:stretch>
              <a:fillRect/>
            </a:stretch>
          </p:blipFill>
          <p:spPr bwMode="auto">
            <a:xfrm>
              <a:off x="2476500" y="1816100"/>
              <a:ext cx="4292600" cy="4292600"/>
            </a:xfrm>
            <a:prstGeom prst="rect">
              <a:avLst/>
            </a:prstGeom>
            <a:noFill/>
          </p:spPr>
        </p:pic>
        <p:sp>
          <p:nvSpPr>
            <p:cNvPr id="4" name="Rectangle 3"/>
            <p:cNvSpPr/>
            <p:nvPr/>
          </p:nvSpPr>
          <p:spPr bwMode="auto">
            <a:xfrm>
              <a:off x="3430985" y="2484457"/>
              <a:ext cx="2032000" cy="407422"/>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b="1" dirty="0">
                <a:solidFill>
                  <a:srgbClr val="FFFFFF"/>
                </a:solidFill>
                <a:effectLst>
                  <a:outerShdw blurRad="38100" dist="38100" dir="2700000" algn="tl">
                    <a:srgbClr val="000000">
                      <a:alpha val="43137"/>
                    </a:srgbClr>
                  </a:outerShdw>
                </a:effectLst>
                <a:latin typeface="Arial" charset="0"/>
              </a:endParaRPr>
            </a:p>
          </p:txBody>
        </p:sp>
      </p:grpSp>
      <p:sp>
        <p:nvSpPr>
          <p:cNvPr id="6" name="TextBox 5"/>
          <p:cNvSpPr txBox="1"/>
          <p:nvPr/>
        </p:nvSpPr>
        <p:spPr>
          <a:xfrm>
            <a:off x="7937500" y="4140200"/>
            <a:ext cx="2197100" cy="369332"/>
          </a:xfrm>
          <a:prstGeom prst="rect">
            <a:avLst/>
          </a:prstGeom>
          <a:noFill/>
        </p:spPr>
        <p:txBody>
          <a:bodyPr wrap="square" rtlCol="0">
            <a:spAutoFit/>
          </a:bodyPr>
          <a:lstStyle/>
          <a:p>
            <a:r>
              <a:rPr lang="en-US" dirty="0"/>
              <a:t>5 months post-op</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1879600" y="523875"/>
            <a:ext cx="8534400" cy="838200"/>
          </a:xfrm>
          <a:noFill/>
        </p:spPr>
        <p:txBody>
          <a:bodyPr>
            <a:normAutofit fontScale="90000"/>
          </a:bodyPr>
          <a:lstStyle/>
          <a:p>
            <a:pPr eaLnBrk="1" hangingPunct="1"/>
            <a:r>
              <a:rPr lang="en-US" dirty="0">
                <a:effectLst/>
                <a:ea typeface="ＭＳ Ｐゴシック" pitchFamily="34" charset="-128"/>
              </a:rPr>
              <a:t>Is it Rapid Bacterial Progression or Lack of Early Recognition of the Infection ?</a:t>
            </a:r>
          </a:p>
        </p:txBody>
      </p:sp>
      <p:pic>
        <p:nvPicPr>
          <p:cNvPr id="28675" name="Picture 6" descr="Shuchat 049small"/>
          <p:cNvPicPr>
            <a:picLocks noGrp="1" noChangeAspect="1" noChangeArrowheads="1"/>
          </p:cNvPicPr>
          <p:nvPr>
            <p:ph sz="half" idx="4294967295"/>
          </p:nvPr>
        </p:nvPicPr>
        <p:blipFill>
          <a:blip r:embed="rId2" cstate="print"/>
          <a:srcRect/>
          <a:stretch>
            <a:fillRect/>
          </a:stretch>
        </p:blipFill>
        <p:spPr>
          <a:xfrm>
            <a:off x="1687689" y="1966914"/>
            <a:ext cx="6101644" cy="4576234"/>
          </a:xfrm>
        </p:spPr>
      </p:pic>
      <p:sp>
        <p:nvSpPr>
          <p:cNvPr id="945156" name="Text Box 4"/>
          <p:cNvSpPr txBox="1">
            <a:spLocks noChangeArrowheads="1"/>
          </p:cNvSpPr>
          <p:nvPr/>
        </p:nvSpPr>
        <p:spPr bwMode="auto">
          <a:xfrm>
            <a:off x="7823200" y="3154716"/>
            <a:ext cx="2991556" cy="1938992"/>
          </a:xfrm>
          <a:prstGeom prst="rect">
            <a:avLst/>
          </a:prstGeom>
          <a:noFill/>
          <a:ln w="9525" algn="ctr">
            <a:noFill/>
            <a:miter lim="800000"/>
            <a:headEnd/>
            <a:tailEnd/>
          </a:ln>
          <a:effectLst/>
        </p:spPr>
        <p:txBody>
          <a:bodyPr wrap="square">
            <a:spAutoFit/>
          </a:bodyPr>
          <a:lstStyle>
            <a:lvl1pPr>
              <a:defRPr sz="2400" b="1">
                <a:solidFill>
                  <a:srgbClr val="FFFFFF"/>
                </a:solidFill>
                <a:latin typeface="Arial" charset="0"/>
                <a:ea typeface="ＭＳ Ｐゴシック" charset="-128"/>
              </a:defRPr>
            </a:lvl1pPr>
            <a:lvl2pPr marL="37931725" indent="-37474525">
              <a:defRPr sz="2400" b="1">
                <a:solidFill>
                  <a:srgbClr val="FFFFFF"/>
                </a:solidFill>
                <a:latin typeface="Arial" charset="0"/>
                <a:ea typeface="ＭＳ Ｐゴシック" charset="-128"/>
              </a:defRPr>
            </a:lvl2pPr>
            <a:lvl3pPr>
              <a:defRPr sz="2400" b="1">
                <a:solidFill>
                  <a:srgbClr val="FFFFFF"/>
                </a:solidFill>
                <a:latin typeface="Arial" charset="0"/>
                <a:ea typeface="ＭＳ Ｐゴシック" charset="-128"/>
              </a:defRPr>
            </a:lvl3pPr>
            <a:lvl4pPr>
              <a:defRPr sz="2400" b="1">
                <a:solidFill>
                  <a:srgbClr val="FFFFFF"/>
                </a:solidFill>
                <a:latin typeface="Arial" charset="0"/>
                <a:ea typeface="ＭＳ Ｐゴシック" charset="-128"/>
              </a:defRPr>
            </a:lvl4pPr>
            <a:lvl5pPr>
              <a:defRPr sz="2400" b="1">
                <a:solidFill>
                  <a:srgbClr val="FFFFFF"/>
                </a:solidFill>
                <a:latin typeface="Arial" charset="0"/>
                <a:ea typeface="ＭＳ Ｐゴシック" charset="-128"/>
              </a:defRPr>
            </a:lvl5pPr>
            <a:lvl6pPr marL="457200" eaLnBrk="0" fontAlgn="base" hangingPunct="0">
              <a:spcBef>
                <a:spcPct val="0"/>
              </a:spcBef>
              <a:spcAft>
                <a:spcPct val="0"/>
              </a:spcAft>
              <a:defRPr sz="2400" b="1">
                <a:solidFill>
                  <a:srgbClr val="FFFFFF"/>
                </a:solidFill>
                <a:latin typeface="Arial" charset="0"/>
                <a:ea typeface="ＭＳ Ｐゴシック" charset="-128"/>
              </a:defRPr>
            </a:lvl6pPr>
            <a:lvl7pPr marL="914400" eaLnBrk="0" fontAlgn="base" hangingPunct="0">
              <a:spcBef>
                <a:spcPct val="0"/>
              </a:spcBef>
              <a:spcAft>
                <a:spcPct val="0"/>
              </a:spcAft>
              <a:defRPr sz="2400" b="1">
                <a:solidFill>
                  <a:srgbClr val="FFFFFF"/>
                </a:solidFill>
                <a:latin typeface="Arial" charset="0"/>
                <a:ea typeface="ＭＳ Ｐゴシック" charset="-128"/>
              </a:defRPr>
            </a:lvl7pPr>
            <a:lvl8pPr marL="1371600" eaLnBrk="0" fontAlgn="base" hangingPunct="0">
              <a:spcBef>
                <a:spcPct val="0"/>
              </a:spcBef>
              <a:spcAft>
                <a:spcPct val="0"/>
              </a:spcAft>
              <a:defRPr sz="2400" b="1">
                <a:solidFill>
                  <a:srgbClr val="FFFFFF"/>
                </a:solidFill>
                <a:latin typeface="Arial" charset="0"/>
                <a:ea typeface="ＭＳ Ｐゴシック" charset="-128"/>
              </a:defRPr>
            </a:lvl8pPr>
            <a:lvl9pPr marL="1828800" eaLnBrk="0" fontAlgn="base" hangingPunct="0">
              <a:spcBef>
                <a:spcPct val="0"/>
              </a:spcBef>
              <a:spcAft>
                <a:spcPct val="0"/>
              </a:spcAft>
              <a:defRPr sz="2400" b="1">
                <a:solidFill>
                  <a:srgbClr val="FFFFFF"/>
                </a:solidFill>
                <a:latin typeface="Arial" charset="0"/>
                <a:ea typeface="ＭＳ Ｐゴシック" charset="-128"/>
              </a:defRPr>
            </a:lvl9pPr>
          </a:lstStyle>
          <a:p>
            <a:pPr eaLnBrk="1" hangingPunct="1">
              <a:spcBef>
                <a:spcPct val="50000"/>
              </a:spcBef>
              <a:defRPr/>
            </a:pPr>
            <a:r>
              <a:rPr lang="en-US" sz="3000" b="0" i="1" dirty="0">
                <a:solidFill>
                  <a:schemeClr val="tx1"/>
                </a:solidFill>
              </a:rPr>
              <a:t>Necrotizing Infection at Fascial and Muscle Layers </a:t>
            </a:r>
            <a:endParaRPr lang="en-US" sz="3000" b="0" baseline="50000" dirty="0">
              <a:solidFill>
                <a:schemeClr val="tx1"/>
              </a:solidFill>
            </a:endParaRPr>
          </a:p>
        </p:txBody>
      </p:sp>
    </p:spTree>
    <p:extLst>
      <p:ext uri="{BB962C8B-B14F-4D97-AF65-F5344CB8AC3E}">
        <p14:creationId xmlns:p14="http://schemas.microsoft.com/office/powerpoint/2010/main" val="60932508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p:txBody>
          <a:bodyPr/>
          <a:lstStyle/>
          <a:p>
            <a:pPr algn="ctr"/>
            <a:r>
              <a:rPr lang="en-US" sz="3733" dirty="0"/>
              <a:t>What is necrotizing fasciitis? </a:t>
            </a:r>
          </a:p>
        </p:txBody>
      </p:sp>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609601" y="990601"/>
            <a:ext cx="6807200" cy="4470399"/>
          </a:xfrm>
        </p:spPr>
        <p:txBody>
          <a:bodyPr/>
          <a:lstStyle/>
          <a:p>
            <a:r>
              <a:rPr lang="en-US" sz="2133" dirty="0">
                <a:solidFill>
                  <a:srgbClr val="333333"/>
                </a:solidFill>
                <a:latin typeface="+mj-lt"/>
              </a:rPr>
              <a:t>Necrotizing fasciitis is an uncommon, rapidly progressive, often aggressive bacterial infection that causes extensive necrosis of the subcutaneous tissue and fascia, relatively sparing the muscle and skin tissues. </a:t>
            </a:r>
          </a:p>
          <a:p>
            <a:endParaRPr lang="en-US" sz="2133" dirty="0">
              <a:solidFill>
                <a:srgbClr val="333333"/>
              </a:solidFill>
              <a:latin typeface="+mj-lt"/>
            </a:endParaRPr>
          </a:p>
          <a:p>
            <a:r>
              <a:rPr lang="en-US" sz="2133" dirty="0">
                <a:solidFill>
                  <a:srgbClr val="333333"/>
                </a:solidFill>
                <a:latin typeface="+mj-lt"/>
              </a:rPr>
              <a:t>Rapid diagnosis of the disease is mandatory because the delay in initiation of aggressive treatment negatively influences the outcome. Specific clinical signs may not be always present, which makes an accurate and timely diagnosis difficult. </a:t>
            </a:r>
          </a:p>
          <a:p>
            <a:endParaRPr lang="en-US" sz="2133" dirty="0">
              <a:solidFill>
                <a:srgbClr val="333333"/>
              </a:solidFill>
              <a:latin typeface="+mj-lt"/>
            </a:endParaRPr>
          </a:p>
          <a:p>
            <a:r>
              <a:rPr lang="en-US" sz="2133" dirty="0">
                <a:solidFill>
                  <a:srgbClr val="333333"/>
                </a:solidFill>
                <a:latin typeface="+mj-lt"/>
              </a:rPr>
              <a:t>Diagnosis of NF can be difficult and a high level of suspicion should be maintained by the clinician.</a:t>
            </a:r>
            <a:endParaRPr lang="en-US" sz="2133" dirty="0">
              <a:latin typeface="+mj-lt"/>
            </a:endParaRPr>
          </a:p>
        </p:txBody>
      </p:sp>
      <p:sp>
        <p:nvSpPr>
          <p:cNvPr id="4" name="TextBox 3">
            <a:extLst>
              <a:ext uri="{FF2B5EF4-FFF2-40B4-BE49-F238E27FC236}">
                <a16:creationId xmlns:a16="http://schemas.microsoft.com/office/drawing/2014/main" id="{0810D20C-74CA-1DBA-96FD-18EFD08A2B34}"/>
              </a:ext>
            </a:extLst>
          </p:cNvPr>
          <p:cNvSpPr txBox="1"/>
          <p:nvPr/>
        </p:nvSpPr>
        <p:spPr>
          <a:xfrm>
            <a:off x="3707640" y="6049613"/>
            <a:ext cx="8484361" cy="543867"/>
          </a:xfrm>
          <a:prstGeom prst="rect">
            <a:avLst/>
          </a:prstGeom>
          <a:noFill/>
        </p:spPr>
        <p:txBody>
          <a:bodyPr wrap="square" rtlCol="0">
            <a:spAutoFit/>
          </a:bodyPr>
          <a:lstStyle/>
          <a:p>
            <a:pPr marL="537620" indent="-537620"/>
            <a:r>
              <a:rPr lang="en-US" sz="1467" dirty="0">
                <a:solidFill>
                  <a:srgbClr val="212121"/>
                </a:solidFill>
                <a:latin typeface="system-ui"/>
              </a:rPr>
              <a:t>Chen LL, </a:t>
            </a:r>
            <a:r>
              <a:rPr lang="en-US" sz="1467" dirty="0" err="1">
                <a:solidFill>
                  <a:srgbClr val="212121"/>
                </a:solidFill>
                <a:latin typeface="system-ui"/>
              </a:rPr>
              <a:t>Fasolka</a:t>
            </a:r>
            <a:r>
              <a:rPr lang="en-US" sz="1467" dirty="0">
                <a:solidFill>
                  <a:srgbClr val="212121"/>
                </a:solidFill>
                <a:latin typeface="system-ui"/>
              </a:rPr>
              <a:t> B, Treacy C. Necrotizing fasciitis: A comprehensive review. Nursing. 2020 Sep;50(9):34-40. </a:t>
            </a:r>
            <a:r>
              <a:rPr lang="en-US" sz="1467" dirty="0" err="1">
                <a:solidFill>
                  <a:srgbClr val="212121"/>
                </a:solidFill>
                <a:latin typeface="system-ui"/>
              </a:rPr>
              <a:t>doi</a:t>
            </a:r>
            <a:r>
              <a:rPr lang="en-US" sz="1467" dirty="0">
                <a:solidFill>
                  <a:srgbClr val="212121"/>
                </a:solidFill>
                <a:latin typeface="system-ui"/>
              </a:rPr>
              <a:t>: 10.1097/01.NURSE.0000694752.85118.62. PMID: 32826674; PMCID: PMC8828282.</a:t>
            </a:r>
            <a:endParaRPr lang="en-US" sz="1467" dirty="0"/>
          </a:p>
        </p:txBody>
      </p:sp>
      <p:pic>
        <p:nvPicPr>
          <p:cNvPr id="1026" name="Picture 2">
            <a:extLst>
              <a:ext uri="{FF2B5EF4-FFF2-40B4-BE49-F238E27FC236}">
                <a16:creationId xmlns:a16="http://schemas.microsoft.com/office/drawing/2014/main" id="{5CEF27DB-9B9A-BB55-778A-FA2B8B7E5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1601" y="1004793"/>
            <a:ext cx="4217161" cy="505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498457"/>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4E255-C8E6-C202-E152-E9ADA430B3F0}"/>
              </a:ext>
            </a:extLst>
          </p:cNvPr>
          <p:cNvSpPr>
            <a:spLocks noGrp="1"/>
          </p:cNvSpPr>
          <p:nvPr>
            <p:ph type="title"/>
          </p:nvPr>
        </p:nvSpPr>
        <p:spPr>
          <a:xfrm>
            <a:off x="609600" y="76200"/>
            <a:ext cx="10972800" cy="1143000"/>
          </a:xfrm>
        </p:spPr>
        <p:txBody>
          <a:bodyPr/>
          <a:lstStyle/>
          <a:p>
            <a:pPr algn="ctr"/>
            <a:r>
              <a:rPr lang="en-US" sz="3733" dirty="0"/>
              <a:t>What is clinical appearance of necrotizing fasciitis? </a:t>
            </a:r>
          </a:p>
        </p:txBody>
      </p:sp>
      <p:sp>
        <p:nvSpPr>
          <p:cNvPr id="3" name="Content Placeholder 2">
            <a:extLst>
              <a:ext uri="{FF2B5EF4-FFF2-40B4-BE49-F238E27FC236}">
                <a16:creationId xmlns:a16="http://schemas.microsoft.com/office/drawing/2014/main" id="{8F131DC7-4A79-A5F0-B228-D4EA52CBED24}"/>
              </a:ext>
            </a:extLst>
          </p:cNvPr>
          <p:cNvSpPr>
            <a:spLocks noGrp="1"/>
          </p:cNvSpPr>
          <p:nvPr>
            <p:ph sz="quarter" idx="10"/>
          </p:nvPr>
        </p:nvSpPr>
        <p:spPr>
          <a:xfrm>
            <a:off x="812801" y="5272025"/>
            <a:ext cx="11339444" cy="1310809"/>
          </a:xfrm>
        </p:spPr>
        <p:txBody>
          <a:bodyPr/>
          <a:lstStyle/>
          <a:p>
            <a:r>
              <a:rPr lang="en-US" sz="2133" dirty="0">
                <a:solidFill>
                  <a:srgbClr val="333333"/>
                </a:solidFill>
                <a:latin typeface="+mj-lt"/>
              </a:rPr>
              <a:t>Necrotizing fasciitis of the right lower limb. (A) Day 4 of symptoms with erythema, edema and blisters. (B): Day 5 of symptoms with skin peeling off. </a:t>
            </a:r>
            <a:endParaRPr lang="en-US" sz="2133" dirty="0">
              <a:latin typeface="+mj-lt"/>
            </a:endParaRPr>
          </a:p>
        </p:txBody>
      </p:sp>
      <p:sp>
        <p:nvSpPr>
          <p:cNvPr id="4" name="TextBox 3">
            <a:extLst>
              <a:ext uri="{FF2B5EF4-FFF2-40B4-BE49-F238E27FC236}">
                <a16:creationId xmlns:a16="http://schemas.microsoft.com/office/drawing/2014/main" id="{0810D20C-74CA-1DBA-96FD-18EFD08A2B34}"/>
              </a:ext>
            </a:extLst>
          </p:cNvPr>
          <p:cNvSpPr txBox="1"/>
          <p:nvPr/>
        </p:nvSpPr>
        <p:spPr>
          <a:xfrm>
            <a:off x="3707640" y="6049613"/>
            <a:ext cx="8484361" cy="543867"/>
          </a:xfrm>
          <a:prstGeom prst="rect">
            <a:avLst/>
          </a:prstGeom>
          <a:noFill/>
        </p:spPr>
        <p:txBody>
          <a:bodyPr wrap="square" rtlCol="0">
            <a:spAutoFit/>
          </a:bodyPr>
          <a:lstStyle/>
          <a:p>
            <a:pPr marL="537620" indent="-537620"/>
            <a:r>
              <a:rPr lang="en-US" sz="1467" dirty="0">
                <a:solidFill>
                  <a:srgbClr val="212121"/>
                </a:solidFill>
                <a:latin typeface="system-ui"/>
              </a:rPr>
              <a:t>Chen LL, </a:t>
            </a:r>
            <a:r>
              <a:rPr lang="en-US" sz="1467" dirty="0" err="1">
                <a:solidFill>
                  <a:srgbClr val="212121"/>
                </a:solidFill>
                <a:latin typeface="system-ui"/>
              </a:rPr>
              <a:t>Fasolka</a:t>
            </a:r>
            <a:r>
              <a:rPr lang="en-US" sz="1467" dirty="0">
                <a:solidFill>
                  <a:srgbClr val="212121"/>
                </a:solidFill>
                <a:latin typeface="system-ui"/>
              </a:rPr>
              <a:t> B, Treacy C. Necrotizing fasciitis: A comprehensive review. Nursing. 2020 Sep;50(9):34-40. </a:t>
            </a:r>
            <a:r>
              <a:rPr lang="en-US" sz="1467" dirty="0" err="1">
                <a:solidFill>
                  <a:srgbClr val="212121"/>
                </a:solidFill>
                <a:latin typeface="system-ui"/>
              </a:rPr>
              <a:t>doi</a:t>
            </a:r>
            <a:r>
              <a:rPr lang="en-US" sz="1467" dirty="0">
                <a:solidFill>
                  <a:srgbClr val="212121"/>
                </a:solidFill>
                <a:latin typeface="system-ui"/>
              </a:rPr>
              <a:t>: 10.1097/01.NURSE.0000694752.85118.62. PMID: 32826674; PMCID: PMC8828282.</a:t>
            </a:r>
            <a:endParaRPr lang="en-US" sz="1467" dirty="0"/>
          </a:p>
        </p:txBody>
      </p:sp>
      <p:pic>
        <p:nvPicPr>
          <p:cNvPr id="2050" name="Picture 2">
            <a:extLst>
              <a:ext uri="{FF2B5EF4-FFF2-40B4-BE49-F238E27FC236}">
                <a16:creationId xmlns:a16="http://schemas.microsoft.com/office/drawing/2014/main" id="{5051E8F5-87CD-085D-34E7-898220DC2C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826"/>
          <a:stretch/>
        </p:blipFill>
        <p:spPr bwMode="auto">
          <a:xfrm>
            <a:off x="1524000" y="1295401"/>
            <a:ext cx="9448800" cy="4018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41888"/>
      </p:ext>
    </p:extLst>
  </p:cSld>
  <p:clrMapOvr>
    <a:masterClrMapping/>
  </p:clrMapOvr>
  <mc:AlternateContent xmlns:mc="http://schemas.openxmlformats.org/markup-compatibility/2006" xmlns:p14="http://schemas.microsoft.com/office/powerpoint/2010/main">
    <mc:Choice Requires="p14">
      <p:transition p14:dur="0" advClick="0" advTm="4000"/>
    </mc:Choice>
    <mc:Fallback xmlns="">
      <p:transition advClick="0" advTm="4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2" y="214655"/>
            <a:ext cx="11907295" cy="1325563"/>
          </a:xfrm>
        </p:spPr>
        <p:txBody>
          <a:bodyPr>
            <a:normAutofit/>
          </a:bodyPr>
          <a:lstStyle/>
          <a:p>
            <a:pPr algn="ctr"/>
            <a:r>
              <a:rPr lang="en-US" sz="4000" dirty="0"/>
              <a:t>How to evaluate for necrotizing fasciitis? </a:t>
            </a:r>
          </a:p>
        </p:txBody>
      </p:sp>
      <p:sp>
        <p:nvSpPr>
          <p:cNvPr id="3" name="Content Placeholder 2"/>
          <p:cNvSpPr>
            <a:spLocks noGrp="1"/>
          </p:cNvSpPr>
          <p:nvPr>
            <p:ph idx="1"/>
          </p:nvPr>
        </p:nvSpPr>
        <p:spPr>
          <a:xfrm>
            <a:off x="937550" y="2072663"/>
            <a:ext cx="10589148" cy="3310360"/>
          </a:xfrm>
        </p:spPr>
        <p:txBody>
          <a:bodyPr numCol="2">
            <a:noAutofit/>
          </a:bodyPr>
          <a:lstStyle/>
          <a:p>
            <a:pPr>
              <a:buClr>
                <a:srgbClr val="C00000"/>
              </a:buClr>
            </a:pPr>
            <a:r>
              <a:rPr lang="en-US" sz="1800" b="1" dirty="0"/>
              <a:t>C-reactive protein, mg/L</a:t>
            </a:r>
            <a:endParaRPr lang="en-US" sz="1800" dirty="0"/>
          </a:p>
          <a:p>
            <a:pPr>
              <a:buClr>
                <a:srgbClr val="C00000"/>
              </a:buClr>
            </a:pPr>
            <a:r>
              <a:rPr lang="en-US" sz="1800" dirty="0"/>
              <a:t>Less than 150 (0)</a:t>
            </a:r>
          </a:p>
          <a:p>
            <a:pPr>
              <a:buClr>
                <a:srgbClr val="C00000"/>
              </a:buClr>
            </a:pPr>
            <a:r>
              <a:rPr lang="en-US" sz="1800" dirty="0"/>
              <a:t>More than 150 (4)</a:t>
            </a:r>
          </a:p>
          <a:p>
            <a:pPr>
              <a:buClr>
                <a:srgbClr val="C00000"/>
              </a:buClr>
            </a:pPr>
            <a:r>
              <a:rPr lang="en-US" sz="1800" b="1" dirty="0"/>
              <a:t>Total white cell count (WBC), cells/mm</a:t>
            </a:r>
            <a:endParaRPr lang="en-US" sz="1800" dirty="0"/>
          </a:p>
          <a:p>
            <a:pPr>
              <a:buClr>
                <a:srgbClr val="C00000"/>
              </a:buClr>
            </a:pPr>
            <a:r>
              <a:rPr lang="en-US" sz="1800" dirty="0"/>
              <a:t> Less than 15 (0)</a:t>
            </a:r>
          </a:p>
          <a:p>
            <a:pPr>
              <a:buClr>
                <a:srgbClr val="C00000"/>
              </a:buClr>
            </a:pPr>
            <a:r>
              <a:rPr lang="en-US" sz="1800" dirty="0"/>
              <a:t> 15 to 25 (1)</a:t>
            </a:r>
          </a:p>
          <a:p>
            <a:pPr>
              <a:buClr>
                <a:srgbClr val="C00000"/>
              </a:buClr>
            </a:pPr>
            <a:r>
              <a:rPr lang="en-US" sz="1800" dirty="0"/>
              <a:t> More than 25 (2)</a:t>
            </a:r>
          </a:p>
          <a:p>
            <a:pPr>
              <a:buClr>
                <a:srgbClr val="C00000"/>
              </a:buClr>
            </a:pPr>
            <a:r>
              <a:rPr lang="en-US" sz="1800" b="1" dirty="0"/>
              <a:t>Hemoglobin, g/dl</a:t>
            </a:r>
            <a:endParaRPr lang="en-US" sz="1800" dirty="0"/>
          </a:p>
          <a:p>
            <a:pPr>
              <a:buClr>
                <a:srgbClr val="C00000"/>
              </a:buClr>
            </a:pPr>
            <a:r>
              <a:rPr lang="en-US" sz="1800" dirty="0"/>
              <a:t> More than 13.5 (0)</a:t>
            </a:r>
          </a:p>
          <a:p>
            <a:pPr>
              <a:buClr>
                <a:srgbClr val="C00000"/>
              </a:buClr>
            </a:pPr>
            <a:r>
              <a:rPr lang="en-US" sz="1800" dirty="0"/>
              <a:t> 11 to 13.5 (1)</a:t>
            </a:r>
          </a:p>
          <a:p>
            <a:pPr>
              <a:buClr>
                <a:srgbClr val="C00000"/>
              </a:buClr>
            </a:pPr>
            <a:r>
              <a:rPr lang="en-US" sz="1800" dirty="0"/>
              <a:t> Less than 11 (2)</a:t>
            </a:r>
          </a:p>
          <a:p>
            <a:pPr>
              <a:buClr>
                <a:srgbClr val="C00000"/>
              </a:buClr>
            </a:pPr>
            <a:r>
              <a:rPr lang="en-US" sz="1800" b="1" dirty="0"/>
              <a:t>Sodium, </a:t>
            </a:r>
            <a:r>
              <a:rPr lang="en-US" sz="1800" b="1" dirty="0" err="1"/>
              <a:t>mmol</a:t>
            </a:r>
            <a:r>
              <a:rPr lang="en-US" sz="1800" b="1" dirty="0"/>
              <a:t>/L</a:t>
            </a:r>
            <a:endParaRPr lang="en-US" sz="1800" dirty="0"/>
          </a:p>
          <a:p>
            <a:pPr>
              <a:buClr>
                <a:srgbClr val="C00000"/>
              </a:buClr>
            </a:pPr>
            <a:r>
              <a:rPr lang="en-US" sz="1800" dirty="0"/>
              <a:t>135 or greater  (0)</a:t>
            </a:r>
          </a:p>
          <a:p>
            <a:pPr>
              <a:buClr>
                <a:srgbClr val="C00000"/>
              </a:buClr>
            </a:pPr>
            <a:r>
              <a:rPr lang="en-US" sz="1800" dirty="0"/>
              <a:t>Less than 135 (2)</a:t>
            </a:r>
          </a:p>
          <a:p>
            <a:pPr>
              <a:buClr>
                <a:srgbClr val="C00000"/>
              </a:buClr>
            </a:pPr>
            <a:r>
              <a:rPr lang="en-US" sz="1800" b="1" dirty="0"/>
              <a:t>Creatinine, mg/</a:t>
            </a:r>
            <a:r>
              <a:rPr lang="en-US" sz="1800" b="1" dirty="0" err="1"/>
              <a:t>dL</a:t>
            </a:r>
            <a:endParaRPr lang="en-US" sz="1800" dirty="0"/>
          </a:p>
          <a:p>
            <a:pPr>
              <a:buClr>
                <a:srgbClr val="C00000"/>
              </a:buClr>
            </a:pPr>
            <a:r>
              <a:rPr lang="en-US" sz="1800" dirty="0"/>
              <a:t>1.6 or less (0)</a:t>
            </a:r>
          </a:p>
          <a:p>
            <a:pPr>
              <a:buClr>
                <a:srgbClr val="C00000"/>
              </a:buClr>
            </a:pPr>
            <a:r>
              <a:rPr lang="en-US" sz="1800" dirty="0"/>
              <a:t>More than 1.6 (2)</a:t>
            </a:r>
          </a:p>
          <a:p>
            <a:pPr>
              <a:buClr>
                <a:srgbClr val="C00000"/>
              </a:buClr>
            </a:pPr>
            <a:r>
              <a:rPr lang="en-US" sz="1800" b="1" dirty="0"/>
              <a:t>Glucose, mg/</a:t>
            </a:r>
            <a:r>
              <a:rPr lang="en-US" sz="1800" b="1" dirty="0" err="1"/>
              <a:t>dL</a:t>
            </a:r>
            <a:endParaRPr lang="en-US" sz="1800" dirty="0"/>
          </a:p>
          <a:p>
            <a:pPr>
              <a:buClr>
                <a:srgbClr val="C00000"/>
              </a:buClr>
            </a:pPr>
            <a:r>
              <a:rPr lang="en-US" sz="1800" dirty="0"/>
              <a:t>180 or less (0)</a:t>
            </a:r>
          </a:p>
          <a:p>
            <a:pPr>
              <a:buClr>
                <a:srgbClr val="C00000"/>
              </a:buClr>
            </a:pPr>
            <a:r>
              <a:rPr lang="en-US" sz="1800" dirty="0"/>
              <a:t>More than 180 (1)</a:t>
            </a:r>
          </a:p>
          <a:p>
            <a:pPr>
              <a:buClr>
                <a:srgbClr val="C00000"/>
              </a:buClr>
            </a:pPr>
            <a:r>
              <a:rPr lang="en-US" sz="1800" dirty="0"/>
              <a:t>A score of six has a positive predictive value of 92% and a negative predictive value of 96%. A score of eight or greater represents a 75% risk of necrotizing infection.</a:t>
            </a:r>
          </a:p>
        </p:txBody>
      </p:sp>
      <p:sp>
        <p:nvSpPr>
          <p:cNvPr id="4" name="TextBox 3"/>
          <p:cNvSpPr txBox="1"/>
          <p:nvPr/>
        </p:nvSpPr>
        <p:spPr>
          <a:xfrm>
            <a:off x="2971767" y="6260587"/>
            <a:ext cx="9528892" cy="338554"/>
          </a:xfrm>
          <a:prstGeom prst="rect">
            <a:avLst/>
          </a:prstGeom>
          <a:noFill/>
        </p:spPr>
        <p:txBody>
          <a:bodyPr wrap="square" rtlCol="0">
            <a:spAutoFit/>
          </a:bodyPr>
          <a:lstStyle/>
          <a:p>
            <a:pPr marL="403215" indent="-403215"/>
            <a:r>
              <a:rPr lang="en-US" sz="1600" dirty="0"/>
              <a:t>Wallace HA, </a:t>
            </a:r>
            <a:r>
              <a:rPr lang="en-US" sz="1600" dirty="0" err="1"/>
              <a:t>Perera</a:t>
            </a:r>
            <a:r>
              <a:rPr lang="en-US" sz="1600" dirty="0"/>
              <a:t> TB. Necrotizing Fasciitis. In: </a:t>
            </a:r>
            <a:r>
              <a:rPr lang="en-US" sz="1600" i="1" dirty="0" err="1"/>
              <a:t>StatPearls</a:t>
            </a:r>
            <a:r>
              <a:rPr lang="en-US" sz="1600" dirty="0"/>
              <a:t>. Treasure Island (FL): </a:t>
            </a:r>
            <a:r>
              <a:rPr lang="en-US" sz="1600" dirty="0" err="1"/>
              <a:t>StatPearls</a:t>
            </a:r>
            <a:r>
              <a:rPr lang="en-US" sz="1600" dirty="0"/>
              <a:t> Publishing; 2020.</a:t>
            </a:r>
          </a:p>
        </p:txBody>
      </p:sp>
      <p:sp>
        <p:nvSpPr>
          <p:cNvPr id="5" name="Rectangle 4"/>
          <p:cNvSpPr/>
          <p:nvPr/>
        </p:nvSpPr>
        <p:spPr>
          <a:xfrm>
            <a:off x="937550" y="1149334"/>
            <a:ext cx="9815332" cy="923330"/>
          </a:xfrm>
          <a:prstGeom prst="rect">
            <a:avLst/>
          </a:prstGeom>
        </p:spPr>
        <p:txBody>
          <a:bodyPr wrap="square">
            <a:spAutoFit/>
          </a:bodyPr>
          <a:lstStyle/>
          <a:p>
            <a:pPr marL="285744" indent="-285744">
              <a:buClr>
                <a:srgbClr val="C00000"/>
              </a:buClr>
              <a:buFont typeface="Arial" charset="0"/>
              <a:buChar char="•"/>
            </a:pPr>
            <a:r>
              <a:rPr lang="en-US" dirty="0"/>
              <a:t>The Laboratory Risk Indicator for Necrotizing Infection (LRINEC) Score was developed in a 2004 report to distinguish NSTIs from other severe soft tissue infections. The scoring system is hinged on abnormalities in six independent variables:</a:t>
            </a:r>
          </a:p>
        </p:txBody>
      </p:sp>
    </p:spTree>
    <p:extLst>
      <p:ext uri="{BB962C8B-B14F-4D97-AF65-F5344CB8AC3E}">
        <p14:creationId xmlns:p14="http://schemas.microsoft.com/office/powerpoint/2010/main" val="1102077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2" y="214655"/>
            <a:ext cx="11907295" cy="1325563"/>
          </a:xfrm>
        </p:spPr>
        <p:txBody>
          <a:bodyPr>
            <a:normAutofit/>
          </a:bodyPr>
          <a:lstStyle/>
          <a:p>
            <a:pPr algn="ctr"/>
            <a:r>
              <a:rPr lang="en-US" sz="4000" dirty="0"/>
              <a:t>How to diagnose necrotizing fasciitis? </a:t>
            </a:r>
          </a:p>
        </p:txBody>
      </p:sp>
      <p:sp>
        <p:nvSpPr>
          <p:cNvPr id="4" name="TextBox 3"/>
          <p:cNvSpPr txBox="1"/>
          <p:nvPr/>
        </p:nvSpPr>
        <p:spPr>
          <a:xfrm>
            <a:off x="2971767" y="6260587"/>
            <a:ext cx="9528892" cy="338554"/>
          </a:xfrm>
          <a:prstGeom prst="rect">
            <a:avLst/>
          </a:prstGeom>
          <a:noFill/>
        </p:spPr>
        <p:txBody>
          <a:bodyPr wrap="square" rtlCol="0">
            <a:spAutoFit/>
          </a:bodyPr>
          <a:lstStyle/>
          <a:p>
            <a:pPr marL="403215" indent="-403215"/>
            <a:r>
              <a:rPr lang="en-US" sz="1600" dirty="0"/>
              <a:t>Wallace HA, </a:t>
            </a:r>
            <a:r>
              <a:rPr lang="en-US" sz="1600" dirty="0" err="1"/>
              <a:t>Perera</a:t>
            </a:r>
            <a:r>
              <a:rPr lang="en-US" sz="1600" dirty="0"/>
              <a:t> TB. Necrotizing Fasciitis. In: </a:t>
            </a:r>
            <a:r>
              <a:rPr lang="en-US" sz="1600" i="1" dirty="0" err="1"/>
              <a:t>StatPearls</a:t>
            </a:r>
            <a:r>
              <a:rPr lang="en-US" sz="1600" dirty="0"/>
              <a:t>. Treasure Island (FL): </a:t>
            </a:r>
            <a:r>
              <a:rPr lang="en-US" sz="1600" dirty="0" err="1"/>
              <a:t>StatPearls</a:t>
            </a:r>
            <a:r>
              <a:rPr lang="en-US" sz="1600" dirty="0"/>
              <a:t> Publishing; 2020.</a:t>
            </a:r>
          </a:p>
        </p:txBody>
      </p:sp>
      <p:sp>
        <p:nvSpPr>
          <p:cNvPr id="6" name="Content Placeholder 5"/>
          <p:cNvSpPr>
            <a:spLocks noGrp="1"/>
          </p:cNvSpPr>
          <p:nvPr>
            <p:ph idx="1"/>
          </p:nvPr>
        </p:nvSpPr>
        <p:spPr/>
        <p:txBody>
          <a:bodyPr>
            <a:normAutofit fontScale="92500" lnSpcReduction="20000"/>
          </a:bodyPr>
          <a:lstStyle/>
          <a:p>
            <a:pPr>
              <a:buClr>
                <a:srgbClr val="C00000"/>
              </a:buClr>
            </a:pPr>
            <a:r>
              <a:rPr lang="en-US" dirty="0">
                <a:solidFill>
                  <a:schemeClr val="tx1"/>
                </a:solidFill>
              </a:rPr>
              <a:t>The diagnosis of necrotizing soft tissue infections is still primarily a clinical one. Imaging may be useful in providing data when the diagnosis is uncertain. The most common plain film finding is similar to cellulitis with increased soft tissue thickness and opacity. Computed tomography (CT) has greater sensitivity than plain film in identifying necrotizing soft tissue infections. Z</a:t>
            </a:r>
          </a:p>
          <a:p>
            <a:pPr>
              <a:buClr>
                <a:srgbClr val="C00000"/>
              </a:buClr>
            </a:pPr>
            <a:r>
              <a:rPr lang="en-US" dirty="0">
                <a:solidFill>
                  <a:schemeClr val="tx1"/>
                </a:solidFill>
              </a:rPr>
              <a:t>Plain x-rays have no value in the diagnosis.  Sometimes under local anesthesia, one may probe the area with a finger for signs of necrotizing tissue. In most cases, the necrotic tissue can be penetrated with little resistance. Aspiration and gram stain can also be done.</a:t>
            </a:r>
          </a:p>
          <a:p>
            <a:pPr>
              <a:buClr>
                <a:srgbClr val="C00000"/>
              </a:buClr>
            </a:pPr>
            <a:r>
              <a:rPr lang="en-US" dirty="0">
                <a:solidFill>
                  <a:schemeClr val="tx1"/>
                </a:solidFill>
              </a:rPr>
              <a:t>The use of B mode color Doppler ultrasound can help in the early diagnosis of necrotizing fasciitis at the bedside. It should be understood that no lab or imaging test should delay surgical intervention.</a:t>
            </a:r>
          </a:p>
          <a:p>
            <a:pPr>
              <a:buClr>
                <a:srgbClr val="C00000"/>
              </a:buClr>
            </a:pPr>
            <a:endParaRPr lang="en-US" dirty="0">
              <a:solidFill>
                <a:schemeClr val="tx1"/>
              </a:solidFill>
            </a:endParaRPr>
          </a:p>
        </p:txBody>
      </p:sp>
    </p:spTree>
    <p:extLst>
      <p:ext uri="{BB962C8B-B14F-4D97-AF65-F5344CB8AC3E}">
        <p14:creationId xmlns:p14="http://schemas.microsoft.com/office/powerpoint/2010/main" val="31410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How to make the diagnosis?</a:t>
            </a:r>
            <a:br>
              <a:rPr lang="en-US" dirty="0"/>
            </a:br>
            <a:endParaRPr lang="en-US" dirty="0"/>
          </a:p>
        </p:txBody>
      </p:sp>
      <p:sp>
        <p:nvSpPr>
          <p:cNvPr id="8" name="Content Placeholder 2"/>
          <p:cNvSpPr txBox="1">
            <a:spLocks/>
          </p:cNvSpPr>
          <p:nvPr/>
        </p:nvSpPr>
        <p:spPr>
          <a:xfrm>
            <a:off x="838200" y="1788403"/>
            <a:ext cx="10960261"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Clr>
                <a:srgbClr val="FFFF00"/>
              </a:buClr>
            </a:pPr>
            <a:endParaRPr lang="en-US" sz="2200" dirty="0"/>
          </a:p>
        </p:txBody>
      </p:sp>
      <p:sp>
        <p:nvSpPr>
          <p:cNvPr id="12" name="TextBox 11"/>
          <p:cNvSpPr txBox="1"/>
          <p:nvPr/>
        </p:nvSpPr>
        <p:spPr>
          <a:xfrm>
            <a:off x="4276845" y="5981045"/>
            <a:ext cx="7674016" cy="523220"/>
          </a:xfrm>
          <a:prstGeom prst="rect">
            <a:avLst/>
          </a:prstGeom>
          <a:noFill/>
        </p:spPr>
        <p:txBody>
          <a:bodyPr wrap="square" rtlCol="0">
            <a:spAutoFit/>
          </a:bodyPr>
          <a:lstStyle/>
          <a:p>
            <a:pPr marL="460375" indent="-460375"/>
            <a:r>
              <a:rPr lang="en-US" sz="1400" dirty="0"/>
              <a:t>Olsen RJ, Musser JM. Molecular pathogenesis of necrotizing fasciitis. </a:t>
            </a:r>
            <a:r>
              <a:rPr lang="en-US" sz="1400" i="1" dirty="0" err="1"/>
              <a:t>Annu</a:t>
            </a:r>
            <a:r>
              <a:rPr lang="en-US" sz="1400" i="1" dirty="0"/>
              <a:t> Rev </a:t>
            </a:r>
            <a:r>
              <a:rPr lang="en-US" sz="1400" i="1" dirty="0" err="1"/>
              <a:t>Pathol</a:t>
            </a:r>
            <a:r>
              <a:rPr lang="en-US" sz="1400" dirty="0"/>
              <a:t>. 2010;5:1-31. doi:10.1146/annurev-pathol-121808-102135</a:t>
            </a:r>
          </a:p>
        </p:txBody>
      </p:sp>
      <p:sp>
        <p:nvSpPr>
          <p:cNvPr id="5" name="Content Placeholder 2"/>
          <p:cNvSpPr txBox="1">
            <a:spLocks/>
          </p:cNvSpPr>
          <p:nvPr/>
        </p:nvSpPr>
        <p:spPr>
          <a:xfrm>
            <a:off x="6096000" y="1636003"/>
            <a:ext cx="5631084" cy="3844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FFFF00"/>
              </a:buClr>
              <a:buNone/>
            </a:pPr>
            <a:r>
              <a:rPr lang="en-US" sz="1800" dirty="0"/>
              <a:t>Morphology of group A Streptococcus (GAS). </a:t>
            </a:r>
          </a:p>
          <a:p>
            <a:pPr>
              <a:buClr>
                <a:srgbClr val="FFFF00"/>
              </a:buClr>
            </a:pPr>
            <a:r>
              <a:rPr lang="en-US" sz="1800" dirty="0"/>
              <a:t>A: micrograph of GAS isolated from the blood of human patient. GAS are gram-positive cocci that grow in pairs and chains. </a:t>
            </a:r>
          </a:p>
          <a:p>
            <a:pPr>
              <a:buClr>
                <a:srgbClr val="FFFF00"/>
              </a:buClr>
            </a:pPr>
            <a:r>
              <a:rPr lang="en-US" sz="1800" dirty="0"/>
              <a:t>B: photograph of GAS grown of solid agar media supplemented with sheep blood. GAS forms small, gray-colored, smoothly contoured, round colonies with a distinct zone of beta hemolysis (area of complete clearing around each colony). </a:t>
            </a:r>
          </a:p>
          <a:p>
            <a:pPr>
              <a:buClr>
                <a:srgbClr val="FFFF00"/>
              </a:buClr>
            </a:pPr>
            <a:r>
              <a:rPr lang="en-US" sz="1800" dirty="0"/>
              <a:t>C: scanning electron micrograph of GAS organisms interacting with human neutrophils). Pathogen-host interactions and immune evasion are important themes in necrotizing fasciitis pathogenesis.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374" y="1594809"/>
            <a:ext cx="5282626" cy="4190035"/>
          </a:xfrm>
          <a:prstGeom prst="rect">
            <a:avLst/>
          </a:prstGeom>
        </p:spPr>
      </p:pic>
    </p:spTree>
    <p:extLst>
      <p:ext uri="{BB962C8B-B14F-4D97-AF65-F5344CB8AC3E}">
        <p14:creationId xmlns:p14="http://schemas.microsoft.com/office/powerpoint/2010/main" val="3160259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3644</Words>
  <Application>Microsoft Macintosh PowerPoint</Application>
  <PresentationFormat>Widescreen</PresentationFormat>
  <Paragraphs>224</Paragraphs>
  <Slides>41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system-ui</vt:lpstr>
      <vt:lpstr>Times New Roman</vt:lpstr>
      <vt:lpstr>Office Theme</vt:lpstr>
      <vt:lpstr>Necrotizing Fasciitis   Wednesday, October 9, 2024 </vt:lpstr>
      <vt:lpstr>Agenda</vt:lpstr>
      <vt:lpstr>Necrotizing Fasciitis: Overview</vt:lpstr>
      <vt:lpstr>Necrotizing Fasciitis: Overview</vt:lpstr>
      <vt:lpstr>What is necrotizing fasciitis? </vt:lpstr>
      <vt:lpstr>What is clinical appearance of necrotizing fasciitis? </vt:lpstr>
      <vt:lpstr>How to evaluate for necrotizing fasciitis? </vt:lpstr>
      <vt:lpstr>How to diagnose necrotizing fasciitis? </vt:lpstr>
      <vt:lpstr>How to make the diagnosis? </vt:lpstr>
      <vt:lpstr>Necrotizing Fasciitis</vt:lpstr>
      <vt:lpstr>What is pathology of necrotizing fasciitis? </vt:lpstr>
      <vt:lpstr>What is pathology of necrotizing fasciitis? </vt:lpstr>
      <vt:lpstr>What is the pathology for Necrotizing Fasciitis?</vt:lpstr>
      <vt:lpstr>What is role of Imaging in Necrotizing Fasciitis?</vt:lpstr>
      <vt:lpstr>PowerPoint Presentation</vt:lpstr>
      <vt:lpstr>MR: Necrotizing Fasciitis on CT Pelvis</vt:lpstr>
      <vt:lpstr>MR: Necrotizing Fasciitis on CT Pelvis</vt:lpstr>
      <vt:lpstr>How to differentiate deep tissue injuries? </vt:lpstr>
      <vt:lpstr>How to differentiate deep tissue injuries? </vt:lpstr>
      <vt:lpstr>What are antibiotic options for necrotizing fasciitis? </vt:lpstr>
      <vt:lpstr>What are antibiotic options for necrotizing fasciitis? </vt:lpstr>
      <vt:lpstr>How to manage infection?</vt:lpstr>
      <vt:lpstr>How to manage infection? </vt:lpstr>
      <vt:lpstr>How to manage infection? </vt:lpstr>
      <vt:lpstr>How to manage infection?  </vt:lpstr>
      <vt:lpstr>How to manage infection? </vt:lpstr>
      <vt:lpstr>What are treatment options? </vt:lpstr>
      <vt:lpstr>What are surgical options for necrotizing fasciitis? </vt:lpstr>
      <vt:lpstr>How to debride? </vt:lpstr>
      <vt:lpstr>Is it Rapid Bacterial Progression or Lack of Early Recognition of the Infection ?</vt:lpstr>
      <vt:lpstr>MR</vt:lpstr>
      <vt:lpstr>MR: 11/25/14 </vt:lpstr>
      <vt:lpstr>MR</vt:lpstr>
      <vt:lpstr>MR</vt:lpstr>
      <vt:lpstr>MR</vt:lpstr>
      <vt:lpstr>Findings</vt:lpstr>
      <vt:lpstr>Findings</vt:lpstr>
      <vt:lpstr>Findings</vt:lpstr>
      <vt:lpstr>MR 1/20/15</vt:lpstr>
      <vt:lpstr>MR 4/7/15</vt:lpstr>
      <vt:lpstr>Is it Rapid Bacterial Progression or Lack of Early Recognition of the Infection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26</cp:revision>
  <dcterms:created xsi:type="dcterms:W3CDTF">2024-07-10T13:03:31Z</dcterms:created>
  <dcterms:modified xsi:type="dcterms:W3CDTF">2024-07-16T18:08:42Z</dcterms:modified>
</cp:coreProperties>
</file>