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1639" r:id="rId2"/>
    <p:sldId id="352" r:id="rId3"/>
    <p:sldId id="1843" r:id="rId4"/>
    <p:sldId id="1944" r:id="rId5"/>
    <p:sldId id="1946" r:id="rId6"/>
    <p:sldId id="1889" r:id="rId7"/>
    <p:sldId id="1920" r:id="rId8"/>
    <p:sldId id="1950" r:id="rId9"/>
    <p:sldId id="1948" r:id="rId10"/>
    <p:sldId id="1953" r:id="rId11"/>
    <p:sldId id="1947" r:id="rId12"/>
    <p:sldId id="1924" r:id="rId13"/>
    <p:sldId id="1925" r:id="rId14"/>
    <p:sldId id="1938" r:id="rId15"/>
    <p:sldId id="1926" r:id="rId16"/>
    <p:sldId id="1927" r:id="rId17"/>
    <p:sldId id="1922" r:id="rId18"/>
    <p:sldId id="1951" r:id="rId19"/>
    <p:sldId id="1919" r:id="rId20"/>
    <p:sldId id="1952" r:id="rId21"/>
    <p:sldId id="1917" r:id="rId22"/>
    <p:sldId id="1916" r:id="rId23"/>
    <p:sldId id="1913" r:id="rId24"/>
    <p:sldId id="1914" r:id="rId25"/>
    <p:sldId id="191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08"/>
    <p:restoredTop sz="95940"/>
  </p:normalViewPr>
  <p:slideViewPr>
    <p:cSldViewPr snapToGrid="0">
      <p:cViewPr varScale="1">
        <p:scale>
          <a:sx n="98" d="100"/>
          <a:sy n="98" d="100"/>
        </p:scale>
        <p:origin x="224" y="46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06A12D-D1B8-E142-8C3C-A6D064ABA932}" type="datetimeFigureOut">
              <a:rPr lang="en-US" smtClean="0"/>
              <a:t>7/16/24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922F1-99F7-7C4A-88FF-DC3CA5F918C6}" type="slidenum">
              <a:rPr lang="en-US" smtClean="0"/>
              <a:t>‹#›</a:t>
            </a:fld>
            <a:endParaRPr lang="en-US"/>
          </a:p>
        </p:txBody>
      </p:sp>
    </p:spTree>
    <p:extLst>
      <p:ext uri="{BB962C8B-B14F-4D97-AF65-F5344CB8AC3E}">
        <p14:creationId xmlns:p14="http://schemas.microsoft.com/office/powerpoint/2010/main" val="370597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75DA-8927-81CC-97B1-667D7EDEA8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7F8088-A52D-F01C-6130-AD5947E806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391E80-F3DF-DFA8-5BA2-29D1748FDA4B}"/>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208DDB5D-AC58-7265-8456-D8F8907173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D7CBB-CC12-879D-9782-FF67390F7063}"/>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7406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B1E0-6E45-008E-235D-02E445727C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0A292E-78AB-8706-63C9-CCF61F74AE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3FC4CC-93C4-E38B-8FF4-9AF48202D719}"/>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CF274DC0-31D0-5D4D-BC91-3AB96D9AA0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8F691-7D6B-96E4-4F0E-D25C952ACC75}"/>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203396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ECCA84-266D-F05B-06BA-04A86945EF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E51084-78AC-75E5-629B-EC182823D3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36E51-B10E-77F7-DBF0-226D70181AA3}"/>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376B60B8-3FDA-4E52-5D9B-07EB80D79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BC7C0-BE9B-0AB5-D48D-A62DF8C7A7FF}"/>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3164800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711200" y="1701800"/>
            <a:ext cx="9042400" cy="3556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397982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55431-5278-6FB8-3D26-5E67F13378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63612F-4388-02BD-BCD4-EF1CAAC317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DC29F-B49E-810D-3ED4-716F48C71447}"/>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349D7FF6-088E-F707-B737-1933B7BBF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D5462B-FAA7-EDEF-596B-0B28FCE30EC8}"/>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375594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8A27-24A4-58BF-8A78-737DB2CB68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4230C3-DBAF-1D25-0516-D44E45320C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2E50F4-B8C0-285A-0B11-AED082C559BD}"/>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3C642DF5-79E9-EEE9-49C1-C21BC4D636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0852C-D2C4-D26E-9E97-526B8CD635AB}"/>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421777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98CCF-DBB9-13B5-F70F-FA2BDFC77D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D4363F-F5D8-3928-B357-FA5050E060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38D612-9DC9-F509-DF75-C1CED21C10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23C70-9DB3-8E21-86F6-16336A99C856}"/>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6" name="Footer Placeholder 5">
            <a:extLst>
              <a:ext uri="{FF2B5EF4-FFF2-40B4-BE49-F238E27FC236}">
                <a16:creationId xmlns:a16="http://schemas.microsoft.com/office/drawing/2014/main" id="{62E398A6-3788-E427-5998-31C57520C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99E03B-5F5D-A495-740C-8EEF56E68F1B}"/>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177302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567F-D93C-27B8-8B9E-F7F95D4415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C6A996-2A85-34C1-847B-10FF19DFF2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BE25C4-A80D-689A-E5BE-4F71831F06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1FEB6B-543E-CC78-5ADA-EA34743156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E3EE21-0309-A9E2-0B3D-F2392ECEF0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D478D8-A404-868B-D9BE-65AA312C9C12}"/>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8" name="Footer Placeholder 7">
            <a:extLst>
              <a:ext uri="{FF2B5EF4-FFF2-40B4-BE49-F238E27FC236}">
                <a16:creationId xmlns:a16="http://schemas.microsoft.com/office/drawing/2014/main" id="{F8E5F111-4A2B-4AD2-43FE-18E02B864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A2703D-B65A-41B8-E8DA-A7D305FB090E}"/>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207502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26838-A0A0-60B0-206E-3822B839C1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7F3DF7-DD31-99EA-F6CD-66275D0A7A64}"/>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4" name="Footer Placeholder 3">
            <a:extLst>
              <a:ext uri="{FF2B5EF4-FFF2-40B4-BE49-F238E27FC236}">
                <a16:creationId xmlns:a16="http://schemas.microsoft.com/office/drawing/2014/main" id="{E7AF5CE2-AEE7-B8E4-8292-4D71F096CC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6D7DAB-68B8-481D-DA2D-1A430F9C258E}"/>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256834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F32511-7194-EECF-6346-9A9F24583D0F}"/>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3" name="Footer Placeholder 2">
            <a:extLst>
              <a:ext uri="{FF2B5EF4-FFF2-40B4-BE49-F238E27FC236}">
                <a16:creationId xmlns:a16="http://schemas.microsoft.com/office/drawing/2014/main" id="{AB5011BC-DF33-89A3-B4E3-B020DEB3DE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099F10-BAEB-834F-48D7-95D8CB3E8913}"/>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303552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F077B-EB2A-EF30-FB68-954364BF24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E0F1A5-FB92-3DBA-6A25-74ACDD57A3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E9EC83-99FD-B19E-F263-5465E9392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B6E5EE-0C35-7B4B-63F3-39FD7AD48994}"/>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6" name="Footer Placeholder 5">
            <a:extLst>
              <a:ext uri="{FF2B5EF4-FFF2-40B4-BE49-F238E27FC236}">
                <a16:creationId xmlns:a16="http://schemas.microsoft.com/office/drawing/2014/main" id="{F802F3AE-5597-5C6D-CB34-1D79682594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B1C9D5-F3F2-07FF-C0FD-2467100CCC94}"/>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151932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CCF5F-BA60-951D-656A-7A1440B47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EE58D4-AC69-033A-B863-E28F2725CF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1897AC-44B5-FD77-F5A5-1DCEAF86BC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9DF491-F4BC-65B1-601C-810A975FCCBB}"/>
              </a:ext>
            </a:extLst>
          </p:cNvPr>
          <p:cNvSpPr>
            <a:spLocks noGrp="1"/>
          </p:cNvSpPr>
          <p:nvPr>
            <p:ph type="dt" sz="half" idx="10"/>
          </p:nvPr>
        </p:nvSpPr>
        <p:spPr/>
        <p:txBody>
          <a:bodyPr/>
          <a:lstStyle/>
          <a:p>
            <a:fld id="{9C63F6DF-10C6-CD4E-94B6-D64643D13882}" type="datetimeFigureOut">
              <a:rPr lang="en-US" smtClean="0"/>
              <a:t>7/16/24</a:t>
            </a:fld>
            <a:endParaRPr lang="en-US"/>
          </a:p>
        </p:txBody>
      </p:sp>
      <p:sp>
        <p:nvSpPr>
          <p:cNvPr id="6" name="Footer Placeholder 5">
            <a:extLst>
              <a:ext uri="{FF2B5EF4-FFF2-40B4-BE49-F238E27FC236}">
                <a16:creationId xmlns:a16="http://schemas.microsoft.com/office/drawing/2014/main" id="{F142CEBB-F15C-E9E0-DDF6-FDEF62B51B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D96676-72DA-A38A-9C4C-350277E5FC9C}"/>
              </a:ext>
            </a:extLst>
          </p:cNvPr>
          <p:cNvSpPr>
            <a:spLocks noGrp="1"/>
          </p:cNvSpPr>
          <p:nvPr>
            <p:ph type="sldNum" sz="quarter" idx="12"/>
          </p:nvPr>
        </p:nvSpPr>
        <p:spPr/>
        <p:txBody>
          <a:bodyPr/>
          <a:lstStyle/>
          <a:p>
            <a:fld id="{188DF44B-8D9D-7945-B76A-16664351A3E1}" type="slidenum">
              <a:rPr lang="en-US" smtClean="0"/>
              <a:t>‹#›</a:t>
            </a:fld>
            <a:endParaRPr lang="en-US"/>
          </a:p>
        </p:txBody>
      </p:sp>
    </p:spTree>
    <p:extLst>
      <p:ext uri="{BB962C8B-B14F-4D97-AF65-F5344CB8AC3E}">
        <p14:creationId xmlns:p14="http://schemas.microsoft.com/office/powerpoint/2010/main" val="155636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BA132B-5EB5-3CC8-8B33-C02E96081C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3036E5-7B95-3BD8-6100-DE645501B2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DB3F1-0B59-7359-413C-C4CB7F3A07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3F6DF-10C6-CD4E-94B6-D64643D13882}" type="datetimeFigureOut">
              <a:rPr lang="en-US" smtClean="0"/>
              <a:t>7/16/24</a:t>
            </a:fld>
            <a:endParaRPr lang="en-US"/>
          </a:p>
        </p:txBody>
      </p:sp>
      <p:sp>
        <p:nvSpPr>
          <p:cNvPr id="5" name="Footer Placeholder 4">
            <a:extLst>
              <a:ext uri="{FF2B5EF4-FFF2-40B4-BE49-F238E27FC236}">
                <a16:creationId xmlns:a16="http://schemas.microsoft.com/office/drawing/2014/main" id="{B6DED9FB-2E36-E99F-04DD-8BDA5FE7C2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30124B-5AF4-5C41-F2D9-D4085E7277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DF44B-8D9D-7945-B76A-16664351A3E1}" type="slidenum">
              <a:rPr lang="en-US" smtClean="0"/>
              <a:t>‹#›</a:t>
            </a:fld>
            <a:endParaRPr lang="en-US"/>
          </a:p>
        </p:txBody>
      </p:sp>
    </p:spTree>
    <p:extLst>
      <p:ext uri="{BB962C8B-B14F-4D97-AF65-F5344CB8AC3E}">
        <p14:creationId xmlns:p14="http://schemas.microsoft.com/office/powerpoint/2010/main" val="3865548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4369206" y="3962831"/>
            <a:ext cx="3556780" cy="41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920" tIns="53997" rIns="107920" bIns="53997">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337401" fontAlgn="base">
              <a:spcBef>
                <a:spcPct val="50000"/>
              </a:spcBef>
              <a:spcAft>
                <a:spcPct val="0"/>
              </a:spcAft>
            </a:pPr>
            <a:endParaRPr lang="en-US" sz="2000"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4745715" y="4660384"/>
            <a:ext cx="2163085" cy="100381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508001" y="1828446"/>
            <a:ext cx="10972800" cy="1143000"/>
          </a:xfrm>
        </p:spPr>
        <p:txBody>
          <a:bodyPr>
            <a:normAutofit fontScale="90000"/>
          </a:bodyPr>
          <a:lstStyle/>
          <a:p>
            <a:pPr algn="ctr"/>
            <a:r>
              <a:rPr lang="en-US" sz="5333" b="1" dirty="0"/>
              <a:t>Necrotizing Fasciitis of Hand and Forearm</a:t>
            </a:r>
            <a:br>
              <a:rPr lang="en-US" sz="5333" b="1" dirty="0"/>
            </a:br>
            <a:r>
              <a:rPr lang="en-US" sz="5333" b="1" dirty="0"/>
              <a:t>and</a:t>
            </a:r>
            <a:br>
              <a:rPr lang="en-US" sz="5333" b="1" dirty="0"/>
            </a:br>
            <a:r>
              <a:rPr lang="en-US" sz="5333" b="1" dirty="0"/>
              <a:t>Neuromas</a:t>
            </a:r>
            <a:br>
              <a:rPr lang="en-US" sz="5333" b="1" dirty="0"/>
            </a:br>
            <a:br>
              <a:rPr lang="en-US" sz="5333" b="1" dirty="0"/>
            </a:br>
            <a:r>
              <a:rPr lang="en-US" sz="4267" b="1" dirty="0"/>
              <a:t>Wednesday, October 2, 2024</a:t>
            </a:r>
            <a:br>
              <a:rPr lang="en-US" sz="4267" b="1" dirty="0"/>
            </a:br>
            <a:endParaRPr lang="en-US" sz="2667" b="1" dirty="0"/>
          </a:p>
        </p:txBody>
      </p:sp>
      <p:pic>
        <p:nvPicPr>
          <p:cNvPr id="6" name="Picture 5">
            <a:extLst>
              <a:ext uri="{FF2B5EF4-FFF2-40B4-BE49-F238E27FC236}">
                <a16:creationId xmlns:a16="http://schemas.microsoft.com/office/drawing/2014/main" id="{176F2650-9D2B-5D29-8644-77CE74B84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401" y="5500155"/>
            <a:ext cx="2590135" cy="899123"/>
          </a:xfrm>
          <a:prstGeom prst="rect">
            <a:avLst/>
          </a:prstGeom>
        </p:spPr>
      </p:pic>
      <p:pic>
        <p:nvPicPr>
          <p:cNvPr id="8" name="Picture 7">
            <a:extLst>
              <a:ext uri="{FF2B5EF4-FFF2-40B4-BE49-F238E27FC236}">
                <a16:creationId xmlns:a16="http://schemas.microsoft.com/office/drawing/2014/main" id="{D1A9C355-5874-E227-E0D8-08FC12AB4A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6411" y="5555736"/>
            <a:ext cx="2590135" cy="874377"/>
          </a:xfrm>
          <a:prstGeom prst="rect">
            <a:avLst/>
          </a:prstGeom>
        </p:spPr>
      </p:pic>
      <p:pic>
        <p:nvPicPr>
          <p:cNvPr id="10" name="Picture 9">
            <a:extLst>
              <a:ext uri="{FF2B5EF4-FFF2-40B4-BE49-F238E27FC236}">
                <a16:creationId xmlns:a16="http://schemas.microsoft.com/office/drawing/2014/main" id="{8CE324F8-99B6-285B-AB3C-90B6DBFAE7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165" y="5531939"/>
            <a:ext cx="2590135" cy="868948"/>
          </a:xfrm>
          <a:prstGeom prst="rect">
            <a:avLst/>
          </a:prstGeom>
        </p:spPr>
      </p:pic>
      <p:pic>
        <p:nvPicPr>
          <p:cNvPr id="12" name="Picture 11">
            <a:extLst>
              <a:ext uri="{FF2B5EF4-FFF2-40B4-BE49-F238E27FC236}">
                <a16:creationId xmlns:a16="http://schemas.microsoft.com/office/drawing/2014/main" id="{3F57486E-7715-D8D0-3FAF-6CD2357772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90666" y="5461000"/>
            <a:ext cx="2590135" cy="835795"/>
          </a:xfrm>
          <a:prstGeom prst="rect">
            <a:avLst/>
          </a:prstGeom>
        </p:spPr>
      </p:pic>
    </p:spTree>
    <p:extLst>
      <p:ext uri="{BB962C8B-B14F-4D97-AF65-F5344CB8AC3E}">
        <p14:creationId xmlns:p14="http://schemas.microsoft.com/office/powerpoint/2010/main" val="42765902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Microbiology</a:t>
            </a: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06996" y="1985468"/>
            <a:ext cx="986163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3200" dirty="0"/>
              <a:t>Pitfalls: patients with diabetes cannot rely solely on the cultures as pathological organisms are routinely present and not cultured. </a:t>
            </a:r>
          </a:p>
          <a:p>
            <a:pPr>
              <a:buClr>
                <a:srgbClr val="C00000"/>
              </a:buClr>
            </a:pPr>
            <a:r>
              <a:rPr lang="en-US" sz="3200" dirty="0"/>
              <a:t>Endpoint to narrow antibiotics in cases of severe infection in patients with diabetes should be a normal white count and a final culture report. </a:t>
            </a:r>
          </a:p>
        </p:txBody>
      </p:sp>
    </p:spTree>
    <p:extLst>
      <p:ext uri="{BB962C8B-B14F-4D97-AF65-F5344CB8AC3E}">
        <p14:creationId xmlns:p14="http://schemas.microsoft.com/office/powerpoint/2010/main" val="620586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solidFill>
                  <a:schemeClr val="tx1"/>
                </a:solidFill>
                <a:latin typeface="Arial" panose="020B0604020202020204" pitchFamily="34" charset="0"/>
                <a:cs typeface="Arial" panose="020B0604020202020204" pitchFamily="34" charset="0"/>
              </a:rPr>
              <a:t>What is significance of early recognition of necrotizing fasciitis of hand and wrist? </a:t>
            </a:r>
          </a:p>
        </p:txBody>
      </p:sp>
      <p:sp>
        <p:nvSpPr>
          <p:cNvPr id="5" name="Content Placeholder 2"/>
          <p:cNvSpPr txBox="1">
            <a:spLocks/>
          </p:cNvSpPr>
          <p:nvPr/>
        </p:nvSpPr>
        <p:spPr>
          <a:xfrm>
            <a:off x="1006996" y="1985468"/>
            <a:ext cx="986163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Necrotizing infections of the hand and wrist are important clinical entities because of their rapidly progressive and potentially lethal nature. </a:t>
            </a:r>
          </a:p>
          <a:p>
            <a:pPr>
              <a:buClr>
                <a:srgbClr val="C00000"/>
              </a:buClr>
            </a:pPr>
            <a:r>
              <a:rPr lang="en-US" sz="2400" dirty="0"/>
              <a:t>If the brief prodromal period of these infections goes unrecognized, a local area of devitalized tissue can evolve into fulminant infection, </a:t>
            </a:r>
            <a:r>
              <a:rPr lang="en-US" sz="2400" dirty="0" err="1"/>
              <a:t>multiorgan</a:t>
            </a:r>
            <a:r>
              <a:rPr lang="en-US" sz="2400" dirty="0"/>
              <a:t> failure, and potentially death. </a:t>
            </a:r>
          </a:p>
          <a:p>
            <a:pPr>
              <a:buClr>
                <a:srgbClr val="C00000"/>
              </a:buClr>
            </a:pPr>
            <a:r>
              <a:rPr lang="en-US" sz="2400" dirty="0"/>
              <a:t>Early recognition and treatment including administration of broad-spectrum antibiotics and surgical debridement are paramount to improving patient outcomes.</a:t>
            </a:r>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73200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solidFill>
                  <a:schemeClr val="tx1"/>
                </a:solidFill>
                <a:latin typeface="Arial" panose="020B0604020202020204" pitchFamily="34" charset="0"/>
                <a:cs typeface="Arial" panose="020B0604020202020204" pitchFamily="34" charset="0"/>
              </a:rPr>
              <a:t>What is significance of early recognition of necrotizing fasciitis of hand and wrist? </a:t>
            </a:r>
          </a:p>
        </p:txBody>
      </p:sp>
      <p:sp>
        <p:nvSpPr>
          <p:cNvPr id="5" name="Content Placeholder 2"/>
          <p:cNvSpPr txBox="1">
            <a:spLocks/>
          </p:cNvSpPr>
          <p:nvPr/>
        </p:nvSpPr>
        <p:spPr>
          <a:xfrm>
            <a:off x="408971" y="1548476"/>
            <a:ext cx="11389489"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The clinical diagnosis of necrotizing soft tissue infections (NSTI) of the upper extremity can be challenging secondary to the complexity and density of anatomic structures in this region. Although NSTI commonly occurs after local trauma, the trauma can be benign or remote. The early stages of NSTI are characterized by nonspecific findings such as localized edema and erythema. These subtle findings can be difficult to differentiate from indolent soft-tissue infections of the hand and wrist such as cellulitis or abscess. In apparent indolent soft-tissue infections, careful monitoring is warranted to identify cases demonstrating the potential for rapid deterioration into a more fulminant condition.</a:t>
            </a:r>
          </a:p>
          <a:p>
            <a:pPr>
              <a:buClr>
                <a:srgbClr val="C00000"/>
              </a:buClr>
            </a:pPr>
            <a:r>
              <a:rPr lang="en-US" sz="2400" dirty="0"/>
              <a:t>The diagnosis of NSTI is generally made clinically and later corroborated with intraoperative findings and frozen section. Laboratory and radiologic studies can aid in confirming the clinical diagnosis and providing important diagnostic and prognostic information, however should never delay early treatment of this life-threatening disease</a:t>
            </a:r>
          </a:p>
          <a:p>
            <a:pPr>
              <a:buClr>
                <a:srgbClr val="C00000"/>
              </a:buClr>
            </a:pPr>
            <a:endParaRPr lang="en-US" sz="2400" dirty="0"/>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493456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253028"/>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45916" y="16798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What tests are useful in diagnosis of necrotizing fasciitis of hand and wrist?</a:t>
            </a:r>
            <a:endParaRPr lang="en-US" sz="60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270076" y="1473357"/>
            <a:ext cx="118370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Imaging studies can assist in the diagnosis of NSTI of the hand and wrist in equivocal cases. However, surgical intervention should never be delayed when waiting for advanced imaging if one has a high clinical suspicion of NSTI. Ultrasonography is preferred because of its accessibility. On ultrasonography, hypoechoic fluid between the muscle and subcutaneous tissue and hyperechoic gas adjacent to the fascia can indicate fascial necrosis.</a:t>
            </a:r>
          </a:p>
          <a:p>
            <a:pPr>
              <a:buClr>
                <a:srgbClr val="C00000"/>
              </a:buClr>
            </a:pPr>
            <a:r>
              <a:rPr lang="en-US" sz="2400" dirty="0"/>
              <a:t>In addition to imaging, a bedside cut-down or "finger test" may be used in patients with signs and symptoms suspicious for early NSTI before definitive surgery. This procedure is performed under local anesthesia. The finger test has historically been described as a 2-cm incision made in the area of interest down to the deep fascia followed by gentle probing with a finger. In the hand and wrist, the authors recommend making a 1-cm incision and passing a blunt hemostat. Findings that correlate with NSTI include the presence of "dishwater" fluid (which is a product of polymorphic cell lysis), lack of resistance to blunt dissection, and absence of bleeding tissue. Rapid frozen-section biopsy following the bedside cut-down test as well as culture and gram stain should be performed.</a:t>
            </a:r>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6287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253028"/>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766823" y="16798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What tests are useful in diagnosis of necrotizing fasciitis of hand and wrist?</a:t>
            </a:r>
            <a:endParaRPr lang="en-US" sz="96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408972" y="1493544"/>
            <a:ext cx="11389489"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dirty="0"/>
              <a:t>Intraoperative examination and histopathology are the benchmark for confirming the diagnosis of NSTI. Histology of the affected tissue reveals infiltration of the fascia and dermis by polymorphic nuclear cells, thrombosis and necrosis of the arteries and veins, and the presence of microorganisms within the necrotic fascia and dermis. These histologic findings are present even in early stages of NSTI</a:t>
            </a:r>
          </a:p>
          <a:p>
            <a:pPr>
              <a:buClr>
                <a:srgbClr val="C00000"/>
              </a:buClr>
            </a:pPr>
            <a:r>
              <a:rPr lang="en-US" sz="2000" dirty="0"/>
              <a:t>Early clinical signs and symptoms of NSTI are often confused with cellulitis. Standard laboratory tests, bedside cut-downs, and imaging can assist in the early differential diagnosis of NSTI and cellulitis as discussed. Practitioners should also be aware of other mimickers of NSTIs to provide appropriate treatment and avoid unnecessary and invasive surgery. Pyoderma </a:t>
            </a:r>
            <a:r>
              <a:rPr lang="en-US" sz="2000" dirty="0" err="1"/>
              <a:t>gangrenosum</a:t>
            </a:r>
            <a:r>
              <a:rPr lang="en-US" sz="2000" dirty="0"/>
              <a:t> is a dermatologic condition that is often associated with ulcerative colitis and can easily be mistaken for infectious conditions such as NSTI. Clinically, this condition has four main variants with the ulcerative form being the most common. This condition begins with the presence of a papule or nodule, which progresses rapidly to painful ulcerated lesions with central necrosis. Treatment includes local wound care, steroids, and immunosuppressant medications. Surgical excision is contraindicated because it may exacerbate the disease and result in extension of necrosis</a:t>
            </a:r>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860927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253028"/>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15870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necrotizing infections classified? </a:t>
            </a:r>
            <a:endParaRPr lang="en-US" sz="60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408971" y="1016041"/>
            <a:ext cx="11389489"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1800" dirty="0"/>
              <a:t>NSTIs can be classified based on anatomic location, depth of involvement, or microbial pathogen. These classification systems provide context for typical presentations and affected cohorts, however do little to dictate clinical management or predict morbidity and mortality. Four microbial subtypes of NSTI have been described. </a:t>
            </a:r>
          </a:p>
          <a:p>
            <a:pPr>
              <a:buClr>
                <a:srgbClr val="C00000"/>
              </a:buClr>
            </a:pPr>
            <a:r>
              <a:rPr lang="en-US" sz="1800" dirty="0"/>
              <a:t>Type I infections, which represent 70% to 80% of cases, are </a:t>
            </a:r>
            <a:r>
              <a:rPr lang="en-US" sz="1800" dirty="0" err="1"/>
              <a:t>polymicrobial</a:t>
            </a:r>
            <a:r>
              <a:rPr lang="en-US" sz="1800" dirty="0"/>
              <a:t> involving both aerobic and anaerobic organisms and are often synergistic. They occur in older patients with underlying medical comorbidities and are more commonly found in the trunk and perineum. These infections tend to be more indolent in nature with the exception of </a:t>
            </a:r>
            <a:r>
              <a:rPr lang="en-US" sz="1800" dirty="0" err="1"/>
              <a:t>clostridial</a:t>
            </a:r>
            <a:r>
              <a:rPr lang="en-US" sz="1800" dirty="0"/>
              <a:t> infections.  </a:t>
            </a:r>
            <a:r>
              <a:rPr lang="en-US" sz="1800" i="1" dirty="0"/>
              <a:t>Clostridium perfringens</a:t>
            </a:r>
            <a:r>
              <a:rPr lang="en-US" sz="1800" dirty="0"/>
              <a:t> is now a rare cause of NSTI secondary to improvements in sanitation and hygiene.</a:t>
            </a:r>
          </a:p>
          <a:p>
            <a:pPr>
              <a:buClr>
                <a:srgbClr val="C00000"/>
              </a:buClr>
            </a:pPr>
            <a:r>
              <a:rPr lang="en-US" sz="1800" dirty="0"/>
              <a:t>Type II infections are </a:t>
            </a:r>
            <a:r>
              <a:rPr lang="en-US" sz="1800" dirty="0" err="1"/>
              <a:t>monomicrobial</a:t>
            </a:r>
            <a:r>
              <a:rPr lang="en-US" sz="1800" dirty="0"/>
              <a:t> and comprise approximately 20% to 30% of cases. They are caused by group A beta-hemolytic streptococci (GAS) either alone or in association with </a:t>
            </a:r>
            <a:r>
              <a:rPr lang="en-US" sz="1800" i="1" dirty="0"/>
              <a:t>Staphylococcus aureus.</a:t>
            </a:r>
            <a:r>
              <a:rPr lang="en-US" sz="1800" dirty="0"/>
              <a:t> Unlike type I infections, type II infections occur in any age group and often occur in persons without medical comorbidities. These infections classically occur in the extremities, and patients often have a history of trauma, surgery, or IV drug abuse.  Associated group A streptococcal toxic shock syndrome contributes to the aggressive clinical course of these infection.</a:t>
            </a:r>
          </a:p>
          <a:p>
            <a:pPr>
              <a:buClr>
                <a:srgbClr val="C00000"/>
              </a:buClr>
            </a:pPr>
            <a:r>
              <a:rPr lang="en-US" sz="1800" dirty="0"/>
              <a:t>Type III infections comprised gram-negative marine bacteria, most commonly </a:t>
            </a:r>
            <a:r>
              <a:rPr lang="en-US" sz="1800" i="1" dirty="0"/>
              <a:t>V </a:t>
            </a:r>
            <a:r>
              <a:rPr lang="en-US" sz="1800" i="1" dirty="0" err="1"/>
              <a:t>vulnificus</a:t>
            </a:r>
            <a:r>
              <a:rPr lang="en-US" sz="1800" dirty="0"/>
              <a:t>. These infections are associated with marine injury and moderate to severe liver disease.  They occur more commonly in coastal communities, particularly in Asia. Similar to type II infections with associated toxic shock syndrome, </a:t>
            </a:r>
            <a:r>
              <a:rPr lang="en-US" sz="1800" i="1" dirty="0"/>
              <a:t>V </a:t>
            </a:r>
            <a:r>
              <a:rPr lang="en-US" sz="1800" i="1" dirty="0" err="1"/>
              <a:t>vulnificus</a:t>
            </a:r>
            <a:r>
              <a:rPr lang="en-US" sz="1800" dirty="0"/>
              <a:t> NSTI has a fulminant course with early signs of septic shock and a mortality rate of 30% to 40%.</a:t>
            </a:r>
          </a:p>
          <a:p>
            <a:pPr>
              <a:buClr>
                <a:srgbClr val="C00000"/>
              </a:buClr>
            </a:pPr>
            <a:r>
              <a:rPr lang="en-US" sz="1800" dirty="0"/>
              <a:t>Type IV fungal infections are rare and primarily affect immunocompromised patients. These infections often have a high mortality rate and aggressive clinical course with rapid extension of involved areas.</a:t>
            </a:r>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1388513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253028"/>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What is underlying pathology of necrotizing infections? </a:t>
            </a:r>
            <a:endParaRPr lang="en-US" sz="60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408972" y="1493544"/>
            <a:ext cx="11389489"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1800" dirty="0"/>
              <a:t>NSTIs are believed to be caused by a breakdown in tissue integrity; however, many infections arise spontaneously in subcutaneous tissues without an apparent wound or lesion. These infections occur through either direct or </a:t>
            </a:r>
            <a:r>
              <a:rPr lang="en-US" sz="1800" dirty="0" err="1"/>
              <a:t>hematogenous</a:t>
            </a:r>
            <a:r>
              <a:rPr lang="en-US" sz="1800" dirty="0"/>
              <a:t> spread. Microbial introduction is followed by subcutaneous tracking of bacteria along fascial planes. Bacteria produce toxins that cause vessel thrombosis, tissue ischemia, and liquefactive necrosis. The thrombosis of perforating vessels to the skin promotes further dissemination of infection and eventually skin necrosis.</a:t>
            </a:r>
          </a:p>
          <a:p>
            <a:pPr>
              <a:buClr>
                <a:srgbClr val="C00000"/>
              </a:buClr>
            </a:pPr>
            <a:r>
              <a:rPr lang="en-US" sz="1800" dirty="0"/>
              <a:t>Although the underlying pathophysiology is analogous in all types of NSTIs, the rate of progression and presence of systemic toxicity varies depending on the causative organism or organisms. For instance, </a:t>
            </a:r>
            <a:r>
              <a:rPr lang="en-US" sz="1800" dirty="0" err="1"/>
              <a:t>clostridial</a:t>
            </a:r>
            <a:r>
              <a:rPr lang="en-US" sz="1800" dirty="0"/>
              <a:t> and GAS NSTI usually progress within a few hours after initial inoculation.</a:t>
            </a:r>
          </a:p>
          <a:p>
            <a:pPr>
              <a:buClr>
                <a:srgbClr val="C00000"/>
              </a:buClr>
            </a:pPr>
            <a:r>
              <a:rPr lang="en-US" sz="1800" dirty="0"/>
              <a:t>The lethal nature of </a:t>
            </a:r>
            <a:r>
              <a:rPr lang="en-US" sz="1800" dirty="0" err="1"/>
              <a:t>clostridial</a:t>
            </a:r>
            <a:r>
              <a:rPr lang="en-US" sz="1800" dirty="0"/>
              <a:t> infections can be attributed to its alpha and theta exotoxins. The alpha-toxin causes platelet aggregation and thrombus formation, leading to tissue ischemia and necrosis. This condition creates an environment primed for bacterial proliferation. Systemically, the alpha and theta toxins impede phagocyte function, cause intravascular hemolysis, increase endothelial permeability, and decrease vascular tone, leading to cardiovascular collapse. In addition, the alpha-toxin produced by the </a:t>
            </a:r>
            <a:r>
              <a:rPr lang="en-US" sz="1800" i="1" dirty="0"/>
              <a:t>Clostridium</a:t>
            </a:r>
            <a:r>
              <a:rPr lang="en-US" sz="1800" dirty="0"/>
              <a:t> species causes extensive muscle necrosis and is responsible for </a:t>
            </a:r>
            <a:r>
              <a:rPr lang="en-US" sz="1800" dirty="0" err="1"/>
              <a:t>clostridial</a:t>
            </a:r>
            <a:r>
              <a:rPr lang="en-US" sz="1800" dirty="0"/>
              <a:t> </a:t>
            </a:r>
            <a:r>
              <a:rPr lang="en-US" sz="1800" dirty="0" err="1"/>
              <a:t>myonecrosis</a:t>
            </a:r>
            <a:r>
              <a:rPr lang="en-US" sz="1800" dirty="0"/>
              <a:t>, which is often referred to as gas gangrene. The distinguishing feature of </a:t>
            </a:r>
            <a:r>
              <a:rPr lang="en-US" sz="1800" dirty="0" err="1"/>
              <a:t>clostridial</a:t>
            </a:r>
            <a:r>
              <a:rPr lang="en-US" sz="1800" dirty="0"/>
              <a:t> </a:t>
            </a:r>
            <a:r>
              <a:rPr lang="en-US" sz="1800" dirty="0" err="1"/>
              <a:t>myonecrosis</a:t>
            </a:r>
            <a:r>
              <a:rPr lang="en-US" sz="1800" dirty="0"/>
              <a:t> is its almost uniform involvement of muscle, which is usually spared in other forms of NSTI</a:t>
            </a:r>
          </a:p>
        </p:txBody>
      </p:sp>
      <p:sp>
        <p:nvSpPr>
          <p:cNvPr id="6" name="TextBox 5"/>
          <p:cNvSpPr txBox="1"/>
          <p:nvPr/>
        </p:nvSpPr>
        <p:spPr>
          <a:xfrm>
            <a:off x="408971" y="6305378"/>
            <a:ext cx="11389490" cy="830997"/>
          </a:xfrm>
          <a:prstGeom prst="rect">
            <a:avLst/>
          </a:prstGeom>
          <a:noFill/>
        </p:spPr>
        <p:txBody>
          <a:bodyPr wrap="square" rtlCol="0">
            <a:spAutoFit/>
          </a:bodyPr>
          <a:lstStyle/>
          <a:p>
            <a:pPr marL="460375" indent="-460375" fontAlgn="ctr">
              <a:buClr>
                <a:srgbClr val="C00000"/>
              </a:buClr>
            </a:pPr>
            <a:r>
              <a:rPr lang="en-US" sz="1200" dirty="0" err="1"/>
              <a:t>Choueka</a:t>
            </a:r>
            <a:r>
              <a:rPr lang="en-US" sz="1200" dirty="0"/>
              <a:t>, Jack MD; De </a:t>
            </a:r>
            <a:r>
              <a:rPr lang="en-US" sz="1200" dirty="0" err="1"/>
              <a:t>Tolla</a:t>
            </a:r>
            <a:r>
              <a:rPr lang="en-US" sz="1200" dirty="0"/>
              <a:t>, </a:t>
            </a:r>
            <a:r>
              <a:rPr lang="en-US" sz="1200" dirty="0" err="1"/>
              <a:t>Jadie</a:t>
            </a:r>
            <a:r>
              <a:rPr lang="en-US" sz="1200" dirty="0"/>
              <a:t> E. MD Necrotizing Infections of the Hand and Wrist: Diagnosis and Treatment Options, Journal of the American Academy of </a:t>
            </a:r>
            <a:r>
              <a:rPr lang="en-US" sz="1200" dirty="0" err="1"/>
              <a:t>Orthopaedic</a:t>
            </a:r>
            <a:r>
              <a:rPr lang="en-US" sz="1200" dirty="0"/>
              <a:t> Surgeons: January 15, 2020 - Volume 28 - Issue 2 - p e55-e63 </a:t>
            </a:r>
            <a:r>
              <a:rPr lang="en-US" sz="1200" dirty="0" err="1"/>
              <a:t>doi</a:t>
            </a:r>
            <a:r>
              <a:rPr lang="en-US" sz="1200" dirty="0"/>
              <a:t>: 10.5435/JAAOS-D-17-00716</a:t>
            </a:r>
          </a:p>
          <a:p>
            <a:pPr marL="460375" indent="-460375">
              <a:buClr>
                <a:srgbClr val="C00000"/>
              </a:buClr>
            </a:pPr>
            <a:br>
              <a:rPr lang="en-US" sz="1200" dirty="0"/>
            </a:br>
            <a:endParaRPr lang="en-US" sz="1200" dirty="0"/>
          </a:p>
        </p:txBody>
      </p:sp>
    </p:spTree>
    <p:extLst>
      <p:ext uri="{BB962C8B-B14F-4D97-AF65-F5344CB8AC3E}">
        <p14:creationId xmlns:p14="http://schemas.microsoft.com/office/powerpoint/2010/main" val="483366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1030146" y="1548476"/>
            <a:ext cx="93986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The treatment of choice for necrotizing fasciitis includes urgent and aggressive surgical debridement combined with intravenous antibiotics.</a:t>
            </a:r>
            <a:r>
              <a:rPr lang="en-US" sz="2400" baseline="30000" dirty="0"/>
              <a:t> </a:t>
            </a:r>
            <a:r>
              <a:rPr lang="en-US" sz="2400" dirty="0"/>
              <a:t>In order to achieve adequate debridement, longitudinal incisions along the extremity must be performed followed by excision of all necrotic tissues.</a:t>
            </a:r>
            <a:r>
              <a:rPr lang="en-US" sz="2400" baseline="30000" dirty="0"/>
              <a:t> </a:t>
            </a:r>
            <a:r>
              <a:rPr lang="en-US" sz="2400" dirty="0"/>
              <a:t> </a:t>
            </a:r>
          </a:p>
          <a:p>
            <a:pPr>
              <a:buClr>
                <a:srgbClr val="C00000"/>
              </a:buClr>
            </a:pPr>
            <a:r>
              <a:rPr lang="en-US" sz="2400" dirty="0"/>
              <a:t>Repeated </a:t>
            </a:r>
            <a:r>
              <a:rPr lang="en-US" sz="2400" dirty="0" err="1"/>
              <a:t>debridements</a:t>
            </a:r>
            <a:r>
              <a:rPr lang="en-US" sz="2400" dirty="0"/>
              <a:t> every 24 to 48 hours may be required in order to control the infection.</a:t>
            </a:r>
            <a:r>
              <a:rPr lang="en-US" sz="2400" baseline="30000" dirty="0"/>
              <a:t> </a:t>
            </a:r>
            <a:r>
              <a:rPr lang="en-US" sz="2400" dirty="0"/>
              <a:t>Survival rate for upper-extremity necrotizing fasciitis is reported to be more than 90% if early and adequate debridement and broad-spectrum antibiotics administration is undertaken.</a:t>
            </a:r>
            <a:r>
              <a:rPr lang="en-US" sz="2400" baseline="30000" dirty="0"/>
              <a:t> </a:t>
            </a:r>
            <a:r>
              <a:rPr lang="en-US" sz="2400" dirty="0"/>
              <a:t> </a:t>
            </a:r>
          </a:p>
          <a:p>
            <a:pPr>
              <a:buClr>
                <a:srgbClr val="C00000"/>
              </a:buClr>
            </a:pPr>
            <a:r>
              <a:rPr lang="en-US" sz="2400" dirty="0"/>
              <a:t>The outcome is not optimal in patients older than 50 years, those with chronic illnesses or diabetes mellitus, and those with involvement of the trunk.</a:t>
            </a:r>
          </a:p>
        </p:txBody>
      </p:sp>
      <p:sp>
        <p:nvSpPr>
          <p:cNvPr id="6" name="TextBox 5"/>
          <p:cNvSpPr txBox="1"/>
          <p:nvPr/>
        </p:nvSpPr>
        <p:spPr>
          <a:xfrm>
            <a:off x="623585" y="6259211"/>
            <a:ext cx="11389490" cy="461665"/>
          </a:xfrm>
          <a:prstGeom prst="rect">
            <a:avLst/>
          </a:prstGeom>
          <a:noFill/>
        </p:spPr>
        <p:txBody>
          <a:bodyPr wrap="square" rtlCol="0">
            <a:spAutoFit/>
          </a:bodyPr>
          <a:lstStyle/>
          <a:p>
            <a:pPr marL="460375" indent="-460375">
              <a:buClr>
                <a:srgbClr val="C00000"/>
              </a:buClr>
            </a:pPr>
            <a:r>
              <a:rPr lang="en-US" sz="1200" dirty="0" err="1"/>
              <a:t>Flevas</a:t>
            </a:r>
            <a:r>
              <a:rPr lang="en-US" sz="1200" dirty="0"/>
              <a:t> DA, </a:t>
            </a:r>
            <a:r>
              <a:rPr lang="en-US" sz="1200" dirty="0" err="1"/>
              <a:t>Syngouna</a:t>
            </a:r>
            <a:r>
              <a:rPr lang="en-US" sz="1200" dirty="0"/>
              <a:t> S, </a:t>
            </a:r>
            <a:r>
              <a:rPr lang="en-US" sz="1200" dirty="0" err="1"/>
              <a:t>Fandridis</a:t>
            </a:r>
            <a:r>
              <a:rPr lang="en-US" sz="1200" dirty="0"/>
              <a:t> E, </a:t>
            </a:r>
            <a:r>
              <a:rPr lang="en-US" sz="1200" dirty="0" err="1"/>
              <a:t>Tsiodras</a:t>
            </a:r>
            <a:r>
              <a:rPr lang="en-US" sz="1200" dirty="0"/>
              <a:t> S, </a:t>
            </a:r>
            <a:r>
              <a:rPr lang="en-US" sz="1200" dirty="0" err="1"/>
              <a:t>Mavrogenis</a:t>
            </a:r>
            <a:r>
              <a:rPr lang="en-US" sz="1200" dirty="0"/>
              <a:t> AF. Infections of the hand: an overview. </a:t>
            </a:r>
            <a:r>
              <a:rPr lang="en-US" sz="1200" i="1" dirty="0"/>
              <a:t>EFORT Open Rev</a:t>
            </a:r>
            <a:r>
              <a:rPr lang="en-US" sz="1200" dirty="0"/>
              <a:t>. 2019;4(5):183-193. Published 2019 May 10. doi:10.1302/2058-5241.4.180082</a:t>
            </a:r>
          </a:p>
        </p:txBody>
      </p:sp>
      <p:sp>
        <p:nvSpPr>
          <p:cNvPr id="7" name="Title 1"/>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What are treatment options for necrotizing infections?</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3117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1030146" y="1548476"/>
            <a:ext cx="93986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Pitfalls: patients with diabetes cannot rely solely on the cultures as pathological organisms are routinely present and not cultured. </a:t>
            </a:r>
          </a:p>
          <a:p>
            <a:r>
              <a:rPr lang="en-US" dirty="0"/>
              <a:t>Endpoint is to narrow antibiotics in cases of severe infection in patients with diabetes should be a normal white count and a final culture report. </a:t>
            </a:r>
          </a:p>
          <a:p>
            <a:endParaRPr lang="en-US" dirty="0"/>
          </a:p>
        </p:txBody>
      </p:sp>
      <p:sp>
        <p:nvSpPr>
          <p:cNvPr id="7" name="Title 1"/>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Arial" panose="020B0604020202020204" pitchFamily="34" charset="0"/>
                <a:cs typeface="Arial" panose="020B0604020202020204" pitchFamily="34" charset="0"/>
              </a:rPr>
              <a:t>What are pitfalls in diagnosis and treatment? </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6558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11" name="Content Placeholder 2"/>
          <p:cNvSpPr txBox="1">
            <a:spLocks/>
          </p:cNvSpPr>
          <p:nvPr/>
        </p:nvSpPr>
        <p:spPr>
          <a:xfrm>
            <a:off x="960699" y="1892222"/>
            <a:ext cx="10232019" cy="365363"/>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Age: 62</a:t>
            </a:r>
          </a:p>
          <a:p>
            <a:pPr>
              <a:buClr>
                <a:srgbClr val="C00000"/>
              </a:buClr>
            </a:pPr>
            <a:r>
              <a:rPr lang="en-US" sz="2400" dirty="0"/>
              <a:t>Patient presented with fever chills and sepsis. </a:t>
            </a:r>
          </a:p>
          <a:p>
            <a:pPr>
              <a:buClr>
                <a:srgbClr val="C00000"/>
              </a:buClr>
            </a:pPr>
            <a:r>
              <a:rPr lang="en-US" sz="2400" dirty="0"/>
              <a:t>Failed </a:t>
            </a:r>
            <a:r>
              <a:rPr lang="en-US" sz="2400" dirty="0" err="1"/>
              <a:t>myocutaneous</a:t>
            </a:r>
            <a:r>
              <a:rPr lang="en-US" sz="2400" dirty="0"/>
              <a:t> flap, other institution</a:t>
            </a:r>
          </a:p>
          <a:p>
            <a:pPr>
              <a:buClr>
                <a:srgbClr val="C00000"/>
              </a:buClr>
            </a:pPr>
            <a:r>
              <a:rPr lang="en-US" sz="2400" dirty="0"/>
              <a:t>History of paraplegia status post trauma x 10 years. </a:t>
            </a:r>
            <a:r>
              <a:rPr lang="en-US" sz="2400" dirty="0" err="1"/>
              <a:t>Neurostomy</a:t>
            </a:r>
            <a:r>
              <a:rPr lang="en-US" sz="2400" dirty="0"/>
              <a:t> and colostomy and remote past</a:t>
            </a:r>
          </a:p>
        </p:txBody>
      </p:sp>
      <p:sp>
        <p:nvSpPr>
          <p:cNvPr id="12"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buClr>
                <a:srgbClr val="C00000"/>
              </a:buClr>
            </a:pPr>
            <a:r>
              <a:rPr lang="en-US" dirty="0">
                <a:latin typeface="Arial" panose="020B0604020202020204" pitchFamily="34" charset="0"/>
                <a:cs typeface="Arial" panose="020B0604020202020204" pitchFamily="34" charset="0"/>
              </a:rPr>
              <a:t>“Traumatic” neuroma of sacral nerve</a:t>
            </a:r>
          </a:p>
        </p:txBody>
      </p:sp>
    </p:spTree>
    <p:extLst>
      <p:ext uri="{BB962C8B-B14F-4D97-AF65-F5344CB8AC3E}">
        <p14:creationId xmlns:p14="http://schemas.microsoft.com/office/powerpoint/2010/main" val="35793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411418"/>
            <a:ext cx="11343189" cy="1325563"/>
          </a:xfrm>
        </p:spPr>
        <p:txBody>
          <a:bodyPr>
            <a:normAutofit/>
          </a:bodyPr>
          <a:lstStyle/>
          <a:p>
            <a:pPr algn="ctr">
              <a:buClr>
                <a:srgbClr val="C00000"/>
              </a:buClr>
            </a:pPr>
            <a:r>
              <a:rPr lang="en-US" sz="4000" dirty="0">
                <a:latin typeface="Arial" panose="020B0604020202020204" pitchFamily="34" charset="0"/>
                <a:cs typeface="Arial" panose="020B0604020202020204" pitchFamily="34" charset="0"/>
              </a:rPr>
              <a:t>Agenda</a:t>
            </a:r>
          </a:p>
        </p:txBody>
      </p:sp>
      <p:sp>
        <p:nvSpPr>
          <p:cNvPr id="7" name="Content Placeholder 2"/>
          <p:cNvSpPr txBox="1">
            <a:spLocks/>
          </p:cNvSpPr>
          <p:nvPr/>
        </p:nvSpPr>
        <p:spPr>
          <a:xfrm>
            <a:off x="983848" y="1939499"/>
            <a:ext cx="10648708" cy="4351338"/>
          </a:xfrm>
          <a:prstGeom prst="rect">
            <a:avLst/>
          </a:prstGeom>
        </p:spPr>
        <p:txBody>
          <a:bodyPr vert="horz" lIns="91440" tIns="45720" rIns="91440" bIns="45720" numCol="2" rtlCol="0">
            <a:normAutofit fontScale="92500" lnSpcReduction="10000"/>
          </a:bodyPr>
          <a:lstStyle>
            <a:lvl1pPr marL="228600" indent="-228600" algn="l" defTabSz="914400" rtl="0" eaLnBrk="1" latinLnBrk="0" hangingPunct="1">
              <a:lnSpc>
                <a:spcPct val="90000"/>
              </a:lnSpc>
              <a:spcBef>
                <a:spcPts val="1000"/>
              </a:spcBef>
              <a:buClr>
                <a:srgbClr val="FFFF00"/>
              </a:buClr>
              <a:buFont typeface="Arial" charset="0"/>
              <a:buChar char="•"/>
              <a:defRPr sz="280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FFFF00"/>
              </a:buClr>
              <a:buFont typeface="Arial" charset="0"/>
              <a:buChar char="•"/>
              <a:defRPr sz="2400" kern="120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FFFF00"/>
              </a:buClr>
              <a:buFont typeface="Arial" charset="0"/>
              <a:buChar char="•"/>
              <a:defRPr sz="2000" kern="120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buSzPct val="80000"/>
            </a:pPr>
            <a:r>
              <a:rPr lang="en-US" sz="2400" dirty="0">
                <a:solidFill>
                  <a:schemeClr val="tx1"/>
                </a:solidFill>
              </a:rPr>
              <a:t>Clinical presentation</a:t>
            </a:r>
          </a:p>
          <a:p>
            <a:pPr>
              <a:buClr>
                <a:srgbClr val="C00000"/>
              </a:buClr>
              <a:buSzPct val="80000"/>
            </a:pPr>
            <a:r>
              <a:rPr lang="en-US" sz="2400" dirty="0">
                <a:solidFill>
                  <a:schemeClr val="tx1"/>
                </a:solidFill>
              </a:rPr>
              <a:t>Pathology report</a:t>
            </a:r>
          </a:p>
          <a:p>
            <a:pPr>
              <a:buClr>
                <a:srgbClr val="C00000"/>
              </a:buClr>
              <a:buSzPct val="80000"/>
            </a:pPr>
            <a:r>
              <a:rPr lang="en-US" sz="2400" dirty="0">
                <a:solidFill>
                  <a:schemeClr val="tx1"/>
                </a:solidFill>
              </a:rPr>
              <a:t>Microbiology</a:t>
            </a:r>
          </a:p>
          <a:p>
            <a:pPr>
              <a:buClr>
                <a:srgbClr val="C00000"/>
              </a:buClr>
              <a:buSzPct val="80000"/>
            </a:pPr>
            <a:r>
              <a:rPr lang="en-US" sz="2400" dirty="0">
                <a:solidFill>
                  <a:schemeClr val="tx1"/>
                </a:solidFill>
              </a:rPr>
              <a:t>What is significance of early recognition of necrotizing fasciitis of hand and wrist?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What tests are useful in diagnosis of necrotizing fasciitis of hand and wrist?</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How are necrotizing infections classified?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What is underlying pathology of necrotizing infections?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What are treatment options for necrotizing infections?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What are pitfalls in diagnosis and treatment?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”Traumatic” neuroma of sacral nerve</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How to treat neuromas?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How to treat neuropathic pain</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What are reported clinical outcomes? </a:t>
            </a:r>
          </a:p>
          <a:p>
            <a:pPr>
              <a:buClr>
                <a:srgbClr val="C00000"/>
              </a:buClr>
              <a:buSzPct val="80000"/>
            </a:pPr>
            <a:r>
              <a:rPr lang="en-US" sz="2400" dirty="0">
                <a:solidFill>
                  <a:schemeClr val="tx1"/>
                </a:solidFill>
                <a:latin typeface="Arial" panose="020B0604020202020204" pitchFamily="34" charset="0"/>
                <a:cs typeface="Arial" panose="020B0604020202020204" pitchFamily="34" charset="0"/>
              </a:rPr>
              <a:t>How to treat neuromas</a:t>
            </a:r>
            <a:r>
              <a:rPr lang="en-US" sz="2400">
                <a:solidFill>
                  <a:schemeClr val="tx1"/>
                </a:solidFill>
                <a:latin typeface="Arial" panose="020B0604020202020204" pitchFamily="34" charset="0"/>
                <a:cs typeface="Arial" panose="020B0604020202020204" pitchFamily="34" charset="0"/>
              </a:rPr>
              <a:t>?: Summary</a:t>
            </a:r>
            <a:endParaRPr lang="en-US" sz="2400" dirty="0">
              <a:solidFill>
                <a:schemeClr val="tx1"/>
              </a:solidFill>
              <a:latin typeface="Arial" panose="020B0604020202020204" pitchFamily="34" charset="0"/>
              <a:cs typeface="Arial" panose="020B0604020202020204" pitchFamily="34" charset="0"/>
            </a:endParaRPr>
          </a:p>
          <a:p>
            <a:pPr>
              <a:buClr>
                <a:srgbClr val="C00000"/>
              </a:buClr>
              <a:buSzPct val="80000"/>
            </a:pPr>
            <a:endParaRPr lang="en-US" sz="2400" dirty="0">
              <a:solidFill>
                <a:schemeClr val="tx1"/>
              </a:solidFill>
              <a:latin typeface="Arial" panose="020B0604020202020204" pitchFamily="34" charset="0"/>
              <a:cs typeface="Arial" panose="020B0604020202020204" pitchFamily="34" charset="0"/>
            </a:endParaRPr>
          </a:p>
          <a:p>
            <a:pPr>
              <a:buClr>
                <a:srgbClr val="C00000"/>
              </a:buClr>
              <a:buSzPct val="80000"/>
            </a:pPr>
            <a:endParaRPr lang="en-US" sz="2400" dirty="0">
              <a:solidFill>
                <a:schemeClr val="tx1"/>
              </a:solidFill>
            </a:endParaRPr>
          </a:p>
        </p:txBody>
      </p:sp>
    </p:spTree>
    <p:extLst>
      <p:ext uri="{BB962C8B-B14F-4D97-AF65-F5344CB8AC3E}">
        <p14:creationId xmlns:p14="http://schemas.microsoft.com/office/powerpoint/2010/main" val="1068516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7594923" y="897853"/>
            <a:ext cx="4905737" cy="1310471"/>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r>
              <a:rPr lang="en-US" sz="1800" dirty="0">
                <a:solidFill>
                  <a:schemeClr val="bg1"/>
                </a:solidFill>
              </a:rPr>
              <a:t>Surgical cause of neuroma (</a:t>
            </a:r>
            <a:r>
              <a:rPr lang="en-US" sz="1800">
                <a:solidFill>
                  <a:schemeClr val="bg1"/>
                </a:solidFill>
              </a:rPr>
              <a:t>n=27)</a:t>
            </a:r>
            <a:endParaRPr lang="en-US" sz="1800" dirty="0">
              <a:solidFill>
                <a:schemeClr val="bg1"/>
              </a:solidFill>
            </a:endParaRPr>
          </a:p>
        </p:txBody>
      </p:sp>
      <p:sp>
        <p:nvSpPr>
          <p:cNvPr id="6" name="TextBox 5"/>
          <p:cNvSpPr txBox="1"/>
          <p:nvPr/>
        </p:nvSpPr>
        <p:spPr>
          <a:xfrm>
            <a:off x="1111170" y="6312320"/>
            <a:ext cx="11389490" cy="461665"/>
          </a:xfrm>
          <a:prstGeom prst="rect">
            <a:avLst/>
          </a:prstGeom>
          <a:noFill/>
        </p:spPr>
        <p:txBody>
          <a:bodyPr wrap="square" rtlCol="0">
            <a:spAutoFit/>
          </a:bodyPr>
          <a:lstStyle/>
          <a:p>
            <a:pPr marL="460375" indent="-460375">
              <a:buClr>
                <a:srgbClr val="C00000"/>
              </a:buClr>
            </a:pPr>
            <a:r>
              <a:rPr lang="en-US" sz="1200" dirty="0" err="1"/>
              <a:t>Anantavorasakul</a:t>
            </a:r>
            <a:r>
              <a:rPr lang="en-US" sz="1200" dirty="0"/>
              <a:t> N, </a:t>
            </a:r>
            <a:r>
              <a:rPr lang="en-US" sz="1200" dirty="0" err="1"/>
              <a:t>Lans</a:t>
            </a:r>
            <a:r>
              <a:rPr lang="en-US" sz="1200" dirty="0"/>
              <a:t> J, </a:t>
            </a:r>
            <a:r>
              <a:rPr lang="en-US" sz="1200" dirty="0" err="1"/>
              <a:t>Macken</a:t>
            </a:r>
            <a:r>
              <a:rPr lang="en-US" sz="1200" dirty="0"/>
              <a:t> AA, </a:t>
            </a:r>
            <a:r>
              <a:rPr lang="en-US" sz="1200" dirty="0" err="1"/>
              <a:t>Sood</a:t>
            </a:r>
            <a:r>
              <a:rPr lang="en-US" sz="1200" dirty="0"/>
              <a:t> RF, Chen NC, </a:t>
            </a:r>
            <a:r>
              <a:rPr lang="en-US" sz="1200" dirty="0" err="1"/>
              <a:t>Eberlin</a:t>
            </a:r>
            <a:r>
              <a:rPr lang="en-US" sz="1200" dirty="0"/>
              <a:t> KR. Surgery for lower extremity symptomatic neuroma: Long-term outcomes. </a:t>
            </a:r>
            <a:r>
              <a:rPr lang="en-US" sz="1200" i="1" dirty="0"/>
              <a:t>J </a:t>
            </a:r>
            <a:r>
              <a:rPr lang="en-US" sz="1200" i="1" dirty="0" err="1"/>
              <a:t>Plast</a:t>
            </a:r>
            <a:r>
              <a:rPr lang="en-US" sz="1200" i="1" dirty="0"/>
              <a:t> </a:t>
            </a:r>
            <a:r>
              <a:rPr lang="en-US" sz="1200" i="1" dirty="0" err="1"/>
              <a:t>Reconstr</a:t>
            </a:r>
            <a:r>
              <a:rPr lang="en-US" sz="1200" i="1" dirty="0"/>
              <a:t> </a:t>
            </a:r>
            <a:r>
              <a:rPr lang="en-US" sz="1200" i="1" dirty="0" err="1"/>
              <a:t>Aesthet</a:t>
            </a:r>
            <a:r>
              <a:rPr lang="en-US" sz="1200" i="1" dirty="0"/>
              <a:t> Surg</a:t>
            </a:r>
            <a:r>
              <a:rPr lang="en-US" sz="1200" dirty="0"/>
              <a:t>. 2020;73(8):1456-1464. doi:10.1016/j.bjps.2020.01.034</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9830" y="1211279"/>
            <a:ext cx="5867400" cy="3289300"/>
          </a:xfrm>
          <a:prstGeom prst="rect">
            <a:avLst/>
          </a:prstGeom>
        </p:spPr>
      </p:pic>
      <p:sp>
        <p:nvSpPr>
          <p:cNvPr id="11" name="Content Placeholder 2"/>
          <p:cNvSpPr txBox="1">
            <a:spLocks/>
          </p:cNvSpPr>
          <p:nvPr/>
        </p:nvSpPr>
        <p:spPr>
          <a:xfrm>
            <a:off x="381964" y="947114"/>
            <a:ext cx="5677866" cy="1310471"/>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dirty="0"/>
              <a:t>Surgical cause of neuroma (n=27)</a:t>
            </a:r>
          </a:p>
          <a:p>
            <a:pPr>
              <a:buClr>
                <a:srgbClr val="C00000"/>
              </a:buClr>
            </a:pPr>
            <a:r>
              <a:rPr lang="en-US" sz="2000" dirty="0"/>
              <a:t>The outcomes for neuroma excision and implantation alone are modest. Contemporary treatments for neuroma such as allograft reconstruction, targeted muscle </a:t>
            </a:r>
            <a:r>
              <a:rPr lang="en-US" sz="2000" dirty="0" err="1"/>
              <a:t>reinnervation</a:t>
            </a:r>
            <a:r>
              <a:rPr lang="en-US" sz="2000" dirty="0"/>
              <a:t> , or regenerative peripheral nerve interface have demonstrated improved pain compared with conventional techniques, especially in amputees.</a:t>
            </a:r>
          </a:p>
          <a:p>
            <a:pPr>
              <a:buClr>
                <a:srgbClr val="C00000"/>
              </a:buClr>
            </a:pPr>
            <a:r>
              <a:rPr lang="en-US" sz="2000" dirty="0"/>
              <a:t>Surgical techniques that “actively” address the nerve end may further improve the treatment outcomes of surgery for lower extremity neuroma.</a:t>
            </a:r>
          </a:p>
          <a:p>
            <a:pPr>
              <a:buClr>
                <a:srgbClr val="C00000"/>
              </a:buClr>
            </a:pPr>
            <a:r>
              <a:rPr lang="en-US" sz="2000" dirty="0"/>
              <a:t>Further prospective study is required to determine the effectiveness of newer, active techniques for lower extremity neuroma management, such as allograft reconstruction, targeted muscle </a:t>
            </a:r>
            <a:r>
              <a:rPr lang="en-US" sz="2000" dirty="0" err="1"/>
              <a:t>reinnervation</a:t>
            </a:r>
            <a:r>
              <a:rPr lang="en-US" sz="2000" dirty="0"/>
              <a:t> , and regenerative peripheral nerve interface. </a:t>
            </a:r>
          </a:p>
          <a:p>
            <a:pPr>
              <a:buClr>
                <a:srgbClr val="C00000"/>
              </a:buClr>
            </a:pPr>
            <a:endParaRPr lang="en-US" sz="2000" dirty="0"/>
          </a:p>
        </p:txBody>
      </p:sp>
      <p:sp>
        <p:nvSpPr>
          <p:cNvPr id="12"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to treat neuromas?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0240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509286" y="1235959"/>
            <a:ext cx="10801669" cy="1310471"/>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dirty="0"/>
              <a:t>Peripheral neuroma caused by injuries and surgical procedures can result in traumatic neuropathic pain, functional impairment and psychological distress, severely decreasing the quality of life. </a:t>
            </a:r>
          </a:p>
          <a:p>
            <a:pPr>
              <a:buClr>
                <a:srgbClr val="C00000"/>
              </a:buClr>
            </a:pPr>
            <a:r>
              <a:rPr lang="en-US" sz="2000" dirty="0"/>
              <a:t>A traumatic neuroma is a tangle of neural fibers and connective tissue that develops following nerve injury. It usually presents as a firm, oval, whitish, slowly growing, palpable and painful nodule, not larger than 2 cm. It may be associated with paresthesia over the injured area. </a:t>
            </a:r>
          </a:p>
          <a:p>
            <a:pPr>
              <a:buClr>
                <a:srgbClr val="C00000"/>
              </a:buClr>
            </a:pPr>
            <a:r>
              <a:rPr lang="en-US" sz="2000" dirty="0"/>
              <a:t>Painful hypersensitivity to normal light tactile stimuli (dysesthesia) or a neuralgic pain with the presence of a typical trigger point in the area of a neuroma may be a prominent feature. Traumatic neuropathic pain can cause the patient to feel burning, stabbing, raw, gnawing or sickening sensations. </a:t>
            </a:r>
          </a:p>
          <a:p>
            <a:pPr>
              <a:buClr>
                <a:srgbClr val="C00000"/>
              </a:buClr>
            </a:pPr>
            <a:r>
              <a:rPr lang="en-US" sz="2000" dirty="0"/>
              <a:t>Numerous techniques for neuroma prevention and treatment have been proposed, including therapeutic massage, electrical stimulation, </a:t>
            </a:r>
            <a:r>
              <a:rPr lang="en-US" sz="2000" dirty="0" err="1"/>
              <a:t>lipofilling</a:t>
            </a:r>
            <a:r>
              <a:rPr lang="en-US" sz="2000" dirty="0"/>
              <a:t>, transposition of the proximal stump into the muscle, bone or vein, and neural capping with synthetic or biological materials. The diversity of treatment modalities in use reflects the currently frustrating clinical prognosis and high failure rates. </a:t>
            </a:r>
          </a:p>
          <a:p>
            <a:pPr>
              <a:buClr>
                <a:srgbClr val="C00000"/>
              </a:buClr>
            </a:pPr>
            <a:r>
              <a:rPr lang="en-US" sz="2000" dirty="0"/>
              <a:t>Currently, the treatment of traumatic neuroma is challenging with varied symptoms among patients, some of which are usually resistant to common analgesics, and a standardized management is highly demanded in clinical practice.</a:t>
            </a:r>
          </a:p>
        </p:txBody>
      </p:sp>
      <p:sp>
        <p:nvSpPr>
          <p:cNvPr id="6" name="TextBox 5"/>
          <p:cNvSpPr txBox="1"/>
          <p:nvPr/>
        </p:nvSpPr>
        <p:spPr>
          <a:xfrm>
            <a:off x="1111170" y="6312320"/>
            <a:ext cx="11389490" cy="461665"/>
          </a:xfrm>
          <a:prstGeom prst="rect">
            <a:avLst/>
          </a:prstGeom>
          <a:noFill/>
        </p:spPr>
        <p:txBody>
          <a:bodyPr wrap="square" rtlCol="0">
            <a:spAutoFit/>
          </a:bodyPr>
          <a:lstStyle/>
          <a:p>
            <a:pPr marL="460375" indent="-460375">
              <a:buClr>
                <a:srgbClr val="C00000"/>
              </a:buClr>
            </a:pPr>
            <a:r>
              <a:rPr lang="en-US" sz="1200" dirty="0"/>
              <a:t>Yao C, Zhou X, Zhao B, Sun C, </a:t>
            </a:r>
            <a:r>
              <a:rPr lang="en-US" sz="1200" dirty="0" err="1"/>
              <a:t>Poonit</a:t>
            </a:r>
            <a:r>
              <a:rPr lang="en-US" sz="1200" dirty="0"/>
              <a:t> K, Yan H. Treatments of traumatic neuropathic pain: a systematic review. </a:t>
            </a:r>
            <a:r>
              <a:rPr lang="en-US" sz="1200" i="1" dirty="0" err="1"/>
              <a:t>Oncotarget</a:t>
            </a:r>
            <a:r>
              <a:rPr lang="en-US" sz="1200" dirty="0"/>
              <a:t>. 2017;8(34):57670-57679. Published 2017 Apr 7. doi:10.18632/oncotarget.16917</a:t>
            </a:r>
          </a:p>
        </p:txBody>
      </p:sp>
      <p:sp>
        <p:nvSpPr>
          <p:cNvPr id="7"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to treat neuromas?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7767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509286" y="1050764"/>
            <a:ext cx="10801669" cy="1310471"/>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dirty="0"/>
              <a:t>Medication should be doctors’ first choice for patients who develop traumatic neuropathic pain for the first time, it also should be advised for prevention postoperatively. </a:t>
            </a:r>
          </a:p>
          <a:p>
            <a:pPr>
              <a:buClr>
                <a:srgbClr val="C00000"/>
              </a:buClr>
            </a:pPr>
            <a:r>
              <a:rPr lang="en-US" sz="2000" dirty="0"/>
              <a:t>For patients who undergo intractable traumatic neuropathic pain, which is refractory to medication, surgical procedure is advised. As for which kind of surgery should be performed, it depends on which particular nerve is injured. For example, neuroma of palmar cutaneous branch (PCB) of the median nerve can be </a:t>
            </a:r>
            <a:r>
              <a:rPr lang="en-US" sz="2000" dirty="0" err="1"/>
              <a:t>transpositioned</a:t>
            </a:r>
            <a:r>
              <a:rPr lang="en-US" sz="2000" dirty="0"/>
              <a:t> into the pronator quadratus, while the traumatic neuropathic pain in an amputated finger is suggested to be treated with interdigital </a:t>
            </a:r>
            <a:r>
              <a:rPr lang="en-US" sz="2000" dirty="0" err="1"/>
              <a:t>neurorrhaphy</a:t>
            </a:r>
            <a:r>
              <a:rPr lang="en-US" sz="2000" dirty="0"/>
              <a:t>. </a:t>
            </a:r>
          </a:p>
          <a:p>
            <a:pPr>
              <a:buClr>
                <a:srgbClr val="C00000"/>
              </a:buClr>
            </a:pPr>
            <a:r>
              <a:rPr lang="en-US" sz="2000" dirty="0"/>
              <a:t>In general, resection of the existing neuroma is strongly advised for all the patients with traumatic neuropathic pain. Transposition and relocation of the nerve stump into a biological tunnel away from partial compression, for instance, muscles, bones and veins are necessary to assure long term efficacy. </a:t>
            </a:r>
          </a:p>
          <a:p>
            <a:pPr>
              <a:buClr>
                <a:srgbClr val="C00000"/>
              </a:buClr>
            </a:pPr>
            <a:r>
              <a:rPr lang="en-US" sz="2000" dirty="0"/>
              <a:t>Artificial conduits can be used under the circumstances that no suitable biological tunnel can be found. Soft tissues treatment, for instance, flaps and </a:t>
            </a:r>
            <a:r>
              <a:rPr lang="en-US" sz="2000" dirty="0" err="1"/>
              <a:t>lippofilling</a:t>
            </a:r>
            <a:r>
              <a:rPr lang="en-US" sz="2000" dirty="0"/>
              <a:t> can provide better prognosis for those patients with large scale of tissue defect and deep soft tissue injury. </a:t>
            </a:r>
          </a:p>
          <a:p>
            <a:pPr>
              <a:buClr>
                <a:srgbClr val="C00000"/>
              </a:buClr>
            </a:pPr>
            <a:r>
              <a:rPr lang="en-US" sz="2000" dirty="0"/>
              <a:t>For patients with intractable traumatic neuropathic pain refractory to medication and refuse any surgical treatment or have little satisfaction with surgery, physiotherapy as electrostimulation and massage may also be good choices. </a:t>
            </a:r>
          </a:p>
        </p:txBody>
      </p:sp>
      <p:sp>
        <p:nvSpPr>
          <p:cNvPr id="6" name="TextBox 5"/>
          <p:cNvSpPr txBox="1"/>
          <p:nvPr/>
        </p:nvSpPr>
        <p:spPr>
          <a:xfrm>
            <a:off x="1111170" y="6312320"/>
            <a:ext cx="11389490" cy="461665"/>
          </a:xfrm>
          <a:prstGeom prst="rect">
            <a:avLst/>
          </a:prstGeom>
          <a:noFill/>
        </p:spPr>
        <p:txBody>
          <a:bodyPr wrap="square" rtlCol="0">
            <a:spAutoFit/>
          </a:bodyPr>
          <a:lstStyle/>
          <a:p>
            <a:pPr marL="460375" indent="-460375">
              <a:buClr>
                <a:srgbClr val="C00000"/>
              </a:buClr>
            </a:pPr>
            <a:r>
              <a:rPr lang="en-US" sz="1200" dirty="0"/>
              <a:t>Yao C, Zhou X, Zhao B, Sun C, </a:t>
            </a:r>
            <a:r>
              <a:rPr lang="en-US" sz="1200" dirty="0" err="1"/>
              <a:t>Poonit</a:t>
            </a:r>
            <a:r>
              <a:rPr lang="en-US" sz="1200" dirty="0"/>
              <a:t> K, Yan H. Treatments of traumatic neuropathic pain: a systematic review. </a:t>
            </a:r>
            <a:r>
              <a:rPr lang="en-US" sz="1200" i="1" dirty="0" err="1"/>
              <a:t>Oncotarget</a:t>
            </a:r>
            <a:r>
              <a:rPr lang="en-US" sz="1200" dirty="0"/>
              <a:t>. 2017;8(34):57670-57679. Published 2017 Apr 7. doi:10.18632/oncotarget.16917</a:t>
            </a:r>
          </a:p>
        </p:txBody>
      </p:sp>
      <p:sp>
        <p:nvSpPr>
          <p:cNvPr id="7"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to treat neuromas?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58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5" name="Content Placeholder 2"/>
          <p:cNvSpPr txBox="1">
            <a:spLocks/>
          </p:cNvSpPr>
          <p:nvPr/>
        </p:nvSpPr>
        <p:spPr>
          <a:xfrm>
            <a:off x="1111170" y="2370184"/>
            <a:ext cx="2712615" cy="1310471"/>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fontAlgn="t">
              <a:buClr>
                <a:srgbClr val="C00000"/>
              </a:buClr>
            </a:pPr>
            <a:r>
              <a:rPr lang="en-US" sz="2000" b="1" dirty="0"/>
              <a:t>A flowchart of treatment principles for </a:t>
            </a:r>
            <a:r>
              <a:rPr lang="en-US" sz="2000" b="1"/>
              <a:t>neuropathic pain</a:t>
            </a:r>
            <a:br>
              <a:rPr lang="en-US" sz="2000" dirty="0"/>
            </a:br>
            <a:endParaRPr lang="en-US" sz="2000" dirty="0"/>
          </a:p>
        </p:txBody>
      </p:sp>
      <p:sp>
        <p:nvSpPr>
          <p:cNvPr id="6" name="TextBox 5"/>
          <p:cNvSpPr txBox="1"/>
          <p:nvPr/>
        </p:nvSpPr>
        <p:spPr>
          <a:xfrm>
            <a:off x="1111170" y="6347045"/>
            <a:ext cx="11389490" cy="461665"/>
          </a:xfrm>
          <a:prstGeom prst="rect">
            <a:avLst/>
          </a:prstGeom>
          <a:noFill/>
        </p:spPr>
        <p:txBody>
          <a:bodyPr wrap="square" rtlCol="0">
            <a:spAutoFit/>
          </a:bodyPr>
          <a:lstStyle/>
          <a:p>
            <a:pPr marL="460375" indent="-460375">
              <a:buClr>
                <a:srgbClr val="C00000"/>
              </a:buClr>
            </a:pPr>
            <a:r>
              <a:rPr lang="en-US" sz="1200" dirty="0"/>
              <a:t>Yao C, Zhou X, Zhao B, Sun C, </a:t>
            </a:r>
            <a:r>
              <a:rPr lang="en-US" sz="1200" dirty="0" err="1"/>
              <a:t>Poonit</a:t>
            </a:r>
            <a:r>
              <a:rPr lang="en-US" sz="1200" dirty="0"/>
              <a:t> K, Yan H. Treatments of traumatic neuropathic pain: a systematic review. </a:t>
            </a:r>
            <a:r>
              <a:rPr lang="en-US" sz="1200" i="1" dirty="0" err="1"/>
              <a:t>Oncotarget</a:t>
            </a:r>
            <a:r>
              <a:rPr lang="en-US" sz="1200" dirty="0"/>
              <a:t>. 2017;8(34):57670-57679. Published 2017 Apr 7. doi:10.18632/oncotarget.16917</a:t>
            </a:r>
          </a:p>
        </p:txBody>
      </p:sp>
      <p:pic>
        <p:nvPicPr>
          <p:cNvPr id="12290" name="Picture 2" descr="n external file that holds a picture, illustration, etc.&#10;Object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785" y="994399"/>
            <a:ext cx="6818221" cy="5303061"/>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838200" y="-776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to treat neuropathic pain?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024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6" name="TextBox 5"/>
          <p:cNvSpPr txBox="1"/>
          <p:nvPr/>
        </p:nvSpPr>
        <p:spPr>
          <a:xfrm>
            <a:off x="1111170" y="6312320"/>
            <a:ext cx="11389490" cy="461665"/>
          </a:xfrm>
          <a:prstGeom prst="rect">
            <a:avLst/>
          </a:prstGeom>
          <a:noFill/>
        </p:spPr>
        <p:txBody>
          <a:bodyPr wrap="square" rtlCol="0">
            <a:spAutoFit/>
          </a:bodyPr>
          <a:lstStyle/>
          <a:p>
            <a:pPr marL="460375" indent="-460375"/>
            <a:r>
              <a:rPr lang="en-US" sz="1200" dirty="0"/>
              <a:t>Yao C, Zhou X, Zhao B, Sun C, </a:t>
            </a:r>
            <a:r>
              <a:rPr lang="en-US" sz="1200" dirty="0" err="1"/>
              <a:t>Poonit</a:t>
            </a:r>
            <a:r>
              <a:rPr lang="en-US" sz="1200" dirty="0"/>
              <a:t> K, Yan H. Treatments of traumatic neuropathic pain: a systematic review. </a:t>
            </a:r>
            <a:r>
              <a:rPr lang="en-US" sz="1200" i="1" dirty="0" err="1"/>
              <a:t>Oncotarget</a:t>
            </a:r>
            <a:r>
              <a:rPr lang="en-US" sz="1200" dirty="0"/>
              <a:t>. 2017;8(34):57670-57679. Published 2017 Apr 7. doi:10.18632/oncotarget.16917</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219441"/>
            <a:ext cx="10058400" cy="4597061"/>
          </a:xfrm>
          <a:prstGeom prst="rect">
            <a:avLst/>
          </a:prstGeom>
        </p:spPr>
      </p:pic>
      <p:sp>
        <p:nvSpPr>
          <p:cNvPr id="11"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Arial" panose="020B0604020202020204" pitchFamily="34" charset="0"/>
                <a:cs typeface="Arial" panose="020B0604020202020204" pitchFamily="34" charset="0"/>
              </a:rPr>
              <a:t>What are reported clinical outcomes?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6481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6" name="TextBox 5"/>
          <p:cNvSpPr txBox="1"/>
          <p:nvPr/>
        </p:nvSpPr>
        <p:spPr>
          <a:xfrm>
            <a:off x="1111170" y="6312320"/>
            <a:ext cx="11389490" cy="461665"/>
          </a:xfrm>
          <a:prstGeom prst="rect">
            <a:avLst/>
          </a:prstGeom>
          <a:noFill/>
        </p:spPr>
        <p:txBody>
          <a:bodyPr wrap="square" rtlCol="0">
            <a:spAutoFit/>
          </a:bodyPr>
          <a:lstStyle/>
          <a:p>
            <a:pPr marL="460375" indent="-460375">
              <a:buClr>
                <a:srgbClr val="C00000"/>
              </a:buClr>
            </a:pPr>
            <a:r>
              <a:rPr lang="en-US" sz="1200" dirty="0"/>
              <a:t>Yao C, Zhou X, Zhao B, Sun C, </a:t>
            </a:r>
            <a:r>
              <a:rPr lang="en-US" sz="1200" dirty="0" err="1"/>
              <a:t>Poonit</a:t>
            </a:r>
            <a:r>
              <a:rPr lang="en-US" sz="1200" dirty="0"/>
              <a:t> K, Yan H. Treatments of traumatic neuropathic pain: a systematic review. </a:t>
            </a:r>
            <a:r>
              <a:rPr lang="en-US" sz="1200" i="1" dirty="0" err="1"/>
              <a:t>Oncotarget</a:t>
            </a:r>
            <a:r>
              <a:rPr lang="en-US" sz="1200" dirty="0"/>
              <a:t>. 2017;8(34):57670-57679. Published 2017 Apr 7. doi:10.18632/oncotarget.16917</a:t>
            </a:r>
          </a:p>
        </p:txBody>
      </p:sp>
      <p:sp>
        <p:nvSpPr>
          <p:cNvPr id="3" name="Rectangle 2"/>
          <p:cNvSpPr/>
          <p:nvPr/>
        </p:nvSpPr>
        <p:spPr>
          <a:xfrm>
            <a:off x="745602" y="1102558"/>
            <a:ext cx="10900458" cy="5324535"/>
          </a:xfrm>
          <a:prstGeom prst="rect">
            <a:avLst/>
          </a:prstGeom>
        </p:spPr>
        <p:txBody>
          <a:bodyPr wrap="square">
            <a:spAutoFit/>
          </a:bodyPr>
          <a:lstStyle/>
          <a:p>
            <a:pPr marL="285750" indent="-285750">
              <a:buClr>
                <a:srgbClr val="C00000"/>
              </a:buClr>
              <a:buFont typeface="Arial" charset="0"/>
              <a:buChar char="•"/>
            </a:pPr>
            <a:r>
              <a:rPr lang="en-US" sz="2000" dirty="0"/>
              <a:t>A practical and standardized treatment modality is desirable, as it would allow a better comparison of results from different studies. However, there are great differences in published treatments, especially between choices of surgical procedures and medicines.</a:t>
            </a:r>
            <a:br>
              <a:rPr lang="en-US" sz="2000" dirty="0"/>
            </a:br>
            <a:endParaRPr lang="en-US" sz="2000" dirty="0"/>
          </a:p>
          <a:p>
            <a:pPr marL="285750" indent="-285750">
              <a:buClr>
                <a:srgbClr val="C00000"/>
              </a:buClr>
              <a:buFont typeface="Arial" charset="0"/>
              <a:buChar char="•"/>
            </a:pPr>
            <a:r>
              <a:rPr lang="en-US" sz="2000" dirty="0"/>
              <a:t>Several of these treatments are better regarding to a specific aspect of prevention and efficacy. Considering the different injured nerves and different kind of symptoms, it is unlikely that a single treatment modality could be of reference for all. </a:t>
            </a:r>
          </a:p>
          <a:p>
            <a:pPr marL="285750" indent="-285750">
              <a:buClr>
                <a:srgbClr val="C00000"/>
              </a:buClr>
              <a:buFont typeface="Arial" charset="0"/>
              <a:buChar char="•"/>
            </a:pPr>
            <a:endParaRPr lang="en-US" sz="2000" dirty="0"/>
          </a:p>
          <a:p>
            <a:pPr marL="285750" indent="-285750">
              <a:buClr>
                <a:srgbClr val="C00000"/>
              </a:buClr>
              <a:buFont typeface="Arial" charset="0"/>
              <a:buChar char="•"/>
            </a:pPr>
            <a:r>
              <a:rPr lang="en-US" sz="2000" dirty="0"/>
              <a:t>The expression of alpha smooth muscle actin (α-SMA) may contribute to neuroma-associated pain either as a direct cause of pain or an indirect marker of existence of local mechanical stimuli. The potential role of α-SMA in the pathobiology of traumatic neuropathic pain might be considered as a treatment option in clinical practice.</a:t>
            </a:r>
          </a:p>
          <a:p>
            <a:pPr marL="285750" indent="-285750">
              <a:buClr>
                <a:srgbClr val="C00000"/>
              </a:buClr>
              <a:buFont typeface="Arial" charset="0"/>
              <a:buChar char="•"/>
            </a:pPr>
            <a:endParaRPr lang="en-US" sz="2000" dirty="0"/>
          </a:p>
          <a:p>
            <a:pPr marL="285750" indent="-285750">
              <a:buClr>
                <a:srgbClr val="C00000"/>
              </a:buClr>
              <a:buFont typeface="Arial" charset="0"/>
              <a:buChar char="•"/>
            </a:pPr>
            <a:r>
              <a:rPr lang="en-US" sz="2000" dirty="0"/>
              <a:t>Due to the great differences in all aspects of the different treatment modalities (nerves, types of injury and evaluation methods), it is not possible to statistically compare the reviewed studies and their results; thus, evidence-based indications for the standardization of neuroma treatment modalities are not easily extrapolated. </a:t>
            </a:r>
            <a:endParaRPr lang="en-US" sz="2000" b="0" i="0" dirty="0">
              <a:effectLst/>
            </a:endParaRPr>
          </a:p>
        </p:txBody>
      </p:sp>
      <p:sp>
        <p:nvSpPr>
          <p:cNvPr id="11" name="Title 1"/>
          <p:cNvSpPr txBox="1">
            <a:spLocks/>
          </p:cNvSpPr>
          <p:nvPr/>
        </p:nvSpPr>
        <p:spPr>
          <a:xfrm>
            <a:off x="838200" y="-112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How to treat neuromas?: Summary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54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Clinical Presentation: Necrotizing </a:t>
            </a:r>
            <a:r>
              <a:rPr lang="en-US" dirty="0" err="1">
                <a:latin typeface="Arial" panose="020B0604020202020204" pitchFamily="34" charset="0"/>
                <a:cs typeface="Arial" panose="020B0604020202020204" pitchFamily="34" charset="0"/>
              </a:rPr>
              <a:t>fascitiis</a:t>
            </a:r>
            <a:r>
              <a:rPr lang="en-US" dirty="0">
                <a:latin typeface="Arial" panose="020B0604020202020204" pitchFamily="34" charset="0"/>
                <a:cs typeface="Arial" panose="020B0604020202020204" pitchFamily="34" charset="0"/>
              </a:rPr>
              <a:t> of the hand and forearm</a:t>
            </a:r>
            <a:br>
              <a:rPr lang="en-US"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30146" y="1548476"/>
            <a:ext cx="93986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Age: 53</a:t>
            </a:r>
          </a:p>
          <a:p>
            <a:pPr>
              <a:buClr>
                <a:srgbClr val="C00000"/>
              </a:buClr>
            </a:pPr>
            <a:r>
              <a:rPr lang="en-US" sz="2400" dirty="0"/>
              <a:t>Previous bilateral below knee amputation from diabetic foot ulcers</a:t>
            </a:r>
          </a:p>
          <a:p>
            <a:pPr>
              <a:buClr>
                <a:srgbClr val="C00000"/>
              </a:buClr>
            </a:pPr>
            <a:r>
              <a:rPr lang="en-US" sz="2400" dirty="0"/>
              <a:t>Previous surgery of knee and patella (HB) with complete healing</a:t>
            </a:r>
          </a:p>
          <a:p>
            <a:pPr>
              <a:buClr>
                <a:srgbClr val="C00000"/>
              </a:buClr>
            </a:pPr>
            <a:r>
              <a:rPr lang="en-US" sz="2400" dirty="0"/>
              <a:t>Presented with necrotizing </a:t>
            </a:r>
            <a:r>
              <a:rPr lang="en-US" sz="2400" dirty="0" err="1"/>
              <a:t>fasciitiis</a:t>
            </a:r>
            <a:r>
              <a:rPr lang="en-US" sz="2400" dirty="0"/>
              <a:t> or hand and forearm</a:t>
            </a:r>
          </a:p>
          <a:p>
            <a:pPr>
              <a:buClr>
                <a:srgbClr val="C00000"/>
              </a:buClr>
            </a:pPr>
            <a:r>
              <a:rPr lang="en-US" sz="2400" dirty="0"/>
              <a:t>Necrotizing </a:t>
            </a:r>
            <a:r>
              <a:rPr lang="en-US" sz="2400" dirty="0" err="1"/>
              <a:t>fasciiitis</a:t>
            </a:r>
            <a:r>
              <a:rPr lang="en-US" sz="2400" dirty="0"/>
              <a:t> of hand and forearm</a:t>
            </a:r>
          </a:p>
          <a:p>
            <a:pPr>
              <a:buClr>
                <a:srgbClr val="C00000"/>
              </a:buClr>
            </a:pPr>
            <a:r>
              <a:rPr lang="en-US" sz="2400" dirty="0"/>
              <a:t>Extensive Poly</a:t>
            </a:r>
          </a:p>
          <a:p>
            <a:pPr>
              <a:buClr>
                <a:srgbClr val="C00000"/>
              </a:buClr>
            </a:pPr>
            <a:r>
              <a:rPr lang="en-US" sz="2400" dirty="0"/>
              <a:t>Dorsal on the forearm</a:t>
            </a:r>
          </a:p>
          <a:p>
            <a:pPr>
              <a:buClr>
                <a:srgbClr val="C00000"/>
              </a:buClr>
            </a:pPr>
            <a:r>
              <a:rPr lang="en-US" sz="2400" dirty="0"/>
              <a:t>Origin is the middle third of posterior surface of ulna, interosseous membrane.</a:t>
            </a:r>
          </a:p>
          <a:p>
            <a:pPr>
              <a:buClr>
                <a:srgbClr val="C00000"/>
              </a:buClr>
            </a:pPr>
            <a:r>
              <a:rPr lang="en-US" sz="2400" dirty="0"/>
              <a:t>Distal </a:t>
            </a:r>
            <a:r>
              <a:rPr lang="en-US" sz="2400" dirty="0" err="1"/>
              <a:t>phalynx</a:t>
            </a:r>
            <a:endParaRPr lang="en-US" sz="2400" dirty="0"/>
          </a:p>
          <a:p>
            <a:pPr>
              <a:buClr>
                <a:srgbClr val="C00000"/>
              </a:buClr>
            </a:pPr>
            <a:endParaRPr lang="en-US" sz="2400" dirty="0"/>
          </a:p>
          <a:p>
            <a:pPr>
              <a:buClr>
                <a:srgbClr val="C00000"/>
              </a:buClr>
            </a:pPr>
            <a:endParaRPr lang="en-US" sz="2400" dirty="0"/>
          </a:p>
          <a:p>
            <a:pPr>
              <a:buClr>
                <a:srgbClr val="C00000"/>
              </a:buClr>
            </a:pPr>
            <a:endParaRPr lang="en-US" sz="2400" dirty="0"/>
          </a:p>
        </p:txBody>
      </p:sp>
    </p:spTree>
    <p:extLst>
      <p:ext uri="{BB962C8B-B14F-4D97-AF65-F5344CB8AC3E}">
        <p14:creationId xmlns:p14="http://schemas.microsoft.com/office/powerpoint/2010/main" val="108642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Arial" panose="020B0604020202020204" pitchFamily="34" charset="0"/>
                <a:cs typeface="Arial" panose="020B0604020202020204" pitchFamily="34" charset="0"/>
              </a:rPr>
              <a:t>Clinical Presentation: Necrotizing </a:t>
            </a:r>
            <a:r>
              <a:rPr lang="en-US" dirty="0" err="1">
                <a:latin typeface="Arial" panose="020B0604020202020204" pitchFamily="34" charset="0"/>
                <a:cs typeface="Arial" panose="020B0604020202020204" pitchFamily="34" charset="0"/>
              </a:rPr>
              <a:t>fascitiis</a:t>
            </a:r>
            <a:r>
              <a:rPr lang="en-US" dirty="0">
                <a:latin typeface="Arial" panose="020B0604020202020204" pitchFamily="34" charset="0"/>
                <a:cs typeface="Arial" panose="020B0604020202020204" pitchFamily="34" charset="0"/>
              </a:rPr>
              <a:t> of the hand and forearm</a:t>
            </a:r>
            <a:br>
              <a:rPr lang="en-US"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30146" y="1548476"/>
            <a:ext cx="93986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229730" y="2013340"/>
            <a:ext cx="4878729" cy="3659047"/>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6426924" y="2013341"/>
            <a:ext cx="4878731" cy="3659048"/>
          </a:xfrm>
          <a:prstGeom prst="rect">
            <a:avLst/>
          </a:prstGeom>
        </p:spPr>
      </p:pic>
    </p:spTree>
    <p:extLst>
      <p:ext uri="{BB962C8B-B14F-4D97-AF65-F5344CB8AC3E}">
        <p14:creationId xmlns:p14="http://schemas.microsoft.com/office/powerpoint/2010/main" val="176953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Arial" panose="020B0604020202020204" pitchFamily="34" charset="0"/>
                <a:cs typeface="Arial" panose="020B0604020202020204" pitchFamily="34" charset="0"/>
              </a:rPr>
              <a:t>Clinical Presentation: Necrotizing </a:t>
            </a:r>
            <a:r>
              <a:rPr lang="en-US" dirty="0" err="1">
                <a:latin typeface="Arial" panose="020B0604020202020204" pitchFamily="34" charset="0"/>
                <a:cs typeface="Arial" panose="020B0604020202020204" pitchFamily="34" charset="0"/>
              </a:rPr>
              <a:t>fascitiis</a:t>
            </a:r>
            <a:r>
              <a:rPr lang="en-US" dirty="0">
                <a:latin typeface="Arial" panose="020B0604020202020204" pitchFamily="34" charset="0"/>
                <a:cs typeface="Arial" panose="020B0604020202020204" pitchFamily="34" charset="0"/>
              </a:rPr>
              <a:t> of the hand and forearm</a:t>
            </a:r>
            <a:br>
              <a:rPr lang="en-US"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30146" y="1548476"/>
            <a:ext cx="9398643"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813412" y="1988994"/>
            <a:ext cx="5060961" cy="379572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6441112" y="2038735"/>
            <a:ext cx="5081884" cy="3811413"/>
          </a:xfrm>
          <a:prstGeom prst="rect">
            <a:avLst/>
          </a:prstGeom>
        </p:spPr>
      </p:pic>
    </p:spTree>
    <p:extLst>
      <p:ext uri="{BB962C8B-B14F-4D97-AF65-F5344CB8AC3E}">
        <p14:creationId xmlns:p14="http://schemas.microsoft.com/office/powerpoint/2010/main" val="1645123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300943" y="257980"/>
            <a:ext cx="117714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mn-lt"/>
              </a:rPr>
              <a:t>Necrotizing </a:t>
            </a:r>
            <a:r>
              <a:rPr lang="en-US" dirty="0" err="1">
                <a:latin typeface="+mn-lt"/>
              </a:rPr>
              <a:t>fascitiis</a:t>
            </a:r>
            <a:r>
              <a:rPr lang="en-US" dirty="0">
                <a:latin typeface="+mn-lt"/>
              </a:rPr>
              <a:t> of the hand and forearm</a:t>
            </a:r>
            <a:br>
              <a:rPr lang="en-US" dirty="0">
                <a:latin typeface="+mn-lt"/>
              </a:rPr>
            </a:br>
            <a:endParaRPr lang="en-US" sz="2800" dirty="0">
              <a:latin typeface="+mn-lt"/>
            </a:endParaRPr>
          </a:p>
        </p:txBody>
      </p:sp>
      <p:sp>
        <p:nvSpPr>
          <p:cNvPr id="5" name="Content Placeholder 2"/>
          <p:cNvSpPr txBox="1">
            <a:spLocks/>
          </p:cNvSpPr>
          <p:nvPr/>
        </p:nvSpPr>
        <p:spPr>
          <a:xfrm>
            <a:off x="1030147" y="1548476"/>
            <a:ext cx="2291788"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Note extension of P longus tendon in middle</a:t>
            </a:r>
          </a:p>
          <a:p>
            <a:pPr>
              <a:buClr>
                <a:srgbClr val="C00000"/>
              </a:buClr>
            </a:pPr>
            <a:endParaRPr lang="en-US" sz="2400" dirty="0"/>
          </a:p>
          <a:p>
            <a:pPr>
              <a:buClr>
                <a:srgbClr val="C00000"/>
              </a:buClr>
            </a:pPr>
            <a:endParaRPr lang="en-US" sz="24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11037" y="1814535"/>
            <a:ext cx="5510620" cy="4132965"/>
          </a:xfrm>
          <a:prstGeom prst="rect">
            <a:avLst/>
          </a:prstGeom>
        </p:spPr>
      </p:pic>
      <p:cxnSp>
        <p:nvCxnSpPr>
          <p:cNvPr id="4" name="Straight Arrow Connector 3"/>
          <p:cNvCxnSpPr/>
          <p:nvPr/>
        </p:nvCxnSpPr>
        <p:spPr>
          <a:xfrm>
            <a:off x="2916820" y="2451270"/>
            <a:ext cx="3159889" cy="10043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1974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Necrotizing </a:t>
            </a:r>
            <a:r>
              <a:rPr lang="en-US" dirty="0" err="1">
                <a:latin typeface="Arial" panose="020B0604020202020204" pitchFamily="34" charset="0"/>
                <a:cs typeface="Arial" panose="020B0604020202020204" pitchFamily="34" charset="0"/>
              </a:rPr>
              <a:t>fascitiis</a:t>
            </a:r>
            <a:r>
              <a:rPr lang="en-US" dirty="0">
                <a:latin typeface="Arial" panose="020B0604020202020204" pitchFamily="34" charset="0"/>
                <a:cs typeface="Arial" panose="020B0604020202020204" pitchFamily="34" charset="0"/>
              </a:rPr>
              <a:t> of the hand and forearm</a:t>
            </a:r>
            <a:br>
              <a:rPr lang="en-US" dirty="0">
                <a:latin typeface="Arial" panose="020B0604020202020204" pitchFamily="34" charset="0"/>
                <a:cs typeface="Arial" panose="020B0604020202020204" pitchFamily="34" charset="0"/>
              </a:rPr>
            </a:br>
            <a:endParaRPr lang="en-US" sz="60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06996" y="1985468"/>
            <a:ext cx="986163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C00000"/>
              </a:buClr>
              <a:buNone/>
            </a:pPr>
            <a:r>
              <a:rPr lang="en-US" sz="2400" dirty="0"/>
              <a:t>A. Fascia of wrist: left hand. </a:t>
            </a:r>
          </a:p>
          <a:p>
            <a:pPr>
              <a:buClr>
                <a:srgbClr val="C00000"/>
              </a:buClr>
            </a:pPr>
            <a:r>
              <a:rPr lang="en-US" sz="2400" dirty="0"/>
              <a:t>Fragment of </a:t>
            </a:r>
            <a:r>
              <a:rPr lang="en-US" sz="2400" dirty="0" err="1"/>
              <a:t>fibroconnective</a:t>
            </a:r>
            <a:r>
              <a:rPr lang="en-US" sz="2400" dirty="0"/>
              <a:t> tissue and scant adipose tissue showing acute and chronic inflammation with focal necrosis and fibrinous exudate. </a:t>
            </a:r>
          </a:p>
          <a:p>
            <a:pPr marL="0" indent="0">
              <a:buClr>
                <a:srgbClr val="C00000"/>
              </a:buClr>
              <a:buNone/>
            </a:pPr>
            <a:r>
              <a:rPr lang="en-US" sz="2400" dirty="0"/>
              <a:t>B. Skin of left hand:</a:t>
            </a:r>
          </a:p>
          <a:p>
            <a:pPr>
              <a:buClr>
                <a:srgbClr val="C00000"/>
              </a:buClr>
            </a:pPr>
            <a:r>
              <a:rPr lang="en-US" sz="2400" dirty="0"/>
              <a:t>Segment of skin and subcutaneous showing: focal acute and chronic inflammation, necrosis, and venous </a:t>
            </a:r>
            <a:r>
              <a:rPr lang="en-US" sz="2400" dirty="0" err="1"/>
              <a:t>thrombosi</a:t>
            </a:r>
            <a:r>
              <a:rPr lang="en-US" sz="2400" dirty="0"/>
              <a:t> with organization and recanalization. </a:t>
            </a:r>
          </a:p>
        </p:txBody>
      </p:sp>
    </p:spTree>
    <p:extLst>
      <p:ext uri="{BB962C8B-B14F-4D97-AF65-F5344CB8AC3E}">
        <p14:creationId xmlns:p14="http://schemas.microsoft.com/office/powerpoint/2010/main" val="2112372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r>
              <a:rPr lang="en-US" dirty="0">
                <a:latin typeface="Arial" panose="020B0604020202020204" pitchFamily="34" charset="0"/>
                <a:cs typeface="Arial" panose="020B0604020202020204" pitchFamily="34" charset="0"/>
              </a:rPr>
              <a:t>Pathology report</a:t>
            </a: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06996" y="1985468"/>
            <a:ext cx="986163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FFFF00"/>
              </a:buClr>
              <a:buNone/>
            </a:pPr>
            <a:r>
              <a:rPr lang="en-US" sz="2400" dirty="0"/>
              <a:t>A. Bone and marrow space showing changes with chronic osteomyelitis. </a:t>
            </a:r>
          </a:p>
          <a:p>
            <a:pPr marL="0" indent="0">
              <a:buClr>
                <a:srgbClr val="FFFF00"/>
              </a:buClr>
              <a:buNone/>
            </a:pPr>
            <a:r>
              <a:rPr lang="en-US" sz="2400" dirty="0"/>
              <a:t>Bundles of nerve tissue suggestive of traumatic neuroma</a:t>
            </a:r>
          </a:p>
          <a:p>
            <a:pPr marL="0" indent="0">
              <a:buClr>
                <a:srgbClr val="FFFF00"/>
              </a:buClr>
              <a:buNone/>
            </a:pPr>
            <a:endParaRPr lang="en-US" sz="2400" dirty="0"/>
          </a:p>
          <a:p>
            <a:pPr marL="0" indent="0">
              <a:buClr>
                <a:srgbClr val="FFFF00"/>
              </a:buClr>
              <a:buNone/>
            </a:pPr>
            <a:r>
              <a:rPr lang="en-US" sz="2400" dirty="0"/>
              <a:t>B. Right sacral bone: Bone and marrow space showing changes with osteomyelitis. </a:t>
            </a:r>
          </a:p>
          <a:p>
            <a:pPr marL="0" indent="0">
              <a:buClr>
                <a:srgbClr val="FFFF00"/>
              </a:buClr>
              <a:buNone/>
            </a:pPr>
            <a:endParaRPr lang="en-US" sz="2400" dirty="0"/>
          </a:p>
          <a:p>
            <a:pPr marL="0" indent="0">
              <a:buClr>
                <a:srgbClr val="FFFF00"/>
              </a:buClr>
              <a:buNone/>
            </a:pPr>
            <a:r>
              <a:rPr lang="en-US" sz="2400" dirty="0"/>
              <a:t>C. Superficial sacral and buttock wound: Dense fibrous tissue and granulation tissue with mild acute chronic inflammation, edematous.</a:t>
            </a:r>
          </a:p>
          <a:p>
            <a:pPr marL="0" indent="0">
              <a:buClr>
                <a:srgbClr val="FFFF00"/>
              </a:buClr>
              <a:buNone/>
            </a:pPr>
            <a:r>
              <a:rPr lang="en-US" sz="2400" dirty="0"/>
              <a:t>Small fragments of bone. </a:t>
            </a:r>
          </a:p>
        </p:txBody>
      </p:sp>
    </p:spTree>
    <p:extLst>
      <p:ext uri="{BB962C8B-B14F-4D97-AF65-F5344CB8AC3E}">
        <p14:creationId xmlns:p14="http://schemas.microsoft.com/office/powerpoint/2010/main" val="109832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403499"/>
            <a:ext cx="10960261" cy="4228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solidFill>
                <a:schemeClr val="bg1"/>
              </a:solidFill>
            </a:endParaRPr>
          </a:p>
        </p:txBody>
      </p:sp>
      <p:sp>
        <p:nvSpPr>
          <p:cNvPr id="10" name="Content Placeholder 2"/>
          <p:cNvSpPr txBox="1">
            <a:spLocks/>
          </p:cNvSpPr>
          <p:nvPr/>
        </p:nvSpPr>
        <p:spPr>
          <a:xfrm>
            <a:off x="1297172" y="2082570"/>
            <a:ext cx="998525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400" dirty="0">
              <a:solidFill>
                <a:schemeClr val="bg1"/>
              </a:solidFill>
            </a:endParaRPr>
          </a:p>
        </p:txBody>
      </p:sp>
      <p:sp>
        <p:nvSpPr>
          <p:cNvPr id="9" name="Title 1"/>
          <p:cNvSpPr txBox="1">
            <a:spLocks/>
          </p:cNvSpPr>
          <p:nvPr/>
        </p:nvSpPr>
        <p:spPr>
          <a:xfrm>
            <a:off x="838200" y="257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Rounded MT Bold" charset="0"/>
                <a:ea typeface="Arial Rounded MT Bold" charset="0"/>
                <a:cs typeface="Arial Rounded MT Bold" charset="0"/>
              </a:defRPr>
            </a:lvl1pPr>
          </a:lstStyle>
          <a:p>
            <a:pPr algn="ctr">
              <a:buClr>
                <a:srgbClr val="C00000"/>
              </a:buClr>
            </a:pPr>
            <a:r>
              <a:rPr lang="en-US" dirty="0">
                <a:latin typeface="Arial" panose="020B0604020202020204" pitchFamily="34" charset="0"/>
                <a:cs typeface="Arial" panose="020B0604020202020204" pitchFamily="34" charset="0"/>
              </a:rPr>
              <a:t>Microbiology</a:t>
            </a:r>
            <a:endParaRPr lang="en-US" sz="28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1006996" y="1985468"/>
            <a:ext cx="9861631" cy="1373012"/>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3200" dirty="0"/>
              <a:t>Positive for methicillin-susceptible Staphylococcus aureus by </a:t>
            </a:r>
            <a:r>
              <a:rPr lang="en-US" sz="3200" dirty="0" err="1"/>
              <a:t>Verigent</a:t>
            </a:r>
            <a:r>
              <a:rPr lang="en-US" sz="3200" dirty="0"/>
              <a:t> nucleic acid test. </a:t>
            </a:r>
          </a:p>
        </p:txBody>
      </p:sp>
    </p:spTree>
    <p:extLst>
      <p:ext uri="{BB962C8B-B14F-4D97-AF65-F5344CB8AC3E}">
        <p14:creationId xmlns:p14="http://schemas.microsoft.com/office/powerpoint/2010/main" val="284890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3400</Words>
  <Application>Microsoft Macintosh PowerPoint</Application>
  <PresentationFormat>Widescreen</PresentationFormat>
  <Paragraphs>132</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Necrotizing Fasciitis of Hand and Forearm and Neuromas  Wednesday, October 2, 2024 </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Necrotizing Fasciitis of Hand and Forearm and Neuromas  Wednesday, October 2, 2024 </dc:title>
  <dc:creator>Microsoft Office User</dc:creator>
  <cp:lastModifiedBy>Microsoft Office User</cp:lastModifiedBy>
  <cp:revision>6</cp:revision>
  <dcterms:created xsi:type="dcterms:W3CDTF">2024-07-10T16:20:17Z</dcterms:created>
  <dcterms:modified xsi:type="dcterms:W3CDTF">2024-07-16T17:57:37Z</dcterms:modified>
</cp:coreProperties>
</file>