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714" r:id="rId3"/>
  </p:sldMasterIdLst>
  <p:notesMasterIdLst>
    <p:notesMasterId r:id="rId32"/>
  </p:notesMasterIdLst>
  <p:handoutMasterIdLst>
    <p:handoutMasterId r:id="rId33"/>
  </p:handoutMasterIdLst>
  <p:sldIdLst>
    <p:sldId id="257" r:id="rId4"/>
    <p:sldId id="280" r:id="rId5"/>
    <p:sldId id="1992" r:id="rId6"/>
    <p:sldId id="1957" r:id="rId7"/>
    <p:sldId id="1973" r:id="rId8"/>
    <p:sldId id="1979" r:id="rId9"/>
    <p:sldId id="1306" r:id="rId10"/>
    <p:sldId id="2001" r:id="rId11"/>
    <p:sldId id="2002" r:id="rId12"/>
    <p:sldId id="2003" r:id="rId13"/>
    <p:sldId id="2000" r:id="rId14"/>
    <p:sldId id="1322" r:id="rId15"/>
    <p:sldId id="1995" r:id="rId16"/>
    <p:sldId id="1996" r:id="rId17"/>
    <p:sldId id="1997" r:id="rId18"/>
    <p:sldId id="1975" r:id="rId19"/>
    <p:sldId id="1978" r:id="rId20"/>
    <p:sldId id="1962" r:id="rId21"/>
    <p:sldId id="1963" r:id="rId22"/>
    <p:sldId id="1964" r:id="rId23"/>
    <p:sldId id="1969" r:id="rId24"/>
    <p:sldId id="1961" r:id="rId25"/>
    <p:sldId id="1965" r:id="rId26"/>
    <p:sldId id="1966" r:id="rId27"/>
    <p:sldId id="1994" r:id="rId28"/>
    <p:sldId id="1993" r:id="rId29"/>
    <p:sldId id="1998" r:id="rId30"/>
    <p:sldId id="1999" r:id="rId31"/>
  </p:sldIdLst>
  <p:sldSz cx="9144000" cy="5143500" type="screen16x9"/>
  <p:notesSz cx="7315200" cy="9601200"/>
  <p:defaultTextStyle>
    <a:defPPr>
      <a:defRPr lang="en-US"/>
    </a:defPPr>
    <a:lvl1pPr marL="0" algn="l" defTabSz="914150" rtl="0" eaLnBrk="1" latinLnBrk="0" hangingPunct="1">
      <a:defRPr sz="1800" kern="1200">
        <a:solidFill>
          <a:schemeClr val="tx1"/>
        </a:solidFill>
        <a:latin typeface="+mn-lt"/>
        <a:ea typeface="+mn-ea"/>
        <a:cs typeface="+mn-cs"/>
      </a:defRPr>
    </a:lvl1pPr>
    <a:lvl2pPr marL="457074" algn="l" defTabSz="914150" rtl="0" eaLnBrk="1" latinLnBrk="0" hangingPunct="1">
      <a:defRPr sz="1800" kern="1200">
        <a:solidFill>
          <a:schemeClr val="tx1"/>
        </a:solidFill>
        <a:latin typeface="+mn-lt"/>
        <a:ea typeface="+mn-ea"/>
        <a:cs typeface="+mn-cs"/>
      </a:defRPr>
    </a:lvl2pPr>
    <a:lvl3pPr marL="914150" algn="l" defTabSz="914150" rtl="0" eaLnBrk="1" latinLnBrk="0" hangingPunct="1">
      <a:defRPr sz="1800" kern="1200">
        <a:solidFill>
          <a:schemeClr val="tx1"/>
        </a:solidFill>
        <a:latin typeface="+mn-lt"/>
        <a:ea typeface="+mn-ea"/>
        <a:cs typeface="+mn-cs"/>
      </a:defRPr>
    </a:lvl3pPr>
    <a:lvl4pPr marL="1371225" algn="l" defTabSz="914150" rtl="0" eaLnBrk="1" latinLnBrk="0" hangingPunct="1">
      <a:defRPr sz="1800" kern="1200">
        <a:solidFill>
          <a:schemeClr val="tx1"/>
        </a:solidFill>
        <a:latin typeface="+mn-lt"/>
        <a:ea typeface="+mn-ea"/>
        <a:cs typeface="+mn-cs"/>
      </a:defRPr>
    </a:lvl4pPr>
    <a:lvl5pPr marL="1828301" algn="l" defTabSz="914150" rtl="0" eaLnBrk="1" latinLnBrk="0" hangingPunct="1">
      <a:defRPr sz="1800" kern="1200">
        <a:solidFill>
          <a:schemeClr val="tx1"/>
        </a:solidFill>
        <a:latin typeface="+mn-lt"/>
        <a:ea typeface="+mn-ea"/>
        <a:cs typeface="+mn-cs"/>
      </a:defRPr>
    </a:lvl5pPr>
    <a:lvl6pPr marL="2285376" algn="l" defTabSz="914150" rtl="0" eaLnBrk="1" latinLnBrk="0" hangingPunct="1">
      <a:defRPr sz="1800" kern="1200">
        <a:solidFill>
          <a:schemeClr val="tx1"/>
        </a:solidFill>
        <a:latin typeface="+mn-lt"/>
        <a:ea typeface="+mn-ea"/>
        <a:cs typeface="+mn-cs"/>
      </a:defRPr>
    </a:lvl6pPr>
    <a:lvl7pPr marL="2742450" algn="l" defTabSz="914150" rtl="0" eaLnBrk="1" latinLnBrk="0" hangingPunct="1">
      <a:defRPr sz="1800" kern="1200">
        <a:solidFill>
          <a:schemeClr val="tx1"/>
        </a:solidFill>
        <a:latin typeface="+mn-lt"/>
        <a:ea typeface="+mn-ea"/>
        <a:cs typeface="+mn-cs"/>
      </a:defRPr>
    </a:lvl7pPr>
    <a:lvl8pPr marL="3199525" algn="l" defTabSz="914150" rtl="0" eaLnBrk="1" latinLnBrk="0" hangingPunct="1">
      <a:defRPr sz="1800" kern="1200">
        <a:solidFill>
          <a:schemeClr val="tx1"/>
        </a:solidFill>
        <a:latin typeface="+mn-lt"/>
        <a:ea typeface="+mn-ea"/>
        <a:cs typeface="+mn-cs"/>
      </a:defRPr>
    </a:lvl8pPr>
    <a:lvl9pPr marL="3656601" algn="l" defTabSz="91415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86"/>
    <p:restoredTop sz="91291"/>
  </p:normalViewPr>
  <p:slideViewPr>
    <p:cSldViewPr showGuides="1">
      <p:cViewPr varScale="1">
        <p:scale>
          <a:sx n="134" d="100"/>
          <a:sy n="134" d="100"/>
        </p:scale>
        <p:origin x="1248" y="17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A7BA564F-3F92-468F-87B8-1E2CBAD9F8E4}" type="datetimeFigureOut">
              <a:rPr lang="en-US" smtClean="0"/>
              <a:t>7/14/24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7629611-69B6-47DB-B4E1-E3D2F623A101}" type="slidenum">
              <a:rPr lang="en-US" smtClean="0"/>
              <a:t>‹#›</a:t>
            </a:fld>
            <a:endParaRPr lang="en-US"/>
          </a:p>
        </p:txBody>
      </p:sp>
    </p:spTree>
    <p:extLst>
      <p:ext uri="{BB962C8B-B14F-4D97-AF65-F5344CB8AC3E}">
        <p14:creationId xmlns:p14="http://schemas.microsoft.com/office/powerpoint/2010/main" val="3100240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11BB808-1081-4AB9-AAD3-EFE69D2CF4A6}" type="datetimeFigureOut">
              <a:rPr lang="en-US" smtClean="0"/>
              <a:t>7/14/24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2530C72-CE6C-4476-B049-4347899B90EA}" type="slidenum">
              <a:rPr lang="en-US" smtClean="0"/>
              <a:t>‹#›</a:t>
            </a:fld>
            <a:endParaRPr lang="en-US"/>
          </a:p>
        </p:txBody>
      </p:sp>
    </p:spTree>
    <p:extLst>
      <p:ext uri="{BB962C8B-B14F-4D97-AF65-F5344CB8AC3E}">
        <p14:creationId xmlns:p14="http://schemas.microsoft.com/office/powerpoint/2010/main" val="2379160378"/>
      </p:ext>
    </p:extLst>
  </p:cSld>
  <p:clrMap bg1="lt1" tx1="dk1" bg2="lt2" tx2="dk2" accent1="accent1" accent2="accent2" accent3="accent3" accent4="accent4" accent5="accent5" accent6="accent6" hlink="hlink" folHlink="folHlink"/>
  <p:notesStyle>
    <a:lvl1pPr marL="0" algn="l" defTabSz="914150" rtl="0" eaLnBrk="1" latinLnBrk="0" hangingPunct="1">
      <a:defRPr sz="1200" kern="1200">
        <a:solidFill>
          <a:schemeClr val="tx1"/>
        </a:solidFill>
        <a:latin typeface="+mn-lt"/>
        <a:ea typeface="+mn-ea"/>
        <a:cs typeface="+mn-cs"/>
      </a:defRPr>
    </a:lvl1pPr>
    <a:lvl2pPr marL="457074" algn="l" defTabSz="914150" rtl="0" eaLnBrk="1" latinLnBrk="0" hangingPunct="1">
      <a:defRPr sz="1200" kern="1200">
        <a:solidFill>
          <a:schemeClr val="tx1"/>
        </a:solidFill>
        <a:latin typeface="+mn-lt"/>
        <a:ea typeface="+mn-ea"/>
        <a:cs typeface="+mn-cs"/>
      </a:defRPr>
    </a:lvl2pPr>
    <a:lvl3pPr marL="914150" algn="l" defTabSz="914150" rtl="0" eaLnBrk="1" latinLnBrk="0" hangingPunct="1">
      <a:defRPr sz="1200" kern="1200">
        <a:solidFill>
          <a:schemeClr val="tx1"/>
        </a:solidFill>
        <a:latin typeface="+mn-lt"/>
        <a:ea typeface="+mn-ea"/>
        <a:cs typeface="+mn-cs"/>
      </a:defRPr>
    </a:lvl3pPr>
    <a:lvl4pPr marL="1371225" algn="l" defTabSz="914150" rtl="0" eaLnBrk="1" latinLnBrk="0" hangingPunct="1">
      <a:defRPr sz="1200" kern="1200">
        <a:solidFill>
          <a:schemeClr val="tx1"/>
        </a:solidFill>
        <a:latin typeface="+mn-lt"/>
        <a:ea typeface="+mn-ea"/>
        <a:cs typeface="+mn-cs"/>
      </a:defRPr>
    </a:lvl4pPr>
    <a:lvl5pPr marL="1828301" algn="l" defTabSz="914150" rtl="0" eaLnBrk="1" latinLnBrk="0" hangingPunct="1">
      <a:defRPr sz="1200" kern="1200">
        <a:solidFill>
          <a:schemeClr val="tx1"/>
        </a:solidFill>
        <a:latin typeface="+mn-lt"/>
        <a:ea typeface="+mn-ea"/>
        <a:cs typeface="+mn-cs"/>
      </a:defRPr>
    </a:lvl5pPr>
    <a:lvl6pPr marL="2285376" algn="l" defTabSz="914150" rtl="0" eaLnBrk="1" latinLnBrk="0" hangingPunct="1">
      <a:defRPr sz="1200" kern="1200">
        <a:solidFill>
          <a:schemeClr val="tx1"/>
        </a:solidFill>
        <a:latin typeface="+mn-lt"/>
        <a:ea typeface="+mn-ea"/>
        <a:cs typeface="+mn-cs"/>
      </a:defRPr>
    </a:lvl6pPr>
    <a:lvl7pPr marL="2742450" algn="l" defTabSz="914150" rtl="0" eaLnBrk="1" latinLnBrk="0" hangingPunct="1">
      <a:defRPr sz="1200" kern="1200">
        <a:solidFill>
          <a:schemeClr val="tx1"/>
        </a:solidFill>
        <a:latin typeface="+mn-lt"/>
        <a:ea typeface="+mn-ea"/>
        <a:cs typeface="+mn-cs"/>
      </a:defRPr>
    </a:lvl7pPr>
    <a:lvl8pPr marL="3199525" algn="l" defTabSz="914150" rtl="0" eaLnBrk="1" latinLnBrk="0" hangingPunct="1">
      <a:defRPr sz="1200" kern="1200">
        <a:solidFill>
          <a:schemeClr val="tx1"/>
        </a:solidFill>
        <a:latin typeface="+mn-lt"/>
        <a:ea typeface="+mn-ea"/>
        <a:cs typeface="+mn-cs"/>
      </a:defRPr>
    </a:lvl8pPr>
    <a:lvl9pPr marL="3656601" algn="l" defTabSz="91415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4144624" y="9119172"/>
            <a:ext cx="3168928"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nchor="b"/>
          <a:lstStyle>
            <a:lvl1pPr defTabSz="908050" eaLnBrk="0" hangingPunct="0">
              <a:defRPr sz="1500">
                <a:solidFill>
                  <a:schemeClr val="tx1"/>
                </a:solidFill>
                <a:latin typeface="Corbel" pitchFamily="34" charset="0"/>
                <a:ea typeface="ＭＳ Ｐゴシック" pitchFamily="34" charset="-128"/>
              </a:defRPr>
            </a:lvl1pPr>
            <a:lvl2pPr marL="742950" indent="-285750" defTabSz="908050" eaLnBrk="0" hangingPunct="0">
              <a:defRPr sz="1500">
                <a:solidFill>
                  <a:schemeClr val="tx1"/>
                </a:solidFill>
                <a:latin typeface="Corbel" pitchFamily="34" charset="0"/>
                <a:ea typeface="ＭＳ Ｐゴシック" pitchFamily="34" charset="-128"/>
              </a:defRPr>
            </a:lvl2pPr>
            <a:lvl3pPr marL="1143000" indent="-228600" defTabSz="908050" eaLnBrk="0" hangingPunct="0">
              <a:defRPr sz="1500">
                <a:solidFill>
                  <a:schemeClr val="tx1"/>
                </a:solidFill>
                <a:latin typeface="Corbel" pitchFamily="34" charset="0"/>
                <a:ea typeface="ＭＳ Ｐゴシック" pitchFamily="34" charset="-128"/>
              </a:defRPr>
            </a:lvl3pPr>
            <a:lvl4pPr marL="1600200" indent="-228600" defTabSz="908050" eaLnBrk="0" hangingPunct="0">
              <a:defRPr sz="1500">
                <a:solidFill>
                  <a:schemeClr val="tx1"/>
                </a:solidFill>
                <a:latin typeface="Corbel" pitchFamily="34" charset="0"/>
                <a:ea typeface="ＭＳ Ｐゴシック" pitchFamily="34" charset="-128"/>
              </a:defRPr>
            </a:lvl4pPr>
            <a:lvl5pPr marL="2057400" indent="-228600" defTabSz="908050" eaLnBrk="0" hangingPunct="0">
              <a:defRPr sz="1500">
                <a:solidFill>
                  <a:schemeClr val="tx1"/>
                </a:solidFill>
                <a:latin typeface="Corbel" pitchFamily="34" charset="0"/>
                <a:ea typeface="ＭＳ Ｐゴシック" pitchFamily="34" charset="-128"/>
              </a:defRPr>
            </a:lvl5pPr>
            <a:lvl6pPr marL="25146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eaLnBrk="1" fontAlgn="base" hangingPunct="1">
              <a:spcBef>
                <a:spcPct val="0"/>
              </a:spcBef>
              <a:spcAft>
                <a:spcPct val="0"/>
              </a:spcAft>
            </a:pPr>
            <a:fld id="{97FB07B1-36B4-4906-B77A-EAB0C010AB83}" type="slidenum">
              <a:rPr lang="en-US" sz="1200">
                <a:solidFill>
                  <a:prstClr val="black"/>
                </a:solidFill>
                <a:latin typeface="Arial" charset="0"/>
              </a:rPr>
              <a:pPr eaLnBrk="1" fontAlgn="base" hangingPunct="1">
                <a:spcBef>
                  <a:spcPct val="0"/>
                </a:spcBef>
                <a:spcAft>
                  <a:spcPct val="0"/>
                </a:spcAft>
              </a:pPr>
              <a:t>1</a:t>
            </a:fld>
            <a:endParaRPr lang="en-US" sz="1200" dirty="0">
              <a:solidFill>
                <a:prstClr val="black"/>
              </a:solidFill>
              <a:latin typeface="Arial" charset="0"/>
            </a:endParaRPr>
          </a:p>
        </p:txBody>
      </p:sp>
      <p:sp>
        <p:nvSpPr>
          <p:cNvPr id="11267" name="Rectangle 2"/>
          <p:cNvSpPr>
            <a:spLocks noGrp="1" noRot="1" noChangeAspect="1" noChangeArrowheads="1" noTextEdit="1"/>
          </p:cNvSpPr>
          <p:nvPr>
            <p:ph type="sldImg"/>
          </p:nvPr>
        </p:nvSpPr>
        <p:spPr>
          <a:xfrm>
            <a:off x="460375" y="722313"/>
            <a:ext cx="6397625" cy="3598862"/>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lstStyle/>
          <a:p>
            <a:pPr defTabSz="942147"/>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30C72-CE6C-4476-B049-4347899B90EA}" type="slidenum">
              <a:rPr lang="en-US" smtClean="0"/>
              <a:t>4</a:t>
            </a:fld>
            <a:endParaRPr lang="en-US"/>
          </a:p>
        </p:txBody>
      </p:sp>
    </p:spTree>
    <p:extLst>
      <p:ext uri="{BB962C8B-B14F-4D97-AF65-F5344CB8AC3E}">
        <p14:creationId xmlns:p14="http://schemas.microsoft.com/office/powerpoint/2010/main" val="237609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029676"/>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486525C2-87F0-4246-9334-39C9A2824724}" type="datetimeFigureOut">
              <a:rPr lang="en-US">
                <a:solidFill>
                  <a:srgbClr val="103154"/>
                </a:solidFill>
              </a:rPr>
              <a:pPr>
                <a:defRPr/>
              </a:pPr>
              <a:t>7/14/24</a:t>
            </a:fld>
            <a:endParaRPr lang="en-US" dirty="0">
              <a:solidFill>
                <a:srgbClr val="103154"/>
              </a:solidFill>
            </a:endParaRPr>
          </a:p>
        </p:txBody>
      </p:sp>
      <p:sp>
        <p:nvSpPr>
          <p:cNvPr id="4"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5" name="Slide Number Placeholder 5"/>
          <p:cNvSpPr>
            <a:spLocks noGrp="1"/>
          </p:cNvSpPr>
          <p:nvPr>
            <p:ph type="sldNum" sz="quarter" idx="12"/>
          </p:nvPr>
        </p:nvSpPr>
        <p:spPr>
          <a:ln/>
        </p:spPr>
        <p:txBody>
          <a:bodyPr/>
          <a:lstStyle>
            <a:lvl1pPr>
              <a:defRPr/>
            </a:lvl1pPr>
          </a:lstStyle>
          <a:p>
            <a:pPr>
              <a:defRPr/>
            </a:pPr>
            <a:fld id="{B901DBDE-0153-4C39-9060-C310A2876426}"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75603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3F6AA8B6-4B86-4E52-8386-40F5B98C8C7E}" type="datetimeFigureOut">
              <a:rPr lang="en-US">
                <a:solidFill>
                  <a:srgbClr val="103154"/>
                </a:solidFill>
              </a:rPr>
              <a:pPr>
                <a:defRPr/>
              </a:pPr>
              <a:t>7/14/24</a:t>
            </a:fld>
            <a:endParaRPr lang="en-US" dirty="0">
              <a:solidFill>
                <a:srgbClr val="103154"/>
              </a:solidFill>
            </a:endParaRPr>
          </a:p>
        </p:txBody>
      </p:sp>
      <p:sp>
        <p:nvSpPr>
          <p:cNvPr id="3"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4" name="Slide Number Placeholder 5"/>
          <p:cNvSpPr>
            <a:spLocks noGrp="1"/>
          </p:cNvSpPr>
          <p:nvPr>
            <p:ph type="sldNum" sz="quarter" idx="12"/>
          </p:nvPr>
        </p:nvSpPr>
        <p:spPr>
          <a:ln/>
        </p:spPr>
        <p:txBody>
          <a:bodyPr/>
          <a:lstStyle>
            <a:lvl1pPr>
              <a:defRPr/>
            </a:lvl1pPr>
          </a:lstStyle>
          <a:p>
            <a:pPr>
              <a:defRPr/>
            </a:pPr>
            <a:fld id="{0E026048-F21A-49E3-AFC8-6C5CDD132B5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837841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0" y="204134"/>
            <a:ext cx="3008906" cy="872075"/>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3574549" y="204080"/>
            <a:ext cx="5112868" cy="4390027"/>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70" y="1076367"/>
            <a:ext cx="3008906" cy="3517953"/>
          </a:xfrm>
        </p:spPr>
        <p:txBody>
          <a:bodyPr/>
          <a:lstStyle>
            <a:lvl1pPr marL="0" indent="0">
              <a:buNone/>
              <a:defRPr sz="1500"/>
            </a:lvl1pPr>
            <a:lvl2pPr marL="426304" indent="0">
              <a:buNone/>
              <a:defRPr sz="1300"/>
            </a:lvl2pPr>
            <a:lvl3pPr marL="852527" indent="0">
              <a:buNone/>
              <a:defRPr sz="1100"/>
            </a:lvl3pPr>
            <a:lvl4pPr marL="1278871" indent="0">
              <a:buNone/>
              <a:defRPr sz="1000"/>
            </a:lvl4pPr>
            <a:lvl5pPr marL="1705029" indent="0">
              <a:buNone/>
              <a:defRPr sz="1000"/>
            </a:lvl5pPr>
            <a:lvl6pPr marL="2131381" indent="0">
              <a:buNone/>
              <a:defRPr sz="1000"/>
            </a:lvl6pPr>
            <a:lvl7pPr marL="2557610" indent="0">
              <a:buNone/>
              <a:defRPr sz="1000"/>
            </a:lvl7pPr>
            <a:lvl8pPr marL="2983858" indent="0">
              <a:buNone/>
              <a:defRPr sz="1000"/>
            </a:lvl8pPr>
            <a:lvl9pPr marL="3410134"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48563ABD-04F0-4FE7-96A4-146F7EB7B351}" type="datetimeFigureOut">
              <a:rPr lang="en-US">
                <a:solidFill>
                  <a:srgbClr val="103154"/>
                </a:solidFill>
              </a:rPr>
              <a:pPr>
                <a:defRPr/>
              </a:pPr>
              <a:t>7/14/24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A146AE6-16BB-48D8-8501-1645FF04FADD}"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404324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24" y="3603003"/>
            <a:ext cx="5485700" cy="425572"/>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1792624" y="461233"/>
            <a:ext cx="5485700" cy="3087146"/>
          </a:xfrm>
        </p:spPr>
        <p:txBody>
          <a:bodyPr/>
          <a:lstStyle>
            <a:lvl1pPr marL="0" indent="0">
              <a:buNone/>
              <a:defRPr sz="3600"/>
            </a:lvl1pPr>
            <a:lvl2pPr marL="426304" indent="0">
              <a:buNone/>
              <a:defRPr sz="3100"/>
            </a:lvl2pPr>
            <a:lvl3pPr marL="852527" indent="0">
              <a:buNone/>
              <a:defRPr sz="2600"/>
            </a:lvl3pPr>
            <a:lvl4pPr marL="1278871" indent="0">
              <a:buNone/>
              <a:defRPr sz="2300"/>
            </a:lvl4pPr>
            <a:lvl5pPr marL="1705029" indent="0">
              <a:buNone/>
              <a:defRPr sz="2300"/>
            </a:lvl5pPr>
            <a:lvl6pPr marL="2131381" indent="0">
              <a:buNone/>
              <a:defRPr sz="2300"/>
            </a:lvl6pPr>
            <a:lvl7pPr marL="2557610" indent="0">
              <a:buNone/>
              <a:defRPr sz="2300"/>
            </a:lvl7pPr>
            <a:lvl8pPr marL="2983858" indent="0">
              <a:buNone/>
              <a:defRPr sz="2300"/>
            </a:lvl8pPr>
            <a:lvl9pPr marL="3410134" indent="0">
              <a:buNone/>
              <a:defRPr sz="2300"/>
            </a:lvl9pPr>
          </a:lstStyle>
          <a:p>
            <a:pPr lvl="0"/>
            <a:endParaRPr lang="en-US" noProof="0" dirty="0"/>
          </a:p>
        </p:txBody>
      </p:sp>
      <p:sp>
        <p:nvSpPr>
          <p:cNvPr id="4" name="Text Placeholder 3"/>
          <p:cNvSpPr>
            <a:spLocks noGrp="1"/>
          </p:cNvSpPr>
          <p:nvPr>
            <p:ph type="body" sz="half" idx="2"/>
          </p:nvPr>
        </p:nvSpPr>
        <p:spPr>
          <a:xfrm>
            <a:off x="1792624" y="4025501"/>
            <a:ext cx="5485700" cy="603477"/>
          </a:xfrm>
        </p:spPr>
        <p:txBody>
          <a:bodyPr/>
          <a:lstStyle>
            <a:lvl1pPr marL="0" indent="0">
              <a:buNone/>
              <a:defRPr sz="1500"/>
            </a:lvl1pPr>
            <a:lvl2pPr marL="426304" indent="0">
              <a:buNone/>
              <a:defRPr sz="1300"/>
            </a:lvl2pPr>
            <a:lvl3pPr marL="852527" indent="0">
              <a:buNone/>
              <a:defRPr sz="1100"/>
            </a:lvl3pPr>
            <a:lvl4pPr marL="1278871" indent="0">
              <a:buNone/>
              <a:defRPr sz="1000"/>
            </a:lvl4pPr>
            <a:lvl5pPr marL="1705029" indent="0">
              <a:buNone/>
              <a:defRPr sz="1000"/>
            </a:lvl5pPr>
            <a:lvl6pPr marL="2131381" indent="0">
              <a:buNone/>
              <a:defRPr sz="1000"/>
            </a:lvl6pPr>
            <a:lvl7pPr marL="2557610" indent="0">
              <a:buNone/>
              <a:defRPr sz="1000"/>
            </a:lvl7pPr>
            <a:lvl8pPr marL="2983858" indent="0">
              <a:buNone/>
              <a:defRPr sz="1000"/>
            </a:lvl8pPr>
            <a:lvl9pPr marL="3410134"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9B3468E3-E277-49FB-A2F8-D7AC646768CE}" type="datetimeFigureOut">
              <a:rPr lang="en-US">
                <a:solidFill>
                  <a:srgbClr val="103154"/>
                </a:solidFill>
              </a:rPr>
              <a:pPr>
                <a:defRPr/>
              </a:pPr>
              <a:t>7/14/24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FC3AA0C7-FE93-48A1-A1DA-B127C7C0281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883106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697721F0-1DE1-44E3-B10F-541EC13E06CA}" type="datetimeFigureOut">
              <a:rPr lang="en-US">
                <a:solidFill>
                  <a:srgbClr val="103154"/>
                </a:solidFill>
              </a:rPr>
              <a:pPr>
                <a:defRPr/>
              </a:pPr>
              <a:t>7/14/24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874978C3-5AB2-4AC5-AED2-F86AC1B64EB2}"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441823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374" y="11"/>
            <a:ext cx="2286000" cy="45940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 y="11"/>
            <a:ext cx="6689962" cy="45940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D287F8AD-13DE-4CCD-8954-BA31371D7A42}" type="datetimeFigureOut">
              <a:rPr lang="en-US">
                <a:solidFill>
                  <a:srgbClr val="103154"/>
                </a:solidFill>
              </a:rPr>
              <a:pPr>
                <a:defRPr/>
              </a:pPr>
              <a:t>7/14/24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E3093DB2-EA91-4C47-B49F-0073EB1C909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799234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1063933"/>
          </a:xfrm>
        </p:spPr>
        <p:txBody>
          <a:bodyPr/>
          <a:lstStyle/>
          <a:p>
            <a:r>
              <a:rPr lang="en-US"/>
              <a:t>Click to edit Master title style</a:t>
            </a:r>
          </a:p>
        </p:txBody>
      </p:sp>
      <p:sp>
        <p:nvSpPr>
          <p:cNvPr id="3" name="Text Placeholder 2"/>
          <p:cNvSpPr>
            <a:spLocks noGrp="1"/>
          </p:cNvSpPr>
          <p:nvPr>
            <p:ph type="body" sz="half" idx="1"/>
          </p:nvPr>
        </p:nvSpPr>
        <p:spPr>
          <a:xfrm>
            <a:off x="457129" y="1199976"/>
            <a:ext cx="4031132"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56050" y="1199976"/>
            <a:ext cx="4031134" cy="3394116"/>
          </a:xfrm>
        </p:spPr>
        <p:txBody>
          <a:bodyPr/>
          <a:lstStyle/>
          <a:p>
            <a:pPr lvl="0"/>
            <a:endParaRPr lang="en-US" noProof="0" dirty="0"/>
          </a:p>
        </p:txBody>
      </p:sp>
      <p:sp>
        <p:nvSpPr>
          <p:cNvPr id="5" name="Date Placeholder 3"/>
          <p:cNvSpPr>
            <a:spLocks noGrp="1"/>
          </p:cNvSpPr>
          <p:nvPr>
            <p:ph type="dt" sz="half" idx="10"/>
          </p:nvPr>
        </p:nvSpPr>
        <p:spPr>
          <a:ln/>
        </p:spPr>
        <p:txBody>
          <a:bodyPr/>
          <a:lstStyle>
            <a:lvl1pPr>
              <a:defRPr/>
            </a:lvl1pPr>
          </a:lstStyle>
          <a:p>
            <a:pPr>
              <a:defRPr/>
            </a:pPr>
            <a:fld id="{DE392C0E-64E8-4A10-AD39-1C290E608541}" type="datetimeFigureOut">
              <a:rPr lang="en-US">
                <a:solidFill>
                  <a:srgbClr val="103154"/>
                </a:solidFill>
              </a:rPr>
              <a:pPr>
                <a:defRPr/>
              </a:pPr>
              <a:t>7/14/24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1EE44BCB-B6F0-40CE-9A84-BBE3C5FA89E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183173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1063933"/>
          </a:xfrm>
        </p:spPr>
        <p:txBody>
          <a:bodyPr/>
          <a:lstStyle/>
          <a:p>
            <a:r>
              <a:rPr lang="en-US"/>
              <a:t>Click to edit Master title style</a:t>
            </a:r>
          </a:p>
        </p:txBody>
      </p:sp>
      <p:sp>
        <p:nvSpPr>
          <p:cNvPr id="3" name="Text Placeholder 2"/>
          <p:cNvSpPr>
            <a:spLocks noGrp="1"/>
          </p:cNvSpPr>
          <p:nvPr>
            <p:ph type="body" sz="half" idx="1"/>
          </p:nvPr>
        </p:nvSpPr>
        <p:spPr>
          <a:xfrm>
            <a:off x="457129" y="1199976"/>
            <a:ext cx="4031132"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56050" y="1199976"/>
            <a:ext cx="4031134" cy="3394116"/>
          </a:xfrm>
        </p:spPr>
        <p:txBody>
          <a:bodyPr/>
          <a:lstStyle/>
          <a:p>
            <a:pPr lvl="0"/>
            <a:endParaRPr lang="en-US" noProof="0" dirty="0"/>
          </a:p>
        </p:txBody>
      </p:sp>
      <p:sp>
        <p:nvSpPr>
          <p:cNvPr id="5" name="Date Placeholder 3"/>
          <p:cNvSpPr>
            <a:spLocks noGrp="1"/>
          </p:cNvSpPr>
          <p:nvPr>
            <p:ph type="dt" sz="half" idx="10"/>
          </p:nvPr>
        </p:nvSpPr>
        <p:spPr>
          <a:ln/>
        </p:spPr>
        <p:txBody>
          <a:bodyPr/>
          <a:lstStyle>
            <a:lvl1pPr>
              <a:defRPr/>
            </a:lvl1pPr>
          </a:lstStyle>
          <a:p>
            <a:pPr>
              <a:defRPr/>
            </a:pPr>
            <a:fld id="{93C6697D-75C4-426D-B3C6-40AEE6A58C78}" type="datetimeFigureOut">
              <a:rPr lang="en-US">
                <a:solidFill>
                  <a:srgbClr val="103154"/>
                </a:solidFill>
              </a:rPr>
              <a:pPr>
                <a:defRPr/>
              </a:pPr>
              <a:t>7/14/24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B2AF2FB-0F35-41AF-8CC6-7A62D9048450}"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2005825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1063933"/>
          </a:xfrm>
        </p:spPr>
        <p:txBody>
          <a:bodyPr/>
          <a:lstStyle/>
          <a:p>
            <a:r>
              <a:rPr lang="en-US"/>
              <a:t>Click to edit Master title style</a:t>
            </a:r>
          </a:p>
        </p:txBody>
      </p:sp>
      <p:sp>
        <p:nvSpPr>
          <p:cNvPr id="3" name="Content Placeholder 2"/>
          <p:cNvSpPr>
            <a:spLocks noGrp="1"/>
          </p:cNvSpPr>
          <p:nvPr>
            <p:ph sz="half" idx="1"/>
          </p:nvPr>
        </p:nvSpPr>
        <p:spPr>
          <a:xfrm>
            <a:off x="457129" y="1199976"/>
            <a:ext cx="4031132"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56050" y="1199976"/>
            <a:ext cx="4031134"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28F494F7-1FA5-4653-9EBB-F0DE51653176}" type="datetimeFigureOut">
              <a:rPr lang="en-US">
                <a:solidFill>
                  <a:srgbClr val="103154"/>
                </a:solidFill>
              </a:rPr>
              <a:pPr>
                <a:defRPr/>
              </a:pPr>
              <a:t>7/14/24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27DE8EA9-11DF-49F3-8984-1F717FBAE885}"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266613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50" y="1597644"/>
            <a:ext cx="7771700" cy="1102303"/>
          </a:xfrm>
        </p:spPr>
        <p:txBody>
          <a:bodyPr/>
          <a:lstStyle/>
          <a:p>
            <a:r>
              <a:rPr lang="en-US"/>
              <a:t>Click to edit Master title style</a:t>
            </a:r>
          </a:p>
        </p:txBody>
      </p:sp>
      <p:sp>
        <p:nvSpPr>
          <p:cNvPr id="3" name="Subtitle 2"/>
          <p:cNvSpPr>
            <a:spLocks noGrp="1"/>
          </p:cNvSpPr>
          <p:nvPr>
            <p:ph type="subTitle" idx="1"/>
          </p:nvPr>
        </p:nvSpPr>
        <p:spPr>
          <a:xfrm>
            <a:off x="1372300" y="2916683"/>
            <a:ext cx="6399400" cy="1315089"/>
          </a:xfrm>
        </p:spPr>
        <p:txBody>
          <a:bodyPr/>
          <a:lstStyle>
            <a:lvl1pPr marL="0" indent="0" algn="ctr">
              <a:buNone/>
              <a:defRPr/>
            </a:lvl1pPr>
            <a:lvl2pPr marL="463436" indent="0" algn="ctr">
              <a:buNone/>
              <a:defRPr/>
            </a:lvl2pPr>
            <a:lvl3pPr marL="926372" indent="0" algn="ctr">
              <a:buNone/>
              <a:defRPr/>
            </a:lvl3pPr>
            <a:lvl4pPr marL="1389394" indent="0" algn="ctr">
              <a:buNone/>
              <a:defRPr/>
            </a:lvl4pPr>
            <a:lvl5pPr marL="1852519" indent="0" algn="ctr">
              <a:buNone/>
              <a:defRPr/>
            </a:lvl5pPr>
            <a:lvl6pPr marL="2315653" indent="0" algn="ctr">
              <a:buNone/>
              <a:defRPr/>
            </a:lvl6pPr>
            <a:lvl7pPr marL="2778770" indent="0" algn="ctr">
              <a:buNone/>
              <a:defRPr/>
            </a:lvl7pPr>
            <a:lvl8pPr marL="3241906" indent="0" algn="ctr">
              <a:buNone/>
              <a:defRPr/>
            </a:lvl8pPr>
            <a:lvl9pPr marL="3705043"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441718DE-26D5-429D-A6FB-F458C82E70C2}" type="datetimeFigureOut">
              <a:rPr lang="en-US"/>
              <a:pPr>
                <a:defRPr/>
              </a:pPr>
              <a:t>7/14/24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AD674B3C-BC26-4E3D-AA0A-4485BB9529C7}" type="slidenum">
              <a:rPr lang="en-US"/>
              <a:pPr>
                <a:defRPr/>
              </a:pPr>
              <a:t>‹#›</a:t>
            </a:fld>
            <a:endParaRPr lang="en-US"/>
          </a:p>
        </p:txBody>
      </p:sp>
    </p:spTree>
    <p:extLst>
      <p:ext uri="{BB962C8B-B14F-4D97-AF65-F5344CB8AC3E}">
        <p14:creationId xmlns:p14="http://schemas.microsoft.com/office/powerpoint/2010/main" val="3980559012"/>
      </p:ext>
    </p:extLst>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533400" y="1276350"/>
            <a:ext cx="6781800" cy="2667000"/>
          </a:xfrm>
          <a:prstGeom prst="rect">
            <a:avLst/>
          </a:prstGeom>
        </p:spPr>
        <p:txBody>
          <a:bodyPr/>
          <a:lstStyle>
            <a:lvl1pPr>
              <a:buClr>
                <a:srgbClr val="C00000"/>
              </a:buClr>
              <a:defRPr>
                <a:solidFill>
                  <a:schemeClr val="tx1"/>
                </a:solidFill>
              </a:defRPr>
            </a:lvl1pPr>
            <a:lvl2pPr>
              <a:buClr>
                <a:srgbClr val="C00000"/>
              </a:buClr>
              <a:defRPr>
                <a:solidFill>
                  <a:schemeClr val="tx1"/>
                </a:solidFill>
              </a:defRPr>
            </a:lvl2pPr>
            <a:lvl3pPr>
              <a:buClr>
                <a:srgbClr val="C00000"/>
              </a:buClr>
              <a:defRPr>
                <a:solidFill>
                  <a:schemeClr val="tx1"/>
                </a:solidFill>
              </a:defRPr>
            </a:lvl3pPr>
            <a:lvl4pPr>
              <a:buClr>
                <a:srgbClr val="C00000"/>
              </a:buClr>
              <a:defRPr>
                <a:solidFill>
                  <a:schemeClr val="tx1"/>
                </a:solidFill>
              </a:defRPr>
            </a:lvl4pPr>
            <a:lvl5pPr>
              <a:buClr>
                <a:srgbClr val="C0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987604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A883939D-A97A-4FA4-84F2-D5108D24A4D6}" type="datetimeFigureOut">
              <a:rPr lang="en-US"/>
              <a:pPr>
                <a:defRPr/>
              </a:pPr>
              <a:t>7/14/24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0F38F1B7-B613-4365-BF8C-6277A3C7BE98}" type="slidenum">
              <a:rPr lang="en-US"/>
              <a:pPr>
                <a:defRPr/>
              </a:pPr>
              <a:t>‹#›</a:t>
            </a:fld>
            <a:endParaRPr lang="en-US"/>
          </a:p>
        </p:txBody>
      </p:sp>
    </p:spTree>
    <p:extLst>
      <p:ext uri="{BB962C8B-B14F-4D97-AF65-F5344CB8AC3E}">
        <p14:creationId xmlns:p14="http://schemas.microsoft.com/office/powerpoint/2010/main" val="2823291561"/>
      </p:ext>
    </p:extLst>
  </p:cSld>
  <p:clrMapOvr>
    <a:masterClrMapping/>
  </p:clrMapOvr>
  <p:transition advClick="0" advTm="5000"/>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09" y="3307325"/>
            <a:ext cx="7771700" cy="1022072"/>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722909" y="2180188"/>
            <a:ext cx="7771700" cy="1124978"/>
          </a:xfrm>
        </p:spPr>
        <p:txBody>
          <a:bodyPr anchor="b"/>
          <a:lstStyle>
            <a:lvl1pPr marL="0" indent="0">
              <a:buNone/>
              <a:defRPr sz="2200"/>
            </a:lvl1pPr>
            <a:lvl2pPr marL="463436" indent="0">
              <a:buNone/>
              <a:defRPr sz="2000"/>
            </a:lvl2pPr>
            <a:lvl3pPr marL="926372" indent="0">
              <a:buNone/>
              <a:defRPr sz="1800"/>
            </a:lvl3pPr>
            <a:lvl4pPr marL="1389394" indent="0">
              <a:buNone/>
              <a:defRPr sz="1500"/>
            </a:lvl4pPr>
            <a:lvl5pPr marL="1852519" indent="0">
              <a:buNone/>
              <a:defRPr sz="1500"/>
            </a:lvl5pPr>
            <a:lvl6pPr marL="2315653" indent="0">
              <a:buNone/>
              <a:defRPr sz="1500"/>
            </a:lvl6pPr>
            <a:lvl7pPr marL="2778770" indent="0">
              <a:buNone/>
              <a:defRPr sz="1500"/>
            </a:lvl7pPr>
            <a:lvl8pPr marL="3241906" indent="0">
              <a:buNone/>
              <a:defRPr sz="1500"/>
            </a:lvl8pPr>
            <a:lvl9pPr marL="3705043" indent="0">
              <a:buNone/>
              <a:defRPr sz="15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1C2A588B-457D-4E04-80DB-49DCD586FCA7}" type="datetimeFigureOut">
              <a:rPr lang="en-US"/>
              <a:pPr>
                <a:defRPr/>
              </a:pPr>
              <a:t>7/14/24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D5013509-EB88-4504-8EF7-EC5A36D1093C}" type="slidenum">
              <a:rPr lang="en-US"/>
              <a:pPr>
                <a:defRPr/>
              </a:pPr>
              <a:t>‹#›</a:t>
            </a:fld>
            <a:endParaRPr lang="en-US"/>
          </a:p>
        </p:txBody>
      </p:sp>
    </p:spTree>
    <p:extLst>
      <p:ext uri="{BB962C8B-B14F-4D97-AF65-F5344CB8AC3E}">
        <p14:creationId xmlns:p14="http://schemas.microsoft.com/office/powerpoint/2010/main" val="3967230662"/>
      </p:ext>
    </p:extLst>
  </p:cSld>
  <p:clrMapOvr>
    <a:masterClrMapping/>
  </p:clrMapOvr>
  <p:transition advClick="0" advTm="500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6855" y="1202182"/>
            <a:ext cx="4031131" cy="3394117"/>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6019" y="1202182"/>
            <a:ext cx="4031132" cy="3394117"/>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A69F9B2C-1219-4BE6-8251-394F7A76C760}" type="datetimeFigureOut">
              <a:rPr lang="en-US"/>
              <a:pPr>
                <a:defRPr/>
              </a:pPr>
              <a:t>7/14/24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4D56819E-5344-4C06-A6EE-D7131F3B94A8}" type="slidenum">
              <a:rPr lang="en-US"/>
              <a:pPr>
                <a:defRPr/>
              </a:pPr>
              <a:t>‹#›</a:t>
            </a:fld>
            <a:endParaRPr lang="en-US"/>
          </a:p>
        </p:txBody>
      </p:sp>
    </p:spTree>
    <p:extLst>
      <p:ext uri="{BB962C8B-B14F-4D97-AF65-F5344CB8AC3E}">
        <p14:creationId xmlns:p14="http://schemas.microsoft.com/office/powerpoint/2010/main" val="3611463105"/>
      </p:ext>
    </p:extLst>
  </p:cSld>
  <p:clrMapOvr>
    <a:masterClrMapping/>
  </p:clrMapOvr>
  <p:transition advClick="0" advTm="500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851" y="205810"/>
            <a:ext cx="8230300" cy="85812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6850" y="1153294"/>
            <a:ext cx="4039884" cy="479642"/>
          </a:xfrm>
        </p:spPr>
        <p:txBody>
          <a:bodyPr anchor="b"/>
          <a:lstStyle>
            <a:lvl1pPr marL="0" indent="0">
              <a:buNone/>
              <a:defRPr sz="2600" b="1"/>
            </a:lvl1pPr>
            <a:lvl2pPr marL="463436" indent="0">
              <a:buNone/>
              <a:defRPr sz="2200" b="1"/>
            </a:lvl2pPr>
            <a:lvl3pPr marL="926372" indent="0">
              <a:buNone/>
              <a:defRPr sz="2000" b="1"/>
            </a:lvl3pPr>
            <a:lvl4pPr marL="1389394" indent="0">
              <a:buNone/>
              <a:defRPr sz="1800" b="1"/>
            </a:lvl4pPr>
            <a:lvl5pPr marL="1852519" indent="0">
              <a:buNone/>
              <a:defRPr sz="1800" b="1"/>
            </a:lvl5pPr>
            <a:lvl6pPr marL="2315653" indent="0">
              <a:buNone/>
              <a:defRPr sz="1800" b="1"/>
            </a:lvl6pPr>
            <a:lvl7pPr marL="2778770" indent="0">
              <a:buNone/>
              <a:defRPr sz="1800" b="1"/>
            </a:lvl7pPr>
            <a:lvl8pPr marL="3241906" indent="0">
              <a:buNone/>
              <a:defRPr sz="1800" b="1"/>
            </a:lvl8pPr>
            <a:lvl9pPr marL="3705043" indent="0">
              <a:buNone/>
              <a:defRPr sz="1800" b="1"/>
            </a:lvl9pPr>
          </a:lstStyle>
          <a:p>
            <a:pPr lvl="0"/>
            <a:r>
              <a:rPr lang="en-US"/>
              <a:t>Click to edit Master text styles</a:t>
            </a:r>
          </a:p>
        </p:txBody>
      </p:sp>
      <p:sp>
        <p:nvSpPr>
          <p:cNvPr id="4" name="Content Placeholder 3"/>
          <p:cNvSpPr>
            <a:spLocks noGrp="1"/>
          </p:cNvSpPr>
          <p:nvPr>
            <p:ph sz="half" idx="2"/>
          </p:nvPr>
        </p:nvSpPr>
        <p:spPr>
          <a:xfrm>
            <a:off x="456850" y="1630781"/>
            <a:ext cx="4039884" cy="296331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517" y="1153294"/>
            <a:ext cx="4041635" cy="479642"/>
          </a:xfrm>
        </p:spPr>
        <p:txBody>
          <a:bodyPr anchor="b"/>
          <a:lstStyle>
            <a:lvl1pPr marL="0" indent="0">
              <a:buNone/>
              <a:defRPr sz="2600" b="1"/>
            </a:lvl1pPr>
            <a:lvl2pPr marL="463436" indent="0">
              <a:buNone/>
              <a:defRPr sz="2200" b="1"/>
            </a:lvl2pPr>
            <a:lvl3pPr marL="926372" indent="0">
              <a:buNone/>
              <a:defRPr sz="2000" b="1"/>
            </a:lvl3pPr>
            <a:lvl4pPr marL="1389394" indent="0">
              <a:buNone/>
              <a:defRPr sz="1800" b="1"/>
            </a:lvl4pPr>
            <a:lvl5pPr marL="1852519" indent="0">
              <a:buNone/>
              <a:defRPr sz="1800" b="1"/>
            </a:lvl5pPr>
            <a:lvl6pPr marL="2315653" indent="0">
              <a:buNone/>
              <a:defRPr sz="1800" b="1"/>
            </a:lvl6pPr>
            <a:lvl7pPr marL="2778770" indent="0">
              <a:buNone/>
              <a:defRPr sz="1800" b="1"/>
            </a:lvl7pPr>
            <a:lvl8pPr marL="3241906" indent="0">
              <a:buNone/>
              <a:defRPr sz="1800" b="1"/>
            </a:lvl8pPr>
            <a:lvl9pPr marL="3705043"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5517" y="1630781"/>
            <a:ext cx="4041635" cy="296331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0456814C-2DFB-407B-A8D1-56A0EF0ED549}" type="datetimeFigureOut">
              <a:rPr lang="en-US"/>
              <a:pPr>
                <a:defRPr/>
              </a:pPr>
              <a:t>7/14/24</a:t>
            </a:fld>
            <a:endParaRPr lang="en-US"/>
          </a:p>
        </p:txBody>
      </p:sp>
      <p:sp>
        <p:nvSpPr>
          <p:cNvPr id="8" name="Footer Placeholder 4"/>
          <p:cNvSpPr>
            <a:spLocks noGrp="1"/>
          </p:cNvSpPr>
          <p:nvPr>
            <p:ph type="ftr" sz="quarter" idx="11"/>
          </p:nvPr>
        </p:nvSpPr>
        <p:spPr>
          <a:ln/>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2BBA3DBC-2315-4716-8B99-B7FC7EE18232}" type="slidenum">
              <a:rPr lang="en-US"/>
              <a:pPr>
                <a:defRPr/>
              </a:pPr>
              <a:t>‹#›</a:t>
            </a:fld>
            <a:endParaRPr lang="en-US"/>
          </a:p>
        </p:txBody>
      </p:sp>
    </p:spTree>
    <p:extLst>
      <p:ext uri="{BB962C8B-B14F-4D97-AF65-F5344CB8AC3E}">
        <p14:creationId xmlns:p14="http://schemas.microsoft.com/office/powerpoint/2010/main" val="1180445421"/>
      </p:ext>
    </p:extLst>
  </p:cSld>
  <p:clrMapOvr>
    <a:masterClrMapping/>
  </p:clrMapOvr>
  <p:transition advClick="0" advTm="500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3989462E-011F-4F94-AB91-E64C3C1D6F21}" type="datetimeFigureOut">
              <a:rPr lang="en-US"/>
              <a:pPr>
                <a:defRPr/>
              </a:pPr>
              <a:t>7/14/24</a:t>
            </a:fld>
            <a:endParaRPr lang="en-US"/>
          </a:p>
        </p:txBody>
      </p:sp>
      <p:sp>
        <p:nvSpPr>
          <p:cNvPr id="4" name="Footer Placeholder 4"/>
          <p:cNvSpPr>
            <a:spLocks noGrp="1"/>
          </p:cNvSpPr>
          <p:nvPr>
            <p:ph type="ftr" sz="quarter" idx="11"/>
          </p:nvPr>
        </p:nvSpPr>
        <p:spPr>
          <a:ln/>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C74A3CAF-5BBA-44F1-B945-5740873601C0}" type="slidenum">
              <a:rPr lang="en-US"/>
              <a:pPr>
                <a:defRPr/>
              </a:pPr>
              <a:t>‹#›</a:t>
            </a:fld>
            <a:endParaRPr lang="en-US"/>
          </a:p>
        </p:txBody>
      </p:sp>
    </p:spTree>
    <p:extLst>
      <p:ext uri="{BB962C8B-B14F-4D97-AF65-F5344CB8AC3E}">
        <p14:creationId xmlns:p14="http://schemas.microsoft.com/office/powerpoint/2010/main" val="2949086466"/>
      </p:ext>
    </p:extLst>
  </p:cSld>
  <p:clrMapOvr>
    <a:masterClrMapping/>
  </p:clrMapOvr>
  <p:transition advClick="0" advTm="500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277C519E-1B26-45B4-9301-77DD463168F2}" type="datetimeFigureOut">
              <a:rPr lang="en-US"/>
              <a:pPr>
                <a:defRPr/>
              </a:pPr>
              <a:t>7/14/24</a:t>
            </a:fld>
            <a:endParaRPr lang="en-US"/>
          </a:p>
        </p:txBody>
      </p:sp>
      <p:sp>
        <p:nvSpPr>
          <p:cNvPr id="3" name="Footer Placeholder 4"/>
          <p:cNvSpPr>
            <a:spLocks noGrp="1"/>
          </p:cNvSpPr>
          <p:nvPr>
            <p:ph type="ftr" sz="quarter" idx="11"/>
          </p:nvPr>
        </p:nvSpPr>
        <p:spPr>
          <a:ln/>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A80BB8F8-CCD0-4B90-B2AE-42370DDBD7AA}" type="slidenum">
              <a:rPr lang="en-US"/>
              <a:pPr>
                <a:defRPr/>
              </a:pPr>
              <a:t>‹#›</a:t>
            </a:fld>
            <a:endParaRPr lang="en-US"/>
          </a:p>
        </p:txBody>
      </p:sp>
    </p:spTree>
    <p:extLst>
      <p:ext uri="{BB962C8B-B14F-4D97-AF65-F5344CB8AC3E}">
        <p14:creationId xmlns:p14="http://schemas.microsoft.com/office/powerpoint/2010/main" val="2351511771"/>
      </p:ext>
    </p:extLst>
  </p:cSld>
  <p:clrMapOvr>
    <a:masterClrMapping/>
  </p:clrMapOvr>
  <p:transition advClick="0" advTm="500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850" y="204066"/>
            <a:ext cx="3008908" cy="872075"/>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574285" y="204071"/>
            <a:ext cx="5112869" cy="4390026"/>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850" y="1078348"/>
            <a:ext cx="3008908" cy="3517951"/>
          </a:xfrm>
        </p:spPr>
        <p:txBody>
          <a:bodyPr/>
          <a:lstStyle>
            <a:lvl1pPr marL="0" indent="0">
              <a:buNone/>
              <a:defRPr sz="1500"/>
            </a:lvl1pPr>
            <a:lvl2pPr marL="463436" indent="0">
              <a:buNone/>
              <a:defRPr sz="1300"/>
            </a:lvl2pPr>
            <a:lvl3pPr marL="926372" indent="0">
              <a:buNone/>
              <a:defRPr sz="1100"/>
            </a:lvl3pPr>
            <a:lvl4pPr marL="1389394" indent="0">
              <a:buNone/>
              <a:defRPr sz="1000"/>
            </a:lvl4pPr>
            <a:lvl5pPr marL="1852519" indent="0">
              <a:buNone/>
              <a:defRPr sz="1000"/>
            </a:lvl5pPr>
            <a:lvl6pPr marL="2315653" indent="0">
              <a:buNone/>
              <a:defRPr sz="1000"/>
            </a:lvl6pPr>
            <a:lvl7pPr marL="2778770" indent="0">
              <a:buNone/>
              <a:defRPr sz="1000"/>
            </a:lvl7pPr>
            <a:lvl8pPr marL="3241906" indent="0">
              <a:buNone/>
              <a:defRPr sz="1000"/>
            </a:lvl8pPr>
            <a:lvl9pPr marL="3705043"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A5975F79-C1D5-4D18-8B83-0E7512617919}" type="datetimeFigureOut">
              <a:rPr lang="en-US"/>
              <a:pPr>
                <a:defRPr/>
              </a:pPr>
              <a:t>7/14/24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86DB3273-F138-4823-B4E2-B15C291A79BD}" type="slidenum">
              <a:rPr lang="en-US"/>
              <a:pPr>
                <a:defRPr/>
              </a:pPr>
              <a:t>‹#›</a:t>
            </a:fld>
            <a:endParaRPr lang="en-US"/>
          </a:p>
        </p:txBody>
      </p:sp>
    </p:spTree>
    <p:extLst>
      <p:ext uri="{BB962C8B-B14F-4D97-AF65-F5344CB8AC3E}">
        <p14:creationId xmlns:p14="http://schemas.microsoft.com/office/powerpoint/2010/main" val="1771719560"/>
      </p:ext>
    </p:extLst>
  </p:cSld>
  <p:clrMapOvr>
    <a:masterClrMapping/>
  </p:clrMapOvr>
  <p:transition advClick="0" advTm="500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98" y="3599926"/>
            <a:ext cx="5485700" cy="42557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792398" y="460867"/>
            <a:ext cx="5485700" cy="3087146"/>
          </a:xfrm>
        </p:spPr>
        <p:txBody>
          <a:bodyPr/>
          <a:lstStyle>
            <a:lvl1pPr marL="0" indent="0">
              <a:buNone/>
              <a:defRPr sz="3500"/>
            </a:lvl1pPr>
            <a:lvl2pPr marL="463436" indent="0">
              <a:buNone/>
              <a:defRPr sz="3100"/>
            </a:lvl2pPr>
            <a:lvl3pPr marL="926372" indent="0">
              <a:buNone/>
              <a:defRPr sz="2600"/>
            </a:lvl3pPr>
            <a:lvl4pPr marL="1389394" indent="0">
              <a:buNone/>
              <a:defRPr sz="2200"/>
            </a:lvl4pPr>
            <a:lvl5pPr marL="1852519" indent="0">
              <a:buNone/>
              <a:defRPr sz="2200"/>
            </a:lvl5pPr>
            <a:lvl6pPr marL="2315653" indent="0">
              <a:buNone/>
              <a:defRPr sz="2200"/>
            </a:lvl6pPr>
            <a:lvl7pPr marL="2778770" indent="0">
              <a:buNone/>
              <a:defRPr sz="2200"/>
            </a:lvl7pPr>
            <a:lvl8pPr marL="3241906" indent="0">
              <a:buNone/>
              <a:defRPr sz="2200"/>
            </a:lvl8pPr>
            <a:lvl9pPr marL="3705043" indent="0">
              <a:buNone/>
              <a:defRPr sz="2200"/>
            </a:lvl9pPr>
          </a:lstStyle>
          <a:p>
            <a:pPr lvl="0"/>
            <a:endParaRPr lang="en-US" noProof="0"/>
          </a:p>
        </p:txBody>
      </p:sp>
      <p:sp>
        <p:nvSpPr>
          <p:cNvPr id="4" name="Text Placeholder 3"/>
          <p:cNvSpPr>
            <a:spLocks noGrp="1"/>
          </p:cNvSpPr>
          <p:nvPr>
            <p:ph type="body" sz="half" idx="2"/>
          </p:nvPr>
        </p:nvSpPr>
        <p:spPr>
          <a:xfrm>
            <a:off x="1792398" y="4027654"/>
            <a:ext cx="5485700" cy="603476"/>
          </a:xfrm>
        </p:spPr>
        <p:txBody>
          <a:bodyPr/>
          <a:lstStyle>
            <a:lvl1pPr marL="0" indent="0">
              <a:buNone/>
              <a:defRPr sz="1500"/>
            </a:lvl1pPr>
            <a:lvl2pPr marL="463436" indent="0">
              <a:buNone/>
              <a:defRPr sz="1300"/>
            </a:lvl2pPr>
            <a:lvl3pPr marL="926372" indent="0">
              <a:buNone/>
              <a:defRPr sz="1100"/>
            </a:lvl3pPr>
            <a:lvl4pPr marL="1389394" indent="0">
              <a:buNone/>
              <a:defRPr sz="1000"/>
            </a:lvl4pPr>
            <a:lvl5pPr marL="1852519" indent="0">
              <a:buNone/>
              <a:defRPr sz="1000"/>
            </a:lvl5pPr>
            <a:lvl6pPr marL="2315653" indent="0">
              <a:buNone/>
              <a:defRPr sz="1000"/>
            </a:lvl6pPr>
            <a:lvl7pPr marL="2778770" indent="0">
              <a:buNone/>
              <a:defRPr sz="1000"/>
            </a:lvl7pPr>
            <a:lvl8pPr marL="3241906" indent="0">
              <a:buNone/>
              <a:defRPr sz="1000"/>
            </a:lvl8pPr>
            <a:lvl9pPr marL="3705043"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BDDBC036-A6C0-4376-8122-CAD340BB8BCA}" type="datetimeFigureOut">
              <a:rPr lang="en-US"/>
              <a:pPr>
                <a:defRPr/>
              </a:pPr>
              <a:t>7/14/24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DF16ED2B-7160-48E6-9DB3-006407DA4B3E}" type="slidenum">
              <a:rPr lang="en-US"/>
              <a:pPr>
                <a:defRPr/>
              </a:pPr>
              <a:t>‹#›</a:t>
            </a:fld>
            <a:endParaRPr lang="en-US"/>
          </a:p>
        </p:txBody>
      </p:sp>
    </p:spTree>
    <p:extLst>
      <p:ext uri="{BB962C8B-B14F-4D97-AF65-F5344CB8AC3E}">
        <p14:creationId xmlns:p14="http://schemas.microsoft.com/office/powerpoint/2010/main" val="3473022221"/>
      </p:ext>
    </p:extLst>
  </p:cSld>
  <p:clrMapOvr>
    <a:masterClrMapping/>
  </p:clrMapOvr>
  <p:transition advClick="0" advTm="500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E8798E69-3FAE-4DC9-967D-CC2022498E6F}" type="datetimeFigureOut">
              <a:rPr lang="en-US"/>
              <a:pPr>
                <a:defRPr/>
              </a:pPr>
              <a:t>7/14/24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216057E-FB43-4DAD-8D4C-77937C509496}" type="slidenum">
              <a:rPr lang="en-US"/>
              <a:pPr>
                <a:defRPr/>
              </a:pPr>
              <a:t>‹#›</a:t>
            </a:fld>
            <a:endParaRPr lang="en-US"/>
          </a:p>
        </p:txBody>
      </p:sp>
    </p:spTree>
    <p:extLst>
      <p:ext uri="{BB962C8B-B14F-4D97-AF65-F5344CB8AC3E}">
        <p14:creationId xmlns:p14="http://schemas.microsoft.com/office/powerpoint/2010/main" val="2391656746"/>
      </p:ext>
    </p:extLst>
  </p:cSld>
  <p:clrMapOvr>
    <a:masterClrMapping/>
  </p:clrMapOvr>
  <p:transition advClick="0" advTm="500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6" y="6"/>
            <a:ext cx="2286000" cy="45940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71" y="6"/>
            <a:ext cx="6689963" cy="4594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F5F42CAC-1037-4AD3-8FC9-27F96B5A89A6}" type="datetimeFigureOut">
              <a:rPr lang="en-US"/>
              <a:pPr>
                <a:defRPr/>
              </a:pPr>
              <a:t>7/14/24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4DF6D16-4DB5-4C2D-B3B8-78D5F126E4D6}" type="slidenum">
              <a:rPr lang="en-US"/>
              <a:pPr>
                <a:defRPr/>
              </a:pPr>
              <a:t>‹#›</a:t>
            </a:fld>
            <a:endParaRPr lang="en-US"/>
          </a:p>
        </p:txBody>
      </p:sp>
    </p:spTree>
    <p:extLst>
      <p:ext uri="{BB962C8B-B14F-4D97-AF65-F5344CB8AC3E}">
        <p14:creationId xmlns:p14="http://schemas.microsoft.com/office/powerpoint/2010/main" val="366637787"/>
      </p:ext>
    </p:extLst>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861" y="205810"/>
            <a:ext cx="8230300" cy="85812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6861" y="1200913"/>
            <a:ext cx="8230300" cy="3394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4172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7"/>
            <a:ext cx="9144000" cy="1063932"/>
          </a:xfrm>
        </p:spPr>
        <p:txBody>
          <a:bodyPr/>
          <a:lstStyle/>
          <a:p>
            <a:r>
              <a:rPr lang="en-US"/>
              <a:t>Click to edit Master title style</a:t>
            </a:r>
          </a:p>
        </p:txBody>
      </p:sp>
      <p:sp>
        <p:nvSpPr>
          <p:cNvPr id="3" name="Text Placeholder 2"/>
          <p:cNvSpPr>
            <a:spLocks noGrp="1"/>
          </p:cNvSpPr>
          <p:nvPr>
            <p:ph type="body" sz="half" idx="1"/>
          </p:nvPr>
        </p:nvSpPr>
        <p:spPr>
          <a:xfrm>
            <a:off x="456855" y="1202182"/>
            <a:ext cx="4031131"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56019" y="1202182"/>
            <a:ext cx="4031132" cy="3394117"/>
          </a:xfrm>
        </p:spPr>
        <p:txBody>
          <a:bodyPr/>
          <a:lstStyle/>
          <a:p>
            <a:pPr lvl="0"/>
            <a:endParaRPr lang="en-US" noProof="0"/>
          </a:p>
        </p:txBody>
      </p:sp>
      <p:sp>
        <p:nvSpPr>
          <p:cNvPr id="5" name="Date Placeholder 3"/>
          <p:cNvSpPr>
            <a:spLocks noGrp="1"/>
          </p:cNvSpPr>
          <p:nvPr>
            <p:ph type="dt" sz="half" idx="10"/>
          </p:nvPr>
        </p:nvSpPr>
        <p:spPr>
          <a:ln/>
        </p:spPr>
        <p:txBody>
          <a:bodyPr/>
          <a:lstStyle>
            <a:lvl1pPr>
              <a:defRPr/>
            </a:lvl1pPr>
          </a:lstStyle>
          <a:p>
            <a:pPr>
              <a:defRPr/>
            </a:pPr>
            <a:fld id="{C5E47B8C-7341-471F-A0C8-A1EB42E70CE0}" type="datetimeFigureOut">
              <a:rPr lang="en-US"/>
              <a:pPr>
                <a:defRPr/>
              </a:pPr>
              <a:t>7/14/24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05B07728-AD33-47CD-A766-B9405185CB4A}" type="slidenum">
              <a:rPr lang="en-US"/>
              <a:pPr>
                <a:defRPr/>
              </a:pPr>
              <a:t>‹#›</a:t>
            </a:fld>
            <a:endParaRPr lang="en-US"/>
          </a:p>
        </p:txBody>
      </p:sp>
    </p:spTree>
    <p:extLst>
      <p:ext uri="{BB962C8B-B14F-4D97-AF65-F5344CB8AC3E}">
        <p14:creationId xmlns:p14="http://schemas.microsoft.com/office/powerpoint/2010/main" val="3039915086"/>
      </p:ext>
    </p:extLst>
  </p:cSld>
  <p:clrMapOvr>
    <a:masterClrMapping/>
  </p:clrMapOvr>
  <p:transition advClick="0" advTm="5000"/>
</p:sldLayout>
</file>

<file path=ppt/slideLayouts/slideLayout3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7"/>
            <a:ext cx="9144000" cy="1063932"/>
          </a:xfrm>
        </p:spPr>
        <p:txBody>
          <a:bodyPr/>
          <a:lstStyle/>
          <a:p>
            <a:r>
              <a:rPr lang="en-US"/>
              <a:t>Click to edit Master title style</a:t>
            </a:r>
          </a:p>
        </p:txBody>
      </p:sp>
      <p:sp>
        <p:nvSpPr>
          <p:cNvPr id="3" name="Text Placeholder 2"/>
          <p:cNvSpPr>
            <a:spLocks noGrp="1"/>
          </p:cNvSpPr>
          <p:nvPr>
            <p:ph type="body" sz="half" idx="1"/>
          </p:nvPr>
        </p:nvSpPr>
        <p:spPr>
          <a:xfrm>
            <a:off x="456855" y="1202182"/>
            <a:ext cx="4031131"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56019" y="1202182"/>
            <a:ext cx="4031132" cy="3394117"/>
          </a:xfrm>
        </p:spPr>
        <p:txBody>
          <a:bodyPr/>
          <a:lstStyle/>
          <a:p>
            <a:pPr lvl="0"/>
            <a:endParaRPr lang="en-US" noProof="0"/>
          </a:p>
        </p:txBody>
      </p:sp>
      <p:sp>
        <p:nvSpPr>
          <p:cNvPr id="5" name="Date Placeholder 3"/>
          <p:cNvSpPr>
            <a:spLocks noGrp="1"/>
          </p:cNvSpPr>
          <p:nvPr>
            <p:ph type="dt" sz="half" idx="10"/>
          </p:nvPr>
        </p:nvSpPr>
        <p:spPr>
          <a:ln/>
        </p:spPr>
        <p:txBody>
          <a:bodyPr/>
          <a:lstStyle>
            <a:lvl1pPr>
              <a:defRPr/>
            </a:lvl1pPr>
          </a:lstStyle>
          <a:p>
            <a:pPr>
              <a:defRPr/>
            </a:pPr>
            <a:fld id="{151DDDF4-7889-426C-89F6-B9C2BA6745A8}" type="datetimeFigureOut">
              <a:rPr lang="en-US"/>
              <a:pPr>
                <a:defRPr/>
              </a:pPr>
              <a:t>7/14/24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7E05EA0A-D09B-4AB5-90EE-195AB06DF3CA}" type="slidenum">
              <a:rPr lang="en-US"/>
              <a:pPr>
                <a:defRPr/>
              </a:pPr>
              <a:t>‹#›</a:t>
            </a:fld>
            <a:endParaRPr lang="en-US"/>
          </a:p>
        </p:txBody>
      </p:sp>
    </p:spTree>
    <p:extLst>
      <p:ext uri="{BB962C8B-B14F-4D97-AF65-F5344CB8AC3E}">
        <p14:creationId xmlns:p14="http://schemas.microsoft.com/office/powerpoint/2010/main" val="2453246149"/>
      </p:ext>
    </p:extLst>
  </p:cSld>
  <p:clrMapOvr>
    <a:masterClrMapping/>
  </p:clrMapOvr>
  <p:transition advClick="0" advTm="5000"/>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7"/>
            <a:ext cx="9144000" cy="1063932"/>
          </a:xfrm>
        </p:spPr>
        <p:txBody>
          <a:bodyPr/>
          <a:lstStyle/>
          <a:p>
            <a:r>
              <a:rPr lang="en-US"/>
              <a:t>Click to edit Master title style</a:t>
            </a:r>
          </a:p>
        </p:txBody>
      </p:sp>
      <p:sp>
        <p:nvSpPr>
          <p:cNvPr id="3" name="Content Placeholder 2"/>
          <p:cNvSpPr>
            <a:spLocks noGrp="1"/>
          </p:cNvSpPr>
          <p:nvPr>
            <p:ph sz="half" idx="1"/>
          </p:nvPr>
        </p:nvSpPr>
        <p:spPr>
          <a:xfrm>
            <a:off x="456855" y="1202182"/>
            <a:ext cx="4031131"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56019" y="1202182"/>
            <a:ext cx="4031132"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D079DA24-956A-432A-AB45-81839BB78373}" type="datetimeFigureOut">
              <a:rPr lang="en-US"/>
              <a:pPr>
                <a:defRPr/>
              </a:pPr>
              <a:t>7/14/24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99DC303F-6CFA-45EF-BD6A-9F26EF0FF9B7}" type="slidenum">
              <a:rPr lang="en-US"/>
              <a:pPr>
                <a:defRPr/>
              </a:pPr>
              <a:t>‹#›</a:t>
            </a:fld>
            <a:endParaRPr lang="en-US"/>
          </a:p>
        </p:txBody>
      </p:sp>
    </p:spTree>
    <p:extLst>
      <p:ext uri="{BB962C8B-B14F-4D97-AF65-F5344CB8AC3E}">
        <p14:creationId xmlns:p14="http://schemas.microsoft.com/office/powerpoint/2010/main" val="2521761722"/>
      </p:ext>
    </p:extLst>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bwMode="auto">
          <a:xfrm>
            <a:off x="6553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a:ea typeface="ＭＳ Ｐゴシック" charset="-128"/>
              </a:defRPr>
            </a:lvl1pPr>
          </a:lstStyle>
          <a:p>
            <a:pPr>
              <a:defRPr/>
            </a:pPr>
            <a:fld id="{EC8CCD3B-7AD6-4C50-B526-830F49DECF63}" type="slidenum">
              <a:rPr lang="en-US"/>
              <a:pPr>
                <a:defRPr/>
              </a:pPr>
              <a:t>‹#›</a:t>
            </a:fld>
            <a:endParaRPr lang="en-US" dirty="0"/>
          </a:p>
        </p:txBody>
      </p:sp>
    </p:spTree>
    <p:extLst>
      <p:ext uri="{BB962C8B-B14F-4D97-AF65-F5344CB8AC3E}">
        <p14:creationId xmlns:p14="http://schemas.microsoft.com/office/powerpoint/2010/main" val="3992684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52" y="1598030"/>
            <a:ext cx="7771700" cy="1102302"/>
          </a:xfrm>
        </p:spPr>
        <p:txBody>
          <a:bodyPr/>
          <a:lstStyle/>
          <a:p>
            <a:r>
              <a:rPr lang="en-US"/>
              <a:t>Click to edit Master title style</a:t>
            </a:r>
          </a:p>
        </p:txBody>
      </p:sp>
      <p:sp>
        <p:nvSpPr>
          <p:cNvPr id="3" name="Subtitle 2"/>
          <p:cNvSpPr>
            <a:spLocks noGrp="1"/>
          </p:cNvSpPr>
          <p:nvPr>
            <p:ph type="subTitle" idx="1"/>
          </p:nvPr>
        </p:nvSpPr>
        <p:spPr>
          <a:xfrm>
            <a:off x="1372302" y="2917112"/>
            <a:ext cx="6399400" cy="1315089"/>
          </a:xfrm>
        </p:spPr>
        <p:txBody>
          <a:bodyPr/>
          <a:lstStyle>
            <a:lvl1pPr marL="0" indent="0" algn="ctr">
              <a:buNone/>
              <a:defRPr/>
            </a:lvl1pPr>
            <a:lvl2pPr marL="426304" indent="0" algn="ctr">
              <a:buNone/>
              <a:defRPr/>
            </a:lvl2pPr>
            <a:lvl3pPr marL="852527" indent="0" algn="ctr">
              <a:buNone/>
              <a:defRPr/>
            </a:lvl3pPr>
            <a:lvl4pPr marL="1278871" indent="0" algn="ctr">
              <a:buNone/>
              <a:defRPr/>
            </a:lvl4pPr>
            <a:lvl5pPr marL="1705029" indent="0" algn="ctr">
              <a:buNone/>
              <a:defRPr/>
            </a:lvl5pPr>
            <a:lvl6pPr marL="2131381" indent="0" algn="ctr">
              <a:buNone/>
              <a:defRPr/>
            </a:lvl6pPr>
            <a:lvl7pPr marL="2557610" indent="0" algn="ctr">
              <a:buNone/>
              <a:defRPr/>
            </a:lvl7pPr>
            <a:lvl8pPr marL="2983858" indent="0" algn="ctr">
              <a:buNone/>
              <a:defRPr/>
            </a:lvl8pPr>
            <a:lvl9pPr marL="3410134"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D0D3B71D-D561-4012-8F2C-897F0A39A7DE}" type="datetimeFigureOut">
              <a:rPr lang="en-US">
                <a:solidFill>
                  <a:srgbClr val="103154"/>
                </a:solidFill>
              </a:rPr>
              <a:pPr>
                <a:defRPr/>
              </a:pPr>
              <a:t>7/14/24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A57EEDB4-81D9-4E1C-89CF-878F1FF577A8}"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434810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8E60D4AB-2860-47D1-8B99-ABE117B7B088}" type="datetimeFigureOut">
              <a:rPr lang="en-US">
                <a:solidFill>
                  <a:srgbClr val="103154"/>
                </a:solidFill>
              </a:rPr>
              <a:pPr>
                <a:defRPr/>
              </a:pPr>
              <a:t>7/14/24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7C342E20-8ECE-4527-B123-B46A3DA2EEC1}"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22661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10" y="3307047"/>
            <a:ext cx="7771700" cy="1022072"/>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22910" y="2180369"/>
            <a:ext cx="7771700" cy="1124978"/>
          </a:xfrm>
        </p:spPr>
        <p:txBody>
          <a:bodyPr anchor="b"/>
          <a:lstStyle>
            <a:lvl1pPr marL="0" indent="0">
              <a:buNone/>
              <a:defRPr sz="2300"/>
            </a:lvl1pPr>
            <a:lvl2pPr marL="426304" indent="0">
              <a:buNone/>
              <a:defRPr sz="1900"/>
            </a:lvl2pPr>
            <a:lvl3pPr marL="852527" indent="0">
              <a:buNone/>
              <a:defRPr sz="1800"/>
            </a:lvl3pPr>
            <a:lvl4pPr marL="1278871" indent="0">
              <a:buNone/>
              <a:defRPr sz="1500"/>
            </a:lvl4pPr>
            <a:lvl5pPr marL="1705029" indent="0">
              <a:buNone/>
              <a:defRPr sz="1500"/>
            </a:lvl5pPr>
            <a:lvl6pPr marL="2131381" indent="0">
              <a:buNone/>
              <a:defRPr sz="1500"/>
            </a:lvl6pPr>
            <a:lvl7pPr marL="2557610" indent="0">
              <a:buNone/>
              <a:defRPr sz="1500"/>
            </a:lvl7pPr>
            <a:lvl8pPr marL="2983858" indent="0">
              <a:buNone/>
              <a:defRPr sz="1500"/>
            </a:lvl8pPr>
            <a:lvl9pPr marL="3410134" indent="0">
              <a:buNone/>
              <a:defRPr sz="15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22751978-C522-4E48-80B5-3370A1AC1C63}" type="datetimeFigureOut">
              <a:rPr lang="en-US">
                <a:solidFill>
                  <a:srgbClr val="103154"/>
                </a:solidFill>
              </a:rPr>
              <a:pPr>
                <a:defRPr/>
              </a:pPr>
              <a:t>7/14/24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9F17751B-411F-4040-9087-26E1FE383CB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578640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29" y="1199976"/>
            <a:ext cx="4031132" cy="3394116"/>
          </a:xfrm>
        </p:spPr>
        <p:txBody>
          <a:bodyPr/>
          <a:lstStyle>
            <a:lvl1pPr>
              <a:defRPr sz="31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6050" y="1199976"/>
            <a:ext cx="4031134" cy="3394116"/>
          </a:xfrm>
        </p:spPr>
        <p:txBody>
          <a:bodyPr/>
          <a:lstStyle>
            <a:lvl1pPr>
              <a:defRPr sz="31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D08EFA2A-12F8-47DE-8E51-8A283E49D479}" type="datetimeFigureOut">
              <a:rPr lang="en-US">
                <a:solidFill>
                  <a:srgbClr val="103154"/>
                </a:solidFill>
              </a:rPr>
              <a:pPr>
                <a:defRPr/>
              </a:pPr>
              <a:t>7/14/24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B0104CC-B53C-4CBF-AFD1-E2B11487D958}"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13931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872" y="206409"/>
            <a:ext cx="8230300" cy="85812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826" y="1152117"/>
            <a:ext cx="4039884" cy="479643"/>
          </a:xfrm>
        </p:spPr>
        <p:txBody>
          <a:bodyPr anchor="b"/>
          <a:lstStyle>
            <a:lvl1pPr marL="0" indent="0">
              <a:buNone/>
              <a:defRPr sz="2600" b="1"/>
            </a:lvl1pPr>
            <a:lvl2pPr marL="426304" indent="0">
              <a:buNone/>
              <a:defRPr sz="2300" b="1"/>
            </a:lvl2pPr>
            <a:lvl3pPr marL="852527" indent="0">
              <a:buNone/>
              <a:defRPr sz="1900" b="1"/>
            </a:lvl3pPr>
            <a:lvl4pPr marL="1278871" indent="0">
              <a:buNone/>
              <a:defRPr sz="1800" b="1"/>
            </a:lvl4pPr>
            <a:lvl5pPr marL="1705029" indent="0">
              <a:buNone/>
              <a:defRPr sz="1800" b="1"/>
            </a:lvl5pPr>
            <a:lvl6pPr marL="2131381" indent="0">
              <a:buNone/>
              <a:defRPr sz="1800" b="1"/>
            </a:lvl6pPr>
            <a:lvl7pPr marL="2557610" indent="0">
              <a:buNone/>
              <a:defRPr sz="1800" b="1"/>
            </a:lvl7pPr>
            <a:lvl8pPr marL="2983858" indent="0">
              <a:buNone/>
              <a:defRPr sz="1800" b="1"/>
            </a:lvl8pPr>
            <a:lvl9pPr marL="3410134" indent="0">
              <a:buNone/>
              <a:defRPr sz="1800" b="1"/>
            </a:lvl9pPr>
          </a:lstStyle>
          <a:p>
            <a:pPr lvl="0"/>
            <a:r>
              <a:rPr lang="en-US"/>
              <a:t>Click to edit Master text styles</a:t>
            </a:r>
          </a:p>
        </p:txBody>
      </p:sp>
      <p:sp>
        <p:nvSpPr>
          <p:cNvPr id="4" name="Content Placeholder 3"/>
          <p:cNvSpPr>
            <a:spLocks noGrp="1"/>
          </p:cNvSpPr>
          <p:nvPr>
            <p:ph sz="half" idx="2"/>
          </p:nvPr>
        </p:nvSpPr>
        <p:spPr>
          <a:xfrm>
            <a:off x="457826" y="1632489"/>
            <a:ext cx="4039884" cy="2963312"/>
          </a:xfr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6286" y="1152117"/>
            <a:ext cx="4041636" cy="479643"/>
          </a:xfrm>
        </p:spPr>
        <p:txBody>
          <a:bodyPr anchor="b"/>
          <a:lstStyle>
            <a:lvl1pPr marL="0" indent="0">
              <a:buNone/>
              <a:defRPr sz="2600" b="1"/>
            </a:lvl1pPr>
            <a:lvl2pPr marL="426304" indent="0">
              <a:buNone/>
              <a:defRPr sz="2300" b="1"/>
            </a:lvl2pPr>
            <a:lvl3pPr marL="852527" indent="0">
              <a:buNone/>
              <a:defRPr sz="1900" b="1"/>
            </a:lvl3pPr>
            <a:lvl4pPr marL="1278871" indent="0">
              <a:buNone/>
              <a:defRPr sz="1800" b="1"/>
            </a:lvl4pPr>
            <a:lvl5pPr marL="1705029" indent="0">
              <a:buNone/>
              <a:defRPr sz="1800" b="1"/>
            </a:lvl5pPr>
            <a:lvl6pPr marL="2131381" indent="0">
              <a:buNone/>
              <a:defRPr sz="1800" b="1"/>
            </a:lvl6pPr>
            <a:lvl7pPr marL="2557610" indent="0">
              <a:buNone/>
              <a:defRPr sz="1800" b="1"/>
            </a:lvl7pPr>
            <a:lvl8pPr marL="2983858" indent="0">
              <a:buNone/>
              <a:defRPr sz="1800" b="1"/>
            </a:lvl8pPr>
            <a:lvl9pPr marL="3410134"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6286" y="1632489"/>
            <a:ext cx="4041636" cy="2963312"/>
          </a:xfr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94E16FD9-9D6D-4CC6-9AFC-473CE03737B9}" type="datetimeFigureOut">
              <a:rPr lang="en-US">
                <a:solidFill>
                  <a:srgbClr val="103154"/>
                </a:solidFill>
              </a:rPr>
              <a:pPr>
                <a:defRPr/>
              </a:pPr>
              <a:t>7/14/24</a:t>
            </a:fld>
            <a:endParaRPr lang="en-US" dirty="0">
              <a:solidFill>
                <a:srgbClr val="103154"/>
              </a:solidFill>
            </a:endParaRPr>
          </a:p>
        </p:txBody>
      </p:sp>
      <p:sp>
        <p:nvSpPr>
          <p:cNvPr id="8"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9" name="Slide Number Placeholder 5"/>
          <p:cNvSpPr>
            <a:spLocks noGrp="1"/>
          </p:cNvSpPr>
          <p:nvPr>
            <p:ph type="sldNum" sz="quarter" idx="12"/>
          </p:nvPr>
        </p:nvSpPr>
        <p:spPr>
          <a:ln/>
        </p:spPr>
        <p:txBody>
          <a:bodyPr/>
          <a:lstStyle>
            <a:lvl1pPr>
              <a:defRPr/>
            </a:lvl1pPr>
          </a:lstStyle>
          <a:p>
            <a:pPr>
              <a:defRPr/>
            </a:pPr>
            <a:fld id="{5BCF8EF5-2BBC-45A2-B4E2-866159ADE6D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0837790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1">
                <a:lumMod val="85000"/>
              </a:schemeClr>
            </a:gs>
          </a:gsLst>
          <a:lin ang="162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190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29" r:id="rId3"/>
    <p:sldLayoutId id="2147483730" r:id="rId4"/>
  </p:sldLayoutIdLst>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xStyles>
    <p:titleStyle>
      <a:lvl1pPr algn="l" defTabSz="815002" rtl="0" eaLnBrk="0" fontAlgn="base" hangingPunct="0">
        <a:spcBef>
          <a:spcPct val="0"/>
        </a:spcBef>
        <a:spcAft>
          <a:spcPct val="0"/>
        </a:spcAft>
        <a:defRPr sz="3400" b="1">
          <a:solidFill>
            <a:srgbClr val="FFFF00"/>
          </a:solidFill>
          <a:latin typeface="+mj-lt"/>
          <a:ea typeface="+mj-ea"/>
          <a:cs typeface="ＭＳ Ｐゴシック"/>
        </a:defRPr>
      </a:lvl1pPr>
      <a:lvl2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2pPr>
      <a:lvl3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3pPr>
      <a:lvl4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4pPr>
      <a:lvl5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5pPr>
      <a:lvl6pPr marL="502624" algn="l" defTabSz="815002" rtl="0" fontAlgn="base">
        <a:spcBef>
          <a:spcPct val="0"/>
        </a:spcBef>
        <a:spcAft>
          <a:spcPct val="0"/>
        </a:spcAft>
        <a:defRPr sz="3400" b="1">
          <a:solidFill>
            <a:srgbClr val="FFFF00"/>
          </a:solidFill>
          <a:latin typeface="Arial" pitchFamily="34" charset="0"/>
          <a:ea typeface="ＭＳ Ｐゴシック" pitchFamily="34" charset="-128"/>
        </a:defRPr>
      </a:lvl6pPr>
      <a:lvl7pPr marL="1005229" algn="l" defTabSz="815002" rtl="0" fontAlgn="base">
        <a:spcBef>
          <a:spcPct val="0"/>
        </a:spcBef>
        <a:spcAft>
          <a:spcPct val="0"/>
        </a:spcAft>
        <a:defRPr sz="3400" b="1">
          <a:solidFill>
            <a:srgbClr val="FFFF00"/>
          </a:solidFill>
          <a:latin typeface="Arial" pitchFamily="34" charset="0"/>
          <a:ea typeface="ＭＳ Ｐゴシック" pitchFamily="34" charset="-128"/>
        </a:defRPr>
      </a:lvl7pPr>
      <a:lvl8pPr marL="1507832" algn="l" defTabSz="815002" rtl="0" fontAlgn="base">
        <a:spcBef>
          <a:spcPct val="0"/>
        </a:spcBef>
        <a:spcAft>
          <a:spcPct val="0"/>
        </a:spcAft>
        <a:defRPr sz="3400" b="1">
          <a:solidFill>
            <a:srgbClr val="FFFF00"/>
          </a:solidFill>
          <a:latin typeface="Arial" pitchFamily="34" charset="0"/>
          <a:ea typeface="ＭＳ Ｐゴシック" pitchFamily="34" charset="-128"/>
        </a:defRPr>
      </a:lvl8pPr>
      <a:lvl9pPr marL="2010467" algn="l" defTabSz="815002" rtl="0" fontAlgn="base">
        <a:spcBef>
          <a:spcPct val="0"/>
        </a:spcBef>
        <a:spcAft>
          <a:spcPct val="0"/>
        </a:spcAft>
        <a:defRPr sz="3400" b="1">
          <a:solidFill>
            <a:srgbClr val="FFFF00"/>
          </a:solidFill>
          <a:latin typeface="Arial" pitchFamily="34" charset="0"/>
          <a:ea typeface="ＭＳ Ｐゴシック" pitchFamily="34" charset="-128"/>
        </a:defRPr>
      </a:lvl9pPr>
    </p:titleStyle>
    <p:body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p:bodyStyle>
    <p:otherStyle>
      <a:defPPr>
        <a:defRPr lang="en-US"/>
      </a:defPPr>
      <a:lvl1pPr marL="0" algn="l" defTabSz="1005229" rtl="0" eaLnBrk="1" latinLnBrk="0" hangingPunct="1">
        <a:defRPr sz="2000" kern="1200">
          <a:solidFill>
            <a:schemeClr val="tx1"/>
          </a:solidFill>
          <a:latin typeface="+mn-lt"/>
          <a:ea typeface="+mn-ea"/>
          <a:cs typeface="+mn-cs"/>
        </a:defRPr>
      </a:lvl1pPr>
      <a:lvl2pPr marL="502624" algn="l" defTabSz="1005229" rtl="0" eaLnBrk="1" latinLnBrk="0" hangingPunct="1">
        <a:defRPr sz="2000" kern="1200">
          <a:solidFill>
            <a:schemeClr val="tx1"/>
          </a:solidFill>
          <a:latin typeface="+mn-lt"/>
          <a:ea typeface="+mn-ea"/>
          <a:cs typeface="+mn-cs"/>
        </a:defRPr>
      </a:lvl2pPr>
      <a:lvl3pPr marL="1005229" algn="l" defTabSz="1005229" rtl="0" eaLnBrk="1" latinLnBrk="0" hangingPunct="1">
        <a:defRPr sz="2000" kern="1200">
          <a:solidFill>
            <a:schemeClr val="tx1"/>
          </a:solidFill>
          <a:latin typeface="+mn-lt"/>
          <a:ea typeface="+mn-ea"/>
          <a:cs typeface="+mn-cs"/>
        </a:defRPr>
      </a:lvl3pPr>
      <a:lvl4pPr marL="1507832" algn="l" defTabSz="1005229" rtl="0" eaLnBrk="1" latinLnBrk="0" hangingPunct="1">
        <a:defRPr sz="2000" kern="1200">
          <a:solidFill>
            <a:schemeClr val="tx1"/>
          </a:solidFill>
          <a:latin typeface="+mn-lt"/>
          <a:ea typeface="+mn-ea"/>
          <a:cs typeface="+mn-cs"/>
        </a:defRPr>
      </a:lvl4pPr>
      <a:lvl5pPr marL="2010467" algn="l" defTabSz="1005229" rtl="0" eaLnBrk="1" latinLnBrk="0" hangingPunct="1">
        <a:defRPr sz="2000" kern="1200">
          <a:solidFill>
            <a:schemeClr val="tx1"/>
          </a:solidFill>
          <a:latin typeface="+mn-lt"/>
          <a:ea typeface="+mn-ea"/>
          <a:cs typeface="+mn-cs"/>
        </a:defRPr>
      </a:lvl5pPr>
      <a:lvl6pPr marL="2513079" algn="l" defTabSz="1005229" rtl="0" eaLnBrk="1" latinLnBrk="0" hangingPunct="1">
        <a:defRPr sz="2000" kern="1200">
          <a:solidFill>
            <a:schemeClr val="tx1"/>
          </a:solidFill>
          <a:latin typeface="+mn-lt"/>
          <a:ea typeface="+mn-ea"/>
          <a:cs typeface="+mn-cs"/>
        </a:defRPr>
      </a:lvl6pPr>
      <a:lvl7pPr marL="3015687" algn="l" defTabSz="1005229" rtl="0" eaLnBrk="1" latinLnBrk="0" hangingPunct="1">
        <a:defRPr sz="2000" kern="1200">
          <a:solidFill>
            <a:schemeClr val="tx1"/>
          </a:solidFill>
          <a:latin typeface="+mn-lt"/>
          <a:ea typeface="+mn-ea"/>
          <a:cs typeface="+mn-cs"/>
        </a:defRPr>
      </a:lvl7pPr>
      <a:lvl8pPr marL="3518312" algn="l" defTabSz="1005229" rtl="0" eaLnBrk="1" latinLnBrk="0" hangingPunct="1">
        <a:defRPr sz="2000" kern="1200">
          <a:solidFill>
            <a:schemeClr val="tx1"/>
          </a:solidFill>
          <a:latin typeface="+mn-lt"/>
          <a:ea typeface="+mn-ea"/>
          <a:cs typeface="+mn-cs"/>
        </a:defRPr>
      </a:lvl8pPr>
      <a:lvl9pPr marL="4020927" algn="l" defTabSz="100522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77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bwMode="auto">
          <a:xfrm>
            <a:off x="457896" y="4766777"/>
            <a:ext cx="2133716" cy="273832"/>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a:defRPr>
                <a:ea typeface="ＭＳ Ｐゴシック" pitchFamily="34" charset="-128"/>
                <a:cs typeface="+mn-cs"/>
              </a:defRPr>
            </a:lvl1pPr>
          </a:lstStyle>
          <a:p>
            <a:pPr defTabSz="690927" fontAlgn="base">
              <a:spcBef>
                <a:spcPct val="0"/>
              </a:spcBef>
              <a:spcAft>
                <a:spcPct val="0"/>
              </a:spcAft>
              <a:defRPr/>
            </a:pPr>
            <a:fld id="{2544057C-4636-455F-B0F3-DBA9BC6871D1}" type="datetimeFigureOut">
              <a:rPr lang="en-US" sz="1500" smtClean="0">
                <a:solidFill>
                  <a:srgbClr val="103154"/>
                </a:solidFill>
                <a:latin typeface="Corbel" pitchFamily="34" charset="0"/>
              </a:rPr>
              <a:pPr defTabSz="690927" fontAlgn="base">
                <a:spcBef>
                  <a:spcPct val="0"/>
                </a:spcBef>
                <a:spcAft>
                  <a:spcPct val="0"/>
                </a:spcAft>
                <a:defRPr/>
              </a:pPr>
              <a:t>7/14/24</a:t>
            </a:fld>
            <a:endParaRPr lang="en-US" sz="1500" dirty="0">
              <a:solidFill>
                <a:srgbClr val="103154"/>
              </a:solidFill>
              <a:latin typeface="Corbel" pitchFamily="34" charset="0"/>
            </a:endParaRPr>
          </a:p>
        </p:txBody>
      </p:sp>
      <p:sp>
        <p:nvSpPr>
          <p:cNvPr id="3" name="Footer Placeholder 4"/>
          <p:cNvSpPr>
            <a:spLocks noGrp="1"/>
          </p:cNvSpPr>
          <p:nvPr>
            <p:ph type="ftr" sz="quarter" idx="3"/>
          </p:nvPr>
        </p:nvSpPr>
        <p:spPr bwMode="auto">
          <a:xfrm>
            <a:off x="3125247" y="4766777"/>
            <a:ext cx="2895134" cy="273832"/>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defTabSz="690971" fontAlgn="auto">
              <a:spcBef>
                <a:spcPts val="0"/>
              </a:spcBef>
              <a:spcAft>
                <a:spcPts val="0"/>
              </a:spcAft>
              <a:defRPr>
                <a:latin typeface="+mn-lt"/>
                <a:ea typeface="+mn-ea"/>
                <a:cs typeface="+mn-cs"/>
              </a:defRPr>
            </a:lvl1pPr>
          </a:lstStyle>
          <a:p>
            <a:pPr>
              <a:defRPr/>
            </a:pPr>
            <a:endParaRPr lang="en-US" sz="1500" dirty="0">
              <a:solidFill>
                <a:srgbClr val="103154"/>
              </a:solidFill>
            </a:endParaRPr>
          </a:p>
        </p:txBody>
      </p:sp>
      <p:sp>
        <p:nvSpPr>
          <p:cNvPr id="4" name="Slide Number Placeholder 5"/>
          <p:cNvSpPr>
            <a:spLocks noGrp="1"/>
          </p:cNvSpPr>
          <p:nvPr>
            <p:ph type="sldNum" sz="quarter" idx="4"/>
          </p:nvPr>
        </p:nvSpPr>
        <p:spPr bwMode="auto">
          <a:xfrm>
            <a:off x="6554975" y="4766777"/>
            <a:ext cx="2133718" cy="273832"/>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a:defRPr>
                <a:ea typeface="ＭＳ Ｐゴシック" pitchFamily="34" charset="-128"/>
                <a:cs typeface="+mn-cs"/>
              </a:defRPr>
            </a:lvl1pPr>
          </a:lstStyle>
          <a:p>
            <a:pPr defTabSz="690927" fontAlgn="base">
              <a:spcBef>
                <a:spcPct val="0"/>
              </a:spcBef>
              <a:spcAft>
                <a:spcPct val="0"/>
              </a:spcAft>
              <a:defRPr/>
            </a:pPr>
            <a:fld id="{B61EBE1B-DF7B-4167-ADFC-EDB70C399FF6}" type="slidenum">
              <a:rPr lang="en-US" sz="1500" smtClean="0">
                <a:solidFill>
                  <a:srgbClr val="103154"/>
                </a:solidFill>
                <a:latin typeface="Corbel" pitchFamily="34" charset="0"/>
              </a:rPr>
              <a:pPr defTabSz="690927" fontAlgn="base">
                <a:spcBef>
                  <a:spcPct val="0"/>
                </a:spcBef>
                <a:spcAft>
                  <a:spcPct val="0"/>
                </a:spcAft>
                <a:defRPr/>
              </a:pPr>
              <a:t>‹#›</a:t>
            </a:fld>
            <a:endParaRPr lang="en-US" sz="1500" dirty="0">
              <a:solidFill>
                <a:srgbClr val="103154"/>
              </a:solidFill>
              <a:latin typeface="Corbel" pitchFamily="34" charset="0"/>
            </a:endParaRPr>
          </a:p>
        </p:txBody>
      </p:sp>
      <p:sp>
        <p:nvSpPr>
          <p:cNvPr id="2053" name="Rectangle 5"/>
          <p:cNvSpPr>
            <a:spLocks noGrp="1" noChangeArrowheads="1"/>
          </p:cNvSpPr>
          <p:nvPr>
            <p:ph type="title"/>
          </p:nvPr>
        </p:nvSpPr>
        <p:spPr bwMode="auto">
          <a:xfrm>
            <a:off x="0" y="4"/>
            <a:ext cx="9144000" cy="1063933"/>
          </a:xfrm>
          <a:prstGeom prst="rect">
            <a:avLst/>
          </a:prstGeom>
          <a:solidFill>
            <a:schemeClr val="tx1"/>
          </a:solidFill>
          <a:ln w="9525" algn="ctr">
            <a:noFill/>
            <a:miter lim="800000"/>
            <a:headEnd/>
            <a:tailEnd/>
          </a:ln>
        </p:spPr>
        <p:txBody>
          <a:bodyPr vert="horz" wrap="square" lIns="84927" tIns="42429" rIns="84927" bIns="42429" numCol="1" anchor="ctr" anchorCtr="0" compatLnSpc="1">
            <a:prstTxWarp prst="textNoShape">
              <a:avLst/>
            </a:prstTxWarp>
          </a:bodyPr>
          <a:lstStyle/>
          <a:p>
            <a:pPr lvl="0"/>
            <a:r>
              <a:rPr lang="en-US"/>
              <a:t>Click to edit Master title style</a:t>
            </a:r>
          </a:p>
        </p:txBody>
      </p:sp>
      <p:sp>
        <p:nvSpPr>
          <p:cNvPr id="2054" name="Rectangle 6"/>
          <p:cNvSpPr>
            <a:spLocks noGrp="1" noChangeArrowheads="1"/>
          </p:cNvSpPr>
          <p:nvPr>
            <p:ph type="body" idx="1"/>
          </p:nvPr>
        </p:nvSpPr>
        <p:spPr bwMode="auto">
          <a:xfrm>
            <a:off x="456872" y="1199976"/>
            <a:ext cx="8230300" cy="3394116"/>
          </a:xfrm>
          <a:prstGeom prst="rect">
            <a:avLst/>
          </a:prstGeom>
          <a:noFill/>
          <a:ln w="9525">
            <a:noFill/>
            <a:miter lim="800000"/>
            <a:headEnd/>
            <a:tailEnd/>
          </a:ln>
        </p:spPr>
        <p:txBody>
          <a:bodyPr vert="horz" wrap="square" lIns="84927" tIns="42429" rIns="84927" bIns="424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3082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l" defTabSz="690927" rtl="0" eaLnBrk="0" fontAlgn="base" hangingPunct="0">
        <a:spcBef>
          <a:spcPct val="0"/>
        </a:spcBef>
        <a:spcAft>
          <a:spcPct val="0"/>
        </a:spcAft>
        <a:defRPr sz="3200" b="1">
          <a:solidFill>
            <a:srgbClr val="FFFF00"/>
          </a:solidFill>
          <a:latin typeface="+mj-lt"/>
          <a:ea typeface="+mj-ea"/>
          <a:cs typeface="ＭＳ Ｐゴシック"/>
        </a:defRPr>
      </a:lvl1pPr>
      <a:lvl2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2pPr>
      <a:lvl3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3pPr>
      <a:lvl4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4pPr>
      <a:lvl5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5pPr>
      <a:lvl6pPr marL="426304" algn="l" defTabSz="690927" rtl="0" fontAlgn="base">
        <a:spcBef>
          <a:spcPct val="0"/>
        </a:spcBef>
        <a:spcAft>
          <a:spcPct val="0"/>
        </a:spcAft>
        <a:defRPr sz="3200" b="1">
          <a:solidFill>
            <a:srgbClr val="FFFF00"/>
          </a:solidFill>
          <a:latin typeface="Arial" pitchFamily="34" charset="0"/>
          <a:ea typeface="ＭＳ Ｐゴシック" pitchFamily="34" charset="-128"/>
        </a:defRPr>
      </a:lvl6pPr>
      <a:lvl7pPr marL="852527" algn="l" defTabSz="690927" rtl="0" fontAlgn="base">
        <a:spcBef>
          <a:spcPct val="0"/>
        </a:spcBef>
        <a:spcAft>
          <a:spcPct val="0"/>
        </a:spcAft>
        <a:defRPr sz="3200" b="1">
          <a:solidFill>
            <a:srgbClr val="FFFF00"/>
          </a:solidFill>
          <a:latin typeface="Arial" pitchFamily="34" charset="0"/>
          <a:ea typeface="ＭＳ Ｐゴシック" pitchFamily="34" charset="-128"/>
        </a:defRPr>
      </a:lvl7pPr>
      <a:lvl8pPr marL="1278871" algn="l" defTabSz="690927" rtl="0" fontAlgn="base">
        <a:spcBef>
          <a:spcPct val="0"/>
        </a:spcBef>
        <a:spcAft>
          <a:spcPct val="0"/>
        </a:spcAft>
        <a:defRPr sz="3200" b="1">
          <a:solidFill>
            <a:srgbClr val="FFFF00"/>
          </a:solidFill>
          <a:latin typeface="Arial" pitchFamily="34" charset="0"/>
          <a:ea typeface="ＭＳ Ｐゴシック" pitchFamily="34" charset="-128"/>
        </a:defRPr>
      </a:lvl8pPr>
      <a:lvl9pPr marL="1705029" algn="l" defTabSz="690927" rtl="0" fontAlgn="base">
        <a:spcBef>
          <a:spcPct val="0"/>
        </a:spcBef>
        <a:spcAft>
          <a:spcPct val="0"/>
        </a:spcAft>
        <a:defRPr sz="3200" b="1">
          <a:solidFill>
            <a:srgbClr val="FFFF00"/>
          </a:solidFill>
          <a:latin typeface="Arial" pitchFamily="34" charset="0"/>
          <a:ea typeface="ＭＳ Ｐゴシック" pitchFamily="34" charset="-128"/>
        </a:defRPr>
      </a:lvl9pPr>
    </p:titleStyle>
    <p:bodyStyle>
      <a:lvl1pPr marL="159839" indent="-159839" algn="l" defTabSz="690927" rtl="0" eaLnBrk="0" fontAlgn="base" hangingPunct="0">
        <a:lnSpc>
          <a:spcPct val="95000"/>
        </a:lnSpc>
        <a:spcBef>
          <a:spcPct val="5000"/>
        </a:spcBef>
        <a:spcAft>
          <a:spcPct val="0"/>
        </a:spcAft>
        <a:buClr>
          <a:srgbClr val="FFFF66"/>
        </a:buClr>
        <a:buSzPct val="130000"/>
        <a:buChar char="•"/>
        <a:defRPr sz="3600">
          <a:solidFill>
            <a:schemeClr val="bg1"/>
          </a:solidFill>
          <a:latin typeface="+mn-lt"/>
          <a:ea typeface="+mn-ea"/>
          <a:cs typeface="ＭＳ Ｐゴシック"/>
        </a:defRPr>
      </a:lvl1pPr>
      <a:lvl2pPr marL="319834" indent="-53429" algn="l" defTabSz="690927"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995990" indent="-263416" algn="l" defTabSz="690927" rtl="0" eaLnBrk="0" fontAlgn="base" hangingPunct="0">
        <a:lnSpc>
          <a:spcPct val="95000"/>
        </a:lnSpc>
        <a:spcBef>
          <a:spcPct val="5000"/>
        </a:spcBef>
        <a:spcAft>
          <a:spcPct val="0"/>
        </a:spcAft>
        <a:buClr>
          <a:srgbClr val="FFFF66"/>
        </a:buClr>
        <a:buSzPct val="130000"/>
        <a:buChar char="•"/>
        <a:defRPr sz="1500">
          <a:solidFill>
            <a:schemeClr val="bg1"/>
          </a:solidFill>
          <a:latin typeface="+mn-lt"/>
          <a:ea typeface="+mn-ea"/>
          <a:cs typeface="ＭＳ Ｐゴシック"/>
        </a:defRPr>
      </a:lvl3pPr>
      <a:lvl4pPr marL="1355783" indent="-253288" algn="l" defTabSz="690927" rtl="0" eaLnBrk="0" fontAlgn="base" hangingPunct="0">
        <a:lnSpc>
          <a:spcPct val="95000"/>
        </a:lnSpc>
        <a:spcBef>
          <a:spcPct val="5000"/>
        </a:spcBef>
        <a:spcAft>
          <a:spcPct val="0"/>
        </a:spcAft>
        <a:buClr>
          <a:srgbClr val="FFFF66"/>
        </a:buClr>
        <a:buSzPct val="130000"/>
        <a:buChar char="•"/>
        <a:defRPr sz="1500">
          <a:solidFill>
            <a:schemeClr val="bg1"/>
          </a:solidFill>
          <a:latin typeface="+mn-lt"/>
          <a:ea typeface="+mn-ea"/>
          <a:cs typeface="ＭＳ Ｐゴシック"/>
        </a:defRPr>
      </a:lvl4pPr>
      <a:lvl5pPr marL="1725906" indent="-263416" algn="l" defTabSz="690927" rtl="0" eaLnBrk="0" fontAlgn="base" hangingPunct="0">
        <a:lnSpc>
          <a:spcPct val="95000"/>
        </a:lnSpc>
        <a:spcBef>
          <a:spcPct val="5000"/>
        </a:spcBef>
        <a:spcAft>
          <a:spcPct val="0"/>
        </a:spcAft>
        <a:buClr>
          <a:srgbClr val="FFFF66"/>
        </a:buClr>
        <a:buSzPct val="130000"/>
        <a:buChar char="•"/>
        <a:defRPr sz="1500">
          <a:solidFill>
            <a:schemeClr val="bg1"/>
          </a:solidFill>
          <a:latin typeface="+mn-lt"/>
          <a:ea typeface="+mn-ea"/>
          <a:cs typeface="ＭＳ Ｐゴシック"/>
        </a:defRPr>
      </a:lvl5pPr>
      <a:lvl6pPr marL="2152120"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6pPr>
      <a:lvl7pPr marL="2578301"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7pPr>
      <a:lvl8pPr marL="3004630"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8pPr>
      <a:lvl9pPr marL="3430912"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9pPr>
    </p:bodyStyle>
    <p:otherStyle>
      <a:defPPr>
        <a:defRPr lang="en-US"/>
      </a:defPPr>
      <a:lvl1pPr marL="0" algn="l" defTabSz="852527" rtl="0" eaLnBrk="1" latinLnBrk="0" hangingPunct="1">
        <a:defRPr sz="1900" kern="1200">
          <a:solidFill>
            <a:schemeClr val="tx1"/>
          </a:solidFill>
          <a:latin typeface="+mn-lt"/>
          <a:ea typeface="+mn-ea"/>
          <a:cs typeface="+mn-cs"/>
        </a:defRPr>
      </a:lvl1pPr>
      <a:lvl2pPr marL="426304" algn="l" defTabSz="852527" rtl="0" eaLnBrk="1" latinLnBrk="0" hangingPunct="1">
        <a:defRPr sz="1900" kern="1200">
          <a:solidFill>
            <a:schemeClr val="tx1"/>
          </a:solidFill>
          <a:latin typeface="+mn-lt"/>
          <a:ea typeface="+mn-ea"/>
          <a:cs typeface="+mn-cs"/>
        </a:defRPr>
      </a:lvl2pPr>
      <a:lvl3pPr marL="852527" algn="l" defTabSz="852527" rtl="0" eaLnBrk="1" latinLnBrk="0" hangingPunct="1">
        <a:defRPr sz="1900" kern="1200">
          <a:solidFill>
            <a:schemeClr val="tx1"/>
          </a:solidFill>
          <a:latin typeface="+mn-lt"/>
          <a:ea typeface="+mn-ea"/>
          <a:cs typeface="+mn-cs"/>
        </a:defRPr>
      </a:lvl3pPr>
      <a:lvl4pPr marL="1278871" algn="l" defTabSz="852527" rtl="0" eaLnBrk="1" latinLnBrk="0" hangingPunct="1">
        <a:defRPr sz="1900" kern="1200">
          <a:solidFill>
            <a:schemeClr val="tx1"/>
          </a:solidFill>
          <a:latin typeface="+mn-lt"/>
          <a:ea typeface="+mn-ea"/>
          <a:cs typeface="+mn-cs"/>
        </a:defRPr>
      </a:lvl4pPr>
      <a:lvl5pPr marL="1705029" algn="l" defTabSz="852527" rtl="0" eaLnBrk="1" latinLnBrk="0" hangingPunct="1">
        <a:defRPr sz="1900" kern="1200">
          <a:solidFill>
            <a:schemeClr val="tx1"/>
          </a:solidFill>
          <a:latin typeface="+mn-lt"/>
          <a:ea typeface="+mn-ea"/>
          <a:cs typeface="+mn-cs"/>
        </a:defRPr>
      </a:lvl5pPr>
      <a:lvl6pPr marL="2131381" algn="l" defTabSz="852527" rtl="0" eaLnBrk="1" latinLnBrk="0" hangingPunct="1">
        <a:defRPr sz="1900" kern="1200">
          <a:solidFill>
            <a:schemeClr val="tx1"/>
          </a:solidFill>
          <a:latin typeface="+mn-lt"/>
          <a:ea typeface="+mn-ea"/>
          <a:cs typeface="+mn-cs"/>
        </a:defRPr>
      </a:lvl6pPr>
      <a:lvl7pPr marL="2557610" algn="l" defTabSz="852527" rtl="0" eaLnBrk="1" latinLnBrk="0" hangingPunct="1">
        <a:defRPr sz="1900" kern="1200">
          <a:solidFill>
            <a:schemeClr val="tx1"/>
          </a:solidFill>
          <a:latin typeface="+mn-lt"/>
          <a:ea typeface="+mn-ea"/>
          <a:cs typeface="+mn-cs"/>
        </a:defRPr>
      </a:lvl7pPr>
      <a:lvl8pPr marL="2983858" algn="l" defTabSz="852527" rtl="0" eaLnBrk="1" latinLnBrk="0" hangingPunct="1">
        <a:defRPr sz="1900" kern="1200">
          <a:solidFill>
            <a:schemeClr val="tx1"/>
          </a:solidFill>
          <a:latin typeface="+mn-lt"/>
          <a:ea typeface="+mn-ea"/>
          <a:cs typeface="+mn-cs"/>
        </a:defRPr>
      </a:lvl8pPr>
      <a:lvl9pPr marL="3410134" algn="l" defTabSz="85252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77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bwMode="auto">
          <a:xfrm>
            <a:off x="456851" y="4766816"/>
            <a:ext cx="2133716" cy="273831"/>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a:defRPr>
                <a:solidFill>
                  <a:srgbClr val="103154"/>
                </a:solidFill>
                <a:ea typeface="ＭＳ Ｐゴシック" pitchFamily="34" charset="-128"/>
                <a:cs typeface="+mn-cs"/>
              </a:defRPr>
            </a:lvl1pPr>
          </a:lstStyle>
          <a:p>
            <a:pPr defTabSz="750633" fontAlgn="base">
              <a:spcBef>
                <a:spcPct val="0"/>
              </a:spcBef>
              <a:spcAft>
                <a:spcPct val="0"/>
              </a:spcAft>
              <a:defRPr/>
            </a:pPr>
            <a:fld id="{B814CAE4-7F33-44D1-AE05-662692FB5C0A}" type="datetimeFigureOut">
              <a:rPr lang="en-US" sz="1700" smtClean="0">
                <a:latin typeface="Corbel" pitchFamily="34" charset="0"/>
              </a:rPr>
              <a:pPr defTabSz="750633" fontAlgn="base">
                <a:spcBef>
                  <a:spcPct val="0"/>
                </a:spcBef>
                <a:spcAft>
                  <a:spcPct val="0"/>
                </a:spcAft>
                <a:defRPr/>
              </a:pPr>
              <a:t>7/14/24</a:t>
            </a:fld>
            <a:endParaRPr lang="en-US" sz="1700">
              <a:latin typeface="Corbel" pitchFamily="34" charset="0"/>
            </a:endParaRPr>
          </a:p>
        </p:txBody>
      </p:sp>
      <p:sp>
        <p:nvSpPr>
          <p:cNvPr id="3" name="Footer Placeholder 4"/>
          <p:cNvSpPr>
            <a:spLocks noGrp="1"/>
          </p:cNvSpPr>
          <p:nvPr>
            <p:ph type="ftr" sz="quarter" idx="3"/>
          </p:nvPr>
        </p:nvSpPr>
        <p:spPr bwMode="auto">
          <a:xfrm>
            <a:off x="3126649" y="4766816"/>
            <a:ext cx="2895133" cy="273831"/>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defTabSz="750665" fontAlgn="auto">
              <a:spcBef>
                <a:spcPts val="0"/>
              </a:spcBef>
              <a:spcAft>
                <a:spcPts val="0"/>
              </a:spcAft>
              <a:defRPr>
                <a:solidFill>
                  <a:srgbClr val="103154"/>
                </a:solidFill>
                <a:latin typeface="+mn-lt"/>
                <a:ea typeface="+mn-ea"/>
                <a:cs typeface="+mn-cs"/>
              </a:defRPr>
            </a:lvl1pPr>
          </a:lstStyle>
          <a:p>
            <a:pPr>
              <a:defRPr/>
            </a:pPr>
            <a:endParaRPr lang="en-US" sz="1700"/>
          </a:p>
        </p:txBody>
      </p:sp>
      <p:sp>
        <p:nvSpPr>
          <p:cNvPr id="4" name="Slide Number Placeholder 5"/>
          <p:cNvSpPr>
            <a:spLocks noGrp="1"/>
          </p:cNvSpPr>
          <p:nvPr>
            <p:ph type="sldNum" sz="quarter" idx="4"/>
          </p:nvPr>
        </p:nvSpPr>
        <p:spPr bwMode="auto">
          <a:xfrm>
            <a:off x="6555648" y="4766816"/>
            <a:ext cx="2133717" cy="273831"/>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a:defRPr>
                <a:solidFill>
                  <a:srgbClr val="103154"/>
                </a:solidFill>
                <a:ea typeface="ＭＳ Ｐゴシック" pitchFamily="34" charset="-128"/>
                <a:cs typeface="+mn-cs"/>
              </a:defRPr>
            </a:lvl1pPr>
          </a:lstStyle>
          <a:p>
            <a:pPr defTabSz="750633" fontAlgn="base">
              <a:spcBef>
                <a:spcPct val="0"/>
              </a:spcBef>
              <a:spcAft>
                <a:spcPct val="0"/>
              </a:spcAft>
              <a:defRPr/>
            </a:pPr>
            <a:fld id="{13DBBAE1-BB7B-4790-BDD1-0D515F50E676}" type="slidenum">
              <a:rPr lang="en-US" sz="1700" smtClean="0">
                <a:latin typeface="Corbel" pitchFamily="34" charset="0"/>
              </a:rPr>
              <a:pPr defTabSz="750633" fontAlgn="base">
                <a:spcBef>
                  <a:spcPct val="0"/>
                </a:spcBef>
                <a:spcAft>
                  <a:spcPct val="0"/>
                </a:spcAft>
                <a:defRPr/>
              </a:pPr>
              <a:t>‹#›</a:t>
            </a:fld>
            <a:endParaRPr lang="en-US" sz="1700">
              <a:latin typeface="Corbel" pitchFamily="34" charset="0"/>
            </a:endParaRPr>
          </a:p>
        </p:txBody>
      </p:sp>
      <p:sp>
        <p:nvSpPr>
          <p:cNvPr id="3077" name="Rectangle 5"/>
          <p:cNvSpPr>
            <a:spLocks noGrp="1" noChangeArrowheads="1"/>
          </p:cNvSpPr>
          <p:nvPr>
            <p:ph type="title"/>
          </p:nvPr>
        </p:nvSpPr>
        <p:spPr bwMode="auto">
          <a:xfrm>
            <a:off x="0" y="7"/>
            <a:ext cx="9144000" cy="1063932"/>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2082" tIns="46068" rIns="92082" bIns="46068" numCol="1" anchor="ctr" anchorCtr="0" compatLnSpc="1">
            <a:prstTxWarp prst="textNoShape">
              <a:avLst/>
            </a:prstTxWarp>
          </a:bodyPr>
          <a:lstStyle/>
          <a:p>
            <a:pPr lvl="0"/>
            <a:r>
              <a:rPr lang="en-US" altLang="en-US"/>
              <a:t>Click to edit Master title style</a:t>
            </a:r>
          </a:p>
        </p:txBody>
      </p:sp>
      <p:sp>
        <p:nvSpPr>
          <p:cNvPr id="3078" name="Rectangle 6"/>
          <p:cNvSpPr>
            <a:spLocks noGrp="1" noChangeArrowheads="1"/>
          </p:cNvSpPr>
          <p:nvPr>
            <p:ph type="body" idx="1"/>
          </p:nvPr>
        </p:nvSpPr>
        <p:spPr bwMode="auto">
          <a:xfrm>
            <a:off x="456851" y="1202182"/>
            <a:ext cx="8230300" cy="339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82" tIns="46068" rIns="92082" bIns="4606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34096095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ransition advClick="0" advTm="5000"/>
  <p:txStyles>
    <p:titleStyle>
      <a:lvl1pPr algn="l" defTabSz="750633" rtl="0" eaLnBrk="0" fontAlgn="base" hangingPunct="0">
        <a:spcBef>
          <a:spcPct val="0"/>
        </a:spcBef>
        <a:spcAft>
          <a:spcPct val="0"/>
        </a:spcAft>
        <a:defRPr sz="3400" b="1">
          <a:solidFill>
            <a:srgbClr val="FFFF00"/>
          </a:solidFill>
          <a:latin typeface="+mj-lt"/>
          <a:ea typeface="ＭＳ Ｐゴシック" pitchFamily="34" charset="-128"/>
          <a:cs typeface="ＭＳ Ｐゴシック"/>
        </a:defRPr>
      </a:lvl1pPr>
      <a:lvl2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2pPr>
      <a:lvl3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3pPr>
      <a:lvl4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4pPr>
      <a:lvl5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5pPr>
      <a:lvl6pPr marL="463436" algn="l" defTabSz="750633" rtl="0" fontAlgn="base">
        <a:spcBef>
          <a:spcPct val="0"/>
        </a:spcBef>
        <a:spcAft>
          <a:spcPct val="0"/>
        </a:spcAft>
        <a:defRPr sz="3400" b="1">
          <a:solidFill>
            <a:srgbClr val="FFFF00"/>
          </a:solidFill>
          <a:latin typeface="Arial" pitchFamily="34" charset="0"/>
          <a:ea typeface="ＭＳ Ｐゴシック" pitchFamily="34" charset="-128"/>
        </a:defRPr>
      </a:lvl6pPr>
      <a:lvl7pPr marL="926372" algn="l" defTabSz="750633" rtl="0" fontAlgn="base">
        <a:spcBef>
          <a:spcPct val="0"/>
        </a:spcBef>
        <a:spcAft>
          <a:spcPct val="0"/>
        </a:spcAft>
        <a:defRPr sz="3400" b="1">
          <a:solidFill>
            <a:srgbClr val="FFFF00"/>
          </a:solidFill>
          <a:latin typeface="Arial" pitchFamily="34" charset="0"/>
          <a:ea typeface="ＭＳ Ｐゴシック" pitchFamily="34" charset="-128"/>
        </a:defRPr>
      </a:lvl7pPr>
      <a:lvl8pPr marL="1389394" algn="l" defTabSz="750633" rtl="0" fontAlgn="base">
        <a:spcBef>
          <a:spcPct val="0"/>
        </a:spcBef>
        <a:spcAft>
          <a:spcPct val="0"/>
        </a:spcAft>
        <a:defRPr sz="3400" b="1">
          <a:solidFill>
            <a:srgbClr val="FFFF00"/>
          </a:solidFill>
          <a:latin typeface="Arial" pitchFamily="34" charset="0"/>
          <a:ea typeface="ＭＳ Ｐゴシック" pitchFamily="34" charset="-128"/>
        </a:defRPr>
      </a:lvl8pPr>
      <a:lvl9pPr marL="1852519" algn="l" defTabSz="750633" rtl="0" fontAlgn="base">
        <a:spcBef>
          <a:spcPct val="0"/>
        </a:spcBef>
        <a:spcAft>
          <a:spcPct val="0"/>
        </a:spcAft>
        <a:defRPr sz="3400" b="1">
          <a:solidFill>
            <a:srgbClr val="FFFF00"/>
          </a:solidFill>
          <a:latin typeface="Arial" pitchFamily="34" charset="0"/>
          <a:ea typeface="ＭＳ Ｐゴシック" pitchFamily="34" charset="-128"/>
        </a:defRPr>
      </a:lvl9pPr>
    </p:titleStyle>
    <p:bodyStyle>
      <a:lvl1pPr marL="173694" indent="-173694" algn="l" defTabSz="750633" rtl="0" eaLnBrk="0" fontAlgn="base" hangingPunct="0">
        <a:lnSpc>
          <a:spcPct val="95000"/>
        </a:lnSpc>
        <a:spcBef>
          <a:spcPct val="5000"/>
        </a:spcBef>
        <a:spcAft>
          <a:spcPct val="0"/>
        </a:spcAft>
        <a:buClr>
          <a:srgbClr val="FFFF66"/>
        </a:buClr>
        <a:buSzPct val="130000"/>
        <a:buChar char="•"/>
        <a:defRPr>
          <a:solidFill>
            <a:schemeClr val="bg1"/>
          </a:solidFill>
          <a:latin typeface="+mn-lt"/>
          <a:ea typeface="ＭＳ Ｐゴシック" pitchFamily="34" charset="-128"/>
          <a:cs typeface="ＭＳ Ｐゴシック"/>
        </a:defRPr>
      </a:lvl1pPr>
      <a:lvl2pPr marL="347689" indent="-58047" algn="l" defTabSz="750633"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ＭＳ Ｐゴシック" pitchFamily="34" charset="-128"/>
          <a:cs typeface="ＭＳ Ｐゴシック"/>
        </a:defRPr>
      </a:lvl2pPr>
      <a:lvl3pPr marL="1082189" indent="-286275" algn="l" defTabSz="750633"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ＭＳ Ｐゴシック" pitchFamily="34" charset="-128"/>
          <a:cs typeface="ＭＳ Ｐゴシック"/>
        </a:defRPr>
      </a:lvl3pPr>
      <a:lvl4pPr marL="1472983" indent="-275119" algn="l" defTabSz="750633"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ＭＳ Ｐゴシック" pitchFamily="34" charset="-128"/>
          <a:cs typeface="ＭＳ Ｐゴシック"/>
        </a:defRPr>
      </a:lvl4pPr>
      <a:lvl5pPr marL="1875024" indent="-286275" algn="l" defTabSz="750633"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ＭＳ Ｐゴシック" pitchFamily="34" charset="-128"/>
          <a:cs typeface="ＭＳ Ｐゴシック"/>
        </a:defRPr>
      </a:lvl5pPr>
      <a:lvl6pPr marL="2338196"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2801317"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264482"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3727587"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p:bodyStyle>
    <p:otherStyle>
      <a:defPPr>
        <a:defRPr lang="en-US"/>
      </a:defPPr>
      <a:lvl1pPr marL="0" algn="l" defTabSz="926372" rtl="0" eaLnBrk="1" latinLnBrk="0" hangingPunct="1">
        <a:defRPr sz="2000" kern="1200">
          <a:solidFill>
            <a:schemeClr val="tx1"/>
          </a:solidFill>
          <a:latin typeface="+mn-lt"/>
          <a:ea typeface="+mn-ea"/>
          <a:cs typeface="+mn-cs"/>
        </a:defRPr>
      </a:lvl1pPr>
      <a:lvl2pPr marL="463436" algn="l" defTabSz="926372" rtl="0" eaLnBrk="1" latinLnBrk="0" hangingPunct="1">
        <a:defRPr sz="2000" kern="1200">
          <a:solidFill>
            <a:schemeClr val="tx1"/>
          </a:solidFill>
          <a:latin typeface="+mn-lt"/>
          <a:ea typeface="+mn-ea"/>
          <a:cs typeface="+mn-cs"/>
        </a:defRPr>
      </a:lvl2pPr>
      <a:lvl3pPr marL="926372" algn="l" defTabSz="926372" rtl="0" eaLnBrk="1" latinLnBrk="0" hangingPunct="1">
        <a:defRPr sz="2000" kern="1200">
          <a:solidFill>
            <a:schemeClr val="tx1"/>
          </a:solidFill>
          <a:latin typeface="+mn-lt"/>
          <a:ea typeface="+mn-ea"/>
          <a:cs typeface="+mn-cs"/>
        </a:defRPr>
      </a:lvl3pPr>
      <a:lvl4pPr marL="1389394" algn="l" defTabSz="926372" rtl="0" eaLnBrk="1" latinLnBrk="0" hangingPunct="1">
        <a:defRPr sz="2000" kern="1200">
          <a:solidFill>
            <a:schemeClr val="tx1"/>
          </a:solidFill>
          <a:latin typeface="+mn-lt"/>
          <a:ea typeface="+mn-ea"/>
          <a:cs typeface="+mn-cs"/>
        </a:defRPr>
      </a:lvl4pPr>
      <a:lvl5pPr marL="1852519" algn="l" defTabSz="926372" rtl="0" eaLnBrk="1" latinLnBrk="0" hangingPunct="1">
        <a:defRPr sz="2000" kern="1200">
          <a:solidFill>
            <a:schemeClr val="tx1"/>
          </a:solidFill>
          <a:latin typeface="+mn-lt"/>
          <a:ea typeface="+mn-ea"/>
          <a:cs typeface="+mn-cs"/>
        </a:defRPr>
      </a:lvl5pPr>
      <a:lvl6pPr marL="2315653" algn="l" defTabSz="926372" rtl="0" eaLnBrk="1" latinLnBrk="0" hangingPunct="1">
        <a:defRPr sz="2000" kern="1200">
          <a:solidFill>
            <a:schemeClr val="tx1"/>
          </a:solidFill>
          <a:latin typeface="+mn-lt"/>
          <a:ea typeface="+mn-ea"/>
          <a:cs typeface="+mn-cs"/>
        </a:defRPr>
      </a:lvl6pPr>
      <a:lvl7pPr marL="2778770" algn="l" defTabSz="926372" rtl="0" eaLnBrk="1" latinLnBrk="0" hangingPunct="1">
        <a:defRPr sz="2000" kern="1200">
          <a:solidFill>
            <a:schemeClr val="tx1"/>
          </a:solidFill>
          <a:latin typeface="+mn-lt"/>
          <a:ea typeface="+mn-ea"/>
          <a:cs typeface="+mn-cs"/>
        </a:defRPr>
      </a:lvl7pPr>
      <a:lvl8pPr marL="3241906" algn="l" defTabSz="926372" rtl="0" eaLnBrk="1" latinLnBrk="0" hangingPunct="1">
        <a:defRPr sz="2000" kern="1200">
          <a:solidFill>
            <a:schemeClr val="tx1"/>
          </a:solidFill>
          <a:latin typeface="+mn-lt"/>
          <a:ea typeface="+mn-ea"/>
          <a:cs typeface="+mn-cs"/>
        </a:defRPr>
      </a:lvl8pPr>
      <a:lvl9pPr marL="3705043" algn="l" defTabSz="92637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ncbi.nlm.nih.gov/books/NBK279093/#:~:text=Observational%20studies%20have%20reported%20a,surgery%20(33%2D35)." TargetMode="External"/><Relationship Id="rId2" Type="http://schemas.openxmlformats.org/officeDocument/2006/relationships/hyperlink" Target="https://www.hospitalsafetygrade.org/errors-injuries-accidents-infections#:~:text=Upwards%20of%20200%2C000%20people%20die,didn't%20have%20to%20happen."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protect-us.mimecast.com/s/00SWClYL7Lh1v0LKC1H8C_?domain=c212.net" TargetMode="External"/><Relationship Id="rId2" Type="http://schemas.openxmlformats.org/officeDocument/2006/relationships/hyperlink" Target="https://protect-us.mimecast.com/s/ytxqC0RpLpFkLqjWtwbaav?domain=c212.net"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ratings.leapfroggroup.org/" TargetMode="External"/><Relationship Id="rId2" Type="http://schemas.openxmlformats.org/officeDocument/2006/relationships/hyperlink" Target="https://diabetes.org/"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276904" y="2972123"/>
            <a:ext cx="2667585" cy="31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40" tIns="40498" rIns="80940" bIns="40498">
            <a:spAutoFit/>
          </a:bodyPr>
          <a:lstStyle>
            <a:lvl1pPr eaLnBrk="0" hangingPunct="0">
              <a:defRPr sz="1500">
                <a:solidFill>
                  <a:schemeClr val="tx1"/>
                </a:solidFill>
                <a:latin typeface="Corbel" pitchFamily="34" charset="0"/>
                <a:ea typeface="ＭＳ Ｐゴシック" pitchFamily="34" charset="-128"/>
              </a:defRPr>
            </a:lvl1pPr>
            <a:lvl2pPr marL="742950" indent="-285750" eaLnBrk="0" hangingPunct="0">
              <a:defRPr sz="1500">
                <a:solidFill>
                  <a:schemeClr val="tx1"/>
                </a:solidFill>
                <a:latin typeface="Corbel" pitchFamily="34" charset="0"/>
                <a:ea typeface="ＭＳ Ｐゴシック" pitchFamily="34" charset="-128"/>
              </a:defRPr>
            </a:lvl2pPr>
            <a:lvl3pPr marL="1143000" indent="-228600" eaLnBrk="0" hangingPunct="0">
              <a:defRPr sz="1500">
                <a:solidFill>
                  <a:schemeClr val="tx1"/>
                </a:solidFill>
                <a:latin typeface="Corbel" pitchFamily="34" charset="0"/>
                <a:ea typeface="ＭＳ Ｐゴシック" pitchFamily="34" charset="-128"/>
              </a:defRPr>
            </a:lvl3pPr>
            <a:lvl4pPr marL="1600200" indent="-228600" eaLnBrk="0" hangingPunct="0">
              <a:defRPr sz="1500">
                <a:solidFill>
                  <a:schemeClr val="tx1"/>
                </a:solidFill>
                <a:latin typeface="Corbel" pitchFamily="34" charset="0"/>
                <a:ea typeface="ＭＳ Ｐゴシック" pitchFamily="34" charset="-128"/>
              </a:defRPr>
            </a:lvl4pPr>
            <a:lvl5pPr marL="2057400" indent="-228600" eaLnBrk="0" hangingPunct="0">
              <a:defRPr sz="1500">
                <a:solidFill>
                  <a:schemeClr val="tx1"/>
                </a:solidFill>
                <a:latin typeface="Corbel" pitchFamily="34" charset="0"/>
                <a:ea typeface="ＭＳ Ｐゴシック" pitchFamily="34" charset="-128"/>
              </a:defRPr>
            </a:lvl5pPr>
            <a:lvl6pPr marL="25146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defTabSz="1003076" fontAlgn="base">
              <a:spcBef>
                <a:spcPct val="50000"/>
              </a:spcBef>
              <a:spcAft>
                <a:spcPct val="0"/>
              </a:spcAft>
            </a:pPr>
            <a:endParaRPr lang="en-US" dirty="0">
              <a:solidFill>
                <a:prstClr val="black"/>
              </a:solidFill>
              <a:latin typeface="Arial" charset="0"/>
            </a:endParaRPr>
          </a:p>
        </p:txBody>
      </p:sp>
      <p:pic>
        <p:nvPicPr>
          <p:cNvPr id="5" name="Picture 4" descr="G:\Shared\CreativeMediaDigitalAssets\Logos\AAA_RWJBarnabas Health\_Combo Logo nbimc-chnj\rwjbh2016-h-nbimc-CHoNJ combo tag.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9770"/>
          <a:stretch/>
        </p:blipFill>
        <p:spPr bwMode="auto">
          <a:xfrm>
            <a:off x="3559286" y="3495287"/>
            <a:ext cx="1622314" cy="75286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457200" y="419100"/>
            <a:ext cx="8229600" cy="857250"/>
          </a:xfrm>
        </p:spPr>
        <p:txBody>
          <a:bodyPr/>
          <a:lstStyle/>
          <a:p>
            <a:pPr algn="ctr"/>
            <a:r>
              <a:rPr lang="en-US" sz="4000" dirty="0"/>
              <a:t>Leapfrog, Diabetes, and </a:t>
            </a:r>
            <a:r>
              <a:rPr lang="en-US" sz="4000"/>
              <a:t>Limb Salvage</a:t>
            </a:r>
            <a:br>
              <a:rPr lang="en-US" sz="4000" dirty="0"/>
            </a:br>
            <a:br>
              <a:rPr lang="en-US" sz="4000" dirty="0"/>
            </a:br>
            <a:r>
              <a:rPr lang="en-US" sz="3200" dirty="0"/>
              <a:t>Wednesday, August 7, 2024</a:t>
            </a:r>
            <a:br>
              <a:rPr lang="en-US" sz="3200" dirty="0"/>
            </a:br>
            <a:endParaRPr lang="en-US" sz="2000" dirty="0"/>
          </a:p>
        </p:txBody>
      </p:sp>
      <p:pic>
        <p:nvPicPr>
          <p:cNvPr id="6" name="Picture 5">
            <a:extLst>
              <a:ext uri="{FF2B5EF4-FFF2-40B4-BE49-F238E27FC236}">
                <a16:creationId xmlns:a16="http://schemas.microsoft.com/office/drawing/2014/main" id="{176F2650-9D2B-5D29-8644-77CE74B84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4125116"/>
            <a:ext cx="1942601" cy="674342"/>
          </a:xfrm>
          <a:prstGeom prst="rect">
            <a:avLst/>
          </a:prstGeom>
        </p:spPr>
      </p:pic>
      <p:pic>
        <p:nvPicPr>
          <p:cNvPr id="8" name="Picture 7">
            <a:extLst>
              <a:ext uri="{FF2B5EF4-FFF2-40B4-BE49-F238E27FC236}">
                <a16:creationId xmlns:a16="http://schemas.microsoft.com/office/drawing/2014/main" id="{D1A9C355-5874-E227-E0D8-08FC12AB4A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4808" y="4166801"/>
            <a:ext cx="1942601" cy="655783"/>
          </a:xfrm>
          <a:prstGeom prst="rect">
            <a:avLst/>
          </a:prstGeom>
        </p:spPr>
      </p:pic>
      <p:pic>
        <p:nvPicPr>
          <p:cNvPr id="10" name="Picture 9">
            <a:extLst>
              <a:ext uri="{FF2B5EF4-FFF2-40B4-BE49-F238E27FC236}">
                <a16:creationId xmlns:a16="http://schemas.microsoft.com/office/drawing/2014/main" id="{8CE324F8-99B6-285B-AB3C-90B6DBFAE7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873" y="4148954"/>
            <a:ext cx="1942601" cy="651711"/>
          </a:xfrm>
          <a:prstGeom prst="rect">
            <a:avLst/>
          </a:prstGeom>
        </p:spPr>
      </p:pic>
      <p:pic>
        <p:nvPicPr>
          <p:cNvPr id="12" name="Picture 11">
            <a:extLst>
              <a:ext uri="{FF2B5EF4-FFF2-40B4-BE49-F238E27FC236}">
                <a16:creationId xmlns:a16="http://schemas.microsoft.com/office/drawing/2014/main" id="{3F57486E-7715-D8D0-3FAF-6CD2357772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7999" y="4095750"/>
            <a:ext cx="1942601" cy="626846"/>
          </a:xfrm>
          <a:prstGeom prst="rect">
            <a:avLst/>
          </a:prstGeom>
        </p:spPr>
      </p:pic>
    </p:spTree>
    <p:extLst>
      <p:ext uri="{BB962C8B-B14F-4D97-AF65-F5344CB8AC3E}">
        <p14:creationId xmlns:p14="http://schemas.microsoft.com/office/powerpoint/2010/main" val="3548673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04" y="160991"/>
            <a:ext cx="8507392" cy="994172"/>
          </a:xfrm>
        </p:spPr>
        <p:txBody>
          <a:bodyPr>
            <a:normAutofit fontScale="90000"/>
          </a:bodyPr>
          <a:lstStyle/>
          <a:p>
            <a:pPr algn="ctr"/>
            <a:r>
              <a:rPr lang="en-US" sz="3000" dirty="0">
                <a:solidFill>
                  <a:schemeClr val="tx1"/>
                </a:solidFill>
              </a:rPr>
              <a:t>What are requirements for Leapfrog recognition?</a:t>
            </a:r>
          </a:p>
        </p:txBody>
      </p:sp>
      <p:sp>
        <p:nvSpPr>
          <p:cNvPr id="5" name="TextBox 4">
            <a:extLst>
              <a:ext uri="{FF2B5EF4-FFF2-40B4-BE49-F238E27FC236}">
                <a16:creationId xmlns:a16="http://schemas.microsoft.com/office/drawing/2014/main" id="{10237BFD-70A0-5497-DECD-9A7A4B148F86}"/>
              </a:ext>
            </a:extLst>
          </p:cNvPr>
          <p:cNvSpPr txBox="1"/>
          <p:nvPr/>
        </p:nvSpPr>
        <p:spPr>
          <a:xfrm>
            <a:off x="762000" y="1352550"/>
            <a:ext cx="7848600" cy="3170099"/>
          </a:xfrm>
          <a:prstGeom prst="rect">
            <a:avLst/>
          </a:prstGeom>
          <a:noFill/>
        </p:spPr>
        <p:txBody>
          <a:bodyPr wrap="square">
            <a:spAutoFit/>
          </a:bodyPr>
          <a:lstStyle/>
          <a:p>
            <a:pPr algn="l"/>
            <a:r>
              <a:rPr lang="en-US" sz="2000" b="1" i="0" u="sng" dirty="0">
                <a:solidFill>
                  <a:srgbClr val="002E6B"/>
                </a:solidFill>
                <a:effectLst/>
                <a:latin typeface="Roboto" panose="02000000000000000000" pitchFamily="2" charset="0"/>
              </a:rPr>
              <a:t>High-Risk Patients</a:t>
            </a:r>
            <a:endParaRPr lang="en-US" sz="2000" b="0" i="0" dirty="0">
              <a:solidFill>
                <a:srgbClr val="002E6B"/>
              </a:solidFill>
              <a:effectLst/>
              <a:latin typeface="Roboto" panose="02000000000000000000" pitchFamily="2" charset="0"/>
            </a:endParaRPr>
          </a:p>
          <a:p>
            <a:pPr algn="l"/>
            <a:endParaRPr lang="en-US" sz="2000" b="0" i="1" dirty="0">
              <a:solidFill>
                <a:srgbClr val="444444"/>
              </a:solidFill>
              <a:effectLst/>
              <a:latin typeface="Roboto" panose="02000000000000000000" pitchFamily="2" charset="0"/>
            </a:endParaRPr>
          </a:p>
          <a:p>
            <a:pPr marL="457200" indent="-457200" algn="l">
              <a:buFont typeface="+mj-lt"/>
              <a:buAutoNum type="arabicPeriod"/>
            </a:pPr>
            <a:r>
              <a:rPr lang="en-US" sz="2000" b="0" i="1" dirty="0">
                <a:solidFill>
                  <a:srgbClr val="444444"/>
                </a:solidFill>
                <a:effectLst/>
                <a:latin typeface="Roboto" panose="02000000000000000000" pitchFamily="2" charset="0"/>
              </a:rPr>
              <a:t>Specialized Care Teams and Patient Education:</a:t>
            </a:r>
            <a:r>
              <a:rPr lang="en-US" sz="2000" b="0" i="0" dirty="0">
                <a:solidFill>
                  <a:srgbClr val="444444"/>
                </a:solidFill>
                <a:effectLst/>
                <a:latin typeface="Roboto" panose="02000000000000000000" pitchFamily="2" charset="0"/>
              </a:rPr>
              <a:t> Deploying a specialized team to care for and educate high-risk patients with diabetes.</a:t>
            </a:r>
          </a:p>
          <a:p>
            <a:pPr marL="457200" indent="-457200" algn="l">
              <a:buFont typeface="+mj-lt"/>
              <a:buAutoNum type="arabicPeriod"/>
            </a:pPr>
            <a:endParaRPr lang="en-US" sz="2000" b="0" i="1" dirty="0">
              <a:solidFill>
                <a:srgbClr val="444444"/>
              </a:solidFill>
              <a:effectLst/>
              <a:latin typeface="Roboto" panose="02000000000000000000" pitchFamily="2" charset="0"/>
            </a:endParaRPr>
          </a:p>
          <a:p>
            <a:pPr marL="457200" indent="-457200" algn="l">
              <a:buFont typeface="+mj-lt"/>
              <a:buAutoNum type="arabicPeriod"/>
            </a:pPr>
            <a:r>
              <a:rPr lang="en-US" sz="2000" b="0" i="1" dirty="0">
                <a:solidFill>
                  <a:srgbClr val="444444"/>
                </a:solidFill>
                <a:effectLst/>
                <a:latin typeface="Roboto" panose="02000000000000000000" pitchFamily="2" charset="0"/>
              </a:rPr>
              <a:t>Discharge Planning:</a:t>
            </a:r>
            <a:r>
              <a:rPr lang="en-US" sz="2000" b="0" i="0" dirty="0">
                <a:solidFill>
                  <a:srgbClr val="444444"/>
                </a:solidFill>
                <a:effectLst/>
                <a:latin typeface="Roboto" panose="02000000000000000000" pitchFamily="2" charset="0"/>
              </a:rPr>
              <a:t> Implementing a comprehensive discharge process for high-risk patients with diabetes, that includes post-discharge care coordination, medication management, patients education, and more.</a:t>
            </a:r>
          </a:p>
        </p:txBody>
      </p:sp>
      <p:sp>
        <p:nvSpPr>
          <p:cNvPr id="8" name="TextBox 7">
            <a:extLst>
              <a:ext uri="{FF2B5EF4-FFF2-40B4-BE49-F238E27FC236}">
                <a16:creationId xmlns:a16="http://schemas.microsoft.com/office/drawing/2014/main" id="{1C80E772-D5BF-3FC4-6EA6-45EA311CD60B}"/>
              </a:ext>
            </a:extLst>
          </p:cNvPr>
          <p:cNvSpPr txBox="1"/>
          <p:nvPr/>
        </p:nvSpPr>
        <p:spPr>
          <a:xfrm>
            <a:off x="2743200" y="4552950"/>
            <a:ext cx="6400800" cy="276999"/>
          </a:xfrm>
          <a:prstGeom prst="rect">
            <a:avLst/>
          </a:prstGeom>
          <a:noFill/>
        </p:spPr>
        <p:txBody>
          <a:bodyPr wrap="square">
            <a:spAutoFit/>
          </a:bodyPr>
          <a:lstStyle/>
          <a:p>
            <a:r>
              <a:rPr lang="en-US" sz="1200" dirty="0"/>
              <a:t>https://</a:t>
            </a:r>
            <a:r>
              <a:rPr lang="en-US" sz="1200" dirty="0" err="1"/>
              <a:t>www.leapfroggroup.org</a:t>
            </a:r>
            <a:r>
              <a:rPr lang="en-US" sz="1200" dirty="0"/>
              <a:t>/recognized-leader-diabetes/key-indicators-recognition</a:t>
            </a:r>
          </a:p>
        </p:txBody>
      </p:sp>
    </p:spTree>
    <p:extLst>
      <p:ext uri="{BB962C8B-B14F-4D97-AF65-F5344CB8AC3E}">
        <p14:creationId xmlns:p14="http://schemas.microsoft.com/office/powerpoint/2010/main" val="3035060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04" y="160991"/>
            <a:ext cx="8507392" cy="994172"/>
          </a:xfrm>
        </p:spPr>
        <p:txBody>
          <a:bodyPr>
            <a:normAutofit fontScale="90000"/>
          </a:bodyPr>
          <a:lstStyle/>
          <a:p>
            <a:pPr algn="ctr"/>
            <a:r>
              <a:rPr lang="en-US" sz="3000" dirty="0">
                <a:solidFill>
                  <a:schemeClr val="tx1"/>
                </a:solidFill>
              </a:rPr>
              <a:t>How does Leapfrog weigh its quality measures?</a:t>
            </a:r>
          </a:p>
        </p:txBody>
      </p:sp>
      <p:sp>
        <p:nvSpPr>
          <p:cNvPr id="6" name="TextBox 5"/>
          <p:cNvSpPr txBox="1"/>
          <p:nvPr/>
        </p:nvSpPr>
        <p:spPr>
          <a:xfrm>
            <a:off x="2233191" y="4482594"/>
            <a:ext cx="5134818" cy="461665"/>
          </a:xfrm>
          <a:prstGeom prst="rect">
            <a:avLst/>
          </a:prstGeom>
          <a:noFill/>
        </p:spPr>
        <p:txBody>
          <a:bodyPr wrap="square" rtlCol="0">
            <a:spAutoFit/>
          </a:bodyPr>
          <a:lstStyle/>
          <a:p>
            <a:pPr marL="302419" indent="-302419"/>
            <a:r>
              <a:rPr lang="en-US" sz="1200" dirty="0"/>
              <a:t>https://</a:t>
            </a:r>
            <a:r>
              <a:rPr lang="en-US" sz="1200" dirty="0" err="1"/>
              <a:t>www.hospitalsafetygrade.org</a:t>
            </a:r>
            <a:r>
              <a:rPr lang="en-US" sz="1200" dirty="0"/>
              <a:t>/your-hospitals-safety-grade/about-the-grade</a:t>
            </a:r>
          </a:p>
        </p:txBody>
      </p:sp>
      <p:pic>
        <p:nvPicPr>
          <p:cNvPr id="4" name="Picture 3">
            <a:extLst>
              <a:ext uri="{FF2B5EF4-FFF2-40B4-BE49-F238E27FC236}">
                <a16:creationId xmlns:a16="http://schemas.microsoft.com/office/drawing/2014/main" id="{D652B35E-E6B5-F436-F071-D044EC8D9EFF}"/>
              </a:ext>
            </a:extLst>
          </p:cNvPr>
          <p:cNvPicPr>
            <a:picLocks noChangeAspect="1"/>
          </p:cNvPicPr>
          <p:nvPr/>
        </p:nvPicPr>
        <p:blipFill rotWithShape="1">
          <a:blip r:embed="rId2">
            <a:extLst>
              <a:ext uri="{28A0092B-C50C-407E-A947-70E740481C1C}">
                <a14:useLocalDpi xmlns:a14="http://schemas.microsoft.com/office/drawing/2010/main" val="0"/>
              </a:ext>
            </a:extLst>
          </a:blip>
          <a:srcRect b="24106"/>
          <a:stretch/>
        </p:blipFill>
        <p:spPr>
          <a:xfrm>
            <a:off x="762000" y="819150"/>
            <a:ext cx="7272741" cy="3206244"/>
          </a:xfrm>
          <a:prstGeom prst="rect">
            <a:avLst/>
          </a:prstGeom>
        </p:spPr>
      </p:pic>
    </p:spTree>
    <p:extLst>
      <p:ext uri="{BB962C8B-B14F-4D97-AF65-F5344CB8AC3E}">
        <p14:creationId xmlns:p14="http://schemas.microsoft.com/office/powerpoint/2010/main" val="3191430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04" y="160991"/>
            <a:ext cx="8507392" cy="994172"/>
          </a:xfrm>
        </p:spPr>
        <p:txBody>
          <a:bodyPr>
            <a:normAutofit fontScale="90000"/>
          </a:bodyPr>
          <a:lstStyle/>
          <a:p>
            <a:pPr algn="ctr"/>
            <a:r>
              <a:rPr lang="en-US" sz="3000" dirty="0">
                <a:solidFill>
                  <a:schemeClr val="tx1"/>
                </a:solidFill>
              </a:rPr>
              <a:t>What are the 12 “process/structural” measures?</a:t>
            </a:r>
          </a:p>
        </p:txBody>
      </p:sp>
      <p:sp>
        <p:nvSpPr>
          <p:cNvPr id="3" name="Rectangle 2"/>
          <p:cNvSpPr/>
          <p:nvPr/>
        </p:nvSpPr>
        <p:spPr>
          <a:xfrm>
            <a:off x="715297" y="1096993"/>
            <a:ext cx="7610168" cy="3293209"/>
          </a:xfrm>
          <a:prstGeom prst="rect">
            <a:avLst/>
          </a:prstGeom>
        </p:spPr>
        <p:txBody>
          <a:bodyPr wrap="square">
            <a:spAutoFit/>
          </a:bodyPr>
          <a:lstStyle/>
          <a:p>
            <a:pPr marL="257175" indent="-257175" fontAlgn="base">
              <a:buClr>
                <a:srgbClr val="C00000"/>
              </a:buClr>
              <a:buFont typeface="Arial" charset="0"/>
              <a:buChar char="•"/>
            </a:pPr>
            <a:r>
              <a:rPr lang="en-US" sz="1600" dirty="0"/>
              <a:t>Computerized Physician Order Entry (CPOE)</a:t>
            </a:r>
          </a:p>
          <a:p>
            <a:pPr marL="257175" indent="-257175" fontAlgn="base">
              <a:buClr>
                <a:srgbClr val="C00000"/>
              </a:buClr>
              <a:buFont typeface="Arial" charset="0"/>
              <a:buChar char="•"/>
            </a:pPr>
            <a:r>
              <a:rPr lang="en-US" sz="1600" dirty="0"/>
              <a:t>Bar Code Medication Administration (BCMA)</a:t>
            </a:r>
          </a:p>
          <a:p>
            <a:pPr marL="257175" indent="-257175" fontAlgn="base">
              <a:buClr>
                <a:srgbClr val="C00000"/>
              </a:buClr>
              <a:buFont typeface="Arial" charset="0"/>
              <a:buChar char="•"/>
            </a:pPr>
            <a:r>
              <a:rPr lang="en-US" sz="1600" dirty="0"/>
              <a:t>CU Physician Staffing (IPS) </a:t>
            </a:r>
          </a:p>
          <a:p>
            <a:pPr marL="257175" indent="-257175" fontAlgn="base">
              <a:buClr>
                <a:srgbClr val="C00000"/>
              </a:buClr>
              <a:buFont typeface="Arial" charset="0"/>
              <a:buChar char="•"/>
            </a:pPr>
            <a:r>
              <a:rPr lang="en-US" sz="1600" dirty="0"/>
              <a:t>Safe Practice 1: Culture of Leadership Structures and Systems</a:t>
            </a:r>
          </a:p>
          <a:p>
            <a:pPr marL="257175" indent="-257175" fontAlgn="base">
              <a:buClr>
                <a:srgbClr val="C00000"/>
              </a:buClr>
              <a:buFont typeface="Arial" charset="0"/>
              <a:buChar char="•"/>
            </a:pPr>
            <a:r>
              <a:rPr lang="en-US" sz="1600" dirty="0"/>
              <a:t>Safe Practice 2: Culture Measurement, Feedback &amp; Intervention</a:t>
            </a:r>
          </a:p>
          <a:p>
            <a:pPr marL="257175" indent="-257175" fontAlgn="base">
              <a:buClr>
                <a:srgbClr val="C00000"/>
              </a:buClr>
              <a:buFont typeface="Arial" charset="0"/>
              <a:buChar char="•"/>
            </a:pPr>
            <a:r>
              <a:rPr lang="en-US" sz="1600" dirty="0"/>
              <a:t>Total Nursing Care Hours per Patient Day</a:t>
            </a:r>
          </a:p>
          <a:p>
            <a:pPr marL="257175" indent="-257175" fontAlgn="base">
              <a:buClr>
                <a:srgbClr val="C00000"/>
              </a:buClr>
              <a:buFont typeface="Arial" charset="0"/>
              <a:buChar char="•"/>
            </a:pPr>
            <a:r>
              <a:rPr lang="en-US" sz="1600" dirty="0"/>
              <a:t>Hand Hygiene</a:t>
            </a:r>
          </a:p>
          <a:p>
            <a:pPr marL="257175" indent="-257175" fontAlgn="base">
              <a:buClr>
                <a:srgbClr val="C00000"/>
              </a:buClr>
              <a:buFont typeface="Arial" charset="0"/>
              <a:buChar char="•"/>
            </a:pPr>
            <a:r>
              <a:rPr lang="en-US" sz="1600" dirty="0"/>
              <a:t>Nurse Communication</a:t>
            </a:r>
          </a:p>
          <a:p>
            <a:pPr marL="257175" indent="-257175" fontAlgn="base">
              <a:buClr>
                <a:srgbClr val="C00000"/>
              </a:buClr>
              <a:buFont typeface="Arial" charset="0"/>
              <a:buChar char="•"/>
            </a:pPr>
            <a:r>
              <a:rPr lang="en-US" sz="1600" dirty="0"/>
              <a:t>Doctor Communication</a:t>
            </a:r>
          </a:p>
          <a:p>
            <a:pPr marL="257175" indent="-257175" fontAlgn="base">
              <a:buClr>
                <a:srgbClr val="C00000"/>
              </a:buClr>
              <a:buFont typeface="Arial" charset="0"/>
              <a:buChar char="•"/>
            </a:pPr>
            <a:r>
              <a:rPr lang="en-US" sz="1600" dirty="0"/>
              <a:t>Staff Responsiveness</a:t>
            </a:r>
          </a:p>
          <a:p>
            <a:pPr marL="257175" indent="-257175" fontAlgn="base">
              <a:buClr>
                <a:srgbClr val="C00000"/>
              </a:buClr>
              <a:buFont typeface="Arial" charset="0"/>
              <a:buChar char="•"/>
            </a:pPr>
            <a:r>
              <a:rPr lang="en-US" sz="1600" dirty="0"/>
              <a:t>Communication about Medicines</a:t>
            </a:r>
          </a:p>
          <a:p>
            <a:pPr marL="257175" indent="-257175" fontAlgn="base">
              <a:buClr>
                <a:srgbClr val="C00000"/>
              </a:buClr>
              <a:buFont typeface="Arial" charset="0"/>
              <a:buChar char="•"/>
            </a:pPr>
            <a:r>
              <a:rPr lang="en-US" sz="1600" dirty="0"/>
              <a:t>Discharge Information</a:t>
            </a:r>
          </a:p>
          <a:p>
            <a:pPr marL="257175" indent="-257175" fontAlgn="base">
              <a:buClr>
                <a:srgbClr val="C00000"/>
              </a:buClr>
              <a:buFont typeface="Arial" charset="0"/>
              <a:buChar char="•"/>
            </a:pPr>
            <a:endParaRPr lang="en-US" sz="1600" dirty="0"/>
          </a:p>
        </p:txBody>
      </p:sp>
    </p:spTree>
    <p:extLst>
      <p:ext uri="{BB962C8B-B14F-4D97-AF65-F5344CB8AC3E}">
        <p14:creationId xmlns:p14="http://schemas.microsoft.com/office/powerpoint/2010/main" val="21982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04" y="160991"/>
            <a:ext cx="8507392" cy="994172"/>
          </a:xfrm>
        </p:spPr>
        <p:txBody>
          <a:bodyPr>
            <a:normAutofit/>
          </a:bodyPr>
          <a:lstStyle/>
          <a:p>
            <a:pPr algn="ctr"/>
            <a:r>
              <a:rPr lang="en-US" sz="3000" dirty="0">
                <a:solidFill>
                  <a:schemeClr val="tx1"/>
                </a:solidFill>
              </a:rPr>
              <a:t>What are the 10 “outcome” measures?</a:t>
            </a:r>
          </a:p>
        </p:txBody>
      </p:sp>
      <p:sp>
        <p:nvSpPr>
          <p:cNvPr id="3" name="Rectangle 2"/>
          <p:cNvSpPr/>
          <p:nvPr/>
        </p:nvSpPr>
        <p:spPr>
          <a:xfrm>
            <a:off x="715297" y="1096993"/>
            <a:ext cx="7610168" cy="3046988"/>
          </a:xfrm>
          <a:prstGeom prst="rect">
            <a:avLst/>
          </a:prstGeom>
        </p:spPr>
        <p:txBody>
          <a:bodyPr wrap="square">
            <a:spAutoFit/>
          </a:bodyPr>
          <a:lstStyle/>
          <a:p>
            <a:pPr marL="257175" indent="-257175" fontAlgn="base">
              <a:buClr>
                <a:srgbClr val="C00000"/>
              </a:buClr>
              <a:buFont typeface="Arial" charset="0"/>
              <a:buChar char="•"/>
            </a:pPr>
            <a:r>
              <a:rPr lang="en-US" sz="1600" dirty="0"/>
              <a:t>Foreign Object Retained </a:t>
            </a:r>
          </a:p>
          <a:p>
            <a:pPr marL="257175" indent="-257175" fontAlgn="base">
              <a:buClr>
                <a:srgbClr val="C00000"/>
              </a:buClr>
              <a:buFont typeface="Arial" charset="0"/>
              <a:buChar char="•"/>
            </a:pPr>
            <a:r>
              <a:rPr lang="en-US" sz="1600" dirty="0"/>
              <a:t>Air Embolism</a:t>
            </a:r>
          </a:p>
          <a:p>
            <a:pPr marL="257175" indent="-257175" fontAlgn="base">
              <a:buClr>
                <a:srgbClr val="C00000"/>
              </a:buClr>
              <a:buFont typeface="Arial" charset="0"/>
              <a:buChar char="•"/>
            </a:pPr>
            <a:r>
              <a:rPr lang="en-US" sz="1600" dirty="0"/>
              <a:t>Falls and Trauma</a:t>
            </a:r>
          </a:p>
          <a:p>
            <a:pPr marL="257175" indent="-257175" fontAlgn="base">
              <a:buClr>
                <a:srgbClr val="C00000"/>
              </a:buClr>
              <a:buFont typeface="Arial" charset="0"/>
              <a:buChar char="•"/>
            </a:pPr>
            <a:r>
              <a:rPr lang="en-US" sz="1600" dirty="0"/>
              <a:t>CLABSI</a:t>
            </a:r>
          </a:p>
          <a:p>
            <a:pPr marL="257175" indent="-257175" fontAlgn="base">
              <a:buClr>
                <a:srgbClr val="C00000"/>
              </a:buClr>
              <a:buFont typeface="Arial" charset="0"/>
              <a:buChar char="•"/>
            </a:pPr>
            <a:r>
              <a:rPr lang="en-US" sz="1600" dirty="0"/>
              <a:t>CAUTI</a:t>
            </a:r>
          </a:p>
          <a:p>
            <a:pPr marL="257175" indent="-257175" fontAlgn="base">
              <a:buClr>
                <a:srgbClr val="C00000"/>
              </a:buClr>
              <a:buFont typeface="Arial" charset="0"/>
              <a:buChar char="•"/>
            </a:pPr>
            <a:r>
              <a:rPr lang="en-US" sz="1600" dirty="0"/>
              <a:t>SSI: Colon</a:t>
            </a:r>
          </a:p>
          <a:p>
            <a:pPr marL="257175" indent="-257175" fontAlgn="base">
              <a:buClr>
                <a:srgbClr val="C00000"/>
              </a:buClr>
              <a:buFont typeface="Arial" charset="0"/>
              <a:buChar char="•"/>
            </a:pPr>
            <a:r>
              <a:rPr lang="en-US" sz="1600" dirty="0"/>
              <a:t>MRSA</a:t>
            </a:r>
          </a:p>
          <a:p>
            <a:pPr marL="257175" indent="-257175" fontAlgn="base">
              <a:buClr>
                <a:srgbClr val="C00000"/>
              </a:buClr>
              <a:buFont typeface="Arial" charset="0"/>
              <a:buChar char="•"/>
            </a:pPr>
            <a:r>
              <a:rPr lang="en-US" sz="1600" dirty="0"/>
              <a:t>C. Diff.</a:t>
            </a:r>
          </a:p>
          <a:p>
            <a:pPr marL="257175" indent="-257175" fontAlgn="base">
              <a:buClr>
                <a:srgbClr val="C00000"/>
              </a:buClr>
              <a:buFont typeface="Arial" charset="0"/>
              <a:buChar char="•"/>
            </a:pPr>
            <a:r>
              <a:rPr lang="en-US" sz="1600" b="1" dirty="0"/>
              <a:t>CMS PSI 4: Death rate among surgical inpatients with serious treatable conditions</a:t>
            </a:r>
          </a:p>
          <a:p>
            <a:pPr marL="257175" indent="-257175" fontAlgn="base">
              <a:buClr>
                <a:srgbClr val="C00000"/>
              </a:buClr>
              <a:buFont typeface="Arial" charset="0"/>
              <a:buChar char="•"/>
            </a:pPr>
            <a:r>
              <a:rPr lang="en-US" sz="1600" b="1" dirty="0"/>
              <a:t>CMS Medicare PSI 90: Patient safety and adverse events composite</a:t>
            </a:r>
          </a:p>
          <a:p>
            <a:pPr marL="257175" indent="-257175" fontAlgn="base">
              <a:buClr>
                <a:srgbClr val="C00000"/>
              </a:buClr>
              <a:buFont typeface="Arial" charset="0"/>
              <a:buChar char="•"/>
            </a:pPr>
            <a:endParaRPr lang="en-US" sz="1600" dirty="0"/>
          </a:p>
        </p:txBody>
      </p:sp>
    </p:spTree>
    <p:extLst>
      <p:ext uri="{BB962C8B-B14F-4D97-AF65-F5344CB8AC3E}">
        <p14:creationId xmlns:p14="http://schemas.microsoft.com/office/powerpoint/2010/main" val="827575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04" y="160991"/>
            <a:ext cx="8507392" cy="994172"/>
          </a:xfrm>
        </p:spPr>
        <p:txBody>
          <a:bodyPr>
            <a:normAutofit/>
          </a:bodyPr>
          <a:lstStyle/>
          <a:p>
            <a:pPr algn="ctr"/>
            <a:r>
              <a:rPr lang="en-US" sz="3000" dirty="0">
                <a:solidFill>
                  <a:schemeClr val="tx1"/>
                </a:solidFill>
              </a:rPr>
              <a:t>What is PSI 4?</a:t>
            </a:r>
          </a:p>
        </p:txBody>
      </p:sp>
      <p:sp>
        <p:nvSpPr>
          <p:cNvPr id="3" name="Rectangle 2"/>
          <p:cNvSpPr/>
          <p:nvPr/>
        </p:nvSpPr>
        <p:spPr>
          <a:xfrm>
            <a:off x="715297" y="1096993"/>
            <a:ext cx="7610168" cy="2308324"/>
          </a:xfrm>
          <a:prstGeom prst="rect">
            <a:avLst/>
          </a:prstGeom>
        </p:spPr>
        <p:txBody>
          <a:bodyPr wrap="square">
            <a:spAutoFit/>
          </a:bodyPr>
          <a:lstStyle/>
          <a:p>
            <a:pPr marL="257175" indent="-257175" fontAlgn="base">
              <a:buClr>
                <a:srgbClr val="C00000"/>
              </a:buClr>
              <a:buFont typeface="Arial" charset="0"/>
              <a:buChar char="•"/>
            </a:pPr>
            <a:r>
              <a:rPr lang="en-US" sz="1600" dirty="0"/>
              <a:t>Patient Safety Indicator 04 (PSI 04) Death Rate among Surgical Inpatients with Serious Treatable Complications. This includes: </a:t>
            </a:r>
          </a:p>
          <a:p>
            <a:pPr marL="257175" indent="-257175" fontAlgn="base">
              <a:buClr>
                <a:srgbClr val="C00000"/>
              </a:buClr>
              <a:buFont typeface="Arial" charset="0"/>
              <a:buChar char="•"/>
            </a:pPr>
            <a:endParaRPr lang="en-US" sz="1600" dirty="0"/>
          </a:p>
          <a:p>
            <a:pPr marL="714249" lvl="1" indent="-257175" fontAlgn="base">
              <a:buClr>
                <a:srgbClr val="C00000"/>
              </a:buClr>
              <a:buFont typeface="Arial" charset="0"/>
              <a:buChar char="•"/>
            </a:pPr>
            <a:r>
              <a:rPr lang="en-US" sz="1600" dirty="0"/>
              <a:t>deep vein thrombosis or pulmonary embolism, </a:t>
            </a:r>
          </a:p>
          <a:p>
            <a:pPr marL="714249" lvl="1" indent="-257175" fontAlgn="base">
              <a:buClr>
                <a:srgbClr val="C00000"/>
              </a:buClr>
              <a:buFont typeface="Arial" charset="0"/>
              <a:buChar char="•"/>
            </a:pPr>
            <a:r>
              <a:rPr lang="en-US" sz="1600" dirty="0"/>
              <a:t>pneumonia, </a:t>
            </a:r>
          </a:p>
          <a:p>
            <a:pPr marL="714249" lvl="1" indent="-257175" fontAlgn="base">
              <a:buClr>
                <a:srgbClr val="C00000"/>
              </a:buClr>
              <a:buFont typeface="Arial" charset="0"/>
              <a:buChar char="•"/>
            </a:pPr>
            <a:r>
              <a:rPr lang="en-US" sz="1600" dirty="0"/>
              <a:t>sepsis, </a:t>
            </a:r>
          </a:p>
          <a:p>
            <a:pPr marL="714249" lvl="1" indent="-257175" fontAlgn="base">
              <a:buClr>
                <a:srgbClr val="C00000"/>
              </a:buClr>
              <a:buFont typeface="Arial" charset="0"/>
              <a:buChar char="•"/>
            </a:pPr>
            <a:r>
              <a:rPr lang="en-US" sz="1600" dirty="0"/>
              <a:t>shock or cardiac arrest, </a:t>
            </a:r>
          </a:p>
          <a:p>
            <a:pPr marL="714249" lvl="1" indent="-257175" fontAlgn="base">
              <a:buClr>
                <a:srgbClr val="C00000"/>
              </a:buClr>
              <a:buFont typeface="Arial" charset="0"/>
              <a:buChar char="•"/>
            </a:pPr>
            <a:r>
              <a:rPr lang="en-US" sz="1600" dirty="0"/>
              <a:t>gastrointestinal hemorrhage or acute ulcer</a:t>
            </a:r>
            <a:endParaRPr lang="en-US" sz="1500" dirty="0"/>
          </a:p>
          <a:p>
            <a:pPr marL="257175" indent="-257175" fontAlgn="base">
              <a:buClr>
                <a:srgbClr val="C00000"/>
              </a:buClr>
              <a:buFont typeface="Arial" charset="0"/>
              <a:buChar char="•"/>
            </a:pPr>
            <a:endParaRPr lang="en-US" sz="1600" dirty="0"/>
          </a:p>
        </p:txBody>
      </p:sp>
      <p:sp>
        <p:nvSpPr>
          <p:cNvPr id="5" name="TextBox 4">
            <a:extLst>
              <a:ext uri="{FF2B5EF4-FFF2-40B4-BE49-F238E27FC236}">
                <a16:creationId xmlns:a16="http://schemas.microsoft.com/office/drawing/2014/main" id="{73BD9F88-3AED-FF1A-9F70-DDC8649E8977}"/>
              </a:ext>
            </a:extLst>
          </p:cNvPr>
          <p:cNvSpPr txBox="1"/>
          <p:nvPr/>
        </p:nvSpPr>
        <p:spPr>
          <a:xfrm>
            <a:off x="3962400" y="4064320"/>
            <a:ext cx="4572000" cy="553998"/>
          </a:xfrm>
          <a:prstGeom prst="rect">
            <a:avLst/>
          </a:prstGeom>
          <a:noFill/>
        </p:spPr>
        <p:txBody>
          <a:bodyPr wrap="square">
            <a:spAutoFit/>
          </a:bodyPr>
          <a:lstStyle/>
          <a:p>
            <a:r>
              <a:rPr lang="en-US" sz="1000" dirty="0"/>
              <a:t>https://</a:t>
            </a:r>
            <a:r>
              <a:rPr lang="en-US" sz="1000" dirty="0" err="1"/>
              <a:t>qualityindicators.ahrq.gov</a:t>
            </a:r>
            <a:r>
              <a:rPr lang="en-US" sz="1000" dirty="0"/>
              <a:t>/Downloads/Modules/PSI/V60-ICD09/</a:t>
            </a:r>
            <a:r>
              <a:rPr lang="en-US" sz="1000" dirty="0" err="1"/>
              <a:t>TechSpecs</a:t>
            </a:r>
            <a:r>
              <a:rPr lang="en-US" sz="1000" dirty="0"/>
              <a:t>/PSI_04_Death_Rate_among_Surgical_Inpatients_with_Serious_Treatable_Complications.pdf</a:t>
            </a:r>
          </a:p>
        </p:txBody>
      </p:sp>
    </p:spTree>
    <p:extLst>
      <p:ext uri="{BB962C8B-B14F-4D97-AF65-F5344CB8AC3E}">
        <p14:creationId xmlns:p14="http://schemas.microsoft.com/office/powerpoint/2010/main" val="2617347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04" y="160991"/>
            <a:ext cx="8507392" cy="994172"/>
          </a:xfrm>
        </p:spPr>
        <p:txBody>
          <a:bodyPr>
            <a:normAutofit/>
          </a:bodyPr>
          <a:lstStyle/>
          <a:p>
            <a:pPr algn="ctr"/>
            <a:r>
              <a:rPr lang="en-US" sz="3000" dirty="0">
                <a:solidFill>
                  <a:schemeClr val="tx1"/>
                </a:solidFill>
              </a:rPr>
              <a:t>What is PSI 90?</a:t>
            </a:r>
          </a:p>
        </p:txBody>
      </p:sp>
      <p:sp>
        <p:nvSpPr>
          <p:cNvPr id="3" name="Rectangle 2"/>
          <p:cNvSpPr/>
          <p:nvPr/>
        </p:nvSpPr>
        <p:spPr>
          <a:xfrm>
            <a:off x="715297" y="819150"/>
            <a:ext cx="7610168" cy="3785652"/>
          </a:xfrm>
          <a:prstGeom prst="rect">
            <a:avLst/>
          </a:prstGeom>
        </p:spPr>
        <p:txBody>
          <a:bodyPr wrap="square">
            <a:spAutoFit/>
          </a:bodyPr>
          <a:lstStyle/>
          <a:p>
            <a:pPr marL="257175" indent="-257175" fontAlgn="base">
              <a:buClr>
                <a:srgbClr val="C00000"/>
              </a:buClr>
              <a:buFont typeface="Arial" charset="0"/>
              <a:buChar char="•"/>
            </a:pPr>
            <a:r>
              <a:rPr lang="en-US" sz="1600" dirty="0"/>
              <a:t>Patient Safety and Adverse Events Composite (PSI 90). This composite score includes: </a:t>
            </a:r>
          </a:p>
          <a:p>
            <a:pPr marL="257175" indent="-257175" fontAlgn="base">
              <a:buClr>
                <a:srgbClr val="C00000"/>
              </a:buClr>
              <a:buFont typeface="Arial" charset="0"/>
              <a:buChar char="•"/>
            </a:pPr>
            <a:endParaRPr lang="en-US" sz="1600" dirty="0"/>
          </a:p>
          <a:p>
            <a:pPr marL="714249" lvl="1" indent="-257175" fontAlgn="base">
              <a:buClr>
                <a:srgbClr val="C00000"/>
              </a:buClr>
              <a:buFont typeface="Arial" charset="0"/>
              <a:buChar char="•"/>
            </a:pPr>
            <a:r>
              <a:rPr lang="en-US" sz="1600" b="1" dirty="0"/>
              <a:t>PSI 03 Pressure Ulcer Rate</a:t>
            </a:r>
          </a:p>
          <a:p>
            <a:pPr marL="714249" lvl="1" indent="-257175" fontAlgn="base">
              <a:buClr>
                <a:srgbClr val="C00000"/>
              </a:buClr>
              <a:buFont typeface="Arial" charset="0"/>
              <a:buChar char="•"/>
            </a:pPr>
            <a:r>
              <a:rPr lang="en-US" sz="1600" dirty="0"/>
              <a:t>PSI 06 Iatrogenic Pneumothorax Rate </a:t>
            </a:r>
          </a:p>
          <a:p>
            <a:pPr marL="714249" lvl="1" indent="-257175" fontAlgn="base">
              <a:buClr>
                <a:srgbClr val="C00000"/>
              </a:buClr>
              <a:buFont typeface="Arial" charset="0"/>
              <a:buChar char="•"/>
            </a:pPr>
            <a:r>
              <a:rPr lang="en-US" sz="1600" dirty="0"/>
              <a:t>PSI 08 In-Hospital Fall With Hip Fracture Rate</a:t>
            </a:r>
          </a:p>
          <a:p>
            <a:pPr marL="714249" lvl="1" indent="-257175" fontAlgn="base">
              <a:buClr>
                <a:srgbClr val="C00000"/>
              </a:buClr>
              <a:buFont typeface="Arial" charset="0"/>
              <a:buChar char="•"/>
            </a:pPr>
            <a:r>
              <a:rPr lang="en-US" sz="1600" dirty="0"/>
              <a:t>PSI 09 Perioperative Hemorrhage or Hematoma Rate </a:t>
            </a:r>
          </a:p>
          <a:p>
            <a:pPr marL="714249" lvl="1" indent="-257175" fontAlgn="base">
              <a:buClr>
                <a:srgbClr val="C00000"/>
              </a:buClr>
              <a:buFont typeface="Arial" charset="0"/>
              <a:buChar char="•"/>
            </a:pPr>
            <a:r>
              <a:rPr lang="en-US" sz="1600" dirty="0"/>
              <a:t>PSI 10 Postoperative Acute Kidney Injury Rate</a:t>
            </a:r>
          </a:p>
          <a:p>
            <a:pPr marL="714249" lvl="1" indent="-257175" fontAlgn="base">
              <a:buClr>
                <a:srgbClr val="C00000"/>
              </a:buClr>
              <a:buFont typeface="Arial" charset="0"/>
              <a:buChar char="•"/>
            </a:pPr>
            <a:r>
              <a:rPr lang="en-US" sz="1600" dirty="0"/>
              <a:t>PSI 11 Postoperative Respiratory Failure Rate </a:t>
            </a:r>
          </a:p>
          <a:p>
            <a:pPr marL="714249" lvl="1" indent="-257175" fontAlgn="base">
              <a:buClr>
                <a:srgbClr val="C00000"/>
              </a:buClr>
              <a:buFont typeface="Arial" charset="0"/>
              <a:buChar char="•"/>
            </a:pPr>
            <a:r>
              <a:rPr lang="en-US" sz="1600" dirty="0"/>
              <a:t>PSI 12 Perioperative Pulmonary Embolism (PE) or Deep Vein Thrombosis (DVT) Rate </a:t>
            </a:r>
          </a:p>
          <a:p>
            <a:pPr marL="714249" lvl="1" indent="-257175" fontAlgn="base">
              <a:buClr>
                <a:srgbClr val="C00000"/>
              </a:buClr>
              <a:buFont typeface="Arial" charset="0"/>
              <a:buChar char="•"/>
            </a:pPr>
            <a:r>
              <a:rPr lang="en-US" sz="1600" b="1" dirty="0"/>
              <a:t>PSI 13 Postoperative Sepsis Rate </a:t>
            </a:r>
          </a:p>
          <a:p>
            <a:pPr marL="714249" lvl="1" indent="-257175" fontAlgn="base">
              <a:buClr>
                <a:srgbClr val="C00000"/>
              </a:buClr>
              <a:buFont typeface="Arial" charset="0"/>
              <a:buChar char="•"/>
            </a:pPr>
            <a:r>
              <a:rPr lang="en-US" sz="1600" dirty="0"/>
              <a:t>PSI 14 Postoperative Wound Dehiscence Rate </a:t>
            </a:r>
          </a:p>
          <a:p>
            <a:pPr marL="714249" lvl="1" indent="-257175" fontAlgn="base">
              <a:buClr>
                <a:srgbClr val="C00000"/>
              </a:buClr>
              <a:buFont typeface="Arial" charset="0"/>
              <a:buChar char="•"/>
            </a:pPr>
            <a:r>
              <a:rPr lang="en-US" sz="1600" dirty="0"/>
              <a:t>PSI 15 Unrecognized Abdominopelvic Accidental Puncture/Laceration Rate </a:t>
            </a:r>
          </a:p>
        </p:txBody>
      </p:sp>
      <p:sp>
        <p:nvSpPr>
          <p:cNvPr id="5" name="TextBox 4">
            <a:extLst>
              <a:ext uri="{FF2B5EF4-FFF2-40B4-BE49-F238E27FC236}">
                <a16:creationId xmlns:a16="http://schemas.microsoft.com/office/drawing/2014/main" id="{816121C4-CD93-B26D-E0FE-54187DB3A25F}"/>
              </a:ext>
            </a:extLst>
          </p:cNvPr>
          <p:cNvSpPr txBox="1"/>
          <p:nvPr/>
        </p:nvSpPr>
        <p:spPr>
          <a:xfrm>
            <a:off x="3352800" y="4497169"/>
            <a:ext cx="4572000" cy="261610"/>
          </a:xfrm>
          <a:prstGeom prst="rect">
            <a:avLst/>
          </a:prstGeom>
          <a:noFill/>
        </p:spPr>
        <p:txBody>
          <a:bodyPr wrap="square">
            <a:spAutoFit/>
          </a:bodyPr>
          <a:lstStyle/>
          <a:p>
            <a:r>
              <a:rPr lang="en-US" sz="1100" dirty="0"/>
              <a:t>https://</a:t>
            </a:r>
            <a:r>
              <a:rPr lang="en-US" sz="1100" dirty="0" err="1"/>
              <a:t>qualityindicators.ahrq.gov</a:t>
            </a:r>
            <a:r>
              <a:rPr lang="en-US" sz="1100" dirty="0"/>
              <a:t>/news/psi90_factsheet_faq.pdf</a:t>
            </a:r>
          </a:p>
        </p:txBody>
      </p:sp>
    </p:spTree>
    <p:extLst>
      <p:ext uri="{BB962C8B-B14F-4D97-AF65-F5344CB8AC3E}">
        <p14:creationId xmlns:p14="http://schemas.microsoft.com/office/powerpoint/2010/main" val="1142874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What is rationale for this program?</a:t>
            </a:r>
          </a:p>
        </p:txBody>
      </p:sp>
      <p:sp>
        <p:nvSpPr>
          <p:cNvPr id="3" name="Content Placeholder 2"/>
          <p:cNvSpPr>
            <a:spLocks noGrp="1"/>
          </p:cNvSpPr>
          <p:nvPr>
            <p:ph idx="1"/>
          </p:nvPr>
        </p:nvSpPr>
        <p:spPr>
          <a:xfrm>
            <a:off x="456861" y="874692"/>
            <a:ext cx="8230300" cy="3394116"/>
          </a:xfrm>
        </p:spPr>
        <p:txBody>
          <a:bodyPr>
            <a:noAutofit/>
          </a:bodyPr>
          <a:lstStyle/>
          <a:p>
            <a:pPr algn="l">
              <a:buClr>
                <a:srgbClr val="C00000"/>
              </a:buClr>
              <a:buSzPct val="90000"/>
            </a:pPr>
            <a:r>
              <a:rPr lang="en-US" sz="1400" i="0" dirty="0">
                <a:solidFill>
                  <a:srgbClr val="444444"/>
                </a:solidFill>
                <a:effectLst/>
              </a:rPr>
              <a:t>The program combines the American Diabetes Association’s (ADA) breadth of resources and reach among the diabetes community with Leapfrog’s expertise in measurement, public reporting, and engaging purchasers and the public to use ratings to incentivize excellence. </a:t>
            </a:r>
            <a:br>
              <a:rPr lang="en-US" sz="1400" i="0" dirty="0">
                <a:solidFill>
                  <a:srgbClr val="444444"/>
                </a:solidFill>
                <a:effectLst/>
              </a:rPr>
            </a:br>
            <a:endParaRPr lang="en-US" sz="1400" i="0" dirty="0">
              <a:solidFill>
                <a:srgbClr val="444444"/>
              </a:solidFill>
              <a:effectLst/>
            </a:endParaRPr>
          </a:p>
          <a:p>
            <a:pPr algn="l">
              <a:buClr>
                <a:srgbClr val="C00000"/>
              </a:buClr>
              <a:buSzPct val="90000"/>
            </a:pPr>
            <a:r>
              <a:rPr lang="en-US" sz="1400" i="0" dirty="0">
                <a:solidFill>
                  <a:srgbClr val="444444"/>
                </a:solidFill>
                <a:effectLst/>
              </a:rPr>
              <a:t>Of the 37 million people in the U.S. who are living with diabetes, 8 million are admitted to the hospital each year with related complications. Like all patients, people living with diabetes face serious risk of harm—or even death—from preventable medical errors. These patient safety breakdowns are all too common: One in four inpatients are harmed during their stay, and an estimated 250,000 people die from a preventable error annually, making patient safety problems a leading cause of death in the U.S. Inequity makes those risks even greater for some patients. Black and Indigenous people with diabetes are twice as likely as white people with diabetes to undergo amputation.</a:t>
            </a:r>
          </a:p>
          <a:p>
            <a:pPr algn="l">
              <a:buClr>
                <a:srgbClr val="C00000"/>
              </a:buClr>
              <a:buSzPct val="90000"/>
            </a:pPr>
            <a:endParaRPr lang="en-US" sz="1400" dirty="0">
              <a:solidFill>
                <a:srgbClr val="444444"/>
              </a:solidFill>
            </a:endParaRPr>
          </a:p>
          <a:p>
            <a:pPr algn="l">
              <a:buClr>
                <a:srgbClr val="C00000"/>
              </a:buClr>
              <a:buSzPct val="90000"/>
            </a:pPr>
            <a:r>
              <a:rPr lang="en-US" sz="1400" i="0" dirty="0">
                <a:solidFill>
                  <a:srgbClr val="444444"/>
                </a:solidFill>
                <a:effectLst/>
              </a:rPr>
              <a:t>Diabetes compounds the risk all inpatients already face from medical errors, injuries, and infections that are all too common in hospitals. Studies estimate that more than 200,000 people die every year from preventable harm in hospitals, making patient safety breakdowns a leading cause of death in America. There are many programs in place nationally to advance patient safety in hospitals, but there are few, if any, that target patients living with diabetes during a hospitalization.</a:t>
            </a:r>
          </a:p>
        </p:txBody>
      </p:sp>
      <p:sp>
        <p:nvSpPr>
          <p:cNvPr id="5" name="Footer Placeholder 4">
            <a:extLst>
              <a:ext uri="{FF2B5EF4-FFF2-40B4-BE49-F238E27FC236}">
                <a16:creationId xmlns:a16="http://schemas.microsoft.com/office/drawing/2014/main" id="{F7649C68-3293-4B0C-9D42-7BDCB188E6D6}"/>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Application: https://www.leapfroggroup.org/recognized-leader-diabetes/application-materials</a:t>
            </a:r>
            <a:endParaRPr lang="en-US" dirty="0"/>
          </a:p>
        </p:txBody>
      </p:sp>
      <p:sp>
        <p:nvSpPr>
          <p:cNvPr id="4" name="TextBox 3">
            <a:extLst>
              <a:ext uri="{FF2B5EF4-FFF2-40B4-BE49-F238E27FC236}">
                <a16:creationId xmlns:a16="http://schemas.microsoft.com/office/drawing/2014/main" id="{404B32BC-6735-87DA-B825-6EDFE8D1F011}"/>
              </a:ext>
            </a:extLst>
          </p:cNvPr>
          <p:cNvSpPr txBox="1"/>
          <p:nvPr/>
        </p:nvSpPr>
        <p:spPr>
          <a:xfrm>
            <a:off x="4343400" y="4578519"/>
            <a:ext cx="4572000" cy="507831"/>
          </a:xfrm>
          <a:prstGeom prst="rect">
            <a:avLst/>
          </a:prstGeom>
          <a:noFill/>
        </p:spPr>
        <p:txBody>
          <a:bodyPr wrap="square">
            <a:spAutoFit/>
          </a:bodyPr>
          <a:lstStyle/>
          <a:p>
            <a:r>
              <a:rPr lang="en-US" sz="900" dirty="0"/>
              <a:t>https://</a:t>
            </a:r>
            <a:r>
              <a:rPr lang="en-US" sz="900" dirty="0" err="1"/>
              <a:t>www.leapfroggroup.org</a:t>
            </a:r>
            <a:r>
              <a:rPr lang="en-US" sz="900" dirty="0"/>
              <a:t>/recognized-leader-diabetes/about-the-program#:~:text=Recognized%20Leader%20in%20Caring%20for%20People%20Living%20with%20Diabetes%20is,for%20patients%20living%20with%20diabetes.</a:t>
            </a:r>
          </a:p>
        </p:txBody>
      </p:sp>
    </p:spTree>
    <p:extLst>
      <p:ext uri="{BB962C8B-B14F-4D97-AF65-F5344CB8AC3E}">
        <p14:creationId xmlns:p14="http://schemas.microsoft.com/office/powerpoint/2010/main" val="2501135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According to the ADA: </a:t>
            </a:r>
          </a:p>
        </p:txBody>
      </p:sp>
      <p:sp>
        <p:nvSpPr>
          <p:cNvPr id="3" name="Content Placeholder 2"/>
          <p:cNvSpPr>
            <a:spLocks noGrp="1"/>
          </p:cNvSpPr>
          <p:nvPr>
            <p:ph idx="1"/>
          </p:nvPr>
        </p:nvSpPr>
        <p:spPr/>
        <p:txBody>
          <a:bodyPr>
            <a:normAutofit/>
          </a:bodyPr>
          <a:lstStyle/>
          <a:p>
            <a:pPr algn="l">
              <a:buClr>
                <a:srgbClr val="C00000"/>
              </a:buClr>
            </a:pPr>
            <a:r>
              <a:rPr lang="en-US" sz="1400" b="0" i="0" dirty="0">
                <a:solidFill>
                  <a:srgbClr val="000000"/>
                </a:solidFill>
                <a:effectLst/>
              </a:rPr>
              <a:t>People with diabetes can face major health risks while visiting a hospital, with studies suggesting that more than </a:t>
            </a:r>
            <a:r>
              <a:rPr lang="en-US" sz="1400" b="0" i="0" u="none" strike="noStrike" dirty="0">
                <a:solidFill>
                  <a:srgbClr val="AA182C"/>
                </a:solidFill>
                <a:effectLst/>
                <a:hlinkClick r:id="rId2"/>
              </a:rPr>
              <a:t>200,000 people die every year</a:t>
            </a:r>
            <a:r>
              <a:rPr lang="en-US" sz="1400" b="0" i="0" dirty="0">
                <a:solidFill>
                  <a:srgbClr val="000000"/>
                </a:solidFill>
                <a:effectLst/>
              </a:rPr>
              <a:t> from preventable errors, accidents, or infections.</a:t>
            </a:r>
            <a:br>
              <a:rPr lang="en-US" sz="1400" dirty="0"/>
            </a:br>
            <a:r>
              <a:rPr lang="en-US" sz="1400" b="0" i="0" dirty="0">
                <a:solidFill>
                  <a:srgbClr val="000000"/>
                </a:solidFill>
                <a:effectLst/>
              </a:rPr>
              <a:t>The estimated </a:t>
            </a:r>
            <a:r>
              <a:rPr lang="en-US" sz="1400" b="0" i="0" u="none" strike="noStrike" dirty="0">
                <a:solidFill>
                  <a:srgbClr val="AA182C"/>
                </a:solidFill>
                <a:effectLst/>
                <a:hlinkClick r:id="rId3"/>
              </a:rPr>
              <a:t>40% of hospitalized people living with diabetes</a:t>
            </a:r>
            <a:r>
              <a:rPr lang="en-US" sz="1400" b="0" i="0" dirty="0">
                <a:solidFill>
                  <a:srgbClr val="000000"/>
                </a:solidFill>
                <a:effectLst/>
              </a:rPr>
              <a:t> face increased safety risks including amputation and other complications like coma and death if mistakes are made in their daily care. Black and Indigenous people are twice as likely and Latinos are 50% more likely to undergo amputation than non-Hispanic white Americans.</a:t>
            </a:r>
            <a:br>
              <a:rPr lang="en-US" sz="1400" b="0" i="0" dirty="0">
                <a:solidFill>
                  <a:srgbClr val="000000"/>
                </a:solidFill>
                <a:effectLst/>
              </a:rPr>
            </a:br>
            <a:endParaRPr lang="en-US" sz="1400" b="0" i="0" dirty="0">
              <a:solidFill>
                <a:srgbClr val="000000"/>
              </a:solidFill>
              <a:effectLst/>
            </a:endParaRPr>
          </a:p>
          <a:p>
            <a:pPr algn="l">
              <a:buClr>
                <a:srgbClr val="C00000"/>
              </a:buClr>
            </a:pPr>
            <a:r>
              <a:rPr lang="en-US" sz="1400" b="0" i="0" dirty="0">
                <a:solidFill>
                  <a:srgbClr val="000000"/>
                </a:solidFill>
                <a:effectLst/>
              </a:rPr>
              <a:t>During a hospital stay, people living with diabetes require care coordination that starts at admission and continues through to their discharge. During admission, hospitals need to evaluate a person’s blood glucose (blood sugar), diet, and devices. Throughout the stay, hospitals should provide diabetes experts and additional monitoring. Serious health complications arise when people do not receive continued blood glucose monitoring and timely administration of insulin and other medications. After discharge, hospitals should coordinate follow-up care to ensure people with diabetes are able to manage their post-stay care.</a:t>
            </a:r>
            <a:endParaRPr lang="en-US" sz="1400" b="0" i="0" dirty="0">
              <a:solidFill>
                <a:srgbClr val="444444"/>
              </a:solidFill>
              <a:effectLst/>
            </a:endParaRPr>
          </a:p>
        </p:txBody>
      </p:sp>
      <p:sp>
        <p:nvSpPr>
          <p:cNvPr id="5" name="Footer Placeholder 4">
            <a:extLst>
              <a:ext uri="{FF2B5EF4-FFF2-40B4-BE49-F238E27FC236}">
                <a16:creationId xmlns:a16="http://schemas.microsoft.com/office/drawing/2014/main" id="{F7649C68-3293-4B0C-9D42-7BDCB188E6D6}"/>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Application: https://www.leapfroggroup.org/recognized-leader-diabetes/application-materials</a:t>
            </a:r>
            <a:endParaRPr lang="en-US" dirty="0"/>
          </a:p>
        </p:txBody>
      </p:sp>
      <p:sp>
        <p:nvSpPr>
          <p:cNvPr id="7" name="TextBox 6">
            <a:extLst>
              <a:ext uri="{FF2B5EF4-FFF2-40B4-BE49-F238E27FC236}">
                <a16:creationId xmlns:a16="http://schemas.microsoft.com/office/drawing/2014/main" id="{9DE18C99-E2D0-FD4B-313D-D4251DC4CBA2}"/>
              </a:ext>
            </a:extLst>
          </p:cNvPr>
          <p:cNvSpPr txBox="1"/>
          <p:nvPr/>
        </p:nvSpPr>
        <p:spPr>
          <a:xfrm>
            <a:off x="3962400" y="4341113"/>
            <a:ext cx="4572000" cy="507831"/>
          </a:xfrm>
          <a:prstGeom prst="rect">
            <a:avLst/>
          </a:prstGeom>
          <a:noFill/>
        </p:spPr>
        <p:txBody>
          <a:bodyPr wrap="square">
            <a:spAutoFit/>
          </a:bodyPr>
          <a:lstStyle/>
          <a:p>
            <a:r>
              <a:rPr lang="en-US" sz="900" dirty="0"/>
              <a:t>https://www2.diabetes.org/newsroom/press-releases/2023/american-diabetes-association-leapfrog-group-launch-new-patient-safety-partnership-recognize-hospitals-leadership-caring-people-living-with-diabetes</a:t>
            </a:r>
          </a:p>
        </p:txBody>
      </p:sp>
    </p:spTree>
    <p:extLst>
      <p:ext uri="{BB962C8B-B14F-4D97-AF65-F5344CB8AC3E}">
        <p14:creationId xmlns:p14="http://schemas.microsoft.com/office/powerpoint/2010/main" val="3702099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6" y="160991"/>
            <a:ext cx="8930471" cy="994172"/>
          </a:xfrm>
        </p:spPr>
        <p:txBody>
          <a:bodyPr>
            <a:normAutofit fontScale="90000"/>
          </a:bodyPr>
          <a:lstStyle/>
          <a:p>
            <a:pPr algn="ctr"/>
            <a:r>
              <a:rPr lang="en-US" sz="3000" dirty="0">
                <a:solidFill>
                  <a:schemeClr val="tx1"/>
                </a:solidFill>
              </a:rPr>
              <a:t>What are the key components of the protocol for patients with diabetes at risk for limb loss? </a:t>
            </a:r>
          </a:p>
        </p:txBody>
      </p:sp>
      <p:sp>
        <p:nvSpPr>
          <p:cNvPr id="3" name="Content Placeholder 2"/>
          <p:cNvSpPr>
            <a:spLocks noGrp="1"/>
          </p:cNvSpPr>
          <p:nvPr>
            <p:ph idx="1"/>
          </p:nvPr>
        </p:nvSpPr>
        <p:spPr>
          <a:xfrm>
            <a:off x="590550" y="1155163"/>
            <a:ext cx="7941861" cy="3712112"/>
          </a:xfrm>
        </p:spPr>
        <p:txBody>
          <a:bodyPr>
            <a:normAutofit lnSpcReduction="10000"/>
          </a:bodyPr>
          <a:lstStyle/>
          <a:p>
            <a:pPr marL="460375" lvl="1" indent="-146050">
              <a:buClr>
                <a:srgbClr val="C00000"/>
              </a:buClr>
            </a:pPr>
            <a:r>
              <a:rPr lang="en-US" dirty="0">
                <a:solidFill>
                  <a:schemeClr val="tx1"/>
                </a:solidFill>
              </a:rPr>
              <a:t>History (including hyperlipidemia, coronary artery disease, hypertension, GI dysfunction, urinary dysfunction, erectile dysfunction, previous ulcers)</a:t>
            </a:r>
          </a:p>
          <a:p>
            <a:pPr marL="460375" lvl="1" indent="-146050">
              <a:buClr>
                <a:srgbClr val="C00000"/>
              </a:buClr>
            </a:pPr>
            <a:r>
              <a:rPr lang="en-US" dirty="0">
                <a:solidFill>
                  <a:schemeClr val="tx1"/>
                </a:solidFill>
              </a:rPr>
              <a:t>Physical Exam (</a:t>
            </a:r>
            <a:r>
              <a:rPr lang="en-US" dirty="0" err="1">
                <a:solidFill>
                  <a:schemeClr val="tx1"/>
                </a:solidFill>
              </a:rPr>
              <a:t>epix</a:t>
            </a:r>
            <a:r>
              <a:rPr lang="en-US" dirty="0">
                <a:solidFill>
                  <a:schemeClr val="tx1"/>
                </a:solidFill>
              </a:rPr>
              <a:t> picture of all feet to include plantar aspect and toe nails)</a:t>
            </a:r>
          </a:p>
          <a:p>
            <a:pPr marL="460375" lvl="1" indent="-146050">
              <a:buClr>
                <a:srgbClr val="C00000"/>
              </a:buClr>
            </a:pPr>
            <a:r>
              <a:rPr lang="en-US" dirty="0">
                <a:solidFill>
                  <a:schemeClr val="tx1"/>
                </a:solidFill>
              </a:rPr>
              <a:t>Wagner Classification</a:t>
            </a:r>
          </a:p>
          <a:p>
            <a:pPr marL="460375" lvl="1" indent="-146050">
              <a:buClr>
                <a:srgbClr val="C00000"/>
              </a:buClr>
            </a:pPr>
            <a:r>
              <a:rPr lang="en-US" dirty="0">
                <a:solidFill>
                  <a:schemeClr val="tx1"/>
                </a:solidFill>
              </a:rPr>
              <a:t>Laboratory Tests (ED vs. Wound center)</a:t>
            </a:r>
          </a:p>
          <a:p>
            <a:pPr marL="460375" lvl="1" indent="-146050">
              <a:buClr>
                <a:srgbClr val="C00000"/>
              </a:buClr>
            </a:pPr>
            <a:r>
              <a:rPr lang="en-US" dirty="0">
                <a:solidFill>
                  <a:schemeClr val="tx1"/>
                </a:solidFill>
              </a:rPr>
              <a:t>Radiographic Testing (X-rays of lower extremities and feet)</a:t>
            </a:r>
          </a:p>
          <a:p>
            <a:pPr marL="460375" lvl="1" indent="-146050">
              <a:buClr>
                <a:srgbClr val="C00000"/>
              </a:buClr>
            </a:pPr>
            <a:r>
              <a:rPr lang="en-US" dirty="0">
                <a:solidFill>
                  <a:schemeClr val="tx1"/>
                </a:solidFill>
              </a:rPr>
              <a:t>Indications for </a:t>
            </a:r>
          </a:p>
          <a:p>
            <a:pPr marL="460375" lvl="2" indent="-146050">
              <a:buClr>
                <a:srgbClr val="C00000"/>
              </a:buClr>
            </a:pPr>
            <a:r>
              <a:rPr lang="en-US" dirty="0">
                <a:solidFill>
                  <a:schemeClr val="tx1"/>
                </a:solidFill>
              </a:rPr>
              <a:t>Hospitalization</a:t>
            </a:r>
          </a:p>
          <a:p>
            <a:pPr marL="460375" lvl="2" indent="-146050">
              <a:buClr>
                <a:srgbClr val="C00000"/>
              </a:buClr>
            </a:pPr>
            <a:r>
              <a:rPr lang="en-US" dirty="0">
                <a:solidFill>
                  <a:schemeClr val="tx1"/>
                </a:solidFill>
              </a:rPr>
              <a:t>Surgical debridement</a:t>
            </a:r>
          </a:p>
          <a:p>
            <a:pPr marL="460375" lvl="1" indent="-146050">
              <a:buClr>
                <a:srgbClr val="C00000"/>
              </a:buClr>
            </a:pPr>
            <a:r>
              <a:rPr lang="en-US" dirty="0">
                <a:solidFill>
                  <a:schemeClr val="tx1"/>
                </a:solidFill>
              </a:rPr>
              <a:t>Vascular status (ankle brachial indices)</a:t>
            </a:r>
          </a:p>
          <a:p>
            <a:pPr marL="460375" lvl="1" indent="-146050">
              <a:buClr>
                <a:srgbClr val="C00000"/>
              </a:buClr>
            </a:pPr>
            <a:r>
              <a:rPr lang="en-US" dirty="0">
                <a:solidFill>
                  <a:schemeClr val="tx1"/>
                </a:solidFill>
              </a:rPr>
              <a:t>Treatment of Associated Comorbidities</a:t>
            </a:r>
          </a:p>
          <a:p>
            <a:pPr marL="460375" lvl="1" indent="-146050">
              <a:buClr>
                <a:srgbClr val="C00000"/>
              </a:buClr>
            </a:pPr>
            <a:r>
              <a:rPr lang="en-US" dirty="0">
                <a:solidFill>
                  <a:schemeClr val="tx1"/>
                </a:solidFill>
              </a:rPr>
              <a:t>Offloading</a:t>
            </a:r>
          </a:p>
          <a:p>
            <a:pPr>
              <a:buClr>
                <a:srgbClr val="C00000"/>
              </a:buClr>
            </a:pPr>
            <a:endParaRPr lang="en-US" dirty="0">
              <a:solidFill>
                <a:schemeClr val="tx1"/>
              </a:solidFill>
            </a:endParaRPr>
          </a:p>
          <a:p>
            <a:pPr>
              <a:buClr>
                <a:srgbClr val="C00000"/>
              </a:buClr>
            </a:pPr>
            <a:endParaRPr lang="en-US" dirty="0">
              <a:solidFill>
                <a:schemeClr val="tx1"/>
              </a:solidFill>
            </a:endParaRPr>
          </a:p>
        </p:txBody>
      </p:sp>
    </p:spTree>
    <p:extLst>
      <p:ext uri="{BB962C8B-B14F-4D97-AF65-F5344CB8AC3E}">
        <p14:creationId xmlns:p14="http://schemas.microsoft.com/office/powerpoint/2010/main" val="767032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6" y="160991"/>
            <a:ext cx="8930471" cy="994172"/>
          </a:xfrm>
        </p:spPr>
        <p:txBody>
          <a:bodyPr>
            <a:normAutofit/>
          </a:bodyPr>
          <a:lstStyle/>
          <a:p>
            <a:pPr algn="ctr"/>
            <a:r>
              <a:rPr lang="en-US" sz="3000" dirty="0">
                <a:solidFill>
                  <a:schemeClr val="tx1"/>
                </a:solidFill>
              </a:rPr>
              <a:t>Protocol for patient history</a:t>
            </a:r>
          </a:p>
        </p:txBody>
      </p:sp>
      <p:sp>
        <p:nvSpPr>
          <p:cNvPr id="3" name="Content Placeholder 2"/>
          <p:cNvSpPr>
            <a:spLocks noGrp="1"/>
          </p:cNvSpPr>
          <p:nvPr>
            <p:ph idx="1"/>
          </p:nvPr>
        </p:nvSpPr>
        <p:spPr>
          <a:xfrm>
            <a:off x="618131" y="1069439"/>
            <a:ext cx="7941861" cy="3712112"/>
          </a:xfrm>
        </p:spPr>
        <p:txBody>
          <a:bodyPr>
            <a:normAutofit/>
          </a:bodyPr>
          <a:lstStyle/>
          <a:p>
            <a:pPr marL="385763" indent="-385763">
              <a:buClr>
                <a:srgbClr val="C00000"/>
              </a:buClr>
              <a:buSzPct val="90000"/>
              <a:buFont typeface="+mj-lt"/>
              <a:buAutoNum type="arabicPeriod"/>
            </a:pPr>
            <a:r>
              <a:rPr lang="en-US" sz="1800" dirty="0">
                <a:solidFill>
                  <a:schemeClr val="tx1"/>
                </a:solidFill>
              </a:rPr>
              <a:t>Duration of wound (e.g., time? new?) </a:t>
            </a:r>
          </a:p>
          <a:p>
            <a:pPr marL="385763" indent="-385763">
              <a:buClr>
                <a:srgbClr val="C00000"/>
              </a:buClr>
              <a:buSzPct val="90000"/>
              <a:buFont typeface="+mj-lt"/>
              <a:buAutoNum type="arabicPeriod"/>
            </a:pPr>
            <a:r>
              <a:rPr lang="en-US" sz="1800" dirty="0">
                <a:solidFill>
                  <a:schemeClr val="tx1"/>
                </a:solidFill>
              </a:rPr>
              <a:t>Previous physician (e.g., contact information and treatment plan)</a:t>
            </a:r>
          </a:p>
          <a:p>
            <a:pPr marL="385763" indent="-385763">
              <a:buClr>
                <a:srgbClr val="C00000"/>
              </a:buClr>
              <a:buSzPct val="90000"/>
              <a:buFont typeface="+mj-lt"/>
              <a:buAutoNum type="arabicPeriod"/>
            </a:pPr>
            <a:r>
              <a:rPr lang="en-US" sz="1800" dirty="0">
                <a:solidFill>
                  <a:schemeClr val="tx1"/>
                </a:solidFill>
              </a:rPr>
              <a:t>Previous history (pathology, microbiology, vascular intervention, type of offloading?) </a:t>
            </a:r>
          </a:p>
          <a:p>
            <a:pPr marL="385763" indent="-385763">
              <a:buClr>
                <a:srgbClr val="C00000"/>
              </a:buClr>
              <a:buSzPct val="90000"/>
              <a:buFont typeface="+mj-lt"/>
              <a:buAutoNum type="arabicPeriod"/>
            </a:pPr>
            <a:r>
              <a:rPr lang="en-US" sz="1800" dirty="0">
                <a:solidFill>
                  <a:schemeClr val="tx1"/>
                </a:solidFill>
              </a:rPr>
              <a:t>Past medical history </a:t>
            </a:r>
          </a:p>
          <a:p>
            <a:pPr marL="385763" indent="-385763">
              <a:buFont typeface="+mj-lt"/>
              <a:buAutoNum type="arabicPeriod"/>
            </a:pPr>
            <a:endParaRPr lang="en-US" sz="1800" dirty="0">
              <a:solidFill>
                <a:schemeClr val="tx1"/>
              </a:solidFill>
            </a:endParaRPr>
          </a:p>
        </p:txBody>
      </p:sp>
      <p:sp>
        <p:nvSpPr>
          <p:cNvPr id="5" name="Content Placeholder 2"/>
          <p:cNvSpPr txBox="1">
            <a:spLocks/>
          </p:cNvSpPr>
          <p:nvPr/>
        </p:nvSpPr>
        <p:spPr>
          <a:xfrm>
            <a:off x="618131" y="2698213"/>
            <a:ext cx="7941861" cy="1311812"/>
          </a:xfrm>
          <a:prstGeom prst="rect">
            <a:avLst/>
          </a:prstGeom>
        </p:spPr>
        <p:txBody>
          <a:bodyPr vert="horz" lIns="68580" tIns="34290" rIns="68580" bIns="34290" numCol="2" rtlCol="0">
            <a:no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10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10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10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10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spcBef>
                <a:spcPts val="300"/>
              </a:spcBef>
              <a:buClr>
                <a:srgbClr val="C00000"/>
              </a:buClr>
            </a:pPr>
            <a:r>
              <a:rPr lang="en-US" sz="1200" dirty="0">
                <a:solidFill>
                  <a:schemeClr val="tx1"/>
                </a:solidFill>
              </a:rPr>
              <a:t>Autoimmune disease</a:t>
            </a:r>
          </a:p>
          <a:p>
            <a:pPr lvl="1">
              <a:spcBef>
                <a:spcPts val="300"/>
              </a:spcBef>
              <a:buClr>
                <a:srgbClr val="C00000"/>
              </a:buClr>
            </a:pPr>
            <a:r>
              <a:rPr lang="en-US" sz="1200" dirty="0">
                <a:solidFill>
                  <a:schemeClr val="tx1"/>
                </a:solidFill>
              </a:rPr>
              <a:t>Skin ulceration, abscesses</a:t>
            </a:r>
          </a:p>
          <a:p>
            <a:pPr lvl="1">
              <a:spcBef>
                <a:spcPts val="300"/>
              </a:spcBef>
              <a:buClr>
                <a:srgbClr val="C00000"/>
              </a:buClr>
            </a:pPr>
            <a:r>
              <a:rPr lang="en-US" sz="1200" dirty="0">
                <a:solidFill>
                  <a:schemeClr val="tx1"/>
                </a:solidFill>
              </a:rPr>
              <a:t>Stroke </a:t>
            </a:r>
          </a:p>
          <a:p>
            <a:pPr lvl="1">
              <a:spcBef>
                <a:spcPts val="300"/>
              </a:spcBef>
              <a:buClr>
                <a:srgbClr val="C00000"/>
              </a:buClr>
            </a:pPr>
            <a:r>
              <a:rPr lang="en-US" sz="1200" dirty="0">
                <a:solidFill>
                  <a:schemeClr val="tx1"/>
                </a:solidFill>
              </a:rPr>
              <a:t>Neuropathy </a:t>
            </a:r>
          </a:p>
          <a:p>
            <a:pPr lvl="1">
              <a:spcBef>
                <a:spcPts val="300"/>
              </a:spcBef>
              <a:buClr>
                <a:srgbClr val="C00000"/>
              </a:buClr>
            </a:pPr>
            <a:r>
              <a:rPr lang="en-US" sz="1200" dirty="0">
                <a:solidFill>
                  <a:schemeClr val="tx1"/>
                </a:solidFill>
              </a:rPr>
              <a:t>Gastropathy</a:t>
            </a:r>
          </a:p>
          <a:p>
            <a:pPr lvl="1">
              <a:spcBef>
                <a:spcPts val="300"/>
              </a:spcBef>
              <a:buClr>
                <a:srgbClr val="C00000"/>
              </a:buClr>
            </a:pPr>
            <a:r>
              <a:rPr lang="en-US" sz="1200" dirty="0">
                <a:solidFill>
                  <a:schemeClr val="tx1"/>
                </a:solidFill>
              </a:rPr>
              <a:t>Pain</a:t>
            </a:r>
          </a:p>
          <a:p>
            <a:pPr lvl="1">
              <a:spcBef>
                <a:spcPts val="300"/>
              </a:spcBef>
              <a:buClr>
                <a:srgbClr val="C00000"/>
              </a:buClr>
            </a:pPr>
            <a:r>
              <a:rPr lang="en-US" sz="1200" dirty="0">
                <a:solidFill>
                  <a:schemeClr val="tx1"/>
                </a:solidFill>
              </a:rPr>
              <a:t>Hospitalizations</a:t>
            </a:r>
          </a:p>
          <a:p>
            <a:pPr lvl="1">
              <a:spcBef>
                <a:spcPts val="300"/>
              </a:spcBef>
              <a:buClr>
                <a:srgbClr val="C00000"/>
              </a:buClr>
            </a:pPr>
            <a:r>
              <a:rPr lang="en-US" sz="1200" dirty="0">
                <a:solidFill>
                  <a:schemeClr val="tx1"/>
                </a:solidFill>
              </a:rPr>
              <a:t>Past surgical history</a:t>
            </a:r>
          </a:p>
          <a:p>
            <a:pPr lvl="1">
              <a:spcBef>
                <a:spcPts val="300"/>
              </a:spcBef>
              <a:buClr>
                <a:srgbClr val="C00000"/>
              </a:buClr>
            </a:pPr>
            <a:r>
              <a:rPr lang="en-US" sz="1200" dirty="0">
                <a:solidFill>
                  <a:schemeClr val="tx1"/>
                </a:solidFill>
              </a:rPr>
              <a:t>Venous disease</a:t>
            </a:r>
          </a:p>
          <a:p>
            <a:pPr lvl="1">
              <a:spcBef>
                <a:spcPts val="300"/>
              </a:spcBef>
              <a:buClr>
                <a:srgbClr val="C00000"/>
              </a:buClr>
            </a:pPr>
            <a:r>
              <a:rPr lang="en-US" sz="1200" dirty="0">
                <a:solidFill>
                  <a:schemeClr val="tx1"/>
                </a:solidFill>
              </a:rPr>
              <a:t>Arterial disease</a:t>
            </a:r>
          </a:p>
          <a:p>
            <a:pPr lvl="1">
              <a:spcBef>
                <a:spcPts val="300"/>
              </a:spcBef>
              <a:buClr>
                <a:srgbClr val="C00000"/>
              </a:buClr>
            </a:pPr>
            <a:r>
              <a:rPr lang="en-US" sz="1200" dirty="0">
                <a:solidFill>
                  <a:schemeClr val="tx1"/>
                </a:solidFill>
              </a:rPr>
              <a:t>Coronary artery disease</a:t>
            </a:r>
          </a:p>
          <a:p>
            <a:pPr lvl="1">
              <a:spcBef>
                <a:spcPts val="300"/>
              </a:spcBef>
              <a:buClr>
                <a:srgbClr val="C00000"/>
              </a:buClr>
            </a:pPr>
            <a:r>
              <a:rPr lang="en-US" sz="1200" dirty="0">
                <a:solidFill>
                  <a:schemeClr val="tx1"/>
                </a:solidFill>
              </a:rPr>
              <a:t>Stents</a:t>
            </a:r>
          </a:p>
          <a:p>
            <a:pPr lvl="1">
              <a:spcBef>
                <a:spcPts val="300"/>
              </a:spcBef>
              <a:buClr>
                <a:srgbClr val="C00000"/>
              </a:buClr>
            </a:pPr>
            <a:r>
              <a:rPr lang="en-US" sz="1200" dirty="0">
                <a:solidFill>
                  <a:schemeClr val="tx1"/>
                </a:solidFill>
              </a:rPr>
              <a:t>Myocardial infarction</a:t>
            </a:r>
          </a:p>
          <a:p>
            <a:pPr lvl="1">
              <a:spcBef>
                <a:spcPts val="300"/>
              </a:spcBef>
              <a:buClr>
                <a:srgbClr val="C00000"/>
              </a:buClr>
            </a:pPr>
            <a:r>
              <a:rPr lang="en-US" sz="1200" dirty="0">
                <a:solidFill>
                  <a:schemeClr val="tx1"/>
                </a:solidFill>
              </a:rPr>
              <a:t>Retinopathy</a:t>
            </a:r>
          </a:p>
          <a:p>
            <a:pPr lvl="1">
              <a:spcBef>
                <a:spcPts val="300"/>
              </a:spcBef>
              <a:buClr>
                <a:srgbClr val="C00000"/>
              </a:buClr>
            </a:pPr>
            <a:r>
              <a:rPr lang="en-US" sz="1200" dirty="0">
                <a:solidFill>
                  <a:schemeClr val="tx1"/>
                </a:solidFill>
              </a:rPr>
              <a:t>Obesity</a:t>
            </a:r>
          </a:p>
          <a:p>
            <a:pPr lvl="1">
              <a:spcBef>
                <a:spcPts val="300"/>
              </a:spcBef>
              <a:buClr>
                <a:srgbClr val="C00000"/>
              </a:buClr>
            </a:pPr>
            <a:endParaRPr lang="en-US" sz="1200" dirty="0">
              <a:solidFill>
                <a:schemeClr val="tx1"/>
              </a:solidFill>
            </a:endParaRPr>
          </a:p>
        </p:txBody>
      </p:sp>
    </p:spTree>
    <p:extLst>
      <p:ext uri="{BB962C8B-B14F-4D97-AF65-F5344CB8AC3E}">
        <p14:creationId xmlns:p14="http://schemas.microsoft.com/office/powerpoint/2010/main" val="1263993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	</a:t>
            </a:r>
          </a:p>
        </p:txBody>
      </p:sp>
      <p:sp>
        <p:nvSpPr>
          <p:cNvPr id="3" name="Content Placeholder 2"/>
          <p:cNvSpPr>
            <a:spLocks noGrp="1"/>
          </p:cNvSpPr>
          <p:nvPr>
            <p:ph sz="quarter" idx="10"/>
          </p:nvPr>
        </p:nvSpPr>
        <p:spPr>
          <a:xfrm>
            <a:off x="457200" y="895350"/>
            <a:ext cx="8458200" cy="3886200"/>
          </a:xfrm>
        </p:spPr>
        <p:txBody>
          <a:bodyPr numCol="2"/>
          <a:lstStyle/>
          <a:p>
            <a:r>
              <a:rPr lang="en-US" sz="1800" dirty="0"/>
              <a:t>Goals</a:t>
            </a:r>
          </a:p>
          <a:p>
            <a:r>
              <a:rPr lang="en-US" sz="1800" dirty="0"/>
              <a:t>Media reporting on the problem</a:t>
            </a:r>
          </a:p>
          <a:p>
            <a:r>
              <a:rPr lang="en-US" sz="1800" dirty="0"/>
              <a:t>What is Leapfrog?</a:t>
            </a:r>
          </a:p>
          <a:p>
            <a:r>
              <a:rPr lang="en-US" sz="1800" dirty="0"/>
              <a:t>Leapfrog Diabetes Recognition Program</a:t>
            </a:r>
          </a:p>
          <a:p>
            <a:r>
              <a:rPr lang="en-US" sz="1800" dirty="0"/>
              <a:t>What are requirements for Leapfrog recognition?</a:t>
            </a:r>
          </a:p>
          <a:p>
            <a:r>
              <a:rPr lang="en-US" sz="1800" dirty="0"/>
              <a:t>How does Leapfrog weigh its quality measures?</a:t>
            </a:r>
          </a:p>
          <a:p>
            <a:r>
              <a:rPr lang="en-US" sz="1800" dirty="0"/>
              <a:t>What is the rationale for the program?</a:t>
            </a:r>
          </a:p>
          <a:p>
            <a:r>
              <a:rPr lang="en-US" sz="1800" dirty="0">
                <a:solidFill>
                  <a:schemeClr val="tx1"/>
                </a:solidFill>
              </a:rPr>
              <a:t>What is the protocol for patients with diabetes at risk for limb loss? </a:t>
            </a:r>
          </a:p>
          <a:p>
            <a:r>
              <a:rPr lang="en-US" sz="1800" dirty="0"/>
              <a:t>What is protocol for patient history. </a:t>
            </a:r>
          </a:p>
          <a:p>
            <a:r>
              <a:rPr lang="en-US" sz="1800" dirty="0"/>
              <a:t>Laboratory tests.</a:t>
            </a:r>
          </a:p>
          <a:p>
            <a:r>
              <a:rPr lang="en-US" sz="1800" dirty="0"/>
              <a:t>Radiographic tests</a:t>
            </a:r>
          </a:p>
          <a:p>
            <a:r>
              <a:rPr lang="en-US" sz="1800" dirty="0">
                <a:solidFill>
                  <a:schemeClr val="tx1"/>
                </a:solidFill>
              </a:rPr>
              <a:t>What are antibiotic recommendations based on severity of infection? </a:t>
            </a:r>
          </a:p>
          <a:p>
            <a:r>
              <a:rPr lang="en-US" sz="1800" dirty="0">
                <a:solidFill>
                  <a:schemeClr val="tx1"/>
                </a:solidFill>
              </a:rPr>
              <a:t>What is relevance of Hemoglobin A1c on healing?</a:t>
            </a:r>
          </a:p>
          <a:p>
            <a:r>
              <a:rPr lang="en-US" sz="1800" dirty="0">
                <a:solidFill>
                  <a:schemeClr val="tx1"/>
                </a:solidFill>
                <a:ea typeface="Arial Rounded MT Bold" charset="0"/>
                <a:cs typeface="Arial Rounded MT Bold" charset="0"/>
              </a:rPr>
              <a:t>What is importance of Ankle brachial index?</a:t>
            </a:r>
            <a:endParaRPr lang="en-US" sz="1800" dirty="0">
              <a:solidFill>
                <a:schemeClr val="tx1"/>
              </a:solidFill>
            </a:endParaRPr>
          </a:p>
          <a:p>
            <a:r>
              <a:rPr lang="en-US" sz="1800" dirty="0"/>
              <a:t>What are reported readmission rates?</a:t>
            </a:r>
          </a:p>
          <a:p>
            <a:r>
              <a:rPr lang="en-US" sz="1800" dirty="0"/>
              <a:t>What is action plan to prevent amputations upon admission? </a:t>
            </a:r>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365514089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6" y="160991"/>
            <a:ext cx="8930471" cy="994172"/>
          </a:xfrm>
        </p:spPr>
        <p:txBody>
          <a:bodyPr>
            <a:normAutofit/>
          </a:bodyPr>
          <a:lstStyle/>
          <a:p>
            <a:pPr algn="ctr"/>
            <a:r>
              <a:rPr lang="en-US" sz="3000" dirty="0">
                <a:solidFill>
                  <a:schemeClr val="tx1"/>
                </a:solidFill>
              </a:rPr>
              <a:t>Laboratory Tests</a:t>
            </a:r>
          </a:p>
        </p:txBody>
      </p:sp>
      <p:sp>
        <p:nvSpPr>
          <p:cNvPr id="3" name="Content Placeholder 2"/>
          <p:cNvSpPr>
            <a:spLocks noGrp="1"/>
          </p:cNvSpPr>
          <p:nvPr>
            <p:ph idx="1"/>
          </p:nvPr>
        </p:nvSpPr>
        <p:spPr>
          <a:xfrm>
            <a:off x="590550" y="1155163"/>
            <a:ext cx="7941861" cy="3712112"/>
          </a:xfrm>
        </p:spPr>
        <p:txBody>
          <a:bodyPr numCol="2">
            <a:normAutofit fontScale="62500" lnSpcReduction="20000"/>
          </a:bodyPr>
          <a:lstStyle/>
          <a:p>
            <a:pPr lvl="0">
              <a:buClr>
                <a:srgbClr val="C00000"/>
              </a:buClr>
            </a:pPr>
            <a:r>
              <a:rPr lang="en-US" dirty="0">
                <a:solidFill>
                  <a:schemeClr val="tx1"/>
                </a:solidFill>
              </a:rPr>
              <a:t>Procalcitonin</a:t>
            </a:r>
          </a:p>
          <a:p>
            <a:pPr lvl="0">
              <a:buClr>
                <a:srgbClr val="C00000"/>
              </a:buClr>
            </a:pPr>
            <a:r>
              <a:rPr lang="en-US" dirty="0">
                <a:solidFill>
                  <a:schemeClr val="tx1"/>
                </a:solidFill>
              </a:rPr>
              <a:t>C-Reactive Protein</a:t>
            </a:r>
          </a:p>
          <a:p>
            <a:pPr lvl="0">
              <a:buClr>
                <a:srgbClr val="C00000"/>
              </a:buClr>
            </a:pPr>
            <a:r>
              <a:rPr lang="en-US" dirty="0">
                <a:solidFill>
                  <a:schemeClr val="tx1"/>
                </a:solidFill>
              </a:rPr>
              <a:t>Hemoglobin A1c</a:t>
            </a:r>
          </a:p>
          <a:p>
            <a:pPr lvl="0">
              <a:buClr>
                <a:srgbClr val="C00000"/>
              </a:buClr>
            </a:pPr>
            <a:r>
              <a:rPr lang="en-US" dirty="0">
                <a:solidFill>
                  <a:schemeClr val="tx1"/>
                </a:solidFill>
              </a:rPr>
              <a:t>Albumin, pre-albumin</a:t>
            </a:r>
          </a:p>
          <a:p>
            <a:pPr lvl="0">
              <a:buClr>
                <a:srgbClr val="C00000"/>
              </a:buClr>
            </a:pPr>
            <a:r>
              <a:rPr lang="en-US" dirty="0">
                <a:solidFill>
                  <a:schemeClr val="tx1"/>
                </a:solidFill>
              </a:rPr>
              <a:t>Vitamin D level</a:t>
            </a:r>
          </a:p>
          <a:p>
            <a:pPr lvl="0">
              <a:buClr>
                <a:srgbClr val="C00000"/>
              </a:buClr>
            </a:pPr>
            <a:r>
              <a:rPr lang="en-US" dirty="0">
                <a:solidFill>
                  <a:schemeClr val="tx1"/>
                </a:solidFill>
              </a:rPr>
              <a:t>Complete blood count with manual differential</a:t>
            </a:r>
          </a:p>
          <a:p>
            <a:pPr lvl="0">
              <a:buClr>
                <a:srgbClr val="C00000"/>
              </a:buClr>
            </a:pPr>
            <a:r>
              <a:rPr lang="en-US" dirty="0">
                <a:solidFill>
                  <a:schemeClr val="tx1"/>
                </a:solidFill>
              </a:rPr>
              <a:t>Prothrombin time/partial thromboplastin time </a:t>
            </a:r>
          </a:p>
          <a:p>
            <a:pPr lvl="0">
              <a:buClr>
                <a:srgbClr val="C00000"/>
              </a:buClr>
            </a:pPr>
            <a:r>
              <a:rPr lang="en-US" dirty="0">
                <a:solidFill>
                  <a:schemeClr val="tx1"/>
                </a:solidFill>
              </a:rPr>
              <a:t>Comprehensive metabolic panel</a:t>
            </a:r>
          </a:p>
          <a:p>
            <a:pPr lvl="0">
              <a:buClr>
                <a:srgbClr val="C00000"/>
              </a:buClr>
            </a:pPr>
            <a:r>
              <a:rPr lang="en-US" dirty="0">
                <a:solidFill>
                  <a:schemeClr val="tx1"/>
                </a:solidFill>
              </a:rPr>
              <a:t>Lipid profile </a:t>
            </a:r>
          </a:p>
          <a:p>
            <a:pPr lvl="0">
              <a:buClr>
                <a:srgbClr val="C00000"/>
              </a:buClr>
            </a:pPr>
            <a:r>
              <a:rPr lang="en-US" dirty="0">
                <a:solidFill>
                  <a:schemeClr val="tx1"/>
                </a:solidFill>
              </a:rPr>
              <a:t>Erythrocyte sedimentation rate</a:t>
            </a:r>
          </a:p>
          <a:p>
            <a:pPr lvl="0">
              <a:buClr>
                <a:srgbClr val="C00000"/>
              </a:buClr>
            </a:pPr>
            <a:r>
              <a:rPr lang="en-US" dirty="0">
                <a:solidFill>
                  <a:schemeClr val="tx1"/>
                </a:solidFill>
              </a:rPr>
              <a:t>Thyroid-stimulating hormone (TSH) thyroxine (T4) and triodothyronine (T3)</a:t>
            </a:r>
          </a:p>
          <a:p>
            <a:pPr lvl="0">
              <a:buClr>
                <a:srgbClr val="C00000"/>
              </a:buClr>
            </a:pPr>
            <a:r>
              <a:rPr lang="en-US" dirty="0">
                <a:solidFill>
                  <a:schemeClr val="tx1"/>
                </a:solidFill>
              </a:rPr>
              <a:t> Aspartate Aminotransferase (AST)</a:t>
            </a:r>
          </a:p>
          <a:p>
            <a:pPr lvl="0">
              <a:buClr>
                <a:srgbClr val="C00000"/>
              </a:buClr>
            </a:pPr>
            <a:r>
              <a:rPr lang="en-US" dirty="0">
                <a:solidFill>
                  <a:schemeClr val="tx1"/>
                </a:solidFill>
              </a:rPr>
              <a:t>Alkaline phosphatase (ALP) </a:t>
            </a:r>
          </a:p>
          <a:p>
            <a:pPr lvl="0">
              <a:buClr>
                <a:srgbClr val="C00000"/>
              </a:buClr>
            </a:pPr>
            <a:r>
              <a:rPr lang="en-US" dirty="0">
                <a:solidFill>
                  <a:schemeClr val="tx1"/>
                </a:solidFill>
              </a:rPr>
              <a:t>Gamma‐Glutamyl Transpeptidase (GGT)</a:t>
            </a:r>
          </a:p>
          <a:p>
            <a:pPr lvl="0">
              <a:buClr>
                <a:srgbClr val="C00000"/>
              </a:buClr>
            </a:pPr>
            <a:r>
              <a:rPr lang="en-US" dirty="0">
                <a:solidFill>
                  <a:schemeClr val="tx1"/>
                </a:solidFill>
              </a:rPr>
              <a:t>Alanine aminotransferase (ALT)</a:t>
            </a:r>
          </a:p>
          <a:p>
            <a:pPr lvl="0">
              <a:buClr>
                <a:srgbClr val="C00000"/>
              </a:buClr>
            </a:pPr>
            <a:r>
              <a:rPr lang="en-US" dirty="0">
                <a:solidFill>
                  <a:schemeClr val="tx1"/>
                </a:solidFill>
              </a:rPr>
              <a:t>Urine analysis</a:t>
            </a:r>
          </a:p>
          <a:p>
            <a:pPr lvl="0">
              <a:buClr>
                <a:srgbClr val="C00000"/>
              </a:buClr>
            </a:pPr>
            <a:r>
              <a:rPr lang="en-US" dirty="0">
                <a:solidFill>
                  <a:schemeClr val="tx1"/>
                </a:solidFill>
              </a:rPr>
              <a:t>Urinary microalbumin </a:t>
            </a:r>
          </a:p>
        </p:txBody>
      </p:sp>
    </p:spTree>
    <p:extLst>
      <p:ext uri="{BB962C8B-B14F-4D97-AF65-F5344CB8AC3E}">
        <p14:creationId xmlns:p14="http://schemas.microsoft.com/office/powerpoint/2010/main" val="2550880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6" y="160991"/>
            <a:ext cx="8930471" cy="994172"/>
          </a:xfrm>
        </p:spPr>
        <p:txBody>
          <a:bodyPr>
            <a:normAutofit/>
          </a:bodyPr>
          <a:lstStyle/>
          <a:p>
            <a:pPr algn="ctr"/>
            <a:r>
              <a:rPr lang="en-US" sz="3000" dirty="0">
                <a:solidFill>
                  <a:schemeClr val="tx1"/>
                </a:solidFill>
              </a:rPr>
              <a:t>Radiographic Testing</a:t>
            </a:r>
          </a:p>
        </p:txBody>
      </p:sp>
      <p:sp>
        <p:nvSpPr>
          <p:cNvPr id="3" name="Content Placeholder 2"/>
          <p:cNvSpPr>
            <a:spLocks noGrp="1"/>
          </p:cNvSpPr>
          <p:nvPr>
            <p:ph idx="1"/>
          </p:nvPr>
        </p:nvSpPr>
        <p:spPr>
          <a:xfrm>
            <a:off x="590550" y="1123950"/>
            <a:ext cx="7941861" cy="3428999"/>
          </a:xfrm>
        </p:spPr>
        <p:txBody>
          <a:bodyPr numCol="1">
            <a:normAutofit fontScale="77500" lnSpcReduction="20000"/>
          </a:bodyPr>
          <a:lstStyle/>
          <a:p>
            <a:pPr lvl="0">
              <a:buClr>
                <a:srgbClr val="C00000"/>
              </a:buClr>
              <a:buSzPct val="90000"/>
            </a:pPr>
            <a:r>
              <a:rPr lang="en-US" dirty="0">
                <a:solidFill>
                  <a:schemeClr val="tx1"/>
                </a:solidFill>
              </a:rPr>
              <a:t>x-ray (e.g., foot, tibia, fibula).</a:t>
            </a:r>
          </a:p>
          <a:p>
            <a:pPr lvl="0">
              <a:buClr>
                <a:srgbClr val="C00000"/>
              </a:buClr>
              <a:buSzPct val="90000"/>
            </a:pPr>
            <a:r>
              <a:rPr lang="en-US" dirty="0">
                <a:solidFill>
                  <a:schemeClr val="tx1"/>
                </a:solidFill>
              </a:rPr>
              <a:t>All patients with diabetes and any patient with a diminished pulse should have bilateral ankle brachial indices. </a:t>
            </a:r>
          </a:p>
          <a:p>
            <a:pPr lvl="0">
              <a:buClr>
                <a:srgbClr val="C00000"/>
              </a:buClr>
              <a:buSzPct val="90000"/>
            </a:pPr>
            <a:r>
              <a:rPr lang="en-US" dirty="0">
                <a:solidFill>
                  <a:schemeClr val="tx1"/>
                </a:solidFill>
              </a:rPr>
              <a:t>Unless a pulse is clearly palpable, noninvasive vascular ankle-brachial index testing, and all patients with diabetes over 50 should be screened with an ankle-brachial index, whether or not they have an ulcer. </a:t>
            </a:r>
          </a:p>
          <a:p>
            <a:pPr lvl="0">
              <a:buClr>
                <a:srgbClr val="C00000"/>
              </a:buClr>
              <a:buSzPct val="90000"/>
            </a:pPr>
            <a:endParaRPr lang="en-US" dirty="0">
              <a:solidFill>
                <a:schemeClr val="tx1"/>
              </a:solidFill>
            </a:endParaRPr>
          </a:p>
        </p:txBody>
      </p:sp>
    </p:spTree>
    <p:extLst>
      <p:ext uri="{BB962C8B-B14F-4D97-AF65-F5344CB8AC3E}">
        <p14:creationId xmlns:p14="http://schemas.microsoft.com/office/powerpoint/2010/main" val="543915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1" y="160991"/>
            <a:ext cx="8920946" cy="610535"/>
          </a:xfrm>
        </p:spPr>
        <p:txBody>
          <a:bodyPr>
            <a:normAutofit fontScale="90000"/>
          </a:bodyPr>
          <a:lstStyle/>
          <a:p>
            <a:pPr algn="ctr"/>
            <a:r>
              <a:rPr lang="en-US" sz="2400" dirty="0">
                <a:solidFill>
                  <a:schemeClr val="tx1"/>
                </a:solidFill>
              </a:rPr>
              <a:t>What are antibiotic recommendations based on severity of infection? </a:t>
            </a:r>
          </a:p>
        </p:txBody>
      </p:sp>
      <p:sp>
        <p:nvSpPr>
          <p:cNvPr id="5" name="TextBox 4"/>
          <p:cNvSpPr txBox="1"/>
          <p:nvPr/>
        </p:nvSpPr>
        <p:spPr>
          <a:xfrm>
            <a:off x="2994950" y="4476750"/>
            <a:ext cx="6059347" cy="577081"/>
          </a:xfrm>
          <a:prstGeom prst="rect">
            <a:avLst/>
          </a:prstGeom>
          <a:noFill/>
        </p:spPr>
        <p:txBody>
          <a:bodyPr wrap="square" rtlCol="0">
            <a:spAutoFit/>
          </a:bodyPr>
          <a:lstStyle/>
          <a:p>
            <a:pPr marL="302419" indent="-302419"/>
            <a:r>
              <a:rPr lang="en-US" sz="1050" dirty="0" err="1"/>
              <a:t>Kavitha</a:t>
            </a:r>
            <a:r>
              <a:rPr lang="en-US" sz="1050" dirty="0"/>
              <a:t> KV, Tiwari S, </a:t>
            </a:r>
            <a:r>
              <a:rPr lang="en-US" sz="1050" dirty="0" err="1"/>
              <a:t>Purandare</a:t>
            </a:r>
            <a:r>
              <a:rPr lang="en-US" sz="1050" dirty="0"/>
              <a:t> VB, </a:t>
            </a:r>
            <a:r>
              <a:rPr lang="en-US" sz="1050" dirty="0" err="1"/>
              <a:t>Khedkar</a:t>
            </a:r>
            <a:r>
              <a:rPr lang="en-US" sz="1050" dirty="0"/>
              <a:t> S, </a:t>
            </a:r>
            <a:r>
              <a:rPr lang="en-US" sz="1050" dirty="0" err="1"/>
              <a:t>Bhosale</a:t>
            </a:r>
            <a:r>
              <a:rPr lang="en-US" sz="1050" dirty="0"/>
              <a:t> SS, </a:t>
            </a:r>
            <a:r>
              <a:rPr lang="en-US" sz="1050" dirty="0" err="1"/>
              <a:t>Unnikrishnan</a:t>
            </a:r>
            <a:r>
              <a:rPr lang="en-US" sz="1050" dirty="0"/>
              <a:t> AG. Choice of wound care in diabetic foot ulcer: A practical approach. </a:t>
            </a:r>
            <a:r>
              <a:rPr lang="en-US" sz="1050" i="1" dirty="0"/>
              <a:t>World J Diabetes</a:t>
            </a:r>
            <a:r>
              <a:rPr lang="en-US" sz="1050" dirty="0"/>
              <a:t>. 2014;5(4):546-556. doi:10.4239/wjd.v5.i4.546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467" y="838364"/>
            <a:ext cx="6348714" cy="3624058"/>
          </a:xfrm>
          <a:prstGeom prst="rect">
            <a:avLst/>
          </a:prstGeom>
        </p:spPr>
      </p:pic>
    </p:spTree>
    <p:extLst>
      <p:ext uri="{BB962C8B-B14F-4D97-AF65-F5344CB8AC3E}">
        <p14:creationId xmlns:p14="http://schemas.microsoft.com/office/powerpoint/2010/main" val="868142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51" y="549223"/>
            <a:ext cx="8930471" cy="994172"/>
          </a:xfrm>
        </p:spPr>
        <p:txBody>
          <a:bodyPr>
            <a:normAutofit fontScale="90000"/>
          </a:bodyPr>
          <a:lstStyle/>
          <a:p>
            <a:pPr algn="ctr"/>
            <a:r>
              <a:rPr lang="en-US" sz="3000" dirty="0">
                <a:solidFill>
                  <a:schemeClr val="tx1"/>
                </a:solidFill>
              </a:rPr>
              <a:t>What is relevance of Hemoglobin A1c on healing?</a:t>
            </a:r>
          </a:p>
        </p:txBody>
      </p:sp>
      <p:sp>
        <p:nvSpPr>
          <p:cNvPr id="3" name="Content Placeholder 2"/>
          <p:cNvSpPr>
            <a:spLocks noGrp="1"/>
          </p:cNvSpPr>
          <p:nvPr>
            <p:ph idx="1"/>
          </p:nvPr>
        </p:nvSpPr>
        <p:spPr>
          <a:xfrm>
            <a:off x="590550" y="1592318"/>
            <a:ext cx="7941861" cy="3274957"/>
          </a:xfrm>
        </p:spPr>
        <p:txBody>
          <a:bodyPr numCol="1">
            <a:normAutofit/>
          </a:bodyPr>
          <a:lstStyle/>
          <a:p>
            <a:pPr lvl="0">
              <a:buClr>
                <a:srgbClr val="C00000"/>
              </a:buClr>
            </a:pPr>
            <a:r>
              <a:rPr lang="en-US" dirty="0">
                <a:solidFill>
                  <a:schemeClr val="tx1"/>
                </a:solidFill>
              </a:rPr>
              <a:t>A1C levels ≥8% and fasting glucose levels ≥126 mg/dl are associated with increased likelihood of lower extremity amputation in patients with DFUs. </a:t>
            </a:r>
          </a:p>
        </p:txBody>
      </p:sp>
      <p:sp>
        <p:nvSpPr>
          <p:cNvPr id="4" name="TextBox 3"/>
          <p:cNvSpPr txBox="1"/>
          <p:nvPr/>
        </p:nvSpPr>
        <p:spPr>
          <a:xfrm>
            <a:off x="1907627" y="4244027"/>
            <a:ext cx="7146669" cy="646331"/>
          </a:xfrm>
          <a:prstGeom prst="rect">
            <a:avLst/>
          </a:prstGeom>
          <a:noFill/>
        </p:spPr>
        <p:txBody>
          <a:bodyPr wrap="square" rtlCol="0">
            <a:spAutoFit/>
          </a:bodyPr>
          <a:lstStyle/>
          <a:p>
            <a:pPr marL="302419" indent="-302419"/>
            <a:r>
              <a:rPr lang="en-US" sz="1200" dirty="0"/>
              <a:t>Lane KL, et al. Glycemic control and diabetic foot ulcer outcomes: A systematic review and meta-analysis of observational studies [published online ahead of print, 2020 May 22]. </a:t>
            </a:r>
            <a:r>
              <a:rPr lang="en-US" sz="1200" i="1" dirty="0"/>
              <a:t>J Diabetes Complications</a:t>
            </a:r>
            <a:r>
              <a:rPr lang="en-US" sz="1200" dirty="0"/>
              <a:t>. 2020;107638.</a:t>
            </a:r>
          </a:p>
        </p:txBody>
      </p:sp>
    </p:spTree>
    <p:extLst>
      <p:ext uri="{BB962C8B-B14F-4D97-AF65-F5344CB8AC3E}">
        <p14:creationId xmlns:p14="http://schemas.microsoft.com/office/powerpoint/2010/main" val="745310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sz="quarter"/>
          </p:nvPr>
        </p:nvSpPr>
        <p:spPr>
          <a:xfrm>
            <a:off x="583325" y="290103"/>
            <a:ext cx="8016766" cy="871538"/>
          </a:xfrm>
        </p:spPr>
        <p:txBody>
          <a:bodyPr>
            <a:noAutofit/>
          </a:bodyPr>
          <a:lstStyle/>
          <a:p>
            <a:pPr algn="ctr"/>
            <a:r>
              <a:rPr lang="en-US" sz="2700" dirty="0">
                <a:solidFill>
                  <a:schemeClr val="tx1"/>
                </a:solidFill>
                <a:ea typeface="Arial Rounded MT Bold" charset="0"/>
                <a:cs typeface="Arial Rounded MT Bold" charset="0"/>
              </a:rPr>
              <a:t>What is importance of Ankle brachial index?</a:t>
            </a:r>
          </a:p>
        </p:txBody>
      </p:sp>
      <p:sp>
        <p:nvSpPr>
          <p:cNvPr id="5" name="TextBox 4"/>
          <p:cNvSpPr txBox="1"/>
          <p:nvPr/>
        </p:nvSpPr>
        <p:spPr>
          <a:xfrm>
            <a:off x="1458311" y="4476750"/>
            <a:ext cx="7685690" cy="646331"/>
          </a:xfrm>
          <a:prstGeom prst="rect">
            <a:avLst/>
          </a:prstGeom>
          <a:noFill/>
        </p:spPr>
        <p:txBody>
          <a:bodyPr wrap="square" rtlCol="0">
            <a:spAutoFit/>
          </a:bodyPr>
          <a:lstStyle/>
          <a:p>
            <a:pPr marL="342900" indent="-342900"/>
            <a:r>
              <a:rPr lang="en-US" sz="1200" dirty="0"/>
              <a:t>Hinchliffe RJ, et al. Guidelines on diagnosis, prognosis and management of peripheral artery disease in patients with foot ulcers and diabetes (IWGDF 2019 update). Diabetes </a:t>
            </a:r>
            <a:r>
              <a:rPr lang="en-US" sz="1200" dirty="0" err="1"/>
              <a:t>Metab</a:t>
            </a:r>
            <a:r>
              <a:rPr lang="en-US" sz="1200" dirty="0"/>
              <a:t> Res Rev. 2020;36(S1):e3276.</a:t>
            </a:r>
          </a:p>
        </p:txBody>
      </p:sp>
      <p:sp>
        <p:nvSpPr>
          <p:cNvPr id="7" name="Rectangle 6"/>
          <p:cNvSpPr/>
          <p:nvPr/>
        </p:nvSpPr>
        <p:spPr>
          <a:xfrm>
            <a:off x="483296" y="819150"/>
            <a:ext cx="8216822" cy="2031325"/>
          </a:xfrm>
          <a:prstGeom prst="rect">
            <a:avLst/>
          </a:prstGeom>
        </p:spPr>
        <p:txBody>
          <a:bodyPr wrap="square">
            <a:spAutoFit/>
          </a:bodyPr>
          <a:lstStyle/>
          <a:p>
            <a:pPr marL="257175" indent="-257175">
              <a:buClr>
                <a:srgbClr val="C00000"/>
              </a:buClr>
              <a:buFont typeface="Arial" charset="0"/>
              <a:buChar char="•"/>
            </a:pPr>
            <a:r>
              <a:rPr lang="en-US" dirty="0"/>
              <a:t>As clinical examination does not reliably exclude peripheral artery disease (PAD) in most persons with diabetes and a foot ulcer, evaluate pedal Doppler arterial waveforms in combination with ankle systolic pressure and systolic ankle brachial index (ABI) or toe systolic pressure and toe brachial index (TBI) measurement. </a:t>
            </a:r>
          </a:p>
          <a:p>
            <a:pPr marL="257175" indent="-257175">
              <a:buClr>
                <a:srgbClr val="C00000"/>
              </a:buClr>
              <a:buFont typeface="Arial" charset="0"/>
              <a:buChar char="•"/>
            </a:pPr>
            <a:r>
              <a:rPr lang="en-US" dirty="0"/>
              <a:t>PAD is a less likely diagnosis in the presence of ABI 0.9-1.3, toe brachial index ≥0.75 and triphasic pedal Doppler waveforms.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311" y="2934650"/>
            <a:ext cx="6245605" cy="1561402"/>
          </a:xfrm>
          <a:prstGeom prst="rect">
            <a:avLst/>
          </a:prstGeom>
        </p:spPr>
      </p:pic>
    </p:spTree>
    <p:extLst>
      <p:ext uri="{BB962C8B-B14F-4D97-AF65-F5344CB8AC3E}">
        <p14:creationId xmlns:p14="http://schemas.microsoft.com/office/powerpoint/2010/main" val="1656255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04" y="160991"/>
            <a:ext cx="8507392" cy="994172"/>
          </a:xfrm>
        </p:spPr>
        <p:txBody>
          <a:bodyPr>
            <a:normAutofit/>
          </a:bodyPr>
          <a:lstStyle/>
          <a:p>
            <a:pPr algn="ctr"/>
            <a:r>
              <a:rPr lang="en-US" sz="3000" dirty="0">
                <a:solidFill>
                  <a:schemeClr val="tx1"/>
                </a:solidFill>
              </a:rPr>
              <a:t>What are reported readmission rates?</a:t>
            </a:r>
          </a:p>
        </p:txBody>
      </p:sp>
      <p:sp>
        <p:nvSpPr>
          <p:cNvPr id="3" name="Rectangle 2"/>
          <p:cNvSpPr/>
          <p:nvPr/>
        </p:nvSpPr>
        <p:spPr>
          <a:xfrm>
            <a:off x="381000" y="779205"/>
            <a:ext cx="8507392" cy="2800767"/>
          </a:xfrm>
          <a:prstGeom prst="rect">
            <a:avLst/>
          </a:prstGeom>
        </p:spPr>
        <p:txBody>
          <a:bodyPr wrap="square">
            <a:spAutoFit/>
          </a:bodyPr>
          <a:lstStyle/>
          <a:p>
            <a:pPr marL="285750" indent="-285750" fontAlgn="base">
              <a:buClr>
                <a:srgbClr val="C00000"/>
              </a:buClr>
              <a:buFont typeface="Arial" panose="020B0604020202020204" pitchFamily="34" charset="0"/>
              <a:buChar char="•"/>
            </a:pPr>
            <a:r>
              <a:rPr lang="en-US" sz="1600" b="1" i="0" dirty="0">
                <a:solidFill>
                  <a:srgbClr val="333333"/>
                </a:solidFill>
                <a:effectLst/>
              </a:rPr>
              <a:t>Currently, it is estimated that 25% of all hospitalized patients have DM\</a:t>
            </a:r>
            <a:r>
              <a:rPr lang="en-US" sz="1600" b="0" i="0" dirty="0">
                <a:solidFill>
                  <a:srgbClr val="333333"/>
                </a:solidFill>
                <a:effectLst/>
              </a:rPr>
              <a:t>, but data on 30-day readmission rates for patients with DM is only just emerging. Direct medical costs due to DM were $176 billion in 2012, of which 43% was generated via inpatient care. </a:t>
            </a:r>
          </a:p>
          <a:p>
            <a:pPr marL="285750" indent="-285750" fontAlgn="base">
              <a:buClr>
                <a:srgbClr val="C00000"/>
              </a:buClr>
              <a:buFont typeface="Arial" panose="020B0604020202020204" pitchFamily="34" charset="0"/>
              <a:buChar char="•"/>
            </a:pPr>
            <a:endParaRPr lang="en-US" sz="1600" dirty="0">
              <a:solidFill>
                <a:srgbClr val="333333"/>
              </a:solidFill>
            </a:endParaRPr>
          </a:p>
          <a:p>
            <a:pPr marL="285750" indent="-285750" fontAlgn="base">
              <a:buClr>
                <a:srgbClr val="C00000"/>
              </a:buClr>
              <a:buFont typeface="Arial" panose="020B0604020202020204" pitchFamily="34" charset="0"/>
              <a:buChar char="•"/>
            </a:pPr>
            <a:r>
              <a:rPr lang="en-US" sz="1600" b="0" i="0" dirty="0">
                <a:solidFill>
                  <a:srgbClr val="333333"/>
                </a:solidFill>
                <a:effectLst/>
              </a:rPr>
              <a:t>Compared to patients without DM, patients with DM were more likely to be readmitted with other comorbid conditions such as heart failure, myocardial infarction, and cardiac surgery </a:t>
            </a:r>
          </a:p>
          <a:p>
            <a:pPr marL="285750" indent="-285750" fontAlgn="base">
              <a:buClr>
                <a:srgbClr val="C00000"/>
              </a:buClr>
              <a:buFont typeface="Arial" panose="020B0604020202020204" pitchFamily="34" charset="0"/>
              <a:buChar char="•"/>
            </a:pPr>
            <a:br>
              <a:rPr lang="en-US" sz="1600" dirty="0">
                <a:solidFill>
                  <a:srgbClr val="333333"/>
                </a:solidFill>
              </a:rPr>
            </a:br>
            <a:r>
              <a:rPr lang="en-US" sz="1600" b="1" i="0" dirty="0">
                <a:solidFill>
                  <a:srgbClr val="333333"/>
                </a:solidFill>
                <a:effectLst/>
              </a:rPr>
              <a:t>In recent studies, the 30-day readmission rate for hospitalized patients with DM is estimated to be 14.4–22.7%, much higher than the rate for all hospitalized patients (8.5–13.5%)</a:t>
            </a:r>
            <a:r>
              <a:rPr lang="en-US" sz="1600" b="0" i="0" dirty="0">
                <a:solidFill>
                  <a:srgbClr val="333333"/>
                </a:solidFill>
                <a:effectLst/>
              </a:rPr>
              <a:t>.</a:t>
            </a:r>
            <a:endParaRPr lang="en-US" sz="1600" dirty="0">
              <a:solidFill>
                <a:schemeClr val="bg1"/>
              </a:solidFill>
            </a:endParaRPr>
          </a:p>
        </p:txBody>
      </p:sp>
      <p:sp>
        <p:nvSpPr>
          <p:cNvPr id="5" name="TextBox 4">
            <a:extLst>
              <a:ext uri="{FF2B5EF4-FFF2-40B4-BE49-F238E27FC236}">
                <a16:creationId xmlns:a16="http://schemas.microsoft.com/office/drawing/2014/main" id="{2CFEE4E8-BF52-3608-0B6E-3CD47C025FC7}"/>
              </a:ext>
            </a:extLst>
          </p:cNvPr>
          <p:cNvSpPr txBox="1"/>
          <p:nvPr/>
        </p:nvSpPr>
        <p:spPr>
          <a:xfrm>
            <a:off x="3753465" y="3017074"/>
            <a:ext cx="4572000" cy="784830"/>
          </a:xfrm>
          <a:prstGeom prst="rect">
            <a:avLst/>
          </a:prstGeom>
          <a:noFill/>
        </p:spPr>
        <p:txBody>
          <a:bodyPr wrap="square">
            <a:spAutoFit/>
          </a:bodyPr>
          <a:lstStyle/>
          <a:p>
            <a:pPr algn="l"/>
            <a:r>
              <a:rPr lang="en-US" sz="900" b="0" i="0" dirty="0" err="1">
                <a:solidFill>
                  <a:srgbClr val="333333"/>
                </a:solidFill>
                <a:effectLst/>
              </a:rPr>
              <a:t>Ostling</a:t>
            </a:r>
            <a:r>
              <a:rPr lang="en-US" sz="900" b="0" i="0" dirty="0">
                <a:solidFill>
                  <a:srgbClr val="333333"/>
                </a:solidFill>
                <a:effectLst/>
              </a:rPr>
              <a:t>, S., Wyckoff, J., </a:t>
            </a:r>
            <a:r>
              <a:rPr lang="en-US" sz="900" b="0" i="0" dirty="0" err="1">
                <a:solidFill>
                  <a:srgbClr val="333333"/>
                </a:solidFill>
                <a:effectLst/>
              </a:rPr>
              <a:t>Ciarkowski</a:t>
            </a:r>
            <a:r>
              <a:rPr lang="en-US" sz="900" b="0" i="0" dirty="0">
                <a:solidFill>
                  <a:srgbClr val="333333"/>
                </a:solidFill>
                <a:effectLst/>
              </a:rPr>
              <a:t>, S.L. </a:t>
            </a:r>
            <a:r>
              <a:rPr lang="en-US" sz="900" b="0" i="1" dirty="0">
                <a:solidFill>
                  <a:srgbClr val="333333"/>
                </a:solidFill>
                <a:effectLst/>
              </a:rPr>
              <a:t>et al.</a:t>
            </a:r>
            <a:r>
              <a:rPr lang="en-US" sz="900" b="0" i="0" dirty="0">
                <a:solidFill>
                  <a:srgbClr val="333333"/>
                </a:solidFill>
                <a:effectLst/>
              </a:rPr>
              <a:t> The relationship between diabetes mellitus and 30-day readmission rates. </a:t>
            </a:r>
            <a:r>
              <a:rPr lang="en-US" sz="900" b="0" i="1" dirty="0">
                <a:solidFill>
                  <a:srgbClr val="333333"/>
                </a:solidFill>
                <a:effectLst/>
              </a:rPr>
              <a:t>Clin Diabetes Endocrinol</a:t>
            </a:r>
            <a:r>
              <a:rPr lang="en-US" sz="900" b="0" i="0" dirty="0">
                <a:solidFill>
                  <a:srgbClr val="333333"/>
                </a:solidFill>
                <a:effectLst/>
              </a:rPr>
              <a:t> </a:t>
            </a:r>
            <a:r>
              <a:rPr lang="en-US" sz="900" b="1" i="0" dirty="0">
                <a:solidFill>
                  <a:srgbClr val="333333"/>
                </a:solidFill>
                <a:effectLst/>
              </a:rPr>
              <a:t>3</a:t>
            </a:r>
            <a:r>
              <a:rPr lang="en-US" sz="900" b="0" i="0" dirty="0">
                <a:solidFill>
                  <a:srgbClr val="333333"/>
                </a:solidFill>
                <a:effectLst/>
              </a:rPr>
              <a:t>, 3 (2017). https://</a:t>
            </a:r>
            <a:r>
              <a:rPr lang="en-US" sz="900" b="0" i="0" dirty="0" err="1">
                <a:solidFill>
                  <a:srgbClr val="333333"/>
                </a:solidFill>
                <a:effectLst/>
              </a:rPr>
              <a:t>doi.org</a:t>
            </a:r>
            <a:r>
              <a:rPr lang="en-US" sz="900" b="0" i="0" dirty="0">
                <a:solidFill>
                  <a:srgbClr val="333333"/>
                </a:solidFill>
                <a:effectLst/>
              </a:rPr>
              <a:t>/10.1186/s40842-016-0040-x</a:t>
            </a:r>
          </a:p>
          <a:p>
            <a:br>
              <a:rPr lang="en-US" sz="900" dirty="0"/>
            </a:br>
            <a:endParaRPr lang="en-US" sz="900" dirty="0"/>
          </a:p>
        </p:txBody>
      </p:sp>
      <p:sp>
        <p:nvSpPr>
          <p:cNvPr id="7" name="TextBox 6">
            <a:extLst>
              <a:ext uri="{FF2B5EF4-FFF2-40B4-BE49-F238E27FC236}">
                <a16:creationId xmlns:a16="http://schemas.microsoft.com/office/drawing/2014/main" id="{3ECAA152-0F99-EA7C-8D16-D108BD87B2C3}"/>
              </a:ext>
            </a:extLst>
          </p:cNvPr>
          <p:cNvSpPr txBox="1"/>
          <p:nvPr/>
        </p:nvSpPr>
        <p:spPr>
          <a:xfrm>
            <a:off x="412282" y="3815673"/>
            <a:ext cx="8350718" cy="584775"/>
          </a:xfrm>
          <a:prstGeom prst="rect">
            <a:avLst/>
          </a:prstGeom>
          <a:noFill/>
        </p:spPr>
        <p:txBody>
          <a:bodyPr wrap="square">
            <a:spAutoFit/>
          </a:bodyPr>
          <a:lstStyle/>
          <a:p>
            <a:pPr marL="285750" indent="-285750">
              <a:buClr>
                <a:srgbClr val="C00000"/>
              </a:buClr>
              <a:buFont typeface="Arial" panose="020B0604020202020204" pitchFamily="34" charset="0"/>
              <a:buChar char="•"/>
            </a:pPr>
            <a:r>
              <a:rPr lang="en-US" sz="1600" b="1" i="0" dirty="0">
                <a:solidFill>
                  <a:srgbClr val="2A2A2A"/>
                </a:solidFill>
                <a:effectLst/>
              </a:rPr>
              <a:t>Adult patients with diabetes mellitus (DM) represent 10% to 25% of all 30-day unplanned hospital readmissions </a:t>
            </a:r>
            <a:endParaRPr lang="en-US" sz="1600" b="1" dirty="0"/>
          </a:p>
        </p:txBody>
      </p:sp>
      <p:sp>
        <p:nvSpPr>
          <p:cNvPr id="9" name="TextBox 8">
            <a:extLst>
              <a:ext uri="{FF2B5EF4-FFF2-40B4-BE49-F238E27FC236}">
                <a16:creationId xmlns:a16="http://schemas.microsoft.com/office/drawing/2014/main" id="{C9EDE846-3574-CAF8-160C-63058EF8108B}"/>
              </a:ext>
            </a:extLst>
          </p:cNvPr>
          <p:cNvSpPr txBox="1"/>
          <p:nvPr/>
        </p:nvSpPr>
        <p:spPr>
          <a:xfrm>
            <a:off x="3482590" y="4400448"/>
            <a:ext cx="5429865" cy="646331"/>
          </a:xfrm>
          <a:prstGeom prst="rect">
            <a:avLst/>
          </a:prstGeom>
          <a:noFill/>
        </p:spPr>
        <p:txBody>
          <a:bodyPr wrap="square">
            <a:spAutoFit/>
          </a:bodyPr>
          <a:lstStyle/>
          <a:p>
            <a:r>
              <a:rPr lang="en-US" sz="900" b="0" i="0" dirty="0">
                <a:solidFill>
                  <a:srgbClr val="212121"/>
                </a:solidFill>
                <a:effectLst/>
              </a:rPr>
              <a:t>Soh JGS, Wong WP, Mukhopadhyay A, Quek SC, Tai BC. Predictors of 30-day unplanned hospital readmission among adult patients with diabetes mellitus: a systematic review with meta-analysis. BMJ Open Diabetes Res Care. 2020 Aug;8(1):e001227. </a:t>
            </a:r>
            <a:r>
              <a:rPr lang="en-US" sz="900" b="0" i="0" dirty="0" err="1">
                <a:solidFill>
                  <a:srgbClr val="212121"/>
                </a:solidFill>
                <a:effectLst/>
              </a:rPr>
              <a:t>doi</a:t>
            </a:r>
            <a:r>
              <a:rPr lang="en-US" sz="900" b="0" i="0" dirty="0">
                <a:solidFill>
                  <a:srgbClr val="212121"/>
                </a:solidFill>
                <a:effectLst/>
              </a:rPr>
              <a:t>: 10.1136/bmjdrc-2020-001227. PMID: 32784248; PMCID: PMC7418689.</a:t>
            </a:r>
            <a:endParaRPr lang="en-US" sz="900" dirty="0"/>
          </a:p>
        </p:txBody>
      </p:sp>
    </p:spTree>
    <p:extLst>
      <p:ext uri="{BB962C8B-B14F-4D97-AF65-F5344CB8AC3E}">
        <p14:creationId xmlns:p14="http://schemas.microsoft.com/office/powerpoint/2010/main" val="2259392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6" y="160991"/>
            <a:ext cx="8930471" cy="994172"/>
          </a:xfrm>
        </p:spPr>
        <p:txBody>
          <a:bodyPr>
            <a:normAutofit fontScale="90000"/>
          </a:bodyPr>
          <a:lstStyle/>
          <a:p>
            <a:pPr algn="ctr"/>
            <a:r>
              <a:rPr lang="en-US" sz="3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Action plan to prevent amputations upon admission</a:t>
            </a:r>
            <a:br>
              <a:rPr lang="en-US" sz="3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US" sz="3000" dirty="0">
              <a:solidFill>
                <a:schemeClr val="tx1"/>
              </a:solidFill>
            </a:endParaRPr>
          </a:p>
        </p:txBody>
      </p:sp>
      <p:sp>
        <p:nvSpPr>
          <p:cNvPr id="3" name="Content Placeholder 2"/>
          <p:cNvSpPr>
            <a:spLocks noGrp="1"/>
          </p:cNvSpPr>
          <p:nvPr>
            <p:ph idx="1"/>
          </p:nvPr>
        </p:nvSpPr>
        <p:spPr>
          <a:xfrm>
            <a:off x="590550" y="895350"/>
            <a:ext cx="7941861" cy="2635787"/>
          </a:xfrm>
        </p:spPr>
        <p:txBody>
          <a:bodyPr numCol="2">
            <a:noAutofit/>
          </a:bodyPr>
          <a:lstStyle/>
          <a:p>
            <a:pPr marL="287338" marR="0" indent="-287338">
              <a:spcBef>
                <a:spcPts val="0"/>
              </a:spcBef>
              <a:spcAft>
                <a:spcPts val="0"/>
              </a:spcAft>
              <a:buClr>
                <a:srgbClr val="C00000"/>
              </a:buClr>
              <a:buSzPct val="90000"/>
            </a:pPr>
            <a:r>
              <a:rPr lang="en-US" sz="1800" kern="100" dirty="0">
                <a:solidFill>
                  <a:schemeClr val="tx1"/>
                </a:solidFill>
                <a:effectLst/>
                <a:ea typeface="Calibri" panose="020F0502020204030204" pitchFamily="34" charset="0"/>
                <a:cs typeface="Times New Roman" panose="02020603050405020304" pitchFamily="18" charset="0"/>
              </a:rPr>
              <a:t>Labs for pts lipid profile</a:t>
            </a:r>
          </a:p>
          <a:p>
            <a:pPr marL="287338" marR="0" indent="-287338">
              <a:spcBef>
                <a:spcPts val="0"/>
              </a:spcBef>
              <a:spcAft>
                <a:spcPts val="0"/>
              </a:spcAft>
              <a:buClr>
                <a:srgbClr val="C00000"/>
              </a:buClr>
              <a:buSzPct val="90000"/>
            </a:pPr>
            <a:r>
              <a:rPr lang="en-US" sz="1800" kern="100" dirty="0">
                <a:solidFill>
                  <a:schemeClr val="tx1"/>
                </a:solidFill>
                <a:effectLst/>
                <a:ea typeface="Calibri" panose="020F0502020204030204" pitchFamily="34" charset="0"/>
                <a:cs typeface="Times New Roman" panose="02020603050405020304" pitchFamily="18" charset="0"/>
              </a:rPr>
              <a:t>Take photographs of bottom of feet and nail bed for patients with known diabetes</a:t>
            </a:r>
          </a:p>
          <a:p>
            <a:pPr marL="287338" marR="0" indent="-287338">
              <a:spcBef>
                <a:spcPts val="0"/>
              </a:spcBef>
              <a:spcAft>
                <a:spcPts val="0"/>
              </a:spcAft>
              <a:buClr>
                <a:srgbClr val="C00000"/>
              </a:buClr>
              <a:buSzPct val="90000"/>
            </a:pPr>
            <a:r>
              <a:rPr lang="en-US" sz="1800" kern="100" dirty="0">
                <a:solidFill>
                  <a:schemeClr val="tx1"/>
                </a:solidFill>
                <a:ea typeface="Calibri" panose="020F0502020204030204" pitchFamily="34" charset="0"/>
                <a:cs typeface="Times New Roman" panose="02020603050405020304" pitchFamily="18" charset="0"/>
              </a:rPr>
              <a:t>Photographs of all ulcers</a:t>
            </a:r>
          </a:p>
          <a:p>
            <a:pPr marL="287338" marR="0" indent="-287338">
              <a:spcBef>
                <a:spcPts val="0"/>
              </a:spcBef>
              <a:spcAft>
                <a:spcPts val="0"/>
              </a:spcAft>
              <a:buClr>
                <a:srgbClr val="C00000"/>
              </a:buClr>
              <a:buSzPct val="90000"/>
            </a:pPr>
            <a:r>
              <a:rPr lang="en-US" sz="1800" kern="100" dirty="0">
                <a:solidFill>
                  <a:schemeClr val="tx1"/>
                </a:solidFill>
                <a:effectLst/>
                <a:ea typeface="Calibri" panose="020F0502020204030204" pitchFamily="34" charset="0"/>
                <a:cs typeface="Times New Roman" panose="02020603050405020304" pitchFamily="18" charset="0"/>
              </a:rPr>
              <a:t>Chest x-ray for all patients with diabetic ulcers</a:t>
            </a:r>
          </a:p>
          <a:p>
            <a:pPr marL="287338" marR="0" indent="-287338">
              <a:spcBef>
                <a:spcPts val="0"/>
              </a:spcBef>
              <a:spcAft>
                <a:spcPts val="0"/>
              </a:spcAft>
              <a:buClr>
                <a:srgbClr val="C00000"/>
              </a:buClr>
              <a:buSzPct val="90000"/>
            </a:pPr>
            <a:r>
              <a:rPr lang="en-US" sz="1800" kern="100" dirty="0">
                <a:solidFill>
                  <a:schemeClr val="tx1"/>
                </a:solidFill>
                <a:effectLst/>
                <a:ea typeface="Calibri" panose="020F0502020204030204" pitchFamily="34" charset="0"/>
                <a:cs typeface="Times New Roman" panose="02020603050405020304" pitchFamily="18" charset="0"/>
              </a:rPr>
              <a:t>Take culture of wound</a:t>
            </a:r>
          </a:p>
          <a:p>
            <a:pPr marL="287338" marR="0" indent="-287338">
              <a:spcBef>
                <a:spcPts val="0"/>
              </a:spcBef>
              <a:spcAft>
                <a:spcPts val="0"/>
              </a:spcAft>
              <a:buClr>
                <a:srgbClr val="C00000"/>
              </a:buClr>
              <a:buSzPct val="90000"/>
            </a:pPr>
            <a:r>
              <a:rPr lang="en-US" sz="1800" kern="100" dirty="0">
                <a:solidFill>
                  <a:schemeClr val="tx1"/>
                </a:solidFill>
                <a:effectLst/>
                <a:ea typeface="Calibri" panose="020F0502020204030204" pitchFamily="34" charset="0"/>
                <a:cs typeface="Times New Roman" panose="02020603050405020304" pitchFamily="18" charset="0"/>
              </a:rPr>
              <a:t>Identify source of infection</a:t>
            </a:r>
          </a:p>
          <a:p>
            <a:pPr marL="287338" marR="0" indent="-287338">
              <a:spcBef>
                <a:spcPts val="0"/>
              </a:spcBef>
              <a:spcAft>
                <a:spcPts val="0"/>
              </a:spcAft>
              <a:buClr>
                <a:srgbClr val="C00000"/>
              </a:buClr>
              <a:buSzPct val="90000"/>
            </a:pPr>
            <a:r>
              <a:rPr lang="en-US" sz="1800" kern="100" dirty="0">
                <a:solidFill>
                  <a:schemeClr val="tx1"/>
                </a:solidFill>
                <a:effectLst/>
                <a:ea typeface="Calibri" panose="020F0502020204030204" pitchFamily="34" charset="0"/>
                <a:cs typeface="Times New Roman" panose="02020603050405020304" pitchFamily="18" charset="0"/>
              </a:rPr>
              <a:t>Ankle brachial indices</a:t>
            </a:r>
          </a:p>
          <a:p>
            <a:pPr marL="287338" indent="-287338">
              <a:spcBef>
                <a:spcPts val="0"/>
              </a:spcBef>
              <a:spcAft>
                <a:spcPts val="0"/>
              </a:spcAft>
              <a:buClr>
                <a:srgbClr val="C00000"/>
              </a:buClr>
              <a:buSzPct val="90000"/>
            </a:pPr>
            <a:r>
              <a:rPr lang="en-US" sz="1800" b="0" i="0" dirty="0">
                <a:solidFill>
                  <a:srgbClr val="212529"/>
                </a:solidFill>
                <a:effectLst/>
                <a:cs typeface="Arial" panose="020B0604020202020204" pitchFamily="34" charset="0"/>
              </a:rPr>
              <a:t>Post all data on WEMR</a:t>
            </a:r>
            <a:endParaRPr lang="en-US" sz="1800" kern="100" dirty="0">
              <a:solidFill>
                <a:schemeClr val="tx1"/>
              </a:solidFill>
              <a:effectLst/>
              <a:ea typeface="Calibri" panose="020F0502020204030204" pitchFamily="34" charset="0"/>
              <a:cs typeface="Times New Roman" panose="02020603050405020304" pitchFamily="18" charset="0"/>
            </a:endParaRPr>
          </a:p>
          <a:p>
            <a:pPr marL="287338" marR="0" indent="-287338">
              <a:spcBef>
                <a:spcPts val="0"/>
              </a:spcBef>
              <a:spcAft>
                <a:spcPts val="0"/>
              </a:spcAft>
              <a:buClr>
                <a:srgbClr val="C00000"/>
              </a:buClr>
              <a:buSzPct val="90000"/>
            </a:pPr>
            <a:r>
              <a:rPr lang="en-US" sz="1800" kern="100" dirty="0">
                <a:solidFill>
                  <a:schemeClr val="tx1"/>
                </a:solidFill>
                <a:effectLst/>
                <a:ea typeface="Calibri" panose="020F0502020204030204" pitchFamily="34" charset="0"/>
                <a:cs typeface="Times New Roman" panose="02020603050405020304" pitchFamily="18" charset="0"/>
              </a:rPr>
              <a:t>Start treatment on underlying infection (e.g. </a:t>
            </a:r>
            <a:r>
              <a:rPr lang="en-US" sz="1800" kern="100" dirty="0" err="1">
                <a:solidFill>
                  <a:schemeClr val="tx1"/>
                </a:solidFill>
                <a:effectLst/>
                <a:ea typeface="Calibri" panose="020F0502020204030204" pitchFamily="34" charset="0"/>
                <a:cs typeface="Times New Roman" panose="02020603050405020304" pitchFamily="18" charset="0"/>
              </a:rPr>
              <a:t>Iodosorb</a:t>
            </a:r>
            <a:r>
              <a:rPr lang="en-US" sz="1800" kern="100" dirty="0">
                <a:solidFill>
                  <a:schemeClr val="tx1"/>
                </a:solidFill>
                <a:effectLst/>
                <a:ea typeface="Calibri" panose="020F0502020204030204" pitchFamily="34" charset="0"/>
                <a:cs typeface="Times New Roman" panose="02020603050405020304" pitchFamily="18" charset="0"/>
              </a:rPr>
              <a:t> or Silvadene)</a:t>
            </a:r>
          </a:p>
          <a:p>
            <a:pPr marL="287338" marR="0" indent="-287338">
              <a:spcBef>
                <a:spcPts val="0"/>
              </a:spcBef>
              <a:spcAft>
                <a:spcPts val="0"/>
              </a:spcAft>
              <a:buClr>
                <a:srgbClr val="C00000"/>
              </a:buClr>
              <a:buSzPct val="90000"/>
            </a:pPr>
            <a:endParaRPr lang="en-US" sz="1800" kern="100" dirty="0">
              <a:solidFill>
                <a:schemeClr val="tx1"/>
              </a:solidFill>
              <a:effectLst/>
              <a:ea typeface="Calibri" panose="020F0502020204030204" pitchFamily="34" charset="0"/>
              <a:cs typeface="Times New Roman" panose="02020603050405020304" pitchFamily="18" charset="0"/>
            </a:endParaRPr>
          </a:p>
          <a:p>
            <a:pPr marL="287338" marR="0" indent="-287338">
              <a:spcBef>
                <a:spcPts val="0"/>
              </a:spcBef>
              <a:spcAft>
                <a:spcPts val="0"/>
              </a:spcAft>
              <a:buClr>
                <a:srgbClr val="C00000"/>
              </a:buClr>
              <a:buSzPct val="90000"/>
            </a:pPr>
            <a:r>
              <a:rPr lang="en-US" sz="1800" kern="100" dirty="0">
                <a:solidFill>
                  <a:schemeClr val="tx1"/>
                </a:solidFill>
                <a:effectLst/>
                <a:ea typeface="Calibri" panose="020F0502020204030204" pitchFamily="34" charset="0"/>
                <a:cs typeface="Times New Roman" panose="02020603050405020304" pitchFamily="18" charset="0"/>
              </a:rPr>
              <a:t>Creation of </a:t>
            </a:r>
            <a:r>
              <a:rPr lang="en-US" sz="1800" kern="100" dirty="0">
                <a:solidFill>
                  <a:schemeClr val="tx1"/>
                </a:solidFill>
                <a:ea typeface="Calibri" panose="020F0502020204030204" pitchFamily="34" charset="0"/>
                <a:cs typeface="Times New Roman" panose="02020603050405020304" pitchFamily="18" charset="0"/>
              </a:rPr>
              <a:t>f</a:t>
            </a:r>
            <a:r>
              <a:rPr lang="en-US" sz="1800" kern="100" dirty="0">
                <a:solidFill>
                  <a:schemeClr val="tx1"/>
                </a:solidFill>
                <a:effectLst/>
                <a:ea typeface="Calibri" panose="020F0502020204030204" pitchFamily="34" charset="0"/>
                <a:cs typeface="Times New Roman" panose="02020603050405020304" pitchFamily="18" charset="0"/>
              </a:rPr>
              <a:t>ollow up plan</a:t>
            </a:r>
          </a:p>
          <a:p>
            <a:pPr marL="287338" marR="0" indent="-287338">
              <a:spcBef>
                <a:spcPts val="0"/>
              </a:spcBef>
              <a:spcAft>
                <a:spcPts val="0"/>
              </a:spcAft>
              <a:buClr>
                <a:srgbClr val="C00000"/>
              </a:buClr>
              <a:buSzPct val="90000"/>
            </a:pPr>
            <a:r>
              <a:rPr lang="en-US" sz="1800" kern="100" dirty="0">
                <a:solidFill>
                  <a:schemeClr val="tx1"/>
                </a:solidFill>
                <a:effectLst/>
                <a:ea typeface="Calibri" panose="020F0502020204030204" pitchFamily="34" charset="0"/>
                <a:cs typeface="Times New Roman" panose="02020603050405020304" pitchFamily="18" charset="0"/>
              </a:rPr>
              <a:t>Follow up in wound center</a:t>
            </a:r>
          </a:p>
          <a:p>
            <a:pPr marL="287338" marR="0" indent="-287338">
              <a:spcBef>
                <a:spcPts val="0"/>
              </a:spcBef>
              <a:spcAft>
                <a:spcPts val="0"/>
              </a:spcAft>
              <a:buClr>
                <a:srgbClr val="C00000"/>
              </a:buClr>
              <a:buSzPct val="90000"/>
            </a:pPr>
            <a:r>
              <a:rPr lang="en-US" sz="1800" kern="100" dirty="0">
                <a:solidFill>
                  <a:schemeClr val="tx1"/>
                </a:solidFill>
                <a:effectLst/>
                <a:ea typeface="Calibri" panose="020F0502020204030204" pitchFamily="34" charset="0"/>
                <a:cs typeface="Times New Roman" panose="02020603050405020304" pitchFamily="18" charset="0"/>
              </a:rPr>
              <a:t>Follow up with medical primary for diabetes control</a:t>
            </a:r>
          </a:p>
          <a:p>
            <a:pPr marL="287338" indent="-287338">
              <a:buClr>
                <a:srgbClr val="C00000"/>
              </a:buClr>
              <a:buSzPct val="90000"/>
            </a:pPr>
            <a:r>
              <a:rPr lang="en-US" sz="1800" kern="100" dirty="0">
                <a:solidFill>
                  <a:schemeClr val="tx1"/>
                </a:solidFill>
                <a:effectLst/>
                <a:ea typeface="Calibri" panose="020F0502020204030204" pitchFamily="34" charset="0"/>
                <a:cs typeface="Times New Roman" panose="02020603050405020304" pitchFamily="18" charset="0"/>
              </a:rPr>
              <a:t>Provide Rahway’s patient instruction manual</a:t>
            </a:r>
          </a:p>
          <a:p>
            <a:pPr marL="287338" indent="-287338">
              <a:buClr>
                <a:srgbClr val="C00000"/>
              </a:buClr>
              <a:buSzPct val="90000"/>
            </a:pPr>
            <a:r>
              <a:rPr lang="en-US" sz="1800" b="0" dirty="0">
                <a:solidFill>
                  <a:srgbClr val="212529"/>
                </a:solidFill>
                <a:effectLst/>
                <a:cs typeface="Arial" panose="020B0604020202020204" pitchFamily="34" charset="0"/>
              </a:rPr>
              <a:t>Weekly group meeting </a:t>
            </a:r>
          </a:p>
          <a:p>
            <a:pPr marL="287338" indent="-287338">
              <a:buClr>
                <a:srgbClr val="C00000"/>
              </a:buClr>
              <a:buSzPct val="90000"/>
            </a:pPr>
            <a:r>
              <a:rPr lang="en-US" sz="1800" dirty="0">
                <a:solidFill>
                  <a:srgbClr val="212529"/>
                </a:solidFill>
                <a:cs typeface="Arial" panose="020B0604020202020204" pitchFamily="34" charset="0"/>
              </a:rPr>
              <a:t>Identify any obstacles for treatment (e.g. patient anxiety about adverse effects, poor health literacy and/or aversion to health care) Get consensus on protocol</a:t>
            </a:r>
          </a:p>
          <a:p>
            <a:pPr marL="287338" indent="-287338">
              <a:buClr>
                <a:srgbClr val="C00000"/>
              </a:buClr>
              <a:buSzPct val="90000"/>
            </a:pPr>
            <a:r>
              <a:rPr lang="en-US" sz="1800" b="0" i="0" dirty="0">
                <a:solidFill>
                  <a:srgbClr val="212529"/>
                </a:solidFill>
                <a:effectLst/>
                <a:cs typeface="Arial" panose="020B0604020202020204" pitchFamily="34" charset="0"/>
              </a:rPr>
              <a:t>Identify team leaders</a:t>
            </a:r>
          </a:p>
          <a:p>
            <a:pPr marL="287338" marR="0" indent="-287338">
              <a:spcBef>
                <a:spcPts val="0"/>
              </a:spcBef>
              <a:spcAft>
                <a:spcPts val="0"/>
              </a:spcAft>
              <a:buClr>
                <a:srgbClr val="C00000"/>
              </a:buClr>
              <a:buSzPct val="90000"/>
            </a:pPr>
            <a:endParaRPr lang="en-US" sz="1800" kern="1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9032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6" y="160991"/>
            <a:ext cx="8930471" cy="994172"/>
          </a:xfrm>
        </p:spPr>
        <p:txBody>
          <a:bodyPr>
            <a:normAutofit fontScale="90000"/>
          </a:bodyPr>
          <a:lstStyle/>
          <a:p>
            <a:pPr algn="ctr"/>
            <a:r>
              <a:rPr lang="en-US" sz="3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Action plan to prevent amputations upon admission</a:t>
            </a:r>
            <a:br>
              <a:rPr lang="en-US" sz="3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US" sz="3000" dirty="0">
              <a:solidFill>
                <a:schemeClr val="tx1"/>
              </a:solidFill>
            </a:endParaRPr>
          </a:p>
        </p:txBody>
      </p:sp>
      <p:sp>
        <p:nvSpPr>
          <p:cNvPr id="3" name="Content Placeholder 2"/>
          <p:cNvSpPr>
            <a:spLocks noGrp="1"/>
          </p:cNvSpPr>
          <p:nvPr>
            <p:ph idx="1"/>
          </p:nvPr>
        </p:nvSpPr>
        <p:spPr>
          <a:xfrm>
            <a:off x="590550" y="1155163"/>
            <a:ext cx="7941861" cy="2635787"/>
          </a:xfrm>
        </p:spPr>
        <p:txBody>
          <a:bodyPr numCol="1">
            <a:noAutofit/>
          </a:bodyPr>
          <a:lstStyle/>
          <a:p>
            <a:pPr marL="179388" marR="0" indent="-171450">
              <a:spcBef>
                <a:spcPts val="0"/>
              </a:spcBef>
              <a:spcAft>
                <a:spcPts val="0"/>
              </a:spcAft>
              <a:buClr>
                <a:srgbClr val="C00000"/>
              </a:buClr>
              <a:buSzPct val="90000"/>
            </a:pPr>
            <a:r>
              <a:rPr lang="en-US" sz="2400" kern="100" dirty="0">
                <a:solidFill>
                  <a:schemeClr val="tx1"/>
                </a:solidFill>
                <a:effectLst/>
                <a:ea typeface="Calibri" panose="020F0502020204030204" pitchFamily="34" charset="0"/>
                <a:cs typeface="Times New Roman" panose="02020603050405020304" pitchFamily="18" charset="0"/>
              </a:rPr>
              <a:t>Each patient who presents with a lower extremity ulcer will be placed into the protocol </a:t>
            </a:r>
          </a:p>
          <a:p>
            <a:pPr marL="0" marR="0">
              <a:spcBef>
                <a:spcPts val="0"/>
              </a:spcBef>
              <a:spcAft>
                <a:spcPts val="0"/>
              </a:spcAft>
              <a:buClr>
                <a:srgbClr val="C00000"/>
              </a:buClr>
              <a:buSzPct val="90000"/>
            </a:pPr>
            <a:r>
              <a:rPr lang="en-US" sz="2400" kern="100" dirty="0">
                <a:solidFill>
                  <a:schemeClr val="tx1"/>
                </a:solidFill>
                <a:effectLst/>
                <a:ea typeface="Calibri" panose="020F0502020204030204" pitchFamily="34" charset="0"/>
                <a:cs typeface="Times New Roman" panose="02020603050405020304" pitchFamily="18" charset="0"/>
              </a:rPr>
              <a:t>Follow up in the wound center </a:t>
            </a:r>
          </a:p>
          <a:p>
            <a:pPr marL="0" marR="0">
              <a:spcBef>
                <a:spcPts val="0"/>
              </a:spcBef>
              <a:spcAft>
                <a:spcPts val="0"/>
              </a:spcAft>
              <a:buClr>
                <a:srgbClr val="C00000"/>
              </a:buClr>
              <a:buSzPct val="90000"/>
            </a:pPr>
            <a:r>
              <a:rPr lang="en-US" sz="2400" kern="100" dirty="0">
                <a:solidFill>
                  <a:schemeClr val="tx1"/>
                </a:solidFill>
                <a:effectLst/>
                <a:ea typeface="Calibri" panose="020F0502020204030204" pitchFamily="34" charset="0"/>
                <a:cs typeface="Times New Roman" panose="02020603050405020304" pitchFamily="18" charset="0"/>
              </a:rPr>
              <a:t>Labs checked the next day and patient called back </a:t>
            </a:r>
          </a:p>
        </p:txBody>
      </p:sp>
    </p:spTree>
    <p:extLst>
      <p:ext uri="{BB962C8B-B14F-4D97-AF65-F5344CB8AC3E}">
        <p14:creationId xmlns:p14="http://schemas.microsoft.com/office/powerpoint/2010/main" val="2095518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6" y="160991"/>
            <a:ext cx="8930471" cy="994172"/>
          </a:xfrm>
        </p:spPr>
        <p:txBody>
          <a:bodyPr>
            <a:normAutofit/>
          </a:bodyPr>
          <a:lstStyle/>
          <a:p>
            <a:pPr algn="ctr"/>
            <a:r>
              <a:rPr lang="en-US" sz="3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Standard orders in the ED</a:t>
            </a:r>
            <a:endParaRPr lang="en-US" sz="3000" dirty="0">
              <a:solidFill>
                <a:schemeClr val="tx1"/>
              </a:solidFill>
            </a:endParaRPr>
          </a:p>
        </p:txBody>
      </p:sp>
      <p:sp>
        <p:nvSpPr>
          <p:cNvPr id="3" name="Content Placeholder 2"/>
          <p:cNvSpPr>
            <a:spLocks noGrp="1"/>
          </p:cNvSpPr>
          <p:nvPr>
            <p:ph idx="1"/>
          </p:nvPr>
        </p:nvSpPr>
        <p:spPr>
          <a:xfrm>
            <a:off x="590550" y="1155163"/>
            <a:ext cx="7941861" cy="2635787"/>
          </a:xfrm>
        </p:spPr>
        <p:txBody>
          <a:bodyPr numCol="1">
            <a:noAutofit/>
          </a:bodyPr>
          <a:lstStyle/>
          <a:p>
            <a:pPr marL="179388" marR="0" indent="-171450">
              <a:spcBef>
                <a:spcPts val="0"/>
              </a:spcBef>
              <a:spcAft>
                <a:spcPts val="0"/>
              </a:spcAft>
              <a:buClr>
                <a:srgbClr val="C00000"/>
              </a:buClr>
              <a:buSzPct val="90000"/>
            </a:pPr>
            <a:r>
              <a:rPr lang="en-US" sz="2400" kern="100" dirty="0">
                <a:solidFill>
                  <a:schemeClr val="tx1"/>
                </a:solidFill>
                <a:effectLst/>
                <a:ea typeface="Calibri" panose="020F0502020204030204" pitchFamily="34" charset="0"/>
                <a:cs typeface="Times New Roman" panose="02020603050405020304" pitchFamily="18" charset="0"/>
              </a:rPr>
              <a:t>Pictures in epic of all feet with people in ED </a:t>
            </a:r>
          </a:p>
          <a:p>
            <a:pPr marL="179388" marR="0" indent="-171450">
              <a:spcBef>
                <a:spcPts val="0"/>
              </a:spcBef>
              <a:spcAft>
                <a:spcPts val="0"/>
              </a:spcAft>
              <a:buClr>
                <a:srgbClr val="C00000"/>
              </a:buClr>
              <a:buSzPct val="90000"/>
            </a:pPr>
            <a:r>
              <a:rPr lang="en-US" sz="2400" kern="100" dirty="0">
                <a:solidFill>
                  <a:schemeClr val="tx1"/>
                </a:solidFill>
                <a:effectLst/>
                <a:ea typeface="Calibri" panose="020F0502020204030204" pitchFamily="34" charset="0"/>
                <a:cs typeface="Times New Roman" panose="02020603050405020304" pitchFamily="18" charset="0"/>
              </a:rPr>
              <a:t>Collect data </a:t>
            </a:r>
          </a:p>
          <a:p>
            <a:pPr marL="179388" marR="0" indent="-171450">
              <a:spcBef>
                <a:spcPts val="0"/>
              </a:spcBef>
              <a:spcAft>
                <a:spcPts val="0"/>
              </a:spcAft>
              <a:buClr>
                <a:srgbClr val="C00000"/>
              </a:buClr>
              <a:buSzPct val="90000"/>
            </a:pPr>
            <a:r>
              <a:rPr lang="en-US" sz="2400" kern="100" dirty="0">
                <a:solidFill>
                  <a:schemeClr val="tx1"/>
                </a:solidFill>
                <a:effectLst/>
                <a:ea typeface="Calibri" panose="020F0502020204030204" pitchFamily="34" charset="0"/>
                <a:cs typeface="Times New Roman" panose="02020603050405020304" pitchFamily="18" charset="0"/>
              </a:rPr>
              <a:t>Weekly Meeting to educate</a:t>
            </a:r>
          </a:p>
        </p:txBody>
      </p:sp>
    </p:spTree>
    <p:extLst>
      <p:ext uri="{BB962C8B-B14F-4D97-AF65-F5344CB8AC3E}">
        <p14:creationId xmlns:p14="http://schemas.microsoft.com/office/powerpoint/2010/main" val="1693115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Goals</a:t>
            </a:r>
          </a:p>
        </p:txBody>
      </p:sp>
      <p:sp>
        <p:nvSpPr>
          <p:cNvPr id="3" name="Content Placeholder 2"/>
          <p:cNvSpPr>
            <a:spLocks noGrp="1"/>
          </p:cNvSpPr>
          <p:nvPr>
            <p:ph idx="1"/>
          </p:nvPr>
        </p:nvSpPr>
        <p:spPr>
          <a:xfrm>
            <a:off x="609600" y="1543574"/>
            <a:ext cx="8230300" cy="3394116"/>
          </a:xfrm>
        </p:spPr>
        <p:txBody>
          <a:bodyPr>
            <a:normAutofit/>
          </a:bodyPr>
          <a:lstStyle/>
          <a:p>
            <a:pPr>
              <a:spcBef>
                <a:spcPts val="0"/>
              </a:spcBef>
              <a:spcAft>
                <a:spcPts val="0"/>
              </a:spcAft>
              <a:buClr>
                <a:srgbClr val="C00000"/>
              </a:buClr>
            </a:pPr>
            <a:r>
              <a:rPr lang="en-US" sz="2400" kern="100" dirty="0">
                <a:solidFill>
                  <a:schemeClr val="tx1"/>
                </a:solidFill>
                <a:effectLst/>
                <a:ea typeface="Calibri" panose="020F0502020204030204" pitchFamily="34" charset="0"/>
                <a:cs typeface="Times New Roman" panose="02020603050405020304" pitchFamily="18" charset="0"/>
              </a:rPr>
              <a:t>0% amputation rate for any patient with diabetes and lower extremity ulcers.</a:t>
            </a:r>
            <a:br>
              <a:rPr lang="en-US" sz="2400" kern="100" dirty="0">
                <a:solidFill>
                  <a:schemeClr val="tx1"/>
                </a:solidFill>
                <a:effectLst/>
                <a:ea typeface="Calibri" panose="020F0502020204030204" pitchFamily="34" charset="0"/>
                <a:cs typeface="Times New Roman" panose="02020603050405020304" pitchFamily="18" charset="0"/>
              </a:rPr>
            </a:br>
            <a:endParaRPr lang="en-US" sz="2400" kern="100" dirty="0">
              <a:solidFill>
                <a:schemeClr val="tx1"/>
              </a:solidFill>
              <a:effectLst/>
              <a:ea typeface="Calibri" panose="020F0502020204030204" pitchFamily="34" charset="0"/>
              <a:cs typeface="Times New Roman" panose="02020603050405020304" pitchFamily="18" charset="0"/>
            </a:endParaRPr>
          </a:p>
          <a:p>
            <a:pPr>
              <a:buClr>
                <a:srgbClr val="C00000"/>
              </a:buClr>
            </a:pPr>
            <a:r>
              <a:rPr lang="en-US" sz="2400" dirty="0">
                <a:solidFill>
                  <a:schemeClr val="tx1"/>
                </a:solidFill>
                <a:effectLst/>
                <a:ea typeface="Calibri" panose="020F0502020204030204" pitchFamily="34" charset="0"/>
                <a:cs typeface="Times New Roman" panose="02020603050405020304" pitchFamily="18" charset="0"/>
              </a:rPr>
              <a:t>Our hypothesis: by following protocol and recognizing early warning signs, all amputations can be prevented. </a:t>
            </a:r>
            <a:endParaRPr lang="en-US" sz="2400" dirty="0">
              <a:solidFill>
                <a:schemeClr val="tx1"/>
              </a:solidFill>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F7649C68-3293-4B0C-9D42-7BDCB188E6D6}"/>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Application: https://www.leapfroggroup.org/recognized-leader-diabetes/application-materials</a:t>
            </a:r>
            <a:endParaRPr lang="en-US" dirty="0"/>
          </a:p>
        </p:txBody>
      </p:sp>
    </p:spTree>
    <p:extLst>
      <p:ext uri="{BB962C8B-B14F-4D97-AF65-F5344CB8AC3E}">
        <p14:creationId xmlns:p14="http://schemas.microsoft.com/office/powerpoint/2010/main" val="2310969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p:txBody>
          <a:bodyPr/>
          <a:lstStyle/>
          <a:p>
            <a:pPr algn="ctr"/>
            <a:r>
              <a:rPr lang="en-US" sz="2800" dirty="0"/>
              <a:t>Media reporting on the problem</a:t>
            </a:r>
          </a:p>
        </p:txBody>
      </p:sp>
      <p:sp>
        <p:nvSpPr>
          <p:cNvPr id="3" name="Content Placeholder 2">
            <a:extLst>
              <a:ext uri="{FF2B5EF4-FFF2-40B4-BE49-F238E27FC236}">
                <a16:creationId xmlns:a16="http://schemas.microsoft.com/office/drawing/2014/main" id="{8F131DC7-4A79-A5F0-B228-D4EA52CBED24}"/>
              </a:ext>
            </a:extLst>
          </p:cNvPr>
          <p:cNvSpPr>
            <a:spLocks noGrp="1"/>
          </p:cNvSpPr>
          <p:nvPr>
            <p:ph sz="quarter" idx="10"/>
          </p:nvPr>
        </p:nvSpPr>
        <p:spPr>
          <a:xfrm>
            <a:off x="685800" y="895350"/>
            <a:ext cx="6857999" cy="3352799"/>
          </a:xfrm>
        </p:spPr>
        <p:txBody>
          <a:bodyPr/>
          <a:lstStyle/>
          <a:p>
            <a:pPr marL="0" indent="0">
              <a:buNone/>
            </a:pPr>
            <a:endParaRPr lang="en-US" sz="1400" dirty="0">
              <a:solidFill>
                <a:srgbClr val="212529"/>
              </a:solidFill>
              <a:latin typeface="Arial" panose="020B0604020202020204" pitchFamily="34" charset="0"/>
              <a:cs typeface="Arial" panose="020B0604020202020204" pitchFamily="34" charset="0"/>
            </a:endParaRPr>
          </a:p>
          <a:p>
            <a:endParaRPr lang="en-US" sz="1400" dirty="0">
              <a:solidFill>
                <a:srgbClr val="212529"/>
              </a:solidFill>
              <a:latin typeface="Arial" panose="020B0604020202020204" pitchFamily="34" charset="0"/>
              <a:cs typeface="Arial" panose="020B0604020202020204" pitchFamily="34" charset="0"/>
            </a:endParaRPr>
          </a:p>
          <a:p>
            <a:endParaRPr lang="en-US" sz="1400" b="0" i="0" dirty="0">
              <a:solidFill>
                <a:srgbClr val="212529"/>
              </a:solidFill>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A744BBE-9B80-E05C-B04B-8A78806CBFF0}"/>
              </a:ext>
            </a:extLst>
          </p:cNvPr>
          <p:cNvSpPr txBox="1"/>
          <p:nvPr/>
        </p:nvSpPr>
        <p:spPr>
          <a:xfrm>
            <a:off x="248969" y="2873733"/>
            <a:ext cx="4572000" cy="400110"/>
          </a:xfrm>
          <a:prstGeom prst="rect">
            <a:avLst/>
          </a:prstGeom>
          <a:noFill/>
        </p:spPr>
        <p:txBody>
          <a:bodyPr wrap="square">
            <a:spAutoFit/>
          </a:bodyPr>
          <a:lstStyle/>
          <a:p>
            <a:r>
              <a:rPr lang="en-US" sz="1000" dirty="0"/>
              <a:t>https://</a:t>
            </a:r>
            <a:r>
              <a:rPr lang="en-US" sz="1000" dirty="0" err="1"/>
              <a:t>www.nytimes.com</a:t>
            </a:r>
            <a:r>
              <a:rPr lang="en-US" sz="1000" dirty="0"/>
              <a:t>/2024/01/16/us/diabetes-</a:t>
            </a:r>
            <a:r>
              <a:rPr lang="en-US" sz="1000" dirty="0" err="1"/>
              <a:t>san</a:t>
            </a:r>
            <a:r>
              <a:rPr lang="en-US" sz="1000" dirty="0"/>
              <a:t>-</a:t>
            </a:r>
            <a:r>
              <a:rPr lang="en-US" sz="1000" dirty="0" err="1"/>
              <a:t>antonio-texas-amputations.html</a:t>
            </a:r>
            <a:endParaRPr lang="en-US" sz="1000" dirty="0"/>
          </a:p>
        </p:txBody>
      </p:sp>
      <p:pic>
        <p:nvPicPr>
          <p:cNvPr id="8" name="Picture 7">
            <a:extLst>
              <a:ext uri="{FF2B5EF4-FFF2-40B4-BE49-F238E27FC236}">
                <a16:creationId xmlns:a16="http://schemas.microsoft.com/office/drawing/2014/main" id="{15139D36-AEF0-E29B-3FEF-61DD91229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1955"/>
            <a:ext cx="5069939" cy="1696405"/>
          </a:xfrm>
          <a:prstGeom prst="rect">
            <a:avLst/>
          </a:prstGeom>
        </p:spPr>
      </p:pic>
      <p:sp>
        <p:nvSpPr>
          <p:cNvPr id="10" name="TextBox 9">
            <a:extLst>
              <a:ext uri="{FF2B5EF4-FFF2-40B4-BE49-F238E27FC236}">
                <a16:creationId xmlns:a16="http://schemas.microsoft.com/office/drawing/2014/main" id="{571150C4-E3C2-BB43-A638-43762D9E4229}"/>
              </a:ext>
            </a:extLst>
          </p:cNvPr>
          <p:cNvSpPr txBox="1"/>
          <p:nvPr/>
        </p:nvSpPr>
        <p:spPr>
          <a:xfrm>
            <a:off x="4267200" y="4629150"/>
            <a:ext cx="4572000" cy="246221"/>
          </a:xfrm>
          <a:prstGeom prst="rect">
            <a:avLst/>
          </a:prstGeom>
          <a:noFill/>
        </p:spPr>
        <p:txBody>
          <a:bodyPr wrap="square">
            <a:spAutoFit/>
          </a:bodyPr>
          <a:lstStyle/>
          <a:p>
            <a:r>
              <a:rPr lang="en-US" sz="1000" dirty="0"/>
              <a:t>https://</a:t>
            </a:r>
            <a:r>
              <a:rPr lang="en-US" sz="1000" dirty="0" err="1"/>
              <a:t>www.nytimes.com</a:t>
            </a:r>
            <a:r>
              <a:rPr lang="en-US" sz="1000" dirty="0"/>
              <a:t>/2023/11/27/opinion/peripheral-artery-</a:t>
            </a:r>
            <a:r>
              <a:rPr lang="en-US" sz="1000" dirty="0" err="1"/>
              <a:t>disease.html</a:t>
            </a:r>
            <a:endParaRPr lang="en-US" sz="1000" dirty="0"/>
          </a:p>
        </p:txBody>
      </p:sp>
      <p:pic>
        <p:nvPicPr>
          <p:cNvPr id="14" name="Picture 13">
            <a:extLst>
              <a:ext uri="{FF2B5EF4-FFF2-40B4-BE49-F238E27FC236}">
                <a16:creationId xmlns:a16="http://schemas.microsoft.com/office/drawing/2014/main" id="{70348B0B-F0E9-83B3-4A1E-D6C5195F8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0972" y="2345326"/>
            <a:ext cx="4343400" cy="1902823"/>
          </a:xfrm>
          <a:prstGeom prst="rect">
            <a:avLst/>
          </a:prstGeom>
        </p:spPr>
      </p:pic>
    </p:spTree>
    <p:extLst>
      <p:ext uri="{BB962C8B-B14F-4D97-AF65-F5344CB8AC3E}">
        <p14:creationId xmlns:p14="http://schemas.microsoft.com/office/powerpoint/2010/main" val="32560465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What is Leapfrog? </a:t>
            </a:r>
          </a:p>
        </p:txBody>
      </p:sp>
      <p:sp>
        <p:nvSpPr>
          <p:cNvPr id="3" name="Content Placeholder 2"/>
          <p:cNvSpPr>
            <a:spLocks noGrp="1"/>
          </p:cNvSpPr>
          <p:nvPr>
            <p:ph idx="1"/>
          </p:nvPr>
        </p:nvSpPr>
        <p:spPr/>
        <p:txBody>
          <a:bodyPr>
            <a:normAutofit/>
          </a:bodyPr>
          <a:lstStyle/>
          <a:p>
            <a:pPr algn="l">
              <a:buClr>
                <a:srgbClr val="C00000"/>
              </a:buClr>
            </a:pPr>
            <a:r>
              <a:rPr lang="en-US" sz="2000" b="0" i="0" dirty="0">
                <a:solidFill>
                  <a:schemeClr val="tx1"/>
                </a:solidFill>
                <a:effectLst/>
              </a:rPr>
              <a:t>Founded in 2000 by large employers and other purchasers, </a:t>
            </a:r>
            <a:r>
              <a:rPr lang="en-US" sz="2000" b="0" i="0" dirty="0">
                <a:solidFill>
                  <a:schemeClr val="tx1"/>
                </a:solidFill>
                <a:effectLst/>
                <a:hlinkClick r:id="rId2">
                  <a:extLst>
                    <a:ext uri="{A12FA001-AC4F-418D-AE19-62706E023703}">
                      <ahyp:hlinkClr xmlns:ahyp="http://schemas.microsoft.com/office/drawing/2018/hyperlinkcolor" val="tx"/>
                    </a:ext>
                  </a:extLst>
                </a:hlinkClick>
              </a:rPr>
              <a:t>The Leapfrog Group</a:t>
            </a:r>
            <a:r>
              <a:rPr lang="en-US" sz="2000" b="0" i="0" dirty="0">
                <a:solidFill>
                  <a:schemeClr val="tx1"/>
                </a:solidFill>
                <a:effectLst/>
              </a:rPr>
              <a:t> is a national nonprofit organization driving a movement for giant leaps for patient safety. The </a:t>
            </a:r>
            <a:r>
              <a:rPr lang="en-US" sz="2000" b="0" i="0" dirty="0">
                <a:solidFill>
                  <a:schemeClr val="tx1"/>
                </a:solidFill>
                <a:effectLst/>
                <a:hlinkClick r:id="rId3">
                  <a:extLst>
                    <a:ext uri="{A12FA001-AC4F-418D-AE19-62706E023703}">
                      <ahyp:hlinkClr xmlns:ahyp="http://schemas.microsoft.com/office/drawing/2018/hyperlinkcolor" val="tx"/>
                    </a:ext>
                  </a:extLst>
                </a:hlinkClick>
              </a:rPr>
              <a:t>Leapfrog Hospital Safety Grade</a:t>
            </a:r>
            <a:r>
              <a:rPr lang="en-US" sz="2000" b="0" i="0" dirty="0">
                <a:solidFill>
                  <a:schemeClr val="tx1"/>
                </a:solidFill>
                <a:effectLst/>
              </a:rPr>
              <a:t>, Leapfrog's other main initiative, assigns letter grades to hospitals based on their record of patient safety, helping consumers protect themselves and their families from errors, injuries, accidents, and infections.</a:t>
            </a:r>
          </a:p>
          <a:p>
            <a:pPr algn="l">
              <a:buClr>
                <a:srgbClr val="C00000"/>
              </a:buClr>
            </a:pPr>
            <a:r>
              <a:rPr lang="en-US" sz="2000" dirty="0">
                <a:solidFill>
                  <a:schemeClr val="tx1"/>
                </a:solidFill>
              </a:rPr>
              <a:t>Rahway hospital is one of a select few hospitals in New Jersey that receives a consistent yearly “A” grade. </a:t>
            </a:r>
            <a:endParaRPr lang="en-US" sz="2000" b="0" i="0" dirty="0">
              <a:solidFill>
                <a:schemeClr val="tx1"/>
              </a:solidFill>
              <a:effectLst/>
            </a:endParaRPr>
          </a:p>
        </p:txBody>
      </p:sp>
      <p:sp>
        <p:nvSpPr>
          <p:cNvPr id="5" name="Footer Placeholder 4">
            <a:extLst>
              <a:ext uri="{FF2B5EF4-FFF2-40B4-BE49-F238E27FC236}">
                <a16:creationId xmlns:a16="http://schemas.microsoft.com/office/drawing/2014/main" id="{F7649C68-3293-4B0C-9D42-7BDCB188E6D6}"/>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Application: https://www.leapfroggroup.org/recognized-leader-diabetes/application-materials</a:t>
            </a:r>
            <a:endParaRPr lang="en-US" dirty="0"/>
          </a:p>
        </p:txBody>
      </p:sp>
    </p:spTree>
    <p:extLst>
      <p:ext uri="{BB962C8B-B14F-4D97-AF65-F5344CB8AC3E}">
        <p14:creationId xmlns:p14="http://schemas.microsoft.com/office/powerpoint/2010/main" val="2831408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schemeClr val="tx1"/>
                </a:solidFill>
              </a:rPr>
              <a:t>What is the Leapfrog Diabetes Recognition Program (aka “</a:t>
            </a:r>
            <a:r>
              <a:rPr lang="en-US" sz="2800" i="0" dirty="0">
                <a:solidFill>
                  <a:schemeClr val="tx1"/>
                </a:solidFill>
                <a:effectLst/>
              </a:rPr>
              <a:t>Recognized Leader in Caring for People Living with Diabetes”</a:t>
            </a:r>
            <a:r>
              <a:rPr lang="en-US" sz="2800" dirty="0">
                <a:solidFill>
                  <a:schemeClr val="tx1"/>
                </a:solidFill>
              </a:rPr>
              <a:t>? </a:t>
            </a:r>
          </a:p>
        </p:txBody>
      </p:sp>
      <p:sp>
        <p:nvSpPr>
          <p:cNvPr id="3" name="Content Placeholder 2"/>
          <p:cNvSpPr>
            <a:spLocks noGrp="1"/>
          </p:cNvSpPr>
          <p:nvPr>
            <p:ph idx="1"/>
          </p:nvPr>
        </p:nvSpPr>
        <p:spPr>
          <a:xfrm>
            <a:off x="456861" y="1692234"/>
            <a:ext cx="8230300" cy="3394116"/>
          </a:xfrm>
        </p:spPr>
        <p:txBody>
          <a:bodyPr>
            <a:normAutofit/>
          </a:bodyPr>
          <a:lstStyle/>
          <a:p>
            <a:pPr algn="l">
              <a:buClr>
                <a:srgbClr val="C00000"/>
              </a:buClr>
            </a:pPr>
            <a:r>
              <a:rPr lang="en-US" sz="1600" b="0" i="0" dirty="0">
                <a:solidFill>
                  <a:schemeClr val="tx1"/>
                </a:solidFill>
                <a:effectLst/>
              </a:rPr>
              <a:t>The </a:t>
            </a:r>
            <a:r>
              <a:rPr lang="en-US" sz="1600" i="0" dirty="0">
                <a:solidFill>
                  <a:schemeClr val="tx1"/>
                </a:solidFill>
                <a:effectLst/>
              </a:rPr>
              <a:t>Leapfrog Group and the </a:t>
            </a:r>
            <a:r>
              <a:rPr lang="en-US" sz="1600" i="0" u="sng" dirty="0">
                <a:solidFill>
                  <a:schemeClr val="tx1"/>
                </a:solidFill>
                <a:effectLst/>
                <a:hlinkClick r:id="rId2">
                  <a:extLst>
                    <a:ext uri="{A12FA001-AC4F-418D-AE19-62706E023703}">
                      <ahyp:hlinkClr xmlns:ahyp="http://schemas.microsoft.com/office/drawing/2018/hyperlinkcolor" val="tx"/>
                    </a:ext>
                  </a:extLst>
                </a:hlinkClick>
              </a:rPr>
              <a:t>American Diabetes Association</a:t>
            </a:r>
            <a:r>
              <a:rPr lang="en-US" sz="1600" i="0" dirty="0">
                <a:solidFill>
                  <a:schemeClr val="tx1"/>
                </a:solidFill>
                <a:effectLst/>
              </a:rPr>
              <a:t> (ADA) partnered to launch an inpatient diabetes recognition program called Recognized Leader in Caring for People Living with Diabetes</a:t>
            </a:r>
          </a:p>
          <a:p>
            <a:pPr algn="l">
              <a:buClr>
                <a:srgbClr val="C00000"/>
              </a:buClr>
            </a:pPr>
            <a:endParaRPr lang="en-US" sz="1600" b="0" i="0" dirty="0">
              <a:solidFill>
                <a:schemeClr val="tx1"/>
              </a:solidFill>
              <a:effectLst/>
            </a:endParaRPr>
          </a:p>
          <a:p>
            <a:pPr algn="l">
              <a:buClr>
                <a:srgbClr val="C00000"/>
              </a:buClr>
            </a:pPr>
            <a:r>
              <a:rPr lang="en-US" sz="1600" b="0" i="0" dirty="0">
                <a:solidFill>
                  <a:schemeClr val="tx1"/>
                </a:solidFill>
                <a:effectLst/>
              </a:rPr>
              <a:t>It is the first-ever national recognition program that will recognize hospitals providing safe and high-quality health care for people living with diabetes. </a:t>
            </a:r>
            <a:br>
              <a:rPr lang="en-US" sz="1600" b="0" i="0" dirty="0">
                <a:solidFill>
                  <a:schemeClr val="tx1"/>
                </a:solidFill>
                <a:effectLst/>
              </a:rPr>
            </a:br>
            <a:endParaRPr lang="en-US" sz="1600" b="0" i="0" dirty="0">
              <a:solidFill>
                <a:schemeClr val="tx1"/>
              </a:solidFill>
              <a:effectLst/>
            </a:endParaRPr>
          </a:p>
          <a:p>
            <a:pPr algn="l">
              <a:buClr>
                <a:srgbClr val="C00000"/>
              </a:buClr>
            </a:pPr>
            <a:r>
              <a:rPr lang="en-US" sz="1600" b="0" i="0" dirty="0">
                <a:solidFill>
                  <a:schemeClr val="tx1"/>
                </a:solidFill>
                <a:effectLst/>
              </a:rPr>
              <a:t>Adult and general acute hospitals and specialty hospitals that care for adult inpatients and have submitted a 2023 Leapfrog Hospital Survey are eligible to apply for the designation. A badge will be given to only the top performers and displayed on Leapfrog’s </a:t>
            </a:r>
            <a:r>
              <a:rPr lang="en-US" sz="1600" b="0" i="0" u="sng" dirty="0">
                <a:solidFill>
                  <a:schemeClr val="tx1"/>
                </a:solidFill>
                <a:effectLst/>
                <a:hlinkClick r:id="rId3">
                  <a:extLst>
                    <a:ext uri="{A12FA001-AC4F-418D-AE19-62706E023703}">
                      <ahyp:hlinkClr xmlns:ahyp="http://schemas.microsoft.com/office/drawing/2018/hyperlinkcolor" val="tx"/>
                    </a:ext>
                  </a:extLst>
                </a:hlinkClick>
              </a:rPr>
              <a:t>public reporting website</a:t>
            </a:r>
            <a:r>
              <a:rPr lang="en-US" sz="1600" b="0" i="0" dirty="0">
                <a:solidFill>
                  <a:schemeClr val="tx1"/>
                </a:solidFill>
                <a:effectLst/>
              </a:rPr>
              <a:t>. Hospitals that do not meet the criteria will not be identified.</a:t>
            </a:r>
          </a:p>
        </p:txBody>
      </p:sp>
      <p:sp>
        <p:nvSpPr>
          <p:cNvPr id="5" name="Footer Placeholder 4">
            <a:extLst>
              <a:ext uri="{FF2B5EF4-FFF2-40B4-BE49-F238E27FC236}">
                <a16:creationId xmlns:a16="http://schemas.microsoft.com/office/drawing/2014/main" id="{F7649C68-3293-4B0C-9D42-7BDCB188E6D6}"/>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Application: https://www.leapfroggroup.org/recognized-leader-diabetes/application-materials</a:t>
            </a:r>
            <a:endParaRPr lang="en-US" dirty="0"/>
          </a:p>
        </p:txBody>
      </p:sp>
      <p:sp>
        <p:nvSpPr>
          <p:cNvPr id="6" name="TextBox 5">
            <a:extLst>
              <a:ext uri="{FF2B5EF4-FFF2-40B4-BE49-F238E27FC236}">
                <a16:creationId xmlns:a16="http://schemas.microsoft.com/office/drawing/2014/main" id="{80003078-BE15-B2A2-B1AC-B49AC89BAD3F}"/>
              </a:ext>
            </a:extLst>
          </p:cNvPr>
          <p:cNvSpPr txBox="1"/>
          <p:nvPr/>
        </p:nvSpPr>
        <p:spPr>
          <a:xfrm>
            <a:off x="4038600" y="4429859"/>
            <a:ext cx="4572000" cy="507831"/>
          </a:xfrm>
          <a:prstGeom prst="rect">
            <a:avLst/>
          </a:prstGeom>
          <a:noFill/>
        </p:spPr>
        <p:txBody>
          <a:bodyPr wrap="square">
            <a:spAutoFit/>
          </a:bodyPr>
          <a:lstStyle/>
          <a:p>
            <a:r>
              <a:rPr lang="en-US" sz="900" dirty="0"/>
              <a:t>https://</a:t>
            </a:r>
            <a:r>
              <a:rPr lang="en-US" sz="900" dirty="0" err="1"/>
              <a:t>www.leapfroggroup.org</a:t>
            </a:r>
            <a:r>
              <a:rPr lang="en-US" sz="900" dirty="0"/>
              <a:t>/recognized-leader-diabetes/about-the-program#:~:text=Recognized%20Leader%20in%20Caring%20for%20People%20Living%20with%20Diabetes%20is,for%20patients%20living%20with%20diabetes.</a:t>
            </a:r>
          </a:p>
        </p:txBody>
      </p:sp>
    </p:spTree>
    <p:extLst>
      <p:ext uri="{BB962C8B-B14F-4D97-AF65-F5344CB8AC3E}">
        <p14:creationId xmlns:p14="http://schemas.microsoft.com/office/powerpoint/2010/main" val="3165624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04" y="160991"/>
            <a:ext cx="8507392" cy="994172"/>
          </a:xfrm>
        </p:spPr>
        <p:txBody>
          <a:bodyPr>
            <a:normAutofit fontScale="90000"/>
          </a:bodyPr>
          <a:lstStyle/>
          <a:p>
            <a:pPr algn="ctr"/>
            <a:r>
              <a:rPr lang="en-US" sz="3000" dirty="0">
                <a:solidFill>
                  <a:schemeClr val="tx1"/>
                </a:solidFill>
              </a:rPr>
              <a:t>What are requirements for Leapfrog recognition?</a:t>
            </a:r>
          </a:p>
        </p:txBody>
      </p:sp>
      <p:sp>
        <p:nvSpPr>
          <p:cNvPr id="5" name="TextBox 4">
            <a:extLst>
              <a:ext uri="{FF2B5EF4-FFF2-40B4-BE49-F238E27FC236}">
                <a16:creationId xmlns:a16="http://schemas.microsoft.com/office/drawing/2014/main" id="{10237BFD-70A0-5497-DECD-9A7A4B148F86}"/>
              </a:ext>
            </a:extLst>
          </p:cNvPr>
          <p:cNvSpPr txBox="1"/>
          <p:nvPr/>
        </p:nvSpPr>
        <p:spPr>
          <a:xfrm>
            <a:off x="762000" y="1123950"/>
            <a:ext cx="7848600" cy="3170099"/>
          </a:xfrm>
          <a:prstGeom prst="rect">
            <a:avLst/>
          </a:prstGeom>
          <a:noFill/>
        </p:spPr>
        <p:txBody>
          <a:bodyPr wrap="square">
            <a:spAutoFit/>
          </a:bodyPr>
          <a:lstStyle/>
          <a:p>
            <a:pPr algn="l"/>
            <a:r>
              <a:rPr lang="en-US" sz="2000" b="1" i="0" u="sng" dirty="0">
                <a:solidFill>
                  <a:srgbClr val="002E6B"/>
                </a:solidFill>
                <a:effectLst/>
              </a:rPr>
              <a:t>Structures to Support Patient-Centered Care</a:t>
            </a:r>
          </a:p>
          <a:p>
            <a:pPr algn="l"/>
            <a:endParaRPr lang="en-US" sz="2000" b="0" i="0" dirty="0">
              <a:solidFill>
                <a:srgbClr val="002E6B"/>
              </a:solidFill>
              <a:effectLst/>
            </a:endParaRPr>
          </a:p>
          <a:p>
            <a:pPr marL="457200" indent="-457200" algn="l">
              <a:buFont typeface="+mj-lt"/>
              <a:buAutoNum type="arabicPeriod"/>
            </a:pPr>
            <a:r>
              <a:rPr lang="en-US" sz="2000" b="0" i="1" dirty="0">
                <a:solidFill>
                  <a:srgbClr val="444444"/>
                </a:solidFill>
                <a:effectLst/>
              </a:rPr>
              <a:t>Diabetes Self-Management</a:t>
            </a:r>
            <a:r>
              <a:rPr lang="en-US" sz="2000" b="0" i="0" dirty="0">
                <a:solidFill>
                  <a:srgbClr val="444444"/>
                </a:solidFill>
                <a:effectLst/>
              </a:rPr>
              <a:t>: Facilitating self-management of using insulin pumps and glucose monitors.</a:t>
            </a:r>
          </a:p>
          <a:p>
            <a:pPr marL="457200" indent="-457200" algn="l">
              <a:buFont typeface="+mj-lt"/>
              <a:buAutoNum type="arabicPeriod"/>
            </a:pPr>
            <a:r>
              <a:rPr lang="en-US" sz="2000" b="0" i="1" dirty="0">
                <a:solidFill>
                  <a:srgbClr val="444444"/>
                </a:solidFill>
                <a:effectLst/>
              </a:rPr>
              <a:t>Hypoglycemia Protocol</a:t>
            </a:r>
            <a:r>
              <a:rPr lang="en-US" sz="2000" b="0" i="0" dirty="0">
                <a:solidFill>
                  <a:srgbClr val="444444"/>
                </a:solidFill>
                <a:effectLst/>
              </a:rPr>
              <a:t>: Following a specified hypoglycemia protocol to allow rapid treatment in emergency situations.</a:t>
            </a:r>
          </a:p>
          <a:p>
            <a:pPr marL="457200" indent="-457200" algn="l">
              <a:buFont typeface="+mj-lt"/>
              <a:buAutoNum type="arabicPeriod"/>
            </a:pPr>
            <a:r>
              <a:rPr lang="en-US" sz="2000" b="0" i="1" dirty="0">
                <a:solidFill>
                  <a:srgbClr val="444444"/>
                </a:solidFill>
                <a:effectLst/>
              </a:rPr>
              <a:t>Data Collection on Amputations</a:t>
            </a:r>
            <a:r>
              <a:rPr lang="en-US" sz="2000" b="0" i="0" dirty="0">
                <a:solidFill>
                  <a:srgbClr val="444444"/>
                </a:solidFill>
                <a:effectLst/>
              </a:rPr>
              <a:t>: Collecting data on amputations and/or participating in registries collect data on amputations.</a:t>
            </a:r>
          </a:p>
          <a:p>
            <a:br>
              <a:rPr lang="en-US" sz="2000" dirty="0"/>
            </a:br>
            <a:endParaRPr lang="en-US" sz="2000" dirty="0"/>
          </a:p>
        </p:txBody>
      </p:sp>
      <p:sp>
        <p:nvSpPr>
          <p:cNvPr id="8" name="TextBox 7">
            <a:extLst>
              <a:ext uri="{FF2B5EF4-FFF2-40B4-BE49-F238E27FC236}">
                <a16:creationId xmlns:a16="http://schemas.microsoft.com/office/drawing/2014/main" id="{1C80E772-D5BF-3FC4-6EA6-45EA311CD60B}"/>
              </a:ext>
            </a:extLst>
          </p:cNvPr>
          <p:cNvSpPr txBox="1"/>
          <p:nvPr/>
        </p:nvSpPr>
        <p:spPr>
          <a:xfrm>
            <a:off x="2743200" y="4552950"/>
            <a:ext cx="6400800" cy="276999"/>
          </a:xfrm>
          <a:prstGeom prst="rect">
            <a:avLst/>
          </a:prstGeom>
          <a:noFill/>
        </p:spPr>
        <p:txBody>
          <a:bodyPr wrap="square">
            <a:spAutoFit/>
          </a:bodyPr>
          <a:lstStyle/>
          <a:p>
            <a:r>
              <a:rPr lang="en-US" sz="1200" dirty="0"/>
              <a:t>https://</a:t>
            </a:r>
            <a:r>
              <a:rPr lang="en-US" sz="1200" dirty="0" err="1"/>
              <a:t>www.leapfroggroup.org</a:t>
            </a:r>
            <a:r>
              <a:rPr lang="en-US" sz="1200" dirty="0"/>
              <a:t>/recognized-leader-diabetes/key-indicators-recognition</a:t>
            </a:r>
          </a:p>
        </p:txBody>
      </p:sp>
    </p:spTree>
    <p:extLst>
      <p:ext uri="{BB962C8B-B14F-4D97-AF65-F5344CB8AC3E}">
        <p14:creationId xmlns:p14="http://schemas.microsoft.com/office/powerpoint/2010/main" val="4229349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04" y="160991"/>
            <a:ext cx="8507392" cy="994172"/>
          </a:xfrm>
        </p:spPr>
        <p:txBody>
          <a:bodyPr>
            <a:normAutofit fontScale="90000"/>
          </a:bodyPr>
          <a:lstStyle/>
          <a:p>
            <a:pPr algn="ctr"/>
            <a:r>
              <a:rPr lang="en-US" sz="3000" dirty="0">
                <a:solidFill>
                  <a:schemeClr val="tx1"/>
                </a:solidFill>
              </a:rPr>
              <a:t>What are requirements for Leapfrog recognition?</a:t>
            </a:r>
          </a:p>
        </p:txBody>
      </p:sp>
      <p:sp>
        <p:nvSpPr>
          <p:cNvPr id="5" name="TextBox 4">
            <a:extLst>
              <a:ext uri="{FF2B5EF4-FFF2-40B4-BE49-F238E27FC236}">
                <a16:creationId xmlns:a16="http://schemas.microsoft.com/office/drawing/2014/main" id="{10237BFD-70A0-5497-DECD-9A7A4B148F86}"/>
              </a:ext>
            </a:extLst>
          </p:cNvPr>
          <p:cNvSpPr txBox="1"/>
          <p:nvPr/>
        </p:nvSpPr>
        <p:spPr>
          <a:xfrm>
            <a:off x="762000" y="1352550"/>
            <a:ext cx="7848600" cy="1938992"/>
          </a:xfrm>
          <a:prstGeom prst="rect">
            <a:avLst/>
          </a:prstGeom>
          <a:noFill/>
        </p:spPr>
        <p:txBody>
          <a:bodyPr wrap="square">
            <a:spAutoFit/>
          </a:bodyPr>
          <a:lstStyle/>
          <a:p>
            <a:pPr algn="l"/>
            <a:r>
              <a:rPr lang="en-US" sz="2000" b="1" i="0" u="sng" dirty="0">
                <a:solidFill>
                  <a:srgbClr val="002E6B"/>
                </a:solidFill>
                <a:effectLst/>
                <a:latin typeface="Roboto" panose="02000000000000000000" pitchFamily="2" charset="0"/>
              </a:rPr>
              <a:t>Surgical Patients</a:t>
            </a:r>
          </a:p>
          <a:p>
            <a:pPr algn="l"/>
            <a:endParaRPr lang="en-US" sz="2000" dirty="0">
              <a:solidFill>
                <a:srgbClr val="002E6B"/>
              </a:solidFill>
              <a:latin typeface="Roboto" panose="02000000000000000000" pitchFamily="2" charset="0"/>
            </a:endParaRPr>
          </a:p>
          <a:p>
            <a:pPr marL="457200" indent="-457200" algn="l">
              <a:buFont typeface="+mj-lt"/>
              <a:buAutoNum type="arabicPeriod"/>
            </a:pPr>
            <a:r>
              <a:rPr lang="en-US" sz="2000" b="0" i="1" dirty="0">
                <a:solidFill>
                  <a:srgbClr val="444444"/>
                </a:solidFill>
                <a:effectLst/>
                <a:latin typeface="Roboto" panose="02000000000000000000" pitchFamily="2" charset="0"/>
              </a:rPr>
              <a:t>Preparation for Scheduled Inpatient Surgeries</a:t>
            </a:r>
            <a:r>
              <a:rPr lang="en-US" sz="2000" b="0" i="0" dirty="0">
                <a:solidFill>
                  <a:srgbClr val="444444"/>
                </a:solidFill>
                <a:effectLst/>
                <a:latin typeface="Roboto" panose="02000000000000000000" pitchFamily="2" charset="0"/>
              </a:rPr>
              <a:t>: Ensuring that patients with diabetes have appropriate preparation for a scheduled surgery, including a preoperative assessment, medication management, and monitoring during the procedure.</a:t>
            </a:r>
          </a:p>
        </p:txBody>
      </p:sp>
      <p:sp>
        <p:nvSpPr>
          <p:cNvPr id="8" name="TextBox 7">
            <a:extLst>
              <a:ext uri="{FF2B5EF4-FFF2-40B4-BE49-F238E27FC236}">
                <a16:creationId xmlns:a16="http://schemas.microsoft.com/office/drawing/2014/main" id="{1C80E772-D5BF-3FC4-6EA6-45EA311CD60B}"/>
              </a:ext>
            </a:extLst>
          </p:cNvPr>
          <p:cNvSpPr txBox="1"/>
          <p:nvPr/>
        </p:nvSpPr>
        <p:spPr>
          <a:xfrm>
            <a:off x="2743200" y="4552950"/>
            <a:ext cx="6400800" cy="276999"/>
          </a:xfrm>
          <a:prstGeom prst="rect">
            <a:avLst/>
          </a:prstGeom>
          <a:noFill/>
        </p:spPr>
        <p:txBody>
          <a:bodyPr wrap="square">
            <a:spAutoFit/>
          </a:bodyPr>
          <a:lstStyle/>
          <a:p>
            <a:r>
              <a:rPr lang="en-US" sz="1200" dirty="0"/>
              <a:t>https://</a:t>
            </a:r>
            <a:r>
              <a:rPr lang="en-US" sz="1200" dirty="0" err="1"/>
              <a:t>www.leapfroggroup.org</a:t>
            </a:r>
            <a:r>
              <a:rPr lang="en-US" sz="1200" dirty="0"/>
              <a:t>/recognized-leader-diabetes/key-indicators-recognition</a:t>
            </a:r>
          </a:p>
        </p:txBody>
      </p:sp>
    </p:spTree>
    <p:extLst>
      <p:ext uri="{BB962C8B-B14F-4D97-AF65-F5344CB8AC3E}">
        <p14:creationId xmlns:p14="http://schemas.microsoft.com/office/powerpoint/2010/main" val="1085785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04" y="160991"/>
            <a:ext cx="8507392" cy="994172"/>
          </a:xfrm>
        </p:spPr>
        <p:txBody>
          <a:bodyPr>
            <a:normAutofit fontScale="90000"/>
          </a:bodyPr>
          <a:lstStyle/>
          <a:p>
            <a:pPr algn="ctr"/>
            <a:r>
              <a:rPr lang="en-US" sz="3000" dirty="0">
                <a:solidFill>
                  <a:schemeClr val="tx1"/>
                </a:solidFill>
              </a:rPr>
              <a:t>What are requirements for Leapfrog recognition?</a:t>
            </a:r>
          </a:p>
        </p:txBody>
      </p:sp>
      <p:sp>
        <p:nvSpPr>
          <p:cNvPr id="5" name="TextBox 4">
            <a:extLst>
              <a:ext uri="{FF2B5EF4-FFF2-40B4-BE49-F238E27FC236}">
                <a16:creationId xmlns:a16="http://schemas.microsoft.com/office/drawing/2014/main" id="{10237BFD-70A0-5497-DECD-9A7A4B148F86}"/>
              </a:ext>
            </a:extLst>
          </p:cNvPr>
          <p:cNvSpPr txBox="1"/>
          <p:nvPr/>
        </p:nvSpPr>
        <p:spPr>
          <a:xfrm>
            <a:off x="762000" y="1352550"/>
            <a:ext cx="7848600" cy="2862322"/>
          </a:xfrm>
          <a:prstGeom prst="rect">
            <a:avLst/>
          </a:prstGeom>
          <a:noFill/>
        </p:spPr>
        <p:txBody>
          <a:bodyPr wrap="square">
            <a:spAutoFit/>
          </a:bodyPr>
          <a:lstStyle/>
          <a:p>
            <a:pPr algn="l"/>
            <a:r>
              <a:rPr lang="en-US" sz="2000" b="1" i="0" u="sng" dirty="0">
                <a:solidFill>
                  <a:srgbClr val="002E6B"/>
                </a:solidFill>
                <a:effectLst/>
                <a:latin typeface="Roboto" panose="02000000000000000000" pitchFamily="2" charset="0"/>
              </a:rPr>
              <a:t>All Hospitalized Patients</a:t>
            </a:r>
            <a:br>
              <a:rPr lang="en-US" sz="2000" b="1" i="0" u="sng" dirty="0">
                <a:solidFill>
                  <a:srgbClr val="002E6B"/>
                </a:solidFill>
                <a:effectLst/>
                <a:latin typeface="Roboto" panose="02000000000000000000" pitchFamily="2" charset="0"/>
              </a:rPr>
            </a:br>
            <a:endParaRPr lang="en-US" sz="2000" b="0" i="0" dirty="0">
              <a:solidFill>
                <a:srgbClr val="002E6B"/>
              </a:solidFill>
              <a:effectLst/>
              <a:latin typeface="Roboto" panose="02000000000000000000" pitchFamily="2" charset="0"/>
            </a:endParaRPr>
          </a:p>
          <a:p>
            <a:pPr marL="457200" indent="-457200" algn="l">
              <a:buFont typeface="+mj-lt"/>
              <a:buAutoNum type="arabicPeriod"/>
            </a:pPr>
            <a:r>
              <a:rPr lang="en-US" sz="2000" b="0" i="1" dirty="0">
                <a:solidFill>
                  <a:srgbClr val="444444"/>
                </a:solidFill>
                <a:effectLst/>
                <a:latin typeface="Roboto" panose="02000000000000000000" pitchFamily="2" charset="0"/>
              </a:rPr>
              <a:t>HbA1c Testing</a:t>
            </a:r>
            <a:r>
              <a:rPr lang="en-US" sz="2000" b="0" i="0" dirty="0">
                <a:solidFill>
                  <a:srgbClr val="444444"/>
                </a:solidFill>
                <a:effectLst/>
                <a:latin typeface="Roboto" panose="02000000000000000000" pitchFamily="2" charset="0"/>
              </a:rPr>
              <a:t>: Conducting an HbA1c test on admission for patients with diabetes, unless a recent test has been documented.</a:t>
            </a:r>
          </a:p>
          <a:p>
            <a:pPr marL="457200" indent="-457200" algn="l">
              <a:buFont typeface="+mj-lt"/>
              <a:buAutoNum type="arabicPeriod"/>
            </a:pPr>
            <a:endParaRPr lang="en-US" sz="2000" b="0" i="1" dirty="0">
              <a:solidFill>
                <a:srgbClr val="444444"/>
              </a:solidFill>
              <a:effectLst/>
              <a:latin typeface="Roboto" panose="02000000000000000000" pitchFamily="2" charset="0"/>
            </a:endParaRPr>
          </a:p>
          <a:p>
            <a:pPr marL="457200" indent="-457200" algn="l">
              <a:buFont typeface="+mj-lt"/>
              <a:buAutoNum type="arabicPeriod"/>
            </a:pPr>
            <a:r>
              <a:rPr lang="en-US" sz="2000" b="0" i="1" dirty="0">
                <a:solidFill>
                  <a:srgbClr val="444444"/>
                </a:solidFill>
                <a:effectLst/>
                <a:latin typeface="Roboto" panose="02000000000000000000" pitchFamily="2" charset="0"/>
              </a:rPr>
              <a:t>Meals and Insulin Regimen</a:t>
            </a:r>
            <a:r>
              <a:rPr lang="en-US" sz="2000" b="0" i="0" dirty="0">
                <a:solidFill>
                  <a:srgbClr val="444444"/>
                </a:solidFill>
                <a:effectLst/>
                <a:latin typeface="Roboto" panose="02000000000000000000" pitchFamily="2" charset="0"/>
              </a:rPr>
              <a:t>: Ensuring the appropriate administration of insulin based on meals and monitoring carbohydrates.</a:t>
            </a:r>
          </a:p>
        </p:txBody>
      </p:sp>
      <p:sp>
        <p:nvSpPr>
          <p:cNvPr id="8" name="TextBox 7">
            <a:extLst>
              <a:ext uri="{FF2B5EF4-FFF2-40B4-BE49-F238E27FC236}">
                <a16:creationId xmlns:a16="http://schemas.microsoft.com/office/drawing/2014/main" id="{1C80E772-D5BF-3FC4-6EA6-45EA311CD60B}"/>
              </a:ext>
            </a:extLst>
          </p:cNvPr>
          <p:cNvSpPr txBox="1"/>
          <p:nvPr/>
        </p:nvSpPr>
        <p:spPr>
          <a:xfrm>
            <a:off x="2743200" y="4552950"/>
            <a:ext cx="6400800" cy="276999"/>
          </a:xfrm>
          <a:prstGeom prst="rect">
            <a:avLst/>
          </a:prstGeom>
          <a:noFill/>
        </p:spPr>
        <p:txBody>
          <a:bodyPr wrap="square">
            <a:spAutoFit/>
          </a:bodyPr>
          <a:lstStyle/>
          <a:p>
            <a:r>
              <a:rPr lang="en-US" sz="1200" dirty="0"/>
              <a:t>https://</a:t>
            </a:r>
            <a:r>
              <a:rPr lang="en-US" sz="1200" dirty="0" err="1"/>
              <a:t>www.leapfroggroup.org</a:t>
            </a:r>
            <a:r>
              <a:rPr lang="en-US" sz="1200" dirty="0"/>
              <a:t>/recognized-leader-diabetes/key-indicators-recognition</a:t>
            </a:r>
          </a:p>
        </p:txBody>
      </p:sp>
    </p:spTree>
    <p:extLst>
      <p:ext uri="{BB962C8B-B14F-4D97-AF65-F5344CB8AC3E}">
        <p14:creationId xmlns:p14="http://schemas.microsoft.com/office/powerpoint/2010/main" val="1373171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3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0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1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13209</TotalTime>
  <Words>2649</Words>
  <Application>Microsoft Macintosh PowerPoint</Application>
  <PresentationFormat>On-screen Show (16:9)</PresentationFormat>
  <Paragraphs>226</Paragraphs>
  <Slides>28</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28</vt:i4>
      </vt:variant>
    </vt:vector>
  </HeadingPairs>
  <TitlesOfParts>
    <vt:vector size="35" baseType="lpstr">
      <vt:lpstr>Arial</vt:lpstr>
      <vt:lpstr>Calibri</vt:lpstr>
      <vt:lpstr>Corbel</vt:lpstr>
      <vt:lpstr>Roboto</vt:lpstr>
      <vt:lpstr>3_Pixel</vt:lpstr>
      <vt:lpstr>50_Pixel</vt:lpstr>
      <vt:lpstr>51_Pixel</vt:lpstr>
      <vt:lpstr>Leapfrog, Diabetes, and Limb Salvage  Wednesday, August 7, 2024 </vt:lpstr>
      <vt:lpstr>Agenda </vt:lpstr>
      <vt:lpstr>Goals</vt:lpstr>
      <vt:lpstr>Media reporting on the problem</vt:lpstr>
      <vt:lpstr>What is Leapfrog? </vt:lpstr>
      <vt:lpstr>What is the Leapfrog Diabetes Recognition Program (aka “Recognized Leader in Caring for People Living with Diabetes”? </vt:lpstr>
      <vt:lpstr>What are requirements for Leapfrog recognition?</vt:lpstr>
      <vt:lpstr>What are requirements for Leapfrog recognition?</vt:lpstr>
      <vt:lpstr>What are requirements for Leapfrog recognition?</vt:lpstr>
      <vt:lpstr>What are requirements for Leapfrog recognition?</vt:lpstr>
      <vt:lpstr>How does Leapfrog weigh its quality measures?</vt:lpstr>
      <vt:lpstr>What are the 12 “process/structural” measures?</vt:lpstr>
      <vt:lpstr>What are the 10 “outcome” measures?</vt:lpstr>
      <vt:lpstr>What is PSI 4?</vt:lpstr>
      <vt:lpstr>What is PSI 90?</vt:lpstr>
      <vt:lpstr>What is rationale for this program?</vt:lpstr>
      <vt:lpstr>According to the ADA: </vt:lpstr>
      <vt:lpstr>What are the key components of the protocol for patients with diabetes at risk for limb loss? </vt:lpstr>
      <vt:lpstr>Protocol for patient history</vt:lpstr>
      <vt:lpstr>Laboratory Tests</vt:lpstr>
      <vt:lpstr>Radiographic Testing</vt:lpstr>
      <vt:lpstr>What are antibiotic recommendations based on severity of infection? </vt:lpstr>
      <vt:lpstr>What is relevance of Hemoglobin A1c on healing?</vt:lpstr>
      <vt:lpstr>What is importance of Ankle brachial index?</vt:lpstr>
      <vt:lpstr>What are reported readmission rates?</vt:lpstr>
      <vt:lpstr>Action plan to prevent amputations upon admission </vt:lpstr>
      <vt:lpstr>Action plan to prevent amputations upon admission </vt:lpstr>
      <vt:lpstr>Standard orders in the ED</vt:lpstr>
    </vt:vector>
  </TitlesOfParts>
  <Company>Barnabas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Richter, Peter</dc:creator>
  <cp:lastModifiedBy>Microsoft Office User</cp:lastModifiedBy>
  <cp:revision>265</cp:revision>
  <cp:lastPrinted>2019-02-07T20:03:39Z</cp:lastPrinted>
  <dcterms:created xsi:type="dcterms:W3CDTF">2019-02-07T18:05:32Z</dcterms:created>
  <dcterms:modified xsi:type="dcterms:W3CDTF">2024-07-14T15:54:01Z</dcterms:modified>
</cp:coreProperties>
</file>