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 id="2147483714" r:id="rId3"/>
  </p:sldMasterIdLst>
  <p:notesMasterIdLst>
    <p:notesMasterId r:id="rId34"/>
  </p:notesMasterIdLst>
  <p:handoutMasterIdLst>
    <p:handoutMasterId r:id="rId35"/>
  </p:handoutMasterIdLst>
  <p:sldIdLst>
    <p:sldId id="1639" r:id="rId4"/>
    <p:sldId id="280" r:id="rId5"/>
    <p:sldId id="343" r:id="rId6"/>
    <p:sldId id="340" r:id="rId7"/>
    <p:sldId id="341" r:id="rId8"/>
    <p:sldId id="342" r:id="rId9"/>
    <p:sldId id="327" r:id="rId10"/>
    <p:sldId id="353" r:id="rId11"/>
    <p:sldId id="354" r:id="rId12"/>
    <p:sldId id="356" r:id="rId13"/>
    <p:sldId id="352" r:id="rId14"/>
    <p:sldId id="366" r:id="rId15"/>
    <p:sldId id="367" r:id="rId16"/>
    <p:sldId id="368" r:id="rId17"/>
    <p:sldId id="369" r:id="rId18"/>
    <p:sldId id="372" r:id="rId19"/>
    <p:sldId id="357" r:id="rId20"/>
    <p:sldId id="370" r:id="rId21"/>
    <p:sldId id="371" r:id="rId22"/>
    <p:sldId id="361" r:id="rId23"/>
    <p:sldId id="355" r:id="rId24"/>
    <p:sldId id="350" r:id="rId25"/>
    <p:sldId id="373" r:id="rId26"/>
    <p:sldId id="374" r:id="rId27"/>
    <p:sldId id="375" r:id="rId28"/>
    <p:sldId id="358" r:id="rId29"/>
    <p:sldId id="376" r:id="rId30"/>
    <p:sldId id="346" r:id="rId31"/>
    <p:sldId id="359" r:id="rId32"/>
    <p:sldId id="347" r:id="rId33"/>
  </p:sldIdLst>
  <p:sldSz cx="9144000" cy="5143500" type="screen16x9"/>
  <p:notesSz cx="7315200" cy="9601200"/>
  <p:defaultTextStyle>
    <a:defPPr>
      <a:defRPr lang="en-US"/>
    </a:defPPr>
    <a:lvl1pPr marL="0" algn="l" defTabSz="914150" rtl="0" eaLnBrk="1" latinLnBrk="0" hangingPunct="1">
      <a:defRPr sz="1800" kern="1200">
        <a:solidFill>
          <a:schemeClr val="tx1"/>
        </a:solidFill>
        <a:latin typeface="+mn-lt"/>
        <a:ea typeface="+mn-ea"/>
        <a:cs typeface="+mn-cs"/>
      </a:defRPr>
    </a:lvl1pPr>
    <a:lvl2pPr marL="457074" algn="l" defTabSz="914150" rtl="0" eaLnBrk="1" latinLnBrk="0" hangingPunct="1">
      <a:defRPr sz="1800" kern="1200">
        <a:solidFill>
          <a:schemeClr val="tx1"/>
        </a:solidFill>
        <a:latin typeface="+mn-lt"/>
        <a:ea typeface="+mn-ea"/>
        <a:cs typeface="+mn-cs"/>
      </a:defRPr>
    </a:lvl2pPr>
    <a:lvl3pPr marL="914150" algn="l" defTabSz="914150" rtl="0" eaLnBrk="1" latinLnBrk="0" hangingPunct="1">
      <a:defRPr sz="1800" kern="1200">
        <a:solidFill>
          <a:schemeClr val="tx1"/>
        </a:solidFill>
        <a:latin typeface="+mn-lt"/>
        <a:ea typeface="+mn-ea"/>
        <a:cs typeface="+mn-cs"/>
      </a:defRPr>
    </a:lvl3pPr>
    <a:lvl4pPr marL="1371225" algn="l" defTabSz="914150" rtl="0" eaLnBrk="1" latinLnBrk="0" hangingPunct="1">
      <a:defRPr sz="1800" kern="1200">
        <a:solidFill>
          <a:schemeClr val="tx1"/>
        </a:solidFill>
        <a:latin typeface="+mn-lt"/>
        <a:ea typeface="+mn-ea"/>
        <a:cs typeface="+mn-cs"/>
      </a:defRPr>
    </a:lvl4pPr>
    <a:lvl5pPr marL="1828301" algn="l" defTabSz="914150" rtl="0" eaLnBrk="1" latinLnBrk="0" hangingPunct="1">
      <a:defRPr sz="1800" kern="1200">
        <a:solidFill>
          <a:schemeClr val="tx1"/>
        </a:solidFill>
        <a:latin typeface="+mn-lt"/>
        <a:ea typeface="+mn-ea"/>
        <a:cs typeface="+mn-cs"/>
      </a:defRPr>
    </a:lvl5pPr>
    <a:lvl6pPr marL="2285376" algn="l" defTabSz="914150" rtl="0" eaLnBrk="1" latinLnBrk="0" hangingPunct="1">
      <a:defRPr sz="1800" kern="1200">
        <a:solidFill>
          <a:schemeClr val="tx1"/>
        </a:solidFill>
        <a:latin typeface="+mn-lt"/>
        <a:ea typeface="+mn-ea"/>
        <a:cs typeface="+mn-cs"/>
      </a:defRPr>
    </a:lvl6pPr>
    <a:lvl7pPr marL="2742450" algn="l" defTabSz="914150" rtl="0" eaLnBrk="1" latinLnBrk="0" hangingPunct="1">
      <a:defRPr sz="1800" kern="1200">
        <a:solidFill>
          <a:schemeClr val="tx1"/>
        </a:solidFill>
        <a:latin typeface="+mn-lt"/>
        <a:ea typeface="+mn-ea"/>
        <a:cs typeface="+mn-cs"/>
      </a:defRPr>
    </a:lvl7pPr>
    <a:lvl8pPr marL="3199525" algn="l" defTabSz="914150" rtl="0" eaLnBrk="1" latinLnBrk="0" hangingPunct="1">
      <a:defRPr sz="1800" kern="1200">
        <a:solidFill>
          <a:schemeClr val="tx1"/>
        </a:solidFill>
        <a:latin typeface="+mn-lt"/>
        <a:ea typeface="+mn-ea"/>
        <a:cs typeface="+mn-cs"/>
      </a:defRPr>
    </a:lvl8pPr>
    <a:lvl9pPr marL="3656601" algn="l" defTabSz="91415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17"/>
    <p:restoredTop sz="91353"/>
  </p:normalViewPr>
  <p:slideViewPr>
    <p:cSldViewPr showGuides="1">
      <p:cViewPr varScale="1">
        <p:scale>
          <a:sx n="134" d="100"/>
          <a:sy n="134" d="100"/>
        </p:scale>
        <p:origin x="368" y="16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A7BA564F-3F92-468F-87B8-1E2CBAD9F8E4}" type="datetimeFigureOut">
              <a:rPr lang="en-US" smtClean="0"/>
              <a:t>7/16/24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7629611-69B6-47DB-B4E1-E3D2F623A101}" type="slidenum">
              <a:rPr lang="en-US" smtClean="0"/>
              <a:t>‹#›</a:t>
            </a:fld>
            <a:endParaRPr lang="en-US"/>
          </a:p>
        </p:txBody>
      </p:sp>
    </p:spTree>
    <p:extLst>
      <p:ext uri="{BB962C8B-B14F-4D97-AF65-F5344CB8AC3E}">
        <p14:creationId xmlns:p14="http://schemas.microsoft.com/office/powerpoint/2010/main" val="3100240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11BB808-1081-4AB9-AAD3-EFE69D2CF4A6}" type="datetimeFigureOut">
              <a:rPr lang="en-US" smtClean="0"/>
              <a:t>7/16/24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2530C72-CE6C-4476-B049-4347899B90EA}" type="slidenum">
              <a:rPr lang="en-US" smtClean="0"/>
              <a:t>‹#›</a:t>
            </a:fld>
            <a:endParaRPr lang="en-US"/>
          </a:p>
        </p:txBody>
      </p:sp>
    </p:spTree>
    <p:extLst>
      <p:ext uri="{BB962C8B-B14F-4D97-AF65-F5344CB8AC3E}">
        <p14:creationId xmlns:p14="http://schemas.microsoft.com/office/powerpoint/2010/main" val="2379160378"/>
      </p:ext>
    </p:extLst>
  </p:cSld>
  <p:clrMap bg1="lt1" tx1="dk1" bg2="lt2" tx2="dk2" accent1="accent1" accent2="accent2" accent3="accent3" accent4="accent4" accent5="accent5" accent6="accent6" hlink="hlink" folHlink="folHlink"/>
  <p:notesStyle>
    <a:lvl1pPr marL="0" algn="l" defTabSz="914150" rtl="0" eaLnBrk="1" latinLnBrk="0" hangingPunct="1">
      <a:defRPr sz="1200" kern="1200">
        <a:solidFill>
          <a:schemeClr val="tx1"/>
        </a:solidFill>
        <a:latin typeface="+mn-lt"/>
        <a:ea typeface="+mn-ea"/>
        <a:cs typeface="+mn-cs"/>
      </a:defRPr>
    </a:lvl1pPr>
    <a:lvl2pPr marL="457074" algn="l" defTabSz="914150" rtl="0" eaLnBrk="1" latinLnBrk="0" hangingPunct="1">
      <a:defRPr sz="1200" kern="1200">
        <a:solidFill>
          <a:schemeClr val="tx1"/>
        </a:solidFill>
        <a:latin typeface="+mn-lt"/>
        <a:ea typeface="+mn-ea"/>
        <a:cs typeface="+mn-cs"/>
      </a:defRPr>
    </a:lvl2pPr>
    <a:lvl3pPr marL="914150" algn="l" defTabSz="914150" rtl="0" eaLnBrk="1" latinLnBrk="0" hangingPunct="1">
      <a:defRPr sz="1200" kern="1200">
        <a:solidFill>
          <a:schemeClr val="tx1"/>
        </a:solidFill>
        <a:latin typeface="+mn-lt"/>
        <a:ea typeface="+mn-ea"/>
        <a:cs typeface="+mn-cs"/>
      </a:defRPr>
    </a:lvl3pPr>
    <a:lvl4pPr marL="1371225" algn="l" defTabSz="914150" rtl="0" eaLnBrk="1" latinLnBrk="0" hangingPunct="1">
      <a:defRPr sz="1200" kern="1200">
        <a:solidFill>
          <a:schemeClr val="tx1"/>
        </a:solidFill>
        <a:latin typeface="+mn-lt"/>
        <a:ea typeface="+mn-ea"/>
        <a:cs typeface="+mn-cs"/>
      </a:defRPr>
    </a:lvl4pPr>
    <a:lvl5pPr marL="1828301" algn="l" defTabSz="914150" rtl="0" eaLnBrk="1" latinLnBrk="0" hangingPunct="1">
      <a:defRPr sz="1200" kern="1200">
        <a:solidFill>
          <a:schemeClr val="tx1"/>
        </a:solidFill>
        <a:latin typeface="+mn-lt"/>
        <a:ea typeface="+mn-ea"/>
        <a:cs typeface="+mn-cs"/>
      </a:defRPr>
    </a:lvl5pPr>
    <a:lvl6pPr marL="2285376" algn="l" defTabSz="914150" rtl="0" eaLnBrk="1" latinLnBrk="0" hangingPunct="1">
      <a:defRPr sz="1200" kern="1200">
        <a:solidFill>
          <a:schemeClr val="tx1"/>
        </a:solidFill>
        <a:latin typeface="+mn-lt"/>
        <a:ea typeface="+mn-ea"/>
        <a:cs typeface="+mn-cs"/>
      </a:defRPr>
    </a:lvl6pPr>
    <a:lvl7pPr marL="2742450" algn="l" defTabSz="914150" rtl="0" eaLnBrk="1" latinLnBrk="0" hangingPunct="1">
      <a:defRPr sz="1200" kern="1200">
        <a:solidFill>
          <a:schemeClr val="tx1"/>
        </a:solidFill>
        <a:latin typeface="+mn-lt"/>
        <a:ea typeface="+mn-ea"/>
        <a:cs typeface="+mn-cs"/>
      </a:defRPr>
    </a:lvl7pPr>
    <a:lvl8pPr marL="3199525" algn="l" defTabSz="914150" rtl="0" eaLnBrk="1" latinLnBrk="0" hangingPunct="1">
      <a:defRPr sz="1200" kern="1200">
        <a:solidFill>
          <a:schemeClr val="tx1"/>
        </a:solidFill>
        <a:latin typeface="+mn-lt"/>
        <a:ea typeface="+mn-ea"/>
        <a:cs typeface="+mn-cs"/>
      </a:defRPr>
    </a:lvl8pPr>
    <a:lvl9pPr marL="3656601" algn="l" defTabSz="91415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4144624" y="9119172"/>
            <a:ext cx="3168928"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nchor="b"/>
          <a:lstStyle>
            <a:lvl1pPr defTabSz="908050" eaLnBrk="0" hangingPunct="0">
              <a:defRPr sz="1500">
                <a:solidFill>
                  <a:schemeClr val="tx1"/>
                </a:solidFill>
                <a:latin typeface="Corbel" pitchFamily="34" charset="0"/>
                <a:ea typeface="ＭＳ Ｐゴシック" pitchFamily="34" charset="-128"/>
              </a:defRPr>
            </a:lvl1pPr>
            <a:lvl2pPr marL="742950" indent="-285750" defTabSz="908050" eaLnBrk="0" hangingPunct="0">
              <a:defRPr sz="1500">
                <a:solidFill>
                  <a:schemeClr val="tx1"/>
                </a:solidFill>
                <a:latin typeface="Corbel" pitchFamily="34" charset="0"/>
                <a:ea typeface="ＭＳ Ｐゴシック" pitchFamily="34" charset="-128"/>
              </a:defRPr>
            </a:lvl2pPr>
            <a:lvl3pPr marL="1143000" indent="-228600" defTabSz="908050" eaLnBrk="0" hangingPunct="0">
              <a:defRPr sz="1500">
                <a:solidFill>
                  <a:schemeClr val="tx1"/>
                </a:solidFill>
                <a:latin typeface="Corbel" pitchFamily="34" charset="0"/>
                <a:ea typeface="ＭＳ Ｐゴシック" pitchFamily="34" charset="-128"/>
              </a:defRPr>
            </a:lvl3pPr>
            <a:lvl4pPr marL="1600200" indent="-228600" defTabSz="908050" eaLnBrk="0" hangingPunct="0">
              <a:defRPr sz="1500">
                <a:solidFill>
                  <a:schemeClr val="tx1"/>
                </a:solidFill>
                <a:latin typeface="Corbel" pitchFamily="34" charset="0"/>
                <a:ea typeface="ＭＳ Ｐゴシック" pitchFamily="34" charset="-128"/>
              </a:defRPr>
            </a:lvl4pPr>
            <a:lvl5pPr marL="2057400" indent="-228600" defTabSz="908050" eaLnBrk="0" hangingPunct="0">
              <a:defRPr sz="1500">
                <a:solidFill>
                  <a:schemeClr val="tx1"/>
                </a:solidFill>
                <a:latin typeface="Corbel" pitchFamily="34" charset="0"/>
                <a:ea typeface="ＭＳ Ｐゴシック" pitchFamily="34" charset="-128"/>
              </a:defRPr>
            </a:lvl5pPr>
            <a:lvl6pPr marL="25146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eaLnBrk="1" fontAlgn="base" hangingPunct="1">
              <a:spcBef>
                <a:spcPct val="0"/>
              </a:spcBef>
              <a:spcAft>
                <a:spcPct val="0"/>
              </a:spcAft>
            </a:pPr>
            <a:fld id="{97FB07B1-36B4-4906-B77A-EAB0C010AB83}" type="slidenum">
              <a:rPr lang="en-US" sz="1200">
                <a:solidFill>
                  <a:prstClr val="black"/>
                </a:solidFill>
                <a:latin typeface="Arial" charset="0"/>
              </a:rPr>
              <a:pPr eaLnBrk="1" fontAlgn="base" hangingPunct="1">
                <a:spcBef>
                  <a:spcPct val="0"/>
                </a:spcBef>
                <a:spcAft>
                  <a:spcPct val="0"/>
                </a:spcAft>
              </a:pPr>
              <a:t>1</a:t>
            </a:fld>
            <a:endParaRPr lang="en-US" sz="1200" dirty="0">
              <a:solidFill>
                <a:prstClr val="black"/>
              </a:solidFill>
              <a:latin typeface="Arial" charset="0"/>
            </a:endParaRPr>
          </a:p>
        </p:txBody>
      </p:sp>
      <p:sp>
        <p:nvSpPr>
          <p:cNvPr id="11267" name="Rectangle 2"/>
          <p:cNvSpPr>
            <a:spLocks noGrp="1" noRot="1" noChangeAspect="1" noChangeArrowheads="1" noTextEdit="1"/>
          </p:cNvSpPr>
          <p:nvPr>
            <p:ph type="sldImg"/>
          </p:nvPr>
        </p:nvSpPr>
        <p:spPr>
          <a:xfrm>
            <a:off x="460375" y="722313"/>
            <a:ext cx="6397625" cy="3598862"/>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lstStyle/>
          <a:p>
            <a:pPr defTabSz="942147"/>
            <a:endParaRPr 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029676"/>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3F6AA8B6-4B86-4E52-8386-40F5B98C8C7E}" type="datetimeFigureOut">
              <a:rPr lang="en-US">
                <a:solidFill>
                  <a:srgbClr val="103154"/>
                </a:solidFill>
              </a:rPr>
              <a:pPr>
                <a:defRPr/>
              </a:pPr>
              <a:t>7/16/24</a:t>
            </a:fld>
            <a:endParaRPr lang="en-US" dirty="0">
              <a:solidFill>
                <a:srgbClr val="103154"/>
              </a:solidFill>
            </a:endParaRPr>
          </a:p>
        </p:txBody>
      </p:sp>
      <p:sp>
        <p:nvSpPr>
          <p:cNvPr id="3"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4" name="Slide Number Placeholder 5"/>
          <p:cNvSpPr>
            <a:spLocks noGrp="1"/>
          </p:cNvSpPr>
          <p:nvPr>
            <p:ph type="sldNum" sz="quarter" idx="12"/>
          </p:nvPr>
        </p:nvSpPr>
        <p:spPr>
          <a:ln/>
        </p:spPr>
        <p:txBody>
          <a:bodyPr/>
          <a:lstStyle>
            <a:lvl1pPr>
              <a:defRPr/>
            </a:lvl1pPr>
          </a:lstStyle>
          <a:p>
            <a:pPr>
              <a:defRPr/>
            </a:pPr>
            <a:fld id="{0E026048-F21A-49E3-AFC8-6C5CDD132B5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83784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0" y="204134"/>
            <a:ext cx="3008906" cy="872075"/>
          </a:xfrm>
        </p:spPr>
        <p:txBody>
          <a:bodyPr anchor="b"/>
          <a:lstStyle>
            <a:lvl1pPr algn="l">
              <a:defRPr sz="2300" b="1"/>
            </a:lvl1pPr>
          </a:lstStyle>
          <a:p>
            <a:r>
              <a:rPr lang="en-US"/>
              <a:t>Click to edit Master title style</a:t>
            </a:r>
          </a:p>
        </p:txBody>
      </p:sp>
      <p:sp>
        <p:nvSpPr>
          <p:cNvPr id="3" name="Content Placeholder 2"/>
          <p:cNvSpPr>
            <a:spLocks noGrp="1"/>
          </p:cNvSpPr>
          <p:nvPr>
            <p:ph idx="1"/>
          </p:nvPr>
        </p:nvSpPr>
        <p:spPr>
          <a:xfrm>
            <a:off x="3574549" y="204080"/>
            <a:ext cx="5112868" cy="4390027"/>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70" y="1076367"/>
            <a:ext cx="3008906" cy="3517953"/>
          </a:xfrm>
        </p:spPr>
        <p:txBody>
          <a:bodyPr/>
          <a:lstStyle>
            <a:lvl1pPr marL="0" indent="0">
              <a:buNone/>
              <a:defRPr sz="1500"/>
            </a:lvl1pPr>
            <a:lvl2pPr marL="426304" indent="0">
              <a:buNone/>
              <a:defRPr sz="1300"/>
            </a:lvl2pPr>
            <a:lvl3pPr marL="852527" indent="0">
              <a:buNone/>
              <a:defRPr sz="1100"/>
            </a:lvl3pPr>
            <a:lvl4pPr marL="1278871" indent="0">
              <a:buNone/>
              <a:defRPr sz="1000"/>
            </a:lvl4pPr>
            <a:lvl5pPr marL="1705029" indent="0">
              <a:buNone/>
              <a:defRPr sz="1000"/>
            </a:lvl5pPr>
            <a:lvl6pPr marL="2131381" indent="0">
              <a:buNone/>
              <a:defRPr sz="1000"/>
            </a:lvl6pPr>
            <a:lvl7pPr marL="2557610" indent="0">
              <a:buNone/>
              <a:defRPr sz="1000"/>
            </a:lvl7pPr>
            <a:lvl8pPr marL="2983858" indent="0">
              <a:buNone/>
              <a:defRPr sz="1000"/>
            </a:lvl8pPr>
            <a:lvl9pPr marL="3410134"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48563ABD-04F0-4FE7-96A4-146F7EB7B351}"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A146AE6-16BB-48D8-8501-1645FF04FADD}"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404324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24" y="3603003"/>
            <a:ext cx="5485700" cy="425572"/>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1792624" y="461233"/>
            <a:ext cx="5485700" cy="3087146"/>
          </a:xfrm>
        </p:spPr>
        <p:txBody>
          <a:bodyPr/>
          <a:lstStyle>
            <a:lvl1pPr marL="0" indent="0">
              <a:buNone/>
              <a:defRPr sz="3600"/>
            </a:lvl1pPr>
            <a:lvl2pPr marL="426304" indent="0">
              <a:buNone/>
              <a:defRPr sz="3100"/>
            </a:lvl2pPr>
            <a:lvl3pPr marL="852527" indent="0">
              <a:buNone/>
              <a:defRPr sz="2600"/>
            </a:lvl3pPr>
            <a:lvl4pPr marL="1278871" indent="0">
              <a:buNone/>
              <a:defRPr sz="2300"/>
            </a:lvl4pPr>
            <a:lvl5pPr marL="1705029" indent="0">
              <a:buNone/>
              <a:defRPr sz="2300"/>
            </a:lvl5pPr>
            <a:lvl6pPr marL="2131381" indent="0">
              <a:buNone/>
              <a:defRPr sz="2300"/>
            </a:lvl6pPr>
            <a:lvl7pPr marL="2557610" indent="0">
              <a:buNone/>
              <a:defRPr sz="2300"/>
            </a:lvl7pPr>
            <a:lvl8pPr marL="2983858" indent="0">
              <a:buNone/>
              <a:defRPr sz="2300"/>
            </a:lvl8pPr>
            <a:lvl9pPr marL="3410134" indent="0">
              <a:buNone/>
              <a:defRPr sz="2300"/>
            </a:lvl9pPr>
          </a:lstStyle>
          <a:p>
            <a:pPr lvl="0"/>
            <a:endParaRPr lang="en-US" noProof="0" dirty="0"/>
          </a:p>
        </p:txBody>
      </p:sp>
      <p:sp>
        <p:nvSpPr>
          <p:cNvPr id="4" name="Text Placeholder 3"/>
          <p:cNvSpPr>
            <a:spLocks noGrp="1"/>
          </p:cNvSpPr>
          <p:nvPr>
            <p:ph type="body" sz="half" idx="2"/>
          </p:nvPr>
        </p:nvSpPr>
        <p:spPr>
          <a:xfrm>
            <a:off x="1792624" y="4025501"/>
            <a:ext cx="5485700" cy="603477"/>
          </a:xfrm>
        </p:spPr>
        <p:txBody>
          <a:bodyPr/>
          <a:lstStyle>
            <a:lvl1pPr marL="0" indent="0">
              <a:buNone/>
              <a:defRPr sz="1500"/>
            </a:lvl1pPr>
            <a:lvl2pPr marL="426304" indent="0">
              <a:buNone/>
              <a:defRPr sz="1300"/>
            </a:lvl2pPr>
            <a:lvl3pPr marL="852527" indent="0">
              <a:buNone/>
              <a:defRPr sz="1100"/>
            </a:lvl3pPr>
            <a:lvl4pPr marL="1278871" indent="0">
              <a:buNone/>
              <a:defRPr sz="1000"/>
            </a:lvl4pPr>
            <a:lvl5pPr marL="1705029" indent="0">
              <a:buNone/>
              <a:defRPr sz="1000"/>
            </a:lvl5pPr>
            <a:lvl6pPr marL="2131381" indent="0">
              <a:buNone/>
              <a:defRPr sz="1000"/>
            </a:lvl6pPr>
            <a:lvl7pPr marL="2557610" indent="0">
              <a:buNone/>
              <a:defRPr sz="1000"/>
            </a:lvl7pPr>
            <a:lvl8pPr marL="2983858" indent="0">
              <a:buNone/>
              <a:defRPr sz="1000"/>
            </a:lvl8pPr>
            <a:lvl9pPr marL="3410134"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9B3468E3-E277-49FB-A2F8-D7AC646768CE}"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FC3AA0C7-FE93-48A1-A1DA-B127C7C0281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883106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697721F0-1DE1-44E3-B10F-541EC13E06CA}"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874978C3-5AB2-4AC5-AED2-F86AC1B64EB2}"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441823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374" y="11"/>
            <a:ext cx="2286000" cy="45940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 y="11"/>
            <a:ext cx="6689962" cy="45940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D287F8AD-13DE-4CCD-8954-BA31371D7A42}"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E3093DB2-EA91-4C47-B49F-0073EB1C909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799234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1063933"/>
          </a:xfrm>
        </p:spPr>
        <p:txBody>
          <a:bodyPr/>
          <a:lstStyle/>
          <a:p>
            <a:r>
              <a:rPr lang="en-US"/>
              <a:t>Click to edit Master title style</a:t>
            </a:r>
          </a:p>
        </p:txBody>
      </p:sp>
      <p:sp>
        <p:nvSpPr>
          <p:cNvPr id="3" name="Text Placeholder 2"/>
          <p:cNvSpPr>
            <a:spLocks noGrp="1"/>
          </p:cNvSpPr>
          <p:nvPr>
            <p:ph type="body" sz="half" idx="1"/>
          </p:nvPr>
        </p:nvSpPr>
        <p:spPr>
          <a:xfrm>
            <a:off x="457129" y="1199976"/>
            <a:ext cx="4031132"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56050" y="1199976"/>
            <a:ext cx="4031134" cy="3394116"/>
          </a:xfrm>
        </p:spPr>
        <p:txBody>
          <a:bodyPr/>
          <a:lstStyle/>
          <a:p>
            <a:pPr lvl="0"/>
            <a:endParaRPr lang="en-US" noProof="0" dirty="0"/>
          </a:p>
        </p:txBody>
      </p:sp>
      <p:sp>
        <p:nvSpPr>
          <p:cNvPr id="5" name="Date Placeholder 3"/>
          <p:cNvSpPr>
            <a:spLocks noGrp="1"/>
          </p:cNvSpPr>
          <p:nvPr>
            <p:ph type="dt" sz="half" idx="10"/>
          </p:nvPr>
        </p:nvSpPr>
        <p:spPr>
          <a:ln/>
        </p:spPr>
        <p:txBody>
          <a:bodyPr/>
          <a:lstStyle>
            <a:lvl1pPr>
              <a:defRPr/>
            </a:lvl1pPr>
          </a:lstStyle>
          <a:p>
            <a:pPr>
              <a:defRPr/>
            </a:pPr>
            <a:fld id="{DE392C0E-64E8-4A10-AD39-1C290E608541}"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1EE44BCB-B6F0-40CE-9A84-BBE3C5FA89E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183173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1063933"/>
          </a:xfrm>
        </p:spPr>
        <p:txBody>
          <a:bodyPr/>
          <a:lstStyle/>
          <a:p>
            <a:r>
              <a:rPr lang="en-US"/>
              <a:t>Click to edit Master title style</a:t>
            </a:r>
          </a:p>
        </p:txBody>
      </p:sp>
      <p:sp>
        <p:nvSpPr>
          <p:cNvPr id="3" name="Text Placeholder 2"/>
          <p:cNvSpPr>
            <a:spLocks noGrp="1"/>
          </p:cNvSpPr>
          <p:nvPr>
            <p:ph type="body" sz="half" idx="1"/>
          </p:nvPr>
        </p:nvSpPr>
        <p:spPr>
          <a:xfrm>
            <a:off x="457129" y="1199976"/>
            <a:ext cx="4031132"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56050" y="1199976"/>
            <a:ext cx="4031134" cy="3394116"/>
          </a:xfrm>
        </p:spPr>
        <p:txBody>
          <a:bodyPr/>
          <a:lstStyle/>
          <a:p>
            <a:pPr lvl="0"/>
            <a:endParaRPr lang="en-US" noProof="0" dirty="0"/>
          </a:p>
        </p:txBody>
      </p:sp>
      <p:sp>
        <p:nvSpPr>
          <p:cNvPr id="5" name="Date Placeholder 3"/>
          <p:cNvSpPr>
            <a:spLocks noGrp="1"/>
          </p:cNvSpPr>
          <p:nvPr>
            <p:ph type="dt" sz="half" idx="10"/>
          </p:nvPr>
        </p:nvSpPr>
        <p:spPr>
          <a:ln/>
        </p:spPr>
        <p:txBody>
          <a:bodyPr/>
          <a:lstStyle>
            <a:lvl1pPr>
              <a:defRPr/>
            </a:lvl1pPr>
          </a:lstStyle>
          <a:p>
            <a:pPr>
              <a:defRPr/>
            </a:pPr>
            <a:fld id="{93C6697D-75C4-426D-B3C6-40AEE6A58C78}"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B2AF2FB-0F35-41AF-8CC6-7A62D9048450}"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2005825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1063933"/>
          </a:xfrm>
        </p:spPr>
        <p:txBody>
          <a:bodyPr/>
          <a:lstStyle/>
          <a:p>
            <a:r>
              <a:rPr lang="en-US"/>
              <a:t>Click to edit Master title style</a:t>
            </a:r>
          </a:p>
        </p:txBody>
      </p:sp>
      <p:sp>
        <p:nvSpPr>
          <p:cNvPr id="3" name="Content Placeholder 2"/>
          <p:cNvSpPr>
            <a:spLocks noGrp="1"/>
          </p:cNvSpPr>
          <p:nvPr>
            <p:ph sz="half" idx="1"/>
          </p:nvPr>
        </p:nvSpPr>
        <p:spPr>
          <a:xfrm>
            <a:off x="457129" y="1199976"/>
            <a:ext cx="4031132"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56050" y="1199976"/>
            <a:ext cx="4031134"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28F494F7-1FA5-4653-9EBB-F0DE51653176}"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27DE8EA9-11DF-49F3-8984-1F717FBAE885}"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266613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50" y="1597644"/>
            <a:ext cx="7771700" cy="1102303"/>
          </a:xfrm>
        </p:spPr>
        <p:txBody>
          <a:bodyPr/>
          <a:lstStyle/>
          <a:p>
            <a:r>
              <a:rPr lang="en-US"/>
              <a:t>Click to edit Master title style</a:t>
            </a:r>
          </a:p>
        </p:txBody>
      </p:sp>
      <p:sp>
        <p:nvSpPr>
          <p:cNvPr id="3" name="Subtitle 2"/>
          <p:cNvSpPr>
            <a:spLocks noGrp="1"/>
          </p:cNvSpPr>
          <p:nvPr>
            <p:ph type="subTitle" idx="1"/>
          </p:nvPr>
        </p:nvSpPr>
        <p:spPr>
          <a:xfrm>
            <a:off x="1372300" y="2916683"/>
            <a:ext cx="6399400" cy="1315089"/>
          </a:xfrm>
        </p:spPr>
        <p:txBody>
          <a:bodyPr/>
          <a:lstStyle>
            <a:lvl1pPr marL="0" indent="0" algn="ctr">
              <a:buNone/>
              <a:defRPr/>
            </a:lvl1pPr>
            <a:lvl2pPr marL="463436" indent="0" algn="ctr">
              <a:buNone/>
              <a:defRPr/>
            </a:lvl2pPr>
            <a:lvl3pPr marL="926372" indent="0" algn="ctr">
              <a:buNone/>
              <a:defRPr/>
            </a:lvl3pPr>
            <a:lvl4pPr marL="1389394" indent="0" algn="ctr">
              <a:buNone/>
              <a:defRPr/>
            </a:lvl4pPr>
            <a:lvl5pPr marL="1852519" indent="0" algn="ctr">
              <a:buNone/>
              <a:defRPr/>
            </a:lvl5pPr>
            <a:lvl6pPr marL="2315653" indent="0" algn="ctr">
              <a:buNone/>
              <a:defRPr/>
            </a:lvl6pPr>
            <a:lvl7pPr marL="2778770" indent="0" algn="ctr">
              <a:buNone/>
              <a:defRPr/>
            </a:lvl7pPr>
            <a:lvl8pPr marL="3241906" indent="0" algn="ctr">
              <a:buNone/>
              <a:defRPr/>
            </a:lvl8pPr>
            <a:lvl9pPr marL="3705043"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441718DE-26D5-429D-A6FB-F458C82E70C2}"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AD674B3C-BC26-4E3D-AA0A-4485BB9529C7}" type="slidenum">
              <a:rPr lang="en-US"/>
              <a:pPr>
                <a:defRPr/>
              </a:pPr>
              <a:t>‹#›</a:t>
            </a:fld>
            <a:endParaRPr lang="en-US"/>
          </a:p>
        </p:txBody>
      </p:sp>
    </p:spTree>
    <p:extLst>
      <p:ext uri="{BB962C8B-B14F-4D97-AF65-F5344CB8AC3E}">
        <p14:creationId xmlns:p14="http://schemas.microsoft.com/office/powerpoint/2010/main" val="3980559012"/>
      </p:ext>
    </p:extLst>
  </p:cSld>
  <p:clrMapOvr>
    <a:masterClrMapping/>
  </p:clrMapOvr>
  <p:transition advClick="0" advTm="5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A883939D-A97A-4FA4-84F2-D5108D24A4D6}"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0F38F1B7-B613-4365-BF8C-6277A3C7BE98}" type="slidenum">
              <a:rPr lang="en-US"/>
              <a:pPr>
                <a:defRPr/>
              </a:pPr>
              <a:t>‹#›</a:t>
            </a:fld>
            <a:endParaRPr lang="en-US"/>
          </a:p>
        </p:txBody>
      </p:sp>
    </p:spTree>
    <p:extLst>
      <p:ext uri="{BB962C8B-B14F-4D97-AF65-F5344CB8AC3E}">
        <p14:creationId xmlns:p14="http://schemas.microsoft.com/office/powerpoint/2010/main" val="2823291561"/>
      </p:ext>
    </p:extLst>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533400" y="1276350"/>
            <a:ext cx="6781800" cy="2667000"/>
          </a:xfrm>
          <a:prstGeom prst="rect">
            <a:avLst/>
          </a:prstGeom>
        </p:spPr>
        <p:txBody>
          <a:bodyPr/>
          <a:lstStyle>
            <a:lvl1pPr>
              <a:buClr>
                <a:srgbClr val="C00000"/>
              </a:buClr>
              <a:defRPr>
                <a:solidFill>
                  <a:schemeClr val="tx1"/>
                </a:solidFill>
              </a:defRPr>
            </a:lvl1pPr>
            <a:lvl2pPr>
              <a:buClr>
                <a:srgbClr val="C00000"/>
              </a:buClr>
              <a:defRPr>
                <a:solidFill>
                  <a:schemeClr val="tx1"/>
                </a:solidFill>
              </a:defRPr>
            </a:lvl2pPr>
            <a:lvl3pPr>
              <a:buClr>
                <a:srgbClr val="C00000"/>
              </a:buClr>
              <a:defRPr>
                <a:solidFill>
                  <a:schemeClr val="tx1"/>
                </a:solidFill>
              </a:defRPr>
            </a:lvl3pPr>
            <a:lvl4pPr>
              <a:buClr>
                <a:srgbClr val="C00000"/>
              </a:buClr>
              <a:defRPr>
                <a:solidFill>
                  <a:schemeClr val="tx1"/>
                </a:solidFill>
              </a:defRPr>
            </a:lvl4pPr>
            <a:lvl5pPr>
              <a:buClr>
                <a:srgbClr val="C000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9876041"/>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09" y="3307325"/>
            <a:ext cx="7771700" cy="1022072"/>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722909" y="2180188"/>
            <a:ext cx="7771700" cy="1124978"/>
          </a:xfrm>
        </p:spPr>
        <p:txBody>
          <a:bodyPr anchor="b"/>
          <a:lstStyle>
            <a:lvl1pPr marL="0" indent="0">
              <a:buNone/>
              <a:defRPr sz="2200"/>
            </a:lvl1pPr>
            <a:lvl2pPr marL="463436" indent="0">
              <a:buNone/>
              <a:defRPr sz="2000"/>
            </a:lvl2pPr>
            <a:lvl3pPr marL="926372" indent="0">
              <a:buNone/>
              <a:defRPr sz="1800"/>
            </a:lvl3pPr>
            <a:lvl4pPr marL="1389394" indent="0">
              <a:buNone/>
              <a:defRPr sz="1500"/>
            </a:lvl4pPr>
            <a:lvl5pPr marL="1852519" indent="0">
              <a:buNone/>
              <a:defRPr sz="1500"/>
            </a:lvl5pPr>
            <a:lvl6pPr marL="2315653" indent="0">
              <a:buNone/>
              <a:defRPr sz="1500"/>
            </a:lvl6pPr>
            <a:lvl7pPr marL="2778770" indent="0">
              <a:buNone/>
              <a:defRPr sz="1500"/>
            </a:lvl7pPr>
            <a:lvl8pPr marL="3241906" indent="0">
              <a:buNone/>
              <a:defRPr sz="1500"/>
            </a:lvl8pPr>
            <a:lvl9pPr marL="3705043" indent="0">
              <a:buNone/>
              <a:defRPr sz="15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1C2A588B-457D-4E04-80DB-49DCD586FCA7}"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D5013509-EB88-4504-8EF7-EC5A36D1093C}" type="slidenum">
              <a:rPr lang="en-US"/>
              <a:pPr>
                <a:defRPr/>
              </a:pPr>
              <a:t>‹#›</a:t>
            </a:fld>
            <a:endParaRPr lang="en-US"/>
          </a:p>
        </p:txBody>
      </p:sp>
    </p:spTree>
    <p:extLst>
      <p:ext uri="{BB962C8B-B14F-4D97-AF65-F5344CB8AC3E}">
        <p14:creationId xmlns:p14="http://schemas.microsoft.com/office/powerpoint/2010/main" val="3967230662"/>
      </p:ext>
    </p:extLst>
  </p:cSld>
  <p:clrMapOvr>
    <a:masterClrMapping/>
  </p:clrMapOvr>
  <p:transition advClick="0" advTm="500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6855" y="1202182"/>
            <a:ext cx="4031131" cy="3394117"/>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6019" y="1202182"/>
            <a:ext cx="4031132" cy="3394117"/>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A69F9B2C-1219-4BE6-8251-394F7A76C760}"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4D56819E-5344-4C06-A6EE-D7131F3B94A8}" type="slidenum">
              <a:rPr lang="en-US"/>
              <a:pPr>
                <a:defRPr/>
              </a:pPr>
              <a:t>‹#›</a:t>
            </a:fld>
            <a:endParaRPr lang="en-US"/>
          </a:p>
        </p:txBody>
      </p:sp>
    </p:spTree>
    <p:extLst>
      <p:ext uri="{BB962C8B-B14F-4D97-AF65-F5344CB8AC3E}">
        <p14:creationId xmlns:p14="http://schemas.microsoft.com/office/powerpoint/2010/main" val="3611463105"/>
      </p:ext>
    </p:extLst>
  </p:cSld>
  <p:clrMapOvr>
    <a:masterClrMapping/>
  </p:clrMapOvr>
  <p:transition advClick="0" advTm="500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851" y="205810"/>
            <a:ext cx="8230300" cy="85812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6850" y="1153294"/>
            <a:ext cx="4039884" cy="479642"/>
          </a:xfrm>
        </p:spPr>
        <p:txBody>
          <a:bodyPr anchor="b"/>
          <a:lstStyle>
            <a:lvl1pPr marL="0" indent="0">
              <a:buNone/>
              <a:defRPr sz="2600" b="1"/>
            </a:lvl1pPr>
            <a:lvl2pPr marL="463436" indent="0">
              <a:buNone/>
              <a:defRPr sz="2200" b="1"/>
            </a:lvl2pPr>
            <a:lvl3pPr marL="926372" indent="0">
              <a:buNone/>
              <a:defRPr sz="2000" b="1"/>
            </a:lvl3pPr>
            <a:lvl4pPr marL="1389394" indent="0">
              <a:buNone/>
              <a:defRPr sz="1800" b="1"/>
            </a:lvl4pPr>
            <a:lvl5pPr marL="1852519" indent="0">
              <a:buNone/>
              <a:defRPr sz="1800" b="1"/>
            </a:lvl5pPr>
            <a:lvl6pPr marL="2315653" indent="0">
              <a:buNone/>
              <a:defRPr sz="1800" b="1"/>
            </a:lvl6pPr>
            <a:lvl7pPr marL="2778770" indent="0">
              <a:buNone/>
              <a:defRPr sz="1800" b="1"/>
            </a:lvl7pPr>
            <a:lvl8pPr marL="3241906" indent="0">
              <a:buNone/>
              <a:defRPr sz="1800" b="1"/>
            </a:lvl8pPr>
            <a:lvl9pPr marL="3705043" indent="0">
              <a:buNone/>
              <a:defRPr sz="1800" b="1"/>
            </a:lvl9pPr>
          </a:lstStyle>
          <a:p>
            <a:pPr lvl="0"/>
            <a:r>
              <a:rPr lang="en-US"/>
              <a:t>Click to edit Master text styles</a:t>
            </a:r>
          </a:p>
        </p:txBody>
      </p:sp>
      <p:sp>
        <p:nvSpPr>
          <p:cNvPr id="4" name="Content Placeholder 3"/>
          <p:cNvSpPr>
            <a:spLocks noGrp="1"/>
          </p:cNvSpPr>
          <p:nvPr>
            <p:ph sz="half" idx="2"/>
          </p:nvPr>
        </p:nvSpPr>
        <p:spPr>
          <a:xfrm>
            <a:off x="456850" y="1630781"/>
            <a:ext cx="4039884" cy="2963311"/>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517" y="1153294"/>
            <a:ext cx="4041635" cy="479642"/>
          </a:xfrm>
        </p:spPr>
        <p:txBody>
          <a:bodyPr anchor="b"/>
          <a:lstStyle>
            <a:lvl1pPr marL="0" indent="0">
              <a:buNone/>
              <a:defRPr sz="2600" b="1"/>
            </a:lvl1pPr>
            <a:lvl2pPr marL="463436" indent="0">
              <a:buNone/>
              <a:defRPr sz="2200" b="1"/>
            </a:lvl2pPr>
            <a:lvl3pPr marL="926372" indent="0">
              <a:buNone/>
              <a:defRPr sz="2000" b="1"/>
            </a:lvl3pPr>
            <a:lvl4pPr marL="1389394" indent="0">
              <a:buNone/>
              <a:defRPr sz="1800" b="1"/>
            </a:lvl4pPr>
            <a:lvl5pPr marL="1852519" indent="0">
              <a:buNone/>
              <a:defRPr sz="1800" b="1"/>
            </a:lvl5pPr>
            <a:lvl6pPr marL="2315653" indent="0">
              <a:buNone/>
              <a:defRPr sz="1800" b="1"/>
            </a:lvl6pPr>
            <a:lvl7pPr marL="2778770" indent="0">
              <a:buNone/>
              <a:defRPr sz="1800" b="1"/>
            </a:lvl7pPr>
            <a:lvl8pPr marL="3241906" indent="0">
              <a:buNone/>
              <a:defRPr sz="1800" b="1"/>
            </a:lvl8pPr>
            <a:lvl9pPr marL="3705043"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645517" y="1630781"/>
            <a:ext cx="4041635" cy="2963311"/>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0456814C-2DFB-407B-A8D1-56A0EF0ED549}" type="datetimeFigureOut">
              <a:rPr lang="en-US"/>
              <a:pPr>
                <a:defRPr/>
              </a:pPr>
              <a:t>7/16/24</a:t>
            </a:fld>
            <a:endParaRPr lang="en-US"/>
          </a:p>
        </p:txBody>
      </p:sp>
      <p:sp>
        <p:nvSpPr>
          <p:cNvPr id="8" name="Footer Placeholder 4"/>
          <p:cNvSpPr>
            <a:spLocks noGrp="1"/>
          </p:cNvSpPr>
          <p:nvPr>
            <p:ph type="ftr" sz="quarter" idx="11"/>
          </p:nvPr>
        </p:nvSpPr>
        <p:spPr>
          <a:ln/>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2BBA3DBC-2315-4716-8B99-B7FC7EE18232}" type="slidenum">
              <a:rPr lang="en-US"/>
              <a:pPr>
                <a:defRPr/>
              </a:pPr>
              <a:t>‹#›</a:t>
            </a:fld>
            <a:endParaRPr lang="en-US"/>
          </a:p>
        </p:txBody>
      </p:sp>
    </p:spTree>
    <p:extLst>
      <p:ext uri="{BB962C8B-B14F-4D97-AF65-F5344CB8AC3E}">
        <p14:creationId xmlns:p14="http://schemas.microsoft.com/office/powerpoint/2010/main" val="1180445421"/>
      </p:ext>
    </p:extLst>
  </p:cSld>
  <p:clrMapOvr>
    <a:masterClrMapping/>
  </p:clrMapOvr>
  <p:transition advClick="0" advTm="50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3989462E-011F-4F94-AB91-E64C3C1D6F21}" type="datetimeFigureOut">
              <a:rPr lang="en-US"/>
              <a:pPr>
                <a:defRPr/>
              </a:pPr>
              <a:t>7/16/24</a:t>
            </a:fld>
            <a:endParaRPr lang="en-US"/>
          </a:p>
        </p:txBody>
      </p:sp>
      <p:sp>
        <p:nvSpPr>
          <p:cNvPr id="4" name="Footer Placeholder 4"/>
          <p:cNvSpPr>
            <a:spLocks noGrp="1"/>
          </p:cNvSpPr>
          <p:nvPr>
            <p:ph type="ftr" sz="quarter" idx="11"/>
          </p:nvPr>
        </p:nvSpPr>
        <p:spPr>
          <a:ln/>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C74A3CAF-5BBA-44F1-B945-5740873601C0}" type="slidenum">
              <a:rPr lang="en-US"/>
              <a:pPr>
                <a:defRPr/>
              </a:pPr>
              <a:t>‹#›</a:t>
            </a:fld>
            <a:endParaRPr lang="en-US"/>
          </a:p>
        </p:txBody>
      </p:sp>
    </p:spTree>
    <p:extLst>
      <p:ext uri="{BB962C8B-B14F-4D97-AF65-F5344CB8AC3E}">
        <p14:creationId xmlns:p14="http://schemas.microsoft.com/office/powerpoint/2010/main" val="2949086466"/>
      </p:ext>
    </p:extLst>
  </p:cSld>
  <p:clrMapOvr>
    <a:masterClrMapping/>
  </p:clrMapOvr>
  <p:transition advClick="0" advTm="500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277C519E-1B26-45B4-9301-77DD463168F2}" type="datetimeFigureOut">
              <a:rPr lang="en-US"/>
              <a:pPr>
                <a:defRPr/>
              </a:pPr>
              <a:t>7/16/24</a:t>
            </a:fld>
            <a:endParaRPr lang="en-US"/>
          </a:p>
        </p:txBody>
      </p:sp>
      <p:sp>
        <p:nvSpPr>
          <p:cNvPr id="3" name="Footer Placeholder 4"/>
          <p:cNvSpPr>
            <a:spLocks noGrp="1"/>
          </p:cNvSpPr>
          <p:nvPr>
            <p:ph type="ftr" sz="quarter" idx="11"/>
          </p:nvPr>
        </p:nvSpPr>
        <p:spPr>
          <a:ln/>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A80BB8F8-CCD0-4B90-B2AE-42370DDBD7AA}" type="slidenum">
              <a:rPr lang="en-US"/>
              <a:pPr>
                <a:defRPr/>
              </a:pPr>
              <a:t>‹#›</a:t>
            </a:fld>
            <a:endParaRPr lang="en-US"/>
          </a:p>
        </p:txBody>
      </p:sp>
    </p:spTree>
    <p:extLst>
      <p:ext uri="{BB962C8B-B14F-4D97-AF65-F5344CB8AC3E}">
        <p14:creationId xmlns:p14="http://schemas.microsoft.com/office/powerpoint/2010/main" val="2351511771"/>
      </p:ext>
    </p:extLst>
  </p:cSld>
  <p:clrMapOvr>
    <a:masterClrMapping/>
  </p:clrMapOvr>
  <p:transition advClick="0" advTm="500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850" y="204066"/>
            <a:ext cx="3008908" cy="872075"/>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574285" y="204071"/>
            <a:ext cx="5112869" cy="4390026"/>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850" y="1078348"/>
            <a:ext cx="3008908" cy="3517951"/>
          </a:xfrm>
        </p:spPr>
        <p:txBody>
          <a:bodyPr/>
          <a:lstStyle>
            <a:lvl1pPr marL="0" indent="0">
              <a:buNone/>
              <a:defRPr sz="1500"/>
            </a:lvl1pPr>
            <a:lvl2pPr marL="463436" indent="0">
              <a:buNone/>
              <a:defRPr sz="1300"/>
            </a:lvl2pPr>
            <a:lvl3pPr marL="926372" indent="0">
              <a:buNone/>
              <a:defRPr sz="1100"/>
            </a:lvl3pPr>
            <a:lvl4pPr marL="1389394" indent="0">
              <a:buNone/>
              <a:defRPr sz="1000"/>
            </a:lvl4pPr>
            <a:lvl5pPr marL="1852519" indent="0">
              <a:buNone/>
              <a:defRPr sz="1000"/>
            </a:lvl5pPr>
            <a:lvl6pPr marL="2315653" indent="0">
              <a:buNone/>
              <a:defRPr sz="1000"/>
            </a:lvl6pPr>
            <a:lvl7pPr marL="2778770" indent="0">
              <a:buNone/>
              <a:defRPr sz="1000"/>
            </a:lvl7pPr>
            <a:lvl8pPr marL="3241906" indent="0">
              <a:buNone/>
              <a:defRPr sz="1000"/>
            </a:lvl8pPr>
            <a:lvl9pPr marL="3705043"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A5975F79-C1D5-4D18-8B83-0E7512617919}"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86DB3273-F138-4823-B4E2-B15C291A79BD}" type="slidenum">
              <a:rPr lang="en-US"/>
              <a:pPr>
                <a:defRPr/>
              </a:pPr>
              <a:t>‹#›</a:t>
            </a:fld>
            <a:endParaRPr lang="en-US"/>
          </a:p>
        </p:txBody>
      </p:sp>
    </p:spTree>
    <p:extLst>
      <p:ext uri="{BB962C8B-B14F-4D97-AF65-F5344CB8AC3E}">
        <p14:creationId xmlns:p14="http://schemas.microsoft.com/office/powerpoint/2010/main" val="1771719560"/>
      </p:ext>
    </p:extLst>
  </p:cSld>
  <p:clrMapOvr>
    <a:masterClrMapping/>
  </p:clrMapOvr>
  <p:transition advClick="0" advTm="500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98" y="3599926"/>
            <a:ext cx="5485700" cy="42557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792398" y="460867"/>
            <a:ext cx="5485700" cy="3087146"/>
          </a:xfrm>
        </p:spPr>
        <p:txBody>
          <a:bodyPr/>
          <a:lstStyle>
            <a:lvl1pPr marL="0" indent="0">
              <a:buNone/>
              <a:defRPr sz="3500"/>
            </a:lvl1pPr>
            <a:lvl2pPr marL="463436" indent="0">
              <a:buNone/>
              <a:defRPr sz="3100"/>
            </a:lvl2pPr>
            <a:lvl3pPr marL="926372" indent="0">
              <a:buNone/>
              <a:defRPr sz="2600"/>
            </a:lvl3pPr>
            <a:lvl4pPr marL="1389394" indent="0">
              <a:buNone/>
              <a:defRPr sz="2200"/>
            </a:lvl4pPr>
            <a:lvl5pPr marL="1852519" indent="0">
              <a:buNone/>
              <a:defRPr sz="2200"/>
            </a:lvl5pPr>
            <a:lvl6pPr marL="2315653" indent="0">
              <a:buNone/>
              <a:defRPr sz="2200"/>
            </a:lvl6pPr>
            <a:lvl7pPr marL="2778770" indent="0">
              <a:buNone/>
              <a:defRPr sz="2200"/>
            </a:lvl7pPr>
            <a:lvl8pPr marL="3241906" indent="0">
              <a:buNone/>
              <a:defRPr sz="2200"/>
            </a:lvl8pPr>
            <a:lvl9pPr marL="3705043" indent="0">
              <a:buNone/>
              <a:defRPr sz="2200"/>
            </a:lvl9pPr>
          </a:lstStyle>
          <a:p>
            <a:pPr lvl="0"/>
            <a:endParaRPr lang="en-US" noProof="0"/>
          </a:p>
        </p:txBody>
      </p:sp>
      <p:sp>
        <p:nvSpPr>
          <p:cNvPr id="4" name="Text Placeholder 3"/>
          <p:cNvSpPr>
            <a:spLocks noGrp="1"/>
          </p:cNvSpPr>
          <p:nvPr>
            <p:ph type="body" sz="half" idx="2"/>
          </p:nvPr>
        </p:nvSpPr>
        <p:spPr>
          <a:xfrm>
            <a:off x="1792398" y="4027654"/>
            <a:ext cx="5485700" cy="603476"/>
          </a:xfrm>
        </p:spPr>
        <p:txBody>
          <a:bodyPr/>
          <a:lstStyle>
            <a:lvl1pPr marL="0" indent="0">
              <a:buNone/>
              <a:defRPr sz="1500"/>
            </a:lvl1pPr>
            <a:lvl2pPr marL="463436" indent="0">
              <a:buNone/>
              <a:defRPr sz="1300"/>
            </a:lvl2pPr>
            <a:lvl3pPr marL="926372" indent="0">
              <a:buNone/>
              <a:defRPr sz="1100"/>
            </a:lvl3pPr>
            <a:lvl4pPr marL="1389394" indent="0">
              <a:buNone/>
              <a:defRPr sz="1000"/>
            </a:lvl4pPr>
            <a:lvl5pPr marL="1852519" indent="0">
              <a:buNone/>
              <a:defRPr sz="1000"/>
            </a:lvl5pPr>
            <a:lvl6pPr marL="2315653" indent="0">
              <a:buNone/>
              <a:defRPr sz="1000"/>
            </a:lvl6pPr>
            <a:lvl7pPr marL="2778770" indent="0">
              <a:buNone/>
              <a:defRPr sz="1000"/>
            </a:lvl7pPr>
            <a:lvl8pPr marL="3241906" indent="0">
              <a:buNone/>
              <a:defRPr sz="1000"/>
            </a:lvl8pPr>
            <a:lvl9pPr marL="3705043"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BDDBC036-A6C0-4376-8122-CAD340BB8BCA}"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DF16ED2B-7160-48E6-9DB3-006407DA4B3E}" type="slidenum">
              <a:rPr lang="en-US"/>
              <a:pPr>
                <a:defRPr/>
              </a:pPr>
              <a:t>‹#›</a:t>
            </a:fld>
            <a:endParaRPr lang="en-US"/>
          </a:p>
        </p:txBody>
      </p:sp>
    </p:spTree>
    <p:extLst>
      <p:ext uri="{BB962C8B-B14F-4D97-AF65-F5344CB8AC3E}">
        <p14:creationId xmlns:p14="http://schemas.microsoft.com/office/powerpoint/2010/main" val="3473022221"/>
      </p:ext>
    </p:extLst>
  </p:cSld>
  <p:clrMapOvr>
    <a:masterClrMapping/>
  </p:clrMapOvr>
  <p:transition advClick="0" advTm="500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E8798E69-3FAE-4DC9-967D-CC2022498E6F}"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7216057E-FB43-4DAD-8D4C-77937C509496}" type="slidenum">
              <a:rPr lang="en-US"/>
              <a:pPr>
                <a:defRPr/>
              </a:pPr>
              <a:t>‹#›</a:t>
            </a:fld>
            <a:endParaRPr lang="en-US"/>
          </a:p>
        </p:txBody>
      </p:sp>
    </p:spTree>
    <p:extLst>
      <p:ext uri="{BB962C8B-B14F-4D97-AF65-F5344CB8AC3E}">
        <p14:creationId xmlns:p14="http://schemas.microsoft.com/office/powerpoint/2010/main" val="2391656746"/>
      </p:ext>
    </p:extLst>
  </p:cSld>
  <p:clrMapOvr>
    <a:masterClrMapping/>
  </p:clrMapOvr>
  <p:transition advClick="0" advTm="500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6" y="6"/>
            <a:ext cx="2286000" cy="459409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71" y="6"/>
            <a:ext cx="6689963" cy="4594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F5F42CAC-1037-4AD3-8FC9-27F96B5A89A6}"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74DF6D16-4DB5-4C2D-B3B8-78D5F126E4D6}" type="slidenum">
              <a:rPr lang="en-US"/>
              <a:pPr>
                <a:defRPr/>
              </a:pPr>
              <a:t>‹#›</a:t>
            </a:fld>
            <a:endParaRPr lang="en-US"/>
          </a:p>
        </p:txBody>
      </p:sp>
    </p:spTree>
    <p:extLst>
      <p:ext uri="{BB962C8B-B14F-4D97-AF65-F5344CB8AC3E}">
        <p14:creationId xmlns:p14="http://schemas.microsoft.com/office/powerpoint/2010/main" val="366637787"/>
      </p:ext>
    </p:extLst>
  </p:cSld>
  <p:clrMapOvr>
    <a:masterClrMapping/>
  </p:clrMapOvr>
  <p:transition advClick="0" advTm="5000"/>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7"/>
            <a:ext cx="9144000" cy="1063932"/>
          </a:xfrm>
        </p:spPr>
        <p:txBody>
          <a:bodyPr/>
          <a:lstStyle/>
          <a:p>
            <a:r>
              <a:rPr lang="en-US"/>
              <a:t>Click to edit Master title style</a:t>
            </a:r>
          </a:p>
        </p:txBody>
      </p:sp>
      <p:sp>
        <p:nvSpPr>
          <p:cNvPr id="3" name="Text Placeholder 2"/>
          <p:cNvSpPr>
            <a:spLocks noGrp="1"/>
          </p:cNvSpPr>
          <p:nvPr>
            <p:ph type="body" sz="half" idx="1"/>
          </p:nvPr>
        </p:nvSpPr>
        <p:spPr>
          <a:xfrm>
            <a:off x="456855" y="1202182"/>
            <a:ext cx="4031131"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56019" y="1202182"/>
            <a:ext cx="4031132" cy="3394117"/>
          </a:xfrm>
        </p:spPr>
        <p:txBody>
          <a:bodyPr/>
          <a:lstStyle/>
          <a:p>
            <a:pPr lvl="0"/>
            <a:endParaRPr lang="en-US" noProof="0"/>
          </a:p>
        </p:txBody>
      </p:sp>
      <p:sp>
        <p:nvSpPr>
          <p:cNvPr id="5" name="Date Placeholder 3"/>
          <p:cNvSpPr>
            <a:spLocks noGrp="1"/>
          </p:cNvSpPr>
          <p:nvPr>
            <p:ph type="dt" sz="half" idx="10"/>
          </p:nvPr>
        </p:nvSpPr>
        <p:spPr>
          <a:ln/>
        </p:spPr>
        <p:txBody>
          <a:bodyPr/>
          <a:lstStyle>
            <a:lvl1pPr>
              <a:defRPr/>
            </a:lvl1pPr>
          </a:lstStyle>
          <a:p>
            <a:pPr>
              <a:defRPr/>
            </a:pPr>
            <a:fld id="{C5E47B8C-7341-471F-A0C8-A1EB42E70CE0}"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05B07728-AD33-47CD-A766-B9405185CB4A}" type="slidenum">
              <a:rPr lang="en-US"/>
              <a:pPr>
                <a:defRPr/>
              </a:pPr>
              <a:t>‹#›</a:t>
            </a:fld>
            <a:endParaRPr lang="en-US"/>
          </a:p>
        </p:txBody>
      </p:sp>
    </p:spTree>
    <p:extLst>
      <p:ext uri="{BB962C8B-B14F-4D97-AF65-F5344CB8AC3E}">
        <p14:creationId xmlns:p14="http://schemas.microsoft.com/office/powerpoint/2010/main" val="3039915086"/>
      </p:ext>
    </p:extLst>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861" y="205810"/>
            <a:ext cx="8230300" cy="85812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6861" y="1200913"/>
            <a:ext cx="8230300" cy="3394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4172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7"/>
            <a:ext cx="9144000" cy="1063932"/>
          </a:xfrm>
        </p:spPr>
        <p:txBody>
          <a:bodyPr/>
          <a:lstStyle/>
          <a:p>
            <a:r>
              <a:rPr lang="en-US"/>
              <a:t>Click to edit Master title style</a:t>
            </a:r>
          </a:p>
        </p:txBody>
      </p:sp>
      <p:sp>
        <p:nvSpPr>
          <p:cNvPr id="3" name="Text Placeholder 2"/>
          <p:cNvSpPr>
            <a:spLocks noGrp="1"/>
          </p:cNvSpPr>
          <p:nvPr>
            <p:ph type="body" sz="half" idx="1"/>
          </p:nvPr>
        </p:nvSpPr>
        <p:spPr>
          <a:xfrm>
            <a:off x="456855" y="1202182"/>
            <a:ext cx="4031131"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56019" y="1202182"/>
            <a:ext cx="4031132" cy="3394117"/>
          </a:xfrm>
        </p:spPr>
        <p:txBody>
          <a:bodyPr/>
          <a:lstStyle/>
          <a:p>
            <a:pPr lvl="0"/>
            <a:endParaRPr lang="en-US" noProof="0"/>
          </a:p>
        </p:txBody>
      </p:sp>
      <p:sp>
        <p:nvSpPr>
          <p:cNvPr id="5" name="Date Placeholder 3"/>
          <p:cNvSpPr>
            <a:spLocks noGrp="1"/>
          </p:cNvSpPr>
          <p:nvPr>
            <p:ph type="dt" sz="half" idx="10"/>
          </p:nvPr>
        </p:nvSpPr>
        <p:spPr>
          <a:ln/>
        </p:spPr>
        <p:txBody>
          <a:bodyPr/>
          <a:lstStyle>
            <a:lvl1pPr>
              <a:defRPr/>
            </a:lvl1pPr>
          </a:lstStyle>
          <a:p>
            <a:pPr>
              <a:defRPr/>
            </a:pPr>
            <a:fld id="{151DDDF4-7889-426C-89F6-B9C2BA6745A8}"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7E05EA0A-D09B-4AB5-90EE-195AB06DF3CA}" type="slidenum">
              <a:rPr lang="en-US"/>
              <a:pPr>
                <a:defRPr/>
              </a:pPr>
              <a:t>‹#›</a:t>
            </a:fld>
            <a:endParaRPr lang="en-US"/>
          </a:p>
        </p:txBody>
      </p:sp>
    </p:spTree>
    <p:extLst>
      <p:ext uri="{BB962C8B-B14F-4D97-AF65-F5344CB8AC3E}">
        <p14:creationId xmlns:p14="http://schemas.microsoft.com/office/powerpoint/2010/main" val="2453246149"/>
      </p:ext>
    </p:extLst>
  </p:cSld>
  <p:clrMapOvr>
    <a:masterClrMapping/>
  </p:clrMapOvr>
  <p:transition advClick="0" advTm="5000"/>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7"/>
            <a:ext cx="9144000" cy="1063932"/>
          </a:xfrm>
        </p:spPr>
        <p:txBody>
          <a:bodyPr/>
          <a:lstStyle/>
          <a:p>
            <a:r>
              <a:rPr lang="en-US"/>
              <a:t>Click to edit Master title style</a:t>
            </a:r>
          </a:p>
        </p:txBody>
      </p:sp>
      <p:sp>
        <p:nvSpPr>
          <p:cNvPr id="3" name="Content Placeholder 2"/>
          <p:cNvSpPr>
            <a:spLocks noGrp="1"/>
          </p:cNvSpPr>
          <p:nvPr>
            <p:ph sz="half" idx="1"/>
          </p:nvPr>
        </p:nvSpPr>
        <p:spPr>
          <a:xfrm>
            <a:off x="456855" y="1202182"/>
            <a:ext cx="4031131"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56019" y="1202182"/>
            <a:ext cx="4031132"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D079DA24-956A-432A-AB45-81839BB78373}"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99DC303F-6CFA-45EF-BD6A-9F26EF0FF9B7}" type="slidenum">
              <a:rPr lang="en-US"/>
              <a:pPr>
                <a:defRPr/>
              </a:pPr>
              <a:t>‹#›</a:t>
            </a:fld>
            <a:endParaRPr lang="en-US"/>
          </a:p>
        </p:txBody>
      </p:sp>
    </p:spTree>
    <p:extLst>
      <p:ext uri="{BB962C8B-B14F-4D97-AF65-F5344CB8AC3E}">
        <p14:creationId xmlns:p14="http://schemas.microsoft.com/office/powerpoint/2010/main" val="2521761722"/>
      </p:ext>
    </p:extLst>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52" y="1598030"/>
            <a:ext cx="7771700" cy="1102302"/>
          </a:xfrm>
        </p:spPr>
        <p:txBody>
          <a:bodyPr/>
          <a:lstStyle/>
          <a:p>
            <a:r>
              <a:rPr lang="en-US"/>
              <a:t>Click to edit Master title style</a:t>
            </a:r>
          </a:p>
        </p:txBody>
      </p:sp>
      <p:sp>
        <p:nvSpPr>
          <p:cNvPr id="3" name="Subtitle 2"/>
          <p:cNvSpPr>
            <a:spLocks noGrp="1"/>
          </p:cNvSpPr>
          <p:nvPr>
            <p:ph type="subTitle" idx="1"/>
          </p:nvPr>
        </p:nvSpPr>
        <p:spPr>
          <a:xfrm>
            <a:off x="1372302" y="2917112"/>
            <a:ext cx="6399400" cy="1315089"/>
          </a:xfrm>
        </p:spPr>
        <p:txBody>
          <a:bodyPr/>
          <a:lstStyle>
            <a:lvl1pPr marL="0" indent="0" algn="ctr">
              <a:buNone/>
              <a:defRPr/>
            </a:lvl1pPr>
            <a:lvl2pPr marL="426304" indent="0" algn="ctr">
              <a:buNone/>
              <a:defRPr/>
            </a:lvl2pPr>
            <a:lvl3pPr marL="852527" indent="0" algn="ctr">
              <a:buNone/>
              <a:defRPr/>
            </a:lvl3pPr>
            <a:lvl4pPr marL="1278871" indent="0" algn="ctr">
              <a:buNone/>
              <a:defRPr/>
            </a:lvl4pPr>
            <a:lvl5pPr marL="1705029" indent="0" algn="ctr">
              <a:buNone/>
              <a:defRPr/>
            </a:lvl5pPr>
            <a:lvl6pPr marL="2131381" indent="0" algn="ctr">
              <a:buNone/>
              <a:defRPr/>
            </a:lvl6pPr>
            <a:lvl7pPr marL="2557610" indent="0" algn="ctr">
              <a:buNone/>
              <a:defRPr/>
            </a:lvl7pPr>
            <a:lvl8pPr marL="2983858" indent="0" algn="ctr">
              <a:buNone/>
              <a:defRPr/>
            </a:lvl8pPr>
            <a:lvl9pPr marL="3410134"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D0D3B71D-D561-4012-8F2C-897F0A39A7DE}"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A57EEDB4-81D9-4E1C-89CF-878F1FF577A8}"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434810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8E60D4AB-2860-47D1-8B99-ABE117B7B088}"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7C342E20-8ECE-4527-B123-B46A3DA2EEC1}"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22661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10" y="3307047"/>
            <a:ext cx="7771700" cy="1022072"/>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22910" y="2180369"/>
            <a:ext cx="7771700" cy="1124978"/>
          </a:xfrm>
        </p:spPr>
        <p:txBody>
          <a:bodyPr anchor="b"/>
          <a:lstStyle>
            <a:lvl1pPr marL="0" indent="0">
              <a:buNone/>
              <a:defRPr sz="2300"/>
            </a:lvl1pPr>
            <a:lvl2pPr marL="426304" indent="0">
              <a:buNone/>
              <a:defRPr sz="1900"/>
            </a:lvl2pPr>
            <a:lvl3pPr marL="852527" indent="0">
              <a:buNone/>
              <a:defRPr sz="1800"/>
            </a:lvl3pPr>
            <a:lvl4pPr marL="1278871" indent="0">
              <a:buNone/>
              <a:defRPr sz="1500"/>
            </a:lvl4pPr>
            <a:lvl5pPr marL="1705029" indent="0">
              <a:buNone/>
              <a:defRPr sz="1500"/>
            </a:lvl5pPr>
            <a:lvl6pPr marL="2131381" indent="0">
              <a:buNone/>
              <a:defRPr sz="1500"/>
            </a:lvl6pPr>
            <a:lvl7pPr marL="2557610" indent="0">
              <a:buNone/>
              <a:defRPr sz="1500"/>
            </a:lvl7pPr>
            <a:lvl8pPr marL="2983858" indent="0">
              <a:buNone/>
              <a:defRPr sz="1500"/>
            </a:lvl8pPr>
            <a:lvl9pPr marL="3410134" indent="0">
              <a:buNone/>
              <a:defRPr sz="15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22751978-C522-4E48-80B5-3370A1AC1C63}"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9F17751B-411F-4040-9087-26E1FE383CB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57864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29" y="1199976"/>
            <a:ext cx="4031132" cy="3394116"/>
          </a:xfrm>
        </p:spPr>
        <p:txBody>
          <a:bodyPr/>
          <a:lstStyle>
            <a:lvl1pPr>
              <a:defRPr sz="31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6050" y="1199976"/>
            <a:ext cx="4031134" cy="3394116"/>
          </a:xfrm>
        </p:spPr>
        <p:txBody>
          <a:bodyPr/>
          <a:lstStyle>
            <a:lvl1pPr>
              <a:defRPr sz="31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D08EFA2A-12F8-47DE-8E51-8A283E49D479}"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B0104CC-B53C-4CBF-AFD1-E2B11487D958}"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13931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872" y="206409"/>
            <a:ext cx="8230300" cy="85812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826" y="1152117"/>
            <a:ext cx="4039884" cy="479643"/>
          </a:xfrm>
        </p:spPr>
        <p:txBody>
          <a:bodyPr anchor="b"/>
          <a:lstStyle>
            <a:lvl1pPr marL="0" indent="0">
              <a:buNone/>
              <a:defRPr sz="2600" b="1"/>
            </a:lvl1pPr>
            <a:lvl2pPr marL="426304" indent="0">
              <a:buNone/>
              <a:defRPr sz="2300" b="1"/>
            </a:lvl2pPr>
            <a:lvl3pPr marL="852527" indent="0">
              <a:buNone/>
              <a:defRPr sz="1900" b="1"/>
            </a:lvl3pPr>
            <a:lvl4pPr marL="1278871" indent="0">
              <a:buNone/>
              <a:defRPr sz="1800" b="1"/>
            </a:lvl4pPr>
            <a:lvl5pPr marL="1705029" indent="0">
              <a:buNone/>
              <a:defRPr sz="1800" b="1"/>
            </a:lvl5pPr>
            <a:lvl6pPr marL="2131381" indent="0">
              <a:buNone/>
              <a:defRPr sz="1800" b="1"/>
            </a:lvl6pPr>
            <a:lvl7pPr marL="2557610" indent="0">
              <a:buNone/>
              <a:defRPr sz="1800" b="1"/>
            </a:lvl7pPr>
            <a:lvl8pPr marL="2983858" indent="0">
              <a:buNone/>
              <a:defRPr sz="1800" b="1"/>
            </a:lvl8pPr>
            <a:lvl9pPr marL="3410134" indent="0">
              <a:buNone/>
              <a:defRPr sz="1800" b="1"/>
            </a:lvl9pPr>
          </a:lstStyle>
          <a:p>
            <a:pPr lvl="0"/>
            <a:r>
              <a:rPr lang="en-US"/>
              <a:t>Click to edit Master text styles</a:t>
            </a:r>
          </a:p>
        </p:txBody>
      </p:sp>
      <p:sp>
        <p:nvSpPr>
          <p:cNvPr id="4" name="Content Placeholder 3"/>
          <p:cNvSpPr>
            <a:spLocks noGrp="1"/>
          </p:cNvSpPr>
          <p:nvPr>
            <p:ph sz="half" idx="2"/>
          </p:nvPr>
        </p:nvSpPr>
        <p:spPr>
          <a:xfrm>
            <a:off x="457826" y="1632489"/>
            <a:ext cx="4039884" cy="2963312"/>
          </a:xfrm>
        </p:spPr>
        <p:txBody>
          <a:bodyPr/>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6286" y="1152117"/>
            <a:ext cx="4041636" cy="479643"/>
          </a:xfrm>
        </p:spPr>
        <p:txBody>
          <a:bodyPr anchor="b"/>
          <a:lstStyle>
            <a:lvl1pPr marL="0" indent="0">
              <a:buNone/>
              <a:defRPr sz="2600" b="1"/>
            </a:lvl1pPr>
            <a:lvl2pPr marL="426304" indent="0">
              <a:buNone/>
              <a:defRPr sz="2300" b="1"/>
            </a:lvl2pPr>
            <a:lvl3pPr marL="852527" indent="0">
              <a:buNone/>
              <a:defRPr sz="1900" b="1"/>
            </a:lvl3pPr>
            <a:lvl4pPr marL="1278871" indent="0">
              <a:buNone/>
              <a:defRPr sz="1800" b="1"/>
            </a:lvl4pPr>
            <a:lvl5pPr marL="1705029" indent="0">
              <a:buNone/>
              <a:defRPr sz="1800" b="1"/>
            </a:lvl5pPr>
            <a:lvl6pPr marL="2131381" indent="0">
              <a:buNone/>
              <a:defRPr sz="1800" b="1"/>
            </a:lvl6pPr>
            <a:lvl7pPr marL="2557610" indent="0">
              <a:buNone/>
              <a:defRPr sz="1800" b="1"/>
            </a:lvl7pPr>
            <a:lvl8pPr marL="2983858" indent="0">
              <a:buNone/>
              <a:defRPr sz="1800" b="1"/>
            </a:lvl8pPr>
            <a:lvl9pPr marL="3410134"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646286" y="1632489"/>
            <a:ext cx="4041636" cy="2963312"/>
          </a:xfrm>
        </p:spPr>
        <p:txBody>
          <a:bodyPr/>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94E16FD9-9D6D-4CC6-9AFC-473CE03737B9}" type="datetimeFigureOut">
              <a:rPr lang="en-US">
                <a:solidFill>
                  <a:srgbClr val="103154"/>
                </a:solidFill>
              </a:rPr>
              <a:pPr>
                <a:defRPr/>
              </a:pPr>
              <a:t>7/16/24</a:t>
            </a:fld>
            <a:endParaRPr lang="en-US" dirty="0">
              <a:solidFill>
                <a:srgbClr val="103154"/>
              </a:solidFill>
            </a:endParaRPr>
          </a:p>
        </p:txBody>
      </p:sp>
      <p:sp>
        <p:nvSpPr>
          <p:cNvPr id="8"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9" name="Slide Number Placeholder 5"/>
          <p:cNvSpPr>
            <a:spLocks noGrp="1"/>
          </p:cNvSpPr>
          <p:nvPr>
            <p:ph type="sldNum" sz="quarter" idx="12"/>
          </p:nvPr>
        </p:nvSpPr>
        <p:spPr>
          <a:ln/>
        </p:spPr>
        <p:txBody>
          <a:bodyPr/>
          <a:lstStyle>
            <a:lvl1pPr>
              <a:defRPr/>
            </a:lvl1pPr>
          </a:lstStyle>
          <a:p>
            <a:pPr>
              <a:defRPr/>
            </a:pPr>
            <a:fld id="{5BCF8EF5-2BBC-45A2-B4E2-866159ADE6D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08377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486525C2-87F0-4246-9334-39C9A2824724}" type="datetimeFigureOut">
              <a:rPr lang="en-US">
                <a:solidFill>
                  <a:srgbClr val="103154"/>
                </a:solidFill>
              </a:rPr>
              <a:pPr>
                <a:defRPr/>
              </a:pPr>
              <a:t>7/16/24</a:t>
            </a:fld>
            <a:endParaRPr lang="en-US" dirty="0">
              <a:solidFill>
                <a:srgbClr val="103154"/>
              </a:solidFill>
            </a:endParaRPr>
          </a:p>
        </p:txBody>
      </p:sp>
      <p:sp>
        <p:nvSpPr>
          <p:cNvPr id="4"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5" name="Slide Number Placeholder 5"/>
          <p:cNvSpPr>
            <a:spLocks noGrp="1"/>
          </p:cNvSpPr>
          <p:nvPr>
            <p:ph type="sldNum" sz="quarter" idx="12"/>
          </p:nvPr>
        </p:nvSpPr>
        <p:spPr>
          <a:ln/>
        </p:spPr>
        <p:txBody>
          <a:bodyPr/>
          <a:lstStyle>
            <a:lvl1pPr>
              <a:defRPr/>
            </a:lvl1pPr>
          </a:lstStyle>
          <a:p>
            <a:pPr>
              <a:defRPr/>
            </a:pPr>
            <a:fld id="{B901DBDE-0153-4C39-9060-C310A2876426}"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7560381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1">
                <a:lumMod val="85000"/>
              </a:schemeClr>
            </a:gs>
          </a:gsLst>
          <a:lin ang="162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190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29" r:id="rId3"/>
  </p:sldLayoutIdLst>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xStyles>
    <p:titleStyle>
      <a:lvl1pPr algn="l" defTabSz="815002" rtl="0" eaLnBrk="0" fontAlgn="base" hangingPunct="0">
        <a:spcBef>
          <a:spcPct val="0"/>
        </a:spcBef>
        <a:spcAft>
          <a:spcPct val="0"/>
        </a:spcAft>
        <a:defRPr sz="3400" b="1">
          <a:solidFill>
            <a:srgbClr val="FFFF00"/>
          </a:solidFill>
          <a:latin typeface="+mj-lt"/>
          <a:ea typeface="+mj-ea"/>
          <a:cs typeface="ＭＳ Ｐゴシック"/>
        </a:defRPr>
      </a:lvl1pPr>
      <a:lvl2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2pPr>
      <a:lvl3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3pPr>
      <a:lvl4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4pPr>
      <a:lvl5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5pPr>
      <a:lvl6pPr marL="502624" algn="l" defTabSz="815002" rtl="0" fontAlgn="base">
        <a:spcBef>
          <a:spcPct val="0"/>
        </a:spcBef>
        <a:spcAft>
          <a:spcPct val="0"/>
        </a:spcAft>
        <a:defRPr sz="3400" b="1">
          <a:solidFill>
            <a:srgbClr val="FFFF00"/>
          </a:solidFill>
          <a:latin typeface="Arial" pitchFamily="34" charset="0"/>
          <a:ea typeface="ＭＳ Ｐゴシック" pitchFamily="34" charset="-128"/>
        </a:defRPr>
      </a:lvl6pPr>
      <a:lvl7pPr marL="1005229" algn="l" defTabSz="815002" rtl="0" fontAlgn="base">
        <a:spcBef>
          <a:spcPct val="0"/>
        </a:spcBef>
        <a:spcAft>
          <a:spcPct val="0"/>
        </a:spcAft>
        <a:defRPr sz="3400" b="1">
          <a:solidFill>
            <a:srgbClr val="FFFF00"/>
          </a:solidFill>
          <a:latin typeface="Arial" pitchFamily="34" charset="0"/>
          <a:ea typeface="ＭＳ Ｐゴシック" pitchFamily="34" charset="-128"/>
        </a:defRPr>
      </a:lvl7pPr>
      <a:lvl8pPr marL="1507832" algn="l" defTabSz="815002" rtl="0" fontAlgn="base">
        <a:spcBef>
          <a:spcPct val="0"/>
        </a:spcBef>
        <a:spcAft>
          <a:spcPct val="0"/>
        </a:spcAft>
        <a:defRPr sz="3400" b="1">
          <a:solidFill>
            <a:srgbClr val="FFFF00"/>
          </a:solidFill>
          <a:latin typeface="Arial" pitchFamily="34" charset="0"/>
          <a:ea typeface="ＭＳ Ｐゴシック" pitchFamily="34" charset="-128"/>
        </a:defRPr>
      </a:lvl8pPr>
      <a:lvl9pPr marL="2010467" algn="l" defTabSz="815002" rtl="0" fontAlgn="base">
        <a:spcBef>
          <a:spcPct val="0"/>
        </a:spcBef>
        <a:spcAft>
          <a:spcPct val="0"/>
        </a:spcAft>
        <a:defRPr sz="3400" b="1">
          <a:solidFill>
            <a:srgbClr val="FFFF00"/>
          </a:solidFill>
          <a:latin typeface="Arial" pitchFamily="34" charset="0"/>
          <a:ea typeface="ＭＳ Ｐゴシック" pitchFamily="34" charset="-128"/>
        </a:defRPr>
      </a:lvl9pPr>
    </p:titleStyle>
    <p:bodyStyle>
      <a:lvl1pPr marL="188477" indent="-188477" algn="l" defTabSz="815002" rtl="0" eaLnBrk="0" fontAlgn="base" hangingPunct="0">
        <a:lnSpc>
          <a:spcPct val="95000"/>
        </a:lnSpc>
        <a:spcBef>
          <a:spcPct val="5000"/>
        </a:spcBef>
        <a:spcAft>
          <a:spcPct val="0"/>
        </a:spcAft>
        <a:buClr>
          <a:srgbClr val="FFFF66"/>
        </a:buClr>
        <a:buSzPct val="130000"/>
        <a:buChar char="•"/>
        <a:defRPr sz="3500">
          <a:solidFill>
            <a:schemeClr val="bg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p:bodyStyle>
    <p:otherStyle>
      <a:defPPr>
        <a:defRPr lang="en-US"/>
      </a:defPPr>
      <a:lvl1pPr marL="0" algn="l" defTabSz="1005229" rtl="0" eaLnBrk="1" latinLnBrk="0" hangingPunct="1">
        <a:defRPr sz="2000" kern="1200">
          <a:solidFill>
            <a:schemeClr val="tx1"/>
          </a:solidFill>
          <a:latin typeface="+mn-lt"/>
          <a:ea typeface="+mn-ea"/>
          <a:cs typeface="+mn-cs"/>
        </a:defRPr>
      </a:lvl1pPr>
      <a:lvl2pPr marL="502624" algn="l" defTabSz="1005229" rtl="0" eaLnBrk="1" latinLnBrk="0" hangingPunct="1">
        <a:defRPr sz="2000" kern="1200">
          <a:solidFill>
            <a:schemeClr val="tx1"/>
          </a:solidFill>
          <a:latin typeface="+mn-lt"/>
          <a:ea typeface="+mn-ea"/>
          <a:cs typeface="+mn-cs"/>
        </a:defRPr>
      </a:lvl2pPr>
      <a:lvl3pPr marL="1005229" algn="l" defTabSz="1005229" rtl="0" eaLnBrk="1" latinLnBrk="0" hangingPunct="1">
        <a:defRPr sz="2000" kern="1200">
          <a:solidFill>
            <a:schemeClr val="tx1"/>
          </a:solidFill>
          <a:latin typeface="+mn-lt"/>
          <a:ea typeface="+mn-ea"/>
          <a:cs typeface="+mn-cs"/>
        </a:defRPr>
      </a:lvl3pPr>
      <a:lvl4pPr marL="1507832" algn="l" defTabSz="1005229" rtl="0" eaLnBrk="1" latinLnBrk="0" hangingPunct="1">
        <a:defRPr sz="2000" kern="1200">
          <a:solidFill>
            <a:schemeClr val="tx1"/>
          </a:solidFill>
          <a:latin typeface="+mn-lt"/>
          <a:ea typeface="+mn-ea"/>
          <a:cs typeface="+mn-cs"/>
        </a:defRPr>
      </a:lvl4pPr>
      <a:lvl5pPr marL="2010467" algn="l" defTabSz="1005229" rtl="0" eaLnBrk="1" latinLnBrk="0" hangingPunct="1">
        <a:defRPr sz="2000" kern="1200">
          <a:solidFill>
            <a:schemeClr val="tx1"/>
          </a:solidFill>
          <a:latin typeface="+mn-lt"/>
          <a:ea typeface="+mn-ea"/>
          <a:cs typeface="+mn-cs"/>
        </a:defRPr>
      </a:lvl5pPr>
      <a:lvl6pPr marL="2513079" algn="l" defTabSz="1005229" rtl="0" eaLnBrk="1" latinLnBrk="0" hangingPunct="1">
        <a:defRPr sz="2000" kern="1200">
          <a:solidFill>
            <a:schemeClr val="tx1"/>
          </a:solidFill>
          <a:latin typeface="+mn-lt"/>
          <a:ea typeface="+mn-ea"/>
          <a:cs typeface="+mn-cs"/>
        </a:defRPr>
      </a:lvl6pPr>
      <a:lvl7pPr marL="3015687" algn="l" defTabSz="1005229" rtl="0" eaLnBrk="1" latinLnBrk="0" hangingPunct="1">
        <a:defRPr sz="2000" kern="1200">
          <a:solidFill>
            <a:schemeClr val="tx1"/>
          </a:solidFill>
          <a:latin typeface="+mn-lt"/>
          <a:ea typeface="+mn-ea"/>
          <a:cs typeface="+mn-cs"/>
        </a:defRPr>
      </a:lvl7pPr>
      <a:lvl8pPr marL="3518312" algn="l" defTabSz="1005229" rtl="0" eaLnBrk="1" latinLnBrk="0" hangingPunct="1">
        <a:defRPr sz="2000" kern="1200">
          <a:solidFill>
            <a:schemeClr val="tx1"/>
          </a:solidFill>
          <a:latin typeface="+mn-lt"/>
          <a:ea typeface="+mn-ea"/>
          <a:cs typeface="+mn-cs"/>
        </a:defRPr>
      </a:lvl8pPr>
      <a:lvl9pPr marL="4020927" algn="l" defTabSz="100522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77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bwMode="auto">
          <a:xfrm>
            <a:off x="457896" y="4766777"/>
            <a:ext cx="2133716" cy="273832"/>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a:defRPr>
                <a:ea typeface="ＭＳ Ｐゴシック" pitchFamily="34" charset="-128"/>
                <a:cs typeface="+mn-cs"/>
              </a:defRPr>
            </a:lvl1pPr>
          </a:lstStyle>
          <a:p>
            <a:pPr defTabSz="690927" fontAlgn="base">
              <a:spcBef>
                <a:spcPct val="0"/>
              </a:spcBef>
              <a:spcAft>
                <a:spcPct val="0"/>
              </a:spcAft>
              <a:defRPr/>
            </a:pPr>
            <a:fld id="{2544057C-4636-455F-B0F3-DBA9BC6871D1}" type="datetimeFigureOut">
              <a:rPr lang="en-US" sz="1500" smtClean="0">
                <a:solidFill>
                  <a:srgbClr val="103154"/>
                </a:solidFill>
                <a:latin typeface="Corbel" pitchFamily="34" charset="0"/>
              </a:rPr>
              <a:pPr defTabSz="690927" fontAlgn="base">
                <a:spcBef>
                  <a:spcPct val="0"/>
                </a:spcBef>
                <a:spcAft>
                  <a:spcPct val="0"/>
                </a:spcAft>
                <a:defRPr/>
              </a:pPr>
              <a:t>7/16/24</a:t>
            </a:fld>
            <a:endParaRPr lang="en-US" sz="1500" dirty="0">
              <a:solidFill>
                <a:srgbClr val="103154"/>
              </a:solidFill>
              <a:latin typeface="Corbel" pitchFamily="34" charset="0"/>
            </a:endParaRPr>
          </a:p>
        </p:txBody>
      </p:sp>
      <p:sp>
        <p:nvSpPr>
          <p:cNvPr id="3" name="Footer Placeholder 4"/>
          <p:cNvSpPr>
            <a:spLocks noGrp="1"/>
          </p:cNvSpPr>
          <p:nvPr>
            <p:ph type="ftr" sz="quarter" idx="3"/>
          </p:nvPr>
        </p:nvSpPr>
        <p:spPr bwMode="auto">
          <a:xfrm>
            <a:off x="3125247" y="4766777"/>
            <a:ext cx="2895134" cy="273832"/>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defTabSz="690971" fontAlgn="auto">
              <a:spcBef>
                <a:spcPts val="0"/>
              </a:spcBef>
              <a:spcAft>
                <a:spcPts val="0"/>
              </a:spcAft>
              <a:defRPr>
                <a:latin typeface="+mn-lt"/>
                <a:ea typeface="+mn-ea"/>
                <a:cs typeface="+mn-cs"/>
              </a:defRPr>
            </a:lvl1pPr>
          </a:lstStyle>
          <a:p>
            <a:pPr>
              <a:defRPr/>
            </a:pPr>
            <a:endParaRPr lang="en-US" sz="1500" dirty="0">
              <a:solidFill>
                <a:srgbClr val="103154"/>
              </a:solidFill>
            </a:endParaRPr>
          </a:p>
        </p:txBody>
      </p:sp>
      <p:sp>
        <p:nvSpPr>
          <p:cNvPr id="4" name="Slide Number Placeholder 5"/>
          <p:cNvSpPr>
            <a:spLocks noGrp="1"/>
          </p:cNvSpPr>
          <p:nvPr>
            <p:ph type="sldNum" sz="quarter" idx="4"/>
          </p:nvPr>
        </p:nvSpPr>
        <p:spPr bwMode="auto">
          <a:xfrm>
            <a:off x="6554975" y="4766777"/>
            <a:ext cx="2133718" cy="273832"/>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a:defRPr>
                <a:ea typeface="ＭＳ Ｐゴシック" pitchFamily="34" charset="-128"/>
                <a:cs typeface="+mn-cs"/>
              </a:defRPr>
            </a:lvl1pPr>
          </a:lstStyle>
          <a:p>
            <a:pPr defTabSz="690927" fontAlgn="base">
              <a:spcBef>
                <a:spcPct val="0"/>
              </a:spcBef>
              <a:spcAft>
                <a:spcPct val="0"/>
              </a:spcAft>
              <a:defRPr/>
            </a:pPr>
            <a:fld id="{B61EBE1B-DF7B-4167-ADFC-EDB70C399FF6}" type="slidenum">
              <a:rPr lang="en-US" sz="1500" smtClean="0">
                <a:solidFill>
                  <a:srgbClr val="103154"/>
                </a:solidFill>
                <a:latin typeface="Corbel" pitchFamily="34" charset="0"/>
              </a:rPr>
              <a:pPr defTabSz="690927" fontAlgn="base">
                <a:spcBef>
                  <a:spcPct val="0"/>
                </a:spcBef>
                <a:spcAft>
                  <a:spcPct val="0"/>
                </a:spcAft>
                <a:defRPr/>
              </a:pPr>
              <a:t>‹#›</a:t>
            </a:fld>
            <a:endParaRPr lang="en-US" sz="1500" dirty="0">
              <a:solidFill>
                <a:srgbClr val="103154"/>
              </a:solidFill>
              <a:latin typeface="Corbel" pitchFamily="34" charset="0"/>
            </a:endParaRPr>
          </a:p>
        </p:txBody>
      </p:sp>
      <p:sp>
        <p:nvSpPr>
          <p:cNvPr id="2053" name="Rectangle 5"/>
          <p:cNvSpPr>
            <a:spLocks noGrp="1" noChangeArrowheads="1"/>
          </p:cNvSpPr>
          <p:nvPr>
            <p:ph type="title"/>
          </p:nvPr>
        </p:nvSpPr>
        <p:spPr bwMode="auto">
          <a:xfrm>
            <a:off x="0" y="4"/>
            <a:ext cx="9144000" cy="1063933"/>
          </a:xfrm>
          <a:prstGeom prst="rect">
            <a:avLst/>
          </a:prstGeom>
          <a:solidFill>
            <a:schemeClr val="tx1"/>
          </a:solidFill>
          <a:ln w="9525" algn="ctr">
            <a:noFill/>
            <a:miter lim="800000"/>
            <a:headEnd/>
            <a:tailEnd/>
          </a:ln>
        </p:spPr>
        <p:txBody>
          <a:bodyPr vert="horz" wrap="square" lIns="84927" tIns="42429" rIns="84927" bIns="42429" numCol="1" anchor="ctr" anchorCtr="0" compatLnSpc="1">
            <a:prstTxWarp prst="textNoShape">
              <a:avLst/>
            </a:prstTxWarp>
          </a:bodyPr>
          <a:lstStyle/>
          <a:p>
            <a:pPr lvl="0"/>
            <a:r>
              <a:rPr lang="en-US"/>
              <a:t>Click to edit Master title style</a:t>
            </a:r>
          </a:p>
        </p:txBody>
      </p:sp>
      <p:sp>
        <p:nvSpPr>
          <p:cNvPr id="2054" name="Rectangle 6"/>
          <p:cNvSpPr>
            <a:spLocks noGrp="1" noChangeArrowheads="1"/>
          </p:cNvSpPr>
          <p:nvPr>
            <p:ph type="body" idx="1"/>
          </p:nvPr>
        </p:nvSpPr>
        <p:spPr bwMode="auto">
          <a:xfrm>
            <a:off x="456872" y="1199976"/>
            <a:ext cx="8230300" cy="3394116"/>
          </a:xfrm>
          <a:prstGeom prst="rect">
            <a:avLst/>
          </a:prstGeom>
          <a:noFill/>
          <a:ln w="9525">
            <a:noFill/>
            <a:miter lim="800000"/>
            <a:headEnd/>
            <a:tailEnd/>
          </a:ln>
        </p:spPr>
        <p:txBody>
          <a:bodyPr vert="horz" wrap="square" lIns="84927" tIns="42429" rIns="84927" bIns="424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3082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l" defTabSz="690927" rtl="0" eaLnBrk="0" fontAlgn="base" hangingPunct="0">
        <a:spcBef>
          <a:spcPct val="0"/>
        </a:spcBef>
        <a:spcAft>
          <a:spcPct val="0"/>
        </a:spcAft>
        <a:defRPr sz="3200" b="1">
          <a:solidFill>
            <a:srgbClr val="FFFF00"/>
          </a:solidFill>
          <a:latin typeface="+mj-lt"/>
          <a:ea typeface="+mj-ea"/>
          <a:cs typeface="ＭＳ Ｐゴシック"/>
        </a:defRPr>
      </a:lvl1pPr>
      <a:lvl2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2pPr>
      <a:lvl3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3pPr>
      <a:lvl4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4pPr>
      <a:lvl5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5pPr>
      <a:lvl6pPr marL="426304" algn="l" defTabSz="690927" rtl="0" fontAlgn="base">
        <a:spcBef>
          <a:spcPct val="0"/>
        </a:spcBef>
        <a:spcAft>
          <a:spcPct val="0"/>
        </a:spcAft>
        <a:defRPr sz="3200" b="1">
          <a:solidFill>
            <a:srgbClr val="FFFF00"/>
          </a:solidFill>
          <a:latin typeface="Arial" pitchFamily="34" charset="0"/>
          <a:ea typeface="ＭＳ Ｐゴシック" pitchFamily="34" charset="-128"/>
        </a:defRPr>
      </a:lvl6pPr>
      <a:lvl7pPr marL="852527" algn="l" defTabSz="690927" rtl="0" fontAlgn="base">
        <a:spcBef>
          <a:spcPct val="0"/>
        </a:spcBef>
        <a:spcAft>
          <a:spcPct val="0"/>
        </a:spcAft>
        <a:defRPr sz="3200" b="1">
          <a:solidFill>
            <a:srgbClr val="FFFF00"/>
          </a:solidFill>
          <a:latin typeface="Arial" pitchFamily="34" charset="0"/>
          <a:ea typeface="ＭＳ Ｐゴシック" pitchFamily="34" charset="-128"/>
        </a:defRPr>
      </a:lvl7pPr>
      <a:lvl8pPr marL="1278871" algn="l" defTabSz="690927" rtl="0" fontAlgn="base">
        <a:spcBef>
          <a:spcPct val="0"/>
        </a:spcBef>
        <a:spcAft>
          <a:spcPct val="0"/>
        </a:spcAft>
        <a:defRPr sz="3200" b="1">
          <a:solidFill>
            <a:srgbClr val="FFFF00"/>
          </a:solidFill>
          <a:latin typeface="Arial" pitchFamily="34" charset="0"/>
          <a:ea typeface="ＭＳ Ｐゴシック" pitchFamily="34" charset="-128"/>
        </a:defRPr>
      </a:lvl8pPr>
      <a:lvl9pPr marL="1705029" algn="l" defTabSz="690927" rtl="0" fontAlgn="base">
        <a:spcBef>
          <a:spcPct val="0"/>
        </a:spcBef>
        <a:spcAft>
          <a:spcPct val="0"/>
        </a:spcAft>
        <a:defRPr sz="3200" b="1">
          <a:solidFill>
            <a:srgbClr val="FFFF00"/>
          </a:solidFill>
          <a:latin typeface="Arial" pitchFamily="34" charset="0"/>
          <a:ea typeface="ＭＳ Ｐゴシック" pitchFamily="34" charset="-128"/>
        </a:defRPr>
      </a:lvl9pPr>
    </p:titleStyle>
    <p:bodyStyle>
      <a:lvl1pPr marL="159839" indent="-159839" algn="l" defTabSz="690927" rtl="0" eaLnBrk="0" fontAlgn="base" hangingPunct="0">
        <a:lnSpc>
          <a:spcPct val="95000"/>
        </a:lnSpc>
        <a:spcBef>
          <a:spcPct val="5000"/>
        </a:spcBef>
        <a:spcAft>
          <a:spcPct val="0"/>
        </a:spcAft>
        <a:buClr>
          <a:srgbClr val="FFFF66"/>
        </a:buClr>
        <a:buSzPct val="130000"/>
        <a:buChar char="•"/>
        <a:defRPr sz="3600">
          <a:solidFill>
            <a:schemeClr val="bg1"/>
          </a:solidFill>
          <a:latin typeface="+mn-lt"/>
          <a:ea typeface="+mn-ea"/>
          <a:cs typeface="ＭＳ Ｐゴシック"/>
        </a:defRPr>
      </a:lvl1pPr>
      <a:lvl2pPr marL="319834" indent="-53429" algn="l" defTabSz="690927"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995990" indent="-263416" algn="l" defTabSz="690927" rtl="0" eaLnBrk="0" fontAlgn="base" hangingPunct="0">
        <a:lnSpc>
          <a:spcPct val="95000"/>
        </a:lnSpc>
        <a:spcBef>
          <a:spcPct val="5000"/>
        </a:spcBef>
        <a:spcAft>
          <a:spcPct val="0"/>
        </a:spcAft>
        <a:buClr>
          <a:srgbClr val="FFFF66"/>
        </a:buClr>
        <a:buSzPct val="130000"/>
        <a:buChar char="•"/>
        <a:defRPr sz="1500">
          <a:solidFill>
            <a:schemeClr val="bg1"/>
          </a:solidFill>
          <a:latin typeface="+mn-lt"/>
          <a:ea typeface="+mn-ea"/>
          <a:cs typeface="ＭＳ Ｐゴシック"/>
        </a:defRPr>
      </a:lvl3pPr>
      <a:lvl4pPr marL="1355783" indent="-253288" algn="l" defTabSz="690927" rtl="0" eaLnBrk="0" fontAlgn="base" hangingPunct="0">
        <a:lnSpc>
          <a:spcPct val="95000"/>
        </a:lnSpc>
        <a:spcBef>
          <a:spcPct val="5000"/>
        </a:spcBef>
        <a:spcAft>
          <a:spcPct val="0"/>
        </a:spcAft>
        <a:buClr>
          <a:srgbClr val="FFFF66"/>
        </a:buClr>
        <a:buSzPct val="130000"/>
        <a:buChar char="•"/>
        <a:defRPr sz="1500">
          <a:solidFill>
            <a:schemeClr val="bg1"/>
          </a:solidFill>
          <a:latin typeface="+mn-lt"/>
          <a:ea typeface="+mn-ea"/>
          <a:cs typeface="ＭＳ Ｐゴシック"/>
        </a:defRPr>
      </a:lvl4pPr>
      <a:lvl5pPr marL="1725906" indent="-263416" algn="l" defTabSz="690927" rtl="0" eaLnBrk="0" fontAlgn="base" hangingPunct="0">
        <a:lnSpc>
          <a:spcPct val="95000"/>
        </a:lnSpc>
        <a:spcBef>
          <a:spcPct val="5000"/>
        </a:spcBef>
        <a:spcAft>
          <a:spcPct val="0"/>
        </a:spcAft>
        <a:buClr>
          <a:srgbClr val="FFFF66"/>
        </a:buClr>
        <a:buSzPct val="130000"/>
        <a:buChar char="•"/>
        <a:defRPr sz="1500">
          <a:solidFill>
            <a:schemeClr val="bg1"/>
          </a:solidFill>
          <a:latin typeface="+mn-lt"/>
          <a:ea typeface="+mn-ea"/>
          <a:cs typeface="ＭＳ Ｐゴシック"/>
        </a:defRPr>
      </a:lvl5pPr>
      <a:lvl6pPr marL="2152120"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6pPr>
      <a:lvl7pPr marL="2578301"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7pPr>
      <a:lvl8pPr marL="3004630"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8pPr>
      <a:lvl9pPr marL="3430912"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9pPr>
    </p:bodyStyle>
    <p:otherStyle>
      <a:defPPr>
        <a:defRPr lang="en-US"/>
      </a:defPPr>
      <a:lvl1pPr marL="0" algn="l" defTabSz="852527" rtl="0" eaLnBrk="1" latinLnBrk="0" hangingPunct="1">
        <a:defRPr sz="1900" kern="1200">
          <a:solidFill>
            <a:schemeClr val="tx1"/>
          </a:solidFill>
          <a:latin typeface="+mn-lt"/>
          <a:ea typeface="+mn-ea"/>
          <a:cs typeface="+mn-cs"/>
        </a:defRPr>
      </a:lvl1pPr>
      <a:lvl2pPr marL="426304" algn="l" defTabSz="852527" rtl="0" eaLnBrk="1" latinLnBrk="0" hangingPunct="1">
        <a:defRPr sz="1900" kern="1200">
          <a:solidFill>
            <a:schemeClr val="tx1"/>
          </a:solidFill>
          <a:latin typeface="+mn-lt"/>
          <a:ea typeface="+mn-ea"/>
          <a:cs typeface="+mn-cs"/>
        </a:defRPr>
      </a:lvl2pPr>
      <a:lvl3pPr marL="852527" algn="l" defTabSz="852527" rtl="0" eaLnBrk="1" latinLnBrk="0" hangingPunct="1">
        <a:defRPr sz="1900" kern="1200">
          <a:solidFill>
            <a:schemeClr val="tx1"/>
          </a:solidFill>
          <a:latin typeface="+mn-lt"/>
          <a:ea typeface="+mn-ea"/>
          <a:cs typeface="+mn-cs"/>
        </a:defRPr>
      </a:lvl3pPr>
      <a:lvl4pPr marL="1278871" algn="l" defTabSz="852527" rtl="0" eaLnBrk="1" latinLnBrk="0" hangingPunct="1">
        <a:defRPr sz="1900" kern="1200">
          <a:solidFill>
            <a:schemeClr val="tx1"/>
          </a:solidFill>
          <a:latin typeface="+mn-lt"/>
          <a:ea typeface="+mn-ea"/>
          <a:cs typeface="+mn-cs"/>
        </a:defRPr>
      </a:lvl4pPr>
      <a:lvl5pPr marL="1705029" algn="l" defTabSz="852527" rtl="0" eaLnBrk="1" latinLnBrk="0" hangingPunct="1">
        <a:defRPr sz="1900" kern="1200">
          <a:solidFill>
            <a:schemeClr val="tx1"/>
          </a:solidFill>
          <a:latin typeface="+mn-lt"/>
          <a:ea typeface="+mn-ea"/>
          <a:cs typeface="+mn-cs"/>
        </a:defRPr>
      </a:lvl5pPr>
      <a:lvl6pPr marL="2131381" algn="l" defTabSz="852527" rtl="0" eaLnBrk="1" latinLnBrk="0" hangingPunct="1">
        <a:defRPr sz="1900" kern="1200">
          <a:solidFill>
            <a:schemeClr val="tx1"/>
          </a:solidFill>
          <a:latin typeface="+mn-lt"/>
          <a:ea typeface="+mn-ea"/>
          <a:cs typeface="+mn-cs"/>
        </a:defRPr>
      </a:lvl6pPr>
      <a:lvl7pPr marL="2557610" algn="l" defTabSz="852527" rtl="0" eaLnBrk="1" latinLnBrk="0" hangingPunct="1">
        <a:defRPr sz="1900" kern="1200">
          <a:solidFill>
            <a:schemeClr val="tx1"/>
          </a:solidFill>
          <a:latin typeface="+mn-lt"/>
          <a:ea typeface="+mn-ea"/>
          <a:cs typeface="+mn-cs"/>
        </a:defRPr>
      </a:lvl7pPr>
      <a:lvl8pPr marL="2983858" algn="l" defTabSz="852527" rtl="0" eaLnBrk="1" latinLnBrk="0" hangingPunct="1">
        <a:defRPr sz="1900" kern="1200">
          <a:solidFill>
            <a:schemeClr val="tx1"/>
          </a:solidFill>
          <a:latin typeface="+mn-lt"/>
          <a:ea typeface="+mn-ea"/>
          <a:cs typeface="+mn-cs"/>
        </a:defRPr>
      </a:lvl8pPr>
      <a:lvl9pPr marL="3410134" algn="l" defTabSz="85252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77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bwMode="auto">
          <a:xfrm>
            <a:off x="456851" y="4766816"/>
            <a:ext cx="2133716" cy="273831"/>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a:defRPr>
                <a:solidFill>
                  <a:srgbClr val="103154"/>
                </a:solidFill>
                <a:ea typeface="ＭＳ Ｐゴシック" pitchFamily="34" charset="-128"/>
                <a:cs typeface="+mn-cs"/>
              </a:defRPr>
            </a:lvl1pPr>
          </a:lstStyle>
          <a:p>
            <a:pPr defTabSz="750633" fontAlgn="base">
              <a:spcBef>
                <a:spcPct val="0"/>
              </a:spcBef>
              <a:spcAft>
                <a:spcPct val="0"/>
              </a:spcAft>
              <a:defRPr/>
            </a:pPr>
            <a:fld id="{B814CAE4-7F33-44D1-AE05-662692FB5C0A}" type="datetimeFigureOut">
              <a:rPr lang="en-US" sz="1700" smtClean="0">
                <a:latin typeface="Corbel" pitchFamily="34" charset="0"/>
              </a:rPr>
              <a:pPr defTabSz="750633" fontAlgn="base">
                <a:spcBef>
                  <a:spcPct val="0"/>
                </a:spcBef>
                <a:spcAft>
                  <a:spcPct val="0"/>
                </a:spcAft>
                <a:defRPr/>
              </a:pPr>
              <a:t>7/16/24</a:t>
            </a:fld>
            <a:endParaRPr lang="en-US" sz="1700">
              <a:latin typeface="Corbel" pitchFamily="34" charset="0"/>
            </a:endParaRPr>
          </a:p>
        </p:txBody>
      </p:sp>
      <p:sp>
        <p:nvSpPr>
          <p:cNvPr id="3" name="Footer Placeholder 4"/>
          <p:cNvSpPr>
            <a:spLocks noGrp="1"/>
          </p:cNvSpPr>
          <p:nvPr>
            <p:ph type="ftr" sz="quarter" idx="3"/>
          </p:nvPr>
        </p:nvSpPr>
        <p:spPr bwMode="auto">
          <a:xfrm>
            <a:off x="3126649" y="4766816"/>
            <a:ext cx="2895133" cy="273831"/>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defTabSz="750665" fontAlgn="auto">
              <a:spcBef>
                <a:spcPts val="0"/>
              </a:spcBef>
              <a:spcAft>
                <a:spcPts val="0"/>
              </a:spcAft>
              <a:defRPr>
                <a:solidFill>
                  <a:srgbClr val="103154"/>
                </a:solidFill>
                <a:latin typeface="+mn-lt"/>
                <a:ea typeface="+mn-ea"/>
                <a:cs typeface="+mn-cs"/>
              </a:defRPr>
            </a:lvl1pPr>
          </a:lstStyle>
          <a:p>
            <a:pPr>
              <a:defRPr/>
            </a:pPr>
            <a:endParaRPr lang="en-US" sz="1700"/>
          </a:p>
        </p:txBody>
      </p:sp>
      <p:sp>
        <p:nvSpPr>
          <p:cNvPr id="4" name="Slide Number Placeholder 5"/>
          <p:cNvSpPr>
            <a:spLocks noGrp="1"/>
          </p:cNvSpPr>
          <p:nvPr>
            <p:ph type="sldNum" sz="quarter" idx="4"/>
          </p:nvPr>
        </p:nvSpPr>
        <p:spPr bwMode="auto">
          <a:xfrm>
            <a:off x="6555648" y="4766816"/>
            <a:ext cx="2133717" cy="273831"/>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a:defRPr>
                <a:solidFill>
                  <a:srgbClr val="103154"/>
                </a:solidFill>
                <a:ea typeface="ＭＳ Ｐゴシック" pitchFamily="34" charset="-128"/>
                <a:cs typeface="+mn-cs"/>
              </a:defRPr>
            </a:lvl1pPr>
          </a:lstStyle>
          <a:p>
            <a:pPr defTabSz="750633" fontAlgn="base">
              <a:spcBef>
                <a:spcPct val="0"/>
              </a:spcBef>
              <a:spcAft>
                <a:spcPct val="0"/>
              </a:spcAft>
              <a:defRPr/>
            </a:pPr>
            <a:fld id="{13DBBAE1-BB7B-4790-BDD1-0D515F50E676}" type="slidenum">
              <a:rPr lang="en-US" sz="1700" smtClean="0">
                <a:latin typeface="Corbel" pitchFamily="34" charset="0"/>
              </a:rPr>
              <a:pPr defTabSz="750633" fontAlgn="base">
                <a:spcBef>
                  <a:spcPct val="0"/>
                </a:spcBef>
                <a:spcAft>
                  <a:spcPct val="0"/>
                </a:spcAft>
                <a:defRPr/>
              </a:pPr>
              <a:t>‹#›</a:t>
            </a:fld>
            <a:endParaRPr lang="en-US" sz="1700">
              <a:latin typeface="Corbel" pitchFamily="34" charset="0"/>
            </a:endParaRPr>
          </a:p>
        </p:txBody>
      </p:sp>
      <p:sp>
        <p:nvSpPr>
          <p:cNvPr id="3077" name="Rectangle 5"/>
          <p:cNvSpPr>
            <a:spLocks noGrp="1" noChangeArrowheads="1"/>
          </p:cNvSpPr>
          <p:nvPr>
            <p:ph type="title"/>
          </p:nvPr>
        </p:nvSpPr>
        <p:spPr bwMode="auto">
          <a:xfrm>
            <a:off x="0" y="7"/>
            <a:ext cx="9144000" cy="1063932"/>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2082" tIns="46068" rIns="92082" bIns="46068" numCol="1" anchor="ctr" anchorCtr="0" compatLnSpc="1">
            <a:prstTxWarp prst="textNoShape">
              <a:avLst/>
            </a:prstTxWarp>
          </a:bodyPr>
          <a:lstStyle/>
          <a:p>
            <a:pPr lvl="0"/>
            <a:r>
              <a:rPr lang="en-US" altLang="en-US"/>
              <a:t>Click to edit Master title style</a:t>
            </a:r>
          </a:p>
        </p:txBody>
      </p:sp>
      <p:sp>
        <p:nvSpPr>
          <p:cNvPr id="3078" name="Rectangle 6"/>
          <p:cNvSpPr>
            <a:spLocks noGrp="1" noChangeArrowheads="1"/>
          </p:cNvSpPr>
          <p:nvPr>
            <p:ph type="body" idx="1"/>
          </p:nvPr>
        </p:nvSpPr>
        <p:spPr bwMode="auto">
          <a:xfrm>
            <a:off x="456851" y="1202182"/>
            <a:ext cx="8230300" cy="339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82" tIns="46068" rIns="92082" bIns="4606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34096095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ransition advClick="0" advTm="5000"/>
  <p:txStyles>
    <p:titleStyle>
      <a:lvl1pPr algn="l" defTabSz="750633" rtl="0" eaLnBrk="0" fontAlgn="base" hangingPunct="0">
        <a:spcBef>
          <a:spcPct val="0"/>
        </a:spcBef>
        <a:spcAft>
          <a:spcPct val="0"/>
        </a:spcAft>
        <a:defRPr sz="3400" b="1">
          <a:solidFill>
            <a:srgbClr val="FFFF00"/>
          </a:solidFill>
          <a:latin typeface="+mj-lt"/>
          <a:ea typeface="ＭＳ Ｐゴシック" pitchFamily="34" charset="-128"/>
          <a:cs typeface="ＭＳ Ｐゴシック"/>
        </a:defRPr>
      </a:lvl1pPr>
      <a:lvl2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2pPr>
      <a:lvl3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3pPr>
      <a:lvl4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4pPr>
      <a:lvl5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5pPr>
      <a:lvl6pPr marL="463436" algn="l" defTabSz="750633" rtl="0" fontAlgn="base">
        <a:spcBef>
          <a:spcPct val="0"/>
        </a:spcBef>
        <a:spcAft>
          <a:spcPct val="0"/>
        </a:spcAft>
        <a:defRPr sz="3400" b="1">
          <a:solidFill>
            <a:srgbClr val="FFFF00"/>
          </a:solidFill>
          <a:latin typeface="Arial" pitchFamily="34" charset="0"/>
          <a:ea typeface="ＭＳ Ｐゴシック" pitchFamily="34" charset="-128"/>
        </a:defRPr>
      </a:lvl6pPr>
      <a:lvl7pPr marL="926372" algn="l" defTabSz="750633" rtl="0" fontAlgn="base">
        <a:spcBef>
          <a:spcPct val="0"/>
        </a:spcBef>
        <a:spcAft>
          <a:spcPct val="0"/>
        </a:spcAft>
        <a:defRPr sz="3400" b="1">
          <a:solidFill>
            <a:srgbClr val="FFFF00"/>
          </a:solidFill>
          <a:latin typeface="Arial" pitchFamily="34" charset="0"/>
          <a:ea typeface="ＭＳ Ｐゴシック" pitchFamily="34" charset="-128"/>
        </a:defRPr>
      </a:lvl7pPr>
      <a:lvl8pPr marL="1389394" algn="l" defTabSz="750633" rtl="0" fontAlgn="base">
        <a:spcBef>
          <a:spcPct val="0"/>
        </a:spcBef>
        <a:spcAft>
          <a:spcPct val="0"/>
        </a:spcAft>
        <a:defRPr sz="3400" b="1">
          <a:solidFill>
            <a:srgbClr val="FFFF00"/>
          </a:solidFill>
          <a:latin typeface="Arial" pitchFamily="34" charset="0"/>
          <a:ea typeface="ＭＳ Ｐゴシック" pitchFamily="34" charset="-128"/>
        </a:defRPr>
      </a:lvl8pPr>
      <a:lvl9pPr marL="1852519" algn="l" defTabSz="750633" rtl="0" fontAlgn="base">
        <a:spcBef>
          <a:spcPct val="0"/>
        </a:spcBef>
        <a:spcAft>
          <a:spcPct val="0"/>
        </a:spcAft>
        <a:defRPr sz="3400" b="1">
          <a:solidFill>
            <a:srgbClr val="FFFF00"/>
          </a:solidFill>
          <a:latin typeface="Arial" pitchFamily="34" charset="0"/>
          <a:ea typeface="ＭＳ Ｐゴシック" pitchFamily="34" charset="-128"/>
        </a:defRPr>
      </a:lvl9pPr>
    </p:titleStyle>
    <p:bodyStyle>
      <a:lvl1pPr marL="173694" indent="-173694" algn="l" defTabSz="750633" rtl="0" eaLnBrk="0" fontAlgn="base" hangingPunct="0">
        <a:lnSpc>
          <a:spcPct val="95000"/>
        </a:lnSpc>
        <a:spcBef>
          <a:spcPct val="5000"/>
        </a:spcBef>
        <a:spcAft>
          <a:spcPct val="0"/>
        </a:spcAft>
        <a:buClr>
          <a:srgbClr val="FFFF66"/>
        </a:buClr>
        <a:buSzPct val="130000"/>
        <a:buChar char="•"/>
        <a:defRPr>
          <a:solidFill>
            <a:schemeClr val="bg1"/>
          </a:solidFill>
          <a:latin typeface="+mn-lt"/>
          <a:ea typeface="ＭＳ Ｐゴシック" pitchFamily="34" charset="-128"/>
          <a:cs typeface="ＭＳ Ｐゴシック"/>
        </a:defRPr>
      </a:lvl1pPr>
      <a:lvl2pPr marL="347689" indent="-58047" algn="l" defTabSz="750633"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ＭＳ Ｐゴシック" pitchFamily="34" charset="-128"/>
          <a:cs typeface="ＭＳ Ｐゴシック"/>
        </a:defRPr>
      </a:lvl2pPr>
      <a:lvl3pPr marL="1082189" indent="-286275" algn="l" defTabSz="750633"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ＭＳ Ｐゴシック" pitchFamily="34" charset="-128"/>
          <a:cs typeface="ＭＳ Ｐゴシック"/>
        </a:defRPr>
      </a:lvl3pPr>
      <a:lvl4pPr marL="1472983" indent="-275119" algn="l" defTabSz="750633"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ＭＳ Ｐゴシック" pitchFamily="34" charset="-128"/>
          <a:cs typeface="ＭＳ Ｐゴシック"/>
        </a:defRPr>
      </a:lvl4pPr>
      <a:lvl5pPr marL="1875024" indent="-286275" algn="l" defTabSz="750633"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ＭＳ Ｐゴシック" pitchFamily="34" charset="-128"/>
          <a:cs typeface="ＭＳ Ｐゴシック"/>
        </a:defRPr>
      </a:lvl5pPr>
      <a:lvl6pPr marL="2338196"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2801317"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264482"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3727587"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p:bodyStyle>
    <p:otherStyle>
      <a:defPPr>
        <a:defRPr lang="en-US"/>
      </a:defPPr>
      <a:lvl1pPr marL="0" algn="l" defTabSz="926372" rtl="0" eaLnBrk="1" latinLnBrk="0" hangingPunct="1">
        <a:defRPr sz="2000" kern="1200">
          <a:solidFill>
            <a:schemeClr val="tx1"/>
          </a:solidFill>
          <a:latin typeface="+mn-lt"/>
          <a:ea typeface="+mn-ea"/>
          <a:cs typeface="+mn-cs"/>
        </a:defRPr>
      </a:lvl1pPr>
      <a:lvl2pPr marL="463436" algn="l" defTabSz="926372" rtl="0" eaLnBrk="1" latinLnBrk="0" hangingPunct="1">
        <a:defRPr sz="2000" kern="1200">
          <a:solidFill>
            <a:schemeClr val="tx1"/>
          </a:solidFill>
          <a:latin typeface="+mn-lt"/>
          <a:ea typeface="+mn-ea"/>
          <a:cs typeface="+mn-cs"/>
        </a:defRPr>
      </a:lvl2pPr>
      <a:lvl3pPr marL="926372" algn="l" defTabSz="926372" rtl="0" eaLnBrk="1" latinLnBrk="0" hangingPunct="1">
        <a:defRPr sz="2000" kern="1200">
          <a:solidFill>
            <a:schemeClr val="tx1"/>
          </a:solidFill>
          <a:latin typeface="+mn-lt"/>
          <a:ea typeface="+mn-ea"/>
          <a:cs typeface="+mn-cs"/>
        </a:defRPr>
      </a:lvl3pPr>
      <a:lvl4pPr marL="1389394" algn="l" defTabSz="926372" rtl="0" eaLnBrk="1" latinLnBrk="0" hangingPunct="1">
        <a:defRPr sz="2000" kern="1200">
          <a:solidFill>
            <a:schemeClr val="tx1"/>
          </a:solidFill>
          <a:latin typeface="+mn-lt"/>
          <a:ea typeface="+mn-ea"/>
          <a:cs typeface="+mn-cs"/>
        </a:defRPr>
      </a:lvl4pPr>
      <a:lvl5pPr marL="1852519" algn="l" defTabSz="926372" rtl="0" eaLnBrk="1" latinLnBrk="0" hangingPunct="1">
        <a:defRPr sz="2000" kern="1200">
          <a:solidFill>
            <a:schemeClr val="tx1"/>
          </a:solidFill>
          <a:latin typeface="+mn-lt"/>
          <a:ea typeface="+mn-ea"/>
          <a:cs typeface="+mn-cs"/>
        </a:defRPr>
      </a:lvl5pPr>
      <a:lvl6pPr marL="2315653" algn="l" defTabSz="926372" rtl="0" eaLnBrk="1" latinLnBrk="0" hangingPunct="1">
        <a:defRPr sz="2000" kern="1200">
          <a:solidFill>
            <a:schemeClr val="tx1"/>
          </a:solidFill>
          <a:latin typeface="+mn-lt"/>
          <a:ea typeface="+mn-ea"/>
          <a:cs typeface="+mn-cs"/>
        </a:defRPr>
      </a:lvl6pPr>
      <a:lvl7pPr marL="2778770" algn="l" defTabSz="926372" rtl="0" eaLnBrk="1" latinLnBrk="0" hangingPunct="1">
        <a:defRPr sz="2000" kern="1200">
          <a:solidFill>
            <a:schemeClr val="tx1"/>
          </a:solidFill>
          <a:latin typeface="+mn-lt"/>
          <a:ea typeface="+mn-ea"/>
          <a:cs typeface="+mn-cs"/>
        </a:defRPr>
      </a:lvl7pPr>
      <a:lvl8pPr marL="3241906" algn="l" defTabSz="926372" rtl="0" eaLnBrk="1" latinLnBrk="0" hangingPunct="1">
        <a:defRPr sz="2000" kern="1200">
          <a:solidFill>
            <a:schemeClr val="tx1"/>
          </a:solidFill>
          <a:latin typeface="+mn-lt"/>
          <a:ea typeface="+mn-ea"/>
          <a:cs typeface="+mn-cs"/>
        </a:defRPr>
      </a:lvl8pPr>
      <a:lvl9pPr marL="3705043" algn="l" defTabSz="92637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https://data.cms.gov/provider-data/topics/hospitals/overall-hospital-quality-star-rating"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qualityindicators.ahrq.gov/Downloads/Modules/PSI/V2022/TechSpecs/PSI_04_Death_Rate_among_Surgical_Inpatients_with_Serious_Treatable_Complications.pdf" TargetMode="External"/><Relationship Id="rId2" Type="http://schemas.openxmlformats.org/officeDocument/2006/relationships/hyperlink" Target="https://data.cms.gov/provider-data/topics/hospitals/overall-hospital-quality-star-rating"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data.cms.gov/provider-data/topics/hospitals/overall-hospital-quality-star-rating"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data.cms.gov/provider-data/topics/hospitals/overall-hospital-quality-star-rating"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data.cms.gov/provider-data/topics/hospitals/overall-hospital-quality-star-rating"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data.cms.gov/provider-data/topics/hospitals/overall-hospital-quality-star-rating"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sciencedirect-com.proxy.library.nyu.edu/topics/medicine-and-dentistry/oroantral-fistula" TargetMode="Externa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hyperlink" Target="https://www-sciencedirect-com.proxy.library.nyu.edu/topics/medicine-and-dentistry/nose-mucosa" TargetMode="External"/><Relationship Id="rId5" Type="http://schemas.openxmlformats.org/officeDocument/2006/relationships/hyperlink" Target="https://www-sciencedirect-com.proxy.library.nyu.edu/topics/medicine-and-dentistry/photograph" TargetMode="Externa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276905" y="2972124"/>
            <a:ext cx="2667585" cy="31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40" tIns="40498" rIns="80940" bIns="40498">
            <a:spAutoFit/>
          </a:bodyPr>
          <a:lstStyle>
            <a:lvl1pPr eaLnBrk="0" hangingPunct="0">
              <a:defRPr sz="1500">
                <a:solidFill>
                  <a:schemeClr val="tx1"/>
                </a:solidFill>
                <a:latin typeface="Corbel" pitchFamily="34" charset="0"/>
                <a:ea typeface="ＭＳ Ｐゴシック" pitchFamily="34" charset="-128"/>
              </a:defRPr>
            </a:lvl1pPr>
            <a:lvl2pPr marL="742950" indent="-285750" eaLnBrk="0" hangingPunct="0">
              <a:defRPr sz="1500">
                <a:solidFill>
                  <a:schemeClr val="tx1"/>
                </a:solidFill>
                <a:latin typeface="Corbel" pitchFamily="34" charset="0"/>
                <a:ea typeface="ＭＳ Ｐゴシック" pitchFamily="34" charset="-128"/>
              </a:defRPr>
            </a:lvl2pPr>
            <a:lvl3pPr marL="1143000" indent="-228600" eaLnBrk="0" hangingPunct="0">
              <a:defRPr sz="1500">
                <a:solidFill>
                  <a:schemeClr val="tx1"/>
                </a:solidFill>
                <a:latin typeface="Corbel" pitchFamily="34" charset="0"/>
                <a:ea typeface="ＭＳ Ｐゴシック" pitchFamily="34" charset="-128"/>
              </a:defRPr>
            </a:lvl3pPr>
            <a:lvl4pPr marL="1600200" indent="-228600" eaLnBrk="0" hangingPunct="0">
              <a:defRPr sz="1500">
                <a:solidFill>
                  <a:schemeClr val="tx1"/>
                </a:solidFill>
                <a:latin typeface="Corbel" pitchFamily="34" charset="0"/>
                <a:ea typeface="ＭＳ Ｐゴシック" pitchFamily="34" charset="-128"/>
              </a:defRPr>
            </a:lvl4pPr>
            <a:lvl5pPr marL="2057400" indent="-228600" eaLnBrk="0" hangingPunct="0">
              <a:defRPr sz="1500">
                <a:solidFill>
                  <a:schemeClr val="tx1"/>
                </a:solidFill>
                <a:latin typeface="Corbel" pitchFamily="34" charset="0"/>
                <a:ea typeface="ＭＳ Ｐゴシック" pitchFamily="34" charset="-128"/>
              </a:defRPr>
            </a:lvl5pPr>
            <a:lvl6pPr marL="25146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defTabSz="1003051" fontAlgn="base">
              <a:spcBef>
                <a:spcPct val="50000"/>
              </a:spcBef>
              <a:spcAft>
                <a:spcPct val="0"/>
              </a:spcAft>
            </a:pPr>
            <a:endParaRPr lang="en-US" dirty="0">
              <a:solidFill>
                <a:prstClr val="black"/>
              </a:solidFill>
              <a:latin typeface="Arial" charset="0"/>
            </a:endParaRPr>
          </a:p>
        </p:txBody>
      </p:sp>
      <p:pic>
        <p:nvPicPr>
          <p:cNvPr id="5" name="Picture 4" descr="G:\Shared\CreativeMediaDigitalAssets\Logos\AAA_RWJBarnabas Health\_Combo Logo nbimc-chnj\rwjbh2016-h-nbimc-CHoNJ combo tag.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9770"/>
          <a:stretch/>
        </p:blipFill>
        <p:spPr bwMode="auto">
          <a:xfrm>
            <a:off x="3559287" y="3495288"/>
            <a:ext cx="1622314" cy="75286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495897" y="895350"/>
            <a:ext cx="8229600" cy="857250"/>
          </a:xfrm>
        </p:spPr>
        <p:txBody>
          <a:bodyPr>
            <a:normAutofit fontScale="90000"/>
          </a:bodyPr>
          <a:lstStyle/>
          <a:p>
            <a:pPr algn="ct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Inpatient care of the emergent patient with oral and maxillofacial pathology</a:t>
            </a:r>
            <a:br>
              <a:rPr lang="en-US" sz="4000" dirty="0"/>
            </a:br>
            <a:br>
              <a:rPr lang="en-US" sz="4000" dirty="0"/>
            </a:br>
            <a:r>
              <a:rPr lang="en-US" sz="3200" dirty="0"/>
              <a:t>Wednesday, October 9, 2024</a:t>
            </a:r>
            <a:br>
              <a:rPr lang="en-US" sz="3200" dirty="0"/>
            </a:br>
            <a:endParaRPr lang="en-US" sz="2000" dirty="0"/>
          </a:p>
        </p:txBody>
      </p:sp>
      <p:pic>
        <p:nvPicPr>
          <p:cNvPr id="6" name="Picture 5">
            <a:extLst>
              <a:ext uri="{FF2B5EF4-FFF2-40B4-BE49-F238E27FC236}">
                <a16:creationId xmlns:a16="http://schemas.microsoft.com/office/drawing/2014/main" id="{176F2650-9D2B-5D29-8644-77CE74B84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1" y="4125117"/>
            <a:ext cx="1942601" cy="674342"/>
          </a:xfrm>
          <a:prstGeom prst="rect">
            <a:avLst/>
          </a:prstGeom>
        </p:spPr>
      </p:pic>
      <p:pic>
        <p:nvPicPr>
          <p:cNvPr id="8" name="Picture 7">
            <a:extLst>
              <a:ext uri="{FF2B5EF4-FFF2-40B4-BE49-F238E27FC236}">
                <a16:creationId xmlns:a16="http://schemas.microsoft.com/office/drawing/2014/main" id="{D1A9C355-5874-E227-E0D8-08FC12AB4A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4809" y="4166802"/>
            <a:ext cx="1942601" cy="655783"/>
          </a:xfrm>
          <a:prstGeom prst="rect">
            <a:avLst/>
          </a:prstGeom>
        </p:spPr>
      </p:pic>
      <p:pic>
        <p:nvPicPr>
          <p:cNvPr id="10" name="Picture 9">
            <a:extLst>
              <a:ext uri="{FF2B5EF4-FFF2-40B4-BE49-F238E27FC236}">
                <a16:creationId xmlns:a16="http://schemas.microsoft.com/office/drawing/2014/main" id="{8CE324F8-99B6-285B-AB3C-90B6DBFAE7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874" y="4148954"/>
            <a:ext cx="1942601" cy="651711"/>
          </a:xfrm>
          <a:prstGeom prst="rect">
            <a:avLst/>
          </a:prstGeom>
        </p:spPr>
      </p:pic>
      <p:pic>
        <p:nvPicPr>
          <p:cNvPr id="12" name="Picture 11">
            <a:extLst>
              <a:ext uri="{FF2B5EF4-FFF2-40B4-BE49-F238E27FC236}">
                <a16:creationId xmlns:a16="http://schemas.microsoft.com/office/drawing/2014/main" id="{3F57486E-7715-D8D0-3FAF-6CD2357772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8000" y="4095751"/>
            <a:ext cx="1942601" cy="626846"/>
          </a:xfrm>
          <a:prstGeom prst="rect">
            <a:avLst/>
          </a:prstGeom>
        </p:spPr>
      </p:pic>
    </p:spTree>
    <p:extLst>
      <p:ext uri="{BB962C8B-B14F-4D97-AF65-F5344CB8AC3E}">
        <p14:creationId xmlns:p14="http://schemas.microsoft.com/office/powerpoint/2010/main" val="739660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fontScale="90000"/>
          </a:bodyPr>
          <a:lstStyle/>
          <a:p>
            <a:pPr algn="ctr"/>
            <a:r>
              <a:rPr lang="en-US" sz="2800" dirty="0">
                <a:solidFill>
                  <a:schemeClr val="tx1"/>
                </a:solidFill>
              </a:rPr>
              <a:t>What is the relationship between safety and hospital ratings?</a:t>
            </a:r>
          </a:p>
        </p:txBody>
      </p:sp>
      <p:sp>
        <p:nvSpPr>
          <p:cNvPr id="3" name="Rectangle 2"/>
          <p:cNvSpPr/>
          <p:nvPr/>
        </p:nvSpPr>
        <p:spPr>
          <a:xfrm>
            <a:off x="164263" y="1657350"/>
            <a:ext cx="8682156" cy="1477328"/>
          </a:xfrm>
          <a:prstGeom prst="rect">
            <a:avLst/>
          </a:prstGeom>
        </p:spPr>
        <p:txBody>
          <a:bodyPr wrap="square">
            <a:spAutoFit/>
          </a:bodyPr>
          <a:lstStyle/>
          <a:p>
            <a:pPr marL="342900" marR="0" lvl="0" indent="-342900">
              <a:spcBef>
                <a:spcPts val="0"/>
              </a:spcBef>
              <a:spcAft>
                <a:spcPts val="0"/>
              </a:spcAft>
              <a:buClr>
                <a:srgbClr val="C00000"/>
              </a:buClr>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There are five criteria the Centers for Medicaid and Medicare Services uses to assess safety: mortality, safety of care, readmission, patient experience, and timely and effective care. Here is an overview of each of how each of these indicators directly apply to the care we provide.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E71CB19B-535C-241F-5C48-3E9EB11A796B}"/>
              </a:ext>
            </a:extLst>
          </p:cNvPr>
          <p:cNvSpPr txBox="1"/>
          <p:nvPr/>
        </p:nvSpPr>
        <p:spPr>
          <a:xfrm>
            <a:off x="4076129" y="4529565"/>
            <a:ext cx="5067871" cy="246221"/>
          </a:xfrm>
          <a:prstGeom prst="rect">
            <a:avLst/>
          </a:prstGeom>
          <a:noFill/>
        </p:spPr>
        <p:txBody>
          <a:bodyPr wrap="square" rtlCol="0">
            <a:spAutoFit/>
          </a:bodyPr>
          <a:lstStyle/>
          <a:p>
            <a:pPr marL="0" marR="0">
              <a:spcBef>
                <a:spcPts val="0"/>
              </a:spcBef>
              <a:spcAft>
                <a:spcPts val="0"/>
              </a:spcAft>
            </a:pPr>
            <a:r>
              <a:rPr lang="en-US" sz="1000" u="sng" dirty="0">
                <a:solidFill>
                  <a:srgbClr val="0563C1"/>
                </a:solidFill>
                <a:effectLst/>
                <a:latin typeface="Arial" panose="020B0604020202020204" pitchFamily="34" charset="0"/>
                <a:ea typeface="Times New Roman" panose="02020603050405020304" pitchFamily="18" charset="0"/>
                <a:hlinkClick r:id="rId2"/>
              </a:rPr>
              <a:t>https://data.cms.gov/provider-data/topics/hospitals/overall-hospital-quality-star-rating</a:t>
            </a:r>
            <a:endParaRPr lang="en-US"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79951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a:bodyPr>
          <a:lstStyle/>
          <a:p>
            <a:pPr algn="ctr"/>
            <a:r>
              <a:rPr lang="en-US" sz="2800" dirty="0">
                <a:solidFill>
                  <a:schemeClr val="tx1"/>
                </a:solidFill>
              </a:rPr>
              <a:t>Mortality (22% of overall rating)</a:t>
            </a:r>
          </a:p>
        </p:txBody>
      </p:sp>
      <p:sp>
        <p:nvSpPr>
          <p:cNvPr id="3" name="Rectangle 2"/>
          <p:cNvSpPr/>
          <p:nvPr/>
        </p:nvSpPr>
        <p:spPr>
          <a:xfrm>
            <a:off x="284747" y="1352550"/>
            <a:ext cx="8682156" cy="1754326"/>
          </a:xfrm>
          <a:prstGeom prst="rect">
            <a:avLst/>
          </a:prstGeom>
        </p:spPr>
        <p:txBody>
          <a:bodyPr wrap="square">
            <a:spAutoFit/>
          </a:bodyPr>
          <a:lstStyle/>
          <a:p>
            <a:pPr marL="0" marR="0" fontAlgn="base">
              <a:spcBef>
                <a:spcPts val="0"/>
              </a:spcBef>
              <a:spcAft>
                <a:spcPts val="1200"/>
              </a:spcAft>
            </a:pPr>
            <a:r>
              <a:rPr lang="en-US" dirty="0">
                <a:effectLst/>
                <a:ea typeface="Times New Roman" panose="02020603050405020304" pitchFamily="18" charset="0"/>
              </a:rPr>
              <a:t>CMS lists pressure ulcers as the first “patient safety indicator” (PSI) associated with “serious complications” resulting in “deaths among patients with serious treatable complications after surgery.”</a:t>
            </a:r>
            <a:r>
              <a:rPr lang="en-US" baseline="30000" dirty="0">
                <a:effectLst/>
                <a:ea typeface="Times New Roman" panose="02020603050405020304" pitchFamily="18" charset="0"/>
              </a:rPr>
              <a:t> </a:t>
            </a:r>
            <a:r>
              <a:rPr lang="en-US" dirty="0">
                <a:effectLst/>
                <a:ea typeface="Times New Roman" panose="02020603050405020304" pitchFamily="18" charset="0"/>
              </a:rPr>
              <a:t>By eliminating hospital acquired pressure ulcers and ensuring optimal treatment for any patient with a chronic wound we can not only reducing deaths among patients with serious treatable complications after surgery, we will also contribute to higher CMS ratings. </a:t>
            </a:r>
          </a:p>
        </p:txBody>
      </p:sp>
      <p:sp>
        <p:nvSpPr>
          <p:cNvPr id="4" name="TextBox 3">
            <a:extLst>
              <a:ext uri="{FF2B5EF4-FFF2-40B4-BE49-F238E27FC236}">
                <a16:creationId xmlns:a16="http://schemas.microsoft.com/office/drawing/2014/main" id="{5EF5C808-4D2C-03D2-F78E-DCCDE5ACE506}"/>
              </a:ext>
            </a:extLst>
          </p:cNvPr>
          <p:cNvSpPr txBox="1"/>
          <p:nvPr/>
        </p:nvSpPr>
        <p:spPr>
          <a:xfrm>
            <a:off x="4038430" y="4171589"/>
            <a:ext cx="5067871" cy="707886"/>
          </a:xfrm>
          <a:prstGeom prst="rect">
            <a:avLst/>
          </a:prstGeom>
          <a:noFill/>
        </p:spPr>
        <p:txBody>
          <a:bodyPr wrap="square" rtlCol="0">
            <a:spAutoFit/>
          </a:bodyPr>
          <a:lstStyle/>
          <a:p>
            <a:pPr marL="0" marR="0">
              <a:spcBef>
                <a:spcPts val="0"/>
              </a:spcBef>
              <a:spcAft>
                <a:spcPts val="0"/>
              </a:spcAft>
            </a:pPr>
            <a:r>
              <a:rPr lang="en-US" sz="1000" u="sng" dirty="0">
                <a:solidFill>
                  <a:srgbClr val="0563C1"/>
                </a:solidFill>
                <a:effectLst/>
                <a:ea typeface="Times New Roman" panose="02020603050405020304" pitchFamily="18" charset="0"/>
                <a:hlinkClick r:id="rId2"/>
              </a:rPr>
              <a:t>https://data.cms.gov/provider-data/topics/hospitals/overall-hospital-quality-star-rating</a:t>
            </a:r>
            <a:endParaRPr lang="en-US" sz="1000" u="sng" dirty="0">
              <a:solidFill>
                <a:srgbClr val="0563C1"/>
              </a:solidFill>
              <a:effectLst/>
              <a:ea typeface="Times New Roman" panose="02020603050405020304" pitchFamily="18" charset="0"/>
            </a:endParaRPr>
          </a:p>
          <a:p>
            <a:pPr marL="0" marR="0">
              <a:spcBef>
                <a:spcPts val="0"/>
              </a:spcBef>
              <a:spcAft>
                <a:spcPts val="0"/>
              </a:spcAft>
            </a:pPr>
            <a:endParaRPr lang="en-US" sz="1000" dirty="0">
              <a:effectLst/>
              <a:ea typeface="Times New Roman" panose="02020603050405020304" pitchFamily="18" charset="0"/>
            </a:endParaRPr>
          </a:p>
          <a:p>
            <a:pPr marL="0" marR="0">
              <a:spcBef>
                <a:spcPts val="0"/>
              </a:spcBef>
              <a:spcAft>
                <a:spcPts val="0"/>
              </a:spcAft>
            </a:pPr>
            <a:r>
              <a:rPr lang="en-US" sz="1000" u="sng" dirty="0">
                <a:solidFill>
                  <a:srgbClr val="0563C1"/>
                </a:solidFill>
                <a:effectLst/>
                <a:ea typeface="Times New Roman" panose="02020603050405020304" pitchFamily="18" charset="0"/>
                <a:hlinkClick r:id="rId3"/>
              </a:rPr>
              <a:t>https://qualityindicators.ahrq.gov/Downloads/Modules/PSI/V2022/TechSpecs/PSI_0Death_Rate_among_Surgical_Inpatients_with_Serious_Treatable_Complications.pdf</a:t>
            </a:r>
            <a:endParaRPr lang="en-US" sz="1000" dirty="0">
              <a:effectLst/>
              <a:ea typeface="Times New Roman" panose="02020603050405020304" pitchFamily="18" charset="0"/>
            </a:endParaRPr>
          </a:p>
        </p:txBody>
      </p:sp>
    </p:spTree>
    <p:extLst>
      <p:ext uri="{BB962C8B-B14F-4D97-AF65-F5344CB8AC3E}">
        <p14:creationId xmlns:p14="http://schemas.microsoft.com/office/powerpoint/2010/main" val="1990164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a:bodyPr>
          <a:lstStyle/>
          <a:p>
            <a:pPr algn="ctr"/>
            <a:r>
              <a:rPr lang="en-US" sz="2800" dirty="0">
                <a:solidFill>
                  <a:schemeClr val="tx1"/>
                </a:solidFill>
              </a:rPr>
              <a:t>Safety of Care (22% of overall rating)</a:t>
            </a:r>
          </a:p>
        </p:txBody>
      </p:sp>
      <p:sp>
        <p:nvSpPr>
          <p:cNvPr id="3" name="Rectangle 2"/>
          <p:cNvSpPr/>
          <p:nvPr/>
        </p:nvSpPr>
        <p:spPr>
          <a:xfrm>
            <a:off x="157044" y="971911"/>
            <a:ext cx="8682156" cy="2308324"/>
          </a:xfrm>
          <a:prstGeom prst="rect">
            <a:avLst/>
          </a:prstGeom>
        </p:spPr>
        <p:txBody>
          <a:bodyPr wrap="square">
            <a:spAutoFit/>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The CMS identifies “Methicillin-resistant </a:t>
            </a:r>
            <a:r>
              <a:rPr lang="en-US" sz="1800" i="1" dirty="0">
                <a:effectLst/>
                <a:latin typeface="Arial" panose="020B0604020202020204" pitchFamily="34" charset="0"/>
                <a:ea typeface="Times New Roman" panose="02020603050405020304" pitchFamily="18" charset="0"/>
              </a:rPr>
              <a:t>Staphylococcus aureus</a:t>
            </a:r>
            <a:r>
              <a:rPr lang="en-US" sz="1800" dirty="0">
                <a:effectLst/>
                <a:latin typeface="Arial" panose="020B0604020202020204" pitchFamily="34" charset="0"/>
                <a:ea typeface="Times New Roman" panose="02020603050405020304" pitchFamily="18" charset="0"/>
              </a:rPr>
              <a:t> (MRSA) Blood Laboratory-identified Events (Bloodstream infections)” as another area of avoidable “serious complications.” By employing our evidence-based protocols, which require early treatment and taking initial deep culture and pathology, we do reduce healthcare-acquired MRSA infection and ensure that at-risk patients are treated promptly and comprehensively for any potential infection. This will also reduce the morbidity and mortality associated with post-op sepsis while contributing to the hospital’s overall rating.</a:t>
            </a:r>
            <a:endParaRPr lang="en-US" sz="1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C9D690DC-BD6F-8FA9-B3E8-A0E1B9845E71}"/>
              </a:ext>
            </a:extLst>
          </p:cNvPr>
          <p:cNvSpPr txBox="1"/>
          <p:nvPr/>
        </p:nvSpPr>
        <p:spPr>
          <a:xfrm>
            <a:off x="4076129" y="4529565"/>
            <a:ext cx="5067871" cy="246221"/>
          </a:xfrm>
          <a:prstGeom prst="rect">
            <a:avLst/>
          </a:prstGeom>
          <a:noFill/>
        </p:spPr>
        <p:txBody>
          <a:bodyPr wrap="square" rtlCol="0">
            <a:spAutoFit/>
          </a:bodyPr>
          <a:lstStyle/>
          <a:p>
            <a:pPr marL="0" marR="0">
              <a:spcBef>
                <a:spcPts val="0"/>
              </a:spcBef>
              <a:spcAft>
                <a:spcPts val="0"/>
              </a:spcAft>
            </a:pPr>
            <a:r>
              <a:rPr lang="en-US" sz="1000" u="sng" dirty="0">
                <a:solidFill>
                  <a:srgbClr val="0563C1"/>
                </a:solidFill>
                <a:effectLst/>
                <a:latin typeface="Arial" panose="020B0604020202020204" pitchFamily="34" charset="0"/>
                <a:ea typeface="Times New Roman" panose="02020603050405020304" pitchFamily="18" charset="0"/>
                <a:hlinkClick r:id="rId2"/>
              </a:rPr>
              <a:t>https://data.cms.gov/provider-data/topics/hospitals/overall-hospital-quality-star-rating</a:t>
            </a:r>
            <a:endParaRPr lang="en-US"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4892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a:bodyPr>
          <a:lstStyle/>
          <a:p>
            <a:pPr algn="ctr"/>
            <a:r>
              <a:rPr lang="en-US" sz="2800" dirty="0">
                <a:solidFill>
                  <a:schemeClr val="tx1"/>
                </a:solidFill>
              </a:rPr>
              <a:t>Readmission (22% of overall rating)</a:t>
            </a:r>
          </a:p>
        </p:txBody>
      </p:sp>
      <p:sp>
        <p:nvSpPr>
          <p:cNvPr id="3" name="Rectangle 2"/>
          <p:cNvSpPr/>
          <p:nvPr/>
        </p:nvSpPr>
        <p:spPr>
          <a:xfrm>
            <a:off x="157044" y="1504950"/>
            <a:ext cx="8682156" cy="1477328"/>
          </a:xfrm>
          <a:prstGeom prst="rect">
            <a:avLst/>
          </a:prstGeom>
        </p:spPr>
        <p:txBody>
          <a:bodyPr wrap="square">
            <a:spAutoFit/>
          </a:bodyPr>
          <a:lstStyle/>
          <a:p>
            <a:pPr marL="0" marR="0" fontAlgn="base">
              <a:spcBef>
                <a:spcPts val="0"/>
              </a:spcBef>
              <a:spcAft>
                <a:spcPts val="1200"/>
              </a:spcAft>
            </a:pPr>
            <a:r>
              <a:rPr lang="en-US" sz="1800" dirty="0">
                <a:effectLst/>
                <a:latin typeface="Arial" panose="020B0604020202020204" pitchFamily="34" charset="0"/>
                <a:ea typeface="Times New Roman" panose="02020603050405020304" pitchFamily="18" charset="0"/>
              </a:rPr>
              <a:t>The CMS defines readmission as “admission to an acute care hospital within 30 days of discharge” or “unplanned visits after hospital outpatient surgery.” Because readmissions are costly as well as preventable, reducing readmissions through definitive </a:t>
            </a:r>
            <a:r>
              <a:rPr lang="en-US" sz="1800" dirty="0" err="1">
                <a:effectLst/>
                <a:latin typeface="Arial" panose="020B0604020202020204" pitchFamily="34" charset="0"/>
                <a:ea typeface="Times New Roman" panose="02020603050405020304" pitchFamily="18" charset="0"/>
              </a:rPr>
              <a:t>debridements</a:t>
            </a:r>
            <a:r>
              <a:rPr lang="en-US" sz="1800" dirty="0">
                <a:effectLst/>
                <a:latin typeface="Arial" panose="020B0604020202020204" pitchFamily="34" charset="0"/>
                <a:ea typeface="Times New Roman" panose="02020603050405020304" pitchFamily="18" charset="0"/>
              </a:rPr>
              <a:t> with a comprehensive treatment plan upon first examination of the patient can directly address this key criterion.</a:t>
            </a:r>
            <a:endParaRPr lang="en-US" sz="1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A9813AE-CC58-6ED9-D588-9F2AEAC67824}"/>
              </a:ext>
            </a:extLst>
          </p:cNvPr>
          <p:cNvSpPr txBox="1"/>
          <p:nvPr/>
        </p:nvSpPr>
        <p:spPr>
          <a:xfrm>
            <a:off x="4076129" y="4529565"/>
            <a:ext cx="5067871" cy="246221"/>
          </a:xfrm>
          <a:prstGeom prst="rect">
            <a:avLst/>
          </a:prstGeom>
          <a:noFill/>
        </p:spPr>
        <p:txBody>
          <a:bodyPr wrap="square" rtlCol="0">
            <a:spAutoFit/>
          </a:bodyPr>
          <a:lstStyle/>
          <a:p>
            <a:pPr marL="0" marR="0">
              <a:spcBef>
                <a:spcPts val="0"/>
              </a:spcBef>
              <a:spcAft>
                <a:spcPts val="0"/>
              </a:spcAft>
            </a:pPr>
            <a:r>
              <a:rPr lang="en-US" sz="1000" u="sng" dirty="0">
                <a:solidFill>
                  <a:srgbClr val="0563C1"/>
                </a:solidFill>
                <a:effectLst/>
                <a:latin typeface="Arial" panose="020B0604020202020204" pitchFamily="34" charset="0"/>
                <a:ea typeface="Times New Roman" panose="02020603050405020304" pitchFamily="18" charset="0"/>
                <a:hlinkClick r:id="rId2"/>
              </a:rPr>
              <a:t>https://data.cms.gov/provider-data/topics/hospitals/overall-hospital-quality-star-rating</a:t>
            </a:r>
            <a:endParaRPr lang="en-US"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19497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a:bodyPr>
          <a:lstStyle/>
          <a:p>
            <a:pPr algn="ctr"/>
            <a:r>
              <a:rPr lang="en-US" sz="2800" dirty="0">
                <a:solidFill>
                  <a:schemeClr val="tx1"/>
                </a:solidFill>
              </a:rPr>
              <a:t>Patient experience (22% of overall rating)</a:t>
            </a:r>
          </a:p>
        </p:txBody>
      </p:sp>
      <p:sp>
        <p:nvSpPr>
          <p:cNvPr id="3" name="Rectangle 2"/>
          <p:cNvSpPr/>
          <p:nvPr/>
        </p:nvSpPr>
        <p:spPr>
          <a:xfrm>
            <a:off x="157044" y="971911"/>
            <a:ext cx="8682156" cy="3570208"/>
          </a:xfrm>
          <a:prstGeom prst="rect">
            <a:avLst/>
          </a:prstGeom>
        </p:spPr>
        <p:txBody>
          <a:bodyPr wrap="square">
            <a:spAutoFit/>
          </a:bodyPr>
          <a:lstStyle/>
          <a:p>
            <a:pPr marL="0" marR="0" fontAlgn="base">
              <a:spcBef>
                <a:spcPts val="0"/>
              </a:spcBef>
              <a:spcAft>
                <a:spcPts val="1200"/>
              </a:spcAft>
            </a:pPr>
            <a:r>
              <a:rPr lang="en-US" sz="1800" dirty="0">
                <a:solidFill>
                  <a:srgbClr val="212121"/>
                </a:solidFill>
                <a:effectLst/>
                <a:latin typeface="Arial" panose="020B0604020202020204" pitchFamily="34" charset="0"/>
                <a:ea typeface="Times New Roman" panose="02020603050405020304" pitchFamily="18" charset="0"/>
              </a:rPr>
              <a:t>Because quality of care ratings now determine government reimbursement, and patient satisfaction surveys now significantly decide assessment of care, patient satisfaction is of critical importance to every practice. CMS identifies “communication” as the core element of patient satisfaction, including communication with nurses, doctors, and staff. Two other key metrics are “</a:t>
            </a:r>
            <a:r>
              <a:rPr lang="en-US" sz="1800" dirty="0">
                <a:effectLst/>
                <a:latin typeface="Arial" panose="020B0604020202020204" pitchFamily="34" charset="0"/>
                <a:ea typeface="Times New Roman" panose="02020603050405020304" pitchFamily="18" charset="0"/>
              </a:rPr>
              <a:t>Patients who reported that they were given information about what to do during their recovery at home” and “Patients who understood their care when they left the hospital.”</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212121"/>
                </a:solidFill>
                <a:effectLst/>
                <a:latin typeface="Arial" panose="020B0604020202020204" pitchFamily="34" charset="0"/>
                <a:ea typeface="Times New Roman" panose="02020603050405020304" pitchFamily="18" charset="0"/>
              </a:rPr>
              <a:t>Communication is at the core of our care. Not only are patients able to contact our caregivers 24/7 to discuss concerns about their wounds, we maintain a continuously updated website (</a:t>
            </a:r>
            <a:r>
              <a:rPr lang="en-US" sz="1800" dirty="0" err="1">
                <a:solidFill>
                  <a:srgbClr val="212121"/>
                </a:solidFill>
                <a:effectLst/>
                <a:latin typeface="Arial" panose="020B0604020202020204" pitchFamily="34" charset="0"/>
                <a:ea typeface="Times New Roman" panose="02020603050405020304" pitchFamily="18" charset="0"/>
              </a:rPr>
              <a:t>newjerseywoundhealing.com</a:t>
            </a:r>
            <a:r>
              <a:rPr lang="en-US" sz="1800" dirty="0">
                <a:solidFill>
                  <a:srgbClr val="212121"/>
                </a:solidFill>
                <a:effectLst/>
                <a:latin typeface="Arial" panose="020B0604020202020204" pitchFamily="34" charset="0"/>
                <a:ea typeface="Times New Roman" panose="02020603050405020304" pitchFamily="18" charset="0"/>
              </a:rPr>
              <a:t>) that contains a range of educational material for patients with questions about their wound or wound care. </a:t>
            </a:r>
            <a:endParaRPr lang="en-US" sz="1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D5EA7DB9-94D0-6A05-D073-BC1ADF92F35F}"/>
              </a:ext>
            </a:extLst>
          </p:cNvPr>
          <p:cNvSpPr txBox="1"/>
          <p:nvPr/>
        </p:nvSpPr>
        <p:spPr>
          <a:xfrm>
            <a:off x="4076129" y="4529565"/>
            <a:ext cx="5067871" cy="246221"/>
          </a:xfrm>
          <a:prstGeom prst="rect">
            <a:avLst/>
          </a:prstGeom>
          <a:noFill/>
        </p:spPr>
        <p:txBody>
          <a:bodyPr wrap="square" rtlCol="0">
            <a:spAutoFit/>
          </a:bodyPr>
          <a:lstStyle/>
          <a:p>
            <a:pPr marL="0" marR="0">
              <a:spcBef>
                <a:spcPts val="0"/>
              </a:spcBef>
              <a:spcAft>
                <a:spcPts val="0"/>
              </a:spcAft>
            </a:pPr>
            <a:r>
              <a:rPr lang="en-US" sz="1000" u="sng" dirty="0">
                <a:solidFill>
                  <a:srgbClr val="0563C1"/>
                </a:solidFill>
                <a:effectLst/>
                <a:latin typeface="Arial" panose="020B0604020202020204" pitchFamily="34" charset="0"/>
                <a:ea typeface="Times New Roman" panose="02020603050405020304" pitchFamily="18" charset="0"/>
                <a:hlinkClick r:id="rId2"/>
              </a:rPr>
              <a:t>https://data.cms.gov/provider-data/topics/hospitals/overall-hospital-quality-star-rating</a:t>
            </a:r>
            <a:endParaRPr lang="en-US"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0021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a:bodyPr>
          <a:lstStyle/>
          <a:p>
            <a:pPr algn="ctr"/>
            <a:r>
              <a:rPr lang="en-US" sz="2800" dirty="0">
                <a:solidFill>
                  <a:schemeClr val="tx1"/>
                </a:solidFill>
              </a:rPr>
              <a:t>Timely and effective care (12% of overall rating)</a:t>
            </a:r>
          </a:p>
        </p:txBody>
      </p:sp>
      <p:sp>
        <p:nvSpPr>
          <p:cNvPr id="3" name="Rectangle 2"/>
          <p:cNvSpPr/>
          <p:nvPr/>
        </p:nvSpPr>
        <p:spPr>
          <a:xfrm>
            <a:off x="157044" y="971911"/>
            <a:ext cx="8682156" cy="3016210"/>
          </a:xfrm>
          <a:prstGeom prst="rect">
            <a:avLst/>
          </a:prstGeom>
        </p:spPr>
        <p:txBody>
          <a:bodyPr wrap="square">
            <a:spAutoFit/>
          </a:bodyPr>
          <a:lstStyle/>
          <a:p>
            <a:pPr marL="0" marR="0" fontAlgn="base">
              <a:spcBef>
                <a:spcPts val="0"/>
              </a:spcBef>
              <a:spcAft>
                <a:spcPts val="1200"/>
              </a:spcAft>
            </a:pPr>
            <a:r>
              <a:rPr lang="en-US" sz="1800" dirty="0">
                <a:effectLst/>
                <a:latin typeface="Arial" panose="020B0604020202020204" pitchFamily="34" charset="0"/>
                <a:ea typeface="Times New Roman" panose="02020603050405020304" pitchFamily="18" charset="0"/>
              </a:rPr>
              <a:t>The CMS includes in this category “percentage of patients who received appropriate care for severe sepsis and septic shock” and “percentage of outpatients who got cardiac imaging stress tests before low-risk outpatient surgery.” These are two areas in which our team excels as they are already part of our routine standard of care.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Although we may not be included in the hospital acquired condition reduction program, we can help serve as partners to Medicare as national leaders in reducing wound- related and sepsis-related readmissions because we have already established with publications with the former director of Medicare. We have already identified multiple etiologies for readmission in our wound patients here at NBI. </a:t>
            </a:r>
            <a:endParaRPr lang="en-US" sz="1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D5EA7DB9-94D0-6A05-D073-BC1ADF92F35F}"/>
              </a:ext>
            </a:extLst>
          </p:cNvPr>
          <p:cNvSpPr txBox="1"/>
          <p:nvPr/>
        </p:nvSpPr>
        <p:spPr>
          <a:xfrm>
            <a:off x="4076129" y="4529565"/>
            <a:ext cx="5067871" cy="246221"/>
          </a:xfrm>
          <a:prstGeom prst="rect">
            <a:avLst/>
          </a:prstGeom>
          <a:noFill/>
        </p:spPr>
        <p:txBody>
          <a:bodyPr wrap="square" rtlCol="0">
            <a:spAutoFit/>
          </a:bodyPr>
          <a:lstStyle/>
          <a:p>
            <a:pPr marL="0" marR="0">
              <a:spcBef>
                <a:spcPts val="0"/>
              </a:spcBef>
              <a:spcAft>
                <a:spcPts val="0"/>
              </a:spcAft>
            </a:pPr>
            <a:r>
              <a:rPr lang="en-US" sz="1000" u="sng" dirty="0">
                <a:solidFill>
                  <a:srgbClr val="0563C1"/>
                </a:solidFill>
                <a:effectLst/>
                <a:latin typeface="Arial" panose="020B0604020202020204" pitchFamily="34" charset="0"/>
                <a:ea typeface="Times New Roman" panose="02020603050405020304" pitchFamily="18" charset="0"/>
                <a:hlinkClick r:id="rId2"/>
              </a:rPr>
              <a:t>https://data.cms.gov/provider-data/topics/hospitals/overall-hospital-quality-star-rating</a:t>
            </a:r>
            <a:endParaRPr lang="en-US"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3496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fontScale="90000"/>
          </a:bodyPr>
          <a:lstStyle/>
          <a:p>
            <a:pPr algn="ctr"/>
            <a:r>
              <a:rPr lang="en-US" sz="2800" dirty="0">
                <a:solidFill>
                  <a:schemeClr val="tx1"/>
                </a:solidFill>
              </a:rPr>
              <a:t>How is platelet rich plasma used in these patients? </a:t>
            </a:r>
          </a:p>
        </p:txBody>
      </p:sp>
      <p:sp>
        <p:nvSpPr>
          <p:cNvPr id="3" name="Rectangle 2"/>
          <p:cNvSpPr/>
          <p:nvPr/>
        </p:nvSpPr>
        <p:spPr>
          <a:xfrm>
            <a:off x="295940" y="971550"/>
            <a:ext cx="8229600" cy="1754326"/>
          </a:xfrm>
          <a:prstGeom prst="rect">
            <a:avLst/>
          </a:prstGeom>
        </p:spPr>
        <p:txBody>
          <a:bodyPr wrap="square">
            <a:spAutoFit/>
          </a:bodyPr>
          <a:lstStyle/>
          <a:p>
            <a:pPr marL="285750" indent="-285750">
              <a:buClr>
                <a:srgbClr val="C00000"/>
              </a:buClr>
              <a:buFont typeface="Arial" panose="020B0604020202020204" pitchFamily="34" charset="0"/>
              <a:buChar char="•"/>
            </a:pPr>
            <a:r>
              <a:rPr lang="en-US" sz="1200" b="1" i="0" dirty="0">
                <a:solidFill>
                  <a:srgbClr val="212121"/>
                </a:solidFill>
                <a:effectLst/>
                <a:latin typeface="system-ui"/>
              </a:rPr>
              <a:t>DuVal M, </a:t>
            </a:r>
            <a:r>
              <a:rPr lang="en-US" sz="1200" b="1" i="0" dirty="0" err="1">
                <a:solidFill>
                  <a:srgbClr val="212121"/>
                </a:solidFill>
                <a:effectLst/>
                <a:latin typeface="system-ui"/>
              </a:rPr>
              <a:t>Alkhraisat</a:t>
            </a:r>
            <a:r>
              <a:rPr lang="en-US" sz="1200" b="1" i="0" dirty="0">
                <a:solidFill>
                  <a:srgbClr val="212121"/>
                </a:solidFill>
                <a:effectLst/>
                <a:latin typeface="system-ui"/>
              </a:rPr>
              <a:t> MH. Adjunctive Plasma Rich in Growth Factors in the Treatment of Osteomyelitis and Large Odontogenic Cysts Prior to Successful Implant Rehabilitation: Case Report. Dent J (Basel). 2023 Jul 31;11(8):184. </a:t>
            </a:r>
            <a:r>
              <a:rPr lang="en-US" sz="1200" b="1" i="0" dirty="0" err="1">
                <a:solidFill>
                  <a:srgbClr val="212121"/>
                </a:solidFill>
                <a:effectLst/>
                <a:latin typeface="system-ui"/>
              </a:rPr>
              <a:t>doi</a:t>
            </a:r>
            <a:r>
              <a:rPr lang="en-US" sz="1200" b="1" i="0" dirty="0">
                <a:solidFill>
                  <a:srgbClr val="212121"/>
                </a:solidFill>
                <a:effectLst/>
                <a:latin typeface="system-ui"/>
              </a:rPr>
              <a:t>: 10.3390/dj11080184. PMID: 37623280; PMCID: PMC10453440.</a:t>
            </a:r>
          </a:p>
          <a:p>
            <a:pPr marL="285750" indent="-285750">
              <a:buClr>
                <a:srgbClr val="C00000"/>
              </a:buClr>
              <a:buFont typeface="Arial" panose="020B0604020202020204" pitchFamily="34" charset="0"/>
              <a:buChar char="•"/>
            </a:pPr>
            <a:endParaRPr lang="en-US" sz="1200" b="1" dirty="0">
              <a:solidFill>
                <a:srgbClr val="212121"/>
              </a:solidFill>
              <a:latin typeface="system-ui"/>
            </a:endParaRPr>
          </a:p>
          <a:p>
            <a:pPr marL="285750" indent="-285750">
              <a:buClr>
                <a:srgbClr val="C00000"/>
              </a:buClr>
              <a:buFont typeface="Arial" panose="020B0604020202020204" pitchFamily="34" charset="0"/>
              <a:buChar char="•"/>
            </a:pPr>
            <a:endParaRPr lang="en-US" sz="1200" b="1" dirty="0">
              <a:effectLst/>
            </a:endParaRPr>
          </a:p>
          <a:p>
            <a:pPr marL="285750" indent="-285750">
              <a:buClr>
                <a:srgbClr val="C00000"/>
              </a:buClr>
              <a:buFont typeface="Arial" panose="020B0604020202020204" pitchFamily="34" charset="0"/>
              <a:buChar char="•"/>
            </a:pPr>
            <a:endParaRPr lang="en-US" sz="1200" b="1" dirty="0">
              <a:effectLst/>
            </a:endParaRPr>
          </a:p>
          <a:p>
            <a:pPr marL="285750" indent="-285750">
              <a:buClr>
                <a:srgbClr val="C00000"/>
              </a:buClr>
              <a:buFont typeface="Arial" panose="020B0604020202020204" pitchFamily="34" charset="0"/>
              <a:buChar char="•"/>
            </a:pPr>
            <a:endParaRPr lang="en-US" sz="1200" b="1" dirty="0">
              <a:effectLst/>
            </a:endParaRPr>
          </a:p>
          <a:p>
            <a:pPr marL="285750" indent="-285750">
              <a:buClr>
                <a:srgbClr val="C00000"/>
              </a:buClr>
              <a:buFont typeface="Arial" panose="020B0604020202020204" pitchFamily="34" charset="0"/>
              <a:buChar char="•"/>
            </a:pPr>
            <a:endParaRPr lang="en-US" sz="1200" b="1" dirty="0">
              <a:effectLst/>
            </a:endParaRPr>
          </a:p>
          <a:p>
            <a:pPr marL="285750" indent="-285750">
              <a:buClr>
                <a:srgbClr val="C00000"/>
              </a:buClr>
              <a:buFont typeface="Arial" panose="020B0604020202020204" pitchFamily="34" charset="0"/>
              <a:buChar char="•"/>
            </a:pPr>
            <a:endParaRPr lang="en-US" sz="1200" b="1" dirty="0">
              <a:effectLst/>
            </a:endParaRPr>
          </a:p>
        </p:txBody>
      </p:sp>
      <p:pic>
        <p:nvPicPr>
          <p:cNvPr id="1026" name="Picture 2">
            <a:extLst>
              <a:ext uri="{FF2B5EF4-FFF2-40B4-BE49-F238E27FC236}">
                <a16:creationId xmlns:a16="http://schemas.microsoft.com/office/drawing/2014/main" id="{9BF6C7C8-667C-6915-1C6A-68D392C65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230" y="1544090"/>
            <a:ext cx="4094162" cy="34789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AB2862C-5C37-5E57-4783-040968A24857}"/>
              </a:ext>
            </a:extLst>
          </p:cNvPr>
          <p:cNvSpPr txBox="1"/>
          <p:nvPr/>
        </p:nvSpPr>
        <p:spPr>
          <a:xfrm>
            <a:off x="5029200" y="1848713"/>
            <a:ext cx="3424570" cy="2862322"/>
          </a:xfrm>
          <a:prstGeom prst="rect">
            <a:avLst/>
          </a:prstGeom>
          <a:noFill/>
        </p:spPr>
        <p:txBody>
          <a:bodyPr wrap="square">
            <a:spAutoFit/>
          </a:bodyPr>
          <a:lstStyle/>
          <a:p>
            <a:r>
              <a:rPr lang="en-US" sz="1200" b="0" i="0" dirty="0">
                <a:solidFill>
                  <a:srgbClr val="333333"/>
                </a:solidFill>
                <a:effectLst/>
              </a:rPr>
              <a:t>Case 1: (</a:t>
            </a:r>
            <a:r>
              <a:rPr lang="en-US" sz="1200" b="1" i="0" dirty="0">
                <a:solidFill>
                  <a:srgbClr val="333333"/>
                </a:solidFill>
                <a:effectLst/>
              </a:rPr>
              <a:t>a</a:t>
            </a:r>
            <a:r>
              <a:rPr lang="en-US" sz="1200" b="0" i="0" dirty="0">
                <a:solidFill>
                  <a:srgbClr val="333333"/>
                </a:solidFill>
                <a:effectLst/>
              </a:rPr>
              <a:t>) Extensive osteolysis of implants 45,44,43, and 32 extending to the inferior border of the mandible; (</a:t>
            </a:r>
            <a:r>
              <a:rPr lang="en-US" sz="1200" b="1" i="0" dirty="0">
                <a:solidFill>
                  <a:srgbClr val="333333"/>
                </a:solidFill>
                <a:effectLst/>
              </a:rPr>
              <a:t>b</a:t>
            </a:r>
            <a:r>
              <a:rPr lang="en-US" sz="1200" b="0" i="0" dirty="0">
                <a:solidFill>
                  <a:srgbClr val="333333"/>
                </a:solidFill>
                <a:effectLst/>
              </a:rPr>
              <a:t>) Immediate post-operative </a:t>
            </a:r>
            <a:r>
              <a:rPr lang="en-US" sz="1200" b="0" i="0" dirty="0" err="1">
                <a:solidFill>
                  <a:srgbClr val="333333"/>
                </a:solidFill>
                <a:effectLst/>
              </a:rPr>
              <a:t>panorex</a:t>
            </a:r>
            <a:r>
              <a:rPr lang="en-US" sz="1200" b="0" i="0" dirty="0">
                <a:solidFill>
                  <a:srgbClr val="333333"/>
                </a:solidFill>
                <a:effectLst/>
              </a:rPr>
              <a:t> following curettage and debridement with removal of </a:t>
            </a:r>
            <a:r>
              <a:rPr lang="en-US" sz="1200" b="0" i="0" dirty="0" err="1">
                <a:solidFill>
                  <a:srgbClr val="333333"/>
                </a:solidFill>
                <a:effectLst/>
              </a:rPr>
              <a:t>sequestrae</a:t>
            </a:r>
            <a:r>
              <a:rPr lang="en-US" sz="1200" b="0" i="0" dirty="0">
                <a:solidFill>
                  <a:srgbClr val="333333"/>
                </a:solidFill>
                <a:effectLst/>
              </a:rPr>
              <a:t>. Note that extensive </a:t>
            </a:r>
            <a:r>
              <a:rPr lang="en-US" sz="1200" b="0" i="0" dirty="0" err="1">
                <a:solidFill>
                  <a:srgbClr val="333333"/>
                </a:solidFill>
                <a:effectLst/>
              </a:rPr>
              <a:t>corticotomy</a:t>
            </a:r>
            <a:r>
              <a:rPr lang="en-US" sz="1200" b="0" i="0" dirty="0">
                <a:solidFill>
                  <a:srgbClr val="333333"/>
                </a:solidFill>
                <a:effectLst/>
              </a:rPr>
              <a:t> and saucerization were not performed; (</a:t>
            </a:r>
            <a:r>
              <a:rPr lang="en-US" sz="1200" b="1" i="0" dirty="0">
                <a:solidFill>
                  <a:srgbClr val="333333"/>
                </a:solidFill>
                <a:effectLst/>
              </a:rPr>
              <a:t>c</a:t>
            </a:r>
            <a:r>
              <a:rPr lang="en-US" sz="1200" b="0" i="0" dirty="0">
                <a:solidFill>
                  <a:srgbClr val="333333"/>
                </a:solidFill>
                <a:effectLst/>
              </a:rPr>
              <a:t>) The 10-week post-operative panoramic radiograph. Note that bone regeneration with no apparent loss of osseous height compared to pre-operative panoramic radiograph was observed; (</a:t>
            </a:r>
            <a:r>
              <a:rPr lang="en-US" sz="1200" b="1" i="0" dirty="0">
                <a:solidFill>
                  <a:srgbClr val="333333"/>
                </a:solidFill>
                <a:effectLst/>
              </a:rPr>
              <a:t>d</a:t>
            </a:r>
            <a:r>
              <a:rPr lang="en-US" sz="1200" b="0" i="0" dirty="0">
                <a:solidFill>
                  <a:srgbClr val="333333"/>
                </a:solidFill>
                <a:effectLst/>
              </a:rPr>
              <a:t>) The 26-week follow-up panoramic radiograph showing bone consolidation; (</a:t>
            </a:r>
            <a:r>
              <a:rPr lang="en-US" sz="1200" b="1" i="0" dirty="0">
                <a:solidFill>
                  <a:srgbClr val="333333"/>
                </a:solidFill>
                <a:effectLst/>
              </a:rPr>
              <a:t>e</a:t>
            </a:r>
            <a:r>
              <a:rPr lang="en-US" sz="1200" b="0" i="0" dirty="0">
                <a:solidFill>
                  <a:srgbClr val="333333"/>
                </a:solidFill>
                <a:effectLst/>
              </a:rPr>
              <a:t>) Fractured implant 34; (</a:t>
            </a:r>
            <a:r>
              <a:rPr lang="en-US" sz="1200" b="1" i="0" dirty="0">
                <a:solidFill>
                  <a:srgbClr val="333333"/>
                </a:solidFill>
                <a:effectLst/>
              </a:rPr>
              <a:t>f</a:t>
            </a:r>
            <a:r>
              <a:rPr lang="en-US" sz="1200" b="0" i="0" dirty="0">
                <a:solidFill>
                  <a:srgbClr val="333333"/>
                </a:solidFill>
                <a:effectLst/>
              </a:rPr>
              <a:t>) At 52 weeks after debridement—Implant placement for conservative over denture rehabilitation.</a:t>
            </a:r>
            <a:endParaRPr lang="en-US" sz="1200" dirty="0"/>
          </a:p>
        </p:txBody>
      </p:sp>
    </p:spTree>
    <p:extLst>
      <p:ext uri="{BB962C8B-B14F-4D97-AF65-F5344CB8AC3E}">
        <p14:creationId xmlns:p14="http://schemas.microsoft.com/office/powerpoint/2010/main" val="1179798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9740"/>
            <a:ext cx="8507392" cy="672387"/>
          </a:xfrm>
        </p:spPr>
        <p:txBody>
          <a:bodyPr>
            <a:normAutofit fontScale="90000"/>
          </a:bodyPr>
          <a:lstStyle/>
          <a:p>
            <a:pPr algn="ctr"/>
            <a:r>
              <a:rPr lang="en-US" sz="2800" dirty="0">
                <a:solidFill>
                  <a:schemeClr val="tx1"/>
                </a:solidFill>
              </a:rPr>
              <a:t>How is platelet rich plasma used in these patients? </a:t>
            </a:r>
          </a:p>
        </p:txBody>
      </p:sp>
      <p:sp>
        <p:nvSpPr>
          <p:cNvPr id="3" name="Rectangle 2"/>
          <p:cNvSpPr/>
          <p:nvPr/>
        </p:nvSpPr>
        <p:spPr>
          <a:xfrm>
            <a:off x="381000" y="514350"/>
            <a:ext cx="8283436" cy="2616101"/>
          </a:xfrm>
          <a:prstGeom prst="rect">
            <a:avLst/>
          </a:prstGeom>
        </p:spPr>
        <p:txBody>
          <a:bodyPr wrap="square">
            <a:spAutoFit/>
          </a:bodyPr>
          <a:lstStyle/>
          <a:p>
            <a:pPr marL="285750" indent="-285750">
              <a:buClr>
                <a:srgbClr val="C00000"/>
              </a:buClr>
              <a:buFont typeface="Arial" panose="020B0604020202020204" pitchFamily="34" charset="0"/>
              <a:buChar char="•"/>
            </a:pPr>
            <a:endParaRPr lang="en-US" sz="1200" dirty="0">
              <a:effectLst/>
            </a:endParaRPr>
          </a:p>
          <a:p>
            <a:pPr marL="285750" indent="-285750">
              <a:buClr>
                <a:srgbClr val="C00000"/>
              </a:buClr>
              <a:buFont typeface="Arial" panose="020B0604020202020204" pitchFamily="34" charset="0"/>
              <a:buChar char="•"/>
            </a:pPr>
            <a:r>
              <a:rPr lang="en-US" sz="1600" b="1" i="0" dirty="0">
                <a:solidFill>
                  <a:srgbClr val="212121"/>
                </a:solidFill>
                <a:effectLst/>
              </a:rPr>
              <a:t>Yu S, Bd YT, Bd YW, Bd MF, </a:t>
            </a:r>
            <a:r>
              <a:rPr lang="en-US" sz="1600" b="1" i="0" dirty="0" err="1">
                <a:solidFill>
                  <a:srgbClr val="212121"/>
                </a:solidFill>
                <a:effectLst/>
              </a:rPr>
              <a:t>BMed</a:t>
            </a:r>
            <a:r>
              <a:rPr lang="en-US" sz="1600" b="1" i="0" dirty="0">
                <a:solidFill>
                  <a:srgbClr val="212121"/>
                </a:solidFill>
                <a:effectLst/>
              </a:rPr>
              <a:t> SL, </a:t>
            </a:r>
            <a:r>
              <a:rPr lang="en-US" sz="1600" b="1" i="0" dirty="0" err="1">
                <a:solidFill>
                  <a:srgbClr val="212121"/>
                </a:solidFill>
                <a:effectLst/>
              </a:rPr>
              <a:t>BMed</a:t>
            </a:r>
            <a:r>
              <a:rPr lang="en-US" sz="1600" b="1" i="0" dirty="0">
                <a:solidFill>
                  <a:srgbClr val="212121"/>
                </a:solidFill>
                <a:effectLst/>
              </a:rPr>
              <a:t> GT, </a:t>
            </a:r>
            <a:r>
              <a:rPr lang="en-US" sz="1600" b="1" i="0" dirty="0" err="1">
                <a:solidFill>
                  <a:srgbClr val="212121"/>
                </a:solidFill>
                <a:effectLst/>
              </a:rPr>
              <a:t>BMed</a:t>
            </a:r>
            <a:r>
              <a:rPr lang="en-US" sz="1600" b="1" i="0" dirty="0">
                <a:solidFill>
                  <a:srgbClr val="212121"/>
                </a:solidFill>
                <a:effectLst/>
              </a:rPr>
              <a:t> ZY, </a:t>
            </a:r>
            <a:r>
              <a:rPr lang="en-US" sz="1600" b="1" i="0" dirty="0" err="1">
                <a:solidFill>
                  <a:srgbClr val="212121"/>
                </a:solidFill>
                <a:effectLst/>
              </a:rPr>
              <a:t>Miron</a:t>
            </a:r>
            <a:r>
              <a:rPr lang="en-US" sz="1600" b="1" i="0" dirty="0">
                <a:solidFill>
                  <a:srgbClr val="212121"/>
                </a:solidFill>
                <a:effectLst/>
              </a:rPr>
              <a:t> RJ, Zhang Y, Yang Z, Wang Y. Early tissue and healing responses after maxillary sinus augmentation using horizontal platelet rich fibrin bone blocks. BMC Oral Health. 2023 Aug 24;23(1):589. </a:t>
            </a:r>
            <a:r>
              <a:rPr lang="en-US" sz="1600" b="1" i="0" dirty="0" err="1">
                <a:solidFill>
                  <a:srgbClr val="212121"/>
                </a:solidFill>
                <a:effectLst/>
              </a:rPr>
              <a:t>doi</a:t>
            </a:r>
            <a:r>
              <a:rPr lang="en-US" sz="1600" b="1" i="0" dirty="0">
                <a:solidFill>
                  <a:srgbClr val="212121"/>
                </a:solidFill>
                <a:effectLst/>
              </a:rPr>
              <a:t>: 10.1186/s12903-023-03228-z. PMID: 37620826; PMCID: PMC10463479.</a:t>
            </a:r>
            <a:endParaRPr lang="en-US" sz="1600" dirty="0">
              <a:effectLst/>
            </a:endParaRPr>
          </a:p>
          <a:p>
            <a:pPr marL="285750" indent="-285750">
              <a:buClr>
                <a:srgbClr val="C00000"/>
              </a:buClr>
              <a:buFont typeface="Arial" panose="020B0604020202020204" pitchFamily="34" charset="0"/>
              <a:buChar char="•"/>
            </a:pPr>
            <a:r>
              <a:rPr lang="en-US" sz="1600" b="0" i="0" dirty="0">
                <a:solidFill>
                  <a:srgbClr val="212121"/>
                </a:solidFill>
                <a:effectLst/>
              </a:rPr>
              <a:t>H-PRF bone blocks led to early infiltration of immune cells as early as 3 days post-surgery, leading towards an accelerated formation of new blood vessels and bone remodeling. </a:t>
            </a:r>
            <a:endParaRPr lang="en-US" sz="1600" dirty="0">
              <a:effectLst/>
            </a:endParaRPr>
          </a:p>
          <a:p>
            <a:pPr marL="285750" indent="-285750">
              <a:buClr>
                <a:srgbClr val="C00000"/>
              </a:buClr>
              <a:buFont typeface="Arial" panose="020B0604020202020204" pitchFamily="34" charset="0"/>
              <a:buChar char="•"/>
            </a:pPr>
            <a:endParaRPr lang="en-US" sz="1200" dirty="0">
              <a:effectLst/>
            </a:endParaRPr>
          </a:p>
          <a:p>
            <a:pPr marL="285750" indent="-285750">
              <a:buClr>
                <a:srgbClr val="C00000"/>
              </a:buClr>
              <a:buFont typeface="Arial" panose="020B0604020202020204" pitchFamily="34" charset="0"/>
              <a:buChar char="•"/>
            </a:pPr>
            <a:endParaRPr lang="en-US" sz="1200" dirty="0">
              <a:effectLst/>
            </a:endParaRPr>
          </a:p>
        </p:txBody>
      </p:sp>
      <p:pic>
        <p:nvPicPr>
          <p:cNvPr id="2050" name="Picture 2">
            <a:extLst>
              <a:ext uri="{FF2B5EF4-FFF2-40B4-BE49-F238E27FC236}">
                <a16:creationId xmlns:a16="http://schemas.microsoft.com/office/drawing/2014/main" id="{61661AC9-CC4B-E842-C956-C9F22FFD8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78" y="2571750"/>
            <a:ext cx="5314775"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550010-CC5D-A2AE-96D2-295293339F9E}"/>
              </a:ext>
            </a:extLst>
          </p:cNvPr>
          <p:cNvSpPr txBox="1"/>
          <p:nvPr/>
        </p:nvSpPr>
        <p:spPr>
          <a:xfrm>
            <a:off x="5911709" y="2419350"/>
            <a:ext cx="2819400" cy="2308324"/>
          </a:xfrm>
          <a:prstGeom prst="rect">
            <a:avLst/>
          </a:prstGeom>
          <a:noFill/>
        </p:spPr>
        <p:txBody>
          <a:bodyPr wrap="square">
            <a:spAutoFit/>
          </a:bodyPr>
          <a:lstStyle/>
          <a:p>
            <a:r>
              <a:rPr lang="en-US" sz="1200" b="0" i="0" dirty="0">
                <a:solidFill>
                  <a:srgbClr val="333333"/>
                </a:solidFill>
                <a:effectLst/>
              </a:rPr>
              <a:t>Photomicrographs of hematoxylin and eosin (H&amp;E) staining sections of </a:t>
            </a:r>
            <a:r>
              <a:rPr lang="en-US" sz="1200" b="0" i="0" dirty="0" err="1">
                <a:solidFill>
                  <a:srgbClr val="333333"/>
                </a:solidFill>
                <a:effectLst/>
              </a:rPr>
              <a:t>bioptic</a:t>
            </a:r>
            <a:r>
              <a:rPr lang="en-US" sz="1200" b="0" i="0" dirty="0">
                <a:solidFill>
                  <a:srgbClr val="333333"/>
                </a:solidFill>
                <a:effectLst/>
              </a:rPr>
              <a:t> samples derived three days post-surgery. Three different areas were chosen for comparison: Bone (area close to the antrostomy); Inside (in the center of the material); Mucosa (area </a:t>
            </a:r>
            <a:r>
              <a:rPr lang="en-US" sz="1200" b="0" i="0" dirty="0" err="1">
                <a:solidFill>
                  <a:srgbClr val="333333"/>
                </a:solidFill>
                <a:effectLst/>
              </a:rPr>
              <a:t>nera</a:t>
            </a:r>
            <a:r>
              <a:rPr lang="en-US" sz="1200" b="0" i="0" dirty="0">
                <a:solidFill>
                  <a:srgbClr val="333333"/>
                </a:solidFill>
                <a:effectLst/>
              </a:rPr>
              <a:t> the Schneiderian membrane); Black arrows: the inflammatory cells appear as dark blue dots; Asterisks: blood vessels. Scale bar in A,E = 2 mm; B,C,D,F,G,H = 50 </a:t>
            </a:r>
            <a:r>
              <a:rPr lang="el-GR" sz="1200" b="0" i="0" dirty="0">
                <a:solidFill>
                  <a:srgbClr val="333333"/>
                </a:solidFill>
                <a:effectLst/>
              </a:rPr>
              <a:t>μ</a:t>
            </a:r>
            <a:r>
              <a:rPr lang="en-US" sz="1200" b="0" i="0" dirty="0">
                <a:solidFill>
                  <a:srgbClr val="333333"/>
                </a:solidFill>
                <a:effectLst/>
              </a:rPr>
              <a:t>m</a:t>
            </a:r>
            <a:endParaRPr lang="en-US" sz="1200" dirty="0"/>
          </a:p>
        </p:txBody>
      </p:sp>
    </p:spTree>
    <p:extLst>
      <p:ext uri="{BB962C8B-B14F-4D97-AF65-F5344CB8AC3E}">
        <p14:creationId xmlns:p14="http://schemas.microsoft.com/office/powerpoint/2010/main" val="1639660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208" y="413880"/>
            <a:ext cx="8507392" cy="672387"/>
          </a:xfrm>
        </p:spPr>
        <p:txBody>
          <a:bodyPr>
            <a:normAutofit fontScale="90000"/>
          </a:bodyPr>
          <a:lstStyle/>
          <a:p>
            <a:pPr algn="ctr"/>
            <a:r>
              <a:rPr lang="en-US" sz="2800" dirty="0">
                <a:solidFill>
                  <a:schemeClr val="tx1"/>
                </a:solidFill>
              </a:rPr>
              <a:t>How is platelet rich plasma used in these patients? </a:t>
            </a:r>
          </a:p>
        </p:txBody>
      </p:sp>
      <p:sp>
        <p:nvSpPr>
          <p:cNvPr id="3" name="Rectangle 2"/>
          <p:cNvSpPr/>
          <p:nvPr/>
        </p:nvSpPr>
        <p:spPr>
          <a:xfrm>
            <a:off x="381000" y="971911"/>
            <a:ext cx="8283436" cy="4031873"/>
          </a:xfrm>
          <a:prstGeom prst="rect">
            <a:avLst/>
          </a:prstGeom>
        </p:spPr>
        <p:txBody>
          <a:bodyPr wrap="square">
            <a:spAutoFit/>
          </a:bodyPr>
          <a:lstStyle/>
          <a:p>
            <a:pPr marL="285750" indent="-285750">
              <a:buClr>
                <a:srgbClr val="C00000"/>
              </a:buClr>
              <a:buFont typeface="Arial" panose="020B0604020202020204" pitchFamily="34" charset="0"/>
              <a:buChar char="•"/>
            </a:pPr>
            <a:r>
              <a:rPr lang="en-US" sz="1600" b="1" i="0" dirty="0">
                <a:solidFill>
                  <a:srgbClr val="212121"/>
                </a:solidFill>
                <a:effectLst/>
              </a:rPr>
              <a:t>Straub A, Utz C, </a:t>
            </a:r>
            <a:r>
              <a:rPr lang="en-US" sz="1600" b="1" i="0" dirty="0" err="1">
                <a:solidFill>
                  <a:srgbClr val="212121"/>
                </a:solidFill>
                <a:effectLst/>
              </a:rPr>
              <a:t>Stapf</a:t>
            </a:r>
            <a:r>
              <a:rPr lang="en-US" sz="1600" b="1" i="0" dirty="0">
                <a:solidFill>
                  <a:srgbClr val="212121"/>
                </a:solidFill>
                <a:effectLst/>
              </a:rPr>
              <a:t> M, Vollmer A, Kasper S, Kübler AC, Brands RC, Hartmann S, </a:t>
            </a:r>
            <a:r>
              <a:rPr lang="en-US" sz="1600" b="1" i="0" dirty="0" err="1">
                <a:solidFill>
                  <a:srgbClr val="212121"/>
                </a:solidFill>
                <a:effectLst/>
              </a:rPr>
              <a:t>Lâm</a:t>
            </a:r>
            <a:r>
              <a:rPr lang="en-US" sz="1600" b="1" i="0" dirty="0">
                <a:solidFill>
                  <a:srgbClr val="212121"/>
                </a:solidFill>
                <a:effectLst/>
              </a:rPr>
              <a:t> TT. Investigation of three common centrifugation protocols for platelet-rich fibrin (PRF) as a bio-carrier for ampicillin/sulbactam: a prospective trial. Clin Oral </a:t>
            </a:r>
            <a:r>
              <a:rPr lang="en-US" sz="1600" b="1" i="0" dirty="0" err="1">
                <a:solidFill>
                  <a:srgbClr val="212121"/>
                </a:solidFill>
                <a:effectLst/>
              </a:rPr>
              <a:t>Investig</a:t>
            </a:r>
            <a:r>
              <a:rPr lang="en-US" sz="1600" b="1" i="0" dirty="0">
                <a:solidFill>
                  <a:srgbClr val="212121"/>
                </a:solidFill>
                <a:effectLst/>
              </a:rPr>
              <a:t>. 2023 Aug 21. </a:t>
            </a:r>
            <a:r>
              <a:rPr lang="en-US" sz="1600" b="1" i="0" dirty="0" err="1">
                <a:solidFill>
                  <a:srgbClr val="212121"/>
                </a:solidFill>
                <a:effectLst/>
              </a:rPr>
              <a:t>doi</a:t>
            </a:r>
            <a:r>
              <a:rPr lang="en-US" sz="1600" b="1" i="0" dirty="0">
                <a:solidFill>
                  <a:srgbClr val="212121"/>
                </a:solidFill>
                <a:effectLst/>
              </a:rPr>
              <a:t>: 10.1007/s00784-023-05212-x. </a:t>
            </a:r>
            <a:r>
              <a:rPr lang="en-US" sz="1600" b="1" i="0" dirty="0" err="1">
                <a:solidFill>
                  <a:srgbClr val="212121"/>
                </a:solidFill>
                <a:effectLst/>
              </a:rPr>
              <a:t>Epub</a:t>
            </a:r>
            <a:r>
              <a:rPr lang="en-US" sz="1600" b="1" i="0" dirty="0">
                <a:solidFill>
                  <a:srgbClr val="212121"/>
                </a:solidFill>
                <a:effectLst/>
              </a:rPr>
              <a:t> ahead of print. PMID: 37603167.</a:t>
            </a:r>
          </a:p>
          <a:p>
            <a:pPr marL="285750" indent="-285750">
              <a:buClr>
                <a:srgbClr val="C00000"/>
              </a:buClr>
              <a:buFont typeface="Arial" panose="020B0604020202020204" pitchFamily="34" charset="0"/>
              <a:buChar char="•"/>
            </a:pPr>
            <a:endParaRPr lang="en-US" sz="1600" dirty="0">
              <a:effectLst/>
            </a:endParaRPr>
          </a:p>
          <a:p>
            <a:pPr marL="285750" indent="-285750">
              <a:buClr>
                <a:srgbClr val="C00000"/>
              </a:buClr>
              <a:buFont typeface="Arial" panose="020B0604020202020204" pitchFamily="34" charset="0"/>
              <a:buChar char="•"/>
            </a:pPr>
            <a:endParaRPr lang="en-US" sz="1600" b="0" i="0" dirty="0">
              <a:solidFill>
                <a:srgbClr val="212121"/>
              </a:solidFill>
              <a:effectLst/>
            </a:endParaRPr>
          </a:p>
          <a:p>
            <a:pPr marL="285750" indent="-285750">
              <a:buClr>
                <a:srgbClr val="C00000"/>
              </a:buClr>
              <a:buFont typeface="Arial" panose="020B0604020202020204" pitchFamily="34" charset="0"/>
              <a:buChar char="•"/>
            </a:pPr>
            <a:r>
              <a:rPr lang="en-US" sz="1600" dirty="0"/>
              <a:t>Straub et al provide valuable information on how PRF can be enriched with antibiotics, notably ampicillin/sulbactam (SAM). We demonstrate especially that a single dose of SAM is sufficient to reach high concentrations within PRF when the sampled blood is obtained no longer than 15 min after infusion of SAM. These results are clinically relevant and have the potential to expand the field of PRF application. </a:t>
            </a:r>
            <a:r>
              <a:rPr lang="en-US" sz="1600" b="0" i="0" dirty="0">
                <a:solidFill>
                  <a:srgbClr val="212121"/>
                </a:solidFill>
                <a:effectLst/>
              </a:rPr>
              <a:t>.</a:t>
            </a:r>
            <a:endParaRPr lang="en-US" sz="1600" dirty="0">
              <a:effectLst/>
            </a:endParaRPr>
          </a:p>
          <a:p>
            <a:pPr marL="285750" indent="-285750">
              <a:buClr>
                <a:srgbClr val="C00000"/>
              </a:buClr>
              <a:buFont typeface="Arial" panose="020B0604020202020204" pitchFamily="34" charset="0"/>
              <a:buChar char="•"/>
            </a:pPr>
            <a:endParaRPr lang="en-US" sz="1600" dirty="0">
              <a:effectLst/>
            </a:endParaRPr>
          </a:p>
          <a:p>
            <a:pPr marL="285750" indent="-285750">
              <a:buClr>
                <a:srgbClr val="C00000"/>
              </a:buClr>
              <a:buFont typeface="Arial" panose="020B0604020202020204" pitchFamily="34" charset="0"/>
              <a:buChar char="•"/>
            </a:pPr>
            <a:endParaRPr lang="en-US" sz="1600" dirty="0">
              <a:effectLst/>
            </a:endParaRPr>
          </a:p>
          <a:p>
            <a:pPr marL="285750" indent="-285750">
              <a:buClr>
                <a:srgbClr val="C00000"/>
              </a:buClr>
              <a:buFont typeface="Arial" panose="020B0604020202020204" pitchFamily="34" charset="0"/>
              <a:buChar char="•"/>
            </a:pPr>
            <a:endParaRPr lang="en-US" sz="1600" dirty="0">
              <a:effectLst/>
            </a:endParaRPr>
          </a:p>
          <a:p>
            <a:pPr marL="285750" indent="-285750">
              <a:buClr>
                <a:srgbClr val="C00000"/>
              </a:buClr>
              <a:buFont typeface="Arial" panose="020B0604020202020204" pitchFamily="34" charset="0"/>
              <a:buChar char="•"/>
            </a:pPr>
            <a:endParaRPr lang="en-US" sz="1600" dirty="0">
              <a:effectLst/>
            </a:endParaRPr>
          </a:p>
        </p:txBody>
      </p:sp>
    </p:spTree>
    <p:extLst>
      <p:ext uri="{BB962C8B-B14F-4D97-AF65-F5344CB8AC3E}">
        <p14:creationId xmlns:p14="http://schemas.microsoft.com/office/powerpoint/2010/main" val="1630547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269682"/>
            <a:ext cx="8507392" cy="672387"/>
          </a:xfrm>
        </p:spPr>
        <p:txBody>
          <a:bodyPr>
            <a:normAutofit fontScale="90000"/>
          </a:bodyPr>
          <a:lstStyle/>
          <a:p>
            <a:pPr algn="ctr"/>
            <a:r>
              <a:rPr lang="en-US" sz="2800" dirty="0">
                <a:solidFill>
                  <a:schemeClr val="tx1"/>
                </a:solidFill>
              </a:rPr>
              <a:t>How is platelet rich plasma used in these patients? </a:t>
            </a:r>
          </a:p>
        </p:txBody>
      </p:sp>
      <p:sp>
        <p:nvSpPr>
          <p:cNvPr id="3" name="Rectangle 2"/>
          <p:cNvSpPr/>
          <p:nvPr/>
        </p:nvSpPr>
        <p:spPr>
          <a:xfrm>
            <a:off x="269022" y="358305"/>
            <a:ext cx="8283436" cy="1938992"/>
          </a:xfrm>
          <a:prstGeom prst="rect">
            <a:avLst/>
          </a:prstGeom>
        </p:spPr>
        <p:txBody>
          <a:bodyPr wrap="square">
            <a:spAutoFit/>
          </a:bodyPr>
          <a:lstStyle/>
          <a:p>
            <a:pPr>
              <a:buClr>
                <a:srgbClr val="C00000"/>
              </a:buClr>
            </a:pPr>
            <a:endParaRPr lang="en-US" sz="1200" b="0" i="0" dirty="0">
              <a:solidFill>
                <a:srgbClr val="212121"/>
              </a:solidFill>
              <a:effectLst/>
              <a:latin typeface="system-ui"/>
            </a:endParaRPr>
          </a:p>
          <a:p>
            <a:pPr marL="285750" indent="-285750">
              <a:buClr>
                <a:srgbClr val="C00000"/>
              </a:buClr>
              <a:buFont typeface="Arial" panose="020B0604020202020204" pitchFamily="34" charset="0"/>
              <a:buChar char="•"/>
            </a:pPr>
            <a:endParaRPr lang="en-US" sz="1200" dirty="0">
              <a:effectLst/>
            </a:endParaRPr>
          </a:p>
          <a:p>
            <a:pPr marL="285750" indent="-285750">
              <a:buClr>
                <a:srgbClr val="C00000"/>
              </a:buClr>
              <a:buFont typeface="Arial" panose="020B0604020202020204" pitchFamily="34" charset="0"/>
              <a:buChar char="•"/>
            </a:pPr>
            <a:r>
              <a:rPr lang="en-US" sz="1200" b="1" i="0" dirty="0" err="1">
                <a:solidFill>
                  <a:srgbClr val="212121"/>
                </a:solidFill>
                <a:effectLst/>
              </a:rPr>
              <a:t>Naeimi</a:t>
            </a:r>
            <a:r>
              <a:rPr lang="en-US" sz="1200" b="1" i="0" dirty="0">
                <a:solidFill>
                  <a:srgbClr val="212121"/>
                </a:solidFill>
                <a:effectLst/>
              </a:rPr>
              <a:t> </a:t>
            </a:r>
            <a:r>
              <a:rPr lang="en-US" sz="1200" b="1" i="0" dirty="0" err="1">
                <a:solidFill>
                  <a:srgbClr val="212121"/>
                </a:solidFill>
                <a:effectLst/>
              </a:rPr>
              <a:t>Darestani</a:t>
            </a:r>
            <a:r>
              <a:rPr lang="en-US" sz="1200" b="1" i="0" dirty="0">
                <a:solidFill>
                  <a:srgbClr val="212121"/>
                </a:solidFill>
                <a:effectLst/>
              </a:rPr>
              <a:t> M, Asl </a:t>
            </a:r>
            <a:r>
              <a:rPr lang="en-US" sz="1200" b="1" i="0" dirty="0" err="1">
                <a:solidFill>
                  <a:srgbClr val="212121"/>
                </a:solidFill>
                <a:effectLst/>
              </a:rPr>
              <a:t>Roosta</a:t>
            </a:r>
            <a:r>
              <a:rPr lang="en-US" sz="1200" b="1" i="0" dirty="0">
                <a:solidFill>
                  <a:srgbClr val="212121"/>
                </a:solidFill>
                <a:effectLst/>
              </a:rPr>
              <a:t> H, </a:t>
            </a:r>
            <a:r>
              <a:rPr lang="en-US" sz="1200" b="1" i="0" dirty="0" err="1">
                <a:solidFill>
                  <a:srgbClr val="212121"/>
                </a:solidFill>
                <a:effectLst/>
              </a:rPr>
              <a:t>Mosaddad</a:t>
            </a:r>
            <a:r>
              <a:rPr lang="en-US" sz="1200" b="1" i="0" dirty="0">
                <a:solidFill>
                  <a:srgbClr val="212121"/>
                </a:solidFill>
                <a:effectLst/>
              </a:rPr>
              <a:t> SA, </a:t>
            </a:r>
            <a:r>
              <a:rPr lang="en-US" sz="1200" b="1" i="0" dirty="0" err="1">
                <a:solidFill>
                  <a:srgbClr val="212121"/>
                </a:solidFill>
                <a:effectLst/>
              </a:rPr>
              <a:t>Yaghoubee</a:t>
            </a:r>
            <a:r>
              <a:rPr lang="en-US" sz="1200" b="1" i="0" dirty="0">
                <a:solidFill>
                  <a:srgbClr val="212121"/>
                </a:solidFill>
                <a:effectLst/>
              </a:rPr>
              <a:t> S. The effect of leukocyte- and platelet-rich fibrin on the bone loss and primary stability of implants placed in posterior maxilla: a randomized clinical trial. Int J Implant Dent. 2023 Aug 9;9(1):23. </a:t>
            </a:r>
            <a:r>
              <a:rPr lang="en-US" sz="1200" b="1" i="0" dirty="0" err="1">
                <a:solidFill>
                  <a:srgbClr val="212121"/>
                </a:solidFill>
                <a:effectLst/>
              </a:rPr>
              <a:t>doi</a:t>
            </a:r>
            <a:r>
              <a:rPr lang="en-US" sz="1200" b="1" i="0" dirty="0">
                <a:solidFill>
                  <a:srgbClr val="212121"/>
                </a:solidFill>
                <a:effectLst/>
              </a:rPr>
              <a:t>: 10.1186/s40729-023-00487-x. PMID: 37555894; PMCID: PMC10412516.</a:t>
            </a:r>
            <a:endParaRPr lang="en-US" sz="1200" b="1" dirty="0">
              <a:effectLst/>
            </a:endParaRPr>
          </a:p>
          <a:p>
            <a:pPr marL="285750" indent="-285750">
              <a:buClr>
                <a:srgbClr val="C00000"/>
              </a:buClr>
              <a:buFont typeface="Arial" panose="020B0604020202020204" pitchFamily="34" charset="0"/>
              <a:buChar char="•"/>
            </a:pPr>
            <a:endParaRPr lang="en-US" sz="1200" dirty="0">
              <a:effectLst/>
            </a:endParaRPr>
          </a:p>
          <a:p>
            <a:pPr marL="285750" indent="-285750">
              <a:buClr>
                <a:srgbClr val="C00000"/>
              </a:buClr>
              <a:buFont typeface="Arial" panose="020B0604020202020204" pitchFamily="34" charset="0"/>
              <a:buChar char="•"/>
            </a:pPr>
            <a:endParaRPr lang="en-US" sz="1200" dirty="0">
              <a:effectLst/>
            </a:endParaRPr>
          </a:p>
          <a:p>
            <a:pPr marL="285750" indent="-285750">
              <a:buClr>
                <a:srgbClr val="C00000"/>
              </a:buClr>
              <a:buFont typeface="Arial" panose="020B0604020202020204" pitchFamily="34" charset="0"/>
              <a:buChar char="•"/>
            </a:pPr>
            <a:endParaRPr lang="en-US" sz="1200" dirty="0">
              <a:effectLst/>
            </a:endParaRPr>
          </a:p>
          <a:p>
            <a:pPr marL="285750" indent="-285750">
              <a:buClr>
                <a:srgbClr val="C00000"/>
              </a:buClr>
              <a:buFont typeface="Arial" panose="020B0604020202020204" pitchFamily="34" charset="0"/>
              <a:buChar char="•"/>
            </a:pPr>
            <a:endParaRPr lang="en-US" sz="1200" dirty="0">
              <a:effectLst/>
            </a:endParaRPr>
          </a:p>
        </p:txBody>
      </p:sp>
      <p:pic>
        <p:nvPicPr>
          <p:cNvPr id="3074" name="Picture 2">
            <a:extLst>
              <a:ext uri="{FF2B5EF4-FFF2-40B4-BE49-F238E27FC236}">
                <a16:creationId xmlns:a16="http://schemas.microsoft.com/office/drawing/2014/main" id="{985D2F11-7DC5-FA4F-6BF6-1DA429C8F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80" y="1484233"/>
            <a:ext cx="4800600" cy="25353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D9EA2A-AA56-23B3-B6DE-0594A384926D}"/>
              </a:ext>
            </a:extLst>
          </p:cNvPr>
          <p:cNvSpPr txBox="1"/>
          <p:nvPr/>
        </p:nvSpPr>
        <p:spPr>
          <a:xfrm>
            <a:off x="4842309" y="1525834"/>
            <a:ext cx="3886200" cy="1015663"/>
          </a:xfrm>
          <a:prstGeom prst="rect">
            <a:avLst/>
          </a:prstGeom>
          <a:noFill/>
        </p:spPr>
        <p:txBody>
          <a:bodyPr wrap="square">
            <a:spAutoFit/>
          </a:bodyPr>
          <a:lstStyle/>
          <a:p>
            <a:br>
              <a:rPr lang="en-US" sz="1200" dirty="0"/>
            </a:br>
            <a:r>
              <a:rPr lang="en-US" sz="1200" b="0" i="0" dirty="0">
                <a:solidFill>
                  <a:srgbClr val="333333"/>
                </a:solidFill>
                <a:effectLst/>
              </a:rPr>
              <a:t>L-PRF preparation. </a:t>
            </a:r>
            <a:r>
              <a:rPr lang="en-US" sz="1200" b="1" i="0" dirty="0">
                <a:solidFill>
                  <a:srgbClr val="333333"/>
                </a:solidFill>
                <a:effectLst/>
              </a:rPr>
              <a:t>a</a:t>
            </a:r>
            <a:r>
              <a:rPr lang="en-US" sz="1200" b="0" i="0" dirty="0">
                <a:solidFill>
                  <a:srgbClr val="333333"/>
                </a:solidFill>
                <a:effectLst/>
              </a:rPr>
              <a:t> L-PRF removed from the tube, </a:t>
            </a:r>
            <a:r>
              <a:rPr lang="en-US" sz="1200" b="1" i="0" dirty="0">
                <a:solidFill>
                  <a:srgbClr val="333333"/>
                </a:solidFill>
                <a:effectLst/>
              </a:rPr>
              <a:t>b</a:t>
            </a:r>
            <a:r>
              <a:rPr lang="en-US" sz="1200" b="0" i="0" dirty="0">
                <a:solidFill>
                  <a:srgbClr val="333333"/>
                </a:solidFill>
                <a:effectLst/>
              </a:rPr>
              <a:t> transferred to the PRF box, </a:t>
            </a:r>
            <a:r>
              <a:rPr lang="en-US" sz="1200" b="1" i="0" dirty="0">
                <a:solidFill>
                  <a:srgbClr val="333333"/>
                </a:solidFill>
                <a:effectLst/>
              </a:rPr>
              <a:t>c</a:t>
            </a:r>
            <a:r>
              <a:rPr lang="en-US" sz="1200" b="0" i="0" dirty="0">
                <a:solidFill>
                  <a:srgbClr val="333333"/>
                </a:solidFill>
                <a:effectLst/>
              </a:rPr>
              <a:t> ready to apply after 5 min, </a:t>
            </a:r>
            <a:r>
              <a:rPr lang="en-US" sz="1200" b="1" i="0" dirty="0">
                <a:solidFill>
                  <a:srgbClr val="333333"/>
                </a:solidFill>
                <a:effectLst/>
              </a:rPr>
              <a:t>d</a:t>
            </a:r>
            <a:r>
              <a:rPr lang="en-US" sz="1200" b="0" i="0" dirty="0">
                <a:solidFill>
                  <a:srgbClr val="333333"/>
                </a:solidFill>
                <a:effectLst/>
              </a:rPr>
              <a:t>, </a:t>
            </a:r>
            <a:r>
              <a:rPr lang="en-US" sz="1200" b="1" i="0" dirty="0">
                <a:solidFill>
                  <a:srgbClr val="333333"/>
                </a:solidFill>
                <a:effectLst/>
              </a:rPr>
              <a:t>e</a:t>
            </a:r>
            <a:r>
              <a:rPr lang="en-US" sz="1200" b="0" i="0" dirty="0">
                <a:solidFill>
                  <a:srgbClr val="333333"/>
                </a:solidFill>
                <a:effectLst/>
              </a:rPr>
              <a:t> L-PRF membrane wrapped around dental implants before insertion</a:t>
            </a:r>
            <a:endParaRPr lang="en-US" sz="1200" dirty="0"/>
          </a:p>
        </p:txBody>
      </p:sp>
      <p:sp>
        <p:nvSpPr>
          <p:cNvPr id="7" name="TextBox 6">
            <a:extLst>
              <a:ext uri="{FF2B5EF4-FFF2-40B4-BE49-F238E27FC236}">
                <a16:creationId xmlns:a16="http://schemas.microsoft.com/office/drawing/2014/main" id="{AE3B15E9-B0B6-C36D-F5A5-57C1BC6A1BFE}"/>
              </a:ext>
            </a:extLst>
          </p:cNvPr>
          <p:cNvSpPr txBox="1"/>
          <p:nvPr/>
        </p:nvSpPr>
        <p:spPr>
          <a:xfrm>
            <a:off x="0" y="4056043"/>
            <a:ext cx="9085520" cy="954107"/>
          </a:xfrm>
          <a:prstGeom prst="rect">
            <a:avLst/>
          </a:prstGeom>
          <a:noFill/>
        </p:spPr>
        <p:txBody>
          <a:bodyPr wrap="square">
            <a:spAutoFit/>
          </a:bodyPr>
          <a:lstStyle/>
          <a:p>
            <a:pPr marL="285750" indent="-285750">
              <a:buClr>
                <a:srgbClr val="C00000"/>
              </a:buClr>
              <a:buFont typeface="Arial" panose="020B0604020202020204" pitchFamily="34" charset="0"/>
              <a:buChar char="•"/>
            </a:pPr>
            <a:r>
              <a:rPr lang="en-US" sz="1400" b="0" i="0" dirty="0">
                <a:solidFill>
                  <a:srgbClr val="212121"/>
                </a:solidFill>
                <a:effectLst/>
              </a:rPr>
              <a:t>In light of the present study's shortcomings, it could be stated that compared to the control group, applying L-PRF did not improve the RFA outcomes in the posterior maxilla three months after implant insertion. Changes in the ISQ values over time were similar in the two groups, and the interaction was not affected by using L-PRF. Besides, the rate of marginal bone loss around the implant was not significantly affected by L-PRF.</a:t>
            </a:r>
            <a:endParaRPr lang="en-US" sz="1400" dirty="0"/>
          </a:p>
        </p:txBody>
      </p:sp>
    </p:spTree>
    <p:extLst>
      <p:ext uri="{BB962C8B-B14F-4D97-AF65-F5344CB8AC3E}">
        <p14:creationId xmlns:p14="http://schemas.microsoft.com/office/powerpoint/2010/main" val="3928667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pPr algn="ctr"/>
            <a:r>
              <a:rPr lang="en-US" dirty="0"/>
              <a:t>Agenda	</a:t>
            </a:r>
          </a:p>
        </p:txBody>
      </p:sp>
      <p:sp>
        <p:nvSpPr>
          <p:cNvPr id="3" name="Content Placeholder 2"/>
          <p:cNvSpPr>
            <a:spLocks noGrp="1"/>
          </p:cNvSpPr>
          <p:nvPr>
            <p:ph sz="quarter" idx="10"/>
          </p:nvPr>
        </p:nvSpPr>
        <p:spPr>
          <a:xfrm>
            <a:off x="152400" y="895350"/>
            <a:ext cx="8839200" cy="2667000"/>
          </a:xfrm>
        </p:spPr>
        <p:txBody>
          <a:bodyPr numCol="2"/>
          <a:lstStyle/>
          <a:p>
            <a:endParaRPr lang="en-US" sz="1600" dirty="0"/>
          </a:p>
          <a:p>
            <a:endParaRPr lang="en-US" sz="1600" dirty="0"/>
          </a:p>
          <a:p>
            <a:endParaRPr lang="en-US" sz="1600" dirty="0"/>
          </a:p>
          <a:p>
            <a:endParaRPr lang="en-US" sz="1600" dirty="0"/>
          </a:p>
        </p:txBody>
      </p:sp>
      <p:sp>
        <p:nvSpPr>
          <p:cNvPr id="5" name="TextBox 4">
            <a:extLst>
              <a:ext uri="{FF2B5EF4-FFF2-40B4-BE49-F238E27FC236}">
                <a16:creationId xmlns:a16="http://schemas.microsoft.com/office/drawing/2014/main" id="{11E13A73-CC41-5F5A-40A2-7DD9A36E618E}"/>
              </a:ext>
            </a:extLst>
          </p:cNvPr>
          <p:cNvSpPr txBox="1"/>
          <p:nvPr/>
        </p:nvSpPr>
        <p:spPr>
          <a:xfrm>
            <a:off x="190500" y="635000"/>
            <a:ext cx="8763000" cy="4524315"/>
          </a:xfrm>
          <a:prstGeom prst="rect">
            <a:avLst/>
          </a:prstGeom>
          <a:noFill/>
        </p:spPr>
        <p:txBody>
          <a:bodyPr wrap="square" numCol="2">
            <a:spAutoFit/>
          </a:bodyPr>
          <a:lstStyle/>
          <a:p>
            <a:pPr marL="171450" marR="0" indent="-171450">
              <a:spcBef>
                <a:spcPts val="0"/>
              </a:spcBef>
              <a:spcAft>
                <a:spcPts val="0"/>
              </a:spcAft>
              <a:buClr>
                <a:srgbClr val="C00000"/>
              </a:buClr>
              <a:buFont typeface="Arial" panose="020B0604020202020204" pitchFamily="34" charset="0"/>
              <a:buChar char="•"/>
            </a:pPr>
            <a:r>
              <a:rPr lang="en-US" sz="1600" dirty="0"/>
              <a:t>Which patients require hospitalization for oral and maxillofacial surgery?</a:t>
            </a:r>
          </a:p>
          <a:p>
            <a:pPr marL="171450" marR="0" indent="-171450">
              <a:spcBef>
                <a:spcPts val="0"/>
              </a:spcBef>
              <a:spcAft>
                <a:spcPts val="0"/>
              </a:spcAft>
              <a:buClr>
                <a:srgbClr val="C00000"/>
              </a:buClr>
              <a:buFont typeface="Arial" panose="020B0604020202020204" pitchFamily="34" charset="0"/>
              <a:buChar char="•"/>
            </a:pPr>
            <a:r>
              <a:rPr lang="en-US" sz="1600" kern="100" dirty="0">
                <a:effectLst/>
                <a:ea typeface="Calibri" panose="020F0502020204030204" pitchFamily="34" charset="0"/>
                <a:cs typeface="Times New Roman" panose="02020603050405020304" pitchFamily="18" charset="0"/>
              </a:rPr>
              <a:t>Who to call for an admission for a hospitalized patient after oral </a:t>
            </a:r>
            <a:r>
              <a:rPr lang="en-US" sz="1600" kern="100" dirty="0">
                <a:ea typeface="Calibri" panose="020F0502020204030204" pitchFamily="34" charset="0"/>
                <a:cs typeface="Times New Roman" panose="02020603050405020304" pitchFamily="18" charset="0"/>
              </a:rPr>
              <a:t>or </a:t>
            </a:r>
            <a:r>
              <a:rPr lang="en-US" sz="1600" kern="100" dirty="0">
                <a:effectLst/>
                <a:ea typeface="Calibri" panose="020F0502020204030204" pitchFamily="34" charset="0"/>
                <a:cs typeface="Times New Roman" panose="02020603050405020304" pitchFamily="18" charset="0"/>
              </a:rPr>
              <a:t>maxillofacial surgery?</a:t>
            </a:r>
          </a:p>
          <a:p>
            <a:pPr marL="171450" marR="0" indent="-171450">
              <a:spcBef>
                <a:spcPts val="0"/>
              </a:spcBef>
              <a:spcAft>
                <a:spcPts val="0"/>
              </a:spcAft>
              <a:buClr>
                <a:srgbClr val="C00000"/>
              </a:buClr>
              <a:buFont typeface="Arial" panose="020B0604020202020204" pitchFamily="34" charset="0"/>
              <a:buChar char="•"/>
            </a:pPr>
            <a:r>
              <a:rPr lang="en-US" sz="1600" dirty="0"/>
              <a:t>Preoperative evaluation: Which laboratory tests?</a:t>
            </a:r>
          </a:p>
          <a:p>
            <a:pPr marL="171450" marR="0" indent="-171450">
              <a:spcBef>
                <a:spcPts val="0"/>
              </a:spcBef>
              <a:spcAft>
                <a:spcPts val="0"/>
              </a:spcAft>
              <a:buClr>
                <a:srgbClr val="C00000"/>
              </a:buClr>
              <a:buFont typeface="Arial" panose="020B0604020202020204" pitchFamily="34" charset="0"/>
              <a:buChar char="•"/>
            </a:pPr>
            <a:r>
              <a:rPr lang="en-US" sz="1600" dirty="0"/>
              <a:t>What is role of nutrition in wound healing after maxillofacial surgery?</a:t>
            </a:r>
          </a:p>
          <a:p>
            <a:pPr marL="171450" marR="0" indent="-171450">
              <a:spcBef>
                <a:spcPts val="0"/>
              </a:spcBef>
              <a:spcAft>
                <a:spcPts val="0"/>
              </a:spcAft>
              <a:buClr>
                <a:srgbClr val="C00000"/>
              </a:buClr>
              <a:buFont typeface="Arial" panose="020B0604020202020204" pitchFamily="34" charset="0"/>
              <a:buChar char="•"/>
            </a:pPr>
            <a:r>
              <a:rPr lang="en-US" sz="1600" dirty="0">
                <a:solidFill>
                  <a:schemeClr val="tx1"/>
                </a:solidFill>
              </a:rPr>
              <a:t>What are antibiotic choices for oral and maxillofacial emergency surgery? </a:t>
            </a:r>
          </a:p>
          <a:p>
            <a:pPr marL="171450" marR="0" indent="-171450">
              <a:spcBef>
                <a:spcPts val="0"/>
              </a:spcBef>
              <a:spcAft>
                <a:spcPts val="0"/>
              </a:spcAft>
              <a:buClr>
                <a:srgbClr val="C00000"/>
              </a:buClr>
              <a:buFont typeface="Arial" panose="020B0604020202020204" pitchFamily="34" charset="0"/>
              <a:buChar char="•"/>
            </a:pPr>
            <a:r>
              <a:rPr lang="en-US" sz="1600" dirty="0"/>
              <a:t> </a:t>
            </a:r>
            <a:r>
              <a:rPr lang="en-US" sz="1600" kern="100" dirty="0">
                <a:solidFill>
                  <a:schemeClr val="tx1"/>
                </a:solidFill>
                <a:effectLst/>
                <a:ea typeface="Calibri" panose="020F0502020204030204" pitchFamily="34" charset="0"/>
                <a:cs typeface="Times New Roman" panose="02020603050405020304" pitchFamily="18" charset="0"/>
              </a:rPr>
              <a:t>When to provide hemodialysis for emergency oral and maxillofacial surgery? </a:t>
            </a:r>
          </a:p>
          <a:p>
            <a:pPr marL="171450" marR="0" indent="-171450">
              <a:spcBef>
                <a:spcPts val="0"/>
              </a:spcBef>
              <a:spcAft>
                <a:spcPts val="0"/>
              </a:spcAft>
              <a:buClr>
                <a:srgbClr val="C00000"/>
              </a:buClr>
              <a:buFont typeface="Arial" panose="020B0604020202020204" pitchFamily="34" charset="0"/>
              <a:buChar char="•"/>
            </a:pPr>
            <a:r>
              <a:rPr lang="en-US" sz="1600" dirty="0">
                <a:solidFill>
                  <a:schemeClr val="tx1"/>
                </a:solidFill>
              </a:rPr>
              <a:t>Risk factors: why they are relevant</a:t>
            </a:r>
          </a:p>
          <a:p>
            <a:pPr marL="171450" marR="0" indent="-171450">
              <a:spcBef>
                <a:spcPts val="0"/>
              </a:spcBef>
              <a:spcAft>
                <a:spcPts val="0"/>
              </a:spcAft>
              <a:buClr>
                <a:srgbClr val="C00000"/>
              </a:buClr>
              <a:buFont typeface="Arial" panose="020B0604020202020204" pitchFamily="34" charset="0"/>
              <a:buChar char="•"/>
            </a:pPr>
            <a:r>
              <a:rPr lang="en-US" sz="1600" dirty="0">
                <a:solidFill>
                  <a:schemeClr val="tx1"/>
                </a:solidFill>
              </a:rPr>
              <a:t>What is the relationship between safety and hospital ratings?</a:t>
            </a:r>
          </a:p>
          <a:p>
            <a:pPr marL="171450" marR="0" indent="-171450">
              <a:spcBef>
                <a:spcPts val="0"/>
              </a:spcBef>
              <a:spcAft>
                <a:spcPts val="0"/>
              </a:spcAft>
              <a:buClr>
                <a:srgbClr val="C00000"/>
              </a:buClr>
              <a:buFont typeface="Arial" panose="020B0604020202020204" pitchFamily="34" charset="0"/>
              <a:buChar char="•"/>
            </a:pPr>
            <a:r>
              <a:rPr lang="en-US" sz="1600">
                <a:solidFill>
                  <a:schemeClr val="tx1"/>
                </a:solidFill>
              </a:rPr>
              <a:t>How </a:t>
            </a:r>
            <a:r>
              <a:rPr lang="en-US" sz="1600" dirty="0">
                <a:solidFill>
                  <a:schemeClr val="tx1"/>
                </a:solidFill>
              </a:rPr>
              <a:t>is platelet rich plasma used in these patients? </a:t>
            </a:r>
          </a:p>
          <a:p>
            <a:pPr marL="171450" marR="0" indent="-171450">
              <a:spcBef>
                <a:spcPts val="0"/>
              </a:spcBef>
              <a:spcAft>
                <a:spcPts val="0"/>
              </a:spcAft>
              <a:buClr>
                <a:srgbClr val="C00000"/>
              </a:buClr>
              <a:buFont typeface="Arial" panose="020B0604020202020204" pitchFamily="34" charset="0"/>
              <a:buChar char="•"/>
            </a:pPr>
            <a:r>
              <a:rPr lang="en-US" sz="1600" dirty="0" err="1">
                <a:solidFill>
                  <a:schemeClr val="tx1"/>
                </a:solidFill>
              </a:rPr>
              <a:t>Acell</a:t>
            </a:r>
            <a:r>
              <a:rPr lang="en-US" sz="1600" dirty="0">
                <a:solidFill>
                  <a:schemeClr val="tx1"/>
                </a:solidFill>
              </a:rPr>
              <a:t> and Oral and Maxillofacial Surgery</a:t>
            </a:r>
          </a:p>
          <a:p>
            <a:pPr marL="171450" marR="0" indent="-171450">
              <a:spcBef>
                <a:spcPts val="0"/>
              </a:spcBef>
              <a:spcAft>
                <a:spcPts val="0"/>
              </a:spcAft>
              <a:buClr>
                <a:srgbClr val="C00000"/>
              </a:buClr>
              <a:buFont typeface="Arial" panose="020B0604020202020204" pitchFamily="34" charset="0"/>
              <a:buChar char="•"/>
            </a:pPr>
            <a:r>
              <a:rPr lang="en-US" sz="1600" dirty="0">
                <a:solidFill>
                  <a:schemeClr val="tx1"/>
                </a:solidFill>
              </a:rPr>
              <a:t>Platelet derived growth factor in Oral and Maxillofacial surgery</a:t>
            </a:r>
            <a:endParaRPr lang="en-US" sz="1600" kern="100" dirty="0">
              <a:solidFill>
                <a:schemeClr val="tx1"/>
              </a:solidFill>
              <a:cs typeface="Times New Roman" panose="02020603050405020304" pitchFamily="18" charset="0"/>
            </a:endParaRPr>
          </a:p>
          <a:p>
            <a:pPr marL="171450" marR="0" indent="-171450">
              <a:spcBef>
                <a:spcPts val="0"/>
              </a:spcBef>
              <a:spcAft>
                <a:spcPts val="0"/>
              </a:spcAft>
              <a:buClr>
                <a:srgbClr val="C00000"/>
              </a:buClr>
              <a:buFont typeface="Arial" panose="020B0604020202020204" pitchFamily="34" charset="0"/>
              <a:buChar char="•"/>
            </a:pPr>
            <a:r>
              <a:rPr lang="en-US" sz="1600" dirty="0" err="1">
                <a:solidFill>
                  <a:schemeClr val="tx1"/>
                </a:solidFill>
              </a:rPr>
              <a:t>CelTx</a:t>
            </a:r>
            <a:r>
              <a:rPr lang="en-US" sz="1600" dirty="0">
                <a:solidFill>
                  <a:schemeClr val="tx1"/>
                </a:solidFill>
              </a:rPr>
              <a:t>=</a:t>
            </a:r>
            <a:r>
              <a:rPr lang="en-US" sz="1600" dirty="0" err="1">
                <a:solidFill>
                  <a:schemeClr val="tx1"/>
                </a:solidFill>
              </a:rPr>
              <a:t>Apligraf</a:t>
            </a:r>
            <a:r>
              <a:rPr lang="en-US" sz="1600" dirty="0">
                <a:solidFill>
                  <a:schemeClr val="tx1"/>
                </a:solidFill>
              </a:rPr>
              <a:t> in place of a free gingival graft </a:t>
            </a:r>
          </a:p>
          <a:p>
            <a:pPr marL="171450" marR="0" indent="-171450">
              <a:spcBef>
                <a:spcPts val="0"/>
              </a:spcBef>
              <a:spcAft>
                <a:spcPts val="0"/>
              </a:spcAft>
              <a:buClr>
                <a:srgbClr val="C00000"/>
              </a:buClr>
              <a:buFont typeface="Arial" panose="020B0604020202020204" pitchFamily="34" charset="0"/>
              <a:buChar char="•"/>
            </a:pPr>
            <a:r>
              <a:rPr lang="en-US" sz="1600" dirty="0" err="1">
                <a:solidFill>
                  <a:schemeClr val="tx1"/>
                </a:solidFill>
              </a:rPr>
              <a:t>Puraply</a:t>
            </a:r>
            <a:r>
              <a:rPr lang="en-US" sz="1600" dirty="0">
                <a:solidFill>
                  <a:schemeClr val="tx1"/>
                </a:solidFill>
              </a:rPr>
              <a:t> AM and </a:t>
            </a:r>
            <a:r>
              <a:rPr lang="en-US" sz="1600" dirty="0" err="1">
                <a:solidFill>
                  <a:schemeClr val="tx1"/>
                </a:solidFill>
              </a:rPr>
              <a:t>NuShield</a:t>
            </a:r>
            <a:endParaRPr lang="en-US" sz="1600" dirty="0">
              <a:solidFill>
                <a:schemeClr val="tx1"/>
              </a:solidFill>
            </a:endParaRPr>
          </a:p>
          <a:p>
            <a:pPr marL="171450" marR="0" indent="-171450">
              <a:spcBef>
                <a:spcPts val="0"/>
              </a:spcBef>
              <a:spcAft>
                <a:spcPts val="0"/>
              </a:spcAft>
              <a:buClr>
                <a:srgbClr val="C00000"/>
              </a:buClr>
              <a:buFont typeface="Arial" panose="020B0604020202020204" pitchFamily="34" charset="0"/>
              <a:buChar char="•"/>
            </a:pPr>
            <a:r>
              <a:rPr lang="en-US" sz="1600" dirty="0">
                <a:solidFill>
                  <a:schemeClr val="tx1"/>
                </a:solidFill>
              </a:rPr>
              <a:t>Hidradenitis Suppurativa Face</a:t>
            </a:r>
            <a:endParaRPr lang="en-US" sz="1600" dirty="0"/>
          </a:p>
          <a:p>
            <a:pPr marL="171450" marR="0" indent="-171450">
              <a:spcBef>
                <a:spcPts val="0"/>
              </a:spcBef>
              <a:spcAft>
                <a:spcPts val="0"/>
              </a:spcAft>
              <a:buClr>
                <a:srgbClr val="C00000"/>
              </a:buClr>
              <a:buFont typeface="Arial" panose="020B0604020202020204" pitchFamily="34" charset="0"/>
              <a:buChar char="•"/>
            </a:pPr>
            <a:r>
              <a:rPr lang="en-US" sz="1600" dirty="0">
                <a:solidFill>
                  <a:schemeClr val="tx1"/>
                </a:solidFill>
              </a:rPr>
              <a:t>What are appropriate anesthesia practices? </a:t>
            </a:r>
          </a:p>
          <a:p>
            <a:pPr marL="171450" marR="0" indent="-171450">
              <a:spcBef>
                <a:spcPts val="0"/>
              </a:spcBef>
              <a:spcAft>
                <a:spcPts val="0"/>
              </a:spcAft>
              <a:buClr>
                <a:srgbClr val="C00000"/>
              </a:buClr>
              <a:buFont typeface="Arial" panose="020B0604020202020204" pitchFamily="34" charset="0"/>
              <a:buChar char="•"/>
            </a:pPr>
            <a:r>
              <a:rPr lang="en-US" sz="1600" dirty="0">
                <a:solidFill>
                  <a:schemeClr val="tx1"/>
                </a:solidFill>
              </a:rPr>
              <a:t>What is protocol for psychopharmacologic treatments?</a:t>
            </a:r>
          </a:p>
          <a:p>
            <a:pPr marL="171450" marR="0" indent="-171450">
              <a:spcBef>
                <a:spcPts val="0"/>
              </a:spcBef>
              <a:spcAft>
                <a:spcPts val="0"/>
              </a:spcAft>
              <a:buClr>
                <a:srgbClr val="C00000"/>
              </a:buClr>
              <a:buFont typeface="Arial" panose="020B0604020202020204" pitchFamily="34" charset="0"/>
              <a:buChar char="•"/>
            </a:pPr>
            <a:r>
              <a:rPr lang="en-US" sz="1600" dirty="0">
                <a:solidFill>
                  <a:schemeClr val="tx1"/>
                </a:solidFill>
              </a:rPr>
              <a:t>What is role of histopathology in diagnosis? </a:t>
            </a:r>
          </a:p>
          <a:p>
            <a:pPr marL="171450" marR="0" indent="-171450">
              <a:spcBef>
                <a:spcPts val="0"/>
              </a:spcBef>
              <a:spcAft>
                <a:spcPts val="0"/>
              </a:spcAft>
              <a:buClr>
                <a:srgbClr val="C00000"/>
              </a:buClr>
              <a:buFont typeface="Arial" panose="020B0604020202020204" pitchFamily="34" charset="0"/>
              <a:buChar char="•"/>
            </a:pPr>
            <a:endParaRPr lang="en-US" sz="1600" dirty="0">
              <a:effectLst/>
              <a:ea typeface="Times New Roman" panose="02020603050405020304" pitchFamily="18" charset="0"/>
            </a:endParaRPr>
          </a:p>
        </p:txBody>
      </p:sp>
    </p:spTree>
    <p:extLst>
      <p:ext uri="{BB962C8B-B14F-4D97-AF65-F5344CB8AC3E}">
        <p14:creationId xmlns:p14="http://schemas.microsoft.com/office/powerpoint/2010/main" val="365514089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209550"/>
            <a:ext cx="8507392" cy="672387"/>
          </a:xfrm>
        </p:spPr>
        <p:txBody>
          <a:bodyPr>
            <a:normAutofit/>
          </a:bodyPr>
          <a:lstStyle/>
          <a:p>
            <a:pPr algn="ctr"/>
            <a:r>
              <a:rPr lang="en-US" sz="2800" dirty="0" err="1">
                <a:solidFill>
                  <a:schemeClr val="tx1"/>
                </a:solidFill>
              </a:rPr>
              <a:t>Acell</a:t>
            </a:r>
            <a:r>
              <a:rPr lang="en-US" sz="2800" dirty="0">
                <a:solidFill>
                  <a:schemeClr val="tx1"/>
                </a:solidFill>
              </a:rPr>
              <a:t> and Oral and Maxillofacial Surgery</a:t>
            </a:r>
          </a:p>
        </p:txBody>
      </p:sp>
      <p:sp>
        <p:nvSpPr>
          <p:cNvPr id="3" name="Rectangle 2"/>
          <p:cNvSpPr/>
          <p:nvPr/>
        </p:nvSpPr>
        <p:spPr>
          <a:xfrm>
            <a:off x="381000" y="666750"/>
            <a:ext cx="8283436" cy="2318583"/>
          </a:xfrm>
          <a:prstGeom prst="rect">
            <a:avLst/>
          </a:prstGeom>
        </p:spPr>
        <p:txBody>
          <a:bodyPr wrap="square">
            <a:spAutoFit/>
          </a:bodyPr>
          <a:lstStyle/>
          <a:p>
            <a:pPr algn="l">
              <a:spcBef>
                <a:spcPts val="2000"/>
              </a:spcBef>
              <a:spcAft>
                <a:spcPts val="2000"/>
              </a:spcAft>
            </a:pPr>
            <a:r>
              <a:rPr lang="en-US" sz="1600" b="0" i="0" dirty="0">
                <a:solidFill>
                  <a:srgbClr val="212121"/>
                </a:solidFill>
                <a:effectLst/>
              </a:rPr>
              <a:t>Shanti et al establish a novel application of a commercially available porcine urinary bladder extracellular matrix, </a:t>
            </a:r>
            <a:r>
              <a:rPr lang="en-US" sz="1600" b="0" i="0" dirty="0" err="1">
                <a:solidFill>
                  <a:srgbClr val="212121"/>
                </a:solidFill>
                <a:effectLst/>
              </a:rPr>
              <a:t>MatriStem</a:t>
            </a:r>
            <a:r>
              <a:rPr lang="en-US" sz="1600" b="0" i="0" dirty="0">
                <a:solidFill>
                  <a:srgbClr val="212121"/>
                </a:solidFill>
                <a:effectLst/>
              </a:rPr>
              <a:t> (</a:t>
            </a:r>
            <a:r>
              <a:rPr lang="en-US" sz="1600" b="0" i="0" dirty="0" err="1">
                <a:solidFill>
                  <a:srgbClr val="212121"/>
                </a:solidFill>
                <a:effectLst/>
              </a:rPr>
              <a:t>ACell</a:t>
            </a:r>
            <a:r>
              <a:rPr lang="en-US" sz="1600" b="0" i="0" dirty="0">
                <a:solidFill>
                  <a:srgbClr val="212121"/>
                </a:solidFill>
                <a:effectLst/>
              </a:rPr>
              <a:t>, Inc., Columbia, MD), in the salvage of partial loss of the skin paddle of a fibula </a:t>
            </a:r>
            <a:r>
              <a:rPr lang="en-US" sz="1600" b="0" i="0" dirty="0" err="1">
                <a:solidFill>
                  <a:srgbClr val="212121"/>
                </a:solidFill>
                <a:effectLst/>
              </a:rPr>
              <a:t>osteoseptocutaneous</a:t>
            </a:r>
            <a:r>
              <a:rPr lang="en-US" sz="1600" b="0" i="0" dirty="0">
                <a:solidFill>
                  <a:srgbClr val="212121"/>
                </a:solidFill>
                <a:effectLst/>
              </a:rPr>
              <a:t> free flap that was utilized for mandibular reconstruction.</a:t>
            </a:r>
          </a:p>
          <a:p>
            <a:br>
              <a:rPr lang="en-US" sz="1600" dirty="0"/>
            </a:br>
            <a:endParaRPr lang="en-US" sz="1600" dirty="0">
              <a:solidFill>
                <a:srgbClr val="1FCF00"/>
              </a:solidFill>
              <a:effectLst/>
            </a:endParaRPr>
          </a:p>
          <a:p>
            <a:pPr marL="285750" indent="-285750">
              <a:buClr>
                <a:srgbClr val="C00000"/>
              </a:buClr>
              <a:buFont typeface="Arial" panose="020B0604020202020204" pitchFamily="34" charset="0"/>
              <a:buChar char="•"/>
            </a:pPr>
            <a:endParaRPr lang="en-US" sz="1600" dirty="0">
              <a:solidFill>
                <a:srgbClr val="1FCF00"/>
              </a:solidFill>
              <a:effectLst/>
            </a:endParaRPr>
          </a:p>
          <a:p>
            <a:pPr>
              <a:buClr>
                <a:srgbClr val="C00000"/>
              </a:buClr>
            </a:pPr>
            <a:endParaRPr lang="en-US" sz="1600" dirty="0">
              <a:solidFill>
                <a:srgbClr val="1FCF00"/>
              </a:solidFill>
            </a:endParaRPr>
          </a:p>
        </p:txBody>
      </p:sp>
      <p:sp>
        <p:nvSpPr>
          <p:cNvPr id="5" name="TextBox 4">
            <a:extLst>
              <a:ext uri="{FF2B5EF4-FFF2-40B4-BE49-F238E27FC236}">
                <a16:creationId xmlns:a16="http://schemas.microsoft.com/office/drawing/2014/main" id="{E71CB19B-535C-241F-5C48-3E9EB11A796B}"/>
              </a:ext>
            </a:extLst>
          </p:cNvPr>
          <p:cNvSpPr txBox="1"/>
          <p:nvPr/>
        </p:nvSpPr>
        <p:spPr>
          <a:xfrm>
            <a:off x="2971800" y="4207816"/>
            <a:ext cx="6324600" cy="707886"/>
          </a:xfrm>
          <a:prstGeom prst="rect">
            <a:avLst/>
          </a:prstGeom>
          <a:noFill/>
        </p:spPr>
        <p:txBody>
          <a:bodyPr wrap="square" rtlCol="0">
            <a:spAutoFit/>
          </a:bodyPr>
          <a:lstStyle/>
          <a:p>
            <a:pPr marL="403225" indent="-403225"/>
            <a:r>
              <a:rPr lang="en-US" sz="1000" b="1" i="0" dirty="0">
                <a:solidFill>
                  <a:srgbClr val="212121"/>
                </a:solidFill>
                <a:effectLst/>
                <a:latin typeface="system-ui"/>
              </a:rPr>
              <a:t>Shanti RM, Smart RJ, </a:t>
            </a:r>
            <a:r>
              <a:rPr lang="en-US" sz="1000" b="1" i="0" dirty="0" err="1">
                <a:solidFill>
                  <a:srgbClr val="212121"/>
                </a:solidFill>
                <a:effectLst/>
                <a:latin typeface="system-ui"/>
              </a:rPr>
              <a:t>Meram</a:t>
            </a:r>
            <a:r>
              <a:rPr lang="en-US" sz="1000" b="1" i="0" dirty="0">
                <a:solidFill>
                  <a:srgbClr val="212121"/>
                </a:solidFill>
                <a:effectLst/>
                <a:latin typeface="system-ui"/>
              </a:rPr>
              <a:t> A, Kim D. Porcine Urinary Bladder Extracellular Matrix for the Salvage of Fibula Free Flap Skin Paddle: Technical Note and Description of a Case. </a:t>
            </a:r>
            <a:r>
              <a:rPr lang="en-US" sz="1000" b="1" i="0" dirty="0" err="1">
                <a:solidFill>
                  <a:srgbClr val="212121"/>
                </a:solidFill>
                <a:effectLst/>
                <a:latin typeface="system-ui"/>
              </a:rPr>
              <a:t>Craniomaxillofac</a:t>
            </a:r>
            <a:r>
              <a:rPr lang="en-US" sz="1000" b="1" i="0" dirty="0">
                <a:solidFill>
                  <a:srgbClr val="212121"/>
                </a:solidFill>
                <a:effectLst/>
                <a:latin typeface="system-ui"/>
              </a:rPr>
              <a:t> Trauma </a:t>
            </a:r>
            <a:r>
              <a:rPr lang="en-US" sz="1000" b="1" i="0" dirty="0" err="1">
                <a:solidFill>
                  <a:srgbClr val="212121"/>
                </a:solidFill>
                <a:effectLst/>
                <a:latin typeface="system-ui"/>
              </a:rPr>
              <a:t>Reconstr</a:t>
            </a:r>
            <a:r>
              <a:rPr lang="en-US" sz="1000" b="1" i="0" dirty="0">
                <a:solidFill>
                  <a:srgbClr val="212121"/>
                </a:solidFill>
                <a:effectLst/>
                <a:latin typeface="system-ui"/>
              </a:rPr>
              <a:t>. 2017 Dec;10(4):318-322. </a:t>
            </a:r>
            <a:r>
              <a:rPr lang="en-US" sz="1000" b="1" i="0" dirty="0" err="1">
                <a:solidFill>
                  <a:srgbClr val="212121"/>
                </a:solidFill>
                <a:effectLst/>
                <a:latin typeface="system-ui"/>
              </a:rPr>
              <a:t>doi</a:t>
            </a:r>
            <a:r>
              <a:rPr lang="en-US" sz="1000" b="1" i="0" dirty="0">
                <a:solidFill>
                  <a:srgbClr val="212121"/>
                </a:solidFill>
                <a:effectLst/>
                <a:latin typeface="system-ui"/>
              </a:rPr>
              <a:t>: 10.1055/s-0036-1593473. </a:t>
            </a:r>
            <a:r>
              <a:rPr lang="en-US" sz="1000" b="1" i="0" dirty="0" err="1">
                <a:solidFill>
                  <a:srgbClr val="212121"/>
                </a:solidFill>
                <a:effectLst/>
                <a:latin typeface="system-ui"/>
              </a:rPr>
              <a:t>Epub</a:t>
            </a:r>
            <a:r>
              <a:rPr lang="en-US" sz="1000" b="1" i="0" dirty="0">
                <a:solidFill>
                  <a:srgbClr val="212121"/>
                </a:solidFill>
                <a:effectLst/>
                <a:latin typeface="system-ui"/>
              </a:rPr>
              <a:t> 2016 Dec 14. PMID: 29109844; PMCID: PMC5669992.</a:t>
            </a:r>
            <a:endParaRPr lang="en-US" sz="1000" b="1" dirty="0"/>
          </a:p>
        </p:txBody>
      </p:sp>
      <p:pic>
        <p:nvPicPr>
          <p:cNvPr id="4098" name="Picture 2">
            <a:extLst>
              <a:ext uri="{FF2B5EF4-FFF2-40B4-BE49-F238E27FC236}">
                <a16:creationId xmlns:a16="http://schemas.microsoft.com/office/drawing/2014/main" id="{1B7865F0-B051-EE01-8F53-26D0C1580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3" y="1733550"/>
            <a:ext cx="2649537" cy="32212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48C7519-8873-312C-6287-8B8F5D75E0A8}"/>
              </a:ext>
            </a:extLst>
          </p:cNvPr>
          <p:cNvSpPr txBox="1"/>
          <p:nvPr/>
        </p:nvSpPr>
        <p:spPr>
          <a:xfrm>
            <a:off x="3752650" y="2292835"/>
            <a:ext cx="4610500" cy="1384995"/>
          </a:xfrm>
          <a:prstGeom prst="rect">
            <a:avLst/>
          </a:prstGeom>
          <a:noFill/>
        </p:spPr>
        <p:txBody>
          <a:bodyPr wrap="square">
            <a:spAutoFit/>
          </a:bodyPr>
          <a:lstStyle/>
          <a:p>
            <a:r>
              <a:rPr lang="en-US" sz="1200" b="0" i="0" dirty="0">
                <a:solidFill>
                  <a:srgbClr val="333333"/>
                </a:solidFill>
                <a:effectLst/>
              </a:rPr>
              <a:t>Clinical photographs. ( </a:t>
            </a:r>
            <a:r>
              <a:rPr lang="en-US" sz="1200" b="1" i="0" dirty="0">
                <a:solidFill>
                  <a:srgbClr val="333333"/>
                </a:solidFill>
                <a:effectLst/>
              </a:rPr>
              <a:t>a</a:t>
            </a:r>
            <a:r>
              <a:rPr lang="en-US" sz="1200" b="0" i="0" dirty="0">
                <a:solidFill>
                  <a:srgbClr val="333333"/>
                </a:solidFill>
                <a:effectLst/>
              </a:rPr>
              <a:t> ) Fibula free flap skin paddle immediately after inset and microvascular anastomosis. ( </a:t>
            </a:r>
            <a:r>
              <a:rPr lang="en-US" sz="1200" b="1" i="0" dirty="0">
                <a:solidFill>
                  <a:srgbClr val="333333"/>
                </a:solidFill>
                <a:effectLst/>
              </a:rPr>
              <a:t>b</a:t>
            </a:r>
            <a:r>
              <a:rPr lang="en-US" sz="1200" b="0" i="0" dirty="0">
                <a:solidFill>
                  <a:srgbClr val="333333"/>
                </a:solidFill>
                <a:effectLst/>
              </a:rPr>
              <a:t> ) Congested skin paddle on postoperative day 7. ( </a:t>
            </a:r>
            <a:r>
              <a:rPr lang="en-US" sz="1200" b="1" i="0" dirty="0">
                <a:solidFill>
                  <a:srgbClr val="333333"/>
                </a:solidFill>
                <a:effectLst/>
              </a:rPr>
              <a:t>c</a:t>
            </a:r>
            <a:r>
              <a:rPr lang="en-US" sz="1200" b="0" i="0" dirty="0">
                <a:solidFill>
                  <a:srgbClr val="333333"/>
                </a:solidFill>
                <a:effectLst/>
              </a:rPr>
              <a:t> ) Remaining portion of skin paddle following debridement of clinically apparent congested tissues. ( </a:t>
            </a:r>
            <a:r>
              <a:rPr lang="en-US" sz="1200" b="1" i="0" dirty="0">
                <a:solidFill>
                  <a:srgbClr val="333333"/>
                </a:solidFill>
                <a:effectLst/>
              </a:rPr>
              <a:t>d</a:t>
            </a:r>
            <a:r>
              <a:rPr lang="en-US" sz="1200" b="0" i="0" dirty="0">
                <a:solidFill>
                  <a:srgbClr val="333333"/>
                </a:solidFill>
                <a:effectLst/>
              </a:rPr>
              <a:t> ) Urinary bladder matrix (UBM) construct sutured in place. ( </a:t>
            </a:r>
            <a:r>
              <a:rPr lang="en-US" sz="1200" b="1" i="0" dirty="0">
                <a:solidFill>
                  <a:srgbClr val="333333"/>
                </a:solidFill>
                <a:effectLst/>
              </a:rPr>
              <a:t>e</a:t>
            </a:r>
            <a:r>
              <a:rPr lang="en-US" sz="1200" b="0" i="0" dirty="0">
                <a:solidFill>
                  <a:srgbClr val="333333"/>
                </a:solidFill>
                <a:effectLst/>
              </a:rPr>
              <a:t> ) Xeroform bolster in place to maintain intimate contact between UBM construct and underlying soft </a:t>
            </a:r>
            <a:endParaRPr lang="en-US" sz="1200" dirty="0"/>
          </a:p>
        </p:txBody>
      </p:sp>
    </p:spTree>
    <p:extLst>
      <p:ext uri="{BB962C8B-B14F-4D97-AF65-F5344CB8AC3E}">
        <p14:creationId xmlns:p14="http://schemas.microsoft.com/office/powerpoint/2010/main" val="722558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98564" y="4670852"/>
            <a:ext cx="8682156" cy="415498"/>
          </a:xfrm>
          <a:prstGeom prst="rect">
            <a:avLst/>
          </a:prstGeom>
          <a:noFill/>
        </p:spPr>
        <p:txBody>
          <a:bodyPr wrap="square" rtlCol="0">
            <a:spAutoFit/>
          </a:bodyPr>
          <a:lstStyle/>
          <a:p>
            <a:pPr marL="403225" indent="-403225"/>
            <a:r>
              <a:rPr lang="en-US" sz="1050" b="0" i="0" dirty="0" err="1">
                <a:solidFill>
                  <a:srgbClr val="212121"/>
                </a:solidFill>
                <a:effectLst/>
                <a:latin typeface="system-ui"/>
              </a:rPr>
              <a:t>Graillon</a:t>
            </a:r>
            <a:r>
              <a:rPr lang="en-US" sz="1050" b="0" i="0" dirty="0">
                <a:solidFill>
                  <a:srgbClr val="212121"/>
                </a:solidFill>
                <a:effectLst/>
                <a:latin typeface="system-ui"/>
              </a:rPr>
              <a:t> N, Le AD, Chang BM, Shanti RM. Utility of </a:t>
            </a:r>
            <a:r>
              <a:rPr lang="en-US" sz="1050" b="0" i="0" dirty="0" err="1">
                <a:solidFill>
                  <a:srgbClr val="212121"/>
                </a:solidFill>
                <a:effectLst/>
                <a:latin typeface="system-ui"/>
              </a:rPr>
              <a:t>decellularised</a:t>
            </a:r>
            <a:r>
              <a:rPr lang="en-US" sz="1050" b="0" i="0" dirty="0">
                <a:solidFill>
                  <a:srgbClr val="212121"/>
                </a:solidFill>
                <a:effectLst/>
                <a:latin typeface="system-ui"/>
              </a:rPr>
              <a:t> urinary bladder extracellular matrix in full </a:t>
            </a:r>
            <a:r>
              <a:rPr lang="en-US" sz="1050" b="0" i="0" dirty="0" err="1">
                <a:solidFill>
                  <a:srgbClr val="212121"/>
                </a:solidFill>
                <a:effectLst/>
                <a:latin typeface="system-ui"/>
              </a:rPr>
              <a:t>mucosalisation</a:t>
            </a:r>
            <a:r>
              <a:rPr lang="en-US" sz="1050" b="0" i="0" dirty="0">
                <a:solidFill>
                  <a:srgbClr val="212121"/>
                </a:solidFill>
                <a:effectLst/>
                <a:latin typeface="system-ui"/>
              </a:rPr>
              <a:t> of a post-oncological maxillectomy defect. Br J Oral </a:t>
            </a:r>
            <a:r>
              <a:rPr lang="en-US" sz="1050" b="0" i="0" dirty="0" err="1">
                <a:solidFill>
                  <a:srgbClr val="212121"/>
                </a:solidFill>
                <a:effectLst/>
                <a:latin typeface="system-ui"/>
              </a:rPr>
              <a:t>Maxillofac</a:t>
            </a:r>
            <a:r>
              <a:rPr lang="en-US" sz="1050" b="0" i="0" dirty="0">
                <a:solidFill>
                  <a:srgbClr val="212121"/>
                </a:solidFill>
                <a:effectLst/>
                <a:latin typeface="system-ui"/>
              </a:rPr>
              <a:t> Surg. 2020 Dec;58(10):e323-e325. </a:t>
            </a:r>
            <a:r>
              <a:rPr lang="en-US" sz="1050" b="0" i="0" dirty="0" err="1">
                <a:solidFill>
                  <a:srgbClr val="212121"/>
                </a:solidFill>
                <a:effectLst/>
                <a:latin typeface="system-ui"/>
              </a:rPr>
              <a:t>doi</a:t>
            </a:r>
            <a:r>
              <a:rPr lang="en-US" sz="1050" b="0" i="0" dirty="0">
                <a:solidFill>
                  <a:srgbClr val="212121"/>
                </a:solidFill>
                <a:effectLst/>
                <a:latin typeface="system-ui"/>
              </a:rPr>
              <a:t>: 10.1016/j.bjoms.2020.08.093. </a:t>
            </a:r>
            <a:r>
              <a:rPr lang="en-US" sz="1050" b="0" i="0" dirty="0" err="1">
                <a:solidFill>
                  <a:srgbClr val="212121"/>
                </a:solidFill>
                <a:effectLst/>
                <a:latin typeface="system-ui"/>
              </a:rPr>
              <a:t>Epub</a:t>
            </a:r>
            <a:r>
              <a:rPr lang="en-US" sz="1050" b="0" i="0" dirty="0">
                <a:solidFill>
                  <a:srgbClr val="212121"/>
                </a:solidFill>
                <a:effectLst/>
                <a:latin typeface="system-ui"/>
              </a:rPr>
              <a:t> 2020 Aug 25. PMID: 32917425.</a:t>
            </a:r>
            <a:endParaRPr lang="en-US" sz="1050" dirty="0"/>
          </a:p>
        </p:txBody>
      </p:sp>
      <p:sp>
        <p:nvSpPr>
          <p:cNvPr id="3" name="Rectangle 2"/>
          <p:cNvSpPr/>
          <p:nvPr/>
        </p:nvSpPr>
        <p:spPr>
          <a:xfrm>
            <a:off x="457985" y="535960"/>
            <a:ext cx="8682156" cy="2492990"/>
          </a:xfrm>
          <a:prstGeom prst="rect">
            <a:avLst/>
          </a:prstGeom>
        </p:spPr>
        <p:txBody>
          <a:bodyPr wrap="square">
            <a:spAutoFit/>
          </a:bodyPr>
          <a:lstStyle/>
          <a:p>
            <a:r>
              <a:rPr lang="en-US" dirty="0" err="1"/>
              <a:t>Graillon</a:t>
            </a:r>
            <a:r>
              <a:rPr lang="en-US" dirty="0"/>
              <a:t>, Le, Chang, &amp; </a:t>
            </a:r>
            <a:r>
              <a:rPr lang="en-US" b="1" dirty="0"/>
              <a:t>Shanti </a:t>
            </a:r>
            <a:r>
              <a:rPr lang="en-US" dirty="0"/>
              <a:t>highlight the utility of </a:t>
            </a:r>
            <a:r>
              <a:rPr lang="en-US" dirty="0" err="1"/>
              <a:t>MatriStem</a:t>
            </a:r>
            <a:r>
              <a:rPr lang="en-US" dirty="0"/>
              <a:t> Surgical Matrix Thick UBM™, a </a:t>
            </a:r>
            <a:r>
              <a:rPr lang="en-US" dirty="0" err="1"/>
              <a:t>decellularised</a:t>
            </a:r>
            <a:r>
              <a:rPr lang="en-US" dirty="0"/>
              <a:t> urinary bladder extracellular matrix in the reconstruction of a post-oncological maxillectomy defect. In utilizing this biological construct to serve as a biological dressing, their patient underwent complete </a:t>
            </a:r>
            <a:r>
              <a:rPr lang="en-US" dirty="0" err="1"/>
              <a:t>mucosalisation</a:t>
            </a:r>
            <a:r>
              <a:rPr lang="en-US" dirty="0"/>
              <a:t> of his surgical site without the development of an oroantral fistula and with adequate maxillary vestibule to allow for definitive oral rehabilitation with a removable partial denture.</a:t>
            </a:r>
            <a:endParaRPr lang="en-US" baseline="30000" dirty="0">
              <a:effectLst/>
            </a:endParaRPr>
          </a:p>
          <a:p>
            <a:pPr marL="285750" indent="-285750">
              <a:buClr>
                <a:srgbClr val="C00000"/>
              </a:buClr>
              <a:buFont typeface="Arial" charset="0"/>
              <a:buChar char="•"/>
            </a:pPr>
            <a:endParaRPr lang="en-US" sz="1800" baseline="30000" dirty="0">
              <a:effectLst/>
            </a:endParaRPr>
          </a:p>
          <a:p>
            <a:pPr marL="285750" indent="-285750">
              <a:buClr>
                <a:srgbClr val="C00000"/>
              </a:buClr>
              <a:buFont typeface="Arial" charset="0"/>
              <a:buChar char="•"/>
            </a:pPr>
            <a:endParaRPr lang="en-US" dirty="0"/>
          </a:p>
        </p:txBody>
      </p:sp>
      <p:sp>
        <p:nvSpPr>
          <p:cNvPr id="5" name="AutoShape 2" descr="Fig. 1">
            <a:extLst>
              <a:ext uri="{FF2B5EF4-FFF2-40B4-BE49-F238E27FC236}">
                <a16:creationId xmlns:a16="http://schemas.microsoft.com/office/drawing/2014/main" id="{C0C6BF84-1314-B040-FFDF-13509B67C9A0}"/>
              </a:ext>
            </a:extLst>
          </p:cNvPr>
          <p:cNvSpPr>
            <a:spLocks noChangeAspect="1" noChangeArrowheads="1"/>
          </p:cNvSpPr>
          <p:nvPr/>
        </p:nvSpPr>
        <p:spPr bwMode="auto">
          <a:xfrm>
            <a:off x="3130550" y="1130300"/>
            <a:ext cx="2882900" cy="2882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E2E872C1-6A4A-7DF2-492E-FE8F3C625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31" y="2553315"/>
            <a:ext cx="1828800" cy="1202267"/>
          </a:xfrm>
          <a:prstGeom prst="rect">
            <a:avLst/>
          </a:prstGeom>
        </p:spPr>
      </p:pic>
      <p:pic>
        <p:nvPicPr>
          <p:cNvPr id="13" name="Picture 12">
            <a:extLst>
              <a:ext uri="{FF2B5EF4-FFF2-40B4-BE49-F238E27FC236}">
                <a16:creationId xmlns:a16="http://schemas.microsoft.com/office/drawing/2014/main" id="{68A7E71B-5332-E038-18B7-F3FF9D454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266950"/>
            <a:ext cx="1881870" cy="1847235"/>
          </a:xfrm>
          <a:prstGeom prst="rect">
            <a:avLst/>
          </a:prstGeom>
        </p:spPr>
      </p:pic>
      <p:pic>
        <p:nvPicPr>
          <p:cNvPr id="15" name="Picture 14">
            <a:extLst>
              <a:ext uri="{FF2B5EF4-FFF2-40B4-BE49-F238E27FC236}">
                <a16:creationId xmlns:a16="http://schemas.microsoft.com/office/drawing/2014/main" id="{96B93D59-57C9-7DBB-5F2A-45C6177F03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4904" y="2266950"/>
            <a:ext cx="2096931" cy="1734254"/>
          </a:xfrm>
          <a:prstGeom prst="rect">
            <a:avLst/>
          </a:prstGeom>
        </p:spPr>
      </p:pic>
      <p:sp>
        <p:nvSpPr>
          <p:cNvPr id="17" name="TextBox 16">
            <a:extLst>
              <a:ext uri="{FF2B5EF4-FFF2-40B4-BE49-F238E27FC236}">
                <a16:creationId xmlns:a16="http://schemas.microsoft.com/office/drawing/2014/main" id="{CF03E270-7624-4B83-72B3-3D0681828AB5}"/>
              </a:ext>
            </a:extLst>
          </p:cNvPr>
          <p:cNvSpPr txBox="1"/>
          <p:nvPr/>
        </p:nvSpPr>
        <p:spPr>
          <a:xfrm>
            <a:off x="198564" y="4087861"/>
            <a:ext cx="2270090" cy="553998"/>
          </a:xfrm>
          <a:prstGeom prst="rect">
            <a:avLst/>
          </a:prstGeom>
          <a:noFill/>
        </p:spPr>
        <p:txBody>
          <a:bodyPr wrap="square">
            <a:spAutoFit/>
          </a:bodyPr>
          <a:lstStyle/>
          <a:p>
            <a:r>
              <a:rPr lang="en-US" sz="1000" dirty="0"/>
              <a:t>Fig. 1. Intraoperative clinical </a:t>
            </a:r>
            <a:r>
              <a:rPr lang="en-US" sz="1000" dirty="0">
                <a:hlinkClick r:id="rId5" tooltip="Learn more about photograph from ScienceDirect's AI-generated Topic Pages"/>
              </a:rPr>
              <a:t>photograph</a:t>
            </a:r>
            <a:r>
              <a:rPr lang="en-US" sz="1000" dirty="0"/>
              <a:t> of the resection bed with identification of the </a:t>
            </a:r>
            <a:r>
              <a:rPr lang="en-US" sz="1000" dirty="0">
                <a:hlinkClick r:id="rId6" tooltip="Learn more about nasal mucosa from ScienceDirect's AI-generated Topic Pages"/>
              </a:rPr>
              <a:t>nasal mucos</a:t>
            </a:r>
            <a:r>
              <a:rPr lang="en-US" sz="1000" dirty="0"/>
              <a:t>a</a:t>
            </a:r>
          </a:p>
        </p:txBody>
      </p:sp>
      <p:sp>
        <p:nvSpPr>
          <p:cNvPr id="19" name="TextBox 18">
            <a:extLst>
              <a:ext uri="{FF2B5EF4-FFF2-40B4-BE49-F238E27FC236}">
                <a16:creationId xmlns:a16="http://schemas.microsoft.com/office/drawing/2014/main" id="{A3476BF4-90D3-B077-19E7-5AE4D1C0F865}"/>
              </a:ext>
            </a:extLst>
          </p:cNvPr>
          <p:cNvSpPr txBox="1"/>
          <p:nvPr/>
        </p:nvSpPr>
        <p:spPr>
          <a:xfrm>
            <a:off x="2978468" y="4095750"/>
            <a:ext cx="2965132" cy="430887"/>
          </a:xfrm>
          <a:prstGeom prst="rect">
            <a:avLst/>
          </a:prstGeom>
          <a:noFill/>
        </p:spPr>
        <p:txBody>
          <a:bodyPr wrap="square">
            <a:spAutoFit/>
          </a:bodyPr>
          <a:lstStyle/>
          <a:p>
            <a:r>
              <a:rPr lang="en-US" sz="1100" dirty="0"/>
              <a:t>Fig. 2. Intraoperative clinical </a:t>
            </a:r>
            <a:r>
              <a:rPr lang="en-US" sz="1100" dirty="0">
                <a:hlinkClick r:id="rId5" tooltip="Learn more about photograph from ScienceDirect's AI-generated Topic Pages"/>
              </a:rPr>
              <a:t>photograph</a:t>
            </a:r>
            <a:r>
              <a:rPr lang="en-US" sz="1100" dirty="0"/>
              <a:t> following the inset of </a:t>
            </a:r>
            <a:r>
              <a:rPr lang="en-US" sz="1100" dirty="0" err="1"/>
              <a:t>Gentrix</a:t>
            </a:r>
            <a:r>
              <a:rPr lang="en-US" sz="1100" dirty="0"/>
              <a:t>®.</a:t>
            </a:r>
          </a:p>
        </p:txBody>
      </p:sp>
      <p:sp>
        <p:nvSpPr>
          <p:cNvPr id="21" name="TextBox 20">
            <a:extLst>
              <a:ext uri="{FF2B5EF4-FFF2-40B4-BE49-F238E27FC236}">
                <a16:creationId xmlns:a16="http://schemas.microsoft.com/office/drawing/2014/main" id="{0E7E5D2A-7D9C-93C5-0A41-376CC3DD994F}"/>
              </a:ext>
            </a:extLst>
          </p:cNvPr>
          <p:cNvSpPr txBox="1"/>
          <p:nvPr/>
        </p:nvSpPr>
        <p:spPr>
          <a:xfrm>
            <a:off x="6553200" y="4012109"/>
            <a:ext cx="2531905" cy="769441"/>
          </a:xfrm>
          <a:prstGeom prst="rect">
            <a:avLst/>
          </a:prstGeom>
          <a:noFill/>
        </p:spPr>
        <p:txBody>
          <a:bodyPr wrap="square">
            <a:spAutoFit/>
          </a:bodyPr>
          <a:lstStyle/>
          <a:p>
            <a:r>
              <a:rPr lang="en-US" sz="1100" dirty="0"/>
              <a:t>Fig. 3. Complete </a:t>
            </a:r>
            <a:r>
              <a:rPr lang="en-US" sz="1100" dirty="0" err="1"/>
              <a:t>mucosalisation</a:t>
            </a:r>
            <a:r>
              <a:rPr lang="en-US" sz="1100" dirty="0"/>
              <a:t> of maxillectomy defect without exposed bone or </a:t>
            </a:r>
            <a:r>
              <a:rPr lang="en-US" sz="1100" dirty="0">
                <a:hlinkClick r:id="rId7" tooltip="Learn more about oroantral fistula from ScienceDirect's AI-generated Topic Pages"/>
              </a:rPr>
              <a:t>oroantral fistula</a:t>
            </a:r>
            <a:r>
              <a:rPr lang="en-US" sz="1100" dirty="0"/>
              <a:t> six months postoperatively.</a:t>
            </a:r>
          </a:p>
        </p:txBody>
      </p:sp>
      <p:sp>
        <p:nvSpPr>
          <p:cNvPr id="24" name="Title 1">
            <a:extLst>
              <a:ext uri="{FF2B5EF4-FFF2-40B4-BE49-F238E27FC236}">
                <a16:creationId xmlns:a16="http://schemas.microsoft.com/office/drawing/2014/main" id="{B8ED42C5-3B34-9E9B-AE5A-1155EF90EA18}"/>
              </a:ext>
            </a:extLst>
          </p:cNvPr>
          <p:cNvSpPr txBox="1">
            <a:spLocks/>
          </p:cNvSpPr>
          <p:nvPr/>
        </p:nvSpPr>
        <p:spPr>
          <a:xfrm>
            <a:off x="457985" y="57150"/>
            <a:ext cx="8507392" cy="672387"/>
          </a:xfrm>
          <a:prstGeom prst="rect">
            <a:avLst/>
          </a:prstGeom>
        </p:spPr>
        <p:txBody>
          <a:bodyPr>
            <a:normAutofit/>
          </a:bodyPr>
          <a:lstStyle>
            <a:lvl1pPr algn="l" defTabSz="815002" rtl="0" eaLnBrk="0" fontAlgn="base" hangingPunct="0">
              <a:spcBef>
                <a:spcPct val="0"/>
              </a:spcBef>
              <a:spcAft>
                <a:spcPct val="0"/>
              </a:spcAft>
              <a:defRPr sz="3400" b="1">
                <a:solidFill>
                  <a:srgbClr val="FFFF00"/>
                </a:solidFill>
                <a:latin typeface="+mj-lt"/>
                <a:ea typeface="+mj-ea"/>
                <a:cs typeface="ＭＳ Ｐゴシック"/>
              </a:defRPr>
            </a:lvl1pPr>
            <a:lvl2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2pPr>
            <a:lvl3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3pPr>
            <a:lvl4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4pPr>
            <a:lvl5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5pPr>
            <a:lvl6pPr marL="502624" algn="l" defTabSz="815002" rtl="0" fontAlgn="base">
              <a:spcBef>
                <a:spcPct val="0"/>
              </a:spcBef>
              <a:spcAft>
                <a:spcPct val="0"/>
              </a:spcAft>
              <a:defRPr sz="3400" b="1">
                <a:solidFill>
                  <a:srgbClr val="FFFF00"/>
                </a:solidFill>
                <a:latin typeface="Arial" pitchFamily="34" charset="0"/>
                <a:ea typeface="ＭＳ Ｐゴシック" pitchFamily="34" charset="-128"/>
              </a:defRPr>
            </a:lvl6pPr>
            <a:lvl7pPr marL="1005229" algn="l" defTabSz="815002" rtl="0" fontAlgn="base">
              <a:spcBef>
                <a:spcPct val="0"/>
              </a:spcBef>
              <a:spcAft>
                <a:spcPct val="0"/>
              </a:spcAft>
              <a:defRPr sz="3400" b="1">
                <a:solidFill>
                  <a:srgbClr val="FFFF00"/>
                </a:solidFill>
                <a:latin typeface="Arial" pitchFamily="34" charset="0"/>
                <a:ea typeface="ＭＳ Ｐゴシック" pitchFamily="34" charset="-128"/>
              </a:defRPr>
            </a:lvl7pPr>
            <a:lvl8pPr marL="1507832" algn="l" defTabSz="815002" rtl="0" fontAlgn="base">
              <a:spcBef>
                <a:spcPct val="0"/>
              </a:spcBef>
              <a:spcAft>
                <a:spcPct val="0"/>
              </a:spcAft>
              <a:defRPr sz="3400" b="1">
                <a:solidFill>
                  <a:srgbClr val="FFFF00"/>
                </a:solidFill>
                <a:latin typeface="Arial" pitchFamily="34" charset="0"/>
                <a:ea typeface="ＭＳ Ｐゴシック" pitchFamily="34" charset="-128"/>
              </a:defRPr>
            </a:lvl8pPr>
            <a:lvl9pPr marL="2010467" algn="l" defTabSz="815002" rtl="0" fontAlgn="base">
              <a:spcBef>
                <a:spcPct val="0"/>
              </a:spcBef>
              <a:spcAft>
                <a:spcPct val="0"/>
              </a:spcAft>
              <a:defRPr sz="3400" b="1">
                <a:solidFill>
                  <a:srgbClr val="FFFF00"/>
                </a:solidFill>
                <a:latin typeface="Arial" pitchFamily="34" charset="0"/>
                <a:ea typeface="ＭＳ Ｐゴシック" pitchFamily="34" charset="-128"/>
              </a:defRPr>
            </a:lvl9pPr>
          </a:lstStyle>
          <a:p>
            <a:pPr algn="ctr"/>
            <a:r>
              <a:rPr lang="en-US" sz="2800" kern="0" dirty="0" err="1">
                <a:solidFill>
                  <a:schemeClr val="tx1"/>
                </a:solidFill>
              </a:rPr>
              <a:t>Acell</a:t>
            </a:r>
            <a:r>
              <a:rPr lang="en-US" sz="2800" kern="0" dirty="0">
                <a:solidFill>
                  <a:schemeClr val="tx1"/>
                </a:solidFill>
              </a:rPr>
              <a:t> and Oral and Maxillofacial Surgery</a:t>
            </a:r>
          </a:p>
        </p:txBody>
      </p:sp>
    </p:spTree>
    <p:extLst>
      <p:ext uri="{BB962C8B-B14F-4D97-AF65-F5344CB8AC3E}">
        <p14:creationId xmlns:p14="http://schemas.microsoft.com/office/powerpoint/2010/main" val="786253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133350"/>
            <a:ext cx="8507392" cy="672387"/>
          </a:xfrm>
        </p:spPr>
        <p:txBody>
          <a:bodyPr>
            <a:normAutofit fontScale="90000"/>
          </a:bodyPr>
          <a:lstStyle/>
          <a:p>
            <a:pPr algn="ctr"/>
            <a:r>
              <a:rPr lang="en-US" sz="2800" dirty="0">
                <a:solidFill>
                  <a:schemeClr val="tx1"/>
                </a:solidFill>
              </a:rPr>
              <a:t>Platelet derived growth factor in Oral and Maxillofacial surgery</a:t>
            </a:r>
          </a:p>
        </p:txBody>
      </p:sp>
      <p:sp>
        <p:nvSpPr>
          <p:cNvPr id="10" name="TextBox 9"/>
          <p:cNvSpPr txBox="1"/>
          <p:nvPr/>
        </p:nvSpPr>
        <p:spPr>
          <a:xfrm>
            <a:off x="636609" y="4324350"/>
            <a:ext cx="8507391" cy="646331"/>
          </a:xfrm>
          <a:prstGeom prst="rect">
            <a:avLst/>
          </a:prstGeom>
          <a:noFill/>
        </p:spPr>
        <p:txBody>
          <a:bodyPr wrap="square" rtlCol="0">
            <a:spAutoFit/>
          </a:bodyPr>
          <a:lstStyle/>
          <a:p>
            <a:pPr marL="403225" indent="-403225"/>
            <a:r>
              <a:rPr lang="en-US" sz="1200" b="0" i="0" dirty="0">
                <a:solidFill>
                  <a:srgbClr val="212121"/>
                </a:solidFill>
                <a:effectLst/>
                <a:latin typeface="system-ui"/>
              </a:rPr>
              <a:t>Batra C, Goel A, </a:t>
            </a:r>
            <a:r>
              <a:rPr lang="en-US" sz="1200" b="0" i="0" dirty="0" err="1">
                <a:solidFill>
                  <a:srgbClr val="212121"/>
                </a:solidFill>
                <a:effectLst/>
                <a:latin typeface="system-ui"/>
              </a:rPr>
              <a:t>Daneshparvar</a:t>
            </a:r>
            <a:r>
              <a:rPr lang="en-US" sz="1200" b="0" i="0" dirty="0">
                <a:solidFill>
                  <a:srgbClr val="212121"/>
                </a:solidFill>
                <a:effectLst/>
                <a:latin typeface="system-ui"/>
              </a:rPr>
              <a:t> N, Hamada Y. Clinical Evaluation of the Combination of </a:t>
            </a:r>
            <a:r>
              <a:rPr lang="en-US" sz="1200" b="0" i="0" dirty="0" err="1">
                <a:solidFill>
                  <a:srgbClr val="212121"/>
                </a:solidFill>
                <a:effectLst/>
                <a:latin typeface="system-ui"/>
              </a:rPr>
              <a:t>rhPDGF</a:t>
            </a:r>
            <a:r>
              <a:rPr lang="en-US" sz="1200" b="0" i="0" dirty="0">
                <a:solidFill>
                  <a:srgbClr val="212121"/>
                </a:solidFill>
                <a:effectLst/>
                <a:latin typeface="system-ui"/>
              </a:rPr>
              <a:t>-BB and Xenogeneic Bone Substitutes for Treatment of Severe Periodontal </a:t>
            </a:r>
            <a:r>
              <a:rPr lang="en-US" sz="1200" b="0" i="0" dirty="0" err="1">
                <a:solidFill>
                  <a:srgbClr val="212121"/>
                </a:solidFill>
                <a:effectLst/>
                <a:latin typeface="system-ui"/>
              </a:rPr>
              <a:t>Intrabony</a:t>
            </a:r>
            <a:r>
              <a:rPr lang="en-US" sz="1200" b="0" i="0" dirty="0">
                <a:solidFill>
                  <a:srgbClr val="212121"/>
                </a:solidFill>
                <a:effectLst/>
                <a:latin typeface="system-ui"/>
              </a:rPr>
              <a:t> Defects: A Case Series. Int J Periodontics Restorative Dent. 2023 Mar, Apr;43(2):192-200. </a:t>
            </a:r>
            <a:r>
              <a:rPr lang="en-US" sz="1200" b="0" i="0" dirty="0" err="1">
                <a:solidFill>
                  <a:srgbClr val="212121"/>
                </a:solidFill>
                <a:effectLst/>
                <a:latin typeface="system-ui"/>
              </a:rPr>
              <a:t>doi</a:t>
            </a:r>
            <a:r>
              <a:rPr lang="en-US" sz="1200" b="0" i="0" dirty="0">
                <a:solidFill>
                  <a:srgbClr val="212121"/>
                </a:solidFill>
                <a:effectLst/>
                <a:latin typeface="system-ui"/>
              </a:rPr>
              <a:t>: 10.11607/prd.6313. PMID: 37232681.</a:t>
            </a:r>
            <a:endParaRPr lang="en-US" sz="1200" dirty="0"/>
          </a:p>
        </p:txBody>
      </p:sp>
      <p:sp>
        <p:nvSpPr>
          <p:cNvPr id="3" name="Rectangle 2"/>
          <p:cNvSpPr/>
          <p:nvPr/>
        </p:nvSpPr>
        <p:spPr>
          <a:xfrm>
            <a:off x="157044" y="971911"/>
            <a:ext cx="8682156" cy="1384995"/>
          </a:xfrm>
          <a:prstGeom prst="rect">
            <a:avLst/>
          </a:prstGeom>
        </p:spPr>
        <p:txBody>
          <a:bodyPr wrap="square">
            <a:spAutoFit/>
          </a:bodyPr>
          <a:lstStyle/>
          <a:p>
            <a:pPr marL="285750" indent="-285750">
              <a:buClr>
                <a:srgbClr val="C00000"/>
              </a:buClr>
              <a:buFont typeface="Arial" panose="020B0604020202020204" pitchFamily="34" charset="0"/>
              <a:buChar char="•"/>
            </a:pPr>
            <a:r>
              <a:rPr lang="en-US" sz="1400" dirty="0">
                <a:effectLst/>
              </a:rPr>
              <a:t>The combination of </a:t>
            </a:r>
            <a:r>
              <a:rPr lang="en-US" sz="1400" dirty="0" err="1">
                <a:effectLst/>
              </a:rPr>
              <a:t>rhPDGF</a:t>
            </a:r>
            <a:r>
              <a:rPr lang="en-US" sz="1400" dirty="0">
                <a:effectLst/>
              </a:rPr>
              <a:t>-BB with various xenogeneic bone substitutes is a safe and effective matrix that leads to favorable long-term clinical and radiographic outcomes for treating severe </a:t>
            </a:r>
            <a:r>
              <a:rPr lang="en-US" sz="1400" dirty="0" err="1">
                <a:effectLst/>
              </a:rPr>
              <a:t>intrabony</a:t>
            </a:r>
            <a:r>
              <a:rPr lang="en-US" sz="1400" dirty="0">
                <a:effectLst/>
              </a:rPr>
              <a:t> periodontal defects. In men, it seems that androgens</a:t>
            </a:r>
            <a:r>
              <a:rPr lang="en-US" sz="1400" dirty="0"/>
              <a:t> </a:t>
            </a:r>
            <a:r>
              <a:rPr lang="en-US" sz="1400" dirty="0">
                <a:effectLst/>
              </a:rPr>
              <a:t>play a subordinate role in HS.</a:t>
            </a:r>
            <a:r>
              <a:rPr lang="en-US" sz="1400" dirty="0"/>
              <a:t> </a:t>
            </a:r>
            <a:r>
              <a:rPr lang="en-US" sz="1400" dirty="0">
                <a:effectLst/>
              </a:rPr>
              <a:t>Antiandrogenic therapy is a good option according to the available</a:t>
            </a:r>
            <a:r>
              <a:rPr lang="en-US" sz="1400" dirty="0"/>
              <a:t> </a:t>
            </a:r>
            <a:r>
              <a:rPr lang="en-US" sz="1400" dirty="0">
                <a:effectLst/>
              </a:rPr>
              <a:t>data for female patients. The clinical response in HS of spironolactone and finasteride</a:t>
            </a:r>
            <a:r>
              <a:rPr lang="en-US" sz="1400" dirty="0"/>
              <a:t> </a:t>
            </a:r>
            <a:r>
              <a:rPr lang="en-US" sz="1400" dirty="0">
                <a:effectLst/>
              </a:rPr>
              <a:t>ranged from approximately 40% to 85%. </a:t>
            </a:r>
            <a:br>
              <a:rPr lang="en-US" sz="1400" dirty="0">
                <a:effectLst/>
              </a:rPr>
            </a:br>
            <a:endParaRPr lang="en-US" sz="1400" dirty="0">
              <a:effectLst/>
            </a:endParaRPr>
          </a:p>
        </p:txBody>
      </p:sp>
      <p:pic>
        <p:nvPicPr>
          <p:cNvPr id="5" name="Picture 4">
            <a:extLst>
              <a:ext uri="{FF2B5EF4-FFF2-40B4-BE49-F238E27FC236}">
                <a16:creationId xmlns:a16="http://schemas.microsoft.com/office/drawing/2014/main" id="{EEF746C7-1AE4-2E10-1583-045A22A59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324590"/>
            <a:ext cx="7772400" cy="1846999"/>
          </a:xfrm>
          <a:prstGeom prst="rect">
            <a:avLst/>
          </a:prstGeom>
        </p:spPr>
      </p:pic>
    </p:spTree>
    <p:extLst>
      <p:ext uri="{BB962C8B-B14F-4D97-AF65-F5344CB8AC3E}">
        <p14:creationId xmlns:p14="http://schemas.microsoft.com/office/powerpoint/2010/main" val="332360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57150"/>
            <a:ext cx="8507392" cy="672387"/>
          </a:xfrm>
        </p:spPr>
        <p:txBody>
          <a:bodyPr>
            <a:normAutofit fontScale="90000"/>
          </a:bodyPr>
          <a:lstStyle/>
          <a:p>
            <a:pPr algn="ctr"/>
            <a:r>
              <a:rPr lang="en-US" sz="2800" dirty="0">
                <a:solidFill>
                  <a:schemeClr val="tx1"/>
                </a:solidFill>
              </a:rPr>
              <a:t>Platelet derived growth factor in Oral and Maxillofacial surgery</a:t>
            </a:r>
          </a:p>
        </p:txBody>
      </p:sp>
      <p:sp>
        <p:nvSpPr>
          <p:cNvPr id="10" name="TextBox 9"/>
          <p:cNvSpPr txBox="1"/>
          <p:nvPr/>
        </p:nvSpPr>
        <p:spPr>
          <a:xfrm>
            <a:off x="636609" y="4552950"/>
            <a:ext cx="8507391" cy="646331"/>
          </a:xfrm>
          <a:prstGeom prst="rect">
            <a:avLst/>
          </a:prstGeom>
          <a:noFill/>
        </p:spPr>
        <p:txBody>
          <a:bodyPr wrap="square" rtlCol="0">
            <a:spAutoFit/>
          </a:bodyPr>
          <a:lstStyle/>
          <a:p>
            <a:pPr marL="403225" indent="-403225"/>
            <a:r>
              <a:rPr lang="en-US" sz="1200" b="0" i="0" dirty="0">
                <a:solidFill>
                  <a:srgbClr val="212121"/>
                </a:solidFill>
                <a:effectLst/>
                <a:latin typeface="system-ui"/>
              </a:rPr>
              <a:t>Chen R, Long S, Ren L, Xu S, Liu X, Shi J, Liu J, Ma D, Zhou P, Ren L. The Role of Macrophage Phenotype in the Vascularization of </a:t>
            </a:r>
            <a:r>
              <a:rPr lang="en-US" sz="1200" b="0" i="0" dirty="0" err="1">
                <a:solidFill>
                  <a:srgbClr val="212121"/>
                </a:solidFill>
                <a:effectLst/>
                <a:latin typeface="system-ui"/>
              </a:rPr>
              <a:t>Prevascularized</a:t>
            </a:r>
            <a:r>
              <a:rPr lang="en-US" sz="1200" b="0" i="0" dirty="0">
                <a:solidFill>
                  <a:srgbClr val="212121"/>
                </a:solidFill>
                <a:effectLst/>
                <a:latin typeface="system-ui"/>
              </a:rPr>
              <a:t> Human Bone Marrow Mesenchymal Stem Cell Sheets. Stem Cells Dev. 2023 Aug;32(15-16):504-514. </a:t>
            </a:r>
            <a:r>
              <a:rPr lang="en-US" sz="1200" b="0" i="0" dirty="0" err="1">
                <a:solidFill>
                  <a:srgbClr val="212121"/>
                </a:solidFill>
                <a:effectLst/>
                <a:latin typeface="system-ui"/>
              </a:rPr>
              <a:t>doi</a:t>
            </a:r>
            <a:r>
              <a:rPr lang="en-US" sz="1200" b="0" i="0" dirty="0">
                <a:solidFill>
                  <a:srgbClr val="212121"/>
                </a:solidFill>
                <a:effectLst/>
                <a:latin typeface="system-ui"/>
              </a:rPr>
              <a:t>: 10.1089/scd.2022.0268. </a:t>
            </a:r>
            <a:r>
              <a:rPr lang="en-US" sz="1200" b="0" i="0" dirty="0" err="1">
                <a:solidFill>
                  <a:srgbClr val="212121"/>
                </a:solidFill>
                <a:effectLst/>
                <a:latin typeface="system-ui"/>
              </a:rPr>
              <a:t>Epub</a:t>
            </a:r>
            <a:r>
              <a:rPr lang="en-US" sz="1200" b="0" i="0" dirty="0">
                <a:solidFill>
                  <a:srgbClr val="212121"/>
                </a:solidFill>
                <a:effectLst/>
                <a:latin typeface="system-ui"/>
              </a:rPr>
              <a:t> 2023 Jun 1. PMID: 37119121.</a:t>
            </a:r>
            <a:endParaRPr lang="en-US" sz="1200" dirty="0"/>
          </a:p>
        </p:txBody>
      </p:sp>
      <p:sp>
        <p:nvSpPr>
          <p:cNvPr id="3" name="Rectangle 2"/>
          <p:cNvSpPr/>
          <p:nvPr/>
        </p:nvSpPr>
        <p:spPr>
          <a:xfrm>
            <a:off x="157044" y="805755"/>
            <a:ext cx="8682156" cy="1384995"/>
          </a:xfrm>
          <a:prstGeom prst="rect">
            <a:avLst/>
          </a:prstGeom>
        </p:spPr>
        <p:txBody>
          <a:bodyPr wrap="square">
            <a:spAutoFit/>
          </a:bodyPr>
          <a:lstStyle/>
          <a:p>
            <a:pPr marL="285750" indent="-285750">
              <a:buClr>
                <a:srgbClr val="C00000"/>
              </a:buClr>
              <a:buFont typeface="Arial" panose="020B0604020202020204" pitchFamily="34" charset="0"/>
              <a:buChar char="•"/>
            </a:pPr>
            <a:r>
              <a:rPr lang="en-US" sz="1400" dirty="0"/>
              <a:t>This study indicates that macrophages with different phenotypes can regulate vascularization in </a:t>
            </a:r>
            <a:r>
              <a:rPr lang="en-US" sz="1400" dirty="0" err="1"/>
              <a:t>prevascularized</a:t>
            </a:r>
            <a:r>
              <a:rPr lang="en-US" sz="1400" dirty="0"/>
              <a:t> cell sheets by sequentially secreting various types of cytokines during different stages; for example, M1 macrophages can induce angiogenesis by secreting high levels of TNF-</a:t>
            </a:r>
            <a:r>
              <a:rPr lang="el-GR" sz="1400" dirty="0"/>
              <a:t>α, </a:t>
            </a:r>
            <a:r>
              <a:rPr lang="en-US" sz="1400" dirty="0"/>
              <a:t>and M2 macrophages play an important role during vessel maturation. These results further confirm the importance of immune regulation in tissue engineering and that the phenotypic plasticity of macrophages may play a significant role in tissue engineering graft survival and effective physiological roles. </a:t>
            </a:r>
            <a:endParaRPr lang="en-US" sz="1400" dirty="0">
              <a:effectLst/>
            </a:endParaRPr>
          </a:p>
        </p:txBody>
      </p:sp>
      <p:pic>
        <p:nvPicPr>
          <p:cNvPr id="7" name="Picture 6">
            <a:extLst>
              <a:ext uri="{FF2B5EF4-FFF2-40B4-BE49-F238E27FC236}">
                <a16:creationId xmlns:a16="http://schemas.microsoft.com/office/drawing/2014/main" id="{401BD1A3-4A98-0CE9-43B0-81C9A6BD4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155665"/>
            <a:ext cx="3657600" cy="2473485"/>
          </a:xfrm>
          <a:prstGeom prst="rect">
            <a:avLst/>
          </a:prstGeom>
        </p:spPr>
      </p:pic>
    </p:spTree>
    <p:extLst>
      <p:ext uri="{BB962C8B-B14F-4D97-AF65-F5344CB8AC3E}">
        <p14:creationId xmlns:p14="http://schemas.microsoft.com/office/powerpoint/2010/main" val="2329719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514350"/>
            <a:ext cx="8507392" cy="672387"/>
          </a:xfrm>
        </p:spPr>
        <p:txBody>
          <a:bodyPr>
            <a:normAutofit/>
          </a:bodyPr>
          <a:lstStyle/>
          <a:p>
            <a:pPr algn="ctr"/>
            <a:r>
              <a:rPr lang="en-US" sz="2800" dirty="0" err="1">
                <a:solidFill>
                  <a:schemeClr val="tx1"/>
                </a:solidFill>
              </a:rPr>
              <a:t>CelTx</a:t>
            </a:r>
            <a:r>
              <a:rPr lang="en-US" sz="2800" dirty="0">
                <a:solidFill>
                  <a:schemeClr val="tx1"/>
                </a:solidFill>
              </a:rPr>
              <a:t>=</a:t>
            </a:r>
            <a:r>
              <a:rPr lang="en-US" sz="2800" dirty="0" err="1">
                <a:solidFill>
                  <a:schemeClr val="tx1"/>
                </a:solidFill>
              </a:rPr>
              <a:t>Apligraf</a:t>
            </a:r>
            <a:r>
              <a:rPr lang="en-US" sz="2800" dirty="0">
                <a:solidFill>
                  <a:schemeClr val="tx1"/>
                </a:solidFill>
              </a:rPr>
              <a:t> in place of a free gingival graft </a:t>
            </a:r>
          </a:p>
        </p:txBody>
      </p:sp>
      <p:sp>
        <p:nvSpPr>
          <p:cNvPr id="3" name="Rectangle 2"/>
          <p:cNvSpPr/>
          <p:nvPr/>
        </p:nvSpPr>
        <p:spPr>
          <a:xfrm>
            <a:off x="228600" y="1276350"/>
            <a:ext cx="4495800" cy="830997"/>
          </a:xfrm>
          <a:prstGeom prst="rect">
            <a:avLst/>
          </a:prstGeom>
        </p:spPr>
        <p:txBody>
          <a:bodyPr wrap="square">
            <a:spAutoFit/>
          </a:bodyPr>
          <a:lstStyle/>
          <a:p>
            <a:pPr marL="285750" indent="-285750">
              <a:buClr>
                <a:srgbClr val="C00000"/>
              </a:buClr>
              <a:buFont typeface="Arial" panose="020B0604020202020204" pitchFamily="34" charset="0"/>
              <a:buChar char="•"/>
            </a:pPr>
            <a:r>
              <a:rPr lang="en-US" sz="2400" dirty="0"/>
              <a:t>This is keratinocytes and fibroblasts on type 1 collagen</a:t>
            </a:r>
            <a:endParaRPr lang="en-US" sz="2400" dirty="0">
              <a:effectLst/>
            </a:endParaRPr>
          </a:p>
        </p:txBody>
      </p:sp>
      <p:pic>
        <p:nvPicPr>
          <p:cNvPr id="8" name="Picture 7">
            <a:extLst>
              <a:ext uri="{FF2B5EF4-FFF2-40B4-BE49-F238E27FC236}">
                <a16:creationId xmlns:a16="http://schemas.microsoft.com/office/drawing/2014/main" id="{9BD799D1-890D-0358-AF13-C89DA388D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047750"/>
            <a:ext cx="2857634" cy="3409950"/>
          </a:xfrm>
          <a:prstGeom prst="rect">
            <a:avLst/>
          </a:prstGeom>
        </p:spPr>
      </p:pic>
      <p:sp>
        <p:nvSpPr>
          <p:cNvPr id="11" name="TextBox 10">
            <a:extLst>
              <a:ext uri="{FF2B5EF4-FFF2-40B4-BE49-F238E27FC236}">
                <a16:creationId xmlns:a16="http://schemas.microsoft.com/office/drawing/2014/main" id="{BA8A91DB-D1B6-042E-DAC5-1FA1521D53B6}"/>
              </a:ext>
            </a:extLst>
          </p:cNvPr>
          <p:cNvSpPr txBox="1"/>
          <p:nvPr/>
        </p:nvSpPr>
        <p:spPr>
          <a:xfrm>
            <a:off x="3581400" y="2303790"/>
            <a:ext cx="2133600" cy="1574790"/>
          </a:xfrm>
          <a:prstGeom prst="rect">
            <a:avLst/>
          </a:prstGeom>
          <a:noFill/>
        </p:spPr>
        <p:txBody>
          <a:bodyPr wrap="square">
            <a:spAutoFit/>
          </a:bodyPr>
          <a:lstStyle/>
          <a:p>
            <a:pPr algn="l">
              <a:spcBef>
                <a:spcPts val="1000"/>
              </a:spcBef>
              <a:spcAft>
                <a:spcPts val="1000"/>
              </a:spcAft>
            </a:pPr>
            <a:r>
              <a:rPr lang="en-US" sz="1100" b="0" i="0" dirty="0">
                <a:solidFill>
                  <a:srgbClr val="333333"/>
                </a:solidFill>
                <a:effectLst/>
              </a:rPr>
              <a:t>Wound fluid collection at the borders of the wound during the 4 </a:t>
            </a:r>
            <a:r>
              <a:rPr lang="en-US" sz="1100" b="0" i="0" dirty="0" err="1">
                <a:solidFill>
                  <a:srgbClr val="333333"/>
                </a:solidFill>
                <a:effectLst/>
              </a:rPr>
              <a:t>wks</a:t>
            </a:r>
            <a:r>
              <a:rPr lang="en-US" sz="1100" b="0" i="0" dirty="0">
                <a:solidFill>
                  <a:srgbClr val="333333"/>
                </a:solidFill>
                <a:effectLst/>
              </a:rPr>
              <a:t> post-operatively for both autograft and living cellular construct. 156 x 179 mm (300 x 300 DPI).</a:t>
            </a:r>
          </a:p>
          <a:p>
            <a:br>
              <a:rPr lang="en-US" sz="1100" dirty="0"/>
            </a:br>
            <a:endParaRPr lang="en-US" sz="1100" dirty="0"/>
          </a:p>
        </p:txBody>
      </p:sp>
      <p:sp>
        <p:nvSpPr>
          <p:cNvPr id="13" name="TextBox 12">
            <a:extLst>
              <a:ext uri="{FF2B5EF4-FFF2-40B4-BE49-F238E27FC236}">
                <a16:creationId xmlns:a16="http://schemas.microsoft.com/office/drawing/2014/main" id="{FA395F68-F19B-E0F1-B6A4-219676698E57}"/>
              </a:ext>
            </a:extLst>
          </p:cNvPr>
          <p:cNvSpPr txBox="1"/>
          <p:nvPr/>
        </p:nvSpPr>
        <p:spPr>
          <a:xfrm>
            <a:off x="753140" y="4527204"/>
            <a:ext cx="7315200" cy="430887"/>
          </a:xfrm>
          <a:prstGeom prst="rect">
            <a:avLst/>
          </a:prstGeom>
          <a:noFill/>
        </p:spPr>
        <p:txBody>
          <a:bodyPr wrap="square">
            <a:spAutoFit/>
          </a:bodyPr>
          <a:lstStyle/>
          <a:p>
            <a:r>
              <a:rPr lang="en-US" sz="1100" b="0" i="0" dirty="0">
                <a:solidFill>
                  <a:srgbClr val="212121"/>
                </a:solidFill>
                <a:effectLst/>
              </a:rPr>
              <a:t>Morelli, T et al. “Angiogenic biomarkers and healing of living cellular constructs.” </a:t>
            </a:r>
            <a:r>
              <a:rPr lang="en-US" sz="1100" b="0" i="1" dirty="0">
                <a:solidFill>
                  <a:srgbClr val="212121"/>
                </a:solidFill>
                <a:effectLst/>
              </a:rPr>
              <a:t>Journal of dental research</a:t>
            </a:r>
            <a:r>
              <a:rPr lang="en-US" sz="1100" b="0" i="0" dirty="0">
                <a:solidFill>
                  <a:srgbClr val="212121"/>
                </a:solidFill>
                <a:effectLst/>
              </a:rPr>
              <a:t> vol. 90,4 (2011): 456-62. doi:10.1177/0022034510389334</a:t>
            </a:r>
            <a:endParaRPr lang="en-US" sz="1100" dirty="0"/>
          </a:p>
        </p:txBody>
      </p:sp>
    </p:spTree>
    <p:extLst>
      <p:ext uri="{BB962C8B-B14F-4D97-AF65-F5344CB8AC3E}">
        <p14:creationId xmlns:p14="http://schemas.microsoft.com/office/powerpoint/2010/main" val="1602501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38150"/>
            <a:ext cx="8507392" cy="672387"/>
          </a:xfrm>
        </p:spPr>
        <p:txBody>
          <a:bodyPr>
            <a:normAutofit/>
          </a:bodyPr>
          <a:lstStyle/>
          <a:p>
            <a:pPr algn="ctr"/>
            <a:r>
              <a:rPr lang="en-US" sz="2800" dirty="0" err="1">
                <a:solidFill>
                  <a:schemeClr val="tx1"/>
                </a:solidFill>
              </a:rPr>
              <a:t>Puraply</a:t>
            </a:r>
            <a:r>
              <a:rPr lang="en-US" sz="2800" dirty="0">
                <a:solidFill>
                  <a:schemeClr val="tx1"/>
                </a:solidFill>
              </a:rPr>
              <a:t> AM and </a:t>
            </a:r>
            <a:r>
              <a:rPr lang="en-US" sz="2800" dirty="0" err="1">
                <a:solidFill>
                  <a:schemeClr val="tx1"/>
                </a:solidFill>
              </a:rPr>
              <a:t>NuShield</a:t>
            </a:r>
            <a:endParaRPr lang="en-US" sz="2800" dirty="0">
              <a:solidFill>
                <a:schemeClr val="tx1"/>
              </a:solidFill>
            </a:endParaRPr>
          </a:p>
        </p:txBody>
      </p:sp>
      <p:pic>
        <p:nvPicPr>
          <p:cNvPr id="5" name="Picture 4">
            <a:extLst>
              <a:ext uri="{FF2B5EF4-FFF2-40B4-BE49-F238E27FC236}">
                <a16:creationId xmlns:a16="http://schemas.microsoft.com/office/drawing/2014/main" id="{7EC791DF-AA2B-DBE2-183B-475A0F8B6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61184"/>
            <a:ext cx="2592156" cy="2570494"/>
          </a:xfrm>
          <a:prstGeom prst="rect">
            <a:avLst/>
          </a:prstGeom>
        </p:spPr>
      </p:pic>
      <p:pic>
        <p:nvPicPr>
          <p:cNvPr id="8194" name="Picture 2">
            <a:extLst>
              <a:ext uri="{FF2B5EF4-FFF2-40B4-BE49-F238E27FC236}">
                <a16:creationId xmlns:a16="http://schemas.microsoft.com/office/drawing/2014/main" id="{3AE49121-5B20-89D9-14FD-6F65E0729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1707" y="1110537"/>
            <a:ext cx="5113291" cy="28717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02ED89E-8737-21CF-5D60-861F44A194B1}"/>
              </a:ext>
            </a:extLst>
          </p:cNvPr>
          <p:cNvSpPr txBox="1"/>
          <p:nvPr/>
        </p:nvSpPr>
        <p:spPr>
          <a:xfrm>
            <a:off x="157044" y="3995465"/>
            <a:ext cx="3674663" cy="1200329"/>
          </a:xfrm>
          <a:prstGeom prst="rect">
            <a:avLst/>
          </a:prstGeom>
          <a:noFill/>
        </p:spPr>
        <p:txBody>
          <a:bodyPr wrap="square">
            <a:spAutoFit/>
          </a:bodyPr>
          <a:lstStyle/>
          <a:p>
            <a:r>
              <a:rPr lang="en-US" b="0" i="0" dirty="0">
                <a:solidFill>
                  <a:srgbClr val="4D5156"/>
                </a:solidFill>
                <a:effectLst/>
              </a:rPr>
              <a:t> </a:t>
            </a:r>
            <a:r>
              <a:rPr lang="en-US" b="0" i="0" dirty="0" err="1">
                <a:solidFill>
                  <a:srgbClr val="4D5156"/>
                </a:solidFill>
                <a:effectLst/>
              </a:rPr>
              <a:t>Puraply</a:t>
            </a:r>
            <a:r>
              <a:rPr lang="en-US" b="0" i="0" dirty="0">
                <a:solidFill>
                  <a:srgbClr val="4D5156"/>
                </a:solidFill>
                <a:effectLst/>
              </a:rPr>
              <a:t> is </a:t>
            </a:r>
            <a:r>
              <a:rPr lang="en-US" b="0" i="0" dirty="0">
                <a:solidFill>
                  <a:srgbClr val="040C28"/>
                </a:solidFill>
                <a:effectLst/>
              </a:rPr>
              <a:t>purified native collagen matrix</a:t>
            </a:r>
            <a:r>
              <a:rPr lang="en-US" b="0" i="0" dirty="0">
                <a:solidFill>
                  <a:srgbClr val="4D5156"/>
                </a:solidFill>
                <a:effectLst/>
              </a:rPr>
              <a:t> embedded with the antimicrobial [PHMB], a broad spectrum </a:t>
            </a:r>
            <a:r>
              <a:rPr lang="en-US" b="0" i="0" dirty="0" err="1">
                <a:solidFill>
                  <a:srgbClr val="4D5156"/>
                </a:solidFill>
                <a:effectLst/>
              </a:rPr>
              <a:t>antimicrobia</a:t>
            </a:r>
            <a:endParaRPr lang="en-US" dirty="0"/>
          </a:p>
        </p:txBody>
      </p:sp>
      <p:sp>
        <p:nvSpPr>
          <p:cNvPr id="9" name="TextBox 8">
            <a:extLst>
              <a:ext uri="{FF2B5EF4-FFF2-40B4-BE49-F238E27FC236}">
                <a16:creationId xmlns:a16="http://schemas.microsoft.com/office/drawing/2014/main" id="{7C562C40-0BE6-AF71-2B4D-2389FAC426AA}"/>
              </a:ext>
            </a:extLst>
          </p:cNvPr>
          <p:cNvSpPr txBox="1"/>
          <p:nvPr/>
        </p:nvSpPr>
        <p:spPr>
          <a:xfrm>
            <a:off x="3962400" y="4226297"/>
            <a:ext cx="4572000" cy="369332"/>
          </a:xfrm>
          <a:prstGeom prst="rect">
            <a:avLst/>
          </a:prstGeom>
          <a:noFill/>
        </p:spPr>
        <p:txBody>
          <a:bodyPr wrap="square">
            <a:spAutoFit/>
          </a:bodyPr>
          <a:lstStyle/>
          <a:p>
            <a:r>
              <a:rPr lang="en-US" sz="1800" dirty="0" err="1">
                <a:solidFill>
                  <a:schemeClr val="tx1"/>
                </a:solidFill>
              </a:rPr>
              <a:t>NuShield</a:t>
            </a:r>
            <a:r>
              <a:rPr lang="en-US" sz="1800" dirty="0">
                <a:solidFill>
                  <a:schemeClr val="tx1"/>
                </a:solidFill>
              </a:rPr>
              <a:t> (dehydrated placental allograft)</a:t>
            </a:r>
            <a:endParaRPr lang="en-US" dirty="0"/>
          </a:p>
        </p:txBody>
      </p:sp>
    </p:spTree>
    <p:extLst>
      <p:ext uri="{BB962C8B-B14F-4D97-AF65-F5344CB8AC3E}">
        <p14:creationId xmlns:p14="http://schemas.microsoft.com/office/powerpoint/2010/main" val="3434223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a:bodyPr>
          <a:lstStyle/>
          <a:p>
            <a:pPr algn="ctr"/>
            <a:r>
              <a:rPr lang="en-US" sz="2800" dirty="0">
                <a:solidFill>
                  <a:schemeClr val="tx1"/>
                </a:solidFill>
              </a:rPr>
              <a:t>Hidradenitis Suppurativa Face</a:t>
            </a:r>
          </a:p>
        </p:txBody>
      </p:sp>
      <p:sp>
        <p:nvSpPr>
          <p:cNvPr id="7" name="TextBox 6">
            <a:extLst>
              <a:ext uri="{FF2B5EF4-FFF2-40B4-BE49-F238E27FC236}">
                <a16:creationId xmlns:a16="http://schemas.microsoft.com/office/drawing/2014/main" id="{8C68427D-6DC6-433C-DCD5-74410B532148}"/>
              </a:ext>
            </a:extLst>
          </p:cNvPr>
          <p:cNvSpPr txBox="1"/>
          <p:nvPr/>
        </p:nvSpPr>
        <p:spPr>
          <a:xfrm>
            <a:off x="457200" y="984980"/>
            <a:ext cx="7772400" cy="1590179"/>
          </a:xfrm>
          <a:prstGeom prst="rect">
            <a:avLst/>
          </a:prstGeom>
          <a:noFill/>
        </p:spPr>
        <p:txBody>
          <a:bodyPr wrap="square">
            <a:spAutoFit/>
          </a:bodyPr>
          <a:lstStyle/>
          <a:p>
            <a:pPr marL="285750" indent="-285750" algn="l">
              <a:spcBef>
                <a:spcPts val="2000"/>
              </a:spcBef>
              <a:spcAft>
                <a:spcPts val="2000"/>
              </a:spcAft>
              <a:buClr>
                <a:srgbClr val="C00000"/>
              </a:buClr>
              <a:buFont typeface="Arial" panose="020B0604020202020204" pitchFamily="34" charset="0"/>
              <a:buChar char="•"/>
            </a:pPr>
            <a:r>
              <a:rPr lang="en-US" sz="1600" b="0" i="0" dirty="0">
                <a:solidFill>
                  <a:srgbClr val="212121"/>
                </a:solidFill>
                <a:effectLst/>
              </a:rPr>
              <a:t>It is important to differentiate hidradenitis suppurativa (HS) scarring from acne scarring for proper diagnosis and management of atypical HS presentations.</a:t>
            </a:r>
          </a:p>
          <a:p>
            <a:pPr marL="285750" indent="-285750" algn="l">
              <a:spcBef>
                <a:spcPts val="2000"/>
              </a:spcBef>
              <a:spcAft>
                <a:spcPts val="2000"/>
              </a:spcAft>
              <a:buClr>
                <a:srgbClr val="C00000"/>
              </a:buClr>
              <a:buFont typeface="Arial" panose="020B0604020202020204" pitchFamily="34" charset="0"/>
              <a:buChar char="•"/>
            </a:pPr>
            <a:r>
              <a:rPr lang="en-US" sz="1600" b="0" i="0" dirty="0">
                <a:solidFill>
                  <a:srgbClr val="212121"/>
                </a:solidFill>
                <a:effectLst/>
              </a:rPr>
              <a:t>New therapies for HS scarring are emerging, including novel combinations with intralesional steroids and fractional CO</a:t>
            </a:r>
            <a:r>
              <a:rPr lang="en-US" sz="1600" b="0" i="0" baseline="-25000" dirty="0">
                <a:solidFill>
                  <a:srgbClr val="212121"/>
                </a:solidFill>
                <a:effectLst/>
              </a:rPr>
              <a:t>2</a:t>
            </a:r>
            <a:r>
              <a:rPr lang="en-US" sz="1600" b="0" i="0" dirty="0">
                <a:solidFill>
                  <a:srgbClr val="212121"/>
                </a:solidFill>
                <a:effectLst/>
              </a:rPr>
              <a:t> laser.</a:t>
            </a:r>
          </a:p>
        </p:txBody>
      </p:sp>
      <p:pic>
        <p:nvPicPr>
          <p:cNvPr id="9220" name="Picture 4">
            <a:extLst>
              <a:ext uri="{FF2B5EF4-FFF2-40B4-BE49-F238E27FC236}">
                <a16:creationId xmlns:a16="http://schemas.microsoft.com/office/drawing/2014/main" id="{17459CA6-30CB-7869-71C4-3AF891B44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71750"/>
            <a:ext cx="2571750" cy="25717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08F7F85-A838-347B-C72C-C71F076C9A8F}"/>
              </a:ext>
            </a:extLst>
          </p:cNvPr>
          <p:cNvSpPr txBox="1"/>
          <p:nvPr/>
        </p:nvSpPr>
        <p:spPr>
          <a:xfrm>
            <a:off x="3028950" y="2755480"/>
            <a:ext cx="2000250" cy="1528624"/>
          </a:xfrm>
          <a:prstGeom prst="rect">
            <a:avLst/>
          </a:prstGeom>
          <a:noFill/>
        </p:spPr>
        <p:txBody>
          <a:bodyPr wrap="square">
            <a:spAutoFit/>
          </a:bodyPr>
          <a:lstStyle/>
          <a:p>
            <a:pPr algn="l" fontAlgn="t">
              <a:spcBef>
                <a:spcPts val="1000"/>
              </a:spcBef>
              <a:spcAft>
                <a:spcPts val="2000"/>
              </a:spcAft>
            </a:pPr>
            <a:r>
              <a:rPr lang="en-US" sz="1200" b="0" i="0" dirty="0">
                <a:solidFill>
                  <a:srgbClr val="333333"/>
                </a:solidFill>
                <a:effectLst/>
              </a:rPr>
              <a:t>Massive, bridged scarring on the cheeks and temporal area.</a:t>
            </a:r>
          </a:p>
          <a:p>
            <a:pPr algn="l">
              <a:spcBef>
                <a:spcPts val="2000"/>
              </a:spcBef>
              <a:spcAft>
                <a:spcPts val="2000"/>
              </a:spcAft>
            </a:pPr>
            <a:br>
              <a:rPr lang="en-US" sz="1200" b="0" i="0" dirty="0">
                <a:solidFill>
                  <a:srgbClr val="212121"/>
                </a:solidFill>
                <a:effectLst/>
              </a:rPr>
            </a:br>
            <a:endParaRPr lang="en-US" sz="1200" b="0" i="0" dirty="0">
              <a:solidFill>
                <a:srgbClr val="212121"/>
              </a:solidFill>
              <a:effectLst/>
            </a:endParaRPr>
          </a:p>
        </p:txBody>
      </p:sp>
      <p:sp>
        <p:nvSpPr>
          <p:cNvPr id="10" name="TextBox 9">
            <a:extLst>
              <a:ext uri="{FF2B5EF4-FFF2-40B4-BE49-F238E27FC236}">
                <a16:creationId xmlns:a16="http://schemas.microsoft.com/office/drawing/2014/main" id="{41D2E9F9-ABD7-88AC-7676-5BCAFA2E1345}"/>
              </a:ext>
            </a:extLst>
          </p:cNvPr>
          <p:cNvSpPr txBox="1"/>
          <p:nvPr/>
        </p:nvSpPr>
        <p:spPr>
          <a:xfrm>
            <a:off x="4076129" y="4229742"/>
            <a:ext cx="5067871" cy="553998"/>
          </a:xfrm>
          <a:prstGeom prst="rect">
            <a:avLst/>
          </a:prstGeom>
          <a:noFill/>
        </p:spPr>
        <p:txBody>
          <a:bodyPr wrap="square" rtlCol="0">
            <a:spAutoFit/>
          </a:bodyPr>
          <a:lstStyle/>
          <a:p>
            <a:pPr marL="403225" indent="-403225"/>
            <a:r>
              <a:rPr lang="en-US" sz="1000" b="0" i="0" dirty="0" err="1">
                <a:solidFill>
                  <a:srgbClr val="212121"/>
                </a:solidFill>
                <a:effectLst/>
                <a:latin typeface="system-ui"/>
              </a:rPr>
              <a:t>Capasso</a:t>
            </a:r>
            <a:r>
              <a:rPr lang="en-US" sz="1000" b="0" i="0" dirty="0">
                <a:solidFill>
                  <a:srgbClr val="212121"/>
                </a:solidFill>
                <a:effectLst/>
                <a:latin typeface="system-ui"/>
              </a:rPr>
              <a:t> G, </a:t>
            </a:r>
            <a:r>
              <a:rPr lang="en-US" sz="1000" b="0" i="0" dirty="0" err="1">
                <a:solidFill>
                  <a:srgbClr val="212121"/>
                </a:solidFill>
                <a:effectLst/>
                <a:latin typeface="system-ui"/>
              </a:rPr>
              <a:t>Fabbrocini</a:t>
            </a:r>
            <a:r>
              <a:rPr lang="en-US" sz="1000" b="0" i="0" dirty="0">
                <a:solidFill>
                  <a:srgbClr val="212121"/>
                </a:solidFill>
                <a:effectLst/>
                <a:latin typeface="system-ui"/>
              </a:rPr>
              <a:t> G, Marasca C. Disfiguring Hidradenitis Suppurativa of the Face. Skin Appendage </a:t>
            </a:r>
            <a:r>
              <a:rPr lang="en-US" sz="1000" b="0" i="0" dirty="0" err="1">
                <a:solidFill>
                  <a:srgbClr val="212121"/>
                </a:solidFill>
                <a:effectLst/>
                <a:latin typeface="system-ui"/>
              </a:rPr>
              <a:t>Disord</a:t>
            </a:r>
            <a:r>
              <a:rPr lang="en-US" sz="1000" b="0" i="0" dirty="0">
                <a:solidFill>
                  <a:srgbClr val="212121"/>
                </a:solidFill>
                <a:effectLst/>
                <a:latin typeface="system-ui"/>
              </a:rPr>
              <a:t>. 2022 Jan;8(1):70-72. </a:t>
            </a:r>
            <a:r>
              <a:rPr lang="en-US" sz="1000" b="0" i="0" dirty="0" err="1">
                <a:solidFill>
                  <a:srgbClr val="212121"/>
                </a:solidFill>
                <a:effectLst/>
                <a:latin typeface="system-ui"/>
              </a:rPr>
              <a:t>doi</a:t>
            </a:r>
            <a:r>
              <a:rPr lang="en-US" sz="1000" b="0" i="0" dirty="0">
                <a:solidFill>
                  <a:srgbClr val="212121"/>
                </a:solidFill>
                <a:effectLst/>
                <a:latin typeface="system-ui"/>
              </a:rPr>
              <a:t>: 10.1159/000518433. </a:t>
            </a:r>
            <a:r>
              <a:rPr lang="en-US" sz="1000" b="0" i="0" dirty="0" err="1">
                <a:solidFill>
                  <a:srgbClr val="212121"/>
                </a:solidFill>
                <a:effectLst/>
                <a:latin typeface="system-ui"/>
              </a:rPr>
              <a:t>Epub</a:t>
            </a:r>
            <a:r>
              <a:rPr lang="en-US" sz="1000" b="0" i="0" dirty="0">
                <a:solidFill>
                  <a:srgbClr val="212121"/>
                </a:solidFill>
                <a:effectLst/>
                <a:latin typeface="system-ui"/>
              </a:rPr>
              <a:t> 2021 Aug 26. PMID: 35118134; PMCID: PMC8787590.</a:t>
            </a:r>
            <a:endParaRPr lang="en-US" sz="1000" dirty="0"/>
          </a:p>
        </p:txBody>
      </p:sp>
    </p:spTree>
    <p:extLst>
      <p:ext uri="{BB962C8B-B14F-4D97-AF65-F5344CB8AC3E}">
        <p14:creationId xmlns:p14="http://schemas.microsoft.com/office/powerpoint/2010/main" val="2454056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a:bodyPr>
          <a:lstStyle/>
          <a:p>
            <a:pPr algn="ctr"/>
            <a:r>
              <a:rPr lang="en-US" sz="2800" dirty="0">
                <a:solidFill>
                  <a:schemeClr val="tx1"/>
                </a:solidFill>
              </a:rPr>
              <a:t>Hidradenitis Suppurativa Face</a:t>
            </a:r>
          </a:p>
        </p:txBody>
      </p:sp>
      <p:sp>
        <p:nvSpPr>
          <p:cNvPr id="5" name="TextBox 4">
            <a:extLst>
              <a:ext uri="{FF2B5EF4-FFF2-40B4-BE49-F238E27FC236}">
                <a16:creationId xmlns:a16="http://schemas.microsoft.com/office/drawing/2014/main" id="{E71CB19B-535C-241F-5C48-3E9EB11A796B}"/>
              </a:ext>
            </a:extLst>
          </p:cNvPr>
          <p:cNvSpPr txBox="1"/>
          <p:nvPr/>
        </p:nvSpPr>
        <p:spPr>
          <a:xfrm>
            <a:off x="1091610" y="4272495"/>
            <a:ext cx="6638260" cy="553998"/>
          </a:xfrm>
          <a:prstGeom prst="rect">
            <a:avLst/>
          </a:prstGeom>
          <a:noFill/>
        </p:spPr>
        <p:txBody>
          <a:bodyPr wrap="square" rtlCol="0">
            <a:spAutoFit/>
          </a:bodyPr>
          <a:lstStyle/>
          <a:p>
            <a:pPr marL="403225" indent="-403225"/>
            <a:r>
              <a:rPr lang="en-US" sz="1000" b="0" i="0" dirty="0">
                <a:solidFill>
                  <a:srgbClr val="212121"/>
                </a:solidFill>
                <a:effectLst/>
                <a:latin typeface="system-ui"/>
              </a:rPr>
              <a:t>Chaudhari D, Vohra RR, </a:t>
            </a:r>
            <a:r>
              <a:rPr lang="en-US" sz="1000" b="0" i="0" dirty="0" err="1">
                <a:solidFill>
                  <a:srgbClr val="212121"/>
                </a:solidFill>
                <a:effectLst/>
                <a:latin typeface="system-ui"/>
              </a:rPr>
              <a:t>Abdefatah</a:t>
            </a:r>
            <a:r>
              <a:rPr lang="en-US" sz="1000" b="0" i="0" dirty="0">
                <a:solidFill>
                  <a:srgbClr val="212121"/>
                </a:solidFill>
                <a:effectLst/>
                <a:latin typeface="system-ui"/>
              </a:rPr>
              <a:t> Ali M, Nadeem H, </a:t>
            </a:r>
            <a:r>
              <a:rPr lang="en-US" sz="1000" b="0" i="0" dirty="0" err="1">
                <a:solidFill>
                  <a:srgbClr val="212121"/>
                </a:solidFill>
                <a:effectLst/>
                <a:latin typeface="system-ui"/>
              </a:rPr>
              <a:t>Tarimci</a:t>
            </a:r>
            <a:r>
              <a:rPr lang="en-US" sz="1000" b="0" i="0" dirty="0">
                <a:solidFill>
                  <a:srgbClr val="212121"/>
                </a:solidFill>
                <a:effectLst/>
                <a:latin typeface="system-ui"/>
              </a:rPr>
              <a:t> B, Garg T, </a:t>
            </a:r>
            <a:r>
              <a:rPr lang="en-US" sz="1000" b="0" i="0" dirty="0" err="1">
                <a:solidFill>
                  <a:srgbClr val="212121"/>
                </a:solidFill>
                <a:effectLst/>
                <a:latin typeface="system-ui"/>
              </a:rPr>
              <a:t>Sharari</a:t>
            </a:r>
            <a:r>
              <a:rPr lang="en-US" sz="1000" b="0" i="0" dirty="0">
                <a:solidFill>
                  <a:srgbClr val="212121"/>
                </a:solidFill>
                <a:effectLst/>
                <a:latin typeface="system-ui"/>
              </a:rPr>
              <a:t> RA, Joseph A, Khan A. A Rare Phenomenon of Lithium-Associated Acne </a:t>
            </a:r>
            <a:r>
              <a:rPr lang="en-US" sz="1000" b="0" i="0" dirty="0" err="1">
                <a:solidFill>
                  <a:srgbClr val="212121"/>
                </a:solidFill>
                <a:effectLst/>
                <a:latin typeface="system-ui"/>
              </a:rPr>
              <a:t>Inversa</a:t>
            </a:r>
            <a:r>
              <a:rPr lang="en-US" sz="1000" b="0" i="0" dirty="0">
                <a:solidFill>
                  <a:srgbClr val="212121"/>
                </a:solidFill>
                <a:effectLst/>
                <a:latin typeface="system-ui"/>
              </a:rPr>
              <a:t>: A Case Series and Literature Review. </a:t>
            </a:r>
            <a:r>
              <a:rPr lang="en-US" sz="1000" b="0" i="0" dirty="0" err="1">
                <a:solidFill>
                  <a:srgbClr val="212121"/>
                </a:solidFill>
                <a:effectLst/>
                <a:latin typeface="system-ui"/>
              </a:rPr>
              <a:t>Cureus</a:t>
            </a:r>
            <a:r>
              <a:rPr lang="en-US" sz="1000" b="0" i="0" dirty="0">
                <a:solidFill>
                  <a:srgbClr val="212121"/>
                </a:solidFill>
                <a:effectLst/>
                <a:latin typeface="system-ui"/>
              </a:rPr>
              <a:t>. 2023 Mar 12;15(3):e36051. </a:t>
            </a:r>
            <a:r>
              <a:rPr lang="en-US" sz="1000" b="0" i="0" dirty="0" err="1">
                <a:solidFill>
                  <a:srgbClr val="212121"/>
                </a:solidFill>
                <a:effectLst/>
                <a:latin typeface="system-ui"/>
              </a:rPr>
              <a:t>doi</a:t>
            </a:r>
            <a:r>
              <a:rPr lang="en-US" sz="1000" b="0" i="0" dirty="0">
                <a:solidFill>
                  <a:srgbClr val="212121"/>
                </a:solidFill>
                <a:effectLst/>
                <a:latin typeface="system-ui"/>
              </a:rPr>
              <a:t>: 10.7759/cureus.36051. PMID: 37056525; PMCID: PMC10089641.</a:t>
            </a:r>
            <a:endParaRPr lang="en-US" sz="1000" dirty="0"/>
          </a:p>
        </p:txBody>
      </p:sp>
      <p:pic>
        <p:nvPicPr>
          <p:cNvPr id="9218" name="Picture 2">
            <a:extLst>
              <a:ext uri="{FF2B5EF4-FFF2-40B4-BE49-F238E27FC236}">
                <a16:creationId xmlns:a16="http://schemas.microsoft.com/office/drawing/2014/main" id="{7FCA1E01-0175-E579-6A21-2B857683C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09729"/>
            <a:ext cx="5497705" cy="22210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C68427D-6DC6-433C-DCD5-74410B532148}"/>
              </a:ext>
            </a:extLst>
          </p:cNvPr>
          <p:cNvSpPr txBox="1"/>
          <p:nvPr/>
        </p:nvSpPr>
        <p:spPr>
          <a:xfrm>
            <a:off x="2124740" y="3306412"/>
            <a:ext cx="4572000" cy="923330"/>
          </a:xfrm>
          <a:prstGeom prst="rect">
            <a:avLst/>
          </a:prstGeom>
          <a:noFill/>
        </p:spPr>
        <p:txBody>
          <a:bodyPr wrap="square">
            <a:spAutoFit/>
          </a:bodyPr>
          <a:lstStyle/>
          <a:p>
            <a:r>
              <a:rPr lang="en-US" i="0" dirty="0">
                <a:solidFill>
                  <a:srgbClr val="333333"/>
                </a:solidFill>
                <a:effectLst/>
              </a:rPr>
              <a:t>Multiple severe cystic eruptions, papules, nodules, and </a:t>
            </a:r>
            <a:r>
              <a:rPr lang="en-US" i="0" dirty="0" err="1">
                <a:solidFill>
                  <a:srgbClr val="333333"/>
                </a:solidFill>
                <a:effectLst/>
              </a:rPr>
              <a:t>comedones</a:t>
            </a:r>
            <a:r>
              <a:rPr lang="en-US" i="0" dirty="0">
                <a:solidFill>
                  <a:srgbClr val="333333"/>
                </a:solidFill>
                <a:effectLst/>
              </a:rPr>
              <a:t> with some sinus tracts and scarring.</a:t>
            </a:r>
            <a:endParaRPr lang="en-US" dirty="0"/>
          </a:p>
        </p:txBody>
      </p:sp>
    </p:spTree>
    <p:extLst>
      <p:ext uri="{BB962C8B-B14F-4D97-AF65-F5344CB8AC3E}">
        <p14:creationId xmlns:p14="http://schemas.microsoft.com/office/powerpoint/2010/main" val="365065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a:bodyPr>
          <a:lstStyle/>
          <a:p>
            <a:pPr algn="ctr"/>
            <a:r>
              <a:rPr lang="en-US" sz="2800" dirty="0">
                <a:solidFill>
                  <a:schemeClr val="tx1"/>
                </a:solidFill>
              </a:rPr>
              <a:t>What are appropriate anesthesia practices? </a:t>
            </a:r>
          </a:p>
        </p:txBody>
      </p:sp>
      <p:sp>
        <p:nvSpPr>
          <p:cNvPr id="3" name="Rectangle 2"/>
          <p:cNvSpPr/>
          <p:nvPr/>
        </p:nvSpPr>
        <p:spPr>
          <a:xfrm>
            <a:off x="157044" y="971911"/>
            <a:ext cx="8682156" cy="3416320"/>
          </a:xfrm>
          <a:prstGeom prst="rect">
            <a:avLst/>
          </a:prstGeom>
        </p:spPr>
        <p:txBody>
          <a:bodyPr wrap="square">
            <a:spAutoFit/>
          </a:bodyPr>
          <a:lstStyle/>
          <a:p>
            <a:pPr marL="285750" indent="-285750">
              <a:buClr>
                <a:srgbClr val="C00000"/>
              </a:buClr>
              <a:buFont typeface="Arial" panose="020B0604020202020204" pitchFamily="34" charset="0"/>
              <a:buChar char="•"/>
            </a:pPr>
            <a:r>
              <a:rPr lang="en-US" b="0" i="0" dirty="0">
                <a:solidFill>
                  <a:srgbClr val="212121"/>
                </a:solidFill>
                <a:effectLst/>
                <a:latin typeface="system-ui"/>
              </a:rPr>
              <a:t>O'Neill DK, Robins B, </a:t>
            </a:r>
            <a:r>
              <a:rPr lang="en-US" b="0" i="0" dirty="0" err="1">
                <a:solidFill>
                  <a:srgbClr val="212121"/>
                </a:solidFill>
                <a:effectLst/>
                <a:latin typeface="system-ui"/>
              </a:rPr>
              <a:t>Ayello</a:t>
            </a:r>
            <a:r>
              <a:rPr lang="en-US" b="0" i="0" dirty="0">
                <a:solidFill>
                  <a:srgbClr val="212121"/>
                </a:solidFill>
                <a:effectLst/>
                <a:latin typeface="system-ui"/>
              </a:rPr>
              <a:t> EA, Cuff G, Linton P, </a:t>
            </a:r>
            <a:r>
              <a:rPr lang="en-US" b="0" i="0" dirty="0" err="1">
                <a:solidFill>
                  <a:srgbClr val="212121"/>
                </a:solidFill>
                <a:effectLst/>
                <a:latin typeface="system-ui"/>
              </a:rPr>
              <a:t>Brem</a:t>
            </a:r>
            <a:r>
              <a:rPr lang="en-US" b="0" i="0" dirty="0">
                <a:solidFill>
                  <a:srgbClr val="212121"/>
                </a:solidFill>
                <a:effectLst/>
                <a:latin typeface="system-ui"/>
              </a:rPr>
              <a:t> H. Regional </a:t>
            </a:r>
            <a:r>
              <a:rPr lang="en-US" b="0" i="0" dirty="0" err="1">
                <a:solidFill>
                  <a:srgbClr val="212121"/>
                </a:solidFill>
                <a:effectLst/>
                <a:latin typeface="system-ui"/>
              </a:rPr>
              <a:t>anaesthesia</a:t>
            </a:r>
            <a:r>
              <a:rPr lang="en-US" b="0" i="0" dirty="0">
                <a:solidFill>
                  <a:srgbClr val="212121"/>
                </a:solidFill>
                <a:effectLst/>
                <a:latin typeface="system-ui"/>
              </a:rPr>
              <a:t> with sedation protocol to safely debride sacral pressure ulcers. Int Wound J. 2012 Oct;9(5):525-43. </a:t>
            </a:r>
            <a:r>
              <a:rPr lang="en-US" b="0" i="0" dirty="0" err="1">
                <a:solidFill>
                  <a:srgbClr val="212121"/>
                </a:solidFill>
                <a:effectLst/>
                <a:latin typeface="system-ui"/>
              </a:rPr>
              <a:t>doi</a:t>
            </a:r>
            <a:r>
              <a:rPr lang="en-US" b="0" i="0" dirty="0">
                <a:solidFill>
                  <a:srgbClr val="212121"/>
                </a:solidFill>
                <a:effectLst/>
                <a:latin typeface="system-ui"/>
              </a:rPr>
              <a:t>: 10.1111/j.1742-481X.2011.00912.x. </a:t>
            </a:r>
            <a:r>
              <a:rPr lang="en-US" b="0" i="0" dirty="0" err="1">
                <a:solidFill>
                  <a:srgbClr val="212121"/>
                </a:solidFill>
                <a:effectLst/>
                <a:latin typeface="system-ui"/>
              </a:rPr>
              <a:t>Epub</a:t>
            </a:r>
            <a:r>
              <a:rPr lang="en-US" b="0" i="0" dirty="0">
                <a:solidFill>
                  <a:srgbClr val="212121"/>
                </a:solidFill>
                <a:effectLst/>
                <a:latin typeface="system-ui"/>
              </a:rPr>
              <a:t> 2012 Apr 20. PMID: 22520149; PMCID: PMC7950615.</a:t>
            </a:r>
          </a:p>
          <a:p>
            <a:pPr marL="285750" indent="-285750">
              <a:buClr>
                <a:srgbClr val="C00000"/>
              </a:buClr>
              <a:buFont typeface="Arial" panose="020B0604020202020204" pitchFamily="34" charset="0"/>
              <a:buChar char="•"/>
            </a:pPr>
            <a:endParaRPr lang="en-US" dirty="0"/>
          </a:p>
          <a:p>
            <a:pPr marL="285750" indent="-285750">
              <a:buClr>
                <a:srgbClr val="C00000"/>
              </a:buClr>
              <a:buFont typeface="Arial" panose="020B0604020202020204" pitchFamily="34" charset="0"/>
              <a:buChar char="•"/>
            </a:pPr>
            <a:r>
              <a:rPr lang="en-US" b="0" i="0" dirty="0">
                <a:solidFill>
                  <a:srgbClr val="212121"/>
                </a:solidFill>
                <a:effectLst/>
                <a:latin typeface="system-ui"/>
              </a:rPr>
              <a:t>O'Neill DK, </a:t>
            </a:r>
            <a:r>
              <a:rPr lang="en-US" b="0" i="0" dirty="0" err="1">
                <a:solidFill>
                  <a:srgbClr val="212121"/>
                </a:solidFill>
                <a:effectLst/>
                <a:latin typeface="system-ui"/>
              </a:rPr>
              <a:t>Tsui</a:t>
            </a:r>
            <a:r>
              <a:rPr lang="en-US" b="0" i="0" dirty="0">
                <a:solidFill>
                  <a:srgbClr val="212121"/>
                </a:solidFill>
                <a:effectLst/>
                <a:latin typeface="system-ui"/>
              </a:rPr>
              <a:t> SM, </a:t>
            </a:r>
            <a:r>
              <a:rPr lang="en-US" b="0" i="0" dirty="0" err="1">
                <a:solidFill>
                  <a:srgbClr val="212121"/>
                </a:solidFill>
                <a:effectLst/>
                <a:latin typeface="system-ui"/>
              </a:rPr>
              <a:t>Ayello</a:t>
            </a:r>
            <a:r>
              <a:rPr lang="en-US" b="0" i="0" dirty="0">
                <a:solidFill>
                  <a:srgbClr val="212121"/>
                </a:solidFill>
                <a:effectLst/>
                <a:latin typeface="system-ui"/>
              </a:rPr>
              <a:t> EA, Cuff G, </a:t>
            </a:r>
            <a:r>
              <a:rPr lang="en-US" b="0" i="0" dirty="0" err="1">
                <a:solidFill>
                  <a:srgbClr val="212121"/>
                </a:solidFill>
                <a:effectLst/>
                <a:latin typeface="system-ui"/>
              </a:rPr>
              <a:t>Brem</a:t>
            </a:r>
            <a:r>
              <a:rPr lang="en-US" b="0" i="0" dirty="0">
                <a:solidFill>
                  <a:srgbClr val="212121"/>
                </a:solidFill>
                <a:effectLst/>
                <a:latin typeface="system-ui"/>
              </a:rPr>
              <a:t> H. Anesthesia protocol for heel pressure ulcer debridement. Adv Skin Wound Care. 2012 May;25(5):209-19. </a:t>
            </a:r>
            <a:r>
              <a:rPr lang="en-US" b="0" i="0" dirty="0" err="1">
                <a:solidFill>
                  <a:srgbClr val="212121"/>
                </a:solidFill>
                <a:effectLst/>
                <a:latin typeface="system-ui"/>
              </a:rPr>
              <a:t>doi</a:t>
            </a:r>
            <a:r>
              <a:rPr lang="en-US" b="0" i="0" dirty="0">
                <a:solidFill>
                  <a:srgbClr val="212121"/>
                </a:solidFill>
                <a:effectLst/>
                <a:latin typeface="system-ui"/>
              </a:rPr>
              <a:t>: 10.1097/01.ASW.0000414704.48514.fb. PMID: 22517227.</a:t>
            </a:r>
          </a:p>
          <a:p>
            <a:pPr marL="285750" indent="-285750">
              <a:buClr>
                <a:srgbClr val="C00000"/>
              </a:buClr>
              <a:buFont typeface="Arial" panose="020B0604020202020204" pitchFamily="34" charset="0"/>
              <a:buChar char="•"/>
            </a:pPr>
            <a:endParaRPr lang="en-US" dirty="0"/>
          </a:p>
          <a:p>
            <a:pPr marL="285750" indent="-285750">
              <a:buClr>
                <a:srgbClr val="C00000"/>
              </a:buClr>
              <a:buFont typeface="Arial" panose="020B0604020202020204" pitchFamily="34" charset="0"/>
              <a:buChar char="•"/>
            </a:pPr>
            <a:r>
              <a:rPr lang="en-US" b="0" i="0" dirty="0" err="1">
                <a:solidFill>
                  <a:srgbClr val="212121"/>
                </a:solidFill>
                <a:effectLst/>
                <a:latin typeface="system-ui"/>
              </a:rPr>
              <a:t>McMeeking</a:t>
            </a:r>
            <a:r>
              <a:rPr lang="en-US" b="0" i="0" dirty="0">
                <a:solidFill>
                  <a:srgbClr val="212121"/>
                </a:solidFill>
                <a:effectLst/>
                <a:latin typeface="system-ui"/>
              </a:rPr>
              <a:t> A, Kim I, Ross F, </a:t>
            </a:r>
            <a:r>
              <a:rPr lang="en-US" b="0" i="0" dirty="0" err="1">
                <a:solidFill>
                  <a:srgbClr val="212121"/>
                </a:solidFill>
                <a:effectLst/>
                <a:latin typeface="system-ui"/>
              </a:rPr>
              <a:t>Ayello</a:t>
            </a:r>
            <a:r>
              <a:rPr lang="en-US" b="0" i="0" dirty="0">
                <a:solidFill>
                  <a:srgbClr val="212121"/>
                </a:solidFill>
                <a:effectLst/>
                <a:latin typeface="system-ui"/>
              </a:rPr>
              <a:t> EA, </a:t>
            </a:r>
            <a:r>
              <a:rPr lang="en-US" b="0" i="0" dirty="0" err="1">
                <a:solidFill>
                  <a:srgbClr val="212121"/>
                </a:solidFill>
                <a:effectLst/>
                <a:latin typeface="system-ui"/>
              </a:rPr>
              <a:t>Brem</a:t>
            </a:r>
            <a:r>
              <a:rPr lang="en-US" b="0" i="0" dirty="0">
                <a:solidFill>
                  <a:srgbClr val="212121"/>
                </a:solidFill>
                <a:effectLst/>
                <a:latin typeface="system-ui"/>
              </a:rPr>
              <a:t> H, Linton P, O'Neill DK. Wounds in patients with HIV. Adv Skin Wound Care. 2014 Sep;27(9):396-9. </a:t>
            </a:r>
            <a:r>
              <a:rPr lang="en-US" b="0" i="0" dirty="0" err="1">
                <a:solidFill>
                  <a:srgbClr val="212121"/>
                </a:solidFill>
                <a:effectLst/>
                <a:latin typeface="system-ui"/>
              </a:rPr>
              <a:t>doi</a:t>
            </a:r>
            <a:r>
              <a:rPr lang="en-US" b="0" i="0" dirty="0">
                <a:solidFill>
                  <a:srgbClr val="212121"/>
                </a:solidFill>
                <a:effectLst/>
                <a:latin typeface="system-ui"/>
              </a:rPr>
              <a:t>: 10.1097/01.ASW.0000453268.62015.3c. PMID: 25133341.</a:t>
            </a:r>
            <a:endParaRPr lang="en-US" dirty="0"/>
          </a:p>
        </p:txBody>
      </p:sp>
    </p:spTree>
    <p:extLst>
      <p:ext uri="{BB962C8B-B14F-4D97-AF65-F5344CB8AC3E}">
        <p14:creationId xmlns:p14="http://schemas.microsoft.com/office/powerpoint/2010/main" val="1269067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fontScale="90000"/>
          </a:bodyPr>
          <a:lstStyle/>
          <a:p>
            <a:pPr algn="ctr"/>
            <a:r>
              <a:rPr lang="en-US" sz="2800" dirty="0">
                <a:solidFill>
                  <a:schemeClr val="tx1"/>
                </a:solidFill>
              </a:rPr>
              <a:t>What is protocol for psychopharmacologic treatments?</a:t>
            </a:r>
          </a:p>
        </p:txBody>
      </p:sp>
      <p:sp>
        <p:nvSpPr>
          <p:cNvPr id="3" name="Rectangle 2"/>
          <p:cNvSpPr/>
          <p:nvPr/>
        </p:nvSpPr>
        <p:spPr>
          <a:xfrm>
            <a:off x="157044" y="1276350"/>
            <a:ext cx="8224956" cy="1077218"/>
          </a:xfrm>
          <a:prstGeom prst="rect">
            <a:avLst/>
          </a:prstGeom>
        </p:spPr>
        <p:txBody>
          <a:bodyPr wrap="square">
            <a:spAutoFit/>
          </a:bodyPr>
          <a:lstStyle/>
          <a:p>
            <a:pPr marL="285750" marR="0" indent="-285750">
              <a:spcBef>
                <a:spcPts val="0"/>
              </a:spcBef>
              <a:spcAft>
                <a:spcPts val="0"/>
              </a:spcAft>
              <a:buClr>
                <a:srgbClr val="C00000"/>
              </a:buClr>
              <a:buFont typeface="Arial" panose="020B0604020202020204" pitchFamily="34" charset="0"/>
              <a:buChar char="•"/>
            </a:pPr>
            <a:r>
              <a:rPr lang="en-US" sz="1600" b="0" i="0" dirty="0" err="1">
                <a:solidFill>
                  <a:srgbClr val="212121"/>
                </a:solidFill>
                <a:effectLst/>
                <a:latin typeface="system-ui"/>
              </a:rPr>
              <a:t>Pinkhasov</a:t>
            </a:r>
            <a:r>
              <a:rPr lang="en-US" sz="1600" b="0" i="0" dirty="0">
                <a:solidFill>
                  <a:srgbClr val="212121"/>
                </a:solidFill>
                <a:effectLst/>
                <a:latin typeface="system-ui"/>
              </a:rPr>
              <a:t> A, Singh D, Kashan B, DiGregorio J, </a:t>
            </a:r>
            <a:r>
              <a:rPr lang="en-US" sz="1600" b="0" i="0" dirty="0" err="1">
                <a:solidFill>
                  <a:srgbClr val="212121"/>
                </a:solidFill>
                <a:effectLst/>
                <a:latin typeface="system-ui"/>
              </a:rPr>
              <a:t>Criscitelli</a:t>
            </a:r>
            <a:r>
              <a:rPr lang="en-US" sz="1600" b="0" i="0" dirty="0">
                <a:solidFill>
                  <a:srgbClr val="212121"/>
                </a:solidFill>
                <a:effectLst/>
                <a:latin typeface="system-ui"/>
              </a:rPr>
              <a:t> TM, </a:t>
            </a:r>
            <a:r>
              <a:rPr lang="en-US" sz="1600" b="0" i="0" dirty="0" err="1">
                <a:solidFill>
                  <a:srgbClr val="212121"/>
                </a:solidFill>
                <a:effectLst/>
                <a:latin typeface="system-ui"/>
              </a:rPr>
              <a:t>Gorenstein</a:t>
            </a:r>
            <a:r>
              <a:rPr lang="en-US" sz="1600" b="0" i="0" dirty="0">
                <a:solidFill>
                  <a:srgbClr val="212121"/>
                </a:solidFill>
                <a:effectLst/>
                <a:latin typeface="system-ui"/>
              </a:rPr>
              <a:t> S, </a:t>
            </a:r>
            <a:r>
              <a:rPr lang="en-US" sz="1600" b="0" i="0" dirty="0" err="1">
                <a:solidFill>
                  <a:srgbClr val="212121"/>
                </a:solidFill>
                <a:effectLst/>
                <a:latin typeface="system-ui"/>
              </a:rPr>
              <a:t>Brem</a:t>
            </a:r>
            <a:r>
              <a:rPr lang="en-US" sz="1600" b="0" i="0" dirty="0">
                <a:solidFill>
                  <a:srgbClr val="212121"/>
                </a:solidFill>
                <a:effectLst/>
                <a:latin typeface="system-ui"/>
              </a:rPr>
              <a:t> H. Protocol for Psychopharmacologic Management of Behavioral Health Comorbidity in Adult Patients with Diabetes and Soft Tissue Infections in a Tertiary Care Hospital Setting. Adv Skin Wound Care. 2016 Nov;29(11):518-526. </a:t>
            </a:r>
            <a:r>
              <a:rPr lang="en-US" sz="1600" b="0" i="0" dirty="0" err="1">
                <a:solidFill>
                  <a:srgbClr val="212121"/>
                </a:solidFill>
                <a:effectLst/>
                <a:latin typeface="system-ui"/>
              </a:rPr>
              <a:t>doi</a:t>
            </a:r>
            <a:r>
              <a:rPr lang="en-US" sz="1600" b="0" i="0" dirty="0">
                <a:solidFill>
                  <a:srgbClr val="212121"/>
                </a:solidFill>
                <a:effectLst/>
                <a:latin typeface="system-ui"/>
              </a:rPr>
              <a:t>: 10.1097/01.ASW.0000499601.57987.48. PMID: 27755051.</a:t>
            </a:r>
            <a:endParaRPr lang="en-US" sz="1600" dirty="0"/>
          </a:p>
        </p:txBody>
      </p:sp>
    </p:spTree>
    <p:extLst>
      <p:ext uri="{BB962C8B-B14F-4D97-AF65-F5344CB8AC3E}">
        <p14:creationId xmlns:p14="http://schemas.microsoft.com/office/powerpoint/2010/main" val="2370111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a:xfrm>
            <a:off x="457200" y="205820"/>
            <a:ext cx="8229600" cy="857250"/>
          </a:xfrm>
        </p:spPr>
        <p:txBody>
          <a:bodyPr/>
          <a:lstStyle/>
          <a:p>
            <a:pPr algn="ctr"/>
            <a:r>
              <a:rPr lang="en-US" dirty="0"/>
              <a:t>Which patients require hospitalization for oral and maxillofacial surgery?</a:t>
            </a:r>
          </a:p>
        </p:txBody>
      </p:sp>
      <p:sp>
        <p:nvSpPr>
          <p:cNvPr id="3" name="Content Placeholder 2">
            <a:extLst>
              <a:ext uri="{FF2B5EF4-FFF2-40B4-BE49-F238E27FC236}">
                <a16:creationId xmlns:a16="http://schemas.microsoft.com/office/drawing/2014/main" id="{8F131DC7-4A79-A5F0-B228-D4EA52CBED24}"/>
              </a:ext>
            </a:extLst>
          </p:cNvPr>
          <p:cNvSpPr>
            <a:spLocks noGrp="1"/>
          </p:cNvSpPr>
          <p:nvPr>
            <p:ph sz="quarter" idx="10"/>
          </p:nvPr>
        </p:nvSpPr>
        <p:spPr>
          <a:xfrm>
            <a:off x="1752600" y="1584536"/>
            <a:ext cx="4186237" cy="1974427"/>
          </a:xfrm>
        </p:spPr>
        <p:txBody>
          <a:bodyPr/>
          <a:lstStyle/>
          <a:p>
            <a:pPr marL="342900" marR="0" lvl="0" indent="-342900">
              <a:spcBef>
                <a:spcPts val="0"/>
              </a:spcBef>
              <a:spcAft>
                <a:spcPts val="0"/>
              </a:spcAft>
              <a:buFont typeface="+mj-lt"/>
              <a:buAutoNum type="arabicPeriod"/>
            </a:pPr>
            <a:r>
              <a:rPr lang="en-US" sz="2400" kern="100" dirty="0">
                <a:effectLst/>
                <a:ea typeface="Calibri" panose="020F0502020204030204" pitchFamily="34" charset="0"/>
                <a:cs typeface="Times New Roman" panose="02020603050405020304" pitchFamily="18" charset="0"/>
              </a:rPr>
              <a:t>Trauma</a:t>
            </a:r>
          </a:p>
          <a:p>
            <a:pPr marL="342900" marR="0" lvl="0" indent="-342900">
              <a:spcBef>
                <a:spcPts val="0"/>
              </a:spcBef>
              <a:spcAft>
                <a:spcPts val="0"/>
              </a:spcAft>
              <a:buFont typeface="+mj-lt"/>
              <a:buAutoNum type="arabicPeriod"/>
            </a:pPr>
            <a:r>
              <a:rPr lang="en-US" sz="2400" kern="100" dirty="0">
                <a:effectLst/>
                <a:ea typeface="Calibri" panose="020F0502020204030204" pitchFamily="34" charset="0"/>
                <a:cs typeface="Times New Roman" panose="02020603050405020304" pitchFamily="18" charset="0"/>
              </a:rPr>
              <a:t>Osteomyelitis</a:t>
            </a:r>
          </a:p>
          <a:p>
            <a:pPr marL="342900" marR="0" lvl="0" indent="-342900">
              <a:spcBef>
                <a:spcPts val="0"/>
              </a:spcBef>
              <a:spcAft>
                <a:spcPts val="0"/>
              </a:spcAft>
              <a:buFont typeface="+mj-lt"/>
              <a:buAutoNum type="arabicPeriod"/>
            </a:pPr>
            <a:r>
              <a:rPr lang="en-US" sz="2400" kern="100" dirty="0">
                <a:effectLst/>
                <a:ea typeface="Calibri" panose="020F0502020204030204" pitchFamily="34" charset="0"/>
                <a:cs typeface="Times New Roman" panose="02020603050405020304" pitchFamily="18" charset="0"/>
              </a:rPr>
              <a:t>Abscess</a:t>
            </a:r>
          </a:p>
          <a:p>
            <a:pPr marL="342900" marR="0" lvl="0" indent="-342900">
              <a:spcBef>
                <a:spcPts val="0"/>
              </a:spcBef>
              <a:spcAft>
                <a:spcPts val="0"/>
              </a:spcAft>
              <a:buFont typeface="+mj-lt"/>
              <a:buAutoNum type="arabicPeriod"/>
            </a:pPr>
            <a:r>
              <a:rPr lang="en-US" sz="2400" kern="100" dirty="0">
                <a:effectLst/>
                <a:ea typeface="Calibri" panose="020F0502020204030204" pitchFamily="34" charset="0"/>
                <a:cs typeface="Times New Roman" panose="02020603050405020304" pitchFamily="18" charset="0"/>
              </a:rPr>
              <a:t>Major cancer resection</a:t>
            </a:r>
          </a:p>
          <a:p>
            <a:pPr marL="342900" marR="0" lvl="0" indent="-342900">
              <a:spcBef>
                <a:spcPts val="0"/>
              </a:spcBef>
              <a:spcAft>
                <a:spcPts val="0"/>
              </a:spcAft>
              <a:buFont typeface="+mj-lt"/>
              <a:buAutoNum type="arabicPeriod"/>
            </a:pPr>
            <a:r>
              <a:rPr lang="en-US" sz="2400" kern="100" dirty="0">
                <a:effectLst/>
                <a:ea typeface="Calibri" panose="020F0502020204030204" pitchFamily="34" charset="0"/>
                <a:cs typeface="Times New Roman" panose="02020603050405020304" pitchFamily="18" charset="0"/>
              </a:rPr>
              <a:t>Hidradenitis Suppurativa</a:t>
            </a:r>
          </a:p>
        </p:txBody>
      </p:sp>
    </p:spTree>
    <p:extLst>
      <p:ext uri="{BB962C8B-B14F-4D97-AF65-F5344CB8AC3E}">
        <p14:creationId xmlns:p14="http://schemas.microsoft.com/office/powerpoint/2010/main" val="796384156"/>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a:bodyPr>
          <a:lstStyle/>
          <a:p>
            <a:pPr algn="ctr"/>
            <a:r>
              <a:rPr lang="en-US" sz="2800" dirty="0">
                <a:solidFill>
                  <a:schemeClr val="tx1"/>
                </a:solidFill>
              </a:rPr>
              <a:t>What is role of histopathology in diagnosis? </a:t>
            </a:r>
          </a:p>
        </p:txBody>
      </p:sp>
      <p:sp>
        <p:nvSpPr>
          <p:cNvPr id="3" name="Rectangle 2"/>
          <p:cNvSpPr/>
          <p:nvPr/>
        </p:nvSpPr>
        <p:spPr>
          <a:xfrm>
            <a:off x="157044" y="971911"/>
            <a:ext cx="8682156" cy="1477328"/>
          </a:xfrm>
          <a:prstGeom prst="rect">
            <a:avLst/>
          </a:prstGeom>
        </p:spPr>
        <p:txBody>
          <a:bodyPr wrap="square">
            <a:spAutoFit/>
          </a:bodyPr>
          <a:lstStyle/>
          <a:p>
            <a:pPr marL="285750" indent="-285750">
              <a:buClr>
                <a:srgbClr val="C00000"/>
              </a:buClr>
              <a:buFont typeface="Arial" panose="020B0604020202020204" pitchFamily="34" charset="0"/>
              <a:buChar char="•"/>
            </a:pPr>
            <a:r>
              <a:rPr lang="en-US" b="0" i="0" dirty="0" err="1">
                <a:solidFill>
                  <a:srgbClr val="212121"/>
                </a:solidFill>
                <a:effectLst/>
                <a:latin typeface="system-ui"/>
              </a:rPr>
              <a:t>Turi</a:t>
            </a:r>
            <a:r>
              <a:rPr lang="en-US" b="0" i="0" dirty="0">
                <a:solidFill>
                  <a:srgbClr val="212121"/>
                </a:solidFill>
                <a:effectLst/>
                <a:latin typeface="system-ui"/>
              </a:rPr>
              <a:t> GK, Donovan V, DiGregorio J, </a:t>
            </a:r>
            <a:r>
              <a:rPr lang="en-US" b="0" i="0" dirty="0" err="1">
                <a:solidFill>
                  <a:srgbClr val="212121"/>
                </a:solidFill>
                <a:effectLst/>
                <a:latin typeface="system-ui"/>
              </a:rPr>
              <a:t>Criscitelli</a:t>
            </a:r>
            <a:r>
              <a:rPr lang="en-US" b="0" i="0" dirty="0">
                <a:solidFill>
                  <a:srgbClr val="212121"/>
                </a:solidFill>
                <a:effectLst/>
                <a:latin typeface="system-ui"/>
              </a:rPr>
              <a:t> TM, Kashan B, Barrientos S, </a:t>
            </a:r>
            <a:r>
              <a:rPr lang="en-US" b="0" i="0" dirty="0" err="1">
                <a:solidFill>
                  <a:srgbClr val="212121"/>
                </a:solidFill>
                <a:effectLst/>
                <a:latin typeface="system-ui"/>
              </a:rPr>
              <a:t>Balingcongan</a:t>
            </a:r>
            <a:r>
              <a:rPr lang="en-US" b="0" i="0" dirty="0">
                <a:solidFill>
                  <a:srgbClr val="212121"/>
                </a:solidFill>
                <a:effectLst/>
                <a:latin typeface="system-ui"/>
              </a:rPr>
              <a:t> JR, </a:t>
            </a:r>
            <a:r>
              <a:rPr lang="en-US" b="0" i="0" dirty="0" err="1">
                <a:solidFill>
                  <a:srgbClr val="212121"/>
                </a:solidFill>
                <a:effectLst/>
                <a:latin typeface="system-ui"/>
              </a:rPr>
              <a:t>Gorenstein</a:t>
            </a:r>
            <a:r>
              <a:rPr lang="en-US" b="0" i="0" dirty="0">
                <a:solidFill>
                  <a:srgbClr val="212121"/>
                </a:solidFill>
                <a:effectLst/>
                <a:latin typeface="system-ui"/>
              </a:rPr>
              <a:t> S, </a:t>
            </a:r>
            <a:r>
              <a:rPr lang="en-US" b="0" i="0" dirty="0" err="1">
                <a:solidFill>
                  <a:srgbClr val="212121"/>
                </a:solidFill>
                <a:effectLst/>
                <a:latin typeface="system-ui"/>
              </a:rPr>
              <a:t>Brem</a:t>
            </a:r>
            <a:r>
              <a:rPr lang="en-US" b="0" i="0" dirty="0">
                <a:solidFill>
                  <a:srgbClr val="212121"/>
                </a:solidFill>
                <a:effectLst/>
                <a:latin typeface="system-ui"/>
              </a:rPr>
              <a:t> H. Major Histopathologic Diagnoses of Chronic Wounds. Adv Skin Wound Care. 2016 Aug;29(8):376-82. </a:t>
            </a:r>
            <a:r>
              <a:rPr lang="en-US" b="0" i="0" dirty="0" err="1">
                <a:solidFill>
                  <a:srgbClr val="212121"/>
                </a:solidFill>
                <a:effectLst/>
                <a:latin typeface="system-ui"/>
              </a:rPr>
              <a:t>doi</a:t>
            </a:r>
            <a:r>
              <a:rPr lang="en-US" b="0" i="0" dirty="0">
                <a:solidFill>
                  <a:srgbClr val="212121"/>
                </a:solidFill>
                <a:effectLst/>
                <a:latin typeface="system-ui"/>
              </a:rPr>
              <a:t>: 10.1097/01.ASW.0000484665.45022.b3. PMID: 27429243.</a:t>
            </a:r>
          </a:p>
          <a:p>
            <a:pPr marL="285750" indent="-285750">
              <a:buClr>
                <a:srgbClr val="C00000"/>
              </a:buClr>
              <a:buFont typeface="Arial" panose="020B0604020202020204" pitchFamily="34" charset="0"/>
              <a:buChar char="•"/>
            </a:pPr>
            <a:endParaRPr lang="en-US" dirty="0">
              <a:effectLst/>
              <a:latin typeface="Helvetica" pitchFamily="2" charset="0"/>
            </a:endParaRPr>
          </a:p>
        </p:txBody>
      </p:sp>
    </p:spTree>
    <p:extLst>
      <p:ext uri="{BB962C8B-B14F-4D97-AF65-F5344CB8AC3E}">
        <p14:creationId xmlns:p14="http://schemas.microsoft.com/office/powerpoint/2010/main" val="1396754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a:xfrm>
            <a:off x="457200" y="438150"/>
            <a:ext cx="8229600" cy="857250"/>
          </a:xfrm>
        </p:spPr>
        <p:txBody>
          <a:bodyPr/>
          <a:lstStyle/>
          <a:p>
            <a:pPr marL="0" marR="0" algn="ctr">
              <a:spcBef>
                <a:spcPts val="0"/>
              </a:spcBef>
              <a:spcAft>
                <a:spcPts val="0"/>
              </a:spcAft>
            </a:pPr>
            <a:r>
              <a:rPr lang="en-US" sz="2400" kern="100" dirty="0">
                <a:effectLst/>
                <a:ea typeface="Calibri" panose="020F0502020204030204" pitchFamily="34" charset="0"/>
                <a:cs typeface="Times New Roman" panose="02020603050405020304" pitchFamily="18" charset="0"/>
              </a:rPr>
              <a:t>Who to call for an admission for a hospitalized patient after oral </a:t>
            </a:r>
            <a:r>
              <a:rPr lang="en-US" sz="2400" kern="100" dirty="0">
                <a:ea typeface="Calibri" panose="020F0502020204030204" pitchFamily="34" charset="0"/>
                <a:cs typeface="Times New Roman" panose="02020603050405020304" pitchFamily="18" charset="0"/>
              </a:rPr>
              <a:t>or </a:t>
            </a:r>
            <a:r>
              <a:rPr lang="en-US" sz="2400" kern="100" dirty="0">
                <a:effectLst/>
                <a:ea typeface="Calibri" panose="020F0502020204030204" pitchFamily="34" charset="0"/>
                <a:cs typeface="Times New Roman" panose="02020603050405020304" pitchFamily="18" charset="0"/>
              </a:rPr>
              <a:t>maxillofacial surgery?</a:t>
            </a:r>
            <a:br>
              <a:rPr lang="en-US" sz="2400" kern="100" dirty="0">
                <a:effectLst/>
                <a:ea typeface="Calibri" panose="020F0502020204030204" pitchFamily="34" charset="0"/>
                <a:cs typeface="Times New Roman" panose="02020603050405020304" pitchFamily="18" charset="0"/>
              </a:rPr>
            </a:br>
            <a:endParaRPr lang="en-US" sz="2400" kern="100" dirty="0">
              <a:effectLs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F131DC7-4A79-A5F0-B228-D4EA52CBED24}"/>
              </a:ext>
            </a:extLst>
          </p:cNvPr>
          <p:cNvSpPr>
            <a:spLocks noGrp="1"/>
          </p:cNvSpPr>
          <p:nvPr>
            <p:ph sz="quarter" idx="10"/>
          </p:nvPr>
        </p:nvSpPr>
        <p:spPr>
          <a:xfrm>
            <a:off x="571500" y="1581150"/>
            <a:ext cx="8001000" cy="2667000"/>
          </a:xfrm>
        </p:spPr>
        <p:txBody>
          <a:bodyPr/>
          <a:lstStyle/>
          <a:p>
            <a:pPr>
              <a:buSzPct val="100000"/>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Hospitalist on call with cell of admitter (201 452 4511)</a:t>
            </a:r>
          </a:p>
          <a:p>
            <a:pPr>
              <a:buSzPct val="100000"/>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Intensive Care Unit fellow (973 803 3965)</a:t>
            </a:r>
            <a:endParaRPr lang="en-US" sz="2400" dirty="0"/>
          </a:p>
        </p:txBody>
      </p:sp>
    </p:spTree>
    <p:extLst>
      <p:ext uri="{BB962C8B-B14F-4D97-AF65-F5344CB8AC3E}">
        <p14:creationId xmlns:p14="http://schemas.microsoft.com/office/powerpoint/2010/main" val="421319983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p:txBody>
          <a:bodyPr/>
          <a:lstStyle/>
          <a:p>
            <a:pPr algn="ctr"/>
            <a:r>
              <a:rPr lang="en-US" sz="2800" dirty="0"/>
              <a:t>Preoperative evaluation: Which laboratory tests?</a:t>
            </a:r>
          </a:p>
        </p:txBody>
      </p:sp>
      <p:sp>
        <p:nvSpPr>
          <p:cNvPr id="7" name="Rectangle 2">
            <a:extLst>
              <a:ext uri="{FF2B5EF4-FFF2-40B4-BE49-F238E27FC236}">
                <a16:creationId xmlns:a16="http://schemas.microsoft.com/office/drawing/2014/main" id="{D33F6933-9F82-7A82-C252-B9AA1C5DDBFB}"/>
              </a:ext>
            </a:extLst>
          </p:cNvPr>
          <p:cNvSpPr>
            <a:spLocks noChangeArrowheads="1"/>
          </p:cNvSpPr>
          <p:nvPr/>
        </p:nvSpPr>
        <p:spPr bwMode="auto">
          <a:xfrm>
            <a:off x="0" y="-1"/>
            <a:ext cx="92765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Content Placeholder 2">
            <a:extLst>
              <a:ext uri="{FF2B5EF4-FFF2-40B4-BE49-F238E27FC236}">
                <a16:creationId xmlns:a16="http://schemas.microsoft.com/office/drawing/2014/main" id="{A026FD62-47B4-6DE1-42BF-53138406ABE2}"/>
              </a:ext>
            </a:extLst>
          </p:cNvPr>
          <p:cNvSpPr>
            <a:spLocks noGrp="1"/>
          </p:cNvSpPr>
          <p:nvPr>
            <p:ph sz="quarter" idx="10"/>
          </p:nvPr>
        </p:nvSpPr>
        <p:spPr>
          <a:xfrm>
            <a:off x="1295400" y="1428750"/>
            <a:ext cx="7848600" cy="3352800"/>
          </a:xfrm>
        </p:spPr>
        <p:txBody>
          <a:bodyPr/>
          <a:lstStyle/>
          <a:p>
            <a:pPr marL="342900" marR="0" lvl="0" indent="-342900">
              <a:spcBef>
                <a:spcPts val="0"/>
              </a:spcBef>
              <a:spcAft>
                <a:spcPts val="0"/>
              </a:spcAft>
              <a:buFont typeface="+mj-lt"/>
              <a:buAutoNum type="arabicPeriod"/>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CBC</a:t>
            </a:r>
          </a:p>
          <a:p>
            <a:pPr marL="342900" marR="0" lvl="0" indent="-342900">
              <a:spcBef>
                <a:spcPts val="0"/>
              </a:spcBef>
              <a:spcAft>
                <a:spcPts val="0"/>
              </a:spcAft>
              <a:buFont typeface="+mj-lt"/>
              <a:buAutoNum type="arabicPeriod"/>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Platelets</a:t>
            </a:r>
          </a:p>
          <a:p>
            <a:pPr marL="342900" marR="0" lvl="0" indent="-342900">
              <a:spcBef>
                <a:spcPts val="0"/>
              </a:spcBef>
              <a:spcAft>
                <a:spcPts val="0"/>
              </a:spcAft>
              <a:buFont typeface="+mj-lt"/>
              <a:buAutoNum type="arabicPeriod"/>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CMP</a:t>
            </a:r>
          </a:p>
          <a:p>
            <a:pPr marL="342900" marR="0" lvl="0" indent="-342900">
              <a:spcBef>
                <a:spcPts val="0"/>
              </a:spcBef>
              <a:spcAft>
                <a:spcPts val="0"/>
              </a:spcAft>
              <a:buFont typeface="+mj-lt"/>
              <a:buAutoNum type="arabicPeriod"/>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Hemoglobin A1c</a:t>
            </a:r>
          </a:p>
          <a:p>
            <a:pPr marL="342900" marR="0" lvl="0" indent="-342900">
              <a:spcBef>
                <a:spcPts val="0"/>
              </a:spcBef>
              <a:spcAft>
                <a:spcPts val="0"/>
              </a:spcAft>
              <a:buFont typeface="+mj-lt"/>
              <a:buAutoNum type="arabicPeriod"/>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Albumin, prealbumin, iron profile, vitamin D</a:t>
            </a:r>
          </a:p>
          <a:p>
            <a:pPr marL="342900" marR="0" lvl="0" indent="-342900">
              <a:spcBef>
                <a:spcPts val="0"/>
              </a:spcBef>
              <a:spcAft>
                <a:spcPts val="0"/>
              </a:spcAft>
              <a:buFont typeface="+mj-lt"/>
              <a:buAutoNum type="arabicPeriod"/>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Liver function test</a:t>
            </a:r>
          </a:p>
          <a:p>
            <a:pPr marL="342900" marR="0" lvl="0" indent="-342900">
              <a:spcBef>
                <a:spcPts val="0"/>
              </a:spcBef>
              <a:spcAft>
                <a:spcPts val="0"/>
              </a:spcAft>
              <a:buFont typeface="+mj-lt"/>
              <a:buAutoNum type="arabicPeriod"/>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Thyroid function test</a:t>
            </a:r>
          </a:p>
        </p:txBody>
      </p:sp>
    </p:spTree>
    <p:extLst>
      <p:ext uri="{BB962C8B-B14F-4D97-AF65-F5344CB8AC3E}">
        <p14:creationId xmlns:p14="http://schemas.microsoft.com/office/powerpoint/2010/main" val="269040683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p:txBody>
          <a:bodyPr/>
          <a:lstStyle/>
          <a:p>
            <a:pPr algn="ctr"/>
            <a:r>
              <a:rPr lang="en-US" sz="2400" dirty="0"/>
              <a:t>What is role of nutrition in wound healing after maxillofacial surgery? </a:t>
            </a:r>
          </a:p>
        </p:txBody>
      </p:sp>
      <p:sp>
        <p:nvSpPr>
          <p:cNvPr id="3" name="Content Placeholder 2">
            <a:extLst>
              <a:ext uri="{FF2B5EF4-FFF2-40B4-BE49-F238E27FC236}">
                <a16:creationId xmlns:a16="http://schemas.microsoft.com/office/drawing/2014/main" id="{8F131DC7-4A79-A5F0-B228-D4EA52CBED24}"/>
              </a:ext>
            </a:extLst>
          </p:cNvPr>
          <p:cNvSpPr>
            <a:spLocks noGrp="1"/>
          </p:cNvSpPr>
          <p:nvPr>
            <p:ph sz="quarter" idx="10"/>
          </p:nvPr>
        </p:nvSpPr>
        <p:spPr>
          <a:xfrm>
            <a:off x="190500" y="1200150"/>
            <a:ext cx="8763000" cy="3352800"/>
          </a:xfrm>
        </p:spPr>
        <p:txBody>
          <a:bodyPr/>
          <a:lstStyle/>
          <a:p>
            <a:pPr marL="0" marR="0" indent="0">
              <a:spcBef>
                <a:spcPts val="0"/>
              </a:spcBef>
              <a:spcAft>
                <a:spcPts val="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Best resources: </a:t>
            </a:r>
          </a:p>
          <a:p>
            <a:pPr marL="285750" marR="0" indent="-473075">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Dr. Michael Rothkopf</a:t>
            </a:r>
          </a:p>
          <a:p>
            <a:pPr marL="285750" marR="0" indent="-473075">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Dr. Omar Bey</a:t>
            </a:r>
          </a:p>
          <a:p>
            <a:pPr marL="285750" marR="0" indent="-473075">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Dr. Donna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Chrisanderson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473075">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Nudrat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Ayub</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kern="100" dirty="0">
              <a:effectLst/>
              <a:ea typeface="Calibri" panose="020F0502020204030204" pitchFamily="34" charset="0"/>
              <a:cs typeface="Times New Roman" panose="02020603050405020304" pitchFamily="18" charset="0"/>
            </a:endParaRPr>
          </a:p>
          <a:p>
            <a:pPr marL="9525" marR="0" indent="0">
              <a:spcBef>
                <a:spcPts val="0"/>
              </a:spcBef>
              <a:spcAft>
                <a:spcPts val="0"/>
              </a:spcAft>
              <a:buNone/>
            </a:pPr>
            <a:endParaRPr lang="en-US" sz="1800" b="0" i="0" dirty="0">
              <a:solidFill>
                <a:srgbClr val="000000"/>
              </a:solidFill>
              <a:effectLst/>
            </a:endParaRPr>
          </a:p>
          <a:p>
            <a:pPr marL="400050" indent="-390525">
              <a:spcBef>
                <a:spcPts val="0"/>
              </a:spcBef>
              <a:spcAft>
                <a:spcPts val="0"/>
              </a:spcAft>
            </a:pPr>
            <a:r>
              <a:rPr lang="en-US" sz="1800" b="0" i="0" dirty="0">
                <a:solidFill>
                  <a:srgbClr val="000000"/>
                </a:solidFill>
                <a:effectLst/>
              </a:rPr>
              <a:t>Vitamins, especially A, B, E, and CoQ</a:t>
            </a:r>
            <a:r>
              <a:rPr lang="en-US" sz="1800" b="0" i="0" baseline="-25000" dirty="0">
                <a:solidFill>
                  <a:srgbClr val="000000"/>
                </a:solidFill>
                <a:effectLst/>
              </a:rPr>
              <a:t>10</a:t>
            </a:r>
            <a:r>
              <a:rPr lang="en-US" sz="1800" b="0" i="0" dirty="0">
                <a:solidFill>
                  <a:srgbClr val="000000"/>
                </a:solidFill>
                <a:effectLst/>
              </a:rPr>
              <a:t>, as well as vitamin combinations, could exert positive attributes on the periodontal outcomes in adjunct to surgical or nonsurgical periodontal therapy.</a:t>
            </a:r>
            <a:endParaRPr lang="en-US" sz="1800" kern="100" dirty="0">
              <a:effectLst/>
              <a:ea typeface="Calibri" panose="020F0502020204030204" pitchFamily="34" charset="0"/>
              <a:cs typeface="Times New Roman" panose="02020603050405020304" pitchFamily="18" charset="0"/>
            </a:endParaRPr>
          </a:p>
          <a:p>
            <a:pPr marL="0" marR="0">
              <a:spcBef>
                <a:spcPts val="0"/>
              </a:spcBef>
              <a:spcAft>
                <a:spcPts val="0"/>
              </a:spcAft>
            </a:pPr>
            <a:endParaRPr lang="en-US" sz="1800" b="0" i="0" dirty="0">
              <a:solidFill>
                <a:srgbClr val="000000"/>
              </a:solidFill>
              <a:effectLst/>
            </a:endParaRPr>
          </a:p>
          <a:p>
            <a:pPr marL="0" marR="0">
              <a:spcBef>
                <a:spcPts val="0"/>
              </a:spcBef>
              <a:spcAft>
                <a:spcPts val="0"/>
              </a:spcAft>
            </a:pPr>
            <a:endParaRPr lang="en-US" sz="1800" kern="100" dirty="0">
              <a:solidFill>
                <a:srgbClr val="000000"/>
              </a:solidFill>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B89296D-FFC6-F2AD-A69D-5D1A8B4602FF}"/>
              </a:ext>
            </a:extLst>
          </p:cNvPr>
          <p:cNvSpPr txBox="1"/>
          <p:nvPr/>
        </p:nvSpPr>
        <p:spPr>
          <a:xfrm>
            <a:off x="3619500" y="4137451"/>
            <a:ext cx="5334000" cy="830997"/>
          </a:xfrm>
          <a:prstGeom prst="rect">
            <a:avLst/>
          </a:prstGeom>
          <a:noFill/>
        </p:spPr>
        <p:txBody>
          <a:bodyPr wrap="square" rtlCol="0">
            <a:spAutoFit/>
          </a:bodyPr>
          <a:lstStyle/>
          <a:p>
            <a:pPr marL="403225" indent="-403225"/>
            <a:r>
              <a:rPr lang="en-US" sz="1200" b="0" i="0" dirty="0" err="1">
                <a:solidFill>
                  <a:srgbClr val="212121"/>
                </a:solidFill>
                <a:effectLst/>
              </a:rPr>
              <a:t>Fawzy</a:t>
            </a:r>
            <a:r>
              <a:rPr lang="en-US" sz="1200" b="0" i="0" dirty="0">
                <a:solidFill>
                  <a:srgbClr val="212121"/>
                </a:solidFill>
                <a:effectLst/>
              </a:rPr>
              <a:t> El-Sayed KM, </a:t>
            </a:r>
            <a:r>
              <a:rPr lang="en-US" sz="1200" b="0" i="0" dirty="0" err="1">
                <a:solidFill>
                  <a:srgbClr val="212121"/>
                </a:solidFill>
                <a:effectLst/>
              </a:rPr>
              <a:t>Cosgarea</a:t>
            </a:r>
            <a:r>
              <a:rPr lang="en-US" sz="1200" b="0" i="0" dirty="0">
                <a:solidFill>
                  <a:srgbClr val="212121"/>
                </a:solidFill>
                <a:effectLst/>
              </a:rPr>
              <a:t> R, </a:t>
            </a:r>
            <a:r>
              <a:rPr lang="en-US" sz="1200" b="0" i="0" dirty="0" err="1">
                <a:solidFill>
                  <a:srgbClr val="212121"/>
                </a:solidFill>
                <a:effectLst/>
              </a:rPr>
              <a:t>Sculean</a:t>
            </a:r>
            <a:r>
              <a:rPr lang="en-US" sz="1200" b="0" i="0" dirty="0">
                <a:solidFill>
                  <a:srgbClr val="212121"/>
                </a:solidFill>
                <a:effectLst/>
              </a:rPr>
              <a:t> A, </a:t>
            </a:r>
            <a:r>
              <a:rPr lang="en-US" sz="1200" b="0" i="0" dirty="0" err="1">
                <a:solidFill>
                  <a:srgbClr val="212121"/>
                </a:solidFill>
                <a:effectLst/>
              </a:rPr>
              <a:t>Doerfer</a:t>
            </a:r>
            <a:r>
              <a:rPr lang="en-US" sz="1200" b="0" i="0" dirty="0">
                <a:solidFill>
                  <a:srgbClr val="212121"/>
                </a:solidFill>
                <a:effectLst/>
              </a:rPr>
              <a:t> C. Can vitamins improve periodontal wound healing/regeneration? </a:t>
            </a:r>
            <a:r>
              <a:rPr lang="en-US" sz="1200" b="0" i="0" dirty="0" err="1">
                <a:solidFill>
                  <a:srgbClr val="212121"/>
                </a:solidFill>
                <a:effectLst/>
              </a:rPr>
              <a:t>Periodontol</a:t>
            </a:r>
            <a:r>
              <a:rPr lang="en-US" sz="1200" b="0" i="0" dirty="0">
                <a:solidFill>
                  <a:srgbClr val="212121"/>
                </a:solidFill>
                <a:effectLst/>
              </a:rPr>
              <a:t> 2000. 2023 Aug 17. </a:t>
            </a:r>
            <a:r>
              <a:rPr lang="en-US" sz="1200" b="0" i="0" dirty="0" err="1">
                <a:solidFill>
                  <a:srgbClr val="212121"/>
                </a:solidFill>
                <a:effectLst/>
              </a:rPr>
              <a:t>doi</a:t>
            </a:r>
            <a:r>
              <a:rPr lang="en-US" sz="1200" b="0" i="0" dirty="0">
                <a:solidFill>
                  <a:srgbClr val="212121"/>
                </a:solidFill>
                <a:effectLst/>
              </a:rPr>
              <a:t>: 10.1111/prd.12513. </a:t>
            </a:r>
            <a:r>
              <a:rPr lang="en-US" sz="1200" b="0" i="0" dirty="0" err="1">
                <a:solidFill>
                  <a:srgbClr val="212121"/>
                </a:solidFill>
                <a:effectLst/>
              </a:rPr>
              <a:t>Epub</a:t>
            </a:r>
            <a:r>
              <a:rPr lang="en-US" sz="1200" b="0" i="0" dirty="0">
                <a:solidFill>
                  <a:srgbClr val="212121"/>
                </a:solidFill>
                <a:effectLst/>
              </a:rPr>
              <a:t> ahead of print. PMID: 37592831.</a:t>
            </a:r>
            <a:endParaRPr lang="en-US" sz="1200" dirty="0"/>
          </a:p>
        </p:txBody>
      </p:sp>
    </p:spTree>
    <p:extLst>
      <p:ext uri="{BB962C8B-B14F-4D97-AF65-F5344CB8AC3E}">
        <p14:creationId xmlns:p14="http://schemas.microsoft.com/office/powerpoint/2010/main" val="178095210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26" y="438779"/>
            <a:ext cx="8507392" cy="672387"/>
          </a:xfrm>
        </p:spPr>
        <p:txBody>
          <a:bodyPr>
            <a:normAutofit fontScale="90000"/>
          </a:bodyPr>
          <a:lstStyle/>
          <a:p>
            <a:pPr algn="ctr"/>
            <a:r>
              <a:rPr lang="en-US" sz="2800" dirty="0">
                <a:solidFill>
                  <a:schemeClr val="tx1"/>
                </a:solidFill>
              </a:rPr>
              <a:t>What are antibiotic choices for oral and maxillofacial emergency surgery? </a:t>
            </a:r>
          </a:p>
        </p:txBody>
      </p:sp>
      <p:sp>
        <p:nvSpPr>
          <p:cNvPr id="3" name="Rectangle 2"/>
          <p:cNvSpPr/>
          <p:nvPr/>
        </p:nvSpPr>
        <p:spPr>
          <a:xfrm>
            <a:off x="609600" y="1885950"/>
            <a:ext cx="8682156" cy="1107996"/>
          </a:xfrm>
          <a:prstGeom prst="rect">
            <a:avLst/>
          </a:prstGeom>
        </p:spPr>
        <p:txBody>
          <a:bodyPr wrap="square">
            <a:spAutoFit/>
          </a:bodyPr>
          <a:lstStyle/>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Clr>
                <a:srgbClr val="C00000"/>
              </a:buClr>
              <a:buFont typeface="Arial" panose="020B0604020202020204" pitchFamily="34" charset="0"/>
              <a:buChar char="•"/>
            </a:pPr>
            <a:r>
              <a:rPr lang="en-US" sz="2400" kern="100" dirty="0">
                <a:effectLst/>
                <a:ea typeface="Calibri" panose="020F0502020204030204" pitchFamily="34" charset="0"/>
                <a:cs typeface="Times New Roman" panose="02020603050405020304" pitchFamily="18" charset="0"/>
              </a:rPr>
              <a:t>Vancomycin/Zosyn is a safe broad spectrum to start until your cultures return. </a:t>
            </a:r>
          </a:p>
        </p:txBody>
      </p:sp>
    </p:spTree>
    <p:extLst>
      <p:ext uri="{BB962C8B-B14F-4D97-AF65-F5344CB8AC3E}">
        <p14:creationId xmlns:p14="http://schemas.microsoft.com/office/powerpoint/2010/main" val="298158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304" y="819150"/>
            <a:ext cx="8507392" cy="672387"/>
          </a:xfrm>
        </p:spPr>
        <p:txBody>
          <a:bodyPr>
            <a:noAutofit/>
          </a:bodyPr>
          <a:lstStyle/>
          <a:p>
            <a:pPr marL="0" marR="0" algn="ctr">
              <a:spcBef>
                <a:spcPts val="0"/>
              </a:spcBef>
              <a:spcAft>
                <a:spcPts val="0"/>
              </a:spcAft>
            </a:pPr>
            <a:r>
              <a:rPr lang="en-US" sz="2800" kern="100" dirty="0">
                <a:solidFill>
                  <a:schemeClr val="tx1"/>
                </a:solidFill>
                <a:effectLst/>
                <a:ea typeface="Calibri" panose="020F0502020204030204" pitchFamily="34" charset="0"/>
                <a:cs typeface="Times New Roman" panose="02020603050405020304" pitchFamily="18" charset="0"/>
              </a:rPr>
              <a:t>When to provide hemodialysis for emergency oral and maxillofacial surgery? </a:t>
            </a:r>
          </a:p>
        </p:txBody>
      </p:sp>
      <p:sp>
        <p:nvSpPr>
          <p:cNvPr id="3" name="Rectangle 2"/>
          <p:cNvSpPr/>
          <p:nvPr/>
        </p:nvSpPr>
        <p:spPr>
          <a:xfrm>
            <a:off x="1371600" y="1962150"/>
            <a:ext cx="8682156" cy="830997"/>
          </a:xfrm>
          <a:prstGeom prst="rect">
            <a:avLst/>
          </a:prstGeom>
        </p:spPr>
        <p:txBody>
          <a:bodyPr wrap="square">
            <a:spAutoFit/>
          </a:bodyPr>
          <a:lstStyle/>
          <a:p>
            <a:pPr marL="171450" indent="-171450">
              <a:buClr>
                <a:srgbClr val="C00000"/>
              </a:buClr>
              <a:buFont typeface="Arial" panose="020B0604020202020204" pitchFamily="34" charset="0"/>
              <a:buChar char="•"/>
            </a:pPr>
            <a:endParaRPr lang="en-US" sz="2400" dirty="0"/>
          </a:p>
          <a:p>
            <a:pPr marL="171450" indent="-171450">
              <a:buClr>
                <a:srgbClr val="C00000"/>
              </a:buClr>
              <a:buFont typeface="Arial" panose="020B0604020202020204" pitchFamily="34" charset="0"/>
              <a:buChar char="•"/>
            </a:pPr>
            <a:r>
              <a:rPr lang="en-US" sz="2400" dirty="0">
                <a:effectLst/>
              </a:rPr>
              <a:t>Preferably the day before surgery. </a:t>
            </a:r>
            <a:endParaRPr lang="en-US" sz="2400" dirty="0"/>
          </a:p>
        </p:txBody>
      </p:sp>
    </p:spTree>
    <p:extLst>
      <p:ext uri="{BB962C8B-B14F-4D97-AF65-F5344CB8AC3E}">
        <p14:creationId xmlns:p14="http://schemas.microsoft.com/office/powerpoint/2010/main" val="1754741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a:normAutofit/>
          </a:bodyPr>
          <a:lstStyle/>
          <a:p>
            <a:pPr algn="ctr"/>
            <a:r>
              <a:rPr lang="en-US" sz="2800" dirty="0">
                <a:solidFill>
                  <a:schemeClr val="tx1"/>
                </a:solidFill>
              </a:rPr>
              <a:t>Risk factors: why they are relevant</a:t>
            </a:r>
          </a:p>
        </p:txBody>
      </p:sp>
      <p:sp>
        <p:nvSpPr>
          <p:cNvPr id="3" name="Rectangle 2"/>
          <p:cNvSpPr/>
          <p:nvPr/>
        </p:nvSpPr>
        <p:spPr>
          <a:xfrm>
            <a:off x="762000" y="1581150"/>
            <a:ext cx="8682156" cy="2246769"/>
          </a:xfrm>
          <a:prstGeom prst="rect">
            <a:avLst/>
          </a:prstGeom>
        </p:spPr>
        <p:txBody>
          <a:bodyPr wrap="square">
            <a:spAutoFit/>
          </a:bodyPr>
          <a:lstStyle/>
          <a:p>
            <a:pPr marL="285750" marR="0" indent="-285750">
              <a:spcBef>
                <a:spcPts val="0"/>
              </a:spcBef>
              <a:spcAft>
                <a:spcPts val="0"/>
              </a:spcAft>
              <a:buClr>
                <a:srgbClr val="C00000"/>
              </a:buClr>
              <a:buFont typeface="Arial" panose="020B0604020202020204" pitchFamily="34" charset="0"/>
              <a:buChar char="•"/>
            </a:pPr>
            <a:r>
              <a:rPr lang="en-US" sz="2000" kern="100" dirty="0">
                <a:effectLst/>
                <a:ea typeface="Calibri" panose="020F0502020204030204" pitchFamily="34" charset="0"/>
                <a:cs typeface="Times New Roman" panose="02020603050405020304" pitchFamily="18" charset="0"/>
              </a:rPr>
              <a:t>Best resource: Kevin </a:t>
            </a:r>
            <a:r>
              <a:rPr lang="en-US" sz="2000" kern="100" dirty="0" err="1">
                <a:effectLst/>
                <a:ea typeface="Calibri" panose="020F0502020204030204" pitchFamily="34" charset="0"/>
                <a:cs typeface="Times New Roman" panose="02020603050405020304" pitchFamily="18" charset="0"/>
              </a:rPr>
              <a:t>Klebba</a:t>
            </a:r>
            <a:r>
              <a:rPr lang="en-US" sz="2000" kern="100" dirty="0">
                <a:effectLst/>
                <a:ea typeface="Calibri" panose="020F0502020204030204" pitchFamily="34" charset="0"/>
                <a:cs typeface="Times New Roman" panose="02020603050405020304" pitchFamily="18" charset="0"/>
              </a:rPr>
              <a:t>, MD DDS</a:t>
            </a:r>
          </a:p>
          <a:p>
            <a:pPr marL="285750" marR="0" indent="-285750">
              <a:spcBef>
                <a:spcPts val="0"/>
              </a:spcBef>
              <a:spcAft>
                <a:spcPts val="0"/>
              </a:spcAft>
              <a:buClr>
                <a:srgbClr val="C00000"/>
              </a:buClr>
              <a:buFont typeface="Arial" panose="020B0604020202020204" pitchFamily="34" charset="0"/>
              <a:buChar char="•"/>
            </a:pPr>
            <a:endParaRPr lang="en-US" sz="2000" kern="100" dirty="0">
              <a:ea typeface="Calibri" panose="020F0502020204030204" pitchFamily="34" charset="0"/>
              <a:cs typeface="Times New Roman" panose="02020603050405020304" pitchFamily="18" charset="0"/>
            </a:endParaRPr>
          </a:p>
          <a:p>
            <a:pPr marL="285750" marR="0" indent="-285750">
              <a:spcBef>
                <a:spcPts val="0"/>
              </a:spcBef>
              <a:spcAft>
                <a:spcPts val="0"/>
              </a:spcAft>
              <a:buClr>
                <a:srgbClr val="C00000"/>
              </a:buClr>
              <a:buFont typeface="Arial" panose="020B0604020202020204" pitchFamily="34" charset="0"/>
              <a:buChar char="•"/>
            </a:pPr>
            <a:r>
              <a:rPr lang="en-US" sz="2000" kern="100" dirty="0">
                <a:effectLst/>
                <a:ea typeface="Calibri" panose="020F0502020204030204" pitchFamily="34" charset="0"/>
                <a:cs typeface="Times New Roman" panose="02020603050405020304" pitchFamily="18" charset="0"/>
              </a:rPr>
              <a:t>Obesity: BMI Greater than 31</a:t>
            </a:r>
          </a:p>
          <a:p>
            <a:pPr marL="285750" marR="0" indent="-285750">
              <a:spcBef>
                <a:spcPts val="0"/>
              </a:spcBef>
              <a:spcAft>
                <a:spcPts val="0"/>
              </a:spcAft>
              <a:buClr>
                <a:srgbClr val="C00000"/>
              </a:buClr>
              <a:buFont typeface="Arial" panose="020B0604020202020204" pitchFamily="34" charset="0"/>
              <a:buChar char="•"/>
            </a:pPr>
            <a:r>
              <a:rPr lang="en-US" sz="2000" kern="100" dirty="0">
                <a:effectLst/>
                <a:ea typeface="Calibri" panose="020F0502020204030204" pitchFamily="34" charset="0"/>
                <a:cs typeface="Times New Roman" panose="02020603050405020304" pitchFamily="18" charset="0"/>
              </a:rPr>
              <a:t>Anxiety/depression: medication</a:t>
            </a:r>
          </a:p>
          <a:p>
            <a:pPr marL="285750" marR="0" indent="-285750">
              <a:spcBef>
                <a:spcPts val="0"/>
              </a:spcBef>
              <a:spcAft>
                <a:spcPts val="0"/>
              </a:spcAft>
              <a:buClr>
                <a:srgbClr val="C00000"/>
              </a:buClr>
              <a:buFont typeface="Arial" panose="020B0604020202020204" pitchFamily="34" charset="0"/>
              <a:buChar char="•"/>
            </a:pPr>
            <a:r>
              <a:rPr lang="en-US" sz="2000" kern="100" dirty="0">
                <a:effectLst/>
                <a:ea typeface="Calibri" panose="020F0502020204030204" pitchFamily="34" charset="0"/>
                <a:cs typeface="Times New Roman" panose="02020603050405020304" pitchFamily="18" charset="0"/>
              </a:rPr>
              <a:t>Hypertension</a:t>
            </a:r>
          </a:p>
          <a:p>
            <a:pPr marL="285750" marR="0" indent="-285750">
              <a:spcBef>
                <a:spcPts val="0"/>
              </a:spcBef>
              <a:spcAft>
                <a:spcPts val="0"/>
              </a:spcAft>
              <a:buClr>
                <a:srgbClr val="C00000"/>
              </a:buClr>
              <a:buFont typeface="Arial" panose="020B0604020202020204" pitchFamily="34" charset="0"/>
              <a:buChar char="•"/>
            </a:pPr>
            <a:r>
              <a:rPr lang="en-US" sz="2000" kern="100" dirty="0">
                <a:effectLst/>
                <a:ea typeface="Calibri" panose="020F0502020204030204" pitchFamily="34" charset="0"/>
                <a:cs typeface="Times New Roman" panose="02020603050405020304" pitchFamily="18" charset="0"/>
              </a:rPr>
              <a:t>Coronary artery disease or limb ischemia: see a cardiologist</a:t>
            </a:r>
          </a:p>
          <a:p>
            <a:pPr marL="0" marR="0">
              <a:spcBef>
                <a:spcPts val="0"/>
              </a:spcBef>
              <a:spcAft>
                <a:spcPts val="0"/>
              </a:spcAft>
            </a:pPr>
            <a:endParaRPr lang="en-US" sz="20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9424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3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0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1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10979</TotalTime>
  <Words>3234</Words>
  <Application>Microsoft Macintosh PowerPoint</Application>
  <PresentationFormat>On-screen Show (16:9)</PresentationFormat>
  <Paragraphs>156</Paragraphs>
  <Slides>30</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Arial</vt:lpstr>
      <vt:lpstr>Calibri</vt:lpstr>
      <vt:lpstr>Corbel</vt:lpstr>
      <vt:lpstr>Helvetica</vt:lpstr>
      <vt:lpstr>system-ui</vt:lpstr>
      <vt:lpstr>Times New Roman</vt:lpstr>
      <vt:lpstr>3_Pixel</vt:lpstr>
      <vt:lpstr>50_Pixel</vt:lpstr>
      <vt:lpstr>51_Pixel</vt:lpstr>
      <vt:lpstr>Inpatient care of the emergent patient with oral and maxillofacial pathology  Wednesday, October 9, 2024 </vt:lpstr>
      <vt:lpstr>Agenda </vt:lpstr>
      <vt:lpstr>Which patients require hospitalization for oral and maxillofacial surgery?</vt:lpstr>
      <vt:lpstr>Who to call for an admission for a hospitalized patient after oral or maxillofacial surgery? </vt:lpstr>
      <vt:lpstr>Preoperative evaluation: Which laboratory tests?</vt:lpstr>
      <vt:lpstr>What is role of nutrition in wound healing after maxillofacial surgery? </vt:lpstr>
      <vt:lpstr>What are antibiotic choices for oral and maxillofacial emergency surgery? </vt:lpstr>
      <vt:lpstr>When to provide hemodialysis for emergency oral and maxillofacial surgery? </vt:lpstr>
      <vt:lpstr>Risk factors: why they are relevant</vt:lpstr>
      <vt:lpstr>What is the relationship between safety and hospital ratings?</vt:lpstr>
      <vt:lpstr>Mortality (22% of overall rating)</vt:lpstr>
      <vt:lpstr>Safety of Care (22% of overall rating)</vt:lpstr>
      <vt:lpstr>Readmission (22% of overall rating)</vt:lpstr>
      <vt:lpstr>Patient experience (22% of overall rating)</vt:lpstr>
      <vt:lpstr>Timely and effective care (12% of overall rating)</vt:lpstr>
      <vt:lpstr>How is platelet rich plasma used in these patients? </vt:lpstr>
      <vt:lpstr>How is platelet rich plasma used in these patients? </vt:lpstr>
      <vt:lpstr>How is platelet rich plasma used in these patients? </vt:lpstr>
      <vt:lpstr>How is platelet rich plasma used in these patients? </vt:lpstr>
      <vt:lpstr>Acell and Oral and Maxillofacial Surgery</vt:lpstr>
      <vt:lpstr>PowerPoint Presentation</vt:lpstr>
      <vt:lpstr>Platelet derived growth factor in Oral and Maxillofacial surgery</vt:lpstr>
      <vt:lpstr>Platelet derived growth factor in Oral and Maxillofacial surgery</vt:lpstr>
      <vt:lpstr>CelTx=Apligraf in place of a free gingival graft </vt:lpstr>
      <vt:lpstr>Puraply AM and NuShield</vt:lpstr>
      <vt:lpstr>Hidradenitis Suppurativa Face</vt:lpstr>
      <vt:lpstr>Hidradenitis Suppurativa Face</vt:lpstr>
      <vt:lpstr>What are appropriate anesthesia practices? </vt:lpstr>
      <vt:lpstr>What is protocol for psychopharmacologic treatments?</vt:lpstr>
      <vt:lpstr>What is role of histopathology in diagnosis? </vt:lpstr>
    </vt:vector>
  </TitlesOfParts>
  <Company>Barnabas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Richter, Peter</dc:creator>
  <cp:lastModifiedBy>Microsoft Office User</cp:lastModifiedBy>
  <cp:revision>216</cp:revision>
  <cp:lastPrinted>2019-02-07T20:03:39Z</cp:lastPrinted>
  <dcterms:created xsi:type="dcterms:W3CDTF">2019-02-07T18:05:32Z</dcterms:created>
  <dcterms:modified xsi:type="dcterms:W3CDTF">2024-07-16T17:47:47Z</dcterms:modified>
</cp:coreProperties>
</file>