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handoutMasterIdLst>
    <p:handoutMasterId r:id="rId49"/>
  </p:handoutMasterIdLst>
  <p:sldIdLst>
    <p:sldId id="256" r:id="rId2"/>
    <p:sldId id="1660" r:id="rId3"/>
    <p:sldId id="1892" r:id="rId4"/>
    <p:sldId id="1941" r:id="rId5"/>
    <p:sldId id="1893" r:id="rId6"/>
    <p:sldId id="1903" r:id="rId7"/>
    <p:sldId id="1939" r:id="rId8"/>
    <p:sldId id="1928" r:id="rId9"/>
    <p:sldId id="1906" r:id="rId10"/>
    <p:sldId id="1904" r:id="rId11"/>
    <p:sldId id="1905" r:id="rId12"/>
    <p:sldId id="1891" r:id="rId13"/>
    <p:sldId id="1942" r:id="rId14"/>
    <p:sldId id="1907" r:id="rId15"/>
    <p:sldId id="1943" r:id="rId16"/>
    <p:sldId id="1911" r:id="rId17"/>
    <p:sldId id="1937" r:id="rId18"/>
    <p:sldId id="1912" r:id="rId19"/>
    <p:sldId id="1910" r:id="rId20"/>
    <p:sldId id="1908" r:id="rId21"/>
    <p:sldId id="1909" r:id="rId22"/>
    <p:sldId id="1843" r:id="rId23"/>
    <p:sldId id="1944" r:id="rId24"/>
    <p:sldId id="1946" r:id="rId25"/>
    <p:sldId id="1889" r:id="rId26"/>
    <p:sldId id="1920" r:id="rId27"/>
    <p:sldId id="1950" r:id="rId28"/>
    <p:sldId id="1948" r:id="rId29"/>
    <p:sldId id="1953" r:id="rId30"/>
    <p:sldId id="1949" r:id="rId31"/>
    <p:sldId id="1947" r:id="rId32"/>
    <p:sldId id="1924" r:id="rId33"/>
    <p:sldId id="1925" r:id="rId34"/>
    <p:sldId id="1938" r:id="rId35"/>
    <p:sldId id="1926" r:id="rId36"/>
    <p:sldId id="1927" r:id="rId37"/>
    <p:sldId id="1922" r:id="rId38"/>
    <p:sldId id="1951" r:id="rId39"/>
    <p:sldId id="1919" r:id="rId40"/>
    <p:sldId id="1952" r:id="rId41"/>
    <p:sldId id="1917" r:id="rId42"/>
    <p:sldId id="1916" r:id="rId43"/>
    <p:sldId id="1913" r:id="rId44"/>
    <p:sldId id="1914" r:id="rId45"/>
    <p:sldId id="1915" r:id="rId46"/>
    <p:sldId id="1830"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0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91340"/>
  </p:normalViewPr>
  <p:slideViewPr>
    <p:cSldViewPr snapToGrid="0" snapToObjects="1">
      <p:cViewPr varScale="1">
        <p:scale>
          <a:sx n="100" d="100"/>
          <a:sy n="100" d="100"/>
        </p:scale>
        <p:origin x="1464" y="168"/>
      </p:cViewPr>
      <p:guideLst/>
    </p:cSldViewPr>
  </p:slideViewPr>
  <p:outlineViewPr>
    <p:cViewPr>
      <p:scale>
        <a:sx n="33" d="100"/>
        <a:sy n="33" d="100"/>
      </p:scale>
      <p:origin x="0" y="-8"/>
    </p:cViewPr>
  </p:outlin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D9D258-A02E-0A4C-8373-D7E01C42B17C}" type="datetimeFigureOut">
              <a:rPr lang="en-US" smtClean="0"/>
              <a:t>7/6/24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212852-09C9-B142-9FAB-090EA1E33162}" type="slidenum">
              <a:rPr lang="en-US" smtClean="0"/>
              <a:t>‹#›</a:t>
            </a:fld>
            <a:endParaRPr lang="en-US"/>
          </a:p>
        </p:txBody>
      </p:sp>
    </p:spTree>
    <p:extLst>
      <p:ext uri="{BB962C8B-B14F-4D97-AF65-F5344CB8AC3E}">
        <p14:creationId xmlns:p14="http://schemas.microsoft.com/office/powerpoint/2010/main" val="1846238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76BD06-7A6B-7248-9773-C76470D2F214}" type="datetimeFigureOut">
              <a:rPr lang="en-US" smtClean="0"/>
              <a:t>7/6/24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C94E7B-65FD-8140-90D5-F36DA18E760B}" type="slidenum">
              <a:rPr lang="en-US" smtClean="0"/>
              <a:t>‹#›</a:t>
            </a:fld>
            <a:endParaRPr lang="en-US"/>
          </a:p>
        </p:txBody>
      </p:sp>
    </p:spTree>
    <p:extLst>
      <p:ext uri="{BB962C8B-B14F-4D97-AF65-F5344CB8AC3E}">
        <p14:creationId xmlns:p14="http://schemas.microsoft.com/office/powerpoint/2010/main" val="1769508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94E7B-65FD-8140-90D5-F36DA18E760B}" type="slidenum">
              <a:rPr lang="en-US" smtClean="0"/>
              <a:t>1</a:t>
            </a:fld>
            <a:endParaRPr lang="en-US"/>
          </a:p>
        </p:txBody>
      </p:sp>
    </p:spTree>
    <p:extLst>
      <p:ext uri="{BB962C8B-B14F-4D97-AF65-F5344CB8AC3E}">
        <p14:creationId xmlns:p14="http://schemas.microsoft.com/office/powerpoint/2010/main" val="1406131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4AE61C-4B42-4DD9-991B-26DE99E48C10}" type="slidenum">
              <a:rPr lang="en-US" smtClean="0"/>
              <a:pPr/>
              <a:t>19</a:t>
            </a:fld>
            <a:endParaRPr lang="en-US"/>
          </a:p>
        </p:txBody>
      </p:sp>
    </p:spTree>
    <p:extLst>
      <p:ext uri="{BB962C8B-B14F-4D97-AF65-F5344CB8AC3E}">
        <p14:creationId xmlns:p14="http://schemas.microsoft.com/office/powerpoint/2010/main" val="21798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4AE61C-4B42-4DD9-991B-26DE99E48C10}" type="slidenum">
              <a:rPr lang="en-US" smtClean="0"/>
              <a:pPr/>
              <a:t>20</a:t>
            </a:fld>
            <a:endParaRPr lang="en-US"/>
          </a:p>
        </p:txBody>
      </p:sp>
    </p:spTree>
    <p:extLst>
      <p:ext uri="{BB962C8B-B14F-4D97-AF65-F5344CB8AC3E}">
        <p14:creationId xmlns:p14="http://schemas.microsoft.com/office/powerpoint/2010/main" val="1114834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4AE61C-4B42-4DD9-991B-26DE99E48C10}" type="slidenum">
              <a:rPr lang="en-US" smtClean="0"/>
              <a:pPr/>
              <a:t>21</a:t>
            </a:fld>
            <a:endParaRPr lang="en-US"/>
          </a:p>
        </p:txBody>
      </p:sp>
    </p:spTree>
    <p:extLst>
      <p:ext uri="{BB962C8B-B14F-4D97-AF65-F5344CB8AC3E}">
        <p14:creationId xmlns:p14="http://schemas.microsoft.com/office/powerpoint/2010/main" val="1398257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94E7B-65FD-8140-90D5-F36DA18E760B}" type="slidenum">
              <a:rPr lang="en-US" smtClean="0"/>
              <a:t>2</a:t>
            </a:fld>
            <a:endParaRPr lang="en-US"/>
          </a:p>
        </p:txBody>
      </p:sp>
    </p:spTree>
    <p:extLst>
      <p:ext uri="{BB962C8B-B14F-4D97-AF65-F5344CB8AC3E}">
        <p14:creationId xmlns:p14="http://schemas.microsoft.com/office/powerpoint/2010/main" val="1418773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4AE61C-4B42-4DD9-991B-26DE99E48C10}" type="slidenum">
              <a:rPr lang="en-US" smtClean="0"/>
              <a:pPr/>
              <a:t>12</a:t>
            </a:fld>
            <a:endParaRPr lang="en-US"/>
          </a:p>
        </p:txBody>
      </p:sp>
    </p:spTree>
    <p:extLst>
      <p:ext uri="{BB962C8B-B14F-4D97-AF65-F5344CB8AC3E}">
        <p14:creationId xmlns:p14="http://schemas.microsoft.com/office/powerpoint/2010/main" val="436599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4AE61C-4B42-4DD9-991B-26DE99E48C10}" type="slidenum">
              <a:rPr lang="en-US" smtClean="0"/>
              <a:pPr/>
              <a:t>13</a:t>
            </a:fld>
            <a:endParaRPr lang="en-US"/>
          </a:p>
        </p:txBody>
      </p:sp>
    </p:spTree>
    <p:extLst>
      <p:ext uri="{BB962C8B-B14F-4D97-AF65-F5344CB8AC3E}">
        <p14:creationId xmlns:p14="http://schemas.microsoft.com/office/powerpoint/2010/main" val="1130633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4AE61C-4B42-4DD9-991B-26DE99E48C10}" type="slidenum">
              <a:rPr lang="en-US" smtClean="0"/>
              <a:pPr/>
              <a:t>14</a:t>
            </a:fld>
            <a:endParaRPr lang="en-US"/>
          </a:p>
        </p:txBody>
      </p:sp>
    </p:spTree>
    <p:extLst>
      <p:ext uri="{BB962C8B-B14F-4D97-AF65-F5344CB8AC3E}">
        <p14:creationId xmlns:p14="http://schemas.microsoft.com/office/powerpoint/2010/main" val="279296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4AE61C-4B42-4DD9-991B-26DE99E48C10}" type="slidenum">
              <a:rPr lang="en-US" smtClean="0"/>
              <a:pPr/>
              <a:t>15</a:t>
            </a:fld>
            <a:endParaRPr lang="en-US"/>
          </a:p>
        </p:txBody>
      </p:sp>
    </p:spTree>
    <p:extLst>
      <p:ext uri="{BB962C8B-B14F-4D97-AF65-F5344CB8AC3E}">
        <p14:creationId xmlns:p14="http://schemas.microsoft.com/office/powerpoint/2010/main" val="1349463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4AE61C-4B42-4DD9-991B-26DE99E48C10}" type="slidenum">
              <a:rPr lang="en-US" smtClean="0"/>
              <a:pPr/>
              <a:t>16</a:t>
            </a:fld>
            <a:endParaRPr lang="en-US"/>
          </a:p>
        </p:txBody>
      </p:sp>
    </p:spTree>
    <p:extLst>
      <p:ext uri="{BB962C8B-B14F-4D97-AF65-F5344CB8AC3E}">
        <p14:creationId xmlns:p14="http://schemas.microsoft.com/office/powerpoint/2010/main" val="351408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4AE61C-4B42-4DD9-991B-26DE99E48C10}" type="slidenum">
              <a:rPr lang="en-US" smtClean="0"/>
              <a:pPr/>
              <a:t>17</a:t>
            </a:fld>
            <a:endParaRPr lang="en-US"/>
          </a:p>
        </p:txBody>
      </p:sp>
    </p:spTree>
    <p:extLst>
      <p:ext uri="{BB962C8B-B14F-4D97-AF65-F5344CB8AC3E}">
        <p14:creationId xmlns:p14="http://schemas.microsoft.com/office/powerpoint/2010/main" val="1802946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4AE61C-4B42-4DD9-991B-26DE99E48C10}" type="slidenum">
              <a:rPr lang="en-US" smtClean="0"/>
              <a:pPr/>
              <a:t>18</a:t>
            </a:fld>
            <a:endParaRPr lang="en-US"/>
          </a:p>
        </p:txBody>
      </p:sp>
    </p:spTree>
    <p:extLst>
      <p:ext uri="{BB962C8B-B14F-4D97-AF65-F5344CB8AC3E}">
        <p14:creationId xmlns:p14="http://schemas.microsoft.com/office/powerpoint/2010/main" val="112058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C05F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FFFF00"/>
                </a:solidFill>
                <a:latin typeface="Arial Rounded MT Bold" charset="0"/>
                <a:ea typeface="Arial Rounded MT Bold" charset="0"/>
                <a:cs typeface="Arial Rounded MT Bold"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FFFF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8F6D45C2-C527-EB4D-8F6B-5A1E77896A07}" type="datetimeFigureOut">
              <a:rPr lang="en-US" smtClean="0"/>
              <a:t>7/6/24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1324054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6D45C2-C527-EB4D-8F6B-5A1E77896A07}" type="datetimeFigureOut">
              <a:rPr lang="en-US" smtClean="0"/>
              <a:t>7/6/24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2024154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6D45C2-C527-EB4D-8F6B-5A1E77896A07}" type="datetimeFigureOut">
              <a:rPr lang="en-US" smtClean="0"/>
              <a:t>7/6/24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1683775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0C05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Rounded MT Bold" charset="0"/>
                <a:ea typeface="Arial Rounded MT Bold" charset="0"/>
                <a:cs typeface="Arial Rounded MT Bold"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spcBef>
                <a:spcPts val="1000"/>
              </a:spcBef>
              <a:buClr>
                <a:srgbClr val="FFFF00"/>
              </a:buClr>
              <a:buFont typeface="Arial" charset="0"/>
              <a:buChar char="•"/>
              <a:defRPr>
                <a:solidFill>
                  <a:schemeClr val="bg1"/>
                </a:solidFill>
                <a:latin typeface="Arial" charset="0"/>
                <a:ea typeface="Arial" charset="0"/>
                <a:cs typeface="Arial" charset="0"/>
              </a:defRPr>
            </a:lvl1pPr>
            <a:lvl2pPr marL="685800" indent="-228600">
              <a:spcBef>
                <a:spcPts val="1000"/>
              </a:spcBef>
              <a:buClr>
                <a:srgbClr val="FFFF00"/>
              </a:buClr>
              <a:buFont typeface="Arial" charset="0"/>
              <a:buChar char="•"/>
              <a:defRPr>
                <a:solidFill>
                  <a:schemeClr val="bg1"/>
                </a:solidFill>
                <a:latin typeface="Arial" charset="0"/>
                <a:ea typeface="Arial" charset="0"/>
                <a:cs typeface="Arial" charset="0"/>
              </a:defRPr>
            </a:lvl2pPr>
            <a:lvl3pPr marL="1143000" indent="-228600">
              <a:spcBef>
                <a:spcPts val="1000"/>
              </a:spcBef>
              <a:buClr>
                <a:srgbClr val="FFFF00"/>
              </a:buClr>
              <a:buFont typeface="Arial" charset="0"/>
              <a:buChar char="•"/>
              <a:defRPr>
                <a:solidFill>
                  <a:schemeClr val="bg1"/>
                </a:solidFill>
                <a:latin typeface="Arial" charset="0"/>
                <a:ea typeface="Arial" charset="0"/>
                <a:cs typeface="Arial" charset="0"/>
              </a:defRPr>
            </a:lvl3pPr>
            <a:lvl4pPr marL="1600200" indent="-228600">
              <a:spcBef>
                <a:spcPts val="1000"/>
              </a:spcBef>
              <a:buClr>
                <a:srgbClr val="FFFF00"/>
              </a:buClr>
              <a:buFont typeface="Arial" charset="0"/>
              <a:buChar char="•"/>
              <a:defRPr>
                <a:solidFill>
                  <a:schemeClr val="bg1"/>
                </a:solidFill>
                <a:latin typeface="Arial" charset="0"/>
                <a:ea typeface="Arial" charset="0"/>
                <a:cs typeface="Arial" charset="0"/>
              </a:defRPr>
            </a:lvl4pPr>
            <a:lvl5pPr marL="2057400" indent="-228600">
              <a:spcBef>
                <a:spcPts val="1000"/>
              </a:spcBef>
              <a:buClr>
                <a:srgbClr val="FFFF00"/>
              </a:buClr>
              <a:buFont typeface="Arial" charset="0"/>
              <a:buChar char="•"/>
              <a:defRPr>
                <a:solidFill>
                  <a:schemeClr val="bg1"/>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F6D45C2-C527-EB4D-8F6B-5A1E77896A07}" type="datetimeFigureOut">
              <a:rPr lang="en-US" smtClean="0"/>
              <a:t>7/6/24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1164145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C05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6D45C2-C527-EB4D-8F6B-5A1E77896A07}" type="datetimeFigureOut">
              <a:rPr lang="en-US" smtClean="0"/>
              <a:t>7/6/24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72700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6D45C2-C527-EB4D-8F6B-5A1E77896A07}" type="datetimeFigureOut">
              <a:rPr lang="en-US" smtClean="0"/>
              <a:t>7/6/24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2109029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6D45C2-C527-EB4D-8F6B-5A1E77896A07}" type="datetimeFigureOut">
              <a:rPr lang="en-US" smtClean="0"/>
              <a:t>7/6/24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85644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6D45C2-C527-EB4D-8F6B-5A1E77896A07}" type="datetimeFigureOut">
              <a:rPr lang="en-US" smtClean="0"/>
              <a:t>7/6/24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620647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6D45C2-C527-EB4D-8F6B-5A1E77896A07}" type="datetimeFigureOut">
              <a:rPr lang="en-US" smtClean="0"/>
              <a:t>7/6/24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902307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6D45C2-C527-EB4D-8F6B-5A1E77896A07}" type="datetimeFigureOut">
              <a:rPr lang="en-US" smtClean="0"/>
              <a:t>7/6/24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1706675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6D45C2-C527-EB4D-8F6B-5A1E77896A07}" type="datetimeFigureOut">
              <a:rPr lang="en-US" smtClean="0"/>
              <a:t>7/6/24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160475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C05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6D45C2-C527-EB4D-8F6B-5A1E77896A07}" type="datetimeFigureOut">
              <a:rPr lang="en-US" smtClean="0"/>
              <a:t>7/6/24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162A5C-F2DC-724F-8424-EE62201595F5}" type="slidenum">
              <a:rPr lang="en-US" smtClean="0"/>
              <a:t>‹#›</a:t>
            </a:fld>
            <a:endParaRPr lang="en-US"/>
          </a:p>
        </p:txBody>
      </p:sp>
    </p:spTree>
    <p:extLst>
      <p:ext uri="{BB962C8B-B14F-4D97-AF65-F5344CB8AC3E}">
        <p14:creationId xmlns:p14="http://schemas.microsoft.com/office/powerpoint/2010/main" val="1266183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ovidsp-dc2-ovid-com.proxy.library.nyu.edu/ovid-b/ovidweb.cgi?QS2=434f4e1a73d37e8c50b21927d035aa273c6c9b4a31423312dabfa11194b1fb31bbf8a64e665378d51087a5c414e31c799757086f55acf864f59e9512d5e56917b23a06c300e489b1ac6dc19ccf8ec09c13345be5e918349ef1fe936cab47d711c67e729f657a9269884445bde7264587f826ca6a45126cc169b722519a67bbb7ed3314540f4b4915cb090ed86a2f1773d8c94859900941dd78ff5f6420e792abd633bfd89a7a99635a4587bc2ffb9f9b5309eb2d605cf6b924d24a6a4a78d6baecbf71e068e80a12865007361f5db15ae3b545e3f4fa61953ce6694d72466a736d37a77dcfed59c553ffe8cee4040dfafe7c2ec2aae2dbd9f7aa29d11b041109f554795d13443b12#72"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hyperlink" Target="https://www.ncbi.nlm.nih.gov/pmc/articles/PMC4757279/#bibr1-197140091559451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C05F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2988" y="659720"/>
            <a:ext cx="11458936" cy="1481941"/>
          </a:xfrm>
        </p:spPr>
        <p:txBody>
          <a:bodyPr>
            <a:noAutofit/>
          </a:bodyPr>
          <a:lstStyle/>
          <a:p>
            <a:r>
              <a:rPr lang="en-US" sz="4800" dirty="0"/>
              <a:t>Wound Healing Outcomes</a:t>
            </a:r>
          </a:p>
        </p:txBody>
      </p:sp>
      <p:sp>
        <p:nvSpPr>
          <p:cNvPr id="3" name="Subtitle 2"/>
          <p:cNvSpPr>
            <a:spLocks noGrp="1"/>
          </p:cNvSpPr>
          <p:nvPr>
            <p:ph type="subTitle" idx="1"/>
          </p:nvPr>
        </p:nvSpPr>
        <p:spPr>
          <a:xfrm>
            <a:off x="1620456" y="2647354"/>
            <a:ext cx="9144000" cy="3626124"/>
          </a:xfrm>
        </p:spPr>
        <p:txBody>
          <a:bodyPr>
            <a:normAutofit/>
          </a:bodyPr>
          <a:lstStyle/>
          <a:p>
            <a:r>
              <a:rPr lang="en-US" dirty="0">
                <a:latin typeface="Arial Rounded MT Bold" charset="0"/>
                <a:ea typeface="Arial Rounded MT Bold" charset="0"/>
                <a:cs typeface="Arial Rounded MT Bold" charset="0"/>
              </a:rPr>
              <a:t>Division of Wound Healing and Regenerative Medicine</a:t>
            </a:r>
          </a:p>
          <a:p>
            <a:r>
              <a:rPr lang="en-US" dirty="0">
                <a:latin typeface="Arial Rounded MT Bold" charset="0"/>
                <a:ea typeface="Arial Rounded MT Bold" charset="0"/>
                <a:cs typeface="Arial Rounded MT Bold" charset="0"/>
              </a:rPr>
              <a:t>Department of Surgery</a:t>
            </a:r>
          </a:p>
          <a:p>
            <a:r>
              <a:rPr lang="en-US" dirty="0">
                <a:latin typeface="Arial Rounded MT Bold" charset="0"/>
                <a:ea typeface="Arial Rounded MT Bold" charset="0"/>
                <a:cs typeface="Arial Rounded MT Bold" charset="0"/>
              </a:rPr>
              <a:t>Newark Beth Israel Medical Center </a:t>
            </a:r>
          </a:p>
          <a:p>
            <a:endParaRPr lang="en-US" sz="1100" dirty="0">
              <a:latin typeface="Arial Rounded MT Bold" charset="0"/>
              <a:ea typeface="Arial Rounded MT Bold" charset="0"/>
              <a:cs typeface="Arial Rounded MT Bold" charset="0"/>
            </a:endParaRPr>
          </a:p>
          <a:p>
            <a:r>
              <a:rPr lang="en-US" dirty="0">
                <a:latin typeface="Arial Rounded MT Bold" charset="0"/>
                <a:ea typeface="Arial Rounded MT Bold" charset="0"/>
                <a:cs typeface="Arial Rounded MT Bold" charset="0"/>
              </a:rPr>
              <a:t>August 11, 2020</a:t>
            </a:r>
          </a:p>
          <a:p>
            <a:endParaRPr lang="en-US" sz="1000" dirty="0">
              <a:latin typeface="Arial Rounded MT Bold" charset="0"/>
              <a:ea typeface="Arial Rounded MT Bold" charset="0"/>
              <a:cs typeface="Arial Rounded MT Bold" charset="0"/>
            </a:endParaRPr>
          </a:p>
          <a:p>
            <a:r>
              <a:rPr lang="en-US" dirty="0" err="1">
                <a:latin typeface="Arial Rounded MT Bold" charset="0"/>
                <a:ea typeface="Arial Rounded MT Bold" charset="0"/>
                <a:cs typeface="Arial Rounded MT Bold" charset="0"/>
              </a:rPr>
              <a:t>NJwoundhealing.org</a:t>
            </a:r>
            <a:endParaRPr lang="en-US" dirty="0">
              <a:latin typeface="Arial Rounded MT Bold" charset="0"/>
              <a:ea typeface="Arial Rounded MT Bold" charset="0"/>
              <a:cs typeface="Arial Rounded MT Bold" charset="0"/>
            </a:endParaRPr>
          </a:p>
        </p:txBody>
      </p:sp>
    </p:spTree>
    <p:extLst>
      <p:ext uri="{BB962C8B-B14F-4D97-AF65-F5344CB8AC3E}">
        <p14:creationId xmlns:p14="http://schemas.microsoft.com/office/powerpoint/2010/main" val="1826442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666509" y="1325502"/>
            <a:ext cx="11417461" cy="23437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2" name="TextBox 11"/>
          <p:cNvSpPr txBox="1"/>
          <p:nvPr/>
        </p:nvSpPr>
        <p:spPr>
          <a:xfrm>
            <a:off x="666509" y="6364878"/>
            <a:ext cx="11389490" cy="461665"/>
          </a:xfrm>
          <a:prstGeom prst="rect">
            <a:avLst/>
          </a:prstGeom>
          <a:noFill/>
        </p:spPr>
        <p:txBody>
          <a:bodyPr wrap="square" rtlCol="0">
            <a:spAutoFit/>
          </a:bodyPr>
          <a:lstStyle/>
          <a:p>
            <a:pPr marL="460375" indent="-460375"/>
            <a:r>
              <a:rPr lang="en-US" sz="1200" dirty="0" err="1">
                <a:solidFill>
                  <a:schemeClr val="bg1"/>
                </a:solidFill>
              </a:rPr>
              <a:t>Tresley</a:t>
            </a:r>
            <a:r>
              <a:rPr lang="en-US" sz="1200" dirty="0">
                <a:solidFill>
                  <a:schemeClr val="bg1"/>
                </a:solidFill>
              </a:rPr>
              <a:t> J, </a:t>
            </a:r>
            <a:r>
              <a:rPr lang="en-US" sz="1200" dirty="0" err="1">
                <a:solidFill>
                  <a:schemeClr val="bg1"/>
                </a:solidFill>
              </a:rPr>
              <a:t>Saraf-Lavi</a:t>
            </a:r>
            <a:r>
              <a:rPr lang="en-US" sz="1200" dirty="0">
                <a:solidFill>
                  <a:schemeClr val="bg1"/>
                </a:solidFill>
              </a:rPr>
              <a:t> E, </a:t>
            </a:r>
            <a:r>
              <a:rPr lang="en-US" sz="1200" dirty="0" err="1">
                <a:solidFill>
                  <a:schemeClr val="bg1"/>
                </a:solidFill>
              </a:rPr>
              <a:t>Kryvenko</a:t>
            </a:r>
            <a:r>
              <a:rPr lang="en-US" sz="1200" dirty="0">
                <a:solidFill>
                  <a:schemeClr val="bg1"/>
                </a:solidFill>
              </a:rPr>
              <a:t> ON, </a:t>
            </a:r>
            <a:r>
              <a:rPr lang="en-US" sz="1200" dirty="0" err="1">
                <a:solidFill>
                  <a:schemeClr val="bg1"/>
                </a:solidFill>
              </a:rPr>
              <a:t>Sargi</a:t>
            </a:r>
            <a:r>
              <a:rPr lang="en-US" sz="1200" dirty="0">
                <a:solidFill>
                  <a:schemeClr val="bg1"/>
                </a:solidFill>
              </a:rPr>
              <a:t> Z. </a:t>
            </a:r>
            <a:r>
              <a:rPr lang="en-US" sz="1200" dirty="0" err="1">
                <a:solidFill>
                  <a:schemeClr val="bg1"/>
                </a:solidFill>
              </a:rPr>
              <a:t>Epiglottic</a:t>
            </a:r>
            <a:r>
              <a:rPr lang="en-US" sz="1200" dirty="0">
                <a:solidFill>
                  <a:schemeClr val="bg1"/>
                </a:solidFill>
              </a:rPr>
              <a:t> masses identified on CT imaging: A case report and review of the broad differential diagnosis [published correction appears in </a:t>
            </a:r>
            <a:r>
              <a:rPr lang="en-US" sz="1200" dirty="0" err="1">
                <a:solidFill>
                  <a:schemeClr val="bg1"/>
                </a:solidFill>
              </a:rPr>
              <a:t>Neuroradiol</a:t>
            </a:r>
            <a:r>
              <a:rPr lang="en-US" sz="1200" dirty="0">
                <a:solidFill>
                  <a:schemeClr val="bg1"/>
                </a:solidFill>
              </a:rPr>
              <a:t> J. 2015 Oct;28(5):NP1. </a:t>
            </a:r>
            <a:r>
              <a:rPr lang="en-US" sz="1200" dirty="0" err="1">
                <a:solidFill>
                  <a:schemeClr val="bg1"/>
                </a:solidFill>
              </a:rPr>
              <a:t>Kryvenko</a:t>
            </a:r>
            <a:r>
              <a:rPr lang="en-US" sz="1200" dirty="0">
                <a:solidFill>
                  <a:schemeClr val="bg1"/>
                </a:solidFill>
              </a:rPr>
              <a:t>, </a:t>
            </a:r>
            <a:r>
              <a:rPr lang="en-US" sz="1200" dirty="0" err="1">
                <a:solidFill>
                  <a:schemeClr val="bg1"/>
                </a:solidFill>
              </a:rPr>
              <a:t>Oleksandr</a:t>
            </a:r>
            <a:r>
              <a:rPr lang="en-US" sz="1200" dirty="0">
                <a:solidFill>
                  <a:schemeClr val="bg1"/>
                </a:solidFill>
              </a:rPr>
              <a:t> [corrected to </a:t>
            </a:r>
            <a:r>
              <a:rPr lang="en-US" sz="1200" dirty="0" err="1">
                <a:solidFill>
                  <a:schemeClr val="bg1"/>
                </a:solidFill>
              </a:rPr>
              <a:t>Kryvenko</a:t>
            </a:r>
            <a:r>
              <a:rPr lang="en-US" sz="1200" dirty="0">
                <a:solidFill>
                  <a:schemeClr val="bg1"/>
                </a:solidFill>
              </a:rPr>
              <a:t>, </a:t>
            </a:r>
            <a:r>
              <a:rPr lang="en-US" sz="1200" dirty="0" err="1">
                <a:solidFill>
                  <a:schemeClr val="bg1"/>
                </a:solidFill>
              </a:rPr>
              <a:t>Oleksandr</a:t>
            </a:r>
            <a:r>
              <a:rPr lang="en-US" sz="1200" dirty="0">
                <a:solidFill>
                  <a:schemeClr val="bg1"/>
                </a:solidFill>
              </a:rPr>
              <a:t> N]]. </a:t>
            </a:r>
            <a:r>
              <a:rPr lang="en-US" sz="1200" i="1" dirty="0" err="1">
                <a:solidFill>
                  <a:schemeClr val="bg1"/>
                </a:solidFill>
              </a:rPr>
              <a:t>Neuroradiol</a:t>
            </a:r>
            <a:r>
              <a:rPr lang="en-US" sz="1200" i="1" dirty="0">
                <a:solidFill>
                  <a:schemeClr val="bg1"/>
                </a:solidFill>
              </a:rPr>
              <a:t> J</a:t>
            </a:r>
            <a:r>
              <a:rPr lang="en-US" sz="1200" dirty="0">
                <a:solidFill>
                  <a:schemeClr val="bg1"/>
                </a:solidFill>
              </a:rPr>
              <a:t>. 2015;28(3):347-353. doi:10.1177/1971400915594517</a:t>
            </a:r>
          </a:p>
        </p:txBody>
      </p:sp>
      <p:pic>
        <p:nvPicPr>
          <p:cNvPr id="2050" name="Picture 2" descr="n external file that holds a picture, illustration, etc.&#10;Object 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509" y="1380807"/>
            <a:ext cx="4929007" cy="267574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 external file that holds a picture, illustration, etc.&#10;Object 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7489" y="1401683"/>
            <a:ext cx="4573808" cy="263399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80349" y="4056554"/>
            <a:ext cx="5798917" cy="2308324"/>
          </a:xfrm>
          <a:prstGeom prst="rect">
            <a:avLst/>
          </a:prstGeom>
        </p:spPr>
        <p:txBody>
          <a:bodyPr wrap="square">
            <a:spAutoFit/>
          </a:bodyPr>
          <a:lstStyle/>
          <a:p>
            <a:r>
              <a:rPr lang="en-US" dirty="0">
                <a:solidFill>
                  <a:schemeClr val="bg1"/>
                </a:solidFill>
              </a:rPr>
              <a:t>Axial (a) and sagittal (b) contrast-enhanced computed tomography (CT) images of our 65-year-old female patient revealed a 0.7 cm × 0.5 cm × 0.5 cm (transverse × anterior-posterior × </a:t>
            </a:r>
            <a:r>
              <a:rPr lang="en-US" dirty="0" err="1">
                <a:solidFill>
                  <a:schemeClr val="bg1"/>
                </a:solidFill>
              </a:rPr>
              <a:t>craniocaudal</a:t>
            </a:r>
            <a:r>
              <a:rPr lang="en-US" dirty="0">
                <a:solidFill>
                  <a:schemeClr val="bg1"/>
                </a:solidFill>
              </a:rPr>
              <a:t>) circumscribed structure (arrow) of approximately 50 Hounsfield units, inseparable from the posterior (laryngeal) surface of the right parasagittal epiglottis. The epiglottis was not thickened, and the remainder of the larynx appeared normal.</a:t>
            </a:r>
          </a:p>
        </p:txBody>
      </p:sp>
      <p:sp>
        <p:nvSpPr>
          <p:cNvPr id="10" name="Rectangle 9"/>
          <p:cNvSpPr/>
          <p:nvPr/>
        </p:nvSpPr>
        <p:spPr>
          <a:xfrm>
            <a:off x="6279266" y="4056554"/>
            <a:ext cx="5798917" cy="2031325"/>
          </a:xfrm>
          <a:prstGeom prst="rect">
            <a:avLst/>
          </a:prstGeom>
        </p:spPr>
        <p:txBody>
          <a:bodyPr wrap="square">
            <a:spAutoFit/>
          </a:bodyPr>
          <a:lstStyle/>
          <a:p>
            <a:r>
              <a:rPr lang="en-US" dirty="0">
                <a:solidFill>
                  <a:schemeClr val="bg1"/>
                </a:solidFill>
              </a:rPr>
              <a:t>Axial (a) and sagittal (b) contrast-enhanced computed tomography (CT) images of a 73-year-old male patient with foreign body sensation revealed a 2.6 cm × 1.5 cm × 2.0 cm (transverse × anterior-posterior × </a:t>
            </a:r>
            <a:r>
              <a:rPr lang="en-US" dirty="0" err="1">
                <a:solidFill>
                  <a:schemeClr val="bg1"/>
                </a:solidFill>
              </a:rPr>
              <a:t>craniocaudal</a:t>
            </a:r>
            <a:r>
              <a:rPr lang="en-US" dirty="0">
                <a:solidFill>
                  <a:schemeClr val="bg1"/>
                </a:solidFill>
              </a:rPr>
              <a:t>) </a:t>
            </a:r>
            <a:r>
              <a:rPr lang="en-US" dirty="0" err="1">
                <a:solidFill>
                  <a:schemeClr val="bg1"/>
                </a:solidFill>
              </a:rPr>
              <a:t>epiglottic</a:t>
            </a:r>
            <a:r>
              <a:rPr lang="en-US" dirty="0">
                <a:solidFill>
                  <a:schemeClr val="bg1"/>
                </a:solidFill>
              </a:rPr>
              <a:t> mass (arrow) of approximately 70 Hounsfield units biopsy proven squamous cell carcinoma. A necrotic lymph node was also identified (curved arrow).</a:t>
            </a:r>
          </a:p>
        </p:txBody>
      </p:sp>
      <p:sp>
        <p:nvSpPr>
          <p:cNvPr id="13" name="Title 1"/>
          <p:cNvSpPr>
            <a:spLocks noGrp="1"/>
          </p:cNvSpPr>
          <p:nvPr>
            <p:ph type="title"/>
          </p:nvPr>
        </p:nvSpPr>
        <p:spPr>
          <a:xfrm>
            <a:off x="764894" y="174438"/>
            <a:ext cx="10832939" cy="1325563"/>
          </a:xfrm>
        </p:spPr>
        <p:txBody>
          <a:bodyPr/>
          <a:lstStyle/>
          <a:p>
            <a:pPr algn="ctr"/>
            <a:r>
              <a:rPr lang="en-US" dirty="0">
                <a:solidFill>
                  <a:srgbClr val="FFFF00"/>
                </a:solidFill>
              </a:rPr>
              <a:t>How to diagnose </a:t>
            </a:r>
            <a:r>
              <a:rPr lang="en-US" dirty="0" err="1">
                <a:solidFill>
                  <a:srgbClr val="FFFF00"/>
                </a:solidFill>
              </a:rPr>
              <a:t>epiglottic</a:t>
            </a:r>
            <a:r>
              <a:rPr lang="en-US">
                <a:solidFill>
                  <a:srgbClr val="FFFF00"/>
                </a:solidFill>
              </a:rPr>
              <a:t> masses?</a:t>
            </a:r>
            <a:endParaRPr lang="en-US" dirty="0">
              <a:solidFill>
                <a:srgbClr val="FFFF00"/>
              </a:solidFill>
            </a:endParaRPr>
          </a:p>
        </p:txBody>
      </p:sp>
    </p:spTree>
    <p:extLst>
      <p:ext uri="{BB962C8B-B14F-4D97-AF65-F5344CB8AC3E}">
        <p14:creationId xmlns:p14="http://schemas.microsoft.com/office/powerpoint/2010/main" val="498304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666509" y="1325502"/>
            <a:ext cx="11417461" cy="23437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2" name="TextBox 11"/>
          <p:cNvSpPr txBox="1"/>
          <p:nvPr/>
        </p:nvSpPr>
        <p:spPr>
          <a:xfrm>
            <a:off x="578734" y="6161746"/>
            <a:ext cx="11389490" cy="461665"/>
          </a:xfrm>
          <a:prstGeom prst="rect">
            <a:avLst/>
          </a:prstGeom>
          <a:noFill/>
        </p:spPr>
        <p:txBody>
          <a:bodyPr wrap="square" rtlCol="0">
            <a:spAutoFit/>
          </a:bodyPr>
          <a:lstStyle/>
          <a:p>
            <a:pPr marL="460375" indent="-460375"/>
            <a:r>
              <a:rPr lang="en-US" sz="1200" dirty="0" err="1">
                <a:solidFill>
                  <a:schemeClr val="bg1"/>
                </a:solidFill>
              </a:rPr>
              <a:t>Tresley</a:t>
            </a:r>
            <a:r>
              <a:rPr lang="en-US" sz="1200" dirty="0">
                <a:solidFill>
                  <a:schemeClr val="bg1"/>
                </a:solidFill>
              </a:rPr>
              <a:t> J, </a:t>
            </a:r>
            <a:r>
              <a:rPr lang="en-US" sz="1200" dirty="0" err="1">
                <a:solidFill>
                  <a:schemeClr val="bg1"/>
                </a:solidFill>
              </a:rPr>
              <a:t>Saraf-Lavi</a:t>
            </a:r>
            <a:r>
              <a:rPr lang="en-US" sz="1200" dirty="0">
                <a:solidFill>
                  <a:schemeClr val="bg1"/>
                </a:solidFill>
              </a:rPr>
              <a:t> E, </a:t>
            </a:r>
            <a:r>
              <a:rPr lang="en-US" sz="1200" dirty="0" err="1">
                <a:solidFill>
                  <a:schemeClr val="bg1"/>
                </a:solidFill>
              </a:rPr>
              <a:t>Kryvenko</a:t>
            </a:r>
            <a:r>
              <a:rPr lang="en-US" sz="1200" dirty="0">
                <a:solidFill>
                  <a:schemeClr val="bg1"/>
                </a:solidFill>
              </a:rPr>
              <a:t> ON, </a:t>
            </a:r>
            <a:r>
              <a:rPr lang="en-US" sz="1200" dirty="0" err="1">
                <a:solidFill>
                  <a:schemeClr val="bg1"/>
                </a:solidFill>
              </a:rPr>
              <a:t>Sargi</a:t>
            </a:r>
            <a:r>
              <a:rPr lang="en-US" sz="1200" dirty="0">
                <a:solidFill>
                  <a:schemeClr val="bg1"/>
                </a:solidFill>
              </a:rPr>
              <a:t> Z. </a:t>
            </a:r>
            <a:r>
              <a:rPr lang="en-US" sz="1200" dirty="0" err="1">
                <a:solidFill>
                  <a:schemeClr val="bg1"/>
                </a:solidFill>
              </a:rPr>
              <a:t>Epiglottic</a:t>
            </a:r>
            <a:r>
              <a:rPr lang="en-US" sz="1200" dirty="0">
                <a:solidFill>
                  <a:schemeClr val="bg1"/>
                </a:solidFill>
              </a:rPr>
              <a:t> masses identified on CT imaging: A case report and review of the broad differential diagnosis [published correction appears in </a:t>
            </a:r>
            <a:r>
              <a:rPr lang="en-US" sz="1200" dirty="0" err="1">
                <a:solidFill>
                  <a:schemeClr val="bg1"/>
                </a:solidFill>
              </a:rPr>
              <a:t>Neuroradiol</a:t>
            </a:r>
            <a:r>
              <a:rPr lang="en-US" sz="1200" dirty="0">
                <a:solidFill>
                  <a:schemeClr val="bg1"/>
                </a:solidFill>
              </a:rPr>
              <a:t> J. 2015 Oct;28(5):NP1. </a:t>
            </a:r>
            <a:r>
              <a:rPr lang="en-US" sz="1200" dirty="0" err="1">
                <a:solidFill>
                  <a:schemeClr val="bg1"/>
                </a:solidFill>
              </a:rPr>
              <a:t>Kryvenko</a:t>
            </a:r>
            <a:r>
              <a:rPr lang="en-US" sz="1200" dirty="0">
                <a:solidFill>
                  <a:schemeClr val="bg1"/>
                </a:solidFill>
              </a:rPr>
              <a:t>, </a:t>
            </a:r>
            <a:r>
              <a:rPr lang="en-US" sz="1200" dirty="0" err="1">
                <a:solidFill>
                  <a:schemeClr val="bg1"/>
                </a:solidFill>
              </a:rPr>
              <a:t>Oleksandr</a:t>
            </a:r>
            <a:r>
              <a:rPr lang="en-US" sz="1200" dirty="0">
                <a:solidFill>
                  <a:schemeClr val="bg1"/>
                </a:solidFill>
              </a:rPr>
              <a:t> [corrected to </a:t>
            </a:r>
            <a:r>
              <a:rPr lang="en-US" sz="1200" dirty="0" err="1">
                <a:solidFill>
                  <a:schemeClr val="bg1"/>
                </a:solidFill>
              </a:rPr>
              <a:t>Kryvenko</a:t>
            </a:r>
            <a:r>
              <a:rPr lang="en-US" sz="1200" dirty="0">
                <a:solidFill>
                  <a:schemeClr val="bg1"/>
                </a:solidFill>
              </a:rPr>
              <a:t>, </a:t>
            </a:r>
            <a:r>
              <a:rPr lang="en-US" sz="1200" dirty="0" err="1">
                <a:solidFill>
                  <a:schemeClr val="bg1"/>
                </a:solidFill>
              </a:rPr>
              <a:t>Oleksandr</a:t>
            </a:r>
            <a:r>
              <a:rPr lang="en-US" sz="1200" dirty="0">
                <a:solidFill>
                  <a:schemeClr val="bg1"/>
                </a:solidFill>
              </a:rPr>
              <a:t> N]]. </a:t>
            </a:r>
            <a:r>
              <a:rPr lang="en-US" sz="1200" i="1" dirty="0" err="1">
                <a:solidFill>
                  <a:schemeClr val="bg1"/>
                </a:solidFill>
              </a:rPr>
              <a:t>Neuroradiol</a:t>
            </a:r>
            <a:r>
              <a:rPr lang="en-US" sz="1200" i="1" dirty="0">
                <a:solidFill>
                  <a:schemeClr val="bg1"/>
                </a:solidFill>
              </a:rPr>
              <a:t> J</a:t>
            </a:r>
            <a:r>
              <a:rPr lang="en-US" sz="1200" dirty="0">
                <a:solidFill>
                  <a:schemeClr val="bg1"/>
                </a:solidFill>
              </a:rPr>
              <a:t>. 2015;28(3):347-353. doi:10.1177/1971400915594517</a:t>
            </a:r>
          </a:p>
        </p:txBody>
      </p:sp>
      <p:sp>
        <p:nvSpPr>
          <p:cNvPr id="9" name="Rectangle 8"/>
          <p:cNvSpPr/>
          <p:nvPr/>
        </p:nvSpPr>
        <p:spPr>
          <a:xfrm>
            <a:off x="329879" y="2792128"/>
            <a:ext cx="2448046" cy="2308324"/>
          </a:xfrm>
          <a:prstGeom prst="rect">
            <a:avLst/>
          </a:prstGeom>
        </p:spPr>
        <p:txBody>
          <a:bodyPr wrap="square">
            <a:spAutoFit/>
          </a:bodyPr>
          <a:lstStyle/>
          <a:p>
            <a:pPr fontAlgn="t"/>
            <a:r>
              <a:rPr lang="en-US" dirty="0">
                <a:solidFill>
                  <a:schemeClr val="bg1"/>
                </a:solidFill>
              </a:rPr>
              <a:t>Low-power magnification showing central </a:t>
            </a:r>
            <a:r>
              <a:rPr lang="en-US" dirty="0" err="1">
                <a:solidFill>
                  <a:schemeClr val="bg1"/>
                </a:solidFill>
              </a:rPr>
              <a:t>fibrovascular</a:t>
            </a:r>
            <a:r>
              <a:rPr lang="en-US" dirty="0">
                <a:solidFill>
                  <a:schemeClr val="bg1"/>
                </a:solidFill>
              </a:rPr>
              <a:t> cores covered by benign keratinizing squamous epithelium.</a:t>
            </a:r>
          </a:p>
          <a:p>
            <a:br>
              <a:rPr lang="en-US" dirty="0">
                <a:solidFill>
                  <a:schemeClr val="bg1"/>
                </a:solidFill>
              </a:rPr>
            </a:br>
            <a:endParaRPr lang="en-US" dirty="0">
              <a:solidFill>
                <a:schemeClr val="bg1"/>
              </a:solidFill>
            </a:endParaRPr>
          </a:p>
        </p:txBody>
      </p:sp>
      <p:pic>
        <p:nvPicPr>
          <p:cNvPr id="3074" name="Picture 2" descr="n external file that holds a picture, illustration, etc.&#10;Object 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9970" y="1335199"/>
            <a:ext cx="5833948" cy="4591533"/>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a:spLocks noGrp="1"/>
          </p:cNvSpPr>
          <p:nvPr>
            <p:ph type="title"/>
          </p:nvPr>
        </p:nvSpPr>
        <p:spPr>
          <a:xfrm>
            <a:off x="764894" y="174438"/>
            <a:ext cx="10832939" cy="1325563"/>
          </a:xfrm>
        </p:spPr>
        <p:txBody>
          <a:bodyPr/>
          <a:lstStyle/>
          <a:p>
            <a:pPr algn="ctr"/>
            <a:r>
              <a:rPr lang="en-US" dirty="0">
                <a:solidFill>
                  <a:srgbClr val="FFFF00"/>
                </a:solidFill>
              </a:rPr>
              <a:t>How to diagnose </a:t>
            </a:r>
            <a:r>
              <a:rPr lang="en-US" dirty="0" err="1">
                <a:solidFill>
                  <a:srgbClr val="FFFF00"/>
                </a:solidFill>
              </a:rPr>
              <a:t>epiglottic</a:t>
            </a:r>
            <a:r>
              <a:rPr lang="en-US">
                <a:solidFill>
                  <a:srgbClr val="FFFF00"/>
                </a:solidFill>
              </a:rPr>
              <a:t> masses?</a:t>
            </a:r>
            <a:endParaRPr lang="en-US" dirty="0">
              <a:solidFill>
                <a:srgbClr val="FFFF00"/>
              </a:solidFill>
            </a:endParaRPr>
          </a:p>
        </p:txBody>
      </p:sp>
    </p:spTree>
    <p:extLst>
      <p:ext uri="{BB962C8B-B14F-4D97-AF65-F5344CB8AC3E}">
        <p14:creationId xmlns:p14="http://schemas.microsoft.com/office/powerpoint/2010/main" val="966560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251" y="198699"/>
            <a:ext cx="10668000" cy="1265238"/>
          </a:xfrm>
        </p:spPr>
        <p:txBody>
          <a:bodyPr>
            <a:normAutofit fontScale="90000"/>
          </a:bodyPr>
          <a:lstStyle/>
          <a:p>
            <a:pPr algn="ctr"/>
            <a:r>
              <a:rPr lang="en-US" sz="4800" dirty="0">
                <a:solidFill>
                  <a:srgbClr val="FFFF00"/>
                </a:solidFill>
              </a:rPr>
              <a:t>Clinical Presentation: Infected abdominal wall mesh and ventral hernia </a:t>
            </a:r>
          </a:p>
        </p:txBody>
      </p:sp>
      <p:sp>
        <p:nvSpPr>
          <p:cNvPr id="4" name="Rectangle 5"/>
          <p:cNvSpPr txBox="1">
            <a:spLocks/>
          </p:cNvSpPr>
          <p:nvPr/>
        </p:nvSpPr>
        <p:spPr>
          <a:xfrm>
            <a:off x="1809242" y="1143000"/>
            <a:ext cx="8553958" cy="4572000"/>
          </a:xfrm>
          <a:prstGeom prst="rect">
            <a:avLst/>
          </a:prstGeom>
        </p:spPr>
        <p:txBody>
          <a:bodyPr vert="horz">
            <a:normAutofit fontScale="92500" lnSpcReduction="20000"/>
          </a:bodyPr>
          <a:lstStyle/>
          <a:p>
            <a:pPr marL="548640" indent="-411480">
              <a:spcBef>
                <a:spcPct val="20000"/>
              </a:spcBef>
              <a:buClr>
                <a:schemeClr val="tx1">
                  <a:shade val="95000"/>
                </a:schemeClr>
              </a:buClr>
              <a:buSzPct val="65000"/>
              <a:defRPr/>
            </a:pPr>
            <a:r>
              <a:rPr lang="en-US" sz="2800" dirty="0"/>
              <a:t> </a:t>
            </a:r>
          </a:p>
          <a:p>
            <a:pPr marL="594360" indent="-457200">
              <a:spcBef>
                <a:spcPct val="20000"/>
              </a:spcBef>
              <a:buClr>
                <a:srgbClr val="FFFF00"/>
              </a:buClr>
              <a:buSzPct val="65000"/>
              <a:buFont typeface="Arial" charset="0"/>
              <a:buChar char="•"/>
              <a:defRPr/>
            </a:pPr>
            <a:r>
              <a:rPr lang="en-US" sz="2800" dirty="0">
                <a:solidFill>
                  <a:schemeClr val="bg1"/>
                </a:solidFill>
              </a:rPr>
              <a:t>Age: 51</a:t>
            </a:r>
          </a:p>
          <a:p>
            <a:pPr marL="594360" indent="-457200">
              <a:spcBef>
                <a:spcPct val="20000"/>
              </a:spcBef>
              <a:buClr>
                <a:srgbClr val="FFFF00"/>
              </a:buClr>
              <a:buSzPct val="65000"/>
              <a:buFont typeface="Arial" charset="0"/>
              <a:buChar char="•"/>
              <a:defRPr/>
            </a:pPr>
            <a:r>
              <a:rPr lang="en-US" sz="2800" dirty="0">
                <a:solidFill>
                  <a:schemeClr val="bg1"/>
                </a:solidFill>
              </a:rPr>
              <a:t>Infected abdominal wall mesh and ventral hernia status post ventral hernia after a caesarian section that was repaired with mesh. </a:t>
            </a:r>
          </a:p>
          <a:p>
            <a:pPr marL="594360" indent="-457200">
              <a:spcBef>
                <a:spcPct val="20000"/>
              </a:spcBef>
              <a:buClr>
                <a:srgbClr val="FFFF00"/>
              </a:buClr>
              <a:buSzPct val="65000"/>
              <a:buFont typeface="Arial" charset="0"/>
              <a:buChar char="•"/>
              <a:defRPr/>
            </a:pPr>
            <a:r>
              <a:rPr lang="en-US" sz="2800" dirty="0">
                <a:solidFill>
                  <a:schemeClr val="bg1"/>
                </a:solidFill>
              </a:rPr>
              <a:t>Fistula between mesh and skin</a:t>
            </a:r>
          </a:p>
          <a:p>
            <a:pPr marL="594360" indent="-457200">
              <a:spcBef>
                <a:spcPct val="20000"/>
              </a:spcBef>
              <a:buClr>
                <a:srgbClr val="FFFF00"/>
              </a:buClr>
              <a:buSzPct val="65000"/>
              <a:buFont typeface="Arial" charset="0"/>
              <a:buChar char="•"/>
              <a:defRPr/>
            </a:pPr>
            <a:r>
              <a:rPr lang="en-US" sz="2800" dirty="0">
                <a:solidFill>
                  <a:schemeClr val="bg1"/>
                </a:solidFill>
              </a:rPr>
              <a:t>Surgery 7/22/2020 for </a:t>
            </a:r>
            <a:r>
              <a:rPr lang="en-US" sz="2800" dirty="0" err="1">
                <a:solidFill>
                  <a:schemeClr val="bg1"/>
                </a:solidFill>
              </a:rPr>
              <a:t>explantation</a:t>
            </a:r>
            <a:r>
              <a:rPr lang="en-US" sz="2800" dirty="0">
                <a:solidFill>
                  <a:schemeClr val="bg1"/>
                </a:solidFill>
              </a:rPr>
              <a:t> of the mesh (picture from text)</a:t>
            </a:r>
          </a:p>
          <a:p>
            <a:pPr marL="594360" indent="-457200">
              <a:spcBef>
                <a:spcPct val="20000"/>
              </a:spcBef>
              <a:buClr>
                <a:srgbClr val="FFFF00"/>
              </a:buClr>
              <a:buSzPct val="65000"/>
              <a:buFont typeface="Arial" charset="0"/>
              <a:buChar char="•"/>
              <a:defRPr/>
            </a:pPr>
            <a:r>
              <a:rPr lang="en-US" sz="2800" dirty="0">
                <a:solidFill>
                  <a:schemeClr val="bg1"/>
                </a:solidFill>
              </a:rPr>
              <a:t>Culture: fluid from the fistula</a:t>
            </a:r>
          </a:p>
          <a:p>
            <a:pPr marL="594360" indent="-457200">
              <a:spcBef>
                <a:spcPct val="20000"/>
              </a:spcBef>
              <a:buClr>
                <a:srgbClr val="FFFF00"/>
              </a:buClr>
              <a:buSzPct val="65000"/>
              <a:buFont typeface="Arial" charset="0"/>
              <a:buChar char="•"/>
              <a:defRPr/>
            </a:pPr>
            <a:r>
              <a:rPr lang="en-US" sz="2800" dirty="0">
                <a:solidFill>
                  <a:schemeClr val="bg1"/>
                </a:solidFill>
              </a:rPr>
              <a:t>20 x 25 cm </a:t>
            </a:r>
            <a:r>
              <a:rPr lang="en-US" sz="2800" dirty="0" err="1">
                <a:solidFill>
                  <a:schemeClr val="bg1"/>
                </a:solidFill>
              </a:rPr>
              <a:t>phasix</a:t>
            </a:r>
            <a:r>
              <a:rPr lang="en-US" sz="2800" dirty="0">
                <a:solidFill>
                  <a:schemeClr val="bg1"/>
                </a:solidFill>
              </a:rPr>
              <a:t> mesh</a:t>
            </a:r>
          </a:p>
          <a:p>
            <a:pPr marL="594360" indent="-457200">
              <a:spcBef>
                <a:spcPct val="20000"/>
              </a:spcBef>
              <a:buClr>
                <a:srgbClr val="FFFF00"/>
              </a:buClr>
              <a:buSzPct val="65000"/>
              <a:buFont typeface="Arial" charset="0"/>
              <a:buChar char="•"/>
              <a:defRPr/>
            </a:pPr>
            <a:r>
              <a:rPr lang="en-US" sz="2800" dirty="0">
                <a:solidFill>
                  <a:schemeClr val="bg1"/>
                </a:solidFill>
              </a:rPr>
              <a:t>intra-peritoneal mesh placement: fully </a:t>
            </a:r>
            <a:r>
              <a:rPr lang="en-US" sz="2800" dirty="0" err="1">
                <a:solidFill>
                  <a:schemeClr val="bg1"/>
                </a:solidFill>
              </a:rPr>
              <a:t>resorbable</a:t>
            </a:r>
            <a:r>
              <a:rPr lang="en-US" sz="2800" dirty="0">
                <a:solidFill>
                  <a:schemeClr val="bg1"/>
                </a:solidFill>
              </a:rPr>
              <a:t> monofilament scaffold</a:t>
            </a:r>
          </a:p>
          <a:p>
            <a:pPr marL="594360" indent="-457200">
              <a:spcBef>
                <a:spcPct val="20000"/>
              </a:spcBef>
              <a:buClr>
                <a:srgbClr val="FFFF00"/>
              </a:buClr>
              <a:buSzPct val="65000"/>
              <a:buFont typeface="Arial" charset="0"/>
              <a:buChar char="•"/>
              <a:defRPr/>
            </a:pPr>
            <a:endParaRPr lang="en-US" sz="2800" dirty="0">
              <a:solidFill>
                <a:schemeClr val="bg1"/>
              </a:solidFill>
            </a:endParaRPr>
          </a:p>
        </p:txBody>
      </p:sp>
    </p:spTree>
    <p:extLst>
      <p:ext uri="{BB962C8B-B14F-4D97-AF65-F5344CB8AC3E}">
        <p14:creationId xmlns:p14="http://schemas.microsoft.com/office/powerpoint/2010/main" val="210340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p:cNvSpPr>
          <p:nvPr/>
        </p:nvSpPr>
        <p:spPr>
          <a:xfrm>
            <a:off x="924045" y="1542064"/>
            <a:ext cx="9198282" cy="5061030"/>
          </a:xfrm>
          <a:prstGeom prst="rect">
            <a:avLst/>
          </a:prstGeom>
        </p:spPr>
        <p:txBody>
          <a:bodyPr vert="horz">
            <a:normAutofit fontScale="55000" lnSpcReduction="20000"/>
          </a:bodyPr>
          <a:lstStyle/>
          <a:p>
            <a:pPr marL="548640" indent="-411480">
              <a:spcBef>
                <a:spcPct val="20000"/>
              </a:spcBef>
              <a:buClr>
                <a:schemeClr val="tx1">
                  <a:shade val="95000"/>
                </a:schemeClr>
              </a:buClr>
              <a:buSzPct val="65000"/>
              <a:defRPr/>
            </a:pPr>
            <a:r>
              <a:rPr lang="en-US" sz="2800" dirty="0"/>
              <a:t> </a:t>
            </a:r>
          </a:p>
          <a:p>
            <a:pPr marL="594360" indent="-457200">
              <a:spcBef>
                <a:spcPct val="20000"/>
              </a:spcBef>
              <a:buClr>
                <a:srgbClr val="FFFF00"/>
              </a:buClr>
              <a:buSzPct val="65000"/>
              <a:buFont typeface="Arial" charset="0"/>
              <a:buChar char="•"/>
              <a:defRPr/>
            </a:pPr>
            <a:r>
              <a:rPr lang="en-US" sz="3600" dirty="0">
                <a:solidFill>
                  <a:schemeClr val="bg1"/>
                </a:solidFill>
              </a:rPr>
              <a:t>Age: 51</a:t>
            </a:r>
          </a:p>
          <a:p>
            <a:pPr marL="594360" indent="-457200">
              <a:spcBef>
                <a:spcPct val="20000"/>
              </a:spcBef>
              <a:buClr>
                <a:srgbClr val="FFFF00"/>
              </a:buClr>
              <a:buSzPct val="65000"/>
              <a:buFont typeface="Arial" charset="0"/>
              <a:buChar char="•"/>
              <a:defRPr/>
            </a:pPr>
            <a:r>
              <a:rPr lang="en-US" sz="3600" dirty="0">
                <a:solidFill>
                  <a:schemeClr val="bg1"/>
                </a:solidFill>
              </a:rPr>
              <a:t>Infected abdominal wall mesh and ventral hernia status post ventral hernia after a C-section that was repaired with mesh. </a:t>
            </a:r>
          </a:p>
          <a:p>
            <a:pPr marL="594360" indent="-457200">
              <a:spcBef>
                <a:spcPct val="20000"/>
              </a:spcBef>
              <a:buClr>
                <a:srgbClr val="FFFF00"/>
              </a:buClr>
              <a:buSzPct val="65000"/>
              <a:buFont typeface="Arial" charset="0"/>
              <a:buChar char="•"/>
              <a:defRPr/>
            </a:pPr>
            <a:r>
              <a:rPr lang="en-US" sz="3600" dirty="0">
                <a:solidFill>
                  <a:schemeClr val="bg1"/>
                </a:solidFill>
              </a:rPr>
              <a:t>Since the ventral hernia repair with mesh placement, the mesh has frequently become infected and developed a fistulous tract between mesh and skin. </a:t>
            </a:r>
          </a:p>
          <a:p>
            <a:pPr marL="594360" indent="-457200">
              <a:spcBef>
                <a:spcPct val="20000"/>
              </a:spcBef>
              <a:buClr>
                <a:srgbClr val="FFFF00"/>
              </a:buClr>
              <a:buSzPct val="65000"/>
              <a:buFont typeface="Arial" charset="0"/>
              <a:buChar char="•"/>
              <a:defRPr/>
            </a:pPr>
            <a:r>
              <a:rPr lang="en-US" sz="3600" dirty="0">
                <a:solidFill>
                  <a:schemeClr val="bg1"/>
                </a:solidFill>
              </a:rPr>
              <a:t>Surgery 7/22/2020 for </a:t>
            </a:r>
            <a:r>
              <a:rPr lang="en-US" sz="3600" dirty="0" err="1">
                <a:solidFill>
                  <a:schemeClr val="bg1"/>
                </a:solidFill>
              </a:rPr>
              <a:t>explantation</a:t>
            </a:r>
            <a:r>
              <a:rPr lang="en-US" sz="3600" dirty="0">
                <a:solidFill>
                  <a:schemeClr val="bg1"/>
                </a:solidFill>
              </a:rPr>
              <a:t> of the mesh</a:t>
            </a:r>
          </a:p>
          <a:p>
            <a:pPr marL="594360" indent="-457200">
              <a:spcBef>
                <a:spcPct val="20000"/>
              </a:spcBef>
              <a:buClr>
                <a:srgbClr val="FFFF00"/>
              </a:buClr>
              <a:buSzPct val="65000"/>
              <a:buFont typeface="Arial" charset="0"/>
              <a:buChar char="•"/>
              <a:defRPr/>
            </a:pPr>
            <a:r>
              <a:rPr lang="en-US" sz="3600" dirty="0">
                <a:solidFill>
                  <a:schemeClr val="bg1"/>
                </a:solidFill>
              </a:rPr>
              <a:t>Abdominal wall and infected mesh, removal and repair: </a:t>
            </a:r>
          </a:p>
          <a:p>
            <a:pPr marL="594360" indent="-457200">
              <a:spcBef>
                <a:spcPct val="20000"/>
              </a:spcBef>
              <a:buClr>
                <a:srgbClr val="FFFF00"/>
              </a:buClr>
              <a:buSzPct val="65000"/>
              <a:buFont typeface="Arial" charset="0"/>
              <a:buChar char="•"/>
              <a:defRPr/>
            </a:pPr>
            <a:r>
              <a:rPr lang="en-US" sz="3600" dirty="0">
                <a:solidFill>
                  <a:schemeClr val="bg1"/>
                </a:solidFill>
              </a:rPr>
              <a:t>Akin with subcutaneous acute and chronic inflammation and foreign body giant cell reaction. </a:t>
            </a:r>
          </a:p>
          <a:p>
            <a:pPr marL="594360" indent="-457200">
              <a:spcBef>
                <a:spcPct val="20000"/>
              </a:spcBef>
              <a:buClr>
                <a:srgbClr val="FFFF00"/>
              </a:buClr>
              <a:buSzPct val="65000"/>
              <a:buFont typeface="Arial" charset="0"/>
              <a:buChar char="•"/>
              <a:defRPr/>
            </a:pPr>
            <a:r>
              <a:rPr lang="en-US" sz="3600" dirty="0">
                <a:solidFill>
                  <a:schemeClr val="bg1"/>
                </a:solidFill>
              </a:rPr>
              <a:t>Adherent dense fibrous tissue, </a:t>
            </a:r>
            <a:r>
              <a:rPr lang="en-US" sz="3600" dirty="0" err="1">
                <a:solidFill>
                  <a:schemeClr val="bg1"/>
                </a:solidFill>
              </a:rPr>
              <a:t>fibroadipose</a:t>
            </a:r>
            <a:r>
              <a:rPr lang="en-US" sz="3600" dirty="0">
                <a:solidFill>
                  <a:schemeClr val="bg1"/>
                </a:solidFill>
              </a:rPr>
              <a:t> tissue and skeletal muscle, consistent with abdominal wall, with acute and chronic inflammation, granulation tissue, and foreign body giant cell reaction</a:t>
            </a:r>
          </a:p>
          <a:p>
            <a:pPr marL="594360" indent="-457200">
              <a:spcBef>
                <a:spcPct val="20000"/>
              </a:spcBef>
              <a:buClr>
                <a:srgbClr val="FFFF00"/>
              </a:buClr>
              <a:buSzPct val="65000"/>
              <a:buFont typeface="Arial" charset="0"/>
              <a:buChar char="•"/>
              <a:defRPr/>
            </a:pPr>
            <a:r>
              <a:rPr lang="en-US" sz="3600" dirty="0">
                <a:solidFill>
                  <a:schemeClr val="bg1"/>
                </a:solidFill>
              </a:rPr>
              <a:t>Culture: fluid from the fistula</a:t>
            </a:r>
          </a:p>
          <a:p>
            <a:pPr marL="594360" indent="-457200">
              <a:spcBef>
                <a:spcPct val="20000"/>
              </a:spcBef>
              <a:buClr>
                <a:srgbClr val="FFFF00"/>
              </a:buClr>
              <a:buSzPct val="65000"/>
              <a:buFont typeface="Arial" charset="0"/>
              <a:buChar char="•"/>
              <a:defRPr/>
            </a:pPr>
            <a:r>
              <a:rPr lang="en-US" sz="3600" dirty="0">
                <a:solidFill>
                  <a:schemeClr val="bg1"/>
                </a:solidFill>
              </a:rPr>
              <a:t>20 x 25 cm </a:t>
            </a:r>
            <a:r>
              <a:rPr lang="en-US" sz="3600" dirty="0" err="1">
                <a:solidFill>
                  <a:schemeClr val="bg1"/>
                </a:solidFill>
              </a:rPr>
              <a:t>phasix</a:t>
            </a:r>
            <a:r>
              <a:rPr lang="en-US" sz="3600" dirty="0">
                <a:solidFill>
                  <a:schemeClr val="bg1"/>
                </a:solidFill>
              </a:rPr>
              <a:t> mesh</a:t>
            </a:r>
          </a:p>
          <a:p>
            <a:pPr marL="594360" indent="-457200">
              <a:spcBef>
                <a:spcPct val="20000"/>
              </a:spcBef>
              <a:buClr>
                <a:srgbClr val="FFFF00"/>
              </a:buClr>
              <a:buSzPct val="65000"/>
              <a:buFont typeface="Arial" charset="0"/>
              <a:buChar char="•"/>
              <a:defRPr/>
            </a:pPr>
            <a:r>
              <a:rPr lang="en-US" sz="3600" dirty="0">
                <a:solidFill>
                  <a:schemeClr val="bg1"/>
                </a:solidFill>
              </a:rPr>
              <a:t>intra-peritoneal mesh placement: fully </a:t>
            </a:r>
            <a:r>
              <a:rPr lang="en-US" sz="3600" dirty="0" err="1">
                <a:solidFill>
                  <a:schemeClr val="bg1"/>
                </a:solidFill>
              </a:rPr>
              <a:t>resorbable</a:t>
            </a:r>
            <a:r>
              <a:rPr lang="en-US" sz="3600" dirty="0">
                <a:solidFill>
                  <a:schemeClr val="bg1"/>
                </a:solidFill>
              </a:rPr>
              <a:t> monofilament scaffold</a:t>
            </a:r>
          </a:p>
          <a:p>
            <a:pPr marL="594360" indent="-457200">
              <a:spcBef>
                <a:spcPct val="20000"/>
              </a:spcBef>
              <a:buClr>
                <a:srgbClr val="FFFF00"/>
              </a:buClr>
              <a:buSzPct val="65000"/>
              <a:buFont typeface="Arial" charset="0"/>
              <a:buChar char="•"/>
              <a:defRPr/>
            </a:pPr>
            <a:endParaRPr lang="en-US" sz="2800" dirty="0">
              <a:solidFill>
                <a:schemeClr val="bg1"/>
              </a:solidFill>
            </a:endParaRPr>
          </a:p>
        </p:txBody>
      </p:sp>
      <p:sp>
        <p:nvSpPr>
          <p:cNvPr id="5" name="Title 1"/>
          <p:cNvSpPr txBox="1">
            <a:spLocks/>
          </p:cNvSpPr>
          <p:nvPr/>
        </p:nvSpPr>
        <p:spPr>
          <a:xfrm>
            <a:off x="924045" y="276826"/>
            <a:ext cx="10668000" cy="1265238"/>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Arial Rounded MT Bold" charset="0"/>
                <a:ea typeface="Arial Rounded MT Bold" charset="0"/>
                <a:cs typeface="Arial Rounded MT Bold" charset="0"/>
              </a:defRPr>
            </a:lvl1pPr>
          </a:lstStyle>
          <a:p>
            <a:pPr algn="ctr"/>
            <a:r>
              <a:rPr lang="en-US" sz="4800">
                <a:solidFill>
                  <a:srgbClr val="FFFF00"/>
                </a:solidFill>
              </a:rPr>
              <a:t>Clinical Presentation: Infected abdominal wall mesh and ventral hernia </a:t>
            </a:r>
            <a:endParaRPr lang="en-US" sz="4800" dirty="0">
              <a:solidFill>
                <a:srgbClr val="FFFF00"/>
              </a:solidFill>
            </a:endParaRPr>
          </a:p>
        </p:txBody>
      </p:sp>
    </p:spTree>
    <p:extLst>
      <p:ext uri="{BB962C8B-B14F-4D97-AF65-F5344CB8AC3E}">
        <p14:creationId xmlns:p14="http://schemas.microsoft.com/office/powerpoint/2010/main" val="6455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547" y="-160117"/>
            <a:ext cx="11771453" cy="1265238"/>
          </a:xfrm>
        </p:spPr>
        <p:txBody>
          <a:bodyPr>
            <a:normAutofit/>
          </a:bodyPr>
          <a:lstStyle/>
          <a:p>
            <a:pPr algn="ctr"/>
            <a:r>
              <a:rPr lang="en-US" sz="3600" dirty="0">
                <a:solidFill>
                  <a:srgbClr val="FFFF00"/>
                </a:solidFill>
              </a:rPr>
              <a:t>Pathology report</a:t>
            </a:r>
          </a:p>
        </p:txBody>
      </p:sp>
      <p:sp>
        <p:nvSpPr>
          <p:cNvPr id="4" name="Rectangle 5"/>
          <p:cNvSpPr txBox="1">
            <a:spLocks/>
          </p:cNvSpPr>
          <p:nvPr/>
        </p:nvSpPr>
        <p:spPr>
          <a:xfrm>
            <a:off x="1481559" y="1713053"/>
            <a:ext cx="10394066" cy="3570530"/>
          </a:xfrm>
          <a:prstGeom prst="rect">
            <a:avLst/>
          </a:prstGeom>
        </p:spPr>
        <p:txBody>
          <a:bodyPr vert="horz">
            <a:noAutofit/>
          </a:bodyPr>
          <a:lstStyle/>
          <a:p>
            <a:pPr marL="457200" indent="-457200">
              <a:buClr>
                <a:srgbClr val="FFFF00"/>
              </a:buClr>
              <a:buFont typeface="Arial" charset="0"/>
              <a:buChar char="•"/>
            </a:pPr>
            <a:r>
              <a:rPr lang="en-US" sz="2400">
                <a:solidFill>
                  <a:schemeClr val="bg1"/>
                </a:solidFill>
              </a:rPr>
              <a:t>7/25/2020</a:t>
            </a:r>
          </a:p>
          <a:p>
            <a:pPr marL="457200" indent="-457200">
              <a:buClr>
                <a:srgbClr val="FFFF00"/>
              </a:buClr>
              <a:buFont typeface="Arial" charset="0"/>
              <a:buChar char="•"/>
            </a:pPr>
            <a:r>
              <a:rPr lang="en-US" sz="2400" dirty="0">
                <a:solidFill>
                  <a:schemeClr val="bg1"/>
                </a:solidFill>
              </a:rPr>
              <a:t>Few growth resembles skin flora</a:t>
            </a:r>
          </a:p>
          <a:p>
            <a:pPr marL="457200" indent="-457200">
              <a:buClr>
                <a:srgbClr val="FFFF00"/>
              </a:buClr>
              <a:buFont typeface="Arial" charset="0"/>
              <a:buChar char="•"/>
            </a:pPr>
            <a:r>
              <a:rPr lang="en-US" sz="2400" dirty="0">
                <a:solidFill>
                  <a:schemeClr val="bg1"/>
                </a:solidFill>
              </a:rPr>
              <a:t>No strict anaerobic organisms isolated</a:t>
            </a:r>
          </a:p>
        </p:txBody>
      </p:sp>
      <p:sp>
        <p:nvSpPr>
          <p:cNvPr id="5" name="TextBox 4"/>
          <p:cNvSpPr txBox="1"/>
          <p:nvPr/>
        </p:nvSpPr>
        <p:spPr>
          <a:xfrm>
            <a:off x="1034004" y="6155283"/>
            <a:ext cx="11389490" cy="523220"/>
          </a:xfrm>
          <a:prstGeom prst="rect">
            <a:avLst/>
          </a:prstGeom>
          <a:noFill/>
        </p:spPr>
        <p:txBody>
          <a:bodyPr wrap="square" rtlCol="0">
            <a:spAutoFit/>
          </a:bodyPr>
          <a:lstStyle/>
          <a:p>
            <a:pPr marL="460375" indent="-460375"/>
            <a:r>
              <a:rPr lang="en-US" sz="1400" dirty="0" err="1">
                <a:solidFill>
                  <a:schemeClr val="bg1"/>
                </a:solidFill>
              </a:rPr>
              <a:t>Köckerling</a:t>
            </a:r>
            <a:r>
              <a:rPr lang="en-US" sz="1400" dirty="0">
                <a:solidFill>
                  <a:schemeClr val="bg1"/>
                </a:solidFill>
              </a:rPr>
              <a:t> F, </a:t>
            </a:r>
            <a:r>
              <a:rPr lang="en-US" sz="1400" dirty="0" err="1">
                <a:solidFill>
                  <a:schemeClr val="bg1"/>
                </a:solidFill>
              </a:rPr>
              <a:t>Alam</a:t>
            </a:r>
            <a:r>
              <a:rPr lang="en-US" sz="1400" dirty="0">
                <a:solidFill>
                  <a:schemeClr val="bg1"/>
                </a:solidFill>
              </a:rPr>
              <a:t> NN, Antoniou SA, et al. What is the evidence for the use of biologic or biosynthetic meshes in abdominal wall reconstruction?. </a:t>
            </a:r>
            <a:r>
              <a:rPr lang="en-US" sz="1400" i="1" dirty="0">
                <a:solidFill>
                  <a:schemeClr val="bg1"/>
                </a:solidFill>
              </a:rPr>
              <a:t>Hernia</a:t>
            </a:r>
            <a:r>
              <a:rPr lang="en-US" sz="1400" dirty="0">
                <a:solidFill>
                  <a:schemeClr val="bg1"/>
                </a:solidFill>
              </a:rPr>
              <a:t>. 2018;22(2):249-269. doi:10.1007/s10029-018-1735-y</a:t>
            </a:r>
          </a:p>
        </p:txBody>
      </p:sp>
    </p:spTree>
    <p:extLst>
      <p:ext uri="{BB962C8B-B14F-4D97-AF65-F5344CB8AC3E}">
        <p14:creationId xmlns:p14="http://schemas.microsoft.com/office/powerpoint/2010/main" val="1579676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547" y="-160117"/>
            <a:ext cx="11771453" cy="1265238"/>
          </a:xfrm>
        </p:spPr>
        <p:txBody>
          <a:bodyPr>
            <a:normAutofit/>
          </a:bodyPr>
          <a:lstStyle/>
          <a:p>
            <a:pPr algn="ctr"/>
            <a:r>
              <a:rPr lang="en-US" sz="3600" dirty="0">
                <a:solidFill>
                  <a:srgbClr val="FFFF00"/>
                </a:solidFill>
              </a:rPr>
              <a:t>What is evidence for use of abdominal wall mesh? </a:t>
            </a:r>
          </a:p>
        </p:txBody>
      </p:sp>
      <p:sp>
        <p:nvSpPr>
          <p:cNvPr id="4" name="Rectangle 5"/>
          <p:cNvSpPr txBox="1">
            <a:spLocks/>
          </p:cNvSpPr>
          <p:nvPr/>
        </p:nvSpPr>
        <p:spPr>
          <a:xfrm>
            <a:off x="273934" y="711583"/>
            <a:ext cx="11601691" cy="4572000"/>
          </a:xfrm>
          <a:prstGeom prst="rect">
            <a:avLst/>
          </a:prstGeom>
        </p:spPr>
        <p:txBody>
          <a:bodyPr vert="horz">
            <a:noAutofit/>
          </a:bodyPr>
          <a:lstStyle/>
          <a:p>
            <a:pPr marL="457200" indent="-457200">
              <a:buClr>
                <a:srgbClr val="FFFF00"/>
              </a:buClr>
              <a:buFont typeface="Arial" charset="0"/>
              <a:buChar char="•"/>
            </a:pPr>
            <a:r>
              <a:rPr lang="en-US" sz="2400" dirty="0">
                <a:solidFill>
                  <a:schemeClr val="bg1"/>
                </a:solidFill>
              </a:rPr>
              <a:t>These products are divided into two groups: synthetic and biologic meshes. </a:t>
            </a:r>
          </a:p>
          <a:p>
            <a:pPr marL="457200" indent="-457200">
              <a:buClr>
                <a:srgbClr val="FFFF00"/>
              </a:buClr>
              <a:buFont typeface="Arial" charset="0"/>
              <a:buChar char="•"/>
            </a:pPr>
            <a:r>
              <a:rPr lang="en-US" sz="2400" dirty="0">
                <a:solidFill>
                  <a:schemeClr val="bg1"/>
                </a:solidFill>
              </a:rPr>
              <a:t>Synthetic meshes can be either permanent or absorbable. The development of absorbable and biologic meshes was triggered by the complications of using permanent meshes. Contamination of the surgical field poses a dilemma as the use of permanent synthetic material is historically considered contraindicated given the risk of postoperative infective complications and need for mesh removal. </a:t>
            </a:r>
          </a:p>
          <a:p>
            <a:pPr marL="457200" indent="-457200">
              <a:buClr>
                <a:srgbClr val="FFFF00"/>
              </a:buClr>
              <a:buFont typeface="Arial" charset="0"/>
              <a:buChar char="•"/>
            </a:pPr>
            <a:r>
              <a:rPr lang="en-US" sz="2400" dirty="0">
                <a:solidFill>
                  <a:schemeClr val="bg1"/>
                </a:solidFill>
              </a:rPr>
              <a:t>The introduction of biologic or absorbable synthetic meshes has provided an alternative. Derived from biologic (human, bovine, or porcine) sources or absorbable synthetic material, these meshes theoretically incorporate into native tissue and possess the ability to resist infection. </a:t>
            </a:r>
          </a:p>
          <a:p>
            <a:pPr marL="457200" indent="-457200">
              <a:buClr>
                <a:srgbClr val="FFFF00"/>
              </a:buClr>
              <a:buFont typeface="Arial" charset="0"/>
              <a:buChar char="•"/>
            </a:pPr>
            <a:r>
              <a:rPr lang="en-US" sz="2400" dirty="0">
                <a:solidFill>
                  <a:schemeClr val="bg1"/>
                </a:solidFill>
              </a:rPr>
              <a:t>Although none of the biologic meshes have US Food and Drug Administration approval for use in an infected field and even though there is a paucity of controlled data, they have become the method of choice in many institutions across Europe and the United States over the past several years </a:t>
            </a:r>
          </a:p>
        </p:txBody>
      </p:sp>
      <p:sp>
        <p:nvSpPr>
          <p:cNvPr id="5" name="TextBox 4"/>
          <p:cNvSpPr txBox="1"/>
          <p:nvPr/>
        </p:nvSpPr>
        <p:spPr>
          <a:xfrm>
            <a:off x="1034004" y="6155283"/>
            <a:ext cx="11389490" cy="523220"/>
          </a:xfrm>
          <a:prstGeom prst="rect">
            <a:avLst/>
          </a:prstGeom>
          <a:noFill/>
        </p:spPr>
        <p:txBody>
          <a:bodyPr wrap="square" rtlCol="0">
            <a:spAutoFit/>
          </a:bodyPr>
          <a:lstStyle/>
          <a:p>
            <a:pPr marL="460375" indent="-460375"/>
            <a:r>
              <a:rPr lang="en-US" sz="1400" dirty="0" err="1">
                <a:solidFill>
                  <a:schemeClr val="bg1"/>
                </a:solidFill>
              </a:rPr>
              <a:t>Köckerling</a:t>
            </a:r>
            <a:r>
              <a:rPr lang="en-US" sz="1400" dirty="0">
                <a:solidFill>
                  <a:schemeClr val="bg1"/>
                </a:solidFill>
              </a:rPr>
              <a:t> F, </a:t>
            </a:r>
            <a:r>
              <a:rPr lang="en-US" sz="1400" dirty="0" err="1">
                <a:solidFill>
                  <a:schemeClr val="bg1"/>
                </a:solidFill>
              </a:rPr>
              <a:t>Alam</a:t>
            </a:r>
            <a:r>
              <a:rPr lang="en-US" sz="1400" dirty="0">
                <a:solidFill>
                  <a:schemeClr val="bg1"/>
                </a:solidFill>
              </a:rPr>
              <a:t> NN, Antoniou SA, et al. What is the evidence for the use of biologic or biosynthetic meshes in abdominal wall reconstruction?. </a:t>
            </a:r>
            <a:r>
              <a:rPr lang="en-US" sz="1400" i="1" dirty="0">
                <a:solidFill>
                  <a:schemeClr val="bg1"/>
                </a:solidFill>
              </a:rPr>
              <a:t>Hernia</a:t>
            </a:r>
            <a:r>
              <a:rPr lang="en-US" sz="1400" dirty="0">
                <a:solidFill>
                  <a:schemeClr val="bg1"/>
                </a:solidFill>
              </a:rPr>
              <a:t>. 2018;22(2):249-269. doi:10.1007/s10029-018-1735-y</a:t>
            </a:r>
          </a:p>
        </p:txBody>
      </p:sp>
    </p:spTree>
    <p:extLst>
      <p:ext uri="{BB962C8B-B14F-4D97-AF65-F5344CB8AC3E}">
        <p14:creationId xmlns:p14="http://schemas.microsoft.com/office/powerpoint/2010/main" val="1947087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807" y="256565"/>
            <a:ext cx="11802319" cy="1265238"/>
          </a:xfrm>
        </p:spPr>
        <p:txBody>
          <a:bodyPr>
            <a:normAutofit/>
          </a:bodyPr>
          <a:lstStyle/>
          <a:p>
            <a:pPr algn="ctr"/>
            <a:r>
              <a:rPr lang="en-US" sz="3600" dirty="0">
                <a:solidFill>
                  <a:srgbClr val="FFFF00"/>
                </a:solidFill>
              </a:rPr>
              <a:t>What is evidence for use of abdominal wall mesh?</a:t>
            </a:r>
          </a:p>
        </p:txBody>
      </p:sp>
      <p:sp>
        <p:nvSpPr>
          <p:cNvPr id="4" name="Rectangle 5"/>
          <p:cNvSpPr txBox="1">
            <a:spLocks/>
          </p:cNvSpPr>
          <p:nvPr/>
        </p:nvSpPr>
        <p:spPr>
          <a:xfrm>
            <a:off x="331807" y="1128267"/>
            <a:ext cx="11227444" cy="3605253"/>
          </a:xfrm>
          <a:prstGeom prst="rect">
            <a:avLst/>
          </a:prstGeom>
        </p:spPr>
        <p:txBody>
          <a:bodyPr vert="horz">
            <a:noAutofit/>
          </a:bodyPr>
          <a:lstStyle/>
          <a:p>
            <a:pPr marL="457200" indent="-457200">
              <a:buClr>
                <a:srgbClr val="FFFF00"/>
              </a:buClr>
              <a:buFont typeface="Arial" charset="0"/>
              <a:buChar char="•"/>
            </a:pPr>
            <a:r>
              <a:rPr lang="en-US" sz="2400" dirty="0">
                <a:solidFill>
                  <a:schemeClr val="bg1"/>
                </a:solidFill>
              </a:rPr>
              <a:t>The cumulative data regarding biologic and biosynthetic mesh use in ventral hernia repair under contaminated conditions do not support the claim that it is better than synthetic mesh used under the same conditions. The available evidence is limited in quantity and quality, but it does not support the superiority of biologic over synthetic non-absorbable meshes in contaminated fields (level of evidence according to the GRADE system [</a:t>
            </a:r>
            <a:r>
              <a:rPr lang="en-US" sz="2400" dirty="0" err="1">
                <a:solidFill>
                  <a:schemeClr val="bg1"/>
                </a:solidFill>
              </a:rPr>
              <a:t>LoE</a:t>
            </a:r>
            <a:r>
              <a:rPr lang="en-US" sz="2400" dirty="0">
                <a:solidFill>
                  <a:schemeClr val="bg1"/>
                </a:solidFill>
              </a:rPr>
              <a:t> GRADE]: moderate).</a:t>
            </a:r>
          </a:p>
          <a:p>
            <a:pPr marL="457200" indent="-457200">
              <a:buClr>
                <a:srgbClr val="FFFF00"/>
              </a:buClr>
              <a:buFont typeface="Arial" charset="0"/>
              <a:buChar char="•"/>
            </a:pPr>
            <a:r>
              <a:rPr lang="en-US" sz="2400" dirty="0">
                <a:solidFill>
                  <a:schemeClr val="bg1"/>
                </a:solidFill>
              </a:rPr>
              <a:t>Biologic mesh use should be avoided when bridging is needed in ventral hernia repairs due to the very high risk of a recurrence (</a:t>
            </a:r>
            <a:r>
              <a:rPr lang="en-US" sz="2400" dirty="0" err="1">
                <a:solidFill>
                  <a:schemeClr val="bg1"/>
                </a:solidFill>
              </a:rPr>
              <a:t>LoE</a:t>
            </a:r>
            <a:r>
              <a:rPr lang="en-US" sz="2400" dirty="0">
                <a:solidFill>
                  <a:schemeClr val="bg1"/>
                </a:solidFill>
              </a:rPr>
              <a:t> GRADE: moderate).</a:t>
            </a:r>
          </a:p>
          <a:p>
            <a:pPr marL="457200" indent="-457200">
              <a:buClr>
                <a:srgbClr val="FFFF00"/>
              </a:buClr>
              <a:buFont typeface="Arial" charset="0"/>
              <a:buChar char="•"/>
            </a:pPr>
            <a:r>
              <a:rPr lang="en-US" sz="2400" dirty="0">
                <a:solidFill>
                  <a:schemeClr val="bg1"/>
                </a:solidFill>
              </a:rPr>
              <a:t>There is no evidence supporting the use of biologic or biosynthetic meshes for the prevention of incisional hernia when closing a laparotomy in high-risk patients or in stoma reversal wounds. There is no evidence to support the use of biosynthetic meshes in preference to permanent synthetic meshes in clean or clean-contaminated surgery (</a:t>
            </a:r>
            <a:r>
              <a:rPr lang="en-US" sz="2400" dirty="0" err="1">
                <a:solidFill>
                  <a:schemeClr val="bg1"/>
                </a:solidFill>
              </a:rPr>
              <a:t>LoE</a:t>
            </a:r>
            <a:r>
              <a:rPr lang="en-US" sz="2400" dirty="0">
                <a:solidFill>
                  <a:schemeClr val="bg1"/>
                </a:solidFill>
              </a:rPr>
              <a:t> GRADE: low).</a:t>
            </a:r>
          </a:p>
        </p:txBody>
      </p:sp>
      <p:sp>
        <p:nvSpPr>
          <p:cNvPr id="5" name="TextBox 4"/>
          <p:cNvSpPr txBox="1"/>
          <p:nvPr/>
        </p:nvSpPr>
        <p:spPr>
          <a:xfrm>
            <a:off x="532436" y="6369676"/>
            <a:ext cx="12419638" cy="276999"/>
          </a:xfrm>
          <a:prstGeom prst="rect">
            <a:avLst/>
          </a:prstGeom>
          <a:noFill/>
        </p:spPr>
        <p:txBody>
          <a:bodyPr wrap="square" rtlCol="0">
            <a:spAutoFit/>
          </a:bodyPr>
          <a:lstStyle/>
          <a:p>
            <a:pPr marL="460375" indent="-460375"/>
            <a:r>
              <a:rPr lang="en-US" sz="1200" dirty="0" err="1">
                <a:solidFill>
                  <a:schemeClr val="bg1"/>
                </a:solidFill>
              </a:rPr>
              <a:t>Köckerling</a:t>
            </a:r>
            <a:r>
              <a:rPr lang="en-US" sz="1200" dirty="0">
                <a:solidFill>
                  <a:schemeClr val="bg1"/>
                </a:solidFill>
              </a:rPr>
              <a:t> F, </a:t>
            </a:r>
            <a:r>
              <a:rPr lang="en-US" sz="1200" dirty="0" err="1">
                <a:solidFill>
                  <a:schemeClr val="bg1"/>
                </a:solidFill>
              </a:rPr>
              <a:t>Alam</a:t>
            </a:r>
            <a:r>
              <a:rPr lang="en-US" sz="1200" dirty="0">
                <a:solidFill>
                  <a:schemeClr val="bg1"/>
                </a:solidFill>
              </a:rPr>
              <a:t> NN, Antoniou SA, et al. What is the evidence for the use of biologic or biosynthetic meshes in abdominal wall reconstruction?. </a:t>
            </a:r>
            <a:r>
              <a:rPr lang="en-US" sz="1200" i="1" dirty="0">
                <a:solidFill>
                  <a:schemeClr val="bg1"/>
                </a:solidFill>
              </a:rPr>
              <a:t>Hernia</a:t>
            </a:r>
            <a:r>
              <a:rPr lang="en-US" sz="1200" dirty="0">
                <a:solidFill>
                  <a:schemeClr val="bg1"/>
                </a:solidFill>
              </a:rPr>
              <a:t>. 2018;22(2):249-269. </a:t>
            </a:r>
          </a:p>
        </p:txBody>
      </p:sp>
    </p:spTree>
    <p:extLst>
      <p:ext uri="{BB962C8B-B14F-4D97-AF65-F5344CB8AC3E}">
        <p14:creationId xmlns:p14="http://schemas.microsoft.com/office/powerpoint/2010/main" val="1378565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436" y="15558"/>
            <a:ext cx="11408780" cy="1265238"/>
          </a:xfrm>
        </p:spPr>
        <p:txBody>
          <a:bodyPr>
            <a:normAutofit/>
          </a:bodyPr>
          <a:lstStyle/>
          <a:p>
            <a:pPr algn="ctr"/>
            <a:r>
              <a:rPr lang="en-US" sz="3600" dirty="0">
                <a:solidFill>
                  <a:srgbClr val="FFFF00"/>
                </a:solidFill>
              </a:rPr>
              <a:t>What is evidence for use of abdominal  wall mesh?</a:t>
            </a:r>
          </a:p>
        </p:txBody>
      </p:sp>
      <p:sp>
        <p:nvSpPr>
          <p:cNvPr id="4" name="Rectangle 5"/>
          <p:cNvSpPr txBox="1">
            <a:spLocks/>
          </p:cNvSpPr>
          <p:nvPr/>
        </p:nvSpPr>
        <p:spPr>
          <a:xfrm>
            <a:off x="324092" y="798652"/>
            <a:ext cx="11597832" cy="4322883"/>
          </a:xfrm>
          <a:prstGeom prst="rect">
            <a:avLst/>
          </a:prstGeom>
        </p:spPr>
        <p:txBody>
          <a:bodyPr vert="horz">
            <a:noAutofit/>
          </a:bodyPr>
          <a:lstStyle/>
          <a:p>
            <a:pPr marL="457200" indent="-457200">
              <a:buClr>
                <a:srgbClr val="FFFF00"/>
              </a:buClr>
              <a:buFont typeface="Arial" charset="0"/>
              <a:buChar char="•"/>
            </a:pPr>
            <a:r>
              <a:rPr lang="en-US" sz="2400" dirty="0">
                <a:solidFill>
                  <a:schemeClr val="bg1"/>
                </a:solidFill>
              </a:rPr>
              <a:t>The quality of data does not support a significant risk reduction of </a:t>
            </a:r>
            <a:r>
              <a:rPr lang="en-US" sz="2400" dirty="0" err="1">
                <a:solidFill>
                  <a:schemeClr val="bg1"/>
                </a:solidFill>
              </a:rPr>
              <a:t>parastomal</a:t>
            </a:r>
            <a:r>
              <a:rPr lang="en-US" sz="2400" dirty="0">
                <a:solidFill>
                  <a:schemeClr val="bg1"/>
                </a:solidFill>
              </a:rPr>
              <a:t> hernia development by biologic mesh reinforcement of a permanent stoma at the primary operation. The use of biologic meshes for prophylaxis of a </a:t>
            </a:r>
            <a:r>
              <a:rPr lang="en-US" sz="2400" dirty="0" err="1">
                <a:solidFill>
                  <a:schemeClr val="bg1"/>
                </a:solidFill>
              </a:rPr>
              <a:t>parastomal</a:t>
            </a:r>
            <a:r>
              <a:rPr lang="en-US" sz="2400" dirty="0">
                <a:solidFill>
                  <a:schemeClr val="bg1"/>
                </a:solidFill>
              </a:rPr>
              <a:t> hernia should not be performed outside clinical studies (</a:t>
            </a:r>
            <a:r>
              <a:rPr lang="en-US" sz="2400" dirty="0" err="1">
                <a:solidFill>
                  <a:schemeClr val="bg1"/>
                </a:solidFill>
              </a:rPr>
              <a:t>LoE</a:t>
            </a:r>
            <a:r>
              <a:rPr lang="en-US" sz="2400" dirty="0">
                <a:solidFill>
                  <a:schemeClr val="bg1"/>
                </a:solidFill>
              </a:rPr>
              <a:t> GRADE: low).</a:t>
            </a:r>
          </a:p>
          <a:p>
            <a:pPr marL="457200" indent="-457200">
              <a:buClr>
                <a:srgbClr val="FFFF00"/>
              </a:buClr>
              <a:buFont typeface="Arial" charset="0"/>
              <a:buChar char="•"/>
            </a:pPr>
            <a:r>
              <a:rPr lang="en-US" sz="2400" dirty="0">
                <a:solidFill>
                  <a:schemeClr val="bg1"/>
                </a:solidFill>
              </a:rPr>
              <a:t>The use of biologic and biosynthetic meshes is an option in contaminated or dirty fields of incarcerated and/or strangulated abdominal wall hernia repair when defect closure is possible (</a:t>
            </a:r>
            <a:r>
              <a:rPr lang="en-US" sz="2400" dirty="0" err="1">
                <a:solidFill>
                  <a:schemeClr val="bg1"/>
                </a:solidFill>
              </a:rPr>
              <a:t>LoE</a:t>
            </a:r>
            <a:r>
              <a:rPr lang="en-US" sz="2400" dirty="0">
                <a:solidFill>
                  <a:schemeClr val="bg1"/>
                </a:solidFill>
              </a:rPr>
              <a:t> GRADE: very low).</a:t>
            </a:r>
          </a:p>
          <a:p>
            <a:pPr marL="457200" indent="-457200">
              <a:buClr>
                <a:srgbClr val="FFFF00"/>
              </a:buClr>
              <a:buFont typeface="Arial" charset="0"/>
              <a:buChar char="•"/>
            </a:pPr>
            <a:r>
              <a:rPr lang="en-US" sz="2400" dirty="0">
                <a:solidFill>
                  <a:schemeClr val="bg1"/>
                </a:solidFill>
              </a:rPr>
              <a:t>Biologic meshes do not provide a superior alternative to synthetic meshes for </a:t>
            </a:r>
            <a:r>
              <a:rPr lang="en-US" sz="2400" dirty="0" err="1">
                <a:solidFill>
                  <a:schemeClr val="bg1"/>
                </a:solidFill>
              </a:rPr>
              <a:t>parastomal</a:t>
            </a:r>
            <a:r>
              <a:rPr lang="en-US" sz="2400" dirty="0">
                <a:solidFill>
                  <a:schemeClr val="bg1"/>
                </a:solidFill>
              </a:rPr>
              <a:t> hernia repair, while at the same time being less cost-effective for this indication. Biologic meshes cannot be considered an alternative to synthetic meshes for elective </a:t>
            </a:r>
            <a:r>
              <a:rPr lang="en-US" sz="2400" dirty="0" err="1">
                <a:solidFill>
                  <a:schemeClr val="bg1"/>
                </a:solidFill>
              </a:rPr>
              <a:t>parastomal</a:t>
            </a:r>
            <a:r>
              <a:rPr lang="en-US" sz="2400" dirty="0">
                <a:solidFill>
                  <a:schemeClr val="bg1"/>
                </a:solidFill>
              </a:rPr>
              <a:t> hernia repair (</a:t>
            </a:r>
            <a:r>
              <a:rPr lang="en-US" sz="2400" dirty="0" err="1">
                <a:solidFill>
                  <a:schemeClr val="bg1"/>
                </a:solidFill>
              </a:rPr>
              <a:t>LoE</a:t>
            </a:r>
            <a:r>
              <a:rPr lang="en-US" sz="2400" dirty="0">
                <a:solidFill>
                  <a:schemeClr val="bg1"/>
                </a:solidFill>
              </a:rPr>
              <a:t> GRADE: very low).</a:t>
            </a:r>
          </a:p>
          <a:p>
            <a:pPr marL="457200" indent="-457200">
              <a:buClr>
                <a:srgbClr val="FFFF00"/>
              </a:buClr>
              <a:buFont typeface="Arial" charset="0"/>
              <a:buChar char="•"/>
            </a:pPr>
            <a:r>
              <a:rPr lang="en-US" sz="2400" dirty="0">
                <a:solidFill>
                  <a:schemeClr val="bg1"/>
                </a:solidFill>
              </a:rPr>
              <a:t>It is recommended not to use a biologic mesh for bridging in replacement of an infected synthetic mesh due to the high risk of recurrence. Either a synthetic (</a:t>
            </a:r>
            <a:r>
              <a:rPr lang="en-US" sz="2400" dirty="0" err="1">
                <a:solidFill>
                  <a:schemeClr val="bg1"/>
                </a:solidFill>
              </a:rPr>
              <a:t>onlay</a:t>
            </a:r>
            <a:r>
              <a:rPr lang="en-US" sz="2400" dirty="0">
                <a:solidFill>
                  <a:schemeClr val="bg1"/>
                </a:solidFill>
              </a:rPr>
              <a:t>) or biologic mesh seems to work as a replacement of an infected synthetic mesh if the fascia defect can be closed in ventral and incisional hernia (</a:t>
            </a:r>
            <a:r>
              <a:rPr lang="en-US" sz="2400" dirty="0" err="1">
                <a:solidFill>
                  <a:schemeClr val="bg1"/>
                </a:solidFill>
              </a:rPr>
              <a:t>LoE</a:t>
            </a:r>
            <a:r>
              <a:rPr lang="en-US" sz="2400" dirty="0">
                <a:solidFill>
                  <a:schemeClr val="bg1"/>
                </a:solidFill>
              </a:rPr>
              <a:t> GRADE: very low).</a:t>
            </a:r>
          </a:p>
        </p:txBody>
      </p:sp>
      <p:sp>
        <p:nvSpPr>
          <p:cNvPr id="5" name="TextBox 4"/>
          <p:cNvSpPr txBox="1"/>
          <p:nvPr/>
        </p:nvSpPr>
        <p:spPr>
          <a:xfrm>
            <a:off x="532436" y="6392821"/>
            <a:ext cx="12419638" cy="276999"/>
          </a:xfrm>
          <a:prstGeom prst="rect">
            <a:avLst/>
          </a:prstGeom>
          <a:noFill/>
        </p:spPr>
        <p:txBody>
          <a:bodyPr wrap="square" rtlCol="0">
            <a:spAutoFit/>
          </a:bodyPr>
          <a:lstStyle/>
          <a:p>
            <a:pPr marL="460375" indent="-460375"/>
            <a:r>
              <a:rPr lang="en-US" sz="1200" dirty="0" err="1">
                <a:solidFill>
                  <a:schemeClr val="bg1"/>
                </a:solidFill>
              </a:rPr>
              <a:t>Köckerling</a:t>
            </a:r>
            <a:r>
              <a:rPr lang="en-US" sz="1200" dirty="0">
                <a:solidFill>
                  <a:schemeClr val="bg1"/>
                </a:solidFill>
              </a:rPr>
              <a:t> F, </a:t>
            </a:r>
            <a:r>
              <a:rPr lang="en-US" sz="1200" dirty="0" err="1">
                <a:solidFill>
                  <a:schemeClr val="bg1"/>
                </a:solidFill>
              </a:rPr>
              <a:t>Alam</a:t>
            </a:r>
            <a:r>
              <a:rPr lang="en-US" sz="1200" dirty="0">
                <a:solidFill>
                  <a:schemeClr val="bg1"/>
                </a:solidFill>
              </a:rPr>
              <a:t> NN, Antoniou SA, et al. What is the evidence for the use of biologic or biosynthetic meshes in abdominal wall reconstruction?. </a:t>
            </a:r>
            <a:r>
              <a:rPr lang="en-US" sz="1200" i="1" dirty="0">
                <a:solidFill>
                  <a:schemeClr val="bg1"/>
                </a:solidFill>
              </a:rPr>
              <a:t>Hernia</a:t>
            </a:r>
            <a:r>
              <a:rPr lang="en-US" sz="1200" dirty="0">
                <a:solidFill>
                  <a:schemeClr val="bg1"/>
                </a:solidFill>
              </a:rPr>
              <a:t>. 2018;22(2):249-269. </a:t>
            </a:r>
          </a:p>
        </p:txBody>
      </p:sp>
    </p:spTree>
    <p:extLst>
      <p:ext uri="{BB962C8B-B14F-4D97-AF65-F5344CB8AC3E}">
        <p14:creationId xmlns:p14="http://schemas.microsoft.com/office/powerpoint/2010/main" val="171578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837" y="0"/>
            <a:ext cx="11165712" cy="1265238"/>
          </a:xfrm>
        </p:spPr>
        <p:txBody>
          <a:bodyPr>
            <a:normAutofit/>
          </a:bodyPr>
          <a:lstStyle/>
          <a:p>
            <a:pPr algn="ctr"/>
            <a:r>
              <a:rPr lang="en-US" sz="3600" dirty="0">
                <a:solidFill>
                  <a:srgbClr val="FFFF00"/>
                </a:solidFill>
              </a:rPr>
              <a:t>What is evidence for use of abdominal wall mesh?</a:t>
            </a:r>
          </a:p>
        </p:txBody>
      </p:sp>
      <p:sp>
        <p:nvSpPr>
          <p:cNvPr id="4" name="Rectangle 5"/>
          <p:cNvSpPr txBox="1">
            <a:spLocks/>
          </p:cNvSpPr>
          <p:nvPr/>
        </p:nvSpPr>
        <p:spPr>
          <a:xfrm>
            <a:off x="478420" y="757877"/>
            <a:ext cx="11088547" cy="4572000"/>
          </a:xfrm>
          <a:prstGeom prst="rect">
            <a:avLst/>
          </a:prstGeom>
        </p:spPr>
        <p:txBody>
          <a:bodyPr vert="horz">
            <a:noAutofit/>
          </a:bodyPr>
          <a:lstStyle/>
          <a:p>
            <a:pPr marL="457200" indent="-457200">
              <a:buClr>
                <a:srgbClr val="FFFF00"/>
              </a:buClr>
              <a:buFont typeface="Arial" charset="0"/>
              <a:buChar char="•"/>
            </a:pPr>
            <a:r>
              <a:rPr lang="en-US" dirty="0">
                <a:solidFill>
                  <a:schemeClr val="bg1"/>
                </a:solidFill>
              </a:rPr>
              <a:t>International guidelines do not recommend routine use of biologic or biosynthetic meshes in early closure of the open abdomen. Alternative strategies are recommended. Concerning short-term outcome, it seems safe to use either a biologic or biosynthetic or synthetic mesh, if fascial closure can be achieved. Negative wound pressure treatment can be recommended to reduce wound morbidity and shorten wound healing (</a:t>
            </a:r>
            <a:r>
              <a:rPr lang="en-US" dirty="0" err="1">
                <a:solidFill>
                  <a:schemeClr val="bg1"/>
                </a:solidFill>
              </a:rPr>
              <a:t>LoE</a:t>
            </a:r>
            <a:r>
              <a:rPr lang="en-US" dirty="0">
                <a:solidFill>
                  <a:schemeClr val="bg1"/>
                </a:solidFill>
              </a:rPr>
              <a:t> GRADE: very low).</a:t>
            </a:r>
          </a:p>
          <a:p>
            <a:pPr marL="457200" indent="-457200">
              <a:buClr>
                <a:srgbClr val="FFFF00"/>
              </a:buClr>
              <a:buFont typeface="Arial" charset="0"/>
              <a:buChar char="•"/>
            </a:pPr>
            <a:r>
              <a:rPr lang="en-US" dirty="0">
                <a:solidFill>
                  <a:schemeClr val="bg1"/>
                </a:solidFill>
              </a:rPr>
              <a:t>In case of </a:t>
            </a:r>
            <a:r>
              <a:rPr lang="en-US" dirty="0" err="1">
                <a:solidFill>
                  <a:schemeClr val="bg1"/>
                </a:solidFill>
              </a:rPr>
              <a:t>enterocutaneous</a:t>
            </a:r>
            <a:r>
              <a:rPr lang="en-US" dirty="0">
                <a:solidFill>
                  <a:schemeClr val="bg1"/>
                </a:solidFill>
              </a:rPr>
              <a:t> fistula, the use of biologic mesh allows a one-stage repair, if possible without bridging, with acceptable outcomes. A high wound morbidity, risk for </a:t>
            </a:r>
            <a:r>
              <a:rPr lang="en-US" dirty="0" err="1">
                <a:solidFill>
                  <a:schemeClr val="bg1"/>
                </a:solidFill>
              </a:rPr>
              <a:t>refistulisation</a:t>
            </a:r>
            <a:r>
              <a:rPr lang="en-US" dirty="0">
                <a:solidFill>
                  <a:schemeClr val="bg1"/>
                </a:solidFill>
              </a:rPr>
              <a:t>, and recurrence rate have to be expected (</a:t>
            </a:r>
            <a:r>
              <a:rPr lang="en-US" dirty="0" err="1">
                <a:solidFill>
                  <a:schemeClr val="bg1"/>
                </a:solidFill>
              </a:rPr>
              <a:t>LoE</a:t>
            </a:r>
            <a:r>
              <a:rPr lang="en-US" dirty="0">
                <a:solidFill>
                  <a:schemeClr val="bg1"/>
                </a:solidFill>
              </a:rPr>
              <a:t> grade: very low).</a:t>
            </a:r>
          </a:p>
          <a:p>
            <a:pPr marL="457200" indent="-457200">
              <a:buClr>
                <a:srgbClr val="FFFF00"/>
              </a:buClr>
              <a:buFont typeface="Arial" charset="0"/>
              <a:buChar char="•"/>
            </a:pPr>
            <a:r>
              <a:rPr lang="en-US" dirty="0">
                <a:solidFill>
                  <a:schemeClr val="bg1"/>
                </a:solidFill>
              </a:rPr>
              <a:t>Component separation technique reinforced with biologic meshes has no significantly higher recurrence rate compared with synthetic meshes in clean field operations and patients with higher infection risks. However, the number of major SSO/SSI including need for reoperation does not seem to be decreased substantially by the use of biologic versus synthetic meshes. In the subgroup of patients with contaminated surgical field, there might be a place for the use of biologic mesh due to </a:t>
            </a:r>
            <a:r>
              <a:rPr lang="en-US" dirty="0" err="1">
                <a:solidFill>
                  <a:schemeClr val="bg1"/>
                </a:solidFill>
              </a:rPr>
              <a:t>potentional</a:t>
            </a:r>
            <a:r>
              <a:rPr lang="en-US" dirty="0">
                <a:solidFill>
                  <a:schemeClr val="bg1"/>
                </a:solidFill>
              </a:rPr>
              <a:t> higher salvage rate in case of mesh infection. Further high-quality comparative studies are needed (</a:t>
            </a:r>
            <a:r>
              <a:rPr lang="en-US" dirty="0" err="1">
                <a:solidFill>
                  <a:schemeClr val="bg1"/>
                </a:solidFill>
              </a:rPr>
              <a:t>LoE</a:t>
            </a:r>
            <a:r>
              <a:rPr lang="en-US" dirty="0">
                <a:solidFill>
                  <a:schemeClr val="bg1"/>
                </a:solidFill>
              </a:rPr>
              <a:t> GRADE: low).</a:t>
            </a:r>
          </a:p>
          <a:p>
            <a:pPr marL="457200" indent="-457200">
              <a:buClr>
                <a:srgbClr val="FFFF00"/>
              </a:buClr>
              <a:buFont typeface="Arial" charset="0"/>
              <a:buChar char="•"/>
            </a:pPr>
            <a:r>
              <a:rPr lang="en-US" dirty="0">
                <a:solidFill>
                  <a:schemeClr val="bg1"/>
                </a:solidFill>
              </a:rPr>
              <a:t>The critical review of the cumulative data regarding biologic and biosynthetic mesh use under contaminated conditions does not support the claim of better results than synthetic meshes. Biologic and biosynthetic mesh should not be used in a bridging situation. There seems to be no clear advantages of biologic and biosynthetic meshes in inguinal hernia repair. There is no evidence for the use of biologic or biosynthetic meshes in the prevention of incisional and </a:t>
            </a:r>
            <a:r>
              <a:rPr lang="en-US" dirty="0" err="1">
                <a:solidFill>
                  <a:schemeClr val="bg1"/>
                </a:solidFill>
              </a:rPr>
              <a:t>parastomal</a:t>
            </a:r>
            <a:r>
              <a:rPr lang="en-US" dirty="0">
                <a:solidFill>
                  <a:schemeClr val="bg1"/>
                </a:solidFill>
              </a:rPr>
              <a:t> hernias. In complex abdominal wall hernia repairs (incarcerated hernia, </a:t>
            </a:r>
            <a:r>
              <a:rPr lang="en-US" dirty="0" err="1">
                <a:solidFill>
                  <a:schemeClr val="bg1"/>
                </a:solidFill>
              </a:rPr>
              <a:t>parastomal</a:t>
            </a:r>
            <a:r>
              <a:rPr lang="en-US" dirty="0">
                <a:solidFill>
                  <a:schemeClr val="bg1"/>
                </a:solidFill>
              </a:rPr>
              <a:t> hernia, infected mesh, open abdomen, </a:t>
            </a:r>
            <a:r>
              <a:rPr lang="en-US" dirty="0" err="1">
                <a:solidFill>
                  <a:schemeClr val="bg1"/>
                </a:solidFill>
              </a:rPr>
              <a:t>entero</a:t>
            </a:r>
            <a:r>
              <a:rPr lang="en-US" dirty="0">
                <a:solidFill>
                  <a:schemeClr val="bg1"/>
                </a:solidFill>
              </a:rPr>
              <a:t>-cutaneous fistula, and component separation technique), biologic and biosynthetic meshes do not provide a superior alternative to synthetic meshes. </a:t>
            </a:r>
          </a:p>
        </p:txBody>
      </p:sp>
      <p:sp>
        <p:nvSpPr>
          <p:cNvPr id="5" name="TextBox 4"/>
          <p:cNvSpPr txBox="1"/>
          <p:nvPr/>
        </p:nvSpPr>
        <p:spPr>
          <a:xfrm>
            <a:off x="1111170" y="6312320"/>
            <a:ext cx="11389490" cy="523220"/>
          </a:xfrm>
          <a:prstGeom prst="rect">
            <a:avLst/>
          </a:prstGeom>
          <a:noFill/>
        </p:spPr>
        <p:txBody>
          <a:bodyPr wrap="square" rtlCol="0">
            <a:spAutoFit/>
          </a:bodyPr>
          <a:lstStyle/>
          <a:p>
            <a:pPr marL="460375" indent="-460375"/>
            <a:r>
              <a:rPr lang="en-US" sz="1400" dirty="0" err="1">
                <a:solidFill>
                  <a:schemeClr val="bg1"/>
                </a:solidFill>
              </a:rPr>
              <a:t>Köckerling</a:t>
            </a:r>
            <a:r>
              <a:rPr lang="en-US" sz="1400" dirty="0">
                <a:solidFill>
                  <a:schemeClr val="bg1"/>
                </a:solidFill>
              </a:rPr>
              <a:t> F, </a:t>
            </a:r>
            <a:r>
              <a:rPr lang="en-US" sz="1400" dirty="0" err="1">
                <a:solidFill>
                  <a:schemeClr val="bg1"/>
                </a:solidFill>
              </a:rPr>
              <a:t>Alam</a:t>
            </a:r>
            <a:r>
              <a:rPr lang="en-US" sz="1400" dirty="0">
                <a:solidFill>
                  <a:schemeClr val="bg1"/>
                </a:solidFill>
              </a:rPr>
              <a:t> NN, Antoniou SA, et al. What is the evidence for the use of biologic or biosynthetic meshes in abdominal wall reconstruction?. </a:t>
            </a:r>
            <a:r>
              <a:rPr lang="en-US" sz="1400" i="1" dirty="0">
                <a:solidFill>
                  <a:schemeClr val="bg1"/>
                </a:solidFill>
              </a:rPr>
              <a:t>Hernia</a:t>
            </a:r>
            <a:r>
              <a:rPr lang="en-US" sz="1400" dirty="0">
                <a:solidFill>
                  <a:schemeClr val="bg1"/>
                </a:solidFill>
              </a:rPr>
              <a:t>. 2018;22(2):249-269. doi:10.1007/s10029-018-1735-y</a:t>
            </a:r>
          </a:p>
        </p:txBody>
      </p:sp>
    </p:spTree>
    <p:extLst>
      <p:ext uri="{BB962C8B-B14F-4D97-AF65-F5344CB8AC3E}">
        <p14:creationId xmlns:p14="http://schemas.microsoft.com/office/powerpoint/2010/main" val="1087100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43" y="82952"/>
            <a:ext cx="11296890" cy="1265238"/>
          </a:xfrm>
        </p:spPr>
        <p:txBody>
          <a:bodyPr>
            <a:normAutofit/>
          </a:bodyPr>
          <a:lstStyle/>
          <a:p>
            <a:pPr algn="ctr"/>
            <a:r>
              <a:rPr lang="en-US" sz="3600" dirty="0">
                <a:solidFill>
                  <a:srgbClr val="FFFF00"/>
                </a:solidFill>
              </a:rPr>
              <a:t>What is evidence for use of abdominal wall mesh?</a:t>
            </a:r>
          </a:p>
        </p:txBody>
      </p:sp>
      <p:sp>
        <p:nvSpPr>
          <p:cNvPr id="4" name="Rectangle 5"/>
          <p:cNvSpPr txBox="1">
            <a:spLocks/>
          </p:cNvSpPr>
          <p:nvPr/>
        </p:nvSpPr>
        <p:spPr>
          <a:xfrm>
            <a:off x="509285" y="1143000"/>
            <a:ext cx="11088547" cy="4572000"/>
          </a:xfrm>
          <a:prstGeom prst="rect">
            <a:avLst/>
          </a:prstGeom>
        </p:spPr>
        <p:txBody>
          <a:bodyPr vert="horz">
            <a:normAutofit fontScale="70000" lnSpcReduction="20000"/>
          </a:bodyPr>
          <a:lstStyle/>
          <a:p>
            <a:pPr marL="457200" indent="-457200">
              <a:buClr>
                <a:srgbClr val="FFFF00"/>
              </a:buClr>
              <a:buFont typeface="Arial" charset="0"/>
              <a:buChar char="•"/>
            </a:pPr>
            <a:r>
              <a:rPr lang="en-US" sz="2800" dirty="0">
                <a:solidFill>
                  <a:schemeClr val="bg1"/>
                </a:solidFill>
              </a:rPr>
              <a:t>Complex Abdominal Wall Reconstruction (CAWR) is a demanding procedure, which requires appropriate surgeon training, correct timing of the procedure, accurate placement, and the correct choice of prosthesis.</a:t>
            </a:r>
          </a:p>
          <a:p>
            <a:pPr marL="457200" indent="-457200">
              <a:buClr>
                <a:srgbClr val="FFFF00"/>
              </a:buClr>
              <a:buFont typeface="Arial" charset="0"/>
              <a:buChar char="•"/>
            </a:pPr>
            <a:endParaRPr lang="en-US" sz="2800" dirty="0">
              <a:solidFill>
                <a:schemeClr val="bg1"/>
              </a:solidFill>
            </a:endParaRPr>
          </a:p>
          <a:p>
            <a:pPr marL="457200" indent="-457200">
              <a:buClr>
                <a:srgbClr val="FFFF00"/>
              </a:buClr>
              <a:buFont typeface="Arial" charset="0"/>
              <a:buChar char="•"/>
            </a:pPr>
            <a:r>
              <a:rPr lang="en-US" sz="2800" dirty="0">
                <a:solidFill>
                  <a:schemeClr val="bg1"/>
                </a:solidFill>
              </a:rPr>
              <a:t>Synthetic meshes, which are considered the gold standard for abdominal wall repair, are strong and are designed to have a non-adherent side facing the viscera. </a:t>
            </a:r>
          </a:p>
          <a:p>
            <a:pPr marL="457200" indent="-457200">
              <a:buClr>
                <a:srgbClr val="FFFF00"/>
              </a:buClr>
              <a:buFont typeface="Arial" charset="0"/>
              <a:buChar char="•"/>
            </a:pPr>
            <a:endParaRPr lang="en-US" sz="2800" dirty="0">
              <a:solidFill>
                <a:schemeClr val="bg1"/>
              </a:solidFill>
            </a:endParaRPr>
          </a:p>
          <a:p>
            <a:pPr marL="457200" indent="-457200">
              <a:buClr>
                <a:srgbClr val="FFFF00"/>
              </a:buClr>
              <a:buFont typeface="Arial" charset="0"/>
              <a:buChar char="•"/>
            </a:pPr>
            <a:r>
              <a:rPr lang="en-US" sz="2800" dirty="0">
                <a:solidFill>
                  <a:schemeClr val="bg1"/>
                </a:solidFill>
              </a:rPr>
              <a:t>Their major disadvantages include inflammation with consequent stiffness and abdominal pain, a high infection rate, adhesion to the viscera, and </a:t>
            </a:r>
            <a:r>
              <a:rPr lang="en-US" sz="2800" dirty="0" err="1">
                <a:solidFill>
                  <a:schemeClr val="bg1"/>
                </a:solidFill>
              </a:rPr>
              <a:t>enterocutaneous</a:t>
            </a:r>
            <a:r>
              <a:rPr lang="en-US" sz="2800" dirty="0">
                <a:solidFill>
                  <a:schemeClr val="bg1"/>
                </a:solidFill>
              </a:rPr>
              <a:t> fistulae.</a:t>
            </a:r>
          </a:p>
          <a:p>
            <a:pPr marL="457200" indent="-457200">
              <a:buClr>
                <a:srgbClr val="FFFF00"/>
              </a:buClr>
              <a:buFont typeface="Arial" charset="0"/>
              <a:buChar char="•"/>
            </a:pPr>
            <a:endParaRPr lang="en-US" sz="2800" dirty="0">
              <a:solidFill>
                <a:schemeClr val="bg1"/>
              </a:solidFill>
            </a:endParaRPr>
          </a:p>
          <a:p>
            <a:pPr marL="457200" indent="-457200">
              <a:buClr>
                <a:srgbClr val="FFFF00"/>
              </a:buClr>
              <a:buFont typeface="Arial" charset="0"/>
              <a:buChar char="•"/>
            </a:pPr>
            <a:r>
              <a:rPr lang="en-US" sz="2800" dirty="0">
                <a:solidFill>
                  <a:schemeClr val="bg1"/>
                </a:solidFill>
              </a:rPr>
              <a:t>Even though the introduction of synthetic meshes in hernia repair drastically reduced the recurrence rate, it is still estimated at around 24% after three years. </a:t>
            </a:r>
          </a:p>
          <a:p>
            <a:pPr marL="457200" indent="-457200">
              <a:buClr>
                <a:srgbClr val="FFFF00"/>
              </a:buClr>
              <a:buFont typeface="Arial" charset="0"/>
              <a:buChar char="•"/>
            </a:pPr>
            <a:endParaRPr lang="en-US" sz="2800" dirty="0">
              <a:solidFill>
                <a:schemeClr val="bg1"/>
              </a:solidFill>
            </a:endParaRPr>
          </a:p>
          <a:p>
            <a:pPr marL="457200" indent="-457200">
              <a:buClr>
                <a:srgbClr val="FFFF00"/>
              </a:buClr>
              <a:buFont typeface="Arial" charset="0"/>
              <a:buChar char="•"/>
            </a:pPr>
            <a:r>
              <a:rPr lang="en-US" sz="2800" dirty="0">
                <a:solidFill>
                  <a:schemeClr val="bg1"/>
                </a:solidFill>
              </a:rPr>
              <a:t>In the last decade, meshes of biological origin have been studied as possible alternatives to synthetic materials. Biological meshes have shown many advantages, including a milder immune response, a decreased incidence of fistulae, and reduced fibrosis. However, there are some concerns with the use of biological materials such as their supposedly inferior mechanical strength and higher cost of production. </a:t>
            </a:r>
          </a:p>
        </p:txBody>
      </p:sp>
      <p:sp>
        <p:nvSpPr>
          <p:cNvPr id="5" name="TextBox 4"/>
          <p:cNvSpPr txBox="1"/>
          <p:nvPr/>
        </p:nvSpPr>
        <p:spPr>
          <a:xfrm>
            <a:off x="1111170" y="6312320"/>
            <a:ext cx="11389490" cy="461665"/>
          </a:xfrm>
          <a:prstGeom prst="rect">
            <a:avLst/>
          </a:prstGeom>
          <a:noFill/>
        </p:spPr>
        <p:txBody>
          <a:bodyPr wrap="square" rtlCol="0">
            <a:spAutoFit/>
          </a:bodyPr>
          <a:lstStyle/>
          <a:p>
            <a:pPr marL="460375" indent="-460375"/>
            <a:r>
              <a:rPr lang="en-US" sz="1200" dirty="0">
                <a:solidFill>
                  <a:schemeClr val="bg1"/>
                </a:solidFill>
              </a:rPr>
              <a:t>Costa A, </a:t>
            </a:r>
            <a:r>
              <a:rPr lang="en-US" sz="1200" dirty="0" err="1">
                <a:solidFill>
                  <a:schemeClr val="bg1"/>
                </a:solidFill>
              </a:rPr>
              <a:t>Adamo</a:t>
            </a:r>
            <a:r>
              <a:rPr lang="en-US" sz="1200" dirty="0">
                <a:solidFill>
                  <a:schemeClr val="bg1"/>
                </a:solidFill>
              </a:rPr>
              <a:t> S, </a:t>
            </a:r>
            <a:r>
              <a:rPr lang="en-US" sz="1200" dirty="0" err="1">
                <a:solidFill>
                  <a:schemeClr val="bg1"/>
                </a:solidFill>
              </a:rPr>
              <a:t>Gossetti</a:t>
            </a:r>
            <a:r>
              <a:rPr lang="en-US" sz="1200" dirty="0">
                <a:solidFill>
                  <a:schemeClr val="bg1"/>
                </a:solidFill>
              </a:rPr>
              <a:t> F, et al. Biological Scaffolds for Abdominal Wall Repair: Future in Clinical Application?. </a:t>
            </a:r>
            <a:r>
              <a:rPr lang="en-US" sz="1200" i="1" dirty="0">
                <a:solidFill>
                  <a:schemeClr val="bg1"/>
                </a:solidFill>
              </a:rPr>
              <a:t>Materials (Basel)</a:t>
            </a:r>
            <a:r>
              <a:rPr lang="en-US" sz="1200" dirty="0">
                <a:solidFill>
                  <a:schemeClr val="bg1"/>
                </a:solidFill>
              </a:rPr>
              <a:t>. 2019;12(15):2375. Published 2019 Jul 25. doi:10.3390/ma12152375</a:t>
            </a:r>
          </a:p>
        </p:txBody>
      </p:sp>
    </p:spTree>
    <p:extLst>
      <p:ext uri="{BB962C8B-B14F-4D97-AF65-F5344CB8AC3E}">
        <p14:creationId xmlns:p14="http://schemas.microsoft.com/office/powerpoint/2010/main" val="1726472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98" y="-104172"/>
            <a:ext cx="11343189" cy="1325563"/>
          </a:xfrm>
        </p:spPr>
        <p:txBody>
          <a:bodyPr>
            <a:normAutofit/>
          </a:bodyPr>
          <a:lstStyle/>
          <a:p>
            <a:pPr algn="ctr"/>
            <a:r>
              <a:rPr lang="en-US" sz="4000" dirty="0">
                <a:solidFill>
                  <a:srgbClr val="FFFF00"/>
                </a:solidFill>
              </a:rPr>
              <a:t>Agenda</a:t>
            </a:r>
          </a:p>
        </p:txBody>
      </p:sp>
      <p:sp>
        <p:nvSpPr>
          <p:cNvPr id="6" name="Content Placeholder 5"/>
          <p:cNvSpPr>
            <a:spLocks noGrp="1"/>
          </p:cNvSpPr>
          <p:nvPr>
            <p:ph idx="1"/>
          </p:nvPr>
        </p:nvSpPr>
        <p:spPr>
          <a:xfrm>
            <a:off x="972272" y="1221391"/>
            <a:ext cx="10966475" cy="5502820"/>
          </a:xfrm>
        </p:spPr>
        <p:txBody>
          <a:bodyPr numCol="1">
            <a:noAutofit/>
          </a:bodyPr>
          <a:lstStyle/>
          <a:p>
            <a:pPr marL="914400" lvl="2" indent="0">
              <a:buNone/>
            </a:pPr>
            <a:endParaRPr lang="en-US" sz="2800" dirty="0"/>
          </a:p>
          <a:p>
            <a:pPr marL="514350" indent="-514350">
              <a:buFont typeface="+mj-lt"/>
              <a:buAutoNum type="arabicPeriod"/>
            </a:pPr>
            <a:r>
              <a:rPr lang="en-US" dirty="0"/>
              <a:t>Incidental polyp of vocal cords found upon intubation </a:t>
            </a:r>
          </a:p>
          <a:p>
            <a:pPr marL="514350" indent="-514350">
              <a:buFont typeface="+mj-lt"/>
              <a:buAutoNum type="arabicPeriod"/>
            </a:pPr>
            <a:r>
              <a:rPr lang="en-US" sz="2800" dirty="0"/>
              <a:t>Incidental epiglottic mass Infected abdominal wall mesh and ventral hernia</a:t>
            </a:r>
          </a:p>
          <a:p>
            <a:pPr marL="457200" indent="-457200">
              <a:buFont typeface="+mj-lt"/>
              <a:buAutoNum type="arabicPeriod"/>
            </a:pPr>
            <a:r>
              <a:rPr lang="en-US" dirty="0"/>
              <a:t>Necrotizing fasciitis of hand and forearm</a:t>
            </a:r>
          </a:p>
          <a:p>
            <a:pPr marL="457200" indent="-457200">
              <a:buFont typeface="+mj-lt"/>
              <a:buAutoNum type="arabicPeriod"/>
            </a:pPr>
            <a:r>
              <a:rPr lang="en-US" dirty="0"/>
              <a:t>“Traumatic” neuroma of sacral nerve</a:t>
            </a:r>
          </a:p>
          <a:p>
            <a:pPr marL="457200" indent="-457200">
              <a:buFont typeface="+mj-lt"/>
              <a:buAutoNum type="arabicPeriod"/>
            </a:pPr>
            <a:r>
              <a:rPr lang="en-US" dirty="0"/>
              <a:t>Chronic osteomyelitis of the pelvis</a:t>
            </a:r>
          </a:p>
          <a:p>
            <a:pPr marL="457200" indent="-457200">
              <a:buFont typeface="+mj-lt"/>
              <a:buAutoNum type="arabicPeriod"/>
            </a:pPr>
            <a:r>
              <a:rPr lang="en-US" dirty="0"/>
              <a:t>Next week’s agenda</a:t>
            </a:r>
          </a:p>
        </p:txBody>
      </p:sp>
    </p:spTree>
    <p:extLst>
      <p:ext uri="{BB962C8B-B14F-4D97-AF65-F5344CB8AC3E}">
        <p14:creationId xmlns:p14="http://schemas.microsoft.com/office/powerpoint/2010/main" val="83815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14522" cy="1265238"/>
          </a:xfrm>
        </p:spPr>
        <p:txBody>
          <a:bodyPr>
            <a:normAutofit/>
          </a:bodyPr>
          <a:lstStyle/>
          <a:p>
            <a:pPr algn="ctr"/>
            <a:r>
              <a:rPr lang="en-US" sz="3600" dirty="0">
                <a:solidFill>
                  <a:srgbClr val="FFFF00"/>
                </a:solidFill>
              </a:rPr>
              <a:t>What is evidence for use of abdominal wall mesh?</a:t>
            </a:r>
          </a:p>
        </p:txBody>
      </p:sp>
      <p:sp>
        <p:nvSpPr>
          <p:cNvPr id="4" name="Rectangle 5"/>
          <p:cNvSpPr txBox="1">
            <a:spLocks/>
          </p:cNvSpPr>
          <p:nvPr/>
        </p:nvSpPr>
        <p:spPr>
          <a:xfrm>
            <a:off x="509285" y="1143000"/>
            <a:ext cx="11088547" cy="4572000"/>
          </a:xfrm>
          <a:prstGeom prst="rect">
            <a:avLst/>
          </a:prstGeom>
        </p:spPr>
        <p:txBody>
          <a:bodyPr vert="horz">
            <a:normAutofit/>
          </a:bodyPr>
          <a:lstStyle/>
          <a:p>
            <a:pPr marL="457200" indent="-457200">
              <a:buClr>
                <a:srgbClr val="FFFF00"/>
              </a:buClr>
              <a:buFont typeface="Arial" charset="0"/>
              <a:buChar char="•"/>
            </a:pPr>
            <a:endParaRPr lang="en-US" sz="2800" dirty="0">
              <a:solidFill>
                <a:schemeClr val="bg1"/>
              </a:solidFill>
            </a:endParaRPr>
          </a:p>
        </p:txBody>
      </p:sp>
      <p:sp>
        <p:nvSpPr>
          <p:cNvPr id="5" name="TextBox 4"/>
          <p:cNvSpPr txBox="1"/>
          <p:nvPr/>
        </p:nvSpPr>
        <p:spPr>
          <a:xfrm>
            <a:off x="1111170" y="6312320"/>
            <a:ext cx="11389490" cy="461665"/>
          </a:xfrm>
          <a:prstGeom prst="rect">
            <a:avLst/>
          </a:prstGeom>
          <a:noFill/>
        </p:spPr>
        <p:txBody>
          <a:bodyPr wrap="square" rtlCol="0">
            <a:spAutoFit/>
          </a:bodyPr>
          <a:lstStyle/>
          <a:p>
            <a:pPr marL="460375" indent="-460375"/>
            <a:r>
              <a:rPr lang="en-US" sz="1200" dirty="0">
                <a:solidFill>
                  <a:schemeClr val="bg1"/>
                </a:solidFill>
              </a:rPr>
              <a:t>Costa A, </a:t>
            </a:r>
            <a:r>
              <a:rPr lang="en-US" sz="1200" dirty="0" err="1">
                <a:solidFill>
                  <a:schemeClr val="bg1"/>
                </a:solidFill>
              </a:rPr>
              <a:t>Adamo</a:t>
            </a:r>
            <a:r>
              <a:rPr lang="en-US" sz="1200" dirty="0">
                <a:solidFill>
                  <a:schemeClr val="bg1"/>
                </a:solidFill>
              </a:rPr>
              <a:t> S, </a:t>
            </a:r>
            <a:r>
              <a:rPr lang="en-US" sz="1200" dirty="0" err="1">
                <a:solidFill>
                  <a:schemeClr val="bg1"/>
                </a:solidFill>
              </a:rPr>
              <a:t>Gossetti</a:t>
            </a:r>
            <a:r>
              <a:rPr lang="en-US" sz="1200" dirty="0">
                <a:solidFill>
                  <a:schemeClr val="bg1"/>
                </a:solidFill>
              </a:rPr>
              <a:t> F, et al. Biological Scaffolds for Abdominal Wall Repair: Future in Clinical Application?. </a:t>
            </a:r>
            <a:r>
              <a:rPr lang="en-US" sz="1200" i="1" dirty="0">
                <a:solidFill>
                  <a:schemeClr val="bg1"/>
                </a:solidFill>
              </a:rPr>
              <a:t>Materials (Basel)</a:t>
            </a:r>
            <a:r>
              <a:rPr lang="en-US" sz="1200" dirty="0">
                <a:solidFill>
                  <a:schemeClr val="bg1"/>
                </a:solidFill>
              </a:rPr>
              <a:t>. 2019;12(15):2375. Published 2019 Jul 25. doi:10.3390/ma12152375</a:t>
            </a:r>
          </a:p>
        </p:txBody>
      </p:sp>
      <p:sp>
        <p:nvSpPr>
          <p:cNvPr id="3" name="AutoShape 2" descr="n external file that holds a picture, illustration, etc.&#10;Object n"/>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8" name="Picture 4" descr="n external file that holds a picture, illustration, etc.&#10;Object 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036200"/>
            <a:ext cx="5972537" cy="527612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09285" y="1811993"/>
            <a:ext cx="1954192" cy="1754326"/>
          </a:xfrm>
          <a:prstGeom prst="rect">
            <a:avLst/>
          </a:prstGeom>
        </p:spPr>
        <p:txBody>
          <a:bodyPr wrap="square">
            <a:spAutoFit/>
          </a:bodyPr>
          <a:lstStyle/>
          <a:p>
            <a:r>
              <a:rPr lang="en-US" dirty="0">
                <a:solidFill>
                  <a:schemeClr val="bg1"/>
                </a:solidFill>
              </a:rPr>
              <a:t>Schematic representation of pros and cons of synthetic versus biologic meshes in hernia repair.</a:t>
            </a:r>
          </a:p>
        </p:txBody>
      </p:sp>
    </p:spTree>
    <p:extLst>
      <p:ext uri="{BB962C8B-B14F-4D97-AF65-F5344CB8AC3E}">
        <p14:creationId xmlns:p14="http://schemas.microsoft.com/office/powerpoint/2010/main" val="1988855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585" y="-60284"/>
            <a:ext cx="11254451" cy="1265238"/>
          </a:xfrm>
        </p:spPr>
        <p:txBody>
          <a:bodyPr>
            <a:normAutofit/>
          </a:bodyPr>
          <a:lstStyle/>
          <a:p>
            <a:pPr algn="ctr"/>
            <a:r>
              <a:rPr lang="en-US" sz="3600" dirty="0">
                <a:solidFill>
                  <a:srgbClr val="FFFF00"/>
                </a:solidFill>
              </a:rPr>
              <a:t>What is evidence for use of abdominal wall mesh?</a:t>
            </a:r>
          </a:p>
        </p:txBody>
      </p:sp>
      <p:sp>
        <p:nvSpPr>
          <p:cNvPr id="4" name="Rectangle 5"/>
          <p:cNvSpPr txBox="1">
            <a:spLocks/>
          </p:cNvSpPr>
          <p:nvPr/>
        </p:nvSpPr>
        <p:spPr>
          <a:xfrm>
            <a:off x="138897" y="923081"/>
            <a:ext cx="11864050" cy="4572000"/>
          </a:xfrm>
          <a:prstGeom prst="rect">
            <a:avLst/>
          </a:prstGeom>
        </p:spPr>
        <p:txBody>
          <a:bodyPr vert="horz">
            <a:noAutofit/>
          </a:bodyPr>
          <a:lstStyle/>
          <a:p>
            <a:pPr marL="457200" indent="-457200">
              <a:buClr>
                <a:srgbClr val="FFFF00"/>
              </a:buClr>
              <a:buFont typeface="Arial" charset="0"/>
              <a:buChar char="•"/>
            </a:pPr>
            <a:r>
              <a:rPr lang="en-US" sz="1600" dirty="0">
                <a:solidFill>
                  <a:schemeClr val="bg1"/>
                </a:solidFill>
              </a:rPr>
              <a:t>In order to overcome the issues related to the application of synthetic meshes (i.e., polyester and polypropylene meshes), second-generation composite surgical meshes for hernia repair were developed.</a:t>
            </a:r>
          </a:p>
          <a:p>
            <a:pPr marL="457200" indent="-457200">
              <a:buClr>
                <a:srgbClr val="FFFF00"/>
              </a:buClr>
              <a:buFont typeface="Arial" charset="0"/>
              <a:buChar char="•"/>
            </a:pPr>
            <a:endParaRPr lang="en-US" sz="1600" dirty="0">
              <a:solidFill>
                <a:schemeClr val="bg1"/>
              </a:solidFill>
            </a:endParaRPr>
          </a:p>
          <a:p>
            <a:pPr marL="457200" indent="-457200">
              <a:buClr>
                <a:srgbClr val="FFFF00"/>
              </a:buClr>
              <a:buFont typeface="Arial" charset="0"/>
              <a:buChar char="•"/>
            </a:pPr>
            <a:r>
              <a:rPr lang="en-US" sz="1600" dirty="0">
                <a:solidFill>
                  <a:schemeClr val="bg1"/>
                </a:solidFill>
              </a:rPr>
              <a:t>Composite meshes have a synthetic layer facing the dermis, which provides mechanical strength and promotes collagen accumulation and ingrowth, and an internal layer coated with a naturally degradable biomaterial, facing the peritoneum, whose primary role is to avoid adhesion to the viscera. The natural layer of such meshes is usually degraded within one to eight months</a:t>
            </a:r>
          </a:p>
          <a:p>
            <a:pPr marL="457200" indent="-457200">
              <a:buClr>
                <a:srgbClr val="FFFF00"/>
              </a:buClr>
              <a:buFont typeface="Arial" charset="0"/>
              <a:buChar char="•"/>
            </a:pPr>
            <a:endParaRPr lang="en-US" sz="1600" dirty="0">
              <a:solidFill>
                <a:schemeClr val="bg1"/>
              </a:solidFill>
            </a:endParaRPr>
          </a:p>
          <a:p>
            <a:pPr marL="457200" indent="-457200">
              <a:buClr>
                <a:srgbClr val="FFFF00"/>
              </a:buClr>
              <a:buFont typeface="Arial" charset="0"/>
              <a:buChar char="•"/>
            </a:pPr>
            <a:r>
              <a:rPr lang="en-US" sz="1600" dirty="0">
                <a:solidFill>
                  <a:schemeClr val="bg1"/>
                </a:solidFill>
              </a:rPr>
              <a:t>After the first pro-inflammatory phase due to injury, the shift toward an anti-inflammatory environment promotes constructive tissue remodeling (i.e., the differentiation of progenitor/stem cells, the formation of a mature vasculature, and the secretion of a new extracellular matrix), while a persisting pro-inflammatory scenario leads to tissue repair failure.  </a:t>
            </a:r>
          </a:p>
          <a:p>
            <a:pPr marL="457200" indent="-457200">
              <a:buClr>
                <a:srgbClr val="FFFF00"/>
              </a:buClr>
              <a:buFont typeface="Arial" charset="0"/>
              <a:buChar char="•"/>
            </a:pPr>
            <a:endParaRPr lang="en-US" sz="1600" dirty="0">
              <a:solidFill>
                <a:schemeClr val="bg1"/>
              </a:solidFill>
            </a:endParaRPr>
          </a:p>
          <a:p>
            <a:pPr marL="457200" indent="-457200">
              <a:buClr>
                <a:srgbClr val="FFFF00"/>
              </a:buClr>
              <a:buFont typeface="Arial" charset="0"/>
              <a:buChar char="•"/>
            </a:pPr>
            <a:r>
              <a:rPr lang="en-US" sz="1600" dirty="0">
                <a:solidFill>
                  <a:schemeClr val="bg1"/>
                </a:solidFill>
              </a:rPr>
              <a:t>Extracellular matrix biomaterials are obtained by </a:t>
            </a:r>
            <a:r>
              <a:rPr lang="en-US" sz="1600" dirty="0" err="1">
                <a:solidFill>
                  <a:schemeClr val="bg1"/>
                </a:solidFill>
              </a:rPr>
              <a:t>decellularization</a:t>
            </a:r>
            <a:r>
              <a:rPr lang="en-US" sz="1600" dirty="0">
                <a:solidFill>
                  <a:schemeClr val="bg1"/>
                </a:solidFill>
              </a:rPr>
              <a:t>, i.e., the removal of the cellular component from tissues and organs. </a:t>
            </a:r>
          </a:p>
          <a:p>
            <a:pPr marL="457200" indent="-457200">
              <a:buClr>
                <a:srgbClr val="FFFF00"/>
              </a:buClr>
              <a:buFont typeface="Arial" charset="0"/>
              <a:buChar char="•"/>
            </a:pPr>
            <a:endParaRPr lang="en-US" sz="1600" dirty="0">
              <a:solidFill>
                <a:schemeClr val="bg1"/>
              </a:solidFill>
            </a:endParaRPr>
          </a:p>
          <a:p>
            <a:pPr marL="457200" indent="-457200">
              <a:buClr>
                <a:srgbClr val="FFFF00"/>
              </a:buClr>
              <a:buFont typeface="Arial" charset="0"/>
              <a:buChar char="•"/>
            </a:pPr>
            <a:r>
              <a:rPr lang="en-US" sz="1600" dirty="0">
                <a:solidFill>
                  <a:schemeClr val="bg1"/>
                </a:solidFill>
              </a:rPr>
              <a:t>Together with growth factors (GFs), ECM degradation products released during </a:t>
            </a:r>
            <a:r>
              <a:rPr lang="en-US" sz="1600" dirty="0" err="1">
                <a:solidFill>
                  <a:schemeClr val="bg1"/>
                </a:solidFill>
              </a:rPr>
              <a:t>remodelling</a:t>
            </a:r>
            <a:r>
              <a:rPr lang="en-US" sz="1600" dirty="0">
                <a:solidFill>
                  <a:schemeClr val="bg1"/>
                </a:solidFill>
              </a:rPr>
              <a:t> are thought to be responsible for ECM bioactivity. In addition to the mentioned advantages offered by ECM biomaterials, the antibacterial action of such biomaterials has been demonstrated.</a:t>
            </a:r>
          </a:p>
          <a:p>
            <a:pPr>
              <a:buClr>
                <a:srgbClr val="FFFF00"/>
              </a:buClr>
            </a:pPr>
            <a:r>
              <a:rPr lang="en-US" sz="1600" dirty="0">
                <a:solidFill>
                  <a:schemeClr val="bg1"/>
                </a:solidFill>
              </a:rPr>
              <a:t> </a:t>
            </a:r>
          </a:p>
          <a:p>
            <a:pPr marL="457200" indent="-457200">
              <a:buClr>
                <a:srgbClr val="FFFF00"/>
              </a:buClr>
              <a:buFont typeface="Arial" charset="0"/>
              <a:buChar char="•"/>
            </a:pPr>
            <a:r>
              <a:rPr lang="en-US" sz="1600" dirty="0">
                <a:solidFill>
                  <a:schemeClr val="bg1"/>
                </a:solidFill>
              </a:rPr>
              <a:t>The observed high recurrence for extracellular matrix biomaterial meshes is commonly ascribed to the degradable nature of the extracellular matrix and the consequent mechanical weakness when compared with synthetic mesh. However, the degradation rate of the ECM during tissue remodeling is also influenced by the deposition of new extracellular matrices by the cells that colonize the implanted biomaterials. Thus, extracellular matrix degradation is also strictly dependent upon the ability of the ECM itself to recruit stem/progenitor cells, to modulate the inflammatory response, and to respond to mechanical stimuli. </a:t>
            </a:r>
          </a:p>
        </p:txBody>
      </p:sp>
      <p:sp>
        <p:nvSpPr>
          <p:cNvPr id="5" name="TextBox 4"/>
          <p:cNvSpPr txBox="1"/>
          <p:nvPr/>
        </p:nvSpPr>
        <p:spPr>
          <a:xfrm>
            <a:off x="1111170" y="6312320"/>
            <a:ext cx="11389490" cy="461665"/>
          </a:xfrm>
          <a:prstGeom prst="rect">
            <a:avLst/>
          </a:prstGeom>
          <a:noFill/>
        </p:spPr>
        <p:txBody>
          <a:bodyPr wrap="square" rtlCol="0">
            <a:spAutoFit/>
          </a:bodyPr>
          <a:lstStyle/>
          <a:p>
            <a:pPr marL="460375" indent="-460375"/>
            <a:r>
              <a:rPr lang="en-US" sz="1200" dirty="0">
                <a:solidFill>
                  <a:schemeClr val="bg1"/>
                </a:solidFill>
              </a:rPr>
              <a:t>Costa A, </a:t>
            </a:r>
            <a:r>
              <a:rPr lang="en-US" sz="1200" dirty="0" err="1">
                <a:solidFill>
                  <a:schemeClr val="bg1"/>
                </a:solidFill>
              </a:rPr>
              <a:t>Adamo</a:t>
            </a:r>
            <a:r>
              <a:rPr lang="en-US" sz="1200" dirty="0">
                <a:solidFill>
                  <a:schemeClr val="bg1"/>
                </a:solidFill>
              </a:rPr>
              <a:t> S, </a:t>
            </a:r>
            <a:r>
              <a:rPr lang="en-US" sz="1200" dirty="0" err="1">
                <a:solidFill>
                  <a:schemeClr val="bg1"/>
                </a:solidFill>
              </a:rPr>
              <a:t>Gossetti</a:t>
            </a:r>
            <a:r>
              <a:rPr lang="en-US" sz="1200" dirty="0">
                <a:solidFill>
                  <a:schemeClr val="bg1"/>
                </a:solidFill>
              </a:rPr>
              <a:t> F, et al. Biological Scaffolds for Abdominal Wall Repair: Future in Clinical Application?. </a:t>
            </a:r>
            <a:r>
              <a:rPr lang="en-US" sz="1200" i="1" dirty="0">
                <a:solidFill>
                  <a:schemeClr val="bg1"/>
                </a:solidFill>
              </a:rPr>
              <a:t>Materials (Basel)</a:t>
            </a:r>
            <a:r>
              <a:rPr lang="en-US" sz="1200" dirty="0">
                <a:solidFill>
                  <a:schemeClr val="bg1"/>
                </a:solidFill>
              </a:rPr>
              <a:t>. 2019;12(15):2375. Published 2019 Jul 25. doi:10.3390/ma12152375</a:t>
            </a:r>
          </a:p>
        </p:txBody>
      </p:sp>
    </p:spTree>
    <p:extLst>
      <p:ext uri="{BB962C8B-B14F-4D97-AF65-F5344CB8AC3E}">
        <p14:creationId xmlns:p14="http://schemas.microsoft.com/office/powerpoint/2010/main" val="681625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838200" y="1403499"/>
            <a:ext cx="10960261" cy="4228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0" name="Content Placeholder 2"/>
          <p:cNvSpPr txBox="1">
            <a:spLocks/>
          </p:cNvSpPr>
          <p:nvPr/>
        </p:nvSpPr>
        <p:spPr>
          <a:xfrm>
            <a:off x="1297172" y="2082570"/>
            <a:ext cx="9985251"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400" dirty="0">
              <a:solidFill>
                <a:schemeClr val="bg1"/>
              </a:solidFill>
            </a:endParaRPr>
          </a:p>
        </p:txBody>
      </p:sp>
      <p:sp>
        <p:nvSpPr>
          <p:cNvPr id="9" name="Title 1"/>
          <p:cNvSpPr txBox="1">
            <a:spLocks/>
          </p:cNvSpPr>
          <p:nvPr/>
        </p:nvSpPr>
        <p:spPr>
          <a:xfrm>
            <a:off x="838200" y="257980"/>
            <a:ext cx="10515600" cy="1325563"/>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Arial Rounded MT Bold" charset="0"/>
                <a:ea typeface="Arial Rounded MT Bold" charset="0"/>
                <a:cs typeface="Arial Rounded MT Bold" charset="0"/>
              </a:defRPr>
            </a:lvl1pPr>
          </a:lstStyle>
          <a:p>
            <a:pPr algn="ctr"/>
            <a:r>
              <a:rPr lang="en-US" dirty="0">
                <a:solidFill>
                  <a:srgbClr val="FFFF00"/>
                </a:solidFill>
              </a:rPr>
              <a:t>Clinical Presentation: Necrotizing </a:t>
            </a:r>
            <a:r>
              <a:rPr lang="en-US" dirty="0" err="1">
                <a:solidFill>
                  <a:srgbClr val="FFFF00"/>
                </a:solidFill>
              </a:rPr>
              <a:t>fascitiis</a:t>
            </a:r>
            <a:r>
              <a:rPr lang="en-US" dirty="0">
                <a:solidFill>
                  <a:srgbClr val="FFFF00"/>
                </a:solidFill>
              </a:rPr>
              <a:t> of the hand and forearm</a:t>
            </a:r>
            <a:br>
              <a:rPr lang="en-US" dirty="0">
                <a:solidFill>
                  <a:srgbClr val="FFFF00"/>
                </a:solidFill>
              </a:rPr>
            </a:br>
            <a:endParaRPr lang="en-US" sz="2800" dirty="0">
              <a:solidFill>
                <a:srgbClr val="FFFF00"/>
              </a:solidFill>
            </a:endParaRPr>
          </a:p>
        </p:txBody>
      </p:sp>
      <p:sp>
        <p:nvSpPr>
          <p:cNvPr id="5" name="Content Placeholder 2"/>
          <p:cNvSpPr txBox="1">
            <a:spLocks/>
          </p:cNvSpPr>
          <p:nvPr/>
        </p:nvSpPr>
        <p:spPr>
          <a:xfrm>
            <a:off x="1030146" y="1548476"/>
            <a:ext cx="9398643"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r>
              <a:rPr lang="en-US" sz="2400" dirty="0">
                <a:solidFill>
                  <a:schemeClr val="bg1"/>
                </a:solidFill>
              </a:rPr>
              <a:t>Age: 53</a:t>
            </a:r>
          </a:p>
          <a:p>
            <a:pPr>
              <a:buClr>
                <a:srgbClr val="FFFF00"/>
              </a:buClr>
            </a:pPr>
            <a:r>
              <a:rPr lang="en-US" sz="2400" dirty="0">
                <a:solidFill>
                  <a:schemeClr val="bg1"/>
                </a:solidFill>
              </a:rPr>
              <a:t>Previous bilateral below knee amputation from diabetic foot ulcers</a:t>
            </a:r>
          </a:p>
          <a:p>
            <a:pPr>
              <a:buClr>
                <a:srgbClr val="FFFF00"/>
              </a:buClr>
            </a:pPr>
            <a:r>
              <a:rPr lang="en-US" sz="2400" dirty="0">
                <a:solidFill>
                  <a:schemeClr val="bg1"/>
                </a:solidFill>
              </a:rPr>
              <a:t>Previous surgery of knee and patella (HB) with complete healing</a:t>
            </a:r>
          </a:p>
          <a:p>
            <a:pPr>
              <a:buClr>
                <a:srgbClr val="FFFF00"/>
              </a:buClr>
            </a:pPr>
            <a:r>
              <a:rPr lang="en-US" sz="2400" dirty="0">
                <a:solidFill>
                  <a:schemeClr val="bg1"/>
                </a:solidFill>
              </a:rPr>
              <a:t>Presented with necrotizing </a:t>
            </a:r>
            <a:r>
              <a:rPr lang="en-US" sz="2400" dirty="0" err="1">
                <a:solidFill>
                  <a:schemeClr val="bg1"/>
                </a:solidFill>
              </a:rPr>
              <a:t>fasciitiis</a:t>
            </a:r>
            <a:r>
              <a:rPr lang="en-US" sz="2400" dirty="0">
                <a:solidFill>
                  <a:schemeClr val="bg1"/>
                </a:solidFill>
              </a:rPr>
              <a:t> or hand and forearm</a:t>
            </a:r>
          </a:p>
          <a:p>
            <a:pPr>
              <a:buClr>
                <a:srgbClr val="FFFF00"/>
              </a:buClr>
            </a:pPr>
            <a:r>
              <a:rPr lang="en-US" sz="2400" dirty="0">
                <a:solidFill>
                  <a:schemeClr val="bg1"/>
                </a:solidFill>
              </a:rPr>
              <a:t>Necrotizing </a:t>
            </a:r>
            <a:r>
              <a:rPr lang="en-US" sz="2400" dirty="0" err="1">
                <a:solidFill>
                  <a:schemeClr val="bg1"/>
                </a:solidFill>
              </a:rPr>
              <a:t>fasciiitis</a:t>
            </a:r>
            <a:r>
              <a:rPr lang="en-US" sz="2400" dirty="0">
                <a:solidFill>
                  <a:schemeClr val="bg1"/>
                </a:solidFill>
              </a:rPr>
              <a:t> of hand and forearm</a:t>
            </a:r>
          </a:p>
          <a:p>
            <a:pPr>
              <a:buClr>
                <a:srgbClr val="FFFF00"/>
              </a:buClr>
            </a:pPr>
            <a:r>
              <a:rPr lang="en-US" sz="2400" dirty="0">
                <a:solidFill>
                  <a:schemeClr val="bg1"/>
                </a:solidFill>
              </a:rPr>
              <a:t>Extensive Poly</a:t>
            </a:r>
          </a:p>
          <a:p>
            <a:pPr>
              <a:buClr>
                <a:srgbClr val="FFFF00"/>
              </a:buClr>
            </a:pPr>
            <a:r>
              <a:rPr lang="en-US" sz="2400" dirty="0">
                <a:solidFill>
                  <a:schemeClr val="bg1"/>
                </a:solidFill>
              </a:rPr>
              <a:t>Dorsal on the forearm</a:t>
            </a:r>
          </a:p>
          <a:p>
            <a:pPr>
              <a:buClr>
                <a:srgbClr val="FFFF00"/>
              </a:buClr>
            </a:pPr>
            <a:r>
              <a:rPr lang="en-US" sz="2400" dirty="0">
                <a:solidFill>
                  <a:schemeClr val="bg1"/>
                </a:solidFill>
              </a:rPr>
              <a:t>Origin is the middle third of posterior surface of ulna, interosseous membrane.</a:t>
            </a:r>
          </a:p>
          <a:p>
            <a:pPr>
              <a:buClr>
                <a:srgbClr val="FFFF00"/>
              </a:buClr>
            </a:pPr>
            <a:r>
              <a:rPr lang="en-US" sz="2400" dirty="0">
                <a:solidFill>
                  <a:schemeClr val="bg1"/>
                </a:solidFill>
              </a:rPr>
              <a:t>Distal </a:t>
            </a:r>
            <a:r>
              <a:rPr lang="en-US" sz="2400" dirty="0" err="1">
                <a:solidFill>
                  <a:schemeClr val="bg1"/>
                </a:solidFill>
              </a:rPr>
              <a:t>phalynx</a:t>
            </a:r>
            <a:endParaRPr lang="en-US" sz="2400" dirty="0">
              <a:solidFill>
                <a:schemeClr val="bg1"/>
              </a:solidFill>
            </a:endParaRPr>
          </a:p>
          <a:p>
            <a:pPr>
              <a:buClr>
                <a:srgbClr val="FFFF00"/>
              </a:buClr>
            </a:pPr>
            <a:endParaRPr lang="en-US" sz="2400" dirty="0">
              <a:solidFill>
                <a:schemeClr val="bg1"/>
              </a:solidFill>
            </a:endParaRPr>
          </a:p>
          <a:p>
            <a:pPr>
              <a:buClr>
                <a:srgbClr val="FFFF00"/>
              </a:buClr>
            </a:pPr>
            <a:endParaRPr lang="en-US" sz="2400" dirty="0">
              <a:solidFill>
                <a:schemeClr val="bg1"/>
              </a:solidFill>
            </a:endParaRPr>
          </a:p>
          <a:p>
            <a:pPr>
              <a:buClr>
                <a:srgbClr val="FFFF00"/>
              </a:buClr>
            </a:pPr>
            <a:endParaRPr lang="en-US" sz="2400" dirty="0">
              <a:solidFill>
                <a:schemeClr val="bg1"/>
              </a:solidFill>
            </a:endParaRPr>
          </a:p>
        </p:txBody>
      </p:sp>
    </p:spTree>
    <p:extLst>
      <p:ext uri="{BB962C8B-B14F-4D97-AF65-F5344CB8AC3E}">
        <p14:creationId xmlns:p14="http://schemas.microsoft.com/office/powerpoint/2010/main" val="1086427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838200" y="1403499"/>
            <a:ext cx="10960261" cy="4228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0" name="Content Placeholder 2"/>
          <p:cNvSpPr txBox="1">
            <a:spLocks/>
          </p:cNvSpPr>
          <p:nvPr/>
        </p:nvSpPr>
        <p:spPr>
          <a:xfrm>
            <a:off x="1297172" y="2082570"/>
            <a:ext cx="9985251"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400" dirty="0">
              <a:solidFill>
                <a:schemeClr val="bg1"/>
              </a:solidFill>
            </a:endParaRPr>
          </a:p>
        </p:txBody>
      </p:sp>
      <p:sp>
        <p:nvSpPr>
          <p:cNvPr id="9" name="Title 1"/>
          <p:cNvSpPr txBox="1">
            <a:spLocks/>
          </p:cNvSpPr>
          <p:nvPr/>
        </p:nvSpPr>
        <p:spPr>
          <a:xfrm>
            <a:off x="838200" y="257980"/>
            <a:ext cx="10515600" cy="1325563"/>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Arial Rounded MT Bold" charset="0"/>
                <a:ea typeface="Arial Rounded MT Bold" charset="0"/>
                <a:cs typeface="Arial Rounded MT Bold" charset="0"/>
              </a:defRPr>
            </a:lvl1pPr>
          </a:lstStyle>
          <a:p>
            <a:pPr algn="ctr"/>
            <a:r>
              <a:rPr lang="en-US" dirty="0">
                <a:solidFill>
                  <a:srgbClr val="FFFF00"/>
                </a:solidFill>
              </a:rPr>
              <a:t>Clinical Presentation: Necrotizing </a:t>
            </a:r>
            <a:r>
              <a:rPr lang="en-US" dirty="0" err="1">
                <a:solidFill>
                  <a:srgbClr val="FFFF00"/>
                </a:solidFill>
              </a:rPr>
              <a:t>fascitiis</a:t>
            </a:r>
            <a:r>
              <a:rPr lang="en-US" dirty="0">
                <a:solidFill>
                  <a:srgbClr val="FFFF00"/>
                </a:solidFill>
              </a:rPr>
              <a:t> of the hand and forearm</a:t>
            </a:r>
            <a:br>
              <a:rPr lang="en-US" dirty="0">
                <a:solidFill>
                  <a:srgbClr val="FFFF00"/>
                </a:solidFill>
              </a:rPr>
            </a:br>
            <a:endParaRPr lang="en-US" sz="2800" dirty="0">
              <a:solidFill>
                <a:srgbClr val="FFFF00"/>
              </a:solidFill>
            </a:endParaRPr>
          </a:p>
        </p:txBody>
      </p:sp>
      <p:sp>
        <p:nvSpPr>
          <p:cNvPr id="5" name="Content Placeholder 2"/>
          <p:cNvSpPr txBox="1">
            <a:spLocks/>
          </p:cNvSpPr>
          <p:nvPr/>
        </p:nvSpPr>
        <p:spPr>
          <a:xfrm>
            <a:off x="1030146" y="1548476"/>
            <a:ext cx="9398643"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40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229730" y="2013340"/>
            <a:ext cx="4878729" cy="365904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426924" y="2013341"/>
            <a:ext cx="4878731" cy="3659048"/>
          </a:xfrm>
          <a:prstGeom prst="rect">
            <a:avLst/>
          </a:prstGeom>
        </p:spPr>
      </p:pic>
    </p:spTree>
    <p:extLst>
      <p:ext uri="{BB962C8B-B14F-4D97-AF65-F5344CB8AC3E}">
        <p14:creationId xmlns:p14="http://schemas.microsoft.com/office/powerpoint/2010/main" val="176953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838200" y="1403499"/>
            <a:ext cx="10960261" cy="4228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0" name="Content Placeholder 2"/>
          <p:cNvSpPr txBox="1">
            <a:spLocks/>
          </p:cNvSpPr>
          <p:nvPr/>
        </p:nvSpPr>
        <p:spPr>
          <a:xfrm>
            <a:off x="1297172" y="2082570"/>
            <a:ext cx="9985251"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400" dirty="0">
              <a:solidFill>
                <a:schemeClr val="bg1"/>
              </a:solidFill>
            </a:endParaRPr>
          </a:p>
        </p:txBody>
      </p:sp>
      <p:sp>
        <p:nvSpPr>
          <p:cNvPr id="9" name="Title 1"/>
          <p:cNvSpPr txBox="1">
            <a:spLocks/>
          </p:cNvSpPr>
          <p:nvPr/>
        </p:nvSpPr>
        <p:spPr>
          <a:xfrm>
            <a:off x="838200" y="257980"/>
            <a:ext cx="10515600" cy="1325563"/>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Arial Rounded MT Bold" charset="0"/>
                <a:ea typeface="Arial Rounded MT Bold" charset="0"/>
                <a:cs typeface="Arial Rounded MT Bold" charset="0"/>
              </a:defRPr>
            </a:lvl1pPr>
          </a:lstStyle>
          <a:p>
            <a:pPr algn="ctr"/>
            <a:r>
              <a:rPr lang="en-US" dirty="0">
                <a:solidFill>
                  <a:srgbClr val="FFFF00"/>
                </a:solidFill>
              </a:rPr>
              <a:t>Clinical Presentation: Necrotizing </a:t>
            </a:r>
            <a:r>
              <a:rPr lang="en-US" dirty="0" err="1">
                <a:solidFill>
                  <a:srgbClr val="FFFF00"/>
                </a:solidFill>
              </a:rPr>
              <a:t>fascitiis</a:t>
            </a:r>
            <a:r>
              <a:rPr lang="en-US" dirty="0">
                <a:solidFill>
                  <a:srgbClr val="FFFF00"/>
                </a:solidFill>
              </a:rPr>
              <a:t> of the hand and forearm</a:t>
            </a:r>
            <a:br>
              <a:rPr lang="en-US" dirty="0">
                <a:solidFill>
                  <a:srgbClr val="FFFF00"/>
                </a:solidFill>
              </a:rPr>
            </a:br>
            <a:endParaRPr lang="en-US" sz="2800" dirty="0">
              <a:solidFill>
                <a:srgbClr val="FFFF00"/>
              </a:solidFill>
            </a:endParaRPr>
          </a:p>
        </p:txBody>
      </p:sp>
      <p:sp>
        <p:nvSpPr>
          <p:cNvPr id="5" name="Content Placeholder 2"/>
          <p:cNvSpPr txBox="1">
            <a:spLocks/>
          </p:cNvSpPr>
          <p:nvPr/>
        </p:nvSpPr>
        <p:spPr>
          <a:xfrm>
            <a:off x="1030146" y="1548476"/>
            <a:ext cx="9398643"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400"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13412" y="1988994"/>
            <a:ext cx="5060961" cy="379572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441112" y="2038735"/>
            <a:ext cx="5081884" cy="3811413"/>
          </a:xfrm>
          <a:prstGeom prst="rect">
            <a:avLst/>
          </a:prstGeom>
        </p:spPr>
      </p:pic>
    </p:spTree>
    <p:extLst>
      <p:ext uri="{BB962C8B-B14F-4D97-AF65-F5344CB8AC3E}">
        <p14:creationId xmlns:p14="http://schemas.microsoft.com/office/powerpoint/2010/main" val="1645123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838200" y="1403499"/>
            <a:ext cx="10960261" cy="4228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0" name="Content Placeholder 2"/>
          <p:cNvSpPr txBox="1">
            <a:spLocks/>
          </p:cNvSpPr>
          <p:nvPr/>
        </p:nvSpPr>
        <p:spPr>
          <a:xfrm>
            <a:off x="1297172" y="2082570"/>
            <a:ext cx="9985251"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400" dirty="0">
              <a:solidFill>
                <a:schemeClr val="bg1"/>
              </a:solidFill>
            </a:endParaRPr>
          </a:p>
        </p:txBody>
      </p:sp>
      <p:sp>
        <p:nvSpPr>
          <p:cNvPr id="9" name="Title 1"/>
          <p:cNvSpPr txBox="1">
            <a:spLocks/>
          </p:cNvSpPr>
          <p:nvPr/>
        </p:nvSpPr>
        <p:spPr>
          <a:xfrm>
            <a:off x="300943" y="257980"/>
            <a:ext cx="11771452"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Arial Rounded MT Bold" charset="0"/>
                <a:ea typeface="Arial Rounded MT Bold" charset="0"/>
                <a:cs typeface="Arial Rounded MT Bold" charset="0"/>
              </a:defRPr>
            </a:lvl1pPr>
          </a:lstStyle>
          <a:p>
            <a:pPr algn="ctr"/>
            <a:r>
              <a:rPr lang="en-US" dirty="0">
                <a:solidFill>
                  <a:srgbClr val="FFFF00"/>
                </a:solidFill>
              </a:rPr>
              <a:t>Necrotizing </a:t>
            </a:r>
            <a:r>
              <a:rPr lang="en-US" dirty="0" err="1">
                <a:solidFill>
                  <a:srgbClr val="FFFF00"/>
                </a:solidFill>
              </a:rPr>
              <a:t>fascitiis</a:t>
            </a:r>
            <a:r>
              <a:rPr lang="en-US" dirty="0">
                <a:solidFill>
                  <a:srgbClr val="FFFF00"/>
                </a:solidFill>
              </a:rPr>
              <a:t> of the hand and forearm</a:t>
            </a:r>
            <a:br>
              <a:rPr lang="en-US" dirty="0">
                <a:solidFill>
                  <a:srgbClr val="FFFF00"/>
                </a:solidFill>
              </a:rPr>
            </a:br>
            <a:endParaRPr lang="en-US" sz="2800" dirty="0">
              <a:solidFill>
                <a:srgbClr val="FFFF00"/>
              </a:solidFill>
            </a:endParaRPr>
          </a:p>
        </p:txBody>
      </p:sp>
      <p:sp>
        <p:nvSpPr>
          <p:cNvPr id="5" name="Content Placeholder 2"/>
          <p:cNvSpPr txBox="1">
            <a:spLocks/>
          </p:cNvSpPr>
          <p:nvPr/>
        </p:nvSpPr>
        <p:spPr>
          <a:xfrm>
            <a:off x="1030147" y="1548476"/>
            <a:ext cx="2291788"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r>
              <a:rPr lang="en-US" sz="2400" dirty="0">
                <a:solidFill>
                  <a:schemeClr val="bg1"/>
                </a:solidFill>
              </a:rPr>
              <a:t>Note extension of P longus tendon in middle</a:t>
            </a:r>
          </a:p>
          <a:p>
            <a:pPr>
              <a:buClr>
                <a:srgbClr val="FFFF00"/>
              </a:buClr>
            </a:pPr>
            <a:endParaRPr lang="en-US" sz="2400" dirty="0">
              <a:solidFill>
                <a:schemeClr val="bg1"/>
              </a:solidFill>
            </a:endParaRPr>
          </a:p>
          <a:p>
            <a:pPr>
              <a:buClr>
                <a:srgbClr val="FFFF00"/>
              </a:buClr>
            </a:pPr>
            <a:endParaRPr lang="en-US" sz="240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211037" y="1814535"/>
            <a:ext cx="5510620" cy="4132965"/>
          </a:xfrm>
          <a:prstGeom prst="rect">
            <a:avLst/>
          </a:prstGeom>
        </p:spPr>
      </p:pic>
      <p:cxnSp>
        <p:nvCxnSpPr>
          <p:cNvPr id="4" name="Straight Arrow Connector 3"/>
          <p:cNvCxnSpPr/>
          <p:nvPr/>
        </p:nvCxnSpPr>
        <p:spPr>
          <a:xfrm>
            <a:off x="2916820" y="2451270"/>
            <a:ext cx="3159889" cy="1004312"/>
          </a:xfrm>
          <a:prstGeom prst="straightConnector1">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1974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838200" y="1403499"/>
            <a:ext cx="10960261" cy="4228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0" name="Content Placeholder 2"/>
          <p:cNvSpPr txBox="1">
            <a:spLocks/>
          </p:cNvSpPr>
          <p:nvPr/>
        </p:nvSpPr>
        <p:spPr>
          <a:xfrm>
            <a:off x="1297172" y="2082570"/>
            <a:ext cx="9985251"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400" dirty="0">
              <a:solidFill>
                <a:schemeClr val="bg1"/>
              </a:solidFill>
            </a:endParaRPr>
          </a:p>
        </p:txBody>
      </p:sp>
      <p:sp>
        <p:nvSpPr>
          <p:cNvPr id="9" name="Title 1"/>
          <p:cNvSpPr txBox="1">
            <a:spLocks/>
          </p:cNvSpPr>
          <p:nvPr/>
        </p:nvSpPr>
        <p:spPr>
          <a:xfrm>
            <a:off x="838200" y="257980"/>
            <a:ext cx="10515600" cy="132556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Arial Rounded MT Bold" charset="0"/>
                <a:ea typeface="Arial Rounded MT Bold" charset="0"/>
                <a:cs typeface="Arial Rounded MT Bold" charset="0"/>
              </a:defRPr>
            </a:lvl1pPr>
          </a:lstStyle>
          <a:p>
            <a:pPr algn="ctr"/>
            <a:r>
              <a:rPr lang="en-US" dirty="0">
                <a:solidFill>
                  <a:srgbClr val="FFFF00"/>
                </a:solidFill>
              </a:rPr>
              <a:t>Necrotizing </a:t>
            </a:r>
            <a:r>
              <a:rPr lang="en-US" dirty="0" err="1">
                <a:solidFill>
                  <a:srgbClr val="FFFF00"/>
                </a:solidFill>
              </a:rPr>
              <a:t>fascitiis</a:t>
            </a:r>
            <a:r>
              <a:rPr lang="en-US" dirty="0">
                <a:solidFill>
                  <a:srgbClr val="FFFF00"/>
                </a:solidFill>
              </a:rPr>
              <a:t> of the hand and forearm</a:t>
            </a:r>
            <a:br>
              <a:rPr lang="en-US" dirty="0">
                <a:solidFill>
                  <a:srgbClr val="FFFF00"/>
                </a:solidFill>
              </a:rPr>
            </a:br>
            <a:endParaRPr lang="en-US" sz="6000" dirty="0">
              <a:solidFill>
                <a:srgbClr val="FFFF00"/>
              </a:solidFill>
            </a:endParaRPr>
          </a:p>
        </p:txBody>
      </p:sp>
      <p:sp>
        <p:nvSpPr>
          <p:cNvPr id="5" name="Content Placeholder 2"/>
          <p:cNvSpPr txBox="1">
            <a:spLocks/>
          </p:cNvSpPr>
          <p:nvPr/>
        </p:nvSpPr>
        <p:spPr>
          <a:xfrm>
            <a:off x="1006996" y="1985468"/>
            <a:ext cx="9861631"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rgbClr val="FFFF00"/>
              </a:buClr>
              <a:buNone/>
            </a:pPr>
            <a:r>
              <a:rPr lang="en-US" sz="2400" dirty="0">
                <a:solidFill>
                  <a:schemeClr val="bg1"/>
                </a:solidFill>
              </a:rPr>
              <a:t>A. Fascia of wrist: left hand. </a:t>
            </a:r>
          </a:p>
          <a:p>
            <a:pPr>
              <a:buClr>
                <a:srgbClr val="FFFF00"/>
              </a:buClr>
            </a:pPr>
            <a:r>
              <a:rPr lang="en-US" sz="2400" dirty="0">
                <a:solidFill>
                  <a:schemeClr val="bg1"/>
                </a:solidFill>
              </a:rPr>
              <a:t>Fragment of </a:t>
            </a:r>
            <a:r>
              <a:rPr lang="en-US" sz="2400" dirty="0" err="1">
                <a:solidFill>
                  <a:schemeClr val="bg1"/>
                </a:solidFill>
              </a:rPr>
              <a:t>fibroconnective</a:t>
            </a:r>
            <a:r>
              <a:rPr lang="en-US" sz="2400" dirty="0">
                <a:solidFill>
                  <a:schemeClr val="bg1"/>
                </a:solidFill>
              </a:rPr>
              <a:t> tissue and scant adipose tissue showing acute and chronic inflammation with focal necrosis and fibrinous exudate. </a:t>
            </a:r>
          </a:p>
          <a:p>
            <a:pPr marL="0" indent="0">
              <a:buClr>
                <a:srgbClr val="FFFF00"/>
              </a:buClr>
              <a:buNone/>
            </a:pPr>
            <a:r>
              <a:rPr lang="en-US" sz="2400" dirty="0">
                <a:solidFill>
                  <a:schemeClr val="bg1"/>
                </a:solidFill>
              </a:rPr>
              <a:t>B. Skin of left hand:</a:t>
            </a:r>
          </a:p>
          <a:p>
            <a:pPr>
              <a:buClr>
                <a:srgbClr val="FFFF00"/>
              </a:buClr>
            </a:pPr>
            <a:r>
              <a:rPr lang="en-US" sz="2400" dirty="0">
                <a:solidFill>
                  <a:schemeClr val="bg1"/>
                </a:solidFill>
              </a:rPr>
              <a:t>Segment of skin and subcutaneous showing: focal acute and chronic inflammation, necrosis, and venous </a:t>
            </a:r>
            <a:r>
              <a:rPr lang="en-US" sz="2400" dirty="0" err="1">
                <a:solidFill>
                  <a:schemeClr val="bg1"/>
                </a:solidFill>
              </a:rPr>
              <a:t>thrombosi</a:t>
            </a:r>
            <a:r>
              <a:rPr lang="en-US" sz="2400" dirty="0">
                <a:solidFill>
                  <a:schemeClr val="bg1"/>
                </a:solidFill>
              </a:rPr>
              <a:t> with organization and recanalization. </a:t>
            </a:r>
          </a:p>
        </p:txBody>
      </p:sp>
    </p:spTree>
    <p:extLst>
      <p:ext uri="{BB962C8B-B14F-4D97-AF65-F5344CB8AC3E}">
        <p14:creationId xmlns:p14="http://schemas.microsoft.com/office/powerpoint/2010/main" val="2112372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838200" y="1403499"/>
            <a:ext cx="10960261" cy="4228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0" name="Content Placeholder 2"/>
          <p:cNvSpPr txBox="1">
            <a:spLocks/>
          </p:cNvSpPr>
          <p:nvPr/>
        </p:nvSpPr>
        <p:spPr>
          <a:xfrm>
            <a:off x="1297172" y="2082570"/>
            <a:ext cx="9985251"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400" dirty="0">
              <a:solidFill>
                <a:schemeClr val="bg1"/>
              </a:solidFill>
            </a:endParaRPr>
          </a:p>
        </p:txBody>
      </p:sp>
      <p:sp>
        <p:nvSpPr>
          <p:cNvPr id="9" name="Title 1"/>
          <p:cNvSpPr txBox="1">
            <a:spLocks/>
          </p:cNvSpPr>
          <p:nvPr/>
        </p:nvSpPr>
        <p:spPr>
          <a:xfrm>
            <a:off x="838200" y="2579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Rounded MT Bold" charset="0"/>
                <a:ea typeface="Arial Rounded MT Bold" charset="0"/>
                <a:cs typeface="Arial Rounded MT Bold" charset="0"/>
              </a:defRPr>
            </a:lvl1pPr>
          </a:lstStyle>
          <a:p>
            <a:pPr algn="ctr"/>
            <a:r>
              <a:rPr lang="en-US" dirty="0">
                <a:solidFill>
                  <a:srgbClr val="FFFF00"/>
                </a:solidFill>
              </a:rPr>
              <a:t>Pathology report</a:t>
            </a:r>
            <a:endParaRPr lang="en-US" sz="2800" dirty="0">
              <a:solidFill>
                <a:srgbClr val="FFFF00"/>
              </a:solidFill>
            </a:endParaRPr>
          </a:p>
        </p:txBody>
      </p:sp>
      <p:sp>
        <p:nvSpPr>
          <p:cNvPr id="5" name="Content Placeholder 2"/>
          <p:cNvSpPr txBox="1">
            <a:spLocks/>
          </p:cNvSpPr>
          <p:nvPr/>
        </p:nvSpPr>
        <p:spPr>
          <a:xfrm>
            <a:off x="1006996" y="1985468"/>
            <a:ext cx="9861631"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rgbClr val="FFFF00"/>
              </a:buClr>
              <a:buNone/>
            </a:pPr>
            <a:r>
              <a:rPr lang="en-US" sz="2400" dirty="0">
                <a:solidFill>
                  <a:schemeClr val="bg1"/>
                </a:solidFill>
              </a:rPr>
              <a:t>A. Bone and marrow space showing changes with chronic osteomyelitis. </a:t>
            </a:r>
          </a:p>
          <a:p>
            <a:pPr marL="0" indent="0">
              <a:buClr>
                <a:srgbClr val="FFFF00"/>
              </a:buClr>
              <a:buNone/>
            </a:pPr>
            <a:r>
              <a:rPr lang="en-US" sz="2400" dirty="0">
                <a:solidFill>
                  <a:schemeClr val="bg1"/>
                </a:solidFill>
              </a:rPr>
              <a:t>Bundles of nerve tissue suggestive of traumatic neuroma</a:t>
            </a:r>
          </a:p>
          <a:p>
            <a:pPr marL="0" indent="0">
              <a:buClr>
                <a:srgbClr val="FFFF00"/>
              </a:buClr>
              <a:buNone/>
            </a:pPr>
            <a:endParaRPr lang="en-US" sz="2400" dirty="0">
              <a:solidFill>
                <a:schemeClr val="bg1"/>
              </a:solidFill>
            </a:endParaRPr>
          </a:p>
          <a:p>
            <a:pPr marL="0" indent="0">
              <a:buClr>
                <a:srgbClr val="FFFF00"/>
              </a:buClr>
              <a:buNone/>
            </a:pPr>
            <a:r>
              <a:rPr lang="en-US" sz="2400" dirty="0">
                <a:solidFill>
                  <a:schemeClr val="bg1"/>
                </a:solidFill>
              </a:rPr>
              <a:t>B. Right sacral bone: Bone and marrow space showing changes with osteomyelitis. </a:t>
            </a:r>
          </a:p>
          <a:p>
            <a:pPr marL="0" indent="0">
              <a:buClr>
                <a:srgbClr val="FFFF00"/>
              </a:buClr>
              <a:buNone/>
            </a:pPr>
            <a:endParaRPr lang="en-US" sz="2400" dirty="0">
              <a:solidFill>
                <a:schemeClr val="bg1"/>
              </a:solidFill>
            </a:endParaRPr>
          </a:p>
          <a:p>
            <a:pPr marL="0" indent="0">
              <a:buClr>
                <a:srgbClr val="FFFF00"/>
              </a:buClr>
              <a:buNone/>
            </a:pPr>
            <a:r>
              <a:rPr lang="en-US" sz="2400" dirty="0">
                <a:solidFill>
                  <a:schemeClr val="bg1"/>
                </a:solidFill>
              </a:rPr>
              <a:t>C. Superficial sacral and buttock wound: Dense fibrous tissue and granulation tissue with mild acute chronic inflammation, edematous.</a:t>
            </a:r>
          </a:p>
          <a:p>
            <a:pPr marL="0" indent="0">
              <a:buClr>
                <a:srgbClr val="FFFF00"/>
              </a:buClr>
              <a:buNone/>
            </a:pPr>
            <a:r>
              <a:rPr lang="en-US" sz="2400" dirty="0">
                <a:solidFill>
                  <a:schemeClr val="bg1"/>
                </a:solidFill>
              </a:rPr>
              <a:t>Small fragments of bone. </a:t>
            </a:r>
          </a:p>
        </p:txBody>
      </p:sp>
    </p:spTree>
    <p:extLst>
      <p:ext uri="{BB962C8B-B14F-4D97-AF65-F5344CB8AC3E}">
        <p14:creationId xmlns:p14="http://schemas.microsoft.com/office/powerpoint/2010/main" val="1098321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838200" y="1403499"/>
            <a:ext cx="10960261" cy="4228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0" name="Content Placeholder 2"/>
          <p:cNvSpPr txBox="1">
            <a:spLocks/>
          </p:cNvSpPr>
          <p:nvPr/>
        </p:nvSpPr>
        <p:spPr>
          <a:xfrm>
            <a:off x="1297172" y="2082570"/>
            <a:ext cx="9985251"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400" dirty="0">
              <a:solidFill>
                <a:schemeClr val="bg1"/>
              </a:solidFill>
            </a:endParaRPr>
          </a:p>
        </p:txBody>
      </p:sp>
      <p:sp>
        <p:nvSpPr>
          <p:cNvPr id="9" name="Title 1"/>
          <p:cNvSpPr txBox="1">
            <a:spLocks/>
          </p:cNvSpPr>
          <p:nvPr/>
        </p:nvSpPr>
        <p:spPr>
          <a:xfrm>
            <a:off x="838200" y="2579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Rounded MT Bold" charset="0"/>
                <a:ea typeface="Arial Rounded MT Bold" charset="0"/>
                <a:cs typeface="Arial Rounded MT Bold" charset="0"/>
              </a:defRPr>
            </a:lvl1pPr>
          </a:lstStyle>
          <a:p>
            <a:pPr algn="ctr"/>
            <a:r>
              <a:rPr lang="en-US" dirty="0">
                <a:solidFill>
                  <a:srgbClr val="FFFF00"/>
                </a:solidFill>
              </a:rPr>
              <a:t>Microbiology</a:t>
            </a:r>
            <a:endParaRPr lang="en-US" sz="2800" dirty="0">
              <a:solidFill>
                <a:srgbClr val="FFFF00"/>
              </a:solidFill>
            </a:endParaRPr>
          </a:p>
        </p:txBody>
      </p:sp>
      <p:sp>
        <p:nvSpPr>
          <p:cNvPr id="5" name="Content Placeholder 2"/>
          <p:cNvSpPr txBox="1">
            <a:spLocks/>
          </p:cNvSpPr>
          <p:nvPr/>
        </p:nvSpPr>
        <p:spPr>
          <a:xfrm>
            <a:off x="1006996" y="1985468"/>
            <a:ext cx="9861631"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r>
              <a:rPr lang="en-US" sz="3200" dirty="0">
                <a:solidFill>
                  <a:schemeClr val="bg1"/>
                </a:solidFill>
              </a:rPr>
              <a:t>Positive for methicillin-susceptible Staphylococcus aureus by </a:t>
            </a:r>
            <a:r>
              <a:rPr lang="en-US" sz="3200" dirty="0" err="1">
                <a:solidFill>
                  <a:schemeClr val="bg1"/>
                </a:solidFill>
              </a:rPr>
              <a:t>Verigent</a:t>
            </a:r>
            <a:r>
              <a:rPr lang="en-US" sz="3200" dirty="0">
                <a:solidFill>
                  <a:schemeClr val="bg1"/>
                </a:solidFill>
              </a:rPr>
              <a:t> nucleic acid test. </a:t>
            </a:r>
          </a:p>
        </p:txBody>
      </p:sp>
    </p:spTree>
    <p:extLst>
      <p:ext uri="{BB962C8B-B14F-4D97-AF65-F5344CB8AC3E}">
        <p14:creationId xmlns:p14="http://schemas.microsoft.com/office/powerpoint/2010/main" val="284890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838200" y="1403499"/>
            <a:ext cx="10960261" cy="4228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0" name="Content Placeholder 2"/>
          <p:cNvSpPr txBox="1">
            <a:spLocks/>
          </p:cNvSpPr>
          <p:nvPr/>
        </p:nvSpPr>
        <p:spPr>
          <a:xfrm>
            <a:off x="1297172" y="2082570"/>
            <a:ext cx="9985251"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400" dirty="0">
              <a:solidFill>
                <a:schemeClr val="bg1"/>
              </a:solidFill>
            </a:endParaRPr>
          </a:p>
        </p:txBody>
      </p:sp>
      <p:sp>
        <p:nvSpPr>
          <p:cNvPr id="9" name="Title 1"/>
          <p:cNvSpPr txBox="1">
            <a:spLocks/>
          </p:cNvSpPr>
          <p:nvPr/>
        </p:nvSpPr>
        <p:spPr>
          <a:xfrm>
            <a:off x="838200" y="2579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Rounded MT Bold" charset="0"/>
                <a:ea typeface="Arial Rounded MT Bold" charset="0"/>
                <a:cs typeface="Arial Rounded MT Bold" charset="0"/>
              </a:defRPr>
            </a:lvl1pPr>
          </a:lstStyle>
          <a:p>
            <a:pPr algn="ctr"/>
            <a:r>
              <a:rPr lang="en-US" dirty="0">
                <a:solidFill>
                  <a:srgbClr val="FFFF00"/>
                </a:solidFill>
              </a:rPr>
              <a:t>Microbiology</a:t>
            </a:r>
            <a:endParaRPr lang="en-US" sz="2800" dirty="0">
              <a:solidFill>
                <a:srgbClr val="FFFF00"/>
              </a:solidFill>
            </a:endParaRPr>
          </a:p>
        </p:txBody>
      </p:sp>
      <p:sp>
        <p:nvSpPr>
          <p:cNvPr id="5" name="Content Placeholder 2"/>
          <p:cNvSpPr txBox="1">
            <a:spLocks/>
          </p:cNvSpPr>
          <p:nvPr/>
        </p:nvSpPr>
        <p:spPr>
          <a:xfrm>
            <a:off x="1006996" y="1985468"/>
            <a:ext cx="9861631"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r>
              <a:rPr lang="en-US" sz="3200" dirty="0">
                <a:solidFill>
                  <a:schemeClr val="bg1"/>
                </a:solidFill>
              </a:rPr>
              <a:t>Pitfalls: patients with diabetes cannot rely solely on the cultures as pathological organisms are routinely present and not cultured. </a:t>
            </a:r>
          </a:p>
          <a:p>
            <a:pPr>
              <a:buClr>
                <a:srgbClr val="FFFF00"/>
              </a:buClr>
            </a:pPr>
            <a:r>
              <a:rPr lang="en-US" sz="3200" dirty="0">
                <a:solidFill>
                  <a:schemeClr val="bg1"/>
                </a:solidFill>
              </a:rPr>
              <a:t>Endpoint to narrow antibiotics in cases of severe infection in patients with diabetes should be a normal white count and a final culture report. </a:t>
            </a:r>
          </a:p>
        </p:txBody>
      </p:sp>
    </p:spTree>
    <p:extLst>
      <p:ext uri="{BB962C8B-B14F-4D97-AF65-F5344CB8AC3E}">
        <p14:creationId xmlns:p14="http://schemas.microsoft.com/office/powerpoint/2010/main" val="620586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689" y="197587"/>
            <a:ext cx="11262167" cy="1325563"/>
          </a:xfrm>
        </p:spPr>
        <p:txBody>
          <a:bodyPr/>
          <a:lstStyle/>
          <a:p>
            <a:pPr algn="ctr"/>
            <a:r>
              <a:rPr lang="en-US" dirty="0">
                <a:solidFill>
                  <a:srgbClr val="FFFF00"/>
                </a:solidFill>
              </a:rPr>
              <a:t>Clinical Presentation: </a:t>
            </a:r>
          </a:p>
        </p:txBody>
      </p:sp>
      <p:sp>
        <p:nvSpPr>
          <p:cNvPr id="8" name="Content Placeholder 2"/>
          <p:cNvSpPr txBox="1">
            <a:spLocks/>
          </p:cNvSpPr>
          <p:nvPr/>
        </p:nvSpPr>
        <p:spPr>
          <a:xfrm>
            <a:off x="1546185" y="2112580"/>
            <a:ext cx="11417461" cy="23437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r>
              <a:rPr lang="en-US" sz="2400" dirty="0">
                <a:solidFill>
                  <a:schemeClr val="bg1"/>
                </a:solidFill>
              </a:rPr>
              <a:t>Age: 44, female </a:t>
            </a:r>
          </a:p>
          <a:p>
            <a:pPr>
              <a:buClr>
                <a:srgbClr val="FFFF00"/>
              </a:buClr>
            </a:pPr>
            <a:r>
              <a:rPr lang="en-US" sz="2400" dirty="0">
                <a:solidFill>
                  <a:schemeClr val="bg1"/>
                </a:solidFill>
              </a:rPr>
              <a:t>Obesity</a:t>
            </a:r>
          </a:p>
          <a:p>
            <a:pPr>
              <a:buClr>
                <a:srgbClr val="FFFF00"/>
              </a:buClr>
            </a:pPr>
            <a:r>
              <a:rPr lang="en-US" sz="2400" dirty="0" err="1">
                <a:solidFill>
                  <a:schemeClr val="bg1"/>
                </a:solidFill>
              </a:rPr>
              <a:t>Hydratinitis</a:t>
            </a:r>
            <a:r>
              <a:rPr lang="en-US" sz="2400" dirty="0">
                <a:solidFill>
                  <a:schemeClr val="bg1"/>
                </a:solidFill>
              </a:rPr>
              <a:t> x 9 sites</a:t>
            </a:r>
          </a:p>
          <a:p>
            <a:pPr>
              <a:buClr>
                <a:srgbClr val="FFFF00"/>
              </a:buClr>
            </a:pPr>
            <a:endParaRPr lang="en-US" sz="2400" dirty="0">
              <a:solidFill>
                <a:schemeClr val="bg1"/>
              </a:solidFill>
            </a:endParaRPr>
          </a:p>
          <a:p>
            <a:pPr>
              <a:buClr>
                <a:srgbClr val="FFFF00"/>
              </a:buClr>
            </a:pPr>
            <a:endParaRPr lang="en-US" sz="2200" dirty="0">
              <a:solidFill>
                <a:schemeClr val="bg1"/>
              </a:solidFill>
            </a:endParaRPr>
          </a:p>
        </p:txBody>
      </p:sp>
    </p:spTree>
    <p:extLst>
      <p:ext uri="{BB962C8B-B14F-4D97-AF65-F5344CB8AC3E}">
        <p14:creationId xmlns:p14="http://schemas.microsoft.com/office/powerpoint/2010/main" val="9529535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838200" y="1403499"/>
            <a:ext cx="10960261" cy="4228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0" name="Content Placeholder 2"/>
          <p:cNvSpPr txBox="1">
            <a:spLocks/>
          </p:cNvSpPr>
          <p:nvPr/>
        </p:nvSpPr>
        <p:spPr>
          <a:xfrm>
            <a:off x="1297172" y="2082570"/>
            <a:ext cx="9985251"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400" dirty="0">
              <a:solidFill>
                <a:schemeClr val="bg1"/>
              </a:solidFill>
            </a:endParaRPr>
          </a:p>
        </p:txBody>
      </p:sp>
      <p:sp>
        <p:nvSpPr>
          <p:cNvPr id="9" name="Title 1"/>
          <p:cNvSpPr txBox="1">
            <a:spLocks/>
          </p:cNvSpPr>
          <p:nvPr/>
        </p:nvSpPr>
        <p:spPr>
          <a:xfrm>
            <a:off x="766823" y="-5142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Rounded MT Bold" charset="0"/>
                <a:ea typeface="Arial Rounded MT Bold" charset="0"/>
                <a:cs typeface="Arial Rounded MT Bold" charset="0"/>
              </a:defRPr>
            </a:lvl1pPr>
          </a:lstStyle>
          <a:p>
            <a:pPr algn="ctr"/>
            <a:r>
              <a:rPr lang="en-US" dirty="0">
                <a:solidFill>
                  <a:srgbClr val="FFFF00"/>
                </a:solidFill>
              </a:rPr>
              <a:t>Microbiology</a:t>
            </a:r>
            <a:endParaRPr lang="en-US" sz="2800" dirty="0">
              <a:solidFill>
                <a:srgbClr val="FFFF00"/>
              </a:solidFill>
            </a:endParaRPr>
          </a:p>
        </p:txBody>
      </p:sp>
      <p:sp>
        <p:nvSpPr>
          <p:cNvPr id="5" name="Content Placeholder 2"/>
          <p:cNvSpPr txBox="1">
            <a:spLocks/>
          </p:cNvSpPr>
          <p:nvPr/>
        </p:nvSpPr>
        <p:spPr>
          <a:xfrm>
            <a:off x="1006996" y="1985468"/>
            <a:ext cx="9861631"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rgbClr val="FFFF00"/>
              </a:buClr>
              <a:buNone/>
            </a:pPr>
            <a:endParaRPr lang="en-US" sz="2400"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029695093"/>
              </p:ext>
            </p:extLst>
          </p:nvPr>
        </p:nvGraphicFramePr>
        <p:xfrm>
          <a:off x="3630592" y="1101650"/>
          <a:ext cx="4930815" cy="5581663"/>
        </p:xfrm>
        <a:graphic>
          <a:graphicData uri="http://schemas.openxmlformats.org/drawingml/2006/table">
            <a:tbl>
              <a:tblPr firstRow="1" bandRow="1">
                <a:tableStyleId>{5C22544A-7EE6-4342-B048-85BDC9FD1C3A}</a:tableStyleId>
              </a:tblPr>
              <a:tblGrid>
                <a:gridCol w="1643605">
                  <a:extLst>
                    <a:ext uri="{9D8B030D-6E8A-4147-A177-3AD203B41FA5}">
                      <a16:colId xmlns:a16="http://schemas.microsoft.com/office/drawing/2014/main" val="20000"/>
                    </a:ext>
                  </a:extLst>
                </a:gridCol>
                <a:gridCol w="1643605">
                  <a:extLst>
                    <a:ext uri="{9D8B030D-6E8A-4147-A177-3AD203B41FA5}">
                      <a16:colId xmlns:a16="http://schemas.microsoft.com/office/drawing/2014/main" val="20001"/>
                    </a:ext>
                  </a:extLst>
                </a:gridCol>
                <a:gridCol w="1643605">
                  <a:extLst>
                    <a:ext uri="{9D8B030D-6E8A-4147-A177-3AD203B41FA5}">
                      <a16:colId xmlns:a16="http://schemas.microsoft.com/office/drawing/2014/main" val="20002"/>
                    </a:ext>
                  </a:extLst>
                </a:gridCol>
              </a:tblGrid>
              <a:tr h="658604">
                <a:tc>
                  <a:txBody>
                    <a:bodyPr/>
                    <a:lstStyle/>
                    <a:p>
                      <a:endParaRPr lang="en-US" sz="1400" dirty="0"/>
                    </a:p>
                  </a:txBody>
                  <a:tcPr/>
                </a:tc>
                <a:tc>
                  <a:txBody>
                    <a:bodyPr/>
                    <a:lstStyle/>
                    <a:p>
                      <a:r>
                        <a:rPr lang="en-US" sz="1400" dirty="0"/>
                        <a:t>Methicillin-Sensitive </a:t>
                      </a:r>
                      <a:r>
                        <a:rPr lang="en-US" sz="1400" dirty="0" err="1"/>
                        <a:t>Staphe</a:t>
                      </a:r>
                      <a:r>
                        <a:rPr lang="en-US" sz="1400" dirty="0"/>
                        <a:t> aureus</a:t>
                      </a:r>
                    </a:p>
                  </a:txBody>
                  <a:tcPr/>
                </a:tc>
                <a:tc>
                  <a:txBody>
                    <a:bodyPr/>
                    <a:lstStyle/>
                    <a:p>
                      <a:endParaRPr lang="en-US" sz="1400" dirty="0"/>
                    </a:p>
                  </a:txBody>
                  <a:tcPr/>
                </a:tc>
                <a:extLst>
                  <a:ext uri="{0D108BD9-81ED-4DB2-BD59-A6C34878D82A}">
                    <a16:rowId xmlns:a16="http://schemas.microsoft.com/office/drawing/2014/main" val="10000"/>
                  </a:ext>
                </a:extLst>
              </a:tr>
              <a:tr h="263442">
                <a:tc>
                  <a:txBody>
                    <a:bodyPr/>
                    <a:lstStyle/>
                    <a:p>
                      <a:r>
                        <a:rPr lang="en-US" sz="1400" dirty="0"/>
                        <a:t>Drug</a:t>
                      </a:r>
                    </a:p>
                  </a:txBody>
                  <a:tcPr/>
                </a:tc>
                <a:tc>
                  <a:txBody>
                    <a:bodyPr/>
                    <a:lstStyle/>
                    <a:p>
                      <a:r>
                        <a:rPr lang="en-US" sz="1400" dirty="0"/>
                        <a:t>MIC </a:t>
                      </a:r>
                      <a:r>
                        <a:rPr lang="en-US" sz="1400" dirty="0" err="1"/>
                        <a:t>interp</a:t>
                      </a:r>
                      <a:endParaRPr lang="en-US" sz="1400" dirty="0"/>
                    </a:p>
                  </a:txBody>
                  <a:tcPr/>
                </a:tc>
                <a:tc>
                  <a:txBody>
                    <a:bodyPr/>
                    <a:lstStyle/>
                    <a:p>
                      <a:r>
                        <a:rPr lang="en-US" sz="1400" dirty="0"/>
                        <a:t>MIC </a:t>
                      </a:r>
                      <a:r>
                        <a:rPr lang="en-US" sz="1400" dirty="0" err="1"/>
                        <a:t>Dilutn</a:t>
                      </a:r>
                      <a:endParaRPr lang="en-US" sz="1400" dirty="0"/>
                    </a:p>
                  </a:txBody>
                  <a:tcPr/>
                </a:tc>
                <a:extLst>
                  <a:ext uri="{0D108BD9-81ED-4DB2-BD59-A6C34878D82A}">
                    <a16:rowId xmlns:a16="http://schemas.microsoft.com/office/drawing/2014/main" val="10001"/>
                  </a:ext>
                </a:extLst>
              </a:tr>
              <a:tr h="263442">
                <a:tc>
                  <a:txBody>
                    <a:bodyPr/>
                    <a:lstStyle/>
                    <a:p>
                      <a:r>
                        <a:rPr lang="en-US" sz="1400" dirty="0" err="1"/>
                        <a:t>CIprolfalxin</a:t>
                      </a:r>
                      <a:endParaRPr lang="en-US" sz="1400" dirty="0"/>
                    </a:p>
                  </a:txBody>
                  <a:tcPr/>
                </a:tc>
                <a:tc>
                  <a:txBody>
                    <a:bodyPr/>
                    <a:lstStyle/>
                    <a:p>
                      <a:r>
                        <a:rPr lang="en-US" sz="1400" dirty="0"/>
                        <a:t>5</a:t>
                      </a:r>
                    </a:p>
                  </a:txBody>
                  <a:tcPr/>
                </a:tc>
                <a:tc>
                  <a:txBody>
                    <a:bodyPr/>
                    <a:lstStyle/>
                    <a:p>
                      <a:r>
                        <a:rPr lang="en-US" sz="1400" dirty="0"/>
                        <a:t>&lt;=0.05</a:t>
                      </a:r>
                    </a:p>
                  </a:txBody>
                  <a:tcPr/>
                </a:tc>
                <a:extLst>
                  <a:ext uri="{0D108BD9-81ED-4DB2-BD59-A6C34878D82A}">
                    <a16:rowId xmlns:a16="http://schemas.microsoft.com/office/drawing/2014/main" val="10002"/>
                  </a:ext>
                </a:extLst>
              </a:tr>
              <a:tr h="263442">
                <a:tc>
                  <a:txBody>
                    <a:bodyPr/>
                    <a:lstStyle/>
                    <a:p>
                      <a:r>
                        <a:rPr lang="en-US" sz="1400" dirty="0" err="1"/>
                        <a:t>Clindaycin</a:t>
                      </a:r>
                      <a:endParaRPr lang="en-US" sz="1400" dirty="0"/>
                    </a:p>
                  </a:txBody>
                  <a:tcPr/>
                </a:tc>
                <a:tc>
                  <a:txBody>
                    <a:bodyPr/>
                    <a:lstStyle/>
                    <a:p>
                      <a:r>
                        <a:rPr lang="en-US" sz="1400" dirty="0"/>
                        <a:t>5</a:t>
                      </a:r>
                    </a:p>
                  </a:txBody>
                  <a:tcPr/>
                </a:tc>
                <a:tc>
                  <a:txBody>
                    <a:bodyPr/>
                    <a:lstStyle/>
                    <a:p>
                      <a:r>
                        <a:rPr lang="en-US" sz="1400" dirty="0"/>
                        <a:t>0.25</a:t>
                      </a:r>
                    </a:p>
                  </a:txBody>
                  <a:tcPr/>
                </a:tc>
                <a:extLst>
                  <a:ext uri="{0D108BD9-81ED-4DB2-BD59-A6C34878D82A}">
                    <a16:rowId xmlns:a16="http://schemas.microsoft.com/office/drawing/2014/main" val="10003"/>
                  </a:ext>
                </a:extLst>
              </a:tr>
              <a:tr h="263442">
                <a:tc>
                  <a:txBody>
                    <a:bodyPr/>
                    <a:lstStyle/>
                    <a:p>
                      <a:r>
                        <a:rPr lang="en-US" sz="1400" dirty="0"/>
                        <a:t>Doxycycline</a:t>
                      </a:r>
                    </a:p>
                  </a:txBody>
                  <a:tcPr/>
                </a:tc>
                <a:tc>
                  <a:txBody>
                    <a:bodyPr/>
                    <a:lstStyle/>
                    <a:p>
                      <a:r>
                        <a:rPr lang="en-US" sz="1400" dirty="0"/>
                        <a:t>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&lt;=0.25</a:t>
                      </a:r>
                    </a:p>
                  </a:txBody>
                  <a:tcPr/>
                </a:tc>
                <a:extLst>
                  <a:ext uri="{0D108BD9-81ED-4DB2-BD59-A6C34878D82A}">
                    <a16:rowId xmlns:a16="http://schemas.microsoft.com/office/drawing/2014/main" val="10004"/>
                  </a:ext>
                </a:extLst>
              </a:tr>
              <a:tr h="263442">
                <a:tc>
                  <a:txBody>
                    <a:bodyPr/>
                    <a:lstStyle/>
                    <a:p>
                      <a:r>
                        <a:rPr lang="en-US" sz="1400" dirty="0" err="1"/>
                        <a:t>Erthyromycin</a:t>
                      </a:r>
                      <a:endParaRPr lang="en-US" sz="1400" dirty="0"/>
                    </a:p>
                  </a:txBody>
                  <a:tcPr/>
                </a:tc>
                <a:tc>
                  <a:txBody>
                    <a:bodyPr/>
                    <a:lstStyle/>
                    <a:p>
                      <a:r>
                        <a:rPr lang="en-US" sz="1400" dirty="0"/>
                        <a: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&lt;=0.25</a:t>
                      </a:r>
                    </a:p>
                  </a:txBody>
                  <a:tcPr/>
                </a:tc>
                <a:extLst>
                  <a:ext uri="{0D108BD9-81ED-4DB2-BD59-A6C34878D82A}">
                    <a16:rowId xmlns:a16="http://schemas.microsoft.com/office/drawing/2014/main" val="10005"/>
                  </a:ext>
                </a:extLst>
              </a:tr>
              <a:tr h="263442">
                <a:tc>
                  <a:txBody>
                    <a:bodyPr/>
                    <a:lstStyle/>
                    <a:p>
                      <a:r>
                        <a:rPr lang="en-US" sz="1400" dirty="0" err="1"/>
                        <a:t>Gentamicn</a:t>
                      </a:r>
                      <a:endParaRPr lang="en-US" sz="1400" dirty="0"/>
                    </a:p>
                  </a:txBody>
                  <a:tcPr/>
                </a:tc>
                <a:tc>
                  <a:txBody>
                    <a:bodyPr/>
                    <a:lstStyle/>
                    <a:p>
                      <a:r>
                        <a:rPr lang="en-US" sz="1400" dirty="0"/>
                        <a: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&lt;=0.5</a:t>
                      </a:r>
                    </a:p>
                  </a:txBody>
                  <a:tcPr/>
                </a:tc>
                <a:extLst>
                  <a:ext uri="{0D108BD9-81ED-4DB2-BD59-A6C34878D82A}">
                    <a16:rowId xmlns:a16="http://schemas.microsoft.com/office/drawing/2014/main" val="10006"/>
                  </a:ext>
                </a:extLst>
              </a:tr>
              <a:tr h="658604">
                <a:tc>
                  <a:txBody>
                    <a:bodyPr/>
                    <a:lstStyle/>
                    <a:p>
                      <a:r>
                        <a:rPr lang="en-US" sz="1400" dirty="0"/>
                        <a:t>Inducible </a:t>
                      </a:r>
                      <a:r>
                        <a:rPr lang="en-US" sz="1400" dirty="0" err="1"/>
                        <a:t>Clincamycin</a:t>
                      </a:r>
                      <a:r>
                        <a:rPr lang="en-US" sz="1400" baseline="0" dirty="0"/>
                        <a:t> Resistance</a:t>
                      </a:r>
                      <a:endParaRPr lang="en-US" sz="1400" dirty="0"/>
                    </a:p>
                  </a:txBody>
                  <a:tcPr/>
                </a:tc>
                <a:tc>
                  <a:txBody>
                    <a:bodyPr/>
                    <a:lstStyle/>
                    <a:p>
                      <a:r>
                        <a:rPr lang="en-US" sz="1400" dirty="0" err="1"/>
                        <a:t>Neg</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a:t>Neg</a:t>
                      </a:r>
                      <a:endParaRPr lang="en-US" sz="1400" dirty="0"/>
                    </a:p>
                  </a:txBody>
                  <a:tcPr/>
                </a:tc>
                <a:extLst>
                  <a:ext uri="{0D108BD9-81ED-4DB2-BD59-A6C34878D82A}">
                    <a16:rowId xmlns:a16="http://schemas.microsoft.com/office/drawing/2014/main" val="10007"/>
                  </a:ext>
                </a:extLst>
              </a:tr>
              <a:tr h="263442">
                <a:tc>
                  <a:txBody>
                    <a:bodyPr/>
                    <a:lstStyle/>
                    <a:p>
                      <a:r>
                        <a:rPr lang="en-US" sz="1400" dirty="0"/>
                        <a:t>Levofloxacin</a:t>
                      </a:r>
                    </a:p>
                  </a:txBody>
                  <a:tcPr/>
                </a:tc>
                <a:tc>
                  <a:txBody>
                    <a:bodyPr/>
                    <a:lstStyle/>
                    <a:p>
                      <a:r>
                        <a:rPr lang="en-US" sz="1400" dirty="0"/>
                        <a: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0.25</a:t>
                      </a:r>
                    </a:p>
                  </a:txBody>
                  <a:tcPr/>
                </a:tc>
                <a:extLst>
                  <a:ext uri="{0D108BD9-81ED-4DB2-BD59-A6C34878D82A}">
                    <a16:rowId xmlns:a16="http://schemas.microsoft.com/office/drawing/2014/main" val="10008"/>
                  </a:ext>
                </a:extLst>
              </a:tr>
              <a:tr h="263442">
                <a:tc>
                  <a:txBody>
                    <a:bodyPr/>
                    <a:lstStyle/>
                    <a:p>
                      <a:r>
                        <a:rPr lang="en-US" sz="1400" dirty="0"/>
                        <a:t>Moxifloxacin</a:t>
                      </a:r>
                    </a:p>
                  </a:txBody>
                  <a:tcPr/>
                </a:tc>
                <a:tc>
                  <a:txBody>
                    <a:bodyPr/>
                    <a:lstStyle/>
                    <a:p>
                      <a:r>
                        <a:rPr lang="en-US" sz="1400" dirty="0"/>
                        <a: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&lt;=0.25</a:t>
                      </a:r>
                    </a:p>
                  </a:txBody>
                  <a:tcPr/>
                </a:tc>
                <a:extLst>
                  <a:ext uri="{0D108BD9-81ED-4DB2-BD59-A6C34878D82A}">
                    <a16:rowId xmlns:a16="http://schemas.microsoft.com/office/drawing/2014/main" val="10009"/>
                  </a:ext>
                </a:extLst>
              </a:tr>
              <a:tr h="263442">
                <a:tc>
                  <a:txBody>
                    <a:bodyPr/>
                    <a:lstStyle/>
                    <a:p>
                      <a:r>
                        <a:rPr lang="en-US" sz="1400" dirty="0"/>
                        <a:t>Oxacillin</a:t>
                      </a:r>
                    </a:p>
                  </a:txBody>
                  <a:tcPr/>
                </a:tc>
                <a:tc>
                  <a:txBody>
                    <a:bodyPr/>
                    <a:lstStyle/>
                    <a:p>
                      <a:r>
                        <a:rPr lang="en-US" sz="1400" dirty="0"/>
                        <a: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&lt;=0.25</a:t>
                      </a:r>
                    </a:p>
                  </a:txBody>
                  <a:tcPr/>
                </a:tc>
                <a:extLst>
                  <a:ext uri="{0D108BD9-81ED-4DB2-BD59-A6C34878D82A}">
                    <a16:rowId xmlns:a16="http://schemas.microsoft.com/office/drawing/2014/main" val="10010"/>
                  </a:ext>
                </a:extLst>
              </a:tr>
              <a:tr h="263442">
                <a:tc>
                  <a:txBody>
                    <a:bodyPr/>
                    <a:lstStyle/>
                    <a:p>
                      <a:r>
                        <a:rPr lang="en-US" sz="1400" dirty="0"/>
                        <a:t>Rifampin</a:t>
                      </a:r>
                    </a:p>
                  </a:txBody>
                  <a:tcPr/>
                </a:tc>
                <a:tc>
                  <a:txBody>
                    <a:bodyPr/>
                    <a:lstStyle/>
                    <a:p>
                      <a:r>
                        <a:rPr lang="en-US" sz="1400" dirty="0"/>
                        <a: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&lt;=0.5</a:t>
                      </a:r>
                    </a:p>
                  </a:txBody>
                  <a:tcPr/>
                </a:tc>
                <a:extLst>
                  <a:ext uri="{0D108BD9-81ED-4DB2-BD59-A6C34878D82A}">
                    <a16:rowId xmlns:a16="http://schemas.microsoft.com/office/drawing/2014/main" val="10011"/>
                  </a:ext>
                </a:extLst>
              </a:tr>
              <a:tr h="263442">
                <a:tc>
                  <a:txBody>
                    <a:bodyPr/>
                    <a:lstStyle/>
                    <a:p>
                      <a:r>
                        <a:rPr lang="en-US" sz="1400" dirty="0"/>
                        <a:t>Tetracycline</a:t>
                      </a:r>
                    </a:p>
                  </a:txBody>
                  <a:tcPr/>
                </a:tc>
                <a:tc>
                  <a:txBody>
                    <a:bodyPr/>
                    <a:lstStyle/>
                    <a:p>
                      <a:r>
                        <a:rPr lang="en-US" sz="1400" dirty="0"/>
                        <a: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&lt;=1</a:t>
                      </a:r>
                    </a:p>
                  </a:txBody>
                  <a:tcPr/>
                </a:tc>
                <a:extLst>
                  <a:ext uri="{0D108BD9-81ED-4DB2-BD59-A6C34878D82A}">
                    <a16:rowId xmlns:a16="http://schemas.microsoft.com/office/drawing/2014/main" val="10012"/>
                  </a:ext>
                </a:extLst>
              </a:tr>
              <a:tr h="461023">
                <a:tc>
                  <a:txBody>
                    <a:bodyPr/>
                    <a:lstStyle/>
                    <a:p>
                      <a:r>
                        <a:rPr lang="en-US" sz="1400" dirty="0"/>
                        <a:t>Trimethoprim/Sulfa</a:t>
                      </a:r>
                    </a:p>
                  </a:txBody>
                  <a:tcPr/>
                </a:tc>
                <a:tc>
                  <a:txBody>
                    <a:bodyPr/>
                    <a:lstStyle/>
                    <a:p>
                      <a:r>
                        <a:rPr lang="en-US" sz="1400" dirty="0"/>
                        <a: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&lt;=10</a:t>
                      </a:r>
                    </a:p>
                  </a:txBody>
                  <a:tcPr/>
                </a:tc>
                <a:extLst>
                  <a:ext uri="{0D108BD9-81ED-4DB2-BD59-A6C34878D82A}">
                    <a16:rowId xmlns:a16="http://schemas.microsoft.com/office/drawing/2014/main" val="10013"/>
                  </a:ext>
                </a:extLst>
              </a:tr>
              <a:tr h="263442">
                <a:tc>
                  <a:txBody>
                    <a:bodyPr/>
                    <a:lstStyle/>
                    <a:p>
                      <a:r>
                        <a:rPr lang="en-US" sz="1400" dirty="0" err="1"/>
                        <a:t>Vancyomycin</a:t>
                      </a:r>
                      <a:endParaRPr lang="en-US" sz="1400" dirty="0"/>
                    </a:p>
                  </a:txBody>
                  <a:tcPr/>
                </a:tc>
                <a:tc>
                  <a:txBody>
                    <a:bodyPr/>
                    <a:lstStyle/>
                    <a:p>
                      <a:r>
                        <a:rPr lang="en-US" sz="1400" dirty="0"/>
                        <a: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1</a:t>
                      </a:r>
                    </a:p>
                  </a:txBody>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742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838200" y="1403499"/>
            <a:ext cx="10960261" cy="4228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0" name="Content Placeholder 2"/>
          <p:cNvSpPr txBox="1">
            <a:spLocks/>
          </p:cNvSpPr>
          <p:nvPr/>
        </p:nvSpPr>
        <p:spPr>
          <a:xfrm>
            <a:off x="1297172" y="2082570"/>
            <a:ext cx="9985251"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400" dirty="0">
              <a:solidFill>
                <a:schemeClr val="bg1"/>
              </a:solidFill>
            </a:endParaRPr>
          </a:p>
        </p:txBody>
      </p:sp>
      <p:sp>
        <p:nvSpPr>
          <p:cNvPr id="9" name="Title 1"/>
          <p:cNvSpPr txBox="1">
            <a:spLocks/>
          </p:cNvSpPr>
          <p:nvPr/>
        </p:nvSpPr>
        <p:spPr>
          <a:xfrm>
            <a:off x="838200" y="257980"/>
            <a:ext cx="10515600"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Arial Rounded MT Bold" charset="0"/>
                <a:ea typeface="Arial Rounded MT Bold" charset="0"/>
                <a:cs typeface="Arial Rounded MT Bold" charset="0"/>
              </a:defRPr>
            </a:lvl1pPr>
          </a:lstStyle>
          <a:p>
            <a:pPr algn="ctr"/>
            <a:r>
              <a:rPr lang="en-US" dirty="0">
                <a:solidFill>
                  <a:srgbClr val="FFFF00"/>
                </a:solidFill>
              </a:rPr>
              <a:t>What is evidence for treatment of necrotizing fasciitis of hand and wrist?</a:t>
            </a:r>
            <a:endParaRPr lang="en-US" sz="2800" dirty="0">
              <a:solidFill>
                <a:srgbClr val="FFFF00"/>
              </a:solidFill>
            </a:endParaRPr>
          </a:p>
        </p:txBody>
      </p:sp>
      <p:sp>
        <p:nvSpPr>
          <p:cNvPr id="5" name="Content Placeholder 2"/>
          <p:cNvSpPr txBox="1">
            <a:spLocks/>
          </p:cNvSpPr>
          <p:nvPr/>
        </p:nvSpPr>
        <p:spPr>
          <a:xfrm>
            <a:off x="1006996" y="1985468"/>
            <a:ext cx="9861631"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r>
              <a:rPr lang="en-US" sz="2400" dirty="0">
                <a:solidFill>
                  <a:schemeClr val="bg1"/>
                </a:solidFill>
              </a:rPr>
              <a:t>Necrotizing infections of the hand and wrist are important clinical entities because of their rapidly progressive and potentially lethal nature. </a:t>
            </a:r>
          </a:p>
          <a:p>
            <a:pPr>
              <a:buClr>
                <a:srgbClr val="FFFF00"/>
              </a:buClr>
            </a:pPr>
            <a:r>
              <a:rPr lang="en-US" sz="2400" dirty="0">
                <a:solidFill>
                  <a:schemeClr val="bg1"/>
                </a:solidFill>
              </a:rPr>
              <a:t>If the brief prodromal period of these infections goes unrecognized, a local area of devitalized tissue can evolve into fulminant infection, </a:t>
            </a:r>
            <a:r>
              <a:rPr lang="en-US" sz="2400" dirty="0" err="1">
                <a:solidFill>
                  <a:schemeClr val="bg1"/>
                </a:solidFill>
              </a:rPr>
              <a:t>multiorgan</a:t>
            </a:r>
            <a:r>
              <a:rPr lang="en-US" sz="2400" dirty="0">
                <a:solidFill>
                  <a:schemeClr val="bg1"/>
                </a:solidFill>
              </a:rPr>
              <a:t> failure, and potentially death. </a:t>
            </a:r>
          </a:p>
          <a:p>
            <a:pPr>
              <a:buClr>
                <a:srgbClr val="FFFF00"/>
              </a:buClr>
            </a:pPr>
            <a:r>
              <a:rPr lang="en-US" sz="2400" dirty="0">
                <a:solidFill>
                  <a:schemeClr val="bg1"/>
                </a:solidFill>
              </a:rPr>
              <a:t>Early recognition and treatment including administration of broad-spectrum antibiotics and surgical debridement are paramount to improving patient outcomes.</a:t>
            </a:r>
          </a:p>
        </p:txBody>
      </p:sp>
      <p:sp>
        <p:nvSpPr>
          <p:cNvPr id="6" name="TextBox 5"/>
          <p:cNvSpPr txBox="1"/>
          <p:nvPr/>
        </p:nvSpPr>
        <p:spPr>
          <a:xfrm>
            <a:off x="408971" y="6305378"/>
            <a:ext cx="11389490" cy="830997"/>
          </a:xfrm>
          <a:prstGeom prst="rect">
            <a:avLst/>
          </a:prstGeom>
          <a:noFill/>
        </p:spPr>
        <p:txBody>
          <a:bodyPr wrap="square" rtlCol="0">
            <a:spAutoFit/>
          </a:bodyPr>
          <a:lstStyle/>
          <a:p>
            <a:pPr marL="460375" indent="-460375" fontAlgn="ctr"/>
            <a:r>
              <a:rPr lang="en-US" sz="1200" dirty="0" err="1">
                <a:solidFill>
                  <a:schemeClr val="bg1"/>
                </a:solidFill>
              </a:rPr>
              <a:t>Choueka</a:t>
            </a:r>
            <a:r>
              <a:rPr lang="en-US" sz="1200" dirty="0">
                <a:solidFill>
                  <a:schemeClr val="bg1"/>
                </a:solidFill>
              </a:rPr>
              <a:t>, Jack MD; De </a:t>
            </a:r>
            <a:r>
              <a:rPr lang="en-US" sz="1200" dirty="0" err="1">
                <a:solidFill>
                  <a:schemeClr val="bg1"/>
                </a:solidFill>
              </a:rPr>
              <a:t>Tolla</a:t>
            </a:r>
            <a:r>
              <a:rPr lang="en-US" sz="1200" dirty="0">
                <a:solidFill>
                  <a:schemeClr val="bg1"/>
                </a:solidFill>
              </a:rPr>
              <a:t>, </a:t>
            </a:r>
            <a:r>
              <a:rPr lang="en-US" sz="1200" dirty="0" err="1">
                <a:solidFill>
                  <a:schemeClr val="bg1"/>
                </a:solidFill>
              </a:rPr>
              <a:t>Jadie</a:t>
            </a:r>
            <a:r>
              <a:rPr lang="en-US" sz="1200" dirty="0">
                <a:solidFill>
                  <a:schemeClr val="bg1"/>
                </a:solidFill>
              </a:rPr>
              <a:t> E. MD Necrotizing Infections of the Hand and Wrist: Diagnosis and Treatment Options, Journal of the American Academy of </a:t>
            </a:r>
            <a:r>
              <a:rPr lang="en-US" sz="1200" dirty="0" err="1">
                <a:solidFill>
                  <a:schemeClr val="bg1"/>
                </a:solidFill>
              </a:rPr>
              <a:t>Orthopaedic</a:t>
            </a:r>
            <a:r>
              <a:rPr lang="en-US" sz="1200" dirty="0">
                <a:solidFill>
                  <a:schemeClr val="bg1"/>
                </a:solidFill>
              </a:rPr>
              <a:t> Surgeons: January 15, 2020 - Volume 28 - Issue 2 - p e55-e63 </a:t>
            </a:r>
            <a:r>
              <a:rPr lang="en-US" sz="1200" dirty="0" err="1">
                <a:solidFill>
                  <a:schemeClr val="bg1"/>
                </a:solidFill>
              </a:rPr>
              <a:t>doi</a:t>
            </a:r>
            <a:r>
              <a:rPr lang="en-US" sz="1200" dirty="0">
                <a:solidFill>
                  <a:schemeClr val="bg1"/>
                </a:solidFill>
              </a:rPr>
              <a:t>: 10.5435/JAAOS-D-17-00716</a:t>
            </a:r>
          </a:p>
          <a:p>
            <a:pPr marL="460375" indent="-460375"/>
            <a:br>
              <a:rPr lang="en-US" sz="1200" dirty="0">
                <a:solidFill>
                  <a:schemeClr val="bg1"/>
                </a:solidFill>
              </a:rPr>
            </a:br>
            <a:endParaRPr lang="en-US" sz="1200" dirty="0">
              <a:solidFill>
                <a:schemeClr val="bg1"/>
              </a:solidFill>
            </a:endParaRPr>
          </a:p>
        </p:txBody>
      </p:sp>
    </p:spTree>
    <p:extLst>
      <p:ext uri="{BB962C8B-B14F-4D97-AF65-F5344CB8AC3E}">
        <p14:creationId xmlns:p14="http://schemas.microsoft.com/office/powerpoint/2010/main" val="7320035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838200" y="1403499"/>
            <a:ext cx="10960261" cy="4228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0" name="Content Placeholder 2"/>
          <p:cNvSpPr txBox="1">
            <a:spLocks/>
          </p:cNvSpPr>
          <p:nvPr/>
        </p:nvSpPr>
        <p:spPr>
          <a:xfrm>
            <a:off x="1297172" y="2082570"/>
            <a:ext cx="9985251"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400" dirty="0">
              <a:solidFill>
                <a:schemeClr val="bg1"/>
              </a:solidFill>
            </a:endParaRPr>
          </a:p>
        </p:txBody>
      </p:sp>
      <p:sp>
        <p:nvSpPr>
          <p:cNvPr id="9" name="Title 1"/>
          <p:cNvSpPr txBox="1">
            <a:spLocks/>
          </p:cNvSpPr>
          <p:nvPr/>
        </p:nvSpPr>
        <p:spPr>
          <a:xfrm>
            <a:off x="838200" y="257980"/>
            <a:ext cx="10515600"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Arial Rounded MT Bold" charset="0"/>
                <a:ea typeface="Arial Rounded MT Bold" charset="0"/>
                <a:cs typeface="Arial Rounded MT Bold" charset="0"/>
              </a:defRPr>
            </a:lvl1pPr>
          </a:lstStyle>
          <a:p>
            <a:pPr algn="ctr"/>
            <a:r>
              <a:rPr lang="en-US" dirty="0">
                <a:solidFill>
                  <a:srgbClr val="FFFF00"/>
                </a:solidFill>
              </a:rPr>
              <a:t>What is evidence for treatment of necrotizing fasciitis of hand and wrist?</a:t>
            </a:r>
            <a:endParaRPr lang="en-US" sz="6000" dirty="0">
              <a:solidFill>
                <a:srgbClr val="FFFF00"/>
              </a:solidFill>
            </a:endParaRPr>
          </a:p>
        </p:txBody>
      </p:sp>
      <p:sp>
        <p:nvSpPr>
          <p:cNvPr id="5" name="Content Placeholder 2"/>
          <p:cNvSpPr txBox="1">
            <a:spLocks/>
          </p:cNvSpPr>
          <p:nvPr/>
        </p:nvSpPr>
        <p:spPr>
          <a:xfrm>
            <a:off x="408971" y="1548476"/>
            <a:ext cx="11389489"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r>
              <a:rPr lang="en-US" sz="2400" dirty="0">
                <a:solidFill>
                  <a:schemeClr val="bg1"/>
                </a:solidFill>
              </a:rPr>
              <a:t>The clinical diagnosis of necrotizing soft tissue infections (NSTI) of the upper extremity can be challenging secondary to the complexity and density of anatomic structures in this region. Although NSTI commonly occurs after local trauma, the trauma can be benign or remote. The early stages of NSTI are characterized by nonspecific findings such as localized edema and erythema. These subtle findings can be difficult to differentiate from indolent soft-tissue infections of the hand and wrist such as cellulitis or abscess. In apparent indolent soft-tissue infections, careful monitoring is warranted to identify cases demonstrating the potential for rapid deterioration into a more fulminant condition.</a:t>
            </a:r>
          </a:p>
          <a:p>
            <a:pPr>
              <a:buClr>
                <a:srgbClr val="FFFF00"/>
              </a:buClr>
            </a:pPr>
            <a:r>
              <a:rPr lang="en-US" sz="2400" dirty="0">
                <a:solidFill>
                  <a:schemeClr val="bg1"/>
                </a:solidFill>
              </a:rPr>
              <a:t>The diagnosis of NSTI is generally made clinically and later corroborated with intraoperative findings and frozen section. Laboratory and radiologic studies can aid in confirming the clinical diagnosis and providing important diagnostic and prognostic information, however should never delay early treatment of this life-threatening disease</a:t>
            </a:r>
          </a:p>
          <a:p>
            <a:pPr>
              <a:buClr>
                <a:srgbClr val="FFFF00"/>
              </a:buClr>
            </a:pPr>
            <a:endParaRPr lang="en-US" sz="2400" dirty="0">
              <a:solidFill>
                <a:schemeClr val="bg1"/>
              </a:solidFill>
            </a:endParaRPr>
          </a:p>
        </p:txBody>
      </p:sp>
      <p:sp>
        <p:nvSpPr>
          <p:cNvPr id="6" name="TextBox 5"/>
          <p:cNvSpPr txBox="1"/>
          <p:nvPr/>
        </p:nvSpPr>
        <p:spPr>
          <a:xfrm>
            <a:off x="408971" y="6305378"/>
            <a:ext cx="11389490" cy="830997"/>
          </a:xfrm>
          <a:prstGeom prst="rect">
            <a:avLst/>
          </a:prstGeom>
          <a:noFill/>
        </p:spPr>
        <p:txBody>
          <a:bodyPr wrap="square" rtlCol="0">
            <a:spAutoFit/>
          </a:bodyPr>
          <a:lstStyle/>
          <a:p>
            <a:pPr marL="460375" indent="-460375" fontAlgn="ctr"/>
            <a:r>
              <a:rPr lang="en-US" sz="1200" dirty="0" err="1">
                <a:solidFill>
                  <a:schemeClr val="bg1"/>
                </a:solidFill>
              </a:rPr>
              <a:t>Choueka</a:t>
            </a:r>
            <a:r>
              <a:rPr lang="en-US" sz="1200" dirty="0">
                <a:solidFill>
                  <a:schemeClr val="bg1"/>
                </a:solidFill>
              </a:rPr>
              <a:t>, Jack MD; De </a:t>
            </a:r>
            <a:r>
              <a:rPr lang="en-US" sz="1200" dirty="0" err="1">
                <a:solidFill>
                  <a:schemeClr val="bg1"/>
                </a:solidFill>
              </a:rPr>
              <a:t>Tolla</a:t>
            </a:r>
            <a:r>
              <a:rPr lang="en-US" sz="1200" dirty="0">
                <a:solidFill>
                  <a:schemeClr val="bg1"/>
                </a:solidFill>
              </a:rPr>
              <a:t>, </a:t>
            </a:r>
            <a:r>
              <a:rPr lang="en-US" sz="1200" dirty="0" err="1">
                <a:solidFill>
                  <a:schemeClr val="bg1"/>
                </a:solidFill>
              </a:rPr>
              <a:t>Jadie</a:t>
            </a:r>
            <a:r>
              <a:rPr lang="en-US" sz="1200" dirty="0">
                <a:solidFill>
                  <a:schemeClr val="bg1"/>
                </a:solidFill>
              </a:rPr>
              <a:t> E. MD Necrotizing Infections of the Hand and Wrist: Diagnosis and Treatment Options, Journal of the American Academy of </a:t>
            </a:r>
            <a:r>
              <a:rPr lang="en-US" sz="1200" dirty="0" err="1">
                <a:solidFill>
                  <a:schemeClr val="bg1"/>
                </a:solidFill>
              </a:rPr>
              <a:t>Orthopaedic</a:t>
            </a:r>
            <a:r>
              <a:rPr lang="en-US" sz="1200" dirty="0">
                <a:solidFill>
                  <a:schemeClr val="bg1"/>
                </a:solidFill>
              </a:rPr>
              <a:t> Surgeons: January 15, 2020 - Volume 28 - Issue 2 - p e55-e63 </a:t>
            </a:r>
            <a:r>
              <a:rPr lang="en-US" sz="1200" dirty="0" err="1">
                <a:solidFill>
                  <a:schemeClr val="bg1"/>
                </a:solidFill>
              </a:rPr>
              <a:t>doi</a:t>
            </a:r>
            <a:r>
              <a:rPr lang="en-US" sz="1200" dirty="0">
                <a:solidFill>
                  <a:schemeClr val="bg1"/>
                </a:solidFill>
              </a:rPr>
              <a:t>: 10.5435/JAAOS-D-17-00716</a:t>
            </a:r>
          </a:p>
          <a:p>
            <a:pPr marL="460375" indent="-460375"/>
            <a:br>
              <a:rPr lang="en-US" sz="1200" dirty="0">
                <a:solidFill>
                  <a:schemeClr val="bg1"/>
                </a:solidFill>
              </a:rPr>
            </a:br>
            <a:endParaRPr lang="en-US" sz="1200" dirty="0">
              <a:solidFill>
                <a:schemeClr val="bg1"/>
              </a:solidFill>
            </a:endParaRPr>
          </a:p>
        </p:txBody>
      </p:sp>
    </p:spTree>
    <p:extLst>
      <p:ext uri="{BB962C8B-B14F-4D97-AF65-F5344CB8AC3E}">
        <p14:creationId xmlns:p14="http://schemas.microsoft.com/office/powerpoint/2010/main" val="4934561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838200" y="1253028"/>
            <a:ext cx="10960261" cy="4228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0" name="Content Placeholder 2"/>
          <p:cNvSpPr txBox="1">
            <a:spLocks/>
          </p:cNvSpPr>
          <p:nvPr/>
        </p:nvSpPr>
        <p:spPr>
          <a:xfrm>
            <a:off x="1297172" y="2082570"/>
            <a:ext cx="9985251"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400" dirty="0">
              <a:solidFill>
                <a:schemeClr val="bg1"/>
              </a:solidFill>
            </a:endParaRPr>
          </a:p>
        </p:txBody>
      </p:sp>
      <p:sp>
        <p:nvSpPr>
          <p:cNvPr id="9" name="Title 1"/>
          <p:cNvSpPr txBox="1">
            <a:spLocks/>
          </p:cNvSpPr>
          <p:nvPr/>
        </p:nvSpPr>
        <p:spPr>
          <a:xfrm>
            <a:off x="845916" y="167981"/>
            <a:ext cx="10515600"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Arial Rounded MT Bold" charset="0"/>
                <a:ea typeface="Arial Rounded MT Bold" charset="0"/>
                <a:cs typeface="Arial Rounded MT Bold" charset="0"/>
              </a:defRPr>
            </a:lvl1pPr>
          </a:lstStyle>
          <a:p>
            <a:pPr algn="ctr"/>
            <a:r>
              <a:rPr lang="en-US" dirty="0">
                <a:solidFill>
                  <a:srgbClr val="FFFF00"/>
                </a:solidFill>
              </a:rPr>
              <a:t>What is evidence for treatment of necrotizing fasciitis of hand and wrist?</a:t>
            </a:r>
            <a:endParaRPr lang="en-US" sz="6000" dirty="0">
              <a:solidFill>
                <a:srgbClr val="FFFF00"/>
              </a:solidFill>
            </a:endParaRPr>
          </a:p>
        </p:txBody>
      </p:sp>
      <p:sp>
        <p:nvSpPr>
          <p:cNvPr id="5" name="Content Placeholder 2"/>
          <p:cNvSpPr txBox="1">
            <a:spLocks/>
          </p:cNvSpPr>
          <p:nvPr/>
        </p:nvSpPr>
        <p:spPr>
          <a:xfrm>
            <a:off x="270076" y="1473357"/>
            <a:ext cx="11837043"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r>
              <a:rPr lang="en-US" sz="2400" dirty="0">
                <a:solidFill>
                  <a:schemeClr val="bg1"/>
                </a:solidFill>
              </a:rPr>
              <a:t>Imaging studies can assist in the diagnosis of NSTI of the hand and wrist in equivocal cases. However, surgical intervention should never be delayed when waiting for advanced imaging if one has a high clinical suspicion of NSTI. Ultrasonography is preferred because of its accessibility. On ultrasonography, hypoechoic fluid between the muscle and subcutaneous tissue and hyperechoic gas adjacent to the fascia can indicate fascial necrosis.</a:t>
            </a:r>
          </a:p>
          <a:p>
            <a:pPr>
              <a:buClr>
                <a:srgbClr val="FFFF00"/>
              </a:buClr>
            </a:pPr>
            <a:r>
              <a:rPr lang="en-US" sz="2400" dirty="0">
                <a:solidFill>
                  <a:schemeClr val="bg1"/>
                </a:solidFill>
              </a:rPr>
              <a:t>In addition to imaging, a bedside cut-down or "finger test" may be used in patients with signs and symptoms suspicious for early NSTI before definitive surgery. This procedure is performed under local anesthesia. The finger test has historically been described as a 2-cm incision made in the area of interest down to the deep fascia followed by gentle probing with a finger. In the hand and wrist, the authors recommend making a 1-cm incision and passing a blunt hemostat. Findings that correlate with NSTI include the presence of "dishwater" fluid (which is a product of polymorphic cell lysis), lack of resistance to blunt dissection, and absence of bleeding tissue. Rapid frozen-section biopsy following the bedside cut-down test as well as culture and gram stain should be performed.</a:t>
            </a:r>
          </a:p>
        </p:txBody>
      </p:sp>
      <p:sp>
        <p:nvSpPr>
          <p:cNvPr id="6" name="TextBox 5"/>
          <p:cNvSpPr txBox="1"/>
          <p:nvPr/>
        </p:nvSpPr>
        <p:spPr>
          <a:xfrm>
            <a:off x="408971" y="6305378"/>
            <a:ext cx="11389490" cy="830997"/>
          </a:xfrm>
          <a:prstGeom prst="rect">
            <a:avLst/>
          </a:prstGeom>
          <a:noFill/>
        </p:spPr>
        <p:txBody>
          <a:bodyPr wrap="square" rtlCol="0">
            <a:spAutoFit/>
          </a:bodyPr>
          <a:lstStyle/>
          <a:p>
            <a:pPr marL="460375" indent="-460375" fontAlgn="ctr"/>
            <a:r>
              <a:rPr lang="en-US" sz="1200" dirty="0" err="1">
                <a:solidFill>
                  <a:schemeClr val="bg1"/>
                </a:solidFill>
              </a:rPr>
              <a:t>Choueka</a:t>
            </a:r>
            <a:r>
              <a:rPr lang="en-US" sz="1200" dirty="0">
                <a:solidFill>
                  <a:schemeClr val="bg1"/>
                </a:solidFill>
              </a:rPr>
              <a:t>, Jack MD; De </a:t>
            </a:r>
            <a:r>
              <a:rPr lang="en-US" sz="1200" dirty="0" err="1">
                <a:solidFill>
                  <a:schemeClr val="bg1"/>
                </a:solidFill>
              </a:rPr>
              <a:t>Tolla</a:t>
            </a:r>
            <a:r>
              <a:rPr lang="en-US" sz="1200" dirty="0">
                <a:solidFill>
                  <a:schemeClr val="bg1"/>
                </a:solidFill>
              </a:rPr>
              <a:t>, </a:t>
            </a:r>
            <a:r>
              <a:rPr lang="en-US" sz="1200" dirty="0" err="1">
                <a:solidFill>
                  <a:schemeClr val="bg1"/>
                </a:solidFill>
              </a:rPr>
              <a:t>Jadie</a:t>
            </a:r>
            <a:r>
              <a:rPr lang="en-US" sz="1200" dirty="0">
                <a:solidFill>
                  <a:schemeClr val="bg1"/>
                </a:solidFill>
              </a:rPr>
              <a:t> E. MD Necrotizing Infections of the Hand and Wrist: Diagnosis and Treatment Options, Journal of the American Academy of </a:t>
            </a:r>
            <a:r>
              <a:rPr lang="en-US" sz="1200" dirty="0" err="1">
                <a:solidFill>
                  <a:schemeClr val="bg1"/>
                </a:solidFill>
              </a:rPr>
              <a:t>Orthopaedic</a:t>
            </a:r>
            <a:r>
              <a:rPr lang="en-US" sz="1200" dirty="0">
                <a:solidFill>
                  <a:schemeClr val="bg1"/>
                </a:solidFill>
              </a:rPr>
              <a:t> Surgeons: January 15, 2020 - Volume 28 - Issue 2 - p e55-e63 </a:t>
            </a:r>
            <a:r>
              <a:rPr lang="en-US" sz="1200" dirty="0" err="1">
                <a:solidFill>
                  <a:schemeClr val="bg1"/>
                </a:solidFill>
              </a:rPr>
              <a:t>doi</a:t>
            </a:r>
            <a:r>
              <a:rPr lang="en-US" sz="1200" dirty="0">
                <a:solidFill>
                  <a:schemeClr val="bg1"/>
                </a:solidFill>
              </a:rPr>
              <a:t>: 10.5435/JAAOS-D-17-00716</a:t>
            </a:r>
          </a:p>
          <a:p>
            <a:pPr marL="460375" indent="-460375"/>
            <a:br>
              <a:rPr lang="en-US" sz="1200" dirty="0">
                <a:solidFill>
                  <a:schemeClr val="bg1"/>
                </a:solidFill>
              </a:rPr>
            </a:br>
            <a:endParaRPr lang="en-US" sz="1200" dirty="0">
              <a:solidFill>
                <a:schemeClr val="bg1"/>
              </a:solidFill>
            </a:endParaRPr>
          </a:p>
        </p:txBody>
      </p:sp>
    </p:spTree>
    <p:extLst>
      <p:ext uri="{BB962C8B-B14F-4D97-AF65-F5344CB8AC3E}">
        <p14:creationId xmlns:p14="http://schemas.microsoft.com/office/powerpoint/2010/main" val="62875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838200" y="1253028"/>
            <a:ext cx="10960261" cy="4228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0" name="Content Placeholder 2"/>
          <p:cNvSpPr txBox="1">
            <a:spLocks/>
          </p:cNvSpPr>
          <p:nvPr/>
        </p:nvSpPr>
        <p:spPr>
          <a:xfrm>
            <a:off x="1297172" y="2082570"/>
            <a:ext cx="9985251"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400" dirty="0">
              <a:solidFill>
                <a:schemeClr val="bg1"/>
              </a:solidFill>
            </a:endParaRPr>
          </a:p>
        </p:txBody>
      </p:sp>
      <p:sp>
        <p:nvSpPr>
          <p:cNvPr id="9" name="Title 1"/>
          <p:cNvSpPr txBox="1">
            <a:spLocks/>
          </p:cNvSpPr>
          <p:nvPr/>
        </p:nvSpPr>
        <p:spPr>
          <a:xfrm>
            <a:off x="766823" y="167981"/>
            <a:ext cx="10515600"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Arial Rounded MT Bold" charset="0"/>
                <a:ea typeface="Arial Rounded MT Bold" charset="0"/>
                <a:cs typeface="Arial Rounded MT Bold" charset="0"/>
              </a:defRPr>
            </a:lvl1pPr>
          </a:lstStyle>
          <a:p>
            <a:pPr algn="ctr"/>
            <a:r>
              <a:rPr lang="en-US" dirty="0">
                <a:solidFill>
                  <a:srgbClr val="FFFF00"/>
                </a:solidFill>
              </a:rPr>
              <a:t>What is evidence for treatment of necrotizing fasciitis of hand and wrist?</a:t>
            </a:r>
            <a:endParaRPr lang="en-US" sz="6000" dirty="0">
              <a:solidFill>
                <a:srgbClr val="FFFF00"/>
              </a:solidFill>
            </a:endParaRPr>
          </a:p>
        </p:txBody>
      </p:sp>
      <p:sp>
        <p:nvSpPr>
          <p:cNvPr id="5" name="Content Placeholder 2"/>
          <p:cNvSpPr txBox="1">
            <a:spLocks/>
          </p:cNvSpPr>
          <p:nvPr/>
        </p:nvSpPr>
        <p:spPr>
          <a:xfrm>
            <a:off x="408972" y="1493544"/>
            <a:ext cx="11389489"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r>
              <a:rPr lang="en-US" sz="2000" dirty="0">
                <a:solidFill>
                  <a:schemeClr val="bg1"/>
                </a:solidFill>
              </a:rPr>
              <a:t>Intraoperative examination and histopathology are the benchmark for confirming the diagnosis of NSTI. Histology of the affected tissue reveals infiltration of the fascia and dermis by polymorphic nuclear cells, thrombosis and necrosis of the arteries and veins, and the presence of microorganisms within the necrotic fascia and dermis. These histologic findings are present even in early stages of NSTI</a:t>
            </a:r>
          </a:p>
          <a:p>
            <a:pPr>
              <a:buClr>
                <a:srgbClr val="FFFF00"/>
              </a:buClr>
            </a:pPr>
            <a:r>
              <a:rPr lang="en-US" sz="2000" dirty="0">
                <a:solidFill>
                  <a:schemeClr val="bg1"/>
                </a:solidFill>
              </a:rPr>
              <a:t>Early clinical signs and symptoms of NSTI are often confused with cellulitis. Standard laboratory tests, bedside cut-downs, and imaging can assist in the early differential diagnosis of NSTI and cellulitis as discussed. Practitioners should also be aware of other mimickers of NSTIs to provide appropriate treatment and avoid unnecessary and invasive surgery. Pyoderma </a:t>
            </a:r>
            <a:r>
              <a:rPr lang="en-US" sz="2000" dirty="0" err="1">
                <a:solidFill>
                  <a:schemeClr val="bg1"/>
                </a:solidFill>
              </a:rPr>
              <a:t>gangrenosum</a:t>
            </a:r>
            <a:r>
              <a:rPr lang="en-US" sz="2000" dirty="0">
                <a:solidFill>
                  <a:schemeClr val="bg1"/>
                </a:solidFill>
              </a:rPr>
              <a:t> is a dermatologic condition that is often associated with ulcerative colitis and can easily be mistaken for infectious conditions such as NSTI. Clinically, this condition has four main variants with the ulcerative form being the most common. This condition begins with the presence of a papule or nodule, which progresses rapidly to painful ulcerated lesions with central necrosis. Treatment includes local wound care, steroids, and immunosuppressant medications. Surgical excision is contraindicated because it may exacerbate the disease and result in extension of necrosis</a:t>
            </a:r>
          </a:p>
        </p:txBody>
      </p:sp>
      <p:sp>
        <p:nvSpPr>
          <p:cNvPr id="6" name="TextBox 5"/>
          <p:cNvSpPr txBox="1"/>
          <p:nvPr/>
        </p:nvSpPr>
        <p:spPr>
          <a:xfrm>
            <a:off x="408971" y="6305378"/>
            <a:ext cx="11389490" cy="830997"/>
          </a:xfrm>
          <a:prstGeom prst="rect">
            <a:avLst/>
          </a:prstGeom>
          <a:noFill/>
        </p:spPr>
        <p:txBody>
          <a:bodyPr wrap="square" rtlCol="0">
            <a:spAutoFit/>
          </a:bodyPr>
          <a:lstStyle/>
          <a:p>
            <a:pPr marL="460375" indent="-460375" fontAlgn="ctr"/>
            <a:r>
              <a:rPr lang="en-US" sz="1200" dirty="0" err="1">
                <a:solidFill>
                  <a:schemeClr val="bg1"/>
                </a:solidFill>
              </a:rPr>
              <a:t>Choueka</a:t>
            </a:r>
            <a:r>
              <a:rPr lang="en-US" sz="1200" dirty="0">
                <a:solidFill>
                  <a:schemeClr val="bg1"/>
                </a:solidFill>
              </a:rPr>
              <a:t>, Jack MD; De </a:t>
            </a:r>
            <a:r>
              <a:rPr lang="en-US" sz="1200" dirty="0" err="1">
                <a:solidFill>
                  <a:schemeClr val="bg1"/>
                </a:solidFill>
              </a:rPr>
              <a:t>Tolla</a:t>
            </a:r>
            <a:r>
              <a:rPr lang="en-US" sz="1200" dirty="0">
                <a:solidFill>
                  <a:schemeClr val="bg1"/>
                </a:solidFill>
              </a:rPr>
              <a:t>, </a:t>
            </a:r>
            <a:r>
              <a:rPr lang="en-US" sz="1200" dirty="0" err="1">
                <a:solidFill>
                  <a:schemeClr val="bg1"/>
                </a:solidFill>
              </a:rPr>
              <a:t>Jadie</a:t>
            </a:r>
            <a:r>
              <a:rPr lang="en-US" sz="1200" dirty="0">
                <a:solidFill>
                  <a:schemeClr val="bg1"/>
                </a:solidFill>
              </a:rPr>
              <a:t> E. MD Necrotizing Infections of the Hand and Wrist: Diagnosis and Treatment Options, Journal of the American Academy of </a:t>
            </a:r>
            <a:r>
              <a:rPr lang="en-US" sz="1200" dirty="0" err="1">
                <a:solidFill>
                  <a:schemeClr val="bg1"/>
                </a:solidFill>
              </a:rPr>
              <a:t>Orthopaedic</a:t>
            </a:r>
            <a:r>
              <a:rPr lang="en-US" sz="1200" dirty="0">
                <a:solidFill>
                  <a:schemeClr val="bg1"/>
                </a:solidFill>
              </a:rPr>
              <a:t> Surgeons: January 15, 2020 - Volume 28 - Issue 2 - p e55-e63 </a:t>
            </a:r>
            <a:r>
              <a:rPr lang="en-US" sz="1200" dirty="0" err="1">
                <a:solidFill>
                  <a:schemeClr val="bg1"/>
                </a:solidFill>
              </a:rPr>
              <a:t>doi</a:t>
            </a:r>
            <a:r>
              <a:rPr lang="en-US" sz="1200" dirty="0">
                <a:solidFill>
                  <a:schemeClr val="bg1"/>
                </a:solidFill>
              </a:rPr>
              <a:t>: 10.5435/JAAOS-D-17-00716</a:t>
            </a:r>
          </a:p>
          <a:p>
            <a:pPr marL="460375" indent="-460375"/>
            <a:br>
              <a:rPr lang="en-US" sz="1200" dirty="0">
                <a:solidFill>
                  <a:schemeClr val="bg1"/>
                </a:solidFill>
              </a:rPr>
            </a:br>
            <a:endParaRPr lang="en-US" sz="1200" dirty="0">
              <a:solidFill>
                <a:schemeClr val="bg1"/>
              </a:solidFill>
            </a:endParaRPr>
          </a:p>
        </p:txBody>
      </p:sp>
    </p:spTree>
    <p:extLst>
      <p:ext uri="{BB962C8B-B14F-4D97-AF65-F5344CB8AC3E}">
        <p14:creationId xmlns:p14="http://schemas.microsoft.com/office/powerpoint/2010/main" val="8609273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838200" y="1253028"/>
            <a:ext cx="10960261" cy="4228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0" name="Content Placeholder 2"/>
          <p:cNvSpPr txBox="1">
            <a:spLocks/>
          </p:cNvSpPr>
          <p:nvPr/>
        </p:nvSpPr>
        <p:spPr>
          <a:xfrm>
            <a:off x="1297172" y="2082570"/>
            <a:ext cx="9985251"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400" dirty="0">
              <a:solidFill>
                <a:schemeClr val="bg1"/>
              </a:solidFill>
            </a:endParaRPr>
          </a:p>
        </p:txBody>
      </p:sp>
      <p:sp>
        <p:nvSpPr>
          <p:cNvPr id="9" name="Title 1"/>
          <p:cNvSpPr txBox="1">
            <a:spLocks/>
          </p:cNvSpPr>
          <p:nvPr/>
        </p:nvSpPr>
        <p:spPr>
          <a:xfrm>
            <a:off x="838200" y="-158709"/>
            <a:ext cx="10515600"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Arial Rounded MT Bold" charset="0"/>
                <a:ea typeface="Arial Rounded MT Bold" charset="0"/>
                <a:cs typeface="Arial Rounded MT Bold" charset="0"/>
              </a:defRPr>
            </a:lvl1pPr>
          </a:lstStyle>
          <a:p>
            <a:pPr algn="ctr"/>
            <a:r>
              <a:rPr lang="en-US" dirty="0">
                <a:solidFill>
                  <a:srgbClr val="FFFF00"/>
                </a:solidFill>
              </a:rPr>
              <a:t>What is evidence for treatment of necrotizing fasciitis of hand and wrist?</a:t>
            </a:r>
            <a:endParaRPr lang="en-US" sz="6000" dirty="0">
              <a:solidFill>
                <a:srgbClr val="FFFF00"/>
              </a:solidFill>
            </a:endParaRPr>
          </a:p>
        </p:txBody>
      </p:sp>
      <p:sp>
        <p:nvSpPr>
          <p:cNvPr id="5" name="Content Placeholder 2"/>
          <p:cNvSpPr txBox="1">
            <a:spLocks/>
          </p:cNvSpPr>
          <p:nvPr/>
        </p:nvSpPr>
        <p:spPr>
          <a:xfrm>
            <a:off x="408971" y="1016041"/>
            <a:ext cx="11389489"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r>
              <a:rPr lang="en-US" sz="1800" dirty="0">
                <a:solidFill>
                  <a:schemeClr val="bg1"/>
                </a:solidFill>
              </a:rPr>
              <a:t>NSTIs can be classified based on anatomic location, depth of involvement, or microbial pathogen. These classification systems provide context for typical presentations and affected cohorts, however do little to dictate clinical management or predict morbidity and mortality. Four microbial subtypes of NSTI have been described. </a:t>
            </a:r>
          </a:p>
          <a:p>
            <a:pPr>
              <a:buClr>
                <a:srgbClr val="FFFF00"/>
              </a:buClr>
            </a:pPr>
            <a:r>
              <a:rPr lang="en-US" sz="1800" dirty="0">
                <a:solidFill>
                  <a:schemeClr val="bg1"/>
                </a:solidFill>
              </a:rPr>
              <a:t>Type I infections, which represent 70% to 80% of cases, are </a:t>
            </a:r>
            <a:r>
              <a:rPr lang="en-US" sz="1800" dirty="0" err="1">
                <a:solidFill>
                  <a:schemeClr val="bg1"/>
                </a:solidFill>
              </a:rPr>
              <a:t>polymicrobial</a:t>
            </a:r>
            <a:r>
              <a:rPr lang="en-US" sz="1800" dirty="0">
                <a:solidFill>
                  <a:schemeClr val="bg1"/>
                </a:solidFill>
              </a:rPr>
              <a:t> involving both aerobic and anaerobic organisms and are often synergistic. They occur in older patients with underlying medical comorbidities and are more commonly found in the trunk and perineum. These infections tend to be more indolent in nature with the exception of </a:t>
            </a:r>
            <a:r>
              <a:rPr lang="en-US" sz="1800" dirty="0" err="1">
                <a:solidFill>
                  <a:schemeClr val="bg1"/>
                </a:solidFill>
              </a:rPr>
              <a:t>clostridial</a:t>
            </a:r>
            <a:r>
              <a:rPr lang="en-US" sz="1800" dirty="0">
                <a:solidFill>
                  <a:schemeClr val="bg1"/>
                </a:solidFill>
              </a:rPr>
              <a:t> infections.  </a:t>
            </a:r>
            <a:r>
              <a:rPr lang="en-US" sz="1800" i="1" dirty="0">
                <a:solidFill>
                  <a:schemeClr val="bg1"/>
                </a:solidFill>
              </a:rPr>
              <a:t>Clostridium perfringens</a:t>
            </a:r>
            <a:r>
              <a:rPr lang="en-US" sz="1800" dirty="0">
                <a:solidFill>
                  <a:schemeClr val="bg1"/>
                </a:solidFill>
              </a:rPr>
              <a:t> is now a rare cause of NSTI secondary to improvements in sanitation and hygiene.</a:t>
            </a:r>
          </a:p>
          <a:p>
            <a:pPr>
              <a:buClr>
                <a:srgbClr val="FFFF00"/>
              </a:buClr>
            </a:pPr>
            <a:r>
              <a:rPr lang="en-US" sz="1800" dirty="0">
                <a:solidFill>
                  <a:schemeClr val="bg1"/>
                </a:solidFill>
              </a:rPr>
              <a:t>Type II infections are </a:t>
            </a:r>
            <a:r>
              <a:rPr lang="en-US" sz="1800" dirty="0" err="1">
                <a:solidFill>
                  <a:schemeClr val="bg1"/>
                </a:solidFill>
              </a:rPr>
              <a:t>monomicrobial</a:t>
            </a:r>
            <a:r>
              <a:rPr lang="en-US" sz="1800" dirty="0">
                <a:solidFill>
                  <a:schemeClr val="bg1"/>
                </a:solidFill>
              </a:rPr>
              <a:t> and comprise approximately 20% to 30% of cases. They are caused by group A beta-hemolytic streptococci (GAS) either alone or in association with </a:t>
            </a:r>
            <a:r>
              <a:rPr lang="en-US" sz="1800" i="1" dirty="0">
                <a:solidFill>
                  <a:schemeClr val="bg1"/>
                </a:solidFill>
              </a:rPr>
              <a:t>Staphylococcus aureus.</a:t>
            </a:r>
            <a:r>
              <a:rPr lang="en-US" sz="1800" dirty="0">
                <a:solidFill>
                  <a:schemeClr val="bg1"/>
                </a:solidFill>
              </a:rPr>
              <a:t> Unlike type I infections, type II infections occur in any age group and often occur in persons without medical comorbidities. These infections classically occur in the extremities, and patients often have a history of trauma, surgery, or IV drug abuse.  Associated group A streptococcal toxic shock syndrome contributes to the aggressive clinical course of these infection.</a:t>
            </a:r>
          </a:p>
          <a:p>
            <a:pPr>
              <a:buClr>
                <a:srgbClr val="FFFF00"/>
              </a:buClr>
            </a:pPr>
            <a:r>
              <a:rPr lang="en-US" sz="1800" dirty="0">
                <a:solidFill>
                  <a:schemeClr val="bg1"/>
                </a:solidFill>
              </a:rPr>
              <a:t>Type III infections comprised gram-negative marine bacteria, most commonly </a:t>
            </a:r>
            <a:r>
              <a:rPr lang="en-US" sz="1800" i="1" dirty="0">
                <a:solidFill>
                  <a:schemeClr val="bg1"/>
                </a:solidFill>
              </a:rPr>
              <a:t>V </a:t>
            </a:r>
            <a:r>
              <a:rPr lang="en-US" sz="1800" i="1" dirty="0" err="1">
                <a:solidFill>
                  <a:schemeClr val="bg1"/>
                </a:solidFill>
              </a:rPr>
              <a:t>vulnificus</a:t>
            </a:r>
            <a:r>
              <a:rPr lang="en-US" sz="1800" dirty="0">
                <a:solidFill>
                  <a:schemeClr val="bg1"/>
                </a:solidFill>
              </a:rPr>
              <a:t>. These infections are associated with marine injury and moderate to severe liver disease.  They occur more commonly in coastal communities, particularly in Asia. Similar to type II infections with associated toxic shock syndrome, </a:t>
            </a:r>
            <a:r>
              <a:rPr lang="en-US" sz="1800" i="1" dirty="0">
                <a:solidFill>
                  <a:schemeClr val="bg1"/>
                </a:solidFill>
              </a:rPr>
              <a:t>V </a:t>
            </a:r>
            <a:r>
              <a:rPr lang="en-US" sz="1800" i="1" dirty="0" err="1">
                <a:solidFill>
                  <a:schemeClr val="bg1"/>
                </a:solidFill>
              </a:rPr>
              <a:t>vulnificus</a:t>
            </a:r>
            <a:r>
              <a:rPr lang="en-US" sz="1800" dirty="0">
                <a:solidFill>
                  <a:schemeClr val="bg1"/>
                </a:solidFill>
              </a:rPr>
              <a:t> NSTI has a fulminant course with early signs of septic shock and a mortality rate of 30% to 40%.</a:t>
            </a:r>
          </a:p>
          <a:p>
            <a:pPr>
              <a:buClr>
                <a:srgbClr val="FFFF00"/>
              </a:buClr>
            </a:pPr>
            <a:r>
              <a:rPr lang="en-US" sz="1800" dirty="0">
                <a:solidFill>
                  <a:schemeClr val="bg1"/>
                </a:solidFill>
              </a:rPr>
              <a:t>Type IV fungal infections are rare and primarily affect immunocompromised patients. These infections often have a high mortality rate and aggressive clinical course with rapid extension of involved areas.</a:t>
            </a:r>
          </a:p>
        </p:txBody>
      </p:sp>
      <p:sp>
        <p:nvSpPr>
          <p:cNvPr id="6" name="TextBox 5"/>
          <p:cNvSpPr txBox="1"/>
          <p:nvPr/>
        </p:nvSpPr>
        <p:spPr>
          <a:xfrm>
            <a:off x="408971" y="6305378"/>
            <a:ext cx="11389490" cy="830997"/>
          </a:xfrm>
          <a:prstGeom prst="rect">
            <a:avLst/>
          </a:prstGeom>
          <a:noFill/>
        </p:spPr>
        <p:txBody>
          <a:bodyPr wrap="square" rtlCol="0">
            <a:spAutoFit/>
          </a:bodyPr>
          <a:lstStyle/>
          <a:p>
            <a:pPr marL="460375" indent="-460375" fontAlgn="ctr"/>
            <a:r>
              <a:rPr lang="en-US" sz="1200" dirty="0" err="1">
                <a:solidFill>
                  <a:schemeClr val="bg1"/>
                </a:solidFill>
              </a:rPr>
              <a:t>Choueka</a:t>
            </a:r>
            <a:r>
              <a:rPr lang="en-US" sz="1200" dirty="0">
                <a:solidFill>
                  <a:schemeClr val="bg1"/>
                </a:solidFill>
              </a:rPr>
              <a:t>, Jack MD; De </a:t>
            </a:r>
            <a:r>
              <a:rPr lang="en-US" sz="1200" dirty="0" err="1">
                <a:solidFill>
                  <a:schemeClr val="bg1"/>
                </a:solidFill>
              </a:rPr>
              <a:t>Tolla</a:t>
            </a:r>
            <a:r>
              <a:rPr lang="en-US" sz="1200" dirty="0">
                <a:solidFill>
                  <a:schemeClr val="bg1"/>
                </a:solidFill>
              </a:rPr>
              <a:t>, </a:t>
            </a:r>
            <a:r>
              <a:rPr lang="en-US" sz="1200" dirty="0" err="1">
                <a:solidFill>
                  <a:schemeClr val="bg1"/>
                </a:solidFill>
              </a:rPr>
              <a:t>Jadie</a:t>
            </a:r>
            <a:r>
              <a:rPr lang="en-US" sz="1200" dirty="0">
                <a:solidFill>
                  <a:schemeClr val="bg1"/>
                </a:solidFill>
              </a:rPr>
              <a:t> E. MD Necrotizing Infections of the Hand and Wrist: Diagnosis and Treatment Options, Journal of the American Academy of </a:t>
            </a:r>
            <a:r>
              <a:rPr lang="en-US" sz="1200" dirty="0" err="1">
                <a:solidFill>
                  <a:schemeClr val="bg1"/>
                </a:solidFill>
              </a:rPr>
              <a:t>Orthopaedic</a:t>
            </a:r>
            <a:r>
              <a:rPr lang="en-US" sz="1200" dirty="0">
                <a:solidFill>
                  <a:schemeClr val="bg1"/>
                </a:solidFill>
              </a:rPr>
              <a:t> Surgeons: January 15, 2020 - Volume 28 - Issue 2 - p e55-e63 </a:t>
            </a:r>
            <a:r>
              <a:rPr lang="en-US" sz="1200" dirty="0" err="1">
                <a:solidFill>
                  <a:schemeClr val="bg1"/>
                </a:solidFill>
              </a:rPr>
              <a:t>doi</a:t>
            </a:r>
            <a:r>
              <a:rPr lang="en-US" sz="1200" dirty="0">
                <a:solidFill>
                  <a:schemeClr val="bg1"/>
                </a:solidFill>
              </a:rPr>
              <a:t>: 10.5435/JAAOS-D-17-00716</a:t>
            </a:r>
          </a:p>
          <a:p>
            <a:pPr marL="460375" indent="-460375"/>
            <a:br>
              <a:rPr lang="en-US" sz="1200" dirty="0">
                <a:solidFill>
                  <a:schemeClr val="bg1"/>
                </a:solidFill>
              </a:rPr>
            </a:br>
            <a:endParaRPr lang="en-US" sz="1200" dirty="0">
              <a:solidFill>
                <a:schemeClr val="bg1"/>
              </a:solidFill>
            </a:endParaRPr>
          </a:p>
        </p:txBody>
      </p:sp>
    </p:spTree>
    <p:extLst>
      <p:ext uri="{BB962C8B-B14F-4D97-AF65-F5344CB8AC3E}">
        <p14:creationId xmlns:p14="http://schemas.microsoft.com/office/powerpoint/2010/main" val="13885130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838200" y="1253028"/>
            <a:ext cx="10960261" cy="4228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0" name="Content Placeholder 2"/>
          <p:cNvSpPr txBox="1">
            <a:spLocks/>
          </p:cNvSpPr>
          <p:nvPr/>
        </p:nvSpPr>
        <p:spPr>
          <a:xfrm>
            <a:off x="1297172" y="2082570"/>
            <a:ext cx="9985251"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400" dirty="0">
              <a:solidFill>
                <a:schemeClr val="bg1"/>
              </a:solidFill>
            </a:endParaRPr>
          </a:p>
        </p:txBody>
      </p:sp>
      <p:sp>
        <p:nvSpPr>
          <p:cNvPr id="9" name="Title 1"/>
          <p:cNvSpPr txBox="1">
            <a:spLocks/>
          </p:cNvSpPr>
          <p:nvPr/>
        </p:nvSpPr>
        <p:spPr>
          <a:xfrm>
            <a:off x="838200" y="0"/>
            <a:ext cx="10515600"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Arial Rounded MT Bold" charset="0"/>
                <a:ea typeface="Arial Rounded MT Bold" charset="0"/>
                <a:cs typeface="Arial Rounded MT Bold" charset="0"/>
              </a:defRPr>
            </a:lvl1pPr>
          </a:lstStyle>
          <a:p>
            <a:pPr algn="ctr"/>
            <a:r>
              <a:rPr lang="en-US" dirty="0">
                <a:solidFill>
                  <a:srgbClr val="FFFF00"/>
                </a:solidFill>
              </a:rPr>
              <a:t>What is evidence for treatment of necrotizing fasciitis of hand and wrist?</a:t>
            </a:r>
            <a:endParaRPr lang="en-US" sz="6000" dirty="0">
              <a:solidFill>
                <a:srgbClr val="FFFF00"/>
              </a:solidFill>
            </a:endParaRPr>
          </a:p>
        </p:txBody>
      </p:sp>
      <p:sp>
        <p:nvSpPr>
          <p:cNvPr id="5" name="Content Placeholder 2"/>
          <p:cNvSpPr txBox="1">
            <a:spLocks/>
          </p:cNvSpPr>
          <p:nvPr/>
        </p:nvSpPr>
        <p:spPr>
          <a:xfrm>
            <a:off x="408972" y="1493544"/>
            <a:ext cx="11389489"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r>
              <a:rPr lang="en-US" sz="1800" dirty="0">
                <a:solidFill>
                  <a:schemeClr val="bg1"/>
                </a:solidFill>
              </a:rPr>
              <a:t>NSTIs are believed to be caused by a breakdown in tissue integrity; however, many infections arise spontaneously in subcutaneous tissues without an apparent wound or lesion. These infections occur through either direct or </a:t>
            </a:r>
            <a:r>
              <a:rPr lang="en-US" sz="1800" dirty="0" err="1">
                <a:solidFill>
                  <a:schemeClr val="bg1"/>
                </a:solidFill>
              </a:rPr>
              <a:t>hematogenous</a:t>
            </a:r>
            <a:r>
              <a:rPr lang="en-US" sz="1800" dirty="0">
                <a:solidFill>
                  <a:schemeClr val="bg1"/>
                </a:solidFill>
              </a:rPr>
              <a:t> spread. Microbial introduction is followed by subcutaneous tracking of bacteria along fascial planes. Bacteria produce toxins that cause vessel thrombosis, tissue ischemia, and liquefactive necrosis. The thrombosis of perforating vessels to the skin promotes further dissemination of infection and eventually skin necrosis.</a:t>
            </a:r>
          </a:p>
          <a:p>
            <a:pPr>
              <a:buClr>
                <a:srgbClr val="FFFF00"/>
              </a:buClr>
            </a:pPr>
            <a:r>
              <a:rPr lang="en-US" sz="1800" dirty="0">
                <a:solidFill>
                  <a:schemeClr val="bg1"/>
                </a:solidFill>
              </a:rPr>
              <a:t>Although the underlying pathophysiology is analogous in all types of NSTIs, the rate of progression and presence of systemic toxicity varies depending on the causative organism or organisms. For instance, </a:t>
            </a:r>
            <a:r>
              <a:rPr lang="en-US" sz="1800" dirty="0" err="1">
                <a:solidFill>
                  <a:schemeClr val="bg1"/>
                </a:solidFill>
              </a:rPr>
              <a:t>clostridial</a:t>
            </a:r>
            <a:r>
              <a:rPr lang="en-US" sz="1800" dirty="0">
                <a:solidFill>
                  <a:schemeClr val="bg1"/>
                </a:solidFill>
              </a:rPr>
              <a:t> and GAS NSTI usually progress within a few hours after initial inoculation.</a:t>
            </a:r>
          </a:p>
          <a:p>
            <a:pPr>
              <a:buClr>
                <a:srgbClr val="FFFF00"/>
              </a:buClr>
            </a:pPr>
            <a:r>
              <a:rPr lang="en-US" sz="1800" dirty="0">
                <a:solidFill>
                  <a:schemeClr val="bg1"/>
                </a:solidFill>
              </a:rPr>
              <a:t>The lethal nature of </a:t>
            </a:r>
            <a:r>
              <a:rPr lang="en-US" sz="1800" dirty="0" err="1">
                <a:solidFill>
                  <a:schemeClr val="bg1"/>
                </a:solidFill>
              </a:rPr>
              <a:t>clostridial</a:t>
            </a:r>
            <a:r>
              <a:rPr lang="en-US" sz="1800" dirty="0">
                <a:solidFill>
                  <a:schemeClr val="bg1"/>
                </a:solidFill>
              </a:rPr>
              <a:t> infections can be attributed to its alpha and theta exotoxins. The alpha-toxin causes platelet aggregation and thrombus formation, leading to tissue ischemia and necrosis. This condition creates an environment primed for bacterial proliferation.</a:t>
            </a:r>
            <a:r>
              <a:rPr lang="en-US" sz="1800" dirty="0">
                <a:solidFill>
                  <a:schemeClr val="bg1"/>
                </a:solidFill>
                <a:hlinkClick r:id="rId2"/>
              </a:rPr>
              <a:t>4</a:t>
            </a:r>
            <a:r>
              <a:rPr lang="en-US" sz="1800" dirty="0">
                <a:solidFill>
                  <a:schemeClr val="bg1"/>
                </a:solidFill>
              </a:rPr>
              <a:t> Systemically, the alpha and theta toxins impede phagocyte function, cause intravascular hemolysis, increase endothelial permeability, and decrease vascular tone, leading to cardiovascular collapse. In addition, the alpha-toxin produced by the </a:t>
            </a:r>
            <a:r>
              <a:rPr lang="en-US" sz="1800" i="1" dirty="0">
                <a:solidFill>
                  <a:schemeClr val="bg1"/>
                </a:solidFill>
              </a:rPr>
              <a:t>Clostridium</a:t>
            </a:r>
            <a:r>
              <a:rPr lang="en-US" sz="1800" dirty="0">
                <a:solidFill>
                  <a:schemeClr val="bg1"/>
                </a:solidFill>
              </a:rPr>
              <a:t> species causes extensive muscle necrosis and is responsible for </a:t>
            </a:r>
            <a:r>
              <a:rPr lang="en-US" sz="1800" dirty="0" err="1">
                <a:solidFill>
                  <a:schemeClr val="bg1"/>
                </a:solidFill>
              </a:rPr>
              <a:t>clostridial</a:t>
            </a:r>
            <a:r>
              <a:rPr lang="en-US" sz="1800" dirty="0">
                <a:solidFill>
                  <a:schemeClr val="bg1"/>
                </a:solidFill>
              </a:rPr>
              <a:t> </a:t>
            </a:r>
            <a:r>
              <a:rPr lang="en-US" sz="1800" dirty="0" err="1">
                <a:solidFill>
                  <a:schemeClr val="bg1"/>
                </a:solidFill>
              </a:rPr>
              <a:t>myonecrosis</a:t>
            </a:r>
            <a:r>
              <a:rPr lang="en-US" sz="1800" dirty="0">
                <a:solidFill>
                  <a:schemeClr val="bg1"/>
                </a:solidFill>
              </a:rPr>
              <a:t>, which is often referred to as gas gangrene. The distinguishing feature of </a:t>
            </a:r>
            <a:r>
              <a:rPr lang="en-US" sz="1800" dirty="0" err="1">
                <a:solidFill>
                  <a:schemeClr val="bg1"/>
                </a:solidFill>
              </a:rPr>
              <a:t>clostridial</a:t>
            </a:r>
            <a:r>
              <a:rPr lang="en-US" sz="1800" dirty="0">
                <a:solidFill>
                  <a:schemeClr val="bg1"/>
                </a:solidFill>
              </a:rPr>
              <a:t> </a:t>
            </a:r>
            <a:r>
              <a:rPr lang="en-US" sz="1800" dirty="0" err="1">
                <a:solidFill>
                  <a:schemeClr val="bg1"/>
                </a:solidFill>
              </a:rPr>
              <a:t>myonecrosis</a:t>
            </a:r>
            <a:r>
              <a:rPr lang="en-US" sz="1800" dirty="0">
                <a:solidFill>
                  <a:schemeClr val="bg1"/>
                </a:solidFill>
              </a:rPr>
              <a:t> is its almost uniform involvement of muscle, which is usually spared in other forms of NSTI</a:t>
            </a:r>
          </a:p>
        </p:txBody>
      </p:sp>
      <p:sp>
        <p:nvSpPr>
          <p:cNvPr id="6" name="TextBox 5"/>
          <p:cNvSpPr txBox="1"/>
          <p:nvPr/>
        </p:nvSpPr>
        <p:spPr>
          <a:xfrm>
            <a:off x="408971" y="6305378"/>
            <a:ext cx="11389490" cy="830997"/>
          </a:xfrm>
          <a:prstGeom prst="rect">
            <a:avLst/>
          </a:prstGeom>
          <a:noFill/>
        </p:spPr>
        <p:txBody>
          <a:bodyPr wrap="square" rtlCol="0">
            <a:spAutoFit/>
          </a:bodyPr>
          <a:lstStyle/>
          <a:p>
            <a:pPr marL="460375" indent="-460375" fontAlgn="ctr"/>
            <a:r>
              <a:rPr lang="en-US" sz="1200" dirty="0" err="1">
                <a:solidFill>
                  <a:schemeClr val="bg1"/>
                </a:solidFill>
              </a:rPr>
              <a:t>Choueka</a:t>
            </a:r>
            <a:r>
              <a:rPr lang="en-US" sz="1200" dirty="0">
                <a:solidFill>
                  <a:schemeClr val="bg1"/>
                </a:solidFill>
              </a:rPr>
              <a:t>, Jack MD; De </a:t>
            </a:r>
            <a:r>
              <a:rPr lang="en-US" sz="1200" dirty="0" err="1">
                <a:solidFill>
                  <a:schemeClr val="bg1"/>
                </a:solidFill>
              </a:rPr>
              <a:t>Tolla</a:t>
            </a:r>
            <a:r>
              <a:rPr lang="en-US" sz="1200" dirty="0">
                <a:solidFill>
                  <a:schemeClr val="bg1"/>
                </a:solidFill>
              </a:rPr>
              <a:t>, </a:t>
            </a:r>
            <a:r>
              <a:rPr lang="en-US" sz="1200" dirty="0" err="1">
                <a:solidFill>
                  <a:schemeClr val="bg1"/>
                </a:solidFill>
              </a:rPr>
              <a:t>Jadie</a:t>
            </a:r>
            <a:r>
              <a:rPr lang="en-US" sz="1200" dirty="0">
                <a:solidFill>
                  <a:schemeClr val="bg1"/>
                </a:solidFill>
              </a:rPr>
              <a:t> E. MD Necrotizing Infections of the Hand and Wrist: Diagnosis and Treatment Options, Journal of the American Academy of </a:t>
            </a:r>
            <a:r>
              <a:rPr lang="en-US" sz="1200" dirty="0" err="1">
                <a:solidFill>
                  <a:schemeClr val="bg1"/>
                </a:solidFill>
              </a:rPr>
              <a:t>Orthopaedic</a:t>
            </a:r>
            <a:r>
              <a:rPr lang="en-US" sz="1200" dirty="0">
                <a:solidFill>
                  <a:schemeClr val="bg1"/>
                </a:solidFill>
              </a:rPr>
              <a:t> Surgeons: January 15, 2020 - Volume 28 - Issue 2 - p e55-e63 </a:t>
            </a:r>
            <a:r>
              <a:rPr lang="en-US" sz="1200" dirty="0" err="1">
                <a:solidFill>
                  <a:schemeClr val="bg1"/>
                </a:solidFill>
              </a:rPr>
              <a:t>doi</a:t>
            </a:r>
            <a:r>
              <a:rPr lang="en-US" sz="1200" dirty="0">
                <a:solidFill>
                  <a:schemeClr val="bg1"/>
                </a:solidFill>
              </a:rPr>
              <a:t>: 10.5435/JAAOS-D-17-00716</a:t>
            </a:r>
          </a:p>
          <a:p>
            <a:pPr marL="460375" indent="-460375"/>
            <a:br>
              <a:rPr lang="en-US" sz="1200" dirty="0">
                <a:solidFill>
                  <a:schemeClr val="bg1"/>
                </a:solidFill>
              </a:rPr>
            </a:br>
            <a:endParaRPr lang="en-US" sz="1200" dirty="0">
              <a:solidFill>
                <a:schemeClr val="bg1"/>
              </a:solidFill>
            </a:endParaRPr>
          </a:p>
        </p:txBody>
      </p:sp>
    </p:spTree>
    <p:extLst>
      <p:ext uri="{BB962C8B-B14F-4D97-AF65-F5344CB8AC3E}">
        <p14:creationId xmlns:p14="http://schemas.microsoft.com/office/powerpoint/2010/main" val="4833663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838200" y="1403499"/>
            <a:ext cx="10960261" cy="4228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0" name="Content Placeholder 2"/>
          <p:cNvSpPr txBox="1">
            <a:spLocks/>
          </p:cNvSpPr>
          <p:nvPr/>
        </p:nvSpPr>
        <p:spPr>
          <a:xfrm>
            <a:off x="1297172" y="2082570"/>
            <a:ext cx="9985251"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400" dirty="0">
              <a:solidFill>
                <a:schemeClr val="bg1"/>
              </a:solidFill>
            </a:endParaRPr>
          </a:p>
        </p:txBody>
      </p:sp>
      <p:sp>
        <p:nvSpPr>
          <p:cNvPr id="5" name="Content Placeholder 2"/>
          <p:cNvSpPr txBox="1">
            <a:spLocks/>
          </p:cNvSpPr>
          <p:nvPr/>
        </p:nvSpPr>
        <p:spPr>
          <a:xfrm>
            <a:off x="1030146" y="1548476"/>
            <a:ext cx="9398643"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r>
              <a:rPr lang="en-US" sz="2400" dirty="0">
                <a:solidFill>
                  <a:schemeClr val="bg1"/>
                </a:solidFill>
              </a:rPr>
              <a:t>The treatment of choice for necrotizing fasciitis includes urgent and aggressive surgical debridement combined with intravenous antibiotics.</a:t>
            </a:r>
            <a:r>
              <a:rPr lang="en-US" sz="2400" baseline="30000" dirty="0">
                <a:solidFill>
                  <a:schemeClr val="bg1"/>
                </a:solidFill>
              </a:rPr>
              <a:t> </a:t>
            </a:r>
            <a:r>
              <a:rPr lang="en-US" sz="2400" dirty="0">
                <a:solidFill>
                  <a:schemeClr val="bg1"/>
                </a:solidFill>
              </a:rPr>
              <a:t>In order to achieve adequate debridement, longitudinal incisions along the extremity must be performed followed by excision of all necrotic tissues.</a:t>
            </a:r>
            <a:r>
              <a:rPr lang="en-US" sz="2400" baseline="30000" dirty="0">
                <a:solidFill>
                  <a:schemeClr val="bg1"/>
                </a:solidFill>
              </a:rPr>
              <a:t> </a:t>
            </a:r>
            <a:r>
              <a:rPr lang="en-US" sz="2400" dirty="0">
                <a:solidFill>
                  <a:schemeClr val="bg1"/>
                </a:solidFill>
              </a:rPr>
              <a:t> </a:t>
            </a:r>
          </a:p>
          <a:p>
            <a:pPr>
              <a:buClr>
                <a:srgbClr val="FFFF00"/>
              </a:buClr>
            </a:pPr>
            <a:r>
              <a:rPr lang="en-US" sz="2400" dirty="0">
                <a:solidFill>
                  <a:schemeClr val="bg1"/>
                </a:solidFill>
              </a:rPr>
              <a:t>Repeated </a:t>
            </a:r>
            <a:r>
              <a:rPr lang="en-US" sz="2400" dirty="0" err="1">
                <a:solidFill>
                  <a:schemeClr val="bg1"/>
                </a:solidFill>
              </a:rPr>
              <a:t>debridements</a:t>
            </a:r>
            <a:r>
              <a:rPr lang="en-US" sz="2400" dirty="0">
                <a:solidFill>
                  <a:schemeClr val="bg1"/>
                </a:solidFill>
              </a:rPr>
              <a:t> every 24 to 48 hours may be required in order to control the infection.</a:t>
            </a:r>
            <a:r>
              <a:rPr lang="en-US" sz="2400" baseline="30000" dirty="0">
                <a:solidFill>
                  <a:schemeClr val="bg1"/>
                </a:solidFill>
              </a:rPr>
              <a:t> </a:t>
            </a:r>
            <a:r>
              <a:rPr lang="en-US" sz="2400" dirty="0">
                <a:solidFill>
                  <a:schemeClr val="bg1"/>
                </a:solidFill>
              </a:rPr>
              <a:t>Survival rate for upper-extremity necrotizing fasciitis is reported to be more than 90% if early and adequate debridement and broad-spectrum antibiotics administration is undertaken.</a:t>
            </a:r>
            <a:r>
              <a:rPr lang="en-US" sz="2400" baseline="30000" dirty="0">
                <a:solidFill>
                  <a:schemeClr val="bg1"/>
                </a:solidFill>
              </a:rPr>
              <a:t> </a:t>
            </a:r>
            <a:r>
              <a:rPr lang="en-US" sz="2400" dirty="0">
                <a:solidFill>
                  <a:schemeClr val="bg1"/>
                </a:solidFill>
              </a:rPr>
              <a:t> </a:t>
            </a:r>
          </a:p>
          <a:p>
            <a:pPr>
              <a:buClr>
                <a:srgbClr val="FFFF00"/>
              </a:buClr>
            </a:pPr>
            <a:r>
              <a:rPr lang="en-US" sz="2400" dirty="0">
                <a:solidFill>
                  <a:schemeClr val="bg1"/>
                </a:solidFill>
              </a:rPr>
              <a:t>The outcome is not optimal in patients older than 50 years, those with chronic illnesses or diabetes mellitus, and those with involvement of the trunk.</a:t>
            </a:r>
          </a:p>
        </p:txBody>
      </p:sp>
      <p:sp>
        <p:nvSpPr>
          <p:cNvPr id="6" name="TextBox 5"/>
          <p:cNvSpPr txBox="1"/>
          <p:nvPr/>
        </p:nvSpPr>
        <p:spPr>
          <a:xfrm>
            <a:off x="623585" y="6259211"/>
            <a:ext cx="11389490" cy="461665"/>
          </a:xfrm>
          <a:prstGeom prst="rect">
            <a:avLst/>
          </a:prstGeom>
          <a:noFill/>
        </p:spPr>
        <p:txBody>
          <a:bodyPr wrap="square" rtlCol="0">
            <a:spAutoFit/>
          </a:bodyPr>
          <a:lstStyle/>
          <a:p>
            <a:pPr marL="460375" indent="-460375"/>
            <a:r>
              <a:rPr lang="en-US" sz="1200" dirty="0" err="1">
                <a:solidFill>
                  <a:schemeClr val="bg1"/>
                </a:solidFill>
              </a:rPr>
              <a:t>Flevas</a:t>
            </a:r>
            <a:r>
              <a:rPr lang="en-US" sz="1200" dirty="0">
                <a:solidFill>
                  <a:schemeClr val="bg1"/>
                </a:solidFill>
              </a:rPr>
              <a:t> DA, </a:t>
            </a:r>
            <a:r>
              <a:rPr lang="en-US" sz="1200" dirty="0" err="1">
                <a:solidFill>
                  <a:schemeClr val="bg1"/>
                </a:solidFill>
              </a:rPr>
              <a:t>Syngouna</a:t>
            </a:r>
            <a:r>
              <a:rPr lang="en-US" sz="1200" dirty="0">
                <a:solidFill>
                  <a:schemeClr val="bg1"/>
                </a:solidFill>
              </a:rPr>
              <a:t> S, </a:t>
            </a:r>
            <a:r>
              <a:rPr lang="en-US" sz="1200" dirty="0" err="1">
                <a:solidFill>
                  <a:schemeClr val="bg1"/>
                </a:solidFill>
              </a:rPr>
              <a:t>Fandridis</a:t>
            </a:r>
            <a:r>
              <a:rPr lang="en-US" sz="1200" dirty="0">
                <a:solidFill>
                  <a:schemeClr val="bg1"/>
                </a:solidFill>
              </a:rPr>
              <a:t> E, </a:t>
            </a:r>
            <a:r>
              <a:rPr lang="en-US" sz="1200" dirty="0" err="1">
                <a:solidFill>
                  <a:schemeClr val="bg1"/>
                </a:solidFill>
              </a:rPr>
              <a:t>Tsiodras</a:t>
            </a:r>
            <a:r>
              <a:rPr lang="en-US" sz="1200" dirty="0">
                <a:solidFill>
                  <a:schemeClr val="bg1"/>
                </a:solidFill>
              </a:rPr>
              <a:t> S, </a:t>
            </a:r>
            <a:r>
              <a:rPr lang="en-US" sz="1200" dirty="0" err="1">
                <a:solidFill>
                  <a:schemeClr val="bg1"/>
                </a:solidFill>
              </a:rPr>
              <a:t>Mavrogenis</a:t>
            </a:r>
            <a:r>
              <a:rPr lang="en-US" sz="1200" dirty="0">
                <a:solidFill>
                  <a:schemeClr val="bg1"/>
                </a:solidFill>
              </a:rPr>
              <a:t> AF. Infections of the hand: an overview. </a:t>
            </a:r>
            <a:r>
              <a:rPr lang="en-US" sz="1200" i="1" dirty="0">
                <a:solidFill>
                  <a:schemeClr val="bg1"/>
                </a:solidFill>
              </a:rPr>
              <a:t>EFORT Open Rev</a:t>
            </a:r>
            <a:r>
              <a:rPr lang="en-US" sz="1200" dirty="0">
                <a:solidFill>
                  <a:schemeClr val="bg1"/>
                </a:solidFill>
              </a:rPr>
              <a:t>. 2019;4(5):183-193. Published 2019 May 10. doi:10.1302/2058-5241.4.180082</a:t>
            </a:r>
          </a:p>
        </p:txBody>
      </p:sp>
      <p:sp>
        <p:nvSpPr>
          <p:cNvPr id="7" name="Title 1"/>
          <p:cNvSpPr txBox="1">
            <a:spLocks/>
          </p:cNvSpPr>
          <p:nvPr/>
        </p:nvSpPr>
        <p:spPr>
          <a:xfrm>
            <a:off x="838200" y="0"/>
            <a:ext cx="10515600"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Arial Rounded MT Bold" charset="0"/>
                <a:ea typeface="Arial Rounded MT Bold" charset="0"/>
                <a:cs typeface="Arial Rounded MT Bold" charset="0"/>
              </a:defRPr>
            </a:lvl1pPr>
          </a:lstStyle>
          <a:p>
            <a:pPr algn="ctr"/>
            <a:r>
              <a:rPr lang="en-US" dirty="0">
                <a:solidFill>
                  <a:srgbClr val="FFFF00"/>
                </a:solidFill>
              </a:rPr>
              <a:t>What is evidence for treatment of necrotizing fasciitis of hand and wrist?</a:t>
            </a:r>
            <a:endParaRPr lang="en-US" sz="6000" dirty="0">
              <a:solidFill>
                <a:srgbClr val="FFFF00"/>
              </a:solidFill>
            </a:endParaRPr>
          </a:p>
        </p:txBody>
      </p:sp>
    </p:spTree>
    <p:extLst>
      <p:ext uri="{BB962C8B-B14F-4D97-AF65-F5344CB8AC3E}">
        <p14:creationId xmlns:p14="http://schemas.microsoft.com/office/powerpoint/2010/main" val="16831173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838200" y="1403499"/>
            <a:ext cx="10960261" cy="4228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0" name="Content Placeholder 2"/>
          <p:cNvSpPr txBox="1">
            <a:spLocks/>
          </p:cNvSpPr>
          <p:nvPr/>
        </p:nvSpPr>
        <p:spPr>
          <a:xfrm>
            <a:off x="1297172" y="2082570"/>
            <a:ext cx="9985251"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400" dirty="0">
              <a:solidFill>
                <a:schemeClr val="bg1"/>
              </a:solidFill>
            </a:endParaRPr>
          </a:p>
        </p:txBody>
      </p:sp>
      <p:sp>
        <p:nvSpPr>
          <p:cNvPr id="5" name="Content Placeholder 2"/>
          <p:cNvSpPr txBox="1">
            <a:spLocks/>
          </p:cNvSpPr>
          <p:nvPr/>
        </p:nvSpPr>
        <p:spPr>
          <a:xfrm>
            <a:off x="1030146" y="1548476"/>
            <a:ext cx="9398643"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chemeClr val="bg1"/>
                </a:solidFill>
              </a:rPr>
              <a:t>Pitfalls: patients with diabetes cannot rely solely on the cultures as pathological organisms are routinely present and not cultured. </a:t>
            </a:r>
          </a:p>
          <a:p>
            <a:r>
              <a:rPr lang="en-US" dirty="0">
                <a:solidFill>
                  <a:schemeClr val="bg1"/>
                </a:solidFill>
              </a:rPr>
              <a:t>Endpoint is to narrow antibiotics in cases of severe infection in patients with diabetes should be a normal white count and a final culture report. </a:t>
            </a:r>
          </a:p>
          <a:p>
            <a:endParaRPr lang="en-US" dirty="0">
              <a:solidFill>
                <a:schemeClr val="bg1"/>
              </a:solidFill>
            </a:endParaRPr>
          </a:p>
        </p:txBody>
      </p:sp>
      <p:sp>
        <p:nvSpPr>
          <p:cNvPr id="7" name="Title 1"/>
          <p:cNvSpPr txBox="1">
            <a:spLocks/>
          </p:cNvSpPr>
          <p:nvPr/>
        </p:nvSpPr>
        <p:spPr>
          <a:xfrm>
            <a:off x="838200" y="0"/>
            <a:ext cx="10515600"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Arial Rounded MT Bold" charset="0"/>
                <a:ea typeface="Arial Rounded MT Bold" charset="0"/>
                <a:cs typeface="Arial Rounded MT Bold" charset="0"/>
              </a:defRPr>
            </a:lvl1pPr>
          </a:lstStyle>
          <a:p>
            <a:pPr algn="ctr"/>
            <a:r>
              <a:rPr lang="en-US" dirty="0">
                <a:solidFill>
                  <a:srgbClr val="FFFF00"/>
                </a:solidFill>
              </a:rPr>
              <a:t>What is evidence for treatment of necrotizing fasciitis of hand and wrist?</a:t>
            </a:r>
            <a:endParaRPr lang="en-US" sz="6000" dirty="0">
              <a:solidFill>
                <a:srgbClr val="FFFF00"/>
              </a:solidFill>
            </a:endParaRPr>
          </a:p>
        </p:txBody>
      </p:sp>
    </p:spTree>
    <p:extLst>
      <p:ext uri="{BB962C8B-B14F-4D97-AF65-F5344CB8AC3E}">
        <p14:creationId xmlns:p14="http://schemas.microsoft.com/office/powerpoint/2010/main" val="15165582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838200" y="1403499"/>
            <a:ext cx="10960261" cy="4228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0" name="Content Placeholder 2"/>
          <p:cNvSpPr txBox="1">
            <a:spLocks/>
          </p:cNvSpPr>
          <p:nvPr/>
        </p:nvSpPr>
        <p:spPr>
          <a:xfrm>
            <a:off x="1297172" y="2082570"/>
            <a:ext cx="9985251"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400" dirty="0">
              <a:solidFill>
                <a:schemeClr val="bg1"/>
              </a:solidFill>
            </a:endParaRPr>
          </a:p>
        </p:txBody>
      </p:sp>
      <p:sp>
        <p:nvSpPr>
          <p:cNvPr id="11" name="Content Placeholder 2"/>
          <p:cNvSpPr txBox="1">
            <a:spLocks/>
          </p:cNvSpPr>
          <p:nvPr/>
        </p:nvSpPr>
        <p:spPr>
          <a:xfrm>
            <a:off x="960699" y="1892222"/>
            <a:ext cx="10232019" cy="365363"/>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r>
              <a:rPr lang="en-US" sz="2400" dirty="0">
                <a:solidFill>
                  <a:schemeClr val="bg1"/>
                </a:solidFill>
              </a:rPr>
              <a:t>Age: 62</a:t>
            </a:r>
          </a:p>
          <a:p>
            <a:pPr>
              <a:buClr>
                <a:srgbClr val="FFFF00"/>
              </a:buClr>
            </a:pPr>
            <a:r>
              <a:rPr lang="en-US" sz="2400" dirty="0">
                <a:solidFill>
                  <a:schemeClr val="bg1"/>
                </a:solidFill>
              </a:rPr>
              <a:t>Patient presented with fever chills and sepsis. </a:t>
            </a:r>
          </a:p>
          <a:p>
            <a:pPr>
              <a:buClr>
                <a:srgbClr val="FFFF00"/>
              </a:buClr>
            </a:pPr>
            <a:r>
              <a:rPr lang="en-US" sz="2400" dirty="0">
                <a:solidFill>
                  <a:schemeClr val="bg1"/>
                </a:solidFill>
              </a:rPr>
              <a:t>Failed </a:t>
            </a:r>
            <a:r>
              <a:rPr lang="en-US" sz="2400" dirty="0" err="1">
                <a:solidFill>
                  <a:schemeClr val="bg1"/>
                </a:solidFill>
              </a:rPr>
              <a:t>myocutaneous</a:t>
            </a:r>
            <a:r>
              <a:rPr lang="en-US" sz="2400" dirty="0">
                <a:solidFill>
                  <a:schemeClr val="bg1"/>
                </a:solidFill>
              </a:rPr>
              <a:t> flap, other institution</a:t>
            </a:r>
          </a:p>
          <a:p>
            <a:pPr>
              <a:buClr>
                <a:srgbClr val="FFFF00"/>
              </a:buClr>
            </a:pPr>
            <a:r>
              <a:rPr lang="en-US" sz="2400" dirty="0">
                <a:solidFill>
                  <a:schemeClr val="bg1"/>
                </a:solidFill>
              </a:rPr>
              <a:t>History of paraplegia status post trauma x 10 years. </a:t>
            </a:r>
            <a:r>
              <a:rPr lang="en-US" sz="2400" dirty="0" err="1">
                <a:solidFill>
                  <a:schemeClr val="bg1"/>
                </a:solidFill>
              </a:rPr>
              <a:t>Neurostomy</a:t>
            </a:r>
            <a:r>
              <a:rPr lang="en-US" sz="2400" dirty="0">
                <a:solidFill>
                  <a:schemeClr val="bg1"/>
                </a:solidFill>
              </a:rPr>
              <a:t> and colostomy and remote past</a:t>
            </a:r>
          </a:p>
        </p:txBody>
      </p:sp>
      <p:sp>
        <p:nvSpPr>
          <p:cNvPr id="12" name="Title 1"/>
          <p:cNvSpPr txBox="1">
            <a:spLocks/>
          </p:cNvSpPr>
          <p:nvPr/>
        </p:nvSpPr>
        <p:spPr>
          <a:xfrm>
            <a:off x="838200" y="-11241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Rounded MT Bold" charset="0"/>
                <a:ea typeface="Arial Rounded MT Bold" charset="0"/>
                <a:cs typeface="Arial Rounded MT Bold" charset="0"/>
              </a:defRPr>
            </a:lvl1pPr>
          </a:lstStyle>
          <a:p>
            <a:r>
              <a:rPr lang="en-US" dirty="0">
                <a:solidFill>
                  <a:srgbClr val="FFFF00"/>
                </a:solidFill>
              </a:rPr>
              <a:t>“Traumatic” neuroma of sacral nerve</a:t>
            </a:r>
          </a:p>
        </p:txBody>
      </p:sp>
    </p:spTree>
    <p:extLst>
      <p:ext uri="{BB962C8B-B14F-4D97-AF65-F5344CB8AC3E}">
        <p14:creationId xmlns:p14="http://schemas.microsoft.com/office/powerpoint/2010/main" val="357937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689" y="197587"/>
            <a:ext cx="11262167" cy="1325563"/>
          </a:xfrm>
        </p:spPr>
        <p:txBody>
          <a:bodyPr/>
          <a:lstStyle/>
          <a:p>
            <a:pPr algn="ctr"/>
            <a:r>
              <a:rPr lang="en-US" dirty="0">
                <a:solidFill>
                  <a:srgbClr val="FFFF00"/>
                </a:solidFill>
              </a:rPr>
              <a:t>How to diagnose incidental vocal polyp?</a:t>
            </a:r>
          </a:p>
        </p:txBody>
      </p:sp>
      <p:sp>
        <p:nvSpPr>
          <p:cNvPr id="8" name="Content Placeholder 2"/>
          <p:cNvSpPr txBox="1">
            <a:spLocks/>
          </p:cNvSpPr>
          <p:nvPr/>
        </p:nvSpPr>
        <p:spPr>
          <a:xfrm>
            <a:off x="666509" y="1325502"/>
            <a:ext cx="11417461" cy="23437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solidFill>
                  <a:schemeClr val="bg1"/>
                </a:solidFill>
              </a:rPr>
              <a:t>Vocal </a:t>
            </a:r>
            <a:r>
              <a:rPr lang="en-US" sz="2400">
                <a:solidFill>
                  <a:schemeClr val="bg1"/>
                </a:solidFill>
              </a:rPr>
              <a:t>cord leukoplakia </a:t>
            </a:r>
            <a:r>
              <a:rPr lang="en-US" sz="2400" dirty="0">
                <a:solidFill>
                  <a:schemeClr val="bg1"/>
                </a:solidFill>
              </a:rPr>
              <a:t>is characterized by great pathological differences and a certain tendency of malignant transformation. </a:t>
            </a:r>
          </a:p>
          <a:p>
            <a:pPr>
              <a:buClr>
                <a:srgbClr val="FFFF00"/>
              </a:buClr>
            </a:pPr>
            <a:r>
              <a:rPr lang="en-US" sz="2400" dirty="0">
                <a:solidFill>
                  <a:schemeClr val="bg1"/>
                </a:solidFill>
              </a:rPr>
              <a:t>Narrow band imaging (NBI) endoscopy can identify malignant lesions on the mucosal surface by observing the morphology of intraepithelial papillary capillary loop (IPCL). </a:t>
            </a:r>
          </a:p>
          <a:p>
            <a:pPr>
              <a:buClr>
                <a:srgbClr val="FFFF00"/>
              </a:buClr>
            </a:pPr>
            <a:r>
              <a:rPr lang="en-US" sz="2400" dirty="0">
                <a:solidFill>
                  <a:schemeClr val="bg1"/>
                </a:solidFill>
              </a:rPr>
              <a:t>In recent years, NBI endoscopy has been gradually applied to the diagnosis of laryngeal lesions. </a:t>
            </a:r>
          </a:p>
          <a:p>
            <a:pPr>
              <a:buClr>
                <a:srgbClr val="FFFF00"/>
              </a:buClr>
            </a:pPr>
            <a:endParaRPr lang="en-US" sz="2200" dirty="0">
              <a:solidFill>
                <a:schemeClr val="bg1"/>
              </a:solidFill>
            </a:endParaRPr>
          </a:p>
        </p:txBody>
      </p:sp>
      <p:sp>
        <p:nvSpPr>
          <p:cNvPr id="12" name="TextBox 11"/>
          <p:cNvSpPr txBox="1"/>
          <p:nvPr/>
        </p:nvSpPr>
        <p:spPr>
          <a:xfrm>
            <a:off x="2916822" y="6312320"/>
            <a:ext cx="9583838" cy="523220"/>
          </a:xfrm>
          <a:prstGeom prst="rect">
            <a:avLst/>
          </a:prstGeom>
          <a:noFill/>
        </p:spPr>
        <p:txBody>
          <a:bodyPr wrap="square" rtlCol="0">
            <a:spAutoFit/>
          </a:bodyPr>
          <a:lstStyle/>
          <a:p>
            <a:pPr marL="460375" indent="-460375"/>
            <a:r>
              <a:rPr lang="en-US" sz="1400" dirty="0">
                <a:solidFill>
                  <a:schemeClr val="bg1"/>
                </a:solidFill>
              </a:rPr>
              <a:t>Lin C, Zhang S, Lu L, Wang M, Qian X. Diagnostic Value and Pathological Correlation of Narrow Band Imaging Classification in Laryngeal Lesions [published online ahead of print, 2020 May 8]. </a:t>
            </a:r>
            <a:r>
              <a:rPr lang="en-US" sz="1400" i="1" dirty="0">
                <a:solidFill>
                  <a:schemeClr val="bg1"/>
                </a:solidFill>
              </a:rPr>
              <a:t>Ear Nose Throat J</a:t>
            </a:r>
            <a:r>
              <a:rPr lang="en-US" sz="1400" dirty="0">
                <a:solidFill>
                  <a:schemeClr val="bg1"/>
                </a:solidFill>
              </a:rPr>
              <a:t>. 2020.</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039" y="3778249"/>
            <a:ext cx="10058400" cy="2425083"/>
          </a:xfrm>
          <a:prstGeom prst="rect">
            <a:avLst/>
          </a:prstGeom>
        </p:spPr>
      </p:pic>
    </p:spTree>
    <p:extLst>
      <p:ext uri="{BB962C8B-B14F-4D97-AF65-F5344CB8AC3E}">
        <p14:creationId xmlns:p14="http://schemas.microsoft.com/office/powerpoint/2010/main" val="7387452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838200" y="1403499"/>
            <a:ext cx="10960261" cy="4228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0" name="Content Placeholder 2"/>
          <p:cNvSpPr txBox="1">
            <a:spLocks/>
          </p:cNvSpPr>
          <p:nvPr/>
        </p:nvSpPr>
        <p:spPr>
          <a:xfrm>
            <a:off x="1297172" y="2082570"/>
            <a:ext cx="9985251"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400" dirty="0">
              <a:solidFill>
                <a:schemeClr val="bg1"/>
              </a:solidFill>
            </a:endParaRPr>
          </a:p>
        </p:txBody>
      </p:sp>
      <p:sp>
        <p:nvSpPr>
          <p:cNvPr id="5" name="Content Placeholder 2"/>
          <p:cNvSpPr txBox="1">
            <a:spLocks/>
          </p:cNvSpPr>
          <p:nvPr/>
        </p:nvSpPr>
        <p:spPr>
          <a:xfrm>
            <a:off x="7594923" y="897853"/>
            <a:ext cx="4905737" cy="1310471"/>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r>
              <a:rPr lang="en-US" sz="1800" dirty="0">
                <a:solidFill>
                  <a:schemeClr val="bg1"/>
                </a:solidFill>
              </a:rPr>
              <a:t>Surgical cause of neuroma (</a:t>
            </a:r>
            <a:r>
              <a:rPr lang="en-US" sz="1800">
                <a:solidFill>
                  <a:schemeClr val="bg1"/>
                </a:solidFill>
              </a:rPr>
              <a:t>n=27)</a:t>
            </a:r>
            <a:endParaRPr lang="en-US" sz="1800" dirty="0">
              <a:solidFill>
                <a:schemeClr val="bg1"/>
              </a:solidFill>
            </a:endParaRPr>
          </a:p>
        </p:txBody>
      </p:sp>
      <p:sp>
        <p:nvSpPr>
          <p:cNvPr id="6" name="TextBox 5"/>
          <p:cNvSpPr txBox="1"/>
          <p:nvPr/>
        </p:nvSpPr>
        <p:spPr>
          <a:xfrm>
            <a:off x="1111170" y="6312320"/>
            <a:ext cx="11389490" cy="461665"/>
          </a:xfrm>
          <a:prstGeom prst="rect">
            <a:avLst/>
          </a:prstGeom>
          <a:noFill/>
        </p:spPr>
        <p:txBody>
          <a:bodyPr wrap="square" rtlCol="0">
            <a:spAutoFit/>
          </a:bodyPr>
          <a:lstStyle/>
          <a:p>
            <a:pPr marL="460375" indent="-460375"/>
            <a:r>
              <a:rPr lang="en-US" sz="1200" dirty="0" err="1">
                <a:solidFill>
                  <a:schemeClr val="bg1"/>
                </a:solidFill>
              </a:rPr>
              <a:t>Anantavorasakul</a:t>
            </a:r>
            <a:r>
              <a:rPr lang="en-US" sz="1200" dirty="0">
                <a:solidFill>
                  <a:schemeClr val="bg1"/>
                </a:solidFill>
              </a:rPr>
              <a:t> N, </a:t>
            </a:r>
            <a:r>
              <a:rPr lang="en-US" sz="1200" dirty="0" err="1">
                <a:solidFill>
                  <a:schemeClr val="bg1"/>
                </a:solidFill>
              </a:rPr>
              <a:t>Lans</a:t>
            </a:r>
            <a:r>
              <a:rPr lang="en-US" sz="1200" dirty="0">
                <a:solidFill>
                  <a:schemeClr val="bg1"/>
                </a:solidFill>
              </a:rPr>
              <a:t> J, </a:t>
            </a:r>
            <a:r>
              <a:rPr lang="en-US" sz="1200" dirty="0" err="1">
                <a:solidFill>
                  <a:schemeClr val="bg1"/>
                </a:solidFill>
              </a:rPr>
              <a:t>Macken</a:t>
            </a:r>
            <a:r>
              <a:rPr lang="en-US" sz="1200" dirty="0">
                <a:solidFill>
                  <a:schemeClr val="bg1"/>
                </a:solidFill>
              </a:rPr>
              <a:t> AA, </a:t>
            </a:r>
            <a:r>
              <a:rPr lang="en-US" sz="1200" dirty="0" err="1">
                <a:solidFill>
                  <a:schemeClr val="bg1"/>
                </a:solidFill>
              </a:rPr>
              <a:t>Sood</a:t>
            </a:r>
            <a:r>
              <a:rPr lang="en-US" sz="1200" dirty="0">
                <a:solidFill>
                  <a:schemeClr val="bg1"/>
                </a:solidFill>
              </a:rPr>
              <a:t> RF, Chen NC, </a:t>
            </a:r>
            <a:r>
              <a:rPr lang="en-US" sz="1200" dirty="0" err="1">
                <a:solidFill>
                  <a:schemeClr val="bg1"/>
                </a:solidFill>
              </a:rPr>
              <a:t>Eberlin</a:t>
            </a:r>
            <a:r>
              <a:rPr lang="en-US" sz="1200" dirty="0">
                <a:solidFill>
                  <a:schemeClr val="bg1"/>
                </a:solidFill>
              </a:rPr>
              <a:t> KR. Surgery for lower extremity symptomatic neuroma: Long-term outcomes. </a:t>
            </a:r>
            <a:r>
              <a:rPr lang="en-US" sz="1200" i="1" dirty="0">
                <a:solidFill>
                  <a:schemeClr val="bg1"/>
                </a:solidFill>
              </a:rPr>
              <a:t>J </a:t>
            </a:r>
            <a:r>
              <a:rPr lang="en-US" sz="1200" i="1" dirty="0" err="1">
                <a:solidFill>
                  <a:schemeClr val="bg1"/>
                </a:solidFill>
              </a:rPr>
              <a:t>Plast</a:t>
            </a:r>
            <a:r>
              <a:rPr lang="en-US" sz="1200" i="1" dirty="0">
                <a:solidFill>
                  <a:schemeClr val="bg1"/>
                </a:solidFill>
              </a:rPr>
              <a:t> </a:t>
            </a:r>
            <a:r>
              <a:rPr lang="en-US" sz="1200" i="1" dirty="0" err="1">
                <a:solidFill>
                  <a:schemeClr val="bg1"/>
                </a:solidFill>
              </a:rPr>
              <a:t>Reconstr</a:t>
            </a:r>
            <a:r>
              <a:rPr lang="en-US" sz="1200" i="1" dirty="0">
                <a:solidFill>
                  <a:schemeClr val="bg1"/>
                </a:solidFill>
              </a:rPr>
              <a:t> </a:t>
            </a:r>
            <a:r>
              <a:rPr lang="en-US" sz="1200" i="1" dirty="0" err="1">
                <a:solidFill>
                  <a:schemeClr val="bg1"/>
                </a:solidFill>
              </a:rPr>
              <a:t>Aesthet</a:t>
            </a:r>
            <a:r>
              <a:rPr lang="en-US" sz="1200" i="1" dirty="0">
                <a:solidFill>
                  <a:schemeClr val="bg1"/>
                </a:solidFill>
              </a:rPr>
              <a:t> Surg</a:t>
            </a:r>
            <a:r>
              <a:rPr lang="en-US" sz="1200" dirty="0">
                <a:solidFill>
                  <a:schemeClr val="bg1"/>
                </a:solidFill>
              </a:rPr>
              <a:t>. 2020;73(8):1456-1464. doi:10.1016/j.bjps.2020.01.034</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9830" y="1211279"/>
            <a:ext cx="5867400" cy="3289300"/>
          </a:xfrm>
          <a:prstGeom prst="rect">
            <a:avLst/>
          </a:prstGeom>
        </p:spPr>
      </p:pic>
      <p:sp>
        <p:nvSpPr>
          <p:cNvPr id="11" name="Content Placeholder 2"/>
          <p:cNvSpPr txBox="1">
            <a:spLocks/>
          </p:cNvSpPr>
          <p:nvPr/>
        </p:nvSpPr>
        <p:spPr>
          <a:xfrm>
            <a:off x="381964" y="947114"/>
            <a:ext cx="5677866" cy="1310471"/>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r>
              <a:rPr lang="en-US" sz="2000" dirty="0">
                <a:solidFill>
                  <a:schemeClr val="bg1"/>
                </a:solidFill>
              </a:rPr>
              <a:t>Surgical cause of neuroma (n=27)</a:t>
            </a:r>
          </a:p>
          <a:p>
            <a:pPr>
              <a:buClr>
                <a:srgbClr val="FFFF00"/>
              </a:buClr>
            </a:pPr>
            <a:r>
              <a:rPr lang="en-US" sz="2000" dirty="0">
                <a:solidFill>
                  <a:schemeClr val="bg1"/>
                </a:solidFill>
              </a:rPr>
              <a:t>The outcomes for neuroma excision and implantation alone are modest. Contemporary treatments for neuroma such as allograft reconstruction, targeted muscle </a:t>
            </a:r>
            <a:r>
              <a:rPr lang="en-US" sz="2000" dirty="0" err="1">
                <a:solidFill>
                  <a:schemeClr val="bg1"/>
                </a:solidFill>
              </a:rPr>
              <a:t>reinnervation</a:t>
            </a:r>
            <a:r>
              <a:rPr lang="en-US" sz="2000" dirty="0">
                <a:solidFill>
                  <a:schemeClr val="bg1"/>
                </a:solidFill>
              </a:rPr>
              <a:t> , or regenerative peripheral nerve interface have demonstrated improved pain compared with conventional techniques, especially in amputees.</a:t>
            </a:r>
          </a:p>
          <a:p>
            <a:pPr>
              <a:buClr>
                <a:srgbClr val="FFFF00"/>
              </a:buClr>
            </a:pPr>
            <a:r>
              <a:rPr lang="en-US" sz="2000" dirty="0">
                <a:solidFill>
                  <a:schemeClr val="bg1"/>
                </a:solidFill>
              </a:rPr>
              <a:t>Surgical techniques that “actively” address the nerve end may further improve the treatment outcomes of surgery for lower extremity neuroma.</a:t>
            </a:r>
          </a:p>
          <a:p>
            <a:pPr>
              <a:buClr>
                <a:srgbClr val="FFFF00"/>
              </a:buClr>
            </a:pPr>
            <a:r>
              <a:rPr lang="en-US" sz="2000" dirty="0">
                <a:solidFill>
                  <a:schemeClr val="bg1"/>
                </a:solidFill>
              </a:rPr>
              <a:t>Further prospective study is required to determine the effectiveness of newer, active techniques for lower extremity neuroma management, such as allograft reconstruction, targeted muscle </a:t>
            </a:r>
            <a:r>
              <a:rPr lang="en-US" sz="2000" dirty="0" err="1">
                <a:solidFill>
                  <a:schemeClr val="bg1"/>
                </a:solidFill>
              </a:rPr>
              <a:t>reinnervation</a:t>
            </a:r>
            <a:r>
              <a:rPr lang="en-US" sz="2000" dirty="0">
                <a:solidFill>
                  <a:schemeClr val="bg1"/>
                </a:solidFill>
              </a:rPr>
              <a:t> , and regenerative peripheral nerve interface. </a:t>
            </a:r>
          </a:p>
          <a:p>
            <a:pPr>
              <a:buClr>
                <a:srgbClr val="FFFF00"/>
              </a:buClr>
            </a:pPr>
            <a:endParaRPr lang="en-US" sz="2000" dirty="0">
              <a:solidFill>
                <a:schemeClr val="bg1"/>
              </a:solidFill>
            </a:endParaRPr>
          </a:p>
        </p:txBody>
      </p:sp>
      <p:sp>
        <p:nvSpPr>
          <p:cNvPr id="12" name="Title 1"/>
          <p:cNvSpPr txBox="1">
            <a:spLocks/>
          </p:cNvSpPr>
          <p:nvPr/>
        </p:nvSpPr>
        <p:spPr>
          <a:xfrm>
            <a:off x="838200" y="-11241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Rounded MT Bold" charset="0"/>
                <a:ea typeface="Arial Rounded MT Bold" charset="0"/>
                <a:cs typeface="Arial Rounded MT Bold" charset="0"/>
              </a:defRPr>
            </a:lvl1pPr>
          </a:lstStyle>
          <a:p>
            <a:pPr algn="ctr"/>
            <a:r>
              <a:rPr lang="en-US" dirty="0">
                <a:solidFill>
                  <a:srgbClr val="FFFF00"/>
                </a:solidFill>
              </a:rPr>
              <a:t>How to treat neuromas? </a:t>
            </a:r>
            <a:endParaRPr lang="en-US" sz="2800" dirty="0">
              <a:solidFill>
                <a:srgbClr val="FFFF00"/>
              </a:solidFill>
            </a:endParaRPr>
          </a:p>
        </p:txBody>
      </p:sp>
    </p:spTree>
    <p:extLst>
      <p:ext uri="{BB962C8B-B14F-4D97-AF65-F5344CB8AC3E}">
        <p14:creationId xmlns:p14="http://schemas.microsoft.com/office/powerpoint/2010/main" val="8902409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838200" y="1403499"/>
            <a:ext cx="10960261" cy="4228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0" name="Content Placeholder 2"/>
          <p:cNvSpPr txBox="1">
            <a:spLocks/>
          </p:cNvSpPr>
          <p:nvPr/>
        </p:nvSpPr>
        <p:spPr>
          <a:xfrm>
            <a:off x="1297172" y="2082570"/>
            <a:ext cx="9985251"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400" dirty="0">
              <a:solidFill>
                <a:schemeClr val="bg1"/>
              </a:solidFill>
            </a:endParaRPr>
          </a:p>
        </p:txBody>
      </p:sp>
      <p:sp>
        <p:nvSpPr>
          <p:cNvPr id="5" name="Content Placeholder 2"/>
          <p:cNvSpPr txBox="1">
            <a:spLocks/>
          </p:cNvSpPr>
          <p:nvPr/>
        </p:nvSpPr>
        <p:spPr>
          <a:xfrm>
            <a:off x="509286" y="1235959"/>
            <a:ext cx="10801669" cy="1310471"/>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r>
              <a:rPr lang="en-US" sz="2000" dirty="0">
                <a:solidFill>
                  <a:schemeClr val="bg1"/>
                </a:solidFill>
              </a:rPr>
              <a:t>Peripheral neuroma caused by injuries and surgical procedures can result in traumatic neuropathic pain, functional impairment and psychological distress, severely decreasing the quality of life. </a:t>
            </a:r>
          </a:p>
          <a:p>
            <a:pPr>
              <a:buClr>
                <a:srgbClr val="FFFF00"/>
              </a:buClr>
            </a:pPr>
            <a:r>
              <a:rPr lang="en-US" sz="2000" dirty="0">
                <a:solidFill>
                  <a:schemeClr val="bg1"/>
                </a:solidFill>
              </a:rPr>
              <a:t>A traumatic neuroma is a tangle of neural fibers and connective tissue that develops following nerve injury. It usually presents as a firm, oval, whitish, slowly growing, palpable and painful nodule, not larger than 2 cm. It may be associated with paresthesia over the injured area. </a:t>
            </a:r>
          </a:p>
          <a:p>
            <a:pPr>
              <a:buClr>
                <a:srgbClr val="FFFF00"/>
              </a:buClr>
            </a:pPr>
            <a:r>
              <a:rPr lang="en-US" sz="2000" dirty="0">
                <a:solidFill>
                  <a:schemeClr val="bg1"/>
                </a:solidFill>
              </a:rPr>
              <a:t>Painful hypersensitivity to normal light tactile stimuli (dysesthesia) or a neuralgic pain with the presence of a typical trigger point in the area of a neuroma may be a prominent feature. Traumatic neuropathic pain can cause the patient to feel burning, stabbing, raw, gnawing or sickening sensations. </a:t>
            </a:r>
          </a:p>
          <a:p>
            <a:pPr>
              <a:buClr>
                <a:srgbClr val="FFFF00"/>
              </a:buClr>
            </a:pPr>
            <a:r>
              <a:rPr lang="en-US" sz="2000" dirty="0">
                <a:solidFill>
                  <a:schemeClr val="bg1"/>
                </a:solidFill>
              </a:rPr>
              <a:t>Numerous techniques for neuroma prevention and treatment have been proposed, including therapeutic massage, electrical stimulation, </a:t>
            </a:r>
            <a:r>
              <a:rPr lang="en-US" sz="2000" dirty="0" err="1">
                <a:solidFill>
                  <a:schemeClr val="bg1"/>
                </a:solidFill>
              </a:rPr>
              <a:t>lipofilling</a:t>
            </a:r>
            <a:r>
              <a:rPr lang="en-US" sz="2000" dirty="0">
                <a:solidFill>
                  <a:schemeClr val="bg1"/>
                </a:solidFill>
              </a:rPr>
              <a:t>, transposition of the proximal stump into the muscle, bone or vein, and neural capping with synthetic or biological materials. The diversity of treatment modalities in use reflects the currently frustrating clinical prognosis and high failure rates. </a:t>
            </a:r>
          </a:p>
          <a:p>
            <a:pPr>
              <a:buClr>
                <a:srgbClr val="FFFF00"/>
              </a:buClr>
            </a:pPr>
            <a:r>
              <a:rPr lang="en-US" sz="2000" dirty="0">
                <a:solidFill>
                  <a:schemeClr val="bg1"/>
                </a:solidFill>
              </a:rPr>
              <a:t>Currently, the treatment of traumatic neuroma is challenging with varied symptoms among patients, some of which are usually resistant to common analgesics, and a standardized management is highly demanded in clinical practice.</a:t>
            </a:r>
          </a:p>
        </p:txBody>
      </p:sp>
      <p:sp>
        <p:nvSpPr>
          <p:cNvPr id="6" name="TextBox 5"/>
          <p:cNvSpPr txBox="1"/>
          <p:nvPr/>
        </p:nvSpPr>
        <p:spPr>
          <a:xfrm>
            <a:off x="1111170" y="6312320"/>
            <a:ext cx="11389490" cy="461665"/>
          </a:xfrm>
          <a:prstGeom prst="rect">
            <a:avLst/>
          </a:prstGeom>
          <a:noFill/>
        </p:spPr>
        <p:txBody>
          <a:bodyPr wrap="square" rtlCol="0">
            <a:spAutoFit/>
          </a:bodyPr>
          <a:lstStyle/>
          <a:p>
            <a:pPr marL="460375" indent="-460375"/>
            <a:r>
              <a:rPr lang="en-US" sz="1200" dirty="0">
                <a:solidFill>
                  <a:schemeClr val="bg1"/>
                </a:solidFill>
              </a:rPr>
              <a:t>Yao C, Zhou X, Zhao B, Sun C, </a:t>
            </a:r>
            <a:r>
              <a:rPr lang="en-US" sz="1200" dirty="0" err="1">
                <a:solidFill>
                  <a:schemeClr val="bg1"/>
                </a:solidFill>
              </a:rPr>
              <a:t>Poonit</a:t>
            </a:r>
            <a:r>
              <a:rPr lang="en-US" sz="1200" dirty="0">
                <a:solidFill>
                  <a:schemeClr val="bg1"/>
                </a:solidFill>
              </a:rPr>
              <a:t> K, Yan H. Treatments of traumatic neuropathic pain: a systematic review. </a:t>
            </a:r>
            <a:r>
              <a:rPr lang="en-US" sz="1200" i="1" dirty="0" err="1">
                <a:solidFill>
                  <a:schemeClr val="bg1"/>
                </a:solidFill>
              </a:rPr>
              <a:t>Oncotarget</a:t>
            </a:r>
            <a:r>
              <a:rPr lang="en-US" sz="1200" dirty="0">
                <a:solidFill>
                  <a:schemeClr val="bg1"/>
                </a:solidFill>
              </a:rPr>
              <a:t>. 2017;8(34):57670-57679. Published 2017 Apr 7. doi:10.18632/oncotarget.16917</a:t>
            </a:r>
          </a:p>
        </p:txBody>
      </p:sp>
      <p:sp>
        <p:nvSpPr>
          <p:cNvPr id="7" name="Title 1"/>
          <p:cNvSpPr txBox="1">
            <a:spLocks/>
          </p:cNvSpPr>
          <p:nvPr/>
        </p:nvSpPr>
        <p:spPr>
          <a:xfrm>
            <a:off x="838200" y="-11241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Rounded MT Bold" charset="0"/>
                <a:ea typeface="Arial Rounded MT Bold" charset="0"/>
                <a:cs typeface="Arial Rounded MT Bold" charset="0"/>
              </a:defRPr>
            </a:lvl1pPr>
          </a:lstStyle>
          <a:p>
            <a:pPr algn="ctr"/>
            <a:r>
              <a:rPr lang="en-US" dirty="0">
                <a:solidFill>
                  <a:srgbClr val="FFFF00"/>
                </a:solidFill>
              </a:rPr>
              <a:t>How to treat neuromas? </a:t>
            </a:r>
            <a:endParaRPr lang="en-US" sz="2800" dirty="0">
              <a:solidFill>
                <a:srgbClr val="FFFF00"/>
              </a:solidFill>
            </a:endParaRPr>
          </a:p>
        </p:txBody>
      </p:sp>
    </p:spTree>
    <p:extLst>
      <p:ext uri="{BB962C8B-B14F-4D97-AF65-F5344CB8AC3E}">
        <p14:creationId xmlns:p14="http://schemas.microsoft.com/office/powerpoint/2010/main" val="10777676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838200" y="1403499"/>
            <a:ext cx="10960261" cy="4228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0" name="Content Placeholder 2"/>
          <p:cNvSpPr txBox="1">
            <a:spLocks/>
          </p:cNvSpPr>
          <p:nvPr/>
        </p:nvSpPr>
        <p:spPr>
          <a:xfrm>
            <a:off x="1297172" y="2082570"/>
            <a:ext cx="9985251"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400" dirty="0">
              <a:solidFill>
                <a:schemeClr val="bg1"/>
              </a:solidFill>
            </a:endParaRPr>
          </a:p>
        </p:txBody>
      </p:sp>
      <p:sp>
        <p:nvSpPr>
          <p:cNvPr id="5" name="Content Placeholder 2"/>
          <p:cNvSpPr txBox="1">
            <a:spLocks/>
          </p:cNvSpPr>
          <p:nvPr/>
        </p:nvSpPr>
        <p:spPr>
          <a:xfrm>
            <a:off x="509286" y="1050764"/>
            <a:ext cx="10801669" cy="1310471"/>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r>
              <a:rPr lang="en-US" sz="2000" dirty="0">
                <a:solidFill>
                  <a:schemeClr val="bg1"/>
                </a:solidFill>
              </a:rPr>
              <a:t>Medication should be doctors’ first choice for patients who develop traumatic neuropathic pain for the first time, it also should be advised for prevention postoperatively. </a:t>
            </a:r>
          </a:p>
          <a:p>
            <a:pPr>
              <a:buClr>
                <a:srgbClr val="FFFF00"/>
              </a:buClr>
            </a:pPr>
            <a:r>
              <a:rPr lang="en-US" sz="2000" dirty="0">
                <a:solidFill>
                  <a:schemeClr val="bg1"/>
                </a:solidFill>
              </a:rPr>
              <a:t>For patients who undergo intractable traumatic neuropathic pain, which is refractory to medication, surgical procedure is advised. As for which kind of surgery should be performed, it depends on which particular nerve is injured. For example, neuroma of palmar cutaneous branch (PCB) of the median nerve can be </a:t>
            </a:r>
            <a:r>
              <a:rPr lang="en-US" sz="2000" dirty="0" err="1">
                <a:solidFill>
                  <a:schemeClr val="bg1"/>
                </a:solidFill>
              </a:rPr>
              <a:t>transpositioned</a:t>
            </a:r>
            <a:r>
              <a:rPr lang="en-US" sz="2000" dirty="0">
                <a:solidFill>
                  <a:schemeClr val="bg1"/>
                </a:solidFill>
              </a:rPr>
              <a:t> into the pronator quadratus, while the traumatic neuropathic pain in an amputated finger is suggested to be treated with interdigital </a:t>
            </a:r>
            <a:r>
              <a:rPr lang="en-US" sz="2000" dirty="0" err="1">
                <a:solidFill>
                  <a:schemeClr val="bg1"/>
                </a:solidFill>
              </a:rPr>
              <a:t>neurorrhaphy</a:t>
            </a:r>
            <a:r>
              <a:rPr lang="en-US" sz="2000" dirty="0">
                <a:solidFill>
                  <a:schemeClr val="bg1"/>
                </a:solidFill>
              </a:rPr>
              <a:t>. </a:t>
            </a:r>
          </a:p>
          <a:p>
            <a:pPr>
              <a:buClr>
                <a:srgbClr val="FFFF00"/>
              </a:buClr>
            </a:pPr>
            <a:r>
              <a:rPr lang="en-US" sz="2000" dirty="0">
                <a:solidFill>
                  <a:schemeClr val="bg1"/>
                </a:solidFill>
              </a:rPr>
              <a:t>In general, resection of the existing neuroma is strongly advised for all the patients with traumatic neuropathic pain. Transposition and relocation of the nerve stump into a biological tunnel away from partial compression, for instance, muscles, bones and veins are necessary to assure long term efficacy. </a:t>
            </a:r>
          </a:p>
          <a:p>
            <a:pPr>
              <a:buClr>
                <a:srgbClr val="FFFF00"/>
              </a:buClr>
            </a:pPr>
            <a:r>
              <a:rPr lang="en-US" sz="2000" dirty="0">
                <a:solidFill>
                  <a:schemeClr val="bg1"/>
                </a:solidFill>
              </a:rPr>
              <a:t>Artificial conduits can be used under the circumstances that no suitable biological tunnel can be found. Soft tissues treatment, for instance, flaps and </a:t>
            </a:r>
            <a:r>
              <a:rPr lang="en-US" sz="2000" dirty="0" err="1">
                <a:solidFill>
                  <a:schemeClr val="bg1"/>
                </a:solidFill>
              </a:rPr>
              <a:t>lippofilling</a:t>
            </a:r>
            <a:r>
              <a:rPr lang="en-US" sz="2000" dirty="0">
                <a:solidFill>
                  <a:schemeClr val="bg1"/>
                </a:solidFill>
              </a:rPr>
              <a:t> can provide better prognosis for those patients with large scale of tissue defect and deep soft tissue injury. </a:t>
            </a:r>
          </a:p>
          <a:p>
            <a:pPr>
              <a:buClr>
                <a:srgbClr val="FFFF00"/>
              </a:buClr>
            </a:pPr>
            <a:r>
              <a:rPr lang="en-US" sz="2000" dirty="0">
                <a:solidFill>
                  <a:schemeClr val="bg1"/>
                </a:solidFill>
              </a:rPr>
              <a:t>For patients with intractable traumatic neuropathic pain refractory to medication and refuse any surgical treatment or have little satisfaction with surgery, physiotherapy as electrostimulation and massage may also be good choices. </a:t>
            </a:r>
          </a:p>
        </p:txBody>
      </p:sp>
      <p:sp>
        <p:nvSpPr>
          <p:cNvPr id="6" name="TextBox 5"/>
          <p:cNvSpPr txBox="1"/>
          <p:nvPr/>
        </p:nvSpPr>
        <p:spPr>
          <a:xfrm>
            <a:off x="1111170" y="6312320"/>
            <a:ext cx="11389490" cy="461665"/>
          </a:xfrm>
          <a:prstGeom prst="rect">
            <a:avLst/>
          </a:prstGeom>
          <a:noFill/>
        </p:spPr>
        <p:txBody>
          <a:bodyPr wrap="square" rtlCol="0">
            <a:spAutoFit/>
          </a:bodyPr>
          <a:lstStyle/>
          <a:p>
            <a:pPr marL="460375" indent="-460375"/>
            <a:r>
              <a:rPr lang="en-US" sz="1200" dirty="0">
                <a:solidFill>
                  <a:schemeClr val="bg1"/>
                </a:solidFill>
              </a:rPr>
              <a:t>Yao C, Zhou X, Zhao B, Sun C, </a:t>
            </a:r>
            <a:r>
              <a:rPr lang="en-US" sz="1200" dirty="0" err="1">
                <a:solidFill>
                  <a:schemeClr val="bg1"/>
                </a:solidFill>
              </a:rPr>
              <a:t>Poonit</a:t>
            </a:r>
            <a:r>
              <a:rPr lang="en-US" sz="1200" dirty="0">
                <a:solidFill>
                  <a:schemeClr val="bg1"/>
                </a:solidFill>
              </a:rPr>
              <a:t> K, Yan H. Treatments of traumatic neuropathic pain: a systematic review. </a:t>
            </a:r>
            <a:r>
              <a:rPr lang="en-US" sz="1200" i="1" dirty="0" err="1">
                <a:solidFill>
                  <a:schemeClr val="bg1"/>
                </a:solidFill>
              </a:rPr>
              <a:t>Oncotarget</a:t>
            </a:r>
            <a:r>
              <a:rPr lang="en-US" sz="1200" dirty="0">
                <a:solidFill>
                  <a:schemeClr val="bg1"/>
                </a:solidFill>
              </a:rPr>
              <a:t>. 2017;8(34):57670-57679. Published 2017 Apr 7. doi:10.18632/oncotarget.16917</a:t>
            </a:r>
          </a:p>
        </p:txBody>
      </p:sp>
      <p:sp>
        <p:nvSpPr>
          <p:cNvPr id="7" name="Title 1"/>
          <p:cNvSpPr txBox="1">
            <a:spLocks/>
          </p:cNvSpPr>
          <p:nvPr/>
        </p:nvSpPr>
        <p:spPr>
          <a:xfrm>
            <a:off x="838200" y="-11241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Rounded MT Bold" charset="0"/>
                <a:ea typeface="Arial Rounded MT Bold" charset="0"/>
                <a:cs typeface="Arial Rounded MT Bold" charset="0"/>
              </a:defRPr>
            </a:lvl1pPr>
          </a:lstStyle>
          <a:p>
            <a:pPr algn="ctr"/>
            <a:r>
              <a:rPr lang="en-US" dirty="0">
                <a:solidFill>
                  <a:srgbClr val="FFFF00"/>
                </a:solidFill>
              </a:rPr>
              <a:t>How to treat neuromas? </a:t>
            </a:r>
            <a:endParaRPr lang="en-US" sz="2800" dirty="0">
              <a:solidFill>
                <a:srgbClr val="FFFF00"/>
              </a:solidFill>
            </a:endParaRPr>
          </a:p>
        </p:txBody>
      </p:sp>
    </p:spTree>
    <p:extLst>
      <p:ext uri="{BB962C8B-B14F-4D97-AF65-F5344CB8AC3E}">
        <p14:creationId xmlns:p14="http://schemas.microsoft.com/office/powerpoint/2010/main" val="13265893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838200" y="1403499"/>
            <a:ext cx="10960261" cy="4228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0" name="Content Placeholder 2"/>
          <p:cNvSpPr txBox="1">
            <a:spLocks/>
          </p:cNvSpPr>
          <p:nvPr/>
        </p:nvSpPr>
        <p:spPr>
          <a:xfrm>
            <a:off x="1297172" y="2082570"/>
            <a:ext cx="9985251"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400" dirty="0">
              <a:solidFill>
                <a:schemeClr val="bg1"/>
              </a:solidFill>
            </a:endParaRPr>
          </a:p>
        </p:txBody>
      </p:sp>
      <p:sp>
        <p:nvSpPr>
          <p:cNvPr id="5" name="Content Placeholder 2"/>
          <p:cNvSpPr txBox="1">
            <a:spLocks/>
          </p:cNvSpPr>
          <p:nvPr/>
        </p:nvSpPr>
        <p:spPr>
          <a:xfrm>
            <a:off x="1111170" y="2335459"/>
            <a:ext cx="2712615" cy="1310471"/>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t">
              <a:buClr>
                <a:srgbClr val="FFFF00"/>
              </a:buClr>
            </a:pPr>
            <a:r>
              <a:rPr lang="en-US" sz="2000" b="1" dirty="0">
                <a:solidFill>
                  <a:schemeClr val="bg1"/>
                </a:solidFill>
              </a:rPr>
              <a:t>A flowchart of treatment principles for </a:t>
            </a:r>
            <a:r>
              <a:rPr lang="en-US" sz="2000" b="1">
                <a:solidFill>
                  <a:schemeClr val="bg1"/>
                </a:solidFill>
              </a:rPr>
              <a:t>neuropathic pain</a:t>
            </a:r>
            <a:br>
              <a:rPr lang="en-US" sz="2000" dirty="0">
                <a:solidFill>
                  <a:schemeClr val="bg1"/>
                </a:solidFill>
              </a:rPr>
            </a:br>
            <a:endParaRPr lang="en-US" sz="2000" dirty="0">
              <a:solidFill>
                <a:schemeClr val="bg1"/>
              </a:solidFill>
            </a:endParaRPr>
          </a:p>
        </p:txBody>
      </p:sp>
      <p:sp>
        <p:nvSpPr>
          <p:cNvPr id="6" name="TextBox 5"/>
          <p:cNvSpPr txBox="1"/>
          <p:nvPr/>
        </p:nvSpPr>
        <p:spPr>
          <a:xfrm>
            <a:off x="1111170" y="6312320"/>
            <a:ext cx="11389490" cy="461665"/>
          </a:xfrm>
          <a:prstGeom prst="rect">
            <a:avLst/>
          </a:prstGeom>
          <a:noFill/>
        </p:spPr>
        <p:txBody>
          <a:bodyPr wrap="square" rtlCol="0">
            <a:spAutoFit/>
          </a:bodyPr>
          <a:lstStyle/>
          <a:p>
            <a:pPr marL="460375" indent="-460375"/>
            <a:r>
              <a:rPr lang="en-US" sz="1200" dirty="0">
                <a:solidFill>
                  <a:schemeClr val="bg1"/>
                </a:solidFill>
              </a:rPr>
              <a:t>Yao C, Zhou X, Zhao B, Sun C, </a:t>
            </a:r>
            <a:r>
              <a:rPr lang="en-US" sz="1200" dirty="0" err="1">
                <a:solidFill>
                  <a:schemeClr val="bg1"/>
                </a:solidFill>
              </a:rPr>
              <a:t>Poonit</a:t>
            </a:r>
            <a:r>
              <a:rPr lang="en-US" sz="1200" dirty="0">
                <a:solidFill>
                  <a:schemeClr val="bg1"/>
                </a:solidFill>
              </a:rPr>
              <a:t> K, Yan H. Treatments of traumatic neuropathic pain: a systematic review. </a:t>
            </a:r>
            <a:r>
              <a:rPr lang="en-US" sz="1200" i="1" dirty="0" err="1">
                <a:solidFill>
                  <a:schemeClr val="bg1"/>
                </a:solidFill>
              </a:rPr>
              <a:t>Oncotarget</a:t>
            </a:r>
            <a:r>
              <a:rPr lang="en-US" sz="1200" dirty="0">
                <a:solidFill>
                  <a:schemeClr val="bg1"/>
                </a:solidFill>
              </a:rPr>
              <a:t>. 2017;8(34):57670-57679. Published 2017 Apr 7. doi:10.18632/oncotarget.16917</a:t>
            </a:r>
          </a:p>
        </p:txBody>
      </p:sp>
      <p:pic>
        <p:nvPicPr>
          <p:cNvPr id="12290" name="Picture 2" descr="n external file that holds a picture, illustration, etc.&#10;Object 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3785" y="994399"/>
            <a:ext cx="6818221" cy="5303061"/>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838200" y="-11241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Rounded MT Bold" charset="0"/>
                <a:ea typeface="Arial Rounded MT Bold" charset="0"/>
                <a:cs typeface="Arial Rounded MT Bold" charset="0"/>
              </a:defRPr>
            </a:lvl1pPr>
          </a:lstStyle>
          <a:p>
            <a:pPr algn="ctr"/>
            <a:r>
              <a:rPr lang="en-US" dirty="0">
                <a:solidFill>
                  <a:srgbClr val="FFFF00"/>
                </a:solidFill>
              </a:rPr>
              <a:t>How to treat neuromas? </a:t>
            </a:r>
            <a:endParaRPr lang="en-US" sz="2800" dirty="0">
              <a:solidFill>
                <a:srgbClr val="FFFF00"/>
              </a:solidFill>
            </a:endParaRPr>
          </a:p>
        </p:txBody>
      </p:sp>
    </p:spTree>
    <p:extLst>
      <p:ext uri="{BB962C8B-B14F-4D97-AF65-F5344CB8AC3E}">
        <p14:creationId xmlns:p14="http://schemas.microsoft.com/office/powerpoint/2010/main" val="7760242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838200" y="1403499"/>
            <a:ext cx="10960261" cy="4228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0" name="Content Placeholder 2"/>
          <p:cNvSpPr txBox="1">
            <a:spLocks/>
          </p:cNvSpPr>
          <p:nvPr/>
        </p:nvSpPr>
        <p:spPr>
          <a:xfrm>
            <a:off x="1297172" y="2082570"/>
            <a:ext cx="9985251"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400" dirty="0">
              <a:solidFill>
                <a:schemeClr val="bg1"/>
              </a:solidFill>
            </a:endParaRPr>
          </a:p>
        </p:txBody>
      </p:sp>
      <p:sp>
        <p:nvSpPr>
          <p:cNvPr id="6" name="TextBox 5"/>
          <p:cNvSpPr txBox="1"/>
          <p:nvPr/>
        </p:nvSpPr>
        <p:spPr>
          <a:xfrm>
            <a:off x="1111170" y="6312320"/>
            <a:ext cx="11389490" cy="461665"/>
          </a:xfrm>
          <a:prstGeom prst="rect">
            <a:avLst/>
          </a:prstGeom>
          <a:noFill/>
        </p:spPr>
        <p:txBody>
          <a:bodyPr wrap="square" rtlCol="0">
            <a:spAutoFit/>
          </a:bodyPr>
          <a:lstStyle/>
          <a:p>
            <a:pPr marL="460375" indent="-460375"/>
            <a:r>
              <a:rPr lang="en-US" sz="1200" dirty="0">
                <a:solidFill>
                  <a:schemeClr val="bg1"/>
                </a:solidFill>
              </a:rPr>
              <a:t>Yao C, Zhou X, Zhao B, Sun C, </a:t>
            </a:r>
            <a:r>
              <a:rPr lang="en-US" sz="1200" dirty="0" err="1">
                <a:solidFill>
                  <a:schemeClr val="bg1"/>
                </a:solidFill>
              </a:rPr>
              <a:t>Poonit</a:t>
            </a:r>
            <a:r>
              <a:rPr lang="en-US" sz="1200" dirty="0">
                <a:solidFill>
                  <a:schemeClr val="bg1"/>
                </a:solidFill>
              </a:rPr>
              <a:t> K, Yan H. Treatments of traumatic neuropathic pain: a systematic review. </a:t>
            </a:r>
            <a:r>
              <a:rPr lang="en-US" sz="1200" i="1" dirty="0" err="1">
                <a:solidFill>
                  <a:schemeClr val="bg1"/>
                </a:solidFill>
              </a:rPr>
              <a:t>Oncotarget</a:t>
            </a:r>
            <a:r>
              <a:rPr lang="en-US" sz="1200" dirty="0">
                <a:solidFill>
                  <a:schemeClr val="bg1"/>
                </a:solidFill>
              </a:rPr>
              <a:t>. 2017;8(34):57670-57679. Published 2017 Apr 7. doi:10.18632/oncotarget.16917</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219441"/>
            <a:ext cx="10058400" cy="4597061"/>
          </a:xfrm>
          <a:prstGeom prst="rect">
            <a:avLst/>
          </a:prstGeom>
        </p:spPr>
      </p:pic>
      <p:sp>
        <p:nvSpPr>
          <p:cNvPr id="11" name="Title 1"/>
          <p:cNvSpPr txBox="1">
            <a:spLocks/>
          </p:cNvSpPr>
          <p:nvPr/>
        </p:nvSpPr>
        <p:spPr>
          <a:xfrm>
            <a:off x="838200" y="-11241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Rounded MT Bold" charset="0"/>
                <a:ea typeface="Arial Rounded MT Bold" charset="0"/>
                <a:cs typeface="Arial Rounded MT Bold" charset="0"/>
              </a:defRPr>
            </a:lvl1pPr>
          </a:lstStyle>
          <a:p>
            <a:pPr algn="ctr"/>
            <a:r>
              <a:rPr lang="en-US" dirty="0">
                <a:solidFill>
                  <a:srgbClr val="FFFF00"/>
                </a:solidFill>
              </a:rPr>
              <a:t>How to treat neuromas? </a:t>
            </a:r>
            <a:endParaRPr lang="en-US" sz="2800" dirty="0">
              <a:solidFill>
                <a:srgbClr val="FFFF00"/>
              </a:solidFill>
            </a:endParaRPr>
          </a:p>
        </p:txBody>
      </p:sp>
    </p:spTree>
    <p:extLst>
      <p:ext uri="{BB962C8B-B14F-4D97-AF65-F5344CB8AC3E}">
        <p14:creationId xmlns:p14="http://schemas.microsoft.com/office/powerpoint/2010/main" val="8564813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838200" y="1403499"/>
            <a:ext cx="10960261" cy="4228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0" name="Content Placeholder 2"/>
          <p:cNvSpPr txBox="1">
            <a:spLocks/>
          </p:cNvSpPr>
          <p:nvPr/>
        </p:nvSpPr>
        <p:spPr>
          <a:xfrm>
            <a:off x="1297172" y="2082570"/>
            <a:ext cx="9985251"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400" dirty="0">
              <a:solidFill>
                <a:schemeClr val="bg1"/>
              </a:solidFill>
            </a:endParaRPr>
          </a:p>
        </p:txBody>
      </p:sp>
      <p:sp>
        <p:nvSpPr>
          <p:cNvPr id="6" name="TextBox 5"/>
          <p:cNvSpPr txBox="1"/>
          <p:nvPr/>
        </p:nvSpPr>
        <p:spPr>
          <a:xfrm>
            <a:off x="1111170" y="6312320"/>
            <a:ext cx="11389490" cy="461665"/>
          </a:xfrm>
          <a:prstGeom prst="rect">
            <a:avLst/>
          </a:prstGeom>
          <a:noFill/>
        </p:spPr>
        <p:txBody>
          <a:bodyPr wrap="square" rtlCol="0">
            <a:spAutoFit/>
          </a:bodyPr>
          <a:lstStyle/>
          <a:p>
            <a:pPr marL="460375" indent="-460375"/>
            <a:r>
              <a:rPr lang="en-US" sz="1200" dirty="0">
                <a:solidFill>
                  <a:schemeClr val="bg1"/>
                </a:solidFill>
              </a:rPr>
              <a:t>Yao C, Zhou X, Zhao B, Sun C, </a:t>
            </a:r>
            <a:r>
              <a:rPr lang="en-US" sz="1200" dirty="0" err="1">
                <a:solidFill>
                  <a:schemeClr val="bg1"/>
                </a:solidFill>
              </a:rPr>
              <a:t>Poonit</a:t>
            </a:r>
            <a:r>
              <a:rPr lang="en-US" sz="1200" dirty="0">
                <a:solidFill>
                  <a:schemeClr val="bg1"/>
                </a:solidFill>
              </a:rPr>
              <a:t> K, Yan H. Treatments of traumatic neuropathic pain: a systematic review. </a:t>
            </a:r>
            <a:r>
              <a:rPr lang="en-US" sz="1200" i="1" dirty="0" err="1">
                <a:solidFill>
                  <a:schemeClr val="bg1"/>
                </a:solidFill>
              </a:rPr>
              <a:t>Oncotarget</a:t>
            </a:r>
            <a:r>
              <a:rPr lang="en-US" sz="1200" dirty="0">
                <a:solidFill>
                  <a:schemeClr val="bg1"/>
                </a:solidFill>
              </a:rPr>
              <a:t>. 2017;8(34):57670-57679. Published 2017 Apr 7. doi:10.18632/oncotarget.16917</a:t>
            </a:r>
          </a:p>
        </p:txBody>
      </p:sp>
      <p:sp>
        <p:nvSpPr>
          <p:cNvPr id="3" name="Rectangle 2"/>
          <p:cNvSpPr/>
          <p:nvPr/>
        </p:nvSpPr>
        <p:spPr>
          <a:xfrm>
            <a:off x="745602" y="1102558"/>
            <a:ext cx="10900458" cy="5016758"/>
          </a:xfrm>
          <a:prstGeom prst="rect">
            <a:avLst/>
          </a:prstGeom>
        </p:spPr>
        <p:txBody>
          <a:bodyPr wrap="square">
            <a:spAutoFit/>
          </a:bodyPr>
          <a:lstStyle/>
          <a:p>
            <a:pPr marL="285750" indent="-285750">
              <a:buClr>
                <a:srgbClr val="FFFF00"/>
              </a:buClr>
              <a:buFont typeface="Arial" charset="0"/>
              <a:buChar char="•"/>
            </a:pPr>
            <a:r>
              <a:rPr lang="en-US" sz="2000" dirty="0">
                <a:solidFill>
                  <a:schemeClr val="bg1"/>
                </a:solidFill>
              </a:rPr>
              <a:t>A practical and standardized treatment modality is desirable, as it would allow a better comparison of results from different studies. However, there are great differences in published treatments, especially between choices of surgical procedures and medicines. </a:t>
            </a:r>
          </a:p>
          <a:p>
            <a:pPr marL="285750" indent="-285750">
              <a:buClr>
                <a:srgbClr val="FFFF00"/>
              </a:buClr>
              <a:buFont typeface="Arial" charset="0"/>
              <a:buChar char="•"/>
            </a:pPr>
            <a:r>
              <a:rPr lang="en-US" sz="2000" dirty="0">
                <a:solidFill>
                  <a:schemeClr val="bg1"/>
                </a:solidFill>
              </a:rPr>
              <a:t>Several of these treatments are better regarding to a specific aspect of prevention and efficacy. Considering the different injured nerves and different kind of symptoms, it is unlikely that a single treatment modality could be of reference for all. </a:t>
            </a:r>
          </a:p>
          <a:p>
            <a:pPr marL="285750" indent="-285750">
              <a:buClr>
                <a:srgbClr val="FFFF00"/>
              </a:buClr>
              <a:buFont typeface="Arial" charset="0"/>
              <a:buChar char="•"/>
            </a:pPr>
            <a:endParaRPr lang="en-US" sz="2000" dirty="0">
              <a:solidFill>
                <a:schemeClr val="bg1"/>
              </a:solidFill>
            </a:endParaRPr>
          </a:p>
          <a:p>
            <a:pPr marL="285750" indent="-285750">
              <a:buClr>
                <a:srgbClr val="FFFF00"/>
              </a:buClr>
              <a:buFont typeface="Arial" charset="0"/>
              <a:buChar char="•"/>
            </a:pPr>
            <a:r>
              <a:rPr lang="en-US" sz="2000" dirty="0">
                <a:solidFill>
                  <a:schemeClr val="bg1"/>
                </a:solidFill>
              </a:rPr>
              <a:t>The expression of alpha smooth muscle actin (α-SMA) may contribute to neuroma-associated pain either as a direct cause of pain or an indirect marker of existence of local mechanical stimuli. The potential role of α-SMA in the pathobiology of traumatic neuropathic pain might be considered as a treatment option in clinical practice.</a:t>
            </a:r>
          </a:p>
          <a:p>
            <a:pPr marL="285750" indent="-285750">
              <a:buClr>
                <a:srgbClr val="FFFF00"/>
              </a:buClr>
              <a:buFont typeface="Arial" charset="0"/>
              <a:buChar char="•"/>
            </a:pPr>
            <a:endParaRPr lang="en-US" sz="2000" dirty="0">
              <a:solidFill>
                <a:schemeClr val="bg1"/>
              </a:solidFill>
            </a:endParaRPr>
          </a:p>
          <a:p>
            <a:pPr marL="285750" indent="-285750">
              <a:buClr>
                <a:srgbClr val="FFFF00"/>
              </a:buClr>
              <a:buFont typeface="Arial" charset="0"/>
              <a:buChar char="•"/>
            </a:pPr>
            <a:r>
              <a:rPr lang="en-US" sz="2000" dirty="0">
                <a:solidFill>
                  <a:schemeClr val="bg1"/>
                </a:solidFill>
              </a:rPr>
              <a:t>Due to the great differences in all aspects of the different treatment modalities (nerves, types of injury and evaluation methods), it is not possible to statistically compare the reviewed studies and their results; thus, evidence-based indications for the standardization of neuroma treatment modalities are not easily extrapolated. </a:t>
            </a:r>
            <a:endParaRPr lang="en-US" sz="2000" b="0" i="0" dirty="0">
              <a:solidFill>
                <a:schemeClr val="bg1"/>
              </a:solidFill>
              <a:effectLst/>
            </a:endParaRPr>
          </a:p>
        </p:txBody>
      </p:sp>
      <p:sp>
        <p:nvSpPr>
          <p:cNvPr id="11" name="Title 1"/>
          <p:cNvSpPr txBox="1">
            <a:spLocks/>
          </p:cNvSpPr>
          <p:nvPr/>
        </p:nvSpPr>
        <p:spPr>
          <a:xfrm>
            <a:off x="838200" y="-11241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Rounded MT Bold" charset="0"/>
                <a:ea typeface="Arial Rounded MT Bold" charset="0"/>
                <a:cs typeface="Arial Rounded MT Bold" charset="0"/>
              </a:defRPr>
            </a:lvl1pPr>
          </a:lstStyle>
          <a:p>
            <a:pPr algn="ctr"/>
            <a:r>
              <a:rPr lang="en-US" dirty="0">
                <a:solidFill>
                  <a:srgbClr val="FFFF00"/>
                </a:solidFill>
              </a:rPr>
              <a:t>How to treat neuromas? </a:t>
            </a:r>
            <a:endParaRPr lang="en-US" sz="2800" dirty="0">
              <a:solidFill>
                <a:srgbClr val="FFFF00"/>
              </a:solidFill>
            </a:endParaRPr>
          </a:p>
        </p:txBody>
      </p:sp>
    </p:spTree>
    <p:extLst>
      <p:ext uri="{BB962C8B-B14F-4D97-AF65-F5344CB8AC3E}">
        <p14:creationId xmlns:p14="http://schemas.microsoft.com/office/powerpoint/2010/main" val="2985417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968" y="76524"/>
            <a:ext cx="10515600" cy="1325563"/>
          </a:xfrm>
        </p:spPr>
        <p:txBody>
          <a:bodyPr>
            <a:normAutofit/>
          </a:bodyPr>
          <a:lstStyle/>
          <a:p>
            <a:pPr algn="ctr"/>
            <a:r>
              <a:rPr lang="en-US" dirty="0">
                <a:solidFill>
                  <a:srgbClr val="FFFF00"/>
                </a:solidFill>
              </a:rPr>
              <a:t>Next week’s agenda</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0" name="Content Placeholder 2"/>
          <p:cNvSpPr txBox="1">
            <a:spLocks/>
          </p:cNvSpPr>
          <p:nvPr/>
        </p:nvSpPr>
        <p:spPr>
          <a:xfrm>
            <a:off x="1499191" y="1788403"/>
            <a:ext cx="9441711" cy="3255706"/>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dirty="0">
              <a:solidFill>
                <a:schemeClr val="bg1"/>
              </a:solidFill>
              <a:effectLst/>
            </a:endParaRPr>
          </a:p>
          <a:p>
            <a:pPr>
              <a:buClr>
                <a:srgbClr val="FFFF00"/>
              </a:buClr>
            </a:pPr>
            <a:endParaRPr lang="en-US" dirty="0">
              <a:solidFill>
                <a:schemeClr val="bg1"/>
              </a:solidFill>
              <a:effectLst/>
            </a:endParaRPr>
          </a:p>
        </p:txBody>
      </p:sp>
      <p:sp>
        <p:nvSpPr>
          <p:cNvPr id="3" name="Rectangle 2"/>
          <p:cNvSpPr/>
          <p:nvPr/>
        </p:nvSpPr>
        <p:spPr>
          <a:xfrm>
            <a:off x="2943827" y="1402087"/>
            <a:ext cx="6096000" cy="4524315"/>
          </a:xfrm>
          <a:prstGeom prst="rect">
            <a:avLst/>
          </a:prstGeom>
        </p:spPr>
        <p:txBody>
          <a:bodyPr>
            <a:spAutoFit/>
          </a:bodyPr>
          <a:lstStyle/>
          <a:p>
            <a:pPr marL="285750" indent="-285750">
              <a:buClr>
                <a:srgbClr val="FFFF00"/>
              </a:buClr>
              <a:buFont typeface="Arial" charset="0"/>
              <a:buChar char="•"/>
            </a:pPr>
            <a:r>
              <a:rPr lang="en-US" sz="3200" dirty="0">
                <a:solidFill>
                  <a:schemeClr val="bg1"/>
                </a:solidFill>
                <a:ea typeface="Calibri" charset="0"/>
              </a:rPr>
              <a:t>Protocols/no pathology for: </a:t>
            </a:r>
          </a:p>
          <a:p>
            <a:pPr marL="285750" indent="-285750">
              <a:buClr>
                <a:srgbClr val="FFFF00"/>
              </a:buClr>
              <a:buFont typeface="Arial" charset="0"/>
              <a:buChar char="•"/>
            </a:pPr>
            <a:r>
              <a:rPr lang="en-US" sz="3200" dirty="0">
                <a:solidFill>
                  <a:schemeClr val="bg1"/>
                </a:solidFill>
                <a:ea typeface="Calibri" charset="0"/>
              </a:rPr>
              <a:t>Vasculitis</a:t>
            </a:r>
          </a:p>
          <a:p>
            <a:pPr marL="285750" indent="-285750">
              <a:buClr>
                <a:srgbClr val="FFFF00"/>
              </a:buClr>
              <a:buFont typeface="Arial" charset="0"/>
              <a:buChar char="•"/>
            </a:pPr>
            <a:r>
              <a:rPr lang="en-US" sz="3200" dirty="0">
                <a:solidFill>
                  <a:schemeClr val="bg1"/>
                </a:solidFill>
                <a:ea typeface="Calibri" charset="0"/>
              </a:rPr>
              <a:t>Diabetic foot ulcers</a:t>
            </a:r>
          </a:p>
          <a:p>
            <a:pPr marL="285750" indent="-285750">
              <a:buClr>
                <a:srgbClr val="FFFF00"/>
              </a:buClr>
              <a:buFont typeface="Arial" charset="0"/>
              <a:buChar char="•"/>
            </a:pPr>
            <a:r>
              <a:rPr lang="en-US" sz="3200" dirty="0">
                <a:solidFill>
                  <a:schemeClr val="bg1"/>
                </a:solidFill>
                <a:ea typeface="Calibri" charset="0"/>
              </a:rPr>
              <a:t>Venous ulcers</a:t>
            </a:r>
          </a:p>
          <a:p>
            <a:pPr marL="285750" indent="-285750">
              <a:buClr>
                <a:srgbClr val="FFFF00"/>
              </a:buClr>
              <a:buFont typeface="Arial" charset="0"/>
              <a:buChar char="•"/>
            </a:pPr>
            <a:r>
              <a:rPr lang="en-US" sz="3200" dirty="0">
                <a:solidFill>
                  <a:schemeClr val="bg1"/>
                </a:solidFill>
                <a:ea typeface="Calibri" charset="0"/>
              </a:rPr>
              <a:t>Abdominal mesh wounds</a:t>
            </a:r>
          </a:p>
          <a:p>
            <a:pPr marL="285750" indent="-285750">
              <a:buClr>
                <a:srgbClr val="FFFF00"/>
              </a:buClr>
              <a:buFont typeface="Arial" charset="0"/>
              <a:buChar char="•"/>
            </a:pPr>
            <a:r>
              <a:rPr lang="en-US" sz="3200" dirty="0">
                <a:solidFill>
                  <a:schemeClr val="bg1"/>
                </a:solidFill>
                <a:ea typeface="Calibri" charset="0"/>
              </a:rPr>
              <a:t>Necrotizing fasciitis</a:t>
            </a:r>
          </a:p>
          <a:p>
            <a:pPr marL="285750" indent="-285750">
              <a:buClr>
                <a:srgbClr val="FFFF00"/>
              </a:buClr>
              <a:buFont typeface="Arial" charset="0"/>
              <a:buChar char="•"/>
            </a:pPr>
            <a:r>
              <a:rPr lang="en-US" sz="3200" dirty="0">
                <a:solidFill>
                  <a:schemeClr val="bg1"/>
                </a:solidFill>
                <a:ea typeface="Calibri" charset="0"/>
              </a:rPr>
              <a:t>Decubiti ulcers</a:t>
            </a:r>
          </a:p>
          <a:p>
            <a:pPr marL="285750" indent="-285750">
              <a:buClr>
                <a:srgbClr val="FFFF00"/>
              </a:buClr>
              <a:buFont typeface="Arial" charset="0"/>
              <a:buChar char="•"/>
            </a:pPr>
            <a:r>
              <a:rPr lang="en-US" sz="3200" dirty="0" err="1">
                <a:solidFill>
                  <a:schemeClr val="bg1"/>
                </a:solidFill>
                <a:ea typeface="Calibri" charset="0"/>
              </a:rPr>
              <a:t>Hydratinitis</a:t>
            </a:r>
            <a:r>
              <a:rPr lang="en-US" sz="3200" dirty="0">
                <a:solidFill>
                  <a:schemeClr val="bg1"/>
                </a:solidFill>
                <a:ea typeface="Calibri" charset="0"/>
              </a:rPr>
              <a:t> wounds</a:t>
            </a:r>
          </a:p>
          <a:p>
            <a:pPr marL="285750" indent="-285750">
              <a:buClr>
                <a:srgbClr val="FFFF00"/>
              </a:buClr>
              <a:buFont typeface="Arial" charset="0"/>
              <a:buChar char="•"/>
            </a:pPr>
            <a:r>
              <a:rPr lang="en-US" sz="3200" dirty="0">
                <a:solidFill>
                  <a:schemeClr val="bg1"/>
                </a:solidFill>
                <a:ea typeface="Calibri" charset="0"/>
              </a:rPr>
              <a:t>Arterial ulcers</a:t>
            </a:r>
            <a:endParaRPr lang="en-US" sz="3200" dirty="0">
              <a:solidFill>
                <a:schemeClr val="bg1"/>
              </a:solidFill>
              <a:effectLst/>
              <a:ea typeface="Calibri" charset="0"/>
            </a:endParaRPr>
          </a:p>
        </p:txBody>
      </p:sp>
    </p:spTree>
    <p:extLst>
      <p:ext uri="{BB962C8B-B14F-4D97-AF65-F5344CB8AC3E}">
        <p14:creationId xmlns:p14="http://schemas.microsoft.com/office/powerpoint/2010/main" val="1636013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540" y="174438"/>
            <a:ext cx="11204294" cy="1325563"/>
          </a:xfrm>
        </p:spPr>
        <p:txBody>
          <a:bodyPr/>
          <a:lstStyle/>
          <a:p>
            <a:pPr algn="ctr"/>
            <a:r>
              <a:rPr lang="en-US" dirty="0">
                <a:solidFill>
                  <a:srgbClr val="FFFF00"/>
                </a:solidFill>
              </a:rPr>
              <a:t>How to diagnose incidental vocal polyp?</a:t>
            </a:r>
          </a:p>
        </p:txBody>
      </p:sp>
      <p:sp>
        <p:nvSpPr>
          <p:cNvPr id="8" name="Content Placeholder 2"/>
          <p:cNvSpPr txBox="1">
            <a:spLocks/>
          </p:cNvSpPr>
          <p:nvPr/>
        </p:nvSpPr>
        <p:spPr>
          <a:xfrm>
            <a:off x="666509" y="1325502"/>
            <a:ext cx="11417461" cy="23437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2" name="TextBox 11"/>
          <p:cNvSpPr txBox="1"/>
          <p:nvPr/>
        </p:nvSpPr>
        <p:spPr>
          <a:xfrm>
            <a:off x="2916822" y="6312320"/>
            <a:ext cx="9583838" cy="523220"/>
          </a:xfrm>
          <a:prstGeom prst="rect">
            <a:avLst/>
          </a:prstGeom>
          <a:noFill/>
        </p:spPr>
        <p:txBody>
          <a:bodyPr wrap="square" rtlCol="0">
            <a:spAutoFit/>
          </a:bodyPr>
          <a:lstStyle/>
          <a:p>
            <a:pPr marL="460375" indent="-460375"/>
            <a:r>
              <a:rPr lang="en-US" sz="1400" dirty="0">
                <a:solidFill>
                  <a:schemeClr val="bg1"/>
                </a:solidFill>
              </a:rPr>
              <a:t>Lin C, Zhang S, Lu L, Wang M, Qian X. Diagnostic Value and Pathological Correlation of Narrow Band Imaging Classification in Laryngeal Lesions [published online ahead of print, 2020 May 8]. </a:t>
            </a:r>
            <a:r>
              <a:rPr lang="en-US" sz="1400" i="1" dirty="0">
                <a:solidFill>
                  <a:schemeClr val="bg1"/>
                </a:solidFill>
              </a:rPr>
              <a:t>Ear Nose Throat J</a:t>
            </a:r>
            <a:r>
              <a:rPr lang="en-US" sz="1400" dirty="0">
                <a:solidFill>
                  <a:schemeClr val="bg1"/>
                </a:solidFill>
              </a:rPr>
              <a:t>. 2020.</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163" y="1325502"/>
            <a:ext cx="10058400" cy="4911105"/>
          </a:xfrm>
          <a:prstGeom prst="rect">
            <a:avLst/>
          </a:prstGeom>
        </p:spPr>
      </p:pic>
    </p:spTree>
    <p:extLst>
      <p:ext uri="{BB962C8B-B14F-4D97-AF65-F5344CB8AC3E}">
        <p14:creationId xmlns:p14="http://schemas.microsoft.com/office/powerpoint/2010/main" val="357292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894" y="174438"/>
            <a:ext cx="10832939" cy="1325563"/>
          </a:xfrm>
        </p:spPr>
        <p:txBody>
          <a:bodyPr>
            <a:normAutofit/>
          </a:bodyPr>
          <a:lstStyle/>
          <a:p>
            <a:pPr lvl="2" algn="ctr" rtl="0">
              <a:lnSpc>
                <a:spcPct val="90000"/>
              </a:lnSpc>
              <a:spcBef>
                <a:spcPct val="0"/>
              </a:spcBef>
            </a:pPr>
            <a:r>
              <a:rPr lang="en-US" sz="4400" b="1" dirty="0">
                <a:solidFill>
                  <a:srgbClr val="FFFF00"/>
                </a:solidFill>
                <a:latin typeface="Arial Rounded MT Bold" charset="0"/>
                <a:ea typeface="Arial Rounded MT Bold" charset="0"/>
                <a:cs typeface="Arial Rounded MT Bold" charset="0"/>
              </a:rPr>
              <a:t>Clinical Presentation: </a:t>
            </a:r>
            <a:br>
              <a:rPr lang="en-US" sz="4400" b="1" dirty="0">
                <a:solidFill>
                  <a:srgbClr val="FFFF00"/>
                </a:solidFill>
                <a:latin typeface="Arial Rounded MT Bold" charset="0"/>
                <a:ea typeface="Arial Rounded MT Bold" charset="0"/>
                <a:cs typeface="Arial Rounded MT Bold" charset="0"/>
              </a:rPr>
            </a:br>
            <a:r>
              <a:rPr lang="en-US" sz="4400" b="1" dirty="0">
                <a:solidFill>
                  <a:srgbClr val="FFFF00"/>
                </a:solidFill>
                <a:latin typeface="Arial Rounded MT Bold" charset="0"/>
                <a:ea typeface="Arial Rounded MT Bold" charset="0"/>
                <a:cs typeface="Arial Rounded MT Bold" charset="0"/>
              </a:rPr>
              <a:t>Incidental </a:t>
            </a:r>
            <a:r>
              <a:rPr lang="en-US" sz="4400" b="1" dirty="0" err="1">
                <a:solidFill>
                  <a:srgbClr val="FFFF00"/>
                </a:solidFill>
                <a:latin typeface="Arial Rounded MT Bold" charset="0"/>
                <a:ea typeface="Arial Rounded MT Bold" charset="0"/>
                <a:cs typeface="Arial Rounded MT Bold" charset="0"/>
              </a:rPr>
              <a:t>epiglottic</a:t>
            </a:r>
            <a:r>
              <a:rPr lang="en-US" sz="4400" b="1" dirty="0">
                <a:solidFill>
                  <a:srgbClr val="FFFF00"/>
                </a:solidFill>
                <a:latin typeface="Arial Rounded MT Bold" charset="0"/>
                <a:ea typeface="Arial Rounded MT Bold" charset="0"/>
                <a:cs typeface="Arial Rounded MT Bold" charset="0"/>
              </a:rPr>
              <a:t> mass </a:t>
            </a:r>
          </a:p>
        </p:txBody>
      </p:sp>
      <p:sp>
        <p:nvSpPr>
          <p:cNvPr id="8" name="Content Placeholder 2"/>
          <p:cNvSpPr txBox="1">
            <a:spLocks/>
          </p:cNvSpPr>
          <p:nvPr/>
        </p:nvSpPr>
        <p:spPr>
          <a:xfrm>
            <a:off x="666509" y="1325502"/>
            <a:ext cx="11417461" cy="23437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3" name="Rectangle 2"/>
          <p:cNvSpPr/>
          <p:nvPr/>
        </p:nvSpPr>
        <p:spPr>
          <a:xfrm>
            <a:off x="1782501" y="2071868"/>
            <a:ext cx="9815331" cy="1384995"/>
          </a:xfrm>
          <a:prstGeom prst="rect">
            <a:avLst/>
          </a:prstGeom>
        </p:spPr>
        <p:txBody>
          <a:bodyPr wrap="square">
            <a:spAutoFit/>
          </a:bodyPr>
          <a:lstStyle/>
          <a:p>
            <a:pPr marL="285750" lvl="0" indent="-285750">
              <a:buClr>
                <a:srgbClr val="FFFF00"/>
              </a:buClr>
              <a:buFont typeface="Arial" charset="0"/>
              <a:buChar char="•"/>
              <a:defRPr/>
            </a:pPr>
            <a:r>
              <a:rPr lang="en-US" sz="2800" dirty="0">
                <a:solidFill>
                  <a:schemeClr val="bg1"/>
                </a:solidFill>
              </a:rPr>
              <a:t>Age: 61</a:t>
            </a:r>
            <a:br>
              <a:rPr lang="en-US" sz="2800" dirty="0">
                <a:solidFill>
                  <a:schemeClr val="bg1"/>
                </a:solidFill>
              </a:rPr>
            </a:br>
            <a:endParaRPr lang="en-US" sz="2800" dirty="0">
              <a:solidFill>
                <a:schemeClr val="bg1"/>
              </a:solidFill>
            </a:endParaRPr>
          </a:p>
          <a:p>
            <a:pPr marL="285750" lvl="0" indent="-285750">
              <a:buClr>
                <a:srgbClr val="FFFF00"/>
              </a:buClr>
              <a:buFont typeface="Arial" charset="0"/>
              <a:buChar char="•"/>
              <a:defRPr/>
            </a:pPr>
            <a:r>
              <a:rPr lang="en-US" sz="2800" dirty="0" err="1">
                <a:solidFill>
                  <a:schemeClr val="bg1"/>
                </a:solidFill>
              </a:rPr>
              <a:t>Hydratinitis</a:t>
            </a:r>
            <a:r>
              <a:rPr lang="en-US" sz="2800" dirty="0">
                <a:solidFill>
                  <a:schemeClr val="bg1"/>
                </a:solidFill>
              </a:rPr>
              <a:t> x 6 sites</a:t>
            </a:r>
          </a:p>
        </p:txBody>
      </p:sp>
    </p:spTree>
    <p:extLst>
      <p:ext uri="{BB962C8B-B14F-4D97-AF65-F5344CB8AC3E}">
        <p14:creationId xmlns:p14="http://schemas.microsoft.com/office/powerpoint/2010/main" val="967272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894" y="174438"/>
            <a:ext cx="10832939" cy="1325563"/>
          </a:xfrm>
        </p:spPr>
        <p:txBody>
          <a:bodyPr>
            <a:normAutofit/>
          </a:bodyPr>
          <a:lstStyle/>
          <a:p>
            <a:pPr algn="ctr"/>
            <a:r>
              <a:rPr lang="en-US" sz="3600" b="1" dirty="0">
                <a:solidFill>
                  <a:srgbClr val="FFFF00"/>
                </a:solidFill>
              </a:rPr>
              <a:t>Clinical Presentation: Incidental </a:t>
            </a:r>
            <a:r>
              <a:rPr lang="en-US" sz="3600" b="1" dirty="0" err="1">
                <a:solidFill>
                  <a:srgbClr val="FFFF00"/>
                </a:solidFill>
              </a:rPr>
              <a:t>epiglottic</a:t>
            </a:r>
            <a:r>
              <a:rPr lang="en-US" sz="3600" b="1" dirty="0">
                <a:solidFill>
                  <a:srgbClr val="FFFF00"/>
                </a:solidFill>
              </a:rPr>
              <a:t> mass </a:t>
            </a:r>
            <a:endParaRPr lang="en-US" sz="3600" dirty="0">
              <a:solidFill>
                <a:srgbClr val="FFFF00"/>
              </a:solidFill>
            </a:endParaRPr>
          </a:p>
        </p:txBody>
      </p:sp>
      <p:sp>
        <p:nvSpPr>
          <p:cNvPr id="8" name="Content Placeholder 2"/>
          <p:cNvSpPr txBox="1">
            <a:spLocks/>
          </p:cNvSpPr>
          <p:nvPr/>
        </p:nvSpPr>
        <p:spPr>
          <a:xfrm>
            <a:off x="666509" y="1325502"/>
            <a:ext cx="11417461" cy="23437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501851" y="2251373"/>
            <a:ext cx="4999405" cy="374955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64233" y="2246699"/>
            <a:ext cx="4962002" cy="372150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7519731" y="2246699"/>
            <a:ext cx="4962002" cy="3721502"/>
          </a:xfrm>
          <a:prstGeom prst="rect">
            <a:avLst/>
          </a:prstGeom>
        </p:spPr>
      </p:pic>
    </p:spTree>
    <p:extLst>
      <p:ext uri="{BB962C8B-B14F-4D97-AF65-F5344CB8AC3E}">
        <p14:creationId xmlns:p14="http://schemas.microsoft.com/office/powerpoint/2010/main" val="1932830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894" y="174438"/>
            <a:ext cx="10832939" cy="1325563"/>
          </a:xfrm>
        </p:spPr>
        <p:txBody>
          <a:bodyPr/>
          <a:lstStyle/>
          <a:p>
            <a:pPr algn="ctr"/>
            <a:r>
              <a:rPr lang="en-US" dirty="0">
                <a:solidFill>
                  <a:srgbClr val="FFFF00"/>
                </a:solidFill>
              </a:rPr>
              <a:t>How to diagnose </a:t>
            </a:r>
            <a:r>
              <a:rPr lang="en-US" dirty="0" err="1">
                <a:solidFill>
                  <a:srgbClr val="FFFF00"/>
                </a:solidFill>
              </a:rPr>
              <a:t>epiglottic</a:t>
            </a:r>
            <a:r>
              <a:rPr lang="en-US" dirty="0">
                <a:solidFill>
                  <a:srgbClr val="FFFF00"/>
                </a:solidFill>
              </a:rPr>
              <a:t> masses?</a:t>
            </a:r>
          </a:p>
        </p:txBody>
      </p:sp>
      <p:sp>
        <p:nvSpPr>
          <p:cNvPr id="8" name="Content Placeholder 2"/>
          <p:cNvSpPr txBox="1">
            <a:spLocks/>
          </p:cNvSpPr>
          <p:nvPr/>
        </p:nvSpPr>
        <p:spPr>
          <a:xfrm>
            <a:off x="666509" y="1325502"/>
            <a:ext cx="11417461" cy="23437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2" name="TextBox 11"/>
          <p:cNvSpPr txBox="1"/>
          <p:nvPr/>
        </p:nvSpPr>
        <p:spPr>
          <a:xfrm>
            <a:off x="1238491" y="6086017"/>
            <a:ext cx="11412640" cy="461665"/>
          </a:xfrm>
          <a:prstGeom prst="rect">
            <a:avLst/>
          </a:prstGeom>
          <a:noFill/>
        </p:spPr>
        <p:txBody>
          <a:bodyPr wrap="square" rtlCol="0">
            <a:spAutoFit/>
          </a:bodyPr>
          <a:lstStyle/>
          <a:p>
            <a:pPr marL="460375" indent="-460375"/>
            <a:r>
              <a:rPr lang="en-US" sz="1200" dirty="0" err="1">
                <a:solidFill>
                  <a:schemeClr val="bg1"/>
                </a:solidFill>
              </a:rPr>
              <a:t>Tresley</a:t>
            </a:r>
            <a:r>
              <a:rPr lang="en-US" sz="1200" dirty="0">
                <a:solidFill>
                  <a:schemeClr val="bg1"/>
                </a:solidFill>
              </a:rPr>
              <a:t> J, </a:t>
            </a:r>
            <a:r>
              <a:rPr lang="en-US" sz="1200" dirty="0" err="1">
                <a:solidFill>
                  <a:schemeClr val="bg1"/>
                </a:solidFill>
              </a:rPr>
              <a:t>Saraf-Lavi</a:t>
            </a:r>
            <a:r>
              <a:rPr lang="en-US" sz="1200" dirty="0">
                <a:solidFill>
                  <a:schemeClr val="bg1"/>
                </a:solidFill>
              </a:rPr>
              <a:t> E, </a:t>
            </a:r>
            <a:r>
              <a:rPr lang="en-US" sz="1200" dirty="0" err="1">
                <a:solidFill>
                  <a:schemeClr val="bg1"/>
                </a:solidFill>
              </a:rPr>
              <a:t>Kryvenko</a:t>
            </a:r>
            <a:r>
              <a:rPr lang="en-US" sz="1200" dirty="0">
                <a:solidFill>
                  <a:schemeClr val="bg1"/>
                </a:solidFill>
              </a:rPr>
              <a:t> ON, </a:t>
            </a:r>
            <a:r>
              <a:rPr lang="en-US" sz="1200" dirty="0" err="1">
                <a:solidFill>
                  <a:schemeClr val="bg1"/>
                </a:solidFill>
              </a:rPr>
              <a:t>Sargi</a:t>
            </a:r>
            <a:r>
              <a:rPr lang="en-US" sz="1200" dirty="0">
                <a:solidFill>
                  <a:schemeClr val="bg1"/>
                </a:solidFill>
              </a:rPr>
              <a:t> Z. </a:t>
            </a:r>
            <a:r>
              <a:rPr lang="en-US" sz="1200" dirty="0" err="1">
                <a:solidFill>
                  <a:schemeClr val="bg1"/>
                </a:solidFill>
              </a:rPr>
              <a:t>Epiglottic</a:t>
            </a:r>
            <a:r>
              <a:rPr lang="en-US" sz="1200" dirty="0">
                <a:solidFill>
                  <a:schemeClr val="bg1"/>
                </a:solidFill>
              </a:rPr>
              <a:t> masses identified on CT imaging: A case report and review of the broad differential diagnosis [published correction appears in </a:t>
            </a:r>
            <a:r>
              <a:rPr lang="en-US" sz="1200" dirty="0" err="1">
                <a:solidFill>
                  <a:schemeClr val="bg1"/>
                </a:solidFill>
              </a:rPr>
              <a:t>Neuroradiol</a:t>
            </a:r>
            <a:r>
              <a:rPr lang="en-US" sz="1200" dirty="0">
                <a:solidFill>
                  <a:schemeClr val="bg1"/>
                </a:solidFill>
              </a:rPr>
              <a:t> J. 2015 Oct;28(5):NP1. </a:t>
            </a:r>
            <a:r>
              <a:rPr lang="en-US" sz="1200" dirty="0" err="1">
                <a:solidFill>
                  <a:schemeClr val="bg1"/>
                </a:solidFill>
              </a:rPr>
              <a:t>Kryvenko</a:t>
            </a:r>
            <a:r>
              <a:rPr lang="en-US" sz="1200" dirty="0">
                <a:solidFill>
                  <a:schemeClr val="bg1"/>
                </a:solidFill>
              </a:rPr>
              <a:t>, </a:t>
            </a:r>
            <a:r>
              <a:rPr lang="en-US" sz="1200" dirty="0" err="1">
                <a:solidFill>
                  <a:schemeClr val="bg1"/>
                </a:solidFill>
              </a:rPr>
              <a:t>Oleksandr</a:t>
            </a:r>
            <a:r>
              <a:rPr lang="en-US" sz="1200" dirty="0">
                <a:solidFill>
                  <a:schemeClr val="bg1"/>
                </a:solidFill>
              </a:rPr>
              <a:t> [corrected to </a:t>
            </a:r>
            <a:r>
              <a:rPr lang="en-US" sz="1200" dirty="0" err="1">
                <a:solidFill>
                  <a:schemeClr val="bg1"/>
                </a:solidFill>
              </a:rPr>
              <a:t>Kryvenko</a:t>
            </a:r>
            <a:r>
              <a:rPr lang="en-US" sz="1200" dirty="0">
                <a:solidFill>
                  <a:schemeClr val="bg1"/>
                </a:solidFill>
              </a:rPr>
              <a:t>, </a:t>
            </a:r>
            <a:r>
              <a:rPr lang="en-US" sz="1200" dirty="0" err="1">
                <a:solidFill>
                  <a:schemeClr val="bg1"/>
                </a:solidFill>
              </a:rPr>
              <a:t>Oleksandr</a:t>
            </a:r>
            <a:r>
              <a:rPr lang="en-US" sz="1200" dirty="0">
                <a:solidFill>
                  <a:schemeClr val="bg1"/>
                </a:solidFill>
              </a:rPr>
              <a:t> N]]. </a:t>
            </a:r>
            <a:r>
              <a:rPr lang="en-US" sz="1200" i="1" dirty="0" err="1">
                <a:solidFill>
                  <a:schemeClr val="bg1"/>
                </a:solidFill>
              </a:rPr>
              <a:t>Neuroradiol</a:t>
            </a:r>
            <a:r>
              <a:rPr lang="en-US" sz="1200" i="1" dirty="0">
                <a:solidFill>
                  <a:schemeClr val="bg1"/>
                </a:solidFill>
              </a:rPr>
              <a:t> J</a:t>
            </a:r>
            <a:r>
              <a:rPr lang="en-US" sz="1200" dirty="0">
                <a:solidFill>
                  <a:schemeClr val="bg1"/>
                </a:solidFill>
              </a:rPr>
              <a:t>. 2015;28(3):347-353. doi:10.1177/1971400915594517</a:t>
            </a:r>
          </a:p>
        </p:txBody>
      </p:sp>
      <p:sp>
        <p:nvSpPr>
          <p:cNvPr id="3" name="Rectangle 2"/>
          <p:cNvSpPr/>
          <p:nvPr/>
        </p:nvSpPr>
        <p:spPr>
          <a:xfrm>
            <a:off x="347239" y="1308713"/>
            <a:ext cx="11250593" cy="4801314"/>
          </a:xfrm>
          <a:prstGeom prst="rect">
            <a:avLst/>
          </a:prstGeom>
        </p:spPr>
        <p:txBody>
          <a:bodyPr wrap="square">
            <a:spAutoFit/>
          </a:bodyPr>
          <a:lstStyle/>
          <a:p>
            <a:pPr marL="285750" indent="-285750">
              <a:buClr>
                <a:srgbClr val="FFFF00"/>
              </a:buClr>
              <a:buFont typeface="Arial" charset="0"/>
              <a:buChar char="•"/>
            </a:pPr>
            <a:r>
              <a:rPr lang="en-US" dirty="0">
                <a:solidFill>
                  <a:schemeClr val="bg1"/>
                </a:solidFill>
              </a:rPr>
              <a:t>Masses of the epiglottis may be cystic, granulomatous, infectious, neoplastic, or manifestations of a systemic disease.</a:t>
            </a:r>
            <a:r>
              <a:rPr lang="en-US" baseline="30000" dirty="0">
                <a:solidFill>
                  <a:schemeClr val="bg1"/>
                </a:solidFill>
                <a:hlinkClick r:id="rId2"/>
              </a:rPr>
              <a:t>1</a:t>
            </a:r>
            <a:r>
              <a:rPr lang="en-US" dirty="0">
                <a:solidFill>
                  <a:schemeClr val="bg1"/>
                </a:solidFill>
              </a:rPr>
              <a:t> The radiologist may greatly contribute to patient care by being able to narrow the differential diagnosis. </a:t>
            </a:r>
          </a:p>
          <a:p>
            <a:pPr marL="285750" indent="-285750">
              <a:buClr>
                <a:srgbClr val="FFFF00"/>
              </a:buClr>
              <a:buFont typeface="Arial" charset="0"/>
              <a:buChar char="•"/>
            </a:pPr>
            <a:endParaRPr lang="en-US" dirty="0">
              <a:solidFill>
                <a:schemeClr val="bg1"/>
              </a:solidFill>
            </a:endParaRPr>
          </a:p>
          <a:p>
            <a:pPr marL="285750" indent="-285750">
              <a:buClr>
                <a:srgbClr val="FFFF00"/>
              </a:buClr>
              <a:buFont typeface="Arial" charset="0"/>
              <a:buChar char="•"/>
            </a:pPr>
            <a:r>
              <a:rPr lang="en-US" dirty="0">
                <a:solidFill>
                  <a:schemeClr val="bg1"/>
                </a:solidFill>
              </a:rPr>
              <a:t>Benign neoplastic and non-neoplastic proliferations can present as an </a:t>
            </a:r>
            <a:r>
              <a:rPr lang="en-US" dirty="0" err="1">
                <a:solidFill>
                  <a:schemeClr val="bg1"/>
                </a:solidFill>
              </a:rPr>
              <a:t>epiglottic</a:t>
            </a:r>
            <a:r>
              <a:rPr lang="en-US" dirty="0">
                <a:solidFill>
                  <a:schemeClr val="bg1"/>
                </a:solidFill>
              </a:rPr>
              <a:t> mass. Benign squamous </a:t>
            </a:r>
            <a:r>
              <a:rPr lang="en-US" dirty="0" err="1">
                <a:solidFill>
                  <a:schemeClr val="bg1"/>
                </a:solidFill>
              </a:rPr>
              <a:t>papillomas</a:t>
            </a:r>
            <a:r>
              <a:rPr lang="en-US" dirty="0">
                <a:solidFill>
                  <a:schemeClr val="bg1"/>
                </a:solidFill>
              </a:rPr>
              <a:t> are noninvasive and slow-growing epithelial tumors that tend to form fine papillary, well-defined masses that may be pedunculated. </a:t>
            </a:r>
          </a:p>
          <a:p>
            <a:pPr marL="285750" indent="-285750">
              <a:buClr>
                <a:srgbClr val="FFFF00"/>
              </a:buClr>
              <a:buFont typeface="Arial" charset="0"/>
              <a:buChar char="•"/>
            </a:pPr>
            <a:endParaRPr lang="en-US" dirty="0">
              <a:solidFill>
                <a:schemeClr val="bg1"/>
              </a:solidFill>
            </a:endParaRPr>
          </a:p>
          <a:p>
            <a:pPr marL="285750" indent="-285750">
              <a:buClr>
                <a:srgbClr val="FFFF00"/>
              </a:buClr>
              <a:buFont typeface="Arial" charset="0"/>
              <a:buChar char="•"/>
            </a:pPr>
            <a:r>
              <a:rPr lang="en-US" dirty="0">
                <a:solidFill>
                  <a:schemeClr val="bg1"/>
                </a:solidFill>
              </a:rPr>
              <a:t>Laryngeal cysts comprise 5% of all benign laryngeal lesions, and the majority of ductal cysts arise from the epiglottis.</a:t>
            </a:r>
          </a:p>
          <a:p>
            <a:pPr marL="285750" indent="-285750">
              <a:buClr>
                <a:srgbClr val="FFFF00"/>
              </a:buClr>
              <a:buFont typeface="Arial" charset="0"/>
              <a:buChar char="•"/>
            </a:pPr>
            <a:endParaRPr lang="en-US" dirty="0">
              <a:solidFill>
                <a:schemeClr val="bg1"/>
              </a:solidFill>
            </a:endParaRPr>
          </a:p>
          <a:p>
            <a:pPr marL="285750" indent="-285750">
              <a:buClr>
                <a:srgbClr val="FFFF00"/>
              </a:buClr>
              <a:buFont typeface="Arial" charset="0"/>
              <a:buChar char="•"/>
            </a:pPr>
            <a:r>
              <a:rPr lang="en-US" dirty="0">
                <a:solidFill>
                  <a:schemeClr val="bg1"/>
                </a:solidFill>
              </a:rPr>
              <a:t>Granulomatous diseases that may cause an epiglottis mass include tuberculosis, sarcoidosis, and Wegener’s granulomatosis. When sarcoidosis involves the larynx, it most often involves the epiglottis and manifests with erythema, edema, punctate nodules, and mass lesions.</a:t>
            </a:r>
          </a:p>
          <a:p>
            <a:pPr marL="285750" indent="-285750">
              <a:buClr>
                <a:srgbClr val="FFFF00"/>
              </a:buClr>
              <a:buFont typeface="Arial" charset="0"/>
              <a:buChar char="•"/>
            </a:pPr>
            <a:endParaRPr lang="en-US" dirty="0">
              <a:solidFill>
                <a:schemeClr val="bg1"/>
              </a:solidFill>
            </a:endParaRPr>
          </a:p>
          <a:p>
            <a:pPr marL="285750" indent="-285750">
              <a:buClr>
                <a:srgbClr val="FFFF00"/>
              </a:buClr>
              <a:buFont typeface="Arial" charset="0"/>
              <a:buChar char="•"/>
            </a:pPr>
            <a:r>
              <a:rPr lang="en-US" dirty="0" err="1">
                <a:solidFill>
                  <a:schemeClr val="bg1"/>
                </a:solidFill>
              </a:rPr>
              <a:t>Epiglottic</a:t>
            </a:r>
            <a:r>
              <a:rPr lang="en-US" dirty="0">
                <a:solidFill>
                  <a:schemeClr val="bg1"/>
                </a:solidFill>
              </a:rPr>
              <a:t> masses are more often seen clinically by the otolaryngologist than by the radiologist on CT or MRI, as most patients will not undergo imaging of benign-appearing </a:t>
            </a:r>
            <a:r>
              <a:rPr lang="en-US" dirty="0" err="1">
                <a:solidFill>
                  <a:schemeClr val="bg1"/>
                </a:solidFill>
              </a:rPr>
              <a:t>epiglottic</a:t>
            </a:r>
            <a:r>
              <a:rPr lang="en-US" dirty="0">
                <a:solidFill>
                  <a:schemeClr val="bg1"/>
                </a:solidFill>
              </a:rPr>
              <a:t> masses. Nevertheless, the radiologist must be vigilant for their presence and aware of the differential diagnosis, as </a:t>
            </a:r>
            <a:r>
              <a:rPr lang="en-US" dirty="0" err="1">
                <a:solidFill>
                  <a:schemeClr val="bg1"/>
                </a:solidFill>
              </a:rPr>
              <a:t>epiglottic</a:t>
            </a:r>
            <a:r>
              <a:rPr lang="en-US" dirty="0">
                <a:solidFill>
                  <a:schemeClr val="bg1"/>
                </a:solidFill>
              </a:rPr>
              <a:t> masses may simply be incidental findings without symptoms, as in our patient, or they may present with airway obstruction.</a:t>
            </a:r>
          </a:p>
        </p:txBody>
      </p:sp>
    </p:spTree>
    <p:extLst>
      <p:ext uri="{BB962C8B-B14F-4D97-AF65-F5344CB8AC3E}">
        <p14:creationId xmlns:p14="http://schemas.microsoft.com/office/powerpoint/2010/main" val="271431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666509" y="1325502"/>
            <a:ext cx="11417461" cy="23437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2" name="TextBox 11"/>
          <p:cNvSpPr txBox="1"/>
          <p:nvPr/>
        </p:nvSpPr>
        <p:spPr>
          <a:xfrm>
            <a:off x="666509" y="6218763"/>
            <a:ext cx="11412640" cy="461665"/>
          </a:xfrm>
          <a:prstGeom prst="rect">
            <a:avLst/>
          </a:prstGeom>
          <a:noFill/>
        </p:spPr>
        <p:txBody>
          <a:bodyPr wrap="square" rtlCol="0">
            <a:spAutoFit/>
          </a:bodyPr>
          <a:lstStyle/>
          <a:p>
            <a:pPr marL="460375" indent="-460375"/>
            <a:r>
              <a:rPr lang="en-US" sz="1200" dirty="0" err="1">
                <a:solidFill>
                  <a:schemeClr val="bg1"/>
                </a:solidFill>
              </a:rPr>
              <a:t>Tresley</a:t>
            </a:r>
            <a:r>
              <a:rPr lang="en-US" sz="1200" dirty="0">
                <a:solidFill>
                  <a:schemeClr val="bg1"/>
                </a:solidFill>
              </a:rPr>
              <a:t> J, </a:t>
            </a:r>
            <a:r>
              <a:rPr lang="en-US" sz="1200" dirty="0" err="1">
                <a:solidFill>
                  <a:schemeClr val="bg1"/>
                </a:solidFill>
              </a:rPr>
              <a:t>Saraf-Lavi</a:t>
            </a:r>
            <a:r>
              <a:rPr lang="en-US" sz="1200" dirty="0">
                <a:solidFill>
                  <a:schemeClr val="bg1"/>
                </a:solidFill>
              </a:rPr>
              <a:t> E, </a:t>
            </a:r>
            <a:r>
              <a:rPr lang="en-US" sz="1200" dirty="0" err="1">
                <a:solidFill>
                  <a:schemeClr val="bg1"/>
                </a:solidFill>
              </a:rPr>
              <a:t>Kryvenko</a:t>
            </a:r>
            <a:r>
              <a:rPr lang="en-US" sz="1200" dirty="0">
                <a:solidFill>
                  <a:schemeClr val="bg1"/>
                </a:solidFill>
              </a:rPr>
              <a:t> ON, </a:t>
            </a:r>
            <a:r>
              <a:rPr lang="en-US" sz="1200" dirty="0" err="1">
                <a:solidFill>
                  <a:schemeClr val="bg1"/>
                </a:solidFill>
              </a:rPr>
              <a:t>Sargi</a:t>
            </a:r>
            <a:r>
              <a:rPr lang="en-US" sz="1200" dirty="0">
                <a:solidFill>
                  <a:schemeClr val="bg1"/>
                </a:solidFill>
              </a:rPr>
              <a:t> Z. </a:t>
            </a:r>
            <a:r>
              <a:rPr lang="en-US" sz="1200" dirty="0" err="1">
                <a:solidFill>
                  <a:schemeClr val="bg1"/>
                </a:solidFill>
              </a:rPr>
              <a:t>Epiglottic</a:t>
            </a:r>
            <a:r>
              <a:rPr lang="en-US" sz="1200" dirty="0">
                <a:solidFill>
                  <a:schemeClr val="bg1"/>
                </a:solidFill>
              </a:rPr>
              <a:t> masses identified on CT imaging: A case report and review of the broad differential diagnosis [published correction appears in </a:t>
            </a:r>
            <a:r>
              <a:rPr lang="en-US" sz="1200" dirty="0" err="1">
                <a:solidFill>
                  <a:schemeClr val="bg1"/>
                </a:solidFill>
              </a:rPr>
              <a:t>Neuroradiol</a:t>
            </a:r>
            <a:r>
              <a:rPr lang="en-US" sz="1200" dirty="0">
                <a:solidFill>
                  <a:schemeClr val="bg1"/>
                </a:solidFill>
              </a:rPr>
              <a:t> J. 2015 Oct;28(5):NP1. </a:t>
            </a:r>
            <a:r>
              <a:rPr lang="en-US" sz="1200" dirty="0" err="1">
                <a:solidFill>
                  <a:schemeClr val="bg1"/>
                </a:solidFill>
              </a:rPr>
              <a:t>Kryvenko</a:t>
            </a:r>
            <a:r>
              <a:rPr lang="en-US" sz="1200" dirty="0">
                <a:solidFill>
                  <a:schemeClr val="bg1"/>
                </a:solidFill>
              </a:rPr>
              <a:t>, </a:t>
            </a:r>
            <a:r>
              <a:rPr lang="en-US" sz="1200" dirty="0" err="1">
                <a:solidFill>
                  <a:schemeClr val="bg1"/>
                </a:solidFill>
              </a:rPr>
              <a:t>Oleksandr</a:t>
            </a:r>
            <a:r>
              <a:rPr lang="en-US" sz="1200" dirty="0">
                <a:solidFill>
                  <a:schemeClr val="bg1"/>
                </a:solidFill>
              </a:rPr>
              <a:t> [corrected to </a:t>
            </a:r>
            <a:r>
              <a:rPr lang="en-US" sz="1200" dirty="0" err="1">
                <a:solidFill>
                  <a:schemeClr val="bg1"/>
                </a:solidFill>
              </a:rPr>
              <a:t>Kryvenko</a:t>
            </a:r>
            <a:r>
              <a:rPr lang="en-US" sz="1200" dirty="0">
                <a:solidFill>
                  <a:schemeClr val="bg1"/>
                </a:solidFill>
              </a:rPr>
              <a:t>, </a:t>
            </a:r>
            <a:r>
              <a:rPr lang="en-US" sz="1200" dirty="0" err="1">
                <a:solidFill>
                  <a:schemeClr val="bg1"/>
                </a:solidFill>
              </a:rPr>
              <a:t>Oleksandr</a:t>
            </a:r>
            <a:r>
              <a:rPr lang="en-US" sz="1200" dirty="0">
                <a:solidFill>
                  <a:schemeClr val="bg1"/>
                </a:solidFill>
              </a:rPr>
              <a:t> N]]. </a:t>
            </a:r>
            <a:r>
              <a:rPr lang="en-US" sz="1200" i="1" dirty="0" err="1">
                <a:solidFill>
                  <a:schemeClr val="bg1"/>
                </a:solidFill>
              </a:rPr>
              <a:t>Neuroradiol</a:t>
            </a:r>
            <a:r>
              <a:rPr lang="en-US" sz="1200" i="1" dirty="0">
                <a:solidFill>
                  <a:schemeClr val="bg1"/>
                </a:solidFill>
              </a:rPr>
              <a:t> J</a:t>
            </a:r>
            <a:r>
              <a:rPr lang="en-US" sz="1200" dirty="0">
                <a:solidFill>
                  <a:schemeClr val="bg1"/>
                </a:solidFill>
              </a:rPr>
              <a:t>. 2015;28(3):347-353. doi:10.1177/1971400915594517</a:t>
            </a:r>
          </a:p>
        </p:txBody>
      </p:sp>
      <p:pic>
        <p:nvPicPr>
          <p:cNvPr id="1026" name="Picture 2" descr="n external file that holds a picture, illustration, etc.&#10;Object 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2015" y="1169548"/>
            <a:ext cx="6227180" cy="476051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7240" y="1655955"/>
            <a:ext cx="2735482" cy="3975702"/>
          </a:xfrm>
          <a:prstGeom prst="rect">
            <a:avLst/>
          </a:prstGeom>
        </p:spPr>
        <p:txBody>
          <a:bodyPr wrap="square">
            <a:spAutoFit/>
          </a:bodyPr>
          <a:lstStyle/>
          <a:p>
            <a:r>
              <a:rPr lang="en-US" dirty="0">
                <a:solidFill>
                  <a:schemeClr val="bg1"/>
                </a:solidFill>
              </a:rPr>
              <a:t>Intra-operative photograph from laryngoscopy reveals an approximately 1 cm </a:t>
            </a:r>
            <a:r>
              <a:rPr lang="en-US" dirty="0" err="1">
                <a:solidFill>
                  <a:schemeClr val="bg1"/>
                </a:solidFill>
              </a:rPr>
              <a:t>exophytic</a:t>
            </a:r>
            <a:r>
              <a:rPr lang="en-US" dirty="0">
                <a:solidFill>
                  <a:schemeClr val="bg1"/>
                </a:solidFill>
              </a:rPr>
              <a:t>, pedunculated, </a:t>
            </a:r>
            <a:r>
              <a:rPr lang="en-US" dirty="0" err="1">
                <a:solidFill>
                  <a:schemeClr val="bg1"/>
                </a:solidFill>
              </a:rPr>
              <a:t>papillomatous</a:t>
            </a:r>
            <a:r>
              <a:rPr lang="en-US" dirty="0">
                <a:solidFill>
                  <a:schemeClr val="bg1"/>
                </a:solidFill>
              </a:rPr>
              <a:t> lesion (arrow) on the laryngeal surface of the suprahyoid epiglottis (E), close to midline, without apparent involvement of the underlying cartilage. The endotracheal tube is seen posteriorly (curved dotted arrow).</a:t>
            </a:r>
          </a:p>
        </p:txBody>
      </p:sp>
      <p:sp>
        <p:nvSpPr>
          <p:cNvPr id="9" name="Title 1"/>
          <p:cNvSpPr txBox="1">
            <a:spLocks/>
          </p:cNvSpPr>
          <p:nvPr/>
        </p:nvSpPr>
        <p:spPr>
          <a:xfrm>
            <a:off x="958769" y="103212"/>
            <a:ext cx="1083293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Rounded MT Bold" charset="0"/>
                <a:ea typeface="Arial Rounded MT Bold" charset="0"/>
                <a:cs typeface="Arial Rounded MT Bold" charset="0"/>
              </a:defRPr>
            </a:lvl1pPr>
          </a:lstStyle>
          <a:p>
            <a:pPr algn="ctr"/>
            <a:r>
              <a:rPr lang="en-US">
                <a:solidFill>
                  <a:srgbClr val="FFFF00"/>
                </a:solidFill>
              </a:rPr>
              <a:t>How to diagnose </a:t>
            </a:r>
            <a:r>
              <a:rPr lang="en-US" dirty="0" err="1">
                <a:solidFill>
                  <a:srgbClr val="FFFF00"/>
                </a:solidFill>
              </a:rPr>
              <a:t>epiglottic</a:t>
            </a:r>
            <a:r>
              <a:rPr lang="en-US" dirty="0">
                <a:solidFill>
                  <a:srgbClr val="FFFF00"/>
                </a:solidFill>
              </a:rPr>
              <a:t> masses?</a:t>
            </a:r>
          </a:p>
        </p:txBody>
      </p:sp>
    </p:spTree>
    <p:extLst>
      <p:ext uri="{BB962C8B-B14F-4D97-AF65-F5344CB8AC3E}">
        <p14:creationId xmlns:p14="http://schemas.microsoft.com/office/powerpoint/2010/main" val="9889111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86387</TotalTime>
  <Words>6379</Words>
  <Application>Microsoft Macintosh PowerPoint</Application>
  <PresentationFormat>Widescreen</PresentationFormat>
  <Paragraphs>310</Paragraphs>
  <Slides>46</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Arial Rounded MT Bold</vt:lpstr>
      <vt:lpstr>Calibri</vt:lpstr>
      <vt:lpstr>Calibri Light</vt:lpstr>
      <vt:lpstr>Office Theme</vt:lpstr>
      <vt:lpstr>Wound Healing Outcomes</vt:lpstr>
      <vt:lpstr>Agenda</vt:lpstr>
      <vt:lpstr>Clinical Presentation: </vt:lpstr>
      <vt:lpstr>How to diagnose incidental vocal polyp?</vt:lpstr>
      <vt:lpstr>How to diagnose incidental vocal polyp?</vt:lpstr>
      <vt:lpstr>Clinical Presentation:  Incidental epiglottic mass </vt:lpstr>
      <vt:lpstr>Clinical Presentation: Incidental epiglottic mass </vt:lpstr>
      <vt:lpstr>How to diagnose epiglottic masses?</vt:lpstr>
      <vt:lpstr>PowerPoint Presentation</vt:lpstr>
      <vt:lpstr>How to diagnose epiglottic masses?</vt:lpstr>
      <vt:lpstr>How to diagnose epiglottic masses?</vt:lpstr>
      <vt:lpstr>Clinical Presentation: Infected abdominal wall mesh and ventral hernia </vt:lpstr>
      <vt:lpstr>PowerPoint Presentation</vt:lpstr>
      <vt:lpstr>Pathology report</vt:lpstr>
      <vt:lpstr>What is evidence for use of abdominal wall mesh? </vt:lpstr>
      <vt:lpstr>What is evidence for use of abdominal wall mesh?</vt:lpstr>
      <vt:lpstr>What is evidence for use of abdominal  wall mesh?</vt:lpstr>
      <vt:lpstr>What is evidence for use of abdominal wall mesh?</vt:lpstr>
      <vt:lpstr>What is evidence for use of abdominal wall mesh?</vt:lpstr>
      <vt:lpstr>What is evidence for use of abdominal wall mesh?</vt:lpstr>
      <vt:lpstr>What is evidence for use of abdominal wall mesh?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week’s agenda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1080</cp:revision>
  <cp:lastPrinted>2020-07-30T15:28:48Z</cp:lastPrinted>
  <dcterms:created xsi:type="dcterms:W3CDTF">2019-03-18T00:19:13Z</dcterms:created>
  <dcterms:modified xsi:type="dcterms:W3CDTF">2024-07-06T16:16:43Z</dcterms:modified>
</cp:coreProperties>
</file>