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1639" r:id="rId2"/>
    <p:sldId id="352" r:id="rId3"/>
    <p:sldId id="1525" r:id="rId4"/>
    <p:sldId id="1452" r:id="rId5"/>
    <p:sldId id="1591" r:id="rId6"/>
    <p:sldId id="1556" r:id="rId7"/>
    <p:sldId id="1483" r:id="rId8"/>
    <p:sldId id="1751" r:id="rId9"/>
    <p:sldId id="1744" r:id="rId10"/>
    <p:sldId id="34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909"/>
    <p:restoredTop sz="95934"/>
  </p:normalViewPr>
  <p:slideViewPr>
    <p:cSldViewPr snapToGrid="0">
      <p:cViewPr varScale="1">
        <p:scale>
          <a:sx n="101" d="100"/>
          <a:sy n="101" d="100"/>
        </p:scale>
        <p:origin x="200" y="4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C60A9A-146F-7049-BDC4-F93F4A84662F}" type="datetimeFigureOut">
              <a:rPr lang="en-US" smtClean="0"/>
              <a:t>7/16/24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7A9086-027E-8645-97D2-9677CDB20AC4}" type="slidenum">
              <a:rPr lang="en-US" smtClean="0"/>
              <a:t>‹#›</a:t>
            </a:fld>
            <a:endParaRPr lang="en-US"/>
          </a:p>
        </p:txBody>
      </p:sp>
    </p:spTree>
    <p:extLst>
      <p:ext uri="{BB962C8B-B14F-4D97-AF65-F5344CB8AC3E}">
        <p14:creationId xmlns:p14="http://schemas.microsoft.com/office/powerpoint/2010/main" val="31659106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txBox="1">
            <a:spLocks noGrp="1" noChangeArrowheads="1"/>
          </p:cNvSpPr>
          <p:nvPr/>
        </p:nvSpPr>
        <p:spPr bwMode="auto">
          <a:xfrm>
            <a:off x="4144624" y="9119172"/>
            <a:ext cx="3168928" cy="480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32" tIns="46667" rIns="93332" bIns="46667" anchor="b"/>
          <a:lstStyle>
            <a:lvl1pPr defTabSz="908050" eaLnBrk="0" hangingPunct="0">
              <a:defRPr sz="1500">
                <a:solidFill>
                  <a:schemeClr val="tx1"/>
                </a:solidFill>
                <a:latin typeface="Corbel" pitchFamily="34" charset="0"/>
                <a:ea typeface="ＭＳ Ｐゴシック" pitchFamily="34" charset="-128"/>
              </a:defRPr>
            </a:lvl1pPr>
            <a:lvl2pPr marL="742950" indent="-285750" defTabSz="908050" eaLnBrk="0" hangingPunct="0">
              <a:defRPr sz="1500">
                <a:solidFill>
                  <a:schemeClr val="tx1"/>
                </a:solidFill>
                <a:latin typeface="Corbel" pitchFamily="34" charset="0"/>
                <a:ea typeface="ＭＳ Ｐゴシック" pitchFamily="34" charset="-128"/>
              </a:defRPr>
            </a:lvl2pPr>
            <a:lvl3pPr marL="1143000" indent="-228600" defTabSz="908050" eaLnBrk="0" hangingPunct="0">
              <a:defRPr sz="1500">
                <a:solidFill>
                  <a:schemeClr val="tx1"/>
                </a:solidFill>
                <a:latin typeface="Corbel" pitchFamily="34" charset="0"/>
                <a:ea typeface="ＭＳ Ｐゴシック" pitchFamily="34" charset="-128"/>
              </a:defRPr>
            </a:lvl3pPr>
            <a:lvl4pPr marL="1600200" indent="-228600" defTabSz="908050" eaLnBrk="0" hangingPunct="0">
              <a:defRPr sz="1500">
                <a:solidFill>
                  <a:schemeClr val="tx1"/>
                </a:solidFill>
                <a:latin typeface="Corbel" pitchFamily="34" charset="0"/>
                <a:ea typeface="ＭＳ Ｐゴシック" pitchFamily="34" charset="-128"/>
              </a:defRPr>
            </a:lvl4pPr>
            <a:lvl5pPr marL="2057400" indent="-228600" defTabSz="908050" eaLnBrk="0" hangingPunct="0">
              <a:defRPr sz="1500">
                <a:solidFill>
                  <a:schemeClr val="tx1"/>
                </a:solidFill>
                <a:latin typeface="Corbel" pitchFamily="34" charset="0"/>
                <a:ea typeface="ＭＳ Ｐゴシック" pitchFamily="34" charset="-128"/>
              </a:defRPr>
            </a:lvl5pPr>
            <a:lvl6pPr marL="2514600" indent="-228600" defTabSz="908050" eaLnBrk="0" fontAlgn="base" hangingPunct="0">
              <a:spcBef>
                <a:spcPct val="0"/>
              </a:spcBef>
              <a:spcAft>
                <a:spcPct val="0"/>
              </a:spcAft>
              <a:defRPr sz="1500">
                <a:solidFill>
                  <a:schemeClr val="tx1"/>
                </a:solidFill>
                <a:latin typeface="Corbel" pitchFamily="34" charset="0"/>
                <a:ea typeface="ＭＳ Ｐゴシック" pitchFamily="34" charset="-128"/>
              </a:defRPr>
            </a:lvl6pPr>
            <a:lvl7pPr marL="2971800" indent="-228600" defTabSz="908050" eaLnBrk="0" fontAlgn="base" hangingPunct="0">
              <a:spcBef>
                <a:spcPct val="0"/>
              </a:spcBef>
              <a:spcAft>
                <a:spcPct val="0"/>
              </a:spcAft>
              <a:defRPr sz="1500">
                <a:solidFill>
                  <a:schemeClr val="tx1"/>
                </a:solidFill>
                <a:latin typeface="Corbel" pitchFamily="34" charset="0"/>
                <a:ea typeface="ＭＳ Ｐゴシック" pitchFamily="34" charset="-128"/>
              </a:defRPr>
            </a:lvl7pPr>
            <a:lvl8pPr marL="3429000" indent="-228600" defTabSz="908050" eaLnBrk="0" fontAlgn="base" hangingPunct="0">
              <a:spcBef>
                <a:spcPct val="0"/>
              </a:spcBef>
              <a:spcAft>
                <a:spcPct val="0"/>
              </a:spcAft>
              <a:defRPr sz="1500">
                <a:solidFill>
                  <a:schemeClr val="tx1"/>
                </a:solidFill>
                <a:latin typeface="Corbel" pitchFamily="34" charset="0"/>
                <a:ea typeface="ＭＳ Ｐゴシック" pitchFamily="34" charset="-128"/>
              </a:defRPr>
            </a:lvl8pPr>
            <a:lvl9pPr marL="3886200" indent="-228600" defTabSz="908050" eaLnBrk="0" fontAlgn="base" hangingPunct="0">
              <a:spcBef>
                <a:spcPct val="0"/>
              </a:spcBef>
              <a:spcAft>
                <a:spcPct val="0"/>
              </a:spcAft>
              <a:defRPr sz="1500">
                <a:solidFill>
                  <a:schemeClr val="tx1"/>
                </a:solidFill>
                <a:latin typeface="Corbel" pitchFamily="34" charset="0"/>
                <a:ea typeface="ＭＳ Ｐゴシック" pitchFamily="34" charset="-128"/>
              </a:defRPr>
            </a:lvl9pPr>
          </a:lstStyle>
          <a:p>
            <a:pPr eaLnBrk="1" fontAlgn="base" hangingPunct="1">
              <a:spcBef>
                <a:spcPct val="0"/>
              </a:spcBef>
              <a:spcAft>
                <a:spcPct val="0"/>
              </a:spcAft>
            </a:pPr>
            <a:fld id="{97FB07B1-36B4-4906-B77A-EAB0C010AB83}" type="slidenum">
              <a:rPr lang="en-US" sz="1200">
                <a:solidFill>
                  <a:prstClr val="black"/>
                </a:solidFill>
                <a:latin typeface="Arial" charset="0"/>
              </a:rPr>
              <a:pPr eaLnBrk="1" fontAlgn="base" hangingPunct="1">
                <a:spcBef>
                  <a:spcPct val="0"/>
                </a:spcBef>
                <a:spcAft>
                  <a:spcPct val="0"/>
                </a:spcAft>
              </a:pPr>
              <a:t>1</a:t>
            </a:fld>
            <a:endParaRPr lang="en-US" sz="1200" dirty="0">
              <a:solidFill>
                <a:prstClr val="black"/>
              </a:solidFill>
              <a:latin typeface="Arial" charset="0"/>
            </a:endParaRPr>
          </a:p>
        </p:txBody>
      </p:sp>
      <p:sp>
        <p:nvSpPr>
          <p:cNvPr id="11267" name="Rectangle 2"/>
          <p:cNvSpPr>
            <a:spLocks noGrp="1" noRot="1" noChangeAspect="1" noChangeArrowheads="1" noTextEdit="1"/>
          </p:cNvSpPr>
          <p:nvPr>
            <p:ph type="sldImg"/>
          </p:nvPr>
        </p:nvSpPr>
        <p:spPr>
          <a:xfrm>
            <a:off x="460375" y="722313"/>
            <a:ext cx="6397625" cy="3598862"/>
          </a:xfrm>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32" tIns="46667" rIns="93332" bIns="46667"/>
          <a:lstStyle/>
          <a:p>
            <a:pPr defTabSz="942147"/>
            <a:endParaRPr lang="en-US" dirty="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09C3D-3B19-6FEE-0265-8EB3C96B89B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A40561B-D9AF-2FFC-D2C8-B3C861D857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078573F-E13F-7D1C-9C90-36388380EE09}"/>
              </a:ext>
            </a:extLst>
          </p:cNvPr>
          <p:cNvSpPr>
            <a:spLocks noGrp="1"/>
          </p:cNvSpPr>
          <p:nvPr>
            <p:ph type="dt" sz="half" idx="10"/>
          </p:nvPr>
        </p:nvSpPr>
        <p:spPr/>
        <p:txBody>
          <a:bodyPr/>
          <a:lstStyle/>
          <a:p>
            <a:fld id="{5BE8FBEE-3A58-FE42-AFFB-2EB229DC7020}" type="datetimeFigureOut">
              <a:rPr lang="en-US" smtClean="0"/>
              <a:t>7/16/24</a:t>
            </a:fld>
            <a:endParaRPr lang="en-US"/>
          </a:p>
        </p:txBody>
      </p:sp>
      <p:sp>
        <p:nvSpPr>
          <p:cNvPr id="5" name="Footer Placeholder 4">
            <a:extLst>
              <a:ext uri="{FF2B5EF4-FFF2-40B4-BE49-F238E27FC236}">
                <a16:creationId xmlns:a16="http://schemas.microsoft.com/office/drawing/2014/main" id="{DC4802BA-47A6-32BA-443F-EAA251F82F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BD825E-C942-8B44-FCE3-B31DB7BF654F}"/>
              </a:ext>
            </a:extLst>
          </p:cNvPr>
          <p:cNvSpPr>
            <a:spLocks noGrp="1"/>
          </p:cNvSpPr>
          <p:nvPr>
            <p:ph type="sldNum" sz="quarter" idx="12"/>
          </p:nvPr>
        </p:nvSpPr>
        <p:spPr/>
        <p:txBody>
          <a:bodyPr/>
          <a:lstStyle/>
          <a:p>
            <a:fld id="{9B2665BA-1BE5-AF40-9AD7-BD40DE1F06CE}" type="slidenum">
              <a:rPr lang="en-US" smtClean="0"/>
              <a:t>‹#›</a:t>
            </a:fld>
            <a:endParaRPr lang="en-US"/>
          </a:p>
        </p:txBody>
      </p:sp>
    </p:spTree>
    <p:extLst>
      <p:ext uri="{BB962C8B-B14F-4D97-AF65-F5344CB8AC3E}">
        <p14:creationId xmlns:p14="http://schemas.microsoft.com/office/powerpoint/2010/main" val="3799629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63567-29C7-F653-19C4-D49D27DD4CF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EAC4EFA-B663-4EE2-C4E7-97465D90319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B6EFEC-9A8E-FC5E-8DE1-4D4061111173}"/>
              </a:ext>
            </a:extLst>
          </p:cNvPr>
          <p:cNvSpPr>
            <a:spLocks noGrp="1"/>
          </p:cNvSpPr>
          <p:nvPr>
            <p:ph type="dt" sz="half" idx="10"/>
          </p:nvPr>
        </p:nvSpPr>
        <p:spPr/>
        <p:txBody>
          <a:bodyPr/>
          <a:lstStyle/>
          <a:p>
            <a:fld id="{5BE8FBEE-3A58-FE42-AFFB-2EB229DC7020}" type="datetimeFigureOut">
              <a:rPr lang="en-US" smtClean="0"/>
              <a:t>7/16/24</a:t>
            </a:fld>
            <a:endParaRPr lang="en-US"/>
          </a:p>
        </p:txBody>
      </p:sp>
      <p:sp>
        <p:nvSpPr>
          <p:cNvPr id="5" name="Footer Placeholder 4">
            <a:extLst>
              <a:ext uri="{FF2B5EF4-FFF2-40B4-BE49-F238E27FC236}">
                <a16:creationId xmlns:a16="http://schemas.microsoft.com/office/drawing/2014/main" id="{1058FED6-56A7-F86D-3A16-EAE446D74D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46B9A0-A492-69BB-7ACB-12B9D63FA4D6}"/>
              </a:ext>
            </a:extLst>
          </p:cNvPr>
          <p:cNvSpPr>
            <a:spLocks noGrp="1"/>
          </p:cNvSpPr>
          <p:nvPr>
            <p:ph type="sldNum" sz="quarter" idx="12"/>
          </p:nvPr>
        </p:nvSpPr>
        <p:spPr/>
        <p:txBody>
          <a:bodyPr/>
          <a:lstStyle/>
          <a:p>
            <a:fld id="{9B2665BA-1BE5-AF40-9AD7-BD40DE1F06CE}" type="slidenum">
              <a:rPr lang="en-US" smtClean="0"/>
              <a:t>‹#›</a:t>
            </a:fld>
            <a:endParaRPr lang="en-US"/>
          </a:p>
        </p:txBody>
      </p:sp>
    </p:spTree>
    <p:extLst>
      <p:ext uri="{BB962C8B-B14F-4D97-AF65-F5344CB8AC3E}">
        <p14:creationId xmlns:p14="http://schemas.microsoft.com/office/powerpoint/2010/main" val="595964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04F3D1B-1008-35E2-4A72-EA918BB5C2A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D36228E-43E9-BCA7-B618-19ED9FC751C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92462A-C3EA-D431-54F4-DE10CDCE3713}"/>
              </a:ext>
            </a:extLst>
          </p:cNvPr>
          <p:cNvSpPr>
            <a:spLocks noGrp="1"/>
          </p:cNvSpPr>
          <p:nvPr>
            <p:ph type="dt" sz="half" idx="10"/>
          </p:nvPr>
        </p:nvSpPr>
        <p:spPr/>
        <p:txBody>
          <a:bodyPr/>
          <a:lstStyle/>
          <a:p>
            <a:fld id="{5BE8FBEE-3A58-FE42-AFFB-2EB229DC7020}" type="datetimeFigureOut">
              <a:rPr lang="en-US" smtClean="0"/>
              <a:t>7/16/24</a:t>
            </a:fld>
            <a:endParaRPr lang="en-US"/>
          </a:p>
        </p:txBody>
      </p:sp>
      <p:sp>
        <p:nvSpPr>
          <p:cNvPr id="5" name="Footer Placeholder 4">
            <a:extLst>
              <a:ext uri="{FF2B5EF4-FFF2-40B4-BE49-F238E27FC236}">
                <a16:creationId xmlns:a16="http://schemas.microsoft.com/office/drawing/2014/main" id="{CFDD258F-413E-9A17-A5B4-4C041BC74E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389B05-9AC2-87A4-85EB-900F1F649593}"/>
              </a:ext>
            </a:extLst>
          </p:cNvPr>
          <p:cNvSpPr>
            <a:spLocks noGrp="1"/>
          </p:cNvSpPr>
          <p:nvPr>
            <p:ph type="sldNum" sz="quarter" idx="12"/>
          </p:nvPr>
        </p:nvSpPr>
        <p:spPr/>
        <p:txBody>
          <a:bodyPr/>
          <a:lstStyle/>
          <a:p>
            <a:fld id="{9B2665BA-1BE5-AF40-9AD7-BD40DE1F06CE}" type="slidenum">
              <a:rPr lang="en-US" smtClean="0"/>
              <a:t>‹#›</a:t>
            </a:fld>
            <a:endParaRPr lang="en-US"/>
          </a:p>
        </p:txBody>
      </p:sp>
    </p:spTree>
    <p:extLst>
      <p:ext uri="{BB962C8B-B14F-4D97-AF65-F5344CB8AC3E}">
        <p14:creationId xmlns:p14="http://schemas.microsoft.com/office/powerpoint/2010/main" val="21731818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List">
    <p:spTree>
      <p:nvGrpSpPr>
        <p:cNvPr id="1" name=""/>
        <p:cNvGrpSpPr/>
        <p:nvPr/>
      </p:nvGrpSpPr>
      <p:grpSpPr>
        <a:xfrm>
          <a:off x="0" y="0"/>
          <a:ext cx="0" cy="0"/>
          <a:chOff x="0" y="0"/>
          <a:chExt cx="0" cy="0"/>
        </a:xfrm>
      </p:grpSpPr>
      <p:sp>
        <p:nvSpPr>
          <p:cNvPr id="2" name="Title 1"/>
          <p:cNvSpPr>
            <a:spLocks noGrp="1"/>
          </p:cNvSpPr>
          <p:nvPr>
            <p:ph type="title"/>
          </p:nvPr>
        </p:nvSpPr>
        <p:spPr>
          <a:xfrm>
            <a:off x="609600" y="275167"/>
            <a:ext cx="10972800" cy="1143000"/>
          </a:xfrm>
          <a:prstGeom prst="rect">
            <a:avLst/>
          </a:prstGeom>
        </p:spPr>
        <p:txBody>
          <a:bodyPr/>
          <a:lstStyle>
            <a:lvl1pPr>
              <a:defRPr>
                <a:solidFill>
                  <a:schemeClr val="tx1"/>
                </a:solidFill>
              </a:defRPr>
            </a:lvl1pPr>
          </a:lstStyle>
          <a:p>
            <a:r>
              <a:rPr lang="en-US" dirty="0"/>
              <a:t>Click to edit Master title style</a:t>
            </a:r>
          </a:p>
        </p:txBody>
      </p:sp>
      <p:sp>
        <p:nvSpPr>
          <p:cNvPr id="4" name="Content Placeholder 3"/>
          <p:cNvSpPr>
            <a:spLocks noGrp="1"/>
          </p:cNvSpPr>
          <p:nvPr>
            <p:ph sz="quarter" idx="10"/>
          </p:nvPr>
        </p:nvSpPr>
        <p:spPr>
          <a:xfrm>
            <a:off x="711200" y="1701800"/>
            <a:ext cx="9042400" cy="3556000"/>
          </a:xfrm>
          <a:prstGeom prst="rect">
            <a:avLst/>
          </a:prstGeom>
        </p:spPr>
        <p:txBody>
          <a:bodyPr/>
          <a:lstStyle>
            <a:lvl1pPr>
              <a:buClr>
                <a:srgbClr val="C00000"/>
              </a:buClr>
              <a:defRPr>
                <a:solidFill>
                  <a:schemeClr val="tx1"/>
                </a:solidFill>
              </a:defRPr>
            </a:lvl1pPr>
            <a:lvl2pPr>
              <a:buClr>
                <a:srgbClr val="C00000"/>
              </a:buClr>
              <a:defRPr>
                <a:solidFill>
                  <a:schemeClr val="tx1"/>
                </a:solidFill>
              </a:defRPr>
            </a:lvl2pPr>
            <a:lvl3pPr>
              <a:buClr>
                <a:srgbClr val="C00000"/>
              </a:buClr>
              <a:defRPr>
                <a:solidFill>
                  <a:schemeClr val="tx1"/>
                </a:solidFill>
              </a:defRPr>
            </a:lvl3pPr>
            <a:lvl4pPr>
              <a:buClr>
                <a:srgbClr val="C00000"/>
              </a:buClr>
              <a:defRPr>
                <a:solidFill>
                  <a:schemeClr val="tx1"/>
                </a:solidFill>
              </a:defRPr>
            </a:lvl4pPr>
            <a:lvl5pPr>
              <a:buClr>
                <a:srgbClr val="C00000"/>
              </a:buCl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424511"/>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ED510-93FB-AA8E-D49A-3CFB53CBF8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F91AB0-EFFC-60FF-C70D-6DD983C3C57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246D3A-40A8-6069-70DB-F97F6FC99DCF}"/>
              </a:ext>
            </a:extLst>
          </p:cNvPr>
          <p:cNvSpPr>
            <a:spLocks noGrp="1"/>
          </p:cNvSpPr>
          <p:nvPr>
            <p:ph type="dt" sz="half" idx="10"/>
          </p:nvPr>
        </p:nvSpPr>
        <p:spPr/>
        <p:txBody>
          <a:bodyPr/>
          <a:lstStyle/>
          <a:p>
            <a:fld id="{5BE8FBEE-3A58-FE42-AFFB-2EB229DC7020}" type="datetimeFigureOut">
              <a:rPr lang="en-US" smtClean="0"/>
              <a:t>7/16/24</a:t>
            </a:fld>
            <a:endParaRPr lang="en-US"/>
          </a:p>
        </p:txBody>
      </p:sp>
      <p:sp>
        <p:nvSpPr>
          <p:cNvPr id="5" name="Footer Placeholder 4">
            <a:extLst>
              <a:ext uri="{FF2B5EF4-FFF2-40B4-BE49-F238E27FC236}">
                <a16:creationId xmlns:a16="http://schemas.microsoft.com/office/drawing/2014/main" id="{FB902EED-71FA-803D-9390-0ED5AD5AD8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6086B1-5501-34AD-462C-DE85D2D0FE83}"/>
              </a:ext>
            </a:extLst>
          </p:cNvPr>
          <p:cNvSpPr>
            <a:spLocks noGrp="1"/>
          </p:cNvSpPr>
          <p:nvPr>
            <p:ph type="sldNum" sz="quarter" idx="12"/>
          </p:nvPr>
        </p:nvSpPr>
        <p:spPr/>
        <p:txBody>
          <a:bodyPr/>
          <a:lstStyle/>
          <a:p>
            <a:fld id="{9B2665BA-1BE5-AF40-9AD7-BD40DE1F06CE}" type="slidenum">
              <a:rPr lang="en-US" smtClean="0"/>
              <a:t>‹#›</a:t>
            </a:fld>
            <a:endParaRPr lang="en-US"/>
          </a:p>
        </p:txBody>
      </p:sp>
    </p:spTree>
    <p:extLst>
      <p:ext uri="{BB962C8B-B14F-4D97-AF65-F5344CB8AC3E}">
        <p14:creationId xmlns:p14="http://schemas.microsoft.com/office/powerpoint/2010/main" val="1980002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A3FC9-A2DF-0AF3-3C84-91371AC6EE9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5DE0F10-9514-21A4-E690-E981DBD20C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6E07C43-6B12-F17D-669B-DD1EA245489F}"/>
              </a:ext>
            </a:extLst>
          </p:cNvPr>
          <p:cNvSpPr>
            <a:spLocks noGrp="1"/>
          </p:cNvSpPr>
          <p:nvPr>
            <p:ph type="dt" sz="half" idx="10"/>
          </p:nvPr>
        </p:nvSpPr>
        <p:spPr/>
        <p:txBody>
          <a:bodyPr/>
          <a:lstStyle/>
          <a:p>
            <a:fld id="{5BE8FBEE-3A58-FE42-AFFB-2EB229DC7020}" type="datetimeFigureOut">
              <a:rPr lang="en-US" smtClean="0"/>
              <a:t>7/16/24</a:t>
            </a:fld>
            <a:endParaRPr lang="en-US"/>
          </a:p>
        </p:txBody>
      </p:sp>
      <p:sp>
        <p:nvSpPr>
          <p:cNvPr id="5" name="Footer Placeholder 4">
            <a:extLst>
              <a:ext uri="{FF2B5EF4-FFF2-40B4-BE49-F238E27FC236}">
                <a16:creationId xmlns:a16="http://schemas.microsoft.com/office/drawing/2014/main" id="{C901AC46-7091-42C0-E42E-925AA1B135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967563-E8DD-0A56-A537-E23FF946B918}"/>
              </a:ext>
            </a:extLst>
          </p:cNvPr>
          <p:cNvSpPr>
            <a:spLocks noGrp="1"/>
          </p:cNvSpPr>
          <p:nvPr>
            <p:ph type="sldNum" sz="quarter" idx="12"/>
          </p:nvPr>
        </p:nvSpPr>
        <p:spPr/>
        <p:txBody>
          <a:bodyPr/>
          <a:lstStyle/>
          <a:p>
            <a:fld id="{9B2665BA-1BE5-AF40-9AD7-BD40DE1F06CE}" type="slidenum">
              <a:rPr lang="en-US" smtClean="0"/>
              <a:t>‹#›</a:t>
            </a:fld>
            <a:endParaRPr lang="en-US"/>
          </a:p>
        </p:txBody>
      </p:sp>
    </p:spTree>
    <p:extLst>
      <p:ext uri="{BB962C8B-B14F-4D97-AF65-F5344CB8AC3E}">
        <p14:creationId xmlns:p14="http://schemas.microsoft.com/office/powerpoint/2010/main" val="1272290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D4DD7-2100-B41E-22BB-614FE81AF3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01A5B9-37E8-E170-F9D6-EA9975FBD7E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88F23BC-FB50-0EF6-F346-9662C81040E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4720F00-C400-47F4-0AFA-1F165E64E8F1}"/>
              </a:ext>
            </a:extLst>
          </p:cNvPr>
          <p:cNvSpPr>
            <a:spLocks noGrp="1"/>
          </p:cNvSpPr>
          <p:nvPr>
            <p:ph type="dt" sz="half" idx="10"/>
          </p:nvPr>
        </p:nvSpPr>
        <p:spPr/>
        <p:txBody>
          <a:bodyPr/>
          <a:lstStyle/>
          <a:p>
            <a:fld id="{5BE8FBEE-3A58-FE42-AFFB-2EB229DC7020}" type="datetimeFigureOut">
              <a:rPr lang="en-US" smtClean="0"/>
              <a:t>7/16/24</a:t>
            </a:fld>
            <a:endParaRPr lang="en-US"/>
          </a:p>
        </p:txBody>
      </p:sp>
      <p:sp>
        <p:nvSpPr>
          <p:cNvPr id="6" name="Footer Placeholder 5">
            <a:extLst>
              <a:ext uri="{FF2B5EF4-FFF2-40B4-BE49-F238E27FC236}">
                <a16:creationId xmlns:a16="http://schemas.microsoft.com/office/drawing/2014/main" id="{9DFF3508-8781-75EC-59AD-BD425C57BA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977C99-BD8F-F791-A268-5EF14E375138}"/>
              </a:ext>
            </a:extLst>
          </p:cNvPr>
          <p:cNvSpPr>
            <a:spLocks noGrp="1"/>
          </p:cNvSpPr>
          <p:nvPr>
            <p:ph type="sldNum" sz="quarter" idx="12"/>
          </p:nvPr>
        </p:nvSpPr>
        <p:spPr/>
        <p:txBody>
          <a:bodyPr/>
          <a:lstStyle/>
          <a:p>
            <a:fld id="{9B2665BA-1BE5-AF40-9AD7-BD40DE1F06CE}" type="slidenum">
              <a:rPr lang="en-US" smtClean="0"/>
              <a:t>‹#›</a:t>
            </a:fld>
            <a:endParaRPr lang="en-US"/>
          </a:p>
        </p:txBody>
      </p:sp>
    </p:spTree>
    <p:extLst>
      <p:ext uri="{BB962C8B-B14F-4D97-AF65-F5344CB8AC3E}">
        <p14:creationId xmlns:p14="http://schemas.microsoft.com/office/powerpoint/2010/main" val="1417879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150A1-7A8C-F793-C95A-0C1BF38E958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2D9DAFD-81C2-EF73-3AD2-16BEB443C38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1F8AB3C-A468-9A8A-B087-7F036982E68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718FE08-CEEB-6E42-D72E-19498A043AE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219B925-30EF-C763-A1FE-BE81034D531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94EABF5-54EA-6239-7A2A-FD9EBBD3E343}"/>
              </a:ext>
            </a:extLst>
          </p:cNvPr>
          <p:cNvSpPr>
            <a:spLocks noGrp="1"/>
          </p:cNvSpPr>
          <p:nvPr>
            <p:ph type="dt" sz="half" idx="10"/>
          </p:nvPr>
        </p:nvSpPr>
        <p:spPr/>
        <p:txBody>
          <a:bodyPr/>
          <a:lstStyle/>
          <a:p>
            <a:fld id="{5BE8FBEE-3A58-FE42-AFFB-2EB229DC7020}" type="datetimeFigureOut">
              <a:rPr lang="en-US" smtClean="0"/>
              <a:t>7/16/24</a:t>
            </a:fld>
            <a:endParaRPr lang="en-US"/>
          </a:p>
        </p:txBody>
      </p:sp>
      <p:sp>
        <p:nvSpPr>
          <p:cNvPr id="8" name="Footer Placeholder 7">
            <a:extLst>
              <a:ext uri="{FF2B5EF4-FFF2-40B4-BE49-F238E27FC236}">
                <a16:creationId xmlns:a16="http://schemas.microsoft.com/office/drawing/2014/main" id="{4BFB369A-7100-E81E-6C00-F95F4B22790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C51B9B-F146-7575-D66E-D90173B67EA7}"/>
              </a:ext>
            </a:extLst>
          </p:cNvPr>
          <p:cNvSpPr>
            <a:spLocks noGrp="1"/>
          </p:cNvSpPr>
          <p:nvPr>
            <p:ph type="sldNum" sz="quarter" idx="12"/>
          </p:nvPr>
        </p:nvSpPr>
        <p:spPr/>
        <p:txBody>
          <a:bodyPr/>
          <a:lstStyle/>
          <a:p>
            <a:fld id="{9B2665BA-1BE5-AF40-9AD7-BD40DE1F06CE}" type="slidenum">
              <a:rPr lang="en-US" smtClean="0"/>
              <a:t>‹#›</a:t>
            </a:fld>
            <a:endParaRPr lang="en-US"/>
          </a:p>
        </p:txBody>
      </p:sp>
    </p:spTree>
    <p:extLst>
      <p:ext uri="{BB962C8B-B14F-4D97-AF65-F5344CB8AC3E}">
        <p14:creationId xmlns:p14="http://schemas.microsoft.com/office/powerpoint/2010/main" val="2157942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F4A0A-7894-4EDC-8A85-8976217791D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72B3BB0-548A-3F7F-A201-96565C2C54CC}"/>
              </a:ext>
            </a:extLst>
          </p:cNvPr>
          <p:cNvSpPr>
            <a:spLocks noGrp="1"/>
          </p:cNvSpPr>
          <p:nvPr>
            <p:ph type="dt" sz="half" idx="10"/>
          </p:nvPr>
        </p:nvSpPr>
        <p:spPr/>
        <p:txBody>
          <a:bodyPr/>
          <a:lstStyle/>
          <a:p>
            <a:fld id="{5BE8FBEE-3A58-FE42-AFFB-2EB229DC7020}" type="datetimeFigureOut">
              <a:rPr lang="en-US" smtClean="0"/>
              <a:t>7/16/24</a:t>
            </a:fld>
            <a:endParaRPr lang="en-US"/>
          </a:p>
        </p:txBody>
      </p:sp>
      <p:sp>
        <p:nvSpPr>
          <p:cNvPr id="4" name="Footer Placeholder 3">
            <a:extLst>
              <a:ext uri="{FF2B5EF4-FFF2-40B4-BE49-F238E27FC236}">
                <a16:creationId xmlns:a16="http://schemas.microsoft.com/office/drawing/2014/main" id="{8B1B0293-2CBD-8027-770E-17EF15D5B02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6B766C5-D9E7-B1AC-1047-781386303259}"/>
              </a:ext>
            </a:extLst>
          </p:cNvPr>
          <p:cNvSpPr>
            <a:spLocks noGrp="1"/>
          </p:cNvSpPr>
          <p:nvPr>
            <p:ph type="sldNum" sz="quarter" idx="12"/>
          </p:nvPr>
        </p:nvSpPr>
        <p:spPr/>
        <p:txBody>
          <a:bodyPr/>
          <a:lstStyle/>
          <a:p>
            <a:fld id="{9B2665BA-1BE5-AF40-9AD7-BD40DE1F06CE}" type="slidenum">
              <a:rPr lang="en-US" smtClean="0"/>
              <a:t>‹#›</a:t>
            </a:fld>
            <a:endParaRPr lang="en-US"/>
          </a:p>
        </p:txBody>
      </p:sp>
    </p:spTree>
    <p:extLst>
      <p:ext uri="{BB962C8B-B14F-4D97-AF65-F5344CB8AC3E}">
        <p14:creationId xmlns:p14="http://schemas.microsoft.com/office/powerpoint/2010/main" val="714808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0D59B37-B297-5FF4-1E68-DF81C12D67C3}"/>
              </a:ext>
            </a:extLst>
          </p:cNvPr>
          <p:cNvSpPr>
            <a:spLocks noGrp="1"/>
          </p:cNvSpPr>
          <p:nvPr>
            <p:ph type="dt" sz="half" idx="10"/>
          </p:nvPr>
        </p:nvSpPr>
        <p:spPr/>
        <p:txBody>
          <a:bodyPr/>
          <a:lstStyle/>
          <a:p>
            <a:fld id="{5BE8FBEE-3A58-FE42-AFFB-2EB229DC7020}" type="datetimeFigureOut">
              <a:rPr lang="en-US" smtClean="0"/>
              <a:t>7/16/24</a:t>
            </a:fld>
            <a:endParaRPr lang="en-US"/>
          </a:p>
        </p:txBody>
      </p:sp>
      <p:sp>
        <p:nvSpPr>
          <p:cNvPr id="3" name="Footer Placeholder 2">
            <a:extLst>
              <a:ext uri="{FF2B5EF4-FFF2-40B4-BE49-F238E27FC236}">
                <a16:creationId xmlns:a16="http://schemas.microsoft.com/office/drawing/2014/main" id="{0EF83759-F3A3-34BE-A539-3B3CBA84609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BEB2685-49B8-8BE7-DEB6-77D1BA2398F0}"/>
              </a:ext>
            </a:extLst>
          </p:cNvPr>
          <p:cNvSpPr>
            <a:spLocks noGrp="1"/>
          </p:cNvSpPr>
          <p:nvPr>
            <p:ph type="sldNum" sz="quarter" idx="12"/>
          </p:nvPr>
        </p:nvSpPr>
        <p:spPr/>
        <p:txBody>
          <a:bodyPr/>
          <a:lstStyle/>
          <a:p>
            <a:fld id="{9B2665BA-1BE5-AF40-9AD7-BD40DE1F06CE}" type="slidenum">
              <a:rPr lang="en-US" smtClean="0"/>
              <a:t>‹#›</a:t>
            </a:fld>
            <a:endParaRPr lang="en-US"/>
          </a:p>
        </p:txBody>
      </p:sp>
    </p:spTree>
    <p:extLst>
      <p:ext uri="{BB962C8B-B14F-4D97-AF65-F5344CB8AC3E}">
        <p14:creationId xmlns:p14="http://schemas.microsoft.com/office/powerpoint/2010/main" val="1846990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3BA75-555D-7938-C5FF-0BCC307CD8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9538880-4287-4909-C549-DF93F9E627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A6CB9AC-3F3C-5A8F-D56A-177EB200A5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117B72-9663-D3AC-CE17-A4F6F6A3F7F9}"/>
              </a:ext>
            </a:extLst>
          </p:cNvPr>
          <p:cNvSpPr>
            <a:spLocks noGrp="1"/>
          </p:cNvSpPr>
          <p:nvPr>
            <p:ph type="dt" sz="half" idx="10"/>
          </p:nvPr>
        </p:nvSpPr>
        <p:spPr/>
        <p:txBody>
          <a:bodyPr/>
          <a:lstStyle/>
          <a:p>
            <a:fld id="{5BE8FBEE-3A58-FE42-AFFB-2EB229DC7020}" type="datetimeFigureOut">
              <a:rPr lang="en-US" smtClean="0"/>
              <a:t>7/16/24</a:t>
            </a:fld>
            <a:endParaRPr lang="en-US"/>
          </a:p>
        </p:txBody>
      </p:sp>
      <p:sp>
        <p:nvSpPr>
          <p:cNvPr id="6" name="Footer Placeholder 5">
            <a:extLst>
              <a:ext uri="{FF2B5EF4-FFF2-40B4-BE49-F238E27FC236}">
                <a16:creationId xmlns:a16="http://schemas.microsoft.com/office/drawing/2014/main" id="{A54C6C81-CB01-01DF-1233-C5EFCA875B1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A83345-71B6-32D1-5B92-ADE2B24A4C68}"/>
              </a:ext>
            </a:extLst>
          </p:cNvPr>
          <p:cNvSpPr>
            <a:spLocks noGrp="1"/>
          </p:cNvSpPr>
          <p:nvPr>
            <p:ph type="sldNum" sz="quarter" idx="12"/>
          </p:nvPr>
        </p:nvSpPr>
        <p:spPr/>
        <p:txBody>
          <a:bodyPr/>
          <a:lstStyle/>
          <a:p>
            <a:fld id="{9B2665BA-1BE5-AF40-9AD7-BD40DE1F06CE}" type="slidenum">
              <a:rPr lang="en-US" smtClean="0"/>
              <a:t>‹#›</a:t>
            </a:fld>
            <a:endParaRPr lang="en-US"/>
          </a:p>
        </p:txBody>
      </p:sp>
    </p:spTree>
    <p:extLst>
      <p:ext uri="{BB962C8B-B14F-4D97-AF65-F5344CB8AC3E}">
        <p14:creationId xmlns:p14="http://schemas.microsoft.com/office/powerpoint/2010/main" val="115625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E5B0D-FFCB-8E7D-D2C5-B1CF5983B2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F87FAE7-7924-017C-33FB-8A0E4DA7B4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A98D962-430A-5F8D-56EF-530CB874E7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79D9D4-DCE1-16EF-E79E-2FCB6EC68113}"/>
              </a:ext>
            </a:extLst>
          </p:cNvPr>
          <p:cNvSpPr>
            <a:spLocks noGrp="1"/>
          </p:cNvSpPr>
          <p:nvPr>
            <p:ph type="dt" sz="half" idx="10"/>
          </p:nvPr>
        </p:nvSpPr>
        <p:spPr/>
        <p:txBody>
          <a:bodyPr/>
          <a:lstStyle/>
          <a:p>
            <a:fld id="{5BE8FBEE-3A58-FE42-AFFB-2EB229DC7020}" type="datetimeFigureOut">
              <a:rPr lang="en-US" smtClean="0"/>
              <a:t>7/16/24</a:t>
            </a:fld>
            <a:endParaRPr lang="en-US"/>
          </a:p>
        </p:txBody>
      </p:sp>
      <p:sp>
        <p:nvSpPr>
          <p:cNvPr id="6" name="Footer Placeholder 5">
            <a:extLst>
              <a:ext uri="{FF2B5EF4-FFF2-40B4-BE49-F238E27FC236}">
                <a16:creationId xmlns:a16="http://schemas.microsoft.com/office/drawing/2014/main" id="{55C876F5-9665-82C3-841A-86CBEC889F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4D8002-203A-9EBF-C3FF-56BBBF2F001D}"/>
              </a:ext>
            </a:extLst>
          </p:cNvPr>
          <p:cNvSpPr>
            <a:spLocks noGrp="1"/>
          </p:cNvSpPr>
          <p:nvPr>
            <p:ph type="sldNum" sz="quarter" idx="12"/>
          </p:nvPr>
        </p:nvSpPr>
        <p:spPr/>
        <p:txBody>
          <a:bodyPr/>
          <a:lstStyle/>
          <a:p>
            <a:fld id="{9B2665BA-1BE5-AF40-9AD7-BD40DE1F06CE}" type="slidenum">
              <a:rPr lang="en-US" smtClean="0"/>
              <a:t>‹#›</a:t>
            </a:fld>
            <a:endParaRPr lang="en-US"/>
          </a:p>
        </p:txBody>
      </p:sp>
    </p:spTree>
    <p:extLst>
      <p:ext uri="{BB962C8B-B14F-4D97-AF65-F5344CB8AC3E}">
        <p14:creationId xmlns:p14="http://schemas.microsoft.com/office/powerpoint/2010/main" val="2280777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100000">
              <a:schemeClr val="bg1">
                <a:lumMod val="85000"/>
              </a:schemeClr>
            </a:gs>
          </a:gsLst>
          <a:lin ang="16200000" scaled="0"/>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24625C7-42FD-1494-7131-1DF3640E24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3600EF4-910D-B8B9-766C-15CBB89F03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FF9CB0-D890-51E8-E1D9-84D5A30F2F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E8FBEE-3A58-FE42-AFFB-2EB229DC7020}" type="datetimeFigureOut">
              <a:rPr lang="en-US" smtClean="0"/>
              <a:t>7/16/24</a:t>
            </a:fld>
            <a:endParaRPr lang="en-US"/>
          </a:p>
        </p:txBody>
      </p:sp>
      <p:sp>
        <p:nvSpPr>
          <p:cNvPr id="5" name="Footer Placeholder 4">
            <a:extLst>
              <a:ext uri="{FF2B5EF4-FFF2-40B4-BE49-F238E27FC236}">
                <a16:creationId xmlns:a16="http://schemas.microsoft.com/office/drawing/2014/main" id="{D773C8DA-0766-D43D-8396-67C3953573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A98AA9D-A5B9-0662-E317-C676F74A57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2665BA-1BE5-AF40-9AD7-BD40DE1F06CE}" type="slidenum">
              <a:rPr lang="en-US" smtClean="0"/>
              <a:t>‹#›</a:t>
            </a:fld>
            <a:endParaRPr lang="en-US"/>
          </a:p>
        </p:txBody>
      </p:sp>
    </p:spTree>
    <p:extLst>
      <p:ext uri="{BB962C8B-B14F-4D97-AF65-F5344CB8AC3E}">
        <p14:creationId xmlns:p14="http://schemas.microsoft.com/office/powerpoint/2010/main" val="19848828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ext Box 4"/>
          <p:cNvSpPr txBox="1">
            <a:spLocks noChangeArrowheads="1"/>
          </p:cNvSpPr>
          <p:nvPr/>
        </p:nvSpPr>
        <p:spPr bwMode="auto">
          <a:xfrm>
            <a:off x="4369206" y="3962831"/>
            <a:ext cx="3556780" cy="41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7920" tIns="53997" rIns="107920" bIns="53997">
            <a:spAutoFit/>
          </a:bodyPr>
          <a:lstStyle>
            <a:lvl1pPr eaLnBrk="0" hangingPunct="0">
              <a:defRPr sz="1500">
                <a:solidFill>
                  <a:schemeClr val="tx1"/>
                </a:solidFill>
                <a:latin typeface="Corbel" pitchFamily="34" charset="0"/>
                <a:ea typeface="ＭＳ Ｐゴシック" pitchFamily="34" charset="-128"/>
              </a:defRPr>
            </a:lvl1pPr>
            <a:lvl2pPr marL="742950" indent="-285750" eaLnBrk="0" hangingPunct="0">
              <a:defRPr sz="1500">
                <a:solidFill>
                  <a:schemeClr val="tx1"/>
                </a:solidFill>
                <a:latin typeface="Corbel" pitchFamily="34" charset="0"/>
                <a:ea typeface="ＭＳ Ｐゴシック" pitchFamily="34" charset="-128"/>
              </a:defRPr>
            </a:lvl2pPr>
            <a:lvl3pPr marL="1143000" indent="-228600" eaLnBrk="0" hangingPunct="0">
              <a:defRPr sz="1500">
                <a:solidFill>
                  <a:schemeClr val="tx1"/>
                </a:solidFill>
                <a:latin typeface="Corbel" pitchFamily="34" charset="0"/>
                <a:ea typeface="ＭＳ Ｐゴシック" pitchFamily="34" charset="-128"/>
              </a:defRPr>
            </a:lvl3pPr>
            <a:lvl4pPr marL="1600200" indent="-228600" eaLnBrk="0" hangingPunct="0">
              <a:defRPr sz="1500">
                <a:solidFill>
                  <a:schemeClr val="tx1"/>
                </a:solidFill>
                <a:latin typeface="Corbel" pitchFamily="34" charset="0"/>
                <a:ea typeface="ＭＳ Ｐゴシック" pitchFamily="34" charset="-128"/>
              </a:defRPr>
            </a:lvl4pPr>
            <a:lvl5pPr marL="2057400" indent="-228600" eaLnBrk="0" hangingPunct="0">
              <a:defRPr sz="1500">
                <a:solidFill>
                  <a:schemeClr val="tx1"/>
                </a:solidFill>
                <a:latin typeface="Corbel" pitchFamily="34" charset="0"/>
                <a:ea typeface="ＭＳ Ｐゴシック" pitchFamily="34" charset="-128"/>
              </a:defRPr>
            </a:lvl5pPr>
            <a:lvl6pPr marL="2514600" indent="-228600" defTabSz="741363" eaLnBrk="0" fontAlgn="base" hangingPunct="0">
              <a:spcBef>
                <a:spcPct val="0"/>
              </a:spcBef>
              <a:spcAft>
                <a:spcPct val="0"/>
              </a:spcAft>
              <a:defRPr sz="1500">
                <a:solidFill>
                  <a:schemeClr val="tx1"/>
                </a:solidFill>
                <a:latin typeface="Corbel" pitchFamily="34" charset="0"/>
                <a:ea typeface="ＭＳ Ｐゴシック" pitchFamily="34" charset="-128"/>
              </a:defRPr>
            </a:lvl6pPr>
            <a:lvl7pPr marL="2971800" indent="-228600" defTabSz="741363" eaLnBrk="0" fontAlgn="base" hangingPunct="0">
              <a:spcBef>
                <a:spcPct val="0"/>
              </a:spcBef>
              <a:spcAft>
                <a:spcPct val="0"/>
              </a:spcAft>
              <a:defRPr sz="1500">
                <a:solidFill>
                  <a:schemeClr val="tx1"/>
                </a:solidFill>
                <a:latin typeface="Corbel" pitchFamily="34" charset="0"/>
                <a:ea typeface="ＭＳ Ｐゴシック" pitchFamily="34" charset="-128"/>
              </a:defRPr>
            </a:lvl7pPr>
            <a:lvl8pPr marL="3429000" indent="-228600" defTabSz="741363" eaLnBrk="0" fontAlgn="base" hangingPunct="0">
              <a:spcBef>
                <a:spcPct val="0"/>
              </a:spcBef>
              <a:spcAft>
                <a:spcPct val="0"/>
              </a:spcAft>
              <a:defRPr sz="1500">
                <a:solidFill>
                  <a:schemeClr val="tx1"/>
                </a:solidFill>
                <a:latin typeface="Corbel" pitchFamily="34" charset="0"/>
                <a:ea typeface="ＭＳ Ｐゴシック" pitchFamily="34" charset="-128"/>
              </a:defRPr>
            </a:lvl8pPr>
            <a:lvl9pPr marL="3886200" indent="-228600" defTabSz="741363" eaLnBrk="0" fontAlgn="base" hangingPunct="0">
              <a:spcBef>
                <a:spcPct val="0"/>
              </a:spcBef>
              <a:spcAft>
                <a:spcPct val="0"/>
              </a:spcAft>
              <a:defRPr sz="1500">
                <a:solidFill>
                  <a:schemeClr val="tx1"/>
                </a:solidFill>
                <a:latin typeface="Corbel" pitchFamily="34" charset="0"/>
                <a:ea typeface="ＭＳ Ｐゴシック" pitchFamily="34" charset="-128"/>
              </a:defRPr>
            </a:lvl9pPr>
          </a:lstStyle>
          <a:p>
            <a:pPr defTabSz="1337401" fontAlgn="base">
              <a:spcBef>
                <a:spcPct val="50000"/>
              </a:spcBef>
              <a:spcAft>
                <a:spcPct val="0"/>
              </a:spcAft>
            </a:pPr>
            <a:endParaRPr lang="en-US" sz="2000" dirty="0">
              <a:solidFill>
                <a:prstClr val="black"/>
              </a:solidFill>
              <a:latin typeface="Arial" charset="0"/>
            </a:endParaRPr>
          </a:p>
        </p:txBody>
      </p:sp>
      <p:pic>
        <p:nvPicPr>
          <p:cNvPr id="5" name="Picture 4" descr="G:\Shared\CreativeMediaDigitalAssets\Logos\AAA_RWJBarnabas Health\_Combo Logo nbimc-chnj\rwjbh2016-h-nbimc-CHoNJ combo tag.png"/>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49770"/>
          <a:stretch/>
        </p:blipFill>
        <p:spPr bwMode="auto">
          <a:xfrm>
            <a:off x="4745715" y="4660384"/>
            <a:ext cx="2163085" cy="1003817"/>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p:cNvSpPr>
            <a:spLocks noGrp="1"/>
          </p:cNvSpPr>
          <p:nvPr>
            <p:ph type="title"/>
          </p:nvPr>
        </p:nvSpPr>
        <p:spPr>
          <a:xfrm>
            <a:off x="661196" y="1840021"/>
            <a:ext cx="10972800" cy="1143000"/>
          </a:xfrm>
        </p:spPr>
        <p:txBody>
          <a:bodyPr>
            <a:normAutofit fontScale="90000"/>
          </a:bodyPr>
          <a:lstStyle/>
          <a:p>
            <a:pPr algn="ctr"/>
            <a:r>
              <a:rPr lang="en-US" sz="5333" b="1" dirty="0"/>
              <a:t>Hyperbaric Oxygen Therapy</a:t>
            </a:r>
            <a:br>
              <a:rPr lang="en-US" sz="5333" b="1" dirty="0"/>
            </a:br>
            <a:br>
              <a:rPr lang="en-US" sz="5333" b="1" dirty="0"/>
            </a:br>
            <a:r>
              <a:rPr lang="en-US" sz="4267" b="1" dirty="0"/>
              <a:t>Wednesday, October 9, 2024</a:t>
            </a:r>
            <a:br>
              <a:rPr lang="en-US" sz="4267" b="1" dirty="0"/>
            </a:br>
            <a:endParaRPr lang="en-US" sz="2667" b="1" dirty="0"/>
          </a:p>
        </p:txBody>
      </p:sp>
      <p:pic>
        <p:nvPicPr>
          <p:cNvPr id="6" name="Picture 5">
            <a:extLst>
              <a:ext uri="{FF2B5EF4-FFF2-40B4-BE49-F238E27FC236}">
                <a16:creationId xmlns:a16="http://schemas.microsoft.com/office/drawing/2014/main" id="{176F2650-9D2B-5D29-8644-77CE74B84B4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94401" y="5500155"/>
            <a:ext cx="2590135" cy="899123"/>
          </a:xfrm>
          <a:prstGeom prst="rect">
            <a:avLst/>
          </a:prstGeom>
        </p:spPr>
      </p:pic>
      <p:pic>
        <p:nvPicPr>
          <p:cNvPr id="8" name="Picture 7">
            <a:extLst>
              <a:ext uri="{FF2B5EF4-FFF2-40B4-BE49-F238E27FC236}">
                <a16:creationId xmlns:a16="http://schemas.microsoft.com/office/drawing/2014/main" id="{D1A9C355-5874-E227-E0D8-08FC12AB4AF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086411" y="5555736"/>
            <a:ext cx="2590135" cy="874377"/>
          </a:xfrm>
          <a:prstGeom prst="rect">
            <a:avLst/>
          </a:prstGeom>
        </p:spPr>
      </p:pic>
      <p:pic>
        <p:nvPicPr>
          <p:cNvPr id="10" name="Picture 9">
            <a:extLst>
              <a:ext uri="{FF2B5EF4-FFF2-40B4-BE49-F238E27FC236}">
                <a16:creationId xmlns:a16="http://schemas.microsoft.com/office/drawing/2014/main" id="{8CE324F8-99B6-285B-AB3C-90B6DBFAE77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81165" y="5531939"/>
            <a:ext cx="2590135" cy="868948"/>
          </a:xfrm>
          <a:prstGeom prst="rect">
            <a:avLst/>
          </a:prstGeom>
        </p:spPr>
      </p:pic>
      <p:pic>
        <p:nvPicPr>
          <p:cNvPr id="12" name="Picture 11">
            <a:extLst>
              <a:ext uri="{FF2B5EF4-FFF2-40B4-BE49-F238E27FC236}">
                <a16:creationId xmlns:a16="http://schemas.microsoft.com/office/drawing/2014/main" id="{3F57486E-7715-D8D0-3FAF-6CD2357772C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890666" y="5461000"/>
            <a:ext cx="2590135" cy="835795"/>
          </a:xfrm>
          <a:prstGeom prst="rect">
            <a:avLst/>
          </a:prstGeom>
        </p:spPr>
      </p:pic>
    </p:spTree>
    <p:extLst>
      <p:ext uri="{BB962C8B-B14F-4D97-AF65-F5344CB8AC3E}">
        <p14:creationId xmlns:p14="http://schemas.microsoft.com/office/powerpoint/2010/main" val="7396602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392" y="551841"/>
            <a:ext cx="11343189" cy="896516"/>
          </a:xfrm>
        </p:spPr>
        <p:txBody>
          <a:bodyPr>
            <a:normAutofit/>
          </a:bodyPr>
          <a:lstStyle/>
          <a:p>
            <a:pPr algn="ctr"/>
            <a:r>
              <a:rPr lang="en-US" sz="3733" dirty="0"/>
              <a:t>When is a hyperbaric oxygen consult indicated? </a:t>
            </a:r>
          </a:p>
        </p:txBody>
      </p:sp>
      <p:sp>
        <p:nvSpPr>
          <p:cNvPr id="10" name="TextBox 9"/>
          <p:cNvSpPr txBox="1"/>
          <p:nvPr/>
        </p:nvSpPr>
        <p:spPr>
          <a:xfrm>
            <a:off x="5999546" y="6021625"/>
            <a:ext cx="6090855" cy="830997"/>
          </a:xfrm>
          <a:prstGeom prst="rect">
            <a:avLst/>
          </a:prstGeom>
          <a:noFill/>
        </p:spPr>
        <p:txBody>
          <a:bodyPr wrap="square" rtlCol="0">
            <a:spAutoFit/>
          </a:bodyPr>
          <a:lstStyle/>
          <a:p>
            <a:pPr marL="537620" indent="-537620"/>
            <a:r>
              <a:rPr lang="en-US" sz="1600" dirty="0">
                <a:solidFill>
                  <a:srgbClr val="212121"/>
                </a:solidFill>
                <a:latin typeface="system-ui"/>
              </a:rPr>
              <a:t>Shanmugam VK, Zaman NM, McNish S, </a:t>
            </a:r>
            <a:r>
              <a:rPr lang="en-US" sz="1600" dirty="0" err="1">
                <a:solidFill>
                  <a:srgbClr val="212121"/>
                </a:solidFill>
                <a:latin typeface="system-ui"/>
              </a:rPr>
              <a:t>Hant</a:t>
            </a:r>
            <a:r>
              <a:rPr lang="en-US" sz="1600" dirty="0">
                <a:solidFill>
                  <a:srgbClr val="212121"/>
                </a:solidFill>
                <a:latin typeface="system-ui"/>
              </a:rPr>
              <a:t> FN. Review of Current Immunologic Therapies for Hidradenitis Suppurativa. Int J </a:t>
            </a:r>
            <a:r>
              <a:rPr lang="en-US" sz="1600" dirty="0" err="1">
                <a:solidFill>
                  <a:srgbClr val="212121"/>
                </a:solidFill>
                <a:latin typeface="system-ui"/>
              </a:rPr>
              <a:t>Rheumatol</a:t>
            </a:r>
            <a:r>
              <a:rPr lang="en-US" sz="1600" dirty="0">
                <a:solidFill>
                  <a:srgbClr val="212121"/>
                </a:solidFill>
                <a:latin typeface="system-ui"/>
              </a:rPr>
              <a:t>. 2017;2017:8018192.</a:t>
            </a:r>
            <a:endParaRPr lang="en-US" sz="1600" dirty="0"/>
          </a:p>
        </p:txBody>
      </p:sp>
      <p:sp>
        <p:nvSpPr>
          <p:cNvPr id="3" name="Rectangle 2"/>
          <p:cNvSpPr/>
          <p:nvPr/>
        </p:nvSpPr>
        <p:spPr>
          <a:xfrm>
            <a:off x="1422400" y="2514600"/>
            <a:ext cx="10363200" cy="1323632"/>
          </a:xfrm>
          <a:prstGeom prst="rect">
            <a:avLst/>
          </a:prstGeom>
        </p:spPr>
        <p:txBody>
          <a:bodyPr wrap="square">
            <a:spAutoFit/>
          </a:bodyPr>
          <a:lstStyle/>
          <a:p>
            <a:pPr marL="457189" indent="-457189">
              <a:buClr>
                <a:srgbClr val="C00000"/>
              </a:buClr>
              <a:buFont typeface="+mj-lt"/>
              <a:buAutoNum type="alphaLcPeriod"/>
            </a:pPr>
            <a:r>
              <a:rPr lang="en-US" sz="2667" kern="100" dirty="0">
                <a:ea typeface="Calibri" panose="020F0502020204030204" pitchFamily="34" charset="0"/>
                <a:cs typeface="Times New Roman" panose="02020603050405020304" pitchFamily="18" charset="0"/>
              </a:rPr>
              <a:t>Osteoradionecrosis</a:t>
            </a:r>
          </a:p>
          <a:p>
            <a:pPr marL="457189" indent="-457189">
              <a:buClr>
                <a:srgbClr val="C00000"/>
              </a:buClr>
              <a:buFont typeface="+mj-lt"/>
              <a:buAutoNum type="alphaLcPeriod"/>
            </a:pPr>
            <a:r>
              <a:rPr lang="en-US" sz="2667" kern="100" dirty="0">
                <a:ea typeface="Calibri" panose="020F0502020204030204" pitchFamily="34" charset="0"/>
                <a:cs typeface="Times New Roman" panose="02020603050405020304" pitchFamily="18" charset="0"/>
              </a:rPr>
              <a:t>Radiation injury</a:t>
            </a:r>
          </a:p>
          <a:p>
            <a:pPr marL="457189" indent="-457189">
              <a:buClr>
                <a:srgbClr val="C00000"/>
              </a:buClr>
              <a:buFont typeface="+mj-lt"/>
              <a:buAutoNum type="alphaLcPeriod"/>
            </a:pPr>
            <a:r>
              <a:rPr lang="en-US" sz="2667" kern="100" dirty="0">
                <a:ea typeface="Calibri" panose="020F0502020204030204" pitchFamily="34" charset="0"/>
                <a:cs typeface="Times New Roman" panose="02020603050405020304" pitchFamily="18" charset="0"/>
              </a:rPr>
              <a:t>Osteomyelitis</a:t>
            </a:r>
          </a:p>
        </p:txBody>
      </p:sp>
    </p:spTree>
    <p:extLst>
      <p:ext uri="{BB962C8B-B14F-4D97-AF65-F5344CB8AC3E}">
        <p14:creationId xmlns:p14="http://schemas.microsoft.com/office/powerpoint/2010/main" val="2838067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9285" y="411418"/>
            <a:ext cx="11343189" cy="1325563"/>
          </a:xfrm>
        </p:spPr>
        <p:txBody>
          <a:bodyPr>
            <a:normAutofit/>
          </a:bodyPr>
          <a:lstStyle/>
          <a:p>
            <a:pPr algn="ctr">
              <a:buClr>
                <a:srgbClr val="C00000"/>
              </a:buClr>
            </a:pPr>
            <a:r>
              <a:rPr lang="en-US" sz="4000" dirty="0">
                <a:latin typeface="Arial" panose="020B0604020202020204" pitchFamily="34" charset="0"/>
                <a:cs typeface="Arial" panose="020B0604020202020204" pitchFamily="34" charset="0"/>
              </a:rPr>
              <a:t>Agenda</a:t>
            </a:r>
          </a:p>
        </p:txBody>
      </p:sp>
      <p:sp>
        <p:nvSpPr>
          <p:cNvPr id="7" name="Content Placeholder 2"/>
          <p:cNvSpPr txBox="1">
            <a:spLocks/>
          </p:cNvSpPr>
          <p:nvPr/>
        </p:nvSpPr>
        <p:spPr>
          <a:xfrm>
            <a:off x="983848" y="1939499"/>
            <a:ext cx="10648708" cy="4351338"/>
          </a:xfrm>
          <a:prstGeom prst="rect">
            <a:avLst/>
          </a:prstGeom>
        </p:spPr>
        <p:txBody>
          <a:bodyPr vert="horz" lIns="91440" tIns="45720" rIns="91440" bIns="45720" numCol="2" rtlCol="0">
            <a:normAutofit/>
          </a:bodyPr>
          <a:lstStyle>
            <a:lvl1pPr marL="228600" indent="-228600" algn="l" defTabSz="914400" rtl="0" eaLnBrk="1" latinLnBrk="0" hangingPunct="1">
              <a:lnSpc>
                <a:spcPct val="90000"/>
              </a:lnSpc>
              <a:spcBef>
                <a:spcPts val="1000"/>
              </a:spcBef>
              <a:buClr>
                <a:srgbClr val="FFFF00"/>
              </a:buClr>
              <a:buFont typeface="Arial" charset="0"/>
              <a:buChar char="•"/>
              <a:defRPr sz="2800" kern="1200">
                <a:solidFill>
                  <a:schemeClr val="bg1"/>
                </a:solidFill>
                <a:latin typeface="Arial" charset="0"/>
                <a:ea typeface="Arial" charset="0"/>
                <a:cs typeface="Arial" charset="0"/>
              </a:defRPr>
            </a:lvl1pPr>
            <a:lvl2pPr marL="685800" indent="-228600" algn="l" defTabSz="914400" rtl="0" eaLnBrk="1" latinLnBrk="0" hangingPunct="1">
              <a:lnSpc>
                <a:spcPct val="90000"/>
              </a:lnSpc>
              <a:spcBef>
                <a:spcPts val="500"/>
              </a:spcBef>
              <a:buClr>
                <a:srgbClr val="FFFF00"/>
              </a:buClr>
              <a:buFont typeface="Arial" charset="0"/>
              <a:buChar char="•"/>
              <a:defRPr sz="2400" kern="1200">
                <a:solidFill>
                  <a:schemeClr val="bg1"/>
                </a:solidFill>
                <a:latin typeface="Arial" charset="0"/>
                <a:ea typeface="Arial" charset="0"/>
                <a:cs typeface="Arial" charset="0"/>
              </a:defRPr>
            </a:lvl2pPr>
            <a:lvl3pPr marL="1143000" indent="-228600" algn="l" defTabSz="914400" rtl="0" eaLnBrk="1" latinLnBrk="0" hangingPunct="1">
              <a:lnSpc>
                <a:spcPct val="90000"/>
              </a:lnSpc>
              <a:spcBef>
                <a:spcPts val="500"/>
              </a:spcBef>
              <a:buClr>
                <a:srgbClr val="FFFF00"/>
              </a:buClr>
              <a:buFont typeface="Arial" charset="0"/>
              <a:buChar char="•"/>
              <a:defRPr sz="2000" kern="1200">
                <a:solidFill>
                  <a:schemeClr val="bg1"/>
                </a:solidFill>
                <a:latin typeface="Arial" charset="0"/>
                <a:ea typeface="Arial" charset="0"/>
                <a:cs typeface="Arial" charset="0"/>
              </a:defRPr>
            </a:lvl3pPr>
            <a:lvl4pPr marL="1600200" indent="-228600" algn="l" defTabSz="914400" rtl="0" eaLnBrk="1" latinLnBrk="0" hangingPunct="1">
              <a:lnSpc>
                <a:spcPct val="90000"/>
              </a:lnSpc>
              <a:spcBef>
                <a:spcPts val="500"/>
              </a:spcBef>
              <a:buClr>
                <a:srgbClr val="FFFF00"/>
              </a:buClr>
              <a:buFont typeface="Arial" charset="0"/>
              <a:buChar char="•"/>
              <a:defRPr sz="1800" kern="1200">
                <a:solidFill>
                  <a:schemeClr val="bg1"/>
                </a:solidFill>
                <a:latin typeface="Arial" charset="0"/>
                <a:ea typeface="Arial" charset="0"/>
                <a:cs typeface="Arial" charset="0"/>
              </a:defRPr>
            </a:lvl4pPr>
            <a:lvl5pPr marL="2057400" indent="-228600" algn="l" defTabSz="914400" rtl="0" eaLnBrk="1" latinLnBrk="0" hangingPunct="1">
              <a:lnSpc>
                <a:spcPct val="90000"/>
              </a:lnSpc>
              <a:spcBef>
                <a:spcPts val="500"/>
              </a:spcBef>
              <a:buClr>
                <a:srgbClr val="FFFF00"/>
              </a:buClr>
              <a:buFont typeface="Arial" charset="0"/>
              <a:buChar char="•"/>
              <a:defRPr sz="1800" kern="1200">
                <a:solidFill>
                  <a:schemeClr val="bg1"/>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C00000"/>
              </a:buClr>
            </a:pPr>
            <a:r>
              <a:rPr lang="en-US" dirty="0">
                <a:solidFill>
                  <a:schemeClr val="tx1"/>
                </a:solidFill>
              </a:rPr>
              <a:t>What is the mechanism of cellular growth that hyperbaric induces in patients with diabetes? </a:t>
            </a:r>
          </a:p>
          <a:p>
            <a:pPr>
              <a:buClr>
                <a:srgbClr val="C00000"/>
              </a:buClr>
            </a:pPr>
            <a:r>
              <a:rPr lang="en-US" dirty="0">
                <a:solidFill>
                  <a:schemeClr val="tx1"/>
                </a:solidFill>
              </a:rPr>
              <a:t>What are the indications for hyperbaric oxygen therapy? </a:t>
            </a:r>
          </a:p>
          <a:p>
            <a:pPr>
              <a:buClr>
                <a:srgbClr val="C00000"/>
              </a:buClr>
            </a:pPr>
            <a:r>
              <a:rPr lang="en-US" dirty="0">
                <a:solidFill>
                  <a:schemeClr val="tx1"/>
                </a:solidFill>
              </a:rPr>
              <a:t>How effective is hyperbaric oxygen in treating diabetic foot ulcers? </a:t>
            </a:r>
          </a:p>
          <a:p>
            <a:pPr>
              <a:buClr>
                <a:srgbClr val="C00000"/>
              </a:buClr>
            </a:pPr>
            <a:r>
              <a:rPr lang="en-US" dirty="0">
                <a:solidFill>
                  <a:schemeClr val="tx1"/>
                </a:solidFill>
              </a:rPr>
              <a:t>What is the role of hyperbaric oxygen therapy in osteomyelitis of the pelvis? </a:t>
            </a:r>
          </a:p>
          <a:p>
            <a:pPr>
              <a:buClr>
                <a:srgbClr val="C00000"/>
              </a:buClr>
            </a:pPr>
            <a:r>
              <a:rPr lang="en-US" dirty="0">
                <a:solidFill>
                  <a:schemeClr val="tx1"/>
                </a:solidFill>
              </a:rPr>
              <a:t>When is a hyperbaric </a:t>
            </a:r>
            <a:r>
              <a:rPr lang="en-US">
                <a:solidFill>
                  <a:schemeClr val="tx1"/>
                </a:solidFill>
              </a:rPr>
              <a:t>consult indicated? </a:t>
            </a:r>
            <a:endParaRPr lang="en-US" dirty="0">
              <a:solidFill>
                <a:schemeClr val="tx1"/>
              </a:solidFill>
            </a:endParaRPr>
          </a:p>
        </p:txBody>
      </p:sp>
    </p:spTree>
    <p:extLst>
      <p:ext uri="{BB962C8B-B14F-4D97-AF65-F5344CB8AC3E}">
        <p14:creationId xmlns:p14="http://schemas.microsoft.com/office/powerpoint/2010/main" val="1068516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205" y="214654"/>
            <a:ext cx="11343189" cy="1325563"/>
          </a:xfrm>
        </p:spPr>
        <p:txBody>
          <a:bodyPr>
            <a:normAutofit/>
          </a:bodyPr>
          <a:lstStyle/>
          <a:p>
            <a:pPr algn="ctr"/>
            <a:r>
              <a:rPr lang="en-US" sz="4000" dirty="0"/>
              <a:t>What is the mechanism of Cellular Growth That Hyperbaric Induces In Patients With Diabetes? </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24558" y="1687700"/>
            <a:ext cx="6552481" cy="4906882"/>
          </a:xfrm>
        </p:spPr>
      </p:pic>
      <p:sp>
        <p:nvSpPr>
          <p:cNvPr id="5" name="TextBox 4"/>
          <p:cNvSpPr txBox="1"/>
          <p:nvPr/>
        </p:nvSpPr>
        <p:spPr>
          <a:xfrm>
            <a:off x="9780608" y="4628500"/>
            <a:ext cx="2291784" cy="1815882"/>
          </a:xfrm>
          <a:prstGeom prst="rect">
            <a:avLst/>
          </a:prstGeom>
          <a:noFill/>
        </p:spPr>
        <p:txBody>
          <a:bodyPr wrap="square" rtlCol="0">
            <a:spAutoFit/>
          </a:bodyPr>
          <a:lstStyle/>
          <a:p>
            <a:pPr marL="403225" indent="-403225"/>
            <a:r>
              <a:rPr lang="en-US" sz="1600" dirty="0"/>
              <a:t>Brem H, Tomic- Canic M . Cellular and molecular basis of wound healing in diabetes. </a:t>
            </a:r>
            <a:r>
              <a:rPr lang="en-US" sz="1600" i="1" dirty="0"/>
              <a:t>J </a:t>
            </a:r>
            <a:r>
              <a:rPr lang="en-US" sz="1600" i="1" dirty="0" err="1"/>
              <a:t>Clin</a:t>
            </a:r>
            <a:r>
              <a:rPr lang="en-US" sz="1600" i="1" dirty="0"/>
              <a:t> Invest</a:t>
            </a:r>
            <a:r>
              <a:rPr lang="en-US" sz="1600" dirty="0"/>
              <a:t>. 2007 (117)5: 1219-1222. </a:t>
            </a:r>
          </a:p>
        </p:txBody>
      </p:sp>
    </p:spTree>
    <p:extLst>
      <p:ext uri="{BB962C8B-B14F-4D97-AF65-F5344CB8AC3E}">
        <p14:creationId xmlns:p14="http://schemas.microsoft.com/office/powerpoint/2010/main" val="587916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sz="quarter"/>
          </p:nvPr>
        </p:nvSpPr>
        <p:spPr>
          <a:xfrm>
            <a:off x="905246" y="204952"/>
            <a:ext cx="10215717" cy="1162050"/>
          </a:xfrm>
        </p:spPr>
        <p:txBody>
          <a:bodyPr>
            <a:normAutofit fontScale="90000"/>
          </a:bodyPr>
          <a:lstStyle/>
          <a:p>
            <a:pPr algn="ctr" eaLnBrk="1" hangingPunct="1">
              <a:buClr>
                <a:srgbClr val="C00000"/>
              </a:buClr>
            </a:pPr>
            <a:r>
              <a:rPr lang="en-US" dirty="0">
                <a:effectLst/>
                <a:latin typeface="Arial Rounded MT Bold" charset="0"/>
                <a:ea typeface="Arial Rounded MT Bold" charset="0"/>
                <a:cs typeface="Arial Rounded MT Bold" charset="0"/>
              </a:rPr>
              <a:t>What are the indications for hyperbaric oxygen therapy? </a:t>
            </a:r>
          </a:p>
        </p:txBody>
      </p:sp>
      <p:sp>
        <p:nvSpPr>
          <p:cNvPr id="5" name="TextBox 4"/>
          <p:cNvSpPr txBox="1"/>
          <p:nvPr/>
        </p:nvSpPr>
        <p:spPr>
          <a:xfrm>
            <a:off x="3983421" y="6027003"/>
            <a:ext cx="8127625" cy="584775"/>
          </a:xfrm>
          <a:prstGeom prst="rect">
            <a:avLst/>
          </a:prstGeom>
          <a:noFill/>
        </p:spPr>
        <p:txBody>
          <a:bodyPr wrap="square" rtlCol="0">
            <a:spAutoFit/>
          </a:bodyPr>
          <a:lstStyle/>
          <a:p>
            <a:pPr marL="457200" indent="-457200">
              <a:buClr>
                <a:srgbClr val="C00000"/>
              </a:buClr>
            </a:pPr>
            <a:r>
              <a:rPr lang="en-US" sz="1600" dirty="0"/>
              <a:t>Hanley ME, </a:t>
            </a:r>
            <a:r>
              <a:rPr lang="en-US" sz="1600" dirty="0" err="1"/>
              <a:t>Hendriksen</a:t>
            </a:r>
            <a:r>
              <a:rPr lang="en-US" sz="1600" dirty="0"/>
              <a:t> S, Cooper JS. Hyperbaric, Chronic Refractory Osteomyelitis. [Updated 2020 May 7]. In: </a:t>
            </a:r>
            <a:r>
              <a:rPr lang="en-US" sz="1600" dirty="0" err="1"/>
              <a:t>StatPearls</a:t>
            </a:r>
            <a:r>
              <a:rPr lang="en-US" sz="1600" dirty="0"/>
              <a:t> [Internet]. Treasure Island (FL): </a:t>
            </a:r>
            <a:r>
              <a:rPr lang="en-US" sz="1600" dirty="0" err="1"/>
              <a:t>StatPearls</a:t>
            </a:r>
            <a:r>
              <a:rPr lang="en-US" sz="1600" dirty="0"/>
              <a:t> Publishing; 2020 Jan-.</a:t>
            </a:r>
          </a:p>
        </p:txBody>
      </p:sp>
      <p:sp>
        <p:nvSpPr>
          <p:cNvPr id="7" name="Rectangle 6"/>
          <p:cNvSpPr/>
          <p:nvPr/>
        </p:nvSpPr>
        <p:spPr>
          <a:xfrm>
            <a:off x="905246" y="1548854"/>
            <a:ext cx="10681137" cy="3847207"/>
          </a:xfrm>
          <a:prstGeom prst="rect">
            <a:avLst/>
          </a:prstGeom>
        </p:spPr>
        <p:txBody>
          <a:bodyPr wrap="square">
            <a:spAutoFit/>
          </a:bodyPr>
          <a:lstStyle/>
          <a:p>
            <a:pPr>
              <a:buClr>
                <a:srgbClr val="C00000"/>
              </a:buClr>
            </a:pPr>
            <a:endParaRPr lang="en-US" sz="2400" dirty="0"/>
          </a:p>
          <a:p>
            <a:pPr marL="342900" indent="-342900">
              <a:buClr>
                <a:srgbClr val="C00000"/>
              </a:buClr>
              <a:buFont typeface="Arial" charset="0"/>
              <a:buChar char="•"/>
            </a:pPr>
            <a:r>
              <a:rPr lang="en-US" sz="2000" dirty="0"/>
              <a:t>Arterial Insufficiencies</a:t>
            </a:r>
          </a:p>
          <a:p>
            <a:pPr marL="342900" indent="-342900">
              <a:buClr>
                <a:srgbClr val="C00000"/>
              </a:buClr>
              <a:buFont typeface="Arial" charset="0"/>
              <a:buChar char="•"/>
            </a:pPr>
            <a:r>
              <a:rPr lang="en-US" sz="2000" dirty="0"/>
              <a:t>Radiation-related wounds</a:t>
            </a:r>
          </a:p>
          <a:p>
            <a:pPr marL="342900" indent="-342900">
              <a:buClr>
                <a:srgbClr val="C00000"/>
              </a:buClr>
              <a:buFont typeface="Arial" charset="0"/>
              <a:buChar char="•"/>
            </a:pPr>
            <a:r>
              <a:rPr lang="en-US" sz="2000" dirty="0"/>
              <a:t>Acute and chronic wounds (specifically diabetic foot ulcers)</a:t>
            </a:r>
          </a:p>
          <a:p>
            <a:pPr marL="342900" indent="-342900">
              <a:buClr>
                <a:srgbClr val="C00000"/>
              </a:buClr>
              <a:buFont typeface="Arial" charset="0"/>
              <a:buChar char="•"/>
            </a:pPr>
            <a:r>
              <a:rPr lang="en-US" sz="2000" dirty="0" err="1"/>
              <a:t>Clostridial</a:t>
            </a:r>
            <a:r>
              <a:rPr lang="en-US" sz="2000" dirty="0"/>
              <a:t> </a:t>
            </a:r>
            <a:r>
              <a:rPr lang="en-US" sz="2000" dirty="0" err="1"/>
              <a:t>Myonecrosis</a:t>
            </a:r>
            <a:r>
              <a:rPr lang="en-US" sz="2000" dirty="0"/>
              <a:t> (Gas Gangrene) </a:t>
            </a:r>
          </a:p>
          <a:p>
            <a:pPr marL="342900" indent="-342900">
              <a:buClr>
                <a:srgbClr val="C00000"/>
              </a:buClr>
              <a:buFont typeface="Arial" charset="0"/>
              <a:buChar char="•"/>
            </a:pPr>
            <a:r>
              <a:rPr lang="en-US" sz="2000" dirty="0"/>
              <a:t>Necrotizing Soft Tissue Infections</a:t>
            </a:r>
          </a:p>
          <a:p>
            <a:pPr marL="342900" indent="-342900">
              <a:buClr>
                <a:srgbClr val="C00000"/>
              </a:buClr>
              <a:buFont typeface="Arial" charset="0"/>
              <a:buChar char="•"/>
            </a:pPr>
            <a:r>
              <a:rPr lang="en-US" sz="2000" dirty="0"/>
              <a:t>Chronic Osteomyelitis</a:t>
            </a:r>
          </a:p>
          <a:p>
            <a:pPr marL="342900" indent="-342900">
              <a:buClr>
                <a:srgbClr val="C00000"/>
              </a:buClr>
              <a:buFont typeface="Arial" charset="0"/>
              <a:buChar char="•"/>
            </a:pPr>
            <a:r>
              <a:rPr lang="en-US" sz="2000" dirty="0"/>
              <a:t>Severe Anemia</a:t>
            </a:r>
          </a:p>
          <a:p>
            <a:pPr marL="342900" indent="-342900">
              <a:buClr>
                <a:srgbClr val="C00000"/>
              </a:buClr>
              <a:buFont typeface="Arial" charset="0"/>
              <a:buChar char="•"/>
            </a:pPr>
            <a:r>
              <a:rPr lang="en-US" sz="2000" dirty="0"/>
              <a:t>Insufficient evidence is available to support the routine use of patients with thermal burns, although it is a widely used adjunct therapy. Hyperbaric oxygen does have the potential to decrease healing time and fluid requirements, as well as increase the success of skin grafts, but more studies must be conducted to adopt this into routine practice.</a:t>
            </a:r>
          </a:p>
        </p:txBody>
      </p:sp>
    </p:spTree>
    <p:extLst>
      <p:ext uri="{BB962C8B-B14F-4D97-AF65-F5344CB8AC3E}">
        <p14:creationId xmlns:p14="http://schemas.microsoft.com/office/powerpoint/2010/main" val="558144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sz="quarter"/>
          </p:nvPr>
        </p:nvSpPr>
        <p:spPr>
          <a:xfrm>
            <a:off x="905246" y="204952"/>
            <a:ext cx="10215717" cy="1162050"/>
          </a:xfrm>
        </p:spPr>
        <p:txBody>
          <a:bodyPr>
            <a:normAutofit fontScale="90000"/>
          </a:bodyPr>
          <a:lstStyle/>
          <a:p>
            <a:pPr algn="ctr" eaLnBrk="1" hangingPunct="1">
              <a:buClr>
                <a:srgbClr val="C00000"/>
              </a:buClr>
            </a:pPr>
            <a:r>
              <a:rPr lang="en-US" dirty="0">
                <a:effectLst/>
                <a:latin typeface="Arial Rounded MT Bold" charset="0"/>
                <a:ea typeface="Arial Rounded MT Bold" charset="0"/>
                <a:cs typeface="Arial Rounded MT Bold" charset="0"/>
              </a:rPr>
              <a:t>How effective in hyperbaric oxygen in treating diabetic foot ulcers? </a:t>
            </a:r>
          </a:p>
        </p:txBody>
      </p:sp>
      <p:sp>
        <p:nvSpPr>
          <p:cNvPr id="5" name="TextBox 4"/>
          <p:cNvSpPr txBox="1"/>
          <p:nvPr/>
        </p:nvSpPr>
        <p:spPr>
          <a:xfrm>
            <a:off x="3983421" y="6027003"/>
            <a:ext cx="8127625" cy="830997"/>
          </a:xfrm>
          <a:prstGeom prst="rect">
            <a:avLst/>
          </a:prstGeom>
          <a:noFill/>
        </p:spPr>
        <p:txBody>
          <a:bodyPr wrap="square" rtlCol="0">
            <a:spAutoFit/>
          </a:bodyPr>
          <a:lstStyle/>
          <a:p>
            <a:pPr marL="457200" indent="-457200">
              <a:buClr>
                <a:srgbClr val="C00000"/>
              </a:buClr>
            </a:pPr>
            <a:r>
              <a:rPr lang="en-US" sz="1600" dirty="0" err="1"/>
              <a:t>Kranke</a:t>
            </a:r>
            <a:r>
              <a:rPr lang="en-US" sz="1600" dirty="0"/>
              <a:t> P, Bennett MH, Martyn-St James M, Schnabel A, Debus SE, </a:t>
            </a:r>
            <a:r>
              <a:rPr lang="en-US" sz="1600" dirty="0" err="1"/>
              <a:t>Weibel</a:t>
            </a:r>
            <a:r>
              <a:rPr lang="en-US" sz="1600" dirty="0"/>
              <a:t> S. Hyperbaric oxygen therapy for chronic wounds. </a:t>
            </a:r>
            <a:r>
              <a:rPr lang="en-US" sz="1600" i="1" dirty="0"/>
              <a:t>Cochrane Database </a:t>
            </a:r>
            <a:r>
              <a:rPr lang="en-US" sz="1600" i="1" dirty="0" err="1"/>
              <a:t>Syst</a:t>
            </a:r>
            <a:r>
              <a:rPr lang="en-US" sz="1600" i="1" dirty="0"/>
              <a:t> Rev</a:t>
            </a:r>
            <a:r>
              <a:rPr lang="en-US" sz="1600" dirty="0"/>
              <a:t>. 2015;2015(6):CD004123. Published 2015 Jun 24.</a:t>
            </a:r>
          </a:p>
        </p:txBody>
      </p:sp>
      <p:sp>
        <p:nvSpPr>
          <p:cNvPr id="7" name="Rectangle 6"/>
          <p:cNvSpPr/>
          <p:nvPr/>
        </p:nvSpPr>
        <p:spPr>
          <a:xfrm>
            <a:off x="905246" y="1548854"/>
            <a:ext cx="10681137" cy="3785652"/>
          </a:xfrm>
          <a:prstGeom prst="rect">
            <a:avLst/>
          </a:prstGeom>
        </p:spPr>
        <p:txBody>
          <a:bodyPr wrap="square">
            <a:spAutoFit/>
          </a:bodyPr>
          <a:lstStyle/>
          <a:p>
            <a:pPr>
              <a:buClr>
                <a:srgbClr val="C00000"/>
              </a:buClr>
            </a:pPr>
            <a:r>
              <a:rPr lang="en-US" sz="2400" dirty="0"/>
              <a:t>A review of 12 randomized trials (577 participants) found that: </a:t>
            </a:r>
          </a:p>
          <a:p>
            <a:pPr>
              <a:buClr>
                <a:srgbClr val="C00000"/>
              </a:buClr>
            </a:pPr>
            <a:endParaRPr lang="en-US" sz="2400" dirty="0"/>
          </a:p>
          <a:p>
            <a:pPr marL="342900" indent="-342900">
              <a:buClr>
                <a:srgbClr val="C00000"/>
              </a:buClr>
              <a:buFont typeface="Arial" charset="0"/>
              <a:buChar char="•"/>
            </a:pPr>
            <a:r>
              <a:rPr lang="en-US" sz="2400" dirty="0"/>
              <a:t>For diabetes-related foot ulcers, HBOT seemed to improve the chance of healing in the short term (up to six weeks), but not with longer term follow-up. </a:t>
            </a:r>
          </a:p>
          <a:p>
            <a:pPr marL="342900" indent="-342900">
              <a:buClr>
                <a:srgbClr val="C00000"/>
              </a:buClr>
              <a:buFont typeface="Arial" charset="0"/>
              <a:buChar char="•"/>
            </a:pPr>
            <a:r>
              <a:rPr lang="en-US" sz="2400" dirty="0"/>
              <a:t>HBOT may reduce the number of major amputations in people with diabetes who have chronic foot ulcers. </a:t>
            </a:r>
          </a:p>
          <a:p>
            <a:pPr marL="342900" indent="-342900">
              <a:buClr>
                <a:srgbClr val="C00000"/>
              </a:buClr>
              <a:buFont typeface="Arial" charset="0"/>
              <a:buChar char="•"/>
            </a:pPr>
            <a:r>
              <a:rPr lang="en-US" sz="2400" dirty="0"/>
              <a:t>For chronic wounds caused by disease to the veins of the leg, we found that HBOT may reduce the size of wounds. </a:t>
            </a:r>
          </a:p>
          <a:p>
            <a:pPr marL="342900" indent="-342900">
              <a:buClr>
                <a:srgbClr val="C00000"/>
              </a:buClr>
              <a:buFont typeface="Arial" charset="0"/>
              <a:buChar char="•"/>
            </a:pPr>
            <a:r>
              <a:rPr lang="en-US" sz="2400" dirty="0"/>
              <a:t>For chronic wounds caused by lack of blood supply through the arteries or chronic pressure ulcers, we found no evidence to confirm or refute any </a:t>
            </a:r>
            <a:r>
              <a:rPr lang="en-US" sz="2400" dirty="0" err="1"/>
              <a:t>eGects</a:t>
            </a:r>
            <a:r>
              <a:rPr lang="en-US" sz="2400" dirty="0"/>
              <a:t> of HBOT. </a:t>
            </a:r>
          </a:p>
        </p:txBody>
      </p:sp>
    </p:spTree>
    <p:extLst>
      <p:ext uri="{BB962C8B-B14F-4D97-AF65-F5344CB8AC3E}">
        <p14:creationId xmlns:p14="http://schemas.microsoft.com/office/powerpoint/2010/main" val="1352806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sz="quarter"/>
          </p:nvPr>
        </p:nvSpPr>
        <p:spPr>
          <a:xfrm>
            <a:off x="905246" y="204952"/>
            <a:ext cx="10215717" cy="1162050"/>
          </a:xfrm>
        </p:spPr>
        <p:txBody>
          <a:bodyPr>
            <a:normAutofit fontScale="90000"/>
          </a:bodyPr>
          <a:lstStyle/>
          <a:p>
            <a:pPr algn="ctr" eaLnBrk="1" hangingPunct="1">
              <a:buClr>
                <a:srgbClr val="C00000"/>
              </a:buClr>
            </a:pPr>
            <a:r>
              <a:rPr lang="en-US" dirty="0">
                <a:effectLst/>
                <a:latin typeface="Arial Rounded MT Bold" charset="0"/>
                <a:ea typeface="Arial Rounded MT Bold" charset="0"/>
                <a:cs typeface="Arial Rounded MT Bold" charset="0"/>
              </a:rPr>
              <a:t>How effective in hyperbaric oxygen in treating diabetic foot ulcers? </a:t>
            </a:r>
          </a:p>
        </p:txBody>
      </p:sp>
      <p:sp>
        <p:nvSpPr>
          <p:cNvPr id="5" name="TextBox 4"/>
          <p:cNvSpPr txBox="1"/>
          <p:nvPr/>
        </p:nvSpPr>
        <p:spPr>
          <a:xfrm>
            <a:off x="3983421" y="6027003"/>
            <a:ext cx="8127625" cy="830997"/>
          </a:xfrm>
          <a:prstGeom prst="rect">
            <a:avLst/>
          </a:prstGeom>
          <a:noFill/>
        </p:spPr>
        <p:txBody>
          <a:bodyPr wrap="square" rtlCol="0">
            <a:spAutoFit/>
          </a:bodyPr>
          <a:lstStyle/>
          <a:p>
            <a:pPr marL="457200" indent="-457200">
              <a:buClr>
                <a:srgbClr val="C00000"/>
              </a:buClr>
            </a:pPr>
            <a:r>
              <a:rPr lang="en-US" sz="1600" dirty="0" err="1"/>
              <a:t>Brouwer</a:t>
            </a:r>
            <a:r>
              <a:rPr lang="en-US" sz="1600" dirty="0"/>
              <a:t> RJ, </a:t>
            </a:r>
            <a:r>
              <a:rPr lang="en-US" sz="1600" dirty="0" err="1"/>
              <a:t>Lalieu</a:t>
            </a:r>
            <a:r>
              <a:rPr lang="en-US" sz="1600" dirty="0"/>
              <a:t> RC, </a:t>
            </a:r>
            <a:r>
              <a:rPr lang="en-US" sz="1600" dirty="0" err="1"/>
              <a:t>Hoencamp</a:t>
            </a:r>
            <a:r>
              <a:rPr lang="en-US" sz="1600" dirty="0"/>
              <a:t> R, van </a:t>
            </a:r>
            <a:r>
              <a:rPr lang="en-US" sz="1600" dirty="0" err="1"/>
              <a:t>Hulst</a:t>
            </a:r>
            <a:r>
              <a:rPr lang="en-US" sz="1600" dirty="0"/>
              <a:t> RA, </a:t>
            </a:r>
            <a:r>
              <a:rPr lang="en-US" sz="1600" dirty="0" err="1"/>
              <a:t>Ubbink</a:t>
            </a:r>
            <a:r>
              <a:rPr lang="en-US" sz="1600" dirty="0"/>
              <a:t> DT. A systematic review and meta-analysis of hyperbaric oxygen therapy for diabetic foot ulcers with arterial insufficiency. </a:t>
            </a:r>
            <a:r>
              <a:rPr lang="en-US" sz="1600" i="1" dirty="0"/>
              <a:t>J </a:t>
            </a:r>
            <a:r>
              <a:rPr lang="en-US" sz="1600" i="1" dirty="0" err="1"/>
              <a:t>Vasc</a:t>
            </a:r>
            <a:r>
              <a:rPr lang="en-US" sz="1600" i="1" dirty="0"/>
              <a:t> Surg</a:t>
            </a:r>
            <a:r>
              <a:rPr lang="en-US" sz="1600" dirty="0"/>
              <a:t>. 2020;71(2):682-692.e1.</a:t>
            </a:r>
          </a:p>
        </p:txBody>
      </p:sp>
      <p:sp>
        <p:nvSpPr>
          <p:cNvPr id="7" name="Rectangle 6"/>
          <p:cNvSpPr/>
          <p:nvPr/>
        </p:nvSpPr>
        <p:spPr>
          <a:xfrm>
            <a:off x="905246" y="1548854"/>
            <a:ext cx="10681137" cy="3416320"/>
          </a:xfrm>
          <a:prstGeom prst="rect">
            <a:avLst/>
          </a:prstGeom>
        </p:spPr>
        <p:txBody>
          <a:bodyPr wrap="square">
            <a:spAutoFit/>
          </a:bodyPr>
          <a:lstStyle/>
          <a:p>
            <a:pPr marL="342900" indent="-342900">
              <a:buClr>
                <a:srgbClr val="C00000"/>
              </a:buClr>
              <a:buFont typeface="Arial" charset="0"/>
              <a:buChar char="•"/>
            </a:pPr>
            <a:r>
              <a:rPr lang="en-US" sz="2400" dirty="0"/>
              <a:t>Hyperbaric oxygen therapy (HBOT) has been proposed as a useful adjunct in the complex treatment of DFUs with peripheral arterial occlusive disease (PAOD) because of the presence of local arterial insufficiency.</a:t>
            </a:r>
          </a:p>
          <a:p>
            <a:pPr marL="342900" indent="-342900">
              <a:buClr>
                <a:srgbClr val="C00000"/>
              </a:buClr>
              <a:buFont typeface="Arial" charset="0"/>
              <a:buChar char="•"/>
            </a:pPr>
            <a:r>
              <a:rPr lang="en-US" sz="2400" dirty="0"/>
              <a:t>A systematic review of 11 studies and 729 patients that focuses specifically on patients with DFUs in combination with PAOD shows that HBOT as an adjunct to standard wound care in patients with DFU and PAOD leads to a decrease in major amputations, but no difference in minor amputation rates, mortality, or healing time.</a:t>
            </a:r>
          </a:p>
          <a:p>
            <a:pPr>
              <a:buClr>
                <a:srgbClr val="C00000"/>
              </a:buClr>
            </a:pPr>
            <a:endParaRPr lang="en-US" sz="2400" dirty="0"/>
          </a:p>
        </p:txBody>
      </p:sp>
    </p:spTree>
    <p:extLst>
      <p:ext uri="{BB962C8B-B14F-4D97-AF65-F5344CB8AC3E}">
        <p14:creationId xmlns:p14="http://schemas.microsoft.com/office/powerpoint/2010/main" val="1129511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sz="quarter"/>
          </p:nvPr>
        </p:nvSpPr>
        <p:spPr>
          <a:xfrm>
            <a:off x="905246" y="246222"/>
            <a:ext cx="10215717" cy="1162050"/>
          </a:xfrm>
        </p:spPr>
        <p:txBody>
          <a:bodyPr>
            <a:normAutofit fontScale="90000"/>
          </a:bodyPr>
          <a:lstStyle/>
          <a:p>
            <a:pPr algn="ctr" eaLnBrk="1" hangingPunct="1">
              <a:buClr>
                <a:srgbClr val="C00000"/>
              </a:buClr>
            </a:pPr>
            <a:r>
              <a:rPr lang="en-US" dirty="0">
                <a:effectLst/>
                <a:latin typeface="Arial Rounded MT Bold" charset="0"/>
                <a:ea typeface="Arial Rounded MT Bold" charset="0"/>
                <a:cs typeface="Arial Rounded MT Bold" charset="0"/>
              </a:rPr>
              <a:t>How effective in hyperbaric oxygen in treating diabetic foot ulcers? </a:t>
            </a:r>
          </a:p>
        </p:txBody>
      </p:sp>
      <p:sp>
        <p:nvSpPr>
          <p:cNvPr id="5" name="TextBox 4"/>
          <p:cNvSpPr txBox="1"/>
          <p:nvPr/>
        </p:nvSpPr>
        <p:spPr>
          <a:xfrm>
            <a:off x="3983421" y="6027003"/>
            <a:ext cx="8127625" cy="584775"/>
          </a:xfrm>
          <a:prstGeom prst="rect">
            <a:avLst/>
          </a:prstGeom>
          <a:noFill/>
        </p:spPr>
        <p:txBody>
          <a:bodyPr wrap="square" rtlCol="0">
            <a:spAutoFit/>
          </a:bodyPr>
          <a:lstStyle/>
          <a:p>
            <a:pPr marL="457200" indent="-457200">
              <a:buClr>
                <a:srgbClr val="C00000"/>
              </a:buClr>
            </a:pPr>
            <a:r>
              <a:rPr lang="en-US" sz="1600" dirty="0" err="1"/>
              <a:t>Begić</a:t>
            </a:r>
            <a:r>
              <a:rPr lang="en-US" sz="1600" dirty="0"/>
              <a:t> A, </a:t>
            </a:r>
            <a:r>
              <a:rPr lang="en-US" sz="1600" dirty="0" err="1"/>
              <a:t>Dilić</a:t>
            </a:r>
            <a:r>
              <a:rPr lang="en-US" sz="1600" dirty="0"/>
              <a:t> M. Evaluation of the Occlusive Arterial Disease and Diabetic </a:t>
            </a:r>
            <a:r>
              <a:rPr lang="en-US" sz="1600" dirty="0" err="1"/>
              <a:t>Angiopathy</a:t>
            </a:r>
            <a:r>
              <a:rPr lang="en-US" sz="1600" dirty="0"/>
              <a:t> Treatment Effects by Hyperbaric Oxygenation. </a:t>
            </a:r>
            <a:r>
              <a:rPr lang="en-US" sz="1600" i="1" dirty="0"/>
              <a:t>Med Arch</a:t>
            </a:r>
            <a:r>
              <a:rPr lang="en-US" sz="1600" dirty="0"/>
              <a:t>. 2019;73(4):244-248..</a:t>
            </a:r>
          </a:p>
        </p:txBody>
      </p:sp>
      <p:sp>
        <p:nvSpPr>
          <p:cNvPr id="7" name="Rectangle 6"/>
          <p:cNvSpPr/>
          <p:nvPr/>
        </p:nvSpPr>
        <p:spPr>
          <a:xfrm>
            <a:off x="905246" y="1590124"/>
            <a:ext cx="10681137" cy="4154984"/>
          </a:xfrm>
          <a:prstGeom prst="rect">
            <a:avLst/>
          </a:prstGeom>
        </p:spPr>
        <p:txBody>
          <a:bodyPr wrap="square">
            <a:spAutoFit/>
          </a:bodyPr>
          <a:lstStyle/>
          <a:p>
            <a:pPr marL="342900" indent="-342900">
              <a:buClr>
                <a:srgbClr val="C00000"/>
              </a:buClr>
              <a:buFont typeface="Arial" charset="0"/>
              <a:buChar char="•"/>
            </a:pPr>
            <a:r>
              <a:rPr lang="en-US" sz="2400" dirty="0"/>
              <a:t>Hyperbaric Oxygen therapy is an effective additional therapeutic component in the treatment of diabetic lower-extremity wounds and in non-diabetic arterial occlusive disease. Hyperbaric Oxygen therapy associated with standard aggressive therapeutic protocol can lead to a reduction in the number of complications and amputations in patients with diabetic angiopathy and arterial occlusive disease in non-diabetic patients.</a:t>
            </a:r>
          </a:p>
          <a:p>
            <a:pPr marL="342900" indent="-342900">
              <a:buClr>
                <a:srgbClr val="C00000"/>
              </a:buClr>
              <a:buFont typeface="Arial" charset="0"/>
              <a:buChar char="•"/>
            </a:pPr>
            <a:r>
              <a:rPr lang="en-US" sz="2400" dirty="0"/>
              <a:t>The basic treatment should be started by a physician specializing in diagnosing, treating and monitoring the patient, and HBO therapy should be used in conjunction with early treatment, antibiotic therapy, medication and other therapeutic aspects involved in the process (anti aggregation drugs, statins, ACE inhibitors, etc.) </a:t>
            </a:r>
          </a:p>
        </p:txBody>
      </p:sp>
    </p:spTree>
    <p:extLst>
      <p:ext uri="{BB962C8B-B14F-4D97-AF65-F5344CB8AC3E}">
        <p14:creationId xmlns:p14="http://schemas.microsoft.com/office/powerpoint/2010/main" val="18515001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buClr>
                <a:srgbClr val="C00000"/>
              </a:buClr>
            </a:pPr>
            <a:r>
              <a:rPr lang="en-US" b="1" dirty="0"/>
              <a:t>What is the role of HBO in osteomyelitis of the pelvis?</a:t>
            </a:r>
          </a:p>
        </p:txBody>
      </p:sp>
      <p:sp>
        <p:nvSpPr>
          <p:cNvPr id="8" name="Content Placeholder 2"/>
          <p:cNvSpPr txBox="1">
            <a:spLocks/>
          </p:cNvSpPr>
          <p:nvPr/>
        </p:nvSpPr>
        <p:spPr>
          <a:xfrm>
            <a:off x="838200" y="1788403"/>
            <a:ext cx="10960261" cy="384404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C00000"/>
              </a:buClr>
            </a:pPr>
            <a:endParaRPr lang="en-US" sz="2200" dirty="0"/>
          </a:p>
        </p:txBody>
      </p:sp>
      <p:sp>
        <p:nvSpPr>
          <p:cNvPr id="12" name="TextBox 11"/>
          <p:cNvSpPr txBox="1"/>
          <p:nvPr/>
        </p:nvSpPr>
        <p:spPr>
          <a:xfrm>
            <a:off x="4124445" y="5730159"/>
            <a:ext cx="7674016" cy="738664"/>
          </a:xfrm>
          <a:prstGeom prst="rect">
            <a:avLst/>
          </a:prstGeom>
          <a:noFill/>
        </p:spPr>
        <p:txBody>
          <a:bodyPr wrap="square" rtlCol="0">
            <a:spAutoFit/>
          </a:bodyPr>
          <a:lstStyle/>
          <a:p>
            <a:pPr marL="460375" indent="-460375">
              <a:buClr>
                <a:srgbClr val="C00000"/>
              </a:buClr>
            </a:pPr>
            <a:r>
              <a:rPr lang="en-US" sz="1400" dirty="0" err="1"/>
              <a:t>Savvidou</a:t>
            </a:r>
            <a:r>
              <a:rPr lang="en-US" sz="1400" dirty="0"/>
              <a:t> OD, </a:t>
            </a:r>
            <a:r>
              <a:rPr lang="en-US" sz="1400" dirty="0" err="1"/>
              <a:t>Kaspiris</a:t>
            </a:r>
            <a:r>
              <a:rPr lang="en-US" sz="1400" dirty="0"/>
              <a:t> A, </a:t>
            </a:r>
            <a:r>
              <a:rPr lang="en-US" sz="1400" dirty="0" err="1"/>
              <a:t>Bolia</a:t>
            </a:r>
            <a:r>
              <a:rPr lang="en-US" sz="1400" dirty="0"/>
              <a:t> IK, et al. Effectiveness of Hyperbaric Oxygen Therapy for the Management of Chronic Osteomyelitis: A Systematic Review of the Literature. </a:t>
            </a:r>
            <a:r>
              <a:rPr lang="en-US" sz="1400" i="1" dirty="0"/>
              <a:t>Orthopedics</a:t>
            </a:r>
            <a:r>
              <a:rPr lang="en-US" sz="1400" dirty="0"/>
              <a:t>. 2018;41(4):193-199. doi:10.3928/01477447-20180628-02</a:t>
            </a:r>
          </a:p>
        </p:txBody>
      </p:sp>
      <p:sp>
        <p:nvSpPr>
          <p:cNvPr id="5" name="Content Placeholder 2"/>
          <p:cNvSpPr txBox="1">
            <a:spLocks/>
          </p:cNvSpPr>
          <p:nvPr/>
        </p:nvSpPr>
        <p:spPr>
          <a:xfrm>
            <a:off x="990600" y="1940803"/>
            <a:ext cx="10960261" cy="384404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C00000"/>
              </a:buClr>
            </a:pPr>
            <a:r>
              <a:rPr lang="en-US" sz="2400" dirty="0"/>
              <a:t>Because efficient concentrations at the site of infection may be obtained for only a short period, antibiotic therapy may not always lead to long-term arrest of the disease. Delivery at the local level via various vehicles has been effective in the management of refractory cases. Nevertheless, failure of an antibiotic treatment is not uncommon.</a:t>
            </a:r>
          </a:p>
          <a:p>
            <a:pPr>
              <a:buClr>
                <a:srgbClr val="C00000"/>
              </a:buClr>
            </a:pPr>
            <a:r>
              <a:rPr lang="en-US" sz="2400" dirty="0"/>
              <a:t>Hyperbaric oxygen combined with other important therapeutic interventions, such as antibiotics and/or surgical debridement, was associated with high recovery rates of chronic osteomyelitis, especially when followed by a secure stabilization of the bone and removal of the infected implant. Nevertheless, quality data regarding this finding are scarce. </a:t>
            </a:r>
            <a:endParaRPr lang="en-US" sz="2200" dirty="0"/>
          </a:p>
        </p:txBody>
      </p:sp>
    </p:spTree>
    <p:extLst>
      <p:ext uri="{BB962C8B-B14F-4D97-AF65-F5344CB8AC3E}">
        <p14:creationId xmlns:p14="http://schemas.microsoft.com/office/powerpoint/2010/main" val="3811960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a:t>What is the role of HBO in osteomyelitis of the pelvis?</a:t>
            </a:r>
          </a:p>
        </p:txBody>
      </p:sp>
      <p:sp>
        <p:nvSpPr>
          <p:cNvPr id="8" name="Content Placeholder 2"/>
          <p:cNvSpPr txBox="1">
            <a:spLocks/>
          </p:cNvSpPr>
          <p:nvPr/>
        </p:nvSpPr>
        <p:spPr>
          <a:xfrm>
            <a:off x="838200" y="1788403"/>
            <a:ext cx="10960261" cy="384404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endParaRPr lang="en-US" sz="2200" dirty="0"/>
          </a:p>
        </p:txBody>
      </p:sp>
      <p:sp>
        <p:nvSpPr>
          <p:cNvPr id="12" name="TextBox 11"/>
          <p:cNvSpPr txBox="1"/>
          <p:nvPr/>
        </p:nvSpPr>
        <p:spPr>
          <a:xfrm>
            <a:off x="4124445" y="5730159"/>
            <a:ext cx="7674016" cy="738664"/>
          </a:xfrm>
          <a:prstGeom prst="rect">
            <a:avLst/>
          </a:prstGeom>
          <a:noFill/>
        </p:spPr>
        <p:txBody>
          <a:bodyPr wrap="square" rtlCol="0">
            <a:spAutoFit/>
          </a:bodyPr>
          <a:lstStyle/>
          <a:p>
            <a:pPr marL="460375" indent="-460375"/>
            <a:r>
              <a:rPr lang="en-US" sz="1400" dirty="0" err="1"/>
              <a:t>Savvidou</a:t>
            </a:r>
            <a:r>
              <a:rPr lang="en-US" sz="1400" dirty="0"/>
              <a:t> OD, </a:t>
            </a:r>
            <a:r>
              <a:rPr lang="en-US" sz="1400" dirty="0" err="1"/>
              <a:t>Kaspiris</a:t>
            </a:r>
            <a:r>
              <a:rPr lang="en-US" sz="1400" dirty="0"/>
              <a:t> A, </a:t>
            </a:r>
            <a:r>
              <a:rPr lang="en-US" sz="1400" dirty="0" err="1"/>
              <a:t>Bolia</a:t>
            </a:r>
            <a:r>
              <a:rPr lang="en-US" sz="1400" dirty="0"/>
              <a:t> IK, et al. Effectiveness of Hyperbaric Oxygen Therapy for the Management of Chronic Osteomyelitis: A Systematic Review of the Literature. </a:t>
            </a:r>
            <a:r>
              <a:rPr lang="en-US" sz="1400" i="1" dirty="0"/>
              <a:t>Orthopedics</a:t>
            </a:r>
            <a:r>
              <a:rPr lang="en-US" sz="1400" dirty="0"/>
              <a:t>. 2018;41(4):193-199. doi:10.3928/01477447-20180628-02</a:t>
            </a:r>
          </a:p>
        </p:txBody>
      </p:sp>
      <p:sp>
        <p:nvSpPr>
          <p:cNvPr id="5" name="Content Placeholder 2"/>
          <p:cNvSpPr txBox="1">
            <a:spLocks/>
          </p:cNvSpPr>
          <p:nvPr/>
        </p:nvSpPr>
        <p:spPr>
          <a:xfrm>
            <a:off x="532436" y="1690689"/>
            <a:ext cx="11418426" cy="409415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FFFF00"/>
              </a:buClr>
            </a:pPr>
            <a:r>
              <a:rPr lang="en-US" sz="2000" dirty="0"/>
              <a:t>The one retrospective study that included HBO treatment of osteomyelitis of the pelvis found: </a:t>
            </a:r>
          </a:p>
          <a:p>
            <a:pPr>
              <a:buClr>
                <a:srgbClr val="FFFF00"/>
              </a:buClr>
            </a:pPr>
            <a:endParaRPr lang="en-US" sz="2400" dirty="0"/>
          </a:p>
        </p:txBody>
      </p:sp>
      <p:graphicFrame>
        <p:nvGraphicFramePr>
          <p:cNvPr id="4" name="Table 3"/>
          <p:cNvGraphicFramePr>
            <a:graphicFrameLocks noGrp="1"/>
          </p:cNvGraphicFramePr>
          <p:nvPr/>
        </p:nvGraphicFramePr>
        <p:xfrm>
          <a:off x="838200" y="2233925"/>
          <a:ext cx="10273496" cy="3474720"/>
        </p:xfrm>
        <a:graphic>
          <a:graphicData uri="http://schemas.openxmlformats.org/drawingml/2006/table">
            <a:tbl>
              <a:tblPr firstRow="1" bandRow="1">
                <a:tableStyleId>{5C22544A-7EE6-4342-B048-85BDC9FD1C3A}</a:tableStyleId>
              </a:tblPr>
              <a:tblGrid>
                <a:gridCol w="1284187">
                  <a:extLst>
                    <a:ext uri="{9D8B030D-6E8A-4147-A177-3AD203B41FA5}">
                      <a16:colId xmlns:a16="http://schemas.microsoft.com/office/drawing/2014/main" val="20000"/>
                    </a:ext>
                  </a:extLst>
                </a:gridCol>
                <a:gridCol w="1284187">
                  <a:extLst>
                    <a:ext uri="{9D8B030D-6E8A-4147-A177-3AD203B41FA5}">
                      <a16:colId xmlns:a16="http://schemas.microsoft.com/office/drawing/2014/main" val="20001"/>
                    </a:ext>
                  </a:extLst>
                </a:gridCol>
                <a:gridCol w="1234875">
                  <a:extLst>
                    <a:ext uri="{9D8B030D-6E8A-4147-A177-3AD203B41FA5}">
                      <a16:colId xmlns:a16="http://schemas.microsoft.com/office/drawing/2014/main" val="20002"/>
                    </a:ext>
                  </a:extLst>
                </a:gridCol>
                <a:gridCol w="1333499">
                  <a:extLst>
                    <a:ext uri="{9D8B030D-6E8A-4147-A177-3AD203B41FA5}">
                      <a16:colId xmlns:a16="http://schemas.microsoft.com/office/drawing/2014/main" val="20003"/>
                    </a:ext>
                  </a:extLst>
                </a:gridCol>
                <a:gridCol w="1317104">
                  <a:extLst>
                    <a:ext uri="{9D8B030D-6E8A-4147-A177-3AD203B41FA5}">
                      <a16:colId xmlns:a16="http://schemas.microsoft.com/office/drawing/2014/main" val="20004"/>
                    </a:ext>
                  </a:extLst>
                </a:gridCol>
                <a:gridCol w="1251270">
                  <a:extLst>
                    <a:ext uri="{9D8B030D-6E8A-4147-A177-3AD203B41FA5}">
                      <a16:colId xmlns:a16="http://schemas.microsoft.com/office/drawing/2014/main" val="20005"/>
                    </a:ext>
                  </a:extLst>
                </a:gridCol>
                <a:gridCol w="1284187">
                  <a:extLst>
                    <a:ext uri="{9D8B030D-6E8A-4147-A177-3AD203B41FA5}">
                      <a16:colId xmlns:a16="http://schemas.microsoft.com/office/drawing/2014/main" val="20006"/>
                    </a:ext>
                  </a:extLst>
                </a:gridCol>
                <a:gridCol w="1284187">
                  <a:extLst>
                    <a:ext uri="{9D8B030D-6E8A-4147-A177-3AD203B41FA5}">
                      <a16:colId xmlns:a16="http://schemas.microsoft.com/office/drawing/2014/main" val="20007"/>
                    </a:ext>
                  </a:extLst>
                </a:gridCol>
              </a:tblGrid>
              <a:tr h="370840">
                <a:tc>
                  <a:txBody>
                    <a:bodyPr/>
                    <a:lstStyle/>
                    <a:p>
                      <a:r>
                        <a:rPr lang="en-US" sz="1200" dirty="0"/>
                        <a:t>Author, year, location</a:t>
                      </a:r>
                    </a:p>
                  </a:txBody>
                  <a:tcPr/>
                </a:tc>
                <a:tc>
                  <a:txBody>
                    <a:bodyPr/>
                    <a:lstStyle/>
                    <a:p>
                      <a:r>
                        <a:rPr lang="en-US" sz="1200" dirty="0"/>
                        <a:t>Type of study</a:t>
                      </a:r>
                    </a:p>
                  </a:txBody>
                  <a:tcPr/>
                </a:tc>
                <a:tc>
                  <a:txBody>
                    <a:bodyPr/>
                    <a:lstStyle/>
                    <a:p>
                      <a:r>
                        <a:rPr lang="en-US" sz="1200" dirty="0"/>
                        <a:t>participants</a:t>
                      </a:r>
                    </a:p>
                  </a:txBody>
                  <a:tcPr/>
                </a:tc>
                <a:tc>
                  <a:txBody>
                    <a:bodyPr/>
                    <a:lstStyle/>
                    <a:p>
                      <a:r>
                        <a:rPr lang="en-US" sz="1200" dirty="0"/>
                        <a:t>microorganism</a:t>
                      </a:r>
                    </a:p>
                  </a:txBody>
                  <a:tcPr/>
                </a:tc>
                <a:tc>
                  <a:txBody>
                    <a:bodyPr/>
                    <a:lstStyle/>
                    <a:p>
                      <a:r>
                        <a:rPr lang="en-US" sz="1200" dirty="0"/>
                        <a:t>Classification system</a:t>
                      </a:r>
                    </a:p>
                  </a:txBody>
                  <a:tcPr/>
                </a:tc>
                <a:tc>
                  <a:txBody>
                    <a:bodyPr/>
                    <a:lstStyle/>
                    <a:p>
                      <a:r>
                        <a:rPr lang="en-US" sz="1200" dirty="0"/>
                        <a:t>Intervention </a:t>
                      </a:r>
                    </a:p>
                  </a:txBody>
                  <a:tcPr/>
                </a:tc>
                <a:tc>
                  <a:txBody>
                    <a:bodyPr/>
                    <a:lstStyle/>
                    <a:p>
                      <a:r>
                        <a:rPr lang="en-US" sz="1200" dirty="0"/>
                        <a:t>Follow-up</a:t>
                      </a:r>
                    </a:p>
                  </a:txBody>
                  <a:tcPr/>
                </a:tc>
                <a:tc>
                  <a:txBody>
                    <a:bodyPr/>
                    <a:lstStyle/>
                    <a:p>
                      <a:r>
                        <a:rPr lang="en-US" sz="1200" dirty="0"/>
                        <a:t>Summary outcome</a:t>
                      </a:r>
                    </a:p>
                  </a:txBody>
                  <a:tcPr/>
                </a:tc>
                <a:extLst>
                  <a:ext uri="{0D108BD9-81ED-4DB2-BD59-A6C34878D82A}">
                    <a16:rowId xmlns:a16="http://schemas.microsoft.com/office/drawing/2014/main" val="10000"/>
                  </a:ext>
                </a:extLst>
              </a:tr>
              <a:tr h="370840">
                <a:tc>
                  <a:txBody>
                    <a:bodyPr/>
                    <a:lstStyle/>
                    <a:p>
                      <a:r>
                        <a:rPr lang="en-US" sz="1200" dirty="0" err="1"/>
                        <a:t>Eltoria</a:t>
                      </a:r>
                      <a:r>
                        <a:rPr lang="en-US" sz="1200" dirty="0"/>
                        <a:t> et al 1984 USA</a:t>
                      </a:r>
                    </a:p>
                  </a:txBody>
                  <a:tcPr/>
                </a:tc>
                <a:tc>
                  <a:txBody>
                    <a:bodyPr/>
                    <a:lstStyle/>
                    <a:p>
                      <a:r>
                        <a:rPr lang="en-US" sz="1200" dirty="0"/>
                        <a:t>retrospective</a:t>
                      </a:r>
                    </a:p>
                  </a:txBody>
                  <a:tcPr/>
                </a:tc>
                <a:tc>
                  <a:txBody>
                    <a:bodyPr/>
                    <a:lstStyle/>
                    <a:p>
                      <a:r>
                        <a:rPr lang="en-US" sz="1200" dirty="0"/>
                        <a:t>Chronic osteomyelitis of the hip (n=28), </a:t>
                      </a:r>
                      <a:r>
                        <a:rPr lang="en-US" sz="1200" b="1" dirty="0"/>
                        <a:t>Pelvis</a:t>
                      </a:r>
                      <a:r>
                        <a:rPr lang="en-US" sz="1200" b="1" baseline="0" dirty="0"/>
                        <a:t> (n=6), </a:t>
                      </a:r>
                      <a:r>
                        <a:rPr lang="en-US" sz="1200" baseline="0" dirty="0"/>
                        <a:t>lumbar spine (n=3), sacrum (n=5), knee joint (n=2), tibia (n=2), elbow (n=14), in pts with paraplegia (n=30), and tetraplegia (n=14), after spinal cord injury </a:t>
                      </a:r>
                      <a:endParaRPr lang="en-US" sz="1200" dirty="0"/>
                    </a:p>
                  </a:txBody>
                  <a:tcPr/>
                </a:tc>
                <a:tc>
                  <a:txBody>
                    <a:bodyPr/>
                    <a:lstStyle/>
                    <a:p>
                      <a:r>
                        <a:rPr lang="en-US" sz="1200" dirty="0"/>
                        <a:t>Staphylococcus aureus, Streptococcus </a:t>
                      </a:r>
                      <a:r>
                        <a:rPr lang="en-US" sz="1200" dirty="0" err="1"/>
                        <a:t>spp</a:t>
                      </a:r>
                      <a:endParaRPr lang="en-US" sz="1200" dirty="0"/>
                    </a:p>
                    <a:p>
                      <a:r>
                        <a:rPr lang="en-US" sz="1200" dirty="0"/>
                        <a:t>Escherichia</a:t>
                      </a:r>
                      <a:r>
                        <a:rPr lang="en-US" sz="1200" baseline="0" dirty="0"/>
                        <a:t> coli</a:t>
                      </a:r>
                    </a:p>
                    <a:p>
                      <a:r>
                        <a:rPr lang="en-US" sz="1200" baseline="0" dirty="0"/>
                        <a:t>Pseudomonas aeruginosa</a:t>
                      </a:r>
                    </a:p>
                    <a:p>
                      <a:r>
                        <a:rPr lang="en-US" sz="1200" baseline="0" dirty="0"/>
                        <a:t>Enterococcus </a:t>
                      </a:r>
                      <a:r>
                        <a:rPr lang="en-US" sz="1200" baseline="0" dirty="0" err="1"/>
                        <a:t>spp</a:t>
                      </a:r>
                      <a:endParaRPr lang="en-US" sz="1200" baseline="0" dirty="0"/>
                    </a:p>
                    <a:p>
                      <a:r>
                        <a:rPr lang="en-US" sz="1200" baseline="0" dirty="0" err="1"/>
                        <a:t>Klebsiella</a:t>
                      </a:r>
                      <a:r>
                        <a:rPr lang="en-US" sz="1200" baseline="0" dirty="0"/>
                        <a:t> </a:t>
                      </a:r>
                      <a:r>
                        <a:rPr lang="en-US" sz="1200" baseline="0" dirty="0" err="1"/>
                        <a:t>spp</a:t>
                      </a:r>
                      <a:endParaRPr lang="en-US" sz="1200" baseline="0" dirty="0"/>
                    </a:p>
                    <a:p>
                      <a:r>
                        <a:rPr lang="en-US" sz="1200" baseline="0" dirty="0" err="1"/>
                        <a:t>Serratia</a:t>
                      </a:r>
                      <a:r>
                        <a:rPr lang="en-US" sz="1200" baseline="0" dirty="0"/>
                        <a:t> </a:t>
                      </a:r>
                      <a:r>
                        <a:rPr lang="en-US" sz="1200" baseline="0" dirty="0" err="1"/>
                        <a:t>spp</a:t>
                      </a:r>
                      <a:endParaRPr lang="en-US" sz="1200" dirty="0"/>
                    </a:p>
                  </a:txBody>
                  <a:tcPr/>
                </a:tc>
                <a:tc>
                  <a:txBody>
                    <a:bodyPr/>
                    <a:lstStyle/>
                    <a:p>
                      <a:r>
                        <a:rPr lang="en-US" sz="1200" dirty="0"/>
                        <a:t>Not reported</a:t>
                      </a:r>
                    </a:p>
                  </a:txBody>
                  <a:tcPr/>
                </a:tc>
                <a:tc>
                  <a:txBody>
                    <a:bodyPr/>
                    <a:lstStyle/>
                    <a:p>
                      <a:r>
                        <a:rPr lang="en-US" sz="1200" dirty="0"/>
                        <a:t>Surgical debridement, osteotomies,</a:t>
                      </a:r>
                      <a:r>
                        <a:rPr lang="en-US" sz="1200" baseline="0" dirty="0"/>
                        <a:t> muscle grafts, antibiotic administration based on </a:t>
                      </a:r>
                      <a:r>
                        <a:rPr lang="en-US" sz="1200" baseline="0" dirty="0" err="1"/>
                        <a:t>antibiogram</a:t>
                      </a:r>
                      <a:r>
                        <a:rPr lang="en-US" sz="1200" baseline="0" dirty="0"/>
                        <a:t> HBOT</a:t>
                      </a:r>
                      <a:endParaRPr lang="en-US" sz="1200" dirty="0"/>
                    </a:p>
                  </a:txBody>
                  <a:tcPr/>
                </a:tc>
                <a:tc>
                  <a:txBody>
                    <a:bodyPr/>
                    <a:lstStyle/>
                    <a:p>
                      <a:r>
                        <a:rPr lang="en-US" sz="1200" b="0" i="0" u="none" strike="noStrike" kern="1200" dirty="0">
                          <a:solidFill>
                            <a:schemeClr val="dk1"/>
                          </a:solidFill>
                          <a:effectLst/>
                          <a:latin typeface="+mn-lt"/>
                          <a:ea typeface="+mn-ea"/>
                          <a:cs typeface="+mn-cs"/>
                        </a:rPr>
                        <a:t>6 to 108 months</a:t>
                      </a:r>
                      <a:endParaRPr lang="en-US" sz="1200" dirty="0"/>
                    </a:p>
                  </a:txBody>
                  <a:tcPr/>
                </a:tc>
                <a:tc>
                  <a:txBody>
                    <a:bodyPr/>
                    <a:lstStyle/>
                    <a:p>
                      <a:r>
                        <a:rPr lang="en-US" sz="1200" b="0" i="0" u="none" strike="noStrike" kern="1200" dirty="0">
                          <a:solidFill>
                            <a:schemeClr val="dk1"/>
                          </a:solidFill>
                          <a:effectLst/>
                          <a:latin typeface="+mn-lt"/>
                          <a:ea typeface="+mn-ea"/>
                          <a:cs typeface="+mn-cs"/>
                        </a:rPr>
                        <a:t>No side effects of the treatment</a:t>
                      </a:r>
                      <a:br>
                        <a:rPr lang="en-US" sz="1200" dirty="0"/>
                      </a:br>
                      <a:r>
                        <a:rPr lang="en-US" sz="1200" b="0" i="0" u="none" strike="noStrike" kern="1200" dirty="0">
                          <a:solidFill>
                            <a:schemeClr val="dk1"/>
                          </a:solidFill>
                          <a:effectLst/>
                          <a:latin typeface="+mn-lt"/>
                          <a:ea typeface="+mn-ea"/>
                          <a:cs typeface="+mn-cs"/>
                        </a:rPr>
                        <a:t>30 pts considered cure</a:t>
                      </a:r>
                      <a:br>
                        <a:rPr lang="en-US" sz="1200" dirty="0"/>
                      </a:br>
                      <a:r>
                        <a:rPr lang="en-US" sz="1200" b="0" i="0" u="none" strike="noStrike" kern="1200" dirty="0">
                          <a:solidFill>
                            <a:schemeClr val="dk1"/>
                          </a:solidFill>
                          <a:effectLst/>
                          <a:latin typeface="+mn-lt"/>
                          <a:ea typeface="+mn-ea"/>
                          <a:cs typeface="+mn-cs"/>
                        </a:rPr>
                        <a:t>Recurrence in 5 patients</a:t>
                      </a:r>
                      <a:br>
                        <a:rPr lang="en-US" sz="1200" dirty="0"/>
                      </a:br>
                      <a:r>
                        <a:rPr lang="en-US" sz="1200" b="0" i="0" u="none" strike="noStrike" kern="1200" dirty="0">
                          <a:solidFill>
                            <a:schemeClr val="dk1"/>
                          </a:solidFill>
                          <a:effectLst/>
                          <a:latin typeface="+mn-lt"/>
                          <a:ea typeface="+mn-ea"/>
                          <a:cs typeface="+mn-cs"/>
                        </a:rPr>
                        <a:t>Amputation in 5 patients</a:t>
                      </a:r>
                      <a:endParaRPr lang="en-US" sz="1200"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895203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5834</TotalTime>
  <Words>1131</Words>
  <Application>Microsoft Macintosh PowerPoint</Application>
  <PresentationFormat>Widescreen</PresentationFormat>
  <Paragraphs>70</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Arial Rounded MT Bold</vt:lpstr>
      <vt:lpstr>Calibri</vt:lpstr>
      <vt:lpstr>Calibri Light</vt:lpstr>
      <vt:lpstr>system-ui</vt:lpstr>
      <vt:lpstr>Office Theme</vt:lpstr>
      <vt:lpstr>Hyperbaric Oxygen Therapy  Wednesday, October 9, 2024 </vt:lpstr>
      <vt:lpstr>Agenda</vt:lpstr>
      <vt:lpstr>What is the mechanism of Cellular Growth That Hyperbaric Induces In Patients With Diabetes? </vt:lpstr>
      <vt:lpstr>What are the indications for hyperbaric oxygen therapy? </vt:lpstr>
      <vt:lpstr>How effective in hyperbaric oxygen in treating diabetic foot ulcers? </vt:lpstr>
      <vt:lpstr>How effective in hyperbaric oxygen in treating diabetic foot ulcers? </vt:lpstr>
      <vt:lpstr>How effective in hyperbaric oxygen in treating diabetic foot ulcers? </vt:lpstr>
      <vt:lpstr>What is the role of HBO in osteomyelitis of the pelvis?</vt:lpstr>
      <vt:lpstr>What is the role of HBO in osteomyelitis of the pelvis?</vt:lpstr>
      <vt:lpstr>When is a hyperbaric oxygen consult indicated?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6</cp:revision>
  <dcterms:created xsi:type="dcterms:W3CDTF">2024-07-10T13:31:32Z</dcterms:created>
  <dcterms:modified xsi:type="dcterms:W3CDTF">2024-07-16T17:47:10Z</dcterms:modified>
</cp:coreProperties>
</file>