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1639" r:id="rId2"/>
    <p:sldId id="280" r:id="rId3"/>
    <p:sldId id="1697" r:id="rId4"/>
    <p:sldId id="1768" r:id="rId5"/>
    <p:sldId id="1774" r:id="rId6"/>
    <p:sldId id="1684" r:id="rId7"/>
    <p:sldId id="1662" r:id="rId8"/>
    <p:sldId id="1663" r:id="rId9"/>
    <p:sldId id="1664" r:id="rId10"/>
    <p:sldId id="16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582"/>
    <p:restoredTop sz="95934"/>
  </p:normalViewPr>
  <p:slideViewPr>
    <p:cSldViewPr snapToGrid="0">
      <p:cViewPr varScale="1">
        <p:scale>
          <a:sx n="98" d="100"/>
          <a:sy n="98" d="100"/>
        </p:scale>
        <p:origin x="21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87584-C4FE-4947-A3B5-AB13D6AD26F0}"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F5784-00CE-D746-BD21-8064EEE5DD49}" type="slidenum">
              <a:rPr lang="en-US" smtClean="0"/>
              <a:t>‹#›</a:t>
            </a:fld>
            <a:endParaRPr lang="en-US"/>
          </a:p>
        </p:txBody>
      </p:sp>
    </p:spTree>
    <p:extLst>
      <p:ext uri="{BB962C8B-B14F-4D97-AF65-F5344CB8AC3E}">
        <p14:creationId xmlns:p14="http://schemas.microsoft.com/office/powerpoint/2010/main" val="409141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3</a:t>
            </a:fld>
            <a:endParaRPr lang="en-US"/>
          </a:p>
        </p:txBody>
      </p:sp>
    </p:spTree>
    <p:extLst>
      <p:ext uri="{BB962C8B-B14F-4D97-AF65-F5344CB8AC3E}">
        <p14:creationId xmlns:p14="http://schemas.microsoft.com/office/powerpoint/2010/main" val="1206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6</a:t>
            </a:fld>
            <a:endParaRPr lang="en-US"/>
          </a:p>
        </p:txBody>
      </p:sp>
    </p:spTree>
    <p:extLst>
      <p:ext uri="{BB962C8B-B14F-4D97-AF65-F5344CB8AC3E}">
        <p14:creationId xmlns:p14="http://schemas.microsoft.com/office/powerpoint/2010/main" val="104313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7</a:t>
            </a:fld>
            <a:endParaRPr lang="en-US"/>
          </a:p>
        </p:txBody>
      </p:sp>
    </p:spTree>
    <p:extLst>
      <p:ext uri="{BB962C8B-B14F-4D97-AF65-F5344CB8AC3E}">
        <p14:creationId xmlns:p14="http://schemas.microsoft.com/office/powerpoint/2010/main" val="26414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8</a:t>
            </a:fld>
            <a:endParaRPr lang="en-US"/>
          </a:p>
        </p:txBody>
      </p:sp>
    </p:spTree>
    <p:extLst>
      <p:ext uri="{BB962C8B-B14F-4D97-AF65-F5344CB8AC3E}">
        <p14:creationId xmlns:p14="http://schemas.microsoft.com/office/powerpoint/2010/main" val="18748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9</a:t>
            </a:fld>
            <a:endParaRPr lang="en-US"/>
          </a:p>
        </p:txBody>
      </p:sp>
    </p:spTree>
    <p:extLst>
      <p:ext uri="{BB962C8B-B14F-4D97-AF65-F5344CB8AC3E}">
        <p14:creationId xmlns:p14="http://schemas.microsoft.com/office/powerpoint/2010/main" val="134102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10</a:t>
            </a:fld>
            <a:endParaRPr lang="en-US"/>
          </a:p>
        </p:txBody>
      </p:sp>
    </p:spTree>
    <p:extLst>
      <p:ext uri="{BB962C8B-B14F-4D97-AF65-F5344CB8AC3E}">
        <p14:creationId xmlns:p14="http://schemas.microsoft.com/office/powerpoint/2010/main" val="195066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1076-F86D-72D4-CB61-B27611D76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CC20D0-F383-4F14-EFCA-645AD5FFC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73B8F8-5B37-2876-D59B-401B0565084B}"/>
              </a:ext>
            </a:extLst>
          </p:cNvPr>
          <p:cNvSpPr>
            <a:spLocks noGrp="1"/>
          </p:cNvSpPr>
          <p:nvPr>
            <p:ph type="dt" sz="half" idx="10"/>
          </p:nvPr>
        </p:nvSpPr>
        <p:spPr/>
        <p:txBody>
          <a:bodyPr/>
          <a:lstStyle/>
          <a:p>
            <a:fld id="{D27ED53E-4DF5-F847-AFE8-F45EA73EB8E4}" type="datetimeFigureOut">
              <a:rPr lang="en-US" smtClean="0"/>
              <a:t>7/16/24</a:t>
            </a:fld>
            <a:endParaRPr lang="en-US"/>
          </a:p>
        </p:txBody>
      </p:sp>
      <p:sp>
        <p:nvSpPr>
          <p:cNvPr id="5" name="Footer Placeholder 4">
            <a:extLst>
              <a:ext uri="{FF2B5EF4-FFF2-40B4-BE49-F238E27FC236}">
                <a16:creationId xmlns:a16="http://schemas.microsoft.com/office/drawing/2014/main" id="{F52F25A1-424C-DF4C-9315-2611C9565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DA448-02C4-6B22-C7D3-116686C13695}"/>
              </a:ext>
            </a:extLst>
          </p:cNvPr>
          <p:cNvSpPr>
            <a:spLocks noGrp="1"/>
          </p:cNvSpPr>
          <p:nvPr>
            <p:ph type="sldNum" sz="quarter" idx="12"/>
          </p:nvPr>
        </p:nvSpPr>
        <p:spPr/>
        <p:txBody>
          <a:bodyPr/>
          <a:lstStyle/>
          <a:p>
            <a:fld id="{4AB0E69C-113F-D74C-AC6B-F2B17BDF826D}" type="slidenum">
              <a:rPr lang="en-US" smtClean="0"/>
              <a:t>‹#›</a:t>
            </a:fld>
            <a:endParaRPr lang="en-US"/>
          </a:p>
        </p:txBody>
      </p:sp>
    </p:spTree>
    <p:extLst>
      <p:ext uri="{BB962C8B-B14F-4D97-AF65-F5344CB8AC3E}">
        <p14:creationId xmlns:p14="http://schemas.microsoft.com/office/powerpoint/2010/main" val="93078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6AE3-B563-2767-1202-BCF3DB9365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0512EA-5BD6-4CBB-6EEE-903EC01841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C2BE0-7AC2-5F02-18EC-811F721B5399}"/>
              </a:ext>
            </a:extLst>
          </p:cNvPr>
          <p:cNvSpPr>
            <a:spLocks noGrp="1"/>
          </p:cNvSpPr>
          <p:nvPr>
            <p:ph type="dt" sz="half" idx="10"/>
          </p:nvPr>
        </p:nvSpPr>
        <p:spPr/>
        <p:txBody>
          <a:bodyPr/>
          <a:lstStyle/>
          <a:p>
            <a:fld id="{D27ED53E-4DF5-F847-AFE8-F45EA73EB8E4}" type="datetimeFigureOut">
              <a:rPr lang="en-US" smtClean="0"/>
              <a:t>7/16/24</a:t>
            </a:fld>
            <a:endParaRPr lang="en-US"/>
          </a:p>
        </p:txBody>
      </p:sp>
      <p:sp>
        <p:nvSpPr>
          <p:cNvPr id="5" name="Footer Placeholder 4">
            <a:extLst>
              <a:ext uri="{FF2B5EF4-FFF2-40B4-BE49-F238E27FC236}">
                <a16:creationId xmlns:a16="http://schemas.microsoft.com/office/drawing/2014/main" id="{67FED4E0-324B-C81E-8E4C-5EA861D3E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21562-9AE4-9252-6CBB-7D34B42AA001}"/>
              </a:ext>
            </a:extLst>
          </p:cNvPr>
          <p:cNvSpPr>
            <a:spLocks noGrp="1"/>
          </p:cNvSpPr>
          <p:nvPr>
            <p:ph type="sldNum" sz="quarter" idx="12"/>
          </p:nvPr>
        </p:nvSpPr>
        <p:spPr/>
        <p:txBody>
          <a:bodyPr/>
          <a:lstStyle/>
          <a:p>
            <a:fld id="{4AB0E69C-113F-D74C-AC6B-F2B17BDF826D}" type="slidenum">
              <a:rPr lang="en-US" smtClean="0"/>
              <a:t>‹#›</a:t>
            </a:fld>
            <a:endParaRPr lang="en-US"/>
          </a:p>
        </p:txBody>
      </p:sp>
    </p:spTree>
    <p:extLst>
      <p:ext uri="{BB962C8B-B14F-4D97-AF65-F5344CB8AC3E}">
        <p14:creationId xmlns:p14="http://schemas.microsoft.com/office/powerpoint/2010/main" val="125015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5774F9-6CDB-6DC6-FCBC-8FFF51CAB1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A26DC7-7777-F2DC-2207-ACFD42FC74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522D3-0C90-9875-AE6F-ED1578E4954A}"/>
              </a:ext>
            </a:extLst>
          </p:cNvPr>
          <p:cNvSpPr>
            <a:spLocks noGrp="1"/>
          </p:cNvSpPr>
          <p:nvPr>
            <p:ph type="dt" sz="half" idx="10"/>
          </p:nvPr>
        </p:nvSpPr>
        <p:spPr/>
        <p:txBody>
          <a:bodyPr/>
          <a:lstStyle/>
          <a:p>
            <a:fld id="{D27ED53E-4DF5-F847-AFE8-F45EA73EB8E4}" type="datetimeFigureOut">
              <a:rPr lang="en-US" smtClean="0"/>
              <a:t>7/16/24</a:t>
            </a:fld>
            <a:endParaRPr lang="en-US"/>
          </a:p>
        </p:txBody>
      </p:sp>
      <p:sp>
        <p:nvSpPr>
          <p:cNvPr id="5" name="Footer Placeholder 4">
            <a:extLst>
              <a:ext uri="{FF2B5EF4-FFF2-40B4-BE49-F238E27FC236}">
                <a16:creationId xmlns:a16="http://schemas.microsoft.com/office/drawing/2014/main" id="{238592D9-CDD0-B168-EB13-B49F85863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E4EC9-1048-C8E4-794A-1D6D5B9C645D}"/>
              </a:ext>
            </a:extLst>
          </p:cNvPr>
          <p:cNvSpPr>
            <a:spLocks noGrp="1"/>
          </p:cNvSpPr>
          <p:nvPr>
            <p:ph type="sldNum" sz="quarter" idx="12"/>
          </p:nvPr>
        </p:nvSpPr>
        <p:spPr/>
        <p:txBody>
          <a:bodyPr/>
          <a:lstStyle/>
          <a:p>
            <a:fld id="{4AB0E69C-113F-D74C-AC6B-F2B17BDF826D}" type="slidenum">
              <a:rPr lang="en-US" smtClean="0"/>
              <a:t>‹#›</a:t>
            </a:fld>
            <a:endParaRPr lang="en-US"/>
          </a:p>
        </p:txBody>
      </p:sp>
    </p:spTree>
    <p:extLst>
      <p:ext uri="{BB962C8B-B14F-4D97-AF65-F5344CB8AC3E}">
        <p14:creationId xmlns:p14="http://schemas.microsoft.com/office/powerpoint/2010/main" val="3850063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711200" y="1701800"/>
            <a:ext cx="9042400" cy="3556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658448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460B-3508-3DCB-116D-F598C51F9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1B43AA-7202-9112-747A-3C9838317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C3E9B-D1E7-FFAB-0E09-0B7B19416D44}"/>
              </a:ext>
            </a:extLst>
          </p:cNvPr>
          <p:cNvSpPr>
            <a:spLocks noGrp="1"/>
          </p:cNvSpPr>
          <p:nvPr>
            <p:ph type="dt" sz="half" idx="10"/>
          </p:nvPr>
        </p:nvSpPr>
        <p:spPr/>
        <p:txBody>
          <a:bodyPr/>
          <a:lstStyle/>
          <a:p>
            <a:fld id="{D27ED53E-4DF5-F847-AFE8-F45EA73EB8E4}" type="datetimeFigureOut">
              <a:rPr lang="en-US" smtClean="0"/>
              <a:t>7/16/24</a:t>
            </a:fld>
            <a:endParaRPr lang="en-US"/>
          </a:p>
        </p:txBody>
      </p:sp>
      <p:sp>
        <p:nvSpPr>
          <p:cNvPr id="5" name="Footer Placeholder 4">
            <a:extLst>
              <a:ext uri="{FF2B5EF4-FFF2-40B4-BE49-F238E27FC236}">
                <a16:creationId xmlns:a16="http://schemas.microsoft.com/office/drawing/2014/main" id="{EE6E72C7-8972-0167-57EC-A0E4B678F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C435A-B96F-D8C7-CBD1-E54BE4F2AC08}"/>
              </a:ext>
            </a:extLst>
          </p:cNvPr>
          <p:cNvSpPr>
            <a:spLocks noGrp="1"/>
          </p:cNvSpPr>
          <p:nvPr>
            <p:ph type="sldNum" sz="quarter" idx="12"/>
          </p:nvPr>
        </p:nvSpPr>
        <p:spPr/>
        <p:txBody>
          <a:bodyPr/>
          <a:lstStyle/>
          <a:p>
            <a:fld id="{4AB0E69C-113F-D74C-AC6B-F2B17BDF826D}" type="slidenum">
              <a:rPr lang="en-US" smtClean="0"/>
              <a:t>‹#›</a:t>
            </a:fld>
            <a:endParaRPr lang="en-US"/>
          </a:p>
        </p:txBody>
      </p:sp>
    </p:spTree>
    <p:extLst>
      <p:ext uri="{BB962C8B-B14F-4D97-AF65-F5344CB8AC3E}">
        <p14:creationId xmlns:p14="http://schemas.microsoft.com/office/powerpoint/2010/main" val="16526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FA74-8EA5-0BA9-F755-6FF734DFBF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A4A745-12FC-80EA-11BD-5234471D23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874F45-3C54-1BB5-2CC9-0A4B26AC5577}"/>
              </a:ext>
            </a:extLst>
          </p:cNvPr>
          <p:cNvSpPr>
            <a:spLocks noGrp="1"/>
          </p:cNvSpPr>
          <p:nvPr>
            <p:ph type="dt" sz="half" idx="10"/>
          </p:nvPr>
        </p:nvSpPr>
        <p:spPr/>
        <p:txBody>
          <a:bodyPr/>
          <a:lstStyle/>
          <a:p>
            <a:fld id="{D27ED53E-4DF5-F847-AFE8-F45EA73EB8E4}" type="datetimeFigureOut">
              <a:rPr lang="en-US" smtClean="0"/>
              <a:t>7/16/24</a:t>
            </a:fld>
            <a:endParaRPr lang="en-US"/>
          </a:p>
        </p:txBody>
      </p:sp>
      <p:sp>
        <p:nvSpPr>
          <p:cNvPr id="5" name="Footer Placeholder 4">
            <a:extLst>
              <a:ext uri="{FF2B5EF4-FFF2-40B4-BE49-F238E27FC236}">
                <a16:creationId xmlns:a16="http://schemas.microsoft.com/office/drawing/2014/main" id="{9FEAF00F-0CCB-7C26-0DF5-E48FECBCB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50A00-4C1B-D527-3F0E-F5D810A9EE68}"/>
              </a:ext>
            </a:extLst>
          </p:cNvPr>
          <p:cNvSpPr>
            <a:spLocks noGrp="1"/>
          </p:cNvSpPr>
          <p:nvPr>
            <p:ph type="sldNum" sz="quarter" idx="12"/>
          </p:nvPr>
        </p:nvSpPr>
        <p:spPr/>
        <p:txBody>
          <a:bodyPr/>
          <a:lstStyle/>
          <a:p>
            <a:fld id="{4AB0E69C-113F-D74C-AC6B-F2B17BDF826D}" type="slidenum">
              <a:rPr lang="en-US" smtClean="0"/>
              <a:t>‹#›</a:t>
            </a:fld>
            <a:endParaRPr lang="en-US"/>
          </a:p>
        </p:txBody>
      </p:sp>
    </p:spTree>
    <p:extLst>
      <p:ext uri="{BB962C8B-B14F-4D97-AF65-F5344CB8AC3E}">
        <p14:creationId xmlns:p14="http://schemas.microsoft.com/office/powerpoint/2010/main" val="18658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CAF0-6F01-1ABF-5BDE-0E1BBB58E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309B2-1CAC-6EB9-AC3E-36F3ACCD17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CF286-A08E-338D-154A-C78788394A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16D045-A12D-B559-19C1-E400A6102FBF}"/>
              </a:ext>
            </a:extLst>
          </p:cNvPr>
          <p:cNvSpPr>
            <a:spLocks noGrp="1"/>
          </p:cNvSpPr>
          <p:nvPr>
            <p:ph type="dt" sz="half" idx="10"/>
          </p:nvPr>
        </p:nvSpPr>
        <p:spPr/>
        <p:txBody>
          <a:bodyPr/>
          <a:lstStyle/>
          <a:p>
            <a:fld id="{D27ED53E-4DF5-F847-AFE8-F45EA73EB8E4}" type="datetimeFigureOut">
              <a:rPr lang="en-US" smtClean="0"/>
              <a:t>7/16/24</a:t>
            </a:fld>
            <a:endParaRPr lang="en-US"/>
          </a:p>
        </p:txBody>
      </p:sp>
      <p:sp>
        <p:nvSpPr>
          <p:cNvPr id="6" name="Footer Placeholder 5">
            <a:extLst>
              <a:ext uri="{FF2B5EF4-FFF2-40B4-BE49-F238E27FC236}">
                <a16:creationId xmlns:a16="http://schemas.microsoft.com/office/drawing/2014/main" id="{4C987FA8-E867-8647-C569-F9144775B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A1568-471A-03A9-245E-95E7BBD01E87}"/>
              </a:ext>
            </a:extLst>
          </p:cNvPr>
          <p:cNvSpPr>
            <a:spLocks noGrp="1"/>
          </p:cNvSpPr>
          <p:nvPr>
            <p:ph type="sldNum" sz="quarter" idx="12"/>
          </p:nvPr>
        </p:nvSpPr>
        <p:spPr/>
        <p:txBody>
          <a:bodyPr/>
          <a:lstStyle/>
          <a:p>
            <a:fld id="{4AB0E69C-113F-D74C-AC6B-F2B17BDF826D}" type="slidenum">
              <a:rPr lang="en-US" smtClean="0"/>
              <a:t>‹#›</a:t>
            </a:fld>
            <a:endParaRPr lang="en-US"/>
          </a:p>
        </p:txBody>
      </p:sp>
    </p:spTree>
    <p:extLst>
      <p:ext uri="{BB962C8B-B14F-4D97-AF65-F5344CB8AC3E}">
        <p14:creationId xmlns:p14="http://schemas.microsoft.com/office/powerpoint/2010/main" val="35836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10FD-689F-FAC7-8967-8511DEFC6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3BAC5E-7E88-93DC-2D5E-E33119DD49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1CA383-621E-2B17-3ED0-B194854F6C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3360B4-701A-FE15-7F60-C07E27C7B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C3D703-2935-945B-927C-D01814576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AE8677-4ADE-28B7-2232-F131651B5EF4}"/>
              </a:ext>
            </a:extLst>
          </p:cNvPr>
          <p:cNvSpPr>
            <a:spLocks noGrp="1"/>
          </p:cNvSpPr>
          <p:nvPr>
            <p:ph type="dt" sz="half" idx="10"/>
          </p:nvPr>
        </p:nvSpPr>
        <p:spPr/>
        <p:txBody>
          <a:bodyPr/>
          <a:lstStyle/>
          <a:p>
            <a:fld id="{D27ED53E-4DF5-F847-AFE8-F45EA73EB8E4}" type="datetimeFigureOut">
              <a:rPr lang="en-US" smtClean="0"/>
              <a:t>7/16/24</a:t>
            </a:fld>
            <a:endParaRPr lang="en-US"/>
          </a:p>
        </p:txBody>
      </p:sp>
      <p:sp>
        <p:nvSpPr>
          <p:cNvPr id="8" name="Footer Placeholder 7">
            <a:extLst>
              <a:ext uri="{FF2B5EF4-FFF2-40B4-BE49-F238E27FC236}">
                <a16:creationId xmlns:a16="http://schemas.microsoft.com/office/drawing/2014/main" id="{E4878198-6F60-69D9-0E64-FC45D268DD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5DEC17-8027-6563-4F9E-367F690DBEC2}"/>
              </a:ext>
            </a:extLst>
          </p:cNvPr>
          <p:cNvSpPr>
            <a:spLocks noGrp="1"/>
          </p:cNvSpPr>
          <p:nvPr>
            <p:ph type="sldNum" sz="quarter" idx="12"/>
          </p:nvPr>
        </p:nvSpPr>
        <p:spPr/>
        <p:txBody>
          <a:bodyPr/>
          <a:lstStyle/>
          <a:p>
            <a:fld id="{4AB0E69C-113F-D74C-AC6B-F2B17BDF826D}" type="slidenum">
              <a:rPr lang="en-US" smtClean="0"/>
              <a:t>‹#›</a:t>
            </a:fld>
            <a:endParaRPr lang="en-US"/>
          </a:p>
        </p:txBody>
      </p:sp>
    </p:spTree>
    <p:extLst>
      <p:ext uri="{BB962C8B-B14F-4D97-AF65-F5344CB8AC3E}">
        <p14:creationId xmlns:p14="http://schemas.microsoft.com/office/powerpoint/2010/main" val="353875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7403-440F-ABBF-7C6A-ADA78E2A30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B742E5-31D1-B1C2-1B2C-8F69F6472F42}"/>
              </a:ext>
            </a:extLst>
          </p:cNvPr>
          <p:cNvSpPr>
            <a:spLocks noGrp="1"/>
          </p:cNvSpPr>
          <p:nvPr>
            <p:ph type="dt" sz="half" idx="10"/>
          </p:nvPr>
        </p:nvSpPr>
        <p:spPr/>
        <p:txBody>
          <a:bodyPr/>
          <a:lstStyle/>
          <a:p>
            <a:fld id="{D27ED53E-4DF5-F847-AFE8-F45EA73EB8E4}" type="datetimeFigureOut">
              <a:rPr lang="en-US" smtClean="0"/>
              <a:t>7/16/24</a:t>
            </a:fld>
            <a:endParaRPr lang="en-US"/>
          </a:p>
        </p:txBody>
      </p:sp>
      <p:sp>
        <p:nvSpPr>
          <p:cNvPr id="4" name="Footer Placeholder 3">
            <a:extLst>
              <a:ext uri="{FF2B5EF4-FFF2-40B4-BE49-F238E27FC236}">
                <a16:creationId xmlns:a16="http://schemas.microsoft.com/office/drawing/2014/main" id="{C9CC5B6C-75FE-3F82-7775-B9801CA85E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FE767-2D56-CD82-6288-3072F8790E05}"/>
              </a:ext>
            </a:extLst>
          </p:cNvPr>
          <p:cNvSpPr>
            <a:spLocks noGrp="1"/>
          </p:cNvSpPr>
          <p:nvPr>
            <p:ph type="sldNum" sz="quarter" idx="12"/>
          </p:nvPr>
        </p:nvSpPr>
        <p:spPr/>
        <p:txBody>
          <a:bodyPr/>
          <a:lstStyle/>
          <a:p>
            <a:fld id="{4AB0E69C-113F-D74C-AC6B-F2B17BDF826D}" type="slidenum">
              <a:rPr lang="en-US" smtClean="0"/>
              <a:t>‹#›</a:t>
            </a:fld>
            <a:endParaRPr lang="en-US"/>
          </a:p>
        </p:txBody>
      </p:sp>
    </p:spTree>
    <p:extLst>
      <p:ext uri="{BB962C8B-B14F-4D97-AF65-F5344CB8AC3E}">
        <p14:creationId xmlns:p14="http://schemas.microsoft.com/office/powerpoint/2010/main" val="190728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2DB66-F793-64E1-C385-CBA892099B52}"/>
              </a:ext>
            </a:extLst>
          </p:cNvPr>
          <p:cNvSpPr>
            <a:spLocks noGrp="1"/>
          </p:cNvSpPr>
          <p:nvPr>
            <p:ph type="dt" sz="half" idx="10"/>
          </p:nvPr>
        </p:nvSpPr>
        <p:spPr/>
        <p:txBody>
          <a:bodyPr/>
          <a:lstStyle/>
          <a:p>
            <a:fld id="{D27ED53E-4DF5-F847-AFE8-F45EA73EB8E4}" type="datetimeFigureOut">
              <a:rPr lang="en-US" smtClean="0"/>
              <a:t>7/16/24</a:t>
            </a:fld>
            <a:endParaRPr lang="en-US"/>
          </a:p>
        </p:txBody>
      </p:sp>
      <p:sp>
        <p:nvSpPr>
          <p:cNvPr id="3" name="Footer Placeholder 2">
            <a:extLst>
              <a:ext uri="{FF2B5EF4-FFF2-40B4-BE49-F238E27FC236}">
                <a16:creationId xmlns:a16="http://schemas.microsoft.com/office/drawing/2014/main" id="{A8A94E34-B0D0-14A3-A5C4-9E36336E4F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75BD09-6308-1104-169A-E59CBF4D48CD}"/>
              </a:ext>
            </a:extLst>
          </p:cNvPr>
          <p:cNvSpPr>
            <a:spLocks noGrp="1"/>
          </p:cNvSpPr>
          <p:nvPr>
            <p:ph type="sldNum" sz="quarter" idx="12"/>
          </p:nvPr>
        </p:nvSpPr>
        <p:spPr/>
        <p:txBody>
          <a:bodyPr/>
          <a:lstStyle/>
          <a:p>
            <a:fld id="{4AB0E69C-113F-D74C-AC6B-F2B17BDF826D}" type="slidenum">
              <a:rPr lang="en-US" smtClean="0"/>
              <a:t>‹#›</a:t>
            </a:fld>
            <a:endParaRPr lang="en-US"/>
          </a:p>
        </p:txBody>
      </p:sp>
    </p:spTree>
    <p:extLst>
      <p:ext uri="{BB962C8B-B14F-4D97-AF65-F5344CB8AC3E}">
        <p14:creationId xmlns:p14="http://schemas.microsoft.com/office/powerpoint/2010/main" val="105164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7729-D5F2-76C8-3F8E-631DAC62D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85947C-B9D5-FB66-B5B5-82480CEC2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30FA92-0C92-D210-9284-ED1E5AB76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968D3-8EB5-D2F3-D18D-2E78A7C8C998}"/>
              </a:ext>
            </a:extLst>
          </p:cNvPr>
          <p:cNvSpPr>
            <a:spLocks noGrp="1"/>
          </p:cNvSpPr>
          <p:nvPr>
            <p:ph type="dt" sz="half" idx="10"/>
          </p:nvPr>
        </p:nvSpPr>
        <p:spPr/>
        <p:txBody>
          <a:bodyPr/>
          <a:lstStyle/>
          <a:p>
            <a:fld id="{D27ED53E-4DF5-F847-AFE8-F45EA73EB8E4}" type="datetimeFigureOut">
              <a:rPr lang="en-US" smtClean="0"/>
              <a:t>7/16/24</a:t>
            </a:fld>
            <a:endParaRPr lang="en-US"/>
          </a:p>
        </p:txBody>
      </p:sp>
      <p:sp>
        <p:nvSpPr>
          <p:cNvPr id="6" name="Footer Placeholder 5">
            <a:extLst>
              <a:ext uri="{FF2B5EF4-FFF2-40B4-BE49-F238E27FC236}">
                <a16:creationId xmlns:a16="http://schemas.microsoft.com/office/drawing/2014/main" id="{CA1C8929-EDDA-9A93-3BF5-8CFF30889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7171B-68B2-AE0A-8223-364383EF15E9}"/>
              </a:ext>
            </a:extLst>
          </p:cNvPr>
          <p:cNvSpPr>
            <a:spLocks noGrp="1"/>
          </p:cNvSpPr>
          <p:nvPr>
            <p:ph type="sldNum" sz="quarter" idx="12"/>
          </p:nvPr>
        </p:nvSpPr>
        <p:spPr/>
        <p:txBody>
          <a:bodyPr/>
          <a:lstStyle/>
          <a:p>
            <a:fld id="{4AB0E69C-113F-D74C-AC6B-F2B17BDF826D}" type="slidenum">
              <a:rPr lang="en-US" smtClean="0"/>
              <a:t>‹#›</a:t>
            </a:fld>
            <a:endParaRPr lang="en-US"/>
          </a:p>
        </p:txBody>
      </p:sp>
    </p:spTree>
    <p:extLst>
      <p:ext uri="{BB962C8B-B14F-4D97-AF65-F5344CB8AC3E}">
        <p14:creationId xmlns:p14="http://schemas.microsoft.com/office/powerpoint/2010/main" val="88516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35BB-AD77-724D-A687-2F14A024BE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FD8874-FA38-ED80-906B-DAD852CD01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E9DBF4-D210-674B-F6BE-3A6EB9E90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545A6-5075-D0AF-03CE-3A3A6D45D22A}"/>
              </a:ext>
            </a:extLst>
          </p:cNvPr>
          <p:cNvSpPr>
            <a:spLocks noGrp="1"/>
          </p:cNvSpPr>
          <p:nvPr>
            <p:ph type="dt" sz="half" idx="10"/>
          </p:nvPr>
        </p:nvSpPr>
        <p:spPr/>
        <p:txBody>
          <a:bodyPr/>
          <a:lstStyle/>
          <a:p>
            <a:fld id="{D27ED53E-4DF5-F847-AFE8-F45EA73EB8E4}" type="datetimeFigureOut">
              <a:rPr lang="en-US" smtClean="0"/>
              <a:t>7/16/24</a:t>
            </a:fld>
            <a:endParaRPr lang="en-US"/>
          </a:p>
        </p:txBody>
      </p:sp>
      <p:sp>
        <p:nvSpPr>
          <p:cNvPr id="6" name="Footer Placeholder 5">
            <a:extLst>
              <a:ext uri="{FF2B5EF4-FFF2-40B4-BE49-F238E27FC236}">
                <a16:creationId xmlns:a16="http://schemas.microsoft.com/office/drawing/2014/main" id="{F6E8EC8B-FFD4-4289-5673-86EFAC27E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D7EA3-2F55-B724-2DBD-775574183010}"/>
              </a:ext>
            </a:extLst>
          </p:cNvPr>
          <p:cNvSpPr>
            <a:spLocks noGrp="1"/>
          </p:cNvSpPr>
          <p:nvPr>
            <p:ph type="sldNum" sz="quarter" idx="12"/>
          </p:nvPr>
        </p:nvSpPr>
        <p:spPr/>
        <p:txBody>
          <a:bodyPr/>
          <a:lstStyle/>
          <a:p>
            <a:fld id="{4AB0E69C-113F-D74C-AC6B-F2B17BDF826D}" type="slidenum">
              <a:rPr lang="en-US" smtClean="0"/>
              <a:t>‹#›</a:t>
            </a:fld>
            <a:endParaRPr lang="en-US"/>
          </a:p>
        </p:txBody>
      </p:sp>
    </p:spTree>
    <p:extLst>
      <p:ext uri="{BB962C8B-B14F-4D97-AF65-F5344CB8AC3E}">
        <p14:creationId xmlns:p14="http://schemas.microsoft.com/office/powerpoint/2010/main" val="262151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5367D-DAFB-2697-89DD-55BC33EA10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3CC81C-B22E-C940-D4B3-CD87D91A4A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C6D33-142D-221F-2F7C-48170BDCC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ED53E-4DF5-F847-AFE8-F45EA73EB8E4}" type="datetimeFigureOut">
              <a:rPr lang="en-US" smtClean="0"/>
              <a:t>7/16/24</a:t>
            </a:fld>
            <a:endParaRPr lang="en-US"/>
          </a:p>
        </p:txBody>
      </p:sp>
      <p:sp>
        <p:nvSpPr>
          <p:cNvPr id="5" name="Footer Placeholder 4">
            <a:extLst>
              <a:ext uri="{FF2B5EF4-FFF2-40B4-BE49-F238E27FC236}">
                <a16:creationId xmlns:a16="http://schemas.microsoft.com/office/drawing/2014/main" id="{00386D66-7F80-19BE-FBF0-61BD78C85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81D60-1C9C-E233-8C12-014A4BB3F1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0E69C-113F-D74C-AC6B-F2B17BDF826D}" type="slidenum">
              <a:rPr lang="en-US" smtClean="0"/>
              <a:t>‹#›</a:t>
            </a:fld>
            <a:endParaRPr lang="en-US"/>
          </a:p>
        </p:txBody>
      </p:sp>
    </p:spTree>
    <p:extLst>
      <p:ext uri="{BB962C8B-B14F-4D97-AF65-F5344CB8AC3E}">
        <p14:creationId xmlns:p14="http://schemas.microsoft.com/office/powerpoint/2010/main" val="112626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369206" y="3962831"/>
            <a:ext cx="3556780" cy="4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20" tIns="53997" rIns="107920" bIns="53997">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337401" fontAlgn="base">
              <a:spcBef>
                <a:spcPct val="50000"/>
              </a:spcBef>
              <a:spcAft>
                <a:spcPct val="0"/>
              </a:spcAft>
            </a:pPr>
            <a:endParaRPr lang="en-US" sz="2000"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4745715" y="4660384"/>
            <a:ext cx="2163085" cy="10038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08001" y="1828446"/>
            <a:ext cx="10972800" cy="1143000"/>
          </a:xfrm>
        </p:spPr>
        <p:txBody>
          <a:bodyPr>
            <a:normAutofit fontScale="90000"/>
          </a:bodyPr>
          <a:lstStyle/>
          <a:p>
            <a:pPr algn="ctr"/>
            <a:r>
              <a:rPr lang="en-US" sz="5333" b="1" dirty="0"/>
              <a:t>How to treat </a:t>
            </a:r>
            <a:r>
              <a:rPr lang="en-US" sz="5333" b="1" dirty="0" err="1"/>
              <a:t>Marjolin’s</a:t>
            </a:r>
            <a:r>
              <a:rPr lang="en-US" sz="5333" b="1" dirty="0"/>
              <a:t> Ulcer</a:t>
            </a:r>
            <a:r>
              <a:rPr lang="en-US" sz="5333" dirty="0"/>
              <a:t> </a:t>
            </a:r>
            <a:br>
              <a:rPr lang="en-US" sz="5333" dirty="0"/>
            </a:br>
            <a:br>
              <a:rPr lang="en-US" sz="5333" dirty="0"/>
            </a:br>
            <a:r>
              <a:rPr lang="en-US" sz="4267" dirty="0"/>
              <a:t>Wednesday, October 2, 2024</a:t>
            </a:r>
            <a:br>
              <a:rPr lang="en-US" sz="4267" dirty="0"/>
            </a:br>
            <a:endParaRPr lang="en-US" sz="2667"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1" y="5500155"/>
            <a:ext cx="2590135" cy="899123"/>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411" y="5555736"/>
            <a:ext cx="2590135" cy="874377"/>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65" y="5531939"/>
            <a:ext cx="2590135" cy="868948"/>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0666" y="5461000"/>
            <a:ext cx="2590135" cy="835795"/>
          </a:xfrm>
          <a:prstGeom prst="rect">
            <a:avLst/>
          </a:prstGeom>
        </p:spPr>
      </p:pic>
    </p:spTree>
    <p:extLst>
      <p:ext uri="{BB962C8B-B14F-4D97-AF65-F5344CB8AC3E}">
        <p14:creationId xmlns:p14="http://schemas.microsoft.com/office/powerpoint/2010/main" val="427659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How to treat </a:t>
            </a:r>
            <a:r>
              <a:rPr lang="en-US" sz="4000" b="1" dirty="0" err="1"/>
              <a:t>Marjolin’s</a:t>
            </a:r>
            <a:r>
              <a:rPr lang="en-US" sz="4000" b="1" dirty="0"/>
              <a:t> ulcer?</a:t>
            </a: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r>
              <a:rPr lang="en-US" sz="1600" dirty="0">
                <a:solidFill>
                  <a:schemeClr val="bg1"/>
                </a:solidFill>
              </a:rPr>
              <a:t>. </a:t>
            </a:r>
          </a:p>
        </p:txBody>
      </p:sp>
      <p:sp>
        <p:nvSpPr>
          <p:cNvPr id="5" name="TextBox 4"/>
          <p:cNvSpPr txBox="1"/>
          <p:nvPr/>
        </p:nvSpPr>
        <p:spPr>
          <a:xfrm>
            <a:off x="4738345" y="6048385"/>
            <a:ext cx="7310900" cy="523220"/>
          </a:xfrm>
          <a:prstGeom prst="rect">
            <a:avLst/>
          </a:prstGeom>
          <a:noFill/>
        </p:spPr>
        <p:txBody>
          <a:bodyPr wrap="square" rtlCol="0">
            <a:spAutoFit/>
          </a:bodyPr>
          <a:lstStyle/>
          <a:p>
            <a:pPr marL="403225" indent="-403225"/>
            <a:r>
              <a:rPr lang="en-US" sz="1400" dirty="0" err="1"/>
              <a:t>Cavaliere</a:t>
            </a:r>
            <a:r>
              <a:rPr lang="en-US" sz="1400" dirty="0"/>
              <a:t> R, Mercado DM, Mani M. Squamous Cell Carcinoma From </a:t>
            </a:r>
            <a:r>
              <a:rPr lang="en-US" sz="1400" dirty="0" err="1"/>
              <a:t>Marjolin's</a:t>
            </a:r>
            <a:r>
              <a:rPr lang="en-US" sz="1400" dirty="0"/>
              <a:t> Ulcer of the Foot in a Diabetic Patient: Case Study. </a:t>
            </a:r>
            <a:r>
              <a:rPr lang="en-US" sz="1400" i="1" dirty="0"/>
              <a:t>J Foot Ankle Surg</a:t>
            </a:r>
            <a:r>
              <a:rPr lang="en-US" sz="1400" dirty="0"/>
              <a:t>. 2018;57(4):838-843.</a:t>
            </a:r>
          </a:p>
        </p:txBody>
      </p:sp>
      <p:sp>
        <p:nvSpPr>
          <p:cNvPr id="6" name="Rectangle 5"/>
          <p:cNvSpPr/>
          <p:nvPr/>
        </p:nvSpPr>
        <p:spPr>
          <a:xfrm>
            <a:off x="1979270" y="5133189"/>
            <a:ext cx="7963380" cy="646331"/>
          </a:xfrm>
          <a:prstGeom prst="rect">
            <a:avLst/>
          </a:prstGeom>
        </p:spPr>
        <p:txBody>
          <a:bodyPr wrap="square">
            <a:spAutoFit/>
          </a:bodyPr>
          <a:lstStyle/>
          <a:p>
            <a:pPr marL="285750" indent="-285750">
              <a:buClr>
                <a:srgbClr val="FFFF00"/>
              </a:buClr>
              <a:buFont typeface="Arial" charset="0"/>
              <a:buChar char="•"/>
            </a:pPr>
            <a:r>
              <a:rPr lang="en-US" dirty="0"/>
              <a:t>View ~1 year postoperatively. The surgical site had healed with no open lesions or signs of recurrence at the site of resection.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600" y="1714500"/>
            <a:ext cx="6134100" cy="3416300"/>
          </a:xfrm>
          <a:prstGeom prst="rect">
            <a:avLst/>
          </a:prstGeom>
        </p:spPr>
      </p:pic>
    </p:spTree>
    <p:extLst>
      <p:ext uri="{BB962C8B-B14F-4D97-AF65-F5344CB8AC3E}">
        <p14:creationId xmlns:p14="http://schemas.microsoft.com/office/powerpoint/2010/main" val="84776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	</a:t>
            </a:r>
          </a:p>
        </p:txBody>
      </p:sp>
      <p:sp>
        <p:nvSpPr>
          <p:cNvPr id="3" name="Content Placeholder 2"/>
          <p:cNvSpPr>
            <a:spLocks noGrp="1"/>
          </p:cNvSpPr>
          <p:nvPr>
            <p:ph sz="quarter" idx="10"/>
          </p:nvPr>
        </p:nvSpPr>
        <p:spPr>
          <a:xfrm>
            <a:off x="914400" y="1193800"/>
            <a:ext cx="10566400" cy="3556000"/>
          </a:xfrm>
        </p:spPr>
        <p:txBody>
          <a:bodyPr numCol="1">
            <a:normAutofit/>
          </a:bodyPr>
          <a:lstStyle/>
          <a:p>
            <a:r>
              <a:rPr lang="en-US" sz="2667" dirty="0"/>
              <a:t>What is </a:t>
            </a:r>
            <a:r>
              <a:rPr lang="en-US" sz="2667" dirty="0" err="1"/>
              <a:t>Marjolin’s</a:t>
            </a:r>
            <a:r>
              <a:rPr lang="en-US" sz="2667" dirty="0"/>
              <a:t> ulcer? </a:t>
            </a:r>
          </a:p>
          <a:p>
            <a:r>
              <a:rPr lang="en-US" sz="2667" dirty="0"/>
              <a:t>What is definition of </a:t>
            </a:r>
            <a:r>
              <a:rPr lang="en-US" sz="2667" dirty="0" err="1"/>
              <a:t>Marjolin’s</a:t>
            </a:r>
            <a:r>
              <a:rPr lang="en-US" sz="2667" dirty="0"/>
              <a:t> ulcer? </a:t>
            </a:r>
          </a:p>
          <a:p>
            <a:r>
              <a:rPr lang="en-US" sz="2667" dirty="0"/>
              <a:t>How to distinguish ulcerated basal cell carcinomas from venous ulcers? </a:t>
            </a:r>
          </a:p>
          <a:p>
            <a:r>
              <a:rPr lang="en-US" sz="2667" dirty="0"/>
              <a:t>How to treat </a:t>
            </a:r>
            <a:r>
              <a:rPr lang="en-US" sz="2667" dirty="0" err="1"/>
              <a:t>Marjolin’s</a:t>
            </a:r>
            <a:r>
              <a:rPr lang="en-US" sz="2667"/>
              <a:t> ulcer? </a:t>
            </a:r>
            <a:endParaRPr lang="en-US" sz="2667" dirty="0"/>
          </a:p>
        </p:txBody>
      </p:sp>
    </p:spTree>
    <p:extLst>
      <p:ext uri="{BB962C8B-B14F-4D97-AF65-F5344CB8AC3E}">
        <p14:creationId xmlns:p14="http://schemas.microsoft.com/office/powerpoint/2010/main" val="365514089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What is </a:t>
            </a:r>
            <a:r>
              <a:rPr lang="en-US" sz="4000" b="1" dirty="0" err="1"/>
              <a:t>Marjolin’s</a:t>
            </a:r>
            <a:r>
              <a:rPr lang="en-US" sz="4000" b="1" dirty="0"/>
              <a:t> ulcer?</a:t>
            </a: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r>
              <a:rPr lang="en-US" sz="1600" dirty="0">
                <a:solidFill>
                  <a:schemeClr val="bg1"/>
                </a:solidFill>
              </a:rPr>
              <a:t> </a:t>
            </a:r>
          </a:p>
        </p:txBody>
      </p:sp>
      <p:sp>
        <p:nvSpPr>
          <p:cNvPr id="5" name="TextBox 4"/>
          <p:cNvSpPr txBox="1"/>
          <p:nvPr/>
        </p:nvSpPr>
        <p:spPr>
          <a:xfrm>
            <a:off x="6092576" y="5657634"/>
            <a:ext cx="5829286" cy="738664"/>
          </a:xfrm>
          <a:prstGeom prst="rect">
            <a:avLst/>
          </a:prstGeom>
          <a:noFill/>
        </p:spPr>
        <p:txBody>
          <a:bodyPr wrap="square" rtlCol="0">
            <a:spAutoFit/>
          </a:bodyPr>
          <a:lstStyle/>
          <a:p>
            <a:pPr marL="403225" indent="-403225"/>
            <a:r>
              <a:rPr lang="en-US" sz="1400" dirty="0" err="1"/>
              <a:t>Tchanque-Fossuo</a:t>
            </a:r>
            <a:r>
              <a:rPr lang="en-US" sz="1400" dirty="0"/>
              <a:t> CN, </a:t>
            </a:r>
            <a:r>
              <a:rPr lang="en-US" sz="1400" dirty="0" err="1"/>
              <a:t>Millsop</a:t>
            </a:r>
            <a:r>
              <a:rPr lang="en-US" sz="1400" dirty="0"/>
              <a:t> JW, Johnson MA, </a:t>
            </a:r>
            <a:r>
              <a:rPr lang="en-US" sz="1400" dirty="0" err="1"/>
              <a:t>Dahle</a:t>
            </a:r>
            <a:r>
              <a:rPr lang="en-US" sz="1400" dirty="0"/>
              <a:t> SE, </a:t>
            </a:r>
            <a:r>
              <a:rPr lang="en-US" sz="1400" dirty="0" err="1"/>
              <a:t>Isseroff</a:t>
            </a:r>
            <a:r>
              <a:rPr lang="en-US" sz="1400" dirty="0"/>
              <a:t> RR. Ulcerated Basal Cell Carcinomas Masquerading as Venous Leg Ulcers. </a:t>
            </a:r>
            <a:r>
              <a:rPr lang="en-US" sz="1400" i="1" dirty="0" err="1"/>
              <a:t>Adv</a:t>
            </a:r>
            <a:r>
              <a:rPr lang="en-US" sz="1400" i="1" dirty="0"/>
              <a:t> Skin Wound Care</a:t>
            </a:r>
            <a:r>
              <a:rPr lang="en-US" sz="1400" dirty="0"/>
              <a:t>. 2018;31(3):130-134.</a:t>
            </a:r>
          </a:p>
        </p:txBody>
      </p:sp>
      <p:sp>
        <p:nvSpPr>
          <p:cNvPr id="6" name="Rectangle 5"/>
          <p:cNvSpPr/>
          <p:nvPr/>
        </p:nvSpPr>
        <p:spPr>
          <a:xfrm>
            <a:off x="1018572" y="2148209"/>
            <a:ext cx="10023676" cy="3416320"/>
          </a:xfrm>
          <a:prstGeom prst="rect">
            <a:avLst/>
          </a:prstGeom>
        </p:spPr>
        <p:txBody>
          <a:bodyPr wrap="square">
            <a:spAutoFit/>
          </a:bodyPr>
          <a:lstStyle/>
          <a:p>
            <a:pPr marL="285750" indent="-285750">
              <a:buClr>
                <a:srgbClr val="FFFF00"/>
              </a:buClr>
              <a:buFont typeface="Arial" charset="0"/>
              <a:buChar char="•"/>
            </a:pPr>
            <a:r>
              <a:rPr lang="en-US" sz="2400" dirty="0"/>
              <a:t>Squamous cell carcinoma (SCC) has been commonly reported by foot and ankle specialists. </a:t>
            </a:r>
          </a:p>
          <a:p>
            <a:pPr marL="285750" indent="-285750">
              <a:buClr>
                <a:srgbClr val="FFFF00"/>
              </a:buClr>
              <a:buFont typeface="Arial" charset="0"/>
              <a:buChar char="•"/>
            </a:pPr>
            <a:r>
              <a:rPr lang="en-US" sz="2400" dirty="0" err="1"/>
              <a:t>Marjolin's</a:t>
            </a:r>
            <a:r>
              <a:rPr lang="en-US" sz="2400" dirty="0"/>
              <a:t> ulcer is a malignancy that involves a posttraumatic scar or ulceration that can develop into SCC from chronic neuropathic pedal wounds, venous stasis, or decubitus ulcerations. </a:t>
            </a:r>
          </a:p>
          <a:p>
            <a:pPr marL="285750" indent="-285750">
              <a:buClr>
                <a:srgbClr val="FFFF00"/>
              </a:buClr>
              <a:buFont typeface="Arial" charset="0"/>
              <a:buChar char="•"/>
            </a:pPr>
            <a:r>
              <a:rPr lang="en-US" sz="2400" dirty="0"/>
              <a:t>Most </a:t>
            </a:r>
            <a:r>
              <a:rPr lang="en-US" sz="2400" dirty="0" err="1"/>
              <a:t>Marjolin's</a:t>
            </a:r>
            <a:r>
              <a:rPr lang="en-US" sz="2400" dirty="0"/>
              <a:t> ulcers are found in the lower extremity, specifically the feet, and it is twice as common in females as males. </a:t>
            </a:r>
          </a:p>
          <a:p>
            <a:pPr marL="285750" indent="-285750">
              <a:buClr>
                <a:srgbClr val="FFFF00"/>
              </a:buClr>
              <a:buFont typeface="Arial" charset="0"/>
              <a:buChar char="•"/>
            </a:pPr>
            <a:r>
              <a:rPr lang="en-US" sz="2400" dirty="0"/>
              <a:t>Biopsy of the tumor is the reference standard to diagnose SCC, and wide excision of SCC is the most common treatment option. </a:t>
            </a:r>
          </a:p>
        </p:txBody>
      </p:sp>
    </p:spTree>
    <p:extLst>
      <p:ext uri="{BB962C8B-B14F-4D97-AF65-F5344CB8AC3E}">
        <p14:creationId xmlns:p14="http://schemas.microsoft.com/office/powerpoint/2010/main" val="62213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is definition of </a:t>
            </a:r>
            <a:r>
              <a:rPr lang="en-US" dirty="0" err="1"/>
              <a:t>Marjolin’s</a:t>
            </a:r>
            <a:r>
              <a:rPr lang="en-US" dirty="0"/>
              <a:t> ulcer?</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276845" y="5981045"/>
            <a:ext cx="7674016" cy="523220"/>
          </a:xfrm>
          <a:prstGeom prst="rect">
            <a:avLst/>
          </a:prstGeom>
          <a:noFill/>
        </p:spPr>
        <p:txBody>
          <a:bodyPr wrap="square" rtlCol="0">
            <a:spAutoFit/>
          </a:bodyPr>
          <a:lstStyle/>
          <a:p>
            <a:pPr marL="460375" indent="-460375"/>
            <a:r>
              <a:rPr lang="en-US" sz="1400" dirty="0" err="1"/>
              <a:t>Yanofsky</a:t>
            </a:r>
            <a:r>
              <a:rPr lang="en-US" sz="1400" dirty="0"/>
              <a:t> VR, Mercer SE, Phelps RG. Histopathological variants of cutaneous squamous cell carcinoma: a review. </a:t>
            </a:r>
            <a:r>
              <a:rPr lang="en-US" sz="1400" i="1" dirty="0"/>
              <a:t>J Skin Cancer</a:t>
            </a:r>
            <a:r>
              <a:rPr lang="en-US" sz="1400" dirty="0"/>
              <a:t>. 2011;2011:210813. doi:10.1155/2011/210813</a:t>
            </a:r>
          </a:p>
        </p:txBody>
      </p:sp>
      <p:sp>
        <p:nvSpPr>
          <p:cNvPr id="5" name="Content Placeholder 2"/>
          <p:cNvSpPr txBox="1">
            <a:spLocks/>
          </p:cNvSpPr>
          <p:nvPr/>
        </p:nvSpPr>
        <p:spPr>
          <a:xfrm>
            <a:off x="928700" y="1412460"/>
            <a:ext cx="10545344" cy="403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1800" i="1" dirty="0"/>
              <a:t>De novo</a:t>
            </a:r>
            <a:r>
              <a:rPr lang="en-US" sz="1800" dirty="0"/>
              <a:t> SCC is a particularly aggressive variant of SCC which lacks a precursor and will thus arise independently on skin which has been chronically injured or diseased. It is not correlated with sun exposure, nor will it show any evidence of previous actinic lesions or SCCS. </a:t>
            </a:r>
          </a:p>
          <a:p>
            <a:pPr>
              <a:buClr>
                <a:srgbClr val="FFFF00"/>
              </a:buClr>
            </a:pPr>
            <a:r>
              <a:rPr lang="en-US" sz="1800" dirty="0"/>
              <a:t>Generally, </a:t>
            </a:r>
            <a:r>
              <a:rPr lang="en-US" sz="1800" i="1" dirty="0"/>
              <a:t>de novo</a:t>
            </a:r>
            <a:r>
              <a:rPr lang="en-US" sz="1800" dirty="0"/>
              <a:t> SCC will emerge in the setting of long-standing ulcers, burn scars, or osteomyelitis. It can also be seen in chronic inflammatory conditions such as discoid lupus erythematosus and dystrophic epidermolysis bullosa. The tendency for malignancies to develop in burn scars was first described by </a:t>
            </a:r>
            <a:r>
              <a:rPr lang="en-US" sz="1800" dirty="0" err="1"/>
              <a:t>Marjolin</a:t>
            </a:r>
            <a:r>
              <a:rPr lang="en-US" sz="1800" dirty="0"/>
              <a:t> in 1827, and accordingly, are referred to today as </a:t>
            </a:r>
            <a:r>
              <a:rPr lang="en-US" sz="1800" dirty="0" err="1"/>
              <a:t>Marjolin's</a:t>
            </a:r>
            <a:r>
              <a:rPr lang="en-US" sz="1800" dirty="0"/>
              <a:t> ulcers.</a:t>
            </a:r>
          </a:p>
          <a:p>
            <a:pPr>
              <a:buClr>
                <a:srgbClr val="FFFF00"/>
              </a:buClr>
            </a:pPr>
            <a:r>
              <a:rPr lang="en-US" sz="1800" dirty="0"/>
              <a:t>Unlike conventional SCCs, which tend to occur on the face, neck, hands, and other sun-damage prone areas, </a:t>
            </a:r>
            <a:r>
              <a:rPr lang="en-US" sz="1800" i="1" dirty="0"/>
              <a:t>de novo</a:t>
            </a:r>
            <a:r>
              <a:rPr lang="en-US" sz="1800" dirty="0"/>
              <a:t> SCCs are most commonly found on the lower extremities, where burn scars are more prevalent. </a:t>
            </a:r>
          </a:p>
          <a:p>
            <a:pPr>
              <a:buClr>
                <a:srgbClr val="FFFF00"/>
              </a:buClr>
            </a:pPr>
            <a:r>
              <a:rPr lang="en-US" sz="1800" dirty="0"/>
              <a:t>Although females on average sustain a greater number of burn injuries than males, there is a predilection for malignant scar development in men, and </a:t>
            </a:r>
            <a:r>
              <a:rPr lang="en-US" sz="1800" i="1" dirty="0"/>
              <a:t>de novo</a:t>
            </a:r>
            <a:r>
              <a:rPr lang="en-US" sz="1800" dirty="0"/>
              <a:t> SCCs are significantly more likely to be found in males than in females. They usually emerge 20 to 40 years after the original trauma occurred, and will present clinically as </a:t>
            </a:r>
            <a:r>
              <a:rPr lang="en-US" sz="1800" dirty="0" err="1"/>
              <a:t>nonhealing</a:t>
            </a:r>
            <a:r>
              <a:rPr lang="en-US" sz="1800" dirty="0"/>
              <a:t>, </a:t>
            </a:r>
            <a:r>
              <a:rPr lang="en-US" sz="1800" dirty="0" err="1"/>
              <a:t>exophytic</a:t>
            </a:r>
            <a:r>
              <a:rPr lang="en-US" sz="1800" dirty="0"/>
              <a:t> growths or indurated ulcers which have recently became painful and may have a foul smelling discharge </a:t>
            </a:r>
          </a:p>
        </p:txBody>
      </p:sp>
    </p:spTree>
    <p:extLst>
      <p:ext uri="{BB962C8B-B14F-4D97-AF65-F5344CB8AC3E}">
        <p14:creationId xmlns:p14="http://schemas.microsoft.com/office/powerpoint/2010/main" val="90952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is definition of </a:t>
            </a:r>
            <a:r>
              <a:rPr lang="en-US" dirty="0" err="1"/>
              <a:t>Marjolin’s</a:t>
            </a:r>
            <a:r>
              <a:rPr lang="en-US" dirty="0"/>
              <a:t> ulcer?</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7" name="TextBox 6"/>
          <p:cNvSpPr txBox="1"/>
          <p:nvPr/>
        </p:nvSpPr>
        <p:spPr>
          <a:xfrm>
            <a:off x="4276845" y="5981045"/>
            <a:ext cx="7674016" cy="523220"/>
          </a:xfrm>
          <a:prstGeom prst="rect">
            <a:avLst/>
          </a:prstGeom>
          <a:noFill/>
        </p:spPr>
        <p:txBody>
          <a:bodyPr wrap="square" rtlCol="0">
            <a:spAutoFit/>
          </a:bodyPr>
          <a:lstStyle/>
          <a:p>
            <a:pPr marL="460375" indent="-460375"/>
            <a:r>
              <a:rPr lang="en-US" sz="1400" dirty="0" err="1"/>
              <a:t>Sadegh</a:t>
            </a:r>
            <a:r>
              <a:rPr lang="en-US" sz="1400" dirty="0"/>
              <a:t> </a:t>
            </a:r>
            <a:r>
              <a:rPr lang="en-US" sz="1400" dirty="0" err="1"/>
              <a:t>Fazeli</a:t>
            </a:r>
            <a:r>
              <a:rPr lang="en-US" sz="1400" dirty="0"/>
              <a:t> M, </a:t>
            </a:r>
            <a:r>
              <a:rPr lang="en-US" sz="1400" dirty="0" err="1"/>
              <a:t>Lebaschi</a:t>
            </a:r>
            <a:r>
              <a:rPr lang="en-US" sz="1400" dirty="0"/>
              <a:t> AH, </a:t>
            </a:r>
            <a:r>
              <a:rPr lang="en-US" sz="1400" dirty="0" err="1"/>
              <a:t>Hajirostam</a:t>
            </a:r>
            <a:r>
              <a:rPr lang="en-US" sz="1400" dirty="0"/>
              <a:t> M, </a:t>
            </a:r>
            <a:r>
              <a:rPr lang="en-US" sz="1400" dirty="0" err="1"/>
              <a:t>Keramati</a:t>
            </a:r>
            <a:r>
              <a:rPr lang="en-US" sz="1400" dirty="0"/>
              <a:t> MR. </a:t>
            </a:r>
            <a:r>
              <a:rPr lang="en-US" sz="1400" dirty="0" err="1"/>
              <a:t>Marjolin's</a:t>
            </a:r>
            <a:r>
              <a:rPr lang="en-US" sz="1400" dirty="0"/>
              <a:t> ulcer: clinical and pathologic features of 83 cases and review of literature. </a:t>
            </a:r>
            <a:r>
              <a:rPr lang="en-US" sz="1400" i="1" dirty="0"/>
              <a:t>Med J Islam </a:t>
            </a:r>
            <a:r>
              <a:rPr lang="en-US" sz="1400" i="1" dirty="0" err="1"/>
              <a:t>Repub</a:t>
            </a:r>
            <a:r>
              <a:rPr lang="en-US" sz="1400" i="1" dirty="0"/>
              <a:t> Iran</a:t>
            </a:r>
            <a:r>
              <a:rPr lang="en-US" sz="1400" dirty="0"/>
              <a:t>. 2013;27(4):215-224.</a:t>
            </a:r>
          </a:p>
        </p:txBody>
      </p:sp>
      <p:sp>
        <p:nvSpPr>
          <p:cNvPr id="4" name="Rectangle 1"/>
          <p:cNvSpPr>
            <a:spLocks noChangeArrowheads="1"/>
          </p:cNvSpPr>
          <p:nvPr/>
        </p:nvSpPr>
        <p:spPr bwMode="auto">
          <a:xfrm>
            <a:off x="3443176" y="1498323"/>
            <a:ext cx="49103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
                <a:srgbClr val="FFFF00"/>
              </a:buClr>
              <a:buSzTx/>
              <a:buFont typeface="Arial" charset="0"/>
              <a:buChar char="•"/>
              <a:tabLst/>
            </a:pPr>
            <a:r>
              <a:rPr kumimoji="0" lang="x-none" altLang="x-none" sz="1800" b="1" i="0" u="none" strike="noStrike" cap="none" normalizeH="0" baseline="0" dirty="0">
                <a:ln>
                  <a:noFill/>
                </a:ln>
                <a:effectLst/>
                <a:latin typeface="Arial" charset="0"/>
              </a:rPr>
              <a:t>Frequency of </a:t>
            </a:r>
            <a:r>
              <a:rPr kumimoji="0" lang="en-US" altLang="x-none" sz="1800" b="1" i="0" u="none" strike="noStrike" cap="none" normalizeH="0" baseline="0" dirty="0">
                <a:ln>
                  <a:noFill/>
                </a:ln>
                <a:effectLst/>
                <a:latin typeface="Arial" charset="0"/>
              </a:rPr>
              <a:t>histopathologic diagnoses</a:t>
            </a:r>
            <a:endParaRPr kumimoji="0" lang="x-none" altLang="x-none" sz="1800" b="1" i="0" u="none" strike="noStrike" cap="none" normalizeH="0" baseline="0" dirty="0">
              <a:ln>
                <a:noFill/>
              </a:ln>
              <a:effectLst/>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47168570"/>
              </p:ext>
            </p:extLst>
          </p:nvPr>
        </p:nvGraphicFramePr>
        <p:xfrm>
          <a:off x="838200" y="1989614"/>
          <a:ext cx="10515600" cy="4023360"/>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0">
                <a:tc>
                  <a:txBody>
                    <a:bodyPr/>
                    <a:lstStyle/>
                    <a:p>
                      <a:pPr fontAlgn="t"/>
                      <a:r>
                        <a:rPr lang="en-US" dirty="0">
                          <a:solidFill>
                            <a:schemeClr val="tx1"/>
                          </a:solidFill>
                          <a:effectLst/>
                        </a:rPr>
                        <a:t>Pathologic diagnosis</a:t>
                      </a:r>
                    </a:p>
                  </a:txBody>
                  <a:tcPr>
                    <a:lnL>
                      <a:noFill/>
                    </a:lnL>
                    <a:lnR>
                      <a:noFill/>
                    </a:lnR>
                    <a:lnT>
                      <a:noFill/>
                    </a:lnT>
                    <a:lnB w="12700" cap="flat" cmpd="sng" algn="ctr">
                      <a:solidFill>
                        <a:srgbClr val="000000"/>
                      </a:solidFill>
                      <a:prstDash val="solid"/>
                      <a:round/>
                      <a:headEnd type="none" w="med" len="med"/>
                      <a:tailEnd type="none" w="med" len="med"/>
                    </a:lnB>
                  </a:tcPr>
                </a:tc>
                <a:tc>
                  <a:txBody>
                    <a:bodyPr/>
                    <a:lstStyle/>
                    <a:p>
                      <a:pPr fontAlgn="t"/>
                      <a:r>
                        <a:rPr lang="en-US">
                          <a:solidFill>
                            <a:schemeClr val="tx1"/>
                          </a:solidFill>
                          <a:effectLst/>
                        </a:rPr>
                        <a:t>Frequency NO. (%)</a:t>
                      </a:r>
                    </a:p>
                  </a:txBody>
                  <a:tcP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fontAlgn="t"/>
                      <a:r>
                        <a:rPr lang="en-US" dirty="0">
                          <a:solidFill>
                            <a:schemeClr val="tx1"/>
                          </a:solidFill>
                          <a:effectLst/>
                        </a:rPr>
                        <a:t>Well differentiated SCC</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dirty="0">
                          <a:solidFill>
                            <a:schemeClr val="tx1"/>
                          </a:solidFill>
                          <a:effectLst/>
                        </a:rPr>
                        <a:t>32 (38.6%)</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fontAlgn="t"/>
                      <a:r>
                        <a:rPr lang="en-US" dirty="0">
                          <a:solidFill>
                            <a:schemeClr val="tx1"/>
                          </a:solidFill>
                          <a:effectLst/>
                        </a:rPr>
                        <a:t>SCC, differentiation not reported</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is-IS" dirty="0">
                          <a:solidFill>
                            <a:schemeClr val="tx1"/>
                          </a:solidFill>
                          <a:effectLst/>
                        </a:rPr>
                        <a:t>20(24.1%)</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fontAlgn="t"/>
                      <a:r>
                        <a:rPr lang="en-US" dirty="0">
                          <a:solidFill>
                            <a:schemeClr val="tx1"/>
                          </a:solidFill>
                          <a:effectLst/>
                        </a:rPr>
                        <a:t>Moderately Differentiated SCC</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dirty="0">
                          <a:solidFill>
                            <a:schemeClr val="tx1"/>
                          </a:solidFill>
                          <a:effectLst/>
                        </a:rPr>
                        <a:t>11(13.2%)</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fontAlgn="t"/>
                      <a:r>
                        <a:rPr lang="en-US" dirty="0">
                          <a:solidFill>
                            <a:schemeClr val="tx1"/>
                          </a:solidFill>
                          <a:effectLst/>
                        </a:rPr>
                        <a:t>BCC</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dirty="0">
                          <a:solidFill>
                            <a:schemeClr val="tx1"/>
                          </a:solidFill>
                          <a:effectLst/>
                        </a:rPr>
                        <a:t>8(9.6%)</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fontAlgn="t"/>
                      <a:r>
                        <a:rPr lang="en-US" dirty="0">
                          <a:solidFill>
                            <a:schemeClr val="tx1"/>
                          </a:solidFill>
                          <a:effectLst/>
                        </a:rPr>
                        <a:t>Poorly </a:t>
                      </a:r>
                      <a:r>
                        <a:rPr lang="en-US" dirty="0" err="1">
                          <a:solidFill>
                            <a:schemeClr val="tx1"/>
                          </a:solidFill>
                          <a:effectLst/>
                        </a:rPr>
                        <a:t>Differentiatd</a:t>
                      </a:r>
                      <a:r>
                        <a:rPr lang="en-US" dirty="0">
                          <a:solidFill>
                            <a:schemeClr val="tx1"/>
                          </a:solidFill>
                          <a:effectLst/>
                        </a:rPr>
                        <a:t> SCC</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a:solidFill>
                            <a:schemeClr val="tx1"/>
                          </a:solidFill>
                          <a:effectLst/>
                        </a:rPr>
                        <a:t>5(6.0%)</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fontAlgn="t"/>
                      <a:r>
                        <a:rPr lang="en-US" dirty="0">
                          <a:solidFill>
                            <a:schemeClr val="tx1"/>
                          </a:solidFill>
                          <a:effectLst/>
                        </a:rPr>
                        <a:t>Melanoma</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dirty="0">
                          <a:solidFill>
                            <a:schemeClr val="tx1"/>
                          </a:solidFill>
                          <a:effectLst/>
                        </a:rPr>
                        <a:t>2(2.4%)</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fontAlgn="t"/>
                      <a:r>
                        <a:rPr lang="en-US" dirty="0">
                          <a:solidFill>
                            <a:schemeClr val="tx1"/>
                          </a:solidFill>
                          <a:effectLst/>
                        </a:rPr>
                        <a:t>Verrucous carcinoma</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a:solidFill>
                            <a:schemeClr val="tx1"/>
                          </a:solidFill>
                          <a:effectLst/>
                        </a:rPr>
                        <a:t>2(2.4%)</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fontAlgn="t"/>
                      <a:r>
                        <a:rPr lang="en-US" dirty="0">
                          <a:solidFill>
                            <a:schemeClr val="tx1"/>
                          </a:solidFill>
                          <a:effectLst/>
                        </a:rPr>
                        <a:t>MFH</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a:solidFill>
                            <a:schemeClr val="tx1"/>
                          </a:solidFill>
                          <a:effectLst/>
                        </a:rPr>
                        <a:t>1(1.2%)</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fontAlgn="t"/>
                      <a:r>
                        <a:rPr lang="en-US" dirty="0">
                          <a:solidFill>
                            <a:schemeClr val="tx1"/>
                          </a:solidFill>
                          <a:effectLst/>
                        </a:rPr>
                        <a:t>Mucoepidermoid carcinoma</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a:solidFill>
                            <a:schemeClr val="tx1"/>
                          </a:solidFill>
                          <a:effectLst/>
                        </a:rPr>
                        <a:t>1(1.2%)</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fontAlgn="t"/>
                      <a:r>
                        <a:rPr lang="en-US" dirty="0" err="1">
                          <a:solidFill>
                            <a:schemeClr val="tx1"/>
                          </a:solidFill>
                          <a:effectLst/>
                        </a:rPr>
                        <a:t>Leiomyosarcoma</a:t>
                      </a:r>
                      <a:endParaRPr lang="en-US" dirty="0">
                        <a:solidFill>
                          <a:schemeClr val="tx1"/>
                        </a:solidFill>
                        <a:effectLst/>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dirty="0">
                          <a:solidFill>
                            <a:schemeClr val="tx1"/>
                          </a:solidFill>
                          <a:effectLst/>
                        </a:rPr>
                        <a:t>1(1.2%)</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6734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How to distinguish ulcerated basal cell carcinomas from venous ulcers?</a:t>
            </a: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r>
              <a:rPr lang="en-US" sz="1600" dirty="0">
                <a:solidFill>
                  <a:schemeClr val="bg1"/>
                </a:solidFill>
              </a:rPr>
              <a:t>. </a:t>
            </a:r>
          </a:p>
        </p:txBody>
      </p:sp>
      <p:sp>
        <p:nvSpPr>
          <p:cNvPr id="5" name="TextBox 4"/>
          <p:cNvSpPr txBox="1"/>
          <p:nvPr/>
        </p:nvSpPr>
        <p:spPr>
          <a:xfrm>
            <a:off x="6092576" y="5657634"/>
            <a:ext cx="5829286" cy="738664"/>
          </a:xfrm>
          <a:prstGeom prst="rect">
            <a:avLst/>
          </a:prstGeom>
          <a:noFill/>
        </p:spPr>
        <p:txBody>
          <a:bodyPr wrap="square" rtlCol="0">
            <a:spAutoFit/>
          </a:bodyPr>
          <a:lstStyle/>
          <a:p>
            <a:pPr marL="403225" indent="-403225"/>
            <a:r>
              <a:rPr lang="en-US" sz="1400" dirty="0" err="1"/>
              <a:t>Tchanque-Fossuo</a:t>
            </a:r>
            <a:r>
              <a:rPr lang="en-US" sz="1400" dirty="0"/>
              <a:t> CN, </a:t>
            </a:r>
            <a:r>
              <a:rPr lang="en-US" sz="1400" dirty="0" err="1"/>
              <a:t>Millsop</a:t>
            </a:r>
            <a:r>
              <a:rPr lang="en-US" sz="1400" dirty="0"/>
              <a:t> JW, Johnson MA, </a:t>
            </a:r>
            <a:r>
              <a:rPr lang="en-US" sz="1400" dirty="0" err="1"/>
              <a:t>Dahle</a:t>
            </a:r>
            <a:r>
              <a:rPr lang="en-US" sz="1400" dirty="0"/>
              <a:t> SE, </a:t>
            </a:r>
            <a:r>
              <a:rPr lang="en-US" sz="1400" dirty="0" err="1"/>
              <a:t>Isseroff</a:t>
            </a:r>
            <a:r>
              <a:rPr lang="en-US" sz="1400" dirty="0"/>
              <a:t> RR. Ulcerated Basal Cell Carcinomas Masquerading as Venous Leg Ulcers. </a:t>
            </a:r>
            <a:r>
              <a:rPr lang="en-US" sz="1400" i="1" dirty="0" err="1"/>
              <a:t>Adv</a:t>
            </a:r>
            <a:r>
              <a:rPr lang="en-US" sz="1400" i="1" dirty="0"/>
              <a:t> Skin Wound Care</a:t>
            </a:r>
            <a:r>
              <a:rPr lang="en-US" sz="1400" dirty="0"/>
              <a:t>. 2018;31(3):130-134.</a:t>
            </a:r>
          </a:p>
        </p:txBody>
      </p:sp>
      <p:pic>
        <p:nvPicPr>
          <p:cNvPr id="11" name="Picture 10"/>
          <p:cNvPicPr>
            <a:picLocks noChangeAspect="1"/>
          </p:cNvPicPr>
          <p:nvPr/>
        </p:nvPicPr>
        <p:blipFill>
          <a:blip r:embed="rId3"/>
          <a:stretch>
            <a:fillRect/>
          </a:stretch>
        </p:blipFill>
        <p:spPr>
          <a:xfrm>
            <a:off x="667821" y="2148209"/>
            <a:ext cx="10943806" cy="2863629"/>
          </a:xfrm>
          <a:prstGeom prst="rect">
            <a:avLst/>
          </a:prstGeom>
        </p:spPr>
      </p:pic>
    </p:spTree>
    <p:extLst>
      <p:ext uri="{BB962C8B-B14F-4D97-AF65-F5344CB8AC3E}">
        <p14:creationId xmlns:p14="http://schemas.microsoft.com/office/powerpoint/2010/main" val="38683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How to distinguish biopsies of ulcerated basal cell carcinomas from venous ulcers?</a:t>
            </a:r>
          </a:p>
        </p:txBody>
      </p:sp>
      <p:sp>
        <p:nvSpPr>
          <p:cNvPr id="11" name="Content Placeholder 10">
            <a:extLst>
              <a:ext uri="{FF2B5EF4-FFF2-40B4-BE49-F238E27FC236}">
                <a16:creationId xmlns:a16="http://schemas.microsoft.com/office/drawing/2014/main" id="{7BBB86D7-3594-4AD0-4E7D-B2B252B9FA56}"/>
              </a:ext>
            </a:extLst>
          </p:cNvPr>
          <p:cNvSpPr>
            <a:spLocks noGrp="1"/>
          </p:cNvSpPr>
          <p:nvPr>
            <p:ph idx="1"/>
          </p:nvPr>
        </p:nvSpPr>
        <p:spPr/>
        <p:txBody>
          <a:bodyPr/>
          <a:lstStyle/>
          <a:p>
            <a:endParaRPr lang="en-US"/>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r>
              <a:rPr lang="en-US" sz="1600" dirty="0">
                <a:solidFill>
                  <a:schemeClr val="bg1"/>
                </a:solidFill>
              </a:rPr>
              <a:t>. </a:t>
            </a:r>
          </a:p>
        </p:txBody>
      </p:sp>
      <p:sp>
        <p:nvSpPr>
          <p:cNvPr id="5" name="TextBox 4"/>
          <p:cNvSpPr txBox="1"/>
          <p:nvPr/>
        </p:nvSpPr>
        <p:spPr>
          <a:xfrm>
            <a:off x="4738345" y="6201174"/>
            <a:ext cx="7310900" cy="523220"/>
          </a:xfrm>
          <a:prstGeom prst="rect">
            <a:avLst/>
          </a:prstGeom>
          <a:noFill/>
        </p:spPr>
        <p:txBody>
          <a:bodyPr wrap="square" rtlCol="0">
            <a:spAutoFit/>
          </a:bodyPr>
          <a:lstStyle/>
          <a:p>
            <a:pPr marL="403225" indent="-403225"/>
            <a:r>
              <a:rPr lang="en-US" sz="1400" dirty="0" err="1"/>
              <a:t>Cavaliere</a:t>
            </a:r>
            <a:r>
              <a:rPr lang="en-US" sz="1400" dirty="0"/>
              <a:t> R, Mercado DM, Mani M. Squamous Cell Carcinoma From </a:t>
            </a:r>
            <a:r>
              <a:rPr lang="en-US" sz="1400" dirty="0" err="1"/>
              <a:t>Marjolin's</a:t>
            </a:r>
            <a:r>
              <a:rPr lang="en-US" sz="1400" dirty="0"/>
              <a:t> Ulcer of the Foot in a Diabetic Patient: Case Study. </a:t>
            </a:r>
            <a:r>
              <a:rPr lang="en-US" sz="1400" i="1" dirty="0"/>
              <a:t>J Foot Ankle Surg</a:t>
            </a:r>
            <a:r>
              <a:rPr lang="en-US" sz="1400" dirty="0"/>
              <a:t>. 2018;57(4):838-843.</a:t>
            </a:r>
          </a:p>
        </p:txBody>
      </p:sp>
      <p:sp>
        <p:nvSpPr>
          <p:cNvPr id="6" name="Rectangle 5"/>
          <p:cNvSpPr/>
          <p:nvPr/>
        </p:nvSpPr>
        <p:spPr>
          <a:xfrm>
            <a:off x="3597100" y="1757458"/>
            <a:ext cx="2716195" cy="3693319"/>
          </a:xfrm>
          <a:prstGeom prst="rect">
            <a:avLst/>
          </a:prstGeom>
        </p:spPr>
        <p:txBody>
          <a:bodyPr wrap="square">
            <a:spAutoFit/>
          </a:bodyPr>
          <a:lstStyle/>
          <a:p>
            <a:pPr marL="285750" indent="-285750">
              <a:buClr>
                <a:srgbClr val="FFFF00"/>
              </a:buClr>
              <a:buFont typeface="Arial" charset="0"/>
              <a:buChar char="•"/>
            </a:pPr>
            <a:r>
              <a:rPr lang="en-US" i="1" dirty="0"/>
              <a:t>(A) Skin biopsy </a:t>
            </a:r>
            <a:r>
              <a:rPr lang="en-US" dirty="0"/>
              <a:t>showing epidermal ulceration (original magnification × 40; hematoxylin and eosin stain) composed of </a:t>
            </a:r>
            <a:r>
              <a:rPr lang="en-US" i="1" dirty="0"/>
              <a:t>(B)</a:t>
            </a:r>
            <a:r>
              <a:rPr lang="en-US" dirty="0"/>
              <a:t> acute and chronic inflammatory cells and organizing granulation tissue, with reactive degenerative changes (original magnification × 400; hematoxylin and eosin stain).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46" y="1636015"/>
            <a:ext cx="3444462" cy="42634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295" y="1748404"/>
            <a:ext cx="2915676" cy="4038699"/>
          </a:xfrm>
          <a:prstGeom prst="rect">
            <a:avLst/>
          </a:prstGeom>
        </p:spPr>
      </p:pic>
      <p:sp>
        <p:nvSpPr>
          <p:cNvPr id="10" name="Rectangle 9"/>
          <p:cNvSpPr/>
          <p:nvPr/>
        </p:nvSpPr>
        <p:spPr>
          <a:xfrm>
            <a:off x="9053440" y="1761443"/>
            <a:ext cx="2716195" cy="4524315"/>
          </a:xfrm>
          <a:prstGeom prst="rect">
            <a:avLst/>
          </a:prstGeom>
        </p:spPr>
        <p:txBody>
          <a:bodyPr wrap="square">
            <a:spAutoFit/>
          </a:bodyPr>
          <a:lstStyle/>
          <a:p>
            <a:pPr marL="285750" indent="-285750">
              <a:buClr>
                <a:srgbClr val="FFFF00"/>
              </a:buClr>
              <a:buFont typeface="Arial" charset="0"/>
              <a:buChar char="•"/>
            </a:pPr>
            <a:r>
              <a:rPr lang="en-US" i="1" dirty="0"/>
              <a:t>(A)</a:t>
            </a:r>
            <a:r>
              <a:rPr lang="en-US" dirty="0"/>
              <a:t> Well-differentiated, invasive squamous cell carcinoma showing ulceration (original magnification × 40; hematoxylin and eosin stain). </a:t>
            </a:r>
            <a:r>
              <a:rPr lang="en-US" i="1" dirty="0"/>
              <a:t>(B)</a:t>
            </a:r>
            <a:r>
              <a:rPr lang="en-US" dirty="0"/>
              <a:t> Nest of mild to moderate atypical cells showing abundant eosinophilic cytoplasm and large nuclei with vesicular chromatin (original magnification × 400; hematoxylin and eosin stain).</a:t>
            </a:r>
          </a:p>
        </p:txBody>
      </p:sp>
    </p:spTree>
    <p:extLst>
      <p:ext uri="{BB962C8B-B14F-4D97-AF65-F5344CB8AC3E}">
        <p14:creationId xmlns:p14="http://schemas.microsoft.com/office/powerpoint/2010/main" val="142481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How to treat </a:t>
            </a:r>
            <a:r>
              <a:rPr lang="en-US" sz="4000" b="1" dirty="0" err="1"/>
              <a:t>Marjolin’s</a:t>
            </a:r>
            <a:r>
              <a:rPr lang="en-US" sz="4000" b="1" dirty="0"/>
              <a:t> ulcer?</a:t>
            </a:r>
          </a:p>
        </p:txBody>
      </p:sp>
      <p:sp>
        <p:nvSpPr>
          <p:cNvPr id="9" name="Content Placeholder 8">
            <a:extLst>
              <a:ext uri="{FF2B5EF4-FFF2-40B4-BE49-F238E27FC236}">
                <a16:creationId xmlns:a16="http://schemas.microsoft.com/office/drawing/2014/main" id="{5CF7B995-A907-0019-9022-486D47355297}"/>
              </a:ext>
            </a:extLst>
          </p:cNvPr>
          <p:cNvSpPr>
            <a:spLocks noGrp="1"/>
          </p:cNvSpPr>
          <p:nvPr>
            <p:ph idx="1"/>
          </p:nvPr>
        </p:nvSpPr>
        <p:spPr/>
        <p:txBody>
          <a:bodyPr/>
          <a:lstStyle/>
          <a:p>
            <a:endParaRPr lang="en-US"/>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r>
              <a:rPr lang="en-US" sz="1600" dirty="0">
                <a:solidFill>
                  <a:schemeClr val="bg1"/>
                </a:solidFill>
              </a:rPr>
              <a:t>. </a:t>
            </a:r>
          </a:p>
        </p:txBody>
      </p:sp>
      <p:sp>
        <p:nvSpPr>
          <p:cNvPr id="5" name="TextBox 4"/>
          <p:cNvSpPr txBox="1"/>
          <p:nvPr/>
        </p:nvSpPr>
        <p:spPr>
          <a:xfrm>
            <a:off x="4738345" y="6048385"/>
            <a:ext cx="7310900" cy="523220"/>
          </a:xfrm>
          <a:prstGeom prst="rect">
            <a:avLst/>
          </a:prstGeom>
          <a:noFill/>
        </p:spPr>
        <p:txBody>
          <a:bodyPr wrap="square" rtlCol="0">
            <a:spAutoFit/>
          </a:bodyPr>
          <a:lstStyle/>
          <a:p>
            <a:pPr marL="403225" indent="-403225"/>
            <a:r>
              <a:rPr lang="en-US" sz="1400" dirty="0" err="1"/>
              <a:t>Cavaliere</a:t>
            </a:r>
            <a:r>
              <a:rPr lang="en-US" sz="1400" dirty="0"/>
              <a:t> R, Mercado DM, Mani M. Squamous Cell Carcinoma From </a:t>
            </a:r>
            <a:r>
              <a:rPr lang="en-US" sz="1400" dirty="0" err="1"/>
              <a:t>Marjolin's</a:t>
            </a:r>
            <a:r>
              <a:rPr lang="en-US" sz="1400" dirty="0"/>
              <a:t> Ulcer of the Foot in a Diabetic Patient: Case Study. </a:t>
            </a:r>
            <a:r>
              <a:rPr lang="en-US" sz="1400" i="1" dirty="0"/>
              <a:t>J Foot Ankle Surg</a:t>
            </a:r>
            <a:r>
              <a:rPr lang="en-US" sz="1400" dirty="0"/>
              <a:t>. 2018;57(4):838-843.</a:t>
            </a:r>
          </a:p>
        </p:txBody>
      </p:sp>
      <p:sp>
        <p:nvSpPr>
          <p:cNvPr id="6" name="Rectangle 5"/>
          <p:cNvSpPr/>
          <p:nvPr/>
        </p:nvSpPr>
        <p:spPr>
          <a:xfrm>
            <a:off x="1979270" y="5133189"/>
            <a:ext cx="7963380" cy="923330"/>
          </a:xfrm>
          <a:prstGeom prst="rect">
            <a:avLst/>
          </a:prstGeom>
        </p:spPr>
        <p:txBody>
          <a:bodyPr wrap="square">
            <a:spAutoFit/>
          </a:bodyPr>
          <a:lstStyle/>
          <a:p>
            <a:pPr marL="285750" indent="-285750">
              <a:buClr>
                <a:srgbClr val="FFFF00"/>
              </a:buClr>
              <a:buFont typeface="Arial" charset="0"/>
              <a:buChar char="•"/>
            </a:pPr>
            <a:r>
              <a:rPr lang="en-US" dirty="0"/>
              <a:t>Preoperative clinical images showing the right posterior plantar heel with the tumor centrally located within the site of the pressure ulceration. The ulcer measured 3.0 cm long, 3.0 cm wide, and 1.5 cm deep.</a:t>
            </a:r>
          </a:p>
        </p:txBody>
      </p:sp>
      <p:pic>
        <p:nvPicPr>
          <p:cNvPr id="3" name="Picture 2"/>
          <p:cNvPicPr>
            <a:picLocks noChangeAspect="1"/>
          </p:cNvPicPr>
          <p:nvPr/>
        </p:nvPicPr>
        <p:blipFill>
          <a:blip r:embed="rId3"/>
          <a:stretch>
            <a:fillRect/>
          </a:stretch>
        </p:blipFill>
        <p:spPr>
          <a:xfrm>
            <a:off x="1370105" y="1575507"/>
            <a:ext cx="9444942" cy="3589078"/>
          </a:xfrm>
          <a:prstGeom prst="rect">
            <a:avLst/>
          </a:prstGeom>
        </p:spPr>
      </p:pic>
    </p:spTree>
    <p:extLst>
      <p:ext uri="{BB962C8B-B14F-4D97-AF65-F5344CB8AC3E}">
        <p14:creationId xmlns:p14="http://schemas.microsoft.com/office/powerpoint/2010/main" val="64219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How to treat </a:t>
            </a:r>
            <a:r>
              <a:rPr lang="en-US" sz="4000" b="1" dirty="0" err="1"/>
              <a:t>Marjolin’s</a:t>
            </a:r>
            <a:r>
              <a:rPr lang="en-US" sz="4000" b="1" dirty="0"/>
              <a:t> ulcer?</a:t>
            </a: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r>
              <a:rPr lang="en-US" sz="1600" dirty="0">
                <a:solidFill>
                  <a:schemeClr val="bg1"/>
                </a:solidFill>
              </a:rPr>
              <a:t>. </a:t>
            </a:r>
          </a:p>
        </p:txBody>
      </p:sp>
      <p:sp>
        <p:nvSpPr>
          <p:cNvPr id="5" name="TextBox 4"/>
          <p:cNvSpPr txBox="1"/>
          <p:nvPr/>
        </p:nvSpPr>
        <p:spPr>
          <a:xfrm>
            <a:off x="4738345" y="6048385"/>
            <a:ext cx="7310900" cy="523220"/>
          </a:xfrm>
          <a:prstGeom prst="rect">
            <a:avLst/>
          </a:prstGeom>
          <a:noFill/>
        </p:spPr>
        <p:txBody>
          <a:bodyPr wrap="square" rtlCol="0">
            <a:spAutoFit/>
          </a:bodyPr>
          <a:lstStyle/>
          <a:p>
            <a:pPr marL="403225" indent="-403225"/>
            <a:r>
              <a:rPr lang="en-US" sz="1400" dirty="0" err="1"/>
              <a:t>Cavaliere</a:t>
            </a:r>
            <a:r>
              <a:rPr lang="en-US" sz="1400" dirty="0"/>
              <a:t> R, Mercado DM, Mani M. Squamous Cell Carcinoma From </a:t>
            </a:r>
            <a:r>
              <a:rPr lang="en-US" sz="1400" dirty="0" err="1"/>
              <a:t>Marjolin's</a:t>
            </a:r>
            <a:r>
              <a:rPr lang="en-US" sz="1400" dirty="0"/>
              <a:t> Ulcer of the Foot in a Diabetic Patient: Case Study. </a:t>
            </a:r>
            <a:r>
              <a:rPr lang="en-US" sz="1400" i="1" dirty="0"/>
              <a:t>J Foot Ankle Surg</a:t>
            </a:r>
            <a:r>
              <a:rPr lang="en-US" sz="1400" dirty="0"/>
              <a:t>. 2018;57(4):838-843.</a:t>
            </a:r>
          </a:p>
        </p:txBody>
      </p:sp>
      <p:sp>
        <p:nvSpPr>
          <p:cNvPr id="6" name="Rectangle 5"/>
          <p:cNvSpPr/>
          <p:nvPr/>
        </p:nvSpPr>
        <p:spPr>
          <a:xfrm>
            <a:off x="1979270" y="5133189"/>
            <a:ext cx="7963380" cy="923330"/>
          </a:xfrm>
          <a:prstGeom prst="rect">
            <a:avLst/>
          </a:prstGeom>
        </p:spPr>
        <p:txBody>
          <a:bodyPr wrap="square">
            <a:spAutoFit/>
          </a:bodyPr>
          <a:lstStyle/>
          <a:p>
            <a:pPr marL="285750" indent="-285750">
              <a:buClr>
                <a:srgbClr val="FFFF00"/>
              </a:buClr>
              <a:buFont typeface="Arial" charset="0"/>
              <a:buChar char="•"/>
            </a:pPr>
            <a:r>
              <a:rPr lang="en-US" dirty="0"/>
              <a:t>Intraoperative application of </a:t>
            </a:r>
            <a:r>
              <a:rPr lang="en-US" dirty="0" err="1"/>
              <a:t>Apligraf</a:t>
            </a:r>
            <a:r>
              <a:rPr lang="en-US" dirty="0"/>
              <a:t> to the right heel ulceration. This was performed to assist in delayed primary closure in an effort to prevent recurrence.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612" y="1476223"/>
            <a:ext cx="6197600" cy="3568700"/>
          </a:xfrm>
          <a:prstGeom prst="rect">
            <a:avLst/>
          </a:prstGeom>
        </p:spPr>
      </p:pic>
    </p:spTree>
    <p:extLst>
      <p:ext uri="{BB962C8B-B14F-4D97-AF65-F5344CB8AC3E}">
        <p14:creationId xmlns:p14="http://schemas.microsoft.com/office/powerpoint/2010/main" val="629362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971</Words>
  <Application>Microsoft Macintosh PowerPoint</Application>
  <PresentationFormat>Widescreen</PresentationFormat>
  <Paragraphs>71</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How to treat Marjolin’s Ulcer   Wednesday, October 2, 2024 </vt:lpstr>
      <vt:lpstr>Agenda </vt:lpstr>
      <vt:lpstr>What is Marjolin’s ulcer?</vt:lpstr>
      <vt:lpstr>What is definition of Marjolin’s ulcer?</vt:lpstr>
      <vt:lpstr>What is definition of Marjolin’s ulcer?</vt:lpstr>
      <vt:lpstr>How to distinguish ulcerated basal cell carcinomas from venous ulcers?</vt:lpstr>
      <vt:lpstr>How to distinguish biopsies of ulcerated basal cell carcinomas from venous ulcers?</vt:lpstr>
      <vt:lpstr>How to treat Marjolin’s ulcer?</vt:lpstr>
      <vt:lpstr>How to treat Marjolin’s ulcer?</vt:lpstr>
      <vt:lpstr>How to treat Marjolin’s ulcer?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treat Marjolin’s Ulcer? </dc:title>
  <dc:creator>Microsoft Office User</dc:creator>
  <cp:lastModifiedBy>Microsoft Office User</cp:lastModifiedBy>
  <cp:revision>4</cp:revision>
  <dcterms:created xsi:type="dcterms:W3CDTF">2024-06-19T09:52:41Z</dcterms:created>
  <dcterms:modified xsi:type="dcterms:W3CDTF">2024-07-16T17:41:47Z</dcterms:modified>
</cp:coreProperties>
</file>