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9"/>
  </p:notesMasterIdLst>
  <p:sldIdLst>
    <p:sldId id="1639" r:id="rId3"/>
    <p:sldId id="280" r:id="rId4"/>
    <p:sldId id="260" r:id="rId5"/>
    <p:sldId id="259" r:id="rId6"/>
    <p:sldId id="258" r:id="rId7"/>
    <p:sldId id="257" r:id="rId8"/>
    <p:sldId id="268" r:id="rId9"/>
    <p:sldId id="269" r:id="rId10"/>
    <p:sldId id="267" r:id="rId11"/>
    <p:sldId id="263" r:id="rId12"/>
    <p:sldId id="266" r:id="rId13"/>
    <p:sldId id="265" r:id="rId14"/>
    <p:sldId id="264" r:id="rId15"/>
    <p:sldId id="270" r:id="rId16"/>
    <p:sldId id="27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06FA0-E3FD-463F-A733-D6BC60939B4A}" v="9" dt="2020-01-23T16:18:16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15" autoAdjust="0"/>
    <p:restoredTop sz="94660"/>
  </p:normalViewPr>
  <p:slideViewPr>
    <p:cSldViewPr snapToGrid="0">
      <p:cViewPr varScale="1">
        <p:scale>
          <a:sx n="99" d="100"/>
          <a:sy n="99" d="100"/>
        </p:scale>
        <p:origin x="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2T18:34:32.0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22,'630'11,"34"-1,-343-9,260-3,-257-18,78-1,1513 22,-1758 5,101 20,-213-21,55 2,1-5,19-5,19 1,369 2,-440-14,27 11,-1 4,0 3,31 9,74 4,207 19,23 1,459-11,-729-28,14-1,16 9,-89 2,-10 0,8-4,60-7,-46 0,71 9,-146 0,-31-4,0-1,1 1,-1-2,0 1,1-1,-1 0,1 0,-1-1,4 0,66-12,0 3,1 4,73 4,254 2,-368-4,-24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2T18:34:36.8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80,'429'3,"452"-7,-666-5,126-2,-180 13,7 0,11-7,40-23,-124 14,73-2,271 26,-109 1,48 2,-185-5,-43 0,82 2,-152-7,-1 4,6 4,6 0,29-2,-7-5,3 6,-42-5,-74-5,0 0,-1 0,1 0,0 0,-1-1,1 1,-1 0,1 0,0 0,-1 0,1 0,0-1,-1 1,1 0,0 0,-1 0,1-1,0 1,0 0,-1 0,1-1,0 1,0 0,-1-1,1 1,0 0,0-1,0 1,0 0,0-1,0 1,-1-1,1 1,0 0,0-1,0 1,0 0,0-1,0 1,0-1,1 1,-1 0,0-1,0 1,0 0,0-1,0 1,0 0,1-1,-1 1,0 0,0-1,15-15,5 11,-1 1,1 1,0 1,0 1,0 0,0 2,17 2,22 0,37 1,50 11,-42-3,18-4,245-9,75 3,-299 7,73 2,-36-13,315 4,-358 7,49 1,-50 0,-83-4,37-2,20-2,70 11,-33 7,-49-5,14-4,-22-6,187 7,932-12,-1185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2T18:34:53.1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0,'14'2,"1"0,-1 0,1 1,-1 1,5 2,26 6,115 23,2-7,54-2,597-8,-186-10,346 4,-819-21,79-2,1417 11,-1193 11,16-1,178-8,467-5,-666-18,-308 13,119-2,-36 0,-18 0,203 0,102-1,-252 14,390-6,-610 0,-8-1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37DEC-AA52-49D0-A251-034F5B55648B}" type="datetimeFigureOut">
              <a:rPr lang="en-US"/>
              <a:t>7/16/24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FE931-24FB-4391-B0D2-E8EE08F5A2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5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4144624" y="9119172"/>
            <a:ext cx="3168928" cy="48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32" tIns="46667" rIns="93332" bIns="46667" anchor="b"/>
          <a:lstStyle>
            <a:lvl1pPr defTabSz="90805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1pPr>
            <a:lvl2pPr marL="742950" indent="-285750" defTabSz="90805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2pPr>
            <a:lvl3pPr marL="1143000" indent="-228600" defTabSz="90805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3pPr>
            <a:lvl4pPr marL="1600200" indent="-228600" defTabSz="90805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4pPr>
            <a:lvl5pPr marL="2057400" indent="-228600" defTabSz="90805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7FB07B1-36B4-4906-B77A-EAB0C010AB83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2313"/>
            <a:ext cx="6397625" cy="3598862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32" tIns="46667" rIns="93332" bIns="46667"/>
          <a:lstStyle/>
          <a:p>
            <a:pPr defTabSz="942147"/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ACDE-88F5-4D97-937B-AD345CC2411B}" type="datetimeFigureOut">
              <a:rPr lang="en-US"/>
              <a:pPr>
                <a:defRPr/>
              </a:pPr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E62DB-CC4C-4629-B650-D6F6B8F7B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2A159-82B2-459B-BC55-EE52953C7D7C}" type="datetimeFigureOut">
              <a:rPr lang="en-US"/>
              <a:pPr>
                <a:defRPr/>
              </a:pPr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FF666-F1C3-4A13-AB41-5777A31BA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2CBCF-C3C6-4AE3-808D-2CAEAC2E18F5}" type="datetimeFigureOut">
              <a:rPr lang="en-US"/>
              <a:pPr>
                <a:defRPr/>
              </a:pPr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DD33F-33A7-41BB-9E28-B08970A9A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52403-E9A8-416B-8A58-60D1C8F9D4C0}" type="datetimeFigureOut">
              <a:rPr lang="en-US"/>
              <a:pPr>
                <a:defRPr/>
              </a:pPr>
              <a:t>7/16/24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D4445-9794-4E7B-B98B-8107FDE4F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AB724-A463-4575-946B-2D546B854B7C}" type="datetimeFigureOut">
              <a:rPr lang="en-US"/>
              <a:pPr>
                <a:defRPr/>
              </a:pPr>
              <a:t>7/16/24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F30BE-CED9-4559-A035-46E196DAF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2A684-AA29-4F60-B41A-DC9928E3B8A6}" type="datetimeFigureOut">
              <a:rPr lang="en-US"/>
              <a:pPr>
                <a:defRPr/>
              </a:pPr>
              <a:t>7/16/24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DE2F-53D7-4512-B319-468561997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7D694-32A6-4C87-88C9-FF28B8F45FEE}" type="datetimeFigureOut">
              <a:rPr lang="en-US"/>
              <a:pPr>
                <a:defRPr/>
              </a:pPr>
              <a:t>7/16/24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398E-56D3-42FC-BA04-3356D58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61C-7514-4213-9BF0-DF71AF8B38BC}" type="datetimeFigureOut">
              <a:rPr lang="en-US"/>
              <a:pPr>
                <a:defRPr/>
              </a:pPr>
              <a:t>7/16/24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B401-CFF6-4FF1-91DE-01A7FF0FC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BCC69-6EC8-4ACA-B388-C743B98483F2}" type="datetimeFigureOut">
              <a:rPr lang="en-US"/>
              <a:pPr>
                <a:defRPr/>
              </a:pPr>
              <a:t>7/16/24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CC82-C0B6-4F8B-93EC-AFC3892FC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CD507-FB60-4D5D-AD33-738DA51A8891}" type="datetimeFigureOut">
              <a:rPr lang="en-US"/>
              <a:pPr>
                <a:defRPr/>
              </a:pPr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A24B2-7D2E-4CE6-AF6B-60423B51D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B8A1B-576E-4CBA-A035-4AA304BB1BD1}" type="datetimeFigureOut">
              <a:rPr lang="en-US"/>
              <a:pPr>
                <a:defRPr/>
              </a:pPr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0C1CD-4D63-4D03-A7D1-97ABB0E20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1200" y="1701800"/>
            <a:ext cx="9042400" cy="35560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C00000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C0000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C000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C0000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4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2000">
              <a:schemeClr val="bg2"/>
            </a:gs>
            <a:gs pos="100000">
              <a:schemeClr val="bg1">
                <a:lumMod val="9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2000">
              <a:schemeClr val="bg2"/>
            </a:gs>
            <a:gs pos="100000">
              <a:schemeClr val="bg1">
                <a:lumMod val="9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97AC69-FD77-4B90-8178-53DD74515E69}" type="datetimeFigureOut">
              <a:rPr lang="en-US"/>
              <a:pPr>
                <a:defRPr/>
              </a:pPr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D629C7-90A9-471B-B86E-847329F2D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.xml"/><Relationship Id="rId5" Type="http://schemas.openxmlformats.org/officeDocument/2006/relationships/image" Target="../media/image160.png"/><Relationship Id="rId4" Type="http://schemas.openxmlformats.org/officeDocument/2006/relationships/customXml" Target="../ink/ink1.xml"/><Relationship Id="rId9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369206" y="3962831"/>
            <a:ext cx="3556780" cy="41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20" tIns="53997" rIns="107920" bIns="53997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9pPr>
          </a:lstStyle>
          <a:p>
            <a:pPr defTabSz="1337401" fontAlgn="base">
              <a:spcBef>
                <a:spcPct val="50000"/>
              </a:spcBef>
              <a:spcAft>
                <a:spcPct val="0"/>
              </a:spcAft>
            </a:pPr>
            <a:endParaRPr lang="en-US" sz="2000" dirty="0">
              <a:latin typeface="Arial" charset="0"/>
            </a:endParaRPr>
          </a:p>
        </p:txBody>
      </p:sp>
      <p:pic>
        <p:nvPicPr>
          <p:cNvPr id="5" name="Picture 4" descr="G:\Shared\CreativeMediaDigitalAssets\Logos\AAA_RWJBarnabas Health\_Combo Logo nbimc-chnj\rwjbh2016-h-nbimc-CHoNJ combo tag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70"/>
          <a:stretch/>
        </p:blipFill>
        <p:spPr bwMode="auto">
          <a:xfrm>
            <a:off x="4745715" y="4660384"/>
            <a:ext cx="2163085" cy="100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6F2650-9D2B-5D29-8644-77CE74B84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1" y="5500155"/>
            <a:ext cx="2590135" cy="899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9C355-5874-E227-E0D8-08FC12AB4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11" y="5555736"/>
            <a:ext cx="2590135" cy="874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E324F8-99B6-285B-AB3C-90B6DBFAE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5" y="5531939"/>
            <a:ext cx="2590135" cy="868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57486E-7715-D8D0-3FAF-6CD2357772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666" y="5461000"/>
            <a:ext cx="2590135" cy="835795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BF68A2D-8858-C300-55FD-BF5D3D020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334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br>
              <a:rPr lang="en-US" sz="3600" dirty="0"/>
            </a:br>
            <a:r>
              <a:rPr lang="en-US" sz="8000" b="1" dirty="0"/>
              <a:t>Hospital Metabolic Services</a:t>
            </a:r>
          </a:p>
          <a:p>
            <a:pPr eaLnBrk="1" hangingPunct="1"/>
            <a:r>
              <a:rPr lang="en-US" sz="8000"/>
              <a:t>Wednesday</a:t>
            </a:r>
            <a:r>
              <a:rPr lang="en-US" sz="8000" dirty="0"/>
              <a:t>, October 2, 2024</a:t>
            </a:r>
          </a:p>
          <a:p>
            <a:pPr eaLnBrk="1" hangingPunct="1"/>
            <a:endParaRPr lang="en-US" sz="80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D47D4A7-D7D8-687D-17C0-E80973E420F6}"/>
              </a:ext>
            </a:extLst>
          </p:cNvPr>
          <p:cNvSpPr txBox="1">
            <a:spLocks noChangeArrowheads="1"/>
          </p:cNvSpPr>
          <p:nvPr/>
        </p:nvSpPr>
        <p:spPr>
          <a:xfrm>
            <a:off x="2806869" y="1818285"/>
            <a:ext cx="89916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/>
              <a:t>Michael M. Rothkopf, MD, FACP, FACN 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AC64A327-C1B5-E5B7-6AC7-26B485511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40556"/>
            <a:ext cx="87630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/>
            <a:endParaRPr lang="en-US" altLang="en-US" sz="2800" dirty="0"/>
          </a:p>
          <a:p>
            <a:pPr algn="ctr"/>
            <a:r>
              <a:rPr lang="en-US" altLang="en-US" sz="2000" dirty="0">
                <a:latin typeface="Arial"/>
                <a:cs typeface="Arial"/>
              </a:rPr>
              <a:t>Founding Director, Physician Nutrition E-learning Platform</a:t>
            </a:r>
          </a:p>
          <a:p>
            <a:pPr algn="ctr"/>
            <a:r>
              <a:rPr lang="en-US" altLang="en-US" sz="2000" dirty="0"/>
              <a:t>Immediate Past President, National Board of Physician Nutrition Specialists</a:t>
            </a:r>
          </a:p>
          <a:p>
            <a:pPr algn="ctr"/>
            <a:r>
              <a:rPr lang="en-US" altLang="en-US" sz="1600" dirty="0"/>
              <a:t>Clinical Associate Professor of Medicine, Thomas Jefferson University, Philadelphia, Pa</a:t>
            </a:r>
          </a:p>
          <a:p>
            <a:pPr algn="ctr"/>
            <a:r>
              <a:rPr lang="en-US" altLang="en-US" sz="1600" dirty="0"/>
              <a:t>Adjunct Associate Professor of Medicine, Eastern Virginia Medical School, Norfolk, </a:t>
            </a:r>
            <a:r>
              <a:rPr lang="en-US" altLang="en-US" sz="1600" dirty="0" err="1"/>
              <a:t>Va</a:t>
            </a:r>
            <a:endParaRPr lang="en-US" altLang="en-US" sz="1600" dirty="0"/>
          </a:p>
          <a:p>
            <a:pPr algn="ctr"/>
            <a:endParaRPr lang="en-US" altLang="en-US" sz="1600" dirty="0"/>
          </a:p>
          <a:p>
            <a:endParaRPr lang="en-US" altLang="en-US" dirty="0"/>
          </a:p>
        </p:txBody>
      </p:sp>
      <p:pic>
        <p:nvPicPr>
          <p:cNvPr id="13" name="Picture 9" descr="Image result for nbpns">
            <a:extLst>
              <a:ext uri="{FF2B5EF4-FFF2-40B4-BE49-F238E27FC236}">
                <a16:creationId xmlns:a16="http://schemas.microsoft.com/office/drawing/2014/main" id="{AD2E886B-E7D7-9B5D-22F2-3046AC5F5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18101" y="3633874"/>
            <a:ext cx="3162300" cy="1074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966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person&#10;&#10;Description generated with high confidence">
            <a:extLst>
              <a:ext uri="{FF2B5EF4-FFF2-40B4-BE49-F238E27FC236}">
                <a16:creationId xmlns:a16="http://schemas.microsoft.com/office/drawing/2014/main" id="{F51649E3-7E2A-4FB0-A5D9-95D35C0EC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68" y="871248"/>
            <a:ext cx="8570605" cy="4042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E48630-47F7-4EC7-8CA8-D6F59C81491A}"/>
              </a:ext>
            </a:extLst>
          </p:cNvPr>
          <p:cNvSpPr txBox="1"/>
          <p:nvPr/>
        </p:nvSpPr>
        <p:spPr>
          <a:xfrm>
            <a:off x="3350679" y="5014953"/>
            <a:ext cx="5539153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Everett McKinley Dirksen </a:t>
            </a:r>
            <a:r>
              <a:rPr lang="en-US" dirty="0"/>
              <a:t>(1896-1969) </a:t>
            </a:r>
          </a:p>
          <a:p>
            <a:r>
              <a:rPr lang="en-US" dirty="0"/>
              <a:t>Illinois Representative (1930-50)</a:t>
            </a:r>
          </a:p>
          <a:p>
            <a:r>
              <a:rPr lang="en-US" dirty="0"/>
              <a:t>Illinois Senator (1950-69)</a:t>
            </a:r>
          </a:p>
          <a:p>
            <a:r>
              <a:rPr lang="en-US" dirty="0"/>
              <a:t>Fiscal conservative</a:t>
            </a:r>
          </a:p>
          <a:p>
            <a:r>
              <a:rPr lang="en-US" dirty="0"/>
              <a:t>Civil rights proponent.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374C4176-985F-41EE-9473-7705146E3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81" y="1531421"/>
            <a:ext cx="6244855" cy="484675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BB42302-8187-EE43-BF29-6EE356D0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10271"/>
            <a:ext cx="8229600" cy="1143000"/>
          </a:xfrm>
        </p:spPr>
        <p:txBody>
          <a:bodyPr/>
          <a:lstStyle/>
          <a:p>
            <a:r>
              <a:rPr lang="en-US" b="1" dirty="0"/>
              <a:t>NOURISH: </a:t>
            </a:r>
            <a:r>
              <a:rPr lang="en-US" sz="2000" dirty="0"/>
              <a:t>Nutrition effect on Unplanned Readmissions and Survival in Hospitalization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6D8294-7DCC-48DB-BD25-D144D304C0DC}"/>
              </a:ext>
            </a:extLst>
          </p:cNvPr>
          <p:cNvSpPr/>
          <p:nvPr/>
        </p:nvSpPr>
        <p:spPr>
          <a:xfrm>
            <a:off x="8579729" y="6435079"/>
            <a:ext cx="3612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Deutz et al., Clin </a:t>
            </a:r>
            <a:r>
              <a:rPr lang="en-US" dirty="0" err="1"/>
              <a:t>Nutr</a:t>
            </a:r>
            <a:r>
              <a:rPr lang="en-US" dirty="0"/>
              <a:t> 2016;35:18‐26</a:t>
            </a:r>
          </a:p>
        </p:txBody>
      </p:sp>
    </p:spTree>
    <p:extLst>
      <p:ext uri="{BB962C8B-B14F-4D97-AF65-F5344CB8AC3E}">
        <p14:creationId xmlns:p14="http://schemas.microsoft.com/office/powerpoint/2010/main" val="237673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FE26AF3-9750-4249-99E8-E3226D2EF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157" y="213584"/>
            <a:ext cx="7188481" cy="5945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38F523-8C47-5B4D-BC4C-CD6EA1CA50E6}"/>
              </a:ext>
            </a:extLst>
          </p:cNvPr>
          <p:cNvSpPr txBox="1"/>
          <p:nvPr/>
        </p:nvSpPr>
        <p:spPr>
          <a:xfrm>
            <a:off x="6465454" y="62750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Deutz et al.,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Nutr</a:t>
            </a:r>
            <a:r>
              <a:rPr lang="en-US" dirty="0"/>
              <a:t> 2016;35:18‐26</a:t>
            </a:r>
          </a:p>
        </p:txBody>
      </p:sp>
    </p:spTree>
    <p:extLst>
      <p:ext uri="{BB962C8B-B14F-4D97-AF65-F5344CB8AC3E}">
        <p14:creationId xmlns:p14="http://schemas.microsoft.com/office/powerpoint/2010/main" val="3955000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7221-D28F-1643-AB35-D5AE7DE4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sz="3300" dirty="0"/>
              <a:t>Potential Economic Impact of NOURISH – Single Suburban Hospital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A35469-38CE-0943-AADF-2E8FAEEBB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535" y="1377113"/>
            <a:ext cx="7823201" cy="53541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596326" y="5559996"/>
            <a:ext cx="1083076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3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B457A-CC52-491D-8571-8EFF8357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dirty="0">
                <a:cs typeface="Calibri"/>
              </a:rPr>
              <a:t>EFFORT Study - 2019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0E286-237D-44C3-B58E-5676E7878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dirty="0">
                <a:ea typeface="+mn-lt"/>
                <a:cs typeface="+mn-lt"/>
              </a:rPr>
              <a:t>Effect of early nutritional support on frailty, functional outcomes, and recovery of malnourished medical inpatients </a:t>
            </a:r>
          </a:p>
          <a:p>
            <a:pPr>
              <a:buClr>
                <a:srgbClr val="C00000"/>
              </a:buClr>
            </a:pPr>
            <a:r>
              <a:rPr lang="en-US" dirty="0">
                <a:ea typeface="+mn-lt"/>
                <a:cs typeface="+mn-lt"/>
              </a:rPr>
              <a:t>5015 patients screened, 2088 recruited, 8 hospitals </a:t>
            </a:r>
          </a:p>
          <a:p>
            <a:pPr>
              <a:buClr>
                <a:srgbClr val="C00000"/>
              </a:buClr>
            </a:pPr>
            <a:r>
              <a:rPr lang="en-US" dirty="0">
                <a:ea typeface="+mn-lt"/>
                <a:cs typeface="+mn-lt"/>
              </a:rPr>
              <a:t>1050 assigned to intervention (Int),  1038 to control (C)</a:t>
            </a:r>
          </a:p>
          <a:p>
            <a:pPr>
              <a:buClr>
                <a:srgbClr val="C00000"/>
              </a:buClr>
            </a:pPr>
            <a:r>
              <a:rPr lang="en-US" dirty="0">
                <a:ea typeface="+mn-lt"/>
                <a:cs typeface="+mn-lt"/>
              </a:rPr>
              <a:t>At 30 days, 232 (23%) Int vs 272 (27%) C experienced adverse clinical outcome (adjusted odds ratio [OR] 0·79 </a:t>
            </a:r>
          </a:p>
          <a:p>
            <a:pPr>
              <a:buClr>
                <a:srgbClr val="C00000"/>
              </a:buClr>
            </a:pPr>
            <a:r>
              <a:rPr lang="en-US" dirty="0">
                <a:ea typeface="+mn-lt"/>
                <a:cs typeface="+mn-lt"/>
              </a:rPr>
              <a:t>By day 30, 73 [7%] Int vs 100 [10%] C died (adjusted OR 0·65) </a:t>
            </a:r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8DB24-5CFC-49DC-9FEA-25CBFF9EFD51}"/>
              </a:ext>
            </a:extLst>
          </p:cNvPr>
          <p:cNvSpPr txBox="1"/>
          <p:nvPr/>
        </p:nvSpPr>
        <p:spPr>
          <a:xfrm>
            <a:off x="8513901" y="630872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C00000"/>
              </a:buClr>
            </a:pPr>
            <a:r>
              <a:rPr lang="en-US" dirty="0"/>
              <a:t>Lancet 2019; 393: 2312–21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6227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15E811-AE9C-4D21-8647-E02F7AC42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9451" y="120822"/>
            <a:ext cx="4805916" cy="6522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61AC8-187B-48BC-B345-284521628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24" y="101814"/>
            <a:ext cx="4380918" cy="65603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4EA11F-A243-4318-864D-C5E37F26F2F3}"/>
              </a:ext>
            </a:extLst>
          </p:cNvPr>
          <p:cNvSpPr/>
          <p:nvPr/>
        </p:nvSpPr>
        <p:spPr>
          <a:xfrm>
            <a:off x="9467793" y="6571520"/>
            <a:ext cx="2724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Lancet 2019; 393: 2312–21</a:t>
            </a:r>
            <a:endParaRPr lang="en-US" dirty="0"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BDE23A1-7278-4D56-8A21-B801CD1B64D7}"/>
                  </a:ext>
                </a:extLst>
              </p14:cNvPr>
              <p14:cNvContentPartPr/>
              <p14:nvPr/>
            </p14:nvContentPartPr>
            <p14:xfrm>
              <a:off x="737054" y="906056"/>
              <a:ext cx="3909960" cy="69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BDE23A1-7278-4D56-8A21-B801CD1B64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3054" y="798416"/>
                <a:ext cx="40176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8B67A14-D258-4236-A88D-818DC7536DDF}"/>
                  </a:ext>
                </a:extLst>
              </p14:cNvPr>
              <p14:cNvContentPartPr/>
              <p14:nvPr/>
            </p14:nvContentPartPr>
            <p14:xfrm>
              <a:off x="729494" y="1190096"/>
              <a:ext cx="3866400" cy="92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8B67A14-D258-4236-A88D-818DC7536D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5854" y="1082096"/>
                <a:ext cx="397404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8AC43F1-C486-46E2-ABC6-901D580B0D7A}"/>
                  </a:ext>
                </a:extLst>
              </p14:cNvPr>
              <p14:cNvContentPartPr/>
              <p14:nvPr/>
            </p14:nvContentPartPr>
            <p14:xfrm>
              <a:off x="687374" y="3054536"/>
              <a:ext cx="3972600" cy="58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8AC43F1-C486-46E2-ABC6-901D580B0D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3734" y="2946536"/>
                <a:ext cx="4080240" cy="27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4900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6B5BC8-C624-6C41-96BF-6D864D7CB19D}"/>
              </a:ext>
            </a:extLst>
          </p:cNvPr>
          <p:cNvSpPr txBox="1"/>
          <p:nvPr/>
        </p:nvSpPr>
        <p:spPr>
          <a:xfrm>
            <a:off x="1526082" y="6488668"/>
            <a:ext cx="4569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http://nbpns.org/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C7A9489-9085-7E49-BD0C-18ECD938B4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24" y="279782"/>
            <a:ext cx="8272932" cy="620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1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14400" y="1193800"/>
            <a:ext cx="10566400" cy="3556000"/>
          </a:xfrm>
        </p:spPr>
        <p:txBody>
          <a:bodyPr numCol="2"/>
          <a:lstStyle/>
          <a:p>
            <a:r>
              <a:rPr lang="en-US" sz="2667" dirty="0"/>
              <a:t>The role of a physician specialist—the “Metabolist” </a:t>
            </a:r>
          </a:p>
          <a:p>
            <a:r>
              <a:rPr lang="en-US" sz="2667" dirty="0"/>
              <a:t>Primary diseases of nutrition</a:t>
            </a:r>
          </a:p>
          <a:p>
            <a:r>
              <a:rPr lang="en-US" sz="2667" dirty="0"/>
              <a:t>Nutritional options for the management of chronic diseases</a:t>
            </a:r>
          </a:p>
          <a:p>
            <a:r>
              <a:rPr lang="en-US" sz="2667" dirty="0"/>
              <a:t>Nutritional disease prevention</a:t>
            </a:r>
          </a:p>
          <a:p>
            <a:r>
              <a:rPr lang="en-US" sz="2667" dirty="0"/>
              <a:t>Malnutrition: an older adult crisis</a:t>
            </a:r>
          </a:p>
          <a:p>
            <a:r>
              <a:rPr lang="en-US" sz="2667" dirty="0"/>
              <a:t>NOURISH: Nutrition effect on Unplanned Readmissions and Survival in Hospitalization</a:t>
            </a:r>
          </a:p>
          <a:p>
            <a:r>
              <a:rPr lang="en-US" sz="2667" dirty="0"/>
              <a:t>Nutrition and Mortality</a:t>
            </a:r>
          </a:p>
          <a:p>
            <a:r>
              <a:rPr lang="en-US" sz="2667" dirty="0"/>
              <a:t>Potential economic impact of NOURISH</a:t>
            </a:r>
          </a:p>
          <a:p>
            <a:r>
              <a:rPr lang="en-US" sz="2667"/>
              <a:t>EFFORT study</a:t>
            </a:r>
          </a:p>
          <a:p>
            <a:endParaRPr lang="en-US" sz="2667" dirty="0"/>
          </a:p>
          <a:p>
            <a:endParaRPr lang="en-US" sz="2667" dirty="0"/>
          </a:p>
          <a:p>
            <a:endParaRPr lang="en-US" sz="2667" dirty="0"/>
          </a:p>
          <a:p>
            <a:endParaRPr lang="en-US" sz="2667" dirty="0"/>
          </a:p>
          <a:p>
            <a:endParaRPr lang="en-US" sz="2667" dirty="0"/>
          </a:p>
          <a:p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36551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902" y="138659"/>
            <a:ext cx="8229600" cy="11430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dirty="0"/>
              <a:t>The Role of a Physician Nutrition Specialist – The "Metabolist</a:t>
            </a:r>
            <a:r>
              <a:rPr lang="en-US" dirty="0">
                <a:cs typeface="Calibri"/>
              </a:rPr>
              <a:t>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787" y="1727124"/>
            <a:ext cx="6354164" cy="4525963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1800" dirty="0"/>
              <a:t>Expert knowledge of clinical biochemistry</a:t>
            </a:r>
          </a:p>
          <a:p>
            <a:pPr>
              <a:buClr>
                <a:srgbClr val="C00000"/>
              </a:buClr>
            </a:pPr>
            <a:r>
              <a:rPr lang="en-US" sz="1800" dirty="0"/>
              <a:t>Specialized clinical tools</a:t>
            </a:r>
          </a:p>
          <a:p>
            <a:pPr lvl="1">
              <a:buClr>
                <a:srgbClr val="C00000"/>
              </a:buClr>
            </a:pPr>
            <a:r>
              <a:rPr lang="en-US" sz="1800" dirty="0"/>
              <a:t>Nutrition Focused Physical Exam (NFPE) in malnutrition</a:t>
            </a:r>
          </a:p>
          <a:p>
            <a:pPr lvl="1">
              <a:buClr>
                <a:srgbClr val="C00000"/>
              </a:buClr>
            </a:pPr>
            <a:r>
              <a:rPr lang="en-US" sz="1800" dirty="0"/>
              <a:t>Nutrition Focused Physical Exam (NFPE) in adiposity</a:t>
            </a:r>
          </a:p>
          <a:p>
            <a:pPr lvl="1">
              <a:buClr>
                <a:srgbClr val="C00000"/>
              </a:buClr>
            </a:pPr>
            <a:r>
              <a:rPr lang="en-US" sz="1800" dirty="0"/>
              <a:t>Metabolic cart</a:t>
            </a:r>
          </a:p>
          <a:p>
            <a:pPr lvl="1">
              <a:buClr>
                <a:srgbClr val="C00000"/>
              </a:buClr>
            </a:pPr>
            <a:r>
              <a:rPr lang="en-US" sz="1800" dirty="0"/>
              <a:t>Body Composition</a:t>
            </a:r>
          </a:p>
          <a:p>
            <a:pPr lvl="1">
              <a:buClr>
                <a:srgbClr val="C00000"/>
              </a:buClr>
            </a:pPr>
            <a:r>
              <a:rPr lang="en-US" sz="1800" dirty="0"/>
              <a:t>Nitrogen balance</a:t>
            </a:r>
          </a:p>
          <a:p>
            <a:pPr lvl="1">
              <a:buClr>
                <a:srgbClr val="C00000"/>
              </a:buClr>
            </a:pPr>
            <a:r>
              <a:rPr lang="en-US" sz="1800" dirty="0"/>
              <a:t>Micronutrient levels</a:t>
            </a:r>
          </a:p>
          <a:p>
            <a:pPr>
              <a:buClr>
                <a:srgbClr val="C00000"/>
              </a:buClr>
            </a:pPr>
            <a:r>
              <a:rPr lang="en-US" sz="1800" dirty="0"/>
              <a:t>Defined scope of practice </a:t>
            </a:r>
          </a:p>
          <a:p>
            <a:pPr lvl="1">
              <a:buClr>
                <a:srgbClr val="C00000"/>
              </a:buClr>
            </a:pPr>
            <a:r>
              <a:rPr lang="en-US" sz="1800" dirty="0"/>
              <a:t>Primary diseases of nutrition </a:t>
            </a:r>
          </a:p>
          <a:p>
            <a:pPr lvl="1">
              <a:buClr>
                <a:srgbClr val="C00000"/>
              </a:buClr>
            </a:pPr>
            <a:r>
              <a:rPr lang="en-US" sz="1800" dirty="0"/>
              <a:t>Nutritional disease management </a:t>
            </a:r>
          </a:p>
          <a:p>
            <a:pPr lvl="1">
              <a:buClr>
                <a:srgbClr val="C00000"/>
              </a:buClr>
            </a:pPr>
            <a:r>
              <a:rPr lang="en-US" sz="1800" dirty="0"/>
              <a:t>Nutritional approaches for disease prevention </a:t>
            </a:r>
          </a:p>
          <a:p>
            <a:pPr>
              <a:buClr>
                <a:srgbClr val="C00000"/>
              </a:buClr>
            </a:pPr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9CC314-8F7F-4346-B83E-379F49424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952" y="5378313"/>
            <a:ext cx="2128499" cy="130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8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1524000" y="0"/>
            <a:ext cx="9296400" cy="11430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4000" dirty="0"/>
              <a:t>Primary Diseases of Nutrition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1700983" y="11430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1600" b="1" dirty="0"/>
              <a:t>Undernutrition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r>
              <a:rPr lang="en-US" sz="1600" dirty="0"/>
              <a:t>Protein-calorie malnutrition 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r>
              <a:rPr lang="en-US" sz="1600" dirty="0"/>
              <a:t>Marasmus/Kwashiorkor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r>
              <a:rPr lang="en-US" sz="1600" dirty="0"/>
              <a:t>Cachexia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r>
              <a:rPr lang="en-US" sz="1600" dirty="0"/>
              <a:t>Anorexia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r>
              <a:rPr lang="en-US" sz="1600" dirty="0"/>
              <a:t>Sarcopenia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r>
              <a:rPr lang="en-US" sz="1600" dirty="0"/>
              <a:t>Stress metabolism 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r>
              <a:rPr lang="en-US" sz="1600" dirty="0"/>
              <a:t>Mineral/electrolyte deficiencies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r>
              <a:rPr lang="en-US" sz="1600" dirty="0"/>
              <a:t>Micronutrient deficiencies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endParaRPr lang="en-US" sz="1600" dirty="0"/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1600" b="1" dirty="0"/>
              <a:t>Overnutrition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r>
              <a:rPr lang="en-US" sz="1600" dirty="0"/>
              <a:t>Metabolic syndrome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r>
              <a:rPr lang="en-US" sz="1600" dirty="0"/>
              <a:t>Adiposity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r>
              <a:rPr lang="en-US" sz="1600" dirty="0"/>
              <a:t>Obesity 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r>
              <a:rPr lang="en-US" sz="1600" dirty="0"/>
              <a:t>NAFLD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r>
              <a:rPr lang="en-US" sz="1600" dirty="0"/>
              <a:t>Mineral/electrolyte overload/toxicity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r>
              <a:rPr lang="en-US" sz="1600" dirty="0"/>
              <a:t>Micronutrient overload/toxicity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endParaRPr lang="en-US" sz="1600" dirty="0"/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1600" b="1" dirty="0"/>
              <a:t>Inborn errors of metabolism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r>
              <a:rPr lang="en-US" sz="1600" dirty="0"/>
              <a:t>Classic syndromes of childhood, adult survivors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r>
              <a:rPr lang="en-US" sz="1600" dirty="0"/>
              <a:t>Partial metabolic errors with unique presentations</a:t>
            </a:r>
          </a:p>
          <a:p>
            <a:pPr lvl="1">
              <a:lnSpc>
                <a:spcPct val="80000"/>
              </a:lnSpc>
              <a:buClr>
                <a:srgbClr val="C00000"/>
              </a:buClr>
              <a:buFont typeface="Arial" charset="0"/>
              <a:buNone/>
            </a:pPr>
            <a:br>
              <a:rPr lang="en-US" sz="1000" dirty="0"/>
            </a:br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4C1A67-B0A3-3346-AC37-9EC7665F0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347" y="1455945"/>
            <a:ext cx="2981670" cy="19730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ED0502-195A-3C44-8E7E-BDA5CFCEA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347" y="3741947"/>
            <a:ext cx="2981670" cy="201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6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-911046" y="128299"/>
            <a:ext cx="11826788" cy="11430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4000" dirty="0"/>
              <a:t>Nutritional Options for the Management</a:t>
            </a:r>
            <a:br>
              <a:rPr lang="en-US" sz="4000" dirty="0"/>
            </a:br>
            <a:r>
              <a:rPr lang="en-US" sz="4000" dirty="0"/>
              <a:t> of Chronic Diseases*</a:t>
            </a:r>
            <a:endParaRPr lang="en-US" sz="4000" dirty="0">
              <a:cs typeface="Calibri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2045387" y="1743504"/>
            <a:ext cx="7953931" cy="57150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1800" b="1" dirty="0"/>
              <a:t>CNS</a:t>
            </a:r>
            <a:r>
              <a:rPr lang="en-US" sz="1800" dirty="0"/>
              <a:t>: epilepsy (ketogenic), dementia (ketogenic, MCT oil, copper restriction), multiple sclerosis (omega 3), neuropathy (B1, B12, copper)</a:t>
            </a:r>
            <a:endParaRPr lang="en-US" sz="1800" dirty="0">
              <a:cs typeface="Calibri"/>
            </a:endParaRP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1800" b="1" dirty="0"/>
              <a:t>CVS</a:t>
            </a:r>
            <a:r>
              <a:rPr lang="en-US" sz="1800" dirty="0"/>
              <a:t>: atherosclerosis (Mediterranean, omega 3), AF (Mediterranean), cardiac cachexia (carnitine, creatine, coQ10, B1, B2, B3)</a:t>
            </a:r>
            <a:endParaRPr lang="en-US" sz="1800" dirty="0">
              <a:cs typeface="Calibri"/>
            </a:endParaRP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1800" b="1" dirty="0"/>
              <a:t>Pulmonary</a:t>
            </a:r>
            <a:r>
              <a:rPr lang="en-US" sz="1800" dirty="0"/>
              <a:t>: COPD, CF (high fat, low carb, omega 3)</a:t>
            </a:r>
            <a:endParaRPr lang="en-US" sz="1800" dirty="0">
              <a:cs typeface="Calibri"/>
            </a:endParaRP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1800" b="1" dirty="0"/>
              <a:t>GI</a:t>
            </a:r>
            <a:r>
              <a:rPr lang="en-US" sz="1800" dirty="0"/>
              <a:t>: food allergy (elimination diets, FODMAP), IBD (elemental diets, omega 3)</a:t>
            </a:r>
            <a:endParaRPr lang="en-US" sz="1800" dirty="0">
              <a:cs typeface="Calibri"/>
            </a:endParaRP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1800" b="1" dirty="0"/>
              <a:t>Liver</a:t>
            </a:r>
            <a:r>
              <a:rPr lang="en-US" sz="1800" dirty="0"/>
              <a:t>: NAFLD (Mediterranean), hyperammonemia (plant protein, vitamin support) </a:t>
            </a:r>
            <a:endParaRPr lang="en-US" sz="1800" dirty="0">
              <a:cs typeface="Calibri"/>
            </a:endParaRP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1800" b="1" dirty="0"/>
              <a:t>GU</a:t>
            </a:r>
            <a:r>
              <a:rPr lang="en-US" sz="1800" dirty="0"/>
              <a:t>: CRI (protein modulation), HD (nutritional support), nephrolithiasis (calcium, oxalate, urate modulation)</a:t>
            </a:r>
            <a:endParaRPr lang="en-US" sz="1800" dirty="0">
              <a:cs typeface="Calibri"/>
            </a:endParaRP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1800" b="1" dirty="0"/>
              <a:t>Gyn</a:t>
            </a:r>
            <a:r>
              <a:rPr lang="en-US" sz="1800" dirty="0"/>
              <a:t>: PCOS, infertility</a:t>
            </a:r>
            <a:endParaRPr lang="en-US" sz="1800" dirty="0">
              <a:cs typeface="Calibri"/>
            </a:endParaRP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1800" b="1" dirty="0"/>
              <a:t>Skeletomuscular</a:t>
            </a:r>
            <a:r>
              <a:rPr lang="en-US" sz="1800" dirty="0"/>
              <a:t>: osteoporosis (calcium, magnesium, vitamin D),</a:t>
            </a:r>
            <a:endParaRPr lang="en-US" sz="1800" dirty="0">
              <a:cs typeface="Calibri"/>
            </a:endParaRP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1800" dirty="0"/>
              <a:t>myositis (carnitine, creatine, coQ10, B1, B2, B3), arthritis (omega 3)</a:t>
            </a:r>
            <a:endParaRPr lang="en-US" sz="1800" dirty="0">
              <a:cs typeface="Calibri"/>
            </a:endParaRP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1800" b="1" dirty="0"/>
              <a:t>Derm</a:t>
            </a:r>
            <a:r>
              <a:rPr lang="en-US" sz="1800" dirty="0"/>
              <a:t>: psoriasis (vitamin D, omega 3)</a:t>
            </a:r>
            <a:endParaRPr lang="en-US" sz="1800" dirty="0">
              <a:cs typeface="Calibri"/>
            </a:endParaRP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1800" b="1" dirty="0"/>
              <a:t>Endocrine</a:t>
            </a:r>
            <a:r>
              <a:rPr lang="en-US" sz="1800" dirty="0"/>
              <a:t>: metabolic syndrome, DM </a:t>
            </a:r>
            <a:r>
              <a:rPr lang="en-US" sz="1800" dirty="0" err="1"/>
              <a:t>mgmt</a:t>
            </a:r>
            <a:r>
              <a:rPr lang="en-US" sz="1800" dirty="0"/>
              <a:t> (Mediterranean, low carb), DM resolution (</a:t>
            </a:r>
            <a:r>
              <a:rPr lang="en-US" sz="1800" dirty="0" err="1"/>
              <a:t>pharmacosurgery</a:t>
            </a:r>
            <a:r>
              <a:rPr lang="en-US" sz="1800" dirty="0"/>
              <a:t>)</a:t>
            </a:r>
            <a:endParaRPr lang="en-US" sz="1800" dirty="0">
              <a:cs typeface="Calibri"/>
            </a:endParaRP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1800" b="1" dirty="0"/>
              <a:t>Cancer</a:t>
            </a:r>
            <a:r>
              <a:rPr lang="en-US" sz="1800" dirty="0"/>
              <a:t>: prevention (numerous), adjunctive (during therapy), cachexia (nutritional support), others</a:t>
            </a:r>
            <a:endParaRPr lang="en-US" sz="1800" dirty="0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497949-B9B6-F448-BA0A-70D3BC34B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926" y="71547"/>
            <a:ext cx="1008075" cy="1435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79387B-4617-0B47-8ABD-590CED6F91D4}"/>
              </a:ext>
            </a:extLst>
          </p:cNvPr>
          <p:cNvSpPr txBox="1"/>
          <p:nvPr/>
        </p:nvSpPr>
        <p:spPr>
          <a:xfrm>
            <a:off x="9249765" y="6417121"/>
            <a:ext cx="18288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>
                <a:srgbClr val="C00000"/>
              </a:buClr>
            </a:pPr>
            <a:r>
              <a:rPr lang="en-US"/>
              <a:t>*Partial List</a:t>
            </a:r>
          </a:p>
        </p:txBody>
      </p:sp>
    </p:spTree>
    <p:extLst>
      <p:ext uri="{BB962C8B-B14F-4D97-AF65-F5344CB8AC3E}">
        <p14:creationId xmlns:p14="http://schemas.microsoft.com/office/powerpoint/2010/main" val="157485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995C-6FE9-4687-8D46-17D870DC2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dirty="0">
                <a:cs typeface="Calibri"/>
              </a:rPr>
              <a:t>Nutritional Disease Prevention*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99348-83DC-46F7-B92C-1A87FD748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sz="2000" dirty="0">
                <a:cs typeface="Calibri"/>
              </a:rPr>
              <a:t>Diabetes 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cs typeface="Calibri"/>
              </a:rPr>
              <a:t>Heart Disease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cs typeface="Calibri"/>
              </a:rPr>
              <a:t>Liver Disease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cs typeface="Calibri"/>
              </a:rPr>
              <a:t>Cancer </a:t>
            </a:r>
          </a:p>
          <a:p>
            <a:pPr>
              <a:buClr>
                <a:srgbClr val="C00000"/>
              </a:buClr>
            </a:pPr>
            <a:r>
              <a:rPr lang="en-US" sz="2000" dirty="0"/>
              <a:t>Alzheimer's 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cs typeface="Calibri"/>
              </a:rPr>
              <a:t>Hospital Malnutrition Screening</a:t>
            </a:r>
          </a:p>
          <a:p>
            <a:pPr lvl="1">
              <a:buClr>
                <a:srgbClr val="C00000"/>
              </a:buClr>
            </a:pPr>
            <a:r>
              <a:rPr lang="en-US" sz="2000" dirty="0">
                <a:cs typeface="Calibri"/>
              </a:rPr>
              <a:t>NOURISH - Nutrition effect on Unplanned Readmissions and Survival with Hospitalization</a:t>
            </a:r>
          </a:p>
          <a:p>
            <a:pPr lvl="1">
              <a:buClr>
                <a:srgbClr val="C00000"/>
              </a:buClr>
            </a:pPr>
            <a:r>
              <a:rPr lang="en-US" sz="2000" dirty="0">
                <a:cs typeface="Calibri"/>
              </a:rPr>
              <a:t>EFFORT - </a:t>
            </a:r>
            <a:r>
              <a:rPr lang="en-US" sz="2000" dirty="0">
                <a:ea typeface="+mn-lt"/>
                <a:cs typeface="+mn-lt"/>
              </a:rPr>
              <a:t>Effect of early nutritional support on Frailty, Functional Outcomes, and Recovery Trial</a:t>
            </a:r>
            <a:endParaRPr lang="en-US" sz="2000" dirty="0">
              <a:cs typeface="Calibri"/>
            </a:endParaRPr>
          </a:p>
          <a:p>
            <a:pPr>
              <a:buClr>
                <a:srgbClr val="C00000"/>
              </a:buClr>
            </a:pPr>
            <a:r>
              <a:rPr lang="en-US" sz="2000" dirty="0">
                <a:cs typeface="Calibri"/>
              </a:rPr>
              <a:t>Perioperative Nutrition</a:t>
            </a:r>
          </a:p>
          <a:p>
            <a:pPr lvl="1">
              <a:buClr>
                <a:srgbClr val="C00000"/>
              </a:buClr>
            </a:pPr>
            <a:r>
              <a:rPr lang="en-US" sz="2000" dirty="0">
                <a:cs typeface="Calibri"/>
              </a:rPr>
              <a:t>ERAS - Enhanced Recovery After Surgery</a:t>
            </a:r>
          </a:p>
          <a:p>
            <a:pPr>
              <a:buClr>
                <a:srgbClr val="C00000"/>
              </a:buClr>
            </a:pPr>
            <a:endParaRPr lang="en-US" sz="24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BC403F-4FE9-4BD4-9F72-EB39EEEA4DBC}"/>
              </a:ext>
            </a:extLst>
          </p:cNvPr>
          <p:cNvSpPr txBox="1"/>
          <p:nvPr/>
        </p:nvSpPr>
        <p:spPr>
          <a:xfrm>
            <a:off x="8877300" y="6229350"/>
            <a:ext cx="4572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C00000"/>
              </a:buClr>
            </a:pPr>
            <a:r>
              <a:rPr lang="en-US"/>
              <a:t>*Partial List​</a:t>
            </a:r>
          </a:p>
        </p:txBody>
      </p:sp>
    </p:spTree>
    <p:extLst>
      <p:ext uri="{BB962C8B-B14F-4D97-AF65-F5344CB8AC3E}">
        <p14:creationId xmlns:p14="http://schemas.microsoft.com/office/powerpoint/2010/main" val="308989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4B1F81-0600-6543-81A6-D8D202B62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717550"/>
            <a:ext cx="90297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3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0A28B6-6F56-4D47-8AA4-0E47BDAA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4309"/>
            <a:ext cx="8229600" cy="1643321"/>
          </a:xfrm>
        </p:spPr>
        <p:txBody>
          <a:bodyPr/>
          <a:lstStyle/>
          <a:p>
            <a:br>
              <a:rPr lang="en-US" sz="4300" dirty="0">
                <a:solidFill>
                  <a:srgbClr val="FFFF00"/>
                </a:solidFill>
                <a:cs typeface="Calibri"/>
              </a:rPr>
            </a:br>
            <a:endParaRPr lang="en-US" sz="4300" dirty="0">
              <a:solidFill>
                <a:srgbClr val="FFFF00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BD979CE-5267-42D9-B7C5-F9F7FC64B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t="16745" r="54439" b="5117"/>
          <a:stretch/>
        </p:blipFill>
        <p:spPr bwMode="auto">
          <a:xfrm>
            <a:off x="1981200" y="172657"/>
            <a:ext cx="8722350" cy="651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28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D433DC-8A35-1647-98A1-EA4E10CC2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212850"/>
            <a:ext cx="90170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676</Words>
  <Application>Microsoft Macintosh PowerPoint</Application>
  <PresentationFormat>Widescreen</PresentationFormat>
  <Paragraphs>104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Office Theme</vt:lpstr>
      <vt:lpstr>PowerPoint Presentation</vt:lpstr>
      <vt:lpstr>Agenda </vt:lpstr>
      <vt:lpstr>The Role of a Physician Nutrition Specialist – The "Metabolist"</vt:lpstr>
      <vt:lpstr>Primary Diseases of Nutrition</vt:lpstr>
      <vt:lpstr>Nutritional Options for the Management  of Chronic Diseases*</vt:lpstr>
      <vt:lpstr>Nutritional Disease Prevention*</vt:lpstr>
      <vt:lpstr>PowerPoint Presentation</vt:lpstr>
      <vt:lpstr> </vt:lpstr>
      <vt:lpstr>PowerPoint Presentation</vt:lpstr>
      <vt:lpstr>PowerPoint Presentation</vt:lpstr>
      <vt:lpstr>NOURISH: Nutrition effect on Unplanned Readmissions and Survival in Hospitalization</vt:lpstr>
      <vt:lpstr>PowerPoint Presentation</vt:lpstr>
      <vt:lpstr>Potential Economic Impact of NOURISH – Single Suburban Hospital Example</vt:lpstr>
      <vt:lpstr>EFFORT Study - 2019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Rothkopf</dc:creator>
  <cp:lastModifiedBy>Microsoft Office User</cp:lastModifiedBy>
  <cp:revision>115</cp:revision>
  <dcterms:created xsi:type="dcterms:W3CDTF">2020-01-22T17:52:23Z</dcterms:created>
  <dcterms:modified xsi:type="dcterms:W3CDTF">2024-07-16T17:04:47Z</dcterms:modified>
</cp:coreProperties>
</file>