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1639" r:id="rId2"/>
    <p:sldId id="352" r:id="rId3"/>
    <p:sldId id="1342" r:id="rId4"/>
    <p:sldId id="1740" r:id="rId5"/>
    <p:sldId id="1702" r:id="rId6"/>
    <p:sldId id="1775" r:id="rId7"/>
    <p:sldId id="1779" r:id="rId8"/>
    <p:sldId id="1780" r:id="rId9"/>
    <p:sldId id="178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875"/>
    <p:restoredTop sz="95934"/>
  </p:normalViewPr>
  <p:slideViewPr>
    <p:cSldViewPr snapToGrid="0">
      <p:cViewPr varScale="1">
        <p:scale>
          <a:sx n="101" d="100"/>
          <a:sy n="101" d="100"/>
        </p:scale>
        <p:origin x="200" y="4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04CEC-00E7-734E-99CF-C1B1EC6A2DD3}" type="datetimeFigureOut">
              <a:rPr lang="en-US" smtClean="0"/>
              <a:t>7/16/24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114413-FB96-4C41-8574-614603A5004F}" type="slidenum">
              <a:rPr lang="en-US" smtClean="0"/>
              <a:t>‹#›</a:t>
            </a:fld>
            <a:endParaRPr lang="en-US"/>
          </a:p>
        </p:txBody>
      </p:sp>
    </p:spTree>
    <p:extLst>
      <p:ext uri="{BB962C8B-B14F-4D97-AF65-F5344CB8AC3E}">
        <p14:creationId xmlns:p14="http://schemas.microsoft.com/office/powerpoint/2010/main" val="292294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4144624" y="9119172"/>
            <a:ext cx="3168928"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nchor="b"/>
          <a:lstStyle>
            <a:lvl1pPr defTabSz="908050" eaLnBrk="0" hangingPunct="0">
              <a:defRPr sz="1500">
                <a:solidFill>
                  <a:schemeClr val="tx1"/>
                </a:solidFill>
                <a:latin typeface="Corbel" pitchFamily="34" charset="0"/>
                <a:ea typeface="ＭＳ Ｐゴシック" pitchFamily="34" charset="-128"/>
              </a:defRPr>
            </a:lvl1pPr>
            <a:lvl2pPr marL="742950" indent="-285750" defTabSz="908050" eaLnBrk="0" hangingPunct="0">
              <a:defRPr sz="1500">
                <a:solidFill>
                  <a:schemeClr val="tx1"/>
                </a:solidFill>
                <a:latin typeface="Corbel" pitchFamily="34" charset="0"/>
                <a:ea typeface="ＭＳ Ｐゴシック" pitchFamily="34" charset="-128"/>
              </a:defRPr>
            </a:lvl2pPr>
            <a:lvl3pPr marL="1143000" indent="-228600" defTabSz="908050" eaLnBrk="0" hangingPunct="0">
              <a:defRPr sz="1500">
                <a:solidFill>
                  <a:schemeClr val="tx1"/>
                </a:solidFill>
                <a:latin typeface="Corbel" pitchFamily="34" charset="0"/>
                <a:ea typeface="ＭＳ Ｐゴシック" pitchFamily="34" charset="-128"/>
              </a:defRPr>
            </a:lvl3pPr>
            <a:lvl4pPr marL="1600200" indent="-228600" defTabSz="908050" eaLnBrk="0" hangingPunct="0">
              <a:defRPr sz="1500">
                <a:solidFill>
                  <a:schemeClr val="tx1"/>
                </a:solidFill>
                <a:latin typeface="Corbel" pitchFamily="34" charset="0"/>
                <a:ea typeface="ＭＳ Ｐゴシック" pitchFamily="34" charset="-128"/>
              </a:defRPr>
            </a:lvl4pPr>
            <a:lvl5pPr marL="2057400" indent="-228600" defTabSz="908050" eaLnBrk="0" hangingPunct="0">
              <a:defRPr sz="1500">
                <a:solidFill>
                  <a:schemeClr val="tx1"/>
                </a:solidFill>
                <a:latin typeface="Corbel" pitchFamily="34" charset="0"/>
                <a:ea typeface="ＭＳ Ｐゴシック" pitchFamily="34" charset="-128"/>
              </a:defRPr>
            </a:lvl5pPr>
            <a:lvl6pPr marL="25146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eaLnBrk="1" fontAlgn="base" hangingPunct="1">
              <a:spcBef>
                <a:spcPct val="0"/>
              </a:spcBef>
              <a:spcAft>
                <a:spcPct val="0"/>
              </a:spcAft>
            </a:pPr>
            <a:fld id="{97FB07B1-36B4-4906-B77A-EAB0C010AB83}" type="slidenum">
              <a:rPr lang="en-US" sz="1200">
                <a:solidFill>
                  <a:prstClr val="black"/>
                </a:solidFill>
                <a:latin typeface="Arial" charset="0"/>
              </a:rPr>
              <a:pPr eaLnBrk="1" fontAlgn="base" hangingPunct="1">
                <a:spcBef>
                  <a:spcPct val="0"/>
                </a:spcBef>
                <a:spcAft>
                  <a:spcPct val="0"/>
                </a:spcAft>
              </a:pPr>
              <a:t>1</a:t>
            </a:fld>
            <a:endParaRPr lang="en-US" sz="1200" dirty="0">
              <a:solidFill>
                <a:prstClr val="black"/>
              </a:solidFill>
              <a:latin typeface="Arial" charset="0"/>
            </a:endParaRPr>
          </a:p>
        </p:txBody>
      </p:sp>
      <p:sp>
        <p:nvSpPr>
          <p:cNvPr id="11267" name="Rectangle 2"/>
          <p:cNvSpPr>
            <a:spLocks noGrp="1" noRot="1" noChangeAspect="1" noChangeArrowheads="1" noTextEdit="1"/>
          </p:cNvSpPr>
          <p:nvPr>
            <p:ph type="sldImg"/>
          </p:nvPr>
        </p:nvSpPr>
        <p:spPr>
          <a:xfrm>
            <a:off x="460375" y="722313"/>
            <a:ext cx="6397625" cy="3598862"/>
          </a:xfrm>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lstStyle/>
          <a:p>
            <a:pPr defTabSz="942147"/>
            <a:endParaRPr lang="en-US" dirty="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a:noFill/>
          <a:ln/>
        </p:spPr>
        <p:txBody>
          <a:bodyPr/>
          <a:lstStyle/>
          <a:p>
            <a:endParaRPr lang="en-US" dirty="0">
              <a:ea typeface="ＭＳ Ｐゴシック" pitchFamily="34" charset="-128"/>
            </a:endParaRPr>
          </a:p>
        </p:txBody>
      </p:sp>
    </p:spTree>
    <p:extLst>
      <p:ext uri="{BB962C8B-B14F-4D97-AF65-F5344CB8AC3E}">
        <p14:creationId xmlns:p14="http://schemas.microsoft.com/office/powerpoint/2010/main" val="4027805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35124-FD22-2749-DC82-C944BA6760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C8F618-9735-B123-EC3A-485D0FB7F2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026C63-19E1-E3F2-826B-DA2F01D41CAB}"/>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5" name="Footer Placeholder 4">
            <a:extLst>
              <a:ext uri="{FF2B5EF4-FFF2-40B4-BE49-F238E27FC236}">
                <a16:creationId xmlns:a16="http://schemas.microsoft.com/office/drawing/2014/main" id="{82689B33-41EF-700D-18EA-44386F30BF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ECEBFD-067D-A259-0E06-4758492B6AE2}"/>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3405321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A22EB-5B5D-3268-F82B-029B4B21E5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FE449D-D646-3515-B72D-528FFD5650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B1B8FB-4CBB-EACE-E690-7FA875455112}"/>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5" name="Footer Placeholder 4">
            <a:extLst>
              <a:ext uri="{FF2B5EF4-FFF2-40B4-BE49-F238E27FC236}">
                <a16:creationId xmlns:a16="http://schemas.microsoft.com/office/drawing/2014/main" id="{C7DED0C8-043A-4728-7861-6645BDD7BA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FFE9D6-6D5A-FCC2-7391-99D86C277E6B}"/>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1187163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AE5900-A753-FF96-2103-B60E232A2C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2B8FE9-723A-B8DB-2164-10402042BA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07570D-CB25-AFD2-B716-8691022D42AA}"/>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5" name="Footer Placeholder 4">
            <a:extLst>
              <a:ext uri="{FF2B5EF4-FFF2-40B4-BE49-F238E27FC236}">
                <a16:creationId xmlns:a16="http://schemas.microsoft.com/office/drawing/2014/main" id="{90BBBD13-8518-133F-DDB7-D8F56BB3E1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5D6939-213F-73EC-CC6D-0B9D4F798756}"/>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3498033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a:lstStyle>
            <a:lvl1pPr>
              <a:defRPr>
                <a:solidFill>
                  <a:schemeClr val="tx1"/>
                </a:solidFill>
              </a:defRPr>
            </a:lvl1pPr>
          </a:lstStyle>
          <a:p>
            <a:r>
              <a:rPr lang="en-US" dirty="0"/>
              <a:t>Click to edit Master title style</a:t>
            </a:r>
          </a:p>
        </p:txBody>
      </p:sp>
      <p:sp>
        <p:nvSpPr>
          <p:cNvPr id="4" name="Content Placeholder 3"/>
          <p:cNvSpPr>
            <a:spLocks noGrp="1"/>
          </p:cNvSpPr>
          <p:nvPr>
            <p:ph sz="quarter" idx="10"/>
          </p:nvPr>
        </p:nvSpPr>
        <p:spPr>
          <a:xfrm>
            <a:off x="711200" y="1701800"/>
            <a:ext cx="9042400" cy="3556000"/>
          </a:xfrm>
          <a:prstGeom prst="rect">
            <a:avLst/>
          </a:prstGeom>
        </p:spPr>
        <p:txBody>
          <a:bodyPr/>
          <a:lstStyle>
            <a:lvl1pPr>
              <a:buClr>
                <a:srgbClr val="C00000"/>
              </a:buClr>
              <a:defRPr>
                <a:solidFill>
                  <a:schemeClr val="tx1"/>
                </a:solidFill>
              </a:defRPr>
            </a:lvl1pPr>
            <a:lvl2pPr>
              <a:buClr>
                <a:srgbClr val="C00000"/>
              </a:buClr>
              <a:defRPr>
                <a:solidFill>
                  <a:schemeClr val="tx1"/>
                </a:solidFill>
              </a:defRPr>
            </a:lvl2pPr>
            <a:lvl3pPr>
              <a:buClr>
                <a:srgbClr val="C00000"/>
              </a:buClr>
              <a:defRPr>
                <a:solidFill>
                  <a:schemeClr val="tx1"/>
                </a:solidFill>
              </a:defRPr>
            </a:lvl3pPr>
            <a:lvl4pPr>
              <a:buClr>
                <a:srgbClr val="C00000"/>
              </a:buClr>
              <a:defRPr>
                <a:solidFill>
                  <a:schemeClr val="tx1"/>
                </a:solidFill>
              </a:defRPr>
            </a:lvl4pPr>
            <a:lvl5pPr>
              <a:buClr>
                <a:srgbClr val="C00000"/>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869533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27786-CCFF-DE49-D862-6C36C2674D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1653E7-7E8C-6639-B1A8-229403B3B6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A6EDA4-5E5E-A081-0956-0B0F54FA84F6}"/>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5" name="Footer Placeholder 4">
            <a:extLst>
              <a:ext uri="{FF2B5EF4-FFF2-40B4-BE49-F238E27FC236}">
                <a16:creationId xmlns:a16="http://schemas.microsoft.com/office/drawing/2014/main" id="{77DB9BF0-55F5-EF4E-D8BF-4B7F306CC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3F150F-DE41-6FDF-FA79-A70452958D16}"/>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823714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522BC-2805-6725-1E01-76417B9EED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68BD940-14E1-6774-3A60-2A1A98E03D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52F983-9EDE-2C02-0475-E7CA4F5CF4FA}"/>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5" name="Footer Placeholder 4">
            <a:extLst>
              <a:ext uri="{FF2B5EF4-FFF2-40B4-BE49-F238E27FC236}">
                <a16:creationId xmlns:a16="http://schemas.microsoft.com/office/drawing/2014/main" id="{6C34D9CF-C2E7-10E2-90D7-702A588EA4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918995-3411-C44E-566A-171C0F3D169B}"/>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2944460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E926-C2F7-BD9C-74CE-1C7AF7BF22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079EE9-7089-7148-3DAB-9522A84BBB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711CBF-DEAC-1513-CB70-A0C4D2FFAC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34C225-4458-E114-1929-2F261DD29770}"/>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6" name="Footer Placeholder 5">
            <a:extLst>
              <a:ext uri="{FF2B5EF4-FFF2-40B4-BE49-F238E27FC236}">
                <a16:creationId xmlns:a16="http://schemas.microsoft.com/office/drawing/2014/main" id="{235B4C4F-5824-D881-3247-36EABD4C9B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754BEC-5F4B-6978-E543-864FA0DAED74}"/>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51851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CEFEC-D855-A148-195B-9315F8E434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EBC7CA-C766-8FB7-C6F8-29E90C7CD2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B06EE4-F6E4-8F4A-A47C-A3B068EB68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A4D42F-DB9D-4384-E166-A11CFC8718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ED784F-DA1D-0A11-87FA-1D4C2E265A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388841-7948-FFDD-5249-B1251E9B3231}"/>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8" name="Footer Placeholder 7">
            <a:extLst>
              <a:ext uri="{FF2B5EF4-FFF2-40B4-BE49-F238E27FC236}">
                <a16:creationId xmlns:a16="http://schemas.microsoft.com/office/drawing/2014/main" id="{D80A6CBD-7660-CBBA-310A-8E1D00A8A7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DC277D-8F3D-9C98-4D72-D5A68DB83BD8}"/>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3418477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FE0BE-ED9B-722E-A27B-7C87E07D2E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DA9713-E874-14A7-7024-E7C247A0E04E}"/>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4" name="Footer Placeholder 3">
            <a:extLst>
              <a:ext uri="{FF2B5EF4-FFF2-40B4-BE49-F238E27FC236}">
                <a16:creationId xmlns:a16="http://schemas.microsoft.com/office/drawing/2014/main" id="{620E28E7-9093-68A8-8EBE-C337812DEE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2B0C7A-20FA-6291-0271-EF8838BF3940}"/>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3758264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B90892-FDD2-DB0B-DD76-3E30A809CB7D}"/>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3" name="Footer Placeholder 2">
            <a:extLst>
              <a:ext uri="{FF2B5EF4-FFF2-40B4-BE49-F238E27FC236}">
                <a16:creationId xmlns:a16="http://schemas.microsoft.com/office/drawing/2014/main" id="{848944A2-8C09-948D-6F1D-9AEAE0AD1E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F0B168-311B-B803-B551-792D218D9CB1}"/>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1485014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1CF1E-E54D-8DB8-710D-64698E4324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697BE9-3376-D2B2-4394-071941D359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BB5E7D-997F-96E8-9EB4-22BBFC8055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97369A-478C-71EA-C665-5DF760E67531}"/>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6" name="Footer Placeholder 5">
            <a:extLst>
              <a:ext uri="{FF2B5EF4-FFF2-40B4-BE49-F238E27FC236}">
                <a16:creationId xmlns:a16="http://schemas.microsoft.com/office/drawing/2014/main" id="{7F1746DB-1537-88A8-7D09-78D6450192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7C578B-E8DC-B289-E358-74278FA5A66D}"/>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2433702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27E3F-6D99-90D8-741A-CE043E9743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21878C-7AF2-9085-1865-0C4389FA68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D95DDE-2D93-9261-5FD0-D5FC9F80B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088A99-35D0-A9DB-351F-78DA9524503D}"/>
              </a:ext>
            </a:extLst>
          </p:cNvPr>
          <p:cNvSpPr>
            <a:spLocks noGrp="1"/>
          </p:cNvSpPr>
          <p:nvPr>
            <p:ph type="dt" sz="half" idx="10"/>
          </p:nvPr>
        </p:nvSpPr>
        <p:spPr/>
        <p:txBody>
          <a:bodyPr/>
          <a:lstStyle/>
          <a:p>
            <a:fld id="{796C3CB4-D00B-5448-8F46-0EAD6266AACF}" type="datetimeFigureOut">
              <a:rPr lang="en-US" smtClean="0"/>
              <a:t>7/16/24</a:t>
            </a:fld>
            <a:endParaRPr lang="en-US"/>
          </a:p>
        </p:txBody>
      </p:sp>
      <p:sp>
        <p:nvSpPr>
          <p:cNvPr id="6" name="Footer Placeholder 5">
            <a:extLst>
              <a:ext uri="{FF2B5EF4-FFF2-40B4-BE49-F238E27FC236}">
                <a16:creationId xmlns:a16="http://schemas.microsoft.com/office/drawing/2014/main" id="{50653E41-0EC8-2E56-F5F5-860EA4379C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460783-3120-2B2A-4665-8A91DB36A81F}"/>
              </a:ext>
            </a:extLst>
          </p:cNvPr>
          <p:cNvSpPr>
            <a:spLocks noGrp="1"/>
          </p:cNvSpPr>
          <p:nvPr>
            <p:ph type="sldNum" sz="quarter" idx="12"/>
          </p:nvPr>
        </p:nvSpPr>
        <p:spPr/>
        <p:txBody>
          <a:bodyPr/>
          <a:lstStyle/>
          <a:p>
            <a:fld id="{85186A04-6550-2A46-9C37-D894026CEC0B}" type="slidenum">
              <a:rPr lang="en-US" smtClean="0"/>
              <a:t>‹#›</a:t>
            </a:fld>
            <a:endParaRPr lang="en-US"/>
          </a:p>
        </p:txBody>
      </p:sp>
    </p:spTree>
    <p:extLst>
      <p:ext uri="{BB962C8B-B14F-4D97-AF65-F5344CB8AC3E}">
        <p14:creationId xmlns:p14="http://schemas.microsoft.com/office/powerpoint/2010/main" val="2326148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85000"/>
              </a:schemeClr>
            </a:gs>
          </a:gsLst>
          <a:lin ang="162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EC5869-91F6-436E-E9F0-69C1E5E0C9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61C7CB-04CA-8798-B678-29984B785E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E52550-38EE-D5F3-F073-AA27980C05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6C3CB4-D00B-5448-8F46-0EAD6266AACF}" type="datetimeFigureOut">
              <a:rPr lang="en-US" smtClean="0"/>
              <a:t>7/16/24</a:t>
            </a:fld>
            <a:endParaRPr lang="en-US"/>
          </a:p>
        </p:txBody>
      </p:sp>
      <p:sp>
        <p:nvSpPr>
          <p:cNvPr id="5" name="Footer Placeholder 4">
            <a:extLst>
              <a:ext uri="{FF2B5EF4-FFF2-40B4-BE49-F238E27FC236}">
                <a16:creationId xmlns:a16="http://schemas.microsoft.com/office/drawing/2014/main" id="{609783ED-D31B-DB6A-B245-1BE50437A9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BCFBB4-8D85-ABEE-06DA-749F93E349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186A04-6550-2A46-9C37-D894026CEC0B}" type="slidenum">
              <a:rPr lang="en-US" smtClean="0"/>
              <a:t>‹#›</a:t>
            </a:fld>
            <a:endParaRPr lang="en-US"/>
          </a:p>
        </p:txBody>
      </p:sp>
    </p:spTree>
    <p:extLst>
      <p:ext uri="{BB962C8B-B14F-4D97-AF65-F5344CB8AC3E}">
        <p14:creationId xmlns:p14="http://schemas.microsoft.com/office/powerpoint/2010/main" val="689478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4369206" y="3962831"/>
            <a:ext cx="3556780" cy="41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7920" tIns="53997" rIns="107920" bIns="53997">
            <a:spAutoFit/>
          </a:bodyPr>
          <a:lstStyle>
            <a:lvl1pPr eaLnBrk="0" hangingPunct="0">
              <a:defRPr sz="1500">
                <a:solidFill>
                  <a:schemeClr val="tx1"/>
                </a:solidFill>
                <a:latin typeface="Corbel" pitchFamily="34" charset="0"/>
                <a:ea typeface="ＭＳ Ｐゴシック" pitchFamily="34" charset="-128"/>
              </a:defRPr>
            </a:lvl1pPr>
            <a:lvl2pPr marL="742950" indent="-285750" eaLnBrk="0" hangingPunct="0">
              <a:defRPr sz="1500">
                <a:solidFill>
                  <a:schemeClr val="tx1"/>
                </a:solidFill>
                <a:latin typeface="Corbel" pitchFamily="34" charset="0"/>
                <a:ea typeface="ＭＳ Ｐゴシック" pitchFamily="34" charset="-128"/>
              </a:defRPr>
            </a:lvl2pPr>
            <a:lvl3pPr marL="1143000" indent="-228600" eaLnBrk="0" hangingPunct="0">
              <a:defRPr sz="1500">
                <a:solidFill>
                  <a:schemeClr val="tx1"/>
                </a:solidFill>
                <a:latin typeface="Corbel" pitchFamily="34" charset="0"/>
                <a:ea typeface="ＭＳ Ｐゴシック" pitchFamily="34" charset="-128"/>
              </a:defRPr>
            </a:lvl3pPr>
            <a:lvl4pPr marL="1600200" indent="-228600" eaLnBrk="0" hangingPunct="0">
              <a:defRPr sz="1500">
                <a:solidFill>
                  <a:schemeClr val="tx1"/>
                </a:solidFill>
                <a:latin typeface="Corbel" pitchFamily="34" charset="0"/>
                <a:ea typeface="ＭＳ Ｐゴシック" pitchFamily="34" charset="-128"/>
              </a:defRPr>
            </a:lvl4pPr>
            <a:lvl5pPr marL="2057400" indent="-228600" eaLnBrk="0" hangingPunct="0">
              <a:defRPr sz="1500">
                <a:solidFill>
                  <a:schemeClr val="tx1"/>
                </a:solidFill>
                <a:latin typeface="Corbel" pitchFamily="34" charset="0"/>
                <a:ea typeface="ＭＳ Ｐゴシック" pitchFamily="34" charset="-128"/>
              </a:defRPr>
            </a:lvl5pPr>
            <a:lvl6pPr marL="25146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defTabSz="1337401" fontAlgn="base">
              <a:spcBef>
                <a:spcPct val="50000"/>
              </a:spcBef>
              <a:spcAft>
                <a:spcPct val="0"/>
              </a:spcAft>
            </a:pPr>
            <a:endParaRPr lang="en-US" sz="2000" dirty="0">
              <a:solidFill>
                <a:prstClr val="black"/>
              </a:solidFill>
              <a:latin typeface="Arial" charset="0"/>
            </a:endParaRPr>
          </a:p>
        </p:txBody>
      </p:sp>
      <p:pic>
        <p:nvPicPr>
          <p:cNvPr id="5" name="Picture 4" descr="G:\Shared\CreativeMediaDigitalAssets\Logos\AAA_RWJBarnabas Health\_Combo Logo nbimc-chnj\rwjbh2016-h-nbimc-CHoNJ combo tag.pn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49770"/>
          <a:stretch/>
        </p:blipFill>
        <p:spPr bwMode="auto">
          <a:xfrm>
            <a:off x="4745715" y="4660384"/>
            <a:ext cx="2163085" cy="1003817"/>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title"/>
          </p:nvPr>
        </p:nvSpPr>
        <p:spPr>
          <a:xfrm>
            <a:off x="508001" y="1828446"/>
            <a:ext cx="10972800" cy="1143000"/>
          </a:xfrm>
        </p:spPr>
        <p:txBody>
          <a:bodyPr>
            <a:normAutofit fontScale="90000"/>
          </a:bodyPr>
          <a:lstStyle/>
          <a:p>
            <a:pPr algn="ctr"/>
            <a:r>
              <a:rPr lang="en-US" sz="5333" b="1" dirty="0"/>
              <a:t>What are criteria for Hospice?</a:t>
            </a:r>
            <a:br>
              <a:rPr lang="en-US" sz="5333" dirty="0"/>
            </a:br>
            <a:br>
              <a:rPr lang="en-US" sz="5333" dirty="0"/>
            </a:br>
            <a:r>
              <a:rPr lang="en-US" sz="4267" dirty="0"/>
              <a:t>Wednesday, October 2, 2024</a:t>
            </a:r>
            <a:br>
              <a:rPr lang="en-US" sz="4267" dirty="0"/>
            </a:br>
            <a:endParaRPr lang="en-US" sz="2667" dirty="0"/>
          </a:p>
        </p:txBody>
      </p:sp>
      <p:pic>
        <p:nvPicPr>
          <p:cNvPr id="6" name="Picture 5">
            <a:extLst>
              <a:ext uri="{FF2B5EF4-FFF2-40B4-BE49-F238E27FC236}">
                <a16:creationId xmlns:a16="http://schemas.microsoft.com/office/drawing/2014/main" id="{176F2650-9D2B-5D29-8644-77CE74B84B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4401" y="5500155"/>
            <a:ext cx="2590135" cy="899123"/>
          </a:xfrm>
          <a:prstGeom prst="rect">
            <a:avLst/>
          </a:prstGeom>
        </p:spPr>
      </p:pic>
      <p:pic>
        <p:nvPicPr>
          <p:cNvPr id="8" name="Picture 7">
            <a:extLst>
              <a:ext uri="{FF2B5EF4-FFF2-40B4-BE49-F238E27FC236}">
                <a16:creationId xmlns:a16="http://schemas.microsoft.com/office/drawing/2014/main" id="{D1A9C355-5874-E227-E0D8-08FC12AB4AF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86411" y="5555736"/>
            <a:ext cx="2590135" cy="874377"/>
          </a:xfrm>
          <a:prstGeom prst="rect">
            <a:avLst/>
          </a:prstGeom>
        </p:spPr>
      </p:pic>
      <p:pic>
        <p:nvPicPr>
          <p:cNvPr id="10" name="Picture 9">
            <a:extLst>
              <a:ext uri="{FF2B5EF4-FFF2-40B4-BE49-F238E27FC236}">
                <a16:creationId xmlns:a16="http://schemas.microsoft.com/office/drawing/2014/main" id="{8CE324F8-99B6-285B-AB3C-90B6DBFAE77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1165" y="5531939"/>
            <a:ext cx="2590135" cy="868948"/>
          </a:xfrm>
          <a:prstGeom prst="rect">
            <a:avLst/>
          </a:prstGeom>
        </p:spPr>
      </p:pic>
      <p:pic>
        <p:nvPicPr>
          <p:cNvPr id="12" name="Picture 11">
            <a:extLst>
              <a:ext uri="{FF2B5EF4-FFF2-40B4-BE49-F238E27FC236}">
                <a16:creationId xmlns:a16="http://schemas.microsoft.com/office/drawing/2014/main" id="{3F57486E-7715-D8D0-3FAF-6CD2357772C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90666" y="5461000"/>
            <a:ext cx="2590135" cy="835795"/>
          </a:xfrm>
          <a:prstGeom prst="rect">
            <a:avLst/>
          </a:prstGeom>
        </p:spPr>
      </p:pic>
    </p:spTree>
    <p:extLst>
      <p:ext uri="{BB962C8B-B14F-4D97-AF65-F5344CB8AC3E}">
        <p14:creationId xmlns:p14="http://schemas.microsoft.com/office/powerpoint/2010/main" val="42765902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285" y="411418"/>
            <a:ext cx="11343189" cy="1325563"/>
          </a:xfrm>
        </p:spPr>
        <p:txBody>
          <a:bodyPr>
            <a:normAutofit/>
          </a:bodyPr>
          <a:lstStyle/>
          <a:p>
            <a:pPr algn="ctr">
              <a:buClr>
                <a:srgbClr val="C00000"/>
              </a:buClr>
            </a:pPr>
            <a:r>
              <a:rPr lang="en-US" sz="4000" dirty="0">
                <a:latin typeface="Arial" panose="020B0604020202020204" pitchFamily="34" charset="0"/>
                <a:cs typeface="Arial" panose="020B0604020202020204" pitchFamily="34" charset="0"/>
              </a:rPr>
              <a:t>Agenda</a:t>
            </a:r>
          </a:p>
        </p:txBody>
      </p:sp>
      <p:sp>
        <p:nvSpPr>
          <p:cNvPr id="7" name="Content Placeholder 2"/>
          <p:cNvSpPr txBox="1">
            <a:spLocks/>
          </p:cNvSpPr>
          <p:nvPr/>
        </p:nvSpPr>
        <p:spPr>
          <a:xfrm>
            <a:off x="983848" y="1939499"/>
            <a:ext cx="10648708" cy="4351338"/>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Clr>
                <a:srgbClr val="FFFF00"/>
              </a:buClr>
              <a:buFont typeface="Arial" charset="0"/>
              <a:buChar char="•"/>
              <a:defRPr sz="2800" kern="1200">
                <a:solidFill>
                  <a:schemeClr val="bg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FFFF00"/>
              </a:buClr>
              <a:buFont typeface="Arial" charset="0"/>
              <a:buChar char="•"/>
              <a:defRPr sz="2400" kern="1200">
                <a:solidFill>
                  <a:schemeClr val="bg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FFFF00"/>
              </a:buClr>
              <a:buFont typeface="Arial" charset="0"/>
              <a:buChar char="•"/>
              <a:defRPr sz="2000" kern="1200">
                <a:solidFill>
                  <a:schemeClr val="bg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FFFF00"/>
              </a:buClr>
              <a:buFont typeface="Arial" charset="0"/>
              <a:buChar char="•"/>
              <a:defRPr sz="1800" kern="1200">
                <a:solidFill>
                  <a:schemeClr val="bg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FFFF00"/>
              </a:buClr>
              <a:buFont typeface="Arial" charset="0"/>
              <a:buChar char="•"/>
              <a:defRPr sz="1800" kern="1200">
                <a:solidFill>
                  <a:schemeClr val="bg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dirty="0">
                <a:solidFill>
                  <a:schemeClr val="tx1"/>
                </a:solidFill>
              </a:rPr>
              <a:t>Can patients with stage IV pressure ulcers and multiple comorbidities heal? </a:t>
            </a:r>
          </a:p>
          <a:p>
            <a:pPr>
              <a:buClr>
                <a:srgbClr val="C00000"/>
              </a:buClr>
            </a:pPr>
            <a:r>
              <a:rPr lang="en-US" dirty="0">
                <a:solidFill>
                  <a:schemeClr val="tx1"/>
                </a:solidFill>
              </a:rPr>
              <a:t>What are criteria for hospice? </a:t>
            </a:r>
          </a:p>
          <a:p>
            <a:pPr>
              <a:buClr>
                <a:srgbClr val="C00000"/>
              </a:buClr>
            </a:pPr>
            <a:r>
              <a:rPr lang="en-US" dirty="0">
                <a:solidFill>
                  <a:schemeClr val="tx1"/>
                </a:solidFill>
              </a:rPr>
              <a:t>What are criteria for hospice for dementia? </a:t>
            </a:r>
          </a:p>
        </p:txBody>
      </p:sp>
    </p:spTree>
    <p:extLst>
      <p:ext uri="{BB962C8B-B14F-4D97-AF65-F5344CB8AC3E}">
        <p14:creationId xmlns:p14="http://schemas.microsoft.com/office/powerpoint/2010/main" val="1068516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normAutofit fontScale="90000"/>
          </a:bodyPr>
          <a:lstStyle/>
          <a:p>
            <a:pPr>
              <a:defRPr/>
            </a:pPr>
            <a:br>
              <a:rPr lang="en-US" sz="2800" dirty="0">
                <a:effectLst>
                  <a:outerShdw blurRad="38100" dist="38100" dir="2700000" algn="tl">
                    <a:srgbClr val="000000"/>
                  </a:outerShdw>
                </a:effectLst>
                <a:latin typeface="Arial" panose="020B0604020202020204" pitchFamily="34" charset="0"/>
                <a:cs typeface="Arial" panose="020B0604020202020204" pitchFamily="34" charset="0"/>
              </a:rPr>
            </a:br>
            <a:br>
              <a:rPr lang="en-US" sz="2800" dirty="0">
                <a:effectLst>
                  <a:outerShdw blurRad="38100" dist="38100" dir="2700000" algn="tl">
                    <a:srgbClr val="000000"/>
                  </a:outerShdw>
                </a:effectLst>
                <a:latin typeface="Arial" panose="020B0604020202020204" pitchFamily="34" charset="0"/>
                <a:cs typeface="Arial" panose="020B0604020202020204" pitchFamily="34" charset="0"/>
              </a:rPr>
            </a:br>
            <a:br>
              <a:rPr lang="en-US" sz="2800" dirty="0">
                <a:effectLst>
                  <a:outerShdw blurRad="38100" dist="38100" dir="2700000" algn="tl">
                    <a:srgbClr val="000000"/>
                  </a:outerShdw>
                </a:effectLst>
                <a:latin typeface="Arial" panose="020B0604020202020204" pitchFamily="34" charset="0"/>
                <a:cs typeface="Arial" panose="020B0604020202020204" pitchFamily="34" charset="0"/>
              </a:rPr>
            </a:br>
            <a:r>
              <a:rPr lang="en-US" sz="3400" dirty="0">
                <a:latin typeface="Arial" panose="020B0604020202020204" pitchFamily="34" charset="0"/>
                <a:cs typeface="Arial" panose="020B0604020202020204" pitchFamily="34" charset="0"/>
              </a:rPr>
              <a:t>Can Patients with Stage IV Pressure Ulcers and Multiple Comorbidities Heal?</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US" sz="2400" dirty="0">
                <a:solidFill>
                  <a:schemeClr val="tx1"/>
                </a:solidFill>
                <a:latin typeface="Arial" panose="020B0604020202020204" pitchFamily="34" charset="0"/>
                <a:cs typeface="Arial" panose="020B0604020202020204" pitchFamily="34" charset="0"/>
              </a:rPr>
              <a:t>Hospice or Healing Should be Initial Conversation in the Older Adult</a:t>
            </a:r>
          </a:p>
        </p:txBody>
      </p:sp>
      <p:grpSp>
        <p:nvGrpSpPr>
          <p:cNvPr id="2" name="Group 13"/>
          <p:cNvGrpSpPr>
            <a:grpSpLocks/>
          </p:cNvGrpSpPr>
          <p:nvPr/>
        </p:nvGrpSpPr>
        <p:grpSpPr bwMode="auto">
          <a:xfrm>
            <a:off x="1909408" y="2875397"/>
            <a:ext cx="8273505" cy="3471232"/>
            <a:chOff x="726558" y="1279951"/>
            <a:chExt cx="7477407" cy="2634710"/>
          </a:xfrm>
        </p:grpSpPr>
        <p:grpSp>
          <p:nvGrpSpPr>
            <p:cNvPr id="3" name="Group 3"/>
            <p:cNvGrpSpPr>
              <a:grpSpLocks/>
            </p:cNvGrpSpPr>
            <p:nvPr/>
          </p:nvGrpSpPr>
          <p:grpSpPr bwMode="auto">
            <a:xfrm>
              <a:off x="5051145" y="1279951"/>
              <a:ext cx="3152820" cy="2634710"/>
              <a:chOff x="3051" y="702"/>
              <a:chExt cx="2407" cy="1899"/>
            </a:xfrm>
          </p:grpSpPr>
          <p:pic>
            <p:nvPicPr>
              <p:cNvPr id="30729" name="Picture 4" descr="Garcia Jimmy sacrum 12 18 01"/>
              <p:cNvPicPr>
                <a:picLocks noChangeAspect="1" noChangeArrowheads="1"/>
              </p:cNvPicPr>
              <p:nvPr/>
            </p:nvPicPr>
            <p:blipFill>
              <a:blip r:embed="rId3" cstate="print"/>
              <a:srcRect/>
              <a:stretch>
                <a:fillRect/>
              </a:stretch>
            </p:blipFill>
            <p:spPr bwMode="auto">
              <a:xfrm>
                <a:off x="3051" y="702"/>
                <a:ext cx="2407" cy="1899"/>
              </a:xfrm>
              <a:prstGeom prst="rect">
                <a:avLst/>
              </a:prstGeom>
              <a:noFill/>
              <a:ln w="12700">
                <a:solidFill>
                  <a:srgbClr val="33CCFF"/>
                </a:solidFill>
                <a:miter lim="800000"/>
                <a:headEnd/>
                <a:tailEnd/>
              </a:ln>
            </p:spPr>
          </p:pic>
          <p:sp>
            <p:nvSpPr>
              <p:cNvPr id="30730" name="Text Box 5"/>
              <p:cNvSpPr txBox="1">
                <a:spLocks noChangeArrowheads="1"/>
              </p:cNvSpPr>
              <p:nvPr/>
            </p:nvSpPr>
            <p:spPr bwMode="auto">
              <a:xfrm>
                <a:off x="3168" y="2291"/>
                <a:ext cx="2272" cy="172"/>
              </a:xfrm>
              <a:prstGeom prst="rect">
                <a:avLst/>
              </a:prstGeom>
              <a:noFill/>
              <a:ln w="9525">
                <a:noFill/>
                <a:miter lim="800000"/>
                <a:headEnd/>
                <a:tailEnd/>
              </a:ln>
            </p:spPr>
            <p:txBody>
              <a:bodyPr>
                <a:spAutoFit/>
              </a:bodyPr>
              <a:lstStyle/>
              <a:p>
                <a:pPr algn="ctr">
                  <a:lnSpc>
                    <a:spcPct val="80000"/>
                  </a:lnSpc>
                  <a:buClr>
                    <a:srgbClr val="FFFF00"/>
                  </a:buClr>
                  <a:buSzPct val="75000"/>
                  <a:buFont typeface="Wingdings" pitchFamily="2" charset="2"/>
                  <a:buNone/>
                </a:pPr>
                <a:endParaRPr lang="en-US" dirty="0"/>
              </a:p>
            </p:txBody>
          </p:sp>
        </p:grpSp>
        <p:grpSp>
          <p:nvGrpSpPr>
            <p:cNvPr id="4" name="Group 6"/>
            <p:cNvGrpSpPr>
              <a:grpSpLocks/>
            </p:cNvGrpSpPr>
            <p:nvPr/>
          </p:nvGrpSpPr>
          <p:grpSpPr bwMode="auto">
            <a:xfrm>
              <a:off x="726558" y="1313248"/>
              <a:ext cx="4125539" cy="2548046"/>
              <a:chOff x="267" y="726"/>
              <a:chExt cx="3150" cy="1837"/>
            </a:xfrm>
          </p:grpSpPr>
          <p:pic>
            <p:nvPicPr>
              <p:cNvPr id="30727" name="Picture 7" descr="Garcia Jimmy Sacrum 5 1 01"/>
              <p:cNvPicPr>
                <a:picLocks noChangeAspect="1" noChangeArrowheads="1"/>
              </p:cNvPicPr>
              <p:nvPr/>
            </p:nvPicPr>
            <p:blipFill>
              <a:blip r:embed="rId4" cstate="print"/>
              <a:srcRect l="24274" r="3421"/>
              <a:stretch>
                <a:fillRect/>
              </a:stretch>
            </p:blipFill>
            <p:spPr bwMode="auto">
              <a:xfrm>
                <a:off x="267" y="726"/>
                <a:ext cx="3150" cy="1837"/>
              </a:xfrm>
              <a:prstGeom prst="rect">
                <a:avLst/>
              </a:prstGeom>
              <a:noFill/>
              <a:ln w="12700">
                <a:solidFill>
                  <a:srgbClr val="33CCFF"/>
                </a:solidFill>
                <a:miter lim="800000"/>
                <a:headEnd/>
                <a:tailEnd/>
              </a:ln>
            </p:spPr>
          </p:pic>
          <p:sp>
            <p:nvSpPr>
              <p:cNvPr id="30728" name="Text Box 8"/>
              <p:cNvSpPr txBox="1">
                <a:spLocks noChangeArrowheads="1"/>
              </p:cNvSpPr>
              <p:nvPr/>
            </p:nvSpPr>
            <p:spPr bwMode="auto">
              <a:xfrm>
                <a:off x="608" y="2267"/>
                <a:ext cx="2273" cy="172"/>
              </a:xfrm>
              <a:prstGeom prst="rect">
                <a:avLst/>
              </a:prstGeom>
              <a:noFill/>
              <a:ln w="9525">
                <a:noFill/>
                <a:miter lim="800000"/>
                <a:headEnd/>
                <a:tailEnd/>
              </a:ln>
            </p:spPr>
            <p:txBody>
              <a:bodyPr>
                <a:spAutoFit/>
              </a:bodyPr>
              <a:lstStyle/>
              <a:p>
                <a:pPr algn="ctr">
                  <a:lnSpc>
                    <a:spcPct val="80000"/>
                  </a:lnSpc>
                  <a:buClr>
                    <a:srgbClr val="FFFF00"/>
                  </a:buClr>
                  <a:buSzPct val="75000"/>
                  <a:buFont typeface="Wingdings" pitchFamily="2" charset="2"/>
                  <a:buNone/>
                </a:pPr>
                <a:endParaRPr lang="en-US" dirty="0"/>
              </a:p>
            </p:txBody>
          </p:sp>
        </p:grpSp>
      </p:grpSp>
      <p:sp>
        <p:nvSpPr>
          <p:cNvPr id="30724" name="Rectangle 11"/>
          <p:cNvSpPr>
            <a:spLocks noChangeArrowheads="1"/>
          </p:cNvSpPr>
          <p:nvPr/>
        </p:nvSpPr>
        <p:spPr bwMode="auto">
          <a:xfrm>
            <a:off x="1524000" y="6319884"/>
            <a:ext cx="9144000" cy="584775"/>
          </a:xfrm>
          <a:prstGeom prst="rect">
            <a:avLst/>
          </a:prstGeom>
          <a:noFill/>
          <a:ln w="9525">
            <a:noFill/>
            <a:miter lim="800000"/>
            <a:headEnd/>
            <a:tailEnd/>
          </a:ln>
        </p:spPr>
        <p:txBody>
          <a:bodyPr wrap="square" anchor="ctr">
            <a:spAutoFit/>
          </a:bodyPr>
          <a:lstStyle/>
          <a:p>
            <a:pPr algn="r">
              <a:buSzPct val="100000"/>
              <a:tabLst>
                <a:tab pos="571500" algn="l"/>
              </a:tabLst>
            </a:pPr>
            <a:r>
              <a:rPr lang="en-US" sz="1600" i="1" dirty="0"/>
              <a:t>Schiffman et al., Operative debridement of pressure ulcers using the Wound </a:t>
            </a:r>
          </a:p>
          <a:p>
            <a:pPr algn="r">
              <a:buSzPct val="100000"/>
              <a:tabLst>
                <a:tab pos="571500" algn="l"/>
              </a:tabLst>
            </a:pPr>
            <a:r>
              <a:rPr lang="en-US" sz="1600" i="1" dirty="0"/>
              <a:t>Electronic Medical Record. World J Surg 2009; 33:1396-1402.</a:t>
            </a:r>
          </a:p>
        </p:txBody>
      </p:sp>
    </p:spTree>
    <p:extLst>
      <p:ext uri="{BB962C8B-B14F-4D97-AF65-F5344CB8AC3E}">
        <p14:creationId xmlns:p14="http://schemas.microsoft.com/office/powerpoint/2010/main" val="381002717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76" y="17884"/>
            <a:ext cx="10515600" cy="1325563"/>
          </a:xfrm>
        </p:spPr>
        <p:txBody>
          <a:bodyPr>
            <a:normAutofit/>
          </a:bodyPr>
          <a:lstStyle/>
          <a:p>
            <a:pPr algn="ctr">
              <a:buClr>
                <a:srgbClr val="C00000"/>
              </a:buClr>
            </a:pPr>
            <a:r>
              <a:rPr lang="en-US" dirty="0"/>
              <a:t>What are criteria for hospice?</a:t>
            </a:r>
          </a:p>
        </p:txBody>
      </p:sp>
      <p:sp>
        <p:nvSpPr>
          <p:cNvPr id="8" name="Content Placeholder 2"/>
          <p:cNvSpPr txBox="1">
            <a:spLocks/>
          </p:cNvSpPr>
          <p:nvPr/>
        </p:nvSpPr>
        <p:spPr>
          <a:xfrm>
            <a:off x="544011" y="1186520"/>
            <a:ext cx="10775066" cy="38440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400" b="1" dirty="0"/>
              <a:t>These are the criteria for receiving hospice care, according to CMS: </a:t>
            </a:r>
            <a:endParaRPr lang="en-US" sz="2400" dirty="0"/>
          </a:p>
          <a:p>
            <a:pPr marL="692150" indent="-427038">
              <a:buClr>
                <a:srgbClr val="C00000"/>
              </a:buClr>
              <a:buFont typeface="+mj-lt"/>
              <a:buAutoNum type="arabicPeriod"/>
            </a:pPr>
            <a:r>
              <a:rPr lang="en-US" sz="2400" dirty="0"/>
              <a:t>Your hospice doctor and your regular doctor (if you have one) certify that you’re terminally ill (with a life expectancy of 6 months or less).</a:t>
            </a:r>
          </a:p>
          <a:p>
            <a:pPr marL="692150" indent="-427038">
              <a:buClr>
                <a:srgbClr val="C00000"/>
              </a:buClr>
              <a:buFont typeface="+mj-lt"/>
              <a:buAutoNum type="arabicPeriod"/>
            </a:pPr>
            <a:r>
              <a:rPr lang="en-US" sz="2400" dirty="0"/>
              <a:t>You accept palliative care (for comfort) instead of care to cure your illness.</a:t>
            </a:r>
          </a:p>
          <a:p>
            <a:pPr marL="692150" indent="-427038">
              <a:buClr>
                <a:srgbClr val="C00000"/>
              </a:buClr>
              <a:buFont typeface="+mj-lt"/>
              <a:buAutoNum type="arabicPeriod"/>
            </a:pPr>
            <a:r>
              <a:rPr lang="en-US" sz="2400" dirty="0"/>
              <a:t>You sign a statement choosing hospice care instead of other Medicare-covered benefits to treat your terminal illness and related conditions</a:t>
            </a:r>
          </a:p>
          <a:p>
            <a:pPr fontAlgn="base">
              <a:buClr>
                <a:srgbClr val="C00000"/>
              </a:buClr>
            </a:pPr>
            <a:r>
              <a:rPr lang="en-US" sz="2400" dirty="0"/>
              <a:t>Medicare has established guidelines for hospice admissions for most major terminal illnesses. These guidelines are not necessarily accurate in predicting death within six months. </a:t>
            </a:r>
          </a:p>
          <a:p>
            <a:pPr fontAlgn="base">
              <a:buClr>
                <a:srgbClr val="C00000"/>
              </a:buClr>
            </a:pPr>
            <a:r>
              <a:rPr lang="en-US" sz="2400" dirty="0"/>
              <a:t>Careful documentation of the </a:t>
            </a:r>
            <a:r>
              <a:rPr lang="en-US" sz="2400" dirty="0" err="1"/>
              <a:t>medicare</a:t>
            </a:r>
            <a:r>
              <a:rPr lang="en-US" sz="2400" dirty="0"/>
              <a:t> hospice criteria as pertaining to that patient is a convenient way to demonstrate the severity of the illness for patients, family and for colleagues as you all work together to develop appropriate goals of care.</a:t>
            </a:r>
          </a:p>
        </p:txBody>
      </p:sp>
      <p:sp>
        <p:nvSpPr>
          <p:cNvPr id="12" name="TextBox 11"/>
          <p:cNvSpPr txBox="1"/>
          <p:nvPr/>
        </p:nvSpPr>
        <p:spPr>
          <a:xfrm>
            <a:off x="6459659" y="6314942"/>
            <a:ext cx="5832655" cy="369332"/>
          </a:xfrm>
          <a:prstGeom prst="rect">
            <a:avLst/>
          </a:prstGeom>
          <a:noFill/>
        </p:spPr>
        <p:txBody>
          <a:bodyPr wrap="square" rtlCol="0">
            <a:spAutoFit/>
          </a:bodyPr>
          <a:lstStyle/>
          <a:p>
            <a:pPr marL="460375" indent="-460375">
              <a:buClr>
                <a:srgbClr val="C00000"/>
              </a:buClr>
            </a:pPr>
            <a:r>
              <a:rPr lang="en-US" dirty="0" err="1"/>
              <a:t>www.medicare.gov</a:t>
            </a:r>
            <a:r>
              <a:rPr lang="en-US" dirty="0"/>
              <a:t>/coverage/hospice-care</a:t>
            </a:r>
          </a:p>
        </p:txBody>
      </p:sp>
    </p:spTree>
    <p:extLst>
      <p:ext uri="{BB962C8B-B14F-4D97-AF65-F5344CB8AC3E}">
        <p14:creationId xmlns:p14="http://schemas.microsoft.com/office/powerpoint/2010/main" val="177436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76" y="17884"/>
            <a:ext cx="10515600" cy="1325563"/>
          </a:xfrm>
        </p:spPr>
        <p:txBody>
          <a:bodyPr>
            <a:normAutofit/>
          </a:bodyPr>
          <a:lstStyle/>
          <a:p>
            <a:pPr algn="ctr">
              <a:buClr>
                <a:srgbClr val="C00000"/>
              </a:buClr>
            </a:pPr>
            <a:r>
              <a:rPr lang="en-US"/>
              <a:t>What are </a:t>
            </a:r>
            <a:r>
              <a:rPr lang="en-US" dirty="0"/>
              <a:t>criteria for hospice?</a:t>
            </a:r>
          </a:p>
        </p:txBody>
      </p:sp>
      <p:sp>
        <p:nvSpPr>
          <p:cNvPr id="8" name="Content Placeholder 2"/>
          <p:cNvSpPr txBox="1">
            <a:spLocks/>
          </p:cNvSpPr>
          <p:nvPr/>
        </p:nvSpPr>
        <p:spPr>
          <a:xfrm>
            <a:off x="1221129" y="1343447"/>
            <a:ext cx="10097947" cy="38440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fontAlgn="base">
              <a:buClr>
                <a:srgbClr val="C00000"/>
              </a:buClr>
            </a:pPr>
            <a:r>
              <a:rPr lang="en-US" sz="2400" dirty="0"/>
              <a:t>Writing a note in the patient’s chart (either inpatient or outpatient) that documents the eligibility for hospice care based on the CMS guidelines can assist the hospice in making a prompt determination of eligibility and would help if there was every a regulatory question of a patients eligibility.</a:t>
            </a:r>
          </a:p>
          <a:p>
            <a:pPr fontAlgn="base">
              <a:buClr>
                <a:srgbClr val="C00000"/>
              </a:buClr>
            </a:pPr>
            <a:r>
              <a:rPr lang="en-US" sz="2400" dirty="0"/>
              <a:t>For patients who have a longer than expected survival, reevaluation at time of re-certification will document that the patient is still eligible for home hospice care. In rare situations were patients have unanticipated recovery, they may be discharged from hospice but readmitted later without penalty, if there is decline in health status.</a:t>
            </a:r>
          </a:p>
        </p:txBody>
      </p:sp>
      <p:sp>
        <p:nvSpPr>
          <p:cNvPr id="12" name="TextBox 11"/>
          <p:cNvSpPr txBox="1"/>
          <p:nvPr/>
        </p:nvSpPr>
        <p:spPr>
          <a:xfrm>
            <a:off x="6459659" y="6314942"/>
            <a:ext cx="5832655" cy="369332"/>
          </a:xfrm>
          <a:prstGeom prst="rect">
            <a:avLst/>
          </a:prstGeom>
          <a:noFill/>
        </p:spPr>
        <p:txBody>
          <a:bodyPr wrap="square" rtlCol="0">
            <a:spAutoFit/>
          </a:bodyPr>
          <a:lstStyle/>
          <a:p>
            <a:pPr marL="460375" indent="-460375">
              <a:buClr>
                <a:srgbClr val="C00000"/>
              </a:buClr>
            </a:pPr>
            <a:r>
              <a:rPr lang="en-US" dirty="0" err="1"/>
              <a:t>www.medicare.gov</a:t>
            </a:r>
            <a:r>
              <a:rPr lang="en-US" dirty="0"/>
              <a:t>/coverage/hospice-care</a:t>
            </a:r>
          </a:p>
        </p:txBody>
      </p:sp>
    </p:spTree>
    <p:extLst>
      <p:ext uri="{BB962C8B-B14F-4D97-AF65-F5344CB8AC3E}">
        <p14:creationId xmlns:p14="http://schemas.microsoft.com/office/powerpoint/2010/main" val="1330566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76" y="17884"/>
            <a:ext cx="10515600" cy="1325563"/>
          </a:xfrm>
        </p:spPr>
        <p:txBody>
          <a:bodyPr>
            <a:normAutofit/>
          </a:bodyPr>
          <a:lstStyle/>
          <a:p>
            <a:pPr algn="ctr">
              <a:buClr>
                <a:srgbClr val="C00000"/>
              </a:buClr>
            </a:pPr>
            <a:r>
              <a:rPr lang="en-US" dirty="0"/>
              <a:t>What are criteria for hospice?</a:t>
            </a:r>
          </a:p>
        </p:txBody>
      </p:sp>
      <p:sp>
        <p:nvSpPr>
          <p:cNvPr id="8" name="Content Placeholder 2"/>
          <p:cNvSpPr txBox="1">
            <a:spLocks/>
          </p:cNvSpPr>
          <p:nvPr/>
        </p:nvSpPr>
        <p:spPr>
          <a:xfrm>
            <a:off x="356908" y="1183958"/>
            <a:ext cx="11721678" cy="38440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Clr>
                <a:srgbClr val="C00000"/>
              </a:buClr>
              <a:buNone/>
            </a:pPr>
            <a:r>
              <a:rPr lang="en-US" sz="1900" dirty="0"/>
              <a:t>An abridged version of the currently outlined assessment criteria for the progression of diseases and non-disease baseline guidelines as obtained from the Centers of Medicare and Medicaid Services</a:t>
            </a:r>
          </a:p>
          <a:p>
            <a:pPr>
              <a:buClr>
                <a:srgbClr val="C00000"/>
              </a:buClr>
            </a:pPr>
            <a:r>
              <a:rPr lang="en-US" sz="1900" i="1" dirty="0"/>
              <a:t>Part 1: Decline in a patient's clinical status guidelines</a:t>
            </a:r>
            <a:endParaRPr lang="en-US" sz="1900" dirty="0"/>
          </a:p>
          <a:p>
            <a:pPr>
              <a:buClr>
                <a:srgbClr val="C00000"/>
              </a:buClr>
            </a:pPr>
            <a:r>
              <a:rPr lang="en-US" sz="1900" dirty="0"/>
              <a:t>A. Progression of disease via worsening status, symptoms, signs, laboratory results: Clinical Status:</a:t>
            </a:r>
          </a:p>
          <a:p>
            <a:pPr>
              <a:buClr>
                <a:srgbClr val="C00000"/>
              </a:buClr>
            </a:pPr>
            <a:r>
              <a:rPr lang="en-US" sz="1900" dirty="0"/>
              <a:t>Refractory or recurring infections</a:t>
            </a:r>
          </a:p>
          <a:p>
            <a:pPr>
              <a:buClr>
                <a:srgbClr val="C00000"/>
              </a:buClr>
            </a:pPr>
            <a:r>
              <a:rPr lang="en-US" sz="1900" dirty="0"/>
              <a:t>Progressive inanition which is documented by several measures such as 10% body weight loss, decreased albumin, dysphagia leading to aspiration, among others</a:t>
            </a:r>
          </a:p>
          <a:p>
            <a:pPr>
              <a:buClr>
                <a:srgbClr val="C00000"/>
              </a:buClr>
            </a:pPr>
            <a:r>
              <a:rPr lang="en-US" sz="1900" dirty="0"/>
              <a:t>Symptoms:  Include a number of symptoms including nausea and vomiting, dyspnea, persisting cough, diarrhea, and progressive pain</a:t>
            </a:r>
          </a:p>
          <a:p>
            <a:pPr>
              <a:buClr>
                <a:srgbClr val="C00000"/>
              </a:buClr>
            </a:pPr>
            <a:r>
              <a:rPr lang="en-US" sz="1900" dirty="0"/>
              <a:t>Signs:  Include a number of clinical signs including hypotension, edema, ascites, progressive weakness, new altered mental status, among others</a:t>
            </a:r>
          </a:p>
          <a:p>
            <a:pPr>
              <a:buClr>
                <a:srgbClr val="C00000"/>
              </a:buClr>
            </a:pPr>
            <a:r>
              <a:rPr lang="en-US" sz="1900" dirty="0"/>
              <a:t>Laboratory Results:</a:t>
            </a:r>
          </a:p>
          <a:p>
            <a:pPr>
              <a:buClr>
                <a:srgbClr val="C00000"/>
              </a:buClr>
            </a:pPr>
            <a:r>
              <a:rPr lang="en-US" sz="1900" dirty="0"/>
              <a:t>Include a number of laboratory findings including worsening pCO2/pO2/SaO2 values, worsening liver function tests, worsening tumor markers, and volatile sodium and potassium, among others</a:t>
            </a:r>
          </a:p>
          <a:p>
            <a:pPr>
              <a:buClr>
                <a:srgbClr val="C00000"/>
              </a:buClr>
            </a:pPr>
            <a:endParaRPr lang="en-US" sz="1900" dirty="0"/>
          </a:p>
        </p:txBody>
      </p:sp>
      <p:sp>
        <p:nvSpPr>
          <p:cNvPr id="12" name="TextBox 11"/>
          <p:cNvSpPr txBox="1"/>
          <p:nvPr/>
        </p:nvSpPr>
        <p:spPr>
          <a:xfrm>
            <a:off x="4514216" y="6199197"/>
            <a:ext cx="7677784" cy="523220"/>
          </a:xfrm>
          <a:prstGeom prst="rect">
            <a:avLst/>
          </a:prstGeom>
          <a:noFill/>
        </p:spPr>
        <p:txBody>
          <a:bodyPr wrap="square" rtlCol="0">
            <a:spAutoFit/>
          </a:bodyPr>
          <a:lstStyle/>
          <a:p>
            <a:pPr marL="460375" indent="-460375">
              <a:buClr>
                <a:srgbClr val="C00000"/>
              </a:buClr>
            </a:pPr>
            <a:r>
              <a:rPr lang="en-US" sz="1400" dirty="0" err="1"/>
              <a:t>Teoli</a:t>
            </a:r>
            <a:r>
              <a:rPr lang="en-US" sz="1400" dirty="0"/>
              <a:t> D, Bhardwaj A. Hospice Appropriate Diagnoses. [Updated 2019 Feb 9]. In: </a:t>
            </a:r>
            <a:r>
              <a:rPr lang="en-US" sz="1400" dirty="0" err="1"/>
              <a:t>StatPearls</a:t>
            </a:r>
            <a:r>
              <a:rPr lang="en-US" sz="1400" dirty="0"/>
              <a:t> [Internet]. Treasure Island (FL): </a:t>
            </a:r>
            <a:r>
              <a:rPr lang="en-US" sz="1400" dirty="0" err="1"/>
              <a:t>StatPearls</a:t>
            </a:r>
            <a:r>
              <a:rPr lang="en-US" sz="1400" dirty="0"/>
              <a:t> Publishing; 2020 Jan</a:t>
            </a:r>
          </a:p>
        </p:txBody>
      </p:sp>
    </p:spTree>
    <p:extLst>
      <p:ext uri="{BB962C8B-B14F-4D97-AF65-F5344CB8AC3E}">
        <p14:creationId xmlns:p14="http://schemas.microsoft.com/office/powerpoint/2010/main" val="1702364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76" y="17884"/>
            <a:ext cx="10515600" cy="1325563"/>
          </a:xfrm>
        </p:spPr>
        <p:txBody>
          <a:bodyPr>
            <a:normAutofit/>
          </a:bodyPr>
          <a:lstStyle/>
          <a:p>
            <a:pPr algn="ctr">
              <a:buClr>
                <a:srgbClr val="C00000"/>
              </a:buClr>
            </a:pPr>
            <a:r>
              <a:rPr lang="en-US" dirty="0"/>
              <a:t>What are criteria for hospice?</a:t>
            </a:r>
          </a:p>
        </p:txBody>
      </p:sp>
      <p:sp>
        <p:nvSpPr>
          <p:cNvPr id="8" name="Content Placeholder 2"/>
          <p:cNvSpPr txBox="1">
            <a:spLocks/>
          </p:cNvSpPr>
          <p:nvPr/>
        </p:nvSpPr>
        <p:spPr>
          <a:xfrm>
            <a:off x="952332" y="2355156"/>
            <a:ext cx="10366744" cy="38440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000" dirty="0"/>
              <a:t>B. Progressive disease leading to worsened </a:t>
            </a:r>
            <a:r>
              <a:rPr lang="en-US" sz="2000" dirty="0" err="1"/>
              <a:t>Karnofsky</a:t>
            </a:r>
            <a:r>
              <a:rPr lang="en-US" sz="2000" dirty="0"/>
              <a:t> Performance Status or Palliative Performance Score</a:t>
            </a:r>
          </a:p>
          <a:p>
            <a:pPr>
              <a:buClr>
                <a:srgbClr val="C00000"/>
              </a:buClr>
            </a:pPr>
            <a:r>
              <a:rPr lang="en-US" sz="2000" dirty="0"/>
              <a:t>C. Worsened Functional Assessment Staging of diagnosed dementia.</a:t>
            </a:r>
          </a:p>
          <a:p>
            <a:pPr>
              <a:buClr>
                <a:srgbClr val="C00000"/>
              </a:buClr>
            </a:pPr>
            <a:r>
              <a:rPr lang="en-US" sz="2000" dirty="0"/>
              <a:t>D. Requiring assistance with additional ADL's</a:t>
            </a:r>
          </a:p>
          <a:p>
            <a:pPr>
              <a:buClr>
                <a:srgbClr val="C00000"/>
              </a:buClr>
            </a:pPr>
            <a:r>
              <a:rPr lang="en-US" sz="2000" dirty="0"/>
              <a:t>E. Worsening refractory stage 3 to stage 4 pressure ulcers despite wound care</a:t>
            </a:r>
          </a:p>
          <a:p>
            <a:pPr>
              <a:buClr>
                <a:srgbClr val="C00000"/>
              </a:buClr>
            </a:pPr>
            <a:r>
              <a:rPr lang="en-US" sz="2000" dirty="0"/>
              <a:t>F. Increasing healthcare utilization in the form of emergency visits, hospital admissions, and physician appointments related to the primary hospice diagnosis before seeking hospice benefit</a:t>
            </a:r>
          </a:p>
          <a:p>
            <a:pPr>
              <a:buClr>
                <a:srgbClr val="C00000"/>
              </a:buClr>
            </a:pPr>
            <a:endParaRPr lang="en-US" sz="2000" dirty="0"/>
          </a:p>
        </p:txBody>
      </p:sp>
      <p:sp>
        <p:nvSpPr>
          <p:cNvPr id="12" name="TextBox 11"/>
          <p:cNvSpPr txBox="1"/>
          <p:nvPr/>
        </p:nvSpPr>
        <p:spPr>
          <a:xfrm>
            <a:off x="4514216" y="6199197"/>
            <a:ext cx="7677784" cy="523220"/>
          </a:xfrm>
          <a:prstGeom prst="rect">
            <a:avLst/>
          </a:prstGeom>
          <a:noFill/>
        </p:spPr>
        <p:txBody>
          <a:bodyPr wrap="square" rtlCol="0">
            <a:spAutoFit/>
          </a:bodyPr>
          <a:lstStyle/>
          <a:p>
            <a:pPr marL="460375" indent="-460375">
              <a:buClr>
                <a:srgbClr val="C00000"/>
              </a:buClr>
            </a:pPr>
            <a:r>
              <a:rPr lang="en-US" sz="1400" dirty="0" err="1"/>
              <a:t>Teoli</a:t>
            </a:r>
            <a:r>
              <a:rPr lang="en-US" sz="1400" dirty="0"/>
              <a:t> D, Bhardwaj A. Hospice Appropriate Diagnoses. [Updated 2019 Feb 9]. In: </a:t>
            </a:r>
            <a:r>
              <a:rPr lang="en-US" sz="1400" dirty="0" err="1"/>
              <a:t>StatPearls</a:t>
            </a:r>
            <a:r>
              <a:rPr lang="en-US" sz="1400" dirty="0"/>
              <a:t> [Internet]. Treasure Island (FL): </a:t>
            </a:r>
            <a:r>
              <a:rPr lang="en-US" sz="1400" dirty="0" err="1"/>
              <a:t>StatPearls</a:t>
            </a:r>
            <a:r>
              <a:rPr lang="en-US" sz="1400" dirty="0"/>
              <a:t> Publishing; 2020 Jan</a:t>
            </a:r>
          </a:p>
        </p:txBody>
      </p:sp>
    </p:spTree>
    <p:extLst>
      <p:ext uri="{BB962C8B-B14F-4D97-AF65-F5344CB8AC3E}">
        <p14:creationId xmlns:p14="http://schemas.microsoft.com/office/powerpoint/2010/main" val="92103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76" y="17884"/>
            <a:ext cx="10515600" cy="1325563"/>
          </a:xfrm>
        </p:spPr>
        <p:txBody>
          <a:bodyPr>
            <a:normAutofit/>
          </a:bodyPr>
          <a:lstStyle/>
          <a:p>
            <a:pPr algn="ctr">
              <a:buClr>
                <a:srgbClr val="C00000"/>
              </a:buClr>
            </a:pPr>
            <a:r>
              <a:rPr lang="en-US" dirty="0"/>
              <a:t>What are criteria for hospice?</a:t>
            </a:r>
          </a:p>
        </p:txBody>
      </p:sp>
      <p:sp>
        <p:nvSpPr>
          <p:cNvPr id="8" name="Content Placeholder 2"/>
          <p:cNvSpPr txBox="1">
            <a:spLocks/>
          </p:cNvSpPr>
          <p:nvPr/>
        </p:nvSpPr>
        <p:spPr>
          <a:xfrm>
            <a:off x="952332" y="1849301"/>
            <a:ext cx="10366744" cy="38440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000" i="1" dirty="0"/>
              <a:t>Part 2. Non-disease specific baseline guidelines (both points A and B must be satisfied).</a:t>
            </a:r>
            <a:endParaRPr lang="en-US" sz="2000" dirty="0"/>
          </a:p>
          <a:p>
            <a:pPr>
              <a:buClr>
                <a:srgbClr val="C00000"/>
              </a:buClr>
            </a:pPr>
            <a:r>
              <a:rPr lang="en-US" sz="2000" dirty="0"/>
              <a:t>A. Physiologic impairment of functional status as interpreted via the </a:t>
            </a:r>
            <a:r>
              <a:rPr lang="en-US" sz="2000" dirty="0" err="1"/>
              <a:t>Karnofsky</a:t>
            </a:r>
            <a:r>
              <a:rPr lang="en-US" sz="2000" dirty="0"/>
              <a:t> Performance Status or Palliative Performance Score of less than 70 percent</a:t>
            </a:r>
          </a:p>
          <a:p>
            <a:pPr>
              <a:buClr>
                <a:srgbClr val="C00000"/>
              </a:buClr>
            </a:pPr>
            <a:r>
              <a:rPr lang="en-US" sz="2000" dirty="0"/>
              <a:t>B. Individual needs assistance for greater than or equal to 2 ADL's: Ambulation; Transfer; Dressing; Feeding; Continence; Bathing.</a:t>
            </a:r>
          </a:p>
          <a:p>
            <a:pPr>
              <a:buClr>
                <a:srgbClr val="C00000"/>
              </a:buClr>
            </a:pPr>
            <a:r>
              <a:rPr lang="en-US" sz="2000" dirty="0"/>
              <a:t>C. Co-morbidities: when the condition is not the designated primary hospice diagnosis, the presence of significant disease thought to contribute to a prognosis of 6 months or less survival should be considered, such </a:t>
            </a:r>
            <a:r>
              <a:rPr lang="en-US" sz="2000" dirty="0" err="1"/>
              <a:t>as:COPD</a:t>
            </a:r>
            <a:r>
              <a:rPr lang="en-US" sz="2000" dirty="0"/>
              <a:t>, CHF, Ischemic heart disease, Diabetes mellitus, Neurologic disease (CVA, ALS, MS, Parkinson's), Renal failure, Liver Disease, Neoplasia, Acquired immune deficiency syndrome/HIV, Dementia, Refractory severe autoimmune disease (e.g., lupus or rheumatoid arthritis)</a:t>
            </a:r>
          </a:p>
          <a:p>
            <a:pPr>
              <a:buClr>
                <a:srgbClr val="C00000"/>
              </a:buClr>
            </a:pPr>
            <a:endParaRPr lang="en-US" sz="2000" dirty="0"/>
          </a:p>
        </p:txBody>
      </p:sp>
      <p:sp>
        <p:nvSpPr>
          <p:cNvPr id="12" name="TextBox 11"/>
          <p:cNvSpPr txBox="1"/>
          <p:nvPr/>
        </p:nvSpPr>
        <p:spPr>
          <a:xfrm>
            <a:off x="4514216" y="6199197"/>
            <a:ext cx="7677784" cy="523220"/>
          </a:xfrm>
          <a:prstGeom prst="rect">
            <a:avLst/>
          </a:prstGeom>
          <a:noFill/>
        </p:spPr>
        <p:txBody>
          <a:bodyPr wrap="square" rtlCol="0">
            <a:spAutoFit/>
          </a:bodyPr>
          <a:lstStyle/>
          <a:p>
            <a:pPr marL="460375" indent="-460375">
              <a:buClr>
                <a:srgbClr val="C00000"/>
              </a:buClr>
            </a:pPr>
            <a:r>
              <a:rPr lang="en-US" sz="1400" dirty="0" err="1"/>
              <a:t>Teoli</a:t>
            </a:r>
            <a:r>
              <a:rPr lang="en-US" sz="1400" dirty="0"/>
              <a:t> D, Bhardwaj A. Hospice Appropriate Diagnoses. [Updated 2019 Feb 9]. In: </a:t>
            </a:r>
            <a:r>
              <a:rPr lang="en-US" sz="1400" dirty="0" err="1"/>
              <a:t>StatPearls</a:t>
            </a:r>
            <a:r>
              <a:rPr lang="en-US" sz="1400" dirty="0"/>
              <a:t> [Internet]. Treasure Island (FL): </a:t>
            </a:r>
            <a:r>
              <a:rPr lang="en-US" sz="1400" dirty="0" err="1"/>
              <a:t>StatPearls</a:t>
            </a:r>
            <a:r>
              <a:rPr lang="en-US" sz="1400" dirty="0"/>
              <a:t> Publishing; 2020 Jan</a:t>
            </a:r>
          </a:p>
        </p:txBody>
      </p:sp>
    </p:spTree>
    <p:extLst>
      <p:ext uri="{BB962C8B-B14F-4D97-AF65-F5344CB8AC3E}">
        <p14:creationId xmlns:p14="http://schemas.microsoft.com/office/powerpoint/2010/main" val="1393220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76" y="17884"/>
            <a:ext cx="10515600" cy="1325563"/>
          </a:xfrm>
        </p:spPr>
        <p:txBody>
          <a:bodyPr>
            <a:normAutofit/>
          </a:bodyPr>
          <a:lstStyle/>
          <a:p>
            <a:pPr algn="ctr">
              <a:buClr>
                <a:srgbClr val="C00000"/>
              </a:buClr>
            </a:pPr>
            <a:r>
              <a:rPr lang="en-US" dirty="0"/>
              <a:t>What are criteria for hospice for dementia?</a:t>
            </a:r>
          </a:p>
        </p:txBody>
      </p:sp>
      <p:sp>
        <p:nvSpPr>
          <p:cNvPr id="8" name="Content Placeholder 2"/>
          <p:cNvSpPr txBox="1">
            <a:spLocks/>
          </p:cNvSpPr>
          <p:nvPr/>
        </p:nvSpPr>
        <p:spPr>
          <a:xfrm>
            <a:off x="1221129" y="1343447"/>
            <a:ext cx="10097947" cy="38440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fontAlgn="base">
              <a:buClr>
                <a:srgbClr val="C00000"/>
              </a:buClr>
            </a:pPr>
            <a:r>
              <a:rPr lang="en-US" sz="2400" dirty="0"/>
              <a:t>Stage 7C or beyond according to FAST Scale</a:t>
            </a:r>
          </a:p>
          <a:p>
            <a:pPr fontAlgn="base">
              <a:buClr>
                <a:srgbClr val="C00000"/>
              </a:buClr>
            </a:pPr>
            <a:r>
              <a:rPr lang="en-US" sz="2400" dirty="0"/>
              <a:t>AND one or more in the past 12 months: </a:t>
            </a:r>
          </a:p>
          <a:p>
            <a:pPr marL="687388" indent="-222250" fontAlgn="base">
              <a:buClr>
                <a:srgbClr val="C00000"/>
              </a:buClr>
            </a:pPr>
            <a:r>
              <a:rPr lang="en-US" sz="2400" dirty="0"/>
              <a:t>Aspiration pneumonia</a:t>
            </a:r>
          </a:p>
          <a:p>
            <a:pPr marL="687388" indent="-222250" fontAlgn="base">
              <a:buClr>
                <a:srgbClr val="C00000"/>
              </a:buClr>
            </a:pPr>
            <a:r>
              <a:rPr lang="en-US" sz="2400" dirty="0"/>
              <a:t>Pyelonephritis</a:t>
            </a:r>
          </a:p>
          <a:p>
            <a:pPr marL="687388" indent="-222250" fontAlgn="base">
              <a:buClr>
                <a:srgbClr val="C00000"/>
              </a:buClr>
            </a:pPr>
            <a:r>
              <a:rPr lang="en-US" sz="2400" dirty="0"/>
              <a:t>Septicemia</a:t>
            </a:r>
          </a:p>
          <a:p>
            <a:pPr marL="687388" indent="-222250" fontAlgn="base">
              <a:buClr>
                <a:srgbClr val="C00000"/>
              </a:buClr>
            </a:pPr>
            <a:r>
              <a:rPr lang="en-US" sz="2400" dirty="0"/>
              <a:t>multiple pressure ulcers (stage 3-4)</a:t>
            </a:r>
          </a:p>
          <a:p>
            <a:pPr marL="687388" indent="-222250" fontAlgn="base">
              <a:buClr>
                <a:srgbClr val="C00000"/>
              </a:buClr>
            </a:pPr>
            <a:r>
              <a:rPr lang="en-US" sz="2400" dirty="0"/>
              <a:t>Recurrent fever</a:t>
            </a:r>
          </a:p>
          <a:p>
            <a:pPr marL="687388" indent="-222250" fontAlgn="base">
              <a:buClr>
                <a:srgbClr val="C00000"/>
              </a:buClr>
            </a:pPr>
            <a:r>
              <a:rPr lang="en-US" sz="2400" dirty="0"/>
              <a:t>Inability to maintain sufficient fluid and calorie intake in past 6 months (10% weight loss or albumin &lt;2.5)</a:t>
            </a:r>
          </a:p>
          <a:p>
            <a:pPr marL="687388" indent="-222250" fontAlgn="base">
              <a:buClr>
                <a:srgbClr val="C00000"/>
              </a:buClr>
            </a:pPr>
            <a:r>
              <a:rPr lang="en-US" sz="2400" dirty="0"/>
              <a:t>Other significant condition that suggests limited prognosis</a:t>
            </a:r>
          </a:p>
        </p:txBody>
      </p:sp>
      <p:sp>
        <p:nvSpPr>
          <p:cNvPr id="12" name="TextBox 11"/>
          <p:cNvSpPr txBox="1"/>
          <p:nvPr/>
        </p:nvSpPr>
        <p:spPr>
          <a:xfrm>
            <a:off x="6459659" y="6314942"/>
            <a:ext cx="5832655" cy="369332"/>
          </a:xfrm>
          <a:prstGeom prst="rect">
            <a:avLst/>
          </a:prstGeom>
          <a:noFill/>
        </p:spPr>
        <p:txBody>
          <a:bodyPr wrap="square" rtlCol="0">
            <a:spAutoFit/>
          </a:bodyPr>
          <a:lstStyle/>
          <a:p>
            <a:pPr marL="460375" indent="-460375">
              <a:buClr>
                <a:srgbClr val="C00000"/>
              </a:buClr>
            </a:pPr>
            <a:r>
              <a:rPr lang="en-US" dirty="0" err="1"/>
              <a:t>www.medicare.gov</a:t>
            </a:r>
            <a:r>
              <a:rPr lang="en-US" dirty="0"/>
              <a:t>/coverage/hospice-care</a:t>
            </a:r>
          </a:p>
        </p:txBody>
      </p:sp>
    </p:spTree>
    <p:extLst>
      <p:ext uri="{BB962C8B-B14F-4D97-AF65-F5344CB8AC3E}">
        <p14:creationId xmlns:p14="http://schemas.microsoft.com/office/powerpoint/2010/main" val="514905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TotalTime>
  <Words>970</Words>
  <Application>Microsoft Macintosh PowerPoint</Application>
  <PresentationFormat>Widescreen</PresentationFormat>
  <Paragraphs>56</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What are criteria for Hospice?  Wednesday, October 2, 2024 </vt:lpstr>
      <vt:lpstr>Agenda</vt:lpstr>
      <vt:lpstr>   Can Patients with Stage IV Pressure Ulcers and Multiple Comorbidities Heal?   Hospice or Healing Should be Initial Conversation in the Older Adult</vt:lpstr>
      <vt:lpstr>What are criteria for hospice?</vt:lpstr>
      <vt:lpstr>What are criteria for hospice?</vt:lpstr>
      <vt:lpstr>What are criteria for hospice?</vt:lpstr>
      <vt:lpstr>What are criteria for hospice?</vt:lpstr>
      <vt:lpstr>What are criteria for hospice?</vt:lpstr>
      <vt:lpstr>What are criteria for hospice for dementia?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Hospice   Wednesday, October 2, 2024 </dc:title>
  <dc:creator>Microsoft Office User</dc:creator>
  <cp:lastModifiedBy>Microsoft Office User</cp:lastModifiedBy>
  <cp:revision>7</cp:revision>
  <dcterms:created xsi:type="dcterms:W3CDTF">2024-07-10T13:43:45Z</dcterms:created>
  <dcterms:modified xsi:type="dcterms:W3CDTF">2024-07-16T17:02:00Z</dcterms:modified>
</cp:coreProperties>
</file>