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14" r:id="rId3"/>
  </p:sldMasterIdLst>
  <p:notesMasterIdLst>
    <p:notesMasterId r:id="rId41"/>
  </p:notesMasterIdLst>
  <p:handoutMasterIdLst>
    <p:handoutMasterId r:id="rId42"/>
  </p:handoutMasterIdLst>
  <p:sldIdLst>
    <p:sldId id="1639" r:id="rId4"/>
    <p:sldId id="280" r:id="rId5"/>
    <p:sldId id="1355" r:id="rId6"/>
    <p:sldId id="1782" r:id="rId7"/>
    <p:sldId id="1776" r:id="rId8"/>
    <p:sldId id="1738" r:id="rId9"/>
    <p:sldId id="1701" r:id="rId10"/>
    <p:sldId id="1702" r:id="rId11"/>
    <p:sldId id="1703" r:id="rId12"/>
    <p:sldId id="1706" r:id="rId13"/>
    <p:sldId id="1704" r:id="rId14"/>
    <p:sldId id="1705" r:id="rId15"/>
    <p:sldId id="1356" r:id="rId16"/>
    <p:sldId id="343" r:id="rId17"/>
    <p:sldId id="340" r:id="rId18"/>
    <p:sldId id="341" r:id="rId19"/>
    <p:sldId id="342" r:id="rId20"/>
    <p:sldId id="327" r:id="rId21"/>
    <p:sldId id="353" r:id="rId22"/>
    <p:sldId id="345" r:id="rId23"/>
    <p:sldId id="354" r:id="rId24"/>
    <p:sldId id="356" r:id="rId25"/>
    <p:sldId id="352" r:id="rId26"/>
    <p:sldId id="348" r:id="rId27"/>
    <p:sldId id="357" r:id="rId28"/>
    <p:sldId id="361" r:id="rId29"/>
    <p:sldId id="355" r:id="rId30"/>
    <p:sldId id="350" r:id="rId31"/>
    <p:sldId id="358" r:id="rId32"/>
    <p:sldId id="346" r:id="rId33"/>
    <p:sldId id="359" r:id="rId34"/>
    <p:sldId id="347" r:id="rId35"/>
    <p:sldId id="363" r:id="rId36"/>
    <p:sldId id="362" r:id="rId37"/>
    <p:sldId id="351" r:id="rId38"/>
    <p:sldId id="365" r:id="rId39"/>
    <p:sldId id="364" r:id="rId40"/>
  </p:sldIdLst>
  <p:sldSz cx="9144000" cy="5143500" type="screen16x9"/>
  <p:notesSz cx="7315200" cy="9601200"/>
  <p:defaultTextStyle>
    <a:defPPr>
      <a:defRPr lang="en-US"/>
    </a:defPPr>
    <a:lvl1pPr marL="0" algn="l" defTabSz="914150" rtl="0" eaLnBrk="1" latinLnBrk="0" hangingPunct="1">
      <a:defRPr sz="1800" kern="1200">
        <a:solidFill>
          <a:schemeClr val="tx1"/>
        </a:solidFill>
        <a:latin typeface="+mn-lt"/>
        <a:ea typeface="+mn-ea"/>
        <a:cs typeface="+mn-cs"/>
      </a:defRPr>
    </a:lvl1pPr>
    <a:lvl2pPr marL="457074"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5" algn="l" defTabSz="914150" rtl="0" eaLnBrk="1" latinLnBrk="0" hangingPunct="1">
      <a:defRPr sz="1800" kern="1200">
        <a:solidFill>
          <a:schemeClr val="tx1"/>
        </a:solidFill>
        <a:latin typeface="+mn-lt"/>
        <a:ea typeface="+mn-ea"/>
        <a:cs typeface="+mn-cs"/>
      </a:defRPr>
    </a:lvl4pPr>
    <a:lvl5pPr marL="1828301" algn="l" defTabSz="914150" rtl="0" eaLnBrk="1" latinLnBrk="0" hangingPunct="1">
      <a:defRPr sz="1800" kern="1200">
        <a:solidFill>
          <a:schemeClr val="tx1"/>
        </a:solidFill>
        <a:latin typeface="+mn-lt"/>
        <a:ea typeface="+mn-ea"/>
        <a:cs typeface="+mn-cs"/>
      </a:defRPr>
    </a:lvl5pPr>
    <a:lvl6pPr marL="2285376" algn="l" defTabSz="914150" rtl="0" eaLnBrk="1" latinLnBrk="0" hangingPunct="1">
      <a:defRPr sz="1800" kern="1200">
        <a:solidFill>
          <a:schemeClr val="tx1"/>
        </a:solidFill>
        <a:latin typeface="+mn-lt"/>
        <a:ea typeface="+mn-ea"/>
        <a:cs typeface="+mn-cs"/>
      </a:defRPr>
    </a:lvl6pPr>
    <a:lvl7pPr marL="2742450" algn="l" defTabSz="914150" rtl="0" eaLnBrk="1" latinLnBrk="0" hangingPunct="1">
      <a:defRPr sz="1800" kern="1200">
        <a:solidFill>
          <a:schemeClr val="tx1"/>
        </a:solidFill>
        <a:latin typeface="+mn-lt"/>
        <a:ea typeface="+mn-ea"/>
        <a:cs typeface="+mn-cs"/>
      </a:defRPr>
    </a:lvl7pPr>
    <a:lvl8pPr marL="3199525" algn="l" defTabSz="914150" rtl="0" eaLnBrk="1" latinLnBrk="0" hangingPunct="1">
      <a:defRPr sz="1800" kern="1200">
        <a:solidFill>
          <a:schemeClr val="tx1"/>
        </a:solidFill>
        <a:latin typeface="+mn-lt"/>
        <a:ea typeface="+mn-ea"/>
        <a:cs typeface="+mn-cs"/>
      </a:defRPr>
    </a:lvl8pPr>
    <a:lvl9pPr marL="3656601" algn="l" defTabSz="91415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34"/>
    <p:restoredTop sz="91353"/>
  </p:normalViewPr>
  <p:slideViewPr>
    <p:cSldViewPr showGuides="1">
      <p:cViewPr varScale="1">
        <p:scale>
          <a:sx n="134" d="100"/>
          <a:sy n="134" d="100"/>
        </p:scale>
        <p:origin x="520" y="17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A7BA564F-3F92-468F-87B8-1E2CBAD9F8E4}" type="datetimeFigureOut">
              <a:rPr lang="en-US" smtClean="0"/>
              <a:t>7/16/24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57629611-69B6-47DB-B4E1-E3D2F623A101}" type="slidenum">
              <a:rPr lang="en-US" smtClean="0"/>
              <a:t>‹#›</a:t>
            </a:fld>
            <a:endParaRPr lang="en-US"/>
          </a:p>
        </p:txBody>
      </p:sp>
    </p:spTree>
    <p:extLst>
      <p:ext uri="{BB962C8B-B14F-4D97-AF65-F5344CB8AC3E}">
        <p14:creationId xmlns:p14="http://schemas.microsoft.com/office/powerpoint/2010/main" val="3100240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111BB808-1081-4AB9-AAD3-EFE69D2CF4A6}" type="datetimeFigureOut">
              <a:rPr lang="en-US" smtClean="0"/>
              <a:t>7/16/24</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2530C72-CE6C-4476-B049-4347899B90EA}" type="slidenum">
              <a:rPr lang="en-US" smtClean="0"/>
              <a:t>‹#›</a:t>
            </a:fld>
            <a:endParaRPr lang="en-US"/>
          </a:p>
        </p:txBody>
      </p:sp>
    </p:spTree>
    <p:extLst>
      <p:ext uri="{BB962C8B-B14F-4D97-AF65-F5344CB8AC3E}">
        <p14:creationId xmlns:p14="http://schemas.microsoft.com/office/powerpoint/2010/main" val="2379160378"/>
      </p:ext>
    </p:extLst>
  </p:cSld>
  <p:clrMap bg1="lt1" tx1="dk1" bg2="lt2" tx2="dk2" accent1="accent1" accent2="accent2" accent3="accent3" accent4="accent4" accent5="accent5" accent6="accent6" hlink="hlink" folHlink="folHlink"/>
  <p:notesStyle>
    <a:lvl1pPr marL="0" algn="l" defTabSz="914150" rtl="0" eaLnBrk="1" latinLnBrk="0" hangingPunct="1">
      <a:defRPr sz="1200" kern="1200">
        <a:solidFill>
          <a:schemeClr val="tx1"/>
        </a:solidFill>
        <a:latin typeface="+mn-lt"/>
        <a:ea typeface="+mn-ea"/>
        <a:cs typeface="+mn-cs"/>
      </a:defRPr>
    </a:lvl1pPr>
    <a:lvl2pPr marL="457074" algn="l" defTabSz="914150" rtl="0" eaLnBrk="1" latinLnBrk="0" hangingPunct="1">
      <a:defRPr sz="1200" kern="1200">
        <a:solidFill>
          <a:schemeClr val="tx1"/>
        </a:solidFill>
        <a:latin typeface="+mn-lt"/>
        <a:ea typeface="+mn-ea"/>
        <a:cs typeface="+mn-cs"/>
      </a:defRPr>
    </a:lvl2pPr>
    <a:lvl3pPr marL="914150" algn="l" defTabSz="914150" rtl="0" eaLnBrk="1" latinLnBrk="0" hangingPunct="1">
      <a:defRPr sz="1200" kern="1200">
        <a:solidFill>
          <a:schemeClr val="tx1"/>
        </a:solidFill>
        <a:latin typeface="+mn-lt"/>
        <a:ea typeface="+mn-ea"/>
        <a:cs typeface="+mn-cs"/>
      </a:defRPr>
    </a:lvl3pPr>
    <a:lvl4pPr marL="1371225" algn="l" defTabSz="914150" rtl="0" eaLnBrk="1" latinLnBrk="0" hangingPunct="1">
      <a:defRPr sz="1200" kern="1200">
        <a:solidFill>
          <a:schemeClr val="tx1"/>
        </a:solidFill>
        <a:latin typeface="+mn-lt"/>
        <a:ea typeface="+mn-ea"/>
        <a:cs typeface="+mn-cs"/>
      </a:defRPr>
    </a:lvl4pPr>
    <a:lvl5pPr marL="1828301" algn="l" defTabSz="914150" rtl="0" eaLnBrk="1" latinLnBrk="0" hangingPunct="1">
      <a:defRPr sz="1200" kern="1200">
        <a:solidFill>
          <a:schemeClr val="tx1"/>
        </a:solidFill>
        <a:latin typeface="+mn-lt"/>
        <a:ea typeface="+mn-ea"/>
        <a:cs typeface="+mn-cs"/>
      </a:defRPr>
    </a:lvl5pPr>
    <a:lvl6pPr marL="2285376" algn="l" defTabSz="914150" rtl="0" eaLnBrk="1" latinLnBrk="0" hangingPunct="1">
      <a:defRPr sz="1200" kern="1200">
        <a:solidFill>
          <a:schemeClr val="tx1"/>
        </a:solidFill>
        <a:latin typeface="+mn-lt"/>
        <a:ea typeface="+mn-ea"/>
        <a:cs typeface="+mn-cs"/>
      </a:defRPr>
    </a:lvl6pPr>
    <a:lvl7pPr marL="2742450" algn="l" defTabSz="914150" rtl="0" eaLnBrk="1" latinLnBrk="0" hangingPunct="1">
      <a:defRPr sz="1200" kern="1200">
        <a:solidFill>
          <a:schemeClr val="tx1"/>
        </a:solidFill>
        <a:latin typeface="+mn-lt"/>
        <a:ea typeface="+mn-ea"/>
        <a:cs typeface="+mn-cs"/>
      </a:defRPr>
    </a:lvl7pPr>
    <a:lvl8pPr marL="3199525" algn="l" defTabSz="914150" rtl="0" eaLnBrk="1" latinLnBrk="0" hangingPunct="1">
      <a:defRPr sz="1200" kern="1200">
        <a:solidFill>
          <a:schemeClr val="tx1"/>
        </a:solidFill>
        <a:latin typeface="+mn-lt"/>
        <a:ea typeface="+mn-ea"/>
        <a:cs typeface="+mn-cs"/>
      </a:defRPr>
    </a:lvl8pPr>
    <a:lvl9pPr marL="3656601" algn="l" defTabSz="91415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4144624" y="9119172"/>
            <a:ext cx="3168928" cy="48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2" tIns="46667" rIns="93332" bIns="46667" anchor="b"/>
          <a:lstStyle>
            <a:lvl1pPr defTabSz="908050" eaLnBrk="0" hangingPunct="0">
              <a:defRPr sz="1500">
                <a:solidFill>
                  <a:schemeClr val="tx1"/>
                </a:solidFill>
                <a:latin typeface="Corbel" pitchFamily="34" charset="0"/>
                <a:ea typeface="ＭＳ Ｐゴシック" pitchFamily="34" charset="-128"/>
              </a:defRPr>
            </a:lvl1pPr>
            <a:lvl2pPr marL="742950" indent="-285750" defTabSz="908050" eaLnBrk="0" hangingPunct="0">
              <a:defRPr sz="1500">
                <a:solidFill>
                  <a:schemeClr val="tx1"/>
                </a:solidFill>
                <a:latin typeface="Corbel" pitchFamily="34" charset="0"/>
                <a:ea typeface="ＭＳ Ｐゴシック" pitchFamily="34" charset="-128"/>
              </a:defRPr>
            </a:lvl2pPr>
            <a:lvl3pPr marL="1143000" indent="-228600" defTabSz="908050" eaLnBrk="0" hangingPunct="0">
              <a:defRPr sz="1500">
                <a:solidFill>
                  <a:schemeClr val="tx1"/>
                </a:solidFill>
                <a:latin typeface="Corbel" pitchFamily="34" charset="0"/>
                <a:ea typeface="ＭＳ Ｐゴシック" pitchFamily="34" charset="-128"/>
              </a:defRPr>
            </a:lvl3pPr>
            <a:lvl4pPr marL="1600200" indent="-228600" defTabSz="908050" eaLnBrk="0" hangingPunct="0">
              <a:defRPr sz="1500">
                <a:solidFill>
                  <a:schemeClr val="tx1"/>
                </a:solidFill>
                <a:latin typeface="Corbel" pitchFamily="34" charset="0"/>
                <a:ea typeface="ＭＳ Ｐゴシック" pitchFamily="34" charset="-128"/>
              </a:defRPr>
            </a:lvl4pPr>
            <a:lvl5pPr marL="2057400" indent="-228600" defTabSz="908050" eaLnBrk="0" hangingPunct="0">
              <a:defRPr sz="1500">
                <a:solidFill>
                  <a:schemeClr val="tx1"/>
                </a:solidFill>
                <a:latin typeface="Corbel" pitchFamily="34" charset="0"/>
                <a:ea typeface="ＭＳ Ｐゴシック" pitchFamily="34" charset="-128"/>
              </a:defRPr>
            </a:lvl5pPr>
            <a:lvl6pPr marL="25146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6pPr>
            <a:lvl7pPr marL="29718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7pPr>
            <a:lvl8pPr marL="34290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8pPr>
            <a:lvl9pPr marL="38862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9pPr>
          </a:lstStyle>
          <a:p>
            <a:pPr eaLnBrk="1" fontAlgn="base" hangingPunct="1">
              <a:spcBef>
                <a:spcPct val="0"/>
              </a:spcBef>
              <a:spcAft>
                <a:spcPct val="0"/>
              </a:spcAft>
            </a:pPr>
            <a:fld id="{97FB07B1-36B4-4906-B77A-EAB0C010AB83}" type="slidenum">
              <a:rPr lang="en-US" sz="1200">
                <a:solidFill>
                  <a:prstClr val="black"/>
                </a:solidFill>
                <a:latin typeface="Arial" charset="0"/>
              </a:rPr>
              <a:pPr eaLnBrk="1" fontAlgn="base" hangingPunct="1">
                <a:spcBef>
                  <a:spcPct val="0"/>
                </a:spcBef>
                <a:spcAft>
                  <a:spcPct val="0"/>
                </a:spcAft>
              </a:pPr>
              <a:t>1</a:t>
            </a:fld>
            <a:endParaRPr lang="en-US" sz="1200" dirty="0">
              <a:solidFill>
                <a:prstClr val="black"/>
              </a:solidFill>
              <a:latin typeface="Arial" charset="0"/>
            </a:endParaRPr>
          </a:p>
        </p:txBody>
      </p:sp>
      <p:sp>
        <p:nvSpPr>
          <p:cNvPr id="11267" name="Rectangle 2"/>
          <p:cNvSpPr>
            <a:spLocks noGrp="1" noRot="1" noChangeAspect="1" noChangeArrowheads="1" noTextEdit="1"/>
          </p:cNvSpPr>
          <p:nvPr>
            <p:ph type="sldImg"/>
          </p:nvPr>
        </p:nvSpPr>
        <p:spPr>
          <a:xfrm>
            <a:off x="460375" y="722313"/>
            <a:ext cx="6397625" cy="359886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2" tIns="46667" rIns="93332" bIns="46667"/>
          <a:lstStyle/>
          <a:p>
            <a:pPr defTabSz="942147"/>
            <a:endParaRPr lang="en-US" dirty="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029676"/>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fld id="{3F6AA8B6-4B86-4E52-8386-40F5B98C8C7E}" type="datetimeFigureOut">
              <a:rPr lang="en-US">
                <a:solidFill>
                  <a:srgbClr val="103154"/>
                </a:solidFill>
              </a:rPr>
              <a:pPr>
                <a:defRPr/>
              </a:pPr>
              <a:t>7/16/24</a:t>
            </a:fld>
            <a:endParaRPr lang="en-US" dirty="0">
              <a:solidFill>
                <a:srgbClr val="103154"/>
              </a:solidFill>
            </a:endParaRPr>
          </a:p>
        </p:txBody>
      </p:sp>
      <p:sp>
        <p:nvSpPr>
          <p:cNvPr id="3"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4" name="Slide Number Placeholder 5"/>
          <p:cNvSpPr>
            <a:spLocks noGrp="1"/>
          </p:cNvSpPr>
          <p:nvPr>
            <p:ph type="sldNum" sz="quarter" idx="12"/>
          </p:nvPr>
        </p:nvSpPr>
        <p:spPr>
          <a:ln/>
        </p:spPr>
        <p:txBody>
          <a:bodyPr/>
          <a:lstStyle>
            <a:lvl1pPr>
              <a:defRPr/>
            </a:lvl1pPr>
          </a:lstStyle>
          <a:p>
            <a:pPr>
              <a:defRPr/>
            </a:pPr>
            <a:fld id="{0E026048-F21A-49E3-AFC8-6C5CDD132B5E}"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3837841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70" y="204134"/>
            <a:ext cx="3008906" cy="872075"/>
          </a:xfrm>
        </p:spPr>
        <p:txBody>
          <a:bodyPr anchor="b"/>
          <a:lstStyle>
            <a:lvl1pPr algn="l">
              <a:defRPr sz="2300" b="1"/>
            </a:lvl1pPr>
          </a:lstStyle>
          <a:p>
            <a:r>
              <a:rPr lang="en-US"/>
              <a:t>Click to edit Master title style</a:t>
            </a:r>
          </a:p>
        </p:txBody>
      </p:sp>
      <p:sp>
        <p:nvSpPr>
          <p:cNvPr id="3" name="Content Placeholder 2"/>
          <p:cNvSpPr>
            <a:spLocks noGrp="1"/>
          </p:cNvSpPr>
          <p:nvPr>
            <p:ph idx="1"/>
          </p:nvPr>
        </p:nvSpPr>
        <p:spPr>
          <a:xfrm>
            <a:off x="3574549" y="204080"/>
            <a:ext cx="5112868" cy="4390027"/>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70" y="1076367"/>
            <a:ext cx="3008906" cy="3517953"/>
          </a:xfrm>
        </p:spPr>
        <p:txBody>
          <a:bodyPr/>
          <a:lstStyle>
            <a:lvl1pPr marL="0" indent="0">
              <a:buNone/>
              <a:defRPr sz="1500"/>
            </a:lvl1pPr>
            <a:lvl2pPr marL="426304" indent="0">
              <a:buNone/>
              <a:defRPr sz="1300"/>
            </a:lvl2pPr>
            <a:lvl3pPr marL="852527" indent="0">
              <a:buNone/>
              <a:defRPr sz="1100"/>
            </a:lvl3pPr>
            <a:lvl4pPr marL="1278871" indent="0">
              <a:buNone/>
              <a:defRPr sz="1000"/>
            </a:lvl4pPr>
            <a:lvl5pPr marL="1705029" indent="0">
              <a:buNone/>
              <a:defRPr sz="1000"/>
            </a:lvl5pPr>
            <a:lvl6pPr marL="2131381" indent="0">
              <a:buNone/>
              <a:defRPr sz="1000"/>
            </a:lvl6pPr>
            <a:lvl7pPr marL="2557610" indent="0">
              <a:buNone/>
              <a:defRPr sz="1000"/>
            </a:lvl7pPr>
            <a:lvl8pPr marL="2983858" indent="0">
              <a:buNone/>
              <a:defRPr sz="1000"/>
            </a:lvl8pPr>
            <a:lvl9pPr marL="3410134" indent="0">
              <a:buNone/>
              <a:defRPr sz="10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fld id="{48563ABD-04F0-4FE7-96A4-146F7EB7B351}" type="datetimeFigureOut">
              <a:rPr lang="en-US">
                <a:solidFill>
                  <a:srgbClr val="103154"/>
                </a:solidFill>
              </a:rPr>
              <a:pPr>
                <a:defRPr/>
              </a:pPr>
              <a:t>7/16/24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DA146AE6-16BB-48D8-8501-1645FF04FADD}"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404324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24" y="3603003"/>
            <a:ext cx="5485700" cy="425572"/>
          </a:xfrm>
        </p:spPr>
        <p:txBody>
          <a:bodyPr anchor="b"/>
          <a:lstStyle>
            <a:lvl1pPr algn="l">
              <a:defRPr sz="2300" b="1"/>
            </a:lvl1pPr>
          </a:lstStyle>
          <a:p>
            <a:r>
              <a:rPr lang="en-US"/>
              <a:t>Click to edit Master title style</a:t>
            </a:r>
          </a:p>
        </p:txBody>
      </p:sp>
      <p:sp>
        <p:nvSpPr>
          <p:cNvPr id="3" name="Picture Placeholder 2"/>
          <p:cNvSpPr>
            <a:spLocks noGrp="1"/>
          </p:cNvSpPr>
          <p:nvPr>
            <p:ph type="pic" idx="1"/>
          </p:nvPr>
        </p:nvSpPr>
        <p:spPr>
          <a:xfrm>
            <a:off x="1792624" y="461233"/>
            <a:ext cx="5485700" cy="3087146"/>
          </a:xfrm>
        </p:spPr>
        <p:txBody>
          <a:bodyPr/>
          <a:lstStyle>
            <a:lvl1pPr marL="0" indent="0">
              <a:buNone/>
              <a:defRPr sz="3600"/>
            </a:lvl1pPr>
            <a:lvl2pPr marL="426304" indent="0">
              <a:buNone/>
              <a:defRPr sz="3100"/>
            </a:lvl2pPr>
            <a:lvl3pPr marL="852527" indent="0">
              <a:buNone/>
              <a:defRPr sz="2600"/>
            </a:lvl3pPr>
            <a:lvl4pPr marL="1278871" indent="0">
              <a:buNone/>
              <a:defRPr sz="2300"/>
            </a:lvl4pPr>
            <a:lvl5pPr marL="1705029" indent="0">
              <a:buNone/>
              <a:defRPr sz="2300"/>
            </a:lvl5pPr>
            <a:lvl6pPr marL="2131381" indent="0">
              <a:buNone/>
              <a:defRPr sz="2300"/>
            </a:lvl6pPr>
            <a:lvl7pPr marL="2557610" indent="0">
              <a:buNone/>
              <a:defRPr sz="2300"/>
            </a:lvl7pPr>
            <a:lvl8pPr marL="2983858" indent="0">
              <a:buNone/>
              <a:defRPr sz="2300"/>
            </a:lvl8pPr>
            <a:lvl9pPr marL="3410134" indent="0">
              <a:buNone/>
              <a:defRPr sz="2300"/>
            </a:lvl9pPr>
          </a:lstStyle>
          <a:p>
            <a:pPr lvl="0"/>
            <a:endParaRPr lang="en-US" noProof="0" dirty="0"/>
          </a:p>
        </p:txBody>
      </p:sp>
      <p:sp>
        <p:nvSpPr>
          <p:cNvPr id="4" name="Text Placeholder 3"/>
          <p:cNvSpPr>
            <a:spLocks noGrp="1"/>
          </p:cNvSpPr>
          <p:nvPr>
            <p:ph type="body" sz="half" idx="2"/>
          </p:nvPr>
        </p:nvSpPr>
        <p:spPr>
          <a:xfrm>
            <a:off x="1792624" y="4025501"/>
            <a:ext cx="5485700" cy="603477"/>
          </a:xfrm>
        </p:spPr>
        <p:txBody>
          <a:bodyPr/>
          <a:lstStyle>
            <a:lvl1pPr marL="0" indent="0">
              <a:buNone/>
              <a:defRPr sz="1500"/>
            </a:lvl1pPr>
            <a:lvl2pPr marL="426304" indent="0">
              <a:buNone/>
              <a:defRPr sz="1300"/>
            </a:lvl2pPr>
            <a:lvl3pPr marL="852527" indent="0">
              <a:buNone/>
              <a:defRPr sz="1100"/>
            </a:lvl3pPr>
            <a:lvl4pPr marL="1278871" indent="0">
              <a:buNone/>
              <a:defRPr sz="1000"/>
            </a:lvl4pPr>
            <a:lvl5pPr marL="1705029" indent="0">
              <a:buNone/>
              <a:defRPr sz="1000"/>
            </a:lvl5pPr>
            <a:lvl6pPr marL="2131381" indent="0">
              <a:buNone/>
              <a:defRPr sz="1000"/>
            </a:lvl6pPr>
            <a:lvl7pPr marL="2557610" indent="0">
              <a:buNone/>
              <a:defRPr sz="1000"/>
            </a:lvl7pPr>
            <a:lvl8pPr marL="2983858" indent="0">
              <a:buNone/>
              <a:defRPr sz="1000"/>
            </a:lvl8pPr>
            <a:lvl9pPr marL="3410134" indent="0">
              <a:buNone/>
              <a:defRPr sz="10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fld id="{9B3468E3-E277-49FB-A2F8-D7AC646768CE}" type="datetimeFigureOut">
              <a:rPr lang="en-US">
                <a:solidFill>
                  <a:srgbClr val="103154"/>
                </a:solidFill>
              </a:rPr>
              <a:pPr>
                <a:defRPr/>
              </a:pPr>
              <a:t>7/16/24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FC3AA0C7-FE93-48A1-A1DA-B127C7C0281E}"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883106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697721F0-1DE1-44E3-B10F-541EC13E06CA}" type="datetimeFigureOut">
              <a:rPr lang="en-US">
                <a:solidFill>
                  <a:srgbClr val="103154"/>
                </a:solidFill>
              </a:rPr>
              <a:pPr>
                <a:defRPr/>
              </a:pPr>
              <a:t>7/16/24</a:t>
            </a:fld>
            <a:endParaRPr lang="en-US" dirty="0">
              <a:solidFill>
                <a:srgbClr val="103154"/>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874978C3-5AB2-4AC5-AED2-F86AC1B64EB2}"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44182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374" y="11"/>
            <a:ext cx="2286000" cy="459409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 y="11"/>
            <a:ext cx="6689962" cy="45940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D287F8AD-13DE-4CCD-8954-BA31371D7A42}" type="datetimeFigureOut">
              <a:rPr lang="en-US">
                <a:solidFill>
                  <a:srgbClr val="103154"/>
                </a:solidFill>
              </a:rPr>
              <a:pPr>
                <a:defRPr/>
              </a:pPr>
              <a:t>7/16/24</a:t>
            </a:fld>
            <a:endParaRPr lang="en-US" dirty="0">
              <a:solidFill>
                <a:srgbClr val="103154"/>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E3093DB2-EA91-4C47-B49F-0073EB1C909A}"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799234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4"/>
            <a:ext cx="9144000" cy="1063933"/>
          </a:xfrm>
        </p:spPr>
        <p:txBody>
          <a:bodyPr/>
          <a:lstStyle/>
          <a:p>
            <a:r>
              <a:rPr lang="en-US"/>
              <a:t>Click to edit Master title style</a:t>
            </a:r>
          </a:p>
        </p:txBody>
      </p:sp>
      <p:sp>
        <p:nvSpPr>
          <p:cNvPr id="3" name="Text Placeholder 2"/>
          <p:cNvSpPr>
            <a:spLocks noGrp="1"/>
          </p:cNvSpPr>
          <p:nvPr>
            <p:ph type="body" sz="half" idx="1"/>
          </p:nvPr>
        </p:nvSpPr>
        <p:spPr>
          <a:xfrm>
            <a:off x="457129" y="1199976"/>
            <a:ext cx="4031132" cy="3394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56050" y="1199976"/>
            <a:ext cx="4031134" cy="3394116"/>
          </a:xfrm>
        </p:spPr>
        <p:txBody>
          <a:bodyPr/>
          <a:lstStyle/>
          <a:p>
            <a:pPr lvl="0"/>
            <a:endParaRPr lang="en-US" noProof="0" dirty="0"/>
          </a:p>
        </p:txBody>
      </p:sp>
      <p:sp>
        <p:nvSpPr>
          <p:cNvPr id="5" name="Date Placeholder 3"/>
          <p:cNvSpPr>
            <a:spLocks noGrp="1"/>
          </p:cNvSpPr>
          <p:nvPr>
            <p:ph type="dt" sz="half" idx="10"/>
          </p:nvPr>
        </p:nvSpPr>
        <p:spPr>
          <a:ln/>
        </p:spPr>
        <p:txBody>
          <a:bodyPr/>
          <a:lstStyle>
            <a:lvl1pPr>
              <a:defRPr/>
            </a:lvl1pPr>
          </a:lstStyle>
          <a:p>
            <a:pPr>
              <a:defRPr/>
            </a:pPr>
            <a:fld id="{DE392C0E-64E8-4A10-AD39-1C290E608541}" type="datetimeFigureOut">
              <a:rPr lang="en-US">
                <a:solidFill>
                  <a:srgbClr val="103154"/>
                </a:solidFill>
              </a:rPr>
              <a:pPr>
                <a:defRPr/>
              </a:pPr>
              <a:t>7/16/24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1EE44BCB-B6F0-40CE-9A84-BBE3C5FA89EA}"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3183173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4"/>
            <a:ext cx="9144000" cy="1063933"/>
          </a:xfrm>
        </p:spPr>
        <p:txBody>
          <a:bodyPr/>
          <a:lstStyle/>
          <a:p>
            <a:r>
              <a:rPr lang="en-US"/>
              <a:t>Click to edit Master title style</a:t>
            </a:r>
          </a:p>
        </p:txBody>
      </p:sp>
      <p:sp>
        <p:nvSpPr>
          <p:cNvPr id="3" name="Text Placeholder 2"/>
          <p:cNvSpPr>
            <a:spLocks noGrp="1"/>
          </p:cNvSpPr>
          <p:nvPr>
            <p:ph type="body" sz="half" idx="1"/>
          </p:nvPr>
        </p:nvSpPr>
        <p:spPr>
          <a:xfrm>
            <a:off x="457129" y="1199976"/>
            <a:ext cx="4031132" cy="3394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56050" y="1199976"/>
            <a:ext cx="4031134" cy="3394116"/>
          </a:xfrm>
        </p:spPr>
        <p:txBody>
          <a:bodyPr/>
          <a:lstStyle/>
          <a:p>
            <a:pPr lvl="0"/>
            <a:endParaRPr lang="en-US" noProof="0" dirty="0"/>
          </a:p>
        </p:txBody>
      </p:sp>
      <p:sp>
        <p:nvSpPr>
          <p:cNvPr id="5" name="Date Placeholder 3"/>
          <p:cNvSpPr>
            <a:spLocks noGrp="1"/>
          </p:cNvSpPr>
          <p:nvPr>
            <p:ph type="dt" sz="half" idx="10"/>
          </p:nvPr>
        </p:nvSpPr>
        <p:spPr>
          <a:ln/>
        </p:spPr>
        <p:txBody>
          <a:bodyPr/>
          <a:lstStyle>
            <a:lvl1pPr>
              <a:defRPr/>
            </a:lvl1pPr>
          </a:lstStyle>
          <a:p>
            <a:pPr>
              <a:defRPr/>
            </a:pPr>
            <a:fld id="{93C6697D-75C4-426D-B3C6-40AEE6A58C78}" type="datetimeFigureOut">
              <a:rPr lang="en-US">
                <a:solidFill>
                  <a:srgbClr val="103154"/>
                </a:solidFill>
              </a:rPr>
              <a:pPr>
                <a:defRPr/>
              </a:pPr>
              <a:t>7/16/24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DB2AF2FB-0F35-41AF-8CC6-7A62D9048450}"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2005825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4"/>
            <a:ext cx="9144000" cy="1063933"/>
          </a:xfrm>
        </p:spPr>
        <p:txBody>
          <a:bodyPr/>
          <a:lstStyle/>
          <a:p>
            <a:r>
              <a:rPr lang="en-US"/>
              <a:t>Click to edit Master title style</a:t>
            </a:r>
          </a:p>
        </p:txBody>
      </p:sp>
      <p:sp>
        <p:nvSpPr>
          <p:cNvPr id="3" name="Content Placeholder 2"/>
          <p:cNvSpPr>
            <a:spLocks noGrp="1"/>
          </p:cNvSpPr>
          <p:nvPr>
            <p:ph sz="half" idx="1"/>
          </p:nvPr>
        </p:nvSpPr>
        <p:spPr>
          <a:xfrm>
            <a:off x="457129" y="1199976"/>
            <a:ext cx="4031132" cy="3394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56050" y="1199976"/>
            <a:ext cx="4031134" cy="3394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pPr>
              <a:defRPr/>
            </a:pPr>
            <a:fld id="{28F494F7-1FA5-4653-9EBB-F0DE51653176}" type="datetimeFigureOut">
              <a:rPr lang="en-US">
                <a:solidFill>
                  <a:srgbClr val="103154"/>
                </a:solidFill>
              </a:rPr>
              <a:pPr>
                <a:defRPr/>
              </a:pPr>
              <a:t>7/16/24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27DE8EA9-11DF-49F3-8984-1F717FBAE885}"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266613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150" y="1597644"/>
            <a:ext cx="7771700" cy="1102303"/>
          </a:xfrm>
        </p:spPr>
        <p:txBody>
          <a:bodyPr/>
          <a:lstStyle/>
          <a:p>
            <a:r>
              <a:rPr lang="en-US"/>
              <a:t>Click to edit Master title style</a:t>
            </a:r>
          </a:p>
        </p:txBody>
      </p:sp>
      <p:sp>
        <p:nvSpPr>
          <p:cNvPr id="3" name="Subtitle 2"/>
          <p:cNvSpPr>
            <a:spLocks noGrp="1"/>
          </p:cNvSpPr>
          <p:nvPr>
            <p:ph type="subTitle" idx="1"/>
          </p:nvPr>
        </p:nvSpPr>
        <p:spPr>
          <a:xfrm>
            <a:off x="1372300" y="2916683"/>
            <a:ext cx="6399400" cy="1315089"/>
          </a:xfrm>
        </p:spPr>
        <p:txBody>
          <a:bodyPr/>
          <a:lstStyle>
            <a:lvl1pPr marL="0" indent="0" algn="ctr">
              <a:buNone/>
              <a:defRPr/>
            </a:lvl1pPr>
            <a:lvl2pPr marL="463436" indent="0" algn="ctr">
              <a:buNone/>
              <a:defRPr/>
            </a:lvl2pPr>
            <a:lvl3pPr marL="926372" indent="0" algn="ctr">
              <a:buNone/>
              <a:defRPr/>
            </a:lvl3pPr>
            <a:lvl4pPr marL="1389394" indent="0" algn="ctr">
              <a:buNone/>
              <a:defRPr/>
            </a:lvl4pPr>
            <a:lvl5pPr marL="1852519" indent="0" algn="ctr">
              <a:buNone/>
              <a:defRPr/>
            </a:lvl5pPr>
            <a:lvl6pPr marL="2315653" indent="0" algn="ctr">
              <a:buNone/>
              <a:defRPr/>
            </a:lvl6pPr>
            <a:lvl7pPr marL="2778770" indent="0" algn="ctr">
              <a:buNone/>
              <a:defRPr/>
            </a:lvl7pPr>
            <a:lvl8pPr marL="3241906" indent="0" algn="ctr">
              <a:buNone/>
              <a:defRPr/>
            </a:lvl8pPr>
            <a:lvl9pPr marL="3705043" indent="0" algn="ctr">
              <a:buNone/>
              <a:defRPr/>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a:defRPr/>
            </a:pPr>
            <a:fld id="{441718DE-26D5-429D-A6FB-F458C82E70C2}" type="datetimeFigureOut">
              <a:rPr lang="en-US"/>
              <a:pPr>
                <a:defRPr/>
              </a:pPr>
              <a:t>7/16/24</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AD674B3C-BC26-4E3D-AA0A-4485BB9529C7}" type="slidenum">
              <a:rPr lang="en-US"/>
              <a:pPr>
                <a:defRPr/>
              </a:pPr>
              <a:t>‹#›</a:t>
            </a:fld>
            <a:endParaRPr lang="en-US"/>
          </a:p>
        </p:txBody>
      </p:sp>
    </p:spTree>
    <p:extLst>
      <p:ext uri="{BB962C8B-B14F-4D97-AF65-F5344CB8AC3E}">
        <p14:creationId xmlns:p14="http://schemas.microsoft.com/office/powerpoint/2010/main" val="3980559012"/>
      </p:ext>
    </p:extLst>
  </p:cSld>
  <p:clrMapOvr>
    <a:masterClrMapping/>
  </p:clrMapOvr>
  <p:transition advClick="0" advTm="5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A883939D-A97A-4FA4-84F2-D5108D24A4D6}" type="datetimeFigureOut">
              <a:rPr lang="en-US"/>
              <a:pPr>
                <a:defRPr/>
              </a:pPr>
              <a:t>7/16/24</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0F38F1B7-B613-4365-BF8C-6277A3C7BE98}" type="slidenum">
              <a:rPr lang="en-US"/>
              <a:pPr>
                <a:defRPr/>
              </a:pPr>
              <a:t>‹#›</a:t>
            </a:fld>
            <a:endParaRPr lang="en-US"/>
          </a:p>
        </p:txBody>
      </p:sp>
    </p:spTree>
    <p:extLst>
      <p:ext uri="{BB962C8B-B14F-4D97-AF65-F5344CB8AC3E}">
        <p14:creationId xmlns:p14="http://schemas.microsoft.com/office/powerpoint/2010/main" val="2823291561"/>
      </p:ext>
    </p:extLst>
  </p:cSld>
  <p:clrMapOvr>
    <a:masterClrMapping/>
  </p:clrMapOvr>
  <p:transition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solidFill>
                  <a:schemeClr val="tx1"/>
                </a:solidFill>
              </a:defRPr>
            </a:lvl1pPr>
          </a:lstStyle>
          <a:p>
            <a:r>
              <a:rPr lang="en-US" dirty="0"/>
              <a:t>Click to edit Master title style</a:t>
            </a:r>
          </a:p>
        </p:txBody>
      </p:sp>
      <p:sp>
        <p:nvSpPr>
          <p:cNvPr id="4" name="Content Placeholder 3"/>
          <p:cNvSpPr>
            <a:spLocks noGrp="1"/>
          </p:cNvSpPr>
          <p:nvPr>
            <p:ph sz="quarter" idx="10"/>
          </p:nvPr>
        </p:nvSpPr>
        <p:spPr>
          <a:xfrm>
            <a:off x="533400" y="1276350"/>
            <a:ext cx="6781800" cy="2667000"/>
          </a:xfrm>
          <a:prstGeom prst="rect">
            <a:avLst/>
          </a:prstGeom>
        </p:spPr>
        <p:txBody>
          <a:bodyPr/>
          <a:lstStyle>
            <a:lvl1pPr>
              <a:buClr>
                <a:srgbClr val="C00000"/>
              </a:buClr>
              <a:defRPr>
                <a:solidFill>
                  <a:schemeClr val="tx1"/>
                </a:solidFill>
              </a:defRPr>
            </a:lvl1pPr>
            <a:lvl2pPr>
              <a:buClr>
                <a:srgbClr val="C00000"/>
              </a:buClr>
              <a:defRPr>
                <a:solidFill>
                  <a:schemeClr val="tx1"/>
                </a:solidFill>
              </a:defRPr>
            </a:lvl2pPr>
            <a:lvl3pPr>
              <a:buClr>
                <a:srgbClr val="C00000"/>
              </a:buClr>
              <a:defRPr>
                <a:solidFill>
                  <a:schemeClr val="tx1"/>
                </a:solidFill>
              </a:defRPr>
            </a:lvl3pPr>
            <a:lvl4pPr>
              <a:buClr>
                <a:srgbClr val="C00000"/>
              </a:buClr>
              <a:defRPr>
                <a:solidFill>
                  <a:schemeClr val="tx1"/>
                </a:solidFill>
              </a:defRPr>
            </a:lvl4pPr>
            <a:lvl5pPr>
              <a:buClr>
                <a:srgbClr val="C0000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876041"/>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09" y="3307325"/>
            <a:ext cx="7771700" cy="1022072"/>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22909" y="2180188"/>
            <a:ext cx="7771700" cy="1124978"/>
          </a:xfrm>
        </p:spPr>
        <p:txBody>
          <a:bodyPr anchor="b"/>
          <a:lstStyle>
            <a:lvl1pPr marL="0" indent="0">
              <a:buNone/>
              <a:defRPr sz="2200"/>
            </a:lvl1pPr>
            <a:lvl2pPr marL="463436" indent="0">
              <a:buNone/>
              <a:defRPr sz="2000"/>
            </a:lvl2pPr>
            <a:lvl3pPr marL="926372" indent="0">
              <a:buNone/>
              <a:defRPr sz="1800"/>
            </a:lvl3pPr>
            <a:lvl4pPr marL="1389394" indent="0">
              <a:buNone/>
              <a:defRPr sz="1500"/>
            </a:lvl4pPr>
            <a:lvl5pPr marL="1852519" indent="0">
              <a:buNone/>
              <a:defRPr sz="1500"/>
            </a:lvl5pPr>
            <a:lvl6pPr marL="2315653" indent="0">
              <a:buNone/>
              <a:defRPr sz="1500"/>
            </a:lvl6pPr>
            <a:lvl7pPr marL="2778770" indent="0">
              <a:buNone/>
              <a:defRPr sz="1500"/>
            </a:lvl7pPr>
            <a:lvl8pPr marL="3241906" indent="0">
              <a:buNone/>
              <a:defRPr sz="1500"/>
            </a:lvl8pPr>
            <a:lvl9pPr marL="3705043" indent="0">
              <a:buNone/>
              <a:defRPr sz="1500"/>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fld id="{1C2A588B-457D-4E04-80DB-49DCD586FCA7}" type="datetimeFigureOut">
              <a:rPr lang="en-US"/>
              <a:pPr>
                <a:defRPr/>
              </a:pPr>
              <a:t>7/16/24</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D5013509-EB88-4504-8EF7-EC5A36D1093C}" type="slidenum">
              <a:rPr lang="en-US"/>
              <a:pPr>
                <a:defRPr/>
              </a:pPr>
              <a:t>‹#›</a:t>
            </a:fld>
            <a:endParaRPr lang="en-US"/>
          </a:p>
        </p:txBody>
      </p:sp>
    </p:spTree>
    <p:extLst>
      <p:ext uri="{BB962C8B-B14F-4D97-AF65-F5344CB8AC3E}">
        <p14:creationId xmlns:p14="http://schemas.microsoft.com/office/powerpoint/2010/main" val="3967230662"/>
      </p:ext>
    </p:extLst>
  </p:cSld>
  <p:clrMapOvr>
    <a:masterClrMapping/>
  </p:clrMapOvr>
  <p:transition advClick="0" advTm="500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855" y="1202182"/>
            <a:ext cx="4031131" cy="3394117"/>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6019" y="1202182"/>
            <a:ext cx="4031132" cy="3394117"/>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pPr>
              <a:defRPr/>
            </a:pPr>
            <a:fld id="{A69F9B2C-1219-4BE6-8251-394F7A76C760}" type="datetimeFigureOut">
              <a:rPr lang="en-US"/>
              <a:pPr>
                <a:defRPr/>
              </a:pPr>
              <a:t>7/16/24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4D56819E-5344-4C06-A6EE-D7131F3B94A8}" type="slidenum">
              <a:rPr lang="en-US"/>
              <a:pPr>
                <a:defRPr/>
              </a:pPr>
              <a:t>‹#›</a:t>
            </a:fld>
            <a:endParaRPr lang="en-US"/>
          </a:p>
        </p:txBody>
      </p:sp>
    </p:spTree>
    <p:extLst>
      <p:ext uri="{BB962C8B-B14F-4D97-AF65-F5344CB8AC3E}">
        <p14:creationId xmlns:p14="http://schemas.microsoft.com/office/powerpoint/2010/main" val="3611463105"/>
      </p:ext>
    </p:extLst>
  </p:cSld>
  <p:clrMapOvr>
    <a:masterClrMapping/>
  </p:clrMapOvr>
  <p:transition advClick="0" advTm="500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851" y="205810"/>
            <a:ext cx="8230300" cy="85812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6850" y="1153294"/>
            <a:ext cx="4039884" cy="479642"/>
          </a:xfrm>
        </p:spPr>
        <p:txBody>
          <a:bodyPr anchor="b"/>
          <a:lstStyle>
            <a:lvl1pPr marL="0" indent="0">
              <a:buNone/>
              <a:defRPr sz="2600" b="1"/>
            </a:lvl1pPr>
            <a:lvl2pPr marL="463436" indent="0">
              <a:buNone/>
              <a:defRPr sz="2200" b="1"/>
            </a:lvl2pPr>
            <a:lvl3pPr marL="926372" indent="0">
              <a:buNone/>
              <a:defRPr sz="2000" b="1"/>
            </a:lvl3pPr>
            <a:lvl4pPr marL="1389394" indent="0">
              <a:buNone/>
              <a:defRPr sz="1800" b="1"/>
            </a:lvl4pPr>
            <a:lvl5pPr marL="1852519" indent="0">
              <a:buNone/>
              <a:defRPr sz="1800" b="1"/>
            </a:lvl5pPr>
            <a:lvl6pPr marL="2315653" indent="0">
              <a:buNone/>
              <a:defRPr sz="1800" b="1"/>
            </a:lvl6pPr>
            <a:lvl7pPr marL="2778770" indent="0">
              <a:buNone/>
              <a:defRPr sz="1800" b="1"/>
            </a:lvl7pPr>
            <a:lvl8pPr marL="3241906" indent="0">
              <a:buNone/>
              <a:defRPr sz="1800" b="1"/>
            </a:lvl8pPr>
            <a:lvl9pPr marL="3705043" indent="0">
              <a:buNone/>
              <a:defRPr sz="1800" b="1"/>
            </a:lvl9pPr>
          </a:lstStyle>
          <a:p>
            <a:pPr lvl="0"/>
            <a:r>
              <a:rPr lang="en-US"/>
              <a:t>Click to edit Master text styles</a:t>
            </a:r>
          </a:p>
        </p:txBody>
      </p:sp>
      <p:sp>
        <p:nvSpPr>
          <p:cNvPr id="4" name="Content Placeholder 3"/>
          <p:cNvSpPr>
            <a:spLocks noGrp="1"/>
          </p:cNvSpPr>
          <p:nvPr>
            <p:ph sz="half" idx="2"/>
          </p:nvPr>
        </p:nvSpPr>
        <p:spPr>
          <a:xfrm>
            <a:off x="456850" y="1630781"/>
            <a:ext cx="4039884" cy="2963311"/>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517" y="1153294"/>
            <a:ext cx="4041635" cy="479642"/>
          </a:xfrm>
        </p:spPr>
        <p:txBody>
          <a:bodyPr anchor="b"/>
          <a:lstStyle>
            <a:lvl1pPr marL="0" indent="0">
              <a:buNone/>
              <a:defRPr sz="2600" b="1"/>
            </a:lvl1pPr>
            <a:lvl2pPr marL="463436" indent="0">
              <a:buNone/>
              <a:defRPr sz="2200" b="1"/>
            </a:lvl2pPr>
            <a:lvl3pPr marL="926372" indent="0">
              <a:buNone/>
              <a:defRPr sz="2000" b="1"/>
            </a:lvl3pPr>
            <a:lvl4pPr marL="1389394" indent="0">
              <a:buNone/>
              <a:defRPr sz="1800" b="1"/>
            </a:lvl4pPr>
            <a:lvl5pPr marL="1852519" indent="0">
              <a:buNone/>
              <a:defRPr sz="1800" b="1"/>
            </a:lvl5pPr>
            <a:lvl6pPr marL="2315653" indent="0">
              <a:buNone/>
              <a:defRPr sz="1800" b="1"/>
            </a:lvl6pPr>
            <a:lvl7pPr marL="2778770" indent="0">
              <a:buNone/>
              <a:defRPr sz="1800" b="1"/>
            </a:lvl7pPr>
            <a:lvl8pPr marL="3241906" indent="0">
              <a:buNone/>
              <a:defRPr sz="1800" b="1"/>
            </a:lvl8pPr>
            <a:lvl9pPr marL="3705043" indent="0">
              <a:buNone/>
              <a:defRPr sz="1800" b="1"/>
            </a:lvl9pPr>
          </a:lstStyle>
          <a:p>
            <a:pPr lvl="0"/>
            <a:r>
              <a:rPr lang="en-US"/>
              <a:t>Click to edit Master text styles</a:t>
            </a:r>
          </a:p>
        </p:txBody>
      </p:sp>
      <p:sp>
        <p:nvSpPr>
          <p:cNvPr id="6" name="Content Placeholder 5"/>
          <p:cNvSpPr>
            <a:spLocks noGrp="1"/>
          </p:cNvSpPr>
          <p:nvPr>
            <p:ph sz="quarter" idx="4"/>
          </p:nvPr>
        </p:nvSpPr>
        <p:spPr>
          <a:xfrm>
            <a:off x="4645517" y="1630781"/>
            <a:ext cx="4041635" cy="2963311"/>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ln/>
        </p:spPr>
        <p:txBody>
          <a:bodyPr/>
          <a:lstStyle>
            <a:lvl1pPr>
              <a:defRPr/>
            </a:lvl1pPr>
          </a:lstStyle>
          <a:p>
            <a:pPr>
              <a:defRPr/>
            </a:pPr>
            <a:fld id="{0456814C-2DFB-407B-A8D1-56A0EF0ED549}" type="datetimeFigureOut">
              <a:rPr lang="en-US"/>
              <a:pPr>
                <a:defRPr/>
              </a:pPr>
              <a:t>7/16/24</a:t>
            </a:fld>
            <a:endParaRPr lang="en-US"/>
          </a:p>
        </p:txBody>
      </p:sp>
      <p:sp>
        <p:nvSpPr>
          <p:cNvPr id="8" name="Footer Placeholder 4"/>
          <p:cNvSpPr>
            <a:spLocks noGrp="1"/>
          </p:cNvSpPr>
          <p:nvPr>
            <p:ph type="ftr" sz="quarter" idx="11"/>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pPr>
              <a:defRPr/>
            </a:pPr>
            <a:fld id="{2BBA3DBC-2315-4716-8B99-B7FC7EE18232}" type="slidenum">
              <a:rPr lang="en-US"/>
              <a:pPr>
                <a:defRPr/>
              </a:pPr>
              <a:t>‹#›</a:t>
            </a:fld>
            <a:endParaRPr lang="en-US"/>
          </a:p>
        </p:txBody>
      </p:sp>
    </p:spTree>
    <p:extLst>
      <p:ext uri="{BB962C8B-B14F-4D97-AF65-F5344CB8AC3E}">
        <p14:creationId xmlns:p14="http://schemas.microsoft.com/office/powerpoint/2010/main" val="1180445421"/>
      </p:ext>
    </p:extLst>
  </p:cSld>
  <p:clrMapOvr>
    <a:masterClrMapping/>
  </p:clrMapOvr>
  <p:transition advClick="0" advTm="500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ln/>
        </p:spPr>
        <p:txBody>
          <a:bodyPr/>
          <a:lstStyle>
            <a:lvl1pPr>
              <a:defRPr/>
            </a:lvl1pPr>
          </a:lstStyle>
          <a:p>
            <a:pPr>
              <a:defRPr/>
            </a:pPr>
            <a:fld id="{3989462E-011F-4F94-AB91-E64C3C1D6F21}" type="datetimeFigureOut">
              <a:rPr lang="en-US"/>
              <a:pPr>
                <a:defRPr/>
              </a:pPr>
              <a:t>7/16/24</a:t>
            </a:fld>
            <a:endParaRPr lang="en-US"/>
          </a:p>
        </p:txBody>
      </p:sp>
      <p:sp>
        <p:nvSpPr>
          <p:cNvPr id="4" name="Footer Placeholder 4"/>
          <p:cNvSpPr>
            <a:spLocks noGrp="1"/>
          </p:cNvSpPr>
          <p:nvPr>
            <p:ph type="ftr" sz="quarter" idx="11"/>
          </p:nvPr>
        </p:nvSpPr>
        <p:spPr>
          <a:ln/>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pPr>
              <a:defRPr/>
            </a:pPr>
            <a:fld id="{C74A3CAF-5BBA-44F1-B945-5740873601C0}" type="slidenum">
              <a:rPr lang="en-US"/>
              <a:pPr>
                <a:defRPr/>
              </a:pPr>
              <a:t>‹#›</a:t>
            </a:fld>
            <a:endParaRPr lang="en-US"/>
          </a:p>
        </p:txBody>
      </p:sp>
    </p:spTree>
    <p:extLst>
      <p:ext uri="{BB962C8B-B14F-4D97-AF65-F5344CB8AC3E}">
        <p14:creationId xmlns:p14="http://schemas.microsoft.com/office/powerpoint/2010/main" val="2949086466"/>
      </p:ext>
    </p:extLst>
  </p:cSld>
  <p:clrMapOvr>
    <a:masterClrMapping/>
  </p:clrMapOvr>
  <p:transition advClick="0" advTm="500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fld id="{277C519E-1B26-45B4-9301-77DD463168F2}" type="datetimeFigureOut">
              <a:rPr lang="en-US"/>
              <a:pPr>
                <a:defRPr/>
              </a:pPr>
              <a:t>7/16/24</a:t>
            </a:fld>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pPr>
              <a:defRPr/>
            </a:pPr>
            <a:fld id="{A80BB8F8-CCD0-4B90-B2AE-42370DDBD7AA}" type="slidenum">
              <a:rPr lang="en-US"/>
              <a:pPr>
                <a:defRPr/>
              </a:pPr>
              <a:t>‹#›</a:t>
            </a:fld>
            <a:endParaRPr lang="en-US"/>
          </a:p>
        </p:txBody>
      </p:sp>
    </p:spTree>
    <p:extLst>
      <p:ext uri="{BB962C8B-B14F-4D97-AF65-F5344CB8AC3E}">
        <p14:creationId xmlns:p14="http://schemas.microsoft.com/office/powerpoint/2010/main" val="2351511771"/>
      </p:ext>
    </p:extLst>
  </p:cSld>
  <p:clrMapOvr>
    <a:masterClrMapping/>
  </p:clrMapOvr>
  <p:transition advClick="0" advTm="500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850" y="204066"/>
            <a:ext cx="3008908" cy="872075"/>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574285" y="204071"/>
            <a:ext cx="5112869" cy="4390026"/>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850" y="1078348"/>
            <a:ext cx="3008908" cy="3517951"/>
          </a:xfrm>
        </p:spPr>
        <p:txBody>
          <a:bodyPr/>
          <a:lstStyle>
            <a:lvl1pPr marL="0" indent="0">
              <a:buNone/>
              <a:defRPr sz="1500"/>
            </a:lvl1pPr>
            <a:lvl2pPr marL="463436" indent="0">
              <a:buNone/>
              <a:defRPr sz="1300"/>
            </a:lvl2pPr>
            <a:lvl3pPr marL="926372" indent="0">
              <a:buNone/>
              <a:defRPr sz="1100"/>
            </a:lvl3pPr>
            <a:lvl4pPr marL="1389394" indent="0">
              <a:buNone/>
              <a:defRPr sz="1000"/>
            </a:lvl4pPr>
            <a:lvl5pPr marL="1852519" indent="0">
              <a:buNone/>
              <a:defRPr sz="1000"/>
            </a:lvl5pPr>
            <a:lvl6pPr marL="2315653" indent="0">
              <a:buNone/>
              <a:defRPr sz="1000"/>
            </a:lvl6pPr>
            <a:lvl7pPr marL="2778770" indent="0">
              <a:buNone/>
              <a:defRPr sz="1000"/>
            </a:lvl7pPr>
            <a:lvl8pPr marL="3241906" indent="0">
              <a:buNone/>
              <a:defRPr sz="1000"/>
            </a:lvl8pPr>
            <a:lvl9pPr marL="3705043" indent="0">
              <a:buNone/>
              <a:defRPr sz="10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fld id="{A5975F79-C1D5-4D18-8B83-0E7512617919}" type="datetimeFigureOut">
              <a:rPr lang="en-US"/>
              <a:pPr>
                <a:defRPr/>
              </a:pPr>
              <a:t>7/16/24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86DB3273-F138-4823-B4E2-B15C291A79BD}" type="slidenum">
              <a:rPr lang="en-US"/>
              <a:pPr>
                <a:defRPr/>
              </a:pPr>
              <a:t>‹#›</a:t>
            </a:fld>
            <a:endParaRPr lang="en-US"/>
          </a:p>
        </p:txBody>
      </p:sp>
    </p:spTree>
    <p:extLst>
      <p:ext uri="{BB962C8B-B14F-4D97-AF65-F5344CB8AC3E}">
        <p14:creationId xmlns:p14="http://schemas.microsoft.com/office/powerpoint/2010/main" val="1771719560"/>
      </p:ext>
    </p:extLst>
  </p:cSld>
  <p:clrMapOvr>
    <a:masterClrMapping/>
  </p:clrMapOvr>
  <p:transition advClick="0"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98" y="3599926"/>
            <a:ext cx="5485700" cy="42557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792398" y="460867"/>
            <a:ext cx="5485700" cy="3087146"/>
          </a:xfrm>
        </p:spPr>
        <p:txBody>
          <a:bodyPr/>
          <a:lstStyle>
            <a:lvl1pPr marL="0" indent="0">
              <a:buNone/>
              <a:defRPr sz="3500"/>
            </a:lvl1pPr>
            <a:lvl2pPr marL="463436" indent="0">
              <a:buNone/>
              <a:defRPr sz="3100"/>
            </a:lvl2pPr>
            <a:lvl3pPr marL="926372" indent="0">
              <a:buNone/>
              <a:defRPr sz="2600"/>
            </a:lvl3pPr>
            <a:lvl4pPr marL="1389394" indent="0">
              <a:buNone/>
              <a:defRPr sz="2200"/>
            </a:lvl4pPr>
            <a:lvl5pPr marL="1852519" indent="0">
              <a:buNone/>
              <a:defRPr sz="2200"/>
            </a:lvl5pPr>
            <a:lvl6pPr marL="2315653" indent="0">
              <a:buNone/>
              <a:defRPr sz="2200"/>
            </a:lvl6pPr>
            <a:lvl7pPr marL="2778770" indent="0">
              <a:buNone/>
              <a:defRPr sz="2200"/>
            </a:lvl7pPr>
            <a:lvl8pPr marL="3241906" indent="0">
              <a:buNone/>
              <a:defRPr sz="2200"/>
            </a:lvl8pPr>
            <a:lvl9pPr marL="3705043" indent="0">
              <a:buNone/>
              <a:defRPr sz="2200"/>
            </a:lvl9pPr>
          </a:lstStyle>
          <a:p>
            <a:pPr lvl="0"/>
            <a:endParaRPr lang="en-US" noProof="0"/>
          </a:p>
        </p:txBody>
      </p:sp>
      <p:sp>
        <p:nvSpPr>
          <p:cNvPr id="4" name="Text Placeholder 3"/>
          <p:cNvSpPr>
            <a:spLocks noGrp="1"/>
          </p:cNvSpPr>
          <p:nvPr>
            <p:ph type="body" sz="half" idx="2"/>
          </p:nvPr>
        </p:nvSpPr>
        <p:spPr>
          <a:xfrm>
            <a:off x="1792398" y="4027654"/>
            <a:ext cx="5485700" cy="603476"/>
          </a:xfrm>
        </p:spPr>
        <p:txBody>
          <a:bodyPr/>
          <a:lstStyle>
            <a:lvl1pPr marL="0" indent="0">
              <a:buNone/>
              <a:defRPr sz="1500"/>
            </a:lvl1pPr>
            <a:lvl2pPr marL="463436" indent="0">
              <a:buNone/>
              <a:defRPr sz="1300"/>
            </a:lvl2pPr>
            <a:lvl3pPr marL="926372" indent="0">
              <a:buNone/>
              <a:defRPr sz="1100"/>
            </a:lvl3pPr>
            <a:lvl4pPr marL="1389394" indent="0">
              <a:buNone/>
              <a:defRPr sz="1000"/>
            </a:lvl4pPr>
            <a:lvl5pPr marL="1852519" indent="0">
              <a:buNone/>
              <a:defRPr sz="1000"/>
            </a:lvl5pPr>
            <a:lvl6pPr marL="2315653" indent="0">
              <a:buNone/>
              <a:defRPr sz="1000"/>
            </a:lvl6pPr>
            <a:lvl7pPr marL="2778770" indent="0">
              <a:buNone/>
              <a:defRPr sz="1000"/>
            </a:lvl7pPr>
            <a:lvl8pPr marL="3241906" indent="0">
              <a:buNone/>
              <a:defRPr sz="1000"/>
            </a:lvl8pPr>
            <a:lvl9pPr marL="3705043" indent="0">
              <a:buNone/>
              <a:defRPr sz="1000"/>
            </a:lvl9pPr>
          </a:lstStyle>
          <a:p>
            <a:pPr lvl="0"/>
            <a:r>
              <a:rPr lang="en-US"/>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fld id="{BDDBC036-A6C0-4376-8122-CAD340BB8BCA}" type="datetimeFigureOut">
              <a:rPr lang="en-US"/>
              <a:pPr>
                <a:defRPr/>
              </a:pPr>
              <a:t>7/16/24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DF16ED2B-7160-48E6-9DB3-006407DA4B3E}" type="slidenum">
              <a:rPr lang="en-US"/>
              <a:pPr>
                <a:defRPr/>
              </a:pPr>
              <a:t>‹#›</a:t>
            </a:fld>
            <a:endParaRPr lang="en-US"/>
          </a:p>
        </p:txBody>
      </p:sp>
    </p:spTree>
    <p:extLst>
      <p:ext uri="{BB962C8B-B14F-4D97-AF65-F5344CB8AC3E}">
        <p14:creationId xmlns:p14="http://schemas.microsoft.com/office/powerpoint/2010/main" val="3473022221"/>
      </p:ext>
    </p:extLst>
  </p:cSld>
  <p:clrMapOvr>
    <a:masterClrMapping/>
  </p:clrMapOvr>
  <p:transition advClick="0"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E8798E69-3FAE-4DC9-967D-CC2022498E6F}" type="datetimeFigureOut">
              <a:rPr lang="en-US"/>
              <a:pPr>
                <a:defRPr/>
              </a:pPr>
              <a:t>7/16/24</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7216057E-FB43-4DAD-8D4C-77937C509496}" type="slidenum">
              <a:rPr lang="en-US"/>
              <a:pPr>
                <a:defRPr/>
              </a:pPr>
              <a:t>‹#›</a:t>
            </a:fld>
            <a:endParaRPr lang="en-US"/>
          </a:p>
        </p:txBody>
      </p:sp>
    </p:spTree>
    <p:extLst>
      <p:ext uri="{BB962C8B-B14F-4D97-AF65-F5344CB8AC3E}">
        <p14:creationId xmlns:p14="http://schemas.microsoft.com/office/powerpoint/2010/main" val="2391656746"/>
      </p:ext>
    </p:extLst>
  </p:cSld>
  <p:clrMapOvr>
    <a:masterClrMapping/>
  </p:clrMapOvr>
  <p:transition advClick="0"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6" y="6"/>
            <a:ext cx="2286000" cy="45940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71" y="6"/>
            <a:ext cx="6689963" cy="459409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F5F42CAC-1037-4AD3-8FC9-27F96B5A89A6}" type="datetimeFigureOut">
              <a:rPr lang="en-US"/>
              <a:pPr>
                <a:defRPr/>
              </a:pPr>
              <a:t>7/16/24</a:t>
            </a:fld>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74DF6D16-4DB5-4C2D-B3B8-78D5F126E4D6}" type="slidenum">
              <a:rPr lang="en-US"/>
              <a:pPr>
                <a:defRPr/>
              </a:pPr>
              <a:t>‹#›</a:t>
            </a:fld>
            <a:endParaRPr lang="en-US"/>
          </a:p>
        </p:txBody>
      </p:sp>
    </p:spTree>
    <p:extLst>
      <p:ext uri="{BB962C8B-B14F-4D97-AF65-F5344CB8AC3E}">
        <p14:creationId xmlns:p14="http://schemas.microsoft.com/office/powerpoint/2010/main" val="366637787"/>
      </p:ext>
    </p:extLst>
  </p:cSld>
  <p:clrMapOvr>
    <a:masterClrMapping/>
  </p:clrMapOvr>
  <p:transition advClick="0"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7"/>
            <a:ext cx="9144000" cy="1063932"/>
          </a:xfrm>
        </p:spPr>
        <p:txBody>
          <a:bodyPr/>
          <a:lstStyle/>
          <a:p>
            <a:r>
              <a:rPr lang="en-US"/>
              <a:t>Click to edit Master title style</a:t>
            </a:r>
          </a:p>
        </p:txBody>
      </p:sp>
      <p:sp>
        <p:nvSpPr>
          <p:cNvPr id="3" name="Text Placeholder 2"/>
          <p:cNvSpPr>
            <a:spLocks noGrp="1"/>
          </p:cNvSpPr>
          <p:nvPr>
            <p:ph type="body" sz="half" idx="1"/>
          </p:nvPr>
        </p:nvSpPr>
        <p:spPr>
          <a:xfrm>
            <a:off x="456855" y="1202182"/>
            <a:ext cx="4031131" cy="339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56019" y="1202182"/>
            <a:ext cx="4031132" cy="3394117"/>
          </a:xfrm>
        </p:spPr>
        <p:txBody>
          <a:bodyPr/>
          <a:lstStyle/>
          <a:p>
            <a:pPr lvl="0"/>
            <a:endParaRPr lang="en-US" noProof="0"/>
          </a:p>
        </p:txBody>
      </p:sp>
      <p:sp>
        <p:nvSpPr>
          <p:cNvPr id="5" name="Date Placeholder 3"/>
          <p:cNvSpPr>
            <a:spLocks noGrp="1"/>
          </p:cNvSpPr>
          <p:nvPr>
            <p:ph type="dt" sz="half" idx="10"/>
          </p:nvPr>
        </p:nvSpPr>
        <p:spPr>
          <a:ln/>
        </p:spPr>
        <p:txBody>
          <a:bodyPr/>
          <a:lstStyle>
            <a:lvl1pPr>
              <a:defRPr/>
            </a:lvl1pPr>
          </a:lstStyle>
          <a:p>
            <a:pPr>
              <a:defRPr/>
            </a:pPr>
            <a:fld id="{C5E47B8C-7341-471F-A0C8-A1EB42E70CE0}" type="datetimeFigureOut">
              <a:rPr lang="en-US"/>
              <a:pPr>
                <a:defRPr/>
              </a:pPr>
              <a:t>7/16/24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05B07728-AD33-47CD-A766-B9405185CB4A}" type="slidenum">
              <a:rPr lang="en-US"/>
              <a:pPr>
                <a:defRPr/>
              </a:pPr>
              <a:t>‹#›</a:t>
            </a:fld>
            <a:endParaRPr lang="en-US"/>
          </a:p>
        </p:txBody>
      </p:sp>
    </p:spTree>
    <p:extLst>
      <p:ext uri="{BB962C8B-B14F-4D97-AF65-F5344CB8AC3E}">
        <p14:creationId xmlns:p14="http://schemas.microsoft.com/office/powerpoint/2010/main" val="3039915086"/>
      </p:ext>
    </p:extLst>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Rounded MT Bold" charset="0"/>
                <a:ea typeface="Arial Rounded MT Bold" charset="0"/>
                <a:cs typeface="Arial Rounded MT Bold" charset="0"/>
              </a:defRPr>
            </a:lvl1pPr>
          </a:lstStyle>
          <a:p>
            <a:r>
              <a:rPr lang="en-US" dirty="0"/>
              <a:t>Click to edit Master title style</a:t>
            </a:r>
          </a:p>
        </p:txBody>
      </p:sp>
      <p:sp>
        <p:nvSpPr>
          <p:cNvPr id="3" name="Content Placeholder 2"/>
          <p:cNvSpPr>
            <a:spLocks noGrp="1"/>
          </p:cNvSpPr>
          <p:nvPr>
            <p:ph idx="1"/>
          </p:nvPr>
        </p:nvSpPr>
        <p:spPr/>
        <p:txBody>
          <a:bodyPr/>
          <a:lstStyle>
            <a:lvl1pPr marL="171450" indent="-171450">
              <a:spcBef>
                <a:spcPts val="750"/>
              </a:spcBef>
              <a:buClr>
                <a:srgbClr val="FFFF00"/>
              </a:buClr>
              <a:buFont typeface="Arial" charset="0"/>
              <a:buChar char="•"/>
              <a:defRPr>
                <a:solidFill>
                  <a:schemeClr val="bg1"/>
                </a:solidFill>
                <a:latin typeface="Arial" charset="0"/>
                <a:ea typeface="Arial" charset="0"/>
                <a:cs typeface="Arial" charset="0"/>
              </a:defRPr>
            </a:lvl1pPr>
            <a:lvl2pPr marL="514350" indent="-171450">
              <a:spcBef>
                <a:spcPts val="750"/>
              </a:spcBef>
              <a:buClr>
                <a:srgbClr val="FFFF00"/>
              </a:buClr>
              <a:buFont typeface="Arial" charset="0"/>
              <a:buChar char="•"/>
              <a:defRPr>
                <a:solidFill>
                  <a:schemeClr val="bg1"/>
                </a:solidFill>
                <a:latin typeface="Arial" charset="0"/>
                <a:ea typeface="Arial" charset="0"/>
                <a:cs typeface="Arial" charset="0"/>
              </a:defRPr>
            </a:lvl2pPr>
            <a:lvl3pPr marL="857250" indent="-171450">
              <a:spcBef>
                <a:spcPts val="750"/>
              </a:spcBef>
              <a:buClr>
                <a:srgbClr val="FFFF00"/>
              </a:buClr>
              <a:buFont typeface="Arial" charset="0"/>
              <a:buChar char="•"/>
              <a:defRPr>
                <a:solidFill>
                  <a:schemeClr val="bg1"/>
                </a:solidFill>
                <a:latin typeface="Arial" charset="0"/>
                <a:ea typeface="Arial" charset="0"/>
                <a:cs typeface="Arial" charset="0"/>
              </a:defRPr>
            </a:lvl3pPr>
            <a:lvl4pPr marL="1200150" indent="-171450">
              <a:spcBef>
                <a:spcPts val="750"/>
              </a:spcBef>
              <a:buClr>
                <a:srgbClr val="FFFF00"/>
              </a:buClr>
              <a:buFont typeface="Arial" charset="0"/>
              <a:buChar char="•"/>
              <a:defRPr>
                <a:solidFill>
                  <a:schemeClr val="bg1"/>
                </a:solidFill>
                <a:latin typeface="Arial" charset="0"/>
                <a:ea typeface="Arial" charset="0"/>
                <a:cs typeface="Arial" charset="0"/>
              </a:defRPr>
            </a:lvl4pPr>
            <a:lvl5pPr marL="1543050" indent="-171450">
              <a:spcBef>
                <a:spcPts val="750"/>
              </a:spcBef>
              <a:buClr>
                <a:srgbClr val="FFFF00"/>
              </a:buClr>
              <a:buFont typeface="Arial" charset="0"/>
              <a:buChar char="•"/>
              <a:defRPr>
                <a:solidFill>
                  <a:schemeClr val="bg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F6D45C2-C527-EB4D-8F6B-5A1E77896A07}" type="datetimeFigureOut">
              <a:rPr lang="en-US" smtClean="0"/>
              <a:t>7/16/24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62A5C-F2DC-724F-8424-EE62201595F5}" type="slidenum">
              <a:rPr lang="en-US" smtClean="0"/>
              <a:t>‹#›</a:t>
            </a:fld>
            <a:endParaRPr lang="en-US"/>
          </a:p>
        </p:txBody>
      </p:sp>
    </p:spTree>
    <p:extLst>
      <p:ext uri="{BB962C8B-B14F-4D97-AF65-F5344CB8AC3E}">
        <p14:creationId xmlns:p14="http://schemas.microsoft.com/office/powerpoint/2010/main" val="3433065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7"/>
            <a:ext cx="9144000" cy="1063932"/>
          </a:xfrm>
        </p:spPr>
        <p:txBody>
          <a:bodyPr/>
          <a:lstStyle/>
          <a:p>
            <a:r>
              <a:rPr lang="en-US"/>
              <a:t>Click to edit Master title style</a:t>
            </a:r>
          </a:p>
        </p:txBody>
      </p:sp>
      <p:sp>
        <p:nvSpPr>
          <p:cNvPr id="3" name="Text Placeholder 2"/>
          <p:cNvSpPr>
            <a:spLocks noGrp="1"/>
          </p:cNvSpPr>
          <p:nvPr>
            <p:ph type="body" sz="half" idx="1"/>
          </p:nvPr>
        </p:nvSpPr>
        <p:spPr>
          <a:xfrm>
            <a:off x="456855" y="1202182"/>
            <a:ext cx="4031131" cy="339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56019" y="1202182"/>
            <a:ext cx="4031132" cy="3394117"/>
          </a:xfrm>
        </p:spPr>
        <p:txBody>
          <a:bodyPr/>
          <a:lstStyle/>
          <a:p>
            <a:pPr lvl="0"/>
            <a:endParaRPr lang="en-US" noProof="0"/>
          </a:p>
        </p:txBody>
      </p:sp>
      <p:sp>
        <p:nvSpPr>
          <p:cNvPr id="5" name="Date Placeholder 3"/>
          <p:cNvSpPr>
            <a:spLocks noGrp="1"/>
          </p:cNvSpPr>
          <p:nvPr>
            <p:ph type="dt" sz="half" idx="10"/>
          </p:nvPr>
        </p:nvSpPr>
        <p:spPr>
          <a:ln/>
        </p:spPr>
        <p:txBody>
          <a:bodyPr/>
          <a:lstStyle>
            <a:lvl1pPr>
              <a:defRPr/>
            </a:lvl1pPr>
          </a:lstStyle>
          <a:p>
            <a:pPr>
              <a:defRPr/>
            </a:pPr>
            <a:fld id="{151DDDF4-7889-426C-89F6-B9C2BA6745A8}" type="datetimeFigureOut">
              <a:rPr lang="en-US"/>
              <a:pPr>
                <a:defRPr/>
              </a:pPr>
              <a:t>7/16/24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7E05EA0A-D09B-4AB5-90EE-195AB06DF3CA}" type="slidenum">
              <a:rPr lang="en-US"/>
              <a:pPr>
                <a:defRPr/>
              </a:pPr>
              <a:t>‹#›</a:t>
            </a:fld>
            <a:endParaRPr lang="en-US"/>
          </a:p>
        </p:txBody>
      </p:sp>
    </p:spTree>
    <p:extLst>
      <p:ext uri="{BB962C8B-B14F-4D97-AF65-F5344CB8AC3E}">
        <p14:creationId xmlns:p14="http://schemas.microsoft.com/office/powerpoint/2010/main" val="2453246149"/>
      </p:ext>
    </p:extLst>
  </p:cSld>
  <p:clrMapOvr>
    <a:masterClrMapping/>
  </p:clrMapOvr>
  <p:transition advClick="0"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7"/>
            <a:ext cx="9144000" cy="1063932"/>
          </a:xfrm>
        </p:spPr>
        <p:txBody>
          <a:bodyPr/>
          <a:lstStyle/>
          <a:p>
            <a:r>
              <a:rPr lang="en-US"/>
              <a:t>Click to edit Master title style</a:t>
            </a:r>
          </a:p>
        </p:txBody>
      </p:sp>
      <p:sp>
        <p:nvSpPr>
          <p:cNvPr id="3" name="Content Placeholder 2"/>
          <p:cNvSpPr>
            <a:spLocks noGrp="1"/>
          </p:cNvSpPr>
          <p:nvPr>
            <p:ph sz="half" idx="1"/>
          </p:nvPr>
        </p:nvSpPr>
        <p:spPr>
          <a:xfrm>
            <a:off x="456855" y="1202182"/>
            <a:ext cx="4031131" cy="339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56019" y="1202182"/>
            <a:ext cx="4031132" cy="339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pPr>
              <a:defRPr/>
            </a:pPr>
            <a:fld id="{D079DA24-956A-432A-AB45-81839BB78373}" type="datetimeFigureOut">
              <a:rPr lang="en-US"/>
              <a:pPr>
                <a:defRPr/>
              </a:pPr>
              <a:t>7/16/24</a:t>
            </a:fld>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99DC303F-6CFA-45EF-BD6A-9F26EF0FF9B7}" type="slidenum">
              <a:rPr lang="en-US"/>
              <a:pPr>
                <a:defRPr/>
              </a:pPr>
              <a:t>‹#›</a:t>
            </a:fld>
            <a:endParaRPr lang="en-US"/>
          </a:p>
        </p:txBody>
      </p:sp>
    </p:spTree>
    <p:extLst>
      <p:ext uri="{BB962C8B-B14F-4D97-AF65-F5344CB8AC3E}">
        <p14:creationId xmlns:p14="http://schemas.microsoft.com/office/powerpoint/2010/main" val="2521761722"/>
      </p:ext>
    </p:extLst>
  </p:cSld>
  <p:clrMapOvr>
    <a:masterClrMapping/>
  </p:clrMapOvr>
  <p:transition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152" y="1598030"/>
            <a:ext cx="7771700" cy="1102302"/>
          </a:xfrm>
        </p:spPr>
        <p:txBody>
          <a:bodyPr/>
          <a:lstStyle/>
          <a:p>
            <a:r>
              <a:rPr lang="en-US"/>
              <a:t>Click to edit Master title style</a:t>
            </a:r>
          </a:p>
        </p:txBody>
      </p:sp>
      <p:sp>
        <p:nvSpPr>
          <p:cNvPr id="3" name="Subtitle 2"/>
          <p:cNvSpPr>
            <a:spLocks noGrp="1"/>
          </p:cNvSpPr>
          <p:nvPr>
            <p:ph type="subTitle" idx="1"/>
          </p:nvPr>
        </p:nvSpPr>
        <p:spPr>
          <a:xfrm>
            <a:off x="1372302" y="2917112"/>
            <a:ext cx="6399400" cy="1315089"/>
          </a:xfrm>
        </p:spPr>
        <p:txBody>
          <a:bodyPr/>
          <a:lstStyle>
            <a:lvl1pPr marL="0" indent="0" algn="ctr">
              <a:buNone/>
              <a:defRPr/>
            </a:lvl1pPr>
            <a:lvl2pPr marL="426304" indent="0" algn="ctr">
              <a:buNone/>
              <a:defRPr/>
            </a:lvl2pPr>
            <a:lvl3pPr marL="852527" indent="0" algn="ctr">
              <a:buNone/>
              <a:defRPr/>
            </a:lvl3pPr>
            <a:lvl4pPr marL="1278871" indent="0" algn="ctr">
              <a:buNone/>
              <a:defRPr/>
            </a:lvl4pPr>
            <a:lvl5pPr marL="1705029" indent="0" algn="ctr">
              <a:buNone/>
              <a:defRPr/>
            </a:lvl5pPr>
            <a:lvl6pPr marL="2131381" indent="0" algn="ctr">
              <a:buNone/>
              <a:defRPr/>
            </a:lvl6pPr>
            <a:lvl7pPr marL="2557610" indent="0" algn="ctr">
              <a:buNone/>
              <a:defRPr/>
            </a:lvl7pPr>
            <a:lvl8pPr marL="2983858" indent="0" algn="ctr">
              <a:buNone/>
              <a:defRPr/>
            </a:lvl8pPr>
            <a:lvl9pPr marL="3410134" indent="0" algn="ctr">
              <a:buNone/>
              <a:defRPr/>
            </a:lvl9pPr>
          </a:lstStyle>
          <a:p>
            <a:r>
              <a:rPr lang="en-US"/>
              <a:t>Click to edit Master subtitle style</a:t>
            </a:r>
          </a:p>
        </p:txBody>
      </p:sp>
      <p:sp>
        <p:nvSpPr>
          <p:cNvPr id="4" name="Date Placeholder 3"/>
          <p:cNvSpPr>
            <a:spLocks noGrp="1"/>
          </p:cNvSpPr>
          <p:nvPr>
            <p:ph type="dt" sz="half" idx="10"/>
          </p:nvPr>
        </p:nvSpPr>
        <p:spPr>
          <a:ln/>
        </p:spPr>
        <p:txBody>
          <a:bodyPr/>
          <a:lstStyle>
            <a:lvl1pPr>
              <a:defRPr/>
            </a:lvl1pPr>
          </a:lstStyle>
          <a:p>
            <a:pPr>
              <a:defRPr/>
            </a:pPr>
            <a:fld id="{D0D3B71D-D561-4012-8F2C-897F0A39A7DE}" type="datetimeFigureOut">
              <a:rPr lang="en-US">
                <a:solidFill>
                  <a:srgbClr val="103154"/>
                </a:solidFill>
              </a:rPr>
              <a:pPr>
                <a:defRPr/>
              </a:pPr>
              <a:t>7/16/24</a:t>
            </a:fld>
            <a:endParaRPr lang="en-US" dirty="0">
              <a:solidFill>
                <a:srgbClr val="103154"/>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A57EEDB4-81D9-4E1C-89CF-878F1FF577A8}"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434810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ln/>
        </p:spPr>
        <p:txBody>
          <a:bodyPr/>
          <a:lstStyle>
            <a:lvl1pPr>
              <a:defRPr/>
            </a:lvl1pPr>
          </a:lstStyle>
          <a:p>
            <a:pPr>
              <a:defRPr/>
            </a:pPr>
            <a:fld id="{8E60D4AB-2860-47D1-8B99-ABE117B7B088}" type="datetimeFigureOut">
              <a:rPr lang="en-US">
                <a:solidFill>
                  <a:srgbClr val="103154"/>
                </a:solidFill>
              </a:rPr>
              <a:pPr>
                <a:defRPr/>
              </a:pPr>
              <a:t>7/16/24</a:t>
            </a:fld>
            <a:endParaRPr lang="en-US" dirty="0">
              <a:solidFill>
                <a:srgbClr val="103154"/>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7C342E20-8ECE-4527-B123-B46A3DA2EEC1}"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226618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10" y="3307047"/>
            <a:ext cx="7771700" cy="1022072"/>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22910" y="2180369"/>
            <a:ext cx="7771700" cy="1124978"/>
          </a:xfrm>
        </p:spPr>
        <p:txBody>
          <a:bodyPr anchor="b"/>
          <a:lstStyle>
            <a:lvl1pPr marL="0" indent="0">
              <a:buNone/>
              <a:defRPr sz="2300"/>
            </a:lvl1pPr>
            <a:lvl2pPr marL="426304" indent="0">
              <a:buNone/>
              <a:defRPr sz="1900"/>
            </a:lvl2pPr>
            <a:lvl3pPr marL="852527" indent="0">
              <a:buNone/>
              <a:defRPr sz="1800"/>
            </a:lvl3pPr>
            <a:lvl4pPr marL="1278871" indent="0">
              <a:buNone/>
              <a:defRPr sz="1500"/>
            </a:lvl4pPr>
            <a:lvl5pPr marL="1705029" indent="0">
              <a:buNone/>
              <a:defRPr sz="1500"/>
            </a:lvl5pPr>
            <a:lvl6pPr marL="2131381" indent="0">
              <a:buNone/>
              <a:defRPr sz="1500"/>
            </a:lvl6pPr>
            <a:lvl7pPr marL="2557610" indent="0">
              <a:buNone/>
              <a:defRPr sz="1500"/>
            </a:lvl7pPr>
            <a:lvl8pPr marL="2983858" indent="0">
              <a:buNone/>
              <a:defRPr sz="1500"/>
            </a:lvl8pPr>
            <a:lvl9pPr marL="3410134" indent="0">
              <a:buNone/>
              <a:defRPr sz="1500"/>
            </a:lvl9pPr>
          </a:lstStyle>
          <a:p>
            <a:pPr lvl="0"/>
            <a:r>
              <a:rPr lang="en-US"/>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fld id="{22751978-C522-4E48-80B5-3370A1AC1C63}" type="datetimeFigureOut">
              <a:rPr lang="en-US">
                <a:solidFill>
                  <a:srgbClr val="103154"/>
                </a:solidFill>
              </a:rPr>
              <a:pPr>
                <a:defRPr/>
              </a:pPr>
              <a:t>7/16/24</a:t>
            </a:fld>
            <a:endParaRPr lang="en-US" dirty="0">
              <a:solidFill>
                <a:srgbClr val="103154"/>
              </a:solidFill>
            </a:endParaRPr>
          </a:p>
        </p:txBody>
      </p:sp>
      <p:sp>
        <p:nvSpPr>
          <p:cNvPr id="5"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9F17751B-411F-4040-9087-26E1FE383CBA}"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578640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129" y="1199976"/>
            <a:ext cx="4031132" cy="3394116"/>
          </a:xfrm>
        </p:spPr>
        <p:txBody>
          <a:bodyPr/>
          <a:lstStyle>
            <a:lvl1pPr>
              <a:defRPr sz="3100"/>
            </a:lvl1pPr>
            <a:lvl2pPr>
              <a:defRPr sz="26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6050" y="1199976"/>
            <a:ext cx="4031134" cy="3394116"/>
          </a:xfrm>
        </p:spPr>
        <p:txBody>
          <a:bodyPr/>
          <a:lstStyle>
            <a:lvl1pPr>
              <a:defRPr sz="3100"/>
            </a:lvl1pPr>
            <a:lvl2pPr>
              <a:defRPr sz="26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ln/>
        </p:spPr>
        <p:txBody>
          <a:bodyPr/>
          <a:lstStyle>
            <a:lvl1pPr>
              <a:defRPr/>
            </a:lvl1pPr>
          </a:lstStyle>
          <a:p>
            <a:pPr>
              <a:defRPr/>
            </a:pPr>
            <a:fld id="{D08EFA2A-12F8-47DE-8E51-8A283E49D479}" type="datetimeFigureOut">
              <a:rPr lang="en-US">
                <a:solidFill>
                  <a:srgbClr val="103154"/>
                </a:solidFill>
              </a:rPr>
              <a:pPr>
                <a:defRPr/>
              </a:pPr>
              <a:t>7/16/24</a:t>
            </a:fld>
            <a:endParaRPr lang="en-US" dirty="0">
              <a:solidFill>
                <a:srgbClr val="103154"/>
              </a:solidFill>
            </a:endParaRPr>
          </a:p>
        </p:txBody>
      </p:sp>
      <p:sp>
        <p:nvSpPr>
          <p:cNvPr id="6"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DB0104CC-B53C-4CBF-AFD1-E2B11487D958}"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13931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872" y="206409"/>
            <a:ext cx="8230300" cy="85812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826" y="1152117"/>
            <a:ext cx="4039884" cy="479643"/>
          </a:xfrm>
        </p:spPr>
        <p:txBody>
          <a:bodyPr anchor="b"/>
          <a:lstStyle>
            <a:lvl1pPr marL="0" indent="0">
              <a:buNone/>
              <a:defRPr sz="2600" b="1"/>
            </a:lvl1pPr>
            <a:lvl2pPr marL="426304" indent="0">
              <a:buNone/>
              <a:defRPr sz="2300" b="1"/>
            </a:lvl2pPr>
            <a:lvl3pPr marL="852527" indent="0">
              <a:buNone/>
              <a:defRPr sz="1900" b="1"/>
            </a:lvl3pPr>
            <a:lvl4pPr marL="1278871" indent="0">
              <a:buNone/>
              <a:defRPr sz="1800" b="1"/>
            </a:lvl4pPr>
            <a:lvl5pPr marL="1705029" indent="0">
              <a:buNone/>
              <a:defRPr sz="1800" b="1"/>
            </a:lvl5pPr>
            <a:lvl6pPr marL="2131381" indent="0">
              <a:buNone/>
              <a:defRPr sz="1800" b="1"/>
            </a:lvl6pPr>
            <a:lvl7pPr marL="2557610" indent="0">
              <a:buNone/>
              <a:defRPr sz="1800" b="1"/>
            </a:lvl7pPr>
            <a:lvl8pPr marL="2983858" indent="0">
              <a:buNone/>
              <a:defRPr sz="1800" b="1"/>
            </a:lvl8pPr>
            <a:lvl9pPr marL="3410134" indent="0">
              <a:buNone/>
              <a:defRPr sz="1800" b="1"/>
            </a:lvl9pPr>
          </a:lstStyle>
          <a:p>
            <a:pPr lvl="0"/>
            <a:r>
              <a:rPr lang="en-US"/>
              <a:t>Click to edit Master text styles</a:t>
            </a:r>
          </a:p>
        </p:txBody>
      </p:sp>
      <p:sp>
        <p:nvSpPr>
          <p:cNvPr id="4" name="Content Placeholder 3"/>
          <p:cNvSpPr>
            <a:spLocks noGrp="1"/>
          </p:cNvSpPr>
          <p:nvPr>
            <p:ph sz="half" idx="2"/>
          </p:nvPr>
        </p:nvSpPr>
        <p:spPr>
          <a:xfrm>
            <a:off x="457826" y="1632489"/>
            <a:ext cx="4039884" cy="2963312"/>
          </a:xfrm>
        </p:spPr>
        <p:txBody>
          <a:bodyPr/>
          <a:lstStyle>
            <a:lvl1pPr>
              <a:defRPr sz="2600"/>
            </a:lvl1pPr>
            <a:lvl2pPr>
              <a:defRPr sz="23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286" y="1152117"/>
            <a:ext cx="4041636" cy="479643"/>
          </a:xfrm>
        </p:spPr>
        <p:txBody>
          <a:bodyPr anchor="b"/>
          <a:lstStyle>
            <a:lvl1pPr marL="0" indent="0">
              <a:buNone/>
              <a:defRPr sz="2600" b="1"/>
            </a:lvl1pPr>
            <a:lvl2pPr marL="426304" indent="0">
              <a:buNone/>
              <a:defRPr sz="2300" b="1"/>
            </a:lvl2pPr>
            <a:lvl3pPr marL="852527" indent="0">
              <a:buNone/>
              <a:defRPr sz="1900" b="1"/>
            </a:lvl3pPr>
            <a:lvl4pPr marL="1278871" indent="0">
              <a:buNone/>
              <a:defRPr sz="1800" b="1"/>
            </a:lvl4pPr>
            <a:lvl5pPr marL="1705029" indent="0">
              <a:buNone/>
              <a:defRPr sz="1800" b="1"/>
            </a:lvl5pPr>
            <a:lvl6pPr marL="2131381" indent="0">
              <a:buNone/>
              <a:defRPr sz="1800" b="1"/>
            </a:lvl6pPr>
            <a:lvl7pPr marL="2557610" indent="0">
              <a:buNone/>
              <a:defRPr sz="1800" b="1"/>
            </a:lvl7pPr>
            <a:lvl8pPr marL="2983858" indent="0">
              <a:buNone/>
              <a:defRPr sz="1800" b="1"/>
            </a:lvl8pPr>
            <a:lvl9pPr marL="3410134" indent="0">
              <a:buNone/>
              <a:defRPr sz="1800" b="1"/>
            </a:lvl9pPr>
          </a:lstStyle>
          <a:p>
            <a:pPr lvl="0"/>
            <a:r>
              <a:rPr lang="en-US"/>
              <a:t>Click to edit Master text styles</a:t>
            </a:r>
          </a:p>
        </p:txBody>
      </p:sp>
      <p:sp>
        <p:nvSpPr>
          <p:cNvPr id="6" name="Content Placeholder 5"/>
          <p:cNvSpPr>
            <a:spLocks noGrp="1"/>
          </p:cNvSpPr>
          <p:nvPr>
            <p:ph sz="quarter" idx="4"/>
          </p:nvPr>
        </p:nvSpPr>
        <p:spPr>
          <a:xfrm>
            <a:off x="4646286" y="1632489"/>
            <a:ext cx="4041636" cy="2963312"/>
          </a:xfrm>
        </p:spPr>
        <p:txBody>
          <a:bodyPr/>
          <a:lstStyle>
            <a:lvl1pPr>
              <a:defRPr sz="2600"/>
            </a:lvl1pPr>
            <a:lvl2pPr>
              <a:defRPr sz="23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ln/>
        </p:spPr>
        <p:txBody>
          <a:bodyPr/>
          <a:lstStyle>
            <a:lvl1pPr>
              <a:defRPr/>
            </a:lvl1pPr>
          </a:lstStyle>
          <a:p>
            <a:pPr>
              <a:defRPr/>
            </a:pPr>
            <a:fld id="{94E16FD9-9D6D-4CC6-9AFC-473CE03737B9}" type="datetimeFigureOut">
              <a:rPr lang="en-US">
                <a:solidFill>
                  <a:srgbClr val="103154"/>
                </a:solidFill>
              </a:rPr>
              <a:pPr>
                <a:defRPr/>
              </a:pPr>
              <a:t>7/16/24</a:t>
            </a:fld>
            <a:endParaRPr lang="en-US" dirty="0">
              <a:solidFill>
                <a:srgbClr val="103154"/>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9" name="Slide Number Placeholder 5"/>
          <p:cNvSpPr>
            <a:spLocks noGrp="1"/>
          </p:cNvSpPr>
          <p:nvPr>
            <p:ph type="sldNum" sz="quarter" idx="12"/>
          </p:nvPr>
        </p:nvSpPr>
        <p:spPr>
          <a:ln/>
        </p:spPr>
        <p:txBody>
          <a:bodyPr/>
          <a:lstStyle>
            <a:lvl1pPr>
              <a:defRPr/>
            </a:lvl1pPr>
          </a:lstStyle>
          <a:p>
            <a:pPr>
              <a:defRPr/>
            </a:pPr>
            <a:fld id="{5BCF8EF5-2BBC-45A2-B4E2-866159ADE6DE}"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1083779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ln/>
        </p:spPr>
        <p:txBody>
          <a:bodyPr/>
          <a:lstStyle>
            <a:lvl1pPr>
              <a:defRPr/>
            </a:lvl1pPr>
          </a:lstStyle>
          <a:p>
            <a:pPr>
              <a:defRPr/>
            </a:pPr>
            <a:fld id="{486525C2-87F0-4246-9334-39C9A2824724}" type="datetimeFigureOut">
              <a:rPr lang="en-US">
                <a:solidFill>
                  <a:srgbClr val="103154"/>
                </a:solidFill>
              </a:rPr>
              <a:pPr>
                <a:defRPr/>
              </a:pPr>
              <a:t>7/16/24</a:t>
            </a:fld>
            <a:endParaRPr lang="en-US" dirty="0">
              <a:solidFill>
                <a:srgbClr val="103154"/>
              </a:solidFill>
            </a:endParaRPr>
          </a:p>
        </p:txBody>
      </p:sp>
      <p:sp>
        <p:nvSpPr>
          <p:cNvPr id="4" name="Footer Placeholder 4"/>
          <p:cNvSpPr>
            <a:spLocks noGrp="1"/>
          </p:cNvSpPr>
          <p:nvPr>
            <p:ph type="ftr" sz="quarter" idx="11"/>
          </p:nvPr>
        </p:nvSpPr>
        <p:spPr>
          <a:ln/>
        </p:spPr>
        <p:txBody>
          <a:bodyPr/>
          <a:lstStyle>
            <a:lvl1pPr>
              <a:defRPr/>
            </a:lvl1pPr>
          </a:lstStyle>
          <a:p>
            <a:pPr>
              <a:defRPr/>
            </a:pPr>
            <a:endParaRPr lang="en-US" dirty="0">
              <a:solidFill>
                <a:srgbClr val="103154"/>
              </a:solidFill>
            </a:endParaRPr>
          </a:p>
        </p:txBody>
      </p:sp>
      <p:sp>
        <p:nvSpPr>
          <p:cNvPr id="5" name="Slide Number Placeholder 5"/>
          <p:cNvSpPr>
            <a:spLocks noGrp="1"/>
          </p:cNvSpPr>
          <p:nvPr>
            <p:ph type="sldNum" sz="quarter" idx="12"/>
          </p:nvPr>
        </p:nvSpPr>
        <p:spPr>
          <a:ln/>
        </p:spPr>
        <p:txBody>
          <a:bodyPr/>
          <a:lstStyle>
            <a:lvl1pPr>
              <a:defRPr/>
            </a:lvl1pPr>
          </a:lstStyle>
          <a:p>
            <a:pPr>
              <a:defRPr/>
            </a:pPr>
            <a:fld id="{B901DBDE-0153-4C39-9060-C310A2876426}" type="slidenum">
              <a:rPr lang="en-US">
                <a:solidFill>
                  <a:srgbClr val="103154"/>
                </a:solidFill>
              </a:rPr>
              <a:pPr>
                <a:defRPr/>
              </a:pPr>
              <a:t>‹#›</a:t>
            </a:fld>
            <a:endParaRPr lang="en-US" dirty="0">
              <a:solidFill>
                <a:srgbClr val="103154"/>
              </a:solidFill>
            </a:endParaRPr>
          </a:p>
        </p:txBody>
      </p:sp>
    </p:spTree>
    <p:extLst>
      <p:ext uri="{BB962C8B-B14F-4D97-AF65-F5344CB8AC3E}">
        <p14:creationId xmlns:p14="http://schemas.microsoft.com/office/powerpoint/2010/main" val="37560381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chemeClr val="bg1">
                <a:lumMod val="85000"/>
              </a:schemeClr>
            </a:gs>
          </a:gsLst>
          <a:lin ang="162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190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29" r:id="rId3"/>
  </p:sldLayoutIdLst>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txStyles>
    <p:titleStyle>
      <a:lvl1pPr algn="l" defTabSz="815002" rtl="0" eaLnBrk="0" fontAlgn="base" hangingPunct="0">
        <a:spcBef>
          <a:spcPct val="0"/>
        </a:spcBef>
        <a:spcAft>
          <a:spcPct val="0"/>
        </a:spcAft>
        <a:defRPr sz="3400" b="1">
          <a:solidFill>
            <a:srgbClr val="FFFF00"/>
          </a:solidFill>
          <a:latin typeface="+mj-lt"/>
          <a:ea typeface="+mj-ea"/>
          <a:cs typeface="ＭＳ Ｐゴシック"/>
        </a:defRPr>
      </a:lvl1pPr>
      <a:lvl2pPr algn="l" defTabSz="815002"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2pPr>
      <a:lvl3pPr algn="l" defTabSz="815002"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3pPr>
      <a:lvl4pPr algn="l" defTabSz="815002"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4pPr>
      <a:lvl5pPr algn="l" defTabSz="815002"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5pPr>
      <a:lvl6pPr marL="502624" algn="l" defTabSz="815002" rtl="0" fontAlgn="base">
        <a:spcBef>
          <a:spcPct val="0"/>
        </a:spcBef>
        <a:spcAft>
          <a:spcPct val="0"/>
        </a:spcAft>
        <a:defRPr sz="3400" b="1">
          <a:solidFill>
            <a:srgbClr val="FFFF00"/>
          </a:solidFill>
          <a:latin typeface="Arial" pitchFamily="34" charset="0"/>
          <a:ea typeface="ＭＳ Ｐゴシック" pitchFamily="34" charset="-128"/>
        </a:defRPr>
      </a:lvl6pPr>
      <a:lvl7pPr marL="1005229" algn="l" defTabSz="815002" rtl="0" fontAlgn="base">
        <a:spcBef>
          <a:spcPct val="0"/>
        </a:spcBef>
        <a:spcAft>
          <a:spcPct val="0"/>
        </a:spcAft>
        <a:defRPr sz="3400" b="1">
          <a:solidFill>
            <a:srgbClr val="FFFF00"/>
          </a:solidFill>
          <a:latin typeface="Arial" pitchFamily="34" charset="0"/>
          <a:ea typeface="ＭＳ Ｐゴシック" pitchFamily="34" charset="-128"/>
        </a:defRPr>
      </a:lvl7pPr>
      <a:lvl8pPr marL="1507832" algn="l" defTabSz="815002" rtl="0" fontAlgn="base">
        <a:spcBef>
          <a:spcPct val="0"/>
        </a:spcBef>
        <a:spcAft>
          <a:spcPct val="0"/>
        </a:spcAft>
        <a:defRPr sz="3400" b="1">
          <a:solidFill>
            <a:srgbClr val="FFFF00"/>
          </a:solidFill>
          <a:latin typeface="Arial" pitchFamily="34" charset="0"/>
          <a:ea typeface="ＭＳ Ｐゴシック" pitchFamily="34" charset="-128"/>
        </a:defRPr>
      </a:lvl8pPr>
      <a:lvl9pPr marL="2010467" algn="l" defTabSz="815002" rtl="0" fontAlgn="base">
        <a:spcBef>
          <a:spcPct val="0"/>
        </a:spcBef>
        <a:spcAft>
          <a:spcPct val="0"/>
        </a:spcAft>
        <a:defRPr sz="3400" b="1">
          <a:solidFill>
            <a:srgbClr val="FFFF00"/>
          </a:solidFill>
          <a:latin typeface="Arial" pitchFamily="34" charset="0"/>
          <a:ea typeface="ＭＳ Ｐゴシック" pitchFamily="34" charset="-128"/>
        </a:defRPr>
      </a:lvl9pPr>
    </p:titleStyle>
    <p:bodyStyle>
      <a:lvl1pPr marL="188477" indent="-188477" algn="l" defTabSz="815002" rtl="0" eaLnBrk="0" fontAlgn="base" hangingPunct="0">
        <a:lnSpc>
          <a:spcPct val="95000"/>
        </a:lnSpc>
        <a:spcBef>
          <a:spcPct val="5000"/>
        </a:spcBef>
        <a:spcAft>
          <a:spcPct val="0"/>
        </a:spcAft>
        <a:buClr>
          <a:srgbClr val="FFFF66"/>
        </a:buClr>
        <a:buSzPct val="130000"/>
        <a:buChar char="•"/>
        <a:defRPr sz="3500">
          <a:solidFill>
            <a:schemeClr val="bg1"/>
          </a:solidFill>
          <a:latin typeface="+mn-lt"/>
          <a:ea typeface="+mn-ea"/>
          <a:cs typeface="ＭＳ Ｐゴシック"/>
        </a:defRPr>
      </a:lvl1pPr>
      <a:lvl2pPr marL="376964" indent="-62834" algn="l" defTabSz="815002" rtl="0" eaLnBrk="0" fontAlgn="base" hangingPunct="0">
        <a:lnSpc>
          <a:spcPct val="95000"/>
        </a:lnSpc>
        <a:spcBef>
          <a:spcPct val="5000"/>
        </a:spcBef>
        <a:spcAft>
          <a:spcPct val="0"/>
        </a:spcAft>
        <a:buClr>
          <a:srgbClr val="FFFF66"/>
        </a:buClr>
        <a:buSzPct val="130000"/>
        <a:buChar char="•"/>
        <a:defRPr sz="1800">
          <a:solidFill>
            <a:schemeClr val="bg1"/>
          </a:solidFill>
          <a:latin typeface="+mn-lt"/>
          <a:ea typeface="+mn-ea"/>
          <a:cs typeface="ＭＳ Ｐゴシック"/>
        </a:defRPr>
      </a:lvl2pPr>
      <a:lvl3pPr marL="1174519" indent="-310650" algn="l" defTabSz="815002"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mn-ea"/>
          <a:cs typeface="ＭＳ Ｐゴシック"/>
        </a:defRPr>
      </a:lvl3pPr>
      <a:lvl4pPr marL="1598595" indent="-298427" algn="l" defTabSz="815002"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mn-ea"/>
          <a:cs typeface="ＭＳ Ｐゴシック"/>
        </a:defRPr>
      </a:lvl4pPr>
      <a:lvl5pPr marL="2034885" indent="-310650" algn="l" defTabSz="815002"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mn-ea"/>
          <a:cs typeface="ＭＳ Ｐゴシック"/>
        </a:defRPr>
      </a:lvl5pPr>
      <a:lvl6pPr marL="2537511" indent="-310650" algn="l" defTabSz="815002"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6pPr>
      <a:lvl7pPr marL="3040132" indent="-310650" algn="l" defTabSz="815002"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7pPr>
      <a:lvl8pPr marL="3542741" indent="-310650" algn="l" defTabSz="815002"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8pPr>
      <a:lvl9pPr marL="4045357" indent="-310650" algn="l" defTabSz="815002"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9pPr>
    </p:bodyStyle>
    <p:otherStyle>
      <a:defPPr>
        <a:defRPr lang="en-US"/>
      </a:defPPr>
      <a:lvl1pPr marL="0" algn="l" defTabSz="1005229" rtl="0" eaLnBrk="1" latinLnBrk="0" hangingPunct="1">
        <a:defRPr sz="2000" kern="1200">
          <a:solidFill>
            <a:schemeClr val="tx1"/>
          </a:solidFill>
          <a:latin typeface="+mn-lt"/>
          <a:ea typeface="+mn-ea"/>
          <a:cs typeface="+mn-cs"/>
        </a:defRPr>
      </a:lvl1pPr>
      <a:lvl2pPr marL="502624" algn="l" defTabSz="1005229" rtl="0" eaLnBrk="1" latinLnBrk="0" hangingPunct="1">
        <a:defRPr sz="2000" kern="1200">
          <a:solidFill>
            <a:schemeClr val="tx1"/>
          </a:solidFill>
          <a:latin typeface="+mn-lt"/>
          <a:ea typeface="+mn-ea"/>
          <a:cs typeface="+mn-cs"/>
        </a:defRPr>
      </a:lvl2pPr>
      <a:lvl3pPr marL="1005229" algn="l" defTabSz="1005229" rtl="0" eaLnBrk="1" latinLnBrk="0" hangingPunct="1">
        <a:defRPr sz="2000" kern="1200">
          <a:solidFill>
            <a:schemeClr val="tx1"/>
          </a:solidFill>
          <a:latin typeface="+mn-lt"/>
          <a:ea typeface="+mn-ea"/>
          <a:cs typeface="+mn-cs"/>
        </a:defRPr>
      </a:lvl3pPr>
      <a:lvl4pPr marL="1507832" algn="l" defTabSz="1005229" rtl="0" eaLnBrk="1" latinLnBrk="0" hangingPunct="1">
        <a:defRPr sz="2000" kern="1200">
          <a:solidFill>
            <a:schemeClr val="tx1"/>
          </a:solidFill>
          <a:latin typeface="+mn-lt"/>
          <a:ea typeface="+mn-ea"/>
          <a:cs typeface="+mn-cs"/>
        </a:defRPr>
      </a:lvl4pPr>
      <a:lvl5pPr marL="2010467" algn="l" defTabSz="1005229" rtl="0" eaLnBrk="1" latinLnBrk="0" hangingPunct="1">
        <a:defRPr sz="2000" kern="1200">
          <a:solidFill>
            <a:schemeClr val="tx1"/>
          </a:solidFill>
          <a:latin typeface="+mn-lt"/>
          <a:ea typeface="+mn-ea"/>
          <a:cs typeface="+mn-cs"/>
        </a:defRPr>
      </a:lvl5pPr>
      <a:lvl6pPr marL="2513079" algn="l" defTabSz="1005229" rtl="0" eaLnBrk="1" latinLnBrk="0" hangingPunct="1">
        <a:defRPr sz="2000" kern="1200">
          <a:solidFill>
            <a:schemeClr val="tx1"/>
          </a:solidFill>
          <a:latin typeface="+mn-lt"/>
          <a:ea typeface="+mn-ea"/>
          <a:cs typeface="+mn-cs"/>
        </a:defRPr>
      </a:lvl6pPr>
      <a:lvl7pPr marL="3015687" algn="l" defTabSz="1005229" rtl="0" eaLnBrk="1" latinLnBrk="0" hangingPunct="1">
        <a:defRPr sz="2000" kern="1200">
          <a:solidFill>
            <a:schemeClr val="tx1"/>
          </a:solidFill>
          <a:latin typeface="+mn-lt"/>
          <a:ea typeface="+mn-ea"/>
          <a:cs typeface="+mn-cs"/>
        </a:defRPr>
      </a:lvl7pPr>
      <a:lvl8pPr marL="3518312" algn="l" defTabSz="1005229" rtl="0" eaLnBrk="1" latinLnBrk="0" hangingPunct="1">
        <a:defRPr sz="2000" kern="1200">
          <a:solidFill>
            <a:schemeClr val="tx1"/>
          </a:solidFill>
          <a:latin typeface="+mn-lt"/>
          <a:ea typeface="+mn-ea"/>
          <a:cs typeface="+mn-cs"/>
        </a:defRPr>
      </a:lvl8pPr>
      <a:lvl9pPr marL="4020927" algn="l" defTabSz="1005229"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chemeClr val="bg1">
                <a:lumMod val="85000"/>
              </a:schemeClr>
            </a:gs>
          </a:gsLst>
          <a:lin ang="16200000" scaled="0"/>
          <a:tileRect/>
        </a:gradFill>
        <a:effectLst/>
      </p:bgPr>
    </p:bg>
    <p:spTree>
      <p:nvGrpSpPr>
        <p:cNvPr id="1" name=""/>
        <p:cNvGrpSpPr/>
        <p:nvPr/>
      </p:nvGrpSpPr>
      <p:grpSpPr>
        <a:xfrm>
          <a:off x="0" y="0"/>
          <a:ext cx="0" cy="0"/>
          <a:chOff x="0" y="0"/>
          <a:chExt cx="0" cy="0"/>
        </a:xfrm>
      </p:grpSpPr>
      <p:sp>
        <p:nvSpPr>
          <p:cNvPr id="2" name="Date Placeholder 3"/>
          <p:cNvSpPr>
            <a:spLocks noGrp="1"/>
          </p:cNvSpPr>
          <p:nvPr>
            <p:ph type="dt" sz="half" idx="2"/>
          </p:nvPr>
        </p:nvSpPr>
        <p:spPr bwMode="auto">
          <a:xfrm>
            <a:off x="457896" y="4766777"/>
            <a:ext cx="2133716" cy="273832"/>
          </a:xfrm>
          <a:prstGeom prst="rect">
            <a:avLst/>
          </a:prstGeom>
          <a:noFill/>
          <a:ln w="9525">
            <a:noFill/>
            <a:miter lim="800000"/>
            <a:headEnd/>
            <a:tailEnd/>
          </a:ln>
        </p:spPr>
        <p:txBody>
          <a:bodyPr vert="horz" wrap="square" lIns="69019" tIns="34712" rIns="69019" bIns="34712" numCol="1" anchor="t" anchorCtr="0" compatLnSpc="1">
            <a:prstTxWarp prst="textNoShape">
              <a:avLst/>
            </a:prstTxWarp>
          </a:bodyPr>
          <a:lstStyle>
            <a:lvl1pPr algn="l">
              <a:defRPr>
                <a:ea typeface="ＭＳ Ｐゴシック" pitchFamily="34" charset="-128"/>
                <a:cs typeface="+mn-cs"/>
              </a:defRPr>
            </a:lvl1pPr>
          </a:lstStyle>
          <a:p>
            <a:pPr defTabSz="690927" fontAlgn="base">
              <a:spcBef>
                <a:spcPct val="0"/>
              </a:spcBef>
              <a:spcAft>
                <a:spcPct val="0"/>
              </a:spcAft>
              <a:defRPr/>
            </a:pPr>
            <a:fld id="{2544057C-4636-455F-B0F3-DBA9BC6871D1}" type="datetimeFigureOut">
              <a:rPr lang="en-US" sz="1500" smtClean="0">
                <a:solidFill>
                  <a:srgbClr val="103154"/>
                </a:solidFill>
                <a:latin typeface="Corbel" pitchFamily="34" charset="0"/>
              </a:rPr>
              <a:pPr defTabSz="690927" fontAlgn="base">
                <a:spcBef>
                  <a:spcPct val="0"/>
                </a:spcBef>
                <a:spcAft>
                  <a:spcPct val="0"/>
                </a:spcAft>
                <a:defRPr/>
              </a:pPr>
              <a:t>7/16/24</a:t>
            </a:fld>
            <a:endParaRPr lang="en-US" sz="1500" dirty="0">
              <a:solidFill>
                <a:srgbClr val="103154"/>
              </a:solidFill>
              <a:latin typeface="Corbel" pitchFamily="34" charset="0"/>
            </a:endParaRPr>
          </a:p>
        </p:txBody>
      </p:sp>
      <p:sp>
        <p:nvSpPr>
          <p:cNvPr id="3" name="Footer Placeholder 4"/>
          <p:cNvSpPr>
            <a:spLocks noGrp="1"/>
          </p:cNvSpPr>
          <p:nvPr>
            <p:ph type="ftr" sz="quarter" idx="3"/>
          </p:nvPr>
        </p:nvSpPr>
        <p:spPr bwMode="auto">
          <a:xfrm>
            <a:off x="3125247" y="4766777"/>
            <a:ext cx="2895134" cy="273832"/>
          </a:xfrm>
          <a:prstGeom prst="rect">
            <a:avLst/>
          </a:prstGeom>
          <a:noFill/>
          <a:ln w="9525">
            <a:noFill/>
            <a:miter lim="800000"/>
            <a:headEnd/>
            <a:tailEnd/>
          </a:ln>
        </p:spPr>
        <p:txBody>
          <a:bodyPr vert="horz" wrap="square" lIns="69019" tIns="34712" rIns="69019" bIns="34712" numCol="1" anchor="t" anchorCtr="0" compatLnSpc="1">
            <a:prstTxWarp prst="textNoShape">
              <a:avLst/>
            </a:prstTxWarp>
          </a:bodyPr>
          <a:lstStyle>
            <a:lvl1pPr algn="l" defTabSz="690971" fontAlgn="auto">
              <a:spcBef>
                <a:spcPts val="0"/>
              </a:spcBef>
              <a:spcAft>
                <a:spcPts val="0"/>
              </a:spcAft>
              <a:defRPr>
                <a:latin typeface="+mn-lt"/>
                <a:ea typeface="+mn-ea"/>
                <a:cs typeface="+mn-cs"/>
              </a:defRPr>
            </a:lvl1pPr>
          </a:lstStyle>
          <a:p>
            <a:pPr>
              <a:defRPr/>
            </a:pPr>
            <a:endParaRPr lang="en-US" sz="1500" dirty="0">
              <a:solidFill>
                <a:srgbClr val="103154"/>
              </a:solidFill>
            </a:endParaRPr>
          </a:p>
        </p:txBody>
      </p:sp>
      <p:sp>
        <p:nvSpPr>
          <p:cNvPr id="4" name="Slide Number Placeholder 5"/>
          <p:cNvSpPr>
            <a:spLocks noGrp="1"/>
          </p:cNvSpPr>
          <p:nvPr>
            <p:ph type="sldNum" sz="quarter" idx="4"/>
          </p:nvPr>
        </p:nvSpPr>
        <p:spPr bwMode="auto">
          <a:xfrm>
            <a:off x="6554975" y="4766777"/>
            <a:ext cx="2133718" cy="273832"/>
          </a:xfrm>
          <a:prstGeom prst="rect">
            <a:avLst/>
          </a:prstGeom>
          <a:noFill/>
          <a:ln w="9525">
            <a:noFill/>
            <a:miter lim="800000"/>
            <a:headEnd/>
            <a:tailEnd/>
          </a:ln>
        </p:spPr>
        <p:txBody>
          <a:bodyPr vert="horz" wrap="square" lIns="69019" tIns="34712" rIns="69019" bIns="34712" numCol="1" anchor="t" anchorCtr="0" compatLnSpc="1">
            <a:prstTxWarp prst="textNoShape">
              <a:avLst/>
            </a:prstTxWarp>
          </a:bodyPr>
          <a:lstStyle>
            <a:lvl1pPr algn="l">
              <a:defRPr>
                <a:ea typeface="ＭＳ Ｐゴシック" pitchFamily="34" charset="-128"/>
                <a:cs typeface="+mn-cs"/>
              </a:defRPr>
            </a:lvl1pPr>
          </a:lstStyle>
          <a:p>
            <a:pPr defTabSz="690927" fontAlgn="base">
              <a:spcBef>
                <a:spcPct val="0"/>
              </a:spcBef>
              <a:spcAft>
                <a:spcPct val="0"/>
              </a:spcAft>
              <a:defRPr/>
            </a:pPr>
            <a:fld id="{B61EBE1B-DF7B-4167-ADFC-EDB70C399FF6}" type="slidenum">
              <a:rPr lang="en-US" sz="1500" smtClean="0">
                <a:solidFill>
                  <a:srgbClr val="103154"/>
                </a:solidFill>
                <a:latin typeface="Corbel" pitchFamily="34" charset="0"/>
              </a:rPr>
              <a:pPr defTabSz="690927" fontAlgn="base">
                <a:spcBef>
                  <a:spcPct val="0"/>
                </a:spcBef>
                <a:spcAft>
                  <a:spcPct val="0"/>
                </a:spcAft>
                <a:defRPr/>
              </a:pPr>
              <a:t>‹#›</a:t>
            </a:fld>
            <a:endParaRPr lang="en-US" sz="1500" dirty="0">
              <a:solidFill>
                <a:srgbClr val="103154"/>
              </a:solidFill>
              <a:latin typeface="Corbel" pitchFamily="34" charset="0"/>
            </a:endParaRPr>
          </a:p>
        </p:txBody>
      </p:sp>
      <p:sp>
        <p:nvSpPr>
          <p:cNvPr id="2053" name="Rectangle 5"/>
          <p:cNvSpPr>
            <a:spLocks noGrp="1" noChangeArrowheads="1"/>
          </p:cNvSpPr>
          <p:nvPr>
            <p:ph type="title"/>
          </p:nvPr>
        </p:nvSpPr>
        <p:spPr bwMode="auto">
          <a:xfrm>
            <a:off x="0" y="4"/>
            <a:ext cx="9144000" cy="1063933"/>
          </a:xfrm>
          <a:prstGeom prst="rect">
            <a:avLst/>
          </a:prstGeom>
          <a:solidFill>
            <a:schemeClr val="tx1"/>
          </a:solidFill>
          <a:ln w="9525" algn="ctr">
            <a:noFill/>
            <a:miter lim="800000"/>
            <a:headEnd/>
            <a:tailEnd/>
          </a:ln>
        </p:spPr>
        <p:txBody>
          <a:bodyPr vert="horz" wrap="square" lIns="84927" tIns="42429" rIns="84927" bIns="42429" numCol="1" anchor="ctr" anchorCtr="0" compatLnSpc="1">
            <a:prstTxWarp prst="textNoShape">
              <a:avLst/>
            </a:prstTxWarp>
          </a:bodyPr>
          <a:lstStyle/>
          <a:p>
            <a:pPr lvl="0"/>
            <a:r>
              <a:rPr lang="en-US"/>
              <a:t>Click to edit Master title style</a:t>
            </a:r>
          </a:p>
        </p:txBody>
      </p:sp>
      <p:sp>
        <p:nvSpPr>
          <p:cNvPr id="2054" name="Rectangle 6"/>
          <p:cNvSpPr>
            <a:spLocks noGrp="1" noChangeArrowheads="1"/>
          </p:cNvSpPr>
          <p:nvPr>
            <p:ph type="body" idx="1"/>
          </p:nvPr>
        </p:nvSpPr>
        <p:spPr bwMode="auto">
          <a:xfrm>
            <a:off x="456872" y="1199976"/>
            <a:ext cx="8230300" cy="3394116"/>
          </a:xfrm>
          <a:prstGeom prst="rect">
            <a:avLst/>
          </a:prstGeom>
          <a:noFill/>
          <a:ln w="9525">
            <a:noFill/>
            <a:miter lim="800000"/>
            <a:headEnd/>
            <a:tailEnd/>
          </a:ln>
        </p:spPr>
        <p:txBody>
          <a:bodyPr vert="horz" wrap="square" lIns="84927" tIns="42429" rIns="84927" bIns="424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7308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xStyles>
    <p:titleStyle>
      <a:lvl1pPr algn="l" defTabSz="690927" rtl="0" eaLnBrk="0" fontAlgn="base" hangingPunct="0">
        <a:spcBef>
          <a:spcPct val="0"/>
        </a:spcBef>
        <a:spcAft>
          <a:spcPct val="0"/>
        </a:spcAft>
        <a:defRPr sz="3200" b="1">
          <a:solidFill>
            <a:srgbClr val="FFFF00"/>
          </a:solidFill>
          <a:latin typeface="+mj-lt"/>
          <a:ea typeface="+mj-ea"/>
          <a:cs typeface="ＭＳ Ｐゴシック"/>
        </a:defRPr>
      </a:lvl1pPr>
      <a:lvl2pPr algn="l" defTabSz="690927" rtl="0" eaLnBrk="0" fontAlgn="base" hangingPunct="0">
        <a:spcBef>
          <a:spcPct val="0"/>
        </a:spcBef>
        <a:spcAft>
          <a:spcPct val="0"/>
        </a:spcAft>
        <a:defRPr sz="3200" b="1">
          <a:solidFill>
            <a:srgbClr val="FFFF00"/>
          </a:solidFill>
          <a:latin typeface="Arial" pitchFamily="34" charset="0"/>
          <a:ea typeface="ＭＳ Ｐゴシック" pitchFamily="34" charset="-128"/>
          <a:cs typeface="ＭＳ Ｐゴシック"/>
        </a:defRPr>
      </a:lvl2pPr>
      <a:lvl3pPr algn="l" defTabSz="690927" rtl="0" eaLnBrk="0" fontAlgn="base" hangingPunct="0">
        <a:spcBef>
          <a:spcPct val="0"/>
        </a:spcBef>
        <a:spcAft>
          <a:spcPct val="0"/>
        </a:spcAft>
        <a:defRPr sz="3200" b="1">
          <a:solidFill>
            <a:srgbClr val="FFFF00"/>
          </a:solidFill>
          <a:latin typeface="Arial" pitchFamily="34" charset="0"/>
          <a:ea typeface="ＭＳ Ｐゴシック" pitchFamily="34" charset="-128"/>
          <a:cs typeface="ＭＳ Ｐゴシック"/>
        </a:defRPr>
      </a:lvl3pPr>
      <a:lvl4pPr algn="l" defTabSz="690927" rtl="0" eaLnBrk="0" fontAlgn="base" hangingPunct="0">
        <a:spcBef>
          <a:spcPct val="0"/>
        </a:spcBef>
        <a:spcAft>
          <a:spcPct val="0"/>
        </a:spcAft>
        <a:defRPr sz="3200" b="1">
          <a:solidFill>
            <a:srgbClr val="FFFF00"/>
          </a:solidFill>
          <a:latin typeface="Arial" pitchFamily="34" charset="0"/>
          <a:ea typeface="ＭＳ Ｐゴシック" pitchFamily="34" charset="-128"/>
          <a:cs typeface="ＭＳ Ｐゴシック"/>
        </a:defRPr>
      </a:lvl4pPr>
      <a:lvl5pPr algn="l" defTabSz="690927" rtl="0" eaLnBrk="0" fontAlgn="base" hangingPunct="0">
        <a:spcBef>
          <a:spcPct val="0"/>
        </a:spcBef>
        <a:spcAft>
          <a:spcPct val="0"/>
        </a:spcAft>
        <a:defRPr sz="3200" b="1">
          <a:solidFill>
            <a:srgbClr val="FFFF00"/>
          </a:solidFill>
          <a:latin typeface="Arial" pitchFamily="34" charset="0"/>
          <a:ea typeface="ＭＳ Ｐゴシック" pitchFamily="34" charset="-128"/>
          <a:cs typeface="ＭＳ Ｐゴシック"/>
        </a:defRPr>
      </a:lvl5pPr>
      <a:lvl6pPr marL="426304" algn="l" defTabSz="690927" rtl="0" fontAlgn="base">
        <a:spcBef>
          <a:spcPct val="0"/>
        </a:spcBef>
        <a:spcAft>
          <a:spcPct val="0"/>
        </a:spcAft>
        <a:defRPr sz="3200" b="1">
          <a:solidFill>
            <a:srgbClr val="FFFF00"/>
          </a:solidFill>
          <a:latin typeface="Arial" pitchFamily="34" charset="0"/>
          <a:ea typeface="ＭＳ Ｐゴシック" pitchFamily="34" charset="-128"/>
        </a:defRPr>
      </a:lvl6pPr>
      <a:lvl7pPr marL="852527" algn="l" defTabSz="690927" rtl="0" fontAlgn="base">
        <a:spcBef>
          <a:spcPct val="0"/>
        </a:spcBef>
        <a:spcAft>
          <a:spcPct val="0"/>
        </a:spcAft>
        <a:defRPr sz="3200" b="1">
          <a:solidFill>
            <a:srgbClr val="FFFF00"/>
          </a:solidFill>
          <a:latin typeface="Arial" pitchFamily="34" charset="0"/>
          <a:ea typeface="ＭＳ Ｐゴシック" pitchFamily="34" charset="-128"/>
        </a:defRPr>
      </a:lvl7pPr>
      <a:lvl8pPr marL="1278871" algn="l" defTabSz="690927" rtl="0" fontAlgn="base">
        <a:spcBef>
          <a:spcPct val="0"/>
        </a:spcBef>
        <a:spcAft>
          <a:spcPct val="0"/>
        </a:spcAft>
        <a:defRPr sz="3200" b="1">
          <a:solidFill>
            <a:srgbClr val="FFFF00"/>
          </a:solidFill>
          <a:latin typeface="Arial" pitchFamily="34" charset="0"/>
          <a:ea typeface="ＭＳ Ｐゴシック" pitchFamily="34" charset="-128"/>
        </a:defRPr>
      </a:lvl8pPr>
      <a:lvl9pPr marL="1705029" algn="l" defTabSz="690927" rtl="0" fontAlgn="base">
        <a:spcBef>
          <a:spcPct val="0"/>
        </a:spcBef>
        <a:spcAft>
          <a:spcPct val="0"/>
        </a:spcAft>
        <a:defRPr sz="3200" b="1">
          <a:solidFill>
            <a:srgbClr val="FFFF00"/>
          </a:solidFill>
          <a:latin typeface="Arial" pitchFamily="34" charset="0"/>
          <a:ea typeface="ＭＳ Ｐゴシック" pitchFamily="34" charset="-128"/>
        </a:defRPr>
      </a:lvl9pPr>
    </p:titleStyle>
    <p:bodyStyle>
      <a:lvl1pPr marL="159839" indent="-159839" algn="l" defTabSz="690927" rtl="0" eaLnBrk="0" fontAlgn="base" hangingPunct="0">
        <a:lnSpc>
          <a:spcPct val="95000"/>
        </a:lnSpc>
        <a:spcBef>
          <a:spcPct val="5000"/>
        </a:spcBef>
        <a:spcAft>
          <a:spcPct val="0"/>
        </a:spcAft>
        <a:buClr>
          <a:srgbClr val="FFFF66"/>
        </a:buClr>
        <a:buSzPct val="130000"/>
        <a:buChar char="•"/>
        <a:defRPr sz="3600">
          <a:solidFill>
            <a:schemeClr val="bg1"/>
          </a:solidFill>
          <a:latin typeface="+mn-lt"/>
          <a:ea typeface="+mn-ea"/>
          <a:cs typeface="ＭＳ Ｐゴシック"/>
        </a:defRPr>
      </a:lvl1pPr>
      <a:lvl2pPr marL="319834" indent="-53429" algn="l" defTabSz="690927" rtl="0" eaLnBrk="0" fontAlgn="base" hangingPunct="0">
        <a:lnSpc>
          <a:spcPct val="95000"/>
        </a:lnSpc>
        <a:spcBef>
          <a:spcPct val="5000"/>
        </a:spcBef>
        <a:spcAft>
          <a:spcPct val="0"/>
        </a:spcAft>
        <a:buClr>
          <a:srgbClr val="FFFF66"/>
        </a:buClr>
        <a:buSzPct val="130000"/>
        <a:buChar char="•"/>
        <a:defRPr sz="1800">
          <a:solidFill>
            <a:schemeClr val="bg1"/>
          </a:solidFill>
          <a:latin typeface="+mn-lt"/>
          <a:ea typeface="+mn-ea"/>
          <a:cs typeface="ＭＳ Ｐゴシック"/>
        </a:defRPr>
      </a:lvl2pPr>
      <a:lvl3pPr marL="995990" indent="-263416" algn="l" defTabSz="690927" rtl="0" eaLnBrk="0" fontAlgn="base" hangingPunct="0">
        <a:lnSpc>
          <a:spcPct val="95000"/>
        </a:lnSpc>
        <a:spcBef>
          <a:spcPct val="5000"/>
        </a:spcBef>
        <a:spcAft>
          <a:spcPct val="0"/>
        </a:spcAft>
        <a:buClr>
          <a:srgbClr val="FFFF66"/>
        </a:buClr>
        <a:buSzPct val="130000"/>
        <a:buChar char="•"/>
        <a:defRPr sz="1500">
          <a:solidFill>
            <a:schemeClr val="bg1"/>
          </a:solidFill>
          <a:latin typeface="+mn-lt"/>
          <a:ea typeface="+mn-ea"/>
          <a:cs typeface="ＭＳ Ｐゴシック"/>
        </a:defRPr>
      </a:lvl3pPr>
      <a:lvl4pPr marL="1355783" indent="-253288" algn="l" defTabSz="690927" rtl="0" eaLnBrk="0" fontAlgn="base" hangingPunct="0">
        <a:lnSpc>
          <a:spcPct val="95000"/>
        </a:lnSpc>
        <a:spcBef>
          <a:spcPct val="5000"/>
        </a:spcBef>
        <a:spcAft>
          <a:spcPct val="0"/>
        </a:spcAft>
        <a:buClr>
          <a:srgbClr val="FFFF66"/>
        </a:buClr>
        <a:buSzPct val="130000"/>
        <a:buChar char="•"/>
        <a:defRPr sz="1500">
          <a:solidFill>
            <a:schemeClr val="bg1"/>
          </a:solidFill>
          <a:latin typeface="+mn-lt"/>
          <a:ea typeface="+mn-ea"/>
          <a:cs typeface="ＭＳ Ｐゴシック"/>
        </a:defRPr>
      </a:lvl4pPr>
      <a:lvl5pPr marL="1725906" indent="-263416" algn="l" defTabSz="690927" rtl="0" eaLnBrk="0" fontAlgn="base" hangingPunct="0">
        <a:lnSpc>
          <a:spcPct val="95000"/>
        </a:lnSpc>
        <a:spcBef>
          <a:spcPct val="5000"/>
        </a:spcBef>
        <a:spcAft>
          <a:spcPct val="0"/>
        </a:spcAft>
        <a:buClr>
          <a:srgbClr val="FFFF66"/>
        </a:buClr>
        <a:buSzPct val="130000"/>
        <a:buChar char="•"/>
        <a:defRPr sz="1500">
          <a:solidFill>
            <a:schemeClr val="bg1"/>
          </a:solidFill>
          <a:latin typeface="+mn-lt"/>
          <a:ea typeface="+mn-ea"/>
          <a:cs typeface="ＭＳ Ｐゴシック"/>
        </a:defRPr>
      </a:lvl5pPr>
      <a:lvl6pPr marL="2152120" indent="-263416" algn="l" defTabSz="690927" rtl="0" fontAlgn="base">
        <a:lnSpc>
          <a:spcPct val="95000"/>
        </a:lnSpc>
        <a:spcBef>
          <a:spcPct val="5000"/>
        </a:spcBef>
        <a:spcAft>
          <a:spcPct val="0"/>
        </a:spcAft>
        <a:buClr>
          <a:srgbClr val="FFFF66"/>
        </a:buClr>
        <a:buSzPct val="130000"/>
        <a:buChar char="•"/>
        <a:defRPr sz="1500">
          <a:solidFill>
            <a:schemeClr val="bg1"/>
          </a:solidFill>
          <a:latin typeface="+mn-lt"/>
          <a:ea typeface="+mn-ea"/>
        </a:defRPr>
      </a:lvl6pPr>
      <a:lvl7pPr marL="2578301" indent="-263416" algn="l" defTabSz="690927" rtl="0" fontAlgn="base">
        <a:lnSpc>
          <a:spcPct val="95000"/>
        </a:lnSpc>
        <a:spcBef>
          <a:spcPct val="5000"/>
        </a:spcBef>
        <a:spcAft>
          <a:spcPct val="0"/>
        </a:spcAft>
        <a:buClr>
          <a:srgbClr val="FFFF66"/>
        </a:buClr>
        <a:buSzPct val="130000"/>
        <a:buChar char="•"/>
        <a:defRPr sz="1500">
          <a:solidFill>
            <a:schemeClr val="bg1"/>
          </a:solidFill>
          <a:latin typeface="+mn-lt"/>
          <a:ea typeface="+mn-ea"/>
        </a:defRPr>
      </a:lvl7pPr>
      <a:lvl8pPr marL="3004630" indent="-263416" algn="l" defTabSz="690927" rtl="0" fontAlgn="base">
        <a:lnSpc>
          <a:spcPct val="95000"/>
        </a:lnSpc>
        <a:spcBef>
          <a:spcPct val="5000"/>
        </a:spcBef>
        <a:spcAft>
          <a:spcPct val="0"/>
        </a:spcAft>
        <a:buClr>
          <a:srgbClr val="FFFF66"/>
        </a:buClr>
        <a:buSzPct val="130000"/>
        <a:buChar char="•"/>
        <a:defRPr sz="1500">
          <a:solidFill>
            <a:schemeClr val="bg1"/>
          </a:solidFill>
          <a:latin typeface="+mn-lt"/>
          <a:ea typeface="+mn-ea"/>
        </a:defRPr>
      </a:lvl8pPr>
      <a:lvl9pPr marL="3430912" indent="-263416" algn="l" defTabSz="690927" rtl="0" fontAlgn="base">
        <a:lnSpc>
          <a:spcPct val="95000"/>
        </a:lnSpc>
        <a:spcBef>
          <a:spcPct val="5000"/>
        </a:spcBef>
        <a:spcAft>
          <a:spcPct val="0"/>
        </a:spcAft>
        <a:buClr>
          <a:srgbClr val="FFFF66"/>
        </a:buClr>
        <a:buSzPct val="130000"/>
        <a:buChar char="•"/>
        <a:defRPr sz="1500">
          <a:solidFill>
            <a:schemeClr val="bg1"/>
          </a:solidFill>
          <a:latin typeface="+mn-lt"/>
          <a:ea typeface="+mn-ea"/>
        </a:defRPr>
      </a:lvl9pPr>
    </p:bodyStyle>
    <p:otherStyle>
      <a:defPPr>
        <a:defRPr lang="en-US"/>
      </a:defPPr>
      <a:lvl1pPr marL="0" algn="l" defTabSz="852527" rtl="0" eaLnBrk="1" latinLnBrk="0" hangingPunct="1">
        <a:defRPr sz="1900" kern="1200">
          <a:solidFill>
            <a:schemeClr val="tx1"/>
          </a:solidFill>
          <a:latin typeface="+mn-lt"/>
          <a:ea typeface="+mn-ea"/>
          <a:cs typeface="+mn-cs"/>
        </a:defRPr>
      </a:lvl1pPr>
      <a:lvl2pPr marL="426304" algn="l" defTabSz="852527" rtl="0" eaLnBrk="1" latinLnBrk="0" hangingPunct="1">
        <a:defRPr sz="1900" kern="1200">
          <a:solidFill>
            <a:schemeClr val="tx1"/>
          </a:solidFill>
          <a:latin typeface="+mn-lt"/>
          <a:ea typeface="+mn-ea"/>
          <a:cs typeface="+mn-cs"/>
        </a:defRPr>
      </a:lvl2pPr>
      <a:lvl3pPr marL="852527" algn="l" defTabSz="852527" rtl="0" eaLnBrk="1" latinLnBrk="0" hangingPunct="1">
        <a:defRPr sz="1900" kern="1200">
          <a:solidFill>
            <a:schemeClr val="tx1"/>
          </a:solidFill>
          <a:latin typeface="+mn-lt"/>
          <a:ea typeface="+mn-ea"/>
          <a:cs typeface="+mn-cs"/>
        </a:defRPr>
      </a:lvl3pPr>
      <a:lvl4pPr marL="1278871" algn="l" defTabSz="852527" rtl="0" eaLnBrk="1" latinLnBrk="0" hangingPunct="1">
        <a:defRPr sz="1900" kern="1200">
          <a:solidFill>
            <a:schemeClr val="tx1"/>
          </a:solidFill>
          <a:latin typeface="+mn-lt"/>
          <a:ea typeface="+mn-ea"/>
          <a:cs typeface="+mn-cs"/>
        </a:defRPr>
      </a:lvl4pPr>
      <a:lvl5pPr marL="1705029" algn="l" defTabSz="852527" rtl="0" eaLnBrk="1" latinLnBrk="0" hangingPunct="1">
        <a:defRPr sz="1900" kern="1200">
          <a:solidFill>
            <a:schemeClr val="tx1"/>
          </a:solidFill>
          <a:latin typeface="+mn-lt"/>
          <a:ea typeface="+mn-ea"/>
          <a:cs typeface="+mn-cs"/>
        </a:defRPr>
      </a:lvl5pPr>
      <a:lvl6pPr marL="2131381" algn="l" defTabSz="852527" rtl="0" eaLnBrk="1" latinLnBrk="0" hangingPunct="1">
        <a:defRPr sz="1900" kern="1200">
          <a:solidFill>
            <a:schemeClr val="tx1"/>
          </a:solidFill>
          <a:latin typeface="+mn-lt"/>
          <a:ea typeface="+mn-ea"/>
          <a:cs typeface="+mn-cs"/>
        </a:defRPr>
      </a:lvl6pPr>
      <a:lvl7pPr marL="2557610" algn="l" defTabSz="852527" rtl="0" eaLnBrk="1" latinLnBrk="0" hangingPunct="1">
        <a:defRPr sz="1900" kern="1200">
          <a:solidFill>
            <a:schemeClr val="tx1"/>
          </a:solidFill>
          <a:latin typeface="+mn-lt"/>
          <a:ea typeface="+mn-ea"/>
          <a:cs typeface="+mn-cs"/>
        </a:defRPr>
      </a:lvl7pPr>
      <a:lvl8pPr marL="2983858" algn="l" defTabSz="852527" rtl="0" eaLnBrk="1" latinLnBrk="0" hangingPunct="1">
        <a:defRPr sz="1900" kern="1200">
          <a:solidFill>
            <a:schemeClr val="tx1"/>
          </a:solidFill>
          <a:latin typeface="+mn-lt"/>
          <a:ea typeface="+mn-ea"/>
          <a:cs typeface="+mn-cs"/>
        </a:defRPr>
      </a:lvl8pPr>
      <a:lvl9pPr marL="3410134" algn="l" defTabSz="85252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chemeClr val="bg1">
                <a:lumMod val="85000"/>
              </a:schemeClr>
            </a:gs>
          </a:gsLst>
          <a:lin ang="16200000" scaled="0"/>
          <a:tileRect/>
        </a:gradFill>
        <a:effectLst/>
      </p:bgPr>
    </p:bg>
    <p:spTree>
      <p:nvGrpSpPr>
        <p:cNvPr id="1" name=""/>
        <p:cNvGrpSpPr/>
        <p:nvPr/>
      </p:nvGrpSpPr>
      <p:grpSpPr>
        <a:xfrm>
          <a:off x="0" y="0"/>
          <a:ext cx="0" cy="0"/>
          <a:chOff x="0" y="0"/>
          <a:chExt cx="0" cy="0"/>
        </a:xfrm>
      </p:grpSpPr>
      <p:sp>
        <p:nvSpPr>
          <p:cNvPr id="2" name="Date Placeholder 3"/>
          <p:cNvSpPr>
            <a:spLocks noGrp="1"/>
          </p:cNvSpPr>
          <p:nvPr>
            <p:ph type="dt" sz="half" idx="2"/>
          </p:nvPr>
        </p:nvSpPr>
        <p:spPr bwMode="auto">
          <a:xfrm>
            <a:off x="456851" y="4766816"/>
            <a:ext cx="2133716" cy="273831"/>
          </a:xfrm>
          <a:prstGeom prst="rect">
            <a:avLst/>
          </a:prstGeom>
          <a:noFill/>
          <a:ln w="9525">
            <a:noFill/>
            <a:miter lim="800000"/>
            <a:headEnd/>
            <a:tailEnd/>
          </a:ln>
        </p:spPr>
        <p:txBody>
          <a:bodyPr vert="horz" wrap="square" lIns="74887" tIns="37808" rIns="74887" bIns="37808" numCol="1" anchor="t" anchorCtr="0" compatLnSpc="1">
            <a:prstTxWarp prst="textNoShape">
              <a:avLst/>
            </a:prstTxWarp>
          </a:bodyPr>
          <a:lstStyle>
            <a:lvl1pPr algn="l">
              <a:defRPr>
                <a:solidFill>
                  <a:srgbClr val="103154"/>
                </a:solidFill>
                <a:ea typeface="ＭＳ Ｐゴシック" pitchFamily="34" charset="-128"/>
                <a:cs typeface="+mn-cs"/>
              </a:defRPr>
            </a:lvl1pPr>
          </a:lstStyle>
          <a:p>
            <a:pPr defTabSz="750633" fontAlgn="base">
              <a:spcBef>
                <a:spcPct val="0"/>
              </a:spcBef>
              <a:spcAft>
                <a:spcPct val="0"/>
              </a:spcAft>
              <a:defRPr/>
            </a:pPr>
            <a:fld id="{B814CAE4-7F33-44D1-AE05-662692FB5C0A}" type="datetimeFigureOut">
              <a:rPr lang="en-US" sz="1700" smtClean="0">
                <a:latin typeface="Corbel" pitchFamily="34" charset="0"/>
              </a:rPr>
              <a:pPr defTabSz="750633" fontAlgn="base">
                <a:spcBef>
                  <a:spcPct val="0"/>
                </a:spcBef>
                <a:spcAft>
                  <a:spcPct val="0"/>
                </a:spcAft>
                <a:defRPr/>
              </a:pPr>
              <a:t>7/16/24</a:t>
            </a:fld>
            <a:endParaRPr lang="en-US" sz="1700">
              <a:latin typeface="Corbel" pitchFamily="34" charset="0"/>
            </a:endParaRPr>
          </a:p>
        </p:txBody>
      </p:sp>
      <p:sp>
        <p:nvSpPr>
          <p:cNvPr id="3" name="Footer Placeholder 4"/>
          <p:cNvSpPr>
            <a:spLocks noGrp="1"/>
          </p:cNvSpPr>
          <p:nvPr>
            <p:ph type="ftr" sz="quarter" idx="3"/>
          </p:nvPr>
        </p:nvSpPr>
        <p:spPr bwMode="auto">
          <a:xfrm>
            <a:off x="3126649" y="4766816"/>
            <a:ext cx="2895133" cy="273831"/>
          </a:xfrm>
          <a:prstGeom prst="rect">
            <a:avLst/>
          </a:prstGeom>
          <a:noFill/>
          <a:ln w="9525">
            <a:noFill/>
            <a:miter lim="800000"/>
            <a:headEnd/>
            <a:tailEnd/>
          </a:ln>
        </p:spPr>
        <p:txBody>
          <a:bodyPr vert="horz" wrap="square" lIns="74887" tIns="37808" rIns="74887" bIns="37808" numCol="1" anchor="t" anchorCtr="0" compatLnSpc="1">
            <a:prstTxWarp prst="textNoShape">
              <a:avLst/>
            </a:prstTxWarp>
          </a:bodyPr>
          <a:lstStyle>
            <a:lvl1pPr algn="l" defTabSz="750665" fontAlgn="auto">
              <a:spcBef>
                <a:spcPts val="0"/>
              </a:spcBef>
              <a:spcAft>
                <a:spcPts val="0"/>
              </a:spcAft>
              <a:defRPr>
                <a:solidFill>
                  <a:srgbClr val="103154"/>
                </a:solidFill>
                <a:latin typeface="+mn-lt"/>
                <a:ea typeface="+mn-ea"/>
                <a:cs typeface="+mn-cs"/>
              </a:defRPr>
            </a:lvl1pPr>
          </a:lstStyle>
          <a:p>
            <a:pPr>
              <a:defRPr/>
            </a:pPr>
            <a:endParaRPr lang="en-US" sz="1700"/>
          </a:p>
        </p:txBody>
      </p:sp>
      <p:sp>
        <p:nvSpPr>
          <p:cNvPr id="4" name="Slide Number Placeholder 5"/>
          <p:cNvSpPr>
            <a:spLocks noGrp="1"/>
          </p:cNvSpPr>
          <p:nvPr>
            <p:ph type="sldNum" sz="quarter" idx="4"/>
          </p:nvPr>
        </p:nvSpPr>
        <p:spPr bwMode="auto">
          <a:xfrm>
            <a:off x="6555648" y="4766816"/>
            <a:ext cx="2133717" cy="273831"/>
          </a:xfrm>
          <a:prstGeom prst="rect">
            <a:avLst/>
          </a:prstGeom>
          <a:noFill/>
          <a:ln w="9525">
            <a:noFill/>
            <a:miter lim="800000"/>
            <a:headEnd/>
            <a:tailEnd/>
          </a:ln>
        </p:spPr>
        <p:txBody>
          <a:bodyPr vert="horz" wrap="square" lIns="74887" tIns="37808" rIns="74887" bIns="37808" numCol="1" anchor="t" anchorCtr="0" compatLnSpc="1">
            <a:prstTxWarp prst="textNoShape">
              <a:avLst/>
            </a:prstTxWarp>
          </a:bodyPr>
          <a:lstStyle>
            <a:lvl1pPr algn="l">
              <a:defRPr>
                <a:solidFill>
                  <a:srgbClr val="103154"/>
                </a:solidFill>
                <a:ea typeface="ＭＳ Ｐゴシック" pitchFamily="34" charset="-128"/>
                <a:cs typeface="+mn-cs"/>
              </a:defRPr>
            </a:lvl1pPr>
          </a:lstStyle>
          <a:p>
            <a:pPr defTabSz="750633" fontAlgn="base">
              <a:spcBef>
                <a:spcPct val="0"/>
              </a:spcBef>
              <a:spcAft>
                <a:spcPct val="0"/>
              </a:spcAft>
              <a:defRPr/>
            </a:pPr>
            <a:fld id="{13DBBAE1-BB7B-4790-BDD1-0D515F50E676}" type="slidenum">
              <a:rPr lang="en-US" sz="1700" smtClean="0">
                <a:latin typeface="Corbel" pitchFamily="34" charset="0"/>
              </a:rPr>
              <a:pPr defTabSz="750633" fontAlgn="base">
                <a:spcBef>
                  <a:spcPct val="0"/>
                </a:spcBef>
                <a:spcAft>
                  <a:spcPct val="0"/>
                </a:spcAft>
                <a:defRPr/>
              </a:pPr>
              <a:t>‹#›</a:t>
            </a:fld>
            <a:endParaRPr lang="en-US" sz="1700">
              <a:latin typeface="Corbel" pitchFamily="34" charset="0"/>
            </a:endParaRPr>
          </a:p>
        </p:txBody>
      </p:sp>
      <p:sp>
        <p:nvSpPr>
          <p:cNvPr id="3077" name="Rectangle 5"/>
          <p:cNvSpPr>
            <a:spLocks noGrp="1" noChangeArrowheads="1"/>
          </p:cNvSpPr>
          <p:nvPr>
            <p:ph type="title"/>
          </p:nvPr>
        </p:nvSpPr>
        <p:spPr bwMode="auto">
          <a:xfrm>
            <a:off x="0" y="7"/>
            <a:ext cx="9144000" cy="106393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horz" wrap="square" lIns="92082" tIns="46068" rIns="92082" bIns="46068" numCol="1" anchor="ctr" anchorCtr="0" compatLnSpc="1">
            <a:prstTxWarp prst="textNoShape">
              <a:avLst/>
            </a:prstTxWarp>
          </a:bodyPr>
          <a:lstStyle/>
          <a:p>
            <a:pPr lvl="0"/>
            <a:r>
              <a:rPr lang="en-US" altLang="en-US"/>
              <a:t>Click to edit Master title style</a:t>
            </a:r>
          </a:p>
        </p:txBody>
      </p:sp>
      <p:sp>
        <p:nvSpPr>
          <p:cNvPr id="3078" name="Rectangle 6"/>
          <p:cNvSpPr>
            <a:spLocks noGrp="1" noChangeArrowheads="1"/>
          </p:cNvSpPr>
          <p:nvPr>
            <p:ph type="body" idx="1"/>
          </p:nvPr>
        </p:nvSpPr>
        <p:spPr bwMode="auto">
          <a:xfrm>
            <a:off x="456851" y="1202182"/>
            <a:ext cx="8230300" cy="339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82" tIns="46068" rIns="92082" bIns="4606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34096095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transition advClick="0" advTm="5000"/>
  <p:txStyles>
    <p:titleStyle>
      <a:lvl1pPr algn="l" defTabSz="750633" rtl="0" eaLnBrk="0" fontAlgn="base" hangingPunct="0">
        <a:spcBef>
          <a:spcPct val="0"/>
        </a:spcBef>
        <a:spcAft>
          <a:spcPct val="0"/>
        </a:spcAft>
        <a:defRPr sz="3400" b="1">
          <a:solidFill>
            <a:srgbClr val="FFFF00"/>
          </a:solidFill>
          <a:latin typeface="+mj-lt"/>
          <a:ea typeface="ＭＳ Ｐゴシック" pitchFamily="34" charset="-128"/>
          <a:cs typeface="ＭＳ Ｐゴシック"/>
        </a:defRPr>
      </a:lvl1pPr>
      <a:lvl2pPr algn="l" defTabSz="750633"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2pPr>
      <a:lvl3pPr algn="l" defTabSz="750633"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3pPr>
      <a:lvl4pPr algn="l" defTabSz="750633"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4pPr>
      <a:lvl5pPr algn="l" defTabSz="750633" rtl="0" eaLnBrk="0" fontAlgn="base" hangingPunct="0">
        <a:spcBef>
          <a:spcPct val="0"/>
        </a:spcBef>
        <a:spcAft>
          <a:spcPct val="0"/>
        </a:spcAft>
        <a:defRPr sz="3400" b="1">
          <a:solidFill>
            <a:srgbClr val="FFFF00"/>
          </a:solidFill>
          <a:latin typeface="Arial" pitchFamily="34" charset="0"/>
          <a:ea typeface="ＭＳ Ｐゴシック" pitchFamily="34" charset="-128"/>
          <a:cs typeface="ＭＳ Ｐゴシック"/>
        </a:defRPr>
      </a:lvl5pPr>
      <a:lvl6pPr marL="463436" algn="l" defTabSz="750633" rtl="0" fontAlgn="base">
        <a:spcBef>
          <a:spcPct val="0"/>
        </a:spcBef>
        <a:spcAft>
          <a:spcPct val="0"/>
        </a:spcAft>
        <a:defRPr sz="3400" b="1">
          <a:solidFill>
            <a:srgbClr val="FFFF00"/>
          </a:solidFill>
          <a:latin typeface="Arial" pitchFamily="34" charset="0"/>
          <a:ea typeface="ＭＳ Ｐゴシック" pitchFamily="34" charset="-128"/>
        </a:defRPr>
      </a:lvl6pPr>
      <a:lvl7pPr marL="926372" algn="l" defTabSz="750633" rtl="0" fontAlgn="base">
        <a:spcBef>
          <a:spcPct val="0"/>
        </a:spcBef>
        <a:spcAft>
          <a:spcPct val="0"/>
        </a:spcAft>
        <a:defRPr sz="3400" b="1">
          <a:solidFill>
            <a:srgbClr val="FFFF00"/>
          </a:solidFill>
          <a:latin typeface="Arial" pitchFamily="34" charset="0"/>
          <a:ea typeface="ＭＳ Ｐゴシック" pitchFamily="34" charset="-128"/>
        </a:defRPr>
      </a:lvl7pPr>
      <a:lvl8pPr marL="1389394" algn="l" defTabSz="750633" rtl="0" fontAlgn="base">
        <a:spcBef>
          <a:spcPct val="0"/>
        </a:spcBef>
        <a:spcAft>
          <a:spcPct val="0"/>
        </a:spcAft>
        <a:defRPr sz="3400" b="1">
          <a:solidFill>
            <a:srgbClr val="FFFF00"/>
          </a:solidFill>
          <a:latin typeface="Arial" pitchFamily="34" charset="0"/>
          <a:ea typeface="ＭＳ Ｐゴシック" pitchFamily="34" charset="-128"/>
        </a:defRPr>
      </a:lvl8pPr>
      <a:lvl9pPr marL="1852519" algn="l" defTabSz="750633" rtl="0" fontAlgn="base">
        <a:spcBef>
          <a:spcPct val="0"/>
        </a:spcBef>
        <a:spcAft>
          <a:spcPct val="0"/>
        </a:spcAft>
        <a:defRPr sz="3400" b="1">
          <a:solidFill>
            <a:srgbClr val="FFFF00"/>
          </a:solidFill>
          <a:latin typeface="Arial" pitchFamily="34" charset="0"/>
          <a:ea typeface="ＭＳ Ｐゴシック" pitchFamily="34" charset="-128"/>
        </a:defRPr>
      </a:lvl9pPr>
    </p:titleStyle>
    <p:bodyStyle>
      <a:lvl1pPr marL="173694" indent="-173694" algn="l" defTabSz="750633" rtl="0" eaLnBrk="0" fontAlgn="base" hangingPunct="0">
        <a:lnSpc>
          <a:spcPct val="95000"/>
        </a:lnSpc>
        <a:spcBef>
          <a:spcPct val="5000"/>
        </a:spcBef>
        <a:spcAft>
          <a:spcPct val="0"/>
        </a:spcAft>
        <a:buClr>
          <a:srgbClr val="FFFF66"/>
        </a:buClr>
        <a:buSzPct val="130000"/>
        <a:buChar char="•"/>
        <a:defRPr>
          <a:solidFill>
            <a:schemeClr val="bg1"/>
          </a:solidFill>
          <a:latin typeface="+mn-lt"/>
          <a:ea typeface="ＭＳ Ｐゴシック" pitchFamily="34" charset="-128"/>
          <a:cs typeface="ＭＳ Ｐゴシック"/>
        </a:defRPr>
      </a:lvl1pPr>
      <a:lvl2pPr marL="347689" indent="-58047" algn="l" defTabSz="750633" rtl="0" eaLnBrk="0" fontAlgn="base" hangingPunct="0">
        <a:lnSpc>
          <a:spcPct val="95000"/>
        </a:lnSpc>
        <a:spcBef>
          <a:spcPct val="5000"/>
        </a:spcBef>
        <a:spcAft>
          <a:spcPct val="0"/>
        </a:spcAft>
        <a:buClr>
          <a:srgbClr val="FFFF66"/>
        </a:buClr>
        <a:buSzPct val="130000"/>
        <a:buChar char="•"/>
        <a:defRPr sz="1800">
          <a:solidFill>
            <a:schemeClr val="bg1"/>
          </a:solidFill>
          <a:latin typeface="+mn-lt"/>
          <a:ea typeface="ＭＳ Ｐゴシック" pitchFamily="34" charset="-128"/>
          <a:cs typeface="ＭＳ Ｐゴシック"/>
        </a:defRPr>
      </a:lvl2pPr>
      <a:lvl3pPr marL="1082189" indent="-286275" algn="l" defTabSz="750633"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ＭＳ Ｐゴシック" pitchFamily="34" charset="-128"/>
          <a:cs typeface="ＭＳ Ｐゴシック"/>
        </a:defRPr>
      </a:lvl3pPr>
      <a:lvl4pPr marL="1472983" indent="-275119" algn="l" defTabSz="750633"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ＭＳ Ｐゴシック" pitchFamily="34" charset="-128"/>
          <a:cs typeface="ＭＳ Ｐゴシック"/>
        </a:defRPr>
      </a:lvl4pPr>
      <a:lvl5pPr marL="1875024" indent="-286275" algn="l" defTabSz="750633" rtl="0" eaLnBrk="0" fontAlgn="base" hangingPunct="0">
        <a:lnSpc>
          <a:spcPct val="95000"/>
        </a:lnSpc>
        <a:spcBef>
          <a:spcPct val="5000"/>
        </a:spcBef>
        <a:spcAft>
          <a:spcPct val="0"/>
        </a:spcAft>
        <a:buClr>
          <a:srgbClr val="FFFF66"/>
        </a:buClr>
        <a:buSzPct val="130000"/>
        <a:buChar char="•"/>
        <a:defRPr sz="1700">
          <a:solidFill>
            <a:schemeClr val="bg1"/>
          </a:solidFill>
          <a:latin typeface="+mn-lt"/>
          <a:ea typeface="ＭＳ Ｐゴシック" pitchFamily="34" charset="-128"/>
          <a:cs typeface="ＭＳ Ｐゴシック"/>
        </a:defRPr>
      </a:lvl5pPr>
      <a:lvl6pPr marL="2338196" indent="-286275" algn="l" defTabSz="750633"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6pPr>
      <a:lvl7pPr marL="2801317" indent="-286275" algn="l" defTabSz="750633"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7pPr>
      <a:lvl8pPr marL="3264482" indent="-286275" algn="l" defTabSz="750633"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8pPr>
      <a:lvl9pPr marL="3727587" indent="-286275" algn="l" defTabSz="750633" rtl="0" fontAlgn="base">
        <a:lnSpc>
          <a:spcPct val="95000"/>
        </a:lnSpc>
        <a:spcBef>
          <a:spcPct val="5000"/>
        </a:spcBef>
        <a:spcAft>
          <a:spcPct val="0"/>
        </a:spcAft>
        <a:buClr>
          <a:srgbClr val="FFFF66"/>
        </a:buClr>
        <a:buSzPct val="130000"/>
        <a:buChar char="•"/>
        <a:defRPr sz="1700">
          <a:solidFill>
            <a:schemeClr val="bg1"/>
          </a:solidFill>
          <a:latin typeface="+mn-lt"/>
          <a:ea typeface="+mn-ea"/>
        </a:defRPr>
      </a:lvl9pPr>
    </p:bodyStyle>
    <p:otherStyle>
      <a:defPPr>
        <a:defRPr lang="en-US"/>
      </a:defPPr>
      <a:lvl1pPr marL="0" algn="l" defTabSz="926372" rtl="0" eaLnBrk="1" latinLnBrk="0" hangingPunct="1">
        <a:defRPr sz="2000" kern="1200">
          <a:solidFill>
            <a:schemeClr val="tx1"/>
          </a:solidFill>
          <a:latin typeface="+mn-lt"/>
          <a:ea typeface="+mn-ea"/>
          <a:cs typeface="+mn-cs"/>
        </a:defRPr>
      </a:lvl1pPr>
      <a:lvl2pPr marL="463436" algn="l" defTabSz="926372" rtl="0" eaLnBrk="1" latinLnBrk="0" hangingPunct="1">
        <a:defRPr sz="2000" kern="1200">
          <a:solidFill>
            <a:schemeClr val="tx1"/>
          </a:solidFill>
          <a:latin typeface="+mn-lt"/>
          <a:ea typeface="+mn-ea"/>
          <a:cs typeface="+mn-cs"/>
        </a:defRPr>
      </a:lvl2pPr>
      <a:lvl3pPr marL="926372" algn="l" defTabSz="926372" rtl="0" eaLnBrk="1" latinLnBrk="0" hangingPunct="1">
        <a:defRPr sz="2000" kern="1200">
          <a:solidFill>
            <a:schemeClr val="tx1"/>
          </a:solidFill>
          <a:latin typeface="+mn-lt"/>
          <a:ea typeface="+mn-ea"/>
          <a:cs typeface="+mn-cs"/>
        </a:defRPr>
      </a:lvl3pPr>
      <a:lvl4pPr marL="1389394" algn="l" defTabSz="926372" rtl="0" eaLnBrk="1" latinLnBrk="0" hangingPunct="1">
        <a:defRPr sz="2000" kern="1200">
          <a:solidFill>
            <a:schemeClr val="tx1"/>
          </a:solidFill>
          <a:latin typeface="+mn-lt"/>
          <a:ea typeface="+mn-ea"/>
          <a:cs typeface="+mn-cs"/>
        </a:defRPr>
      </a:lvl4pPr>
      <a:lvl5pPr marL="1852519" algn="l" defTabSz="926372" rtl="0" eaLnBrk="1" latinLnBrk="0" hangingPunct="1">
        <a:defRPr sz="2000" kern="1200">
          <a:solidFill>
            <a:schemeClr val="tx1"/>
          </a:solidFill>
          <a:latin typeface="+mn-lt"/>
          <a:ea typeface="+mn-ea"/>
          <a:cs typeface="+mn-cs"/>
        </a:defRPr>
      </a:lvl5pPr>
      <a:lvl6pPr marL="2315653" algn="l" defTabSz="926372" rtl="0" eaLnBrk="1" latinLnBrk="0" hangingPunct="1">
        <a:defRPr sz="2000" kern="1200">
          <a:solidFill>
            <a:schemeClr val="tx1"/>
          </a:solidFill>
          <a:latin typeface="+mn-lt"/>
          <a:ea typeface="+mn-ea"/>
          <a:cs typeface="+mn-cs"/>
        </a:defRPr>
      </a:lvl6pPr>
      <a:lvl7pPr marL="2778770" algn="l" defTabSz="926372" rtl="0" eaLnBrk="1" latinLnBrk="0" hangingPunct="1">
        <a:defRPr sz="2000" kern="1200">
          <a:solidFill>
            <a:schemeClr val="tx1"/>
          </a:solidFill>
          <a:latin typeface="+mn-lt"/>
          <a:ea typeface="+mn-ea"/>
          <a:cs typeface="+mn-cs"/>
        </a:defRPr>
      </a:lvl7pPr>
      <a:lvl8pPr marL="3241906" algn="l" defTabSz="926372" rtl="0" eaLnBrk="1" latinLnBrk="0" hangingPunct="1">
        <a:defRPr sz="2000" kern="1200">
          <a:solidFill>
            <a:schemeClr val="tx1"/>
          </a:solidFill>
          <a:latin typeface="+mn-lt"/>
          <a:ea typeface="+mn-ea"/>
          <a:cs typeface="+mn-cs"/>
        </a:defRPr>
      </a:lvl8pPr>
      <a:lvl9pPr marL="3705043" algn="l" defTabSz="92637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3276904" y="2972123"/>
            <a:ext cx="2667585" cy="31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940" tIns="40498" rIns="80940" bIns="40498">
            <a:spAutoFit/>
          </a:bodyPr>
          <a:lstStyle>
            <a:lvl1pPr eaLnBrk="0" hangingPunct="0">
              <a:defRPr sz="1500">
                <a:solidFill>
                  <a:schemeClr val="tx1"/>
                </a:solidFill>
                <a:latin typeface="Corbel" pitchFamily="34" charset="0"/>
                <a:ea typeface="ＭＳ Ｐゴシック" pitchFamily="34" charset="-128"/>
              </a:defRPr>
            </a:lvl1pPr>
            <a:lvl2pPr marL="742950" indent="-285750" eaLnBrk="0" hangingPunct="0">
              <a:defRPr sz="1500">
                <a:solidFill>
                  <a:schemeClr val="tx1"/>
                </a:solidFill>
                <a:latin typeface="Corbel" pitchFamily="34" charset="0"/>
                <a:ea typeface="ＭＳ Ｐゴシック" pitchFamily="34" charset="-128"/>
              </a:defRPr>
            </a:lvl2pPr>
            <a:lvl3pPr marL="1143000" indent="-228600" eaLnBrk="0" hangingPunct="0">
              <a:defRPr sz="1500">
                <a:solidFill>
                  <a:schemeClr val="tx1"/>
                </a:solidFill>
                <a:latin typeface="Corbel" pitchFamily="34" charset="0"/>
                <a:ea typeface="ＭＳ Ｐゴシック" pitchFamily="34" charset="-128"/>
              </a:defRPr>
            </a:lvl3pPr>
            <a:lvl4pPr marL="1600200" indent="-228600" eaLnBrk="0" hangingPunct="0">
              <a:defRPr sz="1500">
                <a:solidFill>
                  <a:schemeClr val="tx1"/>
                </a:solidFill>
                <a:latin typeface="Corbel" pitchFamily="34" charset="0"/>
                <a:ea typeface="ＭＳ Ｐゴシック" pitchFamily="34" charset="-128"/>
              </a:defRPr>
            </a:lvl4pPr>
            <a:lvl5pPr marL="2057400" indent="-228600" eaLnBrk="0" hangingPunct="0">
              <a:defRPr sz="1500">
                <a:solidFill>
                  <a:schemeClr val="tx1"/>
                </a:solidFill>
                <a:latin typeface="Corbel" pitchFamily="34" charset="0"/>
                <a:ea typeface="ＭＳ Ｐゴシック" pitchFamily="34" charset="-128"/>
              </a:defRPr>
            </a:lvl5pPr>
            <a:lvl6pPr marL="25146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6pPr>
            <a:lvl7pPr marL="29718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7pPr>
            <a:lvl8pPr marL="34290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8pPr>
            <a:lvl9pPr marL="38862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9pPr>
          </a:lstStyle>
          <a:p>
            <a:pPr defTabSz="1003076" fontAlgn="base">
              <a:spcBef>
                <a:spcPct val="50000"/>
              </a:spcBef>
              <a:spcAft>
                <a:spcPct val="0"/>
              </a:spcAft>
            </a:pPr>
            <a:endParaRPr lang="en-US" dirty="0">
              <a:solidFill>
                <a:prstClr val="black"/>
              </a:solidFill>
              <a:latin typeface="Arial" charset="0"/>
            </a:endParaRPr>
          </a:p>
        </p:txBody>
      </p:sp>
      <p:pic>
        <p:nvPicPr>
          <p:cNvPr id="5" name="Picture 4" descr="G:\Shared\CreativeMediaDigitalAssets\Logos\AAA_RWJBarnabas Health\_Combo Logo nbimc-chnj\rwjbh2016-h-nbimc-CHoNJ combo tag.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9770"/>
          <a:stretch/>
        </p:blipFill>
        <p:spPr bwMode="auto">
          <a:xfrm>
            <a:off x="3559286" y="3495287"/>
            <a:ext cx="1622314" cy="75286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57200" y="419100"/>
            <a:ext cx="8229600" cy="857250"/>
          </a:xfrm>
        </p:spPr>
        <p:txBody>
          <a:bodyPr/>
          <a:lstStyle/>
          <a:p>
            <a:pPr algn="ctr"/>
            <a:r>
              <a:rPr lang="en-US" sz="4000" dirty="0"/>
              <a:t>Hidradenitis Suppurativa</a:t>
            </a:r>
            <a:br>
              <a:rPr lang="en-US" sz="4000" dirty="0"/>
            </a:br>
            <a:br>
              <a:rPr lang="en-US" sz="4000" dirty="0"/>
            </a:br>
            <a:r>
              <a:rPr lang="en-US" sz="3200" dirty="0"/>
              <a:t>Wednesday, October 9, 2024</a:t>
            </a:r>
            <a:br>
              <a:rPr lang="en-US" sz="3200" dirty="0"/>
            </a:br>
            <a:endParaRPr lang="en-US" sz="2000" dirty="0"/>
          </a:p>
        </p:txBody>
      </p:sp>
      <p:pic>
        <p:nvPicPr>
          <p:cNvPr id="6" name="Picture 5">
            <a:extLst>
              <a:ext uri="{FF2B5EF4-FFF2-40B4-BE49-F238E27FC236}">
                <a16:creationId xmlns:a16="http://schemas.microsoft.com/office/drawing/2014/main" id="{176F2650-9D2B-5D29-8644-77CE74B84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4125116"/>
            <a:ext cx="1942601" cy="674342"/>
          </a:xfrm>
          <a:prstGeom prst="rect">
            <a:avLst/>
          </a:prstGeom>
        </p:spPr>
      </p:pic>
      <p:pic>
        <p:nvPicPr>
          <p:cNvPr id="8" name="Picture 7">
            <a:extLst>
              <a:ext uri="{FF2B5EF4-FFF2-40B4-BE49-F238E27FC236}">
                <a16:creationId xmlns:a16="http://schemas.microsoft.com/office/drawing/2014/main" id="{D1A9C355-5874-E227-E0D8-08FC12AB4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808" y="4166801"/>
            <a:ext cx="1942601" cy="655783"/>
          </a:xfrm>
          <a:prstGeom prst="rect">
            <a:avLst/>
          </a:prstGeom>
        </p:spPr>
      </p:pic>
      <p:pic>
        <p:nvPicPr>
          <p:cNvPr id="10" name="Picture 9">
            <a:extLst>
              <a:ext uri="{FF2B5EF4-FFF2-40B4-BE49-F238E27FC236}">
                <a16:creationId xmlns:a16="http://schemas.microsoft.com/office/drawing/2014/main" id="{8CE324F8-99B6-285B-AB3C-90B6DBFAE7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873" y="4148954"/>
            <a:ext cx="1942601" cy="651711"/>
          </a:xfrm>
          <a:prstGeom prst="rect">
            <a:avLst/>
          </a:prstGeom>
        </p:spPr>
      </p:pic>
      <p:pic>
        <p:nvPicPr>
          <p:cNvPr id="12" name="Picture 11">
            <a:extLst>
              <a:ext uri="{FF2B5EF4-FFF2-40B4-BE49-F238E27FC236}">
                <a16:creationId xmlns:a16="http://schemas.microsoft.com/office/drawing/2014/main" id="{3F57486E-7715-D8D0-3FAF-6CD2357772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7999" y="4095750"/>
            <a:ext cx="1942601" cy="626846"/>
          </a:xfrm>
          <a:prstGeom prst="rect">
            <a:avLst/>
          </a:prstGeom>
        </p:spPr>
      </p:pic>
    </p:spTree>
    <p:extLst>
      <p:ext uri="{BB962C8B-B14F-4D97-AF65-F5344CB8AC3E}">
        <p14:creationId xmlns:p14="http://schemas.microsoft.com/office/powerpoint/2010/main" val="739660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uClr>
                <a:srgbClr val="C00000"/>
              </a:buClr>
            </a:pPr>
            <a:r>
              <a:rPr lang="en-US" dirty="0">
                <a:solidFill>
                  <a:schemeClr val="tx1"/>
                </a:solidFill>
              </a:rPr>
              <a:t>What are the current treatments for hidradenitis </a:t>
            </a:r>
            <a:r>
              <a:rPr lang="en-US" dirty="0" err="1">
                <a:solidFill>
                  <a:schemeClr val="tx1"/>
                </a:solidFill>
              </a:rPr>
              <a:t>suppurativa</a:t>
            </a:r>
            <a:r>
              <a:rPr lang="en-US" dirty="0">
                <a:solidFill>
                  <a:schemeClr val="tx1"/>
                </a:solidFill>
              </a:rPr>
              <a:t> in children</a:t>
            </a:r>
          </a:p>
        </p:txBody>
      </p:sp>
      <p:sp>
        <p:nvSpPr>
          <p:cNvPr id="4" name="TextBox 3"/>
          <p:cNvSpPr txBox="1"/>
          <p:nvPr/>
        </p:nvSpPr>
        <p:spPr>
          <a:xfrm>
            <a:off x="4358608" y="4436515"/>
            <a:ext cx="4374491" cy="415498"/>
          </a:xfrm>
          <a:prstGeom prst="rect">
            <a:avLst/>
          </a:prstGeom>
          <a:noFill/>
        </p:spPr>
        <p:txBody>
          <a:bodyPr wrap="square" rtlCol="0">
            <a:spAutoFit/>
          </a:bodyPr>
          <a:lstStyle/>
          <a:p>
            <a:pPr marL="345281" indent="-345281">
              <a:buClr>
                <a:srgbClr val="C00000"/>
              </a:buClr>
            </a:pPr>
            <a:r>
              <a:rPr lang="en-US" sz="1050" dirty="0" err="1"/>
              <a:t>Lindenhardt</a:t>
            </a:r>
            <a:r>
              <a:rPr lang="en-US" sz="1050" dirty="0"/>
              <a:t> </a:t>
            </a:r>
            <a:r>
              <a:rPr lang="en-US" sz="1050" dirty="0" err="1"/>
              <a:t>Saunte</a:t>
            </a:r>
            <a:r>
              <a:rPr lang="en-US" sz="1050" dirty="0"/>
              <a:t> DM, et al. Hidradenitis </a:t>
            </a:r>
            <a:r>
              <a:rPr lang="en-US" sz="1050" dirty="0" err="1"/>
              <a:t>suppurativa</a:t>
            </a:r>
            <a:r>
              <a:rPr lang="en-US" sz="1050" dirty="0"/>
              <a:t>: Advances in diagnosis and treatment. </a:t>
            </a:r>
            <a:r>
              <a:rPr lang="en-US" sz="1050" i="1" dirty="0"/>
              <a:t>JAMA </a:t>
            </a:r>
            <a:r>
              <a:rPr lang="en-US" sz="1050" dirty="0"/>
              <a:t>2017 (318)20: 2019-2032. </a:t>
            </a:r>
          </a:p>
        </p:txBody>
      </p:sp>
      <p:sp>
        <p:nvSpPr>
          <p:cNvPr id="8" name="Content Placeholder 2"/>
          <p:cNvSpPr txBox="1">
            <a:spLocks/>
          </p:cNvSpPr>
          <p:nvPr/>
        </p:nvSpPr>
        <p:spPr>
          <a:xfrm>
            <a:off x="465158" y="1410750"/>
            <a:ext cx="4960475" cy="288303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r>
              <a:rPr lang="en-US" sz="1650" dirty="0"/>
              <a:t>Pediatric patients with Hidradenitis </a:t>
            </a:r>
            <a:r>
              <a:rPr lang="en-US" sz="1650" dirty="0" err="1"/>
              <a:t>suppurativa</a:t>
            </a:r>
            <a:r>
              <a:rPr lang="en-US" sz="1650" dirty="0"/>
              <a:t> should be examined for possible endocrine co-morbidities (premature </a:t>
            </a:r>
            <a:r>
              <a:rPr lang="en-US" sz="1650" dirty="0" err="1"/>
              <a:t>adrenarche</a:t>
            </a:r>
            <a:r>
              <a:rPr lang="en-US" sz="1650" dirty="0"/>
              <a:t> or diabetes). </a:t>
            </a:r>
          </a:p>
          <a:p>
            <a:pPr>
              <a:buClr>
                <a:srgbClr val="C00000"/>
              </a:buClr>
            </a:pPr>
            <a:r>
              <a:rPr lang="en-US" sz="1650" dirty="0"/>
              <a:t>If obese, weight loss is beneficial. </a:t>
            </a:r>
          </a:p>
          <a:p>
            <a:pPr>
              <a:buClr>
                <a:srgbClr val="C00000"/>
              </a:buClr>
            </a:pPr>
            <a:r>
              <a:rPr lang="en-US" sz="1650" dirty="0"/>
              <a:t>In addition to topical and systemic therapies for lesions, surgery may be necessary for scarred lesions and may include de-roofing and excisions. Incision and drainage is generally not recommended. </a:t>
            </a:r>
          </a:p>
        </p:txBody>
      </p:sp>
      <p:sp>
        <p:nvSpPr>
          <p:cNvPr id="10" name="TextBox 9"/>
          <p:cNvSpPr txBox="1"/>
          <p:nvPr/>
        </p:nvSpPr>
        <p:spPr>
          <a:xfrm>
            <a:off x="5661794" y="1157065"/>
            <a:ext cx="2719190" cy="507831"/>
          </a:xfrm>
          <a:prstGeom prst="rect">
            <a:avLst/>
          </a:prstGeom>
          <a:noFill/>
        </p:spPr>
        <p:txBody>
          <a:bodyPr wrap="square" rtlCol="0">
            <a:spAutoFit/>
          </a:bodyPr>
          <a:lstStyle/>
          <a:p>
            <a:pPr algn="ctr">
              <a:buClr>
                <a:srgbClr val="C00000"/>
              </a:buClr>
            </a:pPr>
            <a:r>
              <a:rPr lang="en-US" sz="1350" dirty="0"/>
              <a:t>Typical hidradenitis suppuration distribution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61" y="1738611"/>
            <a:ext cx="2450456" cy="2678936"/>
          </a:xfrm>
          <a:prstGeom prst="rect">
            <a:avLst/>
          </a:prstGeom>
        </p:spPr>
      </p:pic>
    </p:spTree>
    <p:extLst>
      <p:ext uri="{BB962C8B-B14F-4D97-AF65-F5344CB8AC3E}">
        <p14:creationId xmlns:p14="http://schemas.microsoft.com/office/powerpoint/2010/main" val="1564322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uClr>
                <a:srgbClr val="C00000"/>
              </a:buClr>
            </a:pPr>
            <a:r>
              <a:rPr lang="en-US" dirty="0">
                <a:solidFill>
                  <a:schemeClr val="tx1"/>
                </a:solidFill>
              </a:rPr>
              <a:t>What are the current treatments for hidradenitis </a:t>
            </a:r>
            <a:r>
              <a:rPr lang="en-US" dirty="0" err="1">
                <a:solidFill>
                  <a:schemeClr val="tx1"/>
                </a:solidFill>
              </a:rPr>
              <a:t>suppurativa</a:t>
            </a:r>
            <a:r>
              <a:rPr lang="en-US" dirty="0">
                <a:solidFill>
                  <a:schemeClr val="tx1"/>
                </a:solidFill>
              </a:rPr>
              <a:t> in children?</a:t>
            </a:r>
          </a:p>
        </p:txBody>
      </p:sp>
      <p:sp>
        <p:nvSpPr>
          <p:cNvPr id="4" name="TextBox 3"/>
          <p:cNvSpPr txBox="1"/>
          <p:nvPr/>
        </p:nvSpPr>
        <p:spPr>
          <a:xfrm>
            <a:off x="4358608" y="4436515"/>
            <a:ext cx="4374491" cy="577081"/>
          </a:xfrm>
          <a:prstGeom prst="rect">
            <a:avLst/>
          </a:prstGeom>
          <a:noFill/>
        </p:spPr>
        <p:txBody>
          <a:bodyPr wrap="square" rtlCol="0">
            <a:spAutoFit/>
          </a:bodyPr>
          <a:lstStyle/>
          <a:p>
            <a:pPr marL="345281" indent="-345281">
              <a:buClr>
                <a:srgbClr val="C00000"/>
              </a:buClr>
            </a:pPr>
            <a:r>
              <a:rPr lang="en-US" sz="1050" dirty="0" err="1"/>
              <a:t>Mikkelsen</a:t>
            </a:r>
            <a:r>
              <a:rPr lang="en-US" sz="1050" dirty="0"/>
              <a:t> P, et al. Hidradenitis </a:t>
            </a:r>
            <a:r>
              <a:rPr lang="en-US" sz="1050" dirty="0" err="1"/>
              <a:t>suppurativa</a:t>
            </a:r>
            <a:r>
              <a:rPr lang="en-US" sz="1050" dirty="0"/>
              <a:t> in children and adolescents: a review of treatment options. </a:t>
            </a:r>
            <a:r>
              <a:rPr lang="en-US" sz="1050" i="1" dirty="0"/>
              <a:t>Pediatric Drugs </a:t>
            </a:r>
            <a:r>
              <a:rPr lang="en-US" sz="1050" dirty="0"/>
              <a:t>2014 (16): 483-489. </a:t>
            </a:r>
          </a:p>
        </p:txBody>
      </p:sp>
      <p:sp>
        <p:nvSpPr>
          <p:cNvPr id="8" name="Content Placeholder 2"/>
          <p:cNvSpPr txBox="1">
            <a:spLocks/>
          </p:cNvSpPr>
          <p:nvPr/>
        </p:nvSpPr>
        <p:spPr>
          <a:xfrm>
            <a:off x="465158" y="1410750"/>
            <a:ext cx="4960475" cy="288303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r>
              <a:rPr lang="en-US" sz="1650" dirty="0"/>
              <a:t>No therapeutic trials have been published in pediatric hidradenitis </a:t>
            </a:r>
            <a:r>
              <a:rPr lang="en-US" sz="1650" dirty="0" err="1"/>
              <a:t>suppurativa</a:t>
            </a:r>
            <a:r>
              <a:rPr lang="en-US" sz="1650" dirty="0"/>
              <a:t>. Treatment recommendations are based on case reports and extrapolation of therapies tested in adults. </a:t>
            </a:r>
          </a:p>
          <a:p>
            <a:pPr>
              <a:buClr>
                <a:srgbClr val="C00000"/>
              </a:buClr>
            </a:pPr>
            <a:r>
              <a:rPr lang="en-US" sz="1650" dirty="0"/>
              <a:t>Topical treatment (clindamycin 10mg/mL lotion twice daily for 3 months) is recommended for patients with mild or moderate disease. </a:t>
            </a:r>
          </a:p>
          <a:p>
            <a:pPr>
              <a:buClr>
                <a:srgbClr val="C00000"/>
              </a:buClr>
            </a:pPr>
            <a:r>
              <a:rPr lang="en-US" sz="1650" dirty="0"/>
              <a:t>Systemic therapy requires appropriate pediatric dosing (oral antibiotics-</a:t>
            </a:r>
            <a:r>
              <a:rPr lang="mr-IN" sz="1650" dirty="0"/>
              <a:t>–</a:t>
            </a:r>
            <a:r>
              <a:rPr lang="en-US" sz="1650" dirty="0"/>
              <a:t>e.g., clindamycin and rifampicin), antiandrogens (finasteride), and </a:t>
            </a:r>
            <a:r>
              <a:rPr lang="en-US" sz="1650" dirty="0" err="1"/>
              <a:t>immunosuppresants</a:t>
            </a:r>
            <a:r>
              <a:rPr lang="en-US" sz="1650" dirty="0"/>
              <a:t> (TNF blockers). </a:t>
            </a:r>
          </a:p>
        </p:txBody>
      </p:sp>
      <p:sp>
        <p:nvSpPr>
          <p:cNvPr id="10" name="TextBox 9"/>
          <p:cNvSpPr txBox="1"/>
          <p:nvPr/>
        </p:nvSpPr>
        <p:spPr>
          <a:xfrm>
            <a:off x="5796161" y="1392362"/>
            <a:ext cx="2719190" cy="715581"/>
          </a:xfrm>
          <a:prstGeom prst="rect">
            <a:avLst/>
          </a:prstGeom>
          <a:noFill/>
        </p:spPr>
        <p:txBody>
          <a:bodyPr wrap="square" rtlCol="0">
            <a:spAutoFit/>
          </a:bodyPr>
          <a:lstStyle/>
          <a:p>
            <a:pPr algn="ctr">
              <a:buClr>
                <a:srgbClr val="C00000"/>
              </a:buClr>
            </a:pPr>
            <a:r>
              <a:rPr lang="en-US" sz="1350" dirty="0"/>
              <a:t>Medical therapy suggested for pediatric cases of hidradenitis </a:t>
            </a:r>
            <a:r>
              <a:rPr lang="en-US" sz="1350" dirty="0" err="1"/>
              <a:t>suppurativa</a:t>
            </a:r>
            <a:endParaRPr lang="en-US" sz="135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857" y="2209205"/>
            <a:ext cx="1712933" cy="1964164"/>
          </a:xfrm>
          <a:prstGeom prst="rect">
            <a:avLst/>
          </a:prstGeom>
        </p:spPr>
      </p:pic>
    </p:spTree>
    <p:extLst>
      <p:ext uri="{BB962C8B-B14F-4D97-AF65-F5344CB8AC3E}">
        <p14:creationId xmlns:p14="http://schemas.microsoft.com/office/powerpoint/2010/main" val="1608074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550"/>
            <a:ext cx="0" cy="0"/>
          </a:xfrm>
        </p:spPr>
        <p:txBody>
          <a:bodyPr/>
          <a:lstStyle/>
          <a:p>
            <a:pPr algn="ctr">
              <a:buClr>
                <a:srgbClr val="C00000"/>
              </a:buClr>
            </a:pPr>
            <a:r>
              <a:rPr lang="en-US" dirty="0">
                <a:solidFill>
                  <a:schemeClr val="tx1"/>
                </a:solidFill>
              </a:rPr>
              <a:t>What are the current treatments for hidradenitis </a:t>
            </a:r>
            <a:r>
              <a:rPr lang="en-US" dirty="0" err="1">
                <a:solidFill>
                  <a:schemeClr val="tx1"/>
                </a:solidFill>
              </a:rPr>
              <a:t>suppurativa</a:t>
            </a:r>
            <a:r>
              <a:rPr lang="en-US" dirty="0">
                <a:solidFill>
                  <a:schemeClr val="tx1"/>
                </a:solidFill>
              </a:rPr>
              <a:t> in children?</a:t>
            </a:r>
          </a:p>
        </p:txBody>
      </p:sp>
      <p:sp>
        <p:nvSpPr>
          <p:cNvPr id="4" name="TextBox 3"/>
          <p:cNvSpPr txBox="1"/>
          <p:nvPr/>
        </p:nvSpPr>
        <p:spPr>
          <a:xfrm>
            <a:off x="5263449" y="4503331"/>
            <a:ext cx="3880551" cy="577081"/>
          </a:xfrm>
          <a:prstGeom prst="rect">
            <a:avLst/>
          </a:prstGeom>
          <a:noFill/>
        </p:spPr>
        <p:txBody>
          <a:bodyPr wrap="square" rtlCol="0">
            <a:spAutoFit/>
          </a:bodyPr>
          <a:lstStyle/>
          <a:p>
            <a:pPr marL="345281" indent="-345281">
              <a:buClr>
                <a:srgbClr val="C00000"/>
              </a:buClr>
            </a:pPr>
            <a:r>
              <a:rPr lang="en-US" sz="1050" dirty="0" err="1"/>
              <a:t>Mikkelsen</a:t>
            </a:r>
            <a:r>
              <a:rPr lang="en-US" sz="1050" dirty="0"/>
              <a:t> P, et al. Hidradenitis </a:t>
            </a:r>
            <a:r>
              <a:rPr lang="en-US" sz="1050" dirty="0" err="1"/>
              <a:t>suppurativa</a:t>
            </a:r>
            <a:r>
              <a:rPr lang="en-US" sz="1050" dirty="0"/>
              <a:t> in children and adolescents: a review of treatment options. </a:t>
            </a:r>
            <a:r>
              <a:rPr lang="en-US" sz="1050" i="1" dirty="0"/>
              <a:t>Pediatric Drugs </a:t>
            </a:r>
            <a:r>
              <a:rPr lang="en-US" sz="1050" dirty="0"/>
              <a:t>2014 (16): 483-489. </a:t>
            </a:r>
          </a:p>
        </p:txBody>
      </p:sp>
      <p:sp>
        <p:nvSpPr>
          <p:cNvPr id="8" name="Content Placeholder 2"/>
          <p:cNvSpPr txBox="1">
            <a:spLocks/>
          </p:cNvSpPr>
          <p:nvPr/>
        </p:nvSpPr>
        <p:spPr>
          <a:xfrm>
            <a:off x="465157" y="1550850"/>
            <a:ext cx="7816529" cy="288303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r>
              <a:rPr lang="en-US" sz="1650" dirty="0"/>
              <a:t>Pediatric patients with Hidradenitis </a:t>
            </a:r>
            <a:r>
              <a:rPr lang="en-US" sz="1650" dirty="0" err="1"/>
              <a:t>suppurativa</a:t>
            </a:r>
            <a:r>
              <a:rPr lang="en-US" sz="1650" dirty="0"/>
              <a:t> should be examined for possible endocrine co-morbidities (premature </a:t>
            </a:r>
            <a:r>
              <a:rPr lang="en-US" sz="1650" dirty="0" err="1"/>
              <a:t>adrenarche</a:t>
            </a:r>
            <a:r>
              <a:rPr lang="en-US" sz="1650" dirty="0"/>
              <a:t> or diabetes). </a:t>
            </a:r>
          </a:p>
          <a:p>
            <a:pPr>
              <a:buClr>
                <a:srgbClr val="C00000"/>
              </a:buClr>
            </a:pPr>
            <a:r>
              <a:rPr lang="en-US" sz="1650" dirty="0"/>
              <a:t>If obese, weight loss is beneficial. </a:t>
            </a:r>
          </a:p>
          <a:p>
            <a:pPr>
              <a:buClr>
                <a:srgbClr val="C00000"/>
              </a:buClr>
            </a:pPr>
            <a:r>
              <a:rPr lang="en-US" sz="1650" dirty="0"/>
              <a:t>In addition to topical and systemic therapies for lesions, surgery may be necessary for scarred lesions and may include de-roofing and excisions. Incision and drainage is generally not recommended. </a:t>
            </a:r>
          </a:p>
          <a:p>
            <a:pPr>
              <a:buClr>
                <a:srgbClr val="C00000"/>
              </a:buClr>
            </a:pPr>
            <a:r>
              <a:rPr lang="en-US" sz="1650" dirty="0"/>
              <a:t>Biologic therapies, like Adalimumab (a recombinant human </a:t>
            </a:r>
            <a:r>
              <a:rPr lang="en-US" sz="1650" dirty="0" err="1"/>
              <a:t>IgGI</a:t>
            </a:r>
            <a:r>
              <a:rPr lang="en-US" sz="1650" dirty="0"/>
              <a:t> anti-TNF monoclonal antibody), </a:t>
            </a:r>
            <a:r>
              <a:rPr lang="en-US" sz="1650" dirty="0" err="1"/>
              <a:t>Anakinra</a:t>
            </a:r>
            <a:r>
              <a:rPr lang="en-US" sz="1650" dirty="0"/>
              <a:t> (a recombinant IL-I receptor antagonist), and </a:t>
            </a:r>
            <a:r>
              <a:rPr lang="en-US" sz="1650" dirty="0" err="1"/>
              <a:t>Ustekinumab</a:t>
            </a:r>
            <a:r>
              <a:rPr lang="en-US" sz="1650" dirty="0"/>
              <a:t> (a human IgG1x monoclonal antibody)  have shown promise but have not yielded definitive results. </a:t>
            </a:r>
          </a:p>
        </p:txBody>
      </p:sp>
    </p:spTree>
    <p:extLst>
      <p:ext uri="{BB962C8B-B14F-4D97-AF65-F5344CB8AC3E}">
        <p14:creationId xmlns:p14="http://schemas.microsoft.com/office/powerpoint/2010/main" val="831768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31DC7-4A79-A5F0-B228-D4EA52CBED24}"/>
              </a:ext>
            </a:extLst>
          </p:cNvPr>
          <p:cNvSpPr>
            <a:spLocks noGrp="1"/>
          </p:cNvSpPr>
          <p:nvPr>
            <p:ph sz="quarter" idx="10"/>
          </p:nvPr>
        </p:nvSpPr>
        <p:spPr>
          <a:xfrm>
            <a:off x="97494" y="1047750"/>
            <a:ext cx="3287829" cy="1295400"/>
          </a:xfrm>
        </p:spPr>
        <p:txBody>
          <a:bodyPr/>
          <a:lstStyle/>
          <a:p>
            <a:r>
              <a:rPr lang="en-US" sz="1500" i="0" dirty="0">
                <a:solidFill>
                  <a:srgbClr val="333333"/>
                </a:solidFill>
                <a:effectLst/>
              </a:rPr>
              <a:t>Figure A – Wide resection of the right axilla. </a:t>
            </a:r>
          </a:p>
          <a:p>
            <a:r>
              <a:rPr lang="en-US" sz="1500" i="0" dirty="0">
                <a:solidFill>
                  <a:srgbClr val="333333"/>
                </a:solidFill>
                <a:effectLst/>
              </a:rPr>
              <a:t>Figure B – Flap preparation. </a:t>
            </a:r>
          </a:p>
          <a:p>
            <a:r>
              <a:rPr lang="en-US" sz="1500" i="0" dirty="0">
                <a:solidFill>
                  <a:srgbClr val="333333"/>
                </a:solidFill>
                <a:effectLst/>
              </a:rPr>
              <a:t>Figure C – Successful wound closure with rotatory local flap. </a:t>
            </a:r>
          </a:p>
          <a:p>
            <a:r>
              <a:rPr lang="en-US" sz="1500" i="0" dirty="0">
                <a:solidFill>
                  <a:srgbClr val="333333"/>
                </a:solidFill>
                <a:effectLst/>
              </a:rPr>
              <a:t>Figure D – Wide excision of the left axilla. </a:t>
            </a:r>
          </a:p>
          <a:p>
            <a:r>
              <a:rPr lang="en-US" sz="1500" i="0" dirty="0">
                <a:solidFill>
                  <a:srgbClr val="333333"/>
                </a:solidFill>
                <a:effectLst/>
              </a:rPr>
              <a:t>Figure E – Successful reconstruction with local flap and skin graft (mixed technique)</a:t>
            </a:r>
            <a:endParaRPr lang="en-US" sz="1500" dirty="0">
              <a:solidFill>
                <a:srgbClr val="211D1E"/>
              </a:solidFill>
              <a:effectLst/>
            </a:endParaRPr>
          </a:p>
        </p:txBody>
      </p:sp>
      <p:sp>
        <p:nvSpPr>
          <p:cNvPr id="5" name="TextBox 4">
            <a:extLst>
              <a:ext uri="{FF2B5EF4-FFF2-40B4-BE49-F238E27FC236}">
                <a16:creationId xmlns:a16="http://schemas.microsoft.com/office/drawing/2014/main" id="{65CA991F-C5B7-FAAF-1618-C8E0599E1DD7}"/>
              </a:ext>
            </a:extLst>
          </p:cNvPr>
          <p:cNvSpPr txBox="1"/>
          <p:nvPr/>
        </p:nvSpPr>
        <p:spPr>
          <a:xfrm>
            <a:off x="150117" y="4379952"/>
            <a:ext cx="5497628" cy="553998"/>
          </a:xfrm>
          <a:prstGeom prst="rect">
            <a:avLst/>
          </a:prstGeom>
          <a:noFill/>
        </p:spPr>
        <p:txBody>
          <a:bodyPr wrap="square" rtlCol="0">
            <a:spAutoFit/>
          </a:bodyPr>
          <a:lstStyle/>
          <a:p>
            <a:pPr marL="403225" indent="-403225"/>
            <a:r>
              <a:rPr lang="en-US" sz="1000" b="0" i="0" dirty="0" err="1">
                <a:solidFill>
                  <a:srgbClr val="212121"/>
                </a:solidFill>
                <a:effectLst/>
                <a:latin typeface="Roboto" panose="02000000000000000000" pitchFamily="2" charset="0"/>
              </a:rPr>
              <a:t>Gierek</a:t>
            </a:r>
            <a:r>
              <a:rPr lang="en-US" sz="1000" b="0" i="0" dirty="0">
                <a:solidFill>
                  <a:srgbClr val="212121"/>
                </a:solidFill>
                <a:effectLst/>
                <a:latin typeface="Roboto" panose="02000000000000000000" pitchFamily="2" charset="0"/>
              </a:rPr>
              <a:t>, M., </a:t>
            </a:r>
            <a:r>
              <a:rPr lang="en-US" sz="1000" b="0" i="0" dirty="0" err="1">
                <a:solidFill>
                  <a:srgbClr val="212121"/>
                </a:solidFill>
                <a:effectLst/>
                <a:latin typeface="Roboto" panose="02000000000000000000" pitchFamily="2" charset="0"/>
              </a:rPr>
              <a:t>Ochała-Gierek</a:t>
            </a:r>
            <a:r>
              <a:rPr lang="en-US" sz="1000" b="0" i="0" dirty="0">
                <a:solidFill>
                  <a:srgbClr val="212121"/>
                </a:solidFill>
                <a:effectLst/>
                <a:latin typeface="Roboto" panose="02000000000000000000" pitchFamily="2" charset="0"/>
              </a:rPr>
              <a:t>, G., </a:t>
            </a:r>
            <a:r>
              <a:rPr lang="en-US" sz="1000" b="0" i="0" dirty="0" err="1">
                <a:solidFill>
                  <a:srgbClr val="212121"/>
                </a:solidFill>
                <a:effectLst/>
                <a:latin typeface="Roboto" panose="02000000000000000000" pitchFamily="2" charset="0"/>
              </a:rPr>
              <a:t>Kitala</a:t>
            </a:r>
            <a:r>
              <a:rPr lang="en-US" sz="1000" b="0" i="0" dirty="0">
                <a:solidFill>
                  <a:srgbClr val="212121"/>
                </a:solidFill>
                <a:effectLst/>
                <a:latin typeface="Roboto" panose="02000000000000000000" pitchFamily="2" charset="0"/>
              </a:rPr>
              <a:t>, D., </a:t>
            </a:r>
            <a:r>
              <a:rPr lang="en-US" sz="1000" b="0" i="0" dirty="0" err="1">
                <a:solidFill>
                  <a:srgbClr val="212121"/>
                </a:solidFill>
                <a:effectLst/>
                <a:latin typeface="Roboto" panose="02000000000000000000" pitchFamily="2" charset="0"/>
              </a:rPr>
              <a:t>Łabuś</a:t>
            </a:r>
            <a:r>
              <a:rPr lang="en-US" sz="1000" b="0" i="0" dirty="0">
                <a:solidFill>
                  <a:srgbClr val="212121"/>
                </a:solidFill>
                <a:effectLst/>
                <a:latin typeface="Roboto" panose="02000000000000000000" pitchFamily="2" charset="0"/>
              </a:rPr>
              <a:t>, W., &amp; </a:t>
            </a:r>
            <a:r>
              <a:rPr lang="en-US" sz="1000" b="0" i="0" dirty="0" err="1">
                <a:solidFill>
                  <a:srgbClr val="212121"/>
                </a:solidFill>
                <a:effectLst/>
                <a:latin typeface="Roboto" panose="02000000000000000000" pitchFamily="2" charset="0"/>
              </a:rPr>
              <a:t>Bergler-Czop</a:t>
            </a:r>
            <a:r>
              <a:rPr lang="en-US" sz="1000" b="0" i="0" dirty="0">
                <a:solidFill>
                  <a:srgbClr val="212121"/>
                </a:solidFill>
                <a:effectLst/>
                <a:latin typeface="Roboto" panose="02000000000000000000" pitchFamily="2" charset="0"/>
              </a:rPr>
              <a:t>, B. (2022). Surgical management of hidradenitis suppurativa. </a:t>
            </a:r>
            <a:r>
              <a:rPr lang="en-US" sz="1000" b="0" i="1" dirty="0" err="1">
                <a:solidFill>
                  <a:srgbClr val="212121"/>
                </a:solidFill>
                <a:effectLst/>
                <a:latin typeface="Roboto" panose="02000000000000000000" pitchFamily="2" charset="0"/>
              </a:rPr>
              <a:t>Postepy</a:t>
            </a:r>
            <a:r>
              <a:rPr lang="en-US" sz="1000" b="0" i="1" dirty="0">
                <a:solidFill>
                  <a:srgbClr val="212121"/>
                </a:solidFill>
                <a:effectLst/>
                <a:latin typeface="Roboto" panose="02000000000000000000" pitchFamily="2" charset="0"/>
              </a:rPr>
              <a:t> </a:t>
            </a:r>
            <a:r>
              <a:rPr lang="en-US" sz="1000" b="0" i="1" dirty="0" err="1">
                <a:solidFill>
                  <a:srgbClr val="212121"/>
                </a:solidFill>
                <a:effectLst/>
                <a:latin typeface="Roboto" panose="02000000000000000000" pitchFamily="2" charset="0"/>
              </a:rPr>
              <a:t>dermatologii</a:t>
            </a:r>
            <a:r>
              <a:rPr lang="en-US" sz="1000" b="0" i="1" dirty="0">
                <a:solidFill>
                  <a:srgbClr val="212121"/>
                </a:solidFill>
                <a:effectLst/>
                <a:latin typeface="Roboto" panose="02000000000000000000" pitchFamily="2" charset="0"/>
              </a:rPr>
              <a:t> </a:t>
            </a:r>
            <a:r>
              <a:rPr lang="en-US" sz="1000" b="0" i="1" dirty="0" err="1">
                <a:solidFill>
                  <a:srgbClr val="212121"/>
                </a:solidFill>
                <a:effectLst/>
                <a:latin typeface="Roboto" panose="02000000000000000000" pitchFamily="2" charset="0"/>
              </a:rPr>
              <a:t>i</a:t>
            </a:r>
            <a:r>
              <a:rPr lang="en-US" sz="1000" b="0" i="1" dirty="0">
                <a:solidFill>
                  <a:srgbClr val="212121"/>
                </a:solidFill>
                <a:effectLst/>
                <a:latin typeface="Roboto" panose="02000000000000000000" pitchFamily="2" charset="0"/>
              </a:rPr>
              <a:t> </a:t>
            </a:r>
            <a:r>
              <a:rPr lang="en-US" sz="1000" b="0" i="1" dirty="0" err="1">
                <a:solidFill>
                  <a:srgbClr val="212121"/>
                </a:solidFill>
                <a:effectLst/>
                <a:latin typeface="Roboto" panose="02000000000000000000" pitchFamily="2" charset="0"/>
              </a:rPr>
              <a:t>alergologii</a:t>
            </a:r>
            <a:r>
              <a:rPr lang="en-US" sz="1000" b="0" i="0" dirty="0">
                <a:solidFill>
                  <a:srgbClr val="212121"/>
                </a:solidFill>
                <a:effectLst/>
                <a:latin typeface="Roboto" panose="02000000000000000000" pitchFamily="2" charset="0"/>
              </a:rPr>
              <a:t>, </a:t>
            </a:r>
            <a:r>
              <a:rPr lang="en-US" sz="1000" b="0" i="1" dirty="0">
                <a:solidFill>
                  <a:srgbClr val="212121"/>
                </a:solidFill>
                <a:effectLst/>
                <a:latin typeface="Roboto" panose="02000000000000000000" pitchFamily="2" charset="0"/>
              </a:rPr>
              <a:t>39</a:t>
            </a:r>
            <a:r>
              <a:rPr lang="en-US" sz="1000" b="0" i="0" dirty="0">
                <a:solidFill>
                  <a:srgbClr val="212121"/>
                </a:solidFill>
                <a:effectLst/>
                <a:latin typeface="Roboto" panose="02000000000000000000" pitchFamily="2" charset="0"/>
              </a:rPr>
              <a:t>(6), 1015–1020. https://</a:t>
            </a:r>
            <a:r>
              <a:rPr lang="en-US" sz="1000" b="0" i="0" dirty="0" err="1">
                <a:solidFill>
                  <a:srgbClr val="212121"/>
                </a:solidFill>
                <a:effectLst/>
                <a:latin typeface="Roboto" panose="02000000000000000000" pitchFamily="2" charset="0"/>
              </a:rPr>
              <a:t>doi.org</a:t>
            </a:r>
            <a:r>
              <a:rPr lang="en-US" sz="1000" b="0" i="0" dirty="0">
                <a:solidFill>
                  <a:srgbClr val="212121"/>
                </a:solidFill>
                <a:effectLst/>
                <a:latin typeface="Roboto" panose="02000000000000000000" pitchFamily="2" charset="0"/>
              </a:rPr>
              <a:t>/10.5114/ada.2022.115323</a:t>
            </a:r>
            <a:endParaRPr lang="en-US" sz="1000" dirty="0"/>
          </a:p>
        </p:txBody>
      </p:sp>
      <p:sp>
        <p:nvSpPr>
          <p:cNvPr id="8" name="Title 1">
            <a:extLst>
              <a:ext uri="{FF2B5EF4-FFF2-40B4-BE49-F238E27FC236}">
                <a16:creationId xmlns:a16="http://schemas.microsoft.com/office/drawing/2014/main" id="{0DC64A26-07AC-20FC-39C2-E5A829D6ED9E}"/>
              </a:ext>
            </a:extLst>
          </p:cNvPr>
          <p:cNvSpPr>
            <a:spLocks noGrp="1"/>
          </p:cNvSpPr>
          <p:nvPr>
            <p:ph type="title"/>
          </p:nvPr>
        </p:nvSpPr>
        <p:spPr>
          <a:xfrm>
            <a:off x="157044" y="209550"/>
            <a:ext cx="8507392" cy="672387"/>
          </a:xfrm>
        </p:spPr>
        <p:txBody>
          <a:bodyPr>
            <a:noAutofit/>
          </a:bodyPr>
          <a:lstStyle/>
          <a:p>
            <a:pPr algn="ctr"/>
            <a:r>
              <a:rPr lang="en-US" sz="3200" dirty="0">
                <a:solidFill>
                  <a:schemeClr val="tx1"/>
                </a:solidFill>
              </a:rPr>
              <a:t>Hidradenitis Suppurativa</a:t>
            </a:r>
          </a:p>
        </p:txBody>
      </p:sp>
      <p:pic>
        <p:nvPicPr>
          <p:cNvPr id="31746" name="Picture 2">
            <a:extLst>
              <a:ext uri="{FF2B5EF4-FFF2-40B4-BE49-F238E27FC236}">
                <a16:creationId xmlns:a16="http://schemas.microsoft.com/office/drawing/2014/main" id="{A28761CD-B794-B752-84B9-734CCD6A9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032" y="909992"/>
            <a:ext cx="5691468" cy="310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26291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a:xfrm>
            <a:off x="457200" y="205820"/>
            <a:ext cx="8229600" cy="857250"/>
          </a:xfrm>
        </p:spPr>
        <p:txBody>
          <a:bodyPr/>
          <a:lstStyle/>
          <a:p>
            <a:pPr algn="ctr"/>
            <a:r>
              <a:rPr lang="en-US" dirty="0"/>
              <a:t>What is Hidradenitis suppurativa? </a:t>
            </a:r>
          </a:p>
        </p:txBody>
      </p:sp>
      <p:sp>
        <p:nvSpPr>
          <p:cNvPr id="3" name="Content Placeholder 2">
            <a:extLst>
              <a:ext uri="{FF2B5EF4-FFF2-40B4-BE49-F238E27FC236}">
                <a16:creationId xmlns:a16="http://schemas.microsoft.com/office/drawing/2014/main" id="{8F131DC7-4A79-A5F0-B228-D4EA52CBED24}"/>
              </a:ext>
            </a:extLst>
          </p:cNvPr>
          <p:cNvSpPr>
            <a:spLocks noGrp="1"/>
          </p:cNvSpPr>
          <p:nvPr>
            <p:ph sz="quarter" idx="10"/>
          </p:nvPr>
        </p:nvSpPr>
        <p:spPr>
          <a:xfrm>
            <a:off x="309564" y="1352550"/>
            <a:ext cx="4186237" cy="1974427"/>
          </a:xfrm>
        </p:spPr>
        <p:txBody>
          <a:bodyPr/>
          <a:lstStyle/>
          <a:p>
            <a:pPr algn="l" rtl="0" fontAlgn="base">
              <a:buFont typeface="Arial" panose="020B0604020202020204" pitchFamily="34" charset="0"/>
              <a:buChar char="•"/>
            </a:pPr>
            <a:r>
              <a:rPr lang="en-US" sz="1600" b="0" i="0" u="none" strike="noStrike" dirty="0">
                <a:effectLst/>
                <a:latin typeface="+mj-lt"/>
              </a:rPr>
              <a:t>Hidradenitis suppurativa is a chronic, inflammatory, recurring, debilitating skin disease of the hair follicles that usually presents after puberty with painful, deep-seated, inflamed lesions in the apocrine gland-bearing areas of the body (most commonly the axillae, inguinal, and anogenital regions). </a:t>
            </a:r>
            <a:r>
              <a:rPr lang="en-US" sz="1600" b="0" i="0" dirty="0">
                <a:effectLst/>
                <a:latin typeface="+mj-lt"/>
              </a:rPr>
              <a:t>​</a:t>
            </a:r>
          </a:p>
          <a:p>
            <a:pPr algn="l" rtl="0" fontAlgn="base">
              <a:buFont typeface="Arial" panose="020B0604020202020204" pitchFamily="34" charset="0"/>
              <a:buChar char="•"/>
            </a:pPr>
            <a:r>
              <a:rPr lang="en-US" sz="1600" b="0" i="0" u="none" strike="noStrike" dirty="0">
                <a:effectLst/>
                <a:latin typeface="+mj-lt"/>
              </a:rPr>
              <a:t>Early recognition and treatment is crucial in order to minimize subsequent life-course effects of this disease.</a:t>
            </a:r>
            <a:r>
              <a:rPr lang="en-US" sz="1600" b="0" i="0" dirty="0">
                <a:effectLst/>
                <a:latin typeface="+mj-lt"/>
              </a:rPr>
              <a:t>​</a:t>
            </a:r>
          </a:p>
        </p:txBody>
      </p:sp>
      <p:sp>
        <p:nvSpPr>
          <p:cNvPr id="4" name="TextBox 3">
            <a:extLst>
              <a:ext uri="{FF2B5EF4-FFF2-40B4-BE49-F238E27FC236}">
                <a16:creationId xmlns:a16="http://schemas.microsoft.com/office/drawing/2014/main" id="{0810D20C-74CA-1DBA-96FD-18EFD08A2B34}"/>
              </a:ext>
            </a:extLst>
          </p:cNvPr>
          <p:cNvSpPr txBox="1"/>
          <p:nvPr/>
        </p:nvSpPr>
        <p:spPr>
          <a:xfrm>
            <a:off x="76200" y="4548485"/>
            <a:ext cx="5067871" cy="461665"/>
          </a:xfrm>
          <a:prstGeom prst="rect">
            <a:avLst/>
          </a:prstGeom>
          <a:noFill/>
        </p:spPr>
        <p:txBody>
          <a:bodyPr wrap="square" rtlCol="0">
            <a:spAutoFit/>
          </a:bodyPr>
          <a:lstStyle/>
          <a:p>
            <a:pPr marL="403225" indent="-403225"/>
            <a:r>
              <a:rPr lang="en-US" sz="1200" b="0" i="0" u="none" strike="noStrike" dirty="0" err="1">
                <a:effectLst/>
                <a:latin typeface="Calibri" panose="020F0502020204030204" pitchFamily="34" charset="0"/>
              </a:rPr>
              <a:t>Lindenhardt</a:t>
            </a:r>
            <a:r>
              <a:rPr lang="en-US" sz="1200" b="0" i="0" u="none" strike="noStrike" dirty="0">
                <a:effectLst/>
                <a:latin typeface="Calibri" panose="020F0502020204030204" pitchFamily="34" charset="0"/>
              </a:rPr>
              <a:t> </a:t>
            </a:r>
            <a:r>
              <a:rPr lang="en-US" sz="1200" b="0" i="0" u="none" strike="noStrike" dirty="0" err="1">
                <a:effectLst/>
                <a:latin typeface="Calibri" panose="020F0502020204030204" pitchFamily="34" charset="0"/>
              </a:rPr>
              <a:t>Saunte</a:t>
            </a:r>
            <a:r>
              <a:rPr lang="en-US" sz="1200" b="0" i="0" u="none" strike="noStrike" dirty="0">
                <a:effectLst/>
                <a:latin typeface="Calibri" panose="020F0502020204030204" pitchFamily="34" charset="0"/>
              </a:rPr>
              <a:t> DM, et al. Hidradenitis suppurativa: Advances in diagnosis and treatment. </a:t>
            </a:r>
            <a:r>
              <a:rPr lang="en-US" sz="1200" b="0" i="1" u="none" strike="noStrike" dirty="0">
                <a:effectLst/>
                <a:latin typeface="Calibri" panose="020F0502020204030204" pitchFamily="34" charset="0"/>
              </a:rPr>
              <a:t>JAMA </a:t>
            </a:r>
            <a:r>
              <a:rPr lang="en-US" sz="1200" b="0" i="0" u="none" strike="noStrike" dirty="0">
                <a:effectLst/>
                <a:latin typeface="Calibri" panose="020F0502020204030204" pitchFamily="34" charset="0"/>
              </a:rPr>
              <a:t>2017 (318)20: 2019-2032. </a:t>
            </a:r>
            <a:r>
              <a:rPr lang="en-US" sz="1200" b="0" i="0" dirty="0">
                <a:effectLst/>
                <a:latin typeface="Calibri" panose="020F0502020204030204" pitchFamily="34" charset="0"/>
              </a:rPr>
              <a:t>​</a:t>
            </a:r>
            <a:endParaRPr lang="en-US" sz="1200" dirty="0"/>
          </a:p>
        </p:txBody>
      </p:sp>
      <p:pic>
        <p:nvPicPr>
          <p:cNvPr id="2050" name="Picture 2">
            <a:extLst>
              <a:ext uri="{FF2B5EF4-FFF2-40B4-BE49-F238E27FC236}">
                <a16:creationId xmlns:a16="http://schemas.microsoft.com/office/drawing/2014/main" id="{A0F0F6CE-1C4C-5999-3C25-54E26B13B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1" y="773590"/>
            <a:ext cx="4536086" cy="393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384156"/>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p:txBody>
          <a:bodyPr/>
          <a:lstStyle/>
          <a:p>
            <a:pPr algn="ctr"/>
            <a:r>
              <a:rPr lang="en-US" sz="2800" dirty="0"/>
              <a:t>At what age does Hidradenitis Suppurativa present itself in pediatric population? </a:t>
            </a:r>
          </a:p>
        </p:txBody>
      </p:sp>
      <p:sp>
        <p:nvSpPr>
          <p:cNvPr id="3" name="Content Placeholder 2">
            <a:extLst>
              <a:ext uri="{FF2B5EF4-FFF2-40B4-BE49-F238E27FC236}">
                <a16:creationId xmlns:a16="http://schemas.microsoft.com/office/drawing/2014/main" id="{8F131DC7-4A79-A5F0-B228-D4EA52CBED24}"/>
              </a:ext>
            </a:extLst>
          </p:cNvPr>
          <p:cNvSpPr>
            <a:spLocks noGrp="1"/>
          </p:cNvSpPr>
          <p:nvPr>
            <p:ph sz="quarter" idx="10"/>
          </p:nvPr>
        </p:nvSpPr>
        <p:spPr>
          <a:xfrm>
            <a:off x="457200" y="1428750"/>
            <a:ext cx="8001000" cy="2667000"/>
          </a:xfrm>
        </p:spPr>
        <p:txBody>
          <a:bodyPr/>
          <a:lstStyle/>
          <a:p>
            <a:pPr>
              <a:buSzPct val="100000"/>
            </a:pPr>
            <a:r>
              <a:rPr lang="en-US" sz="2000" dirty="0">
                <a:effectLst/>
                <a:latin typeface="Calibri" panose="020F0502020204030204" pitchFamily="34" charset="0"/>
                <a:ea typeface="Calibri" panose="020F0502020204030204" pitchFamily="34" charset="0"/>
                <a:cs typeface="Times New Roman" panose="02020603050405020304" pitchFamily="18" charset="0"/>
              </a:rPr>
              <a:t>It usually presents after puberty with painful, deep-seated, inflamed lesions in the apocrine gland bearing areas of the body, such as the axillae, inguinal folds, and perianal area. Earlier studies reported that the mean age of onset of HS was between 20 to 24 years. </a:t>
            </a:r>
          </a:p>
          <a:p>
            <a:pPr>
              <a:buSzPct val="100000"/>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buSzPct val="100000"/>
            </a:pPr>
            <a:r>
              <a:rPr lang="en-US" sz="2000" dirty="0">
                <a:effectLst/>
                <a:latin typeface="Calibri" panose="020F0502020204030204" pitchFamily="34" charset="0"/>
                <a:ea typeface="Calibri" panose="020F0502020204030204" pitchFamily="34" charset="0"/>
                <a:cs typeface="Times New Roman" panose="02020603050405020304" pitchFamily="18" charset="0"/>
              </a:rPr>
              <a:t>More recently, it has been shown that HS has a bimodal age of onset, with the first peak in the late teens and a second peak in the mid 40s, and that for classic HS the mean age at diagnosis is later in in male than female patients (19.7 years vs 16.8 years, respectively).</a:t>
            </a:r>
            <a:r>
              <a:rPr lang="en-US" sz="2000" dirty="0">
                <a:effectLst/>
              </a:rPr>
              <a:t> </a:t>
            </a:r>
            <a:endParaRPr lang="en-US" sz="2000" dirty="0"/>
          </a:p>
        </p:txBody>
      </p:sp>
      <p:sp>
        <p:nvSpPr>
          <p:cNvPr id="4" name="TextBox 3">
            <a:extLst>
              <a:ext uri="{FF2B5EF4-FFF2-40B4-BE49-F238E27FC236}">
                <a16:creationId xmlns:a16="http://schemas.microsoft.com/office/drawing/2014/main" id="{0810D20C-74CA-1DBA-96FD-18EFD08A2B34}"/>
              </a:ext>
            </a:extLst>
          </p:cNvPr>
          <p:cNvSpPr txBox="1"/>
          <p:nvPr/>
        </p:nvSpPr>
        <p:spPr>
          <a:xfrm>
            <a:off x="3886200" y="4336961"/>
            <a:ext cx="5144071" cy="600164"/>
          </a:xfrm>
          <a:prstGeom prst="rect">
            <a:avLst/>
          </a:prstGeom>
          <a:noFill/>
        </p:spPr>
        <p:txBody>
          <a:bodyPr wrap="square" rtlCol="0">
            <a:spAutoFit/>
          </a:bodyPr>
          <a:lstStyle/>
          <a:p>
            <a:pPr marL="403225" indent="-403225"/>
            <a:r>
              <a:rPr lang="en-US" sz="1100" kern="0" dirty="0" err="1">
                <a:solidFill>
                  <a:srgbClr val="333333"/>
                </a:solidFill>
                <a:effectLst/>
                <a:ea typeface="Times New Roman" panose="02020603050405020304" pitchFamily="18" charset="0"/>
                <a:cs typeface="Times New Roman" panose="02020603050405020304" pitchFamily="18" charset="0"/>
              </a:rPr>
              <a:t>Liy</a:t>
            </a:r>
            <a:r>
              <a:rPr lang="en-US" sz="1100" kern="0" dirty="0">
                <a:solidFill>
                  <a:srgbClr val="333333"/>
                </a:solidFill>
                <a:effectLst/>
                <a:ea typeface="Times New Roman" panose="02020603050405020304" pitchFamily="18" charset="0"/>
                <a:cs typeface="Times New Roman" panose="02020603050405020304" pitchFamily="18" charset="0"/>
              </a:rPr>
              <a:t>-Wong C, Kim M, </a:t>
            </a:r>
            <a:r>
              <a:rPr lang="en-US" sz="1100" kern="0" dirty="0" err="1">
                <a:solidFill>
                  <a:srgbClr val="333333"/>
                </a:solidFill>
                <a:effectLst/>
                <a:ea typeface="Times New Roman" panose="02020603050405020304" pitchFamily="18" charset="0"/>
                <a:cs typeface="Times New Roman" panose="02020603050405020304" pitchFamily="18" charset="0"/>
              </a:rPr>
              <a:t>Kirkorian</a:t>
            </a:r>
            <a:r>
              <a:rPr lang="en-US" sz="1100" kern="0" dirty="0">
                <a:solidFill>
                  <a:srgbClr val="333333"/>
                </a:solidFill>
                <a:effectLst/>
                <a:ea typeface="Times New Roman" panose="02020603050405020304" pitchFamily="18" charset="0"/>
                <a:cs typeface="Times New Roman" panose="02020603050405020304" pitchFamily="18" charset="0"/>
              </a:rPr>
              <a:t> AY, et al. Hidradenitis Suppurativa in the Pediatric Population: An International, Multicenter, Retrospective, Cross-sectional Study of 481 Pediatric Patients. </a:t>
            </a:r>
            <a:r>
              <a:rPr lang="en-US" sz="1100" i="1" kern="0" dirty="0">
                <a:solidFill>
                  <a:srgbClr val="333333"/>
                </a:solidFill>
                <a:effectLst/>
                <a:ea typeface="Times New Roman" panose="02020603050405020304" pitchFamily="18" charset="0"/>
                <a:cs typeface="Times New Roman" panose="02020603050405020304" pitchFamily="18" charset="0"/>
              </a:rPr>
              <a:t>JAMA Dermatol.</a:t>
            </a:r>
            <a:r>
              <a:rPr lang="en-US" sz="1100" kern="0" dirty="0">
                <a:solidFill>
                  <a:srgbClr val="333333"/>
                </a:solidFill>
                <a:effectLst/>
                <a:ea typeface="Times New Roman" panose="02020603050405020304" pitchFamily="18" charset="0"/>
                <a:cs typeface="Times New Roman" panose="02020603050405020304" pitchFamily="18" charset="0"/>
              </a:rPr>
              <a:t> 2021;157(4):385–391. </a:t>
            </a:r>
            <a:endParaRPr lang="en-US" sz="1100" dirty="0"/>
          </a:p>
        </p:txBody>
      </p:sp>
    </p:spTree>
    <p:extLst>
      <p:ext uri="{BB962C8B-B14F-4D97-AF65-F5344CB8AC3E}">
        <p14:creationId xmlns:p14="http://schemas.microsoft.com/office/powerpoint/2010/main" val="421319983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p:txBody>
          <a:bodyPr/>
          <a:lstStyle/>
          <a:p>
            <a:pPr algn="ctr"/>
            <a:r>
              <a:rPr lang="en-US" sz="2800" dirty="0"/>
              <a:t>At what age does Hidradenitis Suppurativa present itself in pediatric population? </a:t>
            </a:r>
          </a:p>
        </p:txBody>
      </p:sp>
      <p:sp>
        <p:nvSpPr>
          <p:cNvPr id="4" name="TextBox 3">
            <a:extLst>
              <a:ext uri="{FF2B5EF4-FFF2-40B4-BE49-F238E27FC236}">
                <a16:creationId xmlns:a16="http://schemas.microsoft.com/office/drawing/2014/main" id="{0810D20C-74CA-1DBA-96FD-18EFD08A2B34}"/>
              </a:ext>
            </a:extLst>
          </p:cNvPr>
          <p:cNvSpPr txBox="1"/>
          <p:nvPr/>
        </p:nvSpPr>
        <p:spPr>
          <a:xfrm>
            <a:off x="6172200" y="2190750"/>
            <a:ext cx="2705671" cy="1446550"/>
          </a:xfrm>
          <a:prstGeom prst="rect">
            <a:avLst/>
          </a:prstGeom>
          <a:noFill/>
        </p:spPr>
        <p:txBody>
          <a:bodyPr wrap="square" rtlCol="0">
            <a:spAutoFit/>
          </a:bodyPr>
          <a:lstStyle/>
          <a:p>
            <a:pPr marL="403225" indent="-403225"/>
            <a:r>
              <a:rPr lang="en-US" sz="1100" kern="0" dirty="0" err="1">
                <a:solidFill>
                  <a:srgbClr val="333333"/>
                </a:solidFill>
                <a:effectLst/>
                <a:ea typeface="Times New Roman" panose="02020603050405020304" pitchFamily="18" charset="0"/>
                <a:cs typeface="Times New Roman" panose="02020603050405020304" pitchFamily="18" charset="0"/>
              </a:rPr>
              <a:t>Liy</a:t>
            </a:r>
            <a:r>
              <a:rPr lang="en-US" sz="1100" kern="0" dirty="0">
                <a:solidFill>
                  <a:srgbClr val="333333"/>
                </a:solidFill>
                <a:effectLst/>
                <a:ea typeface="Times New Roman" panose="02020603050405020304" pitchFamily="18" charset="0"/>
                <a:cs typeface="Times New Roman" panose="02020603050405020304" pitchFamily="18" charset="0"/>
              </a:rPr>
              <a:t>-Wong C, Kim M, </a:t>
            </a:r>
            <a:r>
              <a:rPr lang="en-US" sz="1100" kern="0" dirty="0" err="1">
                <a:solidFill>
                  <a:srgbClr val="333333"/>
                </a:solidFill>
                <a:effectLst/>
                <a:ea typeface="Times New Roman" panose="02020603050405020304" pitchFamily="18" charset="0"/>
                <a:cs typeface="Times New Roman" panose="02020603050405020304" pitchFamily="18" charset="0"/>
              </a:rPr>
              <a:t>Kirkorian</a:t>
            </a:r>
            <a:r>
              <a:rPr lang="en-US" sz="1100" kern="0" dirty="0">
                <a:solidFill>
                  <a:srgbClr val="333333"/>
                </a:solidFill>
                <a:effectLst/>
                <a:ea typeface="Times New Roman" panose="02020603050405020304" pitchFamily="18" charset="0"/>
                <a:cs typeface="Times New Roman" panose="02020603050405020304" pitchFamily="18" charset="0"/>
              </a:rPr>
              <a:t> AY, et al. Hidradenitis Suppurativa in the Pediatric Population: An International, Multicenter, Retrospective, Cross-sectional Study of 481 Pediatric Patients. </a:t>
            </a:r>
            <a:r>
              <a:rPr lang="en-US" sz="1100" i="1" kern="0" dirty="0">
                <a:solidFill>
                  <a:srgbClr val="333333"/>
                </a:solidFill>
                <a:effectLst/>
                <a:ea typeface="Times New Roman" panose="02020603050405020304" pitchFamily="18" charset="0"/>
                <a:cs typeface="Times New Roman" panose="02020603050405020304" pitchFamily="18" charset="0"/>
              </a:rPr>
              <a:t>JAMA Dermatol.</a:t>
            </a:r>
            <a:r>
              <a:rPr lang="en-US" sz="1100" kern="0" dirty="0">
                <a:solidFill>
                  <a:srgbClr val="333333"/>
                </a:solidFill>
                <a:effectLst/>
                <a:ea typeface="Times New Roman" panose="02020603050405020304" pitchFamily="18" charset="0"/>
                <a:cs typeface="Times New Roman" panose="02020603050405020304" pitchFamily="18" charset="0"/>
              </a:rPr>
              <a:t> 2021;157(4):385–391. </a:t>
            </a:r>
            <a:endParaRPr lang="en-US" sz="1100" dirty="0"/>
          </a:p>
        </p:txBody>
      </p:sp>
      <p:sp>
        <p:nvSpPr>
          <p:cNvPr id="7" name="Rectangle 2">
            <a:extLst>
              <a:ext uri="{FF2B5EF4-FFF2-40B4-BE49-F238E27FC236}">
                <a16:creationId xmlns:a16="http://schemas.microsoft.com/office/drawing/2014/main" id="{D33F6933-9F82-7A82-C252-B9AA1C5DDBFB}"/>
              </a:ext>
            </a:extLst>
          </p:cNvPr>
          <p:cNvSpPr>
            <a:spLocks noChangeArrowheads="1"/>
          </p:cNvSpPr>
          <p:nvPr/>
        </p:nvSpPr>
        <p:spPr bwMode="auto">
          <a:xfrm>
            <a:off x="0" y="-1"/>
            <a:ext cx="927652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3B82FE81-1BFB-360B-CB7A-92A81D3BD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224282"/>
            <a:ext cx="3854193" cy="3633468"/>
          </a:xfrm>
          <a:prstGeom prst="rect">
            <a:avLst/>
          </a:prstGeom>
        </p:spPr>
      </p:pic>
    </p:spTree>
    <p:extLst>
      <p:ext uri="{BB962C8B-B14F-4D97-AF65-F5344CB8AC3E}">
        <p14:creationId xmlns:p14="http://schemas.microsoft.com/office/powerpoint/2010/main" val="2690406834"/>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p:txBody>
          <a:bodyPr/>
          <a:lstStyle/>
          <a:p>
            <a:pPr algn="ctr"/>
            <a:r>
              <a:rPr lang="en-US" sz="2400" dirty="0"/>
              <a:t>What is the prevalence of HS in pediatric population? </a:t>
            </a:r>
          </a:p>
        </p:txBody>
      </p:sp>
      <p:sp>
        <p:nvSpPr>
          <p:cNvPr id="3" name="Content Placeholder 2">
            <a:extLst>
              <a:ext uri="{FF2B5EF4-FFF2-40B4-BE49-F238E27FC236}">
                <a16:creationId xmlns:a16="http://schemas.microsoft.com/office/drawing/2014/main" id="{8F131DC7-4A79-A5F0-B228-D4EA52CBED24}"/>
              </a:ext>
            </a:extLst>
          </p:cNvPr>
          <p:cNvSpPr>
            <a:spLocks noGrp="1"/>
          </p:cNvSpPr>
          <p:nvPr>
            <p:ph sz="quarter" idx="10"/>
          </p:nvPr>
        </p:nvSpPr>
        <p:spPr>
          <a:xfrm>
            <a:off x="228600" y="590550"/>
            <a:ext cx="8763000" cy="3352800"/>
          </a:xfrm>
        </p:spPr>
        <p:txBody>
          <a:bodyPr/>
          <a:lstStyle/>
          <a:p>
            <a:r>
              <a:rPr lang="en-US" sz="1300" dirty="0">
                <a:effectLst/>
              </a:rPr>
              <a:t>The exact prevalence of HS globally</a:t>
            </a:r>
            <a:r>
              <a:rPr lang="en-US" sz="1300" dirty="0"/>
              <a:t> </a:t>
            </a:r>
            <a:r>
              <a:rPr lang="en-US" sz="1300" dirty="0">
                <a:effectLst/>
              </a:rPr>
              <a:t>has been difficult to estimate because</a:t>
            </a:r>
            <a:r>
              <a:rPr lang="en-US" sz="1300" dirty="0"/>
              <a:t> </a:t>
            </a:r>
            <a:r>
              <a:rPr lang="en-US" sz="1300" dirty="0">
                <a:effectLst/>
              </a:rPr>
              <a:t>of misdiagnosis and diagnostic delay,</a:t>
            </a:r>
            <a:r>
              <a:rPr lang="en-US" sz="1300" dirty="0"/>
              <a:t> </a:t>
            </a:r>
            <a:r>
              <a:rPr lang="en-US" sz="1300" dirty="0">
                <a:effectLst/>
              </a:rPr>
              <a:t>though recent studies show rates between 0.1% and 2%.7,12 In the</a:t>
            </a:r>
            <a:r>
              <a:rPr lang="en-US" sz="1300" dirty="0"/>
              <a:t> </a:t>
            </a:r>
            <a:r>
              <a:rPr lang="en-US" sz="1300" dirty="0">
                <a:effectLst/>
              </a:rPr>
              <a:t>United States, the overall estimated</a:t>
            </a:r>
            <a:r>
              <a:rPr lang="en-US" sz="1300" dirty="0"/>
              <a:t> </a:t>
            </a:r>
            <a:r>
              <a:rPr lang="en-US" sz="1300" dirty="0">
                <a:effectLst/>
              </a:rPr>
              <a:t>point prevalence is 0.098%, with the</a:t>
            </a:r>
            <a:r>
              <a:rPr lang="en-US" sz="1300" dirty="0"/>
              <a:t> </a:t>
            </a:r>
            <a:r>
              <a:rPr lang="en-US" sz="1300" dirty="0">
                <a:effectLst/>
              </a:rPr>
              <a:t>highest prevalence of 0.17% in</a:t>
            </a:r>
            <a:r>
              <a:rPr lang="en-US" sz="1300" dirty="0"/>
              <a:t> </a:t>
            </a:r>
            <a:r>
              <a:rPr lang="en-US" sz="1300" dirty="0">
                <a:effectLst/>
              </a:rPr>
              <a:t>those aged 30 to 39 years.</a:t>
            </a:r>
            <a:r>
              <a:rPr lang="en-US" sz="1300" baseline="30000" dirty="0">
                <a:effectLst/>
              </a:rPr>
              <a:t>1</a:t>
            </a:r>
            <a:r>
              <a:rPr lang="en-US" sz="1300" dirty="0">
                <a:effectLst/>
              </a:rPr>
              <a:t> </a:t>
            </a:r>
          </a:p>
          <a:p>
            <a:endParaRPr lang="en-US" sz="1300" dirty="0"/>
          </a:p>
          <a:p>
            <a:r>
              <a:rPr lang="en-US" sz="1300" dirty="0">
                <a:effectLst/>
              </a:rPr>
              <a:t>The</a:t>
            </a:r>
            <a:r>
              <a:rPr lang="en-US" sz="1300" dirty="0"/>
              <a:t> </a:t>
            </a:r>
            <a:r>
              <a:rPr lang="en-US" sz="1300" dirty="0">
                <a:effectLst/>
              </a:rPr>
              <a:t>prevalence of </a:t>
            </a:r>
            <a:r>
              <a:rPr lang="en-US" sz="1300" dirty="0" err="1">
                <a:effectLst/>
              </a:rPr>
              <a:t>pedHS</a:t>
            </a:r>
            <a:r>
              <a:rPr lang="en-US" sz="1300" dirty="0">
                <a:effectLst/>
              </a:rPr>
              <a:t> is estimated at</a:t>
            </a:r>
            <a:r>
              <a:rPr lang="en-US" sz="1300" dirty="0"/>
              <a:t> </a:t>
            </a:r>
            <a:r>
              <a:rPr lang="en-US" sz="1300" dirty="0">
                <a:effectLst/>
              </a:rPr>
              <a:t>0.03%, but the point prevalence</a:t>
            </a:r>
            <a:r>
              <a:rPr lang="en-US" sz="1300" dirty="0"/>
              <a:t> </a:t>
            </a:r>
            <a:r>
              <a:rPr lang="en-US" sz="1300" dirty="0">
                <a:effectLst/>
              </a:rPr>
              <a:t>varies with age (0.11% in 15–17</a:t>
            </a:r>
            <a:r>
              <a:rPr lang="en-US" sz="1300" dirty="0"/>
              <a:t> </a:t>
            </a:r>
            <a:r>
              <a:rPr lang="en-US" sz="1300" dirty="0">
                <a:effectLst/>
              </a:rPr>
              <a:t>year </a:t>
            </a:r>
            <a:r>
              <a:rPr lang="en-US" sz="1300" dirty="0" err="1">
                <a:effectLst/>
              </a:rPr>
              <a:t>olds</a:t>
            </a:r>
            <a:r>
              <a:rPr lang="en-US" sz="1300" dirty="0">
                <a:effectLst/>
              </a:rPr>
              <a:t>, 0.03% in 10–14 year </a:t>
            </a:r>
            <a:r>
              <a:rPr lang="en-US" sz="1300" dirty="0" err="1">
                <a:effectLst/>
              </a:rPr>
              <a:t>olds</a:t>
            </a:r>
            <a:r>
              <a:rPr lang="en-US" sz="1300" dirty="0">
                <a:effectLst/>
              </a:rPr>
              <a:t>,</a:t>
            </a:r>
            <a:r>
              <a:rPr lang="en-US" sz="1300" dirty="0"/>
              <a:t> </a:t>
            </a:r>
            <a:r>
              <a:rPr lang="en-US" sz="1300" dirty="0">
                <a:effectLst/>
              </a:rPr>
              <a:t>and 0.002% in those younger than 9</a:t>
            </a:r>
            <a:r>
              <a:rPr lang="en-US" sz="1300" dirty="0"/>
              <a:t> </a:t>
            </a:r>
            <a:r>
              <a:rPr lang="en-US" sz="1300" dirty="0">
                <a:effectLst/>
              </a:rPr>
              <a:t>years). By far the highest</a:t>
            </a:r>
            <a:r>
              <a:rPr lang="en-US" sz="1300" dirty="0"/>
              <a:t> </a:t>
            </a:r>
            <a:r>
              <a:rPr lang="en-US" sz="1300" dirty="0">
                <a:effectLst/>
              </a:rPr>
              <a:t>prevalence is observed among</a:t>
            </a:r>
            <a:r>
              <a:rPr lang="en-US" sz="1300" dirty="0"/>
              <a:t> </a:t>
            </a:r>
            <a:r>
              <a:rPr lang="en-US" sz="1300" dirty="0">
                <a:effectLst/>
              </a:rPr>
              <a:t>female adolescents aged 15 to 17 years who are African American or</a:t>
            </a:r>
            <a:r>
              <a:rPr lang="en-US" sz="1300" dirty="0"/>
              <a:t> </a:t>
            </a:r>
            <a:r>
              <a:rPr lang="en-US" sz="1300" dirty="0">
                <a:effectLst/>
              </a:rPr>
              <a:t>biracial (0.53% and 0.25%,</a:t>
            </a:r>
            <a:r>
              <a:rPr lang="en-US" sz="1300" dirty="0"/>
              <a:t> </a:t>
            </a:r>
            <a:r>
              <a:rPr lang="en-US" sz="1300" dirty="0">
                <a:effectLst/>
              </a:rPr>
              <a:t>respectively).</a:t>
            </a:r>
            <a:r>
              <a:rPr lang="en-US" sz="1300" baseline="30000" dirty="0">
                <a:effectLst/>
              </a:rPr>
              <a:t>1</a:t>
            </a:r>
            <a:r>
              <a:rPr lang="en-US" sz="1300" dirty="0">
                <a:effectLst/>
              </a:rPr>
              <a:t> </a:t>
            </a:r>
            <a:br>
              <a:rPr lang="en-US" sz="1300" dirty="0">
                <a:effectLst/>
              </a:rPr>
            </a:br>
            <a:endParaRPr lang="en-US" sz="1300" dirty="0">
              <a:effectLst/>
            </a:endParaRPr>
          </a:p>
          <a:p>
            <a:r>
              <a:rPr lang="en-US" sz="1300" dirty="0">
                <a:effectLst/>
              </a:rPr>
              <a:t>Women are more frequently affected than men (</a:t>
            </a:r>
            <a:r>
              <a:rPr lang="en-US" sz="1300" dirty="0" err="1">
                <a:effectLst/>
              </a:rPr>
              <a:t>female:male</a:t>
            </a:r>
            <a:r>
              <a:rPr lang="en-US" sz="1300" dirty="0">
                <a:effectLst/>
              </a:rPr>
              <a:t> ratio, 3:1) and appear</a:t>
            </a:r>
            <a:r>
              <a:rPr lang="en-US" sz="1300" dirty="0"/>
              <a:t> </a:t>
            </a:r>
            <a:r>
              <a:rPr lang="en-US" sz="1300" dirty="0">
                <a:effectLst/>
              </a:rPr>
              <a:t>to be more likely to have genitofemoral lesions. The condition most commonly</a:t>
            </a:r>
            <a:r>
              <a:rPr lang="en-US" sz="1300" dirty="0"/>
              <a:t> </a:t>
            </a:r>
            <a:r>
              <a:rPr lang="en-US" sz="1300" dirty="0">
                <a:effectLst/>
              </a:rPr>
              <a:t>develops in persons in their early 20s, although the onset has been described in</a:t>
            </a:r>
            <a:r>
              <a:rPr lang="en-US" sz="1300" dirty="0"/>
              <a:t> </a:t>
            </a:r>
            <a:r>
              <a:rPr lang="en-US" sz="1300" dirty="0">
                <a:effectLst/>
              </a:rPr>
              <a:t>prepubertal children and in postmenopausal women as well. The prevalence of</a:t>
            </a:r>
            <a:r>
              <a:rPr lang="en-US" sz="1300" dirty="0"/>
              <a:t> </a:t>
            </a:r>
            <a:r>
              <a:rPr lang="en-US" sz="1300" dirty="0">
                <a:effectLst/>
              </a:rPr>
              <a:t>the disease appears to decline at an age of more than 50 years.</a:t>
            </a:r>
            <a:r>
              <a:rPr lang="en-US" sz="1300" baseline="30000" dirty="0">
                <a:effectLst/>
              </a:rPr>
              <a:t>2</a:t>
            </a:r>
            <a:br>
              <a:rPr lang="en-US" sz="1300" dirty="0">
                <a:effectLst/>
              </a:rPr>
            </a:br>
            <a:endParaRPr lang="en-US" sz="1300" dirty="0">
              <a:effectLst/>
            </a:endParaRPr>
          </a:p>
          <a:p>
            <a:r>
              <a:rPr lang="en-US" sz="1300" dirty="0">
                <a:effectLst/>
              </a:rPr>
              <a:t>About one third of patients with hidradenitis suppurativa report a family history of the disease, and affected families with an autosomal dominant mode of</a:t>
            </a:r>
            <a:r>
              <a:rPr lang="en-US" sz="1300" dirty="0"/>
              <a:t> </a:t>
            </a:r>
            <a:r>
              <a:rPr lang="en-US" sz="1300" dirty="0">
                <a:effectLst/>
              </a:rPr>
              <a:t>inheritance have been identified. In a small number of cases in which hidradenitis</a:t>
            </a:r>
            <a:r>
              <a:rPr lang="en-US" sz="1300" dirty="0"/>
              <a:t> </a:t>
            </a:r>
            <a:r>
              <a:rPr lang="en-US" sz="1300" dirty="0">
                <a:effectLst/>
              </a:rPr>
              <a:t>suppurativa is accompanied by severe acne and </a:t>
            </a:r>
            <a:r>
              <a:rPr lang="en-US" sz="1300" dirty="0" err="1">
                <a:effectLst/>
              </a:rPr>
              <a:t>perifolliculitis</a:t>
            </a:r>
            <a:r>
              <a:rPr lang="en-US" sz="1300" dirty="0">
                <a:effectLst/>
              </a:rPr>
              <a:t> capitis, the disease</a:t>
            </a:r>
            <a:r>
              <a:rPr lang="en-US" sz="1300" dirty="0"/>
              <a:t> </a:t>
            </a:r>
            <a:r>
              <a:rPr lang="en-US" sz="1300" dirty="0">
                <a:effectLst/>
              </a:rPr>
              <a:t>has been linked to chromosome 1p21.1–1q25.3 and mutations of the </a:t>
            </a:r>
            <a:r>
              <a:rPr lang="el-GR" sz="1300" dirty="0">
                <a:effectLst/>
              </a:rPr>
              <a:t>γ-</a:t>
            </a:r>
            <a:r>
              <a:rPr lang="en-US" sz="1300" dirty="0">
                <a:effectLst/>
              </a:rPr>
              <a:t>secretase</a:t>
            </a:r>
            <a:r>
              <a:rPr lang="en-US" sz="1300" dirty="0"/>
              <a:t> </a:t>
            </a:r>
            <a:r>
              <a:rPr lang="en-US" sz="1300" dirty="0">
                <a:effectLst/>
              </a:rPr>
              <a:t>complex. Studies have not shown associations between HLA antigens and hidradenitis</a:t>
            </a:r>
            <a:r>
              <a:rPr lang="en-US" sz="1300" dirty="0"/>
              <a:t> </a:t>
            </a:r>
            <a:r>
              <a:rPr lang="en-US" sz="1300" dirty="0">
                <a:effectLst/>
              </a:rPr>
              <a:t>suppurativa.</a:t>
            </a:r>
            <a:r>
              <a:rPr lang="en-US" sz="1300" baseline="30000" dirty="0">
                <a:effectLst/>
              </a:rPr>
              <a:t>2</a:t>
            </a:r>
            <a:br>
              <a:rPr lang="en-US" sz="1300" baseline="30000" dirty="0">
                <a:effectLst/>
              </a:rPr>
            </a:br>
            <a:endParaRPr lang="en-US" sz="1300" baseline="30000" dirty="0">
              <a:effectLst/>
            </a:endParaRPr>
          </a:p>
          <a:p>
            <a:r>
              <a:rPr lang="en-US" sz="1300" dirty="0">
                <a:effectLst/>
              </a:rPr>
              <a:t>It is estimated that 7% of patients</a:t>
            </a:r>
            <a:r>
              <a:rPr lang="en-US" sz="1300" dirty="0"/>
              <a:t> </a:t>
            </a:r>
            <a:r>
              <a:rPr lang="en-US" sz="1300" dirty="0">
                <a:effectLst/>
              </a:rPr>
              <a:t>with HS develop symptoms before</a:t>
            </a:r>
            <a:r>
              <a:rPr lang="en-US" sz="1300" dirty="0"/>
              <a:t> </a:t>
            </a:r>
            <a:r>
              <a:rPr lang="en-US" sz="1300" dirty="0">
                <a:effectLst/>
              </a:rPr>
              <a:t>13 years old and 2% before 11 years old.</a:t>
            </a:r>
            <a:r>
              <a:rPr lang="en-US" sz="1300" baseline="30000" dirty="0">
                <a:effectLst/>
              </a:rPr>
              <a:t>1</a:t>
            </a:r>
            <a:br>
              <a:rPr lang="en-US" sz="1300" dirty="0">
                <a:effectLst/>
              </a:rPr>
            </a:br>
            <a:endParaRPr lang="en-US" sz="1300" dirty="0">
              <a:effectLst/>
            </a:endParaRPr>
          </a:p>
        </p:txBody>
      </p:sp>
      <p:sp>
        <p:nvSpPr>
          <p:cNvPr id="4" name="TextBox 3">
            <a:extLst>
              <a:ext uri="{FF2B5EF4-FFF2-40B4-BE49-F238E27FC236}">
                <a16:creationId xmlns:a16="http://schemas.microsoft.com/office/drawing/2014/main" id="{0810D20C-74CA-1DBA-96FD-18EFD08A2B34}"/>
              </a:ext>
            </a:extLst>
          </p:cNvPr>
          <p:cNvSpPr txBox="1"/>
          <p:nvPr/>
        </p:nvSpPr>
        <p:spPr>
          <a:xfrm>
            <a:off x="76200" y="4762440"/>
            <a:ext cx="5067871" cy="400110"/>
          </a:xfrm>
          <a:prstGeom prst="rect">
            <a:avLst/>
          </a:prstGeom>
          <a:noFill/>
        </p:spPr>
        <p:txBody>
          <a:bodyPr wrap="square" rtlCol="0">
            <a:spAutoFit/>
          </a:bodyPr>
          <a:lstStyle/>
          <a:p>
            <a:pPr marL="403225" indent="-403225"/>
            <a:r>
              <a:rPr lang="en-US" sz="1000" b="0" i="0" baseline="30000" dirty="0">
                <a:solidFill>
                  <a:srgbClr val="212121"/>
                </a:solidFill>
                <a:effectLst/>
                <a:latin typeface="system-ui"/>
              </a:rPr>
              <a:t>1</a:t>
            </a:r>
            <a:r>
              <a:rPr lang="en-US" sz="1000" b="0" i="0" dirty="0">
                <a:solidFill>
                  <a:srgbClr val="212121"/>
                </a:solidFill>
                <a:effectLst/>
                <a:latin typeface="system-ui"/>
              </a:rPr>
              <a:t>Cotton CH, Chen SX, Hussain SH, Lara-Corrales I, </a:t>
            </a:r>
            <a:r>
              <a:rPr lang="en-US" sz="1000" b="0" i="0" dirty="0" err="1">
                <a:solidFill>
                  <a:srgbClr val="212121"/>
                </a:solidFill>
                <a:effectLst/>
                <a:latin typeface="system-ui"/>
              </a:rPr>
              <a:t>Zaenglein</a:t>
            </a:r>
            <a:r>
              <a:rPr lang="en-US" sz="1000" b="0" i="0" dirty="0">
                <a:solidFill>
                  <a:srgbClr val="212121"/>
                </a:solidFill>
                <a:effectLst/>
                <a:latin typeface="system-ui"/>
              </a:rPr>
              <a:t> AL. Hidradenitis Suppurativa in Pediatric Patients. Pediatrics. 2023 May 1;151(5).</a:t>
            </a:r>
            <a:endParaRPr lang="en-US" sz="1000" dirty="0"/>
          </a:p>
        </p:txBody>
      </p:sp>
      <p:sp>
        <p:nvSpPr>
          <p:cNvPr id="5" name="TextBox 4">
            <a:extLst>
              <a:ext uri="{FF2B5EF4-FFF2-40B4-BE49-F238E27FC236}">
                <a16:creationId xmlns:a16="http://schemas.microsoft.com/office/drawing/2014/main" id="{2B89296D-FFC6-F2AD-A69D-5D1A8B4602FF}"/>
              </a:ext>
            </a:extLst>
          </p:cNvPr>
          <p:cNvSpPr txBox="1"/>
          <p:nvPr/>
        </p:nvSpPr>
        <p:spPr>
          <a:xfrm>
            <a:off x="4953000" y="4840129"/>
            <a:ext cx="4191000" cy="246221"/>
          </a:xfrm>
          <a:prstGeom prst="rect">
            <a:avLst/>
          </a:prstGeom>
          <a:noFill/>
        </p:spPr>
        <p:txBody>
          <a:bodyPr wrap="square" rtlCol="0">
            <a:spAutoFit/>
          </a:bodyPr>
          <a:lstStyle/>
          <a:p>
            <a:pPr marL="403225" indent="-403225"/>
            <a:r>
              <a:rPr lang="en-US" sz="1000" dirty="0"/>
              <a:t> </a:t>
            </a:r>
            <a:r>
              <a:rPr lang="en-US" sz="1000" baseline="30000" dirty="0"/>
              <a:t>2</a:t>
            </a:r>
            <a:r>
              <a:rPr lang="en-US" sz="1000" dirty="0"/>
              <a:t>Jemec G. Hidradenitis Suppurativa. </a:t>
            </a:r>
            <a:r>
              <a:rPr lang="en-US" sz="1000" b="0" i="0" dirty="0">
                <a:solidFill>
                  <a:srgbClr val="666666"/>
                </a:solidFill>
                <a:effectLst/>
                <a:latin typeface="ff-scala-sans-pro"/>
              </a:rPr>
              <a:t>N </a:t>
            </a:r>
            <a:r>
              <a:rPr lang="en-US" sz="1000" b="0" i="0" dirty="0" err="1">
                <a:solidFill>
                  <a:srgbClr val="666666"/>
                </a:solidFill>
                <a:effectLst/>
                <a:latin typeface="ff-scala-sans-pro"/>
              </a:rPr>
              <a:t>Engl</a:t>
            </a:r>
            <a:r>
              <a:rPr lang="en-US" sz="1000" b="0" i="0" dirty="0">
                <a:solidFill>
                  <a:srgbClr val="666666"/>
                </a:solidFill>
                <a:effectLst/>
                <a:latin typeface="ff-scala-sans-pro"/>
              </a:rPr>
              <a:t> J Med 2012; 366:158-164</a:t>
            </a:r>
            <a:endParaRPr lang="en-US" sz="1000" dirty="0"/>
          </a:p>
        </p:txBody>
      </p:sp>
    </p:spTree>
    <p:extLst>
      <p:ext uri="{BB962C8B-B14F-4D97-AF65-F5344CB8AC3E}">
        <p14:creationId xmlns:p14="http://schemas.microsoft.com/office/powerpoint/2010/main" val="178095210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426" y="57150"/>
            <a:ext cx="8507392" cy="672387"/>
          </a:xfrm>
        </p:spPr>
        <p:txBody>
          <a:bodyPr>
            <a:normAutofit fontScale="90000"/>
          </a:bodyPr>
          <a:lstStyle/>
          <a:p>
            <a:pPr algn="ctr"/>
            <a:r>
              <a:rPr lang="en-US" sz="2800" dirty="0">
                <a:solidFill>
                  <a:schemeClr val="tx1"/>
                </a:solidFill>
              </a:rPr>
              <a:t>What is the pathogenesis of Hidradenitis Suppurativa? </a:t>
            </a:r>
          </a:p>
        </p:txBody>
      </p:sp>
      <p:sp>
        <p:nvSpPr>
          <p:cNvPr id="10" name="TextBox 9"/>
          <p:cNvSpPr txBox="1"/>
          <p:nvPr/>
        </p:nvSpPr>
        <p:spPr>
          <a:xfrm>
            <a:off x="4575859" y="4135219"/>
            <a:ext cx="4568141" cy="646331"/>
          </a:xfrm>
          <a:prstGeom prst="rect">
            <a:avLst/>
          </a:prstGeom>
          <a:noFill/>
        </p:spPr>
        <p:txBody>
          <a:bodyPr wrap="square" rtlCol="0">
            <a:spAutoFit/>
          </a:bodyPr>
          <a:lstStyle/>
          <a:p>
            <a:pPr marL="403225" indent="-403225"/>
            <a:r>
              <a:rPr lang="en-US" sz="1200" b="0" i="0" baseline="30000" dirty="0">
                <a:solidFill>
                  <a:srgbClr val="212121"/>
                </a:solidFill>
                <a:effectLst/>
                <a:latin typeface="system-ui"/>
              </a:rPr>
              <a:t>2</a:t>
            </a:r>
            <a:r>
              <a:rPr lang="en-US" sz="1200" b="0" i="0" dirty="0">
                <a:solidFill>
                  <a:srgbClr val="212121"/>
                </a:solidFill>
                <a:effectLst/>
                <a:latin typeface="system-ui"/>
              </a:rPr>
              <a:t>Sachdeva M, Kim P, Mufti A, </a:t>
            </a:r>
            <a:r>
              <a:rPr lang="en-US" sz="1200" b="0" i="0" dirty="0" err="1">
                <a:solidFill>
                  <a:srgbClr val="212121"/>
                </a:solidFill>
                <a:effectLst/>
                <a:latin typeface="system-ui"/>
              </a:rPr>
              <a:t>Maliyar</a:t>
            </a:r>
            <a:r>
              <a:rPr lang="en-US" sz="1200" b="0" i="0" dirty="0">
                <a:solidFill>
                  <a:srgbClr val="212121"/>
                </a:solidFill>
                <a:effectLst/>
                <a:latin typeface="system-ui"/>
              </a:rPr>
              <a:t> K, </a:t>
            </a:r>
            <a:r>
              <a:rPr lang="en-US" sz="1200" b="0" i="0" dirty="0" err="1">
                <a:solidFill>
                  <a:srgbClr val="212121"/>
                </a:solidFill>
                <a:effectLst/>
                <a:latin typeface="system-ui"/>
              </a:rPr>
              <a:t>Sibbald</a:t>
            </a:r>
            <a:r>
              <a:rPr lang="en-US" sz="1200" b="0" i="0" dirty="0">
                <a:solidFill>
                  <a:srgbClr val="212121"/>
                </a:solidFill>
                <a:effectLst/>
                <a:latin typeface="system-ui"/>
              </a:rPr>
              <a:t> C, </a:t>
            </a:r>
            <a:r>
              <a:rPr lang="en-US" sz="1200" b="0" i="0" dirty="0" err="1">
                <a:solidFill>
                  <a:srgbClr val="212121"/>
                </a:solidFill>
                <a:effectLst/>
                <a:latin typeface="system-ui"/>
              </a:rPr>
              <a:t>Alavi</a:t>
            </a:r>
            <a:r>
              <a:rPr lang="en-US" sz="1200" b="0" i="0" dirty="0">
                <a:solidFill>
                  <a:srgbClr val="212121"/>
                </a:solidFill>
                <a:effectLst/>
                <a:latin typeface="system-ui"/>
              </a:rPr>
              <a:t> A. Biologic Use in Pediatric Patients With Hidradenitis Suppurativa: A Systematic Review. J </a:t>
            </a:r>
            <a:r>
              <a:rPr lang="en-US" sz="1200" b="0" i="0" dirty="0" err="1">
                <a:solidFill>
                  <a:srgbClr val="212121"/>
                </a:solidFill>
                <a:effectLst/>
                <a:latin typeface="system-ui"/>
              </a:rPr>
              <a:t>Cutan</a:t>
            </a:r>
            <a:r>
              <a:rPr lang="en-US" sz="1200" b="0" i="0" dirty="0">
                <a:solidFill>
                  <a:srgbClr val="212121"/>
                </a:solidFill>
                <a:effectLst/>
                <a:latin typeface="system-ui"/>
              </a:rPr>
              <a:t> Med Surg. 2022 Mar-Apr;26(2):176-180. </a:t>
            </a:r>
            <a:endParaRPr lang="en-US" sz="1200" dirty="0"/>
          </a:p>
        </p:txBody>
      </p:sp>
      <p:sp>
        <p:nvSpPr>
          <p:cNvPr id="3" name="Rectangle 2"/>
          <p:cNvSpPr/>
          <p:nvPr/>
        </p:nvSpPr>
        <p:spPr>
          <a:xfrm>
            <a:off x="157044" y="971911"/>
            <a:ext cx="8682156" cy="3046988"/>
          </a:xfrm>
          <a:prstGeom prst="rect">
            <a:avLst/>
          </a:prstGeom>
        </p:spPr>
        <p:txBody>
          <a:bodyPr wrap="square">
            <a:spAutoFit/>
          </a:bodyPr>
          <a:lstStyle/>
          <a:p>
            <a:pPr marL="171450" indent="-171450">
              <a:buClr>
                <a:srgbClr val="C00000"/>
              </a:buClr>
              <a:buFont typeface="Arial" panose="020B0604020202020204" pitchFamily="34" charset="0"/>
              <a:buChar char="•"/>
            </a:pPr>
            <a:r>
              <a:rPr lang="en-US" sz="1200" dirty="0">
                <a:solidFill>
                  <a:srgbClr val="221E1F"/>
                </a:solidFill>
                <a:effectLst/>
              </a:rPr>
              <a:t>Although the exact pathophysiology of the condition is unknown, </a:t>
            </a:r>
            <a:r>
              <a:rPr lang="en-US" sz="1200" dirty="0">
                <a:effectLst/>
              </a:rPr>
              <a:t>it likely involves a host of hormonal, microbial, and immunological factors. Laboratory abnormalities, including leukocytosis, thrombophilia, an elevated erythrocyte sedimentation rate, as well as an elevated C-reactive protein level, are common in HS patients and generally represent a chronic inflammatory state rather than overt infection.</a:t>
            </a:r>
            <a:r>
              <a:rPr lang="en-US" sz="1200" baseline="30000" dirty="0">
                <a:effectLst/>
              </a:rPr>
              <a:t> </a:t>
            </a:r>
            <a:r>
              <a:rPr lang="en-US" sz="1200" dirty="0">
                <a:effectLst/>
              </a:rPr>
              <a:t> </a:t>
            </a:r>
          </a:p>
          <a:p>
            <a:pPr marL="171450" indent="-171450">
              <a:buClr>
                <a:srgbClr val="C00000"/>
              </a:buClr>
              <a:buFont typeface="Arial" panose="020B0604020202020204" pitchFamily="34" charset="0"/>
              <a:buChar char="•"/>
            </a:pPr>
            <a:endParaRPr lang="en-US" sz="1200" dirty="0">
              <a:solidFill>
                <a:srgbClr val="221E1F"/>
              </a:solidFill>
            </a:endParaRPr>
          </a:p>
          <a:p>
            <a:pPr marL="171450" indent="-171450">
              <a:buClr>
                <a:srgbClr val="C00000"/>
              </a:buClr>
              <a:buFont typeface="Arial" panose="020B0604020202020204" pitchFamily="34" charset="0"/>
              <a:buChar char="•"/>
            </a:pPr>
            <a:r>
              <a:rPr lang="en-US" sz="1200" dirty="0">
                <a:solidFill>
                  <a:srgbClr val="221E1F"/>
                </a:solidFill>
                <a:effectLst/>
              </a:rPr>
              <a:t>HS is thought to begin with follicular occlusion with downstream inflammation mediating neutrophilic activity and scarring. Hyperplasia of the infundibular epithelium is observed on histology, and the resulting occlusion, contained keratin, and follicular rupture initiate robust downstream inflammation. </a:t>
            </a:r>
          </a:p>
          <a:p>
            <a:pPr marL="171450" indent="-171450">
              <a:buClr>
                <a:srgbClr val="C00000"/>
              </a:buClr>
              <a:buFont typeface="Arial" panose="020B0604020202020204" pitchFamily="34" charset="0"/>
              <a:buChar char="•"/>
            </a:pPr>
            <a:endParaRPr lang="en-US" sz="1200" dirty="0">
              <a:solidFill>
                <a:srgbClr val="221E1F"/>
              </a:solidFill>
            </a:endParaRPr>
          </a:p>
          <a:p>
            <a:pPr marL="171450" indent="-171450">
              <a:buClr>
                <a:srgbClr val="C00000"/>
              </a:buClr>
              <a:buFont typeface="Arial" panose="020B0604020202020204" pitchFamily="34" charset="0"/>
              <a:buChar char="•"/>
            </a:pPr>
            <a:r>
              <a:rPr lang="en-US" sz="1200" dirty="0">
                <a:solidFill>
                  <a:srgbClr val="221E1F"/>
                </a:solidFill>
                <a:effectLst/>
              </a:rPr>
              <a:t>Follicular occlusion might be initially androgen mediated or might occur in combination with friction and genetic or acquired factors involving Notch signaling. Although HS characteristically presents in areas of high apocrine density, apocrine glands are not thought to be the primary mediator of disease activity.</a:t>
            </a:r>
            <a:r>
              <a:rPr lang="en-US" sz="1200" baseline="30000" dirty="0">
                <a:effectLst/>
              </a:rPr>
              <a:t>1</a:t>
            </a:r>
            <a:r>
              <a:rPr lang="en-US" sz="1200" dirty="0">
                <a:solidFill>
                  <a:srgbClr val="221E1F"/>
                </a:solidFill>
                <a:effectLst/>
              </a:rPr>
              <a:t> </a:t>
            </a:r>
            <a:br>
              <a:rPr lang="en-US" sz="1200" dirty="0">
                <a:solidFill>
                  <a:srgbClr val="221E1F"/>
                </a:solidFill>
                <a:effectLst/>
              </a:rPr>
            </a:br>
            <a:endParaRPr lang="en-US" sz="1200" dirty="0">
              <a:solidFill>
                <a:srgbClr val="221E1F"/>
              </a:solidFill>
              <a:effectLst/>
            </a:endParaRPr>
          </a:p>
          <a:p>
            <a:pPr marL="171450" indent="-171450" algn="just">
              <a:buClr>
                <a:srgbClr val="C00000"/>
              </a:buClr>
              <a:buFont typeface="Arial" panose="020B0604020202020204" pitchFamily="34" charset="0"/>
              <a:buChar char="•"/>
            </a:pPr>
            <a:r>
              <a:rPr lang="en-US" sz="1200" dirty="0">
                <a:effectLst/>
              </a:rPr>
              <a:t>HS is associated with an inflammatory</a:t>
            </a:r>
            <a:r>
              <a:rPr lang="en-US" sz="1200" dirty="0"/>
              <a:t> </a:t>
            </a:r>
            <a:r>
              <a:rPr lang="en-US" sz="1200" dirty="0">
                <a:effectLst/>
              </a:rPr>
              <a:t>response characterized by dysregulation of the</a:t>
            </a:r>
            <a:r>
              <a:rPr lang="en-US" sz="1200" dirty="0"/>
              <a:t> </a:t>
            </a:r>
            <a:r>
              <a:rPr lang="en-US" sz="1200" dirty="0">
                <a:effectLst/>
              </a:rPr>
              <a:t>immune system as a result of tumor necrosis factor (TNF)-</a:t>
            </a:r>
            <a:r>
              <a:rPr lang="el-GR" sz="1200" dirty="0">
                <a:effectLst/>
              </a:rPr>
              <a:t>α,</a:t>
            </a:r>
            <a:r>
              <a:rPr lang="en-US" sz="1200" dirty="0"/>
              <a:t> </a:t>
            </a:r>
            <a:r>
              <a:rPr lang="en-US" sz="1200" dirty="0">
                <a:effectLst/>
              </a:rPr>
              <a:t>interleukin (IL)−1</a:t>
            </a:r>
            <a:r>
              <a:rPr lang="el-GR" sz="1200" dirty="0">
                <a:effectLst/>
              </a:rPr>
              <a:t>β, </a:t>
            </a:r>
            <a:r>
              <a:rPr lang="en-US" sz="1200" dirty="0">
                <a:effectLst/>
              </a:rPr>
              <a:t>IL-10,</a:t>
            </a:r>
            <a:r>
              <a:rPr lang="en-US" sz="1200" dirty="0"/>
              <a:t> </a:t>
            </a:r>
            <a:r>
              <a:rPr lang="en-US" sz="1200" dirty="0">
                <a:effectLst/>
              </a:rPr>
              <a:t>IL-23/</a:t>
            </a:r>
            <a:r>
              <a:rPr lang="en-US" sz="1200" dirty="0"/>
              <a:t> </a:t>
            </a:r>
            <a:r>
              <a:rPr lang="en-US" sz="1200" dirty="0">
                <a:effectLst/>
              </a:rPr>
              <a:t>T helper (Th) 17, and IL-12/Th1 pathways.</a:t>
            </a:r>
            <a:r>
              <a:rPr lang="en-US" sz="1200" baseline="30000" dirty="0">
                <a:effectLst/>
              </a:rPr>
              <a:t>2</a:t>
            </a:r>
          </a:p>
          <a:p>
            <a:pPr marL="171450" indent="-171450">
              <a:buFont typeface="Arial" panose="020B0604020202020204" pitchFamily="34" charset="0"/>
              <a:buChar char="•"/>
            </a:pPr>
            <a:endParaRPr lang="en-US" sz="1200" dirty="0"/>
          </a:p>
        </p:txBody>
      </p:sp>
      <p:sp>
        <p:nvSpPr>
          <p:cNvPr id="4" name="TextBox 3">
            <a:extLst>
              <a:ext uri="{FF2B5EF4-FFF2-40B4-BE49-F238E27FC236}">
                <a16:creationId xmlns:a16="http://schemas.microsoft.com/office/drawing/2014/main" id="{03D6D952-304B-3CC0-9CA0-5678FA3E3D76}"/>
              </a:ext>
            </a:extLst>
          </p:cNvPr>
          <p:cNvSpPr txBox="1"/>
          <p:nvPr/>
        </p:nvSpPr>
        <p:spPr>
          <a:xfrm>
            <a:off x="0" y="4095750"/>
            <a:ext cx="4568141" cy="646331"/>
          </a:xfrm>
          <a:prstGeom prst="rect">
            <a:avLst/>
          </a:prstGeom>
          <a:noFill/>
        </p:spPr>
        <p:txBody>
          <a:bodyPr wrap="square" rtlCol="0">
            <a:spAutoFit/>
          </a:bodyPr>
          <a:lstStyle/>
          <a:p>
            <a:pPr marL="403225" indent="-403225"/>
            <a:r>
              <a:rPr lang="en-US" sz="1200" b="0" i="0" baseline="30000" dirty="0">
                <a:solidFill>
                  <a:srgbClr val="212121"/>
                </a:solidFill>
                <a:effectLst/>
                <a:latin typeface="system-ui"/>
              </a:rPr>
              <a:t>1</a:t>
            </a:r>
            <a:r>
              <a:rPr lang="en-US" sz="1200" b="0" i="0" dirty="0">
                <a:solidFill>
                  <a:srgbClr val="212121"/>
                </a:solidFill>
                <a:effectLst/>
                <a:latin typeface="system-ui"/>
              </a:rPr>
              <a:t>Charrow A, Savage KT, Flood K, Kimball AB. Hidradenitis suppurativa for the dermatologic hospitalist. Cutis. 2019 Nov;104(5):276-280. </a:t>
            </a:r>
            <a:endParaRPr lang="en-US" sz="1200" dirty="0"/>
          </a:p>
        </p:txBody>
      </p:sp>
    </p:spTree>
    <p:extLst>
      <p:ext uri="{BB962C8B-B14F-4D97-AF65-F5344CB8AC3E}">
        <p14:creationId xmlns:p14="http://schemas.microsoft.com/office/powerpoint/2010/main" val="298158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808" y="-19050"/>
            <a:ext cx="8507392" cy="672387"/>
          </a:xfrm>
        </p:spPr>
        <p:txBody>
          <a:bodyPr>
            <a:normAutofit fontScale="90000"/>
          </a:bodyPr>
          <a:lstStyle/>
          <a:p>
            <a:pPr algn="ctr"/>
            <a:r>
              <a:rPr lang="en-US" sz="2800" dirty="0">
                <a:solidFill>
                  <a:schemeClr val="tx1"/>
                </a:solidFill>
              </a:rPr>
              <a:t>What is the pathogenesis of Hidradenitis Suppurativa? </a:t>
            </a:r>
          </a:p>
        </p:txBody>
      </p:sp>
      <p:sp>
        <p:nvSpPr>
          <p:cNvPr id="3" name="Rectangle 2"/>
          <p:cNvSpPr/>
          <p:nvPr/>
        </p:nvSpPr>
        <p:spPr>
          <a:xfrm>
            <a:off x="157044" y="590550"/>
            <a:ext cx="8682156" cy="4339650"/>
          </a:xfrm>
          <a:prstGeom prst="rect">
            <a:avLst/>
          </a:prstGeom>
        </p:spPr>
        <p:txBody>
          <a:bodyPr wrap="square">
            <a:spAutoFit/>
          </a:bodyPr>
          <a:lstStyle/>
          <a:p>
            <a:pPr marL="171450" indent="-171450">
              <a:buClr>
                <a:srgbClr val="C00000"/>
              </a:buClr>
              <a:buFont typeface="Arial" panose="020B0604020202020204" pitchFamily="34" charset="0"/>
              <a:buChar char="•"/>
            </a:pPr>
            <a:endParaRPr lang="en-US" sz="1200" dirty="0"/>
          </a:p>
          <a:p>
            <a:pPr marL="171450" indent="-171450">
              <a:buClr>
                <a:srgbClr val="C00000"/>
              </a:buClr>
              <a:buFont typeface="Arial" panose="020B0604020202020204" pitchFamily="34" charset="0"/>
              <a:buChar char="•"/>
            </a:pPr>
            <a:r>
              <a:rPr lang="en-US" sz="1200" dirty="0">
                <a:effectLst/>
              </a:rPr>
              <a:t>Dermal tunnels in chronic HS</a:t>
            </a:r>
            <a:r>
              <a:rPr lang="en-US" sz="1200" dirty="0"/>
              <a:t> </a:t>
            </a:r>
            <a:r>
              <a:rPr lang="en-US" sz="1200" dirty="0">
                <a:effectLst/>
              </a:rPr>
              <a:t>may be sources of inflammation,</a:t>
            </a:r>
            <a:r>
              <a:rPr lang="en-US" sz="1200" dirty="0"/>
              <a:t> </a:t>
            </a:r>
            <a:r>
              <a:rPr lang="en-US" sz="1200" dirty="0">
                <a:effectLst/>
              </a:rPr>
              <a:t>leading to increased expression of</a:t>
            </a:r>
            <a:r>
              <a:rPr lang="en-US" sz="1200" dirty="0"/>
              <a:t> </a:t>
            </a:r>
            <a:r>
              <a:rPr lang="en-US" sz="1200" dirty="0">
                <a:effectLst/>
              </a:rPr>
              <a:t>proinflammatory cytokines and</a:t>
            </a:r>
            <a:r>
              <a:rPr lang="en-US" sz="1200" dirty="0"/>
              <a:t> </a:t>
            </a:r>
            <a:r>
              <a:rPr lang="en-US" sz="1200" dirty="0">
                <a:effectLst/>
              </a:rPr>
              <a:t>chemokines like C-X-C motif</a:t>
            </a:r>
            <a:r>
              <a:rPr lang="en-US" sz="1200" dirty="0"/>
              <a:t> </a:t>
            </a:r>
            <a:r>
              <a:rPr lang="en-US" sz="1200" dirty="0">
                <a:effectLst/>
              </a:rPr>
              <a:t>chemokine ligand 1 (CXCL1) and</a:t>
            </a:r>
            <a:r>
              <a:rPr lang="en-US" sz="1200" dirty="0"/>
              <a:t> </a:t>
            </a:r>
            <a:r>
              <a:rPr lang="en-US" sz="1200" dirty="0">
                <a:effectLst/>
              </a:rPr>
              <a:t>CXCL8 that drive local and systemic</a:t>
            </a:r>
            <a:r>
              <a:rPr lang="en-US" sz="1200" dirty="0"/>
              <a:t> </a:t>
            </a:r>
            <a:r>
              <a:rPr lang="en-US" sz="1200" dirty="0">
                <a:effectLst/>
              </a:rPr>
              <a:t>neutrophilic infiltration.</a:t>
            </a:r>
          </a:p>
          <a:p>
            <a:pPr marL="171450" indent="-171450">
              <a:buClr>
                <a:srgbClr val="C00000"/>
              </a:buClr>
              <a:buFont typeface="Arial" panose="020B0604020202020204" pitchFamily="34" charset="0"/>
              <a:buChar char="•"/>
            </a:pPr>
            <a:endParaRPr lang="en-US" sz="1200" dirty="0">
              <a:effectLst/>
            </a:endParaRPr>
          </a:p>
          <a:p>
            <a:pPr marL="171450" indent="-171450">
              <a:buClr>
                <a:srgbClr val="C00000"/>
              </a:buClr>
              <a:buFont typeface="Arial" panose="020B0604020202020204" pitchFamily="34" charset="0"/>
              <a:buChar char="•"/>
            </a:pPr>
            <a:r>
              <a:rPr lang="en-US" sz="1200" dirty="0">
                <a:effectLst/>
              </a:rPr>
              <a:t>Additionally, imbalances in matrix</a:t>
            </a:r>
            <a:r>
              <a:rPr lang="en-US" sz="1200" dirty="0"/>
              <a:t> </a:t>
            </a:r>
            <a:r>
              <a:rPr lang="en-US" sz="1200" dirty="0">
                <a:effectLst/>
              </a:rPr>
              <a:t>metalloproteinases and tissue</a:t>
            </a:r>
            <a:r>
              <a:rPr lang="en-US" sz="1200" dirty="0"/>
              <a:t> </a:t>
            </a:r>
            <a:r>
              <a:rPr lang="en-US" sz="1200" dirty="0">
                <a:effectLst/>
              </a:rPr>
              <a:t>inhibitors of metalloproteinase</a:t>
            </a:r>
            <a:r>
              <a:rPr lang="en-US" sz="1200" dirty="0"/>
              <a:t> </a:t>
            </a:r>
            <a:r>
              <a:rPr lang="en-US" sz="1200" dirty="0">
                <a:effectLst/>
              </a:rPr>
              <a:t>increase profibrotic factors, including tissue growth factor-b 1, 2, and</a:t>
            </a:r>
            <a:r>
              <a:rPr lang="en-US" sz="1200" dirty="0"/>
              <a:t> </a:t>
            </a:r>
            <a:r>
              <a:rPr lang="en-US" sz="1200" dirty="0">
                <a:effectLst/>
              </a:rPr>
              <a:t>3.24 This contributes to scarring</a:t>
            </a:r>
            <a:r>
              <a:rPr lang="en-US" sz="1200" dirty="0"/>
              <a:t> </a:t>
            </a:r>
            <a:r>
              <a:rPr lang="en-US" sz="1200" dirty="0">
                <a:effectLst/>
              </a:rPr>
              <a:t>and tunnel formation, hallmarks</a:t>
            </a:r>
            <a:r>
              <a:rPr lang="en-US" sz="1200" dirty="0"/>
              <a:t> </a:t>
            </a:r>
            <a:r>
              <a:rPr lang="en-US" sz="1200" dirty="0">
                <a:effectLst/>
              </a:rPr>
              <a:t>of HS.</a:t>
            </a:r>
          </a:p>
          <a:p>
            <a:pPr marL="171450" indent="-171450">
              <a:buClr>
                <a:srgbClr val="C00000"/>
              </a:buClr>
              <a:buFont typeface="Arial" panose="020B0604020202020204" pitchFamily="34" charset="0"/>
              <a:buChar char="•"/>
            </a:pPr>
            <a:endParaRPr lang="en-US" sz="1200" dirty="0">
              <a:effectLst/>
            </a:endParaRPr>
          </a:p>
          <a:p>
            <a:pPr marL="171450" indent="-171450">
              <a:buClr>
                <a:srgbClr val="C00000"/>
              </a:buClr>
              <a:buFont typeface="Arial" panose="020B0604020202020204" pitchFamily="34" charset="0"/>
              <a:buChar char="•"/>
            </a:pPr>
            <a:r>
              <a:rPr lang="en-US" sz="1200" dirty="0">
                <a:effectLst/>
              </a:rPr>
              <a:t>Although HS is not a primary</a:t>
            </a:r>
            <a:r>
              <a:rPr lang="en-US" sz="1200" dirty="0"/>
              <a:t> </a:t>
            </a:r>
            <a:r>
              <a:rPr lang="en-US" sz="1200" dirty="0">
                <a:effectLst/>
              </a:rPr>
              <a:t>infection, the microbiome plays a</a:t>
            </a:r>
            <a:r>
              <a:rPr lang="en-US" sz="1200" dirty="0"/>
              <a:t> </a:t>
            </a:r>
            <a:r>
              <a:rPr lang="en-US" sz="1200" dirty="0">
                <a:effectLst/>
              </a:rPr>
              <a:t>role and superinfection is</a:t>
            </a:r>
            <a:r>
              <a:rPr lang="en-US" sz="1200" dirty="0"/>
              <a:t> </a:t>
            </a:r>
            <a:r>
              <a:rPr lang="en-US" sz="1200" dirty="0">
                <a:effectLst/>
              </a:rPr>
              <a:t>controversial. The microbiome in</a:t>
            </a:r>
            <a:r>
              <a:rPr lang="en-US" sz="1200" dirty="0"/>
              <a:t> </a:t>
            </a:r>
            <a:r>
              <a:rPr lang="en-US" sz="1200" dirty="0" err="1">
                <a:effectLst/>
              </a:rPr>
              <a:t>lesional</a:t>
            </a:r>
            <a:r>
              <a:rPr lang="en-US" sz="1200" dirty="0">
                <a:effectLst/>
              </a:rPr>
              <a:t> and </a:t>
            </a:r>
            <a:r>
              <a:rPr lang="en-US" sz="1200" dirty="0" err="1">
                <a:effectLst/>
              </a:rPr>
              <a:t>nonlesional</a:t>
            </a:r>
            <a:r>
              <a:rPr lang="en-US" sz="1200" dirty="0">
                <a:effectLst/>
              </a:rPr>
              <a:t> skin of</a:t>
            </a:r>
            <a:r>
              <a:rPr lang="en-US" sz="1200" dirty="0"/>
              <a:t> </a:t>
            </a:r>
            <a:r>
              <a:rPr lang="en-US" sz="1200" dirty="0">
                <a:effectLst/>
              </a:rPr>
              <a:t>patients with HS differs significantly</a:t>
            </a:r>
            <a:r>
              <a:rPr lang="en-US" sz="1200" dirty="0"/>
              <a:t> </a:t>
            </a:r>
            <a:r>
              <a:rPr lang="en-US" sz="1200" dirty="0">
                <a:effectLst/>
              </a:rPr>
              <a:t>from healthy controls. Bacterial</a:t>
            </a:r>
            <a:r>
              <a:rPr lang="en-US" sz="1200" dirty="0"/>
              <a:t> </a:t>
            </a:r>
            <a:r>
              <a:rPr lang="en-US" sz="1200" dirty="0">
                <a:effectLst/>
              </a:rPr>
              <a:t>spread within intertriginous skin</a:t>
            </a:r>
            <a:r>
              <a:rPr lang="en-US" sz="1200" dirty="0"/>
              <a:t> </a:t>
            </a:r>
            <a:r>
              <a:rPr lang="en-US" sz="1200" dirty="0">
                <a:effectLst/>
              </a:rPr>
              <a:t>may boost immune activation.</a:t>
            </a:r>
            <a:r>
              <a:rPr lang="en-US" sz="1200" dirty="0"/>
              <a:t> </a:t>
            </a:r>
            <a:r>
              <a:rPr lang="en-US" sz="1200" dirty="0">
                <a:effectLst/>
              </a:rPr>
              <a:t>Distinct microbiological profiles</a:t>
            </a:r>
            <a:r>
              <a:rPr lang="en-US" sz="1200" dirty="0"/>
              <a:t> </a:t>
            </a:r>
            <a:r>
              <a:rPr lang="en-US" sz="1200" dirty="0">
                <a:effectLst/>
              </a:rPr>
              <a:t>have been identified in HS lesions</a:t>
            </a:r>
            <a:r>
              <a:rPr lang="en-US" sz="1200" dirty="0"/>
              <a:t> </a:t>
            </a:r>
            <a:r>
              <a:rPr lang="en-US" sz="1200" dirty="0">
                <a:effectLst/>
              </a:rPr>
              <a:t>depending on lesion type and</a:t>
            </a:r>
            <a:r>
              <a:rPr lang="en-US" sz="1200" dirty="0"/>
              <a:t> </a:t>
            </a:r>
            <a:r>
              <a:rPr lang="en-US" sz="1200" dirty="0">
                <a:effectLst/>
              </a:rPr>
              <a:t>severity. </a:t>
            </a:r>
          </a:p>
          <a:p>
            <a:pPr marL="171450" indent="-171450">
              <a:buClr>
                <a:srgbClr val="C00000"/>
              </a:buClr>
              <a:buFont typeface="Arial" panose="020B0604020202020204" pitchFamily="34" charset="0"/>
              <a:buChar char="•"/>
            </a:pPr>
            <a:endParaRPr lang="en-US" sz="1200" dirty="0"/>
          </a:p>
          <a:p>
            <a:pPr marL="171450" indent="-171450">
              <a:buClr>
                <a:srgbClr val="C00000"/>
              </a:buClr>
              <a:buFont typeface="Arial" panose="020B0604020202020204" pitchFamily="34" charset="0"/>
              <a:buChar char="•"/>
            </a:pPr>
            <a:r>
              <a:rPr lang="en-US" sz="1200" dirty="0">
                <a:effectLst/>
              </a:rPr>
              <a:t>An intriguing new</a:t>
            </a:r>
            <a:r>
              <a:rPr lang="en-US" sz="1200" dirty="0"/>
              <a:t> </a:t>
            </a:r>
            <a:r>
              <a:rPr lang="en-US" sz="1200" dirty="0">
                <a:effectLst/>
              </a:rPr>
              <a:t>concept proposes that HS could be</a:t>
            </a:r>
            <a:r>
              <a:rPr lang="en-US" sz="1200" dirty="0"/>
              <a:t> </a:t>
            </a:r>
            <a:r>
              <a:rPr lang="en-US" sz="1200" dirty="0">
                <a:effectLst/>
              </a:rPr>
              <a:t>considered “</a:t>
            </a:r>
            <a:r>
              <a:rPr lang="en-US" sz="1200" dirty="0" err="1">
                <a:effectLst/>
              </a:rPr>
              <a:t>autoinfectious</a:t>
            </a:r>
            <a:r>
              <a:rPr lang="en-US" sz="1200" dirty="0">
                <a:effectLst/>
              </a:rPr>
              <a:t>” because</a:t>
            </a:r>
            <a:r>
              <a:rPr lang="en-US" sz="1200" dirty="0"/>
              <a:t> </a:t>
            </a:r>
            <a:r>
              <a:rPr lang="en-US" sz="1200" dirty="0">
                <a:effectLst/>
              </a:rPr>
              <a:t>of strictly cutaneous immune</a:t>
            </a:r>
            <a:r>
              <a:rPr lang="en-US" sz="1200" dirty="0"/>
              <a:t> </a:t>
            </a:r>
            <a:r>
              <a:rPr lang="en-US" sz="1200" dirty="0">
                <a:effectLst/>
              </a:rPr>
              <a:t>dysregulation led by the host</a:t>
            </a:r>
            <a:r>
              <a:rPr lang="en-US" sz="1200" dirty="0"/>
              <a:t> </a:t>
            </a:r>
            <a:r>
              <a:rPr lang="en-US" sz="1200" dirty="0">
                <a:effectLst/>
              </a:rPr>
              <a:t>microbiome.</a:t>
            </a:r>
            <a:br>
              <a:rPr lang="en-US" sz="1200" dirty="0">
                <a:effectLst/>
              </a:rPr>
            </a:br>
            <a:endParaRPr lang="en-US" sz="1200" dirty="0">
              <a:effectLst/>
            </a:endParaRPr>
          </a:p>
          <a:p>
            <a:pPr marL="171450" indent="-171450">
              <a:buClr>
                <a:srgbClr val="C00000"/>
              </a:buClr>
              <a:buFont typeface="Arial" panose="020B0604020202020204" pitchFamily="34" charset="0"/>
              <a:buChar char="•"/>
            </a:pPr>
            <a:r>
              <a:rPr lang="en-US" sz="1200" dirty="0">
                <a:effectLst/>
              </a:rPr>
              <a:t>Sex hormones, particularly</a:t>
            </a:r>
            <a:r>
              <a:rPr lang="en-US" sz="1200" dirty="0"/>
              <a:t> </a:t>
            </a:r>
            <a:r>
              <a:rPr lang="en-US" sz="1200" dirty="0">
                <a:effectLst/>
              </a:rPr>
              <a:t>androgens, have been linked to the</a:t>
            </a:r>
            <a:r>
              <a:rPr lang="en-US" sz="1200" dirty="0"/>
              <a:t> </a:t>
            </a:r>
            <a:r>
              <a:rPr lang="en-US" sz="1200" dirty="0">
                <a:effectLst/>
              </a:rPr>
              <a:t>pathogenesis of HS. Support for</a:t>
            </a:r>
            <a:r>
              <a:rPr lang="en-US" sz="1200" dirty="0"/>
              <a:t> </a:t>
            </a:r>
            <a:r>
              <a:rPr lang="en-US" sz="1200" dirty="0">
                <a:effectLst/>
              </a:rPr>
              <a:t>hormonal involvement in disease</a:t>
            </a:r>
            <a:r>
              <a:rPr lang="en-US" sz="1200" dirty="0"/>
              <a:t> </a:t>
            </a:r>
            <a:r>
              <a:rPr lang="en-US" sz="1200" dirty="0">
                <a:effectLst/>
              </a:rPr>
              <a:t>pathophysiology includes the</a:t>
            </a:r>
            <a:r>
              <a:rPr lang="en-US" sz="1200" dirty="0"/>
              <a:t> </a:t>
            </a:r>
            <a:r>
              <a:rPr lang="en-US" sz="1200" dirty="0">
                <a:effectLst/>
              </a:rPr>
              <a:t>observations that females are</a:t>
            </a:r>
            <a:r>
              <a:rPr lang="en-US" sz="1200" dirty="0"/>
              <a:t> </a:t>
            </a:r>
            <a:r>
              <a:rPr lang="en-US" sz="1200" dirty="0">
                <a:effectLst/>
              </a:rPr>
              <a:t>predominantly affected and may</a:t>
            </a:r>
            <a:r>
              <a:rPr lang="en-US" sz="1200" dirty="0"/>
              <a:t> </a:t>
            </a:r>
            <a:r>
              <a:rPr lang="en-US" sz="1200" dirty="0">
                <a:effectLst/>
              </a:rPr>
              <a:t>experience premenstrual flares. HS</a:t>
            </a:r>
            <a:r>
              <a:rPr lang="en-US" sz="1200" dirty="0"/>
              <a:t> </a:t>
            </a:r>
            <a:r>
              <a:rPr lang="en-US" sz="1200" dirty="0">
                <a:effectLst/>
              </a:rPr>
              <a:t>also tends to improve during</a:t>
            </a:r>
            <a:r>
              <a:rPr lang="en-US" sz="1200" dirty="0"/>
              <a:t> </a:t>
            </a:r>
            <a:r>
              <a:rPr lang="en-US" sz="1200" dirty="0">
                <a:effectLst/>
              </a:rPr>
              <a:t>pregnancy, flare postpartum, and is</a:t>
            </a:r>
            <a:r>
              <a:rPr lang="en-US" sz="1200" dirty="0"/>
              <a:t> </a:t>
            </a:r>
            <a:r>
              <a:rPr lang="en-US" sz="1200" dirty="0">
                <a:effectLst/>
              </a:rPr>
              <a:t>often exacerbated by oral</a:t>
            </a:r>
            <a:r>
              <a:rPr lang="en-US" sz="1200" dirty="0"/>
              <a:t> </a:t>
            </a:r>
            <a:r>
              <a:rPr lang="en-US" sz="1200" dirty="0">
                <a:effectLst/>
              </a:rPr>
              <a:t>contraceptives with a low estrogen</a:t>
            </a:r>
            <a:r>
              <a:rPr lang="en-US" sz="1200" dirty="0"/>
              <a:t> </a:t>
            </a:r>
            <a:r>
              <a:rPr lang="en-US" sz="1200" dirty="0">
                <a:effectLst/>
              </a:rPr>
              <a:t>to progesterone ratio. Additionally,</a:t>
            </a:r>
            <a:r>
              <a:rPr lang="en-US" sz="1200" dirty="0"/>
              <a:t> </a:t>
            </a:r>
            <a:r>
              <a:rPr lang="en-US" sz="1200" dirty="0">
                <a:effectLst/>
              </a:rPr>
              <a:t>HS is rare before puberty or</a:t>
            </a:r>
            <a:r>
              <a:rPr lang="en-US" sz="1200" dirty="0"/>
              <a:t> </a:t>
            </a:r>
            <a:r>
              <a:rPr lang="en-US" sz="1200" dirty="0" err="1">
                <a:effectLst/>
              </a:rPr>
              <a:t>postmenopause</a:t>
            </a:r>
            <a:r>
              <a:rPr lang="en-US" sz="1200" dirty="0">
                <a:effectLst/>
              </a:rPr>
              <a:t>, and can be the</a:t>
            </a:r>
            <a:r>
              <a:rPr lang="en-US" sz="1200" dirty="0"/>
              <a:t> </a:t>
            </a:r>
            <a:r>
              <a:rPr lang="en-US" sz="1200" dirty="0">
                <a:effectLst/>
              </a:rPr>
              <a:t>presenting feature of premature</a:t>
            </a:r>
            <a:r>
              <a:rPr lang="en-US" sz="1200" dirty="0"/>
              <a:t> </a:t>
            </a:r>
            <a:r>
              <a:rPr lang="en-US" sz="1200" dirty="0">
                <a:effectLst/>
              </a:rPr>
              <a:t>adrenarche.</a:t>
            </a:r>
          </a:p>
          <a:p>
            <a:pPr marL="171450" indent="-171450">
              <a:buClr>
                <a:srgbClr val="C00000"/>
              </a:buClr>
              <a:buFont typeface="Arial" panose="020B0604020202020204" pitchFamily="34" charset="0"/>
              <a:buChar char="•"/>
            </a:pPr>
            <a:endParaRPr lang="en-US" sz="1200" dirty="0">
              <a:effectLst/>
            </a:endParaRPr>
          </a:p>
          <a:p>
            <a:pPr marL="171450" indent="-171450">
              <a:buClr>
                <a:srgbClr val="C00000"/>
              </a:buClr>
              <a:buFont typeface="Arial" panose="020B0604020202020204" pitchFamily="34" charset="0"/>
              <a:buChar char="•"/>
            </a:pPr>
            <a:endParaRPr lang="en-US" sz="1200" dirty="0"/>
          </a:p>
        </p:txBody>
      </p:sp>
      <p:sp>
        <p:nvSpPr>
          <p:cNvPr id="5" name="TextBox 4">
            <a:extLst>
              <a:ext uri="{FF2B5EF4-FFF2-40B4-BE49-F238E27FC236}">
                <a16:creationId xmlns:a16="http://schemas.microsoft.com/office/drawing/2014/main" id="{D4B6C024-93F5-9A40-327A-380463B778A6}"/>
              </a:ext>
            </a:extLst>
          </p:cNvPr>
          <p:cNvSpPr txBox="1"/>
          <p:nvPr/>
        </p:nvSpPr>
        <p:spPr>
          <a:xfrm>
            <a:off x="3919085" y="4552950"/>
            <a:ext cx="5067871" cy="461665"/>
          </a:xfrm>
          <a:prstGeom prst="rect">
            <a:avLst/>
          </a:prstGeom>
          <a:noFill/>
        </p:spPr>
        <p:txBody>
          <a:bodyPr wrap="square" rtlCol="0">
            <a:spAutoFit/>
          </a:bodyPr>
          <a:lstStyle/>
          <a:p>
            <a:pPr marL="403225" indent="-403225"/>
            <a:r>
              <a:rPr lang="en-US" sz="1200" b="0" i="0" dirty="0">
                <a:solidFill>
                  <a:srgbClr val="212121"/>
                </a:solidFill>
                <a:effectLst/>
                <a:latin typeface="system-ui"/>
              </a:rPr>
              <a:t>Cotton CH, Chen SX, Hussain SH, Lara-Corrales I, </a:t>
            </a:r>
            <a:r>
              <a:rPr lang="en-US" sz="1200" b="0" i="0" dirty="0" err="1">
                <a:solidFill>
                  <a:srgbClr val="212121"/>
                </a:solidFill>
                <a:effectLst/>
                <a:latin typeface="system-ui"/>
              </a:rPr>
              <a:t>Zaenglein</a:t>
            </a:r>
            <a:r>
              <a:rPr lang="en-US" sz="1200" b="0" i="0" dirty="0">
                <a:solidFill>
                  <a:srgbClr val="212121"/>
                </a:solidFill>
                <a:effectLst/>
                <a:latin typeface="system-ui"/>
              </a:rPr>
              <a:t> AL. Hidradenitis Suppurativa in Pediatric Patients. Pediatrics. 2023 May 1;151(5).</a:t>
            </a:r>
            <a:endParaRPr lang="en-US" sz="1200" dirty="0"/>
          </a:p>
        </p:txBody>
      </p:sp>
    </p:spTree>
    <p:extLst>
      <p:ext uri="{BB962C8B-B14F-4D97-AF65-F5344CB8AC3E}">
        <p14:creationId xmlns:p14="http://schemas.microsoft.com/office/powerpoint/2010/main" val="1754741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Agenda	</a:t>
            </a:r>
          </a:p>
        </p:txBody>
      </p:sp>
      <p:sp>
        <p:nvSpPr>
          <p:cNvPr id="3" name="Content Placeholder 2"/>
          <p:cNvSpPr>
            <a:spLocks noGrp="1"/>
          </p:cNvSpPr>
          <p:nvPr>
            <p:ph sz="quarter" idx="10"/>
          </p:nvPr>
        </p:nvSpPr>
        <p:spPr>
          <a:xfrm>
            <a:off x="990600" y="895350"/>
            <a:ext cx="8001000" cy="2667000"/>
          </a:xfrm>
        </p:spPr>
        <p:txBody>
          <a:bodyPr numCol="1"/>
          <a:lstStyle/>
          <a:p>
            <a:r>
              <a:rPr lang="en-US" sz="2000" dirty="0">
                <a:solidFill>
                  <a:srgbClr val="222222"/>
                </a:solidFill>
                <a:latin typeface="Arial" panose="020B0604020202020204" pitchFamily="34" charset="0"/>
                <a:cs typeface="Arial" panose="020B0604020202020204" pitchFamily="34" charset="0"/>
              </a:rPr>
              <a:t>What is Hidradenitis Suppurativa?</a:t>
            </a:r>
          </a:p>
          <a:p>
            <a:pPr algn="l" rtl="0"/>
            <a:endParaRPr lang="en-US" sz="2000" b="0" i="0" dirty="0">
              <a:solidFill>
                <a:srgbClr val="222222"/>
              </a:solidFill>
              <a:effectLst/>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140894"/>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008" y="209550"/>
            <a:ext cx="8507392" cy="672387"/>
          </a:xfrm>
        </p:spPr>
        <p:txBody>
          <a:bodyPr>
            <a:normAutofit fontScale="90000"/>
          </a:bodyPr>
          <a:lstStyle/>
          <a:p>
            <a:pPr algn="ctr"/>
            <a:r>
              <a:rPr lang="en-US" sz="2300" dirty="0">
                <a:solidFill>
                  <a:schemeClr val="tx1"/>
                </a:solidFill>
              </a:rPr>
              <a:t>What are comorbidities and screening recommendations? </a:t>
            </a:r>
          </a:p>
        </p:txBody>
      </p:sp>
      <p:pic>
        <p:nvPicPr>
          <p:cNvPr id="6" name="Picture 5">
            <a:extLst>
              <a:ext uri="{FF2B5EF4-FFF2-40B4-BE49-F238E27FC236}">
                <a16:creationId xmlns:a16="http://schemas.microsoft.com/office/drawing/2014/main" id="{6B2F9043-F3D0-12C6-0003-3DA8DF5FA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17299"/>
            <a:ext cx="6096000" cy="4434821"/>
          </a:xfrm>
          <a:prstGeom prst="rect">
            <a:avLst/>
          </a:prstGeom>
        </p:spPr>
      </p:pic>
      <p:sp>
        <p:nvSpPr>
          <p:cNvPr id="7" name="TextBox 6">
            <a:extLst>
              <a:ext uri="{FF2B5EF4-FFF2-40B4-BE49-F238E27FC236}">
                <a16:creationId xmlns:a16="http://schemas.microsoft.com/office/drawing/2014/main" id="{DB5989F3-3A35-11A1-6F7E-1698869B52A0}"/>
              </a:ext>
            </a:extLst>
          </p:cNvPr>
          <p:cNvSpPr txBox="1"/>
          <p:nvPr/>
        </p:nvSpPr>
        <p:spPr>
          <a:xfrm>
            <a:off x="6781800" y="4095314"/>
            <a:ext cx="2400871" cy="861774"/>
          </a:xfrm>
          <a:prstGeom prst="rect">
            <a:avLst/>
          </a:prstGeom>
          <a:noFill/>
        </p:spPr>
        <p:txBody>
          <a:bodyPr wrap="square" rtlCol="0">
            <a:spAutoFit/>
          </a:bodyPr>
          <a:lstStyle/>
          <a:p>
            <a:pPr marL="403225" indent="-403225"/>
            <a:r>
              <a:rPr lang="en-US" sz="1000" b="0" i="0" baseline="30000" dirty="0">
                <a:solidFill>
                  <a:srgbClr val="212121"/>
                </a:solidFill>
                <a:effectLst/>
                <a:latin typeface="system-ui"/>
              </a:rPr>
              <a:t>1</a:t>
            </a:r>
            <a:r>
              <a:rPr lang="en-US" sz="1000" b="0" i="0" dirty="0">
                <a:solidFill>
                  <a:srgbClr val="212121"/>
                </a:solidFill>
                <a:effectLst/>
                <a:latin typeface="system-ui"/>
              </a:rPr>
              <a:t>Cotton CH, Chen SX, Hussain SH, Lara-Corrales I, </a:t>
            </a:r>
            <a:r>
              <a:rPr lang="en-US" sz="1000" b="0" i="0" dirty="0" err="1">
                <a:solidFill>
                  <a:srgbClr val="212121"/>
                </a:solidFill>
                <a:effectLst/>
                <a:latin typeface="system-ui"/>
              </a:rPr>
              <a:t>Zaenglein</a:t>
            </a:r>
            <a:r>
              <a:rPr lang="en-US" sz="1000" b="0" i="0" dirty="0">
                <a:solidFill>
                  <a:srgbClr val="212121"/>
                </a:solidFill>
                <a:effectLst/>
                <a:latin typeface="system-ui"/>
              </a:rPr>
              <a:t> AL. Hidradenitis Suppurativa in Pediatric Patients. Pediatrics. 2023 May 1;151(5).</a:t>
            </a:r>
            <a:endParaRPr lang="en-US" sz="1000" dirty="0"/>
          </a:p>
        </p:txBody>
      </p:sp>
    </p:spTree>
    <p:extLst>
      <p:ext uri="{BB962C8B-B14F-4D97-AF65-F5344CB8AC3E}">
        <p14:creationId xmlns:p14="http://schemas.microsoft.com/office/powerpoint/2010/main" val="3504380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413880"/>
            <a:ext cx="8507392" cy="672387"/>
          </a:xfrm>
        </p:spPr>
        <p:txBody>
          <a:bodyPr>
            <a:normAutofit/>
          </a:bodyPr>
          <a:lstStyle/>
          <a:p>
            <a:pPr algn="ctr"/>
            <a:r>
              <a:rPr lang="en-US" sz="2800" dirty="0">
                <a:solidFill>
                  <a:schemeClr val="tx1"/>
                </a:solidFill>
              </a:rPr>
              <a:t>What are antibiotic treatment options? </a:t>
            </a:r>
          </a:p>
        </p:txBody>
      </p:sp>
      <p:sp>
        <p:nvSpPr>
          <p:cNvPr id="3" name="Rectangle 2"/>
          <p:cNvSpPr/>
          <p:nvPr/>
        </p:nvSpPr>
        <p:spPr>
          <a:xfrm>
            <a:off x="157044" y="971911"/>
            <a:ext cx="8682156" cy="3970318"/>
          </a:xfrm>
          <a:prstGeom prst="rect">
            <a:avLst/>
          </a:prstGeom>
        </p:spPr>
        <p:txBody>
          <a:bodyPr wrap="square">
            <a:spAutoFit/>
          </a:bodyPr>
          <a:lstStyle/>
          <a:p>
            <a:pPr>
              <a:buClr>
                <a:srgbClr val="C00000"/>
              </a:buClr>
            </a:pPr>
            <a:r>
              <a:rPr lang="en-US" b="1" dirty="0">
                <a:effectLst/>
              </a:rPr>
              <a:t>Topical Antimicrobial Agents </a:t>
            </a:r>
          </a:p>
          <a:p>
            <a:pPr marL="285750" indent="-285750">
              <a:buClr>
                <a:srgbClr val="C00000"/>
              </a:buClr>
              <a:buFont typeface="Arial" panose="020B0604020202020204" pitchFamily="34" charset="0"/>
              <a:buChar char="•"/>
            </a:pPr>
            <a:r>
              <a:rPr lang="en-US" dirty="0">
                <a:effectLst/>
              </a:rPr>
              <a:t>Benzoyl peroxide, chlorhexidine, and zinc </a:t>
            </a:r>
            <a:r>
              <a:rPr lang="en-US" dirty="0" err="1">
                <a:effectLst/>
              </a:rPr>
              <a:t>pyrithione</a:t>
            </a:r>
            <a:r>
              <a:rPr lang="en-US" dirty="0">
                <a:effectLst/>
              </a:rPr>
              <a:t> washes are commonly used daily to cleanse affected areas of HS to decrease microbial colonization. Potential irritation and bleaching of fabrics are common benzoyl peroxide side effects. </a:t>
            </a:r>
          </a:p>
          <a:p>
            <a:pPr marL="285750" indent="-285750">
              <a:buClr>
                <a:srgbClr val="C00000"/>
              </a:buClr>
              <a:buFont typeface="Arial" panose="020B0604020202020204" pitchFamily="34" charset="0"/>
              <a:buChar char="•"/>
            </a:pPr>
            <a:endParaRPr lang="en-US" dirty="0">
              <a:effectLst/>
            </a:endParaRPr>
          </a:p>
          <a:p>
            <a:pPr marL="285750" indent="-285750">
              <a:buClr>
                <a:srgbClr val="C00000"/>
              </a:buClr>
              <a:buFont typeface="Arial" panose="020B0604020202020204" pitchFamily="34" charset="0"/>
              <a:buChar char="•"/>
            </a:pPr>
            <a:r>
              <a:rPr lang="en-US" dirty="0">
                <a:effectLst/>
              </a:rPr>
              <a:t>Clindamycin 1% solution applied once or twice daily is used first-line for mild-to-moderate HS. It is often combined with benzoyl peroxide wash to minimize bacterial resistance. Alternately, resorcinol 15% cream daily may be employed for its antiseptic and keratolytic properties. Irritation and burning are possible side effects. </a:t>
            </a:r>
          </a:p>
          <a:p>
            <a:pPr marL="285750" indent="-285750">
              <a:buClr>
                <a:srgbClr val="C00000"/>
              </a:buClr>
              <a:buFont typeface="Arial" panose="020B0604020202020204" pitchFamily="34" charset="0"/>
              <a:buChar char="•"/>
            </a:pPr>
            <a:endParaRPr lang="en-US" dirty="0"/>
          </a:p>
          <a:p>
            <a:pPr marL="285750" indent="-285750">
              <a:buClr>
                <a:srgbClr val="C00000"/>
              </a:buClr>
              <a:buFont typeface="Arial" panose="020B0604020202020204" pitchFamily="34" charset="0"/>
              <a:buChar char="•"/>
            </a:pPr>
            <a:r>
              <a:rPr lang="en-US" dirty="0">
                <a:effectLst/>
              </a:rPr>
              <a:t>Topical dapsone gel is supported by expert opinion only as clinical data are lacking.</a:t>
            </a:r>
          </a:p>
        </p:txBody>
      </p:sp>
      <p:sp>
        <p:nvSpPr>
          <p:cNvPr id="5" name="TextBox 4">
            <a:extLst>
              <a:ext uri="{FF2B5EF4-FFF2-40B4-BE49-F238E27FC236}">
                <a16:creationId xmlns:a16="http://schemas.microsoft.com/office/drawing/2014/main" id="{E71CB19B-535C-241F-5C48-3E9EB11A796B}"/>
              </a:ext>
            </a:extLst>
          </p:cNvPr>
          <p:cNvSpPr txBox="1"/>
          <p:nvPr/>
        </p:nvSpPr>
        <p:spPr>
          <a:xfrm>
            <a:off x="4076129" y="4529565"/>
            <a:ext cx="5067871" cy="400110"/>
          </a:xfrm>
          <a:prstGeom prst="rect">
            <a:avLst/>
          </a:prstGeom>
          <a:noFill/>
        </p:spPr>
        <p:txBody>
          <a:bodyPr wrap="square" rtlCol="0">
            <a:spAutoFit/>
          </a:bodyPr>
          <a:lstStyle/>
          <a:p>
            <a:pPr marL="403225" indent="-403225"/>
            <a:r>
              <a:rPr lang="en-US" sz="1000" b="0" i="0" dirty="0">
                <a:solidFill>
                  <a:srgbClr val="212121"/>
                </a:solidFill>
                <a:effectLst/>
                <a:latin typeface="system-ui"/>
              </a:rPr>
              <a:t>Cotton CH, Chen SX, Hussain SH, Lara-Corrales I, </a:t>
            </a:r>
            <a:r>
              <a:rPr lang="en-US" sz="1000" b="0" i="0" dirty="0" err="1">
                <a:solidFill>
                  <a:srgbClr val="212121"/>
                </a:solidFill>
                <a:effectLst/>
                <a:latin typeface="system-ui"/>
              </a:rPr>
              <a:t>Zaenglein</a:t>
            </a:r>
            <a:r>
              <a:rPr lang="en-US" sz="1000" b="0" i="0" dirty="0">
                <a:solidFill>
                  <a:srgbClr val="212121"/>
                </a:solidFill>
                <a:effectLst/>
                <a:latin typeface="system-ui"/>
              </a:rPr>
              <a:t> AL. Hidradenitis Suppurativa in Pediatric Patients. Pediatrics. 2023 May 1;151(5).</a:t>
            </a:r>
            <a:endParaRPr lang="en-US" sz="1000" dirty="0"/>
          </a:p>
        </p:txBody>
      </p:sp>
    </p:spTree>
    <p:extLst>
      <p:ext uri="{BB962C8B-B14F-4D97-AF65-F5344CB8AC3E}">
        <p14:creationId xmlns:p14="http://schemas.microsoft.com/office/powerpoint/2010/main" val="1889424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413880"/>
            <a:ext cx="8507392" cy="672387"/>
          </a:xfrm>
        </p:spPr>
        <p:txBody>
          <a:bodyPr>
            <a:normAutofit/>
          </a:bodyPr>
          <a:lstStyle/>
          <a:p>
            <a:pPr algn="ctr"/>
            <a:r>
              <a:rPr lang="en-US" sz="2800" dirty="0">
                <a:solidFill>
                  <a:schemeClr val="tx1"/>
                </a:solidFill>
              </a:rPr>
              <a:t>What are antibiotic treatment options? </a:t>
            </a:r>
          </a:p>
        </p:txBody>
      </p:sp>
      <p:sp>
        <p:nvSpPr>
          <p:cNvPr id="3" name="Rectangle 2"/>
          <p:cNvSpPr/>
          <p:nvPr/>
        </p:nvSpPr>
        <p:spPr>
          <a:xfrm>
            <a:off x="157044" y="971911"/>
            <a:ext cx="8682156" cy="4185761"/>
          </a:xfrm>
          <a:prstGeom prst="rect">
            <a:avLst/>
          </a:prstGeom>
        </p:spPr>
        <p:txBody>
          <a:bodyPr wrap="square">
            <a:spAutoFit/>
          </a:bodyPr>
          <a:lstStyle/>
          <a:p>
            <a:pPr>
              <a:buClr>
                <a:srgbClr val="C00000"/>
              </a:buClr>
            </a:pPr>
            <a:r>
              <a:rPr lang="en-US" sz="1400" b="1" dirty="0">
                <a:effectLst/>
              </a:rPr>
              <a:t>Oral Antibiotics</a:t>
            </a:r>
          </a:p>
          <a:p>
            <a:pPr marL="285750" indent="-285750">
              <a:buClr>
                <a:srgbClr val="C00000"/>
              </a:buClr>
              <a:buFont typeface="Arial" panose="020B0604020202020204" pitchFamily="34" charset="0"/>
              <a:buChar char="•"/>
            </a:pPr>
            <a:r>
              <a:rPr lang="en-US" sz="1400" dirty="0">
                <a:effectLst/>
              </a:rPr>
              <a:t>For flares of HS, systemic antibiotic</a:t>
            </a:r>
            <a:r>
              <a:rPr lang="en-US" sz="1400" dirty="0"/>
              <a:t> </a:t>
            </a:r>
            <a:r>
              <a:rPr lang="en-US" sz="1400" dirty="0">
                <a:effectLst/>
              </a:rPr>
              <a:t>therapy is indicated. Tetracycline</a:t>
            </a:r>
            <a:r>
              <a:rPr lang="en-US" sz="1400" dirty="0"/>
              <a:t> </a:t>
            </a:r>
            <a:r>
              <a:rPr lang="en-US" sz="1400" dirty="0">
                <a:effectLst/>
              </a:rPr>
              <a:t>class antibiotics are used first-line</a:t>
            </a:r>
            <a:r>
              <a:rPr lang="en-US" sz="1400" dirty="0"/>
              <a:t> </a:t>
            </a:r>
            <a:r>
              <a:rPr lang="en-US" sz="1400" dirty="0">
                <a:effectLst/>
              </a:rPr>
              <a:t>because of their broad antibacterial</a:t>
            </a:r>
            <a:r>
              <a:rPr lang="en-US" sz="1400" dirty="0"/>
              <a:t> </a:t>
            </a:r>
            <a:r>
              <a:rPr lang="en-US" sz="1400" dirty="0">
                <a:effectLst/>
              </a:rPr>
              <a:t>coverage and anti-inflammatory</a:t>
            </a:r>
            <a:r>
              <a:rPr lang="en-US" sz="1400" dirty="0"/>
              <a:t> </a:t>
            </a:r>
            <a:r>
              <a:rPr lang="en-US" sz="1400" dirty="0">
                <a:effectLst/>
              </a:rPr>
              <a:t>action. Doxycycline is commonly</a:t>
            </a:r>
            <a:r>
              <a:rPr lang="en-US" sz="1400" dirty="0"/>
              <a:t> </a:t>
            </a:r>
            <a:r>
              <a:rPr lang="en-US" sz="1400" dirty="0">
                <a:effectLst/>
              </a:rPr>
              <a:t>used for mild-to-moderate HS over a</a:t>
            </a:r>
            <a:r>
              <a:rPr lang="en-US" sz="1400" dirty="0"/>
              <a:t> </a:t>
            </a:r>
            <a:r>
              <a:rPr lang="en-US" sz="1400" dirty="0">
                <a:effectLst/>
              </a:rPr>
              <a:t>12-week course or as long-term</a:t>
            </a:r>
            <a:r>
              <a:rPr lang="en-US" sz="1400" dirty="0"/>
              <a:t> </a:t>
            </a:r>
            <a:r>
              <a:rPr lang="en-US" sz="1400" dirty="0">
                <a:effectLst/>
              </a:rPr>
              <a:t>maintenance if needed. Patients</a:t>
            </a:r>
            <a:r>
              <a:rPr lang="en-US" sz="1400" dirty="0"/>
              <a:t> </a:t>
            </a:r>
            <a:r>
              <a:rPr lang="en-US" sz="1400" dirty="0">
                <a:effectLst/>
              </a:rPr>
              <a:t>should be counseled on common</a:t>
            </a:r>
            <a:r>
              <a:rPr lang="en-US" sz="1400" dirty="0"/>
              <a:t> </a:t>
            </a:r>
            <a:r>
              <a:rPr lang="en-US" sz="1400" dirty="0">
                <a:effectLst/>
              </a:rPr>
              <a:t>side effects of photosensitivity,</a:t>
            </a:r>
            <a:r>
              <a:rPr lang="en-US" sz="1400" dirty="0"/>
              <a:t> </a:t>
            </a:r>
            <a:r>
              <a:rPr lang="en-US" sz="1400" dirty="0">
                <a:effectLst/>
              </a:rPr>
              <a:t>gastrointestinal upset, and rare</a:t>
            </a:r>
            <a:r>
              <a:rPr lang="en-US" sz="1400" dirty="0"/>
              <a:t> </a:t>
            </a:r>
            <a:r>
              <a:rPr lang="en-US" sz="1400" dirty="0">
                <a:effectLst/>
              </a:rPr>
              <a:t>hepatotoxicity. Alternately,</a:t>
            </a:r>
            <a:r>
              <a:rPr lang="en-US" sz="1400" dirty="0"/>
              <a:t> </a:t>
            </a:r>
            <a:r>
              <a:rPr lang="en-US" sz="1400" dirty="0">
                <a:effectLst/>
              </a:rPr>
              <a:t>minocycline can be employed in</a:t>
            </a:r>
            <a:r>
              <a:rPr lang="en-US" sz="1400" dirty="0"/>
              <a:t> </a:t>
            </a:r>
            <a:r>
              <a:rPr lang="en-US" sz="1400" dirty="0">
                <a:effectLst/>
              </a:rPr>
              <a:t>children 12 years and older.</a:t>
            </a:r>
            <a:r>
              <a:rPr lang="en-US" sz="1400" dirty="0"/>
              <a:t> </a:t>
            </a:r>
            <a:r>
              <a:rPr lang="en-US" sz="1400" dirty="0">
                <a:effectLst/>
              </a:rPr>
              <a:t>Potential side effects include</a:t>
            </a:r>
            <a:r>
              <a:rPr lang="en-US" sz="1400" dirty="0"/>
              <a:t> </a:t>
            </a:r>
            <a:r>
              <a:rPr lang="en-US" sz="1400" dirty="0">
                <a:effectLst/>
              </a:rPr>
              <a:t>dizziness, blue discoloration of skin</a:t>
            </a:r>
            <a:r>
              <a:rPr lang="en-US" sz="1400" dirty="0"/>
              <a:t> </a:t>
            </a:r>
            <a:r>
              <a:rPr lang="en-US" sz="1400" dirty="0">
                <a:effectLst/>
              </a:rPr>
              <a:t>or gums, and rare hepatotoxicity or</a:t>
            </a:r>
            <a:r>
              <a:rPr lang="en-US" sz="1400" dirty="0"/>
              <a:t> </a:t>
            </a:r>
            <a:r>
              <a:rPr lang="en-US" sz="1400" dirty="0">
                <a:effectLst/>
              </a:rPr>
              <a:t>drug hypersensitivity reactions.</a:t>
            </a:r>
          </a:p>
          <a:p>
            <a:pPr marL="285750" indent="-285750">
              <a:buClr>
                <a:srgbClr val="C00000"/>
              </a:buClr>
              <a:buFont typeface="Arial" panose="020B0604020202020204" pitchFamily="34" charset="0"/>
              <a:buChar char="•"/>
            </a:pPr>
            <a:endParaRPr lang="en-US" sz="1400" dirty="0">
              <a:effectLst/>
            </a:endParaRPr>
          </a:p>
          <a:p>
            <a:pPr marL="285750" indent="-285750">
              <a:buClr>
                <a:srgbClr val="C00000"/>
              </a:buClr>
              <a:buFont typeface="Arial" panose="020B0604020202020204" pitchFamily="34" charset="0"/>
              <a:buChar char="•"/>
            </a:pPr>
            <a:r>
              <a:rPr lang="en-US" sz="1400" dirty="0">
                <a:effectLst/>
              </a:rPr>
              <a:t>Rifampin in combination with</a:t>
            </a:r>
            <a:r>
              <a:rPr lang="en-US" sz="1400" dirty="0"/>
              <a:t> </a:t>
            </a:r>
            <a:r>
              <a:rPr lang="en-US" sz="1400" dirty="0">
                <a:effectLst/>
              </a:rPr>
              <a:t>clindamycin systemically for 8 to</a:t>
            </a:r>
            <a:r>
              <a:rPr lang="en-US" sz="1400" dirty="0"/>
              <a:t> </a:t>
            </a:r>
            <a:r>
              <a:rPr lang="en-US" sz="1400" dirty="0">
                <a:effectLst/>
              </a:rPr>
              <a:t>12 weeks is recommended for</a:t>
            </a:r>
            <a:r>
              <a:rPr lang="en-US" sz="1400" dirty="0"/>
              <a:t> </a:t>
            </a:r>
            <a:r>
              <a:rPr lang="en-US" sz="1400" dirty="0">
                <a:effectLst/>
              </a:rPr>
              <a:t>patients unresponsive to systemic</a:t>
            </a:r>
            <a:r>
              <a:rPr lang="en-US" sz="1400" dirty="0"/>
              <a:t> </a:t>
            </a:r>
            <a:r>
              <a:rPr lang="en-US" sz="1400" dirty="0">
                <a:effectLst/>
              </a:rPr>
              <a:t>tetracyclines. Fifteen percent of</a:t>
            </a:r>
            <a:r>
              <a:rPr lang="en-US" sz="1400" dirty="0"/>
              <a:t> </a:t>
            </a:r>
            <a:r>
              <a:rPr lang="en-US" sz="1400" dirty="0">
                <a:effectLst/>
              </a:rPr>
              <a:t>patients experienced nonspecific</a:t>
            </a:r>
            <a:r>
              <a:rPr lang="en-US" sz="1400" dirty="0"/>
              <a:t> </a:t>
            </a:r>
            <a:r>
              <a:rPr lang="en-US" sz="1400" dirty="0">
                <a:effectLst/>
              </a:rPr>
              <a:t>gastrointestinal upset; however, the</a:t>
            </a:r>
            <a:r>
              <a:rPr lang="en-US" sz="1400" dirty="0"/>
              <a:t> </a:t>
            </a:r>
            <a:r>
              <a:rPr lang="en-US" sz="1400" dirty="0">
                <a:effectLst/>
              </a:rPr>
              <a:t>risk of Clostridium difficile colitis</a:t>
            </a:r>
            <a:r>
              <a:rPr lang="en-US" sz="1400" dirty="0"/>
              <a:t> </a:t>
            </a:r>
            <a:r>
              <a:rPr lang="en-US" sz="1400" dirty="0">
                <a:effectLst/>
              </a:rPr>
              <a:t>should be considered. Systemic</a:t>
            </a:r>
            <a:r>
              <a:rPr lang="en-US" sz="1400" dirty="0"/>
              <a:t> </a:t>
            </a:r>
            <a:r>
              <a:rPr lang="en-US" sz="1400" dirty="0">
                <a:effectLst/>
              </a:rPr>
              <a:t>dapsone, a sulfone with anti-inflammatory properties, has been</a:t>
            </a:r>
            <a:r>
              <a:rPr lang="en-US" sz="1400" dirty="0"/>
              <a:t> </a:t>
            </a:r>
            <a:r>
              <a:rPr lang="en-US" sz="1400" dirty="0">
                <a:effectLst/>
              </a:rPr>
              <a:t>used second-line for refractory adult</a:t>
            </a:r>
            <a:r>
              <a:rPr lang="en-US" sz="1400" dirty="0"/>
              <a:t> </a:t>
            </a:r>
            <a:r>
              <a:rPr lang="en-US" sz="1400" dirty="0">
                <a:effectLst/>
              </a:rPr>
              <a:t>HS, with retrospective case series</a:t>
            </a:r>
            <a:r>
              <a:rPr lang="en-US" sz="1400" dirty="0"/>
              <a:t> </a:t>
            </a:r>
            <a:r>
              <a:rPr lang="en-US" sz="1400" dirty="0">
                <a:effectLst/>
              </a:rPr>
              <a:t>reporting 60% of patients</a:t>
            </a:r>
            <a:r>
              <a:rPr lang="en-US" sz="1400" dirty="0"/>
              <a:t> </a:t>
            </a:r>
            <a:r>
              <a:rPr lang="en-US" sz="1400" dirty="0">
                <a:effectLst/>
              </a:rPr>
              <a:t>achieving clinical improvement.</a:t>
            </a:r>
          </a:p>
          <a:p>
            <a:r>
              <a:rPr lang="en-US" sz="1400" b="1" dirty="0">
                <a:effectLst/>
              </a:rPr>
              <a:t>Intravenous Antibiotics</a:t>
            </a:r>
          </a:p>
          <a:p>
            <a:pPr marL="285750" indent="-285750">
              <a:buClr>
                <a:srgbClr val="C00000"/>
              </a:buClr>
              <a:buFont typeface="Arial" panose="020B0604020202020204" pitchFamily="34" charset="0"/>
              <a:buChar char="•"/>
            </a:pPr>
            <a:r>
              <a:rPr lang="en-US" sz="1400" dirty="0">
                <a:effectLst/>
              </a:rPr>
              <a:t>Based on limited case series,</a:t>
            </a:r>
            <a:r>
              <a:rPr lang="en-US" sz="1400" dirty="0"/>
              <a:t> </a:t>
            </a:r>
            <a:r>
              <a:rPr lang="en-US" sz="1400" dirty="0">
                <a:effectLst/>
              </a:rPr>
              <a:t>ertapenem, a broad-spectrum</a:t>
            </a:r>
            <a:r>
              <a:rPr lang="en-US" sz="1400" dirty="0"/>
              <a:t> </a:t>
            </a:r>
            <a:r>
              <a:rPr lang="en-US" sz="1400" dirty="0">
                <a:effectLst/>
              </a:rPr>
              <a:t>carbapenem antibiotic, is effective</a:t>
            </a:r>
            <a:r>
              <a:rPr lang="en-US" sz="1400" dirty="0"/>
              <a:t> </a:t>
            </a:r>
            <a:r>
              <a:rPr lang="en-US" sz="1400" dirty="0">
                <a:effectLst/>
              </a:rPr>
              <a:t>for severe flares in adult patients</a:t>
            </a:r>
            <a:r>
              <a:rPr lang="en-US" sz="1400" dirty="0"/>
              <a:t> </a:t>
            </a:r>
            <a:r>
              <a:rPr lang="en-US" sz="1400" dirty="0">
                <a:effectLst/>
              </a:rPr>
              <a:t>with HS.</a:t>
            </a:r>
          </a:p>
          <a:p>
            <a:pPr marL="285750" indent="-285750">
              <a:buClr>
                <a:srgbClr val="C00000"/>
              </a:buClr>
              <a:buFont typeface="Arial" panose="020B0604020202020204" pitchFamily="34" charset="0"/>
              <a:buChar char="•"/>
            </a:pPr>
            <a:endParaRPr lang="en-US" sz="1400" dirty="0">
              <a:effectLst/>
            </a:endParaRPr>
          </a:p>
          <a:p>
            <a:endParaRPr lang="en-US" sz="1400" dirty="0">
              <a:effectLst/>
            </a:endParaRPr>
          </a:p>
        </p:txBody>
      </p:sp>
      <p:sp>
        <p:nvSpPr>
          <p:cNvPr id="5" name="TextBox 4">
            <a:extLst>
              <a:ext uri="{FF2B5EF4-FFF2-40B4-BE49-F238E27FC236}">
                <a16:creationId xmlns:a16="http://schemas.microsoft.com/office/drawing/2014/main" id="{E71CB19B-535C-241F-5C48-3E9EB11A796B}"/>
              </a:ext>
            </a:extLst>
          </p:cNvPr>
          <p:cNvSpPr txBox="1"/>
          <p:nvPr/>
        </p:nvSpPr>
        <p:spPr>
          <a:xfrm>
            <a:off x="4076129" y="4529565"/>
            <a:ext cx="5067871" cy="400110"/>
          </a:xfrm>
          <a:prstGeom prst="rect">
            <a:avLst/>
          </a:prstGeom>
          <a:noFill/>
        </p:spPr>
        <p:txBody>
          <a:bodyPr wrap="square" rtlCol="0">
            <a:spAutoFit/>
          </a:bodyPr>
          <a:lstStyle/>
          <a:p>
            <a:pPr marL="403225" indent="-403225"/>
            <a:r>
              <a:rPr lang="en-US" sz="1000" b="0" i="0" dirty="0">
                <a:solidFill>
                  <a:srgbClr val="212121"/>
                </a:solidFill>
                <a:effectLst/>
                <a:latin typeface="system-ui"/>
              </a:rPr>
              <a:t>Cotton CH, Chen SX, Hussain SH, Lara-Corrales I, </a:t>
            </a:r>
            <a:r>
              <a:rPr lang="en-US" sz="1000" b="0" i="0" dirty="0" err="1">
                <a:solidFill>
                  <a:srgbClr val="212121"/>
                </a:solidFill>
                <a:effectLst/>
                <a:latin typeface="system-ui"/>
              </a:rPr>
              <a:t>Zaenglein</a:t>
            </a:r>
            <a:r>
              <a:rPr lang="en-US" sz="1000" b="0" i="0" dirty="0">
                <a:solidFill>
                  <a:srgbClr val="212121"/>
                </a:solidFill>
                <a:effectLst/>
                <a:latin typeface="system-ui"/>
              </a:rPr>
              <a:t> AL. Hidradenitis Suppurativa in Pediatric Patients. Pediatrics. 2023 May 1;151(5).</a:t>
            </a:r>
            <a:endParaRPr lang="en-US" sz="1000" dirty="0"/>
          </a:p>
        </p:txBody>
      </p:sp>
    </p:spTree>
    <p:extLst>
      <p:ext uri="{BB962C8B-B14F-4D97-AF65-F5344CB8AC3E}">
        <p14:creationId xmlns:p14="http://schemas.microsoft.com/office/powerpoint/2010/main" val="2279951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413880"/>
            <a:ext cx="8507392" cy="672387"/>
          </a:xfrm>
        </p:spPr>
        <p:txBody>
          <a:bodyPr>
            <a:normAutofit/>
          </a:bodyPr>
          <a:lstStyle/>
          <a:p>
            <a:pPr algn="ctr"/>
            <a:r>
              <a:rPr lang="en-US" sz="2800" dirty="0">
                <a:solidFill>
                  <a:schemeClr val="tx1"/>
                </a:solidFill>
              </a:rPr>
              <a:t>What organism is most common? </a:t>
            </a:r>
          </a:p>
        </p:txBody>
      </p:sp>
      <p:sp>
        <p:nvSpPr>
          <p:cNvPr id="10" name="TextBox 9"/>
          <p:cNvSpPr txBox="1"/>
          <p:nvPr/>
        </p:nvSpPr>
        <p:spPr>
          <a:xfrm>
            <a:off x="2362200" y="4665230"/>
            <a:ext cx="6921481" cy="461665"/>
          </a:xfrm>
          <a:prstGeom prst="rect">
            <a:avLst/>
          </a:prstGeom>
          <a:noFill/>
        </p:spPr>
        <p:txBody>
          <a:bodyPr wrap="square" rtlCol="0">
            <a:spAutoFit/>
          </a:bodyPr>
          <a:lstStyle/>
          <a:p>
            <a:pPr marL="403225" indent="-403225"/>
            <a:r>
              <a:rPr lang="en-US" sz="1200" b="0" i="0" dirty="0">
                <a:solidFill>
                  <a:srgbClr val="212121"/>
                </a:solidFill>
                <a:effectLst/>
                <a:latin typeface="Roboto" panose="02000000000000000000" pitchFamily="2" charset="0"/>
              </a:rPr>
              <a:t>Williams, Samuel C et al. “A systematic review and critical appraisal of metagenomic and culture studies in hidradenitis suppurativa.” </a:t>
            </a:r>
            <a:r>
              <a:rPr lang="en-US" sz="1200" b="0" i="1" dirty="0">
                <a:solidFill>
                  <a:srgbClr val="212121"/>
                </a:solidFill>
                <a:effectLst/>
                <a:latin typeface="Roboto" panose="02000000000000000000" pitchFamily="2" charset="0"/>
              </a:rPr>
              <a:t>Experimental dermatology</a:t>
            </a:r>
            <a:r>
              <a:rPr lang="en-US" sz="1200" b="0" i="0" dirty="0">
                <a:solidFill>
                  <a:srgbClr val="212121"/>
                </a:solidFill>
                <a:effectLst/>
                <a:latin typeface="Roboto" panose="02000000000000000000" pitchFamily="2" charset="0"/>
              </a:rPr>
              <a:t> vol. 30,10 (2021): 1388-1397. </a:t>
            </a:r>
            <a:endParaRPr lang="en-US" sz="1200" dirty="0"/>
          </a:p>
        </p:txBody>
      </p:sp>
      <p:sp>
        <p:nvSpPr>
          <p:cNvPr id="3" name="Rectangle 2"/>
          <p:cNvSpPr/>
          <p:nvPr/>
        </p:nvSpPr>
        <p:spPr>
          <a:xfrm>
            <a:off x="157044" y="971911"/>
            <a:ext cx="8682156" cy="3970318"/>
          </a:xfrm>
          <a:prstGeom prst="rect">
            <a:avLst/>
          </a:prstGeom>
        </p:spPr>
        <p:txBody>
          <a:bodyPr wrap="square">
            <a:spAutoFit/>
          </a:bodyPr>
          <a:lstStyle/>
          <a:p>
            <a:pPr marL="285750" indent="-285750">
              <a:buClr>
                <a:srgbClr val="C00000"/>
              </a:buClr>
              <a:buFont typeface="Arial" charset="0"/>
              <a:buChar char="•"/>
            </a:pPr>
            <a:r>
              <a:rPr lang="en-US" sz="1400" dirty="0">
                <a:solidFill>
                  <a:srgbClr val="212121"/>
                </a:solidFill>
              </a:rPr>
              <a:t>A</a:t>
            </a:r>
            <a:r>
              <a:rPr lang="en-US" sz="1400" b="0" i="0" dirty="0">
                <a:solidFill>
                  <a:srgbClr val="212121"/>
                </a:solidFill>
                <a:effectLst/>
              </a:rPr>
              <a:t> clear pattern of cutaneous dysbiosis develops in HS lesions which highlights the presence of anaerobic bacteria and a possibly virulent </a:t>
            </a:r>
            <a:r>
              <a:rPr lang="en-US" sz="1400" b="0" i="1" dirty="0">
                <a:solidFill>
                  <a:srgbClr val="212121"/>
                </a:solidFill>
                <a:effectLst/>
              </a:rPr>
              <a:t>Staphylococcus</a:t>
            </a:r>
            <a:r>
              <a:rPr lang="en-US" sz="1400" b="0" i="0" dirty="0">
                <a:solidFill>
                  <a:srgbClr val="212121"/>
                </a:solidFill>
                <a:effectLst/>
              </a:rPr>
              <a:t> species. </a:t>
            </a:r>
          </a:p>
          <a:p>
            <a:pPr marL="285750" indent="-285750">
              <a:buClr>
                <a:srgbClr val="C00000"/>
              </a:buClr>
              <a:buFont typeface="Arial" charset="0"/>
              <a:buChar char="•"/>
            </a:pPr>
            <a:endParaRPr lang="en-US" sz="1400" b="0" i="0" dirty="0">
              <a:solidFill>
                <a:srgbClr val="212121"/>
              </a:solidFill>
              <a:effectLst/>
            </a:endParaRPr>
          </a:p>
          <a:p>
            <a:pPr marL="285750" indent="-285750">
              <a:buClr>
                <a:srgbClr val="C00000"/>
              </a:buClr>
              <a:buFont typeface="Arial" charset="0"/>
              <a:buChar char="•"/>
            </a:pPr>
            <a:r>
              <a:rPr lang="en-US" sz="1400" b="0" i="0" dirty="0">
                <a:solidFill>
                  <a:srgbClr val="212121"/>
                </a:solidFill>
                <a:effectLst/>
              </a:rPr>
              <a:t>Bacteria identified as elevated in HS lesions are the anerobic Gram-negative bacilli </a:t>
            </a:r>
            <a:r>
              <a:rPr lang="en-US" sz="1400" b="0" i="1" dirty="0" err="1">
                <a:solidFill>
                  <a:srgbClr val="212121"/>
                </a:solidFill>
                <a:effectLst/>
              </a:rPr>
              <a:t>Prevotella</a:t>
            </a:r>
            <a:r>
              <a:rPr lang="en-US" sz="1400" b="0" i="1" dirty="0">
                <a:solidFill>
                  <a:srgbClr val="212121"/>
                </a:solidFill>
                <a:effectLst/>
              </a:rPr>
              <a:t>, </a:t>
            </a:r>
            <a:r>
              <a:rPr lang="en-US" sz="1400" b="0" i="1" dirty="0" err="1">
                <a:solidFill>
                  <a:srgbClr val="212121"/>
                </a:solidFill>
                <a:effectLst/>
              </a:rPr>
              <a:t>Porphyromonas</a:t>
            </a:r>
            <a:r>
              <a:rPr lang="en-US" sz="1400" b="0" i="0" dirty="0">
                <a:solidFill>
                  <a:srgbClr val="212121"/>
                </a:solidFill>
                <a:effectLst/>
              </a:rPr>
              <a:t>, and </a:t>
            </a:r>
            <a:r>
              <a:rPr lang="en-US" sz="1400" b="0" i="1" dirty="0" err="1">
                <a:solidFill>
                  <a:srgbClr val="212121"/>
                </a:solidFill>
                <a:effectLst/>
              </a:rPr>
              <a:t>Fusibacterium</a:t>
            </a:r>
            <a:r>
              <a:rPr lang="en-US" sz="1400" b="0" i="1" dirty="0">
                <a:solidFill>
                  <a:srgbClr val="212121"/>
                </a:solidFill>
                <a:effectLst/>
              </a:rPr>
              <a:t>,</a:t>
            </a:r>
            <a:r>
              <a:rPr lang="en-US" sz="1400" b="0" i="0" dirty="0">
                <a:solidFill>
                  <a:srgbClr val="212121"/>
                </a:solidFill>
                <a:effectLst/>
              </a:rPr>
              <a:t> the Gram-positive bacilli </a:t>
            </a:r>
            <a:r>
              <a:rPr lang="en-US" sz="1400" b="0" i="1" dirty="0">
                <a:solidFill>
                  <a:srgbClr val="212121"/>
                </a:solidFill>
                <a:effectLst/>
              </a:rPr>
              <a:t>Corynebacterium,</a:t>
            </a:r>
            <a:r>
              <a:rPr lang="en-US" sz="1400" b="0" i="0" dirty="0">
                <a:solidFill>
                  <a:srgbClr val="212121"/>
                </a:solidFill>
                <a:effectLst/>
              </a:rPr>
              <a:t> and the Gram-positive cocci </a:t>
            </a:r>
            <a:r>
              <a:rPr lang="en-US" sz="1400" b="0" i="1" dirty="0">
                <a:solidFill>
                  <a:srgbClr val="212121"/>
                </a:solidFill>
                <a:effectLst/>
              </a:rPr>
              <a:t>Staphylococcus, Streptococcus</a:t>
            </a:r>
            <a:r>
              <a:rPr lang="en-US" sz="1400" b="0" i="0" dirty="0">
                <a:solidFill>
                  <a:srgbClr val="212121"/>
                </a:solidFill>
                <a:effectLst/>
              </a:rPr>
              <a:t> and </a:t>
            </a:r>
            <a:r>
              <a:rPr lang="en-US" sz="1400" b="0" i="1" dirty="0" err="1">
                <a:solidFill>
                  <a:srgbClr val="212121"/>
                </a:solidFill>
                <a:effectLst/>
              </a:rPr>
              <a:t>Parvimonas</a:t>
            </a:r>
            <a:r>
              <a:rPr lang="en-US" sz="1400" b="0" i="1" dirty="0">
                <a:solidFill>
                  <a:srgbClr val="212121"/>
                </a:solidFill>
                <a:effectLst/>
              </a:rPr>
              <a:t>.</a:t>
            </a:r>
            <a:r>
              <a:rPr lang="en-US" sz="1400" b="0" i="0" dirty="0">
                <a:solidFill>
                  <a:srgbClr val="212121"/>
                </a:solidFill>
                <a:effectLst/>
              </a:rPr>
              <a:t> </a:t>
            </a:r>
            <a:br>
              <a:rPr lang="en-US" sz="1400" b="0" i="0" dirty="0">
                <a:solidFill>
                  <a:srgbClr val="212121"/>
                </a:solidFill>
                <a:effectLst/>
              </a:rPr>
            </a:br>
            <a:endParaRPr lang="en-US" sz="1400" b="0" i="0" dirty="0">
              <a:solidFill>
                <a:srgbClr val="212121"/>
              </a:solidFill>
              <a:effectLst/>
            </a:endParaRPr>
          </a:p>
          <a:p>
            <a:pPr marL="285750" indent="-285750">
              <a:buClr>
                <a:srgbClr val="C00000"/>
              </a:buClr>
              <a:buFont typeface="Arial" charset="0"/>
              <a:buChar char="•"/>
            </a:pPr>
            <a:r>
              <a:rPr lang="en-US" sz="1400" b="0" i="0" dirty="0">
                <a:solidFill>
                  <a:srgbClr val="212121"/>
                </a:solidFill>
                <a:effectLst/>
              </a:rPr>
              <a:t>In terms of elucidating pathologic mechanism of disease in HS, the most promising group of organisms identified thus far in both culture-based and NGS studies are the Gram-negative anaerobes. This group of organisms is a common inhabitant of the oral and gut microbiome but as evidenced by the studies above is present in scant quantities as a member of healthy skin microbiota. </a:t>
            </a:r>
          </a:p>
          <a:p>
            <a:pPr marL="285750" indent="-285750">
              <a:buClr>
                <a:srgbClr val="C00000"/>
              </a:buClr>
              <a:buFont typeface="Arial" charset="0"/>
              <a:buChar char="•"/>
            </a:pPr>
            <a:endParaRPr lang="en-US" sz="1400" dirty="0">
              <a:solidFill>
                <a:srgbClr val="212121"/>
              </a:solidFill>
            </a:endParaRPr>
          </a:p>
          <a:p>
            <a:pPr marL="285750" indent="-285750">
              <a:buClr>
                <a:srgbClr val="C00000"/>
              </a:buClr>
              <a:buFont typeface="Arial" charset="0"/>
              <a:buChar char="•"/>
            </a:pPr>
            <a:r>
              <a:rPr lang="en-US" sz="1400" b="0" i="0" dirty="0">
                <a:solidFill>
                  <a:srgbClr val="212121"/>
                </a:solidFill>
                <a:effectLst/>
              </a:rPr>
              <a:t>Is the microbiological dysbiosis causing the progression of HS, does it exacerbate and perpetuate the disease or is the dysbiosis simply a bystander effect of the newly formed sinus tract environments? This situation is similar to the ongoing debate regarding the pathogenesis of Atopic Dermatitis where a strong link to </a:t>
            </a:r>
            <a:r>
              <a:rPr lang="en-US" sz="1400" b="0" i="1" dirty="0">
                <a:solidFill>
                  <a:srgbClr val="212121"/>
                </a:solidFill>
                <a:effectLst/>
              </a:rPr>
              <a:t>S. aureus</a:t>
            </a:r>
            <a:r>
              <a:rPr lang="en-US" sz="1400" b="0" i="0" dirty="0">
                <a:solidFill>
                  <a:srgbClr val="212121"/>
                </a:solidFill>
                <a:effectLst/>
              </a:rPr>
              <a:t> has been established. It is unclear whether the microbiome influences cutaneous inflammation or if cutaneous inflammation alters the microbiome.</a:t>
            </a:r>
          </a:p>
          <a:p>
            <a:pPr marL="285750" indent="-285750">
              <a:buClr>
                <a:srgbClr val="C00000"/>
              </a:buClr>
              <a:buFont typeface="Arial" charset="0"/>
              <a:buChar char="•"/>
            </a:pPr>
            <a:endParaRPr lang="en-US" sz="1400" b="0" i="0" dirty="0">
              <a:solidFill>
                <a:srgbClr val="212121"/>
              </a:solidFill>
              <a:effectLst/>
            </a:endParaRPr>
          </a:p>
        </p:txBody>
      </p:sp>
    </p:spTree>
    <p:extLst>
      <p:ext uri="{BB962C8B-B14F-4D97-AF65-F5344CB8AC3E}">
        <p14:creationId xmlns:p14="http://schemas.microsoft.com/office/powerpoint/2010/main" val="1990164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413880"/>
            <a:ext cx="8507392" cy="672387"/>
          </a:xfrm>
        </p:spPr>
        <p:txBody>
          <a:bodyPr>
            <a:normAutofit fontScale="90000"/>
          </a:bodyPr>
          <a:lstStyle/>
          <a:p>
            <a:pPr algn="ctr"/>
            <a:r>
              <a:rPr lang="en-US" sz="2800" dirty="0">
                <a:solidFill>
                  <a:schemeClr val="tx1"/>
                </a:solidFill>
              </a:rPr>
              <a:t>How to time immune therapies relative </a:t>
            </a:r>
            <a:br>
              <a:rPr lang="en-US" sz="2800" dirty="0">
                <a:solidFill>
                  <a:schemeClr val="tx1"/>
                </a:solidFill>
              </a:rPr>
            </a:br>
            <a:r>
              <a:rPr lang="en-US" sz="2800" dirty="0">
                <a:solidFill>
                  <a:schemeClr val="tx1"/>
                </a:solidFill>
              </a:rPr>
              <a:t>to surgical interventions? </a:t>
            </a:r>
          </a:p>
        </p:txBody>
      </p:sp>
      <p:sp>
        <p:nvSpPr>
          <p:cNvPr id="10" name="TextBox 9"/>
          <p:cNvSpPr txBox="1"/>
          <p:nvPr/>
        </p:nvSpPr>
        <p:spPr>
          <a:xfrm>
            <a:off x="4499659" y="4516219"/>
            <a:ext cx="4568141" cy="646331"/>
          </a:xfrm>
          <a:prstGeom prst="rect">
            <a:avLst/>
          </a:prstGeom>
          <a:noFill/>
        </p:spPr>
        <p:txBody>
          <a:bodyPr wrap="square" rtlCol="0">
            <a:spAutoFit/>
          </a:bodyPr>
          <a:lstStyle/>
          <a:p>
            <a:pPr marL="403225" indent="-403225"/>
            <a:r>
              <a:rPr lang="en-US" sz="1200" b="0" i="0" dirty="0">
                <a:solidFill>
                  <a:srgbClr val="212121"/>
                </a:solidFill>
                <a:effectLst/>
                <a:latin typeface="system-ui"/>
              </a:rPr>
              <a:t>Shanmugam VK, Zaman NM, McNish S, </a:t>
            </a:r>
            <a:r>
              <a:rPr lang="en-US" sz="1200" b="0" i="0" dirty="0" err="1">
                <a:solidFill>
                  <a:srgbClr val="212121"/>
                </a:solidFill>
                <a:effectLst/>
                <a:latin typeface="system-ui"/>
              </a:rPr>
              <a:t>Hant</a:t>
            </a:r>
            <a:r>
              <a:rPr lang="en-US" sz="1200" b="0" i="0" dirty="0">
                <a:solidFill>
                  <a:srgbClr val="212121"/>
                </a:solidFill>
                <a:effectLst/>
                <a:latin typeface="system-ui"/>
              </a:rPr>
              <a:t> FN. Review of Current Immunologic Therapies for Hidradenitis Suppurativa. Int J </a:t>
            </a:r>
            <a:r>
              <a:rPr lang="en-US" sz="1200" b="0" i="0" dirty="0" err="1">
                <a:solidFill>
                  <a:srgbClr val="212121"/>
                </a:solidFill>
                <a:effectLst/>
                <a:latin typeface="system-ui"/>
              </a:rPr>
              <a:t>Rheumatol</a:t>
            </a:r>
            <a:r>
              <a:rPr lang="en-US" sz="1200" b="0" i="0" dirty="0">
                <a:solidFill>
                  <a:srgbClr val="212121"/>
                </a:solidFill>
                <a:effectLst/>
                <a:latin typeface="system-ui"/>
              </a:rPr>
              <a:t>. 2017;2017:8018192.</a:t>
            </a:r>
            <a:endParaRPr lang="en-US" sz="1200" dirty="0"/>
          </a:p>
        </p:txBody>
      </p:sp>
      <p:sp>
        <p:nvSpPr>
          <p:cNvPr id="3" name="Rectangle 2"/>
          <p:cNvSpPr/>
          <p:nvPr/>
        </p:nvSpPr>
        <p:spPr>
          <a:xfrm>
            <a:off x="157044" y="1276350"/>
            <a:ext cx="8682156" cy="3323987"/>
          </a:xfrm>
          <a:prstGeom prst="rect">
            <a:avLst/>
          </a:prstGeom>
        </p:spPr>
        <p:txBody>
          <a:bodyPr wrap="square">
            <a:spAutoFit/>
          </a:bodyPr>
          <a:lstStyle/>
          <a:p>
            <a:pPr marL="285750" indent="-285750">
              <a:buClr>
                <a:srgbClr val="C00000"/>
              </a:buClr>
              <a:buFont typeface="Arial" charset="0"/>
              <a:buChar char="•"/>
            </a:pPr>
            <a:r>
              <a:rPr lang="en-US" sz="1400" b="0" i="0" dirty="0">
                <a:solidFill>
                  <a:srgbClr val="212121"/>
                </a:solidFill>
                <a:effectLst/>
              </a:rPr>
              <a:t>Patients with severe Hurley stage III disease (i.e., </a:t>
            </a:r>
            <a:r>
              <a:rPr lang="en-US" sz="1400" dirty="0">
                <a:solidFill>
                  <a:srgbClr val="040C28"/>
                </a:solidFill>
              </a:rPr>
              <a:t>d</a:t>
            </a:r>
            <a:r>
              <a:rPr lang="en-US" sz="1400" b="0" i="0" dirty="0">
                <a:solidFill>
                  <a:srgbClr val="040C28"/>
                </a:solidFill>
                <a:effectLst/>
              </a:rPr>
              <a:t>iffuse involvement of the axilla with deep-seated, inflamed nodules; interconnecting skin tunnels; purulent drainage; and rope-like scars</a:t>
            </a:r>
            <a:r>
              <a:rPr lang="en-US" sz="1400" dirty="0">
                <a:solidFill>
                  <a:srgbClr val="4D5156"/>
                </a:solidFill>
              </a:rPr>
              <a:t>) </a:t>
            </a:r>
            <a:r>
              <a:rPr lang="en-US" sz="1400" b="0" i="0" dirty="0">
                <a:solidFill>
                  <a:srgbClr val="212121"/>
                </a:solidFill>
                <a:effectLst/>
              </a:rPr>
              <a:t>are often excluded from clinical trials of biologic agents because of concerns that initiating immunosuppressive therapy without surgical intervention carries the risk of disseminating infection. Studies show that wide local excision surgery is often the most effective way to rapidly improve the quality of life for patients with Hurley stage III disease. </a:t>
            </a:r>
            <a:br>
              <a:rPr lang="en-US" sz="1400" b="0" i="0" dirty="0">
                <a:solidFill>
                  <a:srgbClr val="212121"/>
                </a:solidFill>
                <a:effectLst/>
              </a:rPr>
            </a:br>
            <a:endParaRPr lang="en-US" sz="1400" b="0" i="0" dirty="0">
              <a:solidFill>
                <a:srgbClr val="212121"/>
              </a:solidFill>
              <a:effectLst/>
            </a:endParaRPr>
          </a:p>
          <a:p>
            <a:pPr marL="285750" indent="-285750">
              <a:buClr>
                <a:srgbClr val="C00000"/>
              </a:buClr>
              <a:buFont typeface="Arial" charset="0"/>
              <a:buChar char="•"/>
            </a:pPr>
            <a:r>
              <a:rPr lang="en-US" sz="1400" b="0" i="0" dirty="0">
                <a:solidFill>
                  <a:srgbClr val="212121"/>
                </a:solidFill>
                <a:effectLst/>
              </a:rPr>
              <a:t>However, a series of recent studies suggest that patients treated with adjuvant biologic therapy after radical resection of HS demonstrated lower rates of recurrence and disease progression, as well as longer disease-free interval. </a:t>
            </a:r>
            <a:br>
              <a:rPr lang="en-US" sz="1400" b="0" i="0" dirty="0">
                <a:solidFill>
                  <a:srgbClr val="212121"/>
                </a:solidFill>
                <a:effectLst/>
              </a:rPr>
            </a:br>
            <a:endParaRPr lang="en-US" sz="1400" b="0" i="0" dirty="0">
              <a:solidFill>
                <a:srgbClr val="212121"/>
              </a:solidFill>
              <a:effectLst/>
            </a:endParaRPr>
          </a:p>
          <a:p>
            <a:pPr marL="285750" indent="-285750">
              <a:buClr>
                <a:srgbClr val="C00000"/>
              </a:buClr>
              <a:buFont typeface="Arial" charset="0"/>
              <a:buChar char="•"/>
            </a:pPr>
            <a:r>
              <a:rPr lang="en-US" sz="1400" b="0" i="0" dirty="0">
                <a:solidFill>
                  <a:srgbClr val="212121"/>
                </a:solidFill>
                <a:effectLst/>
              </a:rPr>
              <a:t>Data from the Wound Etiology and Healing-Hidradenitis Suppurativa (WE-HEAL-HS) study has shown that combining biologic immunosuppression therapy with wide local excision surgeries is more effective than either intervention alone, and data suggests that timing of biologic therapy relative to surgery does not alter the synergistic impact of these interventions</a:t>
            </a:r>
            <a:endParaRPr lang="en-US" sz="1400" dirty="0"/>
          </a:p>
        </p:txBody>
      </p:sp>
    </p:spTree>
    <p:extLst>
      <p:ext uri="{BB962C8B-B14F-4D97-AF65-F5344CB8AC3E}">
        <p14:creationId xmlns:p14="http://schemas.microsoft.com/office/powerpoint/2010/main" val="2838067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413880"/>
            <a:ext cx="8507392" cy="672387"/>
          </a:xfrm>
        </p:spPr>
        <p:txBody>
          <a:bodyPr>
            <a:normAutofit/>
          </a:bodyPr>
          <a:lstStyle/>
          <a:p>
            <a:pPr algn="ctr"/>
            <a:r>
              <a:rPr lang="en-US" sz="2800" dirty="0">
                <a:solidFill>
                  <a:schemeClr val="tx1"/>
                </a:solidFill>
              </a:rPr>
              <a:t>What biologic therapies are used? </a:t>
            </a:r>
          </a:p>
        </p:txBody>
      </p:sp>
      <p:sp>
        <p:nvSpPr>
          <p:cNvPr id="3" name="Rectangle 2"/>
          <p:cNvSpPr/>
          <p:nvPr/>
        </p:nvSpPr>
        <p:spPr>
          <a:xfrm>
            <a:off x="381000" y="971911"/>
            <a:ext cx="8283436" cy="4339650"/>
          </a:xfrm>
          <a:prstGeom prst="rect">
            <a:avLst/>
          </a:prstGeom>
        </p:spPr>
        <p:txBody>
          <a:bodyPr wrap="square">
            <a:spAutoFit/>
          </a:bodyPr>
          <a:lstStyle/>
          <a:p>
            <a:pPr marL="285750" indent="-285750">
              <a:buClr>
                <a:srgbClr val="C00000"/>
              </a:buClr>
              <a:buFont typeface="Arial" panose="020B0604020202020204" pitchFamily="34" charset="0"/>
              <a:buChar char="•"/>
            </a:pPr>
            <a:r>
              <a:rPr lang="en-US" sz="1200" dirty="0">
                <a:effectLst/>
              </a:rPr>
              <a:t>A systematic review of biologic use</a:t>
            </a:r>
            <a:r>
              <a:rPr lang="en-US" sz="1200" dirty="0"/>
              <a:t> </a:t>
            </a:r>
            <a:r>
              <a:rPr lang="en-US" sz="1200" dirty="0">
                <a:effectLst/>
              </a:rPr>
              <a:t>in </a:t>
            </a:r>
            <a:r>
              <a:rPr lang="en-US" sz="1200" dirty="0" err="1">
                <a:effectLst/>
              </a:rPr>
              <a:t>pedHS</a:t>
            </a:r>
            <a:r>
              <a:rPr lang="en-US" sz="1200" dirty="0">
                <a:effectLst/>
              </a:rPr>
              <a:t> found that the mean</a:t>
            </a:r>
            <a:r>
              <a:rPr lang="en-US" sz="1200" dirty="0"/>
              <a:t> </a:t>
            </a:r>
            <a:r>
              <a:rPr lang="en-US" sz="1200" dirty="0">
                <a:effectLst/>
              </a:rPr>
              <a:t>duration of disease before initiating</a:t>
            </a:r>
            <a:r>
              <a:rPr lang="en-US" sz="1200" dirty="0"/>
              <a:t> </a:t>
            </a:r>
            <a:r>
              <a:rPr lang="en-US" sz="1200" dirty="0">
                <a:effectLst/>
              </a:rPr>
              <a:t>biologic treatment was 3.5 (±2.9)</a:t>
            </a:r>
            <a:r>
              <a:rPr lang="en-US" sz="1200" dirty="0"/>
              <a:t> </a:t>
            </a:r>
            <a:r>
              <a:rPr lang="en-US" sz="1200" dirty="0">
                <a:effectLst/>
              </a:rPr>
              <a:t>years.91 Most patients were Hurley</a:t>
            </a:r>
            <a:r>
              <a:rPr lang="en-US" sz="1200" dirty="0"/>
              <a:t> </a:t>
            </a:r>
            <a:r>
              <a:rPr lang="en-US" sz="1200" dirty="0">
                <a:effectLst/>
              </a:rPr>
              <a:t>stage 2. In the pooled analysis of 26</a:t>
            </a:r>
            <a:r>
              <a:rPr lang="en-US" sz="1200" dirty="0"/>
              <a:t> </a:t>
            </a:r>
            <a:r>
              <a:rPr lang="en-US" sz="1200" dirty="0" err="1">
                <a:effectLst/>
              </a:rPr>
              <a:t>pedHS</a:t>
            </a:r>
            <a:r>
              <a:rPr lang="en-US" sz="1200" dirty="0">
                <a:effectLst/>
              </a:rPr>
              <a:t> cases treated with biologics,</a:t>
            </a:r>
            <a:r>
              <a:rPr lang="en-US" sz="1200" dirty="0"/>
              <a:t> </a:t>
            </a:r>
            <a:r>
              <a:rPr lang="en-US" sz="1200" dirty="0">
                <a:effectLst/>
              </a:rPr>
              <a:t>23.1% experienced complete</a:t>
            </a:r>
            <a:r>
              <a:rPr lang="en-US" sz="1200" dirty="0"/>
              <a:t> </a:t>
            </a:r>
            <a:r>
              <a:rPr lang="en-US" sz="1200" dirty="0">
                <a:effectLst/>
              </a:rPr>
              <a:t>resolution, 73.1% had partial</a:t>
            </a:r>
            <a:r>
              <a:rPr lang="en-US" sz="1200" dirty="0"/>
              <a:t> </a:t>
            </a:r>
            <a:r>
              <a:rPr lang="en-US" sz="1200" dirty="0">
                <a:effectLst/>
              </a:rPr>
              <a:t>response, and 3.8% had no improvement.</a:t>
            </a:r>
          </a:p>
          <a:p>
            <a:pPr marL="285750" indent="-285750">
              <a:buClr>
                <a:srgbClr val="C00000"/>
              </a:buClr>
              <a:buFont typeface="Arial" panose="020B0604020202020204" pitchFamily="34" charset="0"/>
              <a:buChar char="•"/>
            </a:pPr>
            <a:endParaRPr lang="en-US" sz="1200" dirty="0">
              <a:effectLst/>
            </a:endParaRPr>
          </a:p>
          <a:p>
            <a:pPr marL="285750" indent="-285750">
              <a:buClr>
                <a:srgbClr val="C00000"/>
              </a:buClr>
              <a:buFont typeface="Arial" panose="020B0604020202020204" pitchFamily="34" charset="0"/>
              <a:buChar char="•"/>
            </a:pPr>
            <a:r>
              <a:rPr lang="en-US" sz="1200" dirty="0">
                <a:effectLst/>
              </a:rPr>
              <a:t>Adalimumab (Humira) is a TNF-</a:t>
            </a:r>
            <a:r>
              <a:rPr lang="el-GR" sz="1200" dirty="0">
                <a:effectLst/>
              </a:rPr>
              <a:t>α</a:t>
            </a:r>
            <a:r>
              <a:rPr lang="en-US" sz="1200" dirty="0">
                <a:effectLst/>
              </a:rPr>
              <a:t> inhibitor</a:t>
            </a:r>
            <a:r>
              <a:rPr lang="en-US" sz="1200" dirty="0"/>
              <a:t> </a:t>
            </a:r>
            <a:r>
              <a:rPr lang="en-US" sz="1200" dirty="0">
                <a:effectLst/>
              </a:rPr>
              <a:t>approved for use in patients aged 12</a:t>
            </a:r>
            <a:r>
              <a:rPr lang="en-US" sz="1200" dirty="0"/>
              <a:t> </a:t>
            </a:r>
            <a:r>
              <a:rPr lang="en-US" sz="1200" dirty="0">
                <a:effectLst/>
              </a:rPr>
              <a:t>years and older with moderate-</a:t>
            </a:r>
            <a:r>
              <a:rPr lang="en-US" sz="1200" dirty="0" err="1">
                <a:effectLst/>
              </a:rPr>
              <a:t>tosevere</a:t>
            </a:r>
            <a:r>
              <a:rPr lang="en-US" sz="1200" dirty="0"/>
              <a:t> </a:t>
            </a:r>
            <a:r>
              <a:rPr lang="en-US" sz="1200" dirty="0">
                <a:effectLst/>
              </a:rPr>
              <a:t>HS. Approval in the</a:t>
            </a:r>
            <a:r>
              <a:rPr lang="en-US" sz="1200" dirty="0"/>
              <a:t> </a:t>
            </a:r>
            <a:r>
              <a:rPr lang="en-US" sz="1200" dirty="0">
                <a:effectLst/>
              </a:rPr>
              <a:t>adolescent age group was based on</a:t>
            </a:r>
            <a:r>
              <a:rPr lang="en-US" sz="1200" dirty="0"/>
              <a:t> </a:t>
            </a:r>
            <a:r>
              <a:rPr lang="en-US" sz="1200" dirty="0">
                <a:effectLst/>
              </a:rPr>
              <a:t>adult studies without additional</a:t>
            </a:r>
            <a:r>
              <a:rPr lang="en-US" sz="1200" dirty="0"/>
              <a:t> </a:t>
            </a:r>
            <a:r>
              <a:rPr lang="en-US" sz="1200" dirty="0">
                <a:effectLst/>
              </a:rPr>
              <a:t>clinical trial data. Dosing is based</a:t>
            </a:r>
            <a:r>
              <a:rPr lang="en-US" sz="1200" dirty="0"/>
              <a:t> </a:t>
            </a:r>
            <a:r>
              <a:rPr lang="en-US" sz="1200" dirty="0">
                <a:effectLst/>
              </a:rPr>
              <a:t>on body weight. Other TNF-</a:t>
            </a:r>
            <a:r>
              <a:rPr lang="el-GR" sz="1200" dirty="0">
                <a:effectLst/>
              </a:rPr>
              <a:t>α</a:t>
            </a:r>
            <a:r>
              <a:rPr lang="en-US" sz="1200" dirty="0"/>
              <a:t> </a:t>
            </a:r>
            <a:r>
              <a:rPr lang="en-US" sz="1200" dirty="0">
                <a:effectLst/>
              </a:rPr>
              <a:t>inhibitors may be employed for</a:t>
            </a:r>
            <a:r>
              <a:rPr lang="en-US" sz="1200" dirty="0"/>
              <a:t> </a:t>
            </a:r>
            <a:r>
              <a:rPr lang="en-US" sz="1200" dirty="0">
                <a:effectLst/>
              </a:rPr>
              <a:t>refractory </a:t>
            </a:r>
            <a:r>
              <a:rPr lang="en-US" sz="1200" dirty="0" err="1">
                <a:effectLst/>
              </a:rPr>
              <a:t>pedHS</a:t>
            </a:r>
            <a:r>
              <a:rPr lang="en-US" sz="1200" dirty="0">
                <a:effectLst/>
              </a:rPr>
              <a:t>, including</a:t>
            </a:r>
            <a:r>
              <a:rPr lang="en-US" sz="1200" dirty="0"/>
              <a:t> </a:t>
            </a:r>
            <a:r>
              <a:rPr lang="en-US" sz="1200" dirty="0">
                <a:effectLst/>
              </a:rPr>
              <a:t>infliximab, a chimeric monoclonal</a:t>
            </a:r>
            <a:r>
              <a:rPr lang="en-US" sz="1200" dirty="0"/>
              <a:t> </a:t>
            </a:r>
            <a:r>
              <a:rPr lang="en-US" sz="1200" dirty="0">
                <a:effectLst/>
              </a:rPr>
              <a:t>antibody infusion. However, data on use of etanercept in HS are mostly </a:t>
            </a:r>
            <a:r>
              <a:rPr lang="en-US" sz="1200" dirty="0" err="1">
                <a:effectLst/>
              </a:rPr>
              <a:t>nonsupportive</a:t>
            </a:r>
            <a:r>
              <a:rPr lang="en-US" sz="1200" dirty="0">
                <a:effectLst/>
              </a:rPr>
              <a:t>.</a:t>
            </a:r>
          </a:p>
          <a:p>
            <a:pPr marL="285750" indent="-285750">
              <a:buClr>
                <a:srgbClr val="C00000"/>
              </a:buClr>
              <a:buFont typeface="Arial" panose="020B0604020202020204" pitchFamily="34" charset="0"/>
              <a:buChar char="•"/>
            </a:pPr>
            <a:endParaRPr lang="en-US" sz="1200" dirty="0">
              <a:effectLst/>
            </a:endParaRPr>
          </a:p>
          <a:p>
            <a:pPr marL="285750" indent="-285750">
              <a:buClr>
                <a:srgbClr val="C00000"/>
              </a:buClr>
              <a:buFont typeface="Arial" panose="020B0604020202020204" pitchFamily="34" charset="0"/>
              <a:buChar char="•"/>
            </a:pPr>
            <a:r>
              <a:rPr lang="en-US" sz="1200" dirty="0">
                <a:effectLst/>
              </a:rPr>
              <a:t>Side effects of TNF-</a:t>
            </a:r>
            <a:r>
              <a:rPr lang="el-GR" sz="1200" dirty="0">
                <a:effectLst/>
              </a:rPr>
              <a:t>α</a:t>
            </a:r>
            <a:r>
              <a:rPr lang="en-US" sz="1200" dirty="0">
                <a:effectLst/>
              </a:rPr>
              <a:t> inhibitors</a:t>
            </a:r>
            <a:r>
              <a:rPr lang="en-US" sz="1200" dirty="0"/>
              <a:t> </a:t>
            </a:r>
            <a:r>
              <a:rPr lang="en-US" sz="1200" dirty="0">
                <a:effectLst/>
              </a:rPr>
              <a:t>include increased risk of</a:t>
            </a:r>
            <a:r>
              <a:rPr lang="en-US" sz="1200" dirty="0"/>
              <a:t> </a:t>
            </a:r>
            <a:r>
              <a:rPr lang="en-US" sz="1200" dirty="0">
                <a:effectLst/>
              </a:rPr>
              <a:t>opportunistic infections and</a:t>
            </a:r>
            <a:r>
              <a:rPr lang="en-US" sz="1200" dirty="0"/>
              <a:t> </a:t>
            </a:r>
            <a:r>
              <a:rPr lang="en-US" sz="1200" dirty="0">
                <a:effectLst/>
              </a:rPr>
              <a:t>reactivation of tuberculosis and hepatitis B. There is a small</a:t>
            </a:r>
            <a:r>
              <a:rPr lang="en-US" sz="1200" dirty="0"/>
              <a:t> </a:t>
            </a:r>
            <a:r>
              <a:rPr lang="en-US" sz="1200" dirty="0">
                <a:effectLst/>
              </a:rPr>
              <a:t>increased risk of malignancy,</a:t>
            </a:r>
            <a:r>
              <a:rPr lang="en-US" sz="1200" dirty="0"/>
              <a:t> </a:t>
            </a:r>
            <a:r>
              <a:rPr lang="en-US" sz="1200" dirty="0">
                <a:effectLst/>
              </a:rPr>
              <a:t>particularly lymphomas, made</a:t>
            </a:r>
            <a:r>
              <a:rPr lang="en-US" sz="1200" dirty="0"/>
              <a:t> </a:t>
            </a:r>
            <a:r>
              <a:rPr lang="en-US" sz="1200" dirty="0">
                <a:effectLst/>
              </a:rPr>
              <a:t>worse by concomitant use of</a:t>
            </a:r>
            <a:r>
              <a:rPr lang="en-US" sz="1200" dirty="0"/>
              <a:t> </a:t>
            </a:r>
            <a:r>
              <a:rPr lang="en-US" sz="1200" dirty="0">
                <a:effectLst/>
              </a:rPr>
              <a:t>immunosuppressants. Patients on</a:t>
            </a:r>
            <a:r>
              <a:rPr lang="en-US" sz="1200" dirty="0"/>
              <a:t> </a:t>
            </a:r>
            <a:r>
              <a:rPr lang="en-US" sz="1200" dirty="0">
                <a:effectLst/>
              </a:rPr>
              <a:t>TNF-</a:t>
            </a:r>
            <a:r>
              <a:rPr lang="el-GR" sz="1200" dirty="0">
                <a:effectLst/>
              </a:rPr>
              <a:t>α</a:t>
            </a:r>
            <a:r>
              <a:rPr lang="en-US" sz="1200" dirty="0">
                <a:effectLst/>
              </a:rPr>
              <a:t> inhibitors (especially</a:t>
            </a:r>
            <a:r>
              <a:rPr lang="en-US" sz="1200" dirty="0"/>
              <a:t> </a:t>
            </a:r>
            <a:r>
              <a:rPr lang="en-US" sz="1200" dirty="0">
                <a:effectLst/>
              </a:rPr>
              <a:t>adalimumab) are at risk for</a:t>
            </a:r>
            <a:r>
              <a:rPr lang="en-US" sz="1200" dirty="0"/>
              <a:t> </a:t>
            </a:r>
            <a:r>
              <a:rPr lang="en-US" sz="1200" dirty="0">
                <a:effectLst/>
              </a:rPr>
              <a:t>autoimmunity with antidrug</a:t>
            </a:r>
            <a:r>
              <a:rPr lang="en-US" sz="1200" dirty="0"/>
              <a:t> </a:t>
            </a:r>
            <a:r>
              <a:rPr lang="en-US" sz="1200" dirty="0">
                <a:effectLst/>
              </a:rPr>
              <a:t>antibody formation and lupus-like</a:t>
            </a:r>
            <a:r>
              <a:rPr lang="en-US" sz="1200" dirty="0"/>
              <a:t> </a:t>
            </a:r>
            <a:r>
              <a:rPr lang="en-US" sz="1200" dirty="0">
                <a:effectLst/>
              </a:rPr>
              <a:t>reactions. Paradoxical exacerbation</a:t>
            </a:r>
            <a:r>
              <a:rPr lang="en-US" sz="1200" dirty="0"/>
              <a:t> </a:t>
            </a:r>
            <a:r>
              <a:rPr lang="en-US" sz="1200" dirty="0">
                <a:effectLst/>
              </a:rPr>
              <a:t>of HS has been reported with TNF-a inhibitor use.</a:t>
            </a:r>
          </a:p>
          <a:p>
            <a:pPr marL="285750" indent="-285750">
              <a:buClr>
                <a:srgbClr val="C00000"/>
              </a:buClr>
              <a:buFont typeface="Arial" panose="020B0604020202020204" pitchFamily="34" charset="0"/>
              <a:buChar char="•"/>
            </a:pPr>
            <a:endParaRPr lang="en-US" sz="1200" dirty="0">
              <a:effectLst/>
            </a:endParaRPr>
          </a:p>
          <a:p>
            <a:pPr marL="285750" indent="-285750">
              <a:buClr>
                <a:srgbClr val="C00000"/>
              </a:buClr>
              <a:buFont typeface="Arial" panose="020B0604020202020204" pitchFamily="34" charset="0"/>
              <a:buChar char="•"/>
            </a:pPr>
            <a:r>
              <a:rPr lang="en-US" sz="1200" dirty="0">
                <a:effectLst/>
              </a:rPr>
              <a:t>All patients should be tested for</a:t>
            </a:r>
            <a:r>
              <a:rPr lang="en-US" sz="1200" dirty="0"/>
              <a:t> </a:t>
            </a:r>
            <a:r>
              <a:rPr lang="en-US" sz="1200" dirty="0">
                <a:effectLst/>
              </a:rPr>
              <a:t>tuberculosis and hepatitis B before</a:t>
            </a:r>
            <a:r>
              <a:rPr lang="en-US" sz="1200" dirty="0"/>
              <a:t> </a:t>
            </a:r>
            <a:r>
              <a:rPr lang="en-US" sz="1200" dirty="0">
                <a:effectLst/>
              </a:rPr>
              <a:t>starting a biologic agent. All age appropriate</a:t>
            </a:r>
            <a:r>
              <a:rPr lang="en-US" sz="1200" dirty="0"/>
              <a:t> </a:t>
            </a:r>
            <a:r>
              <a:rPr lang="en-US" sz="1200" dirty="0">
                <a:effectLst/>
              </a:rPr>
              <a:t>vaccines should be</a:t>
            </a:r>
            <a:r>
              <a:rPr lang="en-US" sz="1200" dirty="0"/>
              <a:t> </a:t>
            </a:r>
            <a:r>
              <a:rPr lang="en-US" sz="1200" dirty="0">
                <a:effectLst/>
              </a:rPr>
              <a:t>given 1 month before starting a</a:t>
            </a:r>
            <a:r>
              <a:rPr lang="en-US" sz="1200" dirty="0"/>
              <a:t> </a:t>
            </a:r>
            <a:r>
              <a:rPr lang="en-US" sz="1200" dirty="0">
                <a:effectLst/>
              </a:rPr>
              <a:t>biologic, and live vaccines should</a:t>
            </a:r>
            <a:r>
              <a:rPr lang="en-US" sz="1200" dirty="0"/>
              <a:t> </a:t>
            </a:r>
            <a:r>
              <a:rPr lang="en-US" sz="1200" dirty="0">
                <a:effectLst/>
              </a:rPr>
              <a:t>not be given to children on biologic</a:t>
            </a:r>
            <a:r>
              <a:rPr lang="en-US" sz="1200" dirty="0"/>
              <a:t> </a:t>
            </a:r>
            <a:r>
              <a:rPr lang="en-US" sz="1200" dirty="0">
                <a:effectLst/>
              </a:rPr>
              <a:t>therapy.</a:t>
            </a:r>
          </a:p>
          <a:p>
            <a:pPr marL="285750" indent="-285750">
              <a:buClr>
                <a:srgbClr val="C00000"/>
              </a:buClr>
              <a:buFont typeface="Arial" panose="020B0604020202020204" pitchFamily="34" charset="0"/>
              <a:buChar char="•"/>
            </a:pPr>
            <a:endParaRPr lang="en-US" sz="1200" dirty="0">
              <a:effectLst/>
            </a:endParaRPr>
          </a:p>
          <a:p>
            <a:pPr marL="285750" indent="-285750">
              <a:buClr>
                <a:srgbClr val="C00000"/>
              </a:buClr>
              <a:buFont typeface="Arial" panose="020B0604020202020204" pitchFamily="34" charset="0"/>
              <a:buChar char="•"/>
            </a:pPr>
            <a:endParaRPr lang="en-US" sz="1200" dirty="0">
              <a:effectLst/>
            </a:endParaRPr>
          </a:p>
          <a:p>
            <a:pPr marL="285750" indent="-285750">
              <a:buClr>
                <a:srgbClr val="C00000"/>
              </a:buClr>
              <a:buFont typeface="Arial" panose="020B0604020202020204" pitchFamily="34" charset="0"/>
              <a:buChar char="•"/>
            </a:pPr>
            <a:endParaRPr lang="en-US" sz="1200" dirty="0">
              <a:effectLst/>
            </a:endParaRPr>
          </a:p>
          <a:p>
            <a:pPr marL="285750" indent="-285750">
              <a:buClr>
                <a:srgbClr val="C00000"/>
              </a:buClr>
              <a:buFont typeface="Arial" panose="020B0604020202020204" pitchFamily="34" charset="0"/>
              <a:buChar char="•"/>
            </a:pPr>
            <a:endParaRPr lang="en-US" sz="1200" dirty="0">
              <a:effectLst/>
            </a:endParaRPr>
          </a:p>
        </p:txBody>
      </p:sp>
      <p:sp>
        <p:nvSpPr>
          <p:cNvPr id="5" name="TextBox 4">
            <a:extLst>
              <a:ext uri="{FF2B5EF4-FFF2-40B4-BE49-F238E27FC236}">
                <a16:creationId xmlns:a16="http://schemas.microsoft.com/office/drawing/2014/main" id="{E71CB19B-535C-241F-5C48-3E9EB11A796B}"/>
              </a:ext>
            </a:extLst>
          </p:cNvPr>
          <p:cNvSpPr txBox="1"/>
          <p:nvPr/>
        </p:nvSpPr>
        <p:spPr>
          <a:xfrm>
            <a:off x="3810000" y="4529565"/>
            <a:ext cx="5067871" cy="400110"/>
          </a:xfrm>
          <a:prstGeom prst="rect">
            <a:avLst/>
          </a:prstGeom>
          <a:noFill/>
        </p:spPr>
        <p:txBody>
          <a:bodyPr wrap="square" rtlCol="0">
            <a:spAutoFit/>
          </a:bodyPr>
          <a:lstStyle/>
          <a:p>
            <a:pPr marL="403225" indent="-403225"/>
            <a:r>
              <a:rPr lang="en-US" sz="1000" b="0" i="0" dirty="0">
                <a:solidFill>
                  <a:srgbClr val="212121"/>
                </a:solidFill>
                <a:effectLst/>
                <a:latin typeface="system-ui"/>
              </a:rPr>
              <a:t>Cotton CH, Chen SX, Hussain SH, Lara-Corrales I, </a:t>
            </a:r>
            <a:r>
              <a:rPr lang="en-US" sz="1000" b="0" i="0" dirty="0" err="1">
                <a:solidFill>
                  <a:srgbClr val="212121"/>
                </a:solidFill>
                <a:effectLst/>
                <a:latin typeface="system-ui"/>
              </a:rPr>
              <a:t>Zaenglein</a:t>
            </a:r>
            <a:r>
              <a:rPr lang="en-US" sz="1000" b="0" i="0" dirty="0">
                <a:solidFill>
                  <a:srgbClr val="212121"/>
                </a:solidFill>
                <a:effectLst/>
                <a:latin typeface="system-ui"/>
              </a:rPr>
              <a:t> AL. Hidradenitis Suppurativa in Pediatric Patients. Pediatrics. 2023 May 1;151(5).</a:t>
            </a:r>
            <a:endParaRPr lang="en-US" sz="1000" dirty="0"/>
          </a:p>
        </p:txBody>
      </p:sp>
    </p:spTree>
    <p:extLst>
      <p:ext uri="{BB962C8B-B14F-4D97-AF65-F5344CB8AC3E}">
        <p14:creationId xmlns:p14="http://schemas.microsoft.com/office/powerpoint/2010/main" val="1639660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413880"/>
            <a:ext cx="8507392" cy="672387"/>
          </a:xfrm>
        </p:spPr>
        <p:txBody>
          <a:bodyPr>
            <a:normAutofit/>
          </a:bodyPr>
          <a:lstStyle/>
          <a:p>
            <a:pPr algn="ctr"/>
            <a:r>
              <a:rPr lang="en-US" sz="2800" dirty="0">
                <a:solidFill>
                  <a:schemeClr val="tx1"/>
                </a:solidFill>
              </a:rPr>
              <a:t>What is drug survival for biologics? </a:t>
            </a:r>
          </a:p>
        </p:txBody>
      </p:sp>
      <p:sp>
        <p:nvSpPr>
          <p:cNvPr id="3" name="Rectangle 2"/>
          <p:cNvSpPr/>
          <p:nvPr/>
        </p:nvSpPr>
        <p:spPr>
          <a:xfrm>
            <a:off x="381000" y="1200150"/>
            <a:ext cx="8283436" cy="2862322"/>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effectLst/>
              </a:rPr>
              <a:t>In a nationwide cohort study of 241 Danish patients</a:t>
            </a:r>
            <a:r>
              <a:rPr lang="en-US" dirty="0"/>
              <a:t> </a:t>
            </a:r>
            <a:r>
              <a:rPr lang="en-US" dirty="0">
                <a:effectLst/>
              </a:rPr>
              <a:t>with HS, drug survival was comparable between adalimumab, infliximab, and </a:t>
            </a:r>
            <a:r>
              <a:rPr lang="en-US" dirty="0" err="1">
                <a:effectLst/>
              </a:rPr>
              <a:t>ustekinumab</a:t>
            </a:r>
            <a:r>
              <a:rPr lang="en-US" dirty="0">
                <a:effectLst/>
              </a:rPr>
              <a:t>, but significantly lower for</a:t>
            </a:r>
            <a:r>
              <a:rPr lang="en-US" dirty="0"/>
              <a:t> </a:t>
            </a:r>
            <a:r>
              <a:rPr lang="en-US" dirty="0">
                <a:effectLst/>
              </a:rPr>
              <a:t>etanercept. There were no differences in drug survival among biologic therapy–naive and </a:t>
            </a:r>
            <a:r>
              <a:rPr lang="en-US" dirty="0" err="1">
                <a:effectLst/>
              </a:rPr>
              <a:t>nonnaive</a:t>
            </a:r>
            <a:r>
              <a:rPr lang="en-US" dirty="0">
                <a:effectLst/>
              </a:rPr>
              <a:t> patients.</a:t>
            </a:r>
            <a:r>
              <a:rPr lang="en-US" dirty="0"/>
              <a:t> </a:t>
            </a:r>
          </a:p>
          <a:p>
            <a:pPr marL="285750" indent="-285750">
              <a:buClr>
                <a:srgbClr val="C00000"/>
              </a:buClr>
              <a:buFont typeface="Arial" panose="020B0604020202020204" pitchFamily="34" charset="0"/>
              <a:buChar char="•"/>
            </a:pPr>
            <a:endParaRPr lang="en-US" dirty="0">
              <a:solidFill>
                <a:srgbClr val="1FCF00"/>
              </a:solidFill>
              <a:effectLst/>
            </a:endParaRPr>
          </a:p>
          <a:p>
            <a:pPr marL="285750" indent="-285750">
              <a:buClr>
                <a:srgbClr val="C00000"/>
              </a:buClr>
              <a:buFont typeface="Arial" panose="020B0604020202020204" pitchFamily="34" charset="0"/>
              <a:buChar char="•"/>
            </a:pPr>
            <a:r>
              <a:rPr lang="en-US" dirty="0">
                <a:effectLst/>
              </a:rPr>
              <a:t>Drug survival in patients with HS appears</a:t>
            </a:r>
            <a:r>
              <a:rPr lang="en-US" dirty="0"/>
              <a:t> </a:t>
            </a:r>
            <a:r>
              <a:rPr lang="en-US" dirty="0">
                <a:effectLst/>
              </a:rPr>
              <a:t>to be considerably lower than seen for other inflammatory</a:t>
            </a:r>
            <a:r>
              <a:rPr lang="en-US" dirty="0"/>
              <a:t> </a:t>
            </a:r>
            <a:r>
              <a:rPr lang="en-US" dirty="0">
                <a:effectLst/>
              </a:rPr>
              <a:t>diseases, such as psoriasis, thus suggesting the complex role of proinflammatory cytokines in the pathogenesis of HS.</a:t>
            </a:r>
          </a:p>
          <a:p>
            <a:pPr marL="285750" indent="-285750">
              <a:buClr>
                <a:srgbClr val="C00000"/>
              </a:buClr>
              <a:buFont typeface="Arial" panose="020B0604020202020204" pitchFamily="34" charset="0"/>
              <a:buChar char="•"/>
            </a:pPr>
            <a:endParaRPr lang="en-US" dirty="0">
              <a:solidFill>
                <a:srgbClr val="1FCF00"/>
              </a:solidFill>
              <a:effectLst/>
            </a:endParaRPr>
          </a:p>
          <a:p>
            <a:pPr>
              <a:buClr>
                <a:srgbClr val="C00000"/>
              </a:buClr>
            </a:pPr>
            <a:endParaRPr lang="en-US" dirty="0">
              <a:solidFill>
                <a:srgbClr val="1FCF00"/>
              </a:solidFill>
            </a:endParaRPr>
          </a:p>
        </p:txBody>
      </p:sp>
      <p:sp>
        <p:nvSpPr>
          <p:cNvPr id="5" name="TextBox 4">
            <a:extLst>
              <a:ext uri="{FF2B5EF4-FFF2-40B4-BE49-F238E27FC236}">
                <a16:creationId xmlns:a16="http://schemas.microsoft.com/office/drawing/2014/main" id="{E71CB19B-535C-241F-5C48-3E9EB11A796B}"/>
              </a:ext>
            </a:extLst>
          </p:cNvPr>
          <p:cNvSpPr txBox="1"/>
          <p:nvPr/>
        </p:nvSpPr>
        <p:spPr>
          <a:xfrm>
            <a:off x="3810000" y="4529565"/>
            <a:ext cx="5067871" cy="553998"/>
          </a:xfrm>
          <a:prstGeom prst="rect">
            <a:avLst/>
          </a:prstGeom>
          <a:noFill/>
        </p:spPr>
        <p:txBody>
          <a:bodyPr wrap="square" rtlCol="0">
            <a:spAutoFit/>
          </a:bodyPr>
          <a:lstStyle/>
          <a:p>
            <a:pPr marL="403225" indent="-403225"/>
            <a:r>
              <a:rPr lang="en-US" sz="1000" b="0" i="0" dirty="0">
                <a:solidFill>
                  <a:srgbClr val="212121"/>
                </a:solidFill>
                <a:effectLst/>
                <a:latin typeface="system-ui"/>
              </a:rPr>
              <a:t>Ring HC, Maul JT, Yao Y, Wu JJ, Thyssen JP, Thomsen SF, </a:t>
            </a:r>
            <a:r>
              <a:rPr lang="en-US" sz="1000" b="0" i="0" dirty="0" err="1">
                <a:solidFill>
                  <a:srgbClr val="212121"/>
                </a:solidFill>
                <a:effectLst/>
                <a:latin typeface="system-ui"/>
              </a:rPr>
              <a:t>Egeberg</a:t>
            </a:r>
            <a:r>
              <a:rPr lang="en-US" sz="1000" b="0" i="0" dirty="0">
                <a:solidFill>
                  <a:srgbClr val="212121"/>
                </a:solidFill>
                <a:effectLst/>
                <a:latin typeface="system-ui"/>
              </a:rPr>
              <a:t> A. Drug Survival of Biologics in Patients With Hidradenitis Suppurativa. JAMA Dermatol. 2022 Feb 1;158(2):184-188. </a:t>
            </a:r>
            <a:endParaRPr lang="en-US" sz="1000" dirty="0"/>
          </a:p>
        </p:txBody>
      </p:sp>
    </p:spTree>
    <p:extLst>
      <p:ext uri="{BB962C8B-B14F-4D97-AF65-F5344CB8AC3E}">
        <p14:creationId xmlns:p14="http://schemas.microsoft.com/office/powerpoint/2010/main" val="722558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413880"/>
            <a:ext cx="8507392" cy="672387"/>
          </a:xfrm>
        </p:spPr>
        <p:txBody>
          <a:bodyPr>
            <a:normAutofit/>
          </a:bodyPr>
          <a:lstStyle/>
          <a:p>
            <a:pPr algn="ctr"/>
            <a:r>
              <a:rPr lang="en-US" sz="2800" dirty="0">
                <a:solidFill>
                  <a:schemeClr val="tx1"/>
                </a:solidFill>
              </a:rPr>
              <a:t>When to give Adalimumab (Humira)? </a:t>
            </a:r>
          </a:p>
        </p:txBody>
      </p:sp>
      <p:sp>
        <p:nvSpPr>
          <p:cNvPr id="10" name="TextBox 9"/>
          <p:cNvSpPr txBox="1"/>
          <p:nvPr/>
        </p:nvSpPr>
        <p:spPr>
          <a:xfrm>
            <a:off x="157044" y="4406453"/>
            <a:ext cx="4568141" cy="577081"/>
          </a:xfrm>
          <a:prstGeom prst="rect">
            <a:avLst/>
          </a:prstGeom>
          <a:noFill/>
        </p:spPr>
        <p:txBody>
          <a:bodyPr wrap="square" rtlCol="0">
            <a:spAutoFit/>
          </a:bodyPr>
          <a:lstStyle/>
          <a:p>
            <a:pPr marL="403225" indent="-403225"/>
            <a:r>
              <a:rPr lang="en-US" sz="1050" b="0" i="0" baseline="30000" dirty="0">
                <a:solidFill>
                  <a:srgbClr val="212121"/>
                </a:solidFill>
                <a:effectLst/>
                <a:latin typeface="system-ui"/>
              </a:rPr>
              <a:t>1</a:t>
            </a:r>
            <a:r>
              <a:rPr lang="en-US" sz="1050" b="0" i="0" dirty="0">
                <a:solidFill>
                  <a:srgbClr val="212121"/>
                </a:solidFill>
                <a:effectLst/>
                <a:latin typeface="system-ui"/>
              </a:rPr>
              <a:t>Sachdeva M, Kim P, Mufti A, </a:t>
            </a:r>
            <a:r>
              <a:rPr lang="en-US" sz="1050" b="0" i="0" dirty="0" err="1">
                <a:solidFill>
                  <a:srgbClr val="212121"/>
                </a:solidFill>
                <a:effectLst/>
                <a:latin typeface="system-ui"/>
              </a:rPr>
              <a:t>Maliyar</a:t>
            </a:r>
            <a:r>
              <a:rPr lang="en-US" sz="1050" b="0" i="0" dirty="0">
                <a:solidFill>
                  <a:srgbClr val="212121"/>
                </a:solidFill>
                <a:effectLst/>
                <a:latin typeface="system-ui"/>
              </a:rPr>
              <a:t> K, </a:t>
            </a:r>
            <a:r>
              <a:rPr lang="en-US" sz="1050" b="0" i="0" dirty="0" err="1">
                <a:solidFill>
                  <a:srgbClr val="212121"/>
                </a:solidFill>
                <a:effectLst/>
                <a:latin typeface="system-ui"/>
              </a:rPr>
              <a:t>Sibbald</a:t>
            </a:r>
            <a:r>
              <a:rPr lang="en-US" sz="1050" b="0" i="0" dirty="0">
                <a:solidFill>
                  <a:srgbClr val="212121"/>
                </a:solidFill>
                <a:effectLst/>
                <a:latin typeface="system-ui"/>
              </a:rPr>
              <a:t> C, </a:t>
            </a:r>
            <a:r>
              <a:rPr lang="en-US" sz="1050" b="0" i="0" dirty="0" err="1">
                <a:solidFill>
                  <a:srgbClr val="212121"/>
                </a:solidFill>
                <a:effectLst/>
                <a:latin typeface="system-ui"/>
              </a:rPr>
              <a:t>Alavi</a:t>
            </a:r>
            <a:r>
              <a:rPr lang="en-US" sz="1050" b="0" i="0" dirty="0">
                <a:solidFill>
                  <a:srgbClr val="212121"/>
                </a:solidFill>
                <a:effectLst/>
                <a:latin typeface="system-ui"/>
              </a:rPr>
              <a:t> A. Biologic Use in Pediatric Patients With Hidradenitis Suppurativa: A Systematic Review. J </a:t>
            </a:r>
            <a:r>
              <a:rPr lang="en-US" sz="1050" b="0" i="0" dirty="0" err="1">
                <a:solidFill>
                  <a:srgbClr val="212121"/>
                </a:solidFill>
                <a:effectLst/>
                <a:latin typeface="system-ui"/>
              </a:rPr>
              <a:t>Cutan</a:t>
            </a:r>
            <a:r>
              <a:rPr lang="en-US" sz="1050" b="0" i="0" dirty="0">
                <a:solidFill>
                  <a:srgbClr val="212121"/>
                </a:solidFill>
                <a:effectLst/>
                <a:latin typeface="system-ui"/>
              </a:rPr>
              <a:t> Med Surg. 2022 Mar-Apr;26(2):176-180. </a:t>
            </a:r>
            <a:endParaRPr lang="en-US" sz="1050" dirty="0"/>
          </a:p>
        </p:txBody>
      </p:sp>
      <p:sp>
        <p:nvSpPr>
          <p:cNvPr id="3" name="Rectangle 2"/>
          <p:cNvSpPr/>
          <p:nvPr/>
        </p:nvSpPr>
        <p:spPr>
          <a:xfrm>
            <a:off x="457985" y="1086267"/>
            <a:ext cx="8682156" cy="3970318"/>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effectLst/>
              </a:rPr>
              <a:t>Adalimumab, a TNF-</a:t>
            </a:r>
            <a:r>
              <a:rPr lang="el-GR" dirty="0">
                <a:effectLst/>
              </a:rPr>
              <a:t>α </a:t>
            </a:r>
            <a:r>
              <a:rPr lang="en-US" dirty="0">
                <a:effectLst/>
              </a:rPr>
              <a:t>inhibitor, is the only biologic</a:t>
            </a:r>
            <a:r>
              <a:rPr lang="en-US" dirty="0"/>
              <a:t> </a:t>
            </a:r>
            <a:r>
              <a:rPr lang="en-US" dirty="0">
                <a:effectLst/>
              </a:rPr>
              <a:t>approved by the Food and Drug Administration for moderate-to-severe</a:t>
            </a:r>
            <a:r>
              <a:rPr lang="en-US" dirty="0"/>
              <a:t> </a:t>
            </a:r>
            <a:r>
              <a:rPr lang="en-US" dirty="0">
                <a:effectLst/>
              </a:rPr>
              <a:t>HS treatment.</a:t>
            </a:r>
            <a:r>
              <a:rPr lang="en-US" baseline="30000" dirty="0">
                <a:effectLst/>
              </a:rPr>
              <a:t>1</a:t>
            </a:r>
          </a:p>
          <a:p>
            <a:pPr marL="285750" indent="-285750">
              <a:buClr>
                <a:srgbClr val="C00000"/>
              </a:buClr>
              <a:buFont typeface="Arial" panose="020B0604020202020204" pitchFamily="34" charset="0"/>
              <a:buChar char="•"/>
            </a:pPr>
            <a:endParaRPr lang="en-US" dirty="0">
              <a:effectLst/>
            </a:endParaRPr>
          </a:p>
          <a:p>
            <a:pPr marL="285750" indent="-285750">
              <a:buClr>
                <a:srgbClr val="C00000"/>
              </a:buClr>
              <a:buFont typeface="Arial" panose="020B0604020202020204" pitchFamily="34" charset="0"/>
              <a:buChar char="•"/>
            </a:pPr>
            <a:r>
              <a:rPr lang="en-US" dirty="0">
                <a:effectLst/>
              </a:rPr>
              <a:t>Results from the latest trials of adalimumab and HS have</a:t>
            </a:r>
            <a:r>
              <a:rPr lang="en-US" dirty="0"/>
              <a:t> </a:t>
            </a:r>
            <a:r>
              <a:rPr lang="en-US" dirty="0">
                <a:effectLst/>
              </a:rPr>
              <a:t>shown that, just as in IBD, higher induction and maintenance</a:t>
            </a:r>
            <a:r>
              <a:rPr lang="en-US" dirty="0"/>
              <a:t> </a:t>
            </a:r>
            <a:r>
              <a:rPr lang="en-US" dirty="0">
                <a:effectLst/>
              </a:rPr>
              <a:t>doses than those used in psoriasis are needed to achieve</a:t>
            </a:r>
            <a:r>
              <a:rPr lang="en-US" dirty="0"/>
              <a:t> </a:t>
            </a:r>
            <a:r>
              <a:rPr lang="en-US" dirty="0">
                <a:effectLst/>
              </a:rPr>
              <a:t>better disease control; the proposed regimen is 160 mg at</a:t>
            </a:r>
            <a:r>
              <a:rPr lang="en-US" dirty="0"/>
              <a:t> </a:t>
            </a:r>
            <a:r>
              <a:rPr lang="en-US" dirty="0">
                <a:effectLst/>
              </a:rPr>
              <a:t>week 0, 80 mg at week 2, and 40 mg a week from week 4</a:t>
            </a:r>
            <a:r>
              <a:rPr lang="en-US" dirty="0"/>
              <a:t> </a:t>
            </a:r>
            <a:r>
              <a:rPr lang="en-US" dirty="0">
                <a:effectLst/>
              </a:rPr>
              <a:t>onwards. These higher doses are justified by the higher</a:t>
            </a:r>
            <a:r>
              <a:rPr lang="en-US" dirty="0"/>
              <a:t> </a:t>
            </a:r>
            <a:r>
              <a:rPr lang="en-US" dirty="0">
                <a:effectLst/>
              </a:rPr>
              <a:t>levels of TNF-</a:t>
            </a:r>
            <a:r>
              <a:rPr lang="el-GR" dirty="0">
                <a:effectLst/>
              </a:rPr>
              <a:t> α</a:t>
            </a:r>
            <a:r>
              <a:rPr lang="en-US" dirty="0">
                <a:effectLst/>
              </a:rPr>
              <a:t> found in </a:t>
            </a:r>
            <a:r>
              <a:rPr lang="en-US" dirty="0" err="1">
                <a:effectLst/>
              </a:rPr>
              <a:t>lesional</a:t>
            </a:r>
            <a:r>
              <a:rPr lang="en-US" dirty="0">
                <a:effectLst/>
              </a:rPr>
              <a:t> skin in HS compared with Psoriasis.</a:t>
            </a:r>
            <a:r>
              <a:rPr lang="en-US" baseline="30000" dirty="0">
                <a:effectLst/>
              </a:rPr>
              <a:t>2</a:t>
            </a:r>
            <a:br>
              <a:rPr lang="en-US" baseline="30000" dirty="0">
                <a:effectLst/>
              </a:rPr>
            </a:br>
            <a:endParaRPr lang="en-US" baseline="30000" dirty="0">
              <a:effectLst/>
            </a:endParaRPr>
          </a:p>
          <a:p>
            <a:pPr marL="285750" indent="-285750">
              <a:buClr>
                <a:srgbClr val="C00000"/>
              </a:buClr>
              <a:buFont typeface="Arial" panose="020B0604020202020204" pitchFamily="34" charset="0"/>
              <a:buChar char="•"/>
            </a:pPr>
            <a:r>
              <a:rPr lang="en-US" dirty="0">
                <a:effectLst/>
              </a:rPr>
              <a:t>Adalimumab was efficacious in patients with HS, with no need to interrupt treatment prior to surgery.</a:t>
            </a:r>
          </a:p>
          <a:p>
            <a:pPr marL="285750" indent="-285750">
              <a:buClr>
                <a:srgbClr val="C00000"/>
              </a:buClr>
              <a:buFont typeface="Arial" panose="020B0604020202020204" pitchFamily="34" charset="0"/>
              <a:buChar char="•"/>
            </a:pPr>
            <a:endParaRPr lang="en-US" baseline="30000" dirty="0">
              <a:effectLst/>
            </a:endParaRPr>
          </a:p>
          <a:p>
            <a:pPr marL="285750" indent="-285750">
              <a:buClr>
                <a:srgbClr val="C00000"/>
              </a:buClr>
              <a:buFont typeface="Arial" charset="0"/>
              <a:buChar char="•"/>
            </a:pPr>
            <a:endParaRPr lang="en-US" sz="1800" baseline="30000" dirty="0">
              <a:effectLst/>
            </a:endParaRPr>
          </a:p>
          <a:p>
            <a:pPr marL="285750" indent="-285750">
              <a:buClr>
                <a:srgbClr val="C00000"/>
              </a:buClr>
              <a:buFont typeface="Arial" charset="0"/>
              <a:buChar char="•"/>
            </a:pPr>
            <a:endParaRPr lang="en-US" dirty="0"/>
          </a:p>
        </p:txBody>
      </p:sp>
      <p:sp>
        <p:nvSpPr>
          <p:cNvPr id="4" name="TextBox 3">
            <a:extLst>
              <a:ext uri="{FF2B5EF4-FFF2-40B4-BE49-F238E27FC236}">
                <a16:creationId xmlns:a16="http://schemas.microsoft.com/office/drawing/2014/main" id="{F3854594-5F79-C682-D3D6-0AE293376DE2}"/>
              </a:ext>
            </a:extLst>
          </p:cNvPr>
          <p:cNvSpPr txBox="1"/>
          <p:nvPr/>
        </p:nvSpPr>
        <p:spPr>
          <a:xfrm>
            <a:off x="4572000" y="4406452"/>
            <a:ext cx="5067871" cy="577081"/>
          </a:xfrm>
          <a:prstGeom prst="rect">
            <a:avLst/>
          </a:prstGeom>
          <a:noFill/>
        </p:spPr>
        <p:txBody>
          <a:bodyPr wrap="square" rtlCol="0">
            <a:spAutoFit/>
          </a:bodyPr>
          <a:lstStyle/>
          <a:p>
            <a:pPr marL="403225" indent="-403225"/>
            <a:r>
              <a:rPr lang="en-US" sz="1050" b="0" i="0" baseline="30000" dirty="0">
                <a:solidFill>
                  <a:srgbClr val="212121"/>
                </a:solidFill>
                <a:effectLst/>
              </a:rPr>
              <a:t>2</a:t>
            </a:r>
            <a:r>
              <a:rPr lang="en-US" sz="1050" b="0" i="0" dirty="0">
                <a:solidFill>
                  <a:srgbClr val="212121"/>
                </a:solidFill>
                <a:effectLst/>
              </a:rPr>
              <a:t>Martorell A, García FJ, Jiménez-Gallo D, Pascual JC, Pereyra-Rodríguez J, Salgado L, </a:t>
            </a:r>
            <a:r>
              <a:rPr lang="en-US" sz="1050" b="0" i="0" dirty="0" err="1">
                <a:solidFill>
                  <a:srgbClr val="212121"/>
                </a:solidFill>
                <a:effectLst/>
              </a:rPr>
              <a:t>Villarrasa</a:t>
            </a:r>
            <a:r>
              <a:rPr lang="en-US" sz="1050" b="0" i="0" dirty="0">
                <a:solidFill>
                  <a:srgbClr val="212121"/>
                </a:solidFill>
                <a:effectLst/>
              </a:rPr>
              <a:t> E. Update on Hidradenitis Suppurative (Part II): Treatment. </a:t>
            </a:r>
            <a:r>
              <a:rPr lang="en-US" sz="1050" b="0" i="0" dirty="0" err="1">
                <a:solidFill>
                  <a:srgbClr val="212121"/>
                </a:solidFill>
                <a:effectLst/>
              </a:rPr>
              <a:t>Actas</a:t>
            </a:r>
            <a:r>
              <a:rPr lang="en-US" sz="1050" b="0" i="0" dirty="0">
                <a:solidFill>
                  <a:srgbClr val="212121"/>
                </a:solidFill>
                <a:effectLst/>
              </a:rPr>
              <a:t> </a:t>
            </a:r>
            <a:r>
              <a:rPr lang="en-US" sz="1050" b="0" i="0" dirty="0" err="1">
                <a:solidFill>
                  <a:srgbClr val="212121"/>
                </a:solidFill>
                <a:effectLst/>
              </a:rPr>
              <a:t>Dermosifiliogr</a:t>
            </a:r>
            <a:r>
              <a:rPr lang="en-US" sz="1050" b="0" i="0" dirty="0">
                <a:solidFill>
                  <a:srgbClr val="212121"/>
                </a:solidFill>
                <a:effectLst/>
              </a:rPr>
              <a:t>. 2015 Nov;106(9):716-24. </a:t>
            </a:r>
            <a:endParaRPr lang="en-US" sz="1050" dirty="0"/>
          </a:p>
        </p:txBody>
      </p:sp>
    </p:spTree>
    <p:extLst>
      <p:ext uri="{BB962C8B-B14F-4D97-AF65-F5344CB8AC3E}">
        <p14:creationId xmlns:p14="http://schemas.microsoft.com/office/powerpoint/2010/main" val="786253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413880"/>
            <a:ext cx="8507392" cy="672387"/>
          </a:xfrm>
        </p:spPr>
        <p:txBody>
          <a:bodyPr>
            <a:normAutofit/>
          </a:bodyPr>
          <a:lstStyle/>
          <a:p>
            <a:pPr algn="ctr"/>
            <a:r>
              <a:rPr lang="en-US" sz="2800" dirty="0">
                <a:solidFill>
                  <a:schemeClr val="tx1"/>
                </a:solidFill>
              </a:rPr>
              <a:t>What is role of hormonal control? </a:t>
            </a:r>
          </a:p>
        </p:txBody>
      </p:sp>
      <p:sp>
        <p:nvSpPr>
          <p:cNvPr id="10" name="TextBox 9"/>
          <p:cNvSpPr txBox="1"/>
          <p:nvPr/>
        </p:nvSpPr>
        <p:spPr>
          <a:xfrm>
            <a:off x="2298719" y="4552950"/>
            <a:ext cx="6845281" cy="461665"/>
          </a:xfrm>
          <a:prstGeom prst="rect">
            <a:avLst/>
          </a:prstGeom>
          <a:noFill/>
        </p:spPr>
        <p:txBody>
          <a:bodyPr wrap="square" rtlCol="0">
            <a:spAutoFit/>
          </a:bodyPr>
          <a:lstStyle/>
          <a:p>
            <a:pPr marL="403225" indent="-403225"/>
            <a:r>
              <a:rPr lang="en-US" sz="1200" b="0" i="0" dirty="0">
                <a:solidFill>
                  <a:srgbClr val="212121"/>
                </a:solidFill>
                <a:effectLst/>
                <a:latin typeface="system-ui"/>
              </a:rPr>
              <a:t>Abu </a:t>
            </a:r>
            <a:r>
              <a:rPr lang="en-US" sz="1200" b="0" i="0" dirty="0" err="1">
                <a:solidFill>
                  <a:srgbClr val="212121"/>
                </a:solidFill>
                <a:effectLst/>
                <a:latin typeface="system-ui"/>
              </a:rPr>
              <a:t>Rached</a:t>
            </a:r>
            <a:r>
              <a:rPr lang="en-US" sz="1200" b="0" i="0" dirty="0">
                <a:solidFill>
                  <a:srgbClr val="212121"/>
                </a:solidFill>
                <a:effectLst/>
                <a:latin typeface="system-ui"/>
              </a:rPr>
              <a:t> N, </a:t>
            </a:r>
            <a:r>
              <a:rPr lang="en-US" sz="1200" b="0" i="0" dirty="0" err="1">
                <a:solidFill>
                  <a:srgbClr val="212121"/>
                </a:solidFill>
                <a:effectLst/>
                <a:latin typeface="system-ui"/>
              </a:rPr>
              <a:t>Gambichler</a:t>
            </a:r>
            <a:r>
              <a:rPr lang="en-US" sz="1200" b="0" i="0" dirty="0">
                <a:solidFill>
                  <a:srgbClr val="212121"/>
                </a:solidFill>
                <a:effectLst/>
                <a:latin typeface="system-ui"/>
              </a:rPr>
              <a:t> T, Dietrich JW, </a:t>
            </a:r>
            <a:r>
              <a:rPr lang="en-US" sz="1200" b="0" i="0" dirty="0" err="1">
                <a:solidFill>
                  <a:srgbClr val="212121"/>
                </a:solidFill>
                <a:effectLst/>
                <a:latin typeface="system-ui"/>
              </a:rPr>
              <a:t>Ocker</a:t>
            </a:r>
            <a:r>
              <a:rPr lang="en-US" sz="1200" b="0" i="0" dirty="0">
                <a:solidFill>
                  <a:srgbClr val="212121"/>
                </a:solidFill>
                <a:effectLst/>
                <a:latin typeface="system-ui"/>
              </a:rPr>
              <a:t> L, Seifert C, </a:t>
            </a:r>
            <a:r>
              <a:rPr lang="en-US" sz="1200" b="0" i="0" dirty="0" err="1">
                <a:solidFill>
                  <a:srgbClr val="212121"/>
                </a:solidFill>
                <a:effectLst/>
                <a:latin typeface="system-ui"/>
              </a:rPr>
              <a:t>Stockfleth</a:t>
            </a:r>
            <a:r>
              <a:rPr lang="en-US" sz="1200" b="0" i="0" dirty="0">
                <a:solidFill>
                  <a:srgbClr val="212121"/>
                </a:solidFill>
                <a:effectLst/>
                <a:latin typeface="system-ui"/>
              </a:rPr>
              <a:t> E, Bechara FG. The Role of Hormones in Hidradenitis Suppurativa: A Systematic Review. Int J Mol Sci. 2022 Dec 3;23(23):15250. </a:t>
            </a:r>
            <a:endParaRPr lang="en-US" sz="1200" dirty="0"/>
          </a:p>
        </p:txBody>
      </p:sp>
      <p:sp>
        <p:nvSpPr>
          <p:cNvPr id="3" name="Rectangle 2"/>
          <p:cNvSpPr/>
          <p:nvPr/>
        </p:nvSpPr>
        <p:spPr>
          <a:xfrm>
            <a:off x="157044" y="971911"/>
            <a:ext cx="8682156" cy="3754874"/>
          </a:xfrm>
          <a:prstGeom prst="rect">
            <a:avLst/>
          </a:prstGeom>
        </p:spPr>
        <p:txBody>
          <a:bodyPr wrap="square">
            <a:spAutoFit/>
          </a:bodyPr>
          <a:lstStyle/>
          <a:p>
            <a:pPr marL="285750" indent="-285750">
              <a:buClr>
                <a:srgbClr val="C00000"/>
              </a:buClr>
              <a:buFont typeface="Arial" panose="020B0604020202020204" pitchFamily="34" charset="0"/>
              <a:buChar char="•"/>
            </a:pPr>
            <a:r>
              <a:rPr lang="en-US" sz="1400" dirty="0">
                <a:effectLst/>
              </a:rPr>
              <a:t>The role of hormones in HS seems to be complex due to many hormonal feedbacks.</a:t>
            </a:r>
            <a:r>
              <a:rPr lang="en-US" sz="1400" dirty="0"/>
              <a:t> </a:t>
            </a:r>
            <a:r>
              <a:rPr lang="en-US" sz="1400" dirty="0">
                <a:effectLst/>
              </a:rPr>
              <a:t>Data on sex hormones in HS are controversial, suggesting that androgens are involved in</a:t>
            </a:r>
            <a:r>
              <a:rPr lang="en-US" sz="1400" dirty="0"/>
              <a:t> </a:t>
            </a:r>
            <a:r>
              <a:rPr lang="en-US" sz="1400" dirty="0">
                <a:effectLst/>
              </a:rPr>
              <a:t>pathogenesis of female HS patients. It is interesting to note that, in female HS patients, genes controlled by androgens are upregulated. </a:t>
            </a:r>
            <a:br>
              <a:rPr lang="en-US" sz="1400" dirty="0">
                <a:effectLst/>
              </a:rPr>
            </a:br>
            <a:endParaRPr lang="en-US" sz="1400" dirty="0">
              <a:effectLst/>
            </a:endParaRPr>
          </a:p>
          <a:p>
            <a:pPr marL="285750" indent="-285750">
              <a:buClr>
                <a:srgbClr val="C00000"/>
              </a:buClr>
              <a:buFont typeface="Arial" panose="020B0604020202020204" pitchFamily="34" charset="0"/>
              <a:buChar char="•"/>
            </a:pPr>
            <a:r>
              <a:rPr lang="en-US" sz="1400" dirty="0">
                <a:effectLst/>
              </a:rPr>
              <a:t>In men, it seems that androgens</a:t>
            </a:r>
            <a:r>
              <a:rPr lang="en-US" sz="1400" dirty="0"/>
              <a:t> </a:t>
            </a:r>
            <a:r>
              <a:rPr lang="en-US" sz="1400" dirty="0">
                <a:effectLst/>
              </a:rPr>
              <a:t>play a subordinate role in HS.</a:t>
            </a:r>
            <a:r>
              <a:rPr lang="en-US" sz="1400" dirty="0"/>
              <a:t> </a:t>
            </a:r>
            <a:r>
              <a:rPr lang="en-US" sz="1400" dirty="0">
                <a:effectLst/>
              </a:rPr>
              <a:t>Antiandrogenic therapy is a good option according to the available</a:t>
            </a:r>
            <a:r>
              <a:rPr lang="en-US" sz="1400" dirty="0"/>
              <a:t> </a:t>
            </a:r>
            <a:r>
              <a:rPr lang="en-US" sz="1400" dirty="0">
                <a:effectLst/>
              </a:rPr>
              <a:t>data for female patients. The clinical response in HS of spironolactone and finasteride</a:t>
            </a:r>
            <a:r>
              <a:rPr lang="en-US" sz="1400" dirty="0"/>
              <a:t> </a:t>
            </a:r>
            <a:r>
              <a:rPr lang="en-US" sz="1400" dirty="0">
                <a:effectLst/>
              </a:rPr>
              <a:t>ranged from approximately 40% to 85%. </a:t>
            </a:r>
            <a:br>
              <a:rPr lang="en-US" sz="1400" dirty="0">
                <a:effectLst/>
              </a:rPr>
            </a:br>
            <a:endParaRPr lang="en-US" sz="1400" dirty="0">
              <a:effectLst/>
            </a:endParaRPr>
          </a:p>
          <a:p>
            <a:pPr marL="285750" indent="-285750">
              <a:buClr>
                <a:srgbClr val="C00000"/>
              </a:buClr>
              <a:buFont typeface="Arial" panose="020B0604020202020204" pitchFamily="34" charset="0"/>
              <a:buChar char="•"/>
            </a:pPr>
            <a:r>
              <a:rPr lang="en-US" sz="1400" dirty="0">
                <a:effectLst/>
              </a:rPr>
              <a:t>Overall, both drugs are tolerated and</a:t>
            </a:r>
            <a:r>
              <a:rPr lang="en-US" sz="1400" dirty="0"/>
              <a:t> </a:t>
            </a:r>
            <a:r>
              <a:rPr lang="en-US" sz="1400" dirty="0">
                <a:effectLst/>
              </a:rPr>
              <a:t>few side effects have been reported. Antiandrogenic therapy should not be used in male</a:t>
            </a:r>
            <a:r>
              <a:rPr lang="en-US" sz="1400" dirty="0"/>
              <a:t> </a:t>
            </a:r>
            <a:r>
              <a:rPr lang="en-US" sz="1400" dirty="0">
                <a:effectLst/>
              </a:rPr>
              <a:t>patients as there is little experience, and it could have more severe side effects. Estrogen</a:t>
            </a:r>
            <a:r>
              <a:rPr lang="en-US" sz="1400" dirty="0"/>
              <a:t> </a:t>
            </a:r>
            <a:r>
              <a:rPr lang="en-US" sz="1400" dirty="0">
                <a:effectLst/>
              </a:rPr>
              <a:t>does not seem to play a role in pathogenesis of HS [</a:t>
            </a:r>
            <a:r>
              <a:rPr lang="en-US" sz="1400" dirty="0">
                <a:solidFill>
                  <a:srgbClr val="0875B8"/>
                </a:solidFill>
                <a:effectLst/>
              </a:rPr>
              <a:t>13</a:t>
            </a:r>
            <a:r>
              <a:rPr lang="en-US" sz="1400" dirty="0">
                <a:effectLst/>
              </a:rPr>
              <a:t>]. There are hardly any data available</a:t>
            </a:r>
            <a:r>
              <a:rPr lang="en-US" sz="1400" dirty="0"/>
              <a:t> </a:t>
            </a:r>
            <a:r>
              <a:rPr lang="en-US" sz="1400" dirty="0">
                <a:effectLst/>
              </a:rPr>
              <a:t>on sex hormone progesterone in HS. As some patients demonstrate a link between HS</a:t>
            </a:r>
            <a:r>
              <a:rPr lang="en-US" sz="1400" dirty="0"/>
              <a:t> </a:t>
            </a:r>
            <a:r>
              <a:rPr lang="en-US" sz="1400" dirty="0">
                <a:effectLst/>
              </a:rPr>
              <a:t>and pregnancy, further investigation of progesterone levels during pregnancy and after</a:t>
            </a:r>
            <a:r>
              <a:rPr lang="en-US" sz="1400" dirty="0"/>
              <a:t> </a:t>
            </a:r>
            <a:r>
              <a:rPr lang="en-US" sz="1400" dirty="0">
                <a:effectLst/>
              </a:rPr>
              <a:t>pregnancy might be useful. Peripubertal onset of HS, premenstrual deterioration, and</a:t>
            </a:r>
            <a:r>
              <a:rPr lang="en-US" sz="1400" dirty="0"/>
              <a:t> </a:t>
            </a:r>
            <a:r>
              <a:rPr lang="en-US" sz="1400" dirty="0">
                <a:effectLst/>
              </a:rPr>
              <a:t>postpartum deterioration supported the role of sex hormones in HS. However,</a:t>
            </a:r>
            <a:r>
              <a:rPr lang="en-US" sz="1400" dirty="0"/>
              <a:t> </a:t>
            </a:r>
            <a:r>
              <a:rPr lang="en-US" sz="1400" dirty="0">
                <a:effectLst/>
              </a:rPr>
              <a:t>this connection has not yet been proven.</a:t>
            </a:r>
          </a:p>
          <a:p>
            <a:pPr>
              <a:buClr>
                <a:srgbClr val="C00000"/>
              </a:buClr>
            </a:pPr>
            <a:r>
              <a:rPr lang="en-US" sz="1400" dirty="0"/>
              <a:t> </a:t>
            </a:r>
          </a:p>
        </p:txBody>
      </p:sp>
    </p:spTree>
    <p:extLst>
      <p:ext uri="{BB962C8B-B14F-4D97-AF65-F5344CB8AC3E}">
        <p14:creationId xmlns:p14="http://schemas.microsoft.com/office/powerpoint/2010/main" val="332360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413880"/>
            <a:ext cx="8507392" cy="672387"/>
          </a:xfrm>
        </p:spPr>
        <p:txBody>
          <a:bodyPr>
            <a:normAutofit/>
          </a:bodyPr>
          <a:lstStyle/>
          <a:p>
            <a:pPr algn="ctr"/>
            <a:r>
              <a:rPr lang="en-US" sz="2800" dirty="0">
                <a:solidFill>
                  <a:schemeClr val="tx1"/>
                </a:solidFill>
              </a:rPr>
              <a:t>What is role of hormonal therapy? </a:t>
            </a:r>
          </a:p>
        </p:txBody>
      </p:sp>
      <p:sp>
        <p:nvSpPr>
          <p:cNvPr id="3" name="Rectangle 2"/>
          <p:cNvSpPr/>
          <p:nvPr/>
        </p:nvSpPr>
        <p:spPr>
          <a:xfrm>
            <a:off x="381000" y="971911"/>
            <a:ext cx="8283436" cy="4339650"/>
          </a:xfrm>
          <a:prstGeom prst="rect">
            <a:avLst/>
          </a:prstGeom>
        </p:spPr>
        <p:txBody>
          <a:bodyPr wrap="square">
            <a:spAutoFit/>
          </a:bodyPr>
          <a:lstStyle/>
          <a:p>
            <a:pPr marL="171450" indent="-171450">
              <a:buClr>
                <a:srgbClr val="C00000"/>
              </a:buClr>
              <a:buFont typeface="Arial" panose="020B0604020202020204" pitchFamily="34" charset="0"/>
              <a:buChar char="•"/>
            </a:pPr>
            <a:r>
              <a:rPr lang="en-US" sz="1200" dirty="0">
                <a:effectLst/>
              </a:rPr>
              <a:t>Hormonal therapies are used with</a:t>
            </a:r>
            <a:r>
              <a:rPr lang="en-US" sz="1200" dirty="0"/>
              <a:t> </a:t>
            </a:r>
            <a:r>
              <a:rPr lang="en-US" sz="1200" dirty="0">
                <a:effectLst/>
              </a:rPr>
              <a:t>increasing frequency in adolescents</a:t>
            </a:r>
            <a:r>
              <a:rPr lang="en-US" sz="1200" dirty="0"/>
              <a:t> </a:t>
            </a:r>
            <a:r>
              <a:rPr lang="en-US" sz="1200" dirty="0">
                <a:effectLst/>
              </a:rPr>
              <a:t>with HS; however, data are</a:t>
            </a:r>
            <a:r>
              <a:rPr lang="en-US" sz="1200" dirty="0"/>
              <a:t> </a:t>
            </a:r>
            <a:r>
              <a:rPr lang="en-US" sz="1200" dirty="0">
                <a:effectLst/>
              </a:rPr>
              <a:t>limited. Combined oral contraceptive pills are employed as</a:t>
            </a:r>
            <a:r>
              <a:rPr lang="en-US" sz="1200" dirty="0"/>
              <a:t> </a:t>
            </a:r>
            <a:r>
              <a:rPr lang="en-US" sz="1200" dirty="0">
                <a:effectLst/>
              </a:rPr>
              <a:t>adjunctive therapy in female</a:t>
            </a:r>
            <a:r>
              <a:rPr lang="en-US" sz="1200" dirty="0"/>
              <a:t> </a:t>
            </a:r>
            <a:r>
              <a:rPr lang="en-US" sz="1200" dirty="0">
                <a:effectLst/>
              </a:rPr>
              <a:t>patients with HS. Progestins with</a:t>
            </a:r>
            <a:r>
              <a:rPr lang="en-US" sz="1200" dirty="0"/>
              <a:t> </a:t>
            </a:r>
            <a:r>
              <a:rPr lang="en-US" sz="1200" dirty="0">
                <a:effectLst/>
              </a:rPr>
              <a:t>greater antiandrogenic activity (</a:t>
            </a:r>
            <a:r>
              <a:rPr lang="en-US" sz="1200" dirty="0" err="1">
                <a:effectLst/>
              </a:rPr>
              <a:t>ie</a:t>
            </a:r>
            <a:r>
              <a:rPr lang="en-US" sz="1200" dirty="0">
                <a:effectLst/>
              </a:rPr>
              <a:t>,</a:t>
            </a:r>
            <a:r>
              <a:rPr lang="en-US" sz="1200" dirty="0"/>
              <a:t> </a:t>
            </a:r>
            <a:r>
              <a:rPr lang="en-US" sz="1200" dirty="0" err="1">
                <a:effectLst/>
              </a:rPr>
              <a:t>norgestimate</a:t>
            </a:r>
            <a:r>
              <a:rPr lang="en-US" sz="1200" dirty="0">
                <a:effectLst/>
              </a:rPr>
              <a:t>, </a:t>
            </a:r>
            <a:r>
              <a:rPr lang="en-US" sz="1200" dirty="0" err="1">
                <a:effectLst/>
              </a:rPr>
              <a:t>drospirenone</a:t>
            </a:r>
            <a:r>
              <a:rPr lang="en-US" sz="1200" dirty="0">
                <a:effectLst/>
              </a:rPr>
              <a:t>) are</a:t>
            </a:r>
            <a:r>
              <a:rPr lang="en-US" sz="1200" dirty="0"/>
              <a:t> </a:t>
            </a:r>
            <a:r>
              <a:rPr lang="en-US" sz="1200" dirty="0">
                <a:effectLst/>
              </a:rPr>
              <a:t>recommended. Data suggest that</a:t>
            </a:r>
            <a:r>
              <a:rPr lang="en-US" sz="1200" dirty="0"/>
              <a:t> </a:t>
            </a:r>
            <a:r>
              <a:rPr lang="en-US" sz="1200" dirty="0">
                <a:effectLst/>
              </a:rPr>
              <a:t>patients with perimenstrual flares of</a:t>
            </a:r>
            <a:r>
              <a:rPr lang="en-US" sz="1200" dirty="0"/>
              <a:t> </a:t>
            </a:r>
            <a:r>
              <a:rPr lang="en-US" sz="1200" dirty="0">
                <a:effectLst/>
              </a:rPr>
              <a:t>HS and those on concomitant</a:t>
            </a:r>
            <a:r>
              <a:rPr lang="en-US" sz="1200" dirty="0"/>
              <a:t> </a:t>
            </a:r>
            <a:r>
              <a:rPr lang="en-US" sz="1200" dirty="0">
                <a:effectLst/>
              </a:rPr>
              <a:t>treatments respond better than</a:t>
            </a:r>
            <a:r>
              <a:rPr lang="en-US" sz="1200" dirty="0"/>
              <a:t> </a:t>
            </a:r>
            <a:r>
              <a:rPr lang="en-US" sz="1200" dirty="0">
                <a:effectLst/>
              </a:rPr>
              <a:t>patients without cyclical flares or on combined oral contraceptive</a:t>
            </a:r>
            <a:r>
              <a:rPr lang="en-US" sz="1200" dirty="0"/>
              <a:t> </a:t>
            </a:r>
            <a:r>
              <a:rPr lang="en-US" sz="1200" dirty="0">
                <a:effectLst/>
              </a:rPr>
              <a:t>monotherapy. Before starting a</a:t>
            </a:r>
            <a:r>
              <a:rPr lang="en-US" sz="1200" dirty="0"/>
              <a:t> </a:t>
            </a:r>
            <a:r>
              <a:rPr lang="en-US" sz="1200" dirty="0">
                <a:effectLst/>
              </a:rPr>
              <a:t>combined oral contraceptive,</a:t>
            </a:r>
            <a:r>
              <a:rPr lang="en-US" sz="1200" dirty="0"/>
              <a:t> </a:t>
            </a:r>
            <a:r>
              <a:rPr lang="en-US" sz="1200" dirty="0">
                <a:effectLst/>
              </a:rPr>
              <a:t>patients should be appropriately</a:t>
            </a:r>
            <a:r>
              <a:rPr lang="en-US" sz="1200" dirty="0"/>
              <a:t> </a:t>
            </a:r>
            <a:r>
              <a:rPr lang="en-US" sz="1200" dirty="0">
                <a:effectLst/>
              </a:rPr>
              <a:t>screened for blood clot and stroke</a:t>
            </a:r>
            <a:r>
              <a:rPr lang="en-US" sz="1200" dirty="0"/>
              <a:t> </a:t>
            </a:r>
            <a:r>
              <a:rPr lang="en-US" sz="1200" dirty="0">
                <a:effectLst/>
              </a:rPr>
              <a:t>risk, hypertension, migraine with</a:t>
            </a:r>
            <a:r>
              <a:rPr lang="en-US" sz="1200" dirty="0"/>
              <a:t> </a:t>
            </a:r>
            <a:r>
              <a:rPr lang="en-US" sz="1200" dirty="0">
                <a:effectLst/>
              </a:rPr>
              <a:t>aura, and liver tumor. Note that</a:t>
            </a:r>
            <a:r>
              <a:rPr lang="en-US" sz="1200" dirty="0"/>
              <a:t> </a:t>
            </a:r>
            <a:r>
              <a:rPr lang="en-US" sz="1200" dirty="0">
                <a:effectLst/>
              </a:rPr>
              <a:t>rifampin will decrease the efficacy of</a:t>
            </a:r>
            <a:r>
              <a:rPr lang="en-US" sz="1200" dirty="0"/>
              <a:t> </a:t>
            </a:r>
            <a:r>
              <a:rPr lang="en-US" sz="1200" dirty="0">
                <a:effectLst/>
              </a:rPr>
              <a:t>combined oral contraceptives.</a:t>
            </a:r>
          </a:p>
          <a:p>
            <a:pPr marL="171450" indent="-171450">
              <a:buClr>
                <a:srgbClr val="C00000"/>
              </a:buClr>
              <a:buFont typeface="Arial" panose="020B0604020202020204" pitchFamily="34" charset="0"/>
              <a:buChar char="•"/>
            </a:pPr>
            <a:endParaRPr lang="en-US" sz="1200" dirty="0">
              <a:effectLst/>
            </a:endParaRPr>
          </a:p>
          <a:p>
            <a:pPr marL="171450" indent="-171450">
              <a:buClr>
                <a:srgbClr val="C00000"/>
              </a:buClr>
              <a:buFont typeface="Arial" panose="020B0604020202020204" pitchFamily="34" charset="0"/>
              <a:buChar char="•"/>
            </a:pPr>
            <a:r>
              <a:rPr lang="en-US" sz="1200" dirty="0">
                <a:effectLst/>
              </a:rPr>
              <a:t>Spironolactone, an antiandrogen</a:t>
            </a:r>
            <a:r>
              <a:rPr lang="en-US" sz="1200" dirty="0"/>
              <a:t> </a:t>
            </a:r>
            <a:r>
              <a:rPr lang="en-US" sz="1200" dirty="0">
                <a:effectLst/>
              </a:rPr>
              <a:t>and potassium-sparing diuretic,</a:t>
            </a:r>
            <a:r>
              <a:rPr lang="en-US" sz="1200" dirty="0"/>
              <a:t> </a:t>
            </a:r>
            <a:r>
              <a:rPr lang="en-US" sz="1200" dirty="0">
                <a:effectLst/>
              </a:rPr>
              <a:t>may be used alone or in</a:t>
            </a:r>
            <a:r>
              <a:rPr lang="en-US" sz="1200" dirty="0"/>
              <a:t> </a:t>
            </a:r>
            <a:r>
              <a:rPr lang="en-US" sz="1200" dirty="0">
                <a:effectLst/>
              </a:rPr>
              <a:t>combination with combined oral contraceptives in </a:t>
            </a:r>
            <a:r>
              <a:rPr lang="en-US" sz="1200" dirty="0" err="1">
                <a:effectLst/>
              </a:rPr>
              <a:t>postmenarchal</a:t>
            </a:r>
            <a:r>
              <a:rPr lang="en-US" sz="1200" dirty="0"/>
              <a:t> </a:t>
            </a:r>
            <a:r>
              <a:rPr lang="en-US" sz="1200" dirty="0">
                <a:effectLst/>
              </a:rPr>
              <a:t>females with HS. Side effects</a:t>
            </a:r>
            <a:r>
              <a:rPr lang="en-US" sz="1200" dirty="0"/>
              <a:t> </a:t>
            </a:r>
            <a:r>
              <a:rPr lang="en-US" sz="1200" dirty="0">
                <a:effectLst/>
              </a:rPr>
              <a:t>include menstrual irregularity and</a:t>
            </a:r>
            <a:r>
              <a:rPr lang="en-US" sz="1200" dirty="0"/>
              <a:t> </a:t>
            </a:r>
            <a:r>
              <a:rPr lang="en-US" sz="1200" dirty="0">
                <a:effectLst/>
              </a:rPr>
              <a:t>breast tenderness. Hyperkalemia may result, primarily in those with</a:t>
            </a:r>
            <a:r>
              <a:rPr lang="en-US" sz="1200" dirty="0"/>
              <a:t> </a:t>
            </a:r>
            <a:r>
              <a:rPr lang="en-US" sz="1200" dirty="0">
                <a:effectLst/>
              </a:rPr>
              <a:t>renal dysfunction; however, serum</a:t>
            </a:r>
            <a:r>
              <a:rPr lang="en-US" sz="1200" dirty="0"/>
              <a:t> </a:t>
            </a:r>
            <a:r>
              <a:rPr lang="en-US" sz="1200" dirty="0">
                <a:effectLst/>
              </a:rPr>
              <a:t>potassium monitoring is not</a:t>
            </a:r>
            <a:r>
              <a:rPr lang="en-US" sz="1200" dirty="0"/>
              <a:t> </a:t>
            </a:r>
            <a:r>
              <a:rPr lang="en-US" sz="1200" dirty="0">
                <a:effectLst/>
              </a:rPr>
              <a:t>required for otherwise healthy patients.</a:t>
            </a:r>
          </a:p>
          <a:p>
            <a:pPr marL="171450" indent="-171450">
              <a:buClr>
                <a:srgbClr val="C00000"/>
              </a:buClr>
              <a:buFont typeface="Arial" panose="020B0604020202020204" pitchFamily="34" charset="0"/>
              <a:buChar char="•"/>
            </a:pPr>
            <a:endParaRPr lang="en-US" sz="1200" dirty="0">
              <a:effectLst/>
            </a:endParaRPr>
          </a:p>
          <a:p>
            <a:pPr marL="171450" indent="-171450">
              <a:buClr>
                <a:srgbClr val="C00000"/>
              </a:buClr>
              <a:buFont typeface="Arial" panose="020B0604020202020204" pitchFamily="34" charset="0"/>
              <a:buChar char="•"/>
            </a:pPr>
            <a:r>
              <a:rPr lang="en-US" sz="1200" dirty="0">
                <a:effectLst/>
              </a:rPr>
              <a:t>Finasteride, a systemic 5a-reductase</a:t>
            </a:r>
            <a:r>
              <a:rPr lang="en-US" sz="1200" dirty="0"/>
              <a:t> </a:t>
            </a:r>
            <a:r>
              <a:rPr lang="en-US" sz="1200" dirty="0">
                <a:effectLst/>
              </a:rPr>
              <a:t>inhibitor, has been used in adults</a:t>
            </a:r>
            <a:r>
              <a:rPr lang="en-US" sz="1200" dirty="0"/>
              <a:t> </a:t>
            </a:r>
            <a:r>
              <a:rPr lang="en-US" sz="1200" dirty="0">
                <a:effectLst/>
              </a:rPr>
              <a:t>and children with HS unresponsive</a:t>
            </a:r>
            <a:r>
              <a:rPr lang="en-US" sz="1200" dirty="0"/>
              <a:t> </a:t>
            </a:r>
            <a:r>
              <a:rPr lang="en-US" sz="1200" dirty="0">
                <a:effectLst/>
              </a:rPr>
              <a:t>to or intolerant of other antiandrogens.105 Potential side</a:t>
            </a:r>
            <a:r>
              <a:rPr lang="en-US" sz="1200" dirty="0"/>
              <a:t> </a:t>
            </a:r>
            <a:r>
              <a:rPr lang="en-US" sz="1200" dirty="0">
                <a:effectLst/>
              </a:rPr>
              <a:t>effects include headache, dizziness,</a:t>
            </a:r>
            <a:r>
              <a:rPr lang="en-US" sz="1200" dirty="0"/>
              <a:t> </a:t>
            </a:r>
            <a:r>
              <a:rPr lang="en-US" sz="1200" dirty="0">
                <a:effectLst/>
              </a:rPr>
              <a:t>nausea, breast tenderness,</a:t>
            </a:r>
            <a:r>
              <a:rPr lang="en-US" sz="1200" dirty="0"/>
              <a:t> </a:t>
            </a:r>
            <a:r>
              <a:rPr lang="en-US" sz="1200" dirty="0">
                <a:effectLst/>
              </a:rPr>
              <a:t>gynecomastia, and menstrual</a:t>
            </a:r>
            <a:r>
              <a:rPr lang="en-US" sz="1200" dirty="0"/>
              <a:t> </a:t>
            </a:r>
            <a:r>
              <a:rPr lang="en-US" sz="1200" dirty="0">
                <a:effectLst/>
              </a:rPr>
              <a:t>irregularity. Metformin decreases</a:t>
            </a:r>
            <a:r>
              <a:rPr lang="en-US" sz="1200" dirty="0"/>
              <a:t> </a:t>
            </a:r>
            <a:r>
              <a:rPr lang="en-US" sz="1200" dirty="0">
                <a:effectLst/>
              </a:rPr>
              <a:t>hepatic glucose production and is</a:t>
            </a:r>
            <a:r>
              <a:rPr lang="en-US" sz="1200" dirty="0"/>
              <a:t> </a:t>
            </a:r>
            <a:r>
              <a:rPr lang="en-US" sz="1200" dirty="0">
                <a:effectLst/>
              </a:rPr>
              <a:t>an antiandrogen. It is an adjunctive</a:t>
            </a:r>
            <a:r>
              <a:rPr lang="en-US" sz="1200" dirty="0"/>
              <a:t> </a:t>
            </a:r>
            <a:r>
              <a:rPr lang="en-US" sz="1200" dirty="0">
                <a:effectLst/>
              </a:rPr>
              <a:t>therapy predominantly used in</a:t>
            </a:r>
            <a:r>
              <a:rPr lang="en-US" sz="1200" dirty="0"/>
              <a:t> </a:t>
            </a:r>
            <a:r>
              <a:rPr lang="en-US" sz="1200" dirty="0">
                <a:effectLst/>
              </a:rPr>
              <a:t>patients with HS and associated</a:t>
            </a:r>
            <a:r>
              <a:rPr lang="en-US" sz="1200" dirty="0"/>
              <a:t> </a:t>
            </a:r>
            <a:r>
              <a:rPr lang="en-US" sz="1200" dirty="0">
                <a:effectLst/>
              </a:rPr>
              <a:t>hyperinsulinemia. Potential side</a:t>
            </a:r>
            <a:r>
              <a:rPr lang="en-US" sz="1200" dirty="0"/>
              <a:t> </a:t>
            </a:r>
            <a:r>
              <a:rPr lang="en-US" sz="1200" dirty="0">
                <a:effectLst/>
              </a:rPr>
              <a:t>effects include gastrointestinal</a:t>
            </a:r>
            <a:r>
              <a:rPr lang="en-US" sz="1200" dirty="0"/>
              <a:t> </a:t>
            </a:r>
            <a:r>
              <a:rPr lang="en-US" sz="1200" dirty="0">
                <a:effectLst/>
              </a:rPr>
              <a:t>upset, decreased absorption of</a:t>
            </a:r>
            <a:r>
              <a:rPr lang="en-US" sz="1200" dirty="0"/>
              <a:t> </a:t>
            </a:r>
            <a:r>
              <a:rPr lang="en-US" sz="1200" dirty="0">
                <a:effectLst/>
              </a:rPr>
              <a:t>vitamin B12, and lactic acidosis.</a:t>
            </a:r>
          </a:p>
          <a:p>
            <a:endParaRPr lang="en-US" sz="1200" dirty="0">
              <a:effectLst/>
            </a:endParaRPr>
          </a:p>
          <a:p>
            <a:pPr marL="285750" indent="-285750">
              <a:buClr>
                <a:srgbClr val="C00000"/>
              </a:buClr>
              <a:buFont typeface="Arial" panose="020B0604020202020204" pitchFamily="34" charset="0"/>
              <a:buChar char="•"/>
            </a:pPr>
            <a:endParaRPr lang="en-US" sz="1200" dirty="0">
              <a:effectLst/>
            </a:endParaRPr>
          </a:p>
          <a:p>
            <a:pPr marL="285750" indent="-285750">
              <a:buClr>
                <a:srgbClr val="C00000"/>
              </a:buClr>
              <a:buFont typeface="Arial" panose="020B0604020202020204" pitchFamily="34" charset="0"/>
              <a:buChar char="•"/>
            </a:pPr>
            <a:endParaRPr lang="en-US" sz="1200" dirty="0">
              <a:effectLst/>
            </a:endParaRPr>
          </a:p>
          <a:p>
            <a:pPr marL="285750" indent="-285750">
              <a:buClr>
                <a:srgbClr val="C00000"/>
              </a:buClr>
              <a:buFont typeface="Arial" panose="020B0604020202020204" pitchFamily="34" charset="0"/>
              <a:buChar char="•"/>
            </a:pPr>
            <a:endParaRPr lang="en-US" sz="1200" dirty="0">
              <a:effectLst/>
            </a:endParaRPr>
          </a:p>
          <a:p>
            <a:pPr marL="285750" indent="-285750">
              <a:buClr>
                <a:srgbClr val="C00000"/>
              </a:buClr>
              <a:buFont typeface="Arial" panose="020B0604020202020204" pitchFamily="34" charset="0"/>
              <a:buChar char="•"/>
            </a:pPr>
            <a:endParaRPr lang="en-US" sz="1200" dirty="0">
              <a:effectLst/>
            </a:endParaRPr>
          </a:p>
        </p:txBody>
      </p:sp>
      <p:sp>
        <p:nvSpPr>
          <p:cNvPr id="5" name="TextBox 4">
            <a:extLst>
              <a:ext uri="{FF2B5EF4-FFF2-40B4-BE49-F238E27FC236}">
                <a16:creationId xmlns:a16="http://schemas.microsoft.com/office/drawing/2014/main" id="{E71CB19B-535C-241F-5C48-3E9EB11A796B}"/>
              </a:ext>
            </a:extLst>
          </p:cNvPr>
          <p:cNvSpPr txBox="1"/>
          <p:nvPr/>
        </p:nvSpPr>
        <p:spPr>
          <a:xfrm>
            <a:off x="3810000" y="4529565"/>
            <a:ext cx="5067871" cy="400110"/>
          </a:xfrm>
          <a:prstGeom prst="rect">
            <a:avLst/>
          </a:prstGeom>
          <a:noFill/>
        </p:spPr>
        <p:txBody>
          <a:bodyPr wrap="square" rtlCol="0">
            <a:spAutoFit/>
          </a:bodyPr>
          <a:lstStyle/>
          <a:p>
            <a:pPr marL="403225" indent="-403225"/>
            <a:r>
              <a:rPr lang="en-US" sz="1000" b="0" i="0" dirty="0">
                <a:solidFill>
                  <a:srgbClr val="212121"/>
                </a:solidFill>
                <a:effectLst/>
                <a:latin typeface="system-ui"/>
              </a:rPr>
              <a:t>Cotton CH, Chen SX, Hussain SH, Lara-Corrales I, </a:t>
            </a:r>
            <a:r>
              <a:rPr lang="en-US" sz="1000" b="0" i="0" dirty="0" err="1">
                <a:solidFill>
                  <a:srgbClr val="212121"/>
                </a:solidFill>
                <a:effectLst/>
                <a:latin typeface="system-ui"/>
              </a:rPr>
              <a:t>Zaenglein</a:t>
            </a:r>
            <a:r>
              <a:rPr lang="en-US" sz="1000" b="0" i="0" dirty="0">
                <a:solidFill>
                  <a:srgbClr val="212121"/>
                </a:solidFill>
                <a:effectLst/>
                <a:latin typeface="system-ui"/>
              </a:rPr>
              <a:t> AL. Hidradenitis Suppurativa in Pediatric Patients. Pediatrics. 2023 May 1;151(5).</a:t>
            </a:r>
            <a:endParaRPr lang="en-US" sz="1000" dirty="0"/>
          </a:p>
        </p:txBody>
      </p:sp>
    </p:spTree>
    <p:extLst>
      <p:ext uri="{BB962C8B-B14F-4D97-AF65-F5344CB8AC3E}">
        <p14:creationId xmlns:p14="http://schemas.microsoft.com/office/powerpoint/2010/main" val="2454056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31DC7-4A79-A5F0-B228-D4EA52CBED24}"/>
              </a:ext>
            </a:extLst>
          </p:cNvPr>
          <p:cNvSpPr>
            <a:spLocks noGrp="1"/>
          </p:cNvSpPr>
          <p:nvPr>
            <p:ph sz="quarter" idx="10"/>
          </p:nvPr>
        </p:nvSpPr>
        <p:spPr>
          <a:xfrm>
            <a:off x="213214" y="982256"/>
            <a:ext cx="5497629" cy="1295400"/>
          </a:xfrm>
        </p:spPr>
        <p:txBody>
          <a:bodyPr/>
          <a:lstStyle/>
          <a:p>
            <a:pPr marL="0" indent="0">
              <a:buNone/>
            </a:pPr>
            <a:endParaRPr lang="en-US" sz="1400" dirty="0">
              <a:effectLst/>
            </a:endParaRPr>
          </a:p>
          <a:p>
            <a:r>
              <a:rPr lang="en-US" sz="1400" dirty="0">
                <a:solidFill>
                  <a:srgbClr val="211D1E"/>
                </a:solidFill>
                <a:effectLst/>
              </a:rPr>
              <a:t>Hidradenitis suppurativa (HS) is a common dermatologic condition that frequently presents in emergency and inpatient settings. </a:t>
            </a:r>
          </a:p>
          <a:p>
            <a:r>
              <a:rPr lang="en-US" sz="1400" dirty="0">
                <a:solidFill>
                  <a:srgbClr val="211D1E"/>
                </a:solidFill>
                <a:effectLst/>
              </a:rPr>
              <a:t>Anemia, leukocytosis, neutrophilia, an elevated erythrocyte sedimentation rate, and an elevated C-reactive protein level are common markers of chronic inflammation in HS patients and might not signify infection. </a:t>
            </a:r>
          </a:p>
          <a:p>
            <a:r>
              <a:rPr lang="en-US" sz="1400" dirty="0">
                <a:solidFill>
                  <a:srgbClr val="211D1E"/>
                </a:solidFill>
                <a:effectLst/>
              </a:rPr>
              <a:t>Acute management of HS should focus on anti-inflammatory and antibiotic regimens, with increasing severity dictating the need for more aggressive therapy. </a:t>
            </a:r>
          </a:p>
          <a:p>
            <a:r>
              <a:rPr lang="en-US" sz="1400" dirty="0">
                <a:solidFill>
                  <a:srgbClr val="211D1E"/>
                </a:solidFill>
                <a:effectLst/>
              </a:rPr>
              <a:t>Longitudinal outpatient care coordination with a dermatologist and primary care physician is imperative for limiting emergency department and inpatient care utilization. </a:t>
            </a:r>
          </a:p>
        </p:txBody>
      </p:sp>
      <p:sp>
        <p:nvSpPr>
          <p:cNvPr id="5" name="TextBox 4">
            <a:extLst>
              <a:ext uri="{FF2B5EF4-FFF2-40B4-BE49-F238E27FC236}">
                <a16:creationId xmlns:a16="http://schemas.microsoft.com/office/drawing/2014/main" id="{65CA991F-C5B7-FAAF-1618-C8E0599E1DD7}"/>
              </a:ext>
            </a:extLst>
          </p:cNvPr>
          <p:cNvSpPr txBox="1"/>
          <p:nvPr/>
        </p:nvSpPr>
        <p:spPr>
          <a:xfrm>
            <a:off x="31865" y="4236731"/>
            <a:ext cx="5678978" cy="1015663"/>
          </a:xfrm>
          <a:prstGeom prst="rect">
            <a:avLst/>
          </a:prstGeom>
          <a:noFill/>
        </p:spPr>
        <p:txBody>
          <a:bodyPr wrap="square" rtlCol="0">
            <a:spAutoFit/>
          </a:bodyPr>
          <a:lstStyle/>
          <a:p>
            <a:pPr marL="403225" indent="-403225"/>
            <a:r>
              <a:rPr lang="en-US" sz="1000" b="0" i="0" dirty="0" err="1">
                <a:solidFill>
                  <a:srgbClr val="212121"/>
                </a:solidFill>
                <a:effectLst/>
                <a:latin typeface="system-ui"/>
              </a:rPr>
              <a:t>Charrow</a:t>
            </a:r>
            <a:r>
              <a:rPr lang="en-US" sz="1000" b="0" i="0" dirty="0">
                <a:solidFill>
                  <a:srgbClr val="212121"/>
                </a:solidFill>
                <a:effectLst/>
                <a:latin typeface="system-ui"/>
              </a:rPr>
              <a:t>, A., Savage, K. T., Flood, K., &amp; Kimball, A. B. (2019). Hidradenitis suppurativa for the dermatologic hospitalist. </a:t>
            </a:r>
            <a:r>
              <a:rPr lang="en-US" sz="1000" b="0" i="1" dirty="0">
                <a:solidFill>
                  <a:srgbClr val="212121"/>
                </a:solidFill>
                <a:effectLst/>
                <a:latin typeface="system-ui"/>
              </a:rPr>
              <a:t>Cutis</a:t>
            </a:r>
            <a:r>
              <a:rPr lang="en-US" sz="1000" b="0" i="0" dirty="0">
                <a:solidFill>
                  <a:srgbClr val="212121"/>
                </a:solidFill>
                <a:effectLst/>
                <a:latin typeface="system-ui"/>
              </a:rPr>
              <a:t>, </a:t>
            </a:r>
            <a:r>
              <a:rPr lang="en-US" sz="1000" b="0" i="1" dirty="0">
                <a:solidFill>
                  <a:srgbClr val="212121"/>
                </a:solidFill>
                <a:effectLst/>
                <a:latin typeface="system-ui"/>
              </a:rPr>
              <a:t>104</a:t>
            </a:r>
            <a:r>
              <a:rPr lang="en-US" sz="1000" b="0" i="0" dirty="0">
                <a:solidFill>
                  <a:srgbClr val="212121"/>
                </a:solidFill>
                <a:effectLst/>
                <a:latin typeface="system-ui"/>
              </a:rPr>
              <a:t>(5), 276–280.</a:t>
            </a:r>
          </a:p>
          <a:p>
            <a:pPr marL="403225" indent="-403225"/>
            <a:r>
              <a:rPr lang="en-US" sz="1000" b="0" i="0" dirty="0">
                <a:solidFill>
                  <a:srgbClr val="212121"/>
                </a:solidFill>
                <a:effectLst/>
              </a:rPr>
              <a:t>Gierek, M., </a:t>
            </a:r>
            <a:r>
              <a:rPr lang="en-US" sz="1000" b="0" i="0" dirty="0" err="1">
                <a:solidFill>
                  <a:srgbClr val="212121"/>
                </a:solidFill>
                <a:effectLst/>
              </a:rPr>
              <a:t>Ochała</a:t>
            </a:r>
            <a:r>
              <a:rPr lang="en-US" sz="1000" b="0" i="0" dirty="0">
                <a:solidFill>
                  <a:srgbClr val="212121"/>
                </a:solidFill>
                <a:effectLst/>
              </a:rPr>
              <a:t>-Gierek, G., </a:t>
            </a:r>
            <a:r>
              <a:rPr lang="en-US" sz="1000" b="0" i="0" dirty="0" err="1">
                <a:solidFill>
                  <a:srgbClr val="212121"/>
                </a:solidFill>
                <a:effectLst/>
              </a:rPr>
              <a:t>Kitala</a:t>
            </a:r>
            <a:r>
              <a:rPr lang="en-US" sz="1000" b="0" i="0" dirty="0">
                <a:solidFill>
                  <a:srgbClr val="212121"/>
                </a:solidFill>
                <a:effectLst/>
              </a:rPr>
              <a:t>, D., </a:t>
            </a:r>
            <a:r>
              <a:rPr lang="en-US" sz="1000" b="0" i="0" dirty="0" err="1">
                <a:solidFill>
                  <a:srgbClr val="212121"/>
                </a:solidFill>
                <a:effectLst/>
              </a:rPr>
              <a:t>Łabuś</a:t>
            </a:r>
            <a:r>
              <a:rPr lang="en-US" sz="1000" b="0" i="0" dirty="0">
                <a:solidFill>
                  <a:srgbClr val="212121"/>
                </a:solidFill>
                <a:effectLst/>
              </a:rPr>
              <a:t>, W., &amp; </a:t>
            </a:r>
            <a:r>
              <a:rPr lang="en-US" sz="1000" b="0" i="0" dirty="0" err="1">
                <a:solidFill>
                  <a:srgbClr val="212121"/>
                </a:solidFill>
                <a:effectLst/>
              </a:rPr>
              <a:t>Bergler-Czop</a:t>
            </a:r>
            <a:r>
              <a:rPr lang="en-US" sz="1000" b="0" i="0" dirty="0">
                <a:solidFill>
                  <a:srgbClr val="212121"/>
                </a:solidFill>
                <a:effectLst/>
              </a:rPr>
              <a:t>, B. (2022). Surgical management of hidradenitis suppurativa. </a:t>
            </a:r>
            <a:r>
              <a:rPr lang="en-US" sz="1000" b="0" i="1" dirty="0" err="1">
                <a:solidFill>
                  <a:srgbClr val="212121"/>
                </a:solidFill>
                <a:effectLst/>
              </a:rPr>
              <a:t>Postepy</a:t>
            </a:r>
            <a:r>
              <a:rPr lang="en-US" sz="1000" b="0" i="1" dirty="0">
                <a:solidFill>
                  <a:srgbClr val="212121"/>
                </a:solidFill>
                <a:effectLst/>
              </a:rPr>
              <a:t> </a:t>
            </a:r>
            <a:r>
              <a:rPr lang="en-US" sz="1000" b="0" i="1" dirty="0" err="1">
                <a:solidFill>
                  <a:srgbClr val="212121"/>
                </a:solidFill>
                <a:effectLst/>
              </a:rPr>
              <a:t>dermatologii</a:t>
            </a:r>
            <a:r>
              <a:rPr lang="en-US" sz="1000" b="0" i="1" dirty="0">
                <a:solidFill>
                  <a:srgbClr val="212121"/>
                </a:solidFill>
                <a:effectLst/>
              </a:rPr>
              <a:t> </a:t>
            </a:r>
            <a:r>
              <a:rPr lang="en-US" sz="1000" b="0" i="1" dirty="0" err="1">
                <a:solidFill>
                  <a:srgbClr val="212121"/>
                </a:solidFill>
                <a:effectLst/>
              </a:rPr>
              <a:t>i</a:t>
            </a:r>
            <a:r>
              <a:rPr lang="en-US" sz="1000" b="0" i="1" dirty="0">
                <a:solidFill>
                  <a:srgbClr val="212121"/>
                </a:solidFill>
                <a:effectLst/>
              </a:rPr>
              <a:t> </a:t>
            </a:r>
            <a:r>
              <a:rPr lang="en-US" sz="1000" b="0" i="1" dirty="0" err="1">
                <a:solidFill>
                  <a:srgbClr val="212121"/>
                </a:solidFill>
                <a:effectLst/>
              </a:rPr>
              <a:t>alergologii</a:t>
            </a:r>
            <a:r>
              <a:rPr lang="en-US" sz="1000" b="0" i="0" dirty="0">
                <a:solidFill>
                  <a:srgbClr val="212121"/>
                </a:solidFill>
                <a:effectLst/>
              </a:rPr>
              <a:t>, </a:t>
            </a:r>
            <a:r>
              <a:rPr lang="en-US" sz="1000" b="0" i="1" dirty="0">
                <a:solidFill>
                  <a:srgbClr val="212121"/>
                </a:solidFill>
                <a:effectLst/>
              </a:rPr>
              <a:t>39</a:t>
            </a:r>
            <a:r>
              <a:rPr lang="en-US" sz="1000" b="0" i="0" dirty="0">
                <a:solidFill>
                  <a:srgbClr val="212121"/>
                </a:solidFill>
                <a:effectLst/>
              </a:rPr>
              <a:t>(6), 1015–1020. https://</a:t>
            </a:r>
            <a:r>
              <a:rPr lang="en-US" sz="1000" b="0" i="0" dirty="0" err="1">
                <a:solidFill>
                  <a:srgbClr val="212121"/>
                </a:solidFill>
                <a:effectLst/>
              </a:rPr>
              <a:t>doi.org</a:t>
            </a:r>
            <a:r>
              <a:rPr lang="en-US" sz="1000" b="0" i="0" dirty="0">
                <a:solidFill>
                  <a:srgbClr val="212121"/>
                </a:solidFill>
                <a:effectLst/>
              </a:rPr>
              <a:t>/10.5114/ada.2022.115323</a:t>
            </a:r>
            <a:endParaRPr lang="en-US" sz="1000" dirty="0"/>
          </a:p>
          <a:p>
            <a:pPr marL="403225" indent="-403225"/>
            <a:endParaRPr lang="en-US" sz="1000" dirty="0"/>
          </a:p>
        </p:txBody>
      </p:sp>
      <p:sp>
        <p:nvSpPr>
          <p:cNvPr id="8" name="Title 1">
            <a:extLst>
              <a:ext uri="{FF2B5EF4-FFF2-40B4-BE49-F238E27FC236}">
                <a16:creationId xmlns:a16="http://schemas.microsoft.com/office/drawing/2014/main" id="{0DC64A26-07AC-20FC-39C2-E5A829D6ED9E}"/>
              </a:ext>
            </a:extLst>
          </p:cNvPr>
          <p:cNvSpPr>
            <a:spLocks noGrp="1"/>
          </p:cNvSpPr>
          <p:nvPr>
            <p:ph type="title"/>
          </p:nvPr>
        </p:nvSpPr>
        <p:spPr>
          <a:xfrm>
            <a:off x="157044" y="209550"/>
            <a:ext cx="8507392" cy="672387"/>
          </a:xfrm>
        </p:spPr>
        <p:txBody>
          <a:bodyPr>
            <a:noAutofit/>
          </a:bodyPr>
          <a:lstStyle/>
          <a:p>
            <a:pPr algn="ctr"/>
            <a:r>
              <a:rPr lang="en-US" sz="3200" dirty="0">
                <a:solidFill>
                  <a:schemeClr val="tx1"/>
                </a:solidFill>
              </a:rPr>
              <a:t>What is Hidradenitis Suppurativa?</a:t>
            </a:r>
          </a:p>
        </p:txBody>
      </p:sp>
      <p:pic>
        <p:nvPicPr>
          <p:cNvPr id="6" name="Picture 5">
            <a:extLst>
              <a:ext uri="{FF2B5EF4-FFF2-40B4-BE49-F238E27FC236}">
                <a16:creationId xmlns:a16="http://schemas.microsoft.com/office/drawing/2014/main" id="{E5E10C5D-A92B-AE0F-0D86-281A38D07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663340"/>
            <a:ext cx="2339836" cy="4270610"/>
          </a:xfrm>
          <a:prstGeom prst="rect">
            <a:avLst/>
          </a:prstGeom>
        </p:spPr>
      </p:pic>
    </p:spTree>
    <p:extLst>
      <p:ext uri="{BB962C8B-B14F-4D97-AF65-F5344CB8AC3E}">
        <p14:creationId xmlns:p14="http://schemas.microsoft.com/office/powerpoint/2010/main" val="181009383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413880"/>
            <a:ext cx="8507392" cy="672387"/>
          </a:xfrm>
        </p:spPr>
        <p:txBody>
          <a:bodyPr>
            <a:normAutofit/>
          </a:bodyPr>
          <a:lstStyle/>
          <a:p>
            <a:pPr algn="ctr"/>
            <a:r>
              <a:rPr lang="en-US" sz="2800" dirty="0">
                <a:solidFill>
                  <a:schemeClr val="tx1"/>
                </a:solidFill>
              </a:rPr>
              <a:t>What are surgical management options? </a:t>
            </a:r>
          </a:p>
        </p:txBody>
      </p:sp>
      <p:sp>
        <p:nvSpPr>
          <p:cNvPr id="3" name="Rectangle 2"/>
          <p:cNvSpPr/>
          <p:nvPr/>
        </p:nvSpPr>
        <p:spPr>
          <a:xfrm>
            <a:off x="157044" y="971911"/>
            <a:ext cx="8682156" cy="3970318"/>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effectLst/>
              </a:rPr>
              <a:t>When the recurrent lesions of HS form</a:t>
            </a:r>
            <a:r>
              <a:rPr lang="en-US" dirty="0"/>
              <a:t> </a:t>
            </a:r>
            <a:r>
              <a:rPr lang="en-US" dirty="0">
                <a:effectLst/>
              </a:rPr>
              <a:t>scars and sinus tracts, surgical</a:t>
            </a:r>
            <a:r>
              <a:rPr lang="en-US" dirty="0"/>
              <a:t> </a:t>
            </a:r>
            <a:r>
              <a:rPr lang="en-US" dirty="0">
                <a:effectLst/>
              </a:rPr>
              <a:t>intervention may be required. Incision</a:t>
            </a:r>
            <a:r>
              <a:rPr lang="en-US" dirty="0"/>
              <a:t> </a:t>
            </a:r>
            <a:r>
              <a:rPr lang="en-US" dirty="0">
                <a:effectLst/>
              </a:rPr>
              <a:t>and drainage should only be</a:t>
            </a:r>
            <a:r>
              <a:rPr lang="en-US" dirty="0"/>
              <a:t> </a:t>
            </a:r>
            <a:r>
              <a:rPr lang="en-US" dirty="0">
                <a:effectLst/>
              </a:rPr>
              <a:t>performed for painful, acute disease with grossly purulent abscesses. It is</a:t>
            </a:r>
            <a:r>
              <a:rPr lang="en-US" dirty="0"/>
              <a:t> </a:t>
            </a:r>
            <a:r>
              <a:rPr lang="en-US" dirty="0">
                <a:effectLst/>
              </a:rPr>
              <a:t>not recommended as definitive therapy</a:t>
            </a:r>
            <a:r>
              <a:rPr lang="en-US" dirty="0"/>
              <a:t> </a:t>
            </a:r>
            <a:r>
              <a:rPr lang="en-US" dirty="0">
                <a:effectLst/>
              </a:rPr>
              <a:t>because of high recurrence rates. </a:t>
            </a:r>
          </a:p>
          <a:p>
            <a:pPr marL="285750" indent="-285750">
              <a:buClr>
                <a:srgbClr val="C00000"/>
              </a:buClr>
              <a:buFont typeface="Arial" panose="020B0604020202020204" pitchFamily="34" charset="0"/>
              <a:buChar char="•"/>
            </a:pPr>
            <a:endParaRPr lang="en-US" dirty="0"/>
          </a:p>
          <a:p>
            <a:pPr marL="285750" indent="-285750">
              <a:buClr>
                <a:srgbClr val="C00000"/>
              </a:buClr>
              <a:buFont typeface="Arial" panose="020B0604020202020204" pitchFamily="34" charset="0"/>
              <a:buChar char="•"/>
            </a:pPr>
            <a:r>
              <a:rPr lang="en-US" dirty="0">
                <a:effectLst/>
              </a:rPr>
              <a:t>Other</a:t>
            </a:r>
            <a:r>
              <a:rPr lang="en-US" dirty="0"/>
              <a:t> </a:t>
            </a:r>
            <a:r>
              <a:rPr lang="en-US" dirty="0">
                <a:effectLst/>
              </a:rPr>
              <a:t>surgical techniques, like punch</a:t>
            </a:r>
            <a:r>
              <a:rPr lang="en-US" dirty="0"/>
              <a:t> </a:t>
            </a:r>
            <a:r>
              <a:rPr lang="en-US" dirty="0">
                <a:effectLst/>
              </a:rPr>
              <a:t>debridement (for small nodules) or a tissue sparing deroofing procedure (for</a:t>
            </a:r>
            <a:r>
              <a:rPr lang="en-US" dirty="0"/>
              <a:t> </a:t>
            </a:r>
            <a:r>
              <a:rPr lang="en-US" dirty="0">
                <a:effectLst/>
              </a:rPr>
              <a:t>epithelialized tracts), can be performed</a:t>
            </a:r>
            <a:r>
              <a:rPr lang="en-US" dirty="0"/>
              <a:t> </a:t>
            </a:r>
            <a:r>
              <a:rPr lang="en-US" dirty="0">
                <a:effectLst/>
              </a:rPr>
              <a:t>in both the acute and chronic setting</a:t>
            </a:r>
            <a:r>
              <a:rPr lang="en-US" dirty="0"/>
              <a:t> </a:t>
            </a:r>
            <a:r>
              <a:rPr lang="en-US" dirty="0">
                <a:effectLst/>
              </a:rPr>
              <a:t>with careful attention to pain</a:t>
            </a:r>
            <a:r>
              <a:rPr lang="en-US" dirty="0"/>
              <a:t> </a:t>
            </a:r>
            <a:r>
              <a:rPr lang="en-US" dirty="0">
                <a:effectLst/>
              </a:rPr>
              <a:t>control. </a:t>
            </a:r>
          </a:p>
          <a:p>
            <a:pPr marL="285750" indent="-285750">
              <a:buClr>
                <a:srgbClr val="C00000"/>
              </a:buClr>
              <a:buFont typeface="Arial" panose="020B0604020202020204" pitchFamily="34" charset="0"/>
              <a:buChar char="•"/>
            </a:pPr>
            <a:endParaRPr lang="en-US" dirty="0"/>
          </a:p>
          <a:p>
            <a:pPr marL="285750" indent="-285750">
              <a:buClr>
                <a:srgbClr val="C00000"/>
              </a:buClr>
              <a:buFont typeface="Arial" panose="020B0604020202020204" pitchFamily="34" charset="0"/>
              <a:buChar char="•"/>
            </a:pPr>
            <a:r>
              <a:rPr lang="en-US" dirty="0">
                <a:effectLst/>
              </a:rPr>
              <a:t>Larger areas of severe,</a:t>
            </a:r>
            <a:r>
              <a:rPr lang="en-US" dirty="0"/>
              <a:t> </a:t>
            </a:r>
            <a:r>
              <a:rPr lang="en-US" dirty="0">
                <a:effectLst/>
              </a:rPr>
              <a:t>chronic disease may require wide local</a:t>
            </a:r>
            <a:r>
              <a:rPr lang="en-US" dirty="0"/>
              <a:t> </a:t>
            </a:r>
            <a:r>
              <a:rPr lang="en-US" dirty="0">
                <a:effectLst/>
              </a:rPr>
              <a:t>excision with the potential need for</a:t>
            </a:r>
            <a:r>
              <a:rPr lang="en-US" dirty="0"/>
              <a:t> </a:t>
            </a:r>
            <a:r>
              <a:rPr lang="en-US" dirty="0">
                <a:effectLst/>
              </a:rPr>
              <a:t>skin grafts or flaps. Depending on the</a:t>
            </a:r>
            <a:r>
              <a:rPr lang="en-US" dirty="0"/>
              <a:t> </a:t>
            </a:r>
            <a:r>
              <a:rPr lang="en-US" dirty="0">
                <a:effectLst/>
              </a:rPr>
              <a:t>patient’s age and extent of the surgical</a:t>
            </a:r>
            <a:r>
              <a:rPr lang="en-US" dirty="0"/>
              <a:t> </a:t>
            </a:r>
            <a:r>
              <a:rPr lang="en-US" dirty="0">
                <a:effectLst/>
              </a:rPr>
              <a:t>procedure chosen, these may be done</a:t>
            </a:r>
            <a:r>
              <a:rPr lang="en-US" dirty="0"/>
              <a:t> </a:t>
            </a:r>
            <a:r>
              <a:rPr lang="en-US" dirty="0">
                <a:effectLst/>
              </a:rPr>
              <a:t>under local or general anesthesia.</a:t>
            </a:r>
          </a:p>
          <a:p>
            <a:pPr marL="285750" indent="-285750">
              <a:buClr>
                <a:srgbClr val="C00000"/>
              </a:buClr>
              <a:buFont typeface="Arial" charset="0"/>
              <a:buChar char="•"/>
            </a:pPr>
            <a:endParaRPr lang="en-US" dirty="0"/>
          </a:p>
        </p:txBody>
      </p:sp>
      <p:sp>
        <p:nvSpPr>
          <p:cNvPr id="4" name="TextBox 3">
            <a:extLst>
              <a:ext uri="{FF2B5EF4-FFF2-40B4-BE49-F238E27FC236}">
                <a16:creationId xmlns:a16="http://schemas.microsoft.com/office/drawing/2014/main" id="{DD8A6549-BA04-626D-6538-28760084B86F}"/>
              </a:ext>
            </a:extLst>
          </p:cNvPr>
          <p:cNvSpPr txBox="1"/>
          <p:nvPr/>
        </p:nvSpPr>
        <p:spPr>
          <a:xfrm>
            <a:off x="3810000" y="4686240"/>
            <a:ext cx="5067871" cy="400110"/>
          </a:xfrm>
          <a:prstGeom prst="rect">
            <a:avLst/>
          </a:prstGeom>
          <a:noFill/>
        </p:spPr>
        <p:txBody>
          <a:bodyPr wrap="square" rtlCol="0">
            <a:spAutoFit/>
          </a:bodyPr>
          <a:lstStyle/>
          <a:p>
            <a:pPr marL="403225" indent="-403225"/>
            <a:r>
              <a:rPr lang="en-US" sz="1000" b="0" i="0" dirty="0">
                <a:solidFill>
                  <a:srgbClr val="212121"/>
                </a:solidFill>
                <a:effectLst/>
                <a:latin typeface="system-ui"/>
              </a:rPr>
              <a:t>Cotton CH, Chen SX, Hussain SH, Lara-Corrales I, </a:t>
            </a:r>
            <a:r>
              <a:rPr lang="en-US" sz="1000" b="0" i="0" dirty="0" err="1">
                <a:solidFill>
                  <a:srgbClr val="212121"/>
                </a:solidFill>
                <a:effectLst/>
                <a:latin typeface="system-ui"/>
              </a:rPr>
              <a:t>Zaenglein</a:t>
            </a:r>
            <a:r>
              <a:rPr lang="en-US" sz="1000" b="0" i="0" dirty="0">
                <a:solidFill>
                  <a:srgbClr val="212121"/>
                </a:solidFill>
                <a:effectLst/>
                <a:latin typeface="system-ui"/>
              </a:rPr>
              <a:t> AL. Hidradenitis Suppurativa in Pediatric Patients. Pediatrics. 2023 May 1;151(5).</a:t>
            </a:r>
            <a:endParaRPr lang="en-US" sz="1000" dirty="0"/>
          </a:p>
        </p:txBody>
      </p:sp>
    </p:spTree>
    <p:extLst>
      <p:ext uri="{BB962C8B-B14F-4D97-AF65-F5344CB8AC3E}">
        <p14:creationId xmlns:p14="http://schemas.microsoft.com/office/powerpoint/2010/main" val="1269067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413880"/>
            <a:ext cx="8507392" cy="672387"/>
          </a:xfrm>
        </p:spPr>
        <p:txBody>
          <a:bodyPr>
            <a:normAutofit/>
          </a:bodyPr>
          <a:lstStyle/>
          <a:p>
            <a:pPr algn="ctr"/>
            <a:r>
              <a:rPr lang="en-US" sz="2800" dirty="0">
                <a:solidFill>
                  <a:schemeClr val="tx1"/>
                </a:solidFill>
              </a:rPr>
              <a:t>Skin graft or flap or none?</a:t>
            </a:r>
          </a:p>
        </p:txBody>
      </p:sp>
      <p:sp>
        <p:nvSpPr>
          <p:cNvPr id="10" name="TextBox 9"/>
          <p:cNvSpPr txBox="1"/>
          <p:nvPr/>
        </p:nvSpPr>
        <p:spPr>
          <a:xfrm>
            <a:off x="4410740" y="4342064"/>
            <a:ext cx="4568141" cy="646331"/>
          </a:xfrm>
          <a:prstGeom prst="rect">
            <a:avLst/>
          </a:prstGeom>
          <a:noFill/>
        </p:spPr>
        <p:txBody>
          <a:bodyPr wrap="square" rtlCol="0">
            <a:spAutoFit/>
          </a:bodyPr>
          <a:lstStyle/>
          <a:p>
            <a:pPr marL="403225" indent="-403225"/>
            <a:r>
              <a:rPr lang="en-US" sz="1200" b="0" i="0" dirty="0" err="1">
                <a:solidFill>
                  <a:srgbClr val="212121"/>
                </a:solidFill>
                <a:effectLst/>
                <a:latin typeface="system-ui"/>
              </a:rPr>
              <a:t>Sugio</a:t>
            </a:r>
            <a:r>
              <a:rPr lang="en-US" sz="1200" b="0" i="0" dirty="0">
                <a:solidFill>
                  <a:srgbClr val="212121"/>
                </a:solidFill>
                <a:effectLst/>
                <a:latin typeface="system-ui"/>
              </a:rPr>
              <a:t> Y, Tomita K, Hosokawa K. Reconstruction after Excision of Hidradenitis Suppurativa: Are Skin Grafts Better than Flaps? </a:t>
            </a:r>
            <a:r>
              <a:rPr lang="en-US" sz="1200" b="0" i="0" dirty="0" err="1">
                <a:solidFill>
                  <a:srgbClr val="212121"/>
                </a:solidFill>
                <a:effectLst/>
                <a:latin typeface="system-ui"/>
              </a:rPr>
              <a:t>Plast</a:t>
            </a:r>
            <a:r>
              <a:rPr lang="en-US" sz="1200" b="0" i="0" dirty="0">
                <a:solidFill>
                  <a:srgbClr val="212121"/>
                </a:solidFill>
                <a:effectLst/>
                <a:latin typeface="system-ui"/>
              </a:rPr>
              <a:t> </a:t>
            </a:r>
            <a:r>
              <a:rPr lang="en-US" sz="1200" b="0" i="0" dirty="0" err="1">
                <a:solidFill>
                  <a:srgbClr val="212121"/>
                </a:solidFill>
                <a:effectLst/>
                <a:latin typeface="system-ui"/>
              </a:rPr>
              <a:t>Reconstr</a:t>
            </a:r>
            <a:r>
              <a:rPr lang="en-US" sz="1200" b="0" i="0" dirty="0">
                <a:solidFill>
                  <a:srgbClr val="212121"/>
                </a:solidFill>
                <a:effectLst/>
                <a:latin typeface="system-ui"/>
              </a:rPr>
              <a:t> Surg Glob Open. 2016 Nov 10;4(11).</a:t>
            </a:r>
            <a:endParaRPr lang="en-US" sz="1200" dirty="0"/>
          </a:p>
        </p:txBody>
      </p:sp>
      <p:sp>
        <p:nvSpPr>
          <p:cNvPr id="3" name="Rectangle 2"/>
          <p:cNvSpPr/>
          <p:nvPr/>
        </p:nvSpPr>
        <p:spPr>
          <a:xfrm>
            <a:off x="157044" y="971911"/>
            <a:ext cx="8224956" cy="3539430"/>
          </a:xfrm>
          <a:prstGeom prst="rect">
            <a:avLst/>
          </a:prstGeom>
        </p:spPr>
        <p:txBody>
          <a:bodyPr wrap="square">
            <a:spAutoFit/>
          </a:bodyPr>
          <a:lstStyle/>
          <a:p>
            <a:pPr marL="285750" marR="0" indent="-285750">
              <a:spcBef>
                <a:spcPts val="0"/>
              </a:spcBef>
              <a:spcAft>
                <a:spcPts val="0"/>
              </a:spcAft>
              <a:buClr>
                <a:srgbClr val="C00000"/>
              </a:buClr>
              <a:buFont typeface="Arial" panose="020B0604020202020204" pitchFamily="34" charset="0"/>
              <a:buChar char="•"/>
            </a:pPr>
            <a:r>
              <a:rPr lang="en-US" sz="1600" dirty="0">
                <a:effectLst/>
                <a:ea typeface="Times New Roman" panose="02020603050405020304" pitchFamily="18" charset="0"/>
              </a:rPr>
              <a:t>The surgery of the HS would be indicated for all those</a:t>
            </a:r>
            <a:r>
              <a:rPr lang="en-US" sz="1600" dirty="0">
                <a:ea typeface="Times New Roman" panose="02020603050405020304" pitchFamily="18" charset="0"/>
              </a:rPr>
              <a:t> </a:t>
            </a:r>
            <a:r>
              <a:rPr lang="en-US" sz="1600" dirty="0">
                <a:effectLst/>
                <a:ea typeface="Times New Roman" panose="02020603050405020304" pitchFamily="18" charset="0"/>
              </a:rPr>
              <a:t>symptomatic sequelae secondary to the chronic inflammation.</a:t>
            </a:r>
            <a:r>
              <a:rPr lang="en-US" sz="1600" dirty="0">
                <a:ea typeface="Times New Roman" panose="02020603050405020304" pitchFamily="18" charset="0"/>
              </a:rPr>
              <a:t> </a:t>
            </a:r>
            <a:r>
              <a:rPr lang="en-US" sz="1600" dirty="0">
                <a:effectLst/>
                <a:ea typeface="Times New Roman" panose="02020603050405020304" pitchFamily="18" charset="0"/>
              </a:rPr>
              <a:t>The hypertrophic scars resulting from chronic</a:t>
            </a:r>
            <a:r>
              <a:rPr lang="en-US" sz="1600" dirty="0">
                <a:ea typeface="Times New Roman" panose="02020603050405020304" pitchFamily="18" charset="0"/>
              </a:rPr>
              <a:t> </a:t>
            </a:r>
            <a:r>
              <a:rPr lang="en-US" sz="1600" dirty="0">
                <a:effectLst/>
                <a:ea typeface="Times New Roman" panose="02020603050405020304" pitchFamily="18" charset="0"/>
              </a:rPr>
              <a:t>inflammation are superinfected, and this situation favors</a:t>
            </a:r>
            <a:r>
              <a:rPr lang="en-US" sz="1600" dirty="0">
                <a:ea typeface="Times New Roman" panose="02020603050405020304" pitchFamily="18" charset="0"/>
              </a:rPr>
              <a:t> </a:t>
            </a:r>
            <a:r>
              <a:rPr lang="en-US" sz="1600" dirty="0">
                <a:effectLst/>
                <a:ea typeface="Times New Roman" panose="02020603050405020304" pitchFamily="18" charset="0"/>
              </a:rPr>
              <a:t>repetitive suppurative episodes despite a well-controlled inflammatory</a:t>
            </a:r>
            <a:r>
              <a:rPr lang="en-US" sz="1600" dirty="0">
                <a:ea typeface="Times New Roman" panose="02020603050405020304" pitchFamily="18" charset="0"/>
              </a:rPr>
              <a:t> </a:t>
            </a:r>
            <a:r>
              <a:rPr lang="en-US" sz="1600" dirty="0">
                <a:effectLst/>
                <a:ea typeface="Times New Roman" panose="02020603050405020304" pitchFamily="18" charset="0"/>
              </a:rPr>
              <a:t>activity.</a:t>
            </a:r>
            <a:br>
              <a:rPr lang="en-US" sz="1600" dirty="0">
                <a:effectLst/>
                <a:ea typeface="Times New Roman" panose="02020603050405020304" pitchFamily="18" charset="0"/>
              </a:rPr>
            </a:br>
            <a:endParaRPr lang="en-US" sz="1600" dirty="0">
              <a:effectLst/>
              <a:ea typeface="Times New Roman" panose="02020603050405020304" pitchFamily="18" charset="0"/>
            </a:endParaRPr>
          </a:p>
          <a:p>
            <a:pPr marL="285750" marR="0" indent="-285750">
              <a:spcBef>
                <a:spcPts val="0"/>
              </a:spcBef>
              <a:spcAft>
                <a:spcPts val="0"/>
              </a:spcAft>
              <a:buClr>
                <a:srgbClr val="C00000"/>
              </a:buClr>
              <a:buFont typeface="Arial" panose="020B0604020202020204" pitchFamily="34" charset="0"/>
              <a:buChar char="•"/>
            </a:pPr>
            <a:r>
              <a:rPr lang="en-US" sz="1600" dirty="0">
                <a:effectLst/>
                <a:ea typeface="Times New Roman" panose="02020603050405020304" pitchFamily="18" charset="0"/>
              </a:rPr>
              <a:t>One of the basic principles in HS surgery</a:t>
            </a:r>
            <a:r>
              <a:rPr lang="en-US" sz="1600" dirty="0">
                <a:ea typeface="Times New Roman" panose="02020603050405020304" pitchFamily="18" charset="0"/>
              </a:rPr>
              <a:t> </a:t>
            </a:r>
            <a:r>
              <a:rPr lang="en-US" sz="1600" dirty="0">
                <a:effectLst/>
                <a:ea typeface="Times New Roman" panose="02020603050405020304" pitchFamily="18" charset="0"/>
              </a:rPr>
              <a:t>is a wide and complete three-dimensional resection of</a:t>
            </a:r>
            <a:r>
              <a:rPr lang="en-US" sz="1600" dirty="0">
                <a:ea typeface="Times New Roman" panose="02020603050405020304" pitchFamily="18" charset="0"/>
              </a:rPr>
              <a:t> </a:t>
            </a:r>
            <a:r>
              <a:rPr lang="en-US" sz="1600" dirty="0">
                <a:effectLst/>
                <a:ea typeface="Times New Roman" panose="02020603050405020304" pitchFamily="18" charset="0"/>
              </a:rPr>
              <a:t>the affected area. The second basic principle is stable coverage</a:t>
            </a:r>
            <a:r>
              <a:rPr lang="en-US" sz="1600" dirty="0">
                <a:ea typeface="Times New Roman" panose="02020603050405020304" pitchFamily="18" charset="0"/>
              </a:rPr>
              <a:t> </a:t>
            </a:r>
            <a:r>
              <a:rPr lang="en-US" sz="1600" dirty="0">
                <a:effectLst/>
                <a:ea typeface="Times New Roman" panose="02020603050405020304" pitchFamily="18" charset="0"/>
              </a:rPr>
              <a:t>and “like-with-like” reconstruction. </a:t>
            </a:r>
            <a:br>
              <a:rPr lang="en-US" sz="1600" dirty="0">
                <a:effectLst/>
                <a:ea typeface="Times New Roman" panose="02020603050405020304" pitchFamily="18" charset="0"/>
              </a:rPr>
            </a:br>
            <a:endParaRPr lang="en-US" sz="1600" dirty="0">
              <a:effectLst/>
              <a:ea typeface="Times New Roman" panose="02020603050405020304" pitchFamily="18" charset="0"/>
            </a:endParaRPr>
          </a:p>
          <a:p>
            <a:pPr marL="285750" marR="0" indent="-285750">
              <a:spcBef>
                <a:spcPts val="0"/>
              </a:spcBef>
              <a:spcAft>
                <a:spcPts val="0"/>
              </a:spcAft>
              <a:buClr>
                <a:srgbClr val="C00000"/>
              </a:buClr>
              <a:buFont typeface="Arial" panose="020B0604020202020204" pitchFamily="34" charset="0"/>
              <a:buChar char="•"/>
            </a:pPr>
            <a:r>
              <a:rPr lang="en-US" sz="1600" dirty="0" err="1">
                <a:effectLst/>
                <a:ea typeface="Times New Roman" panose="02020603050405020304" pitchFamily="18" charset="0"/>
              </a:rPr>
              <a:t>Fasciocutaneous</a:t>
            </a:r>
            <a:r>
              <a:rPr lang="en-US" sz="1600" dirty="0">
                <a:ea typeface="Times New Roman" panose="02020603050405020304" pitchFamily="18" charset="0"/>
              </a:rPr>
              <a:t> </a:t>
            </a:r>
            <a:r>
              <a:rPr lang="en-US" sz="1600" dirty="0">
                <a:effectLst/>
                <a:ea typeface="Times New Roman" panose="02020603050405020304" pitchFamily="18" charset="0"/>
              </a:rPr>
              <a:t>flap offers a stable coverage and better aesthetic results.</a:t>
            </a:r>
            <a:r>
              <a:rPr lang="en-US" sz="1600" dirty="0">
                <a:ea typeface="Times New Roman" panose="02020603050405020304" pitchFamily="18" charset="0"/>
              </a:rPr>
              <a:t> </a:t>
            </a:r>
            <a:r>
              <a:rPr lang="en-US" sz="1600" dirty="0">
                <a:effectLst/>
                <a:ea typeface="Times New Roman" panose="02020603050405020304" pitchFamily="18" charset="0"/>
              </a:rPr>
              <a:t>The axillary is a common area for HS, and it is not uncommon</a:t>
            </a:r>
            <a:r>
              <a:rPr lang="en-US" sz="1600" dirty="0">
                <a:ea typeface="Times New Roman" panose="02020603050405020304" pitchFamily="18" charset="0"/>
              </a:rPr>
              <a:t> </a:t>
            </a:r>
            <a:r>
              <a:rPr lang="en-US" sz="1600" dirty="0">
                <a:effectLst/>
                <a:ea typeface="Times New Roman" panose="02020603050405020304" pitchFamily="18" charset="0"/>
              </a:rPr>
              <a:t>to expose the axillary vessels and brachial plexus after</a:t>
            </a:r>
            <a:r>
              <a:rPr lang="en-US" sz="1600" dirty="0">
                <a:ea typeface="Times New Roman" panose="02020603050405020304" pitchFamily="18" charset="0"/>
              </a:rPr>
              <a:t> </a:t>
            </a:r>
            <a:r>
              <a:rPr lang="en-US" sz="1600" dirty="0">
                <a:effectLst/>
                <a:ea typeface="Times New Roman" panose="02020603050405020304" pitchFamily="18" charset="0"/>
              </a:rPr>
              <a:t>a complete resection. Is not safe to cover the axillary vessels</a:t>
            </a:r>
            <a:r>
              <a:rPr lang="en-US" sz="1600" dirty="0">
                <a:ea typeface="Times New Roman" panose="02020603050405020304" pitchFamily="18" charset="0"/>
              </a:rPr>
              <a:t> </a:t>
            </a:r>
            <a:r>
              <a:rPr lang="en-US" sz="1600" dirty="0">
                <a:effectLst/>
                <a:ea typeface="Times New Roman" panose="02020603050405020304" pitchFamily="18" charset="0"/>
              </a:rPr>
              <a:t>and brachial plexus with a mesh split-thickness skin graft.</a:t>
            </a:r>
          </a:p>
          <a:p>
            <a:pPr>
              <a:buClr>
                <a:srgbClr val="C00000"/>
              </a:buClr>
            </a:pPr>
            <a:endParaRPr lang="en-US" sz="1600" dirty="0"/>
          </a:p>
        </p:txBody>
      </p:sp>
    </p:spTree>
    <p:extLst>
      <p:ext uri="{BB962C8B-B14F-4D97-AF65-F5344CB8AC3E}">
        <p14:creationId xmlns:p14="http://schemas.microsoft.com/office/powerpoint/2010/main" val="2370111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413880"/>
            <a:ext cx="8507392" cy="672387"/>
          </a:xfrm>
        </p:spPr>
        <p:txBody>
          <a:bodyPr>
            <a:normAutofit/>
          </a:bodyPr>
          <a:lstStyle/>
          <a:p>
            <a:pPr algn="ctr"/>
            <a:r>
              <a:rPr lang="en-US" sz="2800" dirty="0">
                <a:solidFill>
                  <a:schemeClr val="tx1"/>
                </a:solidFill>
              </a:rPr>
              <a:t>Skin graft or flap or none?</a:t>
            </a:r>
          </a:p>
        </p:txBody>
      </p:sp>
      <p:sp>
        <p:nvSpPr>
          <p:cNvPr id="10" name="TextBox 9"/>
          <p:cNvSpPr txBox="1"/>
          <p:nvPr/>
        </p:nvSpPr>
        <p:spPr>
          <a:xfrm>
            <a:off x="3124200" y="4342064"/>
            <a:ext cx="5854681" cy="646331"/>
          </a:xfrm>
          <a:prstGeom prst="rect">
            <a:avLst/>
          </a:prstGeom>
          <a:noFill/>
        </p:spPr>
        <p:txBody>
          <a:bodyPr wrap="square" rtlCol="0">
            <a:spAutoFit/>
          </a:bodyPr>
          <a:lstStyle/>
          <a:p>
            <a:pPr marL="403225" indent="-403225"/>
            <a:r>
              <a:rPr lang="en-US" sz="1200" b="0" i="0" dirty="0" err="1">
                <a:solidFill>
                  <a:srgbClr val="212121"/>
                </a:solidFill>
                <a:effectLst/>
                <a:latin typeface="Roboto" panose="02000000000000000000" pitchFamily="2" charset="0"/>
              </a:rPr>
              <a:t>Afsharfard</a:t>
            </a:r>
            <a:r>
              <a:rPr lang="en-US" sz="1200" b="0" i="0" dirty="0">
                <a:solidFill>
                  <a:srgbClr val="212121"/>
                </a:solidFill>
                <a:effectLst/>
                <a:latin typeface="Roboto" panose="02000000000000000000" pitchFamily="2" charset="0"/>
              </a:rPr>
              <a:t>, </a:t>
            </a:r>
            <a:r>
              <a:rPr lang="en-US" sz="1200" b="0" i="0" dirty="0" err="1">
                <a:solidFill>
                  <a:srgbClr val="212121"/>
                </a:solidFill>
                <a:effectLst/>
                <a:latin typeface="Roboto" panose="02000000000000000000" pitchFamily="2" charset="0"/>
              </a:rPr>
              <a:t>Abolfazl</a:t>
            </a:r>
            <a:r>
              <a:rPr lang="en-US" sz="1200" b="0" i="0" dirty="0">
                <a:solidFill>
                  <a:srgbClr val="212121"/>
                </a:solidFill>
                <a:effectLst/>
                <a:latin typeface="Roboto" panose="02000000000000000000" pitchFamily="2" charset="0"/>
              </a:rPr>
              <a:t> et al. “Comparison of Split Thickness Skin Grafts and Flaps in Bilateral Chronic Axillary Hidradenitis Suppurativa.” </a:t>
            </a:r>
            <a:r>
              <a:rPr lang="en-US" sz="1200" b="0" i="1" dirty="0">
                <a:solidFill>
                  <a:srgbClr val="212121"/>
                </a:solidFill>
                <a:effectLst/>
                <a:latin typeface="Roboto" panose="02000000000000000000" pitchFamily="2" charset="0"/>
              </a:rPr>
              <a:t>World journal of plastic surgery</a:t>
            </a:r>
            <a:r>
              <a:rPr lang="en-US" sz="1200" b="0" i="0" dirty="0">
                <a:solidFill>
                  <a:srgbClr val="212121"/>
                </a:solidFill>
                <a:effectLst/>
                <a:latin typeface="Roboto" panose="02000000000000000000" pitchFamily="2" charset="0"/>
              </a:rPr>
              <a:t> vol. 9,1 (2020): 55-61. </a:t>
            </a:r>
            <a:endParaRPr lang="en-US" sz="1200" dirty="0"/>
          </a:p>
        </p:txBody>
      </p:sp>
      <p:sp>
        <p:nvSpPr>
          <p:cNvPr id="3" name="Rectangle 2"/>
          <p:cNvSpPr/>
          <p:nvPr/>
        </p:nvSpPr>
        <p:spPr>
          <a:xfrm>
            <a:off x="157044" y="971911"/>
            <a:ext cx="8682156" cy="3970318"/>
          </a:xfrm>
          <a:prstGeom prst="rect">
            <a:avLst/>
          </a:prstGeom>
        </p:spPr>
        <p:txBody>
          <a:bodyPr wrap="square">
            <a:spAutoFit/>
          </a:bodyPr>
          <a:lstStyle/>
          <a:p>
            <a:pPr marL="285750" indent="-285750">
              <a:buClr>
                <a:srgbClr val="C00000"/>
              </a:buClr>
              <a:buFont typeface="Arial" panose="020B0604020202020204" pitchFamily="34" charset="0"/>
              <a:buChar char="•"/>
            </a:pPr>
            <a:r>
              <a:rPr lang="en-US" dirty="0">
                <a:latin typeface="Helvetica" pitchFamily="2" charset="0"/>
              </a:rPr>
              <a:t>B</a:t>
            </a:r>
            <a:r>
              <a:rPr lang="en-US" dirty="0">
                <a:effectLst/>
                <a:latin typeface="Helvetica" pitchFamily="2" charset="0"/>
              </a:rPr>
              <a:t>oth split thickness skin grafts and para-scapular flaps are safe and useful techniques for reconstruction of debrided sites in</a:t>
            </a:r>
            <a:r>
              <a:rPr lang="en-US" dirty="0">
                <a:latin typeface="Helvetica" pitchFamily="2" charset="0"/>
              </a:rPr>
              <a:t> </a:t>
            </a:r>
            <a:r>
              <a:rPr lang="en-US" dirty="0">
                <a:effectLst/>
                <a:latin typeface="Helvetica" pitchFamily="2" charset="0"/>
              </a:rPr>
              <a:t>chronic hidradenitis suppurativa of the axillary</a:t>
            </a:r>
            <a:r>
              <a:rPr lang="en-US" dirty="0">
                <a:latin typeface="Helvetica" pitchFamily="2" charset="0"/>
              </a:rPr>
              <a:t> </a:t>
            </a:r>
            <a:r>
              <a:rPr lang="en-US" dirty="0">
                <a:effectLst/>
                <a:latin typeface="Helvetica" pitchFamily="2" charset="0"/>
              </a:rPr>
              <a:t>region.</a:t>
            </a:r>
          </a:p>
          <a:p>
            <a:pPr marL="285750" indent="-285750">
              <a:buClr>
                <a:srgbClr val="C00000"/>
              </a:buClr>
              <a:buFont typeface="Arial" panose="020B0604020202020204" pitchFamily="34" charset="0"/>
              <a:buChar char="•"/>
            </a:pPr>
            <a:endParaRPr lang="en-US" dirty="0">
              <a:latin typeface="Helvetica" pitchFamily="2" charset="0"/>
            </a:endParaRPr>
          </a:p>
          <a:p>
            <a:pPr marL="285750" indent="-285750">
              <a:buClr>
                <a:srgbClr val="C00000"/>
              </a:buClr>
              <a:buFont typeface="Arial" panose="020B0604020202020204" pitchFamily="34" charset="0"/>
              <a:buChar char="•"/>
            </a:pPr>
            <a:r>
              <a:rPr lang="en-US" dirty="0">
                <a:effectLst/>
                <a:latin typeface="Helvetica" pitchFamily="2" charset="0"/>
              </a:rPr>
              <a:t>It is essential that tissue coverage be used</a:t>
            </a:r>
            <a:r>
              <a:rPr lang="en-US" dirty="0">
                <a:latin typeface="Helvetica" pitchFamily="2" charset="0"/>
              </a:rPr>
              <a:t> </a:t>
            </a:r>
            <a:r>
              <a:rPr lang="en-US" dirty="0">
                <a:effectLst/>
                <a:latin typeface="Helvetica" pitchFamily="2" charset="0"/>
              </a:rPr>
              <a:t>for moderate to severe chronic hidradenitis</a:t>
            </a:r>
            <a:r>
              <a:rPr lang="en-US" dirty="0">
                <a:latin typeface="Helvetica" pitchFamily="2" charset="0"/>
              </a:rPr>
              <a:t> </a:t>
            </a:r>
            <a:r>
              <a:rPr lang="en-US" dirty="0">
                <a:effectLst/>
                <a:latin typeface="Helvetica" pitchFamily="2" charset="0"/>
              </a:rPr>
              <a:t>suppurativa. Antibiotics and other modalities</a:t>
            </a:r>
            <a:r>
              <a:rPr lang="en-US" dirty="0">
                <a:latin typeface="Helvetica" pitchFamily="2" charset="0"/>
              </a:rPr>
              <a:t> </a:t>
            </a:r>
            <a:r>
              <a:rPr lang="en-US" dirty="0">
                <a:effectLst/>
                <a:latin typeface="Helvetica" pitchFamily="2" charset="0"/>
              </a:rPr>
              <a:t>are usually used before surgical reconstructions.</a:t>
            </a:r>
          </a:p>
          <a:p>
            <a:pPr marL="285750" indent="-285750">
              <a:buClr>
                <a:srgbClr val="C00000"/>
              </a:buClr>
              <a:buFont typeface="Arial" panose="020B0604020202020204" pitchFamily="34" charset="0"/>
              <a:buChar char="•"/>
            </a:pPr>
            <a:endParaRPr lang="en-US" dirty="0">
              <a:latin typeface="Helvetica" pitchFamily="2" charset="0"/>
            </a:endParaRPr>
          </a:p>
          <a:p>
            <a:pPr marL="285750" indent="-285750">
              <a:buClr>
                <a:srgbClr val="C00000"/>
              </a:buClr>
              <a:buFont typeface="Arial" panose="020B0604020202020204" pitchFamily="34" charset="0"/>
              <a:buChar char="•"/>
            </a:pPr>
            <a:r>
              <a:rPr lang="en-US" dirty="0">
                <a:effectLst/>
                <a:latin typeface="Helvetica" pitchFamily="2" charset="0"/>
              </a:rPr>
              <a:t>It is recommended that skin grafts, flaps and</a:t>
            </a:r>
            <a:r>
              <a:rPr lang="en-US" dirty="0">
                <a:latin typeface="Helvetica" pitchFamily="2" charset="0"/>
              </a:rPr>
              <a:t> </a:t>
            </a:r>
            <a:r>
              <a:rPr lang="en-US" dirty="0">
                <a:effectLst/>
                <a:latin typeface="Helvetica" pitchFamily="2" charset="0"/>
              </a:rPr>
              <a:t>secondary healing are three potential surgical</a:t>
            </a:r>
            <a:r>
              <a:rPr lang="en-US" dirty="0">
                <a:latin typeface="Helvetica" pitchFamily="2" charset="0"/>
              </a:rPr>
              <a:t> </a:t>
            </a:r>
            <a:r>
              <a:rPr lang="en-US" dirty="0">
                <a:effectLst/>
                <a:latin typeface="Helvetica" pitchFamily="2" charset="0"/>
              </a:rPr>
              <a:t>modalities to reconstruct the axilla after wide</a:t>
            </a:r>
            <a:r>
              <a:rPr lang="en-US" dirty="0">
                <a:latin typeface="Helvetica" pitchFamily="2" charset="0"/>
              </a:rPr>
              <a:t> </a:t>
            </a:r>
            <a:r>
              <a:rPr lang="en-US" dirty="0">
                <a:effectLst/>
                <a:latin typeface="Helvetica" pitchFamily="2" charset="0"/>
              </a:rPr>
              <a:t>debridement and multiple irrigations. However,</a:t>
            </a:r>
            <a:r>
              <a:rPr lang="en-US" dirty="0">
                <a:latin typeface="Helvetica" pitchFamily="2" charset="0"/>
              </a:rPr>
              <a:t> </a:t>
            </a:r>
            <a:r>
              <a:rPr lang="en-US" dirty="0">
                <a:effectLst/>
                <a:latin typeface="Helvetica" pitchFamily="2" charset="0"/>
              </a:rPr>
              <a:t>none of these modalities are superior to others. Secondary healing seems to have less pain</a:t>
            </a:r>
            <a:r>
              <a:rPr lang="en-US" dirty="0">
                <a:latin typeface="Helvetica" pitchFamily="2" charset="0"/>
              </a:rPr>
              <a:t> </a:t>
            </a:r>
            <a:r>
              <a:rPr lang="en-US" dirty="0">
                <a:effectLst/>
                <a:latin typeface="Helvetica" pitchFamily="2" charset="0"/>
              </a:rPr>
              <a:t>that grafting.</a:t>
            </a:r>
          </a:p>
          <a:p>
            <a:pPr marL="285750" indent="-285750">
              <a:buClr>
                <a:srgbClr val="C00000"/>
              </a:buClr>
              <a:buFont typeface="Arial" panose="020B0604020202020204" pitchFamily="34" charset="0"/>
              <a:buChar char="•"/>
            </a:pPr>
            <a:endParaRPr lang="en-US" dirty="0">
              <a:effectLst/>
              <a:latin typeface="Helvetica" pitchFamily="2" charset="0"/>
            </a:endParaRPr>
          </a:p>
          <a:p>
            <a:pPr marL="285750" indent="-285750">
              <a:buClr>
                <a:srgbClr val="C00000"/>
              </a:buClr>
              <a:buFont typeface="Arial" panose="020B0604020202020204" pitchFamily="34" charset="0"/>
              <a:buChar char="•"/>
            </a:pPr>
            <a:endParaRPr lang="en-US" dirty="0">
              <a:effectLst/>
              <a:latin typeface="Helvetica" pitchFamily="2" charset="0"/>
            </a:endParaRPr>
          </a:p>
        </p:txBody>
      </p:sp>
    </p:spTree>
    <p:extLst>
      <p:ext uri="{BB962C8B-B14F-4D97-AF65-F5344CB8AC3E}">
        <p14:creationId xmlns:p14="http://schemas.microsoft.com/office/powerpoint/2010/main" val="1396754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5105"/>
            <a:ext cx="8507392" cy="672387"/>
          </a:xfrm>
        </p:spPr>
        <p:txBody>
          <a:bodyPr>
            <a:normAutofit/>
          </a:bodyPr>
          <a:lstStyle/>
          <a:p>
            <a:pPr algn="ctr"/>
            <a:r>
              <a:rPr lang="en-US" sz="2800" dirty="0">
                <a:solidFill>
                  <a:schemeClr val="tx1"/>
                </a:solidFill>
              </a:rPr>
              <a:t>What is an example of flap surgery?</a:t>
            </a:r>
          </a:p>
        </p:txBody>
      </p:sp>
      <p:sp>
        <p:nvSpPr>
          <p:cNvPr id="10" name="TextBox 9"/>
          <p:cNvSpPr txBox="1"/>
          <p:nvPr/>
        </p:nvSpPr>
        <p:spPr>
          <a:xfrm>
            <a:off x="5102352" y="3984117"/>
            <a:ext cx="3873481" cy="830997"/>
          </a:xfrm>
          <a:prstGeom prst="rect">
            <a:avLst/>
          </a:prstGeom>
          <a:noFill/>
        </p:spPr>
        <p:txBody>
          <a:bodyPr wrap="square" rtlCol="0">
            <a:spAutoFit/>
          </a:bodyPr>
          <a:lstStyle/>
          <a:p>
            <a:pPr marL="403225" indent="-403225"/>
            <a:r>
              <a:rPr lang="en-US" sz="1200" b="0" i="0" dirty="0" err="1">
                <a:solidFill>
                  <a:srgbClr val="212121"/>
                </a:solidFill>
                <a:effectLst/>
                <a:latin typeface="Roboto" panose="02000000000000000000" pitchFamily="2" charset="0"/>
              </a:rPr>
              <a:t>Sirvan</a:t>
            </a:r>
            <a:r>
              <a:rPr lang="en-US" sz="1200" b="0" i="0" dirty="0">
                <a:solidFill>
                  <a:srgbClr val="212121"/>
                </a:solidFill>
                <a:effectLst/>
                <a:latin typeface="Roboto" panose="02000000000000000000" pitchFamily="2" charset="0"/>
              </a:rPr>
              <a:t>, </a:t>
            </a:r>
            <a:r>
              <a:rPr lang="en-US" sz="1200" b="0" i="0" dirty="0" err="1">
                <a:solidFill>
                  <a:srgbClr val="212121"/>
                </a:solidFill>
                <a:effectLst/>
                <a:latin typeface="Roboto" panose="02000000000000000000" pitchFamily="2" charset="0"/>
              </a:rPr>
              <a:t>Selami</a:t>
            </a:r>
            <a:r>
              <a:rPr lang="en-US" sz="1200" b="0" i="0" dirty="0">
                <a:solidFill>
                  <a:srgbClr val="212121"/>
                </a:solidFill>
                <a:effectLst/>
                <a:latin typeface="Roboto" panose="02000000000000000000" pitchFamily="2" charset="0"/>
              </a:rPr>
              <a:t> </a:t>
            </a:r>
            <a:r>
              <a:rPr lang="en-US" sz="1200" b="0" i="0" dirty="0" err="1">
                <a:solidFill>
                  <a:srgbClr val="212121"/>
                </a:solidFill>
                <a:effectLst/>
                <a:latin typeface="Roboto" panose="02000000000000000000" pitchFamily="2" charset="0"/>
              </a:rPr>
              <a:t>Serhat</a:t>
            </a:r>
            <a:r>
              <a:rPr lang="en-US" sz="1200" b="0" i="0" dirty="0">
                <a:solidFill>
                  <a:srgbClr val="212121"/>
                </a:solidFill>
                <a:effectLst/>
                <a:latin typeface="Roboto" panose="02000000000000000000" pitchFamily="2" charset="0"/>
              </a:rPr>
              <a:t> et al. “Posterior Arm Perforator Flap for Axillary Reconstruction After Hidradenitis Suppurativa Excision.” </a:t>
            </a:r>
            <a:r>
              <a:rPr lang="en-US" sz="1200" b="0" i="1" dirty="0">
                <a:solidFill>
                  <a:srgbClr val="212121"/>
                </a:solidFill>
                <a:effectLst/>
                <a:latin typeface="Roboto" panose="02000000000000000000" pitchFamily="2" charset="0"/>
              </a:rPr>
              <a:t>Plastic surgery (Oakville, Ont.)</a:t>
            </a:r>
            <a:r>
              <a:rPr lang="en-US" sz="1200" b="0" i="0" dirty="0">
                <a:solidFill>
                  <a:srgbClr val="212121"/>
                </a:solidFill>
                <a:effectLst/>
                <a:latin typeface="Roboto" panose="02000000000000000000" pitchFamily="2" charset="0"/>
              </a:rPr>
              <a:t> vol. 27,3 (2019): 204-210. </a:t>
            </a:r>
            <a:endParaRPr lang="en-US" sz="1200" dirty="0"/>
          </a:p>
        </p:txBody>
      </p:sp>
      <p:pic>
        <p:nvPicPr>
          <p:cNvPr id="5" name="Picture 4">
            <a:extLst>
              <a:ext uri="{FF2B5EF4-FFF2-40B4-BE49-F238E27FC236}">
                <a16:creationId xmlns:a16="http://schemas.microsoft.com/office/drawing/2014/main" id="{CE6BCC34-CE51-984B-9789-713013169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750073"/>
            <a:ext cx="4030275" cy="4057233"/>
          </a:xfrm>
          <a:prstGeom prst="rect">
            <a:avLst/>
          </a:prstGeom>
        </p:spPr>
      </p:pic>
      <p:sp>
        <p:nvSpPr>
          <p:cNvPr id="7" name="TextBox 6">
            <a:extLst>
              <a:ext uri="{FF2B5EF4-FFF2-40B4-BE49-F238E27FC236}">
                <a16:creationId xmlns:a16="http://schemas.microsoft.com/office/drawing/2014/main" id="{E6281F72-B710-8A02-8292-1381C5421492}"/>
              </a:ext>
            </a:extLst>
          </p:cNvPr>
          <p:cNvSpPr txBox="1"/>
          <p:nvPr/>
        </p:nvSpPr>
        <p:spPr>
          <a:xfrm>
            <a:off x="4944675" y="570471"/>
            <a:ext cx="3589725" cy="1169551"/>
          </a:xfrm>
          <a:prstGeom prst="rect">
            <a:avLst/>
          </a:prstGeom>
          <a:noFill/>
        </p:spPr>
        <p:txBody>
          <a:bodyPr wrap="square">
            <a:spAutoFit/>
          </a:bodyPr>
          <a:lstStyle/>
          <a:p>
            <a:r>
              <a:rPr lang="en-US" sz="1400" b="0" i="0" dirty="0">
                <a:effectLst/>
              </a:rPr>
              <a:t>A 16-year-old male patient with HS in the left axillary area for 2 years. The defect formed after excision was reconstructed using a PAPF island flap with a size of 7 × 6 cm</a:t>
            </a:r>
            <a:endParaRPr lang="en-US" sz="1400" dirty="0"/>
          </a:p>
        </p:txBody>
      </p:sp>
      <p:sp>
        <p:nvSpPr>
          <p:cNvPr id="9" name="TextBox 8">
            <a:extLst>
              <a:ext uri="{FF2B5EF4-FFF2-40B4-BE49-F238E27FC236}">
                <a16:creationId xmlns:a16="http://schemas.microsoft.com/office/drawing/2014/main" id="{A266662D-774A-5402-18FF-D5F57CEF6AD7}"/>
              </a:ext>
            </a:extLst>
          </p:cNvPr>
          <p:cNvSpPr txBox="1"/>
          <p:nvPr/>
        </p:nvSpPr>
        <p:spPr>
          <a:xfrm>
            <a:off x="4948606" y="2148530"/>
            <a:ext cx="4030275" cy="830997"/>
          </a:xfrm>
          <a:prstGeom prst="rect">
            <a:avLst/>
          </a:prstGeom>
          <a:noFill/>
        </p:spPr>
        <p:txBody>
          <a:bodyPr wrap="square">
            <a:spAutoFit/>
          </a:bodyPr>
          <a:lstStyle/>
          <a:p>
            <a:r>
              <a:rPr lang="en-US" sz="1200" b="0" i="0" dirty="0">
                <a:solidFill>
                  <a:srgbClr val="333333"/>
                </a:solidFill>
                <a:effectLst/>
              </a:rPr>
              <a:t>Preoperative, perioperative, and postoperative third month and 14th month appearance of patient number 2. The localization of the pedicle has been marked as blue dot in A and B.</a:t>
            </a:r>
            <a:endParaRPr lang="en-US" sz="1200" dirty="0"/>
          </a:p>
        </p:txBody>
      </p:sp>
    </p:spTree>
    <p:extLst>
      <p:ext uri="{BB962C8B-B14F-4D97-AF65-F5344CB8AC3E}">
        <p14:creationId xmlns:p14="http://schemas.microsoft.com/office/powerpoint/2010/main" val="216833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413880"/>
            <a:ext cx="8507392" cy="672387"/>
          </a:xfrm>
        </p:spPr>
        <p:txBody>
          <a:bodyPr>
            <a:normAutofit/>
          </a:bodyPr>
          <a:lstStyle/>
          <a:p>
            <a:pPr algn="ctr"/>
            <a:r>
              <a:rPr lang="en-US" sz="2800" dirty="0">
                <a:solidFill>
                  <a:schemeClr val="tx1"/>
                </a:solidFill>
              </a:rPr>
              <a:t>What is the role of weight control? </a:t>
            </a:r>
          </a:p>
        </p:txBody>
      </p:sp>
      <p:sp>
        <p:nvSpPr>
          <p:cNvPr id="10" name="TextBox 9"/>
          <p:cNvSpPr txBox="1"/>
          <p:nvPr/>
        </p:nvSpPr>
        <p:spPr>
          <a:xfrm>
            <a:off x="2819400" y="4406454"/>
            <a:ext cx="6235681" cy="646331"/>
          </a:xfrm>
          <a:prstGeom prst="rect">
            <a:avLst/>
          </a:prstGeom>
          <a:noFill/>
        </p:spPr>
        <p:txBody>
          <a:bodyPr wrap="square" rtlCol="0">
            <a:spAutoFit/>
          </a:bodyPr>
          <a:lstStyle/>
          <a:p>
            <a:pPr marL="403225" indent="-403225"/>
            <a:r>
              <a:rPr lang="en-US" sz="1200" b="0" i="0" dirty="0" err="1">
                <a:solidFill>
                  <a:srgbClr val="212121"/>
                </a:solidFill>
                <a:effectLst/>
                <a:latin typeface="system-ui"/>
              </a:rPr>
              <a:t>Sivanand</a:t>
            </a:r>
            <a:r>
              <a:rPr lang="en-US" sz="1200" b="0" i="0" dirty="0">
                <a:solidFill>
                  <a:srgbClr val="212121"/>
                </a:solidFill>
                <a:effectLst/>
                <a:latin typeface="system-ui"/>
              </a:rPr>
              <a:t> A, Gulliver WP, </a:t>
            </a:r>
            <a:r>
              <a:rPr lang="en-US" sz="1200" b="0" i="0" dirty="0" err="1">
                <a:solidFill>
                  <a:srgbClr val="212121"/>
                </a:solidFill>
                <a:effectLst/>
                <a:latin typeface="system-ui"/>
              </a:rPr>
              <a:t>Josan</a:t>
            </a:r>
            <a:r>
              <a:rPr lang="en-US" sz="1200" b="0" i="0" dirty="0">
                <a:solidFill>
                  <a:srgbClr val="212121"/>
                </a:solidFill>
                <a:effectLst/>
                <a:latin typeface="system-ui"/>
              </a:rPr>
              <a:t> CK, </a:t>
            </a:r>
            <a:r>
              <a:rPr lang="en-US" sz="1200" b="0" i="0" dirty="0" err="1">
                <a:solidFill>
                  <a:srgbClr val="212121"/>
                </a:solidFill>
                <a:effectLst/>
                <a:latin typeface="system-ui"/>
              </a:rPr>
              <a:t>Alhusayen</a:t>
            </a:r>
            <a:r>
              <a:rPr lang="en-US" sz="1200" b="0" i="0" dirty="0">
                <a:solidFill>
                  <a:srgbClr val="212121"/>
                </a:solidFill>
                <a:effectLst/>
                <a:latin typeface="system-ui"/>
              </a:rPr>
              <a:t> R, Fleming PJ. Weight Loss and Dietary Interventions for Hidradenitis Suppurativa: A Systematic Review. Journal of Cutaneous Medicine and Surgery. 2020;24(1):64-72. </a:t>
            </a:r>
            <a:endParaRPr lang="en-US" sz="1200" dirty="0"/>
          </a:p>
        </p:txBody>
      </p:sp>
      <p:sp>
        <p:nvSpPr>
          <p:cNvPr id="3" name="Rectangle 2"/>
          <p:cNvSpPr/>
          <p:nvPr/>
        </p:nvSpPr>
        <p:spPr>
          <a:xfrm>
            <a:off x="157044" y="971911"/>
            <a:ext cx="8682156" cy="3323987"/>
          </a:xfrm>
          <a:prstGeom prst="rect">
            <a:avLst/>
          </a:prstGeom>
        </p:spPr>
        <p:txBody>
          <a:bodyPr wrap="square">
            <a:spAutoFit/>
          </a:bodyPr>
          <a:lstStyle/>
          <a:p>
            <a:pPr marL="285750" indent="-285750">
              <a:buClr>
                <a:srgbClr val="C00000"/>
              </a:buClr>
              <a:buFont typeface="Arial" charset="0"/>
              <a:buChar char="•"/>
            </a:pPr>
            <a:r>
              <a:rPr lang="en-US" sz="1400" b="0" i="0" dirty="0">
                <a:solidFill>
                  <a:srgbClr val="333333"/>
                </a:solidFill>
                <a:effectLst/>
              </a:rPr>
              <a:t>The association between HS and obesity has been well established, with numerous studies demonstrating greater disease severity with increasing body mass index (BMI).</a:t>
            </a:r>
            <a:r>
              <a:rPr lang="en-US" sz="1400" b="0" i="0" u="sng" baseline="30000" dirty="0">
                <a:solidFill>
                  <a:srgbClr val="006ACC"/>
                </a:solidFill>
                <a:effectLst/>
              </a:rPr>
              <a:t> </a:t>
            </a:r>
            <a:r>
              <a:rPr lang="en-US" sz="1400" b="0" i="0" dirty="0">
                <a:solidFill>
                  <a:srgbClr val="333333"/>
                </a:solidFill>
                <a:effectLst/>
              </a:rPr>
              <a:t>A retrospective study of 249 patients with obesity due to undergo bariatric surgery showed a point prevalence for HS of 18.1%.</a:t>
            </a:r>
            <a:br>
              <a:rPr lang="en-US" sz="1400" b="0" i="0" dirty="0">
                <a:solidFill>
                  <a:srgbClr val="333333"/>
                </a:solidFill>
                <a:effectLst/>
              </a:rPr>
            </a:br>
            <a:r>
              <a:rPr lang="en-US" sz="1400" b="0" i="0" dirty="0">
                <a:solidFill>
                  <a:srgbClr val="333333"/>
                </a:solidFill>
                <a:effectLst/>
              </a:rPr>
              <a:t> </a:t>
            </a:r>
          </a:p>
          <a:p>
            <a:pPr marL="285750" indent="-285750">
              <a:buClr>
                <a:srgbClr val="C00000"/>
              </a:buClr>
              <a:buFont typeface="Arial" charset="0"/>
              <a:buChar char="•"/>
            </a:pPr>
            <a:r>
              <a:rPr lang="en-US" sz="1400" b="0" i="0" dirty="0">
                <a:solidFill>
                  <a:srgbClr val="333333"/>
                </a:solidFill>
                <a:effectLst/>
              </a:rPr>
              <a:t>Several mechanisms may explain the association of obesity with HS including larger skin folds contributing to increased mechanical friction, humid microenvironments encouraging bacterial proliferation, and obesity contributing a systemic inflammatory state.</a:t>
            </a:r>
            <a:br>
              <a:rPr lang="en-US" sz="1400" b="0" i="0" dirty="0">
                <a:solidFill>
                  <a:srgbClr val="333333"/>
                </a:solidFill>
                <a:effectLst/>
              </a:rPr>
            </a:br>
            <a:endParaRPr lang="en-US" sz="1400" b="0" i="0" dirty="0">
              <a:solidFill>
                <a:srgbClr val="333333"/>
              </a:solidFill>
              <a:effectLst/>
            </a:endParaRPr>
          </a:p>
          <a:p>
            <a:pPr marL="285750" indent="-285750">
              <a:buClr>
                <a:srgbClr val="C00000"/>
              </a:buClr>
              <a:buFont typeface="Arial" charset="0"/>
              <a:buChar char="•"/>
            </a:pPr>
            <a:r>
              <a:rPr lang="en-US" sz="1400" b="0" i="0" dirty="0">
                <a:solidFill>
                  <a:srgbClr val="333333"/>
                </a:solidFill>
                <a:effectLst/>
              </a:rPr>
              <a:t>HS patients may benefit from restriction of dairy and brewer’s yeast, as well as supplementation with zinc, vitamin D, and riboflavin. These studied interventions show promise; however, all studies in our review were observational, hence prospective RCTs are required to strengthen findings. Clinicians may consider incorporating weight loss and the elimination of potential dietary triggers, as lower risk adjunct interventions, into the management plan. Healthy eating should be discussed with HS patients as part of routine care.</a:t>
            </a:r>
          </a:p>
          <a:p>
            <a:pPr marL="285750" indent="-285750">
              <a:buClr>
                <a:srgbClr val="C00000"/>
              </a:buClr>
              <a:buFont typeface="Arial" charset="0"/>
              <a:buChar char="•"/>
            </a:pPr>
            <a:endParaRPr lang="en-US" sz="1400" dirty="0"/>
          </a:p>
        </p:txBody>
      </p:sp>
    </p:spTree>
    <p:extLst>
      <p:ext uri="{BB962C8B-B14F-4D97-AF65-F5344CB8AC3E}">
        <p14:creationId xmlns:p14="http://schemas.microsoft.com/office/powerpoint/2010/main" val="1859157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7150"/>
            <a:ext cx="9220200" cy="672387"/>
          </a:xfrm>
        </p:spPr>
        <p:txBody>
          <a:bodyPr>
            <a:normAutofit fontScale="90000"/>
          </a:bodyPr>
          <a:lstStyle/>
          <a:p>
            <a:pPr algn="ctr"/>
            <a:r>
              <a:rPr lang="en-US" sz="2400" dirty="0">
                <a:solidFill>
                  <a:schemeClr val="tx1"/>
                </a:solidFill>
              </a:rPr>
              <a:t>Summary of treatments for pediatric Hidradenitis Suppurativa</a:t>
            </a:r>
          </a:p>
        </p:txBody>
      </p:sp>
      <p:pic>
        <p:nvPicPr>
          <p:cNvPr id="4" name="New picture">
            <a:extLst>
              <a:ext uri="{FF2B5EF4-FFF2-40B4-BE49-F238E27FC236}">
                <a16:creationId xmlns:a16="http://schemas.microsoft.com/office/drawing/2014/main" id="{518F1FCF-2AED-9E03-826F-FE05543BE17C}"/>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2362200" y="514349"/>
            <a:ext cx="3810000" cy="415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Box 4">
            <a:extLst>
              <a:ext uri="{FF2B5EF4-FFF2-40B4-BE49-F238E27FC236}">
                <a16:creationId xmlns:a16="http://schemas.microsoft.com/office/drawing/2014/main" id="{83DD344A-0C3C-7ED3-EA52-3B21D56A09B2}"/>
              </a:ext>
            </a:extLst>
          </p:cNvPr>
          <p:cNvSpPr txBox="1"/>
          <p:nvPr/>
        </p:nvSpPr>
        <p:spPr>
          <a:xfrm>
            <a:off x="6465606" y="3867150"/>
            <a:ext cx="2433756" cy="1015663"/>
          </a:xfrm>
          <a:prstGeom prst="rect">
            <a:avLst/>
          </a:prstGeom>
          <a:noFill/>
        </p:spPr>
        <p:txBody>
          <a:bodyPr wrap="square" rtlCol="0">
            <a:spAutoFit/>
          </a:bodyPr>
          <a:lstStyle/>
          <a:p>
            <a:pPr marL="403225" indent="-403225"/>
            <a:r>
              <a:rPr lang="en-US" sz="1200" b="0" i="0" dirty="0">
                <a:solidFill>
                  <a:srgbClr val="212121"/>
                </a:solidFill>
                <a:effectLst/>
                <a:latin typeface="system-ui"/>
              </a:rPr>
              <a:t>Cotton CH, Chen SX, Hussain SH, Lara-Corrales I, </a:t>
            </a:r>
            <a:r>
              <a:rPr lang="en-US" sz="1200" b="0" i="0" dirty="0" err="1">
                <a:solidFill>
                  <a:srgbClr val="212121"/>
                </a:solidFill>
                <a:effectLst/>
                <a:latin typeface="system-ui"/>
              </a:rPr>
              <a:t>Zaenglein</a:t>
            </a:r>
            <a:r>
              <a:rPr lang="en-US" sz="1200" b="0" i="0" dirty="0">
                <a:solidFill>
                  <a:srgbClr val="212121"/>
                </a:solidFill>
                <a:effectLst/>
                <a:latin typeface="system-ui"/>
              </a:rPr>
              <a:t> AL. Hidradenitis Suppurativa in Pediatric Patients. Pediatrics. 2023 May 1;151(5).</a:t>
            </a:r>
            <a:endParaRPr lang="en-US" sz="1200" dirty="0"/>
          </a:p>
        </p:txBody>
      </p:sp>
    </p:spTree>
    <p:extLst>
      <p:ext uri="{BB962C8B-B14F-4D97-AF65-F5344CB8AC3E}">
        <p14:creationId xmlns:p14="http://schemas.microsoft.com/office/powerpoint/2010/main" val="3815645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44" y="413880"/>
            <a:ext cx="8507392" cy="672387"/>
          </a:xfrm>
        </p:spPr>
        <p:txBody>
          <a:bodyPr>
            <a:normAutofit/>
          </a:bodyPr>
          <a:lstStyle/>
          <a:p>
            <a:pPr algn="ctr"/>
            <a:r>
              <a:rPr lang="en-US" sz="2800" dirty="0">
                <a:solidFill>
                  <a:schemeClr val="tx1"/>
                </a:solidFill>
              </a:rPr>
              <a:t>What are costs of Hidradenitis Suppurativa? </a:t>
            </a:r>
          </a:p>
        </p:txBody>
      </p:sp>
      <p:sp>
        <p:nvSpPr>
          <p:cNvPr id="10" name="TextBox 9"/>
          <p:cNvSpPr txBox="1"/>
          <p:nvPr/>
        </p:nvSpPr>
        <p:spPr>
          <a:xfrm>
            <a:off x="2819400" y="4406454"/>
            <a:ext cx="6235681" cy="646331"/>
          </a:xfrm>
          <a:prstGeom prst="rect">
            <a:avLst/>
          </a:prstGeom>
          <a:noFill/>
        </p:spPr>
        <p:txBody>
          <a:bodyPr wrap="square" rtlCol="0">
            <a:spAutoFit/>
          </a:bodyPr>
          <a:lstStyle/>
          <a:p>
            <a:pPr marL="403225" indent="-403225"/>
            <a:r>
              <a:rPr lang="en-US" sz="1200" b="0" i="0" dirty="0">
                <a:solidFill>
                  <a:srgbClr val="212121"/>
                </a:solidFill>
                <a:effectLst/>
                <a:latin typeface="system-ui"/>
              </a:rPr>
              <a:t>Khanna R, Whang KA, Huang AH, Williams KA, Khanna R, Byrd AS, Okoye GA, </a:t>
            </a:r>
            <a:r>
              <a:rPr lang="en-US" sz="1200" b="0" i="0" dirty="0" err="1">
                <a:solidFill>
                  <a:srgbClr val="212121"/>
                </a:solidFill>
                <a:effectLst/>
                <a:latin typeface="system-ui"/>
              </a:rPr>
              <a:t>Kwatra</a:t>
            </a:r>
            <a:r>
              <a:rPr lang="en-US" sz="1200" b="0" i="0" dirty="0">
                <a:solidFill>
                  <a:srgbClr val="212121"/>
                </a:solidFill>
                <a:effectLst/>
                <a:latin typeface="system-ui"/>
              </a:rPr>
              <a:t> SG. Inpatient burden of hidradenitis suppurativa in the United States: analysis of the 2016 National Inpatient Sample. J </a:t>
            </a:r>
            <a:r>
              <a:rPr lang="en-US" sz="1200" b="0" i="0" dirty="0" err="1">
                <a:solidFill>
                  <a:srgbClr val="212121"/>
                </a:solidFill>
                <a:effectLst/>
                <a:latin typeface="system-ui"/>
              </a:rPr>
              <a:t>Dermatolog</a:t>
            </a:r>
            <a:r>
              <a:rPr lang="en-US" sz="1200" b="0" i="0" dirty="0">
                <a:solidFill>
                  <a:srgbClr val="212121"/>
                </a:solidFill>
                <a:effectLst/>
                <a:latin typeface="system-ui"/>
              </a:rPr>
              <a:t> Treat. 2022 Mar;33(2):1150-1152. </a:t>
            </a:r>
            <a:endParaRPr lang="en-US" sz="1200" dirty="0"/>
          </a:p>
        </p:txBody>
      </p:sp>
      <p:sp>
        <p:nvSpPr>
          <p:cNvPr id="3" name="Rectangle 2"/>
          <p:cNvSpPr/>
          <p:nvPr/>
        </p:nvSpPr>
        <p:spPr>
          <a:xfrm>
            <a:off x="157044" y="971911"/>
            <a:ext cx="8682156" cy="3231654"/>
          </a:xfrm>
          <a:prstGeom prst="rect">
            <a:avLst/>
          </a:prstGeom>
        </p:spPr>
        <p:txBody>
          <a:bodyPr wrap="square">
            <a:spAutoFit/>
          </a:bodyPr>
          <a:lstStyle/>
          <a:p>
            <a:pPr marL="285750" indent="-285750">
              <a:buClr>
                <a:srgbClr val="C00000"/>
              </a:buClr>
              <a:buFont typeface="Arial" charset="0"/>
              <a:buChar char="•"/>
            </a:pPr>
            <a:r>
              <a:rPr lang="en-US" sz="1200" dirty="0"/>
              <a:t>HS has higher utilization of inpatient care and emergency department visits compared to patients with other chronic inflammatory conditions such as psoriasis. </a:t>
            </a:r>
          </a:p>
          <a:p>
            <a:pPr marL="285750" indent="-285750">
              <a:buClr>
                <a:srgbClr val="C00000"/>
              </a:buClr>
              <a:buFont typeface="Arial" charset="0"/>
              <a:buChar char="•"/>
            </a:pPr>
            <a:r>
              <a:rPr lang="en-US" sz="1200" dirty="0"/>
              <a:t>One study described clinical factors associated with the hospitalization of patients suffering from HS using a nationally representative dataset including over 7 million patient records. It analyzed data from the Nationwide Inpatient Sample (NIS) from 2016. Administered by the Healthcare Cost and Utilization Project (HCUP), the NIS data represents a stratified sample of approximately 20% of all inpatient hospitalizations within the United States</a:t>
            </a:r>
          </a:p>
          <a:p>
            <a:pPr marL="285750" indent="-285750">
              <a:buClr>
                <a:srgbClr val="C00000"/>
              </a:buClr>
              <a:buFont typeface="Arial" charset="0"/>
              <a:buChar char="•"/>
            </a:pPr>
            <a:r>
              <a:rPr lang="en-US" sz="1200" dirty="0"/>
              <a:t>A total of 7,135,090 discharges were captured in the NIS 2016 database, of which 812 had a primary diagnosis of HS, equal to ∼4062 discharges nationally after weighting. </a:t>
            </a:r>
          </a:p>
          <a:p>
            <a:pPr marL="285750" indent="-285750">
              <a:buClr>
                <a:srgbClr val="C00000"/>
              </a:buClr>
              <a:buFont typeface="Arial" charset="0"/>
              <a:buChar char="•"/>
            </a:pPr>
            <a:r>
              <a:rPr lang="en-US" sz="1200" dirty="0"/>
              <a:t>HS admissions were most common in age groups 18–39 and 40–59 years and less common in those over 60 years or under the age of 18 years. </a:t>
            </a:r>
          </a:p>
          <a:p>
            <a:pPr marL="285750" indent="-285750">
              <a:buClr>
                <a:srgbClr val="C00000"/>
              </a:buClr>
              <a:buFont typeface="Arial" charset="0"/>
              <a:buChar char="•"/>
            </a:pPr>
            <a:r>
              <a:rPr lang="en-US" sz="1200" dirty="0"/>
              <a:t>Patients admitted with a diagnosis of HS were more likely to be black than white, with no significant differences noted between other races. </a:t>
            </a:r>
          </a:p>
          <a:p>
            <a:pPr marL="285750" indent="-285750">
              <a:buClr>
                <a:srgbClr val="C00000"/>
              </a:buClr>
              <a:buFont typeface="Arial" charset="0"/>
              <a:buChar char="•"/>
            </a:pPr>
            <a:r>
              <a:rPr lang="en-US" sz="1200" dirty="0"/>
              <a:t>HS admissions were more likely in teaching hospitals, and the length of stay was significantly greater for patients with a diagnosis of HS as compared to patients without (5.96 days ± 0.36 versus 4.62 ± 0.02 days). </a:t>
            </a:r>
          </a:p>
          <a:p>
            <a:pPr marL="285750" indent="-285750">
              <a:buClr>
                <a:srgbClr val="C00000"/>
              </a:buClr>
              <a:buFont typeface="Arial" charset="0"/>
              <a:buChar char="•"/>
            </a:pPr>
            <a:r>
              <a:rPr lang="en-US" sz="1200" dirty="0"/>
              <a:t>HS patients admitted incurred total charges of $49 million, with </a:t>
            </a:r>
            <a:r>
              <a:rPr lang="en-US" sz="1200" b="1" dirty="0"/>
              <a:t>an average cost of $12,089 </a:t>
            </a:r>
            <a:r>
              <a:rPr lang="en-US" sz="1200" dirty="0"/>
              <a:t>± 629 per HS patient. </a:t>
            </a:r>
          </a:p>
          <a:p>
            <a:pPr marL="285750" indent="-285750">
              <a:buClr>
                <a:srgbClr val="C00000"/>
              </a:buClr>
              <a:buFont typeface="Arial" charset="0"/>
              <a:buChar char="•"/>
            </a:pPr>
            <a:r>
              <a:rPr lang="en-US" sz="1200" dirty="0"/>
              <a:t>In contrast, the average cost associated with non-HS patients was $11,728 ± 106, although this difference was not significant. Of note, patients admitted with HS were less likely to be female.</a:t>
            </a:r>
          </a:p>
        </p:txBody>
      </p:sp>
    </p:spTree>
    <p:extLst>
      <p:ext uri="{BB962C8B-B14F-4D97-AF65-F5344CB8AC3E}">
        <p14:creationId xmlns:p14="http://schemas.microsoft.com/office/powerpoint/2010/main" val="3575277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808" y="133350"/>
            <a:ext cx="8507392" cy="672387"/>
          </a:xfrm>
        </p:spPr>
        <p:txBody>
          <a:bodyPr>
            <a:normAutofit fontScale="90000"/>
          </a:bodyPr>
          <a:lstStyle/>
          <a:p>
            <a:pPr algn="ctr"/>
            <a:r>
              <a:rPr lang="en-US" sz="2800" dirty="0">
                <a:solidFill>
                  <a:schemeClr val="tx1"/>
                </a:solidFill>
              </a:rPr>
              <a:t>Works Cited (manuscripts available upon request)</a:t>
            </a:r>
          </a:p>
        </p:txBody>
      </p:sp>
      <p:sp>
        <p:nvSpPr>
          <p:cNvPr id="6" name="TextBox 5">
            <a:extLst>
              <a:ext uri="{FF2B5EF4-FFF2-40B4-BE49-F238E27FC236}">
                <a16:creationId xmlns:a16="http://schemas.microsoft.com/office/drawing/2014/main" id="{394A0D2E-2B5D-1CB7-6AD1-1CFB1EFAC1E1}"/>
              </a:ext>
            </a:extLst>
          </p:cNvPr>
          <p:cNvSpPr txBox="1"/>
          <p:nvPr/>
        </p:nvSpPr>
        <p:spPr>
          <a:xfrm>
            <a:off x="228600" y="750073"/>
            <a:ext cx="8686799" cy="6247864"/>
          </a:xfrm>
          <a:prstGeom prst="rect">
            <a:avLst/>
          </a:prstGeom>
          <a:noFill/>
        </p:spPr>
        <p:txBody>
          <a:bodyPr wrap="square" numCol="2" rtlCol="0">
            <a:spAutoFit/>
          </a:bodyPr>
          <a:lstStyle/>
          <a:p>
            <a:pPr marL="9525" marR="0">
              <a:spcBef>
                <a:spcPts val="0"/>
              </a:spcBef>
              <a:spcAft>
                <a:spcPts val="0"/>
              </a:spcAft>
            </a:pPr>
            <a:r>
              <a:rPr lang="en-US" sz="1000" dirty="0">
                <a:effectLst/>
                <a:ea typeface="Times New Roman" panose="02020603050405020304" pitchFamily="18" charset="0"/>
              </a:rPr>
              <a:t>Abu </a:t>
            </a:r>
            <a:r>
              <a:rPr lang="en-US" sz="1000" dirty="0" err="1">
                <a:effectLst/>
                <a:ea typeface="Times New Roman" panose="02020603050405020304" pitchFamily="18" charset="0"/>
              </a:rPr>
              <a:t>Rached</a:t>
            </a:r>
            <a:r>
              <a:rPr lang="en-US" sz="1000" dirty="0">
                <a:effectLst/>
                <a:ea typeface="Times New Roman" panose="02020603050405020304" pitchFamily="18" charset="0"/>
              </a:rPr>
              <a:t> N, </a:t>
            </a:r>
            <a:r>
              <a:rPr lang="en-US" sz="1000" dirty="0" err="1">
                <a:effectLst/>
                <a:ea typeface="Times New Roman" panose="02020603050405020304" pitchFamily="18" charset="0"/>
              </a:rPr>
              <a:t>Gambichler</a:t>
            </a:r>
            <a:r>
              <a:rPr lang="en-US" sz="1000" dirty="0">
                <a:effectLst/>
                <a:ea typeface="Times New Roman" panose="02020603050405020304" pitchFamily="18" charset="0"/>
              </a:rPr>
              <a:t> T, Dietrich JW, </a:t>
            </a:r>
            <a:r>
              <a:rPr lang="en-US" sz="1000" dirty="0" err="1">
                <a:effectLst/>
                <a:ea typeface="Times New Roman" panose="02020603050405020304" pitchFamily="18" charset="0"/>
              </a:rPr>
              <a:t>Ocker</a:t>
            </a:r>
            <a:r>
              <a:rPr lang="en-US" sz="1000" dirty="0">
                <a:effectLst/>
                <a:ea typeface="Times New Roman" panose="02020603050405020304" pitchFamily="18" charset="0"/>
              </a:rPr>
              <a:t> L, Seifert C, </a:t>
            </a:r>
            <a:r>
              <a:rPr lang="en-US" sz="1000" dirty="0" err="1">
                <a:effectLst/>
                <a:ea typeface="Times New Roman" panose="02020603050405020304" pitchFamily="18" charset="0"/>
              </a:rPr>
              <a:t>Stockfleth</a:t>
            </a:r>
            <a:r>
              <a:rPr lang="en-US" sz="1000" dirty="0">
                <a:effectLst/>
                <a:ea typeface="Times New Roman" panose="02020603050405020304" pitchFamily="18" charset="0"/>
              </a:rPr>
              <a:t> E, Bechara FG. The Role of Hormones in Hidradenitis Suppurativa: A Systematic Review. Int J Mol Sci. 2022 Dec 3;23(23):15250. </a:t>
            </a:r>
          </a:p>
          <a:p>
            <a:pPr marL="9525" marR="0">
              <a:spcBef>
                <a:spcPts val="0"/>
              </a:spcBef>
              <a:spcAft>
                <a:spcPts val="0"/>
              </a:spcAft>
            </a:pPr>
            <a:r>
              <a:rPr lang="en-US" sz="1000" dirty="0">
                <a:effectLst/>
                <a:ea typeface="Times New Roman" panose="02020603050405020304" pitchFamily="18" charset="0"/>
              </a:rPr>
              <a:t> </a:t>
            </a:r>
          </a:p>
          <a:p>
            <a:pPr marL="9525" marR="0">
              <a:spcBef>
                <a:spcPts val="0"/>
              </a:spcBef>
              <a:spcAft>
                <a:spcPts val="0"/>
              </a:spcAft>
            </a:pPr>
            <a:r>
              <a:rPr lang="en-US" sz="1000" dirty="0" err="1">
                <a:effectLst/>
                <a:ea typeface="Times New Roman" panose="02020603050405020304" pitchFamily="18" charset="0"/>
              </a:rPr>
              <a:t>Afsharfard</a:t>
            </a:r>
            <a:r>
              <a:rPr lang="en-US" sz="1000" dirty="0">
                <a:effectLst/>
                <a:ea typeface="Times New Roman" panose="02020603050405020304" pitchFamily="18" charset="0"/>
              </a:rPr>
              <a:t>, </a:t>
            </a:r>
            <a:r>
              <a:rPr lang="en-US" sz="1000" dirty="0" err="1">
                <a:effectLst/>
                <a:ea typeface="Times New Roman" panose="02020603050405020304" pitchFamily="18" charset="0"/>
              </a:rPr>
              <a:t>Abolfazl</a:t>
            </a:r>
            <a:r>
              <a:rPr lang="en-US" sz="1000" dirty="0">
                <a:effectLst/>
                <a:ea typeface="Times New Roman" panose="02020603050405020304" pitchFamily="18" charset="0"/>
              </a:rPr>
              <a:t> et al. “Comparison of Split Thickness Skin Grafts and Flaps in Bilateral Chronic Axillary Hidradenitis Suppurativa.” </a:t>
            </a:r>
            <a:r>
              <a:rPr lang="en-US" sz="1000" i="1" dirty="0">
                <a:effectLst/>
                <a:ea typeface="Times New Roman" panose="02020603050405020304" pitchFamily="18" charset="0"/>
              </a:rPr>
              <a:t>World journal of plastic surgery</a:t>
            </a:r>
            <a:r>
              <a:rPr lang="en-US" sz="1000" dirty="0">
                <a:effectLst/>
                <a:ea typeface="Times New Roman" panose="02020603050405020304" pitchFamily="18" charset="0"/>
              </a:rPr>
              <a:t> vol. 9,1 (2020): 55-61. </a:t>
            </a:r>
          </a:p>
          <a:p>
            <a:pPr marL="9525" marR="0">
              <a:spcBef>
                <a:spcPts val="0"/>
              </a:spcBef>
              <a:spcAft>
                <a:spcPts val="0"/>
              </a:spcAft>
            </a:pPr>
            <a:r>
              <a:rPr lang="en-US" sz="1000" dirty="0">
                <a:effectLst/>
                <a:ea typeface="Times New Roman" panose="02020603050405020304" pitchFamily="18" charset="0"/>
              </a:rPr>
              <a:t> </a:t>
            </a:r>
          </a:p>
          <a:p>
            <a:pPr marL="9525" marR="0">
              <a:spcBef>
                <a:spcPts val="0"/>
              </a:spcBef>
              <a:spcAft>
                <a:spcPts val="0"/>
              </a:spcAft>
            </a:pPr>
            <a:r>
              <a:rPr lang="en-US" sz="1000" dirty="0" err="1">
                <a:effectLst/>
                <a:ea typeface="Times New Roman" panose="02020603050405020304" pitchFamily="18" charset="0"/>
              </a:rPr>
              <a:t>Charrow</a:t>
            </a:r>
            <a:r>
              <a:rPr lang="en-US" sz="1000" dirty="0">
                <a:effectLst/>
                <a:ea typeface="Times New Roman" panose="02020603050405020304" pitchFamily="18" charset="0"/>
              </a:rPr>
              <a:t> A, Savage KT, Flood K, Kimball AB. Hidradenitis suppurativa for the dermatologic hospitalist. Cutis. 2019 Nov;104(5):276-280. </a:t>
            </a:r>
          </a:p>
          <a:p>
            <a:pPr marL="9525" marR="0">
              <a:spcBef>
                <a:spcPts val="0"/>
              </a:spcBef>
              <a:spcAft>
                <a:spcPts val="0"/>
              </a:spcAft>
            </a:pPr>
            <a:r>
              <a:rPr lang="en-US" sz="1000" dirty="0">
                <a:effectLst/>
                <a:ea typeface="Times New Roman" panose="02020603050405020304" pitchFamily="18" charset="0"/>
              </a:rPr>
              <a:t>Cotton CH, Chen SX, Hussain SH, Lara-Corrales I, </a:t>
            </a:r>
            <a:r>
              <a:rPr lang="en-US" sz="1000" dirty="0" err="1">
                <a:effectLst/>
                <a:ea typeface="Times New Roman" panose="02020603050405020304" pitchFamily="18" charset="0"/>
              </a:rPr>
              <a:t>Zaenglein</a:t>
            </a:r>
            <a:r>
              <a:rPr lang="en-US" sz="1000" dirty="0">
                <a:effectLst/>
                <a:ea typeface="Times New Roman" panose="02020603050405020304" pitchFamily="18" charset="0"/>
              </a:rPr>
              <a:t> AL. Hidradenitis Suppurativa in Pediatric Patients. Pediatrics. 2023 May 1;151(5).</a:t>
            </a:r>
          </a:p>
          <a:p>
            <a:pPr marL="9525" marR="0">
              <a:spcBef>
                <a:spcPts val="0"/>
              </a:spcBef>
              <a:spcAft>
                <a:spcPts val="0"/>
              </a:spcAft>
              <a:tabLst>
                <a:tab pos="4048125" algn="l"/>
              </a:tabLst>
            </a:pPr>
            <a:r>
              <a:rPr lang="en-US" sz="1000" dirty="0">
                <a:effectLst/>
                <a:ea typeface="Times New Roman" panose="02020603050405020304" pitchFamily="18" charset="0"/>
              </a:rPr>
              <a:t> </a:t>
            </a:r>
          </a:p>
          <a:p>
            <a:pPr marL="9525" marR="0">
              <a:spcBef>
                <a:spcPts val="0"/>
              </a:spcBef>
              <a:spcAft>
                <a:spcPts val="0"/>
              </a:spcAft>
            </a:pPr>
            <a:r>
              <a:rPr lang="en-US" sz="1000" dirty="0" err="1">
                <a:effectLst/>
                <a:ea typeface="Times New Roman" panose="02020603050405020304" pitchFamily="18" charset="0"/>
              </a:rPr>
              <a:t>Jemec</a:t>
            </a:r>
            <a:r>
              <a:rPr lang="en-US" sz="1000" dirty="0">
                <a:effectLst/>
                <a:ea typeface="Times New Roman" panose="02020603050405020304" pitchFamily="18" charset="0"/>
              </a:rPr>
              <a:t> G. Hidradenitis Suppurativa. N </a:t>
            </a:r>
            <a:r>
              <a:rPr lang="en-US" sz="1000" dirty="0" err="1">
                <a:effectLst/>
                <a:ea typeface="Times New Roman" panose="02020603050405020304" pitchFamily="18" charset="0"/>
              </a:rPr>
              <a:t>Engl</a:t>
            </a:r>
            <a:r>
              <a:rPr lang="en-US" sz="1000" dirty="0">
                <a:effectLst/>
                <a:ea typeface="Times New Roman" panose="02020603050405020304" pitchFamily="18" charset="0"/>
              </a:rPr>
              <a:t> J Med 2012; 366:158-164</a:t>
            </a:r>
          </a:p>
          <a:p>
            <a:pPr marL="9525" marR="0">
              <a:spcBef>
                <a:spcPts val="0"/>
              </a:spcBef>
              <a:spcAft>
                <a:spcPts val="0"/>
              </a:spcAft>
            </a:pPr>
            <a:r>
              <a:rPr lang="en-US" sz="1000" dirty="0">
                <a:effectLst/>
                <a:ea typeface="Times New Roman" panose="02020603050405020304" pitchFamily="18" charset="0"/>
              </a:rPr>
              <a:t> </a:t>
            </a:r>
          </a:p>
          <a:p>
            <a:pPr marL="9525"/>
            <a:r>
              <a:rPr lang="en-US" sz="1000" b="0" i="0" dirty="0">
                <a:effectLst/>
              </a:rPr>
              <a:t>Khanna R, Whang KA, Huang AH, Williams KA, Khanna R, Byrd AS, Okoye GA, </a:t>
            </a:r>
            <a:r>
              <a:rPr lang="en-US" sz="1000" b="0" i="0" dirty="0" err="1">
                <a:effectLst/>
              </a:rPr>
              <a:t>Kwatra</a:t>
            </a:r>
            <a:r>
              <a:rPr lang="en-US" sz="1000" b="0" i="0" dirty="0">
                <a:effectLst/>
              </a:rPr>
              <a:t> SG. Inpatient burden of hidradenitis suppurativa in the United States: analysis of the 2016 National Inpatient Sample. J </a:t>
            </a:r>
            <a:r>
              <a:rPr lang="en-US" sz="1000" b="0" i="0" dirty="0" err="1">
                <a:effectLst/>
              </a:rPr>
              <a:t>Dermatolog</a:t>
            </a:r>
            <a:r>
              <a:rPr lang="en-US" sz="1000" b="0" i="0" dirty="0">
                <a:effectLst/>
              </a:rPr>
              <a:t> Treat. 2022 Mar;33(2):1150-1152. </a:t>
            </a:r>
            <a:endParaRPr lang="en-US" sz="1000" dirty="0"/>
          </a:p>
          <a:p>
            <a:pPr marL="9525" marR="0">
              <a:spcBef>
                <a:spcPts val="0"/>
              </a:spcBef>
              <a:spcAft>
                <a:spcPts val="0"/>
              </a:spcAft>
            </a:pPr>
            <a:endParaRPr lang="en-US" sz="1000" dirty="0">
              <a:effectLst/>
              <a:ea typeface="Times New Roman" panose="02020603050405020304" pitchFamily="18" charset="0"/>
            </a:endParaRPr>
          </a:p>
          <a:p>
            <a:pPr marL="9525" marR="0">
              <a:spcBef>
                <a:spcPts val="0"/>
              </a:spcBef>
              <a:spcAft>
                <a:spcPts val="0"/>
              </a:spcAft>
            </a:pPr>
            <a:r>
              <a:rPr lang="en-US" sz="1000" dirty="0" err="1">
                <a:effectLst/>
                <a:ea typeface="Times New Roman" panose="02020603050405020304" pitchFamily="18" charset="0"/>
              </a:rPr>
              <a:t>Lindenhardt</a:t>
            </a:r>
            <a:r>
              <a:rPr lang="en-US" sz="1000" dirty="0">
                <a:effectLst/>
                <a:ea typeface="Times New Roman" panose="02020603050405020304" pitchFamily="18" charset="0"/>
              </a:rPr>
              <a:t> </a:t>
            </a:r>
            <a:r>
              <a:rPr lang="en-US" sz="1000" dirty="0" err="1">
                <a:effectLst/>
                <a:ea typeface="Times New Roman" panose="02020603050405020304" pitchFamily="18" charset="0"/>
              </a:rPr>
              <a:t>Saunte</a:t>
            </a:r>
            <a:r>
              <a:rPr lang="en-US" sz="1000" dirty="0">
                <a:effectLst/>
                <a:ea typeface="Times New Roman" panose="02020603050405020304" pitchFamily="18" charset="0"/>
              </a:rPr>
              <a:t> DM, et al. Hidradenitis suppurativa: Advances in diagnosis and treatment. </a:t>
            </a:r>
            <a:r>
              <a:rPr lang="en-US" sz="1000" i="1" dirty="0">
                <a:effectLst/>
                <a:ea typeface="Times New Roman" panose="02020603050405020304" pitchFamily="18" charset="0"/>
              </a:rPr>
              <a:t>JAMA </a:t>
            </a:r>
            <a:r>
              <a:rPr lang="en-US" sz="1000" dirty="0">
                <a:effectLst/>
                <a:ea typeface="Times New Roman" panose="02020603050405020304" pitchFamily="18" charset="0"/>
              </a:rPr>
              <a:t>2017 (318)20: 2019-2032. ​</a:t>
            </a:r>
          </a:p>
          <a:p>
            <a:pPr marL="9525" marR="0">
              <a:spcBef>
                <a:spcPts val="0"/>
              </a:spcBef>
              <a:spcAft>
                <a:spcPts val="0"/>
              </a:spcAft>
            </a:pPr>
            <a:r>
              <a:rPr lang="en-US" sz="1000" dirty="0">
                <a:effectLst/>
                <a:ea typeface="Times New Roman" panose="02020603050405020304" pitchFamily="18" charset="0"/>
              </a:rPr>
              <a:t> </a:t>
            </a:r>
          </a:p>
          <a:p>
            <a:pPr marL="9525" marR="0">
              <a:spcBef>
                <a:spcPts val="0"/>
              </a:spcBef>
              <a:spcAft>
                <a:spcPts val="0"/>
              </a:spcAft>
            </a:pPr>
            <a:r>
              <a:rPr lang="en-US" sz="1000" dirty="0" err="1">
                <a:effectLst/>
                <a:ea typeface="Times New Roman" panose="02020603050405020304" pitchFamily="18" charset="0"/>
              </a:rPr>
              <a:t>Liy</a:t>
            </a:r>
            <a:r>
              <a:rPr lang="en-US" sz="1000" dirty="0">
                <a:effectLst/>
                <a:ea typeface="Times New Roman" panose="02020603050405020304" pitchFamily="18" charset="0"/>
              </a:rPr>
              <a:t>-Wong C, Kim M, </a:t>
            </a:r>
            <a:r>
              <a:rPr lang="en-US" sz="1000" dirty="0" err="1">
                <a:effectLst/>
                <a:ea typeface="Times New Roman" panose="02020603050405020304" pitchFamily="18" charset="0"/>
              </a:rPr>
              <a:t>Kirkorian</a:t>
            </a:r>
            <a:r>
              <a:rPr lang="en-US" sz="1000" dirty="0">
                <a:effectLst/>
                <a:ea typeface="Times New Roman" panose="02020603050405020304" pitchFamily="18" charset="0"/>
              </a:rPr>
              <a:t> AY, et al. Hidradenitis Suppurativa in the Pediatric Population: An International, Multicenter, Retrospective, Cross-sectional Study of 481 Pediatric Patients. </a:t>
            </a:r>
            <a:r>
              <a:rPr lang="en-US" sz="1000" i="1" dirty="0">
                <a:effectLst/>
                <a:ea typeface="Times New Roman" panose="02020603050405020304" pitchFamily="18" charset="0"/>
              </a:rPr>
              <a:t>JAMA Dermatol.</a:t>
            </a:r>
            <a:r>
              <a:rPr lang="en-US" sz="1000" dirty="0">
                <a:effectLst/>
                <a:ea typeface="Times New Roman" panose="02020603050405020304" pitchFamily="18" charset="0"/>
              </a:rPr>
              <a:t> 2021;157(4):385–391. </a:t>
            </a:r>
          </a:p>
          <a:p>
            <a:pPr marL="9525" marR="0">
              <a:spcBef>
                <a:spcPts val="0"/>
              </a:spcBef>
              <a:spcAft>
                <a:spcPts val="0"/>
              </a:spcAft>
            </a:pPr>
            <a:r>
              <a:rPr lang="en-US" sz="1000" dirty="0">
                <a:effectLst/>
                <a:ea typeface="Times New Roman" panose="02020603050405020304" pitchFamily="18" charset="0"/>
              </a:rPr>
              <a:t> </a:t>
            </a:r>
            <a:endParaRPr lang="en-US" sz="1000" dirty="0">
              <a:ea typeface="Times New Roman" panose="02020603050405020304" pitchFamily="18" charset="0"/>
            </a:endParaRPr>
          </a:p>
          <a:p>
            <a:pPr marL="9525" marR="0">
              <a:spcBef>
                <a:spcPts val="0"/>
              </a:spcBef>
              <a:spcAft>
                <a:spcPts val="0"/>
              </a:spcAft>
            </a:pPr>
            <a:endParaRPr lang="en-US" sz="1000" dirty="0">
              <a:effectLst/>
              <a:ea typeface="Times New Roman" panose="02020603050405020304" pitchFamily="18" charset="0"/>
            </a:endParaRPr>
          </a:p>
          <a:p>
            <a:pPr marL="9525" marR="0">
              <a:spcBef>
                <a:spcPts val="0"/>
              </a:spcBef>
              <a:spcAft>
                <a:spcPts val="0"/>
              </a:spcAft>
            </a:pPr>
            <a:endParaRPr lang="en-US" sz="1000" dirty="0">
              <a:ea typeface="Times New Roman" panose="02020603050405020304" pitchFamily="18" charset="0"/>
            </a:endParaRPr>
          </a:p>
          <a:p>
            <a:pPr marL="9525" marR="0">
              <a:spcBef>
                <a:spcPts val="0"/>
              </a:spcBef>
              <a:spcAft>
                <a:spcPts val="0"/>
              </a:spcAft>
            </a:pPr>
            <a:endParaRPr lang="en-US" sz="1000" dirty="0">
              <a:effectLst/>
              <a:ea typeface="Times New Roman" panose="02020603050405020304" pitchFamily="18" charset="0"/>
            </a:endParaRPr>
          </a:p>
          <a:p>
            <a:pPr marL="9525" marR="0">
              <a:spcBef>
                <a:spcPts val="0"/>
              </a:spcBef>
              <a:spcAft>
                <a:spcPts val="0"/>
              </a:spcAft>
            </a:pPr>
            <a:endParaRPr lang="en-US" sz="1000" dirty="0">
              <a:ea typeface="Times New Roman" panose="02020603050405020304" pitchFamily="18" charset="0"/>
            </a:endParaRPr>
          </a:p>
          <a:p>
            <a:pPr marL="9525" marR="0">
              <a:spcBef>
                <a:spcPts val="0"/>
              </a:spcBef>
              <a:spcAft>
                <a:spcPts val="0"/>
              </a:spcAft>
            </a:pPr>
            <a:endParaRPr lang="en-US" sz="1000" dirty="0">
              <a:effectLst/>
              <a:ea typeface="Times New Roman" panose="02020603050405020304" pitchFamily="18" charset="0"/>
            </a:endParaRPr>
          </a:p>
          <a:p>
            <a:pPr marL="9525" marR="0">
              <a:spcBef>
                <a:spcPts val="0"/>
              </a:spcBef>
              <a:spcAft>
                <a:spcPts val="0"/>
              </a:spcAft>
            </a:pPr>
            <a:endParaRPr lang="en-US" sz="1000" dirty="0">
              <a:ea typeface="Times New Roman" panose="02020603050405020304" pitchFamily="18" charset="0"/>
            </a:endParaRPr>
          </a:p>
          <a:p>
            <a:pPr marL="9525" marR="0">
              <a:spcBef>
                <a:spcPts val="0"/>
              </a:spcBef>
              <a:spcAft>
                <a:spcPts val="0"/>
              </a:spcAft>
            </a:pPr>
            <a:endParaRPr lang="en-US" sz="1000" dirty="0">
              <a:effectLst/>
              <a:ea typeface="Times New Roman" panose="02020603050405020304" pitchFamily="18" charset="0"/>
            </a:endParaRPr>
          </a:p>
          <a:p>
            <a:pPr marL="9525" marR="0">
              <a:spcBef>
                <a:spcPts val="0"/>
              </a:spcBef>
              <a:spcAft>
                <a:spcPts val="0"/>
              </a:spcAft>
            </a:pPr>
            <a:endParaRPr lang="en-US" sz="1000" dirty="0">
              <a:ea typeface="Times New Roman" panose="02020603050405020304" pitchFamily="18" charset="0"/>
            </a:endParaRPr>
          </a:p>
          <a:p>
            <a:pPr marL="9525" marR="0">
              <a:spcBef>
                <a:spcPts val="0"/>
              </a:spcBef>
              <a:spcAft>
                <a:spcPts val="0"/>
              </a:spcAft>
            </a:pPr>
            <a:endParaRPr lang="en-US" sz="1000" dirty="0">
              <a:effectLst/>
              <a:ea typeface="Times New Roman" panose="02020603050405020304" pitchFamily="18" charset="0"/>
            </a:endParaRPr>
          </a:p>
          <a:p>
            <a:pPr marL="9525" marR="0">
              <a:spcBef>
                <a:spcPts val="0"/>
              </a:spcBef>
              <a:spcAft>
                <a:spcPts val="0"/>
              </a:spcAft>
            </a:pPr>
            <a:endParaRPr lang="en-US" sz="1000" dirty="0">
              <a:ea typeface="Times New Roman" panose="02020603050405020304" pitchFamily="18" charset="0"/>
            </a:endParaRPr>
          </a:p>
          <a:p>
            <a:pPr marL="9525" marR="0">
              <a:spcBef>
                <a:spcPts val="0"/>
              </a:spcBef>
              <a:spcAft>
                <a:spcPts val="0"/>
              </a:spcAft>
            </a:pPr>
            <a:endParaRPr lang="en-US" sz="1000" dirty="0">
              <a:effectLst/>
              <a:ea typeface="Times New Roman" panose="02020603050405020304" pitchFamily="18" charset="0"/>
            </a:endParaRPr>
          </a:p>
          <a:p>
            <a:pPr marL="114300" marR="0">
              <a:spcBef>
                <a:spcPts val="0"/>
              </a:spcBef>
              <a:spcAft>
                <a:spcPts val="0"/>
              </a:spcAft>
            </a:pPr>
            <a:r>
              <a:rPr lang="en-US" sz="1000" dirty="0">
                <a:effectLst/>
                <a:ea typeface="Times New Roman" panose="02020603050405020304" pitchFamily="18" charset="0"/>
              </a:rPr>
              <a:t>Martorell A, García FJ, Jiménez-Gallo D, Pascual JC, Pereyra-Rodríguez J, Salgado L, </a:t>
            </a:r>
            <a:r>
              <a:rPr lang="en-US" sz="1000" dirty="0" err="1">
                <a:effectLst/>
                <a:ea typeface="Times New Roman" panose="02020603050405020304" pitchFamily="18" charset="0"/>
              </a:rPr>
              <a:t>Villarrasa</a:t>
            </a:r>
            <a:r>
              <a:rPr lang="en-US" sz="1000" dirty="0">
                <a:effectLst/>
                <a:ea typeface="Times New Roman" panose="02020603050405020304" pitchFamily="18" charset="0"/>
              </a:rPr>
              <a:t> E. Update on Hidradenitis Suppurative (Part II): Treatment. </a:t>
            </a:r>
            <a:r>
              <a:rPr lang="en-US" sz="1000" dirty="0" err="1">
                <a:effectLst/>
                <a:ea typeface="Times New Roman" panose="02020603050405020304" pitchFamily="18" charset="0"/>
              </a:rPr>
              <a:t>Actas</a:t>
            </a:r>
            <a:r>
              <a:rPr lang="en-US" sz="1000" dirty="0">
                <a:effectLst/>
                <a:ea typeface="Times New Roman" panose="02020603050405020304" pitchFamily="18" charset="0"/>
              </a:rPr>
              <a:t> </a:t>
            </a:r>
            <a:r>
              <a:rPr lang="en-US" sz="1000" dirty="0" err="1">
                <a:effectLst/>
                <a:ea typeface="Times New Roman" panose="02020603050405020304" pitchFamily="18" charset="0"/>
              </a:rPr>
              <a:t>Dermosifiliogr</a:t>
            </a:r>
            <a:r>
              <a:rPr lang="en-US" sz="1000" dirty="0">
                <a:effectLst/>
                <a:ea typeface="Times New Roman" panose="02020603050405020304" pitchFamily="18" charset="0"/>
              </a:rPr>
              <a:t>. 2015 Nov;106(9):716-24. </a:t>
            </a:r>
          </a:p>
          <a:p>
            <a:pPr marL="114300" marR="0">
              <a:spcBef>
                <a:spcPts val="0"/>
              </a:spcBef>
              <a:spcAft>
                <a:spcPts val="0"/>
              </a:spcAft>
            </a:pPr>
            <a:r>
              <a:rPr lang="en-US" sz="1000" dirty="0">
                <a:effectLst/>
                <a:ea typeface="Times New Roman" panose="02020603050405020304" pitchFamily="18" charset="0"/>
              </a:rPr>
              <a:t> </a:t>
            </a:r>
            <a:endParaRPr lang="en-US" sz="1000" dirty="0">
              <a:ea typeface="Times New Roman" panose="02020603050405020304" pitchFamily="18" charset="0"/>
            </a:endParaRPr>
          </a:p>
          <a:p>
            <a:pPr marL="114300" marR="0">
              <a:spcBef>
                <a:spcPts val="0"/>
              </a:spcBef>
              <a:spcAft>
                <a:spcPts val="0"/>
              </a:spcAft>
            </a:pPr>
            <a:r>
              <a:rPr lang="en-US" sz="1000" dirty="0">
                <a:effectLst/>
                <a:ea typeface="Times New Roman" panose="02020603050405020304" pitchFamily="18" charset="0"/>
              </a:rPr>
              <a:t>Ring HC, Maul JT, Yao Y, Wu JJ, Thyssen JP, Thomsen SF, </a:t>
            </a:r>
            <a:r>
              <a:rPr lang="en-US" sz="1000" dirty="0" err="1">
                <a:effectLst/>
                <a:ea typeface="Times New Roman" panose="02020603050405020304" pitchFamily="18" charset="0"/>
              </a:rPr>
              <a:t>Egeberg</a:t>
            </a:r>
            <a:r>
              <a:rPr lang="en-US" sz="1000" dirty="0">
                <a:effectLst/>
                <a:ea typeface="Times New Roman" panose="02020603050405020304" pitchFamily="18" charset="0"/>
              </a:rPr>
              <a:t> A. Drug Survival of Biologics in Patients With Hidradenitis Suppurativa. JAMA Dermatol. 2022 Feb 1;158(2):184-188. </a:t>
            </a:r>
          </a:p>
          <a:p>
            <a:pPr marL="114300" marR="0">
              <a:spcBef>
                <a:spcPts val="0"/>
              </a:spcBef>
              <a:spcAft>
                <a:spcPts val="0"/>
              </a:spcAft>
            </a:pPr>
            <a:r>
              <a:rPr lang="en-US" sz="1000" dirty="0">
                <a:effectLst/>
                <a:ea typeface="Times New Roman" panose="02020603050405020304" pitchFamily="18" charset="0"/>
              </a:rPr>
              <a:t> </a:t>
            </a:r>
          </a:p>
          <a:p>
            <a:pPr marL="114300" marR="0">
              <a:spcBef>
                <a:spcPts val="0"/>
              </a:spcBef>
              <a:spcAft>
                <a:spcPts val="0"/>
              </a:spcAft>
            </a:pPr>
            <a:r>
              <a:rPr lang="en-US" sz="1000" dirty="0">
                <a:effectLst/>
                <a:ea typeface="Times New Roman" panose="02020603050405020304" pitchFamily="18" charset="0"/>
              </a:rPr>
              <a:t>Sachdeva M, Kim P, Mufti A, </a:t>
            </a:r>
            <a:r>
              <a:rPr lang="en-US" sz="1000" dirty="0" err="1">
                <a:effectLst/>
                <a:ea typeface="Times New Roman" panose="02020603050405020304" pitchFamily="18" charset="0"/>
              </a:rPr>
              <a:t>Maliyar</a:t>
            </a:r>
            <a:r>
              <a:rPr lang="en-US" sz="1000" dirty="0">
                <a:effectLst/>
                <a:ea typeface="Times New Roman" panose="02020603050405020304" pitchFamily="18" charset="0"/>
              </a:rPr>
              <a:t> K, </a:t>
            </a:r>
            <a:r>
              <a:rPr lang="en-US" sz="1000" dirty="0" err="1">
                <a:effectLst/>
                <a:ea typeface="Times New Roman" panose="02020603050405020304" pitchFamily="18" charset="0"/>
              </a:rPr>
              <a:t>Sibbald</a:t>
            </a:r>
            <a:r>
              <a:rPr lang="en-US" sz="1000" dirty="0">
                <a:effectLst/>
                <a:ea typeface="Times New Roman" panose="02020603050405020304" pitchFamily="18" charset="0"/>
              </a:rPr>
              <a:t> C, </a:t>
            </a:r>
            <a:r>
              <a:rPr lang="en-US" sz="1000" dirty="0" err="1">
                <a:effectLst/>
                <a:ea typeface="Times New Roman" panose="02020603050405020304" pitchFamily="18" charset="0"/>
              </a:rPr>
              <a:t>Alavi</a:t>
            </a:r>
            <a:r>
              <a:rPr lang="en-US" sz="1000" dirty="0">
                <a:effectLst/>
                <a:ea typeface="Times New Roman" panose="02020603050405020304" pitchFamily="18" charset="0"/>
              </a:rPr>
              <a:t> A. Biologic Use in Pediatric Patients With Hidradenitis Suppurativa: A Systematic Review. J </a:t>
            </a:r>
            <a:r>
              <a:rPr lang="en-US" sz="1000" dirty="0" err="1">
                <a:effectLst/>
                <a:ea typeface="Times New Roman" panose="02020603050405020304" pitchFamily="18" charset="0"/>
              </a:rPr>
              <a:t>Cutan</a:t>
            </a:r>
            <a:r>
              <a:rPr lang="en-US" sz="1000" dirty="0">
                <a:effectLst/>
                <a:ea typeface="Times New Roman" panose="02020603050405020304" pitchFamily="18" charset="0"/>
              </a:rPr>
              <a:t> Med Surg. 2022 Mar-Apr;26(2):176-180. </a:t>
            </a:r>
          </a:p>
          <a:p>
            <a:pPr marL="114300" marR="0">
              <a:spcBef>
                <a:spcPts val="0"/>
              </a:spcBef>
              <a:spcAft>
                <a:spcPts val="0"/>
              </a:spcAft>
            </a:pPr>
            <a:r>
              <a:rPr lang="en-US" sz="1000" dirty="0">
                <a:effectLst/>
                <a:ea typeface="Times New Roman" panose="02020603050405020304" pitchFamily="18" charset="0"/>
              </a:rPr>
              <a:t> </a:t>
            </a:r>
          </a:p>
          <a:p>
            <a:pPr marL="114300" marR="0">
              <a:spcBef>
                <a:spcPts val="0"/>
              </a:spcBef>
              <a:spcAft>
                <a:spcPts val="0"/>
              </a:spcAft>
            </a:pPr>
            <a:r>
              <a:rPr lang="en-US" sz="1000" dirty="0">
                <a:effectLst/>
                <a:ea typeface="Times New Roman" panose="02020603050405020304" pitchFamily="18" charset="0"/>
              </a:rPr>
              <a:t>Shanmugam VK, Zaman NM, McNish S, </a:t>
            </a:r>
            <a:r>
              <a:rPr lang="en-US" sz="1000" dirty="0" err="1">
                <a:effectLst/>
                <a:ea typeface="Times New Roman" panose="02020603050405020304" pitchFamily="18" charset="0"/>
              </a:rPr>
              <a:t>Hant</a:t>
            </a:r>
            <a:r>
              <a:rPr lang="en-US" sz="1000" dirty="0">
                <a:effectLst/>
                <a:ea typeface="Times New Roman" panose="02020603050405020304" pitchFamily="18" charset="0"/>
              </a:rPr>
              <a:t> FN. Review of Current Immunologic Therapies for Hidradenitis Suppurativa. Int J </a:t>
            </a:r>
            <a:r>
              <a:rPr lang="en-US" sz="1000" dirty="0" err="1">
                <a:effectLst/>
                <a:ea typeface="Times New Roman" panose="02020603050405020304" pitchFamily="18" charset="0"/>
              </a:rPr>
              <a:t>Rheumatol</a:t>
            </a:r>
            <a:r>
              <a:rPr lang="en-US" sz="1000" dirty="0">
                <a:effectLst/>
                <a:ea typeface="Times New Roman" panose="02020603050405020304" pitchFamily="18" charset="0"/>
              </a:rPr>
              <a:t>. 2017;2017:8018192.</a:t>
            </a:r>
          </a:p>
          <a:p>
            <a:pPr marL="114300" marR="0">
              <a:spcBef>
                <a:spcPts val="0"/>
              </a:spcBef>
              <a:spcAft>
                <a:spcPts val="0"/>
              </a:spcAft>
            </a:pPr>
            <a:r>
              <a:rPr lang="en-US" sz="1000" dirty="0">
                <a:effectLst/>
                <a:ea typeface="Times New Roman" panose="02020603050405020304" pitchFamily="18" charset="0"/>
              </a:rPr>
              <a:t> </a:t>
            </a:r>
          </a:p>
          <a:p>
            <a:pPr marL="114300" marR="0">
              <a:spcBef>
                <a:spcPts val="0"/>
              </a:spcBef>
              <a:spcAft>
                <a:spcPts val="0"/>
              </a:spcAft>
            </a:pPr>
            <a:r>
              <a:rPr lang="en-US" sz="1000" dirty="0" err="1">
                <a:effectLst/>
                <a:ea typeface="Times New Roman" panose="02020603050405020304" pitchFamily="18" charset="0"/>
              </a:rPr>
              <a:t>Sirvan</a:t>
            </a:r>
            <a:r>
              <a:rPr lang="en-US" sz="1000" dirty="0">
                <a:effectLst/>
                <a:ea typeface="Times New Roman" panose="02020603050405020304" pitchFamily="18" charset="0"/>
              </a:rPr>
              <a:t>, </a:t>
            </a:r>
            <a:r>
              <a:rPr lang="en-US" sz="1000" dirty="0" err="1">
                <a:effectLst/>
                <a:ea typeface="Times New Roman" panose="02020603050405020304" pitchFamily="18" charset="0"/>
              </a:rPr>
              <a:t>Selami</a:t>
            </a:r>
            <a:r>
              <a:rPr lang="en-US" sz="1000" dirty="0">
                <a:effectLst/>
                <a:ea typeface="Times New Roman" panose="02020603050405020304" pitchFamily="18" charset="0"/>
              </a:rPr>
              <a:t> </a:t>
            </a:r>
            <a:r>
              <a:rPr lang="en-US" sz="1000" dirty="0" err="1">
                <a:effectLst/>
                <a:ea typeface="Times New Roman" panose="02020603050405020304" pitchFamily="18" charset="0"/>
              </a:rPr>
              <a:t>Serhat</a:t>
            </a:r>
            <a:r>
              <a:rPr lang="en-US" sz="1000" dirty="0">
                <a:effectLst/>
                <a:ea typeface="Times New Roman" panose="02020603050405020304" pitchFamily="18" charset="0"/>
              </a:rPr>
              <a:t> et al. “Posterior Arm Perforator Flap for Axillary Reconstruction After Hidradenitis Suppurativa Excision.” </a:t>
            </a:r>
            <a:r>
              <a:rPr lang="en-US" sz="1000" i="1" dirty="0">
                <a:effectLst/>
                <a:ea typeface="Times New Roman" panose="02020603050405020304" pitchFamily="18" charset="0"/>
              </a:rPr>
              <a:t>Plastic surgery (Oakville, Ont.)</a:t>
            </a:r>
            <a:r>
              <a:rPr lang="en-US" sz="1000" dirty="0">
                <a:effectLst/>
                <a:ea typeface="Times New Roman" panose="02020603050405020304" pitchFamily="18" charset="0"/>
              </a:rPr>
              <a:t> vol. 27,3 (2019): 204-210. </a:t>
            </a:r>
          </a:p>
          <a:p>
            <a:pPr marL="114300" marR="0">
              <a:spcBef>
                <a:spcPts val="0"/>
              </a:spcBef>
              <a:spcAft>
                <a:spcPts val="0"/>
              </a:spcAft>
            </a:pPr>
            <a:r>
              <a:rPr lang="en-US" sz="1000" dirty="0">
                <a:effectLst/>
                <a:ea typeface="Times New Roman" panose="02020603050405020304" pitchFamily="18" charset="0"/>
              </a:rPr>
              <a:t> </a:t>
            </a:r>
          </a:p>
          <a:p>
            <a:pPr marL="114300" marR="0">
              <a:spcBef>
                <a:spcPts val="0"/>
              </a:spcBef>
              <a:spcAft>
                <a:spcPts val="0"/>
              </a:spcAft>
            </a:pPr>
            <a:r>
              <a:rPr lang="en-US" sz="1000" dirty="0" err="1">
                <a:effectLst/>
                <a:ea typeface="Times New Roman" panose="02020603050405020304" pitchFamily="18" charset="0"/>
              </a:rPr>
              <a:t>Sugio</a:t>
            </a:r>
            <a:r>
              <a:rPr lang="en-US" sz="1000" dirty="0">
                <a:effectLst/>
                <a:ea typeface="Times New Roman" panose="02020603050405020304" pitchFamily="18" charset="0"/>
              </a:rPr>
              <a:t> Y, Tomita K, Hosokawa K. Reconstruction after Excision of Hidradenitis Suppurativa: Are Skin Grafts Better than Flaps? </a:t>
            </a:r>
            <a:r>
              <a:rPr lang="en-US" sz="1000" dirty="0" err="1">
                <a:effectLst/>
                <a:ea typeface="Times New Roman" panose="02020603050405020304" pitchFamily="18" charset="0"/>
              </a:rPr>
              <a:t>Plast</a:t>
            </a:r>
            <a:r>
              <a:rPr lang="en-US" sz="1000" dirty="0">
                <a:effectLst/>
                <a:ea typeface="Times New Roman" panose="02020603050405020304" pitchFamily="18" charset="0"/>
              </a:rPr>
              <a:t> </a:t>
            </a:r>
            <a:r>
              <a:rPr lang="en-US" sz="1000" dirty="0" err="1">
                <a:effectLst/>
                <a:ea typeface="Times New Roman" panose="02020603050405020304" pitchFamily="18" charset="0"/>
              </a:rPr>
              <a:t>Reconstr</a:t>
            </a:r>
            <a:r>
              <a:rPr lang="en-US" sz="1000" dirty="0">
                <a:effectLst/>
                <a:ea typeface="Times New Roman" panose="02020603050405020304" pitchFamily="18" charset="0"/>
              </a:rPr>
              <a:t> Surg Glob Open. 2016 Nov 10;4(11).</a:t>
            </a:r>
          </a:p>
          <a:p>
            <a:pPr marL="114300" marR="0">
              <a:spcBef>
                <a:spcPts val="0"/>
              </a:spcBef>
              <a:spcAft>
                <a:spcPts val="0"/>
              </a:spcAft>
            </a:pPr>
            <a:r>
              <a:rPr lang="en-US" sz="1000" dirty="0">
                <a:effectLst/>
                <a:ea typeface="Times New Roman" panose="02020603050405020304" pitchFamily="18" charset="0"/>
              </a:rPr>
              <a:t> </a:t>
            </a:r>
          </a:p>
          <a:p>
            <a:pPr marL="114300" marR="0">
              <a:spcBef>
                <a:spcPts val="0"/>
              </a:spcBef>
              <a:spcAft>
                <a:spcPts val="0"/>
              </a:spcAft>
            </a:pPr>
            <a:r>
              <a:rPr lang="en-US" sz="1000" dirty="0">
                <a:effectLst/>
                <a:ea typeface="Times New Roman" panose="02020603050405020304" pitchFamily="18" charset="0"/>
              </a:rPr>
              <a:t>Williams, Samuel C et al. “A systematic review and critical appraisal of metagenomic and culture studies in hidradenitis suppurativa.” </a:t>
            </a:r>
            <a:r>
              <a:rPr lang="en-US" sz="1000" i="1" dirty="0">
                <a:effectLst/>
                <a:ea typeface="Times New Roman" panose="02020603050405020304" pitchFamily="18" charset="0"/>
              </a:rPr>
              <a:t>Experimental dermatology</a:t>
            </a:r>
            <a:r>
              <a:rPr lang="en-US" sz="1000" dirty="0">
                <a:effectLst/>
                <a:ea typeface="Times New Roman" panose="02020603050405020304" pitchFamily="18" charset="0"/>
              </a:rPr>
              <a:t> vol. 30,10 (2021): 1388-1397. </a:t>
            </a:r>
          </a:p>
          <a:p>
            <a:pPr marL="9525"/>
            <a:endParaRPr lang="en-US" sz="1000" dirty="0"/>
          </a:p>
        </p:txBody>
      </p:sp>
    </p:spTree>
    <p:extLst>
      <p:ext uri="{BB962C8B-B14F-4D97-AF65-F5344CB8AC3E}">
        <p14:creationId xmlns:p14="http://schemas.microsoft.com/office/powerpoint/2010/main" val="120190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DC64A26-07AC-20FC-39C2-E5A829D6ED9E}"/>
              </a:ext>
            </a:extLst>
          </p:cNvPr>
          <p:cNvSpPr>
            <a:spLocks noGrp="1"/>
          </p:cNvSpPr>
          <p:nvPr>
            <p:ph type="title"/>
          </p:nvPr>
        </p:nvSpPr>
        <p:spPr>
          <a:xfrm>
            <a:off x="157044" y="209550"/>
            <a:ext cx="8507392" cy="672387"/>
          </a:xfrm>
        </p:spPr>
        <p:txBody>
          <a:bodyPr>
            <a:noAutofit/>
          </a:bodyPr>
          <a:lstStyle/>
          <a:p>
            <a:pPr algn="ctr"/>
            <a:r>
              <a:rPr lang="en-US" sz="3200" dirty="0">
                <a:solidFill>
                  <a:schemeClr val="tx1"/>
                </a:solidFill>
              </a:rPr>
              <a:t>Hidradenitis Suppurativa</a:t>
            </a:r>
          </a:p>
        </p:txBody>
      </p:sp>
      <p:sp>
        <p:nvSpPr>
          <p:cNvPr id="7" name="Content Placeholder 2">
            <a:extLst>
              <a:ext uri="{FF2B5EF4-FFF2-40B4-BE49-F238E27FC236}">
                <a16:creationId xmlns:a16="http://schemas.microsoft.com/office/drawing/2014/main" id="{69BD08FB-3CED-5181-9358-4B22270D69F3}"/>
              </a:ext>
            </a:extLst>
          </p:cNvPr>
          <p:cNvSpPr txBox="1">
            <a:spLocks/>
          </p:cNvSpPr>
          <p:nvPr/>
        </p:nvSpPr>
        <p:spPr>
          <a:xfrm>
            <a:off x="628650" y="1341303"/>
            <a:ext cx="8220196" cy="288303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r>
              <a:rPr lang="en-US" sz="1800" dirty="0"/>
              <a:t>Infundibular hyperkeratosis, hyperplasia of the follicular epithelium and </a:t>
            </a:r>
            <a:r>
              <a:rPr lang="en-US" sz="1800" dirty="0" err="1"/>
              <a:t>perifolliculitis</a:t>
            </a:r>
            <a:r>
              <a:rPr lang="en-US" sz="1800" dirty="0"/>
              <a:t> are major histopathological characteristics of hidradenitis </a:t>
            </a:r>
            <a:r>
              <a:rPr lang="en-US" sz="1800" dirty="0" err="1"/>
              <a:t>suppurativa</a:t>
            </a:r>
            <a:r>
              <a:rPr lang="en-US" sz="1800" dirty="0"/>
              <a:t>/acne </a:t>
            </a:r>
            <a:r>
              <a:rPr lang="en-US" sz="1800" dirty="0" err="1"/>
              <a:t>inversa</a:t>
            </a:r>
            <a:r>
              <a:rPr lang="en-US" sz="1800" dirty="0"/>
              <a:t>. </a:t>
            </a:r>
          </a:p>
          <a:p>
            <a:pPr>
              <a:buClr>
                <a:srgbClr val="C00000"/>
              </a:buClr>
            </a:pPr>
            <a:r>
              <a:rPr lang="en-US" sz="1800" dirty="0"/>
              <a:t>These apparently precede rupture of the follicle. </a:t>
            </a:r>
          </a:p>
          <a:p>
            <a:pPr>
              <a:buClr>
                <a:srgbClr val="C00000"/>
              </a:buClr>
            </a:pPr>
            <a:r>
              <a:rPr lang="en-US" sz="1800" dirty="0"/>
              <a:t>In particular, hyperplasia of the follicular epithelium probably marks the beginning of sinus formation, which usually spreads horizontally. </a:t>
            </a:r>
          </a:p>
          <a:p>
            <a:pPr>
              <a:buClr>
                <a:srgbClr val="C00000"/>
              </a:buClr>
            </a:pPr>
            <a:r>
              <a:rPr lang="en-US" sz="1800" dirty="0" err="1"/>
              <a:t>Psoriasiform</a:t>
            </a:r>
            <a:r>
              <a:rPr lang="en-US" sz="1800" dirty="0"/>
              <a:t> hyperplasia of the </a:t>
            </a:r>
            <a:r>
              <a:rPr lang="en-US" sz="1800" dirty="0" err="1"/>
              <a:t>interfollicular</a:t>
            </a:r>
            <a:r>
              <a:rPr lang="en-US" sz="1800" dirty="0"/>
              <a:t> epidermis with </a:t>
            </a:r>
            <a:r>
              <a:rPr lang="en-US" sz="1800" dirty="0" err="1"/>
              <a:t>subepidermal</a:t>
            </a:r>
            <a:r>
              <a:rPr lang="en-US" sz="1800" dirty="0"/>
              <a:t> inflammatory infiltrate might be interpreted as an inflammation‐driven process basically identical to that which is evident at the terminal follicle. </a:t>
            </a:r>
          </a:p>
          <a:p>
            <a:pPr>
              <a:buClr>
                <a:srgbClr val="C00000"/>
              </a:buClr>
            </a:pPr>
            <a:r>
              <a:rPr lang="en-US" sz="1800" dirty="0"/>
              <a:t>However, it does not lead to harmful and progressive sequelae like those (rupture, sinus tracts) seen at the terminal follicles.</a:t>
            </a:r>
          </a:p>
        </p:txBody>
      </p:sp>
      <p:sp>
        <p:nvSpPr>
          <p:cNvPr id="9" name="TextBox 8">
            <a:extLst>
              <a:ext uri="{FF2B5EF4-FFF2-40B4-BE49-F238E27FC236}">
                <a16:creationId xmlns:a16="http://schemas.microsoft.com/office/drawing/2014/main" id="{B8A17D16-A77F-F313-CEB4-864B3A4D6C6D}"/>
              </a:ext>
            </a:extLst>
          </p:cNvPr>
          <p:cNvSpPr txBox="1"/>
          <p:nvPr/>
        </p:nvSpPr>
        <p:spPr>
          <a:xfrm>
            <a:off x="3207634" y="4485784"/>
            <a:ext cx="5755512" cy="577081"/>
          </a:xfrm>
          <a:prstGeom prst="rect">
            <a:avLst/>
          </a:prstGeom>
          <a:noFill/>
        </p:spPr>
        <p:txBody>
          <a:bodyPr wrap="square" rtlCol="0">
            <a:spAutoFit/>
          </a:bodyPr>
          <a:lstStyle/>
          <a:p>
            <a:pPr marL="345281" indent="-345281">
              <a:buClr>
                <a:srgbClr val="C00000"/>
              </a:buClr>
            </a:pPr>
            <a:r>
              <a:rPr lang="en-US" sz="1050" dirty="0"/>
              <a:t>von </a:t>
            </a:r>
            <a:r>
              <a:rPr lang="en-US" sz="1050" dirty="0" err="1"/>
              <a:t>Laffert</a:t>
            </a:r>
            <a:r>
              <a:rPr lang="en-US" sz="1050" dirty="0"/>
              <a:t> M, </a:t>
            </a:r>
            <a:r>
              <a:rPr lang="en-US" sz="1050" dirty="0" err="1"/>
              <a:t>Stadie</a:t>
            </a:r>
            <a:r>
              <a:rPr lang="en-US" sz="1050" dirty="0"/>
              <a:t> V, </a:t>
            </a:r>
            <a:r>
              <a:rPr lang="en-US" sz="1050" dirty="0" err="1"/>
              <a:t>Wohlrab</a:t>
            </a:r>
            <a:r>
              <a:rPr lang="en-US" sz="1050" dirty="0"/>
              <a:t> J, </a:t>
            </a:r>
            <a:r>
              <a:rPr lang="en-US" sz="1050" dirty="0" err="1"/>
              <a:t>Marsch</a:t>
            </a:r>
            <a:r>
              <a:rPr lang="en-US" sz="1050" dirty="0"/>
              <a:t> WC. Hidradenitis </a:t>
            </a:r>
            <a:r>
              <a:rPr lang="en-US" sz="1050" dirty="0" err="1"/>
              <a:t>suppurativa</a:t>
            </a:r>
            <a:r>
              <a:rPr lang="en-US" sz="1050" dirty="0"/>
              <a:t>/acne </a:t>
            </a:r>
            <a:r>
              <a:rPr lang="en-US" sz="1050" dirty="0" err="1"/>
              <a:t>inversa</a:t>
            </a:r>
            <a:r>
              <a:rPr lang="en-US" sz="1050" dirty="0"/>
              <a:t>: </a:t>
            </a:r>
            <a:r>
              <a:rPr lang="en-US" sz="1050" dirty="0" err="1"/>
              <a:t>bilocated</a:t>
            </a:r>
            <a:r>
              <a:rPr lang="en-US" sz="1050" dirty="0"/>
              <a:t> epithelial hyperplasia with very different sequelae. </a:t>
            </a:r>
            <a:r>
              <a:rPr lang="en-US" sz="1050" i="1" dirty="0"/>
              <a:t>Br J </a:t>
            </a:r>
            <a:r>
              <a:rPr lang="en-US" sz="1050" i="1" dirty="0" err="1"/>
              <a:t>Dermatol</a:t>
            </a:r>
            <a:r>
              <a:rPr lang="en-US" sz="1050" dirty="0"/>
              <a:t>. 2011;164(2):367-371.</a:t>
            </a:r>
          </a:p>
        </p:txBody>
      </p:sp>
    </p:spTree>
    <p:extLst>
      <p:ext uri="{BB962C8B-B14F-4D97-AF65-F5344CB8AC3E}">
        <p14:creationId xmlns:p14="http://schemas.microsoft.com/office/powerpoint/2010/main" val="2486184277"/>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chemeClr val="tx1"/>
                </a:solidFill>
              </a:rPr>
              <a:t>What is definition of Hidradenitis </a:t>
            </a:r>
            <a:r>
              <a:rPr lang="en-US" dirty="0" err="1">
                <a:solidFill>
                  <a:schemeClr val="tx1"/>
                </a:solidFill>
              </a:rPr>
              <a:t>suppurativa</a:t>
            </a:r>
            <a:r>
              <a:rPr lang="en-US" dirty="0">
                <a:solidFill>
                  <a:schemeClr val="tx1"/>
                </a:solidFill>
              </a:rPr>
              <a:t>?</a:t>
            </a:r>
          </a:p>
        </p:txBody>
      </p:sp>
      <p:sp>
        <p:nvSpPr>
          <p:cNvPr id="8" name="Content Placeholder 2"/>
          <p:cNvSpPr txBox="1">
            <a:spLocks/>
          </p:cNvSpPr>
          <p:nvPr/>
        </p:nvSpPr>
        <p:spPr>
          <a:xfrm>
            <a:off x="628650" y="1341303"/>
            <a:ext cx="8220196" cy="288303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1650" dirty="0"/>
          </a:p>
        </p:txBody>
      </p:sp>
      <p:sp>
        <p:nvSpPr>
          <p:cNvPr id="12" name="TextBox 11"/>
          <p:cNvSpPr txBox="1"/>
          <p:nvPr/>
        </p:nvSpPr>
        <p:spPr>
          <a:xfrm>
            <a:off x="3207634" y="4485784"/>
            <a:ext cx="5755512" cy="415498"/>
          </a:xfrm>
          <a:prstGeom prst="rect">
            <a:avLst/>
          </a:prstGeom>
          <a:noFill/>
        </p:spPr>
        <p:txBody>
          <a:bodyPr wrap="square" rtlCol="0">
            <a:spAutoFit/>
          </a:bodyPr>
          <a:lstStyle/>
          <a:p>
            <a:pPr marL="345281" indent="-345281"/>
            <a:r>
              <a:rPr lang="en-US" sz="1050" dirty="0"/>
              <a:t>Ferris A, Harding K. Hidradenitis </a:t>
            </a:r>
            <a:r>
              <a:rPr lang="en-US" sz="1050" dirty="0" err="1"/>
              <a:t>suppurativa</a:t>
            </a:r>
            <a:r>
              <a:rPr lang="en-US" sz="1050" dirty="0"/>
              <a:t>: a clinical summary. Wounds UK. 2019; 15(1): 53-57. </a:t>
            </a:r>
          </a:p>
        </p:txBody>
      </p:sp>
      <p:sp>
        <p:nvSpPr>
          <p:cNvPr id="5" name="Content Placeholder 2"/>
          <p:cNvSpPr txBox="1">
            <a:spLocks/>
          </p:cNvSpPr>
          <p:nvPr/>
        </p:nvSpPr>
        <p:spPr>
          <a:xfrm>
            <a:off x="4738747" y="2025534"/>
            <a:ext cx="3747506" cy="30246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r>
              <a:rPr lang="en-US" sz="1350" dirty="0"/>
              <a:t>Schematic representation of the pathophysiology of HS. Follicles adjacent to the apocrine glands become occluded leading to inflammation, rupture and sinus formation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341302"/>
            <a:ext cx="3821075" cy="2876871"/>
          </a:xfrm>
          <a:prstGeom prst="rect">
            <a:avLst/>
          </a:prstGeom>
        </p:spPr>
      </p:pic>
    </p:spTree>
    <p:extLst>
      <p:ext uri="{BB962C8B-B14F-4D97-AF65-F5344CB8AC3E}">
        <p14:creationId xmlns:p14="http://schemas.microsoft.com/office/powerpoint/2010/main" val="1216700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uClr>
                <a:srgbClr val="C00000"/>
              </a:buClr>
            </a:pPr>
            <a:r>
              <a:rPr lang="en-US" dirty="0">
                <a:solidFill>
                  <a:schemeClr val="tx1"/>
                </a:solidFill>
              </a:rPr>
              <a:t>Pathology: What is hidradenitis </a:t>
            </a:r>
            <a:r>
              <a:rPr lang="en-US" dirty="0" err="1">
                <a:solidFill>
                  <a:schemeClr val="tx1"/>
                </a:solidFill>
              </a:rPr>
              <a:t>suppurativa</a:t>
            </a:r>
            <a:r>
              <a:rPr lang="en-US" dirty="0">
                <a:solidFill>
                  <a:schemeClr val="tx1"/>
                </a:solidFill>
              </a:rPr>
              <a:t>?</a:t>
            </a:r>
          </a:p>
        </p:txBody>
      </p:sp>
      <p:sp>
        <p:nvSpPr>
          <p:cNvPr id="8" name="Content Placeholder 2"/>
          <p:cNvSpPr txBox="1">
            <a:spLocks/>
          </p:cNvSpPr>
          <p:nvPr/>
        </p:nvSpPr>
        <p:spPr>
          <a:xfrm>
            <a:off x="465158" y="1410750"/>
            <a:ext cx="4318081" cy="288303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r>
              <a:rPr lang="en-US" sz="1650" dirty="0"/>
              <a:t>Hidradenitis </a:t>
            </a:r>
            <a:r>
              <a:rPr lang="en-US" sz="1650" dirty="0" err="1"/>
              <a:t>suppurativa</a:t>
            </a:r>
            <a:r>
              <a:rPr lang="en-US" sz="1650" dirty="0"/>
              <a:t> is a chronic, inflammatory, recurring, debilitating skin disease of the hair follicles that usually presents after puberty with painful, deep-seated, inflamed lesions in the apocrine gland-bearing areas of the body (most commonly the axillae, inguinal, and </a:t>
            </a:r>
            <a:r>
              <a:rPr lang="en-US" sz="1650" dirty="0" err="1"/>
              <a:t>anogenital</a:t>
            </a:r>
            <a:r>
              <a:rPr lang="en-US" sz="1650" dirty="0"/>
              <a:t> regions). </a:t>
            </a:r>
          </a:p>
          <a:p>
            <a:pPr>
              <a:buClr>
                <a:srgbClr val="C00000"/>
              </a:buClr>
            </a:pPr>
            <a:r>
              <a:rPr lang="en-US" sz="1650" dirty="0"/>
              <a:t>Although it occurs in about 0.05 and 4% of the general population, its incidence in pediatric populations is unknown.</a:t>
            </a:r>
          </a:p>
          <a:p>
            <a:pPr>
              <a:buClr>
                <a:srgbClr val="C00000"/>
              </a:buClr>
            </a:pPr>
            <a:r>
              <a:rPr lang="en-US" sz="1650" dirty="0"/>
              <a:t>Early recognition and treatment is crucial in order to minimize subsequent life-course effects of this disease.</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6198" y="1268017"/>
            <a:ext cx="3582365" cy="3106877"/>
          </a:xfrm>
          <a:prstGeom prst="rect">
            <a:avLst/>
          </a:prstGeom>
        </p:spPr>
      </p:pic>
      <p:sp>
        <p:nvSpPr>
          <p:cNvPr id="12" name="TextBox 11"/>
          <p:cNvSpPr txBox="1"/>
          <p:nvPr/>
        </p:nvSpPr>
        <p:spPr>
          <a:xfrm>
            <a:off x="4358608" y="4436515"/>
            <a:ext cx="4374491" cy="415498"/>
          </a:xfrm>
          <a:prstGeom prst="rect">
            <a:avLst/>
          </a:prstGeom>
          <a:noFill/>
        </p:spPr>
        <p:txBody>
          <a:bodyPr wrap="square" rtlCol="0">
            <a:spAutoFit/>
          </a:bodyPr>
          <a:lstStyle/>
          <a:p>
            <a:pPr marL="345281" indent="-345281">
              <a:buClr>
                <a:srgbClr val="C00000"/>
              </a:buClr>
            </a:pPr>
            <a:r>
              <a:rPr lang="en-US" sz="1050" dirty="0" err="1"/>
              <a:t>Lindenhardt</a:t>
            </a:r>
            <a:r>
              <a:rPr lang="en-US" sz="1050" dirty="0"/>
              <a:t> </a:t>
            </a:r>
            <a:r>
              <a:rPr lang="en-US" sz="1050" dirty="0" err="1"/>
              <a:t>Saunte</a:t>
            </a:r>
            <a:r>
              <a:rPr lang="en-US" sz="1050" dirty="0"/>
              <a:t> DM, et al. Hidradenitis </a:t>
            </a:r>
            <a:r>
              <a:rPr lang="en-US" sz="1050" dirty="0" err="1"/>
              <a:t>suppurativa</a:t>
            </a:r>
            <a:r>
              <a:rPr lang="en-US" sz="1050" dirty="0"/>
              <a:t>: Advances in diagnosis and treatment. </a:t>
            </a:r>
            <a:r>
              <a:rPr lang="en-US" sz="1050" i="1" dirty="0"/>
              <a:t>JAMA </a:t>
            </a:r>
            <a:r>
              <a:rPr lang="en-US" sz="1050" dirty="0"/>
              <a:t>2017 (318)20: 2019-2032. </a:t>
            </a:r>
          </a:p>
        </p:txBody>
      </p:sp>
    </p:spTree>
    <p:extLst>
      <p:ext uri="{BB962C8B-B14F-4D97-AF65-F5344CB8AC3E}">
        <p14:creationId xmlns:p14="http://schemas.microsoft.com/office/powerpoint/2010/main" val="269666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What are the inflammatory pathways for hidradenitis </a:t>
            </a:r>
            <a:r>
              <a:rPr lang="en-US" dirty="0" err="1">
                <a:solidFill>
                  <a:schemeClr val="tx1"/>
                </a:solidFill>
              </a:rPr>
              <a:t>suppurativa</a:t>
            </a:r>
            <a:r>
              <a:rPr lang="en-US" dirty="0">
                <a:solidFill>
                  <a:schemeClr val="tx1"/>
                </a:solidFill>
              </a:rPr>
              <a:t>?</a:t>
            </a:r>
          </a:p>
        </p:txBody>
      </p:sp>
      <p:sp>
        <p:nvSpPr>
          <p:cNvPr id="12" name="TextBox 11"/>
          <p:cNvSpPr txBox="1"/>
          <p:nvPr/>
        </p:nvSpPr>
        <p:spPr>
          <a:xfrm>
            <a:off x="3081760" y="4727399"/>
            <a:ext cx="5781555" cy="577081"/>
          </a:xfrm>
          <a:prstGeom prst="rect">
            <a:avLst/>
          </a:prstGeom>
          <a:noFill/>
        </p:spPr>
        <p:txBody>
          <a:bodyPr wrap="square" rtlCol="0">
            <a:spAutoFit/>
          </a:bodyPr>
          <a:lstStyle/>
          <a:p>
            <a:pPr marL="345281" indent="-345281"/>
            <a:r>
              <a:rPr lang="en-US" sz="1050" dirty="0" err="1"/>
              <a:t>Maarouf</a:t>
            </a:r>
            <a:r>
              <a:rPr lang="en-US" sz="1050" dirty="0"/>
              <a:t> M, Clark AK, Lee DE, Shi VY. Targeted treatments for hidradenitis </a:t>
            </a:r>
            <a:r>
              <a:rPr lang="en-US" sz="1050" dirty="0" err="1"/>
              <a:t>suppurativa</a:t>
            </a:r>
            <a:r>
              <a:rPr lang="en-US" sz="1050" dirty="0"/>
              <a:t>: a review of the current literature and ongoing clinical trials. </a:t>
            </a:r>
            <a:r>
              <a:rPr lang="en-US" sz="1050" i="1" dirty="0"/>
              <a:t>J </a:t>
            </a:r>
            <a:r>
              <a:rPr lang="en-US" sz="1050" i="1" dirty="0" err="1"/>
              <a:t>Dermatolog</a:t>
            </a:r>
            <a:r>
              <a:rPr lang="en-US" sz="1050" i="1" dirty="0"/>
              <a:t> Treat</a:t>
            </a:r>
            <a:r>
              <a:rPr lang="en-US" sz="1050" dirty="0"/>
              <a:t>. 2018;29(5):441-449.</a:t>
            </a:r>
          </a:p>
        </p:txBody>
      </p:sp>
      <p:pic>
        <p:nvPicPr>
          <p:cNvPr id="3" name="Picture 2"/>
          <p:cNvPicPr>
            <a:picLocks noChangeAspect="1"/>
          </p:cNvPicPr>
          <p:nvPr/>
        </p:nvPicPr>
        <p:blipFill>
          <a:blip r:embed="rId2"/>
          <a:stretch>
            <a:fillRect/>
          </a:stretch>
        </p:blipFill>
        <p:spPr>
          <a:xfrm>
            <a:off x="2394918" y="1268017"/>
            <a:ext cx="4354164" cy="3459383"/>
          </a:xfrm>
          <a:prstGeom prst="rect">
            <a:avLst/>
          </a:prstGeom>
        </p:spPr>
      </p:pic>
    </p:spTree>
    <p:extLst>
      <p:ext uri="{BB962C8B-B14F-4D97-AF65-F5344CB8AC3E}">
        <p14:creationId xmlns:p14="http://schemas.microsoft.com/office/powerpoint/2010/main" val="1310520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uClr>
                <a:srgbClr val="C00000"/>
              </a:buClr>
            </a:pPr>
            <a:r>
              <a:rPr lang="en-US" dirty="0">
                <a:solidFill>
                  <a:schemeClr val="tx1"/>
                </a:solidFill>
              </a:rPr>
              <a:t>What is the pathophysiology of hidradenitis </a:t>
            </a:r>
            <a:r>
              <a:rPr lang="en-US" dirty="0" err="1">
                <a:solidFill>
                  <a:schemeClr val="tx1"/>
                </a:solidFill>
              </a:rPr>
              <a:t>suppurativa</a:t>
            </a:r>
            <a:r>
              <a:rPr lang="en-US" dirty="0">
                <a:solidFill>
                  <a:schemeClr val="tx1"/>
                </a:solidFill>
              </a:rPr>
              <a:t>?</a:t>
            </a:r>
          </a:p>
        </p:txBody>
      </p:sp>
      <p:sp>
        <p:nvSpPr>
          <p:cNvPr id="8" name="Content Placeholder 2"/>
          <p:cNvSpPr txBox="1">
            <a:spLocks/>
          </p:cNvSpPr>
          <p:nvPr/>
        </p:nvSpPr>
        <p:spPr>
          <a:xfrm>
            <a:off x="855804" y="1853482"/>
            <a:ext cx="7573460" cy="288303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r>
              <a:rPr lang="en-US" sz="1800" dirty="0"/>
              <a:t>As the follicle dilates, it eventually ruptures and affects adjacent apocrine ducts. Spillage of adnexal contents results in lympho-histiocytic inflammation, secondary bacterial infection, and biofilm formation, further amplifying the immune response. </a:t>
            </a:r>
          </a:p>
          <a:p>
            <a:pPr>
              <a:buClr>
                <a:srgbClr val="C00000"/>
              </a:buClr>
            </a:pPr>
            <a:r>
              <a:rPr lang="en-US" sz="1800" dirty="0"/>
              <a:t>This, together with extension of </a:t>
            </a:r>
            <a:r>
              <a:rPr lang="en-US" sz="1800" dirty="0" err="1"/>
              <a:t>suppurative</a:t>
            </a:r>
            <a:r>
              <a:rPr lang="en-US" sz="1800" dirty="0"/>
              <a:t> material to adjacent tissue, causes ulceration, fibrosis, and sinus tract formation </a:t>
            </a:r>
            <a:endParaRPr lang="en-US" sz="1650" dirty="0"/>
          </a:p>
        </p:txBody>
      </p:sp>
      <p:sp>
        <p:nvSpPr>
          <p:cNvPr id="12" name="TextBox 11"/>
          <p:cNvSpPr txBox="1"/>
          <p:nvPr/>
        </p:nvSpPr>
        <p:spPr>
          <a:xfrm>
            <a:off x="4358608" y="4436515"/>
            <a:ext cx="4374491" cy="577081"/>
          </a:xfrm>
          <a:prstGeom prst="rect">
            <a:avLst/>
          </a:prstGeom>
          <a:noFill/>
        </p:spPr>
        <p:txBody>
          <a:bodyPr wrap="square" rtlCol="0">
            <a:spAutoFit/>
          </a:bodyPr>
          <a:lstStyle/>
          <a:p>
            <a:pPr marL="345281" indent="-345281">
              <a:buClr>
                <a:srgbClr val="C00000"/>
              </a:buClr>
            </a:pPr>
            <a:r>
              <a:rPr lang="en-US" sz="1050" dirty="0" err="1"/>
              <a:t>Maarouf</a:t>
            </a:r>
            <a:r>
              <a:rPr lang="en-US" sz="1050" dirty="0"/>
              <a:t> M, Clark AK, Lee DE, Shi VY. Targeted treatments for hidradenitis </a:t>
            </a:r>
            <a:r>
              <a:rPr lang="en-US" sz="1050" dirty="0" err="1"/>
              <a:t>suppurativa</a:t>
            </a:r>
            <a:r>
              <a:rPr lang="en-US" sz="1050" dirty="0"/>
              <a:t>: a review of the current literature and ongoing clinical trials. </a:t>
            </a:r>
            <a:r>
              <a:rPr lang="en-US" sz="1050" i="1" dirty="0"/>
              <a:t>J </a:t>
            </a:r>
            <a:r>
              <a:rPr lang="en-US" sz="1050" i="1" dirty="0" err="1"/>
              <a:t>Dermatolog</a:t>
            </a:r>
            <a:r>
              <a:rPr lang="en-US" sz="1050" i="1" dirty="0"/>
              <a:t> Treat</a:t>
            </a:r>
            <a:r>
              <a:rPr lang="en-US" sz="1050" dirty="0"/>
              <a:t>. 2018;29(5):441-449.</a:t>
            </a:r>
          </a:p>
        </p:txBody>
      </p:sp>
    </p:spTree>
    <p:extLst>
      <p:ext uri="{BB962C8B-B14F-4D97-AF65-F5344CB8AC3E}">
        <p14:creationId xmlns:p14="http://schemas.microsoft.com/office/powerpoint/2010/main" val="1330566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uClr>
                <a:srgbClr val="C00000"/>
              </a:buClr>
            </a:pPr>
            <a:r>
              <a:rPr lang="en-US" dirty="0">
                <a:solidFill>
                  <a:schemeClr val="tx1"/>
                </a:solidFill>
              </a:rPr>
              <a:t>What are the treatment options hidradenitis </a:t>
            </a:r>
            <a:r>
              <a:rPr lang="en-US" dirty="0" err="1">
                <a:solidFill>
                  <a:schemeClr val="tx1"/>
                </a:solidFill>
              </a:rPr>
              <a:t>suppurativa</a:t>
            </a:r>
            <a:r>
              <a:rPr lang="en-US" dirty="0">
                <a:solidFill>
                  <a:schemeClr val="tx1"/>
                </a:solidFill>
              </a:rPr>
              <a:t>?</a:t>
            </a:r>
          </a:p>
        </p:txBody>
      </p:sp>
      <p:sp>
        <p:nvSpPr>
          <p:cNvPr id="8" name="Content Placeholder 2"/>
          <p:cNvSpPr txBox="1">
            <a:spLocks/>
          </p:cNvSpPr>
          <p:nvPr/>
        </p:nvSpPr>
        <p:spPr>
          <a:xfrm>
            <a:off x="941890" y="1410750"/>
            <a:ext cx="7573460" cy="288303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r>
              <a:rPr lang="en-US" sz="1800" dirty="0"/>
              <a:t>The multifactorial pathogenesis of HS presents a variety of options for treatment. As we enter the dawn of targeted therapies for HS, the use of biologic treatments has the potential to dampen disease severity at multiple inflammatory points. </a:t>
            </a:r>
          </a:p>
          <a:p>
            <a:pPr>
              <a:buClr>
                <a:srgbClr val="C00000"/>
              </a:buClr>
            </a:pPr>
            <a:r>
              <a:rPr lang="en-US" sz="1800" dirty="0"/>
              <a:t>Although the only FDA-approved medication for HS is adalimumab, several other biologics have demonstrated potential in targeting inflammatory cytokines involved in HS, including TNF-α (</a:t>
            </a:r>
            <a:r>
              <a:rPr lang="en-US" sz="1800" dirty="0" err="1"/>
              <a:t>etanercept</a:t>
            </a:r>
            <a:r>
              <a:rPr lang="en-US" sz="1800" dirty="0"/>
              <a:t>, infliximab), IL-1 (</a:t>
            </a:r>
            <a:r>
              <a:rPr lang="en-US" sz="1800" dirty="0" err="1"/>
              <a:t>anakinra</a:t>
            </a:r>
            <a:r>
              <a:rPr lang="en-US" sz="1800" dirty="0"/>
              <a:t>), IL-17A (</a:t>
            </a:r>
            <a:r>
              <a:rPr lang="en-US" sz="1800" dirty="0" err="1"/>
              <a:t>secukinumab</a:t>
            </a:r>
            <a:r>
              <a:rPr lang="en-US" sz="1800" dirty="0"/>
              <a:t>), IL-12/23 (</a:t>
            </a:r>
            <a:r>
              <a:rPr lang="en-US" sz="1800" dirty="0" err="1"/>
              <a:t>ustekinumab</a:t>
            </a:r>
            <a:r>
              <a:rPr lang="en-US" sz="1800" dirty="0"/>
              <a:t>), and PDE4 (</a:t>
            </a:r>
            <a:r>
              <a:rPr lang="en-US" sz="1800" dirty="0" err="1"/>
              <a:t>apremilast</a:t>
            </a:r>
            <a:r>
              <a:rPr lang="en-US" sz="1800" dirty="0"/>
              <a:t>). </a:t>
            </a:r>
          </a:p>
          <a:p>
            <a:pPr>
              <a:buClr>
                <a:srgbClr val="C00000"/>
              </a:buClr>
            </a:pPr>
            <a:r>
              <a:rPr lang="en-US" sz="1800" dirty="0"/>
              <a:t>Agents that block other inflammatory mediators detected in HS patients may lead to the development of new targeted therapies.</a:t>
            </a:r>
            <a:endParaRPr lang="en-US" sz="1650" dirty="0"/>
          </a:p>
        </p:txBody>
      </p:sp>
      <p:sp>
        <p:nvSpPr>
          <p:cNvPr id="12" name="TextBox 11"/>
          <p:cNvSpPr txBox="1"/>
          <p:nvPr/>
        </p:nvSpPr>
        <p:spPr>
          <a:xfrm>
            <a:off x="4358608" y="4436515"/>
            <a:ext cx="4374491" cy="577081"/>
          </a:xfrm>
          <a:prstGeom prst="rect">
            <a:avLst/>
          </a:prstGeom>
          <a:noFill/>
        </p:spPr>
        <p:txBody>
          <a:bodyPr wrap="square" rtlCol="0">
            <a:spAutoFit/>
          </a:bodyPr>
          <a:lstStyle/>
          <a:p>
            <a:pPr marL="345281" indent="-345281">
              <a:buClr>
                <a:srgbClr val="C00000"/>
              </a:buClr>
            </a:pPr>
            <a:r>
              <a:rPr lang="en-US" sz="1050" dirty="0" err="1"/>
              <a:t>Maarouf</a:t>
            </a:r>
            <a:r>
              <a:rPr lang="en-US" sz="1050" dirty="0"/>
              <a:t> M, Clark AK, Lee DE, Shi VY. Targeted treatments for hidradenitis </a:t>
            </a:r>
            <a:r>
              <a:rPr lang="en-US" sz="1050" dirty="0" err="1"/>
              <a:t>suppurativa</a:t>
            </a:r>
            <a:r>
              <a:rPr lang="en-US" sz="1050" dirty="0"/>
              <a:t>: a review of the current literature and ongoing clinical trials. </a:t>
            </a:r>
            <a:r>
              <a:rPr lang="en-US" sz="1050" i="1" dirty="0"/>
              <a:t>J </a:t>
            </a:r>
            <a:r>
              <a:rPr lang="en-US" sz="1050" i="1" dirty="0" err="1"/>
              <a:t>Dermatolog</a:t>
            </a:r>
            <a:r>
              <a:rPr lang="en-US" sz="1050" i="1" dirty="0"/>
              <a:t> Treat</a:t>
            </a:r>
            <a:r>
              <a:rPr lang="en-US" sz="1050" dirty="0"/>
              <a:t>. 2018;29(5):441-449.</a:t>
            </a:r>
          </a:p>
        </p:txBody>
      </p:sp>
    </p:spTree>
    <p:extLst>
      <p:ext uri="{BB962C8B-B14F-4D97-AF65-F5344CB8AC3E}">
        <p14:creationId xmlns:p14="http://schemas.microsoft.com/office/powerpoint/2010/main" val="10868064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52"/>
</p:tagLst>
</file>

<file path=ppt/theme/theme1.xml><?xml version="1.0" encoding="utf-8"?>
<a:theme xmlns:a="http://schemas.openxmlformats.org/drawingml/2006/main" name="3_Pixel">
  <a:themeElements>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fontScheme name="3_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0_Pixel">
  <a:themeElements>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fontScheme name="3_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1_Pixel">
  <a:themeElements>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fontScheme name="3_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Pixel 1">
        <a:dk1>
          <a:srgbClr val="103154"/>
        </a:dk1>
        <a:lt1>
          <a:srgbClr val="FFFFFF"/>
        </a:lt1>
        <a:dk2>
          <a:srgbClr val="00BFC3"/>
        </a:dk2>
        <a:lt2>
          <a:srgbClr val="0096FF"/>
        </a:lt2>
        <a:accent1>
          <a:srgbClr val="FF7F01"/>
        </a:accent1>
        <a:accent2>
          <a:srgbClr val="F1B015"/>
        </a:accent2>
        <a:accent3>
          <a:srgbClr val="FFFFFF"/>
        </a:accent3>
        <a:accent4>
          <a:srgbClr val="0C2846"/>
        </a:accent4>
        <a:accent5>
          <a:srgbClr val="FFC0AA"/>
        </a:accent5>
        <a:accent6>
          <a:srgbClr val="DA9F12"/>
        </a:accent6>
        <a:hlink>
          <a:srgbClr val="1286C9"/>
        </a:hlink>
        <a:folHlink>
          <a:srgbClr val="A8C2E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9124</TotalTime>
  <Words>6325</Words>
  <Application>Microsoft Macintosh PowerPoint</Application>
  <PresentationFormat>On-screen Show (16:9)</PresentationFormat>
  <Paragraphs>257</Paragraphs>
  <Slides>37</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37</vt:i4>
      </vt:variant>
    </vt:vector>
  </HeadingPairs>
  <TitlesOfParts>
    <vt:vector size="48" baseType="lpstr">
      <vt:lpstr>Arial</vt:lpstr>
      <vt:lpstr>Arial Rounded MT Bold</vt:lpstr>
      <vt:lpstr>Calibri</vt:lpstr>
      <vt:lpstr>Corbel</vt:lpstr>
      <vt:lpstr>ff-scala-sans-pro</vt:lpstr>
      <vt:lpstr>Helvetica</vt:lpstr>
      <vt:lpstr>Roboto</vt:lpstr>
      <vt:lpstr>system-ui</vt:lpstr>
      <vt:lpstr>3_Pixel</vt:lpstr>
      <vt:lpstr>50_Pixel</vt:lpstr>
      <vt:lpstr>51_Pixel</vt:lpstr>
      <vt:lpstr>Hidradenitis Suppurativa  Wednesday, October 9, 2024 </vt:lpstr>
      <vt:lpstr>Agenda </vt:lpstr>
      <vt:lpstr>What is Hidradenitis Suppurativa?</vt:lpstr>
      <vt:lpstr>Hidradenitis Suppurativa</vt:lpstr>
      <vt:lpstr>What is definition of Hidradenitis suppurativa?</vt:lpstr>
      <vt:lpstr>Pathology: What is hidradenitis suppurativa?</vt:lpstr>
      <vt:lpstr>What are the inflammatory pathways for hidradenitis suppurativa?</vt:lpstr>
      <vt:lpstr>What is the pathophysiology of hidradenitis suppurativa?</vt:lpstr>
      <vt:lpstr>What are the treatment options hidradenitis suppurativa?</vt:lpstr>
      <vt:lpstr>What are the current treatments for hidradenitis suppurativa in children</vt:lpstr>
      <vt:lpstr>What are the current treatments for hidradenitis suppurativa in children?</vt:lpstr>
      <vt:lpstr>What are the current treatments for hidradenitis suppurativa in children?</vt:lpstr>
      <vt:lpstr>Hidradenitis Suppurativa</vt:lpstr>
      <vt:lpstr>What is Hidradenitis suppurativa? </vt:lpstr>
      <vt:lpstr>At what age does Hidradenitis Suppurativa present itself in pediatric population? </vt:lpstr>
      <vt:lpstr>At what age does Hidradenitis Suppurativa present itself in pediatric population? </vt:lpstr>
      <vt:lpstr>What is the prevalence of HS in pediatric population? </vt:lpstr>
      <vt:lpstr>What is the pathogenesis of Hidradenitis Suppurativa? </vt:lpstr>
      <vt:lpstr>What is the pathogenesis of Hidradenitis Suppurativa? </vt:lpstr>
      <vt:lpstr>What are comorbidities and screening recommendations? </vt:lpstr>
      <vt:lpstr>What are antibiotic treatment options? </vt:lpstr>
      <vt:lpstr>What are antibiotic treatment options? </vt:lpstr>
      <vt:lpstr>What organism is most common? </vt:lpstr>
      <vt:lpstr>How to time immune therapies relative  to surgical interventions? </vt:lpstr>
      <vt:lpstr>What biologic therapies are used? </vt:lpstr>
      <vt:lpstr>What is drug survival for biologics? </vt:lpstr>
      <vt:lpstr>When to give Adalimumab (Humira)? </vt:lpstr>
      <vt:lpstr>What is role of hormonal control? </vt:lpstr>
      <vt:lpstr>What is role of hormonal therapy? </vt:lpstr>
      <vt:lpstr>What are surgical management options? </vt:lpstr>
      <vt:lpstr>Skin graft or flap or none?</vt:lpstr>
      <vt:lpstr>Skin graft or flap or none?</vt:lpstr>
      <vt:lpstr>What is an example of flap surgery?</vt:lpstr>
      <vt:lpstr>What is the role of weight control? </vt:lpstr>
      <vt:lpstr>Summary of treatments for pediatric Hidradenitis Suppurativa</vt:lpstr>
      <vt:lpstr>What are costs of Hidradenitis Suppurativa? </vt:lpstr>
      <vt:lpstr>Works Cited (manuscripts available upon request)</vt:lpstr>
    </vt:vector>
  </TitlesOfParts>
  <Company>Barnabas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Richter, Peter</dc:creator>
  <cp:lastModifiedBy>Microsoft Office User</cp:lastModifiedBy>
  <cp:revision>200</cp:revision>
  <cp:lastPrinted>2019-02-07T20:03:39Z</cp:lastPrinted>
  <dcterms:created xsi:type="dcterms:W3CDTF">2019-02-07T18:05:32Z</dcterms:created>
  <dcterms:modified xsi:type="dcterms:W3CDTF">2024-07-16T19:25:52Z</dcterms:modified>
</cp:coreProperties>
</file>