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639" r:id="rId2"/>
    <p:sldId id="352" r:id="rId3"/>
    <p:sldId id="405" r:id="rId4"/>
    <p:sldId id="416" r:id="rId5"/>
    <p:sldId id="406" r:id="rId6"/>
    <p:sldId id="407" r:id="rId7"/>
    <p:sldId id="525" r:id="rId8"/>
    <p:sldId id="430" r:id="rId9"/>
    <p:sldId id="409" r:id="rId10"/>
    <p:sldId id="431" r:id="rId11"/>
  </p:sldIdLst>
  <p:sldSz cx="12192000" cy="6858000"/>
  <p:notesSz cx="6858000" cy="927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66"/>
    <a:srgbClr val="008000"/>
    <a:srgbClr val="FF9933"/>
    <a:srgbClr val="FB9593"/>
    <a:srgbClr val="9FBFE5"/>
    <a:srgbClr val="4A7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90" d="100"/>
          <a:sy n="90" d="100"/>
        </p:scale>
        <p:origin x="232" y="6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3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3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9005A-1B09-4BF8-8F39-2292CF592580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0365"/>
            <a:ext cx="2971800" cy="4653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10365"/>
            <a:ext cx="2971800" cy="4653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BC3E7-B6B2-465B-A735-CDCDC736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9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3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3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2C22E-2AF0-41EB-A238-8F381B7B75C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1158875"/>
            <a:ext cx="5562600" cy="3130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63961"/>
            <a:ext cx="5486400" cy="36523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0365"/>
            <a:ext cx="2971800" cy="4653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10365"/>
            <a:ext cx="2971800" cy="4653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7C869-E250-4D68-9DF6-6B12A6BE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8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44624" y="9119172"/>
            <a:ext cx="3168928" cy="48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32" tIns="46667" rIns="93332" bIns="46667" anchor="b"/>
          <a:lstStyle>
            <a:lvl1pPr defTabSz="9080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1pPr>
            <a:lvl2pPr marL="742950" indent="-285750" defTabSz="9080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2pPr>
            <a:lvl3pPr marL="1143000" indent="-228600" defTabSz="9080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3pPr>
            <a:lvl4pPr marL="1600200" indent="-228600" defTabSz="9080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4pPr>
            <a:lvl5pPr marL="2057400" indent="-228600" defTabSz="9080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FB07B1-36B4-4906-B77A-EAB0C010AB83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7625" cy="3598862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32" tIns="46667" rIns="93332" bIns="46667"/>
          <a:lstStyle/>
          <a:p>
            <a:pPr defTabSz="942147"/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We designed a clinical trial </a:t>
            </a:r>
          </a:p>
          <a:p>
            <a:r>
              <a:rPr lang="en-US" altLang="en-US"/>
              <a:t>Since BLCC shows greatest efficacy in the most difficult-to-heal VLUs, we began by prescreening… for 4 weeks….during which standard-care compression therapy was provided. If VLU did not close by at least 40%, qualified for randomization. </a:t>
            </a:r>
            <a:r>
              <a:rPr lang="en-US" altLang="en-US" b="1"/>
              <a:t>This 40% mark is an accepted surrogate endpoint of healing at 12 and 24 months. </a:t>
            </a:r>
          </a:p>
          <a:p>
            <a:r>
              <a:rPr lang="en-US" altLang="en-US"/>
              <a:t>We took biopsies at Week 0 baseline, then randomized to control (std care) or BLCC + std care</a:t>
            </a:r>
          </a:p>
          <a:p>
            <a:r>
              <a:rPr lang="en-US" altLang="en-US"/>
              <a:t>1 week later, re-biopsied. </a:t>
            </a:r>
          </a:p>
          <a:p>
            <a:r>
              <a:rPr lang="en-US" altLang="en-US"/>
              <a:t>Biopsies were taken from ulcer edge and bed and subjected to transcriptome analysis via microarray</a:t>
            </a:r>
          </a:p>
          <a:p>
            <a:r>
              <a:rPr lang="en-US" altLang="en-US"/>
              <a:t>Also underwent histologic validation as well as genotypic validation to confirm that cells being arrayed were not BLCC cells</a:t>
            </a:r>
          </a:p>
          <a:p>
            <a:r>
              <a:rPr lang="en-US" altLang="en-US"/>
              <a:t>In this talk I will focus on the BLCC effects that we identified at the ulcer bed- SEE POSTER for further details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989F63-5FB8-4537-9386-EA2FE504BD1F}" type="slidenum">
              <a:rPr lang="en-US" altLang="en-US" sz="1200" smtClean="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4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87A4DB-33D8-499B-8680-AF514C49894A}" type="slidenum">
              <a:rPr lang="en-US" altLang="en-US" sz="1200" smtClean="0">
                <a:solidFill>
                  <a:srgbClr val="000000"/>
                </a:solidFill>
              </a:rPr>
              <a:pPr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33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17538" y="1139825"/>
            <a:ext cx="5473700" cy="3079750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6FD904-BE97-4B00-8208-CDD0515F0996}" type="slidenum">
              <a:rPr lang="en-US" altLang="en-US" sz="1200">
                <a:solidFill>
                  <a:srgbClr val="000000"/>
                </a:solidFill>
              </a:rPr>
              <a:pPr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2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901-F5C3-4625-8987-C494BA78F54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6AFA-6D8E-4E31-9393-A54BDB3F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5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901-F5C3-4625-8987-C494BA78F54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6AFA-6D8E-4E31-9393-A54BDB3F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9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901-F5C3-4625-8987-C494BA78F54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6AFA-6D8E-4E31-9393-A54BDB3F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9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200" y="1701800"/>
            <a:ext cx="9042400" cy="3556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C00000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C0000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C000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C0000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8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901-F5C3-4625-8987-C494BA78F54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6AFA-6D8E-4E31-9393-A54BDB3F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5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901-F5C3-4625-8987-C494BA78F54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6AFA-6D8E-4E31-9393-A54BDB3F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3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901-F5C3-4625-8987-C494BA78F54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6AFA-6D8E-4E31-9393-A54BDB3F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5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901-F5C3-4625-8987-C494BA78F54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6AFA-6D8E-4E31-9393-A54BDB3F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901-F5C3-4625-8987-C494BA78F54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6AFA-6D8E-4E31-9393-A54BDB3F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901-F5C3-4625-8987-C494BA78F54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6AFA-6D8E-4E31-9393-A54BDB3F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901-F5C3-4625-8987-C494BA78F54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6AFA-6D8E-4E31-9393-A54BDB3F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8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901-F5C3-4625-8987-C494BA78F54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6AFA-6D8E-4E31-9393-A54BDB3F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8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2000">
              <a:schemeClr val="bg2"/>
            </a:gs>
            <a:gs pos="100000">
              <a:schemeClr val="bg1">
                <a:lumMod val="9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80901-F5C3-4625-8987-C494BA78F54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6AFA-6D8E-4E31-9393-A54BDB3F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3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369206" y="3962831"/>
            <a:ext cx="3556780" cy="4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20" tIns="53997" rIns="107920" bIns="53997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9pPr>
          </a:lstStyle>
          <a:p>
            <a:pPr defTabSz="1337401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4" descr="G:\Shared\CreativeMediaDigitalAssets\Logos\AAA_RWJBarnabas Health\_Combo Logo nbimc-chnj\rwjbh2016-h-nbimc-CHoNJ combo tag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70"/>
          <a:stretch/>
        </p:blipFill>
        <p:spPr bwMode="auto">
          <a:xfrm>
            <a:off x="4745715" y="4660384"/>
            <a:ext cx="2163085" cy="10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1196" y="1840021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333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33" b="1" dirty="0">
                <a:latin typeface="Arial" panose="020B0604020202020204" pitchFamily="34" charset="0"/>
                <a:cs typeface="Arial" panose="020B0604020202020204" pitchFamily="34" charset="0"/>
              </a:rPr>
              <a:t>Genomic Approach to Study Bioengineered Living Cell Construct in Venous Leg Ulcers</a:t>
            </a:r>
            <a:br>
              <a:rPr lang="en-US" sz="5333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333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333" b="1" dirty="0"/>
            </a:br>
            <a:r>
              <a:rPr lang="en-US" sz="4267" b="1" dirty="0"/>
              <a:t>Wednesday, October 9, 2024</a:t>
            </a:r>
            <a:br>
              <a:rPr lang="en-US" sz="4267" b="1" dirty="0"/>
            </a:br>
            <a:endParaRPr lang="en-US" sz="2667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6F2650-9D2B-5D29-8644-77CE74B84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1" y="5500155"/>
            <a:ext cx="2590135" cy="899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9C355-5874-E227-E0D8-08FC12AB4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11" y="5555736"/>
            <a:ext cx="2590135" cy="874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E324F8-99B6-285B-AB3C-90B6DBFAE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5" y="5531939"/>
            <a:ext cx="2590135" cy="868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57486E-7715-D8D0-3FAF-6CD2357772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66" y="5461000"/>
            <a:ext cx="2590135" cy="8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89" y="16272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Ulcer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ulcer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edge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have profound but different biological response to cell therapy that work in synergy to achieve tissue reprogramming from non-healing to acutely healing wound and restore healing.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D3B21-CEC9-467C-9877-59458E6F149A}"/>
              </a:ext>
            </a:extLst>
          </p:cNvPr>
          <p:cNvSpPr txBox="1"/>
          <p:nvPr/>
        </p:nvSpPr>
        <p:spPr>
          <a:xfrm>
            <a:off x="0" y="6334780"/>
            <a:ext cx="7353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Stone RC,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Stojadinovic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O, et al Sci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Transl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Med. 2017 Jan 4;9(371).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eaaf8611 </a:t>
            </a: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Stone RC et al, Wound Repair Regen. 2019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Epub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ahead of print</a:t>
            </a:r>
          </a:p>
        </p:txBody>
      </p:sp>
    </p:spTree>
    <p:extLst>
      <p:ext uri="{BB962C8B-B14F-4D97-AF65-F5344CB8AC3E}">
        <p14:creationId xmlns:p14="http://schemas.microsoft.com/office/powerpoint/2010/main" val="8134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85" y="411418"/>
            <a:ext cx="11343189" cy="1325563"/>
          </a:xfrm>
        </p:spPr>
        <p:txBody>
          <a:bodyPr>
            <a:normAutofit/>
          </a:bodyPr>
          <a:lstStyle/>
          <a:p>
            <a:pPr algn="ctr">
              <a:buClr>
                <a:srgbClr val="C00000"/>
              </a:buClr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83848" y="1939499"/>
            <a:ext cx="10648708" cy="435133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Hypothesis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Methodology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Bioengineered living cell construct (BLCC) normalizes sub-optimally regulated ulcer genes to acute wound levels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BLCC recovers acute wound inflammatory signals absent in standard-of-care treated ulcers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BLCC-treated venous leg ulcers recapitulate acute inflammatory wound healing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Venous leg ulcer bed shows hallmarks of a fibrotic disease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BLCC promotes remodeling of the fibrotic ulcer bed</a:t>
            </a:r>
          </a:p>
          <a:p>
            <a:pPr>
              <a:buClr>
                <a:srgbClr val="C00000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1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813301" y="3225798"/>
            <a:ext cx="3309796" cy="1302083"/>
            <a:chOff x="4920509" y="5396576"/>
            <a:chExt cx="5829270" cy="1230203"/>
          </a:xfrm>
        </p:grpSpPr>
        <p:grpSp>
          <p:nvGrpSpPr>
            <p:cNvPr id="106516" name="Group 5"/>
            <p:cNvGrpSpPr>
              <a:grpSpLocks/>
            </p:cNvGrpSpPr>
            <p:nvPr/>
          </p:nvGrpSpPr>
          <p:grpSpPr bwMode="auto">
            <a:xfrm>
              <a:off x="5048552" y="5396576"/>
              <a:ext cx="3733416" cy="885825"/>
              <a:chOff x="7328830" y="5157438"/>
              <a:chExt cx="3733416" cy="885825"/>
            </a:xfrm>
          </p:grpSpPr>
          <p:grpSp>
            <p:nvGrpSpPr>
              <p:cNvPr id="106519" name="Group 2"/>
              <p:cNvGrpSpPr>
                <a:grpSpLocks noChangeAspect="1"/>
              </p:cNvGrpSpPr>
              <p:nvPr/>
            </p:nvGrpSpPr>
            <p:grpSpPr bwMode="auto">
              <a:xfrm>
                <a:off x="8781560" y="5157438"/>
                <a:ext cx="542925" cy="885825"/>
                <a:chOff x="2538" y="1601"/>
                <a:chExt cx="682" cy="1117"/>
              </a:xfrm>
            </p:grpSpPr>
            <p:sp>
              <p:nvSpPr>
                <p:cNvPr id="106524" name="Freeform 3"/>
                <p:cNvSpPr>
                  <a:spLocks/>
                </p:cNvSpPr>
                <p:nvPr/>
              </p:nvSpPr>
              <p:spPr bwMode="auto">
                <a:xfrm>
                  <a:off x="2538" y="1601"/>
                  <a:ext cx="684" cy="1117"/>
                </a:xfrm>
                <a:custGeom>
                  <a:avLst/>
                  <a:gdLst>
                    <a:gd name="T0" fmla="*/ 0 w 682"/>
                    <a:gd name="T1" fmla="*/ 0 h 1117"/>
                    <a:gd name="T2" fmla="*/ 0 w 682"/>
                    <a:gd name="T3" fmla="*/ 963 h 1117"/>
                    <a:gd name="T4" fmla="*/ 702 w 682"/>
                    <a:gd name="T5" fmla="*/ 1117 h 1117"/>
                    <a:gd name="T6" fmla="*/ 702 w 682"/>
                    <a:gd name="T7" fmla="*/ 154 h 1117"/>
                    <a:gd name="T8" fmla="*/ 0 w 682"/>
                    <a:gd name="T9" fmla="*/ 0 h 1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2"/>
                    <a:gd name="T16" fmla="*/ 0 h 1117"/>
                    <a:gd name="T17" fmla="*/ 682 w 682"/>
                    <a:gd name="T18" fmla="*/ 1117 h 1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2" h="1117">
                      <a:moveTo>
                        <a:pt x="0" y="0"/>
                      </a:moveTo>
                      <a:lnTo>
                        <a:pt x="0" y="963"/>
                      </a:lnTo>
                      <a:lnTo>
                        <a:pt x="682" y="1117"/>
                      </a:lnTo>
                      <a:lnTo>
                        <a:pt x="682" y="1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525" name="Freeform 4"/>
                <p:cNvSpPr>
                  <a:spLocks/>
                </p:cNvSpPr>
                <p:nvPr/>
              </p:nvSpPr>
              <p:spPr bwMode="auto">
                <a:xfrm>
                  <a:off x="2602" y="1697"/>
                  <a:ext cx="536" cy="937"/>
                </a:xfrm>
                <a:custGeom>
                  <a:avLst/>
                  <a:gdLst>
                    <a:gd name="T0" fmla="*/ 0 w 536"/>
                    <a:gd name="T1" fmla="*/ 0 h 936"/>
                    <a:gd name="T2" fmla="*/ 539 w 536"/>
                    <a:gd name="T3" fmla="*/ 121 h 936"/>
                    <a:gd name="T4" fmla="*/ 539 w 536"/>
                    <a:gd name="T5" fmla="*/ 946 h 936"/>
                    <a:gd name="T6" fmla="*/ 0 w 536"/>
                    <a:gd name="T7" fmla="*/ 828 h 936"/>
                    <a:gd name="T8" fmla="*/ 0 w 536"/>
                    <a:gd name="T9" fmla="*/ 0 h 9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6"/>
                    <a:gd name="T16" fmla="*/ 0 h 936"/>
                    <a:gd name="T17" fmla="*/ 536 w 536"/>
                    <a:gd name="T18" fmla="*/ 936 h 9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6" h="936">
                      <a:moveTo>
                        <a:pt x="0" y="0"/>
                      </a:moveTo>
                      <a:lnTo>
                        <a:pt x="536" y="121"/>
                      </a:lnTo>
                      <a:lnTo>
                        <a:pt x="536" y="936"/>
                      </a:lnTo>
                      <a:lnTo>
                        <a:pt x="0" y="8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526" name="Freeform 5"/>
                <p:cNvSpPr>
                  <a:spLocks/>
                </p:cNvSpPr>
                <p:nvPr/>
              </p:nvSpPr>
              <p:spPr bwMode="auto">
                <a:xfrm>
                  <a:off x="3154" y="1793"/>
                  <a:ext cx="28" cy="873"/>
                </a:xfrm>
                <a:custGeom>
                  <a:avLst/>
                  <a:gdLst>
                    <a:gd name="T0" fmla="*/ 0 w 28"/>
                    <a:gd name="T1" fmla="*/ 22 h 872"/>
                    <a:gd name="T2" fmla="*/ 28 w 28"/>
                    <a:gd name="T3" fmla="*/ 0 h 872"/>
                    <a:gd name="T4" fmla="*/ 28 w 28"/>
                    <a:gd name="T5" fmla="*/ 882 h 872"/>
                    <a:gd name="T6" fmla="*/ 0 w 28"/>
                    <a:gd name="T7" fmla="*/ 856 h 872"/>
                    <a:gd name="T8" fmla="*/ 0 w 28"/>
                    <a:gd name="T9" fmla="*/ 22 h 8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872"/>
                    <a:gd name="T17" fmla="*/ 28 w 28"/>
                    <a:gd name="T18" fmla="*/ 872 h 8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872">
                      <a:moveTo>
                        <a:pt x="0" y="22"/>
                      </a:moveTo>
                      <a:lnTo>
                        <a:pt x="28" y="0"/>
                      </a:lnTo>
                      <a:lnTo>
                        <a:pt x="28" y="872"/>
                      </a:lnTo>
                      <a:lnTo>
                        <a:pt x="0" y="84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527" name="Freeform 6"/>
                <p:cNvSpPr>
                  <a:spLocks/>
                </p:cNvSpPr>
                <p:nvPr/>
              </p:nvSpPr>
              <p:spPr bwMode="auto">
                <a:xfrm>
                  <a:off x="2586" y="2528"/>
                  <a:ext cx="575" cy="138"/>
                </a:xfrm>
                <a:custGeom>
                  <a:avLst/>
                  <a:gdLst>
                    <a:gd name="T0" fmla="*/ 11 w 575"/>
                    <a:gd name="T1" fmla="*/ 0 h 138"/>
                    <a:gd name="T2" fmla="*/ 559 w 575"/>
                    <a:gd name="T3" fmla="*/ 121 h 138"/>
                    <a:gd name="T4" fmla="*/ 578 w 575"/>
                    <a:gd name="T5" fmla="*/ 138 h 138"/>
                    <a:gd name="T6" fmla="*/ 0 w 575"/>
                    <a:gd name="T7" fmla="*/ 8 h 138"/>
                    <a:gd name="T8" fmla="*/ 11 w 575"/>
                    <a:gd name="T9" fmla="*/ 0 h 1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5"/>
                    <a:gd name="T16" fmla="*/ 0 h 138"/>
                    <a:gd name="T17" fmla="*/ 575 w 575"/>
                    <a:gd name="T18" fmla="*/ 138 h 1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5" h="138">
                      <a:moveTo>
                        <a:pt x="11" y="0"/>
                      </a:moveTo>
                      <a:lnTo>
                        <a:pt x="556" y="121"/>
                      </a:lnTo>
                      <a:lnTo>
                        <a:pt x="575" y="138"/>
                      </a:lnTo>
                      <a:lnTo>
                        <a:pt x="0" y="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528" name="Freeform 7"/>
                <p:cNvSpPr>
                  <a:spLocks/>
                </p:cNvSpPr>
                <p:nvPr/>
              </p:nvSpPr>
              <p:spPr bwMode="auto">
                <a:xfrm>
                  <a:off x="2822" y="1831"/>
                  <a:ext cx="87" cy="94"/>
                </a:xfrm>
                <a:custGeom>
                  <a:avLst/>
                  <a:gdLst>
                    <a:gd name="T0" fmla="*/ 47 w 87"/>
                    <a:gd name="T1" fmla="*/ 93 h 94"/>
                    <a:gd name="T2" fmla="*/ 50 w 87"/>
                    <a:gd name="T3" fmla="*/ 94 h 94"/>
                    <a:gd name="T4" fmla="*/ 54 w 87"/>
                    <a:gd name="T5" fmla="*/ 94 h 94"/>
                    <a:gd name="T6" fmla="*/ 58 w 87"/>
                    <a:gd name="T7" fmla="*/ 94 h 94"/>
                    <a:gd name="T8" fmla="*/ 61 w 87"/>
                    <a:gd name="T9" fmla="*/ 93 h 94"/>
                    <a:gd name="T10" fmla="*/ 64 w 87"/>
                    <a:gd name="T11" fmla="*/ 92 h 94"/>
                    <a:gd name="T12" fmla="*/ 68 w 87"/>
                    <a:gd name="T13" fmla="*/ 91 h 94"/>
                    <a:gd name="T14" fmla="*/ 70 w 87"/>
                    <a:gd name="T15" fmla="*/ 89 h 94"/>
                    <a:gd name="T16" fmla="*/ 73 w 87"/>
                    <a:gd name="T17" fmla="*/ 87 h 94"/>
                    <a:gd name="T18" fmla="*/ 79 w 87"/>
                    <a:gd name="T19" fmla="*/ 83 h 94"/>
                    <a:gd name="T20" fmla="*/ 83 w 87"/>
                    <a:gd name="T21" fmla="*/ 78 h 94"/>
                    <a:gd name="T22" fmla="*/ 85 w 87"/>
                    <a:gd name="T23" fmla="*/ 71 h 94"/>
                    <a:gd name="T24" fmla="*/ 87 w 87"/>
                    <a:gd name="T25" fmla="*/ 64 h 94"/>
                    <a:gd name="T26" fmla="*/ 87 w 87"/>
                    <a:gd name="T27" fmla="*/ 54 h 94"/>
                    <a:gd name="T28" fmla="*/ 85 w 87"/>
                    <a:gd name="T29" fmla="*/ 44 h 94"/>
                    <a:gd name="T30" fmla="*/ 81 w 87"/>
                    <a:gd name="T31" fmla="*/ 33 h 94"/>
                    <a:gd name="T32" fmla="*/ 76 w 87"/>
                    <a:gd name="T33" fmla="*/ 23 h 94"/>
                    <a:gd name="T34" fmla="*/ 69 w 87"/>
                    <a:gd name="T35" fmla="*/ 15 h 94"/>
                    <a:gd name="T36" fmla="*/ 62 w 87"/>
                    <a:gd name="T37" fmla="*/ 9 h 94"/>
                    <a:gd name="T38" fmla="*/ 54 w 87"/>
                    <a:gd name="T39" fmla="*/ 4 h 94"/>
                    <a:gd name="T40" fmla="*/ 46 w 87"/>
                    <a:gd name="T41" fmla="*/ 1 h 94"/>
                    <a:gd name="T42" fmla="*/ 37 w 87"/>
                    <a:gd name="T43" fmla="*/ 0 h 94"/>
                    <a:gd name="T44" fmla="*/ 29 w 87"/>
                    <a:gd name="T45" fmla="*/ 0 h 94"/>
                    <a:gd name="T46" fmla="*/ 21 w 87"/>
                    <a:gd name="T47" fmla="*/ 2 h 94"/>
                    <a:gd name="T48" fmla="*/ 14 w 87"/>
                    <a:gd name="T49" fmla="*/ 6 h 94"/>
                    <a:gd name="T50" fmla="*/ 8 w 87"/>
                    <a:gd name="T51" fmla="*/ 11 h 94"/>
                    <a:gd name="T52" fmla="*/ 4 w 87"/>
                    <a:gd name="T53" fmla="*/ 18 h 94"/>
                    <a:gd name="T54" fmla="*/ 1 w 87"/>
                    <a:gd name="T55" fmla="*/ 26 h 94"/>
                    <a:gd name="T56" fmla="*/ 0 w 87"/>
                    <a:gd name="T57" fmla="*/ 34 h 94"/>
                    <a:gd name="T58" fmla="*/ 0 w 87"/>
                    <a:gd name="T59" fmla="*/ 43 h 94"/>
                    <a:gd name="T60" fmla="*/ 3 w 87"/>
                    <a:gd name="T61" fmla="*/ 52 h 94"/>
                    <a:gd name="T62" fmla="*/ 6 w 87"/>
                    <a:gd name="T63" fmla="*/ 61 h 94"/>
                    <a:gd name="T64" fmla="*/ 11 w 87"/>
                    <a:gd name="T65" fmla="*/ 70 h 94"/>
                    <a:gd name="T66" fmla="*/ 15 w 87"/>
                    <a:gd name="T67" fmla="*/ 75 h 94"/>
                    <a:gd name="T68" fmla="*/ 19 w 87"/>
                    <a:gd name="T69" fmla="*/ 79 h 94"/>
                    <a:gd name="T70" fmla="*/ 23 w 87"/>
                    <a:gd name="T71" fmla="*/ 83 h 94"/>
                    <a:gd name="T72" fmla="*/ 27 w 87"/>
                    <a:gd name="T73" fmla="*/ 86 h 94"/>
                    <a:gd name="T74" fmla="*/ 32 w 87"/>
                    <a:gd name="T75" fmla="*/ 89 h 94"/>
                    <a:gd name="T76" fmla="*/ 37 w 87"/>
                    <a:gd name="T77" fmla="*/ 91 h 94"/>
                    <a:gd name="T78" fmla="*/ 42 w 87"/>
                    <a:gd name="T79" fmla="*/ 92 h 94"/>
                    <a:gd name="T80" fmla="*/ 47 w 87"/>
                    <a:gd name="T81" fmla="*/ 93 h 9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7"/>
                    <a:gd name="T124" fmla="*/ 0 h 94"/>
                    <a:gd name="T125" fmla="*/ 87 w 87"/>
                    <a:gd name="T126" fmla="*/ 94 h 9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7" h="94">
                      <a:moveTo>
                        <a:pt x="47" y="93"/>
                      </a:moveTo>
                      <a:lnTo>
                        <a:pt x="50" y="94"/>
                      </a:lnTo>
                      <a:lnTo>
                        <a:pt x="54" y="94"/>
                      </a:lnTo>
                      <a:lnTo>
                        <a:pt x="58" y="94"/>
                      </a:lnTo>
                      <a:lnTo>
                        <a:pt x="61" y="93"/>
                      </a:lnTo>
                      <a:lnTo>
                        <a:pt x="64" y="92"/>
                      </a:lnTo>
                      <a:lnTo>
                        <a:pt x="68" y="91"/>
                      </a:lnTo>
                      <a:lnTo>
                        <a:pt x="70" y="89"/>
                      </a:lnTo>
                      <a:lnTo>
                        <a:pt x="73" y="87"/>
                      </a:lnTo>
                      <a:lnTo>
                        <a:pt x="79" y="83"/>
                      </a:lnTo>
                      <a:lnTo>
                        <a:pt x="83" y="78"/>
                      </a:lnTo>
                      <a:lnTo>
                        <a:pt x="85" y="71"/>
                      </a:lnTo>
                      <a:lnTo>
                        <a:pt x="87" y="64"/>
                      </a:lnTo>
                      <a:lnTo>
                        <a:pt x="87" y="54"/>
                      </a:lnTo>
                      <a:lnTo>
                        <a:pt x="85" y="44"/>
                      </a:lnTo>
                      <a:lnTo>
                        <a:pt x="81" y="33"/>
                      </a:lnTo>
                      <a:lnTo>
                        <a:pt x="76" y="23"/>
                      </a:lnTo>
                      <a:lnTo>
                        <a:pt x="69" y="15"/>
                      </a:lnTo>
                      <a:lnTo>
                        <a:pt x="62" y="9"/>
                      </a:lnTo>
                      <a:lnTo>
                        <a:pt x="54" y="4"/>
                      </a:lnTo>
                      <a:lnTo>
                        <a:pt x="46" y="1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4" y="6"/>
                      </a:lnTo>
                      <a:lnTo>
                        <a:pt x="8" y="11"/>
                      </a:lnTo>
                      <a:lnTo>
                        <a:pt x="4" y="18"/>
                      </a:lnTo>
                      <a:lnTo>
                        <a:pt x="1" y="26"/>
                      </a:lnTo>
                      <a:lnTo>
                        <a:pt x="0" y="34"/>
                      </a:lnTo>
                      <a:lnTo>
                        <a:pt x="0" y="43"/>
                      </a:lnTo>
                      <a:lnTo>
                        <a:pt x="3" y="52"/>
                      </a:lnTo>
                      <a:lnTo>
                        <a:pt x="6" y="61"/>
                      </a:lnTo>
                      <a:lnTo>
                        <a:pt x="11" y="70"/>
                      </a:lnTo>
                      <a:lnTo>
                        <a:pt x="15" y="75"/>
                      </a:lnTo>
                      <a:lnTo>
                        <a:pt x="19" y="79"/>
                      </a:lnTo>
                      <a:lnTo>
                        <a:pt x="23" y="83"/>
                      </a:lnTo>
                      <a:lnTo>
                        <a:pt x="27" y="86"/>
                      </a:lnTo>
                      <a:lnTo>
                        <a:pt x="32" y="89"/>
                      </a:lnTo>
                      <a:lnTo>
                        <a:pt x="37" y="91"/>
                      </a:lnTo>
                      <a:lnTo>
                        <a:pt x="42" y="92"/>
                      </a:lnTo>
                      <a:lnTo>
                        <a:pt x="47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529" name="Freeform 8"/>
                <p:cNvSpPr>
                  <a:spLocks/>
                </p:cNvSpPr>
                <p:nvPr/>
              </p:nvSpPr>
              <p:spPr bwMode="auto">
                <a:xfrm>
                  <a:off x="2847" y="1875"/>
                  <a:ext cx="46" cy="34"/>
                </a:xfrm>
                <a:custGeom>
                  <a:avLst/>
                  <a:gdLst>
                    <a:gd name="T0" fmla="*/ 37 w 47"/>
                    <a:gd name="T1" fmla="*/ 18 h 34"/>
                    <a:gd name="T2" fmla="*/ 36 w 47"/>
                    <a:gd name="T3" fmla="*/ 22 h 34"/>
                    <a:gd name="T4" fmla="*/ 35 w 47"/>
                    <a:gd name="T5" fmla="*/ 25 h 34"/>
                    <a:gd name="T6" fmla="*/ 33 w 47"/>
                    <a:gd name="T7" fmla="*/ 28 h 34"/>
                    <a:gd name="T8" fmla="*/ 29 w 47"/>
                    <a:gd name="T9" fmla="*/ 31 h 34"/>
                    <a:gd name="T10" fmla="*/ 26 w 47"/>
                    <a:gd name="T11" fmla="*/ 33 h 34"/>
                    <a:gd name="T12" fmla="*/ 23 w 47"/>
                    <a:gd name="T13" fmla="*/ 34 h 34"/>
                    <a:gd name="T14" fmla="*/ 23 w 47"/>
                    <a:gd name="T15" fmla="*/ 34 h 34"/>
                    <a:gd name="T16" fmla="*/ 23 w 47"/>
                    <a:gd name="T17" fmla="*/ 34 h 34"/>
                    <a:gd name="T18" fmla="*/ 21 w 47"/>
                    <a:gd name="T19" fmla="*/ 34 h 34"/>
                    <a:gd name="T20" fmla="*/ 18 w 47"/>
                    <a:gd name="T21" fmla="*/ 32 h 34"/>
                    <a:gd name="T22" fmla="*/ 14 w 47"/>
                    <a:gd name="T23" fmla="*/ 31 h 34"/>
                    <a:gd name="T24" fmla="*/ 11 w 47"/>
                    <a:gd name="T25" fmla="*/ 29 h 34"/>
                    <a:gd name="T26" fmla="*/ 8 w 47"/>
                    <a:gd name="T27" fmla="*/ 27 h 34"/>
                    <a:gd name="T28" fmla="*/ 5 w 47"/>
                    <a:gd name="T29" fmla="*/ 24 h 34"/>
                    <a:gd name="T30" fmla="*/ 2 w 47"/>
                    <a:gd name="T31" fmla="*/ 22 h 34"/>
                    <a:gd name="T32" fmla="*/ 0 w 47"/>
                    <a:gd name="T33" fmla="*/ 19 h 34"/>
                    <a:gd name="T34" fmla="*/ 35 w 47"/>
                    <a:gd name="T35" fmla="*/ 0 h 34"/>
                    <a:gd name="T36" fmla="*/ 36 w 47"/>
                    <a:gd name="T37" fmla="*/ 5 h 34"/>
                    <a:gd name="T38" fmla="*/ 37 w 47"/>
                    <a:gd name="T39" fmla="*/ 9 h 34"/>
                    <a:gd name="T40" fmla="*/ 37 w 47"/>
                    <a:gd name="T41" fmla="*/ 13 h 34"/>
                    <a:gd name="T42" fmla="*/ 37 w 47"/>
                    <a:gd name="T43" fmla="*/ 18 h 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7"/>
                    <a:gd name="T67" fmla="*/ 0 h 34"/>
                    <a:gd name="T68" fmla="*/ 47 w 47"/>
                    <a:gd name="T69" fmla="*/ 34 h 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7" h="34">
                      <a:moveTo>
                        <a:pt x="47" y="18"/>
                      </a:moveTo>
                      <a:lnTo>
                        <a:pt x="46" y="22"/>
                      </a:lnTo>
                      <a:lnTo>
                        <a:pt x="45" y="25"/>
                      </a:lnTo>
                      <a:lnTo>
                        <a:pt x="43" y="28"/>
                      </a:lnTo>
                      <a:lnTo>
                        <a:pt x="39" y="31"/>
                      </a:lnTo>
                      <a:lnTo>
                        <a:pt x="36" y="33"/>
                      </a:lnTo>
                      <a:lnTo>
                        <a:pt x="32" y="34"/>
                      </a:lnTo>
                      <a:lnTo>
                        <a:pt x="28" y="34"/>
                      </a:lnTo>
                      <a:lnTo>
                        <a:pt x="24" y="34"/>
                      </a:lnTo>
                      <a:lnTo>
                        <a:pt x="21" y="34"/>
                      </a:lnTo>
                      <a:lnTo>
                        <a:pt x="18" y="32"/>
                      </a:lnTo>
                      <a:lnTo>
                        <a:pt x="14" y="31"/>
                      </a:lnTo>
                      <a:lnTo>
                        <a:pt x="11" y="29"/>
                      </a:lnTo>
                      <a:lnTo>
                        <a:pt x="8" y="27"/>
                      </a:lnTo>
                      <a:lnTo>
                        <a:pt x="5" y="24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45" y="0"/>
                      </a:lnTo>
                      <a:lnTo>
                        <a:pt x="46" y="5"/>
                      </a:lnTo>
                      <a:lnTo>
                        <a:pt x="47" y="9"/>
                      </a:lnTo>
                      <a:lnTo>
                        <a:pt x="47" y="13"/>
                      </a:lnTo>
                      <a:lnTo>
                        <a:pt x="47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530" name="Freeform 9"/>
                <p:cNvSpPr>
                  <a:spLocks/>
                </p:cNvSpPr>
                <p:nvPr/>
              </p:nvSpPr>
              <p:spPr bwMode="auto">
                <a:xfrm>
                  <a:off x="2836" y="1845"/>
                  <a:ext cx="48" cy="34"/>
                </a:xfrm>
                <a:custGeom>
                  <a:avLst/>
                  <a:gdLst>
                    <a:gd name="T0" fmla="*/ 8 w 47"/>
                    <a:gd name="T1" fmla="*/ 3 h 34"/>
                    <a:gd name="T2" fmla="*/ 12 w 47"/>
                    <a:gd name="T3" fmla="*/ 0 h 34"/>
                    <a:gd name="T4" fmla="*/ 17 w 47"/>
                    <a:gd name="T5" fmla="*/ 0 h 34"/>
                    <a:gd name="T6" fmla="*/ 22 w 47"/>
                    <a:gd name="T7" fmla="*/ 0 h 34"/>
                    <a:gd name="T8" fmla="*/ 38 w 47"/>
                    <a:gd name="T9" fmla="*/ 1 h 34"/>
                    <a:gd name="T10" fmla="*/ 43 w 47"/>
                    <a:gd name="T11" fmla="*/ 3 h 34"/>
                    <a:gd name="T12" fmla="*/ 48 w 47"/>
                    <a:gd name="T13" fmla="*/ 7 h 34"/>
                    <a:gd name="T14" fmla="*/ 53 w 47"/>
                    <a:gd name="T15" fmla="*/ 11 h 34"/>
                    <a:gd name="T16" fmla="*/ 57 w 47"/>
                    <a:gd name="T17" fmla="*/ 16 h 34"/>
                    <a:gd name="T18" fmla="*/ 3 w 47"/>
                    <a:gd name="T19" fmla="*/ 34 h 34"/>
                    <a:gd name="T20" fmla="*/ 0 w 47"/>
                    <a:gd name="T21" fmla="*/ 25 h 34"/>
                    <a:gd name="T22" fmla="*/ 0 w 47"/>
                    <a:gd name="T23" fmla="*/ 16 h 34"/>
                    <a:gd name="T24" fmla="*/ 3 w 47"/>
                    <a:gd name="T25" fmla="*/ 8 h 34"/>
                    <a:gd name="T26" fmla="*/ 8 w 47"/>
                    <a:gd name="T27" fmla="*/ 3 h 3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7"/>
                    <a:gd name="T43" fmla="*/ 0 h 34"/>
                    <a:gd name="T44" fmla="*/ 47 w 47"/>
                    <a:gd name="T45" fmla="*/ 34 h 3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7" h="34">
                      <a:moveTo>
                        <a:pt x="8" y="3"/>
                      </a:move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8" y="7"/>
                      </a:lnTo>
                      <a:lnTo>
                        <a:pt x="43" y="11"/>
                      </a:lnTo>
                      <a:lnTo>
                        <a:pt x="47" y="16"/>
                      </a:lnTo>
                      <a:lnTo>
                        <a:pt x="3" y="34"/>
                      </a:lnTo>
                      <a:lnTo>
                        <a:pt x="0" y="25"/>
                      </a:lnTo>
                      <a:lnTo>
                        <a:pt x="0" y="16"/>
                      </a:lnTo>
                      <a:lnTo>
                        <a:pt x="3" y="8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531" name="Freeform 10"/>
                <p:cNvSpPr>
                  <a:spLocks/>
                </p:cNvSpPr>
                <p:nvPr/>
              </p:nvSpPr>
              <p:spPr bwMode="auto">
                <a:xfrm>
                  <a:off x="2822" y="2400"/>
                  <a:ext cx="87" cy="94"/>
                </a:xfrm>
                <a:custGeom>
                  <a:avLst/>
                  <a:gdLst>
                    <a:gd name="T0" fmla="*/ 14 w 87"/>
                    <a:gd name="T1" fmla="*/ 6 h 94"/>
                    <a:gd name="T2" fmla="*/ 8 w 87"/>
                    <a:gd name="T3" fmla="*/ 11 h 94"/>
                    <a:gd name="T4" fmla="*/ 4 w 87"/>
                    <a:gd name="T5" fmla="*/ 18 h 94"/>
                    <a:gd name="T6" fmla="*/ 1 w 87"/>
                    <a:gd name="T7" fmla="*/ 26 h 94"/>
                    <a:gd name="T8" fmla="*/ 0 w 87"/>
                    <a:gd name="T9" fmla="*/ 34 h 94"/>
                    <a:gd name="T10" fmla="*/ 0 w 87"/>
                    <a:gd name="T11" fmla="*/ 44 h 94"/>
                    <a:gd name="T12" fmla="*/ 3 w 87"/>
                    <a:gd name="T13" fmla="*/ 53 h 94"/>
                    <a:gd name="T14" fmla="*/ 6 w 87"/>
                    <a:gd name="T15" fmla="*/ 62 h 94"/>
                    <a:gd name="T16" fmla="*/ 11 w 87"/>
                    <a:gd name="T17" fmla="*/ 71 h 94"/>
                    <a:gd name="T18" fmla="*/ 15 w 87"/>
                    <a:gd name="T19" fmla="*/ 75 h 94"/>
                    <a:gd name="T20" fmla="*/ 19 w 87"/>
                    <a:gd name="T21" fmla="*/ 79 h 94"/>
                    <a:gd name="T22" fmla="*/ 23 w 87"/>
                    <a:gd name="T23" fmla="*/ 83 h 94"/>
                    <a:gd name="T24" fmla="*/ 27 w 87"/>
                    <a:gd name="T25" fmla="*/ 86 h 94"/>
                    <a:gd name="T26" fmla="*/ 32 w 87"/>
                    <a:gd name="T27" fmla="*/ 89 h 94"/>
                    <a:gd name="T28" fmla="*/ 37 w 87"/>
                    <a:gd name="T29" fmla="*/ 91 h 94"/>
                    <a:gd name="T30" fmla="*/ 42 w 87"/>
                    <a:gd name="T31" fmla="*/ 93 h 94"/>
                    <a:gd name="T32" fmla="*/ 47 w 87"/>
                    <a:gd name="T33" fmla="*/ 94 h 94"/>
                    <a:gd name="T34" fmla="*/ 50 w 87"/>
                    <a:gd name="T35" fmla="*/ 94 h 94"/>
                    <a:gd name="T36" fmla="*/ 54 w 87"/>
                    <a:gd name="T37" fmla="*/ 94 h 94"/>
                    <a:gd name="T38" fmla="*/ 58 w 87"/>
                    <a:gd name="T39" fmla="*/ 94 h 94"/>
                    <a:gd name="T40" fmla="*/ 61 w 87"/>
                    <a:gd name="T41" fmla="*/ 93 h 94"/>
                    <a:gd name="T42" fmla="*/ 64 w 87"/>
                    <a:gd name="T43" fmla="*/ 93 h 94"/>
                    <a:gd name="T44" fmla="*/ 68 w 87"/>
                    <a:gd name="T45" fmla="*/ 91 h 94"/>
                    <a:gd name="T46" fmla="*/ 70 w 87"/>
                    <a:gd name="T47" fmla="*/ 90 h 94"/>
                    <a:gd name="T48" fmla="*/ 73 w 87"/>
                    <a:gd name="T49" fmla="*/ 88 h 94"/>
                    <a:gd name="T50" fmla="*/ 79 w 87"/>
                    <a:gd name="T51" fmla="*/ 83 h 94"/>
                    <a:gd name="T52" fmla="*/ 83 w 87"/>
                    <a:gd name="T53" fmla="*/ 78 h 94"/>
                    <a:gd name="T54" fmla="*/ 85 w 87"/>
                    <a:gd name="T55" fmla="*/ 72 h 94"/>
                    <a:gd name="T56" fmla="*/ 87 w 87"/>
                    <a:gd name="T57" fmla="*/ 65 h 94"/>
                    <a:gd name="T58" fmla="*/ 87 w 87"/>
                    <a:gd name="T59" fmla="*/ 55 h 94"/>
                    <a:gd name="T60" fmla="*/ 85 w 87"/>
                    <a:gd name="T61" fmla="*/ 44 h 94"/>
                    <a:gd name="T62" fmla="*/ 81 w 87"/>
                    <a:gd name="T63" fmla="*/ 33 h 94"/>
                    <a:gd name="T64" fmla="*/ 76 w 87"/>
                    <a:gd name="T65" fmla="*/ 23 h 94"/>
                    <a:gd name="T66" fmla="*/ 69 w 87"/>
                    <a:gd name="T67" fmla="*/ 16 h 94"/>
                    <a:gd name="T68" fmla="*/ 62 w 87"/>
                    <a:gd name="T69" fmla="*/ 10 h 94"/>
                    <a:gd name="T70" fmla="*/ 54 w 87"/>
                    <a:gd name="T71" fmla="*/ 4 h 94"/>
                    <a:gd name="T72" fmla="*/ 46 w 87"/>
                    <a:gd name="T73" fmla="*/ 2 h 94"/>
                    <a:gd name="T74" fmla="*/ 37 w 87"/>
                    <a:gd name="T75" fmla="*/ 0 h 94"/>
                    <a:gd name="T76" fmla="*/ 29 w 87"/>
                    <a:gd name="T77" fmla="*/ 0 h 94"/>
                    <a:gd name="T78" fmla="*/ 21 w 87"/>
                    <a:gd name="T79" fmla="*/ 2 h 94"/>
                    <a:gd name="T80" fmla="*/ 14 w 87"/>
                    <a:gd name="T81" fmla="*/ 6 h 9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7"/>
                    <a:gd name="T124" fmla="*/ 0 h 94"/>
                    <a:gd name="T125" fmla="*/ 87 w 87"/>
                    <a:gd name="T126" fmla="*/ 94 h 9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7" h="94">
                      <a:moveTo>
                        <a:pt x="14" y="6"/>
                      </a:moveTo>
                      <a:lnTo>
                        <a:pt x="8" y="11"/>
                      </a:lnTo>
                      <a:lnTo>
                        <a:pt x="4" y="18"/>
                      </a:lnTo>
                      <a:lnTo>
                        <a:pt x="1" y="26"/>
                      </a:lnTo>
                      <a:lnTo>
                        <a:pt x="0" y="34"/>
                      </a:lnTo>
                      <a:lnTo>
                        <a:pt x="0" y="44"/>
                      </a:lnTo>
                      <a:lnTo>
                        <a:pt x="3" y="53"/>
                      </a:lnTo>
                      <a:lnTo>
                        <a:pt x="6" y="62"/>
                      </a:lnTo>
                      <a:lnTo>
                        <a:pt x="11" y="71"/>
                      </a:lnTo>
                      <a:lnTo>
                        <a:pt x="15" y="75"/>
                      </a:lnTo>
                      <a:lnTo>
                        <a:pt x="19" y="79"/>
                      </a:lnTo>
                      <a:lnTo>
                        <a:pt x="23" y="83"/>
                      </a:lnTo>
                      <a:lnTo>
                        <a:pt x="27" y="86"/>
                      </a:lnTo>
                      <a:lnTo>
                        <a:pt x="32" y="89"/>
                      </a:lnTo>
                      <a:lnTo>
                        <a:pt x="37" y="91"/>
                      </a:lnTo>
                      <a:lnTo>
                        <a:pt x="42" y="93"/>
                      </a:lnTo>
                      <a:lnTo>
                        <a:pt x="47" y="94"/>
                      </a:lnTo>
                      <a:lnTo>
                        <a:pt x="50" y="94"/>
                      </a:lnTo>
                      <a:lnTo>
                        <a:pt x="54" y="94"/>
                      </a:lnTo>
                      <a:lnTo>
                        <a:pt x="58" y="94"/>
                      </a:lnTo>
                      <a:lnTo>
                        <a:pt x="61" y="93"/>
                      </a:lnTo>
                      <a:lnTo>
                        <a:pt x="64" y="93"/>
                      </a:lnTo>
                      <a:lnTo>
                        <a:pt x="68" y="91"/>
                      </a:lnTo>
                      <a:lnTo>
                        <a:pt x="70" y="90"/>
                      </a:lnTo>
                      <a:lnTo>
                        <a:pt x="73" y="88"/>
                      </a:lnTo>
                      <a:lnTo>
                        <a:pt x="79" y="83"/>
                      </a:lnTo>
                      <a:lnTo>
                        <a:pt x="83" y="78"/>
                      </a:lnTo>
                      <a:lnTo>
                        <a:pt x="85" y="72"/>
                      </a:lnTo>
                      <a:lnTo>
                        <a:pt x="87" y="65"/>
                      </a:lnTo>
                      <a:lnTo>
                        <a:pt x="87" y="55"/>
                      </a:lnTo>
                      <a:lnTo>
                        <a:pt x="85" y="44"/>
                      </a:lnTo>
                      <a:lnTo>
                        <a:pt x="81" y="33"/>
                      </a:lnTo>
                      <a:lnTo>
                        <a:pt x="76" y="23"/>
                      </a:lnTo>
                      <a:lnTo>
                        <a:pt x="69" y="16"/>
                      </a:lnTo>
                      <a:lnTo>
                        <a:pt x="62" y="10"/>
                      </a:lnTo>
                      <a:lnTo>
                        <a:pt x="54" y="4"/>
                      </a:lnTo>
                      <a:lnTo>
                        <a:pt x="46" y="2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532" name="Freeform 11"/>
                <p:cNvSpPr>
                  <a:spLocks/>
                </p:cNvSpPr>
                <p:nvPr/>
              </p:nvSpPr>
              <p:spPr bwMode="auto">
                <a:xfrm>
                  <a:off x="2852" y="2414"/>
                  <a:ext cx="41" cy="56"/>
                </a:xfrm>
                <a:custGeom>
                  <a:avLst/>
                  <a:gdLst>
                    <a:gd name="T0" fmla="*/ 24 w 42"/>
                    <a:gd name="T1" fmla="*/ 18 h 55"/>
                    <a:gd name="T2" fmla="*/ 28 w 42"/>
                    <a:gd name="T3" fmla="*/ 25 h 55"/>
                    <a:gd name="T4" fmla="*/ 31 w 42"/>
                    <a:gd name="T5" fmla="*/ 43 h 55"/>
                    <a:gd name="T6" fmla="*/ 32 w 42"/>
                    <a:gd name="T7" fmla="*/ 50 h 55"/>
                    <a:gd name="T8" fmla="*/ 32 w 42"/>
                    <a:gd name="T9" fmla="*/ 58 h 55"/>
                    <a:gd name="T10" fmla="*/ 32 w 42"/>
                    <a:gd name="T11" fmla="*/ 59 h 55"/>
                    <a:gd name="T12" fmla="*/ 31 w 42"/>
                    <a:gd name="T13" fmla="*/ 61 h 55"/>
                    <a:gd name="T14" fmla="*/ 30 w 42"/>
                    <a:gd name="T15" fmla="*/ 63 h 55"/>
                    <a:gd name="T16" fmla="*/ 29 w 42"/>
                    <a:gd name="T17" fmla="*/ 65 h 55"/>
                    <a:gd name="T18" fmla="*/ 0 w 42"/>
                    <a:gd name="T19" fmla="*/ 0 h 55"/>
                    <a:gd name="T20" fmla="*/ 4 w 42"/>
                    <a:gd name="T21" fmla="*/ 0 h 55"/>
                    <a:gd name="T22" fmla="*/ 9 w 42"/>
                    <a:gd name="T23" fmla="*/ 0 h 55"/>
                    <a:gd name="T24" fmla="*/ 13 w 42"/>
                    <a:gd name="T25" fmla="*/ 2 h 55"/>
                    <a:gd name="T26" fmla="*/ 17 w 42"/>
                    <a:gd name="T27" fmla="*/ 4 h 55"/>
                    <a:gd name="T28" fmla="*/ 21 w 42"/>
                    <a:gd name="T29" fmla="*/ 6 h 55"/>
                    <a:gd name="T30" fmla="*/ 21 w 42"/>
                    <a:gd name="T31" fmla="*/ 10 h 55"/>
                    <a:gd name="T32" fmla="*/ 21 w 42"/>
                    <a:gd name="T33" fmla="*/ 13 h 55"/>
                    <a:gd name="T34" fmla="*/ 24 w 42"/>
                    <a:gd name="T35" fmla="*/ 18 h 5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"/>
                    <a:gd name="T55" fmla="*/ 0 h 55"/>
                    <a:gd name="T56" fmla="*/ 42 w 42"/>
                    <a:gd name="T57" fmla="*/ 55 h 5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" h="55">
                      <a:moveTo>
                        <a:pt x="34" y="18"/>
                      </a:moveTo>
                      <a:lnTo>
                        <a:pt x="38" y="25"/>
                      </a:lnTo>
                      <a:lnTo>
                        <a:pt x="41" y="33"/>
                      </a:lnTo>
                      <a:lnTo>
                        <a:pt x="42" y="40"/>
                      </a:lnTo>
                      <a:lnTo>
                        <a:pt x="42" y="48"/>
                      </a:lnTo>
                      <a:lnTo>
                        <a:pt x="42" y="49"/>
                      </a:lnTo>
                      <a:lnTo>
                        <a:pt x="41" y="51"/>
                      </a:lnTo>
                      <a:lnTo>
                        <a:pt x="40" y="53"/>
                      </a:lnTo>
                      <a:lnTo>
                        <a:pt x="39" y="55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3" y="2"/>
                      </a:lnTo>
                      <a:lnTo>
                        <a:pt x="17" y="4"/>
                      </a:lnTo>
                      <a:lnTo>
                        <a:pt x="22" y="6"/>
                      </a:lnTo>
                      <a:lnTo>
                        <a:pt x="26" y="10"/>
                      </a:lnTo>
                      <a:lnTo>
                        <a:pt x="30" y="13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533" name="Freeform 12"/>
                <p:cNvSpPr>
                  <a:spLocks/>
                </p:cNvSpPr>
                <p:nvPr/>
              </p:nvSpPr>
              <p:spPr bwMode="auto">
                <a:xfrm>
                  <a:off x="2838" y="2424"/>
                  <a:ext cx="41" cy="54"/>
                </a:xfrm>
                <a:custGeom>
                  <a:avLst/>
                  <a:gdLst>
                    <a:gd name="T0" fmla="*/ 33 w 41"/>
                    <a:gd name="T1" fmla="*/ 54 h 54"/>
                    <a:gd name="T2" fmla="*/ 30 w 41"/>
                    <a:gd name="T3" fmla="*/ 53 h 54"/>
                    <a:gd name="T4" fmla="*/ 26 w 41"/>
                    <a:gd name="T5" fmla="*/ 51 h 54"/>
                    <a:gd name="T6" fmla="*/ 23 w 41"/>
                    <a:gd name="T7" fmla="*/ 50 h 54"/>
                    <a:gd name="T8" fmla="*/ 19 w 41"/>
                    <a:gd name="T9" fmla="*/ 48 h 54"/>
                    <a:gd name="T10" fmla="*/ 16 w 41"/>
                    <a:gd name="T11" fmla="*/ 46 h 54"/>
                    <a:gd name="T12" fmla="*/ 13 w 41"/>
                    <a:gd name="T13" fmla="*/ 43 h 54"/>
                    <a:gd name="T14" fmla="*/ 10 w 41"/>
                    <a:gd name="T15" fmla="*/ 40 h 54"/>
                    <a:gd name="T16" fmla="*/ 8 w 41"/>
                    <a:gd name="T17" fmla="*/ 36 h 54"/>
                    <a:gd name="T18" fmla="*/ 2 w 41"/>
                    <a:gd name="T19" fmla="*/ 27 h 54"/>
                    <a:gd name="T20" fmla="*/ 0 w 41"/>
                    <a:gd name="T21" fmla="*/ 17 h 54"/>
                    <a:gd name="T22" fmla="*/ 0 w 41"/>
                    <a:gd name="T23" fmla="*/ 8 h 54"/>
                    <a:gd name="T24" fmla="*/ 2 w 41"/>
                    <a:gd name="T25" fmla="*/ 0 h 54"/>
                    <a:gd name="T26" fmla="*/ 41 w 41"/>
                    <a:gd name="T27" fmla="*/ 54 h 54"/>
                    <a:gd name="T28" fmla="*/ 39 w 41"/>
                    <a:gd name="T29" fmla="*/ 54 h 54"/>
                    <a:gd name="T30" fmla="*/ 37 w 41"/>
                    <a:gd name="T31" fmla="*/ 54 h 54"/>
                    <a:gd name="T32" fmla="*/ 35 w 41"/>
                    <a:gd name="T33" fmla="*/ 54 h 54"/>
                    <a:gd name="T34" fmla="*/ 33 w 41"/>
                    <a:gd name="T35" fmla="*/ 54 h 5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1"/>
                    <a:gd name="T55" fmla="*/ 0 h 54"/>
                    <a:gd name="T56" fmla="*/ 41 w 41"/>
                    <a:gd name="T57" fmla="*/ 54 h 5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1" h="54">
                      <a:moveTo>
                        <a:pt x="33" y="54"/>
                      </a:moveTo>
                      <a:lnTo>
                        <a:pt x="30" y="53"/>
                      </a:lnTo>
                      <a:lnTo>
                        <a:pt x="26" y="51"/>
                      </a:lnTo>
                      <a:lnTo>
                        <a:pt x="23" y="50"/>
                      </a:lnTo>
                      <a:lnTo>
                        <a:pt x="19" y="48"/>
                      </a:lnTo>
                      <a:lnTo>
                        <a:pt x="16" y="46"/>
                      </a:lnTo>
                      <a:lnTo>
                        <a:pt x="13" y="43"/>
                      </a:lnTo>
                      <a:lnTo>
                        <a:pt x="10" y="40"/>
                      </a:lnTo>
                      <a:lnTo>
                        <a:pt x="8" y="36"/>
                      </a:lnTo>
                      <a:lnTo>
                        <a:pt x="2" y="27"/>
                      </a:lnTo>
                      <a:lnTo>
                        <a:pt x="0" y="17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41" y="54"/>
                      </a:lnTo>
                      <a:lnTo>
                        <a:pt x="39" y="54"/>
                      </a:lnTo>
                      <a:lnTo>
                        <a:pt x="37" y="54"/>
                      </a:lnTo>
                      <a:lnTo>
                        <a:pt x="35" y="54"/>
                      </a:lnTo>
                      <a:lnTo>
                        <a:pt x="33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06534" name="Group 71"/>
                <p:cNvGrpSpPr>
                  <a:grpSpLocks/>
                </p:cNvGrpSpPr>
                <p:nvPr/>
              </p:nvGrpSpPr>
              <p:grpSpPr bwMode="auto">
                <a:xfrm flipV="1">
                  <a:off x="2662" y="1990"/>
                  <a:ext cx="284" cy="372"/>
                  <a:chOff x="2662" y="1976"/>
                  <a:chExt cx="284" cy="372"/>
                </a:xfrm>
              </p:grpSpPr>
              <p:sp>
                <p:nvSpPr>
                  <p:cNvPr id="106537" name="Freeform 14"/>
                  <p:cNvSpPr>
                    <a:spLocks/>
                  </p:cNvSpPr>
                  <p:nvPr/>
                </p:nvSpPr>
                <p:spPr bwMode="auto">
                  <a:xfrm>
                    <a:off x="2662" y="1976"/>
                    <a:ext cx="284" cy="372"/>
                  </a:xfrm>
                  <a:custGeom>
                    <a:avLst/>
                    <a:gdLst>
                      <a:gd name="T0" fmla="*/ 140 w 284"/>
                      <a:gd name="T1" fmla="*/ 0 h 372"/>
                      <a:gd name="T2" fmla="*/ 140 w 284"/>
                      <a:gd name="T3" fmla="*/ 30 h 372"/>
                      <a:gd name="T4" fmla="*/ 96 w 284"/>
                      <a:gd name="T5" fmla="*/ 94 h 372"/>
                      <a:gd name="T6" fmla="*/ 102 w 284"/>
                      <a:gd name="T7" fmla="*/ 163 h 372"/>
                      <a:gd name="T8" fmla="*/ 0 w 284"/>
                      <a:gd name="T9" fmla="*/ 246 h 372"/>
                      <a:gd name="T10" fmla="*/ 32 w 284"/>
                      <a:gd name="T11" fmla="*/ 341 h 372"/>
                      <a:gd name="T12" fmla="*/ 153 w 284"/>
                      <a:gd name="T13" fmla="*/ 370 h 372"/>
                      <a:gd name="T14" fmla="*/ 153 w 284"/>
                      <a:gd name="T15" fmla="*/ 372 h 372"/>
                      <a:gd name="T16" fmla="*/ 224 w 284"/>
                      <a:gd name="T17" fmla="*/ 328 h 372"/>
                      <a:gd name="T18" fmla="*/ 284 w 284"/>
                      <a:gd name="T19" fmla="*/ 345 h 372"/>
                      <a:gd name="T20" fmla="*/ 284 w 284"/>
                      <a:gd name="T21" fmla="*/ 38 h 372"/>
                      <a:gd name="T22" fmla="*/ 140 w 284"/>
                      <a:gd name="T23" fmla="*/ 0 h 37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4"/>
                      <a:gd name="T37" fmla="*/ 0 h 372"/>
                      <a:gd name="T38" fmla="*/ 284 w 284"/>
                      <a:gd name="T39" fmla="*/ 372 h 37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4" h="372">
                        <a:moveTo>
                          <a:pt x="140" y="0"/>
                        </a:moveTo>
                        <a:lnTo>
                          <a:pt x="140" y="30"/>
                        </a:lnTo>
                        <a:lnTo>
                          <a:pt x="96" y="94"/>
                        </a:lnTo>
                        <a:lnTo>
                          <a:pt x="102" y="163"/>
                        </a:lnTo>
                        <a:lnTo>
                          <a:pt x="0" y="246"/>
                        </a:lnTo>
                        <a:lnTo>
                          <a:pt x="32" y="341"/>
                        </a:lnTo>
                        <a:lnTo>
                          <a:pt x="153" y="370"/>
                        </a:lnTo>
                        <a:lnTo>
                          <a:pt x="153" y="372"/>
                        </a:lnTo>
                        <a:lnTo>
                          <a:pt x="224" y="328"/>
                        </a:lnTo>
                        <a:lnTo>
                          <a:pt x="284" y="345"/>
                        </a:lnTo>
                        <a:lnTo>
                          <a:pt x="284" y="38"/>
                        </a:lnTo>
                        <a:lnTo>
                          <a:pt x="1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6538" name="Freeform 15"/>
                  <p:cNvSpPr>
                    <a:spLocks/>
                  </p:cNvSpPr>
                  <p:nvPr/>
                </p:nvSpPr>
                <p:spPr bwMode="auto">
                  <a:xfrm>
                    <a:off x="2799" y="2044"/>
                    <a:ext cx="133" cy="280"/>
                  </a:xfrm>
                  <a:custGeom>
                    <a:avLst/>
                    <a:gdLst>
                      <a:gd name="T0" fmla="*/ 135 w 132"/>
                      <a:gd name="T1" fmla="*/ 217 h 280"/>
                      <a:gd name="T2" fmla="*/ 24 w 132"/>
                      <a:gd name="T3" fmla="*/ 280 h 280"/>
                      <a:gd name="T4" fmla="*/ 0 w 132"/>
                      <a:gd name="T5" fmla="*/ 210 h 280"/>
                      <a:gd name="T6" fmla="*/ 110 w 132"/>
                      <a:gd name="T7" fmla="*/ 127 h 280"/>
                      <a:gd name="T8" fmla="*/ 105 w 132"/>
                      <a:gd name="T9" fmla="*/ 56 h 280"/>
                      <a:gd name="T10" fmla="*/ 142 w 132"/>
                      <a:gd name="T11" fmla="*/ 0 h 280"/>
                      <a:gd name="T12" fmla="*/ 142 w 132"/>
                      <a:gd name="T13" fmla="*/ 233 h 280"/>
                      <a:gd name="T14" fmla="*/ 135 w 132"/>
                      <a:gd name="T15" fmla="*/ 217 h 28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2"/>
                      <a:gd name="T25" fmla="*/ 0 h 280"/>
                      <a:gd name="T26" fmla="*/ 132 w 132"/>
                      <a:gd name="T27" fmla="*/ 280 h 28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2" h="280">
                        <a:moveTo>
                          <a:pt x="125" y="217"/>
                        </a:moveTo>
                        <a:lnTo>
                          <a:pt x="24" y="280"/>
                        </a:lnTo>
                        <a:lnTo>
                          <a:pt x="0" y="210"/>
                        </a:lnTo>
                        <a:lnTo>
                          <a:pt x="100" y="127"/>
                        </a:lnTo>
                        <a:lnTo>
                          <a:pt x="95" y="56"/>
                        </a:lnTo>
                        <a:lnTo>
                          <a:pt x="132" y="0"/>
                        </a:lnTo>
                        <a:lnTo>
                          <a:pt x="132" y="233"/>
                        </a:lnTo>
                        <a:lnTo>
                          <a:pt x="125" y="2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6539" name="Freeform 16"/>
                  <p:cNvSpPr>
                    <a:spLocks/>
                  </p:cNvSpPr>
                  <p:nvPr/>
                </p:nvSpPr>
                <p:spPr bwMode="auto">
                  <a:xfrm>
                    <a:off x="2691" y="2150"/>
                    <a:ext cx="183" cy="90"/>
                  </a:xfrm>
                  <a:custGeom>
                    <a:avLst/>
                    <a:gdLst>
                      <a:gd name="T0" fmla="*/ 92 w 184"/>
                      <a:gd name="T1" fmla="*/ 99 h 89"/>
                      <a:gd name="T2" fmla="*/ 0 w 184"/>
                      <a:gd name="T3" fmla="*/ 78 h 89"/>
                      <a:gd name="T4" fmla="*/ 83 w 184"/>
                      <a:gd name="T5" fmla="*/ 0 h 89"/>
                      <a:gd name="T6" fmla="*/ 174 w 184"/>
                      <a:gd name="T7" fmla="*/ 21 h 89"/>
                      <a:gd name="T8" fmla="*/ 92 w 184"/>
                      <a:gd name="T9" fmla="*/ 99 h 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4"/>
                      <a:gd name="T16" fmla="*/ 0 h 89"/>
                      <a:gd name="T17" fmla="*/ 184 w 184"/>
                      <a:gd name="T18" fmla="*/ 89 h 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4" h="89">
                        <a:moveTo>
                          <a:pt x="101" y="89"/>
                        </a:moveTo>
                        <a:lnTo>
                          <a:pt x="0" y="68"/>
                        </a:lnTo>
                        <a:lnTo>
                          <a:pt x="83" y="0"/>
                        </a:lnTo>
                        <a:lnTo>
                          <a:pt x="184" y="21"/>
                        </a:lnTo>
                        <a:lnTo>
                          <a:pt x="101" y="8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6540" name="Freeform 17"/>
                  <p:cNvSpPr>
                    <a:spLocks/>
                  </p:cNvSpPr>
                  <p:nvPr/>
                </p:nvSpPr>
                <p:spPr bwMode="auto">
                  <a:xfrm>
                    <a:off x="2778" y="1998"/>
                    <a:ext cx="149" cy="92"/>
                  </a:xfrm>
                  <a:custGeom>
                    <a:avLst/>
                    <a:gdLst>
                      <a:gd name="T0" fmla="*/ 47 w 148"/>
                      <a:gd name="T1" fmla="*/ 0 h 93"/>
                      <a:gd name="T2" fmla="*/ 158 w 148"/>
                      <a:gd name="T3" fmla="*/ 26 h 93"/>
                      <a:gd name="T4" fmla="*/ 113 w 148"/>
                      <a:gd name="T5" fmla="*/ 83 h 93"/>
                      <a:gd name="T6" fmla="*/ 0 w 148"/>
                      <a:gd name="T7" fmla="*/ 61 h 93"/>
                      <a:gd name="T8" fmla="*/ 48 w 148"/>
                      <a:gd name="T9" fmla="*/ 0 h 93"/>
                      <a:gd name="T10" fmla="*/ 47 w 148"/>
                      <a:gd name="T11" fmla="*/ 0 h 9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8"/>
                      <a:gd name="T19" fmla="*/ 0 h 93"/>
                      <a:gd name="T20" fmla="*/ 148 w 148"/>
                      <a:gd name="T21" fmla="*/ 93 h 9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8" h="93">
                        <a:moveTo>
                          <a:pt x="47" y="0"/>
                        </a:moveTo>
                        <a:lnTo>
                          <a:pt x="148" y="26"/>
                        </a:lnTo>
                        <a:lnTo>
                          <a:pt x="103" y="93"/>
                        </a:lnTo>
                        <a:lnTo>
                          <a:pt x="0" y="71"/>
                        </a:lnTo>
                        <a:lnTo>
                          <a:pt x="48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6541" name="Freeform 18"/>
                  <p:cNvSpPr>
                    <a:spLocks/>
                  </p:cNvSpPr>
                  <p:nvPr/>
                </p:nvSpPr>
                <p:spPr bwMode="auto">
                  <a:xfrm>
                    <a:off x="2774" y="2084"/>
                    <a:ext cx="110" cy="76"/>
                  </a:xfrm>
                  <a:custGeom>
                    <a:avLst/>
                    <a:gdLst>
                      <a:gd name="T0" fmla="*/ 115 w 109"/>
                      <a:gd name="T1" fmla="*/ 22 h 76"/>
                      <a:gd name="T2" fmla="*/ 119 w 109"/>
                      <a:gd name="T3" fmla="*/ 76 h 76"/>
                      <a:gd name="T4" fmla="*/ 6 w 109"/>
                      <a:gd name="T5" fmla="*/ 53 h 76"/>
                      <a:gd name="T6" fmla="*/ 0 w 109"/>
                      <a:gd name="T7" fmla="*/ 0 h 76"/>
                      <a:gd name="T8" fmla="*/ 115 w 109"/>
                      <a:gd name="T9" fmla="*/ 22 h 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76"/>
                      <a:gd name="T17" fmla="*/ 109 w 109"/>
                      <a:gd name="T18" fmla="*/ 76 h 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76">
                        <a:moveTo>
                          <a:pt x="105" y="22"/>
                        </a:moveTo>
                        <a:lnTo>
                          <a:pt x="109" y="76"/>
                        </a:lnTo>
                        <a:lnTo>
                          <a:pt x="6" y="53"/>
                        </a:lnTo>
                        <a:lnTo>
                          <a:pt x="0" y="0"/>
                        </a:lnTo>
                        <a:lnTo>
                          <a:pt x="105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6542" name="Freeform 19"/>
                  <p:cNvSpPr>
                    <a:spLocks/>
                  </p:cNvSpPr>
                  <p:nvPr/>
                </p:nvSpPr>
                <p:spPr bwMode="auto">
                  <a:xfrm>
                    <a:off x="2682" y="2239"/>
                    <a:ext cx="126" cy="96"/>
                  </a:xfrm>
                  <a:custGeom>
                    <a:avLst/>
                    <a:gdLst>
                      <a:gd name="T0" fmla="*/ 0 w 127"/>
                      <a:gd name="T1" fmla="*/ 0 h 96"/>
                      <a:gd name="T2" fmla="*/ 92 w 127"/>
                      <a:gd name="T3" fmla="*/ 23 h 96"/>
                      <a:gd name="T4" fmla="*/ 117 w 127"/>
                      <a:gd name="T5" fmla="*/ 96 h 96"/>
                      <a:gd name="T6" fmla="*/ 25 w 127"/>
                      <a:gd name="T7" fmla="*/ 72 h 96"/>
                      <a:gd name="T8" fmla="*/ 0 w 127"/>
                      <a:gd name="T9" fmla="*/ 0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7"/>
                      <a:gd name="T16" fmla="*/ 0 h 96"/>
                      <a:gd name="T17" fmla="*/ 127 w 127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7" h="96">
                        <a:moveTo>
                          <a:pt x="0" y="0"/>
                        </a:moveTo>
                        <a:lnTo>
                          <a:pt x="102" y="23"/>
                        </a:lnTo>
                        <a:lnTo>
                          <a:pt x="127" y="96"/>
                        </a:lnTo>
                        <a:lnTo>
                          <a:pt x="25" y="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6543" name="Freeform 20"/>
                  <p:cNvSpPr>
                    <a:spLocks/>
                  </p:cNvSpPr>
                  <p:nvPr/>
                </p:nvSpPr>
                <p:spPr bwMode="auto">
                  <a:xfrm>
                    <a:off x="2904" y="2291"/>
                    <a:ext cx="21" cy="14"/>
                  </a:xfrm>
                  <a:custGeom>
                    <a:avLst/>
                    <a:gdLst>
                      <a:gd name="T0" fmla="*/ 14 w 21"/>
                      <a:gd name="T1" fmla="*/ 0 h 15"/>
                      <a:gd name="T2" fmla="*/ 21 w 21"/>
                      <a:gd name="T3" fmla="*/ 7 h 15"/>
                      <a:gd name="T4" fmla="*/ 0 w 21"/>
                      <a:gd name="T5" fmla="*/ 7 h 15"/>
                      <a:gd name="T6" fmla="*/ 14 w 21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"/>
                      <a:gd name="T13" fmla="*/ 0 h 15"/>
                      <a:gd name="T14" fmla="*/ 21 w 21"/>
                      <a:gd name="T15" fmla="*/ 15 h 1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" h="15">
                        <a:moveTo>
                          <a:pt x="14" y="0"/>
                        </a:moveTo>
                        <a:lnTo>
                          <a:pt x="21" y="15"/>
                        </a:lnTo>
                        <a:lnTo>
                          <a:pt x="0" y="9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06535" name="Freeform 21"/>
                <p:cNvSpPr>
                  <a:spLocks/>
                </p:cNvSpPr>
                <p:nvPr/>
              </p:nvSpPr>
              <p:spPr bwMode="auto">
                <a:xfrm>
                  <a:off x="2582" y="1649"/>
                  <a:ext cx="590" cy="154"/>
                </a:xfrm>
                <a:custGeom>
                  <a:avLst/>
                  <a:gdLst>
                    <a:gd name="T0" fmla="*/ 0 w 590"/>
                    <a:gd name="T1" fmla="*/ 0 h 153"/>
                    <a:gd name="T2" fmla="*/ 12 w 590"/>
                    <a:gd name="T3" fmla="*/ 29 h 153"/>
                    <a:gd name="T4" fmla="*/ 562 w 590"/>
                    <a:gd name="T5" fmla="*/ 163 h 153"/>
                    <a:gd name="T6" fmla="*/ 590 w 590"/>
                    <a:gd name="T7" fmla="*/ 142 h 153"/>
                    <a:gd name="T8" fmla="*/ 0 w 590"/>
                    <a:gd name="T9" fmla="*/ 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0"/>
                    <a:gd name="T16" fmla="*/ 0 h 153"/>
                    <a:gd name="T17" fmla="*/ 590 w 590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0" h="153">
                      <a:moveTo>
                        <a:pt x="0" y="0"/>
                      </a:moveTo>
                      <a:lnTo>
                        <a:pt x="12" y="29"/>
                      </a:lnTo>
                      <a:lnTo>
                        <a:pt x="562" y="153"/>
                      </a:lnTo>
                      <a:lnTo>
                        <a:pt x="590" y="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536" name="Freeform 22"/>
                <p:cNvSpPr>
                  <a:spLocks/>
                </p:cNvSpPr>
                <p:nvPr/>
              </p:nvSpPr>
              <p:spPr bwMode="auto">
                <a:xfrm>
                  <a:off x="2575" y="1661"/>
                  <a:ext cx="12" cy="865"/>
                </a:xfrm>
                <a:custGeom>
                  <a:avLst/>
                  <a:gdLst>
                    <a:gd name="T0" fmla="*/ 0 w 11"/>
                    <a:gd name="T1" fmla="*/ 0 h 863"/>
                    <a:gd name="T2" fmla="*/ 0 w 11"/>
                    <a:gd name="T3" fmla="*/ 883 h 863"/>
                    <a:gd name="T4" fmla="*/ 25 w 11"/>
                    <a:gd name="T5" fmla="*/ 875 h 863"/>
                    <a:gd name="T6" fmla="*/ 25 w 11"/>
                    <a:gd name="T7" fmla="*/ 25 h 863"/>
                    <a:gd name="T8" fmla="*/ 0 w 11"/>
                    <a:gd name="T9" fmla="*/ 0 h 8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863"/>
                    <a:gd name="T17" fmla="*/ 11 w 11"/>
                    <a:gd name="T18" fmla="*/ 863 h 8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863">
                      <a:moveTo>
                        <a:pt x="0" y="0"/>
                      </a:moveTo>
                      <a:lnTo>
                        <a:pt x="0" y="863"/>
                      </a:lnTo>
                      <a:lnTo>
                        <a:pt x="11" y="855"/>
                      </a:lnTo>
                      <a:lnTo>
                        <a:pt x="11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14"/>
              <p:cNvGrpSpPr>
                <a:grpSpLocks/>
              </p:cNvGrpSpPr>
              <p:nvPr/>
            </p:nvGrpSpPr>
            <p:grpSpPr bwMode="auto">
              <a:xfrm>
                <a:off x="9987508" y="5423340"/>
                <a:ext cx="1074738" cy="363538"/>
                <a:chOff x="6929308" y="1992313"/>
                <a:chExt cx="717735" cy="169863"/>
              </a:xfrm>
              <a:solidFill>
                <a:srgbClr val="00FF00"/>
              </a:solidFill>
            </p:grpSpPr>
            <p:sp>
              <p:nvSpPr>
                <p:cNvPr id="14" name="Freeform 159"/>
                <p:cNvSpPr>
                  <a:spLocks/>
                </p:cNvSpPr>
                <p:nvPr/>
              </p:nvSpPr>
              <p:spPr bwMode="auto">
                <a:xfrm>
                  <a:off x="6929308" y="1992313"/>
                  <a:ext cx="717735" cy="169863"/>
                </a:xfrm>
                <a:custGeom>
                  <a:avLst/>
                  <a:gdLst>
                    <a:gd name="T0" fmla="*/ 0 w 606"/>
                    <a:gd name="T1" fmla="*/ 2147483646 h 288"/>
                    <a:gd name="T2" fmla="*/ 2147483646 w 606"/>
                    <a:gd name="T3" fmla="*/ 2147483646 h 288"/>
                    <a:gd name="T4" fmla="*/ 2147483646 w 606"/>
                    <a:gd name="T5" fmla="*/ 2147483646 h 288"/>
                    <a:gd name="T6" fmla="*/ 2147483646 w 606"/>
                    <a:gd name="T7" fmla="*/ 2147483646 h 288"/>
                    <a:gd name="T8" fmla="*/ 2147483646 w 606"/>
                    <a:gd name="T9" fmla="*/ 2147483646 h 288"/>
                    <a:gd name="T10" fmla="*/ 2147483646 w 606"/>
                    <a:gd name="T11" fmla="*/ 0 h 288"/>
                    <a:gd name="T12" fmla="*/ 2147483646 w 606"/>
                    <a:gd name="T13" fmla="*/ 2147483646 h 288"/>
                    <a:gd name="T14" fmla="*/ 2147483646 w 606"/>
                    <a:gd name="T15" fmla="*/ 2147483646 h 288"/>
                    <a:gd name="T16" fmla="*/ 2147483646 w 606"/>
                    <a:gd name="T17" fmla="*/ 2147483646 h 288"/>
                    <a:gd name="T18" fmla="*/ 2147483646 w 606"/>
                    <a:gd name="T19" fmla="*/ 2147483646 h 288"/>
                    <a:gd name="T20" fmla="*/ 2147483646 w 606"/>
                    <a:gd name="T21" fmla="*/ 2147483646 h 288"/>
                    <a:gd name="T22" fmla="*/ 2147483646 w 606"/>
                    <a:gd name="T23" fmla="*/ 2147483646 h 288"/>
                    <a:gd name="T24" fmla="*/ 2147483646 w 606"/>
                    <a:gd name="T25" fmla="*/ 2147483646 h 288"/>
                    <a:gd name="T26" fmla="*/ 2147483646 w 606"/>
                    <a:gd name="T27" fmla="*/ 2147483646 h 288"/>
                    <a:gd name="T28" fmla="*/ 2147483646 w 606"/>
                    <a:gd name="T29" fmla="*/ 2147483646 h 288"/>
                    <a:gd name="T30" fmla="*/ 0 w 606"/>
                    <a:gd name="T31" fmla="*/ 2147483646 h 28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06"/>
                    <a:gd name="T49" fmla="*/ 0 h 288"/>
                    <a:gd name="T50" fmla="*/ 606 w 606"/>
                    <a:gd name="T51" fmla="*/ 288 h 28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06" h="288">
                      <a:moveTo>
                        <a:pt x="0" y="144"/>
                      </a:moveTo>
                      <a:cubicBezTo>
                        <a:pt x="63" y="123"/>
                        <a:pt x="29" y="143"/>
                        <a:pt x="84" y="60"/>
                      </a:cubicBezTo>
                      <a:cubicBezTo>
                        <a:pt x="91" y="49"/>
                        <a:pt x="108" y="50"/>
                        <a:pt x="120" y="48"/>
                      </a:cubicBezTo>
                      <a:cubicBezTo>
                        <a:pt x="156" y="42"/>
                        <a:pt x="192" y="40"/>
                        <a:pt x="228" y="36"/>
                      </a:cubicBezTo>
                      <a:cubicBezTo>
                        <a:pt x="252" y="28"/>
                        <a:pt x="276" y="20"/>
                        <a:pt x="300" y="12"/>
                      </a:cubicBezTo>
                      <a:cubicBezTo>
                        <a:pt x="312" y="8"/>
                        <a:pt x="336" y="0"/>
                        <a:pt x="336" y="0"/>
                      </a:cubicBezTo>
                      <a:cubicBezTo>
                        <a:pt x="344" y="24"/>
                        <a:pt x="342" y="54"/>
                        <a:pt x="360" y="72"/>
                      </a:cubicBezTo>
                      <a:cubicBezTo>
                        <a:pt x="411" y="123"/>
                        <a:pt x="446" y="121"/>
                        <a:pt x="516" y="144"/>
                      </a:cubicBezTo>
                      <a:cubicBezTo>
                        <a:pt x="528" y="148"/>
                        <a:pt x="540" y="152"/>
                        <a:pt x="552" y="156"/>
                      </a:cubicBezTo>
                      <a:cubicBezTo>
                        <a:pt x="564" y="160"/>
                        <a:pt x="588" y="168"/>
                        <a:pt x="588" y="168"/>
                      </a:cubicBezTo>
                      <a:cubicBezTo>
                        <a:pt x="515" y="278"/>
                        <a:pt x="606" y="162"/>
                        <a:pt x="324" y="216"/>
                      </a:cubicBezTo>
                      <a:cubicBezTo>
                        <a:pt x="312" y="218"/>
                        <a:pt x="320" y="242"/>
                        <a:pt x="312" y="252"/>
                      </a:cubicBezTo>
                      <a:cubicBezTo>
                        <a:pt x="295" y="273"/>
                        <a:pt x="264" y="280"/>
                        <a:pt x="240" y="288"/>
                      </a:cubicBezTo>
                      <a:cubicBezTo>
                        <a:pt x="220" y="258"/>
                        <a:pt x="208" y="203"/>
                        <a:pt x="180" y="180"/>
                      </a:cubicBezTo>
                      <a:cubicBezTo>
                        <a:pt x="169" y="171"/>
                        <a:pt x="89" y="138"/>
                        <a:pt x="72" y="132"/>
                      </a:cubicBezTo>
                      <a:cubicBezTo>
                        <a:pt x="25" y="148"/>
                        <a:pt x="49" y="144"/>
                        <a:pt x="0" y="14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15" name="Oval 160"/>
                <p:cNvSpPr>
                  <a:spLocks noChangeArrowheads="1"/>
                </p:cNvSpPr>
                <p:nvPr/>
              </p:nvSpPr>
              <p:spPr bwMode="auto">
                <a:xfrm>
                  <a:off x="7181740" y="2034593"/>
                  <a:ext cx="127158" cy="42281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6521" name="Group 114"/>
              <p:cNvGrpSpPr>
                <a:grpSpLocks/>
              </p:cNvGrpSpPr>
              <p:nvPr/>
            </p:nvGrpSpPr>
            <p:grpSpPr bwMode="auto">
              <a:xfrm>
                <a:off x="7328830" y="5423340"/>
                <a:ext cx="1074738" cy="363538"/>
                <a:chOff x="6929308" y="1992313"/>
                <a:chExt cx="717735" cy="169863"/>
              </a:xfrm>
            </p:grpSpPr>
            <p:sp>
              <p:nvSpPr>
                <p:cNvPr id="106522" name="Freeform 159"/>
                <p:cNvSpPr>
                  <a:spLocks/>
                </p:cNvSpPr>
                <p:nvPr/>
              </p:nvSpPr>
              <p:spPr bwMode="auto">
                <a:xfrm>
                  <a:off x="6929308" y="1992313"/>
                  <a:ext cx="717735" cy="169863"/>
                </a:xfrm>
                <a:custGeom>
                  <a:avLst/>
                  <a:gdLst>
                    <a:gd name="T0" fmla="*/ 0 w 606"/>
                    <a:gd name="T1" fmla="*/ 2147483646 h 288"/>
                    <a:gd name="T2" fmla="*/ 2147483646 w 606"/>
                    <a:gd name="T3" fmla="*/ 2147483646 h 288"/>
                    <a:gd name="T4" fmla="*/ 2147483646 w 606"/>
                    <a:gd name="T5" fmla="*/ 2147483646 h 288"/>
                    <a:gd name="T6" fmla="*/ 2147483646 w 606"/>
                    <a:gd name="T7" fmla="*/ 2147483646 h 288"/>
                    <a:gd name="T8" fmla="*/ 2147483646 w 606"/>
                    <a:gd name="T9" fmla="*/ 2147483646 h 288"/>
                    <a:gd name="T10" fmla="*/ 2147483646 w 606"/>
                    <a:gd name="T11" fmla="*/ 0 h 288"/>
                    <a:gd name="T12" fmla="*/ 2147483646 w 606"/>
                    <a:gd name="T13" fmla="*/ 2147483646 h 288"/>
                    <a:gd name="T14" fmla="*/ 2147483646 w 606"/>
                    <a:gd name="T15" fmla="*/ 2147483646 h 288"/>
                    <a:gd name="T16" fmla="*/ 2147483646 w 606"/>
                    <a:gd name="T17" fmla="*/ 2147483646 h 288"/>
                    <a:gd name="T18" fmla="*/ 2147483646 w 606"/>
                    <a:gd name="T19" fmla="*/ 2147483646 h 288"/>
                    <a:gd name="T20" fmla="*/ 2147483646 w 606"/>
                    <a:gd name="T21" fmla="*/ 2147483646 h 288"/>
                    <a:gd name="T22" fmla="*/ 2147483646 w 606"/>
                    <a:gd name="T23" fmla="*/ 2147483646 h 288"/>
                    <a:gd name="T24" fmla="*/ 2147483646 w 606"/>
                    <a:gd name="T25" fmla="*/ 2147483646 h 288"/>
                    <a:gd name="T26" fmla="*/ 2147483646 w 606"/>
                    <a:gd name="T27" fmla="*/ 2147483646 h 288"/>
                    <a:gd name="T28" fmla="*/ 2147483646 w 606"/>
                    <a:gd name="T29" fmla="*/ 2147483646 h 288"/>
                    <a:gd name="T30" fmla="*/ 0 w 606"/>
                    <a:gd name="T31" fmla="*/ 2147483646 h 28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06"/>
                    <a:gd name="T49" fmla="*/ 0 h 288"/>
                    <a:gd name="T50" fmla="*/ 606 w 606"/>
                    <a:gd name="T51" fmla="*/ 288 h 28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06" h="288">
                      <a:moveTo>
                        <a:pt x="0" y="144"/>
                      </a:moveTo>
                      <a:cubicBezTo>
                        <a:pt x="63" y="123"/>
                        <a:pt x="29" y="143"/>
                        <a:pt x="84" y="60"/>
                      </a:cubicBezTo>
                      <a:cubicBezTo>
                        <a:pt x="91" y="49"/>
                        <a:pt x="108" y="50"/>
                        <a:pt x="120" y="48"/>
                      </a:cubicBezTo>
                      <a:cubicBezTo>
                        <a:pt x="156" y="42"/>
                        <a:pt x="192" y="40"/>
                        <a:pt x="228" y="36"/>
                      </a:cubicBezTo>
                      <a:cubicBezTo>
                        <a:pt x="252" y="28"/>
                        <a:pt x="276" y="20"/>
                        <a:pt x="300" y="12"/>
                      </a:cubicBezTo>
                      <a:cubicBezTo>
                        <a:pt x="312" y="8"/>
                        <a:pt x="336" y="0"/>
                        <a:pt x="336" y="0"/>
                      </a:cubicBezTo>
                      <a:cubicBezTo>
                        <a:pt x="344" y="24"/>
                        <a:pt x="342" y="54"/>
                        <a:pt x="360" y="72"/>
                      </a:cubicBezTo>
                      <a:cubicBezTo>
                        <a:pt x="411" y="123"/>
                        <a:pt x="446" y="121"/>
                        <a:pt x="516" y="144"/>
                      </a:cubicBezTo>
                      <a:cubicBezTo>
                        <a:pt x="528" y="148"/>
                        <a:pt x="540" y="152"/>
                        <a:pt x="552" y="156"/>
                      </a:cubicBezTo>
                      <a:cubicBezTo>
                        <a:pt x="564" y="160"/>
                        <a:pt x="588" y="168"/>
                        <a:pt x="588" y="168"/>
                      </a:cubicBezTo>
                      <a:cubicBezTo>
                        <a:pt x="515" y="278"/>
                        <a:pt x="606" y="162"/>
                        <a:pt x="324" y="216"/>
                      </a:cubicBezTo>
                      <a:cubicBezTo>
                        <a:pt x="312" y="218"/>
                        <a:pt x="320" y="242"/>
                        <a:pt x="312" y="252"/>
                      </a:cubicBezTo>
                      <a:cubicBezTo>
                        <a:pt x="295" y="273"/>
                        <a:pt x="264" y="280"/>
                        <a:pt x="240" y="288"/>
                      </a:cubicBezTo>
                      <a:cubicBezTo>
                        <a:pt x="220" y="258"/>
                        <a:pt x="208" y="203"/>
                        <a:pt x="180" y="180"/>
                      </a:cubicBezTo>
                      <a:cubicBezTo>
                        <a:pt x="169" y="171"/>
                        <a:pt x="89" y="138"/>
                        <a:pt x="72" y="132"/>
                      </a:cubicBezTo>
                      <a:cubicBezTo>
                        <a:pt x="25" y="148"/>
                        <a:pt x="49" y="144"/>
                        <a:pt x="0" y="144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523" name="Oval 160"/>
                <p:cNvSpPr>
                  <a:spLocks noChangeArrowheads="1"/>
                </p:cNvSpPr>
                <p:nvPr/>
              </p:nvSpPr>
              <p:spPr bwMode="auto">
                <a:xfrm>
                  <a:off x="7181740" y="2034593"/>
                  <a:ext cx="127158" cy="42281"/>
                </a:xfrm>
                <a:prstGeom prst="ellipse">
                  <a:avLst/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6517" name="TextBox 6"/>
            <p:cNvSpPr txBox="1">
              <a:spLocks noChangeArrowheads="1"/>
            </p:cNvSpPr>
            <p:nvPr/>
          </p:nvSpPr>
          <p:spPr bwMode="auto">
            <a:xfrm>
              <a:off x="4920509" y="6248757"/>
              <a:ext cx="1852608" cy="378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latin typeface="Comic Sans MS" panose="030F0702030302020204" pitchFamily="66" charset="0"/>
                </a:rPr>
                <a:t>INERT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64154" y="6241000"/>
              <a:ext cx="3385625" cy="3780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RESPONSIVE</a:t>
              </a: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1998663" y="-230188"/>
            <a:ext cx="7886700" cy="993776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Hypothesis</a:t>
            </a:r>
          </a:p>
        </p:txBody>
      </p:sp>
      <p:grpSp>
        <p:nvGrpSpPr>
          <p:cNvPr id="106500" name="Group 51"/>
          <p:cNvGrpSpPr>
            <a:grpSpLocks/>
          </p:cNvGrpSpPr>
          <p:nvPr/>
        </p:nvGrpSpPr>
        <p:grpSpPr bwMode="auto">
          <a:xfrm>
            <a:off x="2051452" y="1060451"/>
            <a:ext cx="5190724" cy="2066925"/>
            <a:chOff x="527918" y="1060575"/>
            <a:chExt cx="5190763" cy="2067512"/>
          </a:xfrm>
        </p:grpSpPr>
        <p:pic>
          <p:nvPicPr>
            <p:cNvPr id="106514" name="Picture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6" t="34521" r="25438" b="30257"/>
            <a:stretch>
              <a:fillRect/>
            </a:stretch>
          </p:blipFill>
          <p:spPr bwMode="auto">
            <a:xfrm>
              <a:off x="3244737" y="1060575"/>
              <a:ext cx="2473944" cy="206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527918" y="1897426"/>
              <a:ext cx="1689899" cy="8312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CHRONIC</a:t>
              </a:r>
            </a:p>
            <a:p>
              <a:pPr algn="ctr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WOUND</a:t>
              </a: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1986616" y="4441826"/>
            <a:ext cx="6292197" cy="2009775"/>
            <a:chOff x="664750" y="4441983"/>
            <a:chExt cx="6292089" cy="2009069"/>
          </a:xfrm>
        </p:grpSpPr>
        <p:sp>
          <p:nvSpPr>
            <p:cNvPr id="47" name="Down Arrow 46"/>
            <p:cNvSpPr/>
            <p:nvPr/>
          </p:nvSpPr>
          <p:spPr>
            <a:xfrm>
              <a:off x="4381958" y="4441983"/>
              <a:ext cx="485767" cy="895035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6506" name="Group 52"/>
            <p:cNvGrpSpPr>
              <a:grpSpLocks/>
            </p:cNvGrpSpPr>
            <p:nvPr/>
          </p:nvGrpSpPr>
          <p:grpSpPr bwMode="auto">
            <a:xfrm>
              <a:off x="664750" y="4882052"/>
              <a:ext cx="6292089" cy="1569000"/>
              <a:chOff x="664750" y="4882052"/>
              <a:chExt cx="6292089" cy="1569000"/>
            </a:xfrm>
          </p:grpSpPr>
          <p:pic>
            <p:nvPicPr>
              <p:cNvPr id="106507" name="Picture 2" descr="http://www.atitesting.com/ati_next_gen/skillsmodules/content/wound-care/images/ap_phase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5" t="16402" r="5334" b="39565"/>
              <a:stretch>
                <a:fillRect/>
              </a:stretch>
            </p:blipFill>
            <p:spPr bwMode="auto">
              <a:xfrm>
                <a:off x="2334094" y="4930189"/>
                <a:ext cx="1438971" cy="69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508" name="Picture 4" descr="http://www.atitesting.com/ati_next_gen/skillsmodules/content/wound-care/images/ap_phase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6" t="15353" r="2219" b="33334"/>
              <a:stretch>
                <a:fillRect/>
              </a:stretch>
            </p:blipFill>
            <p:spPr bwMode="auto">
              <a:xfrm>
                <a:off x="3968188" y="5399841"/>
                <a:ext cx="1384142" cy="69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509" name="Picture 6" descr="http://www.atitesting.com/ati_next_gen/skillsmodules/content/wound-care/images/ap_phase3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7" t="11581" r="2032" b="34277"/>
              <a:stretch>
                <a:fillRect/>
              </a:stretch>
            </p:blipFill>
            <p:spPr bwMode="auto">
              <a:xfrm>
                <a:off x="5547454" y="4882052"/>
                <a:ext cx="1409385" cy="706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372218" y="5594103"/>
                <a:ext cx="1403326" cy="3078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INFLAMMATION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727920" y="6143185"/>
                <a:ext cx="1808131" cy="3078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REEPITHELIALIZATION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745597" y="5587755"/>
                <a:ext cx="1211242" cy="3078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REMODELING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64750" y="5278302"/>
                <a:ext cx="1473456" cy="8307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ACUTE</a:t>
                </a:r>
              </a:p>
              <a:p>
                <a:pPr algn="ctr">
                  <a:defRPr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WOUND</a:t>
                </a:r>
              </a:p>
            </p:txBody>
          </p:sp>
        </p:grp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472781" y="813379"/>
            <a:ext cx="3200400" cy="1028700"/>
            <a:chOff x="3213787" y="1369741"/>
            <a:chExt cx="5827523" cy="821790"/>
          </a:xfrm>
        </p:grpSpPr>
        <p:pic>
          <p:nvPicPr>
            <p:cNvPr id="43" name="Picture 18" descr="Crosssection"/>
            <p:cNvPicPr>
              <a:picLocks noChangeAspect="1" noChangeArrowheads="1"/>
            </p:cNvPicPr>
            <p:nvPr/>
          </p:nvPicPr>
          <p:blipFill rotWithShape="1">
            <a:blip r:embed="rId6"/>
            <a:srcRect l="1812" t="19899" r="50241" b="31894"/>
            <a:stretch/>
          </p:blipFill>
          <p:spPr bwMode="auto">
            <a:xfrm>
              <a:off x="3213787" y="1369741"/>
              <a:ext cx="5827523" cy="81037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857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4" name="Rectangle 43"/>
            <p:cNvSpPr/>
            <p:nvPr/>
          </p:nvSpPr>
          <p:spPr>
            <a:xfrm>
              <a:off x="5780672" y="1896042"/>
              <a:ext cx="1286332" cy="2954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BLCC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730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516062" y="342901"/>
            <a:ext cx="8902700" cy="993775"/>
          </a:xfr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Genomic Approach to Study bioengineered living cell construct (BLCC) mechanism of action: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ClinicalTrials.gov NCT01327937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0725" y="1804989"/>
            <a:ext cx="46624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Identify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VLU not predicted to heal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Treat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with compression therapy +/- BLCC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Biopsy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ulcer edge and ulcer bed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Examine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cellular transcriptomes after treatment</a:t>
            </a:r>
          </a:p>
        </p:txBody>
      </p:sp>
      <p:pic>
        <p:nvPicPr>
          <p:cNvPr id="1026" name="Picture 2" descr="http://indication.bsnmedical.com/uploads/pics/Venous_Leg_Ulc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6"/>
          <a:stretch>
            <a:fillRect/>
          </a:stretch>
        </p:blipFill>
        <p:spPr bwMode="auto">
          <a:xfrm>
            <a:off x="5591176" y="4708526"/>
            <a:ext cx="16351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511925" y="5027613"/>
            <a:ext cx="484188" cy="381000"/>
            <a:chOff x="6557840" y="5209218"/>
            <a:chExt cx="605412" cy="489286"/>
          </a:xfrm>
        </p:grpSpPr>
        <p:sp>
          <p:nvSpPr>
            <p:cNvPr id="7" name="Oval 6"/>
            <p:cNvSpPr/>
            <p:nvPr/>
          </p:nvSpPr>
          <p:spPr>
            <a:xfrm>
              <a:off x="6718622" y="5502790"/>
              <a:ext cx="216360" cy="19571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57840" y="5209218"/>
              <a:ext cx="605412" cy="3241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EDGE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240464" y="5259389"/>
            <a:ext cx="407987" cy="358775"/>
            <a:chOff x="6250698" y="5518162"/>
            <a:chExt cx="509256" cy="461055"/>
          </a:xfrm>
        </p:grpSpPr>
        <p:sp>
          <p:nvSpPr>
            <p:cNvPr id="9" name="Oval 8"/>
            <p:cNvSpPr/>
            <p:nvPr/>
          </p:nvSpPr>
          <p:spPr>
            <a:xfrm>
              <a:off x="6351756" y="5783371"/>
              <a:ext cx="215989" cy="195846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50698" y="5518162"/>
              <a:ext cx="509256" cy="3243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BED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256465" y="4705350"/>
            <a:ext cx="3348976" cy="1455738"/>
            <a:chOff x="7659310" y="4779893"/>
            <a:chExt cx="4183815" cy="1863725"/>
          </a:xfrm>
        </p:grpSpPr>
        <p:pic>
          <p:nvPicPr>
            <p:cNvPr id="100365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4" t="10072" r="61562" b="33406"/>
            <a:stretch>
              <a:fillRect/>
            </a:stretch>
          </p:blipFill>
          <p:spPr bwMode="auto">
            <a:xfrm>
              <a:off x="9323055" y="4779893"/>
              <a:ext cx="617537" cy="186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7659310" y="5686350"/>
              <a:ext cx="14477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796065" y="5192474"/>
              <a:ext cx="2047060" cy="748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Microarray</a:t>
              </a:r>
            </a:p>
            <a:p>
              <a:pPr algn="ctr"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&gt;30,000 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genes 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16062" y="4964113"/>
            <a:ext cx="4040188" cy="1028700"/>
            <a:chOff x="8613" y="5126194"/>
            <a:chExt cx="5049622" cy="1315627"/>
          </a:xfrm>
        </p:grpSpPr>
        <p:cxnSp>
          <p:nvCxnSpPr>
            <p:cNvPr id="20" name="Straight Arrow Connector 19"/>
            <p:cNvCxnSpPr/>
            <p:nvPr/>
          </p:nvCxnSpPr>
          <p:spPr>
            <a:xfrm rot="10800000">
              <a:off x="3609817" y="5698735"/>
              <a:ext cx="14484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363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652" y="5126194"/>
              <a:ext cx="1484085" cy="131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8613" y="5312981"/>
              <a:ext cx="1966278" cy="7471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Histology 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and </a:t>
              </a:r>
            </a:p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Genotyping</a:t>
              </a:r>
            </a:p>
          </p:txBody>
        </p:sp>
      </p:grpSp>
      <p:pic>
        <p:nvPicPr>
          <p:cNvPr id="10036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4163" r="46875" b="32011"/>
          <a:stretch>
            <a:fillRect/>
          </a:stretch>
        </p:blipFill>
        <p:spPr bwMode="auto">
          <a:xfrm>
            <a:off x="1901826" y="1655764"/>
            <a:ext cx="3654425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5526" y="6550223"/>
            <a:ext cx="7366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Stone,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Stojadinovic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et al,  Science Translational Medicine 2017 4;9(371).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eaaf8611</a:t>
            </a:r>
          </a:p>
        </p:txBody>
      </p:sp>
    </p:spTree>
    <p:extLst>
      <p:ext uri="{BB962C8B-B14F-4D97-AF65-F5344CB8AC3E}">
        <p14:creationId xmlns:p14="http://schemas.microsoft.com/office/powerpoint/2010/main" val="86220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39305" r="61234" b="34528"/>
          <a:stretch>
            <a:fillRect/>
          </a:stretch>
        </p:blipFill>
        <p:spPr bwMode="auto">
          <a:xfrm>
            <a:off x="1612900" y="2740025"/>
            <a:ext cx="253365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3" t="39346" r="38470" b="34528"/>
          <a:stretch>
            <a:fillRect/>
          </a:stretch>
        </p:blipFill>
        <p:spPr bwMode="auto">
          <a:xfrm>
            <a:off x="4703764" y="3324226"/>
            <a:ext cx="2732087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9" t="39188" r="16631" b="34528"/>
          <a:stretch>
            <a:fillRect/>
          </a:stretch>
        </p:blipFill>
        <p:spPr bwMode="auto">
          <a:xfrm>
            <a:off x="7735888" y="2686050"/>
            <a:ext cx="25908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Rectangle 8"/>
          <p:cNvSpPr>
            <a:spLocks noChangeArrowheads="1"/>
          </p:cNvSpPr>
          <p:nvPr/>
        </p:nvSpPr>
        <p:spPr bwMode="auto">
          <a:xfrm>
            <a:off x="1180024" y="59799"/>
            <a:ext cx="1014678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BLCC normalizes sub-optimally regulated ulcer genes to acute wound levels</a:t>
            </a:r>
          </a:p>
        </p:txBody>
      </p:sp>
      <p:sp>
        <p:nvSpPr>
          <p:cNvPr id="112646" name="Rectangle 11"/>
          <p:cNvSpPr>
            <a:spLocks noChangeArrowheads="1"/>
          </p:cNvSpPr>
          <p:nvPr/>
        </p:nvSpPr>
        <p:spPr bwMode="auto">
          <a:xfrm>
            <a:off x="4910138" y="5773738"/>
            <a:ext cx="246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Fine tuning of adaptive immune response</a:t>
            </a:r>
            <a:endParaRPr lang="en-US" altLang="en-US" sz="1600">
              <a:latin typeface="Comic Sans MS" panose="030F0702030302020204" pitchFamily="66" charset="0"/>
            </a:endParaRPr>
          </a:p>
        </p:txBody>
      </p:sp>
      <p:sp>
        <p:nvSpPr>
          <p:cNvPr id="112647" name="Rectangle 13"/>
          <p:cNvSpPr>
            <a:spLocks noChangeArrowheads="1"/>
          </p:cNvSpPr>
          <p:nvPr/>
        </p:nvSpPr>
        <p:spPr bwMode="auto">
          <a:xfrm>
            <a:off x="808038" y="2039938"/>
            <a:ext cx="434340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CASP14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Comic Sans MS" panose="030F0702030302020204" pitchFamily="66" charset="0"/>
              </a:rPr>
              <a:t>Caspase 14  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12648" name="Rectangle 14"/>
          <p:cNvSpPr>
            <a:spLocks noChangeArrowheads="1"/>
          </p:cNvSpPr>
          <p:nvPr/>
        </p:nvSpPr>
        <p:spPr bwMode="auto">
          <a:xfrm>
            <a:off x="1892301" y="5235576"/>
            <a:ext cx="2462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Shift from differentiation to acute healing keratinocyte</a:t>
            </a:r>
          </a:p>
        </p:txBody>
      </p:sp>
      <p:sp>
        <p:nvSpPr>
          <p:cNvPr id="112649" name="Rectangle 15"/>
          <p:cNvSpPr>
            <a:spLocks noChangeArrowheads="1"/>
          </p:cNvSpPr>
          <p:nvPr/>
        </p:nvSpPr>
        <p:spPr bwMode="auto">
          <a:xfrm>
            <a:off x="7470775" y="5127626"/>
            <a:ext cx="3341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Regulates thyroid hormone action on target tissues at the intracellular/nuclear level </a:t>
            </a:r>
            <a:endParaRPr lang="en-US" altLang="en-US" sz="1600">
              <a:latin typeface="Comic Sans MS" panose="030F0702030302020204" pitchFamily="66" charset="0"/>
            </a:endParaRPr>
          </a:p>
        </p:txBody>
      </p:sp>
      <p:sp>
        <p:nvSpPr>
          <p:cNvPr id="112650" name="Rectangle 13"/>
          <p:cNvSpPr>
            <a:spLocks noChangeArrowheads="1"/>
          </p:cNvSpPr>
          <p:nvPr/>
        </p:nvSpPr>
        <p:spPr bwMode="auto">
          <a:xfrm>
            <a:off x="3970338" y="2214564"/>
            <a:ext cx="4343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ITM2A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Comic Sans MS" panose="030F0702030302020204" pitchFamily="66" charset="0"/>
              </a:rPr>
              <a:t>Integral transmembrane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Comic Sans MS" panose="030F0702030302020204" pitchFamily="66" charset="0"/>
              </a:rPr>
              <a:t>protein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12651" name="Rectangle 13"/>
          <p:cNvSpPr>
            <a:spLocks noChangeArrowheads="1"/>
          </p:cNvSpPr>
          <p:nvPr/>
        </p:nvSpPr>
        <p:spPr bwMode="auto">
          <a:xfrm>
            <a:off x="6983413" y="193675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DIO2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Comic Sans MS" panose="030F0702030302020204" pitchFamily="66" charset="0"/>
              </a:rPr>
              <a:t>Thyroid deiodinase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526" y="6550223"/>
            <a:ext cx="7366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Stone,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Stojadinovic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et al,  Science Translational Medicine 2017 4;9(371).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eaaf8611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743199" y="4343400"/>
            <a:ext cx="11166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34508" y="3841750"/>
            <a:ext cx="204077" cy="410873"/>
          </a:xfrm>
          <a:prstGeom prst="straightConnector1">
            <a:avLst/>
          </a:prstGeom>
          <a:ln w="28575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17760" y="4451838"/>
            <a:ext cx="11166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567854" y="4457700"/>
            <a:ext cx="316523" cy="2813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862646" y="4035463"/>
            <a:ext cx="1020091" cy="117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674470" y="3725106"/>
            <a:ext cx="146538" cy="302237"/>
          </a:xfrm>
          <a:prstGeom prst="straightConnector1">
            <a:avLst/>
          </a:prstGeom>
          <a:ln w="28575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29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07203" y="234384"/>
            <a:ext cx="10165957" cy="993775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BLCC recovers acute wound inflammatory </a:t>
            </a:r>
          </a:p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signals absent in standard-of-care-treated ulcers</a:t>
            </a:r>
          </a:p>
        </p:txBody>
      </p:sp>
      <p:pic>
        <p:nvPicPr>
          <p:cNvPr id="114691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4" b="42484"/>
          <a:stretch>
            <a:fillRect/>
          </a:stretch>
        </p:blipFill>
        <p:spPr bwMode="auto">
          <a:xfrm>
            <a:off x="807203" y="1541787"/>
            <a:ext cx="5830888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432578"/>
            <a:ext cx="7366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Stone,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Stojadinovic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et al,  Science Translational Medicine 2017 4;9(371).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eaaf8611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5" t="29170" r="12325" b="23994"/>
          <a:stretch>
            <a:fillRect/>
          </a:stretch>
        </p:blipFill>
        <p:spPr bwMode="auto">
          <a:xfrm>
            <a:off x="6806555" y="1228159"/>
            <a:ext cx="3937843" cy="216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2" t="46400" r="26006" b="27782"/>
          <a:stretch>
            <a:fillRect/>
          </a:stretch>
        </p:blipFill>
        <p:spPr bwMode="auto">
          <a:xfrm>
            <a:off x="6890665" y="3739962"/>
            <a:ext cx="461962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9351318" y="1985397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TLR4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2876EB-C696-4BCF-82CA-B67F90B42F7E}"/>
              </a:ext>
            </a:extLst>
          </p:cNvPr>
          <p:cNvCxnSpPr>
            <a:cxnSpLocks/>
          </p:cNvCxnSpPr>
          <p:nvPr/>
        </p:nvCxnSpPr>
        <p:spPr>
          <a:xfrm flipV="1">
            <a:off x="2032000" y="2819400"/>
            <a:ext cx="177800" cy="1397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08145B-CDFE-4036-8730-10D1DE94F804}"/>
              </a:ext>
            </a:extLst>
          </p:cNvPr>
          <p:cNvCxnSpPr>
            <a:cxnSpLocks/>
          </p:cNvCxnSpPr>
          <p:nvPr/>
        </p:nvCxnSpPr>
        <p:spPr>
          <a:xfrm flipV="1">
            <a:off x="3683059" y="2819400"/>
            <a:ext cx="165041" cy="13959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28FF58-8BC7-4FAA-8DBA-BE2E168864D8}"/>
              </a:ext>
            </a:extLst>
          </p:cNvPr>
          <p:cNvCxnSpPr>
            <a:cxnSpLocks/>
          </p:cNvCxnSpPr>
          <p:nvPr/>
        </p:nvCxnSpPr>
        <p:spPr>
          <a:xfrm flipV="1">
            <a:off x="5321359" y="2616200"/>
            <a:ext cx="150368" cy="1599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06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5" t="29170" r="12325" b="23994"/>
          <a:stretch>
            <a:fillRect/>
          </a:stretch>
        </p:blipFill>
        <p:spPr bwMode="auto">
          <a:xfrm>
            <a:off x="1768477" y="1071572"/>
            <a:ext cx="5556251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2" t="46400" r="26006" b="27782"/>
          <a:stretch>
            <a:fillRect/>
          </a:stretch>
        </p:blipFill>
        <p:spPr bwMode="auto">
          <a:xfrm>
            <a:off x="1768482" y="4189422"/>
            <a:ext cx="461962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3781" y="-66675"/>
            <a:ext cx="78660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BLCC-treated VLU recapitulate </a:t>
            </a:r>
          </a:p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acute inflammatory wound healing </a:t>
            </a:r>
          </a:p>
        </p:txBody>
      </p:sp>
      <p:grpSp>
        <p:nvGrpSpPr>
          <p:cNvPr id="115717" name="Group 28"/>
          <p:cNvGrpSpPr>
            <a:grpSpLocks/>
          </p:cNvGrpSpPr>
          <p:nvPr/>
        </p:nvGrpSpPr>
        <p:grpSpPr bwMode="auto">
          <a:xfrm>
            <a:off x="6858006" y="4189422"/>
            <a:ext cx="3804311" cy="2022475"/>
            <a:chOff x="22942368" y="7823396"/>
            <a:chExt cx="2743103" cy="1253406"/>
          </a:xfrm>
        </p:grpSpPr>
        <p:pic>
          <p:nvPicPr>
            <p:cNvPr id="115721" name="Picture 1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41" t="52472" r="29881" b="21017"/>
            <a:stretch>
              <a:fillRect/>
            </a:stretch>
          </p:blipFill>
          <p:spPr bwMode="auto">
            <a:xfrm>
              <a:off x="23086496" y="7987338"/>
              <a:ext cx="2458993" cy="1089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22" name="TextBox 129"/>
            <p:cNvSpPr txBox="1">
              <a:spLocks noChangeArrowheads="1"/>
            </p:cNvSpPr>
            <p:nvPr/>
          </p:nvSpPr>
          <p:spPr bwMode="auto">
            <a:xfrm>
              <a:off x="22942368" y="7823396"/>
              <a:ext cx="2743103" cy="200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500" b="1"/>
                <a:t>Protein tyrosine phosphatase C PTPRC (CD45)</a:t>
              </a:r>
            </a:p>
          </p:txBody>
        </p:sp>
      </p:grpSp>
      <p:pic>
        <p:nvPicPr>
          <p:cNvPr id="115718" name="Picture 14"/>
          <p:cNvPicPr>
            <a:picLocks noChangeAspect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8" t="71159" r="18208" b="9206"/>
          <a:stretch>
            <a:fillRect/>
          </a:stretch>
        </p:blipFill>
        <p:spPr bwMode="auto">
          <a:xfrm>
            <a:off x="8229603" y="2332038"/>
            <a:ext cx="2292351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9" name="Rectangle 15"/>
          <p:cNvSpPr>
            <a:spLocks noChangeArrowheads="1"/>
          </p:cNvSpPr>
          <p:nvPr/>
        </p:nvSpPr>
        <p:spPr bwMode="auto">
          <a:xfrm>
            <a:off x="8932870" y="1962150"/>
            <a:ext cx="643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TLR4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50223"/>
            <a:ext cx="777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Stone,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Stojadinovic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et al,  Science Translational Medicine 2017, Jan 4;9(371).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eaaf8611</a:t>
            </a:r>
          </a:p>
        </p:txBody>
      </p:sp>
    </p:spTree>
    <p:extLst>
      <p:ext uri="{BB962C8B-B14F-4D97-AF65-F5344CB8AC3E}">
        <p14:creationId xmlns:p14="http://schemas.microsoft.com/office/powerpoint/2010/main" val="224254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680300" y="139700"/>
            <a:ext cx="5872051" cy="6219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534141" y="257577"/>
            <a:ext cx="4443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VLU  bed shows hallmarks of  a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fibrotic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disease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5"/>
          <a:stretch/>
        </p:blipFill>
        <p:spPr>
          <a:xfrm>
            <a:off x="7130920" y="2318197"/>
            <a:ext cx="4846431" cy="4212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99E59-1A4A-40DA-A088-72444D4704C3}"/>
              </a:ext>
            </a:extLst>
          </p:cNvPr>
          <p:cNvSpPr txBox="1"/>
          <p:nvPr/>
        </p:nvSpPr>
        <p:spPr>
          <a:xfrm>
            <a:off x="-60324" y="6550223"/>
            <a:ext cx="7353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Stone RC et al, Wound Repair Regen. 2019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Epub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ahead of print</a:t>
            </a:r>
          </a:p>
        </p:txBody>
      </p:sp>
    </p:spTree>
    <p:extLst>
      <p:ext uri="{BB962C8B-B14F-4D97-AF65-F5344CB8AC3E}">
        <p14:creationId xmlns:p14="http://schemas.microsoft.com/office/powerpoint/2010/main" val="406058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257175" y="242461"/>
            <a:ext cx="11801475" cy="993775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BLCC promotes remodeling of 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fibrotic ulcer bed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2EE902-B37A-476E-87DD-FE8F31845811}"/>
              </a:ext>
            </a:extLst>
          </p:cNvPr>
          <p:cNvSpPr/>
          <p:nvPr/>
        </p:nvSpPr>
        <p:spPr>
          <a:xfrm>
            <a:off x="1524000" y="1435100"/>
            <a:ext cx="9144000" cy="215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5C8481-055D-4BDD-BE0B-F5506C78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3479800"/>
            <a:ext cx="6662738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F8ED09-601D-472E-B1D2-2EF9C22014D6}"/>
              </a:ext>
            </a:extLst>
          </p:cNvPr>
          <p:cNvSpPr txBox="1"/>
          <p:nvPr/>
        </p:nvSpPr>
        <p:spPr>
          <a:xfrm>
            <a:off x="1641475" y="1581151"/>
            <a:ext cx="3373438" cy="209232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lIns="0">
            <a:spAutoFit/>
          </a:bodyPr>
          <a:lstStyle/>
          <a:p>
            <a:pPr algn="ctr">
              <a:defRPr/>
            </a:pPr>
            <a:r>
              <a:rPr lang="en-US" u="sng" dirty="0" err="1">
                <a:latin typeface="Comic Sans MS" panose="030F0702030302020204" pitchFamily="66" charset="0"/>
              </a:rPr>
              <a:t>Metallothioneins</a:t>
            </a:r>
            <a:endParaRPr lang="en-US" u="sng" dirty="0"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US" sz="700" u="sng" dirty="0">
              <a:latin typeface="Comic Sans MS" panose="030F0702030302020204" pitchFamily="66" charset="0"/>
            </a:endParaRPr>
          </a:p>
          <a:p>
            <a:pPr marL="257175" indent="-257175">
              <a:buFontTx/>
              <a:buChar char="-"/>
              <a:defRPr/>
            </a:pPr>
            <a:r>
              <a:rPr lang="en-US" sz="1600" dirty="0">
                <a:latin typeface="Comic Sans MS" panose="030F0702030302020204" pitchFamily="66" charset="0"/>
              </a:rPr>
              <a:t>Role in tissue repair: regulates zinc availability</a:t>
            </a:r>
          </a:p>
          <a:p>
            <a:pPr marL="257175" indent="-257175">
              <a:buFontTx/>
              <a:buChar char="-"/>
              <a:defRPr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MT’s  keloids (</a:t>
            </a:r>
            <a:r>
              <a:rPr lang="en-US" sz="16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fibroproliferation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</a:p>
          <a:p>
            <a:pPr marL="257175" indent="-257175">
              <a:buFontTx/>
              <a:buChar char="-"/>
              <a:defRPr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MT gene therapy resolves murine liver fibrosis</a:t>
            </a:r>
          </a:p>
          <a:p>
            <a:pPr marL="257175" indent="-257175">
              <a:buFontTx/>
              <a:buChar char="-"/>
              <a:defRPr/>
            </a:pPr>
            <a:endParaRPr lang="en-US" sz="9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20F33-0E55-4F93-BB43-9FA893CBFCE5}"/>
              </a:ext>
            </a:extLst>
          </p:cNvPr>
          <p:cNvSpPr txBox="1"/>
          <p:nvPr/>
        </p:nvSpPr>
        <p:spPr>
          <a:xfrm>
            <a:off x="7239000" y="1573213"/>
            <a:ext cx="3290888" cy="184626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lIns="0">
            <a:spAutoFit/>
          </a:bodyPr>
          <a:lstStyle/>
          <a:p>
            <a:pPr algn="ctr">
              <a:defRPr/>
            </a:pPr>
            <a:r>
              <a:rPr lang="en-US" u="sng" dirty="0">
                <a:latin typeface="Comic Sans MS" panose="030F0702030302020204" pitchFamily="66" charset="0"/>
              </a:rPr>
              <a:t>MMP8</a:t>
            </a:r>
          </a:p>
          <a:p>
            <a:pPr marL="257175" indent="-257175">
              <a:buFontTx/>
              <a:buChar char="-"/>
              <a:defRPr/>
            </a:pPr>
            <a:r>
              <a:rPr lang="en-US" sz="1600" dirty="0">
                <a:latin typeface="Comic Sans MS" panose="030F0702030302020204" pitchFamily="66" charset="0"/>
              </a:rPr>
              <a:t>Zinc-dependent collagenase </a:t>
            </a:r>
          </a:p>
          <a:p>
            <a:pPr marL="257175" indent="-257175">
              <a:buFontTx/>
              <a:buChar char="-"/>
              <a:defRPr/>
            </a:pPr>
            <a:r>
              <a:rPr lang="en-US" sz="1600" dirty="0">
                <a:latin typeface="Comic Sans MS" panose="030F0702030302020204" pitchFamily="66" charset="0"/>
              </a:rPr>
              <a:t>Remodeling enzyme in acute wounds</a:t>
            </a:r>
          </a:p>
          <a:p>
            <a:pPr marL="257175" indent="-257175">
              <a:buFontTx/>
              <a:buChar char="-"/>
              <a:defRPr/>
            </a:pPr>
            <a:r>
              <a:rPr lang="en-US" sz="1600" i="1" dirty="0">
                <a:latin typeface="Comic Sans MS" panose="030F0702030302020204" pitchFamily="66" charset="0"/>
              </a:rPr>
              <a:t>Mmp8-/- </a:t>
            </a:r>
            <a:r>
              <a:rPr lang="en-US" sz="1600" dirty="0">
                <a:latin typeface="Comic Sans MS" panose="030F0702030302020204" pitchFamily="66" charset="0"/>
              </a:rPr>
              <a:t>mice: delayed healing</a:t>
            </a:r>
            <a:endParaRPr lang="en-US" sz="1600" i="1" dirty="0">
              <a:latin typeface="Comic Sans MS" panose="030F0702030302020204" pitchFamily="66" charset="0"/>
            </a:endParaRPr>
          </a:p>
          <a:p>
            <a:pPr marL="257175" indent="-257175">
              <a:buFontTx/>
              <a:buChar char="-"/>
              <a:defRPr/>
            </a:pPr>
            <a:r>
              <a:rPr lang="en-US" sz="1600" dirty="0">
                <a:latin typeface="Comic Sans MS" panose="030F0702030302020204" pitchFamily="66" charset="0"/>
              </a:rPr>
              <a:t>Reverses fibrosis, ECM accumulation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96694E-8D07-465F-9775-689A13A00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739" y="1579563"/>
            <a:ext cx="1976437" cy="184626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u="sng">
                <a:latin typeface="Comic Sans MS" panose="030F0702030302020204" pitchFamily="66" charset="0"/>
              </a:rPr>
              <a:t>VLU fibrosis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Dense fibrosis and </a:t>
            </a:r>
            <a:r>
              <a:rPr lang="en-US" altLang="en-US" sz="1600">
                <a:latin typeface="Comic Sans MS" panose="030F0702030302020204" pitchFamily="66" charset="0"/>
                <a:sym typeface="Wingdings" panose="05000000000000000000" pitchFamily="2" charset="2"/>
              </a:rPr>
              <a:t>collagen independently predict non-healing outcome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9B903-904B-486C-94C8-150346BF9566}"/>
              </a:ext>
            </a:extLst>
          </p:cNvPr>
          <p:cNvSpPr txBox="1"/>
          <p:nvPr/>
        </p:nvSpPr>
        <p:spPr>
          <a:xfrm>
            <a:off x="-60324" y="6550223"/>
            <a:ext cx="7353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Stone RC et al, Wound Repair Regen. 2019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Epub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ahead of print</a:t>
            </a:r>
          </a:p>
        </p:txBody>
      </p:sp>
    </p:spTree>
    <p:extLst>
      <p:ext uri="{BB962C8B-B14F-4D97-AF65-F5344CB8AC3E}">
        <p14:creationId xmlns:p14="http://schemas.microsoft.com/office/powerpoint/2010/main" val="101436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591</Words>
  <Application>Microsoft Macintosh PowerPoint</Application>
  <PresentationFormat>Widescreen</PresentationFormat>
  <Paragraphs>91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Office Theme</vt:lpstr>
      <vt:lpstr> Genomic Approach to Study Bioengineered Living Cell Construct in Venous Leg Ulcers   Wednesday, October 9, 2024 </vt:lpstr>
      <vt:lpstr>Agenda</vt:lpstr>
      <vt:lpstr>PowerPoint Presentation</vt:lpstr>
      <vt:lpstr>Genomic Approach to Study bioengineered living cell construct (BLCC) mechanism of action: ClinicalTrials.gov NCT01327937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Ulcer bed and ulcer edge have profound but different biological response to cell therapy that work in synergy to achieve tissue reprogramming from non-healing to acutely healing wound and restore healing.</vt:lpstr>
    </vt:vector>
  </TitlesOfParts>
  <Company>University of Miami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Tomic Canic, Marjana</dc:creator>
  <cp:lastModifiedBy>Microsoft Office User</cp:lastModifiedBy>
  <cp:revision>155</cp:revision>
  <cp:lastPrinted>2017-12-18T23:22:55Z</cp:lastPrinted>
  <dcterms:created xsi:type="dcterms:W3CDTF">2017-08-07T13:47:56Z</dcterms:created>
  <dcterms:modified xsi:type="dcterms:W3CDTF">2024-07-16T16:58:38Z</dcterms:modified>
</cp:coreProperties>
</file>