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56" r:id="rId2"/>
    <p:sldId id="1660" r:id="rId3"/>
    <p:sldId id="1896" r:id="rId4"/>
    <p:sldId id="1897" r:id="rId5"/>
    <p:sldId id="1898" r:id="rId6"/>
    <p:sldId id="1900" r:id="rId7"/>
    <p:sldId id="1901" r:id="rId8"/>
    <p:sldId id="1902" r:id="rId9"/>
    <p:sldId id="1906" r:id="rId10"/>
    <p:sldId id="1907" r:id="rId11"/>
    <p:sldId id="1904" r:id="rId12"/>
    <p:sldId id="1905" r:id="rId13"/>
    <p:sldId id="1908" r:id="rId14"/>
    <p:sldId id="1914" r:id="rId15"/>
    <p:sldId id="1872" r:id="rId16"/>
    <p:sldId id="1889" r:id="rId17"/>
    <p:sldId id="1890" r:id="rId18"/>
    <p:sldId id="1891" r:id="rId19"/>
    <p:sldId id="1892" r:id="rId20"/>
    <p:sldId id="1893" r:id="rId21"/>
    <p:sldId id="1894" r:id="rId22"/>
    <p:sldId id="1895" r:id="rId23"/>
    <p:sldId id="1917" r:id="rId24"/>
    <p:sldId id="1916" r:id="rId25"/>
    <p:sldId id="1842" r:id="rId26"/>
    <p:sldId id="1846" r:id="rId27"/>
    <p:sldId id="1849" r:id="rId28"/>
    <p:sldId id="1853" r:id="rId29"/>
    <p:sldId id="1854" r:id="rId30"/>
    <p:sldId id="1843" r:id="rId31"/>
    <p:sldId id="1848" r:id="rId32"/>
    <p:sldId id="1844" r:id="rId33"/>
    <p:sldId id="1871" r:id="rId34"/>
    <p:sldId id="1870" r:id="rId35"/>
    <p:sldId id="183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1340"/>
  </p:normalViewPr>
  <p:slideViewPr>
    <p:cSldViewPr snapToGrid="0" snapToObjects="1">
      <p:cViewPr varScale="1">
        <p:scale>
          <a:sx n="100" d="100"/>
          <a:sy n="100" d="100"/>
        </p:scale>
        <p:origin x="1464" y="168"/>
      </p:cViewPr>
      <p:guideLst/>
    </p:cSldViewPr>
  </p:slideViewPr>
  <p:outlineViewPr>
    <p:cViewPr>
      <p:scale>
        <a:sx n="33" d="100"/>
        <a:sy n="33" d="100"/>
      </p:scale>
      <p:origin x="0" y="-8"/>
    </p:cViewPr>
  </p:outlineViewPr>
  <p:notesTextViewPr>
    <p:cViewPr>
      <p:scale>
        <a:sx n="1" d="1"/>
        <a:sy n="1" d="1"/>
      </p:scale>
      <p:origin x="0" y="0"/>
    </p:cViewPr>
  </p:notesTextViewPr>
  <p:sorterViewPr>
    <p:cViewPr>
      <p:scale>
        <a:sx n="170" d="100"/>
        <a:sy n="1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D9D258-A02E-0A4C-8373-D7E01C42B17C}" type="datetimeFigureOut">
              <a:rPr lang="en-US" smtClean="0"/>
              <a:t>7/6/24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212852-09C9-B142-9FAB-090EA1E33162}" type="slidenum">
              <a:rPr lang="en-US" smtClean="0"/>
              <a:t>‹#›</a:t>
            </a:fld>
            <a:endParaRPr lang="en-US"/>
          </a:p>
        </p:txBody>
      </p:sp>
    </p:spTree>
    <p:extLst>
      <p:ext uri="{BB962C8B-B14F-4D97-AF65-F5344CB8AC3E}">
        <p14:creationId xmlns:p14="http://schemas.microsoft.com/office/powerpoint/2010/main" val="1846238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6BD06-7A6B-7248-9773-C76470D2F214}" type="datetimeFigureOut">
              <a:rPr lang="en-US" smtClean="0"/>
              <a:t>7/6/24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94E7B-65FD-8140-90D5-F36DA18E760B}" type="slidenum">
              <a:rPr lang="en-US" smtClean="0"/>
              <a:t>‹#›</a:t>
            </a:fld>
            <a:endParaRPr lang="en-US"/>
          </a:p>
        </p:txBody>
      </p:sp>
    </p:spTree>
    <p:extLst>
      <p:ext uri="{BB962C8B-B14F-4D97-AF65-F5344CB8AC3E}">
        <p14:creationId xmlns:p14="http://schemas.microsoft.com/office/powerpoint/2010/main" val="1769508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1</a:t>
            </a:fld>
            <a:endParaRPr lang="en-US"/>
          </a:p>
        </p:txBody>
      </p:sp>
    </p:spTree>
    <p:extLst>
      <p:ext uri="{BB962C8B-B14F-4D97-AF65-F5344CB8AC3E}">
        <p14:creationId xmlns:p14="http://schemas.microsoft.com/office/powerpoint/2010/main" val="1406131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94E7B-65FD-8140-90D5-F36DA18E760B}" type="slidenum">
              <a:rPr lang="en-US" smtClean="0"/>
              <a:t>2</a:t>
            </a:fld>
            <a:endParaRPr lang="en-US"/>
          </a:p>
        </p:txBody>
      </p:sp>
    </p:spTree>
    <p:extLst>
      <p:ext uri="{BB962C8B-B14F-4D97-AF65-F5344CB8AC3E}">
        <p14:creationId xmlns:p14="http://schemas.microsoft.com/office/powerpoint/2010/main" val="1418773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68824-6D18-B64F-863F-FBD030BA3D04}" type="slidenum">
              <a:rPr lang="en-US" smtClean="0"/>
              <a:t>7</a:t>
            </a:fld>
            <a:endParaRPr lang="en-US"/>
          </a:p>
        </p:txBody>
      </p:sp>
    </p:spTree>
    <p:extLst>
      <p:ext uri="{BB962C8B-B14F-4D97-AF65-F5344CB8AC3E}">
        <p14:creationId xmlns:p14="http://schemas.microsoft.com/office/powerpoint/2010/main" val="568404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Acute </a:t>
            </a:r>
            <a:r>
              <a:rPr lang="en-US" dirty="0" err="1"/>
              <a:t>vs</a:t>
            </a:r>
            <a:r>
              <a:rPr lang="en-US" dirty="0"/>
              <a:t> chronic…. How do we decide?  How should we think about this patient.</a:t>
            </a:r>
          </a:p>
        </p:txBody>
      </p:sp>
      <p:sp>
        <p:nvSpPr>
          <p:cNvPr id="4" name="Slide Number Placeholder 3"/>
          <p:cNvSpPr>
            <a:spLocks noGrp="1"/>
          </p:cNvSpPr>
          <p:nvPr>
            <p:ph type="sldNum" sz="quarter" idx="10"/>
          </p:nvPr>
        </p:nvSpPr>
        <p:spPr/>
        <p:txBody>
          <a:bodyPr/>
          <a:lstStyle/>
          <a:p>
            <a:fld id="{F54AE61C-4B42-4DD9-991B-26DE99E48C10}" type="slidenum">
              <a:rPr lang="en-US" smtClean="0"/>
              <a:pPr/>
              <a:t>14</a:t>
            </a:fld>
            <a:endParaRPr lang="en-US"/>
          </a:p>
        </p:txBody>
      </p:sp>
    </p:spTree>
    <p:extLst>
      <p:ext uri="{BB962C8B-B14F-4D97-AF65-F5344CB8AC3E}">
        <p14:creationId xmlns:p14="http://schemas.microsoft.com/office/powerpoint/2010/main" val="87863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a:latin typeface="Times New Roman" pitchFamily="41" charset="0"/>
              </a:rPr>
              <a:t>PAD is more prevalent than cancer or stroke and </a:t>
            </a:r>
            <a:r>
              <a:rPr lang="en-US" dirty="0" err="1">
                <a:latin typeface="Times New Roman" pitchFamily="41" charset="0"/>
              </a:rPr>
              <a:t>alzheimers</a:t>
            </a:r>
            <a:r>
              <a:rPr lang="en-US" dirty="0">
                <a:latin typeface="Times New Roman" pitchFamily="41" charset="0"/>
              </a:rPr>
              <a:t> together. The five year mortality rate for PAD is higher than stroke, coronary artery disease, or breast cancer. It is time to bring this number down! </a:t>
            </a:r>
          </a:p>
          <a:p>
            <a:pPr eaLnBrk="1" hangingPunct="1"/>
            <a:r>
              <a:rPr lang="en-US">
                <a:latin typeface="Times New Roman" pitchFamily="41" charset="0"/>
              </a:rPr>
              <a:t>Note: CHF = congestive heart failure</a:t>
            </a:r>
          </a:p>
          <a:p>
            <a:endParaRPr lang="en-US"/>
          </a:p>
        </p:txBody>
      </p:sp>
      <p:sp>
        <p:nvSpPr>
          <p:cNvPr id="4" name="Slide Number Placeholder 3"/>
          <p:cNvSpPr>
            <a:spLocks noGrp="1"/>
          </p:cNvSpPr>
          <p:nvPr>
            <p:ph type="sldNum" sz="quarter" idx="10"/>
          </p:nvPr>
        </p:nvSpPr>
        <p:spPr/>
        <p:txBody>
          <a:bodyPr/>
          <a:lstStyle/>
          <a:p>
            <a:fld id="{F54AE61C-4B42-4DD9-991B-26DE99E48C10}" type="slidenum">
              <a:rPr lang="en-US" smtClean="0"/>
              <a:pPr/>
              <a:t>16</a:t>
            </a:fld>
            <a:endParaRPr lang="en-US"/>
          </a:p>
        </p:txBody>
      </p:sp>
    </p:spTree>
    <p:extLst>
      <p:ext uri="{BB962C8B-B14F-4D97-AF65-F5344CB8AC3E}">
        <p14:creationId xmlns:p14="http://schemas.microsoft.com/office/powerpoint/2010/main" val="1306662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Acute </a:t>
            </a:r>
            <a:r>
              <a:rPr lang="en-US" dirty="0" err="1"/>
              <a:t>vs</a:t>
            </a:r>
            <a:r>
              <a:rPr lang="en-US" dirty="0"/>
              <a:t> chronic…. How do we decide?  How should we think about this patient.</a:t>
            </a:r>
          </a:p>
        </p:txBody>
      </p:sp>
      <p:sp>
        <p:nvSpPr>
          <p:cNvPr id="4" name="Slide Number Placeholder 3"/>
          <p:cNvSpPr>
            <a:spLocks noGrp="1"/>
          </p:cNvSpPr>
          <p:nvPr>
            <p:ph type="sldNum" sz="quarter" idx="10"/>
          </p:nvPr>
        </p:nvSpPr>
        <p:spPr/>
        <p:txBody>
          <a:bodyPr/>
          <a:lstStyle/>
          <a:p>
            <a:fld id="{F54AE61C-4B42-4DD9-991B-26DE99E48C10}" type="slidenum">
              <a:rPr lang="en-US" smtClean="0"/>
              <a:pPr/>
              <a:t>17</a:t>
            </a:fld>
            <a:endParaRPr lang="en-US"/>
          </a:p>
        </p:txBody>
      </p:sp>
    </p:spTree>
    <p:extLst>
      <p:ext uri="{BB962C8B-B14F-4D97-AF65-F5344CB8AC3E}">
        <p14:creationId xmlns:p14="http://schemas.microsoft.com/office/powerpoint/2010/main" val="1306886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C05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FFFF00"/>
                </a:solidFill>
                <a:latin typeface="Arial Rounded MT Bold" charset="0"/>
                <a:ea typeface="Arial Rounded MT Bold" charset="0"/>
                <a:cs typeface="Arial Rounded MT Bold"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FFF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F6D45C2-C527-EB4D-8F6B-5A1E77896A07}" type="datetimeFigureOut">
              <a:rPr lang="en-US" smtClean="0"/>
              <a:t>7/6/24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132405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6D45C2-C527-EB4D-8F6B-5A1E77896A07}" type="datetimeFigureOut">
              <a:rPr lang="en-US" smtClean="0"/>
              <a:t>7/6/24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2024154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6D45C2-C527-EB4D-8F6B-5A1E77896A07}" type="datetimeFigureOut">
              <a:rPr lang="en-US" smtClean="0"/>
              <a:t>7/6/24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1683775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C05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Rounded MT Bold" charset="0"/>
                <a:ea typeface="Arial Rounded MT Bold" charset="0"/>
                <a:cs typeface="Arial Rounded MT Bold" charset="0"/>
              </a:defRPr>
            </a:lvl1pPr>
          </a:lstStyle>
          <a:p>
            <a:r>
              <a:rPr lang="en-US" dirty="0"/>
              <a:t>Click to edit Master title style</a:t>
            </a:r>
          </a:p>
        </p:txBody>
      </p:sp>
      <p:sp>
        <p:nvSpPr>
          <p:cNvPr id="3" name="Content Placeholder 2"/>
          <p:cNvSpPr>
            <a:spLocks noGrp="1"/>
          </p:cNvSpPr>
          <p:nvPr>
            <p:ph idx="1"/>
          </p:nvPr>
        </p:nvSpPr>
        <p:spPr/>
        <p:txBody>
          <a:bodyPr/>
          <a:lstStyle>
            <a:lvl1pPr marL="228600" indent="-228600">
              <a:spcBef>
                <a:spcPts val="1000"/>
              </a:spcBef>
              <a:buClr>
                <a:srgbClr val="FFFF00"/>
              </a:buClr>
              <a:buFont typeface="Arial" charset="0"/>
              <a:buChar char="•"/>
              <a:defRPr>
                <a:solidFill>
                  <a:schemeClr val="bg1"/>
                </a:solidFill>
                <a:latin typeface="Arial" charset="0"/>
                <a:ea typeface="Arial" charset="0"/>
                <a:cs typeface="Arial" charset="0"/>
              </a:defRPr>
            </a:lvl1pPr>
            <a:lvl2pPr marL="685800" indent="-228600">
              <a:spcBef>
                <a:spcPts val="1000"/>
              </a:spcBef>
              <a:buClr>
                <a:srgbClr val="FFFF00"/>
              </a:buClr>
              <a:buFont typeface="Arial" charset="0"/>
              <a:buChar char="•"/>
              <a:defRPr>
                <a:solidFill>
                  <a:schemeClr val="bg1"/>
                </a:solidFill>
                <a:latin typeface="Arial" charset="0"/>
                <a:ea typeface="Arial" charset="0"/>
                <a:cs typeface="Arial" charset="0"/>
              </a:defRPr>
            </a:lvl2pPr>
            <a:lvl3pPr marL="1143000" indent="-228600">
              <a:spcBef>
                <a:spcPts val="1000"/>
              </a:spcBef>
              <a:buClr>
                <a:srgbClr val="FFFF00"/>
              </a:buClr>
              <a:buFont typeface="Arial" charset="0"/>
              <a:buChar char="•"/>
              <a:defRPr>
                <a:solidFill>
                  <a:schemeClr val="bg1"/>
                </a:solidFill>
                <a:latin typeface="Arial" charset="0"/>
                <a:ea typeface="Arial" charset="0"/>
                <a:cs typeface="Arial" charset="0"/>
              </a:defRPr>
            </a:lvl3pPr>
            <a:lvl4pPr marL="1600200" indent="-228600">
              <a:spcBef>
                <a:spcPts val="1000"/>
              </a:spcBef>
              <a:buClr>
                <a:srgbClr val="FFFF00"/>
              </a:buClr>
              <a:buFont typeface="Arial" charset="0"/>
              <a:buChar char="•"/>
              <a:defRPr>
                <a:solidFill>
                  <a:schemeClr val="bg1"/>
                </a:solidFill>
                <a:latin typeface="Arial" charset="0"/>
                <a:ea typeface="Arial" charset="0"/>
                <a:cs typeface="Arial" charset="0"/>
              </a:defRPr>
            </a:lvl4pPr>
            <a:lvl5pPr marL="2057400" indent="-228600">
              <a:spcBef>
                <a:spcPts val="1000"/>
              </a:spcBef>
              <a:buClr>
                <a:srgbClr val="FFFF00"/>
              </a:buClr>
              <a:buFont typeface="Arial" charset="0"/>
              <a:buChar char="•"/>
              <a:defRPr>
                <a:solidFill>
                  <a:schemeClr val="bg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F6D45C2-C527-EB4D-8F6B-5A1E77896A07}" type="datetimeFigureOut">
              <a:rPr lang="en-US" smtClean="0"/>
              <a:t>7/6/24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1164145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C05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6D45C2-C527-EB4D-8F6B-5A1E77896A07}" type="datetimeFigureOut">
              <a:rPr lang="en-US" smtClean="0"/>
              <a:t>7/6/24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72700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6D45C2-C527-EB4D-8F6B-5A1E77896A07}" type="datetimeFigureOut">
              <a:rPr lang="en-US" smtClean="0"/>
              <a:t>7/6/24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2109029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6D45C2-C527-EB4D-8F6B-5A1E77896A07}" type="datetimeFigureOut">
              <a:rPr lang="en-US" smtClean="0"/>
              <a:t>7/6/24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85644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6D45C2-C527-EB4D-8F6B-5A1E77896A07}" type="datetimeFigureOut">
              <a:rPr lang="en-US" smtClean="0"/>
              <a:t>7/6/24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62064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D45C2-C527-EB4D-8F6B-5A1E77896A07}" type="datetimeFigureOut">
              <a:rPr lang="en-US" smtClean="0"/>
              <a:t>7/6/24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902307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6D45C2-C527-EB4D-8F6B-5A1E77896A07}" type="datetimeFigureOut">
              <a:rPr lang="en-US" smtClean="0"/>
              <a:t>7/6/24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1706675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6D45C2-C527-EB4D-8F6B-5A1E77896A07}" type="datetimeFigureOut">
              <a:rPr lang="en-US" smtClean="0"/>
              <a:t>7/6/24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160475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C05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6D45C2-C527-EB4D-8F6B-5A1E77896A07}" type="datetimeFigureOut">
              <a:rPr lang="en-US" smtClean="0"/>
              <a:t>7/6/24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162A5C-F2DC-724F-8424-EE62201595F5}" type="slidenum">
              <a:rPr lang="en-US" smtClean="0"/>
              <a:t>‹#›</a:t>
            </a:fld>
            <a:endParaRPr lang="en-US"/>
          </a:p>
        </p:txBody>
      </p:sp>
    </p:spTree>
    <p:extLst>
      <p:ext uri="{BB962C8B-B14F-4D97-AF65-F5344CB8AC3E}">
        <p14:creationId xmlns:p14="http://schemas.microsoft.com/office/powerpoint/2010/main" val="1266183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05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2988" y="659720"/>
            <a:ext cx="11458936" cy="1481941"/>
          </a:xfrm>
        </p:spPr>
        <p:txBody>
          <a:bodyPr>
            <a:noAutofit/>
          </a:bodyPr>
          <a:lstStyle/>
          <a:p>
            <a:r>
              <a:rPr lang="en-US" sz="4800" dirty="0"/>
              <a:t>Wound Healing Outcomes</a:t>
            </a:r>
          </a:p>
        </p:txBody>
      </p:sp>
      <p:sp>
        <p:nvSpPr>
          <p:cNvPr id="3" name="Subtitle 2"/>
          <p:cNvSpPr>
            <a:spLocks noGrp="1"/>
          </p:cNvSpPr>
          <p:nvPr>
            <p:ph type="subTitle" idx="1"/>
          </p:nvPr>
        </p:nvSpPr>
        <p:spPr>
          <a:xfrm>
            <a:off x="1620456" y="2647354"/>
            <a:ext cx="9144000" cy="3626124"/>
          </a:xfrm>
        </p:spPr>
        <p:txBody>
          <a:bodyPr>
            <a:normAutofit/>
          </a:bodyPr>
          <a:lstStyle/>
          <a:p>
            <a:r>
              <a:rPr lang="en-US" dirty="0">
                <a:latin typeface="Arial Rounded MT Bold" charset="0"/>
                <a:ea typeface="Arial Rounded MT Bold" charset="0"/>
                <a:cs typeface="Arial Rounded MT Bold" charset="0"/>
              </a:rPr>
              <a:t>Division of Wound Healing and Regenerative Medicine</a:t>
            </a:r>
          </a:p>
          <a:p>
            <a:r>
              <a:rPr lang="en-US" dirty="0">
                <a:latin typeface="Arial Rounded MT Bold" charset="0"/>
                <a:ea typeface="Arial Rounded MT Bold" charset="0"/>
                <a:cs typeface="Arial Rounded MT Bold" charset="0"/>
              </a:rPr>
              <a:t>Department of Surgery</a:t>
            </a:r>
          </a:p>
          <a:p>
            <a:r>
              <a:rPr lang="en-US" dirty="0">
                <a:latin typeface="Arial Rounded MT Bold" charset="0"/>
                <a:ea typeface="Arial Rounded MT Bold" charset="0"/>
                <a:cs typeface="Arial Rounded MT Bold" charset="0"/>
              </a:rPr>
              <a:t>Newark Beth Israel Medical Center </a:t>
            </a:r>
          </a:p>
          <a:p>
            <a:endParaRPr lang="en-US" sz="1100" dirty="0">
              <a:latin typeface="Arial Rounded MT Bold" charset="0"/>
              <a:ea typeface="Arial Rounded MT Bold" charset="0"/>
              <a:cs typeface="Arial Rounded MT Bold" charset="0"/>
            </a:endParaRPr>
          </a:p>
          <a:p>
            <a:r>
              <a:rPr lang="en-US" dirty="0">
                <a:latin typeface="Arial Rounded MT Bold" charset="0"/>
                <a:ea typeface="Arial Rounded MT Bold" charset="0"/>
                <a:cs typeface="Arial Rounded MT Bold" charset="0"/>
              </a:rPr>
              <a:t>August 4, 2020</a:t>
            </a:r>
          </a:p>
          <a:p>
            <a:endParaRPr lang="en-US" sz="1000" dirty="0">
              <a:latin typeface="Arial Rounded MT Bold" charset="0"/>
              <a:ea typeface="Arial Rounded MT Bold" charset="0"/>
              <a:cs typeface="Arial Rounded MT Bold" charset="0"/>
            </a:endParaRPr>
          </a:p>
          <a:p>
            <a:r>
              <a:rPr lang="en-US" dirty="0" err="1">
                <a:latin typeface="Arial Rounded MT Bold" charset="0"/>
                <a:ea typeface="Arial Rounded MT Bold" charset="0"/>
                <a:cs typeface="Arial Rounded MT Bold" charset="0"/>
              </a:rPr>
              <a:t>NJwoundhealing.org</a:t>
            </a:r>
            <a:endParaRPr lang="en-US" dirty="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826442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p:txBody>
      </p:sp>
      <p:sp>
        <p:nvSpPr>
          <p:cNvPr id="9" name="Title 1"/>
          <p:cNvSpPr txBox="1">
            <a:spLocks/>
          </p:cNvSpPr>
          <p:nvPr/>
        </p:nvSpPr>
        <p:spPr>
          <a:xfrm>
            <a:off x="838200" y="257980"/>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r>
              <a:rPr lang="en-US" dirty="0">
                <a:solidFill>
                  <a:srgbClr val="FFFF00"/>
                </a:solidFill>
              </a:rPr>
              <a:t>What is role of systemic T-cell vs localized T-cell lymphoma for treatment? </a:t>
            </a:r>
          </a:p>
        </p:txBody>
      </p:sp>
      <p:sp>
        <p:nvSpPr>
          <p:cNvPr id="5" name="Content Placeholder 2"/>
          <p:cNvSpPr txBox="1">
            <a:spLocks/>
          </p:cNvSpPr>
          <p:nvPr/>
        </p:nvSpPr>
        <p:spPr>
          <a:xfrm>
            <a:off x="574158" y="1463412"/>
            <a:ext cx="11358539"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2000" dirty="0">
                <a:solidFill>
                  <a:schemeClr val="bg1"/>
                </a:solidFill>
              </a:rPr>
              <a:t>Treatment of Cutaneous T-Cell Lymphoma depends on the stage of the disease and the general condition of the patient. </a:t>
            </a:r>
          </a:p>
          <a:p>
            <a:pPr>
              <a:buClr>
                <a:srgbClr val="FFFF00"/>
              </a:buClr>
            </a:pPr>
            <a:r>
              <a:rPr lang="en-US" sz="2000" dirty="0">
                <a:solidFill>
                  <a:schemeClr val="bg1"/>
                </a:solidFill>
              </a:rPr>
              <a:t>Early disease stages of MF (IA-IIA) can be controlled with skin – directed therapy, such as topical steroids, light treatment and radiation. </a:t>
            </a:r>
          </a:p>
          <a:p>
            <a:pPr>
              <a:buClr>
                <a:srgbClr val="FFFF00"/>
              </a:buClr>
            </a:pPr>
            <a:r>
              <a:rPr lang="en-US" sz="2000" dirty="0">
                <a:solidFill>
                  <a:schemeClr val="bg1"/>
                </a:solidFill>
              </a:rPr>
              <a:t>Systemic treatments, such as </a:t>
            </a:r>
            <a:r>
              <a:rPr lang="en-US" sz="2000" dirty="0" err="1">
                <a:solidFill>
                  <a:schemeClr val="bg1"/>
                </a:solidFill>
              </a:rPr>
              <a:t>retinoids</a:t>
            </a:r>
            <a:r>
              <a:rPr lang="en-US" sz="2000" dirty="0">
                <a:solidFill>
                  <a:schemeClr val="bg1"/>
                </a:solidFill>
              </a:rPr>
              <a:t> and IFN-α have been recommended as second-line treatment of MF stages IA, IB and IIA. The 5-year survival for these patients is around 90%, significantly better compared with 30%–50% for advanced disease (IIB–IVB). </a:t>
            </a:r>
          </a:p>
          <a:p>
            <a:pPr>
              <a:buClr>
                <a:srgbClr val="FFFF00"/>
              </a:buClr>
            </a:pPr>
            <a:r>
              <a:rPr lang="en-US" sz="2000" dirty="0">
                <a:solidFill>
                  <a:schemeClr val="bg1"/>
                </a:solidFill>
              </a:rPr>
              <a:t>Chemotherapy agents, such as </a:t>
            </a:r>
            <a:r>
              <a:rPr lang="en-US" sz="2000" dirty="0" err="1">
                <a:solidFill>
                  <a:schemeClr val="bg1"/>
                </a:solidFill>
              </a:rPr>
              <a:t>monochemotherapy</a:t>
            </a:r>
            <a:r>
              <a:rPr lang="en-US" sz="2000" dirty="0">
                <a:solidFill>
                  <a:schemeClr val="bg1"/>
                </a:solidFill>
              </a:rPr>
              <a:t> (gemcitabine, </a:t>
            </a:r>
            <a:r>
              <a:rPr lang="en-US" sz="2000" dirty="0" err="1">
                <a:solidFill>
                  <a:schemeClr val="bg1"/>
                </a:solidFill>
              </a:rPr>
              <a:t>pegylated</a:t>
            </a:r>
            <a:r>
              <a:rPr lang="en-US" sz="2000" dirty="0">
                <a:solidFill>
                  <a:schemeClr val="bg1"/>
                </a:solidFill>
              </a:rPr>
              <a:t> liposomal </a:t>
            </a:r>
            <a:r>
              <a:rPr lang="en-US" sz="2000" dirty="0" err="1">
                <a:solidFill>
                  <a:schemeClr val="bg1"/>
                </a:solidFill>
              </a:rPr>
              <a:t>doxorubicine</a:t>
            </a:r>
            <a:r>
              <a:rPr lang="en-US" sz="2000" dirty="0">
                <a:solidFill>
                  <a:schemeClr val="bg1"/>
                </a:solidFill>
              </a:rPr>
              <a:t>) and </a:t>
            </a:r>
            <a:r>
              <a:rPr lang="en-US" sz="2000" dirty="0" err="1">
                <a:solidFill>
                  <a:schemeClr val="bg1"/>
                </a:solidFill>
              </a:rPr>
              <a:t>polychemotherapy</a:t>
            </a:r>
            <a:r>
              <a:rPr lang="en-US" sz="2000" dirty="0">
                <a:solidFill>
                  <a:schemeClr val="bg1"/>
                </a:solidFill>
              </a:rPr>
              <a:t>, as well as newer systemic agents (</a:t>
            </a:r>
            <a:r>
              <a:rPr lang="en-US" sz="2000" dirty="0" err="1">
                <a:solidFill>
                  <a:schemeClr val="bg1"/>
                </a:solidFill>
              </a:rPr>
              <a:t>brentuximab-vedotin</a:t>
            </a:r>
            <a:r>
              <a:rPr lang="en-US" sz="2000" dirty="0">
                <a:solidFill>
                  <a:schemeClr val="bg1"/>
                </a:solidFill>
              </a:rPr>
              <a:t> and </a:t>
            </a:r>
            <a:r>
              <a:rPr lang="en-US" sz="2000" dirty="0" err="1">
                <a:solidFill>
                  <a:schemeClr val="bg1"/>
                </a:solidFill>
              </a:rPr>
              <a:t>mogamulizumab</a:t>
            </a:r>
            <a:r>
              <a:rPr lang="en-US" sz="2000" dirty="0">
                <a:solidFill>
                  <a:schemeClr val="bg1"/>
                </a:solidFill>
              </a:rPr>
              <a:t>) are recommended in advanced disease stage. Large cell transformation in histology, expression of CD30 and </a:t>
            </a:r>
            <a:r>
              <a:rPr lang="en-US" sz="2000" dirty="0" err="1">
                <a:solidFill>
                  <a:schemeClr val="bg1"/>
                </a:solidFill>
              </a:rPr>
              <a:t>folliculotropic</a:t>
            </a:r>
            <a:r>
              <a:rPr lang="en-US" sz="2000" dirty="0">
                <a:solidFill>
                  <a:schemeClr val="bg1"/>
                </a:solidFill>
              </a:rPr>
              <a:t> subtype of MF have been reported to have a more aggressive course and poorer prognosis. Although rare cases of CD4</a:t>
            </a:r>
            <a:r>
              <a:rPr lang="en-US" sz="2000" baseline="30000" dirty="0">
                <a:solidFill>
                  <a:schemeClr val="bg1"/>
                </a:solidFill>
              </a:rPr>
              <a:t>-</a:t>
            </a:r>
            <a:r>
              <a:rPr lang="en-US" sz="2000" dirty="0">
                <a:solidFill>
                  <a:schemeClr val="bg1"/>
                </a:solidFill>
              </a:rPr>
              <a:t> CD8</a:t>
            </a:r>
            <a:r>
              <a:rPr lang="en-US" sz="2000" baseline="30000" dirty="0">
                <a:solidFill>
                  <a:schemeClr val="bg1"/>
                </a:solidFill>
              </a:rPr>
              <a:t>+</a:t>
            </a:r>
            <a:r>
              <a:rPr lang="en-US" sz="2000" dirty="0">
                <a:solidFill>
                  <a:schemeClr val="bg1"/>
                </a:solidFill>
              </a:rPr>
              <a:t> , CD4</a:t>
            </a:r>
            <a:r>
              <a:rPr lang="en-US" sz="2000" baseline="30000" dirty="0">
                <a:solidFill>
                  <a:schemeClr val="bg1"/>
                </a:solidFill>
              </a:rPr>
              <a:t>-</a:t>
            </a:r>
            <a:r>
              <a:rPr lang="en-US" sz="2000" dirty="0">
                <a:solidFill>
                  <a:schemeClr val="bg1"/>
                </a:solidFill>
              </a:rPr>
              <a:t> CD8</a:t>
            </a:r>
            <a:r>
              <a:rPr lang="en-US" sz="2000" baseline="30000" dirty="0">
                <a:solidFill>
                  <a:schemeClr val="bg1"/>
                </a:solidFill>
              </a:rPr>
              <a:t>-</a:t>
            </a:r>
            <a:r>
              <a:rPr lang="en-US" sz="2000" dirty="0">
                <a:solidFill>
                  <a:schemeClr val="bg1"/>
                </a:solidFill>
              </a:rPr>
              <a:t> , or CD4</a:t>
            </a:r>
            <a:r>
              <a:rPr lang="en-US" sz="2000" baseline="30000" dirty="0">
                <a:solidFill>
                  <a:schemeClr val="bg1"/>
                </a:solidFill>
              </a:rPr>
              <a:t>+</a:t>
            </a:r>
            <a:r>
              <a:rPr lang="en-US" sz="2000" dirty="0">
                <a:solidFill>
                  <a:schemeClr val="bg1"/>
                </a:solidFill>
              </a:rPr>
              <a:t>CD8</a:t>
            </a:r>
            <a:r>
              <a:rPr lang="en-US" sz="2000" baseline="30000" dirty="0">
                <a:solidFill>
                  <a:schemeClr val="bg1"/>
                </a:solidFill>
              </a:rPr>
              <a:t>+</a:t>
            </a:r>
            <a:r>
              <a:rPr lang="en-US" sz="2000" dirty="0">
                <a:solidFill>
                  <a:schemeClr val="bg1"/>
                </a:solidFill>
              </a:rPr>
              <a:t> </a:t>
            </a:r>
            <a:r>
              <a:rPr lang="en-US" sz="2000" dirty="0" err="1">
                <a:solidFill>
                  <a:schemeClr val="bg1"/>
                </a:solidFill>
              </a:rPr>
              <a:t>immunophenotypes</a:t>
            </a:r>
            <a:r>
              <a:rPr lang="en-US" sz="2000" dirty="0">
                <a:solidFill>
                  <a:schemeClr val="bg1"/>
                </a:solidFill>
              </a:rPr>
              <a:t> have been described in MF, these differences in phenotype do not affected the prognosis of the disease. However, a phenotypic switch from CD4</a:t>
            </a:r>
            <a:r>
              <a:rPr lang="en-US" sz="2000" baseline="30000" dirty="0">
                <a:solidFill>
                  <a:schemeClr val="bg1"/>
                </a:solidFill>
              </a:rPr>
              <a:t>+</a:t>
            </a:r>
            <a:r>
              <a:rPr lang="en-US" sz="2000" dirty="0">
                <a:solidFill>
                  <a:schemeClr val="bg1"/>
                </a:solidFill>
              </a:rPr>
              <a:t> to CD4</a:t>
            </a:r>
            <a:r>
              <a:rPr lang="en-US" sz="2000" baseline="30000" dirty="0">
                <a:solidFill>
                  <a:schemeClr val="bg1"/>
                </a:solidFill>
              </a:rPr>
              <a:t>-</a:t>
            </a:r>
            <a:r>
              <a:rPr lang="en-US" sz="2000" dirty="0">
                <a:solidFill>
                  <a:schemeClr val="bg1"/>
                </a:solidFill>
              </a:rPr>
              <a:t> in the lesion has been suggested a portend of poor outcome </a:t>
            </a:r>
          </a:p>
        </p:txBody>
      </p:sp>
      <p:sp>
        <p:nvSpPr>
          <p:cNvPr id="7" name="TextBox 6"/>
          <p:cNvSpPr txBox="1"/>
          <p:nvPr/>
        </p:nvSpPr>
        <p:spPr>
          <a:xfrm>
            <a:off x="103234" y="6028379"/>
            <a:ext cx="12300385" cy="461665"/>
          </a:xfrm>
          <a:prstGeom prst="rect">
            <a:avLst/>
          </a:prstGeom>
          <a:noFill/>
        </p:spPr>
        <p:txBody>
          <a:bodyPr wrap="square" rtlCol="0">
            <a:spAutoFit/>
          </a:bodyPr>
          <a:lstStyle/>
          <a:p>
            <a:pPr marL="460375" indent="-460375"/>
            <a:r>
              <a:rPr lang="en-US" sz="1200" dirty="0" err="1">
                <a:solidFill>
                  <a:schemeClr val="bg1"/>
                </a:solidFill>
              </a:rPr>
              <a:t>Bobrowicz</a:t>
            </a:r>
            <a:r>
              <a:rPr lang="en-US" sz="1200" dirty="0">
                <a:solidFill>
                  <a:schemeClr val="bg1"/>
                </a:solidFill>
              </a:rPr>
              <a:t> M, </a:t>
            </a:r>
            <a:r>
              <a:rPr lang="en-US" sz="1200" dirty="0" err="1">
                <a:solidFill>
                  <a:schemeClr val="bg1"/>
                </a:solidFill>
              </a:rPr>
              <a:t>Fassnacht</a:t>
            </a:r>
            <a:r>
              <a:rPr lang="en-US" sz="1200" dirty="0">
                <a:solidFill>
                  <a:schemeClr val="bg1"/>
                </a:solidFill>
              </a:rPr>
              <a:t> C, </a:t>
            </a:r>
            <a:r>
              <a:rPr lang="en-US" sz="1200" dirty="0" err="1">
                <a:solidFill>
                  <a:schemeClr val="bg1"/>
                </a:solidFill>
              </a:rPr>
              <a:t>Ignatova</a:t>
            </a:r>
            <a:r>
              <a:rPr lang="en-US" sz="1200" dirty="0">
                <a:solidFill>
                  <a:schemeClr val="bg1"/>
                </a:solidFill>
              </a:rPr>
              <a:t> D, Chang YT, </a:t>
            </a:r>
            <a:r>
              <a:rPr lang="en-US" sz="1200" dirty="0" err="1">
                <a:solidFill>
                  <a:schemeClr val="bg1"/>
                </a:solidFill>
              </a:rPr>
              <a:t>Dimitriou</a:t>
            </a:r>
            <a:r>
              <a:rPr lang="en-US" sz="1200" dirty="0">
                <a:solidFill>
                  <a:schemeClr val="bg1"/>
                </a:solidFill>
              </a:rPr>
              <a:t> F, </a:t>
            </a:r>
            <a:r>
              <a:rPr lang="en-US" sz="1200" dirty="0" err="1">
                <a:solidFill>
                  <a:schemeClr val="bg1"/>
                </a:solidFill>
              </a:rPr>
              <a:t>Guenova</a:t>
            </a:r>
            <a:r>
              <a:rPr lang="en-US" sz="1200" dirty="0">
                <a:solidFill>
                  <a:schemeClr val="bg1"/>
                </a:solidFill>
              </a:rPr>
              <a:t> E. Pathogenesis and Therapy of Primary Cutaneous T-Cell Lymphoma: Collegium </a:t>
            </a:r>
            <a:r>
              <a:rPr lang="en-US" sz="1200" dirty="0" err="1">
                <a:solidFill>
                  <a:schemeClr val="bg1"/>
                </a:solidFill>
              </a:rPr>
              <a:t>Internationale</a:t>
            </a:r>
            <a:r>
              <a:rPr lang="en-US" sz="1200" dirty="0">
                <a:solidFill>
                  <a:schemeClr val="bg1"/>
                </a:solidFill>
              </a:rPr>
              <a:t> </a:t>
            </a:r>
            <a:r>
              <a:rPr lang="en-US" sz="1200" dirty="0" err="1">
                <a:solidFill>
                  <a:schemeClr val="bg1"/>
                </a:solidFill>
              </a:rPr>
              <a:t>Allergologicum</a:t>
            </a:r>
            <a:r>
              <a:rPr lang="en-US" sz="1200" dirty="0">
                <a:solidFill>
                  <a:schemeClr val="bg1"/>
                </a:solidFill>
              </a:rPr>
              <a:t> (CIA) Update 2020 [published online ahead of print, 2020 Jul 20]. </a:t>
            </a:r>
            <a:r>
              <a:rPr lang="en-US" sz="1200" i="1" dirty="0" err="1">
                <a:solidFill>
                  <a:schemeClr val="bg1"/>
                </a:solidFill>
              </a:rPr>
              <a:t>Int</a:t>
            </a:r>
            <a:r>
              <a:rPr lang="en-US" sz="1200" i="1" dirty="0">
                <a:solidFill>
                  <a:schemeClr val="bg1"/>
                </a:solidFill>
              </a:rPr>
              <a:t> Arch Allergy </a:t>
            </a:r>
            <a:r>
              <a:rPr lang="en-US" sz="1200" i="1" dirty="0" err="1">
                <a:solidFill>
                  <a:schemeClr val="bg1"/>
                </a:solidFill>
              </a:rPr>
              <a:t>Immunol</a:t>
            </a:r>
            <a:r>
              <a:rPr lang="en-US" sz="1200" dirty="0">
                <a:solidFill>
                  <a:schemeClr val="bg1"/>
                </a:solidFill>
              </a:rPr>
              <a:t>. 2020;1-13. doi:10.1159/000509281</a:t>
            </a:r>
          </a:p>
        </p:txBody>
      </p:sp>
    </p:spTree>
    <p:extLst>
      <p:ext uri="{BB962C8B-B14F-4D97-AF65-F5344CB8AC3E}">
        <p14:creationId xmlns:p14="http://schemas.microsoft.com/office/powerpoint/2010/main" val="447774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p:txBody>
      </p:sp>
      <p:sp>
        <p:nvSpPr>
          <p:cNvPr id="9" name="Title 1"/>
          <p:cNvSpPr txBox="1">
            <a:spLocks/>
          </p:cNvSpPr>
          <p:nvPr/>
        </p:nvSpPr>
        <p:spPr>
          <a:xfrm>
            <a:off x="838200" y="257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r>
              <a:rPr lang="en-US" dirty="0">
                <a:solidFill>
                  <a:srgbClr val="FFFF00"/>
                </a:solidFill>
              </a:rPr>
              <a:t>What is role of radiation therapy in lymphoma? </a:t>
            </a:r>
          </a:p>
          <a:p>
            <a:pPr algn="ctr"/>
            <a:endParaRPr lang="en-US" sz="2800" dirty="0">
              <a:solidFill>
                <a:srgbClr val="FFFF00"/>
              </a:solidFill>
            </a:endParaRPr>
          </a:p>
        </p:txBody>
      </p:sp>
      <p:sp>
        <p:nvSpPr>
          <p:cNvPr id="5" name="Content Placeholder 2"/>
          <p:cNvSpPr txBox="1">
            <a:spLocks/>
          </p:cNvSpPr>
          <p:nvPr/>
        </p:nvSpPr>
        <p:spPr>
          <a:xfrm>
            <a:off x="1325704" y="1548476"/>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2400" dirty="0">
                <a:solidFill>
                  <a:schemeClr val="bg1"/>
                </a:solidFill>
              </a:rPr>
              <a:t>Cutaneous T-cell lymphoma (CTCL) is a rare non-Hodgkin lymphoma that originates from skin-homing T lymphocytes. Although most patients present with early-stage disease (stage IAIIA) and are likely to experience a favorable prognosis, advanced stage disease (stage IIB-IVB) has been associated with inferior outcomes and a median survival of 2 to 5 years.</a:t>
            </a:r>
          </a:p>
          <a:p>
            <a:pPr>
              <a:buClr>
                <a:srgbClr val="FFFF00"/>
              </a:buClr>
            </a:pPr>
            <a:r>
              <a:rPr lang="en-US" sz="2400" dirty="0">
                <a:solidFill>
                  <a:schemeClr val="bg1"/>
                </a:solidFill>
              </a:rPr>
              <a:t>Total skin electron beam is a well-established treatment modality for advanced CTCL and has been associated with a near 100% response rate in the skin, with most achieving a complete response when delivered at conventional doses.</a:t>
            </a:r>
          </a:p>
          <a:p>
            <a:pPr>
              <a:buClr>
                <a:srgbClr val="FFFF00"/>
              </a:buClr>
            </a:pPr>
            <a:r>
              <a:rPr lang="en-US" sz="2400" dirty="0">
                <a:solidFill>
                  <a:schemeClr val="bg1"/>
                </a:solidFill>
              </a:rPr>
              <a:t>Total skin electron beam can be used as an individual regimen or as part of a conditioning regimen in total body irradiation for allogeneic hematopoietic stem cell transplantation.</a:t>
            </a:r>
          </a:p>
        </p:txBody>
      </p:sp>
      <p:sp>
        <p:nvSpPr>
          <p:cNvPr id="6" name="TextBox 5"/>
          <p:cNvSpPr txBox="1"/>
          <p:nvPr/>
        </p:nvSpPr>
        <p:spPr>
          <a:xfrm>
            <a:off x="245899" y="6131472"/>
            <a:ext cx="11758259" cy="461665"/>
          </a:xfrm>
          <a:prstGeom prst="rect">
            <a:avLst/>
          </a:prstGeom>
          <a:noFill/>
        </p:spPr>
        <p:txBody>
          <a:bodyPr wrap="square" rtlCol="0">
            <a:spAutoFit/>
          </a:bodyPr>
          <a:lstStyle/>
          <a:p>
            <a:pPr marL="460375" indent="-460375"/>
            <a:r>
              <a:rPr lang="en-US" sz="1200" dirty="0" err="1">
                <a:solidFill>
                  <a:schemeClr val="bg1"/>
                </a:solidFill>
              </a:rPr>
              <a:t>Kudelka</a:t>
            </a:r>
            <a:r>
              <a:rPr lang="en-US" sz="1200" dirty="0">
                <a:solidFill>
                  <a:schemeClr val="bg1"/>
                </a:solidFill>
              </a:rPr>
              <a:t> MR, </a:t>
            </a:r>
            <a:r>
              <a:rPr lang="en-US" sz="1200" dirty="0" err="1">
                <a:solidFill>
                  <a:schemeClr val="bg1"/>
                </a:solidFill>
              </a:rPr>
              <a:t>Switchenko</a:t>
            </a:r>
            <a:r>
              <a:rPr lang="en-US" sz="1200" dirty="0">
                <a:solidFill>
                  <a:schemeClr val="bg1"/>
                </a:solidFill>
              </a:rPr>
              <a:t> JM, </a:t>
            </a:r>
            <a:r>
              <a:rPr lang="en-US" sz="1200" dirty="0" err="1">
                <a:solidFill>
                  <a:schemeClr val="bg1"/>
                </a:solidFill>
              </a:rPr>
              <a:t>Lechowicz</a:t>
            </a:r>
            <a:r>
              <a:rPr lang="en-US" sz="1200" dirty="0">
                <a:solidFill>
                  <a:schemeClr val="bg1"/>
                </a:solidFill>
              </a:rPr>
              <a:t> MJ, et al. Maintenance Therapy for Cutaneous T-cell Lymphoma After Total Skin Electron Irradiation: Evidence for Improved Overall Survival With Ultraviolet Therapy [published online ahead of print, 2020 Jun 30]. </a:t>
            </a:r>
            <a:r>
              <a:rPr lang="en-US" sz="1200" i="1" dirty="0" err="1">
                <a:solidFill>
                  <a:schemeClr val="bg1"/>
                </a:solidFill>
              </a:rPr>
              <a:t>Clin</a:t>
            </a:r>
            <a:r>
              <a:rPr lang="en-US" sz="1200" i="1" dirty="0">
                <a:solidFill>
                  <a:schemeClr val="bg1"/>
                </a:solidFill>
              </a:rPr>
              <a:t> Lymphoma Myeloma </a:t>
            </a:r>
            <a:r>
              <a:rPr lang="en-US" sz="1200" i="1" dirty="0" err="1">
                <a:solidFill>
                  <a:schemeClr val="bg1"/>
                </a:solidFill>
              </a:rPr>
              <a:t>Leuk</a:t>
            </a:r>
            <a:r>
              <a:rPr lang="en-US" sz="1200" dirty="0">
                <a:solidFill>
                  <a:schemeClr val="bg1"/>
                </a:solidFill>
              </a:rPr>
              <a:t>. 2020;S2152-2650(20)30318-9. doi:10.1016/j.clml.2020.06.020</a:t>
            </a:r>
          </a:p>
        </p:txBody>
      </p:sp>
    </p:spTree>
    <p:extLst>
      <p:ext uri="{BB962C8B-B14F-4D97-AF65-F5344CB8AC3E}">
        <p14:creationId xmlns:p14="http://schemas.microsoft.com/office/powerpoint/2010/main" val="362951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p:txBody>
      </p:sp>
      <p:sp>
        <p:nvSpPr>
          <p:cNvPr id="9" name="Title 1"/>
          <p:cNvSpPr txBox="1">
            <a:spLocks/>
          </p:cNvSpPr>
          <p:nvPr/>
        </p:nvSpPr>
        <p:spPr>
          <a:xfrm>
            <a:off x="838200" y="257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r>
              <a:rPr lang="en-US" dirty="0">
                <a:solidFill>
                  <a:srgbClr val="FFFF00"/>
                </a:solidFill>
              </a:rPr>
              <a:t>What is role of radiation therapy in lymphoma? </a:t>
            </a:r>
          </a:p>
          <a:p>
            <a:pPr algn="ctr"/>
            <a:endParaRPr lang="en-US" sz="2800" dirty="0">
              <a:solidFill>
                <a:srgbClr val="FFFF00"/>
              </a:solidFill>
            </a:endParaRPr>
          </a:p>
        </p:txBody>
      </p:sp>
      <p:sp>
        <p:nvSpPr>
          <p:cNvPr id="5" name="Content Placeholder 2"/>
          <p:cNvSpPr txBox="1">
            <a:spLocks/>
          </p:cNvSpPr>
          <p:nvPr/>
        </p:nvSpPr>
        <p:spPr>
          <a:xfrm>
            <a:off x="510364" y="1548476"/>
            <a:ext cx="10800592"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2000" dirty="0">
                <a:solidFill>
                  <a:schemeClr val="bg1"/>
                </a:solidFill>
              </a:rPr>
              <a:t>A single-center retrospective analysis of 101 patients with cutaneous T-cell lymphoma (CTCL) who had received total skin electron beam therapy from 1998 to 2018 at the </a:t>
            </a:r>
            <a:r>
              <a:rPr lang="en-US" sz="2000" dirty="0" err="1">
                <a:solidFill>
                  <a:schemeClr val="bg1"/>
                </a:solidFill>
              </a:rPr>
              <a:t>Winship</a:t>
            </a:r>
            <a:r>
              <a:rPr lang="en-US" sz="2000" dirty="0">
                <a:solidFill>
                  <a:schemeClr val="bg1"/>
                </a:solidFill>
              </a:rPr>
              <a:t> Cancer Institute of Emory University compared the overall survival and progression-free survival for patients had received maintenance therapy, including </a:t>
            </a:r>
            <a:r>
              <a:rPr lang="en-US" sz="2000" dirty="0" err="1">
                <a:solidFill>
                  <a:schemeClr val="bg1"/>
                </a:solidFill>
              </a:rPr>
              <a:t>retinoids</a:t>
            </a:r>
            <a:r>
              <a:rPr lang="en-US" sz="2000" dirty="0">
                <a:solidFill>
                  <a:schemeClr val="bg1"/>
                </a:solidFill>
              </a:rPr>
              <a:t>, interferon, ultraviolet therapy, nitrogen mustard, and extracorporeal </a:t>
            </a:r>
            <a:r>
              <a:rPr lang="en-US" sz="2000" dirty="0" err="1">
                <a:solidFill>
                  <a:schemeClr val="bg1"/>
                </a:solidFill>
              </a:rPr>
              <a:t>photopheresis</a:t>
            </a:r>
            <a:r>
              <a:rPr lang="en-US" sz="2000" dirty="0">
                <a:solidFill>
                  <a:schemeClr val="bg1"/>
                </a:solidFill>
              </a:rPr>
              <a:t> compared with those who had not.</a:t>
            </a:r>
          </a:p>
          <a:p>
            <a:pPr>
              <a:buClr>
                <a:srgbClr val="FFFF00"/>
              </a:buClr>
            </a:pPr>
            <a:r>
              <a:rPr lang="en-US" sz="2000" dirty="0">
                <a:solidFill>
                  <a:schemeClr val="bg1"/>
                </a:solidFill>
              </a:rPr>
              <a:t>They found that all-comer maintenance therapy after total skin electron beam therapy was associated with prolonged progression-free survival and that the specific maintenance regimen of UV therapy was associated with improved overall survival. </a:t>
            </a:r>
          </a:p>
          <a:p>
            <a:pPr>
              <a:buClr>
                <a:srgbClr val="FFFF00"/>
              </a:buClr>
            </a:pPr>
            <a:r>
              <a:rPr lang="en-US" sz="2000" dirty="0">
                <a:solidFill>
                  <a:schemeClr val="bg1"/>
                </a:solidFill>
              </a:rPr>
              <a:t>Maintenance therapy improved progression-free survival for patients with all stages of CTCL. </a:t>
            </a:r>
          </a:p>
          <a:p>
            <a:pPr>
              <a:buClr>
                <a:srgbClr val="FFFF00"/>
              </a:buClr>
            </a:pPr>
            <a:r>
              <a:rPr lang="en-US" sz="2000" dirty="0">
                <a:solidFill>
                  <a:schemeClr val="bg1"/>
                </a:solidFill>
              </a:rPr>
              <a:t>UV-based maintenance improved progression-free survival and overall </a:t>
            </a:r>
            <a:r>
              <a:rPr lang="en-US" sz="2000" dirty="0" err="1">
                <a:solidFill>
                  <a:schemeClr val="bg1"/>
                </a:solidFill>
              </a:rPr>
              <a:t>surival</a:t>
            </a:r>
            <a:r>
              <a:rPr lang="en-US" sz="2000" dirty="0">
                <a:solidFill>
                  <a:schemeClr val="bg1"/>
                </a:solidFill>
              </a:rPr>
              <a:t> in a subset of patients with CTCL.</a:t>
            </a:r>
          </a:p>
          <a:p>
            <a:pPr>
              <a:buClr>
                <a:srgbClr val="FFFF00"/>
              </a:buClr>
            </a:pPr>
            <a:r>
              <a:rPr lang="en-US" sz="2000" dirty="0">
                <a:solidFill>
                  <a:schemeClr val="bg1"/>
                </a:solidFill>
              </a:rPr>
              <a:t>More multicenter and prospective studies are needed to fully evaluate UV-based maintenance therapies after total skin electron beam therapy for CTCL.</a:t>
            </a:r>
          </a:p>
        </p:txBody>
      </p:sp>
      <p:sp>
        <p:nvSpPr>
          <p:cNvPr id="6" name="TextBox 5"/>
          <p:cNvSpPr txBox="1"/>
          <p:nvPr/>
        </p:nvSpPr>
        <p:spPr>
          <a:xfrm>
            <a:off x="1212112" y="5777422"/>
            <a:ext cx="10749516" cy="646331"/>
          </a:xfrm>
          <a:prstGeom prst="rect">
            <a:avLst/>
          </a:prstGeom>
          <a:noFill/>
        </p:spPr>
        <p:txBody>
          <a:bodyPr wrap="square" rtlCol="0">
            <a:spAutoFit/>
          </a:bodyPr>
          <a:lstStyle/>
          <a:p>
            <a:pPr marL="460375" indent="-460375"/>
            <a:r>
              <a:rPr lang="en-US" sz="1200" dirty="0" err="1">
                <a:solidFill>
                  <a:schemeClr val="bg1"/>
                </a:solidFill>
              </a:rPr>
              <a:t>Kudelka</a:t>
            </a:r>
            <a:r>
              <a:rPr lang="en-US" sz="1200" dirty="0">
                <a:solidFill>
                  <a:schemeClr val="bg1"/>
                </a:solidFill>
              </a:rPr>
              <a:t> MR, </a:t>
            </a:r>
            <a:r>
              <a:rPr lang="en-US" sz="1200" dirty="0" err="1">
                <a:solidFill>
                  <a:schemeClr val="bg1"/>
                </a:solidFill>
              </a:rPr>
              <a:t>Switchenko</a:t>
            </a:r>
            <a:r>
              <a:rPr lang="en-US" sz="1200" dirty="0">
                <a:solidFill>
                  <a:schemeClr val="bg1"/>
                </a:solidFill>
              </a:rPr>
              <a:t> JM, </a:t>
            </a:r>
            <a:r>
              <a:rPr lang="en-US" sz="1200" dirty="0" err="1">
                <a:solidFill>
                  <a:schemeClr val="bg1"/>
                </a:solidFill>
              </a:rPr>
              <a:t>Lechowicz</a:t>
            </a:r>
            <a:r>
              <a:rPr lang="en-US" sz="1200" dirty="0">
                <a:solidFill>
                  <a:schemeClr val="bg1"/>
                </a:solidFill>
              </a:rPr>
              <a:t> MJ, et al. Maintenance Therapy for Cutaneous T-cell Lymphoma After Total Skin Electron Irradiation: Evidence for Improved Overall Survival With Ultraviolet Therapy [published online ahead of print, 2020 Jun 30]. </a:t>
            </a:r>
            <a:r>
              <a:rPr lang="en-US" sz="1200" i="1" dirty="0" err="1">
                <a:solidFill>
                  <a:schemeClr val="bg1"/>
                </a:solidFill>
              </a:rPr>
              <a:t>Clin</a:t>
            </a:r>
            <a:r>
              <a:rPr lang="en-US" sz="1200" i="1" dirty="0">
                <a:solidFill>
                  <a:schemeClr val="bg1"/>
                </a:solidFill>
              </a:rPr>
              <a:t> Lymphoma Myeloma </a:t>
            </a:r>
            <a:r>
              <a:rPr lang="en-US" sz="1200" i="1" dirty="0" err="1">
                <a:solidFill>
                  <a:schemeClr val="bg1"/>
                </a:solidFill>
              </a:rPr>
              <a:t>Leuk</a:t>
            </a:r>
            <a:r>
              <a:rPr lang="en-US" sz="1200" dirty="0">
                <a:solidFill>
                  <a:schemeClr val="bg1"/>
                </a:solidFill>
              </a:rPr>
              <a:t>. 2020;S2152-2650(20)30318-9. doi:10.1016/j.clml.2020.06.020</a:t>
            </a:r>
          </a:p>
        </p:txBody>
      </p:sp>
    </p:spTree>
    <p:extLst>
      <p:ext uri="{BB962C8B-B14F-4D97-AF65-F5344CB8AC3E}">
        <p14:creationId xmlns:p14="http://schemas.microsoft.com/office/powerpoint/2010/main" val="1279378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p:txBody>
      </p:sp>
      <p:sp>
        <p:nvSpPr>
          <p:cNvPr id="9" name="Title 1"/>
          <p:cNvSpPr txBox="1">
            <a:spLocks/>
          </p:cNvSpPr>
          <p:nvPr/>
        </p:nvSpPr>
        <p:spPr>
          <a:xfrm>
            <a:off x="838200" y="257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r>
              <a:rPr lang="en-US" dirty="0">
                <a:solidFill>
                  <a:srgbClr val="FFFF00"/>
                </a:solidFill>
              </a:rPr>
              <a:t>How to identify a tumor masquerading as a wound—</a:t>
            </a:r>
            <a:r>
              <a:rPr lang="en-US" i="1" dirty="0">
                <a:solidFill>
                  <a:srgbClr val="FFFF00"/>
                </a:solidFill>
              </a:rPr>
              <a:t>not </a:t>
            </a:r>
            <a:r>
              <a:rPr lang="en-US" dirty="0" err="1">
                <a:solidFill>
                  <a:srgbClr val="FFFF00"/>
                </a:solidFill>
              </a:rPr>
              <a:t>Marjolin’s</a:t>
            </a:r>
            <a:r>
              <a:rPr lang="en-US" dirty="0">
                <a:solidFill>
                  <a:srgbClr val="FFFF00"/>
                </a:solidFill>
              </a:rPr>
              <a:t> ulcer? </a:t>
            </a:r>
            <a:endParaRPr lang="en-US" sz="2800" dirty="0">
              <a:solidFill>
                <a:srgbClr val="FFFF00"/>
              </a:solidFill>
            </a:endParaRPr>
          </a:p>
        </p:txBody>
      </p:sp>
      <p:sp>
        <p:nvSpPr>
          <p:cNvPr id="5" name="Content Placeholder 2"/>
          <p:cNvSpPr txBox="1">
            <a:spLocks/>
          </p:cNvSpPr>
          <p:nvPr/>
        </p:nvSpPr>
        <p:spPr>
          <a:xfrm>
            <a:off x="690387" y="1555627"/>
            <a:ext cx="10811225"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1800" dirty="0">
                <a:solidFill>
                  <a:schemeClr val="bg1"/>
                </a:solidFill>
              </a:rPr>
              <a:t>In 1986, Harold F. Dvorak, Professor of Pathology at Harvard Medical School Boston, published an essay in the New England Journal of Medicine entitled "Tumors: Wounds that do not heal" that pointed out the similarities exist between tumor stroma generation and wound healing. Cancers share many features in common with tissue regeneration, including immune response, cell proliferation, cell migration, tissue remodeling, and cell death.</a:t>
            </a:r>
          </a:p>
          <a:p>
            <a:pPr>
              <a:buClr>
                <a:srgbClr val="FFFF00"/>
              </a:buClr>
            </a:pPr>
            <a:r>
              <a:rPr lang="en-US" sz="1800" dirty="0">
                <a:solidFill>
                  <a:schemeClr val="bg1"/>
                </a:solidFill>
              </a:rPr>
              <a:t>Based on the then recent discovery of vascular permeability factor (VPF)/VEGF, Dvorak suggested that tumors behaved as wounds that do not heal. More particularly, he proposed that tumors co-opted the wound-healing response to induce the stroma they required for maintenance and growth. Work over the past few decades has supported this hypothesis and has put it on a firmer molecular basis. </a:t>
            </a:r>
          </a:p>
          <a:p>
            <a:pPr>
              <a:buClr>
                <a:srgbClr val="FFFF00"/>
              </a:buClr>
            </a:pPr>
            <a:r>
              <a:rPr lang="en-US" sz="1800" dirty="0">
                <a:solidFill>
                  <a:schemeClr val="bg1"/>
                </a:solidFill>
              </a:rPr>
              <a:t>VPF/VEGF initiates a sequence of events in both tumors and wounds that includes the following: increased vascular permeability; extravasation of plasma, fibrinogen and other plasma proteins; activation of the clotting system outside the vascular system; deposition of an extravascular fibrin gel that serves as a provisional stroma and a favorable matrix for cell migration; induction of angiogenesis and </a:t>
            </a:r>
            <a:r>
              <a:rPr lang="en-US" sz="1800" dirty="0" err="1">
                <a:solidFill>
                  <a:schemeClr val="bg1"/>
                </a:solidFill>
              </a:rPr>
              <a:t>arterio-venogenesis</a:t>
            </a:r>
            <a:r>
              <a:rPr lang="en-US" sz="1800" dirty="0">
                <a:solidFill>
                  <a:schemeClr val="bg1"/>
                </a:solidFill>
              </a:rPr>
              <a:t>; subsequent degradation of fibrin and its replacement by "granulation tissue" (highly vascular connective tissue); and, finally, vascular resorption and collagen synthesis, resulting in the formation of dense fibrous connective tissue (called "scar tissue" in wounds and "</a:t>
            </a:r>
            <a:r>
              <a:rPr lang="en-US" sz="1800" dirty="0" err="1">
                <a:solidFill>
                  <a:schemeClr val="bg1"/>
                </a:solidFill>
              </a:rPr>
              <a:t>desmoplasia</a:t>
            </a:r>
            <a:r>
              <a:rPr lang="en-US" sz="1800" dirty="0">
                <a:solidFill>
                  <a:schemeClr val="bg1"/>
                </a:solidFill>
              </a:rPr>
              <a:t>" in cancer). A similar sequence of events also takes place in a variety of important inflammatory diseases that involve cellular immunity.</a:t>
            </a:r>
          </a:p>
        </p:txBody>
      </p:sp>
      <p:sp>
        <p:nvSpPr>
          <p:cNvPr id="6" name="TextBox 5"/>
          <p:cNvSpPr txBox="1"/>
          <p:nvPr/>
        </p:nvSpPr>
        <p:spPr>
          <a:xfrm>
            <a:off x="2388781" y="6117636"/>
            <a:ext cx="11887200" cy="276999"/>
          </a:xfrm>
          <a:prstGeom prst="rect">
            <a:avLst/>
          </a:prstGeom>
          <a:noFill/>
        </p:spPr>
        <p:txBody>
          <a:bodyPr wrap="square" rtlCol="0">
            <a:spAutoFit/>
          </a:bodyPr>
          <a:lstStyle/>
          <a:p>
            <a:pPr marL="460375" indent="-460375"/>
            <a:r>
              <a:rPr lang="en-US" sz="1200" dirty="0">
                <a:solidFill>
                  <a:schemeClr val="bg1"/>
                </a:solidFill>
              </a:rPr>
              <a:t>Dvorak HF. Tumors: wounds that do not heal. Similarities between tumor stroma generation and wound healing. </a:t>
            </a:r>
            <a:r>
              <a:rPr lang="en-US" sz="1200" i="1" dirty="0">
                <a:solidFill>
                  <a:schemeClr val="bg1"/>
                </a:solidFill>
              </a:rPr>
              <a:t>N </a:t>
            </a:r>
            <a:r>
              <a:rPr lang="en-US" sz="1200" i="1" dirty="0" err="1">
                <a:solidFill>
                  <a:schemeClr val="bg1"/>
                </a:solidFill>
              </a:rPr>
              <a:t>Engl</a:t>
            </a:r>
            <a:r>
              <a:rPr lang="en-US" sz="1200" i="1" dirty="0">
                <a:solidFill>
                  <a:schemeClr val="bg1"/>
                </a:solidFill>
              </a:rPr>
              <a:t> J Med</a:t>
            </a:r>
            <a:r>
              <a:rPr lang="en-US" sz="1200" dirty="0">
                <a:solidFill>
                  <a:schemeClr val="bg1"/>
                </a:solidFill>
              </a:rPr>
              <a:t>. 1986;315(26):1650-1659. </a:t>
            </a:r>
          </a:p>
        </p:txBody>
      </p:sp>
      <p:sp>
        <p:nvSpPr>
          <p:cNvPr id="12" name="AutoShape 8" descr="https://www-nejm-org.proxy.library.nyu.edu/na101/home/literatum/publisher/mms/journals/content/nejm/1986/nejm_1986.315.issue-26/nejm198612253152606/20130822/images/img_medium/nejm198612253152606_f1.jpe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0" descr="https://www-nejm-org.proxy.library.nyu.edu/na101/home/literatum/publisher/mms/journals/content/nejm/1986/nejm_1986.315.issue-26/nejm198612253152606/20130822/images/img_large/nejm198612253152606_f1.jpe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6289797" y="6435203"/>
            <a:ext cx="8235656" cy="276999"/>
          </a:xfrm>
          <a:prstGeom prst="rect">
            <a:avLst/>
          </a:prstGeom>
          <a:noFill/>
        </p:spPr>
        <p:txBody>
          <a:bodyPr wrap="square" rtlCol="0">
            <a:spAutoFit/>
          </a:bodyPr>
          <a:lstStyle/>
          <a:p>
            <a:pPr marL="460375" indent="-460375"/>
            <a:r>
              <a:rPr lang="en-US" sz="1200" dirty="0">
                <a:solidFill>
                  <a:schemeClr val="bg1"/>
                </a:solidFill>
              </a:rPr>
              <a:t>Dvorak HF. Tumors: wounds that do not heal-redux. </a:t>
            </a:r>
            <a:r>
              <a:rPr lang="en-US" sz="1200" i="1" dirty="0">
                <a:solidFill>
                  <a:schemeClr val="bg1"/>
                </a:solidFill>
              </a:rPr>
              <a:t>Cancer </a:t>
            </a:r>
            <a:r>
              <a:rPr lang="en-US" sz="1200" i="1" dirty="0" err="1">
                <a:solidFill>
                  <a:schemeClr val="bg1"/>
                </a:solidFill>
              </a:rPr>
              <a:t>Immunol</a:t>
            </a:r>
            <a:r>
              <a:rPr lang="en-US" sz="1200" i="1" dirty="0">
                <a:solidFill>
                  <a:schemeClr val="bg1"/>
                </a:solidFill>
              </a:rPr>
              <a:t> Res</a:t>
            </a:r>
            <a:r>
              <a:rPr lang="en-US" sz="1200" dirty="0">
                <a:solidFill>
                  <a:schemeClr val="bg1"/>
                </a:solidFill>
              </a:rPr>
              <a:t>. 2015;3(1):1-11. </a:t>
            </a:r>
          </a:p>
        </p:txBody>
      </p:sp>
    </p:spTree>
    <p:extLst>
      <p:ext uri="{BB962C8B-B14F-4D97-AF65-F5344CB8AC3E}">
        <p14:creationId xmlns:p14="http://schemas.microsoft.com/office/powerpoint/2010/main" val="963187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265238"/>
          </a:xfrm>
        </p:spPr>
        <p:txBody>
          <a:bodyPr>
            <a:normAutofit/>
          </a:bodyPr>
          <a:lstStyle/>
          <a:p>
            <a:pPr algn="ctr"/>
            <a:r>
              <a:rPr lang="en-US" sz="4800" dirty="0">
                <a:solidFill>
                  <a:srgbClr val="FFFF00"/>
                </a:solidFill>
              </a:rPr>
              <a:t>Clinical Presentation: PF</a:t>
            </a:r>
          </a:p>
        </p:txBody>
      </p:sp>
      <p:sp>
        <p:nvSpPr>
          <p:cNvPr id="4" name="Rectangle 5"/>
          <p:cNvSpPr txBox="1">
            <a:spLocks/>
          </p:cNvSpPr>
          <p:nvPr/>
        </p:nvSpPr>
        <p:spPr>
          <a:xfrm>
            <a:off x="1809242" y="1143000"/>
            <a:ext cx="8553958" cy="4572000"/>
          </a:xfrm>
          <a:prstGeom prst="rect">
            <a:avLst/>
          </a:prstGeom>
        </p:spPr>
        <p:txBody>
          <a:bodyPr vert="horz">
            <a:normAutofit fontScale="85000" lnSpcReduction="10000"/>
          </a:bodyPr>
          <a:lstStyle/>
          <a:p>
            <a:pPr marL="548640" indent="-411480">
              <a:spcBef>
                <a:spcPct val="20000"/>
              </a:spcBef>
              <a:buClr>
                <a:schemeClr val="tx1">
                  <a:shade val="95000"/>
                </a:schemeClr>
              </a:buClr>
              <a:buSzPct val="65000"/>
              <a:defRPr/>
            </a:pPr>
            <a:r>
              <a:rPr lang="en-US" sz="2800" dirty="0"/>
              <a:t> </a:t>
            </a:r>
          </a:p>
          <a:p>
            <a:pPr marL="594360" indent="-457200">
              <a:spcBef>
                <a:spcPct val="20000"/>
              </a:spcBef>
              <a:buClr>
                <a:srgbClr val="FFFF00"/>
              </a:buClr>
              <a:buSzPct val="65000"/>
              <a:buFont typeface="Arial" charset="0"/>
              <a:buChar char="•"/>
              <a:defRPr/>
            </a:pPr>
            <a:r>
              <a:rPr lang="en-US" sz="2800" dirty="0">
                <a:solidFill>
                  <a:schemeClr val="bg1"/>
                </a:solidFill>
              </a:rPr>
              <a:t>73 </a:t>
            </a:r>
            <a:r>
              <a:rPr lang="en-US" sz="2800" dirty="0" err="1">
                <a:solidFill>
                  <a:schemeClr val="bg1"/>
                </a:solidFill>
              </a:rPr>
              <a:t>yr</a:t>
            </a:r>
            <a:r>
              <a:rPr lang="en-US" sz="2800" dirty="0">
                <a:solidFill>
                  <a:schemeClr val="bg1"/>
                </a:solidFill>
              </a:rPr>
              <a:t> old female admitted for left foot/toe pain for about 1 month.</a:t>
            </a:r>
          </a:p>
          <a:p>
            <a:pPr marL="1051560" lvl="1" indent="-457200">
              <a:spcBef>
                <a:spcPct val="20000"/>
              </a:spcBef>
              <a:buClr>
                <a:srgbClr val="FFFF00"/>
              </a:buClr>
              <a:buSzPct val="65000"/>
              <a:buFont typeface="Arial" charset="0"/>
              <a:buChar char="•"/>
              <a:defRPr/>
            </a:pPr>
            <a:endParaRPr lang="en-US" sz="2800" dirty="0">
              <a:solidFill>
                <a:schemeClr val="bg1"/>
              </a:solidFill>
            </a:endParaRPr>
          </a:p>
          <a:p>
            <a:pPr marL="1051560" lvl="1" indent="-457200">
              <a:spcBef>
                <a:spcPct val="20000"/>
              </a:spcBef>
              <a:buClr>
                <a:srgbClr val="FFFF00"/>
              </a:buClr>
              <a:buSzPct val="65000"/>
              <a:buFont typeface="Arial" charset="0"/>
              <a:buChar char="•"/>
              <a:defRPr/>
            </a:pPr>
            <a:r>
              <a:rPr lang="en-US" sz="2800" dirty="0">
                <a:solidFill>
                  <a:schemeClr val="bg1"/>
                </a:solidFill>
              </a:rPr>
              <a:t>PMHx: Hypertension, Diabetes mellitus, End stage renal disease on hemodialysis (right arm arterial venous fistula), Peripheral arterial disease (s/p multiple bypasses in the right and left superficial femoral artery stent)</a:t>
            </a:r>
          </a:p>
          <a:p>
            <a:pPr marL="1051560" lvl="1" indent="-457200">
              <a:spcBef>
                <a:spcPct val="20000"/>
              </a:spcBef>
              <a:buClr>
                <a:srgbClr val="FFFF00"/>
              </a:buClr>
              <a:buSzPct val="65000"/>
              <a:buFont typeface="Arial" charset="0"/>
              <a:buChar char="•"/>
              <a:defRPr/>
            </a:pPr>
            <a:endParaRPr lang="en-US" sz="2800" dirty="0">
              <a:solidFill>
                <a:schemeClr val="bg1"/>
              </a:solidFill>
            </a:endParaRPr>
          </a:p>
          <a:p>
            <a:pPr marL="594360" indent="-457200">
              <a:spcBef>
                <a:spcPct val="20000"/>
              </a:spcBef>
              <a:buClr>
                <a:srgbClr val="FFFF00"/>
              </a:buClr>
              <a:buSzPct val="65000"/>
              <a:buFont typeface="Arial" charset="0"/>
              <a:buChar char="•"/>
              <a:defRPr/>
            </a:pPr>
            <a:r>
              <a:rPr lang="en-US" sz="2800" dirty="0">
                <a:solidFill>
                  <a:schemeClr val="bg1"/>
                </a:solidFill>
              </a:rPr>
              <a:t>Exam: palpable left femoral, no left popliteal/pedal pulses.  Motor/sensory intact, decreased capillary refill at toes, discolored toes.</a:t>
            </a:r>
          </a:p>
          <a:p>
            <a:pPr marL="548640" indent="-411480">
              <a:spcBef>
                <a:spcPct val="20000"/>
              </a:spcBef>
              <a:buClr>
                <a:schemeClr val="tx1">
                  <a:shade val="95000"/>
                </a:schemeClr>
              </a:buClr>
              <a:buSzPct val="65000"/>
              <a:buFont typeface="Wingdings 2"/>
              <a:buChar char=""/>
              <a:defRPr/>
            </a:pPr>
            <a:endParaRPr lang="en-US" sz="2800" dirty="0"/>
          </a:p>
        </p:txBody>
      </p:sp>
    </p:spTree>
    <p:extLst>
      <p:ext uri="{BB962C8B-B14F-4D97-AF65-F5344CB8AC3E}">
        <p14:creationId xmlns:p14="http://schemas.microsoft.com/office/powerpoint/2010/main" val="1572892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23" y="2430928"/>
            <a:ext cx="10515600" cy="1325563"/>
          </a:xfrm>
        </p:spPr>
        <p:txBody>
          <a:bodyPr>
            <a:normAutofit/>
          </a:bodyPr>
          <a:lstStyle/>
          <a:p>
            <a:pPr algn="ctr"/>
            <a:r>
              <a:rPr lang="en-US" dirty="0">
                <a:solidFill>
                  <a:srgbClr val="FFFF00"/>
                </a:solidFill>
              </a:rPr>
              <a:t>Chronic limb ischemia</a:t>
            </a:r>
          </a:p>
        </p:txBody>
      </p:sp>
      <p:sp>
        <p:nvSpPr>
          <p:cNvPr id="8" name="Content Placeholder 2"/>
          <p:cNvSpPr txBox="1">
            <a:spLocks/>
          </p:cNvSpPr>
          <p:nvPr/>
        </p:nvSpPr>
        <p:spPr>
          <a:xfrm>
            <a:off x="838200" y="1788403"/>
            <a:ext cx="10960261"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0" name="Content Placeholder 2"/>
          <p:cNvSpPr txBox="1">
            <a:spLocks/>
          </p:cNvSpPr>
          <p:nvPr/>
        </p:nvSpPr>
        <p:spPr>
          <a:xfrm>
            <a:off x="766823" y="1636002"/>
            <a:ext cx="10515600" cy="4222537"/>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p:txBody>
      </p:sp>
    </p:spTree>
    <p:extLst>
      <p:ext uri="{BB962C8B-B14F-4D97-AF65-F5344CB8AC3E}">
        <p14:creationId xmlns:p14="http://schemas.microsoft.com/office/powerpoint/2010/main" val="479588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cstate="print"/>
          <a:srcRect/>
          <a:stretch>
            <a:fillRect/>
          </a:stretch>
        </p:blipFill>
        <p:spPr bwMode="auto">
          <a:xfrm>
            <a:off x="2550584" y="533400"/>
            <a:ext cx="7203016" cy="5402262"/>
          </a:xfrm>
          <a:prstGeom prst="rect">
            <a:avLst/>
          </a:prstGeom>
          <a:noFill/>
          <a:ln w="9525">
            <a:noFill/>
            <a:miter lim="800000"/>
            <a:headEnd/>
            <a:tailEnd/>
          </a:ln>
        </p:spPr>
      </p:pic>
    </p:spTree>
    <p:extLst>
      <p:ext uri="{BB962C8B-B14F-4D97-AF65-F5344CB8AC3E}">
        <p14:creationId xmlns:p14="http://schemas.microsoft.com/office/powerpoint/2010/main" val="945726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309" y="304800"/>
            <a:ext cx="10868628" cy="1265238"/>
          </a:xfrm>
        </p:spPr>
        <p:txBody>
          <a:bodyPr>
            <a:normAutofit fontScale="90000"/>
          </a:bodyPr>
          <a:lstStyle/>
          <a:p>
            <a:pPr algn="ctr"/>
            <a:r>
              <a:rPr lang="en-US" dirty="0">
                <a:solidFill>
                  <a:srgbClr val="FFFF00"/>
                </a:solidFill>
              </a:rPr>
              <a:t>Chronic Limb Threatening Ischemia (CLTI)</a:t>
            </a:r>
          </a:p>
        </p:txBody>
      </p:sp>
      <p:sp>
        <p:nvSpPr>
          <p:cNvPr id="4" name="Rectangle 5"/>
          <p:cNvSpPr txBox="1">
            <a:spLocks/>
          </p:cNvSpPr>
          <p:nvPr/>
        </p:nvSpPr>
        <p:spPr>
          <a:xfrm>
            <a:off x="1809242" y="1493838"/>
            <a:ext cx="8325358" cy="4572000"/>
          </a:xfrm>
          <a:prstGeom prst="rect">
            <a:avLst/>
          </a:prstGeom>
        </p:spPr>
        <p:txBody>
          <a:bodyPr vert="horz">
            <a:normAutofit/>
          </a:bodyPr>
          <a:lstStyle/>
          <a:p>
            <a:pPr marL="594360" indent="-457200">
              <a:spcBef>
                <a:spcPct val="20000"/>
              </a:spcBef>
              <a:buClr>
                <a:srgbClr val="FFFF00"/>
              </a:buClr>
              <a:buSzPct val="65000"/>
              <a:buFont typeface="Arial" charset="0"/>
              <a:buChar char="•"/>
              <a:defRPr/>
            </a:pPr>
            <a:r>
              <a:rPr lang="en-US" sz="2800" dirty="0">
                <a:solidFill>
                  <a:schemeClr val="bg1"/>
                </a:solidFill>
              </a:rPr>
              <a:t>CLTI is a clinical syndrome defined by the presence of peripheral arterial disease (PAD) in combination with rest pain, gangrene, or a lower limb ulceration &gt;2 weeks duration. Venous, traumatic, embolic, and nonatherosclerotic etiologies are excluded.</a:t>
            </a:r>
          </a:p>
          <a:p>
            <a:pPr marL="594360" indent="-457200">
              <a:spcBef>
                <a:spcPct val="20000"/>
              </a:spcBef>
              <a:buClr>
                <a:srgbClr val="FFFF00"/>
              </a:buClr>
              <a:buSzPct val="65000"/>
              <a:buFont typeface="Arial" charset="0"/>
              <a:buChar char="•"/>
              <a:defRPr/>
            </a:pPr>
            <a:endParaRPr lang="en-US" sz="2800" dirty="0">
              <a:solidFill>
                <a:schemeClr val="bg1"/>
              </a:solidFill>
            </a:endParaRPr>
          </a:p>
          <a:p>
            <a:pPr marL="594360" indent="-457200">
              <a:spcBef>
                <a:spcPct val="20000"/>
              </a:spcBef>
              <a:buClr>
                <a:srgbClr val="FFFF00"/>
              </a:buClr>
              <a:buSzPct val="65000"/>
              <a:buFont typeface="Arial" charset="0"/>
              <a:buChar char="•"/>
              <a:defRPr/>
            </a:pPr>
            <a:r>
              <a:rPr lang="en-US" sz="2800" dirty="0">
                <a:solidFill>
                  <a:schemeClr val="bg1"/>
                </a:solidFill>
              </a:rPr>
              <a:t>Previously known as Critical Limb Ischemia (CLI)</a:t>
            </a:r>
          </a:p>
          <a:p>
            <a:pPr marL="594360" indent="-457200">
              <a:spcBef>
                <a:spcPct val="20000"/>
              </a:spcBef>
              <a:buClr>
                <a:srgbClr val="FFFF00"/>
              </a:buClr>
              <a:buSzPct val="65000"/>
              <a:buFont typeface="Arial" charset="0"/>
              <a:buChar char="•"/>
              <a:defRPr/>
            </a:pPr>
            <a:endParaRPr lang="en-US" sz="2800" dirty="0">
              <a:solidFill>
                <a:schemeClr val="bg1"/>
              </a:solidFill>
            </a:endParaRPr>
          </a:p>
        </p:txBody>
      </p:sp>
    </p:spTree>
    <p:extLst>
      <p:ext uri="{BB962C8B-B14F-4D97-AF65-F5344CB8AC3E}">
        <p14:creationId xmlns:p14="http://schemas.microsoft.com/office/powerpoint/2010/main" val="915955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2661" y="1075053"/>
            <a:ext cx="4495800" cy="1143000"/>
          </a:xfrm>
        </p:spPr>
        <p:txBody>
          <a:bodyPr>
            <a:normAutofit/>
          </a:bodyPr>
          <a:lstStyle/>
          <a:p>
            <a:r>
              <a:rPr lang="en-US" sz="3200" dirty="0">
                <a:solidFill>
                  <a:srgbClr val="FFFF00"/>
                </a:solidFill>
              </a:rPr>
              <a:t>Natural History</a:t>
            </a:r>
          </a:p>
        </p:txBody>
      </p:sp>
      <p:sp>
        <p:nvSpPr>
          <p:cNvPr id="4" name="Title 1"/>
          <p:cNvSpPr txBox="1">
            <a:spLocks/>
          </p:cNvSpPr>
          <p:nvPr/>
        </p:nvSpPr>
        <p:spPr>
          <a:xfrm>
            <a:off x="1524000" y="204133"/>
            <a:ext cx="91440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algn="ctr">
              <a:spcBef>
                <a:spcPct val="0"/>
              </a:spcBef>
              <a:defRPr/>
            </a:pPr>
            <a:r>
              <a:rPr lang="en-US" sz="4400" b="1" dirty="0">
                <a:solidFill>
                  <a:srgbClr val="FFFF00"/>
                </a:solidFill>
                <a:latin typeface="Arial Rounded MT Bold" charset="0"/>
                <a:ea typeface="Arial Rounded MT Bold" charset="0"/>
                <a:cs typeface="Arial Rounded MT Bold" charset="0"/>
              </a:rPr>
              <a:t>CLTI </a:t>
            </a:r>
            <a:r>
              <a:rPr lang="mr-IN" sz="4400" b="1" dirty="0">
                <a:solidFill>
                  <a:srgbClr val="FFFF00"/>
                </a:solidFill>
                <a:latin typeface="Arial Rounded MT Bold" charset="0"/>
                <a:ea typeface="Arial Rounded MT Bold" charset="0"/>
                <a:cs typeface="Arial Rounded MT Bold" charset="0"/>
              </a:rPr>
              <a:t>–</a:t>
            </a:r>
            <a:r>
              <a:rPr lang="en-US" sz="4400" b="1" dirty="0">
                <a:solidFill>
                  <a:srgbClr val="FFFF00"/>
                </a:solidFill>
                <a:latin typeface="Arial Rounded MT Bold" charset="0"/>
                <a:ea typeface="Arial Rounded MT Bold" charset="0"/>
                <a:cs typeface="Arial Rounded MT Bold" charset="0"/>
              </a:rPr>
              <a:t> 6 Months</a:t>
            </a:r>
            <a:endParaRPr lang="en-US" sz="4100" b="1" dirty="0">
              <a:ln w="6350">
                <a:noFill/>
              </a:ln>
              <a:solidFill>
                <a:srgbClr val="FFFF00"/>
              </a:solidFill>
              <a:effectLst>
                <a:outerShdw blurRad="114300" dist="101600" dir="2700000" algn="tl" rotWithShape="0">
                  <a:srgbClr val="000000">
                    <a:alpha val="40000"/>
                  </a:srgbClr>
                </a:outerShdw>
              </a:effectLst>
              <a:latin typeface="Arial Rounded MT Bold" charset="0"/>
              <a:ea typeface="Arial Rounded MT Bold" charset="0"/>
              <a:cs typeface="Arial Rounded MT Bold" charset="0"/>
            </a:endParaRPr>
          </a:p>
        </p:txBody>
      </p:sp>
      <p:pic>
        <p:nvPicPr>
          <p:cNvPr id="5" name="Picture 3"/>
          <p:cNvPicPr>
            <a:picLocks noGrp="1" noChangeAspect="1"/>
          </p:cNvPicPr>
          <p:nvPr>
            <p:ph idx="1"/>
          </p:nvPr>
        </p:nvPicPr>
        <p:blipFill>
          <a:blip r:embed="rId2" cstate="print"/>
          <a:srcRect/>
          <a:stretch>
            <a:fillRect/>
          </a:stretch>
        </p:blipFill>
        <p:spPr bwMode="auto">
          <a:xfrm>
            <a:off x="3886201" y="2209801"/>
            <a:ext cx="4419599" cy="4419599"/>
          </a:xfrm>
          <a:prstGeom prst="rect">
            <a:avLst/>
          </a:prstGeom>
          <a:noFill/>
          <a:ln w="9525">
            <a:noFill/>
            <a:miter lim="800000"/>
            <a:headEnd/>
            <a:tailEnd/>
          </a:ln>
        </p:spPr>
      </p:pic>
    </p:spTree>
    <p:extLst>
      <p:ext uri="{BB962C8B-B14F-4D97-AF65-F5344CB8AC3E}">
        <p14:creationId xmlns:p14="http://schemas.microsoft.com/office/powerpoint/2010/main" val="382495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376398"/>
            <a:ext cx="91440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algn="ctr">
              <a:spcBef>
                <a:spcPct val="0"/>
              </a:spcBef>
              <a:defRPr/>
            </a:pPr>
            <a:r>
              <a:rPr lang="en-US" sz="4400" dirty="0">
                <a:solidFill>
                  <a:srgbClr val="FFFF00"/>
                </a:solidFill>
                <a:latin typeface="Arial Rounded MT Bold" charset="0"/>
                <a:ea typeface="Arial Rounded MT Bold" charset="0"/>
                <a:cs typeface="Arial Rounded MT Bold" charset="0"/>
              </a:rPr>
              <a:t>Classification of CLTI</a:t>
            </a:r>
            <a:endParaRPr lang="en-US" sz="4400" b="1" dirty="0">
              <a:ln w="6350">
                <a:noFill/>
              </a:ln>
              <a:solidFill>
                <a:srgbClr val="FFFF00"/>
              </a:solidFill>
              <a:effectLst>
                <a:outerShdw blurRad="114300" dist="101600" dir="2700000" algn="tl" rotWithShape="0">
                  <a:srgbClr val="000000">
                    <a:alpha val="40000"/>
                  </a:srgbClr>
                </a:outerShdw>
              </a:effectLst>
              <a:latin typeface="Arial Rounded MT Bold" charset="0"/>
              <a:ea typeface="Arial Rounded MT Bold" charset="0"/>
              <a:cs typeface="Arial Rounded MT Bold" charset="0"/>
            </a:endParaRPr>
          </a:p>
        </p:txBody>
      </p:sp>
      <p:pic>
        <p:nvPicPr>
          <p:cNvPr id="6" name="Picture 3"/>
          <p:cNvPicPr>
            <a:picLocks noChangeAspect="1"/>
          </p:cNvPicPr>
          <p:nvPr/>
        </p:nvPicPr>
        <p:blipFill>
          <a:blip r:embed="rId2" cstate="print"/>
          <a:srcRect/>
          <a:stretch>
            <a:fillRect/>
          </a:stretch>
        </p:blipFill>
        <p:spPr bwMode="auto">
          <a:xfrm>
            <a:off x="1319288" y="2335192"/>
            <a:ext cx="9878173" cy="2584048"/>
          </a:xfrm>
          <a:prstGeom prst="rect">
            <a:avLst/>
          </a:prstGeom>
          <a:noFill/>
          <a:ln w="9525">
            <a:noFill/>
            <a:miter lim="800000"/>
            <a:headEnd/>
            <a:tailEnd/>
          </a:ln>
        </p:spPr>
      </p:pic>
    </p:spTree>
    <p:extLst>
      <p:ext uri="{BB962C8B-B14F-4D97-AF65-F5344CB8AC3E}">
        <p14:creationId xmlns:p14="http://schemas.microsoft.com/office/powerpoint/2010/main" val="1191380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98" y="-104172"/>
            <a:ext cx="11343189" cy="1325563"/>
          </a:xfrm>
        </p:spPr>
        <p:txBody>
          <a:bodyPr>
            <a:normAutofit/>
          </a:bodyPr>
          <a:lstStyle/>
          <a:p>
            <a:pPr algn="ctr"/>
            <a:r>
              <a:rPr lang="en-US" sz="4000" dirty="0">
                <a:solidFill>
                  <a:srgbClr val="FFFF00"/>
                </a:solidFill>
              </a:rPr>
              <a:t>Agenda</a:t>
            </a:r>
          </a:p>
        </p:txBody>
      </p:sp>
      <p:sp>
        <p:nvSpPr>
          <p:cNvPr id="6" name="Content Placeholder 5"/>
          <p:cNvSpPr>
            <a:spLocks noGrp="1"/>
          </p:cNvSpPr>
          <p:nvPr>
            <p:ph idx="1"/>
          </p:nvPr>
        </p:nvSpPr>
        <p:spPr>
          <a:xfrm>
            <a:off x="233917" y="944942"/>
            <a:ext cx="11855302" cy="4553033"/>
          </a:xfrm>
        </p:spPr>
        <p:txBody>
          <a:bodyPr numCol="2">
            <a:noAutofit/>
          </a:bodyPr>
          <a:lstStyle/>
          <a:p>
            <a:pPr marL="517525" indent="-517525">
              <a:buFont typeface="+mj-lt"/>
              <a:buAutoNum type="arabicPeriod"/>
            </a:pPr>
            <a:r>
              <a:rPr lang="en-US" sz="2400" dirty="0"/>
              <a:t>Clinical presentation: JM</a:t>
            </a:r>
          </a:p>
          <a:p>
            <a:pPr marL="517525" indent="-517525">
              <a:buFont typeface="+mj-lt"/>
              <a:buAutoNum type="arabicPeriod"/>
            </a:pPr>
            <a:r>
              <a:rPr lang="en-US" sz="2400" dirty="0"/>
              <a:t>Pathology</a:t>
            </a:r>
          </a:p>
          <a:p>
            <a:pPr marL="519113" indent="-519113">
              <a:buFont typeface="+mj-lt"/>
              <a:buAutoNum type="arabicPeriod"/>
            </a:pPr>
            <a:r>
              <a:rPr lang="en-US" sz="2400" dirty="0"/>
              <a:t>How to identify a tumor masquerading as a wound—</a:t>
            </a:r>
            <a:r>
              <a:rPr lang="en-US" sz="2400" i="1" dirty="0"/>
              <a:t>not </a:t>
            </a:r>
            <a:r>
              <a:rPr lang="en-US" sz="2400" dirty="0" err="1"/>
              <a:t>Marjolin’s</a:t>
            </a:r>
            <a:r>
              <a:rPr lang="en-US" sz="2400" dirty="0"/>
              <a:t> ulcer? </a:t>
            </a:r>
          </a:p>
          <a:p>
            <a:pPr marL="517525" indent="-517525">
              <a:buFont typeface="+mj-lt"/>
              <a:buAutoNum type="arabicPeriod"/>
            </a:pPr>
            <a:r>
              <a:rPr lang="en-US" sz="2400" dirty="0"/>
              <a:t>What is role of systemic T-cell vs. localized T-cell lymphoma for treatment? </a:t>
            </a:r>
          </a:p>
          <a:p>
            <a:pPr marL="517525" indent="-517525">
              <a:buFont typeface="+mj-lt"/>
              <a:buAutoNum type="arabicPeriod"/>
            </a:pPr>
            <a:r>
              <a:rPr lang="en-US" sz="2400" dirty="0"/>
              <a:t>What is role of radiation therapy in lymphoma? </a:t>
            </a:r>
          </a:p>
          <a:p>
            <a:pPr marL="517525" indent="-517525">
              <a:buFont typeface="+mj-lt"/>
              <a:buAutoNum type="arabicPeriod"/>
            </a:pPr>
            <a:r>
              <a:rPr lang="en-US" sz="2400" dirty="0"/>
              <a:t>Clinical presentation: PF</a:t>
            </a:r>
          </a:p>
          <a:p>
            <a:pPr marL="517525" indent="-517525">
              <a:buFont typeface="+mj-lt"/>
              <a:buAutoNum type="arabicPeriod"/>
            </a:pPr>
            <a:r>
              <a:rPr lang="en-US" sz="2400" dirty="0"/>
              <a:t>Chronic limb ischemia</a:t>
            </a:r>
          </a:p>
          <a:p>
            <a:pPr marL="865188" indent="-508000">
              <a:buFont typeface="+mj-lt"/>
              <a:buAutoNum type="arabicPeriod"/>
            </a:pPr>
            <a:r>
              <a:rPr lang="en-US" sz="2400" dirty="0"/>
              <a:t>Hyperbaric oxygen and acute limb ischemia: Harold</a:t>
            </a:r>
          </a:p>
          <a:p>
            <a:pPr marL="865188" indent="-508000">
              <a:buFont typeface="+mj-lt"/>
              <a:buAutoNum type="arabicPeriod"/>
            </a:pPr>
            <a:r>
              <a:rPr lang="en-US" sz="2400" dirty="0"/>
              <a:t>Clinical presentation: EA</a:t>
            </a:r>
          </a:p>
          <a:p>
            <a:pPr marL="865188" indent="-508000">
              <a:buFont typeface="+mj-lt"/>
              <a:buAutoNum type="arabicPeriod"/>
            </a:pPr>
            <a:r>
              <a:rPr lang="en-US" sz="2400" dirty="0"/>
              <a:t>Pathology:</a:t>
            </a:r>
          </a:p>
          <a:p>
            <a:pPr marL="865188" indent="-508000">
              <a:buFont typeface="+mj-lt"/>
              <a:buAutoNum type="arabicPeriod"/>
            </a:pPr>
            <a:r>
              <a:rPr lang="en-US" sz="2400" dirty="0"/>
              <a:t>How to diagnose sacral osteomyelitis? </a:t>
            </a:r>
          </a:p>
          <a:p>
            <a:pPr marL="865188" indent="-508000">
              <a:buFont typeface="+mj-lt"/>
              <a:buAutoNum type="arabicPeriod"/>
            </a:pPr>
            <a:r>
              <a:rPr lang="en-US" sz="2400" dirty="0"/>
              <a:t>Clinical presentation: JL</a:t>
            </a:r>
          </a:p>
          <a:p>
            <a:pPr marL="865188" indent="-508000">
              <a:buFont typeface="+mj-lt"/>
              <a:buAutoNum type="arabicPeriod"/>
            </a:pPr>
            <a:r>
              <a:rPr lang="en-US" sz="2400" dirty="0"/>
              <a:t>Pathology</a:t>
            </a:r>
          </a:p>
          <a:p>
            <a:pPr marL="865188" indent="-508000">
              <a:buFont typeface="+mj-lt"/>
              <a:buAutoNum type="arabicPeriod"/>
            </a:pPr>
            <a:r>
              <a:rPr lang="en-US" sz="2400" dirty="0"/>
              <a:t>What is importance of proximal bone biopsy? </a:t>
            </a:r>
          </a:p>
          <a:p>
            <a:pPr marL="865188" indent="-508000">
              <a:buFont typeface="+mj-lt"/>
              <a:buAutoNum type="arabicPeriod"/>
            </a:pPr>
            <a:r>
              <a:rPr lang="en-US" sz="2400" dirty="0"/>
              <a:t>Next week’s agenda</a:t>
            </a:r>
          </a:p>
        </p:txBody>
      </p:sp>
    </p:spTree>
    <p:extLst>
      <p:ext uri="{BB962C8B-B14F-4D97-AF65-F5344CB8AC3E}">
        <p14:creationId xmlns:p14="http://schemas.microsoft.com/office/powerpoint/2010/main" val="83815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D1A5-ED11-49AE-AEC9-688ACACAEBA5}"/>
              </a:ext>
            </a:extLst>
          </p:cNvPr>
          <p:cNvSpPr>
            <a:spLocks noGrp="1"/>
          </p:cNvSpPr>
          <p:nvPr>
            <p:ph type="title"/>
          </p:nvPr>
        </p:nvSpPr>
        <p:spPr>
          <a:xfrm>
            <a:off x="1524000" y="274638"/>
            <a:ext cx="9144000" cy="1143000"/>
          </a:xfrm>
        </p:spPr>
        <p:txBody>
          <a:bodyPr>
            <a:normAutofit/>
          </a:bodyPr>
          <a:lstStyle/>
          <a:p>
            <a:pPr algn="ctr"/>
            <a:r>
              <a:rPr lang="en-US" sz="4800" dirty="0">
                <a:solidFill>
                  <a:srgbClr val="FFFF00"/>
                </a:solidFill>
              </a:rPr>
              <a:t>Management</a:t>
            </a:r>
          </a:p>
        </p:txBody>
      </p:sp>
      <p:sp>
        <p:nvSpPr>
          <p:cNvPr id="5" name="Rectangle 5">
            <a:extLst>
              <a:ext uri="{FF2B5EF4-FFF2-40B4-BE49-F238E27FC236}">
                <a16:creationId xmlns:a16="http://schemas.microsoft.com/office/drawing/2014/main" id="{35E2EB27-A190-4934-8FDE-BFEAF5E52DD6}"/>
              </a:ext>
            </a:extLst>
          </p:cNvPr>
          <p:cNvSpPr txBox="1">
            <a:spLocks/>
          </p:cNvSpPr>
          <p:nvPr/>
        </p:nvSpPr>
        <p:spPr>
          <a:xfrm>
            <a:off x="1933321" y="1600200"/>
            <a:ext cx="8325358" cy="4572000"/>
          </a:xfrm>
          <a:prstGeom prst="rect">
            <a:avLst/>
          </a:prstGeom>
        </p:spPr>
        <p:txBody>
          <a:bodyPr vert="horz">
            <a:normAutofit/>
          </a:bodyPr>
          <a:lstStyle/>
          <a:p>
            <a:pPr marL="548640" indent="-411480">
              <a:spcBef>
                <a:spcPct val="20000"/>
              </a:spcBef>
              <a:buClr>
                <a:schemeClr val="tx1">
                  <a:shade val="95000"/>
                </a:schemeClr>
              </a:buClr>
              <a:buSzPct val="65000"/>
              <a:defRPr/>
            </a:pPr>
            <a:r>
              <a:rPr lang="en-US" sz="2800" dirty="0"/>
              <a:t> </a:t>
            </a:r>
            <a:endParaRPr lang="en-US" sz="3200" dirty="0">
              <a:solidFill>
                <a:schemeClr val="tx1">
                  <a:lumMod val="85000"/>
                  <a:lumOff val="15000"/>
                </a:schemeClr>
              </a:solidFill>
              <a:latin typeface="Baskerville Old Face" panose="02020602080505020303" pitchFamily="18" charset="0"/>
            </a:endParaRPr>
          </a:p>
          <a:p>
            <a:pPr marL="594360" indent="-457200">
              <a:spcBef>
                <a:spcPct val="20000"/>
              </a:spcBef>
              <a:buClr>
                <a:srgbClr val="FFFF00"/>
              </a:buClr>
              <a:buSzPct val="65000"/>
              <a:buFont typeface="Arial" charset="0"/>
              <a:buChar char="•"/>
              <a:defRPr/>
            </a:pPr>
            <a:r>
              <a:rPr lang="en-US" sz="3200" dirty="0">
                <a:solidFill>
                  <a:schemeClr val="bg1"/>
                </a:solidFill>
              </a:rPr>
              <a:t>Heparin </a:t>
            </a:r>
            <a:r>
              <a:rPr lang="en-US" sz="3200" dirty="0" err="1">
                <a:solidFill>
                  <a:schemeClr val="bg1"/>
                </a:solidFill>
              </a:rPr>
              <a:t>gtt</a:t>
            </a:r>
            <a:r>
              <a:rPr lang="en-US" sz="3200" dirty="0">
                <a:solidFill>
                  <a:schemeClr val="bg1"/>
                </a:solidFill>
              </a:rPr>
              <a:t> </a:t>
            </a:r>
            <a:r>
              <a:rPr lang="en-US" sz="3200" i="1" dirty="0">
                <a:solidFill>
                  <a:schemeClr val="bg1"/>
                </a:solidFill>
              </a:rPr>
              <a:t>(drops per ML)</a:t>
            </a:r>
            <a:endParaRPr lang="en-US" sz="3200" dirty="0">
              <a:solidFill>
                <a:schemeClr val="bg1"/>
              </a:solidFill>
            </a:endParaRPr>
          </a:p>
          <a:p>
            <a:pPr marL="594360" indent="-457200">
              <a:spcBef>
                <a:spcPct val="20000"/>
              </a:spcBef>
              <a:buClr>
                <a:srgbClr val="FFFF00"/>
              </a:buClr>
              <a:buSzPct val="65000"/>
              <a:buFont typeface="Arial" charset="0"/>
              <a:buChar char="•"/>
              <a:defRPr/>
            </a:pPr>
            <a:r>
              <a:rPr lang="en-US" sz="3200" dirty="0">
                <a:solidFill>
                  <a:schemeClr val="bg1"/>
                </a:solidFill>
              </a:rPr>
              <a:t>Vascular non-invasive studies</a:t>
            </a:r>
          </a:p>
          <a:p>
            <a:pPr marL="594360" indent="-457200">
              <a:spcBef>
                <a:spcPct val="20000"/>
              </a:spcBef>
              <a:buClr>
                <a:srgbClr val="FFFF00"/>
              </a:buClr>
              <a:buSzPct val="65000"/>
              <a:buFont typeface="Arial" charset="0"/>
              <a:buChar char="•"/>
              <a:defRPr/>
            </a:pPr>
            <a:r>
              <a:rPr lang="en-US" sz="3200" dirty="0">
                <a:solidFill>
                  <a:schemeClr val="bg1"/>
                </a:solidFill>
              </a:rPr>
              <a:t>Intervention</a:t>
            </a:r>
          </a:p>
          <a:p>
            <a:pPr marL="1051560" lvl="1" indent="-457200">
              <a:spcBef>
                <a:spcPct val="20000"/>
              </a:spcBef>
              <a:buClr>
                <a:srgbClr val="FFFF00"/>
              </a:buClr>
              <a:buSzPct val="65000"/>
              <a:buFont typeface="Arial" charset="0"/>
              <a:buChar char="•"/>
              <a:defRPr/>
            </a:pPr>
            <a:r>
              <a:rPr lang="en-US" sz="3200" dirty="0">
                <a:solidFill>
                  <a:schemeClr val="bg1"/>
                </a:solidFill>
              </a:rPr>
              <a:t>Endovascular</a:t>
            </a:r>
          </a:p>
          <a:p>
            <a:pPr marL="1051560" lvl="1" indent="-457200">
              <a:spcBef>
                <a:spcPct val="20000"/>
              </a:spcBef>
              <a:buClr>
                <a:srgbClr val="FFFF00"/>
              </a:buClr>
              <a:buSzPct val="65000"/>
              <a:buFont typeface="Arial" charset="0"/>
              <a:buChar char="•"/>
              <a:defRPr/>
            </a:pPr>
            <a:r>
              <a:rPr lang="en-US" sz="3200" dirty="0">
                <a:solidFill>
                  <a:schemeClr val="bg1"/>
                </a:solidFill>
              </a:rPr>
              <a:t>Open</a:t>
            </a:r>
          </a:p>
          <a:p>
            <a:pPr marL="1051560" lvl="1" indent="-457200">
              <a:spcBef>
                <a:spcPct val="20000"/>
              </a:spcBef>
              <a:buClr>
                <a:srgbClr val="FFFF00"/>
              </a:buClr>
              <a:buSzPct val="65000"/>
              <a:buFont typeface="Arial" charset="0"/>
              <a:buChar char="•"/>
              <a:defRPr/>
            </a:pPr>
            <a:r>
              <a:rPr lang="en-US" sz="3200" dirty="0">
                <a:solidFill>
                  <a:schemeClr val="bg1"/>
                </a:solidFill>
              </a:rPr>
              <a:t>Hybrid</a:t>
            </a:r>
          </a:p>
          <a:p>
            <a:pPr marL="594360" indent="-457200">
              <a:spcBef>
                <a:spcPct val="20000"/>
              </a:spcBef>
              <a:buClr>
                <a:srgbClr val="FFFF00"/>
              </a:buClr>
              <a:buSzPct val="65000"/>
              <a:buFont typeface="Arial" charset="0"/>
              <a:buChar char="•"/>
              <a:defRPr/>
            </a:pPr>
            <a:endParaRPr lang="en-US" sz="2800" dirty="0">
              <a:solidFill>
                <a:schemeClr val="bg1"/>
              </a:solidFill>
            </a:endParaRPr>
          </a:p>
        </p:txBody>
      </p:sp>
    </p:spTree>
    <p:extLst>
      <p:ext uri="{BB962C8B-B14F-4D97-AF65-F5344CB8AC3E}">
        <p14:creationId xmlns:p14="http://schemas.microsoft.com/office/powerpoint/2010/main" val="392673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437AC-D033-497B-869E-2E629F9E53EC}"/>
              </a:ext>
            </a:extLst>
          </p:cNvPr>
          <p:cNvSpPr>
            <a:spLocks noGrp="1"/>
          </p:cNvSpPr>
          <p:nvPr>
            <p:ph type="title"/>
          </p:nvPr>
        </p:nvSpPr>
        <p:spPr>
          <a:xfrm>
            <a:off x="681564" y="2759522"/>
            <a:ext cx="3581400" cy="868362"/>
          </a:xfrm>
        </p:spPr>
        <p:txBody>
          <a:bodyPr>
            <a:normAutofit/>
          </a:bodyPr>
          <a:lstStyle/>
          <a:p>
            <a:r>
              <a:rPr lang="en-US" dirty="0">
                <a:solidFill>
                  <a:srgbClr val="FFFF00"/>
                </a:solidFill>
              </a:rPr>
              <a:t>Initial</a:t>
            </a:r>
          </a:p>
        </p:txBody>
      </p:sp>
      <p:pic>
        <p:nvPicPr>
          <p:cNvPr id="9" name="Picture 8" descr="A close up of a piece of paper&#10;&#10;Description automatically generated">
            <a:extLst>
              <a:ext uri="{FF2B5EF4-FFF2-40B4-BE49-F238E27FC236}">
                <a16:creationId xmlns:a16="http://schemas.microsoft.com/office/drawing/2014/main" id="{5C05CB27-1A62-4938-8C08-AB03EB4375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14" t="23240" r="2187" b="18982"/>
          <a:stretch/>
        </p:blipFill>
        <p:spPr>
          <a:xfrm rot="5400000">
            <a:off x="5716200" y="1943100"/>
            <a:ext cx="6398400" cy="2971800"/>
          </a:xfrm>
          <a:prstGeom prst="rect">
            <a:avLst/>
          </a:prstGeom>
        </p:spPr>
      </p:pic>
      <p:pic>
        <p:nvPicPr>
          <p:cNvPr id="11" name="Picture 10" descr="A sign on a window sill&#10;&#10;Description automatically generated">
            <a:extLst>
              <a:ext uri="{FF2B5EF4-FFF2-40B4-BE49-F238E27FC236}">
                <a16:creationId xmlns:a16="http://schemas.microsoft.com/office/drawing/2014/main" id="{12BABF99-A4A9-4C47-907D-983B966439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60" t="24675" r="5451" b="20510"/>
          <a:stretch/>
        </p:blipFill>
        <p:spPr>
          <a:xfrm rot="5400000">
            <a:off x="1316585" y="1949370"/>
            <a:ext cx="6398400" cy="2959260"/>
          </a:xfrm>
          <a:prstGeom prst="rect">
            <a:avLst/>
          </a:prstGeom>
        </p:spPr>
      </p:pic>
      <p:sp>
        <p:nvSpPr>
          <p:cNvPr id="6" name="TextBox 5">
            <a:extLst>
              <a:ext uri="{FF2B5EF4-FFF2-40B4-BE49-F238E27FC236}">
                <a16:creationId xmlns:a16="http://schemas.microsoft.com/office/drawing/2014/main" id="{59F2CDAD-81F1-4004-972E-3BD5D4860CF7}"/>
              </a:ext>
            </a:extLst>
          </p:cNvPr>
          <p:cNvSpPr txBox="1"/>
          <p:nvPr/>
        </p:nvSpPr>
        <p:spPr>
          <a:xfrm>
            <a:off x="6112016" y="2590801"/>
            <a:ext cx="1143000" cy="646331"/>
          </a:xfrm>
          <a:prstGeom prst="rect">
            <a:avLst/>
          </a:prstGeom>
          <a:noFill/>
        </p:spPr>
        <p:txBody>
          <a:bodyPr wrap="square" rtlCol="0">
            <a:spAutoFit/>
          </a:bodyPr>
          <a:lstStyle/>
          <a:p>
            <a:pPr algn="ctr"/>
            <a:r>
              <a:rPr lang="en-US" dirty="0">
                <a:solidFill>
                  <a:srgbClr val="FFFF00"/>
                </a:solidFill>
              </a:rPr>
              <a:t>SFA stent occlusion</a:t>
            </a:r>
          </a:p>
        </p:txBody>
      </p:sp>
      <p:sp>
        <p:nvSpPr>
          <p:cNvPr id="8" name="Arrow: Right 7">
            <a:extLst>
              <a:ext uri="{FF2B5EF4-FFF2-40B4-BE49-F238E27FC236}">
                <a16:creationId xmlns:a16="http://schemas.microsoft.com/office/drawing/2014/main" id="{38C4292B-E2CF-4773-A1BB-75608411B163}"/>
              </a:ext>
            </a:extLst>
          </p:cNvPr>
          <p:cNvSpPr/>
          <p:nvPr/>
        </p:nvSpPr>
        <p:spPr>
          <a:xfrm rot="20516000">
            <a:off x="7153349" y="2304151"/>
            <a:ext cx="1307326" cy="573299"/>
          </a:xfrm>
          <a:prstGeom prst="rightArrow">
            <a:avLst/>
          </a:prstGeom>
          <a:gradFill flip="none" rotWithShape="1">
            <a:gsLst>
              <a:gs pos="0">
                <a:srgbClr val="DBE256">
                  <a:shade val="30000"/>
                  <a:satMod val="115000"/>
                </a:srgbClr>
              </a:gs>
              <a:gs pos="50000">
                <a:srgbClr val="DBE256">
                  <a:shade val="67500"/>
                  <a:satMod val="115000"/>
                </a:srgbClr>
              </a:gs>
              <a:gs pos="100000">
                <a:srgbClr val="DBE256">
                  <a:shade val="100000"/>
                  <a:satMod val="115000"/>
                </a:srgbClr>
              </a:gs>
            </a:gsLst>
            <a:path path="circle">
              <a:fillToRect t="100000" r="100000"/>
            </a:path>
            <a:tileRect l="-100000" b="-100000"/>
          </a:gradFill>
          <a:ln>
            <a:solidFill>
              <a:srgbClr val="B4B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0" name="Arrow: Right 9">
            <a:extLst>
              <a:ext uri="{FF2B5EF4-FFF2-40B4-BE49-F238E27FC236}">
                <a16:creationId xmlns:a16="http://schemas.microsoft.com/office/drawing/2014/main" id="{00E25EC6-34C3-4EFD-9DD9-B6B939BA042B}"/>
              </a:ext>
            </a:extLst>
          </p:cNvPr>
          <p:cNvSpPr/>
          <p:nvPr/>
        </p:nvSpPr>
        <p:spPr>
          <a:xfrm rot="9634446">
            <a:off x="4774035" y="2978018"/>
            <a:ext cx="1374202" cy="573299"/>
          </a:xfrm>
          <a:prstGeom prst="rightArrow">
            <a:avLst/>
          </a:prstGeom>
          <a:gradFill flip="none" rotWithShape="1">
            <a:gsLst>
              <a:gs pos="0">
                <a:srgbClr val="DBE256">
                  <a:shade val="30000"/>
                  <a:satMod val="115000"/>
                </a:srgbClr>
              </a:gs>
              <a:gs pos="50000">
                <a:srgbClr val="DBE256">
                  <a:shade val="67500"/>
                  <a:satMod val="115000"/>
                </a:srgbClr>
              </a:gs>
              <a:gs pos="100000">
                <a:srgbClr val="DBE256">
                  <a:shade val="100000"/>
                  <a:satMod val="115000"/>
                </a:srgbClr>
              </a:gs>
            </a:gsLst>
            <a:path path="circle">
              <a:fillToRect t="100000" r="100000"/>
            </a:path>
            <a:tileRect l="-100000" b="-100000"/>
          </a:gradFill>
          <a:ln>
            <a:solidFill>
              <a:srgbClr val="B4B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821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piece of paper&#10;&#10;Description automatically generated">
            <a:extLst>
              <a:ext uri="{FF2B5EF4-FFF2-40B4-BE49-F238E27FC236}">
                <a16:creationId xmlns:a16="http://schemas.microsoft.com/office/drawing/2014/main" id="{380819BF-09A7-476D-8083-6FF4A976E7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55" t="24823" r="740" b="36658"/>
          <a:stretch/>
        </p:blipFill>
        <p:spPr>
          <a:xfrm rot="5400000">
            <a:off x="-235177" y="2781598"/>
            <a:ext cx="6071387" cy="1871804"/>
          </a:xfrm>
          <a:prstGeom prst="rect">
            <a:avLst/>
          </a:prstGeom>
        </p:spPr>
      </p:pic>
      <p:pic>
        <p:nvPicPr>
          <p:cNvPr id="19" name="Picture 18" descr="A close up of a piece of paper&#10;&#10;Description automatically generated">
            <a:extLst>
              <a:ext uri="{FF2B5EF4-FFF2-40B4-BE49-F238E27FC236}">
                <a16:creationId xmlns:a16="http://schemas.microsoft.com/office/drawing/2014/main" id="{05D9A8E8-10D0-4011-AB01-1C7CBAEB38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88" t="22963" b="35555"/>
          <a:stretch/>
        </p:blipFill>
        <p:spPr>
          <a:xfrm rot="5400000">
            <a:off x="1948437" y="2733839"/>
            <a:ext cx="6071386" cy="1967323"/>
          </a:xfrm>
          <a:prstGeom prst="rect">
            <a:avLst/>
          </a:prstGeom>
        </p:spPr>
      </p:pic>
      <p:pic>
        <p:nvPicPr>
          <p:cNvPr id="21" name="Picture 20" descr="A close up of a piece of paper&#10;&#10;Description automatically generated">
            <a:extLst>
              <a:ext uri="{FF2B5EF4-FFF2-40B4-BE49-F238E27FC236}">
                <a16:creationId xmlns:a16="http://schemas.microsoft.com/office/drawing/2014/main" id="{D2871FEA-DCC3-4409-ACAB-11F75D8BEB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444" t="27407" r="3334" b="34075"/>
          <a:stretch/>
        </p:blipFill>
        <p:spPr>
          <a:xfrm rot="5400000">
            <a:off x="4277414" y="2650907"/>
            <a:ext cx="6071387" cy="2133190"/>
          </a:xfrm>
          <a:prstGeom prst="rect">
            <a:avLst/>
          </a:prstGeom>
        </p:spPr>
      </p:pic>
      <p:pic>
        <p:nvPicPr>
          <p:cNvPr id="8" name="Picture 7" descr="A picture containing bird&#10;&#10;Description automatically generated">
            <a:extLst>
              <a:ext uri="{FF2B5EF4-FFF2-40B4-BE49-F238E27FC236}">
                <a16:creationId xmlns:a16="http://schemas.microsoft.com/office/drawing/2014/main" id="{C8313D6C-AE3D-4A9F-B7C0-D62AEE4F22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359" r="2565" b="19122"/>
          <a:stretch/>
        </p:blipFill>
        <p:spPr>
          <a:xfrm rot="5400000">
            <a:off x="6522793" y="2817436"/>
            <a:ext cx="6071387" cy="1800129"/>
          </a:xfrm>
          <a:prstGeom prst="rect">
            <a:avLst/>
          </a:prstGeom>
        </p:spPr>
      </p:pic>
      <p:sp>
        <p:nvSpPr>
          <p:cNvPr id="20" name="Title 1">
            <a:extLst>
              <a:ext uri="{FF2B5EF4-FFF2-40B4-BE49-F238E27FC236}">
                <a16:creationId xmlns:a16="http://schemas.microsoft.com/office/drawing/2014/main" id="{017FF19B-9D8F-4636-BF81-96378EF0D47C}"/>
              </a:ext>
            </a:extLst>
          </p:cNvPr>
          <p:cNvSpPr>
            <a:spLocks noGrp="1"/>
          </p:cNvSpPr>
          <p:nvPr>
            <p:ph type="title"/>
          </p:nvPr>
        </p:nvSpPr>
        <p:spPr>
          <a:xfrm>
            <a:off x="4750921" y="-46198"/>
            <a:ext cx="2433742" cy="726525"/>
          </a:xfrm>
        </p:spPr>
        <p:txBody>
          <a:bodyPr>
            <a:normAutofit fontScale="90000"/>
          </a:bodyPr>
          <a:lstStyle/>
          <a:p>
            <a:r>
              <a:rPr lang="en-US" sz="4800" dirty="0">
                <a:solidFill>
                  <a:srgbClr val="FFFF00"/>
                </a:solidFill>
              </a:rPr>
              <a:t>Final</a:t>
            </a:r>
          </a:p>
        </p:txBody>
      </p:sp>
      <p:sp>
        <p:nvSpPr>
          <p:cNvPr id="12" name="TextBox 11">
            <a:extLst>
              <a:ext uri="{FF2B5EF4-FFF2-40B4-BE49-F238E27FC236}">
                <a16:creationId xmlns:a16="http://schemas.microsoft.com/office/drawing/2014/main" id="{D9D65270-48C2-4DD3-ABBB-12130F4542EB}"/>
              </a:ext>
            </a:extLst>
          </p:cNvPr>
          <p:cNvSpPr txBox="1"/>
          <p:nvPr/>
        </p:nvSpPr>
        <p:spPr>
          <a:xfrm>
            <a:off x="6487593" y="35475"/>
            <a:ext cx="3784219" cy="369332"/>
          </a:xfrm>
          <a:prstGeom prst="rect">
            <a:avLst/>
          </a:prstGeom>
          <a:noFill/>
        </p:spPr>
        <p:txBody>
          <a:bodyPr wrap="square" rtlCol="0">
            <a:spAutoFit/>
          </a:bodyPr>
          <a:lstStyle/>
          <a:p>
            <a:pPr algn="ctr"/>
            <a:r>
              <a:rPr lang="en-US" dirty="0">
                <a:solidFill>
                  <a:srgbClr val="FFFF00"/>
                </a:solidFill>
              </a:rPr>
              <a:t>Atherectomy with balloon angioplasty</a:t>
            </a:r>
          </a:p>
        </p:txBody>
      </p:sp>
    </p:spTree>
    <p:extLst>
      <p:ext uri="{BB962C8B-B14F-4D97-AF65-F5344CB8AC3E}">
        <p14:creationId xmlns:p14="http://schemas.microsoft.com/office/powerpoint/2010/main" val="1475727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23" y="2430928"/>
            <a:ext cx="10515600" cy="1325563"/>
          </a:xfrm>
        </p:spPr>
        <p:txBody>
          <a:bodyPr>
            <a:normAutofit/>
          </a:bodyPr>
          <a:lstStyle/>
          <a:p>
            <a:pPr algn="ctr"/>
            <a:r>
              <a:rPr lang="en-US" dirty="0">
                <a:solidFill>
                  <a:srgbClr val="FFFF00"/>
                </a:solidFill>
              </a:rPr>
              <a:t>Hyperbaric oxygen and acute limb ischemia: Dr. </a:t>
            </a:r>
            <a:r>
              <a:rPr lang="en-US" dirty="0" err="1">
                <a:solidFill>
                  <a:srgbClr val="FFFF00"/>
                </a:solidFill>
              </a:rPr>
              <a:t>Brem</a:t>
            </a:r>
            <a:endParaRPr lang="en-US" dirty="0">
              <a:solidFill>
                <a:srgbClr val="FFFF00"/>
              </a:solidFill>
            </a:endParaRPr>
          </a:p>
        </p:txBody>
      </p:sp>
      <p:sp>
        <p:nvSpPr>
          <p:cNvPr id="8" name="Content Placeholder 2"/>
          <p:cNvSpPr txBox="1">
            <a:spLocks/>
          </p:cNvSpPr>
          <p:nvPr/>
        </p:nvSpPr>
        <p:spPr>
          <a:xfrm>
            <a:off x="838200" y="1788403"/>
            <a:ext cx="10960261"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0" name="Content Placeholder 2"/>
          <p:cNvSpPr txBox="1">
            <a:spLocks/>
          </p:cNvSpPr>
          <p:nvPr/>
        </p:nvSpPr>
        <p:spPr>
          <a:xfrm>
            <a:off x="766823" y="1636002"/>
            <a:ext cx="10515600" cy="4222537"/>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p:txBody>
      </p:sp>
    </p:spTree>
    <p:extLst>
      <p:ext uri="{BB962C8B-B14F-4D97-AF65-F5344CB8AC3E}">
        <p14:creationId xmlns:p14="http://schemas.microsoft.com/office/powerpoint/2010/main" val="2025247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p:txBody>
      </p:sp>
      <p:sp>
        <p:nvSpPr>
          <p:cNvPr id="9" name="Title 1"/>
          <p:cNvSpPr txBox="1">
            <a:spLocks/>
          </p:cNvSpPr>
          <p:nvPr/>
        </p:nvSpPr>
        <p:spPr>
          <a:xfrm>
            <a:off x="795355" y="4174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r>
              <a:rPr lang="en-US" dirty="0">
                <a:solidFill>
                  <a:srgbClr val="FFFF00"/>
                </a:solidFill>
              </a:rPr>
              <a:t>What is role of hyperbaric in acute limb ischemia?</a:t>
            </a:r>
          </a:p>
          <a:p>
            <a:pPr algn="ctr"/>
            <a:endParaRPr lang="en-US" dirty="0">
              <a:solidFill>
                <a:srgbClr val="FFFF00"/>
              </a:solidFill>
            </a:endParaRPr>
          </a:p>
        </p:txBody>
      </p:sp>
      <p:sp>
        <p:nvSpPr>
          <p:cNvPr id="5" name="Content Placeholder 2"/>
          <p:cNvSpPr txBox="1">
            <a:spLocks/>
          </p:cNvSpPr>
          <p:nvPr/>
        </p:nvSpPr>
        <p:spPr>
          <a:xfrm>
            <a:off x="1325704" y="1548476"/>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2400" dirty="0">
                <a:solidFill>
                  <a:schemeClr val="bg1"/>
                </a:solidFill>
              </a:rPr>
              <a:t>The documentation of significant beneficial </a:t>
            </a:r>
            <a:r>
              <a:rPr lang="en-US" sz="2400" dirty="0" err="1">
                <a:solidFill>
                  <a:schemeClr val="bg1"/>
                </a:solidFill>
              </a:rPr>
              <a:t>biocellular</a:t>
            </a:r>
            <a:r>
              <a:rPr lang="en-US" sz="2400" dirty="0">
                <a:solidFill>
                  <a:schemeClr val="bg1"/>
                </a:solidFill>
              </a:rPr>
              <a:t> and clinical effects have established hyperbaric oxygen as useful adjuvant therapy in the management osteoradionecrosis, </a:t>
            </a:r>
            <a:r>
              <a:rPr lang="en-US" sz="2400" dirty="0" err="1">
                <a:solidFill>
                  <a:schemeClr val="bg1"/>
                </a:solidFill>
              </a:rPr>
              <a:t>clostridial</a:t>
            </a:r>
            <a:r>
              <a:rPr lang="en-US" sz="2400" dirty="0">
                <a:solidFill>
                  <a:schemeClr val="bg1"/>
                </a:solidFill>
              </a:rPr>
              <a:t> </a:t>
            </a:r>
            <a:r>
              <a:rPr lang="en-US" sz="2400" dirty="0" err="1">
                <a:solidFill>
                  <a:schemeClr val="bg1"/>
                </a:solidFill>
              </a:rPr>
              <a:t>myonecrosis</a:t>
            </a:r>
            <a:r>
              <a:rPr lang="en-US" sz="2400" dirty="0">
                <a:solidFill>
                  <a:schemeClr val="bg1"/>
                </a:solidFill>
              </a:rPr>
              <a:t>, crush injury, radiation-induced soft-tissue injury, certain problem wounds, and compromised skin grafts and reconstructive flaps. </a:t>
            </a:r>
          </a:p>
          <a:p>
            <a:pPr>
              <a:buClr>
                <a:srgbClr val="FFFF00"/>
              </a:buClr>
            </a:pPr>
            <a:r>
              <a:rPr lang="en-US" sz="2400" dirty="0">
                <a:solidFill>
                  <a:schemeClr val="bg1"/>
                </a:solidFill>
              </a:rPr>
              <a:t>Using an objective and reproducible measurement (</a:t>
            </a:r>
            <a:r>
              <a:rPr lang="en-US" sz="2400" dirty="0" err="1">
                <a:solidFill>
                  <a:schemeClr val="bg1"/>
                </a:solidFill>
              </a:rPr>
              <a:t>trancutaneous</a:t>
            </a:r>
            <a:r>
              <a:rPr lang="en-US" sz="2400" dirty="0">
                <a:solidFill>
                  <a:schemeClr val="bg1"/>
                </a:solidFill>
              </a:rPr>
              <a:t> oxygen measurements, or TCOM, which evaluates degree of hypoxia in ischemic tissue) and a corresponding limit (</a:t>
            </a:r>
            <a:r>
              <a:rPr lang="en-US" sz="2400" u="sng" dirty="0">
                <a:solidFill>
                  <a:schemeClr val="bg1"/>
                </a:solidFill>
              </a:rPr>
              <a:t>&gt; 10 </a:t>
            </a:r>
            <a:r>
              <a:rPr lang="en-US" sz="2400" dirty="0" err="1">
                <a:solidFill>
                  <a:schemeClr val="bg1"/>
                </a:solidFill>
              </a:rPr>
              <a:t>torr</a:t>
            </a:r>
            <a:r>
              <a:rPr lang="en-US" sz="2400" dirty="0">
                <a:solidFill>
                  <a:schemeClr val="bg1"/>
                </a:solidFill>
              </a:rPr>
              <a:t>) statistical significance regarding healing can be predicted. </a:t>
            </a:r>
          </a:p>
          <a:p>
            <a:pPr>
              <a:buClr>
                <a:srgbClr val="FFFF00"/>
              </a:buClr>
            </a:pPr>
            <a:r>
              <a:rPr lang="en-US" sz="2400" dirty="0">
                <a:solidFill>
                  <a:schemeClr val="bg1"/>
                </a:solidFill>
              </a:rPr>
              <a:t>Patients with TCOM values of &lt;10 </a:t>
            </a:r>
            <a:r>
              <a:rPr lang="en-US" sz="2400" dirty="0" err="1">
                <a:solidFill>
                  <a:schemeClr val="bg1"/>
                </a:solidFill>
              </a:rPr>
              <a:t>torr</a:t>
            </a:r>
            <a:r>
              <a:rPr lang="en-US" sz="2400" dirty="0">
                <a:solidFill>
                  <a:schemeClr val="bg1"/>
                </a:solidFill>
              </a:rPr>
              <a:t> are unlikely to benefit from HBO therapy. </a:t>
            </a:r>
          </a:p>
        </p:txBody>
      </p:sp>
      <p:sp>
        <p:nvSpPr>
          <p:cNvPr id="6" name="TextBox 5"/>
          <p:cNvSpPr txBox="1"/>
          <p:nvPr/>
        </p:nvSpPr>
        <p:spPr>
          <a:xfrm>
            <a:off x="2210765" y="5879940"/>
            <a:ext cx="9793393" cy="461665"/>
          </a:xfrm>
          <a:prstGeom prst="rect">
            <a:avLst/>
          </a:prstGeom>
          <a:noFill/>
        </p:spPr>
        <p:txBody>
          <a:bodyPr wrap="square" rtlCol="0">
            <a:spAutoFit/>
          </a:bodyPr>
          <a:lstStyle/>
          <a:p>
            <a:pPr marL="460375" indent="-460375"/>
            <a:r>
              <a:rPr lang="en-US" sz="1200" dirty="0" err="1">
                <a:solidFill>
                  <a:schemeClr val="bg1"/>
                </a:solidFill>
              </a:rPr>
              <a:t>Grolman</a:t>
            </a:r>
            <a:r>
              <a:rPr lang="en-US" sz="1200" dirty="0">
                <a:solidFill>
                  <a:schemeClr val="bg1"/>
                </a:solidFill>
              </a:rPr>
              <a:t> RE, Wilkerson DK, Taylor J, </a:t>
            </a:r>
            <a:r>
              <a:rPr lang="en-US" sz="1200" dirty="0" err="1">
                <a:solidFill>
                  <a:schemeClr val="bg1"/>
                </a:solidFill>
              </a:rPr>
              <a:t>Allinson</a:t>
            </a:r>
            <a:r>
              <a:rPr lang="en-US" sz="1200" dirty="0">
                <a:solidFill>
                  <a:schemeClr val="bg1"/>
                </a:solidFill>
              </a:rPr>
              <a:t> P, </a:t>
            </a:r>
            <a:r>
              <a:rPr lang="en-US" sz="1200" dirty="0" err="1">
                <a:solidFill>
                  <a:schemeClr val="bg1"/>
                </a:solidFill>
              </a:rPr>
              <a:t>Zatina</a:t>
            </a:r>
            <a:r>
              <a:rPr lang="en-US" sz="1200" dirty="0">
                <a:solidFill>
                  <a:schemeClr val="bg1"/>
                </a:solidFill>
              </a:rPr>
              <a:t> MA. Transcutaneous oxygen measurements predict a beneficial response to hyperbaric oxygen therapy in patients with </a:t>
            </a:r>
            <a:r>
              <a:rPr lang="en-US" sz="1200" dirty="0" err="1">
                <a:solidFill>
                  <a:schemeClr val="bg1"/>
                </a:solidFill>
              </a:rPr>
              <a:t>nonhealing</a:t>
            </a:r>
            <a:r>
              <a:rPr lang="en-US" sz="1200" dirty="0">
                <a:solidFill>
                  <a:schemeClr val="bg1"/>
                </a:solidFill>
              </a:rPr>
              <a:t> wounds and critical limb ischemia. </a:t>
            </a:r>
            <a:r>
              <a:rPr lang="en-US" sz="1200" i="1" dirty="0">
                <a:solidFill>
                  <a:schemeClr val="bg1"/>
                </a:solidFill>
              </a:rPr>
              <a:t>Am Surg</a:t>
            </a:r>
            <a:r>
              <a:rPr lang="en-US" sz="1200" dirty="0">
                <a:solidFill>
                  <a:schemeClr val="bg1"/>
                </a:solidFill>
              </a:rPr>
              <a:t>. 2001;67(11):1072-1080.</a:t>
            </a:r>
          </a:p>
        </p:txBody>
      </p:sp>
    </p:spTree>
    <p:extLst>
      <p:ext uri="{BB962C8B-B14F-4D97-AF65-F5344CB8AC3E}">
        <p14:creationId xmlns:p14="http://schemas.microsoft.com/office/powerpoint/2010/main" val="1784923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p:txBody>
      </p:sp>
      <p:sp>
        <p:nvSpPr>
          <p:cNvPr id="9" name="Title 1"/>
          <p:cNvSpPr txBox="1">
            <a:spLocks/>
          </p:cNvSpPr>
          <p:nvPr/>
        </p:nvSpPr>
        <p:spPr>
          <a:xfrm>
            <a:off x="838200" y="257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r>
              <a:rPr lang="en-US" dirty="0">
                <a:solidFill>
                  <a:srgbClr val="FFFF00"/>
                </a:solidFill>
              </a:rPr>
              <a:t>Clinical Presentation: EA</a:t>
            </a:r>
            <a:br>
              <a:rPr lang="en-US" dirty="0">
                <a:solidFill>
                  <a:srgbClr val="FFFF00"/>
                </a:solidFill>
              </a:rPr>
            </a:br>
            <a:endParaRPr lang="en-US" sz="2800" dirty="0">
              <a:solidFill>
                <a:srgbClr val="FFFF00"/>
              </a:solidFill>
            </a:endParaRPr>
          </a:p>
        </p:txBody>
      </p:sp>
      <p:sp>
        <p:nvSpPr>
          <p:cNvPr id="5" name="Content Placeholder 2"/>
          <p:cNvSpPr txBox="1">
            <a:spLocks/>
          </p:cNvSpPr>
          <p:nvPr/>
        </p:nvSpPr>
        <p:spPr>
          <a:xfrm>
            <a:off x="1325704" y="1548476"/>
            <a:ext cx="9985251" cy="1373012"/>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2400" dirty="0">
                <a:solidFill>
                  <a:schemeClr val="bg1"/>
                </a:solidFill>
              </a:rPr>
              <a:t>Age: 67</a:t>
            </a:r>
          </a:p>
          <a:p>
            <a:pPr>
              <a:buClr>
                <a:srgbClr val="FFFF00"/>
              </a:buClr>
            </a:pPr>
            <a:r>
              <a:rPr lang="en-US" sz="2400" dirty="0">
                <a:solidFill>
                  <a:schemeClr val="bg1"/>
                </a:solidFill>
              </a:rPr>
              <a:t>Temperature: 100.7</a:t>
            </a:r>
          </a:p>
          <a:p>
            <a:pPr>
              <a:buClr>
                <a:srgbClr val="FFFF00"/>
              </a:buClr>
            </a:pPr>
            <a:r>
              <a:rPr lang="en-US" sz="2400" dirty="0">
                <a:solidFill>
                  <a:schemeClr val="bg1"/>
                </a:solidFill>
              </a:rPr>
              <a:t>Respiratory rate: 21</a:t>
            </a:r>
          </a:p>
          <a:p>
            <a:pPr>
              <a:buClr>
                <a:srgbClr val="FFFF00"/>
              </a:buClr>
            </a:pPr>
            <a:r>
              <a:rPr lang="en-US" sz="2400" dirty="0">
                <a:solidFill>
                  <a:schemeClr val="bg1"/>
                </a:solidFill>
              </a:rPr>
              <a:t>Heart rate: 110</a:t>
            </a:r>
          </a:p>
          <a:p>
            <a:pPr>
              <a:buClr>
                <a:srgbClr val="FFFF00"/>
              </a:buClr>
            </a:pPr>
            <a:r>
              <a:rPr lang="en-US" sz="2400" dirty="0">
                <a:solidFill>
                  <a:schemeClr val="bg1"/>
                </a:solidFill>
              </a:rPr>
              <a:t>WBC: 16.3</a:t>
            </a:r>
          </a:p>
          <a:p>
            <a:pPr>
              <a:buClr>
                <a:srgbClr val="FFFF00"/>
              </a:buClr>
            </a:pPr>
            <a:r>
              <a:rPr lang="en-US" sz="2400" dirty="0">
                <a:solidFill>
                  <a:schemeClr val="bg1"/>
                </a:solidFill>
              </a:rPr>
              <a:t>DUN: 47</a:t>
            </a:r>
          </a:p>
          <a:p>
            <a:pPr>
              <a:buClr>
                <a:srgbClr val="FFFF00"/>
              </a:buClr>
            </a:pPr>
            <a:r>
              <a:rPr lang="en-US" sz="2400" dirty="0">
                <a:solidFill>
                  <a:schemeClr val="bg1"/>
                </a:solidFill>
              </a:rPr>
              <a:t>Creatinine: 148</a:t>
            </a:r>
          </a:p>
          <a:p>
            <a:pPr>
              <a:buClr>
                <a:srgbClr val="FFFF00"/>
              </a:buClr>
            </a:pPr>
            <a:r>
              <a:rPr lang="en-US" sz="2400" dirty="0">
                <a:solidFill>
                  <a:schemeClr val="bg1"/>
                </a:solidFill>
              </a:rPr>
              <a:t>Patient presented </a:t>
            </a:r>
          </a:p>
          <a:p>
            <a:pPr>
              <a:buClr>
                <a:srgbClr val="FFFF00"/>
              </a:buClr>
            </a:pPr>
            <a:r>
              <a:rPr lang="en-US" sz="2400" dirty="0">
                <a:solidFill>
                  <a:schemeClr val="bg1"/>
                </a:solidFill>
              </a:rPr>
              <a:t>Surgery: July 22, 2020</a:t>
            </a:r>
          </a:p>
          <a:p>
            <a:pPr>
              <a:buClr>
                <a:srgbClr val="FFFF00"/>
              </a:buClr>
            </a:pPr>
            <a:r>
              <a:rPr lang="en-US" sz="2400" dirty="0">
                <a:solidFill>
                  <a:schemeClr val="bg1"/>
                </a:solidFill>
              </a:rPr>
              <a:t>Presented to ER with maggots</a:t>
            </a:r>
          </a:p>
          <a:p>
            <a:pPr>
              <a:buClr>
                <a:srgbClr val="FFFF00"/>
              </a:buClr>
            </a:pPr>
            <a:r>
              <a:rPr lang="en-US" sz="2400" dirty="0">
                <a:solidFill>
                  <a:schemeClr val="bg1"/>
                </a:solidFill>
              </a:rPr>
              <a:t>Right heel deep tissue injury</a:t>
            </a:r>
          </a:p>
          <a:p>
            <a:pPr>
              <a:buClr>
                <a:srgbClr val="FFFF00"/>
              </a:buClr>
            </a:pPr>
            <a:r>
              <a:rPr lang="en-US" sz="2400" dirty="0">
                <a:solidFill>
                  <a:schemeClr val="bg1"/>
                </a:solidFill>
              </a:rPr>
              <a:t>Left thigh</a:t>
            </a:r>
          </a:p>
          <a:p>
            <a:pPr>
              <a:buClr>
                <a:srgbClr val="FFFF00"/>
              </a:buClr>
            </a:pPr>
            <a:endParaRPr lang="en-US" sz="2400" dirty="0">
              <a:solidFill>
                <a:schemeClr val="bg1"/>
              </a:solidFill>
            </a:endParaRPr>
          </a:p>
          <a:p>
            <a:pPr>
              <a:buClr>
                <a:srgbClr val="FFFF00"/>
              </a:buClr>
            </a:pPr>
            <a:endParaRPr lang="en-US" sz="2400" dirty="0">
              <a:solidFill>
                <a:schemeClr val="bg1"/>
              </a:solidFill>
            </a:endParaRPr>
          </a:p>
          <a:p>
            <a:pPr>
              <a:buClr>
                <a:srgbClr val="FFFF00"/>
              </a:buClr>
            </a:pPr>
            <a:endParaRPr lang="en-US" sz="2400" dirty="0">
              <a:solidFill>
                <a:schemeClr val="bg1"/>
              </a:solidFill>
            </a:endParaRPr>
          </a:p>
        </p:txBody>
      </p:sp>
    </p:spTree>
    <p:extLst>
      <p:ext uri="{BB962C8B-B14F-4D97-AF65-F5344CB8AC3E}">
        <p14:creationId xmlns:p14="http://schemas.microsoft.com/office/powerpoint/2010/main" val="861511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p:txBody>
      </p:sp>
      <p:sp>
        <p:nvSpPr>
          <p:cNvPr id="9" name="Title 1"/>
          <p:cNvSpPr txBox="1">
            <a:spLocks/>
          </p:cNvSpPr>
          <p:nvPr/>
        </p:nvSpPr>
        <p:spPr>
          <a:xfrm>
            <a:off x="838200" y="257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r>
              <a:rPr lang="en-US" dirty="0">
                <a:solidFill>
                  <a:srgbClr val="FFFF00"/>
                </a:solidFill>
              </a:rPr>
              <a:t>Clinical Presentation: EA</a:t>
            </a:r>
            <a:br>
              <a:rPr lang="en-US" dirty="0">
                <a:solidFill>
                  <a:srgbClr val="FFFF00"/>
                </a:solidFill>
              </a:rPr>
            </a:br>
            <a:endParaRPr lang="en-US" sz="2800" dirty="0">
              <a:solidFill>
                <a:srgbClr val="FFFF00"/>
              </a:solidFill>
            </a:endParaRPr>
          </a:p>
        </p:txBody>
      </p:sp>
      <p:sp>
        <p:nvSpPr>
          <p:cNvPr id="5" name="Content Placeholder 2"/>
          <p:cNvSpPr txBox="1">
            <a:spLocks/>
          </p:cNvSpPr>
          <p:nvPr/>
        </p:nvSpPr>
        <p:spPr>
          <a:xfrm>
            <a:off x="1325704" y="1548476"/>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a:p>
            <a:pPr>
              <a:buClr>
                <a:srgbClr val="FFFF00"/>
              </a:buClr>
            </a:pPr>
            <a:endParaRPr lang="en-US" sz="2400" dirty="0">
              <a:solidFill>
                <a:schemeClr val="bg1"/>
              </a:solidFill>
            </a:endParaRPr>
          </a:p>
          <a:p>
            <a:pPr>
              <a:buClr>
                <a:srgbClr val="FFFF00"/>
              </a:buClr>
            </a:pPr>
            <a:endParaRPr lang="en-US" sz="2400"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31709" y="1932754"/>
            <a:ext cx="4775430" cy="358157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84418" y="1932755"/>
            <a:ext cx="4775431" cy="3581574"/>
          </a:xfrm>
          <a:prstGeom prst="rect">
            <a:avLst/>
          </a:prstGeom>
        </p:spPr>
      </p:pic>
    </p:spTree>
    <p:extLst>
      <p:ext uri="{BB962C8B-B14F-4D97-AF65-F5344CB8AC3E}">
        <p14:creationId xmlns:p14="http://schemas.microsoft.com/office/powerpoint/2010/main" val="817847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p:txBody>
      </p:sp>
      <p:sp>
        <p:nvSpPr>
          <p:cNvPr id="9" name="Title 1"/>
          <p:cNvSpPr txBox="1">
            <a:spLocks/>
          </p:cNvSpPr>
          <p:nvPr/>
        </p:nvSpPr>
        <p:spPr>
          <a:xfrm>
            <a:off x="838200" y="257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r>
              <a:rPr lang="en-US" dirty="0">
                <a:solidFill>
                  <a:srgbClr val="FFFF00"/>
                </a:solidFill>
              </a:rPr>
              <a:t>Clinical Presentation: EA</a:t>
            </a:r>
            <a:br>
              <a:rPr lang="en-US" dirty="0">
                <a:solidFill>
                  <a:srgbClr val="FFFF00"/>
                </a:solidFill>
              </a:rPr>
            </a:br>
            <a:endParaRPr lang="en-US" sz="2800" dirty="0">
              <a:solidFill>
                <a:srgbClr val="FFFF00"/>
              </a:solidFill>
            </a:endParaRPr>
          </a:p>
        </p:txBody>
      </p:sp>
      <p:sp>
        <p:nvSpPr>
          <p:cNvPr id="5" name="Content Placeholder 2"/>
          <p:cNvSpPr txBox="1">
            <a:spLocks/>
          </p:cNvSpPr>
          <p:nvPr/>
        </p:nvSpPr>
        <p:spPr>
          <a:xfrm>
            <a:off x="1325704" y="1548476"/>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FFFF00"/>
              </a:buClr>
              <a:buNone/>
            </a:pPr>
            <a:r>
              <a:rPr lang="en-US" sz="2400" dirty="0">
                <a:solidFill>
                  <a:schemeClr val="bg1"/>
                </a:solidFill>
              </a:rPr>
              <a:t>Pathology Report</a:t>
            </a:r>
          </a:p>
          <a:p>
            <a:pPr>
              <a:buClr>
                <a:srgbClr val="FFFF00"/>
              </a:buClr>
            </a:pPr>
            <a:r>
              <a:rPr lang="en-US" sz="2400" dirty="0">
                <a:solidFill>
                  <a:schemeClr val="bg1"/>
                </a:solidFill>
              </a:rPr>
              <a:t>A. Left knee skin edge: Segment of the partly epidermis denuded skin showing fibrosis with nuclear debris. </a:t>
            </a:r>
          </a:p>
          <a:p>
            <a:pPr>
              <a:buClr>
                <a:srgbClr val="FFFF00"/>
              </a:buClr>
            </a:pPr>
            <a:r>
              <a:rPr lang="en-US" sz="2400" dirty="0">
                <a:solidFill>
                  <a:schemeClr val="bg1"/>
                </a:solidFill>
              </a:rPr>
              <a:t>B. Right leg ulcer superficial: Fragment of </a:t>
            </a:r>
            <a:r>
              <a:rPr lang="en-US" sz="2400" dirty="0" err="1">
                <a:solidFill>
                  <a:schemeClr val="bg1"/>
                </a:solidFill>
              </a:rPr>
              <a:t>fibrofatty</a:t>
            </a:r>
            <a:r>
              <a:rPr lang="en-US" sz="2400" dirty="0">
                <a:solidFill>
                  <a:schemeClr val="bg1"/>
                </a:solidFill>
              </a:rPr>
              <a:t> tissue showing acute and chronic inflammation with focal granulation tissue and necrosis. </a:t>
            </a:r>
          </a:p>
          <a:p>
            <a:pPr>
              <a:buClr>
                <a:srgbClr val="FFFF00"/>
              </a:buClr>
            </a:pPr>
            <a:r>
              <a:rPr lang="en-US" sz="2400" dirty="0">
                <a:solidFill>
                  <a:schemeClr val="bg1"/>
                </a:solidFill>
              </a:rPr>
              <a:t>C. Sacral, bilateral buttock superficial ulcers: Fragments of </a:t>
            </a:r>
            <a:r>
              <a:rPr lang="en-US" sz="2400" dirty="0" err="1">
                <a:solidFill>
                  <a:schemeClr val="bg1"/>
                </a:solidFill>
              </a:rPr>
              <a:t>fibrofatty</a:t>
            </a:r>
            <a:r>
              <a:rPr lang="en-US" sz="2400" dirty="0">
                <a:solidFill>
                  <a:schemeClr val="bg1"/>
                </a:solidFill>
              </a:rPr>
              <a:t> tissue and striated muscle showing acute and chronic inflammation and necrosis. </a:t>
            </a:r>
          </a:p>
          <a:p>
            <a:pPr>
              <a:buClr>
                <a:srgbClr val="FFFF00"/>
              </a:buClr>
            </a:pPr>
            <a:r>
              <a:rPr lang="en-US" sz="2400" dirty="0">
                <a:solidFill>
                  <a:schemeClr val="bg1"/>
                </a:solidFill>
              </a:rPr>
              <a:t>D. Left buttock deep tissue: Fragments of </a:t>
            </a:r>
            <a:r>
              <a:rPr lang="en-US" sz="2400" dirty="0" err="1">
                <a:solidFill>
                  <a:schemeClr val="bg1"/>
                </a:solidFill>
              </a:rPr>
              <a:t>fibrofatty</a:t>
            </a:r>
            <a:r>
              <a:rPr lang="en-US" sz="2400" dirty="0">
                <a:solidFill>
                  <a:schemeClr val="bg1"/>
                </a:solidFill>
              </a:rPr>
              <a:t> tissue and striated muscle showing acute and chronic inflammation and necrosis. </a:t>
            </a:r>
          </a:p>
          <a:p>
            <a:pPr>
              <a:buClr>
                <a:srgbClr val="FFFF00"/>
              </a:buClr>
            </a:pPr>
            <a:r>
              <a:rPr lang="en-US" sz="2400" dirty="0">
                <a:solidFill>
                  <a:schemeClr val="bg1"/>
                </a:solidFill>
              </a:rPr>
              <a:t>E. Sacral bone: Acute and chronic osteomyelitis. </a:t>
            </a:r>
          </a:p>
        </p:txBody>
      </p:sp>
    </p:spTree>
    <p:extLst>
      <p:ext uri="{BB962C8B-B14F-4D97-AF65-F5344CB8AC3E}">
        <p14:creationId xmlns:p14="http://schemas.microsoft.com/office/powerpoint/2010/main" val="1820538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p:txBody>
      </p:sp>
      <p:sp>
        <p:nvSpPr>
          <p:cNvPr id="9" name="Title 1"/>
          <p:cNvSpPr txBox="1">
            <a:spLocks/>
          </p:cNvSpPr>
          <p:nvPr/>
        </p:nvSpPr>
        <p:spPr>
          <a:xfrm>
            <a:off x="838200" y="257980"/>
            <a:ext cx="1075128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marL="179388" algn="ctr"/>
            <a:r>
              <a:rPr lang="en-US" dirty="0">
                <a:solidFill>
                  <a:srgbClr val="FFFF00"/>
                </a:solidFill>
              </a:rPr>
              <a:t>How to </a:t>
            </a:r>
            <a:r>
              <a:rPr lang="en-US">
                <a:solidFill>
                  <a:srgbClr val="FFFF00"/>
                </a:solidFill>
              </a:rPr>
              <a:t>diagnose sacral osteomyelitis</a:t>
            </a:r>
            <a:r>
              <a:rPr lang="en-US" dirty="0">
                <a:solidFill>
                  <a:srgbClr val="FFFF00"/>
                </a:solidFill>
              </a:rPr>
              <a:t>? </a:t>
            </a:r>
          </a:p>
        </p:txBody>
      </p:sp>
      <p:sp>
        <p:nvSpPr>
          <p:cNvPr id="5" name="Content Placeholder 2"/>
          <p:cNvSpPr txBox="1">
            <a:spLocks/>
          </p:cNvSpPr>
          <p:nvPr/>
        </p:nvSpPr>
        <p:spPr>
          <a:xfrm>
            <a:off x="435935" y="1484678"/>
            <a:ext cx="11362525"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1800" dirty="0">
                <a:solidFill>
                  <a:schemeClr val="bg1"/>
                </a:solidFill>
              </a:rPr>
              <a:t>Most cases of sacral osteomyelitis arising in the setting of sacral pressure ulcers require minimal cortical debridement. When faced with advanced bony involvement, the surgeon is often unclear about how much can safely be resected. Unfamiliarity with sacral anatomy can lead to concerns of inadvertent entry into the </a:t>
            </a:r>
            <a:r>
              <a:rPr lang="en-US" sz="1800" dirty="0" err="1">
                <a:solidFill>
                  <a:schemeClr val="bg1"/>
                </a:solidFill>
              </a:rPr>
              <a:t>dural</a:t>
            </a:r>
            <a:r>
              <a:rPr lang="en-US" sz="1800" dirty="0">
                <a:solidFill>
                  <a:schemeClr val="bg1"/>
                </a:solidFill>
              </a:rPr>
              <a:t> space and compromise of future flap options.</a:t>
            </a:r>
          </a:p>
          <a:p>
            <a:pPr>
              <a:buClr>
                <a:srgbClr val="FFFF00"/>
              </a:buClr>
            </a:pPr>
            <a:r>
              <a:rPr lang="en-US" sz="1800" dirty="0">
                <a:solidFill>
                  <a:schemeClr val="bg1"/>
                </a:solidFill>
              </a:rPr>
              <a:t>The management of sacral osteomyelitis in the setting of sacral pressure sores is not without controversy. Most of the controversy resides in the treatment of confirmed or suspected sacral osteomyelitis. Traditionally, suspected osteomyelitis of the sacrum has been treated with wide debridement of all clinically affected bone and a prolonged course of intravenous antibiotics before definitive closure.</a:t>
            </a:r>
          </a:p>
          <a:p>
            <a:pPr>
              <a:buClr>
                <a:srgbClr val="FFFF00"/>
              </a:buClr>
            </a:pPr>
            <a:r>
              <a:rPr lang="en-US" sz="1800" dirty="0">
                <a:solidFill>
                  <a:schemeClr val="bg1"/>
                </a:solidFill>
              </a:rPr>
              <a:t>However, this approach has been viewed as impractical by those who cite the difficulty of targeted antibiotic therapy (bone cultures are often negative or indeterminate), the difficulty of determining the extent of involvement, the difficulty of confirming resolution, and the equivalent results obtained with conservative decortication and definitive closure at the time of diagnosis.</a:t>
            </a:r>
          </a:p>
          <a:p>
            <a:pPr>
              <a:buClr>
                <a:srgbClr val="FFFF00"/>
              </a:buClr>
            </a:pPr>
            <a:r>
              <a:rPr lang="en-US" sz="1800" dirty="0">
                <a:solidFill>
                  <a:schemeClr val="bg1"/>
                </a:solidFill>
              </a:rPr>
              <a:t>The presence of osteomyelitis tends to be overestimated by clinical assessment alone. Even with the use of imaging modalities, such as bone scanning and MRI, it is difficult to differentiate </a:t>
            </a:r>
            <a:r>
              <a:rPr lang="en-US" sz="1800" dirty="0" err="1">
                <a:solidFill>
                  <a:schemeClr val="bg1"/>
                </a:solidFill>
              </a:rPr>
              <a:t>periostitis</a:t>
            </a:r>
            <a:r>
              <a:rPr lang="en-US" sz="1800" dirty="0">
                <a:solidFill>
                  <a:schemeClr val="bg1"/>
                </a:solidFill>
              </a:rPr>
              <a:t> and pressure-induced changes, such as fibrosis, medullary edema, and reactive bone formation that accompany stage 4 sacral ulcers from true cortical bone involvement. An autopsy-based histopathologic study of sacral ulcers showed that only half of stage 4 ulcers contained histological evidence of sacral osteomyelitis, and that all of these cases involved the superficial subcortical bone (facies dorsalis) of the sacrum only. </a:t>
            </a:r>
          </a:p>
          <a:p>
            <a:pPr>
              <a:buClr>
                <a:srgbClr val="FFFF00"/>
              </a:buClr>
            </a:pPr>
            <a:endParaRPr lang="en-US" sz="1800" dirty="0">
              <a:solidFill>
                <a:schemeClr val="bg1"/>
              </a:solidFill>
            </a:endParaRPr>
          </a:p>
          <a:p>
            <a:pPr>
              <a:buClr>
                <a:srgbClr val="FFFF00"/>
              </a:buClr>
            </a:pPr>
            <a:endParaRPr lang="en-US" sz="1800" dirty="0">
              <a:solidFill>
                <a:schemeClr val="bg1"/>
              </a:solidFill>
            </a:endParaRPr>
          </a:p>
        </p:txBody>
      </p:sp>
      <p:sp>
        <p:nvSpPr>
          <p:cNvPr id="6" name="TextBox 5"/>
          <p:cNvSpPr txBox="1"/>
          <p:nvPr/>
        </p:nvSpPr>
        <p:spPr>
          <a:xfrm>
            <a:off x="5837279" y="6167289"/>
            <a:ext cx="7086465" cy="461665"/>
          </a:xfrm>
          <a:prstGeom prst="rect">
            <a:avLst/>
          </a:prstGeom>
          <a:noFill/>
        </p:spPr>
        <p:txBody>
          <a:bodyPr wrap="square" rtlCol="0">
            <a:spAutoFit/>
          </a:bodyPr>
          <a:lstStyle/>
          <a:p>
            <a:pPr marL="460375" indent="-460375"/>
            <a:r>
              <a:rPr lang="en-US" sz="1200" dirty="0">
                <a:solidFill>
                  <a:schemeClr val="bg1"/>
                </a:solidFill>
              </a:rPr>
              <a:t>Choo JH, </a:t>
            </a:r>
            <a:r>
              <a:rPr lang="en-US" sz="1200" dirty="0" err="1">
                <a:solidFill>
                  <a:schemeClr val="bg1"/>
                </a:solidFill>
              </a:rPr>
              <a:t>Wilhelmi</a:t>
            </a:r>
            <a:r>
              <a:rPr lang="en-US" sz="1200" dirty="0">
                <a:solidFill>
                  <a:schemeClr val="bg1"/>
                </a:solidFill>
              </a:rPr>
              <a:t> BJ. Landmarks for Sacral Debridement in Sacral Pressure Sores. </a:t>
            </a:r>
            <a:r>
              <a:rPr lang="en-US" sz="1200" i="1" dirty="0">
                <a:solidFill>
                  <a:schemeClr val="bg1"/>
                </a:solidFill>
              </a:rPr>
              <a:t>Ann </a:t>
            </a:r>
            <a:r>
              <a:rPr lang="en-US" sz="1200" i="1" dirty="0" err="1">
                <a:solidFill>
                  <a:schemeClr val="bg1"/>
                </a:solidFill>
              </a:rPr>
              <a:t>Plast</a:t>
            </a:r>
            <a:r>
              <a:rPr lang="en-US" sz="1200" i="1" dirty="0">
                <a:solidFill>
                  <a:schemeClr val="bg1"/>
                </a:solidFill>
              </a:rPr>
              <a:t> Surg</a:t>
            </a:r>
            <a:r>
              <a:rPr lang="en-US" sz="1200" dirty="0">
                <a:solidFill>
                  <a:schemeClr val="bg1"/>
                </a:solidFill>
              </a:rPr>
              <a:t>. 2016;76(3):361-363. doi:10.1097/SAP.0000000000000503</a:t>
            </a:r>
          </a:p>
        </p:txBody>
      </p:sp>
    </p:spTree>
    <p:extLst>
      <p:ext uri="{BB962C8B-B14F-4D97-AF65-F5344CB8AC3E}">
        <p14:creationId xmlns:p14="http://schemas.microsoft.com/office/powerpoint/2010/main" val="1627379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p:txBody>
      </p:sp>
      <p:sp>
        <p:nvSpPr>
          <p:cNvPr id="9" name="Title 1"/>
          <p:cNvSpPr txBox="1">
            <a:spLocks/>
          </p:cNvSpPr>
          <p:nvPr/>
        </p:nvSpPr>
        <p:spPr>
          <a:xfrm>
            <a:off x="489097" y="72780"/>
            <a:ext cx="113093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marL="179388" algn="ctr"/>
            <a:r>
              <a:rPr lang="en-US" dirty="0">
                <a:solidFill>
                  <a:srgbClr val="FFFF00"/>
                </a:solidFill>
              </a:rPr>
              <a:t>How to diagnose sacral osteomyelitis? </a:t>
            </a:r>
          </a:p>
        </p:txBody>
      </p:sp>
      <p:sp>
        <p:nvSpPr>
          <p:cNvPr id="5" name="Content Placeholder 2"/>
          <p:cNvSpPr txBox="1">
            <a:spLocks/>
          </p:cNvSpPr>
          <p:nvPr/>
        </p:nvSpPr>
        <p:spPr>
          <a:xfrm>
            <a:off x="435935" y="1723698"/>
            <a:ext cx="6954533"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2000" dirty="0">
                <a:solidFill>
                  <a:schemeClr val="bg1"/>
                </a:solidFill>
              </a:rPr>
              <a:t>There are instances where sacral pressure ulcers extend beyond the superficial cortex of the sacrum and require consideration of possible CSF involvement, particularly when above the level of S2/S3. Conversely, sacral osteomyelitis limited to below this level would not be expected to have a high incidence of CSF involvement.</a:t>
            </a:r>
          </a:p>
          <a:p>
            <a:pPr>
              <a:buClr>
                <a:srgbClr val="FFFF00"/>
              </a:buClr>
            </a:pPr>
            <a:r>
              <a:rPr lang="en-US" sz="2000" dirty="0">
                <a:solidFill>
                  <a:schemeClr val="bg1"/>
                </a:solidFill>
              </a:rPr>
              <a:t>Debridement of the posterior table of the sacrum at or above the level of the </a:t>
            </a:r>
            <a:r>
              <a:rPr lang="en-US" sz="2000" b="1" dirty="0">
                <a:solidFill>
                  <a:schemeClr val="bg1"/>
                </a:solidFill>
              </a:rPr>
              <a:t>Posterior superior SIS </a:t>
            </a:r>
            <a:r>
              <a:rPr lang="en-US" sz="2000" dirty="0">
                <a:solidFill>
                  <a:schemeClr val="bg1"/>
                </a:solidFill>
              </a:rPr>
              <a:t>must be conservative and take into account the thickness of the posterior table of the sacrum at this level to avoid inadvertent entry into the </a:t>
            </a:r>
            <a:r>
              <a:rPr lang="en-US" sz="2000" dirty="0" err="1">
                <a:solidFill>
                  <a:schemeClr val="bg1"/>
                </a:solidFill>
              </a:rPr>
              <a:t>dural</a:t>
            </a:r>
            <a:r>
              <a:rPr lang="en-US" sz="2000" dirty="0">
                <a:solidFill>
                  <a:schemeClr val="bg1"/>
                </a:solidFill>
              </a:rPr>
              <a:t> space. The second implication is that when sacral ulcers involve bone above the level of the PSIS, the surgeon must be alert to the possibility of CSF communication and make every effort to identify and address the complication swiftly.</a:t>
            </a:r>
          </a:p>
          <a:p>
            <a:pPr>
              <a:buClr>
                <a:srgbClr val="FFFF00"/>
              </a:buClr>
            </a:pPr>
            <a:endParaRPr lang="en-US" sz="2000" dirty="0">
              <a:solidFill>
                <a:schemeClr val="bg1"/>
              </a:solidFill>
            </a:endParaRPr>
          </a:p>
          <a:p>
            <a:pPr>
              <a:buClr>
                <a:srgbClr val="FFFF00"/>
              </a:buClr>
            </a:pPr>
            <a:endParaRPr lang="en-US" sz="20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2557" y="2691928"/>
            <a:ext cx="2779866" cy="3704172"/>
          </a:xfrm>
          <a:prstGeom prst="rect">
            <a:avLst/>
          </a:prstGeom>
        </p:spPr>
      </p:pic>
      <p:sp>
        <p:nvSpPr>
          <p:cNvPr id="6" name="Rectangle 5"/>
          <p:cNvSpPr/>
          <p:nvPr/>
        </p:nvSpPr>
        <p:spPr>
          <a:xfrm>
            <a:off x="7337305" y="1147258"/>
            <a:ext cx="4703135" cy="1600438"/>
          </a:xfrm>
          <a:prstGeom prst="rect">
            <a:avLst/>
          </a:prstGeom>
        </p:spPr>
        <p:txBody>
          <a:bodyPr wrap="square">
            <a:spAutoFit/>
          </a:bodyPr>
          <a:lstStyle/>
          <a:p>
            <a:pPr algn="ctr"/>
            <a:r>
              <a:rPr lang="en-US" sz="1400" dirty="0">
                <a:solidFill>
                  <a:schemeClr val="bg1"/>
                </a:solidFill>
                <a:latin typeface="Helvetica Neue" charset="0"/>
              </a:rPr>
              <a:t>Using a line drawn connecting the posterior superior iliac spine to the tip of the coccyx, the approximate locations of the superior and inferior gluteal artery can be estimated. The ratio of the distance between the PSIS and the superior and inferior gluteal arteries and the PSIS to the tip of the coccyx is 0.23 and 0.49, respectively.</a:t>
            </a:r>
            <a:endParaRPr lang="en-US" sz="1400" dirty="0">
              <a:solidFill>
                <a:schemeClr val="bg1"/>
              </a:solidFill>
            </a:endParaRPr>
          </a:p>
        </p:txBody>
      </p:sp>
      <p:sp>
        <p:nvSpPr>
          <p:cNvPr id="11" name="TextBox 10"/>
          <p:cNvSpPr txBox="1"/>
          <p:nvPr/>
        </p:nvSpPr>
        <p:spPr>
          <a:xfrm>
            <a:off x="2191254" y="6259211"/>
            <a:ext cx="7086465" cy="461665"/>
          </a:xfrm>
          <a:prstGeom prst="rect">
            <a:avLst/>
          </a:prstGeom>
          <a:noFill/>
        </p:spPr>
        <p:txBody>
          <a:bodyPr wrap="square" rtlCol="0">
            <a:spAutoFit/>
          </a:bodyPr>
          <a:lstStyle/>
          <a:p>
            <a:pPr marL="460375" indent="-460375"/>
            <a:r>
              <a:rPr lang="en-US" sz="1200" dirty="0">
                <a:solidFill>
                  <a:schemeClr val="bg1"/>
                </a:solidFill>
              </a:rPr>
              <a:t>Choo JH, </a:t>
            </a:r>
            <a:r>
              <a:rPr lang="en-US" sz="1200" dirty="0" err="1">
                <a:solidFill>
                  <a:schemeClr val="bg1"/>
                </a:solidFill>
              </a:rPr>
              <a:t>Wilhelmi</a:t>
            </a:r>
            <a:r>
              <a:rPr lang="en-US" sz="1200" dirty="0">
                <a:solidFill>
                  <a:schemeClr val="bg1"/>
                </a:solidFill>
              </a:rPr>
              <a:t> BJ. Landmarks for Sacral Debridement in Sacral Pressure Sores. </a:t>
            </a:r>
            <a:r>
              <a:rPr lang="en-US" sz="1200" i="1" dirty="0">
                <a:solidFill>
                  <a:schemeClr val="bg1"/>
                </a:solidFill>
              </a:rPr>
              <a:t>Ann </a:t>
            </a:r>
            <a:r>
              <a:rPr lang="en-US" sz="1200" i="1" dirty="0" err="1">
                <a:solidFill>
                  <a:schemeClr val="bg1"/>
                </a:solidFill>
              </a:rPr>
              <a:t>Plast</a:t>
            </a:r>
            <a:r>
              <a:rPr lang="en-US" sz="1200" i="1" dirty="0">
                <a:solidFill>
                  <a:schemeClr val="bg1"/>
                </a:solidFill>
              </a:rPr>
              <a:t> Surg</a:t>
            </a:r>
            <a:r>
              <a:rPr lang="en-US" sz="1200" dirty="0">
                <a:solidFill>
                  <a:schemeClr val="bg1"/>
                </a:solidFill>
              </a:rPr>
              <a:t>. 2016;76(3):361-363. doi:10.1097/SAP.0000000000000503</a:t>
            </a:r>
          </a:p>
        </p:txBody>
      </p:sp>
    </p:spTree>
    <p:extLst>
      <p:ext uri="{BB962C8B-B14F-4D97-AF65-F5344CB8AC3E}">
        <p14:creationId xmlns:p14="http://schemas.microsoft.com/office/powerpoint/2010/main" val="1016150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p:txBody>
      </p:sp>
      <p:sp>
        <p:nvSpPr>
          <p:cNvPr id="9" name="Title 1"/>
          <p:cNvSpPr txBox="1">
            <a:spLocks/>
          </p:cNvSpPr>
          <p:nvPr/>
        </p:nvSpPr>
        <p:spPr>
          <a:xfrm>
            <a:off x="838200" y="257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r>
              <a:rPr lang="en-US" dirty="0">
                <a:solidFill>
                  <a:srgbClr val="FFFF00"/>
                </a:solidFill>
              </a:rPr>
              <a:t>Clinical Presentation: JM </a:t>
            </a:r>
            <a:br>
              <a:rPr lang="en-US" dirty="0">
                <a:solidFill>
                  <a:srgbClr val="FFFF00"/>
                </a:solidFill>
              </a:rPr>
            </a:br>
            <a:endParaRPr lang="en-US" sz="2800" dirty="0">
              <a:solidFill>
                <a:srgbClr val="FFFF00"/>
              </a:solidFill>
            </a:endParaRPr>
          </a:p>
        </p:txBody>
      </p:sp>
      <p:sp>
        <p:nvSpPr>
          <p:cNvPr id="5" name="Content Placeholder 2"/>
          <p:cNvSpPr txBox="1">
            <a:spLocks/>
          </p:cNvSpPr>
          <p:nvPr/>
        </p:nvSpPr>
        <p:spPr>
          <a:xfrm>
            <a:off x="1325704" y="1066809"/>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a:p>
            <a:pPr>
              <a:buClr>
                <a:srgbClr val="FFFF00"/>
              </a:buClr>
            </a:pPr>
            <a:endParaRPr lang="en-US" sz="2400"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83665" y="1824813"/>
            <a:ext cx="4986670" cy="3740003"/>
          </a:xfrm>
          <a:prstGeom prst="rect">
            <a:avLst/>
          </a:prstGeom>
        </p:spPr>
      </p:pic>
    </p:spTree>
    <p:extLst>
      <p:ext uri="{BB962C8B-B14F-4D97-AF65-F5344CB8AC3E}">
        <p14:creationId xmlns:p14="http://schemas.microsoft.com/office/powerpoint/2010/main" val="1651002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p:txBody>
      </p:sp>
      <p:sp>
        <p:nvSpPr>
          <p:cNvPr id="9" name="Title 1"/>
          <p:cNvSpPr txBox="1">
            <a:spLocks/>
          </p:cNvSpPr>
          <p:nvPr/>
        </p:nvSpPr>
        <p:spPr>
          <a:xfrm>
            <a:off x="838200" y="257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r>
              <a:rPr lang="en-US" dirty="0">
                <a:solidFill>
                  <a:srgbClr val="FFFF00"/>
                </a:solidFill>
              </a:rPr>
              <a:t>Clinical Presentation: JL </a:t>
            </a:r>
            <a:br>
              <a:rPr lang="en-US" dirty="0">
                <a:solidFill>
                  <a:srgbClr val="FFFF00"/>
                </a:solidFill>
              </a:rPr>
            </a:br>
            <a:endParaRPr lang="en-US" sz="2800" dirty="0">
              <a:solidFill>
                <a:srgbClr val="FFFF00"/>
              </a:solidFill>
            </a:endParaRPr>
          </a:p>
        </p:txBody>
      </p:sp>
      <p:sp>
        <p:nvSpPr>
          <p:cNvPr id="5" name="Content Placeholder 2"/>
          <p:cNvSpPr txBox="1">
            <a:spLocks/>
          </p:cNvSpPr>
          <p:nvPr/>
        </p:nvSpPr>
        <p:spPr>
          <a:xfrm>
            <a:off x="1325704" y="1548476"/>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2400" dirty="0">
                <a:solidFill>
                  <a:schemeClr val="bg1"/>
                </a:solidFill>
              </a:rPr>
              <a:t>Age: 40</a:t>
            </a:r>
          </a:p>
          <a:p>
            <a:pPr>
              <a:buClr>
                <a:srgbClr val="FFFF00"/>
              </a:buClr>
            </a:pPr>
            <a:r>
              <a:rPr lang="en-US" sz="2400" dirty="0">
                <a:solidFill>
                  <a:schemeClr val="bg1"/>
                </a:solidFill>
              </a:rPr>
              <a:t>Patient had surgery 6/26</a:t>
            </a:r>
          </a:p>
          <a:p>
            <a:pPr>
              <a:buClr>
                <a:srgbClr val="FFFF00"/>
              </a:buClr>
            </a:pPr>
            <a:r>
              <a:rPr lang="en-US" sz="2400" dirty="0">
                <a:solidFill>
                  <a:schemeClr val="bg1"/>
                </a:solidFill>
              </a:rPr>
              <a:t>White blood count: 10.6</a:t>
            </a:r>
          </a:p>
          <a:p>
            <a:pPr>
              <a:buClr>
                <a:srgbClr val="FFFF00"/>
              </a:buClr>
            </a:pPr>
            <a:r>
              <a:rPr lang="en-US" sz="2400" dirty="0">
                <a:solidFill>
                  <a:schemeClr val="bg1"/>
                </a:solidFill>
              </a:rPr>
              <a:t>Neutrophils 68%</a:t>
            </a:r>
          </a:p>
          <a:p>
            <a:pPr>
              <a:buClr>
                <a:srgbClr val="FFFF00"/>
              </a:buClr>
            </a:pPr>
            <a:r>
              <a:rPr lang="en-US" sz="2400" dirty="0">
                <a:solidFill>
                  <a:schemeClr val="bg1"/>
                </a:solidFill>
              </a:rPr>
              <a:t>History and present illness</a:t>
            </a:r>
          </a:p>
          <a:p>
            <a:pPr>
              <a:buClr>
                <a:srgbClr val="FFFF00"/>
              </a:buClr>
            </a:pPr>
            <a:endParaRPr lang="en-US" sz="2400" dirty="0">
              <a:solidFill>
                <a:schemeClr val="bg1"/>
              </a:solidFill>
            </a:endParaRPr>
          </a:p>
          <a:p>
            <a:pPr>
              <a:buClr>
                <a:srgbClr val="FFFF00"/>
              </a:buClr>
            </a:pPr>
            <a:r>
              <a:rPr lang="en-US" sz="2400" dirty="0">
                <a:solidFill>
                  <a:schemeClr val="bg1"/>
                </a:solidFill>
              </a:rPr>
              <a:t>THEN X-RAY FINDINGS</a:t>
            </a:r>
          </a:p>
          <a:p>
            <a:pPr>
              <a:buClr>
                <a:srgbClr val="FFFF00"/>
              </a:buClr>
            </a:pPr>
            <a:endParaRPr lang="en-US" sz="2400" dirty="0">
              <a:solidFill>
                <a:schemeClr val="bg1"/>
              </a:solidFill>
            </a:endParaRPr>
          </a:p>
          <a:p>
            <a:pPr>
              <a:buClr>
                <a:srgbClr val="FFFF00"/>
              </a:buClr>
            </a:pPr>
            <a:endParaRPr lang="en-US" sz="2400" dirty="0">
              <a:solidFill>
                <a:schemeClr val="bg1"/>
              </a:solidFill>
            </a:endParaRPr>
          </a:p>
        </p:txBody>
      </p:sp>
    </p:spTree>
    <p:extLst>
      <p:ext uri="{BB962C8B-B14F-4D97-AF65-F5344CB8AC3E}">
        <p14:creationId xmlns:p14="http://schemas.microsoft.com/office/powerpoint/2010/main" val="1086427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p:txBody>
      </p:sp>
      <p:sp>
        <p:nvSpPr>
          <p:cNvPr id="9" name="Title 1"/>
          <p:cNvSpPr txBox="1">
            <a:spLocks/>
          </p:cNvSpPr>
          <p:nvPr/>
        </p:nvSpPr>
        <p:spPr>
          <a:xfrm>
            <a:off x="838200" y="257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r>
              <a:rPr lang="en-US" dirty="0">
                <a:solidFill>
                  <a:srgbClr val="FFFF00"/>
                </a:solidFill>
              </a:rPr>
              <a:t>Clinical Presentation: JL </a:t>
            </a:r>
            <a:br>
              <a:rPr lang="en-US" dirty="0">
                <a:solidFill>
                  <a:srgbClr val="FFFF00"/>
                </a:solidFill>
              </a:rPr>
            </a:br>
            <a:endParaRPr lang="en-US" sz="2800" dirty="0">
              <a:solidFill>
                <a:srgbClr val="FFFF00"/>
              </a:solidFill>
            </a:endParaRPr>
          </a:p>
        </p:txBody>
      </p:sp>
      <p:sp>
        <p:nvSpPr>
          <p:cNvPr id="5" name="Content Placeholder 2"/>
          <p:cNvSpPr txBox="1">
            <a:spLocks/>
          </p:cNvSpPr>
          <p:nvPr/>
        </p:nvSpPr>
        <p:spPr>
          <a:xfrm>
            <a:off x="1325704" y="1548476"/>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FFFF00"/>
              </a:buClr>
              <a:buNone/>
            </a:pPr>
            <a:r>
              <a:rPr lang="en-US" sz="2400" dirty="0">
                <a:solidFill>
                  <a:schemeClr val="bg1"/>
                </a:solidFill>
              </a:rPr>
              <a:t>Pathology Report</a:t>
            </a:r>
          </a:p>
          <a:p>
            <a:pPr>
              <a:buClr>
                <a:srgbClr val="FFFF00"/>
              </a:buClr>
            </a:pPr>
            <a:r>
              <a:rPr lang="en-US" sz="2400" dirty="0">
                <a:solidFill>
                  <a:schemeClr val="bg1"/>
                </a:solidFill>
              </a:rPr>
              <a:t>2</a:t>
            </a:r>
            <a:r>
              <a:rPr lang="en-US" sz="2400" baseline="30000" dirty="0">
                <a:solidFill>
                  <a:schemeClr val="bg1"/>
                </a:solidFill>
              </a:rPr>
              <a:t>nd</a:t>
            </a:r>
            <a:r>
              <a:rPr lang="en-US" sz="2400" dirty="0">
                <a:solidFill>
                  <a:schemeClr val="bg1"/>
                </a:solidFill>
              </a:rPr>
              <a:t> toe of right foot (amputation): </a:t>
            </a:r>
          </a:p>
          <a:p>
            <a:pPr>
              <a:buClr>
                <a:srgbClr val="FFFF00"/>
              </a:buClr>
            </a:pPr>
            <a:r>
              <a:rPr lang="en-US" sz="2400" dirty="0">
                <a:solidFill>
                  <a:schemeClr val="bg1"/>
                </a:solidFill>
              </a:rPr>
              <a:t>Skin and </a:t>
            </a:r>
            <a:r>
              <a:rPr lang="en-US" sz="2400" dirty="0" err="1">
                <a:solidFill>
                  <a:schemeClr val="bg1"/>
                </a:solidFill>
              </a:rPr>
              <a:t>subcutis</a:t>
            </a:r>
            <a:r>
              <a:rPr lang="en-US" sz="2400" dirty="0">
                <a:solidFill>
                  <a:schemeClr val="bg1"/>
                </a:solidFill>
              </a:rPr>
              <a:t> with acute </a:t>
            </a:r>
            <a:r>
              <a:rPr lang="en-US" sz="2400" dirty="0" err="1">
                <a:solidFill>
                  <a:schemeClr val="bg1"/>
                </a:solidFill>
              </a:rPr>
              <a:t>suppurative</a:t>
            </a:r>
            <a:r>
              <a:rPr lang="en-US" sz="2400" dirty="0">
                <a:solidFill>
                  <a:schemeClr val="bg1"/>
                </a:solidFill>
              </a:rPr>
              <a:t> inflammation and necrosis. </a:t>
            </a:r>
          </a:p>
          <a:p>
            <a:pPr>
              <a:buClr>
                <a:srgbClr val="FFFF00"/>
              </a:buClr>
            </a:pPr>
            <a:r>
              <a:rPr lang="en-US" sz="2400" dirty="0">
                <a:solidFill>
                  <a:schemeClr val="bg1"/>
                </a:solidFill>
              </a:rPr>
              <a:t>Bone resection margin in negative for osteomyelitis</a:t>
            </a:r>
          </a:p>
          <a:p>
            <a:pPr>
              <a:buClr>
                <a:srgbClr val="FFFF00"/>
              </a:buClr>
            </a:pPr>
            <a:endParaRPr lang="en-US" sz="2400" dirty="0">
              <a:solidFill>
                <a:schemeClr val="bg1"/>
              </a:solidFill>
            </a:endParaRPr>
          </a:p>
        </p:txBody>
      </p:sp>
    </p:spTree>
    <p:extLst>
      <p:ext uri="{BB962C8B-B14F-4D97-AF65-F5344CB8AC3E}">
        <p14:creationId xmlns:p14="http://schemas.microsoft.com/office/powerpoint/2010/main" val="1984140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940905" y="784541"/>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p:txBody>
      </p:sp>
      <p:sp>
        <p:nvSpPr>
          <p:cNvPr id="9" name="Title 1"/>
          <p:cNvSpPr txBox="1">
            <a:spLocks/>
          </p:cNvSpPr>
          <p:nvPr/>
        </p:nvSpPr>
        <p:spPr>
          <a:xfrm>
            <a:off x="74428" y="-210560"/>
            <a:ext cx="121175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marL="179388" algn="ctr"/>
            <a:r>
              <a:rPr lang="en-US" sz="4000" dirty="0">
                <a:solidFill>
                  <a:srgbClr val="FFFF00"/>
                </a:solidFill>
              </a:rPr>
              <a:t>What is importance of proximal bone biopsy? </a:t>
            </a:r>
          </a:p>
        </p:txBody>
      </p:sp>
      <p:sp>
        <p:nvSpPr>
          <p:cNvPr id="5" name="Content Placeholder 2"/>
          <p:cNvSpPr txBox="1">
            <a:spLocks/>
          </p:cNvSpPr>
          <p:nvPr/>
        </p:nvSpPr>
        <p:spPr>
          <a:xfrm>
            <a:off x="483849" y="657956"/>
            <a:ext cx="11298729" cy="106396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1800" dirty="0">
                <a:solidFill>
                  <a:schemeClr val="bg1"/>
                </a:solidFill>
              </a:rPr>
              <a:t>Chronic recurrent multifocal osteomyelitis (CRMO) is the most severe form of chronic nonbacterial osteomyelitis (CNO) and is a rare </a:t>
            </a:r>
            <a:r>
              <a:rPr lang="en-US" sz="1800" dirty="0" err="1">
                <a:solidFill>
                  <a:schemeClr val="bg1"/>
                </a:solidFill>
              </a:rPr>
              <a:t>autoinflammatory</a:t>
            </a:r>
            <a:r>
              <a:rPr lang="en-US" sz="1800" dirty="0">
                <a:solidFill>
                  <a:schemeClr val="bg1"/>
                </a:solidFill>
              </a:rPr>
              <a:t> bone disorder that mostly affects children and adolescents. CRMO is a diagnosis of exclusion, resulting in often-delayed diagnosis with over one year on average from onset of symptoms to time of diagnosis. Initial diagnosis is rare in adults.</a:t>
            </a:r>
          </a:p>
          <a:p>
            <a:pPr>
              <a:buClr>
                <a:srgbClr val="FFFF00"/>
              </a:buClr>
            </a:pPr>
            <a:endParaRPr lang="en-US" sz="1800" dirty="0">
              <a:solidFill>
                <a:schemeClr val="bg1"/>
              </a:solidFill>
            </a:endParaRPr>
          </a:p>
        </p:txBody>
      </p:sp>
      <p:sp>
        <p:nvSpPr>
          <p:cNvPr id="6" name="TextBox 5"/>
          <p:cNvSpPr txBox="1"/>
          <p:nvPr/>
        </p:nvSpPr>
        <p:spPr>
          <a:xfrm>
            <a:off x="3893423" y="6139139"/>
            <a:ext cx="8298577" cy="461665"/>
          </a:xfrm>
          <a:prstGeom prst="rect">
            <a:avLst/>
          </a:prstGeom>
          <a:noFill/>
        </p:spPr>
        <p:txBody>
          <a:bodyPr wrap="square" rtlCol="0">
            <a:spAutoFit/>
          </a:bodyPr>
          <a:lstStyle/>
          <a:p>
            <a:pPr marL="460375" indent="-460375"/>
            <a:r>
              <a:rPr lang="en-US" sz="1200" dirty="0" err="1">
                <a:solidFill>
                  <a:schemeClr val="bg1"/>
                </a:solidFill>
              </a:rPr>
              <a:t>Mahady</a:t>
            </a:r>
            <a:r>
              <a:rPr lang="en-US" sz="1200" dirty="0">
                <a:solidFill>
                  <a:schemeClr val="bg1"/>
                </a:solidFill>
              </a:rPr>
              <a:t> S, </a:t>
            </a:r>
            <a:r>
              <a:rPr lang="en-US" sz="1200" dirty="0" err="1">
                <a:solidFill>
                  <a:schemeClr val="bg1"/>
                </a:solidFill>
              </a:rPr>
              <a:t>Ladani</a:t>
            </a:r>
            <a:r>
              <a:rPr lang="en-US" sz="1200" dirty="0">
                <a:solidFill>
                  <a:schemeClr val="bg1"/>
                </a:solidFill>
              </a:rPr>
              <a:t> A. Clinical and Diagnostic Considerations for Atypical, Adult Onset Presentation of Chronic Recurrent Multifocal Osteomyelitis (CRMO). </a:t>
            </a:r>
            <a:r>
              <a:rPr lang="en-US" sz="1200" i="1" dirty="0">
                <a:solidFill>
                  <a:schemeClr val="bg1"/>
                </a:solidFill>
              </a:rPr>
              <a:t>Case Rep </a:t>
            </a:r>
            <a:r>
              <a:rPr lang="en-US" sz="1200" i="1" dirty="0" err="1">
                <a:solidFill>
                  <a:schemeClr val="bg1"/>
                </a:solidFill>
              </a:rPr>
              <a:t>Rheumatol</a:t>
            </a:r>
            <a:r>
              <a:rPr lang="en-US" sz="1200" dirty="0">
                <a:solidFill>
                  <a:schemeClr val="bg1"/>
                </a:solidFill>
              </a:rPr>
              <a:t>. 2019;2019:8206892. Published 2019 Sep 29. doi:10.1155/2019/8206892</a:t>
            </a:r>
          </a:p>
        </p:txBody>
      </p:sp>
      <p:pic>
        <p:nvPicPr>
          <p:cNvPr id="11266" name="Picture 2" descr="https://www.ncbi.nlm.nih.gov/pmc/articles/instance/6791280/bin/CRIRH2019-8206892.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223" y="2717021"/>
            <a:ext cx="3371862" cy="32322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4428" y="1783763"/>
            <a:ext cx="3931636" cy="954107"/>
          </a:xfrm>
          <a:prstGeom prst="rect">
            <a:avLst/>
          </a:prstGeom>
        </p:spPr>
        <p:txBody>
          <a:bodyPr wrap="square">
            <a:spAutoFit/>
          </a:bodyPr>
          <a:lstStyle/>
          <a:p>
            <a:pPr marL="171450" indent="-171450" algn="ctr">
              <a:buClr>
                <a:srgbClr val="FFFF00"/>
              </a:buClr>
              <a:buFont typeface="Arial" charset="0"/>
              <a:buChar char="•"/>
            </a:pPr>
            <a:r>
              <a:rPr lang="en-US" sz="1400" dirty="0">
                <a:solidFill>
                  <a:srgbClr val="FFFFFF"/>
                </a:solidFill>
              </a:rPr>
              <a:t> PET scan whole body performed on 1/9/2019. (a) Anterior view and (b) posterior view with </a:t>
            </a:r>
            <a:r>
              <a:rPr lang="en-US" sz="1400" dirty="0" err="1">
                <a:solidFill>
                  <a:srgbClr val="FFFFFF"/>
                </a:solidFill>
              </a:rPr>
              <a:t>hypermetabolism</a:t>
            </a:r>
            <a:r>
              <a:rPr lang="en-US" sz="1400" dirty="0">
                <a:solidFill>
                  <a:srgbClr val="FFFFFF"/>
                </a:solidFill>
              </a:rPr>
              <a:t> of the left side of pelvis and ileum and bilateral medial clavicles</a:t>
            </a:r>
            <a:endParaRPr lang="en-US" sz="1400" b="0" i="0" dirty="0">
              <a:solidFill>
                <a:srgbClr val="FFFFFF"/>
              </a:solidFill>
              <a:effectLst/>
            </a:endParaRPr>
          </a:p>
        </p:txBody>
      </p:sp>
      <p:pic>
        <p:nvPicPr>
          <p:cNvPr id="11268" name="Picture 4" descr="https://www.ncbi.nlm.nih.gov/pmc/articles/instance/6791280/bin/CRIRH2019-820689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5206" y="2663857"/>
            <a:ext cx="3896704" cy="318490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813085" y="1644559"/>
            <a:ext cx="4416515" cy="954107"/>
          </a:xfrm>
          <a:prstGeom prst="rect">
            <a:avLst/>
          </a:prstGeom>
        </p:spPr>
        <p:txBody>
          <a:bodyPr wrap="square">
            <a:spAutoFit/>
          </a:bodyPr>
          <a:lstStyle/>
          <a:p>
            <a:pPr marL="171450" indent="-171450" algn="ctr">
              <a:buClr>
                <a:srgbClr val="FFFF00"/>
              </a:buClr>
              <a:buFont typeface="Arial" charset="0"/>
              <a:buChar char="•"/>
            </a:pPr>
            <a:r>
              <a:rPr lang="en-US" sz="1400" dirty="0">
                <a:solidFill>
                  <a:schemeClr val="bg1"/>
                </a:solidFill>
              </a:rPr>
              <a:t>CT biopsy imaging axial body view with a slice thickness of 2.00 demonstrating lytic (example inside circle) and sclerotic lesions (examples of thickened bone pointed to with arrows) of the left medial clavicle and left first rib.</a:t>
            </a:r>
            <a:endParaRPr lang="en-US" sz="1400" b="0" i="0" dirty="0">
              <a:solidFill>
                <a:schemeClr val="bg1"/>
              </a:solidFill>
              <a:effectLst/>
            </a:endParaRPr>
          </a:p>
        </p:txBody>
      </p:sp>
      <p:pic>
        <p:nvPicPr>
          <p:cNvPr id="11270" name="Picture 6" descr="https://www.ncbi.nlm.nih.gov/pmc/articles/instance/6791280/bin/CRIRH2019-8206892.0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6600" y="3388244"/>
            <a:ext cx="3122879" cy="263154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996359" y="1394817"/>
            <a:ext cx="3931636" cy="2031325"/>
          </a:xfrm>
          <a:prstGeom prst="rect">
            <a:avLst/>
          </a:prstGeom>
        </p:spPr>
        <p:txBody>
          <a:bodyPr wrap="square">
            <a:spAutoFit/>
          </a:bodyPr>
          <a:lstStyle/>
          <a:p>
            <a:pPr marL="171450" indent="-171450" algn="ctr">
              <a:buClr>
                <a:srgbClr val="FFFF00"/>
              </a:buClr>
              <a:buFont typeface="Arial" charset="0"/>
              <a:buChar char="•"/>
            </a:pPr>
            <a:r>
              <a:rPr lang="en-US" sz="1400" dirty="0">
                <a:solidFill>
                  <a:schemeClr val="bg1"/>
                </a:solidFill>
              </a:rPr>
              <a:t>CT biopsy imaging axial body view with slice thickness 5.00 demonstrating lytic (example inside circle) and sclerotic lesions (examples of thickened bone pointed to with arrows) of the left sacrum and left ileum. Also, notice fusion of the left </a:t>
            </a:r>
            <a:r>
              <a:rPr lang="en-US" sz="1400" dirty="0" err="1">
                <a:solidFill>
                  <a:schemeClr val="bg1"/>
                </a:solidFill>
              </a:rPr>
              <a:t>sacro</a:t>
            </a:r>
            <a:r>
              <a:rPr lang="en-US" sz="1400" dirty="0">
                <a:solidFill>
                  <a:schemeClr val="bg1"/>
                </a:solidFill>
              </a:rPr>
              <a:t>-iliac joint. For reference, the patient is prone in this image as it was taken during the time of biopsy; therefore, the left ileum/sacrum is on the left of the image.</a:t>
            </a:r>
            <a:endParaRPr lang="en-US" sz="1400" b="0" i="0" dirty="0">
              <a:solidFill>
                <a:schemeClr val="bg1"/>
              </a:solidFill>
              <a:effectLst/>
            </a:endParaRPr>
          </a:p>
        </p:txBody>
      </p:sp>
    </p:spTree>
    <p:extLst>
      <p:ext uri="{BB962C8B-B14F-4D97-AF65-F5344CB8AC3E}">
        <p14:creationId xmlns:p14="http://schemas.microsoft.com/office/powerpoint/2010/main" val="1678353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940905" y="784541"/>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p:txBody>
      </p:sp>
      <p:sp>
        <p:nvSpPr>
          <p:cNvPr id="9" name="Title 1"/>
          <p:cNvSpPr txBox="1">
            <a:spLocks/>
          </p:cNvSpPr>
          <p:nvPr/>
        </p:nvSpPr>
        <p:spPr>
          <a:xfrm>
            <a:off x="74428" y="-210560"/>
            <a:ext cx="121175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marL="179388" algn="ctr"/>
            <a:r>
              <a:rPr lang="en-US" sz="4000" dirty="0">
                <a:solidFill>
                  <a:srgbClr val="FFFF00"/>
                </a:solidFill>
              </a:rPr>
              <a:t>What is importance of proximal bone biopsy? </a:t>
            </a:r>
          </a:p>
        </p:txBody>
      </p:sp>
      <p:sp>
        <p:nvSpPr>
          <p:cNvPr id="5" name="Content Placeholder 2"/>
          <p:cNvSpPr txBox="1">
            <a:spLocks/>
          </p:cNvSpPr>
          <p:nvPr/>
        </p:nvSpPr>
        <p:spPr>
          <a:xfrm>
            <a:off x="483849" y="657956"/>
            <a:ext cx="11298729" cy="106396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1800" dirty="0">
                <a:solidFill>
                  <a:schemeClr val="bg1"/>
                </a:solidFill>
              </a:rPr>
              <a:t>Chronic recurrent multifocal osteomyelitis (CRMO) is the most severe form of chronic nonbacterial osteomyelitis (CNO) and is a rare </a:t>
            </a:r>
            <a:r>
              <a:rPr lang="en-US" sz="1800" dirty="0" err="1">
                <a:solidFill>
                  <a:schemeClr val="bg1"/>
                </a:solidFill>
              </a:rPr>
              <a:t>autoinflammatory</a:t>
            </a:r>
            <a:r>
              <a:rPr lang="en-US" sz="1800" dirty="0">
                <a:solidFill>
                  <a:schemeClr val="bg1"/>
                </a:solidFill>
              </a:rPr>
              <a:t> bone disorder that mostly affects children and adolescents. CRMO is a diagnosis of exclusion, resulting in often-delayed diagnosis with over one year on average from onset of symptoms to time of diagnosis. Initial diagnosis is rare in adults.</a:t>
            </a:r>
          </a:p>
          <a:p>
            <a:pPr>
              <a:buClr>
                <a:srgbClr val="FFFF00"/>
              </a:buClr>
            </a:pPr>
            <a:endParaRPr lang="en-US" sz="1800" dirty="0">
              <a:solidFill>
                <a:schemeClr val="bg1"/>
              </a:solidFill>
            </a:endParaRPr>
          </a:p>
        </p:txBody>
      </p:sp>
      <p:sp>
        <p:nvSpPr>
          <p:cNvPr id="6" name="TextBox 5"/>
          <p:cNvSpPr txBox="1"/>
          <p:nvPr/>
        </p:nvSpPr>
        <p:spPr>
          <a:xfrm>
            <a:off x="3893423" y="6139139"/>
            <a:ext cx="8298577" cy="461665"/>
          </a:xfrm>
          <a:prstGeom prst="rect">
            <a:avLst/>
          </a:prstGeom>
          <a:noFill/>
        </p:spPr>
        <p:txBody>
          <a:bodyPr wrap="square" rtlCol="0">
            <a:spAutoFit/>
          </a:bodyPr>
          <a:lstStyle/>
          <a:p>
            <a:pPr marL="460375" indent="-460375"/>
            <a:r>
              <a:rPr lang="en-US" sz="1200" dirty="0" err="1">
                <a:solidFill>
                  <a:schemeClr val="bg1"/>
                </a:solidFill>
              </a:rPr>
              <a:t>Mahady</a:t>
            </a:r>
            <a:r>
              <a:rPr lang="en-US" sz="1200" dirty="0">
                <a:solidFill>
                  <a:schemeClr val="bg1"/>
                </a:solidFill>
              </a:rPr>
              <a:t> S, </a:t>
            </a:r>
            <a:r>
              <a:rPr lang="en-US" sz="1200" dirty="0" err="1">
                <a:solidFill>
                  <a:schemeClr val="bg1"/>
                </a:solidFill>
              </a:rPr>
              <a:t>Ladani</a:t>
            </a:r>
            <a:r>
              <a:rPr lang="en-US" sz="1200" dirty="0">
                <a:solidFill>
                  <a:schemeClr val="bg1"/>
                </a:solidFill>
              </a:rPr>
              <a:t> A. Clinical and Diagnostic Considerations for Atypical, Adult Onset Presentation of Chronic Recurrent Multifocal Osteomyelitis (CRMO). </a:t>
            </a:r>
            <a:r>
              <a:rPr lang="en-US" sz="1200" i="1" dirty="0">
                <a:solidFill>
                  <a:schemeClr val="bg1"/>
                </a:solidFill>
              </a:rPr>
              <a:t>Case Rep </a:t>
            </a:r>
            <a:r>
              <a:rPr lang="en-US" sz="1200" i="1" dirty="0" err="1">
                <a:solidFill>
                  <a:schemeClr val="bg1"/>
                </a:solidFill>
              </a:rPr>
              <a:t>Rheumatol</a:t>
            </a:r>
            <a:r>
              <a:rPr lang="en-US" sz="1200" dirty="0">
                <a:solidFill>
                  <a:schemeClr val="bg1"/>
                </a:solidFill>
              </a:rPr>
              <a:t>. 2019;2019:8206892. Published 2019 Sep 29. doi:10.1155/2019/8206892</a:t>
            </a:r>
          </a:p>
        </p:txBody>
      </p:sp>
      <p:sp>
        <p:nvSpPr>
          <p:cNvPr id="2" name="Rectangle 1"/>
          <p:cNvSpPr/>
          <p:nvPr/>
        </p:nvSpPr>
        <p:spPr>
          <a:xfrm>
            <a:off x="74428" y="1841638"/>
            <a:ext cx="5187166" cy="1600438"/>
          </a:xfrm>
          <a:prstGeom prst="rect">
            <a:avLst/>
          </a:prstGeom>
        </p:spPr>
        <p:txBody>
          <a:bodyPr wrap="square">
            <a:spAutoFit/>
          </a:bodyPr>
          <a:lstStyle/>
          <a:p>
            <a:pPr marL="171450" indent="-171450" algn="ctr">
              <a:buClr>
                <a:srgbClr val="FFFF00"/>
              </a:buClr>
              <a:buFont typeface="Arial" charset="0"/>
              <a:buChar char="•"/>
            </a:pPr>
            <a:r>
              <a:rPr lang="en-US" sz="1400" dirty="0">
                <a:solidFill>
                  <a:schemeClr val="bg1"/>
                </a:solidFill>
              </a:rPr>
              <a:t>Bone biopsy of the left medial clavicle performed on 1/21/2019. (a) H&amp;E 200x marrow fibrosis with plasma cell infiltrate. (b) H&amp;E 400x marrow fibrosis (lighter purple color throughout indicated by black arrow) in place of a fatty marrow background with plasma cell infiltrate that contains eccentric nuclei (area indicated by white arrow) representing changes indicative of chronic inflammation.</a:t>
            </a:r>
            <a:endParaRPr lang="en-US" sz="1400" b="0" i="0" dirty="0">
              <a:solidFill>
                <a:schemeClr val="bg1"/>
              </a:solidFill>
              <a:effectLst/>
            </a:endParaRPr>
          </a:p>
        </p:txBody>
      </p:sp>
      <p:sp>
        <p:nvSpPr>
          <p:cNvPr id="12" name="Rectangle 11"/>
          <p:cNvSpPr/>
          <p:nvPr/>
        </p:nvSpPr>
        <p:spPr>
          <a:xfrm>
            <a:off x="5880337" y="1962852"/>
            <a:ext cx="5071197" cy="1600438"/>
          </a:xfrm>
          <a:prstGeom prst="rect">
            <a:avLst/>
          </a:prstGeom>
        </p:spPr>
        <p:txBody>
          <a:bodyPr wrap="square">
            <a:spAutoFit/>
          </a:bodyPr>
          <a:lstStyle/>
          <a:p>
            <a:pPr marL="171450" indent="-171450" algn="ctr">
              <a:buClr>
                <a:srgbClr val="FFFF00"/>
              </a:buClr>
              <a:buFont typeface="Arial" charset="0"/>
              <a:buChar char="•"/>
            </a:pPr>
            <a:r>
              <a:rPr lang="en-US" sz="1400" dirty="0">
                <a:solidFill>
                  <a:schemeClr val="bg1"/>
                </a:solidFill>
              </a:rPr>
              <a:t>Bone biopsy of the left medial clavicle performed on 1/21/2019. (a) H&amp;E 200x marrow fibrosis with plasma cell infiltrate. (b) H&amp;E 400x marrow fibrosis (lighter purple color throughout indicated by black arrow) in place of a fatty marrow background with plasma cell infiltrate that contains eccentric nuclei (area indicated by white arrow) representing changes indicative of chronic inflammation.</a:t>
            </a:r>
            <a:endParaRPr lang="en-US" sz="1400" b="0" i="0" dirty="0">
              <a:solidFill>
                <a:schemeClr val="bg1"/>
              </a:solidFill>
              <a:effectLst/>
            </a:endParaRPr>
          </a:p>
        </p:txBody>
      </p:sp>
      <p:pic>
        <p:nvPicPr>
          <p:cNvPr id="13314" name="Picture 2" descr="https://www.ncbi.nlm.nih.gov/pmc/articles/instance/6791280/bin/CRIRH2019-8206892.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49" y="3490004"/>
            <a:ext cx="4954772" cy="218245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www.ncbi.nlm.nih.gov/pmc/articles/instance/6791280/bin/CRIRH2019-8206892.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9797" y="3524907"/>
            <a:ext cx="4675718" cy="2056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695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p:txBody>
      </p:sp>
      <p:sp>
        <p:nvSpPr>
          <p:cNvPr id="9" name="Title 1"/>
          <p:cNvSpPr txBox="1">
            <a:spLocks/>
          </p:cNvSpPr>
          <p:nvPr/>
        </p:nvSpPr>
        <p:spPr>
          <a:xfrm>
            <a:off x="140814" y="-78729"/>
            <a:ext cx="120254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marL="179388" algn="ctr"/>
            <a:r>
              <a:rPr lang="en-US" sz="4000" dirty="0">
                <a:solidFill>
                  <a:srgbClr val="FFFF00"/>
                </a:solidFill>
              </a:rPr>
              <a:t>What is importance of proximal bone biopsy? </a:t>
            </a:r>
          </a:p>
        </p:txBody>
      </p:sp>
      <p:sp>
        <p:nvSpPr>
          <p:cNvPr id="5" name="Content Placeholder 2"/>
          <p:cNvSpPr txBox="1">
            <a:spLocks/>
          </p:cNvSpPr>
          <p:nvPr/>
        </p:nvSpPr>
        <p:spPr>
          <a:xfrm>
            <a:off x="170122" y="1085183"/>
            <a:ext cx="11966808"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2000" dirty="0">
                <a:solidFill>
                  <a:schemeClr val="bg1"/>
                </a:solidFill>
              </a:rPr>
              <a:t>While the diagnosis of Chronic recurrent multifocal osteomyelitis (CRMO) is primarily based on exclusion of other differential diagnoses, history of recurrent bone pain, and the presence of sclerotic bone lesions, there do exist some diagnostic tools such as the diagnostic criteria and score coefficient calculation. </a:t>
            </a:r>
          </a:p>
          <a:p>
            <a:pPr>
              <a:buClr>
                <a:srgbClr val="FFFF00"/>
              </a:buClr>
            </a:pPr>
            <a:r>
              <a:rPr lang="en-US" sz="2000" dirty="0">
                <a:solidFill>
                  <a:schemeClr val="bg1"/>
                </a:solidFill>
              </a:rPr>
              <a:t>However, based on this necessity of exclusion of other differential diagnosis, bone biopsy remains mandatory in particular in adult patients. It is important to improve the clinical understanding of CRMO by the documentation of more cases, route of diagnosis, and treatment choices made in order to help develop clearer diagnostic and treatment guidelines.</a:t>
            </a:r>
          </a:p>
          <a:p>
            <a:pPr>
              <a:buClr>
                <a:srgbClr val="FFFF00"/>
              </a:buClr>
            </a:pPr>
            <a:endParaRPr lang="en-US" sz="2000" dirty="0">
              <a:solidFill>
                <a:schemeClr val="bg1"/>
              </a:solidFill>
            </a:endParaRPr>
          </a:p>
        </p:txBody>
      </p:sp>
      <p:sp>
        <p:nvSpPr>
          <p:cNvPr id="7" name="TextBox 6"/>
          <p:cNvSpPr txBox="1"/>
          <p:nvPr/>
        </p:nvSpPr>
        <p:spPr>
          <a:xfrm>
            <a:off x="1" y="6139139"/>
            <a:ext cx="12192000" cy="461665"/>
          </a:xfrm>
          <a:prstGeom prst="rect">
            <a:avLst/>
          </a:prstGeom>
          <a:noFill/>
        </p:spPr>
        <p:txBody>
          <a:bodyPr wrap="square" rtlCol="0">
            <a:spAutoFit/>
          </a:bodyPr>
          <a:lstStyle/>
          <a:p>
            <a:pPr marL="460375" indent="-460375"/>
            <a:r>
              <a:rPr lang="en-US" sz="1200" dirty="0" err="1">
                <a:solidFill>
                  <a:schemeClr val="bg1"/>
                </a:solidFill>
              </a:rPr>
              <a:t>Mahady</a:t>
            </a:r>
            <a:r>
              <a:rPr lang="en-US" sz="1200" dirty="0">
                <a:solidFill>
                  <a:schemeClr val="bg1"/>
                </a:solidFill>
              </a:rPr>
              <a:t> S, </a:t>
            </a:r>
            <a:r>
              <a:rPr lang="en-US" sz="1200" dirty="0" err="1">
                <a:solidFill>
                  <a:schemeClr val="bg1"/>
                </a:solidFill>
              </a:rPr>
              <a:t>Ladani</a:t>
            </a:r>
            <a:r>
              <a:rPr lang="en-US" sz="1200" dirty="0">
                <a:solidFill>
                  <a:schemeClr val="bg1"/>
                </a:solidFill>
              </a:rPr>
              <a:t> A. Clinical and Diagnostic Considerations for Atypical, Adult Onset Presentation of Chronic Recurrent Multifocal Osteomyelitis (CRMO). </a:t>
            </a:r>
            <a:r>
              <a:rPr lang="en-US" sz="1200" i="1" dirty="0">
                <a:solidFill>
                  <a:schemeClr val="bg1"/>
                </a:solidFill>
              </a:rPr>
              <a:t>Case Rep </a:t>
            </a:r>
            <a:r>
              <a:rPr lang="en-US" sz="1200" i="1" dirty="0" err="1">
                <a:solidFill>
                  <a:schemeClr val="bg1"/>
                </a:solidFill>
              </a:rPr>
              <a:t>Rheumatol</a:t>
            </a:r>
            <a:r>
              <a:rPr lang="en-US" sz="1200" dirty="0">
                <a:solidFill>
                  <a:schemeClr val="bg1"/>
                </a:solidFill>
              </a:rPr>
              <a:t>. 2019;2019:8206892. Published 2019 Sep 29. doi:10.1155/2019/8206892</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9142" y="2992139"/>
            <a:ext cx="5199319" cy="31037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31" y="3229866"/>
            <a:ext cx="5725325" cy="2915004"/>
          </a:xfrm>
          <a:prstGeom prst="rect">
            <a:avLst/>
          </a:prstGeom>
        </p:spPr>
      </p:pic>
    </p:spTree>
    <p:extLst>
      <p:ext uri="{BB962C8B-B14F-4D97-AF65-F5344CB8AC3E}">
        <p14:creationId xmlns:p14="http://schemas.microsoft.com/office/powerpoint/2010/main" val="568790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968" y="76524"/>
            <a:ext cx="10515600" cy="1325563"/>
          </a:xfrm>
        </p:spPr>
        <p:txBody>
          <a:bodyPr>
            <a:normAutofit/>
          </a:bodyPr>
          <a:lstStyle/>
          <a:p>
            <a:pPr algn="ctr"/>
            <a:r>
              <a:rPr lang="en-US" dirty="0">
                <a:solidFill>
                  <a:srgbClr val="FFFF00"/>
                </a:solidFill>
              </a:rPr>
              <a:t>Next week’s agenda</a:t>
            </a:r>
          </a:p>
        </p:txBody>
      </p:sp>
      <p:sp>
        <p:nvSpPr>
          <p:cNvPr id="8" name="Content Placeholder 2"/>
          <p:cNvSpPr txBox="1">
            <a:spLocks/>
          </p:cNvSpPr>
          <p:nvPr/>
        </p:nvSpPr>
        <p:spPr>
          <a:xfrm>
            <a:off x="838200" y="1788403"/>
            <a:ext cx="10960261"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0" name="Content Placeholder 2"/>
          <p:cNvSpPr txBox="1">
            <a:spLocks/>
          </p:cNvSpPr>
          <p:nvPr/>
        </p:nvSpPr>
        <p:spPr>
          <a:xfrm>
            <a:off x="1499191" y="1788403"/>
            <a:ext cx="9441711" cy="3255706"/>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dirty="0">
              <a:solidFill>
                <a:schemeClr val="bg1"/>
              </a:solidFill>
              <a:effectLst/>
            </a:endParaRPr>
          </a:p>
          <a:p>
            <a:pPr>
              <a:buClr>
                <a:srgbClr val="FFFF00"/>
              </a:buClr>
            </a:pPr>
            <a:endParaRPr lang="en-US" dirty="0">
              <a:solidFill>
                <a:schemeClr val="bg1"/>
              </a:solidFill>
              <a:effectLst/>
            </a:endParaRPr>
          </a:p>
        </p:txBody>
      </p:sp>
      <p:sp>
        <p:nvSpPr>
          <p:cNvPr id="5" name="Content Placeholder 2"/>
          <p:cNvSpPr txBox="1">
            <a:spLocks/>
          </p:cNvSpPr>
          <p:nvPr/>
        </p:nvSpPr>
        <p:spPr>
          <a:xfrm>
            <a:off x="725302" y="2337411"/>
            <a:ext cx="11362525"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dirty="0">
                <a:solidFill>
                  <a:schemeClr val="bg1"/>
                </a:solidFill>
              </a:rPr>
              <a:t>Infected abdominal wall mesh and ventral hernia</a:t>
            </a:r>
          </a:p>
          <a:p>
            <a:pPr>
              <a:buClr>
                <a:srgbClr val="FFFF00"/>
              </a:buClr>
            </a:pPr>
            <a:r>
              <a:rPr lang="en-US" dirty="0">
                <a:solidFill>
                  <a:schemeClr val="bg1"/>
                </a:solidFill>
              </a:rPr>
              <a:t>Necrotizing fasciitis of hand and forearm</a:t>
            </a:r>
          </a:p>
          <a:p>
            <a:pPr>
              <a:buClr>
                <a:srgbClr val="FFFF00"/>
              </a:buClr>
            </a:pPr>
            <a:r>
              <a:rPr lang="en-US" dirty="0">
                <a:solidFill>
                  <a:schemeClr val="bg1"/>
                </a:solidFill>
              </a:rPr>
              <a:t>“Traumatic” neuroma of sacral nerve</a:t>
            </a:r>
          </a:p>
          <a:p>
            <a:pPr>
              <a:buClr>
                <a:srgbClr val="FFFF00"/>
              </a:buClr>
            </a:pPr>
            <a:r>
              <a:rPr lang="en-US" dirty="0">
                <a:solidFill>
                  <a:schemeClr val="bg1"/>
                </a:solidFill>
              </a:rPr>
              <a:t>Chronic </a:t>
            </a:r>
            <a:r>
              <a:rPr lang="en-US" dirty="0" err="1">
                <a:solidFill>
                  <a:schemeClr val="bg1"/>
                </a:solidFill>
              </a:rPr>
              <a:t>ostemyelitis</a:t>
            </a:r>
            <a:r>
              <a:rPr lang="en-US" dirty="0">
                <a:solidFill>
                  <a:schemeClr val="bg1"/>
                </a:solidFill>
              </a:rPr>
              <a:t> of pelvis</a:t>
            </a:r>
          </a:p>
          <a:p>
            <a:pPr>
              <a:buClr>
                <a:srgbClr val="FFFF00"/>
              </a:buClr>
            </a:pPr>
            <a:endParaRPr lang="en-US" dirty="0">
              <a:solidFill>
                <a:schemeClr val="bg1"/>
              </a:solidFill>
            </a:endParaRPr>
          </a:p>
          <a:p>
            <a:pPr>
              <a:buClr>
                <a:srgbClr val="FFFF00"/>
              </a:buClr>
            </a:pPr>
            <a:endParaRPr lang="en-US" dirty="0">
              <a:solidFill>
                <a:schemeClr val="bg1"/>
              </a:solidFill>
            </a:endParaRPr>
          </a:p>
        </p:txBody>
      </p:sp>
    </p:spTree>
    <p:extLst>
      <p:ext uri="{BB962C8B-B14F-4D97-AF65-F5344CB8AC3E}">
        <p14:creationId xmlns:p14="http://schemas.microsoft.com/office/powerpoint/2010/main" val="1636013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78F05-4490-D543-97BE-0B44C147B842}"/>
              </a:ext>
            </a:extLst>
          </p:cNvPr>
          <p:cNvSpPr>
            <a:spLocks noGrp="1"/>
          </p:cNvSpPr>
          <p:nvPr>
            <p:ph type="title"/>
          </p:nvPr>
        </p:nvSpPr>
        <p:spPr>
          <a:xfrm>
            <a:off x="753139" y="-16794"/>
            <a:ext cx="10515600" cy="1325563"/>
          </a:xfrm>
        </p:spPr>
        <p:txBody>
          <a:bodyPr/>
          <a:lstStyle/>
          <a:p>
            <a:pPr algn="ctr"/>
            <a:r>
              <a:rPr lang="en-US" dirty="0">
                <a:solidFill>
                  <a:srgbClr val="FFFF00"/>
                </a:solidFill>
              </a:rPr>
              <a:t>Procedures</a:t>
            </a:r>
          </a:p>
        </p:txBody>
      </p:sp>
      <p:sp>
        <p:nvSpPr>
          <p:cNvPr id="3" name="Content Placeholder 2">
            <a:extLst>
              <a:ext uri="{FF2B5EF4-FFF2-40B4-BE49-F238E27FC236}">
                <a16:creationId xmlns:a16="http://schemas.microsoft.com/office/drawing/2014/main" id="{3D9020F3-6714-4A4E-B4D5-2DC0B3947E7B}"/>
              </a:ext>
            </a:extLst>
          </p:cNvPr>
          <p:cNvSpPr>
            <a:spLocks noGrp="1"/>
          </p:cNvSpPr>
          <p:nvPr>
            <p:ph idx="1"/>
          </p:nvPr>
        </p:nvSpPr>
        <p:spPr>
          <a:xfrm>
            <a:off x="1675857" y="1125346"/>
            <a:ext cx="8946541" cy="4195481"/>
          </a:xfrm>
        </p:spPr>
        <p:txBody>
          <a:bodyPr>
            <a:normAutofit/>
          </a:bodyPr>
          <a:lstStyle/>
          <a:p>
            <a:r>
              <a:rPr lang="en-US" sz="2000" dirty="0"/>
              <a:t>Excision of left inguinal necrotic lymph node, incisional biopsy of left gluteal mass and left posterior hip soft tissue mass</a:t>
            </a:r>
          </a:p>
        </p:txBody>
      </p:sp>
      <p:pic>
        <p:nvPicPr>
          <p:cNvPr id="5" name="Picture 4">
            <a:extLst>
              <a:ext uri="{FF2B5EF4-FFF2-40B4-BE49-F238E27FC236}">
                <a16:creationId xmlns:a16="http://schemas.microsoft.com/office/drawing/2014/main" id="{F725CB36-F5C4-4B44-AA01-A2961BDA15E3}"/>
              </a:ext>
            </a:extLst>
          </p:cNvPr>
          <p:cNvPicPr>
            <a:picLocks noChangeAspect="1"/>
          </p:cNvPicPr>
          <p:nvPr/>
        </p:nvPicPr>
        <p:blipFill rotWithShape="1">
          <a:blip r:embed="rId2"/>
          <a:srcRect l="19155" r="10257"/>
          <a:stretch/>
        </p:blipFill>
        <p:spPr>
          <a:xfrm rot="5400000">
            <a:off x="3999754" y="2205428"/>
            <a:ext cx="3926392" cy="4171793"/>
          </a:xfrm>
          <a:prstGeom prst="rect">
            <a:avLst/>
          </a:prstGeom>
        </p:spPr>
      </p:pic>
      <p:pic>
        <p:nvPicPr>
          <p:cNvPr id="7" name="Picture 6">
            <a:extLst>
              <a:ext uri="{FF2B5EF4-FFF2-40B4-BE49-F238E27FC236}">
                <a16:creationId xmlns:a16="http://schemas.microsoft.com/office/drawing/2014/main" id="{334B783B-FDDC-A443-818D-2541D58F4236}"/>
              </a:ext>
            </a:extLst>
          </p:cNvPr>
          <p:cNvPicPr>
            <a:picLocks noChangeAspect="1"/>
          </p:cNvPicPr>
          <p:nvPr/>
        </p:nvPicPr>
        <p:blipFill>
          <a:blip r:embed="rId3"/>
          <a:stretch>
            <a:fillRect/>
          </a:stretch>
        </p:blipFill>
        <p:spPr>
          <a:xfrm rot="5400000">
            <a:off x="8144335" y="2796359"/>
            <a:ext cx="3745839" cy="2809379"/>
          </a:xfrm>
          <a:prstGeom prst="rect">
            <a:avLst/>
          </a:prstGeom>
        </p:spPr>
      </p:pic>
      <p:pic>
        <p:nvPicPr>
          <p:cNvPr id="13" name="Picture 12">
            <a:extLst>
              <a:ext uri="{FF2B5EF4-FFF2-40B4-BE49-F238E27FC236}">
                <a16:creationId xmlns:a16="http://schemas.microsoft.com/office/drawing/2014/main" id="{C59BA996-9AB6-6040-8ECC-51B8966B94DC}"/>
              </a:ext>
            </a:extLst>
          </p:cNvPr>
          <p:cNvPicPr>
            <a:picLocks noChangeAspect="1"/>
          </p:cNvPicPr>
          <p:nvPr/>
        </p:nvPicPr>
        <p:blipFill rotWithShape="1">
          <a:blip r:embed="rId4"/>
          <a:srcRect b="2800"/>
          <a:stretch/>
        </p:blipFill>
        <p:spPr>
          <a:xfrm rot="5400000">
            <a:off x="278422" y="3030481"/>
            <a:ext cx="3503449" cy="2554014"/>
          </a:xfrm>
          <a:prstGeom prst="rect">
            <a:avLst/>
          </a:prstGeom>
        </p:spPr>
      </p:pic>
    </p:spTree>
    <p:extLst>
      <p:ext uri="{BB962C8B-B14F-4D97-AF65-F5344CB8AC3E}">
        <p14:creationId xmlns:p14="http://schemas.microsoft.com/office/powerpoint/2010/main" val="764444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850BF-8EBF-1646-8A15-8E40FD27E138}"/>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E640C7AE-A4DB-EF41-89E2-290A9EAA9D60}"/>
              </a:ext>
            </a:extLst>
          </p:cNvPr>
          <p:cNvSpPr>
            <a:spLocks noGrp="1"/>
          </p:cNvSpPr>
          <p:nvPr>
            <p:ph idx="1"/>
          </p:nvPr>
        </p:nvSpPr>
        <p:spPr>
          <a:xfrm>
            <a:off x="838200" y="1152983"/>
            <a:ext cx="10846981" cy="5205287"/>
          </a:xfrm>
        </p:spPr>
        <p:txBody>
          <a:bodyPr numCol="2">
            <a:normAutofit/>
          </a:bodyPr>
          <a:lstStyle/>
          <a:p>
            <a:r>
              <a:rPr lang="en-US" sz="2000" dirty="0"/>
              <a:t>Age: 51</a:t>
            </a:r>
          </a:p>
          <a:p>
            <a:r>
              <a:rPr lang="en-US" sz="2000" dirty="0"/>
              <a:t>The mass began as a pimple 9/2019 and has increased in size. I performed a biopsy on 5/22 showing no clear evidence of malignancy. Admitted patient for biopsy and secondary infection and he signed out AMA. He states the mass has become painful. BMI 26.4</a:t>
            </a:r>
          </a:p>
          <a:p>
            <a:r>
              <a:rPr lang="en-US" sz="2000" dirty="0"/>
              <a:t>ROS: denies weight loss, back pain, nausea, vomiting, night sweats, dysuria, diarrhea, constipation</a:t>
            </a:r>
          </a:p>
          <a:p>
            <a:r>
              <a:rPr lang="en-US" sz="2000" dirty="0"/>
              <a:t>Fam Hx: mother died of cancer at 53yo</a:t>
            </a:r>
          </a:p>
          <a:p>
            <a:r>
              <a:rPr lang="en-US" sz="2000" dirty="0"/>
              <a:t>Physical Exam: </a:t>
            </a:r>
          </a:p>
          <a:p>
            <a:pPr lvl="1"/>
            <a:r>
              <a:rPr lang="en-US" sz="2000" dirty="0"/>
              <a:t>Gen: no acute distress, AAOx3</a:t>
            </a:r>
          </a:p>
          <a:p>
            <a:pPr lvl="1"/>
            <a:r>
              <a:rPr lang="en-US" sz="2000" dirty="0"/>
              <a:t>Cardiac: NSR</a:t>
            </a:r>
          </a:p>
          <a:p>
            <a:pPr lvl="1"/>
            <a:r>
              <a:rPr lang="en-US" sz="2000" dirty="0" err="1"/>
              <a:t>Pulm</a:t>
            </a:r>
            <a:r>
              <a:rPr lang="en-US" sz="2000" dirty="0"/>
              <a:t>: non-labored respirations</a:t>
            </a:r>
          </a:p>
          <a:p>
            <a:pPr lvl="1"/>
            <a:r>
              <a:rPr lang="en-US" sz="2000" dirty="0"/>
              <a:t>Abdomen: soft, non-tender, non-distended</a:t>
            </a:r>
          </a:p>
          <a:p>
            <a:pPr lvl="1"/>
            <a:r>
              <a:rPr lang="en-US" sz="2000" dirty="0"/>
              <a:t>Skin exam: left gluteal mass measuring 9cmx5cm, fixed left inguinal node lymphadenopathy 4x4cm, non-tender, no ulceration</a:t>
            </a:r>
          </a:p>
        </p:txBody>
      </p:sp>
      <p:sp>
        <p:nvSpPr>
          <p:cNvPr id="4" name="Title 1"/>
          <p:cNvSpPr txBox="1">
            <a:spLocks/>
          </p:cNvSpPr>
          <p:nvPr/>
        </p:nvSpPr>
        <p:spPr>
          <a:xfrm>
            <a:off x="838200" y="257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r>
              <a:rPr lang="en-US" dirty="0">
                <a:solidFill>
                  <a:srgbClr val="FFFF00"/>
                </a:solidFill>
              </a:rPr>
              <a:t>Clinical Presentation: JM </a:t>
            </a:r>
            <a:br>
              <a:rPr lang="en-US" dirty="0">
                <a:solidFill>
                  <a:srgbClr val="FFFF00"/>
                </a:solidFill>
              </a:rPr>
            </a:br>
            <a:endParaRPr lang="en-US" sz="2800" dirty="0">
              <a:solidFill>
                <a:srgbClr val="FFFF00"/>
              </a:solidFill>
            </a:endParaRPr>
          </a:p>
        </p:txBody>
      </p:sp>
    </p:spTree>
    <p:extLst>
      <p:ext uri="{BB962C8B-B14F-4D97-AF65-F5344CB8AC3E}">
        <p14:creationId xmlns:p14="http://schemas.microsoft.com/office/powerpoint/2010/main" val="1778123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A21F-78D1-EB42-8F14-C1B8ADC13208}"/>
              </a:ext>
            </a:extLst>
          </p:cNvPr>
          <p:cNvSpPr>
            <a:spLocks noGrp="1"/>
          </p:cNvSpPr>
          <p:nvPr>
            <p:ph type="title"/>
          </p:nvPr>
        </p:nvSpPr>
        <p:spPr/>
        <p:txBody>
          <a:bodyPr/>
          <a:lstStyle/>
          <a:p>
            <a:pPr algn="ctr"/>
            <a:r>
              <a:rPr lang="en-US" dirty="0">
                <a:solidFill>
                  <a:srgbClr val="FFFF00"/>
                </a:solidFill>
              </a:rPr>
              <a:t>JM: Hospital Day 1-3</a:t>
            </a:r>
          </a:p>
        </p:txBody>
      </p:sp>
      <p:sp>
        <p:nvSpPr>
          <p:cNvPr id="3" name="Content Placeholder 2">
            <a:extLst>
              <a:ext uri="{FF2B5EF4-FFF2-40B4-BE49-F238E27FC236}">
                <a16:creationId xmlns:a16="http://schemas.microsoft.com/office/drawing/2014/main" id="{50076C78-0539-A14E-B8C6-FF2B0D5E4BCC}"/>
              </a:ext>
            </a:extLst>
          </p:cNvPr>
          <p:cNvSpPr>
            <a:spLocks noGrp="1"/>
          </p:cNvSpPr>
          <p:nvPr>
            <p:ph idx="1"/>
          </p:nvPr>
        </p:nvSpPr>
        <p:spPr/>
        <p:txBody>
          <a:bodyPr>
            <a:normAutofit fontScale="92500" lnSpcReduction="10000"/>
          </a:bodyPr>
          <a:lstStyle/>
          <a:p>
            <a:r>
              <a:rPr lang="en-US" dirty="0"/>
              <a:t>Pathology 5/22</a:t>
            </a:r>
          </a:p>
          <a:p>
            <a:pPr lvl="1"/>
            <a:r>
              <a:rPr lang="en-US" dirty="0"/>
              <a:t>Fragments of fibroconnective tissue showing acute and chronic inflammation, granulation tissue, focal lymphoid aggregates and necrosis</a:t>
            </a:r>
          </a:p>
          <a:p>
            <a:r>
              <a:rPr lang="en-US" dirty="0"/>
              <a:t>CT chest, abdomen, pelvis 5/22</a:t>
            </a:r>
          </a:p>
          <a:p>
            <a:pPr lvl="1"/>
            <a:r>
              <a:rPr lang="en-US" dirty="0"/>
              <a:t>Increased cutaneous thickening and nodularity in the left gluteal region, with increasing nodules in the left lateral aspect of the buttocks</a:t>
            </a:r>
          </a:p>
          <a:p>
            <a:pPr lvl="1"/>
            <a:r>
              <a:rPr lang="en-US" dirty="0"/>
              <a:t>Mass extending to left gluteus maximus muscle with attenuated, but intact fat plane</a:t>
            </a:r>
          </a:p>
          <a:p>
            <a:pPr lvl="1"/>
            <a:r>
              <a:rPr lang="en-US" dirty="0"/>
              <a:t>Necrotic left inguinal lymph node/abscess</a:t>
            </a:r>
          </a:p>
          <a:p>
            <a:r>
              <a:rPr lang="en-US" dirty="0"/>
              <a:t>Left inguinal lymph node FNA</a:t>
            </a:r>
          </a:p>
          <a:p>
            <a:pPr lvl="1"/>
            <a:r>
              <a:rPr lang="en-US" dirty="0"/>
              <a:t>Predominantly necrotic tissue with findings most compatible with a lymphoproliferative disorder</a:t>
            </a:r>
          </a:p>
        </p:txBody>
      </p:sp>
    </p:spTree>
    <p:extLst>
      <p:ext uri="{BB962C8B-B14F-4D97-AF65-F5344CB8AC3E}">
        <p14:creationId xmlns:p14="http://schemas.microsoft.com/office/powerpoint/2010/main" val="1975700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9767F-4959-5147-A359-8062355C2B28}"/>
              </a:ext>
            </a:extLst>
          </p:cNvPr>
          <p:cNvSpPr>
            <a:spLocks noGrp="1"/>
          </p:cNvSpPr>
          <p:nvPr>
            <p:ph type="title"/>
          </p:nvPr>
        </p:nvSpPr>
        <p:spPr/>
        <p:txBody>
          <a:bodyPr/>
          <a:lstStyle/>
          <a:p>
            <a:pPr algn="ctr"/>
            <a:r>
              <a:rPr lang="en-US" dirty="0">
                <a:solidFill>
                  <a:srgbClr val="FFFF00"/>
                </a:solidFill>
              </a:rPr>
              <a:t>JM: Labs</a:t>
            </a:r>
          </a:p>
        </p:txBody>
      </p:sp>
      <p:sp>
        <p:nvSpPr>
          <p:cNvPr id="3" name="Content Placeholder 2">
            <a:extLst>
              <a:ext uri="{FF2B5EF4-FFF2-40B4-BE49-F238E27FC236}">
                <a16:creationId xmlns:a16="http://schemas.microsoft.com/office/drawing/2014/main" id="{8CB6712F-B326-334F-AE9B-5A7D86641097}"/>
              </a:ext>
            </a:extLst>
          </p:cNvPr>
          <p:cNvSpPr>
            <a:spLocks noGrp="1"/>
          </p:cNvSpPr>
          <p:nvPr>
            <p:ph idx="1"/>
          </p:nvPr>
        </p:nvSpPr>
        <p:spPr>
          <a:xfrm>
            <a:off x="872295" y="1998639"/>
            <a:ext cx="8946541" cy="4195481"/>
          </a:xfrm>
        </p:spPr>
        <p:txBody>
          <a:bodyPr/>
          <a:lstStyle/>
          <a:p>
            <a:r>
              <a:rPr lang="en-US" dirty="0"/>
              <a:t>G6PD pending</a:t>
            </a:r>
          </a:p>
          <a:p>
            <a:r>
              <a:rPr lang="en-US" dirty="0"/>
              <a:t>B2-microglobulin 1.95</a:t>
            </a:r>
          </a:p>
          <a:p>
            <a:r>
              <a:rPr lang="en-US" dirty="0"/>
              <a:t>CRP &lt;0.29, ESR 12</a:t>
            </a:r>
          </a:p>
          <a:p>
            <a:r>
              <a:rPr lang="en-US" dirty="0"/>
              <a:t>HIV non-reactive</a:t>
            </a:r>
          </a:p>
          <a:p>
            <a:r>
              <a:rPr lang="en-US" dirty="0"/>
              <a:t>LDH 431</a:t>
            </a:r>
          </a:p>
          <a:p>
            <a:r>
              <a:rPr lang="en-US" dirty="0"/>
              <a:t>Hep B non-reactive</a:t>
            </a:r>
          </a:p>
        </p:txBody>
      </p:sp>
      <p:grpSp>
        <p:nvGrpSpPr>
          <p:cNvPr id="4" name="Group 3">
            <a:extLst>
              <a:ext uri="{FF2B5EF4-FFF2-40B4-BE49-F238E27FC236}">
                <a16:creationId xmlns:a16="http://schemas.microsoft.com/office/drawing/2014/main" id="{47182F50-E890-0945-B0F3-F9E556EE5941}"/>
              </a:ext>
            </a:extLst>
          </p:cNvPr>
          <p:cNvGrpSpPr/>
          <p:nvPr/>
        </p:nvGrpSpPr>
        <p:grpSpPr>
          <a:xfrm>
            <a:off x="6004472" y="2761619"/>
            <a:ext cx="5009077" cy="1334761"/>
            <a:chOff x="2016672" y="4225185"/>
            <a:chExt cx="5009077" cy="1334761"/>
          </a:xfrm>
        </p:grpSpPr>
        <p:cxnSp>
          <p:nvCxnSpPr>
            <p:cNvPr id="5" name="Straight Connector 4">
              <a:extLst>
                <a:ext uri="{FF2B5EF4-FFF2-40B4-BE49-F238E27FC236}">
                  <a16:creationId xmlns:a16="http://schemas.microsoft.com/office/drawing/2014/main" id="{D0A68A18-7BC3-B040-AF42-61C4E7D79B97}"/>
                </a:ext>
              </a:extLst>
            </p:cNvPr>
            <p:cNvCxnSpPr/>
            <p:nvPr/>
          </p:nvCxnSpPr>
          <p:spPr>
            <a:xfrm>
              <a:off x="2259724" y="4361793"/>
              <a:ext cx="1166648" cy="10825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0D30A7B-A476-484F-A949-B5AA24A64548}"/>
                </a:ext>
              </a:extLst>
            </p:cNvPr>
            <p:cNvCxnSpPr>
              <a:cxnSpLocks/>
            </p:cNvCxnSpPr>
            <p:nvPr/>
          </p:nvCxnSpPr>
          <p:spPr>
            <a:xfrm flipH="1">
              <a:off x="2259724" y="4361793"/>
              <a:ext cx="1166648" cy="10825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99680A9-3068-C34B-A0CD-635C40074587}"/>
                </a:ext>
              </a:extLst>
            </p:cNvPr>
            <p:cNvSpPr txBox="1"/>
            <p:nvPr/>
          </p:nvSpPr>
          <p:spPr>
            <a:xfrm>
              <a:off x="2016672" y="4695932"/>
              <a:ext cx="714703" cy="369332"/>
            </a:xfrm>
            <a:prstGeom prst="rect">
              <a:avLst/>
            </a:prstGeom>
            <a:noFill/>
          </p:spPr>
          <p:txBody>
            <a:bodyPr wrap="square" rtlCol="0">
              <a:spAutoFit/>
            </a:bodyPr>
            <a:lstStyle/>
            <a:p>
              <a:r>
                <a:rPr lang="en-US" dirty="0">
                  <a:solidFill>
                    <a:schemeClr val="bg1"/>
                  </a:solidFill>
                </a:rPr>
                <a:t>7.7</a:t>
              </a:r>
            </a:p>
          </p:txBody>
        </p:sp>
        <p:sp>
          <p:nvSpPr>
            <p:cNvPr id="12" name="TextBox 11">
              <a:extLst>
                <a:ext uri="{FF2B5EF4-FFF2-40B4-BE49-F238E27FC236}">
                  <a16:creationId xmlns:a16="http://schemas.microsoft.com/office/drawing/2014/main" id="{BC0B3FA1-E060-4146-A217-2BB293349EAE}"/>
                </a:ext>
              </a:extLst>
            </p:cNvPr>
            <p:cNvSpPr txBox="1"/>
            <p:nvPr/>
          </p:nvSpPr>
          <p:spPr>
            <a:xfrm>
              <a:off x="2522756" y="4225185"/>
              <a:ext cx="714703" cy="369332"/>
            </a:xfrm>
            <a:prstGeom prst="rect">
              <a:avLst/>
            </a:prstGeom>
            <a:noFill/>
          </p:spPr>
          <p:txBody>
            <a:bodyPr wrap="square" rtlCol="0">
              <a:spAutoFit/>
            </a:bodyPr>
            <a:lstStyle/>
            <a:p>
              <a:r>
                <a:rPr lang="en-US" dirty="0">
                  <a:solidFill>
                    <a:schemeClr val="bg1"/>
                  </a:solidFill>
                </a:rPr>
                <a:t>12.4</a:t>
              </a:r>
            </a:p>
          </p:txBody>
        </p:sp>
        <p:sp>
          <p:nvSpPr>
            <p:cNvPr id="13" name="TextBox 12">
              <a:extLst>
                <a:ext uri="{FF2B5EF4-FFF2-40B4-BE49-F238E27FC236}">
                  <a16:creationId xmlns:a16="http://schemas.microsoft.com/office/drawing/2014/main" id="{955B62C0-5FC5-D740-8CC0-17D33614C416}"/>
                </a:ext>
              </a:extLst>
            </p:cNvPr>
            <p:cNvSpPr txBox="1"/>
            <p:nvPr/>
          </p:nvSpPr>
          <p:spPr>
            <a:xfrm>
              <a:off x="2522755" y="5190614"/>
              <a:ext cx="714703" cy="369332"/>
            </a:xfrm>
            <a:prstGeom prst="rect">
              <a:avLst/>
            </a:prstGeom>
            <a:noFill/>
          </p:spPr>
          <p:txBody>
            <a:bodyPr wrap="square" rtlCol="0">
              <a:spAutoFit/>
            </a:bodyPr>
            <a:lstStyle/>
            <a:p>
              <a:r>
                <a:rPr lang="en-US" dirty="0">
                  <a:solidFill>
                    <a:schemeClr val="bg1"/>
                  </a:solidFill>
                </a:rPr>
                <a:t>36.5</a:t>
              </a:r>
            </a:p>
          </p:txBody>
        </p:sp>
        <p:sp>
          <p:nvSpPr>
            <p:cNvPr id="14" name="TextBox 13">
              <a:extLst>
                <a:ext uri="{FF2B5EF4-FFF2-40B4-BE49-F238E27FC236}">
                  <a16:creationId xmlns:a16="http://schemas.microsoft.com/office/drawing/2014/main" id="{E23F9FE8-FB84-4D4F-A2C0-66FFC540393C}"/>
                </a:ext>
              </a:extLst>
            </p:cNvPr>
            <p:cNvSpPr txBox="1"/>
            <p:nvPr/>
          </p:nvSpPr>
          <p:spPr>
            <a:xfrm>
              <a:off x="3069020" y="4719867"/>
              <a:ext cx="714703" cy="369332"/>
            </a:xfrm>
            <a:prstGeom prst="rect">
              <a:avLst/>
            </a:prstGeom>
            <a:noFill/>
          </p:spPr>
          <p:txBody>
            <a:bodyPr wrap="square" rtlCol="0">
              <a:spAutoFit/>
            </a:bodyPr>
            <a:lstStyle/>
            <a:p>
              <a:r>
                <a:rPr lang="en-US" dirty="0">
                  <a:solidFill>
                    <a:schemeClr val="bg1"/>
                  </a:solidFill>
                </a:rPr>
                <a:t>257</a:t>
              </a:r>
            </a:p>
          </p:txBody>
        </p:sp>
        <p:cxnSp>
          <p:nvCxnSpPr>
            <p:cNvPr id="16" name="Straight Connector 15">
              <a:extLst>
                <a:ext uri="{FF2B5EF4-FFF2-40B4-BE49-F238E27FC236}">
                  <a16:creationId xmlns:a16="http://schemas.microsoft.com/office/drawing/2014/main" id="{7F8E2805-0740-124A-B6FE-AAE783C6614D}"/>
                </a:ext>
              </a:extLst>
            </p:cNvPr>
            <p:cNvCxnSpPr/>
            <p:nvPr/>
          </p:nvCxnSpPr>
          <p:spPr>
            <a:xfrm>
              <a:off x="4267200" y="4872280"/>
              <a:ext cx="1828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D962ECC-4807-EA4D-A610-38C4855DBD0B}"/>
                </a:ext>
              </a:extLst>
            </p:cNvPr>
            <p:cNvCxnSpPr>
              <a:cxnSpLocks/>
            </p:cNvCxnSpPr>
            <p:nvPr/>
          </p:nvCxnSpPr>
          <p:spPr>
            <a:xfrm>
              <a:off x="4745421" y="4594517"/>
              <a:ext cx="0" cy="535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54091AD-7CDF-0F40-8019-4A634114F788}"/>
                </a:ext>
              </a:extLst>
            </p:cNvPr>
            <p:cNvCxnSpPr>
              <a:cxnSpLocks/>
            </p:cNvCxnSpPr>
            <p:nvPr/>
          </p:nvCxnSpPr>
          <p:spPr>
            <a:xfrm>
              <a:off x="5566072" y="4594517"/>
              <a:ext cx="0" cy="5352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40C950B-DAF7-C948-8C36-92C22F2B6E22}"/>
                </a:ext>
              </a:extLst>
            </p:cNvPr>
            <p:cNvCxnSpPr>
              <a:cxnSpLocks/>
            </p:cNvCxnSpPr>
            <p:nvPr/>
          </p:nvCxnSpPr>
          <p:spPr>
            <a:xfrm flipH="1">
              <a:off x="6096000" y="4559608"/>
              <a:ext cx="420414" cy="3025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8C37ADF-F58A-EE40-8AA3-32A3D41F9AE3}"/>
                </a:ext>
              </a:extLst>
            </p:cNvPr>
            <p:cNvCxnSpPr>
              <a:cxnSpLocks/>
            </p:cNvCxnSpPr>
            <p:nvPr/>
          </p:nvCxnSpPr>
          <p:spPr>
            <a:xfrm flipH="1" flipV="1">
              <a:off x="6096000" y="4878761"/>
              <a:ext cx="415437" cy="3577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97FAF4B-16E7-2043-A7E9-8B8388021CB1}"/>
                </a:ext>
              </a:extLst>
            </p:cNvPr>
            <p:cNvSpPr txBox="1"/>
            <p:nvPr/>
          </p:nvSpPr>
          <p:spPr>
            <a:xfrm>
              <a:off x="4142331" y="4519075"/>
              <a:ext cx="714703" cy="369332"/>
            </a:xfrm>
            <a:prstGeom prst="rect">
              <a:avLst/>
            </a:prstGeom>
            <a:noFill/>
          </p:spPr>
          <p:txBody>
            <a:bodyPr wrap="square" rtlCol="0">
              <a:spAutoFit/>
            </a:bodyPr>
            <a:lstStyle/>
            <a:p>
              <a:r>
                <a:rPr lang="en-US" dirty="0">
                  <a:solidFill>
                    <a:schemeClr val="bg1"/>
                  </a:solidFill>
                </a:rPr>
                <a:t>142</a:t>
              </a:r>
            </a:p>
          </p:txBody>
        </p:sp>
        <p:sp>
          <p:nvSpPr>
            <p:cNvPr id="29" name="TextBox 28">
              <a:extLst>
                <a:ext uri="{FF2B5EF4-FFF2-40B4-BE49-F238E27FC236}">
                  <a16:creationId xmlns:a16="http://schemas.microsoft.com/office/drawing/2014/main" id="{4C10594F-6F01-2D43-9712-3AA1CACDDAA8}"/>
                </a:ext>
              </a:extLst>
            </p:cNvPr>
            <p:cNvSpPr txBox="1"/>
            <p:nvPr/>
          </p:nvSpPr>
          <p:spPr>
            <a:xfrm>
              <a:off x="4176080" y="4904533"/>
              <a:ext cx="714703" cy="369332"/>
            </a:xfrm>
            <a:prstGeom prst="rect">
              <a:avLst/>
            </a:prstGeom>
            <a:noFill/>
          </p:spPr>
          <p:txBody>
            <a:bodyPr wrap="square" rtlCol="0">
              <a:spAutoFit/>
            </a:bodyPr>
            <a:lstStyle/>
            <a:p>
              <a:r>
                <a:rPr lang="en-US" dirty="0">
                  <a:solidFill>
                    <a:schemeClr val="bg1"/>
                  </a:solidFill>
                </a:rPr>
                <a:t>4.1</a:t>
              </a:r>
            </a:p>
          </p:txBody>
        </p:sp>
        <p:sp>
          <p:nvSpPr>
            <p:cNvPr id="30" name="TextBox 29">
              <a:extLst>
                <a:ext uri="{FF2B5EF4-FFF2-40B4-BE49-F238E27FC236}">
                  <a16:creationId xmlns:a16="http://schemas.microsoft.com/office/drawing/2014/main" id="{DE614B8D-304B-014B-89DF-789F6E432FA7}"/>
                </a:ext>
              </a:extLst>
            </p:cNvPr>
            <p:cNvSpPr txBox="1"/>
            <p:nvPr/>
          </p:nvSpPr>
          <p:spPr>
            <a:xfrm>
              <a:off x="4824248" y="4511266"/>
              <a:ext cx="714703" cy="369332"/>
            </a:xfrm>
            <a:prstGeom prst="rect">
              <a:avLst/>
            </a:prstGeom>
            <a:noFill/>
          </p:spPr>
          <p:txBody>
            <a:bodyPr wrap="square" rtlCol="0">
              <a:spAutoFit/>
            </a:bodyPr>
            <a:lstStyle/>
            <a:p>
              <a:r>
                <a:rPr lang="en-US" dirty="0">
                  <a:solidFill>
                    <a:schemeClr val="bg1"/>
                  </a:solidFill>
                </a:rPr>
                <a:t>108</a:t>
              </a:r>
            </a:p>
          </p:txBody>
        </p:sp>
        <p:sp>
          <p:nvSpPr>
            <p:cNvPr id="31" name="TextBox 30">
              <a:extLst>
                <a:ext uri="{FF2B5EF4-FFF2-40B4-BE49-F238E27FC236}">
                  <a16:creationId xmlns:a16="http://schemas.microsoft.com/office/drawing/2014/main" id="{C798139C-1085-E84D-998F-132E52AD1FB7}"/>
                </a:ext>
              </a:extLst>
            </p:cNvPr>
            <p:cNvSpPr txBox="1"/>
            <p:nvPr/>
          </p:nvSpPr>
          <p:spPr>
            <a:xfrm>
              <a:off x="4917997" y="4904533"/>
              <a:ext cx="714703" cy="369332"/>
            </a:xfrm>
            <a:prstGeom prst="rect">
              <a:avLst/>
            </a:prstGeom>
            <a:noFill/>
          </p:spPr>
          <p:txBody>
            <a:bodyPr wrap="square" rtlCol="0">
              <a:spAutoFit/>
            </a:bodyPr>
            <a:lstStyle/>
            <a:p>
              <a:r>
                <a:rPr lang="en-US" dirty="0">
                  <a:solidFill>
                    <a:schemeClr val="bg1"/>
                  </a:solidFill>
                </a:rPr>
                <a:t>33</a:t>
              </a:r>
            </a:p>
          </p:txBody>
        </p:sp>
        <p:sp>
          <p:nvSpPr>
            <p:cNvPr id="32" name="TextBox 31">
              <a:extLst>
                <a:ext uri="{FF2B5EF4-FFF2-40B4-BE49-F238E27FC236}">
                  <a16:creationId xmlns:a16="http://schemas.microsoft.com/office/drawing/2014/main" id="{7780D7C2-62EE-E74C-B3A6-31D96B8E4B14}"/>
                </a:ext>
              </a:extLst>
            </p:cNvPr>
            <p:cNvSpPr txBox="1"/>
            <p:nvPr/>
          </p:nvSpPr>
          <p:spPr>
            <a:xfrm>
              <a:off x="5659821" y="4515625"/>
              <a:ext cx="714703" cy="369332"/>
            </a:xfrm>
            <a:prstGeom prst="rect">
              <a:avLst/>
            </a:prstGeom>
            <a:noFill/>
          </p:spPr>
          <p:txBody>
            <a:bodyPr wrap="square" rtlCol="0">
              <a:spAutoFit/>
            </a:bodyPr>
            <a:lstStyle/>
            <a:p>
              <a:r>
                <a:rPr lang="en-US" dirty="0">
                  <a:solidFill>
                    <a:schemeClr val="bg1"/>
                  </a:solidFill>
                </a:rPr>
                <a:t>20</a:t>
              </a:r>
            </a:p>
          </p:txBody>
        </p:sp>
        <p:sp>
          <p:nvSpPr>
            <p:cNvPr id="33" name="TextBox 32">
              <a:extLst>
                <a:ext uri="{FF2B5EF4-FFF2-40B4-BE49-F238E27FC236}">
                  <a16:creationId xmlns:a16="http://schemas.microsoft.com/office/drawing/2014/main" id="{AE04A0BE-9B2D-1346-A48D-D63DE8D241FB}"/>
                </a:ext>
              </a:extLst>
            </p:cNvPr>
            <p:cNvSpPr txBox="1"/>
            <p:nvPr/>
          </p:nvSpPr>
          <p:spPr>
            <a:xfrm>
              <a:off x="5617429" y="4955247"/>
              <a:ext cx="714703" cy="369332"/>
            </a:xfrm>
            <a:prstGeom prst="rect">
              <a:avLst/>
            </a:prstGeom>
            <a:noFill/>
          </p:spPr>
          <p:txBody>
            <a:bodyPr wrap="square" rtlCol="0">
              <a:spAutoFit/>
            </a:bodyPr>
            <a:lstStyle/>
            <a:p>
              <a:r>
                <a:rPr lang="en-US" dirty="0">
                  <a:solidFill>
                    <a:schemeClr val="bg1"/>
                  </a:solidFill>
                </a:rPr>
                <a:t>0.98</a:t>
              </a:r>
            </a:p>
          </p:txBody>
        </p:sp>
        <p:sp>
          <p:nvSpPr>
            <p:cNvPr id="34" name="TextBox 33">
              <a:extLst>
                <a:ext uri="{FF2B5EF4-FFF2-40B4-BE49-F238E27FC236}">
                  <a16:creationId xmlns:a16="http://schemas.microsoft.com/office/drawing/2014/main" id="{1BA0A1C3-7A2A-A541-BEFF-B8C3D41412B6}"/>
                </a:ext>
              </a:extLst>
            </p:cNvPr>
            <p:cNvSpPr txBox="1"/>
            <p:nvPr/>
          </p:nvSpPr>
          <p:spPr>
            <a:xfrm>
              <a:off x="6311046" y="4677484"/>
              <a:ext cx="714703" cy="369332"/>
            </a:xfrm>
            <a:prstGeom prst="rect">
              <a:avLst/>
            </a:prstGeom>
            <a:noFill/>
          </p:spPr>
          <p:txBody>
            <a:bodyPr wrap="square" rtlCol="0">
              <a:spAutoFit/>
            </a:bodyPr>
            <a:lstStyle/>
            <a:p>
              <a:r>
                <a:rPr lang="en-US" dirty="0">
                  <a:solidFill>
                    <a:schemeClr val="bg1"/>
                  </a:solidFill>
                </a:rPr>
                <a:t>98</a:t>
              </a:r>
            </a:p>
          </p:txBody>
        </p:sp>
      </p:grpSp>
      <p:cxnSp>
        <p:nvCxnSpPr>
          <p:cNvPr id="24" name="Straight Connector 23">
            <a:extLst>
              <a:ext uri="{FF2B5EF4-FFF2-40B4-BE49-F238E27FC236}">
                <a16:creationId xmlns:a16="http://schemas.microsoft.com/office/drawing/2014/main" id="{954091AD-7CDF-0F40-8019-4A634114F788}"/>
              </a:ext>
            </a:extLst>
          </p:cNvPr>
          <p:cNvCxnSpPr>
            <a:cxnSpLocks/>
          </p:cNvCxnSpPr>
          <p:nvPr/>
        </p:nvCxnSpPr>
        <p:spPr>
          <a:xfrm>
            <a:off x="8739411" y="3110966"/>
            <a:ext cx="0" cy="5352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195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D3FDD-A807-6544-96C6-443A5809FBFB}"/>
              </a:ext>
            </a:extLst>
          </p:cNvPr>
          <p:cNvPicPr>
            <a:picLocks noChangeAspect="1"/>
          </p:cNvPicPr>
          <p:nvPr/>
        </p:nvPicPr>
        <p:blipFill>
          <a:blip r:embed="rId2"/>
          <a:stretch>
            <a:fillRect/>
          </a:stretch>
        </p:blipFill>
        <p:spPr>
          <a:xfrm>
            <a:off x="1196435" y="484727"/>
            <a:ext cx="10059861" cy="6066343"/>
          </a:xfrm>
          <a:prstGeom prst="rect">
            <a:avLst/>
          </a:prstGeom>
        </p:spPr>
      </p:pic>
      <p:sp>
        <p:nvSpPr>
          <p:cNvPr id="6" name="Rectangle 5">
            <a:extLst>
              <a:ext uri="{FF2B5EF4-FFF2-40B4-BE49-F238E27FC236}">
                <a16:creationId xmlns:a16="http://schemas.microsoft.com/office/drawing/2014/main" id="{A37FA3BB-143D-DF45-9883-D014C2FFB514}"/>
              </a:ext>
            </a:extLst>
          </p:cNvPr>
          <p:cNvSpPr/>
          <p:nvPr/>
        </p:nvSpPr>
        <p:spPr>
          <a:xfrm>
            <a:off x="1277936" y="3384549"/>
            <a:ext cx="3608389" cy="266700"/>
          </a:xfrm>
          <a:prstGeom prst="rect">
            <a:avLst/>
          </a:prstGeom>
          <a:noFill/>
          <a:ln w="349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sp>
        <p:nvSpPr>
          <p:cNvPr id="7" name="Rectangle 6">
            <a:extLst>
              <a:ext uri="{FF2B5EF4-FFF2-40B4-BE49-F238E27FC236}">
                <a16:creationId xmlns:a16="http://schemas.microsoft.com/office/drawing/2014/main" id="{9A0A00FF-D347-E945-BF09-D903155FECE8}"/>
              </a:ext>
            </a:extLst>
          </p:cNvPr>
          <p:cNvSpPr/>
          <p:nvPr/>
        </p:nvSpPr>
        <p:spPr>
          <a:xfrm>
            <a:off x="4990496" y="1867972"/>
            <a:ext cx="2471738" cy="430054"/>
          </a:xfrm>
          <a:prstGeom prst="rect">
            <a:avLst/>
          </a:prstGeom>
          <a:noFill/>
          <a:ln w="349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sp>
        <p:nvSpPr>
          <p:cNvPr id="8" name="Rectangle 7">
            <a:extLst>
              <a:ext uri="{FF2B5EF4-FFF2-40B4-BE49-F238E27FC236}">
                <a16:creationId xmlns:a16="http://schemas.microsoft.com/office/drawing/2014/main" id="{535C57CC-99F7-C046-9136-55A25F3AFE2D}"/>
              </a:ext>
            </a:extLst>
          </p:cNvPr>
          <p:cNvSpPr/>
          <p:nvPr/>
        </p:nvSpPr>
        <p:spPr>
          <a:xfrm>
            <a:off x="1371598" y="1867972"/>
            <a:ext cx="2882902" cy="238841"/>
          </a:xfrm>
          <a:prstGeom prst="rect">
            <a:avLst/>
          </a:prstGeom>
          <a:noFill/>
          <a:ln w="349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spTree>
    <p:extLst>
      <p:ext uri="{BB962C8B-B14F-4D97-AF65-F5344CB8AC3E}">
        <p14:creationId xmlns:p14="http://schemas.microsoft.com/office/powerpoint/2010/main" val="1170346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38200" y="1403499"/>
            <a:ext cx="10960261" cy="4228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0" name="Content Placeholder 2"/>
          <p:cNvSpPr txBox="1">
            <a:spLocks/>
          </p:cNvSpPr>
          <p:nvPr/>
        </p:nvSpPr>
        <p:spPr>
          <a:xfrm>
            <a:off x="1297172" y="2082570"/>
            <a:ext cx="998525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400" dirty="0">
              <a:solidFill>
                <a:schemeClr val="bg1"/>
              </a:solidFill>
            </a:endParaRPr>
          </a:p>
        </p:txBody>
      </p:sp>
      <p:sp>
        <p:nvSpPr>
          <p:cNvPr id="9" name="Title 1"/>
          <p:cNvSpPr txBox="1">
            <a:spLocks/>
          </p:cNvSpPr>
          <p:nvPr/>
        </p:nvSpPr>
        <p:spPr>
          <a:xfrm>
            <a:off x="838200" y="257980"/>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Arial Rounded MT Bold" charset="0"/>
                <a:ea typeface="Arial Rounded MT Bold" charset="0"/>
                <a:cs typeface="Arial Rounded MT Bold" charset="0"/>
              </a:defRPr>
            </a:lvl1pPr>
          </a:lstStyle>
          <a:p>
            <a:pPr algn="ctr"/>
            <a:r>
              <a:rPr lang="en-US" dirty="0">
                <a:solidFill>
                  <a:srgbClr val="FFFF00"/>
                </a:solidFill>
              </a:rPr>
              <a:t>What is role of systemic T-cell vs localized T-cell lymphoma for treatment? </a:t>
            </a:r>
          </a:p>
        </p:txBody>
      </p:sp>
      <p:sp>
        <p:nvSpPr>
          <p:cNvPr id="5" name="Content Placeholder 2"/>
          <p:cNvSpPr txBox="1">
            <a:spLocks/>
          </p:cNvSpPr>
          <p:nvPr/>
        </p:nvSpPr>
        <p:spPr>
          <a:xfrm>
            <a:off x="8006316" y="1463412"/>
            <a:ext cx="3926381" cy="137301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1400" dirty="0">
                <a:solidFill>
                  <a:schemeClr val="bg1"/>
                </a:solidFill>
              </a:rPr>
              <a:t>Immune responses in early- and advanced-stage Cutaneous T-Cell Lymphoma (CTCL). </a:t>
            </a:r>
          </a:p>
          <a:p>
            <a:pPr>
              <a:buClr>
                <a:srgbClr val="FFFF00"/>
              </a:buClr>
            </a:pPr>
            <a:r>
              <a:rPr lang="en-US" sz="1400" b="1" dirty="0">
                <a:solidFill>
                  <a:schemeClr val="bg1"/>
                </a:solidFill>
              </a:rPr>
              <a:t>a</a:t>
            </a:r>
            <a:r>
              <a:rPr lang="en-US" sz="1400" dirty="0">
                <a:solidFill>
                  <a:schemeClr val="bg1"/>
                </a:solidFill>
              </a:rPr>
              <a:t> Early-stage CTCL. </a:t>
            </a:r>
            <a:r>
              <a:rPr lang="en-US" sz="1400" b="1" dirty="0">
                <a:solidFill>
                  <a:schemeClr val="bg1"/>
                </a:solidFill>
              </a:rPr>
              <a:t>Upper panel</a:t>
            </a:r>
            <a:r>
              <a:rPr lang="en-US" sz="1400" dirty="0">
                <a:solidFill>
                  <a:schemeClr val="bg1"/>
                </a:solidFill>
              </a:rPr>
              <a:t>: schematic illustration of the cellular composition in patch-stage disease. Small populations of tumor T cells are present mostly in the epidermis and are held in check by surrounding healthy T cells and regulatory T cells. </a:t>
            </a:r>
          </a:p>
          <a:p>
            <a:pPr>
              <a:buClr>
                <a:srgbClr val="FFFF00"/>
              </a:buClr>
            </a:pPr>
            <a:r>
              <a:rPr lang="en-US" sz="1400" b="1" dirty="0">
                <a:solidFill>
                  <a:schemeClr val="bg1"/>
                </a:solidFill>
              </a:rPr>
              <a:t>Lower panel</a:t>
            </a:r>
            <a:r>
              <a:rPr lang="en-US" sz="1400" dirty="0">
                <a:solidFill>
                  <a:schemeClr val="bg1"/>
                </a:solidFill>
              </a:rPr>
              <a:t>: </a:t>
            </a:r>
            <a:r>
              <a:rPr lang="en-US" sz="1400" dirty="0" err="1">
                <a:solidFill>
                  <a:schemeClr val="bg1"/>
                </a:solidFill>
              </a:rPr>
              <a:t>immunosurveillance</a:t>
            </a:r>
            <a:r>
              <a:rPr lang="en-US" sz="1400" dirty="0">
                <a:solidFill>
                  <a:schemeClr val="bg1"/>
                </a:solidFill>
              </a:rPr>
              <a:t> mechanisms are partially intact, the antitumor Th1 immune response can control tumor progression, leading to a tumor equilibrium.</a:t>
            </a:r>
          </a:p>
          <a:p>
            <a:pPr>
              <a:buClr>
                <a:srgbClr val="FFFF00"/>
              </a:buClr>
            </a:pPr>
            <a:r>
              <a:rPr lang="en-US" sz="1400" dirty="0">
                <a:solidFill>
                  <a:schemeClr val="bg1"/>
                </a:solidFill>
              </a:rPr>
              <a:t> </a:t>
            </a:r>
            <a:r>
              <a:rPr lang="en-US" sz="1400" b="1" dirty="0">
                <a:solidFill>
                  <a:schemeClr val="bg1"/>
                </a:solidFill>
              </a:rPr>
              <a:t>b</a:t>
            </a:r>
            <a:r>
              <a:rPr lang="en-US" sz="1400" dirty="0">
                <a:solidFill>
                  <a:schemeClr val="bg1"/>
                </a:solidFill>
              </a:rPr>
              <a:t> Advanced-stage CTCL. Upper panel: schematic illustration of the cellular composition in plaque/tumor stage disease. The number of infiltrating tumor T cells is largely increased and present now also in the dermis, while the number of healthy T cells and T regulatory cells is decreased. Lower panel: </a:t>
            </a:r>
            <a:r>
              <a:rPr lang="en-US" sz="1400" dirty="0" err="1">
                <a:solidFill>
                  <a:schemeClr val="bg1"/>
                </a:solidFill>
              </a:rPr>
              <a:t>immunosurveillance</a:t>
            </a:r>
            <a:r>
              <a:rPr lang="en-US" sz="1400" dirty="0">
                <a:solidFill>
                  <a:schemeClr val="bg1"/>
                </a:solidFill>
              </a:rPr>
              <a:t> of the tumor is largely defective. A skewed Th1 immune response and an increased Th2 response, among other mechanisms, lead to immune escape of tumor cells and allow tumor progression.</a:t>
            </a:r>
          </a:p>
        </p:txBody>
      </p:sp>
      <p:pic>
        <p:nvPicPr>
          <p:cNvPr id="1026" name="Picture 2" descr="https://www.karger.com/WebMaterial/ShowPic/12132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57" y="1583544"/>
            <a:ext cx="7643459" cy="45266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62857" y="6378363"/>
            <a:ext cx="12300385" cy="461665"/>
          </a:xfrm>
          <a:prstGeom prst="rect">
            <a:avLst/>
          </a:prstGeom>
          <a:noFill/>
        </p:spPr>
        <p:txBody>
          <a:bodyPr wrap="square" rtlCol="0">
            <a:spAutoFit/>
          </a:bodyPr>
          <a:lstStyle/>
          <a:p>
            <a:pPr marL="460375" indent="-460375"/>
            <a:r>
              <a:rPr lang="en-US" sz="1200" dirty="0" err="1">
                <a:solidFill>
                  <a:schemeClr val="bg1"/>
                </a:solidFill>
              </a:rPr>
              <a:t>Bobrowicz</a:t>
            </a:r>
            <a:r>
              <a:rPr lang="en-US" sz="1200" dirty="0">
                <a:solidFill>
                  <a:schemeClr val="bg1"/>
                </a:solidFill>
              </a:rPr>
              <a:t> M, </a:t>
            </a:r>
            <a:r>
              <a:rPr lang="en-US" sz="1200" dirty="0" err="1">
                <a:solidFill>
                  <a:schemeClr val="bg1"/>
                </a:solidFill>
              </a:rPr>
              <a:t>Fassnacht</a:t>
            </a:r>
            <a:r>
              <a:rPr lang="en-US" sz="1200" dirty="0">
                <a:solidFill>
                  <a:schemeClr val="bg1"/>
                </a:solidFill>
              </a:rPr>
              <a:t> C, </a:t>
            </a:r>
            <a:r>
              <a:rPr lang="en-US" sz="1200" dirty="0" err="1">
                <a:solidFill>
                  <a:schemeClr val="bg1"/>
                </a:solidFill>
              </a:rPr>
              <a:t>Ignatova</a:t>
            </a:r>
            <a:r>
              <a:rPr lang="en-US" sz="1200" dirty="0">
                <a:solidFill>
                  <a:schemeClr val="bg1"/>
                </a:solidFill>
              </a:rPr>
              <a:t> D, Chang YT, </a:t>
            </a:r>
            <a:r>
              <a:rPr lang="en-US" sz="1200" dirty="0" err="1">
                <a:solidFill>
                  <a:schemeClr val="bg1"/>
                </a:solidFill>
              </a:rPr>
              <a:t>Dimitriou</a:t>
            </a:r>
            <a:r>
              <a:rPr lang="en-US" sz="1200" dirty="0">
                <a:solidFill>
                  <a:schemeClr val="bg1"/>
                </a:solidFill>
              </a:rPr>
              <a:t> F, </a:t>
            </a:r>
            <a:r>
              <a:rPr lang="en-US" sz="1200" dirty="0" err="1">
                <a:solidFill>
                  <a:schemeClr val="bg1"/>
                </a:solidFill>
              </a:rPr>
              <a:t>Guenova</a:t>
            </a:r>
            <a:r>
              <a:rPr lang="en-US" sz="1200" dirty="0">
                <a:solidFill>
                  <a:schemeClr val="bg1"/>
                </a:solidFill>
              </a:rPr>
              <a:t> E. Pathogenesis and Therapy of Primary Cutaneous T-Cell Lymphoma: Collegium </a:t>
            </a:r>
            <a:r>
              <a:rPr lang="en-US" sz="1200" dirty="0" err="1">
                <a:solidFill>
                  <a:schemeClr val="bg1"/>
                </a:solidFill>
              </a:rPr>
              <a:t>Internationale</a:t>
            </a:r>
            <a:r>
              <a:rPr lang="en-US" sz="1200" dirty="0">
                <a:solidFill>
                  <a:schemeClr val="bg1"/>
                </a:solidFill>
              </a:rPr>
              <a:t> </a:t>
            </a:r>
            <a:r>
              <a:rPr lang="en-US" sz="1200" dirty="0" err="1">
                <a:solidFill>
                  <a:schemeClr val="bg1"/>
                </a:solidFill>
              </a:rPr>
              <a:t>Allergologicum</a:t>
            </a:r>
            <a:r>
              <a:rPr lang="en-US" sz="1200" dirty="0">
                <a:solidFill>
                  <a:schemeClr val="bg1"/>
                </a:solidFill>
              </a:rPr>
              <a:t> (CIA) Update 2020 [published online ahead of print, 2020 Jul 20]. </a:t>
            </a:r>
            <a:r>
              <a:rPr lang="en-US" sz="1200" i="1" dirty="0" err="1">
                <a:solidFill>
                  <a:schemeClr val="bg1"/>
                </a:solidFill>
              </a:rPr>
              <a:t>Int</a:t>
            </a:r>
            <a:r>
              <a:rPr lang="en-US" sz="1200" i="1" dirty="0">
                <a:solidFill>
                  <a:schemeClr val="bg1"/>
                </a:solidFill>
              </a:rPr>
              <a:t> Arch Allergy </a:t>
            </a:r>
            <a:r>
              <a:rPr lang="en-US" sz="1200" i="1" dirty="0" err="1">
                <a:solidFill>
                  <a:schemeClr val="bg1"/>
                </a:solidFill>
              </a:rPr>
              <a:t>Immunol</a:t>
            </a:r>
            <a:r>
              <a:rPr lang="en-US" sz="1200" dirty="0">
                <a:solidFill>
                  <a:schemeClr val="bg1"/>
                </a:solidFill>
              </a:rPr>
              <a:t>. 2020;1-13. doi:10.1159/000509281</a:t>
            </a:r>
          </a:p>
        </p:txBody>
      </p:sp>
    </p:spTree>
    <p:extLst>
      <p:ext uri="{BB962C8B-B14F-4D97-AF65-F5344CB8AC3E}">
        <p14:creationId xmlns:p14="http://schemas.microsoft.com/office/powerpoint/2010/main" val="19126632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83605</TotalTime>
  <Words>3613</Words>
  <Application>Microsoft Macintosh PowerPoint</Application>
  <PresentationFormat>Widescreen</PresentationFormat>
  <Paragraphs>206</Paragraphs>
  <Slides>35</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Arial Rounded MT Bold</vt:lpstr>
      <vt:lpstr>Baskerville Old Face</vt:lpstr>
      <vt:lpstr>Calibri</vt:lpstr>
      <vt:lpstr>Calibri Light</vt:lpstr>
      <vt:lpstr>Helvetica Neue</vt:lpstr>
      <vt:lpstr>Times New Roman</vt:lpstr>
      <vt:lpstr>Wingdings 2</vt:lpstr>
      <vt:lpstr>Office Theme</vt:lpstr>
      <vt:lpstr>Wound Healing Outcomes</vt:lpstr>
      <vt:lpstr>Agenda</vt:lpstr>
      <vt:lpstr>PowerPoint Presentation</vt:lpstr>
      <vt:lpstr>Procedures</vt:lpstr>
      <vt:lpstr> </vt:lpstr>
      <vt:lpstr>JM: Hospital Day 1-3</vt:lpstr>
      <vt:lpstr>JM: Labs</vt:lpstr>
      <vt:lpstr>PowerPoint Presentation</vt:lpstr>
      <vt:lpstr>PowerPoint Presentation</vt:lpstr>
      <vt:lpstr>PowerPoint Presentation</vt:lpstr>
      <vt:lpstr>PowerPoint Presentation</vt:lpstr>
      <vt:lpstr>PowerPoint Presentation</vt:lpstr>
      <vt:lpstr>PowerPoint Presentation</vt:lpstr>
      <vt:lpstr>Clinical Presentation: PF</vt:lpstr>
      <vt:lpstr>Chronic limb ischemia</vt:lpstr>
      <vt:lpstr>PowerPoint Presentation</vt:lpstr>
      <vt:lpstr>Chronic Limb Threatening Ischemia (CLTI)</vt:lpstr>
      <vt:lpstr>Natural History</vt:lpstr>
      <vt:lpstr>PowerPoint Presentation</vt:lpstr>
      <vt:lpstr>Management</vt:lpstr>
      <vt:lpstr>Initial</vt:lpstr>
      <vt:lpstr>Final</vt:lpstr>
      <vt:lpstr>Hyperbaric oxygen and acute limb ischemia: Dr. Brem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week’s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1029</cp:revision>
  <cp:lastPrinted>2020-07-30T15:28:48Z</cp:lastPrinted>
  <dcterms:created xsi:type="dcterms:W3CDTF">2019-03-18T00:19:13Z</dcterms:created>
  <dcterms:modified xsi:type="dcterms:W3CDTF">2024-07-06T16:11:15Z</dcterms:modified>
</cp:coreProperties>
</file>