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1639" r:id="rId2"/>
    <p:sldId id="1660" r:id="rId3"/>
    <p:sldId id="2098" r:id="rId4"/>
    <p:sldId id="2099" r:id="rId5"/>
    <p:sldId id="2100" r:id="rId6"/>
    <p:sldId id="2101" r:id="rId7"/>
    <p:sldId id="2104" r:id="rId8"/>
    <p:sldId id="2105" r:id="rId9"/>
    <p:sldId id="2106" r:id="rId10"/>
    <p:sldId id="2107" r:id="rId11"/>
    <p:sldId id="2108" r:id="rId12"/>
    <p:sldId id="2109" r:id="rId13"/>
    <p:sldId id="2110" r:id="rId14"/>
    <p:sldId id="2111" r:id="rId15"/>
    <p:sldId id="2112" r:id="rId16"/>
    <p:sldId id="2113" r:id="rId17"/>
    <p:sldId id="2114" r:id="rId18"/>
    <p:sldId id="1954" r:id="rId19"/>
    <p:sldId id="1953" r:id="rId20"/>
    <p:sldId id="2040" r:id="rId21"/>
    <p:sldId id="1955" r:id="rId22"/>
    <p:sldId id="2038" r:id="rId23"/>
    <p:sldId id="2039" r:id="rId24"/>
    <p:sldId id="1970" r:id="rId25"/>
    <p:sldId id="1956" r:id="rId26"/>
    <p:sldId id="2041" r:id="rId27"/>
    <p:sldId id="2031" r:id="rId28"/>
    <p:sldId id="2032" r:id="rId29"/>
    <p:sldId id="1957" r:id="rId30"/>
    <p:sldId id="2042" r:id="rId31"/>
    <p:sldId id="1959" r:id="rId32"/>
    <p:sldId id="1972" r:id="rId33"/>
    <p:sldId id="1965" r:id="rId34"/>
    <p:sldId id="1961" r:id="rId35"/>
    <p:sldId id="2043" r:id="rId36"/>
    <p:sldId id="1964" r:id="rId37"/>
    <p:sldId id="2033" r:id="rId38"/>
    <p:sldId id="2047" r:id="rId39"/>
    <p:sldId id="1962" r:id="rId40"/>
    <p:sldId id="2044" r:id="rId41"/>
    <p:sldId id="204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20"/>
    <p:restoredTop sz="96341"/>
  </p:normalViewPr>
  <p:slideViewPr>
    <p:cSldViewPr snapToGrid="0" snapToObjects="1">
      <p:cViewPr varScale="1">
        <p:scale>
          <a:sx n="111" d="100"/>
          <a:sy n="111" d="100"/>
        </p:scale>
        <p:origin x="480" y="200"/>
      </p:cViewPr>
      <p:guideLst/>
    </p:cSldViewPr>
  </p:slideViewPr>
  <p:outlineViewPr>
    <p:cViewPr>
      <p:scale>
        <a:sx n="33" d="100"/>
        <a:sy n="33" d="100"/>
      </p:scale>
      <p:origin x="0" y="-8"/>
    </p:cViewPr>
  </p:outlin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D9D258-A02E-0A4C-8373-D7E01C42B17C}" type="datetimeFigureOut">
              <a:rPr lang="en-US" smtClean="0"/>
              <a:t>7/16/24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212852-09C9-B142-9FAB-090EA1E33162}" type="slidenum">
              <a:rPr lang="en-US" smtClean="0"/>
              <a:t>‹#›</a:t>
            </a:fld>
            <a:endParaRPr lang="en-US" dirty="0"/>
          </a:p>
        </p:txBody>
      </p:sp>
    </p:spTree>
    <p:extLst>
      <p:ext uri="{BB962C8B-B14F-4D97-AF65-F5344CB8AC3E}">
        <p14:creationId xmlns:p14="http://schemas.microsoft.com/office/powerpoint/2010/main" val="1846238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6BD06-7A6B-7248-9773-C76470D2F214}" type="datetimeFigureOut">
              <a:rPr lang="en-US" smtClean="0"/>
              <a:t>7/16/24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94E7B-65FD-8140-90D5-F36DA18E760B}" type="slidenum">
              <a:rPr lang="en-US" smtClean="0"/>
              <a:t>‹#›</a:t>
            </a:fld>
            <a:endParaRPr lang="en-US" dirty="0"/>
          </a:p>
        </p:txBody>
      </p:sp>
    </p:spTree>
    <p:extLst>
      <p:ext uri="{BB962C8B-B14F-4D97-AF65-F5344CB8AC3E}">
        <p14:creationId xmlns:p14="http://schemas.microsoft.com/office/powerpoint/2010/main" val="176950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4144624" y="9119172"/>
            <a:ext cx="3168928"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nchor="b"/>
          <a:lstStyle>
            <a:lvl1pPr defTabSz="908050" eaLnBrk="0" hangingPunct="0">
              <a:defRPr sz="1500">
                <a:solidFill>
                  <a:schemeClr val="tx1"/>
                </a:solidFill>
                <a:latin typeface="Corbel" pitchFamily="34" charset="0"/>
                <a:ea typeface="ＭＳ Ｐゴシック" pitchFamily="34" charset="-128"/>
              </a:defRPr>
            </a:lvl1pPr>
            <a:lvl2pPr marL="742950" indent="-285750" defTabSz="908050" eaLnBrk="0" hangingPunct="0">
              <a:defRPr sz="1500">
                <a:solidFill>
                  <a:schemeClr val="tx1"/>
                </a:solidFill>
                <a:latin typeface="Corbel" pitchFamily="34" charset="0"/>
                <a:ea typeface="ＭＳ Ｐゴシック" pitchFamily="34" charset="-128"/>
              </a:defRPr>
            </a:lvl2pPr>
            <a:lvl3pPr marL="1143000" indent="-228600" defTabSz="908050" eaLnBrk="0" hangingPunct="0">
              <a:defRPr sz="1500">
                <a:solidFill>
                  <a:schemeClr val="tx1"/>
                </a:solidFill>
                <a:latin typeface="Corbel" pitchFamily="34" charset="0"/>
                <a:ea typeface="ＭＳ Ｐゴシック" pitchFamily="34" charset="-128"/>
              </a:defRPr>
            </a:lvl3pPr>
            <a:lvl4pPr marL="1600200" indent="-228600" defTabSz="908050" eaLnBrk="0" hangingPunct="0">
              <a:defRPr sz="1500">
                <a:solidFill>
                  <a:schemeClr val="tx1"/>
                </a:solidFill>
                <a:latin typeface="Corbel" pitchFamily="34" charset="0"/>
                <a:ea typeface="ＭＳ Ｐゴシック" pitchFamily="34" charset="-128"/>
              </a:defRPr>
            </a:lvl4pPr>
            <a:lvl5pPr marL="2057400" indent="-228600" defTabSz="908050" eaLnBrk="0" hangingPunct="0">
              <a:defRPr sz="1500">
                <a:solidFill>
                  <a:schemeClr val="tx1"/>
                </a:solidFill>
                <a:latin typeface="Corbel" pitchFamily="34" charset="0"/>
                <a:ea typeface="ＭＳ Ｐゴシック" pitchFamily="34" charset="-128"/>
              </a:defRPr>
            </a:lvl5pPr>
            <a:lvl6pPr marL="25146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eaLnBrk="1" fontAlgn="base" hangingPunct="1">
              <a:spcBef>
                <a:spcPct val="0"/>
              </a:spcBef>
              <a:spcAft>
                <a:spcPct val="0"/>
              </a:spcAft>
            </a:pPr>
            <a:fld id="{97FB07B1-36B4-4906-B77A-EAB0C010AB83}" type="slidenum">
              <a:rPr lang="en-US" sz="1200">
                <a:solidFill>
                  <a:prstClr val="black"/>
                </a:solidFill>
                <a:latin typeface="Arial" charset="0"/>
              </a:rPr>
              <a:pPr eaLnBrk="1" fontAlgn="base" hangingPunct="1">
                <a:spcBef>
                  <a:spcPct val="0"/>
                </a:spcBef>
                <a:spcAft>
                  <a:spcPct val="0"/>
                </a:spcAft>
              </a:pPr>
              <a:t>1</a:t>
            </a:fld>
            <a:endParaRPr lang="en-US" sz="1200" dirty="0">
              <a:solidFill>
                <a:prstClr val="black"/>
              </a:solidFill>
              <a:latin typeface="Arial" charset="0"/>
            </a:endParaRPr>
          </a:p>
        </p:txBody>
      </p:sp>
      <p:sp>
        <p:nvSpPr>
          <p:cNvPr id="11267" name="Rectangle 2"/>
          <p:cNvSpPr>
            <a:spLocks noGrp="1" noRot="1" noChangeAspect="1" noChangeArrowheads="1" noTextEdit="1"/>
          </p:cNvSpPr>
          <p:nvPr>
            <p:ph type="sldImg"/>
          </p:nvPr>
        </p:nvSpPr>
        <p:spPr>
          <a:xfrm>
            <a:off x="460375" y="722313"/>
            <a:ext cx="6397625" cy="3598862"/>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lstStyle/>
          <a:p>
            <a:pPr defTabSz="942147"/>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Films (skin tears;</a:t>
            </a:r>
            <a:r>
              <a:rPr lang="en-US" baseline="0" dirty="0"/>
              <a:t> IV); </a:t>
            </a:r>
            <a:endParaRPr lang="en-US" dirty="0"/>
          </a:p>
          <a:p>
            <a:endParaRPr lang="en-US" dirty="0"/>
          </a:p>
        </p:txBody>
      </p:sp>
      <p:sp>
        <p:nvSpPr>
          <p:cNvPr id="4" name="Slide Number Placeholder 3"/>
          <p:cNvSpPr>
            <a:spLocks noGrp="1"/>
          </p:cNvSpPr>
          <p:nvPr>
            <p:ph type="sldNum" sz="quarter" idx="10"/>
          </p:nvPr>
        </p:nvSpPr>
        <p:spPr/>
        <p:txBody>
          <a:bodyPr/>
          <a:lstStyle/>
          <a:p>
            <a:fld id="{CE9CD7DF-5DBC-4CB8-9B57-CD6623D96369}" type="slidenum">
              <a:rPr lang="en-US" smtClean="0"/>
              <a:t>10</a:t>
            </a:fld>
            <a:endParaRPr lang="en-US" dirty="0"/>
          </a:p>
        </p:txBody>
      </p:sp>
    </p:spTree>
    <p:extLst>
      <p:ext uri="{BB962C8B-B14F-4D97-AF65-F5344CB8AC3E}">
        <p14:creationId xmlns:p14="http://schemas.microsoft.com/office/powerpoint/2010/main" val="1918428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CD7DF-5DBC-4CB8-9B57-CD6623D96369}" type="slidenum">
              <a:rPr lang="en-US" smtClean="0"/>
              <a:t>11</a:t>
            </a:fld>
            <a:endParaRPr lang="en-US" dirty="0"/>
          </a:p>
        </p:txBody>
      </p:sp>
    </p:spTree>
    <p:extLst>
      <p:ext uri="{BB962C8B-B14F-4D97-AF65-F5344CB8AC3E}">
        <p14:creationId xmlns:p14="http://schemas.microsoft.com/office/powerpoint/2010/main" val="2032059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Skin prep!  Tape for sensitive</a:t>
            </a:r>
            <a:r>
              <a:rPr lang="en-US" baseline="0" dirty="0"/>
              <a:t> skin. </a:t>
            </a:r>
            <a:r>
              <a:rPr lang="en-US" baseline="0" dirty="0" err="1"/>
              <a:t>Mefix</a:t>
            </a:r>
            <a:r>
              <a:rPr lang="en-US" baseline="0" dirty="0"/>
              <a:t>. </a:t>
            </a:r>
            <a:endParaRPr lang="en-US" dirty="0"/>
          </a:p>
        </p:txBody>
      </p:sp>
      <p:sp>
        <p:nvSpPr>
          <p:cNvPr id="4" name="Slide Number Placeholder 3"/>
          <p:cNvSpPr>
            <a:spLocks noGrp="1"/>
          </p:cNvSpPr>
          <p:nvPr>
            <p:ph type="sldNum" sz="quarter" idx="10"/>
          </p:nvPr>
        </p:nvSpPr>
        <p:spPr/>
        <p:txBody>
          <a:bodyPr/>
          <a:lstStyle/>
          <a:p>
            <a:fld id="{CE9CD7DF-5DBC-4CB8-9B57-CD6623D96369}" type="slidenum">
              <a:rPr lang="en-US" smtClean="0"/>
              <a:t>12</a:t>
            </a:fld>
            <a:endParaRPr lang="en-US" dirty="0"/>
          </a:p>
        </p:txBody>
      </p:sp>
    </p:spTree>
    <p:extLst>
      <p:ext uri="{BB962C8B-B14F-4D97-AF65-F5344CB8AC3E}">
        <p14:creationId xmlns:p14="http://schemas.microsoft.com/office/powerpoint/2010/main" val="987937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Pulse lavage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Enable hydro-wound debridement to be performed at the bedside in a way that safely contains all bacteria and contaminants, eliminates the possibility of splash back.</a:t>
            </a:r>
            <a:endParaRPr lang="en-US" b="0" dirty="0"/>
          </a:p>
          <a:p>
            <a:pPr marL="171450" indent="-171450">
              <a:buFont typeface="Arial" panose="020B0604020202020204" pitchFamily="34" charset="0"/>
              <a:buChar char="•"/>
            </a:pPr>
            <a:r>
              <a:rPr lang="en-US" dirty="0"/>
              <a:t>http://www.pulsecaremedical.com/</a:t>
            </a:r>
          </a:p>
          <a:p>
            <a:endParaRPr lang="en-US" dirty="0"/>
          </a:p>
        </p:txBody>
      </p:sp>
      <p:sp>
        <p:nvSpPr>
          <p:cNvPr id="4" name="Slide Number Placeholder 3"/>
          <p:cNvSpPr>
            <a:spLocks noGrp="1"/>
          </p:cNvSpPr>
          <p:nvPr>
            <p:ph type="sldNum" sz="quarter" idx="10"/>
          </p:nvPr>
        </p:nvSpPr>
        <p:spPr/>
        <p:txBody>
          <a:bodyPr/>
          <a:lstStyle/>
          <a:p>
            <a:fld id="{CE9CD7DF-5DBC-4CB8-9B57-CD6623D96369}" type="slidenum">
              <a:rPr lang="en-US" smtClean="0"/>
              <a:t>13</a:t>
            </a:fld>
            <a:endParaRPr lang="en-US" dirty="0"/>
          </a:p>
        </p:txBody>
      </p:sp>
    </p:spTree>
    <p:extLst>
      <p:ext uri="{BB962C8B-B14F-4D97-AF65-F5344CB8AC3E}">
        <p14:creationId xmlns:p14="http://schemas.microsoft.com/office/powerpoint/2010/main" val="1402145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Dr. Patrick </a:t>
            </a:r>
            <a:r>
              <a:rPr lang="en-US" sz="1200" b="0" i="0" kern="1200" dirty="0" err="1">
                <a:solidFill>
                  <a:schemeClr val="tx1"/>
                </a:solidFill>
                <a:effectLst/>
                <a:latin typeface="+mn-lt"/>
                <a:ea typeface="+mn-ea"/>
                <a:cs typeface="+mn-cs"/>
              </a:rPr>
              <a:t>Marasco</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YouTube at 2:35 seconds – 4:30 seconds</a:t>
            </a:r>
          </a:p>
          <a:p>
            <a:pPr marL="171450" indent="-171450">
              <a:buFont typeface="Arial" panose="020B0604020202020204" pitchFamily="34" charset="0"/>
              <a:buChar char="•"/>
            </a:pPr>
            <a:r>
              <a:rPr lang="en-US" dirty="0"/>
              <a:t>Show d</a:t>
            </a:r>
            <a:r>
              <a:rPr lang="en-US" baseline="0" dirty="0"/>
              <a:t>emo / supplies with Video.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May add lidocaine to bag prior to treatment to reduce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Order</a:t>
            </a:r>
            <a:r>
              <a:rPr lang="en-US" baseline="0" dirty="0"/>
              <a:t> batteries every 8-10 treatments, or new ‘water gun’. </a:t>
            </a:r>
            <a:endParaRPr lang="en-US" dirty="0"/>
          </a:p>
          <a:p>
            <a:pPr marL="171450" indent="-171450">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10"/>
          </p:nvPr>
        </p:nvSpPr>
        <p:spPr/>
        <p:txBody>
          <a:bodyPr/>
          <a:lstStyle/>
          <a:p>
            <a:fld id="{CE9CD7DF-5DBC-4CB8-9B57-CD6623D96369}" type="slidenum">
              <a:rPr lang="en-US" smtClean="0"/>
              <a:t>14</a:t>
            </a:fld>
            <a:endParaRPr lang="en-US" dirty="0"/>
          </a:p>
        </p:txBody>
      </p:sp>
    </p:spTree>
    <p:extLst>
      <p:ext uri="{BB962C8B-B14F-4D97-AF65-F5344CB8AC3E}">
        <p14:creationId xmlns:p14="http://schemas.microsoft.com/office/powerpoint/2010/main" val="106637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2</a:t>
            </a:fld>
            <a:endParaRPr lang="en-US" dirty="0"/>
          </a:p>
        </p:txBody>
      </p:sp>
    </p:spTree>
    <p:extLst>
      <p:ext uri="{BB962C8B-B14F-4D97-AF65-F5344CB8AC3E}">
        <p14:creationId xmlns:p14="http://schemas.microsoft.com/office/powerpoint/2010/main" val="1418773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Composites (primary or secondary</a:t>
            </a:r>
            <a:r>
              <a:rPr lang="en-US" baseline="0" dirty="0"/>
              <a:t> dressing, autolytic debridement, exchange of moisture vapor – Island dressing, </a:t>
            </a:r>
            <a:r>
              <a:rPr lang="en-US" baseline="0" dirty="0" err="1"/>
              <a:t>bandaid</a:t>
            </a:r>
            <a:r>
              <a:rPr lang="en-US" baseline="0" dirty="0"/>
              <a:t>, </a:t>
            </a:r>
            <a:r>
              <a:rPr lang="en-US" baseline="0" dirty="0" err="1"/>
              <a:t>tegaderm</a:t>
            </a:r>
            <a:r>
              <a:rPr lang="en-US" baseline="0" dirty="0"/>
              <a:t>). </a:t>
            </a:r>
          </a:p>
          <a:p>
            <a:pPr marL="171450" indent="-171450">
              <a:buFont typeface="Arial" panose="020B0604020202020204" pitchFamily="34" charset="0"/>
              <a:buChar char="•"/>
            </a:pPr>
            <a:r>
              <a:rPr lang="en-US" baseline="0" dirty="0"/>
              <a:t>Contact layer (Protection layer from trauma, prevent dressing from sticking to tissue). </a:t>
            </a:r>
          </a:p>
          <a:p>
            <a:pPr marL="171450" indent="-171450">
              <a:buFont typeface="Arial" panose="020B0604020202020204" pitchFamily="34" charset="0"/>
              <a:buChar char="•"/>
            </a:pPr>
            <a:r>
              <a:rPr lang="en-US" baseline="0" dirty="0"/>
              <a:t>Change 1x/weekly – can stay on between secondary changes (</a:t>
            </a:r>
            <a:r>
              <a:rPr lang="en-US" baseline="0" dirty="0" err="1"/>
              <a:t>mepitel</a:t>
            </a:r>
            <a:r>
              <a:rPr lang="en-US" baseline="0" dirty="0"/>
              <a:t>). Used with wound </a:t>
            </a:r>
            <a:r>
              <a:rPr lang="en-US" baseline="0" dirty="0" err="1"/>
              <a:t>vacs</a:t>
            </a:r>
            <a:r>
              <a:rPr lang="en-US" baseline="0" dirty="0"/>
              <a:t>.</a:t>
            </a:r>
          </a:p>
          <a:p>
            <a:pPr marL="17145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CE9CD7DF-5DBC-4CB8-9B57-CD6623D96369}" type="slidenum">
              <a:rPr lang="en-US" smtClean="0"/>
              <a:t>3</a:t>
            </a:fld>
            <a:endParaRPr lang="en-US" dirty="0"/>
          </a:p>
        </p:txBody>
      </p:sp>
    </p:spTree>
    <p:extLst>
      <p:ext uri="{BB962C8B-B14F-4D97-AF65-F5344CB8AC3E}">
        <p14:creationId xmlns:p14="http://schemas.microsoft.com/office/powerpoint/2010/main" val="1038723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Sponge-like.</a:t>
            </a:r>
            <a:r>
              <a:rPr lang="en-US" baseline="0" dirty="0"/>
              <a:t> Semi-permeable. Capable of holding fluids and pulling moisture away from wound bed.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Adhesive or non-adhesive border; Available as pads, sheets, pillows (cavity) dressing in various shapes and sizes.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May be used under compression dressings to assist with weeping wounds.  </a:t>
            </a:r>
            <a:endParaRPr lang="en-US" dirty="0"/>
          </a:p>
          <a:p>
            <a:endParaRPr lang="en-US" dirty="0"/>
          </a:p>
        </p:txBody>
      </p:sp>
      <p:sp>
        <p:nvSpPr>
          <p:cNvPr id="4" name="Slide Number Placeholder 3"/>
          <p:cNvSpPr>
            <a:spLocks noGrp="1"/>
          </p:cNvSpPr>
          <p:nvPr>
            <p:ph type="sldNum" sz="quarter" idx="10"/>
          </p:nvPr>
        </p:nvSpPr>
        <p:spPr/>
        <p:txBody>
          <a:bodyPr/>
          <a:lstStyle/>
          <a:p>
            <a:fld id="{CE9CD7DF-5DBC-4CB8-9B57-CD6623D96369}" type="slidenum">
              <a:rPr lang="en-US" smtClean="0"/>
              <a:t>4</a:t>
            </a:fld>
            <a:endParaRPr lang="en-US" dirty="0"/>
          </a:p>
        </p:txBody>
      </p:sp>
    </p:spTree>
    <p:extLst>
      <p:ext uri="{BB962C8B-B14F-4D97-AF65-F5344CB8AC3E}">
        <p14:creationId xmlns:p14="http://schemas.microsoft.com/office/powerpoint/2010/main" val="120827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Wet-to-dry is not</a:t>
            </a:r>
            <a:r>
              <a:rPr lang="en-US" baseline="0" dirty="0"/>
              <a:t> selective; often removes healthy tissues, causing re-injury.  Can also be painful.  Can be used only temporarily, 2-3 days to protect/cover.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Use NS when removing!  Used for packing of dead space within a wound.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Available in different sizes, shapes, thickness.  Fluff, don’t Stuff! </a:t>
            </a:r>
            <a:endParaRPr lang="en-US" dirty="0"/>
          </a:p>
          <a:p>
            <a:endParaRPr lang="en-US" dirty="0"/>
          </a:p>
        </p:txBody>
      </p:sp>
      <p:sp>
        <p:nvSpPr>
          <p:cNvPr id="4" name="Slide Number Placeholder 3"/>
          <p:cNvSpPr>
            <a:spLocks noGrp="1"/>
          </p:cNvSpPr>
          <p:nvPr>
            <p:ph type="sldNum" sz="quarter" idx="10"/>
          </p:nvPr>
        </p:nvSpPr>
        <p:spPr/>
        <p:txBody>
          <a:bodyPr/>
          <a:lstStyle/>
          <a:p>
            <a:fld id="{CE9CD7DF-5DBC-4CB8-9B57-CD6623D96369}" type="slidenum">
              <a:rPr lang="en-US" smtClean="0"/>
              <a:t>5</a:t>
            </a:fld>
            <a:endParaRPr lang="en-US" dirty="0"/>
          </a:p>
        </p:txBody>
      </p:sp>
    </p:spTree>
    <p:extLst>
      <p:ext uri="{BB962C8B-B14F-4D97-AF65-F5344CB8AC3E}">
        <p14:creationId xmlns:p14="http://schemas.microsoft.com/office/powerpoint/2010/main" val="1820785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CD7DF-5DBC-4CB8-9B57-CD6623D96369}" type="slidenum">
              <a:rPr lang="en-US" smtClean="0"/>
              <a:t>6</a:t>
            </a:fld>
            <a:endParaRPr lang="en-US" dirty="0"/>
          </a:p>
        </p:txBody>
      </p:sp>
    </p:spTree>
    <p:extLst>
      <p:ext uri="{BB962C8B-B14F-4D97-AF65-F5344CB8AC3E}">
        <p14:creationId xmlns:p14="http://schemas.microsoft.com/office/powerpoint/2010/main" val="84471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Santyl (debriding chronic ulcers, severely burned areas). Daily</a:t>
            </a:r>
            <a:r>
              <a:rPr lang="en-US" baseline="0" dirty="0"/>
              <a:t> application, cleanse area first.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Antiseptics only used for limited time periods, reassess after 7 days.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Betadine, kills everything.  </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E9CD7DF-5DBC-4CB8-9B57-CD6623D96369}" type="slidenum">
              <a:rPr lang="en-US" smtClean="0"/>
              <a:t>7</a:t>
            </a:fld>
            <a:endParaRPr lang="en-US" dirty="0"/>
          </a:p>
        </p:txBody>
      </p:sp>
    </p:spTree>
    <p:extLst>
      <p:ext uri="{BB962C8B-B14F-4D97-AF65-F5344CB8AC3E}">
        <p14:creationId xmlns:p14="http://schemas.microsoft.com/office/powerpoint/2010/main" val="751477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Dakin's</a:t>
            </a:r>
            <a:r>
              <a:rPr lang="en-US" baseline="0" dirty="0"/>
              <a:t> (Pharmacy can mix, used to irrigate. includes bleach – is cytotoxic.) Use short-term, 2 weeks.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BID – VFO must be in place or caregiver trained to do.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Acetic acid (vinegar; TID).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E9CD7DF-5DBC-4CB8-9B57-CD6623D96369}" type="slidenum">
              <a:rPr lang="en-US" smtClean="0"/>
              <a:t>8</a:t>
            </a:fld>
            <a:endParaRPr lang="en-US" dirty="0"/>
          </a:p>
        </p:txBody>
      </p:sp>
    </p:spTree>
    <p:extLst>
      <p:ext uri="{BB962C8B-B14F-4D97-AF65-F5344CB8AC3E}">
        <p14:creationId xmlns:p14="http://schemas.microsoft.com/office/powerpoint/2010/main" val="36096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Creates large fluid-absorption</a:t>
            </a:r>
            <a:r>
              <a:rPr lang="en-US" baseline="0" dirty="0"/>
              <a:t> capacity. Silver kills bacteria. Silvadene – limited application to 2 weeks (Burns, skin grafts, incisions, leg ulcers).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Can hamper concentration of fibroblasts. </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E9CD7DF-5DBC-4CB8-9B57-CD6623D96369}" type="slidenum">
              <a:rPr lang="en-US" smtClean="0"/>
              <a:t>9</a:t>
            </a:fld>
            <a:endParaRPr lang="en-US" dirty="0"/>
          </a:p>
        </p:txBody>
      </p:sp>
    </p:spTree>
    <p:extLst>
      <p:ext uri="{BB962C8B-B14F-4D97-AF65-F5344CB8AC3E}">
        <p14:creationId xmlns:p14="http://schemas.microsoft.com/office/powerpoint/2010/main" val="170070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FFFF00"/>
                </a:solidFill>
                <a:latin typeface="Arial Rounded MT Bold" charset="0"/>
                <a:ea typeface="Arial Rounded MT Bold" charset="0"/>
                <a:cs typeface="Arial Rounded MT Bold"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FF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F6D45C2-C527-EB4D-8F6B-5A1E77896A07}" type="datetimeFigureOut">
              <a:rPr lang="en-US" smtClean="0"/>
              <a:t>7/16/24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dirty="0"/>
          </a:p>
        </p:txBody>
      </p:sp>
    </p:spTree>
    <p:extLst>
      <p:ext uri="{BB962C8B-B14F-4D97-AF65-F5344CB8AC3E}">
        <p14:creationId xmlns:p14="http://schemas.microsoft.com/office/powerpoint/2010/main" val="132405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dirty="0"/>
          </a:p>
        </p:txBody>
      </p:sp>
    </p:spTree>
    <p:extLst>
      <p:ext uri="{BB962C8B-B14F-4D97-AF65-F5344CB8AC3E}">
        <p14:creationId xmlns:p14="http://schemas.microsoft.com/office/powerpoint/2010/main" val="202415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dirty="0"/>
          </a:p>
        </p:txBody>
      </p:sp>
    </p:spTree>
    <p:extLst>
      <p:ext uri="{BB962C8B-B14F-4D97-AF65-F5344CB8AC3E}">
        <p14:creationId xmlns:p14="http://schemas.microsoft.com/office/powerpoint/2010/main" val="1683775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711200" y="1701800"/>
            <a:ext cx="9042400" cy="3556000"/>
          </a:xfrm>
          <a:prstGeom prst="rect">
            <a:avLst/>
          </a:prstGeom>
        </p:spPr>
        <p:txBody>
          <a:bodyPr/>
          <a:lstStyle>
            <a:lvl1pPr>
              <a:buClr>
                <a:srgbClr val="C00000"/>
              </a:buClr>
              <a:defRPr>
                <a:solidFill>
                  <a:schemeClr val="tx1"/>
                </a:solidFill>
              </a:defRPr>
            </a:lvl1pPr>
            <a:lvl2pPr>
              <a:buClr>
                <a:srgbClr val="C00000"/>
              </a:buCl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805129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Rounded MT Bold" charset="0"/>
                <a:ea typeface="Arial Rounded MT Bold" charset="0"/>
                <a:cs typeface="Arial Rounded MT Bold"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spcBef>
                <a:spcPts val="1000"/>
              </a:spcBef>
              <a:buClr>
                <a:srgbClr val="FFFF00"/>
              </a:buClr>
              <a:buFont typeface="Arial" charset="0"/>
              <a:buChar char="•"/>
              <a:defRPr>
                <a:solidFill>
                  <a:schemeClr val="bg1"/>
                </a:solidFill>
                <a:latin typeface="Arial" charset="0"/>
                <a:ea typeface="Arial" charset="0"/>
                <a:cs typeface="Arial" charset="0"/>
              </a:defRPr>
            </a:lvl1pPr>
            <a:lvl2pPr marL="685800" indent="-228600">
              <a:spcBef>
                <a:spcPts val="1000"/>
              </a:spcBef>
              <a:buClr>
                <a:srgbClr val="FFFF00"/>
              </a:buClr>
              <a:buFont typeface="Arial" charset="0"/>
              <a:buChar char="•"/>
              <a:defRPr>
                <a:solidFill>
                  <a:schemeClr val="bg1"/>
                </a:solidFill>
                <a:latin typeface="Arial" charset="0"/>
                <a:ea typeface="Arial" charset="0"/>
                <a:cs typeface="Arial" charset="0"/>
              </a:defRPr>
            </a:lvl2pPr>
            <a:lvl3pPr marL="1143000" indent="-228600">
              <a:spcBef>
                <a:spcPts val="1000"/>
              </a:spcBef>
              <a:buClr>
                <a:srgbClr val="FFFF00"/>
              </a:buClr>
              <a:buFont typeface="Arial" charset="0"/>
              <a:buChar char="•"/>
              <a:defRPr>
                <a:solidFill>
                  <a:schemeClr val="bg1"/>
                </a:solidFill>
                <a:latin typeface="Arial" charset="0"/>
                <a:ea typeface="Arial" charset="0"/>
                <a:cs typeface="Arial" charset="0"/>
              </a:defRPr>
            </a:lvl3pPr>
            <a:lvl4pPr marL="1600200" indent="-228600">
              <a:spcBef>
                <a:spcPts val="1000"/>
              </a:spcBef>
              <a:buClr>
                <a:srgbClr val="FFFF00"/>
              </a:buClr>
              <a:buFont typeface="Arial" charset="0"/>
              <a:buChar char="•"/>
              <a:defRPr>
                <a:solidFill>
                  <a:schemeClr val="bg1"/>
                </a:solidFill>
                <a:latin typeface="Arial" charset="0"/>
                <a:ea typeface="Arial" charset="0"/>
                <a:cs typeface="Arial" charset="0"/>
              </a:defRPr>
            </a:lvl4pPr>
            <a:lvl5pPr marL="2057400" indent="-228600">
              <a:spcBef>
                <a:spcPts val="1000"/>
              </a:spcBef>
              <a:buClr>
                <a:srgbClr val="FFFF00"/>
              </a:buClr>
              <a:buFont typeface="Arial" charset="0"/>
              <a:buChar char="•"/>
              <a:defRPr>
                <a:solidFill>
                  <a:schemeClr val="bg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dirty="0"/>
          </a:p>
        </p:txBody>
      </p:sp>
    </p:spTree>
    <p:extLst>
      <p:ext uri="{BB962C8B-B14F-4D97-AF65-F5344CB8AC3E}">
        <p14:creationId xmlns:p14="http://schemas.microsoft.com/office/powerpoint/2010/main" val="116414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6D45C2-C527-EB4D-8F6B-5A1E77896A07}" type="datetimeFigureOut">
              <a:rPr lang="en-US" smtClean="0"/>
              <a:t>7/16/24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dirty="0"/>
          </a:p>
        </p:txBody>
      </p:sp>
    </p:spTree>
    <p:extLst>
      <p:ext uri="{BB962C8B-B14F-4D97-AF65-F5344CB8AC3E}">
        <p14:creationId xmlns:p14="http://schemas.microsoft.com/office/powerpoint/2010/main" val="7270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6D45C2-C527-EB4D-8F6B-5A1E77896A07}" type="datetimeFigureOut">
              <a:rPr lang="en-US" smtClean="0"/>
              <a:t>7/16/24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dirty="0"/>
          </a:p>
        </p:txBody>
      </p:sp>
    </p:spTree>
    <p:extLst>
      <p:ext uri="{BB962C8B-B14F-4D97-AF65-F5344CB8AC3E}">
        <p14:creationId xmlns:p14="http://schemas.microsoft.com/office/powerpoint/2010/main" val="210902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6D45C2-C527-EB4D-8F6B-5A1E77896A07}" type="datetimeFigureOut">
              <a:rPr lang="en-US" smtClean="0"/>
              <a:t>7/16/24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162A5C-F2DC-724F-8424-EE62201595F5}" type="slidenum">
              <a:rPr lang="en-US" smtClean="0"/>
              <a:t>‹#›</a:t>
            </a:fld>
            <a:endParaRPr lang="en-US" dirty="0"/>
          </a:p>
        </p:txBody>
      </p:sp>
    </p:spTree>
    <p:extLst>
      <p:ext uri="{BB962C8B-B14F-4D97-AF65-F5344CB8AC3E}">
        <p14:creationId xmlns:p14="http://schemas.microsoft.com/office/powerpoint/2010/main" val="8564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6D45C2-C527-EB4D-8F6B-5A1E77896A07}" type="datetimeFigureOut">
              <a:rPr lang="en-US" smtClean="0"/>
              <a:t>7/16/24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162A5C-F2DC-724F-8424-EE62201595F5}" type="slidenum">
              <a:rPr lang="en-US" smtClean="0"/>
              <a:t>‹#›</a:t>
            </a:fld>
            <a:endParaRPr lang="en-US" dirty="0"/>
          </a:p>
        </p:txBody>
      </p:sp>
    </p:spTree>
    <p:extLst>
      <p:ext uri="{BB962C8B-B14F-4D97-AF65-F5344CB8AC3E}">
        <p14:creationId xmlns:p14="http://schemas.microsoft.com/office/powerpoint/2010/main" val="62064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D45C2-C527-EB4D-8F6B-5A1E77896A07}" type="datetimeFigureOut">
              <a:rPr lang="en-US" smtClean="0"/>
              <a:t>7/16/24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162A5C-F2DC-724F-8424-EE62201595F5}" type="slidenum">
              <a:rPr lang="en-US" smtClean="0"/>
              <a:t>‹#›</a:t>
            </a:fld>
            <a:endParaRPr lang="en-US" dirty="0"/>
          </a:p>
        </p:txBody>
      </p:sp>
    </p:spTree>
    <p:extLst>
      <p:ext uri="{BB962C8B-B14F-4D97-AF65-F5344CB8AC3E}">
        <p14:creationId xmlns:p14="http://schemas.microsoft.com/office/powerpoint/2010/main" val="902307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D45C2-C527-EB4D-8F6B-5A1E77896A07}" type="datetimeFigureOut">
              <a:rPr lang="en-US" smtClean="0"/>
              <a:t>7/16/24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dirty="0"/>
          </a:p>
        </p:txBody>
      </p:sp>
    </p:spTree>
    <p:extLst>
      <p:ext uri="{BB962C8B-B14F-4D97-AF65-F5344CB8AC3E}">
        <p14:creationId xmlns:p14="http://schemas.microsoft.com/office/powerpoint/2010/main" val="170667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D45C2-C527-EB4D-8F6B-5A1E77896A07}" type="datetimeFigureOut">
              <a:rPr lang="en-US" smtClean="0"/>
              <a:t>7/16/24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dirty="0"/>
          </a:p>
        </p:txBody>
      </p:sp>
    </p:spTree>
    <p:extLst>
      <p:ext uri="{BB962C8B-B14F-4D97-AF65-F5344CB8AC3E}">
        <p14:creationId xmlns:p14="http://schemas.microsoft.com/office/powerpoint/2010/main" val="16047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bg1"/>
            </a:gs>
            <a:gs pos="2000">
              <a:schemeClr val="bg2"/>
            </a:gs>
            <a:gs pos="100000">
              <a:schemeClr val="bg1">
                <a:lumMod val="95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D45C2-C527-EB4D-8F6B-5A1E77896A07}" type="datetimeFigureOut">
              <a:rPr lang="en-US" smtClean="0"/>
              <a:t>7/16/24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62A5C-F2DC-724F-8424-EE62201595F5}" type="slidenum">
              <a:rPr lang="en-US" smtClean="0"/>
              <a:t>‹#›</a:t>
            </a:fld>
            <a:endParaRPr lang="en-US" dirty="0"/>
          </a:p>
        </p:txBody>
      </p:sp>
    </p:spTree>
    <p:extLst>
      <p:ext uri="{BB962C8B-B14F-4D97-AF65-F5344CB8AC3E}">
        <p14:creationId xmlns:p14="http://schemas.microsoft.com/office/powerpoint/2010/main" val="126618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HTvNND0S9IQ"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ZBWvwAvdMk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369206" y="3962831"/>
            <a:ext cx="3556780" cy="41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920" tIns="53997" rIns="107920" bIns="53997">
            <a:spAutoFit/>
          </a:bodyPr>
          <a:lstStyle>
            <a:lvl1pPr eaLnBrk="0" hangingPunct="0">
              <a:defRPr sz="1500">
                <a:solidFill>
                  <a:schemeClr val="tx1"/>
                </a:solidFill>
                <a:latin typeface="Corbel" pitchFamily="34" charset="0"/>
                <a:ea typeface="ＭＳ Ｐゴシック" pitchFamily="34" charset="-128"/>
              </a:defRPr>
            </a:lvl1pPr>
            <a:lvl2pPr marL="742950" indent="-285750" eaLnBrk="0" hangingPunct="0">
              <a:defRPr sz="1500">
                <a:solidFill>
                  <a:schemeClr val="tx1"/>
                </a:solidFill>
                <a:latin typeface="Corbel" pitchFamily="34" charset="0"/>
                <a:ea typeface="ＭＳ Ｐゴシック" pitchFamily="34" charset="-128"/>
              </a:defRPr>
            </a:lvl2pPr>
            <a:lvl3pPr marL="1143000" indent="-228600" eaLnBrk="0" hangingPunct="0">
              <a:defRPr sz="1500">
                <a:solidFill>
                  <a:schemeClr val="tx1"/>
                </a:solidFill>
                <a:latin typeface="Corbel" pitchFamily="34" charset="0"/>
                <a:ea typeface="ＭＳ Ｐゴシック" pitchFamily="34" charset="-128"/>
              </a:defRPr>
            </a:lvl3pPr>
            <a:lvl4pPr marL="1600200" indent="-228600" eaLnBrk="0" hangingPunct="0">
              <a:defRPr sz="1500">
                <a:solidFill>
                  <a:schemeClr val="tx1"/>
                </a:solidFill>
                <a:latin typeface="Corbel" pitchFamily="34" charset="0"/>
                <a:ea typeface="ＭＳ Ｐゴシック" pitchFamily="34" charset="-128"/>
              </a:defRPr>
            </a:lvl4pPr>
            <a:lvl5pPr marL="2057400" indent="-228600" eaLnBrk="0" hangingPunct="0">
              <a:defRPr sz="1500">
                <a:solidFill>
                  <a:schemeClr val="tx1"/>
                </a:solidFill>
                <a:latin typeface="Corbel" pitchFamily="34" charset="0"/>
                <a:ea typeface="ＭＳ Ｐゴシック" pitchFamily="34" charset="-128"/>
              </a:defRPr>
            </a:lvl5pPr>
            <a:lvl6pPr marL="25146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defTabSz="1337401" fontAlgn="base">
              <a:spcBef>
                <a:spcPct val="50000"/>
              </a:spcBef>
              <a:spcAft>
                <a:spcPct val="0"/>
              </a:spcAft>
            </a:pPr>
            <a:endParaRPr lang="en-US" sz="2000" dirty="0">
              <a:solidFill>
                <a:prstClr val="black"/>
              </a:solidFill>
              <a:latin typeface="Arial" charset="0"/>
            </a:endParaRPr>
          </a:p>
        </p:txBody>
      </p:sp>
      <p:pic>
        <p:nvPicPr>
          <p:cNvPr id="5" name="Picture 4" descr="G:\Shared\CreativeMediaDigitalAssets\Logos\AAA_RWJBarnabas Health\_Combo Logo nbimc-chnj\rwjbh2016-h-nbimc-CHoNJ combo tag.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9770"/>
          <a:stretch/>
        </p:blipFill>
        <p:spPr bwMode="auto">
          <a:xfrm>
            <a:off x="4745715" y="4660384"/>
            <a:ext cx="2163085" cy="100381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508001" y="1828446"/>
            <a:ext cx="10972800" cy="1143000"/>
          </a:xfrm>
        </p:spPr>
        <p:txBody>
          <a:bodyPr>
            <a:normAutofit fontScale="90000"/>
          </a:bodyPr>
          <a:lstStyle/>
          <a:p>
            <a:pPr algn="ctr"/>
            <a:r>
              <a:rPr lang="en-US" sz="5333" dirty="0"/>
              <a:t>Dressing Changes</a:t>
            </a:r>
            <a:br>
              <a:rPr lang="en-US" sz="5333" dirty="0"/>
            </a:br>
            <a:br>
              <a:rPr lang="en-US" sz="5333" dirty="0"/>
            </a:br>
            <a:r>
              <a:rPr lang="en-US" sz="4267" dirty="0"/>
              <a:t>Wednesday, October 2, 2024</a:t>
            </a:r>
            <a:br>
              <a:rPr lang="en-US" sz="4267" dirty="0"/>
            </a:br>
            <a:endParaRPr lang="en-US" sz="2667" dirty="0"/>
          </a:p>
        </p:txBody>
      </p:sp>
      <p:pic>
        <p:nvPicPr>
          <p:cNvPr id="6" name="Picture 5">
            <a:extLst>
              <a:ext uri="{FF2B5EF4-FFF2-40B4-BE49-F238E27FC236}">
                <a16:creationId xmlns:a16="http://schemas.microsoft.com/office/drawing/2014/main" id="{176F2650-9D2B-5D29-8644-77CE74B84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401" y="5500155"/>
            <a:ext cx="2590135" cy="899123"/>
          </a:xfrm>
          <a:prstGeom prst="rect">
            <a:avLst/>
          </a:prstGeom>
        </p:spPr>
      </p:pic>
      <p:pic>
        <p:nvPicPr>
          <p:cNvPr id="8" name="Picture 7">
            <a:extLst>
              <a:ext uri="{FF2B5EF4-FFF2-40B4-BE49-F238E27FC236}">
                <a16:creationId xmlns:a16="http://schemas.microsoft.com/office/drawing/2014/main" id="{D1A9C355-5874-E227-E0D8-08FC12AB4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6411" y="5555736"/>
            <a:ext cx="2590135" cy="874377"/>
          </a:xfrm>
          <a:prstGeom prst="rect">
            <a:avLst/>
          </a:prstGeom>
        </p:spPr>
      </p:pic>
      <p:pic>
        <p:nvPicPr>
          <p:cNvPr id="10" name="Picture 9">
            <a:extLst>
              <a:ext uri="{FF2B5EF4-FFF2-40B4-BE49-F238E27FC236}">
                <a16:creationId xmlns:a16="http://schemas.microsoft.com/office/drawing/2014/main" id="{8CE324F8-99B6-285B-AB3C-90B6DBFAE7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165" y="5531939"/>
            <a:ext cx="2590135" cy="868948"/>
          </a:xfrm>
          <a:prstGeom prst="rect">
            <a:avLst/>
          </a:prstGeom>
        </p:spPr>
      </p:pic>
      <p:pic>
        <p:nvPicPr>
          <p:cNvPr id="12" name="Picture 11">
            <a:extLst>
              <a:ext uri="{FF2B5EF4-FFF2-40B4-BE49-F238E27FC236}">
                <a16:creationId xmlns:a16="http://schemas.microsoft.com/office/drawing/2014/main" id="{3F57486E-7715-D8D0-3FAF-6CD2357772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90666" y="5461000"/>
            <a:ext cx="2590135" cy="835795"/>
          </a:xfrm>
          <a:prstGeom prst="rect">
            <a:avLst/>
          </a:prstGeom>
        </p:spPr>
      </p:pic>
    </p:spTree>
    <p:extLst>
      <p:ext uri="{BB962C8B-B14F-4D97-AF65-F5344CB8AC3E}">
        <p14:creationId xmlns:p14="http://schemas.microsoft.com/office/powerpoint/2010/main" val="4276590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43801" y="381001"/>
            <a:ext cx="2581275" cy="2581275"/>
          </a:xfrm>
          <a:prstGeom prst="rect">
            <a:avLst/>
          </a:prstGeom>
        </p:spPr>
      </p:pic>
      <p:sp>
        <p:nvSpPr>
          <p:cNvPr id="3" name="Content Placeholder 2"/>
          <p:cNvSpPr>
            <a:spLocks noGrp="1"/>
          </p:cNvSpPr>
          <p:nvPr>
            <p:ph idx="1"/>
          </p:nvPr>
        </p:nvSpPr>
        <p:spPr>
          <a:xfrm>
            <a:off x="1676400" y="76201"/>
            <a:ext cx="5791200" cy="6781801"/>
          </a:xfrm>
        </p:spPr>
        <p:txBody>
          <a:bodyPr>
            <a:normAutofit lnSpcReduction="10000"/>
          </a:bodyPr>
          <a:lstStyle/>
          <a:p>
            <a:pPr>
              <a:buClr>
                <a:srgbClr val="C00000"/>
              </a:buClr>
            </a:pPr>
            <a:r>
              <a:rPr lang="en-US" b="1" dirty="0">
                <a:solidFill>
                  <a:schemeClr val="tx1"/>
                </a:solidFill>
                <a:latin typeface="Arial Rounded MT Bold" charset="0"/>
                <a:ea typeface="Arial Rounded MT Bold" charset="0"/>
                <a:cs typeface="Arial Rounded MT Bold" charset="0"/>
              </a:rPr>
              <a:t>Transparent Films</a:t>
            </a:r>
            <a:endParaRPr lang="en-US" dirty="0">
              <a:solidFill>
                <a:schemeClr val="tx1"/>
              </a:solidFill>
              <a:latin typeface="Arial Rounded MT Bold" charset="0"/>
              <a:ea typeface="Arial Rounded MT Bold" charset="0"/>
              <a:cs typeface="Arial Rounded MT Bold" charset="0"/>
            </a:endParaRPr>
          </a:p>
          <a:p>
            <a:pPr lvl="1">
              <a:buClr>
                <a:srgbClr val="C00000"/>
              </a:buClr>
            </a:pPr>
            <a:r>
              <a:rPr lang="en-US" dirty="0">
                <a:solidFill>
                  <a:schemeClr val="tx1"/>
                </a:solidFill>
              </a:rPr>
              <a:t>When to use: wounds without depth, intact skin as protector, useful as second dressing. NOT on limbs</a:t>
            </a:r>
          </a:p>
          <a:p>
            <a:pPr lvl="1">
              <a:buClr>
                <a:srgbClr val="C00000"/>
              </a:buClr>
            </a:pPr>
            <a:r>
              <a:rPr lang="en-US" dirty="0">
                <a:solidFill>
                  <a:schemeClr val="tx1"/>
                </a:solidFill>
              </a:rPr>
              <a:t>Do </a:t>
            </a:r>
            <a:r>
              <a:rPr lang="en-US" i="1" dirty="0">
                <a:solidFill>
                  <a:schemeClr val="tx1"/>
                </a:solidFill>
              </a:rPr>
              <a:t>NOT</a:t>
            </a:r>
            <a:r>
              <a:rPr lang="en-US" dirty="0">
                <a:solidFill>
                  <a:schemeClr val="tx1"/>
                </a:solidFill>
              </a:rPr>
              <a:t> use on moderate to heavily </a:t>
            </a:r>
            <a:r>
              <a:rPr lang="en-US" dirty="0" err="1">
                <a:solidFill>
                  <a:schemeClr val="tx1"/>
                </a:solidFill>
              </a:rPr>
              <a:t>exudating</a:t>
            </a:r>
            <a:r>
              <a:rPr lang="en-US" dirty="0">
                <a:solidFill>
                  <a:schemeClr val="tx1"/>
                </a:solidFill>
              </a:rPr>
              <a:t> wounds</a:t>
            </a:r>
            <a:endParaRPr lang="en-US" b="1" i="1" u="sng" dirty="0">
              <a:solidFill>
                <a:schemeClr val="tx1"/>
              </a:solidFill>
            </a:endParaRPr>
          </a:p>
          <a:p>
            <a:pPr marL="114300" indent="0">
              <a:buClr>
                <a:srgbClr val="C00000"/>
              </a:buClr>
              <a:buNone/>
            </a:pPr>
            <a:r>
              <a:rPr lang="en-US" b="1" dirty="0">
                <a:solidFill>
                  <a:schemeClr val="tx1"/>
                </a:solidFill>
              </a:rPr>
              <a:t>Wound Fillers</a:t>
            </a:r>
            <a:r>
              <a:rPr lang="en-US" dirty="0">
                <a:solidFill>
                  <a:schemeClr val="tx1"/>
                </a:solidFill>
              </a:rPr>
              <a:t>: agents in a variety of forms, including pastes, granules, powders, and gels to fill wound. We love </a:t>
            </a:r>
            <a:r>
              <a:rPr lang="en-US" dirty="0" err="1">
                <a:solidFill>
                  <a:schemeClr val="tx1"/>
                </a:solidFill>
              </a:rPr>
              <a:t>avitene</a:t>
            </a:r>
            <a:r>
              <a:rPr lang="en-US" dirty="0">
                <a:solidFill>
                  <a:schemeClr val="tx1"/>
                </a:solidFill>
              </a:rPr>
              <a:t> </a:t>
            </a:r>
            <a:r>
              <a:rPr lang="en-US" dirty="0" err="1">
                <a:solidFill>
                  <a:schemeClr val="tx1"/>
                </a:solidFill>
              </a:rPr>
              <a:t>microfibrillar</a:t>
            </a:r>
            <a:r>
              <a:rPr lang="en-US" dirty="0">
                <a:solidFill>
                  <a:schemeClr val="tx1"/>
                </a:solidFill>
              </a:rPr>
              <a:t> collagen</a:t>
            </a:r>
          </a:p>
          <a:p>
            <a:pPr>
              <a:buClr>
                <a:srgbClr val="C00000"/>
              </a:buClr>
            </a:pPr>
            <a:r>
              <a:rPr lang="en-US" b="1" i="1" dirty="0">
                <a:solidFill>
                  <a:schemeClr val="tx1"/>
                </a:solidFill>
              </a:rPr>
              <a:t>Use</a:t>
            </a:r>
            <a:r>
              <a:rPr lang="en-US" dirty="0">
                <a:solidFill>
                  <a:schemeClr val="tx1"/>
                </a:solidFill>
              </a:rPr>
              <a:t>: to fill dead space, absorptive, provides moist wound healing</a:t>
            </a:r>
          </a:p>
          <a:p>
            <a:pPr>
              <a:buClr>
                <a:srgbClr val="C00000"/>
              </a:buClr>
            </a:pPr>
            <a:r>
              <a:rPr lang="en-US" b="1" i="1" dirty="0">
                <a:solidFill>
                  <a:schemeClr val="tx1"/>
                </a:solidFill>
              </a:rPr>
              <a:t>Indications</a:t>
            </a:r>
            <a:r>
              <a:rPr lang="en-US" dirty="0">
                <a:solidFill>
                  <a:schemeClr val="tx1"/>
                </a:solidFill>
              </a:rPr>
              <a:t>: wounds that require packing and have depth. </a:t>
            </a:r>
          </a:p>
          <a:p>
            <a:pPr>
              <a:buClr>
                <a:srgbClr val="C00000"/>
              </a:buClr>
            </a:pPr>
            <a:r>
              <a:rPr lang="en-US" dirty="0">
                <a:solidFill>
                  <a:schemeClr val="tx1"/>
                </a:solidFill>
              </a:rPr>
              <a:t>Change every one to three days</a:t>
            </a:r>
          </a:p>
          <a:p>
            <a:pPr lvl="1">
              <a:buClr>
                <a:srgbClr val="C00000"/>
              </a:buClr>
            </a:pPr>
            <a:endParaRPr lang="en-US" dirty="0">
              <a:solidFill>
                <a:schemeClr val="tx1"/>
              </a:solidFill>
            </a:endParaRPr>
          </a:p>
          <a:p>
            <a:pPr lvl="1">
              <a:buClr>
                <a:srgbClr val="C00000"/>
              </a:buClr>
            </a:pPr>
            <a:endParaRPr lang="en-US" dirty="0">
              <a:solidFill>
                <a:schemeClr val="tx1"/>
              </a:solidFill>
            </a:endParaRPr>
          </a:p>
          <a:p>
            <a:pPr lvl="1">
              <a:buClr>
                <a:srgbClr val="C00000"/>
              </a:buClr>
            </a:pPr>
            <a:endParaRPr lang="en-US" dirty="0">
              <a:solidFill>
                <a:schemeClr val="tx1"/>
              </a:solidFill>
            </a:endParaRPr>
          </a:p>
        </p:txBody>
      </p:sp>
      <p:pic>
        <p:nvPicPr>
          <p:cNvPr id="4" name="Picture 3"/>
          <p:cNvPicPr>
            <a:picLocks noChangeAspect="1"/>
          </p:cNvPicPr>
          <p:nvPr/>
        </p:nvPicPr>
        <p:blipFill>
          <a:blip r:embed="rId4"/>
          <a:stretch>
            <a:fillRect/>
          </a:stretch>
        </p:blipFill>
        <p:spPr>
          <a:xfrm>
            <a:off x="7315201" y="3962400"/>
            <a:ext cx="3042227" cy="2362200"/>
          </a:xfrm>
          <a:prstGeom prst="rect">
            <a:avLst/>
          </a:prstGeom>
        </p:spPr>
      </p:pic>
    </p:spTree>
    <p:extLst>
      <p:ext uri="{BB962C8B-B14F-4D97-AF65-F5344CB8AC3E}">
        <p14:creationId xmlns:p14="http://schemas.microsoft.com/office/powerpoint/2010/main" val="681911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b="1" dirty="0"/>
              <a:t>Wound Packing</a:t>
            </a:r>
          </a:p>
        </p:txBody>
      </p:sp>
      <p:sp>
        <p:nvSpPr>
          <p:cNvPr id="3" name="Content Placeholder 2"/>
          <p:cNvSpPr>
            <a:spLocks noGrp="1"/>
          </p:cNvSpPr>
          <p:nvPr>
            <p:ph idx="1"/>
          </p:nvPr>
        </p:nvSpPr>
        <p:spPr>
          <a:xfrm>
            <a:off x="2346664" y="1618180"/>
            <a:ext cx="7467600" cy="3944420"/>
          </a:xfrm>
        </p:spPr>
        <p:txBody>
          <a:bodyPr vert="horz" lIns="91440" tIns="45720" rIns="91440" bIns="45720" rtlCol="0" anchor="t">
            <a:normAutofit lnSpcReduction="10000"/>
          </a:bodyPr>
          <a:lstStyle/>
          <a:p>
            <a:pPr>
              <a:buClr>
                <a:srgbClr val="C00000"/>
              </a:buClr>
            </a:pPr>
            <a:r>
              <a:rPr lang="en-US" dirty="0">
                <a:solidFill>
                  <a:schemeClr val="tx1"/>
                </a:solidFill>
              </a:rPr>
              <a:t>Packing a wound is necessary to fill dead space</a:t>
            </a:r>
          </a:p>
          <a:p>
            <a:pPr>
              <a:buClr>
                <a:srgbClr val="C00000"/>
              </a:buClr>
            </a:pPr>
            <a:r>
              <a:rPr lang="en-US" dirty="0">
                <a:solidFill>
                  <a:schemeClr val="tx1"/>
                </a:solidFill>
              </a:rPr>
              <a:t>LIGHTLY…NOT TIGHTLY</a:t>
            </a:r>
          </a:p>
          <a:p>
            <a:pPr>
              <a:buClr>
                <a:srgbClr val="C00000"/>
              </a:buClr>
            </a:pPr>
            <a:r>
              <a:rPr lang="en-US" dirty="0">
                <a:solidFill>
                  <a:schemeClr val="tx1"/>
                </a:solidFill>
              </a:rPr>
              <a:t>FLUFF...DON’T STUFF</a:t>
            </a:r>
          </a:p>
          <a:p>
            <a:pPr>
              <a:buClr>
                <a:srgbClr val="C00000"/>
              </a:buClr>
            </a:pPr>
            <a:r>
              <a:rPr lang="en-US" dirty="0">
                <a:solidFill>
                  <a:schemeClr val="tx1"/>
                </a:solidFill>
              </a:rPr>
              <a:t>Over packing increases pressure, decreases circulation, prevents communication between walls of tissue</a:t>
            </a:r>
          </a:p>
          <a:p>
            <a:pPr>
              <a:buClr>
                <a:srgbClr val="C00000"/>
              </a:buClr>
            </a:pPr>
            <a:r>
              <a:rPr lang="en-US" dirty="0">
                <a:solidFill>
                  <a:schemeClr val="tx1"/>
                </a:solidFill>
              </a:rPr>
              <a:t>Document what you put in and what you take out.</a:t>
            </a:r>
          </a:p>
        </p:txBody>
      </p:sp>
      <p:sp>
        <p:nvSpPr>
          <p:cNvPr id="4" name="Rectangle 3"/>
          <p:cNvSpPr/>
          <p:nvPr/>
        </p:nvSpPr>
        <p:spPr>
          <a:xfrm>
            <a:off x="2984643" y="5729556"/>
            <a:ext cx="6629400" cy="646331"/>
          </a:xfrm>
          <a:prstGeom prst="rect">
            <a:avLst/>
          </a:prstGeom>
        </p:spPr>
        <p:txBody>
          <a:bodyPr wrap="square">
            <a:spAutoFit/>
          </a:bodyPr>
          <a:lstStyle/>
          <a:p>
            <a:pPr>
              <a:buClr>
                <a:srgbClr val="C00000"/>
              </a:buClr>
            </a:pPr>
            <a:r>
              <a:rPr lang="en-US" dirty="0">
                <a:hlinkClick r:id="rId3">
                  <a:extLst>
                    <a:ext uri="{A12FA001-AC4F-418D-AE19-62706E023703}">
                      <ahyp:hlinkClr xmlns:ahyp="http://schemas.microsoft.com/office/drawing/2018/hyperlinkcolor" val="tx"/>
                    </a:ext>
                  </a:extLst>
                </a:hlinkClick>
              </a:rPr>
              <a:t>https://www.youtube.com/watch?v=HTvNND0S9IQ</a:t>
            </a:r>
            <a:endParaRPr lang="en-US" dirty="0"/>
          </a:p>
          <a:p>
            <a:pPr>
              <a:buClr>
                <a:srgbClr val="C00000"/>
              </a:buClr>
            </a:pPr>
            <a:endParaRPr lang="en-US" dirty="0"/>
          </a:p>
        </p:txBody>
      </p:sp>
    </p:spTree>
    <p:extLst>
      <p:ext uri="{BB962C8B-B14F-4D97-AF65-F5344CB8AC3E}">
        <p14:creationId xmlns:p14="http://schemas.microsoft.com/office/powerpoint/2010/main" val="706962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8807" y="1518048"/>
            <a:ext cx="8229600" cy="4373563"/>
          </a:xfrm>
        </p:spPr>
        <p:txBody>
          <a:bodyPr>
            <a:normAutofit fontScale="85000" lnSpcReduction="20000"/>
          </a:bodyPr>
          <a:lstStyle/>
          <a:p>
            <a:pPr marL="114300" indent="0" algn="ctr">
              <a:buClr>
                <a:srgbClr val="C00000"/>
              </a:buClr>
              <a:buNone/>
            </a:pPr>
            <a:r>
              <a:rPr lang="en-US" b="1" i="1" u="sng" dirty="0">
                <a:solidFill>
                  <a:schemeClr val="tx1"/>
                </a:solidFill>
              </a:rPr>
              <a:t> </a:t>
            </a:r>
          </a:p>
          <a:p>
            <a:pPr>
              <a:buClr>
                <a:srgbClr val="C00000"/>
              </a:buClr>
            </a:pPr>
            <a:r>
              <a:rPr lang="en-US" dirty="0">
                <a:solidFill>
                  <a:schemeClr val="tx1"/>
                </a:solidFill>
              </a:rPr>
              <a:t>When securing a dressing be attentive to areas that are high risk for friction and shear. </a:t>
            </a:r>
          </a:p>
          <a:p>
            <a:pPr>
              <a:buClr>
                <a:srgbClr val="C00000"/>
              </a:buClr>
            </a:pPr>
            <a:endParaRPr lang="en-US" dirty="0">
              <a:solidFill>
                <a:schemeClr val="tx1"/>
              </a:solidFill>
            </a:endParaRPr>
          </a:p>
          <a:p>
            <a:pPr>
              <a:buClr>
                <a:srgbClr val="C00000"/>
              </a:buClr>
            </a:pPr>
            <a:r>
              <a:rPr lang="en-US" dirty="0">
                <a:solidFill>
                  <a:schemeClr val="tx1"/>
                </a:solidFill>
              </a:rPr>
              <a:t>Tape should extend one inch beyond the dressing border. </a:t>
            </a:r>
          </a:p>
          <a:p>
            <a:pPr>
              <a:buClr>
                <a:srgbClr val="C00000"/>
              </a:buClr>
            </a:pPr>
            <a:endParaRPr lang="en-US" dirty="0">
              <a:solidFill>
                <a:schemeClr val="tx1"/>
              </a:solidFill>
            </a:endParaRPr>
          </a:p>
          <a:p>
            <a:pPr>
              <a:buClr>
                <a:srgbClr val="C00000"/>
              </a:buClr>
            </a:pPr>
            <a:r>
              <a:rPr lang="en-US" dirty="0">
                <a:solidFill>
                  <a:schemeClr val="tx1"/>
                </a:solidFill>
              </a:rPr>
              <a:t>Remove tape “low and slow”, in direction of hair growth keeping close to the skin surface and pulled back over itself. Shaving is a nice thing to do, </a:t>
            </a:r>
            <a:r>
              <a:rPr lang="en-US" dirty="0" err="1">
                <a:solidFill>
                  <a:schemeClr val="tx1"/>
                </a:solidFill>
              </a:rPr>
              <a:t>e,g</a:t>
            </a:r>
            <a:r>
              <a:rPr lang="en-US" dirty="0">
                <a:solidFill>
                  <a:schemeClr val="tx1"/>
                </a:solidFill>
              </a:rPr>
              <a:t>., on the scalp.</a:t>
            </a:r>
          </a:p>
          <a:p>
            <a:pPr>
              <a:buClr>
                <a:srgbClr val="C00000"/>
              </a:buClr>
            </a:pPr>
            <a:endParaRPr lang="en-US" dirty="0">
              <a:solidFill>
                <a:schemeClr val="tx1"/>
              </a:solidFill>
            </a:endParaRPr>
          </a:p>
          <a:p>
            <a:pPr>
              <a:buClr>
                <a:srgbClr val="C00000"/>
              </a:buClr>
            </a:pPr>
            <a:r>
              <a:rPr lang="en-US" dirty="0">
                <a:solidFill>
                  <a:schemeClr val="tx1"/>
                </a:solidFill>
              </a:rPr>
              <a:t>Use saline to soften dressing and promote easier removal.</a:t>
            </a:r>
            <a:br>
              <a:rPr lang="en-US" dirty="0">
                <a:solidFill>
                  <a:schemeClr val="tx1"/>
                </a:solidFill>
              </a:rPr>
            </a:br>
            <a:endParaRPr lang="en-US" dirty="0">
              <a:solidFill>
                <a:schemeClr val="tx1"/>
              </a:solidFill>
            </a:endParaRPr>
          </a:p>
        </p:txBody>
      </p:sp>
      <p:pic>
        <p:nvPicPr>
          <p:cNvPr id="1027" name="Picture 3" descr="C:\Users\Kate M\AppData\Local\Microsoft\Windows\Temporary Internet Files\Content.IE5\UQKRP55Q\MC90034033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1601" y="4572000"/>
            <a:ext cx="1429207" cy="18644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53000" y="569716"/>
            <a:ext cx="3276600" cy="769441"/>
          </a:xfrm>
          <a:prstGeom prst="rect">
            <a:avLst/>
          </a:prstGeom>
        </p:spPr>
        <p:txBody>
          <a:bodyPr wrap="square" anchor="t">
            <a:spAutoFit/>
          </a:bodyPr>
          <a:lstStyle/>
          <a:p>
            <a:pPr>
              <a:buClr>
                <a:srgbClr val="C00000"/>
              </a:buClr>
            </a:pPr>
            <a:r>
              <a:rPr lang="en-US" sz="4400" b="1" dirty="0">
                <a:latin typeface="Arial Rounded MT Bold" charset="0"/>
                <a:ea typeface="Arial Rounded MT Bold" charset="0"/>
                <a:cs typeface="Arial Rounded MT Bold" charset="0"/>
              </a:rPr>
              <a:t>Tips</a:t>
            </a:r>
            <a:endParaRPr lang="en-US" sz="4400" dirty="0">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138856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Closed Pulse Irrigation</a:t>
            </a:r>
          </a:p>
        </p:txBody>
      </p:sp>
      <p:sp>
        <p:nvSpPr>
          <p:cNvPr id="3" name="Content Placeholder 2"/>
          <p:cNvSpPr>
            <a:spLocks noGrp="1"/>
          </p:cNvSpPr>
          <p:nvPr>
            <p:ph idx="1"/>
          </p:nvPr>
        </p:nvSpPr>
        <p:spPr>
          <a:xfrm>
            <a:off x="1600200" y="1828800"/>
            <a:ext cx="6553200" cy="4953000"/>
          </a:xfrm>
        </p:spPr>
        <p:txBody>
          <a:bodyPr>
            <a:normAutofit fontScale="92500" lnSpcReduction="10000"/>
          </a:bodyPr>
          <a:lstStyle/>
          <a:p>
            <a:pPr marL="114300" indent="0">
              <a:buClr>
                <a:srgbClr val="C00000"/>
              </a:buClr>
              <a:buNone/>
            </a:pPr>
            <a:r>
              <a:rPr lang="en-US" b="1" dirty="0">
                <a:solidFill>
                  <a:schemeClr val="tx1"/>
                </a:solidFill>
              </a:rPr>
              <a:t>CPI: </a:t>
            </a:r>
            <a:r>
              <a:rPr lang="en-US" dirty="0">
                <a:solidFill>
                  <a:schemeClr val="tx1"/>
                </a:solidFill>
              </a:rPr>
              <a:t>a safe pulse irrigation system performed on open wounds under the protection of a contained wound irrigation bag.</a:t>
            </a:r>
          </a:p>
          <a:p>
            <a:pPr marL="114300" indent="0">
              <a:buClr>
                <a:srgbClr val="C00000"/>
              </a:buClr>
              <a:buNone/>
            </a:pPr>
            <a:r>
              <a:rPr lang="en-US" b="1" dirty="0">
                <a:solidFill>
                  <a:schemeClr val="tx1"/>
                </a:solidFill>
              </a:rPr>
              <a:t>Purpose</a:t>
            </a:r>
            <a:r>
              <a:rPr lang="en-US" dirty="0">
                <a:solidFill>
                  <a:schemeClr val="tx1"/>
                </a:solidFill>
              </a:rPr>
              <a:t>- to remove biofilm from wound surface in order to optimize wound healing. It washes away the bacteria from the entire wound surface, without damaging healthy or granulating tissue. </a:t>
            </a:r>
          </a:p>
          <a:p>
            <a:pPr marL="114300" indent="0">
              <a:buClr>
                <a:srgbClr val="C00000"/>
              </a:buClr>
              <a:buNone/>
            </a:pPr>
            <a:r>
              <a:rPr lang="en-US" b="1" dirty="0">
                <a:solidFill>
                  <a:schemeClr val="tx1"/>
                </a:solidFill>
              </a:rPr>
              <a:t>Indications</a:t>
            </a:r>
            <a:r>
              <a:rPr lang="en-US" dirty="0">
                <a:solidFill>
                  <a:schemeClr val="tx1"/>
                </a:solidFill>
              </a:rPr>
              <a:t>- acute or chronic non-healing wounds, infected wounds (MRSA, MDR), high bio-burden, slough. </a:t>
            </a:r>
          </a:p>
          <a:p>
            <a:pPr marL="114300" indent="0">
              <a:buClr>
                <a:srgbClr val="C00000"/>
              </a:buClr>
              <a:buNone/>
            </a:pPr>
            <a:r>
              <a:rPr lang="en-US" b="1" dirty="0">
                <a:solidFill>
                  <a:schemeClr val="tx1"/>
                </a:solidFill>
              </a:rPr>
              <a:t>Contraindications</a:t>
            </a:r>
            <a:r>
              <a:rPr lang="en-US" dirty="0">
                <a:solidFill>
                  <a:schemeClr val="tx1"/>
                </a:solidFill>
              </a:rPr>
              <a:t>-exposed bone, organs</a:t>
            </a:r>
            <a:endParaRPr lang="en-US" b="1" dirty="0">
              <a:solidFill>
                <a:schemeClr val="tx1"/>
              </a:solidFill>
            </a:endParaRPr>
          </a:p>
          <a:p>
            <a:pPr>
              <a:buClr>
                <a:srgbClr val="C00000"/>
              </a:buClr>
            </a:pPr>
            <a:endParaRPr lang="en-US" dirty="0">
              <a:solidFill>
                <a:schemeClr val="tx1"/>
              </a:solidFill>
            </a:endParaRPr>
          </a:p>
          <a:p>
            <a:pPr>
              <a:buClr>
                <a:srgbClr val="C00000"/>
              </a:buClr>
            </a:pPr>
            <a:endParaRPr lang="en-US" dirty="0">
              <a:solidFill>
                <a:schemeClr val="tx1"/>
              </a:solidFill>
            </a:endParaRPr>
          </a:p>
          <a:p>
            <a:pPr>
              <a:buClr>
                <a:srgbClr val="C00000"/>
              </a:buClr>
            </a:pPr>
            <a:endParaRPr lang="en-US" dirty="0">
              <a:solidFill>
                <a:schemeClr val="tx1"/>
              </a:solidFill>
            </a:endParaRPr>
          </a:p>
          <a:p>
            <a:pPr>
              <a:buClr>
                <a:srgbClr val="C00000"/>
              </a:buClr>
            </a:pPr>
            <a:endParaRPr lang="en-US" dirty="0">
              <a:solidFill>
                <a:schemeClr val="tx1"/>
              </a:solidFill>
            </a:endParaRPr>
          </a:p>
        </p:txBody>
      </p:sp>
      <p:pic>
        <p:nvPicPr>
          <p:cNvPr id="4" name="Picture 3"/>
          <p:cNvPicPr>
            <a:picLocks noChangeAspect="1"/>
          </p:cNvPicPr>
          <p:nvPr/>
        </p:nvPicPr>
        <p:blipFill>
          <a:blip r:embed="rId3"/>
          <a:stretch>
            <a:fillRect/>
          </a:stretch>
        </p:blipFill>
        <p:spPr>
          <a:xfrm>
            <a:off x="8305801" y="1827197"/>
            <a:ext cx="1752600" cy="2633689"/>
          </a:xfrm>
          <a:prstGeom prst="rect">
            <a:avLst/>
          </a:prstGeom>
        </p:spPr>
      </p:pic>
      <p:pic>
        <p:nvPicPr>
          <p:cNvPr id="6" name="Picture 5"/>
          <p:cNvPicPr>
            <a:picLocks noChangeAspect="1"/>
          </p:cNvPicPr>
          <p:nvPr/>
        </p:nvPicPr>
        <p:blipFill>
          <a:blip r:embed="rId4"/>
          <a:stretch>
            <a:fillRect/>
          </a:stretch>
        </p:blipFill>
        <p:spPr>
          <a:xfrm>
            <a:off x="8077200" y="4495800"/>
            <a:ext cx="2324100" cy="1962150"/>
          </a:xfrm>
          <a:prstGeom prst="rect">
            <a:avLst/>
          </a:prstGeom>
        </p:spPr>
      </p:pic>
    </p:spTree>
    <p:extLst>
      <p:ext uri="{BB962C8B-B14F-4D97-AF65-F5344CB8AC3E}">
        <p14:creationId xmlns:p14="http://schemas.microsoft.com/office/powerpoint/2010/main" val="206936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969" y="448010"/>
            <a:ext cx="8260672" cy="1039427"/>
          </a:xfrm>
        </p:spPr>
        <p:txBody>
          <a:bodyPr/>
          <a:lstStyle/>
          <a:p>
            <a:pPr algn="ctr">
              <a:buClr>
                <a:srgbClr val="C00000"/>
              </a:buClr>
            </a:pPr>
            <a:r>
              <a:rPr lang="en-US" dirty="0"/>
              <a:t>Pulse Irrigation</a:t>
            </a:r>
          </a:p>
        </p:txBody>
      </p:sp>
      <p:sp>
        <p:nvSpPr>
          <p:cNvPr id="3" name="Content Placeholder 2"/>
          <p:cNvSpPr>
            <a:spLocks noGrp="1"/>
          </p:cNvSpPr>
          <p:nvPr>
            <p:ph idx="1"/>
          </p:nvPr>
        </p:nvSpPr>
        <p:spPr>
          <a:xfrm>
            <a:off x="1965434" y="2286001"/>
            <a:ext cx="8229600" cy="4068763"/>
          </a:xfrm>
        </p:spPr>
        <p:txBody>
          <a:bodyPr>
            <a:normAutofit/>
          </a:bodyPr>
          <a:lstStyle/>
          <a:p>
            <a:pPr>
              <a:buClr>
                <a:srgbClr val="C00000"/>
              </a:buClr>
            </a:pPr>
            <a:r>
              <a:rPr lang="en-US" b="1" u="sng" dirty="0">
                <a:solidFill>
                  <a:schemeClr val="tx1"/>
                </a:solidFill>
              </a:rPr>
              <a:t>Typical order </a:t>
            </a:r>
            <a:r>
              <a:rPr lang="en-US" dirty="0">
                <a:solidFill>
                  <a:schemeClr val="tx1"/>
                </a:solidFill>
              </a:rPr>
              <a:t>reads as follows:</a:t>
            </a:r>
          </a:p>
          <a:p>
            <a:pPr lvl="1">
              <a:buClr>
                <a:srgbClr val="C00000"/>
              </a:buClr>
            </a:pPr>
            <a:r>
              <a:rPr lang="en-US" dirty="0">
                <a:solidFill>
                  <a:schemeClr val="tx1"/>
                </a:solidFill>
              </a:rPr>
              <a:t>You can schedule a surgery!! ) sort :).. But you can recommend surgery.</a:t>
            </a:r>
          </a:p>
          <a:p>
            <a:pPr lvl="1">
              <a:buClr>
                <a:srgbClr val="C00000"/>
              </a:buClr>
            </a:pPr>
            <a:r>
              <a:rPr lang="en-US" dirty="0">
                <a:solidFill>
                  <a:schemeClr val="tx1"/>
                </a:solidFill>
              </a:rPr>
              <a:t>3000 ml bags of NS. The Operating Room team here at the Beth is AMAZING!!!!!.</a:t>
            </a:r>
          </a:p>
          <a:p>
            <a:pPr lvl="1">
              <a:buClr>
                <a:srgbClr val="C00000"/>
              </a:buClr>
            </a:pPr>
            <a:endParaRPr lang="en-US" dirty="0">
              <a:solidFill>
                <a:schemeClr val="tx1"/>
              </a:solidFill>
            </a:endParaRPr>
          </a:p>
          <a:p>
            <a:pPr lvl="1">
              <a:buClr>
                <a:srgbClr val="C00000"/>
              </a:buClr>
            </a:pPr>
            <a:r>
              <a:rPr lang="en-US" dirty="0">
                <a:solidFill>
                  <a:srgbClr val="0563C1"/>
                </a:solidFill>
                <a:hlinkClick r:id="rId3">
                  <a:extLst>
                    <a:ext uri="{A12FA001-AC4F-418D-AE19-62706E023703}">
                      <ahyp:hlinkClr xmlns:ahyp="http://schemas.microsoft.com/office/drawing/2018/hyperlinkcolor" val="tx"/>
                    </a:ext>
                  </a:extLst>
                </a:hlinkClick>
              </a:rPr>
              <a:t>https</a:t>
            </a:r>
            <a:r>
              <a:rPr lang="en-US" dirty="0">
                <a:solidFill>
                  <a:schemeClr val="tx1"/>
                </a:solidFill>
                <a:hlinkClick r:id="rId3">
                  <a:extLst>
                    <a:ext uri="{A12FA001-AC4F-418D-AE19-62706E023703}">
                      <ahyp:hlinkClr xmlns:ahyp="http://schemas.microsoft.com/office/drawing/2018/hyperlinkcolor" val="tx"/>
                    </a:ext>
                  </a:extLst>
                </a:hlinkClick>
              </a:rPr>
              <a:t>://www.youtube.com/watch?v=ZBWvwAvdMks</a:t>
            </a:r>
            <a:endParaRPr lang="en-US" dirty="0">
              <a:solidFill>
                <a:schemeClr val="tx1"/>
              </a:solidFill>
            </a:endParaRPr>
          </a:p>
          <a:p>
            <a:pPr lvl="1">
              <a:buClr>
                <a:srgbClr val="C00000"/>
              </a:buClr>
            </a:pPr>
            <a:endParaRPr lang="en-US" u="sng" dirty="0">
              <a:solidFill>
                <a:schemeClr val="tx1"/>
              </a:solidFill>
            </a:endParaRPr>
          </a:p>
          <a:p>
            <a:pPr>
              <a:buClr>
                <a:srgbClr val="C00000"/>
              </a:buClr>
            </a:pPr>
            <a:endParaRPr lang="en-US" dirty="0">
              <a:solidFill>
                <a:schemeClr val="tx1"/>
              </a:solidFill>
            </a:endParaRPr>
          </a:p>
        </p:txBody>
      </p:sp>
    </p:spTree>
    <p:extLst>
      <p:ext uri="{BB962C8B-B14F-4D97-AF65-F5344CB8AC3E}">
        <p14:creationId xmlns:p14="http://schemas.microsoft.com/office/powerpoint/2010/main" val="1517880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968" y="-199523"/>
            <a:ext cx="10515600" cy="1325563"/>
          </a:xfrm>
        </p:spPr>
        <p:txBody>
          <a:bodyPr>
            <a:normAutofit/>
          </a:bodyPr>
          <a:lstStyle/>
          <a:p>
            <a:pPr algn="ctr"/>
            <a:r>
              <a:rPr lang="en-US" dirty="0"/>
              <a:t>Dressings: An Overview</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970163494"/>
              </p:ext>
            </p:extLst>
          </p:nvPr>
        </p:nvGraphicFramePr>
        <p:xfrm>
          <a:off x="563274" y="810757"/>
          <a:ext cx="11510112" cy="5933827"/>
        </p:xfrm>
        <a:graphic>
          <a:graphicData uri="http://schemas.openxmlformats.org/drawingml/2006/table">
            <a:tbl>
              <a:tblPr firstRow="1" bandRow="1">
                <a:tableStyleId>{5C22544A-7EE6-4342-B048-85BDC9FD1C3A}</a:tableStyleId>
              </a:tblPr>
              <a:tblGrid>
                <a:gridCol w="1154761">
                  <a:extLst>
                    <a:ext uri="{9D8B030D-6E8A-4147-A177-3AD203B41FA5}">
                      <a16:colId xmlns:a16="http://schemas.microsoft.com/office/drawing/2014/main" val="20000"/>
                    </a:ext>
                  </a:extLst>
                </a:gridCol>
                <a:gridCol w="1854617">
                  <a:extLst>
                    <a:ext uri="{9D8B030D-6E8A-4147-A177-3AD203B41FA5}">
                      <a16:colId xmlns:a16="http://schemas.microsoft.com/office/drawing/2014/main" val="20001"/>
                    </a:ext>
                  </a:extLst>
                </a:gridCol>
                <a:gridCol w="6211322">
                  <a:extLst>
                    <a:ext uri="{9D8B030D-6E8A-4147-A177-3AD203B41FA5}">
                      <a16:colId xmlns:a16="http://schemas.microsoft.com/office/drawing/2014/main" val="20002"/>
                    </a:ext>
                  </a:extLst>
                </a:gridCol>
                <a:gridCol w="2289412">
                  <a:extLst>
                    <a:ext uri="{9D8B030D-6E8A-4147-A177-3AD203B41FA5}">
                      <a16:colId xmlns:a16="http://schemas.microsoft.com/office/drawing/2014/main" val="20003"/>
                    </a:ext>
                  </a:extLst>
                </a:gridCol>
              </a:tblGrid>
              <a:tr h="290776">
                <a:tc>
                  <a:txBody>
                    <a:bodyPr/>
                    <a:lstStyle/>
                    <a:p>
                      <a:pPr algn="ctr"/>
                      <a:r>
                        <a:rPr lang="en-US" sz="1100" dirty="0"/>
                        <a:t>Type of Dressing</a:t>
                      </a:r>
                    </a:p>
                  </a:txBody>
                  <a:tcPr/>
                </a:tc>
                <a:tc>
                  <a:txBody>
                    <a:bodyPr/>
                    <a:lstStyle/>
                    <a:p>
                      <a:pPr algn="ctr"/>
                      <a:r>
                        <a:rPr lang="en-US" sz="1100" dirty="0"/>
                        <a:t>Dressing Name &amp; Company</a:t>
                      </a:r>
                    </a:p>
                  </a:txBody>
                  <a:tcPr/>
                </a:tc>
                <a:tc>
                  <a:txBody>
                    <a:bodyPr/>
                    <a:lstStyle/>
                    <a:p>
                      <a:pPr algn="ctr"/>
                      <a:r>
                        <a:rPr lang="en-US" sz="1100" dirty="0"/>
                        <a:t>About this Dressing</a:t>
                      </a:r>
                    </a:p>
                  </a:txBody>
                  <a:tcPr/>
                </a:tc>
                <a:tc>
                  <a:txBody>
                    <a:bodyPr/>
                    <a:lstStyle/>
                    <a:p>
                      <a:pPr algn="ctr"/>
                      <a:r>
                        <a:rPr lang="en-US" sz="1100" dirty="0"/>
                        <a:t>Type of Wound Dressing Used For</a:t>
                      </a:r>
                    </a:p>
                  </a:txBody>
                  <a:tcPr/>
                </a:tc>
                <a:extLst>
                  <a:ext uri="{0D108BD9-81ED-4DB2-BD59-A6C34878D82A}">
                    <a16:rowId xmlns:a16="http://schemas.microsoft.com/office/drawing/2014/main" val="10000"/>
                  </a:ext>
                </a:extLst>
              </a:tr>
              <a:tr h="1478388">
                <a:tc>
                  <a:txBody>
                    <a:bodyPr/>
                    <a:lstStyle/>
                    <a:p>
                      <a:r>
                        <a:rPr lang="en-US" sz="1100" dirty="0"/>
                        <a:t>Hydrocolloid</a:t>
                      </a:r>
                    </a:p>
                  </a:txBody>
                  <a:tcPr/>
                </a:tc>
                <a:tc>
                  <a:txBody>
                    <a:bodyPr/>
                    <a:lstStyle/>
                    <a:p>
                      <a:r>
                        <a:rPr lang="en-US" sz="1100" dirty="0" err="1"/>
                        <a:t>Tegasorb</a:t>
                      </a:r>
                      <a:r>
                        <a:rPr lang="en-US" sz="1100" dirty="0"/>
                        <a:t>, </a:t>
                      </a:r>
                      <a:r>
                        <a:rPr lang="en-US" sz="1100" dirty="0" err="1"/>
                        <a:t>Tegaderm</a:t>
                      </a:r>
                      <a:r>
                        <a:rPr lang="en-US" sz="1100" dirty="0"/>
                        <a:t> Hydrocolloid (3M), </a:t>
                      </a:r>
                      <a:r>
                        <a:rPr lang="en-US" sz="1100" dirty="0" err="1"/>
                        <a:t>Duoderm</a:t>
                      </a:r>
                      <a:r>
                        <a:rPr lang="en-US" sz="1100" dirty="0"/>
                        <a:t> (</a:t>
                      </a:r>
                      <a:r>
                        <a:rPr lang="en-US" sz="1100" dirty="0" err="1"/>
                        <a:t>Convatec</a:t>
                      </a:r>
                      <a:r>
                        <a:rPr lang="en-US" sz="1100" dirty="0"/>
                        <a:t>)</a:t>
                      </a:r>
                    </a:p>
                  </a:txBody>
                  <a:tcPr/>
                </a:tc>
                <a:tc>
                  <a:txBody>
                    <a:bodyPr/>
                    <a:lstStyle/>
                    <a:p>
                      <a:pPr marL="171450" indent="-171450">
                        <a:buFont typeface="Arial" charset="0"/>
                        <a:buChar char="•"/>
                      </a:pPr>
                      <a:r>
                        <a:rPr lang="en-US" sz="1100" dirty="0"/>
                        <a:t>Cost effective—can be worn up to 7 days (</a:t>
                      </a:r>
                      <a:r>
                        <a:rPr lang="en-US" sz="1100" dirty="0" err="1"/>
                        <a:t>Duoderm</a:t>
                      </a:r>
                      <a:r>
                        <a:rPr lang="en-US" sz="1100" dirty="0"/>
                        <a:t>, 3-5)</a:t>
                      </a:r>
                    </a:p>
                    <a:p>
                      <a:pPr marL="171450" indent="-171450">
                        <a:buFont typeface="Arial" charset="0"/>
                        <a:buChar char="•"/>
                      </a:pPr>
                      <a:r>
                        <a:rPr lang="en-US" sz="1100" dirty="0"/>
                        <a:t>Promotes a moist wound environment</a:t>
                      </a:r>
                    </a:p>
                    <a:p>
                      <a:pPr marL="171450" indent="-171450">
                        <a:buFont typeface="Arial" charset="0"/>
                        <a:buChar char="•"/>
                      </a:pPr>
                      <a:r>
                        <a:rPr lang="en-US" sz="1100" dirty="0"/>
                        <a:t>Promotes</a:t>
                      </a:r>
                      <a:r>
                        <a:rPr lang="en-US" sz="1100" baseline="0" dirty="0"/>
                        <a:t> autolytic debridement</a:t>
                      </a:r>
                    </a:p>
                    <a:p>
                      <a:pPr marL="171450" indent="-171450">
                        <a:buFont typeface="Arial" charset="0"/>
                        <a:buChar char="•"/>
                      </a:pPr>
                      <a:r>
                        <a:rPr lang="en-US" sz="1100" baseline="0" dirty="0"/>
                        <a:t>Protects from friction and shear</a:t>
                      </a:r>
                    </a:p>
                    <a:p>
                      <a:pPr marL="171450" indent="-171450">
                        <a:buFont typeface="Arial" charset="0"/>
                        <a:buChar char="•"/>
                      </a:pPr>
                      <a:r>
                        <a:rPr lang="en-US" sz="1100" baseline="0" dirty="0"/>
                        <a:t>Waterproof and occlusive, which prevents bacterial contamination</a:t>
                      </a:r>
                      <a:endParaRPr lang="en-US" sz="1100" dirty="0"/>
                    </a:p>
                  </a:txBody>
                  <a:tcPr/>
                </a:tc>
                <a:tc>
                  <a:txBody>
                    <a:bodyPr/>
                    <a:lstStyle/>
                    <a:p>
                      <a:pPr marL="171450" indent="-171450">
                        <a:buFont typeface="Arial" charset="0"/>
                        <a:buChar char="•"/>
                      </a:pPr>
                      <a:r>
                        <a:rPr lang="en-US" sz="1100" dirty="0"/>
                        <a:t>Low </a:t>
                      </a:r>
                      <a:r>
                        <a:rPr lang="en-US" sz="1100" dirty="0" err="1"/>
                        <a:t>exudating</a:t>
                      </a:r>
                      <a:endParaRPr lang="en-US" sz="1100" dirty="0"/>
                    </a:p>
                    <a:p>
                      <a:pPr marL="171450" indent="-171450">
                        <a:buFont typeface="Arial" charset="0"/>
                        <a:buChar char="•"/>
                      </a:pPr>
                      <a:r>
                        <a:rPr lang="en-US" sz="1100" dirty="0"/>
                        <a:t>Pressure</a:t>
                      </a:r>
                      <a:r>
                        <a:rPr lang="en-US" sz="1100" baseline="0" dirty="0"/>
                        <a:t> ulcer</a:t>
                      </a:r>
                    </a:p>
                    <a:p>
                      <a:pPr marL="171450" indent="-171450">
                        <a:buFont typeface="Arial" charset="0"/>
                        <a:buChar char="•"/>
                      </a:pPr>
                      <a:r>
                        <a:rPr lang="en-US" sz="1100" baseline="0" dirty="0"/>
                        <a:t>Venous leg ulcer</a:t>
                      </a:r>
                    </a:p>
                    <a:p>
                      <a:pPr marL="171450" indent="-171450">
                        <a:buFont typeface="Arial" charset="0"/>
                        <a:buChar char="•"/>
                      </a:pPr>
                      <a:r>
                        <a:rPr lang="en-US" sz="1100" baseline="0" dirty="0"/>
                        <a:t>First/Second degree burn</a:t>
                      </a:r>
                    </a:p>
                    <a:p>
                      <a:pPr marL="171450" indent="-171450">
                        <a:buFont typeface="Arial" charset="0"/>
                        <a:buChar char="•"/>
                      </a:pPr>
                      <a:r>
                        <a:rPr lang="en-US" sz="1100" baseline="0" dirty="0"/>
                        <a:t>Donor site</a:t>
                      </a:r>
                    </a:p>
                    <a:p>
                      <a:pPr marL="171450" indent="-171450">
                        <a:buFont typeface="Arial" charset="0"/>
                        <a:buChar char="•"/>
                      </a:pPr>
                      <a:r>
                        <a:rPr lang="en-US" sz="1100" baseline="0" dirty="0"/>
                        <a:t>Dry</a:t>
                      </a:r>
                    </a:p>
                    <a:p>
                      <a:pPr marL="171450" indent="-171450">
                        <a:buFont typeface="Arial" charset="0"/>
                        <a:buChar char="•"/>
                      </a:pPr>
                      <a:r>
                        <a:rPr lang="en-US" sz="1100" baseline="0" dirty="0"/>
                        <a:t>Superficial</a:t>
                      </a:r>
                      <a:endParaRPr lang="en-US" sz="1100" dirty="0"/>
                    </a:p>
                  </a:txBody>
                  <a:tcPr/>
                </a:tc>
                <a:extLst>
                  <a:ext uri="{0D108BD9-81ED-4DB2-BD59-A6C34878D82A}">
                    <a16:rowId xmlns:a16="http://schemas.microsoft.com/office/drawing/2014/main" val="10001"/>
                  </a:ext>
                </a:extLst>
              </a:tr>
              <a:tr h="1900042">
                <a:tc>
                  <a:txBody>
                    <a:bodyPr/>
                    <a:lstStyle/>
                    <a:p>
                      <a:r>
                        <a:rPr lang="en-US" sz="1100" dirty="0"/>
                        <a:t>Hydrogel (Secondary dressing is required)</a:t>
                      </a:r>
                    </a:p>
                  </a:txBody>
                  <a:tcPr/>
                </a:tc>
                <a:tc>
                  <a:txBody>
                    <a:bodyPr/>
                    <a:lstStyle/>
                    <a:p>
                      <a:r>
                        <a:rPr lang="en-US" sz="1100" dirty="0" err="1"/>
                        <a:t>DuoDerm</a:t>
                      </a:r>
                      <a:r>
                        <a:rPr lang="en-US" sz="1100" baseline="0" dirty="0"/>
                        <a:t> Gel; </a:t>
                      </a:r>
                      <a:r>
                        <a:rPr lang="en-US" sz="1100" baseline="0" dirty="0" err="1"/>
                        <a:t>Intrasite</a:t>
                      </a:r>
                      <a:r>
                        <a:rPr lang="en-US" sz="1100" baseline="0" dirty="0"/>
                        <a:t> Gel (Smith &amp; Nephew); </a:t>
                      </a:r>
                      <a:r>
                        <a:rPr lang="en-US" sz="1100" baseline="0" dirty="0" err="1"/>
                        <a:t>Tegaderm</a:t>
                      </a:r>
                      <a:r>
                        <a:rPr lang="en-US" sz="1100" baseline="0" dirty="0"/>
                        <a:t> hydrogel wound filler (3M)</a:t>
                      </a:r>
                      <a:endParaRPr lang="en-US" sz="1100" dirty="0"/>
                    </a:p>
                  </a:txBody>
                  <a:tcPr/>
                </a:tc>
                <a:tc>
                  <a:txBody>
                    <a:bodyPr/>
                    <a:lstStyle/>
                    <a:p>
                      <a:pPr marL="171450" indent="-171450">
                        <a:buFont typeface="Arial" charset="0"/>
                        <a:buChar char="•"/>
                      </a:pPr>
                      <a:r>
                        <a:rPr lang="en-US" sz="1100" dirty="0"/>
                        <a:t>Easily removed from wound by irrigation with normal</a:t>
                      </a:r>
                      <a:r>
                        <a:rPr lang="en-US" sz="1100" baseline="0" dirty="0"/>
                        <a:t> saline/sterile water</a:t>
                      </a:r>
                    </a:p>
                    <a:p>
                      <a:pPr marL="171450" indent="-171450">
                        <a:buFont typeface="Arial" charset="0"/>
                        <a:buChar char="•"/>
                      </a:pPr>
                      <a:r>
                        <a:rPr lang="en-US" sz="1100" baseline="0" dirty="0"/>
                        <a:t>Increases moisture, preventing eschar formation</a:t>
                      </a:r>
                    </a:p>
                    <a:p>
                      <a:pPr marL="171450" indent="-171450">
                        <a:buFont typeface="Arial" charset="0"/>
                        <a:buChar char="•"/>
                      </a:pPr>
                      <a:r>
                        <a:rPr lang="en-US" sz="1100" baseline="0" dirty="0"/>
                        <a:t>In dry wounds, can be mixed with </a:t>
                      </a:r>
                      <a:r>
                        <a:rPr lang="en-US" sz="1100" baseline="0" dirty="0" err="1"/>
                        <a:t>Iodosorb</a:t>
                      </a:r>
                      <a:r>
                        <a:rPr lang="en-US" sz="1100" baseline="0" dirty="0"/>
                        <a:t> and </a:t>
                      </a:r>
                      <a:r>
                        <a:rPr lang="en-US" sz="1100" baseline="0" dirty="0" err="1"/>
                        <a:t>Flagyl</a:t>
                      </a:r>
                      <a:endParaRPr lang="en-US" sz="1100" baseline="0" dirty="0"/>
                    </a:p>
                    <a:p>
                      <a:pPr marL="171450" indent="-171450">
                        <a:buFont typeface="Arial" charset="0"/>
                        <a:buChar char="•"/>
                      </a:pPr>
                      <a:r>
                        <a:rPr lang="en-US" sz="1100" baseline="0" dirty="0"/>
                        <a:t>Promotes autolytic debridement without damaging fragile granulating tissue</a:t>
                      </a:r>
                      <a:endParaRPr lang="en-US" sz="1100" dirty="0"/>
                    </a:p>
                  </a:txBody>
                  <a:tcPr/>
                </a:tc>
                <a:tc>
                  <a:txBody>
                    <a:bodyPr/>
                    <a:lstStyle/>
                    <a:p>
                      <a:pPr marL="171450" indent="-171450">
                        <a:buFont typeface="Arial" charset="0"/>
                        <a:buChar char="•"/>
                      </a:pPr>
                      <a:r>
                        <a:rPr lang="en-US" sz="1100" dirty="0"/>
                        <a:t>Pressure ulcer</a:t>
                      </a:r>
                    </a:p>
                    <a:p>
                      <a:pPr marL="171450" indent="-171450">
                        <a:buFont typeface="Arial" charset="0"/>
                        <a:buChar char="•"/>
                      </a:pPr>
                      <a:r>
                        <a:rPr lang="en-US" sz="1100" baseline="0" dirty="0"/>
                        <a:t>Surgical</a:t>
                      </a:r>
                    </a:p>
                    <a:p>
                      <a:pPr marL="171450" indent="-171450">
                        <a:buFont typeface="Arial" charset="0"/>
                        <a:buChar char="•"/>
                      </a:pPr>
                      <a:r>
                        <a:rPr lang="en-US" sz="1100" baseline="0" dirty="0"/>
                        <a:t>Venous leg ulcer</a:t>
                      </a:r>
                    </a:p>
                    <a:p>
                      <a:pPr marL="171450" indent="-171450">
                        <a:buFont typeface="Arial" charset="0"/>
                        <a:buChar char="•"/>
                      </a:pPr>
                      <a:r>
                        <a:rPr lang="en-US" sz="1100" baseline="0" dirty="0"/>
                        <a:t>Burn</a:t>
                      </a:r>
                    </a:p>
                    <a:p>
                      <a:pPr marL="171450" indent="-171450">
                        <a:buFont typeface="Arial" charset="0"/>
                        <a:buChar char="•"/>
                      </a:pPr>
                      <a:r>
                        <a:rPr lang="en-US" sz="1100" baseline="0" dirty="0"/>
                        <a:t>Malignant</a:t>
                      </a:r>
                    </a:p>
                    <a:p>
                      <a:pPr marL="171450" indent="-171450">
                        <a:buFont typeface="Arial" charset="0"/>
                        <a:buChar char="•"/>
                      </a:pPr>
                      <a:r>
                        <a:rPr lang="en-US" sz="1100" baseline="0" dirty="0"/>
                        <a:t>Dry</a:t>
                      </a:r>
                    </a:p>
                    <a:p>
                      <a:pPr marL="171450" indent="-171450">
                        <a:buFont typeface="Arial" charset="0"/>
                        <a:buChar char="•"/>
                      </a:pPr>
                      <a:r>
                        <a:rPr lang="en-US" sz="1100" baseline="0" dirty="0"/>
                        <a:t>Partial thickness</a:t>
                      </a:r>
                    </a:p>
                    <a:p>
                      <a:pPr marL="171450" indent="-171450">
                        <a:buFont typeface="Arial" charset="0"/>
                        <a:buChar char="•"/>
                      </a:pPr>
                      <a:r>
                        <a:rPr lang="en-US" sz="1100" baseline="0" dirty="0"/>
                        <a:t>Laceration</a:t>
                      </a:r>
                    </a:p>
                    <a:p>
                      <a:pPr marL="171450" indent="-171450">
                        <a:buFont typeface="Arial" charset="0"/>
                        <a:buChar char="•"/>
                      </a:pPr>
                      <a:r>
                        <a:rPr lang="en-US" sz="1100" baseline="0" dirty="0"/>
                        <a:t>Necrotic</a:t>
                      </a:r>
                    </a:p>
                    <a:p>
                      <a:pPr marL="171450" indent="-171450">
                        <a:buFont typeface="Arial" charset="0"/>
                        <a:buChar char="•"/>
                      </a:pPr>
                      <a:r>
                        <a:rPr lang="en-US" sz="1100" baseline="0" dirty="0"/>
                        <a:t>Can be used with infections</a:t>
                      </a:r>
                    </a:p>
                    <a:p>
                      <a:endParaRPr lang="en-US" sz="1100" dirty="0"/>
                    </a:p>
                  </a:txBody>
                  <a:tcPr/>
                </a:tc>
                <a:extLst>
                  <a:ext uri="{0D108BD9-81ED-4DB2-BD59-A6C34878D82A}">
                    <a16:rowId xmlns:a16="http://schemas.microsoft.com/office/drawing/2014/main" val="10002"/>
                  </a:ext>
                </a:extLst>
              </a:tr>
              <a:tr h="2229183">
                <a:tc>
                  <a:txBody>
                    <a:bodyPr/>
                    <a:lstStyle/>
                    <a:p>
                      <a:r>
                        <a:rPr lang="en-US" sz="1100" dirty="0"/>
                        <a:t>Antimicrobial Dressings/Topical Antimicrobial</a:t>
                      </a:r>
                      <a:r>
                        <a:rPr lang="en-US" sz="1100" baseline="0" dirty="0"/>
                        <a:t> Preparations</a:t>
                      </a:r>
                      <a:endParaRPr lang="en-US" sz="1100" dirty="0"/>
                    </a:p>
                  </a:txBody>
                  <a:tcPr/>
                </a:tc>
                <a:tc>
                  <a:txBody>
                    <a:bodyPr/>
                    <a:lstStyle/>
                    <a:p>
                      <a:r>
                        <a:rPr lang="en-US" sz="1100" dirty="0" err="1"/>
                        <a:t>Acticoat</a:t>
                      </a:r>
                      <a:r>
                        <a:rPr lang="en-US" sz="1100" dirty="0"/>
                        <a:t>, </a:t>
                      </a:r>
                      <a:r>
                        <a:rPr lang="en-US" sz="1100" dirty="0" err="1"/>
                        <a:t>Iodosorb</a:t>
                      </a:r>
                      <a:r>
                        <a:rPr lang="en-US" sz="1100" dirty="0"/>
                        <a:t>, </a:t>
                      </a:r>
                      <a:r>
                        <a:rPr lang="en-US" sz="1100" dirty="0" err="1"/>
                        <a:t>Flmazine</a:t>
                      </a:r>
                      <a:r>
                        <a:rPr lang="en-US" sz="1100" dirty="0"/>
                        <a:t> (Smith &amp; Nephew); </a:t>
                      </a:r>
                      <a:r>
                        <a:rPr lang="en-US" sz="1100" dirty="0" err="1"/>
                        <a:t>Tegasorb</a:t>
                      </a:r>
                      <a:r>
                        <a:rPr lang="en-US" sz="1100" dirty="0"/>
                        <a:t> Silver;</a:t>
                      </a:r>
                      <a:r>
                        <a:rPr lang="en-US" sz="1100" baseline="0" dirty="0"/>
                        <a:t> </a:t>
                      </a:r>
                      <a:r>
                        <a:rPr lang="en-US" sz="1100" baseline="0" dirty="0" err="1"/>
                        <a:t>Tegaderm</a:t>
                      </a:r>
                      <a:r>
                        <a:rPr lang="en-US" sz="1100" baseline="0" dirty="0"/>
                        <a:t> Ag Mesh </a:t>
                      </a:r>
                      <a:r>
                        <a:rPr lang="en-US" sz="1100" baseline="0" dirty="0" err="1"/>
                        <a:t>dsg</a:t>
                      </a:r>
                      <a:r>
                        <a:rPr lang="en-US" sz="1100" baseline="0" dirty="0"/>
                        <a:t> with silver; Alginate Ag Silver (3M); </a:t>
                      </a:r>
                      <a:r>
                        <a:rPr lang="en-US" sz="1100" baseline="0" dirty="0" err="1"/>
                        <a:t>Actisorb</a:t>
                      </a:r>
                      <a:r>
                        <a:rPr lang="en-US" sz="1100" baseline="0" dirty="0"/>
                        <a:t> Silver (Johnson &amp; Johnson); </a:t>
                      </a:r>
                      <a:r>
                        <a:rPr lang="en-US" sz="1100" baseline="0" dirty="0" err="1"/>
                        <a:t>Mepilex</a:t>
                      </a:r>
                      <a:r>
                        <a:rPr lang="en-US" sz="1100" baseline="0" dirty="0"/>
                        <a:t> Ag; </a:t>
                      </a:r>
                      <a:r>
                        <a:rPr lang="en-US" sz="1100" baseline="0" dirty="0" err="1"/>
                        <a:t>Mesalt</a:t>
                      </a:r>
                      <a:r>
                        <a:rPr lang="en-US" sz="1100" baseline="0" dirty="0"/>
                        <a:t> (</a:t>
                      </a:r>
                      <a:r>
                        <a:rPr lang="en-US" sz="1100" baseline="0" dirty="0" err="1"/>
                        <a:t>Molnlycke</a:t>
                      </a:r>
                      <a:r>
                        <a:rPr lang="en-US" sz="1100" baseline="0" dirty="0"/>
                        <a:t>); </a:t>
                      </a:r>
                      <a:r>
                        <a:rPr lang="en-US" sz="1100" baseline="0" dirty="0" err="1"/>
                        <a:t>Medihoney</a:t>
                      </a:r>
                      <a:r>
                        <a:rPr lang="en-US" sz="1100" baseline="0" dirty="0"/>
                        <a:t> (Derma Science); </a:t>
                      </a:r>
                      <a:r>
                        <a:rPr lang="en-US" sz="1100" baseline="0" dirty="0" err="1"/>
                        <a:t>Plymem</a:t>
                      </a:r>
                      <a:r>
                        <a:rPr lang="en-US" sz="1100" baseline="0" dirty="0"/>
                        <a:t> Silver</a:t>
                      </a:r>
                      <a:endParaRPr lang="en-US" sz="1100" dirty="0"/>
                    </a:p>
                  </a:txBody>
                  <a:tcPr/>
                </a:tc>
                <a:tc>
                  <a:txBody>
                    <a:bodyPr/>
                    <a:lstStyle/>
                    <a:p>
                      <a:pPr marL="171450" indent="-171450">
                        <a:buFont typeface="Arial" charset="0"/>
                        <a:buChar char="•"/>
                      </a:pPr>
                      <a:r>
                        <a:rPr lang="en-US" sz="1100" dirty="0" err="1"/>
                        <a:t>Acticoat</a:t>
                      </a:r>
                      <a:r>
                        <a:rPr lang="en-US" sz="1100" dirty="0"/>
                        <a:t> remains effective for up to 3 days; use with sterile</a:t>
                      </a:r>
                      <a:r>
                        <a:rPr lang="en-US" sz="1100" baseline="0" dirty="0"/>
                        <a:t> water not normal saline; can be remoistened</a:t>
                      </a:r>
                    </a:p>
                    <a:p>
                      <a:pPr marL="171450" indent="-171450">
                        <a:buFont typeface="Arial" charset="0"/>
                        <a:buChar char="•"/>
                      </a:pPr>
                      <a:r>
                        <a:rPr lang="en-US" sz="1100" baseline="0" dirty="0" err="1"/>
                        <a:t>Actisorb</a:t>
                      </a:r>
                      <a:r>
                        <a:rPr lang="en-US" sz="1100" baseline="0" dirty="0"/>
                        <a:t> Silver contains charcoal which absorbs odor and bacterial toxins</a:t>
                      </a:r>
                    </a:p>
                    <a:p>
                      <a:pPr marL="171450" indent="-171450">
                        <a:buFont typeface="Arial" charset="0"/>
                        <a:buChar char="•"/>
                      </a:pPr>
                      <a:r>
                        <a:rPr lang="en-US" sz="1100" baseline="0" dirty="0" err="1"/>
                        <a:t>Iodosorb’s</a:t>
                      </a:r>
                      <a:r>
                        <a:rPr lang="en-US" sz="1100" baseline="0" dirty="0"/>
                        <a:t> antimicrobial activity is sustained for 3 days; goes on brown—change when cream colored</a:t>
                      </a:r>
                    </a:p>
                    <a:p>
                      <a:pPr marL="171450" indent="-171450">
                        <a:buFont typeface="Arial" charset="0"/>
                        <a:buChar char="•"/>
                      </a:pPr>
                      <a:r>
                        <a:rPr lang="en-US" sz="1100" baseline="0" dirty="0" err="1"/>
                        <a:t>Medihone</a:t>
                      </a:r>
                      <a:r>
                        <a:rPr lang="en-US" sz="1100" baseline="0" dirty="0"/>
                        <a:t> Calcium alginate for wet wounds &amp; </a:t>
                      </a:r>
                      <a:r>
                        <a:rPr lang="en-US" sz="1100" baseline="0" dirty="0" err="1"/>
                        <a:t>honeycolloid</a:t>
                      </a:r>
                      <a:r>
                        <a:rPr lang="en-US" sz="1100" baseline="0" dirty="0"/>
                        <a:t> for dry wounds and  debriding; quickly reduces odor and useful in all phases of wound healing</a:t>
                      </a:r>
                    </a:p>
                    <a:p>
                      <a:pPr marL="171450" indent="-171450">
                        <a:buFont typeface="Arial" charset="0"/>
                        <a:buChar char="•"/>
                      </a:pPr>
                      <a:r>
                        <a:rPr lang="en-US" sz="1100" baseline="0" dirty="0" err="1"/>
                        <a:t>Mesalt</a:t>
                      </a:r>
                      <a:r>
                        <a:rPr lang="en-US" sz="1100" baseline="0" dirty="0"/>
                        <a:t> is impregnated with sodium chloride (hypertonic solution); use on wet wounds only and change q 24 hours</a:t>
                      </a:r>
                    </a:p>
                    <a:p>
                      <a:pPr marL="171450" indent="-171450">
                        <a:buFont typeface="Arial" charset="0"/>
                        <a:buChar char="•"/>
                      </a:pPr>
                      <a:r>
                        <a:rPr lang="en-US" sz="1100" baseline="0" dirty="0" err="1"/>
                        <a:t>Mepilex</a:t>
                      </a:r>
                      <a:r>
                        <a:rPr lang="en-US" sz="1100" baseline="0" dirty="0"/>
                        <a:t> Border Ag is an antimicrobial all-in-one foam dressing that effectively absorbs and retains exudate and maintains a moist wound environment; change q 7 days. </a:t>
                      </a:r>
                      <a:endParaRPr lang="en-US" sz="1100" dirty="0"/>
                    </a:p>
                  </a:txBody>
                  <a:tcPr/>
                </a:tc>
                <a:tc>
                  <a:txBody>
                    <a:bodyPr/>
                    <a:lstStyle/>
                    <a:p>
                      <a:pPr marL="171450" indent="-171450">
                        <a:buFont typeface="Arial" charset="0"/>
                        <a:buChar char="•"/>
                      </a:pPr>
                      <a:r>
                        <a:rPr lang="en-US" sz="1100" dirty="0"/>
                        <a:t>Moderate/High </a:t>
                      </a:r>
                      <a:r>
                        <a:rPr lang="en-US" sz="1100" dirty="0" err="1"/>
                        <a:t>exudating</a:t>
                      </a:r>
                      <a:endParaRPr lang="en-US" sz="1100" dirty="0"/>
                    </a:p>
                    <a:p>
                      <a:pPr marL="171450" indent="-171450">
                        <a:buFont typeface="Arial" charset="0"/>
                        <a:buChar char="•"/>
                      </a:pPr>
                      <a:r>
                        <a:rPr lang="en-US" sz="1100" dirty="0"/>
                        <a:t>Pressure ulcer</a:t>
                      </a:r>
                    </a:p>
                    <a:p>
                      <a:pPr marL="171450" indent="-171450">
                        <a:buFont typeface="Arial" charset="0"/>
                        <a:buChar char="•"/>
                      </a:pPr>
                      <a:r>
                        <a:rPr lang="en-US" sz="1100" dirty="0"/>
                        <a:t>Surgical</a:t>
                      </a:r>
                    </a:p>
                    <a:p>
                      <a:pPr marL="171450" indent="-171450">
                        <a:buFont typeface="Arial" charset="0"/>
                        <a:buChar char="•"/>
                      </a:pPr>
                      <a:r>
                        <a:rPr lang="en-US" sz="1100" dirty="0"/>
                        <a:t>Venous leg ulcer</a:t>
                      </a:r>
                    </a:p>
                    <a:p>
                      <a:pPr marL="171450" indent="-171450">
                        <a:buFont typeface="Arial" charset="0"/>
                        <a:buChar char="•"/>
                      </a:pPr>
                      <a:r>
                        <a:rPr lang="en-US" sz="1100" dirty="0"/>
                        <a:t>Diabetic ulcer</a:t>
                      </a:r>
                    </a:p>
                    <a:p>
                      <a:pPr marL="171450" indent="-171450">
                        <a:buFont typeface="Arial" charset="0"/>
                        <a:buChar char="•"/>
                      </a:pPr>
                      <a:r>
                        <a:rPr lang="en-US" sz="1100" dirty="0"/>
                        <a:t>Burn</a:t>
                      </a:r>
                    </a:p>
                    <a:p>
                      <a:pPr marL="171450" indent="-171450">
                        <a:buFont typeface="Arial" charset="0"/>
                        <a:buChar char="•"/>
                      </a:pPr>
                      <a:r>
                        <a:rPr lang="en-US" sz="1100" dirty="0"/>
                        <a:t>Infected</a:t>
                      </a:r>
                    </a:p>
                    <a:p>
                      <a:pPr marL="171450" indent="-171450">
                        <a:buFont typeface="Arial" charset="0"/>
                        <a:buChar char="•"/>
                      </a:pPr>
                      <a:r>
                        <a:rPr lang="en-US" sz="1100" dirty="0"/>
                        <a:t>Sloughy or infected wounds</a:t>
                      </a:r>
                    </a:p>
                    <a:p>
                      <a:pPr marL="171450" indent="-171450">
                        <a:buFont typeface="Arial" charset="0"/>
                        <a:buChar char="•"/>
                      </a:pPr>
                      <a:r>
                        <a:rPr lang="en-US" sz="1100" dirty="0" err="1"/>
                        <a:t>Fungating</a:t>
                      </a:r>
                      <a:r>
                        <a:rPr lang="en-US" sz="1100" dirty="0"/>
                        <a:t> exogenous tumors (commonly from late stage breast cancer)</a:t>
                      </a:r>
                    </a:p>
                    <a:p>
                      <a:pPr marL="171450" indent="-171450">
                        <a:buFont typeface="Arial" charset="0"/>
                        <a:buChar char="•"/>
                      </a:pPr>
                      <a:r>
                        <a:rPr lang="en-US" sz="1100" dirty="0"/>
                        <a:t>Cellulitis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9718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968" y="76524"/>
            <a:ext cx="10515600" cy="1325563"/>
          </a:xfrm>
        </p:spPr>
        <p:txBody>
          <a:bodyPr>
            <a:normAutofit/>
          </a:bodyPr>
          <a:lstStyle/>
          <a:p>
            <a:pPr algn="ctr"/>
            <a:r>
              <a:rPr lang="en-US" dirty="0"/>
              <a:t>Dressings: An Overview</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p>
        </p:txBody>
      </p:sp>
      <p:graphicFrame>
        <p:nvGraphicFramePr>
          <p:cNvPr id="3" name="Table 2"/>
          <p:cNvGraphicFramePr>
            <a:graphicFrameLocks noGrp="1"/>
          </p:cNvGraphicFramePr>
          <p:nvPr/>
        </p:nvGraphicFramePr>
        <p:xfrm>
          <a:off x="708277" y="1385275"/>
          <a:ext cx="11090184" cy="2550343"/>
        </p:xfrm>
        <a:graphic>
          <a:graphicData uri="http://schemas.openxmlformats.org/drawingml/2006/table">
            <a:tbl>
              <a:tblPr firstRow="1" bandRow="1">
                <a:tableStyleId>{5C22544A-7EE6-4342-B048-85BDC9FD1C3A}</a:tableStyleId>
              </a:tblPr>
              <a:tblGrid>
                <a:gridCol w="2772546">
                  <a:extLst>
                    <a:ext uri="{9D8B030D-6E8A-4147-A177-3AD203B41FA5}">
                      <a16:colId xmlns:a16="http://schemas.microsoft.com/office/drawing/2014/main" val="20000"/>
                    </a:ext>
                  </a:extLst>
                </a:gridCol>
                <a:gridCol w="2772546">
                  <a:extLst>
                    <a:ext uri="{9D8B030D-6E8A-4147-A177-3AD203B41FA5}">
                      <a16:colId xmlns:a16="http://schemas.microsoft.com/office/drawing/2014/main" val="20001"/>
                    </a:ext>
                  </a:extLst>
                </a:gridCol>
                <a:gridCol w="2772546">
                  <a:extLst>
                    <a:ext uri="{9D8B030D-6E8A-4147-A177-3AD203B41FA5}">
                      <a16:colId xmlns:a16="http://schemas.microsoft.com/office/drawing/2014/main" val="20002"/>
                    </a:ext>
                  </a:extLst>
                </a:gridCol>
                <a:gridCol w="2772546">
                  <a:extLst>
                    <a:ext uri="{9D8B030D-6E8A-4147-A177-3AD203B41FA5}">
                      <a16:colId xmlns:a16="http://schemas.microsoft.com/office/drawing/2014/main" val="20003"/>
                    </a:ext>
                  </a:extLst>
                </a:gridCol>
              </a:tblGrid>
              <a:tr h="302583">
                <a:tc>
                  <a:txBody>
                    <a:bodyPr/>
                    <a:lstStyle/>
                    <a:p>
                      <a:pPr algn="ctr"/>
                      <a:r>
                        <a:rPr lang="en-US" sz="1200" dirty="0"/>
                        <a:t>Type of Dressing</a:t>
                      </a:r>
                    </a:p>
                  </a:txBody>
                  <a:tcPr/>
                </a:tc>
                <a:tc>
                  <a:txBody>
                    <a:bodyPr/>
                    <a:lstStyle/>
                    <a:p>
                      <a:pPr algn="ctr"/>
                      <a:r>
                        <a:rPr lang="en-US" sz="1200" dirty="0"/>
                        <a:t>Dressing Name &amp; Company</a:t>
                      </a:r>
                    </a:p>
                  </a:txBody>
                  <a:tcPr/>
                </a:tc>
                <a:tc>
                  <a:txBody>
                    <a:bodyPr/>
                    <a:lstStyle/>
                    <a:p>
                      <a:pPr algn="ctr"/>
                      <a:r>
                        <a:rPr lang="en-US" sz="1200" dirty="0"/>
                        <a:t>About this Dressing</a:t>
                      </a:r>
                    </a:p>
                  </a:txBody>
                  <a:tcPr/>
                </a:tc>
                <a:tc>
                  <a:txBody>
                    <a:bodyPr/>
                    <a:lstStyle/>
                    <a:p>
                      <a:pPr algn="ctr"/>
                      <a:r>
                        <a:rPr lang="en-US" sz="1200" dirty="0"/>
                        <a:t>Type of Wound Dressing Used For</a:t>
                      </a:r>
                    </a:p>
                  </a:txBody>
                  <a:tcPr/>
                </a:tc>
                <a:extLst>
                  <a:ext uri="{0D108BD9-81ED-4DB2-BD59-A6C34878D82A}">
                    <a16:rowId xmlns:a16="http://schemas.microsoft.com/office/drawing/2014/main" val="10000"/>
                  </a:ext>
                </a:extLst>
              </a:tr>
              <a:tr h="2247760">
                <a:tc>
                  <a:txBody>
                    <a:bodyPr/>
                    <a:lstStyle/>
                    <a:p>
                      <a:r>
                        <a:rPr lang="en-US" sz="1200" dirty="0"/>
                        <a:t>Self Adherent</a:t>
                      </a:r>
                      <a:r>
                        <a:rPr lang="en-US" sz="1200" baseline="0" dirty="0"/>
                        <a:t> Absorbent Dressing</a:t>
                      </a:r>
                    </a:p>
                    <a:p>
                      <a:r>
                        <a:rPr lang="en-US" sz="1200" baseline="0" dirty="0"/>
                        <a:t>(Works well as secondary </a:t>
                      </a:r>
                      <a:r>
                        <a:rPr lang="en-US" sz="1200" baseline="0" dirty="0" err="1"/>
                        <a:t>dsg</a:t>
                      </a:r>
                      <a:r>
                        <a:rPr lang="en-US" sz="1200" baseline="0" dirty="0"/>
                        <a:t> covering wounds with gel)</a:t>
                      </a:r>
                      <a:endParaRPr lang="en-US" sz="1200" dirty="0"/>
                    </a:p>
                  </a:txBody>
                  <a:tcPr/>
                </a:tc>
                <a:tc>
                  <a:txBody>
                    <a:bodyPr/>
                    <a:lstStyle/>
                    <a:p>
                      <a:r>
                        <a:rPr lang="en-US" sz="1200" dirty="0" err="1"/>
                        <a:t>Alldress</a:t>
                      </a:r>
                      <a:r>
                        <a:rPr lang="en-US" sz="1200" dirty="0"/>
                        <a:t> (</a:t>
                      </a:r>
                      <a:r>
                        <a:rPr lang="en-US" sz="1200" dirty="0" err="1"/>
                        <a:t>Molnlycke</a:t>
                      </a:r>
                      <a:r>
                        <a:rPr lang="en-US" sz="1200" dirty="0"/>
                        <a:t>); Island Dressing such as </a:t>
                      </a:r>
                      <a:r>
                        <a:rPr lang="en-US" sz="1200" dirty="0" err="1"/>
                        <a:t>Medipore</a:t>
                      </a:r>
                      <a:r>
                        <a:rPr lang="en-US" sz="1200" dirty="0"/>
                        <a:t> and </a:t>
                      </a:r>
                      <a:r>
                        <a:rPr lang="en-US" sz="1200" dirty="0" err="1"/>
                        <a:t>Tegaderm</a:t>
                      </a:r>
                      <a:r>
                        <a:rPr lang="en-US" sz="1200" dirty="0"/>
                        <a:t> (3M)</a:t>
                      </a:r>
                    </a:p>
                  </a:txBody>
                  <a:tcPr/>
                </a:tc>
                <a:tc>
                  <a:txBody>
                    <a:bodyPr/>
                    <a:lstStyle/>
                    <a:p>
                      <a:pPr marL="171450" indent="-171450">
                        <a:buFont typeface="Arial" charset="0"/>
                        <a:buChar char="•"/>
                      </a:pPr>
                      <a:r>
                        <a:rPr lang="en-US" sz="1200" dirty="0"/>
                        <a:t>Provides a moist wound environment</a:t>
                      </a:r>
                    </a:p>
                    <a:p>
                      <a:pPr marL="171450" indent="-171450">
                        <a:buFont typeface="Arial" charset="0"/>
                        <a:buChar char="•"/>
                      </a:pPr>
                      <a:r>
                        <a:rPr lang="en-US" sz="1200" dirty="0"/>
                        <a:t>Absorbs</a:t>
                      </a:r>
                      <a:r>
                        <a:rPr lang="en-US" sz="1200" baseline="0" dirty="0"/>
                        <a:t> exudate</a:t>
                      </a:r>
                    </a:p>
                    <a:p>
                      <a:pPr marL="171450" indent="-171450">
                        <a:buFont typeface="Arial" charset="0"/>
                        <a:buChar char="•"/>
                      </a:pPr>
                      <a:r>
                        <a:rPr lang="en-US" sz="1200" baseline="0" dirty="0"/>
                        <a:t>Primary dressing for clean wounds where a barrier is needed</a:t>
                      </a:r>
                    </a:p>
                    <a:p>
                      <a:pPr marL="171450" indent="-171450">
                        <a:buFont typeface="Arial" charset="0"/>
                        <a:buChar char="•"/>
                      </a:pPr>
                      <a:r>
                        <a:rPr lang="en-US" sz="1200" baseline="0" dirty="0"/>
                        <a:t>All in one sterile dressings to be used as a primary or secondary dressing</a:t>
                      </a:r>
                    </a:p>
                    <a:p>
                      <a:pPr marL="171450" indent="-171450">
                        <a:buFont typeface="Arial" charset="0"/>
                        <a:buChar char="•"/>
                      </a:pPr>
                      <a:r>
                        <a:rPr lang="en-US" sz="1200" baseline="0" dirty="0"/>
                        <a:t>A combination of a non-adherent pad covered with a waterproof, transparent backing on a soft cloth conformable cover</a:t>
                      </a:r>
                      <a:endParaRPr lang="en-US" sz="1200" dirty="0"/>
                    </a:p>
                  </a:txBody>
                  <a:tcPr/>
                </a:tc>
                <a:tc>
                  <a:txBody>
                    <a:bodyPr/>
                    <a:lstStyle/>
                    <a:p>
                      <a:pPr marL="171450" indent="-171450">
                        <a:buFont typeface="Arial" charset="0"/>
                        <a:buChar char="•"/>
                      </a:pPr>
                      <a:r>
                        <a:rPr lang="en-US" sz="1200" dirty="0"/>
                        <a:t>Low </a:t>
                      </a:r>
                      <a:r>
                        <a:rPr lang="en-US" sz="1200" dirty="0" err="1"/>
                        <a:t>exudating</a:t>
                      </a:r>
                      <a:endParaRPr lang="en-US" sz="1200" dirty="0"/>
                    </a:p>
                    <a:p>
                      <a:pPr marL="171450" indent="-171450">
                        <a:buFont typeface="Arial" charset="0"/>
                        <a:buChar char="•"/>
                      </a:pPr>
                      <a:r>
                        <a:rPr lang="en-US" sz="1200" dirty="0"/>
                        <a:t>Pressure</a:t>
                      </a:r>
                      <a:r>
                        <a:rPr lang="en-US" sz="1200" baseline="0" dirty="0"/>
                        <a:t> ulcer</a:t>
                      </a:r>
                    </a:p>
                    <a:p>
                      <a:pPr marL="171450" indent="-171450">
                        <a:buFont typeface="Arial" charset="0"/>
                        <a:buChar char="•"/>
                      </a:pPr>
                      <a:r>
                        <a:rPr lang="en-US" sz="1200" baseline="0" dirty="0"/>
                        <a:t>Venous leg ulcer</a:t>
                      </a:r>
                    </a:p>
                    <a:p>
                      <a:pPr marL="171450" indent="-171450">
                        <a:buFont typeface="Arial" charset="0"/>
                        <a:buChar char="•"/>
                      </a:pPr>
                      <a:r>
                        <a:rPr lang="en-US" sz="1200" baseline="0" dirty="0"/>
                        <a:t>First/second degree burn</a:t>
                      </a:r>
                    </a:p>
                    <a:p>
                      <a:pPr marL="171450" indent="-171450">
                        <a:buFont typeface="Arial" charset="0"/>
                        <a:buChar char="•"/>
                      </a:pPr>
                      <a:r>
                        <a:rPr lang="en-US" sz="1200" baseline="0" dirty="0"/>
                        <a:t>Donor site</a:t>
                      </a:r>
                    </a:p>
                    <a:p>
                      <a:pPr marL="171450" indent="-171450">
                        <a:buFont typeface="Arial" charset="0"/>
                        <a:buChar char="•"/>
                      </a:pPr>
                      <a:r>
                        <a:rPr lang="en-US" sz="1200" baseline="0" dirty="0"/>
                        <a:t>Dry</a:t>
                      </a:r>
                    </a:p>
                    <a:p>
                      <a:pPr marL="171450" indent="-171450">
                        <a:buFont typeface="Arial" charset="0"/>
                        <a:buChar char="•"/>
                      </a:pPr>
                      <a:r>
                        <a:rPr lang="en-US" sz="1200" baseline="0" dirty="0"/>
                        <a:t>Superficial</a:t>
                      </a:r>
                    </a:p>
                    <a:p>
                      <a:pPr marL="171450" indent="-171450">
                        <a:buFont typeface="Arial" charset="0"/>
                        <a:buChar char="•"/>
                      </a:pPr>
                      <a:r>
                        <a:rPr lang="en-US" sz="1200" baseline="0" dirty="0"/>
                        <a:t>Infected wound</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31628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968" y="76524"/>
            <a:ext cx="10515600" cy="1325563"/>
          </a:xfrm>
        </p:spPr>
        <p:txBody>
          <a:bodyPr>
            <a:normAutofit/>
          </a:bodyPr>
          <a:lstStyle/>
          <a:p>
            <a:pPr algn="ctr"/>
            <a:r>
              <a:rPr lang="en-US" dirty="0"/>
              <a:t>Dressings: An Overview</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p>
        </p:txBody>
      </p:sp>
      <p:graphicFrame>
        <p:nvGraphicFramePr>
          <p:cNvPr id="3" name="Table 2"/>
          <p:cNvGraphicFramePr>
            <a:graphicFrameLocks noGrp="1"/>
          </p:cNvGraphicFramePr>
          <p:nvPr/>
        </p:nvGraphicFramePr>
        <p:xfrm>
          <a:off x="708277" y="1385275"/>
          <a:ext cx="11090184" cy="4247170"/>
        </p:xfrm>
        <a:graphic>
          <a:graphicData uri="http://schemas.openxmlformats.org/drawingml/2006/table">
            <a:tbl>
              <a:tblPr firstRow="1" bandRow="1">
                <a:tableStyleId>{5C22544A-7EE6-4342-B048-85BDC9FD1C3A}</a:tableStyleId>
              </a:tblPr>
              <a:tblGrid>
                <a:gridCol w="2772546">
                  <a:extLst>
                    <a:ext uri="{9D8B030D-6E8A-4147-A177-3AD203B41FA5}">
                      <a16:colId xmlns:a16="http://schemas.microsoft.com/office/drawing/2014/main" val="20000"/>
                    </a:ext>
                  </a:extLst>
                </a:gridCol>
                <a:gridCol w="2772546">
                  <a:extLst>
                    <a:ext uri="{9D8B030D-6E8A-4147-A177-3AD203B41FA5}">
                      <a16:colId xmlns:a16="http://schemas.microsoft.com/office/drawing/2014/main" val="20001"/>
                    </a:ext>
                  </a:extLst>
                </a:gridCol>
                <a:gridCol w="2772546">
                  <a:extLst>
                    <a:ext uri="{9D8B030D-6E8A-4147-A177-3AD203B41FA5}">
                      <a16:colId xmlns:a16="http://schemas.microsoft.com/office/drawing/2014/main" val="20002"/>
                    </a:ext>
                  </a:extLst>
                </a:gridCol>
                <a:gridCol w="2772546">
                  <a:extLst>
                    <a:ext uri="{9D8B030D-6E8A-4147-A177-3AD203B41FA5}">
                      <a16:colId xmlns:a16="http://schemas.microsoft.com/office/drawing/2014/main" val="20003"/>
                    </a:ext>
                  </a:extLst>
                </a:gridCol>
              </a:tblGrid>
              <a:tr h="302583">
                <a:tc>
                  <a:txBody>
                    <a:bodyPr/>
                    <a:lstStyle/>
                    <a:p>
                      <a:pPr algn="ctr"/>
                      <a:r>
                        <a:rPr lang="en-US" sz="1200" dirty="0"/>
                        <a:t>Type of Dressing</a:t>
                      </a:r>
                    </a:p>
                  </a:txBody>
                  <a:tcPr/>
                </a:tc>
                <a:tc>
                  <a:txBody>
                    <a:bodyPr/>
                    <a:lstStyle/>
                    <a:p>
                      <a:pPr algn="ctr"/>
                      <a:r>
                        <a:rPr lang="en-US" sz="1200" dirty="0"/>
                        <a:t>Dressing Name &amp; Company</a:t>
                      </a:r>
                    </a:p>
                  </a:txBody>
                  <a:tcPr/>
                </a:tc>
                <a:tc>
                  <a:txBody>
                    <a:bodyPr/>
                    <a:lstStyle/>
                    <a:p>
                      <a:pPr algn="ctr"/>
                      <a:r>
                        <a:rPr lang="en-US" sz="1200" dirty="0"/>
                        <a:t>About this Dressing</a:t>
                      </a:r>
                    </a:p>
                  </a:txBody>
                  <a:tcPr/>
                </a:tc>
                <a:tc>
                  <a:txBody>
                    <a:bodyPr/>
                    <a:lstStyle/>
                    <a:p>
                      <a:pPr algn="ctr"/>
                      <a:r>
                        <a:rPr lang="en-US" sz="1200" dirty="0"/>
                        <a:t>Type of Wound Dressing Used For</a:t>
                      </a:r>
                    </a:p>
                  </a:txBody>
                  <a:tcPr/>
                </a:tc>
                <a:extLst>
                  <a:ext uri="{0D108BD9-81ED-4DB2-BD59-A6C34878D82A}">
                    <a16:rowId xmlns:a16="http://schemas.microsoft.com/office/drawing/2014/main" val="10000"/>
                  </a:ext>
                </a:extLst>
              </a:tr>
              <a:tr h="2247760">
                <a:tc>
                  <a:txBody>
                    <a:bodyPr/>
                    <a:lstStyle/>
                    <a:p>
                      <a:r>
                        <a:rPr lang="en-US" sz="1200" dirty="0"/>
                        <a:t>Foam Dressing</a:t>
                      </a:r>
                    </a:p>
                  </a:txBody>
                  <a:tcPr/>
                </a:tc>
                <a:tc>
                  <a:txBody>
                    <a:bodyPr/>
                    <a:lstStyle/>
                    <a:p>
                      <a:r>
                        <a:rPr lang="en-US" sz="1200" dirty="0" err="1"/>
                        <a:t>Allevyn</a:t>
                      </a:r>
                      <a:r>
                        <a:rPr lang="en-US" sz="1200" dirty="0"/>
                        <a:t> (Smith &amp; Nephew),</a:t>
                      </a:r>
                      <a:r>
                        <a:rPr lang="en-US" sz="1200" baseline="0" dirty="0"/>
                        <a:t> </a:t>
                      </a:r>
                      <a:r>
                        <a:rPr lang="en-US" sz="1200" baseline="0" dirty="0" err="1"/>
                        <a:t>Biatain</a:t>
                      </a:r>
                      <a:r>
                        <a:rPr lang="en-US" sz="1200" baseline="0" dirty="0"/>
                        <a:t> (</a:t>
                      </a:r>
                      <a:r>
                        <a:rPr lang="en-US" sz="1200" baseline="0" dirty="0" err="1"/>
                        <a:t>Coloplast</a:t>
                      </a:r>
                      <a:r>
                        <a:rPr lang="en-US" sz="1200" baseline="0" dirty="0"/>
                        <a:t>), </a:t>
                      </a:r>
                      <a:r>
                        <a:rPr lang="en-US" sz="1200" baseline="0" dirty="0" err="1"/>
                        <a:t>Mepilex</a:t>
                      </a:r>
                      <a:r>
                        <a:rPr lang="en-US" sz="1200" baseline="0" dirty="0"/>
                        <a:t>/</a:t>
                      </a:r>
                      <a:r>
                        <a:rPr lang="en-US" sz="1200" baseline="0" dirty="0" err="1"/>
                        <a:t>Meplix</a:t>
                      </a:r>
                      <a:r>
                        <a:rPr lang="en-US" sz="1200" baseline="0" dirty="0"/>
                        <a:t> Border (</a:t>
                      </a:r>
                      <a:r>
                        <a:rPr lang="en-US" sz="1200" baseline="0" dirty="0" err="1"/>
                        <a:t>Molnlycke</a:t>
                      </a:r>
                      <a:r>
                        <a:rPr lang="en-US" sz="1200" baseline="0" dirty="0"/>
                        <a:t>), </a:t>
                      </a:r>
                      <a:r>
                        <a:rPr lang="en-US" sz="1200" baseline="0" dirty="0" err="1"/>
                        <a:t>Tegaderm</a:t>
                      </a:r>
                      <a:r>
                        <a:rPr lang="en-US" sz="1200" baseline="0" dirty="0"/>
                        <a:t> foam, </a:t>
                      </a:r>
                      <a:endParaRPr lang="en-US" sz="1200" dirty="0"/>
                    </a:p>
                  </a:txBody>
                  <a:tcPr/>
                </a:tc>
                <a:tc>
                  <a:txBody>
                    <a:bodyPr/>
                    <a:lstStyle/>
                    <a:p>
                      <a:pPr marL="171450" indent="-171450">
                        <a:buFont typeface="Arial" charset="0"/>
                        <a:buChar char="•"/>
                      </a:pPr>
                      <a:r>
                        <a:rPr lang="en-US" sz="1200" dirty="0"/>
                        <a:t>Cost effective (Can be left in place for up to 7 days)</a:t>
                      </a:r>
                    </a:p>
                    <a:p>
                      <a:pPr marL="171450" indent="-171450">
                        <a:buFont typeface="Arial" charset="0"/>
                        <a:buChar char="•"/>
                      </a:pPr>
                      <a:r>
                        <a:rPr lang="en-US" sz="1200" dirty="0"/>
                        <a:t>Promotes a moist wound environment</a:t>
                      </a:r>
                    </a:p>
                    <a:p>
                      <a:pPr marL="171450" indent="-171450">
                        <a:buFont typeface="Arial" charset="0"/>
                        <a:buChar char="•"/>
                      </a:pPr>
                      <a:r>
                        <a:rPr lang="en-US" sz="1200" dirty="0"/>
                        <a:t>Highly absorbent</a:t>
                      </a:r>
                    </a:p>
                    <a:p>
                      <a:pPr marL="171450" indent="-171450">
                        <a:buFont typeface="Arial" charset="0"/>
                        <a:buChar char="•"/>
                      </a:pPr>
                      <a:r>
                        <a:rPr lang="en-US" sz="1200" dirty="0"/>
                        <a:t>Can be used with topical agents</a:t>
                      </a:r>
                    </a:p>
                    <a:p>
                      <a:pPr marL="171450" indent="-171450">
                        <a:buFont typeface="Arial" charset="0"/>
                        <a:buChar char="•"/>
                      </a:pPr>
                      <a:r>
                        <a:rPr lang="en-US" sz="1200" dirty="0"/>
                        <a:t>Domes</a:t>
                      </a:r>
                      <a:r>
                        <a:rPr lang="en-US" sz="1200" baseline="0" dirty="0"/>
                        <a:t> in a variety of shapes and sizes</a:t>
                      </a:r>
                    </a:p>
                    <a:p>
                      <a:pPr marL="171450" indent="-171450">
                        <a:buFont typeface="Arial" charset="0"/>
                        <a:buChar char="•"/>
                      </a:pPr>
                      <a:r>
                        <a:rPr lang="en-US" sz="1200" baseline="0" dirty="0"/>
                        <a:t>Does NOT provide ‘padding’ for skin</a:t>
                      </a:r>
                    </a:p>
                    <a:p>
                      <a:pPr marL="171450" indent="-171450">
                        <a:buFont typeface="Arial" charset="0"/>
                        <a:buChar char="•"/>
                      </a:pPr>
                      <a:r>
                        <a:rPr lang="en-US" sz="1200" baseline="0" dirty="0" err="1"/>
                        <a:t>Mepilex</a:t>
                      </a:r>
                      <a:r>
                        <a:rPr lang="en-US" sz="1200" baseline="0" dirty="0"/>
                        <a:t>/</a:t>
                      </a:r>
                      <a:r>
                        <a:rPr lang="en-US" sz="1200" baseline="0" dirty="0" err="1"/>
                        <a:t>Mepilex</a:t>
                      </a:r>
                      <a:r>
                        <a:rPr lang="en-US" sz="1200" baseline="0" dirty="0"/>
                        <a:t> border </a:t>
                      </a:r>
                      <a:r>
                        <a:rPr lang="mr-IN" sz="1200" baseline="0" dirty="0"/>
                        <a:t>–</a:t>
                      </a:r>
                      <a:r>
                        <a:rPr lang="en-US" sz="1200" baseline="0" dirty="0"/>
                        <a:t> Silicone layer keeps exudate off the wound and </a:t>
                      </a:r>
                      <a:r>
                        <a:rPr lang="en-US" sz="1200" baseline="0" dirty="0" err="1"/>
                        <a:t>periwound</a:t>
                      </a:r>
                      <a:r>
                        <a:rPr lang="en-US" sz="1200" baseline="0" dirty="0"/>
                        <a:t>, skin surface reducing maceration</a:t>
                      </a:r>
                      <a:endParaRPr lang="en-US" sz="1200" dirty="0"/>
                    </a:p>
                  </a:txBody>
                  <a:tcPr/>
                </a:tc>
                <a:tc>
                  <a:txBody>
                    <a:bodyPr/>
                    <a:lstStyle/>
                    <a:p>
                      <a:pPr marL="171450" indent="-171450">
                        <a:buFont typeface="Arial" charset="0"/>
                        <a:buChar char="•"/>
                      </a:pPr>
                      <a:r>
                        <a:rPr lang="en-US" sz="1200" dirty="0"/>
                        <a:t>Heavily </a:t>
                      </a:r>
                      <a:r>
                        <a:rPr lang="en-US" sz="1200" dirty="0" err="1"/>
                        <a:t>exudating</a:t>
                      </a:r>
                      <a:endParaRPr lang="en-US" sz="1200" dirty="0"/>
                    </a:p>
                    <a:p>
                      <a:pPr marL="171450" indent="-171450">
                        <a:buFont typeface="Arial" charset="0"/>
                        <a:buChar char="•"/>
                      </a:pPr>
                      <a:r>
                        <a:rPr lang="en-US" sz="1200" dirty="0"/>
                        <a:t>Pressure Ulcer</a:t>
                      </a:r>
                    </a:p>
                    <a:p>
                      <a:pPr marL="171450" indent="-171450">
                        <a:buFont typeface="Arial" charset="0"/>
                        <a:buChar char="•"/>
                      </a:pPr>
                      <a:r>
                        <a:rPr lang="en-US" sz="1200" dirty="0"/>
                        <a:t>Surgical</a:t>
                      </a:r>
                    </a:p>
                    <a:p>
                      <a:pPr marL="171450" indent="-171450">
                        <a:buFont typeface="Arial" charset="0"/>
                        <a:buChar char="•"/>
                      </a:pPr>
                      <a:r>
                        <a:rPr lang="en-US" sz="1200" dirty="0"/>
                        <a:t>Venous leg ulcer</a:t>
                      </a:r>
                    </a:p>
                    <a:p>
                      <a:pPr marL="171450" indent="-171450">
                        <a:buFont typeface="Arial" charset="0"/>
                        <a:buChar char="•"/>
                      </a:pPr>
                      <a:r>
                        <a:rPr lang="en-US" sz="1200" dirty="0"/>
                        <a:t>Neuropathic/Diabetic</a:t>
                      </a:r>
                      <a:r>
                        <a:rPr lang="en-US" sz="1200" baseline="0" dirty="0"/>
                        <a:t> ulcer</a:t>
                      </a:r>
                    </a:p>
                    <a:p>
                      <a:pPr marL="171450" indent="-171450">
                        <a:buFont typeface="Arial" charset="0"/>
                        <a:buChar char="•"/>
                      </a:pPr>
                      <a:r>
                        <a:rPr lang="en-US" sz="1200" baseline="0" dirty="0"/>
                        <a:t>Burn</a:t>
                      </a:r>
                    </a:p>
                    <a:p>
                      <a:pPr marL="171450" indent="-171450">
                        <a:buFont typeface="Arial" charset="0"/>
                        <a:buChar char="•"/>
                      </a:pPr>
                      <a:r>
                        <a:rPr lang="en-US" sz="1200" baseline="0" dirty="0"/>
                        <a:t>Donor site</a:t>
                      </a:r>
                    </a:p>
                    <a:p>
                      <a:pPr marL="171450" indent="-171450">
                        <a:buFont typeface="Arial" charset="0"/>
                        <a:buChar char="•"/>
                      </a:pPr>
                      <a:r>
                        <a:rPr lang="en-US" sz="1200" baseline="0" dirty="0" err="1"/>
                        <a:t>Fungating</a:t>
                      </a:r>
                      <a:r>
                        <a:rPr lang="en-US" sz="1200" baseline="0" dirty="0"/>
                        <a:t>/Malignant</a:t>
                      </a:r>
                      <a:endParaRPr lang="en-US" sz="1200" dirty="0"/>
                    </a:p>
                  </a:txBody>
                  <a:tcPr/>
                </a:tc>
                <a:extLst>
                  <a:ext uri="{0D108BD9-81ED-4DB2-BD59-A6C34878D82A}">
                    <a16:rowId xmlns:a16="http://schemas.microsoft.com/office/drawing/2014/main" val="10001"/>
                  </a:ext>
                </a:extLst>
              </a:tr>
              <a:tr h="1696827">
                <a:tc>
                  <a:txBody>
                    <a:bodyPr/>
                    <a:lstStyle/>
                    <a:p>
                      <a:r>
                        <a:rPr lang="en-US" sz="1200" dirty="0"/>
                        <a:t>Calcium Alginate and </a:t>
                      </a:r>
                      <a:r>
                        <a:rPr lang="en-US" sz="1200" dirty="0" err="1"/>
                        <a:t>Hydrofiber</a:t>
                      </a:r>
                      <a:endParaRPr lang="en-US" sz="1200" dirty="0"/>
                    </a:p>
                  </a:txBody>
                  <a:tcPr/>
                </a:tc>
                <a:tc>
                  <a:txBody>
                    <a:bodyPr/>
                    <a:lstStyle/>
                    <a:p>
                      <a:r>
                        <a:rPr lang="en-US" sz="1200" dirty="0" err="1"/>
                        <a:t>Aquacel</a:t>
                      </a:r>
                      <a:r>
                        <a:rPr lang="en-US" sz="1200" dirty="0"/>
                        <a:t>/Ribbon, </a:t>
                      </a:r>
                      <a:r>
                        <a:rPr lang="en-US" sz="1200" dirty="0" err="1"/>
                        <a:t>Kaltostat</a:t>
                      </a:r>
                      <a:r>
                        <a:rPr lang="en-US" sz="1200" dirty="0"/>
                        <a:t> (</a:t>
                      </a:r>
                      <a:r>
                        <a:rPr lang="en-US" sz="1200" dirty="0" err="1"/>
                        <a:t>ConvaTec</a:t>
                      </a:r>
                      <a:r>
                        <a:rPr lang="en-US" sz="1200" dirty="0"/>
                        <a:t>); </a:t>
                      </a:r>
                      <a:r>
                        <a:rPr lang="en-US" sz="1200" dirty="0" err="1"/>
                        <a:t>Tegaderm</a:t>
                      </a:r>
                      <a:r>
                        <a:rPr lang="en-US" sz="1200" dirty="0"/>
                        <a:t> Alginate, </a:t>
                      </a:r>
                      <a:r>
                        <a:rPr lang="en-US" sz="1200" dirty="0" err="1"/>
                        <a:t>Versiva</a:t>
                      </a:r>
                      <a:r>
                        <a:rPr lang="en-US" sz="1200" dirty="0"/>
                        <a:t> XC (SM); </a:t>
                      </a:r>
                      <a:r>
                        <a:rPr lang="en-US" sz="1200" dirty="0" err="1"/>
                        <a:t>Aquacel</a:t>
                      </a:r>
                      <a:r>
                        <a:rPr lang="en-US" sz="1200" dirty="0"/>
                        <a:t> Ag Surgical-Hydrocolloid with </a:t>
                      </a:r>
                      <a:r>
                        <a:rPr lang="en-US" sz="1200" dirty="0" err="1"/>
                        <a:t>Hydrofiber</a:t>
                      </a:r>
                      <a:endParaRPr lang="en-US" sz="1200" dirty="0"/>
                    </a:p>
                  </a:txBody>
                  <a:tcPr/>
                </a:tc>
                <a:tc>
                  <a:txBody>
                    <a:bodyPr/>
                    <a:lstStyle/>
                    <a:p>
                      <a:pPr marL="171450" indent="-171450">
                        <a:buFont typeface="Arial" charset="0"/>
                        <a:buChar char="•"/>
                      </a:pPr>
                      <a:r>
                        <a:rPr lang="en-US" sz="1200" dirty="0"/>
                        <a:t>Can be left on until saturated, which depends on wound drainage</a:t>
                      </a:r>
                    </a:p>
                    <a:p>
                      <a:pPr marL="171450" indent="-171450">
                        <a:buFont typeface="Arial" charset="0"/>
                        <a:buChar char="•"/>
                      </a:pPr>
                      <a:r>
                        <a:rPr lang="en-US" sz="1200" dirty="0"/>
                        <a:t>Promotes a moist wound environment</a:t>
                      </a:r>
                    </a:p>
                    <a:p>
                      <a:pPr marL="171450" indent="-171450">
                        <a:buFont typeface="Arial" charset="0"/>
                        <a:buChar char="•"/>
                      </a:pPr>
                      <a:r>
                        <a:rPr lang="en-US" sz="1200" dirty="0"/>
                        <a:t>Interacts with exudate to form a gel</a:t>
                      </a:r>
                    </a:p>
                    <a:p>
                      <a:pPr marL="171450" indent="-171450">
                        <a:buFont typeface="Arial" charset="0"/>
                        <a:buChar char="•"/>
                      </a:pPr>
                      <a:r>
                        <a:rPr lang="en-US" sz="1200" dirty="0"/>
                        <a:t>Useful for packing wounds</a:t>
                      </a:r>
                    </a:p>
                    <a:p>
                      <a:pPr marL="171450" indent="-171450">
                        <a:buFont typeface="Arial" charset="0"/>
                        <a:buChar char="•"/>
                      </a:pPr>
                      <a:r>
                        <a:rPr lang="en-US" sz="1200" dirty="0"/>
                        <a:t>Always requires a secondary dressing</a:t>
                      </a:r>
                    </a:p>
                    <a:p>
                      <a:pPr marL="171450" indent="-171450">
                        <a:buFont typeface="Arial" charset="0"/>
                        <a:buChar char="•"/>
                      </a:pPr>
                      <a:r>
                        <a:rPr lang="en-US" sz="1200" dirty="0"/>
                        <a:t>Contours with wound</a:t>
                      </a:r>
                    </a:p>
                  </a:txBody>
                  <a:tcPr/>
                </a:tc>
                <a:tc>
                  <a:txBody>
                    <a:bodyPr/>
                    <a:lstStyle/>
                    <a:p>
                      <a:pPr marL="171450" indent="-171450">
                        <a:buFont typeface="Arial" charset="0"/>
                        <a:buChar char="•"/>
                      </a:pPr>
                      <a:r>
                        <a:rPr lang="en-US" sz="1200" dirty="0"/>
                        <a:t>Moderate/Heavy</a:t>
                      </a:r>
                      <a:r>
                        <a:rPr lang="en-US" sz="1200" baseline="0" dirty="0"/>
                        <a:t> </a:t>
                      </a:r>
                      <a:r>
                        <a:rPr lang="en-US" sz="1200" baseline="0" dirty="0" err="1"/>
                        <a:t>Exudating</a:t>
                      </a:r>
                      <a:r>
                        <a:rPr lang="en-US" sz="1200" baseline="0" dirty="0"/>
                        <a:t> Wound</a:t>
                      </a:r>
                    </a:p>
                    <a:p>
                      <a:pPr marL="171450" indent="-171450">
                        <a:buFont typeface="Arial" charset="0"/>
                        <a:buChar char="•"/>
                      </a:pPr>
                      <a:r>
                        <a:rPr lang="en-US" sz="1200" baseline="0" dirty="0"/>
                        <a:t>Pressure Ulcer</a:t>
                      </a:r>
                    </a:p>
                    <a:p>
                      <a:pPr marL="171450" indent="-171450">
                        <a:buFont typeface="Arial" charset="0"/>
                        <a:buChar char="•"/>
                      </a:pPr>
                      <a:r>
                        <a:rPr lang="en-US" sz="1200" baseline="0" dirty="0"/>
                        <a:t>Surgical</a:t>
                      </a:r>
                    </a:p>
                    <a:p>
                      <a:endParaRPr lang="en-US" sz="12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38085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34" y="0"/>
            <a:ext cx="10730023" cy="1325563"/>
          </a:xfrm>
        </p:spPr>
        <p:txBody>
          <a:bodyPr/>
          <a:lstStyle/>
          <a:p>
            <a:pPr algn="ctr">
              <a:buClr>
                <a:srgbClr val="C00000"/>
              </a:buClr>
            </a:pPr>
            <a:r>
              <a:rPr lang="en-US" dirty="0"/>
              <a:t>What Is </a:t>
            </a:r>
            <a:r>
              <a:rPr lang="en-US" dirty="0" err="1"/>
              <a:t>Iodosorb</a:t>
            </a:r>
            <a:r>
              <a:rPr lang="en-US" dirty="0"/>
              <a:t> (</a:t>
            </a:r>
            <a:r>
              <a:rPr lang="en-US" dirty="0" err="1"/>
              <a:t>Cadexomer</a:t>
            </a:r>
            <a:r>
              <a:rPr lang="en-US" dirty="0"/>
              <a:t> Iodine)?</a:t>
            </a:r>
          </a:p>
        </p:txBody>
      </p:sp>
      <p:sp>
        <p:nvSpPr>
          <p:cNvPr id="3" name="Content Placeholder 2"/>
          <p:cNvSpPr>
            <a:spLocks noGrp="1"/>
          </p:cNvSpPr>
          <p:nvPr>
            <p:ph idx="1"/>
          </p:nvPr>
        </p:nvSpPr>
        <p:spPr>
          <a:xfrm>
            <a:off x="434163" y="1444789"/>
            <a:ext cx="6413205" cy="4351338"/>
          </a:xfrm>
        </p:spPr>
        <p:txBody>
          <a:bodyPr>
            <a:normAutofit fontScale="92500" lnSpcReduction="10000"/>
          </a:bodyPr>
          <a:lstStyle/>
          <a:p>
            <a:pPr>
              <a:buClr>
                <a:srgbClr val="C00000"/>
              </a:buClr>
            </a:pPr>
            <a:r>
              <a:rPr lang="en-US" dirty="0" err="1">
                <a:solidFill>
                  <a:schemeClr val="tx1"/>
                </a:solidFill>
              </a:rPr>
              <a:t>Cadexomer</a:t>
            </a:r>
            <a:r>
              <a:rPr lang="en-US" dirty="0">
                <a:solidFill>
                  <a:schemeClr val="tx1"/>
                </a:solidFill>
              </a:rPr>
              <a:t> iodine is a hydrophilic starch polymer bead, containing 0.9% w/w iodine. </a:t>
            </a:r>
          </a:p>
          <a:p>
            <a:pPr>
              <a:buClr>
                <a:srgbClr val="C00000"/>
              </a:buClr>
            </a:pPr>
            <a:r>
              <a:rPr lang="en-US" dirty="0">
                <a:solidFill>
                  <a:schemeClr val="tx1"/>
                </a:solidFill>
              </a:rPr>
              <a:t>When in contact with wound exudates, it releases free iodine (an antiseptic), which reduces the bacterial count. </a:t>
            </a:r>
          </a:p>
          <a:p>
            <a:pPr>
              <a:buClr>
                <a:srgbClr val="C00000"/>
              </a:buClr>
            </a:pPr>
            <a:r>
              <a:rPr lang="en-US" dirty="0">
                <a:solidFill>
                  <a:schemeClr val="tx1"/>
                </a:solidFill>
              </a:rPr>
              <a:t>It also absorbs fluid, removes pus and debris, and facilitates </a:t>
            </a:r>
            <a:r>
              <a:rPr lang="en-US" dirty="0" err="1">
                <a:solidFill>
                  <a:schemeClr val="tx1"/>
                </a:solidFill>
              </a:rPr>
              <a:t>desloughing</a:t>
            </a:r>
            <a:r>
              <a:rPr lang="en-US" dirty="0">
                <a:solidFill>
                  <a:schemeClr val="tx1"/>
                </a:solidFill>
              </a:rPr>
              <a:t>.</a:t>
            </a:r>
            <a:r>
              <a:rPr lang="en-US" baseline="30000" dirty="0">
                <a:solidFill>
                  <a:schemeClr val="tx1"/>
                </a:solidFill>
              </a:rPr>
              <a:t> </a:t>
            </a:r>
          </a:p>
          <a:p>
            <a:pPr>
              <a:buClr>
                <a:srgbClr val="C00000"/>
              </a:buClr>
            </a:pPr>
            <a:r>
              <a:rPr lang="en-US" dirty="0">
                <a:solidFill>
                  <a:schemeClr val="tx1"/>
                </a:solidFill>
              </a:rPr>
              <a:t>In addition, </a:t>
            </a:r>
            <a:r>
              <a:rPr lang="en-US" dirty="0" err="1">
                <a:solidFill>
                  <a:schemeClr val="tx1"/>
                </a:solidFill>
              </a:rPr>
              <a:t>cadexomer</a:t>
            </a:r>
            <a:r>
              <a:rPr lang="en-US" dirty="0">
                <a:solidFill>
                  <a:schemeClr val="tx1"/>
                </a:solidFill>
              </a:rPr>
              <a:t> iodine maintains a moist environment to promote the healing of chronic skin ulcers. </a:t>
            </a:r>
          </a:p>
        </p:txBody>
      </p:sp>
      <p:sp>
        <p:nvSpPr>
          <p:cNvPr id="4" name="TextBox 3"/>
          <p:cNvSpPr txBox="1"/>
          <p:nvPr/>
        </p:nvSpPr>
        <p:spPr>
          <a:xfrm>
            <a:off x="6096000" y="5915353"/>
            <a:ext cx="5733326" cy="523220"/>
          </a:xfrm>
          <a:prstGeom prst="rect">
            <a:avLst/>
          </a:prstGeom>
          <a:noFill/>
        </p:spPr>
        <p:txBody>
          <a:bodyPr wrap="square" rtlCol="0">
            <a:spAutoFit/>
          </a:bodyPr>
          <a:lstStyle/>
          <a:p>
            <a:pPr marL="403225" indent="-403225">
              <a:buClr>
                <a:srgbClr val="C00000"/>
              </a:buClr>
            </a:pPr>
            <a:r>
              <a:rPr lang="en-US" sz="1400" dirty="0"/>
              <a:t>Ormiston MC, et al. Controlled trial of </a:t>
            </a:r>
            <a:r>
              <a:rPr lang="en-US" sz="1400" dirty="0" err="1"/>
              <a:t>Iodosorb</a:t>
            </a:r>
            <a:r>
              <a:rPr lang="en-US" sz="1400" dirty="0"/>
              <a:t> in chronic venous ulcers. </a:t>
            </a:r>
            <a:r>
              <a:rPr lang="en-US" sz="1400" i="1" dirty="0"/>
              <a:t>Br Med J </a:t>
            </a:r>
            <a:r>
              <a:rPr lang="en-US" sz="1400" b="1" dirty="0"/>
              <a:t>1985</a:t>
            </a:r>
            <a:r>
              <a:rPr lang="en-US" sz="1400" dirty="0"/>
              <a:t> (291)6491:  308-310.</a:t>
            </a:r>
          </a:p>
        </p:txBody>
      </p:sp>
      <p:pic>
        <p:nvPicPr>
          <p:cNvPr id="5" name="Picture 2" descr="https://www.adwdiabetes.com/images/smith-nephew-iodosorb-gel-10g.jpg"/>
          <p:cNvPicPr>
            <a:picLocks noChangeAspect="1" noChangeArrowheads="1"/>
          </p:cNvPicPr>
          <p:nvPr/>
        </p:nvPicPr>
        <p:blipFill rotWithShape="1">
          <a:blip r:embed="rId2">
            <a:extLst>
              <a:ext uri="{28A0092B-C50C-407E-A947-70E740481C1C}">
                <a14:useLocalDpi xmlns:a14="http://schemas.microsoft.com/office/drawing/2010/main" val="0"/>
              </a:ext>
            </a:extLst>
          </a:blip>
          <a:srcRect t="25605" b="31563"/>
          <a:stretch/>
        </p:blipFill>
        <p:spPr bwMode="auto">
          <a:xfrm>
            <a:off x="6964325" y="1325563"/>
            <a:ext cx="4954675" cy="15098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odoflex_cadexomer_iodine_gel.jpg"/>
          <p:cNvPicPr>
            <a:picLocks noChangeAspect="1" noChangeArrowheads="1"/>
          </p:cNvPicPr>
          <p:nvPr/>
        </p:nvPicPr>
        <p:blipFill rotWithShape="1">
          <a:blip r:embed="rId3">
            <a:extLst>
              <a:ext uri="{28A0092B-C50C-407E-A947-70E740481C1C}">
                <a14:useLocalDpi xmlns:a14="http://schemas.microsoft.com/office/drawing/2010/main" val="0"/>
              </a:ext>
            </a:extLst>
          </a:blip>
          <a:srcRect t="11392" b="16609"/>
          <a:stretch/>
        </p:blipFill>
        <p:spPr bwMode="auto">
          <a:xfrm>
            <a:off x="7469566" y="2959502"/>
            <a:ext cx="4045491" cy="295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641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How Does </a:t>
            </a:r>
            <a:r>
              <a:rPr lang="en-US" dirty="0" err="1"/>
              <a:t>Iodosorb</a:t>
            </a:r>
            <a:r>
              <a:rPr lang="en-US" dirty="0"/>
              <a:t> Work?</a:t>
            </a:r>
          </a:p>
        </p:txBody>
      </p:sp>
      <p:sp>
        <p:nvSpPr>
          <p:cNvPr id="3" name="Content Placeholder 2"/>
          <p:cNvSpPr>
            <a:spLocks noGrp="1"/>
          </p:cNvSpPr>
          <p:nvPr>
            <p:ph idx="1"/>
          </p:nvPr>
        </p:nvSpPr>
        <p:spPr>
          <a:xfrm>
            <a:off x="838200" y="1952946"/>
            <a:ext cx="9656135" cy="3786279"/>
          </a:xfrm>
        </p:spPr>
        <p:txBody>
          <a:bodyPr>
            <a:normAutofit/>
          </a:bodyPr>
          <a:lstStyle/>
          <a:p>
            <a:pPr>
              <a:buClr>
                <a:srgbClr val="C00000"/>
              </a:buClr>
            </a:pPr>
            <a:r>
              <a:rPr lang="en-US" dirty="0" err="1">
                <a:solidFill>
                  <a:schemeClr val="tx1"/>
                </a:solidFill>
              </a:rPr>
              <a:t>Cadexomer</a:t>
            </a:r>
            <a:r>
              <a:rPr lang="en-US" dirty="0">
                <a:solidFill>
                  <a:schemeClr val="tx1"/>
                </a:solidFill>
              </a:rPr>
              <a:t> iodine consists of spherical microbeads with a three-dimensional network of modified starch. The microbeads contain iodine within its matrix. When applied to the wound, the highly hydrophilic microbeads absorb exudate from the wound surface, swelling to form a gel, and progressively release iodine at the wound surface. </a:t>
            </a:r>
          </a:p>
          <a:p>
            <a:pPr>
              <a:buClr>
                <a:srgbClr val="C00000"/>
              </a:buClr>
            </a:pPr>
            <a:r>
              <a:rPr lang="en-US" dirty="0">
                <a:solidFill>
                  <a:schemeClr val="tx1"/>
                </a:solidFill>
              </a:rPr>
              <a:t>One gram of powder can absorb as much as 7 mL of fluid. </a:t>
            </a:r>
            <a:r>
              <a:rPr lang="en-US" dirty="0" err="1">
                <a:solidFill>
                  <a:schemeClr val="tx1"/>
                </a:solidFill>
              </a:rPr>
              <a:t>Cadexomer</a:t>
            </a:r>
            <a:r>
              <a:rPr lang="en-US" dirty="0">
                <a:solidFill>
                  <a:schemeClr val="tx1"/>
                </a:solidFill>
              </a:rPr>
              <a:t> iodine promotes an acid pH that favors the antimicrobial activity of the iodine.</a:t>
            </a:r>
          </a:p>
        </p:txBody>
      </p:sp>
    </p:spTree>
    <p:extLst>
      <p:ext uri="{BB962C8B-B14F-4D97-AF65-F5344CB8AC3E}">
        <p14:creationId xmlns:p14="http://schemas.microsoft.com/office/powerpoint/2010/main" val="2068537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98" y="-104172"/>
            <a:ext cx="11343189" cy="1325563"/>
          </a:xfrm>
        </p:spPr>
        <p:txBody>
          <a:bodyPr>
            <a:normAutofit/>
          </a:bodyPr>
          <a:lstStyle/>
          <a:p>
            <a:pPr algn="ctr">
              <a:buClr>
                <a:srgbClr val="C00000"/>
              </a:buClr>
            </a:pPr>
            <a:r>
              <a:rPr lang="en-US" sz="4000" dirty="0"/>
              <a:t>Agenda</a:t>
            </a:r>
          </a:p>
        </p:txBody>
      </p:sp>
      <p:sp>
        <p:nvSpPr>
          <p:cNvPr id="6" name="Content Placeholder 5"/>
          <p:cNvSpPr>
            <a:spLocks noGrp="1"/>
          </p:cNvSpPr>
          <p:nvPr>
            <p:ph idx="1"/>
          </p:nvPr>
        </p:nvSpPr>
        <p:spPr>
          <a:xfrm>
            <a:off x="972272" y="1221391"/>
            <a:ext cx="10966475" cy="5502820"/>
          </a:xfrm>
        </p:spPr>
        <p:txBody>
          <a:bodyPr numCol="2">
            <a:noAutofit/>
          </a:bodyPr>
          <a:lstStyle/>
          <a:p>
            <a:pPr marL="457200" indent="-457200">
              <a:buClr>
                <a:srgbClr val="C00000"/>
              </a:buClr>
              <a:buFont typeface="+mj-lt"/>
              <a:buAutoNum type="arabicPeriod"/>
            </a:pPr>
            <a:r>
              <a:rPr lang="en-US" dirty="0">
                <a:solidFill>
                  <a:schemeClr val="tx1"/>
                </a:solidFill>
              </a:rPr>
              <a:t>Overview of Wound Dressings</a:t>
            </a:r>
          </a:p>
          <a:p>
            <a:pPr marL="457200" indent="-457200">
              <a:buClr>
                <a:srgbClr val="C00000"/>
              </a:buClr>
              <a:buFont typeface="+mj-lt"/>
              <a:buAutoNum type="arabicPeriod"/>
            </a:pPr>
            <a:r>
              <a:rPr lang="en-US" dirty="0">
                <a:solidFill>
                  <a:schemeClr val="tx1"/>
                </a:solidFill>
              </a:rPr>
              <a:t>Details on Specific Dressings</a:t>
            </a:r>
          </a:p>
          <a:p>
            <a:pPr lvl="1">
              <a:buClr>
                <a:srgbClr val="C00000"/>
              </a:buClr>
            </a:pPr>
            <a:r>
              <a:rPr lang="en-US" sz="2800" dirty="0" err="1">
                <a:solidFill>
                  <a:schemeClr val="tx1"/>
                </a:solidFill>
              </a:rPr>
              <a:t>Iodosorb</a:t>
            </a:r>
            <a:endParaRPr lang="en-US" sz="2800" dirty="0">
              <a:solidFill>
                <a:schemeClr val="tx1"/>
              </a:solidFill>
            </a:endParaRPr>
          </a:p>
          <a:p>
            <a:pPr lvl="1">
              <a:buClr>
                <a:srgbClr val="C00000"/>
              </a:buClr>
            </a:pPr>
            <a:r>
              <a:rPr lang="en-US" sz="2800" dirty="0">
                <a:solidFill>
                  <a:schemeClr val="tx1"/>
                </a:solidFill>
              </a:rPr>
              <a:t>Collagenase</a:t>
            </a:r>
          </a:p>
          <a:p>
            <a:pPr lvl="1">
              <a:buClr>
                <a:srgbClr val="C00000"/>
              </a:buClr>
            </a:pPr>
            <a:r>
              <a:rPr lang="en-US" sz="2800" dirty="0" err="1">
                <a:solidFill>
                  <a:schemeClr val="tx1"/>
                </a:solidFill>
              </a:rPr>
              <a:t>Silvadene</a:t>
            </a:r>
            <a:endParaRPr lang="en-US" sz="2800" dirty="0">
              <a:solidFill>
                <a:schemeClr val="tx1"/>
              </a:solidFill>
            </a:endParaRPr>
          </a:p>
          <a:p>
            <a:pPr lvl="1">
              <a:buClr>
                <a:srgbClr val="C00000"/>
              </a:buClr>
            </a:pPr>
            <a:r>
              <a:rPr lang="en-US" sz="2800" dirty="0">
                <a:solidFill>
                  <a:schemeClr val="tx1"/>
                </a:solidFill>
              </a:rPr>
              <a:t>Triple Antibiotic Ointment</a:t>
            </a:r>
          </a:p>
          <a:p>
            <a:pPr lvl="1">
              <a:buClr>
                <a:srgbClr val="C00000"/>
              </a:buClr>
            </a:pPr>
            <a:r>
              <a:rPr lang="en-US" sz="2800" dirty="0">
                <a:solidFill>
                  <a:schemeClr val="tx1"/>
                </a:solidFill>
              </a:rPr>
              <a:t>Dakin’s Solution</a:t>
            </a:r>
          </a:p>
          <a:p>
            <a:pPr lvl="1">
              <a:buClr>
                <a:srgbClr val="C00000"/>
              </a:buClr>
            </a:pPr>
            <a:r>
              <a:rPr lang="en-US" sz="2800" dirty="0" err="1">
                <a:solidFill>
                  <a:schemeClr val="tx1"/>
                </a:solidFill>
              </a:rPr>
              <a:t>Interdry</a:t>
            </a:r>
            <a:endParaRPr lang="en-US" sz="2800" dirty="0">
              <a:solidFill>
                <a:schemeClr val="tx1"/>
              </a:solidFill>
            </a:endParaRPr>
          </a:p>
          <a:p>
            <a:pPr lvl="1">
              <a:buClr>
                <a:srgbClr val="C00000"/>
              </a:buClr>
            </a:pPr>
            <a:r>
              <a:rPr lang="en-US" sz="2800" dirty="0" err="1">
                <a:solidFill>
                  <a:schemeClr val="tx1"/>
                </a:solidFill>
              </a:rPr>
              <a:t>Avylene</a:t>
            </a:r>
            <a:endParaRPr lang="en-US" sz="2800" dirty="0">
              <a:solidFill>
                <a:schemeClr val="tx1"/>
              </a:solidFill>
            </a:endParaRPr>
          </a:p>
          <a:p>
            <a:pPr lvl="1">
              <a:buClr>
                <a:srgbClr val="C00000"/>
              </a:buClr>
            </a:pPr>
            <a:r>
              <a:rPr lang="en-US" sz="2800" dirty="0" err="1">
                <a:solidFill>
                  <a:schemeClr val="tx1"/>
                </a:solidFill>
              </a:rPr>
              <a:t>Medihoney</a:t>
            </a:r>
            <a:endParaRPr lang="en-US" sz="2800" dirty="0">
              <a:solidFill>
                <a:schemeClr val="tx1"/>
              </a:solidFill>
            </a:endParaRPr>
          </a:p>
          <a:p>
            <a:pPr lvl="1">
              <a:buClr>
                <a:srgbClr val="C00000"/>
              </a:buClr>
            </a:pPr>
            <a:r>
              <a:rPr lang="en-US" sz="2800" dirty="0" err="1">
                <a:solidFill>
                  <a:schemeClr val="tx1"/>
                </a:solidFill>
              </a:rPr>
              <a:t>Vac</a:t>
            </a:r>
            <a:r>
              <a:rPr lang="en-US" sz="2800" dirty="0">
                <a:solidFill>
                  <a:schemeClr val="tx1"/>
                </a:solidFill>
              </a:rPr>
              <a:t> white foam</a:t>
            </a:r>
          </a:p>
          <a:p>
            <a:pPr marL="457200" indent="-457200">
              <a:buClr>
                <a:srgbClr val="C00000"/>
              </a:buClr>
              <a:buFont typeface="+mj-lt"/>
              <a:buAutoNum type="arabicPeriod"/>
            </a:pPr>
            <a:endParaRPr lang="en-US" dirty="0">
              <a:solidFill>
                <a:schemeClr val="tx1"/>
              </a:solidFill>
            </a:endParaRPr>
          </a:p>
        </p:txBody>
      </p:sp>
    </p:spTree>
    <p:extLst>
      <p:ext uri="{BB962C8B-B14F-4D97-AF65-F5344CB8AC3E}">
        <p14:creationId xmlns:p14="http://schemas.microsoft.com/office/powerpoint/2010/main" val="83815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How Does </a:t>
            </a:r>
            <a:r>
              <a:rPr lang="en-US" dirty="0" err="1"/>
              <a:t>Iodosorb</a:t>
            </a:r>
            <a:r>
              <a:rPr lang="en-US" dirty="0"/>
              <a:t> Work?</a:t>
            </a:r>
          </a:p>
        </p:txBody>
      </p:sp>
      <p:sp>
        <p:nvSpPr>
          <p:cNvPr id="3" name="Content Placeholder 2"/>
          <p:cNvSpPr>
            <a:spLocks noGrp="1"/>
          </p:cNvSpPr>
          <p:nvPr>
            <p:ph idx="1"/>
          </p:nvPr>
        </p:nvSpPr>
        <p:spPr>
          <a:xfrm>
            <a:off x="838200" y="1952946"/>
            <a:ext cx="5145911" cy="3786279"/>
          </a:xfrm>
        </p:spPr>
        <p:txBody>
          <a:bodyPr>
            <a:normAutofit/>
          </a:bodyPr>
          <a:lstStyle/>
          <a:p>
            <a:pPr>
              <a:buClr>
                <a:srgbClr val="C00000"/>
              </a:buClr>
            </a:pPr>
            <a:r>
              <a:rPr lang="en-US" dirty="0" err="1">
                <a:solidFill>
                  <a:schemeClr val="tx1"/>
                </a:solidFill>
              </a:rPr>
              <a:t>Cadexomer</a:t>
            </a:r>
            <a:r>
              <a:rPr lang="en-US" dirty="0">
                <a:solidFill>
                  <a:schemeClr val="tx1"/>
                </a:solidFill>
              </a:rPr>
              <a:t> iodine (both ointment and powder), in comparison with standard care alone, increases the percentage of reduction in ulcer size and promotes complete wound healing in chronic ulcers.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9244" y="2243349"/>
            <a:ext cx="4614556" cy="3495876"/>
          </a:xfrm>
          <a:prstGeom prst="rect">
            <a:avLst/>
          </a:prstGeom>
        </p:spPr>
      </p:pic>
      <p:sp>
        <p:nvSpPr>
          <p:cNvPr id="5" name="TextBox 4"/>
          <p:cNvSpPr txBox="1"/>
          <p:nvPr/>
        </p:nvSpPr>
        <p:spPr>
          <a:xfrm>
            <a:off x="6192456" y="6098490"/>
            <a:ext cx="5733326" cy="523220"/>
          </a:xfrm>
          <a:prstGeom prst="rect">
            <a:avLst/>
          </a:prstGeom>
          <a:noFill/>
        </p:spPr>
        <p:txBody>
          <a:bodyPr wrap="square" rtlCol="0">
            <a:spAutoFit/>
          </a:bodyPr>
          <a:lstStyle/>
          <a:p>
            <a:pPr marL="403225" indent="-403225">
              <a:buClr>
                <a:srgbClr val="C00000"/>
              </a:buClr>
            </a:pPr>
            <a:r>
              <a:rPr lang="en-US" sz="1400" dirty="0"/>
              <a:t>Raju R, et al. Efficacy of </a:t>
            </a:r>
            <a:r>
              <a:rPr lang="en-US" sz="1400" dirty="0" err="1"/>
              <a:t>cadexomer</a:t>
            </a:r>
            <a:r>
              <a:rPr lang="en-US" sz="1400" dirty="0"/>
              <a:t> iodine in the treatment of chronic ulcers: a randomized, multicenter, controlled trial. </a:t>
            </a:r>
            <a:r>
              <a:rPr lang="en-US" sz="1400" i="1" dirty="0"/>
              <a:t>Wounds</a:t>
            </a:r>
            <a:r>
              <a:rPr lang="en-US" sz="1400" dirty="0"/>
              <a:t> 2019 (31)3: 85-90.</a:t>
            </a:r>
          </a:p>
        </p:txBody>
      </p:sp>
      <p:sp>
        <p:nvSpPr>
          <p:cNvPr id="6" name="TextBox 5"/>
          <p:cNvSpPr txBox="1"/>
          <p:nvPr/>
        </p:nvSpPr>
        <p:spPr>
          <a:xfrm>
            <a:off x="6342927" y="1699675"/>
            <a:ext cx="5682847" cy="338554"/>
          </a:xfrm>
          <a:prstGeom prst="rect">
            <a:avLst/>
          </a:prstGeom>
          <a:noFill/>
        </p:spPr>
        <p:txBody>
          <a:bodyPr wrap="square" rtlCol="0">
            <a:spAutoFit/>
          </a:bodyPr>
          <a:lstStyle/>
          <a:p>
            <a:pPr marL="403225" indent="-403225">
              <a:buClr>
                <a:srgbClr val="C00000"/>
              </a:buClr>
            </a:pPr>
            <a:r>
              <a:rPr lang="en-US" sz="1600" dirty="0"/>
              <a:t>Percentage of reduction in ulcer size from baseline to 12 weeks</a:t>
            </a:r>
          </a:p>
        </p:txBody>
      </p:sp>
    </p:spTree>
    <p:extLst>
      <p:ext uri="{BB962C8B-B14F-4D97-AF65-F5344CB8AC3E}">
        <p14:creationId xmlns:p14="http://schemas.microsoft.com/office/powerpoint/2010/main" val="1780451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975"/>
            <a:ext cx="10515600" cy="1325563"/>
          </a:xfrm>
        </p:spPr>
        <p:txBody>
          <a:bodyPr/>
          <a:lstStyle/>
          <a:p>
            <a:pPr algn="ctr">
              <a:buClr>
                <a:srgbClr val="C00000"/>
              </a:buClr>
            </a:pPr>
            <a:r>
              <a:rPr lang="en-US" dirty="0"/>
              <a:t>What Is Collagenase?</a:t>
            </a:r>
          </a:p>
        </p:txBody>
      </p:sp>
      <p:sp>
        <p:nvSpPr>
          <p:cNvPr id="3" name="Content Placeholder 2"/>
          <p:cNvSpPr>
            <a:spLocks noGrp="1"/>
          </p:cNvSpPr>
          <p:nvPr>
            <p:ph idx="1"/>
          </p:nvPr>
        </p:nvSpPr>
        <p:spPr>
          <a:xfrm>
            <a:off x="489097" y="747469"/>
            <a:ext cx="6091570" cy="4321905"/>
          </a:xfrm>
        </p:spPr>
        <p:txBody>
          <a:bodyPr>
            <a:noAutofit/>
          </a:bodyPr>
          <a:lstStyle/>
          <a:p>
            <a:pPr>
              <a:buClr>
                <a:srgbClr val="C00000"/>
              </a:buClr>
            </a:pPr>
            <a:r>
              <a:rPr lang="en-US" sz="2400" dirty="0">
                <a:solidFill>
                  <a:schemeClr val="tx1"/>
                </a:solidFill>
              </a:rPr>
              <a:t>Collagenase Santyl is a sterile enzymatic debriding ointment It possesses the unique ability to digest collagen in necrotic tissue. It is an adjunct to surgery.</a:t>
            </a:r>
          </a:p>
          <a:p>
            <a:pPr>
              <a:buClr>
                <a:srgbClr val="C00000"/>
              </a:buClr>
            </a:pPr>
            <a:r>
              <a:rPr lang="en-US" sz="2400" u="sng" dirty="0">
                <a:solidFill>
                  <a:schemeClr val="tx1"/>
                </a:solidFill>
              </a:rPr>
              <a:t>Never</a:t>
            </a:r>
            <a:r>
              <a:rPr lang="en-US" sz="2400" dirty="0">
                <a:solidFill>
                  <a:schemeClr val="tx1"/>
                </a:solidFill>
              </a:rPr>
              <a:t> use it with an eschar or prior to debridement. Nor if their is an elevated WBC that could be coming from the wound or if patient has a left shift (high neutrophils).</a:t>
            </a:r>
          </a:p>
          <a:p>
            <a:pPr>
              <a:buClr>
                <a:srgbClr val="C00000"/>
              </a:buClr>
            </a:pPr>
            <a:r>
              <a:rPr lang="en-US" sz="2400" dirty="0">
                <a:solidFill>
                  <a:schemeClr val="tx1"/>
                </a:solidFill>
              </a:rPr>
              <a:t>Collagenase is a healing agent that degrades basement membrane and facilitates new blood vessel growth (angiogenesis), and new skin (epithelialization).</a:t>
            </a:r>
          </a:p>
        </p:txBody>
      </p:sp>
      <p:pic>
        <p:nvPicPr>
          <p:cNvPr id="7170" name="Picture 2" descr="ollagenase SANTYL Ointment enzymatic debrider | Smith+Nephew - Cor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607" y="1417320"/>
            <a:ext cx="47625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33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41" y="91757"/>
            <a:ext cx="10515600" cy="1325563"/>
          </a:xfrm>
        </p:spPr>
        <p:txBody>
          <a:bodyPr/>
          <a:lstStyle/>
          <a:p>
            <a:pPr algn="ctr">
              <a:buClr>
                <a:srgbClr val="C00000"/>
              </a:buClr>
            </a:pPr>
            <a:r>
              <a:rPr lang="en-US" dirty="0"/>
              <a:t>How to Apply Collagenase?</a:t>
            </a:r>
          </a:p>
        </p:txBody>
      </p:sp>
      <p:sp>
        <p:nvSpPr>
          <p:cNvPr id="3" name="Content Placeholder 2"/>
          <p:cNvSpPr>
            <a:spLocks noGrp="1"/>
          </p:cNvSpPr>
          <p:nvPr>
            <p:ph idx="1"/>
          </p:nvPr>
        </p:nvSpPr>
        <p:spPr>
          <a:xfrm>
            <a:off x="499730" y="1417320"/>
            <a:ext cx="5484381" cy="4321905"/>
          </a:xfrm>
        </p:spPr>
        <p:txBody>
          <a:bodyPr>
            <a:normAutofit/>
          </a:bodyPr>
          <a:lstStyle/>
          <a:p>
            <a:pPr>
              <a:buClr>
                <a:srgbClr val="C00000"/>
              </a:buClr>
            </a:pPr>
            <a:r>
              <a:rPr lang="en-US" sz="4000" dirty="0">
                <a:solidFill>
                  <a:schemeClr val="tx1"/>
                </a:solidFill>
              </a:rPr>
              <a:t>Collagenase ointment should be applied at least twice a day. (or more frequently if the dressing becomes soiled, as from incontinence).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224" y="1934655"/>
            <a:ext cx="4382977" cy="3287233"/>
          </a:xfrm>
          <a:prstGeom prst="rect">
            <a:avLst/>
          </a:prstGeom>
        </p:spPr>
      </p:pic>
    </p:spTree>
    <p:extLst>
      <p:ext uri="{BB962C8B-B14F-4D97-AF65-F5344CB8AC3E}">
        <p14:creationId xmlns:p14="http://schemas.microsoft.com/office/powerpoint/2010/main" val="1891189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061" y="-113340"/>
            <a:ext cx="10515600" cy="1325563"/>
          </a:xfrm>
        </p:spPr>
        <p:txBody>
          <a:bodyPr/>
          <a:lstStyle/>
          <a:p>
            <a:pPr algn="ctr">
              <a:buClr>
                <a:srgbClr val="C00000"/>
              </a:buClr>
            </a:pPr>
            <a:r>
              <a:rPr lang="en-US" dirty="0"/>
              <a:t>How to Apply Collagenase?</a:t>
            </a:r>
          </a:p>
        </p:txBody>
      </p:sp>
      <p:sp>
        <p:nvSpPr>
          <p:cNvPr id="3" name="Content Placeholder 2"/>
          <p:cNvSpPr>
            <a:spLocks noGrp="1"/>
          </p:cNvSpPr>
          <p:nvPr>
            <p:ph idx="1"/>
          </p:nvPr>
        </p:nvSpPr>
        <p:spPr>
          <a:xfrm>
            <a:off x="265814" y="889677"/>
            <a:ext cx="5526911" cy="3786279"/>
          </a:xfrm>
        </p:spPr>
        <p:txBody>
          <a:bodyPr>
            <a:noAutofit/>
          </a:bodyPr>
          <a:lstStyle/>
          <a:p>
            <a:pPr>
              <a:buClr>
                <a:srgbClr val="C00000"/>
              </a:buClr>
            </a:pPr>
            <a:r>
              <a:rPr lang="en-US" sz="2200" dirty="0">
                <a:solidFill>
                  <a:schemeClr val="tx1"/>
                </a:solidFill>
              </a:rPr>
              <a:t>Collagenase should be applied in the following manner: </a:t>
            </a:r>
          </a:p>
          <a:p>
            <a:pPr>
              <a:buClr>
                <a:srgbClr val="C00000"/>
              </a:buClr>
            </a:pPr>
            <a:r>
              <a:rPr lang="en-US" sz="2200" dirty="0">
                <a:solidFill>
                  <a:schemeClr val="tx1"/>
                </a:solidFill>
              </a:rPr>
              <a:t>prior to application the wound should be cleansed of debris and digested material by gently rubbing with a gauze pad saturated with normal saline solution, or with the desired cleansing agent compatible with Collagenase, followed by a normal saline solution or Dakin solution scrub. </a:t>
            </a:r>
          </a:p>
          <a:p>
            <a:pPr>
              <a:buClr>
                <a:srgbClr val="C00000"/>
              </a:buClr>
            </a:pPr>
            <a:r>
              <a:rPr lang="en-US" sz="2200" dirty="0">
                <a:solidFill>
                  <a:schemeClr val="tx1"/>
                </a:solidFill>
              </a:rPr>
              <a:t>Tongue blades or q tips or sterile gloves.</a:t>
            </a:r>
          </a:p>
          <a:p>
            <a:pPr>
              <a:buClr>
                <a:srgbClr val="C00000"/>
              </a:buClr>
            </a:pPr>
            <a:r>
              <a:rPr lang="en-US" sz="4800" dirty="0">
                <a:solidFill>
                  <a:schemeClr val="tx1"/>
                </a:solidFill>
              </a:rPr>
              <a:t>D:( not apply on gauze. </a:t>
            </a:r>
          </a:p>
          <a:p>
            <a:pPr marL="0" indent="0">
              <a:buClr>
                <a:srgbClr val="C00000"/>
              </a:buClr>
              <a:buNone/>
            </a:pPr>
            <a:endParaRPr lang="en-US" sz="2200" dirty="0">
              <a:solidFill>
                <a:schemeClr val="tx1"/>
              </a:solidFill>
            </a:endParaRPr>
          </a:p>
          <a:p>
            <a:pPr marL="0" indent="0">
              <a:buClr>
                <a:srgbClr val="C00000"/>
              </a:buClr>
              <a:buNone/>
            </a:pPr>
            <a:endParaRPr lang="en-US" sz="2200" dirty="0">
              <a:solidFill>
                <a:schemeClr val="tx1"/>
              </a:solidFill>
            </a:endParaRPr>
          </a:p>
        </p:txBody>
      </p:sp>
      <p:pic>
        <p:nvPicPr>
          <p:cNvPr id="7172" name="Picture 4" descr="ow to apply | Collagenase SANTYL◊ Ointment for pati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1784" y="2917508"/>
            <a:ext cx="4352925"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406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What Are Pros/Cons of Collagenase?</a:t>
            </a:r>
          </a:p>
        </p:txBody>
      </p:sp>
      <p:sp>
        <p:nvSpPr>
          <p:cNvPr id="3" name="Content Placeholder 2"/>
          <p:cNvSpPr>
            <a:spLocks noGrp="1"/>
          </p:cNvSpPr>
          <p:nvPr>
            <p:ph idx="1"/>
          </p:nvPr>
        </p:nvSpPr>
        <p:spPr/>
        <p:txBody>
          <a:bodyPr/>
          <a:lstStyle/>
          <a:p>
            <a:pPr>
              <a:buClr>
                <a:srgbClr val="C00000"/>
              </a:buClr>
            </a:pPr>
            <a:r>
              <a:rPr lang="en-US" dirty="0">
                <a:solidFill>
                  <a:schemeClr val="tx1"/>
                </a:solidFill>
              </a:rPr>
              <a:t>There is a lack of RCTs with adequate methodological quality. </a:t>
            </a:r>
          </a:p>
          <a:p>
            <a:pPr>
              <a:buClr>
                <a:srgbClr val="C00000"/>
              </a:buClr>
            </a:pPr>
            <a:r>
              <a:rPr lang="en-US" dirty="0">
                <a:solidFill>
                  <a:schemeClr val="tx1"/>
                </a:solidFill>
              </a:rPr>
              <a:t>Collagenase appears beneficial for wound healing and for its ability to remove necrotic or devitalized tissues in pressure ulcers, diabetic foot ulcers, and in burns with topical antibiotics. </a:t>
            </a:r>
          </a:p>
          <a:p>
            <a:pPr>
              <a:buClr>
                <a:srgbClr val="C00000"/>
              </a:buClr>
            </a:pPr>
            <a:r>
              <a:rPr lang="en-US" dirty="0">
                <a:solidFill>
                  <a:schemeClr val="tx1"/>
                </a:solidFill>
              </a:rPr>
              <a:t>Patients treated with collagenase may have an increased risk of adverse events (e.g., cellulitis) compared to alternative treatments. </a:t>
            </a:r>
          </a:p>
          <a:p>
            <a:pPr>
              <a:buClr>
                <a:srgbClr val="C00000"/>
              </a:buClr>
            </a:pPr>
            <a:endParaRPr lang="en-US" dirty="0">
              <a:solidFill>
                <a:schemeClr val="tx1"/>
              </a:solidFill>
            </a:endParaRPr>
          </a:p>
        </p:txBody>
      </p:sp>
      <p:sp>
        <p:nvSpPr>
          <p:cNvPr id="4" name="TextBox 3"/>
          <p:cNvSpPr txBox="1"/>
          <p:nvPr/>
        </p:nvSpPr>
        <p:spPr>
          <a:xfrm>
            <a:off x="6192456" y="5438299"/>
            <a:ext cx="5733326" cy="738664"/>
          </a:xfrm>
          <a:prstGeom prst="rect">
            <a:avLst/>
          </a:prstGeom>
          <a:noFill/>
        </p:spPr>
        <p:txBody>
          <a:bodyPr wrap="square" rtlCol="0">
            <a:spAutoFit/>
          </a:bodyPr>
          <a:lstStyle/>
          <a:p>
            <a:pPr marL="403225" indent="-403225">
              <a:buClr>
                <a:srgbClr val="C00000"/>
              </a:buClr>
            </a:pPr>
            <a:r>
              <a:rPr lang="en-US" sz="1400" dirty="0" err="1"/>
              <a:t>Patry</a:t>
            </a:r>
            <a:r>
              <a:rPr lang="en-US" sz="1400" dirty="0"/>
              <a:t> J, et al. Enzymatic debridement with collagenase in wounds and ulcers: a systematic review and meta-analysis. </a:t>
            </a:r>
            <a:r>
              <a:rPr lang="en-US" sz="1400" i="1" dirty="0"/>
              <a:t>International Wound Journal </a:t>
            </a:r>
            <a:r>
              <a:rPr lang="en-US" sz="1400" dirty="0"/>
              <a:t>2017 (14)6: 1055-1065.</a:t>
            </a:r>
          </a:p>
        </p:txBody>
      </p:sp>
    </p:spTree>
    <p:extLst>
      <p:ext uri="{BB962C8B-B14F-4D97-AF65-F5344CB8AC3E}">
        <p14:creationId xmlns:p14="http://schemas.microsoft.com/office/powerpoint/2010/main" val="835567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01"/>
            <a:ext cx="12961088" cy="1325563"/>
          </a:xfrm>
        </p:spPr>
        <p:txBody>
          <a:bodyPr>
            <a:normAutofit/>
          </a:bodyPr>
          <a:lstStyle/>
          <a:p>
            <a:pPr algn="ctr">
              <a:buClr>
                <a:srgbClr val="C00000"/>
              </a:buClr>
            </a:pPr>
            <a:r>
              <a:rPr lang="en-US" dirty="0"/>
              <a:t>What Is </a:t>
            </a:r>
            <a:r>
              <a:rPr lang="en-US" dirty="0" err="1"/>
              <a:t>Silvadene</a:t>
            </a:r>
            <a:r>
              <a:rPr lang="en-US" dirty="0"/>
              <a:t> </a:t>
            </a:r>
            <a:br>
              <a:rPr lang="en-US" dirty="0"/>
            </a:br>
            <a:r>
              <a:rPr lang="en-US" dirty="0"/>
              <a:t>(Silver sulfadiazine [SSD])?</a:t>
            </a:r>
          </a:p>
        </p:txBody>
      </p:sp>
      <p:sp>
        <p:nvSpPr>
          <p:cNvPr id="3" name="Content Placeholder 2"/>
          <p:cNvSpPr>
            <a:spLocks noGrp="1"/>
          </p:cNvSpPr>
          <p:nvPr>
            <p:ph idx="1"/>
          </p:nvPr>
        </p:nvSpPr>
        <p:spPr>
          <a:xfrm>
            <a:off x="350873" y="1272462"/>
            <a:ext cx="5145911" cy="3786279"/>
          </a:xfrm>
        </p:spPr>
        <p:txBody>
          <a:bodyPr>
            <a:noAutofit/>
          </a:bodyPr>
          <a:lstStyle/>
          <a:p>
            <a:pPr>
              <a:buClr>
                <a:srgbClr val="C00000"/>
              </a:buClr>
            </a:pPr>
            <a:r>
              <a:rPr lang="en-US" sz="2000" dirty="0">
                <a:solidFill>
                  <a:schemeClr val="tx1"/>
                </a:solidFill>
              </a:rPr>
              <a:t>Silver sulfadiazine (SSD) is one of the best topical antibacterial agents to control wound infection. SSD possesses a broad spectrum of activity against gram-positive and gram-negative bacteria as well as fungi. </a:t>
            </a:r>
          </a:p>
          <a:p>
            <a:pPr>
              <a:buClr>
                <a:srgbClr val="C00000"/>
              </a:buClr>
            </a:pPr>
            <a:r>
              <a:rPr lang="en-US" sz="2000" dirty="0">
                <a:solidFill>
                  <a:schemeClr val="tx1"/>
                </a:solidFill>
              </a:rPr>
              <a:t>The ability of SSD to reduce early invasive wound sepsis at low concentration has made it a drug of choice for chronic wounds and burns injuries. </a:t>
            </a:r>
          </a:p>
          <a:p>
            <a:pPr>
              <a:buClr>
                <a:srgbClr val="C00000"/>
              </a:buClr>
            </a:pPr>
            <a:r>
              <a:rPr lang="en-US" sz="2000" dirty="0">
                <a:solidFill>
                  <a:schemeClr val="tx1"/>
                </a:solidFill>
              </a:rPr>
              <a:t>However, usage of silver based creams in large wounds results in toxicity due to systemic absorption of silver ions and currently available formulations lack the ability to control the release of SSD to prevent serum silver concentration to reach toxic levels.</a:t>
            </a:r>
          </a:p>
        </p:txBody>
      </p:sp>
      <p:pic>
        <p:nvPicPr>
          <p:cNvPr id="6146" name="Picture 2" descr="ilver Sulfadiazine Coupon - Silver Sulfadiazine 50g of 1% jar of cr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260" y="1379938"/>
            <a:ext cx="230505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lvad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810" y="2800350"/>
            <a:ext cx="4762500" cy="26384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720856" y="6054324"/>
            <a:ext cx="8076796" cy="738664"/>
          </a:xfrm>
          <a:prstGeom prst="rect">
            <a:avLst/>
          </a:prstGeom>
          <a:noFill/>
        </p:spPr>
        <p:txBody>
          <a:bodyPr wrap="square" rtlCol="0">
            <a:spAutoFit/>
          </a:bodyPr>
          <a:lstStyle/>
          <a:p>
            <a:pPr marL="403225" indent="-403225">
              <a:buClr>
                <a:srgbClr val="C00000"/>
              </a:buClr>
            </a:pPr>
            <a:r>
              <a:rPr lang="en-US" sz="1400" dirty="0"/>
              <a:t>Banerjee J, </a:t>
            </a:r>
            <a:r>
              <a:rPr lang="en-US" sz="1400" dirty="0" err="1"/>
              <a:t>Seetharaman</a:t>
            </a:r>
            <a:r>
              <a:rPr lang="en-US" sz="1400" dirty="0"/>
              <a:t> S, </a:t>
            </a:r>
            <a:r>
              <a:rPr lang="en-US" sz="1400" dirty="0" err="1"/>
              <a:t>Wrice</a:t>
            </a:r>
            <a:r>
              <a:rPr lang="en-US" sz="1400" dirty="0"/>
              <a:t> NL, Christy RJ, </a:t>
            </a:r>
            <a:r>
              <a:rPr lang="en-US" sz="1400" dirty="0" err="1"/>
              <a:t>Natesan</a:t>
            </a:r>
            <a:r>
              <a:rPr lang="en-US" sz="1400" dirty="0"/>
              <a:t> S. Delivery of silver sulfadiazine and adipose derived stem cells using fibrin hydrogel improves infected burn wound regeneration. </a:t>
            </a:r>
            <a:r>
              <a:rPr lang="en-US" sz="1400" i="1" dirty="0" err="1"/>
              <a:t>PLoS</a:t>
            </a:r>
            <a:r>
              <a:rPr lang="en-US" sz="1400" i="1" dirty="0"/>
              <a:t> One</a:t>
            </a:r>
            <a:r>
              <a:rPr lang="en-US" sz="1400" dirty="0"/>
              <a:t>. 2019;14(6):e0217965. Published 2019 Jun 13. doi:10.1371/journal.pone.0217965</a:t>
            </a:r>
          </a:p>
        </p:txBody>
      </p:sp>
    </p:spTree>
    <p:extLst>
      <p:ext uri="{BB962C8B-B14F-4D97-AF65-F5344CB8AC3E}">
        <p14:creationId xmlns:p14="http://schemas.microsoft.com/office/powerpoint/2010/main" val="83526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574"/>
            <a:ext cx="10515600" cy="1325563"/>
          </a:xfrm>
        </p:spPr>
        <p:txBody>
          <a:bodyPr/>
          <a:lstStyle/>
          <a:p>
            <a:pPr algn="ctr">
              <a:buClr>
                <a:srgbClr val="C00000"/>
              </a:buClr>
            </a:pPr>
            <a:r>
              <a:rPr lang="en-US" dirty="0"/>
              <a:t>How to Apply </a:t>
            </a:r>
            <a:r>
              <a:rPr lang="en-US" dirty="0" err="1"/>
              <a:t>Silvadene</a:t>
            </a:r>
            <a:r>
              <a:rPr lang="en-US" dirty="0"/>
              <a:t>?</a:t>
            </a:r>
          </a:p>
        </p:txBody>
      </p:sp>
      <p:sp>
        <p:nvSpPr>
          <p:cNvPr id="3" name="Content Placeholder 2"/>
          <p:cNvSpPr>
            <a:spLocks noGrp="1"/>
          </p:cNvSpPr>
          <p:nvPr>
            <p:ph idx="1"/>
          </p:nvPr>
        </p:nvSpPr>
        <p:spPr>
          <a:xfrm>
            <a:off x="838200" y="1432168"/>
            <a:ext cx="5892209" cy="3786279"/>
          </a:xfrm>
        </p:spPr>
        <p:txBody>
          <a:bodyPr>
            <a:noAutofit/>
          </a:bodyPr>
          <a:lstStyle/>
          <a:p>
            <a:pPr>
              <a:buClr>
                <a:srgbClr val="C00000"/>
              </a:buClr>
            </a:pPr>
            <a:r>
              <a:rPr lang="en-US" sz="2200" dirty="0" err="1">
                <a:solidFill>
                  <a:schemeClr val="tx1"/>
                </a:solidFill>
              </a:rPr>
              <a:t>Silvadene</a:t>
            </a:r>
            <a:r>
              <a:rPr lang="en-US" sz="2200" dirty="0">
                <a:solidFill>
                  <a:schemeClr val="tx1"/>
                </a:solidFill>
              </a:rPr>
              <a:t> is an excellent antibacterial cream to apply to a wound after debridement. </a:t>
            </a:r>
          </a:p>
          <a:p>
            <a:pPr>
              <a:buClr>
                <a:srgbClr val="C00000"/>
              </a:buClr>
            </a:pPr>
            <a:r>
              <a:rPr lang="en-US" sz="2200" dirty="0">
                <a:solidFill>
                  <a:schemeClr val="tx1"/>
                </a:solidFill>
              </a:rPr>
              <a:t>One must insure that an 1/8 inch to 1/4 inch coat is applied to help insure that the dressing doesn't absorb all the cream and allow the wound subsequently dry out. usually 2 to 3 times daily. </a:t>
            </a:r>
          </a:p>
          <a:p>
            <a:pPr>
              <a:buClr>
                <a:srgbClr val="C00000"/>
              </a:buClr>
            </a:pPr>
            <a:r>
              <a:rPr lang="en-US" sz="2200" dirty="0">
                <a:solidFill>
                  <a:schemeClr val="tx1"/>
                </a:solidFill>
              </a:rPr>
              <a:t>The wound should be covered with the cream at all times. Dressings may be applied over the cream, but only if needed. If some of the cream rubs off the wound, reapply it immediately. The cream should also be reapplied immediately after hydrotherapy.</a:t>
            </a:r>
          </a:p>
        </p:txBody>
      </p:sp>
      <p:pic>
        <p:nvPicPr>
          <p:cNvPr id="6146" name="Picture 2" descr="ilver Sulfadiazine Coupon - Silver Sulfadiazine 50g of 1% jar of cr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516" y="1715582"/>
            <a:ext cx="230505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lvad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908" y="3693485"/>
            <a:ext cx="4762500"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14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What Are Pros/Cons of </a:t>
            </a:r>
            <a:r>
              <a:rPr lang="en-US" dirty="0" err="1"/>
              <a:t>Silvadene</a:t>
            </a:r>
            <a:r>
              <a:rPr lang="en-US" dirty="0"/>
              <a:t>?</a:t>
            </a:r>
          </a:p>
        </p:txBody>
      </p:sp>
      <p:sp>
        <p:nvSpPr>
          <p:cNvPr id="3" name="Content Placeholder 2"/>
          <p:cNvSpPr>
            <a:spLocks noGrp="1"/>
          </p:cNvSpPr>
          <p:nvPr>
            <p:ph idx="1"/>
          </p:nvPr>
        </p:nvSpPr>
        <p:spPr/>
        <p:txBody>
          <a:bodyPr/>
          <a:lstStyle/>
          <a:p>
            <a:pPr>
              <a:buClr>
                <a:srgbClr val="C00000"/>
              </a:buClr>
            </a:pPr>
            <a:r>
              <a:rPr lang="en-US" dirty="0">
                <a:solidFill>
                  <a:schemeClr val="tx1"/>
                </a:solidFill>
              </a:rPr>
              <a:t>Due to its strong antimicrobial activity, silver is commonly used as an adjunct in wound care. </a:t>
            </a:r>
          </a:p>
          <a:p>
            <a:pPr>
              <a:buClr>
                <a:srgbClr val="C00000"/>
              </a:buClr>
            </a:pPr>
            <a:r>
              <a:rPr lang="en-US" dirty="0">
                <a:solidFill>
                  <a:schemeClr val="tx1"/>
                </a:solidFill>
              </a:rPr>
              <a:t>Silver is beneficial for the first few days/weeks, after which </a:t>
            </a:r>
            <a:r>
              <a:rPr lang="en-US" dirty="0" err="1">
                <a:solidFill>
                  <a:schemeClr val="tx1"/>
                </a:solidFill>
              </a:rPr>
              <a:t>nonsilver</a:t>
            </a:r>
            <a:r>
              <a:rPr lang="en-US" dirty="0">
                <a:solidFill>
                  <a:schemeClr val="tx1"/>
                </a:solidFill>
              </a:rPr>
              <a:t> dressings should be used. </a:t>
            </a:r>
          </a:p>
          <a:p>
            <a:pPr>
              <a:buClr>
                <a:srgbClr val="C00000"/>
              </a:buClr>
            </a:pPr>
            <a:r>
              <a:rPr lang="en-US" dirty="0">
                <a:solidFill>
                  <a:schemeClr val="tx1"/>
                </a:solidFill>
              </a:rPr>
              <a:t>Silver-containing dressings, especially </a:t>
            </a:r>
            <a:r>
              <a:rPr lang="en-US" dirty="0" err="1">
                <a:solidFill>
                  <a:schemeClr val="tx1"/>
                </a:solidFill>
              </a:rPr>
              <a:t>nanocrystalline</a:t>
            </a:r>
            <a:r>
              <a:rPr lang="en-US" dirty="0">
                <a:solidFill>
                  <a:schemeClr val="tx1"/>
                </a:solidFill>
              </a:rPr>
              <a:t> silver, are most useful in infected wounds. </a:t>
            </a:r>
          </a:p>
          <a:p>
            <a:pPr>
              <a:buClr>
                <a:srgbClr val="C00000"/>
              </a:buClr>
            </a:pPr>
            <a:endParaRPr lang="en-US" dirty="0">
              <a:solidFill>
                <a:schemeClr val="tx1"/>
              </a:solidFill>
            </a:endParaRPr>
          </a:p>
        </p:txBody>
      </p:sp>
      <p:sp>
        <p:nvSpPr>
          <p:cNvPr id="4" name="TextBox 3"/>
          <p:cNvSpPr txBox="1"/>
          <p:nvPr/>
        </p:nvSpPr>
        <p:spPr>
          <a:xfrm>
            <a:off x="5444374" y="5161300"/>
            <a:ext cx="5733326" cy="1015663"/>
          </a:xfrm>
          <a:prstGeom prst="rect">
            <a:avLst/>
          </a:prstGeom>
          <a:noFill/>
        </p:spPr>
        <p:txBody>
          <a:bodyPr wrap="square" rtlCol="0">
            <a:spAutoFit/>
          </a:bodyPr>
          <a:lstStyle/>
          <a:p>
            <a:pPr marL="403225" indent="-403225">
              <a:buClr>
                <a:srgbClr val="C00000"/>
              </a:buClr>
            </a:pPr>
            <a:r>
              <a:rPr lang="en-US" sz="2000" dirty="0" err="1"/>
              <a:t>Khansa</a:t>
            </a:r>
            <a:r>
              <a:rPr lang="en-US" sz="2000" dirty="0"/>
              <a:t> I, et al. Silver in wound care—friend or foe? </a:t>
            </a:r>
            <a:r>
              <a:rPr lang="en-US" sz="2000" i="1" dirty="0" err="1"/>
              <a:t>Plast</a:t>
            </a:r>
            <a:r>
              <a:rPr lang="en-US" sz="2000" i="1" dirty="0"/>
              <a:t> </a:t>
            </a:r>
            <a:r>
              <a:rPr lang="en-US" sz="2000" i="1" dirty="0" err="1"/>
              <a:t>Reconstr</a:t>
            </a:r>
            <a:r>
              <a:rPr lang="en-US" sz="2000" i="1" dirty="0"/>
              <a:t> </a:t>
            </a:r>
            <a:r>
              <a:rPr lang="en-US" sz="2000" i="1" dirty="0" err="1"/>
              <a:t>Surg</a:t>
            </a:r>
            <a:r>
              <a:rPr lang="en-US" sz="2000" i="1" dirty="0"/>
              <a:t> Glob Open </a:t>
            </a:r>
            <a:r>
              <a:rPr lang="en-US" sz="2000" dirty="0"/>
              <a:t>2019 (7)8: </a:t>
            </a:r>
            <a:r>
              <a:rPr lang="pt-BR" sz="2000" dirty="0"/>
              <a:t>e2390. </a:t>
            </a:r>
            <a:r>
              <a:rPr lang="pt-BR" sz="2000" dirty="0" err="1"/>
              <a:t>doi</a:t>
            </a:r>
            <a:r>
              <a:rPr lang="pt-BR" sz="2000" dirty="0"/>
              <a:t>: </a:t>
            </a:r>
            <a:r>
              <a:rPr lang="en-US" sz="2000" dirty="0"/>
              <a:t>.</a:t>
            </a:r>
          </a:p>
        </p:txBody>
      </p:sp>
    </p:spTree>
    <p:extLst>
      <p:ext uri="{BB962C8B-B14F-4D97-AF65-F5344CB8AC3E}">
        <p14:creationId xmlns:p14="http://schemas.microsoft.com/office/powerpoint/2010/main" val="1525099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Silvadene</a:t>
            </a:r>
            <a:r>
              <a:rPr lang="en-US" dirty="0"/>
              <a:t> (silver </a:t>
            </a:r>
            <a:r>
              <a:rPr lang="en-US" dirty="0" err="1"/>
              <a:t>sulfadiazene</a:t>
            </a:r>
            <a:r>
              <a:rPr lang="en-US"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9164" y="1462707"/>
            <a:ext cx="4133671" cy="3089899"/>
          </a:xfrm>
        </p:spPr>
      </p:pic>
      <p:sp>
        <p:nvSpPr>
          <p:cNvPr id="5" name="TextBox 4"/>
          <p:cNvSpPr txBox="1"/>
          <p:nvPr/>
        </p:nvSpPr>
        <p:spPr>
          <a:xfrm>
            <a:off x="2038379" y="4564034"/>
            <a:ext cx="8115239" cy="830997"/>
          </a:xfrm>
          <a:prstGeom prst="rect">
            <a:avLst/>
          </a:prstGeom>
          <a:noFill/>
        </p:spPr>
        <p:txBody>
          <a:bodyPr wrap="square" rtlCol="0">
            <a:spAutoFit/>
          </a:bodyPr>
          <a:lstStyle/>
          <a:p>
            <a:pPr marL="403225" indent="-403225" algn="ctr"/>
            <a:r>
              <a:rPr lang="en-US" sz="2400" dirty="0"/>
              <a:t>Eschar formation on left dorsum of left foot after use of silver </a:t>
            </a:r>
            <a:r>
              <a:rPr lang="en-US" sz="2400" dirty="0" err="1"/>
              <a:t>sulfadiazene</a:t>
            </a:r>
            <a:r>
              <a:rPr lang="en-US" sz="2400" dirty="0"/>
              <a:t> and cerium nitrate. </a:t>
            </a:r>
          </a:p>
        </p:txBody>
      </p:sp>
      <p:sp>
        <p:nvSpPr>
          <p:cNvPr id="6" name="TextBox 5"/>
          <p:cNvSpPr txBox="1"/>
          <p:nvPr/>
        </p:nvSpPr>
        <p:spPr>
          <a:xfrm>
            <a:off x="4828854" y="5650188"/>
            <a:ext cx="7122577" cy="923330"/>
          </a:xfrm>
          <a:prstGeom prst="rect">
            <a:avLst/>
          </a:prstGeom>
          <a:noFill/>
        </p:spPr>
        <p:txBody>
          <a:bodyPr wrap="square" rtlCol="0">
            <a:spAutoFit/>
          </a:bodyPr>
          <a:lstStyle/>
          <a:p>
            <a:pPr marL="403225" indent="-403225"/>
            <a:r>
              <a:rPr lang="en-US" dirty="0" err="1"/>
              <a:t>Vitse</a:t>
            </a:r>
            <a:r>
              <a:rPr lang="en-US" dirty="0"/>
              <a:t> J. Silver Sulfadiazine and Cerium Nitrate in ischemic skin necrosis of the leg and foot: results of a prospective randomized controlled study. </a:t>
            </a:r>
            <a:r>
              <a:rPr lang="en-US" i="1" dirty="0"/>
              <a:t>International Journal of Lower Extremity Wounds </a:t>
            </a:r>
            <a:r>
              <a:rPr lang="en-US" dirty="0"/>
              <a:t>2018 (17)3: 151-160.</a:t>
            </a:r>
          </a:p>
        </p:txBody>
      </p:sp>
    </p:spTree>
    <p:extLst>
      <p:ext uri="{BB962C8B-B14F-4D97-AF65-F5344CB8AC3E}">
        <p14:creationId xmlns:p14="http://schemas.microsoft.com/office/powerpoint/2010/main" val="2135112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What Is Triple Antibiotic Ointment?</a:t>
            </a:r>
          </a:p>
        </p:txBody>
      </p:sp>
      <p:sp>
        <p:nvSpPr>
          <p:cNvPr id="3" name="Content Placeholder 2"/>
          <p:cNvSpPr>
            <a:spLocks noGrp="1"/>
          </p:cNvSpPr>
          <p:nvPr>
            <p:ph idx="1"/>
          </p:nvPr>
        </p:nvSpPr>
        <p:spPr>
          <a:xfrm>
            <a:off x="1277459" y="1952946"/>
            <a:ext cx="5145911" cy="3786279"/>
          </a:xfrm>
        </p:spPr>
        <p:txBody>
          <a:bodyPr>
            <a:noAutofit/>
          </a:bodyPr>
          <a:lstStyle/>
          <a:p>
            <a:pPr>
              <a:buClr>
                <a:srgbClr val="C00000"/>
              </a:buClr>
            </a:pPr>
            <a:r>
              <a:rPr lang="en-US" sz="2400" dirty="0">
                <a:solidFill>
                  <a:schemeClr val="tx1"/>
                </a:solidFill>
              </a:rPr>
              <a:t>This product contains neomycin, bacitracin, and </a:t>
            </a:r>
            <a:r>
              <a:rPr lang="en-US" sz="2400" dirty="0" err="1">
                <a:solidFill>
                  <a:schemeClr val="tx1"/>
                </a:solidFill>
              </a:rPr>
              <a:t>polymyxin</a:t>
            </a:r>
            <a:r>
              <a:rPr lang="en-US" sz="2400" dirty="0">
                <a:solidFill>
                  <a:schemeClr val="tx1"/>
                </a:solidFill>
              </a:rPr>
              <a:t>, antibiotics that work by stopping the growth of bacteria. This medication prevents/treats only bacterial skin infections. </a:t>
            </a:r>
          </a:p>
          <a:p>
            <a:pPr>
              <a:buClr>
                <a:srgbClr val="C00000"/>
              </a:buClr>
            </a:pPr>
            <a:r>
              <a:rPr lang="en-US" sz="2400" dirty="0">
                <a:solidFill>
                  <a:schemeClr val="tx1"/>
                </a:solidFill>
              </a:rPr>
              <a:t>It will not work for other types of skin infections (e.g., infections caused by fungi, viruses). Unnecessary use or misuse of any antibiotic can lead to its decreased effectiveness.</a:t>
            </a:r>
            <a:br>
              <a:rPr lang="en-US" sz="2400" dirty="0">
                <a:solidFill>
                  <a:schemeClr val="tx1"/>
                </a:solidFill>
              </a:rPr>
            </a:br>
            <a:endParaRPr lang="en-US" sz="2400" dirty="0">
              <a:solidFill>
                <a:schemeClr val="tx1"/>
              </a:solidFill>
            </a:endParaRPr>
          </a:p>
        </p:txBody>
      </p:sp>
      <p:pic>
        <p:nvPicPr>
          <p:cNvPr id="5122" name="Picture 2" descr="https://safetec.com/wp-content/uploads/2020/04/53204.02.jpg"/>
          <p:cNvPicPr>
            <a:picLocks noChangeAspect="1" noChangeArrowheads="1"/>
          </p:cNvPicPr>
          <p:nvPr/>
        </p:nvPicPr>
        <p:blipFill rotWithShape="1">
          <a:blip r:embed="rId2">
            <a:extLst>
              <a:ext uri="{28A0092B-C50C-407E-A947-70E740481C1C}">
                <a14:useLocalDpi xmlns:a14="http://schemas.microsoft.com/office/drawing/2010/main" val="0"/>
              </a:ext>
            </a:extLst>
          </a:blip>
          <a:srcRect l="32101" r="24834"/>
          <a:stretch/>
        </p:blipFill>
        <p:spPr bwMode="auto">
          <a:xfrm>
            <a:off x="7113180" y="2217191"/>
            <a:ext cx="1350335" cy="195139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afetec.com/wp-content/uploads/2020/04/53207_Triple_1ozTube.jpg"/>
          <p:cNvPicPr>
            <a:picLocks noChangeAspect="1" noChangeArrowheads="1"/>
          </p:cNvPicPr>
          <p:nvPr/>
        </p:nvPicPr>
        <p:blipFill rotWithShape="1">
          <a:blip r:embed="rId3">
            <a:extLst>
              <a:ext uri="{28A0092B-C50C-407E-A947-70E740481C1C}">
                <a14:useLocalDpi xmlns:a14="http://schemas.microsoft.com/office/drawing/2010/main" val="0"/>
              </a:ext>
            </a:extLst>
          </a:blip>
          <a:srcRect l="28923" r="32972"/>
          <a:stretch/>
        </p:blipFill>
        <p:spPr bwMode="auto">
          <a:xfrm>
            <a:off x="9153325" y="1573729"/>
            <a:ext cx="1830108" cy="298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34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315201" y="4267200"/>
            <a:ext cx="3082089" cy="2209800"/>
          </a:xfrm>
          <a:prstGeom prst="rect">
            <a:avLst/>
          </a:prstGeom>
        </p:spPr>
      </p:pic>
      <p:pic>
        <p:nvPicPr>
          <p:cNvPr id="4" name="Picture 3"/>
          <p:cNvPicPr>
            <a:picLocks noChangeAspect="1"/>
          </p:cNvPicPr>
          <p:nvPr/>
        </p:nvPicPr>
        <p:blipFill>
          <a:blip r:embed="rId4"/>
          <a:stretch>
            <a:fillRect/>
          </a:stretch>
        </p:blipFill>
        <p:spPr>
          <a:xfrm>
            <a:off x="6858001" y="1295400"/>
            <a:ext cx="3687097" cy="1905000"/>
          </a:xfrm>
          <a:prstGeom prst="rect">
            <a:avLst/>
          </a:prstGeom>
        </p:spPr>
      </p:pic>
      <p:sp>
        <p:nvSpPr>
          <p:cNvPr id="3" name="Content Placeholder 2"/>
          <p:cNvSpPr>
            <a:spLocks noGrp="1"/>
          </p:cNvSpPr>
          <p:nvPr>
            <p:ph idx="1"/>
          </p:nvPr>
        </p:nvSpPr>
        <p:spPr>
          <a:xfrm>
            <a:off x="1752600" y="152400"/>
            <a:ext cx="5486400" cy="6629400"/>
          </a:xfrm>
        </p:spPr>
        <p:txBody>
          <a:bodyPr>
            <a:normAutofit lnSpcReduction="10000"/>
          </a:bodyPr>
          <a:lstStyle/>
          <a:p>
            <a:pPr marL="114300" indent="0">
              <a:buClr>
                <a:srgbClr val="C00000"/>
              </a:buClr>
              <a:buNone/>
            </a:pPr>
            <a:r>
              <a:rPr lang="en-US" b="1" dirty="0">
                <a:solidFill>
                  <a:schemeClr val="tx1"/>
                </a:solidFill>
                <a:latin typeface="Arial Rounded MT Bold" charset="0"/>
                <a:ea typeface="Arial Rounded MT Bold" charset="0"/>
                <a:cs typeface="Arial Rounded MT Bold" charset="0"/>
              </a:rPr>
              <a:t>Composites</a:t>
            </a:r>
            <a:endParaRPr lang="en-US" b="1" dirty="0">
              <a:solidFill>
                <a:schemeClr val="tx1"/>
              </a:solidFill>
            </a:endParaRPr>
          </a:p>
          <a:p>
            <a:pPr marL="114300" indent="0">
              <a:buClr>
                <a:srgbClr val="C00000"/>
              </a:buClr>
              <a:buNone/>
            </a:pPr>
            <a:r>
              <a:rPr lang="en-US" sz="2000" dirty="0">
                <a:solidFill>
                  <a:schemeClr val="tx1"/>
                </a:solidFill>
              </a:rPr>
              <a:t>Two or more products manufactured as a single dressing providing multiple functions.</a:t>
            </a:r>
          </a:p>
          <a:p>
            <a:pPr marL="114300" indent="0">
              <a:buClr>
                <a:srgbClr val="C00000"/>
              </a:buClr>
              <a:buNone/>
            </a:pPr>
            <a:r>
              <a:rPr lang="en-US" sz="2000" dirty="0">
                <a:solidFill>
                  <a:schemeClr val="tx1"/>
                </a:solidFill>
              </a:rPr>
              <a:t>Aquacel for example. NOT MEDICATED!!</a:t>
            </a:r>
          </a:p>
          <a:p>
            <a:pPr marL="114300" indent="0">
              <a:buClr>
                <a:srgbClr val="C00000"/>
              </a:buClr>
              <a:buNone/>
            </a:pPr>
            <a:r>
              <a:rPr lang="en-US" sz="2000" b="1" i="1" u="sng" dirty="0">
                <a:solidFill>
                  <a:schemeClr val="tx1"/>
                </a:solidFill>
              </a:rPr>
              <a:t>Indications:</a:t>
            </a:r>
            <a:endParaRPr lang="en-US" sz="2000" dirty="0">
              <a:solidFill>
                <a:schemeClr val="tx1"/>
              </a:solidFill>
            </a:endParaRPr>
          </a:p>
          <a:p>
            <a:pPr marL="114300" indent="0">
              <a:buClr>
                <a:srgbClr val="C00000"/>
              </a:buClr>
              <a:buNone/>
            </a:pPr>
            <a:r>
              <a:rPr lang="en-US" sz="2000" dirty="0">
                <a:solidFill>
                  <a:schemeClr val="tx1"/>
                </a:solidFill>
              </a:rPr>
              <a:t>Minimal to heavy exudate,</a:t>
            </a:r>
          </a:p>
          <a:p>
            <a:pPr marL="114300" indent="0">
              <a:buClr>
                <a:srgbClr val="C00000"/>
              </a:buClr>
              <a:buNone/>
            </a:pPr>
            <a:r>
              <a:rPr lang="en-US" sz="2000" dirty="0">
                <a:solidFill>
                  <a:schemeClr val="tx1"/>
                </a:solidFill>
              </a:rPr>
              <a:t> granulation tissue or necrotic tissue.</a:t>
            </a:r>
          </a:p>
          <a:p>
            <a:pPr marL="114300" indent="0" algn="ctr">
              <a:buClr>
                <a:srgbClr val="C00000"/>
              </a:buClr>
              <a:buNone/>
            </a:pPr>
            <a:endParaRPr lang="en-US" b="1" i="1" u="sng" dirty="0">
              <a:solidFill>
                <a:schemeClr val="tx1"/>
              </a:solidFill>
            </a:endParaRPr>
          </a:p>
          <a:p>
            <a:pPr marL="114300" indent="0">
              <a:buClr>
                <a:srgbClr val="C00000"/>
              </a:buClr>
              <a:buNone/>
            </a:pPr>
            <a:r>
              <a:rPr lang="en-US" b="1" dirty="0">
                <a:solidFill>
                  <a:schemeClr val="tx1"/>
                </a:solidFill>
                <a:latin typeface="Arial Rounded MT Bold" charset="0"/>
                <a:ea typeface="Arial Rounded MT Bold" charset="0"/>
                <a:cs typeface="Arial Rounded MT Bold" charset="0"/>
              </a:rPr>
              <a:t>Contact Layers</a:t>
            </a:r>
            <a:endParaRPr lang="en-US" dirty="0">
              <a:solidFill>
                <a:schemeClr val="tx1"/>
              </a:solidFill>
              <a:latin typeface="Arial Rounded MT Bold" charset="0"/>
              <a:ea typeface="Arial Rounded MT Bold" charset="0"/>
              <a:cs typeface="Arial Rounded MT Bold" charset="0"/>
            </a:endParaRPr>
          </a:p>
          <a:p>
            <a:pPr marL="114300" indent="0">
              <a:buClr>
                <a:srgbClr val="C00000"/>
              </a:buClr>
              <a:buNone/>
            </a:pPr>
            <a:r>
              <a:rPr lang="en-US" sz="2000" dirty="0">
                <a:solidFill>
                  <a:schemeClr val="tx1"/>
                </a:solidFill>
              </a:rPr>
              <a:t> Thin, mesh like non adherent sheets placed directly on an open wound bed to protect the wound tissue from direct contact with other agents. They are porous to allow drainage. Vaseline Gauze.</a:t>
            </a:r>
          </a:p>
          <a:p>
            <a:pPr marL="114300" indent="0">
              <a:buClr>
                <a:srgbClr val="C00000"/>
              </a:buClr>
              <a:buNone/>
            </a:pPr>
            <a:endParaRPr lang="en-US" sz="2000" dirty="0">
              <a:solidFill>
                <a:schemeClr val="tx1"/>
              </a:solidFill>
            </a:endParaRPr>
          </a:p>
          <a:p>
            <a:pPr marL="114300" indent="0">
              <a:buClr>
                <a:srgbClr val="C00000"/>
              </a:buClr>
              <a:buNone/>
            </a:pPr>
            <a:r>
              <a:rPr lang="en-US" sz="2000" b="1" i="1" u="sng" dirty="0">
                <a:solidFill>
                  <a:schemeClr val="tx1"/>
                </a:solidFill>
              </a:rPr>
              <a:t>Indications</a:t>
            </a:r>
            <a:r>
              <a:rPr lang="en-US" sz="2000" dirty="0">
                <a:solidFill>
                  <a:schemeClr val="tx1"/>
                </a:solidFill>
              </a:rPr>
              <a:t>: </a:t>
            </a:r>
          </a:p>
          <a:p>
            <a:pPr lvl="1">
              <a:buClr>
                <a:srgbClr val="C00000"/>
              </a:buClr>
            </a:pPr>
            <a:r>
              <a:rPr lang="en-US" dirty="0">
                <a:solidFill>
                  <a:schemeClr val="tx1"/>
                </a:solidFill>
              </a:rPr>
              <a:t>fragile wound tissue, grafts,  pain at dressing change, secondary dressing adhering to wound bed</a:t>
            </a:r>
          </a:p>
          <a:p>
            <a:pPr marL="114300" indent="0">
              <a:buClr>
                <a:srgbClr val="C00000"/>
              </a:buClr>
              <a:buNone/>
            </a:pPr>
            <a:endParaRPr lang="en-US" sz="2400" dirty="0">
              <a:solidFill>
                <a:schemeClr val="tx1"/>
              </a:solidFill>
            </a:endParaRPr>
          </a:p>
        </p:txBody>
      </p:sp>
    </p:spTree>
    <p:extLst>
      <p:ext uri="{BB962C8B-B14F-4D97-AF65-F5344CB8AC3E}">
        <p14:creationId xmlns:p14="http://schemas.microsoft.com/office/powerpoint/2010/main" val="317322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How to Apply Triple Antibiotic Ointment?</a:t>
            </a:r>
          </a:p>
        </p:txBody>
      </p:sp>
      <p:sp>
        <p:nvSpPr>
          <p:cNvPr id="3" name="Content Placeholder 2"/>
          <p:cNvSpPr>
            <a:spLocks noGrp="1"/>
          </p:cNvSpPr>
          <p:nvPr>
            <p:ph idx="1"/>
          </p:nvPr>
        </p:nvSpPr>
        <p:spPr>
          <a:xfrm>
            <a:off x="838200" y="1952946"/>
            <a:ext cx="5145911" cy="3786279"/>
          </a:xfrm>
        </p:spPr>
        <p:txBody>
          <a:bodyPr>
            <a:normAutofit/>
          </a:bodyPr>
          <a:lstStyle/>
          <a:p>
            <a:pPr>
              <a:buClr>
                <a:srgbClr val="C00000"/>
              </a:buClr>
            </a:pPr>
            <a:r>
              <a:rPr lang="en-US" dirty="0">
                <a:solidFill>
                  <a:schemeClr val="tx1"/>
                </a:solidFill>
              </a:rPr>
              <a:t>Clean and dry the affected skin area. Then apply a small amount of medication (no more than can fit on your finger tip) in a thin layer on the skin and rub in gently, usually 1 to 3 times a day. </a:t>
            </a:r>
          </a:p>
          <a:p>
            <a:pPr marL="0" indent="0">
              <a:buClr>
                <a:srgbClr val="C00000"/>
              </a:buClr>
              <a:buNone/>
            </a:pPr>
            <a:br>
              <a:rPr lang="en-US" dirty="0">
                <a:solidFill>
                  <a:schemeClr val="tx1"/>
                </a:solidFill>
              </a:rPr>
            </a:br>
            <a:endParaRPr lang="en-US" dirty="0">
              <a:solidFill>
                <a:schemeClr val="tx1"/>
              </a:solidFill>
            </a:endParaRPr>
          </a:p>
        </p:txBody>
      </p:sp>
      <p:pic>
        <p:nvPicPr>
          <p:cNvPr id="5122" name="Picture 2" descr="https://safetec.com/wp-content/uploads/2020/04/53204.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4887" y="5109247"/>
            <a:ext cx="2024543" cy="125995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afetec.com/wp-content/uploads/2020/04/53207_Triple_1ozTu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785" y="1690688"/>
            <a:ext cx="4802749" cy="298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950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16" y="-84998"/>
            <a:ext cx="11185451" cy="1325563"/>
          </a:xfrm>
        </p:spPr>
        <p:txBody>
          <a:bodyPr/>
          <a:lstStyle/>
          <a:p>
            <a:pPr algn="ctr">
              <a:buClr>
                <a:srgbClr val="C00000"/>
              </a:buClr>
            </a:pPr>
            <a:r>
              <a:rPr lang="en-US" dirty="0"/>
              <a:t>What Is Dakin Solution (chlorhexidine)?</a:t>
            </a:r>
          </a:p>
        </p:txBody>
      </p:sp>
      <p:sp>
        <p:nvSpPr>
          <p:cNvPr id="3" name="Content Placeholder 2"/>
          <p:cNvSpPr>
            <a:spLocks noGrp="1"/>
          </p:cNvSpPr>
          <p:nvPr>
            <p:ph idx="1"/>
          </p:nvPr>
        </p:nvSpPr>
        <p:spPr>
          <a:xfrm>
            <a:off x="157716" y="1017280"/>
            <a:ext cx="6689651" cy="3786279"/>
          </a:xfrm>
        </p:spPr>
        <p:txBody>
          <a:bodyPr>
            <a:noAutofit/>
          </a:bodyPr>
          <a:lstStyle/>
          <a:p>
            <a:pPr>
              <a:buClr>
                <a:srgbClr val="C00000"/>
              </a:buClr>
            </a:pPr>
            <a:r>
              <a:rPr lang="en-US" sz="2000" dirty="0">
                <a:solidFill>
                  <a:schemeClr val="tx1"/>
                </a:solidFill>
              </a:rPr>
              <a:t>Dakin solution, also called Dakin fluid or Carrel-Dakin fluid, is a dilute sodium hypochlorite (</a:t>
            </a:r>
            <a:r>
              <a:rPr lang="en-US" sz="2000" dirty="0" err="1">
                <a:solidFill>
                  <a:schemeClr val="tx1"/>
                </a:solidFill>
              </a:rPr>
              <a:t>NaClO</a:t>
            </a:r>
            <a:r>
              <a:rPr lang="en-US" sz="2000" dirty="0">
                <a:solidFill>
                  <a:schemeClr val="tx1"/>
                </a:solidFill>
              </a:rPr>
              <a:t>) solution that is commonly known as bleach. </a:t>
            </a:r>
          </a:p>
          <a:p>
            <a:pPr>
              <a:buClr>
                <a:srgbClr val="C00000"/>
              </a:buClr>
            </a:pPr>
            <a:r>
              <a:rPr lang="en-US" sz="2000" dirty="0">
                <a:solidFill>
                  <a:schemeClr val="tx1"/>
                </a:solidFill>
              </a:rPr>
              <a:t>The mixture of sodium peroxide (</a:t>
            </a:r>
            <a:r>
              <a:rPr lang="en-US" sz="2000" dirty="0" err="1">
                <a:solidFill>
                  <a:schemeClr val="tx1"/>
                </a:solidFill>
              </a:rPr>
              <a:t>NaO</a:t>
            </a:r>
            <a:r>
              <a:rPr lang="en-US" sz="2000" dirty="0">
                <a:solidFill>
                  <a:schemeClr val="tx1"/>
                </a:solidFill>
              </a:rPr>
              <a:t>) and hydrochloric acid (</a:t>
            </a:r>
            <a:r>
              <a:rPr lang="en-US" sz="2000" dirty="0" err="1">
                <a:solidFill>
                  <a:schemeClr val="tx1"/>
                </a:solidFill>
              </a:rPr>
              <a:t>HCl</a:t>
            </a:r>
            <a:r>
              <a:rPr lang="en-US" sz="2000" dirty="0">
                <a:solidFill>
                  <a:schemeClr val="tx1"/>
                </a:solidFill>
              </a:rPr>
              <a:t>) produces sodium hypochlorite. The main active agent in the Dakin solution is created when the chlorine in the solution reacts with water in the environment to form </a:t>
            </a:r>
            <a:r>
              <a:rPr lang="en-US" sz="2000" dirty="0" err="1">
                <a:solidFill>
                  <a:schemeClr val="tx1"/>
                </a:solidFill>
              </a:rPr>
              <a:t>hypochlorous</a:t>
            </a:r>
            <a:r>
              <a:rPr lang="en-US" sz="2000" dirty="0">
                <a:solidFill>
                  <a:schemeClr val="tx1"/>
                </a:solidFill>
              </a:rPr>
              <a:t> acid (</a:t>
            </a:r>
            <a:r>
              <a:rPr lang="en-US" sz="2000" dirty="0" err="1">
                <a:solidFill>
                  <a:schemeClr val="tx1"/>
                </a:solidFill>
              </a:rPr>
              <a:t>HClO</a:t>
            </a:r>
            <a:r>
              <a:rPr lang="en-US" sz="2000" dirty="0">
                <a:solidFill>
                  <a:schemeClr val="tx1"/>
                </a:solidFill>
              </a:rPr>
              <a:t>). This </a:t>
            </a:r>
            <a:r>
              <a:rPr lang="en-US" dirty="0" err="1">
                <a:solidFill>
                  <a:schemeClr val="tx1"/>
                </a:solidFill>
              </a:rPr>
              <a:t>hypochlorous</a:t>
            </a:r>
            <a:r>
              <a:rPr lang="en-US" dirty="0">
                <a:solidFill>
                  <a:schemeClr val="tx1"/>
                </a:solidFill>
              </a:rPr>
              <a:t> acid produces the potent antibacterial </a:t>
            </a:r>
            <a:r>
              <a:rPr lang="en-US" sz="2000" dirty="0">
                <a:solidFill>
                  <a:schemeClr val="tx1"/>
                </a:solidFill>
              </a:rPr>
              <a:t>effect in tissues. </a:t>
            </a:r>
          </a:p>
          <a:p>
            <a:pPr>
              <a:buClr>
                <a:srgbClr val="C00000"/>
              </a:buClr>
            </a:pPr>
            <a:r>
              <a:rPr lang="en-US" sz="2000" dirty="0">
                <a:solidFill>
                  <a:schemeClr val="tx1"/>
                </a:solidFill>
              </a:rPr>
              <a:t>In fact, neutrophils of the human immune system produce small amounts of </a:t>
            </a:r>
            <a:r>
              <a:rPr lang="en-US" sz="2000" dirty="0" err="1">
                <a:solidFill>
                  <a:schemeClr val="tx1"/>
                </a:solidFill>
              </a:rPr>
              <a:t>hypochlorous</a:t>
            </a:r>
            <a:r>
              <a:rPr lang="en-US" sz="2000" dirty="0">
                <a:solidFill>
                  <a:schemeClr val="tx1"/>
                </a:solidFill>
              </a:rPr>
              <a:t> acid inside phagosomes, which are used to digest bacteria and viruses. Unlike stronger germicidal solutions that contain carbolic acid or iodine, Dakin does not damage living cells or lose potency in the presence of blood serum. It has a solvent action on dead cells that hastens the separation of dead tissue from living tissue.</a:t>
            </a:r>
          </a:p>
        </p:txBody>
      </p:sp>
      <p:pic>
        <p:nvPicPr>
          <p:cNvPr id="9218" name="Picture 2" descr="akin's solution | Definition, Solution, &amp; Uses | Britan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731" y="3464885"/>
            <a:ext cx="4370228" cy="291439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cdn10.bigcommerce.com/s-e8bcgbwxqx/products/27109/images/50469/CK0436067216__11403.1485465243.1280.1280.jpg?c=2"/>
          <p:cNvPicPr>
            <a:picLocks noChangeAspect="1" noChangeArrowheads="1"/>
          </p:cNvPicPr>
          <p:nvPr/>
        </p:nvPicPr>
        <p:blipFill rotWithShape="1">
          <a:blip r:embed="rId3">
            <a:extLst>
              <a:ext uri="{28A0092B-C50C-407E-A947-70E740481C1C}">
                <a14:useLocalDpi xmlns:a14="http://schemas.microsoft.com/office/drawing/2010/main" val="0"/>
              </a:ext>
            </a:extLst>
          </a:blip>
          <a:srcRect l="18939" r="19666"/>
          <a:stretch/>
        </p:blipFill>
        <p:spPr bwMode="auto">
          <a:xfrm>
            <a:off x="9918159" y="923975"/>
            <a:ext cx="1754372"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004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What Is Dakin Solution (chlorhexidine)?</a:t>
            </a:r>
          </a:p>
        </p:txBody>
      </p:sp>
      <p:sp>
        <p:nvSpPr>
          <p:cNvPr id="3" name="Content Placeholder 2"/>
          <p:cNvSpPr>
            <a:spLocks noGrp="1"/>
          </p:cNvSpPr>
          <p:nvPr>
            <p:ph idx="1"/>
          </p:nvPr>
        </p:nvSpPr>
        <p:spPr/>
        <p:txBody>
          <a:bodyPr>
            <a:normAutofit fontScale="92500"/>
          </a:bodyPr>
          <a:lstStyle/>
          <a:p>
            <a:pPr>
              <a:buClr>
                <a:srgbClr val="C00000"/>
              </a:buClr>
            </a:pPr>
            <a:r>
              <a:rPr lang="en-US" dirty="0">
                <a:solidFill>
                  <a:schemeClr val="tx1"/>
                </a:solidFill>
              </a:rPr>
              <a:t>Chlorhexidine is produced in two forms: a 0.05% dilution for wound cleansing and a 4% solution for use as a surgical skin preparation. </a:t>
            </a:r>
          </a:p>
          <a:p>
            <a:pPr>
              <a:buClr>
                <a:srgbClr val="C00000"/>
              </a:buClr>
            </a:pPr>
            <a:r>
              <a:rPr lang="en-US" dirty="0">
                <a:solidFill>
                  <a:schemeClr val="tx1"/>
                </a:solidFill>
              </a:rPr>
              <a:t>Chlorhexidine 0.05% is of particular use to irrigate wounds requiring cleansing, particularly those healing by secondary infection. </a:t>
            </a:r>
          </a:p>
          <a:p>
            <a:pPr>
              <a:buClr>
                <a:srgbClr val="C00000"/>
              </a:buClr>
            </a:pPr>
            <a:r>
              <a:rPr lang="en-US" dirty="0">
                <a:solidFill>
                  <a:schemeClr val="tx1"/>
                </a:solidFill>
              </a:rPr>
              <a:t>Although it is commonly believed that the 0.05% can decrease bacterial load, it has been proposed that it is the physical action of cleansing that removes debris or exudate rather than the product used. </a:t>
            </a:r>
          </a:p>
          <a:p>
            <a:pPr>
              <a:buClr>
                <a:srgbClr val="C00000"/>
              </a:buClr>
            </a:pPr>
            <a:r>
              <a:rPr lang="en-US" dirty="0">
                <a:solidFill>
                  <a:schemeClr val="tx1"/>
                </a:solidFill>
              </a:rPr>
              <a:t>Much of the existing evidence on chlorhexidine 0.05% dates from the 1990s; up-to-date studies are required. </a:t>
            </a:r>
          </a:p>
        </p:txBody>
      </p:sp>
      <p:sp>
        <p:nvSpPr>
          <p:cNvPr id="4" name="TextBox 3"/>
          <p:cNvSpPr txBox="1"/>
          <p:nvPr/>
        </p:nvSpPr>
        <p:spPr>
          <a:xfrm>
            <a:off x="6458674" y="5915353"/>
            <a:ext cx="5733326" cy="584775"/>
          </a:xfrm>
          <a:prstGeom prst="rect">
            <a:avLst/>
          </a:prstGeom>
          <a:noFill/>
        </p:spPr>
        <p:txBody>
          <a:bodyPr wrap="square" rtlCol="0">
            <a:spAutoFit/>
          </a:bodyPr>
          <a:lstStyle/>
          <a:p>
            <a:pPr marL="403225" indent="-403225">
              <a:buClr>
                <a:srgbClr val="C00000"/>
              </a:buClr>
            </a:pPr>
            <a:r>
              <a:rPr lang="en-US" sz="1600" dirty="0"/>
              <a:t>Main RC. Should chlorhexidine gluconate be used in wound cleansing? </a:t>
            </a:r>
            <a:r>
              <a:rPr lang="en-US" sz="1600" i="1" dirty="0"/>
              <a:t>Journal of Wound Care </a:t>
            </a:r>
            <a:r>
              <a:rPr lang="en-US" sz="1600" dirty="0"/>
              <a:t>2008 (17)3: 112-114.</a:t>
            </a:r>
          </a:p>
        </p:txBody>
      </p:sp>
    </p:spTree>
    <p:extLst>
      <p:ext uri="{BB962C8B-B14F-4D97-AF65-F5344CB8AC3E}">
        <p14:creationId xmlns:p14="http://schemas.microsoft.com/office/powerpoint/2010/main" val="1355388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How to Apply Dakin’s Solution?</a:t>
            </a:r>
          </a:p>
        </p:txBody>
      </p:sp>
      <p:sp>
        <p:nvSpPr>
          <p:cNvPr id="3" name="Content Placeholder 2"/>
          <p:cNvSpPr>
            <a:spLocks noGrp="1"/>
          </p:cNvSpPr>
          <p:nvPr>
            <p:ph idx="1"/>
          </p:nvPr>
        </p:nvSpPr>
        <p:spPr>
          <a:xfrm>
            <a:off x="721634" y="1559541"/>
            <a:ext cx="6306879" cy="3786279"/>
          </a:xfrm>
        </p:spPr>
        <p:txBody>
          <a:bodyPr>
            <a:noAutofit/>
          </a:bodyPr>
          <a:lstStyle/>
          <a:p>
            <a:pPr>
              <a:buClr>
                <a:srgbClr val="C00000"/>
              </a:buClr>
            </a:pPr>
            <a:r>
              <a:rPr lang="en-US" sz="2000" dirty="0">
                <a:solidFill>
                  <a:schemeClr val="tx1"/>
                </a:solidFill>
              </a:rPr>
              <a:t>Due to its properties as an acid-based compound, the Dakin’s solution can be </a:t>
            </a:r>
            <a:r>
              <a:rPr lang="en-US" dirty="0">
                <a:solidFill>
                  <a:schemeClr val="tx1"/>
                </a:solidFill>
              </a:rPr>
              <a:t>corrosive to healthy tissue, especially at higher concentrations</a:t>
            </a:r>
            <a:r>
              <a:rPr lang="en-US" sz="2000" dirty="0">
                <a:solidFill>
                  <a:schemeClr val="tx1"/>
                </a:solidFill>
              </a:rPr>
              <a:t>. An oil-based ointment such as petroleum jelly can be applied to surrounding healthy tissue to reduce skin irritation and prevent debridement of viable tissue. </a:t>
            </a:r>
          </a:p>
          <a:p>
            <a:pPr>
              <a:buClr>
                <a:srgbClr val="C00000"/>
              </a:buClr>
            </a:pPr>
            <a:r>
              <a:rPr lang="en-US" sz="2000" dirty="0">
                <a:solidFill>
                  <a:schemeClr val="tx1"/>
                </a:solidFill>
              </a:rPr>
              <a:t>Dakin’s solution also loses its antiseptic properties rapidly after application due to the instability of the compound. Therefore, gauze sponges soaked with Dakin that are used to pack necrotic wounds need to be frequently changed. </a:t>
            </a:r>
          </a:p>
          <a:p>
            <a:pPr marL="0" indent="0">
              <a:buClr>
                <a:srgbClr val="C00000"/>
              </a:buClr>
              <a:buNone/>
            </a:pPr>
            <a:endParaRPr lang="en-US" sz="2000" dirty="0">
              <a:solidFill>
                <a:schemeClr val="tx1"/>
              </a:solidFill>
            </a:endParaRPr>
          </a:p>
        </p:txBody>
      </p:sp>
      <p:sp>
        <p:nvSpPr>
          <p:cNvPr id="5" name="TextBox 4"/>
          <p:cNvSpPr txBox="1"/>
          <p:nvPr/>
        </p:nvSpPr>
        <p:spPr>
          <a:xfrm>
            <a:off x="4114800" y="6098490"/>
            <a:ext cx="7810982" cy="923330"/>
          </a:xfrm>
          <a:prstGeom prst="rect">
            <a:avLst/>
          </a:prstGeom>
          <a:noFill/>
        </p:spPr>
        <p:txBody>
          <a:bodyPr wrap="square" rtlCol="0">
            <a:spAutoFit/>
          </a:bodyPr>
          <a:lstStyle/>
          <a:p>
            <a:pPr>
              <a:buClr>
                <a:srgbClr val="C00000"/>
              </a:buClr>
            </a:pPr>
            <a:r>
              <a:rPr lang="en-US" sz="2000" dirty="0"/>
              <a:t>McCullough M, Carlson GW. Dakin's solution: historical perspective and current practice. Ann </a:t>
            </a:r>
            <a:r>
              <a:rPr lang="en-US" sz="2000" dirty="0" err="1"/>
              <a:t>Plast</a:t>
            </a:r>
            <a:r>
              <a:rPr lang="en-US" sz="2000" dirty="0"/>
              <a:t> Surg. 2014 Sep;73(3):254-6. </a:t>
            </a:r>
            <a:br>
              <a:rPr lang="en-US" sz="1400" dirty="0"/>
            </a:br>
            <a:endParaRPr lang="en-US" sz="1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563704" y="1980299"/>
            <a:ext cx="4464756" cy="3348567"/>
          </a:xfrm>
          <a:prstGeom prst="rect">
            <a:avLst/>
          </a:prstGeom>
        </p:spPr>
      </p:pic>
    </p:spTree>
    <p:extLst>
      <p:ext uri="{BB962C8B-B14F-4D97-AF65-F5344CB8AC3E}">
        <p14:creationId xmlns:p14="http://schemas.microsoft.com/office/powerpoint/2010/main" val="852033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What Is </a:t>
            </a:r>
            <a:r>
              <a:rPr lang="en-US" dirty="0" err="1"/>
              <a:t>InterDry</a:t>
            </a:r>
            <a:r>
              <a:rPr lang="en-US" dirty="0"/>
              <a:t>?</a:t>
            </a:r>
          </a:p>
        </p:txBody>
      </p:sp>
      <p:sp>
        <p:nvSpPr>
          <p:cNvPr id="3" name="Content Placeholder 2"/>
          <p:cNvSpPr>
            <a:spLocks noGrp="1"/>
          </p:cNvSpPr>
          <p:nvPr>
            <p:ph idx="1"/>
          </p:nvPr>
        </p:nvSpPr>
        <p:spPr>
          <a:xfrm>
            <a:off x="641897" y="1442583"/>
            <a:ext cx="6104860" cy="3786279"/>
          </a:xfrm>
        </p:spPr>
        <p:txBody>
          <a:bodyPr>
            <a:noAutofit/>
          </a:bodyPr>
          <a:lstStyle/>
          <a:p>
            <a:pPr>
              <a:buClr>
                <a:srgbClr val="C00000"/>
              </a:buClr>
            </a:pPr>
            <a:r>
              <a:rPr lang="en-US" sz="2200" dirty="0" err="1">
                <a:solidFill>
                  <a:schemeClr val="tx1"/>
                </a:solidFill>
              </a:rPr>
              <a:t>InterDry</a:t>
            </a:r>
            <a:r>
              <a:rPr lang="en-US" sz="2200" dirty="0">
                <a:solidFill>
                  <a:schemeClr val="tx1"/>
                </a:solidFill>
              </a:rPr>
              <a:t> is a moisture-wicking fabric that contains antimicrobial silver. Use </a:t>
            </a:r>
            <a:r>
              <a:rPr lang="en-US" sz="2200" dirty="0" err="1">
                <a:solidFill>
                  <a:schemeClr val="tx1"/>
                </a:solidFill>
              </a:rPr>
              <a:t>InterDry</a:t>
            </a:r>
            <a:r>
              <a:rPr lang="en-US" sz="2200" dirty="0">
                <a:solidFill>
                  <a:schemeClr val="tx1"/>
                </a:solidFill>
              </a:rPr>
              <a:t> dressing to alleviate symptoms of </a:t>
            </a:r>
            <a:r>
              <a:rPr lang="en-US" sz="2200" dirty="0" err="1">
                <a:solidFill>
                  <a:schemeClr val="tx1"/>
                </a:solidFill>
              </a:rPr>
              <a:t>intertrigo</a:t>
            </a:r>
            <a:r>
              <a:rPr lang="en-US" sz="2200" dirty="0">
                <a:solidFill>
                  <a:schemeClr val="tx1"/>
                </a:solidFill>
              </a:rPr>
              <a:t> (aka intertriginous dermatitis).</a:t>
            </a:r>
          </a:p>
          <a:p>
            <a:pPr>
              <a:buClr>
                <a:srgbClr val="C00000"/>
              </a:buClr>
            </a:pPr>
            <a:r>
              <a:rPr lang="en-US" sz="2200" dirty="0">
                <a:solidFill>
                  <a:schemeClr val="tx1"/>
                </a:solidFill>
              </a:rPr>
              <a:t>Commonly affecting skin fold areas like the armpits, abdominal area and underneath the breasts, </a:t>
            </a:r>
            <a:r>
              <a:rPr lang="en-US" sz="2200" dirty="0" err="1">
                <a:solidFill>
                  <a:schemeClr val="tx1"/>
                </a:solidFill>
              </a:rPr>
              <a:t>intertrigo</a:t>
            </a:r>
            <a:r>
              <a:rPr lang="en-US" sz="2200" dirty="0">
                <a:solidFill>
                  <a:schemeClr val="tx1"/>
                </a:solidFill>
              </a:rPr>
              <a:t> can cause redness, itching, burning and skin erosion. Advanced cases may develop bacterial, viral or fungal infections.</a:t>
            </a:r>
          </a:p>
          <a:p>
            <a:pPr>
              <a:buClr>
                <a:srgbClr val="C00000"/>
              </a:buClr>
            </a:pPr>
            <a:r>
              <a:rPr lang="en-US" sz="2200" dirty="0">
                <a:solidFill>
                  <a:schemeClr val="tx1"/>
                </a:solidFill>
              </a:rPr>
              <a:t>Infused with antimicrobial silver, fabric sheets of </a:t>
            </a:r>
            <a:r>
              <a:rPr lang="en-US" sz="2200" dirty="0" err="1">
                <a:solidFill>
                  <a:schemeClr val="tx1"/>
                </a:solidFill>
              </a:rPr>
              <a:t>InterDry</a:t>
            </a:r>
            <a:r>
              <a:rPr lang="en-US" sz="2200" dirty="0">
                <a:solidFill>
                  <a:schemeClr val="tx1"/>
                </a:solidFill>
              </a:rPr>
              <a:t> wick away moisture and inhibit infections while forming a physical barrier to reduce friction and help alleviate the symptoms of </a:t>
            </a:r>
            <a:r>
              <a:rPr lang="en-US" sz="2200" dirty="0" err="1">
                <a:solidFill>
                  <a:schemeClr val="tx1"/>
                </a:solidFill>
              </a:rPr>
              <a:t>intertrigo</a:t>
            </a:r>
            <a:r>
              <a:rPr lang="en-US" sz="2200" dirty="0">
                <a:solidFill>
                  <a:schemeClr val="tx1"/>
                </a:solidFill>
              </a:rPr>
              <a:t>.</a:t>
            </a:r>
          </a:p>
        </p:txBody>
      </p:sp>
      <p:pic>
        <p:nvPicPr>
          <p:cNvPr id="3074" name="Picture 2" descr="nterDry® – Intertrigo &amp; Skin Fold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080" y="3686741"/>
            <a:ext cx="4146672" cy="28355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medicalmonks-ceur7spfir9wfvhhf.netdna-ssl.com/wp-content/uploads/2014/12/Coloplast_79FAM-550x5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8698" y="468144"/>
            <a:ext cx="3233070" cy="323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624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How to Apply </a:t>
            </a:r>
            <a:r>
              <a:rPr lang="en-US" dirty="0" err="1"/>
              <a:t>InterDry</a:t>
            </a:r>
            <a:r>
              <a:rPr lang="en-US" dirty="0"/>
              <a:t>?</a:t>
            </a:r>
          </a:p>
        </p:txBody>
      </p:sp>
      <p:sp>
        <p:nvSpPr>
          <p:cNvPr id="3" name="Content Placeholder 2"/>
          <p:cNvSpPr>
            <a:spLocks noGrp="1"/>
          </p:cNvSpPr>
          <p:nvPr>
            <p:ph idx="1"/>
          </p:nvPr>
        </p:nvSpPr>
        <p:spPr>
          <a:xfrm>
            <a:off x="641896" y="1442583"/>
            <a:ext cx="10711903" cy="3786279"/>
          </a:xfrm>
        </p:spPr>
        <p:txBody>
          <a:bodyPr>
            <a:noAutofit/>
          </a:bodyPr>
          <a:lstStyle/>
          <a:p>
            <a:pPr>
              <a:buClr>
                <a:srgbClr val="C00000"/>
              </a:buClr>
            </a:pPr>
            <a:r>
              <a:rPr lang="en-US" sz="2400" dirty="0">
                <a:solidFill>
                  <a:schemeClr val="tx1"/>
                </a:solidFill>
              </a:rPr>
              <a:t>Step 1: Wash skin and gently pat dry. </a:t>
            </a:r>
          </a:p>
          <a:p>
            <a:pPr>
              <a:buClr>
                <a:srgbClr val="C00000"/>
              </a:buClr>
            </a:pPr>
            <a:r>
              <a:rPr lang="en-US" sz="2400" dirty="0">
                <a:solidFill>
                  <a:schemeClr val="tx1"/>
                </a:solidFill>
              </a:rPr>
              <a:t>Step 2: Measure and cut. Cut the size needed using clean scissors. Make sure to cut enough fabric to have about 2 inches sticking out from the bare skin. This allows for the best moisture loss. </a:t>
            </a:r>
          </a:p>
          <a:p>
            <a:pPr>
              <a:buClr>
                <a:srgbClr val="C00000"/>
              </a:buClr>
            </a:pPr>
            <a:r>
              <a:rPr lang="en-US" sz="2400" dirty="0">
                <a:solidFill>
                  <a:schemeClr val="tx1"/>
                </a:solidFill>
              </a:rPr>
              <a:t>Step 3: Apply and secure o Lay a single layer of the fabric in the skin fold. Place one edge of the fabric into the base of the fold. Gently smooth the rest of the fabric over the skin. Try to keep the fabric flat. Make sure to leave at least 2 inches of the fabric sticking out from the bare skin. Secure the fabric in one of the following ways; with the skin fold, with a small amount of tape, or tucked under clothing. </a:t>
            </a:r>
          </a:p>
          <a:p>
            <a:pPr>
              <a:buClr>
                <a:srgbClr val="C00000"/>
              </a:buClr>
            </a:pPr>
            <a:r>
              <a:rPr lang="en-US" sz="2400" dirty="0">
                <a:solidFill>
                  <a:schemeClr val="tx1"/>
                </a:solidFill>
              </a:rPr>
              <a:t>How to remove </a:t>
            </a:r>
            <a:r>
              <a:rPr lang="en-US" sz="2400" dirty="0" err="1">
                <a:solidFill>
                  <a:schemeClr val="tx1"/>
                </a:solidFill>
              </a:rPr>
              <a:t>InterDry</a:t>
            </a:r>
            <a:r>
              <a:rPr lang="en-US" sz="2400" dirty="0">
                <a:solidFill>
                  <a:schemeClr val="tx1"/>
                </a:solidFill>
              </a:rPr>
              <a:t>: Remove the fabric before bathing. Gently separate the skin fold and lift away the fabric. Be careful not to harm the skin. The fabric can be reused after bathing. Each piece of fabric can be used for up to 5 days. Do not use with creams or ointments. </a:t>
            </a:r>
            <a:endParaRPr lang="en-US" sz="2200" dirty="0">
              <a:solidFill>
                <a:schemeClr val="tx1"/>
              </a:solidFill>
            </a:endParaRPr>
          </a:p>
        </p:txBody>
      </p:sp>
    </p:spTree>
    <p:extLst>
      <p:ext uri="{BB962C8B-B14F-4D97-AF65-F5344CB8AC3E}">
        <p14:creationId xmlns:p14="http://schemas.microsoft.com/office/powerpoint/2010/main" val="1161307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What Is </a:t>
            </a:r>
            <a:r>
              <a:rPr lang="en-US" dirty="0" err="1"/>
              <a:t>Allevyn</a:t>
            </a:r>
            <a:r>
              <a:rPr lang="en-US" dirty="0"/>
              <a:t>?</a:t>
            </a:r>
          </a:p>
        </p:txBody>
      </p:sp>
      <p:sp>
        <p:nvSpPr>
          <p:cNvPr id="3" name="Content Placeholder 2"/>
          <p:cNvSpPr>
            <a:spLocks noGrp="1"/>
          </p:cNvSpPr>
          <p:nvPr>
            <p:ph idx="1"/>
          </p:nvPr>
        </p:nvSpPr>
        <p:spPr>
          <a:xfrm>
            <a:off x="561754" y="1283095"/>
            <a:ext cx="6679019" cy="3786279"/>
          </a:xfrm>
        </p:spPr>
        <p:txBody>
          <a:bodyPr>
            <a:noAutofit/>
          </a:bodyPr>
          <a:lstStyle/>
          <a:p>
            <a:pPr>
              <a:buClr>
                <a:srgbClr val="C00000"/>
              </a:buClr>
            </a:pPr>
            <a:r>
              <a:rPr lang="en-US" sz="1800" dirty="0">
                <a:solidFill>
                  <a:schemeClr val="tx1"/>
                </a:solidFill>
              </a:rPr>
              <a:t>ALLEVYN Adhesive, is designed to achieve this combination to ensure optimal fluid handling to support moist wound healing. </a:t>
            </a:r>
          </a:p>
          <a:p>
            <a:pPr>
              <a:buClr>
                <a:srgbClr val="C00000"/>
              </a:buClr>
            </a:pPr>
            <a:r>
              <a:rPr lang="en-US" sz="1800" dirty="0">
                <a:solidFill>
                  <a:schemeClr val="tx1"/>
                </a:solidFill>
              </a:rPr>
              <a:t>The triple action technology helps to maintain an optimal balance in fluid creating a moist wound environment for healing</a:t>
            </a:r>
            <a:r>
              <a:rPr lang="en-US" sz="1800" baseline="30000" dirty="0">
                <a:solidFill>
                  <a:schemeClr val="tx1"/>
                </a:solidFill>
              </a:rPr>
              <a:t>.</a:t>
            </a:r>
            <a:endParaRPr lang="en-US" sz="1800" dirty="0">
              <a:solidFill>
                <a:schemeClr val="tx1"/>
              </a:solidFill>
            </a:endParaRPr>
          </a:p>
          <a:p>
            <a:pPr>
              <a:buClr>
                <a:srgbClr val="C00000"/>
              </a:buClr>
            </a:pPr>
            <a:r>
              <a:rPr lang="en-US" sz="1800" dirty="0">
                <a:solidFill>
                  <a:schemeClr val="tx1"/>
                </a:solidFill>
              </a:rPr>
              <a:t>The low allergy adhesive helps to keep the dressing securely in place without adhering to the wound. </a:t>
            </a:r>
          </a:p>
          <a:p>
            <a:pPr>
              <a:buClr>
                <a:srgbClr val="C00000"/>
              </a:buClr>
            </a:pPr>
            <a:r>
              <a:rPr lang="en-US" sz="1800" dirty="0">
                <a:solidFill>
                  <a:schemeClr val="tx1"/>
                </a:solidFill>
              </a:rPr>
              <a:t>The breathable top film helps to minimize the risk of maceration to the wound and </a:t>
            </a:r>
            <a:r>
              <a:rPr lang="en-US" sz="1800" dirty="0" err="1">
                <a:solidFill>
                  <a:schemeClr val="tx1"/>
                </a:solidFill>
              </a:rPr>
              <a:t>peri</a:t>
            </a:r>
            <a:r>
              <a:rPr lang="en-US" sz="1800" dirty="0">
                <a:solidFill>
                  <a:schemeClr val="tx1"/>
                </a:solidFill>
              </a:rPr>
              <a:t>-wound. </a:t>
            </a:r>
          </a:p>
          <a:p>
            <a:pPr>
              <a:buClr>
                <a:srgbClr val="C00000"/>
              </a:buClr>
            </a:pPr>
            <a:r>
              <a:rPr lang="en-US" sz="1800" dirty="0">
                <a:solidFill>
                  <a:schemeClr val="tx1"/>
                </a:solidFill>
              </a:rPr>
              <a:t>Provides an effective barrier function to exogenous bacteria as well as helping to prevent fluid and bacterial strikethrough</a:t>
            </a:r>
            <a:r>
              <a:rPr lang="en-US" sz="1800" baseline="30000" dirty="0">
                <a:solidFill>
                  <a:schemeClr val="tx1"/>
                </a:solidFill>
              </a:rPr>
              <a:t>8</a:t>
            </a:r>
            <a:endParaRPr lang="en-US" sz="1800" dirty="0">
              <a:solidFill>
                <a:schemeClr val="tx1"/>
              </a:solidFill>
            </a:endParaRPr>
          </a:p>
          <a:p>
            <a:pPr>
              <a:buClr>
                <a:srgbClr val="C00000"/>
              </a:buClr>
            </a:pPr>
            <a:r>
              <a:rPr lang="en-US" sz="1800" dirty="0">
                <a:solidFill>
                  <a:schemeClr val="tx1"/>
                </a:solidFill>
              </a:rPr>
              <a:t>Easy to apply and remove. </a:t>
            </a:r>
          </a:p>
          <a:p>
            <a:pPr>
              <a:buClr>
                <a:srgbClr val="C00000"/>
              </a:buClr>
            </a:pPr>
            <a:r>
              <a:rPr lang="en-US" sz="1800" dirty="0">
                <a:solidFill>
                  <a:schemeClr val="tx1"/>
                </a:solidFill>
              </a:rPr>
              <a:t>Conforms to body contours and is very comfortable for patients. </a:t>
            </a:r>
          </a:p>
          <a:p>
            <a:pPr>
              <a:buClr>
                <a:srgbClr val="C00000"/>
              </a:buClr>
            </a:pPr>
            <a:r>
              <a:rPr lang="en-US" sz="1800" dirty="0">
                <a:solidFill>
                  <a:schemeClr val="tx1"/>
                </a:solidFill>
              </a:rPr>
              <a:t>Sacral sizes available which combine the high-absorbency and secure self-adhesion in an anatomically-shaped dressing.</a:t>
            </a:r>
          </a:p>
          <a:p>
            <a:pPr>
              <a:buClr>
                <a:srgbClr val="C00000"/>
              </a:buClr>
            </a:pPr>
            <a:endParaRPr lang="en-US" sz="1800" dirty="0">
              <a:solidFill>
                <a:schemeClr val="tx1"/>
              </a:solidFill>
            </a:endParaRPr>
          </a:p>
        </p:txBody>
      </p:sp>
      <p:pic>
        <p:nvPicPr>
          <p:cNvPr id="8194" name="Picture 2" descr="llevyn Adhesive Foam Dres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419" y="1978844"/>
            <a:ext cx="3760381" cy="376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543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977" y="-72919"/>
            <a:ext cx="10515600" cy="1325563"/>
          </a:xfrm>
        </p:spPr>
        <p:txBody>
          <a:bodyPr/>
          <a:lstStyle/>
          <a:p>
            <a:pPr algn="ctr">
              <a:buClr>
                <a:srgbClr val="C00000"/>
              </a:buClr>
            </a:pPr>
            <a:r>
              <a:rPr lang="en-US" dirty="0"/>
              <a:t>How to Apply </a:t>
            </a:r>
            <a:r>
              <a:rPr lang="en-US" dirty="0" err="1"/>
              <a:t>Allevyn</a:t>
            </a:r>
            <a:r>
              <a:rPr lang="en-US" dirty="0"/>
              <a: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8060854" y="1786415"/>
            <a:ext cx="4352925" cy="3264693"/>
          </a:xfrm>
        </p:spPr>
      </p:pic>
      <p:sp>
        <p:nvSpPr>
          <p:cNvPr id="6" name="Rectangle 5"/>
          <p:cNvSpPr/>
          <p:nvPr/>
        </p:nvSpPr>
        <p:spPr>
          <a:xfrm>
            <a:off x="372140" y="1242299"/>
            <a:ext cx="8133908" cy="5062924"/>
          </a:xfrm>
          <a:prstGeom prst="rect">
            <a:avLst/>
          </a:prstGeom>
        </p:spPr>
        <p:txBody>
          <a:bodyPr wrap="square">
            <a:spAutoFit/>
          </a:bodyPr>
          <a:lstStyle/>
          <a:p>
            <a:pPr marL="285750" indent="-285750">
              <a:buClr>
                <a:srgbClr val="C00000"/>
              </a:buClr>
              <a:buFont typeface="Arial" charset="0"/>
              <a:buChar char="•"/>
            </a:pPr>
            <a:r>
              <a:rPr lang="en-US" sz="1900" dirty="0"/>
              <a:t>Cleanse wound in accordance with local clinical protocol.</a:t>
            </a:r>
          </a:p>
          <a:p>
            <a:pPr marL="285750" indent="-285750">
              <a:buClr>
                <a:srgbClr val="C00000"/>
              </a:buClr>
              <a:buFont typeface="Arial" charset="0"/>
              <a:buChar char="•"/>
            </a:pPr>
            <a:r>
              <a:rPr lang="en-US" sz="1900" dirty="0"/>
              <a:t>Select an appropriate dressing size. </a:t>
            </a:r>
            <a:r>
              <a:rPr lang="en-US" sz="1900" dirty="0" err="1"/>
              <a:t>Allevyn</a:t>
            </a:r>
            <a:r>
              <a:rPr lang="en-US" sz="1900" dirty="0"/>
              <a:t> Adhesive can be cut to dress wounds on the heel, elbows and other awkward areas.</a:t>
            </a:r>
          </a:p>
          <a:p>
            <a:pPr marL="285750" indent="-285750">
              <a:buClr>
                <a:srgbClr val="C00000"/>
              </a:buClr>
              <a:buFont typeface="Arial" charset="0"/>
              <a:buChar char="•"/>
            </a:pPr>
            <a:r>
              <a:rPr lang="en-US" sz="1900" dirty="0"/>
              <a:t>Prepare and clean the skin surrounding the wound area and remove excess moisture. Any excess hair should be clipped to ensure close approximation to the wound. </a:t>
            </a:r>
          </a:p>
          <a:p>
            <a:pPr marL="285750" indent="-285750">
              <a:buClr>
                <a:srgbClr val="C00000"/>
              </a:buClr>
              <a:buFont typeface="Arial" charset="0"/>
              <a:buChar char="•"/>
            </a:pPr>
            <a:r>
              <a:rPr lang="en-US" sz="1900" dirty="0"/>
              <a:t>Remove one of the protector films from </a:t>
            </a:r>
            <a:r>
              <a:rPr lang="en-US" sz="1900" dirty="0" err="1"/>
              <a:t>Allevyn</a:t>
            </a:r>
            <a:r>
              <a:rPr lang="en-US" sz="1900" dirty="0"/>
              <a:t> Adhesive and anchor the adhesive side of the dressing to the skin.</a:t>
            </a:r>
          </a:p>
          <a:p>
            <a:pPr marL="285750" indent="-285750">
              <a:buClr>
                <a:srgbClr val="C00000"/>
              </a:buClr>
              <a:buFont typeface="Arial" charset="0"/>
              <a:buChar char="•"/>
            </a:pPr>
            <a:r>
              <a:rPr lang="en-US" sz="1900" dirty="0"/>
              <a:t>Remove the remaining protector film and smooth the dressing over the remainder of the wound without stretching, ensuring there are no creases. The pad area of the dressing must be adhered across the entire surface of the wound.</a:t>
            </a:r>
          </a:p>
          <a:p>
            <a:pPr marL="285750" indent="-285750">
              <a:buClr>
                <a:srgbClr val="C00000"/>
              </a:buClr>
              <a:buFont typeface="Arial" charset="0"/>
              <a:buChar char="•"/>
            </a:pPr>
            <a:r>
              <a:rPr lang="en-US" sz="1900" dirty="0"/>
              <a:t>If the dressing has been cut ensure any exposed foam areas are covered with an appropriate film dressing taking care not to cover the entire dressing.</a:t>
            </a:r>
          </a:p>
          <a:p>
            <a:pPr marL="285750" indent="-285750">
              <a:buClr>
                <a:srgbClr val="C00000"/>
              </a:buClr>
              <a:buFont typeface="Arial" charset="0"/>
              <a:buChar char="•"/>
            </a:pPr>
            <a:r>
              <a:rPr lang="en-US" sz="1900" dirty="0"/>
              <a:t>When positioning </a:t>
            </a:r>
            <a:r>
              <a:rPr lang="en-US" sz="1900" dirty="0" err="1"/>
              <a:t>Allevyn</a:t>
            </a:r>
            <a:r>
              <a:rPr lang="en-US" sz="1900" dirty="0"/>
              <a:t> Adhesive on the sacrum, place the narrow end of the dressing a minimum of 2cm (3/4in.) above the anal sphincter, then smooth the dressing over the sacrum.</a:t>
            </a:r>
            <a:endParaRPr lang="en-US" sz="1900" b="0" i="0" dirty="0">
              <a:effectLst/>
            </a:endParaRPr>
          </a:p>
        </p:txBody>
      </p:sp>
    </p:spTree>
    <p:extLst>
      <p:ext uri="{BB962C8B-B14F-4D97-AF65-F5344CB8AC3E}">
        <p14:creationId xmlns:p14="http://schemas.microsoft.com/office/powerpoint/2010/main" val="627521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139" y="671353"/>
            <a:ext cx="10515600" cy="1325563"/>
          </a:xfrm>
        </p:spPr>
        <p:txBody>
          <a:bodyPr/>
          <a:lstStyle/>
          <a:p>
            <a:pPr algn="ctr">
              <a:buClr>
                <a:srgbClr val="C00000"/>
              </a:buClr>
            </a:pPr>
            <a:r>
              <a:rPr lang="en-US" dirty="0"/>
              <a:t>How to Remove </a:t>
            </a:r>
            <a:r>
              <a:rPr lang="en-US" dirty="0" err="1"/>
              <a:t>Allevyn</a:t>
            </a:r>
            <a:r>
              <a:rPr lang="en-US" dirty="0"/>
              <a:t>?</a:t>
            </a:r>
          </a:p>
        </p:txBody>
      </p:sp>
      <p:sp>
        <p:nvSpPr>
          <p:cNvPr id="6" name="Rectangle 5"/>
          <p:cNvSpPr/>
          <p:nvPr/>
        </p:nvSpPr>
        <p:spPr>
          <a:xfrm>
            <a:off x="1212112" y="2560736"/>
            <a:ext cx="8133908" cy="1938992"/>
          </a:xfrm>
          <a:prstGeom prst="rect">
            <a:avLst/>
          </a:prstGeom>
        </p:spPr>
        <p:txBody>
          <a:bodyPr wrap="square">
            <a:spAutoFit/>
          </a:bodyPr>
          <a:lstStyle/>
          <a:p>
            <a:pPr marL="285750" indent="-285750">
              <a:buClr>
                <a:srgbClr val="C00000"/>
              </a:buClr>
              <a:buFont typeface="Arial" charset="0"/>
              <a:buChar char="•"/>
            </a:pPr>
            <a:r>
              <a:rPr lang="en-US" sz="2400" dirty="0"/>
              <a:t>To remove </a:t>
            </a:r>
            <a:r>
              <a:rPr lang="en-US" sz="2400" dirty="0" err="1"/>
              <a:t>Allevyn</a:t>
            </a:r>
            <a:r>
              <a:rPr lang="en-US" sz="2400" dirty="0"/>
              <a:t> Adhesive, lift one edge of the dressing and slowly peel back until completely removed from the wound. Sacral dressings should be removed from the top edge and down towards the anus to minimize the potential for fecal contamination.</a:t>
            </a:r>
          </a:p>
        </p:txBody>
      </p:sp>
    </p:spTree>
    <p:extLst>
      <p:ext uri="{BB962C8B-B14F-4D97-AF65-F5344CB8AC3E}">
        <p14:creationId xmlns:p14="http://schemas.microsoft.com/office/powerpoint/2010/main" val="1164564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What Is </a:t>
            </a:r>
            <a:r>
              <a:rPr lang="en-US" dirty="0" err="1"/>
              <a:t>Medihoney</a:t>
            </a:r>
            <a:r>
              <a:rPr lang="en-US" dirty="0"/>
              <a:t>?</a:t>
            </a:r>
          </a:p>
        </p:txBody>
      </p:sp>
      <p:sp>
        <p:nvSpPr>
          <p:cNvPr id="3" name="Content Placeholder 2"/>
          <p:cNvSpPr>
            <a:spLocks noGrp="1"/>
          </p:cNvSpPr>
          <p:nvPr>
            <p:ph idx="1"/>
          </p:nvPr>
        </p:nvSpPr>
        <p:spPr>
          <a:xfrm>
            <a:off x="440632" y="1527644"/>
            <a:ext cx="6294474" cy="3786279"/>
          </a:xfrm>
        </p:spPr>
        <p:txBody>
          <a:bodyPr>
            <a:noAutofit/>
          </a:bodyPr>
          <a:lstStyle/>
          <a:p>
            <a:pPr>
              <a:buClr>
                <a:srgbClr val="C00000"/>
              </a:buClr>
            </a:pPr>
            <a:r>
              <a:rPr lang="en-US" sz="2200" dirty="0">
                <a:solidFill>
                  <a:schemeClr val="tx1"/>
                </a:solidFill>
              </a:rPr>
              <a:t>Medical honey is hygroscopic, meaning it draws moisture out of the environment and thus dehydrates bacteria. The enzyme glucose oxidase, produces </a:t>
            </a:r>
            <a:r>
              <a:rPr lang="en-US" sz="2200" dirty="0" err="1">
                <a:solidFill>
                  <a:schemeClr val="tx1"/>
                </a:solidFill>
              </a:rPr>
              <a:t>gluconic</a:t>
            </a:r>
            <a:r>
              <a:rPr lang="en-US" sz="2200" dirty="0">
                <a:solidFill>
                  <a:schemeClr val="tx1"/>
                </a:solidFill>
              </a:rPr>
              <a:t> acid and minute amounts of hydrogen peroxide when in contact with the wound surface. </a:t>
            </a:r>
          </a:p>
          <a:p>
            <a:pPr>
              <a:buClr>
                <a:srgbClr val="C00000"/>
              </a:buClr>
            </a:pPr>
            <a:r>
              <a:rPr lang="en-US" sz="2200" dirty="0">
                <a:solidFill>
                  <a:schemeClr val="tx1"/>
                </a:solidFill>
              </a:rPr>
              <a:t>The pH level of honey is low (mean 4.4). Bacterial colonization or infection and recalcitrant wound healing situations are often accompanied by high pH values in wound exudates and lowering the pH speeds healing.</a:t>
            </a:r>
          </a:p>
          <a:p>
            <a:pPr>
              <a:buClr>
                <a:srgbClr val="C00000"/>
              </a:buClr>
            </a:pPr>
            <a:r>
              <a:rPr lang="en-US" sz="2200" dirty="0">
                <a:solidFill>
                  <a:schemeClr val="tx1"/>
                </a:solidFill>
              </a:rPr>
              <a:t>The Active </a:t>
            </a:r>
            <a:r>
              <a:rPr lang="en-US" sz="2200" i="1" dirty="0">
                <a:solidFill>
                  <a:schemeClr val="tx1"/>
                </a:solidFill>
              </a:rPr>
              <a:t>Leptospermum </a:t>
            </a:r>
            <a:r>
              <a:rPr lang="en-US" sz="2200" dirty="0">
                <a:solidFill>
                  <a:schemeClr val="tx1"/>
                </a:solidFill>
              </a:rPr>
              <a:t>has antimicrobial properties and combats drug resistant infections, such as MRSA. </a:t>
            </a:r>
          </a:p>
        </p:txBody>
      </p:sp>
      <p:pic>
        <p:nvPicPr>
          <p:cNvPr id="2050" name="Picture 2" descr="erma Sciences Medihoney Calcium Alginate Wound Dres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886" y="1952946"/>
            <a:ext cx="2204384" cy="22043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rma Sciences Medihoney Hydrocolloid Wound Filler Pa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5804" y="1952946"/>
            <a:ext cx="2204384" cy="2204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91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772400" y="500062"/>
            <a:ext cx="2362200" cy="1981200"/>
          </a:xfrm>
          <a:prstGeom prst="rect">
            <a:avLst/>
          </a:prstGeom>
        </p:spPr>
      </p:pic>
      <p:sp>
        <p:nvSpPr>
          <p:cNvPr id="3" name="Content Placeholder 2"/>
          <p:cNvSpPr>
            <a:spLocks noGrp="1"/>
          </p:cNvSpPr>
          <p:nvPr>
            <p:ph idx="1"/>
          </p:nvPr>
        </p:nvSpPr>
        <p:spPr>
          <a:xfrm>
            <a:off x="1690688" y="76199"/>
            <a:ext cx="5867400" cy="7610475"/>
          </a:xfrm>
        </p:spPr>
        <p:txBody>
          <a:bodyPr>
            <a:normAutofit/>
          </a:bodyPr>
          <a:lstStyle/>
          <a:p>
            <a:pPr marL="114300" indent="0">
              <a:buClr>
                <a:srgbClr val="C00000"/>
              </a:buClr>
              <a:buNone/>
            </a:pPr>
            <a:endParaRPr lang="en-US" b="1" dirty="0">
              <a:solidFill>
                <a:schemeClr val="tx1"/>
              </a:solidFill>
            </a:endParaRPr>
          </a:p>
          <a:p>
            <a:pPr marL="114300" indent="0">
              <a:buClr>
                <a:srgbClr val="C00000"/>
              </a:buClr>
              <a:buNone/>
            </a:pPr>
            <a:r>
              <a:rPr lang="en-US" sz="3600" b="1" dirty="0">
                <a:solidFill>
                  <a:schemeClr val="tx1"/>
                </a:solidFill>
                <a:latin typeface="Arial Rounded MT Bold" charset="0"/>
                <a:ea typeface="Arial Rounded MT Bold" charset="0"/>
                <a:cs typeface="Arial Rounded MT Bold" charset="0"/>
              </a:rPr>
              <a:t>Foam</a:t>
            </a:r>
            <a:endParaRPr lang="en-US" sz="3600" dirty="0">
              <a:solidFill>
                <a:schemeClr val="tx1"/>
              </a:solidFill>
              <a:latin typeface="Arial Rounded MT Bold" charset="0"/>
              <a:ea typeface="Arial Rounded MT Bold" charset="0"/>
              <a:cs typeface="Arial Rounded MT Bold" charset="0"/>
            </a:endParaRPr>
          </a:p>
          <a:p>
            <a:pPr marL="114300" indent="0">
              <a:buClr>
                <a:srgbClr val="C00000"/>
              </a:buClr>
              <a:buNone/>
            </a:pPr>
            <a:r>
              <a:rPr lang="en-US" sz="2000" dirty="0">
                <a:solidFill>
                  <a:schemeClr val="tx1"/>
                </a:solidFill>
              </a:rPr>
              <a:t>Provides a thermal insulator and has longer wear time than gauze</a:t>
            </a:r>
            <a:r>
              <a:rPr lang="en-US" dirty="0">
                <a:solidFill>
                  <a:schemeClr val="tx1"/>
                </a:solidFill>
              </a:rPr>
              <a:t>.  </a:t>
            </a:r>
            <a:r>
              <a:rPr lang="en-US" sz="3200" u="sng" dirty="0">
                <a:solidFill>
                  <a:schemeClr val="tx1"/>
                </a:solidFill>
              </a:rPr>
              <a:t>Change daily with physical exam</a:t>
            </a:r>
            <a:r>
              <a:rPr lang="en-US" sz="2000" dirty="0">
                <a:solidFill>
                  <a:schemeClr val="tx1"/>
                </a:solidFill>
              </a:rPr>
              <a:t>.</a:t>
            </a:r>
            <a:endParaRPr lang="en-US" sz="1800" b="1" i="1" u="sng" dirty="0">
              <a:solidFill>
                <a:schemeClr val="tx1"/>
              </a:solidFill>
            </a:endParaRPr>
          </a:p>
          <a:p>
            <a:pPr marL="114300" indent="0">
              <a:buClr>
                <a:srgbClr val="C00000"/>
              </a:buClr>
              <a:buNone/>
            </a:pPr>
            <a:r>
              <a:rPr lang="en-US" sz="2000" b="1" i="1" dirty="0">
                <a:solidFill>
                  <a:schemeClr val="tx1"/>
                </a:solidFill>
              </a:rPr>
              <a:t>     </a:t>
            </a:r>
            <a:r>
              <a:rPr lang="en-US" sz="2000" b="1" i="1" u="sng" dirty="0">
                <a:solidFill>
                  <a:schemeClr val="tx1"/>
                </a:solidFill>
              </a:rPr>
              <a:t>Indications</a:t>
            </a:r>
          </a:p>
          <a:p>
            <a:pPr lvl="1">
              <a:buClr>
                <a:srgbClr val="C00000"/>
              </a:buClr>
            </a:pPr>
            <a:r>
              <a:rPr lang="en-US" sz="1800" dirty="0">
                <a:solidFill>
                  <a:schemeClr val="tx1"/>
                </a:solidFill>
              </a:rPr>
              <a:t>moderate to heavily exudating wounds</a:t>
            </a:r>
          </a:p>
          <a:p>
            <a:pPr marL="411480" lvl="1" indent="0">
              <a:buClr>
                <a:srgbClr val="C00000"/>
              </a:buClr>
              <a:buNone/>
            </a:pPr>
            <a:r>
              <a:rPr lang="en-US" sz="1800" b="1" i="1" u="sng" dirty="0">
                <a:solidFill>
                  <a:schemeClr val="tx1"/>
                </a:solidFill>
              </a:rPr>
              <a:t>Contraindications</a:t>
            </a:r>
          </a:p>
          <a:p>
            <a:pPr lvl="1">
              <a:buClr>
                <a:srgbClr val="C00000"/>
              </a:buClr>
            </a:pPr>
            <a:r>
              <a:rPr lang="en-US" sz="3200" dirty="0">
                <a:solidFill>
                  <a:schemeClr val="tx1"/>
                </a:solidFill>
              </a:rPr>
              <a:t>Do not use with dry eschar</a:t>
            </a:r>
            <a:r>
              <a:rPr lang="en-US" sz="1800" dirty="0">
                <a:solidFill>
                  <a:schemeClr val="tx1"/>
                </a:solidFill>
              </a:rPr>
              <a:t>, nor sinus tracts.</a:t>
            </a:r>
          </a:p>
          <a:p>
            <a:pPr marL="411480" lvl="1" indent="0">
              <a:buClr>
                <a:srgbClr val="C00000"/>
              </a:buClr>
              <a:buNone/>
            </a:pPr>
            <a:endParaRPr lang="en-US" sz="1800" dirty="0">
              <a:solidFill>
                <a:schemeClr val="tx1"/>
              </a:solidFill>
            </a:endParaRPr>
          </a:p>
          <a:p>
            <a:pPr marL="411480" lvl="1" indent="0">
              <a:buClr>
                <a:srgbClr val="C00000"/>
              </a:buClr>
              <a:buNone/>
            </a:pPr>
            <a:endParaRPr lang="en-US" sz="1800" dirty="0">
              <a:solidFill>
                <a:schemeClr val="tx1"/>
              </a:solidFill>
            </a:endParaRPr>
          </a:p>
          <a:p>
            <a:pPr marL="411480" lvl="1" indent="0">
              <a:buClr>
                <a:srgbClr val="C00000"/>
              </a:buClr>
              <a:buNone/>
            </a:pPr>
            <a:r>
              <a:rPr lang="en-US" sz="1800" dirty="0">
                <a:solidFill>
                  <a:schemeClr val="tx1"/>
                </a:solidFill>
              </a:rPr>
              <a:t>*Dressing should be one inch larger than wound, some have adhesive border, some require secondary adhesive to hold in place</a:t>
            </a:r>
          </a:p>
          <a:p>
            <a:pPr lvl="1">
              <a:buClr>
                <a:srgbClr val="C00000"/>
              </a:buClr>
            </a:pPr>
            <a:endParaRPr lang="en-US" dirty="0">
              <a:solidFill>
                <a:schemeClr val="tx1"/>
              </a:solidFill>
            </a:endParaRPr>
          </a:p>
          <a:p>
            <a:pPr marL="457200" lvl="1" indent="0">
              <a:buClr>
                <a:srgbClr val="C00000"/>
              </a:buClr>
              <a:buNone/>
            </a:pPr>
            <a:endParaRPr lang="en-US" dirty="0">
              <a:solidFill>
                <a:schemeClr val="tx1"/>
              </a:solidFill>
            </a:endParaRPr>
          </a:p>
        </p:txBody>
      </p:sp>
      <p:pic>
        <p:nvPicPr>
          <p:cNvPr id="4" name="Picture 3"/>
          <p:cNvPicPr>
            <a:picLocks noChangeAspect="1"/>
          </p:cNvPicPr>
          <p:nvPr/>
        </p:nvPicPr>
        <p:blipFill>
          <a:blip r:embed="rId4"/>
          <a:stretch>
            <a:fillRect/>
          </a:stretch>
        </p:blipFill>
        <p:spPr>
          <a:xfrm>
            <a:off x="7467600" y="2905125"/>
            <a:ext cx="2286000" cy="1952625"/>
          </a:xfrm>
          <a:prstGeom prst="rect">
            <a:avLst/>
          </a:prstGeom>
        </p:spPr>
      </p:pic>
      <p:pic>
        <p:nvPicPr>
          <p:cNvPr id="5" name="Picture 4"/>
          <p:cNvPicPr>
            <a:picLocks noChangeAspect="1"/>
          </p:cNvPicPr>
          <p:nvPr/>
        </p:nvPicPr>
        <p:blipFill>
          <a:blip r:embed="rId5"/>
          <a:stretch>
            <a:fillRect/>
          </a:stretch>
        </p:blipFill>
        <p:spPr>
          <a:xfrm>
            <a:off x="8305801" y="4562476"/>
            <a:ext cx="2143125" cy="2143125"/>
          </a:xfrm>
          <a:prstGeom prst="rect">
            <a:avLst/>
          </a:prstGeom>
        </p:spPr>
      </p:pic>
    </p:spTree>
    <p:extLst>
      <p:ext uri="{BB962C8B-B14F-4D97-AF65-F5344CB8AC3E}">
        <p14:creationId xmlns:p14="http://schemas.microsoft.com/office/powerpoint/2010/main" val="929045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How to Apply </a:t>
            </a:r>
            <a:r>
              <a:rPr lang="en-US" dirty="0" err="1"/>
              <a:t>Medihoney</a:t>
            </a:r>
            <a:r>
              <a:rPr lang="en-US" dirty="0"/>
              <a:t>?</a:t>
            </a:r>
          </a:p>
        </p:txBody>
      </p:sp>
      <p:sp>
        <p:nvSpPr>
          <p:cNvPr id="3" name="Content Placeholder 2"/>
          <p:cNvSpPr>
            <a:spLocks noGrp="1"/>
          </p:cNvSpPr>
          <p:nvPr>
            <p:ph idx="1"/>
          </p:nvPr>
        </p:nvSpPr>
        <p:spPr>
          <a:xfrm>
            <a:off x="838201" y="1952946"/>
            <a:ext cx="7795436" cy="3786279"/>
          </a:xfrm>
        </p:spPr>
        <p:txBody>
          <a:bodyPr>
            <a:noAutofit/>
          </a:bodyPr>
          <a:lstStyle/>
          <a:p>
            <a:pPr>
              <a:buClr>
                <a:srgbClr val="C00000"/>
              </a:buClr>
            </a:pPr>
            <a:r>
              <a:rPr lang="en-US" sz="2000" dirty="0">
                <a:solidFill>
                  <a:schemeClr val="tx1"/>
                </a:solidFill>
              </a:rPr>
              <a:t>Prior to application of </a:t>
            </a:r>
            <a:r>
              <a:rPr lang="en-US" sz="2000" dirty="0" err="1">
                <a:solidFill>
                  <a:schemeClr val="tx1"/>
                </a:solidFill>
              </a:rPr>
              <a:t>MediHoney</a:t>
            </a:r>
            <a:r>
              <a:rPr lang="en-US" sz="2000" dirty="0">
                <a:solidFill>
                  <a:schemeClr val="tx1"/>
                </a:solidFill>
              </a:rPr>
              <a:t> </a:t>
            </a:r>
            <a:r>
              <a:rPr lang="en-US" b="1" u="sng" dirty="0">
                <a:solidFill>
                  <a:schemeClr val="tx1"/>
                </a:solidFill>
              </a:rPr>
              <a:t>cleanse the wound</a:t>
            </a:r>
          </a:p>
          <a:p>
            <a:pPr>
              <a:buClr>
                <a:srgbClr val="C00000"/>
              </a:buClr>
            </a:pPr>
            <a:r>
              <a:rPr lang="en-US" sz="2000" dirty="0">
                <a:solidFill>
                  <a:schemeClr val="tx1"/>
                </a:solidFill>
              </a:rPr>
              <a:t>Apply </a:t>
            </a:r>
            <a:r>
              <a:rPr lang="en-US" sz="2000" dirty="0" err="1">
                <a:solidFill>
                  <a:schemeClr val="tx1"/>
                </a:solidFill>
              </a:rPr>
              <a:t>MediHoney</a:t>
            </a:r>
            <a:r>
              <a:rPr lang="en-US" sz="2000" dirty="0">
                <a:solidFill>
                  <a:schemeClr val="tx1"/>
                </a:solidFill>
              </a:rPr>
              <a:t> either directly to the wound bed, or onto a suitable primary dressing such as alginate, gauze pad, or island dressing. </a:t>
            </a:r>
          </a:p>
          <a:p>
            <a:pPr>
              <a:buClr>
                <a:srgbClr val="C00000"/>
              </a:buClr>
            </a:pPr>
            <a:r>
              <a:rPr lang="en-US" sz="2000" dirty="0">
                <a:solidFill>
                  <a:schemeClr val="tx1"/>
                </a:solidFill>
              </a:rPr>
              <a:t>Cover with an appropriate secondary dressing.</a:t>
            </a:r>
          </a:p>
          <a:p>
            <a:pPr>
              <a:buClr>
                <a:srgbClr val="C00000"/>
              </a:buClr>
            </a:pPr>
            <a:r>
              <a:rPr lang="en-US" sz="2000" dirty="0">
                <a:solidFill>
                  <a:schemeClr val="tx1"/>
                </a:solidFill>
              </a:rPr>
              <a:t>Moisten with sterile saline if the wound bed appears dry before removal of the dressing. </a:t>
            </a:r>
          </a:p>
          <a:p>
            <a:pPr>
              <a:buClr>
                <a:srgbClr val="C00000"/>
              </a:buClr>
            </a:pPr>
            <a:r>
              <a:rPr lang="en-US" sz="2000" dirty="0">
                <a:solidFill>
                  <a:schemeClr val="tx1"/>
                </a:solidFill>
              </a:rPr>
              <a:t>Remove the secondary dressing from the wound bed gently. </a:t>
            </a:r>
          </a:p>
          <a:p>
            <a:pPr>
              <a:buClr>
                <a:srgbClr val="C00000"/>
              </a:buClr>
            </a:pPr>
            <a:r>
              <a:rPr lang="en-US" sz="2000" dirty="0">
                <a:solidFill>
                  <a:schemeClr val="tx1"/>
                </a:solidFill>
              </a:rPr>
              <a:t>Cleanse the wound bed prior to application of new dressing.</a:t>
            </a:r>
          </a:p>
        </p:txBody>
      </p:sp>
      <p:pic>
        <p:nvPicPr>
          <p:cNvPr id="2050" name="Picture 2" descr="erma Sciences Medihoney Calcium Alginate Wound Dres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5547" y="1690688"/>
            <a:ext cx="2114029" cy="21140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rma Sciences Medihoney Hydrocolloid Wound Filler Pa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4282" y="4199860"/>
            <a:ext cx="2135294" cy="2135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041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How to Apply  </a:t>
            </a:r>
            <a:r>
              <a:rPr lang="en-US" dirty="0" err="1"/>
              <a:t>Vac</a:t>
            </a:r>
            <a:r>
              <a:rPr lang="en-US" dirty="0"/>
              <a:t> White Foam?</a:t>
            </a:r>
          </a:p>
        </p:txBody>
      </p:sp>
      <p:sp>
        <p:nvSpPr>
          <p:cNvPr id="3" name="Content Placeholder 2"/>
          <p:cNvSpPr>
            <a:spLocks noGrp="1"/>
          </p:cNvSpPr>
          <p:nvPr>
            <p:ph idx="1"/>
          </p:nvPr>
        </p:nvSpPr>
        <p:spPr>
          <a:xfrm>
            <a:off x="838200" y="4699591"/>
            <a:ext cx="9943214" cy="1584251"/>
          </a:xfrm>
        </p:spPr>
        <p:txBody>
          <a:bodyPr>
            <a:normAutofit/>
          </a:bodyPr>
          <a:lstStyle/>
          <a:p>
            <a:pPr>
              <a:buClr>
                <a:srgbClr val="C00000"/>
              </a:buClr>
            </a:pPr>
            <a:r>
              <a:rPr lang="en-US" dirty="0">
                <a:solidFill>
                  <a:schemeClr val="tx1"/>
                </a:solidFill>
              </a:rPr>
              <a:t>The foam cut to size. </a:t>
            </a:r>
          </a:p>
          <a:p>
            <a:pPr>
              <a:buClr>
                <a:srgbClr val="C00000"/>
              </a:buClr>
            </a:pPr>
            <a:r>
              <a:rPr lang="en-US" dirty="0">
                <a:solidFill>
                  <a:schemeClr val="tx1"/>
                </a:solidFill>
              </a:rPr>
              <a:t>The foam in place in the wound.</a:t>
            </a:r>
          </a:p>
          <a:p>
            <a:pPr>
              <a:buClr>
                <a:srgbClr val="C00000"/>
              </a:buClr>
            </a:pPr>
            <a:r>
              <a:rPr lang="en-US" dirty="0">
                <a:solidFill>
                  <a:schemeClr val="tx1"/>
                </a:solidFill>
              </a:rPr>
              <a:t>The wound after foam has been removed.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732585" y="1880442"/>
            <a:ext cx="2845190" cy="213389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64044" y="1923316"/>
            <a:ext cx="2796190" cy="209714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822754" y="1896386"/>
            <a:ext cx="2868001" cy="2151001"/>
          </a:xfrm>
          <a:prstGeom prst="rect">
            <a:avLst/>
          </a:prstGeom>
        </p:spPr>
      </p:pic>
    </p:spTree>
    <p:extLst>
      <p:ext uri="{BB962C8B-B14F-4D97-AF65-F5344CB8AC3E}">
        <p14:creationId xmlns:p14="http://schemas.microsoft.com/office/powerpoint/2010/main" val="191383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595900"/>
            <a:ext cx="8153400" cy="5423899"/>
          </a:xfrm>
        </p:spPr>
        <p:txBody>
          <a:bodyPr/>
          <a:lstStyle/>
          <a:p>
            <a:pPr marL="114300" indent="0">
              <a:buClr>
                <a:srgbClr val="C00000"/>
              </a:buClr>
              <a:buNone/>
            </a:pPr>
            <a:r>
              <a:rPr lang="en-US" sz="3600" b="1" dirty="0">
                <a:solidFill>
                  <a:schemeClr val="tx1"/>
                </a:solidFill>
                <a:latin typeface="Arial Rounded MT Bold" charset="0"/>
                <a:ea typeface="Arial Rounded MT Bold" charset="0"/>
                <a:cs typeface="Arial Rounded MT Bold" charset="0"/>
              </a:rPr>
              <a:t>Gauze</a:t>
            </a:r>
            <a:endParaRPr lang="en-US" sz="3600" dirty="0">
              <a:solidFill>
                <a:schemeClr val="tx1"/>
              </a:solidFill>
              <a:latin typeface="Arial Rounded MT Bold" charset="0"/>
              <a:ea typeface="Arial Rounded MT Bold" charset="0"/>
              <a:cs typeface="Arial Rounded MT Bold" charset="0"/>
            </a:endParaRPr>
          </a:p>
          <a:p>
            <a:pPr>
              <a:buClr>
                <a:srgbClr val="C00000"/>
              </a:buClr>
            </a:pPr>
            <a:endParaRPr lang="en-US" dirty="0">
              <a:solidFill>
                <a:schemeClr val="tx1"/>
              </a:solidFill>
            </a:endParaRPr>
          </a:p>
          <a:p>
            <a:pPr>
              <a:buClr>
                <a:srgbClr val="C00000"/>
              </a:buClr>
            </a:pPr>
            <a:r>
              <a:rPr lang="en-US" dirty="0">
                <a:solidFill>
                  <a:schemeClr val="tx1"/>
                </a:solidFill>
              </a:rPr>
              <a:t>Wet to dry dressing is sub-par treatment</a:t>
            </a:r>
            <a:r>
              <a:rPr lang="en-US" sz="2000" dirty="0">
                <a:solidFill>
                  <a:schemeClr val="tx1"/>
                </a:solidFill>
              </a:rPr>
              <a:t>. Just say N</a:t>
            </a:r>
            <a:r>
              <a:rPr lang="en-US" sz="2000" dirty="0">
                <a:solidFill>
                  <a:schemeClr val="tx1"/>
                </a:solidFill>
                <a:sym typeface="Wingdings" pitchFamily="2" charset="2"/>
              </a:rPr>
              <a:t>!!!!!!!</a:t>
            </a:r>
            <a:endParaRPr lang="en-US" dirty="0">
              <a:solidFill>
                <a:schemeClr val="tx1"/>
              </a:solidFill>
            </a:endParaRPr>
          </a:p>
          <a:p>
            <a:pPr marL="114300" indent="0">
              <a:buClr>
                <a:srgbClr val="C00000"/>
              </a:buClr>
              <a:buNone/>
            </a:pPr>
            <a:r>
              <a:rPr lang="en-US" b="1" dirty="0">
                <a:solidFill>
                  <a:schemeClr val="tx1"/>
                </a:solidFill>
              </a:rPr>
              <a:t>Wrapping gauzes:</a:t>
            </a:r>
          </a:p>
          <a:p>
            <a:pPr lvl="1">
              <a:buClr>
                <a:srgbClr val="C00000"/>
              </a:buClr>
            </a:pPr>
            <a:r>
              <a:rPr lang="en-US" b="1" u="sng" dirty="0" err="1">
                <a:solidFill>
                  <a:schemeClr val="tx1"/>
                </a:solidFill>
              </a:rPr>
              <a:t>Kerlix</a:t>
            </a:r>
            <a:r>
              <a:rPr lang="en-US" b="1" u="sng" dirty="0">
                <a:solidFill>
                  <a:schemeClr val="tx1"/>
                </a:solidFill>
              </a:rPr>
              <a:t>: FLUFFY- </a:t>
            </a:r>
            <a:r>
              <a:rPr lang="en-US" dirty="0">
                <a:solidFill>
                  <a:schemeClr val="tx1"/>
                </a:solidFill>
              </a:rPr>
              <a:t>used as primary dressing, providing fast wicking action and excellent absorbency as secondary dressing. Ideal for bandaging heads, limbs and difficult to dress wounds</a:t>
            </a:r>
          </a:p>
          <a:p>
            <a:pPr lvl="1">
              <a:buClr>
                <a:srgbClr val="C00000"/>
              </a:buClr>
            </a:pPr>
            <a:r>
              <a:rPr lang="en-US" b="1" u="sng" dirty="0">
                <a:solidFill>
                  <a:schemeClr val="tx1"/>
                </a:solidFill>
              </a:rPr>
              <a:t>Kling</a:t>
            </a:r>
            <a:r>
              <a:rPr lang="en-US" b="1" dirty="0">
                <a:solidFill>
                  <a:schemeClr val="tx1"/>
                </a:solidFill>
              </a:rPr>
              <a:t>: </a:t>
            </a:r>
            <a:r>
              <a:rPr lang="en-US" dirty="0">
                <a:solidFill>
                  <a:schemeClr val="tx1"/>
                </a:solidFill>
              </a:rPr>
              <a:t>similar to </a:t>
            </a:r>
            <a:r>
              <a:rPr lang="en-US" dirty="0" err="1">
                <a:solidFill>
                  <a:schemeClr val="tx1"/>
                </a:solidFill>
              </a:rPr>
              <a:t>kerlix</a:t>
            </a:r>
            <a:r>
              <a:rPr lang="en-US" dirty="0">
                <a:solidFill>
                  <a:schemeClr val="tx1"/>
                </a:solidFill>
              </a:rPr>
              <a:t> but more elastic.  </a:t>
            </a:r>
          </a:p>
          <a:p>
            <a:pPr marL="114300" indent="0">
              <a:buClr>
                <a:srgbClr val="C00000"/>
              </a:buClr>
              <a:buNone/>
            </a:pPr>
            <a:endParaRPr lang="en-US" dirty="0">
              <a:solidFill>
                <a:schemeClr val="tx1"/>
              </a:solidFill>
            </a:endParaRPr>
          </a:p>
          <a:p>
            <a:pPr marL="114300" indent="0">
              <a:buClr>
                <a:srgbClr val="C00000"/>
              </a:buClr>
              <a:buNone/>
            </a:pPr>
            <a:endParaRPr lang="en-US" dirty="0">
              <a:solidFill>
                <a:schemeClr val="tx1"/>
              </a:solidFill>
            </a:endParaRPr>
          </a:p>
        </p:txBody>
      </p:sp>
      <p:pic>
        <p:nvPicPr>
          <p:cNvPr id="3074" name="Picture 2" descr="C:\Users\Kate M\AppData\Local\Microsoft\Windows\Temporary Internet Files\Content.IE5\Y6NB8K2A\MP90032109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877201"/>
            <a:ext cx="35623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Kate M\AppData\Local\Microsoft\Windows\Temporary Internet Files\Content.IE5\8PEQOXPE\MP90032116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1" y="4533900"/>
            <a:ext cx="1878035" cy="20156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gachuma\AppData\Local\Microsoft\Windows\Temporary Internet Files\Content.IE5\L5A0EBS4\MC90029091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8757526" y="-375525"/>
            <a:ext cx="1021136" cy="207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96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595900"/>
            <a:ext cx="6096000" cy="6109699"/>
          </a:xfrm>
        </p:spPr>
        <p:txBody>
          <a:bodyPr>
            <a:normAutofit/>
          </a:bodyPr>
          <a:lstStyle/>
          <a:p>
            <a:pPr marL="114300" indent="0">
              <a:buClr>
                <a:srgbClr val="C00000"/>
              </a:buClr>
              <a:buNone/>
            </a:pPr>
            <a:r>
              <a:rPr lang="en-US" sz="3600" b="1" dirty="0">
                <a:solidFill>
                  <a:schemeClr val="tx1"/>
                </a:solidFill>
                <a:latin typeface="Arial Rounded MT Bold" charset="0"/>
                <a:ea typeface="Arial Rounded MT Bold" charset="0"/>
                <a:cs typeface="Arial Rounded MT Bold" charset="0"/>
              </a:rPr>
              <a:t>Impregnated gauze</a:t>
            </a:r>
            <a:endParaRPr lang="en-US" sz="3600" dirty="0">
              <a:solidFill>
                <a:schemeClr val="tx1"/>
              </a:solidFill>
              <a:latin typeface="Arial Rounded MT Bold" charset="0"/>
              <a:ea typeface="Arial Rounded MT Bold" charset="0"/>
              <a:cs typeface="Arial Rounded MT Bold" charset="0"/>
            </a:endParaRPr>
          </a:p>
          <a:p>
            <a:pPr>
              <a:buClr>
                <a:srgbClr val="C00000"/>
              </a:buClr>
            </a:pPr>
            <a:endParaRPr lang="en-US" dirty="0">
              <a:solidFill>
                <a:schemeClr val="tx1"/>
              </a:solidFill>
            </a:endParaRPr>
          </a:p>
          <a:p>
            <a:pPr lvl="1">
              <a:buClr>
                <a:srgbClr val="C00000"/>
              </a:buClr>
            </a:pPr>
            <a:r>
              <a:rPr lang="en-US" b="1" dirty="0">
                <a:solidFill>
                  <a:schemeClr val="tx1"/>
                </a:solidFill>
              </a:rPr>
              <a:t>Iodoform</a:t>
            </a:r>
            <a:r>
              <a:rPr lang="en-US" dirty="0">
                <a:solidFill>
                  <a:schemeClr val="tx1"/>
                </a:solidFill>
              </a:rPr>
              <a:t>: iodine impregnated gauze packing strips</a:t>
            </a:r>
          </a:p>
          <a:p>
            <a:pPr lvl="1">
              <a:buClr>
                <a:srgbClr val="C00000"/>
              </a:buClr>
            </a:pPr>
            <a:endParaRPr lang="en-US" dirty="0">
              <a:solidFill>
                <a:schemeClr val="tx1"/>
              </a:solidFill>
            </a:endParaRPr>
          </a:p>
          <a:p>
            <a:pPr lvl="1">
              <a:buClr>
                <a:srgbClr val="C00000"/>
              </a:buClr>
            </a:pPr>
            <a:r>
              <a:rPr lang="en-US" b="1" i="1" dirty="0" err="1">
                <a:solidFill>
                  <a:schemeClr val="tx1"/>
                </a:solidFill>
              </a:rPr>
              <a:t>Adaptic</a:t>
            </a:r>
            <a:r>
              <a:rPr lang="en-US" dirty="0">
                <a:solidFill>
                  <a:schemeClr val="tx1"/>
                </a:solidFill>
              </a:rPr>
              <a:t>: Vaseline Gauze. </a:t>
            </a:r>
            <a:br>
              <a:rPr lang="en-US" dirty="0">
                <a:solidFill>
                  <a:schemeClr val="tx1"/>
                </a:solidFill>
              </a:rPr>
            </a:br>
            <a:r>
              <a:rPr lang="en-US" dirty="0">
                <a:solidFill>
                  <a:schemeClr val="tx1"/>
                </a:solidFill>
              </a:rPr>
              <a:t>Patients Love this dressing. Ideal for most light exudating wounds, coated with light oil to prevent dressing adherence while soaking up exudate</a:t>
            </a:r>
          </a:p>
        </p:txBody>
      </p:sp>
      <p:pic>
        <p:nvPicPr>
          <p:cNvPr id="5" name="Picture 4"/>
          <p:cNvPicPr>
            <a:picLocks noChangeAspect="1"/>
          </p:cNvPicPr>
          <p:nvPr/>
        </p:nvPicPr>
        <p:blipFill rotWithShape="1">
          <a:blip r:embed="rId3"/>
          <a:srcRect l="27799" t="4341" r="25869" b="1031"/>
          <a:stretch/>
        </p:blipFill>
        <p:spPr>
          <a:xfrm>
            <a:off x="8382000" y="232612"/>
            <a:ext cx="1143001" cy="1748589"/>
          </a:xfrm>
          <a:prstGeom prst="rect">
            <a:avLst/>
          </a:prstGeom>
        </p:spPr>
      </p:pic>
      <p:pic>
        <p:nvPicPr>
          <p:cNvPr id="7" name="Picture 6"/>
          <p:cNvPicPr>
            <a:picLocks noChangeAspect="1"/>
          </p:cNvPicPr>
          <p:nvPr/>
        </p:nvPicPr>
        <p:blipFill>
          <a:blip r:embed="rId4"/>
          <a:stretch>
            <a:fillRect/>
          </a:stretch>
        </p:blipFill>
        <p:spPr>
          <a:xfrm>
            <a:off x="8382000" y="3469596"/>
            <a:ext cx="2143125" cy="2143125"/>
          </a:xfrm>
          <a:prstGeom prst="rect">
            <a:avLst/>
          </a:prstGeom>
        </p:spPr>
      </p:pic>
    </p:spTree>
    <p:extLst>
      <p:ext uri="{BB962C8B-B14F-4D97-AF65-F5344CB8AC3E}">
        <p14:creationId xmlns:p14="http://schemas.microsoft.com/office/powerpoint/2010/main" val="299122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353300" y="1297289"/>
            <a:ext cx="2971800" cy="878032"/>
          </a:xfrm>
          <a:prstGeom prst="rect">
            <a:avLst/>
          </a:prstGeom>
        </p:spPr>
      </p:pic>
      <p:sp>
        <p:nvSpPr>
          <p:cNvPr id="2" name="Title 1"/>
          <p:cNvSpPr>
            <a:spLocks noGrp="1"/>
          </p:cNvSpPr>
          <p:nvPr>
            <p:ph type="title"/>
          </p:nvPr>
        </p:nvSpPr>
        <p:spPr/>
        <p:txBody>
          <a:bodyPr/>
          <a:lstStyle/>
          <a:p>
            <a:pPr algn="l">
              <a:buClr>
                <a:srgbClr val="C00000"/>
              </a:buClr>
            </a:pPr>
            <a:r>
              <a:rPr lang="en-US" dirty="0"/>
              <a:t>Topical Applications</a:t>
            </a:r>
          </a:p>
        </p:txBody>
      </p:sp>
      <p:sp>
        <p:nvSpPr>
          <p:cNvPr id="3" name="Content Placeholder 2"/>
          <p:cNvSpPr>
            <a:spLocks noGrp="1"/>
          </p:cNvSpPr>
          <p:nvPr>
            <p:ph idx="1"/>
          </p:nvPr>
        </p:nvSpPr>
        <p:spPr>
          <a:xfrm>
            <a:off x="1752600" y="1736306"/>
            <a:ext cx="6248400" cy="4953001"/>
          </a:xfrm>
        </p:spPr>
        <p:txBody>
          <a:bodyPr>
            <a:normAutofit/>
          </a:bodyPr>
          <a:lstStyle/>
          <a:p>
            <a:pPr>
              <a:buClr>
                <a:srgbClr val="C00000"/>
              </a:buClr>
            </a:pPr>
            <a:r>
              <a:rPr lang="en-US" b="1" i="1" u="sng" dirty="0">
                <a:solidFill>
                  <a:schemeClr val="tx1"/>
                </a:solidFill>
              </a:rPr>
              <a:t>Collagenase Santyl</a:t>
            </a:r>
            <a:r>
              <a:rPr lang="en-US" dirty="0">
                <a:solidFill>
                  <a:schemeClr val="tx1"/>
                </a:solidFill>
              </a:rPr>
              <a:t>: </a:t>
            </a:r>
          </a:p>
          <a:p>
            <a:pPr marL="114300" indent="0">
              <a:buClr>
                <a:srgbClr val="C00000"/>
              </a:buClr>
              <a:buNone/>
            </a:pPr>
            <a:r>
              <a:rPr lang="en-US" dirty="0">
                <a:solidFill>
                  <a:schemeClr val="tx1"/>
                </a:solidFill>
              </a:rPr>
              <a:t>sterile enzymatic debridement with ability to digest collagen in necrotic tissue.  Cover edge to edge nickel thickness.  Daily treatment.</a:t>
            </a:r>
          </a:p>
          <a:p>
            <a:pPr>
              <a:buClr>
                <a:srgbClr val="C00000"/>
              </a:buClr>
            </a:pPr>
            <a:endParaRPr lang="en-US" dirty="0">
              <a:solidFill>
                <a:schemeClr val="tx1"/>
              </a:solidFill>
            </a:endParaRPr>
          </a:p>
          <a:p>
            <a:pPr>
              <a:buClr>
                <a:srgbClr val="C00000"/>
              </a:buClr>
            </a:pPr>
            <a:r>
              <a:rPr lang="en-US" b="1" i="1" u="sng" dirty="0">
                <a:solidFill>
                  <a:schemeClr val="tx1"/>
                </a:solidFill>
              </a:rPr>
              <a:t>Bacitracin:</a:t>
            </a:r>
            <a:r>
              <a:rPr lang="en-US" b="1" i="1" dirty="0">
                <a:solidFill>
                  <a:schemeClr val="tx1"/>
                </a:solidFill>
              </a:rPr>
              <a:t> </a:t>
            </a:r>
          </a:p>
          <a:p>
            <a:pPr marL="114300" indent="0">
              <a:buClr>
                <a:srgbClr val="C00000"/>
              </a:buClr>
              <a:buNone/>
            </a:pPr>
            <a:r>
              <a:rPr lang="en-US" dirty="0">
                <a:solidFill>
                  <a:schemeClr val="tx1"/>
                </a:solidFill>
              </a:rPr>
              <a:t>Topical antibiotic, has a wide spectrum for gram positives and negatives</a:t>
            </a:r>
          </a:p>
          <a:p>
            <a:pPr>
              <a:buClr>
                <a:srgbClr val="C00000"/>
              </a:buClr>
            </a:pPr>
            <a:endParaRPr lang="en-US" dirty="0">
              <a:solidFill>
                <a:schemeClr val="tx1"/>
              </a:solidFill>
            </a:endParaRPr>
          </a:p>
        </p:txBody>
      </p:sp>
    </p:spTree>
    <p:extLst>
      <p:ext uri="{BB962C8B-B14F-4D97-AF65-F5344CB8AC3E}">
        <p14:creationId xmlns:p14="http://schemas.microsoft.com/office/powerpoint/2010/main" val="1714249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Cleansers</a:t>
            </a:r>
          </a:p>
        </p:txBody>
      </p:sp>
      <p:sp>
        <p:nvSpPr>
          <p:cNvPr id="3" name="Content Placeholder 2"/>
          <p:cNvSpPr>
            <a:spLocks noGrp="1"/>
          </p:cNvSpPr>
          <p:nvPr>
            <p:ph idx="1"/>
          </p:nvPr>
        </p:nvSpPr>
        <p:spPr>
          <a:xfrm>
            <a:off x="1981201" y="1900868"/>
            <a:ext cx="8355961" cy="4499933"/>
          </a:xfrm>
        </p:spPr>
        <p:txBody>
          <a:bodyPr>
            <a:normAutofit fontScale="92500" lnSpcReduction="20000"/>
          </a:bodyPr>
          <a:lstStyle/>
          <a:p>
            <a:pPr marL="114300" indent="0">
              <a:buClr>
                <a:srgbClr val="C00000"/>
              </a:buClr>
              <a:buNone/>
            </a:pPr>
            <a:endParaRPr lang="en-US" b="1" i="1" u="sng" dirty="0">
              <a:solidFill>
                <a:schemeClr val="tx1"/>
              </a:solidFill>
            </a:endParaRPr>
          </a:p>
          <a:p>
            <a:pPr>
              <a:buClr>
                <a:srgbClr val="C00000"/>
              </a:buClr>
            </a:pPr>
            <a:r>
              <a:rPr lang="en-US" b="1" i="1" u="sng" dirty="0">
                <a:solidFill>
                  <a:schemeClr val="tx1"/>
                </a:solidFill>
              </a:rPr>
              <a:t>Wound Wash/Normal Saline</a:t>
            </a:r>
            <a:r>
              <a:rPr lang="en-US" dirty="0">
                <a:solidFill>
                  <a:schemeClr val="tx1"/>
                </a:solidFill>
              </a:rPr>
              <a:t>: Most commonly used wound cleanser.  Be sure to irrigate and scrub, not just pat.</a:t>
            </a:r>
          </a:p>
          <a:p>
            <a:pPr>
              <a:buClr>
                <a:srgbClr val="C00000"/>
              </a:buClr>
            </a:pPr>
            <a:endParaRPr lang="en-US" b="1" i="1" u="sng" dirty="0">
              <a:solidFill>
                <a:schemeClr val="tx1"/>
              </a:solidFill>
            </a:endParaRPr>
          </a:p>
          <a:p>
            <a:pPr>
              <a:buClr>
                <a:srgbClr val="C00000"/>
              </a:buClr>
            </a:pPr>
            <a:r>
              <a:rPr lang="en-US" b="1" i="1" u="sng" dirty="0">
                <a:solidFill>
                  <a:schemeClr val="tx1"/>
                </a:solidFill>
              </a:rPr>
              <a:t>Dakin solution</a:t>
            </a:r>
            <a:r>
              <a:rPr lang="en-US" dirty="0">
                <a:solidFill>
                  <a:schemeClr val="tx1"/>
                </a:solidFill>
              </a:rPr>
              <a:t>: Effective against bacteria. Effective in killing all micro organisms in burns. Recommended use BID to QID</a:t>
            </a:r>
          </a:p>
          <a:p>
            <a:pPr marL="114300" indent="0">
              <a:buClr>
                <a:srgbClr val="C00000"/>
              </a:buClr>
              <a:buNone/>
            </a:pPr>
            <a:endParaRPr lang="en-US" dirty="0">
              <a:solidFill>
                <a:schemeClr val="tx1"/>
              </a:solidFill>
            </a:endParaRPr>
          </a:p>
          <a:p>
            <a:pPr>
              <a:buClr>
                <a:srgbClr val="C00000"/>
              </a:buClr>
            </a:pPr>
            <a:r>
              <a:rPr lang="en-US" b="1" i="1" u="sng" dirty="0">
                <a:solidFill>
                  <a:schemeClr val="tx1"/>
                </a:solidFill>
              </a:rPr>
              <a:t>Acetic acid</a:t>
            </a:r>
            <a:r>
              <a:rPr lang="en-US" dirty="0">
                <a:solidFill>
                  <a:schemeClr val="tx1"/>
                </a:solidFill>
              </a:rPr>
              <a:t>: bacteriocidal against many gram positive and negative organisms especially pseudomonas aeruginosa. Recommended use TID</a:t>
            </a:r>
          </a:p>
          <a:p>
            <a:pPr>
              <a:buClr>
                <a:srgbClr val="C00000"/>
              </a:buClr>
            </a:pPr>
            <a:endParaRPr lang="en-US" dirty="0">
              <a:solidFill>
                <a:schemeClr val="tx1"/>
              </a:solidFill>
            </a:endParaRPr>
          </a:p>
        </p:txBody>
      </p:sp>
    </p:spTree>
    <p:extLst>
      <p:ext uri="{BB962C8B-B14F-4D97-AF65-F5344CB8AC3E}">
        <p14:creationId xmlns:p14="http://schemas.microsoft.com/office/powerpoint/2010/main" val="736997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195204" y="2747963"/>
            <a:ext cx="2143125" cy="2143125"/>
          </a:xfrm>
          <a:prstGeom prst="rect">
            <a:avLst/>
          </a:prstGeom>
        </p:spPr>
      </p:pic>
      <p:sp>
        <p:nvSpPr>
          <p:cNvPr id="2" name="Title 1"/>
          <p:cNvSpPr>
            <a:spLocks noGrp="1"/>
          </p:cNvSpPr>
          <p:nvPr>
            <p:ph type="title"/>
          </p:nvPr>
        </p:nvSpPr>
        <p:spPr/>
        <p:txBody>
          <a:bodyPr>
            <a:normAutofit/>
          </a:bodyPr>
          <a:lstStyle/>
          <a:p>
            <a:pPr algn="ctr">
              <a:buClr>
                <a:srgbClr val="C00000"/>
              </a:buClr>
            </a:pPr>
            <a:r>
              <a:rPr lang="en-US" dirty="0"/>
              <a:t>Topical Antibacterial agents</a:t>
            </a:r>
          </a:p>
        </p:txBody>
      </p:sp>
      <p:sp>
        <p:nvSpPr>
          <p:cNvPr id="3" name="Content Placeholder 2"/>
          <p:cNvSpPr>
            <a:spLocks noGrp="1"/>
          </p:cNvSpPr>
          <p:nvPr>
            <p:ph idx="1"/>
          </p:nvPr>
        </p:nvSpPr>
        <p:spPr>
          <a:xfrm>
            <a:off x="1981200" y="1676401"/>
            <a:ext cx="3886200" cy="4449763"/>
          </a:xfrm>
        </p:spPr>
        <p:txBody>
          <a:bodyPr>
            <a:normAutofit fontScale="92500" lnSpcReduction="10000"/>
          </a:bodyPr>
          <a:lstStyle/>
          <a:p>
            <a:pPr>
              <a:buClr>
                <a:srgbClr val="C00000"/>
              </a:buClr>
            </a:pPr>
            <a:r>
              <a:rPr lang="en-US" b="1" i="1" u="sng" dirty="0">
                <a:solidFill>
                  <a:schemeClr val="tx1"/>
                </a:solidFill>
              </a:rPr>
              <a:t>Aquacel AG: </a:t>
            </a:r>
            <a:r>
              <a:rPr lang="en-US" dirty="0">
                <a:solidFill>
                  <a:schemeClr val="tx1"/>
                </a:solidFill>
              </a:rPr>
              <a:t>silver fibers gel on contact with the wound locking exudate wicking bacteria away from wound </a:t>
            </a:r>
          </a:p>
          <a:p>
            <a:pPr>
              <a:buClr>
                <a:srgbClr val="C00000"/>
              </a:buClr>
            </a:pPr>
            <a:endParaRPr lang="en-US" dirty="0">
              <a:solidFill>
                <a:schemeClr val="tx1"/>
              </a:solidFill>
            </a:endParaRPr>
          </a:p>
          <a:p>
            <a:pPr>
              <a:buClr>
                <a:srgbClr val="C00000"/>
              </a:buClr>
            </a:pPr>
            <a:r>
              <a:rPr lang="en-US" b="1" i="1" u="sng" dirty="0">
                <a:solidFill>
                  <a:schemeClr val="tx1"/>
                </a:solidFill>
              </a:rPr>
              <a:t>Silver</a:t>
            </a:r>
            <a:r>
              <a:rPr lang="en-US" dirty="0">
                <a:solidFill>
                  <a:schemeClr val="tx1"/>
                </a:solidFill>
              </a:rPr>
              <a:t>: (silvadene) can impede fibroblast activity. Use on eschars, scabs, infected wounds.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1" y="4060158"/>
            <a:ext cx="1948127" cy="2089944"/>
          </a:xfrm>
          <a:prstGeom prst="rect">
            <a:avLst/>
          </a:prstGeom>
        </p:spPr>
      </p:pic>
      <p:pic>
        <p:nvPicPr>
          <p:cNvPr id="5" name="Picture 4"/>
          <p:cNvPicPr>
            <a:picLocks noChangeAspect="1"/>
          </p:cNvPicPr>
          <p:nvPr/>
        </p:nvPicPr>
        <p:blipFill>
          <a:blip r:embed="rId5"/>
          <a:stretch>
            <a:fillRect/>
          </a:stretch>
        </p:blipFill>
        <p:spPr>
          <a:xfrm>
            <a:off x="6052079" y="1676401"/>
            <a:ext cx="2143125" cy="2143125"/>
          </a:xfrm>
          <a:prstGeom prst="rect">
            <a:avLst/>
          </a:prstGeom>
        </p:spPr>
      </p:pic>
    </p:spTree>
    <p:extLst>
      <p:ext uri="{BB962C8B-B14F-4D97-AF65-F5344CB8AC3E}">
        <p14:creationId xmlns:p14="http://schemas.microsoft.com/office/powerpoint/2010/main" val="1085150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88208</TotalTime>
  <Words>4268</Words>
  <Application>Microsoft Macintosh PowerPoint</Application>
  <PresentationFormat>Widescreen</PresentationFormat>
  <Paragraphs>359</Paragraphs>
  <Slides>41</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Arial Rounded MT Bold</vt:lpstr>
      <vt:lpstr>Calibri</vt:lpstr>
      <vt:lpstr>Calibri Light</vt:lpstr>
      <vt:lpstr>Office Theme</vt:lpstr>
      <vt:lpstr>Dressing Changes  Wednesday, October 2, 2024 </vt:lpstr>
      <vt:lpstr>Agenda</vt:lpstr>
      <vt:lpstr>PowerPoint Presentation</vt:lpstr>
      <vt:lpstr>PowerPoint Presentation</vt:lpstr>
      <vt:lpstr>PowerPoint Presentation</vt:lpstr>
      <vt:lpstr>PowerPoint Presentation</vt:lpstr>
      <vt:lpstr>Topical Applications</vt:lpstr>
      <vt:lpstr>Cleansers</vt:lpstr>
      <vt:lpstr>Topical Antibacterial agents</vt:lpstr>
      <vt:lpstr>PowerPoint Presentation</vt:lpstr>
      <vt:lpstr>Wound Packing</vt:lpstr>
      <vt:lpstr>PowerPoint Presentation</vt:lpstr>
      <vt:lpstr>Closed Pulse Irrigation</vt:lpstr>
      <vt:lpstr>Pulse Irrigation</vt:lpstr>
      <vt:lpstr>Dressings: An Overview</vt:lpstr>
      <vt:lpstr>Dressings: An Overview</vt:lpstr>
      <vt:lpstr>Dressings: An Overview</vt:lpstr>
      <vt:lpstr>What Is Iodosorb (Cadexomer Iodine)?</vt:lpstr>
      <vt:lpstr>How Does Iodosorb Work?</vt:lpstr>
      <vt:lpstr>How Does Iodosorb Work?</vt:lpstr>
      <vt:lpstr>What Is Collagenase?</vt:lpstr>
      <vt:lpstr>How to Apply Collagenase?</vt:lpstr>
      <vt:lpstr>How to Apply Collagenase?</vt:lpstr>
      <vt:lpstr>What Are Pros/Cons of Collagenase?</vt:lpstr>
      <vt:lpstr>What Is Silvadene  (Silver sulfadiazine [SSD])?</vt:lpstr>
      <vt:lpstr>How to Apply Silvadene?</vt:lpstr>
      <vt:lpstr>What Are Pros/Cons of Silvadene?</vt:lpstr>
      <vt:lpstr>Silvadene (silver sulfadiazene)</vt:lpstr>
      <vt:lpstr>What Is Triple Antibiotic Ointment?</vt:lpstr>
      <vt:lpstr>How to Apply Triple Antibiotic Ointment?</vt:lpstr>
      <vt:lpstr>What Is Dakin Solution (chlorhexidine)?</vt:lpstr>
      <vt:lpstr>What Is Dakin Solution (chlorhexidine)?</vt:lpstr>
      <vt:lpstr>How to Apply Dakin’s Solution?</vt:lpstr>
      <vt:lpstr>What Is InterDry?</vt:lpstr>
      <vt:lpstr>How to Apply InterDry?</vt:lpstr>
      <vt:lpstr>What Is Allevyn?</vt:lpstr>
      <vt:lpstr>How to Apply Allevyn?</vt:lpstr>
      <vt:lpstr>How to Remove Allevyn?</vt:lpstr>
      <vt:lpstr>What Is Medihoney?</vt:lpstr>
      <vt:lpstr>How to Apply Medihoney?</vt:lpstr>
      <vt:lpstr>How to Apply  Vac White Foam?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1176</cp:revision>
  <cp:lastPrinted>2020-07-30T15:28:48Z</cp:lastPrinted>
  <dcterms:created xsi:type="dcterms:W3CDTF">2019-03-18T00:19:13Z</dcterms:created>
  <dcterms:modified xsi:type="dcterms:W3CDTF">2024-07-16T16:52:52Z</dcterms:modified>
</cp:coreProperties>
</file>