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4" r:id="rId3"/>
  </p:sldMasterIdLst>
  <p:notesMasterIdLst>
    <p:notesMasterId r:id="rId58"/>
  </p:notesMasterIdLst>
  <p:handoutMasterIdLst>
    <p:handoutMasterId r:id="rId59"/>
  </p:handoutMasterIdLst>
  <p:sldIdLst>
    <p:sldId id="1639" r:id="rId4"/>
    <p:sldId id="280" r:id="rId5"/>
    <p:sldId id="397" r:id="rId6"/>
    <p:sldId id="403" r:id="rId7"/>
    <p:sldId id="446" r:id="rId8"/>
    <p:sldId id="404" r:id="rId9"/>
    <p:sldId id="406" r:id="rId10"/>
    <p:sldId id="453" r:id="rId11"/>
    <p:sldId id="463" r:id="rId12"/>
    <p:sldId id="398" r:id="rId13"/>
    <p:sldId id="454" r:id="rId14"/>
    <p:sldId id="465" r:id="rId15"/>
    <p:sldId id="466" r:id="rId16"/>
    <p:sldId id="467" r:id="rId17"/>
    <p:sldId id="468" r:id="rId18"/>
    <p:sldId id="443" r:id="rId19"/>
    <p:sldId id="444" r:id="rId20"/>
    <p:sldId id="409" r:id="rId21"/>
    <p:sldId id="459" r:id="rId22"/>
    <p:sldId id="455" r:id="rId23"/>
    <p:sldId id="457" r:id="rId24"/>
    <p:sldId id="458" r:id="rId25"/>
    <p:sldId id="411" r:id="rId26"/>
    <p:sldId id="410" r:id="rId27"/>
    <p:sldId id="461" r:id="rId28"/>
    <p:sldId id="462" r:id="rId29"/>
    <p:sldId id="460" r:id="rId30"/>
    <p:sldId id="442" r:id="rId31"/>
    <p:sldId id="445" r:id="rId32"/>
    <p:sldId id="413" r:id="rId33"/>
    <p:sldId id="400" r:id="rId34"/>
    <p:sldId id="447" r:id="rId35"/>
    <p:sldId id="448" r:id="rId36"/>
    <p:sldId id="449" r:id="rId37"/>
    <p:sldId id="450" r:id="rId38"/>
    <p:sldId id="451" r:id="rId39"/>
    <p:sldId id="452" r:id="rId40"/>
    <p:sldId id="439" r:id="rId41"/>
    <p:sldId id="440" r:id="rId42"/>
    <p:sldId id="441" r:id="rId43"/>
    <p:sldId id="415" r:id="rId44"/>
    <p:sldId id="416" r:id="rId45"/>
    <p:sldId id="414" r:id="rId46"/>
    <p:sldId id="417" r:id="rId47"/>
    <p:sldId id="418" r:id="rId48"/>
    <p:sldId id="419" r:id="rId49"/>
    <p:sldId id="420" r:id="rId50"/>
    <p:sldId id="423" r:id="rId51"/>
    <p:sldId id="424" r:id="rId52"/>
    <p:sldId id="426" r:id="rId53"/>
    <p:sldId id="427" r:id="rId54"/>
    <p:sldId id="402" r:id="rId55"/>
    <p:sldId id="464" r:id="rId56"/>
    <p:sldId id="329" r:id="rId57"/>
  </p:sldIdLst>
  <p:sldSz cx="9144000" cy="5143500" type="screen16x9"/>
  <p:notesSz cx="7315200" cy="96012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7"/>
    <p:restoredTop sz="91353"/>
  </p:normalViewPr>
  <p:slideViewPr>
    <p:cSldViewPr showGuides="1">
      <p:cViewPr varScale="1">
        <p:scale>
          <a:sx n="134" d="100"/>
          <a:sy n="134" d="100"/>
        </p:scale>
        <p:origin x="424" y="1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7BA564F-3F92-468F-87B8-1E2CBAD9F8E4}" type="datetimeFigureOut">
              <a:rPr lang="en-US" smtClean="0"/>
              <a:t>7/16/24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629611-69B6-47DB-B4E1-E3D2F623A101}" type="slidenum">
              <a:rPr lang="en-US" smtClean="0"/>
              <a:t>‹#›</a:t>
            </a:fld>
            <a:endParaRPr lang="en-US"/>
          </a:p>
        </p:txBody>
      </p:sp>
    </p:spTree>
    <p:extLst>
      <p:ext uri="{BB962C8B-B14F-4D97-AF65-F5344CB8AC3E}">
        <p14:creationId xmlns:p14="http://schemas.microsoft.com/office/powerpoint/2010/main" val="310024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1BB808-1081-4AB9-AAD3-EFE69D2CF4A6}" type="datetimeFigureOut">
              <a:rPr lang="en-US" smtClean="0"/>
              <a:t>7/16/24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530C72-CE6C-4476-B049-4347899B90EA}" type="slidenum">
              <a:rPr lang="en-US" smtClean="0"/>
              <a:t>‹#›</a:t>
            </a:fld>
            <a:endParaRPr lang="en-US"/>
          </a:p>
        </p:txBody>
      </p:sp>
    </p:spTree>
    <p:extLst>
      <p:ext uri="{BB962C8B-B14F-4D97-AF65-F5344CB8AC3E}">
        <p14:creationId xmlns:p14="http://schemas.microsoft.com/office/powerpoint/2010/main" val="2379160378"/>
      </p:ext>
    </p:extLst>
  </p:cSld>
  <p:clrMap bg1="lt1" tx1="dk1" bg2="lt2" tx2="dk2" accent1="accent1" accent2="accent2" accent3="accent3" accent4="accent4" accent5="accent5" accent6="accent6" hlink="hlink" folHlink="folHlink"/>
  <p:notesStyle>
    <a:lvl1pPr marL="0" algn="l" defTabSz="914150" rtl="0" eaLnBrk="1" latinLnBrk="0" hangingPunct="1">
      <a:defRPr sz="1200" kern="1200">
        <a:solidFill>
          <a:schemeClr val="tx1"/>
        </a:solidFill>
        <a:latin typeface="+mn-lt"/>
        <a:ea typeface="+mn-ea"/>
        <a:cs typeface="+mn-cs"/>
      </a:defRPr>
    </a:lvl1pPr>
    <a:lvl2pPr marL="457074" algn="l" defTabSz="914150" rtl="0" eaLnBrk="1" latinLnBrk="0" hangingPunct="1">
      <a:defRPr sz="1200" kern="1200">
        <a:solidFill>
          <a:schemeClr val="tx1"/>
        </a:solidFill>
        <a:latin typeface="+mn-lt"/>
        <a:ea typeface="+mn-ea"/>
        <a:cs typeface="+mn-cs"/>
      </a:defRPr>
    </a:lvl2pPr>
    <a:lvl3pPr marL="914150" algn="l" defTabSz="914150" rtl="0" eaLnBrk="1" latinLnBrk="0" hangingPunct="1">
      <a:defRPr sz="1200" kern="1200">
        <a:solidFill>
          <a:schemeClr val="tx1"/>
        </a:solidFill>
        <a:latin typeface="+mn-lt"/>
        <a:ea typeface="+mn-ea"/>
        <a:cs typeface="+mn-cs"/>
      </a:defRPr>
    </a:lvl3pPr>
    <a:lvl4pPr marL="1371225" algn="l" defTabSz="914150" rtl="0" eaLnBrk="1" latinLnBrk="0" hangingPunct="1">
      <a:defRPr sz="1200" kern="1200">
        <a:solidFill>
          <a:schemeClr val="tx1"/>
        </a:solidFill>
        <a:latin typeface="+mn-lt"/>
        <a:ea typeface="+mn-ea"/>
        <a:cs typeface="+mn-cs"/>
      </a:defRPr>
    </a:lvl4pPr>
    <a:lvl5pPr marL="1828301" algn="l" defTabSz="914150" rtl="0" eaLnBrk="1" latinLnBrk="0" hangingPunct="1">
      <a:defRPr sz="1200" kern="1200">
        <a:solidFill>
          <a:schemeClr val="tx1"/>
        </a:solidFill>
        <a:latin typeface="+mn-lt"/>
        <a:ea typeface="+mn-ea"/>
        <a:cs typeface="+mn-cs"/>
      </a:defRPr>
    </a:lvl5pPr>
    <a:lvl6pPr marL="2285376" algn="l" defTabSz="914150" rtl="0" eaLnBrk="1" latinLnBrk="0" hangingPunct="1">
      <a:defRPr sz="1200" kern="1200">
        <a:solidFill>
          <a:schemeClr val="tx1"/>
        </a:solidFill>
        <a:latin typeface="+mn-lt"/>
        <a:ea typeface="+mn-ea"/>
        <a:cs typeface="+mn-cs"/>
      </a:defRPr>
    </a:lvl6pPr>
    <a:lvl7pPr marL="2742450" algn="l" defTabSz="914150" rtl="0" eaLnBrk="1" latinLnBrk="0" hangingPunct="1">
      <a:defRPr sz="1200" kern="1200">
        <a:solidFill>
          <a:schemeClr val="tx1"/>
        </a:solidFill>
        <a:latin typeface="+mn-lt"/>
        <a:ea typeface="+mn-ea"/>
        <a:cs typeface="+mn-cs"/>
      </a:defRPr>
    </a:lvl7pPr>
    <a:lvl8pPr marL="3199525" algn="l" defTabSz="914150" rtl="0" eaLnBrk="1" latinLnBrk="0" hangingPunct="1">
      <a:defRPr sz="1200" kern="1200">
        <a:solidFill>
          <a:schemeClr val="tx1"/>
        </a:solidFill>
        <a:latin typeface="+mn-lt"/>
        <a:ea typeface="+mn-ea"/>
        <a:cs typeface="+mn-cs"/>
      </a:defRPr>
    </a:lvl8pPr>
    <a:lvl9pPr marL="3656601" algn="l" defTabSz="914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36141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296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3784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0" y="204134"/>
            <a:ext cx="3008906" cy="872075"/>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4549" y="204080"/>
            <a:ext cx="5112868" cy="439002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70" y="1076367"/>
            <a:ext cx="3008906" cy="3517953"/>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0432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24" y="3603003"/>
            <a:ext cx="5485700" cy="425572"/>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624" y="461233"/>
            <a:ext cx="5485700" cy="3087146"/>
          </a:xfrm>
        </p:spPr>
        <p:txBody>
          <a:bodyPr/>
          <a:lstStyle>
            <a:lvl1pPr marL="0" indent="0">
              <a:buNone/>
              <a:defRPr sz="3600"/>
            </a:lvl1pPr>
            <a:lvl2pPr marL="426304" indent="0">
              <a:buNone/>
              <a:defRPr sz="3100"/>
            </a:lvl2pPr>
            <a:lvl3pPr marL="852527" indent="0">
              <a:buNone/>
              <a:defRPr sz="2600"/>
            </a:lvl3pPr>
            <a:lvl4pPr marL="1278871" indent="0">
              <a:buNone/>
              <a:defRPr sz="2300"/>
            </a:lvl4pPr>
            <a:lvl5pPr marL="1705029" indent="0">
              <a:buNone/>
              <a:defRPr sz="2300"/>
            </a:lvl5pPr>
            <a:lvl6pPr marL="2131381" indent="0">
              <a:buNone/>
              <a:defRPr sz="2300"/>
            </a:lvl6pPr>
            <a:lvl7pPr marL="2557610" indent="0">
              <a:buNone/>
              <a:defRPr sz="2300"/>
            </a:lvl7pPr>
            <a:lvl8pPr marL="2983858" indent="0">
              <a:buNone/>
              <a:defRPr sz="2300"/>
            </a:lvl8pPr>
            <a:lvl9pPr marL="3410134" indent="0">
              <a:buNone/>
              <a:defRPr sz="2300"/>
            </a:lvl9pPr>
          </a:lstStyle>
          <a:p>
            <a:pPr lvl="0"/>
            <a:endParaRPr lang="en-US" noProof="0" dirty="0"/>
          </a:p>
        </p:txBody>
      </p:sp>
      <p:sp>
        <p:nvSpPr>
          <p:cNvPr id="4" name="Text Placeholder 3"/>
          <p:cNvSpPr>
            <a:spLocks noGrp="1"/>
          </p:cNvSpPr>
          <p:nvPr>
            <p:ph type="body" sz="half" idx="2"/>
          </p:nvPr>
        </p:nvSpPr>
        <p:spPr>
          <a:xfrm>
            <a:off x="1792624" y="4025501"/>
            <a:ext cx="5485700" cy="603477"/>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8310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4182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74" y="11"/>
            <a:ext cx="2286000" cy="45940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 y="11"/>
            <a:ext cx="6689962" cy="4594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9923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831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00582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50" y="1199976"/>
            <a:ext cx="4031134"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6661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0" y="1597644"/>
            <a:ext cx="7771700" cy="1102303"/>
          </a:xfrm>
        </p:spPr>
        <p:txBody>
          <a:bodyPr/>
          <a:lstStyle/>
          <a:p>
            <a:r>
              <a:rPr lang="en-US"/>
              <a:t>Click to edit Master title style</a:t>
            </a:r>
          </a:p>
        </p:txBody>
      </p:sp>
      <p:sp>
        <p:nvSpPr>
          <p:cNvPr id="3" name="Subtitle 2"/>
          <p:cNvSpPr>
            <a:spLocks noGrp="1"/>
          </p:cNvSpPr>
          <p:nvPr>
            <p:ph type="subTitle" idx="1"/>
          </p:nvPr>
        </p:nvSpPr>
        <p:spPr>
          <a:xfrm>
            <a:off x="1372300" y="2916683"/>
            <a:ext cx="6399400" cy="1315089"/>
          </a:xfrm>
        </p:spPr>
        <p:txBody>
          <a:bodyPr/>
          <a:lstStyle>
            <a:lvl1pPr marL="0" indent="0" algn="ctr">
              <a:buNone/>
              <a:defRPr/>
            </a:lvl1pPr>
            <a:lvl2pPr marL="463436" indent="0" algn="ctr">
              <a:buNone/>
              <a:defRPr/>
            </a:lvl2pPr>
            <a:lvl3pPr marL="926372" indent="0" algn="ctr">
              <a:buNone/>
              <a:defRPr/>
            </a:lvl3pPr>
            <a:lvl4pPr marL="1389394" indent="0" algn="ctr">
              <a:buNone/>
              <a:defRPr/>
            </a:lvl4pPr>
            <a:lvl5pPr marL="1852519" indent="0" algn="ctr">
              <a:buNone/>
              <a:defRPr/>
            </a:lvl5pPr>
            <a:lvl6pPr marL="2315653" indent="0" algn="ctr">
              <a:buNone/>
              <a:defRPr/>
            </a:lvl6pPr>
            <a:lvl7pPr marL="2778770" indent="0" algn="ctr">
              <a:buNone/>
              <a:defRPr/>
            </a:lvl7pPr>
            <a:lvl8pPr marL="3241906" indent="0" algn="ctr">
              <a:buNone/>
              <a:defRPr/>
            </a:lvl8pPr>
            <a:lvl9pPr marL="3705043"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980559012"/>
      </p:ext>
    </p:extLst>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823291561"/>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533400" y="1276350"/>
            <a:ext cx="6781800" cy="2667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8760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09" y="3307325"/>
            <a:ext cx="7771700" cy="1022072"/>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909" y="2180188"/>
            <a:ext cx="7771700" cy="1124978"/>
          </a:xfrm>
        </p:spPr>
        <p:txBody>
          <a:bodyPr anchor="b"/>
          <a:lstStyle>
            <a:lvl1pPr marL="0" indent="0">
              <a:buNone/>
              <a:defRPr sz="2200"/>
            </a:lvl1pPr>
            <a:lvl2pPr marL="463436" indent="0">
              <a:buNone/>
              <a:defRPr sz="2000"/>
            </a:lvl2pPr>
            <a:lvl3pPr marL="926372" indent="0">
              <a:buNone/>
              <a:defRPr sz="1800"/>
            </a:lvl3pPr>
            <a:lvl4pPr marL="1389394" indent="0">
              <a:buNone/>
              <a:defRPr sz="1500"/>
            </a:lvl4pPr>
            <a:lvl5pPr marL="1852519" indent="0">
              <a:buNone/>
              <a:defRPr sz="1500"/>
            </a:lvl5pPr>
            <a:lvl6pPr marL="2315653" indent="0">
              <a:buNone/>
              <a:defRPr sz="1500"/>
            </a:lvl6pPr>
            <a:lvl7pPr marL="2778770" indent="0">
              <a:buNone/>
              <a:defRPr sz="1500"/>
            </a:lvl7pPr>
            <a:lvl8pPr marL="3241906" indent="0">
              <a:buNone/>
              <a:defRPr sz="1500"/>
            </a:lvl8pPr>
            <a:lvl9pPr marL="3705043"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967230662"/>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19" y="1202182"/>
            <a:ext cx="4031132"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611463105"/>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51" y="205810"/>
            <a:ext cx="8230300" cy="858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50" y="1153294"/>
            <a:ext cx="4039884"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4" name="Content Placeholder 3"/>
          <p:cNvSpPr>
            <a:spLocks noGrp="1"/>
          </p:cNvSpPr>
          <p:nvPr>
            <p:ph sz="half" idx="2"/>
          </p:nvPr>
        </p:nvSpPr>
        <p:spPr>
          <a:xfrm>
            <a:off x="456850" y="1630781"/>
            <a:ext cx="4039884"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17" y="1153294"/>
            <a:ext cx="4041635"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517" y="1630781"/>
            <a:ext cx="4041635"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1180445421"/>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949086466"/>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351511771"/>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0" y="204066"/>
            <a:ext cx="3008908" cy="87207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85" y="204071"/>
            <a:ext cx="5112869" cy="439002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850" y="1078348"/>
            <a:ext cx="3008908" cy="3517951"/>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1771719560"/>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98" y="3599926"/>
            <a:ext cx="5485700" cy="42557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398" y="460867"/>
            <a:ext cx="5485700" cy="3087146"/>
          </a:xfrm>
        </p:spPr>
        <p:txBody>
          <a:bodyPr/>
          <a:lstStyle>
            <a:lvl1pPr marL="0" indent="0">
              <a:buNone/>
              <a:defRPr sz="3500"/>
            </a:lvl1pPr>
            <a:lvl2pPr marL="463436" indent="0">
              <a:buNone/>
              <a:defRPr sz="3100"/>
            </a:lvl2pPr>
            <a:lvl3pPr marL="926372" indent="0">
              <a:buNone/>
              <a:defRPr sz="2600"/>
            </a:lvl3pPr>
            <a:lvl4pPr marL="1389394" indent="0">
              <a:buNone/>
              <a:defRPr sz="2200"/>
            </a:lvl4pPr>
            <a:lvl5pPr marL="1852519" indent="0">
              <a:buNone/>
              <a:defRPr sz="2200"/>
            </a:lvl5pPr>
            <a:lvl6pPr marL="2315653" indent="0">
              <a:buNone/>
              <a:defRPr sz="2200"/>
            </a:lvl6pPr>
            <a:lvl7pPr marL="2778770" indent="0">
              <a:buNone/>
              <a:defRPr sz="2200"/>
            </a:lvl7pPr>
            <a:lvl8pPr marL="3241906" indent="0">
              <a:buNone/>
              <a:defRPr sz="2200"/>
            </a:lvl8pPr>
            <a:lvl9pPr marL="3705043" indent="0">
              <a:buNone/>
              <a:defRPr sz="2200"/>
            </a:lvl9pPr>
          </a:lstStyle>
          <a:p>
            <a:pPr lvl="0"/>
            <a:endParaRPr lang="en-US" noProof="0"/>
          </a:p>
        </p:txBody>
      </p:sp>
      <p:sp>
        <p:nvSpPr>
          <p:cNvPr id="4" name="Text Placeholder 3"/>
          <p:cNvSpPr>
            <a:spLocks noGrp="1"/>
          </p:cNvSpPr>
          <p:nvPr>
            <p:ph type="body" sz="half" idx="2"/>
          </p:nvPr>
        </p:nvSpPr>
        <p:spPr>
          <a:xfrm>
            <a:off x="1792398" y="4027654"/>
            <a:ext cx="5485700" cy="603476"/>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473022221"/>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391656746"/>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6" y="6"/>
            <a:ext cx="2286000" cy="4594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1" y="6"/>
            <a:ext cx="6689963" cy="4594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366637787"/>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039915086"/>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61" y="205810"/>
            <a:ext cx="8230300" cy="8581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6861" y="1200913"/>
            <a:ext cx="8230300" cy="3394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7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2453246149"/>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19" y="1202182"/>
            <a:ext cx="4031132"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2176172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2" y="1598030"/>
            <a:ext cx="7771700" cy="1102302"/>
          </a:xfrm>
        </p:spPr>
        <p:txBody>
          <a:bodyPr/>
          <a:lstStyle/>
          <a:p>
            <a:r>
              <a:rPr lang="en-US"/>
              <a:t>Click to edit Master title style</a:t>
            </a:r>
          </a:p>
        </p:txBody>
      </p:sp>
      <p:sp>
        <p:nvSpPr>
          <p:cNvPr id="3" name="Subtitle 2"/>
          <p:cNvSpPr>
            <a:spLocks noGrp="1"/>
          </p:cNvSpPr>
          <p:nvPr>
            <p:ph type="subTitle" idx="1"/>
          </p:nvPr>
        </p:nvSpPr>
        <p:spPr>
          <a:xfrm>
            <a:off x="1372302" y="2917112"/>
            <a:ext cx="6399400" cy="1315089"/>
          </a:xfrm>
        </p:spPr>
        <p:txBody>
          <a:bodyPr/>
          <a:lstStyle>
            <a:lvl1pPr marL="0" indent="0" algn="ctr">
              <a:buNone/>
              <a:defRPr/>
            </a:lvl1pPr>
            <a:lvl2pPr marL="426304" indent="0" algn="ctr">
              <a:buNone/>
              <a:defRPr/>
            </a:lvl2pPr>
            <a:lvl3pPr marL="852527" indent="0" algn="ctr">
              <a:buNone/>
              <a:defRPr/>
            </a:lvl3pPr>
            <a:lvl4pPr marL="1278871" indent="0" algn="ctr">
              <a:buNone/>
              <a:defRPr/>
            </a:lvl4pPr>
            <a:lvl5pPr marL="1705029" indent="0" algn="ctr">
              <a:buNone/>
              <a:defRPr/>
            </a:lvl5pPr>
            <a:lvl6pPr marL="2131381" indent="0" algn="ctr">
              <a:buNone/>
              <a:defRPr/>
            </a:lvl6pPr>
            <a:lvl7pPr marL="2557610" indent="0" algn="ctr">
              <a:buNone/>
              <a:defRPr/>
            </a:lvl7pPr>
            <a:lvl8pPr marL="2983858" indent="0" algn="ctr">
              <a:buNone/>
              <a:defRPr/>
            </a:lvl8pPr>
            <a:lvl9pPr marL="34101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3481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2661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0" y="3307047"/>
            <a:ext cx="7771700" cy="1022072"/>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910" y="2180369"/>
            <a:ext cx="7771700" cy="1124978"/>
          </a:xfrm>
        </p:spPr>
        <p:txBody>
          <a:bodyPr anchor="b"/>
          <a:lstStyle>
            <a:lvl1pPr marL="0" indent="0">
              <a:buNone/>
              <a:defRPr sz="2300"/>
            </a:lvl1pPr>
            <a:lvl2pPr marL="426304" indent="0">
              <a:buNone/>
              <a:defRPr sz="1900"/>
            </a:lvl2pPr>
            <a:lvl3pPr marL="852527" indent="0">
              <a:buNone/>
              <a:defRPr sz="1800"/>
            </a:lvl3pPr>
            <a:lvl4pPr marL="1278871" indent="0">
              <a:buNone/>
              <a:defRPr sz="1500"/>
            </a:lvl4pPr>
            <a:lvl5pPr marL="1705029" indent="0">
              <a:buNone/>
              <a:defRPr sz="1500"/>
            </a:lvl5pPr>
            <a:lvl6pPr marL="2131381" indent="0">
              <a:buNone/>
              <a:defRPr sz="1500"/>
            </a:lvl6pPr>
            <a:lvl7pPr marL="2557610" indent="0">
              <a:buNone/>
              <a:defRPr sz="1500"/>
            </a:lvl7pPr>
            <a:lvl8pPr marL="2983858" indent="0">
              <a:buNone/>
              <a:defRPr sz="1500"/>
            </a:lvl8pPr>
            <a:lvl9pPr marL="3410134"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5786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50" y="1199976"/>
            <a:ext cx="4031134"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393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72" y="206409"/>
            <a:ext cx="8230300" cy="8581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26" y="1152117"/>
            <a:ext cx="4039884"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4" name="Content Placeholder 3"/>
          <p:cNvSpPr>
            <a:spLocks noGrp="1"/>
          </p:cNvSpPr>
          <p:nvPr>
            <p:ph sz="half" idx="2"/>
          </p:nvPr>
        </p:nvSpPr>
        <p:spPr>
          <a:xfrm>
            <a:off x="457826" y="1632489"/>
            <a:ext cx="4039884"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86" y="1152117"/>
            <a:ext cx="4041636"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6286" y="1632489"/>
            <a:ext cx="4041636"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08377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756038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19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9" r:id="rId3"/>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1005229" rtl="0" eaLnBrk="1" latinLnBrk="0" hangingPunct="1">
        <a:defRPr sz="2000" kern="1200">
          <a:solidFill>
            <a:schemeClr val="tx1"/>
          </a:solidFill>
          <a:latin typeface="+mn-lt"/>
          <a:ea typeface="+mn-ea"/>
          <a:cs typeface="+mn-cs"/>
        </a:defRPr>
      </a:lvl1pPr>
      <a:lvl2pPr marL="502624" algn="l" defTabSz="1005229" rtl="0" eaLnBrk="1" latinLnBrk="0" hangingPunct="1">
        <a:defRPr sz="2000" kern="1200">
          <a:solidFill>
            <a:schemeClr val="tx1"/>
          </a:solidFill>
          <a:latin typeface="+mn-lt"/>
          <a:ea typeface="+mn-ea"/>
          <a:cs typeface="+mn-cs"/>
        </a:defRPr>
      </a:lvl2pPr>
      <a:lvl3pPr marL="1005229" algn="l" defTabSz="1005229" rtl="0" eaLnBrk="1" latinLnBrk="0" hangingPunct="1">
        <a:defRPr sz="2000" kern="1200">
          <a:solidFill>
            <a:schemeClr val="tx1"/>
          </a:solidFill>
          <a:latin typeface="+mn-lt"/>
          <a:ea typeface="+mn-ea"/>
          <a:cs typeface="+mn-cs"/>
        </a:defRPr>
      </a:lvl3pPr>
      <a:lvl4pPr marL="1507832" algn="l" defTabSz="1005229" rtl="0" eaLnBrk="1" latinLnBrk="0" hangingPunct="1">
        <a:defRPr sz="2000" kern="1200">
          <a:solidFill>
            <a:schemeClr val="tx1"/>
          </a:solidFill>
          <a:latin typeface="+mn-lt"/>
          <a:ea typeface="+mn-ea"/>
          <a:cs typeface="+mn-cs"/>
        </a:defRPr>
      </a:lvl4pPr>
      <a:lvl5pPr marL="2010467" algn="l" defTabSz="1005229" rtl="0" eaLnBrk="1" latinLnBrk="0" hangingPunct="1">
        <a:defRPr sz="2000" kern="1200">
          <a:solidFill>
            <a:schemeClr val="tx1"/>
          </a:solidFill>
          <a:latin typeface="+mn-lt"/>
          <a:ea typeface="+mn-ea"/>
          <a:cs typeface="+mn-cs"/>
        </a:defRPr>
      </a:lvl5pPr>
      <a:lvl6pPr marL="2513079" algn="l" defTabSz="1005229" rtl="0" eaLnBrk="1" latinLnBrk="0" hangingPunct="1">
        <a:defRPr sz="2000" kern="1200">
          <a:solidFill>
            <a:schemeClr val="tx1"/>
          </a:solidFill>
          <a:latin typeface="+mn-lt"/>
          <a:ea typeface="+mn-ea"/>
          <a:cs typeface="+mn-cs"/>
        </a:defRPr>
      </a:lvl6pPr>
      <a:lvl7pPr marL="3015687" algn="l" defTabSz="1005229" rtl="0" eaLnBrk="1" latinLnBrk="0" hangingPunct="1">
        <a:defRPr sz="2000" kern="1200">
          <a:solidFill>
            <a:schemeClr val="tx1"/>
          </a:solidFill>
          <a:latin typeface="+mn-lt"/>
          <a:ea typeface="+mn-ea"/>
          <a:cs typeface="+mn-cs"/>
        </a:defRPr>
      </a:lvl7pPr>
      <a:lvl8pPr marL="3518312" algn="l" defTabSz="1005229" rtl="0" eaLnBrk="1" latinLnBrk="0" hangingPunct="1">
        <a:defRPr sz="2000" kern="1200">
          <a:solidFill>
            <a:schemeClr val="tx1"/>
          </a:solidFill>
          <a:latin typeface="+mn-lt"/>
          <a:ea typeface="+mn-ea"/>
          <a:cs typeface="+mn-cs"/>
        </a:defRPr>
      </a:lvl8pPr>
      <a:lvl9pPr marL="4020927" algn="l" defTabSz="100522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7896" y="4766777"/>
            <a:ext cx="2133716"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2544057C-4636-455F-B0F3-DBA9BC6871D1}" type="datetimeFigureOut">
              <a:rPr lang="en-US" sz="1500" smtClean="0">
                <a:solidFill>
                  <a:srgbClr val="103154"/>
                </a:solidFill>
                <a:latin typeface="Corbel" pitchFamily="34" charset="0"/>
              </a:rPr>
              <a:pPr defTabSz="690927" fontAlgn="base">
                <a:spcBef>
                  <a:spcPct val="0"/>
                </a:spcBef>
                <a:spcAft>
                  <a:spcPct val="0"/>
                </a:spcAft>
                <a:defRPr/>
              </a:pPr>
              <a:t>7/16/24</a:t>
            </a:fld>
            <a:endParaRPr lang="en-US" sz="15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3125247" y="4766777"/>
            <a:ext cx="2895134"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690971" fontAlgn="auto">
              <a:spcBef>
                <a:spcPts val="0"/>
              </a:spcBef>
              <a:spcAft>
                <a:spcPts val="0"/>
              </a:spcAft>
              <a:defRPr>
                <a:latin typeface="+mn-lt"/>
                <a:ea typeface="+mn-ea"/>
                <a:cs typeface="+mn-cs"/>
              </a:defRPr>
            </a:lvl1pPr>
          </a:lstStyle>
          <a:p>
            <a:pPr>
              <a:defRPr/>
            </a:pPr>
            <a:endParaRPr lang="en-US" sz="1500" dirty="0">
              <a:solidFill>
                <a:srgbClr val="103154"/>
              </a:solidFill>
            </a:endParaRPr>
          </a:p>
        </p:txBody>
      </p:sp>
      <p:sp>
        <p:nvSpPr>
          <p:cNvPr id="4" name="Slide Number Placeholder 5"/>
          <p:cNvSpPr>
            <a:spLocks noGrp="1"/>
          </p:cNvSpPr>
          <p:nvPr>
            <p:ph type="sldNum" sz="quarter" idx="4"/>
          </p:nvPr>
        </p:nvSpPr>
        <p:spPr bwMode="auto">
          <a:xfrm>
            <a:off x="6554975" y="4766777"/>
            <a:ext cx="2133718"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B61EBE1B-DF7B-4167-ADFC-EDB70C399FF6}" type="slidenum">
              <a:rPr lang="en-US" sz="1500" smtClean="0">
                <a:solidFill>
                  <a:srgbClr val="103154"/>
                </a:solidFill>
                <a:latin typeface="Corbel" pitchFamily="34" charset="0"/>
              </a:rPr>
              <a:pPr defTabSz="690927" fontAlgn="base">
                <a:spcBef>
                  <a:spcPct val="0"/>
                </a:spcBef>
                <a:spcAft>
                  <a:spcPct val="0"/>
                </a:spcAft>
                <a:defRPr/>
              </a:pPr>
              <a:t>‹#›</a:t>
            </a:fld>
            <a:endParaRPr lang="en-US" sz="15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4"/>
            <a:ext cx="9144000" cy="1063933"/>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456872" y="1199976"/>
            <a:ext cx="8230300" cy="3394116"/>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3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90927" rtl="0" eaLnBrk="0" fontAlgn="base" hangingPunct="0">
        <a:spcBef>
          <a:spcPct val="0"/>
        </a:spcBef>
        <a:spcAft>
          <a:spcPct val="0"/>
        </a:spcAft>
        <a:defRPr sz="3200" b="1">
          <a:solidFill>
            <a:srgbClr val="FFFF00"/>
          </a:solidFill>
          <a:latin typeface="+mj-lt"/>
          <a:ea typeface="+mj-ea"/>
          <a:cs typeface="ＭＳ Ｐゴシック"/>
        </a:defRPr>
      </a:lvl1pPr>
      <a:lvl2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2pPr>
      <a:lvl3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3pPr>
      <a:lvl4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4pPr>
      <a:lvl5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5pPr>
      <a:lvl6pPr marL="426304" algn="l" defTabSz="690927" rtl="0" fontAlgn="base">
        <a:spcBef>
          <a:spcPct val="0"/>
        </a:spcBef>
        <a:spcAft>
          <a:spcPct val="0"/>
        </a:spcAft>
        <a:defRPr sz="3200" b="1">
          <a:solidFill>
            <a:srgbClr val="FFFF00"/>
          </a:solidFill>
          <a:latin typeface="Arial" pitchFamily="34" charset="0"/>
          <a:ea typeface="ＭＳ Ｐゴシック" pitchFamily="34" charset="-128"/>
        </a:defRPr>
      </a:lvl6pPr>
      <a:lvl7pPr marL="852527" algn="l" defTabSz="690927" rtl="0" fontAlgn="base">
        <a:spcBef>
          <a:spcPct val="0"/>
        </a:spcBef>
        <a:spcAft>
          <a:spcPct val="0"/>
        </a:spcAft>
        <a:defRPr sz="3200" b="1">
          <a:solidFill>
            <a:srgbClr val="FFFF00"/>
          </a:solidFill>
          <a:latin typeface="Arial" pitchFamily="34" charset="0"/>
          <a:ea typeface="ＭＳ Ｐゴシック" pitchFamily="34" charset="-128"/>
        </a:defRPr>
      </a:lvl7pPr>
      <a:lvl8pPr marL="1278871" algn="l" defTabSz="690927" rtl="0" fontAlgn="base">
        <a:spcBef>
          <a:spcPct val="0"/>
        </a:spcBef>
        <a:spcAft>
          <a:spcPct val="0"/>
        </a:spcAft>
        <a:defRPr sz="3200" b="1">
          <a:solidFill>
            <a:srgbClr val="FFFF00"/>
          </a:solidFill>
          <a:latin typeface="Arial" pitchFamily="34" charset="0"/>
          <a:ea typeface="ＭＳ Ｐゴシック" pitchFamily="34" charset="-128"/>
        </a:defRPr>
      </a:lvl8pPr>
      <a:lvl9pPr marL="1705029" algn="l" defTabSz="690927" rtl="0" fontAlgn="base">
        <a:spcBef>
          <a:spcPct val="0"/>
        </a:spcBef>
        <a:spcAft>
          <a:spcPct val="0"/>
        </a:spcAft>
        <a:defRPr sz="3200" b="1">
          <a:solidFill>
            <a:srgbClr val="FFFF00"/>
          </a:solidFill>
          <a:latin typeface="Arial" pitchFamily="34" charset="0"/>
          <a:ea typeface="ＭＳ Ｐゴシック" pitchFamily="34" charset="-128"/>
        </a:defRPr>
      </a:lvl9pPr>
    </p:titleStyle>
    <p:bodyStyle>
      <a:lvl1pPr marL="159839" indent="-159839" algn="l" defTabSz="690927" rtl="0" eaLnBrk="0" fontAlgn="base" hangingPunct="0">
        <a:lnSpc>
          <a:spcPct val="95000"/>
        </a:lnSpc>
        <a:spcBef>
          <a:spcPct val="5000"/>
        </a:spcBef>
        <a:spcAft>
          <a:spcPct val="0"/>
        </a:spcAft>
        <a:buClr>
          <a:srgbClr val="FFFF66"/>
        </a:buClr>
        <a:buSzPct val="130000"/>
        <a:buChar char="•"/>
        <a:defRPr sz="3600">
          <a:solidFill>
            <a:schemeClr val="bg1"/>
          </a:solidFill>
          <a:latin typeface="+mn-lt"/>
          <a:ea typeface="+mn-ea"/>
          <a:cs typeface="ＭＳ Ｐゴシック"/>
        </a:defRPr>
      </a:lvl1pPr>
      <a:lvl2pPr marL="319834" indent="-53429" algn="l" defTabSz="690927"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995990"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3pPr>
      <a:lvl4pPr marL="1355783" indent="-253288"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4pPr>
      <a:lvl5pPr marL="1725906"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5pPr>
      <a:lvl6pPr marL="215212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6pPr>
      <a:lvl7pPr marL="2578301"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7pPr>
      <a:lvl8pPr marL="300463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8pPr>
      <a:lvl9pPr marL="3430912"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9pPr>
    </p:bodyStyle>
    <p:otherStyle>
      <a:defPPr>
        <a:defRPr lang="en-US"/>
      </a:defPPr>
      <a:lvl1pPr marL="0" algn="l" defTabSz="852527" rtl="0" eaLnBrk="1" latinLnBrk="0" hangingPunct="1">
        <a:defRPr sz="1900" kern="1200">
          <a:solidFill>
            <a:schemeClr val="tx1"/>
          </a:solidFill>
          <a:latin typeface="+mn-lt"/>
          <a:ea typeface="+mn-ea"/>
          <a:cs typeface="+mn-cs"/>
        </a:defRPr>
      </a:lvl1pPr>
      <a:lvl2pPr marL="426304" algn="l" defTabSz="852527" rtl="0" eaLnBrk="1" latinLnBrk="0" hangingPunct="1">
        <a:defRPr sz="1900" kern="1200">
          <a:solidFill>
            <a:schemeClr val="tx1"/>
          </a:solidFill>
          <a:latin typeface="+mn-lt"/>
          <a:ea typeface="+mn-ea"/>
          <a:cs typeface="+mn-cs"/>
        </a:defRPr>
      </a:lvl2pPr>
      <a:lvl3pPr marL="852527" algn="l" defTabSz="852527" rtl="0" eaLnBrk="1" latinLnBrk="0" hangingPunct="1">
        <a:defRPr sz="1900" kern="1200">
          <a:solidFill>
            <a:schemeClr val="tx1"/>
          </a:solidFill>
          <a:latin typeface="+mn-lt"/>
          <a:ea typeface="+mn-ea"/>
          <a:cs typeface="+mn-cs"/>
        </a:defRPr>
      </a:lvl3pPr>
      <a:lvl4pPr marL="1278871" algn="l" defTabSz="852527" rtl="0" eaLnBrk="1" latinLnBrk="0" hangingPunct="1">
        <a:defRPr sz="1900" kern="1200">
          <a:solidFill>
            <a:schemeClr val="tx1"/>
          </a:solidFill>
          <a:latin typeface="+mn-lt"/>
          <a:ea typeface="+mn-ea"/>
          <a:cs typeface="+mn-cs"/>
        </a:defRPr>
      </a:lvl4pPr>
      <a:lvl5pPr marL="1705029" algn="l" defTabSz="852527" rtl="0" eaLnBrk="1" latinLnBrk="0" hangingPunct="1">
        <a:defRPr sz="1900" kern="1200">
          <a:solidFill>
            <a:schemeClr val="tx1"/>
          </a:solidFill>
          <a:latin typeface="+mn-lt"/>
          <a:ea typeface="+mn-ea"/>
          <a:cs typeface="+mn-cs"/>
        </a:defRPr>
      </a:lvl5pPr>
      <a:lvl6pPr marL="2131381" algn="l" defTabSz="852527" rtl="0" eaLnBrk="1" latinLnBrk="0" hangingPunct="1">
        <a:defRPr sz="1900" kern="1200">
          <a:solidFill>
            <a:schemeClr val="tx1"/>
          </a:solidFill>
          <a:latin typeface="+mn-lt"/>
          <a:ea typeface="+mn-ea"/>
          <a:cs typeface="+mn-cs"/>
        </a:defRPr>
      </a:lvl6pPr>
      <a:lvl7pPr marL="2557610" algn="l" defTabSz="852527" rtl="0" eaLnBrk="1" latinLnBrk="0" hangingPunct="1">
        <a:defRPr sz="1900" kern="1200">
          <a:solidFill>
            <a:schemeClr val="tx1"/>
          </a:solidFill>
          <a:latin typeface="+mn-lt"/>
          <a:ea typeface="+mn-ea"/>
          <a:cs typeface="+mn-cs"/>
        </a:defRPr>
      </a:lvl7pPr>
      <a:lvl8pPr marL="2983858" algn="l" defTabSz="852527" rtl="0" eaLnBrk="1" latinLnBrk="0" hangingPunct="1">
        <a:defRPr sz="1900" kern="1200">
          <a:solidFill>
            <a:schemeClr val="tx1"/>
          </a:solidFill>
          <a:latin typeface="+mn-lt"/>
          <a:ea typeface="+mn-ea"/>
          <a:cs typeface="+mn-cs"/>
        </a:defRPr>
      </a:lvl8pPr>
      <a:lvl9pPr marL="3410134" algn="l" defTabSz="8525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6851" y="4766816"/>
            <a:ext cx="2133716"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B814CAE4-7F33-44D1-AE05-662692FB5C0A}" type="datetimeFigureOut">
              <a:rPr lang="en-US" sz="1700" smtClean="0">
                <a:latin typeface="Corbel" pitchFamily="34" charset="0"/>
              </a:rPr>
              <a:pPr defTabSz="750633" fontAlgn="base">
                <a:spcBef>
                  <a:spcPct val="0"/>
                </a:spcBef>
                <a:spcAft>
                  <a:spcPct val="0"/>
                </a:spcAft>
                <a:defRPr/>
              </a:pPr>
              <a:t>7/16/24</a:t>
            </a:fld>
            <a:endParaRPr lang="en-US" sz="1700">
              <a:latin typeface="Corbel" pitchFamily="34" charset="0"/>
            </a:endParaRPr>
          </a:p>
        </p:txBody>
      </p:sp>
      <p:sp>
        <p:nvSpPr>
          <p:cNvPr id="3" name="Footer Placeholder 4"/>
          <p:cNvSpPr>
            <a:spLocks noGrp="1"/>
          </p:cNvSpPr>
          <p:nvPr>
            <p:ph type="ftr" sz="quarter" idx="3"/>
          </p:nvPr>
        </p:nvSpPr>
        <p:spPr bwMode="auto">
          <a:xfrm>
            <a:off x="3126649" y="4766816"/>
            <a:ext cx="2895133"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750665" fontAlgn="auto">
              <a:spcBef>
                <a:spcPts val="0"/>
              </a:spcBef>
              <a:spcAft>
                <a:spcPts val="0"/>
              </a:spcAft>
              <a:defRPr>
                <a:solidFill>
                  <a:srgbClr val="103154"/>
                </a:solidFill>
                <a:latin typeface="+mn-lt"/>
                <a:ea typeface="+mn-ea"/>
                <a:cs typeface="+mn-cs"/>
              </a:defRPr>
            </a:lvl1pPr>
          </a:lstStyle>
          <a:p>
            <a:pPr>
              <a:defRPr/>
            </a:pPr>
            <a:endParaRPr lang="en-US" sz="1700"/>
          </a:p>
        </p:txBody>
      </p:sp>
      <p:sp>
        <p:nvSpPr>
          <p:cNvPr id="4" name="Slide Number Placeholder 5"/>
          <p:cNvSpPr>
            <a:spLocks noGrp="1"/>
          </p:cNvSpPr>
          <p:nvPr>
            <p:ph type="sldNum" sz="quarter" idx="4"/>
          </p:nvPr>
        </p:nvSpPr>
        <p:spPr bwMode="auto">
          <a:xfrm>
            <a:off x="6555648" y="4766816"/>
            <a:ext cx="2133717"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13DBBAE1-BB7B-4790-BDD1-0D515F50E676}" type="slidenum">
              <a:rPr lang="en-US" sz="1700" smtClean="0">
                <a:latin typeface="Corbel" pitchFamily="34" charset="0"/>
              </a:rPr>
              <a:pPr defTabSz="750633" fontAlgn="base">
                <a:spcBef>
                  <a:spcPct val="0"/>
                </a:spcBef>
                <a:spcAft>
                  <a:spcPct val="0"/>
                </a:spcAft>
                <a:defRPr/>
              </a:pPr>
              <a:t>‹#›</a:t>
            </a:fld>
            <a:endParaRPr lang="en-US" sz="1700">
              <a:latin typeface="Corbel" pitchFamily="34" charset="0"/>
            </a:endParaRPr>
          </a:p>
        </p:txBody>
      </p:sp>
      <p:sp>
        <p:nvSpPr>
          <p:cNvPr id="3077" name="Rectangle 5"/>
          <p:cNvSpPr>
            <a:spLocks noGrp="1" noChangeArrowheads="1"/>
          </p:cNvSpPr>
          <p:nvPr>
            <p:ph type="title"/>
          </p:nvPr>
        </p:nvSpPr>
        <p:spPr bwMode="auto">
          <a:xfrm>
            <a:off x="0" y="7"/>
            <a:ext cx="9144000" cy="106393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456851" y="1202182"/>
            <a:ext cx="8230300" cy="339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40960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advClick="0" advTm="5000"/>
  <p:txStyles>
    <p:titleStyle>
      <a:lvl1pPr algn="l" defTabSz="750633" rtl="0" eaLnBrk="0" fontAlgn="base" hangingPunct="0">
        <a:spcBef>
          <a:spcPct val="0"/>
        </a:spcBef>
        <a:spcAft>
          <a:spcPct val="0"/>
        </a:spcAft>
        <a:defRPr sz="3400" b="1">
          <a:solidFill>
            <a:srgbClr val="FFFF00"/>
          </a:solidFill>
          <a:latin typeface="+mj-lt"/>
          <a:ea typeface="ＭＳ Ｐゴシック" pitchFamily="34" charset="-128"/>
          <a:cs typeface="ＭＳ Ｐゴシック"/>
        </a:defRPr>
      </a:lvl1pPr>
      <a:lvl2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463436" algn="l" defTabSz="750633" rtl="0" fontAlgn="base">
        <a:spcBef>
          <a:spcPct val="0"/>
        </a:spcBef>
        <a:spcAft>
          <a:spcPct val="0"/>
        </a:spcAft>
        <a:defRPr sz="3400" b="1">
          <a:solidFill>
            <a:srgbClr val="FFFF00"/>
          </a:solidFill>
          <a:latin typeface="Arial" pitchFamily="34" charset="0"/>
          <a:ea typeface="ＭＳ Ｐゴシック" pitchFamily="34" charset="-128"/>
        </a:defRPr>
      </a:lvl6pPr>
      <a:lvl7pPr marL="926372" algn="l" defTabSz="750633" rtl="0" fontAlgn="base">
        <a:spcBef>
          <a:spcPct val="0"/>
        </a:spcBef>
        <a:spcAft>
          <a:spcPct val="0"/>
        </a:spcAft>
        <a:defRPr sz="3400" b="1">
          <a:solidFill>
            <a:srgbClr val="FFFF00"/>
          </a:solidFill>
          <a:latin typeface="Arial" pitchFamily="34" charset="0"/>
          <a:ea typeface="ＭＳ Ｐゴシック" pitchFamily="34" charset="-128"/>
        </a:defRPr>
      </a:lvl7pPr>
      <a:lvl8pPr marL="1389394" algn="l" defTabSz="750633" rtl="0" fontAlgn="base">
        <a:spcBef>
          <a:spcPct val="0"/>
        </a:spcBef>
        <a:spcAft>
          <a:spcPct val="0"/>
        </a:spcAft>
        <a:defRPr sz="3400" b="1">
          <a:solidFill>
            <a:srgbClr val="FFFF00"/>
          </a:solidFill>
          <a:latin typeface="Arial" pitchFamily="34" charset="0"/>
          <a:ea typeface="ＭＳ Ｐゴシック" pitchFamily="34" charset="-128"/>
        </a:defRPr>
      </a:lvl8pPr>
      <a:lvl9pPr marL="1852519" algn="l" defTabSz="750633"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73694" indent="-173694" algn="l" defTabSz="750633" rtl="0" eaLnBrk="0" fontAlgn="base" hangingPunct="0">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347689" indent="-58047" algn="l" defTabSz="750633"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ＭＳ Ｐゴシック" pitchFamily="34" charset="-128"/>
          <a:cs typeface="ＭＳ Ｐゴシック"/>
        </a:defRPr>
      </a:lvl2pPr>
      <a:lvl3pPr marL="1082189"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3pPr>
      <a:lvl4pPr marL="1472983" indent="-275119"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4pPr>
      <a:lvl5pPr marL="1875024"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5pPr>
      <a:lvl6pPr marL="2338196"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280131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264482"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372758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926372" rtl="0" eaLnBrk="1" latinLnBrk="0" hangingPunct="1">
        <a:defRPr sz="2000" kern="1200">
          <a:solidFill>
            <a:schemeClr val="tx1"/>
          </a:solidFill>
          <a:latin typeface="+mn-lt"/>
          <a:ea typeface="+mn-ea"/>
          <a:cs typeface="+mn-cs"/>
        </a:defRPr>
      </a:lvl1pPr>
      <a:lvl2pPr marL="463436" algn="l" defTabSz="926372" rtl="0" eaLnBrk="1" latinLnBrk="0" hangingPunct="1">
        <a:defRPr sz="2000" kern="1200">
          <a:solidFill>
            <a:schemeClr val="tx1"/>
          </a:solidFill>
          <a:latin typeface="+mn-lt"/>
          <a:ea typeface="+mn-ea"/>
          <a:cs typeface="+mn-cs"/>
        </a:defRPr>
      </a:lvl2pPr>
      <a:lvl3pPr marL="926372" algn="l" defTabSz="926372" rtl="0" eaLnBrk="1" latinLnBrk="0" hangingPunct="1">
        <a:defRPr sz="2000" kern="1200">
          <a:solidFill>
            <a:schemeClr val="tx1"/>
          </a:solidFill>
          <a:latin typeface="+mn-lt"/>
          <a:ea typeface="+mn-ea"/>
          <a:cs typeface="+mn-cs"/>
        </a:defRPr>
      </a:lvl3pPr>
      <a:lvl4pPr marL="1389394" algn="l" defTabSz="926372" rtl="0" eaLnBrk="1" latinLnBrk="0" hangingPunct="1">
        <a:defRPr sz="2000" kern="1200">
          <a:solidFill>
            <a:schemeClr val="tx1"/>
          </a:solidFill>
          <a:latin typeface="+mn-lt"/>
          <a:ea typeface="+mn-ea"/>
          <a:cs typeface="+mn-cs"/>
        </a:defRPr>
      </a:lvl4pPr>
      <a:lvl5pPr marL="1852519" algn="l" defTabSz="926372" rtl="0" eaLnBrk="1" latinLnBrk="0" hangingPunct="1">
        <a:defRPr sz="2000" kern="1200">
          <a:solidFill>
            <a:schemeClr val="tx1"/>
          </a:solidFill>
          <a:latin typeface="+mn-lt"/>
          <a:ea typeface="+mn-ea"/>
          <a:cs typeface="+mn-cs"/>
        </a:defRPr>
      </a:lvl5pPr>
      <a:lvl6pPr marL="2315653" algn="l" defTabSz="926372" rtl="0" eaLnBrk="1" latinLnBrk="0" hangingPunct="1">
        <a:defRPr sz="2000" kern="1200">
          <a:solidFill>
            <a:schemeClr val="tx1"/>
          </a:solidFill>
          <a:latin typeface="+mn-lt"/>
          <a:ea typeface="+mn-ea"/>
          <a:cs typeface="+mn-cs"/>
        </a:defRPr>
      </a:lvl6pPr>
      <a:lvl7pPr marL="2778770" algn="l" defTabSz="926372" rtl="0" eaLnBrk="1" latinLnBrk="0" hangingPunct="1">
        <a:defRPr sz="2000" kern="1200">
          <a:solidFill>
            <a:schemeClr val="tx1"/>
          </a:solidFill>
          <a:latin typeface="+mn-lt"/>
          <a:ea typeface="+mn-ea"/>
          <a:cs typeface="+mn-cs"/>
        </a:defRPr>
      </a:lvl7pPr>
      <a:lvl8pPr marL="3241906" algn="l" defTabSz="926372" rtl="0" eaLnBrk="1" latinLnBrk="0" hangingPunct="1">
        <a:defRPr sz="2000" kern="1200">
          <a:solidFill>
            <a:schemeClr val="tx1"/>
          </a:solidFill>
          <a:latin typeface="+mn-lt"/>
          <a:ea typeface="+mn-ea"/>
          <a:cs typeface="+mn-cs"/>
        </a:defRPr>
      </a:lvl8pPr>
      <a:lvl9pPr marL="3705043" algn="l" defTabSz="9263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276905" y="2972124"/>
            <a:ext cx="2667585" cy="3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40" tIns="40498" rIns="80940" bIns="40498">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003051" fontAlgn="base">
              <a:spcBef>
                <a:spcPct val="50000"/>
              </a:spcBef>
              <a:spcAft>
                <a:spcPct val="0"/>
              </a:spcAft>
            </a:pPr>
            <a:endParaRPr lang="en-US"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3559287" y="3495288"/>
            <a:ext cx="1622314" cy="7528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95897" y="514350"/>
            <a:ext cx="8229600" cy="857250"/>
          </a:xfrm>
        </p:spPr>
        <p:txBody>
          <a:bodyPr>
            <a:normAutofit fontScale="90000"/>
          </a:bodyPr>
          <a:lstStyle/>
          <a:p>
            <a:pPr algn="ctr"/>
            <a:r>
              <a:rPr lang="en-US" sz="4000" dirty="0"/>
              <a:t>Diagnosing and Treating</a:t>
            </a:r>
            <a:br>
              <a:rPr lang="en-US" sz="4000" dirty="0"/>
            </a:br>
            <a:r>
              <a:rPr lang="en-US" sz="4000" dirty="0"/>
              <a:t>Chronic Wounds in an </a:t>
            </a:r>
            <a:br>
              <a:rPr lang="en-US" sz="4000" dirty="0"/>
            </a:br>
            <a:r>
              <a:rPr lang="en-US" sz="4000" dirty="0"/>
              <a:t>Acute Care Setting</a:t>
            </a:r>
            <a:br>
              <a:rPr lang="en-US" sz="4000" dirty="0"/>
            </a:br>
            <a:br>
              <a:rPr lang="en-US" sz="4000" dirty="0"/>
            </a:br>
            <a:r>
              <a:rPr lang="en-US" sz="3200" dirty="0"/>
              <a:t>Wednesday, October 9, 2024</a:t>
            </a:r>
            <a:br>
              <a:rPr lang="en-US" sz="3200" dirty="0"/>
            </a:br>
            <a:endParaRPr lang="en-US" sz="2000"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1" y="4125117"/>
            <a:ext cx="1942601" cy="674342"/>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809" y="4166802"/>
            <a:ext cx="1942601" cy="655783"/>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4" y="4148954"/>
            <a:ext cx="1942601" cy="651711"/>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8000" y="4095751"/>
            <a:ext cx="1942601" cy="626846"/>
          </a:xfrm>
          <a:prstGeom prst="rect">
            <a:avLst/>
          </a:prstGeom>
        </p:spPr>
      </p:pic>
    </p:spTree>
    <p:extLst>
      <p:ext uri="{BB962C8B-B14F-4D97-AF65-F5344CB8AC3E}">
        <p14:creationId xmlns:p14="http://schemas.microsoft.com/office/powerpoint/2010/main" val="73966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are Pressure Ulcers staged?</a:t>
            </a:r>
          </a:p>
        </p:txBody>
      </p:sp>
      <p:sp>
        <p:nvSpPr>
          <p:cNvPr id="3" name="Content Placeholder 2"/>
          <p:cNvSpPr>
            <a:spLocks noGrp="1"/>
          </p:cNvSpPr>
          <p:nvPr>
            <p:ph sz="quarter" idx="10"/>
          </p:nvPr>
        </p:nvSpPr>
        <p:spPr>
          <a:xfrm>
            <a:off x="152400" y="819150"/>
            <a:ext cx="8839200" cy="2667000"/>
          </a:xfrm>
        </p:spPr>
        <p:txBody>
          <a:bodyPr numCol="1"/>
          <a:lstStyle/>
          <a:p>
            <a:pPr marL="0" indent="0">
              <a:buNone/>
            </a:pPr>
            <a:r>
              <a:rPr lang="en-US" sz="1600" dirty="0"/>
              <a:t>The most widely accepted classification system is the National Pressure Ulcer Advisory Panel (NPUAP) system. It uses ulcer depth as a way to classify these ulcers.   </a:t>
            </a:r>
          </a:p>
          <a:p>
            <a:pPr marL="0" indent="0">
              <a:buNone/>
            </a:pPr>
            <a:r>
              <a:rPr lang="en-US" sz="1600" dirty="0"/>
              <a:t>                      </a:t>
            </a:r>
          </a:p>
          <a:p>
            <a:r>
              <a:rPr lang="en-US" sz="1600" dirty="0"/>
              <a:t>Stage I: The skin is intact with the presence of non-</a:t>
            </a:r>
            <a:r>
              <a:rPr lang="en-US" sz="1600" dirty="0" err="1"/>
              <a:t>blanchable</a:t>
            </a:r>
            <a:r>
              <a:rPr lang="en-US" sz="1600" dirty="0"/>
              <a:t> erythema.</a:t>
            </a:r>
          </a:p>
          <a:p>
            <a:r>
              <a:rPr lang="en-US" sz="1600" dirty="0"/>
              <a:t>Stage II: There is partial-thickness skin loss involving the epidermis and dermis.</a:t>
            </a:r>
          </a:p>
          <a:p>
            <a:r>
              <a:rPr lang="en-US" sz="1600" dirty="0"/>
              <a:t>Stage III: There is a full-thickness loss of skin that extends to the subcutaneous tissue but does not cross the fascia beneath it. The lesion may be foul-smelling.</a:t>
            </a:r>
          </a:p>
          <a:p>
            <a:r>
              <a:rPr lang="en-US" sz="1600" dirty="0"/>
              <a:t>Stage IV: There is full-thickness skin loss extending through the fascia with considerable tissue loss. There might be possible involvement of the muscle, bone, tendon, or joint.</a:t>
            </a:r>
          </a:p>
          <a:p>
            <a:endParaRPr lang="en-US" sz="1600" dirty="0"/>
          </a:p>
          <a:p>
            <a:pPr marL="0" indent="0">
              <a:buNone/>
            </a:pPr>
            <a:r>
              <a:rPr lang="en-US" sz="1600" b="1" dirty="0"/>
              <a:t>Most common pressure ulcer sites: </a:t>
            </a:r>
          </a:p>
          <a:p>
            <a:pPr marL="230188" indent="-230188"/>
            <a:r>
              <a:rPr lang="en-US" sz="1600" dirty="0"/>
              <a:t>Supine: Occipital areas, sacrum, scapula(e) and heels</a:t>
            </a:r>
          </a:p>
          <a:p>
            <a:pPr marL="230188" indent="-230188"/>
            <a:r>
              <a:rPr lang="en-US" sz="1600" dirty="0"/>
              <a:t>Prone: Chest, anterior superior iliac crests, symphysis, pubis, patella, anterior </a:t>
            </a:r>
            <a:r>
              <a:rPr lang="en-US" sz="1600" dirty="0" err="1"/>
              <a:t>tibial</a:t>
            </a:r>
            <a:r>
              <a:rPr lang="en-US" sz="1600" dirty="0"/>
              <a:t> regions</a:t>
            </a:r>
          </a:p>
          <a:p>
            <a:pPr marL="230188" indent="-230188"/>
            <a:r>
              <a:rPr lang="en-US" sz="1600" dirty="0"/>
              <a:t>Sitting: Ischium, coccyx, elbow, trochanter</a:t>
            </a:r>
          </a:p>
          <a:p>
            <a:pPr marL="230188" indent="-230188"/>
            <a:r>
              <a:rPr lang="en-US" sz="1600" dirty="0"/>
              <a:t>Side-lying: Trochanter, lateral foot, ankle, knee, ear</a:t>
            </a:r>
          </a:p>
          <a:p>
            <a:endParaRPr lang="en-US" sz="1600" dirty="0"/>
          </a:p>
        </p:txBody>
      </p:sp>
      <p:sp>
        <p:nvSpPr>
          <p:cNvPr id="4" name="TextBox 3"/>
          <p:cNvSpPr txBox="1"/>
          <p:nvPr/>
        </p:nvSpPr>
        <p:spPr>
          <a:xfrm>
            <a:off x="2133600" y="4502577"/>
            <a:ext cx="7239000" cy="415498"/>
          </a:xfrm>
          <a:prstGeom prst="rect">
            <a:avLst/>
          </a:prstGeom>
          <a:noFill/>
        </p:spPr>
        <p:txBody>
          <a:bodyPr wrap="square" rtlCol="0">
            <a:spAutoFit/>
          </a:bodyPr>
          <a:lstStyle/>
          <a:p>
            <a:pPr marL="460375" indent="-460375"/>
            <a:r>
              <a:rPr lang="en-US" sz="1050" dirty="0"/>
              <a:t>Bansal C, Scott R, Stewart D, </a:t>
            </a:r>
            <a:r>
              <a:rPr lang="en-US" sz="1050" dirty="0" err="1"/>
              <a:t>Cockerell</a:t>
            </a:r>
            <a:r>
              <a:rPr lang="en-US" sz="1050" dirty="0"/>
              <a:t> CJ. Decubitus ulcers: a review of the literature. </a:t>
            </a:r>
            <a:r>
              <a:rPr lang="en-US" sz="1050" dirty="0" err="1"/>
              <a:t>Int</a:t>
            </a:r>
            <a:r>
              <a:rPr lang="en-US" sz="1050" dirty="0"/>
              <a:t> J </a:t>
            </a:r>
            <a:r>
              <a:rPr lang="en-US" sz="1050" dirty="0" err="1"/>
              <a:t>Dermatol</a:t>
            </a:r>
            <a:r>
              <a:rPr lang="en-US" sz="1050" dirty="0"/>
              <a:t>. 2005 Oct;44(10):805-10</a:t>
            </a:r>
          </a:p>
        </p:txBody>
      </p:sp>
    </p:spTree>
    <p:extLst>
      <p:ext uri="{BB962C8B-B14F-4D97-AF65-F5344CB8AC3E}">
        <p14:creationId xmlns:p14="http://schemas.microsoft.com/office/powerpoint/2010/main" val="117209097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exams for pressure ulcers </a:t>
            </a:r>
          </a:p>
        </p:txBody>
      </p:sp>
      <p:sp>
        <p:nvSpPr>
          <p:cNvPr id="3" name="Content Placeholder 2"/>
          <p:cNvSpPr>
            <a:spLocks noGrp="1"/>
          </p:cNvSpPr>
          <p:nvPr>
            <p:ph sz="quarter" idx="10"/>
          </p:nvPr>
        </p:nvSpPr>
        <p:spPr>
          <a:xfrm>
            <a:off x="533400" y="1276350"/>
            <a:ext cx="8153400" cy="2667000"/>
          </a:xfrm>
        </p:spPr>
        <p:txBody>
          <a:bodyPr numCol="2"/>
          <a:lstStyle/>
          <a:p>
            <a:pPr lvl="0"/>
            <a:r>
              <a:rPr lang="en-US" sz="1600" dirty="0"/>
              <a:t>Exact anatomical location of wound, e.g.: </a:t>
            </a:r>
          </a:p>
          <a:p>
            <a:pPr lvl="1"/>
            <a:r>
              <a:rPr lang="en-US" sz="1600" dirty="0"/>
              <a:t>Plantar or dorsal surface of toe 1,2,3,4,5)</a:t>
            </a:r>
          </a:p>
          <a:p>
            <a:pPr lvl="1"/>
            <a:r>
              <a:rPr lang="en-US" sz="1600" dirty="0"/>
              <a:t>If plantar, identify which metatarsal</a:t>
            </a:r>
          </a:p>
          <a:p>
            <a:pPr lvl="1"/>
            <a:r>
              <a:rPr lang="en-US" sz="1600" dirty="0"/>
              <a:t>Heel/ankle/calf, anterior tibia, lateral or medial</a:t>
            </a:r>
          </a:p>
          <a:p>
            <a:pPr lvl="0"/>
            <a:r>
              <a:rPr lang="en-US" sz="1600" dirty="0"/>
              <a:t>Daily assessment of the skin, particularly around the at-risk areas, including ischial, sacral, trochanteric, and heel areas</a:t>
            </a:r>
          </a:p>
          <a:p>
            <a:r>
              <a:rPr lang="en-US" sz="1600" dirty="0"/>
              <a:t>If patient has heel ulcer, do they have sacral, buttock, occiput, or hip ulcer?</a:t>
            </a:r>
          </a:p>
          <a:p>
            <a:r>
              <a:rPr lang="en-US" sz="1600" dirty="0"/>
              <a:t>Length, width, depth of wound</a:t>
            </a:r>
          </a:p>
          <a:p>
            <a:endParaRPr lang="en-US" sz="1600" dirty="0"/>
          </a:p>
          <a:p>
            <a:r>
              <a:rPr lang="en-US" sz="1600" dirty="0"/>
              <a:t>Fungal toenails (e.g., yes/no? which ones?)</a:t>
            </a:r>
          </a:p>
          <a:p>
            <a:r>
              <a:rPr lang="en-US" sz="1600" dirty="0"/>
              <a:t>Characterization of skin around wound (e.g., erythema, callus? pustules? dermatitis? hyperpigmentation?) </a:t>
            </a:r>
          </a:p>
          <a:p>
            <a:r>
              <a:rPr lang="en-US" sz="1600" dirty="0"/>
              <a:t>Pus</a:t>
            </a:r>
          </a:p>
          <a:p>
            <a:r>
              <a:rPr lang="en-US" sz="1600" dirty="0"/>
              <a:t>Tenderness </a:t>
            </a:r>
          </a:p>
          <a:p>
            <a:r>
              <a:rPr lang="en-US" sz="1600" dirty="0"/>
              <a:t>Drainage</a:t>
            </a:r>
          </a:p>
          <a:p>
            <a:pPr lvl="0"/>
            <a:r>
              <a:rPr lang="en-US" sz="1600" dirty="0"/>
              <a:t>Characterization of granulation tissue (e.g., discolored, well-vascularized?)</a:t>
            </a:r>
          </a:p>
          <a:p>
            <a:pPr lvl="0"/>
            <a:r>
              <a:rPr lang="en-US" sz="1600" dirty="0"/>
              <a:t>Undermining of wound edges (i.e., how many centimeters?)</a:t>
            </a:r>
          </a:p>
          <a:p>
            <a:endParaRPr lang="en-US" sz="1600" dirty="0"/>
          </a:p>
        </p:txBody>
      </p:sp>
    </p:spTree>
    <p:extLst>
      <p:ext uri="{BB962C8B-B14F-4D97-AF65-F5344CB8AC3E}">
        <p14:creationId xmlns:p14="http://schemas.microsoft.com/office/powerpoint/2010/main" val="149745458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are the current treatments for Hidradenitis </a:t>
            </a:r>
            <a:r>
              <a:rPr lang="en-US" dirty="0" err="1">
                <a:solidFill>
                  <a:schemeClr val="tx1"/>
                </a:solidFill>
              </a:rPr>
              <a:t>Suppurativa</a:t>
            </a:r>
            <a:r>
              <a:rPr lang="en-US" dirty="0">
                <a:solidFill>
                  <a:schemeClr val="tx1"/>
                </a:solidFill>
              </a:rPr>
              <a:t>?</a:t>
            </a:r>
          </a:p>
        </p:txBody>
      </p:sp>
      <p:sp>
        <p:nvSpPr>
          <p:cNvPr id="8" name="Content Placeholder 2"/>
          <p:cNvSpPr txBox="1">
            <a:spLocks/>
          </p:cNvSpPr>
          <p:nvPr/>
        </p:nvSpPr>
        <p:spPr>
          <a:xfrm>
            <a:off x="465158" y="1410750"/>
            <a:ext cx="4318081" cy="288303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350" dirty="0"/>
              <a:t>Management should be guided by disease severity. </a:t>
            </a:r>
          </a:p>
          <a:p>
            <a:pPr>
              <a:buClr>
                <a:srgbClr val="C00000"/>
              </a:buClr>
            </a:pPr>
            <a:r>
              <a:rPr lang="en-US" sz="1350" dirty="0"/>
              <a:t>For stage I, characterized by mild, </a:t>
            </a:r>
            <a:r>
              <a:rPr lang="en-US" sz="1350" dirty="0" err="1"/>
              <a:t>nonscarring</a:t>
            </a:r>
            <a:r>
              <a:rPr lang="en-US" sz="1350" dirty="0"/>
              <a:t> disease, limited clinical trial data support the efficacy of topical clindamycin; although data are lacking to support the use of </a:t>
            </a:r>
            <a:r>
              <a:rPr lang="en-US" sz="1350" dirty="0" err="1"/>
              <a:t>intralesional</a:t>
            </a:r>
            <a:r>
              <a:rPr lang="en-US" sz="1350" dirty="0"/>
              <a:t> triamcinolone, clinical experience suggests that it may be useful for some isolated lesions. </a:t>
            </a:r>
          </a:p>
          <a:p>
            <a:pPr>
              <a:buClr>
                <a:srgbClr val="C00000"/>
              </a:buClr>
            </a:pPr>
            <a:r>
              <a:rPr lang="en-US" sz="1350" dirty="0"/>
              <a:t>Case series suggest that scarred lesions are best treated with wide excision or evaporation with the use of a carbon dioxide laser. </a:t>
            </a:r>
          </a:p>
          <a:p>
            <a:pPr>
              <a:buClr>
                <a:srgbClr val="C00000"/>
              </a:buClr>
            </a:pPr>
            <a:r>
              <a:rPr lang="en-US" sz="1350" dirty="0"/>
              <a:t>More extensive and severe disease requires systemic treatment. For stage II disease, antibiotic therapy (clindamycin and rifampin, 300 mg twice daily for 6 months).</a:t>
            </a:r>
          </a:p>
        </p:txBody>
      </p:sp>
      <p:sp>
        <p:nvSpPr>
          <p:cNvPr id="12" name="TextBox 11"/>
          <p:cNvSpPr txBox="1"/>
          <p:nvPr/>
        </p:nvSpPr>
        <p:spPr>
          <a:xfrm>
            <a:off x="4926986" y="4599273"/>
            <a:ext cx="4374491" cy="253916"/>
          </a:xfrm>
          <a:prstGeom prst="rect">
            <a:avLst/>
          </a:prstGeom>
          <a:noFill/>
        </p:spPr>
        <p:txBody>
          <a:bodyPr wrap="square" rtlCol="0">
            <a:spAutoFit/>
          </a:bodyPr>
          <a:lstStyle/>
          <a:p>
            <a:pPr marL="345281" indent="-345281"/>
            <a:r>
              <a:rPr lang="en-US" sz="1050" dirty="0" err="1"/>
              <a:t>Jemec</a:t>
            </a:r>
            <a:r>
              <a:rPr lang="en-US" sz="1050" dirty="0"/>
              <a:t> GB. Hidradenitis </a:t>
            </a:r>
            <a:r>
              <a:rPr lang="en-US" sz="1050" dirty="0" err="1"/>
              <a:t>suppurativa</a:t>
            </a:r>
            <a:r>
              <a:rPr lang="en-US" sz="1050" dirty="0"/>
              <a:t>. </a:t>
            </a:r>
            <a:r>
              <a:rPr lang="en-US" sz="1050" i="1" dirty="0"/>
              <a:t>N </a:t>
            </a:r>
            <a:r>
              <a:rPr lang="en-US" sz="1050" i="1" dirty="0" err="1"/>
              <a:t>Engl</a:t>
            </a:r>
            <a:r>
              <a:rPr lang="en-US" sz="1050" i="1" dirty="0"/>
              <a:t> J Med </a:t>
            </a:r>
            <a:r>
              <a:rPr lang="en-US" sz="1050" dirty="0"/>
              <a:t>2012;366:158-164. </a:t>
            </a:r>
          </a:p>
        </p:txBody>
      </p:sp>
      <p:sp>
        <p:nvSpPr>
          <p:cNvPr id="9" name="Content Placeholder 2"/>
          <p:cNvSpPr txBox="1">
            <a:spLocks/>
          </p:cNvSpPr>
          <p:nvPr/>
        </p:nvSpPr>
        <p:spPr>
          <a:xfrm>
            <a:off x="4783239" y="3129852"/>
            <a:ext cx="4194376" cy="123529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1350" dirty="0">
              <a:solidFill>
                <a:schemeClr val="bg1"/>
              </a:solidFill>
            </a:endParaRPr>
          </a:p>
        </p:txBody>
      </p:sp>
      <p:sp>
        <p:nvSpPr>
          <p:cNvPr id="5" name="Rectangle 4"/>
          <p:cNvSpPr/>
          <p:nvPr/>
        </p:nvSpPr>
        <p:spPr>
          <a:xfrm>
            <a:off x="4926986" y="3303472"/>
            <a:ext cx="4043182" cy="830997"/>
          </a:xfrm>
          <a:prstGeom prst="rect">
            <a:avLst/>
          </a:prstGeom>
        </p:spPr>
        <p:txBody>
          <a:bodyPr wrap="square">
            <a:spAutoFit/>
          </a:bodyPr>
          <a:lstStyle/>
          <a:p>
            <a:pPr algn="ctr"/>
            <a:r>
              <a:rPr lang="en-US" sz="1200" dirty="0"/>
              <a:t>Involvement of the Genitalia in a Woman with Hurley Stage III Disease. Genitofemoral lesions are common in patients with hidradenitis </a:t>
            </a:r>
            <a:r>
              <a:rPr lang="en-US" sz="1200" dirty="0" err="1"/>
              <a:t>suppurativa</a:t>
            </a:r>
            <a:r>
              <a:rPr lang="en-US" sz="1200" dirty="0"/>
              <a:t>, especially in women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341536"/>
            <a:ext cx="1589108" cy="1961936"/>
          </a:xfrm>
          <a:prstGeom prst="rect">
            <a:avLst/>
          </a:prstGeom>
        </p:spPr>
      </p:pic>
    </p:spTree>
    <p:extLst>
      <p:ext uri="{BB962C8B-B14F-4D97-AF65-F5344CB8AC3E}">
        <p14:creationId xmlns:p14="http://schemas.microsoft.com/office/powerpoint/2010/main" val="2432949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pPr algn="ctr"/>
            <a:r>
              <a:rPr lang="en-US" dirty="0"/>
              <a:t>What are the current treatments for hidradenitis </a:t>
            </a:r>
            <a:r>
              <a:rPr lang="en-US" dirty="0" err="1"/>
              <a:t>suppurativa</a:t>
            </a:r>
            <a:r>
              <a:rPr lang="en-US" dirty="0"/>
              <a:t>?</a:t>
            </a:r>
          </a:p>
        </p:txBody>
      </p:sp>
      <p:sp>
        <p:nvSpPr>
          <p:cNvPr id="6" name="Content Placeholder 2"/>
          <p:cNvSpPr txBox="1">
            <a:spLocks/>
          </p:cNvSpPr>
          <p:nvPr/>
        </p:nvSpPr>
        <p:spPr>
          <a:xfrm>
            <a:off x="1" y="1428750"/>
            <a:ext cx="4572000"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600" dirty="0"/>
              <a:t>Hidradenitis </a:t>
            </a:r>
            <a:r>
              <a:rPr lang="en-US" sz="1600" dirty="0" err="1"/>
              <a:t>suppurativa</a:t>
            </a:r>
            <a:r>
              <a:rPr lang="en-US" sz="1600" dirty="0"/>
              <a:t> is a chronic, inflammatory, recurring, debilitating skin disease of the hair follicles that usually presents after puberty with painful, deep-seated, inflamed lesions in the apocrine gland-bearing areas of the body (most commonly the axillae, inguinal, and </a:t>
            </a:r>
            <a:r>
              <a:rPr lang="en-US" sz="1600" dirty="0" err="1"/>
              <a:t>anogenital</a:t>
            </a:r>
            <a:r>
              <a:rPr lang="en-US" sz="1600" dirty="0"/>
              <a:t> regions). </a:t>
            </a:r>
          </a:p>
          <a:p>
            <a:pPr>
              <a:buClr>
                <a:srgbClr val="C00000"/>
              </a:buClr>
            </a:pPr>
            <a:r>
              <a:rPr lang="en-US" sz="1600" dirty="0"/>
              <a:t>Early recognition and treatment is crucial in order to minimize subsequent life-course effects of this disease.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1200150"/>
            <a:ext cx="4190999" cy="3634728"/>
          </a:xfrm>
          <a:prstGeom prst="rect">
            <a:avLst/>
          </a:prstGeom>
        </p:spPr>
      </p:pic>
      <p:sp>
        <p:nvSpPr>
          <p:cNvPr id="8" name="TextBox 7"/>
          <p:cNvSpPr txBox="1"/>
          <p:nvPr/>
        </p:nvSpPr>
        <p:spPr>
          <a:xfrm>
            <a:off x="3311345" y="4784505"/>
            <a:ext cx="5832655" cy="415498"/>
          </a:xfrm>
          <a:prstGeom prst="rect">
            <a:avLst/>
          </a:prstGeom>
          <a:noFill/>
        </p:spPr>
        <p:txBody>
          <a:bodyPr wrap="square" rtlCol="0">
            <a:spAutoFit/>
          </a:bodyPr>
          <a:lstStyle/>
          <a:p>
            <a:pPr marL="460375" indent="-460375"/>
            <a:r>
              <a:rPr lang="en-US" sz="1050" dirty="0" err="1"/>
              <a:t>Lindenhardt</a:t>
            </a:r>
            <a:r>
              <a:rPr lang="en-US" sz="1050" dirty="0"/>
              <a:t> </a:t>
            </a:r>
            <a:r>
              <a:rPr lang="en-US" sz="1050" dirty="0" err="1"/>
              <a:t>Saunte</a:t>
            </a:r>
            <a:r>
              <a:rPr lang="en-US" sz="1050" dirty="0"/>
              <a:t> DM, et al. Hidradenitis </a:t>
            </a:r>
            <a:r>
              <a:rPr lang="en-US" sz="1050" dirty="0" err="1"/>
              <a:t>suppurativa</a:t>
            </a:r>
            <a:r>
              <a:rPr lang="en-US" sz="1050" dirty="0"/>
              <a:t>: Advances in diagnosis and treatment. </a:t>
            </a:r>
            <a:r>
              <a:rPr lang="en-US" sz="1050" i="1" dirty="0"/>
              <a:t>JAMA </a:t>
            </a:r>
            <a:r>
              <a:rPr lang="en-US" sz="1050" dirty="0"/>
              <a:t>2017 (318)20: 2019-2032. </a:t>
            </a:r>
          </a:p>
        </p:txBody>
      </p:sp>
    </p:spTree>
    <p:extLst>
      <p:ext uri="{BB962C8B-B14F-4D97-AF65-F5344CB8AC3E}">
        <p14:creationId xmlns:p14="http://schemas.microsoft.com/office/powerpoint/2010/main" val="318654700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are the current treatments for Hidradenitis </a:t>
            </a:r>
            <a:r>
              <a:rPr lang="en-US" dirty="0" err="1">
                <a:solidFill>
                  <a:schemeClr val="tx1"/>
                </a:solidFill>
              </a:rPr>
              <a:t>Suppurativa</a:t>
            </a:r>
            <a:r>
              <a:rPr lang="en-US" dirty="0">
                <a:solidFill>
                  <a:schemeClr val="tx1"/>
                </a:solidFill>
              </a:rPr>
              <a:t>?</a:t>
            </a:r>
          </a:p>
        </p:txBody>
      </p:sp>
      <p:sp>
        <p:nvSpPr>
          <p:cNvPr id="8" name="Content Placeholder 2"/>
          <p:cNvSpPr txBox="1">
            <a:spLocks/>
          </p:cNvSpPr>
          <p:nvPr/>
        </p:nvSpPr>
        <p:spPr>
          <a:xfrm>
            <a:off x="152400" y="1410750"/>
            <a:ext cx="4630839" cy="288303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350" dirty="0"/>
              <a:t>The diagnosis of HS is made by lesion morphology (nodules, abscesses, tunnels, and scars), location (axillae, inframammary folds, groin, </a:t>
            </a:r>
            <a:r>
              <a:rPr lang="en-US" sz="1350" dirty="0" err="1"/>
              <a:t>perigenital</a:t>
            </a:r>
            <a:r>
              <a:rPr lang="en-US" sz="1350" dirty="0"/>
              <a:t>, or perineal), and lesion progression (2 recurrences within 6 months or chronic or persistent lesions for ≥3 months). </a:t>
            </a:r>
          </a:p>
          <a:p>
            <a:pPr>
              <a:buClr>
                <a:srgbClr val="C00000"/>
              </a:buClr>
            </a:pPr>
            <a:r>
              <a:rPr lang="en-US" sz="1350" dirty="0"/>
              <a:t>Antibiotic treatment with combinations of clindamycin and rifampicin, or </a:t>
            </a:r>
            <a:r>
              <a:rPr lang="en-US" sz="1350" dirty="0" err="1"/>
              <a:t>ertapenem</a:t>
            </a:r>
            <a:r>
              <a:rPr lang="en-US" sz="1350" dirty="0"/>
              <a:t> followed by combination rifampicin, moxifloxacin, and metronidazole for 6 months is effective. Adalimumab is effective in a significant proportion of patients and treatment with IL-1 and IL-12 receptor subunit beta 1 (Rb1) antibodies may also be useful. </a:t>
            </a:r>
          </a:p>
          <a:p>
            <a:pPr>
              <a:buClr>
                <a:srgbClr val="C00000"/>
              </a:buClr>
            </a:pPr>
            <a:r>
              <a:rPr lang="en-US" sz="1350" dirty="0"/>
              <a:t>Tissue-sparing surgical techniques and carbon dioxide laser treatments also are available, but the evidence on clinical outcomes with these approaches is limited.</a:t>
            </a:r>
          </a:p>
        </p:txBody>
      </p:sp>
      <p:sp>
        <p:nvSpPr>
          <p:cNvPr id="12" name="TextBox 11"/>
          <p:cNvSpPr txBox="1"/>
          <p:nvPr/>
        </p:nvSpPr>
        <p:spPr>
          <a:xfrm>
            <a:off x="4926986" y="4599273"/>
            <a:ext cx="4374491" cy="415498"/>
          </a:xfrm>
          <a:prstGeom prst="rect">
            <a:avLst/>
          </a:prstGeom>
          <a:noFill/>
        </p:spPr>
        <p:txBody>
          <a:bodyPr wrap="square" rtlCol="0">
            <a:spAutoFit/>
          </a:bodyPr>
          <a:lstStyle/>
          <a:p>
            <a:pPr marL="345281" indent="-345281"/>
            <a:r>
              <a:rPr lang="en-US" sz="1050" dirty="0" err="1"/>
              <a:t>Saunte</a:t>
            </a:r>
            <a:r>
              <a:rPr lang="en-US" sz="1050" dirty="0"/>
              <a:t> DML, et al. Hidradenitis </a:t>
            </a:r>
            <a:r>
              <a:rPr lang="en-US" sz="1050" dirty="0" err="1"/>
              <a:t>suppurativa</a:t>
            </a:r>
            <a:r>
              <a:rPr lang="en-US" sz="1050" dirty="0"/>
              <a:t>: Advances in diagnosis and treatment. </a:t>
            </a:r>
            <a:r>
              <a:rPr lang="en-US" sz="1050" i="1" dirty="0"/>
              <a:t>JAMA </a:t>
            </a:r>
            <a:r>
              <a:rPr lang="en-US" sz="1050" dirty="0"/>
              <a:t>2017 (318)20: 2019-2032.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985" y="1268016"/>
            <a:ext cx="3588365" cy="1861836"/>
          </a:xfrm>
          <a:prstGeom prst="rect">
            <a:avLst/>
          </a:prstGeom>
        </p:spPr>
      </p:pic>
      <p:sp>
        <p:nvSpPr>
          <p:cNvPr id="9" name="Content Placeholder 2"/>
          <p:cNvSpPr txBox="1">
            <a:spLocks/>
          </p:cNvSpPr>
          <p:nvPr/>
        </p:nvSpPr>
        <p:spPr>
          <a:xfrm>
            <a:off x="4783239" y="3129852"/>
            <a:ext cx="4194376" cy="123529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1350" dirty="0">
              <a:solidFill>
                <a:schemeClr val="bg1"/>
              </a:solidFill>
            </a:endParaRPr>
          </a:p>
        </p:txBody>
      </p:sp>
      <p:sp>
        <p:nvSpPr>
          <p:cNvPr id="5" name="Rectangle 4"/>
          <p:cNvSpPr/>
          <p:nvPr/>
        </p:nvSpPr>
        <p:spPr>
          <a:xfrm>
            <a:off x="4858836" y="3129853"/>
            <a:ext cx="4043182" cy="1384995"/>
          </a:xfrm>
          <a:prstGeom prst="rect">
            <a:avLst/>
          </a:prstGeom>
        </p:spPr>
        <p:txBody>
          <a:bodyPr wrap="square">
            <a:spAutoFit/>
          </a:bodyPr>
          <a:lstStyle/>
          <a:p>
            <a:r>
              <a:rPr lang="en-US" sz="1200" b="1" dirty="0"/>
              <a:t>Typical Hidradenitis Suppuration (Hurley Stage I, II, and III)</a:t>
            </a:r>
          </a:p>
          <a:p>
            <a:r>
              <a:rPr lang="en-US" sz="1200" dirty="0"/>
              <a:t>The 3 different Hurley stages in the axillae region. Hurley stage I (inflamed lesion without scarring); Hurley stage II (tunnels, scars, and inflamed nodules separated by clinically unaffected skin); and Hurley Stage III (coalescent lesions [inflamed tunnels, nodules, scars]).</a:t>
            </a:r>
          </a:p>
        </p:txBody>
      </p:sp>
    </p:spTree>
    <p:extLst>
      <p:ext uri="{BB962C8B-B14F-4D97-AF65-F5344CB8AC3E}">
        <p14:creationId xmlns:p14="http://schemas.microsoft.com/office/powerpoint/2010/main" val="204126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are the current treatments for hidradenitis </a:t>
            </a:r>
            <a:r>
              <a:rPr lang="en-US" dirty="0" err="1">
                <a:solidFill>
                  <a:schemeClr val="tx1"/>
                </a:solidFill>
              </a:rPr>
              <a:t>suppurativa</a:t>
            </a:r>
            <a:endParaRPr lang="en-US" dirty="0">
              <a:solidFill>
                <a:schemeClr val="tx1"/>
              </a:solidFill>
            </a:endParaRPr>
          </a:p>
        </p:txBody>
      </p:sp>
      <p:sp>
        <p:nvSpPr>
          <p:cNvPr id="3" name="Content Placeholder 2"/>
          <p:cNvSpPr>
            <a:spLocks noGrp="1"/>
          </p:cNvSpPr>
          <p:nvPr>
            <p:ph idx="1"/>
          </p:nvPr>
        </p:nvSpPr>
        <p:spPr>
          <a:xfrm>
            <a:off x="628651" y="1464710"/>
            <a:ext cx="4552949" cy="2839709"/>
          </a:xfrm>
        </p:spPr>
        <p:txBody>
          <a:bodyPr>
            <a:normAutofit fontScale="62500" lnSpcReduction="20000"/>
          </a:bodyPr>
          <a:lstStyle/>
          <a:p>
            <a:pPr>
              <a:buClr>
                <a:srgbClr val="C00000"/>
              </a:buClr>
            </a:pPr>
            <a:r>
              <a:rPr lang="en-US" sz="3600" dirty="0">
                <a:solidFill>
                  <a:schemeClr val="tx1"/>
                </a:solidFill>
              </a:rPr>
              <a:t>If obese, weight loss is beneficial. </a:t>
            </a:r>
          </a:p>
          <a:p>
            <a:pPr>
              <a:buClr>
                <a:srgbClr val="C00000"/>
              </a:buClr>
            </a:pPr>
            <a:r>
              <a:rPr lang="en-US" sz="3600" dirty="0">
                <a:solidFill>
                  <a:schemeClr val="tx1"/>
                </a:solidFill>
              </a:rPr>
              <a:t>In addition to topical and systemic therapies for lesions, surgery may be necessary for scarred lesions and may include de-roofing and excisions. Incision and drainage is generally not recommended. </a:t>
            </a:r>
          </a:p>
        </p:txBody>
      </p:sp>
      <p:sp>
        <p:nvSpPr>
          <p:cNvPr id="5" name="TextBox 4"/>
          <p:cNvSpPr txBox="1"/>
          <p:nvPr/>
        </p:nvSpPr>
        <p:spPr>
          <a:xfrm>
            <a:off x="4644342" y="4573867"/>
            <a:ext cx="4299995" cy="415498"/>
          </a:xfrm>
          <a:prstGeom prst="rect">
            <a:avLst/>
          </a:prstGeom>
          <a:noFill/>
        </p:spPr>
        <p:txBody>
          <a:bodyPr wrap="square" rtlCol="0">
            <a:spAutoFit/>
          </a:bodyPr>
          <a:lstStyle/>
          <a:p>
            <a:pPr marL="460375" indent="-460375"/>
            <a:r>
              <a:rPr lang="en-US" sz="1050" dirty="0" err="1"/>
              <a:t>Lindenhardt</a:t>
            </a:r>
            <a:r>
              <a:rPr lang="en-US" sz="1050" dirty="0"/>
              <a:t> </a:t>
            </a:r>
            <a:r>
              <a:rPr lang="en-US" sz="1050" dirty="0" err="1"/>
              <a:t>Saunte</a:t>
            </a:r>
            <a:r>
              <a:rPr lang="en-US" sz="1050" dirty="0"/>
              <a:t> DM, et al. Hidradenitis </a:t>
            </a:r>
            <a:r>
              <a:rPr lang="en-US" sz="1050" dirty="0" err="1"/>
              <a:t>suppurativa</a:t>
            </a:r>
            <a:r>
              <a:rPr lang="en-US" sz="1050" dirty="0"/>
              <a:t>: Advances in diagnosis and treatment. </a:t>
            </a:r>
            <a:r>
              <a:rPr lang="en-US" sz="1050" i="1" dirty="0"/>
              <a:t>JAMA </a:t>
            </a:r>
            <a:r>
              <a:rPr lang="en-US" sz="1050" dirty="0"/>
              <a:t>2017 (318)20: 2019-2032. </a:t>
            </a:r>
          </a:p>
        </p:txBody>
      </p:sp>
      <p:sp>
        <p:nvSpPr>
          <p:cNvPr id="6" name="TextBox 5"/>
          <p:cNvSpPr txBox="1"/>
          <p:nvPr/>
        </p:nvSpPr>
        <p:spPr>
          <a:xfrm>
            <a:off x="4644342" y="1274757"/>
            <a:ext cx="4499658" cy="276999"/>
          </a:xfrm>
          <a:prstGeom prst="rect">
            <a:avLst/>
          </a:prstGeom>
          <a:noFill/>
        </p:spPr>
        <p:txBody>
          <a:bodyPr wrap="square" rtlCol="0">
            <a:spAutoFit/>
          </a:bodyPr>
          <a:lstStyle/>
          <a:p>
            <a:pPr algn="ctr"/>
            <a:r>
              <a:rPr lang="en-US" sz="1200" dirty="0"/>
              <a:t>Typical hidradenitis suppuration distribution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54215"/>
            <a:ext cx="2747419" cy="3003589"/>
          </a:xfrm>
          <a:prstGeom prst="rect">
            <a:avLst/>
          </a:prstGeom>
        </p:spPr>
      </p:pic>
    </p:spTree>
    <p:extLst>
      <p:ext uri="{BB962C8B-B14F-4D97-AF65-F5344CB8AC3E}">
        <p14:creationId xmlns:p14="http://schemas.microsoft.com/office/powerpoint/2010/main" val="213021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350"/>
            <a:ext cx="8229600" cy="857250"/>
          </a:xfrm>
        </p:spPr>
        <p:txBody>
          <a:bodyPr/>
          <a:lstStyle/>
          <a:p>
            <a:pPr algn="ctr"/>
            <a:r>
              <a:rPr lang="en-US" dirty="0"/>
              <a:t>How are these wounds diagnosed? </a:t>
            </a:r>
          </a:p>
        </p:txBody>
      </p:sp>
    </p:spTree>
    <p:extLst>
      <p:ext uri="{BB962C8B-B14F-4D97-AF65-F5344CB8AC3E}">
        <p14:creationId xmlns:p14="http://schemas.microsoft.com/office/powerpoint/2010/main" val="1485536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history</a:t>
            </a:r>
          </a:p>
        </p:txBody>
      </p:sp>
      <p:sp>
        <p:nvSpPr>
          <p:cNvPr id="3" name="Content Placeholder 2"/>
          <p:cNvSpPr>
            <a:spLocks noGrp="1"/>
          </p:cNvSpPr>
          <p:nvPr>
            <p:ph sz="quarter" idx="10"/>
          </p:nvPr>
        </p:nvSpPr>
        <p:spPr>
          <a:xfrm>
            <a:off x="457200" y="971550"/>
            <a:ext cx="8229600" cy="3048000"/>
          </a:xfrm>
        </p:spPr>
        <p:txBody>
          <a:bodyPr numCol="1"/>
          <a:lstStyle/>
          <a:p>
            <a:pPr marL="0" lvl="0" indent="0">
              <a:buNone/>
            </a:pPr>
            <a:r>
              <a:rPr lang="en-US" sz="1800" dirty="0"/>
              <a:t>Medical history of conditions that may affect wound healing should be investigated. These include: </a:t>
            </a:r>
          </a:p>
          <a:p>
            <a:pPr lvl="0"/>
            <a:r>
              <a:rPr lang="en-US" sz="1800" dirty="0"/>
              <a:t>history of diabetes, </a:t>
            </a:r>
          </a:p>
          <a:p>
            <a:pPr lvl="0"/>
            <a:r>
              <a:rPr lang="en-US" sz="1800" dirty="0"/>
              <a:t>peripheral arterial disease, </a:t>
            </a:r>
          </a:p>
          <a:p>
            <a:pPr lvl="0"/>
            <a:r>
              <a:rPr lang="en-US" sz="1800" dirty="0"/>
              <a:t>venous insufficiency, </a:t>
            </a:r>
          </a:p>
          <a:p>
            <a:pPr lvl="0"/>
            <a:r>
              <a:rPr lang="en-US" sz="1800" dirty="0"/>
              <a:t>conditions that affect mobility (such as stroke, neurological conditions, and recent trauma), </a:t>
            </a:r>
          </a:p>
          <a:p>
            <a:pPr lvl="0"/>
            <a:r>
              <a:rPr lang="en-US" sz="1800" dirty="0"/>
              <a:t>recent weight loss, </a:t>
            </a:r>
          </a:p>
          <a:p>
            <a:pPr lvl="0"/>
            <a:r>
              <a:rPr lang="en-US" sz="1800" dirty="0"/>
              <a:t>smoking, </a:t>
            </a:r>
          </a:p>
          <a:p>
            <a:pPr lvl="0"/>
            <a:r>
              <a:rPr lang="en-US" sz="1800" dirty="0"/>
              <a:t>radiation, </a:t>
            </a:r>
          </a:p>
          <a:p>
            <a:pPr lvl="0"/>
            <a:r>
              <a:rPr lang="en-US" sz="1800" dirty="0"/>
              <a:t>immunosuppressive therapy and cancer. </a:t>
            </a:r>
          </a:p>
          <a:p>
            <a:pPr lvl="0"/>
            <a:r>
              <a:rPr lang="en-US" sz="1800" dirty="0"/>
              <a:t>Previous surgical history, especially as related to treatment of the wounds, such as wound debridement, skin grafting, arterial revascularization, and vein ablation procedures should be detailed.</a:t>
            </a:r>
          </a:p>
        </p:txBody>
      </p:sp>
    </p:spTree>
    <p:extLst>
      <p:ext uri="{BB962C8B-B14F-4D97-AF65-F5344CB8AC3E}">
        <p14:creationId xmlns:p14="http://schemas.microsoft.com/office/powerpoint/2010/main" val="82762964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Laboratory Tests </a:t>
            </a:r>
          </a:p>
        </p:txBody>
      </p:sp>
      <p:sp>
        <p:nvSpPr>
          <p:cNvPr id="3" name="Content Placeholder 2"/>
          <p:cNvSpPr>
            <a:spLocks noGrp="1"/>
          </p:cNvSpPr>
          <p:nvPr>
            <p:ph sz="quarter" idx="10"/>
          </p:nvPr>
        </p:nvSpPr>
        <p:spPr>
          <a:xfrm>
            <a:off x="152400" y="1200150"/>
            <a:ext cx="8839200" cy="2667000"/>
          </a:xfrm>
        </p:spPr>
        <p:txBody>
          <a:bodyPr numCol="2"/>
          <a:lstStyle/>
          <a:p>
            <a:pPr lvl="0"/>
            <a:r>
              <a:rPr lang="en-US" sz="1800" dirty="0" err="1"/>
              <a:t>Procalcitonin</a:t>
            </a:r>
            <a:endParaRPr lang="en-US" sz="1800" dirty="0"/>
          </a:p>
          <a:p>
            <a:pPr lvl="0"/>
            <a:r>
              <a:rPr lang="en-US" sz="1800" dirty="0"/>
              <a:t>C-Reactive Protein</a:t>
            </a:r>
          </a:p>
          <a:p>
            <a:pPr lvl="0"/>
            <a:r>
              <a:rPr lang="en-US" sz="1800" dirty="0"/>
              <a:t>Hemoglobin A1c</a:t>
            </a:r>
          </a:p>
          <a:p>
            <a:pPr lvl="0"/>
            <a:r>
              <a:rPr lang="en-US" sz="1800" dirty="0"/>
              <a:t>Albumin, pre-albumin</a:t>
            </a:r>
          </a:p>
          <a:p>
            <a:pPr lvl="0"/>
            <a:r>
              <a:rPr lang="en-US" sz="1800" dirty="0"/>
              <a:t>Vitamin D level</a:t>
            </a:r>
          </a:p>
          <a:p>
            <a:pPr lvl="0"/>
            <a:r>
              <a:rPr lang="en-US" sz="1800" dirty="0"/>
              <a:t>Complete blood count with manual differential</a:t>
            </a:r>
          </a:p>
          <a:p>
            <a:pPr lvl="0"/>
            <a:r>
              <a:rPr lang="en-US" sz="1800" dirty="0"/>
              <a:t>Prothrombin time/partial thromboplastin time </a:t>
            </a:r>
          </a:p>
          <a:p>
            <a:pPr lvl="0"/>
            <a:r>
              <a:rPr lang="en-US" sz="1800" dirty="0"/>
              <a:t>Comprehensive metabolic panel</a:t>
            </a:r>
          </a:p>
          <a:p>
            <a:pPr lvl="0"/>
            <a:r>
              <a:rPr lang="en-US" sz="1800" dirty="0"/>
              <a:t>Lipid profile </a:t>
            </a:r>
          </a:p>
          <a:p>
            <a:pPr lvl="0"/>
            <a:r>
              <a:rPr lang="en-US" sz="1800" dirty="0"/>
              <a:t>(ALP) </a:t>
            </a:r>
          </a:p>
          <a:p>
            <a:pPr lvl="0"/>
            <a:r>
              <a:rPr lang="en-US" sz="1800" dirty="0"/>
              <a:t>Gamma‐Erythrocyte sedimentation rate</a:t>
            </a:r>
          </a:p>
          <a:p>
            <a:pPr lvl="0"/>
            <a:r>
              <a:rPr lang="en-US" sz="1800" dirty="0"/>
              <a:t>Thyroid-stimulating hormone (TSH) thyroxine (T4) and triiodothyronine (T3)</a:t>
            </a:r>
          </a:p>
          <a:p>
            <a:pPr lvl="0"/>
            <a:r>
              <a:rPr lang="en-US" sz="1800" dirty="0"/>
              <a:t>Aspartate Aminotransferase (AST)</a:t>
            </a:r>
          </a:p>
          <a:p>
            <a:pPr lvl="0"/>
            <a:r>
              <a:rPr lang="en-US" sz="1800" dirty="0"/>
              <a:t>Alkaline phosphatase </a:t>
            </a:r>
            <a:r>
              <a:rPr lang="en-US" sz="1800" dirty="0" err="1"/>
              <a:t>Glutamyl</a:t>
            </a:r>
            <a:r>
              <a:rPr lang="en-US" sz="1800" dirty="0"/>
              <a:t> </a:t>
            </a:r>
            <a:r>
              <a:rPr lang="en-US" sz="1800" dirty="0" err="1"/>
              <a:t>Transpeptidase</a:t>
            </a:r>
            <a:r>
              <a:rPr lang="en-US" sz="1800" dirty="0"/>
              <a:t> (GGT)</a:t>
            </a:r>
          </a:p>
          <a:p>
            <a:pPr lvl="0"/>
            <a:r>
              <a:rPr lang="en-US" sz="1800" dirty="0"/>
              <a:t>Alanine aminotransferase (ALT)</a:t>
            </a:r>
          </a:p>
          <a:p>
            <a:pPr lvl="0"/>
            <a:r>
              <a:rPr lang="en-US" sz="1800" dirty="0"/>
              <a:t>Urine analysis</a:t>
            </a:r>
          </a:p>
          <a:p>
            <a:pPr lvl="0"/>
            <a:r>
              <a:rPr lang="en-US" sz="1800" dirty="0"/>
              <a:t>Urinary </a:t>
            </a:r>
            <a:r>
              <a:rPr lang="en-US" sz="1800" dirty="0" err="1"/>
              <a:t>microalbumin</a:t>
            </a:r>
            <a:r>
              <a:rPr lang="en-US" sz="1800" dirty="0"/>
              <a:t> </a:t>
            </a:r>
          </a:p>
        </p:txBody>
      </p:sp>
    </p:spTree>
    <p:extLst>
      <p:ext uri="{BB962C8B-B14F-4D97-AF65-F5344CB8AC3E}">
        <p14:creationId xmlns:p14="http://schemas.microsoft.com/office/powerpoint/2010/main" val="85738328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a:t>
            </a:r>
            <a:r>
              <a:rPr lang="en-US" dirty="0" err="1"/>
              <a:t>Procalcitonin</a:t>
            </a:r>
            <a:r>
              <a:rPr lang="en-US" dirty="0"/>
              <a:t>? </a:t>
            </a:r>
          </a:p>
        </p:txBody>
      </p:sp>
      <p:sp>
        <p:nvSpPr>
          <p:cNvPr id="3" name="Content Placeholder 2"/>
          <p:cNvSpPr>
            <a:spLocks noGrp="1"/>
          </p:cNvSpPr>
          <p:nvPr>
            <p:ph sz="quarter" idx="10"/>
          </p:nvPr>
        </p:nvSpPr>
        <p:spPr>
          <a:xfrm>
            <a:off x="533400" y="1276350"/>
            <a:ext cx="8153400" cy="2667000"/>
          </a:xfrm>
        </p:spPr>
        <p:txBody>
          <a:bodyPr numCol="1"/>
          <a:lstStyle/>
          <a:p>
            <a:r>
              <a:rPr lang="en-US" sz="1800" dirty="0" err="1"/>
              <a:t>Procalcitonin</a:t>
            </a:r>
            <a:r>
              <a:rPr lang="en-US" sz="1800" dirty="0"/>
              <a:t> (PCT) is widely regarded as a highly sensitive biomarker of bacterial infection, offering acute care surgeons a key tool in the management of surgical infections. Antibiotics (AB) can be lifesaving when treating bacterial infections but are often used inappropriately, specifically when unnecessary or when administered for excessive durations, and it has been reported that up to 30–50% of the AB given to hospitalized patients may be unnecessary</a:t>
            </a:r>
          </a:p>
        </p:txBody>
      </p:sp>
    </p:spTree>
    <p:extLst>
      <p:ext uri="{BB962C8B-B14F-4D97-AF65-F5344CB8AC3E}">
        <p14:creationId xmlns:p14="http://schemas.microsoft.com/office/powerpoint/2010/main" val="74375267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	</a:t>
            </a:r>
          </a:p>
        </p:txBody>
      </p:sp>
      <p:sp>
        <p:nvSpPr>
          <p:cNvPr id="3" name="Content Placeholder 2"/>
          <p:cNvSpPr>
            <a:spLocks noGrp="1"/>
          </p:cNvSpPr>
          <p:nvPr>
            <p:ph sz="quarter" idx="10"/>
          </p:nvPr>
        </p:nvSpPr>
        <p:spPr>
          <a:xfrm>
            <a:off x="87718" y="819150"/>
            <a:ext cx="8968563" cy="2971800"/>
          </a:xfrm>
        </p:spPr>
        <p:txBody>
          <a:bodyPr numCol="2"/>
          <a:lstStyle/>
          <a:p>
            <a:r>
              <a:rPr lang="en-US" sz="1800" dirty="0"/>
              <a:t>What are the most commonly-seen wounds? </a:t>
            </a:r>
          </a:p>
          <a:p>
            <a:r>
              <a:rPr lang="en-US" sz="1800" dirty="0"/>
              <a:t>Diabetic foot ulcers</a:t>
            </a:r>
          </a:p>
          <a:p>
            <a:r>
              <a:rPr lang="en-US" sz="1800" dirty="0"/>
              <a:t>Sickle cell ulcers</a:t>
            </a:r>
          </a:p>
          <a:p>
            <a:r>
              <a:rPr lang="en-US" sz="1800" dirty="0"/>
              <a:t>Pressure ulcers</a:t>
            </a:r>
          </a:p>
          <a:p>
            <a:r>
              <a:rPr lang="en-US" sz="1800" dirty="0"/>
              <a:t>Pressure ulcers</a:t>
            </a:r>
          </a:p>
          <a:p>
            <a:r>
              <a:rPr lang="en-US" sz="1800" dirty="0"/>
              <a:t>Hidradenitis Suppurativa</a:t>
            </a:r>
          </a:p>
          <a:p>
            <a:r>
              <a:rPr lang="en-US" sz="1800" dirty="0"/>
              <a:t>How are these wounds diagnosed? </a:t>
            </a:r>
          </a:p>
          <a:p>
            <a:r>
              <a:rPr lang="en-US" sz="1800" dirty="0"/>
              <a:t>Medical history</a:t>
            </a:r>
          </a:p>
          <a:p>
            <a:r>
              <a:rPr lang="en-US" sz="1800" dirty="0"/>
              <a:t>Laboratory tests</a:t>
            </a:r>
          </a:p>
          <a:p>
            <a:r>
              <a:rPr lang="en-US" sz="1800" dirty="0"/>
              <a:t>What is the role of Procalcitonin? </a:t>
            </a:r>
          </a:p>
          <a:p>
            <a:r>
              <a:rPr lang="en-US" sz="1800" dirty="0"/>
              <a:t>What are required vascular assessments? </a:t>
            </a:r>
          </a:p>
          <a:p>
            <a:r>
              <a:rPr lang="en-US" sz="1800" dirty="0"/>
              <a:t>What are relevant imaging studies?</a:t>
            </a:r>
          </a:p>
          <a:p>
            <a:r>
              <a:rPr lang="en-US" sz="1800" dirty="0"/>
              <a:t>Radiographic tests</a:t>
            </a:r>
          </a:p>
          <a:p>
            <a:r>
              <a:rPr lang="en-US" sz="1800" dirty="0"/>
              <a:t>How to diagnose infection? </a:t>
            </a:r>
          </a:p>
          <a:p>
            <a:r>
              <a:rPr lang="en-US" sz="1800" dirty="0"/>
              <a:t>How to treat infection?</a:t>
            </a:r>
          </a:p>
          <a:p>
            <a:r>
              <a:rPr lang="en-US" sz="1800" dirty="0"/>
              <a:t>When is debridement indicated? </a:t>
            </a:r>
          </a:p>
          <a:p>
            <a:r>
              <a:rPr lang="en-US" sz="1800" dirty="0"/>
              <a:t>What are indications for debridement? </a:t>
            </a:r>
          </a:p>
          <a:p>
            <a:r>
              <a:rPr lang="en-US" sz="1800" dirty="0"/>
              <a:t>What are general principles of debridement? </a:t>
            </a:r>
          </a:p>
          <a:p>
            <a:r>
              <a:rPr lang="en-US" sz="1800" dirty="0"/>
              <a:t>What is pathological importance of tissue left behind? </a:t>
            </a:r>
          </a:p>
          <a:p>
            <a:r>
              <a:rPr lang="en-US" sz="1800" dirty="0"/>
              <a:t>What are regenerative medicine options? </a:t>
            </a:r>
          </a:p>
          <a:p>
            <a:r>
              <a:rPr lang="en-US" sz="1800" dirty="0"/>
              <a:t>What are dressing options? </a:t>
            </a:r>
          </a:p>
          <a:p>
            <a:r>
              <a:rPr lang="en-US" sz="1800" dirty="0"/>
              <a:t>What are the research possibilities? </a:t>
            </a:r>
          </a:p>
          <a:p>
            <a:endParaRPr lang="en-US" sz="1800" dirty="0"/>
          </a:p>
          <a:p>
            <a:endParaRPr lang="en-US" sz="1800" dirty="0"/>
          </a:p>
        </p:txBody>
      </p:sp>
    </p:spTree>
    <p:extLst>
      <p:ext uri="{BB962C8B-B14F-4D97-AF65-F5344CB8AC3E}">
        <p14:creationId xmlns:p14="http://schemas.microsoft.com/office/powerpoint/2010/main" val="36551408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6375"/>
            <a:ext cx="8839200" cy="857250"/>
          </a:xfrm>
        </p:spPr>
        <p:txBody>
          <a:bodyPr/>
          <a:lstStyle/>
          <a:p>
            <a:r>
              <a:rPr lang="en-US" dirty="0"/>
              <a:t>What are required vascular assessments? </a:t>
            </a:r>
          </a:p>
        </p:txBody>
      </p:sp>
      <p:sp>
        <p:nvSpPr>
          <p:cNvPr id="3" name="Content Placeholder 2"/>
          <p:cNvSpPr>
            <a:spLocks noGrp="1"/>
          </p:cNvSpPr>
          <p:nvPr>
            <p:ph sz="quarter" idx="10"/>
          </p:nvPr>
        </p:nvSpPr>
        <p:spPr>
          <a:xfrm>
            <a:off x="419100" y="971550"/>
            <a:ext cx="8153400" cy="2667000"/>
          </a:xfrm>
        </p:spPr>
        <p:txBody>
          <a:bodyPr/>
          <a:lstStyle/>
          <a:p>
            <a:r>
              <a:rPr lang="en-US" sz="1800" dirty="0"/>
              <a:t>All patients with lower extremity ulcers should be assessed for arterial disease. Suspicion of arterial disease should prompt referral to a vascular specialist. </a:t>
            </a:r>
          </a:p>
          <a:p>
            <a:r>
              <a:rPr lang="en-US" sz="1800" dirty="0"/>
              <a:t>Criteria: </a:t>
            </a:r>
          </a:p>
          <a:p>
            <a:pPr marL="465138" indent="-177800"/>
            <a:r>
              <a:rPr lang="en-US" sz="1800" dirty="0"/>
              <a:t>Decreased or absent palpable pedal pulses. </a:t>
            </a:r>
          </a:p>
          <a:p>
            <a:pPr marL="465138" indent="-177800"/>
            <a:r>
              <a:rPr lang="en-US" sz="1800" dirty="0"/>
              <a:t>Delay in capillary refill response. </a:t>
            </a:r>
          </a:p>
          <a:p>
            <a:pPr marL="465138" indent="-177800"/>
            <a:r>
              <a:rPr lang="en-US" sz="1800" dirty="0"/>
              <a:t>Delay of 10-15 seconds in returning of color when raising the leg to 45° for one minute, dependent </a:t>
            </a:r>
            <a:r>
              <a:rPr lang="en-US" sz="1800" dirty="0" err="1"/>
              <a:t>rubor</a:t>
            </a:r>
            <a:r>
              <a:rPr lang="en-US" sz="1800" dirty="0"/>
              <a:t> (</a:t>
            </a:r>
            <a:r>
              <a:rPr lang="en-US" sz="1800" dirty="0" err="1"/>
              <a:t>Buerger’s</a:t>
            </a:r>
            <a:r>
              <a:rPr lang="en-US" sz="1800" dirty="0"/>
              <a:t> test). </a:t>
            </a:r>
          </a:p>
          <a:p>
            <a:pPr marL="465138" indent="-177800"/>
            <a:r>
              <a:rPr lang="en-US" sz="1800" dirty="0"/>
              <a:t>ABI ≤ 0.9 or &gt; 1.2. </a:t>
            </a:r>
          </a:p>
          <a:p>
            <a:pPr marL="465138" indent="-177800"/>
            <a:r>
              <a:rPr lang="en-US" sz="1800" dirty="0"/>
              <a:t>Transcutaneous oxygen pressure of &lt; 40 mm Hg. </a:t>
            </a:r>
          </a:p>
          <a:p>
            <a:pPr marL="465138" indent="-177800"/>
            <a:r>
              <a:rPr lang="en-US" sz="1800" dirty="0"/>
              <a:t>Doppler arterial waveform disparities. </a:t>
            </a:r>
          </a:p>
          <a:p>
            <a:pPr marL="465138" indent="-177800"/>
            <a:r>
              <a:rPr lang="en-US" sz="1800" dirty="0"/>
              <a:t>Dampened pulse volume recordings. Pure arterial ulcers are unusual. Arterial insufficiency frequently contributes to poor healing in ulcers with another etiology (venous or diabetic).</a:t>
            </a:r>
          </a:p>
        </p:txBody>
      </p:sp>
    </p:spTree>
    <p:extLst>
      <p:ext uri="{BB962C8B-B14F-4D97-AF65-F5344CB8AC3E}">
        <p14:creationId xmlns:p14="http://schemas.microsoft.com/office/powerpoint/2010/main" val="213004805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6375"/>
            <a:ext cx="8839200" cy="857250"/>
          </a:xfrm>
        </p:spPr>
        <p:txBody>
          <a:bodyPr/>
          <a:lstStyle/>
          <a:p>
            <a:r>
              <a:rPr lang="en-US" dirty="0"/>
              <a:t>What are required vascular assessments? </a:t>
            </a:r>
          </a:p>
        </p:txBody>
      </p:sp>
      <p:sp>
        <p:nvSpPr>
          <p:cNvPr id="3" name="Content Placeholder 2"/>
          <p:cNvSpPr>
            <a:spLocks noGrp="1"/>
          </p:cNvSpPr>
          <p:nvPr>
            <p:ph sz="quarter" idx="10"/>
          </p:nvPr>
        </p:nvSpPr>
        <p:spPr>
          <a:xfrm>
            <a:off x="419100" y="971550"/>
            <a:ext cx="8153400" cy="2667000"/>
          </a:xfrm>
        </p:spPr>
        <p:txBody>
          <a:bodyPr/>
          <a:lstStyle/>
          <a:p>
            <a:r>
              <a:rPr lang="en-US" sz="1800" dirty="0"/>
              <a:t>Ankle-brachial index (ABI) is a simple test that can be performed at bedside. The ABI is the ratio of systolic blood pressure measured at the ankle over the systolic blood pressure measured at the arm, using a Doppler probe. </a:t>
            </a:r>
          </a:p>
          <a:p>
            <a:r>
              <a:rPr lang="en-US" sz="1800" dirty="0"/>
              <a:t>An ABI of &gt;0.9 is suggestive of peripheral arterial disease. In patients with </a:t>
            </a:r>
            <a:r>
              <a:rPr lang="en-US" sz="1800" dirty="0" err="1"/>
              <a:t>noncompressible</a:t>
            </a:r>
            <a:r>
              <a:rPr lang="en-US" sz="1800" dirty="0"/>
              <a:t> vessels, such as patients with diabetes or advanced age, toe pressure and toe brachial index is used instead. This is usually done in the vascular lab and not at bedside. </a:t>
            </a:r>
          </a:p>
          <a:p>
            <a:r>
              <a:rPr lang="en-US" sz="1800" dirty="0"/>
              <a:t>In patients with clinical findings that are suspicious for peripheral arterial disease, additional arterial studies such as segmental pressure measurement and pulse volume recording measurement, or vascular imaging such as arterial duplex ultrasonography, computed tomography angiography, and digital subtraction angiography</a:t>
            </a:r>
          </a:p>
        </p:txBody>
      </p:sp>
      <p:sp>
        <p:nvSpPr>
          <p:cNvPr id="4" name="TextBox 3"/>
          <p:cNvSpPr txBox="1"/>
          <p:nvPr/>
        </p:nvSpPr>
        <p:spPr>
          <a:xfrm>
            <a:off x="4267200" y="4156075"/>
            <a:ext cx="4572000" cy="276999"/>
          </a:xfrm>
          <a:prstGeom prst="rect">
            <a:avLst/>
          </a:prstGeom>
          <a:noFill/>
        </p:spPr>
        <p:txBody>
          <a:bodyPr wrap="square" rtlCol="0">
            <a:spAutoFit/>
          </a:bodyPr>
          <a:lstStyle/>
          <a:p>
            <a:pPr marL="177800" indent="-177800"/>
            <a:endParaRPr lang="en-US" sz="1200" dirty="0"/>
          </a:p>
        </p:txBody>
      </p:sp>
      <p:sp>
        <p:nvSpPr>
          <p:cNvPr id="5" name="TextBox 4"/>
          <p:cNvSpPr txBox="1"/>
          <p:nvPr/>
        </p:nvSpPr>
        <p:spPr>
          <a:xfrm>
            <a:off x="2738438" y="4450895"/>
            <a:ext cx="6405562" cy="276999"/>
          </a:xfrm>
          <a:prstGeom prst="rect">
            <a:avLst/>
          </a:prstGeom>
          <a:noFill/>
        </p:spPr>
        <p:txBody>
          <a:bodyPr wrap="square" rtlCol="0">
            <a:spAutoFit/>
          </a:bodyPr>
          <a:lstStyle/>
          <a:p>
            <a:pPr marL="457200" indent="-457200"/>
            <a:r>
              <a:rPr lang="en-US" sz="1200" dirty="0"/>
              <a:t>https://</a:t>
            </a:r>
            <a:r>
              <a:rPr lang="en-US" sz="1200" dirty="0" err="1"/>
              <a:t>www.facs.org</a:t>
            </a:r>
            <a:r>
              <a:rPr lang="en-US" sz="1200" dirty="0"/>
              <a:t>/-/media/files/education/core-curriculum/</a:t>
            </a:r>
            <a:r>
              <a:rPr lang="en-US" sz="1200" dirty="0" err="1"/>
              <a:t>nonhealing_wounds_go.ashx</a:t>
            </a:r>
            <a:endParaRPr lang="en-US" sz="1200" dirty="0"/>
          </a:p>
        </p:txBody>
      </p:sp>
    </p:spTree>
    <p:extLst>
      <p:ext uri="{BB962C8B-B14F-4D97-AF65-F5344CB8AC3E}">
        <p14:creationId xmlns:p14="http://schemas.microsoft.com/office/powerpoint/2010/main" val="12118012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6375"/>
            <a:ext cx="8839200" cy="857250"/>
          </a:xfrm>
        </p:spPr>
        <p:txBody>
          <a:bodyPr/>
          <a:lstStyle/>
          <a:p>
            <a:r>
              <a:rPr lang="en-US" dirty="0"/>
              <a:t>What are required vascular assessments? </a:t>
            </a:r>
          </a:p>
        </p:txBody>
      </p:sp>
      <p:sp>
        <p:nvSpPr>
          <p:cNvPr id="3" name="Content Placeholder 2"/>
          <p:cNvSpPr>
            <a:spLocks noGrp="1"/>
          </p:cNvSpPr>
          <p:nvPr>
            <p:ph sz="quarter" idx="10"/>
          </p:nvPr>
        </p:nvSpPr>
        <p:spPr>
          <a:xfrm>
            <a:off x="419100" y="819150"/>
            <a:ext cx="8153400" cy="2667000"/>
          </a:xfrm>
        </p:spPr>
        <p:txBody>
          <a:bodyPr/>
          <a:lstStyle/>
          <a:p>
            <a:r>
              <a:rPr lang="en-US" sz="1800" dirty="0"/>
              <a:t>In patients with clinical findings that are suspicious for peripheral arterial disease, additional arterial studies may be indicated. In the segmental pressure study, systolic blood pressures are measured at the proximal thigh, distal thigh, below the knee, and ankle using a Doppler. </a:t>
            </a:r>
          </a:p>
          <a:p>
            <a:r>
              <a:rPr lang="en-US" sz="1800" dirty="0"/>
              <a:t>Pulse volume recording study detects volume changes sequentially down the extremity. A normal pulse volume wave form is characterized by sharp systolic upstroke, peak and prominent </a:t>
            </a:r>
            <a:r>
              <a:rPr lang="en-US" sz="1800" dirty="0" err="1"/>
              <a:t>dicrotic</a:t>
            </a:r>
            <a:r>
              <a:rPr lang="en-US" sz="1800" dirty="0"/>
              <a:t> notch. A loss of </a:t>
            </a:r>
            <a:r>
              <a:rPr lang="en-US" sz="1800" dirty="0" err="1"/>
              <a:t>dicrotic</a:t>
            </a:r>
            <a:r>
              <a:rPr lang="en-US" sz="1800" dirty="0"/>
              <a:t> notch or rounded waveform suggests diminished flow due to upstream occlusion. </a:t>
            </a:r>
          </a:p>
          <a:p>
            <a:r>
              <a:rPr lang="en-US" sz="1800" dirty="0"/>
              <a:t>Areas of arterial stenosis can be visualized on B-mode ultrasound imaging and can be demonstrated by Doppler as increased flow velocities. </a:t>
            </a:r>
          </a:p>
          <a:p>
            <a:r>
              <a:rPr lang="en-US" sz="1800" dirty="0"/>
              <a:t>Computed tomography angiography requires intravenous contrast timed specifically for arterial enhancement. It can provide three-dimensional imaging of the arterial system and is particularly useful for operative planning. </a:t>
            </a:r>
          </a:p>
        </p:txBody>
      </p:sp>
      <p:sp>
        <p:nvSpPr>
          <p:cNvPr id="4" name="TextBox 3"/>
          <p:cNvSpPr txBox="1"/>
          <p:nvPr/>
        </p:nvSpPr>
        <p:spPr>
          <a:xfrm>
            <a:off x="4267200" y="4156075"/>
            <a:ext cx="4572000" cy="276999"/>
          </a:xfrm>
          <a:prstGeom prst="rect">
            <a:avLst/>
          </a:prstGeom>
          <a:noFill/>
        </p:spPr>
        <p:txBody>
          <a:bodyPr wrap="square" rtlCol="0">
            <a:spAutoFit/>
          </a:bodyPr>
          <a:lstStyle/>
          <a:p>
            <a:pPr marL="177800" indent="-177800"/>
            <a:endParaRPr lang="en-US" sz="1200" dirty="0"/>
          </a:p>
        </p:txBody>
      </p:sp>
      <p:sp>
        <p:nvSpPr>
          <p:cNvPr id="5" name="TextBox 4"/>
          <p:cNvSpPr txBox="1"/>
          <p:nvPr/>
        </p:nvSpPr>
        <p:spPr>
          <a:xfrm>
            <a:off x="2738438" y="4450895"/>
            <a:ext cx="6405562" cy="276999"/>
          </a:xfrm>
          <a:prstGeom prst="rect">
            <a:avLst/>
          </a:prstGeom>
          <a:noFill/>
        </p:spPr>
        <p:txBody>
          <a:bodyPr wrap="square" rtlCol="0">
            <a:spAutoFit/>
          </a:bodyPr>
          <a:lstStyle/>
          <a:p>
            <a:pPr marL="457200" indent="-457200"/>
            <a:r>
              <a:rPr lang="en-US" sz="1200" dirty="0"/>
              <a:t>https://</a:t>
            </a:r>
            <a:r>
              <a:rPr lang="en-US" sz="1200" dirty="0" err="1"/>
              <a:t>www.facs.org</a:t>
            </a:r>
            <a:r>
              <a:rPr lang="en-US" sz="1200" dirty="0"/>
              <a:t>/-/media/files/education/core-curriculum/</a:t>
            </a:r>
            <a:r>
              <a:rPr lang="en-US" sz="1200" dirty="0" err="1"/>
              <a:t>nonhealing_wounds_go.ashx</a:t>
            </a:r>
            <a:endParaRPr lang="en-US" sz="1200" dirty="0"/>
          </a:p>
        </p:txBody>
      </p:sp>
    </p:spTree>
    <p:extLst>
      <p:ext uri="{BB962C8B-B14F-4D97-AF65-F5344CB8AC3E}">
        <p14:creationId xmlns:p14="http://schemas.microsoft.com/office/powerpoint/2010/main" val="85982990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151886"/>
            <a:ext cx="3101811" cy="461665"/>
          </a:xfrm>
          <a:prstGeom prst="rect">
            <a:avLst/>
          </a:prstGeom>
        </p:spPr>
        <p:txBody>
          <a:bodyPr wrap="none">
            <a:spAutoFit/>
          </a:bodyPr>
          <a:lstStyle/>
          <a:p>
            <a:r>
              <a:rPr lang="en-US" sz="2400" b="1" dirty="0"/>
              <a:t>Radiographic Tests </a:t>
            </a:r>
            <a:endParaRPr lang="en-US" sz="2400" dirty="0"/>
          </a:p>
        </p:txBody>
      </p:sp>
      <p:graphicFrame>
        <p:nvGraphicFramePr>
          <p:cNvPr id="6" name="Table 5"/>
          <p:cNvGraphicFramePr>
            <a:graphicFrameLocks noGrp="1"/>
          </p:cNvGraphicFramePr>
          <p:nvPr/>
        </p:nvGraphicFramePr>
        <p:xfrm>
          <a:off x="1219200" y="690474"/>
          <a:ext cx="7021544" cy="3786276"/>
        </p:xfrm>
        <a:graphic>
          <a:graphicData uri="http://schemas.openxmlformats.org/drawingml/2006/table">
            <a:tbl>
              <a:tblPr/>
              <a:tblGrid>
                <a:gridCol w="877693">
                  <a:extLst>
                    <a:ext uri="{9D8B030D-6E8A-4147-A177-3AD203B41FA5}">
                      <a16:colId xmlns:a16="http://schemas.microsoft.com/office/drawing/2014/main" val="20000"/>
                    </a:ext>
                  </a:extLst>
                </a:gridCol>
                <a:gridCol w="1255907">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15172">
                  <a:extLst>
                    <a:ext uri="{9D8B030D-6E8A-4147-A177-3AD203B41FA5}">
                      <a16:colId xmlns:a16="http://schemas.microsoft.com/office/drawing/2014/main" val="20003"/>
                    </a:ext>
                  </a:extLst>
                </a:gridCol>
                <a:gridCol w="877693">
                  <a:extLst>
                    <a:ext uri="{9D8B030D-6E8A-4147-A177-3AD203B41FA5}">
                      <a16:colId xmlns:a16="http://schemas.microsoft.com/office/drawing/2014/main" val="20004"/>
                    </a:ext>
                  </a:extLst>
                </a:gridCol>
                <a:gridCol w="877693">
                  <a:extLst>
                    <a:ext uri="{9D8B030D-6E8A-4147-A177-3AD203B41FA5}">
                      <a16:colId xmlns:a16="http://schemas.microsoft.com/office/drawing/2014/main" val="20005"/>
                    </a:ext>
                  </a:extLst>
                </a:gridCol>
                <a:gridCol w="877693">
                  <a:extLst>
                    <a:ext uri="{9D8B030D-6E8A-4147-A177-3AD203B41FA5}">
                      <a16:colId xmlns:a16="http://schemas.microsoft.com/office/drawing/2014/main" val="20006"/>
                    </a:ext>
                  </a:extLst>
                </a:gridCol>
                <a:gridCol w="877693">
                  <a:extLst>
                    <a:ext uri="{9D8B030D-6E8A-4147-A177-3AD203B41FA5}">
                      <a16:colId xmlns:a16="http://schemas.microsoft.com/office/drawing/2014/main" val="20007"/>
                    </a:ext>
                  </a:extLst>
                </a:gridCol>
              </a:tblGrid>
              <a:tr h="507350">
                <a:tc>
                  <a:txBody>
                    <a:bodyPr/>
                    <a:lstStyle/>
                    <a:p>
                      <a:pPr algn="ctr" fontAlgn="b"/>
                      <a:r>
                        <a:rPr lang="en-US" sz="1100" b="1" dirty="0">
                          <a:effectLst/>
                        </a:rPr>
                        <a:t>Imaging modalities</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dirty="0">
                          <a:effectLst/>
                        </a:rPr>
                        <a:t>Application in chronic wound imaging</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dirty="0">
                          <a:effectLst/>
                        </a:rPr>
                        <a:t>Spatial resolution</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dirty="0">
                          <a:effectLst/>
                        </a:rPr>
                        <a:t>Safety</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dirty="0">
                          <a:effectLst/>
                        </a:rPr>
                        <a:t>Real time</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dirty="0">
                          <a:effectLst/>
                        </a:rPr>
                        <a:t>Time consuming</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dirty="0">
                          <a:effectLst/>
                        </a:rPr>
                        <a:t>Cost</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dirty="0">
                          <a:effectLst/>
                        </a:rPr>
                        <a:t>Penetration depth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1011">
                <a:tc>
                  <a:txBody>
                    <a:bodyPr/>
                    <a:lstStyle/>
                    <a:p>
                      <a:pPr algn="ctr" fontAlgn="b"/>
                      <a:r>
                        <a:rPr lang="en-US" sz="1100" b="0" dirty="0">
                          <a:effectLst/>
                        </a:rPr>
                        <a:t>CT</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Assessment of bone and joint pathology around wounded region.</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Ionizing radiation</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No</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Medium</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Medium</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5564">
                <a:tc>
                  <a:txBody>
                    <a:bodyPr/>
                    <a:lstStyle/>
                    <a:p>
                      <a:pPr algn="ctr" fontAlgn="b"/>
                      <a:r>
                        <a:rPr lang="en-US" sz="1100" b="0" dirty="0">
                          <a:effectLst/>
                        </a:rPr>
                        <a:t>SPECT/CT</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Assessment of regional microvascular perfusion in lower extremities.</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Ionizing radiation</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No</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2796">
                <a:tc>
                  <a:txBody>
                    <a:bodyPr/>
                    <a:lstStyle/>
                    <a:p>
                      <a:pPr algn="ctr" fontAlgn="b"/>
                      <a:r>
                        <a:rPr lang="en-US" sz="1100" b="0">
                          <a:effectLst/>
                        </a:rPr>
                        <a:t>MRI</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Soft tissue and bone pathology evaluation.</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Low</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General safe</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Sometimes</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1011">
                <a:tc>
                  <a:txBody>
                    <a:bodyPr/>
                    <a:lstStyle/>
                    <a:p>
                      <a:pPr algn="ctr" fontAlgn="b"/>
                      <a:r>
                        <a:rPr lang="en-US" sz="1100" b="0">
                          <a:effectLst/>
                        </a:rPr>
                        <a:t>Ultrasound imaging</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Dermatology, assessment of wound structure and speed of flowing blood.</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High</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Safe</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Yes</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Low</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Low</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Low</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4581">
                <a:tc>
                  <a:txBody>
                    <a:bodyPr/>
                    <a:lstStyle/>
                    <a:p>
                      <a:pPr algn="ctr" fontAlgn="b"/>
                      <a:r>
                        <a:rPr lang="en-US" sz="1100" b="0" dirty="0">
                          <a:effectLst/>
                        </a:rPr>
                        <a:t>THz spectroscopy</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Assessment of burn wound</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Medium</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Safe</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Sometimes</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Low</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a:effectLst/>
                        </a:rPr>
                        <a:t>Low</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dirty="0">
                          <a:effectLst/>
                        </a:rPr>
                        <a:t>Medium</a:t>
                      </a:r>
                    </a:p>
                  </a:txBody>
                  <a:tcPr marL="16366" marR="16366" marT="8183" marB="81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tangle 1"/>
          <p:cNvSpPr>
            <a:spLocks noChangeArrowheads="1"/>
          </p:cNvSpPr>
          <p:nvPr/>
        </p:nvSpPr>
        <p:spPr bwMode="auto">
          <a:xfrm>
            <a:off x="-11876790" y="1562512"/>
            <a:ext cx="454846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A comparison of five different imaging modalities for chronic wound diagnosis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
        <p:nvSpPr>
          <p:cNvPr id="8" name="TextBox 7"/>
          <p:cNvSpPr txBox="1"/>
          <p:nvPr/>
        </p:nvSpPr>
        <p:spPr>
          <a:xfrm>
            <a:off x="1905001" y="4784505"/>
            <a:ext cx="7239000" cy="415498"/>
          </a:xfrm>
          <a:prstGeom prst="rect">
            <a:avLst/>
          </a:prstGeom>
          <a:noFill/>
        </p:spPr>
        <p:txBody>
          <a:bodyPr wrap="square" rtlCol="0">
            <a:spAutoFit/>
          </a:bodyPr>
          <a:lstStyle/>
          <a:p>
            <a:pPr marL="460375" indent="-460375"/>
            <a:r>
              <a:rPr lang="en-US" sz="1050" dirty="0"/>
              <a:t>Li, S., </a:t>
            </a:r>
            <a:r>
              <a:rPr lang="en-US" sz="1050" dirty="0" err="1"/>
              <a:t>Mohamedi</a:t>
            </a:r>
            <a:r>
              <a:rPr lang="en-US" sz="1050" dirty="0"/>
              <a:t>, A. H., </a:t>
            </a:r>
            <a:r>
              <a:rPr lang="en-US" sz="1050" dirty="0" err="1"/>
              <a:t>Senkowsky</a:t>
            </a:r>
            <a:r>
              <a:rPr lang="en-US" sz="1050" dirty="0"/>
              <a:t>, J., Nair, A., &amp; Tang, L. (2020). Imaging in Chronic Wound Diagnostics. </a:t>
            </a:r>
            <a:r>
              <a:rPr lang="en-US" sz="1050" i="1" dirty="0"/>
              <a:t>Advances in wound care</a:t>
            </a:r>
            <a:r>
              <a:rPr lang="en-US" sz="1050" dirty="0"/>
              <a:t>, </a:t>
            </a:r>
            <a:r>
              <a:rPr lang="en-US" sz="1050" i="1" dirty="0"/>
              <a:t>9</a:t>
            </a:r>
            <a:r>
              <a:rPr lang="en-US" sz="1050" dirty="0"/>
              <a:t>(5), 245–263. https://</a:t>
            </a:r>
            <a:r>
              <a:rPr lang="en-US" sz="1050" dirty="0" err="1"/>
              <a:t>doi.org</a:t>
            </a:r>
            <a:r>
              <a:rPr lang="en-US" sz="1050" dirty="0"/>
              <a:t>/10.1089/wound.2019.0967</a:t>
            </a:r>
          </a:p>
        </p:txBody>
      </p:sp>
    </p:spTree>
    <p:extLst>
      <p:ext uri="{BB962C8B-B14F-4D97-AF65-F5344CB8AC3E}">
        <p14:creationId xmlns:p14="http://schemas.microsoft.com/office/powerpoint/2010/main" val="33207095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Radiographic tests</a:t>
            </a:r>
          </a:p>
        </p:txBody>
      </p:sp>
      <p:sp>
        <p:nvSpPr>
          <p:cNvPr id="3" name="Content Placeholder 2"/>
          <p:cNvSpPr>
            <a:spLocks noGrp="1"/>
          </p:cNvSpPr>
          <p:nvPr>
            <p:ph sz="quarter" idx="10"/>
          </p:nvPr>
        </p:nvSpPr>
        <p:spPr>
          <a:xfrm>
            <a:off x="152400" y="1352550"/>
            <a:ext cx="8839200" cy="2667000"/>
          </a:xfrm>
        </p:spPr>
        <p:txBody>
          <a:bodyPr numCol="2"/>
          <a:lstStyle/>
          <a:p>
            <a:pPr lvl="0"/>
            <a:r>
              <a:rPr lang="en-US" sz="1800" dirty="0"/>
              <a:t>x-ray (e.g., foot, tibia, fibula)</a:t>
            </a:r>
          </a:p>
          <a:p>
            <a:pPr lvl="0"/>
            <a:r>
              <a:rPr lang="en-US" sz="1800" dirty="0"/>
              <a:t>MRI</a:t>
            </a:r>
          </a:p>
          <a:p>
            <a:pPr lvl="0"/>
            <a:r>
              <a:rPr lang="en-US" sz="1800" dirty="0"/>
              <a:t>CT </a:t>
            </a:r>
          </a:p>
          <a:p>
            <a:pPr lvl="0"/>
            <a:r>
              <a:rPr lang="en-US" sz="1800" dirty="0"/>
              <a:t>Bone scan, but not if diagnosis already made (e.g., wound probes to bone or patient is scheduled for surgery)</a:t>
            </a:r>
          </a:p>
          <a:p>
            <a:pPr lvl="0"/>
            <a:r>
              <a:rPr lang="en-US" sz="1800" dirty="0"/>
              <a:t>All patients with diabetes and any patient with a diminished pulse should have bilateral ankle brachial indices. (an ABI of &lt;0.9 indicates significant arterial insufficiency. </a:t>
            </a:r>
          </a:p>
          <a:p>
            <a:pPr lvl="0"/>
            <a:r>
              <a:rPr lang="en-US" sz="1800" dirty="0"/>
              <a:t>Unless a pulse is clearly palpable, noninvasive vascular ankle-brachial index testing, and all patients with diabetes over 50 should be screened with an ankle-brachial index, whether or not they have an ulcer. </a:t>
            </a:r>
          </a:p>
          <a:p>
            <a:pPr lvl="0"/>
            <a:r>
              <a:rPr lang="en-US" sz="1800" dirty="0"/>
              <a:t>Duplex ultrasonography is useful for determining the presence of venous insufficiency. </a:t>
            </a:r>
          </a:p>
          <a:p>
            <a:pPr lvl="0"/>
            <a:r>
              <a:rPr lang="en-US" sz="1800" dirty="0"/>
              <a:t>Ultrasonography is useful for diagnosing deep vein thrombosis.</a:t>
            </a:r>
          </a:p>
        </p:txBody>
      </p:sp>
    </p:spTree>
    <p:extLst>
      <p:ext uri="{BB962C8B-B14F-4D97-AF65-F5344CB8AC3E}">
        <p14:creationId xmlns:p14="http://schemas.microsoft.com/office/powerpoint/2010/main" val="270021657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6375"/>
            <a:ext cx="8686800" cy="857250"/>
          </a:xfrm>
        </p:spPr>
        <p:txBody>
          <a:bodyPr/>
          <a:lstStyle/>
          <a:p>
            <a:r>
              <a:rPr lang="en-US" dirty="0"/>
              <a:t>What are relevant imaging studies? </a:t>
            </a:r>
          </a:p>
        </p:txBody>
      </p:sp>
      <p:sp>
        <p:nvSpPr>
          <p:cNvPr id="3" name="Content Placeholder 2"/>
          <p:cNvSpPr>
            <a:spLocks noGrp="1"/>
          </p:cNvSpPr>
          <p:nvPr>
            <p:ph sz="quarter" idx="10"/>
          </p:nvPr>
        </p:nvSpPr>
        <p:spPr>
          <a:xfrm>
            <a:off x="419100" y="971550"/>
            <a:ext cx="4914900" cy="2667000"/>
          </a:xfrm>
        </p:spPr>
        <p:txBody>
          <a:bodyPr/>
          <a:lstStyle/>
          <a:p>
            <a:r>
              <a:rPr lang="en-US" sz="1800" dirty="0"/>
              <a:t>Plain radiographic evaluation of the extremity is indicated when osteomyelitis is suspected. Signs of osteomyelitis on plain radiographs are periosteal thickening, lytic lesions, </a:t>
            </a:r>
            <a:r>
              <a:rPr lang="en-US" sz="1800" dirty="0" err="1"/>
              <a:t>endosteal</a:t>
            </a:r>
            <a:r>
              <a:rPr lang="en-US" sz="1800" dirty="0"/>
              <a:t> scalloping, osteopenia, and loss of trabecular architecture </a:t>
            </a:r>
          </a:p>
          <a:p>
            <a:r>
              <a:rPr lang="en-US" sz="1800" dirty="0"/>
              <a:t>In general, osteomyelitis must extend at least 1 cm or compromise 30 to 50% of the bone mineral content to produce noticeable changes on conventional radiographs. This is about 2 to 3 weeks into the course of the infection </a:t>
            </a:r>
          </a:p>
          <a:p>
            <a:endParaRPr lang="en-US" sz="1800" dirty="0"/>
          </a:p>
        </p:txBody>
      </p:sp>
      <p:sp>
        <p:nvSpPr>
          <p:cNvPr id="4" name="TextBox 3"/>
          <p:cNvSpPr txBox="1"/>
          <p:nvPr/>
        </p:nvSpPr>
        <p:spPr>
          <a:xfrm>
            <a:off x="4160069" y="4199410"/>
            <a:ext cx="4572000" cy="276999"/>
          </a:xfrm>
          <a:prstGeom prst="rect">
            <a:avLst/>
          </a:prstGeom>
          <a:noFill/>
        </p:spPr>
        <p:txBody>
          <a:bodyPr wrap="square" rtlCol="0">
            <a:spAutoFit/>
          </a:bodyPr>
          <a:lstStyle/>
          <a:p>
            <a:pPr marL="177800" indent="-177800"/>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419" y="1019187"/>
            <a:ext cx="2273300" cy="3132586"/>
          </a:xfrm>
          <a:prstGeom prst="rect">
            <a:avLst/>
          </a:prstGeom>
        </p:spPr>
      </p:pic>
      <p:sp>
        <p:nvSpPr>
          <p:cNvPr id="6" name="Content Placeholder 2"/>
          <p:cNvSpPr txBox="1">
            <a:spLocks/>
          </p:cNvSpPr>
          <p:nvPr/>
        </p:nvSpPr>
        <p:spPr>
          <a:xfrm>
            <a:off x="7405329" y="884249"/>
            <a:ext cx="1399458" cy="454025"/>
          </a:xfrm>
          <a:prstGeom prst="rect">
            <a:avLst/>
          </a:prstGeom>
        </p:spPr>
        <p:txBody>
          <a:bodyPr/>
          <a:lstStyle>
            <a:lvl1pPr marL="188477" indent="-188477" algn="l" defTabSz="815002" rtl="0" eaLnBrk="0" fontAlgn="base" hangingPunct="0">
              <a:lnSpc>
                <a:spcPct val="95000"/>
              </a:lnSpc>
              <a:spcBef>
                <a:spcPct val="5000"/>
              </a:spcBef>
              <a:spcAft>
                <a:spcPct val="0"/>
              </a:spcAft>
              <a:buClr>
                <a:srgbClr val="C00000"/>
              </a:buClr>
              <a:buSzPct val="130000"/>
              <a:buChar char="•"/>
              <a:defRPr sz="3500">
                <a:solidFill>
                  <a:schemeClr val="tx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C00000"/>
              </a:buClr>
              <a:buSzPct val="130000"/>
              <a:buChar char="•"/>
              <a:defRPr sz="1800">
                <a:solidFill>
                  <a:schemeClr val="tx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r>
              <a:rPr lang="en-US" sz="1000" dirty="0"/>
              <a:t>Radiograph demonstrates patient with bony destruction (osteopenia and bone loss) of the distal phalanges of the first and second digits, consistent with advanced osteomyelitis. Also present are soft tissue defects at the tip of the toes at the areas of chronic ulcerations. A previous 4th toe amputation is also evidenced on the radiograph.</a:t>
            </a:r>
            <a:endParaRPr lang="en-US" sz="1000" kern="0" dirty="0"/>
          </a:p>
        </p:txBody>
      </p:sp>
      <p:sp>
        <p:nvSpPr>
          <p:cNvPr id="7" name="TextBox 6"/>
          <p:cNvSpPr txBox="1"/>
          <p:nvPr/>
        </p:nvSpPr>
        <p:spPr>
          <a:xfrm>
            <a:off x="2738438" y="4450895"/>
            <a:ext cx="6405562" cy="276999"/>
          </a:xfrm>
          <a:prstGeom prst="rect">
            <a:avLst/>
          </a:prstGeom>
          <a:noFill/>
        </p:spPr>
        <p:txBody>
          <a:bodyPr wrap="square" rtlCol="0">
            <a:spAutoFit/>
          </a:bodyPr>
          <a:lstStyle/>
          <a:p>
            <a:pPr marL="457200" indent="-457200"/>
            <a:r>
              <a:rPr lang="en-US" sz="1200" dirty="0"/>
              <a:t>https://</a:t>
            </a:r>
            <a:r>
              <a:rPr lang="en-US" sz="1200" dirty="0" err="1"/>
              <a:t>www.facs.org</a:t>
            </a:r>
            <a:r>
              <a:rPr lang="en-US" sz="1200" dirty="0"/>
              <a:t>/-/media/files/education/core-curriculum/</a:t>
            </a:r>
            <a:r>
              <a:rPr lang="en-US" sz="1200" dirty="0" err="1"/>
              <a:t>nonhealing_wounds_go.ashx</a:t>
            </a:r>
            <a:endParaRPr lang="en-US" sz="1200" dirty="0"/>
          </a:p>
        </p:txBody>
      </p:sp>
    </p:spTree>
    <p:extLst>
      <p:ext uri="{BB962C8B-B14F-4D97-AF65-F5344CB8AC3E}">
        <p14:creationId xmlns:p14="http://schemas.microsoft.com/office/powerpoint/2010/main" val="24523082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6375"/>
            <a:ext cx="8686800" cy="857250"/>
          </a:xfrm>
        </p:spPr>
        <p:txBody>
          <a:bodyPr/>
          <a:lstStyle/>
          <a:p>
            <a:r>
              <a:rPr lang="en-US" dirty="0"/>
              <a:t>What are relevant imaging studies? </a:t>
            </a:r>
          </a:p>
        </p:txBody>
      </p:sp>
      <p:sp>
        <p:nvSpPr>
          <p:cNvPr id="3" name="Content Placeholder 2"/>
          <p:cNvSpPr>
            <a:spLocks noGrp="1"/>
          </p:cNvSpPr>
          <p:nvPr>
            <p:ph sz="quarter" idx="10"/>
          </p:nvPr>
        </p:nvSpPr>
        <p:spPr>
          <a:xfrm>
            <a:off x="419100" y="971550"/>
            <a:ext cx="8153400" cy="2667000"/>
          </a:xfrm>
        </p:spPr>
        <p:txBody>
          <a:bodyPr/>
          <a:lstStyle/>
          <a:p>
            <a:r>
              <a:rPr lang="en-US" sz="1800" dirty="0"/>
              <a:t>Computed tomography shows changes earlier than conventional radiographs. However, the radiation exposure is higher with CT and it is not as sensitive as magnetic resonance imaging (MRI). </a:t>
            </a:r>
          </a:p>
          <a:p>
            <a:r>
              <a:rPr lang="en-US" sz="1800" dirty="0"/>
              <a:t>Magnetic resonance imaging is not only highly sensitive for detecting osteomyelitis, it also helps determine the extent of disease involvement. When used with gadolinium, sensitivity and specificity for osteomyelitis are 90% and 85% respectively. </a:t>
            </a:r>
          </a:p>
          <a:p>
            <a:r>
              <a:rPr lang="en-US" sz="1800" dirty="0"/>
              <a:t>Other imaging studies such as white blood cell labeled </a:t>
            </a:r>
            <a:r>
              <a:rPr lang="en-US" sz="1800" dirty="0" err="1"/>
              <a:t>radionucleotide</a:t>
            </a:r>
            <a:r>
              <a:rPr lang="en-US" sz="1800" dirty="0"/>
              <a:t> scan, hybrid 99mTc white blood cell labeled single-photon emission computed tomography/computed tomography (99mTc SPECT/CT), and hybrid positron emission tomography/computed tomography (PET/CT) have also been used for the diagnosis of osteomyelitis, especially when MRI is contraindicated. </a:t>
            </a:r>
          </a:p>
        </p:txBody>
      </p:sp>
      <p:sp>
        <p:nvSpPr>
          <p:cNvPr id="4" name="TextBox 3"/>
          <p:cNvSpPr txBox="1"/>
          <p:nvPr/>
        </p:nvSpPr>
        <p:spPr>
          <a:xfrm>
            <a:off x="4267200" y="4156075"/>
            <a:ext cx="4572000" cy="276999"/>
          </a:xfrm>
          <a:prstGeom prst="rect">
            <a:avLst/>
          </a:prstGeom>
          <a:noFill/>
        </p:spPr>
        <p:txBody>
          <a:bodyPr wrap="square" rtlCol="0">
            <a:spAutoFit/>
          </a:bodyPr>
          <a:lstStyle/>
          <a:p>
            <a:pPr marL="177800" indent="-177800"/>
            <a:endParaRPr lang="en-US" sz="1200" dirty="0"/>
          </a:p>
        </p:txBody>
      </p:sp>
      <p:sp>
        <p:nvSpPr>
          <p:cNvPr id="5" name="TextBox 4"/>
          <p:cNvSpPr txBox="1"/>
          <p:nvPr/>
        </p:nvSpPr>
        <p:spPr>
          <a:xfrm>
            <a:off x="2738438" y="4450895"/>
            <a:ext cx="6405562" cy="276999"/>
          </a:xfrm>
          <a:prstGeom prst="rect">
            <a:avLst/>
          </a:prstGeom>
          <a:noFill/>
        </p:spPr>
        <p:txBody>
          <a:bodyPr wrap="square" rtlCol="0">
            <a:spAutoFit/>
          </a:bodyPr>
          <a:lstStyle/>
          <a:p>
            <a:pPr marL="457200" indent="-457200"/>
            <a:r>
              <a:rPr lang="en-US" sz="1200" dirty="0"/>
              <a:t>https://</a:t>
            </a:r>
            <a:r>
              <a:rPr lang="en-US" sz="1200" dirty="0" err="1"/>
              <a:t>www.facs.org</a:t>
            </a:r>
            <a:r>
              <a:rPr lang="en-US" sz="1200" dirty="0"/>
              <a:t>/-/media/files/education/core-curriculum/</a:t>
            </a:r>
            <a:r>
              <a:rPr lang="en-US" sz="1200" dirty="0" err="1"/>
              <a:t>nonhealing_wounds_go.ashx</a:t>
            </a:r>
            <a:endParaRPr lang="en-US" sz="1200" dirty="0"/>
          </a:p>
        </p:txBody>
      </p:sp>
    </p:spTree>
    <p:extLst>
      <p:ext uri="{BB962C8B-B14F-4D97-AF65-F5344CB8AC3E}">
        <p14:creationId xmlns:p14="http://schemas.microsoft.com/office/powerpoint/2010/main" val="229936172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6375"/>
            <a:ext cx="8686800" cy="857250"/>
          </a:xfrm>
        </p:spPr>
        <p:txBody>
          <a:bodyPr/>
          <a:lstStyle/>
          <a:p>
            <a:r>
              <a:rPr lang="en-US" dirty="0"/>
              <a:t>What are </a:t>
            </a:r>
            <a:r>
              <a:rPr lang="en-US"/>
              <a:t>relevant diagnostic studies? </a:t>
            </a:r>
            <a:endParaRPr lang="en-US" dirty="0"/>
          </a:p>
        </p:txBody>
      </p:sp>
      <p:sp>
        <p:nvSpPr>
          <p:cNvPr id="3" name="Content Placeholder 2"/>
          <p:cNvSpPr>
            <a:spLocks noGrp="1"/>
          </p:cNvSpPr>
          <p:nvPr>
            <p:ph sz="quarter" idx="10"/>
          </p:nvPr>
        </p:nvSpPr>
        <p:spPr>
          <a:xfrm>
            <a:off x="419100" y="971550"/>
            <a:ext cx="8153400" cy="2667000"/>
          </a:xfrm>
        </p:spPr>
        <p:txBody>
          <a:bodyPr/>
          <a:lstStyle/>
          <a:p>
            <a:r>
              <a:rPr lang="en-US" sz="1800" dirty="0"/>
              <a:t>Laboratory tests Serum marker of inflammation such as white blood cell count (CRP), C-reactive protein, erythrocyte sedimentary rate (ESR) and </a:t>
            </a:r>
            <a:r>
              <a:rPr lang="en-US" sz="1800" dirty="0" err="1"/>
              <a:t>procalcitonin</a:t>
            </a:r>
            <a:r>
              <a:rPr lang="en-US" sz="1800" dirty="0"/>
              <a:t> (PCT) may be elevated in patients with active infection. </a:t>
            </a:r>
          </a:p>
          <a:p>
            <a:r>
              <a:rPr lang="en-US" sz="1800" dirty="0"/>
              <a:t>In patients with diabetic foot osteomyelitis, WBC and PCT may be normal, but ESR and C-reactive protein may be elevated. Elevated ESR together with evidence of ulcer connection to bone in diabetic patients should prompt additional imaging to evaluate for osteomyelitis. </a:t>
            </a:r>
          </a:p>
          <a:p>
            <a:r>
              <a:rPr lang="en-US" sz="1800" dirty="0"/>
              <a:t>Hemoglobin A1C (HbA1C) should be used as a marker for sustained diabetic control. Renal function tests should also be measured, as the presence of renal failure in patients with diabetes is associated with increased risk of diabetic foot ulcers or lower extremity amputations. </a:t>
            </a:r>
          </a:p>
          <a:p>
            <a:r>
              <a:rPr lang="en-US" sz="1800" dirty="0"/>
              <a:t>Patients with large wounds are often malnourished and are in persisted catabolic state. Nutritional assessment labs including </a:t>
            </a:r>
            <a:r>
              <a:rPr lang="en-US" sz="1800" dirty="0" err="1"/>
              <a:t>prealbumin</a:t>
            </a:r>
            <a:r>
              <a:rPr lang="en-US" sz="1800" dirty="0"/>
              <a:t>, albumin, and total lymphocyte counts should be considered.</a:t>
            </a:r>
          </a:p>
        </p:txBody>
      </p:sp>
      <p:sp>
        <p:nvSpPr>
          <p:cNvPr id="4" name="TextBox 3"/>
          <p:cNvSpPr txBox="1"/>
          <p:nvPr/>
        </p:nvSpPr>
        <p:spPr>
          <a:xfrm>
            <a:off x="4267200" y="4156075"/>
            <a:ext cx="4572000" cy="276999"/>
          </a:xfrm>
          <a:prstGeom prst="rect">
            <a:avLst/>
          </a:prstGeom>
          <a:noFill/>
        </p:spPr>
        <p:txBody>
          <a:bodyPr wrap="square" rtlCol="0">
            <a:spAutoFit/>
          </a:bodyPr>
          <a:lstStyle/>
          <a:p>
            <a:pPr marL="177800" indent="-177800"/>
            <a:endParaRPr lang="en-US" sz="1200" dirty="0"/>
          </a:p>
        </p:txBody>
      </p:sp>
      <p:sp>
        <p:nvSpPr>
          <p:cNvPr id="5" name="TextBox 4"/>
          <p:cNvSpPr txBox="1"/>
          <p:nvPr/>
        </p:nvSpPr>
        <p:spPr>
          <a:xfrm>
            <a:off x="2738438" y="4673600"/>
            <a:ext cx="6405562" cy="276999"/>
          </a:xfrm>
          <a:prstGeom prst="rect">
            <a:avLst/>
          </a:prstGeom>
          <a:noFill/>
        </p:spPr>
        <p:txBody>
          <a:bodyPr wrap="square" rtlCol="0">
            <a:spAutoFit/>
          </a:bodyPr>
          <a:lstStyle/>
          <a:p>
            <a:pPr marL="457200" indent="-457200"/>
            <a:r>
              <a:rPr lang="en-US" sz="1200" dirty="0"/>
              <a:t>https://</a:t>
            </a:r>
            <a:r>
              <a:rPr lang="en-US" sz="1200" dirty="0" err="1"/>
              <a:t>www.facs.org</a:t>
            </a:r>
            <a:r>
              <a:rPr lang="en-US" sz="1200" dirty="0"/>
              <a:t>/-/media/files/education/core-curriculum/</a:t>
            </a:r>
            <a:r>
              <a:rPr lang="en-US" sz="1200" dirty="0" err="1"/>
              <a:t>nonhealing_wounds_go.ashx</a:t>
            </a:r>
            <a:endParaRPr lang="en-US" sz="1200" dirty="0"/>
          </a:p>
        </p:txBody>
      </p:sp>
    </p:spTree>
    <p:extLst>
      <p:ext uri="{BB962C8B-B14F-4D97-AF65-F5344CB8AC3E}">
        <p14:creationId xmlns:p14="http://schemas.microsoft.com/office/powerpoint/2010/main" val="48729268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diagnose infection? </a:t>
            </a:r>
          </a:p>
        </p:txBody>
      </p:sp>
      <p:graphicFrame>
        <p:nvGraphicFramePr>
          <p:cNvPr id="4" name="Table 3"/>
          <p:cNvGraphicFramePr>
            <a:graphicFrameLocks noGrp="1"/>
          </p:cNvGraphicFramePr>
          <p:nvPr/>
        </p:nvGraphicFramePr>
        <p:xfrm>
          <a:off x="1714500" y="819150"/>
          <a:ext cx="5715000" cy="3992880"/>
        </p:xfrm>
        <a:graphic>
          <a:graphicData uri="http://schemas.openxmlformats.org/drawingml/2006/table">
            <a:tbl>
              <a:tblPr firstRow="1" bandRow="1">
                <a:tableStyleId>{073A0DAA-6AF3-43AB-8588-CEC1D06C72B9}</a:tableStyleId>
              </a:tblPr>
              <a:tblGrid>
                <a:gridCol w="5715000">
                  <a:extLst>
                    <a:ext uri="{9D8B030D-6E8A-4147-A177-3AD203B41FA5}">
                      <a16:colId xmlns:a16="http://schemas.microsoft.com/office/drawing/2014/main" val="20000"/>
                    </a:ext>
                  </a:extLst>
                </a:gridCol>
              </a:tblGrid>
              <a:tr h="367358">
                <a:tc>
                  <a:txBody>
                    <a:bodyPr/>
                    <a:lstStyle/>
                    <a:p>
                      <a:pPr algn="ctr"/>
                      <a:r>
                        <a:rPr lang="en-US" dirty="0"/>
                        <a:t>Signs of infection</a:t>
                      </a:r>
                    </a:p>
                  </a:txBody>
                  <a:tcPr/>
                </a:tc>
                <a:extLst>
                  <a:ext uri="{0D108BD9-81ED-4DB2-BD59-A6C34878D82A}">
                    <a16:rowId xmlns:a16="http://schemas.microsoft.com/office/drawing/2014/main" val="10000"/>
                  </a:ext>
                </a:extLst>
              </a:tr>
              <a:tr h="932524">
                <a:tc>
                  <a:txBody>
                    <a:bodyPr/>
                    <a:lstStyle/>
                    <a:p>
                      <a:r>
                        <a:rPr lang="en-US" sz="2000" dirty="0"/>
                        <a:t>Increased blanching erythema in area surrounding the wound Induration surround the wound </a:t>
                      </a:r>
                      <a:endParaRPr lang="en-US" dirty="0"/>
                    </a:p>
                  </a:txBody>
                  <a:tcPr/>
                </a:tc>
                <a:extLst>
                  <a:ext uri="{0D108BD9-81ED-4DB2-BD59-A6C34878D82A}">
                    <a16:rowId xmlns:a16="http://schemas.microsoft.com/office/drawing/2014/main" val="10001"/>
                  </a:ext>
                </a:extLst>
              </a:tr>
              <a:tr h="932524">
                <a:tc>
                  <a:txBody>
                    <a:bodyPr/>
                    <a:lstStyle/>
                    <a:p>
                      <a:r>
                        <a:rPr lang="en-US" sz="2000" dirty="0"/>
                        <a:t>Lymphangitis – red streaking proximally Wound drainage – especially thick, purulent, foul drainage </a:t>
                      </a:r>
                      <a:endParaRPr lang="en-US" dirty="0"/>
                    </a:p>
                  </a:txBody>
                  <a:tcPr/>
                </a:tc>
                <a:extLst>
                  <a:ext uri="{0D108BD9-81ED-4DB2-BD59-A6C34878D82A}">
                    <a16:rowId xmlns:a16="http://schemas.microsoft.com/office/drawing/2014/main" val="10002"/>
                  </a:ext>
                </a:extLst>
              </a:tr>
              <a:tr h="367358">
                <a:tc>
                  <a:txBody>
                    <a:bodyPr/>
                    <a:lstStyle/>
                    <a:p>
                      <a:r>
                        <a:rPr lang="en-US" sz="2000" dirty="0"/>
                        <a:t>Foul odor </a:t>
                      </a:r>
                      <a:endParaRPr lang="en-US" dirty="0"/>
                    </a:p>
                  </a:txBody>
                  <a:tcPr/>
                </a:tc>
                <a:extLst>
                  <a:ext uri="{0D108BD9-81ED-4DB2-BD59-A6C34878D82A}">
                    <a16:rowId xmlns:a16="http://schemas.microsoft.com/office/drawing/2014/main" val="10003"/>
                  </a:ext>
                </a:extLst>
              </a:tr>
              <a:tr h="367358">
                <a:tc>
                  <a:txBody>
                    <a:bodyPr/>
                    <a:lstStyle/>
                    <a:p>
                      <a:r>
                        <a:rPr lang="en-US" sz="2000" dirty="0"/>
                        <a:t>Increased tenderness </a:t>
                      </a:r>
                      <a:endParaRPr lang="en-US" dirty="0"/>
                    </a:p>
                  </a:txBody>
                  <a:tcPr/>
                </a:tc>
                <a:extLst>
                  <a:ext uri="{0D108BD9-81ED-4DB2-BD59-A6C34878D82A}">
                    <a16:rowId xmlns:a16="http://schemas.microsoft.com/office/drawing/2014/main" val="10004"/>
                  </a:ext>
                </a:extLst>
              </a:tr>
              <a:tr h="367358">
                <a:tc>
                  <a:txBody>
                    <a:bodyPr/>
                    <a:lstStyle/>
                    <a:p>
                      <a:r>
                        <a:rPr lang="en-US" sz="2000" dirty="0"/>
                        <a:t>Increased warmth </a:t>
                      </a:r>
                      <a:endParaRPr lang="en-US" dirty="0"/>
                    </a:p>
                  </a:txBody>
                  <a:tcPr/>
                </a:tc>
                <a:extLst>
                  <a:ext uri="{0D108BD9-81ED-4DB2-BD59-A6C34878D82A}">
                    <a16:rowId xmlns:a16="http://schemas.microsoft.com/office/drawing/2014/main" val="10005"/>
                  </a:ext>
                </a:extLst>
              </a:tr>
              <a:tr h="367358">
                <a:tc>
                  <a:txBody>
                    <a:bodyPr/>
                    <a:lstStyle/>
                    <a:p>
                      <a:r>
                        <a:rPr lang="en-US" dirty="0"/>
                        <a:t>Fever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5256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What are required bacteriological evaluations? </a:t>
            </a:r>
          </a:p>
        </p:txBody>
      </p:sp>
      <p:sp>
        <p:nvSpPr>
          <p:cNvPr id="3" name="Content Placeholder 2"/>
          <p:cNvSpPr>
            <a:spLocks noGrp="1"/>
          </p:cNvSpPr>
          <p:nvPr>
            <p:ph sz="quarter" idx="10"/>
          </p:nvPr>
        </p:nvSpPr>
        <p:spPr>
          <a:xfrm>
            <a:off x="533400" y="1733550"/>
            <a:ext cx="8153400" cy="2667000"/>
          </a:xfrm>
        </p:spPr>
        <p:txBody>
          <a:bodyPr/>
          <a:lstStyle/>
          <a:p>
            <a:r>
              <a:rPr lang="en-US" sz="1800" dirty="0"/>
              <a:t>Treat distant infections (e.g. urinary tract, cardiac valves, cranial sinuses) with appropriate antibiotics in pressure ulcer-prone patients or patients with established ulcers.</a:t>
            </a:r>
          </a:p>
          <a:p>
            <a:r>
              <a:rPr lang="en-US" sz="1800" dirty="0"/>
              <a:t>If infection is suspected in a debrided ulcer, or if contraction and epithelialization from the margin are not progressing within two weeks of debridement and relief of pressure, determine the type and level of infection in the debrided ulcer by tissue biopsy or by a validated quantitative swab technique. </a:t>
            </a:r>
          </a:p>
          <a:p>
            <a:r>
              <a:rPr lang="en-US" sz="1800" dirty="0"/>
              <a:t>Cultures should be performed to isolate both aerobic and anaerobic bacteria.</a:t>
            </a:r>
          </a:p>
        </p:txBody>
      </p:sp>
    </p:spTree>
    <p:extLst>
      <p:ext uri="{BB962C8B-B14F-4D97-AF65-F5344CB8AC3E}">
        <p14:creationId xmlns:p14="http://schemas.microsoft.com/office/powerpoint/2010/main" val="292961622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8750"/>
            <a:ext cx="8229600" cy="857250"/>
          </a:xfrm>
        </p:spPr>
        <p:txBody>
          <a:bodyPr/>
          <a:lstStyle/>
          <a:p>
            <a:pPr algn="ctr"/>
            <a:r>
              <a:rPr lang="en-US" dirty="0"/>
              <a:t>What are the most commonly-seen types of wounds? </a:t>
            </a:r>
          </a:p>
        </p:txBody>
      </p:sp>
    </p:spTree>
    <p:extLst>
      <p:ext uri="{BB962C8B-B14F-4D97-AF65-F5344CB8AC3E}">
        <p14:creationId xmlns:p14="http://schemas.microsoft.com/office/powerpoint/2010/main" val="173002043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treat infection? </a:t>
            </a:r>
          </a:p>
        </p:txBody>
      </p:sp>
      <p:sp>
        <p:nvSpPr>
          <p:cNvPr id="3" name="Content Placeholder 2"/>
          <p:cNvSpPr>
            <a:spLocks noGrp="1"/>
          </p:cNvSpPr>
          <p:nvPr>
            <p:ph sz="quarter" idx="10"/>
          </p:nvPr>
        </p:nvSpPr>
        <p:spPr>
          <a:xfrm>
            <a:off x="457200" y="1276350"/>
            <a:ext cx="8153400" cy="2667000"/>
          </a:xfrm>
        </p:spPr>
        <p:txBody>
          <a:bodyPr/>
          <a:lstStyle/>
          <a:p>
            <a:r>
              <a:rPr lang="en-US" sz="1800" dirty="0"/>
              <a:t>Wounds that have been clinically diagnosed as infected could be treated with a topical antimicrobial that is appropriate for the clinical indications (e.g. exudate and </a:t>
            </a:r>
            <a:r>
              <a:rPr lang="en-US" sz="1800" dirty="0" err="1"/>
              <a:t>odour</a:t>
            </a:r>
            <a:r>
              <a:rPr lang="en-US" sz="1800" dirty="0"/>
              <a:t> management) as well as safe for and acceptable to the patient. </a:t>
            </a:r>
          </a:p>
          <a:p>
            <a:r>
              <a:rPr lang="en-US" sz="1800" dirty="0"/>
              <a:t>Systemic antibiotics should be considered and used cautiously and in consultation with a specialist member of the multidisciplinary team. </a:t>
            </a:r>
          </a:p>
          <a:p>
            <a:r>
              <a:rPr lang="en-US" sz="1800" dirty="0"/>
              <a:t>A multidisciplinary approach, coupled with a treatment pathway that enables timely referral to specialists, is important for optimal outcomes. </a:t>
            </a:r>
          </a:p>
          <a:p>
            <a:r>
              <a:rPr lang="en-US" sz="1800" dirty="0"/>
              <a:t>Thorough, ongoing assessment should be employed to evaluate the progression of the wound (according to the treatment goals) and the effect of treatment on meeting treatment goals.</a:t>
            </a:r>
            <a:endParaRPr lang="en-US" sz="1800" dirty="0">
              <a:effectLst/>
            </a:endParaRPr>
          </a:p>
        </p:txBody>
      </p:sp>
      <p:sp>
        <p:nvSpPr>
          <p:cNvPr id="4" name="TextBox 3"/>
          <p:cNvSpPr txBox="1"/>
          <p:nvPr/>
        </p:nvSpPr>
        <p:spPr>
          <a:xfrm>
            <a:off x="2895600" y="4552950"/>
            <a:ext cx="6286500" cy="507831"/>
          </a:xfrm>
          <a:prstGeom prst="rect">
            <a:avLst/>
          </a:prstGeom>
          <a:noFill/>
        </p:spPr>
        <p:txBody>
          <a:bodyPr wrap="square" rtlCol="0">
            <a:spAutoFit/>
          </a:bodyPr>
          <a:lstStyle/>
          <a:p>
            <a:pPr marL="177800" indent="-177800"/>
            <a:r>
              <a:rPr lang="en-US" sz="900" dirty="0"/>
              <a:t>Schultz G, </a:t>
            </a:r>
            <a:r>
              <a:rPr lang="en-US" sz="900" dirty="0" err="1"/>
              <a:t>Bjarnsholt</a:t>
            </a:r>
            <a:r>
              <a:rPr lang="en-US" sz="900" dirty="0"/>
              <a:t> T, James GA, Leaper DJ, </a:t>
            </a:r>
            <a:r>
              <a:rPr lang="en-US" sz="900" dirty="0" err="1"/>
              <a:t>McBain</a:t>
            </a:r>
            <a:r>
              <a:rPr lang="en-US" sz="900" dirty="0"/>
              <a:t> AJ, Malone M, </a:t>
            </a:r>
            <a:r>
              <a:rPr lang="en-US" sz="900" dirty="0" err="1"/>
              <a:t>Stoodley</a:t>
            </a:r>
            <a:r>
              <a:rPr lang="en-US" sz="900" dirty="0"/>
              <a:t> P, Swanson T, </a:t>
            </a:r>
            <a:r>
              <a:rPr lang="en-US" sz="900" dirty="0" err="1"/>
              <a:t>Tachi</a:t>
            </a:r>
            <a:r>
              <a:rPr lang="en-US" sz="900" dirty="0"/>
              <a:t> M, Wolcott RD; Global Wound Biofilm Expert Panel. Consensus guidelines for the identification and treatment of biofilms in chronic </a:t>
            </a:r>
            <a:r>
              <a:rPr lang="en-US" sz="900" dirty="0" err="1"/>
              <a:t>nonhealing</a:t>
            </a:r>
            <a:r>
              <a:rPr lang="en-US" sz="900" dirty="0"/>
              <a:t> wounds. Wound Repair Regen. 2017 Sep;25(5):744-757. </a:t>
            </a:r>
          </a:p>
        </p:txBody>
      </p:sp>
    </p:spTree>
    <p:extLst>
      <p:ext uri="{BB962C8B-B14F-4D97-AF65-F5344CB8AC3E}">
        <p14:creationId xmlns:p14="http://schemas.microsoft.com/office/powerpoint/2010/main" val="133211138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indications for debridement?</a:t>
            </a:r>
          </a:p>
        </p:txBody>
      </p:sp>
      <p:sp>
        <p:nvSpPr>
          <p:cNvPr id="3" name="Content Placeholder 2"/>
          <p:cNvSpPr>
            <a:spLocks noGrp="1"/>
          </p:cNvSpPr>
          <p:nvPr>
            <p:ph sz="quarter" idx="10"/>
          </p:nvPr>
        </p:nvSpPr>
        <p:spPr>
          <a:xfrm>
            <a:off x="533400" y="1276350"/>
            <a:ext cx="8382000" cy="2667000"/>
          </a:xfrm>
        </p:spPr>
        <p:txBody>
          <a:bodyPr numCol="1"/>
          <a:lstStyle/>
          <a:p>
            <a:pPr lvl="0"/>
            <a:r>
              <a:rPr lang="en-US" sz="2000" dirty="0"/>
              <a:t>Osteomyelitis</a:t>
            </a:r>
          </a:p>
          <a:p>
            <a:pPr lvl="0"/>
            <a:r>
              <a:rPr lang="en-US" sz="2000" dirty="0"/>
              <a:t>Substantial non-viable tissue</a:t>
            </a:r>
          </a:p>
          <a:p>
            <a:pPr lvl="0"/>
            <a:r>
              <a:rPr lang="en-US" sz="2000" dirty="0"/>
              <a:t>Joint involvement </a:t>
            </a:r>
          </a:p>
          <a:p>
            <a:pPr lvl="0"/>
            <a:r>
              <a:rPr lang="en-US" sz="2000" dirty="0"/>
              <a:t>Significant undermining</a:t>
            </a:r>
          </a:p>
          <a:p>
            <a:pPr lvl="0"/>
            <a:r>
              <a:rPr lang="en-US" sz="2000" dirty="0"/>
              <a:t>Infection</a:t>
            </a:r>
          </a:p>
          <a:p>
            <a:pPr lvl="0"/>
            <a:r>
              <a:rPr lang="en-US" sz="2000" dirty="0"/>
              <a:t>Non-healing, drainage</a:t>
            </a:r>
          </a:p>
          <a:p>
            <a:r>
              <a:rPr lang="en-US" sz="2000" dirty="0"/>
              <a:t>If a pressure ulcer, repeat debridement until culture is negative. </a:t>
            </a:r>
          </a:p>
          <a:p>
            <a:r>
              <a:rPr lang="en-US" sz="2000" dirty="0"/>
              <a:t>MRI if osteomyelitis is suspected. </a:t>
            </a:r>
          </a:p>
          <a:p>
            <a:r>
              <a:rPr lang="en-US" sz="2000" dirty="0"/>
              <a:t>Pressure relief based on decreasing pressure, increasing blood flow, maximizing comfort. (“Off-loading”)</a:t>
            </a:r>
          </a:p>
        </p:txBody>
      </p:sp>
    </p:spTree>
    <p:extLst>
      <p:ext uri="{BB962C8B-B14F-4D97-AF65-F5344CB8AC3E}">
        <p14:creationId xmlns:p14="http://schemas.microsoft.com/office/powerpoint/2010/main" val="206041133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83" y="273844"/>
            <a:ext cx="8403221" cy="994172"/>
          </a:xfrm>
        </p:spPr>
        <p:txBody>
          <a:bodyPr>
            <a:noAutofit/>
          </a:bodyPr>
          <a:lstStyle/>
          <a:p>
            <a:pPr algn="ctr"/>
            <a:r>
              <a:rPr lang="en-US" sz="3200" dirty="0">
                <a:solidFill>
                  <a:schemeClr val="tx1"/>
                </a:solidFill>
              </a:rPr>
              <a:t>What are the general principles of debridement? </a:t>
            </a:r>
          </a:p>
        </p:txBody>
      </p:sp>
      <p:sp>
        <p:nvSpPr>
          <p:cNvPr id="3" name="Content Placeholder 2"/>
          <p:cNvSpPr>
            <a:spLocks noGrp="1"/>
          </p:cNvSpPr>
          <p:nvPr>
            <p:ph idx="1"/>
          </p:nvPr>
        </p:nvSpPr>
        <p:spPr/>
        <p:txBody>
          <a:bodyPr>
            <a:normAutofit/>
          </a:bodyPr>
          <a:lstStyle/>
          <a:p>
            <a:endParaRPr lang="en-US" dirty="0">
              <a:solidFill>
                <a:srgbClr val="FFFF00"/>
              </a:solidFill>
            </a:endParaRPr>
          </a:p>
          <a:p>
            <a:endParaRPr lang="en-US" dirty="0">
              <a:solidFill>
                <a:srgbClr val="FFFF00"/>
              </a:solidFill>
            </a:endParaRPr>
          </a:p>
        </p:txBody>
      </p:sp>
      <p:sp>
        <p:nvSpPr>
          <p:cNvPr id="4" name="TextBox 3"/>
          <p:cNvSpPr txBox="1"/>
          <p:nvPr/>
        </p:nvSpPr>
        <p:spPr>
          <a:xfrm>
            <a:off x="4807617" y="4470582"/>
            <a:ext cx="4200685" cy="646331"/>
          </a:xfrm>
          <a:prstGeom prst="rect">
            <a:avLst/>
          </a:prstGeom>
          <a:noFill/>
        </p:spPr>
        <p:txBody>
          <a:bodyPr wrap="square" rtlCol="0">
            <a:spAutoFit/>
          </a:bodyPr>
          <a:lstStyle/>
          <a:p>
            <a:pPr marL="345281" indent="-345281"/>
            <a:r>
              <a:rPr lang="en-US" sz="1200" dirty="0">
                <a:solidFill>
                  <a:schemeClr val="bg1"/>
                </a:solidFill>
              </a:rPr>
              <a:t>Howell RS, et al. Wound care center of excellence: guide to operative technique for chronic wounds. </a:t>
            </a:r>
            <a:r>
              <a:rPr lang="en-US" sz="1200" i="1" dirty="0">
                <a:solidFill>
                  <a:schemeClr val="bg1"/>
                </a:solidFill>
              </a:rPr>
              <a:t>J Am Coll Surg</a:t>
            </a:r>
            <a:r>
              <a:rPr lang="en-US" sz="1200" dirty="0">
                <a:solidFill>
                  <a:schemeClr val="bg1"/>
                </a:solidFill>
              </a:rPr>
              <a:t> 2018 (226)2: e7-e17.</a:t>
            </a:r>
          </a:p>
        </p:txBody>
      </p:sp>
      <p:sp>
        <p:nvSpPr>
          <p:cNvPr id="7" name="Content Placeholder 2"/>
          <p:cNvSpPr txBox="1">
            <a:spLocks/>
          </p:cNvSpPr>
          <p:nvPr/>
        </p:nvSpPr>
        <p:spPr>
          <a:xfrm>
            <a:off x="742950" y="1276697"/>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1800" dirty="0">
              <a:solidFill>
                <a:srgbClr val="FFFF00"/>
              </a:solidFill>
            </a:endParaRPr>
          </a:p>
          <a:p>
            <a:endParaRPr lang="en-US" sz="21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33500"/>
            <a:ext cx="5019675" cy="2476500"/>
          </a:xfrm>
          <a:prstGeom prst="rect">
            <a:avLst/>
          </a:prstGeom>
        </p:spPr>
      </p:pic>
      <p:sp>
        <p:nvSpPr>
          <p:cNvPr id="8" name="Content Placeholder 2"/>
          <p:cNvSpPr txBox="1">
            <a:spLocks/>
          </p:cNvSpPr>
          <p:nvPr/>
        </p:nvSpPr>
        <p:spPr>
          <a:xfrm>
            <a:off x="373284" y="3893902"/>
            <a:ext cx="8342453" cy="7388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350" dirty="0"/>
              <a:t>General principles of debridement. Wounds exhibiting features necessitating debridement: A: nonviable/ necrotic tissue; B: callus; C: nonmigratory heaped or rolled skin edges; D: exudate; E: tunneling; F: undermining</a:t>
            </a:r>
            <a:endParaRPr lang="en-US" sz="1350" dirty="0">
              <a:solidFill>
                <a:srgbClr val="FFFF00"/>
              </a:solidFill>
            </a:endParaRPr>
          </a:p>
        </p:txBody>
      </p:sp>
      <p:sp>
        <p:nvSpPr>
          <p:cNvPr id="9" name="TextBox 8"/>
          <p:cNvSpPr txBox="1"/>
          <p:nvPr/>
        </p:nvSpPr>
        <p:spPr>
          <a:xfrm>
            <a:off x="3941181" y="4583405"/>
            <a:ext cx="5101845" cy="415498"/>
          </a:xfrm>
          <a:prstGeom prst="rect">
            <a:avLst/>
          </a:prstGeom>
          <a:noFill/>
        </p:spPr>
        <p:txBody>
          <a:bodyPr wrap="square" rtlCol="0">
            <a:spAutoFit/>
          </a:bodyPr>
          <a:lstStyle/>
          <a:p>
            <a:pPr marL="345281" indent="-345281"/>
            <a:r>
              <a:rPr lang="en-US" sz="1050" dirty="0"/>
              <a:t>Howell RS, </a:t>
            </a:r>
            <a:r>
              <a:rPr lang="en-US" sz="1050" dirty="0" err="1"/>
              <a:t>Brem</a:t>
            </a:r>
            <a:r>
              <a:rPr lang="en-US" sz="1050" dirty="0"/>
              <a:t> H. Wound care center of excellence: guide to operative technique for chronic wounds. </a:t>
            </a:r>
            <a:r>
              <a:rPr lang="en-US" sz="1050" i="1" dirty="0"/>
              <a:t>J Am Coll Surg</a:t>
            </a:r>
            <a:r>
              <a:rPr lang="en-US" sz="1050" dirty="0"/>
              <a:t> 2018 (226)2: e7-e17.</a:t>
            </a:r>
          </a:p>
        </p:txBody>
      </p:sp>
    </p:spTree>
    <p:extLst>
      <p:ext uri="{BB962C8B-B14F-4D97-AF65-F5344CB8AC3E}">
        <p14:creationId xmlns:p14="http://schemas.microsoft.com/office/powerpoint/2010/main" val="158671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83" y="273844"/>
            <a:ext cx="8403221" cy="994172"/>
          </a:xfrm>
        </p:spPr>
        <p:txBody>
          <a:bodyPr>
            <a:normAutofit/>
          </a:bodyPr>
          <a:lstStyle/>
          <a:p>
            <a:pPr algn="ctr"/>
            <a:r>
              <a:rPr lang="en-US" sz="2800" dirty="0">
                <a:solidFill>
                  <a:schemeClr val="tx1"/>
                </a:solidFill>
              </a:rPr>
              <a:t>What are the general principles of debridement? </a:t>
            </a:r>
          </a:p>
        </p:txBody>
      </p:sp>
      <p:sp>
        <p:nvSpPr>
          <p:cNvPr id="3" name="Content Placeholder 2"/>
          <p:cNvSpPr>
            <a:spLocks noGrp="1"/>
          </p:cNvSpPr>
          <p:nvPr>
            <p:ph idx="1"/>
          </p:nvPr>
        </p:nvSpPr>
        <p:spPr/>
        <p:txBody>
          <a:bodyPr>
            <a:normAutofit/>
          </a:bodyPr>
          <a:lstStyle/>
          <a:p>
            <a:endParaRPr lang="en-US" dirty="0">
              <a:solidFill>
                <a:srgbClr val="FFFF00"/>
              </a:solidFill>
            </a:endParaRPr>
          </a:p>
          <a:p>
            <a:endParaRPr lang="en-US" dirty="0">
              <a:solidFill>
                <a:srgbClr val="FFFF00"/>
              </a:solidFill>
            </a:endParaRPr>
          </a:p>
        </p:txBody>
      </p:sp>
      <p:sp>
        <p:nvSpPr>
          <p:cNvPr id="7" name="Content Placeholder 2"/>
          <p:cNvSpPr txBox="1">
            <a:spLocks/>
          </p:cNvSpPr>
          <p:nvPr/>
        </p:nvSpPr>
        <p:spPr>
          <a:xfrm>
            <a:off x="742950" y="1276697"/>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1800" dirty="0">
              <a:solidFill>
                <a:srgbClr val="FFFF00"/>
              </a:solidFill>
            </a:endParaRPr>
          </a:p>
          <a:p>
            <a:endParaRPr lang="en-US" sz="2100" dirty="0">
              <a:solidFill>
                <a:srgbClr val="FFFF00"/>
              </a:solidFill>
            </a:endParaRPr>
          </a:p>
        </p:txBody>
      </p:sp>
      <p:sp>
        <p:nvSpPr>
          <p:cNvPr id="8" name="Content Placeholder 2"/>
          <p:cNvSpPr txBox="1">
            <a:spLocks/>
          </p:cNvSpPr>
          <p:nvPr/>
        </p:nvSpPr>
        <p:spPr>
          <a:xfrm>
            <a:off x="373284" y="3893902"/>
            <a:ext cx="3863051" cy="738821"/>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350" dirty="0">
                <a:solidFill>
                  <a:schemeClr val="tx1"/>
                </a:solidFill>
              </a:rPr>
              <a:t>Patient positioning. The patient is in a right lateral decubitus position with a pillow between the lower extremities for cushioning and a safety belt (not seen). A flat-bottom gel roll (A) is placed behind patient’s back for added support.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63" y="1510617"/>
            <a:ext cx="3113590" cy="20793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420" y="1369219"/>
            <a:ext cx="2705100" cy="2286000"/>
          </a:xfrm>
          <a:prstGeom prst="rect">
            <a:avLst/>
          </a:prstGeom>
        </p:spPr>
      </p:pic>
      <p:sp>
        <p:nvSpPr>
          <p:cNvPr id="10" name="Content Placeholder 2"/>
          <p:cNvSpPr txBox="1">
            <a:spLocks/>
          </p:cNvSpPr>
          <p:nvPr/>
        </p:nvSpPr>
        <p:spPr>
          <a:xfrm>
            <a:off x="4709449" y="3847641"/>
            <a:ext cx="3863051" cy="7388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25" dirty="0">
                <a:solidFill>
                  <a:schemeClr val="tx1"/>
                </a:solidFill>
              </a:rPr>
              <a:t>Instrument tray. The wound tray that we have developed includes: (A) retractors, (B) bone cutters, </a:t>
            </a:r>
            <a:r>
              <a:rPr lang="de-DE" sz="1125" dirty="0">
                <a:solidFill>
                  <a:schemeClr val="tx1"/>
                </a:solidFill>
              </a:rPr>
              <a:t>(C) curettes, (D) forceps, </a:t>
            </a:r>
            <a:r>
              <a:rPr lang="pt-BR" sz="1125" dirty="0">
                <a:solidFill>
                  <a:schemeClr val="tx1"/>
                </a:solidFill>
              </a:rPr>
              <a:t>(E) rongeurs, and (F) elevators.</a:t>
            </a:r>
            <a:endParaRPr lang="en-US" sz="1125" dirty="0">
              <a:solidFill>
                <a:schemeClr val="tx1"/>
              </a:solidFill>
            </a:endParaRPr>
          </a:p>
        </p:txBody>
      </p:sp>
      <p:sp>
        <p:nvSpPr>
          <p:cNvPr id="11" name="TextBox 10"/>
          <p:cNvSpPr txBox="1"/>
          <p:nvPr/>
        </p:nvSpPr>
        <p:spPr>
          <a:xfrm>
            <a:off x="3941181" y="4583405"/>
            <a:ext cx="5101845" cy="415498"/>
          </a:xfrm>
          <a:prstGeom prst="rect">
            <a:avLst/>
          </a:prstGeom>
          <a:noFill/>
        </p:spPr>
        <p:txBody>
          <a:bodyPr wrap="square" rtlCol="0">
            <a:spAutoFit/>
          </a:bodyPr>
          <a:lstStyle/>
          <a:p>
            <a:pPr marL="345281" indent="-345281"/>
            <a:r>
              <a:rPr lang="en-US" sz="1050" dirty="0"/>
              <a:t>Howell RS, </a:t>
            </a:r>
            <a:r>
              <a:rPr lang="en-US" sz="1050" dirty="0" err="1"/>
              <a:t>Brem</a:t>
            </a:r>
            <a:r>
              <a:rPr lang="en-US" sz="1050" dirty="0"/>
              <a:t> H. Wound care center of excellence: guide to operative technique for chronic wounds. </a:t>
            </a:r>
            <a:r>
              <a:rPr lang="en-US" sz="1050" i="1" dirty="0"/>
              <a:t>J Am Coll Surg</a:t>
            </a:r>
            <a:r>
              <a:rPr lang="en-US" sz="1050" dirty="0"/>
              <a:t> 2018 (226)2: e7-e17.</a:t>
            </a:r>
          </a:p>
        </p:txBody>
      </p:sp>
    </p:spTree>
    <p:extLst>
      <p:ext uri="{BB962C8B-B14F-4D97-AF65-F5344CB8AC3E}">
        <p14:creationId xmlns:p14="http://schemas.microsoft.com/office/powerpoint/2010/main" val="524018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83" y="273844"/>
            <a:ext cx="8403221" cy="994172"/>
          </a:xfrm>
        </p:spPr>
        <p:txBody>
          <a:bodyPr>
            <a:normAutofit fontScale="90000"/>
          </a:bodyPr>
          <a:lstStyle/>
          <a:p>
            <a:pPr algn="ctr"/>
            <a:r>
              <a:rPr lang="en-US" sz="3000" dirty="0">
                <a:solidFill>
                  <a:schemeClr val="tx1"/>
                </a:solidFill>
              </a:rPr>
              <a:t>What are the general principles of debridement? </a:t>
            </a:r>
          </a:p>
        </p:txBody>
      </p:sp>
      <p:sp>
        <p:nvSpPr>
          <p:cNvPr id="3" name="Content Placeholder 2"/>
          <p:cNvSpPr>
            <a:spLocks noGrp="1"/>
          </p:cNvSpPr>
          <p:nvPr>
            <p:ph idx="1"/>
          </p:nvPr>
        </p:nvSpPr>
        <p:spPr/>
        <p:txBody>
          <a:bodyPr>
            <a:normAutofit/>
          </a:bodyPr>
          <a:lstStyle/>
          <a:p>
            <a:endParaRPr lang="en-US" dirty="0">
              <a:solidFill>
                <a:srgbClr val="FFFF00"/>
              </a:solidFill>
            </a:endParaRPr>
          </a:p>
          <a:p>
            <a:endParaRPr lang="en-US" dirty="0">
              <a:solidFill>
                <a:srgbClr val="FFFF00"/>
              </a:solidFill>
            </a:endParaRPr>
          </a:p>
        </p:txBody>
      </p:sp>
      <p:sp>
        <p:nvSpPr>
          <p:cNvPr id="7" name="Content Placeholder 2"/>
          <p:cNvSpPr txBox="1">
            <a:spLocks/>
          </p:cNvSpPr>
          <p:nvPr/>
        </p:nvSpPr>
        <p:spPr>
          <a:xfrm>
            <a:off x="742950" y="1276697"/>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1800" dirty="0">
              <a:solidFill>
                <a:srgbClr val="FFFF00"/>
              </a:solidFill>
            </a:endParaRPr>
          </a:p>
          <a:p>
            <a:endParaRPr lang="en-US" sz="2100" dirty="0">
              <a:solidFill>
                <a:srgbClr val="FFFF00"/>
              </a:solidFill>
            </a:endParaRPr>
          </a:p>
        </p:txBody>
      </p:sp>
      <p:sp>
        <p:nvSpPr>
          <p:cNvPr id="8" name="Content Placeholder 2"/>
          <p:cNvSpPr txBox="1">
            <a:spLocks/>
          </p:cNvSpPr>
          <p:nvPr/>
        </p:nvSpPr>
        <p:spPr>
          <a:xfrm>
            <a:off x="1049679" y="3755045"/>
            <a:ext cx="7465671" cy="7388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350" dirty="0"/>
              <a:t>Debridement of venous ulcer. Venous wounds are vigorously scrubbed with a surgical chlorhexidine brush to remove biofilm, coupled with tangential shaving of the ulcer down to a layer of viable-appearing tissue. </a:t>
            </a:r>
            <a:endParaRPr lang="en-US" sz="1350"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33525"/>
            <a:ext cx="2743200" cy="2066925"/>
          </a:xfrm>
          <a:prstGeom prst="rect">
            <a:avLst/>
          </a:prstGeom>
        </p:spPr>
      </p:pic>
      <p:sp>
        <p:nvSpPr>
          <p:cNvPr id="9" name="TextBox 8"/>
          <p:cNvSpPr txBox="1"/>
          <p:nvPr/>
        </p:nvSpPr>
        <p:spPr>
          <a:xfrm>
            <a:off x="3941181" y="4583405"/>
            <a:ext cx="5101845" cy="415498"/>
          </a:xfrm>
          <a:prstGeom prst="rect">
            <a:avLst/>
          </a:prstGeom>
          <a:noFill/>
        </p:spPr>
        <p:txBody>
          <a:bodyPr wrap="square" rtlCol="0">
            <a:spAutoFit/>
          </a:bodyPr>
          <a:lstStyle/>
          <a:p>
            <a:pPr marL="345281" indent="-345281"/>
            <a:r>
              <a:rPr lang="en-US" sz="1050" dirty="0"/>
              <a:t>Howell RS, </a:t>
            </a:r>
            <a:r>
              <a:rPr lang="en-US" sz="1050" dirty="0" err="1"/>
              <a:t>Brem</a:t>
            </a:r>
            <a:r>
              <a:rPr lang="en-US" sz="1050" dirty="0"/>
              <a:t> H. Wound care center of excellence: guide to operative technique for chronic wounds. </a:t>
            </a:r>
            <a:r>
              <a:rPr lang="en-US" sz="1050" i="1" dirty="0"/>
              <a:t>J Am Coll Surg</a:t>
            </a:r>
            <a:r>
              <a:rPr lang="en-US" sz="1050" dirty="0"/>
              <a:t> 2018 (226)2: e7-e17.</a:t>
            </a:r>
          </a:p>
        </p:txBody>
      </p:sp>
    </p:spTree>
    <p:extLst>
      <p:ext uri="{BB962C8B-B14F-4D97-AF65-F5344CB8AC3E}">
        <p14:creationId xmlns:p14="http://schemas.microsoft.com/office/powerpoint/2010/main" val="35135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83" y="273844"/>
            <a:ext cx="8403221" cy="994172"/>
          </a:xfrm>
        </p:spPr>
        <p:txBody>
          <a:bodyPr>
            <a:normAutofit fontScale="90000"/>
          </a:bodyPr>
          <a:lstStyle/>
          <a:p>
            <a:pPr algn="ctr"/>
            <a:r>
              <a:rPr lang="en-US" sz="3000" dirty="0">
                <a:solidFill>
                  <a:schemeClr val="tx1"/>
                </a:solidFill>
              </a:rPr>
              <a:t>What are the general principles of debridement? </a:t>
            </a:r>
          </a:p>
        </p:txBody>
      </p:sp>
      <p:sp>
        <p:nvSpPr>
          <p:cNvPr id="3" name="Content Placeholder 2"/>
          <p:cNvSpPr>
            <a:spLocks noGrp="1"/>
          </p:cNvSpPr>
          <p:nvPr>
            <p:ph idx="1"/>
          </p:nvPr>
        </p:nvSpPr>
        <p:spPr/>
        <p:txBody>
          <a:bodyPr>
            <a:normAutofit/>
          </a:bodyPr>
          <a:lstStyle/>
          <a:p>
            <a:endParaRPr lang="en-US" dirty="0">
              <a:solidFill>
                <a:srgbClr val="FFFF00"/>
              </a:solidFill>
            </a:endParaRPr>
          </a:p>
          <a:p>
            <a:endParaRPr lang="en-US" dirty="0">
              <a:solidFill>
                <a:srgbClr val="FFFF00"/>
              </a:solidFill>
            </a:endParaRPr>
          </a:p>
        </p:txBody>
      </p:sp>
      <p:sp>
        <p:nvSpPr>
          <p:cNvPr id="4" name="TextBox 3"/>
          <p:cNvSpPr txBox="1"/>
          <p:nvPr/>
        </p:nvSpPr>
        <p:spPr>
          <a:xfrm>
            <a:off x="3941181" y="4583405"/>
            <a:ext cx="5101845" cy="415498"/>
          </a:xfrm>
          <a:prstGeom prst="rect">
            <a:avLst/>
          </a:prstGeom>
          <a:noFill/>
        </p:spPr>
        <p:txBody>
          <a:bodyPr wrap="square" rtlCol="0">
            <a:spAutoFit/>
          </a:bodyPr>
          <a:lstStyle/>
          <a:p>
            <a:pPr marL="345281" indent="-345281"/>
            <a:r>
              <a:rPr lang="en-US" sz="1050" dirty="0"/>
              <a:t>Howell RS, </a:t>
            </a:r>
            <a:r>
              <a:rPr lang="en-US" sz="1050" dirty="0" err="1"/>
              <a:t>Brem</a:t>
            </a:r>
            <a:r>
              <a:rPr lang="en-US" sz="1050" dirty="0"/>
              <a:t> H. Wound care center of excellence: guide to operative technique for chronic wounds. </a:t>
            </a:r>
            <a:r>
              <a:rPr lang="en-US" sz="1050" i="1" dirty="0"/>
              <a:t>J Am Coll Surg</a:t>
            </a:r>
            <a:r>
              <a:rPr lang="en-US" sz="1050" dirty="0"/>
              <a:t> 2018 (226)2: e7-e17.</a:t>
            </a:r>
          </a:p>
        </p:txBody>
      </p:sp>
      <p:sp>
        <p:nvSpPr>
          <p:cNvPr id="7" name="Content Placeholder 2"/>
          <p:cNvSpPr txBox="1">
            <a:spLocks/>
          </p:cNvSpPr>
          <p:nvPr/>
        </p:nvSpPr>
        <p:spPr>
          <a:xfrm>
            <a:off x="742950" y="1276697"/>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1800" dirty="0">
              <a:solidFill>
                <a:srgbClr val="FFFF00"/>
              </a:solidFill>
            </a:endParaRPr>
          </a:p>
          <a:p>
            <a:endParaRPr lang="en-US" sz="2100" dirty="0">
              <a:solidFill>
                <a:srgbClr val="FFFF00"/>
              </a:solidFill>
            </a:endParaRPr>
          </a:p>
        </p:txBody>
      </p:sp>
      <p:sp>
        <p:nvSpPr>
          <p:cNvPr id="8" name="Content Placeholder 2"/>
          <p:cNvSpPr txBox="1">
            <a:spLocks/>
          </p:cNvSpPr>
          <p:nvPr/>
        </p:nvSpPr>
        <p:spPr>
          <a:xfrm>
            <a:off x="425128" y="4144561"/>
            <a:ext cx="8342453" cy="7388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350" dirty="0">
                <a:solidFill>
                  <a:schemeClr val="tx1"/>
                </a:solidFill>
              </a:rPr>
              <a:t>Intraoperative hemostasis. (A, B) an actively bleeding vessel (arrow) is sutured. (C ) fibrillar collagen is applied to a pressure wound. (D) fibrin sealant is applied to a surgical amputation site, followed by fibrillar collagen.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42" y="1184176"/>
            <a:ext cx="4162425" cy="2943225"/>
          </a:xfrm>
          <a:prstGeom prst="rect">
            <a:avLst/>
          </a:prstGeom>
        </p:spPr>
      </p:pic>
    </p:spTree>
    <p:extLst>
      <p:ext uri="{BB962C8B-B14F-4D97-AF65-F5344CB8AC3E}">
        <p14:creationId xmlns:p14="http://schemas.microsoft.com/office/powerpoint/2010/main" val="1712669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60" y="164973"/>
            <a:ext cx="8403221" cy="833966"/>
          </a:xfrm>
        </p:spPr>
        <p:txBody>
          <a:bodyPr>
            <a:normAutofit/>
          </a:bodyPr>
          <a:lstStyle/>
          <a:p>
            <a:pPr algn="ctr"/>
            <a:r>
              <a:rPr lang="en-US" sz="2700" dirty="0">
                <a:solidFill>
                  <a:schemeClr val="tx1"/>
                </a:solidFill>
              </a:rPr>
              <a:t>What are the general principles of debridement? </a:t>
            </a:r>
          </a:p>
        </p:txBody>
      </p:sp>
      <p:sp>
        <p:nvSpPr>
          <p:cNvPr id="3" name="Content Placeholder 2"/>
          <p:cNvSpPr>
            <a:spLocks noGrp="1"/>
          </p:cNvSpPr>
          <p:nvPr>
            <p:ph idx="1"/>
          </p:nvPr>
        </p:nvSpPr>
        <p:spPr/>
        <p:txBody>
          <a:bodyPr>
            <a:normAutofit/>
          </a:bodyPr>
          <a:lstStyle/>
          <a:p>
            <a:endParaRPr lang="en-US" dirty="0">
              <a:solidFill>
                <a:srgbClr val="FFFF00"/>
              </a:solidFill>
            </a:endParaRPr>
          </a:p>
          <a:p>
            <a:endParaRPr lang="en-US" dirty="0">
              <a:solidFill>
                <a:srgbClr val="FFFF00"/>
              </a:solidFill>
            </a:endParaRPr>
          </a:p>
        </p:txBody>
      </p:sp>
      <p:sp>
        <p:nvSpPr>
          <p:cNvPr id="4" name="TextBox 3"/>
          <p:cNvSpPr txBox="1"/>
          <p:nvPr/>
        </p:nvSpPr>
        <p:spPr>
          <a:xfrm>
            <a:off x="3941181" y="4583405"/>
            <a:ext cx="5101845" cy="415498"/>
          </a:xfrm>
          <a:prstGeom prst="rect">
            <a:avLst/>
          </a:prstGeom>
          <a:noFill/>
        </p:spPr>
        <p:txBody>
          <a:bodyPr wrap="square" rtlCol="0">
            <a:spAutoFit/>
          </a:bodyPr>
          <a:lstStyle/>
          <a:p>
            <a:pPr marL="345281" indent="-345281"/>
            <a:r>
              <a:rPr lang="en-US" sz="1050" dirty="0"/>
              <a:t>Howell RS, </a:t>
            </a:r>
            <a:r>
              <a:rPr lang="en-US" sz="1050" dirty="0" err="1"/>
              <a:t>Brem</a:t>
            </a:r>
            <a:r>
              <a:rPr lang="en-US" sz="1050" dirty="0"/>
              <a:t> H. Wound care center of excellence: guide to operative technique for chronic wounds. </a:t>
            </a:r>
            <a:r>
              <a:rPr lang="en-US" sz="1050" i="1" dirty="0"/>
              <a:t>J Am Coll Surg</a:t>
            </a:r>
            <a:r>
              <a:rPr lang="en-US" sz="1050" dirty="0"/>
              <a:t> 2018 (226)2: e7-e17.</a:t>
            </a:r>
          </a:p>
        </p:txBody>
      </p:sp>
      <p:sp>
        <p:nvSpPr>
          <p:cNvPr id="7" name="Content Placeholder 2"/>
          <p:cNvSpPr txBox="1">
            <a:spLocks/>
          </p:cNvSpPr>
          <p:nvPr/>
        </p:nvSpPr>
        <p:spPr>
          <a:xfrm>
            <a:off x="742950" y="1276697"/>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1800" dirty="0">
              <a:solidFill>
                <a:srgbClr val="FFFF00"/>
              </a:solidFill>
            </a:endParaRPr>
          </a:p>
          <a:p>
            <a:endParaRPr lang="en-US" sz="2100" dirty="0">
              <a:solidFill>
                <a:srgbClr val="FFFF00"/>
              </a:solidFill>
            </a:endParaRPr>
          </a:p>
        </p:txBody>
      </p:sp>
      <p:sp>
        <p:nvSpPr>
          <p:cNvPr id="8" name="Content Placeholder 2"/>
          <p:cNvSpPr txBox="1">
            <a:spLocks/>
          </p:cNvSpPr>
          <p:nvPr/>
        </p:nvSpPr>
        <p:spPr>
          <a:xfrm>
            <a:off x="515074" y="3613471"/>
            <a:ext cx="8342453" cy="63222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solidFill>
                  <a:schemeClr val="tx1"/>
                </a:solidFill>
              </a:rPr>
              <a:t>Pathology of deep specimens. (A) acute osteomyelitis with empty lacunae (arrow) and inflammatory cells in the marrow space (arrowhead). (B) chronic osteomyelitis with a mix of viable and nonviable bone, bone remodeling, and fibrosis (arrow). (C ) basal cell carcinoma with characteristic basal clue cells (arrow). (D) venous ulceration with granulation tissue (arrow). (E ) charcot arthopathy with inflamed dense fibrous connective tissue (arrow) and granulation tissue. (F) keratinizing squamous cell carcinoma with characteristic keratin pearls (arrow) in a bleeding exophytic back mass.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925" y="998939"/>
            <a:ext cx="5010150" cy="2514600"/>
          </a:xfrm>
          <a:prstGeom prst="rect">
            <a:avLst/>
          </a:prstGeom>
        </p:spPr>
      </p:pic>
    </p:spTree>
    <p:extLst>
      <p:ext uri="{BB962C8B-B14F-4D97-AF65-F5344CB8AC3E}">
        <p14:creationId xmlns:p14="http://schemas.microsoft.com/office/powerpoint/2010/main" val="2107890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sz="2400" dirty="0">
                <a:solidFill>
                  <a:schemeClr val="tx1"/>
                </a:solidFill>
              </a:rPr>
              <a:t>Pathological Importance of the Tissue Left Behind</a:t>
            </a:r>
          </a:p>
        </p:txBody>
      </p:sp>
      <p:sp>
        <p:nvSpPr>
          <p:cNvPr id="7" name="TextBox 5"/>
          <p:cNvSpPr txBox="1">
            <a:spLocks noChangeArrowheads="1"/>
          </p:cNvSpPr>
          <p:nvPr/>
        </p:nvSpPr>
        <p:spPr bwMode="auto">
          <a:xfrm>
            <a:off x="5857960" y="1683154"/>
            <a:ext cx="1971590" cy="2040320"/>
          </a:xfrm>
          <a:prstGeom prst="rect">
            <a:avLst/>
          </a:prstGeom>
          <a:gradFill flip="none" rotWithShape="1">
            <a:gsLst>
              <a:gs pos="0">
                <a:srgbClr val="FFFF99"/>
              </a:gs>
              <a:gs pos="64999">
                <a:srgbClr val="FFFFCC"/>
              </a:gs>
            </a:gsLst>
            <a:path path="circle">
              <a:fillToRect l="100000" t="100000"/>
            </a:path>
            <a:tileRect r="-100000" b="-100000"/>
          </a:gradFill>
          <a:ln w="9525">
            <a:noFill/>
            <a:miter lim="800000"/>
            <a:headEnd/>
            <a:tailEnd/>
          </a:ln>
          <a:scene3d>
            <a:camera prst="orthographicFront"/>
            <a:lightRig rig="threePt" dir="t"/>
          </a:scene3d>
          <a:sp3d extrusionH="25400">
            <a:bevelT prst="convex"/>
            <a:bevelB prst="convex"/>
          </a:sp3d>
        </p:spPr>
        <p:txBody>
          <a:bodyPr lIns="102870" tIns="137160" rIns="102870" bIns="137160" anchorCtr="1"/>
          <a:lstStyle/>
          <a:p>
            <a:pPr marL="257175" indent="-257175">
              <a:buFontTx/>
              <a:buAutoNum type="alphaUcPeriod"/>
              <a:defRPr/>
            </a:pPr>
            <a:r>
              <a:rPr lang="en-US" sz="1350">
                <a:solidFill>
                  <a:srgbClr val="00000A"/>
                </a:solidFill>
                <a:effectLst>
                  <a:outerShdw blurRad="38100" dist="38100" dir="2700000" algn="tl">
                    <a:srgbClr val="FFFFFF"/>
                  </a:outerShdw>
                </a:effectLst>
                <a:ea typeface="ＭＳ Ｐゴシック" charset="-128"/>
                <a:cs typeface="ＭＳ Ｐゴシック" charset="-128"/>
              </a:rPr>
              <a:t>Granulation tissue</a:t>
            </a:r>
          </a:p>
          <a:p>
            <a:pPr marL="257175" indent="-257175">
              <a:buFontTx/>
              <a:buAutoNum type="alphaUcPeriod"/>
              <a:defRPr/>
            </a:pPr>
            <a:endParaRPr lang="en-US" sz="1350">
              <a:solidFill>
                <a:srgbClr val="00000A"/>
              </a:solidFill>
              <a:effectLst>
                <a:outerShdw blurRad="38100" dist="38100" dir="2700000" algn="tl">
                  <a:srgbClr val="FFFFFF"/>
                </a:outerShdw>
              </a:effectLst>
              <a:ea typeface="ＭＳ Ｐゴシック" charset="-128"/>
              <a:cs typeface="ＭＳ Ｐゴシック" charset="-128"/>
            </a:endParaRPr>
          </a:p>
          <a:p>
            <a:pPr marL="257175" indent="-257175">
              <a:buFontTx/>
              <a:buAutoNum type="alphaUcPeriod"/>
              <a:defRPr/>
            </a:pPr>
            <a:r>
              <a:rPr lang="en-US" sz="1350">
                <a:solidFill>
                  <a:srgbClr val="00000A"/>
                </a:solidFill>
                <a:effectLst>
                  <a:outerShdw blurRad="38100" dist="38100" dir="2700000" algn="tl">
                    <a:srgbClr val="FFFFFF"/>
                  </a:outerShdw>
                </a:effectLst>
                <a:ea typeface="ＭＳ Ｐゴシック" charset="-128"/>
                <a:cs typeface="ＭＳ Ｐゴシック" charset="-128"/>
              </a:rPr>
              <a:t>Fibrosis</a:t>
            </a:r>
          </a:p>
          <a:p>
            <a:pPr marL="257175" indent="-257175">
              <a:buFontTx/>
              <a:buAutoNum type="alphaUcPeriod"/>
              <a:defRPr/>
            </a:pPr>
            <a:endParaRPr lang="en-US" sz="1350">
              <a:solidFill>
                <a:srgbClr val="00000A"/>
              </a:solidFill>
              <a:effectLst>
                <a:outerShdw blurRad="38100" dist="38100" dir="2700000" algn="tl">
                  <a:srgbClr val="FFFFFF"/>
                </a:outerShdw>
              </a:effectLst>
              <a:ea typeface="ＭＳ Ｐゴシック" charset="-128"/>
              <a:cs typeface="ＭＳ Ｐゴシック" charset="-128"/>
            </a:endParaRPr>
          </a:p>
          <a:p>
            <a:pPr marL="257175" indent="-257175">
              <a:buFontTx/>
              <a:buAutoNum type="alphaUcPeriod"/>
              <a:defRPr/>
            </a:pPr>
            <a:r>
              <a:rPr lang="en-US" sz="1350">
                <a:solidFill>
                  <a:srgbClr val="00000A"/>
                </a:solidFill>
                <a:effectLst>
                  <a:outerShdw blurRad="38100" dist="38100" dir="2700000" algn="tl">
                    <a:srgbClr val="FFFFFF"/>
                  </a:outerShdw>
                </a:effectLst>
                <a:ea typeface="ＭＳ Ｐゴシック" charset="-128"/>
                <a:cs typeface="ＭＳ Ｐゴシック" charset="-128"/>
              </a:rPr>
              <a:t>Osteomyelitis</a:t>
            </a:r>
          </a:p>
          <a:p>
            <a:pPr marL="257175" indent="-257175">
              <a:buFontTx/>
              <a:buAutoNum type="alphaUcPeriod"/>
              <a:defRPr/>
            </a:pPr>
            <a:endParaRPr lang="en-US" sz="1350">
              <a:solidFill>
                <a:srgbClr val="00000A"/>
              </a:solidFill>
              <a:effectLst>
                <a:outerShdw blurRad="38100" dist="38100" dir="2700000" algn="tl">
                  <a:srgbClr val="FFFFFF"/>
                </a:outerShdw>
              </a:effectLst>
              <a:ea typeface="ＭＳ Ｐゴシック" charset="-128"/>
              <a:cs typeface="ＭＳ Ｐゴシック" charset="-128"/>
            </a:endParaRPr>
          </a:p>
          <a:p>
            <a:pPr marL="257175" indent="-257175">
              <a:buFontTx/>
              <a:buAutoNum type="alphaUcPeriod"/>
              <a:defRPr/>
            </a:pPr>
            <a:r>
              <a:rPr lang="en-US" sz="1350">
                <a:solidFill>
                  <a:srgbClr val="00000A"/>
                </a:solidFill>
                <a:effectLst>
                  <a:outerShdw blurRad="38100" dist="38100" dir="2700000" algn="tl">
                    <a:srgbClr val="FFFFFF"/>
                  </a:outerShdw>
                </a:effectLst>
                <a:ea typeface="ＭＳ Ｐゴシック" charset="-128"/>
                <a:cs typeface="ＭＳ Ｐゴシック" charset="-128"/>
              </a:rPr>
              <a:t>Reactive bone</a:t>
            </a:r>
          </a:p>
        </p:txBody>
      </p:sp>
      <p:grpSp>
        <p:nvGrpSpPr>
          <p:cNvPr id="32774" name="Group 12"/>
          <p:cNvGrpSpPr>
            <a:grpSpLocks/>
          </p:cNvGrpSpPr>
          <p:nvPr/>
        </p:nvGrpSpPr>
        <p:grpSpPr bwMode="auto">
          <a:xfrm>
            <a:off x="1376115" y="850106"/>
            <a:ext cx="4448175" cy="3706415"/>
            <a:chOff x="0" y="1371600"/>
            <a:chExt cx="5550836" cy="4160838"/>
          </a:xfrm>
        </p:grpSpPr>
        <p:pic>
          <p:nvPicPr>
            <p:cNvPr id="32776" name="Picture 2"/>
            <p:cNvPicPr>
              <a:picLocks noChangeAspect="1" noChangeArrowheads="1"/>
            </p:cNvPicPr>
            <p:nvPr/>
          </p:nvPicPr>
          <p:blipFill>
            <a:blip r:embed="rId3" cstate="print"/>
            <a:srcRect/>
            <a:stretch>
              <a:fillRect/>
            </a:stretch>
          </p:blipFill>
          <p:spPr bwMode="auto">
            <a:xfrm>
              <a:off x="0" y="1371600"/>
              <a:ext cx="5550836" cy="4160838"/>
            </a:xfrm>
            <a:prstGeom prst="rect">
              <a:avLst/>
            </a:prstGeom>
            <a:noFill/>
            <a:ln w="9525">
              <a:noFill/>
              <a:miter lim="800000"/>
              <a:headEnd/>
              <a:tailEnd/>
            </a:ln>
          </p:spPr>
        </p:pic>
        <p:sp>
          <p:nvSpPr>
            <p:cNvPr id="8" name="TextBox 7"/>
            <p:cNvSpPr txBox="1"/>
            <p:nvPr/>
          </p:nvSpPr>
          <p:spPr>
            <a:xfrm>
              <a:off x="30919" y="1376564"/>
              <a:ext cx="405207" cy="206801"/>
            </a:xfrm>
            <a:prstGeom prst="rect">
              <a:avLst/>
            </a:prstGeom>
            <a:solidFill>
              <a:srgbClr val="FFFFFF"/>
            </a:solidFill>
          </p:spPr>
          <p:txBody>
            <a:bodyPr lIns="0" tIns="0" rIns="0" bIns="0"/>
            <a:lstStyle/>
            <a:p>
              <a:pPr algn="ctr" eaLnBrk="1" hangingPunct="1">
                <a:defRPr/>
              </a:pPr>
              <a:r>
                <a:rPr lang="en-US" sz="900">
                  <a:solidFill>
                    <a:srgbClr val="00000A"/>
                  </a:solidFill>
                  <a:effectLst>
                    <a:outerShdw blurRad="38100" dist="38100" dir="2700000" algn="tl">
                      <a:srgbClr val="DDDDDD"/>
                    </a:outerShdw>
                  </a:effectLst>
                  <a:ea typeface="ＭＳ Ｐゴシック" charset="-128"/>
                  <a:cs typeface="ＭＳ Ｐゴシック" charset="-128"/>
                </a:rPr>
                <a:t>A</a:t>
              </a:r>
            </a:p>
          </p:txBody>
        </p:sp>
        <p:sp>
          <p:nvSpPr>
            <p:cNvPr id="9" name="TextBox 8"/>
            <p:cNvSpPr txBox="1"/>
            <p:nvPr/>
          </p:nvSpPr>
          <p:spPr>
            <a:xfrm>
              <a:off x="2616753" y="1376564"/>
              <a:ext cx="406834" cy="206801"/>
            </a:xfrm>
            <a:prstGeom prst="rect">
              <a:avLst/>
            </a:prstGeom>
            <a:solidFill>
              <a:srgbClr val="FFFFFF"/>
            </a:solidFill>
          </p:spPr>
          <p:txBody>
            <a:bodyPr lIns="0" tIns="0" rIns="0" bIns="0"/>
            <a:lstStyle/>
            <a:p>
              <a:pPr algn="ctr" eaLnBrk="1" hangingPunct="1">
                <a:defRPr/>
              </a:pPr>
              <a:r>
                <a:rPr lang="en-US" sz="900">
                  <a:solidFill>
                    <a:srgbClr val="00000A"/>
                  </a:solidFill>
                  <a:effectLst>
                    <a:outerShdw blurRad="38100" dist="38100" dir="2700000" algn="tl">
                      <a:srgbClr val="DDDDDD"/>
                    </a:outerShdw>
                  </a:effectLst>
                  <a:ea typeface="ＭＳ Ｐゴシック" charset="-128"/>
                  <a:cs typeface="ＭＳ Ｐゴシック" charset="-128"/>
                </a:rPr>
                <a:t>B</a:t>
              </a:r>
            </a:p>
          </p:txBody>
        </p:sp>
        <p:sp>
          <p:nvSpPr>
            <p:cNvPr id="10" name="TextBox 9"/>
            <p:cNvSpPr txBox="1"/>
            <p:nvPr/>
          </p:nvSpPr>
          <p:spPr>
            <a:xfrm>
              <a:off x="30919" y="3313876"/>
              <a:ext cx="405207" cy="205147"/>
            </a:xfrm>
            <a:prstGeom prst="rect">
              <a:avLst/>
            </a:prstGeom>
            <a:solidFill>
              <a:srgbClr val="FFFFFF"/>
            </a:solidFill>
          </p:spPr>
          <p:txBody>
            <a:bodyPr lIns="0" tIns="0" rIns="0" bIns="0"/>
            <a:lstStyle/>
            <a:p>
              <a:pPr algn="ctr" eaLnBrk="1" hangingPunct="1">
                <a:defRPr/>
              </a:pPr>
              <a:r>
                <a:rPr lang="en-US" sz="900">
                  <a:solidFill>
                    <a:srgbClr val="00000A"/>
                  </a:solidFill>
                  <a:effectLst>
                    <a:outerShdw blurRad="38100" dist="38100" dir="2700000" algn="tl">
                      <a:srgbClr val="DDDDDD"/>
                    </a:outerShdw>
                  </a:effectLst>
                  <a:ea typeface="ＭＳ Ｐゴシック" charset="-128"/>
                  <a:cs typeface="ＭＳ Ｐゴシック" charset="-128"/>
                </a:rPr>
                <a:t>C</a:t>
              </a:r>
            </a:p>
          </p:txBody>
        </p:sp>
        <p:sp>
          <p:nvSpPr>
            <p:cNvPr id="11" name="TextBox 10"/>
            <p:cNvSpPr txBox="1"/>
            <p:nvPr/>
          </p:nvSpPr>
          <p:spPr>
            <a:xfrm>
              <a:off x="2616753" y="3313876"/>
              <a:ext cx="406834" cy="205147"/>
            </a:xfrm>
            <a:prstGeom prst="rect">
              <a:avLst/>
            </a:prstGeom>
            <a:solidFill>
              <a:srgbClr val="FFFFFF"/>
            </a:solidFill>
          </p:spPr>
          <p:txBody>
            <a:bodyPr lIns="0" tIns="0" rIns="0" bIns="0"/>
            <a:lstStyle/>
            <a:p>
              <a:pPr algn="ctr" eaLnBrk="1" hangingPunct="1">
                <a:defRPr/>
              </a:pPr>
              <a:r>
                <a:rPr lang="en-US" sz="900">
                  <a:solidFill>
                    <a:srgbClr val="00000A"/>
                  </a:solidFill>
                  <a:effectLst>
                    <a:outerShdw blurRad="38100" dist="38100" dir="2700000" algn="tl">
                      <a:srgbClr val="DDDDDD"/>
                    </a:outerShdw>
                  </a:effectLst>
                  <a:ea typeface="ＭＳ Ｐゴシック" charset="-128"/>
                  <a:cs typeface="ＭＳ Ｐゴシック" charset="-128"/>
                </a:rPr>
                <a:t>D</a:t>
              </a:r>
            </a:p>
          </p:txBody>
        </p:sp>
      </p:grpSp>
      <p:sp>
        <p:nvSpPr>
          <p:cNvPr id="32775" name="Footer Placeholder 4"/>
          <p:cNvSpPr txBox="1">
            <a:spLocks noGrp="1"/>
          </p:cNvSpPr>
          <p:nvPr/>
        </p:nvSpPr>
        <p:spPr bwMode="auto">
          <a:xfrm>
            <a:off x="1905000" y="4629150"/>
            <a:ext cx="6115050" cy="357649"/>
          </a:xfrm>
          <a:prstGeom prst="rect">
            <a:avLst/>
          </a:prstGeom>
          <a:noFill/>
          <a:ln w="9525">
            <a:noFill/>
            <a:miter lim="800000"/>
            <a:headEnd/>
            <a:tailEnd/>
          </a:ln>
        </p:spPr>
        <p:txBody>
          <a:bodyPr/>
          <a:lstStyle/>
          <a:p>
            <a:pPr algn="r" eaLnBrk="1" hangingPunct="1"/>
            <a:r>
              <a:rPr lang="en-US" sz="1200" dirty="0" err="1"/>
              <a:t>Golinko</a:t>
            </a:r>
            <a:r>
              <a:rPr lang="en-US" sz="1200" dirty="0"/>
              <a:t> M, </a:t>
            </a:r>
            <a:r>
              <a:rPr lang="en-US" sz="1200" dirty="0" err="1"/>
              <a:t>Brem</a:t>
            </a:r>
            <a:r>
              <a:rPr lang="en-US" sz="1200" dirty="0"/>
              <a:t> H, et al.  Operative Debridement of Diabetic Foot Ulcers. J Am </a:t>
            </a:r>
            <a:r>
              <a:rPr lang="en-US" sz="1200" dirty="0" err="1"/>
              <a:t>Coll</a:t>
            </a:r>
            <a:r>
              <a:rPr lang="en-US" sz="1200" dirty="0"/>
              <a:t> </a:t>
            </a:r>
            <a:r>
              <a:rPr lang="en-US" sz="1200" dirty="0" err="1"/>
              <a:t>Surg</a:t>
            </a:r>
            <a:r>
              <a:rPr lang="en-US" sz="1200" dirty="0"/>
              <a:t> 2008; 207:e1-e6</a:t>
            </a:r>
          </a:p>
        </p:txBody>
      </p:sp>
    </p:spTree>
    <p:extLst>
      <p:ext uri="{BB962C8B-B14F-4D97-AF65-F5344CB8AC3E}">
        <p14:creationId xmlns:p14="http://schemas.microsoft.com/office/powerpoint/2010/main" val="270261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tx1"/>
                </a:solidFill>
              </a:rPr>
              <a:t>What are regenerative medicine options?</a:t>
            </a:r>
          </a:p>
        </p:txBody>
      </p:sp>
      <p:sp>
        <p:nvSpPr>
          <p:cNvPr id="3" name="Content Placeholder 2"/>
          <p:cNvSpPr>
            <a:spLocks noGrp="1"/>
          </p:cNvSpPr>
          <p:nvPr>
            <p:ph idx="1"/>
          </p:nvPr>
        </p:nvSpPr>
        <p:spPr/>
        <p:txBody>
          <a:bodyPr/>
          <a:lstStyle/>
          <a:p>
            <a:pPr>
              <a:buClr>
                <a:srgbClr val="C00000"/>
              </a:buClr>
            </a:pPr>
            <a:r>
              <a:rPr lang="en-US" sz="2000" dirty="0">
                <a:solidFill>
                  <a:schemeClr val="tx1"/>
                </a:solidFill>
              </a:rPr>
              <a:t>Although there are a multitude of therapeutic options available, chronic wound healing has met with modest success in the clinic. The treatment options are even narrower for patients with underlying complications (e.g., advanced age, diabetes, vascular/arterial insufficiency) for whom surgical intervention is less tolerable. </a:t>
            </a:r>
          </a:p>
          <a:p>
            <a:pPr>
              <a:buClr>
                <a:srgbClr val="C00000"/>
              </a:buClr>
            </a:pPr>
            <a:r>
              <a:rPr lang="en-US" sz="2000" dirty="0">
                <a:solidFill>
                  <a:schemeClr val="tx1"/>
                </a:solidFill>
              </a:rPr>
              <a:t>For patients like these, regenerative medicine is a field that holds tremendous promise. Regenerative medicine is the process of creating living, functional tissues to repair or replace tissues damaged due to age, disease, or congenital defects.</a:t>
            </a:r>
            <a:r>
              <a:rPr lang="en-US" sz="2000" dirty="0">
                <a:solidFill>
                  <a:schemeClr val="tx1"/>
                </a:solidFill>
                <a:effectLst/>
              </a:rPr>
              <a:t> </a:t>
            </a:r>
            <a:endParaRPr lang="en-US" sz="2000" dirty="0">
              <a:solidFill>
                <a:schemeClr val="tx1"/>
              </a:solidFill>
            </a:endParaRPr>
          </a:p>
        </p:txBody>
      </p:sp>
    </p:spTree>
    <p:extLst>
      <p:ext uri="{BB962C8B-B14F-4D97-AF65-F5344CB8AC3E}">
        <p14:creationId xmlns:p14="http://schemas.microsoft.com/office/powerpoint/2010/main" val="37127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45063" y="920654"/>
            <a:ext cx="3774155" cy="3250909"/>
          </a:xfrm>
          <a:prstGeom prst="rect">
            <a:avLst/>
          </a:prstGeom>
        </p:spPr>
      </p:pic>
      <p:sp>
        <p:nvSpPr>
          <p:cNvPr id="5" name="TextBox 4"/>
          <p:cNvSpPr txBox="1"/>
          <p:nvPr/>
        </p:nvSpPr>
        <p:spPr>
          <a:xfrm>
            <a:off x="5269832" y="1576611"/>
            <a:ext cx="2971800" cy="1962076"/>
          </a:xfrm>
          <a:prstGeom prst="rect">
            <a:avLst/>
          </a:prstGeom>
          <a:noFill/>
        </p:spPr>
        <p:txBody>
          <a:bodyPr wrap="square" rtlCol="0">
            <a:spAutoFit/>
          </a:bodyPr>
          <a:lstStyle/>
          <a:p>
            <a:r>
              <a:rPr lang="en-US" sz="1350" dirty="0"/>
              <a:t>Intraoperative regenerative medicine. (A, B) Application of bilayered bioengineered living skin substitute to diabetic foot ulcers and (C) application after meshing to a lower-extremity venous ulcer. (D) Injection of granulocyte-macrophage colony-stimulating factor into a diabetic foot ulcer.</a:t>
            </a:r>
          </a:p>
        </p:txBody>
      </p:sp>
      <p:sp>
        <p:nvSpPr>
          <p:cNvPr id="8" name="TextBox 7"/>
          <p:cNvSpPr txBox="1"/>
          <p:nvPr/>
        </p:nvSpPr>
        <p:spPr>
          <a:xfrm>
            <a:off x="1564106" y="156410"/>
            <a:ext cx="5582653" cy="369332"/>
          </a:xfrm>
          <a:prstGeom prst="rect">
            <a:avLst/>
          </a:prstGeom>
          <a:noFill/>
        </p:spPr>
        <p:txBody>
          <a:bodyPr wrap="square" rtlCol="0">
            <a:spAutoFit/>
          </a:bodyPr>
          <a:lstStyle/>
          <a:p>
            <a:pPr algn="ctr"/>
            <a:r>
              <a:rPr lang="en-US" b="1" dirty="0"/>
              <a:t>What are regenerative medicine options? </a:t>
            </a:r>
          </a:p>
        </p:txBody>
      </p:sp>
      <p:sp>
        <p:nvSpPr>
          <p:cNvPr id="6" name="TextBox 5"/>
          <p:cNvSpPr txBox="1"/>
          <p:nvPr/>
        </p:nvSpPr>
        <p:spPr>
          <a:xfrm>
            <a:off x="6248400" y="3640648"/>
            <a:ext cx="2514600" cy="1061829"/>
          </a:xfrm>
          <a:prstGeom prst="rect">
            <a:avLst/>
          </a:prstGeom>
          <a:noFill/>
        </p:spPr>
        <p:txBody>
          <a:bodyPr wrap="square" rtlCol="0">
            <a:spAutoFit/>
          </a:bodyPr>
          <a:lstStyle/>
          <a:p>
            <a:r>
              <a:rPr lang="en-US" sz="1050" dirty="0"/>
              <a:t>Howell R, Brem H, Wound Care Center of Excellence: Guide to Operative Technique for Chronic Wounds Journal of American College of Surgery. </a:t>
            </a:r>
            <a:r>
              <a:rPr lang="is-IS" sz="1050" dirty="0"/>
              <a:t> 2018 Feb; 226(2): 7-8.</a:t>
            </a:r>
            <a:endParaRPr lang="en-US" sz="1050" dirty="0"/>
          </a:p>
          <a:p>
            <a:endParaRPr lang="en-US" sz="1050" dirty="0"/>
          </a:p>
        </p:txBody>
      </p:sp>
    </p:spTree>
    <p:extLst>
      <p:ext uri="{BB962C8B-B14F-4D97-AF65-F5344CB8AC3E}">
        <p14:creationId xmlns:p14="http://schemas.microsoft.com/office/powerpoint/2010/main" val="1521954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Diabetic foot ulcers</a:t>
            </a:r>
          </a:p>
        </p:txBody>
      </p:sp>
      <p:sp>
        <p:nvSpPr>
          <p:cNvPr id="3" name="Content Placeholder 2"/>
          <p:cNvSpPr>
            <a:spLocks noGrp="1"/>
          </p:cNvSpPr>
          <p:nvPr>
            <p:ph sz="quarter" idx="10"/>
          </p:nvPr>
        </p:nvSpPr>
        <p:spPr>
          <a:xfrm>
            <a:off x="152400" y="819150"/>
            <a:ext cx="5181600" cy="2667000"/>
          </a:xfrm>
        </p:spPr>
        <p:txBody>
          <a:bodyPr numCol="1"/>
          <a:lstStyle/>
          <a:p>
            <a:r>
              <a:rPr lang="en-US" sz="1500" dirty="0"/>
              <a:t>Associated with neuropathy</a:t>
            </a:r>
          </a:p>
          <a:p>
            <a:r>
              <a:rPr lang="en-US" sz="1500" dirty="0"/>
              <a:t>Located on plantar aspect of foot, extensive callus formation, superficial to deep</a:t>
            </a:r>
            <a:br>
              <a:rPr lang="en-US" sz="1500" dirty="0"/>
            </a:br>
            <a:endParaRPr lang="en-US" sz="1500" dirty="0"/>
          </a:p>
          <a:p>
            <a:r>
              <a:rPr lang="en-US" sz="1500" b="1" dirty="0"/>
              <a:t>Wagner Classification</a:t>
            </a:r>
            <a:endParaRPr lang="en-US" sz="1500" dirty="0"/>
          </a:p>
          <a:p>
            <a:r>
              <a:rPr lang="en-US" sz="1500" dirty="0"/>
              <a:t>If patient has diabetic foot ulcer, what is Wagner Classification? </a:t>
            </a:r>
          </a:p>
          <a:p>
            <a:r>
              <a:rPr lang="en-US" sz="1500" dirty="0"/>
              <a:t>Grade 0: no open lesions; may have deformity or cellulitis</a:t>
            </a:r>
          </a:p>
          <a:p>
            <a:r>
              <a:rPr lang="en-US" sz="1500" dirty="0"/>
              <a:t>Grade 1: superficial diabetic ulcers (partial or full thickness)</a:t>
            </a:r>
          </a:p>
          <a:p>
            <a:r>
              <a:rPr lang="en-US" sz="1500" dirty="0"/>
              <a:t>Grade 2: ulcer extension to ligament, tendon, joint capsule or deep fascia without abscess or osteomyelitis</a:t>
            </a:r>
          </a:p>
          <a:p>
            <a:r>
              <a:rPr lang="en-US" sz="1500" dirty="0"/>
              <a:t>Grade 3: deep ulcer with abscess, osteomyelitis, or joint sepsis</a:t>
            </a:r>
          </a:p>
          <a:p>
            <a:r>
              <a:rPr lang="en-US" sz="1500" dirty="0"/>
              <a:t>Grade 4: gangrene localized to portion of forefoot or heel</a:t>
            </a:r>
          </a:p>
          <a:p>
            <a:r>
              <a:rPr lang="en-US" sz="1500" dirty="0"/>
              <a:t>Grade 5: extensive gangrenous involvement of the entire foot</a:t>
            </a:r>
          </a:p>
          <a:p>
            <a:endParaRPr lang="en-US" sz="1500" dirty="0"/>
          </a:p>
          <a:p>
            <a:endParaRPr lang="en-US" sz="1500" dirty="0"/>
          </a:p>
        </p:txBody>
      </p:sp>
      <p:sp>
        <p:nvSpPr>
          <p:cNvPr id="5" name="Content Placeholder 2"/>
          <p:cNvSpPr txBox="1">
            <a:spLocks/>
          </p:cNvSpPr>
          <p:nvPr/>
        </p:nvSpPr>
        <p:spPr>
          <a:xfrm>
            <a:off x="5715000" y="1352550"/>
            <a:ext cx="2362200" cy="381803"/>
          </a:xfrm>
          <a:prstGeom prst="rect">
            <a:avLst/>
          </a:prstGeom>
        </p:spPr>
        <p:txBody>
          <a:bodyPr numCol="1"/>
          <a:lstStyle>
            <a:lvl1pPr marL="188477" indent="-188477" algn="l" defTabSz="815002" rtl="0" eaLnBrk="0" fontAlgn="base" hangingPunct="0">
              <a:lnSpc>
                <a:spcPct val="95000"/>
              </a:lnSpc>
              <a:spcBef>
                <a:spcPct val="5000"/>
              </a:spcBef>
              <a:spcAft>
                <a:spcPct val="0"/>
              </a:spcAft>
              <a:buClr>
                <a:srgbClr val="C00000"/>
              </a:buClr>
              <a:buSzPct val="130000"/>
              <a:buChar char="•"/>
              <a:defRPr sz="3500">
                <a:solidFill>
                  <a:schemeClr val="tx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C00000"/>
              </a:buClr>
              <a:buSzPct val="130000"/>
              <a:buChar char="•"/>
              <a:defRPr sz="1800">
                <a:solidFill>
                  <a:schemeClr val="tx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0" indent="0" algn="ctr">
              <a:buNone/>
            </a:pPr>
            <a:r>
              <a:rPr lang="en-US" sz="1400" b="1" kern="0" dirty="0"/>
              <a:t>Assessments</a:t>
            </a:r>
          </a:p>
          <a:p>
            <a:r>
              <a:rPr lang="en-US" sz="1400" kern="0" dirty="0"/>
              <a:t>Ankle-brachial index</a:t>
            </a:r>
          </a:p>
          <a:p>
            <a:r>
              <a:rPr lang="en-US" sz="1400" kern="0" dirty="0"/>
              <a:t>Bone scan if concern for osteomyelitis</a:t>
            </a:r>
          </a:p>
          <a:p>
            <a:r>
              <a:rPr lang="en-US" sz="1400" kern="0" dirty="0"/>
              <a:t>Lower extremity duplex </a:t>
            </a:r>
            <a:r>
              <a:rPr lang="en-US" sz="1400" kern="0" dirty="0" err="1"/>
              <a:t>ultrasonagraphy</a:t>
            </a:r>
            <a:endParaRPr lang="en-US" sz="1400" kern="0" dirty="0"/>
          </a:p>
          <a:p>
            <a:r>
              <a:rPr lang="en-US" sz="1400" kern="0" dirty="0"/>
              <a:t>MRI if concern for osteomyelitis</a:t>
            </a:r>
          </a:p>
          <a:p>
            <a:r>
              <a:rPr lang="en-US" sz="1400" kern="0" dirty="0"/>
              <a:t>Radiography</a:t>
            </a:r>
          </a:p>
          <a:p>
            <a:r>
              <a:rPr lang="en-US" sz="1400" kern="0" dirty="0"/>
              <a:t>Transcutaneous oximetry</a:t>
            </a:r>
          </a:p>
          <a:p>
            <a:r>
              <a:rPr lang="en-US" sz="1400" kern="0" dirty="0"/>
              <a:t>Wound culture</a:t>
            </a:r>
          </a:p>
          <a:p>
            <a:endParaRPr lang="en-US" sz="1400" kern="0" dirty="0"/>
          </a:p>
          <a:p>
            <a:endParaRPr lang="en-US" sz="1400" kern="0" dirty="0"/>
          </a:p>
        </p:txBody>
      </p:sp>
    </p:spTree>
    <p:extLst>
      <p:ext uri="{BB962C8B-B14F-4D97-AF65-F5344CB8AC3E}">
        <p14:creationId xmlns:p14="http://schemas.microsoft.com/office/powerpoint/2010/main" val="193390001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031305"/>
              </p:ext>
            </p:extLst>
          </p:nvPr>
        </p:nvGraphicFramePr>
        <p:xfrm>
          <a:off x="499310" y="273843"/>
          <a:ext cx="8187489" cy="4466274"/>
        </p:xfrm>
        <a:graphic>
          <a:graphicData uri="http://schemas.openxmlformats.org/drawingml/2006/table">
            <a:tbl>
              <a:tblPr firstRow="1" firstCol="1" bandRow="1">
                <a:tableStyleId>{5C22544A-7EE6-4342-B048-85BDC9FD1C3A}</a:tableStyleId>
              </a:tblPr>
              <a:tblGrid>
                <a:gridCol w="3006760">
                  <a:extLst>
                    <a:ext uri="{9D8B030D-6E8A-4147-A177-3AD203B41FA5}">
                      <a16:colId xmlns:a16="http://schemas.microsoft.com/office/drawing/2014/main" val="20000"/>
                    </a:ext>
                  </a:extLst>
                </a:gridCol>
                <a:gridCol w="3006760">
                  <a:extLst>
                    <a:ext uri="{9D8B030D-6E8A-4147-A177-3AD203B41FA5}">
                      <a16:colId xmlns:a16="http://schemas.microsoft.com/office/drawing/2014/main" val="20001"/>
                    </a:ext>
                  </a:extLst>
                </a:gridCol>
                <a:gridCol w="2173969">
                  <a:extLst>
                    <a:ext uri="{9D8B030D-6E8A-4147-A177-3AD203B41FA5}">
                      <a16:colId xmlns:a16="http://schemas.microsoft.com/office/drawing/2014/main" val="20002"/>
                    </a:ext>
                  </a:extLst>
                </a:gridCol>
              </a:tblGrid>
              <a:tr h="469107">
                <a:tc>
                  <a:txBody>
                    <a:bodyPr/>
                    <a:lstStyle/>
                    <a:p>
                      <a:pPr marL="0" marR="0" algn="l">
                        <a:spcBef>
                          <a:spcPts val="0"/>
                        </a:spcBef>
                        <a:spcAft>
                          <a:spcPts val="0"/>
                        </a:spcAft>
                      </a:pPr>
                      <a:r>
                        <a:rPr lang="en-US" sz="800" dirty="0">
                          <a:solidFill>
                            <a:schemeClr val="tx1"/>
                          </a:solidFill>
                          <a:effectLst/>
                        </a:rPr>
                        <a:t>Porcine Urinary Bladder Matrix= Acell</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Lyophilized sheet of intact basement membrane and subadjacent lamina propria of the porcine urinary ECM</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Guides wound healing response by providing a complex molecular architecture that aids in biologic tissue repair</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0"/>
                  </a:ext>
                </a:extLst>
              </a:tr>
              <a:tr h="526257">
                <a:tc>
                  <a:txBody>
                    <a:bodyPr/>
                    <a:lstStyle/>
                    <a:p>
                      <a:pPr marL="0" marR="0" algn="l">
                        <a:spcBef>
                          <a:spcPts val="0"/>
                        </a:spcBef>
                        <a:spcAft>
                          <a:spcPts val="0"/>
                        </a:spcAft>
                      </a:pPr>
                      <a:r>
                        <a:rPr lang="en-US" sz="800" dirty="0">
                          <a:solidFill>
                            <a:schemeClr val="tx1"/>
                          </a:solidFill>
                          <a:effectLst/>
                        </a:rPr>
                        <a:t>GRANULOCYTE-MACROPHAGE COLONY-STIMULATING FACTOR= LEUKINE</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 Cytokine</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Promotes proliferation and differentiation of bone marrow-derived monocyte precursors into macrophages</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1"/>
                  </a:ext>
                </a:extLst>
              </a:tr>
              <a:tr h="502920">
                <a:tc>
                  <a:txBody>
                    <a:bodyPr/>
                    <a:lstStyle/>
                    <a:p>
                      <a:pPr marL="0" marR="0" algn="l">
                        <a:spcBef>
                          <a:spcPts val="0"/>
                        </a:spcBef>
                        <a:spcAft>
                          <a:spcPts val="0"/>
                        </a:spcAft>
                      </a:pPr>
                      <a:r>
                        <a:rPr lang="en-US" sz="800" dirty="0">
                          <a:solidFill>
                            <a:schemeClr val="tx1"/>
                          </a:solidFill>
                          <a:effectLst/>
                        </a:rPr>
                        <a:t>Cryopreserved placental membrane</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Source of MSCa, collagen matrix, growth factors (preserved structural and cellular integrity)</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Anti-inflammatory, anti-microbial, angiogenic activities </a:t>
                      </a:r>
                    </a:p>
                    <a:p>
                      <a:pPr marL="0" marR="0" algn="l">
                        <a:spcBef>
                          <a:spcPts val="0"/>
                        </a:spcBef>
                        <a:spcAft>
                          <a:spcPts val="0"/>
                        </a:spcAft>
                      </a:pPr>
                      <a:r>
                        <a:rPr lang="en-US" sz="800" dirty="0">
                          <a:solidFill>
                            <a:schemeClr val="tx1"/>
                          </a:solidFill>
                          <a:effectLst/>
                        </a:rPr>
                        <a:t> </a:t>
                      </a:r>
                    </a:p>
                    <a:p>
                      <a:pPr marL="0" marR="0" algn="l">
                        <a:spcBef>
                          <a:spcPts val="0"/>
                        </a:spcBef>
                        <a:spcAft>
                          <a:spcPts val="0"/>
                        </a:spcAft>
                      </a:pPr>
                      <a:r>
                        <a:rPr lang="en-US" sz="800" dirty="0">
                          <a:solidFill>
                            <a:schemeClr val="tx1"/>
                          </a:solidFill>
                          <a:effectLst/>
                        </a:rPr>
                        <a:t>Create a moist environment</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2"/>
                  </a:ext>
                </a:extLst>
              </a:tr>
              <a:tr h="628650">
                <a:tc>
                  <a:txBody>
                    <a:bodyPr/>
                    <a:lstStyle/>
                    <a:p>
                      <a:pPr marL="0" marR="0" algn="l">
                        <a:spcBef>
                          <a:spcPts val="0"/>
                        </a:spcBef>
                        <a:spcAft>
                          <a:spcPts val="0"/>
                        </a:spcAft>
                      </a:pPr>
                      <a:r>
                        <a:rPr lang="en-US" sz="800" dirty="0">
                          <a:solidFill>
                            <a:schemeClr val="tx1"/>
                          </a:solidFill>
                          <a:effectLst/>
                        </a:rPr>
                        <a:t>APLIGRAF</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Type 1 bovine collagen dermal layer fibroblasts with overlying epidermal layer keratinocytes</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Produces a great number of cytokines and growth factors that stimulate differentiation and proliferation in the nonhealing wound bed</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3"/>
                  </a:ext>
                </a:extLst>
              </a:tr>
              <a:tr h="1002030">
                <a:tc>
                  <a:txBody>
                    <a:bodyPr/>
                    <a:lstStyle/>
                    <a:p>
                      <a:pPr marL="0" marR="0" algn="l">
                        <a:spcBef>
                          <a:spcPts val="0"/>
                        </a:spcBef>
                        <a:spcAft>
                          <a:spcPts val="0"/>
                        </a:spcAft>
                      </a:pPr>
                      <a:r>
                        <a:rPr lang="en-US" sz="800" dirty="0">
                          <a:solidFill>
                            <a:schemeClr val="tx1"/>
                          </a:solidFill>
                          <a:effectLst/>
                        </a:rPr>
                        <a:t>Acellular matrix scaffold</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Porcine small intestine submucosa ECM</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Contains collagen, elastin, glycosaminoglycans, proteoglycans, and growth factors. </a:t>
                      </a:r>
                    </a:p>
                    <a:p>
                      <a:pPr marL="0" marR="0" algn="l">
                        <a:spcBef>
                          <a:spcPts val="0"/>
                        </a:spcBef>
                        <a:spcAft>
                          <a:spcPts val="0"/>
                        </a:spcAft>
                      </a:pPr>
                      <a:r>
                        <a:rPr lang="en-US" sz="800" dirty="0">
                          <a:solidFill>
                            <a:schemeClr val="tx1"/>
                          </a:solidFill>
                          <a:effectLst/>
                        </a:rPr>
                        <a:t> </a:t>
                      </a:r>
                    </a:p>
                    <a:p>
                      <a:pPr marL="0" marR="0" algn="l">
                        <a:spcBef>
                          <a:spcPts val="0"/>
                        </a:spcBef>
                        <a:spcAft>
                          <a:spcPts val="0"/>
                        </a:spcAft>
                      </a:pPr>
                      <a:r>
                        <a:rPr lang="en-US" sz="800" dirty="0">
                          <a:solidFill>
                            <a:schemeClr val="tx1"/>
                          </a:solidFill>
                          <a:effectLst/>
                        </a:rPr>
                        <a:t>Number cell types attach and migrate into the matrix</a:t>
                      </a:r>
                    </a:p>
                    <a:p>
                      <a:pPr marL="0" marR="0" algn="l">
                        <a:spcBef>
                          <a:spcPts val="0"/>
                        </a:spcBef>
                        <a:spcAft>
                          <a:spcPts val="0"/>
                        </a:spcAft>
                      </a:pPr>
                      <a:r>
                        <a:rPr lang="en-US" sz="800" dirty="0">
                          <a:solidFill>
                            <a:schemeClr val="tx1"/>
                          </a:solidFill>
                          <a:effectLst/>
                        </a:rPr>
                        <a:t> </a:t>
                      </a:r>
                    </a:p>
                    <a:p>
                      <a:pPr marL="0" marR="0" algn="l">
                        <a:spcBef>
                          <a:spcPts val="0"/>
                        </a:spcBef>
                        <a:spcAft>
                          <a:spcPts val="0"/>
                        </a:spcAft>
                      </a:pPr>
                      <a:r>
                        <a:rPr lang="en-US" sz="800" dirty="0">
                          <a:solidFill>
                            <a:schemeClr val="tx1"/>
                          </a:solidFill>
                          <a:effectLst/>
                        </a:rPr>
                        <a:t>Reduces level of MMPs</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4"/>
                  </a:ext>
                </a:extLst>
              </a:tr>
              <a:tr h="457200">
                <a:tc>
                  <a:txBody>
                    <a:bodyPr/>
                    <a:lstStyle/>
                    <a:p>
                      <a:pPr marL="0" marR="0" algn="l">
                        <a:spcBef>
                          <a:spcPts val="0"/>
                        </a:spcBef>
                        <a:spcAft>
                          <a:spcPts val="0"/>
                        </a:spcAft>
                      </a:pPr>
                      <a:r>
                        <a:rPr lang="en-US" sz="800" dirty="0">
                          <a:solidFill>
                            <a:schemeClr val="tx1"/>
                          </a:solidFill>
                          <a:effectLst/>
                        </a:rPr>
                        <a:t>Dehydrated human amnion/chorion membrane allograft</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Dehydrated human amnion/chorion membrane allograft</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Provides matrix, nonimmunogenic, reduces inflammation/scar tissue/pain, antibacterial, contains GF and cytokines</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5"/>
                  </a:ext>
                </a:extLst>
              </a:tr>
              <a:tr h="502920">
                <a:tc>
                  <a:txBody>
                    <a:bodyPr/>
                    <a:lstStyle/>
                    <a:p>
                      <a:pPr marL="0" marR="0" algn="l">
                        <a:spcBef>
                          <a:spcPts val="0"/>
                        </a:spcBef>
                        <a:spcAft>
                          <a:spcPts val="0"/>
                        </a:spcAft>
                      </a:pPr>
                      <a:r>
                        <a:rPr lang="en-US" sz="800" dirty="0">
                          <a:solidFill>
                            <a:schemeClr val="tx1"/>
                          </a:solidFill>
                          <a:effectLst/>
                        </a:rPr>
                        <a:t>Bilayered cross-linked type 1 bovine tendon collagen combined with chondroitin-6-sulfate and a semi-permeable silicone membrane</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Bilayered cross-linked type 1 bovine tendon collagen combined with chondroitin-6-sulfate and a semi-permeable silicone membrane</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Guides growth of the neo-dermis with silicone as a temporary epidermal barrier</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6"/>
                  </a:ext>
                </a:extLst>
              </a:tr>
              <a:tr h="377190">
                <a:tc>
                  <a:txBody>
                    <a:bodyPr/>
                    <a:lstStyle/>
                    <a:p>
                      <a:pPr marL="0" marR="0" algn="l">
                        <a:spcBef>
                          <a:spcPts val="0"/>
                        </a:spcBef>
                        <a:spcAft>
                          <a:spcPts val="0"/>
                        </a:spcAft>
                      </a:pPr>
                      <a:r>
                        <a:rPr lang="en-US" sz="800" dirty="0">
                          <a:solidFill>
                            <a:schemeClr val="tx1"/>
                          </a:solidFill>
                          <a:effectLst/>
                        </a:rPr>
                        <a:t>Purified type 1 collagen with polyhexamethylenebiguanide</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Purified type 1 collagen with polyhexamethylenebiguanide</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tc>
                  <a:txBody>
                    <a:bodyPr/>
                    <a:lstStyle/>
                    <a:p>
                      <a:pPr marL="0" marR="0" algn="l">
                        <a:spcBef>
                          <a:spcPts val="0"/>
                        </a:spcBef>
                        <a:spcAft>
                          <a:spcPts val="0"/>
                        </a:spcAft>
                      </a:pPr>
                      <a:r>
                        <a:rPr lang="en-US" sz="800" dirty="0">
                          <a:solidFill>
                            <a:schemeClr val="tx1"/>
                          </a:solidFill>
                          <a:effectLst/>
                        </a:rPr>
                        <a:t>Selectively binds and condenses bacterial DNA chromosomes</a:t>
                      </a:r>
                      <a:endParaRPr lang="en-US" sz="800" dirty="0">
                        <a:solidFill>
                          <a:schemeClr val="tx1"/>
                        </a:solidFill>
                        <a:effectLst/>
                        <a:latin typeface="Calibri" charset="0"/>
                        <a:ea typeface="Calibri" charset="0"/>
                        <a:cs typeface="Times New Roman" charset="0"/>
                      </a:endParaRPr>
                    </a:p>
                  </a:txBody>
                  <a:tcPr marL="21101" marR="21101" marT="0" marB="0">
                    <a:solidFill>
                      <a:schemeClr val="tx1">
                        <a:lumMod val="25000"/>
                        <a:lumOff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1551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76" y="57394"/>
            <a:ext cx="7886700" cy="994172"/>
          </a:xfrm>
        </p:spPr>
        <p:txBody>
          <a:bodyPr>
            <a:normAutofit/>
          </a:bodyPr>
          <a:lstStyle/>
          <a:p>
            <a:pPr algn="ctr"/>
            <a:r>
              <a:rPr lang="en-US" dirty="0">
                <a:solidFill>
                  <a:schemeClr val="tx1"/>
                </a:solidFill>
              </a:rPr>
              <a:t>Dressings: An Overview</a:t>
            </a:r>
          </a:p>
        </p:txBody>
      </p:sp>
      <p:sp>
        <p:nvSpPr>
          <p:cNvPr id="8" name="Content Placeholder 2"/>
          <p:cNvSpPr txBox="1">
            <a:spLocks/>
          </p:cNvSpPr>
          <p:nvPr/>
        </p:nvSpPr>
        <p:spPr>
          <a:xfrm>
            <a:off x="628650" y="1341303"/>
            <a:ext cx="8220196" cy="288303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165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39957872"/>
              </p:ext>
            </p:extLst>
          </p:nvPr>
        </p:nvGraphicFramePr>
        <p:xfrm>
          <a:off x="531208" y="1038957"/>
          <a:ext cx="8317640" cy="1941437"/>
        </p:xfrm>
        <a:graphic>
          <a:graphicData uri="http://schemas.openxmlformats.org/drawingml/2006/table">
            <a:tbl>
              <a:tblPr firstRow="1" bandRow="1">
                <a:tableStyleId>{5C22544A-7EE6-4342-B048-85BDC9FD1C3A}</a:tableStyleId>
              </a:tblPr>
              <a:tblGrid>
                <a:gridCol w="2079410">
                  <a:extLst>
                    <a:ext uri="{9D8B030D-6E8A-4147-A177-3AD203B41FA5}">
                      <a16:colId xmlns:a16="http://schemas.microsoft.com/office/drawing/2014/main" val="20000"/>
                    </a:ext>
                  </a:extLst>
                </a:gridCol>
                <a:gridCol w="2079410">
                  <a:extLst>
                    <a:ext uri="{9D8B030D-6E8A-4147-A177-3AD203B41FA5}">
                      <a16:colId xmlns:a16="http://schemas.microsoft.com/office/drawing/2014/main" val="20001"/>
                    </a:ext>
                  </a:extLst>
                </a:gridCol>
                <a:gridCol w="2079410">
                  <a:extLst>
                    <a:ext uri="{9D8B030D-6E8A-4147-A177-3AD203B41FA5}">
                      <a16:colId xmlns:a16="http://schemas.microsoft.com/office/drawing/2014/main" val="20002"/>
                    </a:ext>
                  </a:extLst>
                </a:gridCol>
                <a:gridCol w="2079410">
                  <a:extLst>
                    <a:ext uri="{9D8B030D-6E8A-4147-A177-3AD203B41FA5}">
                      <a16:colId xmlns:a16="http://schemas.microsoft.com/office/drawing/2014/main" val="20003"/>
                    </a:ext>
                  </a:extLst>
                </a:gridCol>
              </a:tblGrid>
              <a:tr h="226937">
                <a:tc>
                  <a:txBody>
                    <a:bodyPr/>
                    <a:lstStyle/>
                    <a:p>
                      <a:pPr algn="ctr"/>
                      <a:r>
                        <a:rPr lang="en-US" sz="900" dirty="0">
                          <a:solidFill>
                            <a:schemeClr val="tx1"/>
                          </a:solidFill>
                        </a:rPr>
                        <a:t>Type of Dressing</a:t>
                      </a:r>
                    </a:p>
                  </a:txBody>
                  <a:tcPr marL="68580" marR="68580" marT="34290" marB="34290">
                    <a:solidFill>
                      <a:schemeClr val="bg2"/>
                    </a:solidFill>
                  </a:tcPr>
                </a:tc>
                <a:tc>
                  <a:txBody>
                    <a:bodyPr/>
                    <a:lstStyle/>
                    <a:p>
                      <a:pPr algn="ctr"/>
                      <a:r>
                        <a:rPr lang="en-US" sz="900" dirty="0">
                          <a:solidFill>
                            <a:schemeClr val="tx1"/>
                          </a:solidFill>
                        </a:rPr>
                        <a:t>Dressing Name &amp; Company</a:t>
                      </a:r>
                    </a:p>
                  </a:txBody>
                  <a:tcPr marL="68580" marR="68580" marT="34290" marB="34290">
                    <a:solidFill>
                      <a:schemeClr val="bg2"/>
                    </a:solidFill>
                  </a:tcPr>
                </a:tc>
                <a:tc>
                  <a:txBody>
                    <a:bodyPr/>
                    <a:lstStyle/>
                    <a:p>
                      <a:pPr algn="ctr"/>
                      <a:r>
                        <a:rPr lang="en-US" sz="900" dirty="0">
                          <a:solidFill>
                            <a:schemeClr val="tx1"/>
                          </a:solidFill>
                        </a:rPr>
                        <a:t>About this Dressing</a:t>
                      </a:r>
                    </a:p>
                  </a:txBody>
                  <a:tcPr marL="68580" marR="68580" marT="34290" marB="34290">
                    <a:solidFill>
                      <a:schemeClr val="bg2"/>
                    </a:solidFill>
                  </a:tcPr>
                </a:tc>
                <a:tc>
                  <a:txBody>
                    <a:bodyPr/>
                    <a:lstStyle/>
                    <a:p>
                      <a:pPr algn="ctr"/>
                      <a:r>
                        <a:rPr lang="en-US" sz="900" dirty="0">
                          <a:solidFill>
                            <a:schemeClr val="tx1"/>
                          </a:solidFill>
                        </a:rPr>
                        <a:t>Type of Wound Dressing Used For</a:t>
                      </a:r>
                    </a:p>
                  </a:txBody>
                  <a:tcPr marL="68580" marR="68580" marT="34290" marB="34290">
                    <a:solidFill>
                      <a:schemeClr val="bg2"/>
                    </a:solidFill>
                  </a:tcPr>
                </a:tc>
                <a:extLst>
                  <a:ext uri="{0D108BD9-81ED-4DB2-BD59-A6C34878D82A}">
                    <a16:rowId xmlns:a16="http://schemas.microsoft.com/office/drawing/2014/main" val="10000"/>
                  </a:ext>
                </a:extLst>
              </a:tr>
              <a:tr h="1714500">
                <a:tc>
                  <a:txBody>
                    <a:bodyPr/>
                    <a:lstStyle/>
                    <a:p>
                      <a:r>
                        <a:rPr lang="en-US" sz="900" dirty="0">
                          <a:solidFill>
                            <a:schemeClr val="tx1"/>
                          </a:solidFill>
                        </a:rPr>
                        <a:t>Self Adherent</a:t>
                      </a:r>
                      <a:r>
                        <a:rPr lang="en-US" sz="900" baseline="0" dirty="0">
                          <a:solidFill>
                            <a:schemeClr val="tx1"/>
                          </a:solidFill>
                        </a:rPr>
                        <a:t> Absorbent Dressing</a:t>
                      </a:r>
                    </a:p>
                    <a:p>
                      <a:r>
                        <a:rPr lang="en-US" sz="900" baseline="0" dirty="0">
                          <a:solidFill>
                            <a:schemeClr val="tx1"/>
                          </a:solidFill>
                        </a:rPr>
                        <a:t>(Works well as secondary </a:t>
                      </a:r>
                      <a:r>
                        <a:rPr lang="en-US" sz="900" baseline="0" dirty="0" err="1">
                          <a:solidFill>
                            <a:schemeClr val="tx1"/>
                          </a:solidFill>
                        </a:rPr>
                        <a:t>dsg</a:t>
                      </a:r>
                      <a:r>
                        <a:rPr lang="en-US" sz="900" baseline="0" dirty="0">
                          <a:solidFill>
                            <a:schemeClr val="tx1"/>
                          </a:solidFill>
                        </a:rPr>
                        <a:t> covering wounds with gel)</a:t>
                      </a:r>
                      <a:endParaRPr lang="en-US" sz="900" dirty="0">
                        <a:solidFill>
                          <a:schemeClr val="tx1"/>
                        </a:solidFill>
                      </a:endParaRPr>
                    </a:p>
                  </a:txBody>
                  <a:tcPr marL="68580" marR="68580" marT="34290" marB="34290">
                    <a:solidFill>
                      <a:schemeClr val="bg2">
                        <a:lumMod val="40000"/>
                        <a:lumOff val="60000"/>
                      </a:schemeClr>
                    </a:solidFill>
                  </a:tcPr>
                </a:tc>
                <a:tc>
                  <a:txBody>
                    <a:bodyPr/>
                    <a:lstStyle/>
                    <a:p>
                      <a:r>
                        <a:rPr lang="en-US" sz="900" dirty="0" err="1">
                          <a:solidFill>
                            <a:schemeClr val="tx1"/>
                          </a:solidFill>
                        </a:rPr>
                        <a:t>Alldress</a:t>
                      </a:r>
                      <a:r>
                        <a:rPr lang="en-US" sz="900" dirty="0">
                          <a:solidFill>
                            <a:schemeClr val="tx1"/>
                          </a:solidFill>
                        </a:rPr>
                        <a:t> (</a:t>
                      </a:r>
                      <a:r>
                        <a:rPr lang="en-US" sz="900" dirty="0" err="1">
                          <a:solidFill>
                            <a:schemeClr val="tx1"/>
                          </a:solidFill>
                        </a:rPr>
                        <a:t>Molnlycke</a:t>
                      </a:r>
                      <a:r>
                        <a:rPr lang="en-US" sz="900" dirty="0">
                          <a:solidFill>
                            <a:schemeClr val="tx1"/>
                          </a:solidFill>
                        </a:rPr>
                        <a:t>); Island Dressing such as </a:t>
                      </a:r>
                      <a:r>
                        <a:rPr lang="en-US" sz="900" dirty="0" err="1">
                          <a:solidFill>
                            <a:schemeClr val="tx1"/>
                          </a:solidFill>
                        </a:rPr>
                        <a:t>Medipore</a:t>
                      </a:r>
                      <a:r>
                        <a:rPr lang="en-US" sz="900" dirty="0">
                          <a:solidFill>
                            <a:schemeClr val="tx1"/>
                          </a:solidFill>
                        </a:rPr>
                        <a:t> and </a:t>
                      </a:r>
                      <a:r>
                        <a:rPr lang="en-US" sz="900" dirty="0" err="1">
                          <a:solidFill>
                            <a:schemeClr val="tx1"/>
                          </a:solidFill>
                        </a:rPr>
                        <a:t>Tegaderm</a:t>
                      </a:r>
                      <a:r>
                        <a:rPr lang="en-US" sz="900" dirty="0">
                          <a:solidFill>
                            <a:schemeClr val="tx1"/>
                          </a:solidFill>
                        </a:rPr>
                        <a:t> (3M)</a:t>
                      </a:r>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900" dirty="0">
                          <a:solidFill>
                            <a:schemeClr val="tx1"/>
                          </a:solidFill>
                        </a:rPr>
                        <a:t>Provides a moist wound environment</a:t>
                      </a:r>
                    </a:p>
                    <a:p>
                      <a:pPr marL="171450" indent="-171450">
                        <a:buFont typeface="Arial" charset="0"/>
                        <a:buChar char="•"/>
                      </a:pPr>
                      <a:r>
                        <a:rPr lang="en-US" sz="900" dirty="0">
                          <a:solidFill>
                            <a:schemeClr val="tx1"/>
                          </a:solidFill>
                        </a:rPr>
                        <a:t>Absorbs</a:t>
                      </a:r>
                      <a:r>
                        <a:rPr lang="en-US" sz="900" baseline="0" dirty="0">
                          <a:solidFill>
                            <a:schemeClr val="tx1"/>
                          </a:solidFill>
                        </a:rPr>
                        <a:t> exudate</a:t>
                      </a:r>
                    </a:p>
                    <a:p>
                      <a:pPr marL="171450" indent="-171450">
                        <a:buFont typeface="Arial" charset="0"/>
                        <a:buChar char="•"/>
                      </a:pPr>
                      <a:r>
                        <a:rPr lang="en-US" sz="900" baseline="0" dirty="0">
                          <a:solidFill>
                            <a:schemeClr val="tx1"/>
                          </a:solidFill>
                        </a:rPr>
                        <a:t>Primary dressing for clean wounds where a barrier is needed</a:t>
                      </a:r>
                    </a:p>
                    <a:p>
                      <a:pPr marL="171450" indent="-171450">
                        <a:buFont typeface="Arial" charset="0"/>
                        <a:buChar char="•"/>
                      </a:pPr>
                      <a:r>
                        <a:rPr lang="en-US" sz="900" baseline="0" dirty="0">
                          <a:solidFill>
                            <a:schemeClr val="tx1"/>
                          </a:solidFill>
                        </a:rPr>
                        <a:t>All in one sterile dressings to be used as a primary or secondary dressing</a:t>
                      </a:r>
                    </a:p>
                    <a:p>
                      <a:pPr marL="171450" indent="-171450">
                        <a:buFont typeface="Arial" charset="0"/>
                        <a:buChar char="•"/>
                      </a:pPr>
                      <a:r>
                        <a:rPr lang="en-US" sz="900" baseline="0" dirty="0">
                          <a:solidFill>
                            <a:schemeClr val="tx1"/>
                          </a:solidFill>
                        </a:rPr>
                        <a:t>A combination of a non-adherent pad covered with a waterproof, transparent backing on a soft cloth conformable cover</a:t>
                      </a:r>
                      <a:endParaRPr lang="en-US" sz="900" dirty="0">
                        <a:solidFill>
                          <a:schemeClr val="tx1"/>
                        </a:solidFill>
                      </a:endParaRPr>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900" dirty="0">
                          <a:solidFill>
                            <a:schemeClr val="tx1"/>
                          </a:solidFill>
                        </a:rPr>
                        <a:t>Low </a:t>
                      </a:r>
                      <a:r>
                        <a:rPr lang="en-US" sz="900" dirty="0" err="1">
                          <a:solidFill>
                            <a:schemeClr val="tx1"/>
                          </a:solidFill>
                        </a:rPr>
                        <a:t>exudating</a:t>
                      </a:r>
                      <a:endParaRPr lang="en-US" sz="900" dirty="0">
                        <a:solidFill>
                          <a:schemeClr val="tx1"/>
                        </a:solidFill>
                      </a:endParaRPr>
                    </a:p>
                    <a:p>
                      <a:pPr marL="171450" indent="-171450">
                        <a:buFont typeface="Arial" charset="0"/>
                        <a:buChar char="•"/>
                      </a:pPr>
                      <a:r>
                        <a:rPr lang="en-US" sz="900" dirty="0">
                          <a:solidFill>
                            <a:schemeClr val="tx1"/>
                          </a:solidFill>
                        </a:rPr>
                        <a:t>Pressure</a:t>
                      </a:r>
                      <a:r>
                        <a:rPr lang="en-US" sz="900" baseline="0" dirty="0">
                          <a:solidFill>
                            <a:schemeClr val="tx1"/>
                          </a:solidFill>
                        </a:rPr>
                        <a:t> ulcer</a:t>
                      </a:r>
                    </a:p>
                    <a:p>
                      <a:pPr marL="171450" indent="-171450">
                        <a:buFont typeface="Arial" charset="0"/>
                        <a:buChar char="•"/>
                      </a:pPr>
                      <a:r>
                        <a:rPr lang="en-US" sz="900" baseline="0" dirty="0">
                          <a:solidFill>
                            <a:schemeClr val="tx1"/>
                          </a:solidFill>
                        </a:rPr>
                        <a:t>Venous leg ulcer</a:t>
                      </a:r>
                    </a:p>
                    <a:p>
                      <a:pPr marL="171450" indent="-171450">
                        <a:buFont typeface="Arial" charset="0"/>
                        <a:buChar char="•"/>
                      </a:pPr>
                      <a:r>
                        <a:rPr lang="en-US" sz="900" baseline="0" dirty="0">
                          <a:solidFill>
                            <a:schemeClr val="tx1"/>
                          </a:solidFill>
                        </a:rPr>
                        <a:t>First/second degree burn</a:t>
                      </a:r>
                    </a:p>
                    <a:p>
                      <a:pPr marL="171450" indent="-171450">
                        <a:buFont typeface="Arial" charset="0"/>
                        <a:buChar char="•"/>
                      </a:pPr>
                      <a:r>
                        <a:rPr lang="en-US" sz="900" baseline="0" dirty="0">
                          <a:solidFill>
                            <a:schemeClr val="tx1"/>
                          </a:solidFill>
                        </a:rPr>
                        <a:t>Donor site</a:t>
                      </a:r>
                    </a:p>
                    <a:p>
                      <a:pPr marL="171450" indent="-171450">
                        <a:buFont typeface="Arial" charset="0"/>
                        <a:buChar char="•"/>
                      </a:pPr>
                      <a:r>
                        <a:rPr lang="en-US" sz="900" baseline="0" dirty="0">
                          <a:solidFill>
                            <a:schemeClr val="tx1"/>
                          </a:solidFill>
                        </a:rPr>
                        <a:t>Dry</a:t>
                      </a:r>
                    </a:p>
                    <a:p>
                      <a:pPr marL="171450" indent="-171450">
                        <a:buFont typeface="Arial" charset="0"/>
                        <a:buChar char="•"/>
                      </a:pPr>
                      <a:r>
                        <a:rPr lang="en-US" sz="900" baseline="0" dirty="0">
                          <a:solidFill>
                            <a:schemeClr val="tx1"/>
                          </a:solidFill>
                        </a:rPr>
                        <a:t>Superficial</a:t>
                      </a:r>
                    </a:p>
                    <a:p>
                      <a:pPr marL="171450" indent="-171450">
                        <a:buFont typeface="Arial" charset="0"/>
                        <a:buChar char="•"/>
                      </a:pPr>
                      <a:r>
                        <a:rPr lang="en-US" sz="900" baseline="0" dirty="0">
                          <a:solidFill>
                            <a:schemeClr val="tx1"/>
                          </a:solidFill>
                        </a:rPr>
                        <a:t>Infected wound</a:t>
                      </a:r>
                    </a:p>
                  </a:txBody>
                  <a:tcPr marL="68580" marR="68580" marT="34290" marB="34290">
                    <a:solidFill>
                      <a:schemeClr val="bg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120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76" y="57394"/>
            <a:ext cx="7886700" cy="994172"/>
          </a:xfrm>
        </p:spPr>
        <p:txBody>
          <a:bodyPr>
            <a:normAutofit/>
          </a:bodyPr>
          <a:lstStyle/>
          <a:p>
            <a:pPr algn="ctr"/>
            <a:r>
              <a:rPr lang="en-US" dirty="0">
                <a:solidFill>
                  <a:schemeClr val="tx1"/>
                </a:solidFill>
              </a:rPr>
              <a:t>Dressings: An Overview</a:t>
            </a:r>
          </a:p>
        </p:txBody>
      </p:sp>
      <p:sp>
        <p:nvSpPr>
          <p:cNvPr id="8" name="Content Placeholder 2"/>
          <p:cNvSpPr txBox="1">
            <a:spLocks/>
          </p:cNvSpPr>
          <p:nvPr/>
        </p:nvSpPr>
        <p:spPr>
          <a:xfrm>
            <a:off x="628650" y="1341303"/>
            <a:ext cx="8220196" cy="288303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165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0735769"/>
              </p:ext>
            </p:extLst>
          </p:nvPr>
        </p:nvGraphicFramePr>
        <p:xfrm>
          <a:off x="531208" y="1038956"/>
          <a:ext cx="8317640" cy="3655937"/>
        </p:xfrm>
        <a:graphic>
          <a:graphicData uri="http://schemas.openxmlformats.org/drawingml/2006/table">
            <a:tbl>
              <a:tblPr firstRow="1" bandRow="1">
                <a:tableStyleId>{5C22544A-7EE6-4342-B048-85BDC9FD1C3A}</a:tableStyleId>
              </a:tblPr>
              <a:tblGrid>
                <a:gridCol w="2079410">
                  <a:extLst>
                    <a:ext uri="{9D8B030D-6E8A-4147-A177-3AD203B41FA5}">
                      <a16:colId xmlns:a16="http://schemas.microsoft.com/office/drawing/2014/main" val="20000"/>
                    </a:ext>
                  </a:extLst>
                </a:gridCol>
                <a:gridCol w="2079410">
                  <a:extLst>
                    <a:ext uri="{9D8B030D-6E8A-4147-A177-3AD203B41FA5}">
                      <a16:colId xmlns:a16="http://schemas.microsoft.com/office/drawing/2014/main" val="20001"/>
                    </a:ext>
                  </a:extLst>
                </a:gridCol>
                <a:gridCol w="2079410">
                  <a:extLst>
                    <a:ext uri="{9D8B030D-6E8A-4147-A177-3AD203B41FA5}">
                      <a16:colId xmlns:a16="http://schemas.microsoft.com/office/drawing/2014/main" val="20002"/>
                    </a:ext>
                  </a:extLst>
                </a:gridCol>
                <a:gridCol w="2079410">
                  <a:extLst>
                    <a:ext uri="{9D8B030D-6E8A-4147-A177-3AD203B41FA5}">
                      <a16:colId xmlns:a16="http://schemas.microsoft.com/office/drawing/2014/main" val="20003"/>
                    </a:ext>
                  </a:extLst>
                </a:gridCol>
              </a:tblGrid>
              <a:tr h="226937">
                <a:tc>
                  <a:txBody>
                    <a:bodyPr/>
                    <a:lstStyle/>
                    <a:p>
                      <a:pPr algn="ctr"/>
                      <a:r>
                        <a:rPr lang="en-US" sz="900" dirty="0">
                          <a:solidFill>
                            <a:schemeClr val="tx1"/>
                          </a:solidFill>
                        </a:rPr>
                        <a:t>Type of Dressing</a:t>
                      </a:r>
                    </a:p>
                  </a:txBody>
                  <a:tcPr marL="68580" marR="68580" marT="34290" marB="34290">
                    <a:solidFill>
                      <a:schemeClr val="bg2"/>
                    </a:solidFill>
                  </a:tcPr>
                </a:tc>
                <a:tc>
                  <a:txBody>
                    <a:bodyPr/>
                    <a:lstStyle/>
                    <a:p>
                      <a:pPr algn="ctr"/>
                      <a:r>
                        <a:rPr lang="en-US" sz="900" dirty="0">
                          <a:solidFill>
                            <a:schemeClr val="tx1"/>
                          </a:solidFill>
                        </a:rPr>
                        <a:t>Dressing Name &amp; Company</a:t>
                      </a:r>
                    </a:p>
                  </a:txBody>
                  <a:tcPr marL="68580" marR="68580" marT="34290" marB="34290">
                    <a:solidFill>
                      <a:schemeClr val="bg2"/>
                    </a:solidFill>
                  </a:tcPr>
                </a:tc>
                <a:tc>
                  <a:txBody>
                    <a:bodyPr/>
                    <a:lstStyle/>
                    <a:p>
                      <a:pPr algn="ctr"/>
                      <a:r>
                        <a:rPr lang="en-US" sz="900" dirty="0">
                          <a:solidFill>
                            <a:schemeClr val="tx1"/>
                          </a:solidFill>
                        </a:rPr>
                        <a:t>About this Dressing</a:t>
                      </a:r>
                    </a:p>
                  </a:txBody>
                  <a:tcPr marL="68580" marR="68580" marT="34290" marB="34290">
                    <a:solidFill>
                      <a:schemeClr val="bg2"/>
                    </a:solidFill>
                  </a:tcPr>
                </a:tc>
                <a:tc>
                  <a:txBody>
                    <a:bodyPr/>
                    <a:lstStyle/>
                    <a:p>
                      <a:pPr algn="ctr"/>
                      <a:r>
                        <a:rPr lang="en-US" sz="900" dirty="0">
                          <a:solidFill>
                            <a:schemeClr val="tx1"/>
                          </a:solidFill>
                        </a:rPr>
                        <a:t>Type of Wound Dressing Used For</a:t>
                      </a:r>
                    </a:p>
                  </a:txBody>
                  <a:tcPr marL="68580" marR="68580" marT="34290" marB="34290">
                    <a:solidFill>
                      <a:schemeClr val="bg2"/>
                    </a:solidFill>
                  </a:tcPr>
                </a:tc>
                <a:extLst>
                  <a:ext uri="{0D108BD9-81ED-4DB2-BD59-A6C34878D82A}">
                    <a16:rowId xmlns:a16="http://schemas.microsoft.com/office/drawing/2014/main" val="10000"/>
                  </a:ext>
                </a:extLst>
              </a:tr>
              <a:tr h="1988820">
                <a:tc>
                  <a:txBody>
                    <a:bodyPr/>
                    <a:lstStyle/>
                    <a:p>
                      <a:r>
                        <a:rPr lang="en-US" sz="900" dirty="0">
                          <a:solidFill>
                            <a:schemeClr val="tx1"/>
                          </a:solidFill>
                        </a:rPr>
                        <a:t>Foam Dressing</a:t>
                      </a:r>
                    </a:p>
                  </a:txBody>
                  <a:tcPr marL="68580" marR="68580" marT="34290" marB="34290">
                    <a:solidFill>
                      <a:schemeClr val="bg2">
                        <a:lumMod val="40000"/>
                        <a:lumOff val="60000"/>
                      </a:schemeClr>
                    </a:solidFill>
                  </a:tcPr>
                </a:tc>
                <a:tc>
                  <a:txBody>
                    <a:bodyPr/>
                    <a:lstStyle/>
                    <a:p>
                      <a:r>
                        <a:rPr lang="en-US" sz="900" dirty="0" err="1">
                          <a:solidFill>
                            <a:schemeClr val="tx1"/>
                          </a:solidFill>
                        </a:rPr>
                        <a:t>Allevyn</a:t>
                      </a:r>
                      <a:r>
                        <a:rPr lang="en-US" sz="900" dirty="0">
                          <a:solidFill>
                            <a:schemeClr val="tx1"/>
                          </a:solidFill>
                        </a:rPr>
                        <a:t> (Smith &amp; Nephew),</a:t>
                      </a:r>
                      <a:r>
                        <a:rPr lang="en-US" sz="900" baseline="0" dirty="0">
                          <a:solidFill>
                            <a:schemeClr val="tx1"/>
                          </a:solidFill>
                        </a:rPr>
                        <a:t> </a:t>
                      </a:r>
                      <a:r>
                        <a:rPr lang="en-US" sz="900" baseline="0" dirty="0" err="1">
                          <a:solidFill>
                            <a:schemeClr val="tx1"/>
                          </a:solidFill>
                        </a:rPr>
                        <a:t>Biatain</a:t>
                      </a:r>
                      <a:r>
                        <a:rPr lang="en-US" sz="900" baseline="0" dirty="0">
                          <a:solidFill>
                            <a:schemeClr val="tx1"/>
                          </a:solidFill>
                        </a:rPr>
                        <a:t> (</a:t>
                      </a:r>
                      <a:r>
                        <a:rPr lang="en-US" sz="900" baseline="0" dirty="0" err="1">
                          <a:solidFill>
                            <a:schemeClr val="tx1"/>
                          </a:solidFill>
                        </a:rPr>
                        <a:t>Coloplast</a:t>
                      </a:r>
                      <a:r>
                        <a:rPr lang="en-US" sz="900" baseline="0" dirty="0">
                          <a:solidFill>
                            <a:schemeClr val="tx1"/>
                          </a:solidFill>
                        </a:rPr>
                        <a:t>), </a:t>
                      </a:r>
                      <a:r>
                        <a:rPr lang="en-US" sz="900" baseline="0" dirty="0" err="1">
                          <a:solidFill>
                            <a:schemeClr val="tx1"/>
                          </a:solidFill>
                        </a:rPr>
                        <a:t>Mepilex</a:t>
                      </a:r>
                      <a:r>
                        <a:rPr lang="en-US" sz="900" baseline="0" dirty="0">
                          <a:solidFill>
                            <a:schemeClr val="tx1"/>
                          </a:solidFill>
                        </a:rPr>
                        <a:t>/</a:t>
                      </a:r>
                      <a:r>
                        <a:rPr lang="en-US" sz="900" baseline="0" dirty="0" err="1">
                          <a:solidFill>
                            <a:schemeClr val="tx1"/>
                          </a:solidFill>
                        </a:rPr>
                        <a:t>Meplix</a:t>
                      </a:r>
                      <a:r>
                        <a:rPr lang="en-US" sz="900" baseline="0" dirty="0">
                          <a:solidFill>
                            <a:schemeClr val="tx1"/>
                          </a:solidFill>
                        </a:rPr>
                        <a:t> Border (</a:t>
                      </a:r>
                      <a:r>
                        <a:rPr lang="en-US" sz="900" baseline="0" dirty="0" err="1">
                          <a:solidFill>
                            <a:schemeClr val="tx1"/>
                          </a:solidFill>
                        </a:rPr>
                        <a:t>Molnlycke</a:t>
                      </a:r>
                      <a:r>
                        <a:rPr lang="en-US" sz="900" baseline="0" dirty="0">
                          <a:solidFill>
                            <a:schemeClr val="tx1"/>
                          </a:solidFill>
                        </a:rPr>
                        <a:t>), </a:t>
                      </a:r>
                      <a:r>
                        <a:rPr lang="en-US" sz="900" baseline="0" dirty="0" err="1">
                          <a:solidFill>
                            <a:schemeClr val="tx1"/>
                          </a:solidFill>
                        </a:rPr>
                        <a:t>Tegaderm</a:t>
                      </a:r>
                      <a:r>
                        <a:rPr lang="en-US" sz="900" baseline="0" dirty="0">
                          <a:solidFill>
                            <a:schemeClr val="tx1"/>
                          </a:solidFill>
                        </a:rPr>
                        <a:t> foam, </a:t>
                      </a:r>
                      <a:endParaRPr lang="en-US" sz="900" dirty="0">
                        <a:solidFill>
                          <a:schemeClr val="tx1"/>
                        </a:solidFill>
                      </a:endParaRPr>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900" dirty="0">
                          <a:solidFill>
                            <a:schemeClr val="tx1"/>
                          </a:solidFill>
                        </a:rPr>
                        <a:t>Cost effective (Can be left in place for up to 7 days)</a:t>
                      </a:r>
                    </a:p>
                    <a:p>
                      <a:pPr marL="171450" indent="-171450">
                        <a:buFont typeface="Arial" charset="0"/>
                        <a:buChar char="•"/>
                      </a:pPr>
                      <a:r>
                        <a:rPr lang="en-US" sz="900" dirty="0">
                          <a:solidFill>
                            <a:schemeClr val="tx1"/>
                          </a:solidFill>
                        </a:rPr>
                        <a:t>Promotes a moist wound environment</a:t>
                      </a:r>
                    </a:p>
                    <a:p>
                      <a:pPr marL="171450" indent="-171450">
                        <a:buFont typeface="Arial" charset="0"/>
                        <a:buChar char="•"/>
                      </a:pPr>
                      <a:r>
                        <a:rPr lang="en-US" sz="900" dirty="0">
                          <a:solidFill>
                            <a:schemeClr val="tx1"/>
                          </a:solidFill>
                        </a:rPr>
                        <a:t>Highly absorbent</a:t>
                      </a:r>
                    </a:p>
                    <a:p>
                      <a:pPr marL="171450" indent="-171450">
                        <a:buFont typeface="Arial" charset="0"/>
                        <a:buChar char="•"/>
                      </a:pPr>
                      <a:r>
                        <a:rPr lang="en-US" sz="900" dirty="0">
                          <a:solidFill>
                            <a:schemeClr val="tx1"/>
                          </a:solidFill>
                        </a:rPr>
                        <a:t>Can be used with topical agents</a:t>
                      </a:r>
                    </a:p>
                    <a:p>
                      <a:pPr marL="171450" indent="-171450">
                        <a:buFont typeface="Arial" charset="0"/>
                        <a:buChar char="•"/>
                      </a:pPr>
                      <a:r>
                        <a:rPr lang="en-US" sz="900" dirty="0">
                          <a:solidFill>
                            <a:schemeClr val="tx1"/>
                          </a:solidFill>
                        </a:rPr>
                        <a:t>Domes</a:t>
                      </a:r>
                      <a:r>
                        <a:rPr lang="en-US" sz="900" baseline="0" dirty="0">
                          <a:solidFill>
                            <a:schemeClr val="tx1"/>
                          </a:solidFill>
                        </a:rPr>
                        <a:t> in a variety of shapes and sizes</a:t>
                      </a:r>
                    </a:p>
                    <a:p>
                      <a:pPr marL="171450" indent="-171450">
                        <a:buFont typeface="Arial" charset="0"/>
                        <a:buChar char="•"/>
                      </a:pPr>
                      <a:r>
                        <a:rPr lang="en-US" sz="900" baseline="0" dirty="0">
                          <a:solidFill>
                            <a:schemeClr val="tx1"/>
                          </a:solidFill>
                        </a:rPr>
                        <a:t>Does NOT provide ‘padding’ for skin</a:t>
                      </a:r>
                    </a:p>
                    <a:p>
                      <a:pPr marL="171450" indent="-171450">
                        <a:buFont typeface="Arial" charset="0"/>
                        <a:buChar char="•"/>
                      </a:pPr>
                      <a:r>
                        <a:rPr lang="en-US" sz="900" baseline="0" dirty="0" err="1">
                          <a:solidFill>
                            <a:schemeClr val="tx1"/>
                          </a:solidFill>
                        </a:rPr>
                        <a:t>Mepilex</a:t>
                      </a:r>
                      <a:r>
                        <a:rPr lang="en-US" sz="900" baseline="0" dirty="0">
                          <a:solidFill>
                            <a:schemeClr val="tx1"/>
                          </a:solidFill>
                        </a:rPr>
                        <a:t>/</a:t>
                      </a:r>
                      <a:r>
                        <a:rPr lang="en-US" sz="900" baseline="0" dirty="0" err="1">
                          <a:solidFill>
                            <a:schemeClr val="tx1"/>
                          </a:solidFill>
                        </a:rPr>
                        <a:t>Mepilex</a:t>
                      </a:r>
                      <a:r>
                        <a:rPr lang="en-US" sz="900" baseline="0" dirty="0">
                          <a:solidFill>
                            <a:schemeClr val="tx1"/>
                          </a:solidFill>
                        </a:rPr>
                        <a:t> border </a:t>
                      </a:r>
                      <a:r>
                        <a:rPr lang="mr-IN" sz="900" baseline="0" dirty="0">
                          <a:solidFill>
                            <a:schemeClr val="tx1"/>
                          </a:solidFill>
                        </a:rPr>
                        <a:t>–</a:t>
                      </a:r>
                      <a:r>
                        <a:rPr lang="en-US" sz="900" baseline="0" dirty="0">
                          <a:solidFill>
                            <a:schemeClr val="tx1"/>
                          </a:solidFill>
                        </a:rPr>
                        <a:t> Silicone layer keeps exudate off the wound and </a:t>
                      </a:r>
                      <a:r>
                        <a:rPr lang="en-US" sz="900" baseline="0" dirty="0" err="1">
                          <a:solidFill>
                            <a:schemeClr val="tx1"/>
                          </a:solidFill>
                        </a:rPr>
                        <a:t>periwound</a:t>
                      </a:r>
                      <a:r>
                        <a:rPr lang="en-US" sz="900" baseline="0" dirty="0">
                          <a:solidFill>
                            <a:schemeClr val="tx1"/>
                          </a:solidFill>
                        </a:rPr>
                        <a:t>, skin surface reducing maceration</a:t>
                      </a:r>
                      <a:endParaRPr lang="en-US" sz="900" dirty="0">
                        <a:solidFill>
                          <a:schemeClr val="tx1"/>
                        </a:solidFill>
                      </a:endParaRPr>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900" dirty="0">
                          <a:solidFill>
                            <a:schemeClr val="tx1"/>
                          </a:solidFill>
                        </a:rPr>
                        <a:t>Heavily </a:t>
                      </a:r>
                      <a:r>
                        <a:rPr lang="en-US" sz="900" dirty="0" err="1">
                          <a:solidFill>
                            <a:schemeClr val="tx1"/>
                          </a:solidFill>
                        </a:rPr>
                        <a:t>exudating</a:t>
                      </a:r>
                      <a:endParaRPr lang="en-US" sz="900" dirty="0">
                        <a:solidFill>
                          <a:schemeClr val="tx1"/>
                        </a:solidFill>
                      </a:endParaRPr>
                    </a:p>
                    <a:p>
                      <a:pPr marL="171450" indent="-171450">
                        <a:buFont typeface="Arial" charset="0"/>
                        <a:buChar char="•"/>
                      </a:pPr>
                      <a:r>
                        <a:rPr lang="en-US" sz="900" dirty="0">
                          <a:solidFill>
                            <a:schemeClr val="tx1"/>
                          </a:solidFill>
                        </a:rPr>
                        <a:t>Pressure Ulcer</a:t>
                      </a:r>
                    </a:p>
                    <a:p>
                      <a:pPr marL="171450" indent="-171450">
                        <a:buFont typeface="Arial" charset="0"/>
                        <a:buChar char="•"/>
                      </a:pPr>
                      <a:r>
                        <a:rPr lang="en-US" sz="900" dirty="0">
                          <a:solidFill>
                            <a:schemeClr val="tx1"/>
                          </a:solidFill>
                        </a:rPr>
                        <a:t>Surgical</a:t>
                      </a:r>
                    </a:p>
                    <a:p>
                      <a:pPr marL="171450" indent="-171450">
                        <a:buFont typeface="Arial" charset="0"/>
                        <a:buChar char="•"/>
                      </a:pPr>
                      <a:r>
                        <a:rPr lang="en-US" sz="900" dirty="0">
                          <a:solidFill>
                            <a:schemeClr val="tx1"/>
                          </a:solidFill>
                        </a:rPr>
                        <a:t>Venous leg ulcer</a:t>
                      </a:r>
                    </a:p>
                    <a:p>
                      <a:pPr marL="171450" indent="-171450">
                        <a:buFont typeface="Arial" charset="0"/>
                        <a:buChar char="•"/>
                      </a:pPr>
                      <a:r>
                        <a:rPr lang="en-US" sz="900" dirty="0">
                          <a:solidFill>
                            <a:schemeClr val="tx1"/>
                          </a:solidFill>
                        </a:rPr>
                        <a:t>Neuropathic/Diabetic</a:t>
                      </a:r>
                      <a:r>
                        <a:rPr lang="en-US" sz="900" baseline="0" dirty="0">
                          <a:solidFill>
                            <a:schemeClr val="tx1"/>
                          </a:solidFill>
                        </a:rPr>
                        <a:t> ulcer</a:t>
                      </a:r>
                    </a:p>
                    <a:p>
                      <a:pPr marL="171450" indent="-171450">
                        <a:buFont typeface="Arial" charset="0"/>
                        <a:buChar char="•"/>
                      </a:pPr>
                      <a:r>
                        <a:rPr lang="en-US" sz="900" baseline="0" dirty="0">
                          <a:solidFill>
                            <a:schemeClr val="tx1"/>
                          </a:solidFill>
                        </a:rPr>
                        <a:t>Burn</a:t>
                      </a:r>
                    </a:p>
                    <a:p>
                      <a:pPr marL="171450" indent="-171450">
                        <a:buFont typeface="Arial" charset="0"/>
                        <a:buChar char="•"/>
                      </a:pPr>
                      <a:r>
                        <a:rPr lang="en-US" sz="900" baseline="0" dirty="0">
                          <a:solidFill>
                            <a:schemeClr val="tx1"/>
                          </a:solidFill>
                        </a:rPr>
                        <a:t>Donor site</a:t>
                      </a:r>
                    </a:p>
                    <a:p>
                      <a:pPr marL="171450" indent="-171450">
                        <a:buFont typeface="Arial" charset="0"/>
                        <a:buChar char="•"/>
                      </a:pPr>
                      <a:r>
                        <a:rPr lang="en-US" sz="900" baseline="0" dirty="0" err="1">
                          <a:solidFill>
                            <a:schemeClr val="tx1"/>
                          </a:solidFill>
                        </a:rPr>
                        <a:t>Fungating</a:t>
                      </a:r>
                      <a:r>
                        <a:rPr lang="en-US" sz="900" baseline="0" dirty="0">
                          <a:solidFill>
                            <a:schemeClr val="tx1"/>
                          </a:solidFill>
                        </a:rPr>
                        <a:t>/Malignant</a:t>
                      </a:r>
                      <a:endParaRPr lang="en-US" sz="900" dirty="0">
                        <a:solidFill>
                          <a:schemeClr val="tx1"/>
                        </a:solidFill>
                      </a:endParaRPr>
                    </a:p>
                  </a:txBody>
                  <a:tcPr marL="68580" marR="68580" marT="34290" marB="34290">
                    <a:solidFill>
                      <a:schemeClr val="bg2">
                        <a:lumMod val="40000"/>
                        <a:lumOff val="60000"/>
                      </a:schemeClr>
                    </a:solidFill>
                  </a:tcPr>
                </a:tc>
                <a:extLst>
                  <a:ext uri="{0D108BD9-81ED-4DB2-BD59-A6C34878D82A}">
                    <a16:rowId xmlns:a16="http://schemas.microsoft.com/office/drawing/2014/main" val="10001"/>
                  </a:ext>
                </a:extLst>
              </a:tr>
              <a:tr h="1303020">
                <a:tc>
                  <a:txBody>
                    <a:bodyPr/>
                    <a:lstStyle/>
                    <a:p>
                      <a:r>
                        <a:rPr lang="en-US" sz="900" dirty="0">
                          <a:solidFill>
                            <a:schemeClr val="tx1"/>
                          </a:solidFill>
                        </a:rPr>
                        <a:t>Calcium Alginate and </a:t>
                      </a:r>
                      <a:r>
                        <a:rPr lang="en-US" sz="900" dirty="0" err="1">
                          <a:solidFill>
                            <a:schemeClr val="tx1"/>
                          </a:solidFill>
                        </a:rPr>
                        <a:t>Hydrofiber</a:t>
                      </a:r>
                      <a:endParaRPr lang="en-US" sz="900" dirty="0">
                        <a:solidFill>
                          <a:schemeClr val="tx1"/>
                        </a:solidFill>
                      </a:endParaRPr>
                    </a:p>
                  </a:txBody>
                  <a:tcPr marL="68580" marR="68580" marT="34290" marB="34290">
                    <a:solidFill>
                      <a:schemeClr val="bg2">
                        <a:lumMod val="40000"/>
                        <a:lumOff val="60000"/>
                      </a:schemeClr>
                    </a:solidFill>
                  </a:tcPr>
                </a:tc>
                <a:tc>
                  <a:txBody>
                    <a:bodyPr/>
                    <a:lstStyle/>
                    <a:p>
                      <a:r>
                        <a:rPr lang="en-US" sz="900" dirty="0" err="1">
                          <a:solidFill>
                            <a:schemeClr val="tx1"/>
                          </a:solidFill>
                        </a:rPr>
                        <a:t>Aquacel</a:t>
                      </a:r>
                      <a:r>
                        <a:rPr lang="en-US" sz="900" dirty="0">
                          <a:solidFill>
                            <a:schemeClr val="tx1"/>
                          </a:solidFill>
                        </a:rPr>
                        <a:t>/Ribbon, </a:t>
                      </a:r>
                      <a:r>
                        <a:rPr lang="en-US" sz="900" dirty="0" err="1">
                          <a:solidFill>
                            <a:schemeClr val="tx1"/>
                          </a:solidFill>
                        </a:rPr>
                        <a:t>Kaltostat</a:t>
                      </a:r>
                      <a:r>
                        <a:rPr lang="en-US" sz="900" dirty="0">
                          <a:solidFill>
                            <a:schemeClr val="tx1"/>
                          </a:solidFill>
                        </a:rPr>
                        <a:t> (</a:t>
                      </a:r>
                      <a:r>
                        <a:rPr lang="en-US" sz="900" dirty="0" err="1">
                          <a:solidFill>
                            <a:schemeClr val="tx1"/>
                          </a:solidFill>
                        </a:rPr>
                        <a:t>ConvaTec</a:t>
                      </a:r>
                      <a:r>
                        <a:rPr lang="en-US" sz="900" dirty="0">
                          <a:solidFill>
                            <a:schemeClr val="tx1"/>
                          </a:solidFill>
                        </a:rPr>
                        <a:t>); </a:t>
                      </a:r>
                      <a:r>
                        <a:rPr lang="en-US" sz="900" dirty="0" err="1">
                          <a:solidFill>
                            <a:schemeClr val="tx1"/>
                          </a:solidFill>
                        </a:rPr>
                        <a:t>Tegaderm</a:t>
                      </a:r>
                      <a:r>
                        <a:rPr lang="en-US" sz="900" dirty="0">
                          <a:solidFill>
                            <a:schemeClr val="tx1"/>
                          </a:solidFill>
                        </a:rPr>
                        <a:t> Alginate, </a:t>
                      </a:r>
                      <a:r>
                        <a:rPr lang="en-US" sz="900" dirty="0" err="1">
                          <a:solidFill>
                            <a:schemeClr val="tx1"/>
                          </a:solidFill>
                        </a:rPr>
                        <a:t>Versiva</a:t>
                      </a:r>
                      <a:r>
                        <a:rPr lang="en-US" sz="900" dirty="0">
                          <a:solidFill>
                            <a:schemeClr val="tx1"/>
                          </a:solidFill>
                        </a:rPr>
                        <a:t> XC (SM); </a:t>
                      </a:r>
                      <a:r>
                        <a:rPr lang="en-US" sz="900" dirty="0" err="1">
                          <a:solidFill>
                            <a:schemeClr val="tx1"/>
                          </a:solidFill>
                        </a:rPr>
                        <a:t>Aquacel</a:t>
                      </a:r>
                      <a:r>
                        <a:rPr lang="en-US" sz="900" dirty="0">
                          <a:solidFill>
                            <a:schemeClr val="tx1"/>
                          </a:solidFill>
                        </a:rPr>
                        <a:t> Ag Surgical-Hydrocolloid with </a:t>
                      </a:r>
                      <a:r>
                        <a:rPr lang="en-US" sz="900" dirty="0" err="1">
                          <a:solidFill>
                            <a:schemeClr val="tx1"/>
                          </a:solidFill>
                        </a:rPr>
                        <a:t>Hydrofiber</a:t>
                      </a:r>
                      <a:endParaRPr lang="en-US" sz="900" dirty="0">
                        <a:solidFill>
                          <a:schemeClr val="tx1"/>
                        </a:solidFill>
                      </a:endParaRPr>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900" dirty="0">
                          <a:solidFill>
                            <a:schemeClr val="tx1"/>
                          </a:solidFill>
                        </a:rPr>
                        <a:t>Can be left on until saturated, which depends on wound drainage</a:t>
                      </a:r>
                    </a:p>
                    <a:p>
                      <a:pPr marL="171450" indent="-171450">
                        <a:buFont typeface="Arial" charset="0"/>
                        <a:buChar char="•"/>
                      </a:pPr>
                      <a:r>
                        <a:rPr lang="en-US" sz="900" dirty="0">
                          <a:solidFill>
                            <a:schemeClr val="tx1"/>
                          </a:solidFill>
                        </a:rPr>
                        <a:t>Promotes a moist wound environment</a:t>
                      </a:r>
                    </a:p>
                    <a:p>
                      <a:pPr marL="171450" indent="-171450">
                        <a:buFont typeface="Arial" charset="0"/>
                        <a:buChar char="•"/>
                      </a:pPr>
                      <a:r>
                        <a:rPr lang="en-US" sz="900" dirty="0">
                          <a:solidFill>
                            <a:schemeClr val="tx1"/>
                          </a:solidFill>
                        </a:rPr>
                        <a:t>Interacts with exudate to form a gel</a:t>
                      </a:r>
                    </a:p>
                    <a:p>
                      <a:pPr marL="171450" indent="-171450">
                        <a:buFont typeface="Arial" charset="0"/>
                        <a:buChar char="•"/>
                      </a:pPr>
                      <a:r>
                        <a:rPr lang="en-US" sz="900" dirty="0">
                          <a:solidFill>
                            <a:schemeClr val="tx1"/>
                          </a:solidFill>
                        </a:rPr>
                        <a:t>Useful for packing wounds</a:t>
                      </a:r>
                    </a:p>
                    <a:p>
                      <a:pPr marL="171450" indent="-171450">
                        <a:buFont typeface="Arial" charset="0"/>
                        <a:buChar char="•"/>
                      </a:pPr>
                      <a:r>
                        <a:rPr lang="en-US" sz="900" dirty="0">
                          <a:solidFill>
                            <a:schemeClr val="tx1"/>
                          </a:solidFill>
                        </a:rPr>
                        <a:t>Always requires a secondary dressing</a:t>
                      </a:r>
                    </a:p>
                    <a:p>
                      <a:pPr marL="171450" indent="-171450">
                        <a:buFont typeface="Arial" charset="0"/>
                        <a:buChar char="•"/>
                      </a:pPr>
                      <a:r>
                        <a:rPr lang="en-US" sz="900" dirty="0">
                          <a:solidFill>
                            <a:schemeClr val="tx1"/>
                          </a:solidFill>
                        </a:rPr>
                        <a:t>Contours with wound</a:t>
                      </a:r>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900" dirty="0">
                          <a:solidFill>
                            <a:schemeClr val="tx1"/>
                          </a:solidFill>
                        </a:rPr>
                        <a:t>Moderate/Heavy</a:t>
                      </a:r>
                      <a:r>
                        <a:rPr lang="en-US" sz="900" baseline="0" dirty="0">
                          <a:solidFill>
                            <a:schemeClr val="tx1"/>
                          </a:solidFill>
                        </a:rPr>
                        <a:t> </a:t>
                      </a:r>
                      <a:r>
                        <a:rPr lang="en-US" sz="900" baseline="0" dirty="0" err="1">
                          <a:solidFill>
                            <a:schemeClr val="tx1"/>
                          </a:solidFill>
                        </a:rPr>
                        <a:t>Exudating</a:t>
                      </a:r>
                      <a:r>
                        <a:rPr lang="en-US" sz="900" baseline="0" dirty="0">
                          <a:solidFill>
                            <a:schemeClr val="tx1"/>
                          </a:solidFill>
                        </a:rPr>
                        <a:t> Wound</a:t>
                      </a:r>
                    </a:p>
                    <a:p>
                      <a:pPr marL="171450" indent="-171450">
                        <a:buFont typeface="Arial" charset="0"/>
                        <a:buChar char="•"/>
                      </a:pPr>
                      <a:r>
                        <a:rPr lang="en-US" sz="900" baseline="0" dirty="0">
                          <a:solidFill>
                            <a:schemeClr val="tx1"/>
                          </a:solidFill>
                        </a:rPr>
                        <a:t>Pressure Ulcer</a:t>
                      </a:r>
                    </a:p>
                    <a:p>
                      <a:pPr marL="171450" indent="-171450">
                        <a:buFont typeface="Arial" charset="0"/>
                        <a:buChar char="•"/>
                      </a:pPr>
                      <a:r>
                        <a:rPr lang="en-US" sz="900" baseline="0" dirty="0">
                          <a:solidFill>
                            <a:schemeClr val="tx1"/>
                          </a:solidFill>
                        </a:rPr>
                        <a:t>Surgical</a:t>
                      </a:r>
                    </a:p>
                    <a:p>
                      <a:endParaRPr lang="en-US" sz="900" dirty="0">
                        <a:solidFill>
                          <a:schemeClr val="tx1"/>
                        </a:solidFill>
                      </a:endParaRPr>
                    </a:p>
                  </a:txBody>
                  <a:tcPr marL="68580" marR="68580" marT="34290" marB="34290">
                    <a:solidFill>
                      <a:schemeClr val="bg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9639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76" y="-149642"/>
            <a:ext cx="7886700" cy="994172"/>
          </a:xfrm>
        </p:spPr>
        <p:txBody>
          <a:bodyPr>
            <a:normAutofit/>
          </a:bodyPr>
          <a:lstStyle/>
          <a:p>
            <a:pPr algn="ctr"/>
            <a:r>
              <a:rPr lang="en-US" dirty="0">
                <a:solidFill>
                  <a:schemeClr val="tx1"/>
                </a:solidFill>
              </a:rPr>
              <a:t>Dressings: An Overview</a:t>
            </a:r>
          </a:p>
        </p:txBody>
      </p:sp>
      <p:sp>
        <p:nvSpPr>
          <p:cNvPr id="8" name="Content Placeholder 2"/>
          <p:cNvSpPr txBox="1">
            <a:spLocks/>
          </p:cNvSpPr>
          <p:nvPr/>
        </p:nvSpPr>
        <p:spPr>
          <a:xfrm>
            <a:off x="628650" y="1341303"/>
            <a:ext cx="8220196" cy="288303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165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41577208"/>
              </p:ext>
            </p:extLst>
          </p:nvPr>
        </p:nvGraphicFramePr>
        <p:xfrm>
          <a:off x="336506" y="438150"/>
          <a:ext cx="8512341" cy="4300220"/>
        </p:xfrm>
        <a:graphic>
          <a:graphicData uri="http://schemas.openxmlformats.org/drawingml/2006/table">
            <a:tbl>
              <a:tblPr firstRow="1" bandRow="1">
                <a:tableStyleId>{5C22544A-7EE6-4342-B048-85BDC9FD1C3A}</a:tableStyleId>
              </a:tblPr>
              <a:tblGrid>
                <a:gridCol w="1015911">
                  <a:extLst>
                    <a:ext uri="{9D8B030D-6E8A-4147-A177-3AD203B41FA5}">
                      <a16:colId xmlns:a16="http://schemas.microsoft.com/office/drawing/2014/main" val="20000"/>
                    </a:ext>
                  </a:extLst>
                </a:gridCol>
                <a:gridCol w="1593586">
                  <a:extLst>
                    <a:ext uri="{9D8B030D-6E8A-4147-A177-3AD203B41FA5}">
                      <a16:colId xmlns:a16="http://schemas.microsoft.com/office/drawing/2014/main" val="20001"/>
                    </a:ext>
                  </a:extLst>
                </a:gridCol>
                <a:gridCol w="3988197">
                  <a:extLst>
                    <a:ext uri="{9D8B030D-6E8A-4147-A177-3AD203B41FA5}">
                      <a16:colId xmlns:a16="http://schemas.microsoft.com/office/drawing/2014/main" val="20002"/>
                    </a:ext>
                  </a:extLst>
                </a:gridCol>
                <a:gridCol w="1914647">
                  <a:extLst>
                    <a:ext uri="{9D8B030D-6E8A-4147-A177-3AD203B41FA5}">
                      <a16:colId xmlns:a16="http://schemas.microsoft.com/office/drawing/2014/main" val="20003"/>
                    </a:ext>
                  </a:extLst>
                </a:gridCol>
              </a:tblGrid>
              <a:tr h="296333">
                <a:tc>
                  <a:txBody>
                    <a:bodyPr/>
                    <a:lstStyle/>
                    <a:p>
                      <a:pPr algn="ctr"/>
                      <a:r>
                        <a:rPr lang="en-US" sz="800" dirty="0"/>
                        <a:t>Type of Dressing</a:t>
                      </a:r>
                    </a:p>
                  </a:txBody>
                  <a:tcPr marL="68580" marR="68580" marT="34290" marB="34290">
                    <a:solidFill>
                      <a:schemeClr val="bg2"/>
                    </a:solidFill>
                  </a:tcPr>
                </a:tc>
                <a:tc>
                  <a:txBody>
                    <a:bodyPr/>
                    <a:lstStyle/>
                    <a:p>
                      <a:pPr algn="ctr"/>
                      <a:r>
                        <a:rPr lang="en-US" sz="800" dirty="0"/>
                        <a:t>Dressing Name &amp; Company</a:t>
                      </a:r>
                    </a:p>
                  </a:txBody>
                  <a:tcPr marL="68580" marR="68580" marT="34290" marB="34290">
                    <a:solidFill>
                      <a:schemeClr val="bg2"/>
                    </a:solidFill>
                  </a:tcPr>
                </a:tc>
                <a:tc>
                  <a:txBody>
                    <a:bodyPr/>
                    <a:lstStyle/>
                    <a:p>
                      <a:pPr algn="ctr"/>
                      <a:r>
                        <a:rPr lang="en-US" sz="800" dirty="0"/>
                        <a:t>About this Dressing</a:t>
                      </a:r>
                    </a:p>
                  </a:txBody>
                  <a:tcPr marL="68580" marR="68580" marT="34290" marB="34290">
                    <a:solidFill>
                      <a:schemeClr val="bg2"/>
                    </a:solidFill>
                  </a:tcPr>
                </a:tc>
                <a:tc>
                  <a:txBody>
                    <a:bodyPr/>
                    <a:lstStyle/>
                    <a:p>
                      <a:pPr algn="ctr"/>
                      <a:r>
                        <a:rPr lang="en-US" sz="800" dirty="0"/>
                        <a:t>Type of Wound Dressing Used For</a:t>
                      </a:r>
                    </a:p>
                  </a:txBody>
                  <a:tcPr marL="68580" marR="68580" marT="34290" marB="34290">
                    <a:solidFill>
                      <a:schemeClr val="bg2"/>
                    </a:solidFill>
                  </a:tcPr>
                </a:tc>
                <a:extLst>
                  <a:ext uri="{0D108BD9-81ED-4DB2-BD59-A6C34878D82A}">
                    <a16:rowId xmlns:a16="http://schemas.microsoft.com/office/drawing/2014/main" val="10000"/>
                  </a:ext>
                </a:extLst>
              </a:tr>
              <a:tr h="889000">
                <a:tc>
                  <a:txBody>
                    <a:bodyPr/>
                    <a:lstStyle/>
                    <a:p>
                      <a:r>
                        <a:rPr lang="en-US" sz="800" dirty="0"/>
                        <a:t>Hydrocolloid</a:t>
                      </a:r>
                    </a:p>
                  </a:txBody>
                  <a:tcPr marL="68580" marR="68580" marT="34290" marB="34290">
                    <a:solidFill>
                      <a:schemeClr val="bg2">
                        <a:lumMod val="40000"/>
                        <a:lumOff val="60000"/>
                      </a:schemeClr>
                    </a:solidFill>
                  </a:tcPr>
                </a:tc>
                <a:tc>
                  <a:txBody>
                    <a:bodyPr/>
                    <a:lstStyle/>
                    <a:p>
                      <a:r>
                        <a:rPr lang="en-US" sz="800" dirty="0" err="1"/>
                        <a:t>Tegasorb</a:t>
                      </a:r>
                      <a:r>
                        <a:rPr lang="en-US" sz="800" dirty="0"/>
                        <a:t>, </a:t>
                      </a:r>
                      <a:r>
                        <a:rPr lang="en-US" sz="800" dirty="0" err="1"/>
                        <a:t>Tegaderm</a:t>
                      </a:r>
                      <a:r>
                        <a:rPr lang="en-US" sz="800" dirty="0"/>
                        <a:t> Hydrocolloid (3M), </a:t>
                      </a:r>
                      <a:r>
                        <a:rPr lang="en-US" sz="800" dirty="0" err="1"/>
                        <a:t>Duoderm</a:t>
                      </a:r>
                      <a:r>
                        <a:rPr lang="en-US" sz="800" dirty="0"/>
                        <a:t> (</a:t>
                      </a:r>
                      <a:r>
                        <a:rPr lang="en-US" sz="800" dirty="0" err="1"/>
                        <a:t>Convatec</a:t>
                      </a:r>
                      <a:r>
                        <a:rPr lang="en-US" sz="800" dirty="0"/>
                        <a:t>)</a:t>
                      </a:r>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800" dirty="0"/>
                        <a:t>Cost effective—can be worn up to 7 days (</a:t>
                      </a:r>
                      <a:r>
                        <a:rPr lang="en-US" sz="800" dirty="0" err="1"/>
                        <a:t>Duoderm</a:t>
                      </a:r>
                      <a:r>
                        <a:rPr lang="en-US" sz="800" dirty="0"/>
                        <a:t>, 3-5)</a:t>
                      </a:r>
                    </a:p>
                    <a:p>
                      <a:pPr marL="171450" indent="-171450">
                        <a:buFont typeface="Arial" charset="0"/>
                        <a:buChar char="•"/>
                      </a:pPr>
                      <a:r>
                        <a:rPr lang="en-US" sz="800" dirty="0"/>
                        <a:t>Promotes a moist wound environment</a:t>
                      </a:r>
                    </a:p>
                    <a:p>
                      <a:pPr marL="171450" indent="-171450">
                        <a:buFont typeface="Arial" charset="0"/>
                        <a:buChar char="•"/>
                      </a:pPr>
                      <a:r>
                        <a:rPr lang="en-US" sz="800" dirty="0"/>
                        <a:t>Promotes</a:t>
                      </a:r>
                      <a:r>
                        <a:rPr lang="en-US" sz="800" baseline="0" dirty="0"/>
                        <a:t> autolytic debridement</a:t>
                      </a:r>
                    </a:p>
                    <a:p>
                      <a:pPr marL="171450" indent="-171450">
                        <a:buFont typeface="Arial" charset="0"/>
                        <a:buChar char="•"/>
                      </a:pPr>
                      <a:r>
                        <a:rPr lang="en-US" sz="800" baseline="0" dirty="0"/>
                        <a:t>Protects from friction and shear</a:t>
                      </a:r>
                    </a:p>
                    <a:p>
                      <a:pPr marL="171450" indent="-171450">
                        <a:buFont typeface="Arial" charset="0"/>
                        <a:buChar char="•"/>
                      </a:pPr>
                      <a:r>
                        <a:rPr lang="en-US" sz="800" baseline="0" dirty="0"/>
                        <a:t>Waterproof and occlusive, which prevents bacterial contamination</a:t>
                      </a:r>
                      <a:endParaRPr lang="en-US" sz="800" dirty="0"/>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800" dirty="0"/>
                        <a:t>Low </a:t>
                      </a:r>
                      <a:r>
                        <a:rPr lang="en-US" sz="800" dirty="0" err="1"/>
                        <a:t>exudating</a:t>
                      </a:r>
                      <a:endParaRPr lang="en-US" sz="800" dirty="0"/>
                    </a:p>
                    <a:p>
                      <a:pPr marL="171450" indent="-171450">
                        <a:buFont typeface="Arial" charset="0"/>
                        <a:buChar char="•"/>
                      </a:pPr>
                      <a:r>
                        <a:rPr lang="en-US" sz="800" dirty="0"/>
                        <a:t>Pressure</a:t>
                      </a:r>
                      <a:r>
                        <a:rPr lang="en-US" sz="800" baseline="0" dirty="0"/>
                        <a:t> ulcer</a:t>
                      </a:r>
                    </a:p>
                    <a:p>
                      <a:pPr marL="171450" indent="-171450">
                        <a:buFont typeface="Arial" charset="0"/>
                        <a:buChar char="•"/>
                      </a:pPr>
                      <a:r>
                        <a:rPr lang="en-US" sz="800" baseline="0" dirty="0"/>
                        <a:t>Venous leg ulcer</a:t>
                      </a:r>
                    </a:p>
                    <a:p>
                      <a:pPr marL="171450" indent="-171450">
                        <a:buFont typeface="Arial" charset="0"/>
                        <a:buChar char="•"/>
                      </a:pPr>
                      <a:r>
                        <a:rPr lang="en-US" sz="800" baseline="0" dirty="0"/>
                        <a:t>First/Second degree burn</a:t>
                      </a:r>
                    </a:p>
                    <a:p>
                      <a:pPr marL="171450" indent="-171450">
                        <a:buFont typeface="Arial" charset="0"/>
                        <a:buChar char="•"/>
                      </a:pPr>
                      <a:r>
                        <a:rPr lang="en-US" sz="800" baseline="0" dirty="0"/>
                        <a:t>Donor site</a:t>
                      </a:r>
                    </a:p>
                    <a:p>
                      <a:pPr marL="171450" indent="-171450">
                        <a:buFont typeface="Arial" charset="0"/>
                        <a:buChar char="•"/>
                      </a:pPr>
                      <a:r>
                        <a:rPr lang="en-US" sz="800" baseline="0" dirty="0"/>
                        <a:t>Dry</a:t>
                      </a:r>
                    </a:p>
                    <a:p>
                      <a:pPr marL="171450" indent="-171450">
                        <a:buFont typeface="Arial" charset="0"/>
                        <a:buChar char="•"/>
                      </a:pPr>
                      <a:r>
                        <a:rPr lang="en-US" sz="800" baseline="0" dirty="0"/>
                        <a:t>Superficial</a:t>
                      </a:r>
                      <a:endParaRPr lang="en-US" sz="800" dirty="0"/>
                    </a:p>
                  </a:txBody>
                  <a:tcPr marL="68580" marR="68580" marT="34290" marB="34290">
                    <a:solidFill>
                      <a:schemeClr val="bg2">
                        <a:lumMod val="40000"/>
                        <a:lumOff val="60000"/>
                      </a:schemeClr>
                    </a:solidFill>
                  </a:tcPr>
                </a:tc>
                <a:extLst>
                  <a:ext uri="{0D108BD9-81ED-4DB2-BD59-A6C34878D82A}">
                    <a16:rowId xmlns:a16="http://schemas.microsoft.com/office/drawing/2014/main" val="10001"/>
                  </a:ext>
                </a:extLst>
              </a:tr>
              <a:tr h="1481667">
                <a:tc>
                  <a:txBody>
                    <a:bodyPr/>
                    <a:lstStyle/>
                    <a:p>
                      <a:r>
                        <a:rPr lang="en-US" sz="800" dirty="0"/>
                        <a:t>Hydrogel (Secondary dressing is required)</a:t>
                      </a:r>
                    </a:p>
                  </a:txBody>
                  <a:tcPr marL="68580" marR="68580" marT="34290" marB="34290">
                    <a:solidFill>
                      <a:schemeClr val="bg2">
                        <a:lumMod val="40000"/>
                        <a:lumOff val="60000"/>
                      </a:schemeClr>
                    </a:solidFill>
                  </a:tcPr>
                </a:tc>
                <a:tc>
                  <a:txBody>
                    <a:bodyPr/>
                    <a:lstStyle/>
                    <a:p>
                      <a:r>
                        <a:rPr lang="en-US" sz="800" dirty="0" err="1"/>
                        <a:t>DuoDerm</a:t>
                      </a:r>
                      <a:r>
                        <a:rPr lang="en-US" sz="800" baseline="0" dirty="0"/>
                        <a:t> Gel; </a:t>
                      </a:r>
                      <a:r>
                        <a:rPr lang="en-US" sz="800" baseline="0" dirty="0" err="1"/>
                        <a:t>Intrasite</a:t>
                      </a:r>
                      <a:r>
                        <a:rPr lang="en-US" sz="800" baseline="0" dirty="0"/>
                        <a:t> Gel (Smith &amp; Nephew); </a:t>
                      </a:r>
                      <a:r>
                        <a:rPr lang="en-US" sz="800" baseline="0" dirty="0" err="1"/>
                        <a:t>Tegaderm</a:t>
                      </a:r>
                      <a:r>
                        <a:rPr lang="en-US" sz="800" baseline="0" dirty="0"/>
                        <a:t> hydrogel wound filler (3M)</a:t>
                      </a:r>
                      <a:endParaRPr lang="en-US" sz="800" dirty="0"/>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800" dirty="0"/>
                        <a:t>Easily removed from wound by irrigation with normal</a:t>
                      </a:r>
                      <a:r>
                        <a:rPr lang="en-US" sz="800" baseline="0" dirty="0"/>
                        <a:t> saline/sterile water</a:t>
                      </a:r>
                    </a:p>
                    <a:p>
                      <a:pPr marL="171450" indent="-171450">
                        <a:buFont typeface="Arial" charset="0"/>
                        <a:buChar char="•"/>
                      </a:pPr>
                      <a:r>
                        <a:rPr lang="en-US" sz="800" baseline="0" dirty="0"/>
                        <a:t>Increases moisture, preventing eschar formation</a:t>
                      </a:r>
                    </a:p>
                    <a:p>
                      <a:pPr marL="171450" indent="-171450">
                        <a:buFont typeface="Arial" charset="0"/>
                        <a:buChar char="•"/>
                      </a:pPr>
                      <a:r>
                        <a:rPr lang="en-US" sz="800" baseline="0" dirty="0"/>
                        <a:t>In dry wounds, can be mixed with </a:t>
                      </a:r>
                      <a:r>
                        <a:rPr lang="en-US" sz="800" baseline="0" dirty="0" err="1"/>
                        <a:t>Iodosorb</a:t>
                      </a:r>
                      <a:r>
                        <a:rPr lang="en-US" sz="800" baseline="0" dirty="0"/>
                        <a:t> and </a:t>
                      </a:r>
                      <a:r>
                        <a:rPr lang="en-US" sz="800" baseline="0" dirty="0" err="1"/>
                        <a:t>Flagyl</a:t>
                      </a:r>
                      <a:endParaRPr lang="en-US" sz="800" baseline="0" dirty="0"/>
                    </a:p>
                    <a:p>
                      <a:pPr marL="171450" indent="-171450">
                        <a:buFont typeface="Arial" charset="0"/>
                        <a:buChar char="•"/>
                      </a:pPr>
                      <a:r>
                        <a:rPr lang="en-US" sz="800" baseline="0" dirty="0"/>
                        <a:t>Promotes autolytic debridement without damaging fragile granulating tissue</a:t>
                      </a:r>
                      <a:endParaRPr lang="en-US" sz="800" dirty="0"/>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800" dirty="0"/>
                        <a:t>Pressure ulcer</a:t>
                      </a:r>
                    </a:p>
                    <a:p>
                      <a:pPr marL="171450" indent="-171450">
                        <a:buFont typeface="Arial" charset="0"/>
                        <a:buChar char="•"/>
                      </a:pPr>
                      <a:r>
                        <a:rPr lang="en-US" sz="800" baseline="0" dirty="0"/>
                        <a:t>Surgical</a:t>
                      </a:r>
                    </a:p>
                    <a:p>
                      <a:pPr marL="171450" indent="-171450">
                        <a:buFont typeface="Arial" charset="0"/>
                        <a:buChar char="•"/>
                      </a:pPr>
                      <a:r>
                        <a:rPr lang="en-US" sz="800" baseline="0" dirty="0"/>
                        <a:t>Venous leg ulcer</a:t>
                      </a:r>
                    </a:p>
                    <a:p>
                      <a:pPr marL="171450" indent="-171450">
                        <a:buFont typeface="Arial" charset="0"/>
                        <a:buChar char="•"/>
                      </a:pPr>
                      <a:r>
                        <a:rPr lang="en-US" sz="800" baseline="0" dirty="0"/>
                        <a:t>Burn</a:t>
                      </a:r>
                    </a:p>
                    <a:p>
                      <a:pPr marL="171450" indent="-171450">
                        <a:buFont typeface="Arial" charset="0"/>
                        <a:buChar char="•"/>
                      </a:pPr>
                      <a:r>
                        <a:rPr lang="en-US" sz="800" baseline="0" dirty="0"/>
                        <a:t>Malignant</a:t>
                      </a:r>
                    </a:p>
                    <a:p>
                      <a:pPr marL="171450" indent="-171450">
                        <a:buFont typeface="Arial" charset="0"/>
                        <a:buChar char="•"/>
                      </a:pPr>
                      <a:r>
                        <a:rPr lang="en-US" sz="800" baseline="0" dirty="0"/>
                        <a:t>Dry</a:t>
                      </a:r>
                    </a:p>
                    <a:p>
                      <a:pPr marL="171450" indent="-171450">
                        <a:buFont typeface="Arial" charset="0"/>
                        <a:buChar char="•"/>
                      </a:pPr>
                      <a:r>
                        <a:rPr lang="en-US" sz="800" baseline="0" dirty="0"/>
                        <a:t>Partial thickness</a:t>
                      </a:r>
                    </a:p>
                    <a:p>
                      <a:pPr marL="171450" indent="-171450">
                        <a:buFont typeface="Arial" charset="0"/>
                        <a:buChar char="•"/>
                      </a:pPr>
                      <a:r>
                        <a:rPr lang="en-US" sz="800" baseline="0" dirty="0"/>
                        <a:t>Laceration</a:t>
                      </a:r>
                    </a:p>
                    <a:p>
                      <a:pPr marL="171450" indent="-171450">
                        <a:buFont typeface="Arial" charset="0"/>
                        <a:buChar char="•"/>
                      </a:pPr>
                      <a:r>
                        <a:rPr lang="en-US" sz="800" baseline="0" dirty="0"/>
                        <a:t>Necrotic</a:t>
                      </a:r>
                    </a:p>
                    <a:p>
                      <a:pPr marL="171450" indent="-171450">
                        <a:buFont typeface="Arial" charset="0"/>
                        <a:buChar char="•"/>
                      </a:pPr>
                      <a:r>
                        <a:rPr lang="en-US" sz="800" baseline="0" dirty="0"/>
                        <a:t>Can be used with infections</a:t>
                      </a:r>
                    </a:p>
                    <a:p>
                      <a:endParaRPr lang="en-US" sz="800" dirty="0"/>
                    </a:p>
                  </a:txBody>
                  <a:tcPr marL="68580" marR="68580" marT="34290" marB="34290">
                    <a:solidFill>
                      <a:schemeClr val="bg2">
                        <a:lumMod val="40000"/>
                        <a:lumOff val="60000"/>
                      </a:schemeClr>
                    </a:solidFill>
                  </a:tcPr>
                </a:tc>
                <a:extLst>
                  <a:ext uri="{0D108BD9-81ED-4DB2-BD59-A6C34878D82A}">
                    <a16:rowId xmlns:a16="http://schemas.microsoft.com/office/drawing/2014/main" val="10002"/>
                  </a:ext>
                </a:extLst>
              </a:tr>
              <a:tr h="1600200">
                <a:tc>
                  <a:txBody>
                    <a:bodyPr/>
                    <a:lstStyle/>
                    <a:p>
                      <a:r>
                        <a:rPr lang="en-US" sz="800" dirty="0"/>
                        <a:t>Antimicrobial Dressings/Topical Antimicrobial</a:t>
                      </a:r>
                      <a:r>
                        <a:rPr lang="en-US" sz="800" baseline="0" dirty="0"/>
                        <a:t> Preparations</a:t>
                      </a:r>
                      <a:endParaRPr lang="en-US" sz="800" dirty="0"/>
                    </a:p>
                  </a:txBody>
                  <a:tcPr marL="68580" marR="68580" marT="34290" marB="34290">
                    <a:solidFill>
                      <a:schemeClr val="bg2">
                        <a:lumMod val="40000"/>
                        <a:lumOff val="60000"/>
                      </a:schemeClr>
                    </a:solidFill>
                  </a:tcPr>
                </a:tc>
                <a:tc>
                  <a:txBody>
                    <a:bodyPr/>
                    <a:lstStyle/>
                    <a:p>
                      <a:r>
                        <a:rPr lang="en-US" sz="800" dirty="0" err="1"/>
                        <a:t>Acticoat</a:t>
                      </a:r>
                      <a:r>
                        <a:rPr lang="en-US" sz="800" dirty="0"/>
                        <a:t>, </a:t>
                      </a:r>
                      <a:r>
                        <a:rPr lang="en-US" sz="800" dirty="0" err="1"/>
                        <a:t>Iodosorb</a:t>
                      </a:r>
                      <a:r>
                        <a:rPr lang="en-US" sz="800" dirty="0"/>
                        <a:t>, </a:t>
                      </a:r>
                      <a:r>
                        <a:rPr lang="en-US" sz="800" dirty="0" err="1"/>
                        <a:t>Flmazine</a:t>
                      </a:r>
                      <a:r>
                        <a:rPr lang="en-US" sz="800" dirty="0"/>
                        <a:t> (Smith &amp; Nephew); </a:t>
                      </a:r>
                      <a:r>
                        <a:rPr lang="en-US" sz="800" dirty="0" err="1"/>
                        <a:t>Tegasorb</a:t>
                      </a:r>
                      <a:r>
                        <a:rPr lang="en-US" sz="800" dirty="0"/>
                        <a:t> Silver;</a:t>
                      </a:r>
                      <a:r>
                        <a:rPr lang="en-US" sz="800" baseline="0" dirty="0"/>
                        <a:t> </a:t>
                      </a:r>
                      <a:r>
                        <a:rPr lang="en-US" sz="800" baseline="0" dirty="0" err="1"/>
                        <a:t>Tegaderm</a:t>
                      </a:r>
                      <a:r>
                        <a:rPr lang="en-US" sz="800" baseline="0" dirty="0"/>
                        <a:t> Ag Mesh </a:t>
                      </a:r>
                      <a:r>
                        <a:rPr lang="en-US" sz="800" baseline="0" dirty="0" err="1"/>
                        <a:t>dsg</a:t>
                      </a:r>
                      <a:r>
                        <a:rPr lang="en-US" sz="800" baseline="0" dirty="0"/>
                        <a:t> with silver; Alginate Ag Silver (3M); </a:t>
                      </a:r>
                      <a:r>
                        <a:rPr lang="en-US" sz="800" baseline="0" dirty="0" err="1"/>
                        <a:t>Actisorb</a:t>
                      </a:r>
                      <a:r>
                        <a:rPr lang="en-US" sz="800" baseline="0" dirty="0"/>
                        <a:t> Silver (Johnson &amp; Johnson); </a:t>
                      </a:r>
                      <a:r>
                        <a:rPr lang="en-US" sz="800" baseline="0" dirty="0" err="1"/>
                        <a:t>Mepilex</a:t>
                      </a:r>
                      <a:r>
                        <a:rPr lang="en-US" sz="800" baseline="0" dirty="0"/>
                        <a:t> Ag; </a:t>
                      </a:r>
                      <a:r>
                        <a:rPr lang="en-US" sz="800" baseline="0" dirty="0" err="1"/>
                        <a:t>Mesalt</a:t>
                      </a:r>
                      <a:r>
                        <a:rPr lang="en-US" sz="800" baseline="0" dirty="0"/>
                        <a:t> (</a:t>
                      </a:r>
                      <a:r>
                        <a:rPr lang="en-US" sz="800" baseline="0" dirty="0" err="1"/>
                        <a:t>Molnlycke</a:t>
                      </a:r>
                      <a:r>
                        <a:rPr lang="en-US" sz="800" baseline="0" dirty="0"/>
                        <a:t>); </a:t>
                      </a:r>
                      <a:r>
                        <a:rPr lang="en-US" sz="800" baseline="0" dirty="0" err="1"/>
                        <a:t>Medihoney</a:t>
                      </a:r>
                      <a:r>
                        <a:rPr lang="en-US" sz="800" baseline="0" dirty="0"/>
                        <a:t> (Derma Science); </a:t>
                      </a:r>
                      <a:r>
                        <a:rPr lang="en-US" sz="800" baseline="0" dirty="0" err="1"/>
                        <a:t>Plymem</a:t>
                      </a:r>
                      <a:r>
                        <a:rPr lang="en-US" sz="800" baseline="0" dirty="0"/>
                        <a:t> Silver</a:t>
                      </a:r>
                      <a:endParaRPr lang="en-US" sz="800" dirty="0"/>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800" dirty="0" err="1"/>
                        <a:t>Acticoat</a:t>
                      </a:r>
                      <a:r>
                        <a:rPr lang="en-US" sz="800" dirty="0"/>
                        <a:t> remains effective for up to 3 days; use with sterile</a:t>
                      </a:r>
                      <a:r>
                        <a:rPr lang="en-US" sz="800" baseline="0" dirty="0"/>
                        <a:t> water not normal saline; can be remoistened</a:t>
                      </a:r>
                    </a:p>
                    <a:p>
                      <a:pPr marL="171450" indent="-171450">
                        <a:buFont typeface="Arial" charset="0"/>
                        <a:buChar char="•"/>
                      </a:pPr>
                      <a:r>
                        <a:rPr lang="en-US" sz="800" baseline="0" dirty="0" err="1"/>
                        <a:t>Actisorb</a:t>
                      </a:r>
                      <a:r>
                        <a:rPr lang="en-US" sz="800" baseline="0" dirty="0"/>
                        <a:t> Silver contains charcoal which absorbs odor and bacterial toxins</a:t>
                      </a:r>
                    </a:p>
                    <a:p>
                      <a:pPr marL="171450" indent="-171450">
                        <a:buFont typeface="Arial" charset="0"/>
                        <a:buChar char="•"/>
                      </a:pPr>
                      <a:r>
                        <a:rPr lang="en-US" sz="800" baseline="0" dirty="0" err="1"/>
                        <a:t>Iodosorb’s</a:t>
                      </a:r>
                      <a:r>
                        <a:rPr lang="en-US" sz="800" baseline="0" dirty="0"/>
                        <a:t> antimicrobial activity is sustained for 3 days; goes on brown—change when cream colored</a:t>
                      </a:r>
                    </a:p>
                    <a:p>
                      <a:pPr marL="171450" indent="-171450">
                        <a:buFont typeface="Arial" charset="0"/>
                        <a:buChar char="•"/>
                      </a:pPr>
                      <a:r>
                        <a:rPr lang="en-US" sz="800" baseline="0" dirty="0" err="1"/>
                        <a:t>Medihone</a:t>
                      </a:r>
                      <a:r>
                        <a:rPr lang="en-US" sz="800" baseline="0" dirty="0"/>
                        <a:t> Calcium alginate for wet wounds &amp; </a:t>
                      </a:r>
                      <a:r>
                        <a:rPr lang="en-US" sz="800" baseline="0" dirty="0" err="1"/>
                        <a:t>honeycolloid</a:t>
                      </a:r>
                      <a:r>
                        <a:rPr lang="en-US" sz="800" baseline="0" dirty="0"/>
                        <a:t> for dry wounds and  debriding; quickly reduces odor and useful in all phases of wound healing</a:t>
                      </a:r>
                    </a:p>
                    <a:p>
                      <a:pPr marL="171450" indent="-171450">
                        <a:buFont typeface="Arial" charset="0"/>
                        <a:buChar char="•"/>
                      </a:pPr>
                      <a:r>
                        <a:rPr lang="en-US" sz="800" baseline="0" dirty="0" err="1"/>
                        <a:t>Mesalt</a:t>
                      </a:r>
                      <a:r>
                        <a:rPr lang="en-US" sz="800" baseline="0" dirty="0"/>
                        <a:t> is impregnated with sodium chloride (hypertonic solution); use on wet wounds only and change q 24 hours</a:t>
                      </a:r>
                    </a:p>
                    <a:p>
                      <a:pPr marL="171450" indent="-171450">
                        <a:buFont typeface="Arial" charset="0"/>
                        <a:buChar char="•"/>
                      </a:pPr>
                      <a:r>
                        <a:rPr lang="en-US" sz="800" baseline="0" dirty="0" err="1"/>
                        <a:t>Mepilex</a:t>
                      </a:r>
                      <a:r>
                        <a:rPr lang="en-US" sz="800" baseline="0" dirty="0"/>
                        <a:t> Border Ag is an antimicrobial all-in-one foam dressing that effectively absorbs and retains exudate and maintains a moist wound environment; change q 7 days. </a:t>
                      </a:r>
                      <a:endParaRPr lang="en-US" sz="800" dirty="0"/>
                    </a:p>
                  </a:txBody>
                  <a:tcPr marL="68580" marR="68580" marT="34290" marB="34290">
                    <a:solidFill>
                      <a:schemeClr val="bg2">
                        <a:lumMod val="40000"/>
                        <a:lumOff val="60000"/>
                      </a:schemeClr>
                    </a:solidFill>
                  </a:tcPr>
                </a:tc>
                <a:tc>
                  <a:txBody>
                    <a:bodyPr/>
                    <a:lstStyle/>
                    <a:p>
                      <a:pPr marL="171450" indent="-171450">
                        <a:buFont typeface="Arial" charset="0"/>
                        <a:buChar char="•"/>
                      </a:pPr>
                      <a:r>
                        <a:rPr lang="en-US" sz="800" dirty="0"/>
                        <a:t>Moderate/High </a:t>
                      </a:r>
                      <a:r>
                        <a:rPr lang="en-US" sz="800" dirty="0" err="1"/>
                        <a:t>exudating</a:t>
                      </a:r>
                      <a:endParaRPr lang="en-US" sz="800" dirty="0"/>
                    </a:p>
                    <a:p>
                      <a:pPr marL="171450" indent="-171450">
                        <a:buFont typeface="Arial" charset="0"/>
                        <a:buChar char="•"/>
                      </a:pPr>
                      <a:r>
                        <a:rPr lang="en-US" sz="800" dirty="0"/>
                        <a:t>Pressure ulcer</a:t>
                      </a:r>
                    </a:p>
                    <a:p>
                      <a:pPr marL="171450" indent="-171450">
                        <a:buFont typeface="Arial" charset="0"/>
                        <a:buChar char="•"/>
                      </a:pPr>
                      <a:r>
                        <a:rPr lang="en-US" sz="800" dirty="0"/>
                        <a:t>Surgical</a:t>
                      </a:r>
                    </a:p>
                    <a:p>
                      <a:pPr marL="171450" indent="-171450">
                        <a:buFont typeface="Arial" charset="0"/>
                        <a:buChar char="•"/>
                      </a:pPr>
                      <a:r>
                        <a:rPr lang="en-US" sz="800" dirty="0"/>
                        <a:t>Venous leg ulcer</a:t>
                      </a:r>
                    </a:p>
                    <a:p>
                      <a:pPr marL="171450" indent="-171450">
                        <a:buFont typeface="Arial" charset="0"/>
                        <a:buChar char="•"/>
                      </a:pPr>
                      <a:r>
                        <a:rPr lang="en-US" sz="800" dirty="0"/>
                        <a:t>Diabetic ulcer</a:t>
                      </a:r>
                    </a:p>
                    <a:p>
                      <a:pPr marL="171450" indent="-171450">
                        <a:buFont typeface="Arial" charset="0"/>
                        <a:buChar char="•"/>
                      </a:pPr>
                      <a:r>
                        <a:rPr lang="en-US" sz="800" dirty="0"/>
                        <a:t>Burn</a:t>
                      </a:r>
                    </a:p>
                    <a:p>
                      <a:pPr marL="171450" indent="-171450">
                        <a:buFont typeface="Arial" charset="0"/>
                        <a:buChar char="•"/>
                      </a:pPr>
                      <a:r>
                        <a:rPr lang="en-US" sz="800" dirty="0"/>
                        <a:t>Infected</a:t>
                      </a:r>
                    </a:p>
                    <a:p>
                      <a:pPr marL="171450" indent="-171450">
                        <a:buFont typeface="Arial" charset="0"/>
                        <a:buChar char="•"/>
                      </a:pPr>
                      <a:r>
                        <a:rPr lang="en-US" sz="800" dirty="0"/>
                        <a:t>Sloughy or infected wounds</a:t>
                      </a:r>
                    </a:p>
                    <a:p>
                      <a:pPr marL="171450" indent="-171450">
                        <a:buFont typeface="Arial" charset="0"/>
                        <a:buChar char="•"/>
                      </a:pPr>
                      <a:r>
                        <a:rPr lang="en-US" sz="800" dirty="0" err="1"/>
                        <a:t>Fungating</a:t>
                      </a:r>
                      <a:r>
                        <a:rPr lang="en-US" sz="800" dirty="0"/>
                        <a:t> exogenous tumors (commonly from late stage breast cancer)</a:t>
                      </a:r>
                    </a:p>
                    <a:p>
                      <a:pPr marL="171450" indent="-171450">
                        <a:buFont typeface="Arial" charset="0"/>
                        <a:buChar char="•"/>
                      </a:pPr>
                      <a:r>
                        <a:rPr lang="en-US" sz="800" dirty="0"/>
                        <a:t>Cellulitis</a:t>
                      </a:r>
                    </a:p>
                  </a:txBody>
                  <a:tcPr marL="68580" marR="68580" marT="34290" marB="34290">
                    <a:solidFill>
                      <a:schemeClr val="bg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704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776" y="1"/>
            <a:ext cx="8047517" cy="994172"/>
          </a:xfrm>
        </p:spPr>
        <p:txBody>
          <a:bodyPr/>
          <a:lstStyle/>
          <a:p>
            <a:pPr algn="ctr"/>
            <a:r>
              <a:rPr lang="en-US" dirty="0">
                <a:solidFill>
                  <a:schemeClr val="tx1"/>
                </a:solidFill>
              </a:rPr>
              <a:t>What Is </a:t>
            </a:r>
            <a:r>
              <a:rPr lang="en-US" dirty="0" err="1">
                <a:solidFill>
                  <a:schemeClr val="tx1"/>
                </a:solidFill>
              </a:rPr>
              <a:t>Iodosorb</a:t>
            </a:r>
            <a:r>
              <a:rPr lang="en-US" dirty="0">
                <a:solidFill>
                  <a:schemeClr val="tx1"/>
                </a:solidFill>
              </a:rPr>
              <a:t> (</a:t>
            </a:r>
            <a:r>
              <a:rPr lang="en-US" dirty="0" err="1">
                <a:solidFill>
                  <a:schemeClr val="tx1"/>
                </a:solidFill>
              </a:rPr>
              <a:t>Cadexomer</a:t>
            </a:r>
            <a:r>
              <a:rPr lang="en-US" dirty="0">
                <a:solidFill>
                  <a:schemeClr val="tx1"/>
                </a:solidFill>
              </a:rPr>
              <a:t> Iodine)?</a:t>
            </a:r>
          </a:p>
        </p:txBody>
      </p:sp>
      <p:sp>
        <p:nvSpPr>
          <p:cNvPr id="3" name="Content Placeholder 2"/>
          <p:cNvSpPr>
            <a:spLocks noGrp="1"/>
          </p:cNvSpPr>
          <p:nvPr>
            <p:ph idx="1"/>
          </p:nvPr>
        </p:nvSpPr>
        <p:spPr>
          <a:xfrm>
            <a:off x="325623" y="1083592"/>
            <a:ext cx="4809904" cy="3263504"/>
          </a:xfrm>
        </p:spPr>
        <p:txBody>
          <a:bodyPr>
            <a:normAutofit fontScale="55000" lnSpcReduction="20000"/>
          </a:bodyPr>
          <a:lstStyle/>
          <a:p>
            <a:pPr>
              <a:buClr>
                <a:srgbClr val="C00000"/>
              </a:buClr>
            </a:pPr>
            <a:r>
              <a:rPr lang="en-US" dirty="0" err="1">
                <a:solidFill>
                  <a:schemeClr val="tx1"/>
                </a:solidFill>
              </a:rPr>
              <a:t>Cadexomer</a:t>
            </a:r>
            <a:r>
              <a:rPr lang="en-US" dirty="0">
                <a:solidFill>
                  <a:schemeClr val="tx1"/>
                </a:solidFill>
              </a:rPr>
              <a:t> iodine is a hydrophilic starch polymer bead, containing 0.9% w/w iodine. </a:t>
            </a:r>
          </a:p>
          <a:p>
            <a:pPr>
              <a:buClr>
                <a:srgbClr val="C00000"/>
              </a:buClr>
            </a:pPr>
            <a:r>
              <a:rPr lang="en-US" dirty="0">
                <a:solidFill>
                  <a:schemeClr val="tx1"/>
                </a:solidFill>
              </a:rPr>
              <a:t>When in contact with wound exudates, it releases free iodine (an antiseptic), which reduces the bacterial count. </a:t>
            </a:r>
          </a:p>
          <a:p>
            <a:pPr>
              <a:buClr>
                <a:srgbClr val="C00000"/>
              </a:buClr>
            </a:pPr>
            <a:r>
              <a:rPr lang="en-US" dirty="0">
                <a:solidFill>
                  <a:schemeClr val="tx1"/>
                </a:solidFill>
              </a:rPr>
              <a:t>It also absorbs fluid, removes pus and debris, and facilitates </a:t>
            </a:r>
            <a:r>
              <a:rPr lang="en-US" dirty="0" err="1">
                <a:solidFill>
                  <a:schemeClr val="tx1"/>
                </a:solidFill>
              </a:rPr>
              <a:t>desloughing</a:t>
            </a:r>
            <a:r>
              <a:rPr lang="en-US" dirty="0">
                <a:solidFill>
                  <a:schemeClr val="tx1"/>
                </a:solidFill>
              </a:rPr>
              <a:t>.</a:t>
            </a:r>
            <a:r>
              <a:rPr lang="en-US" baseline="30000" dirty="0">
                <a:solidFill>
                  <a:schemeClr val="tx1"/>
                </a:solidFill>
              </a:rPr>
              <a:t> </a:t>
            </a:r>
          </a:p>
          <a:p>
            <a:pPr>
              <a:buClr>
                <a:srgbClr val="C00000"/>
              </a:buClr>
            </a:pPr>
            <a:r>
              <a:rPr lang="en-US" dirty="0">
                <a:solidFill>
                  <a:schemeClr val="tx1"/>
                </a:solidFill>
              </a:rPr>
              <a:t>In addition, </a:t>
            </a:r>
            <a:r>
              <a:rPr lang="en-US" dirty="0" err="1">
                <a:solidFill>
                  <a:schemeClr val="tx1"/>
                </a:solidFill>
              </a:rPr>
              <a:t>cadexomer</a:t>
            </a:r>
            <a:r>
              <a:rPr lang="en-US" dirty="0">
                <a:solidFill>
                  <a:schemeClr val="tx1"/>
                </a:solidFill>
              </a:rPr>
              <a:t> iodine maintains a moist environment to promote the healing of chronic skin ulcers. </a:t>
            </a:r>
          </a:p>
        </p:txBody>
      </p:sp>
      <p:sp>
        <p:nvSpPr>
          <p:cNvPr id="4" name="TextBox 3"/>
          <p:cNvSpPr txBox="1"/>
          <p:nvPr/>
        </p:nvSpPr>
        <p:spPr>
          <a:xfrm>
            <a:off x="4572000" y="4436515"/>
            <a:ext cx="4299995" cy="415498"/>
          </a:xfrm>
          <a:prstGeom prst="rect">
            <a:avLst/>
          </a:prstGeom>
          <a:noFill/>
        </p:spPr>
        <p:txBody>
          <a:bodyPr wrap="square" rtlCol="0">
            <a:spAutoFit/>
          </a:bodyPr>
          <a:lstStyle/>
          <a:p>
            <a:pPr marL="302419" indent="-302419"/>
            <a:r>
              <a:rPr lang="en-US" sz="1050" dirty="0"/>
              <a:t>Ormiston MC, et al. Controlled trial of </a:t>
            </a:r>
            <a:r>
              <a:rPr lang="en-US" sz="1050" dirty="0" err="1"/>
              <a:t>Iodosorb</a:t>
            </a:r>
            <a:r>
              <a:rPr lang="en-US" sz="1050" dirty="0"/>
              <a:t> in chronic venous ulcers. </a:t>
            </a:r>
            <a:r>
              <a:rPr lang="en-US" sz="1050" i="1" dirty="0"/>
              <a:t>Br Med J </a:t>
            </a:r>
            <a:r>
              <a:rPr lang="en-US" sz="1050" b="1" dirty="0"/>
              <a:t>1985</a:t>
            </a:r>
            <a:r>
              <a:rPr lang="en-US" sz="1050" dirty="0"/>
              <a:t> (291)6491:  308-310.</a:t>
            </a:r>
          </a:p>
        </p:txBody>
      </p:sp>
      <p:pic>
        <p:nvPicPr>
          <p:cNvPr id="5" name="Picture 2" descr="https://www.adwdiabetes.com/images/smith-nephew-iodosorb-gel-10g.jpg"/>
          <p:cNvPicPr>
            <a:picLocks noChangeAspect="1" noChangeArrowheads="1"/>
          </p:cNvPicPr>
          <p:nvPr/>
        </p:nvPicPr>
        <p:blipFill rotWithShape="1">
          <a:blip r:embed="rId2">
            <a:extLst>
              <a:ext uri="{28A0092B-C50C-407E-A947-70E740481C1C}">
                <a14:useLocalDpi xmlns:a14="http://schemas.microsoft.com/office/drawing/2010/main" val="0"/>
              </a:ext>
            </a:extLst>
          </a:blip>
          <a:srcRect t="25605" b="31563"/>
          <a:stretch/>
        </p:blipFill>
        <p:spPr bwMode="auto">
          <a:xfrm>
            <a:off x="5223244" y="994173"/>
            <a:ext cx="3716006" cy="1132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doflex_cadexomer_iodine_gel.jpg"/>
          <p:cNvPicPr>
            <a:picLocks noChangeAspect="1" noChangeArrowheads="1"/>
          </p:cNvPicPr>
          <p:nvPr/>
        </p:nvPicPr>
        <p:blipFill rotWithShape="1">
          <a:blip r:embed="rId3">
            <a:extLst>
              <a:ext uri="{28A0092B-C50C-407E-A947-70E740481C1C}">
                <a14:useLocalDpi xmlns:a14="http://schemas.microsoft.com/office/drawing/2010/main" val="0"/>
              </a:ext>
            </a:extLst>
          </a:blip>
          <a:srcRect t="11392" b="16609"/>
          <a:stretch/>
        </p:blipFill>
        <p:spPr bwMode="auto">
          <a:xfrm>
            <a:off x="5602175" y="2219627"/>
            <a:ext cx="3034118" cy="221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8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How Does </a:t>
            </a:r>
            <a:r>
              <a:rPr lang="en-US" dirty="0" err="1">
                <a:solidFill>
                  <a:schemeClr val="tx1"/>
                </a:solidFill>
              </a:rPr>
              <a:t>Iodosorb</a:t>
            </a:r>
            <a:r>
              <a:rPr lang="en-US" dirty="0">
                <a:solidFill>
                  <a:schemeClr val="tx1"/>
                </a:solidFill>
              </a:rPr>
              <a:t> Work?</a:t>
            </a:r>
          </a:p>
        </p:txBody>
      </p:sp>
      <p:sp>
        <p:nvSpPr>
          <p:cNvPr id="3" name="Content Placeholder 2"/>
          <p:cNvSpPr>
            <a:spLocks noGrp="1"/>
          </p:cNvSpPr>
          <p:nvPr>
            <p:ph idx="1"/>
          </p:nvPr>
        </p:nvSpPr>
        <p:spPr>
          <a:xfrm>
            <a:off x="628651" y="1464710"/>
            <a:ext cx="7242101" cy="2839709"/>
          </a:xfrm>
        </p:spPr>
        <p:txBody>
          <a:bodyPr>
            <a:normAutofit fontScale="62500" lnSpcReduction="20000"/>
          </a:bodyPr>
          <a:lstStyle/>
          <a:p>
            <a:pPr>
              <a:buClr>
                <a:srgbClr val="C00000"/>
              </a:buClr>
            </a:pPr>
            <a:r>
              <a:rPr lang="en-US" dirty="0" err="1">
                <a:solidFill>
                  <a:schemeClr val="tx1"/>
                </a:solidFill>
              </a:rPr>
              <a:t>Cadexomer</a:t>
            </a:r>
            <a:r>
              <a:rPr lang="en-US" dirty="0">
                <a:solidFill>
                  <a:schemeClr val="tx1"/>
                </a:solidFill>
              </a:rPr>
              <a:t> iodine consists of spherical microbeads with a three-dimensional network of modified starch. The microbeads contain iodine within its matrix. When applied to the wound, the highly hydrophilic microbeads absorb exudate from the wound surface, swelling to form a gel, and progressively release iodine at the wound surface. </a:t>
            </a:r>
          </a:p>
          <a:p>
            <a:pPr>
              <a:buClr>
                <a:srgbClr val="C00000"/>
              </a:buClr>
            </a:pPr>
            <a:r>
              <a:rPr lang="en-US" dirty="0">
                <a:solidFill>
                  <a:schemeClr val="tx1"/>
                </a:solidFill>
              </a:rPr>
              <a:t>One gram of powder can absorb as much as 7 mL of fluid. </a:t>
            </a:r>
            <a:r>
              <a:rPr lang="en-US" dirty="0" err="1">
                <a:solidFill>
                  <a:schemeClr val="tx1"/>
                </a:solidFill>
              </a:rPr>
              <a:t>Cadexomer</a:t>
            </a:r>
            <a:r>
              <a:rPr lang="en-US" dirty="0">
                <a:solidFill>
                  <a:schemeClr val="tx1"/>
                </a:solidFill>
              </a:rPr>
              <a:t> iodine promotes an acid pH that favors the antimicrobial activity of the iodine.</a:t>
            </a:r>
          </a:p>
        </p:txBody>
      </p:sp>
    </p:spTree>
    <p:extLst>
      <p:ext uri="{BB962C8B-B14F-4D97-AF65-F5344CB8AC3E}">
        <p14:creationId xmlns:p14="http://schemas.microsoft.com/office/powerpoint/2010/main" val="77215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How Does </a:t>
            </a:r>
            <a:r>
              <a:rPr lang="en-US" dirty="0" err="1">
                <a:solidFill>
                  <a:schemeClr val="tx1"/>
                </a:solidFill>
              </a:rPr>
              <a:t>Iodosorb</a:t>
            </a:r>
            <a:r>
              <a:rPr lang="en-US" dirty="0">
                <a:solidFill>
                  <a:schemeClr val="tx1"/>
                </a:solidFill>
              </a:rPr>
              <a:t> Work?</a:t>
            </a:r>
          </a:p>
        </p:txBody>
      </p:sp>
      <p:sp>
        <p:nvSpPr>
          <p:cNvPr id="3" name="Content Placeholder 2"/>
          <p:cNvSpPr>
            <a:spLocks noGrp="1"/>
          </p:cNvSpPr>
          <p:nvPr>
            <p:ph idx="1"/>
          </p:nvPr>
        </p:nvSpPr>
        <p:spPr>
          <a:xfrm>
            <a:off x="628651" y="1464710"/>
            <a:ext cx="3859433" cy="2839709"/>
          </a:xfrm>
        </p:spPr>
        <p:txBody>
          <a:bodyPr>
            <a:normAutofit fontScale="62500" lnSpcReduction="20000"/>
          </a:bodyPr>
          <a:lstStyle/>
          <a:p>
            <a:pPr>
              <a:buClr>
                <a:srgbClr val="C00000"/>
              </a:buClr>
            </a:pPr>
            <a:r>
              <a:rPr lang="en-US" dirty="0" err="1">
                <a:solidFill>
                  <a:schemeClr val="tx1"/>
                </a:solidFill>
              </a:rPr>
              <a:t>Cadexomer</a:t>
            </a:r>
            <a:r>
              <a:rPr lang="en-US" dirty="0">
                <a:solidFill>
                  <a:schemeClr val="tx1"/>
                </a:solidFill>
              </a:rPr>
              <a:t> iodine (both ointment and powder), in comparison with standard care alone, increases the percentage of reduction in ulcer size and promotes complete wound healing in chronic ulcers.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433" y="1682512"/>
            <a:ext cx="3460917" cy="2621907"/>
          </a:xfrm>
          <a:prstGeom prst="rect">
            <a:avLst/>
          </a:prstGeom>
        </p:spPr>
      </p:pic>
      <p:sp>
        <p:nvSpPr>
          <p:cNvPr id="5" name="TextBox 4"/>
          <p:cNvSpPr txBox="1"/>
          <p:nvPr/>
        </p:nvSpPr>
        <p:spPr>
          <a:xfrm>
            <a:off x="4634893" y="4423633"/>
            <a:ext cx="4299995" cy="577081"/>
          </a:xfrm>
          <a:prstGeom prst="rect">
            <a:avLst/>
          </a:prstGeom>
          <a:noFill/>
        </p:spPr>
        <p:txBody>
          <a:bodyPr wrap="square" rtlCol="0">
            <a:spAutoFit/>
          </a:bodyPr>
          <a:lstStyle/>
          <a:p>
            <a:pPr marL="302419" indent="-302419"/>
            <a:r>
              <a:rPr lang="en-US" sz="1050" dirty="0"/>
              <a:t>Raju R, et al. Efficacy of </a:t>
            </a:r>
            <a:r>
              <a:rPr lang="en-US" sz="1050" dirty="0" err="1"/>
              <a:t>cadexomer</a:t>
            </a:r>
            <a:r>
              <a:rPr lang="en-US" sz="1050" dirty="0"/>
              <a:t> iodine in the treatment of chronic ulcers: a randomized, multicenter, controlled trial. </a:t>
            </a:r>
            <a:r>
              <a:rPr lang="en-US" sz="1050" i="1" dirty="0"/>
              <a:t>Wounds</a:t>
            </a:r>
            <a:r>
              <a:rPr lang="en-US" sz="1050" dirty="0"/>
              <a:t> 2019 (31)3: 85-90.</a:t>
            </a:r>
          </a:p>
        </p:txBody>
      </p:sp>
      <p:sp>
        <p:nvSpPr>
          <p:cNvPr id="6" name="TextBox 5"/>
          <p:cNvSpPr txBox="1"/>
          <p:nvPr/>
        </p:nvSpPr>
        <p:spPr>
          <a:xfrm>
            <a:off x="4757196" y="1274757"/>
            <a:ext cx="4262135" cy="461665"/>
          </a:xfrm>
          <a:prstGeom prst="rect">
            <a:avLst/>
          </a:prstGeom>
          <a:noFill/>
        </p:spPr>
        <p:txBody>
          <a:bodyPr wrap="square" rtlCol="0">
            <a:spAutoFit/>
          </a:bodyPr>
          <a:lstStyle/>
          <a:p>
            <a:pPr marL="302419" indent="-302419" algn="ctr"/>
            <a:r>
              <a:rPr lang="en-US" sz="1200" dirty="0"/>
              <a:t>Percentage of reduction in ulcer size from baseline to 12 weeks</a:t>
            </a:r>
          </a:p>
        </p:txBody>
      </p:sp>
    </p:spTree>
    <p:extLst>
      <p:ext uri="{BB962C8B-B14F-4D97-AF65-F5344CB8AC3E}">
        <p14:creationId xmlns:p14="http://schemas.microsoft.com/office/powerpoint/2010/main" val="36991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2981"/>
            <a:ext cx="7886700" cy="994172"/>
          </a:xfrm>
        </p:spPr>
        <p:txBody>
          <a:bodyPr/>
          <a:lstStyle/>
          <a:p>
            <a:pPr algn="ctr"/>
            <a:r>
              <a:rPr lang="en-US" dirty="0">
                <a:solidFill>
                  <a:schemeClr val="tx1"/>
                </a:solidFill>
              </a:rPr>
              <a:t>What Is Collagenase?</a:t>
            </a:r>
          </a:p>
        </p:txBody>
      </p:sp>
      <p:sp>
        <p:nvSpPr>
          <p:cNvPr id="3" name="Content Placeholder 2"/>
          <p:cNvSpPr>
            <a:spLocks noGrp="1"/>
          </p:cNvSpPr>
          <p:nvPr>
            <p:ph idx="1"/>
          </p:nvPr>
        </p:nvSpPr>
        <p:spPr>
          <a:xfrm>
            <a:off x="366823" y="560602"/>
            <a:ext cx="4568678" cy="3241429"/>
          </a:xfrm>
        </p:spPr>
        <p:txBody>
          <a:bodyPr>
            <a:noAutofit/>
          </a:bodyPr>
          <a:lstStyle/>
          <a:p>
            <a:pPr>
              <a:buClr>
                <a:srgbClr val="C00000"/>
              </a:buClr>
            </a:pPr>
            <a:r>
              <a:rPr lang="en-US" sz="1800" dirty="0">
                <a:solidFill>
                  <a:schemeClr val="tx1"/>
                </a:solidFill>
              </a:rPr>
              <a:t>Collagenase Santyl is a sterile enzymatic debriding ointment It possesses the unique ability to digest collagen in necrotic tissue. It is an adjunct to surgery.</a:t>
            </a:r>
          </a:p>
          <a:p>
            <a:pPr>
              <a:buClr>
                <a:srgbClr val="C00000"/>
              </a:buClr>
            </a:pPr>
            <a:r>
              <a:rPr lang="en-US" sz="1800" u="sng" dirty="0">
                <a:solidFill>
                  <a:schemeClr val="tx1"/>
                </a:solidFill>
              </a:rPr>
              <a:t>Never</a:t>
            </a:r>
            <a:r>
              <a:rPr lang="en-US" sz="1800" dirty="0">
                <a:solidFill>
                  <a:schemeClr val="tx1"/>
                </a:solidFill>
              </a:rPr>
              <a:t> use it with an eschar or prior to debridement. Nor if their is an elevated WBC that could be coming from the wound or if patient has a left shift (high neutrophils).</a:t>
            </a:r>
          </a:p>
          <a:p>
            <a:pPr>
              <a:buClr>
                <a:srgbClr val="C00000"/>
              </a:buClr>
            </a:pPr>
            <a:r>
              <a:rPr lang="en-US" sz="1800" dirty="0">
                <a:solidFill>
                  <a:schemeClr val="tx1"/>
                </a:solidFill>
              </a:rPr>
              <a:t>Collagenase is a healing agent that degrades basement membrane and facilitates new blood vessel growth (angiogenesis), and new skin (epithelialization).</a:t>
            </a:r>
          </a:p>
        </p:txBody>
      </p:sp>
      <p:pic>
        <p:nvPicPr>
          <p:cNvPr id="7170" name="Picture 2" descr="ollagenase SANTYL Ointment enzymatic debrider | Smith+Nephew - Co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955" y="1062990"/>
            <a:ext cx="3571875"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Are Pros/Cons of Collagenase?</a:t>
            </a:r>
          </a:p>
        </p:txBody>
      </p:sp>
      <p:sp>
        <p:nvSpPr>
          <p:cNvPr id="3" name="Content Placeholder 2"/>
          <p:cNvSpPr>
            <a:spLocks noGrp="1"/>
          </p:cNvSpPr>
          <p:nvPr>
            <p:ph idx="1"/>
          </p:nvPr>
        </p:nvSpPr>
        <p:spPr/>
        <p:txBody>
          <a:bodyPr/>
          <a:lstStyle/>
          <a:p>
            <a:pPr>
              <a:buClr>
                <a:srgbClr val="C00000"/>
              </a:buClr>
            </a:pPr>
            <a:r>
              <a:rPr lang="en-US" sz="2000" dirty="0">
                <a:solidFill>
                  <a:schemeClr val="tx1"/>
                </a:solidFill>
              </a:rPr>
              <a:t>There is a lack of RCTs with adequate methodological quality. </a:t>
            </a:r>
          </a:p>
          <a:p>
            <a:pPr>
              <a:buClr>
                <a:srgbClr val="C00000"/>
              </a:buClr>
            </a:pPr>
            <a:r>
              <a:rPr lang="en-US" sz="2000" dirty="0">
                <a:solidFill>
                  <a:schemeClr val="tx1"/>
                </a:solidFill>
              </a:rPr>
              <a:t>Collagenase appears beneficial for wound healing and for its ability to remove necrotic or devitalized tissues in pressure ulcers, diabetic foot ulcers, and in burns with topical antibiotics. </a:t>
            </a:r>
          </a:p>
          <a:p>
            <a:pPr>
              <a:buClr>
                <a:srgbClr val="C00000"/>
              </a:buClr>
            </a:pPr>
            <a:r>
              <a:rPr lang="en-US" sz="2000" dirty="0">
                <a:solidFill>
                  <a:schemeClr val="tx1"/>
                </a:solidFill>
              </a:rPr>
              <a:t>Patients treated with collagenase may have an increased risk of adverse events (e.g., cellulitis) compared to alternative treatments. </a:t>
            </a:r>
          </a:p>
          <a:p>
            <a:endParaRPr lang="en-US" sz="2000" dirty="0">
              <a:solidFill>
                <a:schemeClr val="tx1"/>
              </a:solidFill>
            </a:endParaRPr>
          </a:p>
        </p:txBody>
      </p:sp>
      <p:sp>
        <p:nvSpPr>
          <p:cNvPr id="4" name="TextBox 3"/>
          <p:cNvSpPr txBox="1"/>
          <p:nvPr/>
        </p:nvSpPr>
        <p:spPr>
          <a:xfrm>
            <a:off x="4644342" y="4078724"/>
            <a:ext cx="4299995" cy="577081"/>
          </a:xfrm>
          <a:prstGeom prst="rect">
            <a:avLst/>
          </a:prstGeom>
          <a:noFill/>
        </p:spPr>
        <p:txBody>
          <a:bodyPr wrap="square" rtlCol="0">
            <a:spAutoFit/>
          </a:bodyPr>
          <a:lstStyle/>
          <a:p>
            <a:pPr marL="302419" indent="-302419"/>
            <a:r>
              <a:rPr lang="en-US" sz="1050" dirty="0" err="1">
                <a:solidFill>
                  <a:schemeClr val="bg1"/>
                </a:solidFill>
              </a:rPr>
              <a:t>Patry</a:t>
            </a:r>
            <a:r>
              <a:rPr lang="en-US" sz="1050" dirty="0">
                <a:solidFill>
                  <a:schemeClr val="bg1"/>
                </a:solidFill>
              </a:rPr>
              <a:t> J, et al. Enzymatic debridement with collagenase in wounds and ulcers: a systematic review and meta-analysis. </a:t>
            </a:r>
            <a:r>
              <a:rPr lang="en-US" sz="1050" i="1" dirty="0">
                <a:solidFill>
                  <a:schemeClr val="bg1"/>
                </a:solidFill>
              </a:rPr>
              <a:t>International Wound Journal </a:t>
            </a:r>
            <a:r>
              <a:rPr lang="en-US" sz="1050" dirty="0">
                <a:solidFill>
                  <a:schemeClr val="bg1"/>
                </a:solidFill>
              </a:rPr>
              <a:t>2017 (14)6: 1055-1065.</a:t>
            </a:r>
          </a:p>
        </p:txBody>
      </p:sp>
    </p:spTree>
    <p:extLst>
      <p:ext uri="{BB962C8B-B14F-4D97-AF65-F5344CB8AC3E}">
        <p14:creationId xmlns:p14="http://schemas.microsoft.com/office/powerpoint/2010/main" val="2116588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9825"/>
            <a:ext cx="9720816" cy="994172"/>
          </a:xfrm>
        </p:spPr>
        <p:txBody>
          <a:bodyPr>
            <a:normAutofit fontScale="90000"/>
          </a:bodyPr>
          <a:lstStyle/>
          <a:p>
            <a:pPr algn="ctr"/>
            <a:r>
              <a:rPr lang="en-US" dirty="0">
                <a:solidFill>
                  <a:schemeClr val="tx1"/>
                </a:solidFill>
              </a:rPr>
              <a:t>What Is </a:t>
            </a:r>
            <a:r>
              <a:rPr lang="en-US" dirty="0" err="1">
                <a:solidFill>
                  <a:schemeClr val="tx1"/>
                </a:solidFill>
              </a:rPr>
              <a:t>Silvadene</a:t>
            </a:r>
            <a:r>
              <a:rPr lang="en-US" dirty="0">
                <a:solidFill>
                  <a:schemeClr val="tx1"/>
                </a:solidFill>
              </a:rPr>
              <a:t> </a:t>
            </a:r>
            <a:br>
              <a:rPr lang="en-US" dirty="0">
                <a:solidFill>
                  <a:schemeClr val="tx1"/>
                </a:solidFill>
              </a:rPr>
            </a:br>
            <a:r>
              <a:rPr lang="en-US" dirty="0">
                <a:solidFill>
                  <a:schemeClr val="tx1"/>
                </a:solidFill>
              </a:rPr>
              <a:t>(Silver sulfadiazine [SSD])?</a:t>
            </a:r>
          </a:p>
        </p:txBody>
      </p:sp>
      <p:sp>
        <p:nvSpPr>
          <p:cNvPr id="3" name="Content Placeholder 2"/>
          <p:cNvSpPr>
            <a:spLocks noGrp="1"/>
          </p:cNvSpPr>
          <p:nvPr>
            <p:ph idx="1"/>
          </p:nvPr>
        </p:nvSpPr>
        <p:spPr>
          <a:xfrm>
            <a:off x="263155" y="954347"/>
            <a:ext cx="3859433" cy="2839709"/>
          </a:xfrm>
        </p:spPr>
        <p:txBody>
          <a:bodyPr>
            <a:noAutofit/>
          </a:bodyPr>
          <a:lstStyle/>
          <a:p>
            <a:pPr>
              <a:buClr>
                <a:srgbClr val="C00000"/>
              </a:buClr>
            </a:pPr>
            <a:r>
              <a:rPr lang="en-US" sz="1500" dirty="0">
                <a:solidFill>
                  <a:schemeClr val="tx1"/>
                </a:solidFill>
              </a:rPr>
              <a:t>Silver sulfadiazine (SSD) is one of the best topical antibacterial agents to control wound infection. SSD possesses a broad spectrum of activity against gram-positive and gram-negative bacteria as well as fungi. </a:t>
            </a:r>
          </a:p>
          <a:p>
            <a:pPr>
              <a:buClr>
                <a:srgbClr val="C00000"/>
              </a:buClr>
            </a:pPr>
            <a:r>
              <a:rPr lang="en-US" sz="1500" dirty="0">
                <a:solidFill>
                  <a:schemeClr val="tx1"/>
                </a:solidFill>
              </a:rPr>
              <a:t>The ability of SSD to reduce early invasive wound sepsis at low concentration has made it a drug of choice for chronic wounds and burns injuries. </a:t>
            </a:r>
          </a:p>
          <a:p>
            <a:pPr>
              <a:buClr>
                <a:srgbClr val="C00000"/>
              </a:buClr>
            </a:pPr>
            <a:r>
              <a:rPr lang="en-US" sz="1500" dirty="0">
                <a:solidFill>
                  <a:schemeClr val="tx1"/>
                </a:solidFill>
              </a:rPr>
              <a:t>However, usage of silver based creams in large wounds results in toxicity due to systemic absorption of silver ions and currently available formulations lack the ability to control the release of SSD to prevent serum silver concentration to reach toxic levels.</a:t>
            </a:r>
          </a:p>
        </p:txBody>
      </p:sp>
      <p:pic>
        <p:nvPicPr>
          <p:cNvPr id="6146" name="Picture 2" descr="ilver Sulfadiazine Coupon - Silver Sulfadiazine 50g of 1% jar of c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695" y="1034954"/>
            <a:ext cx="1728788" cy="12072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lvad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608" y="2100263"/>
            <a:ext cx="3571875" cy="19788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0000" y="4180486"/>
            <a:ext cx="5407239" cy="738664"/>
          </a:xfrm>
          <a:prstGeom prst="rect">
            <a:avLst/>
          </a:prstGeom>
          <a:noFill/>
        </p:spPr>
        <p:txBody>
          <a:bodyPr wrap="square" rtlCol="0">
            <a:spAutoFit/>
          </a:bodyPr>
          <a:lstStyle/>
          <a:p>
            <a:pPr marL="302419" indent="-302419"/>
            <a:r>
              <a:rPr lang="en-US" sz="1050" dirty="0"/>
              <a:t>Banerjee J, </a:t>
            </a:r>
            <a:r>
              <a:rPr lang="en-US" sz="1050" dirty="0" err="1"/>
              <a:t>Seetharaman</a:t>
            </a:r>
            <a:r>
              <a:rPr lang="en-US" sz="1050" dirty="0"/>
              <a:t> S, </a:t>
            </a:r>
            <a:r>
              <a:rPr lang="en-US" sz="1050" dirty="0" err="1"/>
              <a:t>Wrice</a:t>
            </a:r>
            <a:r>
              <a:rPr lang="en-US" sz="1050" dirty="0"/>
              <a:t> NL, Christy RJ, </a:t>
            </a:r>
            <a:r>
              <a:rPr lang="en-US" sz="1050" dirty="0" err="1"/>
              <a:t>Natesan</a:t>
            </a:r>
            <a:r>
              <a:rPr lang="en-US" sz="1050" dirty="0"/>
              <a:t> S. Delivery of silver sulfadiazine and adipose derived stem cells using fibrin hydrogel improves infected burn wound regeneration. </a:t>
            </a:r>
            <a:r>
              <a:rPr lang="en-US" sz="1050" i="1" dirty="0" err="1"/>
              <a:t>PLoS</a:t>
            </a:r>
            <a:r>
              <a:rPr lang="en-US" sz="1050" i="1" dirty="0"/>
              <a:t> One</a:t>
            </a:r>
            <a:r>
              <a:rPr lang="en-US" sz="1050" dirty="0"/>
              <a:t>. 2019;14(6):e0217965. Published 2019 Jun 13. doi:10.1371/journal.pone.0217965</a:t>
            </a:r>
          </a:p>
        </p:txBody>
      </p:sp>
    </p:spTree>
    <p:extLst>
      <p:ext uri="{BB962C8B-B14F-4D97-AF65-F5344CB8AC3E}">
        <p14:creationId xmlns:p14="http://schemas.microsoft.com/office/powerpoint/2010/main" val="42998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Diabetic foot ulcers: </a:t>
            </a:r>
            <a:r>
              <a:rPr lang="en-US" sz="3200" dirty="0"/>
              <a:t>Progression of Simple Diabetic Foot Ulcer to Gangrene</a:t>
            </a:r>
            <a:endParaRPr lang="en-US" dirty="0"/>
          </a:p>
        </p:txBody>
      </p:sp>
      <p:pic>
        <p:nvPicPr>
          <p:cNvPr id="6" name="Content Placeholder 5"/>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708837" y="1335976"/>
            <a:ext cx="1524000" cy="14803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536" r="52388" b="3704"/>
          <a:stretch>
            <a:fillRect/>
          </a:stretch>
        </p:blipFill>
        <p:spPr>
          <a:xfrm>
            <a:off x="746051" y="3142806"/>
            <a:ext cx="1570182" cy="1345871"/>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rcRect l="15706" t="2941" r="5761" b="11765"/>
          <a:stretch>
            <a:fillRect/>
          </a:stretch>
        </p:blipFill>
        <p:spPr bwMode="auto">
          <a:xfrm>
            <a:off x="3886201" y="1283971"/>
            <a:ext cx="1255986" cy="1821179"/>
          </a:xfrm>
          <a:prstGeom prst="rect">
            <a:avLst/>
          </a:prstGeom>
          <a:noFill/>
          <a:ln w="9525">
            <a:noFill/>
            <a:miter lim="800000"/>
            <a:headEnd/>
            <a:tailEnd/>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l="4190" r="7822"/>
          <a:stretch>
            <a:fillRect/>
          </a:stretch>
        </p:blipFill>
        <p:spPr>
          <a:xfrm>
            <a:off x="3886201" y="3198328"/>
            <a:ext cx="1142999" cy="1811822"/>
          </a:xfrm>
          <a:prstGeom prst="rect">
            <a:avLst/>
          </a:prstGeom>
        </p:spPr>
      </p:pic>
      <p:pic>
        <p:nvPicPr>
          <p:cNvPr id="10" name="Content Placeholder 6"/>
          <p:cNvPicPr>
            <a:picLocks noChangeAspect="1"/>
          </p:cNvPicPr>
          <p:nvPr/>
        </p:nvPicPr>
        <p:blipFill>
          <a:blip r:embed="rId6" cstate="print">
            <a:extLst>
              <a:ext uri="{28A0092B-C50C-407E-A947-70E740481C1C}">
                <a14:useLocalDpi xmlns:a14="http://schemas.microsoft.com/office/drawing/2010/main" val="0"/>
              </a:ext>
            </a:extLst>
          </a:blip>
          <a:srcRect l="4572" t="17391" r="3983" b="8696"/>
          <a:stretch>
            <a:fillRect/>
          </a:stretch>
        </p:blipFill>
        <p:spPr bwMode="auto">
          <a:xfrm>
            <a:off x="5749223" y="1535486"/>
            <a:ext cx="2258971" cy="960063"/>
          </a:xfrm>
          <a:prstGeom prst="rect">
            <a:avLst/>
          </a:prstGeom>
          <a:noFill/>
          <a:ln w="9525">
            <a:noFill/>
            <a:miter lim="800000"/>
            <a:headEnd/>
            <a:tailEnd/>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r="13437" b="32946"/>
          <a:stretch>
            <a:fillRect/>
          </a:stretch>
        </p:blipFill>
        <p:spPr>
          <a:xfrm>
            <a:off x="5562600" y="2967410"/>
            <a:ext cx="2718359" cy="1359180"/>
          </a:xfrm>
          <a:prstGeom prst="rect">
            <a:avLst/>
          </a:prstGeom>
        </p:spPr>
      </p:pic>
    </p:spTree>
    <p:extLst>
      <p:ext uri="{BB962C8B-B14F-4D97-AF65-F5344CB8AC3E}">
        <p14:creationId xmlns:p14="http://schemas.microsoft.com/office/powerpoint/2010/main" val="131709920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Are Pros/Cons of </a:t>
            </a:r>
            <a:r>
              <a:rPr lang="en-US" dirty="0" err="1">
                <a:solidFill>
                  <a:schemeClr val="tx1"/>
                </a:solidFill>
              </a:rPr>
              <a:t>Silvadene</a:t>
            </a:r>
            <a:r>
              <a:rPr lang="en-US" dirty="0">
                <a:solidFill>
                  <a:schemeClr val="tx1"/>
                </a:solidFill>
              </a:rPr>
              <a:t>?</a:t>
            </a:r>
          </a:p>
        </p:txBody>
      </p:sp>
      <p:sp>
        <p:nvSpPr>
          <p:cNvPr id="3" name="Content Placeholder 2"/>
          <p:cNvSpPr>
            <a:spLocks noGrp="1"/>
          </p:cNvSpPr>
          <p:nvPr>
            <p:ph idx="1"/>
          </p:nvPr>
        </p:nvSpPr>
        <p:spPr/>
        <p:txBody>
          <a:bodyPr/>
          <a:lstStyle/>
          <a:p>
            <a:pPr>
              <a:buClr>
                <a:srgbClr val="C00000"/>
              </a:buClr>
            </a:pPr>
            <a:r>
              <a:rPr lang="en-US" sz="2000" dirty="0">
                <a:solidFill>
                  <a:schemeClr val="tx1"/>
                </a:solidFill>
              </a:rPr>
              <a:t>Due to its strong antimicrobial activity, silver is commonly used as an adjunct in wound care. </a:t>
            </a:r>
          </a:p>
          <a:p>
            <a:pPr>
              <a:buClr>
                <a:srgbClr val="C00000"/>
              </a:buClr>
            </a:pPr>
            <a:r>
              <a:rPr lang="en-US" sz="2000" dirty="0">
                <a:solidFill>
                  <a:schemeClr val="tx1"/>
                </a:solidFill>
              </a:rPr>
              <a:t>Silver is beneficial for the first few days/weeks, after which </a:t>
            </a:r>
            <a:r>
              <a:rPr lang="en-US" sz="2000" dirty="0" err="1">
                <a:solidFill>
                  <a:schemeClr val="tx1"/>
                </a:solidFill>
              </a:rPr>
              <a:t>nonsilver</a:t>
            </a:r>
            <a:r>
              <a:rPr lang="en-US" sz="2000" dirty="0">
                <a:solidFill>
                  <a:schemeClr val="tx1"/>
                </a:solidFill>
              </a:rPr>
              <a:t> dressings should be used. </a:t>
            </a:r>
          </a:p>
          <a:p>
            <a:pPr>
              <a:buClr>
                <a:srgbClr val="C00000"/>
              </a:buClr>
            </a:pPr>
            <a:r>
              <a:rPr lang="en-US" sz="2000" dirty="0">
                <a:solidFill>
                  <a:schemeClr val="tx1"/>
                </a:solidFill>
              </a:rPr>
              <a:t>Silver-containing dressings, especially </a:t>
            </a:r>
            <a:r>
              <a:rPr lang="en-US" sz="2000" dirty="0" err="1">
                <a:solidFill>
                  <a:schemeClr val="tx1"/>
                </a:solidFill>
              </a:rPr>
              <a:t>nanocrystalline</a:t>
            </a:r>
            <a:r>
              <a:rPr lang="en-US" sz="2000" dirty="0">
                <a:solidFill>
                  <a:schemeClr val="tx1"/>
                </a:solidFill>
              </a:rPr>
              <a:t> silver, are most useful in infected wounds. </a:t>
            </a:r>
          </a:p>
          <a:p>
            <a:endParaRPr lang="en-US" sz="2000" dirty="0">
              <a:solidFill>
                <a:schemeClr val="tx1"/>
              </a:solidFill>
            </a:endParaRPr>
          </a:p>
        </p:txBody>
      </p:sp>
      <p:sp>
        <p:nvSpPr>
          <p:cNvPr id="4" name="TextBox 3"/>
          <p:cNvSpPr txBox="1"/>
          <p:nvPr/>
        </p:nvSpPr>
        <p:spPr>
          <a:xfrm>
            <a:off x="4083280" y="3870975"/>
            <a:ext cx="4299995" cy="784830"/>
          </a:xfrm>
          <a:prstGeom prst="rect">
            <a:avLst/>
          </a:prstGeom>
          <a:noFill/>
        </p:spPr>
        <p:txBody>
          <a:bodyPr wrap="square" rtlCol="0">
            <a:spAutoFit/>
          </a:bodyPr>
          <a:lstStyle/>
          <a:p>
            <a:pPr marL="302419" indent="-302419"/>
            <a:r>
              <a:rPr lang="en-US" sz="1500" dirty="0" err="1"/>
              <a:t>Khansa</a:t>
            </a:r>
            <a:r>
              <a:rPr lang="en-US" sz="1500" dirty="0"/>
              <a:t> I, et al. Silver in wound care—friend or foe? </a:t>
            </a:r>
            <a:r>
              <a:rPr lang="en-US" sz="1500" i="1" dirty="0" err="1"/>
              <a:t>Plast</a:t>
            </a:r>
            <a:r>
              <a:rPr lang="en-US" sz="1500" i="1" dirty="0"/>
              <a:t> </a:t>
            </a:r>
            <a:r>
              <a:rPr lang="en-US" sz="1500" i="1" dirty="0" err="1"/>
              <a:t>Reconstr</a:t>
            </a:r>
            <a:r>
              <a:rPr lang="en-US" sz="1500" i="1" dirty="0"/>
              <a:t> </a:t>
            </a:r>
            <a:r>
              <a:rPr lang="en-US" sz="1500" i="1" dirty="0" err="1"/>
              <a:t>Surg</a:t>
            </a:r>
            <a:r>
              <a:rPr lang="en-US" sz="1500" i="1" dirty="0"/>
              <a:t> Glob Open </a:t>
            </a:r>
            <a:r>
              <a:rPr lang="en-US" sz="1500" dirty="0"/>
              <a:t>2019 (7)8</a:t>
            </a:r>
          </a:p>
        </p:txBody>
      </p:sp>
    </p:spTree>
    <p:extLst>
      <p:ext uri="{BB962C8B-B14F-4D97-AF65-F5344CB8AC3E}">
        <p14:creationId xmlns:p14="http://schemas.microsoft.com/office/powerpoint/2010/main" val="835802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tx1"/>
                </a:solidFill>
              </a:rPr>
              <a:t>Silvadene</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874" y="1097031"/>
            <a:ext cx="3100253" cy="2317424"/>
          </a:xfrm>
        </p:spPr>
      </p:pic>
      <p:sp>
        <p:nvSpPr>
          <p:cNvPr id="5" name="TextBox 4"/>
          <p:cNvSpPr txBox="1"/>
          <p:nvPr/>
        </p:nvSpPr>
        <p:spPr>
          <a:xfrm>
            <a:off x="1528785" y="3423026"/>
            <a:ext cx="6086429" cy="646331"/>
          </a:xfrm>
          <a:prstGeom prst="rect">
            <a:avLst/>
          </a:prstGeom>
          <a:noFill/>
        </p:spPr>
        <p:txBody>
          <a:bodyPr wrap="square" rtlCol="0">
            <a:spAutoFit/>
          </a:bodyPr>
          <a:lstStyle/>
          <a:p>
            <a:pPr marL="302419" indent="-302419" algn="ctr"/>
            <a:r>
              <a:rPr lang="en-US" dirty="0"/>
              <a:t>Eschar formation on left dorsum of left foot after use of silver </a:t>
            </a:r>
            <a:r>
              <a:rPr lang="en-US" dirty="0" err="1"/>
              <a:t>sulfadiazene</a:t>
            </a:r>
            <a:r>
              <a:rPr lang="en-US" dirty="0"/>
              <a:t> and cerium nitrate. </a:t>
            </a:r>
          </a:p>
        </p:txBody>
      </p:sp>
      <p:sp>
        <p:nvSpPr>
          <p:cNvPr id="6" name="TextBox 5"/>
          <p:cNvSpPr txBox="1"/>
          <p:nvPr/>
        </p:nvSpPr>
        <p:spPr>
          <a:xfrm>
            <a:off x="3621641" y="4237641"/>
            <a:ext cx="5341933" cy="923330"/>
          </a:xfrm>
          <a:prstGeom prst="rect">
            <a:avLst/>
          </a:prstGeom>
          <a:noFill/>
        </p:spPr>
        <p:txBody>
          <a:bodyPr wrap="square" rtlCol="0">
            <a:spAutoFit/>
          </a:bodyPr>
          <a:lstStyle/>
          <a:p>
            <a:pPr marL="302419" indent="-302419"/>
            <a:r>
              <a:rPr lang="en-US" sz="1350" dirty="0" err="1"/>
              <a:t>Vitse</a:t>
            </a:r>
            <a:r>
              <a:rPr lang="en-US" sz="1350" dirty="0"/>
              <a:t> J. Silver Sulfadiazine and Cerium Nitrate in ischemic skin necrosis of the leg and foot: results of a prospective randomized controlled study. </a:t>
            </a:r>
            <a:r>
              <a:rPr lang="en-US" sz="1350" i="1" dirty="0"/>
              <a:t>International Journal of Lower Extremity Wounds </a:t>
            </a:r>
            <a:r>
              <a:rPr lang="en-US" sz="1350" dirty="0"/>
              <a:t>2018 (17)3: 151-160.</a:t>
            </a:r>
          </a:p>
        </p:txBody>
      </p:sp>
    </p:spTree>
    <p:extLst>
      <p:ext uri="{BB962C8B-B14F-4D97-AF65-F5344CB8AC3E}">
        <p14:creationId xmlns:p14="http://schemas.microsoft.com/office/powerpoint/2010/main" val="64468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550"/>
            <a:ext cx="8229600" cy="857250"/>
          </a:xfrm>
        </p:spPr>
        <p:txBody>
          <a:bodyPr/>
          <a:lstStyle/>
          <a:p>
            <a:pPr algn="ctr"/>
            <a:r>
              <a:rPr lang="en-US" dirty="0"/>
              <a:t>What are the research possibilities? </a:t>
            </a:r>
          </a:p>
        </p:txBody>
      </p:sp>
    </p:spTree>
    <p:extLst>
      <p:ext uri="{BB962C8B-B14F-4D97-AF65-F5344CB8AC3E}">
        <p14:creationId xmlns:p14="http://schemas.microsoft.com/office/powerpoint/2010/main" val="200592991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228600" y="514350"/>
            <a:ext cx="7976394" cy="2667000"/>
          </a:xfrm>
        </p:spPr>
        <p:txBody>
          <a:bodyPr/>
          <a:lstStyle/>
          <a:p>
            <a:pPr>
              <a:lnSpc>
                <a:spcPct val="100000"/>
              </a:lnSpc>
            </a:pPr>
            <a:r>
              <a:rPr lang="en-US" sz="1600" b="1" dirty="0"/>
              <a:t>Current NIH-funded research: </a:t>
            </a:r>
          </a:p>
          <a:p>
            <a:pPr>
              <a:lnSpc>
                <a:spcPct val="100000"/>
              </a:lnSpc>
            </a:pPr>
            <a:r>
              <a:rPr lang="en-US" sz="1600" dirty="0"/>
              <a:t>Developing Strategies for Effective Debridement in Patients for Venous Leg Ulcers</a:t>
            </a:r>
            <a:br>
              <a:rPr lang="en-US" sz="1600" dirty="0"/>
            </a:br>
            <a:r>
              <a:rPr lang="en-US" sz="1600" dirty="0"/>
              <a:t>National Institute of Arthritis and Musculoskeletal and Skin Diseases (NIAMS)</a:t>
            </a:r>
            <a:br>
              <a:rPr lang="en-US" sz="1600" dirty="0"/>
            </a:br>
            <a:r>
              <a:rPr lang="en-US" sz="1600" dirty="0"/>
              <a:t>The goal of this project is to use genomic profiling, candidate genes and proteins to develop guided surgical debridement to improve healing in chronic non-healing venous leg ulcers (VLUs) and to test the efficacy of this approach.</a:t>
            </a:r>
            <a:br>
              <a:rPr lang="en-US" sz="1600" b="1" dirty="0"/>
            </a:br>
            <a:endParaRPr lang="en-US" sz="1600" b="1" dirty="0"/>
          </a:p>
          <a:p>
            <a:pPr>
              <a:lnSpc>
                <a:spcPct val="100000"/>
              </a:lnSpc>
            </a:pPr>
            <a:r>
              <a:rPr lang="en-US" sz="1600" b="1" dirty="0"/>
              <a:t>Previous NIH-funded research:</a:t>
            </a:r>
            <a:endParaRPr lang="en-US" sz="1600" dirty="0"/>
          </a:p>
          <a:p>
            <a:pPr>
              <a:lnSpc>
                <a:spcPct val="100000"/>
              </a:lnSpc>
            </a:pPr>
            <a:r>
              <a:rPr lang="en-US" sz="1600" dirty="0"/>
              <a:t>Understanding the biology of chronic ulcers: histological and molecular basis of healing (NIAMS), 2007</a:t>
            </a:r>
          </a:p>
          <a:p>
            <a:pPr>
              <a:lnSpc>
                <a:spcPct val="100000"/>
              </a:lnSpc>
            </a:pPr>
            <a:r>
              <a:rPr lang="en-US" sz="1600" dirty="0"/>
              <a:t>Clinical research center to decrease limb amputation rate in people with diabetes (NIDDK), 2013</a:t>
            </a:r>
          </a:p>
          <a:p>
            <a:pPr>
              <a:lnSpc>
                <a:spcPct val="100000"/>
              </a:lnSpc>
            </a:pPr>
            <a:r>
              <a:rPr lang="en-US" sz="1600" dirty="0"/>
              <a:t>Diabetic foot and pressure ulcer databank, (NLM), 2007</a:t>
            </a:r>
          </a:p>
          <a:p>
            <a:pPr>
              <a:lnSpc>
                <a:spcPct val="100000"/>
              </a:lnSpc>
            </a:pPr>
            <a:r>
              <a:rPr lang="en-US" sz="1600" dirty="0"/>
              <a:t>Local </a:t>
            </a:r>
            <a:r>
              <a:rPr lang="en-US" sz="1600" dirty="0" err="1"/>
              <a:t>angiogenic</a:t>
            </a:r>
            <a:r>
              <a:rPr lang="en-US" sz="1600" dirty="0"/>
              <a:t> therapy for diabetic ulcers (NIDDK), 2004</a:t>
            </a:r>
            <a:br>
              <a:rPr lang="en-US" sz="1600" dirty="0"/>
            </a:br>
            <a:endParaRPr lang="en-US" sz="1600" dirty="0"/>
          </a:p>
        </p:txBody>
      </p:sp>
    </p:spTree>
    <p:extLst>
      <p:ext uri="{BB962C8B-B14F-4D97-AF65-F5344CB8AC3E}">
        <p14:creationId xmlns:p14="http://schemas.microsoft.com/office/powerpoint/2010/main" val="26213837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lstStyle/>
          <a:p>
            <a:r>
              <a:rPr lang="en-US" dirty="0"/>
              <a:t>What is needed for informed consent? </a:t>
            </a:r>
          </a:p>
        </p:txBody>
      </p:sp>
      <p:sp>
        <p:nvSpPr>
          <p:cNvPr id="3" name="Content Placeholder 2"/>
          <p:cNvSpPr>
            <a:spLocks noGrp="1"/>
          </p:cNvSpPr>
          <p:nvPr>
            <p:ph sz="quarter" idx="10"/>
          </p:nvPr>
        </p:nvSpPr>
        <p:spPr>
          <a:xfrm>
            <a:off x="558006" y="1200150"/>
            <a:ext cx="7976394" cy="2667000"/>
          </a:xfrm>
        </p:spPr>
        <p:txBody>
          <a:bodyPr/>
          <a:lstStyle/>
          <a:p>
            <a:r>
              <a:rPr lang="en-US" sz="1600" dirty="0"/>
              <a:t>The right to make informed decisions regarding care presumes that the patient or the patient’s representative has been provided information about his/her health status, diagnosis, and prognosis. Furthermore, it includes the patient's or the patient’s representative’s participation in the development of his/her plan of care, including providing consent to, or refusal of, medical or surgical interventions, and in planning for care after discharge from the hospital. </a:t>
            </a:r>
          </a:p>
          <a:p>
            <a:r>
              <a:rPr lang="en-US" sz="1600" dirty="0"/>
              <a:t>The patient or the patient's representative should receive adequate information, provided in a manner that the patient or the patient's representative can understand, to assure that the patient or the patient’s representative can effectively exercise the right to make informed decisions. </a:t>
            </a:r>
          </a:p>
          <a:p>
            <a:r>
              <a:rPr lang="en-US" sz="1600" dirty="0"/>
              <a:t>It is essential that the MD discuss with the patient the details of of procedures. </a:t>
            </a:r>
          </a:p>
        </p:txBody>
      </p:sp>
      <p:sp>
        <p:nvSpPr>
          <p:cNvPr id="4" name="TextBox 3"/>
          <p:cNvSpPr txBox="1"/>
          <p:nvPr/>
        </p:nvSpPr>
        <p:spPr>
          <a:xfrm>
            <a:off x="1637071" y="4629150"/>
            <a:ext cx="7467600" cy="276999"/>
          </a:xfrm>
          <a:prstGeom prst="rect">
            <a:avLst/>
          </a:prstGeom>
          <a:noFill/>
        </p:spPr>
        <p:txBody>
          <a:bodyPr wrap="square" rtlCol="0">
            <a:spAutoFit/>
          </a:bodyPr>
          <a:lstStyle/>
          <a:p>
            <a:pPr marL="403225" indent="-403225"/>
            <a:r>
              <a:rPr lang="en-US" sz="1200" dirty="0"/>
              <a:t>https://</a:t>
            </a:r>
            <a:r>
              <a:rPr lang="en-US" sz="1200" dirty="0" err="1"/>
              <a:t>www.cms.gov</a:t>
            </a:r>
            <a:r>
              <a:rPr lang="en-US" sz="1200" dirty="0"/>
              <a:t>/Regulations-and-Guidance/Guidance/Manuals/downloads/som107ap_a_hospitals.pdf</a:t>
            </a:r>
          </a:p>
        </p:txBody>
      </p:sp>
    </p:spTree>
    <p:extLst>
      <p:ext uri="{BB962C8B-B14F-4D97-AF65-F5344CB8AC3E}">
        <p14:creationId xmlns:p14="http://schemas.microsoft.com/office/powerpoint/2010/main" val="11544328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Sickle cell ulcers</a:t>
            </a:r>
          </a:p>
        </p:txBody>
      </p:sp>
      <p:sp>
        <p:nvSpPr>
          <p:cNvPr id="3" name="Content Placeholder 2"/>
          <p:cNvSpPr>
            <a:spLocks noGrp="1"/>
          </p:cNvSpPr>
          <p:nvPr>
            <p:ph sz="quarter" idx="10"/>
          </p:nvPr>
        </p:nvSpPr>
        <p:spPr>
          <a:xfrm>
            <a:off x="152400" y="1094194"/>
            <a:ext cx="5029200" cy="2667000"/>
          </a:xfrm>
        </p:spPr>
        <p:txBody>
          <a:bodyPr numCol="1"/>
          <a:lstStyle/>
          <a:p>
            <a:r>
              <a:rPr lang="en-US" sz="1800" dirty="0"/>
              <a:t>Lower extremity</a:t>
            </a:r>
          </a:p>
          <a:p>
            <a:r>
              <a:rPr lang="en-US" sz="1800" dirty="0"/>
              <a:t>Often confused with venous reflux ulcers</a:t>
            </a:r>
          </a:p>
          <a:p>
            <a:r>
              <a:rPr lang="en-US" sz="1800" dirty="0"/>
              <a:t>Sickle Cell Leg Ulcers are a severe complication of sickle-cell disease and are associated with an increased risk of death.</a:t>
            </a:r>
          </a:p>
          <a:p>
            <a:r>
              <a:rPr lang="en-US" sz="1800" dirty="0"/>
              <a:t>They have a significant impact on quality of life. There are no official recommendations for their treatment.</a:t>
            </a:r>
          </a:p>
          <a:p>
            <a:r>
              <a:rPr lang="en-US" sz="1800" dirty="0"/>
              <a:t>Treatment must include pain relief, dressings, and sometimes systemic treatment for severe cases.</a:t>
            </a:r>
          </a:p>
          <a:p>
            <a:endParaRPr lang="en-US" sz="1800" dirty="0"/>
          </a:p>
        </p:txBody>
      </p:sp>
      <p:pic>
        <p:nvPicPr>
          <p:cNvPr id="7170"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672" y="1200150"/>
            <a:ext cx="3263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8837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Arterial ulcers</a:t>
            </a:r>
          </a:p>
        </p:txBody>
      </p:sp>
      <p:sp>
        <p:nvSpPr>
          <p:cNvPr id="3" name="Content Placeholder 2"/>
          <p:cNvSpPr>
            <a:spLocks noGrp="1"/>
          </p:cNvSpPr>
          <p:nvPr>
            <p:ph sz="quarter" idx="10"/>
          </p:nvPr>
        </p:nvSpPr>
        <p:spPr>
          <a:xfrm>
            <a:off x="126704" y="819150"/>
            <a:ext cx="5410200" cy="2667000"/>
          </a:xfrm>
        </p:spPr>
        <p:txBody>
          <a:bodyPr numCol="1"/>
          <a:lstStyle/>
          <a:p>
            <a:pPr fontAlgn="t"/>
            <a:r>
              <a:rPr lang="en-US" sz="1600" dirty="0"/>
              <a:t>Arterial ulceration typically occurs over the toes, heels, and bony prominences of the foot. </a:t>
            </a:r>
          </a:p>
          <a:p>
            <a:pPr fontAlgn="t"/>
            <a:r>
              <a:rPr lang="en-US" sz="1600" dirty="0"/>
              <a:t>ulcer appears “punched out,” with well demarcated edges and a pale, non-granulating, often necrotic base. </a:t>
            </a:r>
          </a:p>
          <a:p>
            <a:pPr fontAlgn="t"/>
            <a:r>
              <a:rPr lang="en-US" sz="1600" dirty="0"/>
              <a:t>surrounding skin may exhibit dusky erythema and may be cool to touch, hairless, thin, and brittle, with a shiny texture. </a:t>
            </a:r>
          </a:p>
          <a:p>
            <a:pPr fontAlgn="t"/>
            <a:r>
              <a:rPr lang="en-US" sz="1600" dirty="0"/>
              <a:t>toenails thicken and become opaque and may be lost. </a:t>
            </a:r>
          </a:p>
          <a:p>
            <a:pPr fontAlgn="t"/>
            <a:r>
              <a:rPr lang="en-US" sz="1600" dirty="0"/>
              <a:t>Gangrene of the extremities may also occur. </a:t>
            </a:r>
          </a:p>
          <a:p>
            <a:pPr fontAlgn="t"/>
            <a:r>
              <a:rPr lang="en-US" sz="1600" dirty="0"/>
              <a:t>Examination of the arterial system may show a decreased or absent pulse in the dorsalis </a:t>
            </a:r>
            <a:r>
              <a:rPr lang="en-US" sz="1600" dirty="0" err="1"/>
              <a:t>pedis</a:t>
            </a:r>
            <a:r>
              <a:rPr lang="en-US" sz="1600" dirty="0"/>
              <a:t> and posterior </a:t>
            </a:r>
            <a:r>
              <a:rPr lang="en-US" sz="1600" dirty="0" err="1"/>
              <a:t>tibial</a:t>
            </a:r>
            <a:r>
              <a:rPr lang="en-US" sz="1600" dirty="0"/>
              <a:t> arteries. </a:t>
            </a:r>
          </a:p>
          <a:p>
            <a:pPr fontAlgn="t"/>
            <a:r>
              <a:rPr lang="en-US" sz="1600" dirty="0"/>
              <a:t>There may be bruits in the proximal leg arteries, indicating the presence of atherosclerosis.</a:t>
            </a:r>
          </a:p>
        </p:txBody>
      </p:sp>
      <p:sp>
        <p:nvSpPr>
          <p:cNvPr id="6" name="TextBox 5"/>
          <p:cNvSpPr txBox="1"/>
          <p:nvPr/>
        </p:nvSpPr>
        <p:spPr>
          <a:xfrm>
            <a:off x="1600200" y="4686985"/>
            <a:ext cx="7239000" cy="415498"/>
          </a:xfrm>
          <a:prstGeom prst="rect">
            <a:avLst/>
          </a:prstGeom>
          <a:noFill/>
        </p:spPr>
        <p:txBody>
          <a:bodyPr wrap="square" rtlCol="0">
            <a:spAutoFit/>
          </a:bodyPr>
          <a:lstStyle/>
          <a:p>
            <a:pPr marL="460375" indent="-460375"/>
            <a:r>
              <a:rPr lang="en-US" sz="1050" dirty="0"/>
              <a:t>Grey, J. E., Harding, K. G., &amp; Enoch, S. (2006). Venous and arterial leg ulcers. </a:t>
            </a:r>
            <a:r>
              <a:rPr lang="en-US" sz="1050" i="1" dirty="0"/>
              <a:t>BMJ (Clinical research ed.)</a:t>
            </a:r>
            <a:r>
              <a:rPr lang="en-US" sz="1050" dirty="0"/>
              <a:t>, </a:t>
            </a:r>
            <a:r>
              <a:rPr lang="en-US" sz="1050" i="1" dirty="0"/>
              <a:t>332</a:t>
            </a:r>
            <a:r>
              <a:rPr lang="en-US" sz="1050" dirty="0"/>
              <a:t>(7537), 347–350. https://</a:t>
            </a:r>
            <a:r>
              <a:rPr lang="en-US" sz="1050" dirty="0" err="1"/>
              <a:t>doi.org</a:t>
            </a:r>
            <a:r>
              <a:rPr lang="en-US" sz="1050" dirty="0"/>
              <a:t>/10.1136/bmj.332.7537.347</a:t>
            </a:r>
          </a:p>
        </p:txBody>
      </p:sp>
      <p:pic>
        <p:nvPicPr>
          <p:cNvPr id="2052" name="Picture 4"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99" y="162295"/>
            <a:ext cx="2749651"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 external file that holds a picture, illustration, etc.&#10;Object 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054" y="2301875"/>
            <a:ext cx="2253746"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8707" y="3918208"/>
            <a:ext cx="4572000" cy="769441"/>
          </a:xfrm>
          <a:prstGeom prst="rect">
            <a:avLst/>
          </a:prstGeom>
        </p:spPr>
        <p:txBody>
          <a:bodyPr>
            <a:spAutoFit/>
          </a:bodyPr>
          <a:lstStyle/>
          <a:p>
            <a:r>
              <a:rPr lang="en-US" sz="1100" dirty="0">
                <a:solidFill>
                  <a:srgbClr val="333333"/>
                </a:solidFill>
                <a:latin typeface="Cambria" charset="0"/>
              </a:rPr>
              <a:t>Top: Dry gangrene of great toe in a patient with peripheral vascular disease with line of demarcation covered with slough. Bottom: Wet gangrene of forefoot and toes in a patient with arterial disease, with soft tissue swelling due to infection.</a:t>
            </a:r>
            <a:endParaRPr lang="en-US" sz="1100" dirty="0"/>
          </a:p>
        </p:txBody>
      </p:sp>
    </p:spTree>
    <p:extLst>
      <p:ext uri="{BB962C8B-B14F-4D97-AF65-F5344CB8AC3E}">
        <p14:creationId xmlns:p14="http://schemas.microsoft.com/office/powerpoint/2010/main" val="30832754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Arterial ulcers: assessment</a:t>
            </a:r>
          </a:p>
        </p:txBody>
      </p:sp>
      <p:sp>
        <p:nvSpPr>
          <p:cNvPr id="3" name="Content Placeholder 2"/>
          <p:cNvSpPr>
            <a:spLocks noGrp="1"/>
          </p:cNvSpPr>
          <p:nvPr>
            <p:ph sz="quarter" idx="10"/>
          </p:nvPr>
        </p:nvSpPr>
        <p:spPr>
          <a:xfrm>
            <a:off x="304800" y="1063625"/>
            <a:ext cx="8839200" cy="2667000"/>
          </a:xfrm>
        </p:spPr>
        <p:txBody>
          <a:bodyPr numCol="1"/>
          <a:lstStyle/>
          <a:p>
            <a:pPr eaLnBrk="1" fontAlgn="t" hangingPunct="1"/>
            <a:r>
              <a:rPr lang="en-US" sz="1800" dirty="0"/>
              <a:t>Palpate pulses</a:t>
            </a:r>
          </a:p>
          <a:p>
            <a:pPr eaLnBrk="1" fontAlgn="t" hangingPunct="1"/>
            <a:r>
              <a:rPr lang="en-US" sz="1800" dirty="0"/>
              <a:t>Assess </a:t>
            </a:r>
            <a:r>
              <a:rPr lang="en-US" sz="1800" dirty="0" err="1"/>
              <a:t>macrocirculation</a:t>
            </a:r>
            <a:r>
              <a:rPr lang="en-US" sz="1800" dirty="0"/>
              <a:t>:</a:t>
            </a:r>
          </a:p>
          <a:p>
            <a:pPr marL="401638" indent="-222250" eaLnBrk="1" fontAlgn="t" hangingPunct="1">
              <a:buSzPct val="100000"/>
              <a:buFont typeface="Courier New" charset="0"/>
              <a:buChar char="o"/>
            </a:pPr>
            <a:r>
              <a:rPr lang="en-US" sz="1800" dirty="0"/>
              <a:t>Angiography</a:t>
            </a:r>
          </a:p>
          <a:p>
            <a:pPr marL="401638" indent="-222250" eaLnBrk="1" fontAlgn="t" hangingPunct="1">
              <a:buSzPct val="100000"/>
              <a:buFont typeface="Courier New" charset="0"/>
              <a:buChar char="o"/>
            </a:pPr>
            <a:r>
              <a:rPr lang="en-US" sz="1800" dirty="0"/>
              <a:t>Ankle-brachial index or toe-brachial index</a:t>
            </a:r>
          </a:p>
          <a:p>
            <a:pPr marL="401638" indent="-222250" eaLnBrk="1" fontAlgn="t" hangingPunct="1">
              <a:buSzPct val="100000"/>
              <a:buFont typeface="Courier New" charset="0"/>
              <a:buChar char="o"/>
            </a:pPr>
            <a:r>
              <a:rPr lang="en-US" sz="1800" dirty="0"/>
              <a:t>Lower extremity arterial duplex ultrasonography</a:t>
            </a:r>
          </a:p>
          <a:p>
            <a:pPr marL="401638" indent="-222250" eaLnBrk="1" fontAlgn="t" hangingPunct="1">
              <a:buSzPct val="100000"/>
              <a:buFont typeface="Courier New" charset="0"/>
              <a:buChar char="o"/>
            </a:pPr>
            <a:r>
              <a:rPr lang="en-US" sz="1800" dirty="0"/>
              <a:t>Pulse volume recording</a:t>
            </a:r>
          </a:p>
          <a:p>
            <a:pPr marL="401638" indent="-222250" eaLnBrk="1" fontAlgn="t" hangingPunct="1">
              <a:buSzPct val="100000"/>
              <a:buFont typeface="Courier New" charset="0"/>
              <a:buChar char="o"/>
            </a:pPr>
            <a:r>
              <a:rPr lang="en-US" sz="1800" dirty="0"/>
              <a:t>Segmental limb pressure</a:t>
            </a:r>
          </a:p>
          <a:p>
            <a:pPr eaLnBrk="1" fontAlgn="t" hangingPunct="1"/>
            <a:r>
              <a:rPr lang="en-US" sz="1800" dirty="0"/>
              <a:t>Assess microcirculation:</a:t>
            </a:r>
          </a:p>
          <a:p>
            <a:pPr marL="401638" indent="-158750" eaLnBrk="1" fontAlgn="t" hangingPunct="1">
              <a:buSzPct val="100000"/>
              <a:buFont typeface="Courier New" charset="0"/>
              <a:buChar char="o"/>
            </a:pPr>
            <a:r>
              <a:rPr lang="en-US" sz="1800" dirty="0"/>
              <a:t>Skin perfusion pressure</a:t>
            </a:r>
          </a:p>
          <a:p>
            <a:pPr marL="401638" indent="-158750" eaLnBrk="1" fontAlgn="t" hangingPunct="1">
              <a:buSzPct val="100000"/>
              <a:buFont typeface="Courier New" charset="0"/>
              <a:buChar char="o"/>
            </a:pPr>
            <a:r>
              <a:rPr lang="en-US" sz="1800" dirty="0"/>
              <a:t>Transcutaneous oximetry</a:t>
            </a:r>
          </a:p>
          <a:p>
            <a:pPr fontAlgn="t"/>
            <a:endParaRPr lang="en-US" sz="1800" dirty="0"/>
          </a:p>
        </p:txBody>
      </p:sp>
      <p:pic>
        <p:nvPicPr>
          <p:cNvPr id="2050" name="Picture 2" descr="rterial Ul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39103"/>
            <a:ext cx="2533650" cy="312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0361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fontScale="90000"/>
          </a:bodyPr>
          <a:lstStyle/>
          <a:p>
            <a:pPr algn="ctr"/>
            <a:r>
              <a:rPr lang="en-US" sz="3000" dirty="0">
                <a:solidFill>
                  <a:schemeClr val="tx1"/>
                </a:solidFill>
              </a:rPr>
              <a:t>What is the pathophysiology of venous disease/venous ulcers? </a:t>
            </a:r>
          </a:p>
        </p:txBody>
      </p:sp>
      <p:sp>
        <p:nvSpPr>
          <p:cNvPr id="3" name="Content Placeholder 2"/>
          <p:cNvSpPr>
            <a:spLocks noGrp="1"/>
          </p:cNvSpPr>
          <p:nvPr>
            <p:ph idx="1"/>
          </p:nvPr>
        </p:nvSpPr>
        <p:spPr>
          <a:xfrm>
            <a:off x="423863" y="1028189"/>
            <a:ext cx="8505825" cy="2915644"/>
          </a:xfrm>
        </p:spPr>
        <p:txBody>
          <a:bodyPr>
            <a:noAutofit/>
          </a:bodyPr>
          <a:lstStyle/>
          <a:p>
            <a:pPr marL="259556" lvl="1" indent="-173831">
              <a:spcBef>
                <a:spcPts val="825"/>
              </a:spcBef>
              <a:buClr>
                <a:srgbClr val="C00000"/>
              </a:buClr>
            </a:pPr>
            <a:r>
              <a:rPr lang="en-US" sz="1500" dirty="0">
                <a:solidFill>
                  <a:schemeClr val="tx1"/>
                </a:solidFill>
              </a:rPr>
              <a:t>Valve dysfunction, outflow obstruction, areteriovenous malformation, and calf muscle pump failure contribute to the pathogenesis of venous disease. </a:t>
            </a:r>
          </a:p>
          <a:p>
            <a:pPr marL="259556" lvl="1" indent="-173831">
              <a:spcBef>
                <a:spcPts val="825"/>
              </a:spcBef>
            </a:pP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75" y="1555622"/>
            <a:ext cx="6276975" cy="2921965"/>
          </a:xfrm>
          <a:prstGeom prst="rect">
            <a:avLst/>
          </a:prstGeom>
        </p:spPr>
      </p:pic>
      <p:sp>
        <p:nvSpPr>
          <p:cNvPr id="5" name="TextBox 4"/>
          <p:cNvSpPr txBox="1"/>
          <p:nvPr/>
        </p:nvSpPr>
        <p:spPr>
          <a:xfrm>
            <a:off x="4343401" y="4485630"/>
            <a:ext cx="4710896" cy="577081"/>
          </a:xfrm>
          <a:prstGeom prst="rect">
            <a:avLst/>
          </a:prstGeom>
          <a:noFill/>
        </p:spPr>
        <p:txBody>
          <a:bodyPr wrap="square" rtlCol="0">
            <a:spAutoFit/>
          </a:bodyPr>
          <a:lstStyle/>
          <a:p>
            <a:pPr marL="176213" indent="-176213"/>
            <a:r>
              <a:rPr lang="en-US" sz="1050" dirty="0">
                <a:latin typeface="Calibri" charset="0"/>
                <a:ea typeface="Calibri" charset="0"/>
                <a:cs typeface="Calibri" charset="0"/>
              </a:rPr>
              <a:t>Alavi A, et al. What’s New: Management of venous leg ulcers: approach to venous leg ulcers. Journal of the American Academy of Dermatology. 2016;74(4):627-640. </a:t>
            </a:r>
          </a:p>
        </p:txBody>
      </p:sp>
    </p:spTree>
    <p:extLst>
      <p:ext uri="{BB962C8B-B14F-4D97-AF65-F5344CB8AC3E}">
        <p14:creationId xmlns:p14="http://schemas.microsoft.com/office/powerpoint/2010/main" val="131440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6150</TotalTime>
  <Words>6259</Words>
  <Application>Microsoft Macintosh PowerPoint</Application>
  <PresentationFormat>On-screen Show (16:9)</PresentationFormat>
  <Paragraphs>507</Paragraphs>
  <Slides>54</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54</vt:i4>
      </vt:variant>
    </vt:vector>
  </HeadingPairs>
  <TitlesOfParts>
    <vt:vector size="62" baseType="lpstr">
      <vt:lpstr>Arial</vt:lpstr>
      <vt:lpstr>Calibri</vt:lpstr>
      <vt:lpstr>Cambria</vt:lpstr>
      <vt:lpstr>Corbel</vt:lpstr>
      <vt:lpstr>Courier New</vt:lpstr>
      <vt:lpstr>3_Pixel</vt:lpstr>
      <vt:lpstr>50_Pixel</vt:lpstr>
      <vt:lpstr>51_Pixel</vt:lpstr>
      <vt:lpstr>Diagnosing and Treating Chronic Wounds in an  Acute Care Setting  Wednesday, October 9, 2024 </vt:lpstr>
      <vt:lpstr>Agenda </vt:lpstr>
      <vt:lpstr>What are the most commonly-seen types of wounds? </vt:lpstr>
      <vt:lpstr>Diabetic foot ulcers</vt:lpstr>
      <vt:lpstr>Diabetic foot ulcers: Progression of Simple Diabetic Foot Ulcer to Gangrene</vt:lpstr>
      <vt:lpstr>Sickle cell ulcers</vt:lpstr>
      <vt:lpstr>Arterial ulcers</vt:lpstr>
      <vt:lpstr>Arterial ulcers: assessment</vt:lpstr>
      <vt:lpstr>What is the pathophysiology of venous disease/venous ulcers? </vt:lpstr>
      <vt:lpstr>How are Pressure Ulcers staged?</vt:lpstr>
      <vt:lpstr>Physical exams for pressure ulcers </vt:lpstr>
      <vt:lpstr>What are the current treatments for Hidradenitis Suppurativa?</vt:lpstr>
      <vt:lpstr>What are the current treatments for hidradenitis suppurativa?</vt:lpstr>
      <vt:lpstr>What are the current treatments for Hidradenitis Suppurativa?</vt:lpstr>
      <vt:lpstr>What are the current treatments for hidradenitis suppurativa</vt:lpstr>
      <vt:lpstr>How are these wounds diagnosed? </vt:lpstr>
      <vt:lpstr>Medical history</vt:lpstr>
      <vt:lpstr>Laboratory Tests </vt:lpstr>
      <vt:lpstr>What is the role of Procalcitonin? </vt:lpstr>
      <vt:lpstr>What are required vascular assessments? </vt:lpstr>
      <vt:lpstr>What are required vascular assessments? </vt:lpstr>
      <vt:lpstr>What are required vascular assessments? </vt:lpstr>
      <vt:lpstr>PowerPoint Presentation</vt:lpstr>
      <vt:lpstr>Radiographic tests</vt:lpstr>
      <vt:lpstr>What are relevant imaging studies? </vt:lpstr>
      <vt:lpstr>What are relevant imaging studies? </vt:lpstr>
      <vt:lpstr>What are relevant diagnostic studies? </vt:lpstr>
      <vt:lpstr>How to diagnose infection? </vt:lpstr>
      <vt:lpstr>What are required bacteriological evaluations? </vt:lpstr>
      <vt:lpstr>How to treat infection? </vt:lpstr>
      <vt:lpstr>What are indications for debridement?</vt:lpstr>
      <vt:lpstr>What are the general principles of debridement? </vt:lpstr>
      <vt:lpstr>What are the general principles of debridement? </vt:lpstr>
      <vt:lpstr>What are the general principles of debridement? </vt:lpstr>
      <vt:lpstr>What are the general principles of debridement? </vt:lpstr>
      <vt:lpstr>What are the general principles of debridement? </vt:lpstr>
      <vt:lpstr>Pathological Importance of the Tissue Left Behind</vt:lpstr>
      <vt:lpstr>What are regenerative medicine options?</vt:lpstr>
      <vt:lpstr>PowerPoint Presentation</vt:lpstr>
      <vt:lpstr>PowerPoint Presentation</vt:lpstr>
      <vt:lpstr>Dressings: An Overview</vt:lpstr>
      <vt:lpstr>Dressings: An Overview</vt:lpstr>
      <vt:lpstr>Dressings: An Overview</vt:lpstr>
      <vt:lpstr>What Is Iodosorb (Cadexomer Iodine)?</vt:lpstr>
      <vt:lpstr>How Does Iodosorb Work?</vt:lpstr>
      <vt:lpstr>How Does Iodosorb Work?</vt:lpstr>
      <vt:lpstr>What Is Collagenase?</vt:lpstr>
      <vt:lpstr>What Are Pros/Cons of Collagenase?</vt:lpstr>
      <vt:lpstr>What Is Silvadene  (Silver sulfadiazine [SSD])?</vt:lpstr>
      <vt:lpstr>What Are Pros/Cons of Silvadene?</vt:lpstr>
      <vt:lpstr>Silvadene</vt:lpstr>
      <vt:lpstr>What are the research possibilities? </vt:lpstr>
      <vt:lpstr>PowerPoint Presentation</vt:lpstr>
      <vt:lpstr>What is needed for informed consent? </vt:lpstr>
    </vt:vector>
  </TitlesOfParts>
  <Company>Barnabas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Richter, Peter</dc:creator>
  <cp:lastModifiedBy>Microsoft Office User</cp:lastModifiedBy>
  <cp:revision>130</cp:revision>
  <cp:lastPrinted>2019-02-07T20:03:39Z</cp:lastPrinted>
  <dcterms:created xsi:type="dcterms:W3CDTF">2019-02-07T18:05:32Z</dcterms:created>
  <dcterms:modified xsi:type="dcterms:W3CDTF">2024-07-16T16:51:08Z</dcterms:modified>
</cp:coreProperties>
</file>