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27"/>
  </p:notesMasterIdLst>
  <p:handoutMasterIdLst>
    <p:handoutMasterId r:id="rId28"/>
  </p:handoutMasterIdLst>
  <p:sldIdLst>
    <p:sldId id="257" r:id="rId4"/>
    <p:sldId id="280" r:id="rId5"/>
    <p:sldId id="341" r:id="rId6"/>
    <p:sldId id="327" r:id="rId7"/>
    <p:sldId id="362" r:id="rId8"/>
    <p:sldId id="350" r:id="rId9"/>
    <p:sldId id="353" r:id="rId10"/>
    <p:sldId id="382" r:id="rId11"/>
    <p:sldId id="356" r:id="rId12"/>
    <p:sldId id="384" r:id="rId13"/>
    <p:sldId id="385" r:id="rId14"/>
    <p:sldId id="386" r:id="rId15"/>
    <p:sldId id="388" r:id="rId16"/>
    <p:sldId id="391" r:id="rId17"/>
    <p:sldId id="394" r:id="rId18"/>
    <p:sldId id="396" r:id="rId19"/>
    <p:sldId id="397" r:id="rId20"/>
    <p:sldId id="398" r:id="rId21"/>
    <p:sldId id="387" r:id="rId22"/>
    <p:sldId id="351" r:id="rId23"/>
    <p:sldId id="390" r:id="rId24"/>
    <p:sldId id="392" r:id="rId25"/>
    <p:sldId id="393" r:id="rId26"/>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29777-3EED-8D3C-4F47-93277A29C79C}" v="17" dt="2024-05-20T22:53:26.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39" d="100"/>
          <a:sy n="139" d="100"/>
        </p:scale>
        <p:origin x="7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7/16/24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7/16/24</a:t>
            </a:fld>
            <a:endParaRPr lang="en-US" sz="150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7/16/24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books/NBK53732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ermnetnz.org/topics/diabetic-foot-ulcer"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3389/fbioe.2023.115848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4" y="2972123"/>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76" fontAlgn="base">
              <a:spcBef>
                <a:spcPct val="50000"/>
              </a:spcBef>
              <a:spcAft>
                <a:spcPct val="0"/>
              </a:spcAft>
            </a:pPr>
            <a:endParaRPr lang="en-US">
              <a:solidFill>
                <a:prstClr val="black"/>
              </a:solidFill>
              <a:latin typeface="Arial" charset="0"/>
            </a:endParaRPr>
          </a:p>
        </p:txBody>
      </p:sp>
      <p:sp>
        <p:nvSpPr>
          <p:cNvPr id="4" name="Title 1"/>
          <p:cNvSpPr>
            <a:spLocks noGrp="1"/>
          </p:cNvSpPr>
          <p:nvPr>
            <p:ph type="title"/>
          </p:nvPr>
        </p:nvSpPr>
        <p:spPr>
          <a:xfrm>
            <a:off x="457200" y="475940"/>
            <a:ext cx="8229600" cy="653835"/>
          </a:xfrm>
        </p:spPr>
        <p:txBody>
          <a:bodyPr lIns="91440" tIns="45720" rIns="91440" bIns="45720" anchor="t"/>
          <a:lstStyle/>
          <a:p>
            <a:pPr algn="ctr"/>
            <a:r>
              <a:rPr lang="en-US" sz="3200" dirty="0">
                <a:solidFill>
                  <a:srgbClr val="103154"/>
                </a:solidFill>
                <a:ea typeface="ＭＳ Ｐゴシック"/>
                <a:cs typeface="+mj-lt"/>
              </a:rPr>
              <a:t>Diabetic Foot Ulcers and When to Revascularize </a:t>
            </a:r>
            <a:br>
              <a:rPr lang="en-US" sz="3200" dirty="0">
                <a:solidFill>
                  <a:srgbClr val="103154"/>
                </a:solidFill>
                <a:ea typeface="ＭＳ Ｐゴシック"/>
                <a:cs typeface="+mj-lt"/>
              </a:rPr>
            </a:br>
            <a:br>
              <a:rPr lang="en-US" sz="3200" dirty="0">
                <a:ea typeface="ＭＳ Ｐゴシック"/>
                <a:cs typeface="+mj-lt"/>
              </a:rPr>
            </a:br>
            <a:r>
              <a:rPr lang="en-US" sz="3200" dirty="0">
                <a:ea typeface="ＭＳ Ｐゴシック"/>
                <a:cs typeface="+mj-lt"/>
              </a:rPr>
              <a:t>Wednesday, August 14, 2024</a:t>
            </a:r>
            <a:br>
              <a:rPr lang="en-US" sz="2000" dirty="0">
                <a:ea typeface="ＭＳ Ｐゴシック"/>
                <a:cs typeface="+mj-lt"/>
              </a:rPr>
            </a:br>
            <a:endParaRPr lang="en-US" sz="2000" dirty="0">
              <a:solidFill>
                <a:srgbClr val="103154"/>
              </a:solidFill>
            </a:endParaRPr>
          </a:p>
        </p:txBody>
      </p:sp>
      <p:pic>
        <p:nvPicPr>
          <p:cNvPr id="3" name="Picture 2" descr="G:\Shared\CreativeMediaDigitalAssets\Logos\AAA_RWJBarnabas Health\_Combo Logo nbimc-chnj\rwjbh2016-h-nbimc-CHoNJ combo tag.png">
            <a:extLst>
              <a:ext uri="{FF2B5EF4-FFF2-40B4-BE49-F238E27FC236}">
                <a16:creationId xmlns:a16="http://schemas.microsoft.com/office/drawing/2014/main" id="{AFBE28D7-3C41-D6D3-0D40-DFB8621C61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6" y="3495287"/>
            <a:ext cx="1622314" cy="752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82E9D4-3A95-41FB-704B-E60E08F64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125116"/>
            <a:ext cx="1942601" cy="674342"/>
          </a:xfrm>
          <a:prstGeom prst="rect">
            <a:avLst/>
          </a:prstGeom>
        </p:spPr>
      </p:pic>
      <p:pic>
        <p:nvPicPr>
          <p:cNvPr id="7" name="Picture 6">
            <a:extLst>
              <a:ext uri="{FF2B5EF4-FFF2-40B4-BE49-F238E27FC236}">
                <a16:creationId xmlns:a16="http://schemas.microsoft.com/office/drawing/2014/main" id="{EA564AD6-DA82-0EEC-25A0-BA1113699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8" y="4166801"/>
            <a:ext cx="1942601" cy="655783"/>
          </a:xfrm>
          <a:prstGeom prst="rect">
            <a:avLst/>
          </a:prstGeom>
        </p:spPr>
      </p:pic>
      <p:pic>
        <p:nvPicPr>
          <p:cNvPr id="9" name="Picture 8">
            <a:extLst>
              <a:ext uri="{FF2B5EF4-FFF2-40B4-BE49-F238E27FC236}">
                <a16:creationId xmlns:a16="http://schemas.microsoft.com/office/drawing/2014/main" id="{B1DA9AC9-AECD-3F0D-DAF2-647303BE2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3" y="4148954"/>
            <a:ext cx="1942601" cy="651711"/>
          </a:xfrm>
          <a:prstGeom prst="rect">
            <a:avLst/>
          </a:prstGeom>
        </p:spPr>
      </p:pic>
      <p:pic>
        <p:nvPicPr>
          <p:cNvPr id="10" name="Picture 9">
            <a:extLst>
              <a:ext uri="{FF2B5EF4-FFF2-40B4-BE49-F238E27FC236}">
                <a16:creationId xmlns:a16="http://schemas.microsoft.com/office/drawing/2014/main" id="{81DF4184-B60A-5F2D-2068-CE9B29497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3991" y="4141470"/>
            <a:ext cx="1942601" cy="626846"/>
          </a:xfrm>
          <a:prstGeom prst="rect">
            <a:avLst/>
          </a:prstGeom>
        </p:spPr>
      </p:pic>
    </p:spTree>
    <p:extLst>
      <p:ext uri="{BB962C8B-B14F-4D97-AF65-F5344CB8AC3E}">
        <p14:creationId xmlns:p14="http://schemas.microsoft.com/office/powerpoint/2010/main" val="3548673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When is the ABI Measured?</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461665"/>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McClary KN</a:t>
            </a:r>
            <a:r>
              <a:rPr lang="en-US" sz="1200" b="0" i="0">
                <a:solidFill>
                  <a:srgbClr val="212121"/>
                </a:solidFill>
                <a:effectLst/>
                <a:ea typeface="+mn-lt"/>
                <a:cs typeface="+mn-lt"/>
              </a:rPr>
              <a:t>, </a:t>
            </a:r>
            <a:r>
              <a:rPr lang="en-US" sz="1200">
                <a:solidFill>
                  <a:srgbClr val="212121"/>
                </a:solidFill>
                <a:ea typeface="+mn-lt"/>
                <a:cs typeface="+mn-lt"/>
              </a:rPr>
              <a:t>Massey P. Ankle Brachial Index</a:t>
            </a:r>
            <a:r>
              <a:rPr lang="en-US" sz="1200" b="0" i="0">
                <a:solidFill>
                  <a:srgbClr val="212121"/>
                </a:solidFill>
                <a:effectLst/>
                <a:ea typeface="+mn-lt"/>
                <a:cs typeface="+mn-lt"/>
              </a:rPr>
              <a:t>. </a:t>
            </a:r>
            <a:r>
              <a:rPr lang="en-US" sz="1200">
                <a:solidFill>
                  <a:srgbClr val="212121"/>
                </a:solidFill>
                <a:ea typeface="+mn-lt"/>
                <a:cs typeface="+mn-lt"/>
              </a:rPr>
              <a:t>[Updated 2023 Jan 16]. In: </a:t>
            </a:r>
            <a:r>
              <a:rPr lang="en-US" sz="1200" err="1">
                <a:solidFill>
                  <a:srgbClr val="212121"/>
                </a:solidFill>
                <a:ea typeface="+mn-lt"/>
                <a:cs typeface="+mn-lt"/>
              </a:rPr>
              <a:t>StatPearls</a:t>
            </a:r>
            <a:r>
              <a:rPr lang="en-US" sz="1200">
                <a:solidFill>
                  <a:srgbClr val="212121"/>
                </a:solidFill>
                <a:ea typeface="+mn-lt"/>
                <a:cs typeface="+mn-lt"/>
              </a:rPr>
              <a:t> [Internet]. Treasure Island </a:t>
            </a:r>
            <a:r>
              <a:rPr lang="en-US" sz="1200" b="0" i="0">
                <a:solidFill>
                  <a:srgbClr val="212121"/>
                </a:solidFill>
                <a:effectLst/>
                <a:ea typeface="+mn-lt"/>
                <a:cs typeface="+mn-lt"/>
              </a:rPr>
              <a:t>(</a:t>
            </a:r>
            <a:r>
              <a:rPr lang="en-US" sz="1200">
                <a:solidFill>
                  <a:srgbClr val="212121"/>
                </a:solidFill>
                <a:ea typeface="+mn-lt"/>
                <a:cs typeface="+mn-lt"/>
              </a:rPr>
              <a:t>FL): </a:t>
            </a:r>
            <a:r>
              <a:rPr lang="en-US" sz="1200" err="1">
                <a:solidFill>
                  <a:srgbClr val="212121"/>
                </a:solidFill>
                <a:ea typeface="+mn-lt"/>
                <a:cs typeface="+mn-lt"/>
              </a:rPr>
              <a:t>StatPearls</a:t>
            </a:r>
            <a:r>
              <a:rPr lang="en-US" sz="1200">
                <a:solidFill>
                  <a:srgbClr val="212121"/>
                </a:solidFill>
                <a:ea typeface="+mn-lt"/>
                <a:cs typeface="+mn-lt"/>
              </a:rPr>
              <a:t> Publishing; 2024 Jan-. Available from</a:t>
            </a:r>
            <a:r>
              <a:rPr lang="en-US" sz="1200" b="0" i="0">
                <a:solidFill>
                  <a:srgbClr val="212121"/>
                </a:solidFill>
                <a:effectLst/>
                <a:ea typeface="+mn-lt"/>
                <a:cs typeface="+mn-lt"/>
              </a:rPr>
              <a:t>: </a:t>
            </a:r>
            <a:r>
              <a:rPr lang="en-US" sz="1200">
                <a:solidFill>
                  <a:srgbClr val="212121"/>
                </a:solidFill>
                <a:ea typeface="+mn-lt"/>
                <a:cs typeface="+mn-lt"/>
              </a:rPr>
              <a:t>https://www.ncbi.nlm.nih</a:t>
            </a:r>
            <a:r>
              <a:rPr lang="en-US" sz="1200" b="0" i="0">
                <a:solidFill>
                  <a:srgbClr val="212121"/>
                </a:solidFill>
                <a:effectLst/>
                <a:ea typeface="+mn-lt"/>
                <a:cs typeface="+mn-lt"/>
              </a:rPr>
              <a:t>.</a:t>
            </a:r>
            <a:r>
              <a:rPr lang="en-US" sz="1200">
                <a:solidFill>
                  <a:srgbClr val="212121"/>
                </a:solidFill>
                <a:ea typeface="+mn-lt"/>
                <a:cs typeface="+mn-lt"/>
              </a:rPr>
              <a:t>gov/books/NBK544226</a:t>
            </a:r>
            <a:r>
              <a:rPr lang="en-US" sz="1200" b="0">
                <a:solidFill>
                  <a:srgbClr val="212121"/>
                </a:solidFill>
                <a:effectLst/>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47750"/>
            <a:ext cx="8305800" cy="3323987"/>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r>
              <a:rPr lang="en-US" sz="1600" dirty="0">
                <a:ea typeface="+mn-lt"/>
                <a:cs typeface="+mn-lt"/>
              </a:rPr>
              <a:t>Indications:</a:t>
            </a:r>
          </a:p>
          <a:p>
            <a:pPr marL="742315" lvl="1" indent="-285750">
              <a:buClr>
                <a:srgbClr val="C00000"/>
              </a:buClr>
              <a:buFont typeface="Arial" panose="020B0604020202020204" pitchFamily="34" charset="0"/>
              <a:buChar char="•"/>
            </a:pPr>
            <a:r>
              <a:rPr lang="en-US" sz="1600" dirty="0">
                <a:ea typeface="+mn-lt"/>
                <a:cs typeface="+mn-lt"/>
              </a:rPr>
              <a:t>The ankle-brachial index has uses in screening, diagnosis, treatment, guidance, and prognosis. </a:t>
            </a:r>
          </a:p>
          <a:p>
            <a:pPr marL="285750" indent="-285750">
              <a:buClr>
                <a:srgbClr val="C00000"/>
              </a:buClr>
              <a:buFont typeface="Arial" panose="020B0604020202020204" pitchFamily="34" charset="0"/>
              <a:buChar char="•"/>
            </a:pPr>
            <a:r>
              <a:rPr lang="en-US" sz="1600" dirty="0">
                <a:ea typeface="+mn-lt"/>
                <a:cs typeface="+mn-lt"/>
              </a:rPr>
              <a:t>Contraindications</a:t>
            </a:r>
          </a:p>
          <a:p>
            <a:pPr marL="742315" indent="-285750">
              <a:buClr>
                <a:srgbClr val="C00000"/>
              </a:buClr>
              <a:buFont typeface="Arial" panose="020B0604020202020204" pitchFamily="34" charset="0"/>
              <a:buChar char="•"/>
            </a:pPr>
            <a:r>
              <a:rPr lang="en-US" sz="1600" dirty="0">
                <a:ea typeface="+mn-lt"/>
                <a:cs typeface="+mn-lt"/>
              </a:rPr>
              <a:t>Deep vein thrombosis (DVT): The American Heart Association guidelines recommend avoiding compression of the extremity with known or suspected DVT due to concern for breaking and embolizing a thrombus.</a:t>
            </a:r>
          </a:p>
          <a:p>
            <a:pPr marL="742315" lvl="1" indent="-285750">
              <a:buClr>
                <a:srgbClr val="C00000"/>
              </a:buClr>
              <a:buFont typeface="Arial" panose="020B0604020202020204" pitchFamily="34" charset="0"/>
              <a:buChar char="•"/>
            </a:pPr>
            <a:endParaRPr lang="en-US" dirty="0"/>
          </a:p>
          <a:p>
            <a:pPr marL="742315" lvl="1" indent="-285750">
              <a:buClr>
                <a:srgbClr val="C00000"/>
              </a:buClr>
              <a:buFont typeface="Arial" panose="020B0604020202020204" pitchFamily="34" charset="0"/>
              <a:buChar char="•"/>
            </a:pPr>
            <a:r>
              <a:rPr lang="en-US" sz="1600" dirty="0">
                <a:ea typeface="+mn-lt"/>
                <a:cs typeface="+mn-lt"/>
              </a:rPr>
              <a:t>Severe leg pain: Performing ABI measurement requires significant pressure to be applied to the leg. Whether related to leg ischemia, fracture/swelling, or wounds, this procedure can cause significant pain for the patient.</a:t>
            </a:r>
            <a:endParaRPr lang="en-US" dirty="0"/>
          </a:p>
          <a:p>
            <a:pPr marL="742315" lvl="1" indent="-285750">
              <a:buClr>
                <a:srgbClr val="C00000"/>
              </a:buClr>
              <a:buFont typeface="Arial" panose="020B0604020202020204" pitchFamily="34" charset="0"/>
              <a:buChar char="•"/>
            </a:pPr>
            <a:endParaRPr lang="en-US" sz="1600" dirty="0">
              <a:ea typeface="+mn-lt"/>
              <a:cs typeface="+mn-lt"/>
            </a:endParaRPr>
          </a:p>
          <a:p>
            <a:pPr marL="742315" lvl="1" indent="-285750">
              <a:buClr>
                <a:srgbClr val="C00000"/>
              </a:buClr>
              <a:buFont typeface="Arial" panose="020B0604020202020204" pitchFamily="34" charset="0"/>
              <a:buChar char="•"/>
            </a:pPr>
            <a:endParaRPr lang="en-US" sz="1600" dirty="0">
              <a:ea typeface="+mn-lt"/>
              <a:cs typeface="+mn-lt"/>
            </a:endParaRPr>
          </a:p>
        </p:txBody>
      </p:sp>
    </p:spTree>
    <p:extLst>
      <p:ext uri="{BB962C8B-B14F-4D97-AF65-F5344CB8AC3E}">
        <p14:creationId xmlns:p14="http://schemas.microsoft.com/office/powerpoint/2010/main" val="144912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How is the ABI Measured?</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461665"/>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McClary KN</a:t>
            </a:r>
            <a:r>
              <a:rPr lang="en-US" sz="1200" b="0" i="0">
                <a:solidFill>
                  <a:srgbClr val="212121"/>
                </a:solidFill>
                <a:effectLst/>
                <a:ea typeface="+mn-lt"/>
                <a:cs typeface="+mn-lt"/>
              </a:rPr>
              <a:t>, </a:t>
            </a:r>
            <a:r>
              <a:rPr lang="en-US" sz="1200">
                <a:solidFill>
                  <a:srgbClr val="212121"/>
                </a:solidFill>
                <a:ea typeface="+mn-lt"/>
                <a:cs typeface="+mn-lt"/>
              </a:rPr>
              <a:t>Massey P. Ankle Brachial Index</a:t>
            </a:r>
            <a:r>
              <a:rPr lang="en-US" sz="1200" b="0" i="0">
                <a:solidFill>
                  <a:srgbClr val="212121"/>
                </a:solidFill>
                <a:effectLst/>
                <a:ea typeface="+mn-lt"/>
                <a:cs typeface="+mn-lt"/>
              </a:rPr>
              <a:t>. </a:t>
            </a:r>
            <a:r>
              <a:rPr lang="en-US" sz="1200">
                <a:solidFill>
                  <a:srgbClr val="212121"/>
                </a:solidFill>
                <a:ea typeface="+mn-lt"/>
                <a:cs typeface="+mn-lt"/>
              </a:rPr>
              <a:t>[Updated 2023 Jan 16]. In: </a:t>
            </a:r>
            <a:r>
              <a:rPr lang="en-US" sz="1200" err="1">
                <a:solidFill>
                  <a:srgbClr val="212121"/>
                </a:solidFill>
                <a:ea typeface="+mn-lt"/>
                <a:cs typeface="+mn-lt"/>
              </a:rPr>
              <a:t>StatPearls</a:t>
            </a:r>
            <a:r>
              <a:rPr lang="en-US" sz="1200">
                <a:solidFill>
                  <a:srgbClr val="212121"/>
                </a:solidFill>
                <a:ea typeface="+mn-lt"/>
                <a:cs typeface="+mn-lt"/>
              </a:rPr>
              <a:t> [Internet]. Treasure Island </a:t>
            </a:r>
            <a:r>
              <a:rPr lang="en-US" sz="1200" b="0" i="0">
                <a:solidFill>
                  <a:srgbClr val="212121"/>
                </a:solidFill>
                <a:effectLst/>
                <a:ea typeface="+mn-lt"/>
                <a:cs typeface="+mn-lt"/>
              </a:rPr>
              <a:t>(</a:t>
            </a:r>
            <a:r>
              <a:rPr lang="en-US" sz="1200">
                <a:solidFill>
                  <a:srgbClr val="212121"/>
                </a:solidFill>
                <a:ea typeface="+mn-lt"/>
                <a:cs typeface="+mn-lt"/>
              </a:rPr>
              <a:t>FL): </a:t>
            </a:r>
            <a:r>
              <a:rPr lang="en-US" sz="1200" err="1">
                <a:solidFill>
                  <a:srgbClr val="212121"/>
                </a:solidFill>
                <a:ea typeface="+mn-lt"/>
                <a:cs typeface="+mn-lt"/>
              </a:rPr>
              <a:t>StatPearls</a:t>
            </a:r>
            <a:r>
              <a:rPr lang="en-US" sz="1200">
                <a:solidFill>
                  <a:srgbClr val="212121"/>
                </a:solidFill>
                <a:ea typeface="+mn-lt"/>
                <a:cs typeface="+mn-lt"/>
              </a:rPr>
              <a:t> Publishing; 2024 Jan-. Available from</a:t>
            </a:r>
            <a:r>
              <a:rPr lang="en-US" sz="1200" b="0" i="0">
                <a:solidFill>
                  <a:srgbClr val="212121"/>
                </a:solidFill>
                <a:effectLst/>
                <a:ea typeface="+mn-lt"/>
                <a:cs typeface="+mn-lt"/>
              </a:rPr>
              <a:t>: </a:t>
            </a:r>
            <a:r>
              <a:rPr lang="en-US" sz="1200">
                <a:solidFill>
                  <a:srgbClr val="212121"/>
                </a:solidFill>
                <a:ea typeface="+mn-lt"/>
                <a:cs typeface="+mn-lt"/>
              </a:rPr>
              <a:t>https://www.ncbi.nlm.nih</a:t>
            </a:r>
            <a:r>
              <a:rPr lang="en-US" sz="1200" b="0" i="0">
                <a:solidFill>
                  <a:srgbClr val="212121"/>
                </a:solidFill>
                <a:effectLst/>
                <a:ea typeface="+mn-lt"/>
                <a:cs typeface="+mn-lt"/>
              </a:rPr>
              <a:t>.</a:t>
            </a:r>
            <a:r>
              <a:rPr lang="en-US" sz="1200">
                <a:solidFill>
                  <a:srgbClr val="212121"/>
                </a:solidFill>
                <a:ea typeface="+mn-lt"/>
                <a:cs typeface="+mn-lt"/>
              </a:rPr>
              <a:t>gov/books/NBK544226</a:t>
            </a:r>
            <a:r>
              <a:rPr lang="en-US" sz="1200" b="0">
                <a:solidFill>
                  <a:srgbClr val="212121"/>
                </a:solidFill>
                <a:effectLst/>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1F040799-C607-67A2-427E-1A3661F90682}"/>
              </a:ext>
            </a:extLst>
          </p:cNvPr>
          <p:cNvSpPr txBox="1"/>
          <p:nvPr/>
        </p:nvSpPr>
        <p:spPr>
          <a:xfrm>
            <a:off x="158212" y="1086494"/>
            <a:ext cx="8577021" cy="4093428"/>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r>
              <a:rPr lang="en-US" sz="1600" dirty="0">
                <a:ea typeface="+mn-lt"/>
                <a:cs typeface="+mn-lt"/>
              </a:rPr>
              <a:t>The ankle-brachial index is measured using three arteries: the brachial artery for the upper extremity and the dorsalis pedis and or posterior tibial artery at the ankle.</a:t>
            </a:r>
            <a:endParaRPr lang="en-US" dirty="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sz="1600" dirty="0">
                <a:ea typeface="+mn-lt"/>
                <a:cs typeface="+mn-lt"/>
              </a:rPr>
              <a:t>Dorsalis pedis artery: The dorsalis pedis artery arises primarily from the anterior tibial artery and starts higher in the anterior compartment of the leg between the tibialis anterior and extensor hallucis longus (EHL). In most cases, the vessel above the ankle passes under the EHL to reside between EHL and the extensor digitorum longus (EDL). Other variations include later crossing sites either at the ankle or distal. Ranging the great toe can help identify the EHL for guidance about finding the dorsalis pedis pulse, especially in a patient with faint pulses. Additionally, the artery can be traced proximally from the first dorsal metatarsal artery extending into the great toe webspace or distally from the supplying artery.</a:t>
            </a:r>
            <a:endParaRPr lang="en-US" dirty="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sz="1600" dirty="0">
              <a:cs typeface="Arial"/>
            </a:endParaRPr>
          </a:p>
          <a:p>
            <a:pPr marL="742315" lvl="1" indent="-285750">
              <a:buClr>
                <a:srgbClr val="C00000"/>
              </a:buClr>
              <a:buFont typeface="Arial" panose="020B0604020202020204" pitchFamily="34" charset="0"/>
              <a:buChar char="•"/>
            </a:pPr>
            <a:endParaRPr lang="en-US" sz="1600" dirty="0">
              <a:ea typeface="+mn-lt"/>
              <a:cs typeface="+mn-lt"/>
            </a:endParaRPr>
          </a:p>
          <a:p>
            <a:pPr marL="742315" lvl="1" indent="-285750">
              <a:buClr>
                <a:srgbClr val="C00000"/>
              </a:buClr>
              <a:buFont typeface="Arial" panose="020B0604020202020204" pitchFamily="34" charset="0"/>
              <a:buChar char="•"/>
            </a:pPr>
            <a:endParaRPr lang="en-US" sz="1600" dirty="0">
              <a:ea typeface="+mn-lt"/>
              <a:cs typeface="+mn-lt"/>
            </a:endParaRPr>
          </a:p>
        </p:txBody>
      </p:sp>
    </p:spTree>
    <p:extLst>
      <p:ext uri="{BB962C8B-B14F-4D97-AF65-F5344CB8AC3E}">
        <p14:creationId xmlns:p14="http://schemas.microsoft.com/office/powerpoint/2010/main" val="237361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How is the ABI Measured?</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461665"/>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McClary KN</a:t>
            </a:r>
            <a:r>
              <a:rPr lang="en-US" sz="1200" b="0" i="0">
                <a:solidFill>
                  <a:srgbClr val="212121"/>
                </a:solidFill>
                <a:effectLst/>
                <a:ea typeface="+mn-lt"/>
                <a:cs typeface="+mn-lt"/>
              </a:rPr>
              <a:t>, </a:t>
            </a:r>
            <a:r>
              <a:rPr lang="en-US" sz="1200">
                <a:solidFill>
                  <a:srgbClr val="212121"/>
                </a:solidFill>
                <a:ea typeface="+mn-lt"/>
                <a:cs typeface="+mn-lt"/>
              </a:rPr>
              <a:t>Massey P. Ankle Brachial Index</a:t>
            </a:r>
            <a:r>
              <a:rPr lang="en-US" sz="1200" b="0" i="0">
                <a:solidFill>
                  <a:srgbClr val="212121"/>
                </a:solidFill>
                <a:effectLst/>
                <a:ea typeface="+mn-lt"/>
                <a:cs typeface="+mn-lt"/>
              </a:rPr>
              <a:t>. </a:t>
            </a:r>
            <a:r>
              <a:rPr lang="en-US" sz="1200">
                <a:solidFill>
                  <a:srgbClr val="212121"/>
                </a:solidFill>
                <a:ea typeface="+mn-lt"/>
                <a:cs typeface="+mn-lt"/>
              </a:rPr>
              <a:t>[Updated 2023 Jan 16]. In: </a:t>
            </a:r>
            <a:r>
              <a:rPr lang="en-US" sz="1200" err="1">
                <a:solidFill>
                  <a:srgbClr val="212121"/>
                </a:solidFill>
                <a:ea typeface="+mn-lt"/>
                <a:cs typeface="+mn-lt"/>
              </a:rPr>
              <a:t>StatPearls</a:t>
            </a:r>
            <a:r>
              <a:rPr lang="en-US" sz="1200">
                <a:solidFill>
                  <a:srgbClr val="212121"/>
                </a:solidFill>
                <a:ea typeface="+mn-lt"/>
                <a:cs typeface="+mn-lt"/>
              </a:rPr>
              <a:t> [Internet]. Treasure Island </a:t>
            </a:r>
            <a:r>
              <a:rPr lang="en-US" sz="1200" b="0" i="0">
                <a:solidFill>
                  <a:srgbClr val="212121"/>
                </a:solidFill>
                <a:effectLst/>
                <a:ea typeface="+mn-lt"/>
                <a:cs typeface="+mn-lt"/>
              </a:rPr>
              <a:t>(</a:t>
            </a:r>
            <a:r>
              <a:rPr lang="en-US" sz="1200">
                <a:solidFill>
                  <a:srgbClr val="212121"/>
                </a:solidFill>
                <a:ea typeface="+mn-lt"/>
                <a:cs typeface="+mn-lt"/>
              </a:rPr>
              <a:t>FL): </a:t>
            </a:r>
            <a:r>
              <a:rPr lang="en-US" sz="1200" err="1">
                <a:solidFill>
                  <a:srgbClr val="212121"/>
                </a:solidFill>
                <a:ea typeface="+mn-lt"/>
                <a:cs typeface="+mn-lt"/>
              </a:rPr>
              <a:t>StatPearls</a:t>
            </a:r>
            <a:r>
              <a:rPr lang="en-US" sz="1200">
                <a:solidFill>
                  <a:srgbClr val="212121"/>
                </a:solidFill>
                <a:ea typeface="+mn-lt"/>
                <a:cs typeface="+mn-lt"/>
              </a:rPr>
              <a:t> Publishing; 2024 Jan-. Available from</a:t>
            </a:r>
            <a:r>
              <a:rPr lang="en-US" sz="1200" b="0" i="0">
                <a:solidFill>
                  <a:srgbClr val="212121"/>
                </a:solidFill>
                <a:effectLst/>
                <a:ea typeface="+mn-lt"/>
                <a:cs typeface="+mn-lt"/>
              </a:rPr>
              <a:t>: </a:t>
            </a:r>
            <a:r>
              <a:rPr lang="en-US" sz="1200">
                <a:solidFill>
                  <a:srgbClr val="212121"/>
                </a:solidFill>
                <a:ea typeface="+mn-lt"/>
                <a:cs typeface="+mn-lt"/>
              </a:rPr>
              <a:t>https://www.ncbi.nlm.nih</a:t>
            </a:r>
            <a:r>
              <a:rPr lang="en-US" sz="1200" b="0" i="0">
                <a:solidFill>
                  <a:srgbClr val="212121"/>
                </a:solidFill>
                <a:effectLst/>
                <a:ea typeface="+mn-lt"/>
                <a:cs typeface="+mn-lt"/>
              </a:rPr>
              <a:t>.</a:t>
            </a:r>
            <a:r>
              <a:rPr lang="en-US" sz="1200">
                <a:solidFill>
                  <a:srgbClr val="212121"/>
                </a:solidFill>
                <a:ea typeface="+mn-lt"/>
                <a:cs typeface="+mn-lt"/>
              </a:rPr>
              <a:t>gov/books/NBK544226</a:t>
            </a:r>
            <a:r>
              <a:rPr lang="en-US" sz="1200" b="0">
                <a:solidFill>
                  <a:srgbClr val="212121"/>
                </a:solidFill>
                <a:effectLst/>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76808"/>
            <a:ext cx="7702296" cy="2585323"/>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Posterior tibial artery: The posterior tibial artery passes posterior to medial malleolus at the ankle between the tibialis posterior and flexor digitorum longus tendons</a:t>
            </a: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dirty="0">
                <a:ea typeface="+mn-lt"/>
                <a:cs typeface="+mn-lt"/>
              </a:rPr>
              <a:t>Brachial artery: The brachial artery is palpable medial to biceps tendon in the antecubital fossa.</a:t>
            </a:r>
            <a:endParaRPr lang="en-US" dirty="0"/>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2023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does the ABI indicate?</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646331"/>
          </a:xfrm>
          <a:prstGeom prst="rect">
            <a:avLst/>
          </a:prstGeom>
          <a:noFill/>
        </p:spPr>
        <p:txBody>
          <a:bodyPr wrap="square" lIns="91440" tIns="45720" rIns="91440" bIns="45720" rtlCol="0" anchor="t">
            <a:spAutoFit/>
          </a:bodyPr>
          <a:lstStyle/>
          <a:p>
            <a:pPr marL="403225" indent="-403225"/>
            <a:r>
              <a:rPr lang="en-US" sz="1200" err="1">
                <a:solidFill>
                  <a:srgbClr val="212121"/>
                </a:solidFill>
                <a:ea typeface="+mn-lt"/>
                <a:cs typeface="+mn-lt"/>
              </a:rPr>
              <a:t>Akkus</a:t>
            </a:r>
            <a:r>
              <a:rPr lang="en-US" sz="1200">
                <a:solidFill>
                  <a:srgbClr val="212121"/>
                </a:solidFill>
                <a:ea typeface="+mn-lt"/>
                <a:cs typeface="+mn-lt"/>
              </a:rPr>
              <a:t>, Gamze</a:t>
            </a:r>
            <a:r>
              <a:rPr lang="en-US" sz="1200" b="0" i="0">
                <a:solidFill>
                  <a:srgbClr val="212121"/>
                </a:solidFill>
                <a:effectLst/>
                <a:ea typeface="+mn-lt"/>
                <a:cs typeface="+mn-lt"/>
              </a:rPr>
              <a:t>, </a:t>
            </a:r>
            <a:r>
              <a:rPr lang="en-US" sz="1200">
                <a:solidFill>
                  <a:srgbClr val="212121"/>
                </a:solidFill>
                <a:ea typeface="+mn-lt"/>
                <a:cs typeface="+mn-lt"/>
              </a:rPr>
              <a:t>and Murat Sert. “Diabetic foot ulcers: A devastating complication of diabetes mellitus continues non-stop in spite of new medical treatment modalities.” World journal of diabetes vol</a:t>
            </a:r>
            <a:r>
              <a:rPr lang="en-US" sz="1200" b="0" i="0">
                <a:solidFill>
                  <a:srgbClr val="212121"/>
                </a:solidFill>
                <a:effectLst/>
                <a:ea typeface="+mn-lt"/>
                <a:cs typeface="+mn-lt"/>
              </a:rPr>
              <a:t>. </a:t>
            </a:r>
            <a:r>
              <a:rPr lang="en-US" sz="1200">
                <a:solidFill>
                  <a:srgbClr val="212121"/>
                </a:solidFill>
                <a:ea typeface="+mn-lt"/>
                <a:cs typeface="+mn-lt"/>
              </a:rPr>
              <a:t>13,12 </a:t>
            </a:r>
            <a:r>
              <a:rPr lang="en-US" sz="1200" b="0" i="0">
                <a:solidFill>
                  <a:srgbClr val="212121"/>
                </a:solidFill>
                <a:effectLst/>
                <a:ea typeface="+mn-lt"/>
                <a:cs typeface="+mn-lt"/>
              </a:rPr>
              <a:t>(</a:t>
            </a:r>
            <a:r>
              <a:rPr lang="en-US" sz="1200">
                <a:solidFill>
                  <a:srgbClr val="212121"/>
                </a:solidFill>
                <a:ea typeface="+mn-lt"/>
                <a:cs typeface="+mn-lt"/>
              </a:rPr>
              <a:t>2022): 1106-1121. doi</a:t>
            </a:r>
            <a:r>
              <a:rPr lang="en-US" sz="1200" b="0" i="0">
                <a:solidFill>
                  <a:srgbClr val="212121"/>
                </a:solidFill>
                <a:effectLst/>
                <a:ea typeface="+mn-lt"/>
                <a:cs typeface="+mn-lt"/>
              </a:rPr>
              <a:t>:</a:t>
            </a:r>
            <a:r>
              <a:rPr lang="en-US" sz="1200">
                <a:solidFill>
                  <a:srgbClr val="212121"/>
                </a:solidFill>
                <a:ea typeface="+mn-lt"/>
                <a:cs typeface="+mn-lt"/>
              </a:rPr>
              <a:t>10.4239/wjd.v13</a:t>
            </a:r>
            <a:r>
              <a:rPr lang="en-US" sz="1200" b="0" i="0">
                <a:solidFill>
                  <a:srgbClr val="212121"/>
                </a:solidFill>
                <a:effectLst/>
                <a:ea typeface="+mn-lt"/>
                <a:cs typeface="+mn-lt"/>
              </a:rPr>
              <a:t>.</a:t>
            </a:r>
            <a:r>
              <a:rPr lang="en-US" sz="1200">
                <a:solidFill>
                  <a:srgbClr val="212121"/>
                </a:solidFill>
                <a:ea typeface="+mn-lt"/>
                <a:cs typeface="+mn-lt"/>
              </a:rPr>
              <a:t>i12.1106</a:t>
            </a:r>
            <a:endParaRPr lang="en-US"/>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76808"/>
            <a:ext cx="6591301" cy="2862322"/>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Ankle-brachial index (ABI) has emerged as a relatively non-invasive tool for the diagnosis of peripheral arterial disease. The measurement of ABI (ratio of systolic blood pressure on the ankle to the systolic blood pressure in the upper arm) is normal in the 1.0-1.4 range, obviously pathologic under 0.9. An ABI over than 1.4 is also considered as abnormal, reflecting calcified and stiffed arteries. </a:t>
            </a:r>
            <a:endParaRPr lang="en-US" dirty="0">
              <a:cs typeface="Arial"/>
            </a:endParaRPr>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160779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lIns="91440" tIns="45720" rIns="91440" bIns="45720" anchor="t"/>
          <a:lstStyle/>
          <a:p>
            <a:pPr algn="ctr"/>
            <a:r>
              <a:rPr lang="en-US" sz="2800"/>
              <a:t>What are the ABI guidelines?</a:t>
            </a:r>
            <a:endParaRPr lang="en-US"/>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Content Placeholder 3" descr="A chart with red and blue text&#10;&#10;Description automatically generated">
            <a:extLst>
              <a:ext uri="{FF2B5EF4-FFF2-40B4-BE49-F238E27FC236}">
                <a16:creationId xmlns:a16="http://schemas.microsoft.com/office/drawing/2014/main" id="{CFFAF0DF-7835-266C-77A3-90AA999481BB}"/>
              </a:ext>
            </a:extLst>
          </p:cNvPr>
          <p:cNvPicPr>
            <a:picLocks noGrp="1" noChangeAspect="1"/>
          </p:cNvPicPr>
          <p:nvPr>
            <p:ph sz="quarter" idx="10"/>
          </p:nvPr>
        </p:nvPicPr>
        <p:blipFill>
          <a:blip r:embed="rId2"/>
          <a:stretch>
            <a:fillRect/>
          </a:stretch>
        </p:blipFill>
        <p:spPr>
          <a:xfrm>
            <a:off x="774617" y="1028700"/>
            <a:ext cx="3025350" cy="3086100"/>
          </a:xfrm>
        </p:spPr>
      </p:pic>
      <p:sp>
        <p:nvSpPr>
          <p:cNvPr id="5" name="TextBox 4">
            <a:extLst>
              <a:ext uri="{FF2B5EF4-FFF2-40B4-BE49-F238E27FC236}">
                <a16:creationId xmlns:a16="http://schemas.microsoft.com/office/drawing/2014/main" id="{075DD196-333D-7A76-7D26-D86147B902DB}"/>
              </a:ext>
            </a:extLst>
          </p:cNvPr>
          <p:cNvSpPr txBox="1"/>
          <p:nvPr/>
        </p:nvSpPr>
        <p:spPr>
          <a:xfrm>
            <a:off x="910616" y="4594034"/>
            <a:ext cx="8081305" cy="461665"/>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Stanford Medicine. (2024). Ankle Brachial Index. Stanford Medicine 25. https://stanfordmedicine25.stanford.edu/the25/ankle-brachial-index.html </a:t>
            </a:r>
            <a:endParaRPr lang="en-US"/>
          </a:p>
        </p:txBody>
      </p:sp>
      <p:sp>
        <p:nvSpPr>
          <p:cNvPr id="8" name="Content Placeholder 2">
            <a:extLst>
              <a:ext uri="{FF2B5EF4-FFF2-40B4-BE49-F238E27FC236}">
                <a16:creationId xmlns:a16="http://schemas.microsoft.com/office/drawing/2014/main" id="{386033DF-E924-5AF2-4535-EA0ED26F7774}"/>
              </a:ext>
            </a:extLst>
          </p:cNvPr>
          <p:cNvSpPr txBox="1">
            <a:spLocks/>
          </p:cNvSpPr>
          <p:nvPr/>
        </p:nvSpPr>
        <p:spPr>
          <a:xfrm>
            <a:off x="3974669" y="895350"/>
            <a:ext cx="4635931" cy="3352800"/>
          </a:xfrm>
          <a:prstGeom prst="rect">
            <a:avLst/>
          </a:prstGeom>
        </p:spPr>
        <p:txBody>
          <a:bodyPr lIns="91440" tIns="45720" rIns="91440" bIns="45720" anchor="t"/>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pPr marL="187960" indent="-187960"/>
            <a:r>
              <a:rPr lang="en-US" sz="1400" kern="0">
                <a:solidFill>
                  <a:srgbClr val="103154"/>
                </a:solidFill>
                <a:ea typeface="+mn-lt"/>
                <a:cs typeface="+mn-lt"/>
              </a:rPr>
              <a:t>Normal ABI ranges from 1.0 — 1.4</a:t>
            </a:r>
            <a:endParaRPr lang="en-US"/>
          </a:p>
          <a:p>
            <a:pPr marL="187960" indent="-187960"/>
            <a:r>
              <a:rPr lang="en-US" sz="1400" kern="0">
                <a:solidFill>
                  <a:srgbClr val="103154"/>
                </a:solidFill>
                <a:ea typeface="+mn-lt"/>
                <a:cs typeface="+mn-lt"/>
              </a:rPr>
              <a:t>Pressure is normally higher in the ankle than the arm.</a:t>
            </a:r>
            <a:endParaRPr lang="en-US"/>
          </a:p>
          <a:p>
            <a:pPr marL="187960" indent="-187960"/>
            <a:r>
              <a:rPr lang="en-US" sz="1400" kern="0">
                <a:solidFill>
                  <a:srgbClr val="103154"/>
                </a:solidFill>
                <a:ea typeface="+mn-lt"/>
                <a:cs typeface="+mn-lt"/>
              </a:rPr>
              <a:t>Values above 1.4 suggest a noncompressible calcified vessel.</a:t>
            </a:r>
            <a:endParaRPr lang="en-US"/>
          </a:p>
          <a:p>
            <a:pPr marL="187960" indent="-187960"/>
            <a:r>
              <a:rPr lang="en-US" sz="1400" kern="0">
                <a:solidFill>
                  <a:srgbClr val="103154"/>
                </a:solidFill>
                <a:ea typeface="+mn-lt"/>
                <a:cs typeface="+mn-lt"/>
              </a:rPr>
              <a:t>In diabetic or elderly patients, the limb vessels may be fibrotic or calcified. In this case, the vessel may be resistant to collapse by the blood pressure cuff</a:t>
            </a:r>
            <a:r>
              <a:rPr lang="en-US" sz="1400" kern="0">
                <a:ea typeface="+mn-lt"/>
                <a:cs typeface="+mn-lt"/>
              </a:rPr>
              <a:t>, and a signal may be heard at high cuff pressures. The persistence of a signal at a high pressure in these individuals results in an artifactually elevated blood pressure value.</a:t>
            </a:r>
            <a:endParaRPr lang="en-US"/>
          </a:p>
          <a:p>
            <a:pPr marL="187960" indent="-187960"/>
            <a:r>
              <a:rPr lang="en-US" sz="1400" kern="0">
                <a:ea typeface="+mn-lt"/>
                <a:cs typeface="+mn-lt"/>
              </a:rPr>
              <a:t>An value below 0.9 is considered diagnostic of PAD.</a:t>
            </a:r>
            <a:endParaRPr lang="en-US"/>
          </a:p>
          <a:p>
            <a:pPr marL="187960" indent="-187960"/>
            <a:r>
              <a:rPr lang="en-US" sz="1400" kern="0">
                <a:ea typeface="+mn-lt"/>
                <a:cs typeface="+mn-lt"/>
              </a:rPr>
              <a:t>Values less than 0.5 suggests severe PAD.</a:t>
            </a:r>
            <a:endParaRPr lang="en-US"/>
          </a:p>
          <a:p>
            <a:pPr marL="187960" indent="-187960"/>
            <a:r>
              <a:rPr lang="en-US" sz="1400" kern="0">
                <a:ea typeface="+mn-lt"/>
                <a:cs typeface="+mn-lt"/>
              </a:rPr>
              <a:t>Individuals with such severe disease may not have sufficient blood flow to heal a fracture or surgical wound; they should be considered for revascularization if they have a non-healing ulcer.</a:t>
            </a:r>
            <a:endParaRPr lang="en-US">
              <a:ea typeface="+mn-lt"/>
              <a:cs typeface="+mn-lt"/>
            </a:endParaRPr>
          </a:p>
        </p:txBody>
      </p:sp>
    </p:spTree>
    <p:extLst>
      <p:ext uri="{BB962C8B-B14F-4D97-AF65-F5344CB8AC3E}">
        <p14:creationId xmlns:p14="http://schemas.microsoft.com/office/powerpoint/2010/main" val="13318666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revascularization?</a:t>
            </a:r>
            <a:endParaRPr lang="en-US"/>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313127"/>
            <a:ext cx="8081305" cy="830997"/>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Perez-Favila, A.; Martinez-Fierro, M.L.; Rodriguez-Lazalde, J.G.; Cid-Baez, M.A.; Zamudio-Osuna, </a:t>
            </a:r>
            <a:r>
              <a:rPr lang="en-US" sz="1200" err="1">
                <a:solidFill>
                  <a:srgbClr val="212121"/>
                </a:solidFill>
                <a:ea typeface="+mn-lt"/>
                <a:cs typeface="+mn-lt"/>
              </a:rPr>
              <a:t>M.d.J</a:t>
            </a:r>
            <a:r>
              <a:rPr lang="en-US" sz="1200">
                <a:solidFill>
                  <a:srgbClr val="212121"/>
                </a:solidFill>
                <a:ea typeface="+mn-lt"/>
                <a:cs typeface="+mn-lt"/>
              </a:rPr>
              <a:t>.; Martinez-Blanco, </a:t>
            </a:r>
            <a:r>
              <a:rPr lang="en-US" sz="1200" err="1">
                <a:solidFill>
                  <a:srgbClr val="212121"/>
                </a:solidFill>
                <a:ea typeface="+mn-lt"/>
                <a:cs typeface="+mn-lt"/>
              </a:rPr>
              <a:t>M.d.R.</a:t>
            </a:r>
            <a:r>
              <a:rPr lang="en-US" sz="1200">
                <a:solidFill>
                  <a:srgbClr val="212121"/>
                </a:solidFill>
                <a:ea typeface="+mn-lt"/>
                <a:cs typeface="+mn-lt"/>
              </a:rPr>
              <a:t>; Mollinedo-Montaño, F.E.; Rodriguez-Sanchez, I.P.; Castañeda-Miranda, R.; Garza-Veloz, I. Current Therapeutic Strategies in Diabetic Foot Ulcers. Medicina 2019, 55, 714. https://doi.org/10.3390/medicina55110714</a:t>
            </a:r>
            <a:endParaRPr lang="en-US"/>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76808"/>
            <a:ext cx="7876600" cy="3970318"/>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Revascularization of diabetic foot ulcers (DFUs) is a critical procedure aimed at restoring adequate blood flow to the foot and ankle in patients with severe peripheral arterial disease (PAD), especially when non-healing ulcers are present. </a:t>
            </a:r>
            <a:br>
              <a:rPr lang="en-US" dirty="0">
                <a:ea typeface="+mn-lt"/>
                <a:cs typeface="+mn-lt"/>
              </a:rPr>
            </a:br>
            <a:endParaRPr lang="en-US" dirty="0">
              <a:ea typeface="+mn-lt"/>
              <a:cs typeface="+mn-lt"/>
            </a:endParaRPr>
          </a:p>
          <a:p>
            <a:pPr marL="285750" indent="-285750">
              <a:buClr>
                <a:srgbClr val="C00000"/>
              </a:buClr>
              <a:buFont typeface="Arial" panose="020B0604020202020204" pitchFamily="34" charset="0"/>
              <a:buChar char="•"/>
            </a:pPr>
            <a:r>
              <a:rPr lang="en-US" dirty="0">
                <a:ea typeface="+mn-lt"/>
                <a:cs typeface="+mn-lt"/>
              </a:rPr>
              <a:t>This procedure is essential because it significantly enhances the chances of ulcer healing and helps prevent major amputations.</a:t>
            </a: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366747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revascularization?</a:t>
            </a:r>
            <a:endParaRPr lang="en-US"/>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313127"/>
            <a:ext cx="8081305" cy="830997"/>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Perez-Favila, A.; Martinez-Fierro, M.L.; Rodriguez-Lazalde, J.G.; Cid-Baez, M.A.; Zamudio-Osuna, </a:t>
            </a:r>
            <a:r>
              <a:rPr lang="en-US" sz="1200" err="1">
                <a:solidFill>
                  <a:srgbClr val="212121"/>
                </a:solidFill>
                <a:ea typeface="+mn-lt"/>
                <a:cs typeface="+mn-lt"/>
              </a:rPr>
              <a:t>M.d.J</a:t>
            </a:r>
            <a:r>
              <a:rPr lang="en-US" sz="1200">
                <a:solidFill>
                  <a:srgbClr val="212121"/>
                </a:solidFill>
                <a:ea typeface="+mn-lt"/>
                <a:cs typeface="+mn-lt"/>
              </a:rPr>
              <a:t>.; Martinez-Blanco, </a:t>
            </a:r>
            <a:r>
              <a:rPr lang="en-US" sz="1200" err="1">
                <a:solidFill>
                  <a:srgbClr val="212121"/>
                </a:solidFill>
                <a:ea typeface="+mn-lt"/>
                <a:cs typeface="+mn-lt"/>
              </a:rPr>
              <a:t>M.d.R.</a:t>
            </a:r>
            <a:r>
              <a:rPr lang="en-US" sz="1200">
                <a:solidFill>
                  <a:srgbClr val="212121"/>
                </a:solidFill>
                <a:ea typeface="+mn-lt"/>
                <a:cs typeface="+mn-lt"/>
              </a:rPr>
              <a:t>; Mollinedo-Montaño, F.E.; Rodriguez-Sanchez, I.P.; Castañeda-Miranda, R.; Garza-Veloz, I. Current Therapeutic Strategies in Diabetic Foot Ulcers. Medicina 2019, 55, 714. https://doi.org/10.3390/medicina55110714</a:t>
            </a:r>
            <a:endParaRPr lang="en-US"/>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76808"/>
            <a:ext cx="8013192" cy="4801314"/>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In the context of diabetic foot ulcers, revascularization often involves procedures like angioplasty or bypass surgery targeting the lower extremity arteries that are obstructed. The choice of procedure largely depends on the location and extent of arterial blockages. </a:t>
            </a:r>
          </a:p>
          <a:p>
            <a:pPr marL="285750" indent="-285750">
              <a:buClr>
                <a:srgbClr val="C00000"/>
              </a:buClr>
              <a:buFont typeface="Arial" panose="020B0604020202020204" pitchFamily="34" charset="0"/>
              <a:buChar char="•"/>
            </a:pPr>
            <a:r>
              <a:rPr lang="en-US" dirty="0">
                <a:ea typeface="+mn-lt"/>
                <a:cs typeface="+mn-lt"/>
              </a:rPr>
              <a:t>For DFUs associated with ischemic conditions, where there is a significant reduction in blood flow due to PAD, revascularization becomes particularly crucial. </a:t>
            </a:r>
          </a:p>
          <a:p>
            <a:pPr marL="285750" indent="-285750">
              <a:buClr>
                <a:srgbClr val="C00000"/>
              </a:buClr>
              <a:buFont typeface="Arial" panose="020B0604020202020204" pitchFamily="34" charset="0"/>
              <a:buChar char="•"/>
            </a:pPr>
            <a:r>
              <a:rPr lang="en-US" dirty="0">
                <a:ea typeface="+mn-lt"/>
                <a:cs typeface="+mn-lt"/>
              </a:rPr>
              <a:t>It is indicated when there are signs of critical limb ischemia, which include rest pain, gangrene, or non-healing ulcers, typically when conservative treatments have failed to improve the condition </a:t>
            </a: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372031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revascularization?</a:t>
            </a:r>
            <a:endParaRPr lang="en-US"/>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166669" y="4589502"/>
            <a:ext cx="8810661" cy="553998"/>
          </a:xfrm>
          <a:prstGeom prst="rect">
            <a:avLst/>
          </a:prstGeom>
          <a:noFill/>
        </p:spPr>
        <p:txBody>
          <a:bodyPr wrap="square" lIns="91440" tIns="45720" rIns="91440" bIns="45720" rtlCol="0" anchor="t">
            <a:spAutoFit/>
          </a:bodyPr>
          <a:lstStyle/>
          <a:p>
            <a:pPr marL="403225" indent="-403225"/>
            <a:r>
              <a:rPr lang="en-US" sz="1000" dirty="0">
                <a:solidFill>
                  <a:srgbClr val="212121"/>
                </a:solidFill>
                <a:ea typeface="+mn-lt"/>
                <a:cs typeface="+mn-lt"/>
              </a:rPr>
              <a:t>Perez-</a:t>
            </a:r>
            <a:r>
              <a:rPr lang="en-US" sz="1000" dirty="0" err="1">
                <a:solidFill>
                  <a:srgbClr val="212121"/>
                </a:solidFill>
                <a:ea typeface="+mn-lt"/>
                <a:cs typeface="+mn-lt"/>
              </a:rPr>
              <a:t>Favila</a:t>
            </a:r>
            <a:r>
              <a:rPr lang="en-US" sz="1000" dirty="0">
                <a:solidFill>
                  <a:srgbClr val="212121"/>
                </a:solidFill>
                <a:ea typeface="+mn-lt"/>
                <a:cs typeface="+mn-lt"/>
              </a:rPr>
              <a:t>, A.; Martinez-Fierro, M.L.; Rodriguez-</a:t>
            </a:r>
            <a:r>
              <a:rPr lang="en-US" sz="1000" dirty="0" err="1">
                <a:solidFill>
                  <a:srgbClr val="212121"/>
                </a:solidFill>
                <a:ea typeface="+mn-lt"/>
                <a:cs typeface="+mn-lt"/>
              </a:rPr>
              <a:t>Lazalde</a:t>
            </a:r>
            <a:r>
              <a:rPr lang="en-US" sz="1000" dirty="0">
                <a:solidFill>
                  <a:srgbClr val="212121"/>
                </a:solidFill>
                <a:ea typeface="+mn-lt"/>
                <a:cs typeface="+mn-lt"/>
              </a:rPr>
              <a:t>, J.G.; Cid-Baez, M.A.; Zamudio-Osuna, </a:t>
            </a:r>
            <a:r>
              <a:rPr lang="en-US" sz="1000" dirty="0" err="1">
                <a:solidFill>
                  <a:srgbClr val="212121"/>
                </a:solidFill>
                <a:ea typeface="+mn-lt"/>
                <a:cs typeface="+mn-lt"/>
              </a:rPr>
              <a:t>M.d.J</a:t>
            </a:r>
            <a:r>
              <a:rPr lang="en-US" sz="1000" dirty="0">
                <a:solidFill>
                  <a:srgbClr val="212121"/>
                </a:solidFill>
                <a:ea typeface="+mn-lt"/>
                <a:cs typeface="+mn-lt"/>
              </a:rPr>
              <a:t>.; Martinez-Blanco, </a:t>
            </a:r>
            <a:r>
              <a:rPr lang="en-US" sz="1000" dirty="0" err="1">
                <a:solidFill>
                  <a:srgbClr val="212121"/>
                </a:solidFill>
                <a:ea typeface="+mn-lt"/>
                <a:cs typeface="+mn-lt"/>
              </a:rPr>
              <a:t>M.d.R</a:t>
            </a:r>
            <a:r>
              <a:rPr lang="en-US" sz="1000" dirty="0">
                <a:solidFill>
                  <a:srgbClr val="212121"/>
                </a:solidFill>
                <a:ea typeface="+mn-lt"/>
                <a:cs typeface="+mn-lt"/>
              </a:rPr>
              <a:t>.; Mollinedo-</a:t>
            </a:r>
            <a:r>
              <a:rPr lang="en-US" sz="1000" dirty="0" err="1">
                <a:solidFill>
                  <a:srgbClr val="212121"/>
                </a:solidFill>
                <a:ea typeface="+mn-lt"/>
                <a:cs typeface="+mn-lt"/>
              </a:rPr>
              <a:t>Montaño</a:t>
            </a:r>
            <a:r>
              <a:rPr lang="en-US" sz="1000" dirty="0">
                <a:solidFill>
                  <a:srgbClr val="212121"/>
                </a:solidFill>
                <a:ea typeface="+mn-lt"/>
                <a:cs typeface="+mn-lt"/>
              </a:rPr>
              <a:t>, F.E.; Rodriguez-Sanchez, I.P.; </a:t>
            </a:r>
            <a:r>
              <a:rPr lang="en-US" sz="1000" dirty="0" err="1">
                <a:solidFill>
                  <a:srgbClr val="212121"/>
                </a:solidFill>
                <a:ea typeface="+mn-lt"/>
                <a:cs typeface="+mn-lt"/>
              </a:rPr>
              <a:t>Castañeda</a:t>
            </a:r>
            <a:r>
              <a:rPr lang="en-US" sz="1000" dirty="0">
                <a:solidFill>
                  <a:srgbClr val="212121"/>
                </a:solidFill>
                <a:ea typeface="+mn-lt"/>
                <a:cs typeface="+mn-lt"/>
              </a:rPr>
              <a:t>-Miranda, R.; Garza-</a:t>
            </a:r>
            <a:r>
              <a:rPr lang="en-US" sz="1000" dirty="0" err="1">
                <a:solidFill>
                  <a:srgbClr val="212121"/>
                </a:solidFill>
                <a:ea typeface="+mn-lt"/>
                <a:cs typeface="+mn-lt"/>
              </a:rPr>
              <a:t>Veloz</a:t>
            </a:r>
            <a:r>
              <a:rPr lang="en-US" sz="1000" dirty="0">
                <a:solidFill>
                  <a:srgbClr val="212121"/>
                </a:solidFill>
                <a:ea typeface="+mn-lt"/>
                <a:cs typeface="+mn-lt"/>
              </a:rPr>
              <a:t>, I. Current Therapeutic Strategies in Diabetic Foot Ulcers. </a:t>
            </a:r>
            <a:r>
              <a:rPr lang="en-US" sz="1000" dirty="0" err="1">
                <a:solidFill>
                  <a:srgbClr val="212121"/>
                </a:solidFill>
                <a:ea typeface="+mn-lt"/>
                <a:cs typeface="+mn-lt"/>
              </a:rPr>
              <a:t>Medicina</a:t>
            </a:r>
            <a:r>
              <a:rPr lang="en-US" sz="1000" dirty="0">
                <a:solidFill>
                  <a:srgbClr val="212121"/>
                </a:solidFill>
                <a:ea typeface="+mn-lt"/>
                <a:cs typeface="+mn-lt"/>
              </a:rPr>
              <a:t> 2019, 55, 714. https://</a:t>
            </a:r>
            <a:r>
              <a:rPr lang="en-US" sz="1000" dirty="0" err="1">
                <a:solidFill>
                  <a:srgbClr val="212121"/>
                </a:solidFill>
                <a:ea typeface="+mn-lt"/>
                <a:cs typeface="+mn-lt"/>
              </a:rPr>
              <a:t>doi.org</a:t>
            </a:r>
            <a:r>
              <a:rPr lang="en-US" sz="1000" dirty="0">
                <a:solidFill>
                  <a:srgbClr val="212121"/>
                </a:solidFill>
                <a:ea typeface="+mn-lt"/>
                <a:cs typeface="+mn-lt"/>
              </a:rPr>
              <a:t>/10.3390/medicina55110714</a:t>
            </a:r>
            <a:endParaRPr lang="en-US" sz="1000" dirty="0"/>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661027"/>
            <a:ext cx="8712631" cy="3139321"/>
          </a:xfrm>
          <a:prstGeom prst="rect">
            <a:avLst/>
          </a:prstGeom>
          <a:noFill/>
        </p:spPr>
        <p:txBody>
          <a:bodyPr wrap="square" lIns="91440" tIns="45720" rIns="91440" bIns="45720" anchor="t">
            <a:spAutoFit/>
          </a:bodyPr>
          <a:lstStyle/>
          <a:p>
            <a:pPr>
              <a:buClr>
                <a:srgbClr val="C00000"/>
              </a:buCl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The revascularization techniques used as a first-line strategy are open bypass or endovascular techniques. Bypass is usually more effective and ensures long patency in obstruction of the common femoral artery and its bifurcation or in the case of long occlusion of femoral–popliteal and </a:t>
            </a:r>
            <a:r>
              <a:rPr lang="en-US" dirty="0" err="1">
                <a:ea typeface="+mn-lt"/>
                <a:cs typeface="+mn-lt"/>
              </a:rPr>
              <a:t>infrapopliteal</a:t>
            </a:r>
            <a:r>
              <a:rPr lang="en-US" dirty="0">
                <a:ea typeface="+mn-lt"/>
                <a:cs typeface="+mn-lt"/>
              </a:rPr>
              <a:t> vessels; however, PAD may be treated by the endovascular approach in centers with a long experience of angioplasty. </a:t>
            </a:r>
          </a:p>
          <a:p>
            <a:pPr marL="285750" indent="-285750">
              <a:buClr>
                <a:srgbClr val="C00000"/>
              </a:buClr>
              <a:buFont typeface="Arial" panose="020B0604020202020204" pitchFamily="34" charset="0"/>
              <a:buChar char="•"/>
            </a:pPr>
            <a:r>
              <a:rPr lang="en-US" dirty="0">
                <a:ea typeface="+mn-lt"/>
                <a:cs typeface="+mn-lt"/>
              </a:rPr>
              <a:t>Alternative techniques in the treatment of PAD are angioplasty in the lower extremities, in which a small balloon is passed into a narrow section of an artery, and inflated to open up the artery in order to improve blood flow. To be effective, this procedure must be performed on a permeable distal vessel. </a:t>
            </a:r>
          </a:p>
        </p:txBody>
      </p:sp>
    </p:spTree>
    <p:extLst>
      <p:ext uri="{BB962C8B-B14F-4D97-AF65-F5344CB8AC3E}">
        <p14:creationId xmlns:p14="http://schemas.microsoft.com/office/powerpoint/2010/main" val="24451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revascularization?</a:t>
            </a:r>
            <a:endParaRPr lang="en-US"/>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313127"/>
            <a:ext cx="8081305" cy="830997"/>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Perez-Favila, A.; Martinez-Fierro, M.L.; Rodriguez-Lazalde, J.G.; Cid-Baez, M.A.; Zamudio-Osuna, </a:t>
            </a:r>
            <a:r>
              <a:rPr lang="en-US" sz="1200" err="1">
                <a:solidFill>
                  <a:srgbClr val="212121"/>
                </a:solidFill>
                <a:ea typeface="+mn-lt"/>
                <a:cs typeface="+mn-lt"/>
              </a:rPr>
              <a:t>M.d.J</a:t>
            </a:r>
            <a:r>
              <a:rPr lang="en-US" sz="1200">
                <a:solidFill>
                  <a:srgbClr val="212121"/>
                </a:solidFill>
                <a:ea typeface="+mn-lt"/>
                <a:cs typeface="+mn-lt"/>
              </a:rPr>
              <a:t>.; Martinez-Blanco, </a:t>
            </a:r>
            <a:r>
              <a:rPr lang="en-US" sz="1200" err="1">
                <a:solidFill>
                  <a:srgbClr val="212121"/>
                </a:solidFill>
                <a:ea typeface="+mn-lt"/>
                <a:cs typeface="+mn-lt"/>
              </a:rPr>
              <a:t>M.d.R.</a:t>
            </a:r>
            <a:r>
              <a:rPr lang="en-US" sz="1200">
                <a:solidFill>
                  <a:srgbClr val="212121"/>
                </a:solidFill>
                <a:ea typeface="+mn-lt"/>
                <a:cs typeface="+mn-lt"/>
              </a:rPr>
              <a:t>; Mollinedo-Montaño, F.E.; Rodriguez-Sanchez, I.P.; Castañeda-Miranda, R.; Garza-Veloz, I. Current Therapeutic Strategies in Diabetic Foot Ulcers. Medicina 2019, 55, 714. https://doi.org/10.3390/medicina55110714</a:t>
            </a:r>
            <a:endParaRPr lang="en-US"/>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81651"/>
            <a:ext cx="8712631" cy="3693319"/>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Atherectomy is another technique, in which the atheroma is excised by a rotating cutting blade. However, there is no evidence for superiority of atherectomy over angioplasty on any outcome.</a:t>
            </a:r>
            <a:br>
              <a:rPr lang="en-US" dirty="0">
                <a:ea typeface="+mn-lt"/>
                <a:cs typeface="+mn-lt"/>
              </a:rPr>
            </a:br>
            <a:endParaRPr lang="en-US" dirty="0">
              <a:ea typeface="+mn-lt"/>
              <a:cs typeface="+mn-lt"/>
            </a:endParaRPr>
          </a:p>
          <a:p>
            <a:pPr marL="285750" indent="-285750">
              <a:buClr>
                <a:srgbClr val="C00000"/>
              </a:buClr>
              <a:buFont typeface="Arial" panose="020B0604020202020204" pitchFamily="34" charset="0"/>
              <a:buChar char="•"/>
            </a:pPr>
            <a:r>
              <a:rPr lang="en-US" dirty="0">
                <a:ea typeface="+mn-lt"/>
                <a:cs typeface="+mn-lt"/>
              </a:rPr>
              <a:t>Once any of the aforementioned procedures is performed, the patient must receive multidisciplinary care to make the treatment effective. This includes pharmacological treatment for hypertension, hypercholesterolemia, and bleeding as a complication</a:t>
            </a: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166744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fontScale="90000"/>
          </a:bodyPr>
          <a:lstStyle/>
          <a:p>
            <a:pPr algn="ctr"/>
            <a:r>
              <a:rPr lang="en-US" sz="2800">
                <a:solidFill>
                  <a:schemeClr val="tx1"/>
                </a:solidFill>
              </a:rPr>
              <a:t>When should a diabetic foot ulcer be revascularized?</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313127"/>
            <a:ext cx="8081305" cy="830997"/>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Andrew J.M. Boulton, David G. Armstrong, Magnus </a:t>
            </a:r>
            <a:r>
              <a:rPr lang="en-US" sz="1200" err="1">
                <a:solidFill>
                  <a:srgbClr val="212121"/>
                </a:solidFill>
                <a:ea typeface="+mn-lt"/>
                <a:cs typeface="+mn-lt"/>
              </a:rPr>
              <a:t>Löndahl</a:t>
            </a:r>
            <a:r>
              <a:rPr lang="en-US" sz="1200">
                <a:solidFill>
                  <a:srgbClr val="212121"/>
                </a:solidFill>
                <a:ea typeface="+mn-lt"/>
                <a:cs typeface="+mn-lt"/>
              </a:rPr>
              <a:t>, Robert G. </a:t>
            </a:r>
            <a:r>
              <a:rPr lang="en-US" sz="1200" err="1">
                <a:solidFill>
                  <a:srgbClr val="212121"/>
                </a:solidFill>
                <a:ea typeface="+mn-lt"/>
                <a:cs typeface="+mn-lt"/>
              </a:rPr>
              <a:t>Frykberg</a:t>
            </a:r>
            <a:r>
              <a:rPr lang="en-US" sz="1200">
                <a:solidFill>
                  <a:srgbClr val="212121"/>
                </a:solidFill>
                <a:ea typeface="+mn-lt"/>
                <a:cs typeface="+mn-lt"/>
              </a:rPr>
              <a:t>, Frances L. Game, Michael E. Edmonds, Dennis P. Orgill, Kimberly Kramer, Geoffrey C. Gurtner, Michael </a:t>
            </a:r>
            <a:r>
              <a:rPr lang="en-US" sz="1200" err="1">
                <a:solidFill>
                  <a:srgbClr val="212121"/>
                </a:solidFill>
                <a:ea typeface="+mn-lt"/>
                <a:cs typeface="+mn-lt"/>
              </a:rPr>
              <a:t>Januszyk</a:t>
            </a:r>
            <a:r>
              <a:rPr lang="en-US" sz="1200">
                <a:solidFill>
                  <a:srgbClr val="212121"/>
                </a:solidFill>
                <a:ea typeface="+mn-lt"/>
                <a:cs typeface="+mn-lt"/>
              </a:rPr>
              <a:t>, Loretta </a:t>
            </a:r>
            <a:r>
              <a:rPr lang="en-US" sz="1200" err="1">
                <a:solidFill>
                  <a:srgbClr val="212121"/>
                </a:solidFill>
                <a:ea typeface="+mn-lt"/>
                <a:cs typeface="+mn-lt"/>
              </a:rPr>
              <a:t>Vileikyte</a:t>
            </a:r>
            <a:r>
              <a:rPr lang="en-US" sz="1200">
                <a:solidFill>
                  <a:srgbClr val="212121"/>
                </a:solidFill>
                <a:ea typeface="+mn-lt"/>
                <a:cs typeface="+mn-lt"/>
              </a:rPr>
              <a:t>; New Evidence-Based Therapies for Complex Diabetic Foot Wounds. ADA Clinical Compendia 1 February 2022; 2022 (2): 1–23. https://doi.org/10.2337/db2022-02</a:t>
            </a:r>
            <a:endParaRPr lang="en-US"/>
          </a:p>
        </p:txBody>
      </p:sp>
      <p:sp>
        <p:nvSpPr>
          <p:cNvPr id="9" name="TextBox 8">
            <a:extLst>
              <a:ext uri="{FF2B5EF4-FFF2-40B4-BE49-F238E27FC236}">
                <a16:creationId xmlns:a16="http://schemas.microsoft.com/office/drawing/2014/main" id="{1F040799-C607-67A2-427E-1A3661F90682}"/>
              </a:ext>
            </a:extLst>
          </p:cNvPr>
          <p:cNvSpPr txBox="1"/>
          <p:nvPr/>
        </p:nvSpPr>
        <p:spPr>
          <a:xfrm>
            <a:off x="381000" y="1076808"/>
            <a:ext cx="8081305" cy="2585323"/>
          </a:xfrm>
          <a:prstGeom prst="rect">
            <a:avLst/>
          </a:prstGeom>
          <a:noFill/>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cs typeface="Arial"/>
            </a:endParaRPr>
          </a:p>
          <a:p>
            <a:pPr marL="285750" indent="-285750">
              <a:buClr>
                <a:srgbClr val="C00000"/>
              </a:buClr>
              <a:buFont typeface="Arial" panose="020B0604020202020204" pitchFamily="34" charset="0"/>
              <a:buChar char="•"/>
            </a:pPr>
            <a:r>
              <a:rPr lang="en-US" dirty="0">
                <a:ea typeface="+mn-lt"/>
                <a:cs typeface="+mn-lt"/>
              </a:rPr>
              <a:t>The decision to revascularize a diabetic foot ulcer (DFU) should be guided by several clinical indicators and diagnostic assessments to ascertain the presence and severity of peripheral artery disease (PAD), which significantly influences ulcer healing. </a:t>
            </a:r>
            <a:endParaRPr lang="en-US" dirty="0">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cs typeface="Arial"/>
            </a:endParaRPr>
          </a:p>
          <a:p>
            <a:pPr marL="742315" lvl="1" indent="-285750">
              <a:buClr>
                <a:srgbClr val="C00000"/>
              </a:buClr>
              <a:buFont typeface="Arial" panose="020B0604020202020204" pitchFamily="34" charset="0"/>
              <a:buChar char="•"/>
            </a:pPr>
            <a:endParaRPr lang="en-US" dirty="0">
              <a:ea typeface="+mn-lt"/>
              <a:cs typeface="+mn-lt"/>
            </a:endParaRPr>
          </a:p>
          <a:p>
            <a:pPr marL="742315" lvl="1" indent="-285750">
              <a:buClr>
                <a:srgbClr val="C00000"/>
              </a:buClr>
              <a:buFont typeface="Arial" panose="020B0604020202020204" pitchFamily="34" charset="0"/>
              <a:buChar char="•"/>
            </a:pPr>
            <a:endParaRPr lang="en-US" dirty="0">
              <a:ea typeface="+mn-lt"/>
              <a:cs typeface="+mn-lt"/>
            </a:endParaRPr>
          </a:p>
        </p:txBody>
      </p:sp>
    </p:spTree>
    <p:extLst>
      <p:ext uri="{BB962C8B-B14F-4D97-AF65-F5344CB8AC3E}">
        <p14:creationId xmlns:p14="http://schemas.microsoft.com/office/powerpoint/2010/main" val="345929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Agenda	</a:t>
            </a:r>
          </a:p>
        </p:txBody>
      </p:sp>
      <p:sp>
        <p:nvSpPr>
          <p:cNvPr id="3" name="Content Placeholder 2"/>
          <p:cNvSpPr>
            <a:spLocks noGrp="1"/>
          </p:cNvSpPr>
          <p:nvPr>
            <p:ph sz="quarter" idx="10"/>
          </p:nvPr>
        </p:nvSpPr>
        <p:spPr>
          <a:xfrm>
            <a:off x="950976" y="895350"/>
            <a:ext cx="8040624" cy="4057003"/>
          </a:xfrm>
        </p:spPr>
        <p:txBody>
          <a:bodyPr lIns="91440" tIns="45720" rIns="91440" bIns="45720" numCol="1" anchor="t"/>
          <a:lstStyle/>
          <a:p>
            <a:pPr marL="187960" indent="-187960"/>
            <a:r>
              <a:rPr lang="en-US" sz="2000" dirty="0">
                <a:ea typeface="+mn-lt"/>
                <a:cs typeface="+mn-lt"/>
              </a:rPr>
              <a:t>What is a diabetic foot ulcer (DFU)? </a:t>
            </a:r>
            <a:endParaRPr lang="en-US" sz="2000" dirty="0"/>
          </a:p>
          <a:p>
            <a:pPr marL="187960" indent="-187960"/>
            <a:r>
              <a:rPr lang="en-US" sz="2000" dirty="0">
                <a:ea typeface="+mn-lt"/>
                <a:cs typeface="+mn-lt"/>
              </a:rPr>
              <a:t>What do diabetic foot ulcers look like? </a:t>
            </a:r>
            <a:endParaRPr lang="en-US" sz="2000" dirty="0"/>
          </a:p>
          <a:p>
            <a:pPr marL="187960" indent="-187960"/>
            <a:r>
              <a:rPr lang="en-US" sz="2000" dirty="0">
                <a:ea typeface="+mn-lt"/>
                <a:cs typeface="+mn-lt"/>
              </a:rPr>
              <a:t>What causes a diabetic foot ulcer?</a:t>
            </a:r>
            <a:endParaRPr lang="en-US" sz="2000" dirty="0"/>
          </a:p>
          <a:p>
            <a:pPr marL="187960" indent="-187960"/>
            <a:r>
              <a:rPr lang="en-US" sz="2000" dirty="0">
                <a:ea typeface="+mn-lt"/>
                <a:cs typeface="+mn-lt"/>
              </a:rPr>
              <a:t>What is the Ankle Brachial Index (ABI)?</a:t>
            </a:r>
            <a:endParaRPr lang="en-US" sz="2000" dirty="0">
              <a:ea typeface="ＭＳ Ｐゴシック"/>
              <a:cs typeface="+mn-lt"/>
            </a:endParaRPr>
          </a:p>
          <a:p>
            <a:pPr marL="187960" indent="-187960"/>
            <a:r>
              <a:rPr lang="en-US" sz="2000" dirty="0">
                <a:cs typeface="Arial"/>
              </a:rPr>
              <a:t>When is the ABI Measured?</a:t>
            </a:r>
          </a:p>
          <a:p>
            <a:pPr marL="187960" indent="-187960"/>
            <a:r>
              <a:rPr lang="en-US" sz="2000" dirty="0"/>
              <a:t>How is the ABI measured?</a:t>
            </a:r>
          </a:p>
          <a:p>
            <a:pPr marL="187960" indent="-187960"/>
            <a:r>
              <a:rPr lang="en-US" sz="2000" dirty="0">
                <a:ea typeface="ＭＳ Ｐゴシック"/>
                <a:cs typeface="+mn-lt"/>
              </a:rPr>
              <a:t>What are the ABI guidelines?</a:t>
            </a:r>
          </a:p>
          <a:p>
            <a:pPr marL="187960" indent="-187960"/>
            <a:r>
              <a:rPr lang="en-US" sz="2000" dirty="0">
                <a:ea typeface="+mn-lt"/>
                <a:cs typeface="+mn-lt"/>
              </a:rPr>
              <a:t>What is revascularization? </a:t>
            </a:r>
            <a:endParaRPr lang="en-US" sz="2000" dirty="0"/>
          </a:p>
          <a:p>
            <a:pPr marL="187960" indent="-187960"/>
            <a:r>
              <a:rPr lang="en-US" sz="2000" dirty="0">
                <a:ea typeface="+mn-lt"/>
                <a:cs typeface="+mn-lt"/>
              </a:rPr>
              <a:t>When should a diabetic foot ulcer be revascularized? What do the studies suggest?</a:t>
            </a:r>
          </a:p>
          <a:p>
            <a:pPr marL="187960" indent="-187960"/>
            <a:r>
              <a:rPr lang="en-US" sz="2000" dirty="0">
                <a:ea typeface="+mn-lt"/>
                <a:cs typeface="+mn-lt"/>
              </a:rPr>
              <a:t>What is the algorithm for patient presenting with DFU? </a:t>
            </a:r>
            <a:endParaRPr lang="en-US" sz="2000" dirty="0">
              <a:ea typeface="ＭＳ Ｐゴシック"/>
              <a:cs typeface="+mn-lt"/>
            </a:endParaRPr>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lIns="91440" tIns="45720" rIns="91440" bIns="45720" anchor="t"/>
          <a:lstStyle/>
          <a:p>
            <a:pPr algn="ctr"/>
            <a:r>
              <a:rPr lang="en-US" sz="2800"/>
              <a:t>What do the studies say?</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895350"/>
            <a:ext cx="8229600" cy="3352800"/>
          </a:xfrm>
        </p:spPr>
        <p:txBody>
          <a:bodyPr lIns="91440" tIns="45720" rIns="91440" bIns="45720" anchor="t"/>
          <a:lstStyle/>
          <a:p>
            <a:pPr marL="187960" indent="-187960"/>
            <a:r>
              <a:rPr lang="en-US" sz="1800" u="sng" dirty="0">
                <a:solidFill>
                  <a:srgbClr val="103154"/>
                </a:solidFill>
                <a:ea typeface="+mn-lt"/>
                <a:cs typeface="+mn-lt"/>
              </a:rPr>
              <a:t>Recommendations from The International Working Group on the Diabetic Foot (2020)</a:t>
            </a:r>
          </a:p>
          <a:p>
            <a:pPr marL="187960" indent="-187960"/>
            <a:r>
              <a:rPr lang="en-US" sz="1800" dirty="0">
                <a:solidFill>
                  <a:srgbClr val="103154"/>
                </a:solidFill>
                <a:ea typeface="+mn-lt"/>
                <a:cs typeface="+mn-lt"/>
              </a:rPr>
              <a:t>The decision to revascularize a diabetic foot ulcer (DFU) should be informed by a comprehensive assessment of the patient's vascular status. Revascularization is generally recommended when there is significant peripheral artery disease (PAD) impacting blood flow to the lower extremities, which is critical for healing DFUs. The Ankle-Brachial Index (ABI) is a diagnostic tool used to measure this. A normal ABI ranges from 1.0 to 1.4. </a:t>
            </a:r>
          </a:p>
          <a:p>
            <a:pPr marL="187960" indent="-187960"/>
            <a:r>
              <a:rPr lang="en-US" sz="1800" dirty="0">
                <a:solidFill>
                  <a:srgbClr val="103154"/>
                </a:solidFill>
                <a:ea typeface="+mn-lt"/>
                <a:cs typeface="+mn-lt"/>
              </a:rPr>
              <a:t>Values below 0.9 usually indicate PAD, and in the context of DFUs, suggest that revascularization might be necessary to improve blood flow and facilitate healing.</a:t>
            </a:r>
            <a:endParaRPr lang="en-US" sz="1800" dirty="0"/>
          </a:p>
        </p:txBody>
      </p:sp>
      <p:sp>
        <p:nvSpPr>
          <p:cNvPr id="5" name="TextBox 4">
            <a:extLst>
              <a:ext uri="{FF2B5EF4-FFF2-40B4-BE49-F238E27FC236}">
                <a16:creationId xmlns:a16="http://schemas.microsoft.com/office/drawing/2014/main" id="{075DD196-333D-7A76-7D26-D86147B902DB}"/>
              </a:ext>
            </a:extLst>
          </p:cNvPr>
          <p:cNvSpPr txBox="1"/>
          <p:nvPr/>
        </p:nvSpPr>
        <p:spPr>
          <a:xfrm>
            <a:off x="886400" y="4313127"/>
            <a:ext cx="8081305" cy="646331"/>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Hinchliffe, Robert J et al. “Guidelines on diagnosis, prognosis, and management of peripheral artery disease in patients with foot ulcers and diabetes (IWGDF 2019 update).” Diabetes/metabolism research and reviews vol. 36 Suppl 1 (2020): e3276. doi:10.1002/dmrr.3276</a:t>
            </a:r>
            <a:endParaRPr lang="en-US"/>
          </a:p>
        </p:txBody>
      </p:sp>
    </p:spTree>
    <p:extLst>
      <p:ext uri="{BB962C8B-B14F-4D97-AF65-F5344CB8AC3E}">
        <p14:creationId xmlns:p14="http://schemas.microsoft.com/office/powerpoint/2010/main" val="195932245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lIns="91440" tIns="45720" rIns="91440" bIns="45720" anchor="t"/>
          <a:lstStyle/>
          <a:p>
            <a:pPr algn="ctr"/>
            <a:r>
              <a:rPr lang="en-US" sz="2800"/>
              <a:t>What do the studies say?</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895350"/>
            <a:ext cx="8229600" cy="3352800"/>
          </a:xfrm>
        </p:spPr>
        <p:txBody>
          <a:bodyPr lIns="91440" tIns="45720" rIns="91440" bIns="45720" anchor="t"/>
          <a:lstStyle/>
          <a:p>
            <a:pPr marL="187960" indent="-187960"/>
            <a:r>
              <a:rPr lang="en-US" sz="2000" u="sng" dirty="0">
                <a:solidFill>
                  <a:srgbClr val="103154"/>
                </a:solidFill>
                <a:ea typeface="+mn-lt"/>
                <a:cs typeface="+mn-lt"/>
              </a:rPr>
              <a:t>Recommendations from The International Working Group on the Diabetic Foot (2020) </a:t>
            </a:r>
          </a:p>
          <a:p>
            <a:pPr marL="187960" indent="-187960"/>
            <a:r>
              <a:rPr lang="en-US" sz="2000" dirty="0">
                <a:solidFill>
                  <a:srgbClr val="103154"/>
                </a:solidFill>
                <a:ea typeface="+mn-lt"/>
                <a:cs typeface="+mn-lt"/>
              </a:rPr>
              <a:t>Always consider revascularization in a patient with a diabetic foot ulcer and PAD, irrespective of the results of bedside tests, when the ulcer is not healing within 4 to 6 weeks despite optimal management</a:t>
            </a:r>
            <a:endParaRPr lang="en-US" sz="2000" dirty="0"/>
          </a:p>
          <a:p>
            <a:pPr marL="187960" indent="-187960"/>
            <a:r>
              <a:rPr lang="en-US" sz="2000" dirty="0">
                <a:ea typeface="+mn-lt"/>
                <a:cs typeface="+mn-lt"/>
              </a:rPr>
              <a:t>Always consider urgent vascular imaging, and revascularization, in a patient with a diabetic foot ulcer and an ankle pressure of &lt;50 mmHg, ABI of &lt;0.5, a toe pressure of &lt;30 mmHg, or a TcPO2 of &lt;25 mmHg</a:t>
            </a:r>
          </a:p>
          <a:p>
            <a:pPr marL="187960" indent="-187960"/>
            <a:r>
              <a:rPr lang="en-US" sz="2000" dirty="0">
                <a:ea typeface="+mn-lt"/>
                <a:cs typeface="+mn-lt"/>
              </a:rPr>
              <a:t>The ABI has very little value in predicting ulcer healing, but an ABI (&lt;0.5) and/or an ankle pressure (&lt;50 mmHg) does confer a higher risk of amputation.</a:t>
            </a:r>
            <a:endParaRPr lang="en-US" sz="2000" dirty="0"/>
          </a:p>
        </p:txBody>
      </p:sp>
      <p:sp>
        <p:nvSpPr>
          <p:cNvPr id="5" name="TextBox 4">
            <a:extLst>
              <a:ext uri="{FF2B5EF4-FFF2-40B4-BE49-F238E27FC236}">
                <a16:creationId xmlns:a16="http://schemas.microsoft.com/office/drawing/2014/main" id="{075DD196-333D-7A76-7D26-D86147B902DB}"/>
              </a:ext>
            </a:extLst>
          </p:cNvPr>
          <p:cNvSpPr txBox="1"/>
          <p:nvPr/>
        </p:nvSpPr>
        <p:spPr>
          <a:xfrm>
            <a:off x="886400" y="4313127"/>
            <a:ext cx="8081305" cy="646331"/>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Hinchliffe, Robert J et al. “Guidelines on diagnosis, prognosis, and management of peripheral artery disease in patients with foot ulcers and diabetes (IWGDF 2019 update).” Diabetes/metabolism research and reviews vol. 36 Suppl 1 (2020): e3276. doi:10.1002/dmrr.3276</a:t>
            </a:r>
            <a:endParaRPr lang="en-US"/>
          </a:p>
        </p:txBody>
      </p:sp>
    </p:spTree>
    <p:extLst>
      <p:ext uri="{BB962C8B-B14F-4D97-AF65-F5344CB8AC3E}">
        <p14:creationId xmlns:p14="http://schemas.microsoft.com/office/powerpoint/2010/main" val="132560327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lIns="91440" tIns="45720" rIns="91440" bIns="45720" anchor="t"/>
          <a:lstStyle/>
          <a:p>
            <a:pPr algn="ctr"/>
            <a:r>
              <a:rPr lang="en-US" sz="2800"/>
              <a:t>What do the studies say?</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81000" y="895350"/>
            <a:ext cx="8229600" cy="3352800"/>
          </a:xfrm>
        </p:spPr>
        <p:txBody>
          <a:bodyPr lIns="91440" tIns="45720" rIns="91440" bIns="45720" anchor="t"/>
          <a:lstStyle/>
          <a:p>
            <a:pPr marL="187960" indent="-187960"/>
            <a:r>
              <a:rPr lang="en-US" sz="1400" u="sng" dirty="0">
                <a:solidFill>
                  <a:srgbClr val="103154"/>
                </a:solidFill>
                <a:ea typeface="+mn-lt"/>
                <a:cs typeface="+mn-lt"/>
              </a:rPr>
              <a:t>American Heart Association (2024)</a:t>
            </a:r>
          </a:p>
          <a:p>
            <a:pPr marL="187960" indent="-187960"/>
            <a:r>
              <a:rPr lang="en-US" sz="1400" dirty="0">
                <a:solidFill>
                  <a:srgbClr val="103154"/>
                </a:solidFill>
                <a:ea typeface="+mn-lt"/>
                <a:cs typeface="+mn-lt"/>
              </a:rPr>
              <a:t>In</a:t>
            </a:r>
            <a:r>
              <a:rPr lang="en-US" sz="1400" dirty="0">
                <a:ea typeface="+mn-lt"/>
                <a:cs typeface="+mn-lt"/>
              </a:rPr>
              <a:t> general</a:t>
            </a:r>
            <a:r>
              <a:rPr lang="en-US" sz="1400" dirty="0">
                <a:solidFill>
                  <a:srgbClr val="103154"/>
                </a:solidFill>
                <a:ea typeface="+mn-lt"/>
                <a:cs typeface="+mn-lt"/>
              </a:rPr>
              <a:t>, addressing infection should take precedence over any attempts at </a:t>
            </a:r>
            <a:r>
              <a:rPr lang="en-US" sz="1400" dirty="0">
                <a:ea typeface="+mn-lt"/>
                <a:cs typeface="+mn-lt"/>
              </a:rPr>
              <a:t>revascularization. However, close communication with vascular specialists as part of a multidisciplinary limb preservation team is critical for avoiding any potential delays in care once source control of the infection has been obtained.</a:t>
            </a:r>
            <a:endParaRPr lang="en-US" dirty="0"/>
          </a:p>
          <a:p>
            <a:pPr marL="187960" indent="-187960"/>
            <a:r>
              <a:rPr lang="en-US" sz="1400" dirty="0">
                <a:ea typeface="+mn-lt"/>
                <a:cs typeface="+mn-lt"/>
              </a:rPr>
              <a:t>Diabetes is associated with an increase in both the incidence and severity of PAD, as well as differences in anatomic disease distribution compared with patients who have PAD without diabetes. Concomitant diabetes and PAD pose a grave threat to life and limb, where patients with both disease processes have a risk of limb loss that is 4 times the national average. Hence, evidence-based, effective revascularization represents a critical component of limb salvage in patients with DFUs.</a:t>
            </a:r>
          </a:p>
          <a:p>
            <a:pPr marL="187960" indent="-187960"/>
            <a:r>
              <a:rPr lang="en-US" sz="1400" dirty="0">
                <a:ea typeface="+mn-lt"/>
                <a:cs typeface="+mn-lt"/>
              </a:rPr>
              <a:t>In everyday practice, revascularization decisions in diabetic patients with Chronic limb-threatening ischemia (CLTI) are heavily influenced by the fragility of the patient, the concomitant degree of tissue loss and infection (limb severity), and the anatomic complexity of disease encountered. These decisions are complex and often require shared decision-making between patient and physician.</a:t>
            </a:r>
          </a:p>
          <a:p>
            <a:pPr marL="187960" indent="-187960"/>
            <a:endParaRPr lang="en-US" sz="1400" dirty="0">
              <a:ea typeface="+mn-lt"/>
              <a:cs typeface="+mn-lt"/>
            </a:endParaRPr>
          </a:p>
        </p:txBody>
      </p:sp>
      <p:sp>
        <p:nvSpPr>
          <p:cNvPr id="5" name="TextBox 4">
            <a:extLst>
              <a:ext uri="{FF2B5EF4-FFF2-40B4-BE49-F238E27FC236}">
                <a16:creationId xmlns:a16="http://schemas.microsoft.com/office/drawing/2014/main" id="{075DD196-333D-7A76-7D26-D86147B902DB}"/>
              </a:ext>
            </a:extLst>
          </p:cNvPr>
          <p:cNvSpPr txBox="1"/>
          <p:nvPr/>
        </p:nvSpPr>
        <p:spPr>
          <a:xfrm>
            <a:off x="886400" y="4313127"/>
            <a:ext cx="8081305" cy="646331"/>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Gallagher, Katherine A et al. “Current Status and Principles for the Treatment and Prevention of Diabetic Foot Ulcers in the Cardiovascular Patient Population: A Scientific Statement From the American Heart Association.” Circulation vol. 149,4 (2024): e232-e253. doi:10.1161/CIR.0000000000001192</a:t>
            </a:r>
            <a:endParaRPr lang="en-US"/>
          </a:p>
        </p:txBody>
      </p:sp>
    </p:spTree>
    <p:extLst>
      <p:ext uri="{BB962C8B-B14F-4D97-AF65-F5344CB8AC3E}">
        <p14:creationId xmlns:p14="http://schemas.microsoft.com/office/powerpoint/2010/main" val="247320395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228600" y="206375"/>
            <a:ext cx="8763000" cy="857250"/>
          </a:xfrm>
        </p:spPr>
        <p:txBody>
          <a:bodyPr lIns="91440" tIns="45720" rIns="91440" bIns="45720" anchor="t"/>
          <a:lstStyle/>
          <a:p>
            <a:pPr algn="ctr"/>
            <a:r>
              <a:rPr lang="en-US" sz="2800" dirty="0"/>
              <a:t>An algorithm for patient presenting with DFU</a:t>
            </a: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Content Placeholder 3" descr="A diagram of a patient&amp;#39;s condition&#10;&#10;Description automatically generated">
            <a:extLst>
              <a:ext uri="{FF2B5EF4-FFF2-40B4-BE49-F238E27FC236}">
                <a16:creationId xmlns:a16="http://schemas.microsoft.com/office/drawing/2014/main" id="{AC77C22C-F45E-B18D-6822-5EC180B144C3}"/>
              </a:ext>
            </a:extLst>
          </p:cNvPr>
          <p:cNvPicPr>
            <a:picLocks noGrp="1" noChangeAspect="1"/>
          </p:cNvPicPr>
          <p:nvPr>
            <p:ph sz="quarter" idx="10"/>
          </p:nvPr>
        </p:nvPicPr>
        <p:blipFill>
          <a:blip r:embed="rId2"/>
          <a:stretch>
            <a:fillRect/>
          </a:stretch>
        </p:blipFill>
        <p:spPr>
          <a:xfrm>
            <a:off x="0" y="700151"/>
            <a:ext cx="7268637" cy="4403583"/>
          </a:xfrm>
        </p:spPr>
      </p:pic>
      <p:sp>
        <p:nvSpPr>
          <p:cNvPr id="5" name="TextBox 4">
            <a:extLst>
              <a:ext uri="{FF2B5EF4-FFF2-40B4-BE49-F238E27FC236}">
                <a16:creationId xmlns:a16="http://schemas.microsoft.com/office/drawing/2014/main" id="{075DD196-333D-7A76-7D26-D86147B902DB}"/>
              </a:ext>
            </a:extLst>
          </p:cNvPr>
          <p:cNvSpPr txBox="1"/>
          <p:nvPr/>
        </p:nvSpPr>
        <p:spPr>
          <a:xfrm>
            <a:off x="6785082" y="3890915"/>
            <a:ext cx="2358918" cy="1200329"/>
          </a:xfrm>
          <a:prstGeom prst="rect">
            <a:avLst/>
          </a:prstGeom>
          <a:noFill/>
        </p:spPr>
        <p:txBody>
          <a:bodyPr wrap="square" lIns="91440" tIns="45720" rIns="91440" bIns="45720" rtlCol="0" anchor="t">
            <a:spAutoFit/>
          </a:bodyPr>
          <a:lstStyle/>
          <a:p>
            <a:pPr marL="403225" indent="-403225"/>
            <a:r>
              <a:rPr lang="en-US" sz="900" dirty="0">
                <a:solidFill>
                  <a:srgbClr val="212121"/>
                </a:solidFill>
                <a:ea typeface="+mn-lt"/>
                <a:cs typeface="+mn-lt"/>
              </a:rPr>
              <a:t>Gallagher, Katherine A et al. “Current Status and Principles for the Treatment and Prevention of Diabetic Foot Ulcers in the Cardiovascular Patient Population: A Scientific Statement From the American Heart Association.” Circulation vol. 149,4 (2024):</a:t>
            </a:r>
            <a:endParaRPr lang="en-US" sz="900" dirty="0"/>
          </a:p>
        </p:txBody>
      </p:sp>
    </p:spTree>
    <p:extLst>
      <p:ext uri="{BB962C8B-B14F-4D97-AF65-F5344CB8AC3E}">
        <p14:creationId xmlns:p14="http://schemas.microsoft.com/office/powerpoint/2010/main" val="285895026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a:xfrm>
            <a:off x="457200" y="571500"/>
            <a:ext cx="8229600" cy="857250"/>
          </a:xfrm>
        </p:spPr>
        <p:txBody>
          <a:bodyPr lIns="91440" tIns="45720" rIns="91440" bIns="45720" anchor="t"/>
          <a:lstStyle/>
          <a:p>
            <a:pPr algn="ctr"/>
            <a:r>
              <a:rPr lang="en-US" sz="2800">
                <a:ea typeface="ＭＳ Ｐゴシック"/>
                <a:cs typeface="+mj-lt"/>
              </a:rPr>
              <a:t>What is a diabetic foot ulcer?</a:t>
            </a:r>
            <a:endParaRPr lang="en-US" sz="2800">
              <a:ea typeface="ＭＳ Ｐゴシック"/>
            </a:endParaRPr>
          </a:p>
        </p:txBody>
      </p:sp>
      <p:sp>
        <p:nvSpPr>
          <p:cNvPr id="4" name="TextBox 3">
            <a:extLst>
              <a:ext uri="{FF2B5EF4-FFF2-40B4-BE49-F238E27FC236}">
                <a16:creationId xmlns:a16="http://schemas.microsoft.com/office/drawing/2014/main" id="{0810D20C-74CA-1DBA-96FD-18EFD08A2B34}"/>
              </a:ext>
            </a:extLst>
          </p:cNvPr>
          <p:cNvSpPr txBox="1"/>
          <p:nvPr/>
        </p:nvSpPr>
        <p:spPr>
          <a:xfrm>
            <a:off x="876300" y="3396847"/>
            <a:ext cx="7523922" cy="784830"/>
          </a:xfrm>
          <a:prstGeom prst="rect">
            <a:avLst/>
          </a:prstGeom>
          <a:noFill/>
        </p:spPr>
        <p:txBody>
          <a:bodyPr wrap="square" lIns="91440" tIns="45720" rIns="91440" bIns="45720" rtlCol="0" anchor="t">
            <a:spAutoFit/>
          </a:bodyPr>
          <a:lstStyle/>
          <a:p>
            <a:pPr marL="463550" indent="-463550"/>
            <a:r>
              <a:rPr lang="en-US" sz="900" dirty="0">
                <a:solidFill>
                  <a:srgbClr val="383636"/>
                </a:solidFill>
                <a:ea typeface="+mn-lt"/>
                <a:cs typeface="+mn-lt"/>
              </a:rPr>
              <a:t>Gallagher KA</a:t>
            </a:r>
            <a:r>
              <a:rPr lang="en-US" sz="900" b="0" i="0" dirty="0">
                <a:solidFill>
                  <a:srgbClr val="383636"/>
                </a:solidFill>
                <a:effectLst/>
                <a:ea typeface="+mn-lt"/>
                <a:cs typeface="+mn-lt"/>
              </a:rPr>
              <a:t>, </a:t>
            </a:r>
            <a:r>
              <a:rPr lang="en-US" sz="900" dirty="0">
                <a:solidFill>
                  <a:srgbClr val="383636"/>
                </a:solidFill>
                <a:ea typeface="+mn-lt"/>
                <a:cs typeface="+mn-lt"/>
              </a:rPr>
              <a:t>Mills JL</a:t>
            </a:r>
            <a:r>
              <a:rPr lang="en-US" sz="900" b="0" i="0" dirty="0">
                <a:solidFill>
                  <a:srgbClr val="383636"/>
                </a:solidFill>
                <a:effectLst/>
                <a:ea typeface="+mn-lt"/>
                <a:cs typeface="+mn-lt"/>
              </a:rPr>
              <a:t>, </a:t>
            </a:r>
            <a:r>
              <a:rPr lang="en-US" sz="900" dirty="0">
                <a:solidFill>
                  <a:srgbClr val="383636"/>
                </a:solidFill>
                <a:ea typeface="+mn-lt"/>
                <a:cs typeface="+mn-lt"/>
              </a:rPr>
              <a:t>Armstrong DG</a:t>
            </a:r>
            <a:r>
              <a:rPr lang="en-US" sz="900" b="0" i="0" dirty="0">
                <a:solidFill>
                  <a:srgbClr val="383636"/>
                </a:solidFill>
                <a:effectLst/>
                <a:ea typeface="+mn-lt"/>
                <a:cs typeface="+mn-lt"/>
              </a:rPr>
              <a:t>, </a:t>
            </a:r>
            <a:r>
              <a:rPr lang="en-US" sz="900" dirty="0">
                <a:solidFill>
                  <a:srgbClr val="383636"/>
                </a:solidFill>
                <a:ea typeface="+mn-lt"/>
                <a:cs typeface="+mn-lt"/>
              </a:rPr>
              <a:t>Conte MS</a:t>
            </a:r>
            <a:r>
              <a:rPr lang="en-US" sz="900" b="0" i="0" dirty="0">
                <a:solidFill>
                  <a:srgbClr val="383636"/>
                </a:solidFill>
                <a:effectLst/>
                <a:ea typeface="+mn-lt"/>
                <a:cs typeface="+mn-lt"/>
              </a:rPr>
              <a:t>, </a:t>
            </a:r>
            <a:r>
              <a:rPr lang="en-US" sz="900" dirty="0" err="1">
                <a:solidFill>
                  <a:srgbClr val="383636"/>
                </a:solidFill>
                <a:ea typeface="+mn-lt"/>
                <a:cs typeface="+mn-lt"/>
              </a:rPr>
              <a:t>Kirsner</a:t>
            </a:r>
            <a:r>
              <a:rPr lang="en-US" sz="900" dirty="0">
                <a:solidFill>
                  <a:srgbClr val="383636"/>
                </a:solidFill>
                <a:ea typeface="+mn-lt"/>
                <a:cs typeface="+mn-lt"/>
              </a:rPr>
              <a:t> RS</a:t>
            </a:r>
            <a:r>
              <a:rPr lang="en-US" sz="900" b="0" i="0" dirty="0">
                <a:solidFill>
                  <a:srgbClr val="383636"/>
                </a:solidFill>
                <a:effectLst/>
                <a:ea typeface="+mn-lt"/>
                <a:cs typeface="+mn-lt"/>
              </a:rPr>
              <a:t>, </a:t>
            </a:r>
            <a:r>
              <a:rPr lang="en-US" sz="900" dirty="0" err="1">
                <a:solidFill>
                  <a:srgbClr val="383636"/>
                </a:solidFill>
                <a:ea typeface="+mn-lt"/>
                <a:cs typeface="+mn-lt"/>
              </a:rPr>
              <a:t>Minc</a:t>
            </a:r>
            <a:r>
              <a:rPr lang="en-US" sz="900" dirty="0">
                <a:solidFill>
                  <a:srgbClr val="383636"/>
                </a:solidFill>
                <a:ea typeface="+mn-lt"/>
                <a:cs typeface="+mn-lt"/>
              </a:rPr>
              <a:t> SD</a:t>
            </a:r>
            <a:r>
              <a:rPr lang="en-US" sz="900" b="0" i="0" dirty="0">
                <a:solidFill>
                  <a:srgbClr val="383636"/>
                </a:solidFill>
                <a:effectLst/>
                <a:ea typeface="+mn-lt"/>
                <a:cs typeface="+mn-lt"/>
              </a:rPr>
              <a:t>, </a:t>
            </a:r>
            <a:r>
              <a:rPr lang="en-US" sz="900" dirty="0" err="1">
                <a:solidFill>
                  <a:srgbClr val="383636"/>
                </a:solidFill>
                <a:ea typeface="+mn-lt"/>
                <a:cs typeface="+mn-lt"/>
              </a:rPr>
              <a:t>Plutzky</a:t>
            </a:r>
            <a:r>
              <a:rPr lang="en-US" sz="900" dirty="0">
                <a:solidFill>
                  <a:srgbClr val="383636"/>
                </a:solidFill>
                <a:ea typeface="+mn-lt"/>
                <a:cs typeface="+mn-lt"/>
              </a:rPr>
              <a:t> J</a:t>
            </a:r>
            <a:r>
              <a:rPr lang="en-US" sz="900" b="0" i="0" dirty="0">
                <a:solidFill>
                  <a:srgbClr val="383636"/>
                </a:solidFill>
                <a:effectLst/>
                <a:ea typeface="+mn-lt"/>
                <a:cs typeface="+mn-lt"/>
              </a:rPr>
              <a:t>, </a:t>
            </a:r>
            <a:r>
              <a:rPr lang="en-US" sz="900" dirty="0">
                <a:solidFill>
                  <a:srgbClr val="383636"/>
                </a:solidFill>
                <a:ea typeface="+mn-lt"/>
                <a:cs typeface="+mn-lt"/>
              </a:rPr>
              <a:t>Southerland KW</a:t>
            </a:r>
            <a:r>
              <a:rPr lang="en-US" sz="900" b="0" i="0" dirty="0">
                <a:solidFill>
                  <a:srgbClr val="383636"/>
                </a:solidFill>
                <a:effectLst/>
                <a:ea typeface="+mn-lt"/>
                <a:cs typeface="+mn-lt"/>
              </a:rPr>
              <a:t>, </a:t>
            </a:r>
            <a:r>
              <a:rPr lang="en-US" sz="900" dirty="0" err="1">
                <a:solidFill>
                  <a:srgbClr val="383636"/>
                </a:solidFill>
                <a:ea typeface="+mn-lt"/>
                <a:cs typeface="+mn-lt"/>
              </a:rPr>
              <a:t>Tomic-Canic</a:t>
            </a:r>
            <a:r>
              <a:rPr lang="en-US" sz="900" dirty="0">
                <a:solidFill>
                  <a:srgbClr val="383636"/>
                </a:solidFill>
                <a:ea typeface="+mn-lt"/>
                <a:cs typeface="+mn-lt"/>
              </a:rPr>
              <a:t> M</a:t>
            </a:r>
            <a:r>
              <a:rPr lang="en-US" sz="900" b="0" i="0" dirty="0">
                <a:solidFill>
                  <a:srgbClr val="383636"/>
                </a:solidFill>
                <a:effectLst/>
                <a:ea typeface="+mn-lt"/>
                <a:cs typeface="+mn-lt"/>
              </a:rPr>
              <a:t>; </a:t>
            </a:r>
            <a:r>
              <a:rPr lang="en-US" sz="900" dirty="0">
                <a:solidFill>
                  <a:srgbClr val="383636"/>
                </a:solidFill>
                <a:ea typeface="+mn-lt"/>
                <a:cs typeface="+mn-lt"/>
              </a:rPr>
              <a:t>on behalf of the American Heart Association Council on Peripheral Vascular Disease</a:t>
            </a:r>
            <a:r>
              <a:rPr lang="en-US" sz="900" b="0" i="0" dirty="0">
                <a:solidFill>
                  <a:srgbClr val="383636"/>
                </a:solidFill>
                <a:effectLst/>
                <a:ea typeface="+mn-lt"/>
                <a:cs typeface="+mn-lt"/>
              </a:rPr>
              <a:t>, </a:t>
            </a:r>
            <a:r>
              <a:rPr lang="en-US" sz="900" dirty="0">
                <a:solidFill>
                  <a:srgbClr val="383636"/>
                </a:solidFill>
                <a:ea typeface="+mn-lt"/>
                <a:cs typeface="+mn-lt"/>
              </a:rPr>
              <a:t>Council on Cardiovascular and Stroke Nursing</a:t>
            </a:r>
            <a:r>
              <a:rPr lang="en-US" sz="900" b="0" i="0" dirty="0">
                <a:solidFill>
                  <a:srgbClr val="383636"/>
                </a:solidFill>
                <a:effectLst/>
                <a:ea typeface="+mn-lt"/>
                <a:cs typeface="+mn-lt"/>
              </a:rPr>
              <a:t>, </a:t>
            </a:r>
            <a:r>
              <a:rPr lang="en-US" sz="900" dirty="0">
                <a:solidFill>
                  <a:srgbClr val="383636"/>
                </a:solidFill>
                <a:ea typeface="+mn-lt"/>
                <a:cs typeface="+mn-lt"/>
              </a:rPr>
              <a:t>Council on Clinical Cardiology</a:t>
            </a:r>
            <a:r>
              <a:rPr lang="en-US" sz="900" b="0" i="0" dirty="0">
                <a:solidFill>
                  <a:srgbClr val="383636"/>
                </a:solidFill>
                <a:effectLst/>
                <a:ea typeface="+mn-lt"/>
                <a:cs typeface="+mn-lt"/>
              </a:rPr>
              <a:t>, </a:t>
            </a:r>
            <a:r>
              <a:rPr lang="en-US" sz="900" dirty="0">
                <a:solidFill>
                  <a:srgbClr val="383636"/>
                </a:solidFill>
                <a:ea typeface="+mn-lt"/>
                <a:cs typeface="+mn-lt"/>
              </a:rPr>
              <a:t>and Council on Lifestyle and Cardiometabolic Health</a:t>
            </a:r>
            <a:r>
              <a:rPr lang="en-US" sz="900" b="0" i="0" dirty="0">
                <a:solidFill>
                  <a:srgbClr val="383636"/>
                </a:solidFill>
                <a:effectLst/>
                <a:ea typeface="+mn-lt"/>
                <a:cs typeface="+mn-lt"/>
              </a:rPr>
              <a:t>. </a:t>
            </a:r>
            <a:r>
              <a:rPr lang="en-US" sz="900" dirty="0">
                <a:solidFill>
                  <a:srgbClr val="383636"/>
                </a:solidFill>
                <a:ea typeface="+mn-lt"/>
                <a:cs typeface="+mn-lt"/>
              </a:rPr>
              <a:t>Current status and principles for the treatment and prevention </a:t>
            </a:r>
            <a:r>
              <a:rPr lang="en-US" sz="900" b="0" i="0" dirty="0">
                <a:solidFill>
                  <a:srgbClr val="383636"/>
                </a:solidFill>
                <a:effectLst/>
                <a:ea typeface="+mn-lt"/>
                <a:cs typeface="+mn-lt"/>
              </a:rPr>
              <a:t>of </a:t>
            </a:r>
            <a:r>
              <a:rPr lang="en-US" sz="900" dirty="0">
                <a:solidFill>
                  <a:srgbClr val="383636"/>
                </a:solidFill>
                <a:ea typeface="+mn-lt"/>
                <a:cs typeface="+mn-lt"/>
              </a:rPr>
              <a:t>diabetic foot ulcers in the cardiovascular patient population: a scientific statement from the American Heart Association</a:t>
            </a:r>
            <a:r>
              <a:rPr lang="en-US" sz="900" b="0" i="0" dirty="0">
                <a:solidFill>
                  <a:srgbClr val="383636"/>
                </a:solidFill>
                <a:effectLst/>
                <a:ea typeface="+mn-lt"/>
                <a:cs typeface="+mn-lt"/>
              </a:rPr>
              <a:t>. </a:t>
            </a:r>
            <a:r>
              <a:rPr lang="en-US" sz="900" dirty="0">
                <a:solidFill>
                  <a:srgbClr val="383636"/>
                </a:solidFill>
                <a:ea typeface="+mn-lt"/>
                <a:cs typeface="+mn-lt"/>
              </a:rPr>
              <a:t>Circulation</a:t>
            </a:r>
            <a:r>
              <a:rPr lang="en-US" sz="900" b="0" i="0" dirty="0">
                <a:solidFill>
                  <a:srgbClr val="383636"/>
                </a:solidFill>
                <a:effectLst/>
                <a:ea typeface="+mn-lt"/>
                <a:cs typeface="+mn-lt"/>
              </a:rPr>
              <a:t>. </a:t>
            </a:r>
            <a:r>
              <a:rPr lang="en-US" sz="900" dirty="0">
                <a:solidFill>
                  <a:srgbClr val="383636"/>
                </a:solidFill>
                <a:ea typeface="+mn-lt"/>
                <a:cs typeface="+mn-lt"/>
              </a:rPr>
              <a:t>2024;149</a:t>
            </a:r>
            <a:r>
              <a:rPr lang="en-US" sz="900" b="0" i="0" dirty="0">
                <a:solidFill>
                  <a:srgbClr val="383636"/>
                </a:solidFill>
                <a:effectLst/>
                <a:ea typeface="+mn-lt"/>
                <a:cs typeface="+mn-lt"/>
              </a:rPr>
              <a:t>:</a:t>
            </a:r>
            <a:r>
              <a:rPr lang="en-US" sz="900" dirty="0">
                <a:solidFill>
                  <a:srgbClr val="383636"/>
                </a:solidFill>
                <a:ea typeface="+mn-lt"/>
                <a:cs typeface="+mn-lt"/>
              </a:rPr>
              <a:t>e232–e253</a:t>
            </a:r>
            <a:r>
              <a:rPr lang="en-US" sz="900" b="0" i="0" dirty="0">
                <a:solidFill>
                  <a:srgbClr val="383636"/>
                </a:solidFill>
                <a:effectLst/>
                <a:ea typeface="+mn-lt"/>
                <a:cs typeface="+mn-lt"/>
              </a:rPr>
              <a:t>.</a:t>
            </a:r>
            <a:r>
              <a:rPr lang="en-US" sz="900" dirty="0">
                <a:solidFill>
                  <a:srgbClr val="383636"/>
                </a:solidFill>
                <a:ea typeface="+mn-lt"/>
                <a:cs typeface="+mn-lt"/>
              </a:rPr>
              <a:t> </a:t>
            </a:r>
            <a:r>
              <a:rPr lang="en-US" sz="900" dirty="0" err="1">
                <a:solidFill>
                  <a:srgbClr val="383636"/>
                </a:solidFill>
                <a:ea typeface="+mn-lt"/>
                <a:cs typeface="+mn-lt"/>
              </a:rPr>
              <a:t>doi</a:t>
            </a:r>
            <a:r>
              <a:rPr lang="en-US" sz="900" dirty="0">
                <a:solidFill>
                  <a:srgbClr val="383636"/>
                </a:solidFill>
                <a:ea typeface="+mn-lt"/>
                <a:cs typeface="+mn-lt"/>
              </a:rPr>
              <a:t>: 10.1161/CIR</a:t>
            </a:r>
            <a:r>
              <a:rPr lang="en-US" sz="900" b="0" i="0" dirty="0">
                <a:solidFill>
                  <a:srgbClr val="383636"/>
                </a:solidFill>
                <a:effectLst/>
                <a:ea typeface="+mn-lt"/>
                <a:cs typeface="+mn-lt"/>
              </a:rPr>
              <a:t>.</a:t>
            </a:r>
            <a:r>
              <a:rPr lang="en-US" sz="900" dirty="0">
                <a:solidFill>
                  <a:srgbClr val="383636"/>
                </a:solidFill>
                <a:ea typeface="+mn-lt"/>
                <a:cs typeface="+mn-lt"/>
              </a:rPr>
              <a:t>0000000000001192</a:t>
            </a:r>
            <a:endParaRPr lang="en-US" dirty="0"/>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457200" y="1491266"/>
            <a:ext cx="7848600" cy="1247774"/>
          </a:xfrm>
        </p:spPr>
        <p:txBody>
          <a:bodyPr lIns="91440" tIns="45720" rIns="91440" bIns="45720" anchor="t"/>
          <a:lstStyle/>
          <a:p>
            <a:pPr marL="187960" indent="-187960"/>
            <a:r>
              <a:rPr lang="en-US" sz="1800" dirty="0">
                <a:solidFill>
                  <a:srgbClr val="1F1F1F"/>
                </a:solidFill>
                <a:ea typeface="+mn-lt"/>
                <a:cs typeface="+mn-lt"/>
              </a:rPr>
              <a:t>A diabetic foot ulcer (DFU) is a prevalent complication of diabetes, marked by an open sore or wound that typically occurs on the bottom of the foot in patients with diabetes. The pathophysiology of DFUs involves a combination of neuropathy, peripheral artery disease (PAD), and immune system inefficiencies, which are common in individuals with diabetes.</a:t>
            </a:r>
            <a:endParaRPr lang="en-US" sz="1800" dirty="0">
              <a:ea typeface="+mn-lt"/>
              <a:cs typeface="+mn-lt"/>
            </a:endParaRPr>
          </a:p>
          <a:p>
            <a:pPr marL="187960" indent="-187960" algn="l"/>
            <a:endParaRPr lang="en-US" sz="1800" b="0" i="0" dirty="0">
              <a:solidFill>
                <a:srgbClr val="1F1F1F"/>
              </a:solidFill>
              <a:effectLst/>
            </a:endParaRPr>
          </a:p>
        </p:txBody>
      </p:sp>
      <p:sp>
        <p:nvSpPr>
          <p:cNvPr id="13" name="Content Placeholder 2">
            <a:extLst>
              <a:ext uri="{FF2B5EF4-FFF2-40B4-BE49-F238E27FC236}">
                <a16:creationId xmlns:a16="http://schemas.microsoft.com/office/drawing/2014/main" id="{FD490A3A-6DB0-1D15-1601-2CD31096A46A}"/>
              </a:ext>
            </a:extLst>
          </p:cNvPr>
          <p:cNvSpPr txBox="1">
            <a:spLocks/>
          </p:cNvSpPr>
          <p:nvPr/>
        </p:nvSpPr>
        <p:spPr>
          <a:xfrm>
            <a:off x="315228" y="2609106"/>
            <a:ext cx="8600172" cy="829016"/>
          </a:xfrm>
          <a:prstGeom prst="rect">
            <a:avLst/>
          </a:prstGeom>
        </p:spPr>
        <p:txBody>
          <a:bodyPr/>
          <a:lstStyle>
            <a:lvl1pPr marL="188477" indent="-188477" algn="l" defTabSz="815002" rtl="0" eaLnBrk="0" fontAlgn="base" hangingPunct="0">
              <a:lnSpc>
                <a:spcPct val="95000"/>
              </a:lnSpc>
              <a:spcBef>
                <a:spcPct val="5000"/>
              </a:spcBef>
              <a:spcAft>
                <a:spcPct val="0"/>
              </a:spcAft>
              <a:buClr>
                <a:srgbClr val="C00000"/>
              </a:buClr>
              <a:buSzPct val="130000"/>
              <a:buChar char="•"/>
              <a:defRPr sz="3500">
                <a:solidFill>
                  <a:schemeClr val="tx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C00000"/>
              </a:buClr>
              <a:buSzPct val="130000"/>
              <a:buChar char="•"/>
              <a:defRPr sz="1800">
                <a:solidFill>
                  <a:schemeClr val="tx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C00000"/>
              </a:buClr>
              <a:buSzPct val="130000"/>
              <a:buChar char="•"/>
              <a:defRPr sz="1700">
                <a:solidFill>
                  <a:schemeClr val="tx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a:lstStyle>
          <a:p>
            <a:endParaRPr lang="en-US" sz="1400" kern="0">
              <a:solidFill>
                <a:srgbClr val="1F1F1F"/>
              </a:solidFill>
            </a:endParaRPr>
          </a:p>
        </p:txBody>
      </p:sp>
    </p:spTree>
    <p:extLst>
      <p:ext uri="{BB962C8B-B14F-4D97-AF65-F5344CB8AC3E}">
        <p14:creationId xmlns:p14="http://schemas.microsoft.com/office/powerpoint/2010/main" val="172436277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a diabetic foot ulcer?</a:t>
            </a:r>
            <a:endParaRPr lang="en-US"/>
          </a:p>
        </p:txBody>
      </p:sp>
      <p:sp>
        <p:nvSpPr>
          <p:cNvPr id="10" name="TextBox 9"/>
          <p:cNvSpPr txBox="1"/>
          <p:nvPr/>
        </p:nvSpPr>
        <p:spPr>
          <a:xfrm>
            <a:off x="1912964" y="4161431"/>
            <a:ext cx="6777941" cy="830997"/>
          </a:xfrm>
          <a:prstGeom prst="rect">
            <a:avLst/>
          </a:prstGeom>
          <a:noFill/>
        </p:spPr>
        <p:txBody>
          <a:bodyPr wrap="square" lIns="91440" tIns="45720" rIns="91440" bIns="45720" rtlCol="0" anchor="t">
            <a:spAutoFit/>
          </a:bodyPr>
          <a:lstStyle/>
          <a:p>
            <a:r>
              <a:rPr lang="en-US" sz="1200">
                <a:solidFill>
                  <a:srgbClr val="212121"/>
                </a:solidFill>
                <a:ea typeface="+mn-lt"/>
                <a:cs typeface="+mn-lt"/>
              </a:rPr>
              <a:t>Oliver TI</a:t>
            </a:r>
            <a:r>
              <a:rPr lang="en-US" sz="1200" b="0" i="0">
                <a:solidFill>
                  <a:srgbClr val="212121"/>
                </a:solidFill>
                <a:effectLst/>
                <a:ea typeface="+mn-lt"/>
                <a:cs typeface="+mn-lt"/>
              </a:rPr>
              <a:t>, </a:t>
            </a:r>
            <a:r>
              <a:rPr lang="en-US" sz="1200" err="1">
                <a:solidFill>
                  <a:srgbClr val="212121"/>
                </a:solidFill>
                <a:ea typeface="+mn-lt"/>
                <a:cs typeface="+mn-lt"/>
              </a:rPr>
              <a:t>Mutluoglu</a:t>
            </a:r>
            <a:r>
              <a:rPr lang="en-US" sz="1200">
                <a:solidFill>
                  <a:srgbClr val="212121"/>
                </a:solidFill>
                <a:ea typeface="+mn-lt"/>
                <a:cs typeface="+mn-lt"/>
              </a:rPr>
              <a:t> </a:t>
            </a:r>
            <a:r>
              <a:rPr lang="en-US" sz="1200" b="0" i="0">
                <a:solidFill>
                  <a:srgbClr val="212121"/>
                </a:solidFill>
                <a:effectLst/>
                <a:ea typeface="+mn-lt"/>
                <a:cs typeface="+mn-lt"/>
              </a:rPr>
              <a:t>M. </a:t>
            </a:r>
            <a:r>
              <a:rPr lang="en-US" sz="1200">
                <a:solidFill>
                  <a:srgbClr val="212121"/>
                </a:solidFill>
                <a:ea typeface="+mn-lt"/>
                <a:cs typeface="+mn-lt"/>
              </a:rPr>
              <a:t>Diabetic Foot Ulcer (archived) [Updated 2023 Aug 8]. In: </a:t>
            </a:r>
            <a:r>
              <a:rPr lang="en-US" sz="1200" err="1">
                <a:solidFill>
                  <a:srgbClr val="212121"/>
                </a:solidFill>
                <a:ea typeface="+mn-lt"/>
                <a:cs typeface="+mn-lt"/>
              </a:rPr>
              <a:t>StatPearls</a:t>
            </a:r>
            <a:r>
              <a:rPr lang="en-US" sz="1200">
                <a:solidFill>
                  <a:srgbClr val="212121"/>
                </a:solidFill>
                <a:ea typeface="+mn-lt"/>
                <a:cs typeface="+mn-lt"/>
              </a:rPr>
              <a:t> [Internet]. Treasure Island </a:t>
            </a:r>
            <a:r>
              <a:rPr lang="en-US" sz="1200" b="0" i="0">
                <a:solidFill>
                  <a:srgbClr val="212121"/>
                </a:solidFill>
                <a:effectLst/>
                <a:ea typeface="+mn-lt"/>
                <a:cs typeface="+mn-lt"/>
              </a:rPr>
              <a:t>(</a:t>
            </a:r>
            <a:r>
              <a:rPr lang="en-US" sz="1200">
                <a:solidFill>
                  <a:srgbClr val="212121"/>
                </a:solidFill>
                <a:ea typeface="+mn-lt"/>
                <a:cs typeface="+mn-lt"/>
              </a:rPr>
              <a:t>FL): </a:t>
            </a:r>
            <a:r>
              <a:rPr lang="en-US" sz="1200" err="1">
                <a:solidFill>
                  <a:srgbClr val="212121"/>
                </a:solidFill>
                <a:ea typeface="+mn-lt"/>
                <a:cs typeface="+mn-lt"/>
              </a:rPr>
              <a:t>StatPearls</a:t>
            </a:r>
            <a:r>
              <a:rPr lang="en-US" sz="1200">
                <a:solidFill>
                  <a:srgbClr val="212121"/>
                </a:solidFill>
                <a:ea typeface="+mn-lt"/>
                <a:cs typeface="+mn-lt"/>
              </a:rPr>
              <a:t> Publishing; 2024 Jan-. Available from</a:t>
            </a:r>
            <a:r>
              <a:rPr lang="en-US" sz="1200" b="0" i="0">
                <a:solidFill>
                  <a:srgbClr val="212121"/>
                </a:solidFill>
                <a:effectLst/>
                <a:ea typeface="+mn-lt"/>
                <a:cs typeface="+mn-lt"/>
              </a:rPr>
              <a:t>: </a:t>
            </a:r>
            <a:r>
              <a:rPr lang="en-US" sz="1200">
                <a:solidFill>
                  <a:srgbClr val="212121"/>
                </a:solidFill>
                <a:ea typeface="+mn-lt"/>
                <a:cs typeface="+mn-lt"/>
                <a:hlinkClick r:id="rId2"/>
              </a:rPr>
              <a:t>https://www.ncbi.nlm.nih</a:t>
            </a:r>
            <a:r>
              <a:rPr lang="en-US" sz="1200" b="0" i="0">
                <a:solidFill>
                  <a:srgbClr val="212121"/>
                </a:solidFill>
                <a:effectLst/>
                <a:ea typeface="+mn-lt"/>
                <a:cs typeface="+mn-lt"/>
                <a:hlinkClick r:id="rId2"/>
              </a:rPr>
              <a:t>.</a:t>
            </a:r>
            <a:r>
              <a:rPr lang="en-US" sz="1200">
                <a:solidFill>
                  <a:srgbClr val="212121"/>
                </a:solidFill>
                <a:ea typeface="+mn-lt"/>
                <a:cs typeface="+mn-lt"/>
                <a:hlinkClick r:id="rId2"/>
              </a:rPr>
              <a:t>gov/books/NBK537328/</a:t>
            </a:r>
            <a:endParaRPr lang="en-US">
              <a:ea typeface="+mn-lt"/>
              <a:cs typeface="+mn-lt"/>
            </a:endParaRPr>
          </a:p>
          <a:p>
            <a:pPr marL="403225" indent="-403225"/>
            <a:endParaRPr lang="en-US" sz="1200">
              <a:solidFill>
                <a:srgbClr val="212121"/>
              </a:solidFill>
              <a:latin typeface="system-ui"/>
              <a:cs typeface="Arial"/>
            </a:endParaRPr>
          </a:p>
        </p:txBody>
      </p:sp>
      <p:sp>
        <p:nvSpPr>
          <p:cNvPr id="3" name="Rectangle 2"/>
          <p:cNvSpPr/>
          <p:nvPr/>
        </p:nvSpPr>
        <p:spPr>
          <a:xfrm>
            <a:off x="157044" y="971911"/>
            <a:ext cx="8682156" cy="3970318"/>
          </a:xfrm>
          <a:prstGeom prst="rect">
            <a:avLst/>
          </a:prstGeom>
        </p:spPr>
        <p:txBody>
          <a:bodyPr wrap="square" lIns="91440" tIns="45720" rIns="91440" bIns="45720" anchor="t">
            <a:spAutoFit/>
          </a:bodyPr>
          <a:lstStyle/>
          <a:p>
            <a:pPr marL="285750" indent="-285750">
              <a:buClr>
                <a:srgbClr val="C00000"/>
              </a:buClr>
              <a:buFont typeface="Arial" panose="020B0604020202020204" pitchFamily="34" charset="0"/>
              <a:buChar char="•"/>
            </a:pPr>
            <a:endParaRPr lang="en-US" dirty="0">
              <a:solidFill>
                <a:srgbClr val="212529"/>
              </a:solidFill>
              <a:ea typeface="+mn-lt"/>
              <a:cs typeface="+mn-lt"/>
            </a:endParaRPr>
          </a:p>
          <a:p>
            <a:pPr marL="285750" indent="-285750">
              <a:buClr>
                <a:srgbClr val="C00000"/>
              </a:buClr>
              <a:buFont typeface="Arial" panose="020B0604020202020204" pitchFamily="34" charset="0"/>
              <a:buChar char="•"/>
            </a:pPr>
            <a:r>
              <a:rPr lang="en-US" dirty="0">
                <a:solidFill>
                  <a:srgbClr val="212529"/>
                </a:solidFill>
                <a:ea typeface="+mn-lt"/>
                <a:cs typeface="+mn-lt"/>
              </a:rPr>
              <a:t>About 60% of diabetic patients will develop neuropathy, eventually leading to a foot ulcer. The risk of a foot ulcer is increased in individuals with a flat foot as they have disproportionate stress across the foot, leading to tissue inflammation in high risk areas of the foot.</a:t>
            </a:r>
            <a:endParaRPr lang="en-US" dirty="0">
              <a:solidFill>
                <a:srgbClr val="212529"/>
              </a:solidFill>
              <a:cs typeface="Arial"/>
            </a:endParaRP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r>
              <a:rPr lang="en-US" dirty="0">
                <a:solidFill>
                  <a:srgbClr val="212529"/>
                </a:solidFill>
                <a:cs typeface="Arial"/>
              </a:rPr>
              <a:t>Diabetic foot ulcers are responsible for more admissions than any other diabetic complication. Today, diabetes is the leading cause of non-traumatic amputations in the US. Overall, about 5% of patients with diabetes mellitus develop foot ulcers and 1% end up with an amputation.</a:t>
            </a:r>
            <a:br>
              <a:rPr lang="en-US" dirty="0"/>
            </a:br>
            <a:endParaRPr lang="en-US" dirty="0">
              <a:cs typeface="Arial"/>
            </a:endParaRPr>
          </a:p>
          <a:p>
            <a:pPr marL="285750" indent="-285750">
              <a:buClr>
                <a:srgbClr val="C00000"/>
              </a:buClr>
              <a:buFont typeface="Arial" panose="020B0604020202020204" pitchFamily="34" charset="0"/>
              <a:buChar char="•"/>
            </a:pPr>
            <a:endParaRPr lang="en-US" dirty="0">
              <a:solidFill>
                <a:srgbClr val="212529"/>
              </a:solidFill>
              <a:cs typeface="Arial"/>
            </a:endParaRPr>
          </a:p>
          <a:p>
            <a:pPr marL="285750" indent="-285750">
              <a:buClr>
                <a:srgbClr val="C00000"/>
              </a:buClr>
              <a:buFont typeface="Arial" panose="020B0604020202020204" pitchFamily="34" charset="0"/>
              <a:buChar char="•"/>
            </a:pPr>
            <a:endParaRPr lang="en-US" dirty="0">
              <a:solidFill>
                <a:srgbClr val="103154"/>
              </a:solidFill>
              <a:cs typeface="Arial"/>
            </a:endParaRPr>
          </a:p>
          <a:p>
            <a:pPr marL="285750" indent="-285750">
              <a:buClr>
                <a:srgbClr val="C00000"/>
              </a:buClr>
              <a:buFont typeface="Arial" panose="020B0604020202020204" pitchFamily="34" charset="0"/>
              <a:buChar char="•"/>
            </a:pPr>
            <a:endParaRPr lang="en-US" dirty="0">
              <a:solidFill>
                <a:srgbClr val="212529"/>
              </a:solidFill>
              <a:cs typeface="Arial"/>
            </a:endParaRPr>
          </a:p>
        </p:txBody>
      </p:sp>
    </p:spTree>
    <p:extLst>
      <p:ext uri="{BB962C8B-B14F-4D97-AF65-F5344CB8AC3E}">
        <p14:creationId xmlns:p14="http://schemas.microsoft.com/office/powerpoint/2010/main" val="197660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lIns="91440" tIns="45720" rIns="91440" bIns="45720" anchor="t"/>
          <a:lstStyle/>
          <a:p>
            <a:pPr algn="ctr"/>
            <a:r>
              <a:rPr lang="en-US" sz="2800"/>
              <a:t>What do diabetic foot ulcers look like? </a:t>
            </a:r>
          </a:p>
        </p:txBody>
      </p:sp>
      <p:sp>
        <p:nvSpPr>
          <p:cNvPr id="4" name="TextBox 3">
            <a:extLst>
              <a:ext uri="{FF2B5EF4-FFF2-40B4-BE49-F238E27FC236}">
                <a16:creationId xmlns:a16="http://schemas.microsoft.com/office/drawing/2014/main" id="{0810D20C-74CA-1DBA-96FD-18EFD08A2B34}"/>
              </a:ext>
            </a:extLst>
          </p:cNvPr>
          <p:cNvSpPr txBox="1"/>
          <p:nvPr/>
        </p:nvSpPr>
        <p:spPr>
          <a:xfrm>
            <a:off x="2745462" y="4034520"/>
            <a:ext cx="6390608" cy="1077218"/>
          </a:xfrm>
          <a:prstGeom prst="rect">
            <a:avLst/>
          </a:prstGeom>
          <a:noFill/>
        </p:spPr>
        <p:txBody>
          <a:bodyPr wrap="square" lIns="91440" tIns="45720" rIns="91440" bIns="45720" rtlCol="0" anchor="t">
            <a:spAutoFit/>
          </a:bodyPr>
          <a:lstStyle/>
          <a:p>
            <a:pPr marL="463550" indent="-463550"/>
            <a:r>
              <a:rPr lang="en-US" sz="800" err="1">
                <a:solidFill>
                  <a:srgbClr val="383636"/>
                </a:solidFill>
                <a:ea typeface="+mn-lt"/>
                <a:cs typeface="+mn-lt"/>
              </a:rPr>
              <a:t>Fagher</a:t>
            </a:r>
            <a:r>
              <a:rPr lang="en-US" sz="800">
                <a:solidFill>
                  <a:srgbClr val="383636"/>
                </a:solidFill>
                <a:ea typeface="+mn-lt"/>
                <a:cs typeface="+mn-lt"/>
              </a:rPr>
              <a:t>, Katarina, and Magnus </a:t>
            </a:r>
            <a:r>
              <a:rPr lang="en-US" sz="800" err="1">
                <a:solidFill>
                  <a:srgbClr val="383636"/>
                </a:solidFill>
                <a:ea typeface="+mn-lt"/>
                <a:cs typeface="+mn-lt"/>
              </a:rPr>
              <a:t>Löndahl</a:t>
            </a:r>
            <a:r>
              <a:rPr lang="en-US" sz="800">
                <a:solidFill>
                  <a:srgbClr val="383636"/>
                </a:solidFill>
                <a:ea typeface="+mn-lt"/>
                <a:cs typeface="+mn-lt"/>
              </a:rPr>
              <a:t>. “The combined impact of ankle-brachial index and transcutaneous oxygen pressure on mortality in patients with type 2 diabetes and foot ulcers.” Acta </a:t>
            </a:r>
            <a:r>
              <a:rPr lang="en-US" sz="800" err="1">
                <a:solidFill>
                  <a:srgbClr val="383636"/>
                </a:solidFill>
                <a:ea typeface="+mn-lt"/>
                <a:cs typeface="+mn-lt"/>
              </a:rPr>
              <a:t>diabetologica</a:t>
            </a:r>
            <a:r>
              <a:rPr lang="en-US" sz="800">
                <a:solidFill>
                  <a:srgbClr val="383636"/>
                </a:solidFill>
                <a:ea typeface="+mn-lt"/>
                <a:cs typeface="+mn-lt"/>
              </a:rPr>
              <a:t> vol. 58,10 (2021): 1359-1365. doi:10.1007/s00592-021-01731-9</a:t>
            </a:r>
          </a:p>
          <a:p>
            <a:pPr marL="463550" indent="-463550"/>
            <a:r>
              <a:rPr lang="en-US" sz="800">
                <a:solidFill>
                  <a:srgbClr val="383636"/>
                </a:solidFill>
                <a:ea typeface="+mn-lt"/>
                <a:cs typeface="+mn-lt"/>
              </a:rPr>
              <a:t>Zakhary, S. A. (2024). Dealing with diabetic foot ulcers. </a:t>
            </a:r>
            <a:r>
              <a:rPr lang="en-US" sz="800" err="1">
                <a:solidFill>
                  <a:srgbClr val="383636"/>
                </a:solidFill>
                <a:ea typeface="+mn-lt"/>
                <a:cs typeface="+mn-lt"/>
              </a:rPr>
              <a:t>Veinandvascularsurgery</a:t>
            </a:r>
            <a:r>
              <a:rPr lang="en-US" sz="800">
                <a:solidFill>
                  <a:srgbClr val="383636"/>
                </a:solidFill>
                <a:ea typeface="+mn-lt"/>
                <a:cs typeface="+mn-lt"/>
              </a:rPr>
              <a:t>. https://www.associatedpodiatristspc.com/blog/dealing-with-diabetic-foot-ulcers </a:t>
            </a:r>
          </a:p>
          <a:p>
            <a:r>
              <a:rPr lang="en-US" sz="800">
                <a:solidFill>
                  <a:srgbClr val="383636"/>
                </a:solidFill>
                <a:ea typeface="+mn-lt"/>
                <a:cs typeface="+mn-lt"/>
              </a:rPr>
              <a:t>Ngan, V. (2021). Diabetic foot ulcer. </a:t>
            </a:r>
            <a:r>
              <a:rPr lang="en-US" sz="800" err="1">
                <a:solidFill>
                  <a:srgbClr val="383636"/>
                </a:solidFill>
                <a:ea typeface="+mn-lt"/>
                <a:cs typeface="+mn-lt"/>
              </a:rPr>
              <a:t>DermNet</a:t>
            </a:r>
            <a:r>
              <a:rPr lang="en-US" sz="800">
                <a:solidFill>
                  <a:srgbClr val="383636"/>
                </a:solidFill>
                <a:ea typeface="+mn-lt"/>
                <a:cs typeface="+mn-lt"/>
              </a:rPr>
              <a:t>. </a:t>
            </a:r>
            <a:r>
              <a:rPr lang="en-US" sz="800">
                <a:solidFill>
                  <a:srgbClr val="383636"/>
                </a:solidFill>
                <a:ea typeface="+mn-lt"/>
                <a:cs typeface="+mn-lt"/>
                <a:hlinkClick r:id="rId2"/>
              </a:rPr>
              <a:t>https://dermnetnz.org/topics/diabetic-foot-ulcer</a:t>
            </a:r>
            <a:r>
              <a:rPr lang="en-US" sz="800">
                <a:solidFill>
                  <a:srgbClr val="383636"/>
                </a:solidFill>
                <a:ea typeface="+mn-lt"/>
                <a:cs typeface="+mn-lt"/>
              </a:rPr>
              <a:t> </a:t>
            </a:r>
            <a:endParaRPr lang="en-US" sz="800">
              <a:solidFill>
                <a:srgbClr val="103154"/>
              </a:solidFill>
              <a:ea typeface="ＭＳ Ｐゴシック"/>
              <a:cs typeface="+mn-lt"/>
            </a:endParaRPr>
          </a:p>
          <a:p>
            <a:r>
              <a:rPr lang="en-US" sz="800">
                <a:solidFill>
                  <a:srgbClr val="383636"/>
                </a:solidFill>
                <a:ea typeface="+mn-lt"/>
                <a:cs typeface="+mn-lt"/>
              </a:rPr>
              <a:t>Zakhary, S. A. (2024). Dealing with diabetic foot ulcers. </a:t>
            </a:r>
            <a:r>
              <a:rPr lang="en-US" sz="800" err="1">
                <a:solidFill>
                  <a:srgbClr val="383636"/>
                </a:solidFill>
                <a:ea typeface="+mn-lt"/>
                <a:cs typeface="+mn-lt"/>
              </a:rPr>
              <a:t>Veinandvascularsurgery</a:t>
            </a:r>
            <a:r>
              <a:rPr lang="en-US" sz="800">
                <a:solidFill>
                  <a:srgbClr val="383636"/>
                </a:solidFill>
                <a:ea typeface="+mn-lt"/>
                <a:cs typeface="+mn-lt"/>
              </a:rPr>
              <a:t>. https://www.associatedpodiatristspc.com/blog/dealing-with-diabetic-foot-ulcers </a:t>
            </a:r>
            <a:endParaRPr lang="en-US" sz="800">
              <a:cs typeface="Arial"/>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DABECF11-A8E8-5858-6A29-D4BCD8C7A02A}"/>
              </a:ext>
            </a:extLst>
          </p:cNvPr>
          <p:cNvSpPr>
            <a:spLocks noGrp="1"/>
          </p:cNvSpPr>
          <p:nvPr>
            <p:ph sz="quarter" idx="10"/>
          </p:nvPr>
        </p:nvSpPr>
        <p:spPr>
          <a:xfrm>
            <a:off x="371314" y="829805"/>
            <a:ext cx="8229600" cy="3352800"/>
          </a:xfrm>
        </p:spPr>
        <p:txBody>
          <a:bodyPr lIns="91440" tIns="45720" rIns="91440" bIns="45720" anchor="t"/>
          <a:lstStyle/>
          <a:p>
            <a:pPr marL="187960" indent="-187960"/>
            <a:r>
              <a:rPr lang="en-US" sz="1600">
                <a:solidFill>
                  <a:srgbClr val="353535"/>
                </a:solidFill>
              </a:rPr>
              <a:t>Diabetic foot ulcer (DFU)</a:t>
            </a:r>
            <a:endParaRPr lang="en-US" sz="1600"/>
          </a:p>
          <a:p>
            <a:pPr marL="187960" indent="-187960"/>
            <a:r>
              <a:rPr lang="en-US" sz="1600">
                <a:solidFill>
                  <a:srgbClr val="333333"/>
                </a:solidFill>
                <a:cs typeface="Arial"/>
              </a:rPr>
              <a:t>DFUs</a:t>
            </a:r>
            <a:r>
              <a:rPr lang="en-US" sz="1600">
                <a:solidFill>
                  <a:srgbClr val="333333"/>
                </a:solidFill>
                <a:ea typeface="+mn-lt"/>
                <a:cs typeface="+mn-lt"/>
              </a:rPr>
              <a:t> are serious </a:t>
            </a:r>
            <a:r>
              <a:rPr lang="en-US" sz="1600" b="0" i="0">
                <a:solidFill>
                  <a:srgbClr val="333333"/>
                </a:solidFill>
                <a:effectLst/>
                <a:ea typeface="+mn-lt"/>
                <a:cs typeface="+mn-lt"/>
              </a:rPr>
              <a:t>as </a:t>
            </a:r>
            <a:r>
              <a:rPr lang="en-US" sz="1600">
                <a:solidFill>
                  <a:srgbClr val="333333"/>
                </a:solidFill>
                <a:ea typeface="+mn-lt"/>
                <a:cs typeface="+mn-lt"/>
              </a:rPr>
              <a:t>they can lead to further complications</a:t>
            </a:r>
            <a:r>
              <a:rPr lang="en-US" sz="1600" b="0" i="0">
                <a:solidFill>
                  <a:srgbClr val="333333"/>
                </a:solidFill>
                <a:effectLst/>
                <a:ea typeface="+mn-lt"/>
                <a:cs typeface="+mn-lt"/>
              </a:rPr>
              <a:t>, </a:t>
            </a:r>
            <a:r>
              <a:rPr lang="en-US" sz="1600">
                <a:solidFill>
                  <a:srgbClr val="333333"/>
                </a:solidFill>
                <a:ea typeface="+mn-lt"/>
                <a:cs typeface="+mn-lt"/>
              </a:rPr>
              <a:t>including infections and amputations</a:t>
            </a:r>
            <a:r>
              <a:rPr lang="en-US" sz="1600" b="0" i="0">
                <a:solidFill>
                  <a:srgbClr val="333333"/>
                </a:solidFill>
                <a:effectLst/>
                <a:ea typeface="+mn-lt"/>
                <a:cs typeface="+mn-lt"/>
              </a:rPr>
              <a:t>. The </a:t>
            </a:r>
            <a:r>
              <a:rPr lang="en-US" sz="1600">
                <a:solidFill>
                  <a:srgbClr val="333333"/>
                </a:solidFill>
                <a:ea typeface="+mn-lt"/>
                <a:cs typeface="+mn-lt"/>
              </a:rPr>
              <a:t>management </a:t>
            </a:r>
            <a:r>
              <a:rPr lang="en-US" sz="1600" b="0" i="0">
                <a:solidFill>
                  <a:srgbClr val="333333"/>
                </a:solidFill>
                <a:effectLst/>
                <a:ea typeface="+mn-lt"/>
                <a:cs typeface="+mn-lt"/>
              </a:rPr>
              <a:t>of </a:t>
            </a:r>
            <a:r>
              <a:rPr lang="en-US" sz="1600">
                <a:solidFill>
                  <a:srgbClr val="333333"/>
                </a:solidFill>
                <a:ea typeface="+mn-lt"/>
                <a:cs typeface="+mn-lt"/>
              </a:rPr>
              <a:t>DFUs involves meticulous foot care, controlling blood sugar levels </a:t>
            </a:r>
            <a:r>
              <a:rPr lang="en-US" sz="1600" b="0" i="0">
                <a:solidFill>
                  <a:srgbClr val="333333"/>
                </a:solidFill>
                <a:effectLst/>
                <a:ea typeface="+mn-lt"/>
                <a:cs typeface="+mn-lt"/>
              </a:rPr>
              <a:t>to </a:t>
            </a:r>
            <a:r>
              <a:rPr lang="en-US" sz="1600">
                <a:solidFill>
                  <a:srgbClr val="333333"/>
                </a:solidFill>
                <a:ea typeface="+mn-lt"/>
                <a:cs typeface="+mn-lt"/>
              </a:rPr>
              <a:t>prevent or delay </a:t>
            </a:r>
            <a:r>
              <a:rPr lang="en-US" sz="1600" b="0" i="0">
                <a:solidFill>
                  <a:srgbClr val="333333"/>
                </a:solidFill>
                <a:effectLst/>
                <a:ea typeface="+mn-lt"/>
                <a:cs typeface="+mn-lt"/>
              </a:rPr>
              <a:t>the onset of </a:t>
            </a:r>
            <a:r>
              <a:rPr lang="en-US" sz="1600">
                <a:solidFill>
                  <a:srgbClr val="333333"/>
                </a:solidFill>
                <a:ea typeface="+mn-lt"/>
                <a:cs typeface="+mn-lt"/>
              </a:rPr>
              <a:t>neuropathy and PAD</a:t>
            </a:r>
            <a:r>
              <a:rPr lang="en-US" sz="1600" b="0" i="0">
                <a:solidFill>
                  <a:srgbClr val="333333"/>
                </a:solidFill>
                <a:effectLst/>
                <a:ea typeface="+mn-lt"/>
                <a:cs typeface="+mn-lt"/>
              </a:rPr>
              <a:t>, and </a:t>
            </a:r>
            <a:r>
              <a:rPr lang="en-US" sz="1600">
                <a:solidFill>
                  <a:srgbClr val="333333"/>
                </a:solidFill>
                <a:ea typeface="+mn-lt"/>
                <a:cs typeface="+mn-lt"/>
              </a:rPr>
              <a:t>appropriate wound management. Regular check-ups with healthcare professionals </a:t>
            </a:r>
            <a:r>
              <a:rPr lang="en-US" sz="1600" b="0" i="0">
                <a:solidFill>
                  <a:srgbClr val="333333"/>
                </a:solidFill>
                <a:effectLst/>
                <a:ea typeface="+mn-lt"/>
                <a:cs typeface="+mn-lt"/>
              </a:rPr>
              <a:t>are crucial for </a:t>
            </a:r>
            <a:r>
              <a:rPr lang="en-US" sz="1600">
                <a:solidFill>
                  <a:srgbClr val="333333"/>
                </a:solidFill>
                <a:ea typeface="+mn-lt"/>
                <a:cs typeface="+mn-lt"/>
              </a:rPr>
              <a:t>early identification </a:t>
            </a:r>
            <a:r>
              <a:rPr lang="en-US" sz="1600" b="0" i="0">
                <a:solidFill>
                  <a:srgbClr val="333333"/>
                </a:solidFill>
                <a:effectLst/>
                <a:ea typeface="+mn-lt"/>
                <a:cs typeface="+mn-lt"/>
              </a:rPr>
              <a:t>and </a:t>
            </a:r>
            <a:r>
              <a:rPr lang="en-US" sz="1600">
                <a:solidFill>
                  <a:srgbClr val="333333"/>
                </a:solidFill>
                <a:ea typeface="+mn-lt"/>
                <a:cs typeface="+mn-lt"/>
              </a:rPr>
              <a:t>treatment </a:t>
            </a:r>
            <a:r>
              <a:rPr lang="en-US" sz="1600" b="0" i="0">
                <a:solidFill>
                  <a:srgbClr val="333333"/>
                </a:solidFill>
                <a:effectLst/>
                <a:ea typeface="+mn-lt"/>
                <a:cs typeface="+mn-lt"/>
              </a:rPr>
              <a:t>of </a:t>
            </a:r>
            <a:r>
              <a:rPr lang="en-US" sz="1600">
                <a:solidFill>
                  <a:srgbClr val="333333"/>
                </a:solidFill>
                <a:ea typeface="+mn-lt"/>
                <a:cs typeface="+mn-lt"/>
              </a:rPr>
              <a:t>foot problems</a:t>
            </a:r>
            <a:r>
              <a:rPr lang="en-US" sz="1600" b="0" i="0">
                <a:solidFill>
                  <a:srgbClr val="333333"/>
                </a:solidFill>
                <a:effectLst/>
                <a:ea typeface="+mn-lt"/>
                <a:cs typeface="+mn-lt"/>
              </a:rPr>
              <a:t>.</a:t>
            </a:r>
            <a:endParaRPr lang="en-US" sz="1600">
              <a:solidFill>
                <a:srgbClr val="333333"/>
              </a:solidFill>
              <a:ea typeface="+mn-lt"/>
              <a:cs typeface="+mn-lt"/>
            </a:endParaRPr>
          </a:p>
          <a:p>
            <a:pPr marL="187960" indent="-187960" algn="l"/>
            <a:endParaRPr lang="en-US" sz="1600" b="0" i="0">
              <a:solidFill>
                <a:srgbClr val="333333"/>
              </a:solidFill>
              <a:effectLst/>
            </a:endParaRPr>
          </a:p>
        </p:txBody>
      </p:sp>
      <p:pic>
        <p:nvPicPr>
          <p:cNvPr id="5" name="Picture 4" descr="up close of bottom of foot with ulcers on ball and big toe">
            <a:extLst>
              <a:ext uri="{FF2B5EF4-FFF2-40B4-BE49-F238E27FC236}">
                <a16:creationId xmlns:a16="http://schemas.microsoft.com/office/drawing/2014/main" id="{1E6B267E-058A-4F91-DC8B-351F9A062437}"/>
              </a:ext>
            </a:extLst>
          </p:cNvPr>
          <p:cNvPicPr>
            <a:picLocks noChangeAspect="1"/>
          </p:cNvPicPr>
          <p:nvPr/>
        </p:nvPicPr>
        <p:blipFill rotWithShape="1">
          <a:blip r:embed="rId3"/>
          <a:srcRect l="13474"/>
          <a:stretch/>
        </p:blipFill>
        <p:spPr>
          <a:xfrm>
            <a:off x="373329" y="2422155"/>
            <a:ext cx="2373593" cy="1984630"/>
          </a:xfrm>
          <a:prstGeom prst="rect">
            <a:avLst/>
          </a:prstGeom>
        </p:spPr>
      </p:pic>
      <p:pic>
        <p:nvPicPr>
          <p:cNvPr id="6" name="Picture 5" descr="Diabetic foot ulcers | DermNet">
            <a:extLst>
              <a:ext uri="{FF2B5EF4-FFF2-40B4-BE49-F238E27FC236}">
                <a16:creationId xmlns:a16="http://schemas.microsoft.com/office/drawing/2014/main" id="{12BF6499-1171-3336-5C77-4D26D682AF90}"/>
              </a:ext>
            </a:extLst>
          </p:cNvPr>
          <p:cNvPicPr>
            <a:picLocks noChangeAspect="1"/>
          </p:cNvPicPr>
          <p:nvPr/>
        </p:nvPicPr>
        <p:blipFill>
          <a:blip r:embed="rId4"/>
          <a:stretch>
            <a:fillRect/>
          </a:stretch>
        </p:blipFill>
        <p:spPr>
          <a:xfrm>
            <a:off x="2747559" y="2422822"/>
            <a:ext cx="2166857" cy="1610371"/>
          </a:xfrm>
          <a:prstGeom prst="rect">
            <a:avLst/>
          </a:prstGeom>
        </p:spPr>
      </p:pic>
      <p:pic>
        <p:nvPicPr>
          <p:cNvPr id="8" name="Picture 7" descr="How To Spot A Diabetic Foot Ulcer? – Advanced Wound Institute">
            <a:extLst>
              <a:ext uri="{FF2B5EF4-FFF2-40B4-BE49-F238E27FC236}">
                <a16:creationId xmlns:a16="http://schemas.microsoft.com/office/drawing/2014/main" id="{4A31D836-491C-9E1A-130E-88A651FF1FC8}"/>
              </a:ext>
            </a:extLst>
          </p:cNvPr>
          <p:cNvPicPr>
            <a:picLocks noChangeAspect="1"/>
          </p:cNvPicPr>
          <p:nvPr/>
        </p:nvPicPr>
        <p:blipFill>
          <a:blip r:embed="rId5"/>
          <a:stretch>
            <a:fillRect/>
          </a:stretch>
        </p:blipFill>
        <p:spPr>
          <a:xfrm>
            <a:off x="4919743" y="2422294"/>
            <a:ext cx="2743199" cy="1538775"/>
          </a:xfrm>
          <a:prstGeom prst="rect">
            <a:avLst/>
          </a:prstGeom>
        </p:spPr>
      </p:pic>
    </p:spTree>
    <p:extLst>
      <p:ext uri="{BB962C8B-B14F-4D97-AF65-F5344CB8AC3E}">
        <p14:creationId xmlns:p14="http://schemas.microsoft.com/office/powerpoint/2010/main" val="154922941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lIns="91440" tIns="45720" rIns="91440" bIns="45720" anchor="t"/>
          <a:lstStyle/>
          <a:p>
            <a:pPr algn="ctr"/>
            <a:r>
              <a:rPr lang="en-US"/>
              <a:t>What causes a diabetic foot ulcers?</a:t>
            </a:r>
          </a:p>
        </p:txBody>
      </p:sp>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609600" y="971550"/>
            <a:ext cx="7914466" cy="3352800"/>
          </a:xfrm>
        </p:spPr>
        <p:txBody>
          <a:bodyPr lIns="91440" tIns="45720" rIns="91440" bIns="45720" anchor="t"/>
          <a:lstStyle/>
          <a:p>
            <a:pPr marL="187960" indent="-187960"/>
            <a:r>
              <a:rPr lang="en-US" sz="1600">
                <a:solidFill>
                  <a:srgbClr val="212121"/>
                </a:solidFill>
                <a:ea typeface="+mn-lt"/>
                <a:cs typeface="+mn-lt"/>
              </a:rPr>
              <a:t>Diabetic foot ulcers (DFUs) are a significant and common complication in individuals with diabetes, typically arising from a combination of factors including neuropathy, peripheral artery disease (PAD), and immunological weaknesses, often exacerbated by poor glycemic control and mechanical stress on the feet. </a:t>
            </a:r>
            <a:endParaRPr lang="en-US" sz="1600">
              <a:solidFill>
                <a:srgbClr val="212121"/>
              </a:solidFill>
              <a:ea typeface="ＭＳ Ｐゴシック"/>
              <a:cs typeface="+mn-lt"/>
            </a:endParaRPr>
          </a:p>
          <a:p>
            <a:pPr marL="187960" indent="-187960"/>
            <a:endParaRPr lang="en-US" sz="1600">
              <a:solidFill>
                <a:srgbClr val="212121"/>
              </a:solidFill>
              <a:ea typeface="+mn-lt"/>
              <a:cs typeface="+mn-lt"/>
            </a:endParaRPr>
          </a:p>
          <a:p>
            <a:pPr marL="187960" indent="-187960"/>
            <a:r>
              <a:rPr lang="en-US" sz="1600">
                <a:solidFill>
                  <a:srgbClr val="212121"/>
                </a:solidFill>
                <a:ea typeface="+mn-lt"/>
                <a:cs typeface="+mn-lt"/>
              </a:rPr>
              <a:t>Neuropathy plays a critical role by impairing sensation in the feet, which can prevent early detection of cuts, blisters, and other foot injuries. Without the ability to feel pain, minor injuries may become severely infected or develop into ulcers without the patient's awareness </a:t>
            </a:r>
            <a:endParaRPr lang="en-US" sz="1600">
              <a:solidFill>
                <a:srgbClr val="212121"/>
              </a:solidFill>
            </a:endParaRPr>
          </a:p>
        </p:txBody>
      </p:sp>
      <p:sp>
        <p:nvSpPr>
          <p:cNvPr id="5" name="TextBox 4">
            <a:extLst>
              <a:ext uri="{FF2B5EF4-FFF2-40B4-BE49-F238E27FC236}">
                <a16:creationId xmlns:a16="http://schemas.microsoft.com/office/drawing/2014/main" id="{294CE13A-8721-DF09-3ED5-14FA78037E90}"/>
              </a:ext>
            </a:extLst>
          </p:cNvPr>
          <p:cNvSpPr txBox="1"/>
          <p:nvPr/>
        </p:nvSpPr>
        <p:spPr>
          <a:xfrm>
            <a:off x="2895601" y="4412291"/>
            <a:ext cx="6380922" cy="369332"/>
          </a:xfrm>
          <a:prstGeom prst="rect">
            <a:avLst/>
          </a:prstGeom>
          <a:noFill/>
        </p:spPr>
        <p:txBody>
          <a:bodyPr wrap="square" lIns="91440" tIns="45720" rIns="91440" bIns="45720" rtlCol="0" anchor="t">
            <a:spAutoFit/>
          </a:bodyPr>
          <a:lstStyle/>
          <a:p>
            <a:pPr marL="463550" indent="-463550"/>
            <a:r>
              <a:rPr lang="en-US" sz="900" err="1">
                <a:solidFill>
                  <a:srgbClr val="383636"/>
                </a:solidFill>
                <a:ea typeface="+mn-lt"/>
                <a:cs typeface="+mn-lt"/>
              </a:rPr>
              <a:t>Viadé</a:t>
            </a:r>
            <a:r>
              <a:rPr lang="en-US" sz="900">
                <a:solidFill>
                  <a:srgbClr val="383636"/>
                </a:solidFill>
                <a:ea typeface="+mn-lt"/>
                <a:cs typeface="+mn-lt"/>
              </a:rPr>
              <a:t>, J., Nicolás, M., Bundó, M. et al. A novel assessment, diagnostic and treatment system for diabetic foot. J Foot Ankle Res 16, 84 (2023). https://doi.org/10.1186/s13047-023-00687-z</a:t>
            </a:r>
            <a:endParaRPr lang="en-US">
              <a:ea typeface="+mn-lt"/>
              <a:cs typeface="+mn-lt"/>
            </a:endParaRPr>
          </a:p>
        </p:txBody>
      </p:sp>
    </p:spTree>
    <p:extLst>
      <p:ext uri="{BB962C8B-B14F-4D97-AF65-F5344CB8AC3E}">
        <p14:creationId xmlns:p14="http://schemas.microsoft.com/office/powerpoint/2010/main" val="423941548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lIns="91440" tIns="45720" rIns="91440" bIns="45720" anchor="t"/>
          <a:lstStyle/>
          <a:p>
            <a:pPr algn="ctr"/>
            <a:r>
              <a:rPr lang="en-US" sz="2800"/>
              <a:t>What causes diabetic foot ulcers?</a:t>
            </a:r>
            <a:endParaRPr lang="en-US"/>
          </a:p>
        </p:txBody>
      </p:sp>
      <p:sp>
        <p:nvSpPr>
          <p:cNvPr id="4" name="TextBox 3">
            <a:extLst>
              <a:ext uri="{FF2B5EF4-FFF2-40B4-BE49-F238E27FC236}">
                <a16:creationId xmlns:a16="http://schemas.microsoft.com/office/drawing/2014/main" id="{0810D20C-74CA-1DBA-96FD-18EFD08A2B34}"/>
              </a:ext>
            </a:extLst>
          </p:cNvPr>
          <p:cNvSpPr txBox="1"/>
          <p:nvPr/>
        </p:nvSpPr>
        <p:spPr>
          <a:xfrm>
            <a:off x="2895601" y="4412291"/>
            <a:ext cx="6380922" cy="369332"/>
          </a:xfrm>
          <a:prstGeom prst="rect">
            <a:avLst/>
          </a:prstGeom>
          <a:noFill/>
        </p:spPr>
        <p:txBody>
          <a:bodyPr wrap="square" lIns="91440" tIns="45720" rIns="91440" bIns="45720" rtlCol="0" anchor="t">
            <a:spAutoFit/>
          </a:bodyPr>
          <a:lstStyle/>
          <a:p>
            <a:pPr marL="463550" indent="-463550"/>
            <a:r>
              <a:rPr lang="en-US" sz="900" err="1">
                <a:solidFill>
                  <a:srgbClr val="383636"/>
                </a:solidFill>
                <a:ea typeface="+mn-lt"/>
                <a:cs typeface="+mn-lt"/>
              </a:rPr>
              <a:t>Viadé</a:t>
            </a:r>
            <a:r>
              <a:rPr lang="en-US" sz="900">
                <a:solidFill>
                  <a:srgbClr val="383636"/>
                </a:solidFill>
                <a:ea typeface="+mn-lt"/>
                <a:cs typeface="+mn-lt"/>
              </a:rPr>
              <a:t>, J., Nicolás, M., Bundó, M. et al. A novel assessment, diagnostic and treatment system for diabetic foot. J Foot Ankle Res 16, 84 (2023). https://doi.org/10.1186/s13047-023-00687-z</a:t>
            </a:r>
            <a:endParaRPr lang="en-US">
              <a:ea typeface="+mn-lt"/>
              <a:cs typeface="+mn-lt"/>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77DD6E7-0EE1-CBD4-7330-BE1E12B189C9}"/>
              </a:ext>
            </a:extLst>
          </p:cNvPr>
          <p:cNvSpPr txBox="1"/>
          <p:nvPr/>
        </p:nvSpPr>
        <p:spPr>
          <a:xfrm>
            <a:off x="594360" y="1047750"/>
            <a:ext cx="7744968" cy="2308324"/>
          </a:xfrm>
          <a:prstGeom prst="rect">
            <a:avLst/>
          </a:prstGeom>
          <a:noFill/>
        </p:spPr>
        <p:txBody>
          <a:bodyPr wrap="square" lIns="91440" tIns="45720" rIns="91440" bIns="45720" anchor="t">
            <a:spAutoFit/>
          </a:bodyPr>
          <a:lstStyle/>
          <a:p>
            <a:pPr marL="171450" indent="-171450">
              <a:buClr>
                <a:srgbClr val="C00000"/>
              </a:buClr>
              <a:buFont typeface="Arial" panose="020B0604020202020204" pitchFamily="34" charset="0"/>
              <a:buChar char="•"/>
            </a:pPr>
            <a:r>
              <a:rPr lang="en-US" dirty="0">
                <a:ea typeface="+mn-lt"/>
                <a:cs typeface="+mn-lt"/>
              </a:rPr>
              <a:t>Diabetic foot ulcers have multicausal origins and </a:t>
            </a:r>
            <a:r>
              <a:rPr lang="en-US" b="0" i="0" dirty="0">
                <a:effectLst/>
                <a:ea typeface="+mn-lt"/>
                <a:cs typeface="+mn-lt"/>
              </a:rPr>
              <a:t>are </a:t>
            </a:r>
            <a:r>
              <a:rPr lang="en-US" dirty="0">
                <a:ea typeface="+mn-lt"/>
                <a:cs typeface="+mn-lt"/>
              </a:rPr>
              <a:t>progressive</a:t>
            </a:r>
            <a:r>
              <a:rPr lang="en-US" b="0" i="0" dirty="0">
                <a:effectLst/>
                <a:ea typeface="+mn-lt"/>
                <a:cs typeface="+mn-lt"/>
              </a:rPr>
              <a:t>. </a:t>
            </a:r>
            <a:r>
              <a:rPr lang="en-US" dirty="0">
                <a:ea typeface="+mn-lt"/>
                <a:cs typeface="+mn-lt"/>
              </a:rPr>
              <a:t>Deformities or changes in plantar pressure distribution</a:t>
            </a:r>
            <a:r>
              <a:rPr lang="en-US" b="0" i="0" dirty="0">
                <a:effectLst/>
                <a:ea typeface="+mn-lt"/>
                <a:cs typeface="+mn-lt"/>
              </a:rPr>
              <a:t>, a </a:t>
            </a:r>
            <a:r>
              <a:rPr lang="en-US" dirty="0">
                <a:ea typeface="+mn-lt"/>
                <a:cs typeface="+mn-lt"/>
              </a:rPr>
              <a:t>general lack </a:t>
            </a:r>
            <a:r>
              <a:rPr lang="en-US" b="0" i="0" dirty="0">
                <a:effectLst/>
                <a:ea typeface="+mn-lt"/>
                <a:cs typeface="+mn-lt"/>
              </a:rPr>
              <a:t>of </a:t>
            </a:r>
            <a:r>
              <a:rPr lang="en-US" dirty="0">
                <a:ea typeface="+mn-lt"/>
                <a:cs typeface="+mn-lt"/>
              </a:rPr>
              <a:t>sensitivity </a:t>
            </a:r>
            <a:r>
              <a:rPr lang="en-US" b="0" i="0" dirty="0">
                <a:effectLst/>
                <a:ea typeface="+mn-lt"/>
                <a:cs typeface="+mn-lt"/>
              </a:rPr>
              <a:t>and </a:t>
            </a:r>
            <a:r>
              <a:rPr lang="en-US" dirty="0">
                <a:ea typeface="+mn-lt"/>
                <a:cs typeface="+mn-lt"/>
              </a:rPr>
              <a:t>the presence of an underlying vegetative </a:t>
            </a:r>
            <a:r>
              <a:rPr lang="en-US" b="0" i="0" dirty="0">
                <a:effectLst/>
                <a:ea typeface="+mn-lt"/>
                <a:cs typeface="+mn-lt"/>
              </a:rPr>
              <a:t>and </a:t>
            </a:r>
            <a:r>
              <a:rPr lang="en-US" dirty="0">
                <a:ea typeface="+mn-lt"/>
                <a:cs typeface="+mn-lt"/>
              </a:rPr>
              <a:t>vascular disorder</a:t>
            </a:r>
            <a:r>
              <a:rPr lang="en-US" b="0" i="0" dirty="0">
                <a:effectLst/>
                <a:ea typeface="+mn-lt"/>
                <a:cs typeface="+mn-lt"/>
              </a:rPr>
              <a:t>, </a:t>
            </a:r>
            <a:r>
              <a:rPr lang="en-US" dirty="0">
                <a:ea typeface="+mn-lt"/>
                <a:cs typeface="+mn-lt"/>
              </a:rPr>
              <a:t>can all accelerate fissuring of the horny layer. </a:t>
            </a:r>
            <a:br>
              <a:rPr lang="en-US" dirty="0">
                <a:ea typeface="+mn-lt"/>
                <a:cs typeface="+mn-lt"/>
              </a:rPr>
            </a:br>
            <a:endParaRPr lang="en-US" dirty="0">
              <a:ea typeface="+mn-lt"/>
              <a:cs typeface="+mn-lt"/>
            </a:endParaRPr>
          </a:p>
          <a:p>
            <a:pPr marL="171450" indent="-171450">
              <a:buClr>
                <a:srgbClr val="C00000"/>
              </a:buClr>
              <a:buFont typeface="Arial" panose="020B0604020202020204" pitchFamily="34" charset="0"/>
              <a:buChar char="•"/>
            </a:pPr>
            <a:r>
              <a:rPr lang="en-US" dirty="0">
                <a:ea typeface="+mn-lt"/>
                <a:cs typeface="+mn-lt"/>
              </a:rPr>
              <a:t>This can create a lesion that progresses toward deeper soft tissues </a:t>
            </a:r>
            <a:r>
              <a:rPr lang="en-US" b="0" i="0" dirty="0">
                <a:effectLst/>
                <a:ea typeface="+mn-lt"/>
                <a:cs typeface="+mn-lt"/>
              </a:rPr>
              <a:t>and </a:t>
            </a:r>
            <a:r>
              <a:rPr lang="en-US" dirty="0">
                <a:ea typeface="+mn-lt"/>
                <a:cs typeface="+mn-lt"/>
              </a:rPr>
              <a:t>can reach the </a:t>
            </a:r>
            <a:r>
              <a:rPr lang="en-US" b="0" i="0" dirty="0">
                <a:effectLst/>
                <a:ea typeface="+mn-lt"/>
                <a:cs typeface="+mn-lt"/>
              </a:rPr>
              <a:t>bone</a:t>
            </a:r>
            <a:r>
              <a:rPr lang="en-US" dirty="0">
                <a:ea typeface="+mn-lt"/>
                <a:cs typeface="+mn-lt"/>
              </a:rPr>
              <a:t>, putting the limb </a:t>
            </a:r>
            <a:r>
              <a:rPr lang="en-US" b="0" i="0" dirty="0">
                <a:effectLst/>
                <a:ea typeface="+mn-lt"/>
                <a:cs typeface="+mn-lt"/>
              </a:rPr>
              <a:t>and </a:t>
            </a:r>
            <a:r>
              <a:rPr lang="en-US" dirty="0">
                <a:ea typeface="+mn-lt"/>
                <a:cs typeface="+mn-lt"/>
              </a:rPr>
              <a:t>even the life </a:t>
            </a:r>
            <a:r>
              <a:rPr lang="en-US" b="0" i="0" dirty="0">
                <a:effectLst/>
                <a:ea typeface="+mn-lt"/>
                <a:cs typeface="+mn-lt"/>
              </a:rPr>
              <a:t>of </a:t>
            </a:r>
            <a:r>
              <a:rPr lang="en-US" dirty="0">
                <a:ea typeface="+mn-lt"/>
                <a:cs typeface="+mn-lt"/>
              </a:rPr>
              <a:t>the patient at risk.</a:t>
            </a:r>
            <a:endParaRPr lang="en-US" b="0" i="0" dirty="0">
              <a:effectLst/>
              <a:cs typeface="Arial"/>
            </a:endParaRPr>
          </a:p>
        </p:txBody>
      </p:sp>
    </p:spTree>
    <p:extLst>
      <p:ext uri="{BB962C8B-B14F-4D97-AF65-F5344CB8AC3E}">
        <p14:creationId xmlns:p14="http://schemas.microsoft.com/office/powerpoint/2010/main" val="373829002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255-C8E6-C202-E152-E9ADA430B3F0}"/>
              </a:ext>
            </a:extLst>
          </p:cNvPr>
          <p:cNvSpPr>
            <a:spLocks noGrp="1"/>
          </p:cNvSpPr>
          <p:nvPr>
            <p:ph type="title"/>
          </p:nvPr>
        </p:nvSpPr>
        <p:spPr/>
        <p:txBody>
          <a:bodyPr lIns="91440" tIns="45720" rIns="91440" bIns="45720" anchor="t"/>
          <a:lstStyle/>
          <a:p>
            <a:pPr algn="ctr"/>
            <a:r>
              <a:rPr lang="en-US" sz="2800"/>
              <a:t>What causes diabetic foot ulcers?</a:t>
            </a:r>
            <a:endParaRPr lang="en-US"/>
          </a:p>
        </p:txBody>
      </p:sp>
      <p:sp>
        <p:nvSpPr>
          <p:cNvPr id="4" name="TextBox 3">
            <a:extLst>
              <a:ext uri="{FF2B5EF4-FFF2-40B4-BE49-F238E27FC236}">
                <a16:creationId xmlns:a16="http://schemas.microsoft.com/office/drawing/2014/main" id="{0810D20C-74CA-1DBA-96FD-18EFD08A2B34}"/>
              </a:ext>
            </a:extLst>
          </p:cNvPr>
          <p:cNvSpPr txBox="1"/>
          <p:nvPr/>
        </p:nvSpPr>
        <p:spPr>
          <a:xfrm>
            <a:off x="2895601" y="3908596"/>
            <a:ext cx="6380922" cy="1200329"/>
          </a:xfrm>
          <a:prstGeom prst="rect">
            <a:avLst/>
          </a:prstGeom>
          <a:noFill/>
        </p:spPr>
        <p:txBody>
          <a:bodyPr wrap="square" lIns="91440" tIns="45720" rIns="91440" bIns="45720" rtlCol="0" anchor="t">
            <a:spAutoFit/>
          </a:bodyPr>
          <a:lstStyle/>
          <a:p>
            <a:r>
              <a:rPr lang="en-US" sz="900" err="1">
                <a:solidFill>
                  <a:srgbClr val="383636"/>
                </a:solidFill>
                <a:ea typeface="+mn-lt"/>
                <a:cs typeface="+mn-lt"/>
              </a:rPr>
              <a:t>Mahmoudvand</a:t>
            </a:r>
            <a:r>
              <a:rPr lang="en-US" sz="900">
                <a:solidFill>
                  <a:srgbClr val="383636"/>
                </a:solidFill>
                <a:ea typeface="+mn-lt"/>
                <a:cs typeface="+mn-lt"/>
              </a:rPr>
              <a:t>, G., Karimi </a:t>
            </a:r>
            <a:r>
              <a:rPr lang="en-US" sz="900" err="1">
                <a:solidFill>
                  <a:srgbClr val="383636"/>
                </a:solidFill>
                <a:ea typeface="+mn-lt"/>
                <a:cs typeface="+mn-lt"/>
              </a:rPr>
              <a:t>Rouzbahani</a:t>
            </a:r>
            <a:r>
              <a:rPr lang="en-US" sz="900">
                <a:solidFill>
                  <a:srgbClr val="383636"/>
                </a:solidFill>
                <a:ea typeface="+mn-lt"/>
                <a:cs typeface="+mn-lt"/>
              </a:rPr>
              <a:t>, A., Razavi, Z. S., </a:t>
            </a:r>
            <a:r>
              <a:rPr lang="en-US" sz="900" err="1">
                <a:solidFill>
                  <a:srgbClr val="383636"/>
                </a:solidFill>
                <a:ea typeface="+mn-lt"/>
                <a:cs typeface="+mn-lt"/>
              </a:rPr>
              <a:t>Mahjoor</a:t>
            </a:r>
            <a:r>
              <a:rPr lang="en-US" sz="900">
                <a:solidFill>
                  <a:srgbClr val="383636"/>
                </a:solidFill>
                <a:ea typeface="+mn-lt"/>
                <a:cs typeface="+mn-lt"/>
              </a:rPr>
              <a:t>, M., &amp; Afkhami, H. (2023). Mesenchymal stem cell therapy for non-healing diabetic foot ulcer infection: New insight. Frontiers in Bioengineering and Biotechnology, 11. </a:t>
            </a:r>
            <a:r>
              <a:rPr lang="en-US" sz="900">
                <a:solidFill>
                  <a:srgbClr val="383636"/>
                </a:solidFill>
                <a:ea typeface="+mn-lt"/>
                <a:cs typeface="+mn-lt"/>
                <a:hlinkClick r:id="rId2"/>
              </a:rPr>
              <a:t>https://doi.org/10.3389/fbioe.2023.1158484</a:t>
            </a:r>
            <a:endParaRPr lang="en-US"/>
          </a:p>
          <a:p>
            <a:endParaRPr lang="en-US" sz="900">
              <a:solidFill>
                <a:srgbClr val="383636"/>
              </a:solidFill>
              <a:ea typeface="+mn-lt"/>
              <a:cs typeface="+mn-lt"/>
            </a:endParaRPr>
          </a:p>
          <a:p>
            <a:r>
              <a:rPr lang="en-US" sz="900">
                <a:solidFill>
                  <a:srgbClr val="383636"/>
                </a:solidFill>
                <a:ea typeface="+mn-lt"/>
                <a:cs typeface="+mn-lt"/>
              </a:rPr>
              <a:t>Pomatto, Margherita et al. “Differential Therapeutic Effect of Extracellular Vesicles Derived by Bone Marrow and Adipose Mesenchymal Stem Cells on Wound Healing of Diabetic Ulcers and Correlation to Their Cargoes.” International journal of molecular sciences vol. 22,8 3851. 8 Apr. 2021, doi:10.3390/ijms22083851</a:t>
            </a:r>
            <a:endParaRPr lang="en-US">
              <a:ea typeface="+mn-lt"/>
              <a:cs typeface="+mn-lt"/>
            </a:endParaRPr>
          </a:p>
          <a:p>
            <a:pPr marL="463550" indent="-463550"/>
            <a:endParaRPr lang="en-US" sz="900">
              <a:solidFill>
                <a:srgbClr val="383636"/>
              </a:solidFill>
              <a:ea typeface="+mn-lt"/>
              <a:cs typeface="+mn-lt"/>
            </a:endParaRPr>
          </a:p>
        </p:txBody>
      </p:sp>
      <p:sp>
        <p:nvSpPr>
          <p:cNvPr id="7" name="Rectangle 2">
            <a:extLst>
              <a:ext uri="{FF2B5EF4-FFF2-40B4-BE49-F238E27FC236}">
                <a16:creationId xmlns:a16="http://schemas.microsoft.com/office/drawing/2014/main" id="{D33F6933-9F82-7A82-C252-B9AA1C5DDBFB}"/>
              </a:ext>
            </a:extLst>
          </p:cNvPr>
          <p:cNvSpPr>
            <a:spLocks noChangeArrowheads="1"/>
          </p:cNvSpPr>
          <p:nvPr/>
        </p:nvSpPr>
        <p:spPr bwMode="auto">
          <a:xfrm>
            <a:off x="0" y="-1"/>
            <a:ext cx="9276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77DD6E7-0EE1-CBD4-7330-BE1E12B189C9}"/>
              </a:ext>
            </a:extLst>
          </p:cNvPr>
          <p:cNvSpPr txBox="1"/>
          <p:nvPr/>
        </p:nvSpPr>
        <p:spPr>
          <a:xfrm>
            <a:off x="381000" y="1047750"/>
            <a:ext cx="8305800" cy="1938992"/>
          </a:xfrm>
          <a:prstGeom prst="rect">
            <a:avLst/>
          </a:prstGeom>
          <a:noFill/>
        </p:spPr>
        <p:txBody>
          <a:bodyPr wrap="square" lIns="91440" tIns="45720" rIns="91440" bIns="45720" anchor="t">
            <a:spAutoFit/>
          </a:bodyPr>
          <a:lstStyle/>
          <a:p>
            <a:pPr marL="171450" indent="-171450">
              <a:buClr>
                <a:srgbClr val="C00000"/>
              </a:buClr>
              <a:buFont typeface="Arial" panose="020B0604020202020204" pitchFamily="34" charset="0"/>
              <a:buChar char="•"/>
            </a:pPr>
            <a:r>
              <a:rPr lang="en-US" sz="2000" dirty="0">
                <a:ea typeface="+mn-lt"/>
                <a:cs typeface="+mn-lt"/>
              </a:rPr>
              <a:t>Constant inflammatory factor release from neutrophil infiltration, macrophage imbalance, mast cell degranulation</a:t>
            </a:r>
            <a:r>
              <a:rPr lang="en-US" sz="2000" b="0" i="0" dirty="0">
                <a:effectLst/>
                <a:ea typeface="+mn-lt"/>
                <a:cs typeface="+mn-lt"/>
              </a:rPr>
              <a:t>, and </a:t>
            </a:r>
            <a:r>
              <a:rPr lang="en-US" sz="2000" dirty="0">
                <a:ea typeface="+mn-lt"/>
                <a:cs typeface="+mn-lt"/>
              </a:rPr>
              <a:t>dendritic cell </a:t>
            </a:r>
            <a:r>
              <a:rPr lang="en-US" sz="2000" b="0" i="0" dirty="0">
                <a:effectLst/>
                <a:ea typeface="+mn-lt"/>
                <a:cs typeface="+mn-lt"/>
              </a:rPr>
              <a:t>and </a:t>
            </a:r>
            <a:r>
              <a:rPr lang="en-US" sz="2000" dirty="0">
                <a:ea typeface="+mn-lt"/>
                <a:cs typeface="+mn-lt"/>
              </a:rPr>
              <a:t>T cell dysregulation in a diabetic ulcer causes inflammatory cascades, vascular maturation disorders, and decreased collagen deposition</a:t>
            </a:r>
            <a:r>
              <a:rPr lang="en-US" sz="2000" b="0" i="0" dirty="0">
                <a:effectLst/>
                <a:ea typeface="+mn-lt"/>
                <a:cs typeface="+mn-lt"/>
              </a:rPr>
              <a:t>, </a:t>
            </a:r>
            <a:r>
              <a:rPr lang="en-US" sz="2000" dirty="0">
                <a:ea typeface="+mn-lt"/>
                <a:cs typeface="+mn-lt"/>
              </a:rPr>
              <a:t>all of which contribute to a diabetic ulcer’s protracted or non-healing course.</a:t>
            </a:r>
            <a:endParaRPr lang="en-US" sz="2000" b="0" i="0" dirty="0">
              <a:effectLst/>
              <a:cs typeface="Arial"/>
            </a:endParaRPr>
          </a:p>
        </p:txBody>
      </p:sp>
    </p:spTree>
    <p:extLst>
      <p:ext uri="{BB962C8B-B14F-4D97-AF65-F5344CB8AC3E}">
        <p14:creationId xmlns:p14="http://schemas.microsoft.com/office/powerpoint/2010/main" val="258587236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413880"/>
            <a:ext cx="8507392" cy="672387"/>
          </a:xfrm>
        </p:spPr>
        <p:txBody>
          <a:bodyPr lIns="91440" tIns="45720" rIns="91440" bIns="45720" anchor="t">
            <a:normAutofit/>
          </a:bodyPr>
          <a:lstStyle/>
          <a:p>
            <a:pPr algn="ctr"/>
            <a:r>
              <a:rPr lang="en-US" sz="2800">
                <a:solidFill>
                  <a:schemeClr val="tx1"/>
                </a:solidFill>
              </a:rPr>
              <a:t>What is the Ankle Brachial Index (ABI)?</a:t>
            </a:r>
            <a:endParaRPr lang="en-US">
              <a:solidFill>
                <a:schemeClr val="tx1"/>
              </a:solidFill>
            </a:endParaRPr>
          </a:p>
        </p:txBody>
      </p:sp>
      <p:sp>
        <p:nvSpPr>
          <p:cNvPr id="3" name="Rectangle 2"/>
          <p:cNvSpPr/>
          <p:nvPr/>
        </p:nvSpPr>
        <p:spPr>
          <a:xfrm>
            <a:off x="157044" y="971911"/>
            <a:ext cx="8682156" cy="338554"/>
          </a:xfrm>
          <a:prstGeom prst="rect">
            <a:avLst/>
          </a:prstGeom>
        </p:spPr>
        <p:txBody>
          <a:bodyPr wrap="square" lIns="91440" tIns="45720" rIns="91440" bIns="45720" anchor="t">
            <a:spAutoFit/>
          </a:bodyPr>
          <a:lstStyle/>
          <a:p>
            <a:pPr marL="285750" indent="-285750" algn="l">
              <a:buClr>
                <a:srgbClr val="C00000"/>
              </a:buClr>
              <a:buFont typeface="Arial" panose="020B0604020202020204" pitchFamily="34" charset="0"/>
              <a:buChar char="•"/>
            </a:pPr>
            <a:endParaRPr lang="en-US" sz="1600" b="0" i="0">
              <a:solidFill>
                <a:srgbClr val="212529"/>
              </a:solidFill>
              <a:effectLst/>
            </a:endParaRPr>
          </a:p>
        </p:txBody>
      </p:sp>
      <p:sp>
        <p:nvSpPr>
          <p:cNvPr id="4" name="TextBox 3">
            <a:extLst>
              <a:ext uri="{FF2B5EF4-FFF2-40B4-BE49-F238E27FC236}">
                <a16:creationId xmlns:a16="http://schemas.microsoft.com/office/drawing/2014/main" id="{6BBE18AB-06D0-825C-37FE-CE137256A8FB}"/>
              </a:ext>
            </a:extLst>
          </p:cNvPr>
          <p:cNvSpPr txBox="1"/>
          <p:nvPr/>
        </p:nvSpPr>
        <p:spPr>
          <a:xfrm>
            <a:off x="886400" y="4497169"/>
            <a:ext cx="8081305" cy="461665"/>
          </a:xfrm>
          <a:prstGeom prst="rect">
            <a:avLst/>
          </a:prstGeom>
          <a:noFill/>
        </p:spPr>
        <p:txBody>
          <a:bodyPr wrap="square" lIns="91440" tIns="45720" rIns="91440" bIns="45720" rtlCol="0" anchor="t">
            <a:spAutoFit/>
          </a:bodyPr>
          <a:lstStyle/>
          <a:p>
            <a:pPr marL="403225" indent="-403225"/>
            <a:r>
              <a:rPr lang="en-US" sz="1200">
                <a:solidFill>
                  <a:srgbClr val="212121"/>
                </a:solidFill>
                <a:ea typeface="+mn-lt"/>
                <a:cs typeface="+mn-lt"/>
              </a:rPr>
              <a:t>McClary KN</a:t>
            </a:r>
            <a:r>
              <a:rPr lang="en-US" sz="1200" b="0" i="0">
                <a:solidFill>
                  <a:srgbClr val="212121"/>
                </a:solidFill>
                <a:effectLst/>
                <a:ea typeface="+mn-lt"/>
                <a:cs typeface="+mn-lt"/>
              </a:rPr>
              <a:t>, </a:t>
            </a:r>
            <a:r>
              <a:rPr lang="en-US" sz="1200">
                <a:solidFill>
                  <a:srgbClr val="212121"/>
                </a:solidFill>
                <a:ea typeface="+mn-lt"/>
                <a:cs typeface="+mn-lt"/>
              </a:rPr>
              <a:t>Massey P. Ankle Brachial Index</a:t>
            </a:r>
            <a:r>
              <a:rPr lang="en-US" sz="1200" b="0" i="0">
                <a:solidFill>
                  <a:srgbClr val="212121"/>
                </a:solidFill>
                <a:effectLst/>
                <a:ea typeface="+mn-lt"/>
                <a:cs typeface="+mn-lt"/>
              </a:rPr>
              <a:t>. </a:t>
            </a:r>
            <a:r>
              <a:rPr lang="en-US" sz="1200">
                <a:solidFill>
                  <a:srgbClr val="212121"/>
                </a:solidFill>
                <a:ea typeface="+mn-lt"/>
                <a:cs typeface="+mn-lt"/>
              </a:rPr>
              <a:t>[Updated 2023 Jan 16]. In: </a:t>
            </a:r>
            <a:r>
              <a:rPr lang="en-US" sz="1200" err="1">
                <a:solidFill>
                  <a:srgbClr val="212121"/>
                </a:solidFill>
                <a:ea typeface="+mn-lt"/>
                <a:cs typeface="+mn-lt"/>
              </a:rPr>
              <a:t>StatPearls</a:t>
            </a:r>
            <a:r>
              <a:rPr lang="en-US" sz="1200">
                <a:solidFill>
                  <a:srgbClr val="212121"/>
                </a:solidFill>
                <a:ea typeface="+mn-lt"/>
                <a:cs typeface="+mn-lt"/>
              </a:rPr>
              <a:t> [Internet]. Treasure Island </a:t>
            </a:r>
            <a:r>
              <a:rPr lang="en-US" sz="1200" b="0" i="0">
                <a:solidFill>
                  <a:srgbClr val="212121"/>
                </a:solidFill>
                <a:effectLst/>
                <a:ea typeface="+mn-lt"/>
                <a:cs typeface="+mn-lt"/>
              </a:rPr>
              <a:t>(</a:t>
            </a:r>
            <a:r>
              <a:rPr lang="en-US" sz="1200">
                <a:solidFill>
                  <a:srgbClr val="212121"/>
                </a:solidFill>
                <a:ea typeface="+mn-lt"/>
                <a:cs typeface="+mn-lt"/>
              </a:rPr>
              <a:t>FL): </a:t>
            </a:r>
            <a:r>
              <a:rPr lang="en-US" sz="1200" err="1">
                <a:solidFill>
                  <a:srgbClr val="212121"/>
                </a:solidFill>
                <a:ea typeface="+mn-lt"/>
                <a:cs typeface="+mn-lt"/>
              </a:rPr>
              <a:t>StatPearls</a:t>
            </a:r>
            <a:r>
              <a:rPr lang="en-US" sz="1200">
                <a:solidFill>
                  <a:srgbClr val="212121"/>
                </a:solidFill>
                <a:ea typeface="+mn-lt"/>
                <a:cs typeface="+mn-lt"/>
              </a:rPr>
              <a:t> Publishing; 2024 Jan-. Available from</a:t>
            </a:r>
            <a:r>
              <a:rPr lang="en-US" sz="1200" b="0" i="0">
                <a:solidFill>
                  <a:srgbClr val="212121"/>
                </a:solidFill>
                <a:effectLst/>
                <a:ea typeface="+mn-lt"/>
                <a:cs typeface="+mn-lt"/>
              </a:rPr>
              <a:t>: </a:t>
            </a:r>
            <a:r>
              <a:rPr lang="en-US" sz="1200">
                <a:solidFill>
                  <a:srgbClr val="212121"/>
                </a:solidFill>
                <a:ea typeface="+mn-lt"/>
                <a:cs typeface="+mn-lt"/>
              </a:rPr>
              <a:t>https://www.ncbi.nlm.nih</a:t>
            </a:r>
            <a:r>
              <a:rPr lang="en-US" sz="1200" b="0" i="0">
                <a:solidFill>
                  <a:srgbClr val="212121"/>
                </a:solidFill>
                <a:effectLst/>
                <a:ea typeface="+mn-lt"/>
                <a:cs typeface="+mn-lt"/>
              </a:rPr>
              <a:t>.</a:t>
            </a:r>
            <a:r>
              <a:rPr lang="en-US" sz="1200">
                <a:solidFill>
                  <a:srgbClr val="212121"/>
                </a:solidFill>
                <a:ea typeface="+mn-lt"/>
                <a:cs typeface="+mn-lt"/>
              </a:rPr>
              <a:t>gov/books/NBK544226</a:t>
            </a:r>
            <a:r>
              <a:rPr lang="en-US" sz="1200" b="0">
                <a:solidFill>
                  <a:srgbClr val="212121"/>
                </a:solidFill>
                <a:effectLst/>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1F040799-C607-67A2-427E-1A3661F90682}"/>
              </a:ext>
            </a:extLst>
          </p:cNvPr>
          <p:cNvSpPr txBox="1"/>
          <p:nvPr/>
        </p:nvSpPr>
        <p:spPr>
          <a:xfrm>
            <a:off x="361627" y="1285068"/>
            <a:ext cx="8305800" cy="2308324"/>
          </a:xfrm>
          <a:prstGeom prst="rect">
            <a:avLst/>
          </a:prstGeom>
          <a:noFill/>
        </p:spPr>
        <p:txBody>
          <a:bodyPr wrap="square" lIns="91440" tIns="45720" rIns="91440" bIns="45720" anchor="t">
            <a:spAutoFit/>
          </a:bodyPr>
          <a:lstStyle/>
          <a:p>
            <a:pPr marL="171450" indent="-171450">
              <a:buClr>
                <a:srgbClr val="C00000"/>
              </a:buClr>
              <a:buFont typeface="Arial" panose="020B0604020202020204" pitchFamily="34" charset="0"/>
              <a:buChar char="•"/>
            </a:pPr>
            <a:r>
              <a:rPr lang="en-US" sz="1600" dirty="0">
                <a:ea typeface="+mn-lt"/>
                <a:cs typeface="+mn-lt"/>
              </a:rPr>
              <a:t>The ankle-brachial index (ABI) is a non-invasive tool for the assessment of vascular status. It consists of the ratio between the systolic blood pressure of the lower extremity, specifically the ankle, and the upper extremity. </a:t>
            </a:r>
            <a:br>
              <a:rPr lang="en-US" sz="1600" dirty="0">
                <a:ea typeface="+mn-lt"/>
                <a:cs typeface="+mn-lt"/>
              </a:rPr>
            </a:br>
            <a:endParaRPr lang="en-US" sz="1600" dirty="0">
              <a:ea typeface="+mn-lt"/>
              <a:cs typeface="+mn-lt"/>
            </a:endParaRPr>
          </a:p>
          <a:p>
            <a:pPr marL="171450" indent="-171450">
              <a:buClr>
                <a:srgbClr val="C00000"/>
              </a:buClr>
              <a:buFont typeface="Arial" panose="020B0604020202020204" pitchFamily="34" charset="0"/>
              <a:buChar char="•"/>
            </a:pPr>
            <a:r>
              <a:rPr lang="en-US" sz="1600" dirty="0">
                <a:ea typeface="+mn-lt"/>
                <a:cs typeface="+mn-lt"/>
              </a:rPr>
              <a:t>This ratio compares the resistance of the blood vessels, with one of the primary factors being the diameter of the vessels. This diameter is narrowed either from internal factors (plaque, intimal tear) or external factors such as compression by soft tissues.</a:t>
            </a:r>
          </a:p>
          <a:p>
            <a:pPr marL="171450" indent="-171450">
              <a:buClr>
                <a:srgbClr val="C00000"/>
              </a:buClr>
              <a:buFont typeface="Arial" panose="020B0604020202020204" pitchFamily="34" charset="0"/>
              <a:buChar char="•"/>
            </a:pPr>
            <a:endParaRPr lang="en-US" sz="1600" dirty="0">
              <a:ea typeface="+mn-lt"/>
              <a:cs typeface="+mn-lt"/>
            </a:endParaRPr>
          </a:p>
          <a:p>
            <a:pPr marL="628015" lvl="1" indent="-171450">
              <a:buClr>
                <a:srgbClr val="C00000"/>
              </a:buClr>
              <a:buFont typeface="Courier New" panose="020B0604020202020204" pitchFamily="34" charset="0"/>
              <a:buChar char="o"/>
            </a:pPr>
            <a:endParaRPr lang="en-US" sz="1600" dirty="0">
              <a:ea typeface="+mn-lt"/>
              <a:cs typeface="+mn-lt"/>
            </a:endParaRPr>
          </a:p>
        </p:txBody>
      </p:sp>
    </p:spTree>
    <p:extLst>
      <p:ext uri="{BB962C8B-B14F-4D97-AF65-F5344CB8AC3E}">
        <p14:creationId xmlns:p14="http://schemas.microsoft.com/office/powerpoint/2010/main" val="100713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3503</Words>
  <Application>Microsoft Macintosh PowerPoint</Application>
  <PresentationFormat>On-screen Show (16:9)</PresentationFormat>
  <Paragraphs>138</Paragraphs>
  <Slides>23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Corbel</vt:lpstr>
      <vt:lpstr>Courier New</vt:lpstr>
      <vt:lpstr>system-ui</vt:lpstr>
      <vt:lpstr>3_Pixel</vt:lpstr>
      <vt:lpstr>50_Pixel</vt:lpstr>
      <vt:lpstr>51_Pixel</vt:lpstr>
      <vt:lpstr>Diabetic Foot Ulcers and When to Revascularize   Wednesday, August 14, 2024 </vt:lpstr>
      <vt:lpstr>Agenda </vt:lpstr>
      <vt:lpstr>What is a diabetic foot ulcer?</vt:lpstr>
      <vt:lpstr>What is a diabetic foot ulcer?</vt:lpstr>
      <vt:lpstr>What do diabetic foot ulcers look like? </vt:lpstr>
      <vt:lpstr>What causes a diabetic foot ulcers?</vt:lpstr>
      <vt:lpstr>What causes diabetic foot ulcers?</vt:lpstr>
      <vt:lpstr>What causes diabetic foot ulcers?</vt:lpstr>
      <vt:lpstr>What is the Ankle Brachial Index (ABI)?</vt:lpstr>
      <vt:lpstr>When is the ABI Measured?</vt:lpstr>
      <vt:lpstr>How is the ABI Measured?</vt:lpstr>
      <vt:lpstr>How is the ABI Measured?</vt:lpstr>
      <vt:lpstr>What does the ABI indicate?</vt:lpstr>
      <vt:lpstr>What are the ABI guidelines?</vt:lpstr>
      <vt:lpstr>What is revascularization?</vt:lpstr>
      <vt:lpstr>What is revascularization?</vt:lpstr>
      <vt:lpstr>What is revascularization?</vt:lpstr>
      <vt:lpstr>What is revascularization?</vt:lpstr>
      <vt:lpstr>When should a diabetic foot ulcer be revascularized?</vt:lpstr>
      <vt:lpstr>What do the studies say?</vt:lpstr>
      <vt:lpstr>What do the studies say?</vt:lpstr>
      <vt:lpstr>What do the studies say?</vt:lpstr>
      <vt:lpstr>An algorithm for patient presenting with DFU</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7</cp:revision>
  <cp:lastPrinted>2019-02-07T20:03:39Z</cp:lastPrinted>
  <dcterms:created xsi:type="dcterms:W3CDTF">2019-02-07T18:05:32Z</dcterms:created>
  <dcterms:modified xsi:type="dcterms:W3CDTF">2024-07-16T16:42:23Z</dcterms:modified>
</cp:coreProperties>
</file>