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1639" r:id="rId2"/>
    <p:sldId id="352" r:id="rId3"/>
    <p:sldId id="1114" r:id="rId4"/>
    <p:sldId id="1523" r:id="rId5"/>
    <p:sldId id="1500" r:id="rId6"/>
    <p:sldId id="1501" r:id="rId7"/>
    <p:sldId id="1504" r:id="rId8"/>
    <p:sldId id="1511" r:id="rId9"/>
    <p:sldId id="1528" r:id="rId10"/>
    <p:sldId id="1508" r:id="rId11"/>
    <p:sldId id="1554" r:id="rId12"/>
    <p:sldId id="1565" r:id="rId13"/>
    <p:sldId id="1609" r:id="rId14"/>
    <p:sldId id="1618" r:id="rId15"/>
    <p:sldId id="1617" r:id="rId16"/>
    <p:sldId id="1610" r:id="rId17"/>
    <p:sldId id="1611" r:id="rId18"/>
    <p:sldId id="1621" r:id="rId19"/>
    <p:sldId id="1614" r:id="rId20"/>
    <p:sldId id="1615" r:id="rId21"/>
    <p:sldId id="1616" r:id="rId22"/>
    <p:sldId id="1619" r:id="rId23"/>
    <p:sldId id="1613" r:id="rId24"/>
    <p:sldId id="1606" r:id="rId25"/>
    <p:sldId id="1607" r:id="rId26"/>
    <p:sldId id="1640" r:id="rId27"/>
    <p:sldId id="1555" r:id="rId28"/>
    <p:sldId id="1256" r:id="rId29"/>
    <p:sldId id="1086" r:id="rId30"/>
    <p:sldId id="1257" r:id="rId31"/>
    <p:sldId id="1105" r:id="rId32"/>
    <p:sldId id="1000" r:id="rId33"/>
    <p:sldId id="1263" r:id="rId34"/>
    <p:sldId id="1267" r:id="rId35"/>
    <p:sldId id="1274" r:id="rId36"/>
    <p:sldId id="1275" r:id="rId37"/>
    <p:sldId id="1276" r:id="rId38"/>
    <p:sldId id="1258" r:id="rId39"/>
    <p:sldId id="1302" r:id="rId40"/>
    <p:sldId id="1303" r:id="rId41"/>
    <p:sldId id="1304" r:id="rId42"/>
    <p:sldId id="851" r:id="rId43"/>
    <p:sldId id="1009" r:id="rId44"/>
    <p:sldId id="1016" r:id="rId45"/>
    <p:sldId id="1166" r:id="rId46"/>
    <p:sldId id="1167" r:id="rId47"/>
    <p:sldId id="1232" r:id="rId48"/>
    <p:sldId id="1233" r:id="rId49"/>
    <p:sldId id="1101" r:id="rId50"/>
    <p:sldId id="1115" r:id="rId51"/>
    <p:sldId id="1152" r:id="rId52"/>
    <p:sldId id="1116" r:id="rId53"/>
    <p:sldId id="1117" r:id="rId54"/>
    <p:sldId id="1118" r:id="rId55"/>
    <p:sldId id="1119" r:id="rId56"/>
    <p:sldId id="1120" r:id="rId57"/>
    <p:sldId id="1121" r:id="rId58"/>
    <p:sldId id="1122" r:id="rId59"/>
    <p:sldId id="1123" r:id="rId60"/>
    <p:sldId id="1124" r:id="rId61"/>
    <p:sldId id="1125" r:id="rId62"/>
    <p:sldId id="1126" r:id="rId63"/>
    <p:sldId id="1127" r:id="rId64"/>
    <p:sldId id="1128" r:id="rId65"/>
    <p:sldId id="1129" r:id="rId66"/>
    <p:sldId id="1130" r:id="rId67"/>
    <p:sldId id="1131" r:id="rId68"/>
    <p:sldId id="1229" r:id="rId69"/>
    <p:sldId id="1153" r:id="rId70"/>
    <p:sldId id="1154" r:id="rId71"/>
    <p:sldId id="1155" r:id="rId72"/>
    <p:sldId id="1245" r:id="rId73"/>
    <p:sldId id="1241" r:id="rId74"/>
    <p:sldId id="1242" r:id="rId75"/>
    <p:sldId id="1243" r:id="rId76"/>
    <p:sldId id="124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34"/>
    <p:restoredTop sz="95934"/>
  </p:normalViewPr>
  <p:slideViewPr>
    <p:cSldViewPr snapToGrid="0">
      <p:cViewPr varScale="1">
        <p:scale>
          <a:sx n="103" d="100"/>
          <a:sy n="103" d="100"/>
        </p:scale>
        <p:origin x="176" y="3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2471655328799"/>
          <c:y val="4.405286343612335E-2"/>
          <c:w val="0.60544217687074831"/>
          <c:h val="0.74889867841409696"/>
        </c:manualLayout>
      </c:layout>
      <c:barChart>
        <c:barDir val="col"/>
        <c:grouping val="clustered"/>
        <c:varyColors val="0"/>
        <c:ser>
          <c:idx val="0"/>
          <c:order val="0"/>
          <c:tx>
            <c:strRef>
              <c:f>Sheet1!$A$2</c:f>
              <c:strCache>
                <c:ptCount val="1"/>
                <c:pt idx="0">
                  <c:v>Published Average Costs</c:v>
                </c:pt>
              </c:strCache>
            </c:strRef>
          </c:tx>
          <c:spPr>
            <a:solidFill>
              <a:srgbClr val="008000"/>
            </a:solidFill>
            <a:ln w="19427">
              <a:solidFill>
                <a:srgbClr val="000000"/>
              </a:solidFill>
              <a:prstDash val="solid"/>
            </a:ln>
          </c:spPr>
          <c:invertIfNegative val="0"/>
          <c:dPt>
            <c:idx val="1"/>
            <c:invertIfNegative val="0"/>
            <c:bubble3D val="0"/>
            <c:extLst>
              <c:ext xmlns:c16="http://schemas.microsoft.com/office/drawing/2014/chart" uri="{C3380CC4-5D6E-409C-BE32-E72D297353CC}">
                <c16:uniqueId val="{00000000-A923-0042-A457-2EA675477D0E}"/>
              </c:ext>
            </c:extLst>
          </c:dPt>
          <c:cat>
            <c:strRef>
              <c:f>Sheet1!$B$1:$C$1</c:f>
              <c:strCache>
                <c:ptCount val="2"/>
                <c:pt idx="0">
                  <c:v>Hospital Acquired Pressure Ulcers</c:v>
                </c:pt>
                <c:pt idx="1">
                  <c:v>Community Acquired Pressure Ulcers</c:v>
                </c:pt>
              </c:strCache>
            </c:strRef>
          </c:cat>
          <c:val>
            <c:numRef>
              <c:f>Sheet1!$B$2:$C$2</c:f>
              <c:numCache>
                <c:formatCode>General</c:formatCode>
                <c:ptCount val="2"/>
                <c:pt idx="0">
                  <c:v>47000</c:v>
                </c:pt>
                <c:pt idx="1">
                  <c:v>31000</c:v>
                </c:pt>
              </c:numCache>
            </c:numRef>
          </c:val>
          <c:extLst>
            <c:ext xmlns:c16="http://schemas.microsoft.com/office/drawing/2014/chart" uri="{C3380CC4-5D6E-409C-BE32-E72D297353CC}">
              <c16:uniqueId val="{00000001-A923-0042-A457-2EA675477D0E}"/>
            </c:ext>
          </c:extLst>
        </c:ser>
        <c:ser>
          <c:idx val="1"/>
          <c:order val="1"/>
          <c:tx>
            <c:strRef>
              <c:f>Sheet1!$A$3</c:f>
              <c:strCache>
                <c:ptCount val="1"/>
                <c:pt idx="0">
                  <c:v>Actual charges directly related to Hospital Stage IV pressure ulcers</c:v>
                </c:pt>
              </c:strCache>
            </c:strRef>
          </c:tx>
          <c:spPr>
            <a:solidFill>
              <a:srgbClr val="FF0000"/>
            </a:solidFill>
            <a:ln w="19427">
              <a:solidFill>
                <a:srgbClr val="000000"/>
              </a:solidFill>
              <a:prstDash val="solid"/>
            </a:ln>
          </c:spPr>
          <c:invertIfNegative val="0"/>
          <c:cat>
            <c:strRef>
              <c:f>Sheet1!$B$1:$C$1</c:f>
              <c:strCache>
                <c:ptCount val="2"/>
                <c:pt idx="0">
                  <c:v>Hospital Acquired Pressure Ulcers</c:v>
                </c:pt>
                <c:pt idx="1">
                  <c:v>Community Acquired Pressure Ulcers</c:v>
                </c:pt>
              </c:strCache>
            </c:strRef>
          </c:cat>
          <c:val>
            <c:numRef>
              <c:f>Sheet1!$B$3:$C$3</c:f>
              <c:numCache>
                <c:formatCode>General</c:formatCode>
                <c:ptCount val="2"/>
                <c:pt idx="0">
                  <c:v>225615</c:v>
                </c:pt>
                <c:pt idx="1">
                  <c:v>180693</c:v>
                </c:pt>
              </c:numCache>
            </c:numRef>
          </c:val>
          <c:extLst>
            <c:ext xmlns:c16="http://schemas.microsoft.com/office/drawing/2014/chart" uri="{C3380CC4-5D6E-409C-BE32-E72D297353CC}">
              <c16:uniqueId val="{00000002-A923-0042-A457-2EA675477D0E}"/>
            </c:ext>
          </c:extLst>
        </c:ser>
        <c:dLbls>
          <c:showLegendKey val="0"/>
          <c:showVal val="0"/>
          <c:showCatName val="0"/>
          <c:showSerName val="0"/>
          <c:showPercent val="0"/>
          <c:showBubbleSize val="0"/>
        </c:dLbls>
        <c:gapWidth val="150"/>
        <c:axId val="1953095952"/>
        <c:axId val="1"/>
      </c:barChart>
      <c:catAx>
        <c:axId val="1953095952"/>
        <c:scaling>
          <c:orientation val="minMax"/>
        </c:scaling>
        <c:delete val="0"/>
        <c:axPos val="b"/>
        <c:numFmt formatCode="General" sourceLinked="1"/>
        <c:majorTickMark val="out"/>
        <c:minorTickMark val="none"/>
        <c:tickLblPos val="nextTo"/>
        <c:spPr>
          <a:solidFill>
            <a:schemeClr val="tx1"/>
          </a:solidFill>
          <a:ln w="19427">
            <a:solidFill>
              <a:srgbClr val="000000"/>
            </a:solidFill>
            <a:prstDash val="solid"/>
          </a:ln>
        </c:spPr>
        <c:txPr>
          <a:bodyPr rot="0" vert="horz"/>
          <a:lstStyle/>
          <a:p>
            <a:pPr>
              <a:defRPr sz="1644" b="1" i="0" u="none" strike="noStrike" baseline="0">
                <a:solidFill>
                  <a:srgbClr val="FFFFFF"/>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250000"/>
        </c:scaling>
        <c:delete val="0"/>
        <c:axPos val="l"/>
        <c:title>
          <c:tx>
            <c:rich>
              <a:bodyPr/>
              <a:lstStyle/>
              <a:p>
                <a:pPr>
                  <a:defRPr sz="2142" b="1" i="0" u="none" strike="noStrike" baseline="0">
                    <a:solidFill>
                      <a:schemeClr val="tx1"/>
                    </a:solidFill>
                    <a:latin typeface="Arial"/>
                    <a:ea typeface="Arial"/>
                    <a:cs typeface="Arial"/>
                  </a:defRPr>
                </a:pPr>
                <a:r>
                  <a:rPr lang="en-US">
                    <a:solidFill>
                      <a:schemeClr val="tx1"/>
                    </a:solidFill>
                  </a:rPr>
                  <a:t>Cost ($)</a:t>
                </a:r>
              </a:p>
            </c:rich>
          </c:tx>
          <c:layout>
            <c:manualLayout>
              <c:xMode val="edge"/>
              <c:yMode val="edge"/>
              <c:x val="1.5873015873015872E-2"/>
              <c:y val="0.28634361233480177"/>
            </c:manualLayout>
          </c:layout>
          <c:overlay val="0"/>
          <c:spPr>
            <a:noFill/>
            <a:ln w="38853">
              <a:noFill/>
            </a:ln>
          </c:spPr>
        </c:title>
        <c:numFmt formatCode="#,##0" sourceLinked="0"/>
        <c:majorTickMark val="out"/>
        <c:minorTickMark val="none"/>
        <c:tickLblPos val="nextTo"/>
        <c:spPr>
          <a:solidFill>
            <a:schemeClr val="tx1"/>
          </a:solidFill>
          <a:ln w="4857">
            <a:solidFill>
              <a:srgbClr val="000000"/>
            </a:solidFill>
            <a:prstDash val="solid"/>
          </a:ln>
        </c:spPr>
        <c:txPr>
          <a:bodyPr rot="0" vert="horz"/>
          <a:lstStyle/>
          <a:p>
            <a:pPr>
              <a:defRPr sz="1224" b="1" i="0" u="none" strike="noStrike" baseline="0">
                <a:solidFill>
                  <a:srgbClr val="FFFFFF"/>
                </a:solidFill>
                <a:latin typeface="Arial"/>
                <a:ea typeface="Arial"/>
                <a:cs typeface="Arial"/>
              </a:defRPr>
            </a:pPr>
            <a:endParaRPr lang="en-US"/>
          </a:p>
        </c:txPr>
        <c:crossAx val="1953095952"/>
        <c:crosses val="autoZero"/>
        <c:crossBetween val="between"/>
      </c:valAx>
      <c:spPr>
        <a:noFill/>
        <a:ln w="38853">
          <a:noFill/>
        </a:ln>
      </c:spPr>
    </c:plotArea>
    <c:legend>
      <c:legendPos val="r"/>
      <c:layout>
        <c:manualLayout>
          <c:xMode val="edge"/>
          <c:yMode val="edge"/>
          <c:x val="0.76643990929705219"/>
          <c:y val="0"/>
          <c:w val="0.22448979591836735"/>
          <c:h val="0.82819383259911894"/>
        </c:manualLayout>
      </c:layout>
      <c:overlay val="0"/>
      <c:spPr>
        <a:noFill/>
        <a:ln w="38853">
          <a:noFill/>
        </a:ln>
      </c:spPr>
      <c:txPr>
        <a:bodyPr/>
        <a:lstStyle/>
        <a:p>
          <a:pPr>
            <a:defRPr sz="1545"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753" b="1" i="0" u="none" strike="noStrike" baseline="0">
          <a:solidFill>
            <a:srgbClr val="000000"/>
          </a:solidFill>
          <a:latin typeface="Arial Rounded MT Bold"/>
          <a:ea typeface="Arial Rounded MT Bold"/>
          <a:cs typeface="Arial Rounded MT Bold"/>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76B17-3469-BD47-A414-8C801C1F62B2}"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80A04-97C9-1B4A-90E8-4DD02267CBFA}" type="slidenum">
              <a:rPr lang="en-US" smtClean="0"/>
              <a:t>‹#›</a:t>
            </a:fld>
            <a:endParaRPr lang="en-US"/>
          </a:p>
        </p:txBody>
      </p:sp>
    </p:spTree>
    <p:extLst>
      <p:ext uri="{BB962C8B-B14F-4D97-AF65-F5344CB8AC3E}">
        <p14:creationId xmlns:p14="http://schemas.microsoft.com/office/powerpoint/2010/main" val="350105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US">
                <a:ea typeface="ＭＳ Ｐゴシック" pitchFamily="34" charset="-128"/>
              </a:rPr>
              <a:t>Fascia, left leg, exploration: - Necrotic fibroconnective tissue consistent with fascia. </a:t>
            </a:r>
          </a:p>
        </p:txBody>
      </p:sp>
      <p:sp>
        <p:nvSpPr>
          <p:cNvPr id="159748" name="Slide Number Placeholder 3"/>
          <p:cNvSpPr>
            <a:spLocks noGrp="1"/>
          </p:cNvSpPr>
          <p:nvPr>
            <p:ph type="sldNum" sz="quarter" idx="5"/>
          </p:nvPr>
        </p:nvSpPr>
        <p:spPr>
          <a:noFill/>
        </p:spPr>
        <p:txBody>
          <a:bodyPr/>
          <a:lstStyle/>
          <a:p>
            <a:pPr defTabSz="914400"/>
            <a:fld id="{9632BA02-46C2-4CB7-AAAC-028CC3551DE4}" type="slidenum">
              <a:rPr lang="en-US" smtClean="0">
                <a:latin typeface="Times New Roman" pitchFamily="18" charset="0"/>
                <a:ea typeface="ＭＳ Ｐゴシック" pitchFamily="34" charset="-128"/>
              </a:rPr>
              <a:pPr defTabSz="914400"/>
              <a:t>47</a:t>
            </a:fld>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5233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957638" y="8828088"/>
            <a:ext cx="3027362" cy="455612"/>
          </a:xfrm>
          <a:prstGeom prst="rect">
            <a:avLst/>
          </a:prstGeom>
          <a:noFill/>
          <a:ln w="9525">
            <a:noFill/>
            <a:miter lim="800000"/>
            <a:headEnd/>
            <a:tailEnd/>
          </a:ln>
        </p:spPr>
        <p:txBody>
          <a:bodyPr lIns="91503" tIns="45753" rIns="91503" bIns="45753" anchor="b"/>
          <a:lstStyle/>
          <a:p>
            <a:pPr algn="r" defTabSz="912813" eaLnBrk="1" hangingPunct="1"/>
            <a:fld id="{3C050269-9842-4B9C-8A77-54FB97DC6211}" type="slidenum">
              <a:rPr lang="en-US" sz="1200" b="0">
                <a:solidFill>
                  <a:schemeClr val="tx1"/>
                </a:solidFill>
                <a:latin typeface="Times New Roman" pitchFamily="18" charset="0"/>
              </a:rPr>
              <a:pPr algn="r" defTabSz="912813" eaLnBrk="1" hangingPunct="1"/>
              <a:t>49</a:t>
            </a:fld>
            <a:endParaRPr lang="en-US" sz="1200" b="0">
              <a:solidFill>
                <a:schemeClr val="tx1"/>
              </a:solidFill>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a:ea typeface="ＭＳ Ｐゴシック" pitchFamily="34" charset="-128"/>
              </a:rPr>
              <a:t>Frank Winchell </a:t>
            </a:r>
            <a:r>
              <a:rPr lang="en-US"/>
              <a:t>101298831</a:t>
            </a:r>
            <a:endParaRPr lang="en-US">
              <a:ea typeface="ＭＳ Ｐゴシック" pitchFamily="34" charset="-128"/>
            </a:endParaRPr>
          </a:p>
          <a:p>
            <a:endParaRPr lang="en-US">
              <a:ea typeface="ＭＳ Ｐゴシック" pitchFamily="34" charset="-128"/>
            </a:endParaRPr>
          </a:p>
        </p:txBody>
      </p:sp>
      <p:sp>
        <p:nvSpPr>
          <p:cNvPr id="149508" name="Slide Number Placeholder 3"/>
          <p:cNvSpPr>
            <a:spLocks noGrp="1"/>
          </p:cNvSpPr>
          <p:nvPr>
            <p:ph type="sldNum" sz="quarter" idx="5"/>
          </p:nvPr>
        </p:nvSpPr>
        <p:spPr>
          <a:noFill/>
        </p:spPr>
        <p:txBody>
          <a:bodyPr/>
          <a:lstStyle/>
          <a:p>
            <a:pPr defTabSz="914400"/>
            <a:fld id="{DB8095E7-1462-4FA9-9655-C3C2DE1F52B6}" type="slidenum">
              <a:rPr lang="en-US" smtClean="0">
                <a:latin typeface="Times New Roman" pitchFamily="18" charset="0"/>
                <a:ea typeface="ＭＳ Ｐゴシック" pitchFamily="34" charset="-128"/>
              </a:rPr>
              <a:pPr defTabSz="914400"/>
              <a:t>52</a:t>
            </a:fld>
            <a:endParaRPr 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50532" name="Slide Number Placeholder 3"/>
          <p:cNvSpPr>
            <a:spLocks noGrp="1"/>
          </p:cNvSpPr>
          <p:nvPr>
            <p:ph type="sldNum" sz="quarter" idx="5"/>
          </p:nvPr>
        </p:nvSpPr>
        <p:spPr>
          <a:noFill/>
        </p:spPr>
        <p:txBody>
          <a:bodyPr/>
          <a:lstStyle/>
          <a:p>
            <a:pPr defTabSz="914400"/>
            <a:fld id="{A23B8707-626C-4F64-86CA-2207E0E829C6}" type="slidenum">
              <a:rPr lang="en-US" smtClean="0">
                <a:latin typeface="Times New Roman" pitchFamily="18" charset="0"/>
                <a:ea typeface="ＭＳ Ｐゴシック" pitchFamily="34" charset="-128"/>
              </a:rPr>
              <a:pPr defTabSz="914400"/>
              <a:t>53</a:t>
            </a:fld>
            <a:endParaRPr lang="en-US">
              <a:latin typeface="Times New Roman" pitchFamily="18"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George</a:t>
            </a:r>
            <a:r>
              <a:rPr lang="en-US" baseline="0"/>
              <a:t> Brown 80095968</a:t>
            </a:r>
            <a:endParaRPr lang="en-US"/>
          </a:p>
        </p:txBody>
      </p:sp>
      <p:sp>
        <p:nvSpPr>
          <p:cNvPr id="4" name="Slide Number Placeholder 3"/>
          <p:cNvSpPr>
            <a:spLocks noGrp="1"/>
          </p:cNvSpPr>
          <p:nvPr>
            <p:ph type="sldNum" sz="quarter" idx="10"/>
          </p:nvPr>
        </p:nvSpPr>
        <p:spPr/>
        <p:txBody>
          <a:bodyPr/>
          <a:lstStyle/>
          <a:p>
            <a:pPr>
              <a:defRPr/>
            </a:pPr>
            <a:fld id="{EC3283EC-677B-4D94-96B5-E95EF00DD0BD}" type="slidenum">
              <a:rPr lang="en-US" smtClean="0"/>
              <a:pPr>
                <a:defRPr/>
              </a:pPr>
              <a:t>56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Frank </a:t>
            </a:r>
            <a:r>
              <a:rPr lang="en-US" err="1"/>
              <a:t>Caliendo</a:t>
            </a:r>
            <a:r>
              <a:rPr lang="en-US" baseline="0"/>
              <a:t> 80057130</a:t>
            </a:r>
            <a:endParaRPr lang="en-US"/>
          </a:p>
        </p:txBody>
      </p:sp>
      <p:sp>
        <p:nvSpPr>
          <p:cNvPr id="4" name="Slide Number Placeholder 3"/>
          <p:cNvSpPr>
            <a:spLocks noGrp="1"/>
          </p:cNvSpPr>
          <p:nvPr>
            <p:ph type="sldNum" sz="quarter" idx="10"/>
          </p:nvPr>
        </p:nvSpPr>
        <p:spPr/>
        <p:txBody>
          <a:bodyPr/>
          <a:lstStyle/>
          <a:p>
            <a:pPr>
              <a:defRPr/>
            </a:pPr>
            <a:fld id="{EC3283EC-677B-4D94-96B5-E95EF00DD0BD}" type="slidenum">
              <a:rPr lang="en-US" smtClean="0"/>
              <a:pPr>
                <a:defRPr/>
              </a:pPr>
              <a:t>61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51556" name="Slide Number Placeholder 3"/>
          <p:cNvSpPr>
            <a:spLocks noGrp="1"/>
          </p:cNvSpPr>
          <p:nvPr>
            <p:ph type="sldNum" sz="quarter" idx="5"/>
          </p:nvPr>
        </p:nvSpPr>
        <p:spPr>
          <a:noFill/>
        </p:spPr>
        <p:txBody>
          <a:bodyPr/>
          <a:lstStyle/>
          <a:p>
            <a:pPr defTabSz="914400"/>
            <a:fld id="{E1CA579A-094B-414E-9AF0-42C94446C0BD}" type="slidenum">
              <a:rPr lang="en-US" smtClean="0">
                <a:latin typeface="Times New Roman" pitchFamily="18" charset="0"/>
                <a:ea typeface="ＭＳ Ｐゴシック" pitchFamily="34" charset="-128"/>
              </a:rPr>
              <a:pPr defTabSz="914400"/>
              <a:t>66</a:t>
            </a:fld>
            <a:endParaRPr lang="en-US">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US">
                <a:ea typeface="ＭＳ Ｐゴシック" pitchFamily="34" charset="-128"/>
              </a:rPr>
              <a:t>No gas noted</a:t>
            </a:r>
          </a:p>
          <a:p>
            <a:endParaRPr lang="en-US">
              <a:ea typeface="ＭＳ Ｐゴシック" pitchFamily="34" charset="-128"/>
            </a:endParaRPr>
          </a:p>
          <a:p>
            <a:r>
              <a:rPr lang="en-US">
                <a:ea typeface="ＭＳ Ｐゴシック" pitchFamily="34" charset="-128"/>
              </a:rPr>
              <a:t>Pre-op</a:t>
            </a:r>
            <a:r>
              <a:rPr lang="en-US" baseline="0">
                <a:ea typeface="ＭＳ Ｐゴシック" pitchFamily="34" charset="-128"/>
              </a:rPr>
              <a:t> </a:t>
            </a:r>
            <a:r>
              <a:rPr lang="en-US" baseline="0" err="1">
                <a:ea typeface="ＭＳ Ｐゴシック" pitchFamily="34" charset="-128"/>
              </a:rPr>
              <a:t>xray</a:t>
            </a:r>
            <a:r>
              <a:rPr lang="en-US" baseline="0">
                <a:ea typeface="ＭＳ Ｐゴシック" pitchFamily="34" charset="-128"/>
              </a:rPr>
              <a:t> with surgical clips. PSH </a:t>
            </a:r>
            <a:r>
              <a:rPr lang="en-US" baseline="0" err="1">
                <a:ea typeface="ＭＳ Ｐゴシック" pitchFamily="34" charset="-128"/>
              </a:rPr>
              <a:t>b/l</a:t>
            </a:r>
            <a:r>
              <a:rPr lang="en-US" baseline="0">
                <a:ea typeface="ＭＳ Ｐゴシック" pitchFamily="34" charset="-128"/>
              </a:rPr>
              <a:t> vein stripping.</a:t>
            </a:r>
            <a:endParaRPr lang="en-US">
              <a:ea typeface="ＭＳ Ｐゴシック" pitchFamily="34" charset="-128"/>
            </a:endParaRPr>
          </a:p>
        </p:txBody>
      </p:sp>
      <p:sp>
        <p:nvSpPr>
          <p:cNvPr id="158724" name="Slide Number Placeholder 3"/>
          <p:cNvSpPr>
            <a:spLocks noGrp="1"/>
          </p:cNvSpPr>
          <p:nvPr>
            <p:ph type="sldNum" sz="quarter" idx="5"/>
          </p:nvPr>
        </p:nvSpPr>
        <p:spPr>
          <a:noFill/>
        </p:spPr>
        <p:txBody>
          <a:bodyPr/>
          <a:lstStyle/>
          <a:p>
            <a:pPr defTabSz="914400"/>
            <a:fld id="{99BAA593-06AE-4C78-9AE7-FF63389485D1}" type="slidenum">
              <a:rPr lang="en-US" smtClean="0">
                <a:latin typeface="Times New Roman" pitchFamily="18" charset="0"/>
                <a:ea typeface="ＭＳ Ｐゴシック" pitchFamily="34" charset="-128"/>
              </a:rPr>
              <a:pPr defTabSz="914400"/>
              <a:t>68</a:t>
            </a:fld>
            <a:endParaRPr lang="en-US">
              <a:latin typeface="Times New Roman" pitchFamily="18"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66916" name="Slide Number Placeholder 3"/>
          <p:cNvSpPr>
            <a:spLocks noGrp="1"/>
          </p:cNvSpPr>
          <p:nvPr>
            <p:ph type="sldNum" sz="quarter" idx="5"/>
          </p:nvPr>
        </p:nvSpPr>
        <p:spPr>
          <a:noFill/>
        </p:spPr>
        <p:txBody>
          <a:bodyPr/>
          <a:lstStyle/>
          <a:p>
            <a:pPr defTabSz="914400"/>
            <a:fld id="{F4DE884A-1F1E-442D-BC52-F10E8B7B6305}" type="slidenum">
              <a:rPr lang="en-US" smtClean="0">
                <a:latin typeface="Times New Roman" pitchFamily="18" charset="0"/>
                <a:ea typeface="ＭＳ Ｐゴシック" pitchFamily="34" charset="-128"/>
              </a:rPr>
              <a:pPr defTabSz="914400"/>
              <a:t>70</a:t>
            </a:fld>
            <a:endParaRPr lang="en-US">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67940" name="Slide Number Placeholder 3"/>
          <p:cNvSpPr>
            <a:spLocks noGrp="1"/>
          </p:cNvSpPr>
          <p:nvPr>
            <p:ph type="sldNum" sz="quarter" idx="5"/>
          </p:nvPr>
        </p:nvSpPr>
        <p:spPr>
          <a:noFill/>
        </p:spPr>
        <p:txBody>
          <a:bodyPr/>
          <a:lstStyle/>
          <a:p>
            <a:pPr defTabSz="914400"/>
            <a:fld id="{87B46D5C-E501-4912-B7EB-F5E9CFF3E825}" type="slidenum">
              <a:rPr lang="en-US" smtClean="0">
                <a:latin typeface="Times New Roman" pitchFamily="18" charset="0"/>
                <a:ea typeface="ＭＳ Ｐゴシック" pitchFamily="34" charset="-128"/>
              </a:rPr>
              <a:pPr defTabSz="914400"/>
              <a:t>73</a:t>
            </a:fld>
            <a:endParaRPr lang="en-US">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r>
              <a:rPr lang="en-US">
                <a:ea typeface="ＭＳ Ｐゴシック" pitchFamily="34" charset="-128"/>
              </a:rPr>
              <a:t>2012-2014: diabetes and limb salvage article; better data; new england journal</a:t>
            </a:r>
          </a:p>
          <a:p>
            <a:endParaRPr lang="en-US">
              <a:ea typeface="ＭＳ Ｐゴシック" pitchFamily="34" charset="-128"/>
            </a:endParaRPr>
          </a:p>
        </p:txBody>
      </p:sp>
      <p:sp>
        <p:nvSpPr>
          <p:cNvPr id="137220" name="Slide Number Placeholder 3"/>
          <p:cNvSpPr>
            <a:spLocks noGrp="1"/>
          </p:cNvSpPr>
          <p:nvPr>
            <p:ph type="sldNum" sz="quarter" idx="5"/>
          </p:nvPr>
        </p:nvSpPr>
        <p:spPr>
          <a:noFill/>
        </p:spPr>
        <p:txBody>
          <a:bodyPr/>
          <a:lstStyle/>
          <a:p>
            <a:pPr defTabSz="914400"/>
            <a:fld id="{FF80A698-6D5E-494B-BD15-3F877A132F69}" type="slidenum">
              <a:rPr lang="en-US" smtClean="0">
                <a:latin typeface="Times New Roman" pitchFamily="18" charset="0"/>
                <a:ea typeface="ＭＳ Ｐゴシック" pitchFamily="34" charset="-128"/>
              </a:rPr>
              <a:pPr defTabSz="914400"/>
              <a:t>3</a:t>
            </a:fld>
            <a:endParaRPr lang="en-US">
              <a:latin typeface="Times New Roman" pitchFamily="18"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68964" name="Slide Number Placeholder 3"/>
          <p:cNvSpPr>
            <a:spLocks noGrp="1"/>
          </p:cNvSpPr>
          <p:nvPr>
            <p:ph type="sldNum" sz="quarter" idx="5"/>
          </p:nvPr>
        </p:nvSpPr>
        <p:spPr>
          <a:noFill/>
        </p:spPr>
        <p:txBody>
          <a:bodyPr/>
          <a:lstStyle/>
          <a:p>
            <a:pPr defTabSz="914400"/>
            <a:fld id="{8ED4B81E-BE47-4F58-A9C3-5600997FCE45}" type="slidenum">
              <a:rPr lang="en-US" smtClean="0">
                <a:latin typeface="Times New Roman" pitchFamily="18" charset="0"/>
                <a:ea typeface="ＭＳ Ｐゴシック" pitchFamily="34" charset="-128"/>
              </a:rPr>
              <a:pPr defTabSz="914400"/>
              <a:t>76</a:t>
            </a:fld>
            <a:endParaRPr lang="en-US">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a:ea typeface="ＭＳ Ｐゴシック" pitchFamily="34" charset="-128"/>
              </a:rPr>
              <a:t>Hospital Discharge Rates for Non-traumatic Lower Extremity Amputation (LEA) per 1,000 Diabetic Population, Below Knee Amputation by Age, United States, 1993–2009</a:t>
            </a:r>
          </a:p>
        </p:txBody>
      </p:sp>
      <p:sp>
        <p:nvSpPr>
          <p:cNvPr id="139268" name="Slide Number Placeholder 3"/>
          <p:cNvSpPr>
            <a:spLocks noGrp="1"/>
          </p:cNvSpPr>
          <p:nvPr>
            <p:ph type="sldNum" sz="quarter" idx="5"/>
          </p:nvPr>
        </p:nvSpPr>
        <p:spPr>
          <a:noFill/>
        </p:spPr>
        <p:txBody>
          <a:bodyPr/>
          <a:lstStyle/>
          <a:p>
            <a:pPr defTabSz="914400"/>
            <a:fld id="{4C0DE2C3-11F4-475A-B104-ABD8A1880D04}" type="slidenum">
              <a:rPr lang="en-US" smtClean="0">
                <a:latin typeface="Times New Roman" pitchFamily="18" charset="0"/>
                <a:ea typeface="ＭＳ Ｐゴシック" pitchFamily="34" charset="-128"/>
              </a:rPr>
              <a:pPr defTabSz="914400"/>
              <a:t>28</a:t>
            </a:fld>
            <a:endParaRPr 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a:ea typeface="ＭＳ Ｐゴシック" pitchFamily="34" charset="-128"/>
              </a:rPr>
              <a:t>Hospital Discharge Rates for Nontraumatic Lower Extremity Amputation (LEA) per 1,000 Diabetic Population, Above Knee Amputation by Age, United States, 1993–2009</a:t>
            </a:r>
          </a:p>
        </p:txBody>
      </p:sp>
      <p:sp>
        <p:nvSpPr>
          <p:cNvPr id="140292" name="Slide Number Placeholder 3"/>
          <p:cNvSpPr>
            <a:spLocks noGrp="1"/>
          </p:cNvSpPr>
          <p:nvPr>
            <p:ph type="sldNum" sz="quarter" idx="5"/>
          </p:nvPr>
        </p:nvSpPr>
        <p:spPr>
          <a:noFill/>
        </p:spPr>
        <p:txBody>
          <a:bodyPr/>
          <a:lstStyle/>
          <a:p>
            <a:pPr defTabSz="914400"/>
            <a:fld id="{27425EF3-F2EF-412A-BD4F-D69516007BBD}" type="slidenum">
              <a:rPr lang="en-US" smtClean="0">
                <a:latin typeface="Times New Roman" pitchFamily="18" charset="0"/>
                <a:ea typeface="ＭＳ Ｐゴシック" pitchFamily="34" charset="-128"/>
              </a:rPr>
              <a:pPr defTabSz="914400"/>
              <a:t>30</a:t>
            </a:fld>
            <a:endParaRPr lang="en-US">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a:latin typeface="Arial Rounded MT Bold" charset="0"/>
              </a:rPr>
              <a:t>Ischemic Ulcers in Older Patients Require Answers to Multiple Specific Research Questions Including: Is It  Necessary  to  </a:t>
            </a:r>
            <a:r>
              <a:rPr lang="en-US" sz="1200" err="1">
                <a:latin typeface="Arial Rounded MT Bold" charset="0"/>
              </a:rPr>
              <a:t>Vascularize</a:t>
            </a:r>
            <a:r>
              <a:rPr lang="en-US" sz="1200">
                <a:latin typeface="Arial Rounded MT Bold" charset="0"/>
              </a:rPr>
              <a:t> </a:t>
            </a:r>
            <a:r>
              <a:rPr lang="en-US" sz="1200" err="1">
                <a:latin typeface="Arial Rounded MT Bold" charset="0"/>
              </a:rPr>
              <a:t>Infrapopliteal</a:t>
            </a:r>
            <a:r>
              <a:rPr lang="en-US" sz="1200">
                <a:latin typeface="Arial Rounded MT Bold" charset="0"/>
              </a:rPr>
              <a:t> Atherosclerotic Disease? Use of Stem Cells?</a:t>
            </a:r>
            <a:endParaRPr lang="en-US"/>
          </a:p>
        </p:txBody>
      </p:sp>
      <p:sp>
        <p:nvSpPr>
          <p:cNvPr id="4" name="Slide Number Placeholder 3"/>
          <p:cNvSpPr>
            <a:spLocks noGrp="1"/>
          </p:cNvSpPr>
          <p:nvPr>
            <p:ph type="sldNum" sz="quarter" idx="10"/>
          </p:nvPr>
        </p:nvSpPr>
        <p:spPr/>
        <p:txBody>
          <a:bodyPr/>
          <a:lstStyle/>
          <a:p>
            <a:pPr>
              <a:defRPr/>
            </a:pPr>
            <a:fld id="{EC3283EC-677B-4D94-96B5-E95EF00DD0BD}" type="slidenum">
              <a:rPr lang="en-US" smtClean="0"/>
              <a:pPr>
                <a:defRPr/>
              </a:pPr>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defTabSz="914400"/>
            <a:fld id="{D12242D2-2D5C-4AC7-BB01-FEF2C4185DFA}" type="slidenum">
              <a:rPr lang="en-US" smtClean="0">
                <a:latin typeface="Times New Roman" pitchFamily="18" charset="0"/>
                <a:ea typeface="ＭＳ Ｐゴシック" pitchFamily="34" charset="-128"/>
              </a:rPr>
              <a:pPr defTabSz="914400"/>
              <a:t>42</a:t>
            </a:fld>
            <a:endParaRPr lang="en-US">
              <a:latin typeface="Times New Roman" pitchFamily="18" charset="0"/>
              <a:ea typeface="ＭＳ Ｐゴシック" pitchFamily="34" charset="-128"/>
            </a:endParaRPr>
          </a:p>
        </p:txBody>
      </p:sp>
      <p:sp>
        <p:nvSpPr>
          <p:cNvPr id="142339" name="Rectangle 2"/>
          <p:cNvSpPr>
            <a:spLocks noGrp="1" noRot="1" noChangeAspect="1" noChangeArrowheads="1" noTextEdit="1"/>
          </p:cNvSpPr>
          <p:nvPr>
            <p:ph type="sldImg"/>
          </p:nvPr>
        </p:nvSpPr>
        <p:spPr>
          <a:xfrm>
            <a:off x="400050" y="696913"/>
            <a:ext cx="6184900" cy="3479800"/>
          </a:xfrm>
          <a:ln/>
        </p:spPr>
      </p:sp>
      <p:sp>
        <p:nvSpPr>
          <p:cNvPr id="142340" name="Rectangle 3"/>
          <p:cNvSpPr>
            <a:spLocks noGrp="1" noChangeArrowheads="1"/>
          </p:cNvSpPr>
          <p:nvPr>
            <p:ph type="body" idx="1"/>
          </p:nvPr>
        </p:nvSpPr>
        <p:spPr>
          <a:xfrm>
            <a:off x="698500" y="4410075"/>
            <a:ext cx="5588000" cy="4176713"/>
          </a:xfrm>
          <a:noFill/>
          <a:ln/>
        </p:spPr>
        <p:txBody>
          <a:bodyPr/>
          <a:lstStyle/>
          <a:p>
            <a:endParaRPr 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Placeholder 2"/>
          <p:cNvSpPr>
            <a:spLocks noGrp="1" noRot="1" noChangeAspect="1" noChangeArrowheads="1" noTextEdit="1"/>
          </p:cNvSpPr>
          <p:nvPr>
            <p:ph type="sldImg"/>
          </p:nvPr>
        </p:nvSpPr>
        <p:spPr>
          <a:xfrm>
            <a:off x="382588" y="685800"/>
            <a:ext cx="6221412" cy="3500438"/>
          </a:xfrm>
          <a:solidFill>
            <a:srgbClr val="FFFFFF"/>
          </a:solidFill>
          <a:ln/>
        </p:spPr>
      </p:sp>
      <p:sp>
        <p:nvSpPr>
          <p:cNvPr id="144387" name="Placeholder 3"/>
          <p:cNvSpPr>
            <a:spLocks noGrp="1" noChangeArrowheads="1"/>
          </p:cNvSpPr>
          <p:nvPr>
            <p:ph type="body" idx="1"/>
          </p:nvPr>
        </p:nvSpPr>
        <p:spPr>
          <a:solidFill>
            <a:srgbClr val="FFFFFF"/>
          </a:solidFill>
          <a:ln>
            <a:solidFill>
              <a:srgbClr val="000000"/>
            </a:solidFill>
          </a:ln>
        </p:spPr>
        <p:txBody>
          <a:bodyPr lIns="93100" tIns="46550" rIns="93100" bIns="46550"/>
          <a:lstStyle/>
          <a:p>
            <a:endParaRPr lang="en-US">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p:spPr>
        <p:txBody>
          <a:bodyPr/>
          <a:lstStyle/>
          <a:p>
            <a:endParaRPr lang="en-US">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2AE5-94C6-7AA9-ADCD-5D2D6124FB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DCEACE-6DE8-C3ED-9E28-36AED0C61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84C235-22C2-2F25-9438-317DD5B5B691}"/>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593C916B-2572-37E5-8D78-43E0BCD66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57ADD-87E1-E5E7-658C-9104DC7580CA}"/>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3263424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773A-681C-0965-1924-D4FC58C8C6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6DC4AB-65A5-D436-4218-FE1ACE0766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1D47B-9B49-E119-C1EF-37E7B07C744F}"/>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6CC97E14-4138-AB98-5E8E-9A500D64F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55633C-27C7-7B52-FDA6-B9A4B053720A}"/>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3532125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F571DB-1D9B-7B03-8005-C34A8AA917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1F8DC8-7732-FF25-DA32-D837C113DA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DBBE9-9874-18BC-9BF3-0DBE9F4DB1AD}"/>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9A16417E-0F86-1B8E-502B-708FEEE4A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382420-74CF-B8BA-FFC0-C407E304CF6B}"/>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2728704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711200" y="1701800"/>
            <a:ext cx="9042400" cy="3556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848041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226C-CE65-DF29-75DF-5FF450BD0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D6D79-4E3E-DE4A-2FEB-D17C2896CB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A499E-3D09-523C-33C4-3EE5B0DC9668}"/>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8BE177AA-AB31-0E2E-7A31-F0F08D2D8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6671A-2D6A-5921-2935-BFCEF0354A31}"/>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272404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E2C4-1792-5017-3529-D012A91C33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9A355B-A36C-495D-340B-EE62CBF66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8DFA09-7DF5-53AD-3DDB-82ACE26402F0}"/>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426E1596-E906-23B1-F27C-25C6D01FF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AF591-46C2-7ECE-C3BC-2CA5FEEA271D}"/>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2975433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4356-9B80-0026-7B29-2592DEA80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0867D-9856-4F5A-4422-DB347B8AD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145948-B500-4D6E-9AC2-DFF102AE65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6255E8-35E0-912D-918E-3A11C376CEF0}"/>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6" name="Footer Placeholder 5">
            <a:extLst>
              <a:ext uri="{FF2B5EF4-FFF2-40B4-BE49-F238E27FC236}">
                <a16:creationId xmlns:a16="http://schemas.microsoft.com/office/drawing/2014/main" id="{B55D4C1B-7463-5F35-27FD-CAF9F7E565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5EE2C-4C86-6759-6B1D-223AF7802502}"/>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248399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0C06-894F-D98B-9453-B8A5D7FEE0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6F2D85-5001-4736-788E-29FB46E6B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A0AB3B-BD1D-02B1-5E02-3B9994D95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A6A6B0-6D3A-16A4-3F07-D4E805386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D80E7-8EC7-2DEF-6F4E-95B5AE2B04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2E050A-AE3B-8AEB-AE4C-7A93AD95F3C2}"/>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8" name="Footer Placeholder 7">
            <a:extLst>
              <a:ext uri="{FF2B5EF4-FFF2-40B4-BE49-F238E27FC236}">
                <a16:creationId xmlns:a16="http://schemas.microsoft.com/office/drawing/2014/main" id="{0D7486F8-204C-531E-859F-5E528A97C2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D15662-EF48-A2F0-6DC8-0991AF547C38}"/>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212655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48F5-DBA9-8409-B2D1-2676B9B6A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7F65D2-5C57-4F28-1617-9AC018F9E6BE}"/>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4" name="Footer Placeholder 3">
            <a:extLst>
              <a:ext uri="{FF2B5EF4-FFF2-40B4-BE49-F238E27FC236}">
                <a16:creationId xmlns:a16="http://schemas.microsoft.com/office/drawing/2014/main" id="{C7F624AA-5F0F-F0B2-278D-FDF832D5E9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F51AE8-8C7F-A9C2-0744-083A12B8C23C}"/>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64821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5CE77B-C875-05AD-79FF-19D0A8C1C170}"/>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3" name="Footer Placeholder 2">
            <a:extLst>
              <a:ext uri="{FF2B5EF4-FFF2-40B4-BE49-F238E27FC236}">
                <a16:creationId xmlns:a16="http://schemas.microsoft.com/office/drawing/2014/main" id="{B0BBAA9A-B46D-4261-5E5B-8B3DF004EC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B493-A1FB-ECFF-DBC1-B0B26E057DA0}"/>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1542712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0816-078B-D418-C7CB-26A3A9BA41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A242E-4FF5-20DD-1FDE-7F6B41A4BE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0C1A7-9D85-BD18-B857-3BD93F11EA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C4DDB-59BB-D0BF-3ACA-A117CD32394E}"/>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6" name="Footer Placeholder 5">
            <a:extLst>
              <a:ext uri="{FF2B5EF4-FFF2-40B4-BE49-F238E27FC236}">
                <a16:creationId xmlns:a16="http://schemas.microsoft.com/office/drawing/2014/main" id="{CA244E78-7C0F-637C-31B9-835199FC8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052FE-9ABF-E651-0282-74B386001BAE}"/>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3570431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D016-0DE4-3E3D-2528-C69347CE6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654BBF-83ED-DC70-CB60-28D26E7D8E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B0C6F1-559E-6051-9554-6ED9D1829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27F7C-B824-1FC9-ACDD-E4C6B6D4860D}"/>
              </a:ext>
            </a:extLst>
          </p:cNvPr>
          <p:cNvSpPr>
            <a:spLocks noGrp="1"/>
          </p:cNvSpPr>
          <p:nvPr>
            <p:ph type="dt" sz="half" idx="10"/>
          </p:nvPr>
        </p:nvSpPr>
        <p:spPr/>
        <p:txBody>
          <a:bodyPr/>
          <a:lstStyle/>
          <a:p>
            <a:fld id="{CEB633C2-402A-6840-8FAB-2177DBDCF50F}" type="datetimeFigureOut">
              <a:rPr lang="en-US" smtClean="0"/>
              <a:t>7/16/24</a:t>
            </a:fld>
            <a:endParaRPr lang="en-US"/>
          </a:p>
        </p:txBody>
      </p:sp>
      <p:sp>
        <p:nvSpPr>
          <p:cNvPr id="6" name="Footer Placeholder 5">
            <a:extLst>
              <a:ext uri="{FF2B5EF4-FFF2-40B4-BE49-F238E27FC236}">
                <a16:creationId xmlns:a16="http://schemas.microsoft.com/office/drawing/2014/main" id="{A2FD0EFE-8418-2FC9-A3E0-8A1FBF7DC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37B908-AFC8-836D-81F1-3FE9199FFA5D}"/>
              </a:ext>
            </a:extLst>
          </p:cNvPr>
          <p:cNvSpPr>
            <a:spLocks noGrp="1"/>
          </p:cNvSpPr>
          <p:nvPr>
            <p:ph type="sldNum" sz="quarter" idx="12"/>
          </p:nvPr>
        </p:nvSpPr>
        <p:spPr/>
        <p:txBody>
          <a:bodyPr/>
          <a:lstStyle/>
          <a:p>
            <a:fld id="{0C51F04E-A09C-AB4D-BDE7-4E923F24FCF7}" type="slidenum">
              <a:rPr lang="en-US" smtClean="0"/>
              <a:t>‹#›</a:t>
            </a:fld>
            <a:endParaRPr lang="en-US"/>
          </a:p>
        </p:txBody>
      </p:sp>
    </p:spTree>
    <p:extLst>
      <p:ext uri="{BB962C8B-B14F-4D97-AF65-F5344CB8AC3E}">
        <p14:creationId xmlns:p14="http://schemas.microsoft.com/office/powerpoint/2010/main" val="1005721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2"/>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1AB17-A9A8-829F-0ADF-FA85B4FFE2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8232A-EC43-C301-59C4-268A39504D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BDB6D-BB4D-ED3E-4698-1AD729BE3A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633C2-402A-6840-8FAB-2177DBDCF50F}" type="datetimeFigureOut">
              <a:rPr lang="en-US" smtClean="0"/>
              <a:t>7/16/24</a:t>
            </a:fld>
            <a:endParaRPr lang="en-US"/>
          </a:p>
        </p:txBody>
      </p:sp>
      <p:sp>
        <p:nvSpPr>
          <p:cNvPr id="5" name="Footer Placeholder 4">
            <a:extLst>
              <a:ext uri="{FF2B5EF4-FFF2-40B4-BE49-F238E27FC236}">
                <a16:creationId xmlns:a16="http://schemas.microsoft.com/office/drawing/2014/main" id="{1B3887E6-8732-A608-F3E9-A274CC9A8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EDA15-B541-6B1C-2AAE-A2A04390DD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1F04E-A09C-AB4D-BDE7-4E923F24FCF7}" type="slidenum">
              <a:rPr lang="en-US" smtClean="0"/>
              <a:t>‹#›</a:t>
            </a:fld>
            <a:endParaRPr lang="en-US"/>
          </a:p>
        </p:txBody>
      </p:sp>
    </p:spTree>
    <p:extLst>
      <p:ext uri="{BB962C8B-B14F-4D97-AF65-F5344CB8AC3E}">
        <p14:creationId xmlns:p14="http://schemas.microsoft.com/office/powerpoint/2010/main" val="2807131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ahUKEwj9yef278rJAhXwq4MKHci5AIwQjRwIBQ&amp;url=http://www.woundsinternational.com/media/issues/673/files/content_10803.pdf&amp;bvm=bv.108538919,d.amc&amp;psig=AFQjCNF3jSmGQ01pEBMe-lhwJ0PXwucDdA&amp;ust=144961629724988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url?sa=i&amp;rct=j&amp;q=&amp;esrc=s&amp;frm=1&amp;source=images&amp;cd=&amp;cad=rja&amp;uact=8&amp;ved=0ahUKEwi_wO2k6tPJAhXBQSYKHRy2Du8QjRwIBw&amp;url=http://yoursurgery.com/ProcedureDetails.cfm?BR=5&amp;Proc=33&amp;psig=AFQjCNFEl_7A28qyVh-DE6_dY02jiSDzXA&amp;ust=1449924063354026"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oleObject" Target="../embeddings/oleObject2.bin"/></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369206" y="3962831"/>
            <a:ext cx="3556780" cy="4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920" tIns="53997" rIns="107920" bIns="53997">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337401" fontAlgn="base">
              <a:spcBef>
                <a:spcPct val="50000"/>
              </a:spcBef>
              <a:spcAft>
                <a:spcPct val="0"/>
              </a:spcAft>
            </a:pPr>
            <a:endParaRPr lang="en-US" sz="2000"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4745715" y="4660384"/>
            <a:ext cx="2163085" cy="10038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508001" y="1828446"/>
            <a:ext cx="10972800" cy="1143000"/>
          </a:xfrm>
        </p:spPr>
        <p:txBody>
          <a:bodyPr>
            <a:normAutofit fontScale="90000"/>
          </a:bodyPr>
          <a:lstStyle/>
          <a:p>
            <a:pPr algn="ctr"/>
            <a:r>
              <a:rPr lang="en-US" sz="5333" dirty="0"/>
              <a:t>Diabetes and Limb Salvage</a:t>
            </a:r>
            <a:br>
              <a:rPr lang="en-US" sz="5333" dirty="0"/>
            </a:br>
            <a:br>
              <a:rPr lang="en-US" sz="5333" dirty="0"/>
            </a:br>
            <a:r>
              <a:rPr lang="en-US" sz="4267" dirty="0"/>
              <a:t>Wednesday, October 2, 2024</a:t>
            </a:r>
            <a:br>
              <a:rPr lang="en-US" sz="4267" dirty="0"/>
            </a:br>
            <a:endParaRPr lang="en-US" sz="2667"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1" y="5500155"/>
            <a:ext cx="2590135" cy="899123"/>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411" y="5555736"/>
            <a:ext cx="2590135" cy="874377"/>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65" y="5531939"/>
            <a:ext cx="2590135" cy="868948"/>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666" y="5461000"/>
            <a:ext cx="2590135" cy="835795"/>
          </a:xfrm>
          <a:prstGeom prst="rect">
            <a:avLst/>
          </a:prstGeom>
        </p:spPr>
      </p:pic>
    </p:spTree>
    <p:extLst>
      <p:ext uri="{BB962C8B-B14F-4D97-AF65-F5344CB8AC3E}">
        <p14:creationId xmlns:p14="http://schemas.microsoft.com/office/powerpoint/2010/main" val="427659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214655"/>
            <a:ext cx="11894594" cy="814046"/>
          </a:xfrm>
        </p:spPr>
        <p:txBody>
          <a:bodyPr>
            <a:normAutofit/>
          </a:bodyPr>
          <a:lstStyle/>
          <a:p>
            <a:pPr algn="ctr"/>
            <a:r>
              <a:rPr lang="en-US" sz="3200" dirty="0"/>
              <a:t>What is the molecular basis of debridement? </a:t>
            </a:r>
          </a:p>
        </p:txBody>
      </p:sp>
      <p:sp>
        <p:nvSpPr>
          <p:cNvPr id="5" name="TextBox 4"/>
          <p:cNvSpPr txBox="1"/>
          <p:nvPr/>
        </p:nvSpPr>
        <p:spPr>
          <a:xfrm>
            <a:off x="6832603" y="6039013"/>
            <a:ext cx="5239792" cy="830997"/>
          </a:xfrm>
          <a:prstGeom prst="rect">
            <a:avLst/>
          </a:prstGeom>
          <a:noFill/>
        </p:spPr>
        <p:txBody>
          <a:bodyPr wrap="square" rtlCol="0">
            <a:spAutoFit/>
          </a:bodyPr>
          <a:lstStyle/>
          <a:p>
            <a:pPr marL="403225" indent="-403225"/>
            <a:r>
              <a:rPr lang="en-US" sz="1600" dirty="0"/>
              <a:t>Brem H, Tomic-Canic M. Cellular and molecular basis of wound healing in diabetes. </a:t>
            </a:r>
            <a:r>
              <a:rPr lang="en-US" sz="1600" i="1" dirty="0"/>
              <a:t>J </a:t>
            </a:r>
            <a:r>
              <a:rPr lang="en-US" sz="1600" i="1" dirty="0" err="1"/>
              <a:t>Clin</a:t>
            </a:r>
            <a:r>
              <a:rPr lang="en-US" sz="1600" i="1" dirty="0"/>
              <a:t> Invest</a:t>
            </a:r>
            <a:r>
              <a:rPr lang="en-US" sz="1600" dirty="0"/>
              <a:t>. 2007 (117)5: 1219-1222.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9225" y="832249"/>
            <a:ext cx="3996775" cy="5866825"/>
          </a:xfrm>
        </p:spPr>
      </p:pic>
      <p:sp>
        <p:nvSpPr>
          <p:cNvPr id="7" name="TextBox 6"/>
          <p:cNvSpPr txBox="1"/>
          <p:nvPr/>
        </p:nvSpPr>
        <p:spPr>
          <a:xfrm>
            <a:off x="5147224" y="1514698"/>
            <a:ext cx="6473276" cy="4524315"/>
          </a:xfrm>
          <a:prstGeom prst="rect">
            <a:avLst/>
          </a:prstGeom>
          <a:noFill/>
        </p:spPr>
        <p:txBody>
          <a:bodyPr wrap="square" rtlCol="0">
            <a:spAutoFit/>
          </a:bodyPr>
          <a:lstStyle/>
          <a:p>
            <a:r>
              <a:rPr lang="en-US" dirty="0"/>
              <a:t>Top: A typical foot ulcer in a patient with diabetes. </a:t>
            </a:r>
          </a:p>
          <a:p>
            <a:endParaRPr lang="en-US" dirty="0"/>
          </a:p>
          <a:p>
            <a:r>
              <a:rPr lang="en-US" dirty="0"/>
              <a:t>(i) The nonhealing edge (callus) containing cells with molecular markers indicative of healing impairment. </a:t>
            </a:r>
          </a:p>
          <a:p>
            <a:endParaRPr lang="en-US" dirty="0"/>
          </a:p>
          <a:p>
            <a:r>
              <a:rPr lang="en-US" dirty="0"/>
              <a:t>(ii) Phenotypically normal but physiologically impaired cells, which can be stimulated to heal. Despite a wound’s appearance after debridement. It may not be healing and may need to be evaluated for the presence of molecular markers of inhibition and/or hyperkeratotic tissue. </a:t>
            </a:r>
          </a:p>
          <a:p>
            <a:endParaRPr lang="en-US" dirty="0"/>
          </a:p>
          <a:p>
            <a:r>
              <a:rPr lang="en-US" dirty="0"/>
              <a:t>Once a wound is debrided, pathology analyses along with immunohistochemistry determine whether debridement was sufficient. If not (see lower left), cells positive for c-</a:t>
            </a:r>
            <a:r>
              <a:rPr lang="en-US" dirty="0" err="1"/>
              <a:t>myc</a:t>
            </a:r>
            <a:r>
              <a:rPr lang="en-US" dirty="0"/>
              <a:t> (green) and nuclear β-catenin (purple) will be found, indicating presence of </a:t>
            </a:r>
            <a:r>
              <a:rPr lang="en-US" dirty="0" err="1"/>
              <a:t>ulcerogenic</a:t>
            </a:r>
            <a:r>
              <a:rPr lang="en-US" dirty="0"/>
              <a:t> cells and successful debridement. </a:t>
            </a:r>
          </a:p>
        </p:txBody>
      </p:sp>
      <p:cxnSp>
        <p:nvCxnSpPr>
          <p:cNvPr id="9" name="Straight Arrow Connector 8"/>
          <p:cNvCxnSpPr/>
          <p:nvPr/>
        </p:nvCxnSpPr>
        <p:spPr>
          <a:xfrm flipH="1" flipV="1">
            <a:off x="2501900" y="1625600"/>
            <a:ext cx="2645324" cy="635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616200" y="1828800"/>
            <a:ext cx="2531024" cy="1244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05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When to debride? </a:t>
            </a:r>
          </a:p>
        </p:txBody>
      </p:sp>
      <p:sp>
        <p:nvSpPr>
          <p:cNvPr id="3" name="Content Placeholder 2"/>
          <p:cNvSpPr>
            <a:spLocks noGrp="1"/>
          </p:cNvSpPr>
          <p:nvPr>
            <p:ph idx="1"/>
          </p:nvPr>
        </p:nvSpPr>
        <p:spPr>
          <a:xfrm>
            <a:off x="787400" y="1917700"/>
            <a:ext cx="10589148" cy="4571999"/>
          </a:xfrm>
        </p:spPr>
        <p:txBody>
          <a:bodyPr numCol="1">
            <a:normAutofit/>
          </a:bodyPr>
          <a:lstStyle/>
          <a:p>
            <a:pPr lvl="0">
              <a:buClr>
                <a:srgbClr val="C00000"/>
              </a:buClr>
            </a:pPr>
            <a:r>
              <a:rPr lang="en-US" dirty="0"/>
              <a:t>Osteomyelitis</a:t>
            </a:r>
          </a:p>
          <a:p>
            <a:pPr lvl="0">
              <a:buClr>
                <a:srgbClr val="C00000"/>
              </a:buClr>
            </a:pPr>
            <a:r>
              <a:rPr lang="en-US" dirty="0"/>
              <a:t>Substantial non-viable tissue</a:t>
            </a:r>
          </a:p>
          <a:p>
            <a:pPr lvl="0">
              <a:buClr>
                <a:srgbClr val="C00000"/>
              </a:buClr>
            </a:pPr>
            <a:r>
              <a:rPr lang="en-US" dirty="0"/>
              <a:t>Joint involvement </a:t>
            </a:r>
          </a:p>
          <a:p>
            <a:pPr lvl="0">
              <a:buClr>
                <a:srgbClr val="C00000"/>
              </a:buClr>
            </a:pPr>
            <a:r>
              <a:rPr lang="en-US" dirty="0"/>
              <a:t>Significant undermining</a:t>
            </a:r>
          </a:p>
          <a:p>
            <a:pPr lvl="0">
              <a:buClr>
                <a:srgbClr val="C00000"/>
              </a:buClr>
            </a:pPr>
            <a:r>
              <a:rPr lang="en-US" dirty="0"/>
              <a:t>Infection</a:t>
            </a:r>
          </a:p>
          <a:p>
            <a:pPr lvl="0">
              <a:buClr>
                <a:srgbClr val="C00000"/>
              </a:buClr>
            </a:pPr>
            <a:r>
              <a:rPr lang="en-US" dirty="0"/>
              <a:t>Non-healing </a:t>
            </a:r>
          </a:p>
          <a:p>
            <a:pPr lvl="0">
              <a:buClr>
                <a:srgbClr val="C00000"/>
              </a:buClr>
            </a:pPr>
            <a:r>
              <a:rPr lang="en-US" dirty="0"/>
              <a:t>Drainage</a:t>
            </a:r>
          </a:p>
        </p:txBody>
      </p:sp>
    </p:spTree>
    <p:extLst>
      <p:ext uri="{BB962C8B-B14F-4D97-AF65-F5344CB8AC3E}">
        <p14:creationId xmlns:p14="http://schemas.microsoft.com/office/powerpoint/2010/main" val="1736414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1" y="303773"/>
            <a:ext cx="11894594" cy="814046"/>
          </a:xfrm>
        </p:spPr>
        <p:txBody>
          <a:bodyPr>
            <a:normAutofit/>
          </a:bodyPr>
          <a:lstStyle/>
          <a:p>
            <a:pPr algn="ctr"/>
            <a:r>
              <a:rPr lang="en-US" sz="3200" dirty="0"/>
              <a:t>What are antibiotic recommendations based on severity of infection? </a:t>
            </a:r>
          </a:p>
        </p:txBody>
      </p:sp>
      <p:sp>
        <p:nvSpPr>
          <p:cNvPr id="5" name="TextBox 4"/>
          <p:cNvSpPr txBox="1"/>
          <p:nvPr/>
        </p:nvSpPr>
        <p:spPr>
          <a:xfrm>
            <a:off x="3993266" y="6039013"/>
            <a:ext cx="8079129" cy="830997"/>
          </a:xfrm>
          <a:prstGeom prst="rect">
            <a:avLst/>
          </a:prstGeom>
          <a:noFill/>
        </p:spPr>
        <p:txBody>
          <a:bodyPr wrap="square" rtlCol="0">
            <a:spAutoFit/>
          </a:bodyPr>
          <a:lstStyle/>
          <a:p>
            <a:pPr marL="403225" indent="-403225"/>
            <a:r>
              <a:rPr lang="en-US" sz="1600" dirty="0" err="1"/>
              <a:t>Kavitha</a:t>
            </a:r>
            <a:r>
              <a:rPr lang="en-US" sz="1600" dirty="0"/>
              <a:t> KV, Tiwari S, </a:t>
            </a:r>
            <a:r>
              <a:rPr lang="en-US" sz="1600" dirty="0" err="1"/>
              <a:t>Purandare</a:t>
            </a:r>
            <a:r>
              <a:rPr lang="en-US" sz="1600" dirty="0"/>
              <a:t> VB, </a:t>
            </a:r>
            <a:r>
              <a:rPr lang="en-US" sz="1600" dirty="0" err="1"/>
              <a:t>Khedkar</a:t>
            </a:r>
            <a:r>
              <a:rPr lang="en-US" sz="1600" dirty="0"/>
              <a:t> S, </a:t>
            </a:r>
            <a:r>
              <a:rPr lang="en-US" sz="1600" dirty="0" err="1"/>
              <a:t>Bhosale</a:t>
            </a:r>
            <a:r>
              <a:rPr lang="en-US" sz="1600" dirty="0"/>
              <a:t> SS, </a:t>
            </a:r>
            <a:r>
              <a:rPr lang="en-US" sz="1600" dirty="0" err="1"/>
              <a:t>Unnikrishnan</a:t>
            </a:r>
            <a:r>
              <a:rPr lang="en-US" sz="1600" dirty="0"/>
              <a:t> AG. Choice of wound care in diabetic foot ulcer: A practical approach. </a:t>
            </a:r>
            <a:r>
              <a:rPr lang="en-US" sz="1600" i="1" dirty="0"/>
              <a:t>World J Diabetes</a:t>
            </a:r>
            <a:r>
              <a:rPr lang="en-US" sz="1600" dirty="0"/>
              <a:t>. 2014;5(4):546-556. doi:10.4239/wjd.v5.i4.546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622" y="1206936"/>
            <a:ext cx="8464952" cy="4832077"/>
          </a:xfrm>
          <a:prstGeom prst="rect">
            <a:avLst/>
          </a:prstGeom>
        </p:spPr>
      </p:pic>
    </p:spTree>
    <p:extLst>
      <p:ext uri="{BB962C8B-B14F-4D97-AF65-F5344CB8AC3E}">
        <p14:creationId xmlns:p14="http://schemas.microsoft.com/office/powerpoint/2010/main" val="16190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48" y="179929"/>
            <a:ext cx="11907294" cy="1325563"/>
          </a:xfrm>
        </p:spPr>
        <p:txBody>
          <a:bodyPr>
            <a:normAutofit/>
          </a:bodyPr>
          <a:lstStyle/>
          <a:p>
            <a:pPr algn="ctr"/>
            <a:r>
              <a:rPr lang="en-US" sz="4000" b="1" dirty="0"/>
              <a:t>Probability of healing a diabetic foot ulcer: Society for Vascular Surgery</a:t>
            </a:r>
            <a:endParaRPr lang="en-US" sz="4000" dirty="0"/>
          </a:p>
        </p:txBody>
      </p:sp>
      <p:sp>
        <p:nvSpPr>
          <p:cNvPr id="4" name="TextBox 3"/>
          <p:cNvSpPr txBox="1"/>
          <p:nvPr/>
        </p:nvSpPr>
        <p:spPr>
          <a:xfrm>
            <a:off x="431319" y="6334780"/>
            <a:ext cx="11857939" cy="523220"/>
          </a:xfrm>
          <a:prstGeom prst="rect">
            <a:avLst/>
          </a:prstGeom>
          <a:noFill/>
        </p:spPr>
        <p:txBody>
          <a:bodyPr wrap="square" rtlCol="0">
            <a:spAutoFit/>
          </a:bodyPr>
          <a:lstStyle/>
          <a:p>
            <a:pPr marL="234950" indent="-234950"/>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pic>
        <p:nvPicPr>
          <p:cNvPr id="3074" name="Picture 2" descr="igure thumbnail g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924" y="1625799"/>
            <a:ext cx="5876352" cy="4411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59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48" y="179929"/>
            <a:ext cx="11907294" cy="1325563"/>
          </a:xfrm>
        </p:spPr>
        <p:txBody>
          <a:bodyPr>
            <a:normAutofit/>
          </a:bodyPr>
          <a:lstStyle/>
          <a:p>
            <a:pPr algn="ctr"/>
            <a:r>
              <a:rPr lang="en-US" sz="4000" b="1" dirty="0"/>
              <a:t>Risk/benefit: Clinical stages by expert consensus: Society for Vascular Surgery</a:t>
            </a:r>
            <a:endParaRPr lang="en-US" sz="4000" dirty="0"/>
          </a:p>
        </p:txBody>
      </p:sp>
      <p:sp>
        <p:nvSpPr>
          <p:cNvPr id="4" name="TextBox 3"/>
          <p:cNvSpPr txBox="1"/>
          <p:nvPr/>
        </p:nvSpPr>
        <p:spPr>
          <a:xfrm>
            <a:off x="8180649" y="5580726"/>
            <a:ext cx="4224356" cy="1015663"/>
          </a:xfrm>
          <a:prstGeom prst="rect">
            <a:avLst/>
          </a:prstGeom>
          <a:noFill/>
        </p:spPr>
        <p:txBody>
          <a:bodyPr wrap="square" rtlCol="0">
            <a:spAutoFit/>
          </a:bodyPr>
          <a:lstStyle/>
          <a:p>
            <a:pPr marL="234950" indent="-234950"/>
            <a:r>
              <a:rPr lang="en-US" sz="1200" dirty="0"/>
              <a:t>Mills JL </a:t>
            </a:r>
            <a:r>
              <a:rPr lang="en-US" sz="1200" dirty="0" err="1"/>
              <a:t>Sr</a:t>
            </a:r>
            <a:r>
              <a:rPr lang="en-US" sz="1200" dirty="0"/>
              <a:t>, Conte MS, Armstrong DG, et al. The Society for Vascular Surgery Lower Extremity Threatened Limb Classification System: risk stratification based on wound, ischemia, and foot infection (</a:t>
            </a:r>
            <a:r>
              <a:rPr lang="en-US" sz="1200" dirty="0" err="1"/>
              <a:t>WIfI</a:t>
            </a:r>
            <a:r>
              <a:rPr lang="en-US" sz="1200" dirty="0"/>
              <a:t>). </a:t>
            </a:r>
            <a:r>
              <a:rPr lang="en-US" sz="1200" i="1" dirty="0"/>
              <a:t>J </a:t>
            </a:r>
            <a:r>
              <a:rPr lang="en-US" sz="1200" i="1" dirty="0" err="1"/>
              <a:t>Vasc</a:t>
            </a:r>
            <a:r>
              <a:rPr lang="en-US" sz="1200" i="1" dirty="0"/>
              <a:t> Surg</a:t>
            </a:r>
            <a:r>
              <a:rPr lang="en-US" sz="1200" dirty="0"/>
              <a:t>. 2014;59(1):220-34.e342. doi:10.1016/j.jvs.2013.08.003</a:t>
            </a:r>
            <a:endParaRPr lang="en-US" sz="1200" dirty="0">
              <a:latin typeface="Calibri" charset="0"/>
              <a:ea typeface="Calibri" charset="0"/>
              <a:cs typeface="Calibri" charset="0"/>
            </a:endParaRPr>
          </a:p>
        </p:txBody>
      </p:sp>
      <p:pic>
        <p:nvPicPr>
          <p:cNvPr id="4098" name="Picture 2" descr="https://www.jvascsurg.org/cms/attachment/a8b4e4eb-dd8a-4799-abe1-73bd38874c0b/fx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494" y="1342662"/>
            <a:ext cx="4199408" cy="5253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421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48" y="179929"/>
            <a:ext cx="11907294" cy="1325563"/>
          </a:xfrm>
        </p:spPr>
        <p:txBody>
          <a:bodyPr>
            <a:normAutofit/>
          </a:bodyPr>
          <a:lstStyle/>
          <a:p>
            <a:pPr algn="ctr">
              <a:buClr>
                <a:srgbClr val="C00000"/>
              </a:buClr>
            </a:pPr>
            <a:r>
              <a:rPr lang="en-US" sz="4000" b="1" dirty="0"/>
              <a:t>Patients with arterial wounds: Society for Vascular Surgery</a:t>
            </a:r>
            <a:endParaRPr lang="en-US" sz="4000" dirty="0"/>
          </a:p>
        </p:txBody>
      </p:sp>
      <p:sp>
        <p:nvSpPr>
          <p:cNvPr id="4" name="TextBox 3"/>
          <p:cNvSpPr txBox="1"/>
          <p:nvPr/>
        </p:nvSpPr>
        <p:spPr>
          <a:xfrm>
            <a:off x="431319" y="6334780"/>
            <a:ext cx="11857939" cy="523220"/>
          </a:xfrm>
          <a:prstGeom prst="rect">
            <a:avLst/>
          </a:prstGeom>
          <a:noFill/>
        </p:spPr>
        <p:txBody>
          <a:bodyPr wrap="square" rtlCol="0">
            <a:spAutoFit/>
          </a:bodyPr>
          <a:lstStyle/>
          <a:p>
            <a:pPr marL="234950" indent="-234950">
              <a:buClr>
                <a:srgbClr val="C00000"/>
              </a:buClr>
            </a:pPr>
            <a:r>
              <a:rPr lang="en-US" sz="1400" dirty="0" err="1"/>
              <a:t>Hingorani</a:t>
            </a:r>
            <a:r>
              <a:rPr lang="en-US" sz="1400" dirty="0"/>
              <a:t> A, </a:t>
            </a:r>
            <a:r>
              <a:rPr lang="en-US" sz="1400" dirty="0" err="1"/>
              <a:t>LaMuraglia</a:t>
            </a:r>
            <a:r>
              <a:rPr lang="en-US" sz="1400" dirty="0"/>
              <a:t> GM, Henke P, et al. The management of diabetic foot: A clinical practice guideline by the Society for Vascular Surgery in collaboration with the American Podiatric Medical Association and the Society for Vascular Medicine. </a:t>
            </a:r>
            <a:r>
              <a:rPr lang="en-US" sz="1400" i="1" dirty="0"/>
              <a:t>J </a:t>
            </a:r>
            <a:r>
              <a:rPr lang="en-US" sz="1400" i="1" dirty="0" err="1"/>
              <a:t>Vasc</a:t>
            </a:r>
            <a:r>
              <a:rPr lang="en-US" sz="1400" i="1" dirty="0"/>
              <a:t> Surg</a:t>
            </a:r>
            <a:r>
              <a:rPr lang="en-US" sz="1400" dirty="0"/>
              <a:t>. 2016;63(2 </a:t>
            </a:r>
            <a:r>
              <a:rPr lang="en-US" sz="1400" dirty="0" err="1"/>
              <a:t>Suppl</a:t>
            </a:r>
            <a:r>
              <a:rPr lang="en-US" sz="1400" dirty="0"/>
              <a:t>):3S-21S. doi:10.1016/j.jvs.2015.10.003</a:t>
            </a:r>
            <a:endParaRPr lang="en-US" sz="1400" dirty="0">
              <a:latin typeface="Calibri" charset="0"/>
              <a:ea typeface="Calibri" charset="0"/>
              <a:cs typeface="Calibri" charset="0"/>
            </a:endParaRPr>
          </a:p>
        </p:txBody>
      </p:sp>
      <p:sp>
        <p:nvSpPr>
          <p:cNvPr id="6" name="Rectangle 5"/>
          <p:cNvSpPr/>
          <p:nvPr/>
        </p:nvSpPr>
        <p:spPr>
          <a:xfrm>
            <a:off x="696009" y="1256467"/>
            <a:ext cx="10984373" cy="5078313"/>
          </a:xfrm>
          <a:prstGeom prst="rect">
            <a:avLst/>
          </a:prstGeom>
        </p:spPr>
        <p:txBody>
          <a:bodyPr wrap="square">
            <a:spAutoFit/>
          </a:bodyPr>
          <a:lstStyle/>
          <a:p>
            <a:pPr>
              <a:buClr>
                <a:srgbClr val="C00000"/>
              </a:buClr>
            </a:pPr>
            <a:r>
              <a:rPr lang="en-US" b="1" u="sng" dirty="0"/>
              <a:t>Vascular physical exam</a:t>
            </a:r>
            <a:r>
              <a:rPr lang="en-US" dirty="0"/>
              <a:t> </a:t>
            </a:r>
          </a:p>
          <a:p>
            <a:pPr marL="342900" indent="-342900">
              <a:buClr>
                <a:srgbClr val="C00000"/>
              </a:buClr>
              <a:buFont typeface="Arial" charset="0"/>
              <a:buChar char="•"/>
            </a:pPr>
            <a:r>
              <a:rPr lang="en-US" dirty="0"/>
              <a:t>palpable pedal pulses?</a:t>
            </a:r>
          </a:p>
          <a:p>
            <a:pPr>
              <a:buClr>
                <a:srgbClr val="C00000"/>
              </a:buClr>
            </a:pPr>
            <a:r>
              <a:rPr lang="en-US" u="sng" dirty="0"/>
              <a:t>If present</a:t>
            </a:r>
            <a:r>
              <a:rPr lang="en-US" dirty="0"/>
              <a:t> </a:t>
            </a:r>
          </a:p>
          <a:p>
            <a:pPr>
              <a:buClr>
                <a:srgbClr val="C00000"/>
              </a:buClr>
            </a:pPr>
            <a:r>
              <a:rPr lang="en-US" dirty="0"/>
              <a:t>objectify exam with non-invasive vascular study (</a:t>
            </a:r>
            <a:r>
              <a:rPr lang="en-US" dirty="0" err="1"/>
              <a:t>pvr</a:t>
            </a:r>
            <a:r>
              <a:rPr lang="en-US" dirty="0"/>
              <a:t>/</a:t>
            </a:r>
            <a:r>
              <a:rPr lang="en-US" dirty="0" err="1"/>
              <a:t>segmentals</a:t>
            </a:r>
            <a:r>
              <a:rPr lang="en-US" dirty="0"/>
              <a:t> (waveforms to the metatarsals and digits) plus TBI.  If normal, </a:t>
            </a:r>
            <a:r>
              <a:rPr lang="en-US" i="1" dirty="0"/>
              <a:t>usually</a:t>
            </a:r>
            <a:r>
              <a:rPr lang="en-US" dirty="0"/>
              <a:t> no need for revascularization.</a:t>
            </a:r>
          </a:p>
          <a:p>
            <a:pPr>
              <a:buClr>
                <a:srgbClr val="C00000"/>
              </a:buClr>
            </a:pPr>
            <a:r>
              <a:rPr lang="en-US" u="sng" dirty="0"/>
              <a:t>If absent</a:t>
            </a:r>
            <a:r>
              <a:rPr lang="en-US" dirty="0"/>
              <a:t> :</a:t>
            </a:r>
          </a:p>
          <a:p>
            <a:pPr>
              <a:buClr>
                <a:srgbClr val="C00000"/>
              </a:buClr>
            </a:pPr>
            <a:r>
              <a:rPr lang="en-US" dirty="0"/>
              <a:t>• PVR/</a:t>
            </a:r>
            <a:r>
              <a:rPr lang="en-US" dirty="0" err="1"/>
              <a:t>segmentals</a:t>
            </a:r>
            <a:r>
              <a:rPr lang="en-US" dirty="0"/>
              <a:t> (waveforms to the metatarsals and digits) plus TBI.  </a:t>
            </a:r>
          </a:p>
          <a:p>
            <a:pPr>
              <a:buClr>
                <a:srgbClr val="C00000"/>
              </a:buClr>
            </a:pPr>
            <a:r>
              <a:rPr lang="en-US" dirty="0"/>
              <a:t>• Classify patient within </a:t>
            </a:r>
            <a:r>
              <a:rPr lang="en-US" dirty="0" err="1"/>
              <a:t>WiFi</a:t>
            </a:r>
            <a:r>
              <a:rPr lang="en-US" dirty="0"/>
              <a:t> score.</a:t>
            </a:r>
          </a:p>
          <a:p>
            <a:pPr>
              <a:buClr>
                <a:srgbClr val="C00000"/>
              </a:buClr>
            </a:pPr>
            <a:r>
              <a:rPr lang="en-US" dirty="0"/>
              <a:t>• Assess patient for revascularization candidate based on </a:t>
            </a:r>
            <a:r>
              <a:rPr lang="en-US" dirty="0" err="1"/>
              <a:t>WiFi</a:t>
            </a:r>
            <a:r>
              <a:rPr lang="en-US" dirty="0"/>
              <a:t> score, ambulatory status, co-morbidities.</a:t>
            </a:r>
          </a:p>
          <a:p>
            <a:pPr>
              <a:buClr>
                <a:srgbClr val="C00000"/>
              </a:buClr>
            </a:pPr>
            <a:r>
              <a:rPr lang="en-US" dirty="0"/>
              <a:t>a. If revascularization candidate </a:t>
            </a:r>
            <a:r>
              <a:rPr lang="en-US" dirty="0" err="1"/>
              <a:t>à</a:t>
            </a:r>
            <a:r>
              <a:rPr lang="en-US" dirty="0"/>
              <a:t> need further imaging of anatomy (arterial duplex, CTA, MRA, vein mapping angiogram) based on: (often physician preference)</a:t>
            </a:r>
          </a:p>
          <a:p>
            <a:pPr>
              <a:buClr>
                <a:srgbClr val="C00000"/>
              </a:buClr>
            </a:pPr>
            <a:r>
              <a:rPr lang="en-US" dirty="0" err="1"/>
              <a:t>i</a:t>
            </a:r>
            <a:r>
              <a:rPr lang="en-US" dirty="0"/>
              <a:t>. proximal pulse exam (fem/pop pulses) </a:t>
            </a:r>
          </a:p>
          <a:p>
            <a:pPr>
              <a:buClr>
                <a:srgbClr val="C00000"/>
              </a:buClr>
            </a:pPr>
            <a:r>
              <a:rPr lang="en-US" dirty="0"/>
              <a:t>ii. presence of </a:t>
            </a:r>
            <a:r>
              <a:rPr lang="en-US" dirty="0" err="1"/>
              <a:t>ckd</a:t>
            </a:r>
            <a:r>
              <a:rPr lang="en-US" dirty="0"/>
              <a:t> – difficult to get CTA/MRA (contrast induced nephropathy)</a:t>
            </a:r>
          </a:p>
          <a:p>
            <a:pPr>
              <a:buClr>
                <a:srgbClr val="C00000"/>
              </a:buClr>
            </a:pPr>
            <a:r>
              <a:rPr lang="en-US" dirty="0"/>
              <a:t>iii. pace makers, defibrillators, presence of iliac stents – excludes MRA</a:t>
            </a:r>
          </a:p>
          <a:p>
            <a:pPr>
              <a:buClr>
                <a:srgbClr val="C00000"/>
              </a:buClr>
            </a:pPr>
            <a:r>
              <a:rPr lang="en-US" dirty="0"/>
              <a:t>b. Revascularization options:</a:t>
            </a:r>
          </a:p>
          <a:p>
            <a:pPr>
              <a:buClr>
                <a:srgbClr val="C00000"/>
              </a:buClr>
            </a:pPr>
            <a:r>
              <a:rPr lang="en-US" dirty="0" err="1"/>
              <a:t>i</a:t>
            </a:r>
            <a:r>
              <a:rPr lang="en-US" dirty="0"/>
              <a:t>. Endovascular revascularization</a:t>
            </a:r>
          </a:p>
          <a:p>
            <a:pPr>
              <a:buClr>
                <a:srgbClr val="C00000"/>
              </a:buClr>
            </a:pPr>
            <a:r>
              <a:rPr lang="en-US" dirty="0"/>
              <a:t>ii. Hybrid revascularization</a:t>
            </a:r>
          </a:p>
          <a:p>
            <a:pPr>
              <a:buClr>
                <a:srgbClr val="C00000"/>
              </a:buClr>
            </a:pPr>
            <a:r>
              <a:rPr lang="en-US" dirty="0"/>
              <a:t>iii. Open revascularization</a:t>
            </a:r>
          </a:p>
        </p:txBody>
      </p:sp>
    </p:spTree>
    <p:extLst>
      <p:ext uri="{BB962C8B-B14F-4D97-AF65-F5344CB8AC3E}">
        <p14:creationId xmlns:p14="http://schemas.microsoft.com/office/powerpoint/2010/main" val="68012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b="1" dirty="0"/>
              <a:t>Patients with arterial wounds: Society for Vascular Surgery</a:t>
            </a:r>
            <a:endParaRPr lang="en-US" sz="4000" dirty="0"/>
          </a:p>
        </p:txBody>
      </p:sp>
      <p:sp>
        <p:nvSpPr>
          <p:cNvPr id="6" name="Rectangle 5"/>
          <p:cNvSpPr/>
          <p:nvPr/>
        </p:nvSpPr>
        <p:spPr>
          <a:xfrm>
            <a:off x="729206" y="1886451"/>
            <a:ext cx="10984373" cy="2862322"/>
          </a:xfrm>
          <a:prstGeom prst="rect">
            <a:avLst/>
          </a:prstGeom>
        </p:spPr>
        <p:txBody>
          <a:bodyPr wrap="square">
            <a:spAutoFit/>
          </a:bodyPr>
          <a:lstStyle/>
          <a:p>
            <a:pPr>
              <a:buClr>
                <a:srgbClr val="C00000"/>
              </a:buClr>
            </a:pPr>
            <a:r>
              <a:rPr lang="en-US" sz="2000" dirty="0"/>
              <a:t>General concepts:</a:t>
            </a:r>
          </a:p>
          <a:p>
            <a:pPr marL="342900" indent="-342900">
              <a:buClr>
                <a:srgbClr val="C00000"/>
              </a:buClr>
              <a:buFont typeface="Arial" charset="0"/>
              <a:buChar char="•"/>
            </a:pPr>
            <a:r>
              <a:rPr lang="en-US" sz="2000" dirty="0"/>
              <a:t>ABI in isolation, especially in patients with </a:t>
            </a:r>
            <a:r>
              <a:rPr lang="en-US" sz="2000" dirty="0" err="1"/>
              <a:t>dm</a:t>
            </a:r>
            <a:r>
              <a:rPr lang="en-US" sz="2000" dirty="0"/>
              <a:t> and </a:t>
            </a:r>
            <a:r>
              <a:rPr lang="en-US" sz="2000" dirty="0" err="1"/>
              <a:t>ckd</a:t>
            </a:r>
            <a:r>
              <a:rPr lang="en-US" sz="2000" dirty="0"/>
              <a:t> is not accurate.  ABI is a good test to rule in PAD if abnormal but not necessarily to rule out PAD.</a:t>
            </a:r>
          </a:p>
          <a:p>
            <a:pPr marL="342900" indent="-342900">
              <a:buClr>
                <a:srgbClr val="C00000"/>
              </a:buClr>
              <a:buFont typeface="Arial" charset="0"/>
              <a:buChar char="•"/>
            </a:pPr>
            <a:r>
              <a:rPr lang="en-US" sz="2000" dirty="0"/>
              <a:t>Should not </a:t>
            </a:r>
            <a:r>
              <a:rPr lang="en-US" sz="2000" dirty="0" err="1"/>
              <a:t>revascularize</a:t>
            </a:r>
            <a:r>
              <a:rPr lang="en-US" sz="2000" dirty="0"/>
              <a:t> patients if wound is so extensive that foot is not salvageable (unless revascularization is necessary to heal proximal amputation).</a:t>
            </a:r>
          </a:p>
          <a:p>
            <a:pPr marL="342900" indent="-342900">
              <a:buClr>
                <a:srgbClr val="C00000"/>
              </a:buClr>
              <a:buFont typeface="Arial" charset="0"/>
              <a:buChar char="•"/>
            </a:pPr>
            <a:r>
              <a:rPr lang="en-US" sz="2000" dirty="0"/>
              <a:t>Should not deem patient not a revascularization candidate without complete angiogram including images of the foot.</a:t>
            </a:r>
          </a:p>
          <a:p>
            <a:pPr marL="342900" indent="-342900">
              <a:buClr>
                <a:srgbClr val="C00000"/>
              </a:buClr>
              <a:buFont typeface="Arial" charset="0"/>
              <a:buChar char="•"/>
            </a:pPr>
            <a:r>
              <a:rPr lang="en-US" sz="2000" dirty="0"/>
              <a:t>Patients all need medical therapy – antiplatelet therapy, statins, smoking cessation, optimization of co-</a:t>
            </a:r>
            <a:r>
              <a:rPr lang="en-US" sz="2000" dirty="0" err="1"/>
              <a:t>morbities</a:t>
            </a:r>
            <a:r>
              <a:rPr lang="en-US" sz="2000" dirty="0"/>
              <a:t>.</a:t>
            </a:r>
          </a:p>
        </p:txBody>
      </p:sp>
      <p:sp>
        <p:nvSpPr>
          <p:cNvPr id="5" name="TextBox 4"/>
          <p:cNvSpPr txBox="1"/>
          <p:nvPr/>
        </p:nvSpPr>
        <p:spPr>
          <a:xfrm>
            <a:off x="3187698" y="6119336"/>
            <a:ext cx="8904790" cy="738664"/>
          </a:xfrm>
          <a:prstGeom prst="rect">
            <a:avLst/>
          </a:prstGeom>
          <a:noFill/>
        </p:spPr>
        <p:txBody>
          <a:bodyPr wrap="square" rtlCol="0">
            <a:spAutoFit/>
          </a:bodyPr>
          <a:lstStyle/>
          <a:p>
            <a:pPr marL="234950" indent="-234950">
              <a:buClr>
                <a:srgbClr val="C00000"/>
              </a:buClr>
            </a:pPr>
            <a:r>
              <a:rPr lang="en-US" sz="1400" dirty="0" err="1"/>
              <a:t>Hingorani</a:t>
            </a:r>
            <a:r>
              <a:rPr lang="en-US" sz="1400" dirty="0"/>
              <a:t> A, </a:t>
            </a:r>
            <a:r>
              <a:rPr lang="en-US" sz="1400" dirty="0" err="1"/>
              <a:t>LaMuraglia</a:t>
            </a:r>
            <a:r>
              <a:rPr lang="en-US" sz="1400" dirty="0"/>
              <a:t> GM, Henke P, et al. The management of diabetic foot: A clinical practice guideline by the Society for Vascular Surgery in collaboration with the American Podiatric Medical Association and the Society for Vascular Medicine. </a:t>
            </a:r>
            <a:r>
              <a:rPr lang="en-US" sz="1400" i="1" dirty="0"/>
              <a:t>J </a:t>
            </a:r>
            <a:r>
              <a:rPr lang="en-US" sz="1400" i="1" dirty="0" err="1"/>
              <a:t>Vasc</a:t>
            </a:r>
            <a:r>
              <a:rPr lang="en-US" sz="1400" i="1" dirty="0"/>
              <a:t> Surg</a:t>
            </a:r>
            <a:r>
              <a:rPr lang="en-US" sz="1400" dirty="0"/>
              <a:t>. 2016;63(2 </a:t>
            </a:r>
            <a:r>
              <a:rPr lang="en-US" sz="1400" dirty="0" err="1"/>
              <a:t>Suppl</a:t>
            </a:r>
            <a:r>
              <a:rPr lang="en-US" sz="1400" dirty="0"/>
              <a:t>):3S-21S. doi:10.1016/j.jvs.2015.10.003</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42577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b="1" dirty="0"/>
              <a:t>Society for Vascular Surgery Lower Extremity Guidelines: </a:t>
            </a:r>
            <a:r>
              <a:rPr lang="en-US" sz="4000" b="1" dirty="0" err="1"/>
              <a:t>WIfI</a:t>
            </a:r>
            <a:r>
              <a:rPr lang="en-US" sz="4000" b="1" dirty="0"/>
              <a:t> Classification System</a:t>
            </a:r>
            <a:endParaRPr lang="en-US" sz="4000" dirty="0"/>
          </a:p>
        </p:txBody>
      </p:sp>
      <p:sp>
        <p:nvSpPr>
          <p:cNvPr id="6" name="Rectangle 5"/>
          <p:cNvSpPr/>
          <p:nvPr/>
        </p:nvSpPr>
        <p:spPr>
          <a:xfrm>
            <a:off x="430306" y="1540217"/>
            <a:ext cx="11352721" cy="4093428"/>
          </a:xfrm>
          <a:prstGeom prst="rect">
            <a:avLst/>
          </a:prstGeom>
        </p:spPr>
        <p:txBody>
          <a:bodyPr wrap="square">
            <a:spAutoFit/>
          </a:bodyPr>
          <a:lstStyle/>
          <a:p>
            <a:pPr marL="342900" indent="-342900">
              <a:buClr>
                <a:srgbClr val="C00000"/>
              </a:buClr>
              <a:buFont typeface="Arial" charset="0"/>
              <a:buChar char="•"/>
            </a:pPr>
            <a:r>
              <a:rPr lang="en-US" sz="2000" dirty="0"/>
              <a:t>An improved understanding of the underlying disease and advances in therapy, particularly endovascular procedures, has rendered existing classification schemes obsolete while simultaneously highlighting the need for a more comprehensive system. The concept of a single dichotomous hemodynamic cutoff point for CLI no longer applies to the majority of patients encountered in current clinical practice; various degrees of ischemia may prove “critical” depending on the overall status of the limb. </a:t>
            </a:r>
          </a:p>
          <a:p>
            <a:pPr marL="342900" indent="-342900">
              <a:buClr>
                <a:srgbClr val="C00000"/>
              </a:buClr>
              <a:buFont typeface="Arial" charset="0"/>
              <a:buChar char="•"/>
            </a:pPr>
            <a:r>
              <a:rPr lang="en-US" sz="2000" dirty="0"/>
              <a:t>Ischemia, while of fundamental importance, is but one component among a triad of major factors that place a limb at risk for amputation. </a:t>
            </a:r>
          </a:p>
          <a:p>
            <a:pPr marL="342900" indent="-342900">
              <a:buClr>
                <a:srgbClr val="C00000"/>
              </a:buClr>
              <a:buFont typeface="Arial" charset="0"/>
              <a:buChar char="•"/>
            </a:pPr>
            <a:r>
              <a:rPr lang="en-US" sz="2000" dirty="0"/>
              <a:t>The proposed SVS Lower Extremity Threatened Limb Classification System is based simply on grading each of the three major factors (Wound, Ischemia, and foot Infection [</a:t>
            </a:r>
            <a:r>
              <a:rPr lang="en-US" sz="2000" dirty="0" err="1"/>
              <a:t>WIfI</a:t>
            </a:r>
            <a:r>
              <a:rPr lang="en-US" sz="2000" dirty="0"/>
              <a:t>]). </a:t>
            </a:r>
          </a:p>
          <a:p>
            <a:pPr marL="342900" indent="-342900">
              <a:buClr>
                <a:srgbClr val="C00000"/>
              </a:buClr>
              <a:buFont typeface="Arial" charset="0"/>
              <a:buChar char="•"/>
            </a:pPr>
            <a:r>
              <a:rPr lang="en-US" sz="2000" dirty="0"/>
              <a:t>This classification system is hereinafter referred to as SVS </a:t>
            </a:r>
            <a:r>
              <a:rPr lang="en-US" sz="2000" dirty="0" err="1"/>
              <a:t>WIfI</a:t>
            </a:r>
            <a:r>
              <a:rPr lang="en-US" sz="2000" dirty="0"/>
              <a:t>. It is based on a scale from 0 to 3, where 0 represents none, 1 mild, 2 moderate, and 3 severe. </a:t>
            </a:r>
          </a:p>
          <a:p>
            <a:pPr marL="342900" indent="-342900">
              <a:buClr>
                <a:srgbClr val="C00000"/>
              </a:buClr>
              <a:buFont typeface="Arial" charset="0"/>
              <a:buChar char="•"/>
            </a:pPr>
            <a:r>
              <a:rPr lang="en-US" sz="2000" dirty="0"/>
              <a:t>This classification represents a synthesis of multiple previously published classification schemes that merges systems focused on diabetic foot ulcers and pure ischemia models. </a:t>
            </a:r>
          </a:p>
        </p:txBody>
      </p:sp>
      <p:sp>
        <p:nvSpPr>
          <p:cNvPr id="5" name="TextBox 4"/>
          <p:cNvSpPr txBox="1"/>
          <p:nvPr/>
        </p:nvSpPr>
        <p:spPr>
          <a:xfrm>
            <a:off x="3187698" y="6119336"/>
            <a:ext cx="8904790" cy="738664"/>
          </a:xfrm>
          <a:prstGeom prst="rect">
            <a:avLst/>
          </a:prstGeom>
          <a:noFill/>
        </p:spPr>
        <p:txBody>
          <a:bodyPr wrap="square" rtlCol="0">
            <a:spAutoFit/>
          </a:bodyPr>
          <a:lstStyle/>
          <a:p>
            <a:pPr marL="234950" indent="-234950">
              <a:buClr>
                <a:srgbClr val="C00000"/>
              </a:buClr>
            </a:pPr>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314717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b="1" dirty="0"/>
              <a:t>Society for Vascular Surgery Lower Extremity Guidelines: WIFI Classification System</a:t>
            </a:r>
            <a:endParaRPr lang="en-US" sz="4000" dirty="0"/>
          </a:p>
        </p:txBody>
      </p:sp>
      <p:sp>
        <p:nvSpPr>
          <p:cNvPr id="6" name="Rectangle 5"/>
          <p:cNvSpPr/>
          <p:nvPr/>
        </p:nvSpPr>
        <p:spPr>
          <a:xfrm>
            <a:off x="798654" y="1540217"/>
            <a:ext cx="10984373" cy="4401205"/>
          </a:xfrm>
          <a:prstGeom prst="rect">
            <a:avLst/>
          </a:prstGeom>
        </p:spPr>
        <p:txBody>
          <a:bodyPr wrap="square">
            <a:spAutoFit/>
          </a:bodyPr>
          <a:lstStyle/>
          <a:p>
            <a:pPr>
              <a:buClr>
                <a:srgbClr val="C00000"/>
              </a:buClr>
            </a:pPr>
            <a:r>
              <a:rPr lang="en-US" sz="2000" dirty="0"/>
              <a:t>In 2014, The Society for Vascular Surgery Lower Extremity Guidelines Committee published a classification system for threatened lower limbs, categorizing and grading (0–3) the three major risk factors leading to amputation: </a:t>
            </a:r>
            <a:r>
              <a:rPr lang="en-US" sz="2000" b="1" dirty="0"/>
              <a:t>wound, ischemia and foot infection </a:t>
            </a:r>
            <a:r>
              <a:rPr lang="en-US" sz="2000" dirty="0"/>
              <a:t>(</a:t>
            </a:r>
            <a:r>
              <a:rPr lang="en-US" sz="2000" dirty="0" err="1"/>
              <a:t>WIfI</a:t>
            </a:r>
            <a:r>
              <a:rPr lang="en-US" sz="2000" dirty="0"/>
              <a:t>). The </a:t>
            </a:r>
            <a:r>
              <a:rPr lang="en-US" sz="2000" dirty="0" err="1"/>
              <a:t>WIfI</a:t>
            </a:r>
            <a:r>
              <a:rPr lang="en-US" sz="2000" dirty="0"/>
              <a:t> system merges existing classification systems, including the Infectious Diseases Society of America (IDSA) classification for diabetic foot infections, into a single concise system. After grading each category, one can then clinically stage the affected limb to estimate risk of amputation at one year.</a:t>
            </a:r>
          </a:p>
          <a:p>
            <a:pPr marL="342900" indent="-342900">
              <a:buClr>
                <a:srgbClr val="C00000"/>
              </a:buClr>
              <a:buFont typeface="Arial" charset="0"/>
              <a:buChar char="•"/>
            </a:pPr>
            <a:r>
              <a:rPr lang="en-US" sz="2000" dirty="0"/>
              <a:t>Not only does </a:t>
            </a:r>
            <a:r>
              <a:rPr lang="en-US" sz="2000" dirty="0" err="1"/>
              <a:t>WIfI</a:t>
            </a:r>
            <a:r>
              <a:rPr lang="en-US" sz="2000" dirty="0"/>
              <a:t> predict amputation risk, it is the only system that can standardize outcome comparisons for accurate analysis of the increasing number of available therapies. The </a:t>
            </a:r>
            <a:r>
              <a:rPr lang="en-US" sz="2000" dirty="0" err="1"/>
              <a:t>WIfI</a:t>
            </a:r>
            <a:r>
              <a:rPr lang="en-US" sz="2000" dirty="0"/>
              <a:t> classification has the capability to improve guideline-based management of these complex and resource-intensive patients.</a:t>
            </a:r>
          </a:p>
          <a:p>
            <a:pPr marL="342900" indent="-342900">
              <a:buClr>
                <a:srgbClr val="C00000"/>
              </a:buClr>
              <a:buFont typeface="Arial" charset="0"/>
              <a:buChar char="•"/>
            </a:pPr>
            <a:r>
              <a:rPr lang="en-US" sz="2000" dirty="0"/>
              <a:t>The Society for Vascular Surgery </a:t>
            </a:r>
            <a:r>
              <a:rPr lang="en-US" sz="2000" dirty="0" err="1"/>
              <a:t>WIfI</a:t>
            </a:r>
            <a:r>
              <a:rPr lang="en-US" sz="2000" dirty="0"/>
              <a:t> system is intended for any patient with a diabetic foot ulcer, non-healing foot ulcer present for two or more weeks, foot/lower extremity gangrene, or ischemic rest pain. It is not meant for patients with acute ischemia, emboli, trauma, non-atherosclerotic diseases such as vasospastic disorders, or pure venous ulcers.</a:t>
            </a:r>
          </a:p>
        </p:txBody>
      </p:sp>
      <p:sp>
        <p:nvSpPr>
          <p:cNvPr id="5" name="TextBox 4"/>
          <p:cNvSpPr txBox="1"/>
          <p:nvPr/>
        </p:nvSpPr>
        <p:spPr>
          <a:xfrm>
            <a:off x="3187698" y="6119336"/>
            <a:ext cx="8904790" cy="738664"/>
          </a:xfrm>
          <a:prstGeom prst="rect">
            <a:avLst/>
          </a:prstGeom>
          <a:noFill/>
        </p:spPr>
        <p:txBody>
          <a:bodyPr wrap="square" rtlCol="0">
            <a:spAutoFit/>
          </a:bodyPr>
          <a:lstStyle/>
          <a:p>
            <a:pPr marL="234950" indent="-234950">
              <a:buClr>
                <a:srgbClr val="C00000"/>
              </a:buClr>
            </a:pPr>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1496293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b="1" dirty="0"/>
              <a:t>Society for Vascular Surgery Lower Extremity Guidelines: WIFI Classification System</a:t>
            </a:r>
            <a:endParaRPr lang="en-US" sz="4000" dirty="0"/>
          </a:p>
        </p:txBody>
      </p:sp>
      <p:sp>
        <p:nvSpPr>
          <p:cNvPr id="5" name="TextBox 4"/>
          <p:cNvSpPr txBox="1"/>
          <p:nvPr/>
        </p:nvSpPr>
        <p:spPr>
          <a:xfrm>
            <a:off x="3187698" y="6119336"/>
            <a:ext cx="8904790" cy="738664"/>
          </a:xfrm>
          <a:prstGeom prst="rect">
            <a:avLst/>
          </a:prstGeom>
          <a:noFill/>
        </p:spPr>
        <p:txBody>
          <a:bodyPr wrap="square" rtlCol="0">
            <a:spAutoFit/>
          </a:bodyPr>
          <a:lstStyle/>
          <a:p>
            <a:pPr marL="234950" indent="-234950"/>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997" y="2149154"/>
            <a:ext cx="10058400" cy="3877585"/>
          </a:xfrm>
          <a:prstGeom prst="rect">
            <a:avLst/>
          </a:prstGeom>
        </p:spPr>
      </p:pic>
      <p:sp>
        <p:nvSpPr>
          <p:cNvPr id="4" name="Rectangle 3"/>
          <p:cNvSpPr/>
          <p:nvPr/>
        </p:nvSpPr>
        <p:spPr>
          <a:xfrm>
            <a:off x="4719731" y="1594892"/>
            <a:ext cx="1925271" cy="461665"/>
          </a:xfrm>
          <a:prstGeom prst="rect">
            <a:avLst/>
          </a:prstGeom>
        </p:spPr>
        <p:txBody>
          <a:bodyPr wrap="none">
            <a:spAutoFit/>
          </a:bodyPr>
          <a:lstStyle/>
          <a:p>
            <a:r>
              <a:rPr lang="en-US" sz="2400" b="1" dirty="0"/>
              <a:t>Wound (“W”)</a:t>
            </a:r>
            <a:endParaRPr lang="en-US" sz="2400" dirty="0"/>
          </a:p>
        </p:txBody>
      </p:sp>
    </p:spTree>
    <p:extLst>
      <p:ext uri="{BB962C8B-B14F-4D97-AF65-F5344CB8AC3E}">
        <p14:creationId xmlns:p14="http://schemas.microsoft.com/office/powerpoint/2010/main" val="3770469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5" y="411418"/>
            <a:ext cx="11343189" cy="1325563"/>
          </a:xfrm>
        </p:spPr>
        <p:txBody>
          <a:bodyPr>
            <a:normAutofit/>
          </a:bodyPr>
          <a:lstStyle/>
          <a:p>
            <a:pPr algn="ctr">
              <a:buClr>
                <a:srgbClr val="C00000"/>
              </a:buClr>
            </a:pPr>
            <a:r>
              <a:rPr lang="en-US" sz="4000" dirty="0">
                <a:latin typeface="Arial" panose="020B0604020202020204" pitchFamily="34" charset="0"/>
                <a:cs typeface="Arial" panose="020B0604020202020204" pitchFamily="34" charset="0"/>
              </a:rPr>
              <a:t>Agenda</a:t>
            </a:r>
          </a:p>
        </p:txBody>
      </p:sp>
      <p:sp>
        <p:nvSpPr>
          <p:cNvPr id="7" name="Content Placeholder 2"/>
          <p:cNvSpPr txBox="1">
            <a:spLocks/>
          </p:cNvSpPr>
          <p:nvPr/>
        </p:nvSpPr>
        <p:spPr>
          <a:xfrm>
            <a:off x="983848" y="1383957"/>
            <a:ext cx="10648708" cy="4906880"/>
          </a:xfrm>
          <a:prstGeom prst="rect">
            <a:avLst/>
          </a:prstGeom>
        </p:spPr>
        <p:txBody>
          <a:bodyPr vert="horz" lIns="91440" tIns="45720" rIns="91440" bIns="45720" numCol="2" rtlCol="0">
            <a:normAutofit fontScale="47500" lnSpcReduction="20000"/>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dirty="0">
                <a:solidFill>
                  <a:schemeClr val="tx1"/>
                </a:solidFill>
              </a:rPr>
              <a:t>Diabetes and limb salvage</a:t>
            </a:r>
          </a:p>
          <a:p>
            <a:pPr>
              <a:buClr>
                <a:srgbClr val="C00000"/>
              </a:buClr>
            </a:pPr>
            <a:r>
              <a:rPr lang="en-US" dirty="0">
                <a:solidFill>
                  <a:schemeClr val="tx1"/>
                </a:solidFill>
              </a:rPr>
              <a:t>Diabetic foot ulcer protocol? </a:t>
            </a:r>
          </a:p>
          <a:p>
            <a:pPr>
              <a:buClr>
                <a:srgbClr val="C00000"/>
              </a:buClr>
            </a:pPr>
            <a:r>
              <a:rPr lang="en-US" dirty="0">
                <a:solidFill>
                  <a:schemeClr val="tx1"/>
                </a:solidFill>
              </a:rPr>
              <a:t>What are the key components of the DFU protocol? </a:t>
            </a:r>
          </a:p>
          <a:p>
            <a:pPr>
              <a:buClr>
                <a:srgbClr val="C00000"/>
              </a:buClr>
            </a:pPr>
            <a:r>
              <a:rPr lang="en-US" dirty="0">
                <a:solidFill>
                  <a:schemeClr val="tx1"/>
                </a:solidFill>
              </a:rPr>
              <a:t>What history is taken? </a:t>
            </a:r>
          </a:p>
          <a:p>
            <a:pPr>
              <a:buClr>
                <a:srgbClr val="C00000"/>
              </a:buClr>
            </a:pPr>
            <a:r>
              <a:rPr lang="en-US" dirty="0">
                <a:solidFill>
                  <a:schemeClr val="tx1"/>
                </a:solidFill>
              </a:rPr>
              <a:t>Radiographic testing</a:t>
            </a:r>
          </a:p>
          <a:p>
            <a:pPr>
              <a:buClr>
                <a:srgbClr val="C00000"/>
              </a:buClr>
            </a:pPr>
            <a:r>
              <a:rPr lang="en-US" dirty="0">
                <a:solidFill>
                  <a:schemeClr val="tx1"/>
                </a:solidFill>
              </a:rPr>
              <a:t>What is role of Hemoglobin A1c on healing? </a:t>
            </a:r>
          </a:p>
          <a:p>
            <a:pPr>
              <a:buClr>
                <a:srgbClr val="C00000"/>
              </a:buClr>
            </a:pPr>
            <a:r>
              <a:rPr lang="en-US" dirty="0">
                <a:solidFill>
                  <a:schemeClr val="tx1"/>
                </a:solidFill>
              </a:rPr>
              <a:t>How accurate is ABI in diagnosing PAD? </a:t>
            </a:r>
          </a:p>
          <a:p>
            <a:pPr>
              <a:buClr>
                <a:srgbClr val="C00000"/>
              </a:buClr>
            </a:pPr>
            <a:r>
              <a:rPr lang="en-US" dirty="0">
                <a:solidFill>
                  <a:schemeClr val="tx1"/>
                </a:solidFill>
              </a:rPr>
              <a:t>What is molecular basis of debridement? </a:t>
            </a:r>
          </a:p>
          <a:p>
            <a:pPr>
              <a:buClr>
                <a:srgbClr val="C00000"/>
              </a:buClr>
            </a:pPr>
            <a:r>
              <a:rPr lang="en-US" dirty="0">
                <a:solidFill>
                  <a:schemeClr val="tx1"/>
                </a:solidFill>
              </a:rPr>
              <a:t>When to debride? </a:t>
            </a:r>
          </a:p>
          <a:p>
            <a:pPr>
              <a:buClr>
                <a:srgbClr val="C00000"/>
              </a:buClr>
            </a:pPr>
            <a:r>
              <a:rPr lang="en-US" dirty="0">
                <a:solidFill>
                  <a:schemeClr val="tx1"/>
                </a:solidFill>
              </a:rPr>
              <a:t>What are antibiotic recommendations? </a:t>
            </a:r>
          </a:p>
          <a:p>
            <a:pPr>
              <a:buClr>
                <a:srgbClr val="C00000"/>
              </a:buClr>
            </a:pPr>
            <a:r>
              <a:rPr lang="en-US" dirty="0">
                <a:solidFill>
                  <a:schemeClr val="tx1"/>
                </a:solidFill>
              </a:rPr>
              <a:t>What does Society for Vascular Surgery say? </a:t>
            </a:r>
          </a:p>
          <a:p>
            <a:pPr>
              <a:buClr>
                <a:srgbClr val="C00000"/>
              </a:buClr>
            </a:pPr>
            <a:r>
              <a:rPr lang="en-US" dirty="0">
                <a:solidFill>
                  <a:schemeClr val="tx1"/>
                </a:solidFill>
              </a:rPr>
              <a:t>Hot to treat chronic limb threatening ischemia? </a:t>
            </a:r>
          </a:p>
          <a:p>
            <a:pPr>
              <a:buClr>
                <a:srgbClr val="C00000"/>
              </a:buClr>
            </a:pPr>
            <a:r>
              <a:rPr lang="en-US" dirty="0">
                <a:solidFill>
                  <a:schemeClr val="tx1"/>
                </a:solidFill>
              </a:rPr>
              <a:t>Diagnosis &amp; treatment for lower extremity ulcers</a:t>
            </a:r>
          </a:p>
          <a:p>
            <a:pPr>
              <a:buClr>
                <a:srgbClr val="C00000"/>
              </a:buClr>
            </a:pPr>
            <a:r>
              <a:rPr lang="en-US" dirty="0">
                <a:solidFill>
                  <a:schemeClr val="tx1"/>
                </a:solidFill>
              </a:rPr>
              <a:t>Clinical characteristics of a wound emergency</a:t>
            </a:r>
          </a:p>
          <a:p>
            <a:pPr>
              <a:buClr>
                <a:srgbClr val="C00000"/>
              </a:buClr>
            </a:pPr>
            <a:r>
              <a:rPr lang="en-US" dirty="0">
                <a:solidFill>
                  <a:schemeClr val="tx1"/>
                </a:solidFill>
              </a:rPr>
              <a:t>How to decrease amputations? </a:t>
            </a:r>
          </a:p>
          <a:p>
            <a:pPr>
              <a:buClr>
                <a:srgbClr val="C00000"/>
              </a:buClr>
            </a:pPr>
            <a:r>
              <a:rPr lang="en-US" dirty="0">
                <a:solidFill>
                  <a:schemeClr val="tx1"/>
                </a:solidFill>
              </a:rPr>
              <a:t>Does diabetes and aging result in impaired healing? </a:t>
            </a:r>
          </a:p>
          <a:p>
            <a:pPr>
              <a:buClr>
                <a:srgbClr val="C00000"/>
              </a:buClr>
            </a:pPr>
            <a:r>
              <a:rPr lang="en-US" dirty="0">
                <a:solidFill>
                  <a:schemeClr val="tx1"/>
                </a:solidFill>
              </a:rPr>
              <a:t>From a research perspective, can wounds be standardized? </a:t>
            </a:r>
          </a:p>
          <a:p>
            <a:pPr>
              <a:buClr>
                <a:srgbClr val="C00000"/>
              </a:buClr>
            </a:pPr>
            <a:r>
              <a:rPr lang="en-US" dirty="0">
                <a:solidFill>
                  <a:schemeClr val="tx1"/>
                </a:solidFill>
              </a:rPr>
              <a:t>Should </a:t>
            </a:r>
            <a:r>
              <a:rPr lang="en-US" dirty="0" err="1">
                <a:solidFill>
                  <a:schemeClr val="tx1"/>
                </a:solidFill>
              </a:rPr>
              <a:t>infrapopliteal</a:t>
            </a:r>
            <a:r>
              <a:rPr lang="en-US" dirty="0">
                <a:solidFill>
                  <a:schemeClr val="tx1"/>
                </a:solidFill>
              </a:rPr>
              <a:t> atherosclerotic disease be vascularized in the elderly? </a:t>
            </a:r>
          </a:p>
          <a:p>
            <a:pPr>
              <a:buClr>
                <a:srgbClr val="C00000"/>
              </a:buClr>
            </a:pPr>
            <a:r>
              <a:rPr lang="en-US" dirty="0">
                <a:solidFill>
                  <a:schemeClr val="tx1"/>
                </a:solidFill>
              </a:rPr>
              <a:t>What is the endpoint of PAD? </a:t>
            </a:r>
          </a:p>
          <a:p>
            <a:pPr>
              <a:buClr>
                <a:srgbClr val="C00000"/>
              </a:buClr>
            </a:pPr>
            <a:r>
              <a:rPr lang="en-US" dirty="0">
                <a:solidFill>
                  <a:schemeClr val="tx1"/>
                </a:solidFill>
              </a:rPr>
              <a:t>How to classify PAD? </a:t>
            </a:r>
          </a:p>
          <a:p>
            <a:pPr>
              <a:buClr>
                <a:srgbClr val="C00000"/>
              </a:buClr>
            </a:pPr>
            <a:r>
              <a:rPr lang="en-US" dirty="0">
                <a:solidFill>
                  <a:schemeClr val="tx1"/>
                </a:solidFill>
              </a:rPr>
              <a:t>Progression of simple DFU to gangrene</a:t>
            </a:r>
          </a:p>
          <a:p>
            <a:pPr>
              <a:buClr>
                <a:srgbClr val="C00000"/>
              </a:buClr>
            </a:pPr>
            <a:r>
              <a:rPr lang="en-US" dirty="0">
                <a:solidFill>
                  <a:schemeClr val="tx1"/>
                </a:solidFill>
              </a:rPr>
              <a:t>Pedal access vascular interventions</a:t>
            </a:r>
          </a:p>
          <a:p>
            <a:pPr>
              <a:buClr>
                <a:srgbClr val="C00000"/>
              </a:buClr>
            </a:pPr>
            <a:r>
              <a:rPr lang="en-US" dirty="0">
                <a:solidFill>
                  <a:schemeClr val="tx1"/>
                </a:solidFill>
              </a:rPr>
              <a:t>Lower extremity vasculature</a:t>
            </a:r>
          </a:p>
          <a:p>
            <a:pPr>
              <a:buClr>
                <a:srgbClr val="C00000"/>
              </a:buClr>
            </a:pPr>
            <a:r>
              <a:rPr lang="en-US" dirty="0">
                <a:solidFill>
                  <a:schemeClr val="tx1"/>
                </a:solidFill>
              </a:rPr>
              <a:t>Anterior tibial artery case</a:t>
            </a:r>
          </a:p>
          <a:p>
            <a:pPr>
              <a:buClr>
                <a:srgbClr val="C00000"/>
              </a:buClr>
            </a:pPr>
            <a:r>
              <a:rPr lang="en-US" dirty="0">
                <a:solidFill>
                  <a:schemeClr val="tx1"/>
                </a:solidFill>
              </a:rPr>
              <a:t>Outcomes: what data is collected? </a:t>
            </a:r>
          </a:p>
          <a:p>
            <a:pPr>
              <a:buClr>
                <a:srgbClr val="C00000"/>
              </a:buClr>
            </a:pPr>
            <a:r>
              <a:rPr lang="en-US" dirty="0">
                <a:solidFill>
                  <a:schemeClr val="tx1"/>
                </a:solidFill>
              </a:rPr>
              <a:t>Hospital cost of non-healing wounds</a:t>
            </a:r>
          </a:p>
          <a:p>
            <a:pPr>
              <a:buClr>
                <a:srgbClr val="C00000"/>
              </a:buClr>
            </a:pPr>
            <a:r>
              <a:rPr lang="en-US" dirty="0">
                <a:solidFill>
                  <a:schemeClr val="tx1"/>
                </a:solidFill>
              </a:rPr>
              <a:t>What is pathological importance of tissue left behind? </a:t>
            </a:r>
          </a:p>
          <a:p>
            <a:pPr>
              <a:buClr>
                <a:srgbClr val="C00000"/>
              </a:buClr>
            </a:pPr>
            <a:r>
              <a:rPr lang="en-US" dirty="0">
                <a:solidFill>
                  <a:schemeClr val="tx1"/>
                </a:solidFill>
              </a:rPr>
              <a:t>Pathology of necrotizing fasciitis</a:t>
            </a:r>
          </a:p>
          <a:p>
            <a:pPr>
              <a:buClr>
                <a:srgbClr val="C00000"/>
              </a:buClr>
            </a:pPr>
            <a:r>
              <a:rPr lang="en-US" dirty="0">
                <a:solidFill>
                  <a:schemeClr val="tx1"/>
                </a:solidFill>
              </a:rPr>
              <a:t>Goals of outcomes-based research for older adults with wounds</a:t>
            </a:r>
          </a:p>
          <a:p>
            <a:pPr>
              <a:buClr>
                <a:srgbClr val="C00000"/>
              </a:buClr>
            </a:pPr>
            <a:r>
              <a:rPr lang="en-US" dirty="0">
                <a:solidFill>
                  <a:schemeClr val="tx1"/>
                </a:solidFill>
              </a:rPr>
              <a:t>WEMR and when to amputate? </a:t>
            </a:r>
          </a:p>
          <a:p>
            <a:pPr>
              <a:buClr>
                <a:srgbClr val="C00000"/>
              </a:buClr>
            </a:pPr>
            <a:r>
              <a:rPr lang="en-US" dirty="0">
                <a:solidFill>
                  <a:schemeClr val="tx1"/>
                </a:solidFill>
              </a:rPr>
              <a:t>Necrosis of leg: venous ulcer vs. pyoderma gangrenosum</a:t>
            </a:r>
          </a:p>
          <a:p>
            <a:pPr>
              <a:buClr>
                <a:srgbClr val="C00000"/>
              </a:buClr>
            </a:pPr>
            <a:r>
              <a:rPr lang="en-US" dirty="0">
                <a:solidFill>
                  <a:schemeClr val="tx1"/>
                </a:solidFill>
              </a:rPr>
              <a:t>What does the underlying tissue look like? </a:t>
            </a:r>
          </a:p>
          <a:p>
            <a:pPr>
              <a:buClr>
                <a:srgbClr val="C00000"/>
              </a:buClr>
            </a:pPr>
            <a:r>
              <a:rPr lang="en-US" dirty="0">
                <a:solidFill>
                  <a:schemeClr val="tx1"/>
                </a:solidFill>
              </a:rPr>
              <a:t>Is it osteomyelitis? </a:t>
            </a:r>
          </a:p>
          <a:p>
            <a:pPr>
              <a:buClr>
                <a:srgbClr val="C00000"/>
              </a:buClr>
            </a:pPr>
            <a:r>
              <a:rPr lang="en-US" dirty="0">
                <a:solidFill>
                  <a:schemeClr val="tx1"/>
                </a:solidFill>
              </a:rPr>
              <a:t>Diagnosis of diabetic peripheral neuropathy in patients with lower extremity wounds</a:t>
            </a:r>
          </a:p>
          <a:p>
            <a:pPr>
              <a:buClr>
                <a:srgbClr val="C00000"/>
              </a:buClr>
            </a:pPr>
            <a:r>
              <a:rPr lang="en-US" sz="2800" dirty="0">
                <a:solidFill>
                  <a:schemeClr val="tx1"/>
                </a:solidFill>
              </a:rPr>
              <a:t>What’s New in the Field of Wound Photography and Quantification</a:t>
            </a:r>
            <a:endParaRPr lang="en-US" dirty="0">
              <a:solidFill>
                <a:schemeClr val="tx1"/>
              </a:solidFill>
            </a:endParaRPr>
          </a:p>
          <a:p>
            <a:pPr>
              <a:buClr>
                <a:srgbClr val="C00000"/>
              </a:buClr>
            </a:pPr>
            <a:endParaRPr lang="en-US" dirty="0">
              <a:solidFill>
                <a:schemeClr val="tx1"/>
              </a:solidFill>
            </a:endParaRPr>
          </a:p>
        </p:txBody>
      </p:sp>
    </p:spTree>
    <p:extLst>
      <p:ext uri="{BB962C8B-B14F-4D97-AF65-F5344CB8AC3E}">
        <p14:creationId xmlns:p14="http://schemas.microsoft.com/office/powerpoint/2010/main" val="106851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26229"/>
            <a:ext cx="11907294" cy="1325563"/>
          </a:xfrm>
        </p:spPr>
        <p:txBody>
          <a:bodyPr>
            <a:normAutofit/>
          </a:bodyPr>
          <a:lstStyle/>
          <a:p>
            <a:pPr algn="ctr"/>
            <a:r>
              <a:rPr lang="en-US" sz="4000" b="1" dirty="0"/>
              <a:t>Society for Vascular Surgery Lower Extremity Guidelines: WIFI Classification System</a:t>
            </a:r>
            <a:endParaRPr lang="en-US" sz="4000" dirty="0"/>
          </a:p>
        </p:txBody>
      </p:sp>
      <p:sp>
        <p:nvSpPr>
          <p:cNvPr id="5" name="TextBox 4"/>
          <p:cNvSpPr txBox="1"/>
          <p:nvPr/>
        </p:nvSpPr>
        <p:spPr>
          <a:xfrm>
            <a:off x="3187698" y="6130911"/>
            <a:ext cx="8904790" cy="738664"/>
          </a:xfrm>
          <a:prstGeom prst="rect">
            <a:avLst/>
          </a:prstGeom>
          <a:noFill/>
        </p:spPr>
        <p:txBody>
          <a:bodyPr wrap="square" rtlCol="0">
            <a:spAutoFit/>
          </a:bodyPr>
          <a:lstStyle/>
          <a:p>
            <a:pPr marL="234950" indent="-234950"/>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sp>
        <p:nvSpPr>
          <p:cNvPr id="4" name="Rectangle 3"/>
          <p:cNvSpPr/>
          <p:nvPr/>
        </p:nvSpPr>
        <p:spPr>
          <a:xfrm>
            <a:off x="5154381" y="1750494"/>
            <a:ext cx="1928733" cy="461665"/>
          </a:xfrm>
          <a:prstGeom prst="rect">
            <a:avLst/>
          </a:prstGeom>
        </p:spPr>
        <p:txBody>
          <a:bodyPr wrap="none">
            <a:spAutoFit/>
          </a:bodyPr>
          <a:lstStyle/>
          <a:p>
            <a:r>
              <a:rPr lang="en-US" sz="2400" b="1" dirty="0"/>
              <a:t>Ischemia (“I”)</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516" y="2629111"/>
            <a:ext cx="11620982" cy="2623183"/>
          </a:xfrm>
          <a:prstGeom prst="rect">
            <a:avLst/>
          </a:prstGeom>
        </p:spPr>
      </p:pic>
    </p:spTree>
    <p:extLst>
      <p:ext uri="{BB962C8B-B14F-4D97-AF65-F5344CB8AC3E}">
        <p14:creationId xmlns:p14="http://schemas.microsoft.com/office/powerpoint/2010/main" val="54160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b="1" dirty="0"/>
              <a:t>Society for Vascular Surgery Lower Extremity Guidelines: WIFI Classification System</a:t>
            </a:r>
            <a:endParaRPr lang="en-US" sz="4000" dirty="0"/>
          </a:p>
        </p:txBody>
      </p:sp>
      <p:sp>
        <p:nvSpPr>
          <p:cNvPr id="5" name="TextBox 4"/>
          <p:cNvSpPr txBox="1"/>
          <p:nvPr/>
        </p:nvSpPr>
        <p:spPr>
          <a:xfrm>
            <a:off x="3187698" y="6119336"/>
            <a:ext cx="8904790" cy="738664"/>
          </a:xfrm>
          <a:prstGeom prst="rect">
            <a:avLst/>
          </a:prstGeom>
          <a:noFill/>
        </p:spPr>
        <p:txBody>
          <a:bodyPr wrap="square" rtlCol="0">
            <a:spAutoFit/>
          </a:bodyPr>
          <a:lstStyle/>
          <a:p>
            <a:pPr marL="234950" indent="-234950"/>
            <a:r>
              <a:rPr lang="en-US" sz="1400" dirty="0"/>
              <a:t>Mills JL </a:t>
            </a:r>
            <a:r>
              <a:rPr lang="en-US" sz="1400" dirty="0" err="1"/>
              <a:t>Sr</a:t>
            </a:r>
            <a:r>
              <a:rPr lang="en-US" sz="1400" dirty="0"/>
              <a:t>, Conte MS, Armstrong DG, et al. The Society for Vascular Surgery Lower Extremity Threatened Limb Classification System: risk stratification based on wound, ischemia, and foot infection (</a:t>
            </a:r>
            <a:r>
              <a:rPr lang="en-US" sz="1400" dirty="0" err="1"/>
              <a:t>WIfI</a:t>
            </a:r>
            <a:r>
              <a:rPr lang="en-US" sz="1400" dirty="0"/>
              <a:t>). </a:t>
            </a:r>
            <a:r>
              <a:rPr lang="en-US" sz="1400" i="1" dirty="0"/>
              <a:t>J </a:t>
            </a:r>
            <a:r>
              <a:rPr lang="en-US" sz="1400" i="1" dirty="0" err="1"/>
              <a:t>Vasc</a:t>
            </a:r>
            <a:r>
              <a:rPr lang="en-US" sz="1400" i="1" dirty="0"/>
              <a:t> Surg</a:t>
            </a:r>
            <a:r>
              <a:rPr lang="en-US" sz="1400" dirty="0"/>
              <a:t>. 2014;59(1):220-34.e342. doi:10.1016/j.jvs.2013.08.003</a:t>
            </a:r>
            <a:endParaRPr lang="en-US" sz="1400" dirty="0">
              <a:latin typeface="Calibri" charset="0"/>
              <a:ea typeface="Calibri" charset="0"/>
              <a:cs typeface="Calibri" charset="0"/>
            </a:endParaRPr>
          </a:p>
        </p:txBody>
      </p:sp>
      <p:sp>
        <p:nvSpPr>
          <p:cNvPr id="4" name="Rectangle 3"/>
          <p:cNvSpPr/>
          <p:nvPr/>
        </p:nvSpPr>
        <p:spPr>
          <a:xfrm>
            <a:off x="4874710" y="1528896"/>
            <a:ext cx="2716513" cy="461665"/>
          </a:xfrm>
          <a:prstGeom prst="rect">
            <a:avLst/>
          </a:prstGeom>
        </p:spPr>
        <p:txBody>
          <a:bodyPr wrap="none">
            <a:spAutoFit/>
          </a:bodyPr>
          <a:lstStyle/>
          <a:p>
            <a:r>
              <a:rPr lang="en-US" sz="2400" b="1" dirty="0"/>
              <a:t>Foot Infection (“FI”)</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67" y="1990561"/>
            <a:ext cx="10058400" cy="4128775"/>
          </a:xfrm>
          <a:prstGeom prst="rect">
            <a:avLst/>
          </a:prstGeom>
        </p:spPr>
      </p:pic>
    </p:spTree>
    <p:extLst>
      <p:ext uri="{BB962C8B-B14F-4D97-AF65-F5344CB8AC3E}">
        <p14:creationId xmlns:p14="http://schemas.microsoft.com/office/powerpoint/2010/main" val="250400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94627"/>
            <a:ext cx="11907294" cy="1325563"/>
          </a:xfrm>
        </p:spPr>
        <p:txBody>
          <a:bodyPr>
            <a:normAutofit/>
          </a:bodyPr>
          <a:lstStyle/>
          <a:p>
            <a:pPr algn="ctr"/>
            <a:r>
              <a:rPr lang="en-US" sz="4000" b="1" dirty="0"/>
              <a:t>Society for Vascular Surgery Lower Extremity Guidelines: WIFI Classification System</a:t>
            </a:r>
            <a:endParaRPr lang="en-US" sz="4000" dirty="0"/>
          </a:p>
        </p:txBody>
      </p:sp>
      <p:sp>
        <p:nvSpPr>
          <p:cNvPr id="5" name="TextBox 4"/>
          <p:cNvSpPr txBox="1"/>
          <p:nvPr/>
        </p:nvSpPr>
        <p:spPr>
          <a:xfrm>
            <a:off x="529818" y="6295935"/>
            <a:ext cx="11662182" cy="461665"/>
          </a:xfrm>
          <a:prstGeom prst="rect">
            <a:avLst/>
          </a:prstGeom>
          <a:noFill/>
        </p:spPr>
        <p:txBody>
          <a:bodyPr wrap="square" rtlCol="0">
            <a:spAutoFit/>
          </a:bodyPr>
          <a:lstStyle/>
          <a:p>
            <a:pPr marL="234950" indent="-234950"/>
            <a:r>
              <a:rPr lang="en-US" sz="1200" dirty="0"/>
              <a:t>Mills JL </a:t>
            </a:r>
            <a:r>
              <a:rPr lang="en-US" sz="1200" dirty="0" err="1"/>
              <a:t>Sr</a:t>
            </a:r>
            <a:r>
              <a:rPr lang="en-US" sz="1200" dirty="0"/>
              <a:t>, Conte MS, Armstrong DG, et al. The Society for Vascular Surgery Lower Extremity Threatened Limb Classification System: risk stratification based on wound, ischemia, and foot infection (</a:t>
            </a:r>
            <a:r>
              <a:rPr lang="en-US" sz="1200" dirty="0" err="1"/>
              <a:t>WIfI</a:t>
            </a:r>
            <a:r>
              <a:rPr lang="en-US" sz="1200" dirty="0"/>
              <a:t>). </a:t>
            </a:r>
            <a:r>
              <a:rPr lang="en-US" sz="1200" i="1" dirty="0"/>
              <a:t>J </a:t>
            </a:r>
            <a:r>
              <a:rPr lang="en-US" sz="1200" i="1" dirty="0" err="1"/>
              <a:t>Vasc</a:t>
            </a:r>
            <a:r>
              <a:rPr lang="en-US" sz="1200" i="1" dirty="0"/>
              <a:t> Surg</a:t>
            </a:r>
            <a:r>
              <a:rPr lang="en-US" sz="1200" dirty="0"/>
              <a:t>. 2014;59(1):220-34.e342. doi:10.1016/j.jvs.2013.08.003</a:t>
            </a:r>
            <a:endParaRPr lang="en-US" sz="1200" dirty="0">
              <a:latin typeface="Calibri" charset="0"/>
              <a:ea typeface="Calibri" charset="0"/>
              <a:cs typeface="Calibri" charset="0"/>
            </a:endParaRPr>
          </a:p>
        </p:txBody>
      </p:sp>
      <p:sp>
        <p:nvSpPr>
          <p:cNvPr id="9" name="Content Placeholder 2"/>
          <p:cNvSpPr>
            <a:spLocks noGrp="1"/>
          </p:cNvSpPr>
          <p:nvPr>
            <p:ph idx="1"/>
          </p:nvPr>
        </p:nvSpPr>
        <p:spPr>
          <a:xfrm>
            <a:off x="165101" y="1089743"/>
            <a:ext cx="11927387" cy="4949483"/>
          </a:xfrm>
        </p:spPr>
        <p:txBody>
          <a:bodyPr>
            <a:noAutofit/>
          </a:bodyPr>
          <a:lstStyle/>
          <a:p>
            <a:pPr marL="0" lvl="0" indent="0" algn="ctr">
              <a:buNone/>
            </a:pPr>
            <a:r>
              <a:rPr lang="en-US" sz="1500" dirty="0"/>
              <a:t>Key summary points for use of Society for Vascular Surgery Lower Extremity Threatened Limb SVS </a:t>
            </a:r>
            <a:r>
              <a:rPr lang="en-US" sz="1500" dirty="0" err="1"/>
              <a:t>Wifi</a:t>
            </a:r>
            <a:r>
              <a:rPr lang="en-US" sz="1500" dirty="0"/>
              <a:t> classification system:</a:t>
            </a:r>
          </a:p>
          <a:p>
            <a:pPr marL="514350" lvl="0" indent="-514350">
              <a:buFont typeface="+mj-lt"/>
              <a:buAutoNum type="arabicPeriod"/>
            </a:pPr>
            <a:r>
              <a:rPr lang="en-US" sz="1500" dirty="0"/>
              <a:t>The full </a:t>
            </a:r>
            <a:r>
              <a:rPr lang="en-US" sz="1500" dirty="0" err="1"/>
              <a:t>WiFI</a:t>
            </a:r>
            <a:r>
              <a:rPr lang="en-US" sz="1500" dirty="0"/>
              <a:t> system, is to be used for initial, baseline classification of all patients with ischemic rest pain or wounds within the spectrum of chronic lower limb ischemia when reporting outcomes, regardless of form of therapy. The system is not to be employed for patients with vasospastic and collagen vascular disease, vasculitis, </a:t>
            </a:r>
            <a:r>
              <a:rPr lang="en-US" sz="1500" dirty="0" err="1"/>
              <a:t>Buerger's</a:t>
            </a:r>
            <a:r>
              <a:rPr lang="en-US" sz="1500" dirty="0"/>
              <a:t> disease, acute limb ischemia, or acute trauma (mangled extremity).Patients with and without diabetes mellitus should be differentiated into separate categories for subsequent outcomes analysis. </a:t>
            </a:r>
          </a:p>
          <a:p>
            <a:pPr lvl="1"/>
            <a:r>
              <a:rPr lang="en-US" sz="1500" dirty="0"/>
              <a:t>Presence of neuropathy (</a:t>
            </a:r>
            <a:r>
              <a:rPr lang="en-US" sz="1500" u="sng" dirty="0"/>
              <a:t>+</a:t>
            </a:r>
            <a:r>
              <a:rPr lang="en-US" sz="1500" dirty="0"/>
              <a:t>) should be noted when possible in patients with diabetes in long-term studies of wound healing, ulcer recurrence, and amputation, since the presence of neuropathy (loss of protective sensation and motor neuropathic deformity) influences recurrence rate. </a:t>
            </a:r>
          </a:p>
          <a:p>
            <a:pPr marL="514350" indent="-514350">
              <a:buFont typeface="+mj-lt"/>
              <a:buAutoNum type="arabicPeriod"/>
            </a:pPr>
            <a:r>
              <a:rPr lang="en-US" sz="1500" dirty="0"/>
              <a:t>In the Wound (W) classification, depth takes priority over size. Although we recommend that a wound, if present, be measured, a shallow, 8-cm </a:t>
            </a:r>
            <a:r>
              <a:rPr lang="en-US" sz="1500" baseline="30000" dirty="0"/>
              <a:t>2</a:t>
            </a:r>
            <a:r>
              <a:rPr lang="en-US" sz="1500" dirty="0"/>
              <a:t> ulcer with no exposed tendon or bone would be classified as grade 1.</a:t>
            </a:r>
          </a:p>
          <a:p>
            <a:pPr lvl="1"/>
            <a:r>
              <a:rPr lang="en-US" sz="1500" dirty="0"/>
              <a:t>If a study of wound healing vs Wound (W) grade were performed, wounds would be classified by depth, and could also be categorized by size: small (&lt;5 cm </a:t>
            </a:r>
            <a:r>
              <a:rPr lang="en-US" sz="1500" baseline="30000" dirty="0"/>
              <a:t>2</a:t>
            </a:r>
            <a:r>
              <a:rPr lang="en-US" sz="1500" dirty="0"/>
              <a:t>), medium (5-10 cm </a:t>
            </a:r>
            <a:r>
              <a:rPr lang="en-US" sz="1500" baseline="30000" dirty="0"/>
              <a:t>2</a:t>
            </a:r>
            <a:r>
              <a:rPr lang="en-US" sz="1500" dirty="0"/>
              <a:t>), and large (&gt;10 cm </a:t>
            </a:r>
            <a:r>
              <a:rPr lang="en-US" sz="1500" baseline="30000" dirty="0"/>
              <a:t>2</a:t>
            </a:r>
            <a:r>
              <a:rPr lang="en-US" sz="1500" dirty="0"/>
              <a:t>)</a:t>
            </a:r>
          </a:p>
          <a:p>
            <a:pPr marL="514350" indent="-514350">
              <a:buFont typeface="+mj-lt"/>
              <a:buAutoNum type="arabicPeriod"/>
            </a:pPr>
            <a:r>
              <a:rPr lang="en-US" sz="1500" dirty="0"/>
              <a:t>TPs are preferred for classification of ischemia (I) in patients with diabetes mellitus, since ABI is often falsely elevated. </a:t>
            </a:r>
            <a:r>
              <a:rPr lang="en-US" sz="1500" dirty="0" err="1"/>
              <a:t>TcPO</a:t>
            </a:r>
            <a:r>
              <a:rPr lang="en-US" sz="1500" dirty="0"/>
              <a:t> </a:t>
            </a:r>
            <a:r>
              <a:rPr lang="en-US" sz="1500" baseline="-25000" dirty="0"/>
              <a:t>2</a:t>
            </a:r>
            <a:r>
              <a:rPr lang="en-US" sz="1500" dirty="0"/>
              <a:t>, SPP, and flat forefoot PVRs are also acceptable alternatives if TP is unavailable. All reports of outcomes with or without revascularization therapy require measurement and classification of baseline perfusion.</a:t>
            </a:r>
          </a:p>
          <a:p>
            <a:pPr marL="514350" indent="-514350">
              <a:buFont typeface="+mj-lt"/>
              <a:buAutoNum type="arabicPeriod"/>
            </a:pPr>
            <a:r>
              <a:rPr lang="en-US" sz="1500" dirty="0"/>
              <a:t> In reporting the outcomes of revascularization procedures, patients should be restaged after control of infection, if present, and/or after any debridement, if performed, prior to revascularization. (see risk/benefit table) </a:t>
            </a:r>
          </a:p>
          <a:p>
            <a:pPr lvl="1"/>
            <a:r>
              <a:rPr lang="en-US" sz="1500" dirty="0"/>
              <a:t>Group a patients: no infection within 30 days, or simple infection controlled with antibiotics alone</a:t>
            </a:r>
          </a:p>
          <a:p>
            <a:pPr lvl="1"/>
            <a:r>
              <a:rPr lang="en-US" sz="1500" dirty="0"/>
              <a:t>Group b patients: had infection that required incision and drainage or debridement/partial amputation to control</a:t>
            </a:r>
          </a:p>
        </p:txBody>
      </p:sp>
    </p:spTree>
    <p:extLst>
      <p:ext uri="{BB962C8B-B14F-4D97-AF65-F5344CB8AC3E}">
        <p14:creationId xmlns:p14="http://schemas.microsoft.com/office/powerpoint/2010/main" val="129810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63146"/>
            <a:ext cx="11907294" cy="1325563"/>
          </a:xfrm>
        </p:spPr>
        <p:txBody>
          <a:bodyPr>
            <a:normAutofit/>
          </a:bodyPr>
          <a:lstStyle/>
          <a:p>
            <a:pPr algn="ctr"/>
            <a:r>
              <a:rPr lang="en-US" sz="4000" b="1" dirty="0"/>
              <a:t>How to treat chronic limb threating ischemia?</a:t>
            </a:r>
            <a:endParaRPr lang="en-US" sz="4000" dirty="0"/>
          </a:p>
        </p:txBody>
      </p:sp>
      <p:sp>
        <p:nvSpPr>
          <p:cNvPr id="5" name="TextBox 4"/>
          <p:cNvSpPr txBox="1"/>
          <p:nvPr/>
        </p:nvSpPr>
        <p:spPr>
          <a:xfrm>
            <a:off x="867413" y="6119336"/>
            <a:ext cx="11204982" cy="523220"/>
          </a:xfrm>
          <a:prstGeom prst="rect">
            <a:avLst/>
          </a:prstGeom>
          <a:noFill/>
        </p:spPr>
        <p:txBody>
          <a:bodyPr wrap="square" rtlCol="0">
            <a:spAutoFit/>
          </a:bodyPr>
          <a:lstStyle/>
          <a:p>
            <a:pPr marL="234950" indent="-234950"/>
            <a:r>
              <a:rPr lang="en-US" sz="1400" dirty="0"/>
              <a:t>Global Vascular Guidelines on Management of Chronic Limb threatening Ischemia.  </a:t>
            </a:r>
            <a:r>
              <a:rPr lang="en-US" sz="1400" i="1" dirty="0"/>
              <a:t>European Journal of Vascular and Endovascular Surgery</a:t>
            </a:r>
            <a:r>
              <a:rPr lang="en-US" sz="1400" dirty="0"/>
              <a:t>2019;58(1): S1-S109 </a:t>
            </a:r>
            <a:endParaRPr lang="en-US" sz="1400" dirty="0">
              <a:latin typeface="Calibri" charset="0"/>
              <a:ea typeface="Calibri" charset="0"/>
              <a:cs typeface="Calibri" charset="0"/>
            </a:endParaRPr>
          </a:p>
        </p:txBody>
      </p:sp>
      <p:pic>
        <p:nvPicPr>
          <p:cNvPr id="7" name="Picture 6" descr="A screenshot of a cell phone&#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a:off x="2841659" y="936771"/>
            <a:ext cx="6554177" cy="5182565"/>
          </a:xfrm>
          <a:prstGeom prst="rect">
            <a:avLst/>
          </a:prstGeom>
        </p:spPr>
      </p:pic>
    </p:spTree>
    <p:extLst>
      <p:ext uri="{BB962C8B-B14F-4D97-AF65-F5344CB8AC3E}">
        <p14:creationId xmlns:p14="http://schemas.microsoft.com/office/powerpoint/2010/main" val="26970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6001114" y="-57875"/>
            <a:ext cx="5072519" cy="1162050"/>
          </a:xfrm>
        </p:spPr>
        <p:txBody>
          <a:bodyPr>
            <a:normAutofit/>
          </a:bodyPr>
          <a:lstStyle/>
          <a:p>
            <a:pPr algn="ctr" eaLnBrk="1" hangingPunct="1"/>
            <a:r>
              <a:rPr lang="en-US" sz="3200" dirty="0">
                <a:effectLst/>
                <a:latin typeface="Arial Rounded MT Bold" charset="0"/>
                <a:ea typeface="Arial Rounded MT Bold" charset="0"/>
                <a:cs typeface="Arial Rounded MT Bold" charset="0"/>
              </a:rPr>
              <a:t>Treatment options for lower extremity ulcers</a:t>
            </a:r>
          </a:p>
        </p:txBody>
      </p:sp>
      <p:sp>
        <p:nvSpPr>
          <p:cNvPr id="7" name="TextBox 6"/>
          <p:cNvSpPr txBox="1"/>
          <p:nvPr/>
        </p:nvSpPr>
        <p:spPr>
          <a:xfrm>
            <a:off x="5645022" y="6378700"/>
            <a:ext cx="6309862" cy="523220"/>
          </a:xfrm>
          <a:prstGeom prst="rect">
            <a:avLst/>
          </a:prstGeom>
          <a:noFill/>
        </p:spPr>
        <p:txBody>
          <a:bodyPr wrap="square" rtlCol="0">
            <a:spAutoFit/>
          </a:bodyPr>
          <a:lstStyle/>
          <a:p>
            <a:pPr marL="292100" indent="-292100"/>
            <a:r>
              <a:rPr lang="en-US" sz="1400" dirty="0"/>
              <a:t>Aydin A, </a:t>
            </a:r>
            <a:r>
              <a:rPr lang="en-US" sz="1400" dirty="0" err="1"/>
              <a:t>Shenbagamurthi</a:t>
            </a:r>
            <a:r>
              <a:rPr lang="en-US" sz="1400" dirty="0"/>
              <a:t> S, </a:t>
            </a:r>
            <a:r>
              <a:rPr lang="en-US" sz="1400" dirty="0" err="1"/>
              <a:t>Brem</a:t>
            </a:r>
            <a:r>
              <a:rPr lang="en-US" sz="1400" dirty="0"/>
              <a:t> H. Lower extremity ulcers: venous, arterial, or diabetic? </a:t>
            </a:r>
            <a:r>
              <a:rPr lang="en-US" sz="1400" i="1" dirty="0"/>
              <a:t>Emergency Medicine</a:t>
            </a:r>
            <a:r>
              <a:rPr lang="en-US" sz="1400" dirty="0"/>
              <a:t>. 2009 August;41(8):18-24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99" y="1017507"/>
            <a:ext cx="4843108" cy="564133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17" y="925976"/>
            <a:ext cx="4461110" cy="5451675"/>
          </a:xfrm>
          <a:prstGeom prst="rect">
            <a:avLst/>
          </a:prstGeom>
        </p:spPr>
      </p:pic>
      <p:sp>
        <p:nvSpPr>
          <p:cNvPr id="8" name="Rectangle 2"/>
          <p:cNvSpPr txBox="1">
            <a:spLocks noChangeArrowheads="1"/>
          </p:cNvSpPr>
          <p:nvPr/>
        </p:nvSpPr>
        <p:spPr>
          <a:xfrm>
            <a:off x="578649" y="22083"/>
            <a:ext cx="5072519" cy="1162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Rounded MT Bold" charset="0"/>
                <a:ea typeface="Arial Rounded MT Bold" charset="0"/>
                <a:cs typeface="Arial Rounded MT Bold" charset="0"/>
              </a:rPr>
              <a:t>Differential diagnosis of lower extremity ulcers</a:t>
            </a:r>
          </a:p>
        </p:txBody>
      </p:sp>
    </p:spTree>
    <p:extLst>
      <p:ext uri="{BB962C8B-B14F-4D97-AF65-F5344CB8AC3E}">
        <p14:creationId xmlns:p14="http://schemas.microsoft.com/office/powerpoint/2010/main" val="4244901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05651" y="6378700"/>
            <a:ext cx="10149233" cy="523220"/>
          </a:xfrm>
          <a:prstGeom prst="rect">
            <a:avLst/>
          </a:prstGeom>
          <a:noFill/>
        </p:spPr>
        <p:txBody>
          <a:bodyPr wrap="square" rtlCol="0">
            <a:spAutoFit/>
          </a:bodyPr>
          <a:lstStyle/>
          <a:p>
            <a:pPr marL="292100" indent="-292100"/>
            <a:r>
              <a:rPr lang="en-US" sz="1400" dirty="0" err="1"/>
              <a:t>Golinko</a:t>
            </a:r>
            <a:r>
              <a:rPr lang="en-US" sz="1400" dirty="0"/>
              <a:t> MS, Clark S, </a:t>
            </a:r>
            <a:r>
              <a:rPr lang="en-US" sz="1400" dirty="0" err="1"/>
              <a:t>Rennert</a:t>
            </a:r>
            <a:r>
              <a:rPr lang="en-US" sz="1400" dirty="0"/>
              <a:t> R, </a:t>
            </a:r>
            <a:r>
              <a:rPr lang="en-US" sz="1400" dirty="0" err="1"/>
              <a:t>Flattau</a:t>
            </a:r>
            <a:r>
              <a:rPr lang="en-US" sz="1400" dirty="0"/>
              <a:t> A, </a:t>
            </a:r>
            <a:r>
              <a:rPr lang="en-US" sz="1400" dirty="0" err="1"/>
              <a:t>Boulton</a:t>
            </a:r>
            <a:r>
              <a:rPr lang="en-US" sz="1400" dirty="0"/>
              <a:t> AJ, </a:t>
            </a:r>
            <a:r>
              <a:rPr lang="en-US" sz="1400" dirty="0" err="1"/>
              <a:t>Brem</a:t>
            </a:r>
            <a:r>
              <a:rPr lang="en-US" sz="1400" dirty="0"/>
              <a:t> H. Wound emergencies: the importance of assessment, documentation, and early treatment using a wound electronic medical record. </a:t>
            </a:r>
            <a:r>
              <a:rPr lang="en-US" sz="1400" i="1" dirty="0"/>
              <a:t>Ostomy Wound Manage</a:t>
            </a:r>
            <a:r>
              <a:rPr lang="en-US" sz="1400" dirty="0"/>
              <a:t>. 2009;55(5):54-61.</a:t>
            </a:r>
          </a:p>
        </p:txBody>
      </p:sp>
      <p:sp>
        <p:nvSpPr>
          <p:cNvPr id="8" name="Rectangle 2"/>
          <p:cNvSpPr txBox="1">
            <a:spLocks noChangeArrowheads="1"/>
          </p:cNvSpPr>
          <p:nvPr/>
        </p:nvSpPr>
        <p:spPr>
          <a:xfrm>
            <a:off x="1006913" y="99072"/>
            <a:ext cx="10347852" cy="1162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Arial Rounded MT Bold" charset="0"/>
                <a:ea typeface="Arial Rounded MT Bold" charset="0"/>
                <a:cs typeface="Arial Rounded MT Bold" charset="0"/>
              </a:rPr>
              <a:t>Clinical characteristics of a wound emergency</a:t>
            </a:r>
          </a:p>
        </p:txBody>
      </p:sp>
      <p:graphicFrame>
        <p:nvGraphicFramePr>
          <p:cNvPr id="9" name="Table 8"/>
          <p:cNvGraphicFramePr>
            <a:graphicFrameLocks noGrp="1"/>
          </p:cNvGraphicFramePr>
          <p:nvPr/>
        </p:nvGraphicFramePr>
        <p:xfrm>
          <a:off x="2116839" y="980097"/>
          <a:ext cx="8128000" cy="5430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a:txBody>
                    <a:bodyPr/>
                    <a:lstStyle/>
                    <a:p>
                      <a:r>
                        <a:rPr lang="en-US" sz="1100" dirty="0"/>
                        <a:t>Wound characteristic</a:t>
                      </a:r>
                    </a:p>
                  </a:txBody>
                  <a:tcPr/>
                </a:tc>
                <a:tc>
                  <a:txBody>
                    <a:bodyPr/>
                    <a:lstStyle/>
                    <a:p>
                      <a:r>
                        <a:rPr lang="en-US" sz="1100" dirty="0"/>
                        <a:t>Clinical point</a:t>
                      </a:r>
                    </a:p>
                  </a:txBody>
                  <a:tcPr/>
                </a:tc>
                <a:tc>
                  <a:txBody>
                    <a:bodyPr/>
                    <a:lstStyle/>
                    <a:p>
                      <a:r>
                        <a:rPr lang="en-US" sz="1100" dirty="0"/>
                        <a:t>Treatment rationale</a:t>
                      </a:r>
                    </a:p>
                  </a:txBody>
                  <a:tcPr/>
                </a:tc>
                <a:tc>
                  <a:txBody>
                    <a:bodyPr/>
                    <a:lstStyle/>
                    <a:p>
                      <a:r>
                        <a:rPr lang="en-US" sz="1100" dirty="0"/>
                        <a:t>Treatment</a:t>
                      </a:r>
                      <a:r>
                        <a:rPr lang="en-US" sz="1100" baseline="0" dirty="0"/>
                        <a:t> point</a:t>
                      </a:r>
                      <a:endParaRPr lang="en-US" sz="1100" dirty="0"/>
                    </a:p>
                  </a:txBody>
                  <a:tcPr/>
                </a:tc>
                <a:extLst>
                  <a:ext uri="{0D108BD9-81ED-4DB2-BD59-A6C34878D82A}">
                    <a16:rowId xmlns:a16="http://schemas.microsoft.com/office/drawing/2014/main" val="10000"/>
                  </a:ext>
                </a:extLst>
              </a:tr>
              <a:tr h="370840">
                <a:tc>
                  <a:txBody>
                    <a:bodyPr/>
                    <a:lstStyle/>
                    <a:p>
                      <a:r>
                        <a:rPr lang="en-US" sz="1100" dirty="0"/>
                        <a:t>New or increasing pain</a:t>
                      </a:r>
                    </a:p>
                  </a:txBody>
                  <a:tcPr/>
                </a:tc>
                <a:tc>
                  <a:txBody>
                    <a:bodyPr/>
                    <a:lstStyle/>
                    <a:p>
                      <a:r>
                        <a:rPr lang="en-US" sz="1100" dirty="0"/>
                        <a:t>Palpate for tenderness in areas adjacent to the wound</a:t>
                      </a:r>
                    </a:p>
                  </a:txBody>
                  <a:tcPr/>
                </a:tc>
                <a:tc>
                  <a:txBody>
                    <a:bodyPr/>
                    <a:lstStyle/>
                    <a:p>
                      <a:r>
                        <a:rPr lang="en-US" sz="1100" dirty="0"/>
                        <a:t>May indicate that the infection has spread</a:t>
                      </a:r>
                      <a:r>
                        <a:rPr lang="en-US" sz="1100" baseline="0" dirty="0"/>
                        <a:t> beyond visible boundaries of wound</a:t>
                      </a:r>
                      <a:endParaRPr lang="en-US" sz="1100" dirty="0"/>
                    </a:p>
                  </a:txBody>
                  <a:tcPr/>
                </a:tc>
                <a:tc>
                  <a:txBody>
                    <a:bodyPr/>
                    <a:lstStyle/>
                    <a:p>
                      <a:pPr marL="285750" indent="-285750">
                        <a:buFont typeface="Arial" charset="0"/>
                        <a:buChar char="•"/>
                      </a:pPr>
                      <a:r>
                        <a:rPr lang="en-US" sz="1100" dirty="0"/>
                        <a:t>Explore wound and surrounding structures for nonviable and infected tissue</a:t>
                      </a:r>
                    </a:p>
                    <a:p>
                      <a:pPr marL="285750" indent="-285750">
                        <a:buFont typeface="Arial" charset="0"/>
                        <a:buChar char="•"/>
                      </a:pPr>
                      <a:r>
                        <a:rPr lang="en-US" sz="1100" dirty="0"/>
                        <a:t>Treat with antibiotics tailored</a:t>
                      </a:r>
                      <a:r>
                        <a:rPr lang="en-US" sz="1100" baseline="0" dirty="0"/>
                        <a:t> to the organisms. Perform sharp debridement</a:t>
                      </a:r>
                      <a:endParaRPr lang="en-US" sz="1100" dirty="0"/>
                    </a:p>
                  </a:txBody>
                  <a:tcPr/>
                </a:tc>
                <a:extLst>
                  <a:ext uri="{0D108BD9-81ED-4DB2-BD59-A6C34878D82A}">
                    <a16:rowId xmlns:a16="http://schemas.microsoft.com/office/drawing/2014/main" val="10001"/>
                  </a:ext>
                </a:extLst>
              </a:tr>
              <a:tr h="370840">
                <a:tc>
                  <a:txBody>
                    <a:bodyPr/>
                    <a:lstStyle/>
                    <a:p>
                      <a:r>
                        <a:rPr lang="en-US" sz="1100" dirty="0"/>
                        <a:t>New or increasing cellulitis</a:t>
                      </a:r>
                    </a:p>
                  </a:txBody>
                  <a:tcPr/>
                </a:tc>
                <a:tc>
                  <a:txBody>
                    <a:bodyPr/>
                    <a:lstStyle/>
                    <a:p>
                      <a:r>
                        <a:rPr lang="en-US" sz="1100" dirty="0"/>
                        <a:t>Skin may appear taut</a:t>
                      </a:r>
                      <a:r>
                        <a:rPr lang="en-US" sz="1100" baseline="0" dirty="0"/>
                        <a:t> and shiny as well as warm and erythematous.</a:t>
                      </a:r>
                      <a:endParaRPr lang="en-US" sz="1100" dirty="0"/>
                    </a:p>
                  </a:txBody>
                  <a:tcPr/>
                </a:tc>
                <a:tc>
                  <a:txBody>
                    <a:bodyPr/>
                    <a:lstStyle/>
                    <a:p>
                      <a:r>
                        <a:rPr lang="en-US" sz="1100" dirty="0"/>
                        <a:t>May</a:t>
                      </a:r>
                      <a:r>
                        <a:rPr lang="en-US" sz="1100" baseline="0" dirty="0"/>
                        <a:t> indicate a new soft tissue infection or infection with resistant or multiple pathogens. </a:t>
                      </a:r>
                      <a:endParaRPr lang="en-US" sz="1100" dirty="0"/>
                    </a:p>
                  </a:txBody>
                  <a:tcPr/>
                </a:tc>
                <a:tc>
                  <a:txBody>
                    <a:bodyPr/>
                    <a:lstStyle/>
                    <a:p>
                      <a:r>
                        <a:rPr lang="en-US" sz="1100" dirty="0"/>
                        <a:t>Culture the wound bed before starting new</a:t>
                      </a:r>
                      <a:r>
                        <a:rPr lang="en-US" sz="1100" baseline="0" dirty="0"/>
                        <a:t> antibiotics. </a:t>
                      </a:r>
                    </a:p>
                    <a:p>
                      <a:r>
                        <a:rPr lang="en-US" sz="1100" baseline="0" dirty="0"/>
                        <a:t>Deep culture/pathology of the viable wound base after sharp debridement should guide antibiotic therapy. </a:t>
                      </a:r>
                      <a:endParaRPr lang="en-US" sz="1100" dirty="0"/>
                    </a:p>
                  </a:txBody>
                  <a:tcPr/>
                </a:tc>
                <a:extLst>
                  <a:ext uri="{0D108BD9-81ED-4DB2-BD59-A6C34878D82A}">
                    <a16:rowId xmlns:a16="http://schemas.microsoft.com/office/drawing/2014/main" val="10002"/>
                  </a:ext>
                </a:extLst>
              </a:tr>
              <a:tr h="370840">
                <a:tc>
                  <a:txBody>
                    <a:bodyPr/>
                    <a:lstStyle/>
                    <a:p>
                      <a:r>
                        <a:rPr lang="en-US" sz="1100" dirty="0"/>
                        <a:t>New or increasing </a:t>
                      </a:r>
                      <a:r>
                        <a:rPr lang="en-US" sz="1100" dirty="0" err="1"/>
                        <a:t>nonpurulent</a:t>
                      </a:r>
                      <a:r>
                        <a:rPr lang="en-US" sz="1100" baseline="0" dirty="0"/>
                        <a:t> drainage</a:t>
                      </a:r>
                      <a:endParaRPr lang="en-US" sz="1100" dirty="0"/>
                    </a:p>
                  </a:txBody>
                  <a:tcPr/>
                </a:tc>
                <a:tc>
                  <a:txBody>
                    <a:bodyPr/>
                    <a:lstStyle/>
                    <a:p>
                      <a:r>
                        <a:rPr lang="en-US" sz="1100" dirty="0"/>
                        <a:t>Ask patient</a:t>
                      </a:r>
                      <a:r>
                        <a:rPr lang="en-US" sz="1100" baseline="0" dirty="0"/>
                        <a:t> about frequency of dressing changes and examine dressing for nature of fluid </a:t>
                      </a:r>
                      <a:r>
                        <a:rPr lang="mr-IN" sz="1100" baseline="0" dirty="0"/>
                        <a:t>–</a:t>
                      </a:r>
                      <a:r>
                        <a:rPr lang="en-US" sz="1100" baseline="0" dirty="0"/>
                        <a:t> i.e. discoloration, odor</a:t>
                      </a:r>
                      <a:endParaRPr lang="en-US" sz="1100" dirty="0"/>
                    </a:p>
                  </a:txBody>
                  <a:tcPr/>
                </a:tc>
                <a:tc>
                  <a:txBody>
                    <a:bodyPr/>
                    <a:lstStyle/>
                    <a:p>
                      <a:r>
                        <a:rPr lang="en-US" sz="1100" dirty="0"/>
                        <a:t>May indicate a</a:t>
                      </a:r>
                      <a:r>
                        <a:rPr lang="en-US" sz="1100" baseline="0" dirty="0"/>
                        <a:t> new soft tissue infection or infection with resistant or multiple pathogens</a:t>
                      </a:r>
                      <a:endParaRPr lang="en-US" sz="1100" dirty="0"/>
                    </a:p>
                  </a:txBody>
                  <a:tcPr/>
                </a:tc>
                <a:tc>
                  <a:txBody>
                    <a:bodyPr/>
                    <a:lstStyle/>
                    <a:p>
                      <a:r>
                        <a:rPr lang="en-US" sz="1100" dirty="0"/>
                        <a:t>Culture wound fluid before starting new antibiotics</a:t>
                      </a:r>
                    </a:p>
                    <a:p>
                      <a:r>
                        <a:rPr lang="en-US" sz="1100" dirty="0"/>
                        <a:t>Culture/pathology analysis of tissue left behind after sharp debridement should guide therapy</a:t>
                      </a:r>
                    </a:p>
                  </a:txBody>
                  <a:tcPr/>
                </a:tc>
                <a:extLst>
                  <a:ext uri="{0D108BD9-81ED-4DB2-BD59-A6C34878D82A}">
                    <a16:rowId xmlns:a16="http://schemas.microsoft.com/office/drawing/2014/main" val="10003"/>
                  </a:ext>
                </a:extLst>
              </a:tr>
              <a:tr h="370840">
                <a:tc>
                  <a:txBody>
                    <a:bodyPr/>
                    <a:lstStyle/>
                    <a:p>
                      <a:r>
                        <a:rPr lang="en-US" sz="1100" dirty="0"/>
                        <a:t>Significant undermining</a:t>
                      </a:r>
                    </a:p>
                  </a:txBody>
                  <a:tcPr/>
                </a:tc>
                <a:tc>
                  <a:txBody>
                    <a:bodyPr/>
                    <a:lstStyle/>
                    <a:p>
                      <a:r>
                        <a:rPr lang="en-US" sz="1100" dirty="0"/>
                        <a:t>Use a soft cotton swab to explore wound below the level of skin. Note: skin over undermined areas may appear normal</a:t>
                      </a:r>
                    </a:p>
                  </a:txBody>
                  <a:tcPr/>
                </a:tc>
                <a:tc>
                  <a:txBody>
                    <a:bodyPr/>
                    <a:lstStyle/>
                    <a:p>
                      <a:r>
                        <a:rPr lang="en-US" sz="1100" dirty="0"/>
                        <a:t>Indicates compromised subcutaneous</a:t>
                      </a:r>
                      <a:r>
                        <a:rPr lang="en-US" sz="1100" baseline="0" dirty="0"/>
                        <a:t> tissue usually secondary to deeper infection; removing areas of undermining provides access to entire wound bed for debridement, topical therapy, and dressings</a:t>
                      </a:r>
                      <a:endParaRPr lang="en-US" sz="1100" dirty="0"/>
                    </a:p>
                  </a:txBody>
                  <a:tcPr/>
                </a:tc>
                <a:tc>
                  <a:txBody>
                    <a:bodyPr/>
                    <a:lstStyle/>
                    <a:p>
                      <a:r>
                        <a:rPr lang="en-US" sz="1100" dirty="0"/>
                        <a:t>Excise undermined skin in triangular fashion to expose entire wound bed and minimize</a:t>
                      </a:r>
                      <a:r>
                        <a:rPr lang="en-US" sz="1100" baseline="0" dirty="0"/>
                        <a:t> loss of normal tissue</a:t>
                      </a:r>
                    </a:p>
                    <a:p>
                      <a:r>
                        <a:rPr lang="en-US" sz="1100" baseline="0" dirty="0"/>
                        <a:t>Send a portion of </a:t>
                      </a:r>
                      <a:r>
                        <a:rPr lang="en-US" sz="1100" baseline="0" dirty="0" err="1"/>
                        <a:t>noninfected</a:t>
                      </a:r>
                      <a:r>
                        <a:rPr lang="en-US" sz="1100" baseline="0" dirty="0"/>
                        <a:t>, viable-appearing tissue at the base of the wound for culture and pathology</a:t>
                      </a:r>
                      <a:endParaRPr lang="en-US" sz="11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51093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26229"/>
            <a:ext cx="11907294" cy="1325563"/>
          </a:xfrm>
        </p:spPr>
        <p:txBody>
          <a:bodyPr>
            <a:normAutofit/>
          </a:bodyPr>
          <a:lstStyle/>
          <a:p>
            <a:pPr algn="ctr">
              <a:buClr>
                <a:srgbClr val="C00000"/>
              </a:buClr>
            </a:pPr>
            <a:r>
              <a:rPr lang="en-US" sz="4000" dirty="0"/>
              <a:t>Decreasing amputations</a:t>
            </a:r>
          </a:p>
        </p:txBody>
      </p:sp>
      <p:sp>
        <p:nvSpPr>
          <p:cNvPr id="3" name="Content Placeholder 2"/>
          <p:cNvSpPr>
            <a:spLocks noGrp="1"/>
          </p:cNvSpPr>
          <p:nvPr>
            <p:ph idx="1"/>
          </p:nvPr>
        </p:nvSpPr>
        <p:spPr>
          <a:xfrm>
            <a:off x="741102" y="1396839"/>
            <a:ext cx="10589148" cy="4571999"/>
          </a:xfrm>
        </p:spPr>
        <p:txBody>
          <a:bodyPr numCol="1">
            <a:normAutofit fontScale="92500" lnSpcReduction="10000"/>
          </a:bodyPr>
          <a:lstStyle/>
          <a:p>
            <a:pPr lvl="0">
              <a:buClr>
                <a:srgbClr val="C00000"/>
              </a:buClr>
            </a:pPr>
            <a:r>
              <a:rPr lang="en-US" dirty="0"/>
              <a:t>In a systematic regarding non-traumatic amputations of patients with diabetes mellitus and peripheral vascular disease, the 5-year mortality rate of patients after a below-the-knee amputation was 40 to 82%, and mortality after an above-the-knee amputation was 40 to 90%. Many of these complications are preventable by a thorough annual foot exam and routine foot care.</a:t>
            </a:r>
          </a:p>
          <a:p>
            <a:pPr lvl="0">
              <a:buClr>
                <a:srgbClr val="C00000"/>
              </a:buClr>
            </a:pPr>
            <a:r>
              <a:rPr lang="en-US" dirty="0"/>
              <a:t>Endocrinology, </a:t>
            </a:r>
            <a:r>
              <a:rPr lang="en-US" dirty="0" err="1"/>
              <a:t>diabetology</a:t>
            </a:r>
            <a:r>
              <a:rPr lang="en-US" dirty="0"/>
              <a:t>, vascular surgery, podiatry, orthotics, prosthetics, wound care nursing, and educators are crucial to caring for the diabetic foot. Other specialties that may play roles in diabetic foot care depending on medical issues and infection include infectious disease, nephrology, cardiology, dermatology, and others. Goals should be to medically optimize comorbidities, prevent pedal issues, and treat pedal complications.</a:t>
            </a:r>
          </a:p>
        </p:txBody>
      </p:sp>
      <p:sp>
        <p:nvSpPr>
          <p:cNvPr id="4" name="TextBox 3"/>
          <p:cNvSpPr txBox="1"/>
          <p:nvPr/>
        </p:nvSpPr>
        <p:spPr>
          <a:xfrm>
            <a:off x="5791200" y="5992415"/>
            <a:ext cx="6281195" cy="738664"/>
          </a:xfrm>
          <a:prstGeom prst="rect">
            <a:avLst/>
          </a:prstGeom>
          <a:noFill/>
        </p:spPr>
        <p:txBody>
          <a:bodyPr wrap="square" rtlCol="0">
            <a:spAutoFit/>
          </a:bodyPr>
          <a:lstStyle/>
          <a:p>
            <a:pPr marL="234950" indent="-234950">
              <a:buClr>
                <a:srgbClr val="C00000"/>
              </a:buClr>
            </a:pPr>
            <a:r>
              <a:rPr lang="en-US" sz="1400" dirty="0"/>
              <a:t>Song K, Chambers AR. Diabetic Foot Care. [Updated 2020 May 18]. In: </a:t>
            </a:r>
            <a:r>
              <a:rPr lang="en-US" sz="1400" dirty="0" err="1"/>
              <a:t>StatPearls</a:t>
            </a:r>
            <a:r>
              <a:rPr lang="en-US" sz="1400" dirty="0"/>
              <a:t> [Internet]. Treasure Island (FL): </a:t>
            </a:r>
            <a:r>
              <a:rPr lang="en-US" sz="1400" dirty="0" err="1"/>
              <a:t>StatPearls</a:t>
            </a:r>
            <a:r>
              <a:rPr lang="en-US" sz="1400" dirty="0"/>
              <a:t> Publishing; 2020 Jan-. Available from: https://</a:t>
            </a:r>
            <a:r>
              <a:rPr lang="en-US" sz="1400" dirty="0" err="1"/>
              <a:t>www.ncbi.nlm.nih.gov</a:t>
            </a:r>
            <a:r>
              <a:rPr lang="en-US" sz="1400" dirty="0"/>
              <a:t>/books/NBK553110/</a:t>
            </a:r>
            <a:endParaRPr lang="en-US" sz="1400" dirty="0">
              <a:latin typeface="Calibri" charset="0"/>
              <a:ea typeface="Calibri" charset="0"/>
              <a:cs typeface="Calibri" charset="0"/>
            </a:endParaRPr>
          </a:p>
        </p:txBody>
      </p:sp>
    </p:spTree>
    <p:extLst>
      <p:ext uri="{BB962C8B-B14F-4D97-AF65-F5344CB8AC3E}">
        <p14:creationId xmlns:p14="http://schemas.microsoft.com/office/powerpoint/2010/main" val="3484159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Interdisciplinary teams and decreasing amputations</a:t>
            </a:r>
          </a:p>
        </p:txBody>
      </p:sp>
      <p:sp>
        <p:nvSpPr>
          <p:cNvPr id="3" name="Content Placeholder 2"/>
          <p:cNvSpPr>
            <a:spLocks noGrp="1"/>
          </p:cNvSpPr>
          <p:nvPr>
            <p:ph idx="1"/>
          </p:nvPr>
        </p:nvSpPr>
        <p:spPr>
          <a:xfrm>
            <a:off x="682907" y="1385264"/>
            <a:ext cx="10914926" cy="4286331"/>
          </a:xfrm>
        </p:spPr>
        <p:txBody>
          <a:bodyPr numCol="1">
            <a:normAutofit/>
          </a:bodyPr>
          <a:lstStyle/>
          <a:p>
            <a:pPr lvl="0">
              <a:buClr>
                <a:srgbClr val="C00000"/>
              </a:buClr>
            </a:pPr>
            <a:r>
              <a:rPr lang="en-US" sz="2000" dirty="0"/>
              <a:t>Diabetic foot care requires </a:t>
            </a:r>
            <a:r>
              <a:rPr lang="en-US" sz="2000" dirty="0" err="1"/>
              <a:t>interprofessional</a:t>
            </a:r>
            <a:r>
              <a:rPr lang="en-US" sz="2000" dirty="0"/>
              <a:t> care. The severity of amputation, length of stay, and mortality rates improved in patients receiving care from a team when compared to those who did not. </a:t>
            </a:r>
          </a:p>
          <a:p>
            <a:pPr lvl="0">
              <a:buClr>
                <a:srgbClr val="C00000"/>
              </a:buClr>
            </a:pPr>
            <a:endParaRPr lang="en-US" dirty="0"/>
          </a:p>
        </p:txBody>
      </p:sp>
      <p:sp>
        <p:nvSpPr>
          <p:cNvPr id="4" name="TextBox 3"/>
          <p:cNvSpPr txBox="1"/>
          <p:nvPr/>
        </p:nvSpPr>
        <p:spPr>
          <a:xfrm>
            <a:off x="4795777" y="6094458"/>
            <a:ext cx="7396223" cy="523220"/>
          </a:xfrm>
          <a:prstGeom prst="rect">
            <a:avLst/>
          </a:prstGeom>
          <a:noFill/>
        </p:spPr>
        <p:txBody>
          <a:bodyPr wrap="square" rtlCol="0">
            <a:spAutoFit/>
          </a:bodyPr>
          <a:lstStyle/>
          <a:p>
            <a:pPr marL="234950" indent="-234950">
              <a:buClr>
                <a:srgbClr val="C00000"/>
              </a:buClr>
            </a:pPr>
            <a:r>
              <a:rPr lang="en-US" sz="1400" dirty="0" err="1"/>
              <a:t>Musuuza</a:t>
            </a:r>
            <a:r>
              <a:rPr lang="en-US" sz="1400" dirty="0"/>
              <a:t> J, et al. A systematic review of multidisciplinary teams to reduce major amputations for patients with diabetic foot ulcers. </a:t>
            </a:r>
            <a:r>
              <a:rPr lang="en-US" sz="1400" i="1" dirty="0"/>
              <a:t>J </a:t>
            </a:r>
            <a:r>
              <a:rPr lang="en-US" sz="1400" i="1" dirty="0" err="1"/>
              <a:t>Vasc</a:t>
            </a:r>
            <a:r>
              <a:rPr lang="en-US" sz="1400" i="1" dirty="0"/>
              <a:t> Surg</a:t>
            </a:r>
            <a:r>
              <a:rPr lang="en-US" sz="1400" dirty="0"/>
              <a:t>. 2020;71(4):1433-1446.e3.</a:t>
            </a:r>
            <a:endParaRPr lang="en-US" sz="1400" dirty="0">
              <a:latin typeface="Calibri" charset="0"/>
              <a:ea typeface="Calibri" charset="0"/>
              <a:cs typeface="Calibri" charset="0"/>
            </a:endParaRPr>
          </a:p>
        </p:txBody>
      </p:sp>
      <p:pic>
        <p:nvPicPr>
          <p:cNvPr id="5" name="Picture 4"/>
          <p:cNvPicPr>
            <a:picLocks noChangeAspect="1"/>
          </p:cNvPicPr>
          <p:nvPr/>
        </p:nvPicPr>
        <p:blipFill>
          <a:blip r:embed="rId2">
            <a:alphaModFix/>
          </a:blip>
          <a:stretch>
            <a:fillRect/>
          </a:stretch>
        </p:blipFill>
        <p:spPr>
          <a:xfrm>
            <a:off x="5891514" y="2710827"/>
            <a:ext cx="6173644" cy="2474631"/>
          </a:xfrm>
          <a:prstGeom prst="rect">
            <a:avLst/>
          </a:prstGeom>
        </p:spPr>
      </p:pic>
      <p:sp>
        <p:nvSpPr>
          <p:cNvPr id="6" name="Rectangle 5"/>
          <p:cNvSpPr/>
          <p:nvPr/>
        </p:nvSpPr>
        <p:spPr>
          <a:xfrm>
            <a:off x="636609" y="2615656"/>
            <a:ext cx="5042704" cy="3170099"/>
          </a:xfrm>
          <a:prstGeom prst="rect">
            <a:avLst/>
          </a:prstGeom>
        </p:spPr>
        <p:txBody>
          <a:bodyPr wrap="square">
            <a:spAutoFit/>
          </a:bodyPr>
          <a:lstStyle/>
          <a:p>
            <a:pPr marL="285750" lvl="0" indent="-285750">
              <a:buClr>
                <a:srgbClr val="C00000"/>
              </a:buClr>
              <a:buFont typeface="Arial" charset="0"/>
              <a:buChar char="•"/>
            </a:pPr>
            <a:r>
              <a:rPr lang="en-US" sz="2000" dirty="0"/>
              <a:t>A systematic review showed that multidisciplinary teams reduced major amputations in 94% of studies. These teams specifically addressed four key tasks: 1) glycemic control; 2) local wound management, including surgical </a:t>
            </a:r>
            <a:r>
              <a:rPr lang="en-US" sz="2000" dirty="0" err="1"/>
              <a:t>débridement</a:t>
            </a:r>
            <a:r>
              <a:rPr lang="en-US" sz="2000" dirty="0"/>
              <a:t> and minor amputation; 3) diagnosis and management of vascular disease, including revascularization; 4) and diagnosis and management of infection</a:t>
            </a:r>
          </a:p>
        </p:txBody>
      </p:sp>
    </p:spTree>
    <p:extLst>
      <p:ext uri="{BB962C8B-B14F-4D97-AF65-F5344CB8AC3E}">
        <p14:creationId xmlns:p14="http://schemas.microsoft.com/office/powerpoint/2010/main" val="15047475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z="3200">
                <a:ea typeface="ＭＳ Ｐゴシック" pitchFamily="34" charset="-128"/>
              </a:rPr>
              <a:t>Diabetic Population</a:t>
            </a:r>
            <a:br>
              <a:rPr lang="en-US" sz="3200">
                <a:ea typeface="ＭＳ Ｐゴシック" pitchFamily="34" charset="-128"/>
              </a:rPr>
            </a:br>
            <a:r>
              <a:rPr lang="en-US" sz="3200">
                <a:ea typeface="ＭＳ Ｐゴシック" pitchFamily="34" charset="-128"/>
              </a:rPr>
              <a:t>Below-Knee Amputation Rate by Age</a:t>
            </a:r>
          </a:p>
        </p:txBody>
      </p:sp>
      <p:pic>
        <p:nvPicPr>
          <p:cNvPr id="20483" name="Picture 2" descr="Graph showing Age-adjusted Rate of Hospital Discharge for Nontraumatic Lower Extremity Amputation per 1,000 Diabetic Population, by Level of Amputation below the knee and age, United States, 1993-2009. Links for data figures, sources, methodology and data limitations, and detailed tables follow this figure."/>
          <p:cNvPicPr>
            <a:picLocks noChangeAspect="1" noChangeArrowheads="1"/>
          </p:cNvPicPr>
          <p:nvPr/>
        </p:nvPicPr>
        <p:blipFill>
          <a:blip r:embed="rId3" cstate="print"/>
          <a:srcRect/>
          <a:stretch>
            <a:fillRect/>
          </a:stretch>
        </p:blipFill>
        <p:spPr bwMode="auto">
          <a:xfrm>
            <a:off x="2542072" y="1462237"/>
            <a:ext cx="7213998" cy="4949196"/>
          </a:xfrm>
          <a:prstGeom prst="rect">
            <a:avLst/>
          </a:prstGeom>
          <a:noFill/>
          <a:ln w="9525">
            <a:noFill/>
            <a:miter lim="800000"/>
            <a:headEnd/>
            <a:tailEnd/>
          </a:ln>
        </p:spPr>
      </p:pic>
      <p:sp>
        <p:nvSpPr>
          <p:cNvPr id="20484" name="TextBox 4"/>
          <p:cNvSpPr txBox="1">
            <a:spLocks noChangeArrowheads="1"/>
          </p:cNvSpPr>
          <p:nvPr/>
        </p:nvSpPr>
        <p:spPr bwMode="auto">
          <a:xfrm>
            <a:off x="2597888" y="6442502"/>
            <a:ext cx="8070112" cy="415498"/>
          </a:xfrm>
          <a:prstGeom prst="rect">
            <a:avLst/>
          </a:prstGeom>
          <a:noFill/>
          <a:ln w="9525">
            <a:noFill/>
            <a:miter lim="800000"/>
            <a:headEnd/>
            <a:tailEnd/>
          </a:ln>
        </p:spPr>
        <p:txBody>
          <a:bodyPr wrap="square">
            <a:spAutoFit/>
          </a:bodyPr>
          <a:lstStyle/>
          <a:p>
            <a:pPr algn="r"/>
            <a:r>
              <a:rPr lang="en-US" sz="2100" i="1"/>
              <a:t>http://www.cdc.gov/diabetes/statistics/lealevel/table9_bknee.htm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1026"/>
          <p:cNvSpPr>
            <a:spLocks noGrp="1" noChangeArrowheads="1"/>
          </p:cNvSpPr>
          <p:nvPr>
            <p:ph type="title"/>
          </p:nvPr>
        </p:nvSpPr>
        <p:spPr/>
        <p:txBody>
          <a:bodyPr/>
          <a:lstStyle/>
          <a:p>
            <a:pPr>
              <a:defRPr/>
            </a:pPr>
            <a:r>
              <a:rPr lang="en-US" sz="3200">
                <a:latin typeface="Arial Rounded MT Bold" charset="0"/>
              </a:rPr>
              <a:t>Does Diabetes and Aging  Result in a Synergistic Impairment in Healing?</a:t>
            </a:r>
          </a:p>
        </p:txBody>
      </p:sp>
      <p:sp>
        <p:nvSpPr>
          <p:cNvPr id="7172" name="Text Box 4"/>
          <p:cNvSpPr txBox="1">
            <a:spLocks noChangeArrowheads="1"/>
          </p:cNvSpPr>
          <p:nvPr/>
        </p:nvSpPr>
        <p:spPr bwMode="auto">
          <a:xfrm>
            <a:off x="1783308" y="6119336"/>
            <a:ext cx="8884693" cy="738664"/>
          </a:xfrm>
          <a:prstGeom prst="rect">
            <a:avLst/>
          </a:prstGeom>
          <a:noFill/>
          <a:ln w="9525">
            <a:noFill/>
            <a:miter lim="800000"/>
            <a:headEnd/>
            <a:tailEnd/>
          </a:ln>
        </p:spPr>
        <p:txBody>
          <a:bodyPr wrap="square">
            <a:spAutoFit/>
          </a:bodyPr>
          <a:lstStyle/>
          <a:p>
            <a:pPr algn="r" eaLnBrk="1" hangingPunct="1">
              <a:spcBef>
                <a:spcPct val="50000"/>
              </a:spcBef>
            </a:pPr>
            <a:r>
              <a:rPr lang="en-US" sz="2100" i="1"/>
              <a:t> Brem H et al, The synergism of age and db/db genotype impairs wound healing, Exp. </a:t>
            </a:r>
            <a:r>
              <a:rPr lang="en-US" sz="2100" i="1" err="1"/>
              <a:t>Gerontol</a:t>
            </a:r>
            <a:r>
              <a:rPr lang="en-US" sz="2100" i="1"/>
              <a:t>. 2007; 42:523-31.</a:t>
            </a:r>
          </a:p>
        </p:txBody>
      </p:sp>
      <p:graphicFrame>
        <p:nvGraphicFramePr>
          <p:cNvPr id="7170" name="Object 11"/>
          <p:cNvGraphicFramePr>
            <a:graphicFrameLocks/>
          </p:cNvGraphicFramePr>
          <p:nvPr/>
        </p:nvGraphicFramePr>
        <p:xfrm>
          <a:off x="2805114" y="1487606"/>
          <a:ext cx="7194147" cy="3651132"/>
        </p:xfrm>
        <a:graphic>
          <a:graphicData uri="http://schemas.openxmlformats.org/presentationml/2006/ole">
            <mc:AlternateContent xmlns:mc="http://schemas.openxmlformats.org/markup-compatibility/2006">
              <mc:Choice xmlns:v="urn:schemas-microsoft-com:vml" Requires="v">
                <p:oleObj name="Worksheet" r:id="rId3" imgW="6981825" imgH="3448050" progId="Excel.Sheet.8">
                  <p:embed/>
                </p:oleObj>
              </mc:Choice>
              <mc:Fallback>
                <p:oleObj name="Worksheet" r:id="rId3" imgW="6981825" imgH="3448050" progId="Excel.Sheet.8">
                  <p:embed/>
                  <p:pic>
                    <p:nvPicPr>
                      <p:cNvPr id="7170" name="Object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114" y="1487606"/>
                        <a:ext cx="7194147" cy="3651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173" name="Straight Connector 5"/>
          <p:cNvCxnSpPr>
            <a:cxnSpLocks noChangeShapeType="1"/>
          </p:cNvCxnSpPr>
          <p:nvPr/>
        </p:nvCxnSpPr>
        <p:spPr bwMode="auto">
          <a:xfrm rot="5400000" flipH="1" flipV="1">
            <a:off x="3137184" y="3222981"/>
            <a:ext cx="1892300" cy="0"/>
          </a:xfrm>
          <a:prstGeom prst="line">
            <a:avLst/>
          </a:prstGeom>
          <a:noFill/>
          <a:ln w="9525">
            <a:solidFill>
              <a:srgbClr val="FFFF00"/>
            </a:solidFill>
            <a:round/>
            <a:headEnd/>
            <a:tailEnd/>
          </a:ln>
        </p:spPr>
      </p:cxnSp>
      <p:cxnSp>
        <p:nvCxnSpPr>
          <p:cNvPr id="7174" name="Straight Connector 9"/>
          <p:cNvCxnSpPr>
            <a:cxnSpLocks noChangeShapeType="1"/>
          </p:cNvCxnSpPr>
          <p:nvPr/>
        </p:nvCxnSpPr>
        <p:spPr bwMode="auto">
          <a:xfrm rot="16200000" flipH="1">
            <a:off x="6335843" y="2472887"/>
            <a:ext cx="388938" cy="0"/>
          </a:xfrm>
          <a:prstGeom prst="line">
            <a:avLst/>
          </a:prstGeom>
          <a:noFill/>
          <a:ln w="9525">
            <a:solidFill>
              <a:srgbClr val="FFFF00"/>
            </a:solidFill>
            <a:round/>
            <a:headEnd/>
            <a:tailEnd/>
          </a:ln>
        </p:spPr>
      </p:cxnSp>
      <p:cxnSp>
        <p:nvCxnSpPr>
          <p:cNvPr id="7175" name="Straight Connector 11"/>
          <p:cNvCxnSpPr>
            <a:cxnSpLocks noChangeShapeType="1"/>
          </p:cNvCxnSpPr>
          <p:nvPr/>
        </p:nvCxnSpPr>
        <p:spPr bwMode="auto">
          <a:xfrm rot="5400000" flipH="1" flipV="1">
            <a:off x="4525299" y="3247433"/>
            <a:ext cx="1568450" cy="0"/>
          </a:xfrm>
          <a:prstGeom prst="line">
            <a:avLst/>
          </a:prstGeom>
          <a:noFill/>
          <a:ln w="9525">
            <a:solidFill>
              <a:srgbClr val="FFFF00"/>
            </a:solidFill>
            <a:round/>
            <a:headEnd/>
            <a:tailEnd/>
          </a:ln>
        </p:spPr>
      </p:cxnSp>
      <p:cxnSp>
        <p:nvCxnSpPr>
          <p:cNvPr id="7176" name="Straight Connector 13"/>
          <p:cNvCxnSpPr>
            <a:cxnSpLocks noChangeShapeType="1"/>
          </p:cNvCxnSpPr>
          <p:nvPr/>
        </p:nvCxnSpPr>
        <p:spPr bwMode="auto">
          <a:xfrm flipV="1">
            <a:off x="5310188" y="2450201"/>
            <a:ext cx="1112174" cy="12013"/>
          </a:xfrm>
          <a:prstGeom prst="line">
            <a:avLst/>
          </a:prstGeom>
          <a:noFill/>
          <a:ln w="9525">
            <a:solidFill>
              <a:srgbClr val="FFFF00"/>
            </a:solidFill>
            <a:round/>
            <a:headEnd/>
            <a:tailEnd/>
          </a:ln>
        </p:spPr>
      </p:cxnSp>
      <p:cxnSp>
        <p:nvCxnSpPr>
          <p:cNvPr id="7177" name="Straight Connector 15"/>
          <p:cNvCxnSpPr>
            <a:cxnSpLocks noChangeShapeType="1"/>
          </p:cNvCxnSpPr>
          <p:nvPr/>
        </p:nvCxnSpPr>
        <p:spPr bwMode="auto">
          <a:xfrm rot="5400000">
            <a:off x="6338225" y="2523866"/>
            <a:ext cx="174625" cy="0"/>
          </a:xfrm>
          <a:prstGeom prst="line">
            <a:avLst/>
          </a:prstGeom>
          <a:noFill/>
          <a:ln w="9525">
            <a:solidFill>
              <a:srgbClr val="FFFF00"/>
            </a:solidFill>
            <a:round/>
            <a:headEnd/>
            <a:tailEnd/>
          </a:ln>
        </p:spPr>
      </p:cxnSp>
      <p:cxnSp>
        <p:nvCxnSpPr>
          <p:cNvPr id="7178" name="Straight Connector 22"/>
          <p:cNvCxnSpPr>
            <a:cxnSpLocks noChangeShapeType="1"/>
          </p:cNvCxnSpPr>
          <p:nvPr/>
        </p:nvCxnSpPr>
        <p:spPr bwMode="auto">
          <a:xfrm rot="5400000">
            <a:off x="7470775" y="3219450"/>
            <a:ext cx="469900" cy="0"/>
          </a:xfrm>
          <a:prstGeom prst="line">
            <a:avLst/>
          </a:prstGeom>
          <a:noFill/>
          <a:ln w="9525">
            <a:solidFill>
              <a:srgbClr val="FFFF00"/>
            </a:solidFill>
            <a:round/>
            <a:headEnd/>
            <a:tailEnd/>
          </a:ln>
        </p:spPr>
      </p:cxnSp>
      <p:cxnSp>
        <p:nvCxnSpPr>
          <p:cNvPr id="7179" name="Straight Connector 24"/>
          <p:cNvCxnSpPr>
            <a:cxnSpLocks noChangeShapeType="1"/>
          </p:cNvCxnSpPr>
          <p:nvPr/>
        </p:nvCxnSpPr>
        <p:spPr bwMode="auto">
          <a:xfrm>
            <a:off x="7705726" y="2981325"/>
            <a:ext cx="1216025" cy="7938"/>
          </a:xfrm>
          <a:prstGeom prst="line">
            <a:avLst/>
          </a:prstGeom>
          <a:noFill/>
          <a:ln w="9525">
            <a:solidFill>
              <a:srgbClr val="FFFF00"/>
            </a:solidFill>
            <a:round/>
            <a:headEnd/>
            <a:tailEnd/>
          </a:ln>
        </p:spPr>
      </p:cxnSp>
      <p:cxnSp>
        <p:nvCxnSpPr>
          <p:cNvPr id="7180" name="Straight Connector 27"/>
          <p:cNvCxnSpPr>
            <a:cxnSpLocks noChangeShapeType="1"/>
          </p:cNvCxnSpPr>
          <p:nvPr/>
        </p:nvCxnSpPr>
        <p:spPr bwMode="auto">
          <a:xfrm>
            <a:off x="8915400" y="2986089"/>
            <a:ext cx="6350" cy="307975"/>
          </a:xfrm>
          <a:prstGeom prst="line">
            <a:avLst/>
          </a:prstGeom>
          <a:noFill/>
          <a:ln w="9525">
            <a:solidFill>
              <a:srgbClr val="FFFF00"/>
            </a:solidFill>
            <a:round/>
            <a:headEnd/>
            <a:tailEnd/>
          </a:ln>
        </p:spPr>
      </p:cxnSp>
      <p:sp>
        <p:nvSpPr>
          <p:cNvPr id="7181" name="TextBox 37"/>
          <p:cNvSpPr txBox="1">
            <a:spLocks noChangeArrowheads="1"/>
          </p:cNvSpPr>
          <p:nvPr/>
        </p:nvSpPr>
        <p:spPr bwMode="auto">
          <a:xfrm>
            <a:off x="3299907" y="5180013"/>
            <a:ext cx="1207510" cy="523220"/>
          </a:xfrm>
          <a:prstGeom prst="rect">
            <a:avLst/>
          </a:prstGeom>
          <a:noFill/>
          <a:ln w="9525">
            <a:noFill/>
            <a:miter lim="800000"/>
            <a:headEnd/>
            <a:tailEnd/>
          </a:ln>
        </p:spPr>
        <p:txBody>
          <a:bodyPr wrap="none">
            <a:spAutoFit/>
          </a:bodyPr>
          <a:lstStyle/>
          <a:p>
            <a:pPr algn="ctr" eaLnBrk="1" hangingPunct="1"/>
            <a:r>
              <a:rPr lang="en-US" sz="1400"/>
              <a:t>Aged Diabetic</a:t>
            </a:r>
          </a:p>
          <a:p>
            <a:pPr algn="ctr" eaLnBrk="1" hangingPunct="1"/>
            <a:r>
              <a:rPr lang="en-US" sz="1400"/>
              <a:t>Glucose &lt; 100</a:t>
            </a:r>
          </a:p>
        </p:txBody>
      </p:sp>
      <p:sp>
        <p:nvSpPr>
          <p:cNvPr id="7182" name="TextBox 38"/>
          <p:cNvSpPr txBox="1">
            <a:spLocks noChangeArrowheads="1"/>
          </p:cNvSpPr>
          <p:nvPr/>
        </p:nvSpPr>
        <p:spPr bwMode="auto">
          <a:xfrm>
            <a:off x="4685771" y="5193661"/>
            <a:ext cx="1207510" cy="738664"/>
          </a:xfrm>
          <a:prstGeom prst="rect">
            <a:avLst/>
          </a:prstGeom>
          <a:noFill/>
          <a:ln w="9525">
            <a:noFill/>
            <a:miter lim="800000"/>
            <a:headEnd/>
            <a:tailEnd/>
          </a:ln>
        </p:spPr>
        <p:txBody>
          <a:bodyPr wrap="none">
            <a:spAutoFit/>
          </a:bodyPr>
          <a:lstStyle/>
          <a:p>
            <a:pPr algn="ctr" eaLnBrk="1" hangingPunct="1"/>
            <a:r>
              <a:rPr lang="en-US" sz="1400"/>
              <a:t>Aged Diabetic</a:t>
            </a:r>
          </a:p>
          <a:p>
            <a:pPr algn="ctr" eaLnBrk="1" hangingPunct="1"/>
            <a:r>
              <a:rPr lang="en-US" sz="1400"/>
              <a:t>Glucose &lt; 400</a:t>
            </a:r>
            <a:br>
              <a:rPr lang="en-US" sz="1400"/>
            </a:br>
            <a:r>
              <a:rPr lang="en-US" sz="1400"/>
              <a:t>HgA1C&gt;6.5</a:t>
            </a:r>
          </a:p>
        </p:txBody>
      </p:sp>
      <p:sp>
        <p:nvSpPr>
          <p:cNvPr id="7183" name="TextBox 39"/>
          <p:cNvSpPr txBox="1">
            <a:spLocks noChangeArrowheads="1"/>
          </p:cNvSpPr>
          <p:nvPr/>
        </p:nvSpPr>
        <p:spPr bwMode="auto">
          <a:xfrm>
            <a:off x="6032687" y="5166365"/>
            <a:ext cx="1177502" cy="553998"/>
          </a:xfrm>
          <a:prstGeom prst="rect">
            <a:avLst/>
          </a:prstGeom>
          <a:noFill/>
          <a:ln w="9525">
            <a:noFill/>
            <a:miter lim="800000"/>
            <a:headEnd/>
            <a:tailEnd/>
          </a:ln>
        </p:spPr>
        <p:txBody>
          <a:bodyPr wrap="none">
            <a:spAutoFit/>
          </a:bodyPr>
          <a:lstStyle/>
          <a:p>
            <a:pPr algn="ctr" eaLnBrk="1" hangingPunct="1"/>
            <a:r>
              <a:rPr lang="en-US" sz="1500"/>
              <a:t>Aged</a:t>
            </a:r>
          </a:p>
          <a:p>
            <a:pPr algn="ctr" eaLnBrk="1" hangingPunct="1"/>
            <a:r>
              <a:rPr lang="en-US" sz="1500"/>
              <a:t>Non diabetic</a:t>
            </a:r>
          </a:p>
        </p:txBody>
      </p:sp>
      <p:sp>
        <p:nvSpPr>
          <p:cNvPr id="7184" name="TextBox 40"/>
          <p:cNvSpPr txBox="1">
            <a:spLocks noChangeArrowheads="1"/>
          </p:cNvSpPr>
          <p:nvPr/>
        </p:nvSpPr>
        <p:spPr bwMode="auto">
          <a:xfrm>
            <a:off x="7470457" y="5125422"/>
            <a:ext cx="826444" cy="553998"/>
          </a:xfrm>
          <a:prstGeom prst="rect">
            <a:avLst/>
          </a:prstGeom>
          <a:noFill/>
          <a:ln w="9525">
            <a:noFill/>
            <a:miter lim="800000"/>
            <a:headEnd/>
            <a:tailEnd/>
          </a:ln>
        </p:spPr>
        <p:txBody>
          <a:bodyPr wrap="none">
            <a:spAutoFit/>
          </a:bodyPr>
          <a:lstStyle/>
          <a:p>
            <a:pPr algn="ctr" eaLnBrk="1" hangingPunct="1"/>
            <a:r>
              <a:rPr lang="en-US" sz="1500"/>
              <a:t>Young</a:t>
            </a:r>
            <a:br>
              <a:rPr lang="en-US" sz="1500"/>
            </a:br>
            <a:r>
              <a:rPr lang="en-US" sz="1500"/>
              <a:t>Diabetic</a:t>
            </a:r>
          </a:p>
        </p:txBody>
      </p:sp>
      <p:sp>
        <p:nvSpPr>
          <p:cNvPr id="7185" name="TextBox 41"/>
          <p:cNvSpPr txBox="1">
            <a:spLocks noChangeArrowheads="1"/>
          </p:cNvSpPr>
          <p:nvPr/>
        </p:nvSpPr>
        <p:spPr bwMode="auto">
          <a:xfrm>
            <a:off x="8727255" y="5166365"/>
            <a:ext cx="837024" cy="323165"/>
          </a:xfrm>
          <a:prstGeom prst="rect">
            <a:avLst/>
          </a:prstGeom>
          <a:noFill/>
          <a:ln w="9525">
            <a:noFill/>
            <a:miter lim="800000"/>
            <a:headEnd/>
            <a:tailEnd/>
          </a:ln>
        </p:spPr>
        <p:txBody>
          <a:bodyPr wrap="none">
            <a:spAutoFit/>
          </a:bodyPr>
          <a:lstStyle/>
          <a:p>
            <a:pPr algn="ctr" eaLnBrk="1" hangingPunct="1"/>
            <a:r>
              <a:rPr lang="en-US" sz="1500"/>
              <a:t>Controls</a:t>
            </a:r>
          </a:p>
        </p:txBody>
      </p:sp>
      <p:sp>
        <p:nvSpPr>
          <p:cNvPr id="7186" name="TextBox 57"/>
          <p:cNvSpPr txBox="1">
            <a:spLocks noChangeArrowheads="1"/>
          </p:cNvSpPr>
          <p:nvPr/>
        </p:nvSpPr>
        <p:spPr bwMode="auto">
          <a:xfrm rot="16200000">
            <a:off x="1204690" y="3039239"/>
            <a:ext cx="2422971" cy="400110"/>
          </a:xfrm>
          <a:prstGeom prst="rect">
            <a:avLst/>
          </a:prstGeom>
          <a:noFill/>
          <a:ln w="9525">
            <a:noFill/>
            <a:miter lim="800000"/>
            <a:headEnd/>
            <a:tailEnd/>
          </a:ln>
        </p:spPr>
        <p:txBody>
          <a:bodyPr wrap="none">
            <a:spAutoFit/>
          </a:bodyPr>
          <a:lstStyle/>
          <a:p>
            <a:pPr algn="ctr" eaLnBrk="1" hangingPunct="1"/>
            <a:r>
              <a:rPr lang="en-US" sz="2000"/>
              <a:t>Breaking Strength (N)</a:t>
            </a:r>
          </a:p>
        </p:txBody>
      </p:sp>
      <p:cxnSp>
        <p:nvCxnSpPr>
          <p:cNvPr id="7187" name="Straight Connector 61"/>
          <p:cNvCxnSpPr>
            <a:cxnSpLocks noChangeShapeType="1"/>
          </p:cNvCxnSpPr>
          <p:nvPr/>
        </p:nvCxnSpPr>
        <p:spPr bwMode="auto">
          <a:xfrm flipV="1">
            <a:off x="4076654" y="2276475"/>
            <a:ext cx="2452735" cy="2890"/>
          </a:xfrm>
          <a:prstGeom prst="line">
            <a:avLst/>
          </a:prstGeom>
          <a:noFill/>
          <a:ln w="9525">
            <a:solidFill>
              <a:srgbClr val="FFFF00"/>
            </a:solidFill>
            <a:round/>
            <a:headEnd/>
            <a:tailEn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1"/>
            <a:ext cx="8534400" cy="1262063"/>
          </a:xfrm>
        </p:spPr>
        <p:txBody>
          <a:bodyPr/>
          <a:lstStyle/>
          <a:p>
            <a:pPr>
              <a:defRPr/>
            </a:pPr>
            <a:r>
              <a:rPr lang="en-US"/>
              <a:t>Diabetes and Limb Salvage</a:t>
            </a:r>
          </a:p>
        </p:txBody>
      </p:sp>
      <p:sp>
        <p:nvSpPr>
          <p:cNvPr id="18435" name="Content Placeholder 2"/>
          <p:cNvSpPr>
            <a:spLocks noGrp="1"/>
          </p:cNvSpPr>
          <p:nvPr>
            <p:ph idx="1"/>
          </p:nvPr>
        </p:nvSpPr>
        <p:spPr/>
        <p:txBody>
          <a:bodyPr/>
          <a:lstStyle/>
          <a:p>
            <a:r>
              <a:rPr lang="en-US">
                <a:ea typeface="ＭＳ Ｐゴシック" pitchFamily="34" charset="-128"/>
              </a:rPr>
              <a:t>29.1 million people or 9.3% of the population have diabetes</a:t>
            </a:r>
          </a:p>
          <a:p>
            <a:r>
              <a:rPr lang="en-US">
                <a:ea typeface="ＭＳ Ｐゴシック" pitchFamily="34" charset="-128"/>
              </a:rPr>
              <a:t>Diabetes is the seventh leading cause of death in the United States</a:t>
            </a:r>
          </a:p>
          <a:p>
            <a:r>
              <a:rPr lang="en-US">
                <a:ea typeface="ＭＳ Ｐゴシック" pitchFamily="34" charset="-128"/>
              </a:rPr>
              <a:t>US total estimated diabetes costs = $245 Billion</a:t>
            </a:r>
          </a:p>
          <a:p>
            <a:r>
              <a:rPr lang="en-US">
                <a:ea typeface="ＭＳ Ｐゴシック" pitchFamily="34" charset="-128"/>
              </a:rPr>
              <a:t>68,000 hospital discharges for non-traumatic lower extremity amputations in patients with diabetes</a:t>
            </a:r>
          </a:p>
          <a:p>
            <a:endParaRPr lang="en-US">
              <a:solidFill>
                <a:schemeClr val="bg1"/>
              </a:solidFill>
              <a:ea typeface="ＭＳ Ｐゴシック" pitchFamily="34" charset="-128"/>
            </a:endParaRPr>
          </a:p>
        </p:txBody>
      </p:sp>
      <p:sp>
        <p:nvSpPr>
          <p:cNvPr id="18436" name="TextBox 3"/>
          <p:cNvSpPr txBox="1">
            <a:spLocks noChangeArrowheads="1"/>
          </p:cNvSpPr>
          <p:nvPr/>
        </p:nvSpPr>
        <p:spPr bwMode="auto">
          <a:xfrm>
            <a:off x="4554280" y="6438901"/>
            <a:ext cx="6113722" cy="415498"/>
          </a:xfrm>
          <a:prstGeom prst="rect">
            <a:avLst/>
          </a:prstGeom>
          <a:noFill/>
          <a:ln w="9525">
            <a:noFill/>
            <a:miter lim="800000"/>
            <a:headEnd/>
            <a:tailEnd/>
          </a:ln>
        </p:spPr>
        <p:txBody>
          <a:bodyPr wrap="square">
            <a:spAutoFit/>
          </a:bodyPr>
          <a:lstStyle/>
          <a:p>
            <a:r>
              <a:rPr lang="en-US" sz="2100" i="1"/>
              <a:t>http://www.cdc.gov/diabetes/statistics/lea/fig7.htm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z="3200">
                <a:ea typeface="ＭＳ Ｐゴシック" pitchFamily="34" charset="-128"/>
              </a:rPr>
              <a:t>Diabetic Population </a:t>
            </a:r>
            <a:br>
              <a:rPr lang="en-US" sz="3200">
                <a:ea typeface="ＭＳ Ｐゴシック" pitchFamily="34" charset="-128"/>
              </a:rPr>
            </a:br>
            <a:r>
              <a:rPr lang="en-US" sz="3200">
                <a:ea typeface="ＭＳ Ｐゴシック" pitchFamily="34" charset="-128"/>
              </a:rPr>
              <a:t>Above-Knee Amputation Rate by Age</a:t>
            </a:r>
          </a:p>
        </p:txBody>
      </p:sp>
      <p:pic>
        <p:nvPicPr>
          <p:cNvPr id="21507" name="Picture 2" descr="Graph showing Age-adjusted Rate of Hospital Discharge for Nontraumatic Lower Extremity Amputation per 1,000 Diabetic Population, by Level of Amputation above the knee and age, United States, 1993-2009. Links for data figures, sources, methodology and data limitations, and detailed tables follow this figure."/>
          <p:cNvPicPr>
            <a:picLocks noChangeAspect="1" noChangeArrowheads="1"/>
          </p:cNvPicPr>
          <p:nvPr/>
        </p:nvPicPr>
        <p:blipFill>
          <a:blip r:embed="rId3" cstate="print"/>
          <a:srcRect/>
          <a:stretch>
            <a:fillRect/>
          </a:stretch>
        </p:blipFill>
        <p:spPr bwMode="auto">
          <a:xfrm>
            <a:off x="2554207" y="1501297"/>
            <a:ext cx="7124862" cy="4888870"/>
          </a:xfrm>
          <a:prstGeom prst="rect">
            <a:avLst/>
          </a:prstGeom>
          <a:noFill/>
          <a:ln w="9525">
            <a:noFill/>
            <a:miter lim="800000"/>
            <a:headEnd/>
            <a:tailEnd/>
          </a:ln>
        </p:spPr>
      </p:pic>
      <p:sp>
        <p:nvSpPr>
          <p:cNvPr id="21508" name="TextBox 4"/>
          <p:cNvSpPr txBox="1">
            <a:spLocks noChangeArrowheads="1"/>
          </p:cNvSpPr>
          <p:nvPr/>
        </p:nvSpPr>
        <p:spPr bwMode="auto">
          <a:xfrm>
            <a:off x="2055628" y="6442502"/>
            <a:ext cx="8612372" cy="415498"/>
          </a:xfrm>
          <a:prstGeom prst="rect">
            <a:avLst/>
          </a:prstGeom>
          <a:noFill/>
          <a:ln w="9525">
            <a:noFill/>
            <a:miter lim="800000"/>
            <a:headEnd/>
            <a:tailEnd/>
          </a:ln>
        </p:spPr>
        <p:txBody>
          <a:bodyPr wrap="square">
            <a:spAutoFit/>
          </a:bodyPr>
          <a:lstStyle/>
          <a:p>
            <a:pPr algn="r"/>
            <a:r>
              <a:rPr lang="en-US" sz="2100" i="1"/>
              <a:t>http://www.cdc.gov/diabetes/statistics/lealevel/table9_aknee.htm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76201"/>
            <a:ext cx="8534400" cy="773113"/>
          </a:xfrm>
        </p:spPr>
        <p:txBody>
          <a:bodyPr>
            <a:normAutofit fontScale="90000"/>
          </a:bodyPr>
          <a:lstStyle/>
          <a:p>
            <a:pPr>
              <a:defRPr/>
            </a:pPr>
            <a:r>
              <a:rPr lang="en-US" sz="2800"/>
              <a:t>From a research perspective can these wounds be standardized?</a:t>
            </a:r>
          </a:p>
        </p:txBody>
      </p:sp>
      <p:pic>
        <p:nvPicPr>
          <p:cNvPr id="24579" name="Content Placeholder 5"/>
          <p:cNvPicPr>
            <a:picLocks noGrp="1" noChangeAspect="1"/>
          </p:cNvPicPr>
          <p:nvPr>
            <p:ph idx="1"/>
          </p:nvPr>
        </p:nvPicPr>
        <p:blipFill>
          <a:blip r:embed="rId2" cstate="print"/>
          <a:srcRect l="21231" t="4543" r="12900" b="10568"/>
          <a:stretch>
            <a:fillRect/>
          </a:stretch>
        </p:blipFill>
        <p:spPr>
          <a:xfrm>
            <a:off x="2057400" y="1055689"/>
            <a:ext cx="1582738" cy="3055937"/>
          </a:xfrm>
        </p:spPr>
      </p:pic>
      <p:pic>
        <p:nvPicPr>
          <p:cNvPr id="24580" name="Picture 8"/>
          <p:cNvPicPr>
            <a:picLocks noChangeAspect="1"/>
          </p:cNvPicPr>
          <p:nvPr/>
        </p:nvPicPr>
        <p:blipFill>
          <a:blip r:embed="rId3" cstate="print"/>
          <a:srcRect l="23911" t="17142" b="3389"/>
          <a:stretch>
            <a:fillRect/>
          </a:stretch>
        </p:blipFill>
        <p:spPr bwMode="auto">
          <a:xfrm>
            <a:off x="2030413" y="4181476"/>
            <a:ext cx="1612900" cy="2506663"/>
          </a:xfrm>
          <a:prstGeom prst="rect">
            <a:avLst/>
          </a:prstGeom>
          <a:noFill/>
          <a:ln w="9525">
            <a:noFill/>
            <a:miter lim="800000"/>
            <a:headEnd/>
            <a:tailEnd/>
          </a:ln>
        </p:spPr>
      </p:pic>
      <p:pic>
        <p:nvPicPr>
          <p:cNvPr id="24581" name="Picture 10"/>
          <p:cNvPicPr>
            <a:picLocks noChangeAspect="1"/>
          </p:cNvPicPr>
          <p:nvPr/>
        </p:nvPicPr>
        <p:blipFill>
          <a:blip r:embed="rId4" cstate="print"/>
          <a:srcRect/>
          <a:stretch>
            <a:fillRect/>
          </a:stretch>
        </p:blipFill>
        <p:spPr bwMode="auto">
          <a:xfrm>
            <a:off x="3690938" y="1057275"/>
            <a:ext cx="1727200" cy="3054350"/>
          </a:xfrm>
          <a:prstGeom prst="rect">
            <a:avLst/>
          </a:prstGeom>
          <a:noFill/>
          <a:ln w="9525">
            <a:noFill/>
            <a:miter lim="800000"/>
            <a:headEnd/>
            <a:tailEnd/>
          </a:ln>
        </p:spPr>
      </p:pic>
      <p:sp>
        <p:nvSpPr>
          <p:cNvPr id="24582" name="TextBox 11"/>
          <p:cNvSpPr txBox="1">
            <a:spLocks noChangeArrowheads="1"/>
          </p:cNvSpPr>
          <p:nvPr/>
        </p:nvSpPr>
        <p:spPr bwMode="auto">
          <a:xfrm>
            <a:off x="2032000" y="1003300"/>
            <a:ext cx="317716" cy="369332"/>
          </a:xfrm>
          <a:prstGeom prst="rect">
            <a:avLst/>
          </a:prstGeom>
          <a:noFill/>
          <a:ln w="9525">
            <a:noFill/>
            <a:miter lim="800000"/>
            <a:headEnd/>
            <a:tailEnd/>
          </a:ln>
        </p:spPr>
        <p:txBody>
          <a:bodyPr wrap="none">
            <a:spAutoFit/>
          </a:bodyPr>
          <a:lstStyle/>
          <a:p>
            <a:r>
              <a:rPr lang="en-US"/>
              <a:t>A</a:t>
            </a:r>
          </a:p>
        </p:txBody>
      </p:sp>
      <p:sp>
        <p:nvSpPr>
          <p:cNvPr id="24583" name="TextBox 12"/>
          <p:cNvSpPr txBox="1">
            <a:spLocks noChangeArrowheads="1"/>
          </p:cNvSpPr>
          <p:nvPr/>
        </p:nvSpPr>
        <p:spPr bwMode="auto">
          <a:xfrm>
            <a:off x="3692525" y="990600"/>
            <a:ext cx="407988" cy="369332"/>
          </a:xfrm>
          <a:prstGeom prst="rect">
            <a:avLst/>
          </a:prstGeom>
          <a:noFill/>
          <a:ln w="9525">
            <a:noFill/>
            <a:miter lim="800000"/>
            <a:headEnd/>
            <a:tailEnd/>
          </a:ln>
        </p:spPr>
        <p:txBody>
          <a:bodyPr>
            <a:spAutoFit/>
          </a:bodyPr>
          <a:lstStyle/>
          <a:p>
            <a:r>
              <a:rPr lang="en-US"/>
              <a:t>B</a:t>
            </a:r>
          </a:p>
        </p:txBody>
      </p:sp>
      <p:sp>
        <p:nvSpPr>
          <p:cNvPr id="24584" name="TextBox 13"/>
          <p:cNvSpPr txBox="1">
            <a:spLocks noChangeArrowheads="1"/>
          </p:cNvSpPr>
          <p:nvPr/>
        </p:nvSpPr>
        <p:spPr bwMode="auto">
          <a:xfrm>
            <a:off x="1982788" y="4108450"/>
            <a:ext cx="308098" cy="369332"/>
          </a:xfrm>
          <a:prstGeom prst="rect">
            <a:avLst/>
          </a:prstGeom>
          <a:noFill/>
          <a:ln w="9525">
            <a:noFill/>
            <a:miter lim="800000"/>
            <a:headEnd/>
            <a:tailEnd/>
          </a:ln>
        </p:spPr>
        <p:txBody>
          <a:bodyPr wrap="none">
            <a:spAutoFit/>
          </a:bodyPr>
          <a:lstStyle/>
          <a:p>
            <a:r>
              <a:rPr lang="en-US"/>
              <a:t>C</a:t>
            </a:r>
          </a:p>
        </p:txBody>
      </p:sp>
      <p:sp>
        <p:nvSpPr>
          <p:cNvPr id="24585" name="TextBox 15"/>
          <p:cNvSpPr txBox="1">
            <a:spLocks noChangeArrowheads="1"/>
          </p:cNvSpPr>
          <p:nvPr/>
        </p:nvSpPr>
        <p:spPr bwMode="auto">
          <a:xfrm>
            <a:off x="5610226" y="2120900"/>
            <a:ext cx="4778375" cy="2677656"/>
          </a:xfrm>
          <a:prstGeom prst="rect">
            <a:avLst/>
          </a:prstGeom>
          <a:noFill/>
          <a:ln w="9525">
            <a:noFill/>
            <a:miter lim="800000"/>
            <a:headEnd/>
            <a:tailEnd/>
          </a:ln>
        </p:spPr>
        <p:txBody>
          <a:bodyPr wrap="square">
            <a:spAutoFit/>
          </a:bodyPr>
          <a:lstStyle/>
          <a:p>
            <a:r>
              <a:rPr lang="en-US">
                <a:solidFill>
                  <a:srgbClr val="FFFF00"/>
                </a:solidFill>
              </a:rPr>
              <a:t> </a:t>
            </a:r>
            <a:r>
              <a:rPr lang="en-US" sz="2800"/>
              <a:t>68 </a:t>
            </a:r>
            <a:r>
              <a:rPr lang="en-US" sz="2800" err="1"/>
              <a:t>yo</a:t>
            </a:r>
            <a:r>
              <a:rPr lang="en-US" sz="2800"/>
              <a:t> female with diabetic foot ulcer.</a:t>
            </a:r>
          </a:p>
          <a:p>
            <a:endParaRPr lang="en-US" sz="2800"/>
          </a:p>
          <a:p>
            <a:r>
              <a:rPr lang="en-US" sz="2800"/>
              <a:t>Soft tissue, bone and right lateral surgical wounds all  </a:t>
            </a:r>
          </a:p>
          <a:p>
            <a:r>
              <a:rPr lang="en-US" sz="2800"/>
              <a:t>grew pseudomonas and MRSA.</a:t>
            </a:r>
          </a:p>
        </p:txBody>
      </p:sp>
      <p:pic>
        <p:nvPicPr>
          <p:cNvPr id="24586" name="Picture 16"/>
          <p:cNvPicPr>
            <a:picLocks noChangeAspect="1"/>
          </p:cNvPicPr>
          <p:nvPr/>
        </p:nvPicPr>
        <p:blipFill>
          <a:blip r:embed="rId5" cstate="print"/>
          <a:srcRect l="28790" t="6281" r="20161" b="21646"/>
          <a:stretch>
            <a:fillRect/>
          </a:stretch>
        </p:blipFill>
        <p:spPr bwMode="auto">
          <a:xfrm>
            <a:off x="3706813" y="4179888"/>
            <a:ext cx="1695450" cy="2508250"/>
          </a:xfrm>
          <a:prstGeom prst="rect">
            <a:avLst/>
          </a:prstGeom>
          <a:noFill/>
          <a:ln w="9525">
            <a:noFill/>
            <a:miter lim="800000"/>
            <a:headEnd/>
            <a:tailEnd/>
          </a:ln>
        </p:spPr>
      </p:pic>
      <p:sp>
        <p:nvSpPr>
          <p:cNvPr id="24587" name="TextBox 17"/>
          <p:cNvSpPr txBox="1">
            <a:spLocks noChangeArrowheads="1"/>
          </p:cNvSpPr>
          <p:nvPr/>
        </p:nvSpPr>
        <p:spPr bwMode="auto">
          <a:xfrm>
            <a:off x="3687763" y="4108450"/>
            <a:ext cx="327334" cy="369332"/>
          </a:xfrm>
          <a:prstGeom prst="rect">
            <a:avLst/>
          </a:prstGeom>
          <a:noFill/>
          <a:ln w="9525">
            <a:noFill/>
            <a:miter lim="800000"/>
            <a:headEnd/>
            <a:tailEnd/>
          </a:ln>
        </p:spPr>
        <p:txBody>
          <a:bodyPr wrap="none">
            <a:spAutoFit/>
          </a:bodyPr>
          <a:lstStyle/>
          <a:p>
            <a:r>
              <a:rPr lang="en-US"/>
              <a:t>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1994848" y="225188"/>
            <a:ext cx="8229600" cy="1143000"/>
          </a:xfrm>
        </p:spPr>
        <p:txBody>
          <a:bodyPr/>
          <a:lstStyle/>
          <a:p>
            <a:pPr eaLnBrk="1" hangingPunct="1">
              <a:defRPr/>
            </a:pPr>
            <a:r>
              <a:rPr lang="en-US" sz="3000">
                <a:latin typeface="Arial Rounded MT Bold" charset="0"/>
              </a:rPr>
              <a:t>Should </a:t>
            </a:r>
            <a:r>
              <a:rPr lang="en-US" sz="3000" err="1">
                <a:latin typeface="Arial Rounded MT Bold" charset="0"/>
              </a:rPr>
              <a:t>Infrapopliteal</a:t>
            </a:r>
            <a:r>
              <a:rPr lang="en-US" sz="3000">
                <a:latin typeface="Arial Rounded MT Bold" charset="0"/>
              </a:rPr>
              <a:t> Atherosclerotic Disease be </a:t>
            </a:r>
            <a:r>
              <a:rPr lang="en-US" sz="3000" err="1">
                <a:latin typeface="Arial Rounded MT Bold" charset="0"/>
              </a:rPr>
              <a:t>Vascularized</a:t>
            </a:r>
            <a:r>
              <a:rPr lang="en-US" sz="3000">
                <a:latin typeface="Arial Rounded MT Bold" charset="0"/>
              </a:rPr>
              <a:t> in the Elderly?</a:t>
            </a:r>
          </a:p>
        </p:txBody>
      </p:sp>
      <p:sp>
        <p:nvSpPr>
          <p:cNvPr id="6148" name="Rectangle 3"/>
          <p:cNvSpPr>
            <a:spLocks noChangeArrowheads="1"/>
          </p:cNvSpPr>
          <p:nvPr/>
        </p:nvSpPr>
        <p:spPr bwMode="auto">
          <a:xfrm>
            <a:off x="1524001" y="2053709"/>
            <a:ext cx="184731" cy="369332"/>
          </a:xfrm>
          <a:prstGeom prst="rect">
            <a:avLst/>
          </a:prstGeom>
          <a:noFill/>
          <a:ln w="9525">
            <a:noFill/>
            <a:miter lim="800000"/>
            <a:headEnd/>
            <a:tailEnd/>
          </a:ln>
        </p:spPr>
        <p:txBody>
          <a:bodyPr wrap="none" anchor="ctr">
            <a:spAutoFit/>
          </a:bodyPr>
          <a:lstStyle/>
          <a:p>
            <a:pPr eaLnBrk="1" hangingPunct="1"/>
            <a:endParaRPr lang="en-US"/>
          </a:p>
        </p:txBody>
      </p:sp>
      <p:sp>
        <p:nvSpPr>
          <p:cNvPr id="6149" name="Line 4"/>
          <p:cNvSpPr>
            <a:spLocks noChangeShapeType="1"/>
          </p:cNvSpPr>
          <p:nvPr/>
        </p:nvSpPr>
        <p:spPr bwMode="auto">
          <a:xfrm flipH="1" flipV="1">
            <a:off x="5018089" y="3579814"/>
            <a:ext cx="9525" cy="942975"/>
          </a:xfrm>
          <a:prstGeom prst="line">
            <a:avLst/>
          </a:prstGeom>
          <a:noFill/>
          <a:ln w="19050">
            <a:solidFill>
              <a:srgbClr val="0000FF"/>
            </a:solidFill>
            <a:round/>
            <a:headEnd type="stealth" w="med" len="med"/>
            <a:tailEnd/>
          </a:ln>
        </p:spPr>
        <p:txBody>
          <a:bodyPr/>
          <a:lstStyle/>
          <a:p>
            <a:endParaRPr lang="en-US"/>
          </a:p>
        </p:txBody>
      </p:sp>
      <p:sp>
        <p:nvSpPr>
          <p:cNvPr id="693254" name="Text Box 6"/>
          <p:cNvSpPr txBox="1">
            <a:spLocks noChangeArrowheads="1"/>
          </p:cNvSpPr>
          <p:nvPr/>
        </p:nvSpPr>
        <p:spPr bwMode="auto">
          <a:xfrm>
            <a:off x="7641459" y="4070132"/>
            <a:ext cx="2832100" cy="2062655"/>
          </a:xfrm>
          <a:prstGeom prst="rect">
            <a:avLst/>
          </a:prstGeom>
          <a:noFill/>
          <a:ln w="9525">
            <a:noFill/>
            <a:miter lim="800000"/>
            <a:headEnd/>
            <a:tailEnd/>
          </a:ln>
          <a:effectLst/>
        </p:spPr>
        <p:txBody>
          <a:bodyPr/>
          <a:lstStyle>
            <a:lvl1pPr eaLnBrk="0" hangingPunct="0">
              <a:defRPr sz="2400" b="1">
                <a:solidFill>
                  <a:srgbClr val="FFFFFF"/>
                </a:solidFill>
                <a:latin typeface="Arial" charset="0"/>
                <a:ea typeface="ＭＳ Ｐゴシック" charset="-128"/>
              </a:defRPr>
            </a:lvl1pPr>
            <a:lvl2pPr marL="37931725" indent="-37474525" eaLnBrk="0" hangingPunct="0">
              <a:defRPr sz="2400" b="1">
                <a:solidFill>
                  <a:srgbClr val="FFFFFF"/>
                </a:solidFill>
                <a:latin typeface="Arial" charset="0"/>
                <a:ea typeface="ＭＳ Ｐゴシック" charset="-128"/>
              </a:defRPr>
            </a:lvl2pPr>
            <a:lvl3pPr eaLnBrk="0" hangingPunct="0">
              <a:defRPr sz="2400" b="1">
                <a:solidFill>
                  <a:srgbClr val="FFFFFF"/>
                </a:solidFill>
                <a:latin typeface="Arial" charset="0"/>
                <a:ea typeface="ＭＳ Ｐゴシック" charset="-128"/>
              </a:defRPr>
            </a:lvl3pPr>
            <a:lvl4pPr eaLnBrk="0" hangingPunct="0">
              <a:defRPr sz="2400" b="1">
                <a:solidFill>
                  <a:srgbClr val="FFFFFF"/>
                </a:solidFill>
                <a:latin typeface="Arial" charset="0"/>
                <a:ea typeface="ＭＳ Ｐゴシック" charset="-128"/>
              </a:defRPr>
            </a:lvl4pPr>
            <a:lvl5pPr eaLnBrk="0" hangingPunct="0">
              <a:defRPr sz="2400" b="1">
                <a:solidFill>
                  <a:srgbClr val="FFFFFF"/>
                </a:solidFill>
                <a:latin typeface="Arial" charset="0"/>
                <a:ea typeface="ＭＳ Ｐゴシック" charset="-128"/>
              </a:defRPr>
            </a:lvl5pPr>
            <a:lvl6pPr marL="457200" eaLnBrk="0" fontAlgn="base" hangingPunct="0">
              <a:spcBef>
                <a:spcPct val="0"/>
              </a:spcBef>
              <a:spcAft>
                <a:spcPct val="0"/>
              </a:spcAft>
              <a:defRPr sz="2400" b="1">
                <a:solidFill>
                  <a:srgbClr val="FFFFFF"/>
                </a:solidFill>
                <a:latin typeface="Arial" charset="0"/>
                <a:ea typeface="ＭＳ Ｐゴシック" charset="-128"/>
              </a:defRPr>
            </a:lvl6pPr>
            <a:lvl7pPr marL="914400" eaLnBrk="0" fontAlgn="base" hangingPunct="0">
              <a:spcBef>
                <a:spcPct val="0"/>
              </a:spcBef>
              <a:spcAft>
                <a:spcPct val="0"/>
              </a:spcAft>
              <a:defRPr sz="2400" b="1">
                <a:solidFill>
                  <a:srgbClr val="FFFFFF"/>
                </a:solidFill>
                <a:latin typeface="Arial" charset="0"/>
                <a:ea typeface="ＭＳ Ｐゴシック" charset="-128"/>
              </a:defRPr>
            </a:lvl7pPr>
            <a:lvl8pPr marL="1371600" eaLnBrk="0" fontAlgn="base" hangingPunct="0">
              <a:spcBef>
                <a:spcPct val="0"/>
              </a:spcBef>
              <a:spcAft>
                <a:spcPct val="0"/>
              </a:spcAft>
              <a:defRPr sz="2400" b="1">
                <a:solidFill>
                  <a:srgbClr val="FFFFFF"/>
                </a:solidFill>
                <a:latin typeface="Arial" charset="0"/>
                <a:ea typeface="ＭＳ Ｐゴシック" charset="-128"/>
              </a:defRPr>
            </a:lvl8pPr>
            <a:lvl9pPr marL="1828800" eaLnBrk="0" fontAlgn="base" hangingPunct="0">
              <a:spcBef>
                <a:spcPct val="0"/>
              </a:spcBef>
              <a:spcAft>
                <a:spcPct val="0"/>
              </a:spcAft>
              <a:defRPr sz="2400" b="1">
                <a:solidFill>
                  <a:srgbClr val="FFFFFF"/>
                </a:solidFill>
                <a:latin typeface="Arial" charset="0"/>
                <a:ea typeface="ＭＳ Ｐゴシック" charset="-128"/>
              </a:defRPr>
            </a:lvl9pPr>
          </a:lstStyle>
          <a:p>
            <a:pPr eaLnBrk="1" hangingPunct="1">
              <a:defRPr/>
            </a:pPr>
            <a:r>
              <a:rPr lang="en-US" sz="2600"/>
              <a:t>Ischemic Ulcers</a:t>
            </a:r>
          </a:p>
          <a:p>
            <a:pPr eaLnBrk="1" hangingPunct="1">
              <a:defRPr/>
            </a:pPr>
            <a:r>
              <a:rPr lang="en-US" sz="2600">
                <a:solidFill>
                  <a:schemeClr val="tx1"/>
                </a:solidFill>
              </a:rPr>
              <a:t>Secondary to</a:t>
            </a:r>
          </a:p>
          <a:p>
            <a:pPr eaLnBrk="1" hangingPunct="1">
              <a:defRPr/>
            </a:pPr>
            <a:r>
              <a:rPr lang="en-US" sz="2600" b="0">
                <a:solidFill>
                  <a:srgbClr val="FF0000"/>
                </a:solidFill>
                <a:effectLst>
                  <a:outerShdw blurRad="38100" dist="38100" dir="2700000" algn="tl">
                    <a:srgbClr val="000000"/>
                  </a:outerShdw>
                </a:effectLst>
              </a:rPr>
              <a:t>P</a:t>
            </a:r>
            <a:r>
              <a:rPr lang="en-US" sz="2600" b="0">
                <a:solidFill>
                  <a:schemeClr val="tx1"/>
                </a:solidFill>
                <a:effectLst>
                  <a:outerShdw blurRad="38100" dist="38100" dir="2700000" algn="tl">
                    <a:srgbClr val="000000"/>
                  </a:outerShdw>
                </a:effectLst>
              </a:rPr>
              <a:t>eripheral </a:t>
            </a:r>
          </a:p>
          <a:p>
            <a:pPr eaLnBrk="1" hangingPunct="1">
              <a:defRPr/>
            </a:pPr>
            <a:r>
              <a:rPr lang="en-US" sz="2600" b="0">
                <a:solidFill>
                  <a:srgbClr val="FF0000"/>
                </a:solidFill>
                <a:effectLst>
                  <a:outerShdw blurRad="38100" dist="38100" dir="2700000" algn="tl">
                    <a:srgbClr val="000000"/>
                  </a:outerShdw>
                </a:effectLst>
              </a:rPr>
              <a:t>A</a:t>
            </a:r>
            <a:r>
              <a:rPr lang="en-US" sz="2600" b="0">
                <a:solidFill>
                  <a:schemeClr val="tx1"/>
                </a:solidFill>
                <a:effectLst>
                  <a:outerShdw blurRad="38100" dist="38100" dir="2700000" algn="tl">
                    <a:srgbClr val="000000"/>
                  </a:outerShdw>
                </a:effectLst>
              </a:rPr>
              <a:t>rterial </a:t>
            </a:r>
          </a:p>
          <a:p>
            <a:pPr eaLnBrk="1" hangingPunct="1">
              <a:defRPr/>
            </a:pPr>
            <a:r>
              <a:rPr lang="en-US" sz="2600" b="0">
                <a:solidFill>
                  <a:srgbClr val="FF0000"/>
                </a:solidFill>
                <a:effectLst>
                  <a:outerShdw blurRad="38100" dist="38100" dir="2700000" algn="tl">
                    <a:srgbClr val="000000"/>
                  </a:outerShdw>
                </a:effectLst>
              </a:rPr>
              <a:t>D</a:t>
            </a:r>
            <a:r>
              <a:rPr lang="en-US" sz="2600" b="0">
                <a:solidFill>
                  <a:schemeClr val="tx1"/>
                </a:solidFill>
                <a:effectLst>
                  <a:outerShdw blurRad="38100" dist="38100" dir="2700000" algn="tl">
                    <a:srgbClr val="000000"/>
                  </a:outerShdw>
                </a:effectLst>
              </a:rPr>
              <a:t>isease</a:t>
            </a:r>
          </a:p>
        </p:txBody>
      </p:sp>
      <p:sp>
        <p:nvSpPr>
          <p:cNvPr id="693255" name="Text Box 7"/>
          <p:cNvSpPr txBox="1">
            <a:spLocks noChangeArrowheads="1"/>
          </p:cNvSpPr>
          <p:nvPr/>
        </p:nvSpPr>
        <p:spPr bwMode="auto">
          <a:xfrm>
            <a:off x="5737225" y="6045201"/>
            <a:ext cx="1214438" cy="373063"/>
          </a:xfrm>
          <a:prstGeom prst="rect">
            <a:avLst/>
          </a:prstGeom>
          <a:noFill/>
          <a:ln w="9525">
            <a:noFill/>
            <a:miter lim="800000"/>
            <a:headEnd/>
            <a:tailEnd/>
          </a:ln>
        </p:spPr>
        <p:txBody>
          <a:bodyPr/>
          <a:lstStyle/>
          <a:p>
            <a:pPr eaLnBrk="1" hangingPunct="1">
              <a:defRPr/>
            </a:pPr>
            <a:endParaRPr lang="en-US" sz="1200">
              <a:effectLst>
                <a:outerShdw blurRad="38100" dist="38100" dir="2700000" algn="tl">
                  <a:srgbClr val="000000"/>
                </a:outerShdw>
              </a:effectLst>
              <a:ea typeface="ＭＳ Ｐゴシック" charset="-128"/>
              <a:cs typeface="ＭＳ Ｐゴシック" charset="-128"/>
            </a:endParaRPr>
          </a:p>
        </p:txBody>
      </p:sp>
      <p:sp>
        <p:nvSpPr>
          <p:cNvPr id="693256" name="Text Box 8"/>
          <p:cNvSpPr txBox="1">
            <a:spLocks noChangeArrowheads="1"/>
          </p:cNvSpPr>
          <p:nvPr/>
        </p:nvSpPr>
        <p:spPr bwMode="auto">
          <a:xfrm>
            <a:off x="5995988" y="5029201"/>
            <a:ext cx="1243012" cy="250825"/>
          </a:xfrm>
          <a:prstGeom prst="rect">
            <a:avLst/>
          </a:prstGeom>
          <a:noFill/>
          <a:ln w="9525">
            <a:noFill/>
            <a:miter lim="800000"/>
            <a:headEnd/>
            <a:tailEnd/>
          </a:ln>
        </p:spPr>
        <p:txBody>
          <a:bodyPr/>
          <a:lstStyle>
            <a:lvl1pPr>
              <a:defRPr sz="2400" b="1">
                <a:solidFill>
                  <a:srgbClr val="FFFFFF"/>
                </a:solidFill>
                <a:latin typeface="Arial" charset="0"/>
                <a:ea typeface="ＭＳ Ｐゴシック" charset="-128"/>
              </a:defRPr>
            </a:lvl1pPr>
            <a:lvl2pPr marL="37931725" indent="-37474525">
              <a:defRPr sz="2400" b="1">
                <a:solidFill>
                  <a:srgbClr val="FFFFFF"/>
                </a:solidFill>
                <a:latin typeface="Arial" charset="0"/>
                <a:ea typeface="ＭＳ Ｐゴシック" charset="-128"/>
              </a:defRPr>
            </a:lvl2pPr>
            <a:lvl3pPr>
              <a:defRPr sz="2400" b="1">
                <a:solidFill>
                  <a:srgbClr val="FFFFFF"/>
                </a:solidFill>
                <a:latin typeface="Arial" charset="0"/>
                <a:ea typeface="ＭＳ Ｐゴシック" charset="-128"/>
              </a:defRPr>
            </a:lvl3pPr>
            <a:lvl4pPr>
              <a:defRPr sz="2400" b="1">
                <a:solidFill>
                  <a:srgbClr val="FFFFFF"/>
                </a:solidFill>
                <a:latin typeface="Arial" charset="0"/>
                <a:ea typeface="ＭＳ Ｐゴシック" charset="-128"/>
              </a:defRPr>
            </a:lvl4pPr>
            <a:lvl5pPr>
              <a:defRPr sz="2400" b="1">
                <a:solidFill>
                  <a:srgbClr val="FFFFFF"/>
                </a:solidFill>
                <a:latin typeface="Arial" charset="0"/>
                <a:ea typeface="ＭＳ Ｐゴシック" charset="-128"/>
              </a:defRPr>
            </a:lvl5pPr>
            <a:lvl6pPr marL="457200" eaLnBrk="0" fontAlgn="base" hangingPunct="0">
              <a:spcBef>
                <a:spcPct val="0"/>
              </a:spcBef>
              <a:spcAft>
                <a:spcPct val="0"/>
              </a:spcAft>
              <a:defRPr sz="2400" b="1">
                <a:solidFill>
                  <a:srgbClr val="FFFFFF"/>
                </a:solidFill>
                <a:latin typeface="Arial" charset="0"/>
                <a:ea typeface="ＭＳ Ｐゴシック" charset="-128"/>
              </a:defRPr>
            </a:lvl6pPr>
            <a:lvl7pPr marL="914400" eaLnBrk="0" fontAlgn="base" hangingPunct="0">
              <a:spcBef>
                <a:spcPct val="0"/>
              </a:spcBef>
              <a:spcAft>
                <a:spcPct val="0"/>
              </a:spcAft>
              <a:defRPr sz="2400" b="1">
                <a:solidFill>
                  <a:srgbClr val="FFFFFF"/>
                </a:solidFill>
                <a:latin typeface="Arial" charset="0"/>
                <a:ea typeface="ＭＳ Ｐゴシック" charset="-128"/>
              </a:defRPr>
            </a:lvl7pPr>
            <a:lvl8pPr marL="1371600" eaLnBrk="0" fontAlgn="base" hangingPunct="0">
              <a:spcBef>
                <a:spcPct val="0"/>
              </a:spcBef>
              <a:spcAft>
                <a:spcPct val="0"/>
              </a:spcAft>
              <a:defRPr sz="2400" b="1">
                <a:solidFill>
                  <a:srgbClr val="FFFFFF"/>
                </a:solidFill>
                <a:latin typeface="Arial" charset="0"/>
                <a:ea typeface="ＭＳ Ｐゴシック" charset="-128"/>
              </a:defRPr>
            </a:lvl8pPr>
            <a:lvl9pPr marL="1828800" eaLnBrk="0" fontAlgn="base" hangingPunct="0">
              <a:spcBef>
                <a:spcPct val="0"/>
              </a:spcBef>
              <a:spcAft>
                <a:spcPct val="0"/>
              </a:spcAft>
              <a:defRPr sz="2400" b="1">
                <a:solidFill>
                  <a:srgbClr val="FFFFFF"/>
                </a:solidFill>
                <a:latin typeface="Arial" charset="0"/>
                <a:ea typeface="ＭＳ Ｐゴシック" charset="-128"/>
              </a:defRPr>
            </a:lvl9pPr>
          </a:lstStyle>
          <a:p>
            <a:pPr eaLnBrk="1" hangingPunct="1">
              <a:defRPr/>
            </a:pPr>
            <a:r>
              <a:rPr lang="en-US" sz="1200"/>
              <a:t> </a:t>
            </a:r>
            <a:endParaRPr lang="en-US" sz="1200" b="0">
              <a:effectLst>
                <a:outerShdw blurRad="38100" dist="38100" dir="2700000" algn="tl">
                  <a:srgbClr val="000000"/>
                </a:outerShdw>
              </a:effectLst>
            </a:endParaRPr>
          </a:p>
        </p:txBody>
      </p:sp>
      <p:pic>
        <p:nvPicPr>
          <p:cNvPr id="6150" name="Picture 6" descr="https://encrypted-tbn3.gstatic.com/images?q=tbn:ANd9GcTpTV6gTflBE4ZITljOHlj85mxk2-ahtvuw9fbMZUnQKEy4NtEfYg">
            <a:hlinkClick r:id="rId3"/>
          </p:cNvPr>
          <p:cNvPicPr>
            <a:picLocks noChangeAspect="1" noChangeArrowheads="1"/>
          </p:cNvPicPr>
          <p:nvPr/>
        </p:nvPicPr>
        <p:blipFill>
          <a:blip r:embed="rId4" cstate="print"/>
          <a:srcRect/>
          <a:stretch>
            <a:fillRect/>
          </a:stretch>
        </p:blipFill>
        <p:spPr bwMode="auto">
          <a:xfrm>
            <a:off x="7587439" y="1845251"/>
            <a:ext cx="2920288" cy="2120820"/>
          </a:xfrm>
          <a:prstGeom prst="rect">
            <a:avLst/>
          </a:prstGeom>
          <a:noFill/>
        </p:spPr>
      </p:pic>
      <p:pic>
        <p:nvPicPr>
          <p:cNvPr id="6147" name="Picture 3"/>
          <p:cNvPicPr>
            <a:picLocks noChangeAspect="1" noChangeArrowheads="1"/>
          </p:cNvPicPr>
          <p:nvPr/>
        </p:nvPicPr>
        <p:blipFill>
          <a:blip r:embed="rId5" cstate="print"/>
          <a:srcRect l="23395" t="39704" r="50096" b="25020"/>
          <a:stretch>
            <a:fillRect/>
          </a:stretch>
        </p:blipFill>
        <p:spPr bwMode="auto">
          <a:xfrm>
            <a:off x="1768930" y="1779815"/>
            <a:ext cx="5584371" cy="4180115"/>
          </a:xfrm>
          <a:prstGeom prst="rect">
            <a:avLst/>
          </a:prstGeom>
          <a:noFill/>
          <a:ln w="9525">
            <a:noFill/>
            <a:miter lim="800000"/>
            <a:headEnd/>
            <a:tailEnd/>
          </a:ln>
        </p:spPr>
      </p:pic>
      <p:sp>
        <p:nvSpPr>
          <p:cNvPr id="6154" name="Line 10"/>
          <p:cNvSpPr>
            <a:spLocks noChangeShapeType="1"/>
          </p:cNvSpPr>
          <p:nvPr/>
        </p:nvSpPr>
        <p:spPr bwMode="auto">
          <a:xfrm flipV="1">
            <a:off x="7271657" y="3216729"/>
            <a:ext cx="963386" cy="16327"/>
          </a:xfrm>
          <a:prstGeom prst="line">
            <a:avLst/>
          </a:prstGeom>
          <a:noFill/>
          <a:ln w="76200">
            <a:solidFill>
              <a:srgbClr val="FF0000"/>
            </a:solidFill>
            <a:round/>
            <a:headEnd/>
            <a:tailEnd type="stealth" w="med" len="med"/>
          </a:ln>
        </p:spPr>
        <p:txBody>
          <a:bodyPr/>
          <a:lstStyle/>
          <a:p>
            <a:endParaRPr lang="en-US">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0"/>
            <a:ext cx="8534400" cy="1210340"/>
          </a:xfrm>
        </p:spPr>
        <p:txBody>
          <a:bodyPr>
            <a:normAutofit fontScale="90000"/>
          </a:bodyPr>
          <a:lstStyle/>
          <a:p>
            <a:r>
              <a:rPr lang="en-US">
                <a:effectLst/>
              </a:rPr>
              <a:t>What is the Endpoint of PAD:</a:t>
            </a:r>
            <a:br>
              <a:rPr lang="en-US">
                <a:effectLst/>
              </a:rPr>
            </a:br>
            <a:r>
              <a:rPr lang="en-US">
                <a:effectLst/>
              </a:rPr>
              <a:t> Pain or Wound Healing?</a:t>
            </a:r>
          </a:p>
        </p:txBody>
      </p:sp>
      <p:pic>
        <p:nvPicPr>
          <p:cNvPr id="264194" name="Picture 2"/>
          <p:cNvPicPr>
            <a:picLocks noChangeAspect="1" noChangeArrowheads="1"/>
          </p:cNvPicPr>
          <p:nvPr/>
        </p:nvPicPr>
        <p:blipFill>
          <a:blip r:embed="rId2" cstate="print"/>
          <a:srcRect l="28151" t="45484" r="41619" b="20962"/>
          <a:stretch>
            <a:fillRect/>
          </a:stretch>
        </p:blipFill>
        <p:spPr bwMode="auto">
          <a:xfrm>
            <a:off x="1931993" y="1294060"/>
            <a:ext cx="8456833" cy="5280161"/>
          </a:xfrm>
          <a:prstGeom prst="rect">
            <a:avLst/>
          </a:prstGeom>
          <a:noFill/>
          <a:ln w="9525">
            <a:noFill/>
            <a:miter lim="800000"/>
            <a:headEnd/>
            <a:tailEnd/>
          </a:ln>
        </p:spPr>
      </p:pic>
      <p:sp>
        <p:nvSpPr>
          <p:cNvPr id="4" name="TextBox 3"/>
          <p:cNvSpPr txBox="1"/>
          <p:nvPr/>
        </p:nvSpPr>
        <p:spPr>
          <a:xfrm>
            <a:off x="5220905" y="1878835"/>
            <a:ext cx="3260993" cy="400110"/>
          </a:xfrm>
          <a:prstGeom prst="rect">
            <a:avLst/>
          </a:prstGeom>
          <a:solidFill>
            <a:srgbClr val="003399"/>
          </a:solidFill>
        </p:spPr>
        <p:txBody>
          <a:bodyPr wrap="square" rtlCol="0">
            <a:spAutoFit/>
          </a:bodyPr>
          <a:lstStyle/>
          <a:p>
            <a:r>
              <a:rPr lang="en-US" sz="2000">
                <a:solidFill>
                  <a:srgbClr val="39E739"/>
                </a:solidFill>
              </a:rPr>
              <a:t>Decreased Healing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effectLst/>
              </a:rPr>
              <a:t>How to Classify PAD</a:t>
            </a:r>
          </a:p>
        </p:txBody>
      </p:sp>
      <p:pic>
        <p:nvPicPr>
          <p:cNvPr id="210946" name="Picture 2"/>
          <p:cNvPicPr>
            <a:picLocks noChangeAspect="1" noChangeArrowheads="1"/>
          </p:cNvPicPr>
          <p:nvPr/>
        </p:nvPicPr>
        <p:blipFill>
          <a:blip r:embed="rId2" cstate="print"/>
          <a:srcRect l="11625" t="32942" r="40834" b="14796"/>
          <a:stretch>
            <a:fillRect/>
          </a:stretch>
        </p:blipFill>
        <p:spPr bwMode="auto">
          <a:xfrm>
            <a:off x="2526891" y="1525831"/>
            <a:ext cx="7403691" cy="4578172"/>
          </a:xfrm>
          <a:prstGeom prst="rect">
            <a:avLst/>
          </a:prstGeom>
          <a:noFill/>
          <a:ln w="9525">
            <a:noFill/>
            <a:miter lim="800000"/>
            <a:headEnd/>
            <a:tailEnd/>
          </a:ln>
        </p:spPr>
      </p:pic>
      <p:sp>
        <p:nvSpPr>
          <p:cNvPr id="4" name="TextBox 3"/>
          <p:cNvSpPr txBox="1"/>
          <p:nvPr/>
        </p:nvSpPr>
        <p:spPr>
          <a:xfrm>
            <a:off x="2222091" y="6488668"/>
            <a:ext cx="8445911" cy="369332"/>
          </a:xfrm>
          <a:prstGeom prst="rect">
            <a:avLst/>
          </a:prstGeom>
          <a:noFill/>
        </p:spPr>
        <p:txBody>
          <a:bodyPr wrap="square" rtlCol="0">
            <a:spAutoFit/>
          </a:bodyPr>
          <a:lstStyle/>
          <a:p>
            <a:pPr algn="r"/>
            <a:r>
              <a:rPr lang="en-US"/>
              <a:t>http://www.coronarie.it/_ecoronarie/emf_PeripheralArterialDisease.html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14" y="365125"/>
            <a:ext cx="11368216" cy="1325563"/>
          </a:xfrm>
        </p:spPr>
        <p:txBody>
          <a:bodyPr>
            <a:normAutofit/>
          </a:bodyPr>
          <a:lstStyle/>
          <a:p>
            <a:pPr algn="ctr"/>
            <a:r>
              <a:rPr lang="en-US" sz="4000" dirty="0"/>
              <a:t>Progression of Simple Diabetic Foot Ulcer to Gangrene</a:t>
            </a:r>
          </a:p>
        </p:txBody>
      </p:sp>
      <p:sp>
        <p:nvSpPr>
          <p:cNvPr id="4" name="TextBox 3"/>
          <p:cNvSpPr txBox="1"/>
          <p:nvPr/>
        </p:nvSpPr>
        <p:spPr>
          <a:xfrm>
            <a:off x="2819400" y="6504058"/>
            <a:ext cx="7848600" cy="353943"/>
          </a:xfrm>
          <a:prstGeom prst="rect">
            <a:avLst/>
          </a:prstGeom>
          <a:noFill/>
        </p:spPr>
        <p:txBody>
          <a:bodyPr wrap="square" rtlCol="0">
            <a:spAutoFit/>
          </a:bodyPr>
          <a:lstStyle/>
          <a:p>
            <a:pPr algn="r"/>
            <a:r>
              <a:rPr lang="en-US" sz="1700" i="1">
                <a:solidFill>
                  <a:srgbClr val="FFFFFF"/>
                </a:solidFill>
              </a:rPr>
              <a:t>Slide Courtesy of Dr. Toufic Safa, AAA Vascular Care, Medical Director</a:t>
            </a:r>
          </a:p>
        </p:txBody>
      </p:sp>
      <p:pic>
        <p:nvPicPr>
          <p:cNvPr id="5"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828800" y="1447800"/>
            <a:ext cx="2514600" cy="244253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l="-536" r="52388" b="3704"/>
          <a:stretch>
            <a:fillRect/>
          </a:stretch>
        </p:blipFill>
        <p:spPr>
          <a:xfrm>
            <a:off x="1752600" y="3995057"/>
            <a:ext cx="2590800" cy="2220686"/>
          </a:xfrm>
          <a:prstGeom prst="rect">
            <a:avLst/>
          </a:prstGeom>
        </p:spPr>
      </p:pic>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rcRect l="15706" t="2941" r="5761" b="11765"/>
          <a:stretch>
            <a:fillRect/>
          </a:stretch>
        </p:blipFill>
        <p:spPr bwMode="auto">
          <a:xfrm>
            <a:off x="5029200" y="1447800"/>
            <a:ext cx="1676400" cy="2430780"/>
          </a:xfrm>
          <a:prstGeom prst="rect">
            <a:avLst/>
          </a:prstGeom>
          <a:noFill/>
          <a:ln w="9525">
            <a:noFill/>
            <a:miter lim="800000"/>
            <a:headEnd/>
            <a:tailEnd/>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l="4190" r="7822"/>
          <a:stretch>
            <a:fillRect/>
          </a:stretch>
        </p:blipFill>
        <p:spPr>
          <a:xfrm>
            <a:off x="5029200" y="3962400"/>
            <a:ext cx="1600200" cy="2536554"/>
          </a:xfrm>
          <a:prstGeom prst="rect">
            <a:avLst/>
          </a:prstGeom>
        </p:spPr>
      </p:pic>
      <p:pic>
        <p:nvPicPr>
          <p:cNvPr id="9" name="Content Placeholder 6"/>
          <p:cNvPicPr>
            <a:picLocks noChangeAspect="1"/>
          </p:cNvPicPr>
          <p:nvPr/>
        </p:nvPicPr>
        <p:blipFill>
          <a:blip r:embed="rId6" cstate="print">
            <a:extLst>
              <a:ext uri="{28A0092B-C50C-407E-A947-70E740481C1C}">
                <a14:useLocalDpi xmlns:a14="http://schemas.microsoft.com/office/drawing/2010/main" val="0"/>
              </a:ext>
            </a:extLst>
          </a:blip>
          <a:srcRect l="4572" t="17391" r="3983" b="8696"/>
          <a:stretch>
            <a:fillRect/>
          </a:stretch>
        </p:blipFill>
        <p:spPr bwMode="auto">
          <a:xfrm>
            <a:off x="7086600" y="2209800"/>
            <a:ext cx="3406588" cy="1447800"/>
          </a:xfrm>
          <a:prstGeom prst="rect">
            <a:avLst/>
          </a:prstGeom>
          <a:noFill/>
          <a:ln w="9525">
            <a:noFill/>
            <a:miter lim="800000"/>
            <a:headEnd/>
            <a:tailEnd/>
          </a:ln>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rcRect r="13437" b="32946"/>
          <a:stretch>
            <a:fillRect/>
          </a:stretch>
        </p:blipFill>
        <p:spPr>
          <a:xfrm>
            <a:off x="7315200" y="4267200"/>
            <a:ext cx="3200400" cy="1600200"/>
          </a:xfrm>
          <a:prstGeom prst="rect">
            <a:avLst/>
          </a:prstGeom>
        </p:spPr>
      </p:pic>
      <p:sp>
        <p:nvSpPr>
          <p:cNvPr id="12" name="Right Arrow 11"/>
          <p:cNvSpPr/>
          <p:nvPr/>
        </p:nvSpPr>
        <p:spPr bwMode="auto">
          <a:xfrm>
            <a:off x="4419600" y="3733801"/>
            <a:ext cx="245474" cy="917079"/>
          </a:xfrm>
          <a:prstGeom prst="rightArrow">
            <a:avLst/>
          </a:prstGeom>
          <a:solidFill>
            <a:schemeClr val="tx1">
              <a:lumMod val="75000"/>
            </a:schemeClr>
          </a:solidFill>
          <a:ln w="9525" cap="flat" cmpd="sng" algn="ctr">
            <a:solidFill>
              <a:schemeClr val="tx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a:solidFill>
                <a:srgbClr val="FFFFFF"/>
              </a:solidFill>
              <a:effectLst>
                <a:outerShdw blurRad="38100" dist="38100" dir="2700000" algn="tl">
                  <a:srgbClr val="000000">
                    <a:alpha val="43137"/>
                  </a:srgbClr>
                </a:outerShdw>
              </a:effectLst>
              <a:latin typeface="Arial" charset="0"/>
            </a:endParaRPr>
          </a:p>
        </p:txBody>
      </p:sp>
      <p:sp>
        <p:nvSpPr>
          <p:cNvPr id="13" name="Right Arrow 12"/>
          <p:cNvSpPr/>
          <p:nvPr/>
        </p:nvSpPr>
        <p:spPr bwMode="auto">
          <a:xfrm>
            <a:off x="6781800" y="3733801"/>
            <a:ext cx="245474" cy="917079"/>
          </a:xfrm>
          <a:prstGeom prst="rightArrow">
            <a:avLst/>
          </a:prstGeom>
          <a:solidFill>
            <a:schemeClr val="tx1">
              <a:lumMod val="75000"/>
            </a:schemeClr>
          </a:solidFill>
          <a:ln w="9525" cap="flat" cmpd="sng" algn="ctr">
            <a:solidFill>
              <a:schemeClr val="tx1">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a:solidFill>
                <a:srgbClr val="FFFFFF"/>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Pedal Access</a:t>
            </a:r>
            <a:br>
              <a:rPr lang="en-US"/>
            </a:br>
            <a:r>
              <a:rPr lang="en-US"/>
              <a:t>Vascular Interventions</a:t>
            </a:r>
          </a:p>
        </p:txBody>
      </p:sp>
      <p:sp>
        <p:nvSpPr>
          <p:cNvPr id="3" name="Content Placeholder 2"/>
          <p:cNvSpPr>
            <a:spLocks noGrp="1"/>
          </p:cNvSpPr>
          <p:nvPr>
            <p:ph idx="1"/>
          </p:nvPr>
        </p:nvSpPr>
        <p:spPr/>
        <p:txBody>
          <a:bodyPr/>
          <a:lstStyle/>
          <a:p>
            <a:pPr>
              <a:buClr>
                <a:srgbClr val="C00000"/>
              </a:buClr>
            </a:pPr>
            <a:r>
              <a:rPr lang="en-US" sz="2400" dirty="0"/>
              <a:t>US-guided percutaneous microvascular access</a:t>
            </a:r>
          </a:p>
          <a:p>
            <a:pPr>
              <a:buClr>
                <a:srgbClr val="C00000"/>
              </a:buClr>
            </a:pPr>
            <a:r>
              <a:rPr lang="en-US" sz="2400" dirty="0"/>
              <a:t>Balloon angioplasty with/without plaque atherectomy</a:t>
            </a:r>
          </a:p>
        </p:txBody>
      </p:sp>
      <p:pic>
        <p:nvPicPr>
          <p:cNvPr id="4" name="Picture 4" descr="http://www.vasculardiseasemanagement.com/files/uploads/isolated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17" t="9425" r="7991" b="19378"/>
          <a:stretch/>
        </p:blipFill>
        <p:spPr bwMode="auto">
          <a:xfrm>
            <a:off x="2057400" y="2590800"/>
            <a:ext cx="3473546" cy="30715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evtoday.com/images/articles/2015-09/Figur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590800"/>
            <a:ext cx="4514850" cy="3000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19400" y="6504058"/>
            <a:ext cx="7848600" cy="353943"/>
          </a:xfrm>
          <a:prstGeom prst="rect">
            <a:avLst/>
          </a:prstGeom>
          <a:noFill/>
        </p:spPr>
        <p:txBody>
          <a:bodyPr wrap="square" rtlCol="0">
            <a:spAutoFit/>
          </a:bodyPr>
          <a:lstStyle/>
          <a:p>
            <a:pPr algn="r"/>
            <a:r>
              <a:rPr lang="en-US" sz="1700" i="1">
                <a:solidFill>
                  <a:srgbClr val="FFFFFF"/>
                </a:solidFill>
              </a:rPr>
              <a:t>Slide Courtesy of Dr. Toufic Safa, AAA Vascular Care, Medical Director</a:t>
            </a:r>
          </a:p>
        </p:txBody>
      </p:sp>
      <p:sp>
        <p:nvSpPr>
          <p:cNvPr id="7" name="TextBox 6"/>
          <p:cNvSpPr txBox="1"/>
          <p:nvPr/>
        </p:nvSpPr>
        <p:spPr>
          <a:xfrm>
            <a:off x="2895600" y="5715001"/>
            <a:ext cx="2514600" cy="646331"/>
          </a:xfrm>
          <a:prstGeom prst="rect">
            <a:avLst/>
          </a:prstGeom>
          <a:noFill/>
        </p:spPr>
        <p:txBody>
          <a:bodyPr wrap="square" rtlCol="0">
            <a:spAutoFit/>
          </a:bodyPr>
          <a:lstStyle/>
          <a:p>
            <a:r>
              <a:rPr lang="en-US"/>
              <a:t>Posterior </a:t>
            </a:r>
            <a:r>
              <a:rPr lang="en-US" err="1"/>
              <a:t>tibial</a:t>
            </a:r>
            <a:r>
              <a:rPr lang="en-US"/>
              <a:t> (PT) artery access</a:t>
            </a:r>
          </a:p>
        </p:txBody>
      </p:sp>
      <p:sp>
        <p:nvSpPr>
          <p:cNvPr id="8" name="TextBox 7"/>
          <p:cNvSpPr txBox="1"/>
          <p:nvPr/>
        </p:nvSpPr>
        <p:spPr>
          <a:xfrm>
            <a:off x="7162800" y="5638801"/>
            <a:ext cx="2286000" cy="646331"/>
          </a:xfrm>
          <a:prstGeom prst="rect">
            <a:avLst/>
          </a:prstGeom>
          <a:noFill/>
        </p:spPr>
        <p:txBody>
          <a:bodyPr wrap="square" rtlCol="0">
            <a:spAutoFit/>
          </a:bodyPr>
          <a:lstStyle/>
          <a:p>
            <a:r>
              <a:rPr lang="en-US"/>
              <a:t>Anterior </a:t>
            </a:r>
            <a:r>
              <a:rPr lang="en-US" err="1"/>
              <a:t>tibial</a:t>
            </a:r>
            <a:r>
              <a:rPr lang="en-US"/>
              <a:t> (AT) artery access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28800" y="0"/>
            <a:ext cx="8534400" cy="1295400"/>
          </a:xfrm>
        </p:spPr>
        <p:txBody>
          <a:bodyPr>
            <a:normAutofit fontScale="90000"/>
          </a:bodyPr>
          <a:lstStyle/>
          <a:p>
            <a:r>
              <a:rPr lang="en-US"/>
              <a:t>Pedal Access</a:t>
            </a:r>
            <a:br>
              <a:rPr lang="en-US"/>
            </a:br>
            <a:r>
              <a:rPr lang="en-US"/>
              <a:t>Vascular Interventions</a:t>
            </a:r>
          </a:p>
        </p:txBody>
      </p:sp>
      <p:pic>
        <p:nvPicPr>
          <p:cNvPr id="5"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r="776"/>
          <a:stretch>
            <a:fillRect/>
          </a:stretch>
        </p:blipFill>
        <p:spPr>
          <a:xfrm>
            <a:off x="2209800" y="1752600"/>
            <a:ext cx="2895600" cy="4523294"/>
          </a:xfrm>
        </p:spPr>
      </p:pic>
      <p:sp>
        <p:nvSpPr>
          <p:cNvPr id="6" name="TextBox 5"/>
          <p:cNvSpPr txBox="1"/>
          <p:nvPr/>
        </p:nvSpPr>
        <p:spPr>
          <a:xfrm>
            <a:off x="2743200" y="1143001"/>
            <a:ext cx="2057400" cy="646331"/>
          </a:xfrm>
          <a:prstGeom prst="rect">
            <a:avLst/>
          </a:prstGeom>
          <a:noFill/>
        </p:spPr>
        <p:txBody>
          <a:bodyPr wrap="square" rtlCol="0">
            <a:spAutoFit/>
          </a:bodyPr>
          <a:lstStyle/>
          <a:p>
            <a:r>
              <a:rPr lang="en-US">
                <a:solidFill>
                  <a:srgbClr val="FFFFFF"/>
                </a:solidFill>
              </a:rPr>
              <a:t>Posterior </a:t>
            </a:r>
            <a:r>
              <a:rPr lang="en-US" err="1">
                <a:solidFill>
                  <a:srgbClr val="FFFFFF"/>
                </a:solidFill>
              </a:rPr>
              <a:t>Tibial</a:t>
            </a:r>
            <a:r>
              <a:rPr lang="en-US">
                <a:solidFill>
                  <a:srgbClr val="FFFFFF"/>
                </a:solidFill>
              </a:rPr>
              <a:t> </a:t>
            </a:r>
          </a:p>
          <a:p>
            <a:r>
              <a:rPr lang="en-US">
                <a:solidFill>
                  <a:srgbClr val="FFFFFF"/>
                </a:solidFill>
              </a:rPr>
              <a:t>Artery Intervention</a:t>
            </a:r>
          </a:p>
        </p:txBody>
      </p:sp>
      <p:sp>
        <p:nvSpPr>
          <p:cNvPr id="7" name="TextBox 6"/>
          <p:cNvSpPr txBox="1"/>
          <p:nvPr/>
        </p:nvSpPr>
        <p:spPr>
          <a:xfrm>
            <a:off x="2667000" y="6248400"/>
            <a:ext cx="867508" cy="338554"/>
          </a:xfrm>
          <a:prstGeom prst="rect">
            <a:avLst/>
          </a:prstGeom>
          <a:noFill/>
        </p:spPr>
        <p:txBody>
          <a:bodyPr wrap="square" rtlCol="0">
            <a:spAutoFit/>
          </a:bodyPr>
          <a:lstStyle/>
          <a:p>
            <a:r>
              <a:rPr lang="en-US" sz="1600" b="1">
                <a:solidFill>
                  <a:srgbClr val="FFFFFF"/>
                </a:solidFill>
                <a:latin typeface="Calibri" pitchFamily="34" charset="0"/>
              </a:rPr>
              <a:t>BEFORE</a:t>
            </a:r>
          </a:p>
        </p:txBody>
      </p:sp>
      <p:sp>
        <p:nvSpPr>
          <p:cNvPr id="8" name="TextBox 7"/>
          <p:cNvSpPr txBox="1"/>
          <p:nvPr/>
        </p:nvSpPr>
        <p:spPr>
          <a:xfrm>
            <a:off x="4191000" y="6248400"/>
            <a:ext cx="750276" cy="338554"/>
          </a:xfrm>
          <a:prstGeom prst="rect">
            <a:avLst/>
          </a:prstGeom>
          <a:noFill/>
        </p:spPr>
        <p:txBody>
          <a:bodyPr wrap="square" rtlCol="0">
            <a:spAutoFit/>
          </a:bodyPr>
          <a:lstStyle/>
          <a:p>
            <a:r>
              <a:rPr lang="en-US" sz="1600" b="1">
                <a:solidFill>
                  <a:srgbClr val="FFFFFF"/>
                </a:solidFill>
                <a:latin typeface="Calibri" pitchFamily="34" charset="0"/>
              </a:rPr>
              <a:t>AFTER</a:t>
            </a:r>
          </a:p>
        </p:txBody>
      </p:sp>
      <p:pic>
        <p:nvPicPr>
          <p:cNvPr id="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019801" y="1828800"/>
            <a:ext cx="2220589" cy="4248448"/>
          </a:xfrm>
          <a:prstGeom prst="rect">
            <a:avLst/>
          </a:prstGeom>
          <a:noFill/>
          <a:ln w="9525">
            <a:noFill/>
            <a:miter lim="800000"/>
            <a:headEnd/>
            <a:tailEnd/>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800" y="1828800"/>
            <a:ext cx="2210852" cy="4255476"/>
          </a:xfrm>
          <a:prstGeom prst="rect">
            <a:avLst/>
          </a:prstGeom>
        </p:spPr>
      </p:pic>
      <p:sp>
        <p:nvSpPr>
          <p:cNvPr id="11" name="TextBox 10"/>
          <p:cNvSpPr txBox="1"/>
          <p:nvPr/>
        </p:nvSpPr>
        <p:spPr>
          <a:xfrm>
            <a:off x="6665054" y="6047077"/>
            <a:ext cx="876392" cy="307777"/>
          </a:xfrm>
          <a:prstGeom prst="rect">
            <a:avLst/>
          </a:prstGeom>
          <a:noFill/>
        </p:spPr>
        <p:txBody>
          <a:bodyPr wrap="square" rtlCol="0">
            <a:spAutoFit/>
          </a:bodyPr>
          <a:lstStyle/>
          <a:p>
            <a:r>
              <a:rPr lang="en-US" sz="1400" b="1">
                <a:solidFill>
                  <a:srgbClr val="FFFFFF"/>
                </a:solidFill>
                <a:latin typeface="Franklin Gothic Medium" pitchFamily="34" charset="0"/>
              </a:rPr>
              <a:t>BEFORE</a:t>
            </a:r>
          </a:p>
        </p:txBody>
      </p:sp>
      <p:sp>
        <p:nvSpPr>
          <p:cNvPr id="12" name="TextBox 11"/>
          <p:cNvSpPr txBox="1"/>
          <p:nvPr/>
        </p:nvSpPr>
        <p:spPr>
          <a:xfrm>
            <a:off x="9021392" y="6117416"/>
            <a:ext cx="726831" cy="307777"/>
          </a:xfrm>
          <a:prstGeom prst="rect">
            <a:avLst/>
          </a:prstGeom>
          <a:noFill/>
        </p:spPr>
        <p:txBody>
          <a:bodyPr wrap="square" rtlCol="0">
            <a:spAutoFit/>
          </a:bodyPr>
          <a:lstStyle/>
          <a:p>
            <a:r>
              <a:rPr lang="en-US" sz="1400" b="1">
                <a:solidFill>
                  <a:srgbClr val="FFFFFF"/>
                </a:solidFill>
                <a:latin typeface="Franklin Gothic Medium" pitchFamily="34" charset="0"/>
              </a:rPr>
              <a:t>AFTER</a:t>
            </a:r>
          </a:p>
        </p:txBody>
      </p:sp>
      <p:sp>
        <p:nvSpPr>
          <p:cNvPr id="13" name="TextBox 12"/>
          <p:cNvSpPr txBox="1"/>
          <p:nvPr/>
        </p:nvSpPr>
        <p:spPr>
          <a:xfrm>
            <a:off x="7315200" y="1219201"/>
            <a:ext cx="2438400" cy="646331"/>
          </a:xfrm>
          <a:prstGeom prst="rect">
            <a:avLst/>
          </a:prstGeom>
          <a:noFill/>
        </p:spPr>
        <p:txBody>
          <a:bodyPr wrap="square" rtlCol="0">
            <a:spAutoFit/>
          </a:bodyPr>
          <a:lstStyle/>
          <a:p>
            <a:r>
              <a:rPr lang="en-US">
                <a:solidFill>
                  <a:srgbClr val="FFFFFF"/>
                </a:solidFill>
              </a:rPr>
              <a:t>Anterior </a:t>
            </a:r>
            <a:r>
              <a:rPr lang="en-US" err="1">
                <a:solidFill>
                  <a:srgbClr val="FFFFFF"/>
                </a:solidFill>
              </a:rPr>
              <a:t>Tibial</a:t>
            </a:r>
            <a:r>
              <a:rPr lang="en-US">
                <a:solidFill>
                  <a:srgbClr val="FFFFFF"/>
                </a:solidFill>
              </a:rPr>
              <a:t> (AT)</a:t>
            </a:r>
          </a:p>
          <a:p>
            <a:r>
              <a:rPr lang="en-US">
                <a:solidFill>
                  <a:srgbClr val="FFFFFF"/>
                </a:solidFill>
              </a:rPr>
              <a:t>Artery intervention</a:t>
            </a:r>
          </a:p>
        </p:txBody>
      </p:sp>
      <p:sp>
        <p:nvSpPr>
          <p:cNvPr id="15" name="TextBox 14"/>
          <p:cNvSpPr txBox="1"/>
          <p:nvPr/>
        </p:nvSpPr>
        <p:spPr>
          <a:xfrm>
            <a:off x="3505200" y="5257800"/>
            <a:ext cx="533400" cy="369332"/>
          </a:xfrm>
          <a:prstGeom prst="rect">
            <a:avLst/>
          </a:prstGeom>
          <a:solidFill>
            <a:srgbClr val="FF0000"/>
          </a:solidFill>
        </p:spPr>
        <p:txBody>
          <a:bodyPr wrap="square" rtlCol="0">
            <a:spAutoFit/>
          </a:bodyPr>
          <a:lstStyle/>
          <a:p>
            <a:pPr algn="ctr"/>
            <a:r>
              <a:rPr lang="en-US">
                <a:solidFill>
                  <a:srgbClr val="FFFFFF"/>
                </a:solidFill>
              </a:rPr>
              <a:t>PT</a:t>
            </a:r>
          </a:p>
        </p:txBody>
      </p:sp>
      <p:sp>
        <p:nvSpPr>
          <p:cNvPr id="16" name="TextBox 15"/>
          <p:cNvSpPr txBox="1"/>
          <p:nvPr/>
        </p:nvSpPr>
        <p:spPr>
          <a:xfrm>
            <a:off x="5410200" y="3200400"/>
            <a:ext cx="609600" cy="381000"/>
          </a:xfrm>
          <a:prstGeom prst="rect">
            <a:avLst/>
          </a:prstGeom>
          <a:noFill/>
        </p:spPr>
        <p:txBody>
          <a:bodyPr wrap="square" rtlCol="0">
            <a:spAutoFit/>
          </a:bodyPr>
          <a:lstStyle/>
          <a:p>
            <a:r>
              <a:rPr lang="en-US">
                <a:solidFill>
                  <a:srgbClr val="FFFFFF"/>
                </a:solidFill>
              </a:rPr>
              <a:t>AT</a:t>
            </a:r>
          </a:p>
        </p:txBody>
      </p:sp>
      <p:sp>
        <p:nvSpPr>
          <p:cNvPr id="17" name="TextBox 16"/>
          <p:cNvSpPr txBox="1"/>
          <p:nvPr/>
        </p:nvSpPr>
        <p:spPr>
          <a:xfrm>
            <a:off x="7467600" y="4038600"/>
            <a:ext cx="533400" cy="369332"/>
          </a:xfrm>
          <a:prstGeom prst="rect">
            <a:avLst/>
          </a:prstGeom>
          <a:solidFill>
            <a:srgbClr val="FF0000"/>
          </a:solidFill>
        </p:spPr>
        <p:txBody>
          <a:bodyPr wrap="square" rtlCol="0">
            <a:spAutoFit/>
          </a:bodyPr>
          <a:lstStyle/>
          <a:p>
            <a:pPr algn="ctr"/>
            <a:r>
              <a:rPr lang="en-US">
                <a:solidFill>
                  <a:srgbClr val="FFFFFF"/>
                </a:solidFill>
              </a:rPr>
              <a:t>AT</a:t>
            </a:r>
          </a:p>
        </p:txBody>
      </p:sp>
      <p:sp>
        <p:nvSpPr>
          <p:cNvPr id="19" name="TextBox 18"/>
          <p:cNvSpPr txBox="1"/>
          <p:nvPr/>
        </p:nvSpPr>
        <p:spPr>
          <a:xfrm>
            <a:off x="5029200" y="4648201"/>
            <a:ext cx="1447800" cy="615553"/>
          </a:xfrm>
          <a:prstGeom prst="rect">
            <a:avLst/>
          </a:prstGeom>
          <a:noFill/>
        </p:spPr>
        <p:txBody>
          <a:bodyPr wrap="square" rtlCol="0">
            <a:spAutoFit/>
          </a:bodyPr>
          <a:lstStyle/>
          <a:p>
            <a:r>
              <a:rPr lang="en-US" sz="1700" err="1">
                <a:solidFill>
                  <a:srgbClr val="FFFFFF"/>
                </a:solidFill>
              </a:rPr>
              <a:t>Peroneal</a:t>
            </a:r>
            <a:r>
              <a:rPr lang="en-US" sz="1700">
                <a:solidFill>
                  <a:srgbClr val="FFFFFF"/>
                </a:solidFill>
              </a:rPr>
              <a:t> Artery</a:t>
            </a:r>
          </a:p>
        </p:txBody>
      </p:sp>
      <p:sp>
        <p:nvSpPr>
          <p:cNvPr id="20" name="TextBox 19"/>
          <p:cNvSpPr txBox="1"/>
          <p:nvPr/>
        </p:nvSpPr>
        <p:spPr>
          <a:xfrm>
            <a:off x="7772400" y="2971801"/>
            <a:ext cx="914400" cy="492443"/>
          </a:xfrm>
          <a:prstGeom prst="rect">
            <a:avLst/>
          </a:prstGeom>
          <a:solidFill>
            <a:srgbClr val="FF0000"/>
          </a:solidFill>
        </p:spPr>
        <p:txBody>
          <a:bodyPr wrap="square" rtlCol="0">
            <a:spAutoFit/>
          </a:bodyPr>
          <a:lstStyle/>
          <a:p>
            <a:r>
              <a:rPr lang="en-US" sz="1300" b="1">
                <a:solidFill>
                  <a:srgbClr val="FFFFFF"/>
                </a:solidFill>
              </a:rPr>
              <a:t>Popliteal Artery</a:t>
            </a:r>
          </a:p>
        </p:txBody>
      </p:sp>
      <p:cxnSp>
        <p:nvCxnSpPr>
          <p:cNvPr id="22" name="Straight Arrow Connector 21"/>
          <p:cNvCxnSpPr>
            <a:stCxn id="20" idx="1"/>
          </p:cNvCxnSpPr>
          <p:nvPr/>
        </p:nvCxnSpPr>
        <p:spPr bwMode="auto">
          <a:xfrm flipH="1">
            <a:off x="7162800" y="3218022"/>
            <a:ext cx="609600" cy="210978"/>
          </a:xfrm>
          <a:prstGeom prst="straightConnector1">
            <a:avLst/>
          </a:prstGeom>
          <a:noFill/>
          <a:ln w="38100" cap="flat" cmpd="sng" algn="ctr">
            <a:solidFill>
              <a:srgbClr val="FF0000"/>
            </a:solidFill>
            <a:prstDash val="solid"/>
            <a:round/>
            <a:headEnd type="none" w="med" len="med"/>
            <a:tailEnd type="arrow"/>
          </a:ln>
          <a:effectLst/>
        </p:spPr>
      </p:cxnSp>
      <p:cxnSp>
        <p:nvCxnSpPr>
          <p:cNvPr id="24" name="Straight Arrow Connector 23"/>
          <p:cNvCxnSpPr>
            <a:stCxn id="20" idx="3"/>
          </p:cNvCxnSpPr>
          <p:nvPr/>
        </p:nvCxnSpPr>
        <p:spPr bwMode="auto">
          <a:xfrm>
            <a:off x="8686800" y="3218022"/>
            <a:ext cx="609600" cy="210978"/>
          </a:xfrm>
          <a:prstGeom prst="straightConnector1">
            <a:avLst/>
          </a:prstGeom>
          <a:noFill/>
          <a:ln w="38100" cap="flat" cmpd="sng" algn="ctr">
            <a:solidFill>
              <a:srgbClr val="FF0000"/>
            </a:solidFill>
            <a:prstDash val="solid"/>
            <a:round/>
            <a:headEnd type="none" w="med" len="med"/>
            <a:tailEnd type="arrow"/>
          </a:ln>
          <a:effectLst/>
        </p:spPr>
      </p:cxnSp>
      <p:sp>
        <p:nvSpPr>
          <p:cNvPr id="27" name="TextBox 26"/>
          <p:cNvSpPr txBox="1"/>
          <p:nvPr/>
        </p:nvSpPr>
        <p:spPr>
          <a:xfrm>
            <a:off x="3048000" y="1981200"/>
            <a:ext cx="990600" cy="523220"/>
          </a:xfrm>
          <a:prstGeom prst="rect">
            <a:avLst/>
          </a:prstGeom>
          <a:solidFill>
            <a:srgbClr val="FF0000"/>
          </a:solidFill>
        </p:spPr>
        <p:txBody>
          <a:bodyPr wrap="square" rtlCol="0">
            <a:spAutoFit/>
          </a:bodyPr>
          <a:lstStyle/>
          <a:p>
            <a:r>
              <a:rPr lang="en-US" sz="1400" b="1">
                <a:solidFill>
                  <a:srgbClr val="FFFFFF"/>
                </a:solidFill>
              </a:rPr>
              <a:t>Popliteal Artery</a:t>
            </a:r>
          </a:p>
        </p:txBody>
      </p:sp>
      <p:cxnSp>
        <p:nvCxnSpPr>
          <p:cNvPr id="28" name="Straight Arrow Connector 27"/>
          <p:cNvCxnSpPr>
            <a:stCxn id="27" idx="1"/>
          </p:cNvCxnSpPr>
          <p:nvPr/>
        </p:nvCxnSpPr>
        <p:spPr bwMode="auto">
          <a:xfrm flipH="1">
            <a:off x="2667000" y="2242810"/>
            <a:ext cx="381000" cy="424190"/>
          </a:xfrm>
          <a:prstGeom prst="straightConnector1">
            <a:avLst/>
          </a:prstGeom>
          <a:noFill/>
          <a:ln w="38100" cap="flat" cmpd="sng" algn="ctr">
            <a:solidFill>
              <a:srgbClr val="FF0000"/>
            </a:solidFill>
            <a:prstDash val="solid"/>
            <a:round/>
            <a:headEnd type="none" w="med" len="med"/>
            <a:tailEnd type="arrow"/>
          </a:ln>
          <a:effectLst/>
        </p:spPr>
      </p:cxnSp>
      <p:cxnSp>
        <p:nvCxnSpPr>
          <p:cNvPr id="29" name="Straight Arrow Connector 28"/>
          <p:cNvCxnSpPr/>
          <p:nvPr/>
        </p:nvCxnSpPr>
        <p:spPr bwMode="auto">
          <a:xfrm>
            <a:off x="3962400" y="2438400"/>
            <a:ext cx="381000" cy="304800"/>
          </a:xfrm>
          <a:prstGeom prst="straightConnector1">
            <a:avLst/>
          </a:prstGeom>
          <a:noFill/>
          <a:ln w="38100" cap="flat" cmpd="sng" algn="ctr">
            <a:solidFill>
              <a:srgbClr val="FF0000"/>
            </a:solidFill>
            <a:prstDash val="solid"/>
            <a:round/>
            <a:headEnd type="none" w="med" len="med"/>
            <a:tailEnd type="arrow"/>
          </a:ln>
          <a:effectLst/>
        </p:spPr>
      </p:cxnSp>
      <p:cxnSp>
        <p:nvCxnSpPr>
          <p:cNvPr id="38" name="Straight Arrow Connector 37"/>
          <p:cNvCxnSpPr/>
          <p:nvPr/>
        </p:nvCxnSpPr>
        <p:spPr bwMode="auto">
          <a:xfrm>
            <a:off x="3962400" y="5410200"/>
            <a:ext cx="381000" cy="0"/>
          </a:xfrm>
          <a:prstGeom prst="straightConnector1">
            <a:avLst/>
          </a:prstGeom>
          <a:noFill/>
          <a:ln w="38100" cap="flat" cmpd="sng" algn="ctr">
            <a:solidFill>
              <a:srgbClr val="FF0000"/>
            </a:solidFill>
            <a:prstDash val="solid"/>
            <a:round/>
            <a:headEnd type="none" w="med" len="med"/>
            <a:tailEnd type="arrow"/>
          </a:ln>
          <a:effectLst/>
        </p:spPr>
      </p:cxnSp>
      <p:cxnSp>
        <p:nvCxnSpPr>
          <p:cNvPr id="41" name="Straight Arrow Connector 40"/>
          <p:cNvCxnSpPr>
            <a:stCxn id="17" idx="1"/>
          </p:cNvCxnSpPr>
          <p:nvPr/>
        </p:nvCxnSpPr>
        <p:spPr bwMode="auto">
          <a:xfrm flipH="1" flipV="1">
            <a:off x="6705600" y="4114800"/>
            <a:ext cx="762000" cy="108466"/>
          </a:xfrm>
          <a:prstGeom prst="straightConnector1">
            <a:avLst/>
          </a:prstGeom>
          <a:noFill/>
          <a:ln w="38100" cap="flat" cmpd="sng" algn="ctr">
            <a:solidFill>
              <a:srgbClr val="FF0000"/>
            </a:solidFill>
            <a:prstDash val="solid"/>
            <a:round/>
            <a:headEnd type="none" w="med" len="med"/>
            <a:tailEnd type="arrow"/>
          </a:ln>
          <a:effectLst/>
        </p:spPr>
      </p:cxnSp>
      <p:cxnSp>
        <p:nvCxnSpPr>
          <p:cNvPr id="42" name="Straight Arrow Connector 41"/>
          <p:cNvCxnSpPr>
            <a:stCxn id="17" idx="3"/>
          </p:cNvCxnSpPr>
          <p:nvPr/>
        </p:nvCxnSpPr>
        <p:spPr bwMode="auto">
          <a:xfrm flipV="1">
            <a:off x="8001000" y="4191000"/>
            <a:ext cx="914400" cy="32266"/>
          </a:xfrm>
          <a:prstGeom prst="straightConnector1">
            <a:avLst/>
          </a:prstGeom>
          <a:noFill/>
          <a:ln w="38100" cap="flat" cmpd="sng" algn="ctr">
            <a:solidFill>
              <a:srgbClr val="FF0000"/>
            </a:solidFill>
            <a:prstDash val="solid"/>
            <a:round/>
            <a:headEnd type="none" w="med" len="med"/>
            <a:tailEnd type="arrow"/>
          </a:ln>
          <a:effectLst/>
        </p:spPr>
      </p:cxnSp>
      <p:cxnSp>
        <p:nvCxnSpPr>
          <p:cNvPr id="51" name="Straight Arrow Connector 50"/>
          <p:cNvCxnSpPr/>
          <p:nvPr/>
        </p:nvCxnSpPr>
        <p:spPr bwMode="auto">
          <a:xfrm flipH="1" flipV="1">
            <a:off x="2667000" y="5029200"/>
            <a:ext cx="838200" cy="266700"/>
          </a:xfrm>
          <a:prstGeom prst="straightConnector1">
            <a:avLst/>
          </a:prstGeom>
          <a:noFill/>
          <a:ln w="38100" cap="flat" cmpd="sng" algn="ctr">
            <a:solidFill>
              <a:srgbClr val="FF0000"/>
            </a:solidFill>
            <a:prstDash val="solid"/>
            <a:round/>
            <a:headEnd type="none" w="med" len="med"/>
            <a:tailEnd type="arrow"/>
          </a:ln>
          <a:effectLst/>
        </p:spPr>
      </p:cxnSp>
      <p:cxnSp>
        <p:nvCxnSpPr>
          <p:cNvPr id="53" name="Straight Arrow Connector 52"/>
          <p:cNvCxnSpPr>
            <a:stCxn id="19" idx="1"/>
          </p:cNvCxnSpPr>
          <p:nvPr/>
        </p:nvCxnSpPr>
        <p:spPr bwMode="auto">
          <a:xfrm flipH="1">
            <a:off x="4648200" y="4955978"/>
            <a:ext cx="381000" cy="149423"/>
          </a:xfrm>
          <a:prstGeom prst="straightConnector1">
            <a:avLst/>
          </a:prstGeom>
          <a:noFill/>
          <a:ln w="38100" cap="flat" cmpd="sng" algn="ctr">
            <a:solidFill>
              <a:srgbClr val="FF0000"/>
            </a:solidFill>
            <a:prstDash val="solid"/>
            <a:round/>
            <a:headEnd type="none" w="med" len="med"/>
            <a:tailEnd type="arrow"/>
          </a:ln>
          <a:effectLst/>
        </p:spPr>
      </p:cxnSp>
      <p:cxnSp>
        <p:nvCxnSpPr>
          <p:cNvPr id="56" name="Straight Arrow Connector 55"/>
          <p:cNvCxnSpPr/>
          <p:nvPr/>
        </p:nvCxnSpPr>
        <p:spPr bwMode="auto">
          <a:xfrm flipH="1">
            <a:off x="4876800" y="3505200"/>
            <a:ext cx="609600" cy="533400"/>
          </a:xfrm>
          <a:prstGeom prst="straightConnector1">
            <a:avLst/>
          </a:prstGeom>
          <a:noFill/>
          <a:ln w="38100" cap="flat" cmpd="sng" algn="ctr">
            <a:solidFill>
              <a:srgbClr val="FF0000"/>
            </a:solidFill>
            <a:prstDash val="solid"/>
            <a:round/>
            <a:headEnd type="none" w="med" len="med"/>
            <a:tailEnd type="arrow"/>
          </a:ln>
          <a:effectLst/>
        </p:spPr>
      </p:cxnSp>
      <p:sp>
        <p:nvSpPr>
          <p:cNvPr id="58" name="TextBox 57"/>
          <p:cNvSpPr txBox="1"/>
          <p:nvPr/>
        </p:nvSpPr>
        <p:spPr>
          <a:xfrm>
            <a:off x="3352800" y="3429002"/>
            <a:ext cx="914400" cy="692497"/>
          </a:xfrm>
          <a:prstGeom prst="rect">
            <a:avLst/>
          </a:prstGeom>
          <a:solidFill>
            <a:srgbClr val="FF0000"/>
          </a:solidFill>
        </p:spPr>
        <p:txBody>
          <a:bodyPr wrap="square" rtlCol="0">
            <a:spAutoFit/>
          </a:bodyPr>
          <a:lstStyle/>
          <a:p>
            <a:r>
              <a:rPr lang="en-US" sz="1300" b="1" err="1">
                <a:solidFill>
                  <a:srgbClr val="FFFFFF"/>
                </a:solidFill>
              </a:rPr>
              <a:t>Tibial-Peroneal</a:t>
            </a:r>
            <a:r>
              <a:rPr lang="en-US" sz="1300" b="1">
                <a:solidFill>
                  <a:srgbClr val="FFFFFF"/>
                </a:solidFill>
              </a:rPr>
              <a:t> Trunk</a:t>
            </a:r>
          </a:p>
        </p:txBody>
      </p:sp>
      <p:cxnSp>
        <p:nvCxnSpPr>
          <p:cNvPr id="59" name="Straight Arrow Connector 58"/>
          <p:cNvCxnSpPr/>
          <p:nvPr/>
        </p:nvCxnSpPr>
        <p:spPr bwMode="auto">
          <a:xfrm>
            <a:off x="4038600" y="4038600"/>
            <a:ext cx="381000" cy="381000"/>
          </a:xfrm>
          <a:prstGeom prst="straightConnector1">
            <a:avLst/>
          </a:prstGeom>
          <a:noFill/>
          <a:ln w="38100" cap="flat" cmpd="sng" algn="ctr">
            <a:solidFill>
              <a:srgbClr val="FF0000"/>
            </a:solidFill>
            <a:prstDash val="solid"/>
            <a:round/>
            <a:headEnd type="none" w="med" len="med"/>
            <a:tailEnd type="arrow"/>
          </a:ln>
          <a:effectLst/>
        </p:spPr>
      </p:cxnSp>
      <p:sp>
        <p:nvSpPr>
          <p:cNvPr id="61" name="TextBox 60"/>
          <p:cNvSpPr txBox="1"/>
          <p:nvPr/>
        </p:nvSpPr>
        <p:spPr>
          <a:xfrm>
            <a:off x="7924800" y="5029200"/>
            <a:ext cx="533400" cy="369332"/>
          </a:xfrm>
          <a:prstGeom prst="rect">
            <a:avLst/>
          </a:prstGeom>
          <a:solidFill>
            <a:srgbClr val="FF0000"/>
          </a:solidFill>
        </p:spPr>
        <p:txBody>
          <a:bodyPr wrap="square" rtlCol="0">
            <a:spAutoFit/>
          </a:bodyPr>
          <a:lstStyle/>
          <a:p>
            <a:pPr algn="ctr"/>
            <a:r>
              <a:rPr lang="en-US">
                <a:solidFill>
                  <a:srgbClr val="FFFFFF"/>
                </a:solidFill>
              </a:rPr>
              <a:t>PT</a:t>
            </a:r>
          </a:p>
        </p:txBody>
      </p:sp>
      <p:cxnSp>
        <p:nvCxnSpPr>
          <p:cNvPr id="62" name="Straight Arrow Connector 61"/>
          <p:cNvCxnSpPr/>
          <p:nvPr/>
        </p:nvCxnSpPr>
        <p:spPr bwMode="auto">
          <a:xfrm>
            <a:off x="8382000" y="5181600"/>
            <a:ext cx="990600" cy="152400"/>
          </a:xfrm>
          <a:prstGeom prst="straightConnector1">
            <a:avLst/>
          </a:prstGeom>
          <a:noFill/>
          <a:ln w="38100" cap="flat" cmpd="sng" algn="ctr">
            <a:solidFill>
              <a:srgbClr val="FF0000"/>
            </a:solidFill>
            <a:prstDash val="solid"/>
            <a:round/>
            <a:headEnd type="none" w="med" len="med"/>
            <a:tailEnd type="arrow"/>
          </a:ln>
          <a:effectLst/>
        </p:spPr>
      </p:cxnSp>
      <p:cxnSp>
        <p:nvCxnSpPr>
          <p:cNvPr id="63" name="Straight Arrow Connector 62"/>
          <p:cNvCxnSpPr>
            <a:stCxn id="61" idx="1"/>
          </p:cNvCxnSpPr>
          <p:nvPr/>
        </p:nvCxnSpPr>
        <p:spPr bwMode="auto">
          <a:xfrm flipH="1">
            <a:off x="7086600" y="5213866"/>
            <a:ext cx="838200" cy="196334"/>
          </a:xfrm>
          <a:prstGeom prst="straightConnector1">
            <a:avLst/>
          </a:prstGeom>
          <a:noFill/>
          <a:ln w="38100" cap="flat" cmpd="sng" algn="ctr">
            <a:solidFill>
              <a:srgbClr val="FF0000"/>
            </a:solidFill>
            <a:prstDash val="solid"/>
            <a:round/>
            <a:headEnd type="none" w="med" len="med"/>
            <a:tailEnd type="arrow"/>
          </a:ln>
          <a:effectLst/>
        </p:spPr>
      </p:cxnSp>
      <p:sp>
        <p:nvSpPr>
          <p:cNvPr id="69" name="TextBox 68"/>
          <p:cNvSpPr txBox="1"/>
          <p:nvPr/>
        </p:nvSpPr>
        <p:spPr>
          <a:xfrm>
            <a:off x="2819400" y="6534836"/>
            <a:ext cx="7848600" cy="307777"/>
          </a:xfrm>
          <a:prstGeom prst="rect">
            <a:avLst/>
          </a:prstGeom>
          <a:noFill/>
        </p:spPr>
        <p:txBody>
          <a:bodyPr wrap="square" rtlCol="0">
            <a:spAutoFit/>
          </a:bodyPr>
          <a:lstStyle/>
          <a:p>
            <a:pPr algn="r"/>
            <a:r>
              <a:rPr lang="en-US" sz="1400" i="1">
                <a:solidFill>
                  <a:srgbClr val="FFFFFF"/>
                </a:solidFill>
              </a:rPr>
              <a:t>Slide Courtesy of Dr. Toufic Safa, AAA Vascular Care, Medical Director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76201"/>
            <a:ext cx="8534400" cy="1093381"/>
          </a:xfrm>
        </p:spPr>
        <p:txBody>
          <a:bodyPr/>
          <a:lstStyle/>
          <a:p>
            <a:r>
              <a:rPr lang="en-US"/>
              <a:t>Lower Extremity Vasculature</a:t>
            </a:r>
          </a:p>
        </p:txBody>
      </p:sp>
      <p:pic>
        <p:nvPicPr>
          <p:cNvPr id="211970" name="Picture 2" descr="http://yoursurgery.com/Procedures/lower_bypass/images/LegArteries.jpg">
            <a:hlinkClick r:id="rId2"/>
          </p:cNvPr>
          <p:cNvPicPr>
            <a:picLocks noChangeAspect="1" noChangeArrowheads="1"/>
          </p:cNvPicPr>
          <p:nvPr/>
        </p:nvPicPr>
        <p:blipFill>
          <a:blip r:embed="rId3" cstate="print"/>
          <a:srcRect/>
          <a:stretch>
            <a:fillRect/>
          </a:stretch>
        </p:blipFill>
        <p:spPr bwMode="auto">
          <a:xfrm>
            <a:off x="4245935" y="1013579"/>
            <a:ext cx="3670596" cy="5549944"/>
          </a:xfrm>
          <a:prstGeom prst="rect">
            <a:avLst/>
          </a:prstGeom>
          <a:noFill/>
        </p:spPr>
      </p:pic>
      <p:sp>
        <p:nvSpPr>
          <p:cNvPr id="6" name="TextBox 5"/>
          <p:cNvSpPr txBox="1"/>
          <p:nvPr/>
        </p:nvSpPr>
        <p:spPr>
          <a:xfrm>
            <a:off x="3116827" y="6581553"/>
            <a:ext cx="7551175" cy="338554"/>
          </a:xfrm>
          <a:prstGeom prst="rect">
            <a:avLst/>
          </a:prstGeom>
          <a:noFill/>
        </p:spPr>
        <p:txBody>
          <a:bodyPr wrap="square" rtlCol="0">
            <a:spAutoFit/>
          </a:bodyPr>
          <a:lstStyle/>
          <a:p>
            <a:pPr algn="r"/>
            <a:r>
              <a:rPr lang="en-US" sz="1600"/>
              <a:t>http://yoursurgery.com/ProcedureDetails.cfm?BR=5&amp;Proc=33 © J. Norah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uClr>
                <a:srgbClr val="C00000"/>
              </a:buClr>
            </a:pPr>
            <a:r>
              <a:rPr lang="en-US" dirty="0"/>
              <a:t>Anterior Tibial Artery Case</a:t>
            </a:r>
          </a:p>
        </p:txBody>
      </p:sp>
      <p:sp>
        <p:nvSpPr>
          <p:cNvPr id="3" name="Content Placeholder 2"/>
          <p:cNvSpPr>
            <a:spLocks noGrp="1"/>
          </p:cNvSpPr>
          <p:nvPr>
            <p:ph idx="1"/>
          </p:nvPr>
        </p:nvSpPr>
        <p:spPr/>
        <p:txBody>
          <a:bodyPr/>
          <a:lstStyle/>
          <a:p>
            <a:pPr>
              <a:buClr>
                <a:srgbClr val="C00000"/>
              </a:buClr>
            </a:pPr>
            <a:r>
              <a:rPr lang="en-US" dirty="0"/>
              <a:t>62 </a:t>
            </a:r>
            <a:r>
              <a:rPr lang="en-US" dirty="0" err="1"/>
              <a:t>yo</a:t>
            </a:r>
            <a:r>
              <a:rPr lang="en-US" dirty="0"/>
              <a:t> male, DM, CAD, PAD, renal insufficiency presented s/p L hallux amputation, refusing BKA</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rcRect l="12877" t="16740" r="30463" b="2133"/>
          <a:stretch>
            <a:fillRect/>
          </a:stretch>
        </p:blipFill>
        <p:spPr bwMode="auto">
          <a:xfrm>
            <a:off x="5181600" y="2590801"/>
            <a:ext cx="1981200" cy="3782291"/>
          </a:xfrm>
          <a:prstGeom prst="rect">
            <a:avLst/>
          </a:prstGeom>
          <a:noFill/>
          <a:ln w="9525">
            <a:noFill/>
            <a:miter lim="800000"/>
            <a:headEnd/>
            <a:tailEnd/>
          </a:ln>
        </p:spPr>
      </p:pic>
      <p:sp>
        <p:nvSpPr>
          <p:cNvPr id="5" name="TextBox 4"/>
          <p:cNvSpPr txBox="1"/>
          <p:nvPr/>
        </p:nvSpPr>
        <p:spPr>
          <a:xfrm>
            <a:off x="2819400" y="6504058"/>
            <a:ext cx="7848600" cy="353943"/>
          </a:xfrm>
          <a:prstGeom prst="rect">
            <a:avLst/>
          </a:prstGeom>
          <a:noFill/>
        </p:spPr>
        <p:txBody>
          <a:bodyPr wrap="square" rtlCol="0">
            <a:spAutoFit/>
          </a:bodyPr>
          <a:lstStyle/>
          <a:p>
            <a:pPr algn="r">
              <a:buClr>
                <a:srgbClr val="C00000"/>
              </a:buClr>
            </a:pPr>
            <a:r>
              <a:rPr lang="en-US" sz="1700" i="1"/>
              <a:t>Slide Courtesy of Dr. Toufic Safa, AAA Vascular Care, Medical Director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Diabetic Foot Ulcer Protocol</a:t>
            </a:r>
          </a:p>
        </p:txBody>
      </p:sp>
      <p:pic>
        <p:nvPicPr>
          <p:cNvPr id="5" name="Picture 4"/>
          <p:cNvPicPr/>
          <p:nvPr/>
        </p:nvPicPr>
        <p:blipFill rotWithShape="1">
          <a:blip r:embed="rId2"/>
          <a:srcRect l="4746" r="6551" b="7315"/>
          <a:stretch/>
        </p:blipFill>
        <p:spPr bwMode="auto">
          <a:xfrm>
            <a:off x="4070251" y="1131867"/>
            <a:ext cx="3605712" cy="479637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5817106" y="6152024"/>
            <a:ext cx="6255289" cy="523220"/>
          </a:xfrm>
          <a:prstGeom prst="rect">
            <a:avLst/>
          </a:prstGeom>
          <a:noFill/>
        </p:spPr>
        <p:txBody>
          <a:bodyPr wrap="square" rtlCol="0">
            <a:spAutoFit/>
          </a:bodyPr>
          <a:lstStyle/>
          <a:p>
            <a:pPr marL="292100" indent="-292100"/>
            <a:r>
              <a:rPr lang="en-US" sz="1400" dirty="0" err="1"/>
              <a:t>Brem</a:t>
            </a:r>
            <a:r>
              <a:rPr lang="en-US" sz="1400" dirty="0"/>
              <a:t> H, Sheehan P, </a:t>
            </a:r>
            <a:r>
              <a:rPr lang="en-US" sz="1400" dirty="0" err="1"/>
              <a:t>Boulton</a:t>
            </a:r>
            <a:r>
              <a:rPr lang="en-US" sz="1400" dirty="0"/>
              <a:t> AJ. Protocol for treatment of diabetic foot ulcers. </a:t>
            </a:r>
            <a:r>
              <a:rPr lang="en-US" sz="1400" i="1" dirty="0"/>
              <a:t>Am J Surg</a:t>
            </a:r>
            <a:r>
              <a:rPr lang="en-US" sz="1400" dirty="0"/>
              <a:t>. 2004;187(5A):1S-10S.</a:t>
            </a:r>
          </a:p>
        </p:txBody>
      </p:sp>
    </p:spTree>
    <p:extLst>
      <p:ext uri="{BB962C8B-B14F-4D97-AF65-F5344CB8AC3E}">
        <p14:creationId xmlns:p14="http://schemas.microsoft.com/office/powerpoint/2010/main" val="2061642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a:effectLst/>
              </a:rPr>
              <a:t>Anterior </a:t>
            </a:r>
            <a:r>
              <a:rPr lang="en-US" err="1">
                <a:effectLst/>
              </a:rPr>
              <a:t>Tibial</a:t>
            </a:r>
            <a:r>
              <a:rPr lang="en-US">
                <a:effectLst/>
              </a:rPr>
              <a:t> Artery Case</a:t>
            </a:r>
          </a:p>
        </p:txBody>
      </p:sp>
      <p:pic>
        <p:nvPicPr>
          <p:cNvPr id="4" name="Picture 3" descr="Swee 1.JPG"/>
          <p:cNvPicPr>
            <a:picLocks noChangeAspect="1"/>
          </p:cNvPicPr>
          <p:nvPr/>
        </p:nvPicPr>
        <p:blipFill>
          <a:blip r:embed="rId2" cstate="print"/>
          <a:stretch>
            <a:fillRect/>
          </a:stretch>
        </p:blipFill>
        <p:spPr>
          <a:xfrm>
            <a:off x="1905000" y="2043725"/>
            <a:ext cx="2590800" cy="3454401"/>
          </a:xfrm>
          <a:prstGeom prst="rect">
            <a:avLst/>
          </a:prstGeom>
        </p:spPr>
      </p:pic>
      <p:pic>
        <p:nvPicPr>
          <p:cNvPr id="5" name="Picture 4" descr="Swee 3.JPG"/>
          <p:cNvPicPr>
            <a:picLocks noChangeAspect="1"/>
          </p:cNvPicPr>
          <p:nvPr/>
        </p:nvPicPr>
        <p:blipFill>
          <a:blip r:embed="rId3" cstate="print"/>
          <a:stretch>
            <a:fillRect/>
          </a:stretch>
        </p:blipFill>
        <p:spPr>
          <a:xfrm>
            <a:off x="4876800" y="2057401"/>
            <a:ext cx="2590800" cy="3454399"/>
          </a:xfrm>
          <a:prstGeom prst="rect">
            <a:avLst/>
          </a:prstGeom>
        </p:spPr>
      </p:pic>
      <p:pic>
        <p:nvPicPr>
          <p:cNvPr id="6" name="Picture 5" descr="Swee 4.JPG"/>
          <p:cNvPicPr>
            <a:picLocks noChangeAspect="1"/>
          </p:cNvPicPr>
          <p:nvPr/>
        </p:nvPicPr>
        <p:blipFill>
          <a:blip r:embed="rId4" cstate="print"/>
          <a:stretch>
            <a:fillRect/>
          </a:stretch>
        </p:blipFill>
        <p:spPr>
          <a:xfrm>
            <a:off x="7772400" y="2057401"/>
            <a:ext cx="2601640" cy="3468852"/>
          </a:xfrm>
          <a:prstGeom prst="rect">
            <a:avLst/>
          </a:prstGeom>
        </p:spPr>
      </p:pic>
      <p:sp>
        <p:nvSpPr>
          <p:cNvPr id="7" name="TextBox 6"/>
          <p:cNvSpPr txBox="1"/>
          <p:nvPr/>
        </p:nvSpPr>
        <p:spPr>
          <a:xfrm>
            <a:off x="7391400" y="2895600"/>
            <a:ext cx="533400" cy="369332"/>
          </a:xfrm>
          <a:prstGeom prst="rect">
            <a:avLst/>
          </a:prstGeom>
          <a:solidFill>
            <a:srgbClr val="FF0000"/>
          </a:solidFill>
        </p:spPr>
        <p:txBody>
          <a:bodyPr wrap="square" rtlCol="0">
            <a:spAutoFit/>
          </a:bodyPr>
          <a:lstStyle/>
          <a:p>
            <a:pPr algn="ctr"/>
            <a:r>
              <a:rPr lang="en-US">
                <a:solidFill>
                  <a:srgbClr val="FFFFFF"/>
                </a:solidFill>
              </a:rPr>
              <a:t>AT</a:t>
            </a:r>
          </a:p>
        </p:txBody>
      </p:sp>
      <p:sp>
        <p:nvSpPr>
          <p:cNvPr id="8" name="TextBox 7"/>
          <p:cNvSpPr txBox="1"/>
          <p:nvPr/>
        </p:nvSpPr>
        <p:spPr>
          <a:xfrm>
            <a:off x="3505200" y="1828800"/>
            <a:ext cx="990600" cy="523220"/>
          </a:xfrm>
          <a:prstGeom prst="rect">
            <a:avLst/>
          </a:prstGeom>
          <a:solidFill>
            <a:srgbClr val="FF0000"/>
          </a:solidFill>
        </p:spPr>
        <p:txBody>
          <a:bodyPr wrap="square" rtlCol="0">
            <a:spAutoFit/>
          </a:bodyPr>
          <a:lstStyle/>
          <a:p>
            <a:r>
              <a:rPr lang="en-US" sz="1400" b="1">
                <a:solidFill>
                  <a:srgbClr val="FFFFFF"/>
                </a:solidFill>
              </a:rPr>
              <a:t>Popliteal Artery</a:t>
            </a:r>
          </a:p>
        </p:txBody>
      </p:sp>
      <p:cxnSp>
        <p:nvCxnSpPr>
          <p:cNvPr id="9" name="Straight Arrow Connector 8"/>
          <p:cNvCxnSpPr/>
          <p:nvPr/>
        </p:nvCxnSpPr>
        <p:spPr bwMode="auto">
          <a:xfrm flipH="1">
            <a:off x="3048000" y="2133600"/>
            <a:ext cx="533400" cy="228600"/>
          </a:xfrm>
          <a:prstGeom prst="straightConnector1">
            <a:avLst/>
          </a:prstGeom>
          <a:noFill/>
          <a:ln w="38100" cap="flat" cmpd="sng" algn="ctr">
            <a:solidFill>
              <a:srgbClr val="FF0000"/>
            </a:solidFill>
            <a:prstDash val="solid"/>
            <a:round/>
            <a:headEnd type="none" w="med" len="med"/>
            <a:tailEnd type="arrow"/>
          </a:ln>
          <a:effectLst/>
        </p:spPr>
      </p:cxnSp>
      <p:cxnSp>
        <p:nvCxnSpPr>
          <p:cNvPr id="10" name="Straight Arrow Connector 9"/>
          <p:cNvCxnSpPr>
            <a:stCxn id="7" idx="3"/>
          </p:cNvCxnSpPr>
          <p:nvPr/>
        </p:nvCxnSpPr>
        <p:spPr bwMode="auto">
          <a:xfrm flipV="1">
            <a:off x="7924800" y="2743200"/>
            <a:ext cx="1295400" cy="337066"/>
          </a:xfrm>
          <a:prstGeom prst="straightConnector1">
            <a:avLst/>
          </a:prstGeom>
          <a:noFill/>
          <a:ln w="38100" cap="flat" cmpd="sng" algn="ctr">
            <a:solidFill>
              <a:srgbClr val="FF0000"/>
            </a:solidFill>
            <a:prstDash val="solid"/>
            <a:round/>
            <a:headEnd type="none" w="med" len="med"/>
            <a:tailEnd type="arrow"/>
          </a:ln>
          <a:effectLst/>
        </p:spPr>
      </p:cxnSp>
      <p:cxnSp>
        <p:nvCxnSpPr>
          <p:cNvPr id="14" name="Straight Arrow Connector 13"/>
          <p:cNvCxnSpPr>
            <a:stCxn id="7" idx="1"/>
          </p:cNvCxnSpPr>
          <p:nvPr/>
        </p:nvCxnSpPr>
        <p:spPr bwMode="auto">
          <a:xfrm flipH="1">
            <a:off x="6172200" y="3080266"/>
            <a:ext cx="1219200" cy="272534"/>
          </a:xfrm>
          <a:prstGeom prst="straightConnector1">
            <a:avLst/>
          </a:prstGeom>
          <a:noFill/>
          <a:ln w="38100" cap="flat" cmpd="sng" algn="ctr">
            <a:solidFill>
              <a:srgbClr val="FF0000"/>
            </a:solidFill>
            <a:prstDash val="solid"/>
            <a:round/>
            <a:headEnd type="none" w="med" len="med"/>
            <a:tailEnd type="arrow"/>
          </a:ln>
          <a:effectLst/>
        </p:spPr>
      </p:cxnSp>
      <p:sp>
        <p:nvSpPr>
          <p:cNvPr id="19" name="TextBox 18"/>
          <p:cNvSpPr txBox="1"/>
          <p:nvPr/>
        </p:nvSpPr>
        <p:spPr>
          <a:xfrm>
            <a:off x="8153400" y="4419600"/>
            <a:ext cx="533400" cy="369332"/>
          </a:xfrm>
          <a:prstGeom prst="rect">
            <a:avLst/>
          </a:prstGeom>
          <a:solidFill>
            <a:srgbClr val="FF0000"/>
          </a:solidFill>
        </p:spPr>
        <p:txBody>
          <a:bodyPr wrap="square" rtlCol="0">
            <a:spAutoFit/>
          </a:bodyPr>
          <a:lstStyle/>
          <a:p>
            <a:pPr algn="ctr"/>
            <a:r>
              <a:rPr lang="en-US">
                <a:solidFill>
                  <a:srgbClr val="FFFFFF"/>
                </a:solidFill>
              </a:rPr>
              <a:t>DP</a:t>
            </a:r>
          </a:p>
        </p:txBody>
      </p:sp>
      <p:cxnSp>
        <p:nvCxnSpPr>
          <p:cNvPr id="20" name="Straight Arrow Connector 19"/>
          <p:cNvCxnSpPr/>
          <p:nvPr/>
        </p:nvCxnSpPr>
        <p:spPr bwMode="auto">
          <a:xfrm flipV="1">
            <a:off x="8686800" y="4267200"/>
            <a:ext cx="762000" cy="260866"/>
          </a:xfrm>
          <a:prstGeom prst="straightConnector1">
            <a:avLst/>
          </a:prstGeom>
          <a:noFill/>
          <a:ln w="38100" cap="flat" cmpd="sng" algn="ctr">
            <a:solidFill>
              <a:srgbClr val="FF0000"/>
            </a:solidFill>
            <a:prstDash val="solid"/>
            <a:round/>
            <a:headEnd type="none" w="med" len="med"/>
            <a:tailEnd type="arrow"/>
          </a:ln>
          <a:effectLst/>
        </p:spPr>
      </p:cxnSp>
      <p:sp>
        <p:nvSpPr>
          <p:cNvPr id="22" name="TextBox 21"/>
          <p:cNvSpPr txBox="1"/>
          <p:nvPr/>
        </p:nvSpPr>
        <p:spPr>
          <a:xfrm>
            <a:off x="7772400" y="5562601"/>
            <a:ext cx="2819400" cy="584775"/>
          </a:xfrm>
          <a:prstGeom prst="rect">
            <a:avLst/>
          </a:prstGeom>
          <a:noFill/>
        </p:spPr>
        <p:txBody>
          <a:bodyPr wrap="square" rtlCol="0">
            <a:spAutoFit/>
          </a:bodyPr>
          <a:lstStyle/>
          <a:p>
            <a:r>
              <a:rPr lang="en-US" sz="1600"/>
              <a:t>DP: </a:t>
            </a:r>
            <a:r>
              <a:rPr lang="en-US" sz="1600" err="1"/>
              <a:t>Dorsalis</a:t>
            </a:r>
            <a:r>
              <a:rPr lang="en-US" sz="1600"/>
              <a:t> </a:t>
            </a:r>
            <a:r>
              <a:rPr lang="en-US" sz="1600" err="1"/>
              <a:t>pedis</a:t>
            </a:r>
            <a:r>
              <a:rPr lang="en-US" sz="1600"/>
              <a:t> artery</a:t>
            </a:r>
          </a:p>
          <a:p>
            <a:r>
              <a:rPr lang="en-US" sz="1600"/>
              <a:t>accessed for final angiogram</a:t>
            </a:r>
          </a:p>
        </p:txBody>
      </p:sp>
      <p:sp>
        <p:nvSpPr>
          <p:cNvPr id="24" name="TextBox 23"/>
          <p:cNvSpPr txBox="1"/>
          <p:nvPr/>
        </p:nvSpPr>
        <p:spPr>
          <a:xfrm>
            <a:off x="4800600" y="2895600"/>
            <a:ext cx="533400" cy="369332"/>
          </a:xfrm>
          <a:prstGeom prst="rect">
            <a:avLst/>
          </a:prstGeom>
          <a:solidFill>
            <a:srgbClr val="FF0000"/>
          </a:solidFill>
        </p:spPr>
        <p:txBody>
          <a:bodyPr wrap="square" rtlCol="0">
            <a:spAutoFit/>
          </a:bodyPr>
          <a:lstStyle/>
          <a:p>
            <a:pPr algn="ctr"/>
            <a:r>
              <a:rPr lang="en-US">
                <a:solidFill>
                  <a:srgbClr val="FFFFFF"/>
                </a:solidFill>
              </a:rPr>
              <a:t>AT</a:t>
            </a:r>
          </a:p>
        </p:txBody>
      </p:sp>
      <p:cxnSp>
        <p:nvCxnSpPr>
          <p:cNvPr id="25" name="Straight Arrow Connector 24"/>
          <p:cNvCxnSpPr>
            <a:stCxn id="24" idx="1"/>
          </p:cNvCxnSpPr>
          <p:nvPr/>
        </p:nvCxnSpPr>
        <p:spPr bwMode="auto">
          <a:xfrm flipH="1" flipV="1">
            <a:off x="3505200" y="2667000"/>
            <a:ext cx="1295400" cy="413266"/>
          </a:xfrm>
          <a:prstGeom prst="straightConnector1">
            <a:avLst/>
          </a:prstGeom>
          <a:noFill/>
          <a:ln w="38100" cap="flat" cmpd="sng" algn="ctr">
            <a:solidFill>
              <a:srgbClr val="FF0000"/>
            </a:solidFill>
            <a:prstDash val="solid"/>
            <a:round/>
            <a:headEnd type="none" w="med" len="med"/>
            <a:tailEnd type="arrow"/>
          </a:ln>
          <a:effectLst/>
        </p:spPr>
      </p:cxnSp>
      <p:sp>
        <p:nvSpPr>
          <p:cNvPr id="27" name="TextBox 26"/>
          <p:cNvSpPr txBox="1"/>
          <p:nvPr/>
        </p:nvSpPr>
        <p:spPr>
          <a:xfrm>
            <a:off x="2209800" y="5562600"/>
            <a:ext cx="2438400" cy="369332"/>
          </a:xfrm>
          <a:prstGeom prst="rect">
            <a:avLst/>
          </a:prstGeom>
          <a:noFill/>
        </p:spPr>
        <p:txBody>
          <a:bodyPr wrap="square" rtlCol="0">
            <a:spAutoFit/>
          </a:bodyPr>
          <a:lstStyle/>
          <a:p>
            <a:r>
              <a:rPr lang="en-US"/>
              <a:t>Initial angiogram</a:t>
            </a:r>
          </a:p>
        </p:txBody>
      </p:sp>
      <p:sp>
        <p:nvSpPr>
          <p:cNvPr id="28" name="TextBox 27"/>
          <p:cNvSpPr txBox="1"/>
          <p:nvPr/>
        </p:nvSpPr>
        <p:spPr>
          <a:xfrm>
            <a:off x="4800600" y="5562601"/>
            <a:ext cx="2895600" cy="646331"/>
          </a:xfrm>
          <a:prstGeom prst="rect">
            <a:avLst/>
          </a:prstGeom>
          <a:noFill/>
        </p:spPr>
        <p:txBody>
          <a:bodyPr wrap="square" rtlCol="0">
            <a:spAutoFit/>
          </a:bodyPr>
          <a:lstStyle/>
          <a:p>
            <a:r>
              <a:rPr lang="en-US"/>
              <a:t>AT open after angioplasty and atherectomy</a:t>
            </a:r>
          </a:p>
        </p:txBody>
      </p:sp>
      <p:sp>
        <p:nvSpPr>
          <p:cNvPr id="29" name="TextBox 28"/>
          <p:cNvSpPr txBox="1"/>
          <p:nvPr/>
        </p:nvSpPr>
        <p:spPr>
          <a:xfrm>
            <a:off x="2819400" y="6504058"/>
            <a:ext cx="7848600" cy="353943"/>
          </a:xfrm>
          <a:prstGeom prst="rect">
            <a:avLst/>
          </a:prstGeom>
          <a:noFill/>
        </p:spPr>
        <p:txBody>
          <a:bodyPr wrap="square" rtlCol="0">
            <a:spAutoFit/>
          </a:bodyPr>
          <a:lstStyle/>
          <a:p>
            <a:pPr algn="r"/>
            <a:r>
              <a:rPr lang="en-US" sz="1700" i="1">
                <a:solidFill>
                  <a:srgbClr val="FFFFFF"/>
                </a:solidFill>
              </a:rPr>
              <a:t>Slide Courtesy of Dr. Toufic Safa, AAA Vascular Care, Medical Director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28800" y="76200"/>
            <a:ext cx="8534400" cy="1447800"/>
          </a:xfrm>
        </p:spPr>
        <p:txBody>
          <a:bodyPr/>
          <a:lstStyle/>
          <a:p>
            <a:r>
              <a:rPr lang="en-US">
                <a:effectLst/>
              </a:rPr>
              <a:t>Anterior </a:t>
            </a:r>
            <a:r>
              <a:rPr lang="en-US" err="1">
                <a:effectLst/>
              </a:rPr>
              <a:t>Tibial</a:t>
            </a:r>
            <a:r>
              <a:rPr lang="en-US">
                <a:effectLst/>
              </a:rPr>
              <a:t> Artery Case</a:t>
            </a:r>
          </a:p>
        </p:txBody>
      </p:sp>
      <p:pic>
        <p:nvPicPr>
          <p:cNvPr id="4" name="Content Placeholder 7"/>
          <p:cNvPicPr>
            <a:picLocks noChangeAspect="1"/>
          </p:cNvPicPr>
          <p:nvPr/>
        </p:nvPicPr>
        <p:blipFill>
          <a:blip r:embed="rId2" cstate="print">
            <a:extLst>
              <a:ext uri="{28A0092B-C50C-407E-A947-70E740481C1C}">
                <a14:useLocalDpi xmlns:a14="http://schemas.microsoft.com/office/drawing/2010/main" val="0"/>
              </a:ext>
            </a:extLst>
          </a:blip>
          <a:srcRect l="15818" t="15818" r="12999" b="26840"/>
          <a:stretch>
            <a:fillRect/>
          </a:stretch>
        </p:blipFill>
        <p:spPr>
          <a:xfrm>
            <a:off x="5105400" y="2057400"/>
            <a:ext cx="2514600" cy="270086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l="5009" t="11271" r="-186" b="11711"/>
          <a:stretch>
            <a:fillRect/>
          </a:stretch>
        </p:blipFill>
        <p:spPr>
          <a:xfrm>
            <a:off x="1828800" y="1828800"/>
            <a:ext cx="2895600" cy="3124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l="5154" t="13529" r="17539"/>
          <a:stretch>
            <a:fillRect/>
          </a:stretch>
        </p:blipFill>
        <p:spPr>
          <a:xfrm>
            <a:off x="7848600" y="1676400"/>
            <a:ext cx="2286000" cy="3409304"/>
          </a:xfrm>
          <a:prstGeom prst="rect">
            <a:avLst/>
          </a:prstGeom>
        </p:spPr>
      </p:pic>
      <p:sp>
        <p:nvSpPr>
          <p:cNvPr id="7" name="TextBox 6"/>
          <p:cNvSpPr txBox="1"/>
          <p:nvPr/>
        </p:nvSpPr>
        <p:spPr>
          <a:xfrm>
            <a:off x="2057400" y="5029200"/>
            <a:ext cx="2370890" cy="738664"/>
          </a:xfrm>
          <a:prstGeom prst="rect">
            <a:avLst/>
          </a:prstGeom>
          <a:noFill/>
        </p:spPr>
        <p:txBody>
          <a:bodyPr wrap="square" rtlCol="0">
            <a:spAutoFit/>
          </a:bodyPr>
          <a:lstStyle/>
          <a:p>
            <a:r>
              <a:rPr lang="en-US" sz="1400" b="1">
                <a:solidFill>
                  <a:srgbClr val="FFFFFF"/>
                </a:solidFill>
                <a:latin typeface="Franklin Gothic Medium" pitchFamily="34" charset="0"/>
              </a:rPr>
              <a:t>GANGRENOUS PORTION WIDELY EXCISED DAY AFTER ANGIOPLASTY</a:t>
            </a:r>
          </a:p>
        </p:txBody>
      </p:sp>
      <p:sp>
        <p:nvSpPr>
          <p:cNvPr id="8" name="TextBox 7"/>
          <p:cNvSpPr txBox="1"/>
          <p:nvPr/>
        </p:nvSpPr>
        <p:spPr>
          <a:xfrm>
            <a:off x="5181600" y="4876800"/>
            <a:ext cx="2403148" cy="523220"/>
          </a:xfrm>
          <a:prstGeom prst="rect">
            <a:avLst/>
          </a:prstGeom>
          <a:noFill/>
        </p:spPr>
        <p:txBody>
          <a:bodyPr wrap="square" rtlCol="0">
            <a:spAutoFit/>
          </a:bodyPr>
          <a:lstStyle/>
          <a:p>
            <a:r>
              <a:rPr lang="en-US" sz="1400" b="1">
                <a:solidFill>
                  <a:srgbClr val="FFFFFF"/>
                </a:solidFill>
                <a:latin typeface="Franklin Gothic Medium" pitchFamily="34" charset="0"/>
              </a:rPr>
              <a:t>3 WEEKS LATER: REST OF TOES REMOVED </a:t>
            </a:r>
          </a:p>
        </p:txBody>
      </p:sp>
      <p:sp>
        <p:nvSpPr>
          <p:cNvPr id="9" name="TextBox 8"/>
          <p:cNvSpPr txBox="1"/>
          <p:nvPr/>
        </p:nvSpPr>
        <p:spPr>
          <a:xfrm>
            <a:off x="8077200" y="5105400"/>
            <a:ext cx="1991870" cy="523220"/>
          </a:xfrm>
          <a:prstGeom prst="rect">
            <a:avLst/>
          </a:prstGeom>
          <a:noFill/>
        </p:spPr>
        <p:txBody>
          <a:bodyPr wrap="square" rtlCol="0">
            <a:spAutoFit/>
          </a:bodyPr>
          <a:lstStyle/>
          <a:p>
            <a:r>
              <a:rPr lang="en-US" sz="1400" b="1">
                <a:solidFill>
                  <a:srgbClr val="FFFFFF"/>
                </a:solidFill>
                <a:latin typeface="Franklin Gothic Medium" pitchFamily="34" charset="0"/>
              </a:rPr>
              <a:t>9 WEEKS LATER: STSG TO STUMP</a:t>
            </a:r>
          </a:p>
        </p:txBody>
      </p:sp>
      <p:sp>
        <p:nvSpPr>
          <p:cNvPr id="10" name="TextBox 9"/>
          <p:cNvSpPr txBox="1"/>
          <p:nvPr/>
        </p:nvSpPr>
        <p:spPr>
          <a:xfrm>
            <a:off x="2819400" y="6504058"/>
            <a:ext cx="7848600" cy="353943"/>
          </a:xfrm>
          <a:prstGeom prst="rect">
            <a:avLst/>
          </a:prstGeom>
          <a:noFill/>
        </p:spPr>
        <p:txBody>
          <a:bodyPr wrap="square" rtlCol="0">
            <a:spAutoFit/>
          </a:bodyPr>
          <a:lstStyle/>
          <a:p>
            <a:pPr algn="r"/>
            <a:r>
              <a:rPr lang="en-US" sz="1700" i="1">
                <a:solidFill>
                  <a:srgbClr val="FFFFFF"/>
                </a:solidFill>
              </a:rPr>
              <a:t>Slide Courtesy of Dr. Toufic Safa, AAA Vascular Care, Medical Director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7501" name="Group 125"/>
          <p:cNvGraphicFramePr>
            <a:graphicFrameLocks noGrp="1"/>
          </p:cNvGraphicFramePr>
          <p:nvPr/>
        </p:nvGraphicFramePr>
        <p:xfrm>
          <a:off x="1524002" y="3859211"/>
          <a:ext cx="9143998" cy="2719388"/>
        </p:xfrm>
        <a:graphic>
          <a:graphicData uri="http://schemas.openxmlformats.org/drawingml/2006/table">
            <a:tbl>
              <a:tblPr/>
              <a:tblGrid>
                <a:gridCol w="795421">
                  <a:extLst>
                    <a:ext uri="{9D8B030D-6E8A-4147-A177-3AD203B41FA5}">
                      <a16:colId xmlns:a16="http://schemas.microsoft.com/office/drawing/2014/main" val="20000"/>
                    </a:ext>
                  </a:extLst>
                </a:gridCol>
                <a:gridCol w="728579">
                  <a:extLst>
                    <a:ext uri="{9D8B030D-6E8A-4147-A177-3AD203B41FA5}">
                      <a16:colId xmlns:a16="http://schemas.microsoft.com/office/drawing/2014/main" val="20001"/>
                    </a:ext>
                  </a:extLst>
                </a:gridCol>
                <a:gridCol w="481263">
                  <a:extLst>
                    <a:ext uri="{9D8B030D-6E8A-4147-A177-3AD203B41FA5}">
                      <a16:colId xmlns:a16="http://schemas.microsoft.com/office/drawing/2014/main" val="20002"/>
                    </a:ext>
                  </a:extLst>
                </a:gridCol>
                <a:gridCol w="576513">
                  <a:extLst>
                    <a:ext uri="{9D8B030D-6E8A-4147-A177-3AD203B41FA5}">
                      <a16:colId xmlns:a16="http://schemas.microsoft.com/office/drawing/2014/main" val="20003"/>
                    </a:ext>
                  </a:extLst>
                </a:gridCol>
                <a:gridCol w="594895">
                  <a:extLst>
                    <a:ext uri="{9D8B030D-6E8A-4147-A177-3AD203B41FA5}">
                      <a16:colId xmlns:a16="http://schemas.microsoft.com/office/drawing/2014/main" val="20004"/>
                    </a:ext>
                  </a:extLst>
                </a:gridCol>
                <a:gridCol w="594895">
                  <a:extLst>
                    <a:ext uri="{9D8B030D-6E8A-4147-A177-3AD203B41FA5}">
                      <a16:colId xmlns:a16="http://schemas.microsoft.com/office/drawing/2014/main" val="20005"/>
                    </a:ext>
                  </a:extLst>
                </a:gridCol>
                <a:gridCol w="596564">
                  <a:extLst>
                    <a:ext uri="{9D8B030D-6E8A-4147-A177-3AD203B41FA5}">
                      <a16:colId xmlns:a16="http://schemas.microsoft.com/office/drawing/2014/main" val="20006"/>
                    </a:ext>
                  </a:extLst>
                </a:gridCol>
                <a:gridCol w="594895">
                  <a:extLst>
                    <a:ext uri="{9D8B030D-6E8A-4147-A177-3AD203B41FA5}">
                      <a16:colId xmlns:a16="http://schemas.microsoft.com/office/drawing/2014/main" val="20007"/>
                    </a:ext>
                  </a:extLst>
                </a:gridCol>
                <a:gridCol w="594895">
                  <a:extLst>
                    <a:ext uri="{9D8B030D-6E8A-4147-A177-3AD203B41FA5}">
                      <a16:colId xmlns:a16="http://schemas.microsoft.com/office/drawing/2014/main" val="20008"/>
                    </a:ext>
                  </a:extLst>
                </a:gridCol>
                <a:gridCol w="594895">
                  <a:extLst>
                    <a:ext uri="{9D8B030D-6E8A-4147-A177-3AD203B41FA5}">
                      <a16:colId xmlns:a16="http://schemas.microsoft.com/office/drawing/2014/main" val="20009"/>
                    </a:ext>
                  </a:extLst>
                </a:gridCol>
                <a:gridCol w="548104">
                  <a:extLst>
                    <a:ext uri="{9D8B030D-6E8A-4147-A177-3AD203B41FA5}">
                      <a16:colId xmlns:a16="http://schemas.microsoft.com/office/drawing/2014/main" val="20010"/>
                    </a:ext>
                  </a:extLst>
                </a:gridCol>
                <a:gridCol w="551448">
                  <a:extLst>
                    <a:ext uri="{9D8B030D-6E8A-4147-A177-3AD203B41FA5}">
                      <a16:colId xmlns:a16="http://schemas.microsoft.com/office/drawing/2014/main" val="20011"/>
                    </a:ext>
                  </a:extLst>
                </a:gridCol>
                <a:gridCol w="768684">
                  <a:extLst>
                    <a:ext uri="{9D8B030D-6E8A-4147-A177-3AD203B41FA5}">
                      <a16:colId xmlns:a16="http://schemas.microsoft.com/office/drawing/2014/main" val="20012"/>
                    </a:ext>
                  </a:extLst>
                </a:gridCol>
                <a:gridCol w="1122947">
                  <a:extLst>
                    <a:ext uri="{9D8B030D-6E8A-4147-A177-3AD203B41FA5}">
                      <a16:colId xmlns:a16="http://schemas.microsoft.com/office/drawing/2014/main" val="20013"/>
                    </a:ext>
                  </a:extLst>
                </a:gridCol>
              </a:tblGrid>
              <a:tr h="697524">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Visit Date</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Number of Wounds</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PU  total</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PU I</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PU II</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PU III</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PU IV</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DF</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VSU</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Art</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Surg</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Other</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Non-Healing Wound</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1" i="0" u="none" strike="noStrike" cap="none" normalizeH="0" baseline="0">
                          <a:ln>
                            <a:noFill/>
                          </a:ln>
                          <a:solidFill>
                            <a:schemeClr val="bg1"/>
                          </a:solidFill>
                          <a:effectLst/>
                          <a:latin typeface="Arial" charset="0"/>
                          <a:ea typeface="ＭＳ Ｐゴシック" charset="-128"/>
                          <a:cs typeface="ＭＳ Ｐゴシック" charset="-128"/>
                        </a:rPr>
                        <a:t>Percentage of HEALING </a:t>
                      </a:r>
                    </a:p>
                  </a:txBody>
                  <a:tcPr anchor="b" anchorCtr="1"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85E0FF"/>
                    </a:solidFill>
                  </a:tcPr>
                </a:tc>
                <a:extLst>
                  <a:ext uri="{0D108BD9-81ED-4DB2-BD59-A6C34878D82A}">
                    <a16:rowId xmlns:a16="http://schemas.microsoft.com/office/drawing/2014/main" val="10000"/>
                  </a:ext>
                </a:extLst>
              </a:tr>
              <a:tr h="309587">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155</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25</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6</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96.10%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1"/>
                  </a:ext>
                </a:extLst>
              </a:tr>
              <a:tr h="307674">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139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83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94.20%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2"/>
                  </a:ext>
                </a:extLst>
              </a:tr>
              <a:tr h="309587">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15</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134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69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16</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92.50%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3"/>
                  </a:ext>
                </a:extLst>
              </a:tr>
              <a:tr h="307674">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22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128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5</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80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91.40%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4"/>
                  </a:ext>
                </a:extLst>
              </a:tr>
              <a:tr h="309587">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29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147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76</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21</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6</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94.60%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5"/>
                  </a:ext>
                </a:extLst>
              </a:tr>
              <a:tr h="477755">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JULY TOTALS</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703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118</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22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14</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79</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57</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382</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100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16</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30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43</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C2F0FF"/>
                    </a:solidFill>
                  </a:tcPr>
                </a:tc>
                <a:tc>
                  <a:txBody>
                    <a:bodyPr/>
                    <a:lstStyle/>
                    <a:p>
                      <a:pPr marL="0" marR="0" lvl="0" indent="0" algn="ctr" defTabSz="914400" rtl="0" eaLnBrk="1" fontAlgn="b" latinLnBrk="0" hangingPunct="1">
                        <a:lnSpc>
                          <a:spcPct val="100000"/>
                        </a:lnSpc>
                        <a:spcBef>
                          <a:spcPct val="0"/>
                        </a:spcBef>
                        <a:spcAft>
                          <a:spcPct val="0"/>
                        </a:spcAft>
                        <a:buClr>
                          <a:srgbClr val="FFFF00"/>
                        </a:buClr>
                        <a:buSzPct val="75000"/>
                        <a:buFont typeface="Wingdings" charset="2"/>
                        <a:buNone/>
                        <a:tabLst/>
                      </a:pPr>
                      <a:r>
                        <a:rPr kumimoji="0" lang="en-US" sz="1000" b="0" i="0" u="none" strike="noStrike" cap="none" normalizeH="0" baseline="0">
                          <a:ln>
                            <a:noFill/>
                          </a:ln>
                          <a:solidFill>
                            <a:schemeClr val="bg1"/>
                          </a:solidFill>
                          <a:effectLst/>
                          <a:latin typeface="Arial" charset="0"/>
                          <a:ea typeface="ＭＳ Ｐゴシック" charset="-128"/>
                          <a:cs typeface="ＭＳ Ｐゴシック" charset="-128"/>
                        </a:rPr>
                        <a:t>93.90%</a:t>
                      </a:r>
                    </a:p>
                  </a:txBody>
                  <a:tcPr anchor="ctr" horzOverflow="overflow">
                    <a:lnL w="12700" cap="flat" cmpd="sng" algn="ctr">
                      <a:solidFill>
                        <a:srgbClr val="008AB9"/>
                      </a:solidFill>
                      <a:prstDash val="solid"/>
                      <a:round/>
                      <a:headEnd type="none" w="med" len="med"/>
                      <a:tailEnd type="none" w="med" len="med"/>
                    </a:lnL>
                    <a:lnR w="12700" cap="flat" cmpd="sng" algn="ctr">
                      <a:solidFill>
                        <a:srgbClr val="008AB9"/>
                      </a:solidFill>
                      <a:prstDash val="solid"/>
                      <a:round/>
                      <a:headEnd type="none" w="med" len="med"/>
                      <a:tailEnd type="none" w="med" len="med"/>
                    </a:lnR>
                    <a:lnT w="12700" cap="flat" cmpd="sng" algn="ctr">
                      <a:solidFill>
                        <a:srgbClr val="008AB9"/>
                      </a:solidFill>
                      <a:prstDash val="solid"/>
                      <a:round/>
                      <a:headEnd type="none" w="med" len="med"/>
                      <a:tailEnd type="none" w="med" len="med"/>
                    </a:lnT>
                    <a:lnB w="12700" cap="flat" cmpd="sng" algn="ctr">
                      <a:solidFill>
                        <a:srgbClr val="008AB9"/>
                      </a:solidFill>
                      <a:prstDash val="solid"/>
                      <a:round/>
                      <a:headEnd type="none" w="med" len="med"/>
                      <a:tailEnd type="none" w="med" len="med"/>
                    </a:lnB>
                    <a:lnTlToBr>
                      <a:noFill/>
                    </a:lnTlToBr>
                    <a:lnBlToTr>
                      <a:noFill/>
                    </a:lnBlToTr>
                    <a:solidFill>
                      <a:srgbClr val="E7EDF3"/>
                    </a:solidFill>
                  </a:tcPr>
                </a:tc>
                <a:extLst>
                  <a:ext uri="{0D108BD9-81ED-4DB2-BD59-A6C34878D82A}">
                    <a16:rowId xmlns:a16="http://schemas.microsoft.com/office/drawing/2014/main" val="10006"/>
                  </a:ext>
                </a:extLst>
              </a:tr>
            </a:tbl>
          </a:graphicData>
        </a:graphic>
      </p:graphicFrame>
      <p:sp>
        <p:nvSpPr>
          <p:cNvPr id="26748" name="Rectangle 1150"/>
          <p:cNvSpPr>
            <a:spLocks noChangeArrowheads="1"/>
          </p:cNvSpPr>
          <p:nvPr/>
        </p:nvSpPr>
        <p:spPr bwMode="auto">
          <a:xfrm>
            <a:off x="2127250" y="1544639"/>
            <a:ext cx="7810500" cy="1939925"/>
          </a:xfrm>
          <a:prstGeom prst="rect">
            <a:avLst/>
          </a:prstGeom>
          <a:noFill/>
          <a:ln w="9525">
            <a:noFill/>
            <a:miter lim="800000"/>
            <a:headEnd/>
            <a:tailEnd/>
          </a:ln>
        </p:spPr>
        <p:txBody>
          <a:bodyPr>
            <a:spAutoFit/>
          </a:bodyPr>
          <a:lstStyle/>
          <a:p>
            <a:pPr marL="228600" indent="-228600"/>
            <a:r>
              <a:rPr lang="en-US" sz="2000"/>
              <a:t>1) Incidence and healing rate of pressure ulcer (PU)</a:t>
            </a:r>
          </a:p>
          <a:p>
            <a:pPr marL="228600" indent="-228600"/>
            <a:r>
              <a:rPr lang="en-US" sz="2000"/>
              <a:t>2) Time to healing</a:t>
            </a:r>
          </a:p>
          <a:p>
            <a:pPr marL="228600" indent="-228600"/>
            <a:r>
              <a:rPr lang="en-US" sz="2000"/>
              <a:t>3) Admission and readmission rate</a:t>
            </a:r>
          </a:p>
          <a:p>
            <a:pPr marL="228600" indent="-228600"/>
            <a:r>
              <a:rPr lang="en-US" sz="2000"/>
              <a:t>4) Morbidity</a:t>
            </a:r>
          </a:p>
          <a:p>
            <a:pPr marL="228600" indent="-228600"/>
            <a:r>
              <a:rPr lang="en-US" sz="2000"/>
              <a:t>5) Unplanned Mortality </a:t>
            </a:r>
          </a:p>
          <a:p>
            <a:pPr marL="228600" indent="-228600"/>
            <a:r>
              <a:rPr lang="en-US" sz="2000"/>
              <a:t>6) Unplanned minor &amp; major amputations </a:t>
            </a:r>
          </a:p>
        </p:txBody>
      </p:sp>
      <p:sp>
        <p:nvSpPr>
          <p:cNvPr id="6" name="Title 5"/>
          <p:cNvSpPr>
            <a:spLocks noGrp="1"/>
          </p:cNvSpPr>
          <p:nvPr>
            <p:ph type="title"/>
          </p:nvPr>
        </p:nvSpPr>
        <p:spPr>
          <a:xfrm>
            <a:off x="1790700" y="88900"/>
            <a:ext cx="8534400" cy="1447800"/>
          </a:xfrm>
        </p:spPr>
        <p:txBody>
          <a:bodyPr/>
          <a:lstStyle/>
          <a:p>
            <a:pPr>
              <a:defRPr/>
            </a:pPr>
            <a:r>
              <a:rPr lang="en-US">
                <a:latin typeface="Arial Rounded MT Bold" charset="0"/>
              </a:rPr>
              <a:t>Outcomes: What Data is Collected?</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0"/>
          <p:cNvGraphicFramePr>
            <a:graphicFrameLocks noChangeAspect="1"/>
          </p:cNvGraphicFramePr>
          <p:nvPr>
            <p:extLst>
              <p:ext uri="{D42A27DB-BD31-4B8C-83A1-F6EECF244321}">
                <p14:modId xmlns:p14="http://schemas.microsoft.com/office/powerpoint/2010/main" val="3907510241"/>
              </p:ext>
            </p:extLst>
          </p:nvPr>
        </p:nvGraphicFramePr>
        <p:xfrm>
          <a:off x="1784530" y="1911350"/>
          <a:ext cx="8658042" cy="4483806"/>
        </p:xfrm>
        <a:graphic>
          <a:graphicData uri="http://schemas.openxmlformats.org/drawingml/2006/chart">
            <c:chart xmlns:c="http://schemas.openxmlformats.org/drawingml/2006/chart" xmlns:r="http://schemas.openxmlformats.org/officeDocument/2006/relationships" r:id="rId3"/>
          </a:graphicData>
        </a:graphic>
      </p:graphicFrame>
      <p:sp>
        <p:nvSpPr>
          <p:cNvPr id="8195" name="Rectangle 3"/>
          <p:cNvSpPr>
            <a:spLocks noGrp="1" noChangeArrowheads="1"/>
          </p:cNvSpPr>
          <p:nvPr>
            <p:ph type="title"/>
          </p:nvPr>
        </p:nvSpPr>
        <p:spPr>
          <a:xfrm>
            <a:off x="1600200" y="215900"/>
            <a:ext cx="9067800" cy="1447800"/>
          </a:xfrm>
        </p:spPr>
        <p:txBody>
          <a:bodyPr/>
          <a:lstStyle/>
          <a:p>
            <a:r>
              <a:rPr lang="en-US" sz="3200">
                <a:ea typeface="ＭＳ Ｐゴシック" pitchFamily="34" charset="-128"/>
              </a:rPr>
              <a:t>Hospital Cost of Non-Healing Wounds in the Elderly due to Morbidity of Ulcers</a:t>
            </a:r>
          </a:p>
        </p:txBody>
      </p:sp>
      <p:sp>
        <p:nvSpPr>
          <p:cNvPr id="8196" name="Text Box 4"/>
          <p:cNvSpPr txBox="1">
            <a:spLocks noChangeArrowheads="1"/>
          </p:cNvSpPr>
          <p:nvPr/>
        </p:nvSpPr>
        <p:spPr bwMode="auto">
          <a:xfrm>
            <a:off x="2286000" y="6519446"/>
            <a:ext cx="8382000" cy="338554"/>
          </a:xfrm>
          <a:prstGeom prst="rect">
            <a:avLst/>
          </a:prstGeom>
          <a:noFill/>
          <a:ln w="9525">
            <a:noFill/>
            <a:miter lim="800000"/>
            <a:headEnd/>
            <a:tailEnd/>
          </a:ln>
        </p:spPr>
        <p:txBody>
          <a:bodyPr>
            <a:spAutoFit/>
          </a:bodyPr>
          <a:lstStyle/>
          <a:p>
            <a:pPr algn="r" eaLnBrk="1" hangingPunct="1">
              <a:spcBef>
                <a:spcPct val="50000"/>
              </a:spcBef>
            </a:pPr>
            <a:r>
              <a:rPr lang="en-US" sz="1600" i="1"/>
              <a:t>Brem et al., High cost of stage IV pressure ulcers. </a:t>
            </a:r>
            <a:r>
              <a:rPr lang="en-US" sz="1600" i="1" err="1"/>
              <a:t>Amer</a:t>
            </a:r>
            <a:r>
              <a:rPr lang="en-US" sz="1600" i="1"/>
              <a:t> J </a:t>
            </a:r>
            <a:r>
              <a:rPr lang="en-US" sz="1600" i="1" err="1"/>
              <a:t>Surg</a:t>
            </a:r>
            <a:r>
              <a:rPr lang="en-US" sz="1600" i="1"/>
              <a:t> 2010; 200:476-477.</a:t>
            </a:r>
            <a:endParaRPr lang="en-US" sz="1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down)">
                                      <p:cBhvr>
                                        <p:cTn id="7" dur="500"/>
                                        <p:tgtEl>
                                          <p:spTgt spid="2">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down)">
                                      <p:cBhvr>
                                        <p:cTn id="12" dur="500"/>
                                        <p:tgtEl>
                                          <p:spTgt spid="2">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series" animBg="0"/>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algn="ctr">
              <a:defRPr/>
            </a:pPr>
            <a:r>
              <a:rPr lang="en-US" sz="2800" dirty="0">
                <a:latin typeface="Arial" panose="020B0604020202020204" pitchFamily="34" charset="0"/>
                <a:cs typeface="Arial" panose="020B0604020202020204" pitchFamily="34" charset="0"/>
              </a:rPr>
              <a:t>What Is Pathological Importance of the Tissue Left Behind?</a:t>
            </a:r>
          </a:p>
        </p:txBody>
      </p:sp>
      <p:sp>
        <p:nvSpPr>
          <p:cNvPr id="7" name="TextBox 5"/>
          <p:cNvSpPr txBox="1">
            <a:spLocks noChangeArrowheads="1"/>
          </p:cNvSpPr>
          <p:nvPr/>
        </p:nvSpPr>
        <p:spPr bwMode="auto">
          <a:xfrm>
            <a:off x="7810614" y="2244206"/>
            <a:ext cx="2628786" cy="2720426"/>
          </a:xfrm>
          <a:prstGeom prst="rect">
            <a:avLst/>
          </a:prstGeom>
          <a:gradFill flip="none" rotWithShape="1">
            <a:gsLst>
              <a:gs pos="0">
                <a:srgbClr val="FFFF99"/>
              </a:gs>
              <a:gs pos="64999">
                <a:srgbClr val="FFFFCC"/>
              </a:gs>
            </a:gsLst>
            <a:path path="circle">
              <a:fillToRect l="100000" t="100000"/>
            </a:path>
            <a:tileRect r="-100000" b="-100000"/>
          </a:gradFill>
          <a:ln w="9525">
            <a:noFill/>
            <a:miter lim="800000"/>
            <a:headEnd/>
            <a:tailEnd/>
          </a:ln>
          <a:scene3d>
            <a:camera prst="orthographicFront"/>
            <a:lightRig rig="threePt" dir="t"/>
          </a:scene3d>
          <a:sp3d extrusionH="25400">
            <a:bevelT prst="convex"/>
            <a:bevelB prst="convex"/>
          </a:sp3d>
        </p:spPr>
        <p:txBody>
          <a:bodyPr lIns="137160" tIns="182880" rIns="137160" bIns="182880" anchorCtr="1"/>
          <a:lstStyle/>
          <a:p>
            <a:pPr marL="342900" indent="-342900">
              <a:buFontTx/>
              <a:buAutoNum type="alphaUcPeriod"/>
              <a:defRPr/>
            </a:pPr>
            <a:r>
              <a:rPr lang="en-US">
                <a:solidFill>
                  <a:srgbClr val="00000A"/>
                </a:solidFill>
                <a:effectLst>
                  <a:outerShdw blurRad="38100" dist="38100" dir="2700000" algn="tl">
                    <a:srgbClr val="FFFFFF"/>
                  </a:outerShdw>
                </a:effectLst>
                <a:ea typeface="ＭＳ Ｐゴシック" charset="-128"/>
                <a:cs typeface="ＭＳ Ｐゴシック" charset="-128"/>
              </a:rPr>
              <a:t>Granulation tissue</a:t>
            </a:r>
          </a:p>
          <a:p>
            <a:pPr marL="342900" indent="-342900">
              <a:buFontTx/>
              <a:buAutoNum type="alphaUcPeriod"/>
              <a:defRPr/>
            </a:pPr>
            <a:endParaRPr lang="en-US">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a:solidFill>
                  <a:srgbClr val="00000A"/>
                </a:solidFill>
                <a:effectLst>
                  <a:outerShdw blurRad="38100" dist="38100" dir="2700000" algn="tl">
                    <a:srgbClr val="FFFFFF"/>
                  </a:outerShdw>
                </a:effectLst>
                <a:ea typeface="ＭＳ Ｐゴシック" charset="-128"/>
                <a:cs typeface="ＭＳ Ｐゴシック" charset="-128"/>
              </a:rPr>
              <a:t>Fibrosis</a:t>
            </a:r>
          </a:p>
          <a:p>
            <a:pPr marL="342900" indent="-342900">
              <a:buFontTx/>
              <a:buAutoNum type="alphaUcPeriod"/>
              <a:defRPr/>
            </a:pPr>
            <a:endParaRPr lang="en-US">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a:solidFill>
                  <a:srgbClr val="00000A"/>
                </a:solidFill>
                <a:effectLst>
                  <a:outerShdw blurRad="38100" dist="38100" dir="2700000" algn="tl">
                    <a:srgbClr val="FFFFFF"/>
                  </a:outerShdw>
                </a:effectLst>
                <a:ea typeface="ＭＳ Ｐゴシック" charset="-128"/>
                <a:cs typeface="ＭＳ Ｐゴシック" charset="-128"/>
              </a:rPr>
              <a:t>Osteomyelitis</a:t>
            </a:r>
          </a:p>
          <a:p>
            <a:pPr marL="342900" indent="-342900">
              <a:buFontTx/>
              <a:buAutoNum type="alphaUcPeriod"/>
              <a:defRPr/>
            </a:pPr>
            <a:endParaRPr lang="en-US">
              <a:solidFill>
                <a:srgbClr val="00000A"/>
              </a:solidFill>
              <a:effectLst>
                <a:outerShdw blurRad="38100" dist="38100" dir="2700000" algn="tl">
                  <a:srgbClr val="FFFFFF"/>
                </a:outerShdw>
              </a:effectLst>
              <a:ea typeface="ＭＳ Ｐゴシック" charset="-128"/>
              <a:cs typeface="ＭＳ Ｐゴシック" charset="-128"/>
            </a:endParaRPr>
          </a:p>
          <a:p>
            <a:pPr marL="342900" indent="-342900">
              <a:buFontTx/>
              <a:buAutoNum type="alphaUcPeriod"/>
              <a:defRPr/>
            </a:pPr>
            <a:r>
              <a:rPr lang="en-US">
                <a:solidFill>
                  <a:srgbClr val="00000A"/>
                </a:solidFill>
                <a:effectLst>
                  <a:outerShdw blurRad="38100" dist="38100" dir="2700000" algn="tl">
                    <a:srgbClr val="FFFFFF"/>
                  </a:outerShdw>
                </a:effectLst>
                <a:ea typeface="ＭＳ Ｐゴシック" charset="-128"/>
                <a:cs typeface="ＭＳ Ｐゴシック" charset="-128"/>
              </a:rPr>
              <a:t>Reactive bone</a:t>
            </a:r>
          </a:p>
        </p:txBody>
      </p:sp>
      <p:grpSp>
        <p:nvGrpSpPr>
          <p:cNvPr id="32774" name="Group 12"/>
          <p:cNvGrpSpPr>
            <a:grpSpLocks/>
          </p:cNvGrpSpPr>
          <p:nvPr/>
        </p:nvGrpSpPr>
        <p:grpSpPr bwMode="auto">
          <a:xfrm>
            <a:off x="1701800" y="1420814"/>
            <a:ext cx="5930900" cy="4941886"/>
            <a:chOff x="0" y="1371600"/>
            <a:chExt cx="5550836" cy="4160838"/>
          </a:xfrm>
        </p:grpSpPr>
        <p:pic>
          <p:nvPicPr>
            <p:cNvPr id="32776" name="Picture 2"/>
            <p:cNvPicPr>
              <a:picLocks noChangeAspect="1" noChangeArrowheads="1"/>
            </p:cNvPicPr>
            <p:nvPr/>
          </p:nvPicPr>
          <p:blipFill>
            <a:blip r:embed="rId3" cstate="print"/>
            <a:srcRect/>
            <a:stretch>
              <a:fillRect/>
            </a:stretch>
          </p:blipFill>
          <p:spPr bwMode="auto">
            <a:xfrm>
              <a:off x="0" y="1371600"/>
              <a:ext cx="5550836" cy="4160838"/>
            </a:xfrm>
            <a:prstGeom prst="rect">
              <a:avLst/>
            </a:prstGeom>
            <a:noFill/>
            <a:ln w="9525">
              <a:noFill/>
              <a:miter lim="800000"/>
              <a:headEnd/>
              <a:tailEnd/>
            </a:ln>
          </p:spPr>
        </p:pic>
        <p:sp>
          <p:nvSpPr>
            <p:cNvPr id="8" name="TextBox 7"/>
            <p:cNvSpPr txBox="1"/>
            <p:nvPr/>
          </p:nvSpPr>
          <p:spPr>
            <a:xfrm>
              <a:off x="30919" y="1376564"/>
              <a:ext cx="405207" cy="206801"/>
            </a:xfrm>
            <a:prstGeom prst="rect">
              <a:avLst/>
            </a:prstGeom>
            <a:solidFill>
              <a:srgbClr val="FFFFFF"/>
            </a:solidFill>
          </p:spPr>
          <p:txBody>
            <a:bodyPr lIns="0" tIns="0" rIns="0" bIns="0"/>
            <a:lstStyle/>
            <a:p>
              <a:pPr algn="ctr" eaLnBrk="1" hangingPunct="1">
                <a:defRPr/>
              </a:pPr>
              <a:r>
                <a:rPr lang="en-US" sz="1200">
                  <a:solidFill>
                    <a:srgbClr val="00000A"/>
                  </a:solidFill>
                  <a:effectLst>
                    <a:outerShdw blurRad="38100" dist="38100" dir="2700000" algn="tl">
                      <a:srgbClr val="DDDDDD"/>
                    </a:outerShdw>
                  </a:effectLst>
                  <a:ea typeface="ＭＳ Ｐゴシック" charset="-128"/>
                  <a:cs typeface="ＭＳ Ｐゴシック" charset="-128"/>
                </a:rPr>
                <a:t>A</a:t>
              </a:r>
            </a:p>
          </p:txBody>
        </p:sp>
        <p:sp>
          <p:nvSpPr>
            <p:cNvPr id="9" name="TextBox 8"/>
            <p:cNvSpPr txBox="1"/>
            <p:nvPr/>
          </p:nvSpPr>
          <p:spPr>
            <a:xfrm>
              <a:off x="2616753" y="1376564"/>
              <a:ext cx="406834" cy="206801"/>
            </a:xfrm>
            <a:prstGeom prst="rect">
              <a:avLst/>
            </a:prstGeom>
            <a:solidFill>
              <a:srgbClr val="FFFFFF"/>
            </a:solidFill>
          </p:spPr>
          <p:txBody>
            <a:bodyPr lIns="0" tIns="0" rIns="0" bIns="0"/>
            <a:lstStyle/>
            <a:p>
              <a:pPr algn="ctr" eaLnBrk="1" hangingPunct="1">
                <a:defRPr/>
              </a:pPr>
              <a:r>
                <a:rPr lang="en-US" sz="1200">
                  <a:solidFill>
                    <a:srgbClr val="00000A"/>
                  </a:solidFill>
                  <a:effectLst>
                    <a:outerShdw blurRad="38100" dist="38100" dir="2700000" algn="tl">
                      <a:srgbClr val="DDDDDD"/>
                    </a:outerShdw>
                  </a:effectLst>
                  <a:ea typeface="ＭＳ Ｐゴシック" charset="-128"/>
                  <a:cs typeface="ＭＳ Ｐゴシック" charset="-128"/>
                </a:rPr>
                <a:t>B</a:t>
              </a:r>
            </a:p>
          </p:txBody>
        </p:sp>
        <p:sp>
          <p:nvSpPr>
            <p:cNvPr id="10" name="TextBox 9"/>
            <p:cNvSpPr txBox="1"/>
            <p:nvPr/>
          </p:nvSpPr>
          <p:spPr>
            <a:xfrm>
              <a:off x="30919" y="3313876"/>
              <a:ext cx="405207" cy="205147"/>
            </a:xfrm>
            <a:prstGeom prst="rect">
              <a:avLst/>
            </a:prstGeom>
            <a:solidFill>
              <a:srgbClr val="FFFFFF"/>
            </a:solidFill>
          </p:spPr>
          <p:txBody>
            <a:bodyPr lIns="0" tIns="0" rIns="0" bIns="0"/>
            <a:lstStyle/>
            <a:p>
              <a:pPr algn="ctr" eaLnBrk="1" hangingPunct="1">
                <a:defRPr/>
              </a:pPr>
              <a:r>
                <a:rPr lang="en-US" sz="1200">
                  <a:solidFill>
                    <a:srgbClr val="00000A"/>
                  </a:solidFill>
                  <a:effectLst>
                    <a:outerShdw blurRad="38100" dist="38100" dir="2700000" algn="tl">
                      <a:srgbClr val="DDDDDD"/>
                    </a:outerShdw>
                  </a:effectLst>
                  <a:ea typeface="ＭＳ Ｐゴシック" charset="-128"/>
                  <a:cs typeface="ＭＳ Ｐゴシック" charset="-128"/>
                </a:rPr>
                <a:t>C</a:t>
              </a:r>
            </a:p>
          </p:txBody>
        </p:sp>
        <p:sp>
          <p:nvSpPr>
            <p:cNvPr id="11" name="TextBox 10"/>
            <p:cNvSpPr txBox="1"/>
            <p:nvPr/>
          </p:nvSpPr>
          <p:spPr>
            <a:xfrm>
              <a:off x="2616753" y="3313876"/>
              <a:ext cx="406834" cy="205147"/>
            </a:xfrm>
            <a:prstGeom prst="rect">
              <a:avLst/>
            </a:prstGeom>
            <a:solidFill>
              <a:srgbClr val="FFFFFF"/>
            </a:solidFill>
          </p:spPr>
          <p:txBody>
            <a:bodyPr lIns="0" tIns="0" rIns="0" bIns="0"/>
            <a:lstStyle/>
            <a:p>
              <a:pPr algn="ctr" eaLnBrk="1" hangingPunct="1">
                <a:defRPr/>
              </a:pPr>
              <a:r>
                <a:rPr lang="en-US" sz="1200">
                  <a:solidFill>
                    <a:srgbClr val="00000A"/>
                  </a:solidFill>
                  <a:effectLst>
                    <a:outerShdw blurRad="38100" dist="38100" dir="2700000" algn="tl">
                      <a:srgbClr val="DDDDDD"/>
                    </a:outerShdw>
                  </a:effectLst>
                  <a:ea typeface="ＭＳ Ｐゴシック" charset="-128"/>
                  <a:cs typeface="ＭＳ Ｐゴシック" charset="-128"/>
                </a:rPr>
                <a:t>D</a:t>
              </a:r>
            </a:p>
          </p:txBody>
        </p:sp>
      </p:grpSp>
      <p:sp>
        <p:nvSpPr>
          <p:cNvPr id="32775" name="Footer Placeholder 4"/>
          <p:cNvSpPr txBox="1">
            <a:spLocks noGrp="1"/>
          </p:cNvSpPr>
          <p:nvPr/>
        </p:nvSpPr>
        <p:spPr bwMode="auto">
          <a:xfrm>
            <a:off x="2514600" y="6381136"/>
            <a:ext cx="8153400" cy="476865"/>
          </a:xfrm>
          <a:prstGeom prst="rect">
            <a:avLst/>
          </a:prstGeom>
          <a:noFill/>
          <a:ln w="9525">
            <a:noFill/>
            <a:miter lim="800000"/>
            <a:headEnd/>
            <a:tailEnd/>
          </a:ln>
        </p:spPr>
        <p:txBody>
          <a:bodyPr/>
          <a:lstStyle/>
          <a:p>
            <a:pPr algn="r" eaLnBrk="1" hangingPunct="1"/>
            <a:r>
              <a:rPr lang="en-US" sz="1600" i="1" err="1"/>
              <a:t>Golinko</a:t>
            </a:r>
            <a:r>
              <a:rPr lang="en-US" sz="1600" i="1"/>
              <a:t> et al.  Operative Debridement of Diabetic Foot Ulcers. J Am </a:t>
            </a:r>
            <a:r>
              <a:rPr lang="en-US" sz="1600" i="1" err="1"/>
              <a:t>Coll</a:t>
            </a:r>
            <a:r>
              <a:rPr lang="en-US" sz="1600" i="1"/>
              <a:t> </a:t>
            </a:r>
            <a:r>
              <a:rPr lang="en-US" sz="1600" i="1" err="1"/>
              <a:t>Surg</a:t>
            </a:r>
            <a:r>
              <a:rPr lang="en-US" sz="1600" i="1"/>
              <a:t> 2008; 207:e1-e6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a:t>Cutaneous Granulomatosis with Polyangiitis – Vasculitis. Perivascular inflammation with plasma cell infiltration. (40x)</a:t>
            </a:r>
          </a:p>
        </p:txBody>
      </p:sp>
      <p:pic>
        <p:nvPicPr>
          <p:cNvPr id="95235" name="Content Placeholder 3"/>
          <p:cNvPicPr>
            <a:picLocks noGrp="1"/>
          </p:cNvPicPr>
          <p:nvPr>
            <p:ph idx="1"/>
          </p:nvPr>
        </p:nvPicPr>
        <p:blipFill>
          <a:blip r:embed="rId2" cstate="print"/>
          <a:srcRect/>
          <a:stretch>
            <a:fillRect/>
          </a:stretch>
        </p:blipFill>
        <p:spPr>
          <a:xfrm>
            <a:off x="1905000" y="1562100"/>
            <a:ext cx="6731000" cy="5029200"/>
          </a:xfrm>
        </p:spPr>
      </p:pic>
      <p:sp>
        <p:nvSpPr>
          <p:cNvPr id="4" name="TextBox 3"/>
          <p:cNvSpPr txBox="1"/>
          <p:nvPr/>
        </p:nvSpPr>
        <p:spPr>
          <a:xfrm>
            <a:off x="8674100" y="3365500"/>
            <a:ext cx="1993900" cy="1631216"/>
          </a:xfrm>
          <a:prstGeom prst="rect">
            <a:avLst/>
          </a:prstGeom>
          <a:noFill/>
        </p:spPr>
        <p:txBody>
          <a:bodyPr wrap="square" rtlCol="0">
            <a:spAutoFit/>
          </a:bodyPr>
          <a:lstStyle/>
          <a:p>
            <a:r>
              <a:rPr lang="en-US" sz="2000"/>
              <a:t>Blue arrow: blood vessel</a:t>
            </a:r>
          </a:p>
          <a:p>
            <a:endParaRPr lang="en-US" sz="2000"/>
          </a:p>
          <a:p>
            <a:r>
              <a:rPr lang="en-US" sz="2000"/>
              <a:t>Yellow arrows: plasma cells</a:t>
            </a:r>
          </a:p>
        </p:txBody>
      </p:sp>
      <p:cxnSp>
        <p:nvCxnSpPr>
          <p:cNvPr id="6" name="Straight Arrow Connector 5"/>
          <p:cNvCxnSpPr/>
          <p:nvPr/>
        </p:nvCxnSpPr>
        <p:spPr bwMode="auto">
          <a:xfrm flipH="1">
            <a:off x="5455920" y="5588000"/>
            <a:ext cx="571500" cy="355600"/>
          </a:xfrm>
          <a:prstGeom prst="straightConnector1">
            <a:avLst/>
          </a:prstGeom>
          <a:noFill/>
          <a:ln w="76200" cap="flat" cmpd="sng" algn="ctr">
            <a:solidFill>
              <a:srgbClr val="FFFF00"/>
            </a:solidFill>
            <a:prstDash val="solid"/>
            <a:round/>
            <a:headEnd type="none" w="med" len="med"/>
            <a:tailEnd type="arrow"/>
          </a:ln>
          <a:effectLst/>
        </p:spPr>
      </p:cxnSp>
      <p:cxnSp>
        <p:nvCxnSpPr>
          <p:cNvPr id="8" name="Straight Arrow Connector 7"/>
          <p:cNvCxnSpPr/>
          <p:nvPr/>
        </p:nvCxnSpPr>
        <p:spPr bwMode="auto">
          <a:xfrm>
            <a:off x="3568700" y="5384800"/>
            <a:ext cx="736600" cy="152400"/>
          </a:xfrm>
          <a:prstGeom prst="straightConnector1">
            <a:avLst/>
          </a:prstGeom>
          <a:noFill/>
          <a:ln w="76200" cap="flat" cmpd="sng" algn="ctr">
            <a:solidFill>
              <a:srgbClr val="FFFF00"/>
            </a:solidFill>
            <a:prstDash val="solid"/>
            <a:round/>
            <a:headEnd type="none" w="med" len="med"/>
            <a:tailEnd type="arrow"/>
          </a:ln>
          <a:effectLst/>
        </p:spPr>
      </p:cxnSp>
      <p:cxnSp>
        <p:nvCxnSpPr>
          <p:cNvPr id="14" name="Straight Arrow Connector 13"/>
          <p:cNvCxnSpPr/>
          <p:nvPr/>
        </p:nvCxnSpPr>
        <p:spPr bwMode="auto">
          <a:xfrm flipH="1">
            <a:off x="5130800" y="4152900"/>
            <a:ext cx="647700" cy="419100"/>
          </a:xfrm>
          <a:prstGeom prst="straightConnector1">
            <a:avLst/>
          </a:prstGeom>
          <a:noFill/>
          <a:ln w="76200" cap="flat" cmpd="sng" algn="ctr">
            <a:solidFill>
              <a:schemeClr val="bg2">
                <a:lumMod val="60000"/>
                <a:lumOff val="40000"/>
              </a:schemeClr>
            </a:solidFill>
            <a:prstDash val="solid"/>
            <a:round/>
            <a:headEnd type="none" w="med" len="med"/>
            <a:tailEnd type="arrow"/>
          </a:ln>
          <a:effectLst/>
        </p:spPr>
      </p:cxnSp>
    </p:spTree>
    <p:extLst>
      <p:ext uri="{BB962C8B-B14F-4D97-AF65-F5344CB8AC3E}">
        <p14:creationId xmlns:p14="http://schemas.microsoft.com/office/powerpoint/2010/main" val="3266124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a:t>Ulcer bed, secondary-type vasculitis involving all small blood vessels (100x)</a:t>
            </a:r>
          </a:p>
        </p:txBody>
      </p:sp>
      <p:pic>
        <p:nvPicPr>
          <p:cNvPr id="96259" name="Content Placeholder 3"/>
          <p:cNvPicPr>
            <a:picLocks noGrp="1"/>
          </p:cNvPicPr>
          <p:nvPr>
            <p:ph idx="1"/>
          </p:nvPr>
        </p:nvPicPr>
        <p:blipFill>
          <a:blip r:embed="rId2" cstate="print"/>
          <a:srcRect/>
          <a:stretch>
            <a:fillRect/>
          </a:stretch>
        </p:blipFill>
        <p:spPr>
          <a:xfrm>
            <a:off x="2476500" y="1460500"/>
            <a:ext cx="7086600" cy="5016500"/>
          </a:xfrm>
        </p:spPr>
      </p:pic>
    </p:spTree>
    <p:extLst>
      <p:ext uri="{BB962C8B-B14F-4D97-AF65-F5344CB8AC3E}">
        <p14:creationId xmlns:p14="http://schemas.microsoft.com/office/powerpoint/2010/main" val="3158801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Pathology: Necrotizing Fasciitis</a:t>
            </a:r>
          </a:p>
        </p:txBody>
      </p:sp>
      <p:pic>
        <p:nvPicPr>
          <p:cNvPr id="72707" name="Content Placeholder 6" descr="08155118.JPG"/>
          <p:cNvPicPr>
            <a:picLocks noGrp="1" noChangeAspect="1"/>
          </p:cNvPicPr>
          <p:nvPr>
            <p:ph idx="1"/>
          </p:nvPr>
        </p:nvPicPr>
        <p:blipFill>
          <a:blip r:embed="rId3" cstate="print"/>
          <a:srcRect/>
          <a:stretch>
            <a:fillRect/>
          </a:stretch>
        </p:blipFill>
        <p:spPr>
          <a:xfrm>
            <a:off x="6324600" y="1828800"/>
            <a:ext cx="4165600" cy="3124200"/>
          </a:xfrm>
        </p:spPr>
      </p:pic>
      <p:pic>
        <p:nvPicPr>
          <p:cNvPr id="72708" name="Picture 5" descr="08155044.JPG"/>
          <p:cNvPicPr>
            <a:picLocks noChangeAspect="1"/>
          </p:cNvPicPr>
          <p:nvPr/>
        </p:nvPicPr>
        <p:blipFill>
          <a:blip r:embed="rId4" cstate="print"/>
          <a:srcRect/>
          <a:stretch>
            <a:fillRect/>
          </a:stretch>
        </p:blipFill>
        <p:spPr bwMode="auto">
          <a:xfrm>
            <a:off x="1701800" y="1828800"/>
            <a:ext cx="4165600" cy="3124200"/>
          </a:xfrm>
          <a:prstGeom prst="rect">
            <a:avLst/>
          </a:prstGeom>
          <a:noFill/>
          <a:ln w="9525">
            <a:noFill/>
            <a:miter lim="800000"/>
            <a:headEnd/>
            <a:tailEnd/>
          </a:ln>
        </p:spPr>
      </p:pic>
      <p:sp>
        <p:nvSpPr>
          <p:cNvPr id="72709" name="TextBox 7"/>
          <p:cNvSpPr txBox="1">
            <a:spLocks noChangeArrowheads="1"/>
          </p:cNvSpPr>
          <p:nvPr/>
        </p:nvSpPr>
        <p:spPr bwMode="auto">
          <a:xfrm>
            <a:off x="1919154" y="5149467"/>
            <a:ext cx="1709635" cy="400110"/>
          </a:xfrm>
          <a:prstGeom prst="rect">
            <a:avLst/>
          </a:prstGeom>
          <a:noFill/>
          <a:ln w="9525">
            <a:noFill/>
            <a:miter lim="800000"/>
            <a:headEnd/>
            <a:tailEnd/>
          </a:ln>
        </p:spPr>
        <p:txBody>
          <a:bodyPr wrap="none">
            <a:spAutoFit/>
          </a:bodyPr>
          <a:lstStyle/>
          <a:p>
            <a:r>
              <a:rPr lang="en-US" sz="2000" dirty="0"/>
              <a:t>Necrotic fascia</a:t>
            </a:r>
          </a:p>
        </p:txBody>
      </p:sp>
      <p:cxnSp>
        <p:nvCxnSpPr>
          <p:cNvPr id="10" name="Straight Arrow Connector 9"/>
          <p:cNvCxnSpPr/>
          <p:nvPr/>
        </p:nvCxnSpPr>
        <p:spPr>
          <a:xfrm flipV="1">
            <a:off x="3048000" y="4343400"/>
            <a:ext cx="0" cy="762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29200" y="2895600"/>
            <a:ext cx="0" cy="2286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2712" name="TextBox 13"/>
          <p:cNvSpPr txBox="1">
            <a:spLocks noChangeArrowheads="1"/>
          </p:cNvSpPr>
          <p:nvPr/>
        </p:nvSpPr>
        <p:spPr bwMode="auto">
          <a:xfrm>
            <a:off x="7239000" y="5105400"/>
            <a:ext cx="1709738" cy="400050"/>
          </a:xfrm>
          <a:prstGeom prst="rect">
            <a:avLst/>
          </a:prstGeom>
          <a:noFill/>
          <a:ln w="9525">
            <a:noFill/>
            <a:miter lim="800000"/>
            <a:headEnd/>
            <a:tailEnd/>
          </a:ln>
        </p:spPr>
        <p:txBody>
          <a:bodyPr wrap="none">
            <a:spAutoFit/>
          </a:bodyPr>
          <a:lstStyle/>
          <a:p>
            <a:r>
              <a:rPr lang="en-US" sz="2000"/>
              <a:t>Necrotic fascia</a:t>
            </a:r>
          </a:p>
        </p:txBody>
      </p:sp>
      <p:sp>
        <p:nvSpPr>
          <p:cNvPr id="9" name="TextBox 8"/>
          <p:cNvSpPr txBox="1"/>
          <p:nvPr/>
        </p:nvSpPr>
        <p:spPr>
          <a:xfrm>
            <a:off x="4090932" y="5155895"/>
            <a:ext cx="2148289" cy="707886"/>
          </a:xfrm>
          <a:prstGeom prst="rect">
            <a:avLst/>
          </a:prstGeom>
          <a:noFill/>
        </p:spPr>
        <p:txBody>
          <a:bodyPr wrap="square" rtlCol="0">
            <a:spAutoFit/>
          </a:bodyPr>
          <a:lstStyle/>
          <a:p>
            <a:r>
              <a:rPr lang="en-US" sz="2000"/>
              <a:t>Crushed viable fascia</a:t>
            </a:r>
          </a:p>
        </p:txBody>
      </p:sp>
    </p:spTree>
    <p:extLst>
      <p:ext uri="{BB962C8B-B14F-4D97-AF65-F5344CB8AC3E}">
        <p14:creationId xmlns:p14="http://schemas.microsoft.com/office/powerpoint/2010/main" val="11094327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8229600" cy="1143000"/>
          </a:xfrm>
        </p:spPr>
        <p:txBody>
          <a:bodyPr/>
          <a:lstStyle/>
          <a:p>
            <a:pPr>
              <a:defRPr/>
            </a:pPr>
            <a:r>
              <a:rPr lang="en-US"/>
              <a:t>Healthy Fascia</a:t>
            </a:r>
          </a:p>
        </p:txBody>
      </p:sp>
      <p:pic>
        <p:nvPicPr>
          <p:cNvPr id="73731" name="Picture 2" descr="http://www.premierlab.com/slides/slideImages/he6_lg.jpg"/>
          <p:cNvPicPr>
            <a:picLocks noChangeAspect="1" noChangeArrowheads="1"/>
          </p:cNvPicPr>
          <p:nvPr/>
        </p:nvPicPr>
        <p:blipFill>
          <a:blip r:embed="rId2" cstate="print"/>
          <a:srcRect/>
          <a:stretch>
            <a:fillRect/>
          </a:stretch>
        </p:blipFill>
        <p:spPr bwMode="auto">
          <a:xfrm>
            <a:off x="3581400" y="1524001"/>
            <a:ext cx="5391150" cy="4271963"/>
          </a:xfrm>
          <a:prstGeom prst="rect">
            <a:avLst/>
          </a:prstGeom>
          <a:noFill/>
          <a:ln w="9525">
            <a:noFill/>
            <a:miter lim="800000"/>
            <a:headEnd/>
            <a:tailEnd/>
          </a:ln>
        </p:spPr>
      </p:pic>
      <p:sp>
        <p:nvSpPr>
          <p:cNvPr id="73732" name="Rectangle 4"/>
          <p:cNvSpPr>
            <a:spLocks noChangeArrowheads="1"/>
          </p:cNvSpPr>
          <p:nvPr/>
        </p:nvSpPr>
        <p:spPr bwMode="auto">
          <a:xfrm>
            <a:off x="5154890" y="6519446"/>
            <a:ext cx="5513111" cy="338554"/>
          </a:xfrm>
          <a:prstGeom prst="rect">
            <a:avLst/>
          </a:prstGeom>
          <a:noFill/>
          <a:ln w="9525">
            <a:noFill/>
            <a:miter lim="800000"/>
            <a:headEnd/>
            <a:tailEnd/>
          </a:ln>
        </p:spPr>
        <p:txBody>
          <a:bodyPr wrap="none">
            <a:spAutoFit/>
          </a:bodyPr>
          <a:lstStyle/>
          <a:p>
            <a:pPr algn="r"/>
            <a:r>
              <a:rPr lang="en-US" sz="1600" i="1"/>
              <a:t>http://www.premierlab.com/slides/he6.htm. Accessed July 2015</a:t>
            </a:r>
          </a:p>
        </p:txBody>
      </p:sp>
    </p:spTree>
    <p:extLst>
      <p:ext uri="{BB962C8B-B14F-4D97-AF65-F5344CB8AC3E}">
        <p14:creationId xmlns:p14="http://schemas.microsoft.com/office/powerpoint/2010/main" val="246882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1943100" y="0"/>
            <a:ext cx="8534400" cy="1270000"/>
          </a:xfrm>
          <a:noFill/>
        </p:spPr>
        <p:txBody>
          <a:bodyPr/>
          <a:lstStyle/>
          <a:p>
            <a:r>
              <a:rPr lang="en-US" sz="2800">
                <a:ea typeface="ＭＳ Ｐゴシック" pitchFamily="34" charset="-128"/>
              </a:rPr>
              <a:t>Goals of Outcome-Based Research  for  Older Adults With Wounds</a:t>
            </a:r>
            <a:endParaRPr lang="en-US">
              <a:effectLst/>
              <a:ea typeface="ＭＳ Ｐゴシック" pitchFamily="34" charset="-128"/>
            </a:endParaRPr>
          </a:p>
        </p:txBody>
      </p:sp>
      <p:sp>
        <p:nvSpPr>
          <p:cNvPr id="19459" name="Rectangle 3"/>
          <p:cNvSpPr>
            <a:spLocks noGrp="1" noChangeArrowheads="1"/>
          </p:cNvSpPr>
          <p:nvPr>
            <p:ph idx="4294967295"/>
          </p:nvPr>
        </p:nvSpPr>
        <p:spPr>
          <a:xfrm>
            <a:off x="1946313" y="1471516"/>
            <a:ext cx="8534400" cy="4495800"/>
          </a:xfrm>
        </p:spPr>
        <p:txBody>
          <a:bodyPr/>
          <a:lstStyle/>
          <a:p>
            <a:pPr>
              <a:buClr>
                <a:srgbClr val="C00000"/>
              </a:buClr>
              <a:buFont typeface="Wingdings" charset="2"/>
              <a:buChar char=""/>
              <a:defRPr/>
            </a:pPr>
            <a:r>
              <a:rPr lang="en-US" sz="2000" dirty="0"/>
              <a:t>Defining hospital-based wound healing in the elderly: </a:t>
            </a:r>
          </a:p>
          <a:p>
            <a:pPr lvl="1">
              <a:buClr>
                <a:srgbClr val="C00000"/>
              </a:buClr>
              <a:buFont typeface="Wingdings" charset="2"/>
              <a:buChar char=""/>
              <a:defRPr/>
            </a:pPr>
            <a:r>
              <a:rPr lang="en-US" sz="2000" dirty="0"/>
              <a:t>Pain, quality of life, readmission, mortality, management of co-morbidities</a:t>
            </a:r>
          </a:p>
          <a:p>
            <a:pPr>
              <a:buClr>
                <a:srgbClr val="C00000"/>
              </a:buClr>
              <a:buFont typeface="Wingdings" charset="2"/>
              <a:buChar char=""/>
              <a:defRPr/>
            </a:pPr>
            <a:r>
              <a:rPr lang="en-US" sz="2000" dirty="0"/>
              <a:t>Sepsis treatment</a:t>
            </a:r>
          </a:p>
          <a:p>
            <a:pPr>
              <a:buClr>
                <a:srgbClr val="C00000"/>
              </a:buClr>
              <a:buFont typeface="Wingdings" charset="2"/>
              <a:buChar char=""/>
              <a:defRPr/>
            </a:pPr>
            <a:r>
              <a:rPr lang="en-US" sz="2000" dirty="0"/>
              <a:t>Prevent amputation and mortality </a:t>
            </a:r>
          </a:p>
          <a:p>
            <a:pPr>
              <a:buClr>
                <a:srgbClr val="C00000"/>
              </a:buClr>
              <a:buFont typeface="Wingdings" charset="2"/>
              <a:buChar char=""/>
              <a:defRPr/>
            </a:pPr>
            <a:r>
              <a:rPr lang="en-US" sz="2000" dirty="0"/>
              <a:t>Minimally invasive revascularization</a:t>
            </a:r>
          </a:p>
          <a:p>
            <a:pPr>
              <a:buClr>
                <a:srgbClr val="C00000"/>
              </a:buClr>
              <a:buFont typeface="Wingdings" charset="2"/>
              <a:buChar char=""/>
              <a:defRPr/>
            </a:pPr>
            <a:r>
              <a:rPr lang="en-US" sz="2000" dirty="0"/>
              <a:t>Hospice versus Healing</a:t>
            </a:r>
          </a:p>
          <a:p>
            <a:pPr>
              <a:buClr>
                <a:srgbClr val="C00000"/>
              </a:buClr>
              <a:buFont typeface="Wingdings" charset="2"/>
              <a:buChar char=""/>
              <a:defRPr/>
            </a:pPr>
            <a:r>
              <a:rPr lang="en-US" sz="2000" dirty="0"/>
              <a:t>Treatment of osteomyelitis and ischemia</a:t>
            </a:r>
          </a:p>
          <a:p>
            <a:pPr>
              <a:buClr>
                <a:srgbClr val="C00000"/>
              </a:buClr>
              <a:buFont typeface="Wingdings" charset="2"/>
              <a:buChar char=""/>
              <a:defRPr/>
            </a:pPr>
            <a:r>
              <a:rPr lang="en-US" sz="2000" dirty="0"/>
              <a:t>Use of Clinical Decision Support for patients and clinicians </a:t>
            </a:r>
          </a:p>
          <a:p>
            <a:pPr>
              <a:buClr>
                <a:srgbClr val="C00000"/>
              </a:buClr>
              <a:buFont typeface="Wingdings" charset="2"/>
              <a:buChar char=""/>
              <a:defRPr/>
            </a:pPr>
            <a:r>
              <a:rPr lang="en-US" sz="2000" dirty="0"/>
              <a:t>Regenerative Medicine</a:t>
            </a:r>
            <a:endParaRPr lang="en-US" sz="2000" dirty="0">
              <a:effectLst>
                <a:outerShdw blurRad="38100" dist="38100" dir="2700000" algn="tl">
                  <a:srgbClr val="000000"/>
                </a:outerShdw>
              </a:effectLst>
            </a:endParaRPr>
          </a:p>
          <a:p>
            <a:pPr>
              <a:lnSpc>
                <a:spcPct val="90000"/>
              </a:lnSpc>
              <a:buClr>
                <a:srgbClr val="C00000"/>
              </a:buClr>
              <a:buFont typeface="Wingdings" charset="2"/>
              <a:buChar char=""/>
              <a:defRPr/>
            </a:pPr>
            <a:r>
              <a:rPr lang="en-US" sz="2000" dirty="0">
                <a:effectLst>
                  <a:outerShdw blurRad="38100" dist="38100" dir="2700000" algn="tl">
                    <a:srgbClr val="000000"/>
                  </a:outerShdw>
                </a:effectLst>
              </a:rPr>
              <a:t>Multi-center clinical trials in real time</a:t>
            </a:r>
            <a:endParaRPr lang="en-US" sz="1800" dirty="0"/>
          </a:p>
        </p:txBody>
      </p:sp>
      <p:sp>
        <p:nvSpPr>
          <p:cNvPr id="4" name="TextBox 9"/>
          <p:cNvSpPr txBox="1">
            <a:spLocks noChangeArrowheads="1"/>
          </p:cNvSpPr>
          <p:nvPr/>
        </p:nvSpPr>
        <p:spPr bwMode="auto">
          <a:xfrm>
            <a:off x="1524000" y="6263148"/>
            <a:ext cx="9144000" cy="553998"/>
          </a:xfrm>
          <a:prstGeom prst="rect">
            <a:avLst/>
          </a:prstGeom>
          <a:noFill/>
          <a:ln w="9525">
            <a:noFill/>
            <a:miter lim="800000"/>
            <a:headEnd/>
            <a:tailEnd/>
          </a:ln>
        </p:spPr>
        <p:txBody>
          <a:bodyPr wrap="square">
            <a:spAutoFit/>
          </a:bodyPr>
          <a:lstStyle/>
          <a:p>
            <a:pPr algn="r" eaLnBrk="1" hangingPunct="1">
              <a:defRPr/>
            </a:pPr>
            <a:r>
              <a:rPr lang="en-US" sz="1500" i="1"/>
              <a:t>Brem et. al. 2015. Chronic wound repair and healing in older adults: current status and future research. J Am </a:t>
            </a:r>
            <a:r>
              <a:rPr lang="en-US" sz="1500" i="1" err="1"/>
              <a:t>Geriatr</a:t>
            </a:r>
            <a:r>
              <a:rPr lang="en-US" sz="1500" i="1"/>
              <a:t> Soc. 63(3): 427-38.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368301"/>
            <a:ext cx="11907294" cy="1325563"/>
          </a:xfrm>
        </p:spPr>
        <p:txBody>
          <a:bodyPr>
            <a:normAutofit/>
          </a:bodyPr>
          <a:lstStyle/>
          <a:p>
            <a:pPr algn="ctr">
              <a:buClr>
                <a:srgbClr val="C00000"/>
              </a:buClr>
            </a:pPr>
            <a:r>
              <a:rPr lang="en-US" sz="4000" dirty="0"/>
              <a:t>What are the key components of the </a:t>
            </a:r>
            <a:br>
              <a:rPr lang="en-US" sz="4000" dirty="0"/>
            </a:br>
            <a:r>
              <a:rPr lang="en-US" sz="4000" dirty="0"/>
              <a:t>diabetic foot ulcer protocol? </a:t>
            </a:r>
          </a:p>
        </p:txBody>
      </p:sp>
      <p:sp>
        <p:nvSpPr>
          <p:cNvPr id="3" name="Content Placeholder 2"/>
          <p:cNvSpPr>
            <a:spLocks noGrp="1"/>
          </p:cNvSpPr>
          <p:nvPr>
            <p:ph idx="1"/>
          </p:nvPr>
        </p:nvSpPr>
        <p:spPr>
          <a:xfrm>
            <a:off x="787400" y="1540216"/>
            <a:ext cx="10589148" cy="4949483"/>
          </a:xfrm>
        </p:spPr>
        <p:txBody>
          <a:bodyPr>
            <a:normAutofit/>
          </a:bodyPr>
          <a:lstStyle/>
          <a:p>
            <a:pPr lvl="1">
              <a:buClr>
                <a:srgbClr val="C00000"/>
              </a:buClr>
            </a:pPr>
            <a:r>
              <a:rPr lang="en-US" dirty="0"/>
              <a:t>History</a:t>
            </a:r>
          </a:p>
          <a:p>
            <a:pPr lvl="1">
              <a:buClr>
                <a:srgbClr val="C00000"/>
              </a:buClr>
            </a:pPr>
            <a:r>
              <a:rPr lang="en-US" dirty="0"/>
              <a:t>Physical Exam</a:t>
            </a:r>
          </a:p>
          <a:p>
            <a:pPr lvl="1">
              <a:buClr>
                <a:srgbClr val="C00000"/>
              </a:buClr>
            </a:pPr>
            <a:r>
              <a:rPr lang="en-US" dirty="0"/>
              <a:t>Wagner Classification</a:t>
            </a:r>
          </a:p>
          <a:p>
            <a:pPr lvl="1">
              <a:buClr>
                <a:srgbClr val="C00000"/>
              </a:buClr>
            </a:pPr>
            <a:r>
              <a:rPr lang="en-US" dirty="0"/>
              <a:t>Laboratory Tests</a:t>
            </a:r>
          </a:p>
          <a:p>
            <a:pPr lvl="1">
              <a:buClr>
                <a:srgbClr val="C00000"/>
              </a:buClr>
            </a:pPr>
            <a:r>
              <a:rPr lang="en-US" dirty="0"/>
              <a:t>Radiographic Testing</a:t>
            </a:r>
          </a:p>
          <a:p>
            <a:pPr lvl="1">
              <a:buClr>
                <a:srgbClr val="C00000"/>
              </a:buClr>
            </a:pPr>
            <a:r>
              <a:rPr lang="en-US" dirty="0"/>
              <a:t>Indications for </a:t>
            </a:r>
          </a:p>
          <a:p>
            <a:pPr lvl="2">
              <a:buClr>
                <a:srgbClr val="C00000"/>
              </a:buClr>
            </a:pPr>
            <a:r>
              <a:rPr lang="en-US" dirty="0"/>
              <a:t>Hospitalization</a:t>
            </a:r>
          </a:p>
          <a:p>
            <a:pPr lvl="2">
              <a:buClr>
                <a:srgbClr val="C00000"/>
              </a:buClr>
            </a:pPr>
            <a:r>
              <a:rPr lang="en-US" dirty="0"/>
              <a:t>Surgical intervention (within 8 hours)</a:t>
            </a:r>
          </a:p>
          <a:p>
            <a:pPr lvl="2">
              <a:buClr>
                <a:srgbClr val="C00000"/>
              </a:buClr>
            </a:pPr>
            <a:r>
              <a:rPr lang="en-US" dirty="0"/>
              <a:t>Surgical debridement</a:t>
            </a:r>
          </a:p>
          <a:p>
            <a:pPr lvl="1">
              <a:buClr>
                <a:srgbClr val="C00000"/>
              </a:buClr>
            </a:pPr>
            <a:r>
              <a:rPr lang="en-US" dirty="0"/>
              <a:t>Treatment of Associated Comorbidities</a:t>
            </a:r>
          </a:p>
          <a:p>
            <a:pPr lvl="1">
              <a:buClr>
                <a:srgbClr val="C00000"/>
              </a:buClr>
            </a:pPr>
            <a:r>
              <a:rPr lang="en-US" dirty="0"/>
              <a:t>Offloading</a:t>
            </a:r>
          </a:p>
          <a:p>
            <a:pPr>
              <a:buClr>
                <a:srgbClr val="C00000"/>
              </a:buClr>
            </a:pPr>
            <a:endParaRPr lang="en-US" dirty="0"/>
          </a:p>
          <a:p>
            <a:pPr>
              <a:buClr>
                <a:srgbClr val="C00000"/>
              </a:buClr>
            </a:pPr>
            <a:endParaRPr lang="en-US" dirty="0"/>
          </a:p>
        </p:txBody>
      </p:sp>
    </p:spTree>
    <p:extLst>
      <p:ext uri="{BB962C8B-B14F-4D97-AF65-F5344CB8AC3E}">
        <p14:creationId xmlns:p14="http://schemas.microsoft.com/office/powerpoint/2010/main" val="767032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a:t>WEMR and When To Amputate?</a:t>
            </a:r>
          </a:p>
        </p:txBody>
      </p:sp>
      <p:sp>
        <p:nvSpPr>
          <p:cNvPr id="6" name="Content Placeholder 5"/>
          <p:cNvSpPr>
            <a:spLocks noGrp="1"/>
          </p:cNvSpPr>
          <p:nvPr>
            <p:ph idx="1"/>
          </p:nvPr>
        </p:nvSpPr>
        <p:spPr>
          <a:xfrm>
            <a:off x="1733550" y="1314450"/>
            <a:ext cx="8534400" cy="4495800"/>
          </a:xfrm>
        </p:spPr>
        <p:txBody>
          <a:bodyPr/>
          <a:lstStyle/>
          <a:p>
            <a:pPr>
              <a:defRPr/>
            </a:pPr>
            <a:r>
              <a:rPr lang="en-US" sz="2000"/>
              <a:t>If a patient is refractory (no decrease in wound area &lt;2 weeks) to simultaneous treatment (IV antibiotics, deep tissue debridement, offloading and biological therapy), early amputation is indicated</a:t>
            </a:r>
          </a:p>
          <a:p>
            <a:pPr>
              <a:defRPr/>
            </a:pPr>
            <a:r>
              <a:rPr lang="en-US" sz="2000"/>
              <a:t>Use of the WEMR resulted in an amputation rate of 13% for persons with diabetic foot ulcers in a tertiary referral practice</a:t>
            </a:r>
          </a:p>
          <a:p>
            <a:pPr>
              <a:defRPr/>
            </a:pPr>
            <a:r>
              <a:rPr lang="en-US" sz="2000"/>
              <a:t>Although major amputations are thought to be primarily due to arterial inflow and minor due to bone infection, we observed a similar percentage of osteomyelitis in the wounds that preceded a minor or a major amputation </a:t>
            </a:r>
          </a:p>
          <a:p>
            <a:pPr>
              <a:defRPr/>
            </a:pPr>
            <a:r>
              <a:rPr lang="en-US" sz="2000"/>
              <a:t>Patients with fewer visits were more likely to be amputated</a:t>
            </a:r>
          </a:p>
          <a:p>
            <a:pPr>
              <a:defRPr/>
            </a:pPr>
            <a:r>
              <a:rPr lang="en-US" sz="2000"/>
              <a:t>Further use of the WEMR may decrease both minor and major amputations</a:t>
            </a:r>
          </a:p>
          <a:p>
            <a:pPr>
              <a:defRPr/>
            </a:pPr>
            <a:endParaRPr lang="en-US" sz="1900">
              <a:solidFill>
                <a:srgbClr val="FFFF00"/>
              </a:solidFill>
              <a:effectLst>
                <a:outerShdw blurRad="38100" dist="38100" dir="2700000" algn="tl">
                  <a:srgbClr val="000000">
                    <a:alpha val="43137"/>
                  </a:srgbClr>
                </a:outerShdw>
              </a:effectLst>
            </a:endParaRPr>
          </a:p>
        </p:txBody>
      </p:sp>
      <p:sp>
        <p:nvSpPr>
          <p:cNvPr id="35844" name="TextBox 3"/>
          <p:cNvSpPr txBox="1">
            <a:spLocks noChangeArrowheads="1"/>
          </p:cNvSpPr>
          <p:nvPr/>
        </p:nvSpPr>
        <p:spPr bwMode="auto">
          <a:xfrm>
            <a:off x="1524000" y="6125497"/>
            <a:ext cx="9144000" cy="738664"/>
          </a:xfrm>
          <a:prstGeom prst="rect">
            <a:avLst/>
          </a:prstGeom>
          <a:noFill/>
          <a:ln w="9525">
            <a:noFill/>
            <a:miter lim="800000"/>
            <a:headEnd/>
            <a:tailEnd/>
          </a:ln>
        </p:spPr>
        <p:txBody>
          <a:bodyPr wrap="square">
            <a:spAutoFit/>
          </a:bodyPr>
          <a:lstStyle/>
          <a:p>
            <a:pPr algn="r"/>
            <a:r>
              <a:rPr lang="en-US" sz="1400" i="1"/>
              <a:t>Preliminary Development of a Diabetic Foot Ulcer Database from a Wound Electronic Medical Record: A Tool to Decrease Limb Amputations. Michael S. </a:t>
            </a:r>
            <a:r>
              <a:rPr lang="en-US" sz="1400" i="1" err="1"/>
              <a:t>Golinko</a:t>
            </a:r>
            <a:r>
              <a:rPr lang="en-US" sz="1400" i="1"/>
              <a:t>, David J. Margolis, </a:t>
            </a:r>
            <a:r>
              <a:rPr lang="en-US" sz="1400" i="1" err="1"/>
              <a:t>Adit</a:t>
            </a:r>
            <a:r>
              <a:rPr lang="en-US" sz="1400" i="1"/>
              <a:t> Tal, Ole </a:t>
            </a:r>
            <a:r>
              <a:rPr lang="en-US" sz="1400" i="1" err="1"/>
              <a:t>Hoffstad</a:t>
            </a:r>
            <a:r>
              <a:rPr lang="en-US" sz="1400" i="1"/>
              <a:t>, Andrew J. M. </a:t>
            </a:r>
            <a:r>
              <a:rPr lang="en-US" sz="1400" i="1" err="1"/>
              <a:t>Boulton</a:t>
            </a:r>
            <a:r>
              <a:rPr lang="en-US" sz="1400" i="1"/>
              <a:t>, Harold Brem. Wound Repair and </a:t>
            </a:r>
            <a:r>
              <a:rPr lang="en-US" sz="1400" i="1" err="1"/>
              <a:t>Regeneration,Sept</a:t>
            </a:r>
            <a:r>
              <a:rPr lang="en-US" sz="1400" i="1"/>
              <a:t>–Oct 2009.; 17(5): 657-665.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6"/>
          <p:cNvPicPr>
            <a:picLocks noChangeAspect="1" noChangeArrowheads="1"/>
          </p:cNvPicPr>
          <p:nvPr/>
        </p:nvPicPr>
        <p:blipFill>
          <a:blip r:embed="rId2" cstate="print"/>
          <a:srcRect l="17586" t="7597" r="17888" b="3502"/>
          <a:stretch>
            <a:fillRect/>
          </a:stretch>
        </p:blipFill>
        <p:spPr bwMode="auto">
          <a:xfrm>
            <a:off x="1676401" y="235658"/>
            <a:ext cx="5829300" cy="6422897"/>
          </a:xfrm>
          <a:prstGeom prst="rect">
            <a:avLst/>
          </a:prstGeom>
          <a:noFill/>
          <a:ln w="9525">
            <a:noFill/>
            <a:miter lim="800000"/>
            <a:headEnd/>
            <a:tailEnd/>
          </a:ln>
        </p:spPr>
      </p:pic>
      <p:sp>
        <p:nvSpPr>
          <p:cNvPr id="6" name="TextBox 5"/>
          <p:cNvSpPr txBox="1"/>
          <p:nvPr/>
        </p:nvSpPr>
        <p:spPr>
          <a:xfrm>
            <a:off x="7543800" y="2520414"/>
            <a:ext cx="3124200" cy="1292662"/>
          </a:xfrm>
          <a:prstGeom prst="rect">
            <a:avLst/>
          </a:prstGeom>
          <a:noFill/>
        </p:spPr>
        <p:txBody>
          <a:bodyPr wrap="square" rtlCol="0">
            <a:spAutoFit/>
          </a:bodyPr>
          <a:lstStyle/>
          <a:p>
            <a:r>
              <a:rPr lang="en-US" dirty="0"/>
              <a:t>CDS/WEMR</a:t>
            </a:r>
          </a:p>
          <a:p>
            <a:r>
              <a:rPr lang="en-US" sz="2000" dirty="0"/>
              <a:t>Clinical Decision Support/ Wound Electronic Medical Record.</a:t>
            </a:r>
          </a:p>
        </p:txBody>
      </p:sp>
    </p:spTree>
    <p:extLst>
      <p:ext uri="{BB962C8B-B14F-4D97-AF65-F5344CB8AC3E}">
        <p14:creationId xmlns:p14="http://schemas.microsoft.com/office/powerpoint/2010/main" val="3751038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04800"/>
            <a:ext cx="8229600" cy="1143000"/>
          </a:xfrm>
        </p:spPr>
        <p:txBody>
          <a:bodyPr>
            <a:normAutofit fontScale="90000"/>
          </a:bodyPr>
          <a:lstStyle/>
          <a:p>
            <a:pPr>
              <a:defRPr/>
            </a:pPr>
            <a:r>
              <a:rPr lang="en-US">
                <a:effectLst>
                  <a:outerShdw blurRad="38100" dist="38100" dir="2700000" algn="tl">
                    <a:srgbClr val="000000">
                      <a:alpha val="43137"/>
                    </a:srgbClr>
                  </a:outerShdw>
                </a:effectLst>
              </a:rPr>
              <a:t>FW – When To Amputate On 90 y/o Male?</a:t>
            </a:r>
          </a:p>
        </p:txBody>
      </p:sp>
      <p:pic>
        <p:nvPicPr>
          <p:cNvPr id="36867" name="Picture 2" descr="I:\camera Pics\camera pictures 002.jpg"/>
          <p:cNvPicPr>
            <a:picLocks noChangeAspect="1" noChangeArrowheads="1"/>
          </p:cNvPicPr>
          <p:nvPr/>
        </p:nvPicPr>
        <p:blipFill>
          <a:blip r:embed="rId3" cstate="print"/>
          <a:srcRect/>
          <a:stretch>
            <a:fillRect/>
          </a:stretch>
        </p:blipFill>
        <p:spPr bwMode="auto">
          <a:xfrm>
            <a:off x="2438400" y="1573213"/>
            <a:ext cx="7323138" cy="488791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000000">
                      <a:alpha val="43137"/>
                    </a:srgbClr>
                  </a:outerShdw>
                </a:effectLst>
              </a:rPr>
              <a:t>FW</a:t>
            </a:r>
            <a:endParaRPr lang="en-US"/>
          </a:p>
        </p:txBody>
      </p:sp>
      <p:pic>
        <p:nvPicPr>
          <p:cNvPr id="37891" name="Picture 2" descr="I:\camera Pics\camera pictures 003.jpg"/>
          <p:cNvPicPr>
            <a:picLocks noChangeAspect="1" noChangeArrowheads="1"/>
          </p:cNvPicPr>
          <p:nvPr/>
        </p:nvPicPr>
        <p:blipFill>
          <a:blip r:embed="rId3" cstate="print"/>
          <a:srcRect/>
          <a:stretch>
            <a:fillRect/>
          </a:stretch>
        </p:blipFill>
        <p:spPr bwMode="auto">
          <a:xfrm>
            <a:off x="2387600" y="1460501"/>
            <a:ext cx="7361238" cy="4913313"/>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000000">
                      <a:alpha val="43137"/>
                    </a:srgbClr>
                  </a:outerShdw>
                </a:effectLst>
              </a:rPr>
              <a:t>FW</a:t>
            </a:r>
          </a:p>
        </p:txBody>
      </p:sp>
      <p:pic>
        <p:nvPicPr>
          <p:cNvPr id="38915" name="Picture 2" descr="I:\camera Pics\camera pictures 004.jpg"/>
          <p:cNvPicPr>
            <a:picLocks noChangeAspect="1" noChangeArrowheads="1"/>
          </p:cNvPicPr>
          <p:nvPr/>
        </p:nvPicPr>
        <p:blipFill>
          <a:blip r:embed="rId2" cstate="print"/>
          <a:srcRect/>
          <a:stretch>
            <a:fillRect/>
          </a:stretch>
        </p:blipFill>
        <p:spPr bwMode="auto">
          <a:xfrm>
            <a:off x="2374900" y="1426327"/>
            <a:ext cx="7443788" cy="4967372"/>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Findings</a:t>
            </a:r>
          </a:p>
        </p:txBody>
      </p:sp>
      <p:sp>
        <p:nvSpPr>
          <p:cNvPr id="3" name="Content Placeholder 2"/>
          <p:cNvSpPr>
            <a:spLocks noGrp="1"/>
          </p:cNvSpPr>
          <p:nvPr>
            <p:ph idx="1"/>
          </p:nvPr>
        </p:nvSpPr>
        <p:spPr/>
        <p:txBody>
          <a:bodyPr/>
          <a:lstStyle/>
          <a:p>
            <a:pPr>
              <a:defRPr/>
            </a:pPr>
            <a:r>
              <a:rPr lang="en-US"/>
              <a:t>Gram Stain</a:t>
            </a:r>
            <a:r>
              <a:rPr lang="en-US" b="0"/>
              <a:t>: E. coli</a:t>
            </a:r>
          </a:p>
          <a:p>
            <a:pPr>
              <a:defRPr/>
            </a:pPr>
            <a:r>
              <a:rPr lang="en-US"/>
              <a:t>Pathology</a:t>
            </a:r>
            <a:r>
              <a:rPr lang="en-US" b="0"/>
              <a:t>:</a:t>
            </a:r>
          </a:p>
          <a:p>
            <a:pPr lvl="1">
              <a:defRPr/>
            </a:pPr>
            <a:r>
              <a:rPr lang="en-US" b="0"/>
              <a:t>Superficial: Necrotic skin and subcutaneous tissue with acute inflammation, consistent with gangrene. Necrosis and inflammation extend to the deep margin</a:t>
            </a:r>
          </a:p>
          <a:p>
            <a:pPr lvl="1">
              <a:defRPr/>
            </a:pPr>
            <a:r>
              <a:rPr lang="en-US" b="0"/>
              <a:t>Deep: Fibroadipose tissue with fibrosis, mild acute inflammation, and focal ischemic necrosis of adipose tissue</a:t>
            </a:r>
            <a:endParaRPr lang="en-US" b="0">
              <a:effectLst>
                <a:outerShdw blurRad="38100" dist="38100" dir="2700000" algn="tl">
                  <a:srgbClr val="000000">
                    <a:alpha val="43137"/>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GB – Necrosis of Leg, Venous Ulcer Vs. Pyoderma Gangrenosum</a:t>
            </a:r>
          </a:p>
        </p:txBody>
      </p:sp>
      <p:pic>
        <p:nvPicPr>
          <p:cNvPr id="40963" name="Picture 3" descr="I:\camera Pics\camera pictures 011.jpg"/>
          <p:cNvPicPr>
            <a:picLocks noChangeAspect="1" noChangeArrowheads="1"/>
          </p:cNvPicPr>
          <p:nvPr/>
        </p:nvPicPr>
        <p:blipFill>
          <a:blip r:embed="rId3" cstate="print"/>
          <a:srcRect/>
          <a:stretch>
            <a:fillRect/>
          </a:stretch>
        </p:blipFill>
        <p:spPr bwMode="auto">
          <a:xfrm>
            <a:off x="4495800" y="1524000"/>
            <a:ext cx="3327400" cy="498475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GB</a:t>
            </a:r>
          </a:p>
        </p:txBody>
      </p:sp>
      <p:pic>
        <p:nvPicPr>
          <p:cNvPr id="41987" name="Picture 2" descr="I:\camera Pics\camera pictures 014.jpg"/>
          <p:cNvPicPr>
            <a:picLocks noChangeAspect="1" noChangeArrowheads="1"/>
          </p:cNvPicPr>
          <p:nvPr/>
        </p:nvPicPr>
        <p:blipFill>
          <a:blip r:embed="rId2" cstate="print"/>
          <a:srcRect/>
          <a:stretch>
            <a:fillRect/>
          </a:stretch>
        </p:blipFill>
        <p:spPr bwMode="auto">
          <a:xfrm>
            <a:off x="4343401" y="1219200"/>
            <a:ext cx="3457575" cy="51816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GB</a:t>
            </a:r>
          </a:p>
        </p:txBody>
      </p:sp>
      <p:pic>
        <p:nvPicPr>
          <p:cNvPr id="43011" name="Picture 2" descr="I:\camera Pics\camera pictures 017.jpg"/>
          <p:cNvPicPr>
            <a:picLocks noChangeAspect="1" noChangeArrowheads="1"/>
          </p:cNvPicPr>
          <p:nvPr/>
        </p:nvPicPr>
        <p:blipFill>
          <a:blip r:embed="rId2" cstate="print"/>
          <a:srcRect/>
          <a:stretch>
            <a:fillRect/>
          </a:stretch>
        </p:blipFill>
        <p:spPr bwMode="auto">
          <a:xfrm>
            <a:off x="4343400" y="1447800"/>
            <a:ext cx="3505200" cy="525145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GB</a:t>
            </a:r>
          </a:p>
        </p:txBody>
      </p:sp>
      <p:pic>
        <p:nvPicPr>
          <p:cNvPr id="44035" name="Picture 2" descr="I:\camera Pics\camera pictures 032.jpg"/>
          <p:cNvPicPr>
            <a:picLocks noChangeAspect="1" noChangeArrowheads="1"/>
          </p:cNvPicPr>
          <p:nvPr/>
        </p:nvPicPr>
        <p:blipFill>
          <a:blip r:embed="rId2" cstate="print"/>
          <a:srcRect/>
          <a:stretch>
            <a:fillRect/>
          </a:stretch>
        </p:blipFill>
        <p:spPr bwMode="auto">
          <a:xfrm>
            <a:off x="4343401" y="1371600"/>
            <a:ext cx="3305175" cy="4953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History</a:t>
            </a:r>
          </a:p>
        </p:txBody>
      </p:sp>
      <p:sp>
        <p:nvSpPr>
          <p:cNvPr id="3" name="Content Placeholder 2"/>
          <p:cNvSpPr>
            <a:spLocks noGrp="1"/>
          </p:cNvSpPr>
          <p:nvPr>
            <p:ph idx="1"/>
          </p:nvPr>
        </p:nvSpPr>
        <p:spPr>
          <a:xfrm>
            <a:off x="824174" y="1425918"/>
            <a:ext cx="10589148" cy="4949483"/>
          </a:xfrm>
        </p:spPr>
        <p:txBody>
          <a:bodyPr>
            <a:normAutofit/>
          </a:bodyPr>
          <a:lstStyle/>
          <a:p>
            <a:pPr marL="514350" lvl="0" indent="-514350">
              <a:buFont typeface="+mj-lt"/>
              <a:buAutoNum type="arabicPeriod"/>
            </a:pPr>
            <a:r>
              <a:rPr lang="en-US" sz="2400" dirty="0"/>
              <a:t>Duration of wound (e.g., time? new?) </a:t>
            </a:r>
          </a:p>
          <a:p>
            <a:pPr marL="514350" lvl="0" indent="-514350">
              <a:buFont typeface="+mj-lt"/>
              <a:buAutoNum type="arabicPeriod"/>
            </a:pPr>
            <a:r>
              <a:rPr lang="en-US" sz="2400" dirty="0"/>
              <a:t>Etiology (e.g., trauma, foreign body, spontaneous, recurrent?)</a:t>
            </a:r>
          </a:p>
          <a:p>
            <a:pPr marL="514350" lvl="0" indent="-514350">
              <a:buFont typeface="+mj-lt"/>
              <a:buAutoNum type="arabicPeriod"/>
            </a:pPr>
            <a:r>
              <a:rPr lang="en-US" sz="2400" dirty="0"/>
              <a:t>Previous physician/wound center (e.g., contact information and treatment plan?)</a:t>
            </a:r>
          </a:p>
          <a:p>
            <a:pPr marL="514350" indent="-514350">
              <a:buFont typeface="+mj-lt"/>
              <a:buAutoNum type="arabicPeriod"/>
            </a:pPr>
            <a:r>
              <a:rPr lang="en-US" sz="2400" dirty="0"/>
              <a:t>Past medical history </a:t>
            </a:r>
          </a:p>
          <a:p>
            <a:pPr marL="514350" indent="-514350">
              <a:buFont typeface="+mj-lt"/>
              <a:buAutoNum type="arabicPeriod"/>
            </a:pPr>
            <a:endParaRPr lang="en-US" sz="2400" dirty="0"/>
          </a:p>
        </p:txBody>
      </p:sp>
      <p:sp>
        <p:nvSpPr>
          <p:cNvPr id="5" name="Content Placeholder 2"/>
          <p:cNvSpPr txBox="1">
            <a:spLocks/>
          </p:cNvSpPr>
          <p:nvPr/>
        </p:nvSpPr>
        <p:spPr>
          <a:xfrm>
            <a:off x="824174" y="3597617"/>
            <a:ext cx="10589148" cy="1749083"/>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10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10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10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spcBef>
                <a:spcPts val="400"/>
              </a:spcBef>
            </a:pPr>
            <a:r>
              <a:rPr lang="en-US" sz="1600" dirty="0">
                <a:solidFill>
                  <a:schemeClr val="tx1"/>
                </a:solidFill>
              </a:rPr>
              <a:t>Autoimmune disease</a:t>
            </a:r>
          </a:p>
          <a:p>
            <a:pPr lvl="1">
              <a:spcBef>
                <a:spcPts val="400"/>
              </a:spcBef>
            </a:pPr>
            <a:r>
              <a:rPr lang="en-US" sz="1600" dirty="0">
                <a:solidFill>
                  <a:schemeClr val="tx1"/>
                </a:solidFill>
              </a:rPr>
              <a:t>Skin ulceration, abscesses</a:t>
            </a:r>
          </a:p>
          <a:p>
            <a:pPr lvl="1">
              <a:spcBef>
                <a:spcPts val="400"/>
              </a:spcBef>
            </a:pPr>
            <a:r>
              <a:rPr lang="en-US" sz="1600" dirty="0">
                <a:solidFill>
                  <a:schemeClr val="tx1"/>
                </a:solidFill>
              </a:rPr>
              <a:t>Stroke </a:t>
            </a:r>
          </a:p>
          <a:p>
            <a:pPr lvl="1">
              <a:spcBef>
                <a:spcPts val="400"/>
              </a:spcBef>
            </a:pPr>
            <a:r>
              <a:rPr lang="en-US" sz="1600" dirty="0">
                <a:solidFill>
                  <a:schemeClr val="tx1"/>
                </a:solidFill>
              </a:rPr>
              <a:t>Neuropathy </a:t>
            </a:r>
          </a:p>
          <a:p>
            <a:pPr lvl="1">
              <a:spcBef>
                <a:spcPts val="400"/>
              </a:spcBef>
            </a:pPr>
            <a:r>
              <a:rPr lang="en-US" sz="1600" dirty="0">
                <a:solidFill>
                  <a:schemeClr val="tx1"/>
                </a:solidFill>
              </a:rPr>
              <a:t>Gastropathy</a:t>
            </a:r>
          </a:p>
          <a:p>
            <a:pPr lvl="1">
              <a:spcBef>
                <a:spcPts val="400"/>
              </a:spcBef>
            </a:pPr>
            <a:r>
              <a:rPr lang="en-US" sz="1600" dirty="0">
                <a:solidFill>
                  <a:schemeClr val="tx1"/>
                </a:solidFill>
              </a:rPr>
              <a:t>Pain</a:t>
            </a:r>
          </a:p>
          <a:p>
            <a:pPr lvl="1">
              <a:spcBef>
                <a:spcPts val="400"/>
              </a:spcBef>
            </a:pPr>
            <a:r>
              <a:rPr lang="en-US" sz="1600" dirty="0">
                <a:solidFill>
                  <a:schemeClr val="tx1"/>
                </a:solidFill>
              </a:rPr>
              <a:t>Hospitalizations</a:t>
            </a:r>
          </a:p>
          <a:p>
            <a:pPr lvl="1">
              <a:spcBef>
                <a:spcPts val="400"/>
              </a:spcBef>
            </a:pPr>
            <a:r>
              <a:rPr lang="en-US" sz="1600" dirty="0">
                <a:solidFill>
                  <a:schemeClr val="tx1"/>
                </a:solidFill>
              </a:rPr>
              <a:t>Past surgical history</a:t>
            </a:r>
          </a:p>
          <a:p>
            <a:pPr lvl="1">
              <a:spcBef>
                <a:spcPts val="400"/>
              </a:spcBef>
            </a:pPr>
            <a:r>
              <a:rPr lang="en-US" sz="1600" dirty="0">
                <a:solidFill>
                  <a:schemeClr val="tx1"/>
                </a:solidFill>
              </a:rPr>
              <a:t>Venous disease</a:t>
            </a:r>
          </a:p>
          <a:p>
            <a:pPr lvl="1">
              <a:spcBef>
                <a:spcPts val="400"/>
              </a:spcBef>
            </a:pPr>
            <a:r>
              <a:rPr lang="en-US" sz="1600" dirty="0">
                <a:solidFill>
                  <a:schemeClr val="tx1"/>
                </a:solidFill>
              </a:rPr>
              <a:t>Arterial disease</a:t>
            </a:r>
          </a:p>
          <a:p>
            <a:pPr lvl="1">
              <a:spcBef>
                <a:spcPts val="400"/>
              </a:spcBef>
            </a:pPr>
            <a:r>
              <a:rPr lang="en-US" sz="1600" dirty="0">
                <a:solidFill>
                  <a:schemeClr val="tx1"/>
                </a:solidFill>
              </a:rPr>
              <a:t>Coronary artery disease</a:t>
            </a:r>
          </a:p>
          <a:p>
            <a:pPr lvl="1">
              <a:spcBef>
                <a:spcPts val="400"/>
              </a:spcBef>
            </a:pPr>
            <a:r>
              <a:rPr lang="en-US" sz="1600" dirty="0">
                <a:solidFill>
                  <a:schemeClr val="tx1"/>
                </a:solidFill>
              </a:rPr>
              <a:t>Stents</a:t>
            </a:r>
          </a:p>
          <a:p>
            <a:pPr lvl="1">
              <a:spcBef>
                <a:spcPts val="400"/>
              </a:spcBef>
            </a:pPr>
            <a:r>
              <a:rPr lang="en-US" sz="1600" dirty="0">
                <a:solidFill>
                  <a:schemeClr val="tx1"/>
                </a:solidFill>
              </a:rPr>
              <a:t>Myocardial infarction</a:t>
            </a:r>
          </a:p>
          <a:p>
            <a:pPr lvl="1">
              <a:spcBef>
                <a:spcPts val="400"/>
              </a:spcBef>
            </a:pPr>
            <a:r>
              <a:rPr lang="en-US" sz="1600" dirty="0">
                <a:solidFill>
                  <a:schemeClr val="tx1"/>
                </a:solidFill>
              </a:rPr>
              <a:t>Diabetes</a:t>
            </a:r>
          </a:p>
          <a:p>
            <a:pPr lvl="1">
              <a:spcBef>
                <a:spcPts val="400"/>
              </a:spcBef>
            </a:pPr>
            <a:r>
              <a:rPr lang="en-US" sz="1600" dirty="0">
                <a:solidFill>
                  <a:schemeClr val="tx1"/>
                </a:solidFill>
              </a:rPr>
              <a:t>Retinopathy</a:t>
            </a:r>
          </a:p>
          <a:p>
            <a:pPr lvl="1">
              <a:spcBef>
                <a:spcPts val="400"/>
              </a:spcBef>
            </a:pPr>
            <a:r>
              <a:rPr lang="en-US" sz="1600" dirty="0">
                <a:solidFill>
                  <a:schemeClr val="tx1"/>
                </a:solidFill>
              </a:rPr>
              <a:t>Obesity</a:t>
            </a:r>
          </a:p>
          <a:p>
            <a:pPr lvl="1">
              <a:spcBef>
                <a:spcPts val="400"/>
              </a:spcBef>
            </a:pPr>
            <a:endParaRPr lang="en-US" sz="1600" dirty="0">
              <a:solidFill>
                <a:schemeClr val="tx1"/>
              </a:solidFill>
            </a:endParaRPr>
          </a:p>
        </p:txBody>
      </p:sp>
    </p:spTree>
    <p:extLst>
      <p:ext uri="{BB962C8B-B14F-4D97-AF65-F5344CB8AC3E}">
        <p14:creationId xmlns:p14="http://schemas.microsoft.com/office/powerpoint/2010/main" val="165432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defRPr/>
            </a:pPr>
            <a:r>
              <a:rPr lang="en-US"/>
              <a:t>Gram Stain: </a:t>
            </a:r>
            <a:r>
              <a:rPr lang="en-US" b="0"/>
              <a:t>WBCs, Gram positive cocci in pairs</a:t>
            </a:r>
          </a:p>
          <a:p>
            <a:pPr>
              <a:defRPr/>
            </a:pPr>
            <a:r>
              <a:rPr lang="en-US"/>
              <a:t>Culture: </a:t>
            </a:r>
            <a:r>
              <a:rPr lang="en-US" b="0"/>
              <a:t>Candida albicans, VRE</a:t>
            </a:r>
          </a:p>
          <a:p>
            <a:pPr>
              <a:defRPr/>
            </a:pPr>
            <a:r>
              <a:rPr lang="en-US"/>
              <a:t>Pathology:</a:t>
            </a:r>
          </a:p>
          <a:p>
            <a:pPr lvl="1">
              <a:defRPr/>
            </a:pPr>
            <a:r>
              <a:rPr lang="en-US" b="0"/>
              <a:t>Gangrenous skin, dense fibrous connective tissue and adipose tissue with acute necrotizing inflammation, fragments of ulcerated acute and chronically inflamed granulation tissue with fibrinoid necrosis of vascular walls, and focal calcifications</a:t>
            </a:r>
          </a:p>
          <a:p>
            <a:pPr lvl="1">
              <a:defRPr/>
            </a:pPr>
            <a:r>
              <a:rPr lang="en-US" b="0"/>
              <a:t>Fungal organisms with morphological features suggestive of Candida sp identified</a:t>
            </a:r>
          </a:p>
        </p:txBody>
      </p:sp>
      <p:sp>
        <p:nvSpPr>
          <p:cNvPr id="4" name="Title 3"/>
          <p:cNvSpPr>
            <a:spLocks noGrp="1"/>
          </p:cNvSpPr>
          <p:nvPr>
            <p:ph type="title"/>
          </p:nvPr>
        </p:nvSpPr>
        <p:spPr>
          <a:xfrm>
            <a:off x="1828800" y="76200"/>
            <a:ext cx="8534400" cy="1447800"/>
          </a:xfrm>
        </p:spPr>
        <p:txBody>
          <a:bodyPr/>
          <a:lstStyle/>
          <a:p>
            <a:r>
              <a:rPr lang="en-US"/>
              <a:t>Findings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FC – What Does The Underlying Tissue Look Like?</a:t>
            </a:r>
          </a:p>
        </p:txBody>
      </p:sp>
      <p:pic>
        <p:nvPicPr>
          <p:cNvPr id="46083" name="Picture 2" descr="I:\camera Pics\camera pictures 056.jpg"/>
          <p:cNvPicPr>
            <a:picLocks noChangeAspect="1" noChangeArrowheads="1"/>
          </p:cNvPicPr>
          <p:nvPr/>
        </p:nvPicPr>
        <p:blipFill>
          <a:blip r:embed="rId3" cstate="print">
            <a:lum bright="38000" contrast="36000"/>
          </a:blip>
          <a:srcRect/>
          <a:stretch>
            <a:fillRect/>
          </a:stretch>
        </p:blipFill>
        <p:spPr bwMode="auto">
          <a:xfrm>
            <a:off x="2514601" y="1676400"/>
            <a:ext cx="7421563" cy="4953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FC</a:t>
            </a:r>
          </a:p>
        </p:txBody>
      </p:sp>
      <p:pic>
        <p:nvPicPr>
          <p:cNvPr id="47107" name="Picture 2" descr="I:\camera Pics\camera pictures 060.jpg"/>
          <p:cNvPicPr>
            <a:picLocks noChangeAspect="1" noChangeArrowheads="1"/>
          </p:cNvPicPr>
          <p:nvPr/>
        </p:nvPicPr>
        <p:blipFill>
          <a:blip r:embed="rId2" cstate="print"/>
          <a:srcRect/>
          <a:stretch>
            <a:fillRect/>
          </a:stretch>
        </p:blipFill>
        <p:spPr bwMode="auto">
          <a:xfrm>
            <a:off x="4267200" y="1098550"/>
            <a:ext cx="3843338" cy="575945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FC</a:t>
            </a:r>
          </a:p>
        </p:txBody>
      </p:sp>
      <p:pic>
        <p:nvPicPr>
          <p:cNvPr id="48131" name="Picture 2" descr="I:\camera Pics\camera pictures 068.jpg"/>
          <p:cNvPicPr>
            <a:picLocks noChangeAspect="1" noChangeArrowheads="1"/>
          </p:cNvPicPr>
          <p:nvPr/>
        </p:nvPicPr>
        <p:blipFill>
          <a:blip r:embed="rId2" cstate="print"/>
          <a:srcRect/>
          <a:stretch>
            <a:fillRect/>
          </a:stretch>
        </p:blipFill>
        <p:spPr bwMode="auto">
          <a:xfrm>
            <a:off x="4191000" y="1219200"/>
            <a:ext cx="3581400" cy="53657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FC</a:t>
            </a:r>
          </a:p>
        </p:txBody>
      </p:sp>
      <p:pic>
        <p:nvPicPr>
          <p:cNvPr id="49155" name="Picture 2" descr="I:\camera Pics\camera pictures 069.jpg"/>
          <p:cNvPicPr>
            <a:picLocks noChangeAspect="1" noChangeArrowheads="1"/>
          </p:cNvPicPr>
          <p:nvPr/>
        </p:nvPicPr>
        <p:blipFill>
          <a:blip r:embed="rId2" cstate="print"/>
          <a:srcRect/>
          <a:stretch>
            <a:fillRect/>
          </a:stretch>
        </p:blipFill>
        <p:spPr bwMode="auto">
          <a:xfrm>
            <a:off x="2209800" y="1219201"/>
            <a:ext cx="7932738" cy="529431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2120900" y="1562100"/>
            <a:ext cx="8242300" cy="4457700"/>
          </a:xfrm>
        </p:spPr>
        <p:txBody>
          <a:bodyPr/>
          <a:lstStyle/>
          <a:p>
            <a:r>
              <a:rPr lang="en-US">
                <a:ea typeface="ＭＳ Ｐゴシック" pitchFamily="34" charset="-128"/>
              </a:rPr>
              <a:t>Gram stain: </a:t>
            </a:r>
            <a:r>
              <a:rPr lang="en-US" b="0">
                <a:ea typeface="ＭＳ Ｐゴシック" pitchFamily="34" charset="-128"/>
              </a:rPr>
              <a:t>WBC’s </a:t>
            </a:r>
          </a:p>
          <a:p>
            <a:r>
              <a:rPr lang="en-US">
                <a:ea typeface="ＭＳ Ｐゴシック" pitchFamily="34" charset="-128"/>
              </a:rPr>
              <a:t>Culture: </a:t>
            </a:r>
            <a:r>
              <a:rPr lang="en-US" b="0">
                <a:ea typeface="ＭＳ Ｐゴシック" pitchFamily="34" charset="-128"/>
              </a:rPr>
              <a:t>negative </a:t>
            </a:r>
          </a:p>
          <a:p>
            <a:r>
              <a:rPr lang="en-US">
                <a:ea typeface="ＭＳ Ｐゴシック" pitchFamily="34" charset="-128"/>
              </a:rPr>
              <a:t>Pathology:</a:t>
            </a:r>
          </a:p>
          <a:p>
            <a:pPr lvl="1"/>
            <a:r>
              <a:rPr lang="en-US" b="0">
                <a:ea typeface="ＭＳ Ｐゴシック" pitchFamily="34" charset="-128"/>
              </a:rPr>
              <a:t>Necrotic tendon tissue</a:t>
            </a:r>
          </a:p>
          <a:p>
            <a:pPr lvl="1"/>
            <a:r>
              <a:rPr lang="en-US" b="0">
                <a:ea typeface="ＭＳ Ｐゴシック" pitchFamily="34" charset="-128"/>
              </a:rPr>
              <a:t>Inflammation is not identified</a:t>
            </a:r>
          </a:p>
        </p:txBody>
      </p:sp>
      <p:sp>
        <p:nvSpPr>
          <p:cNvPr id="3" name="Title 3"/>
          <p:cNvSpPr>
            <a:spLocks noGrp="1"/>
          </p:cNvSpPr>
          <p:nvPr>
            <p:ph type="title"/>
          </p:nvPr>
        </p:nvSpPr>
        <p:spPr>
          <a:xfrm>
            <a:off x="1828800" y="76200"/>
            <a:ext cx="8534400" cy="1447800"/>
          </a:xfrm>
        </p:spPr>
        <p:txBody>
          <a:bodyPr/>
          <a:lstStyle/>
          <a:p>
            <a:r>
              <a:rPr lang="en-US"/>
              <a:t>Findings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DG – Is This Osteomyelitis?</a:t>
            </a:r>
          </a:p>
        </p:txBody>
      </p:sp>
      <p:pic>
        <p:nvPicPr>
          <p:cNvPr id="51203" name="Picture 2" descr="I:\camera Pics\camera pictures 095.jpg"/>
          <p:cNvPicPr>
            <a:picLocks noChangeAspect="1" noChangeArrowheads="1"/>
          </p:cNvPicPr>
          <p:nvPr/>
        </p:nvPicPr>
        <p:blipFill>
          <a:blip r:embed="rId3" cstate="print"/>
          <a:srcRect l="46227" b="6709"/>
          <a:stretch>
            <a:fillRect/>
          </a:stretch>
        </p:blipFill>
        <p:spPr bwMode="auto">
          <a:xfrm>
            <a:off x="3962400" y="1219201"/>
            <a:ext cx="4648200" cy="5381625"/>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DG</a:t>
            </a:r>
          </a:p>
        </p:txBody>
      </p:sp>
      <p:pic>
        <p:nvPicPr>
          <p:cNvPr id="52227" name="Picture 2" descr="I:\camera Pics\camera pictures 102.jpg"/>
          <p:cNvPicPr>
            <a:picLocks noChangeAspect="1" noChangeArrowheads="1"/>
          </p:cNvPicPr>
          <p:nvPr/>
        </p:nvPicPr>
        <p:blipFill>
          <a:blip r:embed="rId2" cstate="print"/>
          <a:srcRect/>
          <a:stretch>
            <a:fillRect/>
          </a:stretch>
        </p:blipFill>
        <p:spPr bwMode="auto">
          <a:xfrm>
            <a:off x="2057401" y="1219201"/>
            <a:ext cx="8005763" cy="53435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0" y="0"/>
            <a:ext cx="8534400" cy="850900"/>
          </a:xfrm>
        </p:spPr>
        <p:txBody>
          <a:bodyPr>
            <a:normAutofit/>
          </a:bodyPr>
          <a:lstStyle/>
          <a:p>
            <a:pPr>
              <a:defRPr/>
            </a:pPr>
            <a:r>
              <a:rPr lang="en-US" sz="3200"/>
              <a:t>XR Left Leg</a:t>
            </a:r>
          </a:p>
        </p:txBody>
      </p:sp>
      <p:pic>
        <p:nvPicPr>
          <p:cNvPr id="69635" name="Picture 5"/>
          <p:cNvPicPr>
            <a:picLocks noGrp="1" noChangeAspect="1" noChangeArrowheads="1"/>
          </p:cNvPicPr>
          <p:nvPr>
            <p:ph idx="1"/>
          </p:nvPr>
        </p:nvPicPr>
        <p:blipFill>
          <a:blip r:embed="rId3" cstate="print"/>
          <a:srcRect l="62865" t="16341" r="12340" b="4504"/>
          <a:stretch>
            <a:fillRect/>
          </a:stretch>
        </p:blipFill>
        <p:spPr>
          <a:xfrm>
            <a:off x="3911600" y="898425"/>
            <a:ext cx="4521200" cy="5772350"/>
          </a:xfrm>
        </p:spPr>
      </p:pic>
      <p:sp>
        <p:nvSpPr>
          <p:cNvPr id="4" name="Rectangle 3"/>
          <p:cNvSpPr/>
          <p:nvPr/>
        </p:nvSpPr>
        <p:spPr bwMode="auto">
          <a:xfrm>
            <a:off x="2286000" y="1422401"/>
            <a:ext cx="1866900" cy="46166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a:solidFill>
                <a:srgbClr val="FFFFFF"/>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7013"/>
            <a:ext cx="8534400" cy="1447800"/>
          </a:xfrm>
        </p:spPr>
        <p:txBody>
          <a:bodyPr>
            <a:noAutofit/>
          </a:bodyPr>
          <a:lstStyle/>
          <a:p>
            <a:pPr>
              <a:defRPr/>
            </a:pPr>
            <a:r>
              <a:rPr lang="en-US" sz="3200"/>
              <a:t>Diagnosis of diabetic peripheral neuropathy in patients with lower extremity wounds</a:t>
            </a:r>
          </a:p>
        </p:txBody>
      </p:sp>
      <p:sp>
        <p:nvSpPr>
          <p:cNvPr id="93187" name="Content Placeholder 2"/>
          <p:cNvSpPr>
            <a:spLocks noGrp="1"/>
          </p:cNvSpPr>
          <p:nvPr>
            <p:ph idx="1"/>
          </p:nvPr>
        </p:nvSpPr>
        <p:spPr>
          <a:xfrm>
            <a:off x="1790700" y="1857375"/>
            <a:ext cx="8534400" cy="4495800"/>
          </a:xfrm>
        </p:spPr>
        <p:txBody>
          <a:bodyPr/>
          <a:lstStyle/>
          <a:p>
            <a:r>
              <a:rPr lang="en-US" b="0">
                <a:ea typeface="ＭＳ Ｐゴシック" pitchFamily="34" charset="-128"/>
              </a:rPr>
              <a:t>Retrospective chart review IRB #12452</a:t>
            </a:r>
          </a:p>
          <a:p>
            <a:r>
              <a:rPr lang="en-US" b="0">
                <a:ea typeface="ＭＳ Ｐゴシック" pitchFamily="34" charset="-128"/>
              </a:rPr>
              <a:t>60 cases diagnosed with diabetic peripheral neuropathy, 7 were found to have varying etiologies contributing to their neuropathy:</a:t>
            </a:r>
          </a:p>
          <a:p>
            <a:pPr lvl="1"/>
            <a:r>
              <a:rPr lang="en-US" b="0">
                <a:ea typeface="ＭＳ Ｐゴシック" pitchFamily="34" charset="-128"/>
              </a:rPr>
              <a:t>Gout (n= 2)</a:t>
            </a:r>
          </a:p>
          <a:p>
            <a:pPr lvl="1"/>
            <a:r>
              <a:rPr lang="en-US" b="0">
                <a:ea typeface="ＭＳ Ｐゴシック" pitchFamily="34" charset="-128"/>
              </a:rPr>
              <a:t>Trauma (n= 2)</a:t>
            </a:r>
          </a:p>
          <a:p>
            <a:pPr lvl="1"/>
            <a:r>
              <a:rPr lang="en-US" b="0">
                <a:ea typeface="ＭＳ Ｐゴシック" pitchFamily="34" charset="-128"/>
              </a:rPr>
              <a:t>Idiopathic (n= 2)</a:t>
            </a:r>
          </a:p>
          <a:p>
            <a:pPr lvl="1"/>
            <a:r>
              <a:rPr lang="en-US" b="0">
                <a:ea typeface="ＭＳ Ｐゴシック" pitchFamily="34" charset="-128"/>
              </a:rPr>
              <a:t>Chronic Inflammatory Demyelinating Polyneuropathy (CIDP) (n= 1)</a:t>
            </a:r>
            <a:endParaRPr lang="en-US">
              <a:ea typeface="ＭＳ Ｐゴシック"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dirty="0"/>
              <a:t>Radiographic Testing</a:t>
            </a:r>
          </a:p>
        </p:txBody>
      </p:sp>
      <p:sp>
        <p:nvSpPr>
          <p:cNvPr id="3" name="Content Placeholder 2"/>
          <p:cNvSpPr>
            <a:spLocks noGrp="1"/>
          </p:cNvSpPr>
          <p:nvPr>
            <p:ph idx="1"/>
          </p:nvPr>
        </p:nvSpPr>
        <p:spPr>
          <a:xfrm>
            <a:off x="787400" y="1917700"/>
            <a:ext cx="10589148" cy="4571999"/>
          </a:xfrm>
        </p:spPr>
        <p:txBody>
          <a:bodyPr numCol="1">
            <a:normAutofit/>
          </a:bodyPr>
          <a:lstStyle/>
          <a:p>
            <a:pPr lvl="0">
              <a:buClr>
                <a:srgbClr val="C00000"/>
              </a:buClr>
            </a:pPr>
            <a:r>
              <a:rPr lang="en-US" dirty="0"/>
              <a:t>x-ray (e.g., foot, tibia, fibula).</a:t>
            </a:r>
          </a:p>
          <a:p>
            <a:pPr lvl="0">
              <a:buClr>
                <a:srgbClr val="C00000"/>
              </a:buClr>
            </a:pPr>
            <a:r>
              <a:rPr lang="en-US" dirty="0"/>
              <a:t>All patients with diabetes and any patient with a diminished pulse should have bilateral ankle brachial indices. </a:t>
            </a:r>
          </a:p>
          <a:p>
            <a:pPr lvl="0">
              <a:buClr>
                <a:srgbClr val="C00000"/>
              </a:buClr>
            </a:pPr>
            <a:r>
              <a:rPr lang="en-US" dirty="0"/>
              <a:t>Unless a pulse is clearly palpable, noninvasive vascular ankle-brachial index testing, and all patients with diabetes over 50 should be screened with an ankle-brachial index, whether or not they have an ulcer. </a:t>
            </a:r>
          </a:p>
          <a:p>
            <a:pPr lvl="0">
              <a:buClr>
                <a:srgbClr val="C00000"/>
              </a:buClr>
            </a:pPr>
            <a:endParaRPr lang="en-US" dirty="0"/>
          </a:p>
        </p:txBody>
      </p:sp>
    </p:spTree>
    <p:extLst>
      <p:ext uri="{BB962C8B-B14F-4D97-AF65-F5344CB8AC3E}">
        <p14:creationId xmlns:p14="http://schemas.microsoft.com/office/powerpoint/2010/main" val="35727890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800"/>
              <a:t>Pathologic Diagnosis of Chronic Wounds - Pathognomonic Findings in patients with diabetes</a:t>
            </a:r>
          </a:p>
        </p:txBody>
      </p:sp>
      <p:sp>
        <p:nvSpPr>
          <p:cNvPr id="94211" name="Content Placeholder 2"/>
          <p:cNvSpPr>
            <a:spLocks noGrp="1"/>
          </p:cNvSpPr>
          <p:nvPr>
            <p:ph idx="1"/>
          </p:nvPr>
        </p:nvSpPr>
        <p:spPr/>
        <p:txBody>
          <a:bodyPr/>
          <a:lstStyle/>
          <a:p>
            <a:r>
              <a:rPr lang="en-US" b="0">
                <a:ea typeface="ＭＳ Ｐゴシック" pitchFamily="34" charset="-128"/>
              </a:rPr>
              <a:t>Retrospective chart review, IRB #12452</a:t>
            </a:r>
          </a:p>
          <a:p>
            <a:r>
              <a:rPr lang="en-US" b="0">
                <a:ea typeface="ＭＳ Ｐゴシック" pitchFamily="34" charset="-128"/>
              </a:rPr>
              <a:t>827 patients over 12-month period</a:t>
            </a:r>
          </a:p>
          <a:p>
            <a:r>
              <a:rPr lang="en-US" b="0">
                <a:ea typeface="ＭＳ Ｐゴシック" pitchFamily="34" charset="-128"/>
              </a:rPr>
              <a:t>Five distinct pathological alterations complicating wound management</a:t>
            </a:r>
          </a:p>
          <a:p>
            <a:pPr marL="862013" lvl="1" indent="-514350">
              <a:buFont typeface="Arial" charset="0"/>
              <a:buAutoNum type="arabicPeriod"/>
            </a:pPr>
            <a:r>
              <a:rPr lang="en-US" b="0">
                <a:ea typeface="ＭＳ Ｐゴシック" pitchFamily="34" charset="-128"/>
              </a:rPr>
              <a:t>Vasculitis secondary to granulomatosis with polyangiitis</a:t>
            </a:r>
          </a:p>
          <a:p>
            <a:pPr marL="862013" lvl="1" indent="-514350">
              <a:buFont typeface="Arial" charset="0"/>
              <a:buAutoNum type="arabicPeriod"/>
            </a:pPr>
            <a:r>
              <a:rPr lang="en-US" b="0">
                <a:ea typeface="ＭＳ Ｐゴシック" pitchFamily="34" charset="-128"/>
              </a:rPr>
              <a:t>Acute osteomyelitis</a:t>
            </a:r>
          </a:p>
          <a:p>
            <a:pPr marL="862013" lvl="1" indent="-514350">
              <a:buFont typeface="Arial" charset="0"/>
              <a:buAutoNum type="arabicPeriod"/>
            </a:pPr>
            <a:r>
              <a:rPr lang="en-US" b="0">
                <a:ea typeface="ＭＳ Ｐゴシック" pitchFamily="34" charset="-128"/>
              </a:rPr>
              <a:t>Chronic osteomyelitis</a:t>
            </a:r>
          </a:p>
          <a:p>
            <a:pPr marL="862013" lvl="1" indent="-514350">
              <a:buFont typeface="Arial" charset="0"/>
              <a:buAutoNum type="arabicPeriod"/>
            </a:pPr>
            <a:r>
              <a:rPr lang="en-US" b="0">
                <a:ea typeface="ＭＳ Ｐゴシック" pitchFamily="34" charset="-128"/>
              </a:rPr>
              <a:t>Pyoderma gangrenosum</a:t>
            </a:r>
          </a:p>
          <a:p>
            <a:pPr marL="862013" lvl="1" indent="-514350">
              <a:buFont typeface="Arial" charset="0"/>
              <a:buAutoNum type="arabicPeriod"/>
            </a:pPr>
            <a:r>
              <a:rPr lang="en-US" b="0">
                <a:ea typeface="ＭＳ Ｐゴシック" pitchFamily="34" charset="-128"/>
              </a:rPr>
              <a:t>Necrotizing fasciitis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a:t>Diagnosis and Management of Patients with Necrotizing Fasciitis (NF)</a:t>
            </a:r>
          </a:p>
        </p:txBody>
      </p:sp>
      <p:sp>
        <p:nvSpPr>
          <p:cNvPr id="97283" name="Content Placeholder 2"/>
          <p:cNvSpPr>
            <a:spLocks noGrp="1"/>
          </p:cNvSpPr>
          <p:nvPr>
            <p:ph idx="1"/>
          </p:nvPr>
        </p:nvSpPr>
        <p:spPr/>
        <p:txBody>
          <a:bodyPr/>
          <a:lstStyle/>
          <a:p>
            <a:r>
              <a:rPr lang="en-US" sz="2000">
                <a:ea typeface="ＭＳ Ｐゴシック" pitchFamily="34" charset="-128"/>
              </a:rPr>
              <a:t>Retrospective observation chart analysis</a:t>
            </a:r>
          </a:p>
          <a:p>
            <a:r>
              <a:rPr lang="en-US" sz="2000">
                <a:ea typeface="ＭＳ Ｐゴシック" pitchFamily="34" charset="-128"/>
              </a:rPr>
              <a:t>IRB #12452</a:t>
            </a:r>
          </a:p>
          <a:p>
            <a:r>
              <a:rPr lang="en-US" sz="2000">
                <a:ea typeface="ＭＳ Ｐゴシック" pitchFamily="34" charset="-128"/>
              </a:rPr>
              <a:t>Two year review, N= 14 patients with diagnosis of NF</a:t>
            </a:r>
          </a:p>
          <a:p>
            <a:r>
              <a:rPr lang="en-US" sz="2000">
                <a:ea typeface="ＭＳ Ｐゴシック" pitchFamily="34" charset="-128"/>
              </a:rPr>
              <a:t>Treatment algorithm </a:t>
            </a:r>
          </a:p>
          <a:p>
            <a:pPr lvl="1"/>
            <a:r>
              <a:rPr lang="en-US" sz="2000">
                <a:ea typeface="ＭＳ Ｐゴシック" pitchFamily="34" charset="-128"/>
              </a:rPr>
              <a:t>Comprehensive history, physical exam and risk factor assessment</a:t>
            </a:r>
          </a:p>
          <a:p>
            <a:pPr lvl="1"/>
            <a:r>
              <a:rPr lang="en-US" sz="2000">
                <a:ea typeface="ＭＳ Ｐゴシック" pitchFamily="34" charset="-128"/>
              </a:rPr>
              <a:t>Pathological confirmation</a:t>
            </a:r>
          </a:p>
          <a:p>
            <a:pPr lvl="1"/>
            <a:r>
              <a:rPr lang="en-US" sz="2000">
                <a:ea typeface="ＭＳ Ｐゴシック" pitchFamily="34" charset="-128"/>
              </a:rPr>
              <a:t>Adjunctive labs (c-reactive protein, total leukocyte count, hemoglobin, serum sodium, serum creatinine, and serum glucose)</a:t>
            </a:r>
          </a:p>
          <a:p>
            <a:pPr lvl="1"/>
            <a:r>
              <a:rPr lang="en-US" sz="2000">
                <a:ea typeface="ＭＳ Ｐゴシック" pitchFamily="34" charset="-128"/>
              </a:rPr>
              <a:t>Serial debridements</a:t>
            </a:r>
          </a:p>
          <a:p>
            <a:pPr lvl="1"/>
            <a:r>
              <a:rPr lang="en-US" sz="2000">
                <a:ea typeface="ＭＳ Ｐゴシック" pitchFamily="34" charset="-128"/>
              </a:rPr>
              <a:t>Admission &amp; Resuscitation (IV fluids, antibiotics, IV pressors, HBOT)</a:t>
            </a:r>
          </a:p>
          <a:p>
            <a:pPr lvl="1"/>
            <a:endParaRPr lang="en-US" sz="2000">
              <a:ea typeface="ＭＳ Ｐゴシック" pitchFamily="34" charset="-128"/>
            </a:endParaRPr>
          </a:p>
          <a:p>
            <a:endParaRPr lang="en-US" sz="2000">
              <a:ea typeface="ＭＳ Ｐゴシック" pitchFamily="34" charset="-128"/>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478088"/>
            <a:ext cx="8534400" cy="1447800"/>
          </a:xfrm>
        </p:spPr>
        <p:txBody>
          <a:bodyPr>
            <a:normAutofit fontScale="90000"/>
          </a:bodyPr>
          <a:lstStyle/>
          <a:p>
            <a:pPr>
              <a:defRPr/>
            </a:pPr>
            <a:r>
              <a:rPr lang="en-US" sz="4800" dirty="0"/>
              <a:t>What’s New in the Field of Wound Photography and Quantification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d243u7pon29hni.cloudfront.net/images/products/apple_iphone_5S_gold_16GB_l.png"/>
          <p:cNvPicPr>
            <a:picLocks noChangeAspect="1" noChangeArrowheads="1"/>
          </p:cNvPicPr>
          <p:nvPr/>
        </p:nvPicPr>
        <p:blipFill>
          <a:blip r:embed="rId3" cstate="print"/>
          <a:srcRect r="49393"/>
          <a:stretch>
            <a:fillRect/>
          </a:stretch>
        </p:blipFill>
        <p:spPr bwMode="auto">
          <a:xfrm>
            <a:off x="1604963" y="1296989"/>
            <a:ext cx="2074862" cy="5464175"/>
          </a:xfrm>
          <a:prstGeom prst="rect">
            <a:avLst/>
          </a:prstGeom>
          <a:noFill/>
          <a:ln w="9525">
            <a:noFill/>
            <a:miter lim="800000"/>
            <a:headEnd/>
            <a:tailEnd/>
          </a:ln>
        </p:spPr>
      </p:pic>
      <p:sp>
        <p:nvSpPr>
          <p:cNvPr id="7" name="Right Arrow 6"/>
          <p:cNvSpPr/>
          <p:nvPr/>
        </p:nvSpPr>
        <p:spPr>
          <a:xfrm>
            <a:off x="3767138" y="3349626"/>
            <a:ext cx="925512" cy="9572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8" name="Right Arrow 7"/>
          <p:cNvSpPr/>
          <p:nvPr/>
        </p:nvSpPr>
        <p:spPr>
          <a:xfrm>
            <a:off x="6997701" y="3349626"/>
            <a:ext cx="925513" cy="957263"/>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04453" name="TextBox 9"/>
          <p:cNvSpPr txBox="1">
            <a:spLocks noChangeArrowheads="1"/>
          </p:cNvSpPr>
          <p:nvPr/>
        </p:nvSpPr>
        <p:spPr bwMode="auto">
          <a:xfrm>
            <a:off x="1752601" y="228601"/>
            <a:ext cx="5281613" cy="646113"/>
          </a:xfrm>
          <a:prstGeom prst="rect">
            <a:avLst/>
          </a:prstGeom>
          <a:noFill/>
          <a:ln w="9525">
            <a:noFill/>
            <a:miter lim="800000"/>
            <a:headEnd/>
            <a:tailEnd/>
          </a:ln>
        </p:spPr>
        <p:txBody>
          <a:bodyPr>
            <a:spAutoFit/>
          </a:bodyPr>
          <a:lstStyle/>
          <a:p>
            <a:r>
              <a:rPr lang="en-US" sz="3600" dirty="0">
                <a:latin typeface="Arial Rounded MT Bold" pitchFamily="34" charset="0"/>
                <a:cs typeface="Times New Roman" pitchFamily="18" charset="0"/>
              </a:rPr>
              <a:t>Mobile Wound Analysis</a:t>
            </a:r>
          </a:p>
        </p:txBody>
      </p:sp>
      <p:sp>
        <p:nvSpPr>
          <p:cNvPr id="104454" name="TextBox 12"/>
          <p:cNvSpPr txBox="1">
            <a:spLocks noChangeArrowheads="1"/>
          </p:cNvSpPr>
          <p:nvPr/>
        </p:nvSpPr>
        <p:spPr bwMode="auto">
          <a:xfrm>
            <a:off x="7467601" y="381001"/>
            <a:ext cx="2754313" cy="1323975"/>
          </a:xfrm>
          <a:prstGeom prst="rect">
            <a:avLst/>
          </a:prstGeom>
          <a:noFill/>
          <a:ln w="9525">
            <a:noFill/>
            <a:miter lim="800000"/>
            <a:headEnd/>
            <a:tailEnd/>
          </a:ln>
        </p:spPr>
        <p:txBody>
          <a:bodyPr>
            <a:spAutoFit/>
          </a:bodyPr>
          <a:lstStyle/>
          <a:p>
            <a:r>
              <a:rPr lang="en-US" sz="2000">
                <a:latin typeface="Times New Roman" pitchFamily="18" charset="0"/>
                <a:cs typeface="Times New Roman" pitchFamily="18" charset="0"/>
              </a:rPr>
              <a:t>Automatic measurements using start-of-the art machine learning</a:t>
            </a:r>
          </a:p>
        </p:txBody>
      </p:sp>
      <p:pic>
        <p:nvPicPr>
          <p:cNvPr id="104455" name="Picture 16"/>
          <p:cNvPicPr>
            <a:picLocks noChangeAspect="1"/>
          </p:cNvPicPr>
          <p:nvPr/>
        </p:nvPicPr>
        <p:blipFill>
          <a:blip r:embed="rId4" cstate="print"/>
          <a:srcRect/>
          <a:stretch>
            <a:fillRect/>
          </a:stretch>
        </p:blipFill>
        <p:spPr bwMode="auto">
          <a:xfrm>
            <a:off x="8102600" y="2033589"/>
            <a:ext cx="2222500" cy="1920875"/>
          </a:xfrm>
          <a:prstGeom prst="rect">
            <a:avLst/>
          </a:prstGeom>
          <a:noFill/>
          <a:ln w="9525">
            <a:noFill/>
            <a:miter lim="800000"/>
            <a:headEnd/>
            <a:tailEnd/>
          </a:ln>
        </p:spPr>
      </p:pic>
      <p:pic>
        <p:nvPicPr>
          <p:cNvPr id="104456" name="Picture 20"/>
          <p:cNvPicPr>
            <a:picLocks noChangeAspect="1"/>
          </p:cNvPicPr>
          <p:nvPr/>
        </p:nvPicPr>
        <p:blipFill>
          <a:blip r:embed="rId5" cstate="print"/>
          <a:srcRect/>
          <a:stretch>
            <a:fillRect/>
          </a:stretch>
        </p:blipFill>
        <p:spPr bwMode="auto">
          <a:xfrm>
            <a:off x="7912100" y="4222751"/>
            <a:ext cx="2578100" cy="2498725"/>
          </a:xfrm>
          <a:prstGeom prst="rect">
            <a:avLst/>
          </a:prstGeom>
          <a:noFill/>
          <a:ln w="9525">
            <a:noFill/>
            <a:miter lim="800000"/>
            <a:headEnd/>
            <a:tailEnd/>
          </a:ln>
        </p:spPr>
      </p:pic>
      <p:pic>
        <p:nvPicPr>
          <p:cNvPr id="104457" name="Picture 21"/>
          <p:cNvPicPr>
            <a:picLocks noChangeAspect="1"/>
          </p:cNvPicPr>
          <p:nvPr/>
        </p:nvPicPr>
        <p:blipFill>
          <a:blip r:embed="rId6" cstate="print"/>
          <a:srcRect/>
          <a:stretch>
            <a:fillRect/>
          </a:stretch>
        </p:blipFill>
        <p:spPr bwMode="auto">
          <a:xfrm>
            <a:off x="4870450" y="1298575"/>
            <a:ext cx="2076450" cy="5462588"/>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3"/>
          <p:cNvSpPr txBox="1">
            <a:spLocks noChangeArrowheads="1"/>
          </p:cNvSpPr>
          <p:nvPr/>
        </p:nvSpPr>
        <p:spPr bwMode="auto">
          <a:xfrm>
            <a:off x="1641476" y="109538"/>
            <a:ext cx="8797925" cy="646112"/>
          </a:xfrm>
          <a:prstGeom prst="rect">
            <a:avLst/>
          </a:prstGeom>
          <a:noFill/>
          <a:ln w="9525">
            <a:noFill/>
            <a:miter lim="800000"/>
            <a:headEnd/>
            <a:tailEnd/>
          </a:ln>
        </p:spPr>
        <p:txBody>
          <a:bodyPr>
            <a:spAutoFit/>
          </a:bodyPr>
          <a:lstStyle/>
          <a:p>
            <a:r>
              <a:rPr lang="en-US" sz="3600">
                <a:latin typeface="Arial Rounded MT Bold" pitchFamily="34" charset="0"/>
                <a:cs typeface="Times New Roman" pitchFamily="18" charset="0"/>
              </a:rPr>
              <a:t>Web Portal for Wound Tracking</a:t>
            </a:r>
          </a:p>
        </p:txBody>
      </p:sp>
      <p:pic>
        <p:nvPicPr>
          <p:cNvPr id="105475" name="Picture 10"/>
          <p:cNvPicPr>
            <a:picLocks noChangeAspect="1"/>
          </p:cNvPicPr>
          <p:nvPr/>
        </p:nvPicPr>
        <p:blipFill>
          <a:blip r:embed="rId2" cstate="print"/>
          <a:srcRect l="1160" t="4037" r="566" b="4216"/>
          <a:stretch>
            <a:fillRect/>
          </a:stretch>
        </p:blipFill>
        <p:spPr bwMode="auto">
          <a:xfrm>
            <a:off x="1828800" y="922338"/>
            <a:ext cx="5715000" cy="5554662"/>
          </a:xfrm>
          <a:prstGeom prst="rect">
            <a:avLst/>
          </a:prstGeom>
          <a:noFill/>
          <a:ln w="9525">
            <a:noFill/>
            <a:miter lim="800000"/>
            <a:headEnd/>
            <a:tailEnd/>
          </a:ln>
        </p:spPr>
      </p:pic>
      <p:cxnSp>
        <p:nvCxnSpPr>
          <p:cNvPr id="16" name="Straight Arrow Connector 15"/>
          <p:cNvCxnSpPr/>
          <p:nvPr/>
        </p:nvCxnSpPr>
        <p:spPr>
          <a:xfrm flipH="1">
            <a:off x="7620000" y="5867400"/>
            <a:ext cx="990600"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5477" name="TextBox 16"/>
          <p:cNvSpPr txBox="1">
            <a:spLocks noChangeArrowheads="1"/>
          </p:cNvSpPr>
          <p:nvPr/>
        </p:nvSpPr>
        <p:spPr bwMode="auto">
          <a:xfrm>
            <a:off x="8610600" y="5410201"/>
            <a:ext cx="2057400" cy="646331"/>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Chart of healing progress</a:t>
            </a:r>
          </a:p>
        </p:txBody>
      </p:sp>
      <p:pic>
        <p:nvPicPr>
          <p:cNvPr id="105478" name="Picture 18"/>
          <p:cNvPicPr>
            <a:picLocks noChangeAspect="1"/>
          </p:cNvPicPr>
          <p:nvPr/>
        </p:nvPicPr>
        <p:blipFill>
          <a:blip r:embed="rId3" cstate="print"/>
          <a:srcRect/>
          <a:stretch>
            <a:fillRect/>
          </a:stretch>
        </p:blipFill>
        <p:spPr bwMode="auto">
          <a:xfrm>
            <a:off x="7910513" y="987426"/>
            <a:ext cx="2584450" cy="437197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1"/>
          <p:cNvGrpSpPr>
            <a:grpSpLocks/>
          </p:cNvGrpSpPr>
          <p:nvPr/>
        </p:nvGrpSpPr>
        <p:grpSpPr bwMode="auto">
          <a:xfrm>
            <a:off x="4770439" y="273051"/>
            <a:ext cx="2498725" cy="2919413"/>
            <a:chOff x="6164668" y="11543"/>
            <a:chExt cx="3159231" cy="5369506"/>
          </a:xfrm>
        </p:grpSpPr>
        <p:sp>
          <p:nvSpPr>
            <p:cNvPr id="3" name="Rectangle 2"/>
            <p:cNvSpPr/>
            <p:nvPr/>
          </p:nvSpPr>
          <p:spPr>
            <a:xfrm>
              <a:off x="6483802" y="794048"/>
              <a:ext cx="433541" cy="36789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4" name="Rectangle 3"/>
            <p:cNvSpPr/>
            <p:nvPr/>
          </p:nvSpPr>
          <p:spPr>
            <a:xfrm>
              <a:off x="6483802" y="1494799"/>
              <a:ext cx="433541" cy="36789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5" name="Rectangle 4"/>
            <p:cNvSpPr/>
            <p:nvPr/>
          </p:nvSpPr>
          <p:spPr>
            <a:xfrm>
              <a:off x="6483802" y="2195550"/>
              <a:ext cx="433541" cy="36789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6" name="Rectangle 5"/>
            <p:cNvSpPr/>
            <p:nvPr/>
          </p:nvSpPr>
          <p:spPr>
            <a:xfrm>
              <a:off x="6483802" y="2843745"/>
              <a:ext cx="433541" cy="367894"/>
            </a:xfrm>
            <a:prstGeom prst="rect">
              <a:avLst/>
            </a:prstGeom>
            <a:solidFill>
              <a:srgbClr val="E800E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7" name="Rectangle 6"/>
            <p:cNvSpPr/>
            <p:nvPr/>
          </p:nvSpPr>
          <p:spPr>
            <a:xfrm>
              <a:off x="6483802" y="3456902"/>
              <a:ext cx="433541" cy="36789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8" name="Rectangle 7"/>
            <p:cNvSpPr/>
            <p:nvPr/>
          </p:nvSpPr>
          <p:spPr>
            <a:xfrm>
              <a:off x="6483802" y="4245247"/>
              <a:ext cx="433541" cy="367894"/>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9" name="Rectangle 8"/>
            <p:cNvSpPr/>
            <p:nvPr/>
          </p:nvSpPr>
          <p:spPr>
            <a:xfrm>
              <a:off x="6483802" y="4945998"/>
              <a:ext cx="433541" cy="367894"/>
            </a:xfrm>
            <a:prstGeom prst="rect">
              <a:avLst/>
            </a:prstGeom>
            <a:solidFill>
              <a:srgbClr val="38D8D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a:solidFill>
                  <a:schemeClr val="tx1"/>
                </a:solidFill>
              </a:endParaRPr>
            </a:p>
          </p:txBody>
        </p:sp>
        <p:sp>
          <p:nvSpPr>
            <p:cNvPr id="106512" name="TextBox 9"/>
            <p:cNvSpPr txBox="1">
              <a:spLocks noChangeArrowheads="1"/>
            </p:cNvSpPr>
            <p:nvPr/>
          </p:nvSpPr>
          <p:spPr bwMode="auto">
            <a:xfrm>
              <a:off x="7017780" y="735311"/>
              <a:ext cx="1537227" cy="566129"/>
            </a:xfrm>
            <a:prstGeom prst="rect">
              <a:avLst/>
            </a:prstGeom>
            <a:noFill/>
            <a:ln w="9525">
              <a:noFill/>
              <a:miter lim="800000"/>
              <a:headEnd/>
              <a:tailEnd/>
            </a:ln>
          </p:spPr>
          <p:txBody>
            <a:bodyPr>
              <a:spAutoFit/>
            </a:bodyPr>
            <a:lstStyle/>
            <a:p>
              <a:r>
                <a:rPr lang="en-US" sz="1400"/>
                <a:t>Granulation</a:t>
              </a:r>
            </a:p>
          </p:txBody>
        </p:sp>
        <p:sp>
          <p:nvSpPr>
            <p:cNvPr id="106513" name="TextBox 10"/>
            <p:cNvSpPr txBox="1">
              <a:spLocks noChangeArrowheads="1"/>
            </p:cNvSpPr>
            <p:nvPr/>
          </p:nvSpPr>
          <p:spPr bwMode="auto">
            <a:xfrm>
              <a:off x="7031261" y="1405770"/>
              <a:ext cx="1537227" cy="566129"/>
            </a:xfrm>
            <a:prstGeom prst="rect">
              <a:avLst/>
            </a:prstGeom>
            <a:noFill/>
            <a:ln w="9525">
              <a:noFill/>
              <a:miter lim="800000"/>
              <a:headEnd/>
              <a:tailEnd/>
            </a:ln>
          </p:spPr>
          <p:txBody>
            <a:bodyPr>
              <a:spAutoFit/>
            </a:bodyPr>
            <a:lstStyle/>
            <a:p>
              <a:r>
                <a:rPr lang="en-US" sz="1400"/>
                <a:t>Slough</a:t>
              </a:r>
            </a:p>
          </p:txBody>
        </p:sp>
        <p:sp>
          <p:nvSpPr>
            <p:cNvPr id="106514" name="TextBox 11"/>
            <p:cNvSpPr txBox="1">
              <a:spLocks noChangeArrowheads="1"/>
            </p:cNvSpPr>
            <p:nvPr/>
          </p:nvSpPr>
          <p:spPr bwMode="auto">
            <a:xfrm>
              <a:off x="7017781" y="2057519"/>
              <a:ext cx="2306118" cy="566129"/>
            </a:xfrm>
            <a:prstGeom prst="rect">
              <a:avLst/>
            </a:prstGeom>
            <a:noFill/>
            <a:ln w="9525">
              <a:noFill/>
              <a:miter lim="800000"/>
              <a:headEnd/>
              <a:tailEnd/>
            </a:ln>
          </p:spPr>
          <p:txBody>
            <a:bodyPr>
              <a:spAutoFit/>
            </a:bodyPr>
            <a:lstStyle/>
            <a:p>
              <a:r>
                <a:rPr lang="en-US" sz="1400"/>
                <a:t>Hyperpigmentation</a:t>
              </a:r>
            </a:p>
          </p:txBody>
        </p:sp>
        <p:sp>
          <p:nvSpPr>
            <p:cNvPr id="106515" name="TextBox 12"/>
            <p:cNvSpPr txBox="1">
              <a:spLocks noChangeArrowheads="1"/>
            </p:cNvSpPr>
            <p:nvPr/>
          </p:nvSpPr>
          <p:spPr bwMode="auto">
            <a:xfrm>
              <a:off x="7036507" y="2711265"/>
              <a:ext cx="2126220" cy="566129"/>
            </a:xfrm>
            <a:prstGeom prst="rect">
              <a:avLst/>
            </a:prstGeom>
            <a:noFill/>
            <a:ln w="9525">
              <a:noFill/>
              <a:miter lim="800000"/>
              <a:headEnd/>
              <a:tailEnd/>
            </a:ln>
          </p:spPr>
          <p:txBody>
            <a:bodyPr>
              <a:spAutoFit/>
            </a:bodyPr>
            <a:lstStyle/>
            <a:p>
              <a:r>
                <a:rPr lang="en-US" sz="1400"/>
                <a:t>Epithelium</a:t>
              </a:r>
            </a:p>
          </p:txBody>
        </p:sp>
        <p:sp>
          <p:nvSpPr>
            <p:cNvPr id="106516" name="TextBox 13"/>
            <p:cNvSpPr txBox="1">
              <a:spLocks noChangeArrowheads="1"/>
            </p:cNvSpPr>
            <p:nvPr/>
          </p:nvSpPr>
          <p:spPr bwMode="auto">
            <a:xfrm>
              <a:off x="7031259" y="3404260"/>
              <a:ext cx="2126220" cy="566129"/>
            </a:xfrm>
            <a:prstGeom prst="rect">
              <a:avLst/>
            </a:prstGeom>
            <a:noFill/>
            <a:ln w="9525">
              <a:noFill/>
              <a:miter lim="800000"/>
              <a:headEnd/>
              <a:tailEnd/>
            </a:ln>
          </p:spPr>
          <p:txBody>
            <a:bodyPr>
              <a:spAutoFit/>
            </a:bodyPr>
            <a:lstStyle/>
            <a:p>
              <a:r>
                <a:rPr lang="en-US" sz="1400"/>
                <a:t>Fascia/Scar</a:t>
              </a:r>
            </a:p>
          </p:txBody>
        </p:sp>
        <p:sp>
          <p:nvSpPr>
            <p:cNvPr id="106517" name="TextBox 14"/>
            <p:cNvSpPr txBox="1">
              <a:spLocks noChangeArrowheads="1"/>
            </p:cNvSpPr>
            <p:nvPr/>
          </p:nvSpPr>
          <p:spPr bwMode="auto">
            <a:xfrm>
              <a:off x="7031259" y="4113045"/>
              <a:ext cx="2126220" cy="566129"/>
            </a:xfrm>
            <a:prstGeom prst="rect">
              <a:avLst/>
            </a:prstGeom>
            <a:noFill/>
            <a:ln w="9525">
              <a:noFill/>
              <a:miter lim="800000"/>
              <a:headEnd/>
              <a:tailEnd/>
            </a:ln>
          </p:spPr>
          <p:txBody>
            <a:bodyPr>
              <a:spAutoFit/>
            </a:bodyPr>
            <a:lstStyle/>
            <a:p>
              <a:r>
                <a:rPr lang="en-US" sz="1400"/>
                <a:t>Necrosis</a:t>
              </a:r>
            </a:p>
          </p:txBody>
        </p:sp>
        <p:sp>
          <p:nvSpPr>
            <p:cNvPr id="106518" name="TextBox 15"/>
            <p:cNvSpPr txBox="1">
              <a:spLocks noChangeArrowheads="1"/>
            </p:cNvSpPr>
            <p:nvPr/>
          </p:nvSpPr>
          <p:spPr bwMode="auto">
            <a:xfrm>
              <a:off x="7031259" y="4814920"/>
              <a:ext cx="2126220" cy="566129"/>
            </a:xfrm>
            <a:prstGeom prst="rect">
              <a:avLst/>
            </a:prstGeom>
            <a:noFill/>
            <a:ln w="9525">
              <a:noFill/>
              <a:miter lim="800000"/>
              <a:headEnd/>
              <a:tailEnd/>
            </a:ln>
          </p:spPr>
          <p:txBody>
            <a:bodyPr>
              <a:spAutoFit/>
            </a:bodyPr>
            <a:lstStyle/>
            <a:p>
              <a:r>
                <a:rPr lang="en-US" sz="1400"/>
                <a:t>Other</a:t>
              </a:r>
            </a:p>
          </p:txBody>
        </p:sp>
        <p:sp>
          <p:nvSpPr>
            <p:cNvPr id="106519" name="TextBox 16"/>
            <p:cNvSpPr txBox="1">
              <a:spLocks noChangeArrowheads="1"/>
            </p:cNvSpPr>
            <p:nvPr/>
          </p:nvSpPr>
          <p:spPr bwMode="auto">
            <a:xfrm>
              <a:off x="6164668" y="11543"/>
              <a:ext cx="3112052" cy="735967"/>
            </a:xfrm>
            <a:prstGeom prst="rect">
              <a:avLst/>
            </a:prstGeom>
            <a:noFill/>
            <a:ln w="9525">
              <a:noFill/>
              <a:miter lim="800000"/>
              <a:headEnd/>
              <a:tailEnd/>
            </a:ln>
          </p:spPr>
          <p:txBody>
            <a:bodyPr>
              <a:spAutoFit/>
            </a:bodyPr>
            <a:lstStyle/>
            <a:p>
              <a:pPr algn="ctr"/>
              <a:r>
                <a:rPr lang="en-US" sz="2000"/>
                <a:t>LEGEND</a:t>
              </a:r>
            </a:p>
          </p:txBody>
        </p:sp>
      </p:grpSp>
      <p:pic>
        <p:nvPicPr>
          <p:cNvPr id="106499" name="Picture 17" descr="Screen Shot 2015-05-27 at 1.42.41 PM.png"/>
          <p:cNvPicPr>
            <a:picLocks noChangeAspect="1"/>
          </p:cNvPicPr>
          <p:nvPr/>
        </p:nvPicPr>
        <p:blipFill>
          <a:blip r:embed="rId2" cstate="print"/>
          <a:srcRect/>
          <a:stretch>
            <a:fillRect/>
          </a:stretch>
        </p:blipFill>
        <p:spPr bwMode="auto">
          <a:xfrm>
            <a:off x="1773238" y="763588"/>
            <a:ext cx="2990850" cy="2982912"/>
          </a:xfrm>
          <a:prstGeom prst="rect">
            <a:avLst/>
          </a:prstGeom>
          <a:noFill/>
          <a:ln w="9525">
            <a:noFill/>
            <a:miter lim="800000"/>
            <a:headEnd/>
            <a:tailEnd/>
          </a:ln>
        </p:spPr>
      </p:pic>
      <p:pic>
        <p:nvPicPr>
          <p:cNvPr id="106500" name="Picture 18" descr="Screen Shot 2015-05-27 at 1.42.50 PM.png"/>
          <p:cNvPicPr>
            <a:picLocks noChangeAspect="1"/>
          </p:cNvPicPr>
          <p:nvPr/>
        </p:nvPicPr>
        <p:blipFill>
          <a:blip r:embed="rId3" cstate="print"/>
          <a:srcRect/>
          <a:stretch>
            <a:fillRect/>
          </a:stretch>
        </p:blipFill>
        <p:spPr bwMode="auto">
          <a:xfrm>
            <a:off x="1773238" y="3752850"/>
            <a:ext cx="2990850" cy="2978150"/>
          </a:xfrm>
          <a:prstGeom prst="rect">
            <a:avLst/>
          </a:prstGeom>
          <a:noFill/>
          <a:ln w="9525">
            <a:noFill/>
            <a:miter lim="800000"/>
            <a:headEnd/>
            <a:tailEnd/>
          </a:ln>
        </p:spPr>
      </p:pic>
      <p:graphicFrame>
        <p:nvGraphicFramePr>
          <p:cNvPr id="23" name="Table 22"/>
          <p:cNvGraphicFramePr>
            <a:graphicFrameLocks noGrp="1"/>
          </p:cNvGraphicFramePr>
          <p:nvPr/>
        </p:nvGraphicFramePr>
        <p:xfrm>
          <a:off x="6041409" y="3066197"/>
          <a:ext cx="4285397" cy="3261360"/>
        </p:xfrm>
        <a:graphic>
          <a:graphicData uri="http://schemas.openxmlformats.org/drawingml/2006/table">
            <a:tbl>
              <a:tblPr firstRow="1" bandRow="1">
                <a:tableStyleId>{D113A9D2-9D6B-4929-AA2D-F23B5EE8CBE7}</a:tableStyleId>
              </a:tblPr>
              <a:tblGrid>
                <a:gridCol w="1807069">
                  <a:extLst>
                    <a:ext uri="{9D8B030D-6E8A-4147-A177-3AD203B41FA5}">
                      <a16:colId xmlns:a16="http://schemas.microsoft.com/office/drawing/2014/main" val="20000"/>
                    </a:ext>
                  </a:extLst>
                </a:gridCol>
                <a:gridCol w="931857">
                  <a:extLst>
                    <a:ext uri="{9D8B030D-6E8A-4147-A177-3AD203B41FA5}">
                      <a16:colId xmlns:a16="http://schemas.microsoft.com/office/drawing/2014/main" val="20001"/>
                    </a:ext>
                  </a:extLst>
                </a:gridCol>
                <a:gridCol w="1546471">
                  <a:extLst>
                    <a:ext uri="{9D8B030D-6E8A-4147-A177-3AD203B41FA5}">
                      <a16:colId xmlns:a16="http://schemas.microsoft.com/office/drawing/2014/main" val="20002"/>
                    </a:ext>
                  </a:extLst>
                </a:gridCol>
              </a:tblGrid>
              <a:tr h="510443">
                <a:tc>
                  <a:txBody>
                    <a:bodyPr/>
                    <a:lstStyle/>
                    <a:p>
                      <a:pPr algn="ctr"/>
                      <a:r>
                        <a:rPr lang="en-US" sz="1600" baseline="0">
                          <a:solidFill>
                            <a:schemeClr val="tx1"/>
                          </a:solidFill>
                        </a:rPr>
                        <a:t>Type</a:t>
                      </a:r>
                      <a:endParaRPr lang="en-US" sz="1600" b="1">
                        <a:solidFill>
                          <a:schemeClr val="tx1"/>
                        </a:solidFill>
                      </a:endParaRPr>
                    </a:p>
                  </a:txBody>
                  <a:tcPr marL="68580" marR="68580"/>
                </a:tc>
                <a:tc>
                  <a:txBody>
                    <a:bodyPr/>
                    <a:lstStyle/>
                    <a:p>
                      <a:pPr algn="ctr"/>
                      <a:r>
                        <a:rPr lang="en-US" sz="1600">
                          <a:solidFill>
                            <a:schemeClr val="tx1"/>
                          </a:solidFill>
                        </a:rPr>
                        <a:t>Area (cm</a:t>
                      </a:r>
                      <a:r>
                        <a:rPr lang="en-US" sz="1600" baseline="30000">
                          <a:solidFill>
                            <a:schemeClr val="tx1"/>
                          </a:solidFill>
                        </a:rPr>
                        <a:t>2</a:t>
                      </a:r>
                      <a:r>
                        <a:rPr lang="en-US" sz="1600">
                          <a:solidFill>
                            <a:schemeClr val="tx1"/>
                          </a:solidFill>
                        </a:rPr>
                        <a:t>)</a:t>
                      </a:r>
                      <a:endParaRPr lang="en-US" sz="1600" b="1">
                        <a:solidFill>
                          <a:schemeClr val="tx1"/>
                        </a:solidFill>
                      </a:endParaRPr>
                    </a:p>
                  </a:txBody>
                  <a:tcPr marL="68580" marR="68580"/>
                </a:tc>
                <a:tc>
                  <a:txBody>
                    <a:bodyPr/>
                    <a:lstStyle/>
                    <a:p>
                      <a:pPr algn="ctr"/>
                      <a:r>
                        <a:rPr lang="en-US" sz="1600">
                          <a:solidFill>
                            <a:schemeClr val="tx1"/>
                          </a:solidFill>
                        </a:rPr>
                        <a:t>Percentage</a:t>
                      </a:r>
                      <a:endParaRPr lang="en-US" sz="1600" b="1">
                        <a:solidFill>
                          <a:schemeClr val="tx1"/>
                        </a:solidFill>
                      </a:endParaRPr>
                    </a:p>
                  </a:txBody>
                  <a:tcPr marL="68580" marR="68580"/>
                </a:tc>
                <a:extLst>
                  <a:ext uri="{0D108BD9-81ED-4DB2-BD59-A6C34878D82A}">
                    <a16:rowId xmlns:a16="http://schemas.microsoft.com/office/drawing/2014/main" val="10000"/>
                  </a:ext>
                </a:extLst>
              </a:tr>
              <a:tr h="332833">
                <a:tc>
                  <a:txBody>
                    <a:bodyPr/>
                    <a:lstStyle/>
                    <a:p>
                      <a:r>
                        <a:rPr lang="en-US" sz="1600" b="1">
                          <a:solidFill>
                            <a:schemeClr val="tx1"/>
                          </a:solidFill>
                        </a:rPr>
                        <a:t>Granulation</a:t>
                      </a:r>
                    </a:p>
                  </a:txBody>
                  <a:tcPr marL="68580" marR="68580"/>
                </a:tc>
                <a:tc>
                  <a:txBody>
                    <a:bodyPr/>
                    <a:lstStyle/>
                    <a:p>
                      <a:pPr algn="r"/>
                      <a:r>
                        <a:rPr lang="en-US" sz="1600">
                          <a:solidFill>
                            <a:schemeClr val="tx1"/>
                          </a:solidFill>
                        </a:rPr>
                        <a:t>0</a:t>
                      </a:r>
                    </a:p>
                  </a:txBody>
                  <a:tcPr marL="68580" marR="68580"/>
                </a:tc>
                <a:tc>
                  <a:txBody>
                    <a:bodyPr/>
                    <a:lstStyle/>
                    <a:p>
                      <a:pPr algn="r"/>
                      <a:r>
                        <a:rPr lang="en-US" sz="1600">
                          <a:solidFill>
                            <a:schemeClr val="tx1"/>
                          </a:solidFill>
                        </a:rPr>
                        <a:t>0</a:t>
                      </a:r>
                    </a:p>
                  </a:txBody>
                  <a:tcPr marL="68580" marR="68580"/>
                </a:tc>
                <a:extLst>
                  <a:ext uri="{0D108BD9-81ED-4DB2-BD59-A6C34878D82A}">
                    <a16:rowId xmlns:a16="http://schemas.microsoft.com/office/drawing/2014/main" val="10001"/>
                  </a:ext>
                </a:extLst>
              </a:tr>
              <a:tr h="332833">
                <a:tc>
                  <a:txBody>
                    <a:bodyPr/>
                    <a:lstStyle/>
                    <a:p>
                      <a:r>
                        <a:rPr lang="en-US" sz="1600" b="1">
                          <a:solidFill>
                            <a:schemeClr val="tx1"/>
                          </a:solidFill>
                        </a:rPr>
                        <a:t>Slough</a:t>
                      </a:r>
                    </a:p>
                  </a:txBody>
                  <a:tcPr marL="68580" marR="68580"/>
                </a:tc>
                <a:tc>
                  <a:txBody>
                    <a:bodyPr/>
                    <a:lstStyle/>
                    <a:p>
                      <a:pPr algn="r"/>
                      <a:r>
                        <a:rPr lang="en-US" sz="1600">
                          <a:solidFill>
                            <a:schemeClr val="tx1"/>
                          </a:solidFill>
                        </a:rPr>
                        <a:t>2.28</a:t>
                      </a:r>
                    </a:p>
                  </a:txBody>
                  <a:tcPr marL="68580" marR="68580"/>
                </a:tc>
                <a:tc>
                  <a:txBody>
                    <a:bodyPr/>
                    <a:lstStyle/>
                    <a:p>
                      <a:pPr algn="r"/>
                      <a:r>
                        <a:rPr lang="en-US" sz="1600">
                          <a:solidFill>
                            <a:schemeClr val="tx1"/>
                          </a:solidFill>
                        </a:rPr>
                        <a:t>42.07%</a:t>
                      </a:r>
                    </a:p>
                  </a:txBody>
                  <a:tcPr marL="68580" marR="68580"/>
                </a:tc>
                <a:extLst>
                  <a:ext uri="{0D108BD9-81ED-4DB2-BD59-A6C34878D82A}">
                    <a16:rowId xmlns:a16="http://schemas.microsoft.com/office/drawing/2014/main" val="10002"/>
                  </a:ext>
                </a:extLst>
              </a:tr>
              <a:tr h="332833">
                <a:tc>
                  <a:txBody>
                    <a:bodyPr/>
                    <a:lstStyle/>
                    <a:p>
                      <a:r>
                        <a:rPr lang="en-US" sz="1600" b="1">
                          <a:solidFill>
                            <a:schemeClr val="tx1"/>
                          </a:solidFill>
                        </a:rPr>
                        <a:t>Hyperpigmentation</a:t>
                      </a:r>
                    </a:p>
                  </a:txBody>
                  <a:tcPr marL="68580" marR="68580"/>
                </a:tc>
                <a:tc>
                  <a:txBody>
                    <a:bodyPr/>
                    <a:lstStyle/>
                    <a:p>
                      <a:pPr algn="r"/>
                      <a:r>
                        <a:rPr lang="en-US" sz="1600">
                          <a:solidFill>
                            <a:schemeClr val="tx1"/>
                          </a:solidFill>
                        </a:rPr>
                        <a:t>2.05</a:t>
                      </a:r>
                    </a:p>
                  </a:txBody>
                  <a:tcPr marL="68580" marR="68580"/>
                </a:tc>
                <a:tc>
                  <a:txBody>
                    <a:bodyPr/>
                    <a:lstStyle/>
                    <a:p>
                      <a:pPr algn="r"/>
                      <a:r>
                        <a:rPr lang="en-US" sz="1600">
                          <a:solidFill>
                            <a:schemeClr val="tx1"/>
                          </a:solidFill>
                        </a:rPr>
                        <a:t>37.82%</a:t>
                      </a:r>
                    </a:p>
                  </a:txBody>
                  <a:tcPr marL="68580" marR="68580"/>
                </a:tc>
                <a:extLst>
                  <a:ext uri="{0D108BD9-81ED-4DB2-BD59-A6C34878D82A}">
                    <a16:rowId xmlns:a16="http://schemas.microsoft.com/office/drawing/2014/main" val="10003"/>
                  </a:ext>
                </a:extLst>
              </a:tr>
              <a:tr h="332833">
                <a:tc>
                  <a:txBody>
                    <a:bodyPr/>
                    <a:lstStyle/>
                    <a:p>
                      <a:r>
                        <a:rPr lang="en-US" sz="1600" b="1">
                          <a:solidFill>
                            <a:schemeClr val="tx1"/>
                          </a:solidFill>
                        </a:rPr>
                        <a:t>Epithelium</a:t>
                      </a:r>
                    </a:p>
                  </a:txBody>
                  <a:tcPr marL="68580" marR="68580"/>
                </a:tc>
                <a:tc>
                  <a:txBody>
                    <a:bodyPr/>
                    <a:lstStyle/>
                    <a:p>
                      <a:pPr algn="r"/>
                      <a:r>
                        <a:rPr lang="en-US" sz="1600">
                          <a:solidFill>
                            <a:schemeClr val="tx1"/>
                          </a:solidFill>
                        </a:rPr>
                        <a:t>0.54</a:t>
                      </a:r>
                    </a:p>
                  </a:txBody>
                  <a:tcPr marL="68580" marR="68580"/>
                </a:tc>
                <a:tc>
                  <a:txBody>
                    <a:bodyPr/>
                    <a:lstStyle/>
                    <a:p>
                      <a:pPr algn="r"/>
                      <a:r>
                        <a:rPr lang="en-US" sz="1600">
                          <a:solidFill>
                            <a:schemeClr val="tx1"/>
                          </a:solidFill>
                        </a:rPr>
                        <a:t>9.96%</a:t>
                      </a:r>
                    </a:p>
                  </a:txBody>
                  <a:tcPr marL="68580" marR="68580"/>
                </a:tc>
                <a:extLst>
                  <a:ext uri="{0D108BD9-81ED-4DB2-BD59-A6C34878D82A}">
                    <a16:rowId xmlns:a16="http://schemas.microsoft.com/office/drawing/2014/main" val="10004"/>
                  </a:ext>
                </a:extLst>
              </a:tr>
              <a:tr h="332833">
                <a:tc>
                  <a:txBody>
                    <a:bodyPr/>
                    <a:lstStyle/>
                    <a:p>
                      <a:r>
                        <a:rPr lang="en-US" sz="1600" b="1">
                          <a:solidFill>
                            <a:schemeClr val="tx1"/>
                          </a:solidFill>
                        </a:rPr>
                        <a:t>Fascia/Scar</a:t>
                      </a:r>
                    </a:p>
                  </a:txBody>
                  <a:tcPr marL="68580" marR="68580"/>
                </a:tc>
                <a:tc>
                  <a:txBody>
                    <a:bodyPr/>
                    <a:lstStyle/>
                    <a:p>
                      <a:pPr algn="r"/>
                      <a:r>
                        <a:rPr lang="en-US" sz="1600">
                          <a:solidFill>
                            <a:schemeClr val="tx1"/>
                          </a:solidFill>
                        </a:rPr>
                        <a:t>0.79</a:t>
                      </a:r>
                    </a:p>
                  </a:txBody>
                  <a:tcPr marL="68580" marR="68580"/>
                </a:tc>
                <a:tc>
                  <a:txBody>
                    <a:bodyPr/>
                    <a:lstStyle/>
                    <a:p>
                      <a:pPr algn="r"/>
                      <a:r>
                        <a:rPr lang="en-US" sz="1600">
                          <a:solidFill>
                            <a:schemeClr val="tx1"/>
                          </a:solidFill>
                        </a:rPr>
                        <a:t>14.39%</a:t>
                      </a:r>
                    </a:p>
                  </a:txBody>
                  <a:tcPr marL="68580" marR="68580"/>
                </a:tc>
                <a:extLst>
                  <a:ext uri="{0D108BD9-81ED-4DB2-BD59-A6C34878D82A}">
                    <a16:rowId xmlns:a16="http://schemas.microsoft.com/office/drawing/2014/main" val="10005"/>
                  </a:ext>
                </a:extLst>
              </a:tr>
              <a:tr h="332833">
                <a:tc>
                  <a:txBody>
                    <a:bodyPr/>
                    <a:lstStyle/>
                    <a:p>
                      <a:r>
                        <a:rPr lang="en-US" sz="1600" b="1">
                          <a:solidFill>
                            <a:schemeClr val="tx1"/>
                          </a:solidFill>
                        </a:rPr>
                        <a:t>Necrosis</a:t>
                      </a:r>
                    </a:p>
                  </a:txBody>
                  <a:tcPr marL="68580" marR="68580"/>
                </a:tc>
                <a:tc>
                  <a:txBody>
                    <a:bodyPr/>
                    <a:lstStyle/>
                    <a:p>
                      <a:pPr algn="r"/>
                      <a:r>
                        <a:rPr lang="en-US" sz="1600">
                          <a:solidFill>
                            <a:schemeClr val="tx1"/>
                          </a:solidFill>
                        </a:rPr>
                        <a:t>0</a:t>
                      </a:r>
                    </a:p>
                  </a:txBody>
                  <a:tcPr marL="68580" marR="68580"/>
                </a:tc>
                <a:tc>
                  <a:txBody>
                    <a:bodyPr/>
                    <a:lstStyle/>
                    <a:p>
                      <a:pPr algn="r"/>
                      <a:r>
                        <a:rPr lang="en-US" sz="1600">
                          <a:solidFill>
                            <a:schemeClr val="tx1"/>
                          </a:solidFill>
                        </a:rPr>
                        <a:t>0</a:t>
                      </a:r>
                    </a:p>
                  </a:txBody>
                  <a:tcPr marL="68580" marR="68580"/>
                </a:tc>
                <a:extLst>
                  <a:ext uri="{0D108BD9-81ED-4DB2-BD59-A6C34878D82A}">
                    <a16:rowId xmlns:a16="http://schemas.microsoft.com/office/drawing/2014/main" val="10006"/>
                  </a:ext>
                </a:extLst>
              </a:tr>
              <a:tr h="332833">
                <a:tc>
                  <a:txBody>
                    <a:bodyPr/>
                    <a:lstStyle/>
                    <a:p>
                      <a:r>
                        <a:rPr lang="en-US" sz="1600" b="1">
                          <a:solidFill>
                            <a:schemeClr val="tx1"/>
                          </a:solidFill>
                        </a:rPr>
                        <a:t>Other</a:t>
                      </a:r>
                    </a:p>
                  </a:txBody>
                  <a:tcPr marL="68580" marR="68580"/>
                </a:tc>
                <a:tc>
                  <a:txBody>
                    <a:bodyPr/>
                    <a:lstStyle/>
                    <a:p>
                      <a:pPr algn="r"/>
                      <a:r>
                        <a:rPr lang="en-US" sz="1600">
                          <a:solidFill>
                            <a:schemeClr val="tx1"/>
                          </a:solidFill>
                        </a:rPr>
                        <a:t>0</a:t>
                      </a:r>
                    </a:p>
                  </a:txBody>
                  <a:tcPr marL="68580" marR="68580"/>
                </a:tc>
                <a:tc>
                  <a:txBody>
                    <a:bodyPr/>
                    <a:lstStyle/>
                    <a:p>
                      <a:pPr algn="r"/>
                      <a:r>
                        <a:rPr lang="en-US" sz="1600">
                          <a:solidFill>
                            <a:schemeClr val="tx1"/>
                          </a:solidFill>
                        </a:rPr>
                        <a:t>0</a:t>
                      </a:r>
                    </a:p>
                  </a:txBody>
                  <a:tcPr marL="68580" marR="68580"/>
                </a:tc>
                <a:extLst>
                  <a:ext uri="{0D108BD9-81ED-4DB2-BD59-A6C34878D82A}">
                    <a16:rowId xmlns:a16="http://schemas.microsoft.com/office/drawing/2014/main" val="10007"/>
                  </a:ext>
                </a:extLst>
              </a:tr>
              <a:tr h="332833">
                <a:tc>
                  <a:txBody>
                    <a:bodyPr/>
                    <a:lstStyle/>
                    <a:p>
                      <a:r>
                        <a:rPr lang="en-US" sz="1600" b="1">
                          <a:solidFill>
                            <a:schemeClr val="tx1"/>
                          </a:solidFill>
                        </a:rPr>
                        <a:t>Total</a:t>
                      </a:r>
                    </a:p>
                  </a:txBody>
                  <a:tcPr marL="68580" marR="68580"/>
                </a:tc>
                <a:tc>
                  <a:txBody>
                    <a:bodyPr/>
                    <a:lstStyle/>
                    <a:p>
                      <a:pPr algn="r"/>
                      <a:r>
                        <a:rPr lang="en-US" sz="1600">
                          <a:solidFill>
                            <a:schemeClr val="tx1"/>
                          </a:solidFill>
                        </a:rPr>
                        <a:t>5.42</a:t>
                      </a:r>
                    </a:p>
                  </a:txBody>
                  <a:tcPr marL="68580" marR="68580"/>
                </a:tc>
                <a:tc>
                  <a:txBody>
                    <a:bodyPr/>
                    <a:lstStyle/>
                    <a:p>
                      <a:pPr algn="r"/>
                      <a:r>
                        <a:rPr lang="en-US" sz="1600">
                          <a:solidFill>
                            <a:schemeClr val="tx1"/>
                          </a:solidFill>
                        </a:rPr>
                        <a:t>100%</a:t>
                      </a:r>
                    </a:p>
                  </a:txBody>
                  <a:tcPr marL="68580" marR="68580"/>
                </a:tc>
                <a:extLst>
                  <a:ext uri="{0D108BD9-81ED-4DB2-BD59-A6C34878D82A}">
                    <a16:rowId xmlns:a16="http://schemas.microsoft.com/office/drawing/2014/main" val="10008"/>
                  </a:ext>
                </a:extLst>
              </a:tr>
            </a:tbl>
          </a:graphicData>
        </a:graphic>
      </p:graphicFrame>
      <p:graphicFrame>
        <p:nvGraphicFramePr>
          <p:cNvPr id="106502" name="Chart 21"/>
          <p:cNvGraphicFramePr>
            <a:graphicFrameLocks/>
          </p:cNvGraphicFramePr>
          <p:nvPr/>
        </p:nvGraphicFramePr>
        <p:xfrm>
          <a:off x="7042150" y="112714"/>
          <a:ext cx="3676650" cy="3106737"/>
        </p:xfrm>
        <a:graphic>
          <a:graphicData uri="http://schemas.openxmlformats.org/presentationml/2006/ole">
            <mc:AlternateContent xmlns:mc="http://schemas.openxmlformats.org/markup-compatibility/2006">
              <mc:Choice xmlns:v="urn:schemas-microsoft-com:vml" Requires="v">
                <p:oleObj r:id="rId4" imgW="3676207" imgH="3103133" progId="Excel.Sheet.8">
                  <p:embed/>
                </p:oleObj>
              </mc:Choice>
              <mc:Fallback>
                <p:oleObj r:id="rId4" imgW="3676207" imgH="3103133" progId="Excel.Sheet.8">
                  <p:embed/>
                  <p:pic>
                    <p:nvPicPr>
                      <p:cNvPr id="106502" name="Chart 2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150" y="112714"/>
                        <a:ext cx="3676650" cy="3106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503" name="TextBox 23"/>
          <p:cNvSpPr txBox="1">
            <a:spLocks noChangeArrowheads="1"/>
          </p:cNvSpPr>
          <p:nvPr/>
        </p:nvSpPr>
        <p:spPr bwMode="auto">
          <a:xfrm>
            <a:off x="1641476" y="109539"/>
            <a:ext cx="5281613" cy="615553"/>
          </a:xfrm>
          <a:prstGeom prst="rect">
            <a:avLst/>
          </a:prstGeom>
          <a:noFill/>
          <a:ln w="9525">
            <a:noFill/>
            <a:miter lim="800000"/>
            <a:headEnd/>
            <a:tailEnd/>
          </a:ln>
        </p:spPr>
        <p:txBody>
          <a:bodyPr>
            <a:spAutoFit/>
          </a:bodyPr>
          <a:lstStyle/>
          <a:p>
            <a:r>
              <a:rPr lang="en-US" sz="3400" dirty="0">
                <a:latin typeface="Arial Rounded MT Bold" pitchFamily="34" charset="0"/>
                <a:cs typeface="Times New Roman" pitchFamily="18" charset="0"/>
              </a:rPr>
              <a:t>Wound Analysis</a:t>
            </a:r>
          </a:p>
        </p:txBody>
      </p:sp>
      <p:sp>
        <p:nvSpPr>
          <p:cNvPr id="106504" name="TextBox 24"/>
          <p:cNvSpPr txBox="1">
            <a:spLocks noChangeArrowheads="1"/>
          </p:cNvSpPr>
          <p:nvPr/>
        </p:nvSpPr>
        <p:spPr bwMode="auto">
          <a:xfrm>
            <a:off x="7494589" y="2489200"/>
            <a:ext cx="1254125" cy="400050"/>
          </a:xfrm>
          <a:prstGeom prst="rect">
            <a:avLst/>
          </a:prstGeom>
          <a:noFill/>
          <a:ln w="9525">
            <a:noFill/>
            <a:miter lim="800000"/>
            <a:headEnd/>
            <a:tailEnd/>
          </a:ln>
        </p:spPr>
        <p:txBody>
          <a:bodyPr wrap="none">
            <a:spAutoFit/>
          </a:bodyPr>
          <a:lstStyle/>
          <a:p>
            <a:pPr algn="ctr"/>
            <a:r>
              <a:rPr lang="en-US" sz="1000"/>
              <a:t>Hyperpigmentation </a:t>
            </a:r>
          </a:p>
          <a:p>
            <a:pPr algn="ctr"/>
            <a:r>
              <a:rPr lang="en-US" sz="1000"/>
              <a:t>36%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4"/>
          <p:cNvSpPr txBox="1">
            <a:spLocks noChangeArrowheads="1"/>
          </p:cNvSpPr>
          <p:nvPr/>
        </p:nvSpPr>
        <p:spPr bwMode="auto">
          <a:xfrm>
            <a:off x="1717676" y="192088"/>
            <a:ext cx="8721725" cy="646112"/>
          </a:xfrm>
          <a:prstGeom prst="rect">
            <a:avLst/>
          </a:prstGeom>
          <a:noFill/>
          <a:ln w="9525">
            <a:noFill/>
            <a:miter lim="800000"/>
            <a:headEnd/>
            <a:tailEnd/>
          </a:ln>
        </p:spPr>
        <p:txBody>
          <a:bodyPr>
            <a:spAutoFit/>
          </a:bodyPr>
          <a:lstStyle/>
          <a:p>
            <a:r>
              <a:rPr lang="en-US" sz="3600">
                <a:latin typeface="Times New Roman" pitchFamily="18" charset="0"/>
                <a:cs typeface="Times New Roman" pitchFamily="18" charset="0"/>
              </a:rPr>
              <a:t>Complete Wound Documentation</a:t>
            </a:r>
          </a:p>
        </p:txBody>
      </p:sp>
      <p:sp>
        <p:nvSpPr>
          <p:cNvPr id="107523" name="TextBox 18"/>
          <p:cNvSpPr txBox="1">
            <a:spLocks noChangeArrowheads="1"/>
          </p:cNvSpPr>
          <p:nvPr/>
        </p:nvSpPr>
        <p:spPr bwMode="auto">
          <a:xfrm>
            <a:off x="8240714" y="2058989"/>
            <a:ext cx="2211387" cy="1200329"/>
          </a:xfrm>
          <a:prstGeom prst="rect">
            <a:avLst/>
          </a:prstGeom>
          <a:noFill/>
          <a:ln w="9525">
            <a:noFill/>
            <a:miter lim="800000"/>
            <a:headEnd/>
            <a:tailEnd/>
          </a:ln>
        </p:spPr>
        <p:txBody>
          <a:bodyPr>
            <a:spAutoFit/>
          </a:bodyPr>
          <a:lstStyle/>
          <a:p>
            <a:r>
              <a:rPr lang="en-US">
                <a:latin typeface="Times New Roman" pitchFamily="18" charset="0"/>
                <a:cs typeface="Times New Roman" pitchFamily="18" charset="0"/>
              </a:rPr>
              <a:t>60 seconds to log in, take photograph, and complete documentation</a:t>
            </a:r>
          </a:p>
        </p:txBody>
      </p:sp>
      <p:pic>
        <p:nvPicPr>
          <p:cNvPr id="107524" name="Picture 19"/>
          <p:cNvPicPr>
            <a:picLocks noChangeAspect="1"/>
          </p:cNvPicPr>
          <p:nvPr/>
        </p:nvPicPr>
        <p:blipFill>
          <a:blip r:embed="rId3" cstate="print"/>
          <a:srcRect/>
          <a:stretch>
            <a:fillRect/>
          </a:stretch>
        </p:blipFill>
        <p:spPr bwMode="auto">
          <a:xfrm>
            <a:off x="1712913" y="1239839"/>
            <a:ext cx="2076450" cy="5468937"/>
          </a:xfrm>
          <a:prstGeom prst="rect">
            <a:avLst/>
          </a:prstGeom>
          <a:noFill/>
          <a:ln w="9525">
            <a:noFill/>
            <a:miter lim="800000"/>
            <a:headEnd/>
            <a:tailEnd/>
          </a:ln>
        </p:spPr>
      </p:pic>
      <p:pic>
        <p:nvPicPr>
          <p:cNvPr id="107525" name="Picture 20"/>
          <p:cNvPicPr>
            <a:picLocks noChangeAspect="1"/>
          </p:cNvPicPr>
          <p:nvPr/>
        </p:nvPicPr>
        <p:blipFill>
          <a:blip r:embed="rId4" cstate="print"/>
          <a:srcRect/>
          <a:stretch>
            <a:fillRect/>
          </a:stretch>
        </p:blipFill>
        <p:spPr bwMode="auto">
          <a:xfrm>
            <a:off x="3819525" y="1239839"/>
            <a:ext cx="2076450" cy="5468937"/>
          </a:xfrm>
          <a:prstGeom prst="rect">
            <a:avLst/>
          </a:prstGeom>
          <a:noFill/>
          <a:ln w="9525">
            <a:noFill/>
            <a:miter lim="800000"/>
            <a:headEnd/>
            <a:tailEnd/>
          </a:ln>
        </p:spPr>
      </p:pic>
      <p:pic>
        <p:nvPicPr>
          <p:cNvPr id="107526" name="Picture 21"/>
          <p:cNvPicPr>
            <a:picLocks noChangeAspect="1"/>
          </p:cNvPicPr>
          <p:nvPr/>
        </p:nvPicPr>
        <p:blipFill>
          <a:blip r:embed="rId5" cstate="print"/>
          <a:srcRect/>
          <a:stretch>
            <a:fillRect/>
          </a:stretch>
        </p:blipFill>
        <p:spPr bwMode="auto">
          <a:xfrm>
            <a:off x="5926138" y="1239839"/>
            <a:ext cx="2076450" cy="546893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buClr>
                <a:srgbClr val="C00000"/>
              </a:buClr>
            </a:pPr>
            <a:r>
              <a:rPr lang="en-US" sz="4000"/>
              <a:t>Whaat</a:t>
            </a:r>
            <a:r>
              <a:rPr lang="en-US" sz="4000" dirty="0"/>
              <a:t> is role of Hemoglobin A1c on healing?</a:t>
            </a:r>
          </a:p>
        </p:txBody>
      </p:sp>
      <p:sp>
        <p:nvSpPr>
          <p:cNvPr id="3" name="Content Placeholder 2"/>
          <p:cNvSpPr>
            <a:spLocks noGrp="1"/>
          </p:cNvSpPr>
          <p:nvPr>
            <p:ph idx="1"/>
          </p:nvPr>
        </p:nvSpPr>
        <p:spPr>
          <a:xfrm>
            <a:off x="787400" y="2123090"/>
            <a:ext cx="10589148" cy="4366609"/>
          </a:xfrm>
        </p:spPr>
        <p:txBody>
          <a:bodyPr numCol="1">
            <a:normAutofit/>
          </a:bodyPr>
          <a:lstStyle/>
          <a:p>
            <a:pPr lvl="0">
              <a:buClr>
                <a:srgbClr val="C00000"/>
              </a:buClr>
            </a:pPr>
            <a:r>
              <a:rPr lang="en-US" dirty="0"/>
              <a:t>A1C levels ≥8% and fasting glucose levels ≥126 mg/dl are associated with increased likelihood of lower extremity amputation in patients with DFUs. </a:t>
            </a:r>
          </a:p>
          <a:p>
            <a:pPr lvl="0">
              <a:buClr>
                <a:srgbClr val="C00000"/>
              </a:buClr>
            </a:pPr>
            <a:r>
              <a:rPr lang="en-US" dirty="0"/>
              <a:t>A purposively designed prospective study is needed to better understand the mechanisms underlying the association between hyperglycemia and lower extremity amputation.</a:t>
            </a:r>
          </a:p>
        </p:txBody>
      </p:sp>
      <p:sp>
        <p:nvSpPr>
          <p:cNvPr id="4" name="TextBox 3"/>
          <p:cNvSpPr txBox="1"/>
          <p:nvPr/>
        </p:nvSpPr>
        <p:spPr>
          <a:xfrm>
            <a:off x="2543503" y="5658702"/>
            <a:ext cx="9528892" cy="830997"/>
          </a:xfrm>
          <a:prstGeom prst="rect">
            <a:avLst/>
          </a:prstGeom>
          <a:noFill/>
        </p:spPr>
        <p:txBody>
          <a:bodyPr wrap="square" rtlCol="0">
            <a:spAutoFit/>
          </a:bodyPr>
          <a:lstStyle/>
          <a:p>
            <a:pPr marL="403225" indent="-403225">
              <a:buClr>
                <a:srgbClr val="C00000"/>
              </a:buClr>
            </a:pPr>
            <a:r>
              <a:rPr lang="en-US" sz="1600" dirty="0"/>
              <a:t>Lane KL, et al. Glycemic control and diabetic foot ulcer outcomes: A systematic review and meta-analysis of observational studies [published online ahead of print, 2020 May 22]. </a:t>
            </a:r>
            <a:r>
              <a:rPr lang="en-US" sz="1600" i="1" dirty="0"/>
              <a:t>J Diabetes Complications</a:t>
            </a:r>
            <a:r>
              <a:rPr lang="en-US" sz="1600" dirty="0"/>
              <a:t>. 2020;107638.</a:t>
            </a:r>
          </a:p>
        </p:txBody>
      </p:sp>
    </p:spTree>
    <p:extLst>
      <p:ext uri="{BB962C8B-B14F-4D97-AF65-F5344CB8AC3E}">
        <p14:creationId xmlns:p14="http://schemas.microsoft.com/office/powerpoint/2010/main" val="745310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sz="quarter"/>
          </p:nvPr>
        </p:nvSpPr>
        <p:spPr>
          <a:xfrm>
            <a:off x="777766" y="386804"/>
            <a:ext cx="10689021" cy="1162050"/>
          </a:xfrm>
        </p:spPr>
        <p:txBody>
          <a:bodyPr>
            <a:noAutofit/>
          </a:bodyPr>
          <a:lstStyle/>
          <a:p>
            <a:pPr algn="ctr">
              <a:buClr>
                <a:srgbClr val="C00000"/>
              </a:buClr>
            </a:pPr>
            <a:r>
              <a:rPr lang="en-US" sz="3600" dirty="0">
                <a:latin typeface="Arial Rounded MT Bold" charset="0"/>
                <a:ea typeface="Arial Rounded MT Bold" charset="0"/>
                <a:cs typeface="Arial Rounded MT Bold" charset="0"/>
              </a:rPr>
              <a:t>How accurate is ABI in diagnosing PAD? </a:t>
            </a:r>
          </a:p>
        </p:txBody>
      </p:sp>
      <p:sp>
        <p:nvSpPr>
          <p:cNvPr id="5" name="TextBox 4"/>
          <p:cNvSpPr txBox="1"/>
          <p:nvPr/>
        </p:nvSpPr>
        <p:spPr>
          <a:xfrm>
            <a:off x="1944415" y="6150113"/>
            <a:ext cx="10247586" cy="584775"/>
          </a:xfrm>
          <a:prstGeom prst="rect">
            <a:avLst/>
          </a:prstGeom>
          <a:noFill/>
        </p:spPr>
        <p:txBody>
          <a:bodyPr wrap="square" rtlCol="0">
            <a:spAutoFit/>
          </a:bodyPr>
          <a:lstStyle/>
          <a:p>
            <a:pPr marL="457200" indent="-457200">
              <a:buClr>
                <a:srgbClr val="C00000"/>
              </a:buClr>
            </a:pPr>
            <a:r>
              <a:rPr lang="en-US" sz="1600" dirty="0"/>
              <a:t>Hinchliffe RJ, et al. Guidelines on diagnosis, prognosis and management of peripheral artery disease in patients with foot ulcers and diabetes (IWGDF 2019 update). Diabetes </a:t>
            </a:r>
            <a:r>
              <a:rPr lang="en-US" sz="1600" dirty="0" err="1"/>
              <a:t>Metab</a:t>
            </a:r>
            <a:r>
              <a:rPr lang="en-US" sz="1600" dirty="0"/>
              <a:t> Res Rev. 2020;36(S1):e3276.</a:t>
            </a:r>
          </a:p>
        </p:txBody>
      </p:sp>
      <p:sp>
        <p:nvSpPr>
          <p:cNvPr id="7" name="Rectangle 6"/>
          <p:cNvSpPr/>
          <p:nvPr/>
        </p:nvSpPr>
        <p:spPr>
          <a:xfrm>
            <a:off x="644394" y="1204433"/>
            <a:ext cx="10955763" cy="3046988"/>
          </a:xfrm>
          <a:prstGeom prst="rect">
            <a:avLst/>
          </a:prstGeom>
        </p:spPr>
        <p:txBody>
          <a:bodyPr wrap="square">
            <a:spAutoFit/>
          </a:bodyPr>
          <a:lstStyle/>
          <a:p>
            <a:pPr marL="342900" indent="-342900">
              <a:buClr>
                <a:srgbClr val="C00000"/>
              </a:buClr>
              <a:buFont typeface="Arial" charset="0"/>
              <a:buChar char="•"/>
            </a:pPr>
            <a:r>
              <a:rPr lang="en-US" sz="2400" dirty="0"/>
              <a:t>As clinical examination does not reliably exclude peripheral artery disease (PAD) in most persons with diabetes and a foot ulcer, evaluate pedal Doppler arterial waveforms in combination with ankle systolic pressure and systolic ankle brachial index (ABI) or toe systolic pressure and toe brachial index (TBI) measurement. </a:t>
            </a:r>
          </a:p>
          <a:p>
            <a:pPr marL="342900" indent="-342900">
              <a:buClr>
                <a:srgbClr val="C00000"/>
              </a:buClr>
              <a:buFont typeface="Arial" charset="0"/>
              <a:buChar char="•"/>
            </a:pPr>
            <a:r>
              <a:rPr lang="en-US" sz="2400" dirty="0"/>
              <a:t>No single modality has been shown to be optimal and there is no definite threshold value above which PAD can reliably be excluded. However, PAD is a less likely diagnosis in the presence of ABI 0.9-1.3, toe brachial index ≥0.75 and </a:t>
            </a:r>
            <a:r>
              <a:rPr lang="en-US" sz="2400" dirty="0" err="1"/>
              <a:t>triphasic</a:t>
            </a:r>
            <a:r>
              <a:rPr lang="en-US" sz="2400" dirty="0"/>
              <a:t> pedal Doppler waveforms.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399" y="4406798"/>
            <a:ext cx="6351752" cy="1587938"/>
          </a:xfrm>
          <a:prstGeom prst="rect">
            <a:avLst/>
          </a:prstGeom>
        </p:spPr>
      </p:pic>
    </p:spTree>
    <p:extLst>
      <p:ext uri="{BB962C8B-B14F-4D97-AF65-F5344CB8AC3E}">
        <p14:creationId xmlns:p14="http://schemas.microsoft.com/office/powerpoint/2010/main" val="1656255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5848</TotalTime>
  <Words>5166</Words>
  <Application>Microsoft Macintosh PowerPoint</Application>
  <PresentationFormat>Widescreen</PresentationFormat>
  <Paragraphs>573</Paragraphs>
  <Slides>76</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86" baseType="lpstr">
      <vt:lpstr>Arial</vt:lpstr>
      <vt:lpstr>Arial Rounded MT Bold</vt:lpstr>
      <vt:lpstr>Calibri</vt:lpstr>
      <vt:lpstr>Calibri Light</vt:lpstr>
      <vt:lpstr>Franklin Gothic Medium</vt:lpstr>
      <vt:lpstr>Times New Roman</vt:lpstr>
      <vt:lpstr>Wingdings</vt:lpstr>
      <vt:lpstr>Office Theme</vt:lpstr>
      <vt:lpstr>Worksheet</vt:lpstr>
      <vt:lpstr>Excel.Sheet.8</vt:lpstr>
      <vt:lpstr>Diabetes and Limb Salvage  Wednesday, October 2, 2024 </vt:lpstr>
      <vt:lpstr>Agenda</vt:lpstr>
      <vt:lpstr>Diabetes and Limb Salvage</vt:lpstr>
      <vt:lpstr>Diabetic Foot Ulcer Protocol</vt:lpstr>
      <vt:lpstr>What are the key components of the  diabetic foot ulcer protocol? </vt:lpstr>
      <vt:lpstr>History</vt:lpstr>
      <vt:lpstr>Radiographic Testing</vt:lpstr>
      <vt:lpstr>Whaat is role of Hemoglobin A1c on healing?</vt:lpstr>
      <vt:lpstr>How accurate is ABI in diagnosing PAD? </vt:lpstr>
      <vt:lpstr>What is the molecular basis of debridement? </vt:lpstr>
      <vt:lpstr>When to debride? </vt:lpstr>
      <vt:lpstr>What are antibiotic recommendations based on severity of infection? </vt:lpstr>
      <vt:lpstr>Probability of healing a diabetic foot ulcer: Society for Vascular Surgery</vt:lpstr>
      <vt:lpstr>Risk/benefit: Clinical stages by expert consensus: Society for Vascular Surgery</vt:lpstr>
      <vt:lpstr>Patients with arterial wounds: Society for Vascular Surgery</vt:lpstr>
      <vt:lpstr>Patients with arterial wounds: Society for Vascular Surgery</vt:lpstr>
      <vt:lpstr>Society for Vascular Surgery Lower Extremity Guidelines: WIfI Classification System</vt:lpstr>
      <vt:lpstr>Society for Vascular Surgery Lower Extremity Guidelines: WIFI Classification System</vt:lpstr>
      <vt:lpstr>Society for Vascular Surgery Lower Extremity Guidelines: WIFI Classification System</vt:lpstr>
      <vt:lpstr>Society for Vascular Surgery Lower Extremity Guidelines: WIFI Classification System</vt:lpstr>
      <vt:lpstr>Society for Vascular Surgery Lower Extremity Guidelines: WIFI Classification System</vt:lpstr>
      <vt:lpstr>Society for Vascular Surgery Lower Extremity Guidelines: WIFI Classification System</vt:lpstr>
      <vt:lpstr>How to treat chronic limb threating ischemia?</vt:lpstr>
      <vt:lpstr>Treatment options for lower extremity ulcers</vt:lpstr>
      <vt:lpstr>PowerPoint Presentation</vt:lpstr>
      <vt:lpstr>Decreasing amputations</vt:lpstr>
      <vt:lpstr>Interdisciplinary teams and decreasing amputations</vt:lpstr>
      <vt:lpstr>Diabetic Population Below-Knee Amputation Rate by Age</vt:lpstr>
      <vt:lpstr>Does Diabetes and Aging  Result in a Synergistic Impairment in Healing?</vt:lpstr>
      <vt:lpstr>Diabetic Population  Above-Knee Amputation Rate by Age</vt:lpstr>
      <vt:lpstr>From a research perspective can these wounds be standardized?</vt:lpstr>
      <vt:lpstr>Should Infrapopliteal Atherosclerotic Disease be Vascularized in the Elderly?</vt:lpstr>
      <vt:lpstr>What is the Endpoint of PAD:  Pain or Wound Healing?</vt:lpstr>
      <vt:lpstr>How to Classify PAD</vt:lpstr>
      <vt:lpstr>Progression of Simple Diabetic Foot Ulcer to Gangrene</vt:lpstr>
      <vt:lpstr>Pedal Access Vascular Interventions</vt:lpstr>
      <vt:lpstr>Pedal Access Vascular Interventions</vt:lpstr>
      <vt:lpstr>Lower Extremity Vasculature</vt:lpstr>
      <vt:lpstr>Anterior Tibial Artery Case</vt:lpstr>
      <vt:lpstr>Anterior Tibial Artery Case</vt:lpstr>
      <vt:lpstr>Anterior Tibial Artery Case</vt:lpstr>
      <vt:lpstr>Outcomes: What Data is Collected?</vt:lpstr>
      <vt:lpstr>Hospital Cost of Non-Healing Wounds in the Elderly due to Morbidity of Ulcers</vt:lpstr>
      <vt:lpstr>What Is Pathological Importance of the Tissue Left Behind?</vt:lpstr>
      <vt:lpstr>Cutaneous Granulomatosis with Polyangiitis – Vasculitis. Perivascular inflammation with plasma cell infiltration. (40x)</vt:lpstr>
      <vt:lpstr>Ulcer bed, secondary-type vasculitis involving all small blood vessels (100x)</vt:lpstr>
      <vt:lpstr>Pathology: Necrotizing Fasciitis</vt:lpstr>
      <vt:lpstr>Healthy Fascia</vt:lpstr>
      <vt:lpstr>Goals of Outcome-Based Research  for  Older Adults With Wounds</vt:lpstr>
      <vt:lpstr>WEMR and When To Amputate?</vt:lpstr>
      <vt:lpstr>PowerPoint Presentation</vt:lpstr>
      <vt:lpstr>FW – When To Amputate On 90 y/o Male?</vt:lpstr>
      <vt:lpstr>FW</vt:lpstr>
      <vt:lpstr>FW</vt:lpstr>
      <vt:lpstr>Findings</vt:lpstr>
      <vt:lpstr>GB – Necrosis of Leg, Venous Ulcer Vs. Pyoderma Gangrenosum</vt:lpstr>
      <vt:lpstr>GB</vt:lpstr>
      <vt:lpstr>GB</vt:lpstr>
      <vt:lpstr>GB</vt:lpstr>
      <vt:lpstr>Findings</vt:lpstr>
      <vt:lpstr>FC – What Does The Underlying Tissue Look Like?</vt:lpstr>
      <vt:lpstr>FC</vt:lpstr>
      <vt:lpstr>FC</vt:lpstr>
      <vt:lpstr>FC</vt:lpstr>
      <vt:lpstr>Findings</vt:lpstr>
      <vt:lpstr>DG – Is This Osteomyelitis?</vt:lpstr>
      <vt:lpstr>DG</vt:lpstr>
      <vt:lpstr>XR Left Leg</vt:lpstr>
      <vt:lpstr>Diagnosis of diabetic peripheral neuropathy in patients with lower extremity wounds</vt:lpstr>
      <vt:lpstr>Pathologic Diagnosis of Chronic Wounds - Pathognomonic Findings in patients with diabetes</vt:lpstr>
      <vt:lpstr>Diagnosis and Management of Patients with Necrotizing Fasciitis (NF)</vt:lpstr>
      <vt:lpstr>What’s New in the Field of Wound Photography and Quantification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and Limb Salvage  Wednesday, October 2, 2024 </dc:title>
  <dc:creator>Microsoft Office User</dc:creator>
  <cp:lastModifiedBy>Microsoft Office User</cp:lastModifiedBy>
  <cp:revision>13</cp:revision>
  <dcterms:created xsi:type="dcterms:W3CDTF">2024-07-10T13:26:22Z</dcterms:created>
  <dcterms:modified xsi:type="dcterms:W3CDTF">2024-07-16T16:41:49Z</dcterms:modified>
</cp:coreProperties>
</file>