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50"/>
  </p:notesMasterIdLst>
  <p:sldIdLst>
    <p:sldId id="1639" r:id="rId3"/>
    <p:sldId id="352" r:id="rId4"/>
    <p:sldId id="282" r:id="rId5"/>
    <p:sldId id="270" r:id="rId6"/>
    <p:sldId id="267" r:id="rId7"/>
    <p:sldId id="272" r:id="rId8"/>
    <p:sldId id="274" r:id="rId9"/>
    <p:sldId id="273" r:id="rId10"/>
    <p:sldId id="285" r:id="rId11"/>
    <p:sldId id="268" r:id="rId12"/>
    <p:sldId id="286" r:id="rId13"/>
    <p:sldId id="1643" r:id="rId14"/>
    <p:sldId id="1642" r:id="rId15"/>
    <p:sldId id="269" r:id="rId16"/>
    <p:sldId id="284" r:id="rId17"/>
    <p:sldId id="275" r:id="rId18"/>
    <p:sldId id="277" r:id="rId19"/>
    <p:sldId id="278" r:id="rId20"/>
    <p:sldId id="266" r:id="rId21"/>
    <p:sldId id="279" r:id="rId22"/>
    <p:sldId id="280" r:id="rId23"/>
    <p:sldId id="281" r:id="rId24"/>
    <p:sldId id="283" r:id="rId25"/>
    <p:sldId id="293" r:id="rId26"/>
    <p:sldId id="294" r:id="rId27"/>
    <p:sldId id="296" r:id="rId28"/>
    <p:sldId id="297" r:id="rId29"/>
    <p:sldId id="287" r:id="rId30"/>
    <p:sldId id="288" r:id="rId31"/>
    <p:sldId id="289" r:id="rId32"/>
    <p:sldId id="290" r:id="rId33"/>
    <p:sldId id="291" r:id="rId34"/>
    <p:sldId id="292" r:id="rId35"/>
    <p:sldId id="298" r:id="rId36"/>
    <p:sldId id="304" r:id="rId37"/>
    <p:sldId id="305" r:id="rId38"/>
    <p:sldId id="306" r:id="rId39"/>
    <p:sldId id="307" r:id="rId40"/>
    <p:sldId id="308" r:id="rId41"/>
    <p:sldId id="309" r:id="rId42"/>
    <p:sldId id="299" r:id="rId43"/>
    <p:sldId id="300" r:id="rId44"/>
    <p:sldId id="1640" r:id="rId45"/>
    <p:sldId id="301" r:id="rId46"/>
    <p:sldId id="1641" r:id="rId47"/>
    <p:sldId id="302" r:id="rId48"/>
    <p:sldId id="30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31"/>
    <p:restoredTop sz="94328"/>
  </p:normalViewPr>
  <p:slideViewPr>
    <p:cSldViewPr snapToGrid="0" snapToObjects="1">
      <p:cViewPr varScale="1">
        <p:scale>
          <a:sx n="107" d="100"/>
          <a:sy n="107" d="100"/>
        </p:scale>
        <p:origin x="192" y="2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26385-4D4B-1E44-8B3B-6C05551A0DB3}" type="datetimeFigureOut">
              <a:rPr lang="en-US" smtClean="0"/>
              <a:t>7/16/24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DCD12-C8BD-BC4C-A2F4-D44F2BE9ADB2}" type="slidenum">
              <a:rPr lang="en-US" smtClean="0"/>
              <a:t>‹#›</a:t>
            </a:fld>
            <a:endParaRPr lang="en-US"/>
          </a:p>
        </p:txBody>
      </p:sp>
    </p:spTree>
    <p:extLst>
      <p:ext uri="{BB962C8B-B14F-4D97-AF65-F5344CB8AC3E}">
        <p14:creationId xmlns:p14="http://schemas.microsoft.com/office/powerpoint/2010/main" val="1469934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4144624" y="9119172"/>
            <a:ext cx="3168928" cy="4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nchor="b"/>
          <a:lstStyle>
            <a:lvl1pPr defTabSz="908050" eaLnBrk="0" hangingPunct="0">
              <a:defRPr sz="1500">
                <a:solidFill>
                  <a:schemeClr val="tx1"/>
                </a:solidFill>
                <a:latin typeface="Corbel" pitchFamily="34" charset="0"/>
                <a:ea typeface="ＭＳ Ｐゴシック" pitchFamily="34" charset="-128"/>
              </a:defRPr>
            </a:lvl1pPr>
            <a:lvl2pPr marL="742950" indent="-285750" defTabSz="908050" eaLnBrk="0" hangingPunct="0">
              <a:defRPr sz="1500">
                <a:solidFill>
                  <a:schemeClr val="tx1"/>
                </a:solidFill>
                <a:latin typeface="Corbel" pitchFamily="34" charset="0"/>
                <a:ea typeface="ＭＳ Ｐゴシック" pitchFamily="34" charset="-128"/>
              </a:defRPr>
            </a:lvl2pPr>
            <a:lvl3pPr marL="1143000" indent="-228600" defTabSz="908050" eaLnBrk="0" hangingPunct="0">
              <a:defRPr sz="1500">
                <a:solidFill>
                  <a:schemeClr val="tx1"/>
                </a:solidFill>
                <a:latin typeface="Corbel" pitchFamily="34" charset="0"/>
                <a:ea typeface="ＭＳ Ｐゴシック" pitchFamily="34" charset="-128"/>
              </a:defRPr>
            </a:lvl3pPr>
            <a:lvl4pPr marL="1600200" indent="-228600" defTabSz="908050" eaLnBrk="0" hangingPunct="0">
              <a:defRPr sz="1500">
                <a:solidFill>
                  <a:schemeClr val="tx1"/>
                </a:solidFill>
                <a:latin typeface="Corbel" pitchFamily="34" charset="0"/>
                <a:ea typeface="ＭＳ Ｐゴシック" pitchFamily="34" charset="-128"/>
              </a:defRPr>
            </a:lvl4pPr>
            <a:lvl5pPr marL="2057400" indent="-228600" defTabSz="908050" eaLnBrk="0" hangingPunct="0">
              <a:defRPr sz="1500">
                <a:solidFill>
                  <a:schemeClr val="tx1"/>
                </a:solidFill>
                <a:latin typeface="Corbel" pitchFamily="34" charset="0"/>
                <a:ea typeface="ＭＳ Ｐゴシック" pitchFamily="34" charset="-128"/>
              </a:defRPr>
            </a:lvl5pPr>
            <a:lvl6pPr marL="25146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eaLnBrk="1" fontAlgn="base" hangingPunct="1">
              <a:spcBef>
                <a:spcPct val="0"/>
              </a:spcBef>
              <a:spcAft>
                <a:spcPct val="0"/>
              </a:spcAft>
            </a:pPr>
            <a:fld id="{97FB07B1-36B4-4906-B77A-EAB0C010AB83}" type="slidenum">
              <a:rPr lang="en-US" sz="1200">
                <a:solidFill>
                  <a:prstClr val="black"/>
                </a:solidFill>
                <a:latin typeface="Arial" charset="0"/>
              </a:rPr>
              <a:pPr eaLnBrk="1" fontAlgn="base" hangingPunct="1">
                <a:spcBef>
                  <a:spcPct val="0"/>
                </a:spcBef>
                <a:spcAft>
                  <a:spcPct val="0"/>
                </a:spcAft>
              </a:pPr>
              <a:t>1</a:t>
            </a:fld>
            <a:endParaRPr lang="en-US" sz="1200" dirty="0">
              <a:solidFill>
                <a:prstClr val="black"/>
              </a:solidFill>
              <a:latin typeface="Arial" charset="0"/>
            </a:endParaRPr>
          </a:p>
        </p:txBody>
      </p:sp>
      <p:sp>
        <p:nvSpPr>
          <p:cNvPr id="11267" name="Rectangle 2"/>
          <p:cNvSpPr>
            <a:spLocks noGrp="1" noRot="1" noChangeAspect="1" noChangeArrowheads="1" noTextEdit="1"/>
          </p:cNvSpPr>
          <p:nvPr>
            <p:ph type="sldImg"/>
          </p:nvPr>
        </p:nvSpPr>
        <p:spPr>
          <a:xfrm>
            <a:off x="460375" y="722313"/>
            <a:ext cx="6397625" cy="35988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lstStyle/>
          <a:p>
            <a:pPr defTabSz="942147"/>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D03EEE-895A-3740-8CB3-ABC6DDB92E31}" type="datetimeFigureOut">
              <a:rPr lang="en-US" smtClean="0"/>
              <a:t>7/16/24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56173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D03EEE-895A-3740-8CB3-ABC6DDB92E31}" type="datetimeFigureOut">
              <a:rPr lang="en-US" smtClean="0"/>
              <a:t>7/16/24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475884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D03EEE-895A-3740-8CB3-ABC6DDB92E31}" type="datetimeFigureOut">
              <a:rPr lang="en-US" smtClean="0"/>
              <a:t>7/16/24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96918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a:lstStyle>
            <a:lvl1pPr>
              <a:defRPr>
                <a:solidFill>
                  <a:schemeClr val="tx1"/>
                </a:solidFill>
              </a:defRPr>
            </a:lvl1pPr>
          </a:lstStyle>
          <a:p>
            <a:r>
              <a:rPr lang="en-US" dirty="0"/>
              <a:t>Click to edit Master title style</a:t>
            </a:r>
          </a:p>
        </p:txBody>
      </p:sp>
      <p:sp>
        <p:nvSpPr>
          <p:cNvPr id="4" name="Content Placeholder 3"/>
          <p:cNvSpPr>
            <a:spLocks noGrp="1"/>
          </p:cNvSpPr>
          <p:nvPr>
            <p:ph sz="quarter" idx="10"/>
          </p:nvPr>
        </p:nvSpPr>
        <p:spPr>
          <a:xfrm>
            <a:off x="711200" y="1701800"/>
            <a:ext cx="9042400" cy="3556000"/>
          </a:xfrm>
          <a:prstGeom prst="rect">
            <a:avLst/>
          </a:prstGeom>
        </p:spPr>
        <p:txBody>
          <a:bodyPr/>
          <a:lstStyle>
            <a:lvl1pPr>
              <a:buClr>
                <a:srgbClr val="C00000"/>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70076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1CF8-D0DC-AE54-B68E-C280321CE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0E05EF-B41F-BC65-B8D3-761297F4A4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082FC0-CFD1-4D4D-7BA9-176DAB311865}"/>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5" name="Footer Placeholder 4">
            <a:extLst>
              <a:ext uri="{FF2B5EF4-FFF2-40B4-BE49-F238E27FC236}">
                <a16:creationId xmlns:a16="http://schemas.microsoft.com/office/drawing/2014/main" id="{7DD7424A-0624-EB44-2443-563C798F2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A8166-587F-1B21-1F0D-B6AE4F5D33F2}"/>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158752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0204-06D6-77FF-782F-C7BC73241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4CEBB-D51F-2F46-0029-A3D6C8949B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B2D45-EF5D-67FC-4022-A6B420C1451B}"/>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5" name="Footer Placeholder 4">
            <a:extLst>
              <a:ext uri="{FF2B5EF4-FFF2-40B4-BE49-F238E27FC236}">
                <a16:creationId xmlns:a16="http://schemas.microsoft.com/office/drawing/2014/main" id="{082CFBA1-E315-FD61-4552-79C424895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F3B1F-6129-B94C-A2CC-8422F845970F}"/>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3543730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E0CB1-DCFA-3C4A-0C56-C4FBEE2F93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7D501-E6E3-346E-C5A9-BF5F0B8EF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3FB7F-3967-33BD-65DC-4F3606D6F021}"/>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5" name="Footer Placeholder 4">
            <a:extLst>
              <a:ext uri="{FF2B5EF4-FFF2-40B4-BE49-F238E27FC236}">
                <a16:creationId xmlns:a16="http://schemas.microsoft.com/office/drawing/2014/main" id="{629D3E60-A8A8-27A6-362A-4E2C66FC9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273CC-258C-73CE-8D4B-8C686C9D73BA}"/>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3783381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14FBC-AD11-6CE3-2C05-832FEAE586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F98A4-D3ED-996D-B7D5-58D18EFC06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91F802-DA88-3081-60C6-7595B10E17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9075DA-E691-547B-60A6-51D67148F10F}"/>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6" name="Footer Placeholder 5">
            <a:extLst>
              <a:ext uri="{FF2B5EF4-FFF2-40B4-BE49-F238E27FC236}">
                <a16:creationId xmlns:a16="http://schemas.microsoft.com/office/drawing/2014/main" id="{2E26E840-01CA-0A50-3138-2F47FE391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93C4F-BFF2-CEB6-DB93-08748E9E154A}"/>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3584182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5E9A-E358-E7FA-A739-532CA805A3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C80985-A19A-6FA1-9BBA-3A5237C6C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87C8E-62DA-C059-BBB7-DF85D64C43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FB2003-2495-0C53-C6F0-83AB4246F6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42F47C-24AB-5D51-4595-7651A49EE4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652BAA-7EC5-EFDA-FC9A-89D83B55531C}"/>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8" name="Footer Placeholder 7">
            <a:extLst>
              <a:ext uri="{FF2B5EF4-FFF2-40B4-BE49-F238E27FC236}">
                <a16:creationId xmlns:a16="http://schemas.microsoft.com/office/drawing/2014/main" id="{C3D950AF-FE45-01F8-1BEC-1742D8D28B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8A1D9F-54BC-3342-A47F-9675D95B0499}"/>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2218978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861C-60CE-3FD1-45D6-E8F23AB18C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5CED5A-D923-6A67-5D1F-BE7116E1560D}"/>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4" name="Footer Placeholder 3">
            <a:extLst>
              <a:ext uri="{FF2B5EF4-FFF2-40B4-BE49-F238E27FC236}">
                <a16:creationId xmlns:a16="http://schemas.microsoft.com/office/drawing/2014/main" id="{4C24EEF9-0F4C-D015-2AA3-6D2D3B396A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56148A-824A-7721-D5F4-12DA26D79916}"/>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1553817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7B92EF-CEBB-6D08-2F5B-B9AC9C1D7DE4}"/>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3" name="Footer Placeholder 2">
            <a:extLst>
              <a:ext uri="{FF2B5EF4-FFF2-40B4-BE49-F238E27FC236}">
                <a16:creationId xmlns:a16="http://schemas.microsoft.com/office/drawing/2014/main" id="{4085A241-8C6F-404D-CE90-083034263D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9F40E2-573C-B7E2-BBD0-5DAC9C9AFC84}"/>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426535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0">
                <a:solidFill>
                  <a:srgbClr val="FFFF00"/>
                </a:solidFill>
                <a:latin typeface="Arial Rounded MT Bold" charset="0"/>
                <a:ea typeface="Arial Rounded MT Bold" charset="0"/>
                <a:cs typeface="Arial Rounded MT Bold" charset="0"/>
              </a:defRPr>
            </a:lvl1pPr>
          </a:lstStyle>
          <a:p>
            <a:endParaRPr lang="en-US" dirty="0"/>
          </a:p>
        </p:txBody>
      </p:sp>
      <p:sp>
        <p:nvSpPr>
          <p:cNvPr id="3" name="Content Placeholder 2"/>
          <p:cNvSpPr>
            <a:spLocks noGrp="1"/>
          </p:cNvSpPr>
          <p:nvPr>
            <p:ph idx="1"/>
          </p:nvPr>
        </p:nvSpPr>
        <p:spPr/>
        <p:txBody>
          <a:bodyPr/>
          <a:lstStyle>
            <a:lvl1pPr>
              <a:buClr>
                <a:srgbClr val="FFFF00"/>
              </a:buClr>
              <a:defRPr>
                <a:solidFill>
                  <a:schemeClr val="bg1"/>
                </a:solidFill>
                <a:latin typeface="Arial" charset="0"/>
                <a:ea typeface="Arial" charset="0"/>
                <a:cs typeface="Arial" charset="0"/>
              </a:defRPr>
            </a:lvl1pPr>
            <a:lvl2pPr marL="685800" indent="-228600">
              <a:buClr>
                <a:srgbClr val="FFFF00"/>
              </a:buClr>
              <a:buFont typeface="Arial" charset="0"/>
              <a:buChar char="•"/>
              <a:defRPr>
                <a:solidFill>
                  <a:schemeClr val="bg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8D03EEE-895A-3740-8CB3-ABC6DDB92E31}" type="datetimeFigureOut">
              <a:rPr lang="en-US" smtClean="0"/>
              <a:t>7/16/24</a:t>
            </a:fld>
            <a:endParaRPr lang="en-US"/>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1363449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A8DF-AD63-CE58-05CB-A5704871E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59A1BC-50AD-9CE8-724E-EC980DEED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689BE5-3CA2-3854-8AC6-33EC00BD0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0898F6-9F77-D670-41C4-C239A06B9120}"/>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6" name="Footer Placeholder 5">
            <a:extLst>
              <a:ext uri="{FF2B5EF4-FFF2-40B4-BE49-F238E27FC236}">
                <a16:creationId xmlns:a16="http://schemas.microsoft.com/office/drawing/2014/main" id="{88981D98-055F-C22C-9595-3058EDB0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56483-EE73-D2DC-8C07-4D4055882B06}"/>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1727174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851D-BD7F-C8CD-6405-7F60AAB2F5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EC3C1E-1491-9C57-5B42-F3387C1C48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54376-BAE5-33F3-8BA6-835DD1BE0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39A6B-37E6-D574-0C34-9CCA14C77698}"/>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6" name="Footer Placeholder 5">
            <a:extLst>
              <a:ext uri="{FF2B5EF4-FFF2-40B4-BE49-F238E27FC236}">
                <a16:creationId xmlns:a16="http://schemas.microsoft.com/office/drawing/2014/main" id="{5BEF505A-94FA-FDEB-3A9C-5AA8117B5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8F594-DCFC-E14B-FFE0-4DF57987FB7F}"/>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1850934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79F3-03B4-151D-E77F-24AAB16DF7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E19D0C-C647-988C-CAEB-E205ED6B84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DB205-0D93-4CA0-B679-47978C85A39F}"/>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5" name="Footer Placeholder 4">
            <a:extLst>
              <a:ext uri="{FF2B5EF4-FFF2-40B4-BE49-F238E27FC236}">
                <a16:creationId xmlns:a16="http://schemas.microsoft.com/office/drawing/2014/main" id="{1FE2955B-9C8B-A3D0-E0EC-F3C35FEDD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06A5B-3A17-B7FF-F1F1-9625713BB1F6}"/>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3147760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DB34B6-D7BA-C8FB-75D2-9BD47AD716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69ABAA-D064-6282-7134-1AFCE76A25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90C5D-F8AD-04D7-9058-ABCDDA521E46}"/>
              </a:ext>
            </a:extLst>
          </p:cNvPr>
          <p:cNvSpPr>
            <a:spLocks noGrp="1"/>
          </p:cNvSpPr>
          <p:nvPr>
            <p:ph type="dt" sz="half" idx="10"/>
          </p:nvPr>
        </p:nvSpPr>
        <p:spPr/>
        <p:txBody>
          <a:bodyPr/>
          <a:lstStyle/>
          <a:p>
            <a:fld id="{907D1ED4-37B8-7E47-B5D1-D8F78AD52F25}" type="datetimeFigureOut">
              <a:rPr lang="en-US" smtClean="0"/>
              <a:t>7/16/24</a:t>
            </a:fld>
            <a:endParaRPr lang="en-US"/>
          </a:p>
        </p:txBody>
      </p:sp>
      <p:sp>
        <p:nvSpPr>
          <p:cNvPr id="5" name="Footer Placeholder 4">
            <a:extLst>
              <a:ext uri="{FF2B5EF4-FFF2-40B4-BE49-F238E27FC236}">
                <a16:creationId xmlns:a16="http://schemas.microsoft.com/office/drawing/2014/main" id="{D25248CC-D470-8687-194C-8D53D0642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283C5-7A3D-CE9A-5FEF-F3448F66C75D}"/>
              </a:ext>
            </a:extLst>
          </p:cNvPr>
          <p:cNvSpPr>
            <a:spLocks noGrp="1"/>
          </p:cNvSpPr>
          <p:nvPr>
            <p:ph type="sldNum" sz="quarter" idx="12"/>
          </p:nvPr>
        </p:nvSpPr>
        <p:spPr/>
        <p:txBody>
          <a:bodyPr/>
          <a:lstStyle/>
          <a:p>
            <a:fld id="{09417A74-EA28-A34C-A8C8-1A326673515F}" type="slidenum">
              <a:rPr lang="en-US" smtClean="0"/>
              <a:t>‹#›</a:t>
            </a:fld>
            <a:endParaRPr lang="en-US"/>
          </a:p>
        </p:txBody>
      </p:sp>
    </p:spTree>
    <p:extLst>
      <p:ext uri="{BB962C8B-B14F-4D97-AF65-F5344CB8AC3E}">
        <p14:creationId xmlns:p14="http://schemas.microsoft.com/office/powerpoint/2010/main" val="3902300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D03EEE-895A-3740-8CB3-ABC6DDB92E31}" type="datetimeFigureOut">
              <a:rPr lang="en-US" smtClean="0"/>
              <a:t>7/16/24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1849972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D03EEE-895A-3740-8CB3-ABC6DDB92E31}" type="datetimeFigureOut">
              <a:rPr lang="en-US" smtClean="0"/>
              <a:t>7/16/24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122097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D03EEE-895A-3740-8CB3-ABC6DDB92E31}" type="datetimeFigureOut">
              <a:rPr lang="en-US" smtClean="0"/>
              <a:t>7/16/24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1771368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D03EEE-895A-3740-8CB3-ABC6DDB92E31}" type="datetimeFigureOut">
              <a:rPr lang="en-US" smtClean="0"/>
              <a:t>7/16/24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82742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D03EEE-895A-3740-8CB3-ABC6DDB92E31}" type="datetimeFigureOut">
              <a:rPr lang="en-US" smtClean="0"/>
              <a:t>7/16/24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1516905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D03EEE-895A-3740-8CB3-ABC6DDB92E31}" type="datetimeFigureOut">
              <a:rPr lang="en-US" smtClean="0"/>
              <a:t>7/16/24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1859575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D03EEE-895A-3740-8CB3-ABC6DDB92E31}" type="datetimeFigureOut">
              <a:rPr lang="en-US" smtClean="0"/>
              <a:t>7/16/24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09D14-70D1-8342-817C-54AE8F11F60F}" type="slidenum">
              <a:rPr lang="en-US" smtClean="0"/>
              <a:t>‹#›</a:t>
            </a:fld>
            <a:endParaRPr lang="en-US"/>
          </a:p>
        </p:txBody>
      </p:sp>
    </p:spTree>
    <p:extLst>
      <p:ext uri="{BB962C8B-B14F-4D97-AF65-F5344CB8AC3E}">
        <p14:creationId xmlns:p14="http://schemas.microsoft.com/office/powerpoint/2010/main" val="155030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lumMod val="85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03EEE-895A-3740-8CB3-ABC6DDB92E31}" type="datetimeFigureOut">
              <a:rPr lang="en-US" smtClean="0"/>
              <a:t>7/16/24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09D14-70D1-8342-817C-54AE8F11F60F}" type="slidenum">
              <a:rPr lang="en-US" smtClean="0"/>
              <a:t>‹#›</a:t>
            </a:fld>
            <a:endParaRPr lang="en-US"/>
          </a:p>
        </p:txBody>
      </p:sp>
    </p:spTree>
    <p:extLst>
      <p:ext uri="{BB962C8B-B14F-4D97-AF65-F5344CB8AC3E}">
        <p14:creationId xmlns:p14="http://schemas.microsoft.com/office/powerpoint/2010/main" val="394311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215E38-DCB1-FA3C-30E2-55401F1AEE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8A1CBB-3ACF-83D6-51CC-6FF88556F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DD9B4-149B-FA88-8D35-E94A34128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D1ED4-37B8-7E47-B5D1-D8F78AD52F25}" type="datetimeFigureOut">
              <a:rPr lang="en-US" smtClean="0"/>
              <a:t>7/16/24</a:t>
            </a:fld>
            <a:endParaRPr lang="en-US"/>
          </a:p>
        </p:txBody>
      </p:sp>
      <p:sp>
        <p:nvSpPr>
          <p:cNvPr id="5" name="Footer Placeholder 4">
            <a:extLst>
              <a:ext uri="{FF2B5EF4-FFF2-40B4-BE49-F238E27FC236}">
                <a16:creationId xmlns:a16="http://schemas.microsoft.com/office/drawing/2014/main" id="{6C0F54F8-ABBC-DD25-1DD7-9D2BC7039B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11D293-77FA-34C4-45F1-A0D154755B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17A74-EA28-A34C-A8C8-1A326673515F}" type="slidenum">
              <a:rPr lang="en-US" smtClean="0"/>
              <a:t>‹#›</a:t>
            </a:fld>
            <a:endParaRPr lang="en-US"/>
          </a:p>
        </p:txBody>
      </p:sp>
    </p:spTree>
    <p:extLst>
      <p:ext uri="{BB962C8B-B14F-4D97-AF65-F5344CB8AC3E}">
        <p14:creationId xmlns:p14="http://schemas.microsoft.com/office/powerpoint/2010/main" val="10716174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clinicalkey-com.proxy.library.nyu.edu/tbl3fndagger" TargetMode="External"/><Relationship Id="rId2" Type="http://schemas.openxmlformats.org/officeDocument/2006/relationships/hyperlink" Target="https://www-clinicalkey-com.proxy.library.nyu.edu/tbl3fnlowast" TargetMode="External"/><Relationship Id="rId1" Type="http://schemas.openxmlformats.org/officeDocument/2006/relationships/slideLayout" Target="../slideLayouts/slideLayout2.xml"/><Relationship Id="rId5" Type="http://schemas.openxmlformats.org/officeDocument/2006/relationships/hyperlink" Target="https://www-clinicalkey-com.proxy.library.nyu.edu/tbl3fnsection" TargetMode="External"/><Relationship Id="rId4" Type="http://schemas.openxmlformats.org/officeDocument/2006/relationships/hyperlink" Target="https://www-clinicalkey-com.proxy.library.nyu.edu/tbl3fnddagger"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www-clinicalkey-com.proxy.library.nyu.edu/tbl5fnlowas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4369206" y="3962831"/>
            <a:ext cx="3556780" cy="41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920" tIns="53997" rIns="107920" bIns="53997">
            <a:spAutoFit/>
          </a:bodyPr>
          <a:lstStyle>
            <a:lvl1pPr eaLnBrk="0" hangingPunct="0">
              <a:defRPr sz="1500">
                <a:solidFill>
                  <a:schemeClr val="tx1"/>
                </a:solidFill>
                <a:latin typeface="Corbel" pitchFamily="34" charset="0"/>
                <a:ea typeface="ＭＳ Ｐゴシック" pitchFamily="34" charset="-128"/>
              </a:defRPr>
            </a:lvl1pPr>
            <a:lvl2pPr marL="742950" indent="-285750" eaLnBrk="0" hangingPunct="0">
              <a:defRPr sz="1500">
                <a:solidFill>
                  <a:schemeClr val="tx1"/>
                </a:solidFill>
                <a:latin typeface="Corbel" pitchFamily="34" charset="0"/>
                <a:ea typeface="ＭＳ Ｐゴシック" pitchFamily="34" charset="-128"/>
              </a:defRPr>
            </a:lvl2pPr>
            <a:lvl3pPr marL="1143000" indent="-228600" eaLnBrk="0" hangingPunct="0">
              <a:defRPr sz="1500">
                <a:solidFill>
                  <a:schemeClr val="tx1"/>
                </a:solidFill>
                <a:latin typeface="Corbel" pitchFamily="34" charset="0"/>
                <a:ea typeface="ＭＳ Ｐゴシック" pitchFamily="34" charset="-128"/>
              </a:defRPr>
            </a:lvl3pPr>
            <a:lvl4pPr marL="1600200" indent="-228600" eaLnBrk="0" hangingPunct="0">
              <a:defRPr sz="1500">
                <a:solidFill>
                  <a:schemeClr val="tx1"/>
                </a:solidFill>
                <a:latin typeface="Corbel" pitchFamily="34" charset="0"/>
                <a:ea typeface="ＭＳ Ｐゴシック" pitchFamily="34" charset="-128"/>
              </a:defRPr>
            </a:lvl4pPr>
            <a:lvl5pPr marL="2057400" indent="-228600" eaLnBrk="0" hangingPunct="0">
              <a:defRPr sz="1500">
                <a:solidFill>
                  <a:schemeClr val="tx1"/>
                </a:solidFill>
                <a:latin typeface="Corbel" pitchFamily="34" charset="0"/>
                <a:ea typeface="ＭＳ Ｐゴシック" pitchFamily="34" charset="-128"/>
              </a:defRPr>
            </a:lvl5pPr>
            <a:lvl6pPr marL="25146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defTabSz="1337401" fontAlgn="base">
              <a:spcBef>
                <a:spcPct val="50000"/>
              </a:spcBef>
              <a:spcAft>
                <a:spcPct val="0"/>
              </a:spcAft>
            </a:pPr>
            <a:endParaRPr lang="en-US" sz="2000" dirty="0">
              <a:solidFill>
                <a:prstClr val="black"/>
              </a:solidFill>
              <a:latin typeface="Arial" charset="0"/>
            </a:endParaRPr>
          </a:p>
        </p:txBody>
      </p:sp>
      <p:pic>
        <p:nvPicPr>
          <p:cNvPr id="5" name="Picture 4" descr="G:\Shared\CreativeMediaDigitalAssets\Logos\AAA_RWJBarnabas Health\_Combo Logo nbimc-chnj\rwjbh2016-h-nbimc-CHoNJ combo ta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9770"/>
          <a:stretch/>
        </p:blipFill>
        <p:spPr bwMode="auto">
          <a:xfrm>
            <a:off x="4745715" y="4660384"/>
            <a:ext cx="2163085" cy="10038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08001" y="1828446"/>
            <a:ext cx="10972800" cy="1143000"/>
          </a:xfrm>
        </p:spPr>
        <p:txBody>
          <a:bodyPr>
            <a:normAutofit fontScale="90000"/>
          </a:bodyPr>
          <a:lstStyle/>
          <a:p>
            <a:pPr algn="ctr"/>
            <a:r>
              <a:rPr lang="en-US" sz="5333"/>
              <a:t>Dermatologic Wound Emergencies</a:t>
            </a:r>
            <a:br>
              <a:rPr lang="en-US" sz="5333" dirty="0"/>
            </a:br>
            <a:br>
              <a:rPr lang="en-US" sz="5333" dirty="0"/>
            </a:br>
            <a:r>
              <a:rPr lang="en-US" sz="4267" dirty="0"/>
              <a:t>Wednesday, October 2, 2024</a:t>
            </a:r>
            <a:br>
              <a:rPr lang="en-US" sz="4267" dirty="0"/>
            </a:br>
            <a:endParaRPr lang="en-US" sz="2667" dirty="0"/>
          </a:p>
        </p:txBody>
      </p:sp>
      <p:pic>
        <p:nvPicPr>
          <p:cNvPr id="6" name="Picture 5">
            <a:extLst>
              <a:ext uri="{FF2B5EF4-FFF2-40B4-BE49-F238E27FC236}">
                <a16:creationId xmlns:a16="http://schemas.microsoft.com/office/drawing/2014/main" id="{176F2650-9D2B-5D29-8644-77CE74B84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401" y="5500155"/>
            <a:ext cx="2590135" cy="899123"/>
          </a:xfrm>
          <a:prstGeom prst="rect">
            <a:avLst/>
          </a:prstGeom>
        </p:spPr>
      </p:pic>
      <p:pic>
        <p:nvPicPr>
          <p:cNvPr id="8" name="Picture 7">
            <a:extLst>
              <a:ext uri="{FF2B5EF4-FFF2-40B4-BE49-F238E27FC236}">
                <a16:creationId xmlns:a16="http://schemas.microsoft.com/office/drawing/2014/main" id="{D1A9C355-5874-E227-E0D8-08FC12AB4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411" y="5555736"/>
            <a:ext cx="2590135" cy="874377"/>
          </a:xfrm>
          <a:prstGeom prst="rect">
            <a:avLst/>
          </a:prstGeom>
        </p:spPr>
      </p:pic>
      <p:pic>
        <p:nvPicPr>
          <p:cNvPr id="10" name="Picture 9">
            <a:extLst>
              <a:ext uri="{FF2B5EF4-FFF2-40B4-BE49-F238E27FC236}">
                <a16:creationId xmlns:a16="http://schemas.microsoft.com/office/drawing/2014/main" id="{8CE324F8-99B6-285B-AB3C-90B6DBFAE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65" y="5531939"/>
            <a:ext cx="2590135" cy="868948"/>
          </a:xfrm>
          <a:prstGeom prst="rect">
            <a:avLst/>
          </a:prstGeom>
        </p:spPr>
      </p:pic>
      <p:pic>
        <p:nvPicPr>
          <p:cNvPr id="12" name="Picture 11">
            <a:extLst>
              <a:ext uri="{FF2B5EF4-FFF2-40B4-BE49-F238E27FC236}">
                <a16:creationId xmlns:a16="http://schemas.microsoft.com/office/drawing/2014/main" id="{3F57486E-7715-D8D0-3FAF-6CD2357772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0666" y="5461000"/>
            <a:ext cx="2590135" cy="835795"/>
          </a:xfrm>
          <a:prstGeom prst="rect">
            <a:avLst/>
          </a:prstGeom>
        </p:spPr>
      </p:pic>
    </p:spTree>
    <p:extLst>
      <p:ext uri="{BB962C8B-B14F-4D97-AF65-F5344CB8AC3E}">
        <p14:creationId xmlns:p14="http://schemas.microsoft.com/office/powerpoint/2010/main" val="427659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uClr>
                <a:srgbClr val="C00000"/>
              </a:buClr>
            </a:pPr>
            <a:r>
              <a:rPr lang="en-US" b="1" dirty="0">
                <a:solidFill>
                  <a:schemeClr val="tx1"/>
                </a:solidFill>
                <a:latin typeface="Arial" panose="020B0604020202020204" pitchFamily="34" charset="0"/>
                <a:cs typeface="Arial" panose="020B0604020202020204" pitchFamily="34" charset="0"/>
              </a:rPr>
              <a:t>How to manage Autonomic Dysreflexia </a:t>
            </a:r>
            <a:endParaRPr lang="en-US"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a:bodyPr>
          <a:lstStyle/>
          <a:p>
            <a:pPr>
              <a:buClr>
                <a:srgbClr val="C00000"/>
              </a:buClr>
            </a:pPr>
            <a:r>
              <a:rPr lang="en-US" dirty="0">
                <a:solidFill>
                  <a:schemeClr val="tx1"/>
                </a:solidFill>
              </a:rPr>
              <a:t>Individuals with high-thoracic or cervical complete spinal cord injury commonly experience severe, life-threatening bouts of hypertension (autonomic </a:t>
            </a:r>
            <a:r>
              <a:rPr lang="en-US" dirty="0" err="1">
                <a:solidFill>
                  <a:schemeClr val="tx1"/>
                </a:solidFill>
              </a:rPr>
              <a:t>dysreflexia</a:t>
            </a:r>
            <a:r>
              <a:rPr lang="en-US" dirty="0">
                <a:solidFill>
                  <a:schemeClr val="tx1"/>
                </a:solidFill>
              </a:rPr>
              <a:t>), which greatly increase risk of stroke. </a:t>
            </a:r>
          </a:p>
          <a:p>
            <a:pPr>
              <a:buClr>
                <a:srgbClr val="C00000"/>
              </a:buClr>
            </a:pPr>
            <a:r>
              <a:rPr lang="en-US" dirty="0">
                <a:solidFill>
                  <a:schemeClr val="tx1"/>
                </a:solidFill>
              </a:rPr>
              <a:t>Malignant episodes of autonomic </a:t>
            </a:r>
            <a:r>
              <a:rPr lang="en-US" dirty="0" err="1">
                <a:solidFill>
                  <a:schemeClr val="tx1"/>
                </a:solidFill>
              </a:rPr>
              <a:t>dysreflexia</a:t>
            </a:r>
            <a:r>
              <a:rPr lang="en-US" dirty="0">
                <a:solidFill>
                  <a:schemeClr val="tx1"/>
                </a:solidFill>
              </a:rPr>
              <a:t> leading to neurologic complications can be resolved through a combination of appropriate antihypertensive agents and central nervous system depressants. </a:t>
            </a:r>
          </a:p>
          <a:p>
            <a:pPr>
              <a:buClr>
                <a:srgbClr val="C00000"/>
              </a:buClr>
            </a:pPr>
            <a:r>
              <a:rPr lang="en-US" dirty="0">
                <a:solidFill>
                  <a:schemeClr val="tx1"/>
                </a:solidFill>
              </a:rPr>
              <a:t>Management of autonomic </a:t>
            </a:r>
            <a:r>
              <a:rPr lang="en-US" dirty="0" err="1">
                <a:solidFill>
                  <a:schemeClr val="tx1"/>
                </a:solidFill>
              </a:rPr>
              <a:t>dysreflexia</a:t>
            </a:r>
            <a:r>
              <a:rPr lang="en-US" dirty="0">
                <a:solidFill>
                  <a:schemeClr val="tx1"/>
                </a:solidFill>
              </a:rPr>
              <a:t> in the emergency department is extremely variable, and familiarity with current treatment guidelines is critical to avoid complications such as seizure, posterior reversible encephalopathy syndrome, cerebral hemorrhage or even death. </a:t>
            </a:r>
          </a:p>
          <a:p>
            <a:pPr>
              <a:buClr>
                <a:srgbClr val="C00000"/>
              </a:buClr>
            </a:pPr>
            <a:endParaRPr lang="en-US" dirty="0">
              <a:solidFill>
                <a:schemeClr val="tx1"/>
              </a:solidFill>
            </a:endParaRPr>
          </a:p>
        </p:txBody>
      </p:sp>
      <p:sp>
        <p:nvSpPr>
          <p:cNvPr id="4" name="TextBox 3"/>
          <p:cNvSpPr txBox="1"/>
          <p:nvPr/>
        </p:nvSpPr>
        <p:spPr>
          <a:xfrm>
            <a:off x="5405377" y="5829724"/>
            <a:ext cx="6400800" cy="1200329"/>
          </a:xfrm>
          <a:prstGeom prst="rect">
            <a:avLst/>
          </a:prstGeom>
          <a:noFill/>
        </p:spPr>
        <p:txBody>
          <a:bodyPr wrap="square" rtlCol="0">
            <a:spAutoFit/>
          </a:bodyPr>
          <a:lstStyle/>
          <a:p>
            <a:pPr marL="460375" indent="-460375">
              <a:buClr>
                <a:srgbClr val="C00000"/>
              </a:buClr>
            </a:pPr>
            <a:r>
              <a:rPr lang="en-US" dirty="0"/>
              <a:t>Squair JW, et al. Emergency management of autonomic </a:t>
            </a:r>
            <a:r>
              <a:rPr lang="en-US" dirty="0" err="1"/>
              <a:t>dysreflexia</a:t>
            </a:r>
            <a:r>
              <a:rPr lang="en-US" dirty="0"/>
              <a:t> with neurologic complications. </a:t>
            </a:r>
            <a:r>
              <a:rPr lang="en-US" i="1" dirty="0"/>
              <a:t>CMAJ </a:t>
            </a:r>
            <a:r>
              <a:rPr lang="en-US" dirty="0"/>
              <a:t>2019 October 18;188(15):1100-1103.</a:t>
            </a:r>
          </a:p>
          <a:p>
            <a:pPr>
              <a:buClr>
                <a:srgbClr val="C00000"/>
              </a:buClr>
            </a:pPr>
            <a:endParaRPr lang="en-US" dirty="0"/>
          </a:p>
        </p:txBody>
      </p:sp>
    </p:spTree>
    <p:extLst>
      <p:ext uri="{BB962C8B-B14F-4D97-AF65-F5344CB8AC3E}">
        <p14:creationId xmlns:p14="http://schemas.microsoft.com/office/powerpoint/2010/main" val="3808614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392"/>
            <a:ext cx="12192000" cy="1325563"/>
          </a:xfrm>
        </p:spPr>
        <p:txBody>
          <a:bodyPr>
            <a:normAutofit/>
          </a:bodyPr>
          <a:lstStyle/>
          <a:p>
            <a:r>
              <a:rPr lang="en-US" sz="2500" dirty="0">
                <a:solidFill>
                  <a:schemeClr val="tx1"/>
                </a:solidFill>
                <a:latin typeface="+mn-lt"/>
              </a:rPr>
              <a:t>What Is Treatment for Autonomic Dysreflexia with Neurologic Complications? </a:t>
            </a:r>
            <a:endParaRPr lang="en-US" sz="2500"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89" y="702404"/>
            <a:ext cx="4050384" cy="6137977"/>
          </a:xfrm>
          <a:prstGeom prst="rect">
            <a:avLst/>
          </a:prstGeom>
        </p:spPr>
      </p:pic>
      <p:sp>
        <p:nvSpPr>
          <p:cNvPr id="7" name="TextBox 6"/>
          <p:cNvSpPr txBox="1"/>
          <p:nvPr/>
        </p:nvSpPr>
        <p:spPr>
          <a:xfrm>
            <a:off x="5825456" y="953101"/>
            <a:ext cx="2150806" cy="4708981"/>
          </a:xfrm>
          <a:prstGeom prst="rect">
            <a:avLst/>
          </a:prstGeom>
          <a:noFill/>
        </p:spPr>
        <p:txBody>
          <a:bodyPr wrap="square" rtlCol="0">
            <a:spAutoFit/>
          </a:bodyPr>
          <a:lstStyle/>
          <a:p>
            <a:r>
              <a:rPr lang="en-US" sz="1000" b="1" dirty="0"/>
              <a:t>Theoretical framework underlying cerebrovascular events induced by autonomic </a:t>
            </a:r>
            <a:r>
              <a:rPr lang="en-US" sz="1000" b="1" dirty="0" err="1"/>
              <a:t>dysreflexia</a:t>
            </a:r>
            <a:r>
              <a:rPr lang="en-US" sz="1000" b="1" dirty="0"/>
              <a:t>. In this case, the level of the patient’s injury may have played a role in the development of autonomic </a:t>
            </a:r>
            <a:r>
              <a:rPr lang="en-US" sz="1000" b="1" dirty="0" err="1"/>
              <a:t>dysreflexia</a:t>
            </a:r>
            <a:r>
              <a:rPr lang="en-US" sz="1000" b="1" dirty="0"/>
              <a:t>–induced posterior reversible </a:t>
            </a:r>
            <a:r>
              <a:rPr lang="en-US" sz="1000" b="1" dirty="0" err="1"/>
              <a:t>encephalop</a:t>
            </a:r>
            <a:r>
              <a:rPr lang="en-US" sz="1000" b="1" dirty="0"/>
              <a:t>- </a:t>
            </a:r>
            <a:r>
              <a:rPr lang="en-US" sz="1000" b="1" dirty="0" err="1"/>
              <a:t>athy</a:t>
            </a:r>
            <a:r>
              <a:rPr lang="en-US" sz="1000" b="1" dirty="0"/>
              <a:t> syndrome. Specifically, </a:t>
            </a:r>
            <a:r>
              <a:rPr lang="en-US" sz="1000" b="1" dirty="0" err="1"/>
              <a:t>hyperexcitation</a:t>
            </a:r>
            <a:r>
              <a:rPr lang="en-US" sz="1000" b="1" dirty="0"/>
              <a:t> of the sympathetic preganglionic neurons below the level of injury and a </a:t>
            </a:r>
            <a:r>
              <a:rPr lang="en-US" sz="1000" b="1" dirty="0" err="1"/>
              <a:t>subse</a:t>
            </a:r>
            <a:r>
              <a:rPr lang="en-US" sz="1000" b="1" dirty="0"/>
              <a:t>- </a:t>
            </a:r>
            <a:r>
              <a:rPr lang="en-US" sz="1000" b="1" dirty="0" err="1"/>
              <a:t>quent</a:t>
            </a:r>
            <a:r>
              <a:rPr lang="en-US" sz="1000" b="1" dirty="0"/>
              <a:t> increase in blood pressure would result in dilatation of the cerebral blood vessels because of intact </a:t>
            </a:r>
            <a:r>
              <a:rPr lang="en-US" sz="1000" b="1" dirty="0" err="1"/>
              <a:t>supraspinal</a:t>
            </a:r>
            <a:r>
              <a:rPr lang="en-US" sz="1000" b="1" dirty="0"/>
              <a:t> regulation of the superior cervical ganglion (SCG). </a:t>
            </a:r>
            <a:r>
              <a:rPr lang="en-US" sz="1000" b="1" dirty="0" err="1"/>
              <a:t>Paradoxic</a:t>
            </a:r>
            <a:r>
              <a:rPr lang="en-US" sz="1000" b="1" dirty="0"/>
              <a:t> </a:t>
            </a:r>
            <a:r>
              <a:rPr lang="en-US" sz="1000" b="1" dirty="0" err="1"/>
              <a:t>baroreflex</a:t>
            </a:r>
            <a:r>
              <a:rPr lang="en-US" sz="1000" b="1" dirty="0"/>
              <a:t>- mediated relaxation of the cerebral arteries would impair auto- regulation of the increasing blood pressure and expose the deli- cate cerebral microvasculature to insulting elevation in cerebral blood flow, potentially compromising the integrity of the blood– brain barrier. CG = celiac ganglion, IMG = inferior mesenteric </a:t>
            </a:r>
            <a:r>
              <a:rPr lang="en-US" sz="1000" b="1" dirty="0" err="1"/>
              <a:t>gan</a:t>
            </a:r>
            <a:r>
              <a:rPr lang="en-US" sz="1000" b="1" dirty="0"/>
              <a:t>- </a:t>
            </a:r>
            <a:r>
              <a:rPr lang="en-US" sz="1000" b="1" dirty="0" err="1"/>
              <a:t>glion</a:t>
            </a:r>
            <a:r>
              <a:rPr lang="en-US" sz="1000" b="1" dirty="0"/>
              <a:t>, SMG = superior mesenteric ganglion </a:t>
            </a:r>
            <a:endParaRPr lang="en-US" sz="1000" dirty="0"/>
          </a:p>
          <a:p>
            <a:endParaRPr lang="en-US" sz="1000" dirty="0"/>
          </a:p>
        </p:txBody>
      </p:sp>
      <p:sp>
        <p:nvSpPr>
          <p:cNvPr id="9" name="TextBox 8"/>
          <p:cNvSpPr txBox="1"/>
          <p:nvPr/>
        </p:nvSpPr>
        <p:spPr>
          <a:xfrm>
            <a:off x="4950227" y="6157365"/>
            <a:ext cx="6052070" cy="523220"/>
          </a:xfrm>
          <a:prstGeom prst="rect">
            <a:avLst/>
          </a:prstGeom>
          <a:noFill/>
        </p:spPr>
        <p:txBody>
          <a:bodyPr wrap="square" rtlCol="0">
            <a:spAutoFit/>
          </a:bodyPr>
          <a:lstStyle/>
          <a:p>
            <a:r>
              <a:rPr lang="en-US" sz="1400" dirty="0"/>
              <a:t>Squair JW, et al. Emergency management of autonomic </a:t>
            </a:r>
            <a:r>
              <a:rPr lang="en-US" sz="1400" dirty="0" err="1"/>
              <a:t>dysreflexia</a:t>
            </a:r>
            <a:r>
              <a:rPr lang="en-US" sz="1400" dirty="0"/>
              <a:t> with neurologic complications. </a:t>
            </a:r>
            <a:r>
              <a:rPr lang="en-US" sz="1400" i="1" dirty="0"/>
              <a:t>CMAJ </a:t>
            </a:r>
            <a:r>
              <a:rPr lang="en-US" sz="1400" dirty="0"/>
              <a:t>2016 (188)15:1100-1103.</a:t>
            </a:r>
          </a:p>
        </p:txBody>
      </p:sp>
    </p:spTree>
    <p:extLst>
      <p:ext uri="{BB962C8B-B14F-4D97-AF65-F5344CB8AC3E}">
        <p14:creationId xmlns:p14="http://schemas.microsoft.com/office/powerpoint/2010/main" val="802864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61" y="-181140"/>
            <a:ext cx="11625943" cy="1325563"/>
          </a:xfrm>
        </p:spPr>
        <p:txBody>
          <a:bodyPr>
            <a:normAutofit/>
          </a:bodyPr>
          <a:lstStyle/>
          <a:p>
            <a:r>
              <a:rPr lang="en-US" sz="2600" dirty="0">
                <a:solidFill>
                  <a:schemeClr val="tx1"/>
                </a:solidFill>
                <a:latin typeface="+mn-lt"/>
              </a:rPr>
              <a:t>What Is Treatment for Autonomic </a:t>
            </a:r>
            <a:r>
              <a:rPr lang="en-US" sz="2600" dirty="0" err="1">
                <a:solidFill>
                  <a:schemeClr val="tx1"/>
                </a:solidFill>
                <a:latin typeface="+mn-lt"/>
              </a:rPr>
              <a:t>Dysreflexia</a:t>
            </a:r>
            <a:r>
              <a:rPr lang="en-US" sz="2600" dirty="0">
                <a:solidFill>
                  <a:schemeClr val="tx1"/>
                </a:solidFill>
                <a:latin typeface="+mn-lt"/>
              </a:rPr>
              <a:t> with Neurologic Complications?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188" y="807471"/>
            <a:ext cx="3731680" cy="5884975"/>
          </a:xfrm>
        </p:spPr>
      </p:pic>
      <p:sp>
        <p:nvSpPr>
          <p:cNvPr id="8" name="TextBox 7"/>
          <p:cNvSpPr txBox="1"/>
          <p:nvPr/>
        </p:nvSpPr>
        <p:spPr>
          <a:xfrm>
            <a:off x="6020854" y="1009665"/>
            <a:ext cx="2143432" cy="4616648"/>
          </a:xfrm>
          <a:prstGeom prst="rect">
            <a:avLst/>
          </a:prstGeom>
          <a:noFill/>
        </p:spPr>
        <p:txBody>
          <a:bodyPr wrap="square" rtlCol="0">
            <a:spAutoFit/>
          </a:bodyPr>
          <a:lstStyle/>
          <a:p>
            <a:r>
              <a:rPr lang="en-US" sz="1050" b="1" dirty="0"/>
              <a:t>MRI consistent with posterior reversible encephalopathy syndrome. (A) Transverse imaging (T2, top; fluid-attenuated inversion recovery, middle; and diffusion- weighted imaging, bottom) shows cortical edema in the left </a:t>
            </a:r>
            <a:r>
              <a:rPr lang="en-US" sz="1050" b="1" dirty="0" err="1"/>
              <a:t>pari</a:t>
            </a:r>
            <a:r>
              <a:rPr lang="en-US" sz="1050" b="1" dirty="0"/>
              <a:t>- </a:t>
            </a:r>
            <a:r>
              <a:rPr lang="en-US" sz="1050" b="1" dirty="0" err="1"/>
              <a:t>etal</a:t>
            </a:r>
            <a:r>
              <a:rPr lang="en-US" sz="1050" b="1" dirty="0"/>
              <a:t> lobe (red arrows). The normal findings on diffusion-weighted imaging (bottom) suggest </a:t>
            </a:r>
            <a:r>
              <a:rPr lang="en-US" sz="1050" b="1" dirty="0" err="1"/>
              <a:t>vasogenic</a:t>
            </a:r>
            <a:r>
              <a:rPr lang="en-US" sz="1050" b="1" dirty="0"/>
              <a:t> rather than cytotoxic edema. (B) Contiguous sagittal fluid-attenuated inversion recovery images confirmed </a:t>
            </a:r>
            <a:r>
              <a:rPr lang="en-US" sz="1050" b="1" dirty="0" err="1"/>
              <a:t>vasogenic</a:t>
            </a:r>
            <a:r>
              <a:rPr lang="en-US" sz="1050" b="1" dirty="0"/>
              <a:t> edema in cortical (red arrows) and subcortical (white arrows) areas. Further areas of cortical and sub- cortical edema were present throughout the parietal and occipital lobes bilaterally (not shown). Given the patient’s acute, severe hypertension, the imaging findings were consistent with mild but evolving posterior reversible encephalopathy syndrome. </a:t>
            </a:r>
            <a:endParaRPr lang="en-US" sz="1050" dirty="0"/>
          </a:p>
          <a:p>
            <a:endParaRPr lang="en-US" sz="1050" dirty="0"/>
          </a:p>
        </p:txBody>
      </p:sp>
      <p:sp>
        <p:nvSpPr>
          <p:cNvPr id="9" name="TextBox 8"/>
          <p:cNvSpPr txBox="1"/>
          <p:nvPr/>
        </p:nvSpPr>
        <p:spPr>
          <a:xfrm>
            <a:off x="4950227" y="6157365"/>
            <a:ext cx="6052070" cy="523220"/>
          </a:xfrm>
          <a:prstGeom prst="rect">
            <a:avLst/>
          </a:prstGeom>
          <a:noFill/>
        </p:spPr>
        <p:txBody>
          <a:bodyPr wrap="square" rtlCol="0">
            <a:spAutoFit/>
          </a:bodyPr>
          <a:lstStyle/>
          <a:p>
            <a:r>
              <a:rPr lang="en-US" sz="1400" dirty="0"/>
              <a:t>Squair JW, et al. Emergency management of autonomic </a:t>
            </a:r>
            <a:r>
              <a:rPr lang="en-US" sz="1400" dirty="0" err="1"/>
              <a:t>dysreflexia</a:t>
            </a:r>
            <a:r>
              <a:rPr lang="en-US" sz="1400" dirty="0"/>
              <a:t> with neurologic complications. </a:t>
            </a:r>
            <a:r>
              <a:rPr lang="en-US" sz="1400" i="1" dirty="0"/>
              <a:t>CMAJ </a:t>
            </a:r>
            <a:r>
              <a:rPr lang="en-US" sz="1400" dirty="0"/>
              <a:t>2016 (188)15:1100-1103.</a:t>
            </a:r>
          </a:p>
        </p:txBody>
      </p:sp>
    </p:spTree>
    <p:extLst>
      <p:ext uri="{BB962C8B-B14F-4D97-AF65-F5344CB8AC3E}">
        <p14:creationId xmlns:p14="http://schemas.microsoft.com/office/powerpoint/2010/main" val="2703026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uClr>
                <a:srgbClr val="C00000"/>
              </a:buClr>
            </a:pPr>
            <a:r>
              <a:rPr lang="en-US" sz="3600" dirty="0">
                <a:solidFill>
                  <a:schemeClr val="tx1"/>
                </a:solidFill>
                <a:latin typeface="Arial" panose="020B0604020202020204" pitchFamily="34" charset="0"/>
                <a:cs typeface="Arial" panose="020B0604020202020204" pitchFamily="34" charset="0"/>
              </a:rPr>
              <a:t>What is Acute Compartment Syndrome (ACS) </a:t>
            </a:r>
          </a:p>
        </p:txBody>
      </p:sp>
      <p:sp>
        <p:nvSpPr>
          <p:cNvPr id="3" name="Content Placeholder 2"/>
          <p:cNvSpPr>
            <a:spLocks noGrp="1"/>
          </p:cNvSpPr>
          <p:nvPr>
            <p:ph idx="1"/>
          </p:nvPr>
        </p:nvSpPr>
        <p:spPr/>
        <p:txBody>
          <a:bodyPr>
            <a:normAutofit fontScale="77500" lnSpcReduction="20000"/>
          </a:bodyPr>
          <a:lstStyle/>
          <a:p>
            <a:pPr>
              <a:buClr>
                <a:srgbClr val="C00000"/>
              </a:buClr>
            </a:pPr>
            <a:r>
              <a:rPr lang="en-US" dirty="0">
                <a:solidFill>
                  <a:schemeClr val="tx1"/>
                </a:solidFill>
              </a:rPr>
              <a:t>ACS is defined as “a clinical entity originated from trauma or other conditions that cause bleeding, edema, or that compromises perfusion in limbs.”</a:t>
            </a:r>
          </a:p>
          <a:p>
            <a:pPr>
              <a:buClr>
                <a:srgbClr val="C00000"/>
              </a:buClr>
            </a:pPr>
            <a:r>
              <a:rPr lang="en-US" dirty="0">
                <a:solidFill>
                  <a:schemeClr val="tx1"/>
                </a:solidFill>
              </a:rPr>
              <a:t>Diagnosis:  Compartment syndrome clinical hallmarks have been defined as the 5Ps: pain out of proportion, pallor, </a:t>
            </a:r>
            <a:r>
              <a:rPr lang="en-US" dirty="0" err="1">
                <a:solidFill>
                  <a:schemeClr val="tx1"/>
                </a:solidFill>
              </a:rPr>
              <a:t>paresthesias</a:t>
            </a:r>
            <a:r>
              <a:rPr lang="en-US" dirty="0">
                <a:solidFill>
                  <a:schemeClr val="tx1"/>
                </a:solidFill>
              </a:rPr>
              <a:t>, paralysis, and </a:t>
            </a:r>
            <a:r>
              <a:rPr lang="en-US" dirty="0" err="1">
                <a:solidFill>
                  <a:schemeClr val="tx1"/>
                </a:solidFill>
              </a:rPr>
              <a:t>pulselessness</a:t>
            </a:r>
            <a:r>
              <a:rPr lang="en-US" dirty="0">
                <a:solidFill>
                  <a:schemeClr val="tx1"/>
                </a:solidFill>
              </a:rPr>
              <a:t>. </a:t>
            </a:r>
          </a:p>
          <a:p>
            <a:pPr>
              <a:buClr>
                <a:srgbClr val="C00000"/>
              </a:buClr>
            </a:pPr>
            <a:r>
              <a:rPr lang="en-US" dirty="0">
                <a:solidFill>
                  <a:schemeClr val="tx1"/>
                </a:solidFill>
              </a:rPr>
              <a:t>Immediate surgical fasciotomy can prevent severe sequelae of the ACS. However, controversy remains about the timing in order to avoid irreversible ischemic changes. Crucial to identify mechanism of injury:  soft-tissue injury related, vascular injury related, fracture related. Prophylactic fasciotomy can also induce major complications, and the risk–benefit ratio should be weighed heavily.</a:t>
            </a:r>
          </a:p>
          <a:p>
            <a:pPr>
              <a:buClr>
                <a:srgbClr val="C00000"/>
              </a:buClr>
            </a:pPr>
            <a:r>
              <a:rPr lang="en-US" dirty="0">
                <a:solidFill>
                  <a:schemeClr val="tx1"/>
                </a:solidFill>
              </a:rPr>
              <a:t>For fracture patients with blister, indication for fasciotomy should be strictly controlled especially for patients without severe soft tissue injury.</a:t>
            </a:r>
          </a:p>
          <a:p>
            <a:pPr>
              <a:buClr>
                <a:srgbClr val="C00000"/>
              </a:buClr>
            </a:pPr>
            <a:r>
              <a:rPr lang="en-US" dirty="0">
                <a:solidFill>
                  <a:schemeClr val="tx1"/>
                </a:solidFill>
              </a:rPr>
              <a:t>Rigorous classification of traumatic etiology is essential for the treatment of these patients.</a:t>
            </a:r>
          </a:p>
          <a:p>
            <a:pPr>
              <a:buClr>
                <a:srgbClr val="C00000"/>
              </a:buClr>
            </a:pPr>
            <a:endParaRPr lang="en-US" dirty="0">
              <a:solidFill>
                <a:schemeClr val="tx1"/>
              </a:solidFill>
            </a:endParaRPr>
          </a:p>
        </p:txBody>
      </p:sp>
      <p:sp>
        <p:nvSpPr>
          <p:cNvPr id="4" name="TextBox 3"/>
          <p:cNvSpPr txBox="1"/>
          <p:nvPr/>
        </p:nvSpPr>
        <p:spPr>
          <a:xfrm>
            <a:off x="5405377" y="5737124"/>
            <a:ext cx="6400800" cy="923330"/>
          </a:xfrm>
          <a:prstGeom prst="rect">
            <a:avLst/>
          </a:prstGeom>
          <a:noFill/>
        </p:spPr>
        <p:txBody>
          <a:bodyPr wrap="square" rtlCol="0">
            <a:spAutoFit/>
          </a:bodyPr>
          <a:lstStyle/>
          <a:p>
            <a:pPr marL="460375" indent="-460375">
              <a:buClr>
                <a:srgbClr val="C00000"/>
              </a:buClr>
            </a:pPr>
            <a:r>
              <a:rPr lang="en-US" dirty="0" err="1"/>
              <a:t>Guo</a:t>
            </a:r>
            <a:r>
              <a:rPr lang="en-US" dirty="0"/>
              <a:t> J, et al. Acute compartment syndrome: cause, diagnosis, and new viewpoint. </a:t>
            </a:r>
            <a:r>
              <a:rPr lang="en-US" i="1" dirty="0"/>
              <a:t>Medicine </a:t>
            </a:r>
            <a:r>
              <a:rPr lang="en-US" dirty="0"/>
              <a:t>2019 Jul;98(27):1-6.</a:t>
            </a:r>
          </a:p>
          <a:p>
            <a:pPr>
              <a:buClr>
                <a:srgbClr val="C00000"/>
              </a:buClr>
            </a:pPr>
            <a:endParaRPr lang="en-US" dirty="0"/>
          </a:p>
        </p:txBody>
      </p:sp>
    </p:spTree>
    <p:extLst>
      <p:ext uri="{BB962C8B-B14F-4D97-AF65-F5344CB8AC3E}">
        <p14:creationId xmlns:p14="http://schemas.microsoft.com/office/powerpoint/2010/main" val="2488494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582"/>
            <a:ext cx="10515600" cy="1325563"/>
          </a:xfrm>
        </p:spPr>
        <p:txBody>
          <a:bodyPr>
            <a:normAutofit/>
          </a:bodyPr>
          <a:lstStyle/>
          <a:p>
            <a:pPr algn="ctr"/>
            <a:r>
              <a:rPr lang="en-US" sz="2800" dirty="0">
                <a:solidFill>
                  <a:schemeClr val="tx1"/>
                </a:solidFill>
                <a:latin typeface="Arial" panose="020B0604020202020204" pitchFamily="34" charset="0"/>
                <a:ea typeface="ＭＳ Ｐゴシック" charset="0"/>
                <a:cs typeface="Arial" panose="020B0604020202020204" pitchFamily="34" charset="0"/>
              </a:rPr>
              <a:t>How to Diagnose and Treat Acute Compartment Syndrome? </a:t>
            </a:r>
            <a:endParaRPr lang="en-US" sz="28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202382" y="960342"/>
            <a:ext cx="6956385" cy="4351338"/>
          </a:xfrm>
        </p:spPr>
        <p:txBody>
          <a:bodyPr>
            <a:normAutofit fontScale="85000" lnSpcReduction="20000"/>
          </a:bodyPr>
          <a:lstStyle/>
          <a:p>
            <a:pPr>
              <a:buClr>
                <a:srgbClr val="C00000"/>
              </a:buClr>
            </a:pPr>
            <a:r>
              <a:rPr lang="en-US" dirty="0">
                <a:solidFill>
                  <a:schemeClr val="tx1"/>
                </a:solidFill>
                <a:latin typeface="Arial" charset="0"/>
                <a:ea typeface="Arial" charset="0"/>
                <a:cs typeface="Arial" charset="0"/>
              </a:rPr>
              <a:t>Clinical hallmarks are defined as the 5Ps: pain out of proportion, pallor, paresthesia, paralysis, and </a:t>
            </a:r>
            <a:r>
              <a:rPr lang="en-US" dirty="0" err="1">
                <a:solidFill>
                  <a:schemeClr val="tx1"/>
                </a:solidFill>
                <a:latin typeface="Arial" charset="0"/>
                <a:ea typeface="Arial" charset="0"/>
                <a:cs typeface="Arial" charset="0"/>
              </a:rPr>
              <a:t>pulselessness</a:t>
            </a:r>
            <a:r>
              <a:rPr lang="en-US" dirty="0">
                <a:solidFill>
                  <a:schemeClr val="tx1"/>
                </a:solidFill>
                <a:latin typeface="Arial" charset="0"/>
                <a:ea typeface="Arial" charset="0"/>
                <a:cs typeface="Arial" charset="0"/>
              </a:rPr>
              <a:t>. </a:t>
            </a:r>
          </a:p>
          <a:p>
            <a:pPr>
              <a:buClr>
                <a:srgbClr val="C00000"/>
              </a:buClr>
            </a:pPr>
            <a:r>
              <a:rPr lang="en-US" dirty="0">
                <a:solidFill>
                  <a:schemeClr val="tx1"/>
                </a:solidFill>
                <a:latin typeface="Arial" charset="0"/>
                <a:ea typeface="Arial" charset="0"/>
                <a:cs typeface="Arial" charset="0"/>
              </a:rPr>
              <a:t>Immediate surgical fasciotomy can prevent severe sequelae</a:t>
            </a:r>
          </a:p>
          <a:p>
            <a:pPr>
              <a:buClr>
                <a:srgbClr val="C00000"/>
              </a:buClr>
            </a:pPr>
            <a:r>
              <a:rPr lang="en-US" dirty="0">
                <a:solidFill>
                  <a:schemeClr val="tx1"/>
                </a:solidFill>
                <a:latin typeface="Arial" charset="0"/>
                <a:ea typeface="Arial" charset="0"/>
                <a:cs typeface="Arial" charset="0"/>
              </a:rPr>
              <a:t>Timing is crucial in order to avoid irreversible ischemic changes. Prophylactic fasciotomy can induce major complications.</a:t>
            </a:r>
          </a:p>
          <a:p>
            <a:pPr>
              <a:buClr>
                <a:srgbClr val="C00000"/>
              </a:buClr>
            </a:pPr>
            <a:r>
              <a:rPr lang="en-US" dirty="0">
                <a:solidFill>
                  <a:schemeClr val="tx1"/>
                </a:solidFill>
                <a:latin typeface="Arial" charset="0"/>
                <a:ea typeface="Arial" charset="0"/>
                <a:cs typeface="Arial" charset="0"/>
              </a:rPr>
              <a:t>For fracture patients with blister, indication for fasciotomy should be strictly controlled especially for patients without severe soft tissue injury.</a:t>
            </a:r>
          </a:p>
          <a:p>
            <a:pPr>
              <a:buClr>
                <a:srgbClr val="C00000"/>
              </a:buClr>
            </a:pPr>
            <a:r>
              <a:rPr lang="en-US" dirty="0">
                <a:solidFill>
                  <a:schemeClr val="tx1"/>
                </a:solidFill>
                <a:latin typeface="Arial" charset="0"/>
                <a:ea typeface="Arial" charset="0"/>
                <a:cs typeface="Arial" charset="0"/>
              </a:rPr>
              <a:t>Determination of traumatic etiology is essential for the treatment of these patients.</a:t>
            </a:r>
          </a:p>
          <a:p>
            <a:pPr>
              <a:buClr>
                <a:srgbClr val="C00000"/>
              </a:buClr>
            </a:pPr>
            <a:endParaRPr lang="en-US" dirty="0">
              <a:solidFill>
                <a:schemeClr val="tx1"/>
              </a:solidFill>
            </a:endParaRPr>
          </a:p>
        </p:txBody>
      </p:sp>
      <p:sp>
        <p:nvSpPr>
          <p:cNvPr id="4" name="TextBox 3"/>
          <p:cNvSpPr txBox="1"/>
          <p:nvPr/>
        </p:nvSpPr>
        <p:spPr>
          <a:xfrm>
            <a:off x="5439281" y="5677385"/>
            <a:ext cx="6941574" cy="800219"/>
          </a:xfrm>
          <a:prstGeom prst="rect">
            <a:avLst/>
          </a:prstGeom>
          <a:noFill/>
        </p:spPr>
        <p:txBody>
          <a:bodyPr wrap="square" rtlCol="0">
            <a:spAutoFit/>
          </a:bodyPr>
          <a:lstStyle/>
          <a:p>
            <a:pPr marL="460375" indent="-460375"/>
            <a:r>
              <a:rPr lang="en-US" sz="1400" dirty="0" err="1">
                <a:latin typeface="Arial" charset="0"/>
                <a:ea typeface="Arial" charset="0"/>
                <a:cs typeface="Arial" charset="0"/>
              </a:rPr>
              <a:t>Guo</a:t>
            </a:r>
            <a:r>
              <a:rPr lang="en-US" sz="1400" dirty="0">
                <a:latin typeface="Arial" charset="0"/>
                <a:ea typeface="Arial" charset="0"/>
                <a:cs typeface="Arial" charset="0"/>
              </a:rPr>
              <a:t> J, et al. Acute compartment syndrome: cause, diagnosis, and new viewpoint. </a:t>
            </a:r>
            <a:r>
              <a:rPr lang="en-US" sz="1400" i="1" dirty="0">
                <a:latin typeface="Arial" charset="0"/>
                <a:ea typeface="Arial" charset="0"/>
                <a:cs typeface="Arial" charset="0"/>
              </a:rPr>
              <a:t>Medicine </a:t>
            </a:r>
            <a:r>
              <a:rPr lang="en-US" sz="1400" dirty="0">
                <a:latin typeface="Arial" charset="0"/>
                <a:ea typeface="Arial" charset="0"/>
                <a:cs typeface="Arial" charset="0"/>
              </a:rPr>
              <a:t>2019 ;98(27):1-6.</a:t>
            </a:r>
          </a:p>
          <a:p>
            <a:endParaRPr lang="en-US" dirty="0"/>
          </a:p>
        </p:txBody>
      </p:sp>
      <p:sp>
        <p:nvSpPr>
          <p:cNvPr id="5" name="AutoShape 2" descr="mage result for acute compartment syndrom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mage result for acute compartment syndrome"/>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blog.clinicalmonster.com/wp-content/uploads/sites/3/2019/02/Figur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60342"/>
            <a:ext cx="4897582" cy="585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21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4413"/>
            <a:ext cx="10515600" cy="1325563"/>
          </a:xfrm>
        </p:spPr>
        <p:txBody>
          <a:bodyPr>
            <a:normAutofit/>
          </a:bodyPr>
          <a:lstStyle/>
          <a:p>
            <a:pPr>
              <a:buClr>
                <a:srgbClr val="C00000"/>
              </a:buClr>
            </a:pPr>
            <a:r>
              <a:rPr lang="en-US" sz="3600" dirty="0">
                <a:solidFill>
                  <a:schemeClr val="tx1"/>
                </a:solidFill>
                <a:latin typeface="+mn-lt"/>
              </a:rPr>
              <a:t>How to Manage Steven Johnson Syndrome?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8770" y="1802626"/>
            <a:ext cx="7914460" cy="4253003"/>
          </a:xfrm>
        </p:spPr>
      </p:pic>
      <p:sp>
        <p:nvSpPr>
          <p:cNvPr id="5" name="TextBox 4"/>
          <p:cNvSpPr txBox="1"/>
          <p:nvPr/>
        </p:nvSpPr>
        <p:spPr>
          <a:xfrm>
            <a:off x="7704539" y="6055629"/>
            <a:ext cx="4269973" cy="646331"/>
          </a:xfrm>
          <a:prstGeom prst="rect">
            <a:avLst/>
          </a:prstGeom>
          <a:noFill/>
        </p:spPr>
        <p:txBody>
          <a:bodyPr wrap="square" rtlCol="0">
            <a:spAutoFit/>
          </a:bodyPr>
          <a:lstStyle/>
          <a:p>
            <a:pPr marL="576263" indent="-576263">
              <a:buClr>
                <a:srgbClr val="C00000"/>
              </a:buClr>
            </a:pPr>
            <a:r>
              <a:rPr lang="en-US" sz="1200" dirty="0"/>
              <a:t>Malik MN, et al. Pancytopenia in a Patient with Stevens-Johnson Syndrome: A Case Report with Literature Review. </a:t>
            </a:r>
            <a:r>
              <a:rPr lang="en-US" sz="1200" i="1" dirty="0" err="1"/>
              <a:t>Cureus</a:t>
            </a:r>
            <a:r>
              <a:rPr lang="en-US" sz="1200" i="1" dirty="0"/>
              <a:t> </a:t>
            </a:r>
            <a:r>
              <a:rPr lang="fi-FI" sz="1200" dirty="0"/>
              <a:t>2019 </a:t>
            </a:r>
            <a:r>
              <a:rPr lang="fi-FI" sz="1200" dirty="0" err="1"/>
              <a:t>May</a:t>
            </a:r>
            <a:r>
              <a:rPr lang="fi-FI" sz="1200" dirty="0"/>
              <a:t>; 11(5): e4702</a:t>
            </a:r>
            <a:r>
              <a:rPr lang="en-US" sz="1200" dirty="0"/>
              <a:t>.</a:t>
            </a:r>
          </a:p>
        </p:txBody>
      </p:sp>
      <p:sp>
        <p:nvSpPr>
          <p:cNvPr id="6" name="Content Placeholder 2"/>
          <p:cNvSpPr txBox="1">
            <a:spLocks/>
          </p:cNvSpPr>
          <p:nvPr/>
        </p:nvSpPr>
        <p:spPr>
          <a:xfrm>
            <a:off x="838200" y="855023"/>
            <a:ext cx="10515600" cy="5321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FF00"/>
              </a:buClr>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dirty="0">
                <a:solidFill>
                  <a:schemeClr val="tx1"/>
                </a:solidFill>
              </a:rPr>
              <a:t>The most frequently used treatments for SJS/TEN are systemic corticosteroids, immunoglobulins, and cyclosporine A.</a:t>
            </a:r>
          </a:p>
        </p:txBody>
      </p:sp>
    </p:spTree>
    <p:extLst>
      <p:ext uri="{BB962C8B-B14F-4D97-AF65-F5344CB8AC3E}">
        <p14:creationId xmlns:p14="http://schemas.microsoft.com/office/powerpoint/2010/main" val="1112815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3" y="-369182"/>
            <a:ext cx="10515600" cy="1325563"/>
          </a:xfrm>
        </p:spPr>
        <p:txBody>
          <a:bodyPr>
            <a:normAutofit/>
          </a:bodyPr>
          <a:lstStyle/>
          <a:p>
            <a:pPr>
              <a:buClr>
                <a:srgbClr val="C00000"/>
              </a:buClr>
            </a:pPr>
            <a:r>
              <a:rPr lang="en-US" sz="3200" b="1" dirty="0">
                <a:solidFill>
                  <a:schemeClr val="tx1"/>
                </a:solidFill>
                <a:latin typeface="+mn-lt"/>
              </a:rPr>
              <a:t>How to Prevent Pressure Injuries in the ED</a:t>
            </a:r>
          </a:p>
        </p:txBody>
      </p:sp>
      <p:sp>
        <p:nvSpPr>
          <p:cNvPr id="3" name="Content Placeholder 2"/>
          <p:cNvSpPr>
            <a:spLocks noGrp="1"/>
          </p:cNvSpPr>
          <p:nvPr>
            <p:ph idx="1"/>
          </p:nvPr>
        </p:nvSpPr>
        <p:spPr>
          <a:xfrm>
            <a:off x="1" y="1167468"/>
            <a:ext cx="5913912" cy="4518382"/>
          </a:xfrm>
        </p:spPr>
        <p:txBody>
          <a:bodyPr>
            <a:normAutofit fontScale="77500" lnSpcReduction="20000"/>
          </a:bodyPr>
          <a:lstStyle/>
          <a:p>
            <a:pPr>
              <a:buClr>
                <a:srgbClr val="C00000"/>
              </a:buClr>
            </a:pPr>
            <a:r>
              <a:rPr lang="en-US" sz="2600" dirty="0">
                <a:solidFill>
                  <a:schemeClr val="tx1"/>
                </a:solidFill>
              </a:rPr>
              <a:t>PIs are the result of a complex number of biomechanical, physiological, and environmental interactions. </a:t>
            </a:r>
          </a:p>
          <a:p>
            <a:pPr>
              <a:buClr>
                <a:srgbClr val="C00000"/>
              </a:buClr>
            </a:pPr>
            <a:r>
              <a:rPr lang="en-US" sz="2600" dirty="0">
                <a:solidFill>
                  <a:schemeClr val="tx1"/>
                </a:solidFill>
              </a:rPr>
              <a:t>PI assessment should be conducted within 4 hours of admission to ED using the Braden scale. Rapid assessment can be carried out by focusing on age and presence of elevated CRP levels and the potential for the patient to remain in the ED for a protracted time.</a:t>
            </a:r>
          </a:p>
          <a:p>
            <a:pPr>
              <a:buClr>
                <a:srgbClr val="C00000"/>
              </a:buClr>
            </a:pPr>
            <a:r>
              <a:rPr lang="en-US" sz="2600" dirty="0">
                <a:solidFill>
                  <a:schemeClr val="tx1"/>
                </a:solidFill>
              </a:rPr>
              <a:t>Minimize exposure to unrelieved pressure, shear, and moisture through the implementation of repositioning schedules and ensuring the skin is protected from bodily fluids. </a:t>
            </a:r>
          </a:p>
          <a:p>
            <a:pPr>
              <a:buClr>
                <a:srgbClr val="C00000"/>
              </a:buClr>
            </a:pPr>
            <a:r>
              <a:rPr lang="en-US" sz="2600" dirty="0">
                <a:solidFill>
                  <a:schemeClr val="tx1"/>
                </a:solidFill>
              </a:rPr>
              <a:t>Remove medical devices (e.g., backboards and cervical collars) in the absence of spinal injury. Heel elevation using longitudinally positioned pillows or the use of specialty off‐loading devices significantly reduce heel PI development.</a:t>
            </a:r>
          </a:p>
          <a:p>
            <a:pPr>
              <a:buClr>
                <a:srgbClr val="C00000"/>
              </a:buClr>
            </a:pPr>
            <a:endParaRPr lang="en-US"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561" y="621952"/>
            <a:ext cx="4937106" cy="6077692"/>
          </a:xfrm>
          <a:prstGeom prst="rect">
            <a:avLst/>
          </a:prstGeom>
        </p:spPr>
      </p:pic>
      <p:sp>
        <p:nvSpPr>
          <p:cNvPr id="7" name="TextBox 6"/>
          <p:cNvSpPr txBox="1"/>
          <p:nvPr/>
        </p:nvSpPr>
        <p:spPr>
          <a:xfrm>
            <a:off x="174682" y="6140656"/>
            <a:ext cx="6202367" cy="738664"/>
          </a:xfrm>
          <a:prstGeom prst="rect">
            <a:avLst/>
          </a:prstGeom>
          <a:noFill/>
        </p:spPr>
        <p:txBody>
          <a:bodyPr wrap="square" rtlCol="0">
            <a:spAutoFit/>
          </a:bodyPr>
          <a:lstStyle/>
          <a:p>
            <a:pPr marL="576263" indent="-576263">
              <a:buClr>
                <a:srgbClr val="C00000"/>
              </a:buClr>
            </a:pPr>
            <a:r>
              <a:rPr lang="en-US" sz="1400" dirty="0"/>
              <a:t>Santamaria N, et al. Preventing pressure injuries in the emergency department: Current evidence and practice considerations. International Wound Journal 2019; (16)3: 746-752.</a:t>
            </a:r>
          </a:p>
        </p:txBody>
      </p:sp>
    </p:spTree>
    <p:extLst>
      <p:ext uri="{BB962C8B-B14F-4D97-AF65-F5344CB8AC3E}">
        <p14:creationId xmlns:p14="http://schemas.microsoft.com/office/powerpoint/2010/main" val="670826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buClr>
                <a:srgbClr val="C00000"/>
              </a:buClr>
            </a:pPr>
            <a:r>
              <a:rPr lang="en-US" dirty="0">
                <a:solidFill>
                  <a:schemeClr val="tx1"/>
                </a:solidFill>
                <a:latin typeface="+mn-lt"/>
              </a:rPr>
              <a:t> What Are Effects of Antibiotics on Culture Yield of Bone Biopsy? </a:t>
            </a:r>
          </a:p>
        </p:txBody>
      </p:sp>
      <p:sp>
        <p:nvSpPr>
          <p:cNvPr id="3" name="Content Placeholder 2"/>
          <p:cNvSpPr>
            <a:spLocks noGrp="1"/>
          </p:cNvSpPr>
          <p:nvPr>
            <p:ph idx="1"/>
          </p:nvPr>
        </p:nvSpPr>
        <p:spPr>
          <a:xfrm>
            <a:off x="838200" y="2199251"/>
            <a:ext cx="10515600" cy="4351338"/>
          </a:xfrm>
        </p:spPr>
        <p:txBody>
          <a:bodyPr/>
          <a:lstStyle/>
          <a:p>
            <a:pPr>
              <a:buClr>
                <a:srgbClr val="C00000"/>
              </a:buClr>
            </a:pPr>
            <a:r>
              <a:rPr lang="en-US" dirty="0">
                <a:solidFill>
                  <a:schemeClr val="tx1"/>
                </a:solidFill>
              </a:rPr>
              <a:t>No significant difference in bacterial pathogen yield based on antibiotic exposure. </a:t>
            </a:r>
          </a:p>
          <a:p>
            <a:pPr>
              <a:buClr>
                <a:srgbClr val="C00000"/>
              </a:buClr>
            </a:pPr>
            <a:r>
              <a:rPr lang="en-US" dirty="0">
                <a:solidFill>
                  <a:schemeClr val="tx1"/>
                </a:solidFill>
              </a:rPr>
              <a:t>When studies including vertebral osteomyelitis were evaluated separately, there were fewer pathogens recovered than when antibiotics were administered prior to obtaining bone cultures.</a:t>
            </a:r>
          </a:p>
        </p:txBody>
      </p:sp>
      <p:sp>
        <p:nvSpPr>
          <p:cNvPr id="5" name="TextBox 4"/>
          <p:cNvSpPr txBox="1"/>
          <p:nvPr/>
        </p:nvSpPr>
        <p:spPr>
          <a:xfrm>
            <a:off x="3215149" y="5501258"/>
            <a:ext cx="6646606" cy="738664"/>
          </a:xfrm>
          <a:prstGeom prst="rect">
            <a:avLst/>
          </a:prstGeom>
          <a:noFill/>
        </p:spPr>
        <p:txBody>
          <a:bodyPr wrap="square" rtlCol="0">
            <a:spAutoFit/>
          </a:bodyPr>
          <a:lstStyle/>
          <a:p>
            <a:pPr marL="576263" indent="-576263">
              <a:buClr>
                <a:srgbClr val="C00000"/>
              </a:buClr>
            </a:pPr>
            <a:r>
              <a:rPr lang="en-US" sz="1400" dirty="0" err="1"/>
              <a:t>Crisologo</a:t>
            </a:r>
            <a:r>
              <a:rPr lang="en-US" sz="1400" dirty="0"/>
              <a:t> PA, et al. The Effect of Withholding Antibiotics Prior to Bone Biopsy in Patients With Suspected Osteomyelitis: A Meta-analysis of the Literature </a:t>
            </a:r>
            <a:r>
              <a:rPr lang="en-US" sz="1400" i="1" dirty="0"/>
              <a:t>Wounds</a:t>
            </a:r>
            <a:r>
              <a:rPr lang="en-US" sz="1400" dirty="0"/>
              <a:t> 2019; (31)8: 205-212.</a:t>
            </a:r>
          </a:p>
        </p:txBody>
      </p:sp>
    </p:spTree>
    <p:extLst>
      <p:ext uri="{BB962C8B-B14F-4D97-AF65-F5344CB8AC3E}">
        <p14:creationId xmlns:p14="http://schemas.microsoft.com/office/powerpoint/2010/main" val="1963451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7646"/>
            <a:ext cx="10515600" cy="1325563"/>
          </a:xfrm>
        </p:spPr>
        <p:txBody>
          <a:bodyPr>
            <a:normAutofit/>
          </a:bodyPr>
          <a:lstStyle/>
          <a:p>
            <a:r>
              <a:rPr lang="en-US" sz="2800" dirty="0">
                <a:solidFill>
                  <a:schemeClr val="tx1"/>
                </a:solidFill>
                <a:latin typeface="+mn-lt"/>
              </a:rPr>
              <a:t>What Are Effects of Antibiotics on Culture Yield of Bone Biopsy? </a:t>
            </a:r>
          </a:p>
        </p:txBody>
      </p:sp>
      <p:sp>
        <p:nvSpPr>
          <p:cNvPr id="5" name="TextBox 4"/>
          <p:cNvSpPr txBox="1"/>
          <p:nvPr/>
        </p:nvSpPr>
        <p:spPr>
          <a:xfrm>
            <a:off x="8765143" y="4537697"/>
            <a:ext cx="3043399" cy="1200329"/>
          </a:xfrm>
          <a:prstGeom prst="rect">
            <a:avLst/>
          </a:prstGeom>
          <a:noFill/>
        </p:spPr>
        <p:txBody>
          <a:bodyPr wrap="square" rtlCol="0">
            <a:spAutoFit/>
          </a:bodyPr>
          <a:lstStyle/>
          <a:p>
            <a:pPr marL="576263" indent="-576263"/>
            <a:r>
              <a:rPr lang="en-US" sz="1200" dirty="0" err="1"/>
              <a:t>Crisologo</a:t>
            </a:r>
            <a:r>
              <a:rPr lang="en-US" sz="1200" dirty="0"/>
              <a:t> PA, et al. The Effect of Withholding Antibiotics Prior to Bone Biopsy in Patients With Suspected Osteomyelitis: A Meta-analysis of the Literature. </a:t>
            </a:r>
            <a:r>
              <a:rPr lang="en-US" sz="1200" i="1" dirty="0"/>
              <a:t>Wounds</a:t>
            </a:r>
            <a:r>
              <a:rPr lang="en-US" sz="1200" dirty="0"/>
              <a:t> 2019; (31)8: 205-212.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559" y="539687"/>
            <a:ext cx="6412675" cy="6276648"/>
          </a:xfrm>
          <a:prstGeom prst="rect">
            <a:avLst/>
          </a:prstGeom>
        </p:spPr>
      </p:pic>
    </p:spTree>
    <p:extLst>
      <p:ext uri="{BB962C8B-B14F-4D97-AF65-F5344CB8AC3E}">
        <p14:creationId xmlns:p14="http://schemas.microsoft.com/office/powerpoint/2010/main" val="812827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09" y="421078"/>
            <a:ext cx="10960261" cy="1325563"/>
          </a:xfrm>
        </p:spPr>
        <p:txBody>
          <a:bodyPr>
            <a:noAutofit/>
          </a:bodyPr>
          <a:lstStyle/>
          <a:p>
            <a:pPr>
              <a:buClr>
                <a:srgbClr val="C00000"/>
              </a:buClr>
            </a:pPr>
            <a:r>
              <a:rPr lang="en-US" sz="2800" b="1" dirty="0">
                <a:solidFill>
                  <a:schemeClr val="tx1"/>
                </a:solidFill>
                <a:latin typeface="+mn-lt"/>
              </a:rPr>
              <a:t>What is Effect of Withholding Antibiotics Prior to Bone </a:t>
            </a:r>
            <a:br>
              <a:rPr lang="en-US" sz="2800" b="1" dirty="0">
                <a:solidFill>
                  <a:schemeClr val="tx1"/>
                </a:solidFill>
                <a:latin typeface="+mn-lt"/>
              </a:rPr>
            </a:br>
            <a:r>
              <a:rPr lang="en-US" sz="2800" b="1" dirty="0">
                <a:solidFill>
                  <a:schemeClr val="tx1"/>
                </a:solidFill>
                <a:latin typeface="+mn-lt"/>
              </a:rPr>
              <a:t>Biopsy in Patients With Suspected Osteomyelitis</a:t>
            </a:r>
            <a:br>
              <a:rPr lang="en-US" sz="2800" b="1" dirty="0">
                <a:solidFill>
                  <a:schemeClr val="tx1"/>
                </a:solidFill>
                <a:latin typeface="+mn-lt"/>
              </a:rPr>
            </a:br>
            <a:endParaRPr lang="en-US" sz="2800" dirty="0">
              <a:solidFill>
                <a:schemeClr val="tx1"/>
              </a:solidFill>
              <a:latin typeface="+mn-lt"/>
            </a:endParaRPr>
          </a:p>
        </p:txBody>
      </p:sp>
      <p:sp>
        <p:nvSpPr>
          <p:cNvPr id="3" name="Content Placeholder 2"/>
          <p:cNvSpPr>
            <a:spLocks noGrp="1"/>
          </p:cNvSpPr>
          <p:nvPr>
            <p:ph idx="1"/>
          </p:nvPr>
        </p:nvSpPr>
        <p:spPr>
          <a:xfrm>
            <a:off x="838200" y="1737689"/>
            <a:ext cx="10515600" cy="4351338"/>
          </a:xfrm>
        </p:spPr>
        <p:txBody>
          <a:bodyPr>
            <a:normAutofit fontScale="92500" lnSpcReduction="20000"/>
          </a:bodyPr>
          <a:lstStyle/>
          <a:p>
            <a:pPr>
              <a:buClr>
                <a:srgbClr val="C00000"/>
              </a:buClr>
            </a:pPr>
            <a:r>
              <a:rPr lang="en-US" dirty="0">
                <a:solidFill>
                  <a:schemeClr val="tx1"/>
                </a:solidFill>
              </a:rPr>
              <a:t>A meta-analysis of 12 studies showed that 8 failed to demonstrate that antibiotics administered prior to bone biopsy have an effect on culture yield, while 4 reported a significant effect on culture yield. </a:t>
            </a:r>
          </a:p>
          <a:p>
            <a:pPr>
              <a:buClr>
                <a:srgbClr val="C00000"/>
              </a:buClr>
            </a:pPr>
            <a:r>
              <a:rPr lang="en-US" dirty="0">
                <a:solidFill>
                  <a:schemeClr val="tx1"/>
                </a:solidFill>
              </a:rPr>
              <a:t>When vertebral osteomyelitis (VO) and </a:t>
            </a:r>
            <a:r>
              <a:rPr lang="en-US" dirty="0" err="1">
                <a:solidFill>
                  <a:schemeClr val="tx1"/>
                </a:solidFill>
              </a:rPr>
              <a:t>nonvertebral</a:t>
            </a:r>
            <a:r>
              <a:rPr lang="en-US" dirty="0">
                <a:solidFill>
                  <a:schemeClr val="tx1"/>
                </a:solidFill>
              </a:rPr>
              <a:t> osteomyelitis (NVO) studies were evaluated separately, the VO OR was 2.95 (95% CI, 1.40-6.24) and the prediction interval was 0.40-21.53. The OR for NVO was 0.66 (95% CI, 0.04-12.03) and the prediction interval was 0-114.53.</a:t>
            </a:r>
          </a:p>
          <a:p>
            <a:pPr>
              <a:buClr>
                <a:srgbClr val="C00000"/>
              </a:buClr>
            </a:pPr>
            <a:r>
              <a:rPr lang="en-US" cap="all" dirty="0">
                <a:solidFill>
                  <a:schemeClr val="tx1"/>
                </a:solidFill>
              </a:rPr>
              <a:t>Conclusion: </a:t>
            </a:r>
            <a:r>
              <a:rPr lang="en-US" dirty="0">
                <a:solidFill>
                  <a:schemeClr val="tx1"/>
                </a:solidFill>
              </a:rPr>
              <a:t>When all studies as well as when NVO studies only were evaluated, there was no significant difference in bacterial pathogen yield based on antibiotic exposure. When VO studies were evaluated separately, there were fewer pathogens recovered than when antibiotics were administered prior to obtaining bone cultures.</a:t>
            </a:r>
          </a:p>
          <a:p>
            <a:pPr>
              <a:buClr>
                <a:srgbClr val="C00000"/>
              </a:buClr>
            </a:pPr>
            <a:endParaRPr lang="en-US" dirty="0">
              <a:solidFill>
                <a:schemeClr val="tx1"/>
              </a:solidFill>
            </a:endParaRPr>
          </a:p>
        </p:txBody>
      </p:sp>
      <p:sp>
        <p:nvSpPr>
          <p:cNvPr id="4" name="TextBox 3"/>
          <p:cNvSpPr txBox="1"/>
          <p:nvPr/>
        </p:nvSpPr>
        <p:spPr>
          <a:xfrm>
            <a:off x="5405377" y="5722849"/>
            <a:ext cx="6400800" cy="1200329"/>
          </a:xfrm>
          <a:prstGeom prst="rect">
            <a:avLst/>
          </a:prstGeom>
          <a:noFill/>
        </p:spPr>
        <p:txBody>
          <a:bodyPr wrap="square" rtlCol="0">
            <a:spAutoFit/>
          </a:bodyPr>
          <a:lstStyle/>
          <a:p>
            <a:pPr marL="460375" indent="-460375">
              <a:buClr>
                <a:srgbClr val="C00000"/>
              </a:buClr>
            </a:pPr>
            <a:r>
              <a:rPr lang="en-US" dirty="0" err="1"/>
              <a:t>Crisologo</a:t>
            </a:r>
            <a:r>
              <a:rPr lang="en-US" dirty="0"/>
              <a:t> PA, et al. The effect of withholding antibiotics prior to bone biopsy in patients with suspected osteomyelitis: A meta-analysis of the literature. </a:t>
            </a:r>
            <a:r>
              <a:rPr lang="en-US" i="1" dirty="0"/>
              <a:t>Wounds </a:t>
            </a:r>
            <a:r>
              <a:rPr lang="en-US" dirty="0"/>
              <a:t>2019 Aug;31(8):205-212.</a:t>
            </a:r>
          </a:p>
          <a:p>
            <a:pPr>
              <a:buClr>
                <a:srgbClr val="C00000"/>
              </a:buClr>
            </a:pPr>
            <a:endParaRPr lang="en-US" dirty="0"/>
          </a:p>
        </p:txBody>
      </p:sp>
    </p:spTree>
    <p:extLst>
      <p:ext uri="{BB962C8B-B14F-4D97-AF65-F5344CB8AC3E}">
        <p14:creationId xmlns:p14="http://schemas.microsoft.com/office/powerpoint/2010/main" val="713641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285" y="173914"/>
            <a:ext cx="11343189" cy="1325563"/>
          </a:xfrm>
        </p:spPr>
        <p:txBody>
          <a:bodyPr>
            <a:normAutofit/>
          </a:bodyPr>
          <a:lstStyle/>
          <a:p>
            <a:pPr algn="ctr">
              <a:buClr>
                <a:srgbClr val="C00000"/>
              </a:buClr>
            </a:pPr>
            <a:r>
              <a:rPr lang="en-US" sz="4000" dirty="0">
                <a:solidFill>
                  <a:schemeClr val="tx1"/>
                </a:solidFill>
                <a:latin typeface="Arial" panose="020B0604020202020204" pitchFamily="34" charset="0"/>
                <a:cs typeface="Arial" panose="020B0604020202020204" pitchFamily="34" charset="0"/>
              </a:rPr>
              <a:t>Agenda</a:t>
            </a:r>
          </a:p>
        </p:txBody>
      </p:sp>
      <p:sp>
        <p:nvSpPr>
          <p:cNvPr id="7" name="Content Placeholder 2"/>
          <p:cNvSpPr txBox="1">
            <a:spLocks/>
          </p:cNvSpPr>
          <p:nvPr/>
        </p:nvSpPr>
        <p:spPr>
          <a:xfrm>
            <a:off x="771646" y="1253331"/>
            <a:ext cx="10648708" cy="4351338"/>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1400" dirty="0">
                <a:solidFill>
                  <a:schemeClr val="tx1"/>
                </a:solidFill>
              </a:rPr>
              <a:t>What are leading </a:t>
            </a:r>
            <a:r>
              <a:rPr lang="en-US" sz="1400" dirty="0" err="1">
                <a:solidFill>
                  <a:schemeClr val="tx1"/>
                </a:solidFill>
              </a:rPr>
              <a:t>sking</a:t>
            </a:r>
            <a:r>
              <a:rPr lang="en-US" sz="1400" dirty="0">
                <a:solidFill>
                  <a:schemeClr val="tx1"/>
                </a:solidFill>
              </a:rPr>
              <a:t> conditions that bring patients to ED? </a:t>
            </a:r>
          </a:p>
          <a:p>
            <a:pPr>
              <a:buClr>
                <a:srgbClr val="C00000"/>
              </a:buClr>
            </a:pPr>
            <a:r>
              <a:rPr lang="en-US" sz="1400" dirty="0">
                <a:solidFill>
                  <a:schemeClr val="tx1"/>
                </a:solidFill>
                <a:latin typeface="Arial" panose="020B0604020202020204" pitchFamily="34" charset="0"/>
                <a:cs typeface="Arial" panose="020B0604020202020204" pitchFamily="34" charset="0"/>
              </a:rPr>
              <a:t>What is new in laceration management?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manage lacerations? </a:t>
            </a:r>
          </a:p>
          <a:p>
            <a:pPr>
              <a:buClr>
                <a:srgbClr val="C00000"/>
              </a:buClr>
            </a:pPr>
            <a:r>
              <a:rPr lang="en-US" sz="1400" dirty="0">
                <a:solidFill>
                  <a:schemeClr val="tx1"/>
                </a:solidFill>
                <a:latin typeface="Arial" panose="020B0604020202020204" pitchFamily="34" charset="0"/>
                <a:cs typeface="Arial" panose="020B0604020202020204" pitchFamily="34" charset="0"/>
              </a:rPr>
              <a:t>What new materials are available to close lacerations? </a:t>
            </a:r>
          </a:p>
          <a:p>
            <a:pPr>
              <a:buClr>
                <a:srgbClr val="C00000"/>
              </a:buClr>
            </a:pPr>
            <a:r>
              <a:rPr lang="en-US" sz="1400" dirty="0">
                <a:solidFill>
                  <a:schemeClr val="tx1"/>
                </a:solidFill>
                <a:latin typeface="Arial" panose="020B0604020202020204" pitchFamily="34" charset="0"/>
                <a:cs typeface="Arial" panose="020B0604020202020204" pitchFamily="34" charset="0"/>
              </a:rPr>
              <a:t>How should the wound be anesthetized? </a:t>
            </a:r>
          </a:p>
          <a:p>
            <a:pPr>
              <a:buClr>
                <a:srgbClr val="C00000"/>
              </a:buClr>
            </a:pPr>
            <a:r>
              <a:rPr lang="en-US" sz="1400" dirty="0">
                <a:solidFill>
                  <a:schemeClr val="tx1"/>
                </a:solidFill>
                <a:latin typeface="Arial" panose="020B0604020202020204" pitchFamily="34" charset="0"/>
                <a:cs typeface="Arial" panose="020B0604020202020204" pitchFamily="34" charset="0"/>
              </a:rPr>
              <a:t>What types of dressings should be applied?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treat dental emergencies?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manage autonomic dysreflexia?</a:t>
            </a:r>
          </a:p>
          <a:p>
            <a:pPr>
              <a:buClr>
                <a:srgbClr val="C00000"/>
              </a:buClr>
            </a:pPr>
            <a:r>
              <a:rPr lang="en-US" sz="1400" dirty="0">
                <a:solidFill>
                  <a:schemeClr val="tx1"/>
                </a:solidFill>
                <a:latin typeface="Arial" panose="020B0604020202020204" pitchFamily="34" charset="0"/>
                <a:cs typeface="Arial" panose="020B0604020202020204" pitchFamily="34" charset="0"/>
              </a:rPr>
              <a:t>What is treatment for autonomic dysreflexia with neurologic complications? </a:t>
            </a:r>
          </a:p>
          <a:p>
            <a:pPr>
              <a:buClr>
                <a:srgbClr val="C00000"/>
              </a:buClr>
            </a:pPr>
            <a:r>
              <a:rPr lang="en-US" sz="1400" dirty="0">
                <a:solidFill>
                  <a:schemeClr val="tx1"/>
                </a:solidFill>
                <a:latin typeface="Arial" panose="020B0604020202020204" pitchFamily="34" charset="0"/>
                <a:cs typeface="Arial" panose="020B0604020202020204" pitchFamily="34" charset="0"/>
              </a:rPr>
              <a:t>What is acute compartment syndrome (ACS)?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treat acute ACS?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manage Steven Johnson syndrome?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prevent pressure injuries in the ED? </a:t>
            </a:r>
          </a:p>
          <a:p>
            <a:pPr>
              <a:buClr>
                <a:srgbClr val="C00000"/>
              </a:buClr>
            </a:pPr>
            <a:r>
              <a:rPr lang="en-US" sz="1400" dirty="0">
                <a:solidFill>
                  <a:schemeClr val="tx1"/>
                </a:solidFill>
                <a:latin typeface="Arial" panose="020B0604020202020204" pitchFamily="34" charset="0"/>
                <a:cs typeface="Arial" panose="020B0604020202020204" pitchFamily="34" charset="0"/>
              </a:rPr>
              <a:t>What are effects of antibiotics on culture yield of bone biopsy? </a:t>
            </a:r>
          </a:p>
          <a:p>
            <a:pPr>
              <a:buClr>
                <a:srgbClr val="C00000"/>
              </a:buClr>
            </a:pPr>
            <a:r>
              <a:rPr lang="en-US" sz="1400" dirty="0">
                <a:solidFill>
                  <a:schemeClr val="tx1"/>
                </a:solidFill>
                <a:latin typeface="Arial" panose="020B0604020202020204" pitchFamily="34" charset="0"/>
                <a:cs typeface="Arial" panose="020B0604020202020204" pitchFamily="34" charset="0"/>
              </a:rPr>
              <a:t>What is effect of withholding antibiotics prior to bone biopsy in patients with suspected osteomyelitis?</a:t>
            </a:r>
          </a:p>
          <a:p>
            <a:pPr>
              <a:buClr>
                <a:srgbClr val="C00000"/>
              </a:buClr>
            </a:pPr>
            <a:r>
              <a:rPr lang="en-US" sz="1400" dirty="0">
                <a:solidFill>
                  <a:schemeClr val="tx1"/>
                </a:solidFill>
                <a:latin typeface="Arial" panose="020B0604020202020204" pitchFamily="34" charset="0"/>
                <a:cs typeface="Arial" panose="020B0604020202020204" pitchFamily="34" charset="0"/>
              </a:rPr>
              <a:t>What is surgical treatment for diabetic forefoot osteomyelitis?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treat septic arthritis?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treat Fournier’s Gangrene with septic shock?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prevent peritoneal dialysis infections?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diagnose Pyoderma Gangrenosum versus chronic venous ulceration? </a:t>
            </a:r>
          </a:p>
          <a:p>
            <a:pPr>
              <a:buClr>
                <a:srgbClr val="C00000"/>
              </a:buClr>
            </a:pPr>
            <a:r>
              <a:rPr lang="en-US" sz="1400" dirty="0">
                <a:solidFill>
                  <a:schemeClr val="tx1"/>
                </a:solidFill>
                <a:latin typeface="Arial" panose="020B0604020202020204" pitchFamily="34" charset="0"/>
                <a:cs typeface="Arial" panose="020B0604020202020204" pitchFamily="34" charset="0"/>
              </a:rPr>
              <a:t>How can negative pressure wound therapy help in early-stage management of complex wounds? </a:t>
            </a:r>
          </a:p>
          <a:p>
            <a:pPr>
              <a:buClr>
                <a:srgbClr val="C00000"/>
              </a:buClr>
            </a:pPr>
            <a:r>
              <a:rPr lang="en-US" sz="1400" dirty="0">
                <a:solidFill>
                  <a:schemeClr val="tx1"/>
                </a:solidFill>
                <a:latin typeface="Arial" panose="020B0604020202020204" pitchFamily="34" charset="0"/>
                <a:cs typeface="Arial" panose="020B0604020202020204" pitchFamily="34" charset="0"/>
              </a:rPr>
              <a:t>What is the difference between negative pressure wound therapy with instillation and reticulated open cell foam dressing? </a:t>
            </a:r>
          </a:p>
          <a:p>
            <a:pPr>
              <a:buClr>
                <a:srgbClr val="C00000"/>
              </a:buClr>
            </a:pPr>
            <a:r>
              <a:rPr lang="en-US" sz="1400" dirty="0">
                <a:solidFill>
                  <a:schemeClr val="tx1"/>
                </a:solidFill>
                <a:latin typeface="Arial" panose="020B0604020202020204" pitchFamily="34" charset="0"/>
                <a:cs typeface="Arial" panose="020B0604020202020204" pitchFamily="34" charset="0"/>
              </a:rPr>
              <a:t>How to use negative pressure therapy? </a:t>
            </a:r>
          </a:p>
          <a:p>
            <a:pPr>
              <a:buClr>
                <a:srgbClr val="C00000"/>
              </a:buClr>
            </a:pPr>
            <a:r>
              <a:rPr lang="en-US" sz="1400" dirty="0">
                <a:solidFill>
                  <a:schemeClr val="tx1"/>
                </a:solidFill>
                <a:latin typeface="Arial" panose="020B0604020202020204" pitchFamily="34" charset="0"/>
                <a:cs typeface="Arial" panose="020B0604020202020204" pitchFamily="34" charset="0"/>
              </a:rPr>
              <a:t>Are antibiotic-impregnated calcium sulfate beads effective in accelerating healing? </a:t>
            </a:r>
          </a:p>
          <a:p>
            <a:pPr>
              <a:buClr>
                <a:srgbClr val="C00000"/>
              </a:buClr>
            </a:pPr>
            <a:r>
              <a:rPr lang="en-US" sz="1400" dirty="0">
                <a:solidFill>
                  <a:schemeClr val="tx1"/>
                </a:solidFill>
                <a:latin typeface="Arial" panose="020B0604020202020204" pitchFamily="34" charset="0"/>
                <a:cs typeface="Arial" panose="020B0604020202020204" pitchFamily="34" charset="0"/>
              </a:rPr>
              <a:t>What are the operative techniques for chronic wounds? </a:t>
            </a:r>
          </a:p>
          <a:p>
            <a:pPr>
              <a:buClr>
                <a:srgbClr val="C00000"/>
              </a:buClr>
            </a:pPr>
            <a:r>
              <a:rPr lang="en-US" sz="1400" dirty="0">
                <a:solidFill>
                  <a:schemeClr val="tx1"/>
                </a:solidFill>
                <a:latin typeface="Arial" panose="020B0604020202020204" pitchFamily="34" charset="0"/>
                <a:cs typeface="Arial" panose="020B0604020202020204" pitchFamily="34" charset="0"/>
              </a:rPr>
              <a:t>What are typical numbers for wound service? </a:t>
            </a:r>
          </a:p>
          <a:p>
            <a:pPr>
              <a:buClr>
                <a:srgbClr val="C00000"/>
              </a:buClr>
            </a:pPr>
            <a:r>
              <a:rPr lang="en-US" sz="1400" dirty="0">
                <a:solidFill>
                  <a:schemeClr val="tx1"/>
                </a:solidFill>
                <a:latin typeface="Arial" panose="020B0604020202020204" pitchFamily="34" charset="0"/>
                <a:cs typeface="Arial" panose="020B0604020202020204" pitchFamily="34" charset="0"/>
              </a:rPr>
              <a:t>What is basic framework for treating wounds? </a:t>
            </a:r>
          </a:p>
          <a:p>
            <a:pPr>
              <a:buClr>
                <a:srgbClr val="C00000"/>
              </a:buClr>
            </a:pPr>
            <a:endParaRPr lang="en-US" sz="1400" dirty="0">
              <a:solidFill>
                <a:schemeClr val="tx1"/>
              </a:solidFill>
              <a:latin typeface="Arial" panose="020B0604020202020204" pitchFamily="34" charset="0"/>
              <a:cs typeface="Arial" panose="020B0604020202020204" pitchFamily="34" charset="0"/>
            </a:endParaRPr>
          </a:p>
          <a:p>
            <a:pPr>
              <a:buClr>
                <a:srgbClr val="C00000"/>
              </a:buClr>
            </a:pPr>
            <a:endParaRPr lang="en-US" sz="1400" dirty="0">
              <a:solidFill>
                <a:schemeClr val="tx1"/>
              </a:solidFill>
            </a:endParaRPr>
          </a:p>
        </p:txBody>
      </p:sp>
    </p:spTree>
    <p:extLst>
      <p:ext uri="{BB962C8B-B14F-4D97-AF65-F5344CB8AC3E}">
        <p14:creationId xmlns:p14="http://schemas.microsoft.com/office/powerpoint/2010/main" val="106851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4956"/>
            <a:ext cx="10515600" cy="1325563"/>
          </a:xfrm>
        </p:spPr>
        <p:txBody>
          <a:bodyPr>
            <a:normAutofit/>
          </a:bodyPr>
          <a:lstStyle/>
          <a:p>
            <a:r>
              <a:rPr lang="en-US" sz="2800" dirty="0">
                <a:solidFill>
                  <a:schemeClr val="tx1"/>
                </a:solidFill>
                <a:latin typeface="+mn-lt"/>
              </a:rPr>
              <a:t>What Is Surgical Treatment for Diabetic Forefoot Osteomyelitis?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3134" y="546265"/>
            <a:ext cx="7952962" cy="6036586"/>
          </a:xfrm>
        </p:spPr>
      </p:pic>
      <p:sp>
        <p:nvSpPr>
          <p:cNvPr id="5" name="TextBox 4"/>
          <p:cNvSpPr txBox="1"/>
          <p:nvPr/>
        </p:nvSpPr>
        <p:spPr>
          <a:xfrm>
            <a:off x="481778" y="1913663"/>
            <a:ext cx="1592825" cy="4031873"/>
          </a:xfrm>
          <a:prstGeom prst="rect">
            <a:avLst/>
          </a:prstGeom>
          <a:noFill/>
        </p:spPr>
        <p:txBody>
          <a:bodyPr wrap="square" rtlCol="0">
            <a:spAutoFit/>
          </a:bodyPr>
          <a:lstStyle/>
          <a:p>
            <a:r>
              <a:rPr lang="en-US" sz="1400" dirty="0"/>
              <a:t>Clinical courses of all patients based on histopathological examinations. *1st Exam 5 1st histopathological confirmation of the bone margin after surgery based on MRI. **This patient had bilateral ischemic DFO and is included among the 16 pts with ischemic DFO who healed. </a:t>
            </a:r>
          </a:p>
          <a:p>
            <a:endParaRPr lang="en-US" dirty="0"/>
          </a:p>
        </p:txBody>
      </p:sp>
      <p:sp>
        <p:nvSpPr>
          <p:cNvPr id="6" name="TextBox 5"/>
          <p:cNvSpPr txBox="1"/>
          <p:nvPr/>
        </p:nvSpPr>
        <p:spPr>
          <a:xfrm>
            <a:off x="10465300" y="3564558"/>
            <a:ext cx="1244922" cy="1938992"/>
          </a:xfrm>
          <a:prstGeom prst="rect">
            <a:avLst/>
          </a:prstGeom>
          <a:noFill/>
        </p:spPr>
        <p:txBody>
          <a:bodyPr wrap="square" rtlCol="0">
            <a:spAutoFit/>
          </a:bodyPr>
          <a:lstStyle/>
          <a:p>
            <a:pPr marL="177800" indent="-177800"/>
            <a:r>
              <a:rPr lang="en-US" sz="1000" dirty="0"/>
              <a:t>Fuji M, et al. Surgical treatment strategy for diabetic forefoot osteomyelitis. </a:t>
            </a:r>
            <a:r>
              <a:rPr lang="en-US" sz="1000" i="1" dirty="0"/>
              <a:t>Wound Repair and Regeneration </a:t>
            </a:r>
            <a:r>
              <a:rPr lang="en-US" sz="1000" dirty="0"/>
              <a:t>2019; (24): 447-453.</a:t>
            </a:r>
          </a:p>
        </p:txBody>
      </p:sp>
    </p:spTree>
    <p:extLst>
      <p:ext uri="{BB962C8B-B14F-4D97-AF65-F5344CB8AC3E}">
        <p14:creationId xmlns:p14="http://schemas.microsoft.com/office/powerpoint/2010/main" val="1691606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00000"/>
              </a:buClr>
            </a:pPr>
            <a:r>
              <a:rPr lang="en-US" dirty="0">
                <a:solidFill>
                  <a:schemeClr val="tx1"/>
                </a:solidFill>
                <a:latin typeface="+mn-lt"/>
              </a:rPr>
              <a:t>How to Treat Septic Arthritis? </a:t>
            </a:r>
          </a:p>
        </p:txBody>
      </p:sp>
      <p:sp>
        <p:nvSpPr>
          <p:cNvPr id="3" name="Content Placeholder 2"/>
          <p:cNvSpPr>
            <a:spLocks noGrp="1"/>
          </p:cNvSpPr>
          <p:nvPr>
            <p:ph idx="1"/>
          </p:nvPr>
        </p:nvSpPr>
        <p:spPr/>
        <p:txBody>
          <a:bodyPr>
            <a:normAutofit/>
          </a:bodyPr>
          <a:lstStyle/>
          <a:p>
            <a:pPr>
              <a:buClr>
                <a:srgbClr val="C00000"/>
              </a:buClr>
            </a:pPr>
            <a:r>
              <a:rPr lang="en-US" dirty="0">
                <a:solidFill>
                  <a:schemeClr val="tx1"/>
                </a:solidFill>
              </a:rPr>
              <a:t>Diagnosis: Blood tests are inadequate to exclude septic arthritis. Blood cultures should be obtained in all patients with suspected septic arthritis, as they can help identify the etiologic agent if the synovial fluid culture is negative. (up to 14% of patients with negative synovial fluid cultures will have positive blood cultures)</a:t>
            </a:r>
          </a:p>
          <a:p>
            <a:pPr>
              <a:buClr>
                <a:srgbClr val="C00000"/>
              </a:buClr>
            </a:pPr>
            <a:r>
              <a:rPr lang="en-US" dirty="0">
                <a:solidFill>
                  <a:schemeClr val="tx1"/>
                </a:solidFill>
              </a:rPr>
              <a:t>Aspiration of synovial fluid is criterion standard for diagnosing septic arthritis. Synovial fluid analysis can also help with determining alternate etiologies for the joint effusion (e.g., including </a:t>
            </a:r>
            <a:r>
              <a:rPr lang="en-US" dirty="0" err="1">
                <a:solidFill>
                  <a:schemeClr val="tx1"/>
                </a:solidFill>
              </a:rPr>
              <a:t>hemarthrosis</a:t>
            </a:r>
            <a:r>
              <a:rPr lang="en-US" dirty="0">
                <a:solidFill>
                  <a:schemeClr val="tx1"/>
                </a:solidFill>
              </a:rPr>
              <a:t>, gout, etc.)</a:t>
            </a:r>
          </a:p>
        </p:txBody>
      </p:sp>
    </p:spTree>
    <p:extLst>
      <p:ext uri="{BB962C8B-B14F-4D97-AF65-F5344CB8AC3E}">
        <p14:creationId xmlns:p14="http://schemas.microsoft.com/office/powerpoint/2010/main" val="129780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mn-lt"/>
              </a:rPr>
              <a:t>How to Treat Fournier’s Gangrene With Septic Shock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648" y="1933779"/>
            <a:ext cx="8158262" cy="3693646"/>
          </a:xfrm>
        </p:spPr>
      </p:pic>
      <p:sp>
        <p:nvSpPr>
          <p:cNvPr id="5" name="TextBox 4"/>
          <p:cNvSpPr txBox="1"/>
          <p:nvPr/>
        </p:nvSpPr>
        <p:spPr>
          <a:xfrm>
            <a:off x="3323304" y="5846960"/>
            <a:ext cx="6646606" cy="738664"/>
          </a:xfrm>
          <a:prstGeom prst="rect">
            <a:avLst/>
          </a:prstGeom>
          <a:noFill/>
        </p:spPr>
        <p:txBody>
          <a:bodyPr wrap="square" rtlCol="0">
            <a:spAutoFit/>
          </a:bodyPr>
          <a:lstStyle/>
          <a:p>
            <a:pPr marL="576263" indent="-576263"/>
            <a:r>
              <a:rPr lang="en-US" sz="1400" dirty="0"/>
              <a:t>Zhou Z, et al. Fournier’s Gangrene With Septic Shock and Multiple Organ Dysfunction Syndrome. </a:t>
            </a:r>
            <a:r>
              <a:rPr lang="en-US" sz="1400" i="1" dirty="0"/>
              <a:t>The International Journal of Lower Extremity Wounds</a:t>
            </a:r>
            <a:br>
              <a:rPr lang="en-US" sz="1400" dirty="0"/>
            </a:br>
            <a:r>
              <a:rPr lang="en-US" sz="1400" dirty="0"/>
              <a:t>2019, 18(1): 94–96.</a:t>
            </a:r>
          </a:p>
        </p:txBody>
      </p:sp>
    </p:spTree>
    <p:extLst>
      <p:ext uri="{BB962C8B-B14F-4D97-AF65-F5344CB8AC3E}">
        <p14:creationId xmlns:p14="http://schemas.microsoft.com/office/powerpoint/2010/main" val="233757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6700"/>
            <a:ext cx="10515600" cy="1325563"/>
          </a:xfrm>
        </p:spPr>
        <p:txBody>
          <a:bodyPr/>
          <a:lstStyle/>
          <a:p>
            <a:pPr>
              <a:buClr>
                <a:srgbClr val="C00000"/>
              </a:buClr>
            </a:pPr>
            <a:r>
              <a:rPr lang="en-US" dirty="0">
                <a:solidFill>
                  <a:schemeClr val="tx1"/>
                </a:solidFill>
                <a:latin typeface="+mn-lt"/>
              </a:rPr>
              <a:t>How to Treat Fournier’s Gangrene With Septic Shock</a:t>
            </a:r>
          </a:p>
        </p:txBody>
      </p:sp>
      <p:sp>
        <p:nvSpPr>
          <p:cNvPr id="3" name="Content Placeholder 2"/>
          <p:cNvSpPr>
            <a:spLocks noGrp="1"/>
          </p:cNvSpPr>
          <p:nvPr>
            <p:ph idx="1"/>
          </p:nvPr>
        </p:nvSpPr>
        <p:spPr>
          <a:xfrm>
            <a:off x="838200" y="1837200"/>
            <a:ext cx="10515600" cy="4351338"/>
          </a:xfrm>
        </p:spPr>
        <p:txBody>
          <a:bodyPr>
            <a:normAutofit/>
          </a:bodyPr>
          <a:lstStyle/>
          <a:p>
            <a:pPr>
              <a:buClr>
                <a:srgbClr val="C00000"/>
              </a:buClr>
            </a:pPr>
            <a:r>
              <a:rPr lang="en-US" sz="2400" dirty="0">
                <a:solidFill>
                  <a:schemeClr val="tx1"/>
                </a:solidFill>
              </a:rPr>
              <a:t>Diagnosis: Physical examination combined with CT, ultrasonography, and clinical findings </a:t>
            </a:r>
          </a:p>
          <a:p>
            <a:pPr>
              <a:buClr>
                <a:srgbClr val="C00000"/>
              </a:buClr>
            </a:pPr>
            <a:r>
              <a:rPr lang="en-US" sz="2400" dirty="0">
                <a:solidFill>
                  <a:schemeClr val="tx1"/>
                </a:solidFill>
              </a:rPr>
              <a:t>CT images can reveal perirectal abscesses and trace of fascial air along the perineum, scrotum, and lower abdomen.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3396229"/>
            <a:ext cx="6931742" cy="2531093"/>
          </a:xfrm>
          <a:prstGeom prst="rect">
            <a:avLst/>
          </a:prstGeom>
        </p:spPr>
      </p:pic>
      <p:sp>
        <p:nvSpPr>
          <p:cNvPr id="6" name="TextBox 5"/>
          <p:cNvSpPr txBox="1"/>
          <p:nvPr/>
        </p:nvSpPr>
        <p:spPr>
          <a:xfrm>
            <a:off x="924232" y="5938897"/>
            <a:ext cx="9291484" cy="861774"/>
          </a:xfrm>
          <a:prstGeom prst="rect">
            <a:avLst/>
          </a:prstGeom>
          <a:noFill/>
        </p:spPr>
        <p:txBody>
          <a:bodyPr wrap="square" rtlCol="0">
            <a:spAutoFit/>
          </a:bodyPr>
          <a:lstStyle/>
          <a:p>
            <a:pPr>
              <a:buClr>
                <a:srgbClr val="C00000"/>
              </a:buClr>
            </a:pPr>
            <a:r>
              <a:rPr lang="en-US" sz="1600" dirty="0"/>
              <a:t>Computed tomography (CT) image of the lower abdominal, scrotal, and perineal regions. The CT scan shows subcutaneous emphysema in addition to air in the lower abdomen, scrotum, and perianal fascia (arrows). </a:t>
            </a:r>
          </a:p>
          <a:p>
            <a:pPr>
              <a:buClr>
                <a:srgbClr val="C00000"/>
              </a:buClr>
            </a:pPr>
            <a:endParaRPr lang="en-US" dirty="0"/>
          </a:p>
        </p:txBody>
      </p:sp>
      <p:sp>
        <p:nvSpPr>
          <p:cNvPr id="7" name="TextBox 6"/>
          <p:cNvSpPr txBox="1"/>
          <p:nvPr/>
        </p:nvSpPr>
        <p:spPr>
          <a:xfrm>
            <a:off x="9232491" y="3396229"/>
            <a:ext cx="2330244" cy="2246769"/>
          </a:xfrm>
          <a:prstGeom prst="rect">
            <a:avLst/>
          </a:prstGeom>
          <a:noFill/>
        </p:spPr>
        <p:txBody>
          <a:bodyPr wrap="square" rtlCol="0">
            <a:spAutoFit/>
          </a:bodyPr>
          <a:lstStyle/>
          <a:p>
            <a:pPr marL="576263" indent="-576263"/>
            <a:r>
              <a:rPr lang="en-US" sz="1400" dirty="0">
                <a:solidFill>
                  <a:schemeClr val="bg1"/>
                </a:solidFill>
              </a:rPr>
              <a:t>Zhou Z, et al. Fournier’s Gangrene With Septic Shock and Multiple Organ Dysfunction Syndrome. </a:t>
            </a:r>
            <a:r>
              <a:rPr lang="en-US" sz="1400" i="1" dirty="0">
                <a:solidFill>
                  <a:schemeClr val="bg1"/>
                </a:solidFill>
              </a:rPr>
              <a:t>The International Journal of Lower Extremity Wounds</a:t>
            </a:r>
            <a:br>
              <a:rPr lang="en-US" sz="1400" dirty="0">
                <a:solidFill>
                  <a:schemeClr val="bg1"/>
                </a:solidFill>
              </a:rPr>
            </a:br>
            <a:r>
              <a:rPr lang="en-US" sz="1400" dirty="0">
                <a:solidFill>
                  <a:schemeClr val="bg1"/>
                </a:solidFill>
              </a:rPr>
              <a:t>2019, 18(1): 94–96.</a:t>
            </a:r>
          </a:p>
        </p:txBody>
      </p:sp>
    </p:spTree>
    <p:extLst>
      <p:ext uri="{BB962C8B-B14F-4D97-AF65-F5344CB8AC3E}">
        <p14:creationId xmlns:p14="http://schemas.microsoft.com/office/powerpoint/2010/main" val="664304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00000"/>
              </a:buClr>
            </a:pPr>
            <a:r>
              <a:rPr lang="en-US" dirty="0">
                <a:solidFill>
                  <a:schemeClr val="tx1"/>
                </a:solidFill>
                <a:latin typeface="+mn-lt"/>
              </a:rPr>
              <a:t>How to Prevent Peritoneal Dialysis Infections? </a:t>
            </a:r>
          </a:p>
        </p:txBody>
      </p:sp>
      <p:sp>
        <p:nvSpPr>
          <p:cNvPr id="3" name="Content Placeholder 2"/>
          <p:cNvSpPr>
            <a:spLocks noGrp="1"/>
          </p:cNvSpPr>
          <p:nvPr>
            <p:ph idx="1"/>
          </p:nvPr>
        </p:nvSpPr>
        <p:spPr/>
        <p:txBody>
          <a:bodyPr/>
          <a:lstStyle/>
          <a:p>
            <a:pPr>
              <a:buClr>
                <a:srgbClr val="C00000"/>
              </a:buClr>
            </a:pPr>
            <a:r>
              <a:rPr lang="en-US" dirty="0">
                <a:solidFill>
                  <a:schemeClr val="tx1"/>
                </a:solidFill>
              </a:rPr>
              <a:t> Peritonitis and exit site infections or tunnel infections are independent outcomes potentially responsive to different interventions.</a:t>
            </a:r>
          </a:p>
          <a:p>
            <a:pPr>
              <a:buClr>
                <a:srgbClr val="C00000"/>
              </a:buClr>
            </a:pPr>
            <a:r>
              <a:rPr lang="en-US" dirty="0">
                <a:solidFill>
                  <a:schemeClr val="tx1"/>
                </a:solidFill>
              </a:rPr>
              <a:t>Preoperative and perioperative intravenous vancomycin reduce peritonitis risk compared with placebo or </a:t>
            </a:r>
            <a:r>
              <a:rPr lang="en-US" dirty="0" err="1">
                <a:solidFill>
                  <a:schemeClr val="tx1"/>
                </a:solidFill>
              </a:rPr>
              <a:t>cephazolin</a:t>
            </a:r>
            <a:r>
              <a:rPr lang="en-US" dirty="0">
                <a:solidFill>
                  <a:schemeClr val="tx1"/>
                </a:solidFill>
              </a:rPr>
              <a:t>, but it does not affect early incidence of PD exit site or tunnel infections. </a:t>
            </a:r>
          </a:p>
          <a:p>
            <a:pPr>
              <a:buClr>
                <a:srgbClr val="C00000"/>
              </a:buClr>
            </a:pPr>
            <a:r>
              <a:rPr lang="en-US" dirty="0">
                <a:solidFill>
                  <a:schemeClr val="tx1"/>
                </a:solidFill>
              </a:rPr>
              <a:t>There are no significant differences between topical exit-site honey or intranasal mupirocin on the effects on PD catheter-related infections, hospitalizations, or technique failure or on microbial profiles of the infections.</a:t>
            </a:r>
          </a:p>
          <a:p>
            <a:pPr>
              <a:buClr>
                <a:srgbClr val="C00000"/>
              </a:buClr>
            </a:pPr>
            <a:endParaRPr lang="en-US" dirty="0">
              <a:solidFill>
                <a:schemeClr val="tx1"/>
              </a:solidFill>
            </a:endParaRPr>
          </a:p>
        </p:txBody>
      </p:sp>
      <p:sp>
        <p:nvSpPr>
          <p:cNvPr id="4" name="TextBox 3"/>
          <p:cNvSpPr txBox="1"/>
          <p:nvPr/>
        </p:nvSpPr>
        <p:spPr>
          <a:xfrm>
            <a:off x="4483509" y="6098372"/>
            <a:ext cx="6626942" cy="307777"/>
          </a:xfrm>
          <a:prstGeom prst="rect">
            <a:avLst/>
          </a:prstGeom>
          <a:noFill/>
        </p:spPr>
        <p:txBody>
          <a:bodyPr wrap="square" rtlCol="0">
            <a:spAutoFit/>
          </a:bodyPr>
          <a:lstStyle/>
          <a:p>
            <a:pPr>
              <a:buClr>
                <a:srgbClr val="C00000"/>
              </a:buClr>
            </a:pPr>
            <a:r>
              <a:rPr lang="en-US" sz="1400" dirty="0"/>
              <a:t>Bolton L. Preventing peritoneal dialysis infections. </a:t>
            </a:r>
            <a:r>
              <a:rPr lang="en-US" sz="1400" i="1" dirty="0"/>
              <a:t>Wounds </a:t>
            </a:r>
            <a:r>
              <a:rPr lang="en-US" sz="1400" dirty="0"/>
              <a:t>2019;31(6):163–165.</a:t>
            </a:r>
          </a:p>
        </p:txBody>
      </p:sp>
    </p:spTree>
    <p:extLst>
      <p:ext uri="{BB962C8B-B14F-4D97-AF65-F5344CB8AC3E}">
        <p14:creationId xmlns:p14="http://schemas.microsoft.com/office/powerpoint/2010/main" val="3726100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Clr>
                <a:srgbClr val="C00000"/>
              </a:buClr>
            </a:pPr>
            <a:r>
              <a:rPr lang="en-US" dirty="0">
                <a:solidFill>
                  <a:schemeClr val="tx1"/>
                </a:solidFill>
              </a:rPr>
              <a:t>Cleansing the PD catheter exit site with sodium hypochlorite 10% aqueous solution reduced ESI incidence more than cleansing it with pH-neutral soap.</a:t>
            </a:r>
            <a:endParaRPr lang="en-US" baseline="30000" dirty="0">
              <a:solidFill>
                <a:schemeClr val="tx1"/>
              </a:solidFill>
            </a:endParaRPr>
          </a:p>
          <a:p>
            <a:pPr>
              <a:buClr>
                <a:srgbClr val="C00000"/>
              </a:buClr>
            </a:pPr>
            <a:r>
              <a:rPr lang="en-US" dirty="0">
                <a:solidFill>
                  <a:schemeClr val="tx1"/>
                </a:solidFill>
              </a:rPr>
              <a:t>Incidence of PD-related peritonitis decreased in patients randomly assigned to receive systemic oral rifampin 300 mg twice daily for 5 days every 3 months</a:t>
            </a:r>
            <a:r>
              <a:rPr lang="en-US" baseline="30000" dirty="0">
                <a:solidFill>
                  <a:schemeClr val="tx1"/>
                </a:solidFill>
              </a:rPr>
              <a:t>13</a:t>
            </a:r>
            <a:r>
              <a:rPr lang="en-US" dirty="0">
                <a:solidFill>
                  <a:schemeClr val="tx1"/>
                </a:solidFill>
              </a:rPr>
              <a:t> after PD catheter insertion as compared with no oral antibiotic. </a:t>
            </a:r>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FFFF00"/>
                </a:solidFill>
                <a:latin typeface="Arial Rounded MT Bold" charset="0"/>
                <a:ea typeface="Arial Rounded MT Bold" charset="0"/>
                <a:cs typeface="Arial Rounded MT Bold" charset="0"/>
              </a:defRPr>
            </a:lvl1pPr>
          </a:lstStyle>
          <a:p>
            <a:pPr>
              <a:buClr>
                <a:srgbClr val="C00000"/>
              </a:buClr>
            </a:pPr>
            <a:r>
              <a:rPr lang="en-US" dirty="0">
                <a:solidFill>
                  <a:schemeClr val="tx1"/>
                </a:solidFill>
                <a:latin typeface="+mn-lt"/>
              </a:rPr>
              <a:t>How to Prevent Peritoneal Dialysis Infections? (continued) </a:t>
            </a:r>
          </a:p>
        </p:txBody>
      </p:sp>
      <p:sp>
        <p:nvSpPr>
          <p:cNvPr id="5" name="TextBox 4"/>
          <p:cNvSpPr txBox="1"/>
          <p:nvPr/>
        </p:nvSpPr>
        <p:spPr>
          <a:xfrm>
            <a:off x="4483509" y="6098372"/>
            <a:ext cx="6626942" cy="307777"/>
          </a:xfrm>
          <a:prstGeom prst="rect">
            <a:avLst/>
          </a:prstGeom>
          <a:noFill/>
        </p:spPr>
        <p:txBody>
          <a:bodyPr wrap="square" rtlCol="0">
            <a:spAutoFit/>
          </a:bodyPr>
          <a:lstStyle/>
          <a:p>
            <a:pPr>
              <a:buClr>
                <a:srgbClr val="C00000"/>
              </a:buClr>
            </a:pPr>
            <a:r>
              <a:rPr lang="en-US" sz="1400" dirty="0"/>
              <a:t>Bolton L. Preventing peritoneal dialysis infections. </a:t>
            </a:r>
            <a:r>
              <a:rPr lang="en-US" sz="1400" i="1" dirty="0"/>
              <a:t>Wounds </a:t>
            </a:r>
            <a:r>
              <a:rPr lang="en-US" sz="1400" dirty="0"/>
              <a:t>2019;31(6):163–165.</a:t>
            </a:r>
          </a:p>
        </p:txBody>
      </p:sp>
    </p:spTree>
    <p:extLst>
      <p:ext uri="{BB962C8B-B14F-4D97-AF65-F5344CB8AC3E}">
        <p14:creationId xmlns:p14="http://schemas.microsoft.com/office/powerpoint/2010/main" val="342610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latin typeface="+mn-lt"/>
              </a:rPr>
              <a:t>How to Diagnose Pyoderma </a:t>
            </a:r>
            <a:r>
              <a:rPr lang="en-US" dirty="0" err="1">
                <a:solidFill>
                  <a:schemeClr val="tx1"/>
                </a:solidFill>
                <a:latin typeface="+mn-lt"/>
              </a:rPr>
              <a:t>Gangrenosum</a:t>
            </a:r>
            <a:r>
              <a:rPr lang="en-US" dirty="0">
                <a:solidFill>
                  <a:schemeClr val="tx1"/>
                </a:solidFill>
                <a:latin typeface="+mn-lt"/>
              </a:rPr>
              <a:t> versus Chronic Venous Ulceration?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601" y="2158770"/>
            <a:ext cx="3746500" cy="26291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00" y="2133599"/>
            <a:ext cx="3695700" cy="26543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0599" y="2133600"/>
            <a:ext cx="3721100" cy="2654300"/>
          </a:xfrm>
          <a:prstGeom prst="rect">
            <a:avLst/>
          </a:prstGeom>
        </p:spPr>
      </p:pic>
      <p:sp>
        <p:nvSpPr>
          <p:cNvPr id="7" name="TextBox 6"/>
          <p:cNvSpPr txBox="1"/>
          <p:nvPr/>
        </p:nvSpPr>
        <p:spPr>
          <a:xfrm>
            <a:off x="4483509" y="6098372"/>
            <a:ext cx="6626942" cy="738664"/>
          </a:xfrm>
          <a:prstGeom prst="rect">
            <a:avLst/>
          </a:prstGeom>
          <a:noFill/>
        </p:spPr>
        <p:txBody>
          <a:bodyPr wrap="square" rtlCol="0">
            <a:spAutoFit/>
          </a:bodyPr>
          <a:lstStyle/>
          <a:p>
            <a:pPr marL="400050" indent="-400050"/>
            <a:r>
              <a:rPr lang="en-US" sz="1400" dirty="0"/>
              <a:t>Koo K, et al. Pyoderma </a:t>
            </a:r>
            <a:r>
              <a:rPr lang="en-US" sz="1400" dirty="0" err="1"/>
              <a:t>Gangrenosum</a:t>
            </a:r>
            <a:r>
              <a:rPr lang="en-US" sz="1400" dirty="0"/>
              <a:t> versus Chronic Venous Ulceration: Comparison of Diagnostic Features. Journal of Cutaneous Medicine and Surgery, 2006; 10(1):26-30.  </a:t>
            </a:r>
          </a:p>
        </p:txBody>
      </p:sp>
      <p:sp>
        <p:nvSpPr>
          <p:cNvPr id="8" name="TextBox 7"/>
          <p:cNvSpPr txBox="1"/>
          <p:nvPr/>
        </p:nvSpPr>
        <p:spPr>
          <a:xfrm>
            <a:off x="828368" y="4925961"/>
            <a:ext cx="3222523" cy="954107"/>
          </a:xfrm>
          <a:prstGeom prst="rect">
            <a:avLst/>
          </a:prstGeom>
          <a:noFill/>
        </p:spPr>
        <p:txBody>
          <a:bodyPr wrap="square" rtlCol="0">
            <a:spAutoFit/>
          </a:bodyPr>
          <a:lstStyle/>
          <a:p>
            <a:pPr algn="ctr"/>
            <a:r>
              <a:rPr lang="en-US" sz="1400" dirty="0" err="1"/>
              <a:t>Peristomal</a:t>
            </a:r>
            <a:r>
              <a:rPr lang="en-US" sz="1400" dirty="0"/>
              <a:t> pyoderma </a:t>
            </a:r>
            <a:r>
              <a:rPr lang="en-US" sz="1400" dirty="0" err="1"/>
              <a:t>gangrenosum</a:t>
            </a:r>
            <a:r>
              <a:rPr lang="en-US" sz="1400" dirty="0"/>
              <a:t>. Note the ulcer that began with pustules and crater-like holes around the patient’s stoma.</a:t>
            </a:r>
          </a:p>
        </p:txBody>
      </p:sp>
      <p:sp>
        <p:nvSpPr>
          <p:cNvPr id="9" name="TextBox 8"/>
          <p:cNvSpPr txBox="1"/>
          <p:nvPr/>
        </p:nvSpPr>
        <p:spPr>
          <a:xfrm>
            <a:off x="4141839" y="4934332"/>
            <a:ext cx="3222523" cy="523220"/>
          </a:xfrm>
          <a:prstGeom prst="rect">
            <a:avLst/>
          </a:prstGeom>
          <a:noFill/>
        </p:spPr>
        <p:txBody>
          <a:bodyPr wrap="square" rtlCol="0">
            <a:spAutoFit/>
          </a:bodyPr>
          <a:lstStyle/>
          <a:p>
            <a:pPr algn="ctr"/>
            <a:r>
              <a:rPr lang="en-US" sz="1400" dirty="0"/>
              <a:t>Pyoderma </a:t>
            </a:r>
            <a:r>
              <a:rPr lang="en-US" sz="1400" dirty="0" err="1"/>
              <a:t>gangrenosum</a:t>
            </a:r>
            <a:r>
              <a:rPr lang="en-US" sz="1400" dirty="0"/>
              <a:t>. Note multiple crater-like holes.</a:t>
            </a:r>
          </a:p>
        </p:txBody>
      </p:sp>
      <p:sp>
        <p:nvSpPr>
          <p:cNvPr id="10" name="TextBox 9"/>
          <p:cNvSpPr txBox="1"/>
          <p:nvPr/>
        </p:nvSpPr>
        <p:spPr>
          <a:xfrm>
            <a:off x="7364363" y="4896462"/>
            <a:ext cx="3222523" cy="1169551"/>
          </a:xfrm>
          <a:prstGeom prst="rect">
            <a:avLst/>
          </a:prstGeom>
          <a:noFill/>
        </p:spPr>
        <p:txBody>
          <a:bodyPr wrap="square" rtlCol="0">
            <a:spAutoFit/>
          </a:bodyPr>
          <a:lstStyle/>
          <a:p>
            <a:pPr algn="ctr"/>
            <a:r>
              <a:rPr lang="en-US" sz="1400" dirty="0"/>
              <a:t>Early lesion of pyoderma </a:t>
            </a:r>
            <a:r>
              <a:rPr lang="en-US" sz="1400" dirty="0" err="1"/>
              <a:t>gangrenosum</a:t>
            </a:r>
            <a:r>
              <a:rPr lang="en-US" sz="1400" dirty="0"/>
              <a:t>. Crater-like holes represent the openings of pus-filled fistulous tracks. Pus can be expressed by applying pressure to adjacent skin.</a:t>
            </a:r>
          </a:p>
        </p:txBody>
      </p:sp>
    </p:spTree>
    <p:extLst>
      <p:ext uri="{BB962C8B-B14F-4D97-AF65-F5344CB8AC3E}">
        <p14:creationId xmlns:p14="http://schemas.microsoft.com/office/powerpoint/2010/main" val="2672112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8394" y="2053104"/>
            <a:ext cx="6080418" cy="3919433"/>
          </a:xfrm>
        </p:spPr>
      </p:pic>
      <p:sp>
        <p:nvSpPr>
          <p:cNvPr id="5" name="Title 1"/>
          <p:cNvSpPr>
            <a:spLocks noGrp="1"/>
          </p:cNvSpPr>
          <p:nvPr>
            <p:ph type="title"/>
          </p:nvPr>
        </p:nvSpPr>
        <p:spPr>
          <a:xfrm>
            <a:off x="838200" y="365125"/>
            <a:ext cx="10515600" cy="1325563"/>
          </a:xfrm>
        </p:spPr>
        <p:txBody>
          <a:bodyPr>
            <a:normAutofit fontScale="90000"/>
          </a:bodyPr>
          <a:lstStyle/>
          <a:p>
            <a:r>
              <a:rPr lang="en-US" dirty="0">
                <a:solidFill>
                  <a:schemeClr val="tx1"/>
                </a:solidFill>
                <a:latin typeface="+mn-lt"/>
              </a:rPr>
              <a:t>How to Diagnose Pyoderma Gangrenosum versus Chronic Venous Ulceration? </a:t>
            </a:r>
          </a:p>
        </p:txBody>
      </p:sp>
      <p:sp>
        <p:nvSpPr>
          <p:cNvPr id="6" name="TextBox 5"/>
          <p:cNvSpPr txBox="1"/>
          <p:nvPr/>
        </p:nvSpPr>
        <p:spPr>
          <a:xfrm>
            <a:off x="4483509" y="6098372"/>
            <a:ext cx="6626942" cy="738664"/>
          </a:xfrm>
          <a:prstGeom prst="rect">
            <a:avLst/>
          </a:prstGeom>
          <a:noFill/>
        </p:spPr>
        <p:txBody>
          <a:bodyPr wrap="square" rtlCol="0">
            <a:spAutoFit/>
          </a:bodyPr>
          <a:lstStyle/>
          <a:p>
            <a:pPr marL="458788" indent="-458788"/>
            <a:r>
              <a:rPr lang="en-US" sz="1400" dirty="0"/>
              <a:t>Koo K, et al. Pyoderma </a:t>
            </a:r>
            <a:r>
              <a:rPr lang="en-US" sz="1400" dirty="0" err="1"/>
              <a:t>Gangrenosum</a:t>
            </a:r>
            <a:r>
              <a:rPr lang="en-US" sz="1400" dirty="0"/>
              <a:t> versus Chronic Venous Ulceration: Comparison of Diagnostic Features. Journal of Cutaneous Medicine and Surgery, 2006; 10(1):26-30.  </a:t>
            </a:r>
          </a:p>
        </p:txBody>
      </p:sp>
    </p:spTree>
    <p:extLst>
      <p:ext uri="{BB962C8B-B14F-4D97-AF65-F5344CB8AC3E}">
        <p14:creationId xmlns:p14="http://schemas.microsoft.com/office/powerpoint/2010/main" val="2131267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latin typeface="+mn-lt"/>
              </a:rPr>
              <a:t>How Can Negative Pressure Wound Therapy Help in Early-stage Management of Complex Wounds?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9638" y="1828337"/>
            <a:ext cx="7905136" cy="3220122"/>
          </a:xfrm>
        </p:spPr>
      </p:pic>
      <p:sp>
        <p:nvSpPr>
          <p:cNvPr id="5" name="TextBox 4"/>
          <p:cNvSpPr txBox="1"/>
          <p:nvPr/>
        </p:nvSpPr>
        <p:spPr>
          <a:xfrm>
            <a:off x="1661652" y="5132438"/>
            <a:ext cx="8396748" cy="954107"/>
          </a:xfrm>
          <a:prstGeom prst="rect">
            <a:avLst/>
          </a:prstGeom>
          <a:noFill/>
        </p:spPr>
        <p:txBody>
          <a:bodyPr wrap="square" rtlCol="0">
            <a:spAutoFit/>
          </a:bodyPr>
          <a:lstStyle/>
          <a:p>
            <a:r>
              <a:rPr lang="en-US" sz="1400" dirty="0"/>
              <a:t>Early stage clinical decision points are indicated by purple boxes and options for wound preparation modalities are indicated by blue boxes. Dashed lines present potential early stage wound management options. </a:t>
            </a:r>
            <a:r>
              <a:rPr lang="en-US" sz="1400" dirty="0" err="1"/>
              <a:t>NPWTi-d:Negative</a:t>
            </a:r>
            <a:r>
              <a:rPr lang="en-US" sz="1400" dirty="0"/>
              <a:t> pressure wound therapy with instillation and dwell time. </a:t>
            </a:r>
            <a:r>
              <a:rPr lang="en-US" sz="1400" dirty="0" err="1"/>
              <a:t>ROCF-CC:Reticulated</a:t>
            </a:r>
            <a:r>
              <a:rPr lang="en-US" sz="1400" dirty="0"/>
              <a:t> open cell foam dressing with through holes. AWD: Advanced wound dressing. </a:t>
            </a:r>
          </a:p>
        </p:txBody>
      </p:sp>
      <p:sp>
        <p:nvSpPr>
          <p:cNvPr id="6" name="TextBox 5"/>
          <p:cNvSpPr txBox="1"/>
          <p:nvPr/>
        </p:nvSpPr>
        <p:spPr>
          <a:xfrm>
            <a:off x="4483509" y="6098372"/>
            <a:ext cx="6626942" cy="461665"/>
          </a:xfrm>
          <a:prstGeom prst="rect">
            <a:avLst/>
          </a:prstGeom>
          <a:noFill/>
        </p:spPr>
        <p:txBody>
          <a:bodyPr wrap="square" rtlCol="0">
            <a:spAutoFit/>
          </a:bodyPr>
          <a:lstStyle/>
          <a:p>
            <a:r>
              <a:rPr lang="en-US" sz="1200" dirty="0" err="1"/>
              <a:t>Obst</a:t>
            </a:r>
            <a:r>
              <a:rPr lang="en-US" sz="1200" dirty="0"/>
              <a:t> MA, et al. Early-stage Management of Complex Wounds Using Negative Pressure Wound Therapy With Instillation and a Dressing With Through Holes </a:t>
            </a:r>
            <a:r>
              <a:rPr lang="en-US" sz="1200" i="1" dirty="0"/>
              <a:t>Wounds </a:t>
            </a:r>
            <a:r>
              <a:rPr lang="en-US" sz="1200" dirty="0"/>
              <a:t>2019;31(5):E33–E36..</a:t>
            </a:r>
          </a:p>
        </p:txBody>
      </p:sp>
    </p:spTree>
    <p:extLst>
      <p:ext uri="{BB962C8B-B14F-4D97-AF65-F5344CB8AC3E}">
        <p14:creationId xmlns:p14="http://schemas.microsoft.com/office/powerpoint/2010/main" val="28837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tx1"/>
                </a:solidFill>
                <a:latin typeface="+mn-lt"/>
              </a:rPr>
              <a:t>What is the difference between negative pressure wound therapy with instillation (</a:t>
            </a:r>
            <a:r>
              <a:rPr lang="en-US" sz="2800" dirty="0" err="1">
                <a:solidFill>
                  <a:schemeClr val="tx1"/>
                </a:solidFill>
                <a:latin typeface="+mn-lt"/>
              </a:rPr>
              <a:t>NPWTi</a:t>
            </a:r>
            <a:r>
              <a:rPr lang="en-US" sz="2800" dirty="0">
                <a:solidFill>
                  <a:schemeClr val="tx1"/>
                </a:solidFill>
                <a:latin typeface="+mn-lt"/>
              </a:rPr>
              <a:t>-d) and reticulated open-cell foam dressing ROCF?</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8438" y="1737137"/>
            <a:ext cx="5306868" cy="4351338"/>
          </a:xfrm>
        </p:spPr>
      </p:pic>
      <p:sp>
        <p:nvSpPr>
          <p:cNvPr id="4" name="TextBox 3"/>
          <p:cNvSpPr txBox="1"/>
          <p:nvPr/>
        </p:nvSpPr>
        <p:spPr>
          <a:xfrm>
            <a:off x="4483509" y="6098372"/>
            <a:ext cx="6626942" cy="461665"/>
          </a:xfrm>
          <a:prstGeom prst="rect">
            <a:avLst/>
          </a:prstGeom>
          <a:noFill/>
        </p:spPr>
        <p:txBody>
          <a:bodyPr wrap="square" rtlCol="0">
            <a:spAutoFit/>
          </a:bodyPr>
          <a:lstStyle/>
          <a:p>
            <a:pPr marL="458788" indent="-458788"/>
            <a:r>
              <a:rPr lang="en-US" sz="1200" dirty="0" err="1"/>
              <a:t>Obst</a:t>
            </a:r>
            <a:r>
              <a:rPr lang="en-US" sz="1200" dirty="0"/>
              <a:t> MA, et al. Early-stage Management of Complex Wounds Using Negative Pressure Wound Therapy With Instillation and a Dressing With Through Holes </a:t>
            </a:r>
            <a:r>
              <a:rPr lang="en-US" sz="1200" i="1" dirty="0"/>
              <a:t>Wounds </a:t>
            </a:r>
            <a:r>
              <a:rPr lang="en-US" sz="1200" dirty="0"/>
              <a:t>2019;31(5):E33–E36..</a:t>
            </a:r>
          </a:p>
        </p:txBody>
      </p:sp>
    </p:spTree>
    <p:extLst>
      <p:ext uri="{BB962C8B-B14F-4D97-AF65-F5344CB8AC3E}">
        <p14:creationId xmlns:p14="http://schemas.microsoft.com/office/powerpoint/2010/main" val="1031911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n-lt"/>
              </a:rPr>
              <a:t>What Are Leading Skin Conditions that Bring Patients to 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0700" y="1690688"/>
            <a:ext cx="5406996" cy="3969332"/>
          </a:xfrm>
        </p:spPr>
      </p:pic>
      <p:sp>
        <p:nvSpPr>
          <p:cNvPr id="6" name="TextBox 5"/>
          <p:cNvSpPr txBox="1"/>
          <p:nvPr/>
        </p:nvSpPr>
        <p:spPr>
          <a:xfrm>
            <a:off x="1918332" y="5660020"/>
            <a:ext cx="8355335" cy="523220"/>
          </a:xfrm>
          <a:prstGeom prst="rect">
            <a:avLst/>
          </a:prstGeom>
          <a:noFill/>
        </p:spPr>
        <p:txBody>
          <a:bodyPr wrap="square" rtlCol="0">
            <a:spAutoFit/>
          </a:bodyPr>
          <a:lstStyle/>
          <a:p>
            <a:r>
              <a:rPr lang="en-US" sz="1400" dirty="0"/>
              <a:t>Percentage of each diagnostic category among patients seen in the emergency department (ED) for skin conditions. Among patients with skin infections, the fraction of those diagnosed as having cellulitis is in red.</a:t>
            </a:r>
          </a:p>
        </p:txBody>
      </p:sp>
      <p:sp>
        <p:nvSpPr>
          <p:cNvPr id="7" name="TextBox 6"/>
          <p:cNvSpPr txBox="1"/>
          <p:nvPr/>
        </p:nvSpPr>
        <p:spPr>
          <a:xfrm>
            <a:off x="4607914" y="6278006"/>
            <a:ext cx="6491585" cy="523220"/>
          </a:xfrm>
          <a:prstGeom prst="rect">
            <a:avLst/>
          </a:prstGeom>
          <a:noFill/>
        </p:spPr>
        <p:txBody>
          <a:bodyPr wrap="none" rtlCol="0">
            <a:spAutoFit/>
          </a:bodyPr>
          <a:lstStyle/>
          <a:p>
            <a:r>
              <a:rPr lang="en-US" sz="1400" dirty="0" err="1"/>
              <a:t>Baibergenova</a:t>
            </a:r>
            <a:r>
              <a:rPr lang="en-US" sz="1400" dirty="0"/>
              <a:t> A, et al. Skin Conditions That Bring Patients to Emergency Departments</a:t>
            </a:r>
          </a:p>
          <a:p>
            <a:r>
              <a:rPr lang="en-US" sz="1400" i="1" dirty="0"/>
              <a:t>JAMA Dermatology </a:t>
            </a:r>
            <a:r>
              <a:rPr lang="en-US" sz="1400" dirty="0"/>
              <a:t>2011 (147)1:118-120. </a:t>
            </a:r>
          </a:p>
        </p:txBody>
      </p:sp>
    </p:spTree>
    <p:extLst>
      <p:ext uri="{BB962C8B-B14F-4D97-AF65-F5344CB8AC3E}">
        <p14:creationId xmlns:p14="http://schemas.microsoft.com/office/powerpoint/2010/main" val="1613565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286" y="365125"/>
            <a:ext cx="10844514" cy="1325563"/>
          </a:xfrm>
        </p:spPr>
        <p:txBody>
          <a:bodyPr/>
          <a:lstStyle/>
          <a:p>
            <a:r>
              <a:rPr lang="en-US" dirty="0">
                <a:solidFill>
                  <a:schemeClr val="tx1"/>
                </a:solidFill>
                <a:latin typeface="+mn-lt"/>
              </a:rPr>
              <a:t>How to use negative pressure therapy?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0316" y="1300378"/>
            <a:ext cx="8817078" cy="224087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316" y="3541252"/>
            <a:ext cx="8812364" cy="1787832"/>
          </a:xfrm>
          <a:prstGeom prst="rect">
            <a:avLst/>
          </a:prstGeom>
        </p:spPr>
      </p:pic>
      <p:sp>
        <p:nvSpPr>
          <p:cNvPr id="7" name="TextBox 6"/>
          <p:cNvSpPr txBox="1"/>
          <p:nvPr/>
        </p:nvSpPr>
        <p:spPr>
          <a:xfrm>
            <a:off x="4483509" y="6098372"/>
            <a:ext cx="6626942" cy="461665"/>
          </a:xfrm>
          <a:prstGeom prst="rect">
            <a:avLst/>
          </a:prstGeom>
          <a:noFill/>
        </p:spPr>
        <p:txBody>
          <a:bodyPr wrap="square" rtlCol="0">
            <a:spAutoFit/>
          </a:bodyPr>
          <a:lstStyle/>
          <a:p>
            <a:pPr marL="458788" indent="-458788"/>
            <a:r>
              <a:rPr lang="en-US" sz="1200" dirty="0" err="1"/>
              <a:t>Obst</a:t>
            </a:r>
            <a:r>
              <a:rPr lang="en-US" sz="1200" dirty="0"/>
              <a:t> MA, et al. Early-stage Management of Complex Wounds Using Negative Pressure Wound Therapy With Instillation and a Dressing With Through Holes </a:t>
            </a:r>
            <a:r>
              <a:rPr lang="en-US" sz="1200" i="1" dirty="0"/>
              <a:t>Wounds </a:t>
            </a:r>
            <a:r>
              <a:rPr lang="en-US" sz="1200" dirty="0"/>
              <a:t>2019;31(5):E33–E36..</a:t>
            </a:r>
          </a:p>
        </p:txBody>
      </p:sp>
    </p:spTree>
    <p:extLst>
      <p:ext uri="{BB962C8B-B14F-4D97-AF65-F5344CB8AC3E}">
        <p14:creationId xmlns:p14="http://schemas.microsoft.com/office/powerpoint/2010/main" val="2128616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6793" y="1200946"/>
            <a:ext cx="8512278" cy="257873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35" y="3779683"/>
            <a:ext cx="9053052" cy="2399448"/>
          </a:xfrm>
          <a:prstGeom prst="rect">
            <a:avLst/>
          </a:prstGeom>
        </p:spPr>
      </p:pic>
      <p:sp>
        <p:nvSpPr>
          <p:cNvPr id="6" name="TextBox 5"/>
          <p:cNvSpPr txBox="1"/>
          <p:nvPr/>
        </p:nvSpPr>
        <p:spPr>
          <a:xfrm>
            <a:off x="4483509" y="6098372"/>
            <a:ext cx="6626942" cy="461665"/>
          </a:xfrm>
          <a:prstGeom prst="rect">
            <a:avLst/>
          </a:prstGeom>
          <a:noFill/>
        </p:spPr>
        <p:txBody>
          <a:bodyPr wrap="square" rtlCol="0">
            <a:spAutoFit/>
          </a:bodyPr>
          <a:lstStyle/>
          <a:p>
            <a:pPr marL="458788" indent="-458788"/>
            <a:r>
              <a:rPr lang="en-US" sz="1200" dirty="0" err="1"/>
              <a:t>Obst</a:t>
            </a:r>
            <a:r>
              <a:rPr lang="en-US" sz="1200" dirty="0"/>
              <a:t> MA, et al. Early-stage Management of Complex Wounds Using Negative Pressure Wound Therapy With Instillation and a Dressing With Through Holes </a:t>
            </a:r>
            <a:r>
              <a:rPr lang="en-US" sz="1200" i="1" dirty="0"/>
              <a:t>Wounds </a:t>
            </a:r>
            <a:r>
              <a:rPr lang="en-US" sz="1200" dirty="0"/>
              <a:t>2019;31(5):E33–E36..</a:t>
            </a:r>
          </a:p>
        </p:txBody>
      </p:sp>
      <p:sp>
        <p:nvSpPr>
          <p:cNvPr id="3" name="Title 1">
            <a:extLst>
              <a:ext uri="{FF2B5EF4-FFF2-40B4-BE49-F238E27FC236}">
                <a16:creationId xmlns:a16="http://schemas.microsoft.com/office/drawing/2014/main" id="{32012143-11C1-7546-AB80-818849BA8900}"/>
              </a:ext>
            </a:extLst>
          </p:cNvPr>
          <p:cNvSpPr txBox="1">
            <a:spLocks/>
          </p:cNvSpPr>
          <p:nvPr/>
        </p:nvSpPr>
        <p:spPr>
          <a:xfrm>
            <a:off x="509286" y="297552"/>
            <a:ext cx="1084451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FFFF00"/>
                </a:solidFill>
                <a:latin typeface="Arial Rounded MT Bold" charset="0"/>
                <a:ea typeface="Arial Rounded MT Bold" charset="0"/>
                <a:cs typeface="Arial Rounded MT Bold" charset="0"/>
              </a:defRPr>
            </a:lvl1pPr>
          </a:lstStyle>
          <a:p>
            <a:r>
              <a:rPr lang="en-US" dirty="0">
                <a:solidFill>
                  <a:schemeClr val="tx1"/>
                </a:solidFill>
                <a:latin typeface="+mn-lt"/>
              </a:rPr>
              <a:t>How to use negative pressure therapy?</a:t>
            </a:r>
          </a:p>
        </p:txBody>
      </p:sp>
    </p:spTree>
    <p:extLst>
      <p:ext uri="{BB962C8B-B14F-4D97-AF65-F5344CB8AC3E}">
        <p14:creationId xmlns:p14="http://schemas.microsoft.com/office/powerpoint/2010/main" val="722045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latin typeface="+mn-lt"/>
              </a:rPr>
              <a:t>Are Antibiotic-impregnated calcium sulfate beads effective in accelerating healing?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57613"/>
            <a:ext cx="10515600" cy="3087361"/>
          </a:xfrm>
        </p:spPr>
      </p:pic>
      <p:sp>
        <p:nvSpPr>
          <p:cNvPr id="4" name="TextBox 3"/>
          <p:cNvSpPr txBox="1"/>
          <p:nvPr/>
        </p:nvSpPr>
        <p:spPr>
          <a:xfrm>
            <a:off x="4483509" y="6098372"/>
            <a:ext cx="6626942" cy="461665"/>
          </a:xfrm>
          <a:prstGeom prst="rect">
            <a:avLst/>
          </a:prstGeom>
          <a:noFill/>
        </p:spPr>
        <p:txBody>
          <a:bodyPr wrap="square" rtlCol="0">
            <a:spAutoFit/>
          </a:bodyPr>
          <a:lstStyle/>
          <a:p>
            <a:pPr marL="458788" indent="-458788"/>
            <a:r>
              <a:rPr lang="en-US" sz="1200" dirty="0"/>
              <a:t>Dekker AP, et al. Do Antibiotic-impregnated Calcium Sulfate Beads Improve the Healing of Neuropathic Foot Ulcers with Osteomyelitis Undergoing Surgical Debridement? </a:t>
            </a:r>
            <a:r>
              <a:rPr lang="en-US" sz="1200" i="1" dirty="0"/>
              <a:t>Wounds </a:t>
            </a:r>
            <a:r>
              <a:rPr lang="en-US" sz="1200" dirty="0"/>
              <a:t>2019;31(6):145-150..</a:t>
            </a:r>
          </a:p>
        </p:txBody>
      </p:sp>
      <p:sp>
        <p:nvSpPr>
          <p:cNvPr id="6" name="TextBox 5"/>
          <p:cNvSpPr txBox="1"/>
          <p:nvPr/>
        </p:nvSpPr>
        <p:spPr>
          <a:xfrm>
            <a:off x="1720645" y="1996248"/>
            <a:ext cx="8613058" cy="369332"/>
          </a:xfrm>
          <a:prstGeom prst="rect">
            <a:avLst/>
          </a:prstGeom>
          <a:noFill/>
        </p:spPr>
        <p:txBody>
          <a:bodyPr wrap="square" rtlCol="0">
            <a:spAutoFit/>
          </a:bodyPr>
          <a:lstStyle/>
          <a:p>
            <a:pPr algn="ctr"/>
            <a:r>
              <a:rPr lang="en-US" dirty="0"/>
              <a:t>Key outcome measures of patients (N=42) in each group</a:t>
            </a:r>
          </a:p>
        </p:txBody>
      </p:sp>
    </p:spTree>
    <p:extLst>
      <p:ext uri="{BB962C8B-B14F-4D97-AF65-F5344CB8AC3E}">
        <p14:creationId xmlns:p14="http://schemas.microsoft.com/office/powerpoint/2010/main" val="671600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1755" y="1825625"/>
            <a:ext cx="7964911" cy="4215620"/>
          </a:xfrm>
        </p:spPr>
      </p:pic>
      <p:sp>
        <p:nvSpPr>
          <p:cNvPr id="5" name="TextBox 4"/>
          <p:cNvSpPr txBox="1"/>
          <p:nvPr/>
        </p:nvSpPr>
        <p:spPr>
          <a:xfrm>
            <a:off x="4483509" y="6098372"/>
            <a:ext cx="6626942" cy="461665"/>
          </a:xfrm>
          <a:prstGeom prst="rect">
            <a:avLst/>
          </a:prstGeom>
          <a:noFill/>
        </p:spPr>
        <p:txBody>
          <a:bodyPr wrap="square" rtlCol="0">
            <a:spAutoFit/>
          </a:bodyPr>
          <a:lstStyle/>
          <a:p>
            <a:pPr marL="458788" indent="-449263"/>
            <a:r>
              <a:rPr lang="en-US" sz="1200" dirty="0"/>
              <a:t>Dekker AP, et al. Do Antibiotic-impregnated Calcium Sulfate Beads Improve the Healing of Neuropathic Foot Ulcers with Osteomyelitis Undergoing Surgical Debridement? </a:t>
            </a:r>
            <a:r>
              <a:rPr lang="en-US" sz="1200" i="1" dirty="0"/>
              <a:t>Wounds </a:t>
            </a:r>
            <a:r>
              <a:rPr lang="en-US" sz="1200" dirty="0"/>
              <a:t>2019;31(6):145-150..</a:t>
            </a:r>
          </a:p>
        </p:txBody>
      </p:sp>
      <p:sp>
        <p:nvSpPr>
          <p:cNvPr id="7" name="Title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rgbClr val="FFFF00"/>
                </a:solidFill>
                <a:latin typeface="Arial Rounded MT Bold" charset="0"/>
                <a:ea typeface="Arial Rounded MT Bold" charset="0"/>
                <a:cs typeface="Arial Rounded MT Bold" charset="0"/>
              </a:defRPr>
            </a:lvl1pPr>
          </a:lstStyle>
          <a:p>
            <a:r>
              <a:rPr lang="en-US" dirty="0">
                <a:solidFill>
                  <a:schemeClr val="tx1"/>
                </a:solidFill>
                <a:latin typeface="+mn-lt"/>
              </a:rPr>
              <a:t>Are Antibiotic-impregnated calcium sulfate beads effective in accelerating healing? </a:t>
            </a:r>
          </a:p>
        </p:txBody>
      </p:sp>
    </p:spTree>
    <p:extLst>
      <p:ext uri="{BB962C8B-B14F-4D97-AF65-F5344CB8AC3E}">
        <p14:creationId xmlns:p14="http://schemas.microsoft.com/office/powerpoint/2010/main" val="1910924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mn-lt"/>
              </a:rPr>
              <a:t>What Are the Operative Techniques for Chronic Wounds?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6850" y="1974415"/>
            <a:ext cx="6718300" cy="3365500"/>
          </a:xfrm>
        </p:spPr>
      </p:pic>
      <p:sp>
        <p:nvSpPr>
          <p:cNvPr id="5" name="TextBox 4"/>
          <p:cNvSpPr txBox="1"/>
          <p:nvPr/>
        </p:nvSpPr>
        <p:spPr>
          <a:xfrm>
            <a:off x="2064775" y="5339915"/>
            <a:ext cx="7688826" cy="738664"/>
          </a:xfrm>
          <a:prstGeom prst="rect">
            <a:avLst/>
          </a:prstGeom>
          <a:noFill/>
        </p:spPr>
        <p:txBody>
          <a:bodyPr wrap="square" rtlCol="0">
            <a:spAutoFit/>
          </a:bodyPr>
          <a:lstStyle/>
          <a:p>
            <a:r>
              <a:rPr lang="en-US" sz="1400" dirty="0"/>
              <a:t>General principles of debridement. Wounds exhibiting features necessitating debridement: (A) nonviable/ necrotic tissue, (B) callus, (C) </a:t>
            </a:r>
            <a:r>
              <a:rPr lang="en-US" sz="1400" dirty="0" err="1"/>
              <a:t>nonmigratory</a:t>
            </a:r>
            <a:r>
              <a:rPr lang="en-US" sz="1400" dirty="0"/>
              <a:t> heaped or rolled skin edges, (D) exudate, (E) tunneling, and (F) undermining.</a:t>
            </a:r>
          </a:p>
        </p:txBody>
      </p:sp>
      <p:sp>
        <p:nvSpPr>
          <p:cNvPr id="6" name="TextBox 5"/>
          <p:cNvSpPr txBox="1"/>
          <p:nvPr/>
        </p:nvSpPr>
        <p:spPr>
          <a:xfrm>
            <a:off x="4847302" y="6032280"/>
            <a:ext cx="6626942" cy="523220"/>
          </a:xfrm>
          <a:prstGeom prst="rect">
            <a:avLst/>
          </a:prstGeom>
          <a:noFill/>
        </p:spPr>
        <p:txBody>
          <a:bodyPr wrap="square" rtlCol="0">
            <a:spAutoFit/>
          </a:bodyPr>
          <a:lstStyle/>
          <a:p>
            <a:pPr marL="458788" indent="-458788"/>
            <a:r>
              <a:rPr lang="en-US" sz="1400" dirty="0"/>
              <a:t>Howell RS, et al. Wound Care Center of Excellence: Guide to Operative Technique for Chronic Wounds. J Am </a:t>
            </a:r>
            <a:r>
              <a:rPr lang="en-US" sz="1400" dirty="0" err="1"/>
              <a:t>Coll</a:t>
            </a:r>
            <a:r>
              <a:rPr lang="en-US" sz="1400" dirty="0"/>
              <a:t> </a:t>
            </a:r>
            <a:r>
              <a:rPr lang="en-US" sz="1400" dirty="0" err="1"/>
              <a:t>Surg</a:t>
            </a:r>
            <a:r>
              <a:rPr lang="en-US" sz="1400" dirty="0"/>
              <a:t>, 2018; 226(2):e7-e17.  </a:t>
            </a:r>
          </a:p>
        </p:txBody>
      </p:sp>
    </p:spTree>
    <p:extLst>
      <p:ext uri="{BB962C8B-B14F-4D97-AF65-F5344CB8AC3E}">
        <p14:creationId xmlns:p14="http://schemas.microsoft.com/office/powerpoint/2010/main" val="294172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418" y="2130092"/>
            <a:ext cx="4025900" cy="3467100"/>
          </a:xfrm>
        </p:spPr>
      </p:pic>
      <p:sp>
        <p:nvSpPr>
          <p:cNvPr id="6"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FFFF00"/>
                </a:solidFill>
                <a:latin typeface="Arial Rounded MT Bold" charset="0"/>
                <a:ea typeface="Arial Rounded MT Bold" charset="0"/>
                <a:cs typeface="Arial Rounded MT Bold" charset="0"/>
              </a:defRPr>
            </a:lvl1pPr>
          </a:lstStyle>
          <a:p>
            <a:r>
              <a:rPr lang="en-US" dirty="0">
                <a:solidFill>
                  <a:schemeClr val="tx1"/>
                </a:solidFill>
                <a:latin typeface="+mn-lt"/>
              </a:rPr>
              <a:t>What Are the Operative Techniques for Chronic Wounds?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4" y="1958642"/>
            <a:ext cx="4051300" cy="3810000"/>
          </a:xfrm>
          <a:prstGeom prst="rect">
            <a:avLst/>
          </a:prstGeom>
        </p:spPr>
      </p:pic>
      <p:sp>
        <p:nvSpPr>
          <p:cNvPr id="9" name="TextBox 8"/>
          <p:cNvSpPr txBox="1"/>
          <p:nvPr/>
        </p:nvSpPr>
        <p:spPr>
          <a:xfrm>
            <a:off x="4847302" y="6032280"/>
            <a:ext cx="6626942" cy="523220"/>
          </a:xfrm>
          <a:prstGeom prst="rect">
            <a:avLst/>
          </a:prstGeom>
          <a:noFill/>
        </p:spPr>
        <p:txBody>
          <a:bodyPr wrap="square" rtlCol="0">
            <a:spAutoFit/>
          </a:bodyPr>
          <a:lstStyle/>
          <a:p>
            <a:pPr marL="458788" indent="-458788"/>
            <a:r>
              <a:rPr lang="en-US" sz="1400" dirty="0"/>
              <a:t>Howell RS, et al. Wound Care Center of Excellence: Guide to Operative Technique for Chronic Wounds. J Am </a:t>
            </a:r>
            <a:r>
              <a:rPr lang="en-US" sz="1400" dirty="0" err="1"/>
              <a:t>Coll</a:t>
            </a:r>
            <a:r>
              <a:rPr lang="en-US" sz="1400" dirty="0"/>
              <a:t> </a:t>
            </a:r>
            <a:r>
              <a:rPr lang="en-US" sz="1400" dirty="0" err="1"/>
              <a:t>Surg</a:t>
            </a:r>
            <a:r>
              <a:rPr lang="en-US" sz="1400" dirty="0"/>
              <a:t>, 2018; 226(2):e7-e17.  </a:t>
            </a:r>
          </a:p>
        </p:txBody>
      </p:sp>
    </p:spTree>
    <p:extLst>
      <p:ext uri="{BB962C8B-B14F-4D97-AF65-F5344CB8AC3E}">
        <p14:creationId xmlns:p14="http://schemas.microsoft.com/office/powerpoint/2010/main" val="1081642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5457" y="1962535"/>
            <a:ext cx="4076700" cy="3644900"/>
          </a:xfrm>
        </p:spPr>
      </p:pic>
      <p:sp>
        <p:nvSpPr>
          <p:cNvPr id="4" name="Title 1"/>
          <p:cNvSpPr>
            <a:spLocks noGrp="1"/>
          </p:cNvSpPr>
          <p:nvPr>
            <p:ph type="title"/>
          </p:nvPr>
        </p:nvSpPr>
        <p:spPr>
          <a:xfrm>
            <a:off x="838200" y="365125"/>
            <a:ext cx="10515600" cy="1325563"/>
          </a:xfrm>
        </p:spPr>
        <p:txBody>
          <a:bodyPr>
            <a:normAutofit/>
          </a:bodyPr>
          <a:lstStyle/>
          <a:p>
            <a:r>
              <a:rPr lang="en-US" dirty="0">
                <a:solidFill>
                  <a:schemeClr val="tx1"/>
                </a:solidFill>
                <a:latin typeface="+mn-lt"/>
              </a:rPr>
              <a:t>What Are the Operative Techniques for Chronic Wounds?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379" y="1690688"/>
            <a:ext cx="5206601" cy="4252632"/>
          </a:xfrm>
          <a:prstGeom prst="rect">
            <a:avLst/>
          </a:prstGeom>
        </p:spPr>
      </p:pic>
      <p:sp>
        <p:nvSpPr>
          <p:cNvPr id="8" name="TextBox 7"/>
          <p:cNvSpPr txBox="1"/>
          <p:nvPr/>
        </p:nvSpPr>
        <p:spPr>
          <a:xfrm>
            <a:off x="4847302" y="6032280"/>
            <a:ext cx="6626942" cy="523220"/>
          </a:xfrm>
          <a:prstGeom prst="rect">
            <a:avLst/>
          </a:prstGeom>
          <a:noFill/>
        </p:spPr>
        <p:txBody>
          <a:bodyPr wrap="square" rtlCol="0">
            <a:spAutoFit/>
          </a:bodyPr>
          <a:lstStyle/>
          <a:p>
            <a:pPr marL="458788" indent="-458788"/>
            <a:r>
              <a:rPr lang="en-US" sz="1400" dirty="0"/>
              <a:t>Howell RS, et al. Wound Care Center of Excellence: Guide to Operative Technique for Chronic Wounds. J Am </a:t>
            </a:r>
            <a:r>
              <a:rPr lang="en-US" sz="1400" dirty="0" err="1"/>
              <a:t>Coll</a:t>
            </a:r>
            <a:r>
              <a:rPr lang="en-US" sz="1400" dirty="0"/>
              <a:t> </a:t>
            </a:r>
            <a:r>
              <a:rPr lang="en-US" sz="1400" dirty="0" err="1"/>
              <a:t>Surg</a:t>
            </a:r>
            <a:r>
              <a:rPr lang="en-US" sz="1400" dirty="0"/>
              <a:t>, 2018; 226(2):e7-e17.  </a:t>
            </a:r>
          </a:p>
        </p:txBody>
      </p:sp>
    </p:spTree>
    <p:extLst>
      <p:ext uri="{BB962C8B-B14F-4D97-AF65-F5344CB8AC3E}">
        <p14:creationId xmlns:p14="http://schemas.microsoft.com/office/powerpoint/2010/main" val="723400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11" y="1933780"/>
            <a:ext cx="4763236" cy="4351338"/>
          </a:xfrm>
        </p:spPr>
      </p:pic>
      <p:sp>
        <p:nvSpPr>
          <p:cNvPr id="4" name="Title 1"/>
          <p:cNvSpPr>
            <a:spLocks noGrp="1"/>
          </p:cNvSpPr>
          <p:nvPr>
            <p:ph type="title"/>
          </p:nvPr>
        </p:nvSpPr>
        <p:spPr>
          <a:xfrm>
            <a:off x="838200" y="365125"/>
            <a:ext cx="10515600" cy="1325563"/>
          </a:xfrm>
        </p:spPr>
        <p:txBody>
          <a:bodyPr>
            <a:normAutofit/>
          </a:bodyPr>
          <a:lstStyle/>
          <a:p>
            <a:r>
              <a:rPr lang="en-US" dirty="0">
                <a:solidFill>
                  <a:schemeClr val="tx1"/>
                </a:solidFill>
                <a:latin typeface="+mn-lt"/>
              </a:rPr>
              <a:t>What Are the Operative Techniques for Chronic Wounds?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400" y="2057400"/>
            <a:ext cx="5740400" cy="3340100"/>
          </a:xfrm>
          <a:prstGeom prst="rect">
            <a:avLst/>
          </a:prstGeom>
        </p:spPr>
      </p:pic>
      <p:sp>
        <p:nvSpPr>
          <p:cNvPr id="7" name="TextBox 6"/>
          <p:cNvSpPr txBox="1"/>
          <p:nvPr/>
        </p:nvSpPr>
        <p:spPr>
          <a:xfrm>
            <a:off x="5613400" y="6032280"/>
            <a:ext cx="5860844" cy="523220"/>
          </a:xfrm>
          <a:prstGeom prst="rect">
            <a:avLst/>
          </a:prstGeom>
          <a:noFill/>
        </p:spPr>
        <p:txBody>
          <a:bodyPr wrap="square" rtlCol="0">
            <a:spAutoFit/>
          </a:bodyPr>
          <a:lstStyle/>
          <a:p>
            <a:pPr marL="458788" indent="-458788"/>
            <a:r>
              <a:rPr lang="en-US" sz="1400" dirty="0"/>
              <a:t>Howell RS, et al. Wound Care Center of Excellence: Guide to Operative Technique for Chronic Wounds. J Am </a:t>
            </a:r>
            <a:r>
              <a:rPr lang="en-US" sz="1400" dirty="0" err="1"/>
              <a:t>Coll</a:t>
            </a:r>
            <a:r>
              <a:rPr lang="en-US" sz="1400" dirty="0"/>
              <a:t> </a:t>
            </a:r>
            <a:r>
              <a:rPr lang="en-US" sz="1400" dirty="0" err="1"/>
              <a:t>Surg</a:t>
            </a:r>
            <a:r>
              <a:rPr lang="en-US" sz="1400" dirty="0"/>
              <a:t>, 2018; 226(2):e7-e17.  </a:t>
            </a:r>
          </a:p>
        </p:txBody>
      </p:sp>
    </p:spTree>
    <p:extLst>
      <p:ext uri="{BB962C8B-B14F-4D97-AF65-F5344CB8AC3E}">
        <p14:creationId xmlns:p14="http://schemas.microsoft.com/office/powerpoint/2010/main" val="1288118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3766480" cy="4351338"/>
          </a:xfrm>
        </p:spPr>
      </p:pic>
      <p:sp>
        <p:nvSpPr>
          <p:cNvPr id="4" name="Title 1"/>
          <p:cNvSpPr>
            <a:spLocks noGrp="1"/>
          </p:cNvSpPr>
          <p:nvPr>
            <p:ph type="title"/>
          </p:nvPr>
        </p:nvSpPr>
        <p:spPr>
          <a:xfrm>
            <a:off x="838200" y="365125"/>
            <a:ext cx="10515600" cy="1325563"/>
          </a:xfrm>
        </p:spPr>
        <p:txBody>
          <a:bodyPr>
            <a:normAutofit/>
          </a:bodyPr>
          <a:lstStyle/>
          <a:p>
            <a:r>
              <a:rPr lang="en-US" dirty="0">
                <a:solidFill>
                  <a:schemeClr val="tx1"/>
                </a:solidFill>
                <a:latin typeface="+mn-lt"/>
              </a:rPr>
              <a:t>What Are the Operative Techniques for Chronic Wounds?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612" y="1848004"/>
            <a:ext cx="5917788" cy="3854706"/>
          </a:xfrm>
          <a:prstGeom prst="rect">
            <a:avLst/>
          </a:prstGeom>
        </p:spPr>
      </p:pic>
      <p:sp>
        <p:nvSpPr>
          <p:cNvPr id="7" name="TextBox 6"/>
          <p:cNvSpPr txBox="1"/>
          <p:nvPr/>
        </p:nvSpPr>
        <p:spPr>
          <a:xfrm>
            <a:off x="5613400" y="6032280"/>
            <a:ext cx="5860844" cy="523220"/>
          </a:xfrm>
          <a:prstGeom prst="rect">
            <a:avLst/>
          </a:prstGeom>
          <a:noFill/>
        </p:spPr>
        <p:txBody>
          <a:bodyPr wrap="square" rtlCol="0">
            <a:spAutoFit/>
          </a:bodyPr>
          <a:lstStyle/>
          <a:p>
            <a:pPr marL="458788" indent="-458788"/>
            <a:r>
              <a:rPr lang="en-US" sz="1400" dirty="0"/>
              <a:t>Howell RS, et al. Wound Care Center of Excellence: Guide to Operative Technique for Chronic Wounds. J Am </a:t>
            </a:r>
            <a:r>
              <a:rPr lang="en-US" sz="1400" dirty="0" err="1"/>
              <a:t>Coll</a:t>
            </a:r>
            <a:r>
              <a:rPr lang="en-US" sz="1400" dirty="0"/>
              <a:t> </a:t>
            </a:r>
            <a:r>
              <a:rPr lang="en-US" sz="1400" dirty="0" err="1"/>
              <a:t>Surg</a:t>
            </a:r>
            <a:r>
              <a:rPr lang="en-US" sz="1400" dirty="0"/>
              <a:t>, 2018; 226(2):e7-e17.  </a:t>
            </a:r>
          </a:p>
        </p:txBody>
      </p:sp>
    </p:spTree>
    <p:extLst>
      <p:ext uri="{BB962C8B-B14F-4D97-AF65-F5344CB8AC3E}">
        <p14:creationId xmlns:p14="http://schemas.microsoft.com/office/powerpoint/2010/main" val="416102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362" y="1690688"/>
            <a:ext cx="5518177" cy="4351338"/>
          </a:xfrm>
        </p:spPr>
      </p:pic>
      <p:sp>
        <p:nvSpPr>
          <p:cNvPr id="4" name="Title 1"/>
          <p:cNvSpPr>
            <a:spLocks noGrp="1"/>
          </p:cNvSpPr>
          <p:nvPr>
            <p:ph type="title"/>
          </p:nvPr>
        </p:nvSpPr>
        <p:spPr>
          <a:xfrm>
            <a:off x="838200" y="365125"/>
            <a:ext cx="10515600" cy="1325563"/>
          </a:xfrm>
        </p:spPr>
        <p:txBody>
          <a:bodyPr>
            <a:normAutofit/>
          </a:bodyPr>
          <a:lstStyle/>
          <a:p>
            <a:r>
              <a:rPr lang="en-US" dirty="0">
                <a:solidFill>
                  <a:schemeClr val="tx1"/>
                </a:solidFill>
                <a:latin typeface="+mn-lt"/>
              </a:rPr>
              <a:t>What Are the Operative Techniques for Chronic Wounds?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690688"/>
            <a:ext cx="4066868" cy="4012643"/>
          </a:xfrm>
          <a:prstGeom prst="rect">
            <a:avLst/>
          </a:prstGeom>
        </p:spPr>
      </p:pic>
      <p:sp>
        <p:nvSpPr>
          <p:cNvPr id="7" name="TextBox 6"/>
          <p:cNvSpPr txBox="1"/>
          <p:nvPr/>
        </p:nvSpPr>
        <p:spPr>
          <a:xfrm>
            <a:off x="5613400" y="6032280"/>
            <a:ext cx="5860844" cy="523220"/>
          </a:xfrm>
          <a:prstGeom prst="rect">
            <a:avLst/>
          </a:prstGeom>
          <a:noFill/>
        </p:spPr>
        <p:txBody>
          <a:bodyPr wrap="square" rtlCol="0">
            <a:spAutoFit/>
          </a:bodyPr>
          <a:lstStyle/>
          <a:p>
            <a:pPr marL="458788" indent="-458788"/>
            <a:r>
              <a:rPr lang="en-US" sz="1400" dirty="0"/>
              <a:t>Howell RS, et al. Wound Care Center of Excellence: Guide to Operative Technique for Chronic Wounds. J Am </a:t>
            </a:r>
            <a:r>
              <a:rPr lang="en-US" sz="1400" dirty="0" err="1"/>
              <a:t>Coll</a:t>
            </a:r>
            <a:r>
              <a:rPr lang="en-US" sz="1400" dirty="0"/>
              <a:t> </a:t>
            </a:r>
            <a:r>
              <a:rPr lang="en-US" sz="1400" dirty="0" err="1"/>
              <a:t>Surg</a:t>
            </a:r>
            <a:r>
              <a:rPr lang="en-US" sz="1400" dirty="0"/>
              <a:t>, 2018; 226(2):e7-e17.  </a:t>
            </a:r>
          </a:p>
        </p:txBody>
      </p:sp>
    </p:spTree>
    <p:extLst>
      <p:ext uri="{BB962C8B-B14F-4D97-AF65-F5344CB8AC3E}">
        <p14:creationId xmlns:p14="http://schemas.microsoft.com/office/powerpoint/2010/main" val="1159777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Clr>
                <a:srgbClr val="C00000"/>
              </a:buClr>
            </a:pPr>
            <a:r>
              <a:rPr lang="en-US" dirty="0">
                <a:solidFill>
                  <a:schemeClr val="tx1"/>
                </a:solidFill>
                <a:latin typeface="Arial" panose="020B0604020202020204" pitchFamily="34" charset="0"/>
                <a:cs typeface="Arial" panose="020B0604020202020204" pitchFamily="34" charset="0"/>
              </a:rPr>
              <a:t>What Is New in Laceration Management? </a:t>
            </a:r>
          </a:p>
        </p:txBody>
      </p:sp>
      <p:sp>
        <p:nvSpPr>
          <p:cNvPr id="3" name="Content Placeholder 2"/>
          <p:cNvSpPr>
            <a:spLocks noGrp="1"/>
          </p:cNvSpPr>
          <p:nvPr>
            <p:ph idx="1"/>
          </p:nvPr>
        </p:nvSpPr>
        <p:spPr/>
        <p:txBody>
          <a:bodyPr/>
          <a:lstStyle/>
          <a:p>
            <a:pPr>
              <a:buClr>
                <a:srgbClr val="C00000"/>
              </a:buClr>
            </a:pPr>
            <a:r>
              <a:rPr lang="en-US" dirty="0">
                <a:solidFill>
                  <a:schemeClr val="tx1"/>
                </a:solidFill>
              </a:rPr>
              <a:t>Since the turn of the 21</a:t>
            </a:r>
            <a:r>
              <a:rPr lang="en-US" baseline="30000" dirty="0">
                <a:solidFill>
                  <a:schemeClr val="tx1"/>
                </a:solidFill>
              </a:rPr>
              <a:t>st</a:t>
            </a:r>
            <a:r>
              <a:rPr lang="en-US" dirty="0">
                <a:solidFill>
                  <a:schemeClr val="tx1"/>
                </a:solidFill>
              </a:rPr>
              <a:t> century, the major advances that have improved outcomes are in the following areas: </a:t>
            </a:r>
          </a:p>
          <a:p>
            <a:pPr>
              <a:buClr>
                <a:srgbClr val="C00000"/>
              </a:buClr>
            </a:pPr>
            <a:endParaRPr lang="en-US" dirty="0">
              <a:solidFill>
                <a:schemeClr val="tx1"/>
              </a:solidFill>
            </a:endParaRPr>
          </a:p>
          <a:p>
            <a:pPr lvl="1">
              <a:buClr>
                <a:srgbClr val="C00000"/>
              </a:buClr>
            </a:pPr>
            <a:r>
              <a:rPr lang="en-US" sz="3200" dirty="0">
                <a:solidFill>
                  <a:schemeClr val="tx1"/>
                </a:solidFill>
              </a:rPr>
              <a:t>Anesthetics</a:t>
            </a:r>
          </a:p>
          <a:p>
            <a:pPr lvl="1">
              <a:buClr>
                <a:srgbClr val="C00000"/>
              </a:buClr>
            </a:pPr>
            <a:r>
              <a:rPr lang="en-US" sz="3200" dirty="0">
                <a:solidFill>
                  <a:schemeClr val="tx1"/>
                </a:solidFill>
              </a:rPr>
              <a:t>Closure methods</a:t>
            </a:r>
          </a:p>
          <a:p>
            <a:pPr lvl="1">
              <a:buClr>
                <a:srgbClr val="C00000"/>
              </a:buClr>
            </a:pPr>
            <a:r>
              <a:rPr lang="en-US" sz="3200" dirty="0">
                <a:solidFill>
                  <a:schemeClr val="tx1"/>
                </a:solidFill>
              </a:rPr>
              <a:t>Dressings</a:t>
            </a:r>
          </a:p>
          <a:p>
            <a:pPr lvl="1">
              <a:buClr>
                <a:srgbClr val="C00000"/>
              </a:buClr>
            </a:pPr>
            <a:endParaRPr lang="en-US" dirty="0">
              <a:solidFill>
                <a:schemeClr val="tx1"/>
              </a:solidFill>
            </a:endParaRPr>
          </a:p>
        </p:txBody>
      </p:sp>
    </p:spTree>
    <p:extLst>
      <p:ext uri="{BB962C8B-B14F-4D97-AF65-F5344CB8AC3E}">
        <p14:creationId xmlns:p14="http://schemas.microsoft.com/office/powerpoint/2010/main" val="2080886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007" y="1690688"/>
            <a:ext cx="8664058" cy="4341592"/>
          </a:xfrm>
        </p:spPr>
      </p:pic>
      <p:sp>
        <p:nvSpPr>
          <p:cNvPr id="4" name="Title 1"/>
          <p:cNvSpPr>
            <a:spLocks noGrp="1"/>
          </p:cNvSpPr>
          <p:nvPr>
            <p:ph type="title"/>
          </p:nvPr>
        </p:nvSpPr>
        <p:spPr>
          <a:xfrm>
            <a:off x="838200" y="365125"/>
            <a:ext cx="10515600" cy="1325563"/>
          </a:xfrm>
        </p:spPr>
        <p:txBody>
          <a:bodyPr>
            <a:normAutofit/>
          </a:bodyPr>
          <a:lstStyle/>
          <a:p>
            <a:r>
              <a:rPr lang="en-US" dirty="0">
                <a:solidFill>
                  <a:schemeClr val="tx1"/>
                </a:solidFill>
                <a:latin typeface="+mn-lt"/>
              </a:rPr>
              <a:t>What Are the Operative Techniques for Chronic Wounds? </a:t>
            </a:r>
          </a:p>
        </p:txBody>
      </p:sp>
      <p:sp>
        <p:nvSpPr>
          <p:cNvPr id="6" name="TextBox 5"/>
          <p:cNvSpPr txBox="1"/>
          <p:nvPr/>
        </p:nvSpPr>
        <p:spPr>
          <a:xfrm>
            <a:off x="5613400" y="6032280"/>
            <a:ext cx="5860844" cy="523220"/>
          </a:xfrm>
          <a:prstGeom prst="rect">
            <a:avLst/>
          </a:prstGeom>
          <a:noFill/>
        </p:spPr>
        <p:txBody>
          <a:bodyPr wrap="square" rtlCol="0">
            <a:spAutoFit/>
          </a:bodyPr>
          <a:lstStyle/>
          <a:p>
            <a:pPr marL="458788" indent="-458788"/>
            <a:r>
              <a:rPr lang="en-US" sz="1400" dirty="0"/>
              <a:t>Howell RS, et al. Wound Care Center of Excellence: Guide to Operative Technique for Chronic Wounds. J Am </a:t>
            </a:r>
            <a:r>
              <a:rPr lang="en-US" sz="1400" dirty="0" err="1"/>
              <a:t>Coll</a:t>
            </a:r>
            <a:r>
              <a:rPr lang="en-US" sz="1400" dirty="0"/>
              <a:t> </a:t>
            </a:r>
            <a:r>
              <a:rPr lang="en-US" sz="1400" dirty="0" err="1"/>
              <a:t>Surg</a:t>
            </a:r>
            <a:r>
              <a:rPr lang="en-US" sz="1400" dirty="0"/>
              <a:t>, 2018; 226(2):e7-e17.  </a:t>
            </a:r>
          </a:p>
        </p:txBody>
      </p:sp>
    </p:spTree>
    <p:extLst>
      <p:ext uri="{BB962C8B-B14F-4D97-AF65-F5344CB8AC3E}">
        <p14:creationId xmlns:p14="http://schemas.microsoft.com/office/powerpoint/2010/main" val="1818005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4166"/>
            <a:ext cx="10515600" cy="1325563"/>
          </a:xfrm>
        </p:spPr>
        <p:txBody>
          <a:bodyPr>
            <a:normAutofit/>
          </a:bodyPr>
          <a:lstStyle/>
          <a:p>
            <a:r>
              <a:rPr lang="en-US" sz="4000" dirty="0">
                <a:solidFill>
                  <a:schemeClr val="tx1"/>
                </a:solidFill>
                <a:latin typeface="+mn-lt"/>
              </a:rPr>
              <a:t>What are typical numbers for wound service?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3508" y="814864"/>
            <a:ext cx="5148082" cy="5228271"/>
          </a:xfrm>
        </p:spPr>
      </p:pic>
      <p:sp>
        <p:nvSpPr>
          <p:cNvPr id="5" name="TextBox 4"/>
          <p:cNvSpPr txBox="1"/>
          <p:nvPr/>
        </p:nvSpPr>
        <p:spPr>
          <a:xfrm>
            <a:off x="1759974" y="6032280"/>
            <a:ext cx="9714270" cy="523220"/>
          </a:xfrm>
          <a:prstGeom prst="rect">
            <a:avLst/>
          </a:prstGeom>
          <a:noFill/>
        </p:spPr>
        <p:txBody>
          <a:bodyPr wrap="square" rtlCol="0">
            <a:spAutoFit/>
          </a:bodyPr>
          <a:lstStyle/>
          <a:p>
            <a:pPr marL="458788" indent="-458788"/>
            <a:r>
              <a:rPr lang="en-US" sz="1400" dirty="0"/>
              <a:t>Howell RS, et al. A Framework to Assist Providers in the Management of Patients with Chronic, </a:t>
            </a:r>
            <a:r>
              <a:rPr lang="en-US" sz="1400" dirty="0" err="1"/>
              <a:t>Nonhealing</a:t>
            </a:r>
            <a:r>
              <a:rPr lang="en-US" sz="1400" dirty="0"/>
              <a:t> Wounds. </a:t>
            </a:r>
            <a:r>
              <a:rPr lang="en-US" sz="1400" i="1" dirty="0"/>
              <a:t>Advances in Wound Care</a:t>
            </a:r>
            <a:r>
              <a:rPr lang="en-US" sz="1400" dirty="0"/>
              <a:t>, 2018; 31(11):491-501.  </a:t>
            </a:r>
          </a:p>
        </p:txBody>
      </p:sp>
    </p:spTree>
    <p:extLst>
      <p:ext uri="{BB962C8B-B14F-4D97-AF65-F5344CB8AC3E}">
        <p14:creationId xmlns:p14="http://schemas.microsoft.com/office/powerpoint/2010/main" val="1264720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43639"/>
          <a:stretch/>
        </p:blipFill>
        <p:spPr>
          <a:xfrm>
            <a:off x="1890365" y="1254076"/>
            <a:ext cx="7820795" cy="5123573"/>
          </a:xfrm>
        </p:spPr>
      </p:pic>
      <p:sp>
        <p:nvSpPr>
          <p:cNvPr id="7" name="TextBox 6"/>
          <p:cNvSpPr txBox="1"/>
          <p:nvPr/>
        </p:nvSpPr>
        <p:spPr>
          <a:xfrm>
            <a:off x="9711160" y="4099308"/>
            <a:ext cx="2388118" cy="1815882"/>
          </a:xfrm>
          <a:prstGeom prst="rect">
            <a:avLst/>
          </a:prstGeom>
          <a:noFill/>
        </p:spPr>
        <p:txBody>
          <a:bodyPr wrap="square" rtlCol="0">
            <a:spAutoFit/>
          </a:bodyPr>
          <a:lstStyle/>
          <a:p>
            <a:pPr marL="400050" indent="-400050"/>
            <a:r>
              <a:rPr lang="en-US" sz="1400" dirty="0"/>
              <a:t>Howell RS, et al. A Framework to Assist Providers in the Management of Patients with Chronic, </a:t>
            </a:r>
            <a:r>
              <a:rPr lang="en-US" sz="1400" dirty="0" err="1"/>
              <a:t>Nonhealing</a:t>
            </a:r>
            <a:r>
              <a:rPr lang="en-US" sz="1400" dirty="0"/>
              <a:t> Wounds. </a:t>
            </a:r>
            <a:r>
              <a:rPr lang="en-US" sz="1400" i="1" dirty="0"/>
              <a:t>Advances in Wound Care</a:t>
            </a:r>
            <a:r>
              <a:rPr lang="en-US" sz="1400" dirty="0"/>
              <a:t>, 2018; 31(11):491-501.  </a:t>
            </a:r>
          </a:p>
        </p:txBody>
      </p:sp>
      <p:sp>
        <p:nvSpPr>
          <p:cNvPr id="2" name="Title 1">
            <a:extLst>
              <a:ext uri="{FF2B5EF4-FFF2-40B4-BE49-F238E27FC236}">
                <a16:creationId xmlns:a16="http://schemas.microsoft.com/office/drawing/2014/main" id="{420BF089-8617-B1AF-57E1-2A8F078626FE}"/>
              </a:ext>
            </a:extLst>
          </p:cNvPr>
          <p:cNvSpPr>
            <a:spLocks noGrp="1"/>
          </p:cNvSpPr>
          <p:nvPr>
            <p:ph type="title"/>
          </p:nvPr>
        </p:nvSpPr>
        <p:spPr>
          <a:xfrm>
            <a:off x="838200" y="-190462"/>
            <a:ext cx="10515600" cy="1325563"/>
          </a:xfrm>
        </p:spPr>
        <p:txBody>
          <a:bodyPr>
            <a:normAutofit/>
          </a:bodyPr>
          <a:lstStyle/>
          <a:p>
            <a:r>
              <a:rPr lang="en-US" sz="4000" dirty="0">
                <a:solidFill>
                  <a:schemeClr val="tx1"/>
                </a:solidFill>
                <a:latin typeface="+mn-lt"/>
              </a:rPr>
              <a:t>What is basic framework for treating wounds? </a:t>
            </a:r>
          </a:p>
        </p:txBody>
      </p:sp>
    </p:spTree>
    <p:extLst>
      <p:ext uri="{BB962C8B-B14F-4D97-AF65-F5344CB8AC3E}">
        <p14:creationId xmlns:p14="http://schemas.microsoft.com/office/powerpoint/2010/main" val="179275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56360"/>
          <a:stretch/>
        </p:blipFill>
        <p:spPr>
          <a:xfrm>
            <a:off x="1743412" y="1377387"/>
            <a:ext cx="8705175" cy="4415741"/>
          </a:xfrm>
        </p:spPr>
      </p:pic>
      <p:sp>
        <p:nvSpPr>
          <p:cNvPr id="7" name="TextBox 6"/>
          <p:cNvSpPr txBox="1"/>
          <p:nvPr/>
        </p:nvSpPr>
        <p:spPr>
          <a:xfrm>
            <a:off x="10347767" y="3346954"/>
            <a:ext cx="1763085" cy="2893100"/>
          </a:xfrm>
          <a:prstGeom prst="rect">
            <a:avLst/>
          </a:prstGeom>
          <a:noFill/>
        </p:spPr>
        <p:txBody>
          <a:bodyPr wrap="square" rtlCol="0">
            <a:spAutoFit/>
          </a:bodyPr>
          <a:lstStyle/>
          <a:p>
            <a:pPr marL="400050" indent="-400050"/>
            <a:r>
              <a:rPr lang="en-US" sz="1400" dirty="0"/>
              <a:t>Howell RS, et al. A Framework to Assist Providers in the Management of Patients with Chronic, </a:t>
            </a:r>
            <a:r>
              <a:rPr lang="en-US" sz="1400" dirty="0" err="1"/>
              <a:t>Nonhealing</a:t>
            </a:r>
            <a:r>
              <a:rPr lang="en-US" sz="1400" dirty="0"/>
              <a:t> Wounds. </a:t>
            </a:r>
            <a:r>
              <a:rPr lang="en-US" sz="1400" i="1" dirty="0"/>
              <a:t>Advances in Wound Care</a:t>
            </a:r>
            <a:r>
              <a:rPr lang="en-US" sz="1400" dirty="0"/>
              <a:t>, 2018; 31(11):491-501.  </a:t>
            </a:r>
          </a:p>
        </p:txBody>
      </p:sp>
      <p:sp>
        <p:nvSpPr>
          <p:cNvPr id="2" name="Title 1">
            <a:extLst>
              <a:ext uri="{FF2B5EF4-FFF2-40B4-BE49-F238E27FC236}">
                <a16:creationId xmlns:a16="http://schemas.microsoft.com/office/drawing/2014/main" id="{420BF089-8617-B1AF-57E1-2A8F078626FE}"/>
              </a:ext>
            </a:extLst>
          </p:cNvPr>
          <p:cNvSpPr>
            <a:spLocks noGrp="1"/>
          </p:cNvSpPr>
          <p:nvPr>
            <p:ph type="title"/>
          </p:nvPr>
        </p:nvSpPr>
        <p:spPr>
          <a:xfrm>
            <a:off x="0" y="365125"/>
            <a:ext cx="11958452" cy="1325563"/>
          </a:xfrm>
        </p:spPr>
        <p:txBody>
          <a:bodyPr/>
          <a:lstStyle/>
          <a:p>
            <a:r>
              <a:rPr lang="en-US" sz="4400" dirty="0">
                <a:solidFill>
                  <a:schemeClr val="tx1"/>
                </a:solidFill>
                <a:latin typeface="+mn-lt"/>
              </a:rPr>
              <a:t>What is basic framework for treating wounds? </a:t>
            </a:r>
            <a:endParaRPr lang="en-US" dirty="0">
              <a:solidFill>
                <a:schemeClr val="tx1"/>
              </a:solidFill>
            </a:endParaRPr>
          </a:p>
        </p:txBody>
      </p:sp>
    </p:spTree>
    <p:extLst>
      <p:ext uri="{BB962C8B-B14F-4D97-AF65-F5344CB8AC3E}">
        <p14:creationId xmlns:p14="http://schemas.microsoft.com/office/powerpoint/2010/main" val="3545925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45175"/>
          <a:stretch/>
        </p:blipFill>
        <p:spPr>
          <a:xfrm>
            <a:off x="1759973" y="972363"/>
            <a:ext cx="8009059" cy="5092466"/>
          </a:xfrm>
        </p:spPr>
      </p:pic>
      <p:sp>
        <p:nvSpPr>
          <p:cNvPr id="7" name="TextBox 6"/>
          <p:cNvSpPr txBox="1"/>
          <p:nvPr/>
        </p:nvSpPr>
        <p:spPr>
          <a:xfrm>
            <a:off x="1759974" y="6032280"/>
            <a:ext cx="9714270" cy="523220"/>
          </a:xfrm>
          <a:prstGeom prst="rect">
            <a:avLst/>
          </a:prstGeom>
          <a:noFill/>
        </p:spPr>
        <p:txBody>
          <a:bodyPr wrap="square" rtlCol="0">
            <a:spAutoFit/>
          </a:bodyPr>
          <a:lstStyle/>
          <a:p>
            <a:pPr marL="458788" indent="-458788"/>
            <a:r>
              <a:rPr lang="en-US" sz="1400" dirty="0"/>
              <a:t>Howell RS, et al. A Framework to Assist Providers in the Management of Patients with Chronic, </a:t>
            </a:r>
            <a:r>
              <a:rPr lang="en-US" sz="1400" dirty="0" err="1"/>
              <a:t>Nonhealing</a:t>
            </a:r>
            <a:r>
              <a:rPr lang="en-US" sz="1400" dirty="0"/>
              <a:t> Wounds. </a:t>
            </a:r>
            <a:r>
              <a:rPr lang="en-US" sz="1400" i="1" dirty="0"/>
              <a:t>Advances in Wound Care</a:t>
            </a:r>
            <a:r>
              <a:rPr lang="en-US" sz="1400" dirty="0"/>
              <a:t>, 2018; 31(11):491-501.  </a:t>
            </a:r>
          </a:p>
        </p:txBody>
      </p:sp>
      <p:sp>
        <p:nvSpPr>
          <p:cNvPr id="6" name="Title 1">
            <a:extLst>
              <a:ext uri="{FF2B5EF4-FFF2-40B4-BE49-F238E27FC236}">
                <a16:creationId xmlns:a16="http://schemas.microsoft.com/office/drawing/2014/main" id="{2956BFA4-409D-19E5-A541-FB4CB4A90CF0}"/>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FFFF00"/>
                </a:solidFill>
                <a:latin typeface="Arial Rounded MT Bold" charset="0"/>
                <a:ea typeface="Arial Rounded MT Bold" charset="0"/>
                <a:cs typeface="Arial Rounded MT Bold" charset="0"/>
              </a:defRPr>
            </a:lvl1pPr>
          </a:lstStyle>
          <a:p>
            <a:r>
              <a:rPr lang="en-US" sz="4000" dirty="0">
                <a:solidFill>
                  <a:schemeClr val="tx1"/>
                </a:solidFill>
                <a:latin typeface="+mn-lt"/>
              </a:rPr>
              <a:t>What is basic framework for treating wounds? </a:t>
            </a:r>
            <a:endParaRPr lang="en-US" sz="4000" dirty="0">
              <a:solidFill>
                <a:schemeClr val="tx1"/>
              </a:solidFill>
            </a:endParaRPr>
          </a:p>
        </p:txBody>
      </p:sp>
    </p:spTree>
    <p:extLst>
      <p:ext uri="{BB962C8B-B14F-4D97-AF65-F5344CB8AC3E}">
        <p14:creationId xmlns:p14="http://schemas.microsoft.com/office/powerpoint/2010/main" val="163334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53848"/>
          <a:stretch/>
        </p:blipFill>
        <p:spPr>
          <a:xfrm>
            <a:off x="1809166" y="1325563"/>
            <a:ext cx="8573668" cy="4589100"/>
          </a:xfrm>
        </p:spPr>
      </p:pic>
      <p:sp>
        <p:nvSpPr>
          <p:cNvPr id="7" name="TextBox 6"/>
          <p:cNvSpPr txBox="1"/>
          <p:nvPr/>
        </p:nvSpPr>
        <p:spPr>
          <a:xfrm>
            <a:off x="1759974" y="6032280"/>
            <a:ext cx="9714270" cy="523220"/>
          </a:xfrm>
          <a:prstGeom prst="rect">
            <a:avLst/>
          </a:prstGeom>
          <a:noFill/>
        </p:spPr>
        <p:txBody>
          <a:bodyPr wrap="square" rtlCol="0">
            <a:spAutoFit/>
          </a:bodyPr>
          <a:lstStyle/>
          <a:p>
            <a:pPr marL="458788" indent="-458788"/>
            <a:r>
              <a:rPr lang="en-US" sz="1400" dirty="0"/>
              <a:t>Howell RS, et al. A Framework to Assist Providers in the Management of Patients with Chronic, </a:t>
            </a:r>
            <a:r>
              <a:rPr lang="en-US" sz="1400" dirty="0" err="1"/>
              <a:t>Nonhealing</a:t>
            </a:r>
            <a:r>
              <a:rPr lang="en-US" sz="1400" dirty="0"/>
              <a:t> Wounds. </a:t>
            </a:r>
            <a:r>
              <a:rPr lang="en-US" sz="1400" i="1" dirty="0"/>
              <a:t>Advances in Wound Care</a:t>
            </a:r>
            <a:r>
              <a:rPr lang="en-US" sz="1400" dirty="0"/>
              <a:t>, 2018; 31(11):491-501.  </a:t>
            </a:r>
          </a:p>
        </p:txBody>
      </p:sp>
      <p:sp>
        <p:nvSpPr>
          <p:cNvPr id="6" name="Title 1">
            <a:extLst>
              <a:ext uri="{FF2B5EF4-FFF2-40B4-BE49-F238E27FC236}">
                <a16:creationId xmlns:a16="http://schemas.microsoft.com/office/drawing/2014/main" id="{2956BFA4-409D-19E5-A541-FB4CB4A90CF0}"/>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FFFF00"/>
                </a:solidFill>
                <a:latin typeface="Arial Rounded MT Bold" charset="0"/>
                <a:ea typeface="Arial Rounded MT Bold" charset="0"/>
                <a:cs typeface="Arial Rounded MT Bold" charset="0"/>
              </a:defRPr>
            </a:lvl1pPr>
          </a:lstStyle>
          <a:p>
            <a:r>
              <a:rPr lang="en-US" sz="4400" dirty="0">
                <a:solidFill>
                  <a:schemeClr val="tx1"/>
                </a:solidFill>
                <a:latin typeface="+mn-lt"/>
              </a:rPr>
              <a:t>What is basic framework for treating wounds? </a:t>
            </a:r>
            <a:endParaRPr lang="en-US" dirty="0">
              <a:solidFill>
                <a:schemeClr val="tx1"/>
              </a:solidFill>
            </a:endParaRPr>
          </a:p>
        </p:txBody>
      </p:sp>
    </p:spTree>
    <p:extLst>
      <p:ext uri="{BB962C8B-B14F-4D97-AF65-F5344CB8AC3E}">
        <p14:creationId xmlns:p14="http://schemas.microsoft.com/office/powerpoint/2010/main" val="3789598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5367" y="833377"/>
            <a:ext cx="7081479" cy="5130892"/>
          </a:xfrm>
        </p:spPr>
      </p:pic>
      <p:sp>
        <p:nvSpPr>
          <p:cNvPr id="7" name="TextBox 6"/>
          <p:cNvSpPr txBox="1"/>
          <p:nvPr/>
        </p:nvSpPr>
        <p:spPr>
          <a:xfrm>
            <a:off x="1759974" y="6032280"/>
            <a:ext cx="9714270" cy="523220"/>
          </a:xfrm>
          <a:prstGeom prst="rect">
            <a:avLst/>
          </a:prstGeom>
          <a:noFill/>
        </p:spPr>
        <p:txBody>
          <a:bodyPr wrap="square" rtlCol="0">
            <a:spAutoFit/>
          </a:bodyPr>
          <a:lstStyle/>
          <a:p>
            <a:pPr marL="458788" indent="-458788"/>
            <a:r>
              <a:rPr lang="en-US" sz="1400" dirty="0"/>
              <a:t>Howell RS, et al. A Framework to Assist Providers in the Management of Patients with Chronic, </a:t>
            </a:r>
            <a:r>
              <a:rPr lang="en-US" sz="1400" dirty="0" err="1"/>
              <a:t>Nonhealing</a:t>
            </a:r>
            <a:r>
              <a:rPr lang="en-US" sz="1400" dirty="0"/>
              <a:t> Wounds. </a:t>
            </a:r>
            <a:r>
              <a:rPr lang="en-US" sz="1400" i="1" dirty="0"/>
              <a:t>Advances in Wound Care</a:t>
            </a:r>
            <a:r>
              <a:rPr lang="en-US" sz="1400" dirty="0"/>
              <a:t>, 2018; 31(11):491-501.  </a:t>
            </a:r>
          </a:p>
        </p:txBody>
      </p:sp>
      <p:sp>
        <p:nvSpPr>
          <p:cNvPr id="6" name="Title 1">
            <a:extLst>
              <a:ext uri="{FF2B5EF4-FFF2-40B4-BE49-F238E27FC236}">
                <a16:creationId xmlns:a16="http://schemas.microsoft.com/office/drawing/2014/main" id="{D729C26F-353E-6297-5046-7A9FC7002D4D}"/>
              </a:ext>
            </a:extLst>
          </p:cNvPr>
          <p:cNvSpPr>
            <a:spLocks noGrp="1"/>
          </p:cNvSpPr>
          <p:nvPr>
            <p:ph type="title"/>
          </p:nvPr>
        </p:nvSpPr>
        <p:spPr>
          <a:xfrm>
            <a:off x="838200" y="-167310"/>
            <a:ext cx="10515600" cy="1325563"/>
          </a:xfrm>
        </p:spPr>
        <p:txBody>
          <a:bodyPr>
            <a:normAutofit/>
          </a:bodyPr>
          <a:lstStyle/>
          <a:p>
            <a:r>
              <a:rPr lang="en-US" sz="4000" dirty="0">
                <a:solidFill>
                  <a:schemeClr val="tx1"/>
                </a:solidFill>
                <a:latin typeface="+mn-lt"/>
              </a:rPr>
              <a:t>What is basic framework for treating wounds? </a:t>
            </a:r>
            <a:endParaRPr lang="en-US" sz="4000" dirty="0">
              <a:solidFill>
                <a:schemeClr val="tx1"/>
              </a:solidFill>
            </a:endParaRPr>
          </a:p>
        </p:txBody>
      </p:sp>
    </p:spTree>
    <p:extLst>
      <p:ext uri="{BB962C8B-B14F-4D97-AF65-F5344CB8AC3E}">
        <p14:creationId xmlns:p14="http://schemas.microsoft.com/office/powerpoint/2010/main" val="683496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3980" y="494617"/>
            <a:ext cx="4229644" cy="5572388"/>
          </a:xfrm>
        </p:spPr>
      </p:pic>
      <p:sp>
        <p:nvSpPr>
          <p:cNvPr id="7" name="TextBox 6"/>
          <p:cNvSpPr txBox="1"/>
          <p:nvPr/>
        </p:nvSpPr>
        <p:spPr>
          <a:xfrm>
            <a:off x="1759974" y="6032280"/>
            <a:ext cx="9714270" cy="523220"/>
          </a:xfrm>
          <a:prstGeom prst="rect">
            <a:avLst/>
          </a:prstGeom>
          <a:noFill/>
        </p:spPr>
        <p:txBody>
          <a:bodyPr wrap="square" rtlCol="0">
            <a:spAutoFit/>
          </a:bodyPr>
          <a:lstStyle/>
          <a:p>
            <a:pPr marL="917575" indent="-917575"/>
            <a:r>
              <a:rPr lang="en-US" sz="1400" dirty="0"/>
              <a:t>Howell RS, et al. A Framework to Assist Providers in the Management of Patients with Chronic, </a:t>
            </a:r>
            <a:r>
              <a:rPr lang="en-US" sz="1400" dirty="0" err="1"/>
              <a:t>Nonhealing</a:t>
            </a:r>
            <a:r>
              <a:rPr lang="en-US" sz="1400" dirty="0"/>
              <a:t> Wounds. </a:t>
            </a:r>
            <a:r>
              <a:rPr lang="en-US" sz="1400" i="1" dirty="0"/>
              <a:t>Advances in Wound Care</a:t>
            </a:r>
            <a:r>
              <a:rPr lang="en-US" sz="1400" dirty="0"/>
              <a:t>, 2018; 31(11):491-501.  </a:t>
            </a:r>
          </a:p>
        </p:txBody>
      </p:sp>
      <p:sp>
        <p:nvSpPr>
          <p:cNvPr id="6" name="Title 1">
            <a:extLst>
              <a:ext uri="{FF2B5EF4-FFF2-40B4-BE49-F238E27FC236}">
                <a16:creationId xmlns:a16="http://schemas.microsoft.com/office/drawing/2014/main" id="{06114050-576C-DC9D-9966-CC0A0B1C2298}"/>
              </a:ext>
            </a:extLst>
          </p:cNvPr>
          <p:cNvSpPr>
            <a:spLocks noGrp="1"/>
          </p:cNvSpPr>
          <p:nvPr>
            <p:ph type="title"/>
          </p:nvPr>
        </p:nvSpPr>
        <p:spPr>
          <a:xfrm>
            <a:off x="838200" y="-398802"/>
            <a:ext cx="10515600" cy="1325563"/>
          </a:xfrm>
        </p:spPr>
        <p:txBody>
          <a:bodyPr>
            <a:normAutofit/>
          </a:bodyPr>
          <a:lstStyle/>
          <a:p>
            <a:r>
              <a:rPr lang="en-US" sz="4000" dirty="0">
                <a:solidFill>
                  <a:schemeClr val="tx1"/>
                </a:solidFill>
                <a:latin typeface="+mn-lt"/>
              </a:rPr>
              <a:t>What is basic framework for treating wounds? </a:t>
            </a:r>
            <a:endParaRPr lang="en-US" sz="4000" dirty="0">
              <a:solidFill>
                <a:schemeClr val="tx1"/>
              </a:solidFill>
            </a:endParaRPr>
          </a:p>
        </p:txBody>
      </p:sp>
    </p:spTree>
    <p:extLst>
      <p:ext uri="{BB962C8B-B14F-4D97-AF65-F5344CB8AC3E}">
        <p14:creationId xmlns:p14="http://schemas.microsoft.com/office/powerpoint/2010/main" val="630151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Clr>
                <a:srgbClr val="C00000"/>
              </a:buClr>
            </a:pPr>
            <a:r>
              <a:rPr lang="en-US" b="1" dirty="0">
                <a:solidFill>
                  <a:schemeClr val="tx1"/>
                </a:solidFill>
                <a:latin typeface="Arial" panose="020B0604020202020204" pitchFamily="34" charset="0"/>
                <a:cs typeface="Arial" panose="020B0604020202020204" pitchFamily="34" charset="0"/>
              </a:rPr>
              <a:t>How to Manage Lacerations</a:t>
            </a:r>
            <a:endParaRPr lang="en-US"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513108"/>
            <a:ext cx="10515600" cy="4351338"/>
          </a:xfrm>
        </p:spPr>
        <p:txBody>
          <a:bodyPr>
            <a:normAutofit fontScale="77500" lnSpcReduction="20000"/>
          </a:bodyPr>
          <a:lstStyle/>
          <a:p>
            <a:pPr>
              <a:buClr>
                <a:srgbClr val="C00000"/>
              </a:buClr>
            </a:pPr>
            <a:r>
              <a:rPr lang="en-US" dirty="0">
                <a:solidFill>
                  <a:schemeClr val="tx1"/>
                </a:solidFill>
              </a:rPr>
              <a:t>Although many aspects of laceration management are unchanged in recent decades, newer advances—such as anesthetics, closure methods, dressings, and follow-up care—have shown incremental improvement.</a:t>
            </a:r>
          </a:p>
          <a:p>
            <a:pPr>
              <a:buClr>
                <a:srgbClr val="C00000"/>
              </a:buClr>
            </a:pPr>
            <a:r>
              <a:rPr lang="en-US" dirty="0">
                <a:solidFill>
                  <a:schemeClr val="tx1"/>
                </a:solidFill>
              </a:rPr>
              <a:t>Antibiotics should be reserved for high-risk wounds, such as those with comorbidities, gross contamination, involvement of deeper structures, stellate wounds, and selected bite wounds. </a:t>
            </a:r>
          </a:p>
          <a:p>
            <a:pPr>
              <a:buClr>
                <a:srgbClr val="C00000"/>
              </a:buClr>
            </a:pPr>
            <a:r>
              <a:rPr lang="en-US" dirty="0">
                <a:solidFill>
                  <a:schemeClr val="tx1"/>
                </a:solidFill>
              </a:rPr>
              <a:t>Topical anesthetics have a role in select populations; the overwhelming majority of adult patients are able to tolerate infiltrated lidocaine. However, because of the time frame required to achieve surgical anesthesia, topical agents are not well-suited for routine ED use.</a:t>
            </a:r>
          </a:p>
          <a:p>
            <a:pPr>
              <a:buClr>
                <a:srgbClr val="C00000"/>
              </a:buClr>
            </a:pPr>
            <a:r>
              <a:rPr lang="en-US" dirty="0">
                <a:solidFill>
                  <a:schemeClr val="tx1"/>
                </a:solidFill>
              </a:rPr>
              <a:t>Rapid closure methods coupled with newer anesthetic recommendations are supplanting traditional sutures. </a:t>
            </a:r>
          </a:p>
          <a:p>
            <a:pPr>
              <a:buClr>
                <a:srgbClr val="C00000"/>
              </a:buClr>
            </a:pPr>
            <a:r>
              <a:rPr lang="en-US" dirty="0">
                <a:solidFill>
                  <a:schemeClr val="tx1"/>
                </a:solidFill>
              </a:rPr>
              <a:t>Maintaining a moist wound environment with occlusive dressings is more important than previously thought. </a:t>
            </a:r>
          </a:p>
          <a:p>
            <a:pPr>
              <a:buClr>
                <a:srgbClr val="C00000"/>
              </a:buClr>
            </a:pPr>
            <a:r>
              <a:rPr lang="en-US" dirty="0">
                <a:solidFill>
                  <a:schemeClr val="tx1"/>
                </a:solidFill>
              </a:rPr>
              <a:t>Most topical wound agents are of limited benefit.</a:t>
            </a:r>
          </a:p>
        </p:txBody>
      </p:sp>
      <p:sp>
        <p:nvSpPr>
          <p:cNvPr id="4" name="TextBox 3"/>
          <p:cNvSpPr txBox="1"/>
          <p:nvPr/>
        </p:nvSpPr>
        <p:spPr>
          <a:xfrm>
            <a:off x="5648446" y="5957048"/>
            <a:ext cx="6400800" cy="923330"/>
          </a:xfrm>
          <a:prstGeom prst="rect">
            <a:avLst/>
          </a:prstGeom>
          <a:noFill/>
        </p:spPr>
        <p:txBody>
          <a:bodyPr wrap="square" rtlCol="0">
            <a:spAutoFit/>
          </a:bodyPr>
          <a:lstStyle/>
          <a:p>
            <a:pPr marL="460375" indent="-460375">
              <a:buClr>
                <a:srgbClr val="C00000"/>
              </a:buClr>
            </a:pPr>
            <a:r>
              <a:rPr lang="en-US" dirty="0"/>
              <a:t>Mankowitz, SL. “Laceration Management.” </a:t>
            </a:r>
            <a:r>
              <a:rPr lang="en-US" i="1" dirty="0"/>
              <a:t>Journal of Emergency Medicine </a:t>
            </a:r>
            <a:r>
              <a:rPr lang="en-US" dirty="0"/>
              <a:t>2019 53(3):205-212.</a:t>
            </a:r>
          </a:p>
          <a:p>
            <a:pPr>
              <a:buClr>
                <a:srgbClr val="C00000"/>
              </a:buClr>
            </a:pPr>
            <a:endParaRPr lang="en-US" dirty="0"/>
          </a:p>
        </p:txBody>
      </p:sp>
    </p:spTree>
    <p:extLst>
      <p:ext uri="{BB962C8B-B14F-4D97-AF65-F5344CB8AC3E}">
        <p14:creationId xmlns:p14="http://schemas.microsoft.com/office/powerpoint/2010/main" val="781397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Clr>
                <a:srgbClr val="C00000"/>
              </a:buClr>
            </a:pPr>
            <a:r>
              <a:rPr lang="en-US" dirty="0">
                <a:solidFill>
                  <a:schemeClr val="tx1"/>
                </a:solidFill>
                <a:latin typeface="+mn-lt"/>
              </a:rPr>
              <a:t>What New Materials Are Available to Close Lacerations?</a:t>
            </a:r>
          </a:p>
        </p:txBody>
      </p:sp>
      <p:pic>
        <p:nvPicPr>
          <p:cNvPr id="4" name="Content Placeholder 3"/>
          <p:cNvPicPr>
            <a:picLocks noGrp="1" noChangeAspect="1"/>
          </p:cNvPicPr>
          <p:nvPr>
            <p:ph idx="1"/>
          </p:nvPr>
        </p:nvPicPr>
        <p:blipFill>
          <a:blip r:embed="rId2"/>
          <a:stretch>
            <a:fillRect/>
          </a:stretch>
        </p:blipFill>
        <p:spPr>
          <a:xfrm>
            <a:off x="8207037" y="2563011"/>
            <a:ext cx="2803424" cy="1890493"/>
          </a:xfrm>
          <a:prstGeom prst="rect">
            <a:avLst/>
          </a:prstGeom>
        </p:spPr>
      </p:pic>
      <p:sp>
        <p:nvSpPr>
          <p:cNvPr id="5" name="TextBox 4"/>
          <p:cNvSpPr txBox="1"/>
          <p:nvPr/>
        </p:nvSpPr>
        <p:spPr>
          <a:xfrm>
            <a:off x="1777050" y="3174585"/>
            <a:ext cx="6506679" cy="1200329"/>
          </a:xfrm>
          <a:prstGeom prst="rect">
            <a:avLst/>
          </a:prstGeom>
          <a:noFill/>
        </p:spPr>
        <p:txBody>
          <a:bodyPr wrap="square" rtlCol="0">
            <a:spAutoFit/>
          </a:bodyPr>
          <a:lstStyle/>
          <a:p>
            <a:pPr marL="285750" indent="-285750">
              <a:buClr>
                <a:srgbClr val="C00000"/>
              </a:buClr>
              <a:buFont typeface="Arial" charset="0"/>
              <a:buChar char="•"/>
            </a:pPr>
            <a:r>
              <a:rPr lang="en-US" dirty="0"/>
              <a:t>Surgical zippers:  Although limited to linear lacerations, zippers offer painless and atraumatic closure and are generally faster than sutures. Similar to tissue adhesive, the zipper device peels off spontaneously after 7–10 days.</a:t>
            </a:r>
          </a:p>
        </p:txBody>
      </p:sp>
      <p:sp>
        <p:nvSpPr>
          <p:cNvPr id="6" name="TextBox 5"/>
          <p:cNvSpPr txBox="1"/>
          <p:nvPr/>
        </p:nvSpPr>
        <p:spPr>
          <a:xfrm>
            <a:off x="4273617" y="4565373"/>
            <a:ext cx="6422523" cy="1477328"/>
          </a:xfrm>
          <a:prstGeom prst="rect">
            <a:avLst/>
          </a:prstGeom>
          <a:noFill/>
        </p:spPr>
        <p:txBody>
          <a:bodyPr wrap="square" rtlCol="0">
            <a:spAutoFit/>
          </a:bodyPr>
          <a:lstStyle/>
          <a:p>
            <a:pPr marL="285750" indent="-285750">
              <a:buClr>
                <a:srgbClr val="C00000"/>
              </a:buClr>
              <a:buFont typeface="Arial" charset="0"/>
              <a:buChar char="•"/>
            </a:pPr>
            <a:r>
              <a:rPr lang="en-US" dirty="0"/>
              <a:t>Newly developed subcuticular absorbable staples have shown promise in clinical studies. In one nonrandomized study of 100 patients undergoing breast surgery, the authors found comparable cosmetic outcomes between absorbable staples and traditional subcuticular sutures</a:t>
            </a:r>
          </a:p>
        </p:txBody>
      </p:sp>
      <p:pic>
        <p:nvPicPr>
          <p:cNvPr id="7" name="Picture 6"/>
          <p:cNvPicPr>
            <a:picLocks noChangeAspect="1"/>
          </p:cNvPicPr>
          <p:nvPr/>
        </p:nvPicPr>
        <p:blipFill>
          <a:blip r:embed="rId3"/>
          <a:stretch>
            <a:fillRect/>
          </a:stretch>
        </p:blipFill>
        <p:spPr>
          <a:xfrm>
            <a:off x="1212782" y="4917327"/>
            <a:ext cx="3192429" cy="1008055"/>
          </a:xfrm>
          <a:prstGeom prst="rect">
            <a:avLst/>
          </a:prstGeom>
        </p:spPr>
      </p:pic>
      <p:sp>
        <p:nvSpPr>
          <p:cNvPr id="9" name="TextBox 8"/>
          <p:cNvSpPr txBox="1"/>
          <p:nvPr/>
        </p:nvSpPr>
        <p:spPr>
          <a:xfrm>
            <a:off x="4273617" y="6160019"/>
            <a:ext cx="7232877" cy="307777"/>
          </a:xfrm>
          <a:prstGeom prst="rect">
            <a:avLst/>
          </a:prstGeom>
          <a:noFill/>
        </p:spPr>
        <p:txBody>
          <a:bodyPr wrap="none" rtlCol="0">
            <a:spAutoFit/>
          </a:bodyPr>
          <a:lstStyle/>
          <a:p>
            <a:r>
              <a:rPr lang="en-US" sz="1400" dirty="0">
                <a:solidFill>
                  <a:schemeClr val="bg1"/>
                </a:solidFill>
              </a:rPr>
              <a:t>Mankowitz SL, Laceration management. </a:t>
            </a:r>
            <a:r>
              <a:rPr lang="en-US" sz="1400" i="1" dirty="0">
                <a:solidFill>
                  <a:schemeClr val="bg1"/>
                </a:solidFill>
              </a:rPr>
              <a:t>Journal of Emergency Medicine </a:t>
            </a:r>
            <a:r>
              <a:rPr lang="en-US" sz="1400" dirty="0">
                <a:solidFill>
                  <a:schemeClr val="bg1"/>
                </a:solidFill>
              </a:rPr>
              <a:t>2017 (53)3:369-382. </a:t>
            </a:r>
          </a:p>
        </p:txBody>
      </p:sp>
      <p:sp>
        <p:nvSpPr>
          <p:cNvPr id="10" name="TextBox 9"/>
          <p:cNvSpPr txBox="1"/>
          <p:nvPr/>
        </p:nvSpPr>
        <p:spPr>
          <a:xfrm>
            <a:off x="1012305" y="1576374"/>
            <a:ext cx="6785812" cy="1477328"/>
          </a:xfrm>
          <a:prstGeom prst="rect">
            <a:avLst/>
          </a:prstGeom>
          <a:noFill/>
        </p:spPr>
        <p:txBody>
          <a:bodyPr wrap="square" rtlCol="0">
            <a:spAutoFit/>
          </a:bodyPr>
          <a:lstStyle/>
          <a:p>
            <a:pPr marL="285750" indent="-285750">
              <a:buClr>
                <a:srgbClr val="C00000"/>
              </a:buClr>
              <a:buFont typeface="Arial" charset="0"/>
              <a:buChar char="•"/>
            </a:pPr>
            <a:r>
              <a:rPr lang="en-US" dirty="0"/>
              <a:t>Closure using relatively painless methods, such as the HAT or skin adhesive are suitable for patients with fear of </a:t>
            </a:r>
            <a:r>
              <a:rPr lang="en-US" dirty="0" err="1"/>
              <a:t>needls</a:t>
            </a:r>
            <a:r>
              <a:rPr lang="en-US" dirty="0"/>
              <a:t>. When sutures are required, absorbable sutures can often be used in place of </a:t>
            </a:r>
            <a:r>
              <a:rPr lang="en-US" dirty="0" err="1"/>
              <a:t>nonabsorbable</a:t>
            </a:r>
            <a:r>
              <a:rPr lang="en-US" dirty="0"/>
              <a:t> sutures without concerns about dehiscence or infection</a:t>
            </a:r>
          </a:p>
        </p:txBody>
      </p:sp>
    </p:spTree>
    <p:extLst>
      <p:ext uri="{BB962C8B-B14F-4D97-AF65-F5344CB8AC3E}">
        <p14:creationId xmlns:p14="http://schemas.microsoft.com/office/powerpoint/2010/main" val="1598351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53518" y="1953132"/>
            <a:ext cx="9447998" cy="3026026"/>
          </a:xfrm>
          <a:prstGeom prst="rect">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244173564"/>
              </p:ext>
            </p:extLst>
          </p:nvPr>
        </p:nvGraphicFramePr>
        <p:xfrm>
          <a:off x="1572321" y="2032070"/>
          <a:ext cx="9329195" cy="2868150"/>
        </p:xfrm>
        <a:graphic>
          <a:graphicData uri="http://schemas.openxmlformats.org/drawingml/2006/table">
            <a:tbl>
              <a:tblPr/>
              <a:tblGrid>
                <a:gridCol w="1865839">
                  <a:extLst>
                    <a:ext uri="{9D8B030D-6E8A-4147-A177-3AD203B41FA5}">
                      <a16:colId xmlns:a16="http://schemas.microsoft.com/office/drawing/2014/main" val="20000"/>
                    </a:ext>
                  </a:extLst>
                </a:gridCol>
                <a:gridCol w="1865839">
                  <a:extLst>
                    <a:ext uri="{9D8B030D-6E8A-4147-A177-3AD203B41FA5}">
                      <a16:colId xmlns:a16="http://schemas.microsoft.com/office/drawing/2014/main" val="20001"/>
                    </a:ext>
                  </a:extLst>
                </a:gridCol>
                <a:gridCol w="1865839">
                  <a:extLst>
                    <a:ext uri="{9D8B030D-6E8A-4147-A177-3AD203B41FA5}">
                      <a16:colId xmlns:a16="http://schemas.microsoft.com/office/drawing/2014/main" val="20002"/>
                    </a:ext>
                  </a:extLst>
                </a:gridCol>
                <a:gridCol w="1865839">
                  <a:extLst>
                    <a:ext uri="{9D8B030D-6E8A-4147-A177-3AD203B41FA5}">
                      <a16:colId xmlns:a16="http://schemas.microsoft.com/office/drawing/2014/main" val="20003"/>
                    </a:ext>
                  </a:extLst>
                </a:gridCol>
                <a:gridCol w="1865839">
                  <a:extLst>
                    <a:ext uri="{9D8B030D-6E8A-4147-A177-3AD203B41FA5}">
                      <a16:colId xmlns:a16="http://schemas.microsoft.com/office/drawing/2014/main" val="20004"/>
                    </a:ext>
                  </a:extLst>
                </a:gridCol>
              </a:tblGrid>
              <a:tr h="398462">
                <a:tc>
                  <a:txBody>
                    <a:bodyPr/>
                    <a:lstStyle/>
                    <a:p>
                      <a:pPr algn="l" fontAlgn="t"/>
                      <a:r>
                        <a:rPr lang="en-US" sz="1200" b="0" dirty="0">
                          <a:solidFill>
                            <a:schemeClr val="bg1"/>
                          </a:solidFill>
                          <a:effectLst/>
                        </a:rPr>
                        <a:t>Anesthetic </a:t>
                      </a: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algn="l" fontAlgn="t"/>
                      <a:r>
                        <a:rPr lang="en-US" sz="1200" b="0" dirty="0">
                          <a:solidFill>
                            <a:schemeClr val="bg1"/>
                          </a:solidFill>
                          <a:effectLst/>
                        </a:rPr>
                        <a:t>Maximum Dose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algn="l" fontAlgn="t"/>
                      <a:r>
                        <a:rPr lang="en-US" sz="1200" b="0">
                          <a:solidFill>
                            <a:schemeClr val="bg1"/>
                          </a:solidFill>
                          <a:effectLst/>
                        </a:rPr>
                        <a:t>Maximum Volume (mL)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algn="l" fontAlgn="t"/>
                      <a:r>
                        <a:rPr lang="en-US" sz="1200" b="0">
                          <a:solidFill>
                            <a:schemeClr val="bg1"/>
                          </a:solidFill>
                          <a:effectLst/>
                        </a:rPr>
                        <a:t>Onset (min)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algn="l" fontAlgn="t"/>
                      <a:r>
                        <a:rPr lang="en-US" sz="1200" b="0" dirty="0">
                          <a:solidFill>
                            <a:schemeClr val="bg1"/>
                          </a:solidFill>
                          <a:effectLst/>
                        </a:rPr>
                        <a:t>Duration (h)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0"/>
                  </a:ext>
                </a:extLst>
              </a:tr>
              <a:tr h="236681">
                <a:tc>
                  <a:txBody>
                    <a:bodyPr/>
                    <a:lstStyle/>
                    <a:p>
                      <a:pPr fontAlgn="t"/>
                      <a:r>
                        <a:rPr lang="en-US" sz="1200" dirty="0">
                          <a:solidFill>
                            <a:schemeClr val="bg1"/>
                          </a:solidFill>
                          <a:effectLst/>
                        </a:rPr>
                        <a:t>Lidocaine 1%  </a:t>
                      </a:r>
                      <a:r>
                        <a:rPr lang="en-US" sz="1200" u="none" strike="noStrike" baseline="30000" dirty="0">
                          <a:solidFill>
                            <a:schemeClr val="bg1"/>
                          </a:solidFill>
                          <a:effectLst/>
                          <a:latin typeface="Arial" charset="0"/>
                          <a:hlinkClick r:id="rId2"/>
                        </a:rPr>
                        <a:t>∗ </a:t>
                      </a:r>
                      <a:endParaRPr lang="en-US" sz="1200" dirty="0">
                        <a:solidFill>
                          <a:schemeClr val="bg1"/>
                        </a:solidFill>
                        <a:effectLst/>
                      </a:endParaRP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mr-IN" sz="1200" dirty="0">
                          <a:solidFill>
                            <a:schemeClr val="bg1"/>
                          </a:solidFill>
                          <a:effectLst/>
                        </a:rPr>
                        <a:t>5 </a:t>
                      </a:r>
                      <a:r>
                        <a:rPr lang="mr-IN" sz="1200" dirty="0" err="1">
                          <a:solidFill>
                            <a:schemeClr val="bg1"/>
                          </a:solidFill>
                          <a:effectLst/>
                        </a:rPr>
                        <a:t>mg</a:t>
                      </a:r>
                      <a:r>
                        <a:rPr lang="mr-IN" sz="1200" dirty="0">
                          <a:solidFill>
                            <a:schemeClr val="bg1"/>
                          </a:solidFill>
                          <a:effectLst/>
                        </a:rPr>
                        <a:t>/</a:t>
                      </a:r>
                      <a:r>
                        <a:rPr lang="mr-IN" sz="1200" dirty="0" err="1">
                          <a:solidFill>
                            <a:schemeClr val="bg1"/>
                          </a:solidFill>
                          <a:effectLst/>
                        </a:rPr>
                        <a:t>kg</a:t>
                      </a:r>
                      <a:r>
                        <a:rPr lang="mr-IN" sz="1200" dirty="0">
                          <a:solidFill>
                            <a:schemeClr val="bg1"/>
                          </a:solidFill>
                          <a:effectLst/>
                        </a:rPr>
                        <a:t>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sk-SK" sz="1200">
                          <a:solidFill>
                            <a:schemeClr val="bg1"/>
                          </a:solidFill>
                          <a:effectLst/>
                        </a:rPr>
                        <a:t>35  </a:t>
                      </a:r>
                      <a:r>
                        <a:rPr lang="sk-SK" sz="1200" u="none" strike="noStrike" baseline="30000">
                          <a:solidFill>
                            <a:schemeClr val="bg1"/>
                          </a:solidFill>
                          <a:effectLst/>
                          <a:latin typeface="Arial" charset="0"/>
                          <a:hlinkClick r:id="rId3"/>
                        </a:rPr>
                        <a:t>† </a:t>
                      </a:r>
                      <a:endParaRPr lang="sk-SK" sz="1200">
                        <a:solidFill>
                          <a:schemeClr val="bg1"/>
                        </a:solidFill>
                        <a:effectLst/>
                      </a:endParaRP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mr-IN" sz="1200">
                          <a:solidFill>
                            <a:schemeClr val="bg1"/>
                          </a:solidFill>
                          <a:effectLst/>
                        </a:rPr>
                        <a:t>&lt;2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fi-FI" sz="1200">
                          <a:solidFill>
                            <a:schemeClr val="bg1"/>
                          </a:solidFill>
                          <a:effectLst/>
                        </a:rPr>
                        <a:t>0.5–1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1"/>
                  </a:ext>
                </a:extLst>
              </a:tr>
              <a:tr h="398462">
                <a:tc>
                  <a:txBody>
                    <a:bodyPr/>
                    <a:lstStyle/>
                    <a:p>
                      <a:pPr fontAlgn="t"/>
                      <a:r>
                        <a:rPr lang="en-US" sz="1200" dirty="0">
                          <a:solidFill>
                            <a:schemeClr val="bg1"/>
                          </a:solidFill>
                          <a:effectLst/>
                        </a:rPr>
                        <a:t>Lidocaine 1% with epinephrine  </a:t>
                      </a:r>
                      <a:r>
                        <a:rPr lang="en-US" sz="1200" u="none" strike="noStrike" baseline="30000" dirty="0">
                          <a:solidFill>
                            <a:schemeClr val="bg1"/>
                          </a:solidFill>
                          <a:effectLst/>
                          <a:latin typeface="Arial" charset="0"/>
                          <a:hlinkClick r:id="rId4"/>
                        </a:rPr>
                        <a:t>‡ </a:t>
                      </a:r>
                      <a:endParaRPr lang="en-US" sz="1200" dirty="0">
                        <a:solidFill>
                          <a:schemeClr val="bg1"/>
                        </a:solidFill>
                        <a:effectLst/>
                      </a:endParaRP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mr-IN" sz="1200">
                          <a:solidFill>
                            <a:schemeClr val="bg1"/>
                          </a:solidFill>
                          <a:effectLst/>
                        </a:rPr>
                        <a:t>7 mg/kg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sk-SK" sz="1200" dirty="0">
                          <a:solidFill>
                            <a:schemeClr val="bg1"/>
                          </a:solidFill>
                          <a:effectLst/>
                        </a:rPr>
                        <a:t>49  </a:t>
                      </a:r>
                      <a:r>
                        <a:rPr lang="sk-SK" sz="1200" u="none" strike="noStrike" baseline="30000" dirty="0">
                          <a:solidFill>
                            <a:schemeClr val="bg1"/>
                          </a:solidFill>
                          <a:effectLst/>
                          <a:latin typeface="Arial" charset="0"/>
                          <a:hlinkClick r:id="rId3"/>
                        </a:rPr>
                        <a:t>† </a:t>
                      </a:r>
                      <a:endParaRPr lang="sk-SK" sz="1200" dirty="0">
                        <a:solidFill>
                          <a:schemeClr val="bg1"/>
                        </a:solidFill>
                        <a:effectLst/>
                      </a:endParaRP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mr-IN" sz="1200">
                          <a:solidFill>
                            <a:schemeClr val="bg1"/>
                          </a:solidFill>
                          <a:effectLst/>
                        </a:rPr>
                        <a:t>&lt;2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fi-FI" sz="1200">
                          <a:solidFill>
                            <a:schemeClr val="bg1"/>
                          </a:solidFill>
                          <a:effectLst/>
                        </a:rPr>
                        <a:t>2–6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2"/>
                  </a:ext>
                </a:extLst>
              </a:tr>
              <a:tr h="398462">
                <a:tc>
                  <a:txBody>
                    <a:bodyPr/>
                    <a:lstStyle/>
                    <a:p>
                      <a:pPr fontAlgn="t"/>
                      <a:r>
                        <a:rPr lang="fr-FR" sz="1200" dirty="0" err="1">
                          <a:solidFill>
                            <a:schemeClr val="bg1"/>
                          </a:solidFill>
                          <a:effectLst/>
                        </a:rPr>
                        <a:t>Bupivacaine</a:t>
                      </a:r>
                      <a:r>
                        <a:rPr lang="fr-FR" sz="1200" dirty="0">
                          <a:solidFill>
                            <a:schemeClr val="bg1"/>
                          </a:solidFill>
                          <a:effectLst/>
                        </a:rPr>
                        <a:t> 0.25%  </a:t>
                      </a:r>
                      <a:r>
                        <a:rPr lang="fr-FR" sz="1200" u="none" strike="noStrike" baseline="30000" dirty="0">
                          <a:solidFill>
                            <a:schemeClr val="bg1"/>
                          </a:solidFill>
                          <a:effectLst/>
                          <a:latin typeface="Arial" charset="0"/>
                          <a:hlinkClick r:id="rId5"/>
                        </a:rPr>
                        <a:t>§ </a:t>
                      </a:r>
                      <a:endParaRPr lang="fr-FR" sz="1200" dirty="0">
                        <a:solidFill>
                          <a:schemeClr val="bg1"/>
                        </a:solidFill>
                        <a:effectLst/>
                      </a:endParaRP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is-IS" sz="1200">
                          <a:solidFill>
                            <a:schemeClr val="bg1"/>
                          </a:solidFill>
                          <a:effectLst/>
                        </a:rPr>
                        <a:t>175 mg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ru-RU" sz="1200" dirty="0">
                          <a:solidFill>
                            <a:schemeClr val="bg1"/>
                          </a:solidFill>
                          <a:effectLst/>
                        </a:rPr>
                        <a:t>70 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fi-FI" sz="1200" dirty="0">
                          <a:solidFill>
                            <a:schemeClr val="bg1"/>
                          </a:solidFill>
                          <a:effectLst/>
                        </a:rPr>
                        <a:t>2–10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fi-FI" sz="1200">
                          <a:solidFill>
                            <a:schemeClr val="bg1"/>
                          </a:solidFill>
                          <a:effectLst/>
                        </a:rPr>
                        <a:t>2–4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3"/>
                  </a:ext>
                </a:extLst>
              </a:tr>
              <a:tr h="560244">
                <a:tc>
                  <a:txBody>
                    <a:bodyPr/>
                    <a:lstStyle/>
                    <a:p>
                      <a:pPr fontAlgn="t"/>
                      <a:r>
                        <a:rPr lang="en-US" sz="1200">
                          <a:solidFill>
                            <a:schemeClr val="bg1"/>
                          </a:solidFill>
                          <a:effectLst/>
                        </a:rPr>
                        <a:t>Bupivacaine 0.25% with epinephrine  </a:t>
                      </a:r>
                      <a:r>
                        <a:rPr lang="en-US" sz="1200" u="none" strike="noStrike" baseline="30000">
                          <a:solidFill>
                            <a:schemeClr val="bg1"/>
                          </a:solidFill>
                          <a:effectLst/>
                          <a:latin typeface="Arial" charset="0"/>
                          <a:hlinkClick r:id="rId4"/>
                        </a:rPr>
                        <a:t>‡ </a:t>
                      </a:r>
                      <a:endParaRPr lang="en-US" sz="1200">
                        <a:solidFill>
                          <a:schemeClr val="bg1"/>
                        </a:solidFill>
                        <a:effectLst/>
                      </a:endParaRP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is-IS" sz="1200">
                          <a:solidFill>
                            <a:schemeClr val="bg1"/>
                          </a:solidFill>
                          <a:effectLst/>
                        </a:rPr>
                        <a:t>225 mg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ru-RU" sz="1200">
                          <a:solidFill>
                            <a:schemeClr val="bg1"/>
                          </a:solidFill>
                          <a:effectLst/>
                        </a:rPr>
                        <a:t>90 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fi-FI" sz="1200" dirty="0">
                          <a:solidFill>
                            <a:schemeClr val="bg1"/>
                          </a:solidFill>
                          <a:effectLst/>
                        </a:rPr>
                        <a:t>2–10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mr-IN" sz="1200" dirty="0">
                          <a:solidFill>
                            <a:schemeClr val="bg1"/>
                          </a:solidFill>
                          <a:effectLst/>
                        </a:rPr>
                        <a:t>3–7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4"/>
                  </a:ext>
                </a:extLst>
              </a:tr>
              <a:tr h="398462">
                <a:tc>
                  <a:txBody>
                    <a:bodyPr/>
                    <a:lstStyle/>
                    <a:p>
                      <a:pPr fontAlgn="t"/>
                      <a:r>
                        <a:rPr lang="en-US" sz="1200">
                          <a:solidFill>
                            <a:schemeClr val="bg1"/>
                          </a:solidFill>
                          <a:effectLst/>
                        </a:rPr>
                        <a:t>Diphenhydramine 1% </a:t>
                      </a: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is-IS" sz="1200">
                          <a:solidFill>
                            <a:schemeClr val="bg1"/>
                          </a:solidFill>
                          <a:effectLst/>
                        </a:rPr>
                        <a:t>100 mg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ru-RU" sz="1200">
                          <a:solidFill>
                            <a:schemeClr val="bg1"/>
                          </a:solidFill>
                          <a:effectLst/>
                        </a:rPr>
                        <a:t>10 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ru-RU" sz="1200">
                          <a:solidFill>
                            <a:schemeClr val="bg1"/>
                          </a:solidFill>
                          <a:effectLst/>
                        </a:rPr>
                        <a:t>15 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sk-SK" sz="1200" dirty="0">
                          <a:solidFill>
                            <a:schemeClr val="bg1"/>
                          </a:solidFill>
                          <a:effectLst/>
                        </a:rPr>
                        <a:t>3 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5"/>
                  </a:ext>
                </a:extLst>
              </a:tr>
              <a:tr h="236681">
                <a:tc>
                  <a:txBody>
                    <a:bodyPr/>
                    <a:lstStyle/>
                    <a:p>
                      <a:pPr fontAlgn="t"/>
                      <a:r>
                        <a:rPr lang="fr-FR" sz="1200" dirty="0" err="1">
                          <a:solidFill>
                            <a:schemeClr val="bg1"/>
                          </a:solidFill>
                          <a:effectLst/>
                        </a:rPr>
                        <a:t>Procaine</a:t>
                      </a:r>
                      <a:r>
                        <a:rPr lang="fr-FR" sz="1200" dirty="0">
                          <a:solidFill>
                            <a:schemeClr val="bg1"/>
                          </a:solidFill>
                          <a:effectLst/>
                        </a:rPr>
                        <a:t> 0.25% </a:t>
                      </a: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is-IS" sz="1200" dirty="0">
                          <a:solidFill>
                            <a:schemeClr val="bg1"/>
                          </a:solidFill>
                          <a:effectLst/>
                        </a:rPr>
                        <a:t>600 mg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is-IS" sz="1200">
                          <a:solidFill>
                            <a:schemeClr val="bg1"/>
                          </a:solidFill>
                          <a:effectLst/>
                        </a:rPr>
                        <a:t>240 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fi-FI" sz="1200">
                          <a:solidFill>
                            <a:schemeClr val="bg1"/>
                          </a:solidFill>
                          <a:effectLst/>
                        </a:rPr>
                        <a:t>2–5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fi-FI" sz="1200" dirty="0">
                          <a:solidFill>
                            <a:schemeClr val="bg1"/>
                          </a:solidFill>
                          <a:effectLst/>
                        </a:rPr>
                        <a:t>1–1.5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solidFill>
                  <a:schemeClr val="tx1"/>
                </a:solidFill>
                <a:latin typeface="+mn-lt"/>
              </a:rPr>
              <a:t>How Should the Wound Be Anesthetized?</a:t>
            </a:r>
          </a:p>
        </p:txBody>
      </p:sp>
      <p:sp>
        <p:nvSpPr>
          <p:cNvPr id="8" name="Rectangle 7"/>
          <p:cNvSpPr/>
          <p:nvPr/>
        </p:nvSpPr>
        <p:spPr>
          <a:xfrm>
            <a:off x="1366559" y="4979158"/>
            <a:ext cx="8570749" cy="861774"/>
          </a:xfrm>
          <a:prstGeom prst="rect">
            <a:avLst/>
          </a:prstGeom>
        </p:spPr>
        <p:txBody>
          <a:bodyPr wrap="square">
            <a:spAutoFit/>
          </a:bodyPr>
          <a:lstStyle/>
          <a:p>
            <a:r>
              <a:rPr lang="en-US" sz="1000" b="0" i="0" u="none" strike="noStrike" dirty="0">
                <a:effectLst/>
                <a:latin typeface="Arial" charset="0"/>
              </a:rPr>
              <a:t>Maximum volume refers to the amount of solution that can be infiltrated for a single procedure. </a:t>
            </a:r>
          </a:p>
          <a:p>
            <a:r>
              <a:rPr lang="en-US" sz="1000" b="0" i="0" u="none" strike="noStrike" dirty="0">
                <a:effectLst/>
                <a:latin typeface="Georgia" charset="0"/>
              </a:rPr>
              <a:t>∗ Concentration of 1% means 1 g/100 mL, or 10 mg/</a:t>
            </a:r>
            <a:r>
              <a:rPr lang="en-US" sz="1000" b="0" i="0" u="none" strike="noStrike" dirty="0" err="1">
                <a:effectLst/>
                <a:latin typeface="Georgia" charset="0"/>
              </a:rPr>
              <a:t>mL.</a:t>
            </a:r>
            <a:r>
              <a:rPr lang="en-US" sz="1000" b="0" i="0" u="none" strike="noStrike" dirty="0">
                <a:effectLst/>
                <a:latin typeface="Georgia" charset="0"/>
              </a:rPr>
              <a:t> </a:t>
            </a:r>
          </a:p>
          <a:p>
            <a:r>
              <a:rPr lang="en-US" sz="1000" b="0" i="0" u="none" strike="noStrike" dirty="0">
                <a:effectLst/>
                <a:latin typeface="Georgia" charset="0"/>
              </a:rPr>
              <a:t>† When using 2% lidocaine, the maximum volume is halved: 17 mL for lidocaine without epinephrine and 24 mL for lidocaine with epinephrine. </a:t>
            </a:r>
          </a:p>
          <a:p>
            <a:r>
              <a:rPr lang="en-US" sz="1000" b="0" i="0" u="none" strike="noStrike" dirty="0">
                <a:effectLst/>
                <a:latin typeface="Georgia" charset="0"/>
              </a:rPr>
              <a:t>‡ Epinephrine concentration is normally written as 1:100,000 or 1:200,000, corresponding to 10 </a:t>
            </a:r>
            <a:r>
              <a:rPr lang="en-US" sz="1000" b="0" i="0" u="none" strike="noStrike" dirty="0" err="1">
                <a:effectLst/>
                <a:latin typeface="Georgia" charset="0"/>
              </a:rPr>
              <a:t>μg</a:t>
            </a:r>
            <a:r>
              <a:rPr lang="en-US" sz="1000" b="0" i="0" u="none" strike="noStrike" dirty="0">
                <a:effectLst/>
                <a:latin typeface="Georgia" charset="0"/>
              </a:rPr>
              <a:t>/mL and 5 </a:t>
            </a:r>
            <a:r>
              <a:rPr lang="en-US" sz="1000" b="0" i="0" u="none" strike="noStrike" dirty="0" err="1">
                <a:effectLst/>
                <a:latin typeface="Georgia" charset="0"/>
              </a:rPr>
              <a:t>μg</a:t>
            </a:r>
            <a:r>
              <a:rPr lang="en-US" sz="1000" b="0" i="0" u="none" strike="noStrike" dirty="0">
                <a:effectLst/>
                <a:latin typeface="Georgia" charset="0"/>
              </a:rPr>
              <a:t>/mL, respectively. </a:t>
            </a:r>
          </a:p>
          <a:p>
            <a:r>
              <a:rPr lang="en-US" sz="1000" b="0" i="0" u="none" strike="noStrike" dirty="0">
                <a:effectLst/>
                <a:latin typeface="Georgia" charset="0"/>
              </a:rPr>
              <a:t>§ Maximum dosage of bupivacaine as given by manufacturer. For pediatrics, most sources list 1.5–2.5 mg/kg for local infiltrate.</a:t>
            </a:r>
          </a:p>
        </p:txBody>
      </p:sp>
      <p:sp>
        <p:nvSpPr>
          <p:cNvPr id="10" name="TextBox 9"/>
          <p:cNvSpPr txBox="1"/>
          <p:nvPr/>
        </p:nvSpPr>
        <p:spPr>
          <a:xfrm>
            <a:off x="4273617" y="6160019"/>
            <a:ext cx="7653057" cy="307777"/>
          </a:xfrm>
          <a:prstGeom prst="rect">
            <a:avLst/>
          </a:prstGeom>
          <a:noFill/>
        </p:spPr>
        <p:txBody>
          <a:bodyPr wrap="none" rtlCol="0">
            <a:spAutoFit/>
          </a:bodyPr>
          <a:lstStyle/>
          <a:p>
            <a:r>
              <a:rPr lang="en-US" sz="1400" dirty="0"/>
              <a:t>Mankowitz SL, Laceration management. </a:t>
            </a:r>
            <a:r>
              <a:rPr lang="en-US" sz="1400" i="1" dirty="0"/>
              <a:t>Journal of Emergency Medicine </a:t>
            </a:r>
            <a:r>
              <a:rPr lang="en-US" sz="1400" dirty="0"/>
              <a:t>2017 (53)3:369-382. </a:t>
            </a:r>
          </a:p>
        </p:txBody>
      </p:sp>
    </p:spTree>
    <p:extLst>
      <p:ext uri="{BB962C8B-B14F-4D97-AF65-F5344CB8AC3E}">
        <p14:creationId xmlns:p14="http://schemas.microsoft.com/office/powerpoint/2010/main" val="1919677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latin typeface="+mn-lt"/>
              </a:rPr>
              <a:t>What Types of Dressings </a:t>
            </a:r>
            <a:br>
              <a:rPr lang="en-US" dirty="0">
                <a:solidFill>
                  <a:schemeClr val="tx1"/>
                </a:solidFill>
                <a:latin typeface="+mn-lt"/>
              </a:rPr>
            </a:br>
            <a:r>
              <a:rPr lang="en-US" dirty="0">
                <a:solidFill>
                  <a:schemeClr val="tx1"/>
                </a:solidFill>
                <a:latin typeface="+mn-lt"/>
              </a:rPr>
              <a:t>Should Be Applied?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9130062"/>
              </p:ext>
            </p:extLst>
          </p:nvPr>
        </p:nvGraphicFramePr>
        <p:xfrm>
          <a:off x="1694045" y="1607144"/>
          <a:ext cx="8171850" cy="3465369"/>
        </p:xfrm>
        <a:graphic>
          <a:graphicData uri="http://schemas.openxmlformats.org/drawingml/2006/table">
            <a:tbl>
              <a:tblPr/>
              <a:tblGrid>
                <a:gridCol w="1634370">
                  <a:extLst>
                    <a:ext uri="{9D8B030D-6E8A-4147-A177-3AD203B41FA5}">
                      <a16:colId xmlns:a16="http://schemas.microsoft.com/office/drawing/2014/main" val="20000"/>
                    </a:ext>
                  </a:extLst>
                </a:gridCol>
                <a:gridCol w="1634370">
                  <a:extLst>
                    <a:ext uri="{9D8B030D-6E8A-4147-A177-3AD203B41FA5}">
                      <a16:colId xmlns:a16="http://schemas.microsoft.com/office/drawing/2014/main" val="20001"/>
                    </a:ext>
                  </a:extLst>
                </a:gridCol>
                <a:gridCol w="1634370">
                  <a:extLst>
                    <a:ext uri="{9D8B030D-6E8A-4147-A177-3AD203B41FA5}">
                      <a16:colId xmlns:a16="http://schemas.microsoft.com/office/drawing/2014/main" val="20002"/>
                    </a:ext>
                  </a:extLst>
                </a:gridCol>
                <a:gridCol w="1634370">
                  <a:extLst>
                    <a:ext uri="{9D8B030D-6E8A-4147-A177-3AD203B41FA5}">
                      <a16:colId xmlns:a16="http://schemas.microsoft.com/office/drawing/2014/main" val="20003"/>
                    </a:ext>
                  </a:extLst>
                </a:gridCol>
                <a:gridCol w="1634370">
                  <a:extLst>
                    <a:ext uri="{9D8B030D-6E8A-4147-A177-3AD203B41FA5}">
                      <a16:colId xmlns:a16="http://schemas.microsoft.com/office/drawing/2014/main" val="20004"/>
                    </a:ext>
                  </a:extLst>
                </a:gridCol>
              </a:tblGrid>
              <a:tr h="641021">
                <a:tc>
                  <a:txBody>
                    <a:bodyPr/>
                    <a:lstStyle/>
                    <a:p>
                      <a:pPr algn="l" fontAlgn="t"/>
                      <a:r>
                        <a:rPr lang="en-US" sz="1400" b="0" dirty="0">
                          <a:solidFill>
                            <a:schemeClr val="tx1"/>
                          </a:solidFill>
                          <a:effectLst/>
                        </a:rPr>
                        <a:t>Dressing Type </a:t>
                      </a: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algn="l" fontAlgn="t"/>
                      <a:r>
                        <a:rPr lang="en-US" sz="1400" b="0" dirty="0">
                          <a:solidFill>
                            <a:schemeClr val="tx1"/>
                          </a:solidFill>
                          <a:effectLst/>
                        </a:rPr>
                        <a:t>Description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algn="l" fontAlgn="t"/>
                      <a:r>
                        <a:rPr lang="en-US" sz="1400" b="0">
                          <a:solidFill>
                            <a:schemeClr val="tx1"/>
                          </a:solidFill>
                          <a:effectLst/>
                        </a:rPr>
                        <a:t>Fluid Absorption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algn="l" fontAlgn="t"/>
                      <a:r>
                        <a:rPr lang="en-US" sz="1400" b="0">
                          <a:solidFill>
                            <a:schemeClr val="tx1"/>
                          </a:solidFill>
                          <a:effectLst/>
                        </a:rPr>
                        <a:t>Dressing Change Frequency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algn="l" fontAlgn="t"/>
                      <a:r>
                        <a:rPr lang="is-IS" sz="1400" b="0" dirty="0">
                          <a:solidFill>
                            <a:schemeClr val="tx1"/>
                          </a:solidFill>
                          <a:effectLst/>
                        </a:rPr>
                        <a:t>Cost  </a:t>
                      </a:r>
                      <a:r>
                        <a:rPr lang="is-IS" sz="1400" b="0" u="none" strike="noStrike" baseline="30000" dirty="0">
                          <a:solidFill>
                            <a:schemeClr val="tx1"/>
                          </a:solidFill>
                          <a:effectLst/>
                          <a:latin typeface="Arial" charset="0"/>
                          <a:hlinkClick r:id="rId2">
                            <a:extLst>
                              <a:ext uri="{A12FA001-AC4F-418D-AE19-62706E023703}">
                                <ahyp:hlinkClr xmlns:ahyp="http://schemas.microsoft.com/office/drawing/2018/hyperlinkcolor" val="tx"/>
                              </a:ext>
                            </a:extLst>
                          </a:hlinkClick>
                        </a:rPr>
                        <a:t>∗ </a:t>
                      </a:r>
                      <a:r>
                        <a:rPr lang="is-IS" sz="1400" b="0" dirty="0">
                          <a:solidFill>
                            <a:schemeClr val="tx1"/>
                          </a:solidFill>
                          <a:effectLst/>
                        </a:rPr>
                        <a:t>($)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0"/>
                  </a:ext>
                </a:extLst>
              </a:tr>
              <a:tr h="641021">
                <a:tc>
                  <a:txBody>
                    <a:bodyPr/>
                    <a:lstStyle/>
                    <a:p>
                      <a:pPr fontAlgn="t"/>
                      <a:r>
                        <a:rPr lang="en-US" sz="1400" dirty="0">
                          <a:solidFill>
                            <a:schemeClr val="tx1"/>
                          </a:solidFill>
                          <a:effectLst/>
                        </a:rPr>
                        <a:t>Gauze </a:t>
                      </a: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en-US" sz="1400" dirty="0">
                          <a:solidFill>
                            <a:schemeClr val="tx1"/>
                          </a:solidFill>
                          <a:effectLst/>
                        </a:rPr>
                        <a:t>Cotton or synthetic mesh, opaque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mr-IN" sz="1400" dirty="0">
                          <a:solidFill>
                            <a:schemeClr val="tx1"/>
                          </a:solidFill>
                          <a:effectLst/>
                        </a:rPr>
                        <a:t>+++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hu-HU" sz="1400">
                          <a:solidFill>
                            <a:schemeClr val="tx1"/>
                          </a:solidFill>
                          <a:effectLst/>
                        </a:rPr>
                        <a:t>12–24 h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is-IS" sz="1400" dirty="0">
                          <a:solidFill>
                            <a:schemeClr val="tx1"/>
                          </a:solidFill>
                          <a:effectLst/>
                        </a:rPr>
                        <a:t>3.05 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1"/>
                  </a:ext>
                </a:extLst>
              </a:tr>
              <a:tr h="901285">
                <a:tc>
                  <a:txBody>
                    <a:bodyPr/>
                    <a:lstStyle/>
                    <a:p>
                      <a:pPr fontAlgn="t"/>
                      <a:r>
                        <a:rPr lang="en-US" sz="1400">
                          <a:solidFill>
                            <a:schemeClr val="tx1"/>
                          </a:solidFill>
                          <a:effectLst/>
                        </a:rPr>
                        <a:t>Film </a:t>
                      </a: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en-US" sz="1400">
                          <a:solidFill>
                            <a:schemeClr val="tx1"/>
                          </a:solidFill>
                          <a:effectLst/>
                        </a:rPr>
                        <a:t>Thin plastic transparent membrane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sk-SK" sz="1400" dirty="0">
                          <a:solidFill>
                            <a:schemeClr val="tx1"/>
                          </a:solidFill>
                          <a:effectLst/>
                        </a:rPr>
                        <a:t>−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sk-SK" sz="1400" dirty="0">
                          <a:solidFill>
                            <a:schemeClr val="tx1"/>
                          </a:solidFill>
                          <a:effectLst/>
                        </a:rPr>
                        <a:t>7 d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ru-RU" sz="1400" dirty="0">
                          <a:solidFill>
                            <a:schemeClr val="tx1"/>
                          </a:solidFill>
                          <a:effectLst/>
                        </a:rPr>
                        <a:t>0.39 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2"/>
                  </a:ext>
                </a:extLst>
              </a:tr>
              <a:tr h="901285">
                <a:tc>
                  <a:txBody>
                    <a:bodyPr/>
                    <a:lstStyle/>
                    <a:p>
                      <a:pPr fontAlgn="t"/>
                      <a:r>
                        <a:rPr lang="en-US" sz="1400">
                          <a:solidFill>
                            <a:schemeClr val="tx1"/>
                          </a:solidFill>
                          <a:effectLst/>
                        </a:rPr>
                        <a:t>Hydrocolloid </a:t>
                      </a: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en-US" sz="1400">
                          <a:solidFill>
                            <a:schemeClr val="tx1"/>
                          </a:solidFill>
                          <a:effectLst/>
                        </a:rPr>
                        <a:t>Thicker plastic translucent membrane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mr-IN" sz="1400">
                          <a:solidFill>
                            <a:schemeClr val="tx1"/>
                          </a:solidFill>
                          <a:effectLst/>
                        </a:rPr>
                        <a:t>+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sk-SK" sz="1400" dirty="0">
                          <a:solidFill>
                            <a:schemeClr val="tx1"/>
                          </a:solidFill>
                          <a:effectLst/>
                        </a:rPr>
                        <a:t>7 d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ru-RU" sz="1400" dirty="0">
                          <a:solidFill>
                            <a:schemeClr val="tx1"/>
                          </a:solidFill>
                          <a:effectLst/>
                        </a:rPr>
                        <a:t>0.41 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3"/>
                  </a:ext>
                </a:extLst>
              </a:tr>
              <a:tr h="380757">
                <a:tc>
                  <a:txBody>
                    <a:bodyPr/>
                    <a:lstStyle/>
                    <a:p>
                      <a:pPr fontAlgn="t"/>
                      <a:r>
                        <a:rPr lang="en-US" sz="1400">
                          <a:solidFill>
                            <a:schemeClr val="tx1"/>
                          </a:solidFill>
                          <a:effectLst/>
                        </a:rPr>
                        <a:t>Foam </a:t>
                      </a:r>
                    </a:p>
                  </a:txBody>
                  <a:tcPr marL="63500" marR="63500" marT="63500" marB="63500">
                    <a:lnL>
                      <a:noFill/>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en-US" sz="1400">
                          <a:solidFill>
                            <a:schemeClr val="tx1"/>
                          </a:solidFill>
                          <a:effectLst/>
                        </a:rPr>
                        <a:t>Thick, opaque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mr-IN" sz="1400">
                          <a:solidFill>
                            <a:schemeClr val="tx1"/>
                          </a:solidFill>
                          <a:effectLst/>
                        </a:rPr>
                        <a:t>++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sk-SK" sz="1400">
                          <a:solidFill>
                            <a:schemeClr val="tx1"/>
                          </a:solidFill>
                          <a:effectLst/>
                        </a:rPr>
                        <a:t>3 d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tc>
                  <a:txBody>
                    <a:bodyPr/>
                    <a:lstStyle/>
                    <a:p>
                      <a:pPr fontAlgn="t"/>
                      <a:r>
                        <a:rPr lang="ru-RU" sz="1400" dirty="0">
                          <a:solidFill>
                            <a:schemeClr val="tx1"/>
                          </a:solidFill>
                          <a:effectLst/>
                        </a:rPr>
                        <a:t>1.65 </a:t>
                      </a:r>
                    </a:p>
                  </a:txBody>
                  <a:tcPr marL="63500" marR="63500" marT="63500" marB="63500">
                    <a:lnL w="12700" cap="flat" cmpd="sng" algn="ctr">
                      <a:solidFill>
                        <a:srgbClr val="DCDCDC"/>
                      </a:solidFill>
                      <a:prstDash val="solid"/>
                      <a:round/>
                      <a:headEnd type="none" w="med" len="med"/>
                      <a:tailEnd type="none" w="med" len="med"/>
                    </a:lnL>
                    <a:lnR w="12700" cap="flat" cmpd="sng" algn="ctr">
                      <a:solidFill>
                        <a:srgbClr val="DCDCDC"/>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5"/>
          <p:cNvSpPr txBox="1"/>
          <p:nvPr/>
        </p:nvSpPr>
        <p:spPr>
          <a:xfrm>
            <a:off x="1819175" y="5188017"/>
            <a:ext cx="8046720" cy="830997"/>
          </a:xfrm>
          <a:prstGeom prst="rect">
            <a:avLst/>
          </a:prstGeom>
          <a:noFill/>
        </p:spPr>
        <p:txBody>
          <a:bodyPr wrap="square" rtlCol="0">
            <a:spAutoFit/>
          </a:bodyPr>
          <a:lstStyle/>
          <a:p>
            <a:pPr lvl="0"/>
            <a:r>
              <a:rPr kumimoji="0" lang="x-none" altLang="x-none" sz="1200" b="0" i="0" u="none" strike="noStrike" cap="none" normalizeH="0" baseline="0" dirty="0">
                <a:ln>
                  <a:noFill/>
                </a:ln>
                <a:effectLst/>
                <a:latin typeface="Arial" charset="0"/>
              </a:rPr>
              <a:t>∗ Cost is based on retail cost in US dollars </a:t>
            </a:r>
            <a:r>
              <a:rPr kumimoji="0" lang="x-none" altLang="x-none" sz="1200" b="0" i="0" strike="noStrike" cap="none" normalizeH="0" baseline="0" dirty="0">
                <a:ln>
                  <a:noFill/>
                </a:ln>
                <a:effectLst/>
              </a:rPr>
              <a:t>as of May 2, 2017. Assumptions include purchase of sufficient quantities of dressings to cover a 5-cm diameter wound and last until suture removal in 7 days. Hospital acquisition cost is likely to be much less. Cost of gauze includes purchase of adhesive tape.</a:t>
            </a:r>
            <a:endParaRPr kumimoji="0" lang="x-none" altLang="x-none" sz="1200" b="0" i="0" strike="noStrike" cap="none" normalizeH="0" baseline="0" dirty="0">
              <a:ln>
                <a:noFill/>
              </a:ln>
              <a:effectLst/>
              <a:latin typeface="Arial" charset="0"/>
            </a:endParaRPr>
          </a:p>
          <a:p>
            <a:endParaRPr lang="en-US" sz="1200" dirty="0"/>
          </a:p>
        </p:txBody>
      </p:sp>
      <p:sp>
        <p:nvSpPr>
          <p:cNvPr id="9" name="TextBox 8"/>
          <p:cNvSpPr txBox="1"/>
          <p:nvPr/>
        </p:nvSpPr>
        <p:spPr>
          <a:xfrm>
            <a:off x="4273617" y="6160019"/>
            <a:ext cx="7232877" cy="307777"/>
          </a:xfrm>
          <a:prstGeom prst="rect">
            <a:avLst/>
          </a:prstGeom>
          <a:noFill/>
        </p:spPr>
        <p:txBody>
          <a:bodyPr wrap="none" rtlCol="0">
            <a:spAutoFit/>
          </a:bodyPr>
          <a:lstStyle/>
          <a:p>
            <a:r>
              <a:rPr lang="en-US" sz="1400" dirty="0"/>
              <a:t>Mankowitz SL, Laceration management. </a:t>
            </a:r>
            <a:r>
              <a:rPr lang="en-US" sz="1400" i="1" dirty="0"/>
              <a:t>Journal of Emergency Medicine </a:t>
            </a:r>
            <a:r>
              <a:rPr lang="en-US" sz="1400" dirty="0"/>
              <a:t>2017 (53)3:369-382. </a:t>
            </a:r>
          </a:p>
        </p:txBody>
      </p:sp>
    </p:spTree>
    <p:extLst>
      <p:ext uri="{BB962C8B-B14F-4D97-AF65-F5344CB8AC3E}">
        <p14:creationId xmlns:p14="http://schemas.microsoft.com/office/powerpoint/2010/main" val="1068337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00000"/>
              </a:buClr>
            </a:pPr>
            <a:r>
              <a:rPr lang="en-US" dirty="0">
                <a:solidFill>
                  <a:schemeClr val="tx1"/>
                </a:solidFill>
                <a:latin typeface="+mn-lt"/>
              </a:rPr>
              <a:t>How to Treat Dental Emergencies?</a:t>
            </a:r>
          </a:p>
        </p:txBody>
      </p:sp>
      <p:sp>
        <p:nvSpPr>
          <p:cNvPr id="3" name="Content Placeholder 2"/>
          <p:cNvSpPr>
            <a:spLocks noGrp="1"/>
          </p:cNvSpPr>
          <p:nvPr>
            <p:ph idx="1"/>
          </p:nvPr>
        </p:nvSpPr>
        <p:spPr/>
        <p:txBody>
          <a:bodyPr>
            <a:normAutofit fontScale="92500" lnSpcReduction="10000"/>
          </a:bodyPr>
          <a:lstStyle/>
          <a:p>
            <a:pPr>
              <a:buClr>
                <a:srgbClr val="C00000"/>
              </a:buClr>
            </a:pPr>
            <a:r>
              <a:rPr lang="en-US" dirty="0">
                <a:solidFill>
                  <a:schemeClr val="tx1"/>
                </a:solidFill>
              </a:rPr>
              <a:t>With traumatic fractures, loosening, or complete avulsion of the tooth, the primary goal of treatment is to preserve or restore the integrity of the tooth and the secondary goal is </a:t>
            </a:r>
            <a:r>
              <a:rPr lang="en-US" dirty="0" err="1">
                <a:solidFill>
                  <a:schemeClr val="tx1"/>
                </a:solidFill>
              </a:rPr>
              <a:t>cosmesis</a:t>
            </a:r>
            <a:r>
              <a:rPr lang="en-US" dirty="0">
                <a:solidFill>
                  <a:schemeClr val="tx1"/>
                </a:solidFill>
              </a:rPr>
              <a:t>. </a:t>
            </a:r>
          </a:p>
          <a:p>
            <a:pPr>
              <a:buClr>
                <a:srgbClr val="C00000"/>
              </a:buClr>
            </a:pPr>
            <a:r>
              <a:rPr lang="en-US" dirty="0">
                <a:solidFill>
                  <a:schemeClr val="tx1"/>
                </a:solidFill>
              </a:rPr>
              <a:t>Primary teeth are never replaced if avulsed. </a:t>
            </a:r>
          </a:p>
          <a:p>
            <a:pPr>
              <a:buClr>
                <a:srgbClr val="C00000"/>
              </a:buClr>
            </a:pPr>
            <a:r>
              <a:rPr lang="en-US" dirty="0">
                <a:solidFill>
                  <a:schemeClr val="tx1"/>
                </a:solidFill>
              </a:rPr>
              <a:t>Dental infections range from simple caries to life-threatening infections, such as acute necrotizing ulcerative gingivitis and Ludwig angina. In the emergency department (ED), assessing the extent of infection, antibiotic and analgesia administration, imaging, and prompt referral to a dentist or oral surgeon are paramount. </a:t>
            </a:r>
          </a:p>
          <a:p>
            <a:pPr>
              <a:buClr>
                <a:srgbClr val="C00000"/>
              </a:buClr>
            </a:pPr>
            <a:r>
              <a:rPr lang="en-US" dirty="0">
                <a:solidFill>
                  <a:schemeClr val="tx1"/>
                </a:solidFill>
              </a:rPr>
              <a:t>Key ED procedures include dental blocks for pain relief, reducing and splinting teeth, and achieving hemostasis.</a:t>
            </a:r>
          </a:p>
          <a:p>
            <a:pPr>
              <a:buClr>
                <a:srgbClr val="C00000"/>
              </a:buClr>
            </a:pPr>
            <a:endParaRPr lang="en-US" dirty="0">
              <a:solidFill>
                <a:schemeClr val="tx1"/>
              </a:solidFill>
            </a:endParaRPr>
          </a:p>
        </p:txBody>
      </p:sp>
      <p:sp>
        <p:nvSpPr>
          <p:cNvPr id="4" name="TextBox 3"/>
          <p:cNvSpPr txBox="1"/>
          <p:nvPr/>
        </p:nvSpPr>
        <p:spPr>
          <a:xfrm>
            <a:off x="4910898" y="5915353"/>
            <a:ext cx="6052070" cy="523220"/>
          </a:xfrm>
          <a:prstGeom prst="rect">
            <a:avLst/>
          </a:prstGeom>
          <a:noFill/>
        </p:spPr>
        <p:txBody>
          <a:bodyPr wrap="square" rtlCol="0">
            <a:spAutoFit/>
          </a:bodyPr>
          <a:lstStyle/>
          <a:p>
            <a:pPr>
              <a:buClr>
                <a:srgbClr val="C00000"/>
              </a:buClr>
            </a:pPr>
            <a:r>
              <a:rPr lang="en-US" sz="1400" dirty="0" err="1"/>
              <a:t>Hammel</a:t>
            </a:r>
            <a:r>
              <a:rPr lang="en-US" sz="1400" dirty="0"/>
              <a:t> JM, et al. Dental Emergencies.  Emergency Medical Clinics of North America 2019 (37)1: 81-93.</a:t>
            </a:r>
          </a:p>
        </p:txBody>
      </p:sp>
    </p:spTree>
    <p:extLst>
      <p:ext uri="{BB962C8B-B14F-4D97-AF65-F5344CB8AC3E}">
        <p14:creationId xmlns:p14="http://schemas.microsoft.com/office/powerpoint/2010/main" val="1674567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6349</TotalTime>
  <Words>4044</Words>
  <Application>Microsoft Macintosh PowerPoint</Application>
  <PresentationFormat>Widescreen</PresentationFormat>
  <Paragraphs>246</Paragraphs>
  <Slides>47</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Arial Rounded MT Bold</vt:lpstr>
      <vt:lpstr>Calibri</vt:lpstr>
      <vt:lpstr>Calibri Light</vt:lpstr>
      <vt:lpstr>Georgia</vt:lpstr>
      <vt:lpstr>Office Theme</vt:lpstr>
      <vt:lpstr>Custom Design</vt:lpstr>
      <vt:lpstr>Dermatologic Wound Emergencies  Wednesday, October 2, 2024 </vt:lpstr>
      <vt:lpstr>Agenda</vt:lpstr>
      <vt:lpstr>What Are Leading Skin Conditions that Bring Patients to ED?</vt:lpstr>
      <vt:lpstr>What Is New in Laceration Management? </vt:lpstr>
      <vt:lpstr>How to Manage Lacerations</vt:lpstr>
      <vt:lpstr>What New Materials Are Available to Close Lacerations?</vt:lpstr>
      <vt:lpstr>How Should the Wound Be Anesthetized?</vt:lpstr>
      <vt:lpstr>What Types of Dressings  Should Be Applied? </vt:lpstr>
      <vt:lpstr>How to Treat Dental Emergencies?</vt:lpstr>
      <vt:lpstr>How to manage Autonomic Dysreflexia </vt:lpstr>
      <vt:lpstr>What Is Treatment for Autonomic Dysreflexia with Neurologic Complications? </vt:lpstr>
      <vt:lpstr>What Is Treatment for Autonomic Dysreflexia with Neurologic Complications? </vt:lpstr>
      <vt:lpstr>What is Acute Compartment Syndrome (ACS) </vt:lpstr>
      <vt:lpstr>How to Diagnose and Treat Acute Compartment Syndrome? </vt:lpstr>
      <vt:lpstr>How to Manage Steven Johnson Syndrome? </vt:lpstr>
      <vt:lpstr>How to Prevent Pressure Injuries in the ED</vt:lpstr>
      <vt:lpstr> What Are Effects of Antibiotics on Culture Yield of Bone Biopsy? </vt:lpstr>
      <vt:lpstr>What Are Effects of Antibiotics on Culture Yield of Bone Biopsy? </vt:lpstr>
      <vt:lpstr>What is Effect of Withholding Antibiotics Prior to Bone  Biopsy in Patients With Suspected Osteomyelitis </vt:lpstr>
      <vt:lpstr>What Is Surgical Treatment for Diabetic Forefoot Osteomyelitis? </vt:lpstr>
      <vt:lpstr>How to Treat Septic Arthritis? </vt:lpstr>
      <vt:lpstr>How to Treat Fournier’s Gangrene With Septic Shock</vt:lpstr>
      <vt:lpstr>How to Treat Fournier’s Gangrene With Septic Shock</vt:lpstr>
      <vt:lpstr>How to Prevent Peritoneal Dialysis Infections? </vt:lpstr>
      <vt:lpstr>PowerPoint Presentation</vt:lpstr>
      <vt:lpstr>How to Diagnose Pyoderma Gangrenosum versus Chronic Venous Ulceration?</vt:lpstr>
      <vt:lpstr>How to Diagnose Pyoderma Gangrenosum versus Chronic Venous Ulceration? </vt:lpstr>
      <vt:lpstr>How Can Negative Pressure Wound Therapy Help in Early-stage Management of Complex Wounds?</vt:lpstr>
      <vt:lpstr>What is the difference between negative pressure wound therapy with instillation (NPWTi-d) and reticulated open-cell foam dressing ROCF?</vt:lpstr>
      <vt:lpstr>How to use negative pressure therapy?</vt:lpstr>
      <vt:lpstr>PowerPoint Presentation</vt:lpstr>
      <vt:lpstr>Are Antibiotic-impregnated calcium sulfate beads effective in accelerating healing? </vt:lpstr>
      <vt:lpstr>PowerPoint Presentation</vt:lpstr>
      <vt:lpstr>What Are the Operative Techniques for Chronic Wounds?</vt:lpstr>
      <vt:lpstr>PowerPoint Presentation</vt:lpstr>
      <vt:lpstr>What Are the Operative Techniques for Chronic Wounds? </vt:lpstr>
      <vt:lpstr>What Are the Operative Techniques for Chronic Wounds? </vt:lpstr>
      <vt:lpstr>What Are the Operative Techniques for Chronic Wounds? </vt:lpstr>
      <vt:lpstr>What Are the Operative Techniques for Chronic Wounds? </vt:lpstr>
      <vt:lpstr>What Are the Operative Techniques for Chronic Wounds? </vt:lpstr>
      <vt:lpstr>What are typical numbers for wound service? </vt:lpstr>
      <vt:lpstr>What is basic framework for treating wounds? </vt:lpstr>
      <vt:lpstr>What is basic framework for treating wounds? </vt:lpstr>
      <vt:lpstr>PowerPoint Presentation</vt:lpstr>
      <vt:lpstr>PowerPoint Presentation</vt:lpstr>
      <vt:lpstr>What is basic framework for treating wounds? </vt:lpstr>
      <vt:lpstr>What is basic framework for treating wounds?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113</cp:revision>
  <dcterms:created xsi:type="dcterms:W3CDTF">2019-08-08T12:30:57Z</dcterms:created>
  <dcterms:modified xsi:type="dcterms:W3CDTF">2024-07-16T15:41:44Z</dcterms:modified>
</cp:coreProperties>
</file>