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1639" r:id="rId2"/>
    <p:sldId id="352" r:id="rId3"/>
    <p:sldId id="1917" r:id="rId4"/>
    <p:sldId id="1892" r:id="rId5"/>
    <p:sldId id="1893" r:id="rId6"/>
    <p:sldId id="1613" r:id="rId7"/>
    <p:sldId id="1891" r:id="rId8"/>
    <p:sldId id="1889" r:id="rId9"/>
    <p:sldId id="1894" r:id="rId10"/>
    <p:sldId id="1895" r:id="rId11"/>
    <p:sldId id="1916" r:id="rId12"/>
    <p:sldId id="1505" r:id="rId13"/>
    <p:sldId id="1555" r:id="rId14"/>
    <p:sldId id="1609" r:id="rId15"/>
    <p:sldId id="1618" r:id="rId16"/>
    <p:sldId id="1617" r:id="rId17"/>
    <p:sldId id="1610" r:id="rId18"/>
    <p:sldId id="1611" r:id="rId19"/>
    <p:sldId id="1621" r:id="rId20"/>
    <p:sldId id="1614" r:id="rId21"/>
    <p:sldId id="1615" r:id="rId22"/>
    <p:sldId id="1616" r:id="rId23"/>
    <p:sldId id="161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01"/>
    <p:restoredTop sz="95934"/>
  </p:normalViewPr>
  <p:slideViewPr>
    <p:cSldViewPr snapToGrid="0">
      <p:cViewPr varScale="1">
        <p:scale>
          <a:sx n="104" d="100"/>
          <a:sy n="104" d="100"/>
        </p:scale>
        <p:origin x="240"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BEC88-D47D-DA4C-A75F-2FA522194CCC}"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95A64-69C9-ED4E-A045-70CDB989D9E9}" type="slidenum">
              <a:rPr lang="en-US" smtClean="0"/>
              <a:t>‹#›</a:t>
            </a:fld>
            <a:endParaRPr lang="en-US"/>
          </a:p>
        </p:txBody>
      </p:sp>
    </p:spTree>
    <p:extLst>
      <p:ext uri="{BB962C8B-B14F-4D97-AF65-F5344CB8AC3E}">
        <p14:creationId xmlns:p14="http://schemas.microsoft.com/office/powerpoint/2010/main" val="187791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Acute </a:t>
            </a:r>
            <a:r>
              <a:rPr lang="en-US" dirty="0" err="1"/>
              <a:t>vs</a:t>
            </a:r>
            <a:r>
              <a:rPr lang="en-US" dirty="0"/>
              <a:t> chronic…. How do we decide?  How should we think about this patient.</a:t>
            </a:r>
          </a:p>
        </p:txBody>
      </p:sp>
      <p:sp>
        <p:nvSpPr>
          <p:cNvPr id="4" name="Slide Number Placeholder 3"/>
          <p:cNvSpPr>
            <a:spLocks noGrp="1"/>
          </p:cNvSpPr>
          <p:nvPr>
            <p:ph type="sldNum" sz="quarter" idx="10"/>
          </p:nvPr>
        </p:nvSpPr>
        <p:spPr/>
        <p:txBody>
          <a:bodyPr/>
          <a:lstStyle/>
          <a:p>
            <a:fld id="{F54AE61C-4B42-4DD9-991B-26DE99E48C10}" type="slidenum">
              <a:rPr lang="en-US" smtClean="0"/>
              <a:pPr/>
              <a:t>3</a:t>
            </a:fld>
            <a:endParaRPr lang="en-US"/>
          </a:p>
        </p:txBody>
      </p:sp>
    </p:spTree>
    <p:extLst>
      <p:ext uri="{BB962C8B-B14F-4D97-AF65-F5344CB8AC3E}">
        <p14:creationId xmlns:p14="http://schemas.microsoft.com/office/powerpoint/2010/main" val="143877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Times New Roman" pitchFamily="41" charset="0"/>
              </a:rPr>
              <a:t>PAD is more prevalent than cancer or stroke and </a:t>
            </a:r>
            <a:r>
              <a:rPr lang="en-US" dirty="0" err="1">
                <a:latin typeface="Times New Roman" pitchFamily="41" charset="0"/>
              </a:rPr>
              <a:t>alzheimers</a:t>
            </a:r>
            <a:r>
              <a:rPr lang="en-US" dirty="0">
                <a:latin typeface="Times New Roman" pitchFamily="41" charset="0"/>
              </a:rPr>
              <a:t> together. The five year mortality rate for PAD is higher than stroke, coronary artery disease, or breast cancer. It is time to bring this number down! </a:t>
            </a:r>
          </a:p>
          <a:p>
            <a:pPr eaLnBrk="1" hangingPunct="1"/>
            <a:r>
              <a:rPr lang="en-US">
                <a:latin typeface="Times New Roman" pitchFamily="41" charset="0"/>
              </a:rPr>
              <a:t>Note: CHF = congestive heart failure</a:t>
            </a:r>
          </a:p>
          <a:p>
            <a:endParaRPr lang="en-US"/>
          </a:p>
        </p:txBody>
      </p:sp>
      <p:sp>
        <p:nvSpPr>
          <p:cNvPr id="4" name="Slide Number Placeholder 3"/>
          <p:cNvSpPr>
            <a:spLocks noGrp="1"/>
          </p:cNvSpPr>
          <p:nvPr>
            <p:ph type="sldNum" sz="quarter" idx="10"/>
          </p:nvPr>
        </p:nvSpPr>
        <p:spPr/>
        <p:txBody>
          <a:bodyPr/>
          <a:lstStyle/>
          <a:p>
            <a:fld id="{F54AE61C-4B42-4DD9-991B-26DE99E48C10}" type="slidenum">
              <a:rPr lang="en-US" smtClean="0"/>
              <a:pPr/>
              <a:t>8</a:t>
            </a:fld>
            <a:endParaRPr lang="en-US"/>
          </a:p>
        </p:txBody>
      </p:sp>
    </p:spTree>
    <p:extLst>
      <p:ext uri="{BB962C8B-B14F-4D97-AF65-F5344CB8AC3E}">
        <p14:creationId xmlns:p14="http://schemas.microsoft.com/office/powerpoint/2010/main" val="130666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4031-F440-1AB7-E1F0-05F9BDD35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14CBFA-41C2-1BCA-80D6-8E3D3176D9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620567-7387-63E9-9903-D0B7C02C37D6}"/>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5" name="Footer Placeholder 4">
            <a:extLst>
              <a:ext uri="{FF2B5EF4-FFF2-40B4-BE49-F238E27FC236}">
                <a16:creationId xmlns:a16="http://schemas.microsoft.com/office/drawing/2014/main" id="{F38D2646-8B7D-76B5-6655-B9703DEFD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7F49B-D44E-9910-0135-5F674137789B}"/>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357485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0681-C786-6906-6039-A089EFFFF9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AB444F-F6B2-F214-95B8-5D4CC0F731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44A8B-0953-FAA8-DF81-2299A1A9D3BC}"/>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5" name="Footer Placeholder 4">
            <a:extLst>
              <a:ext uri="{FF2B5EF4-FFF2-40B4-BE49-F238E27FC236}">
                <a16:creationId xmlns:a16="http://schemas.microsoft.com/office/drawing/2014/main" id="{18463CF7-B42B-C574-2808-E84A10D42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59771-B067-FF5E-4D24-E74855F60088}"/>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260429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87C09-79B1-B2FB-AC27-66DCDC0A84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5DB1C8-B4A0-FB65-2976-B6F7119D97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63484-5CB0-6FA9-90B8-E417770B5C24}"/>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5" name="Footer Placeholder 4">
            <a:extLst>
              <a:ext uri="{FF2B5EF4-FFF2-40B4-BE49-F238E27FC236}">
                <a16:creationId xmlns:a16="http://schemas.microsoft.com/office/drawing/2014/main" id="{481689AE-7BA8-7B90-653E-5392F16B6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81EBA-0E8A-6984-6210-D0294FDB1C06}"/>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2467105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13533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C40C-5E5A-4202-CA17-335D462F141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46C6A21-DBED-3513-0BF8-E6D0580017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6D22E-DE07-F729-7643-A6366789140D}"/>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5" name="Footer Placeholder 4">
            <a:extLst>
              <a:ext uri="{FF2B5EF4-FFF2-40B4-BE49-F238E27FC236}">
                <a16:creationId xmlns:a16="http://schemas.microsoft.com/office/drawing/2014/main" id="{C88DB92B-A8FB-CCF0-AFED-4B628B65A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1E438-BEDB-C637-B5C4-34FCBD297846}"/>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240113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B9E7-B96B-E35E-4292-034EC0EB30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8699CE-D58B-AB53-79A2-BC19D5355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4B5B55-5946-D800-1D52-8F320256E91C}"/>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5" name="Footer Placeholder 4">
            <a:extLst>
              <a:ext uri="{FF2B5EF4-FFF2-40B4-BE49-F238E27FC236}">
                <a16:creationId xmlns:a16="http://schemas.microsoft.com/office/drawing/2014/main" id="{ED8563F6-8731-FAB9-D94A-5B9534D0B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F5B38-7371-94BB-7AD4-B0B7929510CB}"/>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157830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C785-2888-2D6A-F331-1E3EF7CB6B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4AFE7-5F8B-16A1-7040-48CE6079D2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E10FD5-C855-8E9A-CEA4-F16C0798E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950997-CF0A-DAF2-11A3-634AC404BD59}"/>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6" name="Footer Placeholder 5">
            <a:extLst>
              <a:ext uri="{FF2B5EF4-FFF2-40B4-BE49-F238E27FC236}">
                <a16:creationId xmlns:a16="http://schemas.microsoft.com/office/drawing/2014/main" id="{A692D1F2-F736-5746-211A-3BD3815FE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CC2A8-8E64-A55D-F148-431ADF3C69F4}"/>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422017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6DCE-5B4F-6487-EBBE-1FE1D33CB6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3DEF9-D81B-14FC-1857-0A6881BDC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6898BF-8F26-CFC2-BA21-A57094E6A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F74F31-37FA-0C75-5DA9-4F06E2306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A0EA0-677C-A6B4-4F7A-090EFD3E00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3E0EB7-EC14-0450-883F-2B13ADA12A8F}"/>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8" name="Footer Placeholder 7">
            <a:extLst>
              <a:ext uri="{FF2B5EF4-FFF2-40B4-BE49-F238E27FC236}">
                <a16:creationId xmlns:a16="http://schemas.microsoft.com/office/drawing/2014/main" id="{6E6943BD-5CF8-23D9-161C-0E1556455C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99612C-FE92-1F58-B267-A2B375E1F797}"/>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124508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36A7-0B46-56B1-0702-DBA6275239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8AE60-1F0A-FBE8-1FB0-8A39965AF9C7}"/>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4" name="Footer Placeholder 3">
            <a:extLst>
              <a:ext uri="{FF2B5EF4-FFF2-40B4-BE49-F238E27FC236}">
                <a16:creationId xmlns:a16="http://schemas.microsoft.com/office/drawing/2014/main" id="{F1597E06-71A5-EAED-A091-9F28E22E0C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A8AB1B-3A1F-760A-DFE1-C72C5027619E}"/>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126263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11BFA-34F0-0514-E79F-653B71F1E7A2}"/>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3" name="Footer Placeholder 2">
            <a:extLst>
              <a:ext uri="{FF2B5EF4-FFF2-40B4-BE49-F238E27FC236}">
                <a16:creationId xmlns:a16="http://schemas.microsoft.com/office/drawing/2014/main" id="{8C4DCD97-551E-4073-4291-8EE3340B5E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306897-0D02-27C2-BEF3-38CBDDAADB12}"/>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34606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9786-470E-B459-B565-F66BE0BFC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DC80CB-EFD9-DDCF-F730-5236A5348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37150D-0D6C-4379-A28A-794864E62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C10120-E6AA-0E2B-CFFB-4831C4113EFF}"/>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6" name="Footer Placeholder 5">
            <a:extLst>
              <a:ext uri="{FF2B5EF4-FFF2-40B4-BE49-F238E27FC236}">
                <a16:creationId xmlns:a16="http://schemas.microsoft.com/office/drawing/2014/main" id="{49344781-E871-B727-95A4-E89377C61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CE9C7-0521-0E9B-DBBB-1435C92B37A1}"/>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260379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5AF5-E729-2A76-3C01-5536CE9AF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98961-AEB2-DE9F-6296-A82DBD4C1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2DE228-1E2C-43F6-5020-E5621DFD6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1CB2D-3C1E-1CD0-75F5-92A903B14995}"/>
              </a:ext>
            </a:extLst>
          </p:cNvPr>
          <p:cNvSpPr>
            <a:spLocks noGrp="1"/>
          </p:cNvSpPr>
          <p:nvPr>
            <p:ph type="dt" sz="half" idx="10"/>
          </p:nvPr>
        </p:nvSpPr>
        <p:spPr/>
        <p:txBody>
          <a:bodyPr/>
          <a:lstStyle/>
          <a:p>
            <a:fld id="{20454A70-61B1-7840-B9AE-69A9D22B7940}" type="datetimeFigureOut">
              <a:rPr lang="en-US" smtClean="0"/>
              <a:t>7/16/24</a:t>
            </a:fld>
            <a:endParaRPr lang="en-US"/>
          </a:p>
        </p:txBody>
      </p:sp>
      <p:sp>
        <p:nvSpPr>
          <p:cNvPr id="6" name="Footer Placeholder 5">
            <a:extLst>
              <a:ext uri="{FF2B5EF4-FFF2-40B4-BE49-F238E27FC236}">
                <a16:creationId xmlns:a16="http://schemas.microsoft.com/office/drawing/2014/main" id="{FAF147D9-4581-7DE3-E377-6C3A31A41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12DED-2F47-225A-F510-05AAECA725DF}"/>
              </a:ext>
            </a:extLst>
          </p:cNvPr>
          <p:cNvSpPr>
            <a:spLocks noGrp="1"/>
          </p:cNvSpPr>
          <p:nvPr>
            <p:ph type="sldNum" sz="quarter" idx="12"/>
          </p:nvPr>
        </p:nvSpPr>
        <p:spPr/>
        <p:txBody>
          <a:bodyPr/>
          <a:lstStyle/>
          <a:p>
            <a:fld id="{B20D91CC-2BC5-5B47-A80B-375D8FB43190}" type="slidenum">
              <a:rPr lang="en-US" smtClean="0"/>
              <a:t>‹#›</a:t>
            </a:fld>
            <a:endParaRPr lang="en-US"/>
          </a:p>
        </p:txBody>
      </p:sp>
    </p:spTree>
    <p:extLst>
      <p:ext uri="{BB962C8B-B14F-4D97-AF65-F5344CB8AC3E}">
        <p14:creationId xmlns:p14="http://schemas.microsoft.com/office/powerpoint/2010/main" val="285688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bg2"/>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72335-6FDF-9267-1018-A87E25813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2833ED-2EF8-9C6B-92A6-94610E91A5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590E4-12C6-6D08-7B43-BA382785A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54A70-61B1-7840-B9AE-69A9D22B7940}" type="datetimeFigureOut">
              <a:rPr lang="en-US" smtClean="0"/>
              <a:t>7/16/24</a:t>
            </a:fld>
            <a:endParaRPr lang="en-US"/>
          </a:p>
        </p:txBody>
      </p:sp>
      <p:sp>
        <p:nvSpPr>
          <p:cNvPr id="5" name="Footer Placeholder 4">
            <a:extLst>
              <a:ext uri="{FF2B5EF4-FFF2-40B4-BE49-F238E27FC236}">
                <a16:creationId xmlns:a16="http://schemas.microsoft.com/office/drawing/2014/main" id="{4B564121-3AF6-3392-A6F8-A3E82FECB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E7645-4810-0C74-E7DC-BC2A09F0B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D91CC-2BC5-5B47-A80B-375D8FB43190}" type="slidenum">
              <a:rPr lang="en-US" smtClean="0"/>
              <a:t>‹#›</a:t>
            </a:fld>
            <a:endParaRPr lang="en-US"/>
          </a:p>
        </p:txBody>
      </p:sp>
    </p:spTree>
    <p:extLst>
      <p:ext uri="{BB962C8B-B14F-4D97-AF65-F5344CB8AC3E}">
        <p14:creationId xmlns:p14="http://schemas.microsoft.com/office/powerpoint/2010/main" val="3562931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69206" y="3962831"/>
            <a:ext cx="3556780" cy="4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20" tIns="53997" rIns="107920" bIns="53997">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337401" fontAlgn="base">
              <a:spcBef>
                <a:spcPct val="50000"/>
              </a:spcBef>
              <a:spcAft>
                <a:spcPct val="0"/>
              </a:spcAft>
            </a:pPr>
            <a:endParaRPr lang="en-US" sz="2000"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4745715" y="4660384"/>
            <a:ext cx="2163085" cy="10038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08001" y="1828446"/>
            <a:ext cx="10972800" cy="1143000"/>
          </a:xfrm>
        </p:spPr>
        <p:txBody>
          <a:bodyPr>
            <a:normAutofit fontScale="90000"/>
          </a:bodyPr>
          <a:lstStyle/>
          <a:p>
            <a:pPr algn="ctr"/>
            <a:r>
              <a:rPr lang="en-US" sz="5333" b="1" dirty="0"/>
              <a:t>Chronic Limb Threatening Ischemia</a:t>
            </a:r>
            <a:br>
              <a:rPr lang="en-US" sz="5333" b="1" dirty="0"/>
            </a:br>
            <a:br>
              <a:rPr lang="en-US" sz="5333" dirty="0"/>
            </a:br>
            <a:r>
              <a:rPr lang="en-US" sz="4267" dirty="0"/>
              <a:t>Wednesday, October 2, 2024</a:t>
            </a:r>
            <a:br>
              <a:rPr lang="en-US" sz="4267" dirty="0"/>
            </a:br>
            <a:endParaRPr lang="en-US" sz="2667"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1" y="5500155"/>
            <a:ext cx="2590135" cy="899123"/>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411" y="5555736"/>
            <a:ext cx="2590135" cy="874377"/>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5" y="5531939"/>
            <a:ext cx="2590135" cy="868948"/>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0666" y="5461000"/>
            <a:ext cx="2590135" cy="835795"/>
          </a:xfrm>
          <a:prstGeom prst="rect">
            <a:avLst/>
          </a:prstGeom>
        </p:spPr>
      </p:pic>
    </p:spTree>
    <p:extLst>
      <p:ext uri="{BB962C8B-B14F-4D97-AF65-F5344CB8AC3E}">
        <p14:creationId xmlns:p14="http://schemas.microsoft.com/office/powerpoint/2010/main" val="427659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piece of paper&#10;&#10;Description automatically generated">
            <a:extLst>
              <a:ext uri="{FF2B5EF4-FFF2-40B4-BE49-F238E27FC236}">
                <a16:creationId xmlns:a16="http://schemas.microsoft.com/office/drawing/2014/main" id="{380819BF-09A7-476D-8083-6FF4A976E7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5" t="24823" r="740" b="36658"/>
          <a:stretch/>
        </p:blipFill>
        <p:spPr>
          <a:xfrm rot="5400000">
            <a:off x="-235177" y="2781598"/>
            <a:ext cx="6071387" cy="1871804"/>
          </a:xfrm>
          <a:prstGeom prst="rect">
            <a:avLst/>
          </a:prstGeom>
        </p:spPr>
      </p:pic>
      <p:pic>
        <p:nvPicPr>
          <p:cNvPr id="19" name="Picture 18" descr="A close up of a piece of paper&#10;&#10;Description automatically generated">
            <a:extLst>
              <a:ext uri="{FF2B5EF4-FFF2-40B4-BE49-F238E27FC236}">
                <a16:creationId xmlns:a16="http://schemas.microsoft.com/office/drawing/2014/main" id="{05D9A8E8-10D0-4011-AB01-1C7CBAEB38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88" t="22963" b="35555"/>
          <a:stretch/>
        </p:blipFill>
        <p:spPr>
          <a:xfrm rot="5400000">
            <a:off x="1948437" y="2733839"/>
            <a:ext cx="6071386" cy="1967323"/>
          </a:xfrm>
          <a:prstGeom prst="rect">
            <a:avLst/>
          </a:prstGeom>
        </p:spPr>
      </p:pic>
      <p:pic>
        <p:nvPicPr>
          <p:cNvPr id="21" name="Picture 20" descr="A close up of a piece of paper&#10;&#10;Description automatically generated">
            <a:extLst>
              <a:ext uri="{FF2B5EF4-FFF2-40B4-BE49-F238E27FC236}">
                <a16:creationId xmlns:a16="http://schemas.microsoft.com/office/drawing/2014/main" id="{D2871FEA-DCC3-4409-ACAB-11F75D8BEB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44" t="27407" r="3334" b="34075"/>
          <a:stretch/>
        </p:blipFill>
        <p:spPr>
          <a:xfrm rot="5400000">
            <a:off x="4277414" y="2650907"/>
            <a:ext cx="6071387" cy="2133190"/>
          </a:xfrm>
          <a:prstGeom prst="rect">
            <a:avLst/>
          </a:prstGeom>
        </p:spPr>
      </p:pic>
      <p:pic>
        <p:nvPicPr>
          <p:cNvPr id="8" name="Picture 7" descr="A picture containing bird&#10;&#10;Description automatically generated">
            <a:extLst>
              <a:ext uri="{FF2B5EF4-FFF2-40B4-BE49-F238E27FC236}">
                <a16:creationId xmlns:a16="http://schemas.microsoft.com/office/drawing/2014/main" id="{C8313D6C-AE3D-4A9F-B7C0-D62AEE4F22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2359" r="2565" b="19122"/>
          <a:stretch/>
        </p:blipFill>
        <p:spPr>
          <a:xfrm rot="5400000">
            <a:off x="6522793" y="2817436"/>
            <a:ext cx="6071387" cy="1800129"/>
          </a:xfrm>
          <a:prstGeom prst="rect">
            <a:avLst/>
          </a:prstGeom>
        </p:spPr>
      </p:pic>
      <p:sp>
        <p:nvSpPr>
          <p:cNvPr id="20" name="Title 1">
            <a:extLst>
              <a:ext uri="{FF2B5EF4-FFF2-40B4-BE49-F238E27FC236}">
                <a16:creationId xmlns:a16="http://schemas.microsoft.com/office/drawing/2014/main" id="{017FF19B-9D8F-4636-BF81-96378EF0D47C}"/>
              </a:ext>
            </a:extLst>
          </p:cNvPr>
          <p:cNvSpPr>
            <a:spLocks noGrp="1"/>
          </p:cNvSpPr>
          <p:nvPr>
            <p:ph type="title"/>
          </p:nvPr>
        </p:nvSpPr>
        <p:spPr>
          <a:xfrm>
            <a:off x="861646" y="-46606"/>
            <a:ext cx="6323017" cy="726525"/>
          </a:xfrm>
        </p:spPr>
        <p:txBody>
          <a:bodyPr>
            <a:normAutofit fontScale="90000"/>
          </a:bodyPr>
          <a:lstStyle/>
          <a:p>
            <a:r>
              <a:rPr lang="en-US" sz="4800" dirty="0"/>
              <a:t>How is CLTI treated? Final</a:t>
            </a:r>
          </a:p>
        </p:txBody>
      </p:sp>
      <p:sp>
        <p:nvSpPr>
          <p:cNvPr id="12" name="TextBox 11">
            <a:extLst>
              <a:ext uri="{FF2B5EF4-FFF2-40B4-BE49-F238E27FC236}">
                <a16:creationId xmlns:a16="http://schemas.microsoft.com/office/drawing/2014/main" id="{D9D65270-48C2-4DD3-ABBB-12130F4542EB}"/>
              </a:ext>
            </a:extLst>
          </p:cNvPr>
          <p:cNvSpPr txBox="1"/>
          <p:nvPr/>
        </p:nvSpPr>
        <p:spPr>
          <a:xfrm>
            <a:off x="6487593" y="35475"/>
            <a:ext cx="3784219" cy="369332"/>
          </a:xfrm>
          <a:prstGeom prst="rect">
            <a:avLst/>
          </a:prstGeom>
          <a:noFill/>
        </p:spPr>
        <p:txBody>
          <a:bodyPr wrap="square" rtlCol="0">
            <a:spAutoFit/>
          </a:bodyPr>
          <a:lstStyle/>
          <a:p>
            <a:pPr algn="ctr"/>
            <a:r>
              <a:rPr lang="en-US" dirty="0"/>
              <a:t>Atherectomy with balloon angioplasty</a:t>
            </a:r>
          </a:p>
        </p:txBody>
      </p:sp>
    </p:spTree>
    <p:extLst>
      <p:ext uri="{BB962C8B-B14F-4D97-AF65-F5344CB8AC3E}">
        <p14:creationId xmlns:p14="http://schemas.microsoft.com/office/powerpoint/2010/main" val="147572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solidFill>
                <a:schemeClr val="bg1"/>
              </a:solidFill>
            </a:endParaRPr>
          </a:p>
        </p:txBody>
      </p:sp>
      <p:sp>
        <p:nvSpPr>
          <p:cNvPr id="9" name="Title 1"/>
          <p:cNvSpPr txBox="1">
            <a:spLocks/>
          </p:cNvSpPr>
          <p:nvPr/>
        </p:nvSpPr>
        <p:spPr>
          <a:xfrm>
            <a:off x="795355" y="4174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buClr>
                <a:srgbClr val="C00000"/>
              </a:buClr>
            </a:pPr>
            <a:r>
              <a:rPr lang="en-US" dirty="0">
                <a:latin typeface="Arial" panose="020B0604020202020204" pitchFamily="34" charset="0"/>
                <a:cs typeface="Arial" panose="020B0604020202020204" pitchFamily="34" charset="0"/>
              </a:rPr>
              <a:t>What is role of hyperbaric in acute limb ischemia?</a:t>
            </a:r>
          </a:p>
          <a:p>
            <a:pPr algn="ctr">
              <a:buClr>
                <a:srgbClr val="C00000"/>
              </a:buClr>
            </a:pPr>
            <a:endParaRPr lang="en-US" dirty="0"/>
          </a:p>
        </p:txBody>
      </p:sp>
      <p:sp>
        <p:nvSpPr>
          <p:cNvPr id="5" name="Content Placeholder 2"/>
          <p:cNvSpPr txBox="1">
            <a:spLocks/>
          </p:cNvSpPr>
          <p:nvPr/>
        </p:nvSpPr>
        <p:spPr>
          <a:xfrm>
            <a:off x="1325704" y="1548476"/>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The documentation of significant beneficial </a:t>
            </a:r>
            <a:r>
              <a:rPr lang="en-US" sz="2400" dirty="0" err="1"/>
              <a:t>biocellular</a:t>
            </a:r>
            <a:r>
              <a:rPr lang="en-US" sz="2400" dirty="0"/>
              <a:t> and clinical effects have established hyperbaric oxygen as useful adjuvant therapy in the management osteoradionecrosis, </a:t>
            </a:r>
            <a:r>
              <a:rPr lang="en-US" sz="2400" dirty="0" err="1"/>
              <a:t>clostridial</a:t>
            </a:r>
            <a:r>
              <a:rPr lang="en-US" sz="2400" dirty="0"/>
              <a:t> </a:t>
            </a:r>
            <a:r>
              <a:rPr lang="en-US" sz="2400" dirty="0" err="1"/>
              <a:t>myonecrosis</a:t>
            </a:r>
            <a:r>
              <a:rPr lang="en-US" sz="2400" dirty="0"/>
              <a:t>, crush injury, radiation-induced soft-tissue injury, certain problem wounds, and compromised skin grafts and reconstructive flaps. </a:t>
            </a:r>
          </a:p>
          <a:p>
            <a:pPr>
              <a:buClr>
                <a:srgbClr val="C00000"/>
              </a:buClr>
            </a:pPr>
            <a:r>
              <a:rPr lang="en-US" sz="2400" dirty="0"/>
              <a:t>Using an objective and reproducible measurement (</a:t>
            </a:r>
            <a:r>
              <a:rPr lang="en-US" sz="2400" dirty="0" err="1"/>
              <a:t>trancutaneous</a:t>
            </a:r>
            <a:r>
              <a:rPr lang="en-US" sz="2400" dirty="0"/>
              <a:t> oxygen measurements, or TCOM, which evaluates degree of hypoxia in ischemic tissue) and a corresponding limit (</a:t>
            </a:r>
            <a:r>
              <a:rPr lang="en-US" sz="2400" u="sng" dirty="0"/>
              <a:t>&gt; 10 </a:t>
            </a:r>
            <a:r>
              <a:rPr lang="en-US" sz="2400" dirty="0" err="1"/>
              <a:t>torr</a:t>
            </a:r>
            <a:r>
              <a:rPr lang="en-US" sz="2400" dirty="0"/>
              <a:t>) statistical significance regarding healing can be predicted. </a:t>
            </a:r>
          </a:p>
          <a:p>
            <a:pPr>
              <a:buClr>
                <a:srgbClr val="C00000"/>
              </a:buClr>
            </a:pPr>
            <a:r>
              <a:rPr lang="en-US" sz="2400" dirty="0"/>
              <a:t>Patients with TCOM values of &lt;10 </a:t>
            </a:r>
            <a:r>
              <a:rPr lang="en-US" sz="2400" dirty="0" err="1"/>
              <a:t>torr</a:t>
            </a:r>
            <a:r>
              <a:rPr lang="en-US" sz="2400" dirty="0"/>
              <a:t> are unlikely to benefit from HBO therapy. </a:t>
            </a:r>
          </a:p>
        </p:txBody>
      </p:sp>
      <p:sp>
        <p:nvSpPr>
          <p:cNvPr id="6" name="TextBox 5"/>
          <p:cNvSpPr txBox="1"/>
          <p:nvPr/>
        </p:nvSpPr>
        <p:spPr>
          <a:xfrm>
            <a:off x="2210765" y="5879940"/>
            <a:ext cx="9793393" cy="461665"/>
          </a:xfrm>
          <a:prstGeom prst="rect">
            <a:avLst/>
          </a:prstGeom>
          <a:noFill/>
        </p:spPr>
        <p:txBody>
          <a:bodyPr wrap="square" rtlCol="0">
            <a:spAutoFit/>
          </a:bodyPr>
          <a:lstStyle/>
          <a:p>
            <a:pPr marL="460375" indent="-460375">
              <a:buClr>
                <a:srgbClr val="C00000"/>
              </a:buClr>
            </a:pPr>
            <a:r>
              <a:rPr lang="en-US" sz="1200" dirty="0" err="1"/>
              <a:t>Grolman</a:t>
            </a:r>
            <a:r>
              <a:rPr lang="en-US" sz="1200" dirty="0"/>
              <a:t> RE, Wilkerson DK, Taylor J, </a:t>
            </a:r>
            <a:r>
              <a:rPr lang="en-US" sz="1200" dirty="0" err="1"/>
              <a:t>Allinson</a:t>
            </a:r>
            <a:r>
              <a:rPr lang="en-US" sz="1200" dirty="0"/>
              <a:t> P, </a:t>
            </a:r>
            <a:r>
              <a:rPr lang="en-US" sz="1200" dirty="0" err="1"/>
              <a:t>Zatina</a:t>
            </a:r>
            <a:r>
              <a:rPr lang="en-US" sz="1200" dirty="0"/>
              <a:t> MA. Transcutaneous oxygen measurements predict a beneficial response to hyperbaric oxygen therapy in patients with </a:t>
            </a:r>
            <a:r>
              <a:rPr lang="en-US" sz="1200" dirty="0" err="1"/>
              <a:t>nonhealing</a:t>
            </a:r>
            <a:r>
              <a:rPr lang="en-US" sz="1200" dirty="0"/>
              <a:t> wounds and critical limb ischemia. </a:t>
            </a:r>
            <a:r>
              <a:rPr lang="en-US" sz="1200" i="1" dirty="0"/>
              <a:t>Am Surg</a:t>
            </a:r>
            <a:r>
              <a:rPr lang="en-US" sz="1200" dirty="0"/>
              <a:t>. 2001;67(11):1072-1080.</a:t>
            </a:r>
          </a:p>
        </p:txBody>
      </p:sp>
    </p:spTree>
    <p:extLst>
      <p:ext uri="{BB962C8B-B14F-4D97-AF65-F5344CB8AC3E}">
        <p14:creationId xmlns:p14="http://schemas.microsoft.com/office/powerpoint/2010/main" val="178492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14654"/>
            <a:ext cx="11907294" cy="1325563"/>
          </a:xfrm>
        </p:spPr>
        <p:txBody>
          <a:bodyPr>
            <a:normAutofit/>
          </a:bodyPr>
          <a:lstStyle/>
          <a:p>
            <a:pPr algn="ctr">
              <a:buClr>
                <a:srgbClr val="C00000"/>
              </a:buClr>
            </a:pPr>
            <a:r>
              <a:rPr lang="en-US" sz="4000" b="1" dirty="0"/>
              <a:t>Decreasing amputations</a:t>
            </a:r>
          </a:p>
        </p:txBody>
      </p:sp>
      <p:sp>
        <p:nvSpPr>
          <p:cNvPr id="3" name="Content Placeholder 2"/>
          <p:cNvSpPr>
            <a:spLocks noGrp="1"/>
          </p:cNvSpPr>
          <p:nvPr>
            <p:ph idx="1"/>
          </p:nvPr>
        </p:nvSpPr>
        <p:spPr>
          <a:xfrm>
            <a:off x="741102" y="1385264"/>
            <a:ext cx="10589148" cy="4571999"/>
          </a:xfrm>
        </p:spPr>
        <p:txBody>
          <a:bodyPr numCol="1">
            <a:normAutofit fontScale="92500" lnSpcReduction="10000"/>
          </a:bodyPr>
          <a:lstStyle/>
          <a:p>
            <a:pPr lvl="0">
              <a:buClr>
                <a:srgbClr val="C00000"/>
              </a:buClr>
            </a:pPr>
            <a:r>
              <a:rPr lang="en-US" dirty="0"/>
              <a:t>In a systematic regarding non-traumatic amputations of patients with diabetes mellitus and peripheral vascular disease, the 5-year mortality rate of patients after a below-the-knee amputation was 40 to 82%, and mortality after an above-the-knee amputation was 40 to 90%. Many of these complications are preventable by a thorough annual foot exam and routine foot care.</a:t>
            </a:r>
          </a:p>
          <a:p>
            <a:pPr lvl="0">
              <a:buClr>
                <a:srgbClr val="C00000"/>
              </a:buClr>
            </a:pPr>
            <a:r>
              <a:rPr lang="en-US" dirty="0"/>
              <a:t>Endocrinology, </a:t>
            </a:r>
            <a:r>
              <a:rPr lang="en-US" dirty="0" err="1"/>
              <a:t>diabetology</a:t>
            </a:r>
            <a:r>
              <a:rPr lang="en-US" dirty="0"/>
              <a:t>, vascular surgery, podiatry, orthotics, prosthetics, wound care nursing, and educators are crucial to caring for the diabetic foot. Other specialties that may play roles in diabetic foot care depending on medical issues and infection include infectious disease, nephrology, cardiology, dermatology, and others. Goals should be to medically optimize comorbidities, prevent pedal issues, and treat pedal complications.</a:t>
            </a:r>
          </a:p>
        </p:txBody>
      </p:sp>
      <p:sp>
        <p:nvSpPr>
          <p:cNvPr id="4" name="TextBox 3"/>
          <p:cNvSpPr txBox="1"/>
          <p:nvPr/>
        </p:nvSpPr>
        <p:spPr>
          <a:xfrm>
            <a:off x="5791200" y="5980840"/>
            <a:ext cx="6281195" cy="738664"/>
          </a:xfrm>
          <a:prstGeom prst="rect">
            <a:avLst/>
          </a:prstGeom>
          <a:noFill/>
        </p:spPr>
        <p:txBody>
          <a:bodyPr wrap="square" rtlCol="0">
            <a:spAutoFit/>
          </a:bodyPr>
          <a:lstStyle/>
          <a:p>
            <a:pPr marL="234950" indent="-234950">
              <a:buClr>
                <a:srgbClr val="C00000"/>
              </a:buClr>
            </a:pPr>
            <a:r>
              <a:rPr lang="en-US" sz="1400" dirty="0"/>
              <a:t>Song K, Chambers AR. Diabetic Foot Care. [Updated 2020 May 18]. In: </a:t>
            </a:r>
            <a:r>
              <a:rPr lang="en-US" sz="1400" dirty="0" err="1"/>
              <a:t>StatPearls</a:t>
            </a:r>
            <a:r>
              <a:rPr lang="en-US" sz="1400" dirty="0"/>
              <a:t> [Internet]. Treasure Island (FL): </a:t>
            </a:r>
            <a:r>
              <a:rPr lang="en-US" sz="1400" dirty="0" err="1"/>
              <a:t>StatPearls</a:t>
            </a:r>
            <a:r>
              <a:rPr lang="en-US" sz="1400" dirty="0"/>
              <a:t> Publishing; 2020 Jan-. Available from: https://</a:t>
            </a:r>
            <a:r>
              <a:rPr lang="en-US" sz="1400" dirty="0" err="1"/>
              <a:t>www.ncbi.nlm.nih.gov</a:t>
            </a:r>
            <a:r>
              <a:rPr lang="en-US" sz="1400" dirty="0"/>
              <a:t>/books/NBK553110/</a:t>
            </a:r>
            <a:endParaRPr lang="en-US" sz="1400" dirty="0">
              <a:latin typeface="Calibri" charset="0"/>
              <a:ea typeface="Calibri" charset="0"/>
              <a:cs typeface="Calibri" charset="0"/>
            </a:endParaRPr>
          </a:p>
        </p:txBody>
      </p:sp>
    </p:spTree>
    <p:extLst>
      <p:ext uri="{BB962C8B-B14F-4D97-AF65-F5344CB8AC3E}">
        <p14:creationId xmlns:p14="http://schemas.microsoft.com/office/powerpoint/2010/main" val="189192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14654"/>
            <a:ext cx="11907294" cy="1325563"/>
          </a:xfrm>
        </p:spPr>
        <p:txBody>
          <a:bodyPr>
            <a:normAutofit/>
          </a:bodyPr>
          <a:lstStyle/>
          <a:p>
            <a:pPr algn="ctr">
              <a:buClr>
                <a:srgbClr val="C00000"/>
              </a:buClr>
            </a:pPr>
            <a:r>
              <a:rPr lang="en-US" sz="4000" dirty="0"/>
              <a:t>What is role of interdisciplinary teams and decreasing amputations?</a:t>
            </a:r>
          </a:p>
        </p:txBody>
      </p:sp>
      <p:sp>
        <p:nvSpPr>
          <p:cNvPr id="3" name="Content Placeholder 2"/>
          <p:cNvSpPr>
            <a:spLocks noGrp="1"/>
          </p:cNvSpPr>
          <p:nvPr>
            <p:ph idx="1"/>
          </p:nvPr>
        </p:nvSpPr>
        <p:spPr>
          <a:xfrm>
            <a:off x="682907" y="1385264"/>
            <a:ext cx="10914926" cy="4286331"/>
          </a:xfrm>
        </p:spPr>
        <p:txBody>
          <a:bodyPr numCol="1">
            <a:normAutofit/>
          </a:bodyPr>
          <a:lstStyle/>
          <a:p>
            <a:pPr lvl="0">
              <a:buClr>
                <a:srgbClr val="C00000"/>
              </a:buClr>
            </a:pPr>
            <a:r>
              <a:rPr lang="en-US" sz="2000" dirty="0"/>
              <a:t>Diabetic foot care requires </a:t>
            </a:r>
            <a:r>
              <a:rPr lang="en-US" sz="2000" dirty="0" err="1"/>
              <a:t>interprofessional</a:t>
            </a:r>
            <a:r>
              <a:rPr lang="en-US" sz="2000" dirty="0"/>
              <a:t> care. The severity of amputation, length of stay, and mortality rates improved in patients receiving care from a team when compared to those who did not. </a:t>
            </a:r>
          </a:p>
          <a:p>
            <a:pPr lvl="0">
              <a:buClr>
                <a:srgbClr val="C00000"/>
              </a:buClr>
            </a:pPr>
            <a:endParaRPr lang="en-US" dirty="0"/>
          </a:p>
        </p:txBody>
      </p:sp>
      <p:sp>
        <p:nvSpPr>
          <p:cNvPr id="4" name="TextBox 3"/>
          <p:cNvSpPr txBox="1"/>
          <p:nvPr/>
        </p:nvSpPr>
        <p:spPr>
          <a:xfrm>
            <a:off x="4795777" y="6094458"/>
            <a:ext cx="7396223" cy="523220"/>
          </a:xfrm>
          <a:prstGeom prst="rect">
            <a:avLst/>
          </a:prstGeom>
          <a:noFill/>
        </p:spPr>
        <p:txBody>
          <a:bodyPr wrap="square" rtlCol="0">
            <a:spAutoFit/>
          </a:bodyPr>
          <a:lstStyle/>
          <a:p>
            <a:pPr marL="234950" indent="-234950">
              <a:buClr>
                <a:srgbClr val="C00000"/>
              </a:buClr>
            </a:pPr>
            <a:r>
              <a:rPr lang="en-US" sz="1400" dirty="0" err="1"/>
              <a:t>Musuuza</a:t>
            </a:r>
            <a:r>
              <a:rPr lang="en-US" sz="1400" dirty="0"/>
              <a:t> J, et al. A systematic review of multidisciplinary teams to reduce major amputations for patients with diabetic foot ulcers. </a:t>
            </a:r>
            <a:r>
              <a:rPr lang="en-US" sz="1400" i="1" dirty="0"/>
              <a:t>J </a:t>
            </a:r>
            <a:r>
              <a:rPr lang="en-US" sz="1400" i="1" dirty="0" err="1"/>
              <a:t>Vasc</a:t>
            </a:r>
            <a:r>
              <a:rPr lang="en-US" sz="1400" i="1" dirty="0"/>
              <a:t> Surg</a:t>
            </a:r>
            <a:r>
              <a:rPr lang="en-US" sz="1400" dirty="0"/>
              <a:t>. 2020;71(4):1433-1446.e3.</a:t>
            </a:r>
            <a:endParaRPr lang="en-US" sz="1400" dirty="0">
              <a:latin typeface="Calibri" charset="0"/>
              <a:ea typeface="Calibri" charset="0"/>
              <a:cs typeface="Calibri" charset="0"/>
            </a:endParaRPr>
          </a:p>
        </p:txBody>
      </p:sp>
      <p:pic>
        <p:nvPicPr>
          <p:cNvPr id="5" name="Picture 4"/>
          <p:cNvPicPr>
            <a:picLocks noChangeAspect="1"/>
          </p:cNvPicPr>
          <p:nvPr/>
        </p:nvPicPr>
        <p:blipFill>
          <a:blip r:embed="rId2">
            <a:alphaModFix/>
          </a:blip>
          <a:stretch>
            <a:fillRect/>
          </a:stretch>
        </p:blipFill>
        <p:spPr>
          <a:xfrm>
            <a:off x="5891514" y="2710827"/>
            <a:ext cx="6173644" cy="2474631"/>
          </a:xfrm>
          <a:prstGeom prst="rect">
            <a:avLst/>
          </a:prstGeom>
        </p:spPr>
      </p:pic>
      <p:sp>
        <p:nvSpPr>
          <p:cNvPr id="6" name="Rectangle 5"/>
          <p:cNvSpPr/>
          <p:nvPr/>
        </p:nvSpPr>
        <p:spPr>
          <a:xfrm>
            <a:off x="636609" y="2615656"/>
            <a:ext cx="5042704" cy="3170099"/>
          </a:xfrm>
          <a:prstGeom prst="rect">
            <a:avLst/>
          </a:prstGeom>
        </p:spPr>
        <p:txBody>
          <a:bodyPr wrap="square">
            <a:spAutoFit/>
          </a:bodyPr>
          <a:lstStyle/>
          <a:p>
            <a:pPr marL="285750" lvl="0" indent="-285750">
              <a:buClr>
                <a:srgbClr val="C00000"/>
              </a:buClr>
              <a:buFont typeface="Arial" charset="0"/>
              <a:buChar char="•"/>
            </a:pPr>
            <a:r>
              <a:rPr lang="en-US" sz="2000" dirty="0"/>
              <a:t>A systematic review showed that multidisciplinary teams reduced major amputations in 94% of studies. These teams specifically addressed four key tasks: 1) glycemic control; 2) local wound management, including surgical </a:t>
            </a:r>
            <a:r>
              <a:rPr lang="en-US" sz="2000" dirty="0" err="1"/>
              <a:t>débridement</a:t>
            </a:r>
            <a:r>
              <a:rPr lang="en-US" sz="2000" dirty="0"/>
              <a:t> and minor amputation; 3) diagnosis and management of vascular disease, including revascularization; 4) and diagnosis and management of infection</a:t>
            </a:r>
          </a:p>
        </p:txBody>
      </p:sp>
    </p:spTree>
    <p:extLst>
      <p:ext uri="{BB962C8B-B14F-4D97-AF65-F5344CB8AC3E}">
        <p14:creationId xmlns:p14="http://schemas.microsoft.com/office/powerpoint/2010/main" val="150474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48" y="179929"/>
            <a:ext cx="11907294" cy="1325563"/>
          </a:xfrm>
        </p:spPr>
        <p:txBody>
          <a:bodyPr>
            <a:normAutofit/>
          </a:bodyPr>
          <a:lstStyle/>
          <a:p>
            <a:pPr algn="ctr"/>
            <a:r>
              <a:rPr lang="en-US" sz="4000" b="1" dirty="0"/>
              <a:t>What is probability of healing a diabetic foot ulcer?: Society for Vascular Surgery</a:t>
            </a:r>
            <a:endParaRPr lang="en-US" sz="4000" dirty="0"/>
          </a:p>
        </p:txBody>
      </p:sp>
      <p:sp>
        <p:nvSpPr>
          <p:cNvPr id="4" name="TextBox 3"/>
          <p:cNvSpPr txBox="1"/>
          <p:nvPr/>
        </p:nvSpPr>
        <p:spPr>
          <a:xfrm>
            <a:off x="431319" y="6334780"/>
            <a:ext cx="11857939" cy="523220"/>
          </a:xfrm>
          <a:prstGeom prst="rect">
            <a:avLst/>
          </a:prstGeom>
          <a:noFill/>
        </p:spPr>
        <p:txBody>
          <a:bodyPr wrap="square" rtlCol="0">
            <a:spAutoFit/>
          </a:bodyPr>
          <a:lstStyle/>
          <a:p>
            <a:pPr marL="234950" indent="-234950"/>
            <a:r>
              <a:rPr lang="en-US" sz="1400" dirty="0"/>
              <a:t>Mills JL </a:t>
            </a:r>
            <a:r>
              <a:rPr lang="en-US" sz="1400" dirty="0" err="1"/>
              <a:t>Sr</a:t>
            </a:r>
            <a:r>
              <a:rPr lang="en-US" sz="1400" dirty="0"/>
              <a:t>, Conte MS, Armstrong DG, et al. The Society for Vascular Surgery Lower Extremity Threatened Limb Classification System: risk stratification based on wound, ischemia, and foot infection (</a:t>
            </a:r>
            <a:r>
              <a:rPr lang="en-US" sz="1400" dirty="0" err="1"/>
              <a:t>WIfI</a:t>
            </a:r>
            <a:r>
              <a:rPr lang="en-US" sz="1400" dirty="0"/>
              <a:t>). </a:t>
            </a:r>
            <a:r>
              <a:rPr lang="en-US" sz="1400" i="1" dirty="0"/>
              <a:t>J </a:t>
            </a:r>
            <a:r>
              <a:rPr lang="en-US" sz="1400" i="1" dirty="0" err="1"/>
              <a:t>Vasc</a:t>
            </a:r>
            <a:r>
              <a:rPr lang="en-US" sz="1400" i="1" dirty="0"/>
              <a:t> Surg</a:t>
            </a:r>
            <a:r>
              <a:rPr lang="en-US" sz="1400" dirty="0"/>
              <a:t>. 2014;59(1):220-34.e342. doi:10.1016/j.jvs.2013.08.003</a:t>
            </a:r>
            <a:endParaRPr lang="en-US" sz="1400" dirty="0">
              <a:latin typeface="Calibri" charset="0"/>
              <a:ea typeface="Calibri" charset="0"/>
              <a:cs typeface="Calibri" charset="0"/>
            </a:endParaRPr>
          </a:p>
        </p:txBody>
      </p:sp>
      <p:pic>
        <p:nvPicPr>
          <p:cNvPr id="3074" name="Picture 2" descr="igure thumbnail g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924" y="1625799"/>
            <a:ext cx="5876352" cy="441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0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0" y="-271485"/>
            <a:ext cx="12141842" cy="1325563"/>
          </a:xfrm>
        </p:spPr>
        <p:txBody>
          <a:bodyPr>
            <a:normAutofit/>
          </a:bodyPr>
          <a:lstStyle/>
          <a:p>
            <a:pPr algn="ctr"/>
            <a:r>
              <a:rPr lang="en-US" sz="3200" b="1" dirty="0"/>
              <a:t>What are risks/benefits: Clinical stages: Society for Vascular Surgery</a:t>
            </a:r>
            <a:endParaRPr lang="en-US" sz="3200" dirty="0"/>
          </a:p>
        </p:txBody>
      </p:sp>
      <p:sp>
        <p:nvSpPr>
          <p:cNvPr id="4" name="TextBox 3"/>
          <p:cNvSpPr txBox="1"/>
          <p:nvPr/>
        </p:nvSpPr>
        <p:spPr>
          <a:xfrm>
            <a:off x="8180649" y="5580726"/>
            <a:ext cx="4224356" cy="1015663"/>
          </a:xfrm>
          <a:prstGeom prst="rect">
            <a:avLst/>
          </a:prstGeom>
          <a:noFill/>
        </p:spPr>
        <p:txBody>
          <a:bodyPr wrap="square" rtlCol="0">
            <a:spAutoFit/>
          </a:bodyPr>
          <a:lstStyle/>
          <a:p>
            <a:pPr marL="234950" indent="-234950"/>
            <a:r>
              <a:rPr lang="en-US" sz="1200" dirty="0"/>
              <a:t>Mills JL </a:t>
            </a:r>
            <a:r>
              <a:rPr lang="en-US" sz="1200" dirty="0" err="1"/>
              <a:t>Sr</a:t>
            </a:r>
            <a:r>
              <a:rPr lang="en-US" sz="1200" dirty="0"/>
              <a:t>, Conte MS, Armstrong DG, et al. The Society for Vascular Surgery Lower Extremity Threatened Limb Classification System: risk stratification based on wound, ischemia, and foot infection (</a:t>
            </a:r>
            <a:r>
              <a:rPr lang="en-US" sz="1200" dirty="0" err="1"/>
              <a:t>WIfI</a:t>
            </a:r>
            <a:r>
              <a:rPr lang="en-US" sz="1200" dirty="0"/>
              <a:t>). </a:t>
            </a:r>
            <a:r>
              <a:rPr lang="en-US" sz="1200" i="1" dirty="0"/>
              <a:t>J </a:t>
            </a:r>
            <a:r>
              <a:rPr lang="en-US" sz="1200" i="1" dirty="0" err="1"/>
              <a:t>Vasc</a:t>
            </a:r>
            <a:r>
              <a:rPr lang="en-US" sz="1200" i="1" dirty="0"/>
              <a:t> Surg</a:t>
            </a:r>
            <a:r>
              <a:rPr lang="en-US" sz="1200" dirty="0"/>
              <a:t>. 2014;59(1):220-34.e342. doi:10.1016/j.jvs.2013.08.003</a:t>
            </a:r>
            <a:endParaRPr lang="en-US" sz="1200" dirty="0">
              <a:latin typeface="Calibri" charset="0"/>
              <a:ea typeface="Calibri" charset="0"/>
              <a:cs typeface="Calibri" charset="0"/>
            </a:endParaRPr>
          </a:p>
        </p:txBody>
      </p:sp>
      <p:pic>
        <p:nvPicPr>
          <p:cNvPr id="4098" name="Picture 2" descr="https://www.jvascsurg.org/cms/attachment/a8b4e4eb-dd8a-4799-abe1-73bd38874c0b/f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341" y="590232"/>
            <a:ext cx="4940562" cy="618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7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48" y="179929"/>
            <a:ext cx="11907294" cy="1325563"/>
          </a:xfrm>
        </p:spPr>
        <p:txBody>
          <a:bodyPr>
            <a:normAutofit/>
          </a:bodyPr>
          <a:lstStyle/>
          <a:p>
            <a:pPr algn="ctr">
              <a:buClr>
                <a:srgbClr val="C00000"/>
              </a:buClr>
            </a:pPr>
            <a:r>
              <a:rPr lang="en-US" sz="4000" b="1" dirty="0"/>
              <a:t>What are assessments for patients with arterial wounds: Society for Vascular Surgery</a:t>
            </a:r>
            <a:endParaRPr lang="en-US" sz="4000" dirty="0"/>
          </a:p>
        </p:txBody>
      </p:sp>
      <p:sp>
        <p:nvSpPr>
          <p:cNvPr id="4" name="TextBox 3"/>
          <p:cNvSpPr txBox="1"/>
          <p:nvPr/>
        </p:nvSpPr>
        <p:spPr>
          <a:xfrm>
            <a:off x="431319" y="6334780"/>
            <a:ext cx="11857939" cy="523220"/>
          </a:xfrm>
          <a:prstGeom prst="rect">
            <a:avLst/>
          </a:prstGeom>
          <a:noFill/>
        </p:spPr>
        <p:txBody>
          <a:bodyPr wrap="square" rtlCol="0">
            <a:spAutoFit/>
          </a:bodyPr>
          <a:lstStyle/>
          <a:p>
            <a:pPr marL="234950" indent="-234950">
              <a:buClr>
                <a:srgbClr val="C00000"/>
              </a:buClr>
            </a:pPr>
            <a:r>
              <a:rPr lang="en-US" sz="1400" dirty="0" err="1"/>
              <a:t>Hingorani</a:t>
            </a:r>
            <a:r>
              <a:rPr lang="en-US" sz="1400" dirty="0"/>
              <a:t> A, </a:t>
            </a:r>
            <a:r>
              <a:rPr lang="en-US" sz="1400" dirty="0" err="1"/>
              <a:t>LaMuraglia</a:t>
            </a:r>
            <a:r>
              <a:rPr lang="en-US" sz="1400" dirty="0"/>
              <a:t> GM, Henke P, et al. The management of diabetic foot: A clinical practice guideline by the Society for Vascular Surgery in collaboration with the American Podiatric Medical Association and the Society for Vascular Medicine. </a:t>
            </a:r>
            <a:r>
              <a:rPr lang="en-US" sz="1400" i="1" dirty="0"/>
              <a:t>J </a:t>
            </a:r>
            <a:r>
              <a:rPr lang="en-US" sz="1400" i="1" dirty="0" err="1"/>
              <a:t>Vasc</a:t>
            </a:r>
            <a:r>
              <a:rPr lang="en-US" sz="1400" i="1" dirty="0"/>
              <a:t> Surg</a:t>
            </a:r>
            <a:r>
              <a:rPr lang="en-US" sz="1400" dirty="0"/>
              <a:t>. 2016;63(2 </a:t>
            </a:r>
            <a:r>
              <a:rPr lang="en-US" sz="1400" dirty="0" err="1"/>
              <a:t>Suppl</a:t>
            </a:r>
            <a:r>
              <a:rPr lang="en-US" sz="1400" dirty="0"/>
              <a:t>):3S-21S. doi:10.1016/j.jvs.2015.10.003</a:t>
            </a:r>
            <a:endParaRPr lang="en-US" sz="1400" dirty="0">
              <a:latin typeface="Calibri" charset="0"/>
              <a:ea typeface="Calibri" charset="0"/>
              <a:cs typeface="Calibri" charset="0"/>
            </a:endParaRPr>
          </a:p>
        </p:txBody>
      </p:sp>
      <p:sp>
        <p:nvSpPr>
          <p:cNvPr id="6" name="Rectangle 5"/>
          <p:cNvSpPr/>
          <p:nvPr/>
        </p:nvSpPr>
        <p:spPr>
          <a:xfrm>
            <a:off x="696009" y="1256467"/>
            <a:ext cx="10984373" cy="5078313"/>
          </a:xfrm>
          <a:prstGeom prst="rect">
            <a:avLst/>
          </a:prstGeom>
        </p:spPr>
        <p:txBody>
          <a:bodyPr wrap="square">
            <a:spAutoFit/>
          </a:bodyPr>
          <a:lstStyle/>
          <a:p>
            <a:pPr>
              <a:buClr>
                <a:srgbClr val="C00000"/>
              </a:buClr>
            </a:pPr>
            <a:r>
              <a:rPr lang="en-US" b="1" u="sng" dirty="0"/>
              <a:t>Vascular physical exam</a:t>
            </a:r>
            <a:r>
              <a:rPr lang="en-US" dirty="0"/>
              <a:t> </a:t>
            </a:r>
          </a:p>
          <a:p>
            <a:pPr marL="342900" indent="-342900">
              <a:buClr>
                <a:srgbClr val="C00000"/>
              </a:buClr>
              <a:buFont typeface="Arial" charset="0"/>
              <a:buChar char="•"/>
            </a:pPr>
            <a:r>
              <a:rPr lang="en-US" dirty="0"/>
              <a:t>palpable pedal pulses?</a:t>
            </a:r>
          </a:p>
          <a:p>
            <a:pPr>
              <a:buClr>
                <a:srgbClr val="C00000"/>
              </a:buClr>
            </a:pPr>
            <a:r>
              <a:rPr lang="en-US" u="sng" dirty="0"/>
              <a:t>If present</a:t>
            </a:r>
            <a:r>
              <a:rPr lang="en-US" dirty="0"/>
              <a:t> </a:t>
            </a:r>
          </a:p>
          <a:p>
            <a:pPr>
              <a:buClr>
                <a:srgbClr val="C00000"/>
              </a:buClr>
            </a:pPr>
            <a:r>
              <a:rPr lang="en-US" dirty="0"/>
              <a:t>objectify exam with non-invasive vascular study (</a:t>
            </a:r>
            <a:r>
              <a:rPr lang="en-US" dirty="0" err="1"/>
              <a:t>pvr</a:t>
            </a:r>
            <a:r>
              <a:rPr lang="en-US" dirty="0"/>
              <a:t>/</a:t>
            </a:r>
            <a:r>
              <a:rPr lang="en-US" dirty="0" err="1"/>
              <a:t>segmentals</a:t>
            </a:r>
            <a:r>
              <a:rPr lang="en-US" dirty="0"/>
              <a:t> (waveforms to the metatarsals and digits) plus TBI.  If normal, </a:t>
            </a:r>
            <a:r>
              <a:rPr lang="en-US" i="1" dirty="0"/>
              <a:t>usually</a:t>
            </a:r>
            <a:r>
              <a:rPr lang="en-US" dirty="0"/>
              <a:t> no need for revascularization.</a:t>
            </a:r>
          </a:p>
          <a:p>
            <a:pPr>
              <a:buClr>
                <a:srgbClr val="C00000"/>
              </a:buClr>
            </a:pPr>
            <a:r>
              <a:rPr lang="en-US" u="sng" dirty="0"/>
              <a:t>If absent</a:t>
            </a:r>
            <a:r>
              <a:rPr lang="en-US" dirty="0"/>
              <a:t> :</a:t>
            </a:r>
          </a:p>
          <a:p>
            <a:pPr>
              <a:buClr>
                <a:srgbClr val="C00000"/>
              </a:buClr>
            </a:pPr>
            <a:r>
              <a:rPr lang="en-US" dirty="0"/>
              <a:t>• PVR/</a:t>
            </a:r>
            <a:r>
              <a:rPr lang="en-US" dirty="0" err="1"/>
              <a:t>segmentals</a:t>
            </a:r>
            <a:r>
              <a:rPr lang="en-US" dirty="0"/>
              <a:t> (waveforms to the metatarsals and digits) plus TBI.  </a:t>
            </a:r>
          </a:p>
          <a:p>
            <a:pPr>
              <a:buClr>
                <a:srgbClr val="C00000"/>
              </a:buClr>
            </a:pPr>
            <a:r>
              <a:rPr lang="en-US" dirty="0"/>
              <a:t>• Classify patient within </a:t>
            </a:r>
            <a:r>
              <a:rPr lang="en-US" dirty="0" err="1"/>
              <a:t>WiFi</a:t>
            </a:r>
            <a:r>
              <a:rPr lang="en-US" dirty="0"/>
              <a:t> score.</a:t>
            </a:r>
          </a:p>
          <a:p>
            <a:pPr>
              <a:buClr>
                <a:srgbClr val="C00000"/>
              </a:buClr>
            </a:pPr>
            <a:r>
              <a:rPr lang="en-US" dirty="0"/>
              <a:t>• Assess patient for revascularization candidate based on </a:t>
            </a:r>
            <a:r>
              <a:rPr lang="en-US" dirty="0" err="1"/>
              <a:t>WiFi</a:t>
            </a:r>
            <a:r>
              <a:rPr lang="en-US" dirty="0"/>
              <a:t> score, ambulatory status, co-morbidities.</a:t>
            </a:r>
          </a:p>
          <a:p>
            <a:pPr>
              <a:buClr>
                <a:srgbClr val="C00000"/>
              </a:buClr>
            </a:pPr>
            <a:r>
              <a:rPr lang="en-US" dirty="0"/>
              <a:t>a. If revascularization candidate, need further imaging of anatomy (arterial duplex, CTA, MRA, vein mapping angiogram) based on:</a:t>
            </a:r>
          </a:p>
          <a:p>
            <a:pPr>
              <a:buClr>
                <a:srgbClr val="C00000"/>
              </a:buClr>
            </a:pPr>
            <a:r>
              <a:rPr lang="en-US" dirty="0" err="1"/>
              <a:t>i</a:t>
            </a:r>
            <a:r>
              <a:rPr lang="en-US" dirty="0"/>
              <a:t>. proximal pulse exam (fem/pop pulses) </a:t>
            </a:r>
          </a:p>
          <a:p>
            <a:pPr>
              <a:buClr>
                <a:srgbClr val="C00000"/>
              </a:buClr>
            </a:pPr>
            <a:r>
              <a:rPr lang="en-US" dirty="0"/>
              <a:t>ii. presence of </a:t>
            </a:r>
            <a:r>
              <a:rPr lang="en-US" dirty="0" err="1"/>
              <a:t>ckd</a:t>
            </a:r>
            <a:r>
              <a:rPr lang="en-US" dirty="0"/>
              <a:t> – difficult to get CTA/MRA (contrast induced nephropathy)</a:t>
            </a:r>
          </a:p>
          <a:p>
            <a:pPr>
              <a:buClr>
                <a:srgbClr val="C00000"/>
              </a:buClr>
            </a:pPr>
            <a:r>
              <a:rPr lang="en-US" dirty="0"/>
              <a:t>iii. pace makers, defibrillators, presence of iliac stents – excludes MRA</a:t>
            </a:r>
          </a:p>
          <a:p>
            <a:pPr>
              <a:buClr>
                <a:srgbClr val="C00000"/>
              </a:buClr>
            </a:pPr>
            <a:r>
              <a:rPr lang="en-US" dirty="0"/>
              <a:t>b. Revascularization options:</a:t>
            </a:r>
          </a:p>
          <a:p>
            <a:pPr>
              <a:buClr>
                <a:srgbClr val="C00000"/>
              </a:buClr>
            </a:pPr>
            <a:r>
              <a:rPr lang="en-US" dirty="0" err="1"/>
              <a:t>i</a:t>
            </a:r>
            <a:r>
              <a:rPr lang="en-US" dirty="0"/>
              <a:t>. Endovascular revascularization</a:t>
            </a:r>
          </a:p>
          <a:p>
            <a:pPr>
              <a:buClr>
                <a:srgbClr val="C00000"/>
              </a:buClr>
            </a:pPr>
            <a:r>
              <a:rPr lang="en-US" dirty="0"/>
              <a:t>ii. Hybrid revascularization</a:t>
            </a:r>
          </a:p>
          <a:p>
            <a:pPr>
              <a:buClr>
                <a:srgbClr val="C00000"/>
              </a:buClr>
            </a:pPr>
            <a:r>
              <a:rPr lang="en-US" dirty="0"/>
              <a:t>iii. Open revascularization</a:t>
            </a:r>
          </a:p>
        </p:txBody>
      </p:sp>
    </p:spTree>
    <p:extLst>
      <p:ext uri="{BB962C8B-B14F-4D97-AF65-F5344CB8AC3E}">
        <p14:creationId xmlns:p14="http://schemas.microsoft.com/office/powerpoint/2010/main" val="74583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14654"/>
            <a:ext cx="11907294" cy="1325563"/>
          </a:xfrm>
        </p:spPr>
        <p:txBody>
          <a:bodyPr>
            <a:normAutofit/>
          </a:bodyPr>
          <a:lstStyle/>
          <a:p>
            <a:pPr algn="ctr">
              <a:buClr>
                <a:srgbClr val="C00000"/>
              </a:buClr>
            </a:pPr>
            <a:r>
              <a:rPr lang="en-US" sz="4000" b="1" dirty="0"/>
              <a:t>Patients with arterial wounds: Society for Vascular Surgery</a:t>
            </a:r>
            <a:endParaRPr lang="en-US" sz="4000" dirty="0"/>
          </a:p>
        </p:txBody>
      </p:sp>
      <p:sp>
        <p:nvSpPr>
          <p:cNvPr id="6" name="Rectangle 5"/>
          <p:cNvSpPr/>
          <p:nvPr/>
        </p:nvSpPr>
        <p:spPr>
          <a:xfrm>
            <a:off x="729206" y="1886451"/>
            <a:ext cx="10984373" cy="2862322"/>
          </a:xfrm>
          <a:prstGeom prst="rect">
            <a:avLst/>
          </a:prstGeom>
        </p:spPr>
        <p:txBody>
          <a:bodyPr wrap="square">
            <a:spAutoFit/>
          </a:bodyPr>
          <a:lstStyle/>
          <a:p>
            <a:pPr>
              <a:buClr>
                <a:srgbClr val="C00000"/>
              </a:buClr>
            </a:pPr>
            <a:r>
              <a:rPr lang="en-US" sz="2000" dirty="0"/>
              <a:t>General concepts:</a:t>
            </a:r>
          </a:p>
          <a:p>
            <a:pPr marL="342900" indent="-342900">
              <a:buClr>
                <a:srgbClr val="C00000"/>
              </a:buClr>
              <a:buFont typeface="Arial" charset="0"/>
              <a:buChar char="•"/>
            </a:pPr>
            <a:r>
              <a:rPr lang="en-US" sz="2000" dirty="0"/>
              <a:t>ABI in isolation, especially in patients with </a:t>
            </a:r>
            <a:r>
              <a:rPr lang="en-US" sz="2000" dirty="0" err="1"/>
              <a:t>dm</a:t>
            </a:r>
            <a:r>
              <a:rPr lang="en-US" sz="2000" dirty="0"/>
              <a:t> and </a:t>
            </a:r>
            <a:r>
              <a:rPr lang="en-US" sz="2000" dirty="0" err="1"/>
              <a:t>ckd</a:t>
            </a:r>
            <a:r>
              <a:rPr lang="en-US" sz="2000" dirty="0"/>
              <a:t> is not accurate.  ABI is a good test to rule in PAD if abnormal but not necessarily to rule out PAD.</a:t>
            </a:r>
          </a:p>
          <a:p>
            <a:pPr marL="342900" indent="-342900">
              <a:buClr>
                <a:srgbClr val="C00000"/>
              </a:buClr>
              <a:buFont typeface="Arial" charset="0"/>
              <a:buChar char="•"/>
            </a:pPr>
            <a:r>
              <a:rPr lang="en-US" sz="2000" dirty="0"/>
              <a:t>Should not </a:t>
            </a:r>
            <a:r>
              <a:rPr lang="en-US" sz="2000" dirty="0" err="1"/>
              <a:t>revascularize</a:t>
            </a:r>
            <a:r>
              <a:rPr lang="en-US" sz="2000" dirty="0"/>
              <a:t> patients if wound is so extensive that foot is not salvageable (unless revascularization is necessary to heal proximal amputation).</a:t>
            </a:r>
          </a:p>
          <a:p>
            <a:pPr marL="342900" indent="-342900">
              <a:buClr>
                <a:srgbClr val="C00000"/>
              </a:buClr>
              <a:buFont typeface="Arial" charset="0"/>
              <a:buChar char="•"/>
            </a:pPr>
            <a:r>
              <a:rPr lang="en-US" sz="2000" dirty="0"/>
              <a:t>Should not deem patient not a revascularization candidate without complete angiogram including images of the foot.</a:t>
            </a:r>
          </a:p>
          <a:p>
            <a:pPr marL="342900" indent="-342900">
              <a:buClr>
                <a:srgbClr val="C00000"/>
              </a:buClr>
              <a:buFont typeface="Arial" charset="0"/>
              <a:buChar char="•"/>
            </a:pPr>
            <a:r>
              <a:rPr lang="en-US" sz="2000" dirty="0"/>
              <a:t>Patients all need medical therapy – antiplatelet therapy, statins, smoking cessation, optimization of co-</a:t>
            </a:r>
            <a:r>
              <a:rPr lang="en-US" sz="2000" dirty="0" err="1"/>
              <a:t>morbities</a:t>
            </a:r>
            <a:r>
              <a:rPr lang="en-US" sz="2000" dirty="0"/>
              <a:t>.</a:t>
            </a:r>
          </a:p>
        </p:txBody>
      </p:sp>
      <p:sp>
        <p:nvSpPr>
          <p:cNvPr id="5" name="TextBox 4"/>
          <p:cNvSpPr txBox="1"/>
          <p:nvPr/>
        </p:nvSpPr>
        <p:spPr>
          <a:xfrm>
            <a:off x="3187698" y="6119336"/>
            <a:ext cx="8904790" cy="738664"/>
          </a:xfrm>
          <a:prstGeom prst="rect">
            <a:avLst/>
          </a:prstGeom>
          <a:noFill/>
        </p:spPr>
        <p:txBody>
          <a:bodyPr wrap="square" rtlCol="0">
            <a:spAutoFit/>
          </a:bodyPr>
          <a:lstStyle/>
          <a:p>
            <a:pPr marL="234950" indent="-234950">
              <a:buClr>
                <a:srgbClr val="C00000"/>
              </a:buClr>
            </a:pPr>
            <a:r>
              <a:rPr lang="en-US" sz="1400" dirty="0" err="1"/>
              <a:t>Hingorani</a:t>
            </a:r>
            <a:r>
              <a:rPr lang="en-US" sz="1400" dirty="0"/>
              <a:t> A, </a:t>
            </a:r>
            <a:r>
              <a:rPr lang="en-US" sz="1400" dirty="0" err="1"/>
              <a:t>LaMuraglia</a:t>
            </a:r>
            <a:r>
              <a:rPr lang="en-US" sz="1400" dirty="0"/>
              <a:t> GM, Henke P, et al. The management of diabetic foot: A clinical practice guideline by the Society for Vascular Surgery in collaboration with the American Podiatric Medical Association and the Society for Vascular Medicine. </a:t>
            </a:r>
            <a:r>
              <a:rPr lang="en-US" sz="1400" i="1" dirty="0"/>
              <a:t>J </a:t>
            </a:r>
            <a:r>
              <a:rPr lang="en-US" sz="1400" i="1" dirty="0" err="1"/>
              <a:t>Vasc</a:t>
            </a:r>
            <a:r>
              <a:rPr lang="en-US" sz="1400" i="1" dirty="0"/>
              <a:t> Surg</a:t>
            </a:r>
            <a:r>
              <a:rPr lang="en-US" sz="1400" dirty="0"/>
              <a:t>. 2016;63(2 </a:t>
            </a:r>
            <a:r>
              <a:rPr lang="en-US" sz="1400" dirty="0" err="1"/>
              <a:t>Suppl</a:t>
            </a:r>
            <a:r>
              <a:rPr lang="en-US" sz="1400" dirty="0"/>
              <a:t>):3S-21S. doi:10.1016/j.jvs.2015.10.003</a:t>
            </a:r>
            <a:endParaRPr lang="en-US" sz="1400" dirty="0">
              <a:latin typeface="Calibri" charset="0"/>
              <a:ea typeface="Calibri" charset="0"/>
              <a:cs typeface="Calibri" charset="0"/>
            </a:endParaRPr>
          </a:p>
        </p:txBody>
      </p:sp>
    </p:spTree>
    <p:extLst>
      <p:ext uri="{BB962C8B-B14F-4D97-AF65-F5344CB8AC3E}">
        <p14:creationId xmlns:p14="http://schemas.microsoft.com/office/powerpoint/2010/main" val="125293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14654"/>
            <a:ext cx="11907294" cy="1325563"/>
          </a:xfrm>
        </p:spPr>
        <p:txBody>
          <a:bodyPr>
            <a:normAutofit/>
          </a:bodyPr>
          <a:lstStyle/>
          <a:p>
            <a:pPr algn="ctr">
              <a:buClr>
                <a:srgbClr val="C00000"/>
              </a:buClr>
            </a:pPr>
            <a:r>
              <a:rPr lang="en-US" sz="4000" b="1" dirty="0"/>
              <a:t>Society for Vascular Surgery Lower Extremity Guidelines: </a:t>
            </a:r>
            <a:r>
              <a:rPr lang="en-US" sz="4000" b="1" dirty="0" err="1"/>
              <a:t>WIfI</a:t>
            </a:r>
            <a:r>
              <a:rPr lang="en-US" sz="4000" b="1" dirty="0"/>
              <a:t> Classification System</a:t>
            </a:r>
            <a:endParaRPr lang="en-US" sz="4000" dirty="0"/>
          </a:p>
        </p:txBody>
      </p:sp>
      <p:sp>
        <p:nvSpPr>
          <p:cNvPr id="6" name="Rectangle 5"/>
          <p:cNvSpPr/>
          <p:nvPr/>
        </p:nvSpPr>
        <p:spPr>
          <a:xfrm>
            <a:off x="430306" y="1540217"/>
            <a:ext cx="11352721" cy="4093428"/>
          </a:xfrm>
          <a:prstGeom prst="rect">
            <a:avLst/>
          </a:prstGeom>
        </p:spPr>
        <p:txBody>
          <a:bodyPr wrap="square">
            <a:spAutoFit/>
          </a:bodyPr>
          <a:lstStyle/>
          <a:p>
            <a:pPr marL="342900" indent="-342900">
              <a:buClr>
                <a:srgbClr val="C00000"/>
              </a:buClr>
              <a:buFont typeface="Arial" charset="0"/>
              <a:buChar char="•"/>
            </a:pPr>
            <a:r>
              <a:rPr lang="en-US" sz="2000" dirty="0"/>
              <a:t>An improved understanding of the underlying disease and advances in therapy, particularly endovascular procedures, has rendered existing classification schemes obsolete while simultaneously highlighting the need for a more comprehensive system. The concept of a single dichotomous hemodynamic cutoff point for CLI no longer applies to the majority of patients encountered in current clinical practice; various degrees of ischemia may prove “critical” depending on the overall status of the limb. </a:t>
            </a:r>
          </a:p>
          <a:p>
            <a:pPr marL="342900" indent="-342900">
              <a:buClr>
                <a:srgbClr val="C00000"/>
              </a:buClr>
              <a:buFont typeface="Arial" charset="0"/>
              <a:buChar char="•"/>
            </a:pPr>
            <a:r>
              <a:rPr lang="en-US" sz="2000" dirty="0"/>
              <a:t>Ischemia, while of fundamental importance, is but one component among a triad of major factors that place a limb at risk for amputation. </a:t>
            </a:r>
          </a:p>
          <a:p>
            <a:pPr marL="342900" indent="-342900">
              <a:buClr>
                <a:srgbClr val="C00000"/>
              </a:buClr>
              <a:buFont typeface="Arial" charset="0"/>
              <a:buChar char="•"/>
            </a:pPr>
            <a:r>
              <a:rPr lang="en-US" sz="2000" dirty="0"/>
              <a:t>The proposed SVS Lower Extremity Threatened Limb Classification System is based simply on grading each of the three major factors (Wound, Ischemia, and foot Infection [</a:t>
            </a:r>
            <a:r>
              <a:rPr lang="en-US" sz="2000" dirty="0" err="1"/>
              <a:t>WIfI</a:t>
            </a:r>
            <a:r>
              <a:rPr lang="en-US" sz="2000" dirty="0"/>
              <a:t>]). </a:t>
            </a:r>
          </a:p>
          <a:p>
            <a:pPr marL="342900" indent="-342900">
              <a:buClr>
                <a:srgbClr val="C00000"/>
              </a:buClr>
              <a:buFont typeface="Arial" charset="0"/>
              <a:buChar char="•"/>
            </a:pPr>
            <a:r>
              <a:rPr lang="en-US" sz="2000" dirty="0"/>
              <a:t>This classification system is hereinafter referred to as SVS </a:t>
            </a:r>
            <a:r>
              <a:rPr lang="en-US" sz="2000" dirty="0" err="1"/>
              <a:t>WIfI</a:t>
            </a:r>
            <a:r>
              <a:rPr lang="en-US" sz="2000" dirty="0"/>
              <a:t>. It is based on a scale from 0 to 3, where 0 represents none, 1 mild, 2 moderate, and 3 severe. </a:t>
            </a:r>
          </a:p>
          <a:p>
            <a:pPr marL="342900" indent="-342900">
              <a:buClr>
                <a:srgbClr val="C00000"/>
              </a:buClr>
              <a:buFont typeface="Arial" charset="0"/>
              <a:buChar char="•"/>
            </a:pPr>
            <a:r>
              <a:rPr lang="en-US" sz="2000" dirty="0"/>
              <a:t>This classification represents a synthesis of multiple previously published classification schemes that merges systems focused on diabetic foot ulcers and pure ischemia models. </a:t>
            </a:r>
          </a:p>
        </p:txBody>
      </p:sp>
      <p:sp>
        <p:nvSpPr>
          <p:cNvPr id="5" name="TextBox 4"/>
          <p:cNvSpPr txBox="1"/>
          <p:nvPr/>
        </p:nvSpPr>
        <p:spPr>
          <a:xfrm>
            <a:off x="3187698" y="6119336"/>
            <a:ext cx="8904790" cy="738664"/>
          </a:xfrm>
          <a:prstGeom prst="rect">
            <a:avLst/>
          </a:prstGeom>
          <a:noFill/>
        </p:spPr>
        <p:txBody>
          <a:bodyPr wrap="square" rtlCol="0">
            <a:spAutoFit/>
          </a:bodyPr>
          <a:lstStyle/>
          <a:p>
            <a:pPr marL="234950" indent="-234950">
              <a:buClr>
                <a:srgbClr val="C00000"/>
              </a:buClr>
            </a:pPr>
            <a:r>
              <a:rPr lang="en-US" sz="1400" dirty="0"/>
              <a:t>Mills JL </a:t>
            </a:r>
            <a:r>
              <a:rPr lang="en-US" sz="1400" dirty="0" err="1"/>
              <a:t>Sr</a:t>
            </a:r>
            <a:r>
              <a:rPr lang="en-US" sz="1400" dirty="0"/>
              <a:t>, Conte MS, Armstrong DG, et al. The Society for Vascular Surgery Lower Extremity Threatened Limb Classification System: risk stratification based on wound, ischemia, and foot infection (</a:t>
            </a:r>
            <a:r>
              <a:rPr lang="en-US" sz="1400" dirty="0" err="1"/>
              <a:t>WIfI</a:t>
            </a:r>
            <a:r>
              <a:rPr lang="en-US" sz="1400" dirty="0"/>
              <a:t>). </a:t>
            </a:r>
            <a:r>
              <a:rPr lang="en-US" sz="1400" i="1" dirty="0"/>
              <a:t>J </a:t>
            </a:r>
            <a:r>
              <a:rPr lang="en-US" sz="1400" i="1" dirty="0" err="1"/>
              <a:t>Vasc</a:t>
            </a:r>
            <a:r>
              <a:rPr lang="en-US" sz="1400" i="1" dirty="0"/>
              <a:t> Surg</a:t>
            </a:r>
            <a:r>
              <a:rPr lang="en-US" sz="1400" dirty="0"/>
              <a:t>. 2014;59(1):220-34.e342. doi:10.1016/j.jvs.2013.08.003</a:t>
            </a:r>
            <a:endParaRPr lang="en-US" sz="1400" dirty="0">
              <a:latin typeface="Calibri" charset="0"/>
              <a:ea typeface="Calibri" charset="0"/>
              <a:cs typeface="Calibri" charset="0"/>
            </a:endParaRPr>
          </a:p>
        </p:txBody>
      </p:sp>
    </p:spTree>
    <p:extLst>
      <p:ext uri="{BB962C8B-B14F-4D97-AF65-F5344CB8AC3E}">
        <p14:creationId xmlns:p14="http://schemas.microsoft.com/office/powerpoint/2010/main" val="194335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14654"/>
            <a:ext cx="11907294" cy="1325563"/>
          </a:xfrm>
        </p:spPr>
        <p:txBody>
          <a:bodyPr>
            <a:normAutofit/>
          </a:bodyPr>
          <a:lstStyle/>
          <a:p>
            <a:pPr algn="ctr">
              <a:buClr>
                <a:srgbClr val="C00000"/>
              </a:buClr>
            </a:pPr>
            <a:r>
              <a:rPr lang="en-US" sz="4000" b="1" dirty="0"/>
              <a:t>Society for Vascular Surgery Lower Extremity Guidelines: WIFI Classification System</a:t>
            </a:r>
            <a:endParaRPr lang="en-US" sz="4000" dirty="0"/>
          </a:p>
        </p:txBody>
      </p:sp>
      <p:sp>
        <p:nvSpPr>
          <p:cNvPr id="6" name="Rectangle 5"/>
          <p:cNvSpPr/>
          <p:nvPr/>
        </p:nvSpPr>
        <p:spPr>
          <a:xfrm>
            <a:off x="798654" y="1540217"/>
            <a:ext cx="10984373" cy="4401205"/>
          </a:xfrm>
          <a:prstGeom prst="rect">
            <a:avLst/>
          </a:prstGeom>
        </p:spPr>
        <p:txBody>
          <a:bodyPr wrap="square">
            <a:spAutoFit/>
          </a:bodyPr>
          <a:lstStyle/>
          <a:p>
            <a:pPr>
              <a:buClr>
                <a:srgbClr val="C00000"/>
              </a:buClr>
            </a:pPr>
            <a:r>
              <a:rPr lang="en-US" sz="2000" dirty="0"/>
              <a:t>In 2014, The Society for Vascular Surgery Lower Extremity Guidelines Committee published a classification system for threatened lower limbs, categorizing and grading (0–3) the three major risk factors leading to amputation: </a:t>
            </a:r>
            <a:r>
              <a:rPr lang="en-US" sz="2000" b="1" dirty="0"/>
              <a:t>wound, ischemia and foot infection </a:t>
            </a:r>
            <a:r>
              <a:rPr lang="en-US" sz="2000" dirty="0"/>
              <a:t>(</a:t>
            </a:r>
            <a:r>
              <a:rPr lang="en-US" sz="2000" dirty="0" err="1"/>
              <a:t>WIfI</a:t>
            </a:r>
            <a:r>
              <a:rPr lang="en-US" sz="2000" dirty="0"/>
              <a:t>). The </a:t>
            </a:r>
            <a:r>
              <a:rPr lang="en-US" sz="2000" dirty="0" err="1"/>
              <a:t>WIfI</a:t>
            </a:r>
            <a:r>
              <a:rPr lang="en-US" sz="2000" dirty="0"/>
              <a:t> system merges existing classification systems, including the Infectious Diseases Society of America (IDSA) classification for diabetic foot infections, into a single concise system. After grading each category, one can then clinically stage the affected limb to estimate risk of amputation at one year.</a:t>
            </a:r>
          </a:p>
          <a:p>
            <a:pPr marL="342900" indent="-342900">
              <a:buClr>
                <a:srgbClr val="C00000"/>
              </a:buClr>
              <a:buFont typeface="Arial" charset="0"/>
              <a:buChar char="•"/>
            </a:pPr>
            <a:r>
              <a:rPr lang="en-US" sz="2000" dirty="0"/>
              <a:t>Not only does </a:t>
            </a:r>
            <a:r>
              <a:rPr lang="en-US" sz="2000" dirty="0" err="1"/>
              <a:t>WIfI</a:t>
            </a:r>
            <a:r>
              <a:rPr lang="en-US" sz="2000" dirty="0"/>
              <a:t> predict amputation risk, it is the only system that can standardize outcome comparisons for accurate analysis of the increasing number of available therapies. The </a:t>
            </a:r>
            <a:r>
              <a:rPr lang="en-US" sz="2000" dirty="0" err="1"/>
              <a:t>WIfI</a:t>
            </a:r>
            <a:r>
              <a:rPr lang="en-US" sz="2000" dirty="0"/>
              <a:t> classification has the capability to improve guideline-based management of these complex and resource-intensive patients.</a:t>
            </a:r>
          </a:p>
          <a:p>
            <a:pPr marL="342900" indent="-342900">
              <a:buClr>
                <a:srgbClr val="C00000"/>
              </a:buClr>
              <a:buFont typeface="Arial" charset="0"/>
              <a:buChar char="•"/>
            </a:pPr>
            <a:r>
              <a:rPr lang="en-US" sz="2000" dirty="0"/>
              <a:t>The Society for Vascular Surgery </a:t>
            </a:r>
            <a:r>
              <a:rPr lang="en-US" sz="2000" dirty="0" err="1"/>
              <a:t>WIfI</a:t>
            </a:r>
            <a:r>
              <a:rPr lang="en-US" sz="2000" dirty="0"/>
              <a:t> system is intended for any patient with a diabetic foot ulcer, non-healing foot ulcer present for two or more weeks, foot/lower extremity gangrene, or ischemic rest pain. It is not meant for patients with acute ischemia, emboli, trauma, non-atherosclerotic diseases such as vasospastic disorders, or pure venous ulcers.</a:t>
            </a:r>
          </a:p>
        </p:txBody>
      </p:sp>
      <p:sp>
        <p:nvSpPr>
          <p:cNvPr id="5" name="TextBox 4"/>
          <p:cNvSpPr txBox="1"/>
          <p:nvPr/>
        </p:nvSpPr>
        <p:spPr>
          <a:xfrm>
            <a:off x="3187698" y="6119336"/>
            <a:ext cx="8904790" cy="738664"/>
          </a:xfrm>
          <a:prstGeom prst="rect">
            <a:avLst/>
          </a:prstGeom>
          <a:noFill/>
        </p:spPr>
        <p:txBody>
          <a:bodyPr wrap="square" rtlCol="0">
            <a:spAutoFit/>
          </a:bodyPr>
          <a:lstStyle/>
          <a:p>
            <a:pPr marL="234950" indent="-234950">
              <a:buClr>
                <a:srgbClr val="C00000"/>
              </a:buClr>
            </a:pPr>
            <a:r>
              <a:rPr lang="en-US" sz="1400" dirty="0"/>
              <a:t>Mills JL </a:t>
            </a:r>
            <a:r>
              <a:rPr lang="en-US" sz="1400" dirty="0" err="1"/>
              <a:t>Sr</a:t>
            </a:r>
            <a:r>
              <a:rPr lang="en-US" sz="1400" dirty="0"/>
              <a:t>, Conte MS, Armstrong DG, et al. The Society for Vascular Surgery Lower Extremity Threatened Limb Classification System: risk stratification based on wound, ischemia, and foot infection (</a:t>
            </a:r>
            <a:r>
              <a:rPr lang="en-US" sz="1400" dirty="0" err="1"/>
              <a:t>WIfI</a:t>
            </a:r>
            <a:r>
              <a:rPr lang="en-US" sz="1400" dirty="0"/>
              <a:t>). </a:t>
            </a:r>
            <a:r>
              <a:rPr lang="en-US" sz="1400" i="1" dirty="0"/>
              <a:t>J </a:t>
            </a:r>
            <a:r>
              <a:rPr lang="en-US" sz="1400" i="1" dirty="0" err="1"/>
              <a:t>Vasc</a:t>
            </a:r>
            <a:r>
              <a:rPr lang="en-US" sz="1400" i="1" dirty="0"/>
              <a:t> Surg</a:t>
            </a:r>
            <a:r>
              <a:rPr lang="en-US" sz="1400" dirty="0"/>
              <a:t>. 2014;59(1):220-34.e342. doi:10.1016/j.jvs.2013.08.003</a:t>
            </a:r>
            <a:endParaRPr lang="en-US" sz="1400" dirty="0">
              <a:latin typeface="Calibri" charset="0"/>
              <a:ea typeface="Calibri" charset="0"/>
              <a:cs typeface="Calibri" charset="0"/>
            </a:endParaRPr>
          </a:p>
        </p:txBody>
      </p:sp>
    </p:spTree>
    <p:extLst>
      <p:ext uri="{BB962C8B-B14F-4D97-AF65-F5344CB8AC3E}">
        <p14:creationId xmlns:p14="http://schemas.microsoft.com/office/powerpoint/2010/main" val="121696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85" y="411418"/>
            <a:ext cx="11343189" cy="1325563"/>
          </a:xfrm>
        </p:spPr>
        <p:txBody>
          <a:bodyPr>
            <a:normAutofit/>
          </a:bodyPr>
          <a:lstStyle/>
          <a:p>
            <a:pPr algn="ctr">
              <a:buClr>
                <a:srgbClr val="C00000"/>
              </a:buClr>
            </a:pPr>
            <a:r>
              <a:rPr lang="en-US" sz="4000" dirty="0">
                <a:latin typeface="Arial" panose="020B0604020202020204" pitchFamily="34" charset="0"/>
                <a:cs typeface="Arial" panose="020B0604020202020204" pitchFamily="34" charset="0"/>
              </a:rPr>
              <a:t>Agenda</a:t>
            </a:r>
          </a:p>
        </p:txBody>
      </p:sp>
      <p:sp>
        <p:nvSpPr>
          <p:cNvPr id="7" name="Content Placeholder 2"/>
          <p:cNvSpPr txBox="1">
            <a:spLocks/>
          </p:cNvSpPr>
          <p:nvPr/>
        </p:nvSpPr>
        <p:spPr>
          <a:xfrm>
            <a:off x="983848" y="1939499"/>
            <a:ext cx="10648708" cy="4351338"/>
          </a:xfrm>
          <a:prstGeom prst="rect">
            <a:avLst/>
          </a:prstGeom>
        </p:spPr>
        <p:txBody>
          <a:bodyPr vert="horz" lIns="91440" tIns="45720" rIns="91440" bIns="45720" numCol="2" rtlCol="0">
            <a:normAutofit fontScale="62500" lnSpcReduction="20000"/>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What is Chronic Limb Threatening Ischemia (CLTI)? </a:t>
            </a:r>
          </a:p>
          <a:p>
            <a:pPr>
              <a:buClr>
                <a:srgbClr val="C00000"/>
              </a:buClr>
            </a:pPr>
            <a:r>
              <a:rPr lang="en-US" dirty="0">
                <a:solidFill>
                  <a:schemeClr val="tx1"/>
                </a:solidFill>
              </a:rPr>
              <a:t>What is classification of CLTI? </a:t>
            </a:r>
          </a:p>
          <a:p>
            <a:pPr>
              <a:buClr>
                <a:srgbClr val="C00000"/>
              </a:buClr>
            </a:pPr>
            <a:r>
              <a:rPr lang="en-US" dirty="0">
                <a:solidFill>
                  <a:schemeClr val="tx1"/>
                </a:solidFill>
              </a:rPr>
              <a:t>How to manage CLTI? </a:t>
            </a:r>
          </a:p>
          <a:p>
            <a:pPr>
              <a:buClr>
                <a:srgbClr val="C00000"/>
              </a:buClr>
            </a:pPr>
            <a:r>
              <a:rPr lang="en-US" dirty="0">
                <a:solidFill>
                  <a:schemeClr val="tx1"/>
                </a:solidFill>
                <a:latin typeface="Arial" panose="020B0604020202020204" pitchFamily="34" charset="0"/>
                <a:cs typeface="Arial" panose="020B0604020202020204" pitchFamily="34" charset="0"/>
              </a:rPr>
              <a:t>How to treat chronic limb threatening ischemia? </a:t>
            </a:r>
            <a:endParaRPr lang="en-US" dirty="0">
              <a:solidFill>
                <a:schemeClr val="tx1"/>
              </a:solidFill>
            </a:endParaRPr>
          </a:p>
          <a:p>
            <a:pPr>
              <a:buClr>
                <a:srgbClr val="C00000"/>
              </a:buClr>
            </a:pPr>
            <a:r>
              <a:rPr lang="en-US" dirty="0">
                <a:solidFill>
                  <a:schemeClr val="tx1"/>
                </a:solidFill>
              </a:rPr>
              <a:t>What are outcomes for patients with CLTI at six months? </a:t>
            </a:r>
          </a:p>
          <a:p>
            <a:pPr>
              <a:buClr>
                <a:srgbClr val="C00000"/>
              </a:buClr>
            </a:pPr>
            <a:r>
              <a:rPr lang="en-US" dirty="0">
                <a:solidFill>
                  <a:schemeClr val="tx1"/>
                </a:solidFill>
              </a:rPr>
              <a:t>What is prevalence of Peripheral Artery Disease (PAD)?</a:t>
            </a:r>
          </a:p>
          <a:p>
            <a:pPr>
              <a:buClr>
                <a:srgbClr val="C00000"/>
              </a:buClr>
            </a:pPr>
            <a:r>
              <a:rPr lang="en-US" dirty="0">
                <a:solidFill>
                  <a:schemeClr val="tx1"/>
                </a:solidFill>
              </a:rPr>
              <a:t>How is CLTI treated? </a:t>
            </a:r>
          </a:p>
          <a:p>
            <a:pPr>
              <a:buClr>
                <a:srgbClr val="C00000"/>
              </a:buClr>
            </a:pPr>
            <a:r>
              <a:rPr lang="en-US" dirty="0">
                <a:solidFill>
                  <a:schemeClr val="tx1"/>
                </a:solidFill>
                <a:latin typeface="Arial" panose="020B0604020202020204" pitchFamily="34" charset="0"/>
                <a:cs typeface="Arial" panose="020B0604020202020204" pitchFamily="34" charset="0"/>
              </a:rPr>
              <a:t>What is role of hyperbaric in acute limb ischemia?</a:t>
            </a:r>
          </a:p>
          <a:p>
            <a:pPr>
              <a:buClr>
                <a:srgbClr val="C00000"/>
              </a:buClr>
            </a:pPr>
            <a:r>
              <a:rPr lang="en-US" dirty="0">
                <a:solidFill>
                  <a:schemeClr val="tx1"/>
                </a:solidFill>
                <a:latin typeface="Arial" panose="020B0604020202020204" pitchFamily="34" charset="0"/>
                <a:cs typeface="Arial" panose="020B0604020202020204" pitchFamily="34" charset="0"/>
              </a:rPr>
              <a:t>Decreasing amputations</a:t>
            </a:r>
          </a:p>
          <a:p>
            <a:pPr>
              <a:buClr>
                <a:srgbClr val="C00000"/>
              </a:buClr>
            </a:pPr>
            <a:r>
              <a:rPr lang="en-US" dirty="0">
                <a:solidFill>
                  <a:schemeClr val="tx1"/>
                </a:solidFill>
                <a:latin typeface="Arial" panose="020B0604020202020204" pitchFamily="34" charset="0"/>
                <a:cs typeface="Arial" panose="020B0604020202020204" pitchFamily="34" charset="0"/>
              </a:rPr>
              <a:t>What is role of interdisciplinary teams in decreasing amputations?</a:t>
            </a:r>
          </a:p>
          <a:p>
            <a:pPr>
              <a:buClr>
                <a:srgbClr val="C00000"/>
              </a:buClr>
            </a:pPr>
            <a:r>
              <a:rPr lang="en-US" dirty="0">
                <a:solidFill>
                  <a:schemeClr val="tx1"/>
                </a:solidFill>
                <a:latin typeface="Arial" panose="020B0604020202020204" pitchFamily="34" charset="0"/>
                <a:cs typeface="Arial" panose="020B0604020202020204" pitchFamily="34" charset="0"/>
              </a:rPr>
              <a:t>What is probability of healing a diabetic foot ulcer: Society for Vascular Surgery</a:t>
            </a:r>
          </a:p>
          <a:p>
            <a:pPr>
              <a:buClr>
                <a:srgbClr val="C00000"/>
              </a:buClr>
            </a:pPr>
            <a:r>
              <a:rPr lang="en-US" dirty="0">
                <a:solidFill>
                  <a:schemeClr val="tx1"/>
                </a:solidFill>
                <a:latin typeface="Arial" panose="020B0604020202020204" pitchFamily="34" charset="0"/>
                <a:cs typeface="Arial" panose="020B0604020202020204" pitchFamily="34" charset="0"/>
              </a:rPr>
              <a:t>Patients with arterial wounds: Society for Vascular Surgery  </a:t>
            </a:r>
          </a:p>
          <a:p>
            <a:pPr>
              <a:buClr>
                <a:srgbClr val="C00000"/>
              </a:buClr>
            </a:pPr>
            <a:r>
              <a:rPr lang="en-US" sz="2800" dirty="0">
                <a:solidFill>
                  <a:schemeClr val="tx1"/>
                </a:solidFill>
              </a:rPr>
              <a:t>What are Risks/benefits: Clinical stages: Society for Vascular Surgery</a:t>
            </a:r>
          </a:p>
          <a:p>
            <a:pPr>
              <a:buClr>
                <a:srgbClr val="C00000"/>
              </a:buClr>
            </a:pPr>
            <a:r>
              <a:rPr lang="en-US" dirty="0">
                <a:solidFill>
                  <a:schemeClr val="tx1"/>
                </a:solidFill>
                <a:latin typeface="Arial" panose="020B0604020202020204" pitchFamily="34" charset="0"/>
                <a:cs typeface="Arial" panose="020B0604020202020204" pitchFamily="34" charset="0"/>
              </a:rPr>
              <a:t>What are assessments for patients with arterial wounds?: Society for Vascular Surgery</a:t>
            </a:r>
          </a:p>
          <a:p>
            <a:pPr>
              <a:buClr>
                <a:srgbClr val="C00000"/>
              </a:buClr>
            </a:pPr>
            <a:r>
              <a:rPr lang="en-US" dirty="0">
                <a:solidFill>
                  <a:schemeClr val="tx1"/>
                </a:solidFill>
                <a:latin typeface="Arial" panose="020B0604020202020204" pitchFamily="34" charset="0"/>
                <a:cs typeface="Arial" panose="020B0604020202020204" pitchFamily="34" charset="0"/>
              </a:rPr>
              <a:t>Society for Vascular Surgery Lower extremity guidelines: </a:t>
            </a:r>
            <a:r>
              <a:rPr lang="en-US" dirty="0" err="1">
                <a:solidFill>
                  <a:schemeClr val="tx1"/>
                </a:solidFill>
                <a:latin typeface="Arial" panose="020B0604020202020204" pitchFamily="34" charset="0"/>
                <a:cs typeface="Arial" panose="020B0604020202020204" pitchFamily="34" charset="0"/>
              </a:rPr>
              <a:t>Wifi</a:t>
            </a:r>
            <a:r>
              <a:rPr lang="en-US" dirty="0">
                <a:solidFill>
                  <a:schemeClr val="tx1"/>
                </a:solidFill>
                <a:latin typeface="Arial" panose="020B0604020202020204" pitchFamily="34" charset="0"/>
                <a:cs typeface="Arial" panose="020B0604020202020204" pitchFamily="34" charset="0"/>
              </a:rPr>
              <a:t> Classification System</a:t>
            </a:r>
          </a:p>
          <a:p>
            <a:pPr>
              <a:buClr>
                <a:srgbClr val="C00000"/>
              </a:buClr>
            </a:pPr>
            <a:endParaRPr lang="en-US" dirty="0">
              <a:solidFill>
                <a:schemeClr val="tx1"/>
              </a:solidFill>
              <a:latin typeface="Arial" panose="020B0604020202020204" pitchFamily="34" charset="0"/>
              <a:cs typeface="Arial" panose="020B0604020202020204" pitchFamily="34" charset="0"/>
            </a:endParaRPr>
          </a:p>
          <a:p>
            <a:pPr>
              <a:buClr>
                <a:srgbClr val="C00000"/>
              </a:buClr>
            </a:pPr>
            <a:endParaRPr lang="en-US" dirty="0">
              <a:solidFill>
                <a:schemeClr val="tx1"/>
              </a:solidFill>
            </a:endParaRPr>
          </a:p>
        </p:txBody>
      </p:sp>
    </p:spTree>
    <p:extLst>
      <p:ext uri="{BB962C8B-B14F-4D97-AF65-F5344CB8AC3E}">
        <p14:creationId xmlns:p14="http://schemas.microsoft.com/office/powerpoint/2010/main" val="106851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69329"/>
            <a:ext cx="11907294" cy="1325563"/>
          </a:xfrm>
        </p:spPr>
        <p:txBody>
          <a:bodyPr>
            <a:normAutofit/>
          </a:bodyPr>
          <a:lstStyle/>
          <a:p>
            <a:pPr algn="ctr"/>
            <a:r>
              <a:rPr lang="en-US" sz="4000" b="1" dirty="0"/>
              <a:t>Society for Vascular Surgery Lower Extremity Guidelines: WIFI Classification System</a:t>
            </a:r>
            <a:endParaRPr lang="en-US" sz="4000" dirty="0"/>
          </a:p>
        </p:txBody>
      </p:sp>
      <p:sp>
        <p:nvSpPr>
          <p:cNvPr id="5" name="TextBox 4"/>
          <p:cNvSpPr txBox="1"/>
          <p:nvPr/>
        </p:nvSpPr>
        <p:spPr>
          <a:xfrm>
            <a:off x="3187698" y="6119336"/>
            <a:ext cx="8904790" cy="738664"/>
          </a:xfrm>
          <a:prstGeom prst="rect">
            <a:avLst/>
          </a:prstGeom>
          <a:noFill/>
        </p:spPr>
        <p:txBody>
          <a:bodyPr wrap="square" rtlCol="0">
            <a:spAutoFit/>
          </a:bodyPr>
          <a:lstStyle/>
          <a:p>
            <a:pPr marL="234950" indent="-234950"/>
            <a:r>
              <a:rPr lang="en-US" sz="1400" dirty="0"/>
              <a:t>Mills JL </a:t>
            </a:r>
            <a:r>
              <a:rPr lang="en-US" sz="1400" dirty="0" err="1"/>
              <a:t>Sr</a:t>
            </a:r>
            <a:r>
              <a:rPr lang="en-US" sz="1400" dirty="0"/>
              <a:t>, Conte MS, Armstrong DG, et al. The Society for Vascular Surgery Lower Extremity Threatened Limb Classification System: risk stratification based on wound, ischemia, and foot infection (</a:t>
            </a:r>
            <a:r>
              <a:rPr lang="en-US" sz="1400" dirty="0" err="1"/>
              <a:t>WIfI</a:t>
            </a:r>
            <a:r>
              <a:rPr lang="en-US" sz="1400" dirty="0"/>
              <a:t>). </a:t>
            </a:r>
            <a:r>
              <a:rPr lang="en-US" sz="1400" i="1" dirty="0"/>
              <a:t>J </a:t>
            </a:r>
            <a:r>
              <a:rPr lang="en-US" sz="1400" i="1" dirty="0" err="1"/>
              <a:t>Vasc</a:t>
            </a:r>
            <a:r>
              <a:rPr lang="en-US" sz="1400" i="1" dirty="0"/>
              <a:t> Surg</a:t>
            </a:r>
            <a:r>
              <a:rPr lang="en-US" sz="1400" dirty="0"/>
              <a:t>. 2014;59(1):220-34.e342. doi:10.1016/j.jvs.2013.08.003</a:t>
            </a:r>
            <a:endParaRPr lang="en-US" sz="1400" dirty="0">
              <a:latin typeface="Calibri" charset="0"/>
              <a:ea typeface="Calibri" charset="0"/>
              <a:cs typeface="Calibri"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98" y="1747775"/>
            <a:ext cx="11439358" cy="4409954"/>
          </a:xfrm>
          <a:prstGeom prst="rect">
            <a:avLst/>
          </a:prstGeom>
        </p:spPr>
      </p:pic>
      <p:sp>
        <p:nvSpPr>
          <p:cNvPr id="4" name="Rectangle 3"/>
          <p:cNvSpPr/>
          <p:nvPr/>
        </p:nvSpPr>
        <p:spPr>
          <a:xfrm>
            <a:off x="4719731" y="1594892"/>
            <a:ext cx="1925271" cy="461665"/>
          </a:xfrm>
          <a:prstGeom prst="rect">
            <a:avLst/>
          </a:prstGeom>
        </p:spPr>
        <p:txBody>
          <a:bodyPr wrap="none">
            <a:spAutoFit/>
          </a:bodyPr>
          <a:lstStyle/>
          <a:p>
            <a:r>
              <a:rPr lang="en-US" sz="2400" b="1" dirty="0"/>
              <a:t>Wound (“W”)</a:t>
            </a:r>
            <a:endParaRPr lang="en-US" sz="2400" dirty="0"/>
          </a:p>
        </p:txBody>
      </p:sp>
    </p:spTree>
    <p:extLst>
      <p:ext uri="{BB962C8B-B14F-4D97-AF65-F5344CB8AC3E}">
        <p14:creationId xmlns:p14="http://schemas.microsoft.com/office/powerpoint/2010/main" val="93180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14654"/>
            <a:ext cx="11907294" cy="1325563"/>
          </a:xfrm>
        </p:spPr>
        <p:txBody>
          <a:bodyPr>
            <a:normAutofit/>
          </a:bodyPr>
          <a:lstStyle/>
          <a:p>
            <a:pPr algn="ctr"/>
            <a:r>
              <a:rPr lang="en-US" sz="4000" b="1" dirty="0"/>
              <a:t>Society for Vascular Surgery Lower Extremity Guidelines: WIFI Classification System</a:t>
            </a:r>
            <a:endParaRPr lang="en-US" sz="4000" dirty="0"/>
          </a:p>
        </p:txBody>
      </p:sp>
      <p:sp>
        <p:nvSpPr>
          <p:cNvPr id="5" name="TextBox 4"/>
          <p:cNvSpPr txBox="1"/>
          <p:nvPr/>
        </p:nvSpPr>
        <p:spPr>
          <a:xfrm>
            <a:off x="3187698" y="6119336"/>
            <a:ext cx="8904790" cy="738664"/>
          </a:xfrm>
          <a:prstGeom prst="rect">
            <a:avLst/>
          </a:prstGeom>
          <a:noFill/>
        </p:spPr>
        <p:txBody>
          <a:bodyPr wrap="square" rtlCol="0">
            <a:spAutoFit/>
          </a:bodyPr>
          <a:lstStyle/>
          <a:p>
            <a:pPr marL="234950" indent="-234950"/>
            <a:r>
              <a:rPr lang="en-US" sz="1400" dirty="0"/>
              <a:t>Mills JL </a:t>
            </a:r>
            <a:r>
              <a:rPr lang="en-US" sz="1400" dirty="0" err="1"/>
              <a:t>Sr</a:t>
            </a:r>
            <a:r>
              <a:rPr lang="en-US" sz="1400" dirty="0"/>
              <a:t>, Conte MS, Armstrong DG, et al. The Society for Vascular Surgery Lower Extremity Threatened Limb Classification System: risk stratification based on wound, ischemia, and foot infection (</a:t>
            </a:r>
            <a:r>
              <a:rPr lang="en-US" sz="1400" dirty="0" err="1"/>
              <a:t>WIfI</a:t>
            </a:r>
            <a:r>
              <a:rPr lang="en-US" sz="1400" dirty="0"/>
              <a:t>). </a:t>
            </a:r>
            <a:r>
              <a:rPr lang="en-US" sz="1400" i="1" dirty="0"/>
              <a:t>J </a:t>
            </a:r>
            <a:r>
              <a:rPr lang="en-US" sz="1400" i="1" dirty="0" err="1"/>
              <a:t>Vasc</a:t>
            </a:r>
            <a:r>
              <a:rPr lang="en-US" sz="1400" i="1" dirty="0"/>
              <a:t> Surg</a:t>
            </a:r>
            <a:r>
              <a:rPr lang="en-US" sz="1400" dirty="0"/>
              <a:t>. 2014;59(1):220-34.e342. doi:10.1016/j.jvs.2013.08.003</a:t>
            </a:r>
            <a:endParaRPr lang="en-US" sz="1400" dirty="0">
              <a:latin typeface="Calibri" charset="0"/>
              <a:ea typeface="Calibri" charset="0"/>
              <a:cs typeface="Calibri" charset="0"/>
            </a:endParaRPr>
          </a:p>
        </p:txBody>
      </p:sp>
      <p:sp>
        <p:nvSpPr>
          <p:cNvPr id="4" name="Rectangle 3"/>
          <p:cNvSpPr/>
          <p:nvPr/>
        </p:nvSpPr>
        <p:spPr>
          <a:xfrm>
            <a:off x="5154381" y="1738919"/>
            <a:ext cx="1928733" cy="461665"/>
          </a:xfrm>
          <a:prstGeom prst="rect">
            <a:avLst/>
          </a:prstGeom>
        </p:spPr>
        <p:txBody>
          <a:bodyPr wrap="none">
            <a:spAutoFit/>
          </a:bodyPr>
          <a:lstStyle/>
          <a:p>
            <a:r>
              <a:rPr lang="en-US" sz="2400" b="1" dirty="0"/>
              <a:t>Ischemia (“I”)</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16" y="2617536"/>
            <a:ext cx="11620982" cy="2623183"/>
          </a:xfrm>
          <a:prstGeom prst="rect">
            <a:avLst/>
          </a:prstGeom>
        </p:spPr>
      </p:pic>
    </p:spTree>
    <p:extLst>
      <p:ext uri="{BB962C8B-B14F-4D97-AF65-F5344CB8AC3E}">
        <p14:creationId xmlns:p14="http://schemas.microsoft.com/office/powerpoint/2010/main" val="158414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74715"/>
            <a:ext cx="11907294" cy="1325563"/>
          </a:xfrm>
        </p:spPr>
        <p:txBody>
          <a:bodyPr>
            <a:normAutofit/>
          </a:bodyPr>
          <a:lstStyle/>
          <a:p>
            <a:pPr algn="ctr"/>
            <a:r>
              <a:rPr lang="en-US" sz="4000" b="1" dirty="0"/>
              <a:t>Society for Vascular Surgery Lower Extremity Guidelines: WIFI Classification System</a:t>
            </a:r>
            <a:endParaRPr lang="en-US" sz="4000" dirty="0"/>
          </a:p>
        </p:txBody>
      </p:sp>
      <p:sp>
        <p:nvSpPr>
          <p:cNvPr id="5" name="TextBox 4"/>
          <p:cNvSpPr txBox="1"/>
          <p:nvPr/>
        </p:nvSpPr>
        <p:spPr>
          <a:xfrm>
            <a:off x="3187698" y="6119336"/>
            <a:ext cx="8904790" cy="738664"/>
          </a:xfrm>
          <a:prstGeom prst="rect">
            <a:avLst/>
          </a:prstGeom>
          <a:noFill/>
        </p:spPr>
        <p:txBody>
          <a:bodyPr wrap="square" rtlCol="0">
            <a:spAutoFit/>
          </a:bodyPr>
          <a:lstStyle/>
          <a:p>
            <a:pPr marL="234950" indent="-234950"/>
            <a:r>
              <a:rPr lang="en-US" sz="1400" dirty="0"/>
              <a:t>Mills JL </a:t>
            </a:r>
            <a:r>
              <a:rPr lang="en-US" sz="1400" dirty="0" err="1"/>
              <a:t>Sr</a:t>
            </a:r>
            <a:r>
              <a:rPr lang="en-US" sz="1400" dirty="0"/>
              <a:t>, Conte MS, Armstrong DG, et al. The Society for Vascular Surgery Lower Extremity Threatened Limb Classification System: risk stratification based on wound, ischemia, and foot infection (</a:t>
            </a:r>
            <a:r>
              <a:rPr lang="en-US" sz="1400" dirty="0" err="1"/>
              <a:t>WIfI</a:t>
            </a:r>
            <a:r>
              <a:rPr lang="en-US" sz="1400" dirty="0"/>
              <a:t>). </a:t>
            </a:r>
            <a:r>
              <a:rPr lang="en-US" sz="1400" i="1" dirty="0"/>
              <a:t>J </a:t>
            </a:r>
            <a:r>
              <a:rPr lang="en-US" sz="1400" i="1" dirty="0" err="1"/>
              <a:t>Vasc</a:t>
            </a:r>
            <a:r>
              <a:rPr lang="en-US" sz="1400" i="1" dirty="0"/>
              <a:t> Surg</a:t>
            </a:r>
            <a:r>
              <a:rPr lang="en-US" sz="1400" dirty="0"/>
              <a:t>. 2014;59(1):220-34.e342. doi:10.1016/j.jvs.2013.08.003</a:t>
            </a:r>
            <a:endParaRPr lang="en-US" sz="1400" dirty="0">
              <a:latin typeface="Calibri" charset="0"/>
              <a:ea typeface="Calibri" charset="0"/>
              <a:cs typeface="Calibri" charset="0"/>
            </a:endParaRPr>
          </a:p>
        </p:txBody>
      </p:sp>
      <p:sp>
        <p:nvSpPr>
          <p:cNvPr id="4" name="Rectangle 3"/>
          <p:cNvSpPr/>
          <p:nvPr/>
        </p:nvSpPr>
        <p:spPr>
          <a:xfrm>
            <a:off x="4434873" y="1020015"/>
            <a:ext cx="2716513" cy="461665"/>
          </a:xfrm>
          <a:prstGeom prst="rect">
            <a:avLst/>
          </a:prstGeom>
        </p:spPr>
        <p:txBody>
          <a:bodyPr wrap="none">
            <a:spAutoFit/>
          </a:bodyPr>
          <a:lstStyle/>
          <a:p>
            <a:r>
              <a:rPr lang="en-US" sz="2400" b="1" dirty="0"/>
              <a:t>Foot Infection (“FI”)</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15" y="1354238"/>
            <a:ext cx="11608594" cy="4765099"/>
          </a:xfrm>
          <a:prstGeom prst="rect">
            <a:avLst/>
          </a:prstGeom>
        </p:spPr>
      </p:pic>
    </p:spTree>
    <p:extLst>
      <p:ext uri="{BB962C8B-B14F-4D97-AF65-F5344CB8AC3E}">
        <p14:creationId xmlns:p14="http://schemas.microsoft.com/office/powerpoint/2010/main" val="111860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94627"/>
            <a:ext cx="11907294" cy="1325563"/>
          </a:xfrm>
        </p:spPr>
        <p:txBody>
          <a:bodyPr>
            <a:normAutofit/>
          </a:bodyPr>
          <a:lstStyle/>
          <a:p>
            <a:pPr algn="ctr">
              <a:buClr>
                <a:srgbClr val="C00000"/>
              </a:buClr>
            </a:pPr>
            <a:r>
              <a:rPr lang="en-US" sz="4000" b="1" dirty="0"/>
              <a:t>Society for Vascular Surgery Lower Extremity Guidelines: WIFI Classification System</a:t>
            </a:r>
            <a:endParaRPr lang="en-US" sz="4000" dirty="0"/>
          </a:p>
        </p:txBody>
      </p:sp>
      <p:sp>
        <p:nvSpPr>
          <p:cNvPr id="5" name="TextBox 4"/>
          <p:cNvSpPr txBox="1"/>
          <p:nvPr/>
        </p:nvSpPr>
        <p:spPr>
          <a:xfrm>
            <a:off x="529818" y="6295935"/>
            <a:ext cx="11662182" cy="461665"/>
          </a:xfrm>
          <a:prstGeom prst="rect">
            <a:avLst/>
          </a:prstGeom>
          <a:noFill/>
        </p:spPr>
        <p:txBody>
          <a:bodyPr wrap="square" rtlCol="0">
            <a:spAutoFit/>
          </a:bodyPr>
          <a:lstStyle/>
          <a:p>
            <a:pPr marL="234950" indent="-234950">
              <a:buClr>
                <a:srgbClr val="C00000"/>
              </a:buClr>
            </a:pPr>
            <a:r>
              <a:rPr lang="en-US" sz="1200" dirty="0"/>
              <a:t>Mills JL </a:t>
            </a:r>
            <a:r>
              <a:rPr lang="en-US" sz="1200" dirty="0" err="1"/>
              <a:t>Sr</a:t>
            </a:r>
            <a:r>
              <a:rPr lang="en-US" sz="1200" dirty="0"/>
              <a:t>, Conte MS, Armstrong DG, et al. The Society for Vascular Surgery Lower Extremity Threatened Limb Classification System: risk stratification based on wound, ischemia, and foot infection (</a:t>
            </a:r>
            <a:r>
              <a:rPr lang="en-US" sz="1200" dirty="0" err="1"/>
              <a:t>WIfI</a:t>
            </a:r>
            <a:r>
              <a:rPr lang="en-US" sz="1200" dirty="0"/>
              <a:t>). </a:t>
            </a:r>
            <a:r>
              <a:rPr lang="en-US" sz="1200" i="1" dirty="0"/>
              <a:t>J </a:t>
            </a:r>
            <a:r>
              <a:rPr lang="en-US" sz="1200" i="1" dirty="0" err="1"/>
              <a:t>Vasc</a:t>
            </a:r>
            <a:r>
              <a:rPr lang="en-US" sz="1200" i="1" dirty="0"/>
              <a:t> Surg</a:t>
            </a:r>
            <a:r>
              <a:rPr lang="en-US" sz="1200" dirty="0"/>
              <a:t>. 2014;59(1):220-34.e342. doi:10.1016/j.jvs.2013.08.003</a:t>
            </a:r>
            <a:endParaRPr lang="en-US" sz="1200" dirty="0">
              <a:latin typeface="Calibri" charset="0"/>
              <a:ea typeface="Calibri" charset="0"/>
              <a:cs typeface="Calibri" charset="0"/>
            </a:endParaRPr>
          </a:p>
        </p:txBody>
      </p:sp>
      <p:sp>
        <p:nvSpPr>
          <p:cNvPr id="9" name="Content Placeholder 2"/>
          <p:cNvSpPr>
            <a:spLocks noGrp="1"/>
          </p:cNvSpPr>
          <p:nvPr>
            <p:ph idx="1"/>
          </p:nvPr>
        </p:nvSpPr>
        <p:spPr>
          <a:xfrm>
            <a:off x="165101" y="1089743"/>
            <a:ext cx="11927387" cy="4949483"/>
          </a:xfrm>
        </p:spPr>
        <p:txBody>
          <a:bodyPr>
            <a:noAutofit/>
          </a:bodyPr>
          <a:lstStyle/>
          <a:p>
            <a:pPr marL="0" lvl="0" indent="0" algn="ctr">
              <a:buClr>
                <a:srgbClr val="C00000"/>
              </a:buClr>
              <a:buNone/>
            </a:pPr>
            <a:r>
              <a:rPr lang="en-US" sz="1500" dirty="0"/>
              <a:t>Key summary points for use of Society for Vascular Surgery Lower Extremity Threatened Limb SVS </a:t>
            </a:r>
            <a:r>
              <a:rPr lang="en-US" sz="1500" dirty="0" err="1"/>
              <a:t>Wifi</a:t>
            </a:r>
            <a:r>
              <a:rPr lang="en-US" sz="1500" dirty="0"/>
              <a:t> classification system:</a:t>
            </a:r>
          </a:p>
          <a:p>
            <a:pPr marL="514350" lvl="0" indent="-514350">
              <a:buClr>
                <a:srgbClr val="C00000"/>
              </a:buClr>
              <a:buFont typeface="+mj-lt"/>
              <a:buAutoNum type="arabicPeriod"/>
            </a:pPr>
            <a:r>
              <a:rPr lang="en-US" sz="1500" dirty="0"/>
              <a:t>The full </a:t>
            </a:r>
            <a:r>
              <a:rPr lang="en-US" sz="1500" dirty="0" err="1"/>
              <a:t>WiFI</a:t>
            </a:r>
            <a:r>
              <a:rPr lang="en-US" sz="1500" dirty="0"/>
              <a:t> system, is to be used for initial, baseline classification of all patients with ischemic rest pain or wounds within the spectrum of chronic lower limb ischemia when reporting outcomes, regardless of form of therapy. The system is not to be employed for patients with vasospastic and collagen vascular disease, vasculitis, </a:t>
            </a:r>
            <a:r>
              <a:rPr lang="en-US" sz="1500" dirty="0" err="1"/>
              <a:t>Buerger's</a:t>
            </a:r>
            <a:r>
              <a:rPr lang="en-US" sz="1500" dirty="0"/>
              <a:t> disease, acute limb ischemia, or acute trauma (mangled extremity).Patients with and without diabetes mellitus should be differentiated into separate categories for subsequent outcomes analysis. </a:t>
            </a:r>
          </a:p>
          <a:p>
            <a:pPr lvl="1">
              <a:buClr>
                <a:srgbClr val="C00000"/>
              </a:buClr>
            </a:pPr>
            <a:r>
              <a:rPr lang="en-US" sz="1500" dirty="0"/>
              <a:t>Presence of neuropathy (</a:t>
            </a:r>
            <a:r>
              <a:rPr lang="en-US" sz="1500" u="sng" dirty="0"/>
              <a:t>+</a:t>
            </a:r>
            <a:r>
              <a:rPr lang="en-US" sz="1500" dirty="0"/>
              <a:t>) should be noted when possible in patients with diabetes in long-term studies of wound healing, ulcer recurrence, and amputation, since the presence of neuropathy (loss of protective sensation and motor neuropathic deformity) influences recurrence rate. </a:t>
            </a:r>
          </a:p>
          <a:p>
            <a:pPr marL="514350" indent="-514350">
              <a:buClr>
                <a:srgbClr val="C00000"/>
              </a:buClr>
              <a:buFont typeface="+mj-lt"/>
              <a:buAutoNum type="arabicPeriod"/>
            </a:pPr>
            <a:r>
              <a:rPr lang="en-US" sz="1500" dirty="0"/>
              <a:t>In the Wound (W) classification, depth takes priority over size. Although we recommend that a wound, if present, be measured, a shallow, 8-cm </a:t>
            </a:r>
            <a:r>
              <a:rPr lang="en-US" sz="1500" baseline="30000" dirty="0"/>
              <a:t>2</a:t>
            </a:r>
            <a:r>
              <a:rPr lang="en-US" sz="1500" dirty="0"/>
              <a:t> ulcer with no exposed tendon or bone would be classified as grade 1.</a:t>
            </a:r>
          </a:p>
          <a:p>
            <a:pPr lvl="1">
              <a:buClr>
                <a:srgbClr val="C00000"/>
              </a:buClr>
            </a:pPr>
            <a:r>
              <a:rPr lang="en-US" sz="1500" dirty="0"/>
              <a:t>If a study of wound healing vs Wound (W) grade were performed, wounds would be classified by depth, and could also be categorized by size: small (&lt;5 cm </a:t>
            </a:r>
            <a:r>
              <a:rPr lang="en-US" sz="1500" baseline="30000" dirty="0"/>
              <a:t>2</a:t>
            </a:r>
            <a:r>
              <a:rPr lang="en-US" sz="1500" dirty="0"/>
              <a:t>), medium (5-10 cm </a:t>
            </a:r>
            <a:r>
              <a:rPr lang="en-US" sz="1500" baseline="30000" dirty="0"/>
              <a:t>2</a:t>
            </a:r>
            <a:r>
              <a:rPr lang="en-US" sz="1500" dirty="0"/>
              <a:t>), and large (&gt;10 cm </a:t>
            </a:r>
            <a:r>
              <a:rPr lang="en-US" sz="1500" baseline="30000" dirty="0"/>
              <a:t>2</a:t>
            </a:r>
            <a:r>
              <a:rPr lang="en-US" sz="1500" dirty="0"/>
              <a:t>)</a:t>
            </a:r>
          </a:p>
          <a:p>
            <a:pPr marL="514350" indent="-514350">
              <a:buClr>
                <a:srgbClr val="C00000"/>
              </a:buClr>
              <a:buFont typeface="+mj-lt"/>
              <a:buAutoNum type="arabicPeriod"/>
            </a:pPr>
            <a:r>
              <a:rPr lang="en-US" sz="1500" dirty="0"/>
              <a:t>TPs are preferred for classification of ischemia (I) in patients with diabetes mellitus, since ABI is often falsely elevated. </a:t>
            </a:r>
            <a:r>
              <a:rPr lang="en-US" sz="1500" dirty="0" err="1"/>
              <a:t>TcPO</a:t>
            </a:r>
            <a:r>
              <a:rPr lang="en-US" sz="1500" dirty="0"/>
              <a:t> </a:t>
            </a:r>
            <a:r>
              <a:rPr lang="en-US" sz="1500" baseline="-25000" dirty="0"/>
              <a:t>2</a:t>
            </a:r>
            <a:r>
              <a:rPr lang="en-US" sz="1500" dirty="0"/>
              <a:t>, SPP, and flat forefoot PVRs are also acceptable alternatives if TP is unavailable. All reports of outcomes with or without revascularization therapy require measurement and classification of baseline perfusion.</a:t>
            </a:r>
          </a:p>
          <a:p>
            <a:pPr marL="514350" indent="-514350">
              <a:buClr>
                <a:srgbClr val="C00000"/>
              </a:buClr>
              <a:buFont typeface="+mj-lt"/>
              <a:buAutoNum type="arabicPeriod"/>
            </a:pPr>
            <a:r>
              <a:rPr lang="en-US" sz="1500" dirty="0"/>
              <a:t> In reporting the outcomes of revascularization procedures, patients should be restaged after control of infection, if present, and/or after any debridement, if performed, prior to revascularization. (see risk/benefit table) </a:t>
            </a:r>
          </a:p>
          <a:p>
            <a:pPr lvl="1">
              <a:buClr>
                <a:srgbClr val="C00000"/>
              </a:buClr>
            </a:pPr>
            <a:r>
              <a:rPr lang="en-US" sz="1500" dirty="0"/>
              <a:t>Group a patients: no infection within 30 days, or simple infection controlled with antibiotics alone</a:t>
            </a:r>
          </a:p>
          <a:p>
            <a:pPr lvl="1">
              <a:buClr>
                <a:srgbClr val="C00000"/>
              </a:buClr>
            </a:pPr>
            <a:r>
              <a:rPr lang="en-US" sz="1500" dirty="0"/>
              <a:t>Group b patients: had infection that required incision and drainage or debridement/partial amputation to control</a:t>
            </a:r>
          </a:p>
        </p:txBody>
      </p:sp>
    </p:spTree>
    <p:extLst>
      <p:ext uri="{BB962C8B-B14F-4D97-AF65-F5344CB8AC3E}">
        <p14:creationId xmlns:p14="http://schemas.microsoft.com/office/powerpoint/2010/main" val="98000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309" y="304800"/>
            <a:ext cx="10868628" cy="1265238"/>
          </a:xfrm>
        </p:spPr>
        <p:txBody>
          <a:bodyPr>
            <a:normAutofit fontScale="90000"/>
          </a:bodyPr>
          <a:lstStyle/>
          <a:p>
            <a:pPr algn="ctr"/>
            <a:r>
              <a:rPr lang="en-US" dirty="0"/>
              <a:t>What is Chronic Limb Threatening Ischemia (CLTI)</a:t>
            </a:r>
          </a:p>
        </p:txBody>
      </p:sp>
      <p:sp>
        <p:nvSpPr>
          <p:cNvPr id="4" name="Rectangle 5"/>
          <p:cNvSpPr txBox="1">
            <a:spLocks/>
          </p:cNvSpPr>
          <p:nvPr/>
        </p:nvSpPr>
        <p:spPr>
          <a:xfrm>
            <a:off x="1809242" y="1493838"/>
            <a:ext cx="8325358" cy="4572000"/>
          </a:xfrm>
          <a:prstGeom prst="rect">
            <a:avLst/>
          </a:prstGeom>
        </p:spPr>
        <p:txBody>
          <a:bodyPr vert="horz">
            <a:normAutofit/>
          </a:bodyPr>
          <a:lstStyle/>
          <a:p>
            <a:pPr marL="594360" indent="-457200">
              <a:spcBef>
                <a:spcPct val="20000"/>
              </a:spcBef>
              <a:buClr>
                <a:srgbClr val="C00000"/>
              </a:buClr>
              <a:buSzPct val="65000"/>
              <a:buFont typeface="Arial" charset="0"/>
              <a:buChar char="•"/>
              <a:defRPr/>
            </a:pPr>
            <a:r>
              <a:rPr lang="en-US" sz="2800" dirty="0"/>
              <a:t>CLTI is a clinical syndrome defined by the presence of peripheral arterial disease (PAD) in combination with rest pain, gangrene, or a lower limb ulceration &gt;2 weeks duration. Venous, traumatic, embolic, and nonatherosclerotic etiologies are excluded.</a:t>
            </a:r>
          </a:p>
          <a:p>
            <a:pPr marL="594360" indent="-457200">
              <a:spcBef>
                <a:spcPct val="20000"/>
              </a:spcBef>
              <a:buClr>
                <a:srgbClr val="C00000"/>
              </a:buClr>
              <a:buSzPct val="65000"/>
              <a:buFont typeface="Arial" charset="0"/>
              <a:buChar char="•"/>
              <a:defRPr/>
            </a:pPr>
            <a:endParaRPr lang="en-US" sz="2800" dirty="0"/>
          </a:p>
          <a:p>
            <a:pPr marL="594360" indent="-457200">
              <a:spcBef>
                <a:spcPct val="20000"/>
              </a:spcBef>
              <a:buClr>
                <a:srgbClr val="C00000"/>
              </a:buClr>
              <a:buSzPct val="65000"/>
              <a:buFont typeface="Arial" charset="0"/>
              <a:buChar char="•"/>
              <a:defRPr/>
            </a:pPr>
            <a:r>
              <a:rPr lang="en-US" sz="2800" dirty="0"/>
              <a:t>Previously known as Critical Limb Ischemia (CLI)</a:t>
            </a:r>
          </a:p>
          <a:p>
            <a:pPr marL="594360" indent="-457200">
              <a:spcBef>
                <a:spcPct val="20000"/>
              </a:spcBef>
              <a:buClr>
                <a:srgbClr val="FFFF00"/>
              </a:buClr>
              <a:buSzPct val="65000"/>
              <a:buFont typeface="Arial" charset="0"/>
              <a:buChar char="•"/>
              <a:defRPr/>
            </a:pPr>
            <a:endParaRPr lang="en-US" sz="2800" dirty="0"/>
          </a:p>
        </p:txBody>
      </p:sp>
      <p:sp>
        <p:nvSpPr>
          <p:cNvPr id="5" name="TextBox 4">
            <a:extLst>
              <a:ext uri="{FF2B5EF4-FFF2-40B4-BE49-F238E27FC236}">
                <a16:creationId xmlns:a16="http://schemas.microsoft.com/office/drawing/2014/main" id="{5703F603-8BA3-F45E-D068-6ECBE42601BF}"/>
              </a:ext>
            </a:extLst>
          </p:cNvPr>
          <p:cNvSpPr txBox="1"/>
          <p:nvPr/>
        </p:nvSpPr>
        <p:spPr>
          <a:xfrm>
            <a:off x="3756455" y="5629870"/>
            <a:ext cx="8190203" cy="923330"/>
          </a:xfrm>
          <a:prstGeom prst="rect">
            <a:avLst/>
          </a:prstGeom>
          <a:noFill/>
        </p:spPr>
        <p:txBody>
          <a:bodyPr wrap="square">
            <a:spAutoFit/>
          </a:bodyPr>
          <a:lstStyle/>
          <a:p>
            <a:pPr marL="231775" indent="-231775"/>
            <a:r>
              <a:rPr lang="en-US" b="0" i="0" dirty="0">
                <a:solidFill>
                  <a:srgbClr val="212121"/>
                </a:solidFill>
                <a:effectLst/>
                <a:latin typeface="system-ui"/>
              </a:rPr>
              <a:t>Conte MS, Bradbury AW, </a:t>
            </a:r>
            <a:r>
              <a:rPr lang="en-US" b="0" i="0" dirty="0" err="1">
                <a:solidFill>
                  <a:srgbClr val="212121"/>
                </a:solidFill>
                <a:effectLst/>
                <a:latin typeface="system-ui"/>
              </a:rPr>
              <a:t>Kolh</a:t>
            </a:r>
            <a:r>
              <a:rPr lang="en-US" b="0" i="0" dirty="0">
                <a:solidFill>
                  <a:srgbClr val="212121"/>
                </a:solidFill>
                <a:effectLst/>
                <a:latin typeface="system-ui"/>
              </a:rPr>
              <a:t> P, White JV, Dick F, </a:t>
            </a:r>
            <a:r>
              <a:rPr lang="en-US" b="0" i="0" dirty="0" err="1">
                <a:solidFill>
                  <a:srgbClr val="212121"/>
                </a:solidFill>
                <a:effectLst/>
                <a:latin typeface="system-ui"/>
              </a:rPr>
              <a:t>Fitridge</a:t>
            </a:r>
            <a:r>
              <a:rPr lang="en-US" b="0" i="0" dirty="0">
                <a:solidFill>
                  <a:srgbClr val="212121"/>
                </a:solidFill>
                <a:effectLst/>
                <a:latin typeface="system-ui"/>
              </a:rPr>
              <a:t> R, Mills JL, Ricco JB, Suresh KR, Murad MH; GVG Writing Group. Global vascular guidelines on the management of chronic limb-threatening ischemia. J </a:t>
            </a:r>
            <a:r>
              <a:rPr lang="en-US" b="0" i="0" dirty="0" err="1">
                <a:solidFill>
                  <a:srgbClr val="212121"/>
                </a:solidFill>
                <a:effectLst/>
                <a:latin typeface="system-ui"/>
              </a:rPr>
              <a:t>Vasc</a:t>
            </a:r>
            <a:r>
              <a:rPr lang="en-US" b="0" i="0" dirty="0">
                <a:solidFill>
                  <a:srgbClr val="212121"/>
                </a:solidFill>
                <a:effectLst/>
                <a:latin typeface="system-ui"/>
              </a:rPr>
              <a:t> Surg. 2019 Jun;69(6S):3S-125S.e40. </a:t>
            </a:r>
            <a:endParaRPr lang="en-US" dirty="0"/>
          </a:p>
        </p:txBody>
      </p:sp>
    </p:spTree>
    <p:extLst>
      <p:ext uri="{BB962C8B-B14F-4D97-AF65-F5344CB8AC3E}">
        <p14:creationId xmlns:p14="http://schemas.microsoft.com/office/powerpoint/2010/main" val="388515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376398"/>
            <a:ext cx="91440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algn="ctr">
              <a:spcBef>
                <a:spcPct val="0"/>
              </a:spcBef>
              <a:defRPr/>
            </a:pPr>
            <a:r>
              <a:rPr lang="en-US" sz="4400" dirty="0">
                <a:latin typeface="Arial" panose="020B0604020202020204" pitchFamily="34" charset="0"/>
                <a:ea typeface="Arial Rounded MT Bold" charset="0"/>
                <a:cs typeface="Arial" panose="020B0604020202020204" pitchFamily="34" charset="0"/>
              </a:rPr>
              <a:t>What is classification of CLTI</a:t>
            </a:r>
            <a:endParaRPr lang="en-US" sz="4400" b="1" dirty="0">
              <a:ln w="6350">
                <a:noFill/>
              </a:ln>
              <a:effectLst>
                <a:outerShdw blurRad="114300" dist="101600" dir="2700000" algn="tl" rotWithShape="0">
                  <a:srgbClr val="000000">
                    <a:alpha val="40000"/>
                  </a:srgbClr>
                </a:outerShdw>
              </a:effectLst>
              <a:latin typeface="Arial" panose="020B0604020202020204" pitchFamily="34" charset="0"/>
              <a:ea typeface="Arial Rounded MT Bold" charset="0"/>
              <a:cs typeface="Arial" panose="020B0604020202020204" pitchFamily="34" charset="0"/>
            </a:endParaRPr>
          </a:p>
        </p:txBody>
      </p:sp>
      <p:pic>
        <p:nvPicPr>
          <p:cNvPr id="6" name="Picture 3"/>
          <p:cNvPicPr>
            <a:picLocks noChangeAspect="1"/>
          </p:cNvPicPr>
          <p:nvPr/>
        </p:nvPicPr>
        <p:blipFill>
          <a:blip r:embed="rId2" cstate="print"/>
          <a:srcRect/>
          <a:stretch>
            <a:fillRect/>
          </a:stretch>
        </p:blipFill>
        <p:spPr bwMode="auto">
          <a:xfrm>
            <a:off x="1319288" y="2335192"/>
            <a:ext cx="9878173" cy="2584048"/>
          </a:xfrm>
          <a:prstGeom prst="rect">
            <a:avLst/>
          </a:prstGeom>
          <a:noFill/>
          <a:ln w="9525">
            <a:noFill/>
            <a:miter lim="800000"/>
            <a:headEnd/>
            <a:tailEnd/>
          </a:ln>
        </p:spPr>
      </p:pic>
    </p:spTree>
    <p:extLst>
      <p:ext uri="{BB962C8B-B14F-4D97-AF65-F5344CB8AC3E}">
        <p14:creationId xmlns:p14="http://schemas.microsoft.com/office/powerpoint/2010/main" val="119138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1A5-ED11-49AE-AEC9-688ACACAEBA5}"/>
              </a:ext>
            </a:extLst>
          </p:cNvPr>
          <p:cNvSpPr>
            <a:spLocks noGrp="1"/>
          </p:cNvSpPr>
          <p:nvPr>
            <p:ph type="title"/>
          </p:nvPr>
        </p:nvSpPr>
        <p:spPr>
          <a:xfrm>
            <a:off x="1524000" y="274638"/>
            <a:ext cx="9144000" cy="1143000"/>
          </a:xfrm>
        </p:spPr>
        <p:txBody>
          <a:bodyPr>
            <a:normAutofit/>
          </a:bodyPr>
          <a:lstStyle/>
          <a:p>
            <a:pPr algn="ctr"/>
            <a:r>
              <a:rPr lang="en-US" sz="4800" dirty="0"/>
              <a:t>How manage CLTI? </a:t>
            </a:r>
          </a:p>
        </p:txBody>
      </p:sp>
      <p:sp>
        <p:nvSpPr>
          <p:cNvPr id="5" name="Rectangle 5">
            <a:extLst>
              <a:ext uri="{FF2B5EF4-FFF2-40B4-BE49-F238E27FC236}">
                <a16:creationId xmlns:a16="http://schemas.microsoft.com/office/drawing/2014/main" id="{35E2EB27-A190-4934-8FDE-BFEAF5E52DD6}"/>
              </a:ext>
            </a:extLst>
          </p:cNvPr>
          <p:cNvSpPr txBox="1">
            <a:spLocks/>
          </p:cNvSpPr>
          <p:nvPr/>
        </p:nvSpPr>
        <p:spPr>
          <a:xfrm>
            <a:off x="1933321" y="1600200"/>
            <a:ext cx="8325358" cy="4572000"/>
          </a:xfrm>
          <a:prstGeom prst="rect">
            <a:avLst/>
          </a:prstGeom>
        </p:spPr>
        <p:txBody>
          <a:bodyPr vert="horz">
            <a:normAutofit/>
          </a:bodyPr>
          <a:lstStyle/>
          <a:p>
            <a:pPr marL="548640" indent="-411480">
              <a:spcBef>
                <a:spcPct val="20000"/>
              </a:spcBef>
              <a:buClr>
                <a:schemeClr val="tx1">
                  <a:shade val="95000"/>
                </a:schemeClr>
              </a:buClr>
              <a:buSzPct val="65000"/>
              <a:defRPr/>
            </a:pPr>
            <a:r>
              <a:rPr lang="en-US" sz="2800" dirty="0"/>
              <a:t> </a:t>
            </a:r>
            <a:endParaRPr lang="en-US" sz="3200" dirty="0">
              <a:latin typeface="Baskerville Old Face" panose="02020602080505020303" pitchFamily="18" charset="0"/>
            </a:endParaRPr>
          </a:p>
          <a:p>
            <a:pPr marL="594360" indent="-457200">
              <a:spcBef>
                <a:spcPct val="20000"/>
              </a:spcBef>
              <a:buClr>
                <a:srgbClr val="C00000"/>
              </a:buClr>
              <a:buSzPct val="65000"/>
              <a:buFont typeface="Arial" charset="0"/>
              <a:buChar char="•"/>
              <a:defRPr/>
            </a:pPr>
            <a:r>
              <a:rPr lang="en-US" sz="3200" dirty="0"/>
              <a:t>Heparin </a:t>
            </a:r>
            <a:r>
              <a:rPr lang="en-US" sz="3200" dirty="0" err="1"/>
              <a:t>gtt</a:t>
            </a:r>
            <a:r>
              <a:rPr lang="en-US" sz="3200" dirty="0"/>
              <a:t> </a:t>
            </a:r>
            <a:r>
              <a:rPr lang="en-US" sz="3200" i="1" dirty="0"/>
              <a:t>(drops per ML)</a:t>
            </a:r>
            <a:endParaRPr lang="en-US" sz="3200" dirty="0"/>
          </a:p>
          <a:p>
            <a:pPr marL="594360" indent="-457200">
              <a:spcBef>
                <a:spcPct val="20000"/>
              </a:spcBef>
              <a:buClr>
                <a:srgbClr val="C00000"/>
              </a:buClr>
              <a:buSzPct val="65000"/>
              <a:buFont typeface="Arial" charset="0"/>
              <a:buChar char="•"/>
              <a:defRPr/>
            </a:pPr>
            <a:r>
              <a:rPr lang="en-US" sz="3200" dirty="0"/>
              <a:t>Vascular non-invasive studies</a:t>
            </a:r>
          </a:p>
          <a:p>
            <a:pPr marL="594360" indent="-457200">
              <a:spcBef>
                <a:spcPct val="20000"/>
              </a:spcBef>
              <a:buClr>
                <a:srgbClr val="C00000"/>
              </a:buClr>
              <a:buSzPct val="65000"/>
              <a:buFont typeface="Arial" charset="0"/>
              <a:buChar char="•"/>
              <a:defRPr/>
            </a:pPr>
            <a:r>
              <a:rPr lang="en-US" sz="3200" dirty="0"/>
              <a:t>Intervention</a:t>
            </a:r>
          </a:p>
          <a:p>
            <a:pPr marL="1051560" lvl="1" indent="-457200">
              <a:spcBef>
                <a:spcPct val="20000"/>
              </a:spcBef>
              <a:buClr>
                <a:srgbClr val="C00000"/>
              </a:buClr>
              <a:buSzPct val="65000"/>
              <a:buFont typeface="Arial" charset="0"/>
              <a:buChar char="•"/>
              <a:defRPr/>
            </a:pPr>
            <a:r>
              <a:rPr lang="en-US" sz="3200" dirty="0"/>
              <a:t>Endovascular</a:t>
            </a:r>
          </a:p>
          <a:p>
            <a:pPr marL="1051560" lvl="1" indent="-457200">
              <a:spcBef>
                <a:spcPct val="20000"/>
              </a:spcBef>
              <a:buClr>
                <a:srgbClr val="C00000"/>
              </a:buClr>
              <a:buSzPct val="65000"/>
              <a:buFont typeface="Arial" charset="0"/>
              <a:buChar char="•"/>
              <a:defRPr/>
            </a:pPr>
            <a:r>
              <a:rPr lang="en-US" sz="3200" dirty="0"/>
              <a:t>Open</a:t>
            </a:r>
          </a:p>
          <a:p>
            <a:pPr marL="1051560" lvl="1" indent="-457200">
              <a:spcBef>
                <a:spcPct val="20000"/>
              </a:spcBef>
              <a:buClr>
                <a:srgbClr val="C00000"/>
              </a:buClr>
              <a:buSzPct val="65000"/>
              <a:buFont typeface="Arial" charset="0"/>
              <a:buChar char="•"/>
              <a:defRPr/>
            </a:pPr>
            <a:r>
              <a:rPr lang="en-US" sz="3200" dirty="0"/>
              <a:t>Hybrid</a:t>
            </a:r>
          </a:p>
          <a:p>
            <a:pPr marL="594360" indent="-457200">
              <a:spcBef>
                <a:spcPct val="20000"/>
              </a:spcBef>
              <a:buClr>
                <a:srgbClr val="FFFF00"/>
              </a:buClr>
              <a:buSzPct val="65000"/>
              <a:buFont typeface="Arial" charset="0"/>
              <a:buChar char="•"/>
              <a:defRPr/>
            </a:pPr>
            <a:endParaRPr lang="en-US" sz="2800" dirty="0"/>
          </a:p>
        </p:txBody>
      </p:sp>
    </p:spTree>
    <p:extLst>
      <p:ext uri="{BB962C8B-B14F-4D97-AF65-F5344CB8AC3E}">
        <p14:creationId xmlns:p14="http://schemas.microsoft.com/office/powerpoint/2010/main" val="39267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63146"/>
            <a:ext cx="11907294" cy="1325563"/>
          </a:xfrm>
        </p:spPr>
        <p:txBody>
          <a:bodyPr>
            <a:normAutofit/>
          </a:bodyPr>
          <a:lstStyle/>
          <a:p>
            <a:pPr algn="ctr"/>
            <a:r>
              <a:rPr lang="en-US" sz="4000" b="1" dirty="0"/>
              <a:t>How to treat chronic limb threating ischemia?</a:t>
            </a:r>
            <a:endParaRPr lang="en-US" sz="4000" dirty="0"/>
          </a:p>
        </p:txBody>
      </p:sp>
      <p:sp>
        <p:nvSpPr>
          <p:cNvPr id="5" name="TextBox 4"/>
          <p:cNvSpPr txBox="1"/>
          <p:nvPr/>
        </p:nvSpPr>
        <p:spPr>
          <a:xfrm>
            <a:off x="867413" y="6339259"/>
            <a:ext cx="11204982" cy="523220"/>
          </a:xfrm>
          <a:prstGeom prst="rect">
            <a:avLst/>
          </a:prstGeom>
          <a:noFill/>
        </p:spPr>
        <p:txBody>
          <a:bodyPr wrap="square" rtlCol="0">
            <a:spAutoFit/>
          </a:bodyPr>
          <a:lstStyle/>
          <a:p>
            <a:pPr marL="234950" indent="-234950"/>
            <a:r>
              <a:rPr lang="en-US" sz="1400" dirty="0"/>
              <a:t>Global Vascular Guidelines on Management of Chronic Limb threatening Ischemia.  </a:t>
            </a:r>
            <a:r>
              <a:rPr lang="en-US" sz="1400" i="1" dirty="0"/>
              <a:t>European Journal of Vascular and Endovascular Surgery</a:t>
            </a:r>
            <a:r>
              <a:rPr lang="en-US" sz="1400" dirty="0"/>
              <a:t>2019;58(1): S1-S109 </a:t>
            </a:r>
            <a:endParaRPr lang="en-US" sz="1400" dirty="0">
              <a:latin typeface="Calibri" charset="0"/>
              <a:ea typeface="Calibri" charset="0"/>
              <a:cs typeface="Calibri" charset="0"/>
            </a:endParaRPr>
          </a:p>
        </p:txBody>
      </p:sp>
      <p:pic>
        <p:nvPicPr>
          <p:cNvPr id="7" name="Picture 6" descr="A screenshot of a cell phone&#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361236" y="879676"/>
            <a:ext cx="7034602" cy="5555847"/>
          </a:xfrm>
          <a:prstGeom prst="rect">
            <a:avLst/>
          </a:prstGeom>
        </p:spPr>
      </p:pic>
    </p:spTree>
    <p:extLst>
      <p:ext uri="{BB962C8B-B14F-4D97-AF65-F5344CB8AC3E}">
        <p14:creationId xmlns:p14="http://schemas.microsoft.com/office/powerpoint/2010/main" val="2402293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61" y="1075053"/>
            <a:ext cx="4495800" cy="1143000"/>
          </a:xfrm>
        </p:spPr>
        <p:txBody>
          <a:bodyPr>
            <a:normAutofit/>
          </a:bodyPr>
          <a:lstStyle/>
          <a:p>
            <a:r>
              <a:rPr lang="en-US" sz="3200" dirty="0"/>
              <a:t>Natural History</a:t>
            </a:r>
          </a:p>
        </p:txBody>
      </p:sp>
      <p:sp>
        <p:nvSpPr>
          <p:cNvPr id="4" name="Title 1"/>
          <p:cNvSpPr txBox="1">
            <a:spLocks/>
          </p:cNvSpPr>
          <p:nvPr/>
        </p:nvSpPr>
        <p:spPr>
          <a:xfrm>
            <a:off x="1524000" y="228600"/>
            <a:ext cx="9144000" cy="1143000"/>
          </a:xfrm>
          <a:prstGeom prst="rect">
            <a:avLst/>
          </a:prstGeom>
        </p:spPr>
        <p:txBody>
          <a:bodyPr vert="horz" anchor="ctr">
            <a:normAutofit fontScale="92500" lnSpcReduction="20000"/>
            <a:scene3d>
              <a:camera prst="orthographicFront"/>
              <a:lightRig rig="soft" dir="t">
                <a:rot lat="0" lon="0" rev="16800000"/>
              </a:lightRig>
            </a:scene3d>
            <a:sp3d prstMaterial="softEdge">
              <a:bevelT w="38100" h="38100"/>
            </a:sp3d>
          </a:bodyPr>
          <a:lstStyle/>
          <a:p>
            <a:pPr algn="ctr">
              <a:buClr>
                <a:srgbClr val="C00000"/>
              </a:buClr>
            </a:pPr>
            <a:r>
              <a:rPr lang="en-US" sz="4400" dirty="0">
                <a:solidFill>
                  <a:schemeClr val="tx1"/>
                </a:solidFill>
              </a:rPr>
              <a:t>What are outcomes for patients with CLTI at six months? </a:t>
            </a:r>
          </a:p>
        </p:txBody>
      </p:sp>
      <p:pic>
        <p:nvPicPr>
          <p:cNvPr id="5" name="Picture 3"/>
          <p:cNvPicPr>
            <a:picLocks noGrp="1" noChangeAspect="1"/>
          </p:cNvPicPr>
          <p:nvPr>
            <p:ph idx="1"/>
          </p:nvPr>
        </p:nvPicPr>
        <p:blipFill>
          <a:blip r:embed="rId2" cstate="print"/>
          <a:srcRect/>
          <a:stretch>
            <a:fillRect/>
          </a:stretch>
        </p:blipFill>
        <p:spPr bwMode="auto">
          <a:xfrm>
            <a:off x="3886201" y="2209801"/>
            <a:ext cx="4419599" cy="4419599"/>
          </a:xfrm>
          <a:prstGeom prst="rect">
            <a:avLst/>
          </a:prstGeom>
          <a:noFill/>
          <a:ln w="9525">
            <a:noFill/>
            <a:miter lim="800000"/>
            <a:headEnd/>
            <a:tailEnd/>
          </a:ln>
        </p:spPr>
      </p:pic>
    </p:spTree>
    <p:extLst>
      <p:ext uri="{BB962C8B-B14F-4D97-AF65-F5344CB8AC3E}">
        <p14:creationId xmlns:p14="http://schemas.microsoft.com/office/powerpoint/2010/main" val="38249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2550584" y="1227885"/>
            <a:ext cx="7203016" cy="5402262"/>
          </a:xfrm>
          <a:prstGeom prst="rect">
            <a:avLst/>
          </a:prstGeom>
          <a:noFill/>
          <a:ln w="9525">
            <a:noFill/>
            <a:miter lim="800000"/>
            <a:headEnd/>
            <a:tailEnd/>
          </a:ln>
        </p:spPr>
      </p:pic>
      <p:sp>
        <p:nvSpPr>
          <p:cNvPr id="2" name="Title 1">
            <a:extLst>
              <a:ext uri="{FF2B5EF4-FFF2-40B4-BE49-F238E27FC236}">
                <a16:creationId xmlns:a16="http://schemas.microsoft.com/office/drawing/2014/main" id="{7A79FADA-871F-E7B6-4EED-072E94EE97D1}"/>
              </a:ext>
            </a:extLst>
          </p:cNvPr>
          <p:cNvSpPr>
            <a:spLocks noGrp="1"/>
          </p:cNvSpPr>
          <p:nvPr>
            <p:ph type="title"/>
          </p:nvPr>
        </p:nvSpPr>
        <p:spPr>
          <a:xfrm>
            <a:off x="185351" y="304800"/>
            <a:ext cx="11590638" cy="1265238"/>
          </a:xfrm>
        </p:spPr>
        <p:txBody>
          <a:bodyPr>
            <a:normAutofit fontScale="90000"/>
          </a:bodyPr>
          <a:lstStyle/>
          <a:p>
            <a:pPr algn="ctr"/>
            <a:r>
              <a:rPr lang="en-US" dirty="0"/>
              <a:t>What is prevalence of Peripheral Artery Disease (PAD)?</a:t>
            </a:r>
          </a:p>
        </p:txBody>
      </p:sp>
    </p:spTree>
    <p:extLst>
      <p:ext uri="{BB962C8B-B14F-4D97-AF65-F5344CB8AC3E}">
        <p14:creationId xmlns:p14="http://schemas.microsoft.com/office/powerpoint/2010/main" val="94572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37AC-D033-497B-869E-2E629F9E53EC}"/>
              </a:ext>
            </a:extLst>
          </p:cNvPr>
          <p:cNvSpPr>
            <a:spLocks noGrp="1"/>
          </p:cNvSpPr>
          <p:nvPr>
            <p:ph type="title"/>
          </p:nvPr>
        </p:nvSpPr>
        <p:spPr>
          <a:xfrm>
            <a:off x="681564" y="2759522"/>
            <a:ext cx="3581400" cy="868362"/>
          </a:xfrm>
        </p:spPr>
        <p:txBody>
          <a:bodyPr>
            <a:normAutofit fontScale="90000"/>
          </a:bodyPr>
          <a:lstStyle/>
          <a:p>
            <a:r>
              <a:rPr lang="en-US" dirty="0"/>
              <a:t>How is CLTI treated? </a:t>
            </a:r>
            <a:br>
              <a:rPr lang="en-US" dirty="0"/>
            </a:br>
            <a:br>
              <a:rPr lang="en-US" dirty="0"/>
            </a:br>
            <a:r>
              <a:rPr lang="en-US" dirty="0"/>
              <a:t>Initial</a:t>
            </a:r>
          </a:p>
        </p:txBody>
      </p:sp>
      <p:pic>
        <p:nvPicPr>
          <p:cNvPr id="9" name="Picture 8" descr="A close up of a piece of paper&#10;&#10;Description automatically generated">
            <a:extLst>
              <a:ext uri="{FF2B5EF4-FFF2-40B4-BE49-F238E27FC236}">
                <a16:creationId xmlns:a16="http://schemas.microsoft.com/office/drawing/2014/main" id="{5C05CB27-1A62-4938-8C08-AB03EB4375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14" t="23240" r="2187" b="18982"/>
          <a:stretch/>
        </p:blipFill>
        <p:spPr>
          <a:xfrm rot="5400000">
            <a:off x="5716200" y="1943100"/>
            <a:ext cx="6398400" cy="2971800"/>
          </a:xfrm>
          <a:prstGeom prst="rect">
            <a:avLst/>
          </a:prstGeom>
        </p:spPr>
      </p:pic>
      <p:pic>
        <p:nvPicPr>
          <p:cNvPr id="11" name="Picture 10" descr="A sign on a window sill&#10;&#10;Description automatically generated">
            <a:extLst>
              <a:ext uri="{FF2B5EF4-FFF2-40B4-BE49-F238E27FC236}">
                <a16:creationId xmlns:a16="http://schemas.microsoft.com/office/drawing/2014/main" id="{12BABF99-A4A9-4C47-907D-983B966439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60" t="24675" r="5451" b="20510"/>
          <a:stretch/>
        </p:blipFill>
        <p:spPr>
          <a:xfrm rot="5400000">
            <a:off x="1316585" y="1937013"/>
            <a:ext cx="6398400" cy="2959260"/>
          </a:xfrm>
          <a:prstGeom prst="rect">
            <a:avLst/>
          </a:prstGeom>
        </p:spPr>
      </p:pic>
      <p:sp>
        <p:nvSpPr>
          <p:cNvPr id="6" name="TextBox 5">
            <a:extLst>
              <a:ext uri="{FF2B5EF4-FFF2-40B4-BE49-F238E27FC236}">
                <a16:creationId xmlns:a16="http://schemas.microsoft.com/office/drawing/2014/main" id="{59F2CDAD-81F1-4004-972E-3BD5D4860CF7}"/>
              </a:ext>
            </a:extLst>
          </p:cNvPr>
          <p:cNvSpPr txBox="1"/>
          <p:nvPr/>
        </p:nvSpPr>
        <p:spPr>
          <a:xfrm>
            <a:off x="6112016" y="2590801"/>
            <a:ext cx="1143000" cy="646331"/>
          </a:xfrm>
          <a:prstGeom prst="rect">
            <a:avLst/>
          </a:prstGeom>
          <a:noFill/>
        </p:spPr>
        <p:txBody>
          <a:bodyPr wrap="square" rtlCol="0">
            <a:spAutoFit/>
          </a:bodyPr>
          <a:lstStyle/>
          <a:p>
            <a:pPr algn="ctr"/>
            <a:r>
              <a:rPr lang="en-US" dirty="0"/>
              <a:t>SFA stent occlusion</a:t>
            </a:r>
          </a:p>
        </p:txBody>
      </p:sp>
      <p:sp>
        <p:nvSpPr>
          <p:cNvPr id="8" name="Arrow: Right 7">
            <a:extLst>
              <a:ext uri="{FF2B5EF4-FFF2-40B4-BE49-F238E27FC236}">
                <a16:creationId xmlns:a16="http://schemas.microsoft.com/office/drawing/2014/main" id="{38C4292B-E2CF-4773-A1BB-75608411B163}"/>
              </a:ext>
            </a:extLst>
          </p:cNvPr>
          <p:cNvSpPr/>
          <p:nvPr/>
        </p:nvSpPr>
        <p:spPr>
          <a:xfrm rot="20516000">
            <a:off x="7153349" y="2304151"/>
            <a:ext cx="1307326" cy="573299"/>
          </a:xfrm>
          <a:prstGeom prst="rightArrow">
            <a:avLst/>
          </a:prstGeom>
          <a:gradFill flip="none" rotWithShape="1">
            <a:gsLst>
              <a:gs pos="0">
                <a:srgbClr val="DBE256">
                  <a:shade val="30000"/>
                  <a:satMod val="115000"/>
                </a:srgbClr>
              </a:gs>
              <a:gs pos="50000">
                <a:srgbClr val="DBE256">
                  <a:shade val="67500"/>
                  <a:satMod val="115000"/>
                </a:srgbClr>
              </a:gs>
              <a:gs pos="100000">
                <a:srgbClr val="DBE256">
                  <a:shade val="100000"/>
                  <a:satMod val="115000"/>
                </a:srgbClr>
              </a:gs>
            </a:gsLst>
            <a:path path="circle">
              <a:fillToRect t="100000" r="100000"/>
            </a:path>
            <a:tileRect l="-100000" b="-100000"/>
          </a:gradFill>
          <a:ln>
            <a:solidFill>
              <a:srgbClr val="B4B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Arrow: Right 9">
            <a:extLst>
              <a:ext uri="{FF2B5EF4-FFF2-40B4-BE49-F238E27FC236}">
                <a16:creationId xmlns:a16="http://schemas.microsoft.com/office/drawing/2014/main" id="{00E25EC6-34C3-4EFD-9DD9-B6B939BA042B}"/>
              </a:ext>
            </a:extLst>
          </p:cNvPr>
          <p:cNvSpPr/>
          <p:nvPr/>
        </p:nvSpPr>
        <p:spPr>
          <a:xfrm rot="9634446">
            <a:off x="4774035" y="2978018"/>
            <a:ext cx="1374202" cy="573299"/>
          </a:xfrm>
          <a:prstGeom prst="rightArrow">
            <a:avLst/>
          </a:prstGeom>
          <a:gradFill flip="none" rotWithShape="1">
            <a:gsLst>
              <a:gs pos="0">
                <a:srgbClr val="DBE256">
                  <a:shade val="30000"/>
                  <a:satMod val="115000"/>
                </a:srgbClr>
              </a:gs>
              <a:gs pos="50000">
                <a:srgbClr val="DBE256">
                  <a:shade val="67500"/>
                  <a:satMod val="115000"/>
                </a:srgbClr>
              </a:gs>
              <a:gs pos="100000">
                <a:srgbClr val="DBE256">
                  <a:shade val="100000"/>
                  <a:satMod val="115000"/>
                </a:srgbClr>
              </a:gs>
            </a:gsLst>
            <a:path path="circle">
              <a:fillToRect t="100000" r="100000"/>
            </a:path>
            <a:tileRect l="-100000" b="-100000"/>
          </a:gradFill>
          <a:ln>
            <a:solidFill>
              <a:srgbClr val="B4B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821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2676</Words>
  <Application>Microsoft Macintosh PowerPoint</Application>
  <PresentationFormat>Widescreen</PresentationFormat>
  <Paragraphs>120</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Rounded MT Bold</vt:lpstr>
      <vt:lpstr>Baskerville Old Face</vt:lpstr>
      <vt:lpstr>Calibri</vt:lpstr>
      <vt:lpstr>Calibri Light</vt:lpstr>
      <vt:lpstr>system-ui</vt:lpstr>
      <vt:lpstr>Times New Roman</vt:lpstr>
      <vt:lpstr>Office Theme</vt:lpstr>
      <vt:lpstr>Chronic Limb Threatening Ischemia  Wednesday, October 2, 2024 </vt:lpstr>
      <vt:lpstr>Agenda</vt:lpstr>
      <vt:lpstr>What is Chronic Limb Threatening Ischemia (CLTI)</vt:lpstr>
      <vt:lpstr>PowerPoint Presentation</vt:lpstr>
      <vt:lpstr>How manage CLTI? </vt:lpstr>
      <vt:lpstr>How to treat chronic limb threating ischemia?</vt:lpstr>
      <vt:lpstr>Natural History</vt:lpstr>
      <vt:lpstr>What is prevalence of Peripheral Artery Disease (PAD)?</vt:lpstr>
      <vt:lpstr>How is CLTI treated?   Initial</vt:lpstr>
      <vt:lpstr>How is CLTI treated? Final</vt:lpstr>
      <vt:lpstr>PowerPoint Presentation</vt:lpstr>
      <vt:lpstr>Decreasing amputations</vt:lpstr>
      <vt:lpstr>What is role of interdisciplinary teams and decreasing amputations?</vt:lpstr>
      <vt:lpstr>What is probability of healing a diabetic foot ulcer?: Society for Vascular Surgery</vt:lpstr>
      <vt:lpstr>What are risks/benefits: Clinical stages: Society for Vascular Surgery</vt:lpstr>
      <vt:lpstr>What are assessments for patients with arterial wounds: Society for Vascular Surgery</vt:lpstr>
      <vt:lpstr>Patients with arterial wounds: Society for Vascular Surgery</vt:lpstr>
      <vt:lpstr>Society for Vascular Surgery Lower Extremity Guidelines: WIfI Classification System</vt:lpstr>
      <vt:lpstr>Society for Vascular Surgery Lower Extremity Guidelines: WIFI Classification System</vt:lpstr>
      <vt:lpstr>Society for Vascular Surgery Lower Extremity Guidelines: WIFI Classification System</vt:lpstr>
      <vt:lpstr>Society for Vascular Surgery Lower Extremity Guidelines: WIFI Classification System</vt:lpstr>
      <vt:lpstr>Society for Vascular Surgery Lower Extremity Guidelines: WIFI Classification System</vt:lpstr>
      <vt:lpstr>Society for Vascular Surgery Lower Extremity Guidelines: WIFI Classification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Limb Ischemia  Wednesday, October 2, 2024 </dc:title>
  <dc:creator>Microsoft Office User</dc:creator>
  <cp:lastModifiedBy>Microsoft Office User</cp:lastModifiedBy>
  <cp:revision>16</cp:revision>
  <dcterms:created xsi:type="dcterms:W3CDTF">2024-07-10T13:51:19Z</dcterms:created>
  <dcterms:modified xsi:type="dcterms:W3CDTF">2024-07-16T15:43:34Z</dcterms:modified>
</cp:coreProperties>
</file>