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352" r:id="rId3"/>
    <p:sldId id="391" r:id="rId4"/>
    <p:sldId id="442" r:id="rId5"/>
    <p:sldId id="367" r:id="rId6"/>
    <p:sldId id="369" r:id="rId7"/>
    <p:sldId id="370" r:id="rId8"/>
    <p:sldId id="366" r:id="rId9"/>
    <p:sldId id="373" r:id="rId10"/>
    <p:sldId id="374" r:id="rId11"/>
    <p:sldId id="379" r:id="rId12"/>
    <p:sldId id="380" r:id="rId13"/>
    <p:sldId id="381" r:id="rId14"/>
    <p:sldId id="382" r:id="rId15"/>
    <p:sldId id="383" r:id="rId16"/>
    <p:sldId id="384" r:id="rId17"/>
    <p:sldId id="368" r:id="rId18"/>
    <p:sldId id="385" r:id="rId19"/>
    <p:sldId id="386" r:id="rId20"/>
    <p:sldId id="371" r:id="rId21"/>
    <p:sldId id="372" r:id="rId22"/>
    <p:sldId id="387" r:id="rId23"/>
    <p:sldId id="388" r:id="rId24"/>
    <p:sldId id="389" r:id="rId25"/>
    <p:sldId id="390" r:id="rId26"/>
    <p:sldId id="45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31"/>
    <p:restoredTop sz="91353"/>
  </p:normalViewPr>
  <p:slideViewPr>
    <p:cSldViewPr snapToGrid="0" snapToObjects="1">
      <p:cViewPr varScale="1">
        <p:scale>
          <a:sx n="100" d="100"/>
          <a:sy n="100" d="100"/>
        </p:scale>
        <p:origin x="344" y="168"/>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6BD06-7A6B-7248-9773-C76470D2F214}" type="datetimeFigureOut">
              <a:rPr lang="en-US" smtClean="0"/>
              <a:t>7/16/24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94E7B-65FD-8140-90D5-F36DA18E760B}" type="slidenum">
              <a:rPr lang="en-US" smtClean="0"/>
              <a:t>‹#›</a:t>
            </a:fld>
            <a:endParaRPr lang="en-US"/>
          </a:p>
        </p:txBody>
      </p:sp>
    </p:spTree>
    <p:extLst>
      <p:ext uri="{BB962C8B-B14F-4D97-AF65-F5344CB8AC3E}">
        <p14:creationId xmlns:p14="http://schemas.microsoft.com/office/powerpoint/2010/main" val="176950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FFFF00"/>
                </a:solidFill>
                <a:latin typeface="Arial Rounded MT Bold" charset="0"/>
                <a:ea typeface="Arial Rounded MT Bold" charset="0"/>
                <a:cs typeface="Arial Rounded MT Bold"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F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32405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202415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68377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spcBef>
                <a:spcPts val="1000"/>
              </a:spcBef>
              <a:buClr>
                <a:srgbClr val="FFFF00"/>
              </a:buClr>
              <a:buFont typeface="Arial" charset="0"/>
              <a:buChar char="•"/>
              <a:defRPr>
                <a:solidFill>
                  <a:schemeClr val="bg1"/>
                </a:solidFill>
                <a:latin typeface="Arial" charset="0"/>
                <a:ea typeface="Arial" charset="0"/>
                <a:cs typeface="Arial" charset="0"/>
              </a:defRPr>
            </a:lvl1pPr>
            <a:lvl2pPr marL="685800" indent="-228600">
              <a:spcBef>
                <a:spcPts val="1000"/>
              </a:spcBef>
              <a:buClr>
                <a:srgbClr val="FFFF00"/>
              </a:buClr>
              <a:buFont typeface="Arial" charset="0"/>
              <a:buChar char="•"/>
              <a:defRPr>
                <a:solidFill>
                  <a:schemeClr val="bg1"/>
                </a:solidFill>
                <a:latin typeface="Arial" charset="0"/>
                <a:ea typeface="Arial" charset="0"/>
                <a:cs typeface="Arial" charset="0"/>
              </a:defRPr>
            </a:lvl2pPr>
            <a:lvl3pPr marL="1143000" indent="-228600">
              <a:spcBef>
                <a:spcPts val="1000"/>
              </a:spcBef>
              <a:buClr>
                <a:srgbClr val="FFFF00"/>
              </a:buClr>
              <a:buFont typeface="Arial" charset="0"/>
              <a:buChar char="•"/>
              <a:defRPr>
                <a:solidFill>
                  <a:schemeClr val="bg1"/>
                </a:solidFill>
                <a:latin typeface="Arial" charset="0"/>
                <a:ea typeface="Arial" charset="0"/>
                <a:cs typeface="Arial" charset="0"/>
              </a:defRPr>
            </a:lvl3pPr>
            <a:lvl4pPr marL="1600200" indent="-228600">
              <a:spcBef>
                <a:spcPts val="1000"/>
              </a:spcBef>
              <a:buClr>
                <a:srgbClr val="FFFF00"/>
              </a:buClr>
              <a:buFont typeface="Arial" charset="0"/>
              <a:buChar char="•"/>
              <a:defRPr>
                <a:solidFill>
                  <a:schemeClr val="bg1"/>
                </a:solidFill>
                <a:latin typeface="Arial" charset="0"/>
                <a:ea typeface="Arial" charset="0"/>
                <a:cs typeface="Arial" charset="0"/>
              </a:defRPr>
            </a:lvl4pPr>
            <a:lvl5pPr marL="2057400" indent="-228600">
              <a:spcBef>
                <a:spcPts val="1000"/>
              </a:spcBef>
              <a:buClr>
                <a:srgbClr val="FFFF00"/>
              </a:buClr>
              <a:buFont typeface="Arial" charset="0"/>
              <a:buChar char="•"/>
              <a:defRPr>
                <a:solidFill>
                  <a:schemeClr val="bg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16414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7270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6D45C2-C527-EB4D-8F6B-5A1E77896A07}" type="datetimeFigureOut">
              <a:rPr lang="en-US" smtClean="0"/>
              <a:t>7/16/24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210902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6D45C2-C527-EB4D-8F6B-5A1E77896A07}" type="datetimeFigureOut">
              <a:rPr lang="en-US" smtClean="0"/>
              <a:t>7/16/24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8564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D45C2-C527-EB4D-8F6B-5A1E77896A07}" type="datetimeFigureOut">
              <a:rPr lang="en-US" smtClean="0"/>
              <a:t>7/16/24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62064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D45C2-C527-EB4D-8F6B-5A1E77896A07}" type="datetimeFigureOut">
              <a:rPr lang="en-US" smtClean="0"/>
              <a:t>7/16/24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90230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70667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6047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85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D45C2-C527-EB4D-8F6B-5A1E77896A07}" type="datetimeFigureOut">
              <a:rPr lang="en-US" smtClean="0"/>
              <a:t>7/16/24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62A5C-F2DC-724F-8424-EE62201595F5}" type="slidenum">
              <a:rPr lang="en-US" smtClean="0"/>
              <a:t>‹#›</a:t>
            </a:fld>
            <a:endParaRPr lang="en-US"/>
          </a:p>
        </p:txBody>
      </p:sp>
    </p:spTree>
    <p:extLst>
      <p:ext uri="{BB962C8B-B14F-4D97-AF65-F5344CB8AC3E}">
        <p14:creationId xmlns:p14="http://schemas.microsoft.com/office/powerpoint/2010/main" val="126618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988" y="1038091"/>
            <a:ext cx="11458936" cy="1481941"/>
          </a:xfrm>
        </p:spPr>
        <p:txBody>
          <a:bodyPr>
            <a:noAutofit/>
          </a:bodyPr>
          <a:lstStyle/>
          <a:p>
            <a:r>
              <a:rPr lang="en-US" sz="4800" dirty="0">
                <a:solidFill>
                  <a:schemeClr val="tx1"/>
                </a:solidFill>
              </a:rPr>
              <a:t>Biological Basis of Healing</a:t>
            </a:r>
          </a:p>
        </p:txBody>
      </p:sp>
      <p:sp>
        <p:nvSpPr>
          <p:cNvPr id="3" name="Subtitle 2"/>
          <p:cNvSpPr>
            <a:spLocks noGrp="1"/>
          </p:cNvSpPr>
          <p:nvPr>
            <p:ph type="subTitle" idx="1"/>
          </p:nvPr>
        </p:nvSpPr>
        <p:spPr>
          <a:xfrm>
            <a:off x="1620456" y="2647354"/>
            <a:ext cx="9144000" cy="3626124"/>
          </a:xfrm>
        </p:spPr>
        <p:txBody>
          <a:bodyPr>
            <a:normAutofit/>
          </a:bodyPr>
          <a:lstStyle/>
          <a:p>
            <a:r>
              <a:rPr lang="en-US" sz="1100" dirty="0">
                <a:solidFill>
                  <a:schemeClr val="tx1"/>
                </a:solidFill>
                <a:latin typeface="Arial Rounded MT Bold" charset="0"/>
                <a:ea typeface="Arial Rounded MT Bold" charset="0"/>
                <a:cs typeface="Arial Rounded MT Bold" charset="0"/>
              </a:rPr>
              <a:t>\</a:t>
            </a:r>
          </a:p>
          <a:p>
            <a:r>
              <a:rPr lang="en-US" dirty="0">
                <a:solidFill>
                  <a:schemeClr val="tx1"/>
                </a:solidFill>
                <a:latin typeface="Arial Rounded MT Bold" charset="0"/>
                <a:ea typeface="Arial Rounded MT Bold" charset="0"/>
                <a:cs typeface="Arial Rounded MT Bold" charset="0"/>
              </a:rPr>
              <a:t>September 11, 2024</a:t>
            </a:r>
          </a:p>
        </p:txBody>
      </p:sp>
      <p:pic>
        <p:nvPicPr>
          <p:cNvPr id="4" name="Picture 3" descr="G:\Shared\CreativeMediaDigitalAssets\Logos\AAA_RWJBarnabas Health\_Combo Logo nbimc-chnj\rwjbh2016-h-nbimc-CHoNJ combo tag.png">
            <a:extLst>
              <a:ext uri="{FF2B5EF4-FFF2-40B4-BE49-F238E27FC236}">
                <a16:creationId xmlns:a16="http://schemas.microsoft.com/office/drawing/2014/main" id="{E387CAF5-85C4-9B75-FC30-3913AE79671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9770"/>
          <a:stretch/>
        </p:blipFill>
        <p:spPr bwMode="auto">
          <a:xfrm>
            <a:off x="5094343" y="4079487"/>
            <a:ext cx="1622314" cy="752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52A9CC3-B930-6C9E-152B-8A6BF0C9E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046" y="5448728"/>
            <a:ext cx="2612098" cy="906747"/>
          </a:xfrm>
          <a:prstGeom prst="rect">
            <a:avLst/>
          </a:prstGeom>
        </p:spPr>
      </p:pic>
      <p:pic>
        <p:nvPicPr>
          <p:cNvPr id="6" name="Picture 5">
            <a:extLst>
              <a:ext uri="{FF2B5EF4-FFF2-40B4-BE49-F238E27FC236}">
                <a16:creationId xmlns:a16="http://schemas.microsoft.com/office/drawing/2014/main" id="{43C81C54-B66F-CF1A-DF30-41D512033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442" y="5522955"/>
            <a:ext cx="2309258" cy="779559"/>
          </a:xfrm>
          <a:prstGeom prst="rect">
            <a:avLst/>
          </a:prstGeom>
        </p:spPr>
      </p:pic>
      <p:pic>
        <p:nvPicPr>
          <p:cNvPr id="7" name="Picture 6">
            <a:extLst>
              <a:ext uri="{FF2B5EF4-FFF2-40B4-BE49-F238E27FC236}">
                <a16:creationId xmlns:a16="http://schemas.microsoft.com/office/drawing/2014/main" id="{A9D80D8B-C854-F8CE-90C3-5E6BC9DAB1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30" y="5451981"/>
            <a:ext cx="2828212" cy="948819"/>
          </a:xfrm>
          <a:prstGeom prst="rect">
            <a:avLst/>
          </a:prstGeom>
        </p:spPr>
      </p:pic>
      <p:pic>
        <p:nvPicPr>
          <p:cNvPr id="8" name="Picture 7">
            <a:extLst>
              <a:ext uri="{FF2B5EF4-FFF2-40B4-BE49-F238E27FC236}">
                <a16:creationId xmlns:a16="http://schemas.microsoft.com/office/drawing/2014/main" id="{37994C20-5CD4-FFB8-C9D7-4C6AEE8CFC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4342" y="5482201"/>
            <a:ext cx="2432496" cy="784927"/>
          </a:xfrm>
          <a:prstGeom prst="rect">
            <a:avLst/>
          </a:prstGeom>
        </p:spPr>
      </p:pic>
    </p:spTree>
    <p:extLst>
      <p:ext uri="{BB962C8B-B14F-4D97-AF65-F5344CB8AC3E}">
        <p14:creationId xmlns:p14="http://schemas.microsoft.com/office/powerpoint/2010/main" val="182644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r>
              <a:rPr lang="en-US" sz="4000" dirty="0"/>
              <a:t>What are the molecular and cellular processes in normal skin repair?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967" y="1484732"/>
            <a:ext cx="5809424" cy="2612704"/>
          </a:xfrm>
        </p:spPr>
      </p:pic>
      <p:sp>
        <p:nvSpPr>
          <p:cNvPr id="4" name="TextBox 3"/>
          <p:cNvSpPr txBox="1"/>
          <p:nvPr/>
        </p:nvSpPr>
        <p:spPr>
          <a:xfrm>
            <a:off x="4237703" y="5762049"/>
            <a:ext cx="7747187" cy="584775"/>
          </a:xfrm>
          <a:prstGeom prst="rect">
            <a:avLst/>
          </a:prstGeom>
          <a:noFill/>
        </p:spPr>
        <p:txBody>
          <a:bodyPr wrap="square" rtlCol="0">
            <a:spAutoFit/>
          </a:bodyPr>
          <a:lstStyle/>
          <a:p>
            <a:pPr marL="403225" indent="-403225"/>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390" y="1484732"/>
            <a:ext cx="5555931" cy="26127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1322" y="4097436"/>
            <a:ext cx="4826000" cy="1397000"/>
          </a:xfrm>
          <a:prstGeom prst="rect">
            <a:avLst/>
          </a:prstGeom>
        </p:spPr>
      </p:pic>
      <p:sp>
        <p:nvSpPr>
          <p:cNvPr id="8" name="TextBox 7"/>
          <p:cNvSpPr txBox="1"/>
          <p:nvPr/>
        </p:nvSpPr>
        <p:spPr>
          <a:xfrm>
            <a:off x="463900" y="4365049"/>
            <a:ext cx="6192456" cy="1323439"/>
          </a:xfrm>
          <a:prstGeom prst="rect">
            <a:avLst/>
          </a:prstGeom>
          <a:noFill/>
        </p:spPr>
        <p:txBody>
          <a:bodyPr wrap="square" rtlCol="0">
            <a:spAutoFit/>
          </a:bodyPr>
          <a:lstStyle/>
          <a:p>
            <a:pPr marL="11113" indent="-11113"/>
            <a:r>
              <a:rPr lang="en-US" sz="1600" dirty="0"/>
              <a:t>Molecular and cellular mechanisms pivotal for progression of wound healing. Early stages of wound healing include hemostasis and activation of keratinocytes and inflammatory cells. The intermediate stage involves proliferation and migration of keratinocytes, proliferation of fibroblasts, matrix deposition, and angiogenesis.</a:t>
            </a:r>
          </a:p>
        </p:txBody>
      </p:sp>
    </p:spTree>
    <p:extLst>
      <p:ext uri="{BB962C8B-B14F-4D97-AF65-F5344CB8AC3E}">
        <p14:creationId xmlns:p14="http://schemas.microsoft.com/office/powerpoint/2010/main" val="1602483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r>
              <a:rPr lang="en-US" sz="4000" dirty="0"/>
              <a:t>What are the molecular and cellular processes in normal skin repair? </a:t>
            </a:r>
          </a:p>
        </p:txBody>
      </p:sp>
      <p:sp>
        <p:nvSpPr>
          <p:cNvPr id="4" name="TextBox 3"/>
          <p:cNvSpPr txBox="1"/>
          <p:nvPr/>
        </p:nvSpPr>
        <p:spPr>
          <a:xfrm>
            <a:off x="4188542" y="5913295"/>
            <a:ext cx="7768106" cy="584775"/>
          </a:xfrm>
          <a:prstGeom prst="rect">
            <a:avLst/>
          </a:prstGeom>
          <a:noFill/>
        </p:spPr>
        <p:txBody>
          <a:bodyPr wrap="square" rtlCol="0">
            <a:spAutoFit/>
          </a:bodyPr>
          <a:lstStyle/>
          <a:p>
            <a:pPr marL="403225" indent="-403225"/>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076" y="4516295"/>
            <a:ext cx="4826000" cy="1397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962" y="1438213"/>
            <a:ext cx="6761205" cy="3087487"/>
          </a:xfrm>
          <a:prstGeom prst="rect">
            <a:avLst/>
          </a:prstGeom>
        </p:spPr>
      </p:pic>
      <p:sp>
        <p:nvSpPr>
          <p:cNvPr id="9" name="TextBox 8"/>
          <p:cNvSpPr txBox="1"/>
          <p:nvPr/>
        </p:nvSpPr>
        <p:spPr>
          <a:xfrm>
            <a:off x="394452" y="2077793"/>
            <a:ext cx="4154399" cy="1815882"/>
          </a:xfrm>
          <a:prstGeom prst="rect">
            <a:avLst/>
          </a:prstGeom>
          <a:noFill/>
        </p:spPr>
        <p:txBody>
          <a:bodyPr wrap="square" rtlCol="0">
            <a:spAutoFit/>
          </a:bodyPr>
          <a:lstStyle/>
          <a:p>
            <a:pPr marL="11113" indent="-11113"/>
            <a:r>
              <a:rPr lang="en-US" sz="1600" dirty="0"/>
              <a:t>Late-stage healing involves remodeling of ECM, resulting in scar formation and restoration of barrier. This spatiotemporal process is tightly controlled by multiple cell types that secrete numerous growth factors, cytokines, and chemokines (listed below) to achieve closure and functional restoration of the barrier.</a:t>
            </a:r>
          </a:p>
        </p:txBody>
      </p:sp>
    </p:spTree>
    <p:extLst>
      <p:ext uri="{BB962C8B-B14F-4D97-AF65-F5344CB8AC3E}">
        <p14:creationId xmlns:p14="http://schemas.microsoft.com/office/powerpoint/2010/main" val="9032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r>
              <a:rPr lang="en-US" sz="4000" dirty="0"/>
              <a:t>What are the molecular and cellular processes in chronic wounds? </a:t>
            </a:r>
          </a:p>
        </p:txBody>
      </p:sp>
      <p:sp>
        <p:nvSpPr>
          <p:cNvPr id="4" name="TextBox 3"/>
          <p:cNvSpPr txBox="1"/>
          <p:nvPr/>
        </p:nvSpPr>
        <p:spPr>
          <a:xfrm>
            <a:off x="4188542" y="5913295"/>
            <a:ext cx="7768106" cy="584775"/>
          </a:xfrm>
          <a:prstGeom prst="rect">
            <a:avLst/>
          </a:prstGeom>
          <a:noFill/>
        </p:spPr>
        <p:txBody>
          <a:bodyPr wrap="square" rtlCol="0">
            <a:spAutoFit/>
          </a:bodyPr>
          <a:lstStyle/>
          <a:p>
            <a:pPr marL="403225" indent="-403225"/>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
        <p:nvSpPr>
          <p:cNvPr id="9" name="TextBox 8"/>
          <p:cNvSpPr txBox="1"/>
          <p:nvPr/>
        </p:nvSpPr>
        <p:spPr>
          <a:xfrm>
            <a:off x="245562" y="1754970"/>
            <a:ext cx="3384202" cy="3785652"/>
          </a:xfrm>
          <a:prstGeom prst="rect">
            <a:avLst/>
          </a:prstGeom>
          <a:noFill/>
        </p:spPr>
        <p:txBody>
          <a:bodyPr wrap="square" rtlCol="0">
            <a:spAutoFit/>
          </a:bodyPr>
          <a:lstStyle/>
          <a:p>
            <a:pPr marL="11113" indent="-11113"/>
            <a:r>
              <a:rPr lang="en-US" sz="1600" dirty="0"/>
              <a:t>Chronic wounds show </a:t>
            </a:r>
            <a:r>
              <a:rPr lang="en-US" sz="1600" dirty="0" err="1"/>
              <a:t>hyperproliferative</a:t>
            </a:r>
            <a:r>
              <a:rPr lang="en-US" sz="1600" dirty="0"/>
              <a:t> and </a:t>
            </a:r>
            <a:r>
              <a:rPr lang="en-US" sz="1600" dirty="0" err="1"/>
              <a:t>nonmigratory</a:t>
            </a:r>
            <a:r>
              <a:rPr lang="en-US" sz="1600" dirty="0"/>
              <a:t> epidermis, unresolved inflammation, presence of infection, and biofilm formation. Although there is an increase in inflammatory cells (neutrophils and macrophages), not all are properly functioning. Uncontrolled proteases interfere with essential repair mechanisms. Some fibroblasts become senescent. In chronic wounds, there is a reduction of angiogenesis, stem cell recruitment and activation, and ECM remodeling compared with normal wound healing</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378"/>
          <a:stretch/>
        </p:blipFill>
        <p:spPr>
          <a:xfrm>
            <a:off x="3978179" y="1466073"/>
            <a:ext cx="5157769" cy="4219840"/>
          </a:xfrm>
          <a:prstGeom prst="rect">
            <a:avLst/>
          </a:prstGeom>
        </p:spPr>
      </p:pic>
      <p:sp>
        <p:nvSpPr>
          <p:cNvPr id="14" name="TextBox 13"/>
          <p:cNvSpPr txBox="1"/>
          <p:nvPr/>
        </p:nvSpPr>
        <p:spPr>
          <a:xfrm>
            <a:off x="9433367" y="2467247"/>
            <a:ext cx="1723715" cy="584775"/>
          </a:xfrm>
          <a:prstGeom prst="rect">
            <a:avLst/>
          </a:prstGeom>
          <a:noFill/>
        </p:spPr>
        <p:txBody>
          <a:bodyPr wrap="square" rtlCol="0">
            <a:spAutoFit/>
          </a:bodyPr>
          <a:lstStyle/>
          <a:p>
            <a:pPr marL="11113" indent="-11113" algn="ctr"/>
            <a:r>
              <a:rPr lang="en-US" sz="1600" dirty="0" err="1"/>
              <a:t>Hyperproliferative</a:t>
            </a:r>
            <a:r>
              <a:rPr lang="en-US" sz="1600" dirty="0"/>
              <a:t> epidermis (H)</a:t>
            </a:r>
          </a:p>
        </p:txBody>
      </p:sp>
      <p:sp>
        <p:nvSpPr>
          <p:cNvPr id="15" name="TextBox 14"/>
          <p:cNvSpPr txBox="1"/>
          <p:nvPr/>
        </p:nvSpPr>
        <p:spPr>
          <a:xfrm>
            <a:off x="9404292" y="4109313"/>
            <a:ext cx="1723715" cy="338554"/>
          </a:xfrm>
          <a:prstGeom prst="rect">
            <a:avLst/>
          </a:prstGeom>
          <a:noFill/>
        </p:spPr>
        <p:txBody>
          <a:bodyPr wrap="square" rtlCol="0">
            <a:spAutoFit/>
          </a:bodyPr>
          <a:lstStyle/>
          <a:p>
            <a:pPr marL="11113" indent="-11113" algn="ctr"/>
            <a:r>
              <a:rPr lang="en-US" sz="1600" dirty="0"/>
              <a:t>Inflammation (I)</a:t>
            </a:r>
          </a:p>
        </p:txBody>
      </p:sp>
      <p:sp>
        <p:nvSpPr>
          <p:cNvPr id="16" name="TextBox 15"/>
          <p:cNvSpPr txBox="1"/>
          <p:nvPr/>
        </p:nvSpPr>
        <p:spPr>
          <a:xfrm>
            <a:off x="9404292" y="4804549"/>
            <a:ext cx="1723715" cy="338554"/>
          </a:xfrm>
          <a:prstGeom prst="rect">
            <a:avLst/>
          </a:prstGeom>
          <a:noFill/>
        </p:spPr>
        <p:txBody>
          <a:bodyPr wrap="square" rtlCol="0">
            <a:spAutoFit/>
          </a:bodyPr>
          <a:lstStyle/>
          <a:p>
            <a:pPr marL="11113" indent="-11113" algn="ctr"/>
            <a:r>
              <a:rPr lang="en-US" sz="1600" dirty="0"/>
              <a:t>Fibrosis (F)</a:t>
            </a:r>
          </a:p>
        </p:txBody>
      </p:sp>
      <p:sp>
        <p:nvSpPr>
          <p:cNvPr id="17" name="Right Brace 16"/>
          <p:cNvSpPr/>
          <p:nvPr/>
        </p:nvSpPr>
        <p:spPr>
          <a:xfrm>
            <a:off x="8860420" y="1540217"/>
            <a:ext cx="572947" cy="2337302"/>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p:cNvSpPr/>
          <p:nvPr/>
        </p:nvSpPr>
        <p:spPr>
          <a:xfrm>
            <a:off x="8860420" y="3906252"/>
            <a:ext cx="625031" cy="744675"/>
          </a:xfrm>
          <a:prstGeom prst="rightBrace">
            <a:avLst>
              <a:gd name="adj1" fmla="val 8333"/>
              <a:gd name="adj2" fmla="val 4844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p:cNvCxnSpPr>
            <a:endCxn id="16" idx="1"/>
          </p:cNvCxnSpPr>
          <p:nvPr/>
        </p:nvCxnSpPr>
        <p:spPr>
          <a:xfrm flipV="1">
            <a:off x="8322192" y="4973826"/>
            <a:ext cx="1082100" cy="504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335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buClr>
                <a:srgbClr val="C00000"/>
              </a:buClr>
            </a:pPr>
            <a:r>
              <a:rPr lang="en-US" sz="4000" dirty="0"/>
              <a:t>What are the molecular and cellular processes in chronic wounds? </a:t>
            </a:r>
          </a:p>
        </p:txBody>
      </p:sp>
      <p:sp>
        <p:nvSpPr>
          <p:cNvPr id="4" name="TextBox 3"/>
          <p:cNvSpPr txBox="1"/>
          <p:nvPr/>
        </p:nvSpPr>
        <p:spPr>
          <a:xfrm>
            <a:off x="4100052" y="5913295"/>
            <a:ext cx="7856596"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
        <p:nvSpPr>
          <p:cNvPr id="9" name="TextBox 8"/>
          <p:cNvSpPr txBox="1"/>
          <p:nvPr/>
        </p:nvSpPr>
        <p:spPr>
          <a:xfrm>
            <a:off x="577849" y="4543127"/>
            <a:ext cx="11645900" cy="1323439"/>
          </a:xfrm>
          <a:prstGeom prst="rect">
            <a:avLst/>
          </a:prstGeom>
          <a:noFill/>
        </p:spPr>
        <p:txBody>
          <a:bodyPr wrap="square" rtlCol="0">
            <a:spAutoFit/>
          </a:bodyPr>
          <a:lstStyle/>
          <a:p>
            <a:pPr marL="342900" indent="-342900">
              <a:buClr>
                <a:srgbClr val="C00000"/>
              </a:buClr>
              <a:buFont typeface="Arial" charset="0"/>
              <a:buChar char="•"/>
            </a:pPr>
            <a:r>
              <a:rPr lang="en-US" sz="2000" dirty="0" err="1"/>
              <a:t>Histologies</a:t>
            </a:r>
            <a:r>
              <a:rPr lang="en-US" sz="2000" dirty="0"/>
              <a:t> representing characteristics of a diabetic foot ulcer, venous stasis ulcer, and a pressure ulcer. </a:t>
            </a:r>
          </a:p>
          <a:p>
            <a:pPr marL="342900" indent="-342900">
              <a:buClr>
                <a:srgbClr val="C00000"/>
              </a:buClr>
              <a:buFont typeface="Arial" charset="0"/>
              <a:buChar char="•"/>
            </a:pPr>
            <a:endParaRPr lang="en-US" sz="2000" dirty="0"/>
          </a:p>
          <a:p>
            <a:pPr marL="342900" indent="-342900">
              <a:buClr>
                <a:srgbClr val="C00000"/>
              </a:buClr>
              <a:buFont typeface="Arial" charset="0"/>
              <a:buChar char="•"/>
            </a:pPr>
            <a:r>
              <a:rPr lang="en-US" sz="2000" dirty="0"/>
              <a:t>Although different in etiology, these chronic wounds show common cellular features depicted in the previous slide: H, </a:t>
            </a:r>
            <a:r>
              <a:rPr lang="en-US" sz="2000" dirty="0" err="1"/>
              <a:t>hyperproliferative</a:t>
            </a:r>
            <a:r>
              <a:rPr lang="en-US" sz="2000" dirty="0"/>
              <a:t> epidermis; F, fibrosis; I, increased cellular infiltrate (inflammation).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564"/>
          <a:stretch/>
        </p:blipFill>
        <p:spPr>
          <a:xfrm>
            <a:off x="577848" y="1607789"/>
            <a:ext cx="3422651" cy="27762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468" y="1620644"/>
            <a:ext cx="3562483" cy="276342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8920" y="1616722"/>
            <a:ext cx="3395151" cy="2716121"/>
          </a:xfrm>
          <a:prstGeom prst="rect">
            <a:avLst/>
          </a:prstGeom>
        </p:spPr>
      </p:pic>
      <p:sp>
        <p:nvSpPr>
          <p:cNvPr id="11" name="TextBox 10"/>
          <p:cNvSpPr txBox="1"/>
          <p:nvPr/>
        </p:nvSpPr>
        <p:spPr>
          <a:xfrm>
            <a:off x="1335568" y="1616722"/>
            <a:ext cx="2004532" cy="338554"/>
          </a:xfrm>
          <a:prstGeom prst="rect">
            <a:avLst/>
          </a:prstGeom>
          <a:noFill/>
        </p:spPr>
        <p:txBody>
          <a:bodyPr wrap="square" rtlCol="0">
            <a:spAutoFit/>
          </a:bodyPr>
          <a:lstStyle/>
          <a:p>
            <a:pPr marL="11113" indent="-11113"/>
            <a:r>
              <a:rPr lang="en-US" sz="1600" b="1" dirty="0">
                <a:solidFill>
                  <a:schemeClr val="bg1"/>
                </a:solidFill>
              </a:rPr>
              <a:t>Diabetic foot ulcer</a:t>
            </a:r>
          </a:p>
        </p:txBody>
      </p:sp>
      <p:sp>
        <p:nvSpPr>
          <p:cNvPr id="12" name="TextBox 11"/>
          <p:cNvSpPr txBox="1"/>
          <p:nvPr/>
        </p:nvSpPr>
        <p:spPr>
          <a:xfrm>
            <a:off x="8351219" y="2162151"/>
            <a:ext cx="1723715" cy="338554"/>
          </a:xfrm>
          <a:prstGeom prst="rect">
            <a:avLst/>
          </a:prstGeom>
          <a:noFill/>
        </p:spPr>
        <p:txBody>
          <a:bodyPr wrap="square" rtlCol="0">
            <a:spAutoFit/>
          </a:bodyPr>
          <a:lstStyle/>
          <a:p>
            <a:pPr marL="11113" indent="-11113"/>
            <a:r>
              <a:rPr lang="en-US" sz="1600" b="1" dirty="0">
                <a:solidFill>
                  <a:schemeClr val="bg1"/>
                </a:solidFill>
              </a:rPr>
              <a:t>Venous leg ulcer</a:t>
            </a:r>
          </a:p>
        </p:txBody>
      </p:sp>
      <p:sp>
        <p:nvSpPr>
          <p:cNvPr id="13" name="TextBox 12"/>
          <p:cNvSpPr txBox="1"/>
          <p:nvPr/>
        </p:nvSpPr>
        <p:spPr>
          <a:xfrm>
            <a:off x="5943008" y="2003855"/>
            <a:ext cx="1723715" cy="338554"/>
          </a:xfrm>
          <a:prstGeom prst="rect">
            <a:avLst/>
          </a:prstGeom>
          <a:noFill/>
        </p:spPr>
        <p:txBody>
          <a:bodyPr wrap="square" rtlCol="0">
            <a:spAutoFit/>
          </a:bodyPr>
          <a:lstStyle/>
          <a:p>
            <a:pPr marL="11113" indent="-11113"/>
            <a:r>
              <a:rPr lang="en-US" sz="1600" b="1" dirty="0">
                <a:solidFill>
                  <a:schemeClr val="bg1"/>
                </a:solidFill>
              </a:rPr>
              <a:t>Pressure ulcer</a:t>
            </a:r>
          </a:p>
        </p:txBody>
      </p:sp>
    </p:spTree>
    <p:extLst>
      <p:ext uri="{BB962C8B-B14F-4D97-AF65-F5344CB8AC3E}">
        <p14:creationId xmlns:p14="http://schemas.microsoft.com/office/powerpoint/2010/main" val="56998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buClr>
                <a:srgbClr val="C00000"/>
              </a:buClr>
            </a:pPr>
            <a:r>
              <a:rPr lang="en-US" sz="4000" dirty="0"/>
              <a:t>What is the role of inflammatory response in the healing process? </a:t>
            </a:r>
          </a:p>
        </p:txBody>
      </p:sp>
      <p:sp>
        <p:nvSpPr>
          <p:cNvPr id="3" name="Content Placeholder 2"/>
          <p:cNvSpPr>
            <a:spLocks noGrp="1"/>
          </p:cNvSpPr>
          <p:nvPr>
            <p:ph idx="1"/>
          </p:nvPr>
        </p:nvSpPr>
        <p:spPr>
          <a:xfrm>
            <a:off x="509287" y="1540217"/>
            <a:ext cx="11019097" cy="4571628"/>
          </a:xfrm>
        </p:spPr>
        <p:txBody>
          <a:bodyPr>
            <a:noAutofit/>
          </a:bodyPr>
          <a:lstStyle/>
          <a:p>
            <a:pPr marL="346075" lvl="1" indent="-231775">
              <a:buClr>
                <a:srgbClr val="C00000"/>
              </a:buClr>
            </a:pPr>
            <a:r>
              <a:rPr lang="en-US" dirty="0">
                <a:solidFill>
                  <a:schemeClr val="tx1"/>
                </a:solidFill>
              </a:rPr>
              <a:t>Natural, or “acute” wound healing proceeds through several largely overlapping phases that involve an inflammatory response and associated cellular migration, proliferation, matrix deposition, and tissue remodeling. </a:t>
            </a:r>
          </a:p>
          <a:p>
            <a:pPr marL="346075" lvl="1" indent="-231775">
              <a:buClr>
                <a:srgbClr val="C00000"/>
              </a:buClr>
            </a:pPr>
            <a:r>
              <a:rPr lang="en-US" dirty="0">
                <a:solidFill>
                  <a:schemeClr val="tx1"/>
                </a:solidFill>
              </a:rPr>
              <a:t>Interruption or deregulation of one or more phases of the wound-healing process leads to chronic wounds. </a:t>
            </a:r>
          </a:p>
          <a:p>
            <a:pPr marL="346075" lvl="1" indent="-231775">
              <a:buClr>
                <a:srgbClr val="C00000"/>
              </a:buClr>
            </a:pPr>
            <a:r>
              <a:rPr lang="en-US" dirty="0">
                <a:solidFill>
                  <a:schemeClr val="tx1"/>
                </a:solidFill>
              </a:rPr>
              <a:t>Injury leads to immediate activation of the clotting cascade, which, through the assembly of a fibrin clot, assures hemostasis and provides the basic matrix architecture to initiate the invasion and recruitment of inflammatory and other cells. </a:t>
            </a:r>
          </a:p>
          <a:p>
            <a:pPr marL="346075" lvl="1" indent="-231775">
              <a:buClr>
                <a:srgbClr val="C00000"/>
              </a:buClr>
            </a:pPr>
            <a:r>
              <a:rPr lang="en-US" dirty="0">
                <a:solidFill>
                  <a:schemeClr val="tx1"/>
                </a:solidFill>
              </a:rPr>
              <a:t>Platelets trapped in the clot also release growth factors and chemokines into the local wound environment. </a:t>
            </a:r>
          </a:p>
        </p:txBody>
      </p:sp>
      <p:sp>
        <p:nvSpPr>
          <p:cNvPr id="5" name="TextBox 4"/>
          <p:cNvSpPr txBox="1"/>
          <p:nvPr/>
        </p:nvSpPr>
        <p:spPr>
          <a:xfrm>
            <a:off x="4100052" y="5913295"/>
            <a:ext cx="7856596"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156951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buClr>
                <a:srgbClr val="C00000"/>
              </a:buClr>
            </a:pPr>
            <a:r>
              <a:rPr lang="en-US" sz="4000" dirty="0"/>
              <a:t>What is the role of inflammatory response in the healing process? </a:t>
            </a:r>
          </a:p>
        </p:txBody>
      </p:sp>
      <p:sp>
        <p:nvSpPr>
          <p:cNvPr id="3" name="Content Placeholder 2"/>
          <p:cNvSpPr>
            <a:spLocks noGrp="1"/>
          </p:cNvSpPr>
          <p:nvPr>
            <p:ph idx="1"/>
          </p:nvPr>
        </p:nvSpPr>
        <p:spPr>
          <a:xfrm>
            <a:off x="471187" y="2006599"/>
            <a:ext cx="11019097" cy="4105245"/>
          </a:xfrm>
        </p:spPr>
        <p:txBody>
          <a:bodyPr>
            <a:noAutofit/>
          </a:bodyPr>
          <a:lstStyle/>
          <a:p>
            <a:pPr marL="346075" lvl="1" indent="-231775">
              <a:buClr>
                <a:srgbClr val="C00000"/>
              </a:buClr>
            </a:pPr>
            <a:r>
              <a:rPr lang="en-US" dirty="0">
                <a:solidFill>
                  <a:schemeClr val="tx1"/>
                </a:solidFill>
              </a:rPr>
              <a:t>In parallel with hemostasis, the early inflammatory response mobilizes local and systemic defense responses to the site of the wound. </a:t>
            </a:r>
          </a:p>
          <a:p>
            <a:pPr marL="346075" lvl="1" indent="-231775">
              <a:buClr>
                <a:srgbClr val="C00000"/>
              </a:buClr>
            </a:pPr>
            <a:r>
              <a:rPr lang="en-US" dirty="0">
                <a:solidFill>
                  <a:schemeClr val="tx1"/>
                </a:solidFill>
              </a:rPr>
              <a:t>Inflammation is prolonged in chronic wounds, and it is believed that these wounds might be trapped in a chronic inflammatory state that fails to progress. </a:t>
            </a:r>
          </a:p>
          <a:p>
            <a:pPr marL="346075" lvl="1" indent="-231775">
              <a:buClr>
                <a:srgbClr val="C00000"/>
              </a:buClr>
            </a:pPr>
            <a:r>
              <a:rPr lang="en-US" dirty="0">
                <a:solidFill>
                  <a:schemeClr val="tx1"/>
                </a:solidFill>
              </a:rPr>
              <a:t>Recent investigations of chronic wound tissue and fluid indicate a continual competition between inflammatory and </a:t>
            </a:r>
            <a:r>
              <a:rPr lang="en-US" dirty="0" err="1">
                <a:solidFill>
                  <a:schemeClr val="tx1"/>
                </a:solidFill>
              </a:rPr>
              <a:t>antiinflammatory</a:t>
            </a:r>
            <a:r>
              <a:rPr lang="en-US" dirty="0">
                <a:solidFill>
                  <a:schemeClr val="tx1"/>
                </a:solidFill>
              </a:rPr>
              <a:t> signals leading to a misbalanced environment for proper wound healing to occur.</a:t>
            </a:r>
          </a:p>
        </p:txBody>
      </p:sp>
      <p:sp>
        <p:nvSpPr>
          <p:cNvPr id="5" name="TextBox 4"/>
          <p:cNvSpPr txBox="1"/>
          <p:nvPr/>
        </p:nvSpPr>
        <p:spPr>
          <a:xfrm>
            <a:off x="4100052" y="5913295"/>
            <a:ext cx="7856596"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1307624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buClr>
                <a:srgbClr val="C00000"/>
              </a:buClr>
            </a:pPr>
            <a:r>
              <a:rPr lang="en-US" sz="4000" dirty="0"/>
              <a:t>What is the role of inflammatory response in the healing process? </a:t>
            </a:r>
          </a:p>
        </p:txBody>
      </p:sp>
      <p:sp>
        <p:nvSpPr>
          <p:cNvPr id="3" name="Content Placeholder 2"/>
          <p:cNvSpPr>
            <a:spLocks noGrp="1"/>
          </p:cNvSpPr>
          <p:nvPr>
            <p:ph idx="1"/>
          </p:nvPr>
        </p:nvSpPr>
        <p:spPr>
          <a:xfrm>
            <a:off x="509287" y="1422400"/>
            <a:ext cx="11019097" cy="4689445"/>
          </a:xfrm>
        </p:spPr>
        <p:txBody>
          <a:bodyPr>
            <a:noAutofit/>
          </a:bodyPr>
          <a:lstStyle/>
          <a:p>
            <a:pPr marL="346075" lvl="1" indent="-231775">
              <a:buClr>
                <a:srgbClr val="C00000"/>
              </a:buClr>
            </a:pPr>
            <a:r>
              <a:rPr lang="en-US" sz="2200" dirty="0">
                <a:solidFill>
                  <a:schemeClr val="tx1"/>
                </a:solidFill>
              </a:rPr>
              <a:t>Increased </a:t>
            </a:r>
            <a:r>
              <a:rPr lang="en-US" sz="2200" dirty="0" err="1">
                <a:solidFill>
                  <a:schemeClr val="tx1"/>
                </a:solidFill>
              </a:rPr>
              <a:t>proinflammatory</a:t>
            </a:r>
            <a:r>
              <a:rPr lang="en-US" sz="2200" dirty="0">
                <a:solidFill>
                  <a:schemeClr val="tx1"/>
                </a:solidFill>
              </a:rPr>
              <a:t> cellular infiltrates composed largely of neutrophils and macrophages contribute to delayed healing in chronic ulcers. </a:t>
            </a:r>
          </a:p>
          <a:p>
            <a:pPr marL="346075" lvl="1" indent="-231775">
              <a:buClr>
                <a:srgbClr val="C00000"/>
              </a:buClr>
            </a:pPr>
            <a:r>
              <a:rPr lang="en-US" sz="2200" dirty="0">
                <a:solidFill>
                  <a:schemeClr val="tx1"/>
                </a:solidFill>
              </a:rPr>
              <a:t>As a result, deregulation of several key </a:t>
            </a:r>
            <a:r>
              <a:rPr lang="en-US" sz="2200" dirty="0" err="1">
                <a:solidFill>
                  <a:schemeClr val="tx1"/>
                </a:solidFill>
              </a:rPr>
              <a:t>proinflammatory</a:t>
            </a:r>
            <a:r>
              <a:rPr lang="en-US" sz="2200" dirty="0">
                <a:solidFill>
                  <a:schemeClr val="tx1"/>
                </a:solidFill>
              </a:rPr>
              <a:t> cytokines (e.g., IL-1β and tumor necrosis factor–α (TNFα)), prolong the inflammatory phase and delay healing. </a:t>
            </a:r>
          </a:p>
          <a:p>
            <a:pPr marL="346075" lvl="1" indent="-231775">
              <a:buClr>
                <a:srgbClr val="C00000"/>
              </a:buClr>
            </a:pPr>
            <a:r>
              <a:rPr lang="en-US" sz="2200" dirty="0">
                <a:solidFill>
                  <a:schemeClr val="tx1"/>
                </a:solidFill>
              </a:rPr>
              <a:t>IL-1β and TNFα are increased in chronic wounds, and this increase has been shown to lead to elevated metalloproteinases that excessively degrade the local ECM and thus impair cell migration. </a:t>
            </a:r>
          </a:p>
          <a:p>
            <a:pPr marL="346075" lvl="1" indent="-231775">
              <a:buClr>
                <a:srgbClr val="C00000"/>
              </a:buClr>
            </a:pPr>
            <a:r>
              <a:rPr lang="en-US" sz="2200" dirty="0">
                <a:solidFill>
                  <a:schemeClr val="tx1"/>
                </a:solidFill>
              </a:rPr>
              <a:t>Recent studies have implicated the </a:t>
            </a:r>
            <a:r>
              <a:rPr lang="en-US" sz="2200" dirty="0" err="1">
                <a:solidFill>
                  <a:schemeClr val="tx1"/>
                </a:solidFill>
              </a:rPr>
              <a:t>inflammasome</a:t>
            </a:r>
            <a:r>
              <a:rPr lang="en-US" sz="2200" dirty="0">
                <a:solidFill>
                  <a:schemeClr val="tx1"/>
                </a:solidFill>
              </a:rPr>
              <a:t>, a multiprotein complex of the innate immune system responsible for activation and release of IL-1β from several skin cell types, in the development of chronic wounds. </a:t>
            </a:r>
          </a:p>
          <a:p>
            <a:pPr marL="346075" lvl="1" indent="-231775">
              <a:buClr>
                <a:srgbClr val="C00000"/>
              </a:buClr>
            </a:pPr>
            <a:r>
              <a:rPr lang="en-US" sz="2200" dirty="0">
                <a:solidFill>
                  <a:schemeClr val="tx1"/>
                </a:solidFill>
              </a:rPr>
              <a:t>In addition, continued presence of a high bacterial load in wounds results in a sustained influx of pro-inflammatory cells and increased inflammation also leading to delayed healing</a:t>
            </a:r>
          </a:p>
        </p:txBody>
      </p:sp>
      <p:sp>
        <p:nvSpPr>
          <p:cNvPr id="5" name="TextBox 4"/>
          <p:cNvSpPr txBox="1"/>
          <p:nvPr/>
        </p:nvSpPr>
        <p:spPr>
          <a:xfrm>
            <a:off x="4100052" y="5913295"/>
            <a:ext cx="7856596"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2045433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r>
              <a:rPr lang="en-US" sz="4000" dirty="0"/>
              <a:t>What are some of the underlying causes and symptoms common of chronic wounds?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386" y="1447275"/>
            <a:ext cx="5833241" cy="4572000"/>
          </a:xfrm>
        </p:spPr>
      </p:pic>
      <p:sp>
        <p:nvSpPr>
          <p:cNvPr id="4" name="TextBox 3"/>
          <p:cNvSpPr txBox="1"/>
          <p:nvPr/>
        </p:nvSpPr>
        <p:spPr>
          <a:xfrm>
            <a:off x="4298066" y="6052883"/>
            <a:ext cx="7893934" cy="584775"/>
          </a:xfrm>
          <a:prstGeom prst="rect">
            <a:avLst/>
          </a:prstGeom>
          <a:noFill/>
        </p:spPr>
        <p:txBody>
          <a:bodyPr wrap="square" rtlCol="0">
            <a:spAutoFit/>
          </a:bodyPr>
          <a:lstStyle/>
          <a:p>
            <a:pPr marL="403225" indent="-403225"/>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1659931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buClr>
                <a:srgbClr val="C00000"/>
              </a:buClr>
            </a:pPr>
            <a:r>
              <a:rPr lang="en-US" sz="4000" dirty="0"/>
              <a:t>What role does infection play in the wound healing process?</a:t>
            </a:r>
          </a:p>
        </p:txBody>
      </p:sp>
      <p:sp>
        <p:nvSpPr>
          <p:cNvPr id="3" name="Content Placeholder 2"/>
          <p:cNvSpPr>
            <a:spLocks noGrp="1"/>
          </p:cNvSpPr>
          <p:nvPr>
            <p:ph idx="1"/>
          </p:nvPr>
        </p:nvSpPr>
        <p:spPr>
          <a:xfrm>
            <a:off x="509287" y="1777999"/>
            <a:ext cx="11019097" cy="4333845"/>
          </a:xfrm>
        </p:spPr>
        <p:txBody>
          <a:bodyPr>
            <a:noAutofit/>
          </a:bodyPr>
          <a:lstStyle/>
          <a:p>
            <a:pPr marL="346075" lvl="1" indent="-231775">
              <a:buClr>
                <a:srgbClr val="C00000"/>
              </a:buClr>
            </a:pPr>
            <a:r>
              <a:rPr lang="en-US" dirty="0">
                <a:solidFill>
                  <a:schemeClr val="tx1"/>
                </a:solidFill>
              </a:rPr>
              <a:t>Wound infection is likely to be a contributing factor in either development or maintenance of a chronic wound. </a:t>
            </a:r>
          </a:p>
          <a:p>
            <a:pPr marL="346075" lvl="1" indent="-231775">
              <a:buClr>
                <a:srgbClr val="C00000"/>
              </a:buClr>
            </a:pPr>
            <a:r>
              <a:rPr lang="en-US" dirty="0">
                <a:solidFill>
                  <a:schemeClr val="tx1"/>
                </a:solidFill>
              </a:rPr>
              <a:t>All wounds are colonized to some degree, and a major role of the inflammatory phase of wound healing is to bring microbes down to steady-state levels that can be tolerated and cleared by healthy tissues. This is aided by the skin—the epidermis in particular—up-regulating and secreting antimicrobial peptides early in response to barrier damage and exposure to microbes. </a:t>
            </a:r>
          </a:p>
          <a:p>
            <a:pPr marL="346075" lvl="1" indent="-231775">
              <a:buClr>
                <a:srgbClr val="C00000"/>
              </a:buClr>
            </a:pPr>
            <a:r>
              <a:rPr lang="en-US" dirty="0">
                <a:solidFill>
                  <a:schemeClr val="tx1"/>
                </a:solidFill>
              </a:rPr>
              <a:t>In these </a:t>
            </a:r>
            <a:r>
              <a:rPr lang="en-US" dirty="0" err="1">
                <a:solidFill>
                  <a:schemeClr val="tx1"/>
                </a:solidFill>
              </a:rPr>
              <a:t>polymicrobial</a:t>
            </a:r>
            <a:r>
              <a:rPr lang="en-US" dirty="0">
                <a:solidFill>
                  <a:schemeClr val="tx1"/>
                </a:solidFill>
              </a:rPr>
              <a:t> wound communities, individual species may alter virulence and quantity as well as formation of a biofilm, which further impedes the efficacy of the “host response” and thus delays repair.</a:t>
            </a:r>
          </a:p>
        </p:txBody>
      </p:sp>
      <p:sp>
        <p:nvSpPr>
          <p:cNvPr id="5" name="TextBox 4"/>
          <p:cNvSpPr txBox="1"/>
          <p:nvPr/>
        </p:nvSpPr>
        <p:spPr>
          <a:xfrm>
            <a:off x="4100052" y="5913295"/>
            <a:ext cx="7856596"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684428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buClr>
                <a:srgbClr val="C00000"/>
              </a:buClr>
            </a:pPr>
            <a:r>
              <a:rPr lang="en-US" sz="4000" dirty="0"/>
              <a:t>What is the role of proteases (and their inhibitors) in wound healing? </a:t>
            </a:r>
          </a:p>
        </p:txBody>
      </p:sp>
      <p:sp>
        <p:nvSpPr>
          <p:cNvPr id="3" name="Content Placeholder 2"/>
          <p:cNvSpPr>
            <a:spLocks noGrp="1"/>
          </p:cNvSpPr>
          <p:nvPr>
            <p:ph idx="1"/>
          </p:nvPr>
        </p:nvSpPr>
        <p:spPr>
          <a:xfrm>
            <a:off x="509287" y="1540217"/>
            <a:ext cx="11019097" cy="4571628"/>
          </a:xfrm>
        </p:spPr>
        <p:txBody>
          <a:bodyPr>
            <a:noAutofit/>
          </a:bodyPr>
          <a:lstStyle/>
          <a:p>
            <a:pPr marL="346075" lvl="1" indent="-231775">
              <a:buClr>
                <a:srgbClr val="C00000"/>
              </a:buClr>
            </a:pPr>
            <a:r>
              <a:rPr lang="en-US" sz="2200" dirty="0">
                <a:solidFill>
                  <a:schemeClr val="tx1"/>
                </a:solidFill>
              </a:rPr>
              <a:t>The failure of chronic wounds to heal properly has been attributed, in part, to deregulation of proteases and their inhibitors. </a:t>
            </a:r>
          </a:p>
          <a:p>
            <a:pPr marL="346075" lvl="1" indent="-231775">
              <a:buClr>
                <a:srgbClr val="C00000"/>
              </a:buClr>
            </a:pPr>
            <a:r>
              <a:rPr lang="en-US" sz="2200" dirty="0">
                <a:solidFill>
                  <a:schemeClr val="tx1"/>
                </a:solidFill>
              </a:rPr>
              <a:t>Unlike the acute wound-healing process, where tissue proteases are normally under tight regulation, it appears that in a chronic wound, disruption of the production and activation of proteases plays a role in wound pathogenesis. </a:t>
            </a:r>
          </a:p>
          <a:p>
            <a:pPr marL="346075" lvl="1" indent="-231775">
              <a:buClr>
                <a:srgbClr val="C00000"/>
              </a:buClr>
            </a:pPr>
            <a:r>
              <a:rPr lang="en-US" sz="2200" dirty="0">
                <a:solidFill>
                  <a:schemeClr val="tx1"/>
                </a:solidFill>
              </a:rPr>
              <a:t>The proteolytic unbalance may be a consequence of the faulty regulation of inflammation and/or microbial contamination. </a:t>
            </a:r>
          </a:p>
          <a:p>
            <a:pPr marL="346075" lvl="1" indent="-231775">
              <a:buClr>
                <a:srgbClr val="C00000"/>
              </a:buClr>
            </a:pPr>
            <a:r>
              <a:rPr lang="en-US" sz="2200" dirty="0">
                <a:solidFill>
                  <a:schemeClr val="tx1"/>
                </a:solidFill>
              </a:rPr>
              <a:t>Matrix metalloproteinases (MMPs), such as collagenase and gelatinases A and B, are elevated in chronic wound fluids when compared to acute wound fluid. </a:t>
            </a:r>
          </a:p>
          <a:p>
            <a:pPr marL="346075" lvl="1" indent="-231775">
              <a:buClr>
                <a:srgbClr val="C00000"/>
              </a:buClr>
            </a:pPr>
            <a:r>
              <a:rPr lang="en-US" sz="2200" dirty="0">
                <a:solidFill>
                  <a:schemeClr val="tx1"/>
                </a:solidFill>
              </a:rPr>
              <a:t>In chronic wounds, there is a marked increase in serine proteases that degrades matrix components, including fibronectin, as well as various key growth factors, all of which are required for remodeling of the ECM and cell growth</a:t>
            </a:r>
          </a:p>
        </p:txBody>
      </p:sp>
      <p:sp>
        <p:nvSpPr>
          <p:cNvPr id="5" name="TextBox 4"/>
          <p:cNvSpPr txBox="1"/>
          <p:nvPr/>
        </p:nvSpPr>
        <p:spPr>
          <a:xfrm>
            <a:off x="4100052" y="5913295"/>
            <a:ext cx="7856596"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126705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285" y="411418"/>
            <a:ext cx="11343189" cy="1325563"/>
          </a:xfrm>
        </p:spPr>
        <p:txBody>
          <a:bodyPr>
            <a:normAutofit/>
          </a:bodyPr>
          <a:lstStyle/>
          <a:p>
            <a:pPr algn="ctr">
              <a:buClr>
                <a:srgbClr val="C00000"/>
              </a:buClr>
            </a:pPr>
            <a:r>
              <a:rPr lang="en-US" sz="4000" dirty="0">
                <a:latin typeface="Arial" panose="020B0604020202020204" pitchFamily="34" charset="0"/>
                <a:cs typeface="Arial" panose="020B0604020202020204" pitchFamily="34" charset="0"/>
              </a:rPr>
              <a:t>Agenda</a:t>
            </a:r>
          </a:p>
        </p:txBody>
      </p:sp>
      <p:sp>
        <p:nvSpPr>
          <p:cNvPr id="7" name="Content Placeholder 2"/>
          <p:cNvSpPr txBox="1">
            <a:spLocks/>
          </p:cNvSpPr>
          <p:nvPr/>
        </p:nvSpPr>
        <p:spPr>
          <a:xfrm>
            <a:off x="983848" y="1939499"/>
            <a:ext cx="10648708" cy="4351338"/>
          </a:xfrm>
          <a:prstGeom prst="rect">
            <a:avLst/>
          </a:prstGeom>
        </p:spPr>
        <p:txBody>
          <a:bodyPr vert="horz" lIns="91440" tIns="45720" rIns="91440" bIns="45720" numCol="2" rtlCol="0">
            <a:normAutofit fontScale="70000" lnSpcReduction="20000"/>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dirty="0">
                <a:solidFill>
                  <a:schemeClr val="tx1"/>
                </a:solidFill>
              </a:rPr>
              <a:t>What are the phases of normal wound healing? </a:t>
            </a:r>
          </a:p>
          <a:p>
            <a:pPr>
              <a:buClr>
                <a:srgbClr val="C00000"/>
              </a:buClr>
            </a:pPr>
            <a:r>
              <a:rPr lang="en-US" dirty="0">
                <a:solidFill>
                  <a:schemeClr val="tx1"/>
                </a:solidFill>
              </a:rPr>
              <a:t>What is the molecular and biological basis of wound healing? </a:t>
            </a:r>
          </a:p>
          <a:p>
            <a:pPr>
              <a:buClr>
                <a:srgbClr val="C00000"/>
              </a:buClr>
            </a:pPr>
            <a:r>
              <a:rPr lang="en-US" dirty="0">
                <a:solidFill>
                  <a:schemeClr val="tx1"/>
                </a:solidFill>
              </a:rPr>
              <a:t>What are the molecular and cellular processes in normal skin repair? </a:t>
            </a:r>
          </a:p>
          <a:p>
            <a:pPr>
              <a:buClr>
                <a:srgbClr val="C00000"/>
              </a:buClr>
            </a:pPr>
            <a:r>
              <a:rPr lang="en-US" dirty="0">
                <a:solidFill>
                  <a:schemeClr val="tx1"/>
                </a:solidFill>
              </a:rPr>
              <a:t>What are the molecular and cellular processes in chronic wounds? </a:t>
            </a:r>
          </a:p>
          <a:p>
            <a:pPr>
              <a:buClr>
                <a:srgbClr val="C00000"/>
              </a:buClr>
            </a:pPr>
            <a:r>
              <a:rPr lang="en-US" dirty="0">
                <a:solidFill>
                  <a:schemeClr val="tx1"/>
                </a:solidFill>
              </a:rPr>
              <a:t>What is the role of inflammatory response in the healing process? </a:t>
            </a:r>
          </a:p>
          <a:p>
            <a:pPr>
              <a:buClr>
                <a:srgbClr val="C00000"/>
              </a:buClr>
            </a:pPr>
            <a:r>
              <a:rPr lang="en-US" dirty="0">
                <a:solidFill>
                  <a:schemeClr val="tx1"/>
                </a:solidFill>
              </a:rPr>
              <a:t>What are some of the underlying causes and symptoms of chronic wounds? </a:t>
            </a:r>
          </a:p>
          <a:p>
            <a:pPr>
              <a:buClr>
                <a:srgbClr val="C00000"/>
              </a:buClr>
            </a:pPr>
            <a:r>
              <a:rPr lang="en-US" dirty="0">
                <a:solidFill>
                  <a:schemeClr val="tx1"/>
                </a:solidFill>
              </a:rPr>
              <a:t>What role does infection play in the healing process? </a:t>
            </a:r>
          </a:p>
          <a:p>
            <a:pPr>
              <a:buClr>
                <a:srgbClr val="C00000"/>
              </a:buClr>
            </a:pPr>
            <a:r>
              <a:rPr lang="en-US" dirty="0">
                <a:solidFill>
                  <a:schemeClr val="tx1"/>
                </a:solidFill>
              </a:rPr>
              <a:t>What is the role of proteases (and their inhibitors) in wound healing? </a:t>
            </a:r>
          </a:p>
          <a:p>
            <a:pPr>
              <a:buClr>
                <a:srgbClr val="C00000"/>
              </a:buClr>
            </a:pPr>
            <a:r>
              <a:rPr lang="en-US" dirty="0">
                <a:solidFill>
                  <a:schemeClr val="tx1"/>
                </a:solidFill>
              </a:rPr>
              <a:t>What is the significance of atherosclerotic disease in chronic wounds? </a:t>
            </a:r>
          </a:p>
          <a:p>
            <a:pPr>
              <a:buClr>
                <a:srgbClr val="C00000"/>
              </a:buClr>
            </a:pPr>
            <a:r>
              <a:rPr lang="en-US" dirty="0">
                <a:solidFill>
                  <a:schemeClr val="tx1"/>
                </a:solidFill>
              </a:rPr>
              <a:t>What is the underlying pathology of a pressure ulcer? </a:t>
            </a:r>
          </a:p>
          <a:p>
            <a:pPr>
              <a:buClr>
                <a:srgbClr val="C00000"/>
              </a:buClr>
            </a:pPr>
            <a:r>
              <a:rPr lang="en-US" dirty="0">
                <a:solidFill>
                  <a:schemeClr val="tx1"/>
                </a:solidFill>
              </a:rPr>
              <a:t>What is the role of stem cells in wound healing? </a:t>
            </a:r>
          </a:p>
          <a:p>
            <a:pPr>
              <a:buClr>
                <a:srgbClr val="C00000"/>
              </a:buClr>
            </a:pPr>
            <a:r>
              <a:rPr lang="en-US" dirty="0">
                <a:solidFill>
                  <a:schemeClr val="tx1"/>
                </a:solidFill>
              </a:rPr>
              <a:t>What is the role of angiogenesis and </a:t>
            </a:r>
            <a:r>
              <a:rPr lang="en-US" dirty="0" err="1">
                <a:solidFill>
                  <a:schemeClr val="tx1"/>
                </a:solidFill>
              </a:rPr>
              <a:t>vasculogenesis</a:t>
            </a:r>
            <a:r>
              <a:rPr lang="en-US" dirty="0">
                <a:solidFill>
                  <a:schemeClr val="tx1"/>
                </a:solidFill>
              </a:rPr>
              <a:t> in wound healing? </a:t>
            </a:r>
          </a:p>
          <a:p>
            <a:pPr>
              <a:buClr>
                <a:srgbClr val="C00000"/>
              </a:buClr>
            </a:pPr>
            <a:r>
              <a:rPr lang="en-US" dirty="0">
                <a:solidFill>
                  <a:schemeClr val="tx1"/>
                </a:solidFill>
              </a:rPr>
              <a:t>What is the role of senescence in wound healing? </a:t>
            </a:r>
          </a:p>
          <a:p>
            <a:pPr>
              <a:buClr>
                <a:srgbClr val="C00000"/>
              </a:buClr>
            </a:pPr>
            <a:r>
              <a:rPr lang="en-US" dirty="0">
                <a:solidFill>
                  <a:schemeClr val="tx1"/>
                </a:solidFill>
              </a:rPr>
              <a:t>What are the future directions for research? </a:t>
            </a:r>
          </a:p>
          <a:p>
            <a:pPr>
              <a:buClr>
                <a:srgbClr val="C00000"/>
              </a:buClr>
            </a:pPr>
            <a:endParaRPr lang="en-US" dirty="0">
              <a:solidFill>
                <a:schemeClr val="tx1"/>
              </a:solidFill>
            </a:endParaRPr>
          </a:p>
        </p:txBody>
      </p:sp>
    </p:spTree>
    <p:extLst>
      <p:ext uri="{BB962C8B-B14F-4D97-AF65-F5344CB8AC3E}">
        <p14:creationId xmlns:p14="http://schemas.microsoft.com/office/powerpoint/2010/main" val="106851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buClr>
                <a:srgbClr val="C00000"/>
              </a:buClr>
            </a:pPr>
            <a:r>
              <a:rPr lang="en-US" sz="4000" dirty="0"/>
              <a:t>What is the significance of atherosclerotic disease in chronic wounds? </a:t>
            </a:r>
          </a:p>
        </p:txBody>
      </p:sp>
      <p:sp>
        <p:nvSpPr>
          <p:cNvPr id="3" name="Content Placeholder 2"/>
          <p:cNvSpPr>
            <a:spLocks noGrp="1"/>
          </p:cNvSpPr>
          <p:nvPr>
            <p:ph idx="1"/>
          </p:nvPr>
        </p:nvSpPr>
        <p:spPr>
          <a:xfrm>
            <a:off x="509287" y="1770927"/>
            <a:ext cx="11019097" cy="4340918"/>
          </a:xfrm>
        </p:spPr>
        <p:txBody>
          <a:bodyPr>
            <a:noAutofit/>
          </a:bodyPr>
          <a:lstStyle/>
          <a:p>
            <a:pPr marL="346075" lvl="1" indent="-231775">
              <a:buClr>
                <a:srgbClr val="C00000"/>
              </a:buClr>
            </a:pPr>
            <a:r>
              <a:rPr lang="en-US" sz="2200" dirty="0">
                <a:solidFill>
                  <a:schemeClr val="tx1"/>
                </a:solidFill>
              </a:rPr>
              <a:t>Atherosclerotic disease represents the second most common underlying cause for </a:t>
            </a:r>
            <a:r>
              <a:rPr lang="en-US" sz="2200" dirty="0" err="1">
                <a:solidFill>
                  <a:schemeClr val="tx1"/>
                </a:solidFill>
              </a:rPr>
              <a:t>nonhealing</a:t>
            </a:r>
            <a:r>
              <a:rPr lang="en-US" sz="2200" dirty="0">
                <a:solidFill>
                  <a:schemeClr val="tx1"/>
                </a:solidFill>
              </a:rPr>
              <a:t> skin wounds of the lower leg. Arterial ulcerations are a consequence of reduced arterial blood supply resulting in tissue hypoxia and tissue damage. </a:t>
            </a:r>
          </a:p>
          <a:p>
            <a:pPr marL="346075" lvl="1" indent="-231775">
              <a:buClr>
                <a:srgbClr val="C00000"/>
              </a:buClr>
            </a:pPr>
            <a:r>
              <a:rPr lang="en-US" sz="2200" dirty="0">
                <a:solidFill>
                  <a:schemeClr val="tx1"/>
                </a:solidFill>
              </a:rPr>
              <a:t>Diabetes mellitus is the most common metabolic disease associated with impaired wound-healing conditions. Currently, the prevalence of type 2 diabetes is 6.4% in the world population and is anticipated to increase to close to 8% in the year 2030. </a:t>
            </a:r>
          </a:p>
          <a:p>
            <a:pPr marL="346075" lvl="1" indent="-231775">
              <a:buClr>
                <a:srgbClr val="C00000"/>
              </a:buClr>
            </a:pPr>
            <a:r>
              <a:rPr lang="en-US" sz="2200" dirty="0">
                <a:solidFill>
                  <a:schemeClr val="tx1"/>
                </a:solidFill>
              </a:rPr>
              <a:t>It is not clear to what extent impaired healing is due to direct effects of insulin deficiency or its sequelae, including hyperglycemia, hyperlipidemia, peripheral neuropathy, and/or obesity. </a:t>
            </a:r>
          </a:p>
          <a:p>
            <a:pPr marL="346075" lvl="1" indent="-231775">
              <a:buClr>
                <a:srgbClr val="C00000"/>
              </a:buClr>
            </a:pPr>
            <a:r>
              <a:rPr lang="en-US" sz="2200" dirty="0">
                <a:solidFill>
                  <a:schemeClr val="tx1"/>
                </a:solidFill>
              </a:rPr>
              <a:t>The most common clinical indication of impaired wound healing associated with diabetes is the diabetic foot ulcer</a:t>
            </a:r>
            <a:r>
              <a:rPr lang="en-US" dirty="0">
                <a:solidFill>
                  <a:schemeClr val="tx1"/>
                </a:solidFill>
              </a:rPr>
              <a:t>.</a:t>
            </a:r>
          </a:p>
        </p:txBody>
      </p:sp>
      <p:sp>
        <p:nvSpPr>
          <p:cNvPr id="5" name="TextBox 4"/>
          <p:cNvSpPr txBox="1"/>
          <p:nvPr/>
        </p:nvSpPr>
        <p:spPr>
          <a:xfrm>
            <a:off x="4100052" y="5913295"/>
            <a:ext cx="7856596"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275059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buClr>
                <a:srgbClr val="C00000"/>
              </a:buClr>
            </a:pPr>
            <a:r>
              <a:rPr lang="en-US" sz="4000" dirty="0"/>
              <a:t>What is the underlying pathology of a pressure ulcer? </a:t>
            </a:r>
          </a:p>
        </p:txBody>
      </p:sp>
      <p:sp>
        <p:nvSpPr>
          <p:cNvPr id="3" name="Content Placeholder 2"/>
          <p:cNvSpPr>
            <a:spLocks noGrp="1"/>
          </p:cNvSpPr>
          <p:nvPr>
            <p:ph idx="1"/>
          </p:nvPr>
        </p:nvSpPr>
        <p:spPr>
          <a:xfrm>
            <a:off x="509287" y="1540217"/>
            <a:ext cx="11019097" cy="4571628"/>
          </a:xfrm>
        </p:spPr>
        <p:txBody>
          <a:bodyPr>
            <a:noAutofit/>
          </a:bodyPr>
          <a:lstStyle/>
          <a:p>
            <a:pPr marL="346075" lvl="1" indent="-231775">
              <a:buClr>
                <a:srgbClr val="C00000"/>
              </a:buClr>
            </a:pPr>
            <a:r>
              <a:rPr lang="en-US" dirty="0">
                <a:solidFill>
                  <a:schemeClr val="tx1"/>
                </a:solidFill>
              </a:rPr>
              <a:t>Pressure ulcers are areas of tissue necrosis caused by unrelieved pressure to soft tissue compressed between a bony prominence and an external surface for a prolonged period of time. </a:t>
            </a:r>
          </a:p>
          <a:p>
            <a:pPr marL="346075" lvl="1" indent="-231775">
              <a:buClr>
                <a:srgbClr val="C00000"/>
              </a:buClr>
            </a:pPr>
            <a:r>
              <a:rPr lang="en-US" dirty="0">
                <a:solidFill>
                  <a:schemeClr val="tx1"/>
                </a:solidFill>
              </a:rPr>
              <a:t>Major etiologic factors involved in their development are biomechanical forces (confined pressure, shearing forces, and friction), moisture, and local ischemia. </a:t>
            </a:r>
          </a:p>
          <a:p>
            <a:pPr marL="346075" lvl="1" indent="-231775">
              <a:buClr>
                <a:srgbClr val="C00000"/>
              </a:buClr>
            </a:pPr>
            <a:r>
              <a:rPr lang="en-US" dirty="0">
                <a:solidFill>
                  <a:schemeClr val="tx1"/>
                </a:solidFill>
              </a:rPr>
              <a:t>Pressure ulcers particularly affect </a:t>
            </a:r>
            <a:r>
              <a:rPr lang="en-US" dirty="0" err="1">
                <a:solidFill>
                  <a:schemeClr val="tx1"/>
                </a:solidFill>
              </a:rPr>
              <a:t>multimorbid</a:t>
            </a:r>
            <a:r>
              <a:rPr lang="en-US" dirty="0">
                <a:solidFill>
                  <a:schemeClr val="tx1"/>
                </a:solidFill>
              </a:rPr>
              <a:t> and elderly patients, especially those that are bed- or wheelchair-bound. </a:t>
            </a:r>
          </a:p>
          <a:p>
            <a:pPr marL="346075" lvl="1" indent="-231775">
              <a:buClr>
                <a:srgbClr val="C00000"/>
              </a:buClr>
            </a:pPr>
            <a:r>
              <a:rPr lang="en-US" dirty="0">
                <a:solidFill>
                  <a:schemeClr val="tx1"/>
                </a:solidFill>
              </a:rPr>
              <a:t>In spite of high mortality rates, predominantly for advanced-stage pressure ulcers, there is no efficacious therapy yet approved for their treatment.</a:t>
            </a:r>
          </a:p>
        </p:txBody>
      </p:sp>
      <p:sp>
        <p:nvSpPr>
          <p:cNvPr id="5" name="TextBox 4"/>
          <p:cNvSpPr txBox="1"/>
          <p:nvPr/>
        </p:nvSpPr>
        <p:spPr>
          <a:xfrm>
            <a:off x="4100052" y="5913295"/>
            <a:ext cx="7856596"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383072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54" y="214654"/>
            <a:ext cx="11691394" cy="1325563"/>
          </a:xfrm>
        </p:spPr>
        <p:txBody>
          <a:bodyPr>
            <a:normAutofit/>
          </a:bodyPr>
          <a:lstStyle/>
          <a:p>
            <a:pPr algn="ctr"/>
            <a:r>
              <a:rPr lang="en-US" sz="4000" dirty="0"/>
              <a:t>What is the role of stem cells </a:t>
            </a:r>
            <a:br>
              <a:rPr lang="en-US" sz="4000" dirty="0"/>
            </a:br>
            <a:r>
              <a:rPr lang="en-US" sz="4000" dirty="0"/>
              <a:t>in wound healing? </a:t>
            </a:r>
          </a:p>
        </p:txBody>
      </p:sp>
      <p:sp>
        <p:nvSpPr>
          <p:cNvPr id="3" name="Content Placeholder 2"/>
          <p:cNvSpPr>
            <a:spLocks noGrp="1"/>
          </p:cNvSpPr>
          <p:nvPr>
            <p:ph idx="1"/>
          </p:nvPr>
        </p:nvSpPr>
        <p:spPr>
          <a:xfrm>
            <a:off x="509287" y="1540217"/>
            <a:ext cx="11019097" cy="4571628"/>
          </a:xfrm>
        </p:spPr>
        <p:txBody>
          <a:bodyPr>
            <a:noAutofit/>
          </a:bodyPr>
          <a:lstStyle/>
          <a:p>
            <a:pPr marL="457200" lvl="1" indent="-342900">
              <a:buClr>
                <a:srgbClr val="C00000"/>
              </a:buClr>
            </a:pPr>
            <a:r>
              <a:rPr lang="en-US" sz="2000" dirty="0">
                <a:solidFill>
                  <a:schemeClr val="tx1"/>
                </a:solidFill>
              </a:rPr>
              <a:t>To date, epidermal stem cells of the skin have been shown to occupy at least three distinct niches: the bulge of the hair follicle, the base of the sebaceous gland, and the basal layer of the epidermis. </a:t>
            </a:r>
          </a:p>
          <a:p>
            <a:pPr marL="457200" lvl="1" indent="-342900">
              <a:buClr>
                <a:srgbClr val="C00000"/>
              </a:buClr>
            </a:pPr>
            <a:r>
              <a:rPr lang="en-US" sz="2000" dirty="0">
                <a:solidFill>
                  <a:schemeClr val="tx1"/>
                </a:solidFill>
              </a:rPr>
              <a:t>Local adipocyte progenitor cells as well as melanocyte progenitors also contribute to the wound repair process. </a:t>
            </a:r>
          </a:p>
          <a:p>
            <a:pPr marL="457200" lvl="1" indent="-342900">
              <a:buClr>
                <a:srgbClr val="C00000"/>
              </a:buClr>
            </a:pPr>
            <a:r>
              <a:rPr lang="en-US" sz="2000" dirty="0">
                <a:solidFill>
                  <a:schemeClr val="tx1"/>
                </a:solidFill>
              </a:rPr>
              <a:t>Recruitment of bone marrow and endothelial progenitors to the site of injury is coordinated by specific chemokines, which have been shown to be depleted in conditions that contribute to compromised healing response, such as aging and diabetes. </a:t>
            </a:r>
          </a:p>
          <a:p>
            <a:pPr marL="457200" lvl="1" indent="-342900">
              <a:buClr>
                <a:srgbClr val="C00000"/>
              </a:buClr>
            </a:pPr>
            <a:r>
              <a:rPr lang="en-US" sz="2000" dirty="0">
                <a:solidFill>
                  <a:schemeClr val="tx1"/>
                </a:solidFill>
              </a:rPr>
              <a:t>Frequent cycling of epidermal stem cells in patients with chronic wounds can lead to depletion of local stem cell populations. </a:t>
            </a:r>
          </a:p>
          <a:p>
            <a:pPr marL="457200" lvl="1" indent="-342900">
              <a:buClr>
                <a:srgbClr val="C00000"/>
              </a:buClr>
            </a:pPr>
            <a:r>
              <a:rPr lang="en-US" sz="2000" dirty="0">
                <a:solidFill>
                  <a:schemeClr val="tx1"/>
                </a:solidFill>
              </a:rPr>
              <a:t>Compromised function of local and systemic stem cells and progenitors may play a considerable role in pathology of chronic wounds. Stem cell modulation is becoming one of the most explored potential therapeutic strategies.</a:t>
            </a:r>
            <a:endParaRPr lang="en-US" sz="2200" dirty="0">
              <a:solidFill>
                <a:schemeClr val="tx1"/>
              </a:solidFill>
            </a:endParaRPr>
          </a:p>
        </p:txBody>
      </p:sp>
      <p:sp>
        <p:nvSpPr>
          <p:cNvPr id="5" name="TextBox 4"/>
          <p:cNvSpPr txBox="1"/>
          <p:nvPr/>
        </p:nvSpPr>
        <p:spPr>
          <a:xfrm>
            <a:off x="4100052" y="5913295"/>
            <a:ext cx="7856596" cy="584775"/>
          </a:xfrm>
          <a:prstGeom prst="rect">
            <a:avLst/>
          </a:prstGeom>
          <a:noFill/>
        </p:spPr>
        <p:txBody>
          <a:bodyPr wrap="square" rtlCol="0">
            <a:spAutoFit/>
          </a:bodyPr>
          <a:lstStyle/>
          <a:p>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136395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54" y="214654"/>
            <a:ext cx="11691394" cy="1325563"/>
          </a:xfrm>
        </p:spPr>
        <p:txBody>
          <a:bodyPr>
            <a:normAutofit/>
          </a:bodyPr>
          <a:lstStyle/>
          <a:p>
            <a:pPr algn="ctr">
              <a:buClr>
                <a:srgbClr val="C00000"/>
              </a:buClr>
            </a:pPr>
            <a:r>
              <a:rPr lang="en-US" sz="4000" dirty="0"/>
              <a:t>What is the role of angiogenesis and </a:t>
            </a:r>
            <a:r>
              <a:rPr lang="en-US" sz="4000" dirty="0" err="1"/>
              <a:t>vasculogenesis</a:t>
            </a:r>
            <a:r>
              <a:rPr lang="en-US" sz="4000" dirty="0"/>
              <a:t> in wound healing? </a:t>
            </a:r>
          </a:p>
        </p:txBody>
      </p:sp>
      <p:sp>
        <p:nvSpPr>
          <p:cNvPr id="3" name="Content Placeholder 2"/>
          <p:cNvSpPr>
            <a:spLocks noGrp="1"/>
          </p:cNvSpPr>
          <p:nvPr>
            <p:ph idx="1"/>
          </p:nvPr>
        </p:nvSpPr>
        <p:spPr>
          <a:xfrm>
            <a:off x="509287" y="1540217"/>
            <a:ext cx="11019097" cy="4571628"/>
          </a:xfrm>
        </p:spPr>
        <p:txBody>
          <a:bodyPr>
            <a:noAutofit/>
          </a:bodyPr>
          <a:lstStyle/>
          <a:p>
            <a:pPr marL="346075" lvl="1" indent="-231775">
              <a:buClr>
                <a:srgbClr val="C00000"/>
              </a:buClr>
            </a:pPr>
            <a:r>
              <a:rPr lang="en-US" sz="2200" dirty="0">
                <a:solidFill>
                  <a:schemeClr val="tx1"/>
                </a:solidFill>
              </a:rPr>
              <a:t>Blood vessel growth is an essential component of tissue repair, as vessels support cells at the wound site with nutrition and oxygen. </a:t>
            </a:r>
          </a:p>
          <a:p>
            <a:pPr marL="346075" lvl="1" indent="-231775">
              <a:buClr>
                <a:srgbClr val="C00000"/>
              </a:buClr>
            </a:pPr>
            <a:r>
              <a:rPr lang="en-US" sz="2200" dirty="0">
                <a:solidFill>
                  <a:schemeClr val="tx1"/>
                </a:solidFill>
              </a:rPr>
              <a:t>Both angiogenesis (sprouting of capillaries from existing blood vessels) and </a:t>
            </a:r>
            <a:r>
              <a:rPr lang="en-US" sz="2200" dirty="0" err="1">
                <a:solidFill>
                  <a:schemeClr val="tx1"/>
                </a:solidFill>
              </a:rPr>
              <a:t>vasculogenesis</a:t>
            </a:r>
            <a:r>
              <a:rPr lang="en-US" sz="2200" dirty="0">
                <a:solidFill>
                  <a:schemeClr val="tx1"/>
                </a:solidFill>
              </a:rPr>
              <a:t> (mobilization of bone marrow–derived endothelial progenitors) contribute to new blood vessel formation during tissue repair. Inadequate local angiogenesis is a key contributor to the impaired healing of chronic wounds. </a:t>
            </a:r>
          </a:p>
          <a:p>
            <a:pPr marL="346075" lvl="1" indent="-231775">
              <a:buClr>
                <a:srgbClr val="C00000"/>
              </a:buClr>
            </a:pPr>
            <a:r>
              <a:rPr lang="en-US" sz="2200" dirty="0">
                <a:solidFill>
                  <a:schemeClr val="tx1"/>
                </a:solidFill>
              </a:rPr>
              <a:t>Proteins with antiangiogenic properties, such as myeloperoxidase, exhibit higher expression levels in chronic wounds of diabetic patients as compared to acute wounds, whereas </a:t>
            </a:r>
            <a:r>
              <a:rPr lang="en-US" sz="2200" dirty="0" err="1">
                <a:solidFill>
                  <a:schemeClr val="tx1"/>
                </a:solidFill>
              </a:rPr>
              <a:t>angiogenic</a:t>
            </a:r>
            <a:r>
              <a:rPr lang="en-US" sz="2200" dirty="0">
                <a:solidFill>
                  <a:schemeClr val="tx1"/>
                </a:solidFill>
              </a:rPr>
              <a:t> stimulators, such as extracellular superoxide dismutase, are generally decreased. </a:t>
            </a:r>
          </a:p>
          <a:p>
            <a:pPr marL="346075" lvl="1" indent="-231775">
              <a:buClr>
                <a:srgbClr val="C00000"/>
              </a:buClr>
            </a:pPr>
            <a:r>
              <a:rPr lang="en-US" sz="2200" dirty="0">
                <a:solidFill>
                  <a:schemeClr val="tx1"/>
                </a:solidFill>
              </a:rPr>
              <a:t>Reduced angiogenesis leads to elevated cell death, as revealed by expression of the late apoptotic cell marker </a:t>
            </a:r>
            <a:r>
              <a:rPr lang="en-US" sz="2200" dirty="0" err="1">
                <a:solidFill>
                  <a:schemeClr val="tx1"/>
                </a:solidFill>
              </a:rPr>
              <a:t>annexin</a:t>
            </a:r>
            <a:r>
              <a:rPr lang="en-US" sz="2200" dirty="0">
                <a:solidFill>
                  <a:schemeClr val="tx1"/>
                </a:solidFill>
              </a:rPr>
              <a:t> A5, which is exclusively found in diabetic wound exudates and is believed to be reporting a shortage of wound nutritional supply. </a:t>
            </a:r>
          </a:p>
        </p:txBody>
      </p:sp>
      <p:sp>
        <p:nvSpPr>
          <p:cNvPr id="5" name="TextBox 4"/>
          <p:cNvSpPr txBox="1"/>
          <p:nvPr/>
        </p:nvSpPr>
        <p:spPr>
          <a:xfrm>
            <a:off x="4100052" y="5913295"/>
            <a:ext cx="7856596"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732087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54" y="214654"/>
            <a:ext cx="11691394" cy="1325563"/>
          </a:xfrm>
        </p:spPr>
        <p:txBody>
          <a:bodyPr>
            <a:normAutofit/>
          </a:bodyPr>
          <a:lstStyle/>
          <a:p>
            <a:pPr algn="ctr">
              <a:buClr>
                <a:srgbClr val="C00000"/>
              </a:buClr>
            </a:pPr>
            <a:r>
              <a:rPr lang="en-US" sz="4000" dirty="0"/>
              <a:t>What is the role of angiogenesis and </a:t>
            </a:r>
            <a:r>
              <a:rPr lang="en-US" sz="4000" dirty="0" err="1"/>
              <a:t>vasculogenesis</a:t>
            </a:r>
            <a:r>
              <a:rPr lang="en-US" sz="4000" dirty="0"/>
              <a:t> in wound healing? </a:t>
            </a:r>
          </a:p>
        </p:txBody>
      </p:sp>
      <p:sp>
        <p:nvSpPr>
          <p:cNvPr id="3" name="Content Placeholder 2"/>
          <p:cNvSpPr>
            <a:spLocks noGrp="1"/>
          </p:cNvSpPr>
          <p:nvPr>
            <p:ph idx="1"/>
          </p:nvPr>
        </p:nvSpPr>
        <p:spPr>
          <a:xfrm>
            <a:off x="509287" y="1540217"/>
            <a:ext cx="11019097" cy="4571628"/>
          </a:xfrm>
        </p:spPr>
        <p:txBody>
          <a:bodyPr>
            <a:noAutofit/>
          </a:bodyPr>
          <a:lstStyle/>
          <a:p>
            <a:pPr marL="346075" lvl="1" indent="-231775">
              <a:buClr>
                <a:srgbClr val="C00000"/>
              </a:buClr>
            </a:pPr>
            <a:r>
              <a:rPr lang="en-US" sz="2200" dirty="0">
                <a:solidFill>
                  <a:schemeClr val="tx1"/>
                </a:solidFill>
              </a:rPr>
              <a:t>Functional and ultrastructural analyses of the microcirculation in the wound edge of VLUs have revealed microvascular alterations indicating endothelial cell damage that may, in turn, lead to slow and insufficient capillary growth.</a:t>
            </a:r>
          </a:p>
          <a:p>
            <a:pPr marL="346075" lvl="1" indent="-231775">
              <a:buClr>
                <a:srgbClr val="C00000"/>
              </a:buClr>
            </a:pPr>
            <a:r>
              <a:rPr lang="en-US" sz="2200" dirty="0">
                <a:solidFill>
                  <a:schemeClr val="tx1"/>
                </a:solidFill>
              </a:rPr>
              <a:t>Deprivation of proangiogenic factors, such as members of the vascular endothelial growth factor (VEGF) family, by proteolytic degradation and subsequent interference with their bioactivity in the hostile chronic wound microenvironment has been suggested as a critical underlying cause. </a:t>
            </a:r>
          </a:p>
          <a:p>
            <a:pPr marL="346075" lvl="1" indent="-231775">
              <a:buClr>
                <a:srgbClr val="C00000"/>
              </a:buClr>
            </a:pPr>
            <a:r>
              <a:rPr lang="en-US" sz="2200" dirty="0">
                <a:solidFill>
                  <a:schemeClr val="tx1"/>
                </a:solidFill>
              </a:rPr>
              <a:t>In pressure ulcers, chemokine (C-X-C motif) ligand 9 expression levels fail to increase as they do in healthy, healing wounds, leading to inhibition of endothelial cell chemotaxis at the proliferative stage of angiogenesis and subsequently aberrant angiogenesis. </a:t>
            </a:r>
          </a:p>
          <a:p>
            <a:pPr marL="346075" lvl="1" indent="-231775">
              <a:buClr>
                <a:srgbClr val="C00000"/>
              </a:buClr>
            </a:pPr>
            <a:r>
              <a:rPr lang="en-US" sz="2200" dirty="0">
                <a:solidFill>
                  <a:schemeClr val="tx1"/>
                </a:solidFill>
              </a:rPr>
              <a:t>An ability to modulate the fine balance between pro- and antiangiogenic molecules might lead to novel therapeutics for induction of angiogenesis in a chronic wound. </a:t>
            </a:r>
          </a:p>
        </p:txBody>
      </p:sp>
      <p:sp>
        <p:nvSpPr>
          <p:cNvPr id="5" name="TextBox 4"/>
          <p:cNvSpPr txBox="1"/>
          <p:nvPr/>
        </p:nvSpPr>
        <p:spPr>
          <a:xfrm>
            <a:off x="4100052" y="5913295"/>
            <a:ext cx="7856596"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1779103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54" y="214654"/>
            <a:ext cx="11691394" cy="1325563"/>
          </a:xfrm>
        </p:spPr>
        <p:txBody>
          <a:bodyPr>
            <a:normAutofit/>
          </a:bodyPr>
          <a:lstStyle/>
          <a:p>
            <a:pPr algn="ctr">
              <a:buClr>
                <a:srgbClr val="C00000"/>
              </a:buClr>
            </a:pPr>
            <a:r>
              <a:rPr lang="en-US" sz="4000" dirty="0"/>
              <a:t>What is the role of senescence in wound healing? </a:t>
            </a:r>
          </a:p>
        </p:txBody>
      </p:sp>
      <p:sp>
        <p:nvSpPr>
          <p:cNvPr id="3" name="Content Placeholder 2"/>
          <p:cNvSpPr>
            <a:spLocks noGrp="1"/>
          </p:cNvSpPr>
          <p:nvPr>
            <p:ph idx="1"/>
          </p:nvPr>
        </p:nvSpPr>
        <p:spPr>
          <a:xfrm>
            <a:off x="509287" y="1540217"/>
            <a:ext cx="11019097" cy="4571628"/>
          </a:xfrm>
        </p:spPr>
        <p:txBody>
          <a:bodyPr>
            <a:noAutofit/>
          </a:bodyPr>
          <a:lstStyle/>
          <a:p>
            <a:pPr marL="346075" lvl="1" indent="-231775">
              <a:buClr>
                <a:srgbClr val="C00000"/>
              </a:buClr>
            </a:pPr>
            <a:r>
              <a:rPr lang="en-US" sz="2000" dirty="0">
                <a:solidFill>
                  <a:schemeClr val="tx1"/>
                </a:solidFill>
              </a:rPr>
              <a:t>Cellular senescence has been implicated in pathological tissue repair, although there is controversy as to the mechanism. </a:t>
            </a:r>
          </a:p>
          <a:p>
            <a:pPr marL="346075" lvl="1" indent="-231775">
              <a:buClr>
                <a:srgbClr val="C00000"/>
              </a:buClr>
            </a:pPr>
            <a:r>
              <a:rPr lang="en-US" sz="2000" dirty="0">
                <a:solidFill>
                  <a:schemeClr val="tx1"/>
                </a:solidFill>
              </a:rPr>
              <a:t>One hypothesis is that cells, fibroblasts in particular, become prematurely senescent within a chronic wound setting. </a:t>
            </a:r>
          </a:p>
          <a:p>
            <a:pPr marL="346075" lvl="1" indent="-231775">
              <a:buClr>
                <a:srgbClr val="C00000"/>
              </a:buClr>
            </a:pPr>
            <a:r>
              <a:rPr lang="en-US" sz="2000" dirty="0">
                <a:solidFill>
                  <a:schemeClr val="tx1"/>
                </a:solidFill>
              </a:rPr>
              <a:t>Premature aging in fibroblasts derived from VLUs was found to be telomere-independent and to vary across wounds reflecting migratory capacity. </a:t>
            </a:r>
          </a:p>
          <a:p>
            <a:pPr marL="346075" lvl="1" indent="-231775">
              <a:buClr>
                <a:srgbClr val="C00000"/>
              </a:buClr>
            </a:pPr>
            <a:r>
              <a:rPr lang="en-US" sz="2000" dirty="0">
                <a:solidFill>
                  <a:schemeClr val="tx1"/>
                </a:solidFill>
              </a:rPr>
              <a:t>Senescence caused by oxidative stress might also drive uncontrolled fibroblast proliferation and keloid formation. </a:t>
            </a:r>
          </a:p>
          <a:p>
            <a:pPr marL="346075" lvl="1" indent="-231775">
              <a:buClr>
                <a:srgbClr val="C00000"/>
              </a:buClr>
            </a:pPr>
            <a:r>
              <a:rPr lang="en-US" sz="2000" dirty="0">
                <a:solidFill>
                  <a:schemeClr val="tx1"/>
                </a:solidFill>
              </a:rPr>
              <a:t>Senescent fibroblasts and keratinocytes secrete MMPs 2, 3, and 9, and might therefore exert an </a:t>
            </a:r>
            <a:r>
              <a:rPr lang="en-US" sz="2000" dirty="0" err="1">
                <a:solidFill>
                  <a:schemeClr val="tx1"/>
                </a:solidFill>
              </a:rPr>
              <a:t>antifibrotic</a:t>
            </a:r>
            <a:r>
              <a:rPr lang="en-US" sz="2000" dirty="0">
                <a:solidFill>
                  <a:schemeClr val="tx1"/>
                </a:solidFill>
              </a:rPr>
              <a:t> effect. </a:t>
            </a:r>
          </a:p>
          <a:p>
            <a:pPr marL="346075" lvl="1" indent="-231775">
              <a:buClr>
                <a:srgbClr val="C00000"/>
              </a:buClr>
            </a:pPr>
            <a:r>
              <a:rPr lang="en-US" sz="2000" dirty="0">
                <a:solidFill>
                  <a:schemeClr val="tx1"/>
                </a:solidFill>
              </a:rPr>
              <a:t>Senescent keratinocytes have been documented to secrete the antiangiogenic factor </a:t>
            </a:r>
            <a:r>
              <a:rPr lang="en-US" sz="2000" dirty="0" err="1">
                <a:solidFill>
                  <a:schemeClr val="tx1"/>
                </a:solidFill>
              </a:rPr>
              <a:t>maspin</a:t>
            </a:r>
            <a:r>
              <a:rPr lang="en-US" sz="2000" dirty="0">
                <a:solidFill>
                  <a:schemeClr val="tx1"/>
                </a:solidFill>
              </a:rPr>
              <a:t>, which may also be detrimental to repair. Conversely, senescent cells are also known to express cell surface–bound IL-1α, IL-6, and IL-8—all of which play key roles in wound repair.</a:t>
            </a:r>
            <a:endParaRPr lang="en-US" sz="2200" dirty="0">
              <a:solidFill>
                <a:schemeClr val="tx1"/>
              </a:solidFill>
            </a:endParaRPr>
          </a:p>
        </p:txBody>
      </p:sp>
      <p:sp>
        <p:nvSpPr>
          <p:cNvPr id="5" name="TextBox 4"/>
          <p:cNvSpPr txBox="1"/>
          <p:nvPr/>
        </p:nvSpPr>
        <p:spPr>
          <a:xfrm>
            <a:off x="4100052" y="5913295"/>
            <a:ext cx="7856596"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170507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buClr>
                <a:srgbClr val="C00000"/>
              </a:buClr>
            </a:pPr>
            <a:r>
              <a:rPr lang="en-US" sz="4000" dirty="0"/>
              <a:t>What are the future directions for research? </a:t>
            </a:r>
          </a:p>
        </p:txBody>
      </p:sp>
      <p:sp>
        <p:nvSpPr>
          <p:cNvPr id="3" name="Content Placeholder 2"/>
          <p:cNvSpPr>
            <a:spLocks noGrp="1"/>
          </p:cNvSpPr>
          <p:nvPr>
            <p:ph idx="1"/>
          </p:nvPr>
        </p:nvSpPr>
        <p:spPr>
          <a:xfrm>
            <a:off x="509287" y="1540217"/>
            <a:ext cx="11019097" cy="4571628"/>
          </a:xfrm>
        </p:spPr>
        <p:txBody>
          <a:bodyPr>
            <a:noAutofit/>
          </a:bodyPr>
          <a:lstStyle/>
          <a:p>
            <a:pPr marL="346075" lvl="1" indent="-231775">
              <a:buClr>
                <a:srgbClr val="C00000"/>
              </a:buClr>
            </a:pPr>
            <a:r>
              <a:rPr lang="en-US" dirty="0">
                <a:solidFill>
                  <a:schemeClr val="tx1"/>
                </a:solidFill>
              </a:rPr>
              <a:t>Future investigations will need to unravel to what extent the microenvironment of chronic wounds with different underlying etiologies may overlap in common </a:t>
            </a:r>
            <a:r>
              <a:rPr lang="en-US" dirty="0" err="1">
                <a:solidFill>
                  <a:schemeClr val="tx1"/>
                </a:solidFill>
              </a:rPr>
              <a:t>pathomechanisms</a:t>
            </a:r>
            <a:r>
              <a:rPr lang="en-US" dirty="0">
                <a:solidFill>
                  <a:schemeClr val="tx1"/>
                </a:solidFill>
              </a:rPr>
              <a:t>. </a:t>
            </a:r>
          </a:p>
          <a:p>
            <a:pPr marL="346075" lvl="1" indent="-231775">
              <a:buClr>
                <a:srgbClr val="C00000"/>
              </a:buClr>
            </a:pPr>
            <a:r>
              <a:rPr lang="en-US" dirty="0">
                <a:solidFill>
                  <a:schemeClr val="tx1"/>
                </a:solidFill>
              </a:rPr>
              <a:t>Based on current knowledge, it is unlikely that animal models that perfectly recapitulate the complex network of pathological factors in chronic human wounds will be developed in the near future. </a:t>
            </a:r>
          </a:p>
          <a:p>
            <a:pPr marL="346075" lvl="1" indent="-231775">
              <a:buClr>
                <a:srgbClr val="C00000"/>
              </a:buClr>
            </a:pPr>
            <a:r>
              <a:rPr lang="en-US" dirty="0">
                <a:solidFill>
                  <a:schemeClr val="tx1"/>
                </a:solidFill>
              </a:rPr>
              <a:t>Animal models targeting specific pathological pathways may provide a more focused approach to gain knowledge on selected mechanisms that play a role in the development of chronic wounds. Humanized mouse models may provide a particularly useful approach to bridge the gap between bench and bedside.</a:t>
            </a:r>
          </a:p>
        </p:txBody>
      </p:sp>
      <p:sp>
        <p:nvSpPr>
          <p:cNvPr id="5" name="TextBox 4"/>
          <p:cNvSpPr txBox="1"/>
          <p:nvPr/>
        </p:nvSpPr>
        <p:spPr>
          <a:xfrm>
            <a:off x="4100052" y="5913295"/>
            <a:ext cx="7856596"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42779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1232" y="1586517"/>
            <a:ext cx="6405768" cy="4406516"/>
          </a:xfrm>
        </p:spPr>
      </p:pic>
      <p:sp>
        <p:nvSpPr>
          <p:cNvPr id="5" name="TextBox 4"/>
          <p:cNvSpPr txBox="1"/>
          <p:nvPr/>
        </p:nvSpPr>
        <p:spPr>
          <a:xfrm>
            <a:off x="4978400" y="6048375"/>
            <a:ext cx="7213600" cy="738664"/>
          </a:xfrm>
          <a:prstGeom prst="rect">
            <a:avLst/>
          </a:prstGeom>
          <a:noFill/>
        </p:spPr>
        <p:txBody>
          <a:bodyPr wrap="square" rtlCol="0">
            <a:spAutoFit/>
          </a:bodyPr>
          <a:lstStyle/>
          <a:p>
            <a:pPr marL="457200" indent="-457200"/>
            <a:r>
              <a:rPr lang="en-US" sz="1400" dirty="0"/>
              <a:t>Schultz GS, Chin GA, </a:t>
            </a:r>
            <a:r>
              <a:rPr lang="en-US" sz="1400" dirty="0" err="1"/>
              <a:t>Moldawer</a:t>
            </a:r>
            <a:r>
              <a:rPr lang="en-US" sz="1400" dirty="0"/>
              <a:t> L, et al. Principles of Wound Healing. In: </a:t>
            </a:r>
            <a:r>
              <a:rPr lang="en-US" sz="1400" dirty="0" err="1"/>
              <a:t>Fitridge</a:t>
            </a:r>
            <a:r>
              <a:rPr lang="en-US" sz="1400" dirty="0"/>
              <a:t> R, Thompson M, editors. Mechanisms of Vascular Disease: A Reference Book for Vascular Specialists [Internet]. Adelaide (AU): University of Adelaide Press; 2011. 23.</a:t>
            </a:r>
          </a:p>
        </p:txBody>
      </p:sp>
      <p:sp>
        <p:nvSpPr>
          <p:cNvPr id="7" name="Title 1"/>
          <p:cNvSpPr txBox="1">
            <a:spLocks/>
          </p:cNvSpPr>
          <p:nvPr/>
        </p:nvSpPr>
        <p:spPr>
          <a:xfrm>
            <a:off x="405105" y="260954"/>
            <a:ext cx="1134318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sz="4000" dirty="0">
                <a:latin typeface="Arial" panose="020B0604020202020204" pitchFamily="34" charset="0"/>
                <a:cs typeface="Arial" panose="020B0604020202020204" pitchFamily="34" charset="0"/>
              </a:rPr>
              <a:t>What are the phases of normal wound healing? </a:t>
            </a:r>
          </a:p>
        </p:txBody>
      </p:sp>
    </p:spTree>
    <p:extLst>
      <p:ext uri="{BB962C8B-B14F-4D97-AF65-F5344CB8AC3E}">
        <p14:creationId xmlns:p14="http://schemas.microsoft.com/office/powerpoint/2010/main" val="1348775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05" y="260954"/>
            <a:ext cx="11343189" cy="1325563"/>
          </a:xfrm>
        </p:spPr>
        <p:txBody>
          <a:bodyPr>
            <a:normAutofit/>
          </a:bodyPr>
          <a:lstStyle/>
          <a:p>
            <a:pPr algn="ctr">
              <a:buClr>
                <a:srgbClr val="C00000"/>
              </a:buClr>
            </a:pPr>
            <a:r>
              <a:rPr lang="en-US" sz="4000" dirty="0">
                <a:latin typeface="Arial" panose="020B0604020202020204" pitchFamily="34" charset="0"/>
                <a:cs typeface="Arial" panose="020B0604020202020204" pitchFamily="34" charset="0"/>
              </a:rPr>
              <a:t>What is the molecular and biological basis of wound healing? </a:t>
            </a:r>
          </a:p>
        </p:txBody>
      </p:sp>
      <p:sp>
        <p:nvSpPr>
          <p:cNvPr id="3" name="Content Placeholder 2"/>
          <p:cNvSpPr>
            <a:spLocks noGrp="1"/>
          </p:cNvSpPr>
          <p:nvPr>
            <p:ph idx="1"/>
          </p:nvPr>
        </p:nvSpPr>
        <p:spPr>
          <a:xfrm>
            <a:off x="509287" y="1540217"/>
            <a:ext cx="11019097" cy="4571628"/>
          </a:xfrm>
        </p:spPr>
        <p:txBody>
          <a:bodyPr>
            <a:noAutofit/>
          </a:bodyPr>
          <a:lstStyle/>
          <a:p>
            <a:pPr marL="346075" lvl="1" indent="-231775">
              <a:buClr>
                <a:srgbClr val="C00000"/>
              </a:buClr>
            </a:pPr>
            <a:r>
              <a:rPr lang="en-US" dirty="0">
                <a:solidFill>
                  <a:schemeClr val="tx1"/>
                </a:solidFill>
              </a:rPr>
              <a:t>The cellular and molecular mechanisms underpinning tissue repair and its failure to heal are still poorly understood, and current therapies are limited. </a:t>
            </a:r>
          </a:p>
          <a:p>
            <a:pPr marL="346075" lvl="1" indent="-231775">
              <a:buClr>
                <a:srgbClr val="C00000"/>
              </a:buClr>
            </a:pPr>
            <a:r>
              <a:rPr lang="en-US" dirty="0">
                <a:solidFill>
                  <a:schemeClr val="tx1"/>
                </a:solidFill>
              </a:rPr>
              <a:t>Poor wound healing after trauma, surgery, acute illness, or chronic disease conditions affects millions of people and is the consequence of poorly regulated elements of the healthy tissue repair response, including inflammation, angiogenesis, matrix deposition, and cell recruitment. </a:t>
            </a:r>
          </a:p>
          <a:p>
            <a:pPr marL="346075" lvl="1" indent="-231775">
              <a:buClr>
                <a:srgbClr val="C00000"/>
              </a:buClr>
            </a:pPr>
            <a:r>
              <a:rPr lang="en-US" dirty="0">
                <a:solidFill>
                  <a:schemeClr val="tx1"/>
                </a:solidFill>
              </a:rPr>
              <a:t>Failure of one or several of these cellular processes is generally linked to an underlying clinical condition, such as vascular disease, diabetes, or aging, which are all frequently associated with healing pathologies. </a:t>
            </a:r>
          </a:p>
          <a:p>
            <a:pPr marL="346075" lvl="1" indent="-231775">
              <a:buClr>
                <a:srgbClr val="C00000"/>
              </a:buClr>
            </a:pPr>
            <a:r>
              <a:rPr lang="en-US" dirty="0">
                <a:solidFill>
                  <a:schemeClr val="tx1"/>
                </a:solidFill>
              </a:rPr>
              <a:t>Clinical strategies to improve the natural repair mechanisms must be based on a thorough understanding of the basic biology of repair and regeneration. </a:t>
            </a:r>
            <a:endParaRPr lang="en-US" sz="2400" dirty="0">
              <a:solidFill>
                <a:schemeClr val="tx1"/>
              </a:solidFill>
            </a:endParaRPr>
          </a:p>
        </p:txBody>
      </p:sp>
      <p:sp>
        <p:nvSpPr>
          <p:cNvPr id="4" name="TextBox 3"/>
          <p:cNvSpPr txBox="1"/>
          <p:nvPr/>
        </p:nvSpPr>
        <p:spPr>
          <a:xfrm>
            <a:off x="3900668" y="6029042"/>
            <a:ext cx="8160152"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185607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7" y="1651713"/>
            <a:ext cx="11019097" cy="3796908"/>
          </a:xfrm>
        </p:spPr>
        <p:txBody>
          <a:bodyPr>
            <a:noAutofit/>
          </a:bodyPr>
          <a:lstStyle/>
          <a:p>
            <a:pPr marL="346075" lvl="1" indent="-231775">
              <a:buClr>
                <a:srgbClr val="C00000"/>
              </a:buClr>
            </a:pPr>
            <a:r>
              <a:rPr lang="en-US" sz="2200" dirty="0">
                <a:solidFill>
                  <a:schemeClr val="tx1"/>
                </a:solidFill>
              </a:rPr>
              <a:t>Although minor injuries in healthy individuals generally heal well, larger injuries or the presence of a variety of physiological or common disease states including age, infection, diabetes/vascular disease, and cancer can negatively affect the healing process in ways that are currently poorly understood. </a:t>
            </a:r>
          </a:p>
          <a:p>
            <a:pPr marL="346075" lvl="1" indent="-231775">
              <a:buClr>
                <a:srgbClr val="C00000"/>
              </a:buClr>
            </a:pPr>
            <a:r>
              <a:rPr lang="en-US" sz="2200" dirty="0">
                <a:solidFill>
                  <a:schemeClr val="tx1"/>
                </a:solidFill>
              </a:rPr>
              <a:t>Mechanisms underlying pathological scarring, including hypertrophic scarring and more extreme keloid formation, are elusive, and efficient treatment options are currently missing. </a:t>
            </a:r>
          </a:p>
          <a:p>
            <a:pPr marL="346075" lvl="1" indent="-231775">
              <a:buClr>
                <a:srgbClr val="C00000"/>
              </a:buClr>
            </a:pPr>
            <a:r>
              <a:rPr lang="en-US" sz="2200" dirty="0">
                <a:solidFill>
                  <a:schemeClr val="tx1"/>
                </a:solidFill>
              </a:rPr>
              <a:t>Incomplete understanding of the underlying molecular basis of tissue repair and its failure, as well as a lack of preclinical animal models that properly recapitulate human conditions has led to a lack of therapies. </a:t>
            </a:r>
          </a:p>
          <a:p>
            <a:pPr marL="346075" lvl="1" indent="-231775">
              <a:buClr>
                <a:srgbClr val="C00000"/>
              </a:buClr>
            </a:pPr>
            <a:r>
              <a:rPr lang="en-US" sz="2200" dirty="0">
                <a:solidFill>
                  <a:schemeClr val="tx1"/>
                </a:solidFill>
              </a:rPr>
              <a:t>Clinical research is also hampered by a </a:t>
            </a:r>
            <a:r>
              <a:rPr lang="en-US" sz="2200" dirty="0" err="1">
                <a:solidFill>
                  <a:schemeClr val="tx1"/>
                </a:solidFill>
              </a:rPr>
              <a:t>multimorbid</a:t>
            </a:r>
            <a:r>
              <a:rPr lang="en-US" sz="2200" dirty="0">
                <a:solidFill>
                  <a:schemeClr val="tx1"/>
                </a:solidFill>
              </a:rPr>
              <a:t> and complex patient population, contributing to a paucity of high-quality and large-scale clinical trials for even demonstrating the efficacy of current therapies. </a:t>
            </a:r>
          </a:p>
        </p:txBody>
      </p:sp>
      <p:sp>
        <p:nvSpPr>
          <p:cNvPr id="5" name="TextBox 4"/>
          <p:cNvSpPr txBox="1"/>
          <p:nvPr/>
        </p:nvSpPr>
        <p:spPr>
          <a:xfrm>
            <a:off x="4298066" y="6111875"/>
            <a:ext cx="7893934"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
        <p:nvSpPr>
          <p:cNvPr id="7" name="Title 1"/>
          <p:cNvSpPr txBox="1">
            <a:spLocks/>
          </p:cNvSpPr>
          <p:nvPr/>
        </p:nvSpPr>
        <p:spPr>
          <a:xfrm>
            <a:off x="405105" y="260954"/>
            <a:ext cx="1134318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buClr>
                <a:srgbClr val="C00000"/>
              </a:buClr>
            </a:pPr>
            <a:r>
              <a:rPr lang="en-US" sz="4000" dirty="0">
                <a:latin typeface="Arial" panose="020B0604020202020204" pitchFamily="34" charset="0"/>
                <a:cs typeface="Arial" panose="020B0604020202020204" pitchFamily="34" charset="0"/>
              </a:rPr>
              <a:t>What is the molecular and biological basis of wound healing? </a:t>
            </a:r>
          </a:p>
        </p:txBody>
      </p:sp>
    </p:spTree>
    <p:extLst>
      <p:ext uri="{BB962C8B-B14F-4D97-AF65-F5344CB8AC3E}">
        <p14:creationId xmlns:p14="http://schemas.microsoft.com/office/powerpoint/2010/main" val="5516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uClr>
                <a:srgbClr val="C00000"/>
              </a:buClr>
            </a:pPr>
            <a:r>
              <a:rPr lang="en-US" sz="4000" dirty="0">
                <a:latin typeface="Arial" panose="020B0604020202020204" pitchFamily="34" charset="0"/>
                <a:cs typeface="Arial" panose="020B0604020202020204" pitchFamily="34" charset="0"/>
              </a:rPr>
              <a:t>What is the molecular and biological basis of wound healing? </a:t>
            </a:r>
          </a:p>
        </p:txBody>
      </p:sp>
      <p:sp>
        <p:nvSpPr>
          <p:cNvPr id="3" name="Content Placeholder 2"/>
          <p:cNvSpPr>
            <a:spLocks noGrp="1"/>
          </p:cNvSpPr>
          <p:nvPr>
            <p:ph idx="1"/>
          </p:nvPr>
        </p:nvSpPr>
        <p:spPr/>
        <p:txBody>
          <a:bodyPr>
            <a:noAutofit/>
          </a:bodyPr>
          <a:lstStyle/>
          <a:p>
            <a:pPr marL="346075" lvl="1" indent="-231775">
              <a:buClr>
                <a:srgbClr val="C00000"/>
              </a:buClr>
            </a:pPr>
            <a:r>
              <a:rPr lang="en-US" dirty="0">
                <a:solidFill>
                  <a:schemeClr val="tx1"/>
                </a:solidFill>
              </a:rPr>
              <a:t>Chronic wounds are defined as barrier defects that have not proceeded through orderly and timely reparation to regain structural and functional integrity. </a:t>
            </a:r>
          </a:p>
          <a:p>
            <a:pPr marL="346075" lvl="1" indent="-231775">
              <a:buClr>
                <a:srgbClr val="C00000"/>
              </a:buClr>
            </a:pPr>
            <a:r>
              <a:rPr lang="en-US" dirty="0">
                <a:solidFill>
                  <a:schemeClr val="tx1"/>
                </a:solidFill>
              </a:rPr>
              <a:t>Any skin lesion has the potential to become chronic, thus, chronic wounds are classified on the basis of their underlying cause. </a:t>
            </a:r>
          </a:p>
          <a:p>
            <a:pPr marL="346075" lvl="1" indent="-231775">
              <a:buClr>
                <a:srgbClr val="C00000"/>
              </a:buClr>
            </a:pPr>
            <a:r>
              <a:rPr lang="en-US" dirty="0">
                <a:solidFill>
                  <a:schemeClr val="tx1"/>
                </a:solidFill>
              </a:rPr>
              <a:t>Vascular insufficiency, diabetes mellitus, and local-pressure effects are the major causes of </a:t>
            </a:r>
            <a:r>
              <a:rPr lang="en-US" dirty="0" err="1">
                <a:solidFill>
                  <a:schemeClr val="tx1"/>
                </a:solidFill>
              </a:rPr>
              <a:t>nonhealing</a:t>
            </a:r>
            <a:r>
              <a:rPr lang="en-US" dirty="0">
                <a:solidFill>
                  <a:schemeClr val="tx1"/>
                </a:solidFill>
              </a:rPr>
              <a:t> skin wounds, although systemic factors, including compromised nutritional or immunological status, advanced age, chronic mechanical stress, and other comorbidities contribute to poor wound healing. </a:t>
            </a:r>
          </a:p>
        </p:txBody>
      </p:sp>
      <p:sp>
        <p:nvSpPr>
          <p:cNvPr id="5" name="TextBox 4"/>
          <p:cNvSpPr txBox="1"/>
          <p:nvPr/>
        </p:nvSpPr>
        <p:spPr>
          <a:xfrm>
            <a:off x="4298066" y="6111875"/>
            <a:ext cx="7893934"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50266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buClr>
                <a:srgbClr val="C00000"/>
              </a:buClr>
            </a:pPr>
            <a:r>
              <a:rPr lang="en-US" sz="4000" dirty="0"/>
              <a:t>What is the molecular and biological basis of wound healing? </a:t>
            </a:r>
          </a:p>
        </p:txBody>
      </p:sp>
      <p:sp>
        <p:nvSpPr>
          <p:cNvPr id="3" name="Content Placeholder 2"/>
          <p:cNvSpPr>
            <a:spLocks noGrp="1"/>
          </p:cNvSpPr>
          <p:nvPr>
            <p:ph idx="1"/>
          </p:nvPr>
        </p:nvSpPr>
        <p:spPr>
          <a:xfrm>
            <a:off x="509287" y="1540217"/>
            <a:ext cx="11019097" cy="4571628"/>
          </a:xfrm>
        </p:spPr>
        <p:txBody>
          <a:bodyPr>
            <a:noAutofit/>
          </a:bodyPr>
          <a:lstStyle/>
          <a:p>
            <a:pPr marL="346075" lvl="1" indent="-231775">
              <a:buClr>
                <a:srgbClr val="C00000"/>
              </a:buClr>
            </a:pPr>
            <a:r>
              <a:rPr lang="en-US" dirty="0">
                <a:solidFill>
                  <a:schemeClr val="tx1"/>
                </a:solidFill>
              </a:rPr>
              <a:t>Most chronic skin wounds occur on the lower extremities. </a:t>
            </a:r>
          </a:p>
          <a:p>
            <a:pPr marL="346075" lvl="1" indent="-231775">
              <a:buClr>
                <a:srgbClr val="C00000"/>
              </a:buClr>
            </a:pPr>
            <a:r>
              <a:rPr lang="en-US" dirty="0">
                <a:solidFill>
                  <a:schemeClr val="tx1"/>
                </a:solidFill>
              </a:rPr>
              <a:t>Venous leg ulcers are the most common form of leg ulcers with an increasing incidence among the elderly of up to 3 to 4%</a:t>
            </a:r>
          </a:p>
          <a:p>
            <a:pPr marL="346075" lvl="1" indent="-231775">
              <a:buClr>
                <a:srgbClr val="C00000"/>
              </a:buClr>
            </a:pPr>
            <a:r>
              <a:rPr lang="en-US" dirty="0">
                <a:solidFill>
                  <a:schemeClr val="tx1"/>
                </a:solidFill>
              </a:rPr>
              <a:t>VLUs are the most severe symptom of chronic venous disease. The molecular mechanisms behind chronic venous disease and venous hypertension leading to severe, and ultimately skin ulceration, remain unknown, although recent findings provide several theories about the causes of severe </a:t>
            </a:r>
            <a:r>
              <a:rPr lang="en-US" dirty="0" err="1">
                <a:solidFill>
                  <a:schemeClr val="tx1"/>
                </a:solidFill>
              </a:rPr>
              <a:t>lipodermatosclerotic</a:t>
            </a:r>
            <a:r>
              <a:rPr lang="en-US" dirty="0">
                <a:solidFill>
                  <a:schemeClr val="tx1"/>
                </a:solidFill>
              </a:rPr>
              <a:t>, structural, and functional alterations of the lower leg, including persistent inflammation, interruption of keratinocyte migration, and </a:t>
            </a:r>
            <a:r>
              <a:rPr lang="en-US" dirty="0" err="1">
                <a:solidFill>
                  <a:schemeClr val="tx1"/>
                </a:solidFill>
              </a:rPr>
              <a:t>misregulated</a:t>
            </a:r>
            <a:r>
              <a:rPr lang="en-US" dirty="0">
                <a:solidFill>
                  <a:schemeClr val="tx1"/>
                </a:solidFill>
              </a:rPr>
              <a:t> signaling and/or expression of specific microRNAs . </a:t>
            </a:r>
          </a:p>
          <a:p>
            <a:pPr marL="346075" lvl="1" indent="-231775">
              <a:buClr>
                <a:srgbClr val="C00000"/>
              </a:buClr>
            </a:pPr>
            <a:endParaRPr lang="en-US" dirty="0">
              <a:solidFill>
                <a:schemeClr val="tx1"/>
              </a:solidFill>
            </a:endParaRPr>
          </a:p>
        </p:txBody>
      </p:sp>
      <p:sp>
        <p:nvSpPr>
          <p:cNvPr id="5" name="TextBox 4"/>
          <p:cNvSpPr txBox="1"/>
          <p:nvPr/>
        </p:nvSpPr>
        <p:spPr>
          <a:xfrm>
            <a:off x="4298066" y="6111875"/>
            <a:ext cx="7893934"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4333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buClr>
                <a:srgbClr val="C00000"/>
              </a:buClr>
            </a:pPr>
            <a:r>
              <a:rPr lang="en-US" sz="4000" dirty="0"/>
              <a:t>What is the molecular and biological basis of wound healing? </a:t>
            </a:r>
          </a:p>
        </p:txBody>
      </p:sp>
      <p:sp>
        <p:nvSpPr>
          <p:cNvPr id="3" name="Content Placeholder 2"/>
          <p:cNvSpPr>
            <a:spLocks noGrp="1"/>
          </p:cNvSpPr>
          <p:nvPr>
            <p:ph idx="1"/>
          </p:nvPr>
        </p:nvSpPr>
        <p:spPr>
          <a:xfrm>
            <a:off x="509287" y="1540217"/>
            <a:ext cx="11019097" cy="4571628"/>
          </a:xfrm>
        </p:spPr>
        <p:txBody>
          <a:bodyPr>
            <a:noAutofit/>
          </a:bodyPr>
          <a:lstStyle/>
          <a:p>
            <a:pPr marL="346075" lvl="1" indent="-231775">
              <a:buClr>
                <a:srgbClr val="C00000"/>
              </a:buClr>
            </a:pPr>
            <a:r>
              <a:rPr lang="en-US" dirty="0">
                <a:solidFill>
                  <a:schemeClr val="tx1"/>
                </a:solidFill>
              </a:rPr>
              <a:t>Chronic wounds are wounds that have failed to proceed through a biologically predictable and timely healing process and are either unresponsive to initial therapy following appropriate wound care. </a:t>
            </a:r>
          </a:p>
          <a:p>
            <a:pPr marL="346075" lvl="1" indent="-231775">
              <a:buClr>
                <a:srgbClr val="C00000"/>
              </a:buClr>
            </a:pPr>
            <a:r>
              <a:rPr lang="en-US" dirty="0">
                <a:solidFill>
                  <a:schemeClr val="tx1"/>
                </a:solidFill>
              </a:rPr>
              <a:t>Chronic wounds are often identified by the presence of a raised, hyper-proliferative, yet non-advancing wound margin. </a:t>
            </a:r>
          </a:p>
          <a:p>
            <a:pPr marL="346075" lvl="1" indent="-231775">
              <a:buClr>
                <a:srgbClr val="C00000"/>
              </a:buClr>
            </a:pPr>
            <a:r>
              <a:rPr lang="en-US" dirty="0">
                <a:solidFill>
                  <a:schemeClr val="tx1"/>
                </a:solidFill>
              </a:rPr>
              <a:t>Understanding the pathological alterations of wound tissue and why it is refractory to standard therapy is essential for effective healing. </a:t>
            </a:r>
          </a:p>
          <a:p>
            <a:pPr marL="346075" lvl="1" indent="-231775">
              <a:buClr>
                <a:srgbClr val="C00000"/>
              </a:buClr>
            </a:pPr>
            <a:r>
              <a:rPr lang="en-US" dirty="0">
                <a:solidFill>
                  <a:schemeClr val="tx1"/>
                </a:solidFill>
              </a:rPr>
              <a:t>Wound healing is a complex physiological process with overlapping phases including: </a:t>
            </a:r>
          </a:p>
          <a:p>
            <a:pPr marL="914400" lvl="2" indent="-342900">
              <a:buClr>
                <a:srgbClr val="C00000"/>
              </a:buClr>
            </a:pPr>
            <a:r>
              <a:rPr lang="en-US" sz="2400" dirty="0">
                <a:solidFill>
                  <a:schemeClr val="tx1"/>
                </a:solidFill>
              </a:rPr>
              <a:t>Hemostatic/inflammatory</a:t>
            </a:r>
          </a:p>
          <a:p>
            <a:pPr marL="914400" lvl="2" indent="-342900">
              <a:buClr>
                <a:srgbClr val="C00000"/>
              </a:buClr>
            </a:pPr>
            <a:r>
              <a:rPr lang="en-US" sz="2400" dirty="0">
                <a:solidFill>
                  <a:schemeClr val="tx1"/>
                </a:solidFill>
              </a:rPr>
              <a:t>Proliferating, and </a:t>
            </a:r>
          </a:p>
          <a:p>
            <a:pPr marL="914400" lvl="2" indent="-342900">
              <a:buClr>
                <a:srgbClr val="C00000"/>
              </a:buClr>
            </a:pPr>
            <a:r>
              <a:rPr lang="en-US" sz="2400" dirty="0">
                <a:solidFill>
                  <a:schemeClr val="tx1"/>
                </a:solidFill>
              </a:rPr>
              <a:t>Remodeling</a:t>
            </a:r>
          </a:p>
        </p:txBody>
      </p:sp>
      <p:sp>
        <p:nvSpPr>
          <p:cNvPr id="4" name="TextBox 3"/>
          <p:cNvSpPr txBox="1"/>
          <p:nvPr/>
        </p:nvSpPr>
        <p:spPr>
          <a:xfrm>
            <a:off x="6134582" y="5913295"/>
            <a:ext cx="5822066" cy="584775"/>
          </a:xfrm>
          <a:prstGeom prst="rect">
            <a:avLst/>
          </a:prstGeom>
          <a:noFill/>
        </p:spPr>
        <p:txBody>
          <a:bodyPr wrap="square" rtlCol="0">
            <a:spAutoFit/>
          </a:bodyPr>
          <a:lstStyle/>
          <a:p>
            <a:pPr marL="403225" indent="-403225">
              <a:buClr>
                <a:srgbClr val="C00000"/>
              </a:buClr>
            </a:pPr>
            <a:r>
              <a:rPr lang="en-US" sz="1600" dirty="0" err="1"/>
              <a:t>Turi</a:t>
            </a:r>
            <a:r>
              <a:rPr lang="en-US" sz="1600" dirty="0"/>
              <a:t> GK, et al. Major histopathologic diagnoses of chronic wounds. </a:t>
            </a:r>
            <a:r>
              <a:rPr lang="en-US" sz="1600" i="1" dirty="0" err="1"/>
              <a:t>Adv</a:t>
            </a:r>
            <a:r>
              <a:rPr lang="en-US" sz="1600" i="1" dirty="0"/>
              <a:t> in Skin and Wound Care</a:t>
            </a:r>
            <a:r>
              <a:rPr lang="en-US" sz="1600" dirty="0"/>
              <a:t>. 2016 (29)8: 376-381. </a:t>
            </a:r>
          </a:p>
        </p:txBody>
      </p:sp>
    </p:spTree>
    <p:extLst>
      <p:ext uri="{BB962C8B-B14F-4D97-AF65-F5344CB8AC3E}">
        <p14:creationId xmlns:p14="http://schemas.microsoft.com/office/powerpoint/2010/main" val="306559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buClr>
                <a:srgbClr val="C00000"/>
              </a:buClr>
            </a:pPr>
            <a:r>
              <a:rPr lang="en-US" sz="4000" dirty="0"/>
              <a:t>What is the molecular and biological basis of wound healing? </a:t>
            </a:r>
          </a:p>
        </p:txBody>
      </p:sp>
      <p:sp>
        <p:nvSpPr>
          <p:cNvPr id="3" name="Content Placeholder 2"/>
          <p:cNvSpPr>
            <a:spLocks noGrp="1"/>
          </p:cNvSpPr>
          <p:nvPr>
            <p:ph idx="1"/>
          </p:nvPr>
        </p:nvSpPr>
        <p:spPr>
          <a:xfrm>
            <a:off x="509287" y="1540217"/>
            <a:ext cx="11019097" cy="4571628"/>
          </a:xfrm>
        </p:spPr>
        <p:txBody>
          <a:bodyPr>
            <a:noAutofit/>
          </a:bodyPr>
          <a:lstStyle/>
          <a:p>
            <a:pPr marL="346075" lvl="1" indent="-231775">
              <a:buClr>
                <a:srgbClr val="C00000"/>
              </a:buClr>
            </a:pPr>
            <a:r>
              <a:rPr lang="en-US" dirty="0">
                <a:solidFill>
                  <a:schemeClr val="tx1"/>
                </a:solidFill>
              </a:rPr>
              <a:t>The molecular mechanisms that lead to impairment of wound healing are poorly understood. </a:t>
            </a:r>
          </a:p>
          <a:p>
            <a:pPr marL="346075" lvl="1" indent="-231775">
              <a:buClr>
                <a:srgbClr val="C00000"/>
              </a:buClr>
            </a:pPr>
            <a:r>
              <a:rPr lang="en-US" dirty="0">
                <a:solidFill>
                  <a:schemeClr val="tx1"/>
                </a:solidFill>
              </a:rPr>
              <a:t>The complexity of the wound-healing process, which involves many cell types locally at the site of the wound as well as systemically, along with comorbidities represent hurdles in identifying therapeutic targets and in clinical trial design. </a:t>
            </a:r>
          </a:p>
          <a:p>
            <a:pPr marL="346075" lvl="1" indent="-231775">
              <a:buClr>
                <a:srgbClr val="C00000"/>
              </a:buClr>
            </a:pPr>
            <a:r>
              <a:rPr lang="en-US" dirty="0">
                <a:solidFill>
                  <a:schemeClr val="tx1"/>
                </a:solidFill>
              </a:rPr>
              <a:t>There are few animal models that precisely correlate with the human condition. </a:t>
            </a:r>
          </a:p>
          <a:p>
            <a:pPr marL="346075" lvl="1" indent="-231775">
              <a:buClr>
                <a:srgbClr val="C00000"/>
              </a:buClr>
            </a:pPr>
            <a:r>
              <a:rPr lang="en-US" dirty="0">
                <a:solidFill>
                  <a:schemeClr val="tx1"/>
                </a:solidFill>
              </a:rPr>
              <a:t>Current state of knowledge is in its infancy and is based on integration of data resulting from analysis of human wound samples (predominantly from patients with venous leg ulcers and diabetic foot ulcers) and from data collected from animal models</a:t>
            </a:r>
          </a:p>
        </p:txBody>
      </p:sp>
      <p:sp>
        <p:nvSpPr>
          <p:cNvPr id="4" name="TextBox 3"/>
          <p:cNvSpPr txBox="1"/>
          <p:nvPr/>
        </p:nvSpPr>
        <p:spPr>
          <a:xfrm>
            <a:off x="5764192" y="5913295"/>
            <a:ext cx="6192456" cy="861774"/>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142306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25117</TotalTime>
  <Words>3848</Words>
  <Application>Microsoft Macintosh PowerPoint</Application>
  <PresentationFormat>Widescreen</PresentationFormat>
  <Paragraphs>153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Rounded MT Bold</vt:lpstr>
      <vt:lpstr>Calibri</vt:lpstr>
      <vt:lpstr>Office Theme</vt:lpstr>
      <vt:lpstr>Biological Basis of Healing</vt:lpstr>
      <vt:lpstr>Agenda</vt:lpstr>
      <vt:lpstr>PowerPoint Presentation</vt:lpstr>
      <vt:lpstr>What is the molecular and biological basis of wound healing? </vt:lpstr>
      <vt:lpstr>PowerPoint Presentation</vt:lpstr>
      <vt:lpstr>What is the molecular and biological basis of wound healing? </vt:lpstr>
      <vt:lpstr>What is the molecular and biological basis of wound healing? </vt:lpstr>
      <vt:lpstr>What is the molecular and biological basis of wound healing? </vt:lpstr>
      <vt:lpstr>What is the molecular and biological basis of wound healing? </vt:lpstr>
      <vt:lpstr>What are the molecular and cellular processes in normal skin repair? </vt:lpstr>
      <vt:lpstr>What are the molecular and cellular processes in normal skin repair? </vt:lpstr>
      <vt:lpstr>What are the molecular and cellular processes in chronic wounds? </vt:lpstr>
      <vt:lpstr>What are the molecular and cellular processes in chronic wounds? </vt:lpstr>
      <vt:lpstr>What is the role of inflammatory response in the healing process? </vt:lpstr>
      <vt:lpstr>What is the role of inflammatory response in the healing process? </vt:lpstr>
      <vt:lpstr>What is the role of inflammatory response in the healing process? </vt:lpstr>
      <vt:lpstr>What are some of the underlying causes and symptoms common of chronic wounds? </vt:lpstr>
      <vt:lpstr>What role does infection play in the wound healing process?</vt:lpstr>
      <vt:lpstr>What is the role of proteases (and their inhibitors) in wound healing? </vt:lpstr>
      <vt:lpstr>What is the significance of atherosclerotic disease in chronic wounds? </vt:lpstr>
      <vt:lpstr>What is the underlying pathology of a pressure ulcer? </vt:lpstr>
      <vt:lpstr>What is the role of stem cells  in wound healing? </vt:lpstr>
      <vt:lpstr>What is the role of angiogenesis and vasculogenesis in wound healing? </vt:lpstr>
      <vt:lpstr>What is the role of angiogenesis and vasculogenesis in wound healing? </vt:lpstr>
      <vt:lpstr>What is the role of senescence in wound healing? </vt:lpstr>
      <vt:lpstr>What are the future directions for 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316</cp:revision>
  <cp:lastPrinted>2019-11-09T21:15:59Z</cp:lastPrinted>
  <dcterms:created xsi:type="dcterms:W3CDTF">2019-03-18T00:19:13Z</dcterms:created>
  <dcterms:modified xsi:type="dcterms:W3CDTF">2024-07-16T12:45:15Z</dcterms:modified>
</cp:coreProperties>
</file>