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1639" r:id="rId2"/>
    <p:sldId id="352" r:id="rId3"/>
    <p:sldId id="1738" r:id="rId4"/>
    <p:sldId id="1657" r:id="rId5"/>
    <p:sldId id="1510" r:id="rId6"/>
    <p:sldId id="1741" r:id="rId7"/>
    <p:sldId id="1648" r:id="rId8"/>
    <p:sldId id="1745" r:id="rId9"/>
    <p:sldId id="1744" r:id="rId10"/>
    <p:sldId id="1625" r:id="rId11"/>
    <p:sldId id="1742" r:id="rId12"/>
    <p:sldId id="1746" r:id="rId13"/>
    <p:sldId id="1747" r:id="rId14"/>
    <p:sldId id="1748" r:id="rId15"/>
    <p:sldId id="1752" r:id="rId16"/>
    <p:sldId id="1751" r:id="rId17"/>
    <p:sldId id="1750" r:id="rId18"/>
    <p:sldId id="1743" r:id="rId19"/>
    <p:sldId id="17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0"/>
    <p:restoredTop sz="91353"/>
  </p:normalViewPr>
  <p:slideViewPr>
    <p:cSldViewPr snapToGrid="0" snapToObjects="1">
      <p:cViewPr varScale="1">
        <p:scale>
          <a:sx n="100" d="100"/>
          <a:sy n="100" d="100"/>
        </p:scale>
        <p:origin x="200" y="168"/>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7/16/24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15</a:t>
            </a:fld>
            <a:endParaRPr lang="en-US"/>
          </a:p>
        </p:txBody>
      </p:sp>
    </p:spTree>
    <p:extLst>
      <p:ext uri="{BB962C8B-B14F-4D97-AF65-F5344CB8AC3E}">
        <p14:creationId xmlns:p14="http://schemas.microsoft.com/office/powerpoint/2010/main" val="47383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16</a:t>
            </a:fld>
            <a:endParaRPr lang="en-US"/>
          </a:p>
        </p:txBody>
      </p:sp>
    </p:spTree>
    <p:extLst>
      <p:ext uri="{BB962C8B-B14F-4D97-AF65-F5344CB8AC3E}">
        <p14:creationId xmlns:p14="http://schemas.microsoft.com/office/powerpoint/2010/main" val="2090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17</a:t>
            </a:fld>
            <a:endParaRPr lang="en-US"/>
          </a:p>
        </p:txBody>
      </p:sp>
    </p:spTree>
    <p:extLst>
      <p:ext uri="{BB962C8B-B14F-4D97-AF65-F5344CB8AC3E}">
        <p14:creationId xmlns:p14="http://schemas.microsoft.com/office/powerpoint/2010/main" val="147625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18</a:t>
            </a:fld>
            <a:endParaRPr lang="en-US"/>
          </a:p>
        </p:txBody>
      </p:sp>
    </p:spTree>
    <p:extLst>
      <p:ext uri="{BB962C8B-B14F-4D97-AF65-F5344CB8AC3E}">
        <p14:creationId xmlns:p14="http://schemas.microsoft.com/office/powerpoint/2010/main" val="67859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19</a:t>
            </a:fld>
            <a:endParaRPr lang="en-US"/>
          </a:p>
        </p:txBody>
      </p:sp>
    </p:spTree>
    <p:extLst>
      <p:ext uri="{BB962C8B-B14F-4D97-AF65-F5344CB8AC3E}">
        <p14:creationId xmlns:p14="http://schemas.microsoft.com/office/powerpoint/2010/main" val="61450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4</a:t>
            </a:fld>
            <a:endParaRPr lang="en-US"/>
          </a:p>
        </p:txBody>
      </p:sp>
    </p:spTree>
    <p:extLst>
      <p:ext uri="{BB962C8B-B14F-4D97-AF65-F5344CB8AC3E}">
        <p14:creationId xmlns:p14="http://schemas.microsoft.com/office/powerpoint/2010/main" val="198469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5</a:t>
            </a:fld>
            <a:endParaRPr lang="en-US"/>
          </a:p>
        </p:txBody>
      </p:sp>
    </p:spTree>
    <p:extLst>
      <p:ext uri="{BB962C8B-B14F-4D97-AF65-F5344CB8AC3E}">
        <p14:creationId xmlns:p14="http://schemas.microsoft.com/office/powerpoint/2010/main" val="152347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7</a:t>
            </a:fld>
            <a:endParaRPr lang="en-US"/>
          </a:p>
        </p:txBody>
      </p:sp>
    </p:spTree>
    <p:extLst>
      <p:ext uri="{BB962C8B-B14F-4D97-AF65-F5344CB8AC3E}">
        <p14:creationId xmlns:p14="http://schemas.microsoft.com/office/powerpoint/2010/main" val="195447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10</a:t>
            </a:fld>
            <a:endParaRPr lang="en-US"/>
          </a:p>
        </p:txBody>
      </p:sp>
    </p:spTree>
    <p:extLst>
      <p:ext uri="{BB962C8B-B14F-4D97-AF65-F5344CB8AC3E}">
        <p14:creationId xmlns:p14="http://schemas.microsoft.com/office/powerpoint/2010/main" val="131423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11</a:t>
            </a:fld>
            <a:endParaRPr lang="en-US"/>
          </a:p>
        </p:txBody>
      </p:sp>
    </p:spTree>
    <p:extLst>
      <p:ext uri="{BB962C8B-B14F-4D97-AF65-F5344CB8AC3E}">
        <p14:creationId xmlns:p14="http://schemas.microsoft.com/office/powerpoint/2010/main" val="84363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12</a:t>
            </a:fld>
            <a:endParaRPr lang="en-US"/>
          </a:p>
        </p:txBody>
      </p:sp>
    </p:spTree>
    <p:extLst>
      <p:ext uri="{BB962C8B-B14F-4D97-AF65-F5344CB8AC3E}">
        <p14:creationId xmlns:p14="http://schemas.microsoft.com/office/powerpoint/2010/main" val="138036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13</a:t>
            </a:fld>
            <a:endParaRPr lang="en-US"/>
          </a:p>
        </p:txBody>
      </p:sp>
    </p:spTree>
    <p:extLst>
      <p:ext uri="{BB962C8B-B14F-4D97-AF65-F5344CB8AC3E}">
        <p14:creationId xmlns:p14="http://schemas.microsoft.com/office/powerpoint/2010/main" val="127638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14</a:t>
            </a:fld>
            <a:endParaRPr lang="en-US"/>
          </a:p>
        </p:txBody>
      </p:sp>
    </p:spTree>
    <p:extLst>
      <p:ext uri="{BB962C8B-B14F-4D97-AF65-F5344CB8AC3E}">
        <p14:creationId xmlns:p14="http://schemas.microsoft.com/office/powerpoint/2010/main" val="18729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37713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2000">
              <a:schemeClr val="bg2"/>
            </a:gs>
            <a:gs pos="100000">
              <a:schemeClr val="bg1">
                <a:lumMod val="9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661196" y="1840021"/>
            <a:ext cx="10972800" cy="1143000"/>
          </a:xfrm>
        </p:spPr>
        <p:txBody>
          <a:bodyPr>
            <a:normAutofit fontScale="90000"/>
          </a:bodyPr>
          <a:lstStyle/>
          <a:p>
            <a:pPr algn="ctr"/>
            <a:r>
              <a:rPr lang="en-US" sz="5333" b="1" dirty="0" err="1"/>
              <a:t>Acell</a:t>
            </a:r>
            <a:r>
              <a:rPr lang="en-US" sz="5333" b="1" dirty="0"/>
              <a:t> and Regenerative Medicine </a:t>
            </a:r>
            <a:br>
              <a:rPr lang="en-US" sz="5333" b="1" dirty="0"/>
            </a:br>
            <a:r>
              <a:rPr lang="en-US" sz="5333" b="1" dirty="0"/>
              <a:t>in Wound Healing</a:t>
            </a:r>
            <a:br>
              <a:rPr lang="en-US" sz="5333" b="1" dirty="0"/>
            </a:br>
            <a:br>
              <a:rPr lang="en-US" sz="5333" b="1" dirty="0"/>
            </a:br>
            <a:r>
              <a:rPr lang="en-US" sz="4267" b="1" dirty="0"/>
              <a:t>Wednesday, October 9, 2024</a:t>
            </a:r>
            <a:br>
              <a:rPr lang="en-US" sz="4267" b="1" dirty="0"/>
            </a:br>
            <a:endParaRPr lang="en-US" sz="2667" b="1"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73966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buClr>
                <a:srgbClr val="C00000"/>
              </a:buClr>
            </a:pPr>
            <a:r>
              <a:rPr lang="en-US" sz="4000" dirty="0"/>
              <a:t>How effective is porcine mesothelium matrix as a biomaterial for wound healing?</a:t>
            </a:r>
          </a:p>
        </p:txBody>
      </p:sp>
      <p:sp>
        <p:nvSpPr>
          <p:cNvPr id="3" name="Content Placeholder 2"/>
          <p:cNvSpPr>
            <a:spLocks noGrp="1"/>
          </p:cNvSpPr>
          <p:nvPr>
            <p:ph idx="1"/>
          </p:nvPr>
        </p:nvSpPr>
        <p:spPr>
          <a:xfrm>
            <a:off x="810228" y="1991698"/>
            <a:ext cx="10707103" cy="4250712"/>
          </a:xfrm>
        </p:spPr>
        <p:txBody>
          <a:bodyPr>
            <a:noAutofit/>
          </a:bodyPr>
          <a:lstStyle/>
          <a:p>
            <a:pPr marL="400050" lvl="2" indent="-285750">
              <a:buClr>
                <a:srgbClr val="C00000"/>
              </a:buClr>
            </a:pPr>
            <a:r>
              <a:rPr lang="en-US" dirty="0">
                <a:solidFill>
                  <a:schemeClr val="tx1"/>
                </a:solidFill>
              </a:rPr>
              <a:t>Porcine mesothelium is a tissue rich in connective tissue (CT, e.g. collagens types I and III, elastin, fibronectin) and basement membrane (BM, e.g. collagen type IV and laminin) proteins and growth factors (e.g. FGF-2, TGF-</a:t>
            </a:r>
            <a:r>
              <a:rPr lang="en-US" i="1" dirty="0">
                <a:solidFill>
                  <a:schemeClr val="tx1"/>
                </a:solidFill>
              </a:rPr>
              <a:t>β</a:t>
            </a:r>
            <a:r>
              <a:rPr lang="en-US" dirty="0">
                <a:solidFill>
                  <a:schemeClr val="tx1"/>
                </a:solidFill>
              </a:rPr>
              <a:t>, VEGF) </a:t>
            </a:r>
          </a:p>
          <a:p>
            <a:pPr marL="400050" lvl="2" indent="-285750">
              <a:buClr>
                <a:srgbClr val="C00000"/>
              </a:buClr>
            </a:pPr>
            <a:r>
              <a:rPr lang="en-US" dirty="0">
                <a:solidFill>
                  <a:schemeClr val="tx1"/>
                </a:solidFill>
              </a:rPr>
              <a:t>Growth factors retained within the porcine mesothelium matrix promote wound healing events, such as cell proliferation and angiogenesis </a:t>
            </a:r>
            <a:r>
              <a:rPr lang="en-US" i="1" dirty="0">
                <a:solidFill>
                  <a:schemeClr val="tx1"/>
                </a:solidFill>
              </a:rPr>
              <a:t>in vivo</a:t>
            </a:r>
            <a:r>
              <a:rPr lang="en-US" dirty="0">
                <a:solidFill>
                  <a:schemeClr val="tx1"/>
                </a:solidFill>
              </a:rPr>
              <a:t>. Such features clearly illustrate their potential in the wound healing scenario, where cell proliferation, re-epithelialization, and angiogenesis are desirable events to be promoted. </a:t>
            </a:r>
          </a:p>
          <a:p>
            <a:pPr marL="400050" lvl="2" indent="-285750">
              <a:buClr>
                <a:srgbClr val="C00000"/>
              </a:buClr>
            </a:pPr>
            <a:r>
              <a:rPr lang="en-US" dirty="0">
                <a:solidFill>
                  <a:schemeClr val="tx1"/>
                </a:solidFill>
              </a:rPr>
              <a:t>Despite all these advantages, commercially available porcine mesothelium grafts have only been used in breast, cartilage, and nasal reconstruction and as a tendon protector sheet. </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092576" y="5657634"/>
            <a:ext cx="5829286" cy="954107"/>
          </a:xfrm>
          <a:prstGeom prst="rect">
            <a:avLst/>
          </a:prstGeom>
          <a:noFill/>
        </p:spPr>
        <p:txBody>
          <a:bodyPr wrap="square" rtlCol="0">
            <a:spAutoFit/>
          </a:bodyPr>
          <a:lstStyle/>
          <a:p>
            <a:pPr marL="403225" indent="-403225">
              <a:buClr>
                <a:srgbClr val="C00000"/>
              </a:buClr>
            </a:pPr>
            <a:r>
              <a:rPr lang="en-US" sz="1400" dirty="0"/>
              <a:t>Capella-</a:t>
            </a:r>
            <a:r>
              <a:rPr lang="en-US" sz="1400" dirty="0" err="1"/>
              <a:t>Monsonís</a:t>
            </a:r>
            <a:r>
              <a:rPr lang="en-US" sz="1400" dirty="0"/>
              <a:t> H, </a:t>
            </a:r>
            <a:r>
              <a:rPr lang="en-US" sz="1400" dirty="0" err="1"/>
              <a:t>Tilbury</a:t>
            </a:r>
            <a:r>
              <a:rPr lang="en-US" sz="1400" dirty="0"/>
              <a:t> MA, Wall JG, </a:t>
            </a:r>
            <a:r>
              <a:rPr lang="en-US" sz="1400" dirty="0" err="1"/>
              <a:t>Zeugolis</a:t>
            </a:r>
            <a:r>
              <a:rPr lang="en-US" sz="1400" dirty="0"/>
              <a:t> DI. Porcine mesothelium matrix as a biomaterial for wound healing applications. </a:t>
            </a:r>
            <a:r>
              <a:rPr lang="en-US" sz="1400" i="1" dirty="0"/>
              <a:t>Mater Today Bio</a:t>
            </a:r>
            <a:r>
              <a:rPr lang="en-US" sz="1400" dirty="0"/>
              <a:t>. 2020;7:100057. Published 2020 May 17. </a:t>
            </a:r>
            <a:br>
              <a:rPr lang="en-US" sz="1400" dirty="0"/>
            </a:br>
            <a:endParaRPr lang="en-US" sz="1400" dirty="0"/>
          </a:p>
        </p:txBody>
      </p:sp>
    </p:spTree>
    <p:extLst>
      <p:ext uri="{BB962C8B-B14F-4D97-AF65-F5344CB8AC3E}">
        <p14:creationId xmlns:p14="http://schemas.microsoft.com/office/powerpoint/2010/main" val="189418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buClr>
                <a:srgbClr val="C00000"/>
              </a:buClr>
            </a:pPr>
            <a:r>
              <a:rPr lang="en-US" sz="4000" dirty="0"/>
              <a:t>How effective is porcine mesothelium matrix as a biomaterial for wound healing?</a:t>
            </a:r>
          </a:p>
        </p:txBody>
      </p:sp>
      <p:sp>
        <p:nvSpPr>
          <p:cNvPr id="3" name="Content Placeholder 2"/>
          <p:cNvSpPr>
            <a:spLocks noGrp="1"/>
          </p:cNvSpPr>
          <p:nvPr>
            <p:ph idx="1"/>
          </p:nvPr>
        </p:nvSpPr>
        <p:spPr>
          <a:xfrm>
            <a:off x="611641" y="1533990"/>
            <a:ext cx="10707103" cy="4250712"/>
          </a:xfrm>
        </p:spPr>
        <p:txBody>
          <a:bodyPr>
            <a:noAutofit/>
          </a:bodyPr>
          <a:lstStyle/>
          <a:p>
            <a:pPr marL="400050" lvl="2" indent="-285750">
              <a:buClr>
                <a:srgbClr val="C00000"/>
              </a:buClr>
            </a:pPr>
            <a:r>
              <a:rPr lang="en-US" sz="2200" dirty="0">
                <a:solidFill>
                  <a:schemeClr val="tx1"/>
                </a:solidFill>
              </a:rPr>
              <a:t>Wound scaffolds derived from porcine bladder have been developed in particulate form (</a:t>
            </a:r>
            <a:r>
              <a:rPr lang="en-US" sz="2200" dirty="0" err="1">
                <a:solidFill>
                  <a:schemeClr val="tx1"/>
                </a:solidFill>
              </a:rPr>
              <a:t>Micromatrix</a:t>
            </a:r>
            <a:r>
              <a:rPr lang="en-US" sz="2200" dirty="0">
                <a:solidFill>
                  <a:schemeClr val="tx1"/>
                </a:solidFill>
              </a:rPr>
              <a:t>; </a:t>
            </a:r>
            <a:r>
              <a:rPr lang="en-US" sz="2200" dirty="0" err="1">
                <a:solidFill>
                  <a:schemeClr val="tx1"/>
                </a:solidFill>
              </a:rPr>
              <a:t>ACell</a:t>
            </a:r>
            <a:r>
              <a:rPr lang="en-US" sz="2200" dirty="0">
                <a:solidFill>
                  <a:schemeClr val="tx1"/>
                </a:solidFill>
              </a:rPr>
              <a:t>, Columbia, Maryland) and as a fenestrated sheet (</a:t>
            </a:r>
            <a:r>
              <a:rPr lang="en-US" sz="2200" dirty="0" err="1">
                <a:solidFill>
                  <a:schemeClr val="tx1"/>
                </a:solidFill>
              </a:rPr>
              <a:t>Cytal</a:t>
            </a:r>
            <a:r>
              <a:rPr lang="en-US" sz="2200" dirty="0">
                <a:solidFill>
                  <a:schemeClr val="tx1"/>
                </a:solidFill>
              </a:rPr>
              <a:t>; </a:t>
            </a:r>
            <a:r>
              <a:rPr lang="en-US" sz="2200" dirty="0" err="1">
                <a:solidFill>
                  <a:schemeClr val="tx1"/>
                </a:solidFill>
              </a:rPr>
              <a:t>ACell</a:t>
            </a:r>
            <a:r>
              <a:rPr lang="en-US" sz="2200" dirty="0">
                <a:solidFill>
                  <a:schemeClr val="tx1"/>
                </a:solidFill>
              </a:rPr>
              <a:t>), which is produced as both a single-layer, freeze-dried sheet and as a three-layer, laminated construct. These products have been applied for various indications ranging from diabetic wounds to partial-thickness burns and have been shown to facilitate wound healing.</a:t>
            </a:r>
            <a:endParaRPr lang="en-US" sz="2200" b="1" baseline="30000" dirty="0">
              <a:solidFill>
                <a:schemeClr val="tx1"/>
              </a:solidFill>
            </a:endParaRPr>
          </a:p>
          <a:p>
            <a:pPr marL="400050" lvl="2" indent="-285750">
              <a:buClr>
                <a:srgbClr val="C00000"/>
              </a:buClr>
            </a:pPr>
            <a:r>
              <a:rPr lang="en-US" sz="2200" dirty="0">
                <a:solidFill>
                  <a:schemeClr val="tx1"/>
                </a:solidFill>
              </a:rPr>
              <a:t>In addition to conforming directly to the shape of irregular wounds, particulate ECM has been shown to increase the specific surface area (SSA) of the interface between the scaffold and the wound bed.</a:t>
            </a:r>
            <a:r>
              <a:rPr lang="en-US" sz="2200" b="1" baseline="30000" dirty="0">
                <a:solidFill>
                  <a:schemeClr val="tx1"/>
                </a:solidFill>
              </a:rPr>
              <a:t> </a:t>
            </a:r>
            <a:r>
              <a:rPr lang="en-US" sz="2200" dirty="0">
                <a:solidFill>
                  <a:schemeClr val="tx1"/>
                </a:solidFill>
              </a:rPr>
              <a:t>A large SSA increases the cellular interactions required for tissue regeneration. Whereas scaffolds with small pore sizes and large SSA can physically constrain cells and blood vessels from growing into constructs, at larger pore sizes, SSA decreases, and there are fewer adhesion sites for cells. Therefore, there may be optimums for the 3D configuration of biomaterials. </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092576" y="5903893"/>
            <a:ext cx="5829286" cy="954107"/>
          </a:xfrm>
          <a:prstGeom prst="rect">
            <a:avLst/>
          </a:prstGeom>
          <a:noFill/>
        </p:spPr>
        <p:txBody>
          <a:bodyPr wrap="square" rtlCol="0">
            <a:spAutoFit/>
          </a:bodyPr>
          <a:lstStyle/>
          <a:p>
            <a:pPr marL="403225" indent="-403225">
              <a:buClr>
                <a:srgbClr val="C00000"/>
              </a:buClr>
            </a:pPr>
            <a:r>
              <a:rPr lang="en-US" sz="1400" dirty="0"/>
              <a:t>Capella-</a:t>
            </a:r>
            <a:r>
              <a:rPr lang="en-US" sz="1400" dirty="0" err="1"/>
              <a:t>Monsonís</a:t>
            </a:r>
            <a:r>
              <a:rPr lang="en-US" sz="1400" dirty="0"/>
              <a:t> H, </a:t>
            </a:r>
            <a:r>
              <a:rPr lang="en-US" sz="1400" dirty="0" err="1"/>
              <a:t>Tilbury</a:t>
            </a:r>
            <a:r>
              <a:rPr lang="en-US" sz="1400" dirty="0"/>
              <a:t> MA, Wall JG, </a:t>
            </a:r>
            <a:r>
              <a:rPr lang="en-US" sz="1400" dirty="0" err="1"/>
              <a:t>Zeugolis</a:t>
            </a:r>
            <a:r>
              <a:rPr lang="en-US" sz="1400" dirty="0"/>
              <a:t> DI. Porcine mesothelium matrix as a biomaterial for wound healing applications. </a:t>
            </a:r>
            <a:r>
              <a:rPr lang="en-US" sz="1400" i="1" dirty="0"/>
              <a:t>Mater Today Bio</a:t>
            </a:r>
            <a:r>
              <a:rPr lang="en-US" sz="1400" dirty="0"/>
              <a:t>. 2020;7:100057. Published 2020 May 17. </a:t>
            </a:r>
            <a:br>
              <a:rPr lang="en-US" sz="1400" dirty="0"/>
            </a:br>
            <a:endParaRPr lang="en-US" sz="1400" dirty="0"/>
          </a:p>
        </p:txBody>
      </p:sp>
    </p:spTree>
    <p:extLst>
      <p:ext uri="{BB962C8B-B14F-4D97-AF65-F5344CB8AC3E}">
        <p14:creationId xmlns:p14="http://schemas.microsoft.com/office/powerpoint/2010/main" val="75007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585" y="335495"/>
            <a:ext cx="7968745" cy="1325563"/>
          </a:xfrm>
        </p:spPr>
        <p:txBody>
          <a:bodyPr>
            <a:normAutofit fontScale="90000"/>
          </a:bodyPr>
          <a:lstStyle/>
          <a:p>
            <a:pPr algn="ctr">
              <a:buClr>
                <a:srgbClr val="C00000"/>
              </a:buClr>
            </a:pPr>
            <a:r>
              <a:rPr lang="en-US" sz="4000" dirty="0"/>
              <a:t>How effective is porcine mesothelium matrix as a biomaterial for wound healing?</a:t>
            </a:r>
          </a:p>
        </p:txBody>
      </p:sp>
      <p:sp>
        <p:nvSpPr>
          <p:cNvPr id="3" name="Content Placeholder 2"/>
          <p:cNvSpPr>
            <a:spLocks noGrp="1"/>
          </p:cNvSpPr>
          <p:nvPr>
            <p:ph idx="1"/>
          </p:nvPr>
        </p:nvSpPr>
        <p:spPr>
          <a:xfrm>
            <a:off x="5197033" y="1894073"/>
            <a:ext cx="6144860" cy="4250712"/>
          </a:xfrm>
        </p:spPr>
        <p:txBody>
          <a:bodyPr>
            <a:noAutofit/>
          </a:bodyPr>
          <a:lstStyle/>
          <a:p>
            <a:pPr marL="400050" lvl="2" indent="-285750">
              <a:buClr>
                <a:srgbClr val="C00000"/>
              </a:buClr>
            </a:pPr>
            <a:r>
              <a:rPr lang="en-US" sz="2400" dirty="0">
                <a:solidFill>
                  <a:schemeClr val="tx1"/>
                </a:solidFill>
              </a:rPr>
              <a:t>A, Dehiscence to the lateral surgical wound that was present for 6 weeks and was nonresponsive to standard postoperative wound care of moist gauze dressings. B, UBM micronized particles were poured into the tunneling aspect of the wound and covered with a </a:t>
            </a:r>
            <a:r>
              <a:rPr lang="en-US" sz="2400" dirty="0" err="1">
                <a:solidFill>
                  <a:schemeClr val="tx1"/>
                </a:solidFill>
              </a:rPr>
              <a:t>nonadherent</a:t>
            </a:r>
            <a:r>
              <a:rPr lang="en-US" sz="2400" dirty="0">
                <a:solidFill>
                  <a:schemeClr val="tx1"/>
                </a:solidFill>
              </a:rPr>
              <a:t> dressing and sterile gauze. C, The wound was healed after 4 weeks of treatment.</a:t>
            </a:r>
            <a:endParaRPr lang="en-US" sz="2200" dirty="0">
              <a:solidFill>
                <a:schemeClr val="tx1"/>
              </a:solidFill>
            </a:endParaRP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5688044" y="5529232"/>
            <a:ext cx="5829286" cy="954107"/>
          </a:xfrm>
          <a:prstGeom prst="rect">
            <a:avLst/>
          </a:prstGeom>
          <a:noFill/>
        </p:spPr>
        <p:txBody>
          <a:bodyPr wrap="square" rtlCol="0">
            <a:spAutoFit/>
          </a:bodyPr>
          <a:lstStyle/>
          <a:p>
            <a:pPr marL="403225" indent="-403225">
              <a:buClr>
                <a:srgbClr val="C00000"/>
              </a:buClr>
            </a:pPr>
            <a:r>
              <a:rPr lang="en-US" sz="1400" dirty="0"/>
              <a:t>Kimmel, H., </a:t>
            </a:r>
            <a:r>
              <a:rPr lang="en-US" sz="1400" dirty="0" err="1"/>
              <a:t>Rahn</a:t>
            </a:r>
            <a:r>
              <a:rPr lang="en-US" sz="1400" dirty="0"/>
              <a:t>, M., &amp; Gilbert, T. W. (2010). The clinical effectiveness in wound healing with extracellular matrix derived from porcine urinary bladder matrix: a case series on severe chronic wounds. </a:t>
            </a:r>
            <a:r>
              <a:rPr lang="en-US" sz="1400" i="1" dirty="0"/>
              <a:t>The journal of the American College of Certified Wound Specialists</a:t>
            </a:r>
            <a:r>
              <a:rPr lang="en-US" sz="1400" dirty="0"/>
              <a:t>, </a:t>
            </a:r>
            <a:r>
              <a:rPr lang="en-US" sz="1400" i="1" dirty="0"/>
              <a:t>2</a:t>
            </a:r>
            <a:r>
              <a:rPr lang="en-US" sz="1400" dirty="0"/>
              <a:t>(3), 55–59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1" y="635601"/>
            <a:ext cx="2880765" cy="5745345"/>
          </a:xfrm>
          <a:prstGeom prst="rect">
            <a:avLst/>
          </a:prstGeom>
        </p:spPr>
      </p:pic>
    </p:spTree>
    <p:extLst>
      <p:ext uri="{BB962C8B-B14F-4D97-AF65-F5344CB8AC3E}">
        <p14:creationId xmlns:p14="http://schemas.microsoft.com/office/powerpoint/2010/main" val="180960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57" y="335495"/>
            <a:ext cx="10857573" cy="1325563"/>
          </a:xfrm>
        </p:spPr>
        <p:txBody>
          <a:bodyPr>
            <a:normAutofit/>
          </a:bodyPr>
          <a:lstStyle/>
          <a:p>
            <a:pPr algn="ctr">
              <a:buClr>
                <a:srgbClr val="C00000"/>
              </a:buClr>
            </a:pPr>
            <a:r>
              <a:rPr lang="en-US" sz="4000" dirty="0"/>
              <a:t>How effective is porcine mesothelium matrix as a biomaterial for wound healing?</a:t>
            </a:r>
          </a:p>
        </p:txBody>
      </p:sp>
      <p:sp>
        <p:nvSpPr>
          <p:cNvPr id="3" name="Content Placeholder 2"/>
          <p:cNvSpPr>
            <a:spLocks noGrp="1"/>
          </p:cNvSpPr>
          <p:nvPr>
            <p:ph idx="1"/>
          </p:nvPr>
        </p:nvSpPr>
        <p:spPr>
          <a:xfrm>
            <a:off x="5822066" y="1817944"/>
            <a:ext cx="6144860" cy="4250712"/>
          </a:xfrm>
        </p:spPr>
        <p:txBody>
          <a:bodyPr>
            <a:noAutofit/>
          </a:bodyPr>
          <a:lstStyle/>
          <a:p>
            <a:pPr marL="400050" lvl="2" indent="-285750">
              <a:buClr>
                <a:srgbClr val="C00000"/>
              </a:buClr>
            </a:pPr>
            <a:br>
              <a:rPr lang="en-US" sz="2400" dirty="0">
                <a:solidFill>
                  <a:schemeClr val="tx1"/>
                </a:solidFill>
              </a:rPr>
            </a:br>
            <a:r>
              <a:rPr lang="en-US" sz="2400" dirty="0">
                <a:solidFill>
                  <a:schemeClr val="tx1"/>
                </a:solidFill>
              </a:rPr>
              <a:t>A, A necrotic diabetic ulcer to the medial aspect of the patient’s right foot. B, Debridement in the operating room down to joint capsule. C, A thick UBM sheet was hydrated in normal saline, fenestrated, and then sutured to the wound base. D, The full thickness wound was healed in 13 weeks from the date of surgery.</a:t>
            </a:r>
            <a:endParaRPr lang="en-US" sz="2200" dirty="0">
              <a:solidFill>
                <a:schemeClr val="tx1"/>
              </a:solidFill>
            </a:endParaRP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065134" y="5795394"/>
            <a:ext cx="5829286" cy="954107"/>
          </a:xfrm>
          <a:prstGeom prst="rect">
            <a:avLst/>
          </a:prstGeom>
          <a:noFill/>
        </p:spPr>
        <p:txBody>
          <a:bodyPr wrap="square" rtlCol="0">
            <a:spAutoFit/>
          </a:bodyPr>
          <a:lstStyle/>
          <a:p>
            <a:pPr marL="403225" indent="-403225">
              <a:buClr>
                <a:srgbClr val="C00000"/>
              </a:buClr>
            </a:pPr>
            <a:r>
              <a:rPr lang="en-US" sz="1400" dirty="0"/>
              <a:t>Kimmel, H., </a:t>
            </a:r>
            <a:r>
              <a:rPr lang="en-US" sz="1400" dirty="0" err="1"/>
              <a:t>Rahn</a:t>
            </a:r>
            <a:r>
              <a:rPr lang="en-US" sz="1400" dirty="0"/>
              <a:t>, M., &amp; Gilbert, T. W. (2010). The clinical effectiveness in wound healing with extracellular matrix derived from porcine urinary bladder matrix: a case series on severe chronic wounds. </a:t>
            </a:r>
            <a:r>
              <a:rPr lang="en-US" sz="1400" i="1" dirty="0"/>
              <a:t>The journal of the American College of Certified Wound Specialists</a:t>
            </a:r>
            <a:r>
              <a:rPr lang="en-US" sz="1400" dirty="0"/>
              <a:t>, </a:t>
            </a:r>
            <a:r>
              <a:rPr lang="en-US" sz="1400" i="1" dirty="0"/>
              <a:t>2</a:t>
            </a:r>
            <a:r>
              <a:rPr lang="en-US" sz="1400" dirty="0"/>
              <a:t>(3), 55–59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72" y="2077888"/>
            <a:ext cx="5591262" cy="3730824"/>
          </a:xfrm>
          <a:prstGeom prst="rect">
            <a:avLst/>
          </a:prstGeom>
        </p:spPr>
      </p:pic>
    </p:spTree>
    <p:extLst>
      <p:ext uri="{BB962C8B-B14F-4D97-AF65-F5344CB8AC3E}">
        <p14:creationId xmlns:p14="http://schemas.microsoft.com/office/powerpoint/2010/main" val="160017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192" y="335495"/>
            <a:ext cx="7750138" cy="1325563"/>
          </a:xfrm>
        </p:spPr>
        <p:txBody>
          <a:bodyPr>
            <a:normAutofit fontScale="90000"/>
          </a:bodyPr>
          <a:lstStyle/>
          <a:p>
            <a:pPr algn="ctr">
              <a:buClr>
                <a:srgbClr val="C00000"/>
              </a:buClr>
            </a:pPr>
            <a:r>
              <a:rPr lang="en-US" sz="4000" dirty="0"/>
              <a:t>How effective is porcine mesothelium matrix as a biomaterial for wound healing?</a:t>
            </a:r>
          </a:p>
        </p:txBody>
      </p:sp>
      <p:sp>
        <p:nvSpPr>
          <p:cNvPr id="3" name="Content Placeholder 2"/>
          <p:cNvSpPr>
            <a:spLocks noGrp="1"/>
          </p:cNvSpPr>
          <p:nvPr>
            <p:ph idx="1"/>
          </p:nvPr>
        </p:nvSpPr>
        <p:spPr>
          <a:xfrm>
            <a:off x="4433104" y="2232627"/>
            <a:ext cx="6144860" cy="4250712"/>
          </a:xfrm>
        </p:spPr>
        <p:txBody>
          <a:bodyPr>
            <a:noAutofit/>
          </a:bodyPr>
          <a:lstStyle/>
          <a:p>
            <a:pPr marL="400050" lvl="2" indent="-285750">
              <a:buClr>
                <a:srgbClr val="C00000"/>
              </a:buClr>
            </a:pPr>
            <a:r>
              <a:rPr lang="en-US" dirty="0">
                <a:solidFill>
                  <a:schemeClr val="tx1"/>
                </a:solidFill>
              </a:rPr>
              <a:t>A, An ulceration to the lateral aspect of this patient’s right foot probed to bone. Radiographs were suggestive of osteomyelitis to the fifth metatarsal head. Right partial fifth ray resection was performed and left open to allow further drainage of infection. Negative pressure wound therapy was used for 1 month, improving wound size. B, Negative pressure wound therapy was discontinued and once-a-week UBM treatments were initiated. C, The wound was completely healed in 9 weeks.</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065134" y="5795394"/>
            <a:ext cx="5829286" cy="954107"/>
          </a:xfrm>
          <a:prstGeom prst="rect">
            <a:avLst/>
          </a:prstGeom>
          <a:noFill/>
        </p:spPr>
        <p:txBody>
          <a:bodyPr wrap="square" rtlCol="0">
            <a:spAutoFit/>
          </a:bodyPr>
          <a:lstStyle/>
          <a:p>
            <a:pPr marL="403225" indent="-403225">
              <a:buClr>
                <a:srgbClr val="C00000"/>
              </a:buClr>
            </a:pPr>
            <a:r>
              <a:rPr lang="en-US" sz="1400" dirty="0"/>
              <a:t>Kimmel, H., </a:t>
            </a:r>
            <a:r>
              <a:rPr lang="en-US" sz="1400" dirty="0" err="1"/>
              <a:t>Rahn</a:t>
            </a:r>
            <a:r>
              <a:rPr lang="en-US" sz="1400" dirty="0"/>
              <a:t>, M., &amp; Gilbert, T. W. (2010). The clinical effectiveness in wound healing with extracellular matrix derived from porcine urinary bladder matrix: a case series on severe chronic wounds. </a:t>
            </a:r>
            <a:r>
              <a:rPr lang="en-US" sz="1400" i="1" dirty="0"/>
              <a:t>The journal of the American College of Certified Wound Specialists</a:t>
            </a:r>
            <a:r>
              <a:rPr lang="en-US" sz="1400" dirty="0"/>
              <a:t>, </a:t>
            </a:r>
            <a:r>
              <a:rPr lang="en-US" sz="1400" i="1" dirty="0"/>
              <a:t>2</a:t>
            </a:r>
            <a:r>
              <a:rPr lang="en-US" sz="1400" dirty="0"/>
              <a:t>(3), 55–59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27" y="721810"/>
            <a:ext cx="2880765" cy="5761529"/>
          </a:xfrm>
          <a:prstGeom prst="rect">
            <a:avLst/>
          </a:prstGeom>
        </p:spPr>
      </p:pic>
    </p:spTree>
    <p:extLst>
      <p:ext uri="{BB962C8B-B14F-4D97-AF65-F5344CB8AC3E}">
        <p14:creationId xmlns:p14="http://schemas.microsoft.com/office/powerpoint/2010/main" val="158155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51403"/>
            <a:ext cx="10849510" cy="1325563"/>
          </a:xfrm>
        </p:spPr>
        <p:txBody>
          <a:bodyPr>
            <a:normAutofit/>
          </a:bodyPr>
          <a:lstStyle/>
          <a:p>
            <a:pPr algn="ctr">
              <a:buClr>
                <a:srgbClr val="C00000"/>
              </a:buClr>
            </a:pPr>
            <a:r>
              <a:rPr lang="en-US" sz="4000" dirty="0"/>
              <a:t>What are the indications for </a:t>
            </a:r>
            <a:r>
              <a:rPr lang="en-US" sz="4000" dirty="0" err="1"/>
              <a:t>ACell</a:t>
            </a:r>
            <a:r>
              <a:rPr lang="en-US" sz="4000" dirty="0"/>
              <a:t>? </a:t>
            </a:r>
          </a:p>
        </p:txBody>
      </p:sp>
      <p:sp>
        <p:nvSpPr>
          <p:cNvPr id="5" name="TextBox 4"/>
          <p:cNvSpPr txBox="1"/>
          <p:nvPr/>
        </p:nvSpPr>
        <p:spPr>
          <a:xfrm>
            <a:off x="4564284" y="5831950"/>
            <a:ext cx="7627716" cy="738664"/>
          </a:xfrm>
          <a:prstGeom prst="rect">
            <a:avLst/>
          </a:prstGeom>
          <a:noFill/>
        </p:spPr>
        <p:txBody>
          <a:bodyPr wrap="square" rtlCol="0">
            <a:spAutoFit/>
          </a:bodyPr>
          <a:lstStyle/>
          <a:p>
            <a:pPr marL="403225" indent="-403225">
              <a:buClr>
                <a:srgbClr val="C00000"/>
              </a:buClr>
            </a:pPr>
            <a:r>
              <a:rPr lang="en-US" sz="1400" dirty="0"/>
              <a:t>Broder K, et al. Use of porcine urinary bladder wound matrix in nursing home patients as a non-surgical option to heal a large stage IV ischial pressure ulcer and a limb-threatening lower extremity wound. JAMDA, 2015, March (16) 3, B3-B11. </a:t>
            </a:r>
          </a:p>
        </p:txBody>
      </p:sp>
      <p:sp>
        <p:nvSpPr>
          <p:cNvPr id="8" name="Rectangle 7"/>
          <p:cNvSpPr/>
          <p:nvPr/>
        </p:nvSpPr>
        <p:spPr>
          <a:xfrm>
            <a:off x="814781" y="1676966"/>
            <a:ext cx="10278320" cy="4154984"/>
          </a:xfrm>
          <a:prstGeom prst="rect">
            <a:avLst/>
          </a:prstGeom>
        </p:spPr>
        <p:txBody>
          <a:bodyPr wrap="square">
            <a:spAutoFit/>
          </a:bodyPr>
          <a:lstStyle/>
          <a:p>
            <a:pPr marL="285750" indent="-285750">
              <a:buClr>
                <a:srgbClr val="C00000"/>
              </a:buClr>
              <a:buFont typeface="Arial" charset="0"/>
              <a:buChar char="•"/>
            </a:pPr>
            <a:r>
              <a:rPr lang="en-US" sz="2400" dirty="0"/>
              <a:t>When patients with pressure ulcers or lower extremity wounds refuse operative management or they are unable to be cleared medically to undergo flap reconstruction, adjunctive novel therapies can be employed including wound matrix application.</a:t>
            </a:r>
          </a:p>
          <a:p>
            <a:pPr marL="285750" indent="-285750">
              <a:buClr>
                <a:srgbClr val="C00000"/>
              </a:buClr>
              <a:buFont typeface="Arial" charset="0"/>
              <a:buChar char="•"/>
            </a:pPr>
            <a:r>
              <a:rPr lang="en-US" sz="2400" dirty="0"/>
              <a:t>Porcine Urinary Bladder Matrix (UBM) maintains and supports a healing environment for wound management. It is indicated for the management of partial and full thickness wounds, pressure ulcers, venous ulcers, diabetic ulcers, chronic vascular ulcers, tunneled/undermined wounds, surgical wounds, traumatic wounds, and draining wounds. </a:t>
            </a:r>
          </a:p>
          <a:p>
            <a:pPr marL="285750" indent="-285750">
              <a:buClr>
                <a:srgbClr val="C00000"/>
              </a:buClr>
              <a:buFont typeface="Arial" charset="0"/>
              <a:buChar char="•"/>
            </a:pPr>
            <a:r>
              <a:rPr lang="en-US" sz="2400" dirty="0"/>
              <a:t>When applied to a wound, porcine urinary bladder matrix changes the healing response, resulting in remodeled, functional, site specific tissue.</a:t>
            </a:r>
          </a:p>
        </p:txBody>
      </p:sp>
    </p:spTree>
    <p:extLst>
      <p:ext uri="{BB962C8B-B14F-4D97-AF65-F5344CB8AC3E}">
        <p14:creationId xmlns:p14="http://schemas.microsoft.com/office/powerpoint/2010/main" val="212425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81194"/>
            <a:ext cx="10849510" cy="1325563"/>
          </a:xfrm>
        </p:spPr>
        <p:txBody>
          <a:bodyPr>
            <a:normAutofit/>
          </a:bodyPr>
          <a:lstStyle/>
          <a:p>
            <a:pPr algn="ctr">
              <a:buClr>
                <a:srgbClr val="C00000"/>
              </a:buClr>
            </a:pPr>
            <a:r>
              <a:rPr lang="en-US" sz="4000" dirty="0"/>
              <a:t>What are the indications for </a:t>
            </a:r>
            <a:r>
              <a:rPr lang="en-US" sz="4000" dirty="0" err="1"/>
              <a:t>ACell</a:t>
            </a:r>
            <a:r>
              <a:rPr lang="en-US" sz="4000" dirty="0"/>
              <a:t>? </a:t>
            </a:r>
          </a:p>
        </p:txBody>
      </p:sp>
      <p:sp>
        <p:nvSpPr>
          <p:cNvPr id="5" name="TextBox 4"/>
          <p:cNvSpPr txBox="1"/>
          <p:nvPr/>
        </p:nvSpPr>
        <p:spPr>
          <a:xfrm>
            <a:off x="4564284" y="5831950"/>
            <a:ext cx="7627716" cy="738664"/>
          </a:xfrm>
          <a:prstGeom prst="rect">
            <a:avLst/>
          </a:prstGeom>
          <a:noFill/>
        </p:spPr>
        <p:txBody>
          <a:bodyPr wrap="square" rtlCol="0">
            <a:spAutoFit/>
          </a:bodyPr>
          <a:lstStyle/>
          <a:p>
            <a:pPr marL="403225" indent="-403225">
              <a:buClr>
                <a:srgbClr val="C00000"/>
              </a:buClr>
            </a:pPr>
            <a:r>
              <a:rPr lang="en-US" sz="1400" dirty="0"/>
              <a:t>Kraemer BA, Geiger SE, </a:t>
            </a:r>
            <a:r>
              <a:rPr lang="en-US" sz="1400" dirty="0" err="1"/>
              <a:t>Deigni</a:t>
            </a:r>
            <a:r>
              <a:rPr lang="en-US" sz="1400" dirty="0"/>
              <a:t> OA, Watson JT. Management of Open Lower Extremity Wounds With Concomitant Fracture Using a Porcine Urinary Bladder Matrix. Wounds. 2016 Nov;28(11):387-394. PMID: 27861131.</a:t>
            </a:r>
          </a:p>
        </p:txBody>
      </p:sp>
      <p:sp>
        <p:nvSpPr>
          <p:cNvPr id="8" name="Rectangle 7"/>
          <p:cNvSpPr/>
          <p:nvPr/>
        </p:nvSpPr>
        <p:spPr>
          <a:xfrm>
            <a:off x="490690" y="938303"/>
            <a:ext cx="10278320" cy="5262979"/>
          </a:xfrm>
          <a:prstGeom prst="rect">
            <a:avLst/>
          </a:prstGeom>
        </p:spPr>
        <p:txBody>
          <a:bodyPr wrap="square">
            <a:spAutoFit/>
          </a:bodyPr>
          <a:lstStyle/>
          <a:p>
            <a:pPr marL="285750" indent="-285750">
              <a:buClr>
                <a:srgbClr val="C00000"/>
              </a:buClr>
              <a:buFont typeface="Arial" charset="0"/>
              <a:buChar char="•"/>
            </a:pPr>
            <a:r>
              <a:rPr lang="en-US" sz="2400" b="1" dirty="0"/>
              <a:t>Flap Surgery</a:t>
            </a:r>
            <a:r>
              <a:rPr lang="en-US" sz="2400" dirty="0"/>
              <a:t>: The use of urinary bladder matrix products provides a new approach to managing patients who are considered poor flap candidates or who are reluctant to undergo flap surgery unless absolutely necessary. </a:t>
            </a:r>
          </a:p>
          <a:p>
            <a:pPr marL="285750" indent="-285750">
              <a:buClr>
                <a:srgbClr val="C00000"/>
              </a:buClr>
              <a:buFont typeface="Arial" charset="0"/>
              <a:buChar char="•"/>
            </a:pPr>
            <a:r>
              <a:rPr lang="en-US" sz="2400" dirty="0"/>
              <a:t>There is evidence that the use of UBM is effective in the management of lower extremity wounds that previously would have only been treated with a regional or free flap. </a:t>
            </a:r>
          </a:p>
          <a:p>
            <a:pPr marL="285750" indent="-285750">
              <a:buClr>
                <a:srgbClr val="C00000"/>
              </a:buClr>
              <a:buFont typeface="Arial" charset="0"/>
              <a:buChar char="•"/>
            </a:pPr>
            <a:r>
              <a:rPr lang="en-US" sz="2400" dirty="0"/>
              <a:t>Complex wounds previously believed to be incapable of healing can now be closed with the use of these products alone or in conjunction with skin grafting. </a:t>
            </a:r>
          </a:p>
          <a:p>
            <a:pPr marL="285750" indent="-285750">
              <a:buClr>
                <a:srgbClr val="C00000"/>
              </a:buClr>
              <a:buFont typeface="Arial" charset="0"/>
              <a:buChar char="•"/>
            </a:pPr>
            <a:r>
              <a:rPr lang="en-US" sz="2400" dirty="0"/>
              <a:t>UBM-ECM products have been found to facilitate healing despite the presence of exposed hardware and positive bacterial cultures — provided all grossly devitalized bone has been removed. </a:t>
            </a:r>
          </a:p>
          <a:p>
            <a:pPr marL="285750" indent="-285750">
              <a:buClr>
                <a:srgbClr val="C00000"/>
              </a:buClr>
              <a:buFont typeface="Arial" charset="0"/>
              <a:buChar char="•"/>
            </a:pPr>
            <a:r>
              <a:rPr lang="en-US" sz="2400" dirty="0"/>
              <a:t>Further study is indicated to determine its role in lower extremity trauma wound management.</a:t>
            </a:r>
          </a:p>
        </p:txBody>
      </p:sp>
    </p:spTree>
    <p:extLst>
      <p:ext uri="{BB962C8B-B14F-4D97-AF65-F5344CB8AC3E}">
        <p14:creationId xmlns:p14="http://schemas.microsoft.com/office/powerpoint/2010/main" val="29758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81194"/>
            <a:ext cx="10849510" cy="1325563"/>
          </a:xfrm>
        </p:spPr>
        <p:txBody>
          <a:bodyPr>
            <a:normAutofit/>
          </a:bodyPr>
          <a:lstStyle/>
          <a:p>
            <a:pPr algn="ctr">
              <a:buClr>
                <a:srgbClr val="C00000"/>
              </a:buClr>
            </a:pPr>
            <a:r>
              <a:rPr lang="en-US" sz="4000" dirty="0"/>
              <a:t>What are the indications for </a:t>
            </a:r>
            <a:r>
              <a:rPr lang="en-US" sz="4000" dirty="0" err="1"/>
              <a:t>ACell</a:t>
            </a:r>
            <a:r>
              <a:rPr lang="en-US" sz="4000" dirty="0"/>
              <a:t>? </a:t>
            </a:r>
          </a:p>
        </p:txBody>
      </p:sp>
      <p:sp>
        <p:nvSpPr>
          <p:cNvPr id="5" name="TextBox 4"/>
          <p:cNvSpPr txBox="1"/>
          <p:nvPr/>
        </p:nvSpPr>
        <p:spPr>
          <a:xfrm>
            <a:off x="4467828" y="5719378"/>
            <a:ext cx="7627716" cy="738664"/>
          </a:xfrm>
          <a:prstGeom prst="rect">
            <a:avLst/>
          </a:prstGeom>
          <a:noFill/>
        </p:spPr>
        <p:txBody>
          <a:bodyPr wrap="square" rtlCol="0">
            <a:spAutoFit/>
          </a:bodyPr>
          <a:lstStyle/>
          <a:p>
            <a:pPr marL="403225" indent="-403225">
              <a:buClr>
                <a:srgbClr val="C00000"/>
              </a:buClr>
            </a:pPr>
            <a:r>
              <a:rPr lang="en-US" sz="1400" dirty="0"/>
              <a:t>Dillingham, Claire &amp; </a:t>
            </a:r>
            <a:r>
              <a:rPr lang="en-US" sz="1400" dirty="0" err="1"/>
              <a:t>Jorizzo</a:t>
            </a:r>
            <a:r>
              <a:rPr lang="en-US" sz="1400" dirty="0"/>
              <a:t>, Joseph. (2019). Managing Ulcers Associated with Pyoderma </a:t>
            </a:r>
            <a:r>
              <a:rPr lang="en-US" sz="1400" dirty="0" err="1"/>
              <a:t>Gangrenosum</a:t>
            </a:r>
            <a:r>
              <a:rPr lang="en-US" sz="1400" dirty="0"/>
              <a:t> with a Urinary Bladder Matrix and Negative-Pressure Wound Therapy. Advances in Skin &amp; Wound Care, 32, 70-76. https://</a:t>
            </a:r>
            <a:r>
              <a:rPr lang="en-US" sz="1400" dirty="0" err="1"/>
              <a:t>doi.org</a:t>
            </a:r>
            <a:r>
              <a:rPr lang="en-US" sz="1400" dirty="0"/>
              <a:t>/10.1097/01.ASW.0000546120.32681.bc</a:t>
            </a:r>
          </a:p>
        </p:txBody>
      </p:sp>
      <p:sp>
        <p:nvSpPr>
          <p:cNvPr id="8" name="Rectangle 7"/>
          <p:cNvSpPr/>
          <p:nvPr/>
        </p:nvSpPr>
        <p:spPr>
          <a:xfrm>
            <a:off x="629586" y="1933726"/>
            <a:ext cx="10278320" cy="3785652"/>
          </a:xfrm>
          <a:prstGeom prst="rect">
            <a:avLst/>
          </a:prstGeom>
        </p:spPr>
        <p:txBody>
          <a:bodyPr wrap="square">
            <a:spAutoFit/>
          </a:bodyPr>
          <a:lstStyle/>
          <a:p>
            <a:pPr marL="285750" indent="-285750">
              <a:buClr>
                <a:srgbClr val="C00000"/>
              </a:buClr>
              <a:buFont typeface="Arial" charset="0"/>
              <a:buChar char="•"/>
            </a:pPr>
            <a:r>
              <a:rPr lang="en-US" sz="2400" b="1" dirty="0"/>
              <a:t>Pyoderma </a:t>
            </a:r>
            <a:r>
              <a:rPr lang="en-US" sz="2400" b="1" dirty="0" err="1"/>
              <a:t>Gengrenosum</a:t>
            </a:r>
            <a:r>
              <a:rPr lang="en-US" sz="2400" dirty="0"/>
              <a:t>: A case study of one patient with a Pyoderma </a:t>
            </a:r>
            <a:r>
              <a:rPr lang="en-US" sz="2400" dirty="0" err="1"/>
              <a:t>Gangrenosum</a:t>
            </a:r>
            <a:r>
              <a:rPr lang="en-US" sz="2400" dirty="0"/>
              <a:t>-related ulcer treated with a porcine urinary bladder matrix and negative-pressure wound therapy demonstrated that this treatment combination provided pain relief, coverage of the wound, an acceptable aesthetic outcome, and long-term stability.</a:t>
            </a:r>
          </a:p>
          <a:p>
            <a:pPr marL="285750" indent="-285750">
              <a:buClr>
                <a:srgbClr val="C00000"/>
              </a:buClr>
              <a:buFont typeface="Arial" charset="0"/>
              <a:buChar char="•"/>
            </a:pPr>
            <a:r>
              <a:rPr lang="en-US" sz="2400" dirty="0"/>
              <a:t>A successful outcome can be achieved with the combination of UBM and VAC technology. In this case, this combination aided in the deposition of granulation tissue, which restored the defect to the level of the surrounding skin and provided an excellent bed for placement of a skin graft. The result was therefore durable and minimized scarring and contour abnormalities</a:t>
            </a:r>
          </a:p>
        </p:txBody>
      </p:sp>
    </p:spTree>
    <p:extLst>
      <p:ext uri="{BB962C8B-B14F-4D97-AF65-F5344CB8AC3E}">
        <p14:creationId xmlns:p14="http://schemas.microsoft.com/office/powerpoint/2010/main" val="103990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r>
              <a:rPr lang="en-US" sz="4000" dirty="0"/>
              <a:t>What other types of wounds is </a:t>
            </a:r>
            <a:r>
              <a:rPr lang="en-US" sz="4000" dirty="0" err="1"/>
              <a:t>ACell</a:t>
            </a:r>
            <a:r>
              <a:rPr lang="en-US" sz="4000" dirty="0"/>
              <a:t> used to treat? </a:t>
            </a:r>
          </a:p>
        </p:txBody>
      </p:sp>
      <p:sp>
        <p:nvSpPr>
          <p:cNvPr id="3" name="Content Placeholder 2"/>
          <p:cNvSpPr>
            <a:spLocks noGrp="1"/>
          </p:cNvSpPr>
          <p:nvPr>
            <p:ph idx="1"/>
          </p:nvPr>
        </p:nvSpPr>
        <p:spPr>
          <a:xfrm>
            <a:off x="347240" y="4404315"/>
            <a:ext cx="8562762" cy="221468"/>
          </a:xfrm>
        </p:spPr>
        <p:txBody>
          <a:bodyPr>
            <a:noAutofit/>
          </a:bodyPr>
          <a:lstStyle/>
          <a:p>
            <a:pPr marL="114300" lvl="2" indent="0">
              <a:buNone/>
            </a:pPr>
            <a:r>
              <a:rPr lang="en-US" sz="1600" dirty="0" err="1">
                <a:solidFill>
                  <a:schemeClr val="tx1"/>
                </a:solidFill>
              </a:rPr>
              <a:t>ACell</a:t>
            </a:r>
            <a:r>
              <a:rPr lang="en-US" sz="1600" dirty="0">
                <a:solidFill>
                  <a:schemeClr val="tx1"/>
                </a:solidFill>
              </a:rPr>
              <a:t> </a:t>
            </a:r>
            <a:r>
              <a:rPr lang="en-US" sz="1600" dirty="0" err="1">
                <a:solidFill>
                  <a:schemeClr val="tx1"/>
                </a:solidFill>
              </a:rPr>
              <a:t>MatriStem</a:t>
            </a:r>
            <a:r>
              <a:rPr lang="en-US" sz="1600" dirty="0">
                <a:solidFill>
                  <a:schemeClr val="tx1"/>
                </a:solidFill>
              </a:rPr>
              <a:t> product illustrations; </a:t>
            </a:r>
            <a:r>
              <a:rPr lang="en-US" sz="1600" b="1" dirty="0">
                <a:solidFill>
                  <a:schemeClr val="tx1"/>
                </a:solidFill>
              </a:rPr>
              <a:t>(A)</a:t>
            </a:r>
            <a:r>
              <a:rPr lang="en-US" sz="1600" dirty="0">
                <a:solidFill>
                  <a:schemeClr val="tx1"/>
                </a:solidFill>
              </a:rPr>
              <a:t> </a:t>
            </a:r>
            <a:r>
              <a:rPr lang="en-US" sz="1600" dirty="0" err="1">
                <a:solidFill>
                  <a:schemeClr val="tx1"/>
                </a:solidFill>
              </a:rPr>
              <a:t>MicroMatrix</a:t>
            </a:r>
            <a:r>
              <a:rPr lang="en-US" sz="1600" dirty="0">
                <a:solidFill>
                  <a:schemeClr val="tx1"/>
                </a:solidFill>
              </a:rPr>
              <a:t>, </a:t>
            </a:r>
            <a:r>
              <a:rPr lang="en-US" sz="1600" b="1" dirty="0">
                <a:solidFill>
                  <a:schemeClr val="tx1"/>
                </a:solidFill>
              </a:rPr>
              <a:t>(B)</a:t>
            </a:r>
            <a:r>
              <a:rPr lang="en-US" sz="1600" dirty="0">
                <a:solidFill>
                  <a:schemeClr val="tx1"/>
                </a:solidFill>
              </a:rPr>
              <a:t> Wound Matrix, </a:t>
            </a:r>
            <a:r>
              <a:rPr lang="en-US" sz="1600" b="1" dirty="0">
                <a:solidFill>
                  <a:schemeClr val="tx1"/>
                </a:solidFill>
              </a:rPr>
              <a:t>(C)</a:t>
            </a:r>
            <a:r>
              <a:rPr lang="en-US" sz="1600" dirty="0">
                <a:solidFill>
                  <a:schemeClr val="tx1"/>
                </a:solidFill>
              </a:rPr>
              <a:t> Multilayer Wound Matrix, </a:t>
            </a:r>
            <a:r>
              <a:rPr lang="en-US" sz="1600" b="1" dirty="0">
                <a:solidFill>
                  <a:schemeClr val="tx1"/>
                </a:solidFill>
              </a:rPr>
              <a:t>(D)</a:t>
            </a:r>
            <a:r>
              <a:rPr lang="en-US" sz="1600" dirty="0">
                <a:solidFill>
                  <a:schemeClr val="tx1"/>
                </a:solidFill>
              </a:rPr>
              <a:t> Burn Matrix.</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r>
              <a:rPr lang="en-US" sz="1600" dirty="0"/>
              <a:t>. </a:t>
            </a:r>
          </a:p>
        </p:txBody>
      </p:sp>
      <p:sp>
        <p:nvSpPr>
          <p:cNvPr id="5" name="TextBox 4"/>
          <p:cNvSpPr txBox="1"/>
          <p:nvPr/>
        </p:nvSpPr>
        <p:spPr>
          <a:xfrm>
            <a:off x="6219959" y="6026543"/>
            <a:ext cx="5829286" cy="523220"/>
          </a:xfrm>
          <a:prstGeom prst="rect">
            <a:avLst/>
          </a:prstGeom>
          <a:noFill/>
        </p:spPr>
        <p:txBody>
          <a:bodyPr wrap="square" rtlCol="0">
            <a:spAutoFit/>
          </a:bodyPr>
          <a:lstStyle/>
          <a:p>
            <a:pPr marL="403225" indent="-403225"/>
            <a:r>
              <a:rPr lang="en-US" sz="1400" dirty="0"/>
              <a:t>Justine S. Kim, Alexander J. Kaminsky, J. Blair </a:t>
            </a:r>
            <a:r>
              <a:rPr lang="en-US" sz="1400" dirty="0" err="1"/>
              <a:t>Summitt</a:t>
            </a:r>
            <a:r>
              <a:rPr lang="en-US" sz="1400" dirty="0"/>
              <a:t>, and Wesley P. </a:t>
            </a:r>
            <a:r>
              <a:rPr lang="en-US" sz="1400" dirty="0" err="1"/>
              <a:t>Thayer.Advances</a:t>
            </a:r>
            <a:r>
              <a:rPr lang="en-US" sz="1400" dirty="0"/>
              <a:t> in Wound </a:t>
            </a:r>
            <a:r>
              <a:rPr lang="en-US" sz="1400" dirty="0" err="1"/>
              <a:t>Care.Dec</a:t>
            </a:r>
            <a:r>
              <a:rPr lang="en-US" sz="1400" dirty="0"/>
              <a:t> 2016.546-552.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13" y="2800066"/>
            <a:ext cx="6679315" cy="1514988"/>
          </a:xfrm>
          <a:prstGeom prst="rect">
            <a:avLst/>
          </a:prstGeom>
        </p:spPr>
      </p:pic>
      <p:sp>
        <p:nvSpPr>
          <p:cNvPr id="8" name="Rectangle 7"/>
          <p:cNvSpPr/>
          <p:nvPr/>
        </p:nvSpPr>
        <p:spPr>
          <a:xfrm>
            <a:off x="1203767" y="1558790"/>
            <a:ext cx="9630137" cy="1200329"/>
          </a:xfrm>
          <a:prstGeom prst="rect">
            <a:avLst/>
          </a:prstGeom>
        </p:spPr>
        <p:txBody>
          <a:bodyPr wrap="square">
            <a:spAutoFit/>
          </a:bodyPr>
          <a:lstStyle/>
          <a:p>
            <a:r>
              <a:rPr lang="en-US" dirty="0">
                <a:latin typeface="Arial" charset="0"/>
                <a:ea typeface="Arial" charset="0"/>
                <a:cs typeface="Arial" charset="0"/>
              </a:rPr>
              <a:t>Burn injury reconstruction: </a:t>
            </a:r>
            <a:r>
              <a:rPr lang="en-US" dirty="0" err="1">
                <a:latin typeface="Arial" charset="0"/>
                <a:ea typeface="Arial" charset="0"/>
                <a:cs typeface="Arial" charset="0"/>
              </a:rPr>
              <a:t>ACell</a:t>
            </a:r>
            <a:r>
              <a:rPr lang="en-US" dirty="0">
                <a:latin typeface="Arial" charset="0"/>
                <a:ea typeface="Arial" charset="0"/>
                <a:cs typeface="Arial" charset="0"/>
              </a:rPr>
              <a:t> has been shown to be effective in the treatment for deep partial-thickness burns. Data showed quick time to re-epithelialization and healing, no contracture development or postoperative complications, and eliminated the need for subsequent autografting. </a:t>
            </a:r>
          </a:p>
        </p:txBody>
      </p:sp>
      <p:sp>
        <p:nvSpPr>
          <p:cNvPr id="9" name="Content Placeholder 2"/>
          <p:cNvSpPr txBox="1">
            <a:spLocks/>
          </p:cNvSpPr>
          <p:nvPr/>
        </p:nvSpPr>
        <p:spPr>
          <a:xfrm>
            <a:off x="6713316" y="4895978"/>
            <a:ext cx="5655016" cy="819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10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10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lvl="2" indent="0">
              <a:buNone/>
            </a:pPr>
            <a:r>
              <a:rPr lang="en-US" sz="1600" dirty="0">
                <a:solidFill>
                  <a:schemeClr val="tx1"/>
                </a:solidFill>
              </a:rPr>
              <a:t>A 21-year-old female with a grease burn. Images from </a:t>
            </a:r>
            <a:r>
              <a:rPr lang="en-US" sz="1600" i="1" dirty="0">
                <a:solidFill>
                  <a:schemeClr val="tx1"/>
                </a:solidFill>
              </a:rPr>
              <a:t>left</a:t>
            </a:r>
            <a:r>
              <a:rPr lang="en-US" sz="1600" dirty="0">
                <a:solidFill>
                  <a:schemeClr val="tx1"/>
                </a:solidFill>
              </a:rPr>
              <a:t> to </a:t>
            </a:r>
            <a:r>
              <a:rPr lang="en-US" sz="1600" i="1" dirty="0">
                <a:solidFill>
                  <a:schemeClr val="tx1"/>
                </a:solidFill>
              </a:rPr>
              <a:t>right</a:t>
            </a:r>
            <a:r>
              <a:rPr lang="en-US" sz="1600" dirty="0">
                <a:solidFill>
                  <a:schemeClr val="tx1"/>
                </a:solidFill>
              </a:rPr>
              <a:t>: initial injury, 14 days post-</a:t>
            </a:r>
            <a:r>
              <a:rPr lang="en-US" sz="1600" dirty="0" err="1">
                <a:solidFill>
                  <a:schemeClr val="tx1"/>
                </a:solidFill>
              </a:rPr>
              <a:t>ACell</a:t>
            </a:r>
            <a:r>
              <a:rPr lang="en-US" sz="1600" dirty="0">
                <a:solidFill>
                  <a:schemeClr val="tx1"/>
                </a:solidFill>
              </a:rPr>
              <a:t>, and 28 days post-</a:t>
            </a:r>
            <a:r>
              <a:rPr lang="en-US" sz="1600" dirty="0" err="1">
                <a:solidFill>
                  <a:schemeClr val="tx1"/>
                </a:solidFill>
              </a:rPr>
              <a:t>ACell</a:t>
            </a:r>
            <a:r>
              <a:rPr lang="en-US" sz="1600" dirty="0">
                <a:solidFill>
                  <a:schemeClr val="tx1"/>
                </a:solidFill>
              </a:rPr>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17" y="2516461"/>
            <a:ext cx="4605528" cy="2240280"/>
          </a:xfrm>
          <a:prstGeom prst="rect">
            <a:avLst/>
          </a:prstGeom>
        </p:spPr>
      </p:pic>
    </p:spTree>
    <p:extLst>
      <p:ext uri="{BB962C8B-B14F-4D97-AF65-F5344CB8AC3E}">
        <p14:creationId xmlns:p14="http://schemas.microsoft.com/office/powerpoint/2010/main" val="65296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buClr>
                <a:srgbClr val="C00000"/>
              </a:buClr>
            </a:pPr>
            <a:r>
              <a:rPr lang="en-US" sz="4000" dirty="0"/>
              <a:t>When is </a:t>
            </a:r>
            <a:r>
              <a:rPr lang="en-US" sz="4000" dirty="0" err="1"/>
              <a:t>ACell</a:t>
            </a:r>
            <a:r>
              <a:rPr lang="en-US" sz="4000" dirty="0"/>
              <a:t> Ineffective? </a:t>
            </a:r>
          </a:p>
        </p:txBody>
      </p:sp>
      <p:sp>
        <p:nvSpPr>
          <p:cNvPr id="5" name="TextBox 4"/>
          <p:cNvSpPr txBox="1"/>
          <p:nvPr/>
        </p:nvSpPr>
        <p:spPr>
          <a:xfrm>
            <a:off x="4467828" y="5719378"/>
            <a:ext cx="7627716" cy="738664"/>
          </a:xfrm>
          <a:prstGeom prst="rect">
            <a:avLst/>
          </a:prstGeom>
          <a:noFill/>
        </p:spPr>
        <p:txBody>
          <a:bodyPr wrap="square" rtlCol="0">
            <a:spAutoFit/>
          </a:bodyPr>
          <a:lstStyle/>
          <a:p>
            <a:pPr marL="403225" indent="-403225">
              <a:buClr>
                <a:srgbClr val="C00000"/>
              </a:buClr>
            </a:pPr>
            <a:r>
              <a:rPr lang="en-US" sz="1400" dirty="0" err="1"/>
              <a:t>Khatibzadeh</a:t>
            </a:r>
            <a:r>
              <a:rPr lang="en-US" sz="1400" dirty="0"/>
              <a:t> SM, </a:t>
            </a:r>
            <a:r>
              <a:rPr lang="en-US" sz="1400" dirty="0" err="1"/>
              <a:t>Menarim</a:t>
            </a:r>
            <a:r>
              <a:rPr lang="en-US" sz="1400" dirty="0"/>
              <a:t> BC, Nichols AEC, </a:t>
            </a:r>
            <a:r>
              <a:rPr lang="en-US" sz="1400" dirty="0" err="1"/>
              <a:t>Werre</a:t>
            </a:r>
            <a:r>
              <a:rPr lang="en-US" sz="1400" dirty="0"/>
              <a:t> SR, Dahlgren LA. Urinary Bladder Matrix Does Not Improve </a:t>
            </a:r>
            <a:r>
              <a:rPr lang="en-US" sz="1400" dirty="0" err="1"/>
              <a:t>Tenogenesis</a:t>
            </a:r>
            <a:r>
              <a:rPr lang="en-US" sz="1400" dirty="0"/>
              <a:t> in an In Vitro Equine Model. J </a:t>
            </a:r>
            <a:r>
              <a:rPr lang="en-US" sz="1400" dirty="0" err="1"/>
              <a:t>Orthop</a:t>
            </a:r>
            <a:r>
              <a:rPr lang="en-US" sz="1400" dirty="0"/>
              <a:t> Res. 2019 Aug;37(8):1848-1859. </a:t>
            </a:r>
            <a:r>
              <a:rPr lang="en-US" sz="1400" dirty="0" err="1"/>
              <a:t>doi</a:t>
            </a:r>
            <a:r>
              <a:rPr lang="en-US" sz="1400" dirty="0"/>
              <a:t>: 10.1002/jor.24320. </a:t>
            </a:r>
            <a:r>
              <a:rPr lang="en-US" sz="1400" dirty="0" err="1"/>
              <a:t>Epub</a:t>
            </a:r>
            <a:r>
              <a:rPr lang="en-US" sz="1400" dirty="0"/>
              <a:t> 2019 May 15. PMID: 31042311.</a:t>
            </a:r>
          </a:p>
        </p:txBody>
      </p:sp>
      <p:sp>
        <p:nvSpPr>
          <p:cNvPr id="8" name="Rectangle 7"/>
          <p:cNvSpPr/>
          <p:nvPr/>
        </p:nvSpPr>
        <p:spPr>
          <a:xfrm>
            <a:off x="1277507" y="2426891"/>
            <a:ext cx="9630137" cy="1569660"/>
          </a:xfrm>
          <a:prstGeom prst="rect">
            <a:avLst/>
          </a:prstGeom>
        </p:spPr>
        <p:txBody>
          <a:bodyPr wrap="square">
            <a:spAutoFit/>
          </a:bodyPr>
          <a:lstStyle/>
          <a:p>
            <a:pPr marL="285750" indent="-285750">
              <a:buClr>
                <a:srgbClr val="C00000"/>
              </a:buClr>
              <a:buFont typeface="Arial" charset="0"/>
              <a:buChar char="•"/>
            </a:pPr>
            <a:r>
              <a:rPr lang="en-US" sz="2400" dirty="0"/>
              <a:t>Despite the abundance of literature supporting the ability of ECM in general to improve tissue organization and healing of musculoskeletal tissues, there is a sizeable gap in the literature specifically related to the use of ECM products of any kind to treat tendon or ligament injuries.</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82093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is regenerative medicine? </a:t>
            </a:r>
          </a:p>
          <a:p>
            <a:pPr>
              <a:buClr>
                <a:srgbClr val="C00000"/>
              </a:buClr>
            </a:pPr>
            <a:r>
              <a:rPr lang="en-US" dirty="0">
                <a:solidFill>
                  <a:schemeClr val="tx1"/>
                </a:solidFill>
              </a:rPr>
              <a:t>What regenerative medicine options are commercially available? </a:t>
            </a:r>
          </a:p>
          <a:p>
            <a:pPr>
              <a:buClr>
                <a:srgbClr val="C00000"/>
              </a:buClr>
            </a:pPr>
            <a:r>
              <a:rPr lang="en-US">
                <a:solidFill>
                  <a:schemeClr val="tx1"/>
                </a:solidFill>
              </a:rPr>
              <a:t>What classification systems have been developed to categorize skin substitutes? </a:t>
            </a:r>
          </a:p>
          <a:p>
            <a:pPr>
              <a:buClr>
                <a:srgbClr val="C00000"/>
              </a:buClr>
            </a:pPr>
            <a:r>
              <a:rPr lang="en-US">
                <a:solidFill>
                  <a:schemeClr val="tx1"/>
                </a:solidFill>
              </a:rPr>
              <a:t>What </a:t>
            </a:r>
            <a:r>
              <a:rPr lang="en-US" dirty="0">
                <a:solidFill>
                  <a:schemeClr val="tx1"/>
                </a:solidFill>
              </a:rPr>
              <a:t>is </a:t>
            </a:r>
            <a:r>
              <a:rPr lang="en-US" dirty="0" err="1">
                <a:solidFill>
                  <a:schemeClr val="tx1"/>
                </a:solidFill>
              </a:rPr>
              <a:t>Acell</a:t>
            </a:r>
            <a:r>
              <a:rPr lang="en-US" dirty="0">
                <a:solidFill>
                  <a:schemeClr val="tx1"/>
                </a:solidFill>
              </a:rPr>
              <a:t>? </a:t>
            </a:r>
          </a:p>
          <a:p>
            <a:pPr>
              <a:buClr>
                <a:srgbClr val="C00000"/>
              </a:buClr>
            </a:pPr>
            <a:r>
              <a:rPr lang="en-US" dirty="0">
                <a:solidFill>
                  <a:schemeClr val="tx1"/>
                </a:solidFill>
              </a:rPr>
              <a:t>How does </a:t>
            </a:r>
            <a:r>
              <a:rPr lang="en-US" dirty="0" err="1">
                <a:solidFill>
                  <a:schemeClr val="tx1"/>
                </a:solidFill>
              </a:rPr>
              <a:t>Acell</a:t>
            </a:r>
            <a:r>
              <a:rPr lang="en-US" dirty="0">
                <a:solidFill>
                  <a:schemeClr val="tx1"/>
                </a:solidFill>
              </a:rPr>
              <a:t> work? </a:t>
            </a:r>
          </a:p>
          <a:p>
            <a:pPr>
              <a:buClr>
                <a:srgbClr val="C00000"/>
              </a:buClr>
            </a:pPr>
            <a:r>
              <a:rPr lang="en-US" dirty="0">
                <a:solidFill>
                  <a:schemeClr val="tx1"/>
                </a:solidFill>
              </a:rPr>
              <a:t>How effective is porcine mesothelium matrix as a biomaterial for wound healing? </a:t>
            </a:r>
          </a:p>
          <a:p>
            <a:pPr>
              <a:buClr>
                <a:srgbClr val="C00000"/>
              </a:buClr>
            </a:pPr>
            <a:r>
              <a:rPr lang="en-US" dirty="0">
                <a:solidFill>
                  <a:schemeClr val="tx1"/>
                </a:solidFill>
              </a:rPr>
              <a:t>What are the indications for </a:t>
            </a:r>
            <a:r>
              <a:rPr lang="en-US" dirty="0" err="1">
                <a:solidFill>
                  <a:schemeClr val="tx1"/>
                </a:solidFill>
              </a:rPr>
              <a:t>Acell</a:t>
            </a:r>
            <a:r>
              <a:rPr lang="en-US" dirty="0">
                <a:solidFill>
                  <a:schemeClr val="tx1"/>
                </a:solidFill>
              </a:rPr>
              <a:t>? </a:t>
            </a:r>
          </a:p>
          <a:p>
            <a:pPr>
              <a:buClr>
                <a:srgbClr val="C00000"/>
              </a:buClr>
            </a:pPr>
            <a:r>
              <a:rPr lang="en-US" dirty="0">
                <a:solidFill>
                  <a:schemeClr val="tx1"/>
                </a:solidFill>
              </a:rPr>
              <a:t>What other types of wounds is </a:t>
            </a:r>
            <a:r>
              <a:rPr lang="en-US" dirty="0" err="1">
                <a:solidFill>
                  <a:schemeClr val="tx1"/>
                </a:solidFill>
              </a:rPr>
              <a:t>Acell</a:t>
            </a:r>
            <a:r>
              <a:rPr lang="en-US" dirty="0">
                <a:solidFill>
                  <a:schemeClr val="tx1"/>
                </a:solidFill>
              </a:rPr>
              <a:t> used to treat? </a:t>
            </a:r>
          </a:p>
          <a:p>
            <a:pPr>
              <a:buClr>
                <a:srgbClr val="C00000"/>
              </a:buClr>
            </a:pPr>
            <a:r>
              <a:rPr lang="en-US" dirty="0">
                <a:solidFill>
                  <a:schemeClr val="tx1"/>
                </a:solidFill>
              </a:rPr>
              <a:t>When is </a:t>
            </a:r>
            <a:r>
              <a:rPr lang="en-US" dirty="0" err="1">
                <a:solidFill>
                  <a:schemeClr val="tx1"/>
                </a:solidFill>
              </a:rPr>
              <a:t>Acell</a:t>
            </a:r>
            <a:r>
              <a:rPr lang="en-US" dirty="0">
                <a:solidFill>
                  <a:schemeClr val="tx1"/>
                </a:solidFill>
              </a:rPr>
              <a:t> ineffective? </a:t>
            </a:r>
          </a:p>
          <a:p>
            <a:pPr>
              <a:buClr>
                <a:srgbClr val="C00000"/>
              </a:buClr>
            </a:pPr>
            <a:endParaRPr lang="en-US" dirty="0">
              <a:solidFill>
                <a:schemeClr val="tx1"/>
              </a:solidFill>
            </a:endParaRPr>
          </a:p>
        </p:txBody>
      </p:sp>
    </p:spTree>
    <p:extLst>
      <p:ext uri="{BB962C8B-B14F-4D97-AF65-F5344CB8AC3E}">
        <p14:creationId xmlns:p14="http://schemas.microsoft.com/office/powerpoint/2010/main" val="10685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7783354"/>
              </p:ext>
            </p:extLst>
          </p:nvPr>
        </p:nvGraphicFramePr>
        <p:xfrm>
          <a:off x="1122947" y="955457"/>
          <a:ext cx="9786192" cy="4831885"/>
        </p:xfrm>
        <a:graphic>
          <a:graphicData uri="http://schemas.openxmlformats.org/drawingml/2006/table">
            <a:tbl>
              <a:tblPr firstRow="1" firstCol="1" bandRow="1">
                <a:tableStyleId>{5C22544A-7EE6-4342-B048-85BDC9FD1C3A}</a:tableStyleId>
              </a:tblPr>
              <a:tblGrid>
                <a:gridCol w="2384182">
                  <a:extLst>
                    <a:ext uri="{9D8B030D-6E8A-4147-A177-3AD203B41FA5}">
                      <a16:colId xmlns:a16="http://schemas.microsoft.com/office/drawing/2014/main" val="20000"/>
                    </a:ext>
                  </a:extLst>
                </a:gridCol>
                <a:gridCol w="3356658">
                  <a:extLst>
                    <a:ext uri="{9D8B030D-6E8A-4147-A177-3AD203B41FA5}">
                      <a16:colId xmlns:a16="http://schemas.microsoft.com/office/drawing/2014/main" val="20001"/>
                    </a:ext>
                  </a:extLst>
                </a:gridCol>
                <a:gridCol w="4045352">
                  <a:extLst>
                    <a:ext uri="{9D8B030D-6E8A-4147-A177-3AD203B41FA5}">
                      <a16:colId xmlns:a16="http://schemas.microsoft.com/office/drawing/2014/main" val="20002"/>
                    </a:ext>
                  </a:extLst>
                </a:gridCol>
              </a:tblGrid>
              <a:tr h="577033">
                <a:tc>
                  <a:txBody>
                    <a:bodyPr/>
                    <a:lstStyle/>
                    <a:p>
                      <a:pPr marL="0" marR="0" algn="ctr">
                        <a:spcBef>
                          <a:spcPts val="0"/>
                        </a:spcBef>
                        <a:spcAft>
                          <a:spcPts val="0"/>
                        </a:spcAft>
                      </a:pPr>
                      <a:r>
                        <a:rPr lang="en-US" sz="1200" dirty="0">
                          <a:solidFill>
                            <a:schemeClr val="tx1"/>
                          </a:solidFill>
                          <a:effectLst/>
                        </a:rPr>
                        <a:t>Porcine Urinary Bladder Matrix= Acell</a:t>
                      </a:r>
                      <a:endParaRPr lang="en-US" sz="1200" dirty="0">
                        <a:solidFill>
                          <a:schemeClr val="tx1"/>
                        </a:solidFill>
                        <a:effectLst/>
                        <a:latin typeface="Calibri" charset="0"/>
                        <a:ea typeface="Calibri" charset="0"/>
                        <a:cs typeface="Times New Roman" charset="0"/>
                      </a:endParaRPr>
                    </a:p>
                  </a:txBody>
                  <a:tcPr marL="28134" marR="28134" marT="0" marB="0" anchor="ctr">
                    <a:lnB w="3175"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Lyophilized sheet of intact basement membrane and subadjacent lamina propria of the porcine urinary ECM</a:t>
                      </a:r>
                      <a:endParaRPr lang="en-US" sz="1100" dirty="0">
                        <a:solidFill>
                          <a:schemeClr val="tx1"/>
                        </a:solidFill>
                        <a:effectLst/>
                        <a:latin typeface="Calibri" charset="0"/>
                        <a:ea typeface="Calibri" charset="0"/>
                        <a:cs typeface="Times New Roman" charset="0"/>
                      </a:endParaRPr>
                    </a:p>
                  </a:txBody>
                  <a:tcPr marL="28134" marR="28134" marT="0" marB="0" anchor="ctr">
                    <a:lnB w="3175"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Guides wound healing response by providing a complex molecular architecture that aids in biologic tissue repair</a:t>
                      </a:r>
                      <a:endParaRPr lang="en-US" sz="1100" dirty="0">
                        <a:solidFill>
                          <a:schemeClr val="tx1"/>
                        </a:solidFill>
                        <a:effectLst/>
                        <a:latin typeface="Calibri" charset="0"/>
                        <a:ea typeface="Calibri" charset="0"/>
                        <a:cs typeface="Times New Roman" charset="0"/>
                      </a:endParaRPr>
                    </a:p>
                  </a:txBody>
                  <a:tcPr marL="28134" marR="28134" marT="0" marB="0"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7033">
                <a:tc>
                  <a:txBody>
                    <a:bodyPr/>
                    <a:lstStyle/>
                    <a:p>
                      <a:pPr marL="0" marR="0" algn="ctr">
                        <a:spcBef>
                          <a:spcPts val="0"/>
                        </a:spcBef>
                        <a:spcAft>
                          <a:spcPts val="0"/>
                        </a:spcAft>
                      </a:pPr>
                      <a:r>
                        <a:rPr lang="en-US" sz="1200" dirty="0">
                          <a:solidFill>
                            <a:schemeClr val="tx1"/>
                          </a:solidFill>
                          <a:effectLst/>
                        </a:rPr>
                        <a:t>GRANULOCYTE-MACROPHAGE COLONY-STIMULATING FACTOR= LEUKINE</a:t>
                      </a:r>
                      <a:endParaRPr lang="en-US" sz="1200" dirty="0">
                        <a:solidFill>
                          <a:schemeClr val="tx1"/>
                        </a:solidFill>
                        <a:effectLst/>
                        <a:latin typeface="Calibri" charset="0"/>
                        <a:ea typeface="Calibri" charset="0"/>
                        <a:cs typeface="Times New Roman" charset="0"/>
                      </a:endParaRPr>
                    </a:p>
                  </a:txBody>
                  <a:tcPr marL="28134" marR="28134" marT="0" marB="0" anchor="ctr">
                    <a:lnT w="3175" cap="flat" cmpd="sng" algn="ctr">
                      <a:solidFill>
                        <a:schemeClr val="tx1"/>
                      </a:solidFill>
                      <a:prstDash val="solid"/>
                      <a:round/>
                      <a:headEnd type="none" w="med" len="med"/>
                      <a:tailEnd type="none" w="med" len="med"/>
                    </a:lnT>
                    <a:noFill/>
                  </a:tcPr>
                </a:tc>
                <a:tc>
                  <a:txBody>
                    <a:bodyPr/>
                    <a:lstStyle/>
                    <a:p>
                      <a:pPr marL="0" marR="0" algn="ctr">
                        <a:spcBef>
                          <a:spcPts val="0"/>
                        </a:spcBef>
                        <a:spcAft>
                          <a:spcPts val="0"/>
                        </a:spcAft>
                      </a:pPr>
                      <a:r>
                        <a:rPr lang="en-US" sz="1100" dirty="0">
                          <a:solidFill>
                            <a:schemeClr val="tx1"/>
                          </a:solidFill>
                          <a:effectLst/>
                        </a:rPr>
                        <a:t> Cytokine</a:t>
                      </a:r>
                      <a:endParaRPr lang="en-US" sz="1100" dirty="0">
                        <a:solidFill>
                          <a:schemeClr val="tx1"/>
                        </a:solidFill>
                        <a:effectLst/>
                        <a:latin typeface="Calibri" charset="0"/>
                        <a:ea typeface="Calibri" charset="0"/>
                        <a:cs typeface="Times New Roman" charset="0"/>
                      </a:endParaRPr>
                    </a:p>
                  </a:txBody>
                  <a:tcPr marL="28134" marR="28134" marT="0" marB="0" anchor="ctr">
                    <a:lnT w="3175" cap="flat" cmpd="sng" algn="ctr">
                      <a:solidFill>
                        <a:schemeClr val="tx1"/>
                      </a:solidFill>
                      <a:prstDash val="solid"/>
                      <a:round/>
                      <a:headEnd type="none" w="med" len="med"/>
                      <a:tailEnd type="none" w="med" len="med"/>
                    </a:lnT>
                    <a:noFill/>
                  </a:tcPr>
                </a:tc>
                <a:tc>
                  <a:txBody>
                    <a:bodyPr/>
                    <a:lstStyle/>
                    <a:p>
                      <a:pPr marL="0" marR="0" algn="ctr">
                        <a:spcBef>
                          <a:spcPts val="0"/>
                        </a:spcBef>
                        <a:spcAft>
                          <a:spcPts val="0"/>
                        </a:spcAft>
                      </a:pPr>
                      <a:r>
                        <a:rPr lang="en-US" sz="1100" dirty="0">
                          <a:solidFill>
                            <a:schemeClr val="tx1"/>
                          </a:solidFill>
                          <a:effectLst/>
                        </a:rPr>
                        <a:t>Promotes proliferation and differentiation of bone marrow-derived monocyte precursors into macrophages</a:t>
                      </a:r>
                      <a:endParaRPr lang="en-US" sz="1100" dirty="0">
                        <a:solidFill>
                          <a:schemeClr val="tx1"/>
                        </a:solidFill>
                        <a:effectLst/>
                        <a:latin typeface="Calibri" charset="0"/>
                        <a:ea typeface="Calibri" charset="0"/>
                        <a:cs typeface="Times New Roman" charset="0"/>
                      </a:endParaRPr>
                    </a:p>
                  </a:txBody>
                  <a:tcPr marL="28134" marR="28134" marT="0" marB="0" anchor="ct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94600">
                <a:tc>
                  <a:txBody>
                    <a:bodyPr/>
                    <a:lstStyle/>
                    <a:p>
                      <a:pPr marL="0" marR="0" algn="ctr">
                        <a:spcBef>
                          <a:spcPts val="0"/>
                        </a:spcBef>
                        <a:spcAft>
                          <a:spcPts val="0"/>
                        </a:spcAft>
                      </a:pPr>
                      <a:r>
                        <a:rPr lang="en-US" sz="1200" dirty="0">
                          <a:solidFill>
                            <a:schemeClr val="tx1"/>
                          </a:solidFill>
                          <a:effectLst/>
                        </a:rPr>
                        <a:t>Cryopreserved placental membrane</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Source of MSCa, collagen matrix, growth factors (preserved structural and cellular integrity)</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Anti-inflammatory, anti-microbial, angiogenic activities </a:t>
                      </a:r>
                    </a:p>
                    <a:p>
                      <a:pPr marL="0" marR="0" algn="ctr">
                        <a:spcBef>
                          <a:spcPts val="0"/>
                        </a:spcBef>
                        <a:spcAft>
                          <a:spcPts val="0"/>
                        </a:spcAft>
                      </a:pPr>
                      <a:r>
                        <a:rPr lang="en-US" sz="1100" dirty="0">
                          <a:solidFill>
                            <a:schemeClr val="tx1"/>
                          </a:solidFill>
                          <a:effectLst/>
                        </a:rPr>
                        <a:t> </a:t>
                      </a:r>
                    </a:p>
                    <a:p>
                      <a:pPr marL="0" marR="0" algn="ctr">
                        <a:spcBef>
                          <a:spcPts val="0"/>
                        </a:spcBef>
                        <a:spcAft>
                          <a:spcPts val="0"/>
                        </a:spcAft>
                      </a:pPr>
                      <a:r>
                        <a:rPr lang="en-US" sz="1100" dirty="0">
                          <a:solidFill>
                            <a:schemeClr val="tx1"/>
                          </a:solidFill>
                          <a:effectLst/>
                        </a:rPr>
                        <a:t>Create a moist environment</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2"/>
                  </a:ext>
                </a:extLst>
              </a:tr>
              <a:tr h="559020">
                <a:tc>
                  <a:txBody>
                    <a:bodyPr/>
                    <a:lstStyle/>
                    <a:p>
                      <a:pPr marL="0" marR="0" algn="ctr">
                        <a:spcBef>
                          <a:spcPts val="0"/>
                        </a:spcBef>
                        <a:spcAft>
                          <a:spcPts val="0"/>
                        </a:spcAft>
                      </a:pPr>
                      <a:r>
                        <a:rPr lang="en-US" sz="1200" dirty="0">
                          <a:solidFill>
                            <a:schemeClr val="tx1"/>
                          </a:solidFill>
                          <a:effectLst/>
                        </a:rPr>
                        <a:t>APLIGRAF</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Type 1 bovine collagen dermal layer fibroblasts with overlying epidermal layer keratinocytes</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Produces a great number of cytokines and growth factors that stimulate differentiation and proliferation in the nonhealing wound bed</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3"/>
                  </a:ext>
                </a:extLst>
              </a:tr>
              <a:tr h="763929">
                <a:tc>
                  <a:txBody>
                    <a:bodyPr/>
                    <a:lstStyle/>
                    <a:p>
                      <a:pPr marL="0" marR="0" algn="ctr">
                        <a:spcBef>
                          <a:spcPts val="0"/>
                        </a:spcBef>
                        <a:spcAft>
                          <a:spcPts val="0"/>
                        </a:spcAft>
                      </a:pPr>
                      <a:r>
                        <a:rPr lang="en-US" sz="1200" dirty="0">
                          <a:solidFill>
                            <a:schemeClr val="tx1"/>
                          </a:solidFill>
                          <a:effectLst/>
                        </a:rPr>
                        <a:t>Acellular matrix scaffold</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Porcine small intestine submucosa ECM</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Contains collagen, elastin, glycosaminoglycans, proteoglycans, and growth factors. </a:t>
                      </a:r>
                    </a:p>
                    <a:p>
                      <a:pPr marL="0" marR="0" algn="ctr">
                        <a:spcBef>
                          <a:spcPts val="0"/>
                        </a:spcBef>
                        <a:spcAft>
                          <a:spcPts val="0"/>
                        </a:spcAft>
                      </a:pPr>
                      <a:r>
                        <a:rPr lang="en-US" sz="1100" dirty="0">
                          <a:solidFill>
                            <a:schemeClr val="tx1"/>
                          </a:solidFill>
                          <a:effectLst/>
                        </a:rPr>
                        <a:t>Number cell types attach and migrate into the matrix</a:t>
                      </a:r>
                    </a:p>
                    <a:p>
                      <a:pPr marL="0" marR="0" algn="ctr">
                        <a:spcBef>
                          <a:spcPts val="0"/>
                        </a:spcBef>
                        <a:spcAft>
                          <a:spcPts val="0"/>
                        </a:spcAft>
                      </a:pPr>
                      <a:r>
                        <a:rPr lang="en-US" sz="1100" dirty="0">
                          <a:solidFill>
                            <a:schemeClr val="tx1"/>
                          </a:solidFill>
                          <a:effectLst/>
                        </a:rPr>
                        <a:t>Reduces level of MMPs</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4"/>
                  </a:ext>
                </a:extLst>
              </a:tr>
              <a:tr h="537318">
                <a:tc>
                  <a:txBody>
                    <a:bodyPr/>
                    <a:lstStyle/>
                    <a:p>
                      <a:pPr marL="0" marR="0" algn="ctr">
                        <a:spcBef>
                          <a:spcPts val="0"/>
                        </a:spcBef>
                        <a:spcAft>
                          <a:spcPts val="0"/>
                        </a:spcAft>
                      </a:pPr>
                      <a:r>
                        <a:rPr lang="en-US" sz="1200" dirty="0">
                          <a:solidFill>
                            <a:schemeClr val="tx1"/>
                          </a:solidFill>
                          <a:effectLst/>
                        </a:rPr>
                        <a:t>Dehydrated human amnion/chorion membrane allograft</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Dehydrated human amnion/chorion membrane allograft</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Provides matrix, nonimmunogenic, reduces inflammation/scar tissue/pain, antibacterial, contains GF and cytokines</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5"/>
                  </a:ext>
                </a:extLst>
              </a:tr>
              <a:tr h="816920">
                <a:tc>
                  <a:txBody>
                    <a:bodyPr/>
                    <a:lstStyle/>
                    <a:p>
                      <a:pPr marL="0" marR="0" algn="ctr">
                        <a:spcBef>
                          <a:spcPts val="0"/>
                        </a:spcBef>
                        <a:spcAft>
                          <a:spcPts val="0"/>
                        </a:spcAft>
                      </a:pPr>
                      <a:r>
                        <a:rPr lang="en-US" sz="1200" dirty="0">
                          <a:solidFill>
                            <a:schemeClr val="tx1"/>
                          </a:solidFill>
                          <a:effectLst/>
                        </a:rPr>
                        <a:t>Bilayered cross-linked type 1 bovine tendon collagen combined with chondroitin-6-sulfate and a semi-permeable silicone membrane</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Bilayered cross-linked type 1 bovine tendon collagen combined with chondroitin-6-sulfate and a semi-permeable silicone membrane</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Guides growth of the neo-dermis with silicone as a temporary epidermal barrier</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6"/>
                  </a:ext>
                </a:extLst>
              </a:tr>
              <a:tr h="497712">
                <a:tc>
                  <a:txBody>
                    <a:bodyPr/>
                    <a:lstStyle/>
                    <a:p>
                      <a:pPr marL="0" marR="0" algn="ctr">
                        <a:spcBef>
                          <a:spcPts val="0"/>
                        </a:spcBef>
                        <a:spcAft>
                          <a:spcPts val="0"/>
                        </a:spcAft>
                      </a:pPr>
                      <a:r>
                        <a:rPr lang="en-US" sz="1200" dirty="0">
                          <a:solidFill>
                            <a:schemeClr val="tx1"/>
                          </a:solidFill>
                          <a:effectLst/>
                        </a:rPr>
                        <a:t>Purified type 1 collagen with polyhexamethylenebiguanide</a:t>
                      </a:r>
                      <a:endParaRPr lang="en-US" sz="12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Purified type 1 collagen with polyhexamethylenebiguanide</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tc>
                  <a:txBody>
                    <a:bodyPr/>
                    <a:lstStyle/>
                    <a:p>
                      <a:pPr marL="0" marR="0" algn="ctr">
                        <a:spcBef>
                          <a:spcPts val="0"/>
                        </a:spcBef>
                        <a:spcAft>
                          <a:spcPts val="0"/>
                        </a:spcAft>
                      </a:pPr>
                      <a:r>
                        <a:rPr lang="en-US" sz="1100" dirty="0">
                          <a:solidFill>
                            <a:schemeClr val="tx1"/>
                          </a:solidFill>
                          <a:effectLst/>
                        </a:rPr>
                        <a:t>Selectively binds and condenses bacterial DNA chromosomes</a:t>
                      </a:r>
                      <a:endParaRPr lang="en-US" sz="1100" dirty="0">
                        <a:solidFill>
                          <a:schemeClr val="tx1"/>
                        </a:solidFill>
                        <a:effectLst/>
                        <a:latin typeface="Calibri" charset="0"/>
                        <a:ea typeface="Calibri" charset="0"/>
                        <a:cs typeface="Times New Roman" charset="0"/>
                      </a:endParaRPr>
                    </a:p>
                  </a:txBody>
                  <a:tcPr marL="28134" marR="28134" marT="0" marB="0" anchor="ctr">
                    <a:noFill/>
                  </a:tcPr>
                </a:tc>
                <a:extLst>
                  <a:ext uri="{0D108BD9-81ED-4DB2-BD59-A6C34878D82A}">
                    <a16:rowId xmlns:a16="http://schemas.microsoft.com/office/drawing/2014/main" val="10007"/>
                  </a:ext>
                </a:extLst>
              </a:tr>
            </a:tbl>
          </a:graphicData>
        </a:graphic>
      </p:graphicFrame>
      <p:sp>
        <p:nvSpPr>
          <p:cNvPr id="3" name="TextBox 2"/>
          <p:cNvSpPr txBox="1"/>
          <p:nvPr/>
        </p:nvSpPr>
        <p:spPr>
          <a:xfrm>
            <a:off x="5451676" y="6117240"/>
            <a:ext cx="6450957" cy="646331"/>
          </a:xfrm>
          <a:prstGeom prst="rect">
            <a:avLst/>
          </a:prstGeom>
          <a:noFill/>
        </p:spPr>
        <p:txBody>
          <a:bodyPr wrap="square" rtlCol="0">
            <a:spAutoFit/>
          </a:bodyPr>
          <a:lstStyle/>
          <a:p>
            <a:pPr marL="287338" indent="-287338"/>
            <a:r>
              <a:rPr lang="en-US" sz="1200" dirty="0">
                <a:latin typeface="Arial Rounded MT Bold" charset="0"/>
                <a:ea typeface="Arial Rounded MT Bold" charset="0"/>
                <a:cs typeface="Arial Rounded MT Bold" charset="0"/>
              </a:rPr>
              <a:t>Howell R, et al. Wound Care Center of Excellence: Guide to Operative Technique for Chronic Wounds. Journal of American College of Surgery. </a:t>
            </a:r>
            <a:r>
              <a:rPr lang="is-IS" sz="1200" dirty="0">
                <a:latin typeface="Arial Rounded MT Bold" charset="0"/>
                <a:ea typeface="Arial Rounded MT Bold" charset="0"/>
                <a:cs typeface="Arial Rounded MT Bold" charset="0"/>
              </a:rPr>
              <a:t> 2018 Feb; 226(2): 7-8.</a:t>
            </a:r>
            <a:endParaRPr lang="en-US" sz="1200" dirty="0">
              <a:latin typeface="Arial Rounded MT Bold" charset="0"/>
              <a:ea typeface="Arial Rounded MT Bold" charset="0"/>
              <a:cs typeface="Arial Rounded MT Bold" charset="0"/>
            </a:endParaRPr>
          </a:p>
          <a:p>
            <a:pPr marL="287338" indent="-287338"/>
            <a:endParaRPr lang="en-US" sz="1200" dirty="0"/>
          </a:p>
        </p:txBody>
      </p:sp>
      <p:sp>
        <p:nvSpPr>
          <p:cNvPr id="5" name="TextBox 4"/>
          <p:cNvSpPr txBox="1"/>
          <p:nvPr/>
        </p:nvSpPr>
        <p:spPr>
          <a:xfrm>
            <a:off x="1684167" y="424327"/>
            <a:ext cx="8823665" cy="646331"/>
          </a:xfrm>
          <a:prstGeom prst="rect">
            <a:avLst/>
          </a:prstGeom>
          <a:noFill/>
        </p:spPr>
        <p:txBody>
          <a:bodyPr wrap="square" rtlCol="0">
            <a:spAutoFit/>
          </a:bodyPr>
          <a:lstStyle/>
          <a:p>
            <a:pPr algn="ctr"/>
            <a:r>
              <a:rPr lang="en-US" sz="3600" b="1" dirty="0">
                <a:latin typeface="Arial Rounded MT Bold" charset="0"/>
                <a:ea typeface="Arial Rounded MT Bold" charset="0"/>
                <a:cs typeface="Arial Rounded MT Bold" charset="0"/>
              </a:rPr>
              <a:t>What Is Regenerative Medicine?</a:t>
            </a:r>
          </a:p>
        </p:txBody>
      </p:sp>
    </p:spTree>
    <p:extLst>
      <p:ext uri="{BB962C8B-B14F-4D97-AF65-F5344CB8AC3E}">
        <p14:creationId xmlns:p14="http://schemas.microsoft.com/office/powerpoint/2010/main" val="66378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324091" y="187119"/>
            <a:ext cx="11597771" cy="1162050"/>
          </a:xfrm>
        </p:spPr>
        <p:txBody>
          <a:bodyPr>
            <a:normAutofit fontScale="90000"/>
          </a:bodyPr>
          <a:lstStyle/>
          <a:p>
            <a:pPr algn="ctr"/>
            <a:r>
              <a:rPr lang="en-US" dirty="0">
                <a:effectLst/>
                <a:latin typeface="Arial Rounded MT Bold" charset="0"/>
                <a:ea typeface="Arial Rounded MT Bold" charset="0"/>
                <a:cs typeface="Arial Rounded MT Bold" charset="0"/>
              </a:rPr>
              <a:t>What </a:t>
            </a:r>
            <a:r>
              <a:rPr lang="en-US" dirty="0">
                <a:latin typeface="Arial Rounded MT Bold" charset="0"/>
                <a:ea typeface="Arial Rounded MT Bold" charset="0"/>
                <a:cs typeface="Arial Rounded MT Bold" charset="0"/>
              </a:rPr>
              <a:t>are regenerative medicine options are commercially available ? </a:t>
            </a:r>
            <a:endParaRPr lang="en-US" dirty="0">
              <a:effectLst/>
              <a:latin typeface="Arial Rounded MT Bold" charset="0"/>
              <a:ea typeface="Arial Rounded MT Bold" charset="0"/>
              <a:cs typeface="Arial Rounded MT Bold" charset="0"/>
            </a:endParaRPr>
          </a:p>
        </p:txBody>
      </p:sp>
      <p:graphicFrame>
        <p:nvGraphicFramePr>
          <p:cNvPr id="2" name="Table 1"/>
          <p:cNvGraphicFramePr>
            <a:graphicFrameLocks noGrp="1"/>
          </p:cNvGraphicFramePr>
          <p:nvPr/>
        </p:nvGraphicFramePr>
        <p:xfrm>
          <a:off x="894735" y="5155434"/>
          <a:ext cx="10515600" cy="118872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pPr algn="l" fontAlgn="t"/>
                      <a:r>
                        <a:rPr lang="en-US" dirty="0" err="1">
                          <a:effectLst/>
                        </a:rPr>
                        <a:t>PuraPly</a:t>
                      </a:r>
                      <a:r>
                        <a:rPr lang="en-US" dirty="0">
                          <a:effectLst/>
                        </a:rPr>
                        <a:t>® Antimicrobial (</a:t>
                      </a:r>
                      <a:r>
                        <a:rPr lang="en-US" dirty="0" err="1">
                          <a:effectLst/>
                        </a:rPr>
                        <a:t>PuraPly</a:t>
                      </a:r>
                      <a:r>
                        <a:rPr lang="en-US" dirty="0">
                          <a:effectLst/>
                        </a:rPr>
                        <a:t> AM) Wound Matrix (formally called </a:t>
                      </a:r>
                      <a:r>
                        <a:rPr lang="en-US" dirty="0" err="1">
                          <a:effectLst/>
                        </a:rPr>
                        <a:t>FortaDerm</a:t>
                      </a:r>
                      <a:r>
                        <a:rPr lang="en-US" dirty="0">
                          <a:effectLst/>
                        </a:rPr>
                        <a:t>)</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a:effectLst/>
                        </a:rPr>
                        <a:t>Organogenesis, Inc.</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err="1">
                          <a:effectLst/>
                        </a:rPr>
                        <a:t>PuraPly</a:t>
                      </a:r>
                      <a:r>
                        <a:rPr lang="en-US" dirty="0">
                          <a:effectLst/>
                        </a:rPr>
                        <a:t> Antimicrobial Wound Matrix consists of a collagen sheet coated with 0.1% </a:t>
                      </a:r>
                      <a:r>
                        <a:rPr lang="en-US" dirty="0" err="1">
                          <a:effectLst/>
                        </a:rPr>
                        <a:t>polyhex-methylenebiguanide</a:t>
                      </a:r>
                      <a:r>
                        <a:rPr lang="en-US" dirty="0">
                          <a:effectLst/>
                        </a:rPr>
                        <a:t> hydrochloride.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894735" y="1302869"/>
          <a:ext cx="10515600" cy="201168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pPr algn="l" fontAlgn="t"/>
                      <a:r>
                        <a:rPr lang="en-US" dirty="0" err="1">
                          <a:effectLst/>
                        </a:rPr>
                        <a:t>Apligraf</a:t>
                      </a:r>
                      <a:endParaRPr lang="en-US" dirty="0">
                        <a:effectLst/>
                      </a:endParaRP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Organogenesis, Inc., Canton, MA, USA</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err="1">
                          <a:effectLst/>
                        </a:rPr>
                        <a:t>Apligraf</a:t>
                      </a:r>
                      <a:r>
                        <a:rPr lang="en-US" dirty="0">
                          <a:effectLst/>
                        </a:rPr>
                        <a:t> is a living, </a:t>
                      </a:r>
                      <a:r>
                        <a:rPr lang="en-US" dirty="0" err="1">
                          <a:effectLst/>
                        </a:rPr>
                        <a:t>bilayered</a:t>
                      </a:r>
                      <a:r>
                        <a:rPr lang="en-US" dirty="0">
                          <a:effectLst/>
                        </a:rPr>
                        <a:t> skin substitute. The lower dermal layer combines bovine type 1 collagen and human fibroblasts (dermal cells). The upper epidermal layer is formed by human keratinocytes (epidermal cells).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894735" y="4215087"/>
          <a:ext cx="10515600" cy="91440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pPr algn="l" fontAlgn="t"/>
                      <a:r>
                        <a:rPr lang="en-US">
                          <a:effectLst/>
                        </a:rPr>
                        <a:t>Neox® Wound Allografts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Amniox Medical, Inc., Miami, FL, USA</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err="1">
                          <a:effectLst/>
                        </a:rPr>
                        <a:t>Neox</a:t>
                      </a:r>
                      <a:r>
                        <a:rPr lang="en-US" dirty="0">
                          <a:effectLst/>
                        </a:rPr>
                        <a:t> Wound Matrix is preserved human umbilical cord and amniotic membrane.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894735" y="3026367"/>
          <a:ext cx="10515600" cy="118872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pPr algn="l" fontAlgn="t"/>
                      <a:r>
                        <a:rPr lang="en-US" dirty="0" err="1">
                          <a:effectLst/>
                        </a:rPr>
                        <a:t>Cytal</a:t>
                      </a:r>
                      <a:r>
                        <a:rPr lang="en-US" dirty="0">
                          <a:effectLst/>
                        </a:rPr>
                        <a:t>® wound matrix</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err="1">
                          <a:effectLst/>
                        </a:rPr>
                        <a:t>Acell</a:t>
                      </a:r>
                      <a:r>
                        <a:rPr lang="en-US" dirty="0">
                          <a:effectLst/>
                        </a:rPr>
                        <a:t>, Inc., Columbia, MD, USA</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err="1">
                          <a:effectLst/>
                        </a:rPr>
                        <a:t>Cytal</a:t>
                      </a:r>
                      <a:r>
                        <a:rPr lang="en-US" dirty="0">
                          <a:effectLst/>
                        </a:rPr>
                        <a:t> is composed of porcine urinary bladder matrix with an intact epithelial basement membrane.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3337429" y="6344154"/>
            <a:ext cx="8854571" cy="954107"/>
          </a:xfrm>
          <a:prstGeom prst="rect">
            <a:avLst/>
          </a:prstGeom>
          <a:noFill/>
        </p:spPr>
        <p:txBody>
          <a:bodyPr wrap="square" rtlCol="0">
            <a:spAutoFit/>
          </a:bodyPr>
          <a:lstStyle/>
          <a:p>
            <a:pPr marL="403225" indent="-403225"/>
            <a:r>
              <a:rPr lang="en-US" sz="1400" dirty="0"/>
              <a:t>Snyder D, Sullivan N, Margolis D, </a:t>
            </a:r>
            <a:r>
              <a:rPr lang="en-US" sz="1400" dirty="0" err="1"/>
              <a:t>Schoelles</a:t>
            </a:r>
            <a:r>
              <a:rPr lang="en-US" sz="1400" dirty="0"/>
              <a:t> K. </a:t>
            </a:r>
            <a:r>
              <a:rPr lang="en-US" sz="1400" i="1" dirty="0"/>
              <a:t>Skin Substitutes for Treating Chronic Wounds</a:t>
            </a:r>
            <a:r>
              <a:rPr lang="en-US" sz="1400" dirty="0"/>
              <a:t>. Rockville (MD): Agency for Healthcare Research and Quality (US); 2020.</a:t>
            </a:r>
          </a:p>
          <a:p>
            <a:br>
              <a:rPr lang="en-US" sz="1400" dirty="0"/>
            </a:br>
            <a:endParaRPr lang="en-US" sz="1400" dirty="0"/>
          </a:p>
        </p:txBody>
      </p:sp>
    </p:spTree>
    <p:extLst>
      <p:ext uri="{BB962C8B-B14F-4D97-AF65-F5344CB8AC3E}">
        <p14:creationId xmlns:p14="http://schemas.microsoft.com/office/powerpoint/2010/main" val="151282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buClr>
                <a:srgbClr val="C00000"/>
              </a:buClr>
            </a:pPr>
            <a:r>
              <a:rPr lang="en-US" sz="4000" dirty="0"/>
              <a:t>What classification systems have been developed to categorize skin substitutes? </a:t>
            </a:r>
          </a:p>
        </p:txBody>
      </p:sp>
      <p:sp>
        <p:nvSpPr>
          <p:cNvPr id="3" name="Content Placeholder 2"/>
          <p:cNvSpPr>
            <a:spLocks noGrp="1"/>
          </p:cNvSpPr>
          <p:nvPr>
            <p:ph idx="1"/>
          </p:nvPr>
        </p:nvSpPr>
        <p:spPr>
          <a:xfrm>
            <a:off x="810228" y="1991698"/>
            <a:ext cx="10707103" cy="4250712"/>
          </a:xfrm>
        </p:spPr>
        <p:txBody>
          <a:bodyPr>
            <a:noAutofit/>
          </a:bodyPr>
          <a:lstStyle/>
          <a:p>
            <a:pPr marL="400050" lvl="2" indent="-285750">
              <a:buClr>
                <a:srgbClr val="C00000"/>
              </a:buClr>
            </a:pPr>
            <a:r>
              <a:rPr lang="en-US" dirty="0">
                <a:solidFill>
                  <a:schemeClr val="tx1"/>
                </a:solidFill>
              </a:rPr>
              <a:t>Some classification systems were based on the skin layers to be replaced and the source of material used in the product (human versus animal or synthetic) but did not distinguish between cellular and acellular products.</a:t>
            </a:r>
          </a:p>
          <a:p>
            <a:pPr marL="400050" lvl="2" indent="-285750">
              <a:buClr>
                <a:srgbClr val="C00000"/>
              </a:buClr>
            </a:pPr>
            <a:r>
              <a:rPr lang="en-US" dirty="0">
                <a:solidFill>
                  <a:schemeClr val="tx1"/>
                </a:solidFill>
              </a:rPr>
              <a:t>Cellularity the most important discriminator among skin substitutes since the presence of cells increases the rejection risk and manufacturing complexity. In this system, skin substitute products are divided first into acellular and cellular groups.</a:t>
            </a:r>
          </a:p>
          <a:p>
            <a:pPr marL="400050" lvl="2" indent="-285750">
              <a:buClr>
                <a:srgbClr val="C00000"/>
              </a:buClr>
            </a:pPr>
            <a:r>
              <a:rPr lang="en-US" dirty="0">
                <a:solidFill>
                  <a:schemeClr val="tx1"/>
                </a:solidFill>
              </a:rPr>
              <a:t>Acellular dermal substitutes made from natural biological materials are the most common commercially available skin substitute product for treating or managing chronic wounds (e.g., </a:t>
            </a:r>
            <a:r>
              <a:rPr lang="en-US" dirty="0" err="1">
                <a:solidFill>
                  <a:schemeClr val="tx1"/>
                </a:solidFill>
              </a:rPr>
              <a:t>decellularized</a:t>
            </a:r>
            <a:r>
              <a:rPr lang="en-US" dirty="0">
                <a:solidFill>
                  <a:schemeClr val="tx1"/>
                </a:solidFill>
              </a:rPr>
              <a:t> donated human dermis, human placental membranes, and animal tissue. </a:t>
            </a:r>
          </a:p>
          <a:p>
            <a:pPr marL="400050" lvl="2" indent="-285750">
              <a:buClr>
                <a:srgbClr val="C00000"/>
              </a:buClr>
            </a:pPr>
            <a:endParaRPr lang="en-US" dirty="0">
              <a:solidFill>
                <a:schemeClr val="tx1"/>
              </a:solidFill>
            </a:endParaRP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092576" y="5657634"/>
            <a:ext cx="5829286" cy="1169551"/>
          </a:xfrm>
          <a:prstGeom prst="rect">
            <a:avLst/>
          </a:prstGeom>
          <a:noFill/>
        </p:spPr>
        <p:txBody>
          <a:bodyPr wrap="square" rtlCol="0">
            <a:spAutoFit/>
          </a:bodyPr>
          <a:lstStyle/>
          <a:p>
            <a:pPr marL="403225" indent="-403225">
              <a:buClr>
                <a:srgbClr val="C00000"/>
              </a:buClr>
            </a:pPr>
            <a:r>
              <a:rPr lang="en-US" sz="1400" dirty="0"/>
              <a:t>Snyder D, Sullivan N, Margolis D, </a:t>
            </a:r>
            <a:r>
              <a:rPr lang="en-US" sz="1400" dirty="0" err="1"/>
              <a:t>Schoelles</a:t>
            </a:r>
            <a:r>
              <a:rPr lang="en-US" sz="1400" dirty="0"/>
              <a:t> K. </a:t>
            </a:r>
            <a:r>
              <a:rPr lang="en-US" sz="1400" i="1" dirty="0"/>
              <a:t>Skin Substitutes for Treating Chronic Wounds</a:t>
            </a:r>
            <a:r>
              <a:rPr lang="en-US" sz="1400" dirty="0"/>
              <a:t>. Rockville (MD): Agency for Healthcare Research and Quality (US); 2020.</a:t>
            </a:r>
          </a:p>
          <a:p>
            <a:pPr>
              <a:buClr>
                <a:srgbClr val="C00000"/>
              </a:buClr>
            </a:pPr>
            <a:br>
              <a:rPr lang="en-US" sz="1400" dirty="0"/>
            </a:br>
            <a:endParaRPr lang="en-US" sz="1400" dirty="0"/>
          </a:p>
        </p:txBody>
      </p:sp>
    </p:spTree>
    <p:extLst>
      <p:ext uri="{BB962C8B-B14F-4D97-AF65-F5344CB8AC3E}">
        <p14:creationId xmlns:p14="http://schemas.microsoft.com/office/powerpoint/2010/main" val="368090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17" y="1155900"/>
            <a:ext cx="6344652" cy="3484308"/>
          </a:xfrm>
        </p:spPr>
        <p:txBody>
          <a:bodyPr>
            <a:normAutofit fontScale="92500" lnSpcReduction="10000"/>
          </a:bodyPr>
          <a:lstStyle/>
          <a:p>
            <a:pPr>
              <a:buClr>
                <a:srgbClr val="C00000"/>
              </a:buClr>
            </a:pPr>
            <a:r>
              <a:rPr lang="en-US" sz="2400" dirty="0" err="1">
                <a:solidFill>
                  <a:schemeClr val="tx1"/>
                </a:solidFill>
              </a:rPr>
              <a:t>ACell’s</a:t>
            </a:r>
            <a:r>
              <a:rPr lang="en-US" sz="2400" dirty="0">
                <a:solidFill>
                  <a:schemeClr val="tx1"/>
                </a:solidFill>
              </a:rPr>
              <a:t> ECM is derived from the lamina </a:t>
            </a:r>
            <a:r>
              <a:rPr lang="en-US" sz="2400" dirty="0" err="1">
                <a:solidFill>
                  <a:schemeClr val="tx1"/>
                </a:solidFill>
              </a:rPr>
              <a:t>propria</a:t>
            </a:r>
            <a:r>
              <a:rPr lang="en-US" sz="2400" dirty="0">
                <a:solidFill>
                  <a:schemeClr val="tx1"/>
                </a:solidFill>
              </a:rPr>
              <a:t> and basement membrane of a porcine Urinary Bladder Matrix (UBM). The lamina </a:t>
            </a:r>
            <a:r>
              <a:rPr lang="en-US" sz="2400" dirty="0" err="1">
                <a:solidFill>
                  <a:schemeClr val="tx1"/>
                </a:solidFill>
              </a:rPr>
              <a:t>propria</a:t>
            </a:r>
            <a:r>
              <a:rPr lang="en-US" sz="2400" dirty="0">
                <a:solidFill>
                  <a:schemeClr val="tx1"/>
                </a:solidFill>
              </a:rPr>
              <a:t> acts as a scaffold for cell infiltration while the basement membrane encourages the growth of site-specific tissue as the UBM resorbs. The UBM is offered in both sheet and powder form. The powder form has been informally referenced as “pixie dust” but is sold under the brand name of </a:t>
            </a:r>
            <a:r>
              <a:rPr lang="en-US" sz="2400" dirty="0" err="1">
                <a:solidFill>
                  <a:schemeClr val="tx1"/>
                </a:solidFill>
              </a:rPr>
              <a:t>MicroMatrix</a:t>
            </a:r>
            <a:r>
              <a:rPr lang="en-US" sz="2400" dirty="0">
                <a:solidFill>
                  <a:schemeClr val="tx1"/>
                </a:solidFill>
                <a:effectLst/>
              </a:rPr>
              <a:t> . UBM is associated with accelerating DFU time to healing when compared to human skin equivalent and . </a:t>
            </a:r>
          </a:p>
        </p:txBody>
      </p:sp>
      <p:sp>
        <p:nvSpPr>
          <p:cNvPr id="4" name="TextBox 3"/>
          <p:cNvSpPr txBox="1"/>
          <p:nvPr/>
        </p:nvSpPr>
        <p:spPr>
          <a:xfrm>
            <a:off x="3128211" y="5133474"/>
            <a:ext cx="7812505" cy="923330"/>
          </a:xfrm>
          <a:prstGeom prst="rect">
            <a:avLst/>
          </a:prstGeom>
          <a:noFill/>
        </p:spPr>
        <p:txBody>
          <a:bodyPr wrap="square" rtlCol="0">
            <a:spAutoFit/>
          </a:bodyPr>
          <a:lstStyle/>
          <a:p>
            <a:pPr marL="346075" indent="-346075">
              <a:buClr>
                <a:srgbClr val="C00000"/>
              </a:buClr>
            </a:pPr>
            <a:r>
              <a:rPr lang="en-US" dirty="0"/>
              <a:t>Liu Y, Panayi AC, Bayer LR, </a:t>
            </a:r>
            <a:r>
              <a:rPr lang="en-US" dirty="0" err="1"/>
              <a:t>Orgill</a:t>
            </a:r>
            <a:r>
              <a:rPr lang="en-US" dirty="0"/>
              <a:t> DP. Current and available cellular and tissue-based products for treatment of skin defects. </a:t>
            </a:r>
            <a:r>
              <a:rPr lang="en-US" dirty="0" err="1"/>
              <a:t>Adv</a:t>
            </a:r>
            <a:r>
              <a:rPr lang="en-US" dirty="0"/>
              <a:t> Skin Wound Care. 2019 Jan;32(1):19-25.</a:t>
            </a:r>
          </a:p>
        </p:txBody>
      </p:sp>
      <p:sp>
        <p:nvSpPr>
          <p:cNvPr id="5" name="TextBox 4"/>
          <p:cNvSpPr txBox="1"/>
          <p:nvPr/>
        </p:nvSpPr>
        <p:spPr>
          <a:xfrm>
            <a:off x="2069432" y="368967"/>
            <a:ext cx="7443537" cy="523220"/>
          </a:xfrm>
          <a:prstGeom prst="rect">
            <a:avLst/>
          </a:prstGeom>
          <a:noFill/>
        </p:spPr>
        <p:txBody>
          <a:bodyPr wrap="square" rtlCol="0">
            <a:spAutoFit/>
          </a:bodyPr>
          <a:lstStyle/>
          <a:p>
            <a:pPr algn="ctr">
              <a:buClr>
                <a:srgbClr val="C00000"/>
              </a:buClr>
            </a:pPr>
            <a:r>
              <a:rPr lang="en-US" sz="2800" b="1" dirty="0">
                <a:latin typeface="Arial Rounded MT Bold" charset="0"/>
                <a:ea typeface="Arial Rounded MT Bold" charset="0"/>
                <a:cs typeface="Arial Rounded MT Bold" charset="0"/>
              </a:rPr>
              <a:t>What Is </a:t>
            </a:r>
            <a:r>
              <a:rPr lang="en-US" sz="2800" b="1" dirty="0" err="1">
                <a:latin typeface="Arial Rounded MT Bold" charset="0"/>
                <a:ea typeface="Arial Rounded MT Bold" charset="0"/>
                <a:cs typeface="Arial Rounded MT Bold" charset="0"/>
              </a:rPr>
              <a:t>ACell</a:t>
            </a:r>
            <a:r>
              <a:rPr lang="en-US" sz="2800" b="1" dirty="0">
                <a:latin typeface="Arial Rounded MT Bold" charset="0"/>
                <a:ea typeface="Arial Rounded MT Bold" charset="0"/>
                <a:cs typeface="Arial Rounded MT Bold" charset="0"/>
              </a:rPr>
              <a:t>?</a:t>
            </a:r>
          </a:p>
        </p:txBody>
      </p:sp>
      <p:pic>
        <p:nvPicPr>
          <p:cNvPr id="1026" name="Picture 2" descr="https://acell.com/wp-content/themes/acell3.0/assets/img/products/01-wound-matrix-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463" y="1182234"/>
            <a:ext cx="42005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1" y="335495"/>
            <a:ext cx="10849510" cy="1325563"/>
          </a:xfrm>
        </p:spPr>
        <p:txBody>
          <a:bodyPr>
            <a:normAutofit/>
          </a:bodyPr>
          <a:lstStyle/>
          <a:p>
            <a:pPr algn="ctr">
              <a:buClr>
                <a:srgbClr val="C00000"/>
              </a:buClr>
            </a:pPr>
            <a:r>
              <a:rPr lang="en-US" sz="4000" dirty="0"/>
              <a:t>How does </a:t>
            </a:r>
            <a:r>
              <a:rPr lang="en-US" sz="4000" dirty="0" err="1"/>
              <a:t>ACell</a:t>
            </a:r>
            <a:r>
              <a:rPr lang="en-US" sz="4000" dirty="0"/>
              <a:t> work? </a:t>
            </a:r>
          </a:p>
        </p:txBody>
      </p:sp>
      <p:sp>
        <p:nvSpPr>
          <p:cNvPr id="3" name="Content Placeholder 2"/>
          <p:cNvSpPr>
            <a:spLocks noGrp="1"/>
          </p:cNvSpPr>
          <p:nvPr>
            <p:ph idx="1"/>
          </p:nvPr>
        </p:nvSpPr>
        <p:spPr>
          <a:xfrm>
            <a:off x="636121" y="1779300"/>
            <a:ext cx="10912909" cy="3550788"/>
          </a:xfrm>
        </p:spPr>
        <p:txBody>
          <a:bodyPr>
            <a:noAutofit/>
          </a:bodyPr>
          <a:lstStyle/>
          <a:p>
            <a:pPr marL="400050" lvl="2" indent="-285750">
              <a:buClr>
                <a:srgbClr val="C00000"/>
              </a:buClr>
            </a:pPr>
            <a:r>
              <a:rPr lang="en-US" dirty="0" err="1">
                <a:solidFill>
                  <a:schemeClr val="tx1"/>
                </a:solidFill>
              </a:rPr>
              <a:t>ACell</a:t>
            </a:r>
            <a:r>
              <a:rPr lang="en-US" dirty="0">
                <a:solidFill>
                  <a:schemeClr val="tx1"/>
                </a:solidFill>
              </a:rPr>
              <a:t> (</a:t>
            </a:r>
            <a:r>
              <a:rPr lang="en-US" dirty="0" err="1">
                <a:solidFill>
                  <a:schemeClr val="tx1"/>
                </a:solidFill>
              </a:rPr>
              <a:t>ACell</a:t>
            </a:r>
            <a:r>
              <a:rPr lang="en-US" dirty="0">
                <a:solidFill>
                  <a:schemeClr val="tx1"/>
                </a:solidFill>
              </a:rPr>
              <a:t>, Inc.) is one of the newest xenograft biological dermal substitutes composed of extracellular matrix (ECM) derived from porcine </a:t>
            </a:r>
            <a:r>
              <a:rPr lang="en-US" dirty="0" err="1">
                <a:solidFill>
                  <a:schemeClr val="tx1"/>
                </a:solidFill>
              </a:rPr>
              <a:t>urothelium</a:t>
            </a:r>
            <a:r>
              <a:rPr lang="en-US" dirty="0">
                <a:solidFill>
                  <a:schemeClr val="tx1"/>
                </a:solidFill>
              </a:rPr>
              <a:t> that is lyophilized and dehydrated. Products maintain their natural collagen structure—the intact epithelial basement membrane enabling natural healing and tissue remodeling—and are subsequently resorbed by the body. </a:t>
            </a:r>
          </a:p>
          <a:p>
            <a:pPr marL="400050" lvl="2" indent="-285750">
              <a:buClr>
                <a:srgbClr val="C00000"/>
              </a:buClr>
            </a:pPr>
            <a:r>
              <a:rPr lang="en-US" dirty="0" err="1">
                <a:solidFill>
                  <a:schemeClr val="tx1"/>
                </a:solidFill>
              </a:rPr>
              <a:t>ACell</a:t>
            </a:r>
            <a:r>
              <a:rPr lang="en-US" dirty="0">
                <a:solidFill>
                  <a:schemeClr val="tx1"/>
                </a:solidFill>
              </a:rPr>
              <a:t> </a:t>
            </a:r>
            <a:r>
              <a:rPr lang="en-US" dirty="0" err="1">
                <a:solidFill>
                  <a:schemeClr val="tx1"/>
                </a:solidFill>
              </a:rPr>
              <a:t>MatriStem</a:t>
            </a:r>
            <a:r>
              <a:rPr lang="en-US" dirty="0">
                <a:solidFill>
                  <a:schemeClr val="tx1"/>
                </a:solidFill>
              </a:rPr>
              <a:t> possesses several of the ideal graft attributes including barrier protection, pliability, and minimal preparation. Furthermore, it has not been identified as a vector for infectious agents. </a:t>
            </a:r>
            <a:r>
              <a:rPr lang="en-US" dirty="0" err="1">
                <a:solidFill>
                  <a:schemeClr val="tx1"/>
                </a:solidFill>
              </a:rPr>
              <a:t>ACell</a:t>
            </a:r>
            <a:r>
              <a:rPr lang="en-US" dirty="0">
                <a:solidFill>
                  <a:schemeClr val="tx1"/>
                </a:solidFill>
              </a:rPr>
              <a:t> has several forms, including singular and multi ply sheets, in addition to moralized granules. </a:t>
            </a:r>
          </a:p>
        </p:txBody>
      </p:sp>
      <p:sp>
        <p:nvSpPr>
          <p:cNvPr id="4" name="TextBox 3"/>
          <p:cNvSpPr txBox="1"/>
          <p:nvPr/>
        </p:nvSpPr>
        <p:spPr>
          <a:xfrm>
            <a:off x="6227179" y="6144785"/>
            <a:ext cx="5822066" cy="338554"/>
          </a:xfrm>
          <a:prstGeom prst="rect">
            <a:avLst/>
          </a:prstGeom>
          <a:noFill/>
        </p:spPr>
        <p:txBody>
          <a:bodyPr wrap="square" rtlCol="0">
            <a:spAutoFit/>
          </a:bodyPr>
          <a:lstStyle/>
          <a:p>
            <a:pPr marL="403225" indent="-403225">
              <a:buClr>
                <a:srgbClr val="C00000"/>
              </a:buClr>
            </a:pPr>
            <a:r>
              <a:rPr lang="en-US" sz="1600" dirty="0"/>
              <a:t>. </a:t>
            </a:r>
          </a:p>
        </p:txBody>
      </p:sp>
      <p:sp>
        <p:nvSpPr>
          <p:cNvPr id="5" name="TextBox 4"/>
          <p:cNvSpPr txBox="1"/>
          <p:nvPr/>
        </p:nvSpPr>
        <p:spPr>
          <a:xfrm>
            <a:off x="6219959" y="6026543"/>
            <a:ext cx="5829286" cy="523220"/>
          </a:xfrm>
          <a:prstGeom prst="rect">
            <a:avLst/>
          </a:prstGeom>
          <a:noFill/>
        </p:spPr>
        <p:txBody>
          <a:bodyPr wrap="square" rtlCol="0">
            <a:spAutoFit/>
          </a:bodyPr>
          <a:lstStyle/>
          <a:p>
            <a:pPr marL="403225" indent="-403225">
              <a:buClr>
                <a:srgbClr val="C00000"/>
              </a:buClr>
            </a:pPr>
            <a:r>
              <a:rPr lang="en-US" sz="1400" dirty="0"/>
              <a:t>Justine S. Kim, Alexander J. Kaminsky, J. Blair </a:t>
            </a:r>
            <a:r>
              <a:rPr lang="en-US" sz="1400" dirty="0" err="1"/>
              <a:t>Summitt</a:t>
            </a:r>
            <a:r>
              <a:rPr lang="en-US" sz="1400" dirty="0"/>
              <a:t>, and Wesley P. </a:t>
            </a:r>
            <a:r>
              <a:rPr lang="en-US" sz="1400" dirty="0" err="1"/>
              <a:t>Thayer.Advances</a:t>
            </a:r>
            <a:r>
              <a:rPr lang="en-US" sz="1400" dirty="0"/>
              <a:t> in Wound </a:t>
            </a:r>
            <a:r>
              <a:rPr lang="en-US" sz="1400" dirty="0" err="1"/>
              <a:t>Care.Dec</a:t>
            </a:r>
            <a:r>
              <a:rPr lang="en-US" sz="1400" dirty="0"/>
              <a:t> 2016.546-552.</a:t>
            </a:r>
          </a:p>
        </p:txBody>
      </p:sp>
    </p:spTree>
    <p:extLst>
      <p:ext uri="{BB962C8B-B14F-4D97-AF65-F5344CB8AC3E}">
        <p14:creationId xmlns:p14="http://schemas.microsoft.com/office/powerpoint/2010/main" val="57675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17" y="1155900"/>
            <a:ext cx="10975946" cy="3484308"/>
          </a:xfrm>
        </p:spPr>
        <p:txBody>
          <a:bodyPr>
            <a:noAutofit/>
          </a:bodyPr>
          <a:lstStyle/>
          <a:p>
            <a:pPr>
              <a:buClr>
                <a:srgbClr val="C00000"/>
              </a:buClr>
            </a:pPr>
            <a:r>
              <a:rPr lang="en-US" sz="2400" dirty="0">
                <a:solidFill>
                  <a:schemeClr val="tx1"/>
                </a:solidFill>
              </a:rPr>
              <a:t>In normal wound healing, the host Extracellular Membrane (ECM) is vital as it acts as a support structure for cell migration. The basement membrane is a particular type of ECM that provides, in its native state, a suitable substrate for epithelial cell growth in vivo. In living organisms in their native state, this membrane helps with regulation of cell proliferation, migration, and differentiation during tissue development.</a:t>
            </a:r>
            <a:r>
              <a:rPr lang="en-US" sz="2400" u="sng" dirty="0">
                <a:solidFill>
                  <a:schemeClr val="tx1"/>
                </a:solidFill>
              </a:rPr>
              <a:t> </a:t>
            </a:r>
            <a:endParaRPr lang="en-US" sz="2400" dirty="0">
              <a:solidFill>
                <a:schemeClr val="tx1"/>
              </a:solidFill>
            </a:endParaRPr>
          </a:p>
          <a:p>
            <a:pPr>
              <a:buClr>
                <a:srgbClr val="C00000"/>
              </a:buClr>
            </a:pPr>
            <a:r>
              <a:rPr lang="en-US" sz="2400" dirty="0">
                <a:solidFill>
                  <a:schemeClr val="tx1"/>
                </a:solidFill>
              </a:rPr>
              <a:t>ECM scaffolds derived from porcine liver, intestine, and urinary bladder have been tested for the intactness and integrity of the basement membrane component after being prepared and processed; the urinary bladder was found to be the only tissue to retain the basement membrane</a:t>
            </a:r>
          </a:p>
        </p:txBody>
      </p:sp>
      <p:sp>
        <p:nvSpPr>
          <p:cNvPr id="4" name="TextBox 3"/>
          <p:cNvSpPr txBox="1"/>
          <p:nvPr/>
        </p:nvSpPr>
        <p:spPr>
          <a:xfrm>
            <a:off x="4227806" y="5746934"/>
            <a:ext cx="7812505" cy="954107"/>
          </a:xfrm>
          <a:prstGeom prst="rect">
            <a:avLst/>
          </a:prstGeom>
          <a:noFill/>
        </p:spPr>
        <p:txBody>
          <a:bodyPr wrap="square" rtlCol="0">
            <a:spAutoFit/>
          </a:bodyPr>
          <a:lstStyle/>
          <a:p>
            <a:pPr marL="346075" indent="-346075">
              <a:buClr>
                <a:srgbClr val="C00000"/>
              </a:buClr>
            </a:pPr>
            <a:r>
              <a:rPr lang="en-US" sz="1400" dirty="0"/>
              <a:t>Kimmel, H., </a:t>
            </a:r>
            <a:r>
              <a:rPr lang="en-US" sz="1400" dirty="0" err="1"/>
              <a:t>Rahn</a:t>
            </a:r>
            <a:r>
              <a:rPr lang="en-US" sz="1400" dirty="0"/>
              <a:t>, M., &amp; Gilbert, T. W. (2010). The clinical effectiveness in wound healing with extracellular matrix derived from porcine urinary bladder matrix: a case series on severe chronic wounds. </a:t>
            </a:r>
            <a:r>
              <a:rPr lang="en-US" sz="1400" i="1" dirty="0"/>
              <a:t>The journal of the American College of Certified Wound Specialists</a:t>
            </a:r>
            <a:r>
              <a:rPr lang="en-US" sz="1400" dirty="0"/>
              <a:t>, </a:t>
            </a:r>
            <a:r>
              <a:rPr lang="en-US" sz="1400" i="1" dirty="0"/>
              <a:t>2</a:t>
            </a:r>
            <a:r>
              <a:rPr lang="en-US" sz="1400" dirty="0"/>
              <a:t>(3), 55–59. https://</a:t>
            </a:r>
            <a:r>
              <a:rPr lang="en-US" sz="1400" dirty="0" err="1"/>
              <a:t>doi.org</a:t>
            </a:r>
            <a:r>
              <a:rPr lang="en-US" sz="1400" dirty="0"/>
              <a:t>/10.1016/j.jcws.2010.11.002</a:t>
            </a:r>
          </a:p>
        </p:txBody>
      </p:sp>
      <p:sp>
        <p:nvSpPr>
          <p:cNvPr id="5" name="TextBox 4"/>
          <p:cNvSpPr txBox="1"/>
          <p:nvPr/>
        </p:nvSpPr>
        <p:spPr>
          <a:xfrm>
            <a:off x="2069432" y="368967"/>
            <a:ext cx="7443537" cy="523220"/>
          </a:xfrm>
          <a:prstGeom prst="rect">
            <a:avLst/>
          </a:prstGeom>
          <a:noFill/>
        </p:spPr>
        <p:txBody>
          <a:bodyPr wrap="square" rtlCol="0">
            <a:spAutoFit/>
          </a:bodyPr>
          <a:lstStyle/>
          <a:p>
            <a:pPr algn="ctr">
              <a:buClr>
                <a:srgbClr val="C00000"/>
              </a:buClr>
            </a:pPr>
            <a:r>
              <a:rPr lang="en-US" sz="2800" b="1" dirty="0">
                <a:latin typeface="Arial Rounded MT Bold" charset="0"/>
                <a:ea typeface="Arial Rounded MT Bold" charset="0"/>
                <a:cs typeface="Arial Rounded MT Bold" charset="0"/>
              </a:rPr>
              <a:t>How Does </a:t>
            </a:r>
            <a:r>
              <a:rPr lang="en-US" sz="2800" b="1" dirty="0" err="1">
                <a:latin typeface="Arial Rounded MT Bold" charset="0"/>
                <a:ea typeface="Arial Rounded MT Bold" charset="0"/>
                <a:cs typeface="Arial Rounded MT Bold" charset="0"/>
              </a:rPr>
              <a:t>ACell</a:t>
            </a:r>
            <a:r>
              <a:rPr lang="en-US" sz="2800" b="1" dirty="0">
                <a:latin typeface="Arial Rounded MT Bold" charset="0"/>
                <a:ea typeface="Arial Rounded MT Bold" charset="0"/>
                <a:cs typeface="Arial Rounded MT Bold" charset="0"/>
              </a:rPr>
              <a:t> Work? </a:t>
            </a:r>
          </a:p>
        </p:txBody>
      </p:sp>
    </p:spTree>
    <p:extLst>
      <p:ext uri="{BB962C8B-B14F-4D97-AF65-F5344CB8AC3E}">
        <p14:creationId xmlns:p14="http://schemas.microsoft.com/office/powerpoint/2010/main" val="21305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17" y="1005425"/>
            <a:ext cx="10975946" cy="3484308"/>
          </a:xfrm>
        </p:spPr>
        <p:txBody>
          <a:bodyPr>
            <a:noAutofit/>
          </a:bodyPr>
          <a:lstStyle/>
          <a:p>
            <a:pPr>
              <a:buClr>
                <a:srgbClr val="C00000"/>
              </a:buClr>
            </a:pPr>
            <a:r>
              <a:rPr lang="en-US" sz="2400" dirty="0">
                <a:solidFill>
                  <a:schemeClr val="tx1"/>
                </a:solidFill>
              </a:rPr>
              <a:t>Urinary Bladder Matrix (UBM) has multiple regenerative properties that have been shown to be important in wound healing. UBM uses a largely and optimally intact ECM from porcine urinary bladder. As such, UBM differs from other available products that are synthesized from purified type I collagen in that it contains a complex mixture of proteins, </a:t>
            </a:r>
            <a:r>
              <a:rPr lang="en-US" sz="2400" dirty="0" err="1">
                <a:solidFill>
                  <a:schemeClr val="tx1"/>
                </a:solidFill>
              </a:rPr>
              <a:t>glycosaminoglycans</a:t>
            </a:r>
            <a:r>
              <a:rPr lang="en-US" sz="2400" dirty="0">
                <a:solidFill>
                  <a:schemeClr val="tx1"/>
                </a:solidFill>
              </a:rPr>
              <a:t>, and other biological molecules that are basically present in their normal concentrations and distributions. </a:t>
            </a:r>
          </a:p>
          <a:p>
            <a:pPr>
              <a:buClr>
                <a:srgbClr val="C00000"/>
              </a:buClr>
            </a:pPr>
            <a:r>
              <a:rPr lang="en-US" sz="2400" dirty="0">
                <a:solidFill>
                  <a:schemeClr val="tx1"/>
                </a:solidFill>
              </a:rPr>
              <a:t>Because of the specific layers of the tissue selected from this material, the basement membrane component of the ECM is naturally present on the original tissue, and studies have shown that the basement membrane is preserved through the manufacturing process. The distinctive ECM composition and ultrastructure of UBM appears to affect the response of host cells, thereby guiding the wound-healing response by providing a complex molecular architecture that appears to aid in biological tissue repair</a:t>
            </a:r>
          </a:p>
        </p:txBody>
      </p:sp>
      <p:sp>
        <p:nvSpPr>
          <p:cNvPr id="4" name="TextBox 3"/>
          <p:cNvSpPr txBox="1"/>
          <p:nvPr/>
        </p:nvSpPr>
        <p:spPr>
          <a:xfrm>
            <a:off x="4227806" y="5746934"/>
            <a:ext cx="7812505" cy="954107"/>
          </a:xfrm>
          <a:prstGeom prst="rect">
            <a:avLst/>
          </a:prstGeom>
          <a:noFill/>
        </p:spPr>
        <p:txBody>
          <a:bodyPr wrap="square" rtlCol="0">
            <a:spAutoFit/>
          </a:bodyPr>
          <a:lstStyle/>
          <a:p>
            <a:pPr marL="346075" indent="-346075">
              <a:buClr>
                <a:srgbClr val="C00000"/>
              </a:buClr>
            </a:pPr>
            <a:r>
              <a:rPr lang="en-US" sz="1400" dirty="0"/>
              <a:t>Kimmel, H., </a:t>
            </a:r>
            <a:r>
              <a:rPr lang="en-US" sz="1400" dirty="0" err="1"/>
              <a:t>Rahn</a:t>
            </a:r>
            <a:r>
              <a:rPr lang="en-US" sz="1400" dirty="0"/>
              <a:t>, M., &amp; Gilbert, T. W. (2010). The clinical effectiveness in wound healing with extracellular matrix derived from porcine urinary bladder matrix: a case series on severe chronic wounds. </a:t>
            </a:r>
            <a:r>
              <a:rPr lang="en-US" sz="1400" i="1" dirty="0"/>
              <a:t>The journal of the American College of Certified Wound Specialists</a:t>
            </a:r>
            <a:r>
              <a:rPr lang="en-US" sz="1400" dirty="0"/>
              <a:t>, </a:t>
            </a:r>
            <a:r>
              <a:rPr lang="en-US" sz="1400" i="1" dirty="0"/>
              <a:t>2</a:t>
            </a:r>
            <a:r>
              <a:rPr lang="en-US" sz="1400" dirty="0"/>
              <a:t>(3), 55–59. https://</a:t>
            </a:r>
            <a:r>
              <a:rPr lang="en-US" sz="1400" dirty="0" err="1"/>
              <a:t>doi.org</a:t>
            </a:r>
            <a:r>
              <a:rPr lang="en-US" sz="1400" dirty="0"/>
              <a:t>/10.1016/j.jcws.2010.11.002</a:t>
            </a:r>
          </a:p>
        </p:txBody>
      </p:sp>
      <p:sp>
        <p:nvSpPr>
          <p:cNvPr id="5" name="TextBox 4"/>
          <p:cNvSpPr txBox="1"/>
          <p:nvPr/>
        </p:nvSpPr>
        <p:spPr>
          <a:xfrm>
            <a:off x="2069432" y="368967"/>
            <a:ext cx="7443537" cy="523220"/>
          </a:xfrm>
          <a:prstGeom prst="rect">
            <a:avLst/>
          </a:prstGeom>
          <a:noFill/>
        </p:spPr>
        <p:txBody>
          <a:bodyPr wrap="square" rtlCol="0">
            <a:spAutoFit/>
          </a:bodyPr>
          <a:lstStyle/>
          <a:p>
            <a:pPr algn="ctr">
              <a:buClr>
                <a:srgbClr val="C00000"/>
              </a:buClr>
            </a:pPr>
            <a:r>
              <a:rPr lang="en-US" sz="2800" b="1" dirty="0">
                <a:latin typeface="Arial Rounded MT Bold" charset="0"/>
                <a:ea typeface="Arial Rounded MT Bold" charset="0"/>
                <a:cs typeface="Arial Rounded MT Bold" charset="0"/>
              </a:rPr>
              <a:t>How Does </a:t>
            </a:r>
            <a:r>
              <a:rPr lang="en-US" sz="2800" b="1" dirty="0" err="1">
                <a:latin typeface="Arial Rounded MT Bold" charset="0"/>
                <a:ea typeface="Arial Rounded MT Bold" charset="0"/>
                <a:cs typeface="Arial Rounded MT Bold" charset="0"/>
              </a:rPr>
              <a:t>ACell</a:t>
            </a:r>
            <a:r>
              <a:rPr lang="en-US" sz="2800" b="1" dirty="0">
                <a:latin typeface="Arial Rounded MT Bold" charset="0"/>
                <a:ea typeface="Arial Rounded MT Bold" charset="0"/>
                <a:cs typeface="Arial Rounded MT Bold" charset="0"/>
              </a:rPr>
              <a:t> Work? </a:t>
            </a:r>
          </a:p>
        </p:txBody>
      </p:sp>
    </p:spTree>
    <p:extLst>
      <p:ext uri="{BB962C8B-B14F-4D97-AF65-F5344CB8AC3E}">
        <p14:creationId xmlns:p14="http://schemas.microsoft.com/office/powerpoint/2010/main" val="635348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55104</TotalTime>
  <Words>3048</Words>
  <Application>Microsoft Macintosh PowerPoint</Application>
  <PresentationFormat>Widescreen</PresentationFormat>
  <Paragraphs>141</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Acell and Regenerative Medicine  in Wound Healing  Wednesday, October 9, 2024 </vt:lpstr>
      <vt:lpstr>Agenda</vt:lpstr>
      <vt:lpstr>PowerPoint Presentation</vt:lpstr>
      <vt:lpstr>What are regenerative medicine options are commercially available ? </vt:lpstr>
      <vt:lpstr>What classification systems have been developed to categorize skin substitutes? </vt:lpstr>
      <vt:lpstr>PowerPoint Presentation</vt:lpstr>
      <vt:lpstr>How does ACell work? </vt:lpstr>
      <vt:lpstr>PowerPoint Presentation</vt:lpstr>
      <vt:lpstr>PowerPoint Presentation</vt:lpstr>
      <vt:lpstr>How effective is porcine mesothelium matrix as a biomaterial for wound healing?</vt:lpstr>
      <vt:lpstr>How effective is porcine mesothelium matrix as a biomaterial for wound healing?</vt:lpstr>
      <vt:lpstr>How effective is porcine mesothelium matrix as a biomaterial for wound healing?</vt:lpstr>
      <vt:lpstr>How effective is porcine mesothelium matrix as a biomaterial for wound healing?</vt:lpstr>
      <vt:lpstr>How effective is porcine mesothelium matrix as a biomaterial for wound healing?</vt:lpstr>
      <vt:lpstr>What are the indications for ACell? </vt:lpstr>
      <vt:lpstr>What are the indications for ACell? </vt:lpstr>
      <vt:lpstr>What are the indications for ACell? </vt:lpstr>
      <vt:lpstr>What other types of wounds is ACell used to treat? </vt:lpstr>
      <vt:lpstr>When is ACell Ineffective?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773</cp:revision>
  <cp:lastPrinted>2020-06-24T18:01:19Z</cp:lastPrinted>
  <dcterms:created xsi:type="dcterms:W3CDTF">2019-03-18T00:19:13Z</dcterms:created>
  <dcterms:modified xsi:type="dcterms:W3CDTF">2024-07-16T18:26:31Z</dcterms:modified>
</cp:coreProperties>
</file>