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4" r:id="rId3"/>
  </p:sldMasterIdLst>
  <p:notesMasterIdLst>
    <p:notesMasterId r:id="rId28"/>
  </p:notesMasterIdLst>
  <p:handoutMasterIdLst>
    <p:handoutMasterId r:id="rId29"/>
  </p:handoutMasterIdLst>
  <p:sldIdLst>
    <p:sldId id="498" r:id="rId4"/>
    <p:sldId id="1476" r:id="rId5"/>
    <p:sldId id="403" r:id="rId6"/>
    <p:sldId id="495" r:id="rId7"/>
    <p:sldId id="404" r:id="rId8"/>
    <p:sldId id="496" r:id="rId9"/>
    <p:sldId id="494" r:id="rId10"/>
    <p:sldId id="469" r:id="rId11"/>
    <p:sldId id="470" r:id="rId12"/>
    <p:sldId id="471" r:id="rId13"/>
    <p:sldId id="472" r:id="rId14"/>
    <p:sldId id="473" r:id="rId15"/>
    <p:sldId id="475" r:id="rId16"/>
    <p:sldId id="474" r:id="rId17"/>
    <p:sldId id="476" r:id="rId18"/>
    <p:sldId id="477" r:id="rId19"/>
    <p:sldId id="478" r:id="rId20"/>
    <p:sldId id="479" r:id="rId21"/>
    <p:sldId id="480" r:id="rId22"/>
    <p:sldId id="481" r:id="rId23"/>
    <p:sldId id="482" r:id="rId24"/>
    <p:sldId id="483" r:id="rId25"/>
    <p:sldId id="485" r:id="rId26"/>
    <p:sldId id="484" r:id="rId27"/>
  </p:sldIdLst>
  <p:sldSz cx="9144000" cy="5143500" type="screen16x9"/>
  <p:notesSz cx="7315200" cy="9601200"/>
  <p:defaultTextStyle>
    <a:defPPr>
      <a:defRPr lang="en-US"/>
    </a:defPPr>
    <a:lvl1pPr marL="0" algn="l" defTabSz="914150" rtl="0" eaLnBrk="1" latinLnBrk="0" hangingPunct="1">
      <a:defRPr sz="1800" kern="1200">
        <a:solidFill>
          <a:schemeClr val="tx1"/>
        </a:solidFill>
        <a:latin typeface="+mn-lt"/>
        <a:ea typeface="+mn-ea"/>
        <a:cs typeface="+mn-cs"/>
      </a:defRPr>
    </a:lvl1pPr>
    <a:lvl2pPr marL="457074"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5" algn="l" defTabSz="914150" rtl="0" eaLnBrk="1" latinLnBrk="0" hangingPunct="1">
      <a:defRPr sz="1800" kern="1200">
        <a:solidFill>
          <a:schemeClr val="tx1"/>
        </a:solidFill>
        <a:latin typeface="+mn-lt"/>
        <a:ea typeface="+mn-ea"/>
        <a:cs typeface="+mn-cs"/>
      </a:defRPr>
    </a:lvl4pPr>
    <a:lvl5pPr marL="1828301" algn="l" defTabSz="914150" rtl="0" eaLnBrk="1" latinLnBrk="0" hangingPunct="1">
      <a:defRPr sz="1800" kern="1200">
        <a:solidFill>
          <a:schemeClr val="tx1"/>
        </a:solidFill>
        <a:latin typeface="+mn-lt"/>
        <a:ea typeface="+mn-ea"/>
        <a:cs typeface="+mn-cs"/>
      </a:defRPr>
    </a:lvl5pPr>
    <a:lvl6pPr marL="2285376" algn="l" defTabSz="914150" rtl="0" eaLnBrk="1" latinLnBrk="0" hangingPunct="1">
      <a:defRPr sz="1800" kern="1200">
        <a:solidFill>
          <a:schemeClr val="tx1"/>
        </a:solidFill>
        <a:latin typeface="+mn-lt"/>
        <a:ea typeface="+mn-ea"/>
        <a:cs typeface="+mn-cs"/>
      </a:defRPr>
    </a:lvl6pPr>
    <a:lvl7pPr marL="2742450" algn="l" defTabSz="914150" rtl="0" eaLnBrk="1" latinLnBrk="0" hangingPunct="1">
      <a:defRPr sz="1800" kern="1200">
        <a:solidFill>
          <a:schemeClr val="tx1"/>
        </a:solidFill>
        <a:latin typeface="+mn-lt"/>
        <a:ea typeface="+mn-ea"/>
        <a:cs typeface="+mn-cs"/>
      </a:defRPr>
    </a:lvl7pPr>
    <a:lvl8pPr marL="3199525" algn="l" defTabSz="914150" rtl="0" eaLnBrk="1" latinLnBrk="0" hangingPunct="1">
      <a:defRPr sz="1800" kern="1200">
        <a:solidFill>
          <a:schemeClr val="tx1"/>
        </a:solidFill>
        <a:latin typeface="+mn-lt"/>
        <a:ea typeface="+mn-ea"/>
        <a:cs typeface="+mn-cs"/>
      </a:defRPr>
    </a:lvl8pPr>
    <a:lvl9pPr marL="3656601" algn="l" defTabSz="914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84"/>
    <p:restoredTop sz="91353"/>
  </p:normalViewPr>
  <p:slideViewPr>
    <p:cSldViewPr showGuides="1">
      <p:cViewPr>
        <p:scale>
          <a:sx n="137" d="100"/>
          <a:sy n="137" d="100"/>
        </p:scale>
        <p:origin x="240" y="1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7BA564F-3F92-468F-87B8-1E2CBAD9F8E4}" type="datetimeFigureOut">
              <a:rPr lang="en-US" smtClean="0"/>
              <a:t>7/16/24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7629611-69B6-47DB-B4E1-E3D2F623A101}" type="slidenum">
              <a:rPr lang="en-US" smtClean="0"/>
              <a:t>‹#›</a:t>
            </a:fld>
            <a:endParaRPr lang="en-US"/>
          </a:p>
        </p:txBody>
      </p:sp>
    </p:spTree>
    <p:extLst>
      <p:ext uri="{BB962C8B-B14F-4D97-AF65-F5344CB8AC3E}">
        <p14:creationId xmlns:p14="http://schemas.microsoft.com/office/powerpoint/2010/main" val="310024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11BB808-1081-4AB9-AAD3-EFE69D2CF4A6}" type="datetimeFigureOut">
              <a:rPr lang="en-US" smtClean="0"/>
              <a:t>7/16/24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530C72-CE6C-4476-B049-4347899B90EA}" type="slidenum">
              <a:rPr lang="en-US" smtClean="0"/>
              <a:t>‹#›</a:t>
            </a:fld>
            <a:endParaRPr lang="en-US"/>
          </a:p>
        </p:txBody>
      </p:sp>
    </p:spTree>
    <p:extLst>
      <p:ext uri="{BB962C8B-B14F-4D97-AF65-F5344CB8AC3E}">
        <p14:creationId xmlns:p14="http://schemas.microsoft.com/office/powerpoint/2010/main" val="2379160378"/>
      </p:ext>
    </p:extLst>
  </p:cSld>
  <p:clrMap bg1="lt1" tx1="dk1" bg2="lt2" tx2="dk2" accent1="accent1" accent2="accent2" accent3="accent3" accent4="accent4" accent5="accent5" accent6="accent6" hlink="hlink" folHlink="folHlink"/>
  <p:notesStyle>
    <a:lvl1pPr marL="0" algn="l" defTabSz="914150" rtl="0" eaLnBrk="1" latinLnBrk="0" hangingPunct="1">
      <a:defRPr sz="1200" kern="1200">
        <a:solidFill>
          <a:schemeClr val="tx1"/>
        </a:solidFill>
        <a:latin typeface="+mn-lt"/>
        <a:ea typeface="+mn-ea"/>
        <a:cs typeface="+mn-cs"/>
      </a:defRPr>
    </a:lvl1pPr>
    <a:lvl2pPr marL="457074" algn="l" defTabSz="914150" rtl="0" eaLnBrk="1" latinLnBrk="0" hangingPunct="1">
      <a:defRPr sz="1200" kern="1200">
        <a:solidFill>
          <a:schemeClr val="tx1"/>
        </a:solidFill>
        <a:latin typeface="+mn-lt"/>
        <a:ea typeface="+mn-ea"/>
        <a:cs typeface="+mn-cs"/>
      </a:defRPr>
    </a:lvl2pPr>
    <a:lvl3pPr marL="914150" algn="l" defTabSz="914150" rtl="0" eaLnBrk="1" latinLnBrk="0" hangingPunct="1">
      <a:defRPr sz="1200" kern="1200">
        <a:solidFill>
          <a:schemeClr val="tx1"/>
        </a:solidFill>
        <a:latin typeface="+mn-lt"/>
        <a:ea typeface="+mn-ea"/>
        <a:cs typeface="+mn-cs"/>
      </a:defRPr>
    </a:lvl3pPr>
    <a:lvl4pPr marL="1371225" algn="l" defTabSz="914150" rtl="0" eaLnBrk="1" latinLnBrk="0" hangingPunct="1">
      <a:defRPr sz="1200" kern="1200">
        <a:solidFill>
          <a:schemeClr val="tx1"/>
        </a:solidFill>
        <a:latin typeface="+mn-lt"/>
        <a:ea typeface="+mn-ea"/>
        <a:cs typeface="+mn-cs"/>
      </a:defRPr>
    </a:lvl4pPr>
    <a:lvl5pPr marL="1828301" algn="l" defTabSz="914150" rtl="0" eaLnBrk="1" latinLnBrk="0" hangingPunct="1">
      <a:defRPr sz="1200" kern="1200">
        <a:solidFill>
          <a:schemeClr val="tx1"/>
        </a:solidFill>
        <a:latin typeface="+mn-lt"/>
        <a:ea typeface="+mn-ea"/>
        <a:cs typeface="+mn-cs"/>
      </a:defRPr>
    </a:lvl5pPr>
    <a:lvl6pPr marL="2285376" algn="l" defTabSz="914150" rtl="0" eaLnBrk="1" latinLnBrk="0" hangingPunct="1">
      <a:defRPr sz="1200" kern="1200">
        <a:solidFill>
          <a:schemeClr val="tx1"/>
        </a:solidFill>
        <a:latin typeface="+mn-lt"/>
        <a:ea typeface="+mn-ea"/>
        <a:cs typeface="+mn-cs"/>
      </a:defRPr>
    </a:lvl6pPr>
    <a:lvl7pPr marL="2742450" algn="l" defTabSz="914150" rtl="0" eaLnBrk="1" latinLnBrk="0" hangingPunct="1">
      <a:defRPr sz="1200" kern="1200">
        <a:solidFill>
          <a:schemeClr val="tx1"/>
        </a:solidFill>
        <a:latin typeface="+mn-lt"/>
        <a:ea typeface="+mn-ea"/>
        <a:cs typeface="+mn-cs"/>
      </a:defRPr>
    </a:lvl7pPr>
    <a:lvl8pPr marL="3199525" algn="l" defTabSz="914150" rtl="0" eaLnBrk="1" latinLnBrk="0" hangingPunct="1">
      <a:defRPr sz="1200" kern="1200">
        <a:solidFill>
          <a:schemeClr val="tx1"/>
        </a:solidFill>
        <a:latin typeface="+mn-lt"/>
        <a:ea typeface="+mn-ea"/>
        <a:cs typeface="+mn-cs"/>
      </a:defRPr>
    </a:lvl8pPr>
    <a:lvl9pPr marL="3656601" algn="l" defTabSz="9141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2967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7/16/24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83784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0" y="204134"/>
            <a:ext cx="3008906" cy="872075"/>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574549" y="204080"/>
            <a:ext cx="5112868" cy="439002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70" y="1076367"/>
            <a:ext cx="3008906" cy="3517953"/>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0432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24" y="3603003"/>
            <a:ext cx="5485700" cy="425572"/>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792624" y="461233"/>
            <a:ext cx="5485700" cy="3087146"/>
          </a:xfrm>
        </p:spPr>
        <p:txBody>
          <a:bodyPr/>
          <a:lstStyle>
            <a:lvl1pPr marL="0" indent="0">
              <a:buNone/>
              <a:defRPr sz="3600"/>
            </a:lvl1pPr>
            <a:lvl2pPr marL="426304" indent="0">
              <a:buNone/>
              <a:defRPr sz="3100"/>
            </a:lvl2pPr>
            <a:lvl3pPr marL="852527" indent="0">
              <a:buNone/>
              <a:defRPr sz="2600"/>
            </a:lvl3pPr>
            <a:lvl4pPr marL="1278871" indent="0">
              <a:buNone/>
              <a:defRPr sz="2300"/>
            </a:lvl4pPr>
            <a:lvl5pPr marL="1705029" indent="0">
              <a:buNone/>
              <a:defRPr sz="2300"/>
            </a:lvl5pPr>
            <a:lvl6pPr marL="2131381" indent="0">
              <a:buNone/>
              <a:defRPr sz="2300"/>
            </a:lvl6pPr>
            <a:lvl7pPr marL="2557610" indent="0">
              <a:buNone/>
              <a:defRPr sz="2300"/>
            </a:lvl7pPr>
            <a:lvl8pPr marL="2983858" indent="0">
              <a:buNone/>
              <a:defRPr sz="2300"/>
            </a:lvl8pPr>
            <a:lvl9pPr marL="3410134" indent="0">
              <a:buNone/>
              <a:defRPr sz="2300"/>
            </a:lvl9pPr>
          </a:lstStyle>
          <a:p>
            <a:pPr lvl="0"/>
            <a:endParaRPr lang="en-US" noProof="0" dirty="0"/>
          </a:p>
        </p:txBody>
      </p:sp>
      <p:sp>
        <p:nvSpPr>
          <p:cNvPr id="4" name="Text Placeholder 3"/>
          <p:cNvSpPr>
            <a:spLocks noGrp="1"/>
          </p:cNvSpPr>
          <p:nvPr>
            <p:ph type="body" sz="half" idx="2"/>
          </p:nvPr>
        </p:nvSpPr>
        <p:spPr>
          <a:xfrm>
            <a:off x="1792624" y="4025501"/>
            <a:ext cx="5485700" cy="603477"/>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88310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4182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374" y="11"/>
            <a:ext cx="2286000" cy="45940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 y="11"/>
            <a:ext cx="6689962" cy="45940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799234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18317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00582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50" y="1199976"/>
            <a:ext cx="4031134"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6661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0" y="1597644"/>
            <a:ext cx="7771700" cy="1102303"/>
          </a:xfrm>
        </p:spPr>
        <p:txBody>
          <a:bodyPr/>
          <a:lstStyle/>
          <a:p>
            <a:r>
              <a:rPr lang="en-US"/>
              <a:t>Click to edit Master title style</a:t>
            </a:r>
          </a:p>
        </p:txBody>
      </p:sp>
      <p:sp>
        <p:nvSpPr>
          <p:cNvPr id="3" name="Subtitle 2"/>
          <p:cNvSpPr>
            <a:spLocks noGrp="1"/>
          </p:cNvSpPr>
          <p:nvPr>
            <p:ph type="subTitle" idx="1"/>
          </p:nvPr>
        </p:nvSpPr>
        <p:spPr>
          <a:xfrm>
            <a:off x="1372300" y="2916683"/>
            <a:ext cx="6399400" cy="1315089"/>
          </a:xfrm>
        </p:spPr>
        <p:txBody>
          <a:bodyPr/>
          <a:lstStyle>
            <a:lvl1pPr marL="0" indent="0" algn="ctr">
              <a:buNone/>
              <a:defRPr/>
            </a:lvl1pPr>
            <a:lvl2pPr marL="463436" indent="0" algn="ctr">
              <a:buNone/>
              <a:defRPr/>
            </a:lvl2pPr>
            <a:lvl3pPr marL="926372" indent="0" algn="ctr">
              <a:buNone/>
              <a:defRPr/>
            </a:lvl3pPr>
            <a:lvl4pPr marL="1389394" indent="0" algn="ctr">
              <a:buNone/>
              <a:defRPr/>
            </a:lvl4pPr>
            <a:lvl5pPr marL="1852519" indent="0" algn="ctr">
              <a:buNone/>
              <a:defRPr/>
            </a:lvl5pPr>
            <a:lvl6pPr marL="2315653" indent="0" algn="ctr">
              <a:buNone/>
              <a:defRPr/>
            </a:lvl6pPr>
            <a:lvl7pPr marL="2778770" indent="0" algn="ctr">
              <a:buNone/>
              <a:defRPr/>
            </a:lvl7pPr>
            <a:lvl8pPr marL="3241906" indent="0" algn="ctr">
              <a:buNone/>
              <a:defRPr/>
            </a:lvl8pPr>
            <a:lvl9pPr marL="3705043"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3980559012"/>
      </p:ext>
    </p:extLst>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2823291561"/>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533400" y="1276350"/>
            <a:ext cx="6781800" cy="2667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87604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09" y="3307325"/>
            <a:ext cx="7771700" cy="1022072"/>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22909" y="2180188"/>
            <a:ext cx="7771700" cy="1124978"/>
          </a:xfrm>
        </p:spPr>
        <p:txBody>
          <a:bodyPr anchor="b"/>
          <a:lstStyle>
            <a:lvl1pPr marL="0" indent="0">
              <a:buNone/>
              <a:defRPr sz="2200"/>
            </a:lvl1pPr>
            <a:lvl2pPr marL="463436" indent="0">
              <a:buNone/>
              <a:defRPr sz="2000"/>
            </a:lvl2pPr>
            <a:lvl3pPr marL="926372" indent="0">
              <a:buNone/>
              <a:defRPr sz="1800"/>
            </a:lvl3pPr>
            <a:lvl4pPr marL="1389394" indent="0">
              <a:buNone/>
              <a:defRPr sz="1500"/>
            </a:lvl4pPr>
            <a:lvl5pPr marL="1852519" indent="0">
              <a:buNone/>
              <a:defRPr sz="1500"/>
            </a:lvl5pPr>
            <a:lvl6pPr marL="2315653" indent="0">
              <a:buNone/>
              <a:defRPr sz="1500"/>
            </a:lvl6pPr>
            <a:lvl7pPr marL="2778770" indent="0">
              <a:buNone/>
              <a:defRPr sz="1500"/>
            </a:lvl7pPr>
            <a:lvl8pPr marL="3241906" indent="0">
              <a:buNone/>
              <a:defRPr sz="1500"/>
            </a:lvl8pPr>
            <a:lvl9pPr marL="3705043"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3967230662"/>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19" y="1202182"/>
            <a:ext cx="4031132"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3611463105"/>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51" y="205810"/>
            <a:ext cx="8230300" cy="85812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50" y="1153294"/>
            <a:ext cx="4039884"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4" name="Content Placeholder 3"/>
          <p:cNvSpPr>
            <a:spLocks noGrp="1"/>
          </p:cNvSpPr>
          <p:nvPr>
            <p:ph sz="half" idx="2"/>
          </p:nvPr>
        </p:nvSpPr>
        <p:spPr>
          <a:xfrm>
            <a:off x="456850" y="1630781"/>
            <a:ext cx="4039884"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17" y="1153294"/>
            <a:ext cx="4041635"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517" y="1630781"/>
            <a:ext cx="4041635"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7/16/24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1180445421"/>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7/16/24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2949086466"/>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7/16/24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2351511771"/>
      </p:ext>
    </p:extLst>
  </p:cSld>
  <p:clrMapOvr>
    <a:masterClrMapping/>
  </p:clrMapOvr>
  <p:transitio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50" y="204066"/>
            <a:ext cx="3008908" cy="87207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4285" y="204071"/>
            <a:ext cx="5112869" cy="4390026"/>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850" y="1078348"/>
            <a:ext cx="3008908" cy="3517951"/>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1771719560"/>
      </p:ext>
    </p:extLst>
  </p:cSld>
  <p:clrMapOvr>
    <a:masterClrMapping/>
  </p:clrMapOvr>
  <p:transitio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98" y="3599926"/>
            <a:ext cx="5485700" cy="42557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398" y="460867"/>
            <a:ext cx="5485700" cy="3087146"/>
          </a:xfrm>
        </p:spPr>
        <p:txBody>
          <a:bodyPr/>
          <a:lstStyle>
            <a:lvl1pPr marL="0" indent="0">
              <a:buNone/>
              <a:defRPr sz="3500"/>
            </a:lvl1pPr>
            <a:lvl2pPr marL="463436" indent="0">
              <a:buNone/>
              <a:defRPr sz="3100"/>
            </a:lvl2pPr>
            <a:lvl3pPr marL="926372" indent="0">
              <a:buNone/>
              <a:defRPr sz="2600"/>
            </a:lvl3pPr>
            <a:lvl4pPr marL="1389394" indent="0">
              <a:buNone/>
              <a:defRPr sz="2200"/>
            </a:lvl4pPr>
            <a:lvl5pPr marL="1852519" indent="0">
              <a:buNone/>
              <a:defRPr sz="2200"/>
            </a:lvl5pPr>
            <a:lvl6pPr marL="2315653" indent="0">
              <a:buNone/>
              <a:defRPr sz="2200"/>
            </a:lvl6pPr>
            <a:lvl7pPr marL="2778770" indent="0">
              <a:buNone/>
              <a:defRPr sz="2200"/>
            </a:lvl7pPr>
            <a:lvl8pPr marL="3241906" indent="0">
              <a:buNone/>
              <a:defRPr sz="2200"/>
            </a:lvl8pPr>
            <a:lvl9pPr marL="3705043" indent="0">
              <a:buNone/>
              <a:defRPr sz="2200"/>
            </a:lvl9pPr>
          </a:lstStyle>
          <a:p>
            <a:pPr lvl="0"/>
            <a:endParaRPr lang="en-US" noProof="0"/>
          </a:p>
        </p:txBody>
      </p:sp>
      <p:sp>
        <p:nvSpPr>
          <p:cNvPr id="4" name="Text Placeholder 3"/>
          <p:cNvSpPr>
            <a:spLocks noGrp="1"/>
          </p:cNvSpPr>
          <p:nvPr>
            <p:ph type="body" sz="half" idx="2"/>
          </p:nvPr>
        </p:nvSpPr>
        <p:spPr>
          <a:xfrm>
            <a:off x="1792398" y="4027654"/>
            <a:ext cx="5485700" cy="603476"/>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3473022221"/>
      </p:ext>
    </p:extLst>
  </p:cSld>
  <p:clrMapOvr>
    <a:masterClrMapping/>
  </p:clrMapOvr>
  <p:transitio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2391656746"/>
      </p:ext>
    </p:extLst>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6" y="6"/>
            <a:ext cx="2286000" cy="45940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71" y="6"/>
            <a:ext cx="6689963" cy="4594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366637787"/>
      </p:ext>
    </p:extLst>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3039915086"/>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61" y="205810"/>
            <a:ext cx="8230300" cy="8581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6861" y="1200913"/>
            <a:ext cx="8230300" cy="3394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279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2453246149"/>
      </p:ext>
    </p:extLst>
  </p:cSld>
  <p:clrMapOvr>
    <a:masterClrMapping/>
  </p:clrMapOvr>
  <p:transitio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19" y="1202182"/>
            <a:ext cx="4031132"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521761722"/>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2" y="1598030"/>
            <a:ext cx="7771700" cy="1102302"/>
          </a:xfrm>
        </p:spPr>
        <p:txBody>
          <a:bodyPr/>
          <a:lstStyle/>
          <a:p>
            <a:r>
              <a:rPr lang="en-US"/>
              <a:t>Click to edit Master title style</a:t>
            </a:r>
          </a:p>
        </p:txBody>
      </p:sp>
      <p:sp>
        <p:nvSpPr>
          <p:cNvPr id="3" name="Subtitle 2"/>
          <p:cNvSpPr>
            <a:spLocks noGrp="1"/>
          </p:cNvSpPr>
          <p:nvPr>
            <p:ph type="subTitle" idx="1"/>
          </p:nvPr>
        </p:nvSpPr>
        <p:spPr>
          <a:xfrm>
            <a:off x="1372302" y="2917112"/>
            <a:ext cx="6399400" cy="1315089"/>
          </a:xfrm>
        </p:spPr>
        <p:txBody>
          <a:bodyPr/>
          <a:lstStyle>
            <a:lvl1pPr marL="0" indent="0" algn="ctr">
              <a:buNone/>
              <a:defRPr/>
            </a:lvl1pPr>
            <a:lvl2pPr marL="426304" indent="0" algn="ctr">
              <a:buNone/>
              <a:defRPr/>
            </a:lvl2pPr>
            <a:lvl3pPr marL="852527" indent="0" algn="ctr">
              <a:buNone/>
              <a:defRPr/>
            </a:lvl3pPr>
            <a:lvl4pPr marL="1278871" indent="0" algn="ctr">
              <a:buNone/>
              <a:defRPr/>
            </a:lvl4pPr>
            <a:lvl5pPr marL="1705029" indent="0" algn="ctr">
              <a:buNone/>
              <a:defRPr/>
            </a:lvl5pPr>
            <a:lvl6pPr marL="2131381" indent="0" algn="ctr">
              <a:buNone/>
              <a:defRPr/>
            </a:lvl6pPr>
            <a:lvl7pPr marL="2557610" indent="0" algn="ctr">
              <a:buNone/>
              <a:defRPr/>
            </a:lvl7pPr>
            <a:lvl8pPr marL="2983858" indent="0" algn="ctr">
              <a:buNone/>
              <a:defRPr/>
            </a:lvl8pPr>
            <a:lvl9pPr marL="34101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3481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2661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0" y="3307047"/>
            <a:ext cx="7771700" cy="1022072"/>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910" y="2180369"/>
            <a:ext cx="7771700" cy="1124978"/>
          </a:xfrm>
        </p:spPr>
        <p:txBody>
          <a:bodyPr anchor="b"/>
          <a:lstStyle>
            <a:lvl1pPr marL="0" indent="0">
              <a:buNone/>
              <a:defRPr sz="2300"/>
            </a:lvl1pPr>
            <a:lvl2pPr marL="426304" indent="0">
              <a:buNone/>
              <a:defRPr sz="1900"/>
            </a:lvl2pPr>
            <a:lvl3pPr marL="852527" indent="0">
              <a:buNone/>
              <a:defRPr sz="1800"/>
            </a:lvl3pPr>
            <a:lvl4pPr marL="1278871" indent="0">
              <a:buNone/>
              <a:defRPr sz="1500"/>
            </a:lvl4pPr>
            <a:lvl5pPr marL="1705029" indent="0">
              <a:buNone/>
              <a:defRPr sz="1500"/>
            </a:lvl5pPr>
            <a:lvl6pPr marL="2131381" indent="0">
              <a:buNone/>
              <a:defRPr sz="1500"/>
            </a:lvl6pPr>
            <a:lvl7pPr marL="2557610" indent="0">
              <a:buNone/>
              <a:defRPr sz="1500"/>
            </a:lvl7pPr>
            <a:lvl8pPr marL="2983858" indent="0">
              <a:buNone/>
              <a:defRPr sz="1500"/>
            </a:lvl8pPr>
            <a:lvl9pPr marL="3410134"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57864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50" y="1199976"/>
            <a:ext cx="4031134"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1393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72" y="206409"/>
            <a:ext cx="8230300" cy="85812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26" y="1152117"/>
            <a:ext cx="4039884"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4" name="Content Placeholder 3"/>
          <p:cNvSpPr>
            <a:spLocks noGrp="1"/>
          </p:cNvSpPr>
          <p:nvPr>
            <p:ph sz="half" idx="2"/>
          </p:nvPr>
        </p:nvSpPr>
        <p:spPr>
          <a:xfrm>
            <a:off x="457826" y="1632489"/>
            <a:ext cx="4039884"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286" y="1152117"/>
            <a:ext cx="4041636"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6286" y="1632489"/>
            <a:ext cx="4041636"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7/16/24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08377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7/16/24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756038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19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9" r:id="rId3"/>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xStyles>
    <p:title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1005229" rtl="0" eaLnBrk="1" latinLnBrk="0" hangingPunct="1">
        <a:defRPr sz="2000" kern="1200">
          <a:solidFill>
            <a:schemeClr val="tx1"/>
          </a:solidFill>
          <a:latin typeface="+mn-lt"/>
          <a:ea typeface="+mn-ea"/>
          <a:cs typeface="+mn-cs"/>
        </a:defRPr>
      </a:lvl1pPr>
      <a:lvl2pPr marL="502624" algn="l" defTabSz="1005229" rtl="0" eaLnBrk="1" latinLnBrk="0" hangingPunct="1">
        <a:defRPr sz="2000" kern="1200">
          <a:solidFill>
            <a:schemeClr val="tx1"/>
          </a:solidFill>
          <a:latin typeface="+mn-lt"/>
          <a:ea typeface="+mn-ea"/>
          <a:cs typeface="+mn-cs"/>
        </a:defRPr>
      </a:lvl2pPr>
      <a:lvl3pPr marL="1005229" algn="l" defTabSz="1005229" rtl="0" eaLnBrk="1" latinLnBrk="0" hangingPunct="1">
        <a:defRPr sz="2000" kern="1200">
          <a:solidFill>
            <a:schemeClr val="tx1"/>
          </a:solidFill>
          <a:latin typeface="+mn-lt"/>
          <a:ea typeface="+mn-ea"/>
          <a:cs typeface="+mn-cs"/>
        </a:defRPr>
      </a:lvl3pPr>
      <a:lvl4pPr marL="1507832" algn="l" defTabSz="1005229" rtl="0" eaLnBrk="1" latinLnBrk="0" hangingPunct="1">
        <a:defRPr sz="2000" kern="1200">
          <a:solidFill>
            <a:schemeClr val="tx1"/>
          </a:solidFill>
          <a:latin typeface="+mn-lt"/>
          <a:ea typeface="+mn-ea"/>
          <a:cs typeface="+mn-cs"/>
        </a:defRPr>
      </a:lvl4pPr>
      <a:lvl5pPr marL="2010467" algn="l" defTabSz="1005229" rtl="0" eaLnBrk="1" latinLnBrk="0" hangingPunct="1">
        <a:defRPr sz="2000" kern="1200">
          <a:solidFill>
            <a:schemeClr val="tx1"/>
          </a:solidFill>
          <a:latin typeface="+mn-lt"/>
          <a:ea typeface="+mn-ea"/>
          <a:cs typeface="+mn-cs"/>
        </a:defRPr>
      </a:lvl5pPr>
      <a:lvl6pPr marL="2513079" algn="l" defTabSz="1005229" rtl="0" eaLnBrk="1" latinLnBrk="0" hangingPunct="1">
        <a:defRPr sz="2000" kern="1200">
          <a:solidFill>
            <a:schemeClr val="tx1"/>
          </a:solidFill>
          <a:latin typeface="+mn-lt"/>
          <a:ea typeface="+mn-ea"/>
          <a:cs typeface="+mn-cs"/>
        </a:defRPr>
      </a:lvl6pPr>
      <a:lvl7pPr marL="3015687" algn="l" defTabSz="1005229" rtl="0" eaLnBrk="1" latinLnBrk="0" hangingPunct="1">
        <a:defRPr sz="2000" kern="1200">
          <a:solidFill>
            <a:schemeClr val="tx1"/>
          </a:solidFill>
          <a:latin typeface="+mn-lt"/>
          <a:ea typeface="+mn-ea"/>
          <a:cs typeface="+mn-cs"/>
        </a:defRPr>
      </a:lvl7pPr>
      <a:lvl8pPr marL="3518312" algn="l" defTabSz="1005229" rtl="0" eaLnBrk="1" latinLnBrk="0" hangingPunct="1">
        <a:defRPr sz="2000" kern="1200">
          <a:solidFill>
            <a:schemeClr val="tx1"/>
          </a:solidFill>
          <a:latin typeface="+mn-lt"/>
          <a:ea typeface="+mn-ea"/>
          <a:cs typeface="+mn-cs"/>
        </a:defRPr>
      </a:lvl8pPr>
      <a:lvl9pPr marL="4020927" algn="l" defTabSz="100522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7896" y="4766777"/>
            <a:ext cx="2133716"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2544057C-4636-455F-B0F3-DBA9BC6871D1}" type="datetimeFigureOut">
              <a:rPr lang="en-US" sz="1500" smtClean="0">
                <a:solidFill>
                  <a:srgbClr val="103154"/>
                </a:solidFill>
                <a:latin typeface="Corbel" pitchFamily="34" charset="0"/>
              </a:rPr>
              <a:pPr defTabSz="690927" fontAlgn="base">
                <a:spcBef>
                  <a:spcPct val="0"/>
                </a:spcBef>
                <a:spcAft>
                  <a:spcPct val="0"/>
                </a:spcAft>
                <a:defRPr/>
              </a:pPr>
              <a:t>7/16/24</a:t>
            </a:fld>
            <a:endParaRPr lang="en-US" sz="15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3125247" y="4766777"/>
            <a:ext cx="2895134"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690971" fontAlgn="auto">
              <a:spcBef>
                <a:spcPts val="0"/>
              </a:spcBef>
              <a:spcAft>
                <a:spcPts val="0"/>
              </a:spcAft>
              <a:defRPr>
                <a:latin typeface="+mn-lt"/>
                <a:ea typeface="+mn-ea"/>
                <a:cs typeface="+mn-cs"/>
              </a:defRPr>
            </a:lvl1pPr>
          </a:lstStyle>
          <a:p>
            <a:pPr>
              <a:defRPr/>
            </a:pPr>
            <a:endParaRPr lang="en-US" sz="1500" dirty="0">
              <a:solidFill>
                <a:srgbClr val="103154"/>
              </a:solidFill>
            </a:endParaRPr>
          </a:p>
        </p:txBody>
      </p:sp>
      <p:sp>
        <p:nvSpPr>
          <p:cNvPr id="4" name="Slide Number Placeholder 5"/>
          <p:cNvSpPr>
            <a:spLocks noGrp="1"/>
          </p:cNvSpPr>
          <p:nvPr>
            <p:ph type="sldNum" sz="quarter" idx="4"/>
          </p:nvPr>
        </p:nvSpPr>
        <p:spPr bwMode="auto">
          <a:xfrm>
            <a:off x="6554975" y="4766777"/>
            <a:ext cx="2133718"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B61EBE1B-DF7B-4167-ADFC-EDB70C399FF6}" type="slidenum">
              <a:rPr lang="en-US" sz="1500" smtClean="0">
                <a:solidFill>
                  <a:srgbClr val="103154"/>
                </a:solidFill>
                <a:latin typeface="Corbel" pitchFamily="34" charset="0"/>
              </a:rPr>
              <a:pPr defTabSz="690927" fontAlgn="base">
                <a:spcBef>
                  <a:spcPct val="0"/>
                </a:spcBef>
                <a:spcAft>
                  <a:spcPct val="0"/>
                </a:spcAft>
                <a:defRPr/>
              </a:pPr>
              <a:t>‹#›</a:t>
            </a:fld>
            <a:endParaRPr lang="en-US" sz="15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4"/>
            <a:ext cx="9144000" cy="1063933"/>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456872" y="1199976"/>
            <a:ext cx="8230300" cy="3394116"/>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308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690927" rtl="0" eaLnBrk="0" fontAlgn="base" hangingPunct="0">
        <a:spcBef>
          <a:spcPct val="0"/>
        </a:spcBef>
        <a:spcAft>
          <a:spcPct val="0"/>
        </a:spcAft>
        <a:defRPr sz="3200" b="1">
          <a:solidFill>
            <a:srgbClr val="FFFF00"/>
          </a:solidFill>
          <a:latin typeface="+mj-lt"/>
          <a:ea typeface="+mj-ea"/>
          <a:cs typeface="ＭＳ Ｐゴシック"/>
        </a:defRPr>
      </a:lvl1pPr>
      <a:lvl2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2pPr>
      <a:lvl3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3pPr>
      <a:lvl4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4pPr>
      <a:lvl5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5pPr>
      <a:lvl6pPr marL="426304" algn="l" defTabSz="690927" rtl="0" fontAlgn="base">
        <a:spcBef>
          <a:spcPct val="0"/>
        </a:spcBef>
        <a:spcAft>
          <a:spcPct val="0"/>
        </a:spcAft>
        <a:defRPr sz="3200" b="1">
          <a:solidFill>
            <a:srgbClr val="FFFF00"/>
          </a:solidFill>
          <a:latin typeface="Arial" pitchFamily="34" charset="0"/>
          <a:ea typeface="ＭＳ Ｐゴシック" pitchFamily="34" charset="-128"/>
        </a:defRPr>
      </a:lvl6pPr>
      <a:lvl7pPr marL="852527" algn="l" defTabSz="690927" rtl="0" fontAlgn="base">
        <a:spcBef>
          <a:spcPct val="0"/>
        </a:spcBef>
        <a:spcAft>
          <a:spcPct val="0"/>
        </a:spcAft>
        <a:defRPr sz="3200" b="1">
          <a:solidFill>
            <a:srgbClr val="FFFF00"/>
          </a:solidFill>
          <a:latin typeface="Arial" pitchFamily="34" charset="0"/>
          <a:ea typeface="ＭＳ Ｐゴシック" pitchFamily="34" charset="-128"/>
        </a:defRPr>
      </a:lvl7pPr>
      <a:lvl8pPr marL="1278871" algn="l" defTabSz="690927" rtl="0" fontAlgn="base">
        <a:spcBef>
          <a:spcPct val="0"/>
        </a:spcBef>
        <a:spcAft>
          <a:spcPct val="0"/>
        </a:spcAft>
        <a:defRPr sz="3200" b="1">
          <a:solidFill>
            <a:srgbClr val="FFFF00"/>
          </a:solidFill>
          <a:latin typeface="Arial" pitchFamily="34" charset="0"/>
          <a:ea typeface="ＭＳ Ｐゴシック" pitchFamily="34" charset="-128"/>
        </a:defRPr>
      </a:lvl8pPr>
      <a:lvl9pPr marL="1705029" algn="l" defTabSz="690927" rtl="0" fontAlgn="base">
        <a:spcBef>
          <a:spcPct val="0"/>
        </a:spcBef>
        <a:spcAft>
          <a:spcPct val="0"/>
        </a:spcAft>
        <a:defRPr sz="3200" b="1">
          <a:solidFill>
            <a:srgbClr val="FFFF00"/>
          </a:solidFill>
          <a:latin typeface="Arial" pitchFamily="34" charset="0"/>
          <a:ea typeface="ＭＳ Ｐゴシック" pitchFamily="34" charset="-128"/>
        </a:defRPr>
      </a:lvl9pPr>
    </p:titleStyle>
    <p:bodyStyle>
      <a:lvl1pPr marL="159839" indent="-159839" algn="l" defTabSz="690927" rtl="0" eaLnBrk="0" fontAlgn="base" hangingPunct="0">
        <a:lnSpc>
          <a:spcPct val="95000"/>
        </a:lnSpc>
        <a:spcBef>
          <a:spcPct val="5000"/>
        </a:spcBef>
        <a:spcAft>
          <a:spcPct val="0"/>
        </a:spcAft>
        <a:buClr>
          <a:srgbClr val="FFFF66"/>
        </a:buClr>
        <a:buSzPct val="130000"/>
        <a:buChar char="•"/>
        <a:defRPr sz="3600">
          <a:solidFill>
            <a:schemeClr val="bg1"/>
          </a:solidFill>
          <a:latin typeface="+mn-lt"/>
          <a:ea typeface="+mn-ea"/>
          <a:cs typeface="ＭＳ Ｐゴシック"/>
        </a:defRPr>
      </a:lvl1pPr>
      <a:lvl2pPr marL="319834" indent="-53429" algn="l" defTabSz="690927"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995990"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3pPr>
      <a:lvl4pPr marL="1355783" indent="-253288"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4pPr>
      <a:lvl5pPr marL="1725906"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5pPr>
      <a:lvl6pPr marL="215212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6pPr>
      <a:lvl7pPr marL="2578301"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7pPr>
      <a:lvl8pPr marL="300463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8pPr>
      <a:lvl9pPr marL="3430912"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9pPr>
    </p:bodyStyle>
    <p:otherStyle>
      <a:defPPr>
        <a:defRPr lang="en-US"/>
      </a:defPPr>
      <a:lvl1pPr marL="0" algn="l" defTabSz="852527" rtl="0" eaLnBrk="1" latinLnBrk="0" hangingPunct="1">
        <a:defRPr sz="1900" kern="1200">
          <a:solidFill>
            <a:schemeClr val="tx1"/>
          </a:solidFill>
          <a:latin typeface="+mn-lt"/>
          <a:ea typeface="+mn-ea"/>
          <a:cs typeface="+mn-cs"/>
        </a:defRPr>
      </a:lvl1pPr>
      <a:lvl2pPr marL="426304" algn="l" defTabSz="852527" rtl="0" eaLnBrk="1" latinLnBrk="0" hangingPunct="1">
        <a:defRPr sz="1900" kern="1200">
          <a:solidFill>
            <a:schemeClr val="tx1"/>
          </a:solidFill>
          <a:latin typeface="+mn-lt"/>
          <a:ea typeface="+mn-ea"/>
          <a:cs typeface="+mn-cs"/>
        </a:defRPr>
      </a:lvl2pPr>
      <a:lvl3pPr marL="852527" algn="l" defTabSz="852527" rtl="0" eaLnBrk="1" latinLnBrk="0" hangingPunct="1">
        <a:defRPr sz="1900" kern="1200">
          <a:solidFill>
            <a:schemeClr val="tx1"/>
          </a:solidFill>
          <a:latin typeface="+mn-lt"/>
          <a:ea typeface="+mn-ea"/>
          <a:cs typeface="+mn-cs"/>
        </a:defRPr>
      </a:lvl3pPr>
      <a:lvl4pPr marL="1278871" algn="l" defTabSz="852527" rtl="0" eaLnBrk="1" latinLnBrk="0" hangingPunct="1">
        <a:defRPr sz="1900" kern="1200">
          <a:solidFill>
            <a:schemeClr val="tx1"/>
          </a:solidFill>
          <a:latin typeface="+mn-lt"/>
          <a:ea typeface="+mn-ea"/>
          <a:cs typeface="+mn-cs"/>
        </a:defRPr>
      </a:lvl4pPr>
      <a:lvl5pPr marL="1705029" algn="l" defTabSz="852527" rtl="0" eaLnBrk="1" latinLnBrk="0" hangingPunct="1">
        <a:defRPr sz="1900" kern="1200">
          <a:solidFill>
            <a:schemeClr val="tx1"/>
          </a:solidFill>
          <a:latin typeface="+mn-lt"/>
          <a:ea typeface="+mn-ea"/>
          <a:cs typeface="+mn-cs"/>
        </a:defRPr>
      </a:lvl5pPr>
      <a:lvl6pPr marL="2131381" algn="l" defTabSz="852527" rtl="0" eaLnBrk="1" latinLnBrk="0" hangingPunct="1">
        <a:defRPr sz="1900" kern="1200">
          <a:solidFill>
            <a:schemeClr val="tx1"/>
          </a:solidFill>
          <a:latin typeface="+mn-lt"/>
          <a:ea typeface="+mn-ea"/>
          <a:cs typeface="+mn-cs"/>
        </a:defRPr>
      </a:lvl6pPr>
      <a:lvl7pPr marL="2557610" algn="l" defTabSz="852527" rtl="0" eaLnBrk="1" latinLnBrk="0" hangingPunct="1">
        <a:defRPr sz="1900" kern="1200">
          <a:solidFill>
            <a:schemeClr val="tx1"/>
          </a:solidFill>
          <a:latin typeface="+mn-lt"/>
          <a:ea typeface="+mn-ea"/>
          <a:cs typeface="+mn-cs"/>
        </a:defRPr>
      </a:lvl7pPr>
      <a:lvl8pPr marL="2983858" algn="l" defTabSz="852527" rtl="0" eaLnBrk="1" latinLnBrk="0" hangingPunct="1">
        <a:defRPr sz="1900" kern="1200">
          <a:solidFill>
            <a:schemeClr val="tx1"/>
          </a:solidFill>
          <a:latin typeface="+mn-lt"/>
          <a:ea typeface="+mn-ea"/>
          <a:cs typeface="+mn-cs"/>
        </a:defRPr>
      </a:lvl8pPr>
      <a:lvl9pPr marL="3410134" algn="l" defTabSz="85252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6851" y="4766816"/>
            <a:ext cx="2133716"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B814CAE4-7F33-44D1-AE05-662692FB5C0A}" type="datetimeFigureOut">
              <a:rPr lang="en-US" sz="1700" smtClean="0">
                <a:latin typeface="Corbel" pitchFamily="34" charset="0"/>
              </a:rPr>
              <a:pPr defTabSz="750633" fontAlgn="base">
                <a:spcBef>
                  <a:spcPct val="0"/>
                </a:spcBef>
                <a:spcAft>
                  <a:spcPct val="0"/>
                </a:spcAft>
                <a:defRPr/>
              </a:pPr>
              <a:t>7/16/24</a:t>
            </a:fld>
            <a:endParaRPr lang="en-US" sz="1700">
              <a:latin typeface="Corbel" pitchFamily="34" charset="0"/>
            </a:endParaRPr>
          </a:p>
        </p:txBody>
      </p:sp>
      <p:sp>
        <p:nvSpPr>
          <p:cNvPr id="3" name="Footer Placeholder 4"/>
          <p:cNvSpPr>
            <a:spLocks noGrp="1"/>
          </p:cNvSpPr>
          <p:nvPr>
            <p:ph type="ftr" sz="quarter" idx="3"/>
          </p:nvPr>
        </p:nvSpPr>
        <p:spPr bwMode="auto">
          <a:xfrm>
            <a:off x="3126649" y="4766816"/>
            <a:ext cx="2895133"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750665" fontAlgn="auto">
              <a:spcBef>
                <a:spcPts val="0"/>
              </a:spcBef>
              <a:spcAft>
                <a:spcPts val="0"/>
              </a:spcAft>
              <a:defRPr>
                <a:solidFill>
                  <a:srgbClr val="103154"/>
                </a:solidFill>
                <a:latin typeface="+mn-lt"/>
                <a:ea typeface="+mn-ea"/>
                <a:cs typeface="+mn-cs"/>
              </a:defRPr>
            </a:lvl1pPr>
          </a:lstStyle>
          <a:p>
            <a:pPr>
              <a:defRPr/>
            </a:pPr>
            <a:endParaRPr lang="en-US" sz="1700"/>
          </a:p>
        </p:txBody>
      </p:sp>
      <p:sp>
        <p:nvSpPr>
          <p:cNvPr id="4" name="Slide Number Placeholder 5"/>
          <p:cNvSpPr>
            <a:spLocks noGrp="1"/>
          </p:cNvSpPr>
          <p:nvPr>
            <p:ph type="sldNum" sz="quarter" idx="4"/>
          </p:nvPr>
        </p:nvSpPr>
        <p:spPr bwMode="auto">
          <a:xfrm>
            <a:off x="6555648" y="4766816"/>
            <a:ext cx="2133717"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13DBBAE1-BB7B-4790-BDD1-0D515F50E676}" type="slidenum">
              <a:rPr lang="en-US" sz="1700" smtClean="0">
                <a:latin typeface="Corbel" pitchFamily="34" charset="0"/>
              </a:rPr>
              <a:pPr defTabSz="750633" fontAlgn="base">
                <a:spcBef>
                  <a:spcPct val="0"/>
                </a:spcBef>
                <a:spcAft>
                  <a:spcPct val="0"/>
                </a:spcAft>
                <a:defRPr/>
              </a:pPr>
              <a:t>‹#›</a:t>
            </a:fld>
            <a:endParaRPr lang="en-US" sz="1700">
              <a:latin typeface="Corbel" pitchFamily="34" charset="0"/>
            </a:endParaRPr>
          </a:p>
        </p:txBody>
      </p:sp>
      <p:sp>
        <p:nvSpPr>
          <p:cNvPr id="3077" name="Rectangle 5"/>
          <p:cNvSpPr>
            <a:spLocks noGrp="1" noChangeArrowheads="1"/>
          </p:cNvSpPr>
          <p:nvPr>
            <p:ph type="title"/>
          </p:nvPr>
        </p:nvSpPr>
        <p:spPr bwMode="auto">
          <a:xfrm>
            <a:off x="0" y="7"/>
            <a:ext cx="9144000" cy="1063932"/>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456851" y="1202182"/>
            <a:ext cx="8230300" cy="339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409609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ransition advClick="0" advTm="5000"/>
  <p:txStyles>
    <p:titleStyle>
      <a:lvl1pPr algn="l" defTabSz="750633" rtl="0" eaLnBrk="0" fontAlgn="base" hangingPunct="0">
        <a:spcBef>
          <a:spcPct val="0"/>
        </a:spcBef>
        <a:spcAft>
          <a:spcPct val="0"/>
        </a:spcAft>
        <a:defRPr sz="3400" b="1">
          <a:solidFill>
            <a:srgbClr val="FFFF00"/>
          </a:solidFill>
          <a:latin typeface="+mj-lt"/>
          <a:ea typeface="ＭＳ Ｐゴシック" pitchFamily="34" charset="-128"/>
          <a:cs typeface="ＭＳ Ｐゴシック"/>
        </a:defRPr>
      </a:lvl1pPr>
      <a:lvl2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463436" algn="l" defTabSz="750633" rtl="0" fontAlgn="base">
        <a:spcBef>
          <a:spcPct val="0"/>
        </a:spcBef>
        <a:spcAft>
          <a:spcPct val="0"/>
        </a:spcAft>
        <a:defRPr sz="3400" b="1">
          <a:solidFill>
            <a:srgbClr val="FFFF00"/>
          </a:solidFill>
          <a:latin typeface="Arial" pitchFamily="34" charset="0"/>
          <a:ea typeface="ＭＳ Ｐゴシック" pitchFamily="34" charset="-128"/>
        </a:defRPr>
      </a:lvl6pPr>
      <a:lvl7pPr marL="926372" algn="l" defTabSz="750633" rtl="0" fontAlgn="base">
        <a:spcBef>
          <a:spcPct val="0"/>
        </a:spcBef>
        <a:spcAft>
          <a:spcPct val="0"/>
        </a:spcAft>
        <a:defRPr sz="3400" b="1">
          <a:solidFill>
            <a:srgbClr val="FFFF00"/>
          </a:solidFill>
          <a:latin typeface="Arial" pitchFamily="34" charset="0"/>
          <a:ea typeface="ＭＳ Ｐゴシック" pitchFamily="34" charset="-128"/>
        </a:defRPr>
      </a:lvl7pPr>
      <a:lvl8pPr marL="1389394" algn="l" defTabSz="750633" rtl="0" fontAlgn="base">
        <a:spcBef>
          <a:spcPct val="0"/>
        </a:spcBef>
        <a:spcAft>
          <a:spcPct val="0"/>
        </a:spcAft>
        <a:defRPr sz="3400" b="1">
          <a:solidFill>
            <a:srgbClr val="FFFF00"/>
          </a:solidFill>
          <a:latin typeface="Arial" pitchFamily="34" charset="0"/>
          <a:ea typeface="ＭＳ Ｐゴシック" pitchFamily="34" charset="-128"/>
        </a:defRPr>
      </a:lvl8pPr>
      <a:lvl9pPr marL="1852519" algn="l" defTabSz="750633"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73694" indent="-173694" algn="l" defTabSz="750633" rtl="0" eaLnBrk="0" fontAlgn="base" hangingPunct="0">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347689" indent="-58047" algn="l" defTabSz="750633"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ＭＳ Ｐゴシック" pitchFamily="34" charset="-128"/>
          <a:cs typeface="ＭＳ Ｐゴシック"/>
        </a:defRPr>
      </a:lvl2pPr>
      <a:lvl3pPr marL="1082189"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3pPr>
      <a:lvl4pPr marL="1472983" indent="-275119"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4pPr>
      <a:lvl5pPr marL="1875024"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5pPr>
      <a:lvl6pPr marL="2338196"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280131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264482"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372758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926372" rtl="0" eaLnBrk="1" latinLnBrk="0" hangingPunct="1">
        <a:defRPr sz="2000" kern="1200">
          <a:solidFill>
            <a:schemeClr val="tx1"/>
          </a:solidFill>
          <a:latin typeface="+mn-lt"/>
          <a:ea typeface="+mn-ea"/>
          <a:cs typeface="+mn-cs"/>
        </a:defRPr>
      </a:lvl1pPr>
      <a:lvl2pPr marL="463436" algn="l" defTabSz="926372" rtl="0" eaLnBrk="1" latinLnBrk="0" hangingPunct="1">
        <a:defRPr sz="2000" kern="1200">
          <a:solidFill>
            <a:schemeClr val="tx1"/>
          </a:solidFill>
          <a:latin typeface="+mn-lt"/>
          <a:ea typeface="+mn-ea"/>
          <a:cs typeface="+mn-cs"/>
        </a:defRPr>
      </a:lvl2pPr>
      <a:lvl3pPr marL="926372" algn="l" defTabSz="926372" rtl="0" eaLnBrk="1" latinLnBrk="0" hangingPunct="1">
        <a:defRPr sz="2000" kern="1200">
          <a:solidFill>
            <a:schemeClr val="tx1"/>
          </a:solidFill>
          <a:latin typeface="+mn-lt"/>
          <a:ea typeface="+mn-ea"/>
          <a:cs typeface="+mn-cs"/>
        </a:defRPr>
      </a:lvl3pPr>
      <a:lvl4pPr marL="1389394" algn="l" defTabSz="926372" rtl="0" eaLnBrk="1" latinLnBrk="0" hangingPunct="1">
        <a:defRPr sz="2000" kern="1200">
          <a:solidFill>
            <a:schemeClr val="tx1"/>
          </a:solidFill>
          <a:latin typeface="+mn-lt"/>
          <a:ea typeface="+mn-ea"/>
          <a:cs typeface="+mn-cs"/>
        </a:defRPr>
      </a:lvl4pPr>
      <a:lvl5pPr marL="1852519" algn="l" defTabSz="926372" rtl="0" eaLnBrk="1" latinLnBrk="0" hangingPunct="1">
        <a:defRPr sz="2000" kern="1200">
          <a:solidFill>
            <a:schemeClr val="tx1"/>
          </a:solidFill>
          <a:latin typeface="+mn-lt"/>
          <a:ea typeface="+mn-ea"/>
          <a:cs typeface="+mn-cs"/>
        </a:defRPr>
      </a:lvl5pPr>
      <a:lvl6pPr marL="2315653" algn="l" defTabSz="926372" rtl="0" eaLnBrk="1" latinLnBrk="0" hangingPunct="1">
        <a:defRPr sz="2000" kern="1200">
          <a:solidFill>
            <a:schemeClr val="tx1"/>
          </a:solidFill>
          <a:latin typeface="+mn-lt"/>
          <a:ea typeface="+mn-ea"/>
          <a:cs typeface="+mn-cs"/>
        </a:defRPr>
      </a:lvl6pPr>
      <a:lvl7pPr marL="2778770" algn="l" defTabSz="926372" rtl="0" eaLnBrk="1" latinLnBrk="0" hangingPunct="1">
        <a:defRPr sz="2000" kern="1200">
          <a:solidFill>
            <a:schemeClr val="tx1"/>
          </a:solidFill>
          <a:latin typeface="+mn-lt"/>
          <a:ea typeface="+mn-ea"/>
          <a:cs typeface="+mn-cs"/>
        </a:defRPr>
      </a:lvl7pPr>
      <a:lvl8pPr marL="3241906" algn="l" defTabSz="926372" rtl="0" eaLnBrk="1" latinLnBrk="0" hangingPunct="1">
        <a:defRPr sz="2000" kern="1200">
          <a:solidFill>
            <a:schemeClr val="tx1"/>
          </a:solidFill>
          <a:latin typeface="+mn-lt"/>
          <a:ea typeface="+mn-ea"/>
          <a:cs typeface="+mn-cs"/>
        </a:defRPr>
      </a:lvl8pPr>
      <a:lvl9pPr marL="3705043" algn="l" defTabSz="9263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276904" y="2972123"/>
            <a:ext cx="2667585" cy="31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40" tIns="40498" rIns="80940" bIns="40498">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003076" fontAlgn="base">
              <a:spcBef>
                <a:spcPct val="50000"/>
              </a:spcBef>
              <a:spcAft>
                <a:spcPct val="0"/>
              </a:spcAft>
            </a:pPr>
            <a:endParaRPr lang="en-US" dirty="0">
              <a:solidFill>
                <a:prstClr val="black"/>
              </a:solidFill>
              <a:latin typeface="Arial" charset="0"/>
            </a:endParaRPr>
          </a:p>
        </p:txBody>
      </p:sp>
      <p:sp>
        <p:nvSpPr>
          <p:cNvPr id="4" name="Title 1"/>
          <p:cNvSpPr>
            <a:spLocks noGrp="1"/>
          </p:cNvSpPr>
          <p:nvPr>
            <p:ph type="title"/>
          </p:nvPr>
        </p:nvSpPr>
        <p:spPr>
          <a:xfrm>
            <a:off x="457200" y="361950"/>
            <a:ext cx="8229600" cy="857250"/>
          </a:xfrm>
        </p:spPr>
        <p:txBody>
          <a:bodyPr/>
          <a:lstStyle/>
          <a:p>
            <a:pPr algn="ctr"/>
            <a:r>
              <a:rPr lang="en-US" sz="4000" dirty="0"/>
              <a:t>Prevention and Treatment of Abdominal Wall Dehiscence in Patients with Perforated Colon</a:t>
            </a:r>
            <a:br>
              <a:rPr lang="en-US" sz="3200" dirty="0"/>
            </a:br>
            <a:br>
              <a:rPr lang="en-US" sz="3200" dirty="0"/>
            </a:br>
            <a:r>
              <a:rPr lang="en-US" sz="3200" dirty="0"/>
              <a:t>Wednesday, August 28, 2024</a:t>
            </a:r>
            <a:br>
              <a:rPr lang="en-US" sz="3200" dirty="0"/>
            </a:br>
            <a:endParaRPr lang="en-US" sz="2000" dirty="0"/>
          </a:p>
        </p:txBody>
      </p:sp>
      <p:pic>
        <p:nvPicPr>
          <p:cNvPr id="3" name="Picture 2" descr="G:\Shared\CreativeMediaDigitalAssets\Logos\AAA_RWJBarnabas Health\_Combo Logo nbimc-chnj\rwjbh2016-h-nbimc-CHoNJ combo tag.png">
            <a:extLst>
              <a:ext uri="{FF2B5EF4-FFF2-40B4-BE49-F238E27FC236}">
                <a16:creationId xmlns:a16="http://schemas.microsoft.com/office/drawing/2014/main" id="{843AF307-3C57-2C82-21D9-40C052B91D0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3559286" y="3495287"/>
            <a:ext cx="1622314" cy="752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5CA308A-375F-D6A0-23EB-DA4DF40F6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125116"/>
            <a:ext cx="1942601" cy="674342"/>
          </a:xfrm>
          <a:prstGeom prst="rect">
            <a:avLst/>
          </a:prstGeom>
        </p:spPr>
      </p:pic>
      <p:pic>
        <p:nvPicPr>
          <p:cNvPr id="7" name="Picture 6">
            <a:extLst>
              <a:ext uri="{FF2B5EF4-FFF2-40B4-BE49-F238E27FC236}">
                <a16:creationId xmlns:a16="http://schemas.microsoft.com/office/drawing/2014/main" id="{CC40967E-B5F6-9344-7335-9853ECED9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808" y="4166801"/>
            <a:ext cx="1942601" cy="655783"/>
          </a:xfrm>
          <a:prstGeom prst="rect">
            <a:avLst/>
          </a:prstGeom>
        </p:spPr>
      </p:pic>
      <p:pic>
        <p:nvPicPr>
          <p:cNvPr id="9" name="Picture 8">
            <a:extLst>
              <a:ext uri="{FF2B5EF4-FFF2-40B4-BE49-F238E27FC236}">
                <a16:creationId xmlns:a16="http://schemas.microsoft.com/office/drawing/2014/main" id="{B21A675E-9928-4A33-0228-26F68BB74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73" y="4148954"/>
            <a:ext cx="1942601" cy="651711"/>
          </a:xfrm>
          <a:prstGeom prst="rect">
            <a:avLst/>
          </a:prstGeom>
        </p:spPr>
      </p:pic>
      <p:pic>
        <p:nvPicPr>
          <p:cNvPr id="10" name="Picture 9">
            <a:extLst>
              <a:ext uri="{FF2B5EF4-FFF2-40B4-BE49-F238E27FC236}">
                <a16:creationId xmlns:a16="http://schemas.microsoft.com/office/drawing/2014/main" id="{21331E47-0E5D-2DB8-08B4-31370DB254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3991" y="4141470"/>
            <a:ext cx="1942601" cy="626846"/>
          </a:xfrm>
          <a:prstGeom prst="rect">
            <a:avLst/>
          </a:prstGeom>
        </p:spPr>
      </p:pic>
    </p:spTree>
    <p:extLst>
      <p:ext uri="{BB962C8B-B14F-4D97-AF65-F5344CB8AC3E}">
        <p14:creationId xmlns:p14="http://schemas.microsoft.com/office/powerpoint/2010/main" val="4181715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address dehisced wounds? </a:t>
            </a:r>
          </a:p>
        </p:txBody>
      </p:sp>
      <p:sp>
        <p:nvSpPr>
          <p:cNvPr id="3" name="Content Placeholder 2"/>
          <p:cNvSpPr>
            <a:spLocks noGrp="1"/>
          </p:cNvSpPr>
          <p:nvPr>
            <p:ph sz="quarter" idx="10"/>
          </p:nvPr>
        </p:nvSpPr>
        <p:spPr>
          <a:xfrm>
            <a:off x="152400" y="1094194"/>
            <a:ext cx="8229600" cy="2667000"/>
          </a:xfrm>
        </p:spPr>
        <p:txBody>
          <a:bodyPr numCol="1"/>
          <a:lstStyle/>
          <a:p>
            <a:r>
              <a:rPr lang="en-US" sz="1800" dirty="0"/>
              <a:t>It is important for the surgeon to know that wound healing demands oxygen consumption, </a:t>
            </a:r>
            <a:r>
              <a:rPr lang="en-US" sz="1800" dirty="0" err="1"/>
              <a:t>normoglycemia</a:t>
            </a:r>
            <a:r>
              <a:rPr lang="en-US" sz="1800" dirty="0"/>
              <a:t> and absence of toxic or septic factors, which reduces collagen synthesis and oxidative killing mechanisms of neutrophils. </a:t>
            </a:r>
          </a:p>
          <a:p>
            <a:r>
              <a:rPr lang="en-US" sz="1800" dirty="0"/>
              <a:t>Also the type of abdominal closure may play an important role. The tension free closure is recommended and a continuous closure is preferable. Preoperative assessment so as to identify and remove, if possible, these risk factors is essential, in order to minimize the incidence of wound dehiscence, which has a high death rate.</a:t>
            </a:r>
          </a:p>
          <a:p>
            <a:r>
              <a:rPr lang="en-US" sz="1800" dirty="0"/>
              <a:t>Management of dehisced wounds may include immediate re-operation if bowel is protruding from the wound. Mortality rates associated with dehiscence have been reported between 14–50%</a:t>
            </a:r>
          </a:p>
        </p:txBody>
      </p:sp>
      <p:sp>
        <p:nvSpPr>
          <p:cNvPr id="5" name="TextBox 4"/>
          <p:cNvSpPr txBox="1"/>
          <p:nvPr/>
        </p:nvSpPr>
        <p:spPr>
          <a:xfrm>
            <a:off x="1752600" y="4248150"/>
            <a:ext cx="7239000" cy="415498"/>
          </a:xfrm>
          <a:prstGeom prst="rect">
            <a:avLst/>
          </a:prstGeom>
          <a:noFill/>
        </p:spPr>
        <p:txBody>
          <a:bodyPr wrap="square" rtlCol="0">
            <a:spAutoFit/>
          </a:bodyPr>
          <a:lstStyle/>
          <a:p>
            <a:pPr marL="460375" indent="-460375"/>
            <a:r>
              <a:rPr lang="en-US" sz="1050" dirty="0" err="1"/>
              <a:t>Spiliotis</a:t>
            </a:r>
            <a:r>
              <a:rPr lang="en-US" sz="1050" dirty="0"/>
              <a:t> J, </a:t>
            </a:r>
            <a:r>
              <a:rPr lang="en-US" sz="1050" dirty="0" err="1"/>
              <a:t>Tsiveriotis</a:t>
            </a:r>
            <a:r>
              <a:rPr lang="en-US" sz="1050" dirty="0"/>
              <a:t> K, </a:t>
            </a:r>
            <a:r>
              <a:rPr lang="en-US" sz="1050" dirty="0" err="1"/>
              <a:t>Datsis</a:t>
            </a:r>
            <a:r>
              <a:rPr lang="en-US" sz="1050" dirty="0"/>
              <a:t> AD, et al. Wound dehiscence: is still a problem in the 21th century: a retrospective study. </a:t>
            </a:r>
            <a:r>
              <a:rPr lang="en-US" sz="1050" i="1" dirty="0"/>
              <a:t>World J </a:t>
            </a:r>
            <a:r>
              <a:rPr lang="en-US" sz="1050" i="1" dirty="0" err="1"/>
              <a:t>Emerg</a:t>
            </a:r>
            <a:r>
              <a:rPr lang="en-US" sz="1050" i="1" dirty="0"/>
              <a:t> Surg</a:t>
            </a:r>
            <a:r>
              <a:rPr lang="en-US" sz="1050" dirty="0"/>
              <a:t>. 2009;4:12. Published 2009 Apr 3. doi:10.1186/1749-7922-4-12</a:t>
            </a:r>
          </a:p>
        </p:txBody>
      </p:sp>
    </p:spTree>
    <p:extLst>
      <p:ext uri="{BB962C8B-B14F-4D97-AF65-F5344CB8AC3E}">
        <p14:creationId xmlns:p14="http://schemas.microsoft.com/office/powerpoint/2010/main" val="198089360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address dehisced wounds? </a:t>
            </a:r>
          </a:p>
        </p:txBody>
      </p:sp>
      <p:sp>
        <p:nvSpPr>
          <p:cNvPr id="3" name="Content Placeholder 2"/>
          <p:cNvSpPr>
            <a:spLocks noGrp="1"/>
          </p:cNvSpPr>
          <p:nvPr>
            <p:ph sz="quarter" idx="10"/>
          </p:nvPr>
        </p:nvSpPr>
        <p:spPr>
          <a:xfrm>
            <a:off x="152400" y="1094194"/>
            <a:ext cx="8229600" cy="2667000"/>
          </a:xfrm>
        </p:spPr>
        <p:txBody>
          <a:bodyPr numCol="1"/>
          <a:lstStyle/>
          <a:p>
            <a:r>
              <a:rPr lang="en-US" sz="1800" dirty="0"/>
              <a:t>Pre-operative conditions especially in elective operations should be recommended to reduce or eliminate the risk. No tobacco use, no steroid use prior to surgery, carefully controls of the patients comorbidity as anemia, malnutrition, obesity and cardiovascular or lung diseases.</a:t>
            </a:r>
          </a:p>
          <a:p>
            <a:r>
              <a:rPr lang="en-US" sz="1800" dirty="0"/>
              <a:t>During the surgical procedures, measure to reduce the risk of infections and hypoxia in the tissue are the to most </a:t>
            </a:r>
            <a:r>
              <a:rPr lang="en-US" sz="1800" dirty="0" err="1"/>
              <a:t>importants</a:t>
            </a:r>
            <a:r>
              <a:rPr lang="en-US" sz="1800" dirty="0"/>
              <a:t> factors for the postoperative wound healing process.</a:t>
            </a:r>
          </a:p>
          <a:p>
            <a:r>
              <a:rPr lang="en-US" sz="1800" dirty="0"/>
              <a:t>The type of abdominal closure may plays an important role. The tension free closure is recommended and a continuous closure is preferable.</a:t>
            </a:r>
          </a:p>
          <a:p>
            <a:r>
              <a:rPr lang="en-US" sz="1800" dirty="0"/>
              <a:t>wounds which are left to heal by secondary intention are dehiscent frequently because these heals more slowly due to amount of connective tissue that is necessary to fill the wound </a:t>
            </a:r>
          </a:p>
          <a:p>
            <a:endParaRPr lang="en-US" sz="1800" dirty="0"/>
          </a:p>
        </p:txBody>
      </p:sp>
      <p:sp>
        <p:nvSpPr>
          <p:cNvPr id="5" name="TextBox 4"/>
          <p:cNvSpPr txBox="1"/>
          <p:nvPr/>
        </p:nvSpPr>
        <p:spPr>
          <a:xfrm>
            <a:off x="1752600" y="4248150"/>
            <a:ext cx="7239000" cy="415498"/>
          </a:xfrm>
          <a:prstGeom prst="rect">
            <a:avLst/>
          </a:prstGeom>
          <a:noFill/>
        </p:spPr>
        <p:txBody>
          <a:bodyPr wrap="square" rtlCol="0">
            <a:spAutoFit/>
          </a:bodyPr>
          <a:lstStyle/>
          <a:p>
            <a:pPr marL="460375" indent="-460375"/>
            <a:r>
              <a:rPr lang="en-US" sz="1050" dirty="0" err="1"/>
              <a:t>Spiliotis</a:t>
            </a:r>
            <a:r>
              <a:rPr lang="en-US" sz="1050" dirty="0"/>
              <a:t> J, </a:t>
            </a:r>
            <a:r>
              <a:rPr lang="en-US" sz="1050" dirty="0" err="1"/>
              <a:t>Tsiveriotis</a:t>
            </a:r>
            <a:r>
              <a:rPr lang="en-US" sz="1050" dirty="0"/>
              <a:t> K, </a:t>
            </a:r>
            <a:r>
              <a:rPr lang="en-US" sz="1050" dirty="0" err="1"/>
              <a:t>Datsis</a:t>
            </a:r>
            <a:r>
              <a:rPr lang="en-US" sz="1050" dirty="0"/>
              <a:t> AD, et al. Wound dehiscence: is still a problem in the 21th century: a retrospective study. </a:t>
            </a:r>
            <a:r>
              <a:rPr lang="en-US" sz="1050" i="1" dirty="0"/>
              <a:t>World J </a:t>
            </a:r>
            <a:r>
              <a:rPr lang="en-US" sz="1050" i="1" dirty="0" err="1"/>
              <a:t>Emerg</a:t>
            </a:r>
            <a:r>
              <a:rPr lang="en-US" sz="1050" i="1" dirty="0"/>
              <a:t> Surg</a:t>
            </a:r>
            <a:r>
              <a:rPr lang="en-US" sz="1050" dirty="0"/>
              <a:t>. 2009;4:12. Published 2009 Apr 3. doi:10.1186/1749-7922-4-12</a:t>
            </a:r>
          </a:p>
        </p:txBody>
      </p:sp>
    </p:spTree>
    <p:extLst>
      <p:ext uri="{BB962C8B-B14F-4D97-AF65-F5344CB8AC3E}">
        <p14:creationId xmlns:p14="http://schemas.microsoft.com/office/powerpoint/2010/main" val="77719636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pPr algn="ctr"/>
            <a:r>
              <a:rPr lang="en-US" dirty="0"/>
              <a:t>How to use mesh to prevent incisional hernia in high-risk patients? </a:t>
            </a:r>
          </a:p>
        </p:txBody>
      </p:sp>
      <p:sp>
        <p:nvSpPr>
          <p:cNvPr id="3" name="Content Placeholder 2"/>
          <p:cNvSpPr>
            <a:spLocks noGrp="1"/>
          </p:cNvSpPr>
          <p:nvPr>
            <p:ph sz="quarter" idx="10"/>
          </p:nvPr>
        </p:nvSpPr>
        <p:spPr>
          <a:xfrm>
            <a:off x="451884" y="1123950"/>
            <a:ext cx="7924800" cy="2667000"/>
          </a:xfrm>
        </p:spPr>
        <p:txBody>
          <a:bodyPr numCol="1"/>
          <a:lstStyle/>
          <a:p>
            <a:r>
              <a:rPr lang="en-US" sz="1700" dirty="0"/>
              <a:t>The beneficial effect for the prevention of incisional hernia (IH) of closing a midline laparotomy with a running suture at a suture length/wound length ratio (SL/WL) of at least 4:1 has been recognized in several randomized controlled trials. </a:t>
            </a:r>
          </a:p>
          <a:p>
            <a:r>
              <a:rPr lang="en-US" sz="1700" dirty="0"/>
              <a:t>The recommendations of societies dedicated to abdominal wall surgery and several comparative studies propose combining a high SL/WL ratio with a “small bites” technique (SB), and the use of a prophylactic mesh (PM) in high-risk patients. However, both measures have not been widely implemented, particularly those with high BMI, previous hernia repair, emergency surgery and contaminated/dirty surgery.</a:t>
            </a:r>
          </a:p>
          <a:p>
            <a:r>
              <a:rPr lang="en-US" sz="1700" dirty="0"/>
              <a:t>In patients with risk factors for IHs who are undergoing elective midline laparotomy (EML), following the protocol using PM and SB showed a lower rate of FD and HI. A PM is the appears to be a powerful tool for prevention of both IH and fascial dehiscence (FD), regardless the closure technique used.</a:t>
            </a:r>
            <a:br>
              <a:rPr lang="en-US" sz="1700" dirty="0"/>
            </a:br>
            <a:endParaRPr lang="en-US" sz="1700" dirty="0"/>
          </a:p>
        </p:txBody>
      </p:sp>
      <p:sp>
        <p:nvSpPr>
          <p:cNvPr id="5" name="TextBox 4"/>
          <p:cNvSpPr txBox="1"/>
          <p:nvPr/>
        </p:nvSpPr>
        <p:spPr>
          <a:xfrm>
            <a:off x="1828800" y="4670852"/>
            <a:ext cx="7239000" cy="415498"/>
          </a:xfrm>
          <a:prstGeom prst="rect">
            <a:avLst/>
          </a:prstGeom>
          <a:noFill/>
        </p:spPr>
        <p:txBody>
          <a:bodyPr wrap="square" rtlCol="0">
            <a:spAutoFit/>
          </a:bodyPr>
          <a:lstStyle/>
          <a:p>
            <a:pPr marL="460375" indent="-460375"/>
            <a:r>
              <a:rPr lang="en-US" sz="1050" dirty="0"/>
              <a:t>Pereira-Rodríguez JA, Amador-Gil S, Bravo-</a:t>
            </a:r>
            <a:r>
              <a:rPr lang="en-US" sz="1050" dirty="0" err="1"/>
              <a:t>Salva</a:t>
            </a:r>
            <a:r>
              <a:rPr lang="en-US" sz="1050" dirty="0"/>
              <a:t> A, et al. Implementing a protocol to prevent incisional hernia in high-risk patients: a mesh is a powerful tool. </a:t>
            </a:r>
            <a:r>
              <a:rPr lang="en-US" sz="1050" i="1" dirty="0"/>
              <a:t>Hernia</a:t>
            </a:r>
            <a:r>
              <a:rPr lang="en-US" sz="1050" dirty="0"/>
              <a:t>. 2022;26(2):457-466. doi:10.1007/s10029-021-02527-0</a:t>
            </a:r>
          </a:p>
        </p:txBody>
      </p:sp>
    </p:spTree>
    <p:extLst>
      <p:ext uri="{BB962C8B-B14F-4D97-AF65-F5344CB8AC3E}">
        <p14:creationId xmlns:p14="http://schemas.microsoft.com/office/powerpoint/2010/main" val="124637862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use mesh to prevent incisional hernia in high-risk patients</a:t>
            </a:r>
            <a:r>
              <a:rPr lang="en-US"/>
              <a:t>? </a:t>
            </a:r>
            <a:endParaRPr lang="en-US" dirty="0"/>
          </a:p>
        </p:txBody>
      </p:sp>
      <p:sp>
        <p:nvSpPr>
          <p:cNvPr id="3" name="Content Placeholder 2"/>
          <p:cNvSpPr>
            <a:spLocks noGrp="1"/>
          </p:cNvSpPr>
          <p:nvPr>
            <p:ph sz="quarter" idx="10"/>
          </p:nvPr>
        </p:nvSpPr>
        <p:spPr>
          <a:xfrm>
            <a:off x="457200" y="1657350"/>
            <a:ext cx="8229600" cy="2667000"/>
          </a:xfrm>
        </p:spPr>
        <p:txBody>
          <a:bodyPr numCol="1"/>
          <a:lstStyle/>
          <a:p>
            <a:r>
              <a:rPr lang="en-US" sz="1800" dirty="0"/>
              <a:t>Adequate fulfillment for closure of EMLs using SB and a PM in high-risk patients correlates with a lower frequency of IH and FD. The main related factor was the use of a PM, independent of the technique for EML closure.</a:t>
            </a:r>
          </a:p>
          <a:p>
            <a:endParaRPr lang="en-US" sz="1800" dirty="0"/>
          </a:p>
          <a:p>
            <a:r>
              <a:rPr lang="en-US" sz="1800" dirty="0"/>
              <a:t>In patients with risk factors for IHs who are undergoing EML, following the protocol using PM and SB showed a lower rate of FD and HI. A PM is the appears to be a powerful tool for prevention of both IH and FD, regardless the closure technique used.</a:t>
            </a:r>
            <a:br>
              <a:rPr lang="en-US" sz="1800" dirty="0"/>
            </a:br>
            <a:endParaRPr lang="en-US" sz="1800" dirty="0"/>
          </a:p>
        </p:txBody>
      </p:sp>
      <p:sp>
        <p:nvSpPr>
          <p:cNvPr id="5" name="TextBox 4"/>
          <p:cNvSpPr txBox="1"/>
          <p:nvPr/>
        </p:nvSpPr>
        <p:spPr>
          <a:xfrm>
            <a:off x="1752600" y="4248150"/>
            <a:ext cx="7239000" cy="415498"/>
          </a:xfrm>
          <a:prstGeom prst="rect">
            <a:avLst/>
          </a:prstGeom>
          <a:noFill/>
        </p:spPr>
        <p:txBody>
          <a:bodyPr wrap="square" rtlCol="0">
            <a:spAutoFit/>
          </a:bodyPr>
          <a:lstStyle/>
          <a:p>
            <a:pPr marL="460375" indent="-460375"/>
            <a:r>
              <a:rPr lang="en-US" sz="1050" dirty="0"/>
              <a:t>Pereira-Rodríguez JA, Amador-Gil S, Bravo-</a:t>
            </a:r>
            <a:r>
              <a:rPr lang="en-US" sz="1050" dirty="0" err="1"/>
              <a:t>Salva</a:t>
            </a:r>
            <a:r>
              <a:rPr lang="en-US" sz="1050" dirty="0"/>
              <a:t> A, et al. Implementing a protocol to prevent incisional hernia in high-risk patients: a mesh is a powerful tool. </a:t>
            </a:r>
            <a:r>
              <a:rPr lang="en-US" sz="1050" i="1" dirty="0"/>
              <a:t>Hernia</a:t>
            </a:r>
            <a:r>
              <a:rPr lang="en-US" sz="1050" dirty="0"/>
              <a:t>. 2022;26(2):457-466. doi:10.1007/s10029-021-02527-0</a:t>
            </a:r>
          </a:p>
        </p:txBody>
      </p:sp>
    </p:spTree>
    <p:extLst>
      <p:ext uri="{BB962C8B-B14F-4D97-AF65-F5344CB8AC3E}">
        <p14:creationId xmlns:p14="http://schemas.microsoft.com/office/powerpoint/2010/main" val="53096348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What are risks associated with biological mesh and abdominal wall complications? </a:t>
            </a:r>
          </a:p>
        </p:txBody>
      </p:sp>
      <p:sp>
        <p:nvSpPr>
          <p:cNvPr id="3" name="Content Placeholder 2"/>
          <p:cNvSpPr>
            <a:spLocks noGrp="1"/>
          </p:cNvSpPr>
          <p:nvPr>
            <p:ph sz="quarter" idx="10"/>
          </p:nvPr>
        </p:nvSpPr>
        <p:spPr>
          <a:xfrm>
            <a:off x="228600" y="1322387"/>
            <a:ext cx="8229600" cy="2667000"/>
          </a:xfrm>
        </p:spPr>
        <p:txBody>
          <a:bodyPr numCol="1"/>
          <a:lstStyle/>
          <a:p>
            <a:r>
              <a:rPr lang="en-US" sz="1800" dirty="0"/>
              <a:t>Incisional hernia is a common complication after abdominal surgery with a reported rate of 13% to 23% in the general surgical population.</a:t>
            </a:r>
            <a:r>
              <a:rPr lang="en-US" sz="1800" b="1" baseline="30000" dirty="0"/>
              <a:t> </a:t>
            </a:r>
            <a:r>
              <a:rPr lang="en-US" sz="1800" dirty="0"/>
              <a:t> In patients undergoing emergency abdominal surgery, impaired wound healing in response to the systemic inflammatory environment and the high incidence of surgical site infection (SSI) render the abdominal wall even more susceptible to an incisional hernia with rates up to 54%.</a:t>
            </a:r>
          </a:p>
          <a:p>
            <a:r>
              <a:rPr lang="en-US" sz="1800" dirty="0"/>
              <a:t>In patients undergoing emergency abdominal surgery, intraperitoneal biologic </a:t>
            </a:r>
            <a:r>
              <a:rPr lang="en-US" sz="1800" dirty="0" err="1"/>
              <a:t>Strattice</a:t>
            </a:r>
            <a:r>
              <a:rPr lang="en-US" sz="1800" dirty="0"/>
              <a:t> mesh implantation is associated with significantly more frequent abdominal wall complications requiring reoperation. Therefore, the use of such meshes cannot be recommended in the contaminated environment of emergency abdominal surgery.</a:t>
            </a:r>
          </a:p>
        </p:txBody>
      </p:sp>
      <p:sp>
        <p:nvSpPr>
          <p:cNvPr id="5" name="TextBox 4"/>
          <p:cNvSpPr txBox="1"/>
          <p:nvPr/>
        </p:nvSpPr>
        <p:spPr>
          <a:xfrm>
            <a:off x="1752600" y="4400550"/>
            <a:ext cx="7239000" cy="577081"/>
          </a:xfrm>
          <a:prstGeom prst="rect">
            <a:avLst/>
          </a:prstGeom>
          <a:noFill/>
        </p:spPr>
        <p:txBody>
          <a:bodyPr wrap="square" rtlCol="0">
            <a:spAutoFit/>
          </a:bodyPr>
          <a:lstStyle/>
          <a:p>
            <a:pPr marL="460375" indent="-460375"/>
            <a:r>
              <a:rPr lang="en-US" sz="1050" dirty="0" err="1"/>
              <a:t>Jakob</a:t>
            </a:r>
            <a:r>
              <a:rPr lang="en-US" sz="1050" dirty="0"/>
              <a:t> MO, </a:t>
            </a:r>
            <a:r>
              <a:rPr lang="en-US" sz="1050" dirty="0" err="1"/>
              <a:t>Haltmeier</a:t>
            </a:r>
            <a:r>
              <a:rPr lang="en-US" sz="1050" dirty="0"/>
              <a:t> T, </a:t>
            </a:r>
            <a:r>
              <a:rPr lang="en-US" sz="1050" dirty="0" err="1"/>
              <a:t>Candinas</a:t>
            </a:r>
            <a:r>
              <a:rPr lang="en-US" sz="1050" dirty="0"/>
              <a:t> D, </a:t>
            </a:r>
            <a:r>
              <a:rPr lang="en-US" sz="1050" dirty="0" err="1"/>
              <a:t>Beldi</a:t>
            </a:r>
            <a:r>
              <a:rPr lang="en-US" sz="1050" dirty="0"/>
              <a:t> G. Biologic mesh implantation is associated with serious abdominal wall complications in patients undergoing emergency abdominal surgery: A randomized-controlled clinical trial. J Trauma Acute Care Surg. 2020 Dec;89(6):1149-1155. </a:t>
            </a:r>
            <a:r>
              <a:rPr lang="en-US" sz="1050" dirty="0" err="1"/>
              <a:t>doi</a:t>
            </a:r>
            <a:r>
              <a:rPr lang="en-US" sz="1050" dirty="0"/>
              <a:t>: 10.1097/TA.0000000000002877. PMID: 32649617.</a:t>
            </a:r>
          </a:p>
        </p:txBody>
      </p:sp>
    </p:spTree>
    <p:extLst>
      <p:ext uri="{BB962C8B-B14F-4D97-AF65-F5344CB8AC3E}">
        <p14:creationId xmlns:p14="http://schemas.microsoft.com/office/powerpoint/2010/main" val="133004073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What are risks associated with biological mesh and abdominal wall complications? </a:t>
            </a:r>
          </a:p>
        </p:txBody>
      </p:sp>
      <p:sp>
        <p:nvSpPr>
          <p:cNvPr id="3" name="Content Placeholder 2"/>
          <p:cNvSpPr>
            <a:spLocks noGrp="1"/>
          </p:cNvSpPr>
          <p:nvPr>
            <p:ph sz="quarter" idx="10"/>
          </p:nvPr>
        </p:nvSpPr>
        <p:spPr>
          <a:xfrm>
            <a:off x="4875734" y="1094194"/>
            <a:ext cx="3506266" cy="2667000"/>
          </a:xfrm>
        </p:spPr>
        <p:txBody>
          <a:bodyPr numCol="1"/>
          <a:lstStyle/>
          <a:p>
            <a:r>
              <a:rPr lang="en-US" sz="1400" dirty="0"/>
              <a:t>The </a:t>
            </a:r>
            <a:r>
              <a:rPr lang="en-US" sz="1400" dirty="0" err="1"/>
              <a:t>Strattice</a:t>
            </a:r>
            <a:r>
              <a:rPr lang="en-US" sz="1400" dirty="0"/>
              <a:t> mesh failed to integrate in the abdominal wall. Twenty days postoperatively, the abdomen had to be revised because of fascial dehiscence. Intraoperatively, the mesh was not integrated in the abdominal wall. (</a:t>
            </a:r>
            <a:r>
              <a:rPr lang="en-US" sz="1400" b="1" i="1" dirty="0"/>
              <a:t>A</a:t>
            </a:r>
            <a:r>
              <a:rPr lang="en-US" sz="1400" dirty="0"/>
              <a:t>) Intraoperative situs with the exposed mesh. Clinical apparent fascial dehiscence was only prevented by skin sutures. (</a:t>
            </a:r>
            <a:r>
              <a:rPr lang="en-US" sz="1400" b="1" i="1" dirty="0"/>
              <a:t>B</a:t>
            </a:r>
            <a:r>
              <a:rPr lang="en-US" sz="1400" dirty="0"/>
              <a:t>) The fascia was retracted. No clear foreign body reaction was found in the abdominal wall in proximity to the mesh. (</a:t>
            </a:r>
            <a:r>
              <a:rPr lang="en-US" sz="1400" b="1" i="1" dirty="0"/>
              <a:t>C</a:t>
            </a:r>
            <a:r>
              <a:rPr lang="en-US" sz="1400" dirty="0"/>
              <a:t>) The mesh was removed with no effort.</a:t>
            </a:r>
          </a:p>
        </p:txBody>
      </p:sp>
      <p:sp>
        <p:nvSpPr>
          <p:cNvPr id="5" name="TextBox 4"/>
          <p:cNvSpPr txBox="1"/>
          <p:nvPr/>
        </p:nvSpPr>
        <p:spPr>
          <a:xfrm>
            <a:off x="5029200" y="4019550"/>
            <a:ext cx="3962400" cy="1015663"/>
          </a:xfrm>
          <a:prstGeom prst="rect">
            <a:avLst/>
          </a:prstGeom>
          <a:noFill/>
        </p:spPr>
        <p:txBody>
          <a:bodyPr wrap="square" rtlCol="0">
            <a:spAutoFit/>
          </a:bodyPr>
          <a:lstStyle/>
          <a:p>
            <a:pPr marL="460375" indent="-460375"/>
            <a:r>
              <a:rPr lang="en-US" sz="1000" dirty="0" err="1"/>
              <a:t>Jakob</a:t>
            </a:r>
            <a:r>
              <a:rPr lang="en-US" sz="1000" dirty="0"/>
              <a:t> MO, </a:t>
            </a:r>
            <a:r>
              <a:rPr lang="en-US" sz="1000" dirty="0" err="1"/>
              <a:t>Haltmeier</a:t>
            </a:r>
            <a:r>
              <a:rPr lang="en-US" sz="1000" dirty="0"/>
              <a:t> T, </a:t>
            </a:r>
            <a:r>
              <a:rPr lang="en-US" sz="1000" dirty="0" err="1"/>
              <a:t>Candinas</a:t>
            </a:r>
            <a:r>
              <a:rPr lang="en-US" sz="1000" dirty="0"/>
              <a:t> D, </a:t>
            </a:r>
            <a:r>
              <a:rPr lang="en-US" sz="1000" dirty="0" err="1"/>
              <a:t>Beldi</a:t>
            </a:r>
            <a:r>
              <a:rPr lang="en-US" sz="1000" dirty="0"/>
              <a:t> G. Biologic mesh implantation is associated with serious abdominal wall complications in patients undergoing emergency abdominal surgery: A randomized-controlled clinical trial. J Trauma Acute Care Surg. 2020 Dec;89(6):1149-1155. </a:t>
            </a:r>
            <a:r>
              <a:rPr lang="en-US" sz="1000" dirty="0" err="1"/>
              <a:t>doi</a:t>
            </a:r>
            <a:r>
              <a:rPr lang="en-US" sz="1000" dirty="0"/>
              <a:t>: 10.1097/TA.0000000000002877. PMID: 32649617.</a:t>
            </a:r>
          </a:p>
        </p:txBody>
      </p:sp>
      <p:pic>
        <p:nvPicPr>
          <p:cNvPr id="4" name="Picture 3"/>
          <p:cNvPicPr>
            <a:picLocks noChangeAspect="1"/>
          </p:cNvPicPr>
          <p:nvPr/>
        </p:nvPicPr>
        <p:blipFill>
          <a:blip r:embed="rId2"/>
          <a:stretch>
            <a:fillRect/>
          </a:stretch>
        </p:blipFill>
        <p:spPr>
          <a:xfrm>
            <a:off x="0" y="1200150"/>
            <a:ext cx="4875734" cy="3486150"/>
          </a:xfrm>
          <a:prstGeom prst="rect">
            <a:avLst/>
          </a:prstGeom>
        </p:spPr>
      </p:pic>
    </p:spTree>
    <p:extLst>
      <p:ext uri="{BB962C8B-B14F-4D97-AF65-F5344CB8AC3E}">
        <p14:creationId xmlns:p14="http://schemas.microsoft.com/office/powerpoint/2010/main" val="127290622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What are risks associated with biological mesh and abdominal wall complications? </a:t>
            </a:r>
          </a:p>
        </p:txBody>
      </p:sp>
      <p:sp>
        <p:nvSpPr>
          <p:cNvPr id="3" name="Content Placeholder 2"/>
          <p:cNvSpPr>
            <a:spLocks noGrp="1"/>
          </p:cNvSpPr>
          <p:nvPr>
            <p:ph sz="quarter" idx="10"/>
          </p:nvPr>
        </p:nvSpPr>
        <p:spPr>
          <a:xfrm>
            <a:off x="4875734" y="1094194"/>
            <a:ext cx="3506266" cy="2667000"/>
          </a:xfrm>
        </p:spPr>
        <p:txBody>
          <a:bodyPr numCol="1"/>
          <a:lstStyle/>
          <a:p>
            <a:r>
              <a:rPr lang="en-US" sz="1400" dirty="0"/>
              <a:t>Adhesions and mesh infection in the presence of an intra-abdominal </a:t>
            </a:r>
            <a:r>
              <a:rPr lang="en-US" sz="1400" dirty="0" err="1"/>
              <a:t>Strattice</a:t>
            </a:r>
            <a:r>
              <a:rPr lang="en-US" sz="1400" dirty="0"/>
              <a:t> mesh. (</a:t>
            </a:r>
            <a:r>
              <a:rPr lang="en-US" sz="1400" b="1" i="1" dirty="0"/>
              <a:t>A</a:t>
            </a:r>
            <a:r>
              <a:rPr lang="en-US" sz="1400" dirty="0"/>
              <a:t>, </a:t>
            </a:r>
            <a:r>
              <a:rPr lang="en-US" sz="1400" b="1" i="1" dirty="0"/>
              <a:t>B</a:t>
            </a:r>
            <a:r>
              <a:rPr lang="en-US" sz="1400" dirty="0"/>
              <a:t>) One hundred twelve days after discontinuity resection because of perforated diverticulitis and implantation of a biologic mesh, colostomy reversal was performed. Intraoperatively, serious adhesion formation from the abdominal bowel/</a:t>
            </a:r>
            <a:r>
              <a:rPr lang="en-US" sz="1400" dirty="0" err="1"/>
              <a:t>omentum</a:t>
            </a:r>
            <a:r>
              <a:rPr lang="en-US" sz="1400" dirty="0"/>
              <a:t> to the mesh and mesh infection were observed. The mesh had to be partially removed.</a:t>
            </a:r>
          </a:p>
        </p:txBody>
      </p:sp>
      <p:sp>
        <p:nvSpPr>
          <p:cNvPr id="5" name="TextBox 4"/>
          <p:cNvSpPr txBox="1"/>
          <p:nvPr/>
        </p:nvSpPr>
        <p:spPr>
          <a:xfrm>
            <a:off x="1752600" y="4248150"/>
            <a:ext cx="7239000" cy="577081"/>
          </a:xfrm>
          <a:prstGeom prst="rect">
            <a:avLst/>
          </a:prstGeom>
          <a:noFill/>
        </p:spPr>
        <p:txBody>
          <a:bodyPr wrap="square" rtlCol="0">
            <a:spAutoFit/>
          </a:bodyPr>
          <a:lstStyle/>
          <a:p>
            <a:pPr marL="460375" indent="-460375"/>
            <a:r>
              <a:rPr lang="en-US" sz="1050" dirty="0" err="1"/>
              <a:t>Jakob</a:t>
            </a:r>
            <a:r>
              <a:rPr lang="en-US" sz="1050" dirty="0"/>
              <a:t> MO, </a:t>
            </a:r>
            <a:r>
              <a:rPr lang="en-US" sz="1050" dirty="0" err="1"/>
              <a:t>Haltmeier</a:t>
            </a:r>
            <a:r>
              <a:rPr lang="en-US" sz="1050" dirty="0"/>
              <a:t> T, </a:t>
            </a:r>
            <a:r>
              <a:rPr lang="en-US" sz="1050" dirty="0" err="1"/>
              <a:t>Candinas</a:t>
            </a:r>
            <a:r>
              <a:rPr lang="en-US" sz="1050" dirty="0"/>
              <a:t> D, </a:t>
            </a:r>
            <a:r>
              <a:rPr lang="en-US" sz="1050" dirty="0" err="1"/>
              <a:t>Beldi</a:t>
            </a:r>
            <a:r>
              <a:rPr lang="en-US" sz="1050" dirty="0"/>
              <a:t> G. Biologic mesh implantation is associated with serious abdominal wall complications in patients undergoing emergency abdominal surgery: A randomized-controlled clinical trial. J Trauma Acute Care Surg. 2020 Dec;89(6):1149-1155. </a:t>
            </a:r>
            <a:r>
              <a:rPr lang="en-US" sz="1050" dirty="0" err="1"/>
              <a:t>doi</a:t>
            </a:r>
            <a:r>
              <a:rPr lang="en-US" sz="1050" dirty="0"/>
              <a:t>: 10.1097/TA.0000000000002877. PMID: 32649617.</a:t>
            </a:r>
          </a:p>
        </p:txBody>
      </p:sp>
      <p:pic>
        <p:nvPicPr>
          <p:cNvPr id="7" name="Picture 6"/>
          <p:cNvPicPr>
            <a:picLocks noChangeAspect="1"/>
          </p:cNvPicPr>
          <p:nvPr/>
        </p:nvPicPr>
        <p:blipFill>
          <a:blip r:embed="rId2"/>
          <a:stretch>
            <a:fillRect/>
          </a:stretch>
        </p:blipFill>
        <p:spPr>
          <a:xfrm>
            <a:off x="228600" y="1063625"/>
            <a:ext cx="4542692" cy="2952750"/>
          </a:xfrm>
          <a:prstGeom prst="rect">
            <a:avLst/>
          </a:prstGeom>
        </p:spPr>
      </p:pic>
    </p:spTree>
    <p:extLst>
      <p:ext uri="{BB962C8B-B14F-4D97-AF65-F5344CB8AC3E}">
        <p14:creationId xmlns:p14="http://schemas.microsoft.com/office/powerpoint/2010/main" val="210024564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pPr algn="ctr"/>
            <a:r>
              <a:rPr lang="en-US" dirty="0"/>
              <a:t>How to manage abdominal wall in open or burst abdomen? </a:t>
            </a:r>
          </a:p>
        </p:txBody>
      </p:sp>
      <p:sp>
        <p:nvSpPr>
          <p:cNvPr id="3" name="Content Placeholder 2"/>
          <p:cNvSpPr>
            <a:spLocks noGrp="1"/>
          </p:cNvSpPr>
          <p:nvPr>
            <p:ph sz="quarter" idx="10"/>
          </p:nvPr>
        </p:nvSpPr>
        <p:spPr>
          <a:xfrm>
            <a:off x="457200" y="1326118"/>
            <a:ext cx="7924800" cy="2667000"/>
          </a:xfrm>
        </p:spPr>
        <p:txBody>
          <a:bodyPr numCol="1"/>
          <a:lstStyle/>
          <a:p>
            <a:r>
              <a:rPr lang="en-US" sz="1800" dirty="0"/>
              <a:t>When considering the open abdomen, dynamic closure techniques should be prioritized over the use of static closure techniques (strong recommendation). However, for techniques including suture closure, mesh reinforcement, component separation techniques and skin grafting, only clinical expertise guidance was provided. </a:t>
            </a:r>
          </a:p>
          <a:p>
            <a:r>
              <a:rPr lang="en-US" sz="1800" dirty="0"/>
              <a:t>Considering the burst abdomen, a clinical expertise guidance statement was advised for dynamic closure techniques. </a:t>
            </a:r>
          </a:p>
          <a:p>
            <a:r>
              <a:rPr lang="en-US" sz="1800" dirty="0"/>
              <a:t>The role of advanced techniques such as component separation or relaxing incisions is questioned. In addition, the role of the abdominal girdle seems limited to very selected patients. </a:t>
            </a:r>
          </a:p>
        </p:txBody>
      </p:sp>
      <p:sp>
        <p:nvSpPr>
          <p:cNvPr id="5" name="TextBox 4"/>
          <p:cNvSpPr txBox="1"/>
          <p:nvPr/>
        </p:nvSpPr>
        <p:spPr>
          <a:xfrm>
            <a:off x="632637" y="4404836"/>
            <a:ext cx="8534400" cy="738664"/>
          </a:xfrm>
          <a:prstGeom prst="rect">
            <a:avLst/>
          </a:prstGeom>
          <a:noFill/>
        </p:spPr>
        <p:txBody>
          <a:bodyPr wrap="square" rtlCol="0">
            <a:spAutoFit/>
          </a:bodyPr>
          <a:lstStyle/>
          <a:p>
            <a:pPr marL="460375" indent="-460375"/>
            <a:r>
              <a:rPr lang="en-US" sz="1050" dirty="0" err="1"/>
              <a:t>López</a:t>
            </a:r>
            <a:r>
              <a:rPr lang="en-US" sz="1050" dirty="0"/>
              <a:t>-Cano M, </a:t>
            </a:r>
            <a:r>
              <a:rPr lang="en-US" sz="1050" dirty="0" err="1"/>
              <a:t>García-Alamino</a:t>
            </a:r>
            <a:r>
              <a:rPr lang="en-US" sz="1050" dirty="0"/>
              <a:t> JM, Antoniou SA, Bennet D, Dietz UA, Ferreira F, </a:t>
            </a:r>
            <a:r>
              <a:rPr lang="en-US" sz="1050" dirty="0" err="1"/>
              <a:t>Fortelny</a:t>
            </a:r>
            <a:r>
              <a:rPr lang="en-US" sz="1050" dirty="0"/>
              <a:t> RH, Hernandez-Granados P, </a:t>
            </a:r>
            <a:r>
              <a:rPr lang="en-US" sz="1050" dirty="0" err="1"/>
              <a:t>Miserez</a:t>
            </a:r>
            <a:r>
              <a:rPr lang="en-US" sz="1050" dirty="0"/>
              <a:t> M, Montgomery A, Morales-Conde S, </a:t>
            </a:r>
            <a:r>
              <a:rPr lang="en-US" sz="1050" dirty="0" err="1"/>
              <a:t>Muysoms</a:t>
            </a:r>
            <a:r>
              <a:rPr lang="en-US" sz="1050" dirty="0"/>
              <a:t> F, Pereira JA, Schwab R, Slater N, </a:t>
            </a:r>
            <a:r>
              <a:rPr lang="en-US" sz="1050" dirty="0" err="1"/>
              <a:t>Vanlander</a:t>
            </a:r>
            <a:r>
              <a:rPr lang="en-US" sz="1050" dirty="0"/>
              <a:t> A, Van </a:t>
            </a:r>
            <a:r>
              <a:rPr lang="en-US" sz="1050" dirty="0" err="1"/>
              <a:t>Ramshorst</a:t>
            </a:r>
            <a:r>
              <a:rPr lang="en-US" sz="1050" dirty="0"/>
              <a:t> GH, </a:t>
            </a:r>
            <a:r>
              <a:rPr lang="en-US" sz="1050" dirty="0" err="1"/>
              <a:t>Berrevoet</a:t>
            </a:r>
            <a:r>
              <a:rPr lang="en-US" sz="1050" dirty="0"/>
              <a:t> F. EHS clinical guidelines on the management of the abdominal wall in the context of the open or burst abdomen. Hernia. 2018 Dec;22(6):921-939. </a:t>
            </a:r>
            <a:r>
              <a:rPr lang="en-US" sz="1050" dirty="0" err="1"/>
              <a:t>doi</a:t>
            </a:r>
            <a:r>
              <a:rPr lang="en-US" sz="1050" dirty="0"/>
              <a:t>: 10.1007/s10029-018-1818-9. </a:t>
            </a:r>
            <a:r>
              <a:rPr lang="en-US" sz="1050" dirty="0" err="1"/>
              <a:t>Epub</a:t>
            </a:r>
            <a:r>
              <a:rPr lang="en-US" sz="1050" dirty="0"/>
              <a:t> 2018 Sep 3. PMID: 30178226.</a:t>
            </a:r>
          </a:p>
        </p:txBody>
      </p:sp>
    </p:spTree>
    <p:extLst>
      <p:ext uri="{BB962C8B-B14F-4D97-AF65-F5344CB8AC3E}">
        <p14:creationId xmlns:p14="http://schemas.microsoft.com/office/powerpoint/2010/main" val="79932667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When to use continuous or interrupted sutures? </a:t>
            </a:r>
            <a:br>
              <a:rPr lang="en-US" sz="2400" dirty="0"/>
            </a:br>
            <a:br>
              <a:rPr lang="en-US" sz="2400" dirty="0"/>
            </a:br>
            <a:r>
              <a:rPr lang="en-US" sz="2400" dirty="0"/>
              <a:t>Patients with non-adherent bowel loops/ abdominal wall (Grade 1) without intestinal fistula and when definitive (primary) fascial closure is likely within the initial hospitalization period. Should we use continuous or interrupted sutures in an OA closure? </a:t>
            </a:r>
          </a:p>
        </p:txBody>
      </p:sp>
      <p:sp>
        <p:nvSpPr>
          <p:cNvPr id="3" name="Content Placeholder 2"/>
          <p:cNvSpPr>
            <a:spLocks noGrp="1"/>
          </p:cNvSpPr>
          <p:nvPr>
            <p:ph sz="quarter" idx="10"/>
          </p:nvPr>
        </p:nvSpPr>
        <p:spPr>
          <a:xfrm>
            <a:off x="533400" y="2906306"/>
            <a:ext cx="7924800" cy="1494244"/>
          </a:xfrm>
        </p:spPr>
        <p:txBody>
          <a:bodyPr numCol="1"/>
          <a:lstStyle/>
          <a:p>
            <a:r>
              <a:rPr lang="en-US" sz="2400" dirty="0"/>
              <a:t>as a clinical expertise guidance continuous monofilament sutures following a SL:WL ratio of at least 4:1 should be used</a:t>
            </a:r>
            <a:r>
              <a:rPr lang="en-US" sz="2400" i="1" dirty="0"/>
              <a:t>. </a:t>
            </a:r>
          </a:p>
          <a:p>
            <a:endParaRPr lang="en-US" sz="2400" dirty="0">
              <a:effectLst/>
            </a:endParaRPr>
          </a:p>
        </p:txBody>
      </p:sp>
      <p:sp>
        <p:nvSpPr>
          <p:cNvPr id="5" name="TextBox 4"/>
          <p:cNvSpPr txBox="1"/>
          <p:nvPr/>
        </p:nvSpPr>
        <p:spPr>
          <a:xfrm>
            <a:off x="1524000" y="4036363"/>
            <a:ext cx="7239000" cy="900246"/>
          </a:xfrm>
          <a:prstGeom prst="rect">
            <a:avLst/>
          </a:prstGeom>
          <a:noFill/>
        </p:spPr>
        <p:txBody>
          <a:bodyPr wrap="square" rtlCol="0">
            <a:spAutoFit/>
          </a:bodyPr>
          <a:lstStyle/>
          <a:p>
            <a:pPr marL="460375" indent="-460375"/>
            <a:r>
              <a:rPr lang="en-US" sz="1050" dirty="0" err="1"/>
              <a:t>López</a:t>
            </a:r>
            <a:r>
              <a:rPr lang="en-US" sz="1050" dirty="0"/>
              <a:t>-Cano M, </a:t>
            </a:r>
            <a:r>
              <a:rPr lang="en-US" sz="1050" dirty="0" err="1"/>
              <a:t>García-Alamino</a:t>
            </a:r>
            <a:r>
              <a:rPr lang="en-US" sz="1050" dirty="0"/>
              <a:t> JM, Antoniou SA, Bennet D, Dietz UA, Ferreira F, </a:t>
            </a:r>
            <a:r>
              <a:rPr lang="en-US" sz="1050" dirty="0" err="1"/>
              <a:t>Fortelny</a:t>
            </a:r>
            <a:r>
              <a:rPr lang="en-US" sz="1050" dirty="0"/>
              <a:t> RH, Hernandez-Granados P, </a:t>
            </a:r>
            <a:r>
              <a:rPr lang="en-US" sz="1050" dirty="0" err="1"/>
              <a:t>Miserez</a:t>
            </a:r>
            <a:r>
              <a:rPr lang="en-US" sz="1050" dirty="0"/>
              <a:t> M, Montgomery A, Morales-Conde S, </a:t>
            </a:r>
            <a:r>
              <a:rPr lang="en-US" sz="1050" dirty="0" err="1"/>
              <a:t>Muysoms</a:t>
            </a:r>
            <a:r>
              <a:rPr lang="en-US" sz="1050" dirty="0"/>
              <a:t> F, Pereira JA, Schwab R, Slater N, </a:t>
            </a:r>
            <a:r>
              <a:rPr lang="en-US" sz="1050" dirty="0" err="1"/>
              <a:t>Vanlander</a:t>
            </a:r>
            <a:r>
              <a:rPr lang="en-US" sz="1050" dirty="0"/>
              <a:t> A, Van </a:t>
            </a:r>
            <a:r>
              <a:rPr lang="en-US" sz="1050" dirty="0" err="1"/>
              <a:t>Ramshorst</a:t>
            </a:r>
            <a:r>
              <a:rPr lang="en-US" sz="1050" dirty="0"/>
              <a:t> GH, </a:t>
            </a:r>
            <a:r>
              <a:rPr lang="en-US" sz="1050" dirty="0" err="1"/>
              <a:t>Berrevoet</a:t>
            </a:r>
            <a:r>
              <a:rPr lang="en-US" sz="1050" dirty="0"/>
              <a:t> F. EHS clinical guidelines on the management of the abdominal wall in the context of the open or burst abdomen. Hernia. 2018 Dec;22(6):921-939. </a:t>
            </a:r>
            <a:r>
              <a:rPr lang="en-US" sz="1050" dirty="0" err="1"/>
              <a:t>doi</a:t>
            </a:r>
            <a:r>
              <a:rPr lang="en-US" sz="1050" dirty="0"/>
              <a:t>: 10.1007/s10029-018-1818-9. </a:t>
            </a:r>
            <a:r>
              <a:rPr lang="en-US" sz="1050" dirty="0" err="1"/>
              <a:t>Epub</a:t>
            </a:r>
            <a:r>
              <a:rPr lang="en-US" sz="1050" dirty="0"/>
              <a:t> 2018 Sep 3. PMID: 30178226.</a:t>
            </a:r>
          </a:p>
        </p:txBody>
      </p:sp>
    </p:spTree>
    <p:extLst>
      <p:ext uri="{BB962C8B-B14F-4D97-AF65-F5344CB8AC3E}">
        <p14:creationId xmlns:p14="http://schemas.microsoft.com/office/powerpoint/2010/main" val="119445302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When to use mesh versus no mesh? </a:t>
            </a:r>
            <a:br>
              <a:rPr lang="en-US" sz="2400" dirty="0"/>
            </a:br>
            <a:br>
              <a:rPr lang="en-US" sz="2400" dirty="0"/>
            </a:br>
            <a:r>
              <a:rPr lang="en-US" sz="2000" dirty="0"/>
              <a:t>Patients with non-adherent or adherent bowel loops/abdominal wall (Grade 1 or 2) without intestinal fistula and when definitive (primary) fascial closure is likely within the initial hospitalization period. Should mesh versus no mesh be used for reinforcement during fascial closure in an OA? </a:t>
            </a:r>
          </a:p>
        </p:txBody>
      </p:sp>
      <p:sp>
        <p:nvSpPr>
          <p:cNvPr id="3" name="Content Placeholder 2"/>
          <p:cNvSpPr>
            <a:spLocks noGrp="1"/>
          </p:cNvSpPr>
          <p:nvPr>
            <p:ph sz="quarter" idx="10"/>
          </p:nvPr>
        </p:nvSpPr>
        <p:spPr>
          <a:xfrm>
            <a:off x="457200" y="2724150"/>
            <a:ext cx="7924800" cy="1037044"/>
          </a:xfrm>
        </p:spPr>
        <p:txBody>
          <a:bodyPr numCol="1"/>
          <a:lstStyle/>
          <a:p>
            <a:r>
              <a:rPr lang="en-US" sz="1800" dirty="0"/>
              <a:t>as a clinical expertise guidance, mesh implantation should be advised during definitive (primary) fascial closure. The use of mesh is associated with an increased incidence of SSO. The final decision to use a mesh, the type of mesh and the mesh position should be balanced by the surgeon in charge. </a:t>
            </a:r>
            <a:endParaRPr lang="en-US" sz="1800" dirty="0">
              <a:effectLst/>
            </a:endParaRPr>
          </a:p>
        </p:txBody>
      </p:sp>
      <p:sp>
        <p:nvSpPr>
          <p:cNvPr id="5" name="TextBox 4"/>
          <p:cNvSpPr txBox="1"/>
          <p:nvPr/>
        </p:nvSpPr>
        <p:spPr>
          <a:xfrm>
            <a:off x="1752600" y="4248150"/>
            <a:ext cx="7239000" cy="900246"/>
          </a:xfrm>
          <a:prstGeom prst="rect">
            <a:avLst/>
          </a:prstGeom>
          <a:noFill/>
        </p:spPr>
        <p:txBody>
          <a:bodyPr wrap="square" rtlCol="0">
            <a:spAutoFit/>
          </a:bodyPr>
          <a:lstStyle/>
          <a:p>
            <a:pPr marL="460375" indent="-460375"/>
            <a:r>
              <a:rPr lang="en-US" sz="1050" dirty="0" err="1"/>
              <a:t>López</a:t>
            </a:r>
            <a:r>
              <a:rPr lang="en-US" sz="1050" dirty="0"/>
              <a:t>-Cano M, </a:t>
            </a:r>
            <a:r>
              <a:rPr lang="en-US" sz="1050" dirty="0" err="1"/>
              <a:t>García-Alamino</a:t>
            </a:r>
            <a:r>
              <a:rPr lang="en-US" sz="1050" dirty="0"/>
              <a:t> JM, Antoniou SA, Bennet D, Dietz UA, Ferreira F, </a:t>
            </a:r>
            <a:r>
              <a:rPr lang="en-US" sz="1050" dirty="0" err="1"/>
              <a:t>Fortelny</a:t>
            </a:r>
            <a:r>
              <a:rPr lang="en-US" sz="1050" dirty="0"/>
              <a:t> RH, Hernandez-Granados P, </a:t>
            </a:r>
            <a:r>
              <a:rPr lang="en-US" sz="1050" dirty="0" err="1"/>
              <a:t>Miserez</a:t>
            </a:r>
            <a:r>
              <a:rPr lang="en-US" sz="1050" dirty="0"/>
              <a:t> M, Montgomery A, Morales-Conde S, </a:t>
            </a:r>
            <a:r>
              <a:rPr lang="en-US" sz="1050" dirty="0" err="1"/>
              <a:t>Muysoms</a:t>
            </a:r>
            <a:r>
              <a:rPr lang="en-US" sz="1050" dirty="0"/>
              <a:t> F, Pereira JA, Schwab R, Slater N, </a:t>
            </a:r>
            <a:r>
              <a:rPr lang="en-US" sz="1050" dirty="0" err="1"/>
              <a:t>Vanlander</a:t>
            </a:r>
            <a:r>
              <a:rPr lang="en-US" sz="1050" dirty="0"/>
              <a:t> A, Van </a:t>
            </a:r>
            <a:r>
              <a:rPr lang="en-US" sz="1050" dirty="0" err="1"/>
              <a:t>Ramshorst</a:t>
            </a:r>
            <a:r>
              <a:rPr lang="en-US" sz="1050" dirty="0"/>
              <a:t> GH, </a:t>
            </a:r>
            <a:r>
              <a:rPr lang="en-US" sz="1050" dirty="0" err="1"/>
              <a:t>Berrevoet</a:t>
            </a:r>
            <a:r>
              <a:rPr lang="en-US" sz="1050" dirty="0"/>
              <a:t> F. EHS clinical guidelines on the management of the abdominal wall in the context of the open or burst abdomen. Hernia. 2018 Dec;22(6):921-939. </a:t>
            </a:r>
            <a:r>
              <a:rPr lang="en-US" sz="1050" dirty="0" err="1"/>
              <a:t>doi</a:t>
            </a:r>
            <a:r>
              <a:rPr lang="en-US" sz="1050" dirty="0"/>
              <a:t>: 10.1007/s10029-018-1818-9. </a:t>
            </a:r>
            <a:r>
              <a:rPr lang="en-US" sz="1050" dirty="0" err="1"/>
              <a:t>Epub</a:t>
            </a:r>
            <a:r>
              <a:rPr lang="en-US" sz="1050" dirty="0"/>
              <a:t> 2018 Sep 3. PMID: 30178226.</a:t>
            </a:r>
          </a:p>
        </p:txBody>
      </p:sp>
    </p:spTree>
    <p:extLst>
      <p:ext uri="{BB962C8B-B14F-4D97-AF65-F5344CB8AC3E}">
        <p14:creationId xmlns:p14="http://schemas.microsoft.com/office/powerpoint/2010/main" val="167404036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pPr algn="ctr"/>
            <a:r>
              <a:rPr lang="en-US" dirty="0">
                <a:solidFill>
                  <a:srgbClr val="103154"/>
                </a:solidFill>
                <a:latin typeface="+mn-lt"/>
              </a:rPr>
              <a:t>Agenda</a:t>
            </a:r>
          </a:p>
        </p:txBody>
      </p:sp>
      <p:sp>
        <p:nvSpPr>
          <p:cNvPr id="8" name="Content Placeholder 7">
            <a:extLst>
              <a:ext uri="{FF2B5EF4-FFF2-40B4-BE49-F238E27FC236}">
                <a16:creationId xmlns:a16="http://schemas.microsoft.com/office/drawing/2014/main" id="{330BB175-5AD0-B36F-370E-B59084549A30}"/>
              </a:ext>
            </a:extLst>
          </p:cNvPr>
          <p:cNvSpPr>
            <a:spLocks noGrp="1"/>
          </p:cNvSpPr>
          <p:nvPr>
            <p:ph idx="1"/>
          </p:nvPr>
        </p:nvSpPr>
        <p:spPr>
          <a:xfrm>
            <a:off x="456861" y="1183550"/>
            <a:ext cx="8230300" cy="3394116"/>
          </a:xfrm>
        </p:spPr>
        <p:txBody>
          <a:bodyPr/>
          <a:lstStyle/>
          <a:p>
            <a:pPr>
              <a:buClr>
                <a:srgbClr val="C00000"/>
              </a:buClr>
            </a:pPr>
            <a:r>
              <a:rPr lang="en-US" sz="1500" dirty="0">
                <a:solidFill>
                  <a:schemeClr val="tx1"/>
                </a:solidFill>
              </a:rPr>
              <a:t>How are abdominal wounds treated? </a:t>
            </a:r>
          </a:p>
          <a:p>
            <a:pPr>
              <a:buClr>
                <a:srgbClr val="C00000"/>
              </a:buClr>
            </a:pPr>
            <a:r>
              <a:rPr lang="en-US" sz="1500" dirty="0">
                <a:solidFill>
                  <a:schemeClr val="tx1"/>
                </a:solidFill>
              </a:rPr>
              <a:t>What is biological prosthesis? </a:t>
            </a:r>
          </a:p>
          <a:p>
            <a:pPr>
              <a:buClr>
                <a:srgbClr val="C00000"/>
              </a:buClr>
            </a:pPr>
            <a:r>
              <a:rPr lang="en-US" sz="1500" dirty="0">
                <a:solidFill>
                  <a:schemeClr val="tx1"/>
                </a:solidFill>
              </a:rPr>
              <a:t>What is the data on biological prostheses? </a:t>
            </a:r>
          </a:p>
          <a:p>
            <a:pPr>
              <a:buClr>
                <a:srgbClr val="C00000"/>
              </a:buClr>
            </a:pPr>
            <a:r>
              <a:rPr lang="en-US" sz="1500" dirty="0">
                <a:solidFill>
                  <a:schemeClr val="tx1"/>
                </a:solidFill>
              </a:rPr>
              <a:t>Are biological prostheses safe? </a:t>
            </a:r>
          </a:p>
          <a:p>
            <a:pPr>
              <a:buClr>
                <a:srgbClr val="C00000"/>
              </a:buClr>
            </a:pPr>
            <a:r>
              <a:rPr lang="en-US" sz="1500" dirty="0">
                <a:solidFill>
                  <a:schemeClr val="tx1"/>
                </a:solidFill>
              </a:rPr>
              <a:t>How to address dehisced wounds? </a:t>
            </a:r>
          </a:p>
          <a:p>
            <a:pPr>
              <a:buClr>
                <a:srgbClr val="C00000"/>
              </a:buClr>
            </a:pPr>
            <a:r>
              <a:rPr lang="en-US" sz="1500" dirty="0">
                <a:solidFill>
                  <a:schemeClr val="tx1"/>
                </a:solidFill>
              </a:rPr>
              <a:t>How to use mesh to prevent incisional hernia in high-risk patients? </a:t>
            </a:r>
          </a:p>
          <a:p>
            <a:pPr>
              <a:buClr>
                <a:srgbClr val="C00000"/>
              </a:buClr>
            </a:pPr>
            <a:r>
              <a:rPr lang="en-US" sz="1500" dirty="0">
                <a:solidFill>
                  <a:schemeClr val="tx1"/>
                </a:solidFill>
              </a:rPr>
              <a:t>What are risks associated with biological mesh and abdominal wall complications? </a:t>
            </a:r>
          </a:p>
          <a:p>
            <a:pPr>
              <a:buClr>
                <a:srgbClr val="C00000"/>
              </a:buClr>
            </a:pPr>
            <a:r>
              <a:rPr lang="en-US" sz="1500" dirty="0">
                <a:solidFill>
                  <a:schemeClr val="tx1"/>
                </a:solidFill>
              </a:rPr>
              <a:t>How to manage abdominal wall in open or burst abdomen? </a:t>
            </a:r>
          </a:p>
          <a:p>
            <a:pPr>
              <a:buClr>
                <a:srgbClr val="C00000"/>
              </a:buClr>
            </a:pPr>
            <a:r>
              <a:rPr lang="en-US" sz="1500" dirty="0">
                <a:solidFill>
                  <a:schemeClr val="tx1"/>
                </a:solidFill>
              </a:rPr>
              <a:t>When to use continuous or interrupted sutures? </a:t>
            </a:r>
          </a:p>
          <a:p>
            <a:pPr>
              <a:buClr>
                <a:srgbClr val="C00000"/>
              </a:buClr>
            </a:pPr>
            <a:r>
              <a:rPr lang="en-US" sz="1500" dirty="0">
                <a:solidFill>
                  <a:schemeClr val="tx1"/>
                </a:solidFill>
              </a:rPr>
              <a:t>When to use mesh versus no mesh? </a:t>
            </a:r>
          </a:p>
          <a:p>
            <a:pPr>
              <a:buClr>
                <a:srgbClr val="C00000"/>
              </a:buClr>
            </a:pPr>
            <a:r>
              <a:rPr lang="en-US" sz="1500" dirty="0">
                <a:solidFill>
                  <a:schemeClr val="tx1"/>
                </a:solidFill>
              </a:rPr>
              <a:t>What are long-term outcomes in incisional hernias at risk for infection? </a:t>
            </a:r>
          </a:p>
          <a:p>
            <a:pPr>
              <a:buClr>
                <a:srgbClr val="C00000"/>
              </a:buClr>
            </a:pPr>
            <a:r>
              <a:rPr lang="en-US" sz="1500" dirty="0">
                <a:solidFill>
                  <a:schemeClr val="tx1"/>
                </a:solidFill>
              </a:rPr>
              <a:t>What is </a:t>
            </a:r>
            <a:r>
              <a:rPr lang="en-US" sz="1500" dirty="0" err="1">
                <a:solidFill>
                  <a:schemeClr val="tx1"/>
                </a:solidFill>
              </a:rPr>
              <a:t>Phasix</a:t>
            </a:r>
            <a:r>
              <a:rPr lang="en-US" sz="1500" dirty="0">
                <a:solidFill>
                  <a:schemeClr val="tx1"/>
                </a:solidFill>
              </a:rPr>
              <a:t>? </a:t>
            </a:r>
          </a:p>
          <a:p>
            <a:pPr>
              <a:buClr>
                <a:srgbClr val="C00000"/>
              </a:buClr>
            </a:pPr>
            <a:r>
              <a:rPr lang="en-US" sz="1500" dirty="0">
                <a:solidFill>
                  <a:schemeClr val="tx1"/>
                </a:solidFill>
              </a:rPr>
              <a:t>What are benefits of </a:t>
            </a:r>
            <a:r>
              <a:rPr lang="en-US" sz="1500" dirty="0" err="1">
                <a:solidFill>
                  <a:schemeClr val="tx1"/>
                </a:solidFill>
              </a:rPr>
              <a:t>Phasix</a:t>
            </a:r>
            <a:r>
              <a:rPr lang="en-US" sz="1500" dirty="0">
                <a:solidFill>
                  <a:schemeClr val="tx1"/>
                </a:solidFill>
              </a:rPr>
              <a:t>? </a:t>
            </a:r>
          </a:p>
          <a:p>
            <a:pPr>
              <a:buClr>
                <a:srgbClr val="C00000"/>
              </a:buClr>
            </a:pPr>
            <a:endParaRPr lang="en-US" sz="1500" dirty="0">
              <a:solidFill>
                <a:schemeClr val="tx1"/>
              </a:solidFill>
            </a:endParaRPr>
          </a:p>
          <a:p>
            <a:pPr>
              <a:buClr>
                <a:srgbClr val="C00000"/>
              </a:buClr>
            </a:pPr>
            <a:endParaRPr lang="en-US" sz="1500" dirty="0">
              <a:solidFill>
                <a:schemeClr val="tx1"/>
              </a:solidFill>
            </a:endParaRPr>
          </a:p>
          <a:p>
            <a:pPr>
              <a:buClr>
                <a:srgbClr val="C00000"/>
              </a:buClr>
            </a:pPr>
            <a:endParaRPr lang="en-US" sz="1500" dirty="0">
              <a:solidFill>
                <a:schemeClr val="tx1"/>
              </a:solidFill>
            </a:endParaRPr>
          </a:p>
        </p:txBody>
      </p:sp>
    </p:spTree>
    <p:extLst>
      <p:ext uri="{BB962C8B-B14F-4D97-AF65-F5344CB8AC3E}">
        <p14:creationId xmlns:p14="http://schemas.microsoft.com/office/powerpoint/2010/main" val="687193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Long-term outcomes (&gt;5-year follow-up) with porcine acellular dermal matrix (</a:t>
            </a:r>
            <a:r>
              <a:rPr lang="en-US" sz="2400" dirty="0" err="1"/>
              <a:t>PermacolTM</a:t>
            </a:r>
            <a:r>
              <a:rPr lang="en-US" sz="2400" dirty="0"/>
              <a:t>) in incisional hernias at risk for infection </a:t>
            </a:r>
          </a:p>
        </p:txBody>
      </p:sp>
      <p:sp>
        <p:nvSpPr>
          <p:cNvPr id="3" name="Content Placeholder 2"/>
          <p:cNvSpPr>
            <a:spLocks noGrp="1"/>
          </p:cNvSpPr>
          <p:nvPr>
            <p:ph sz="quarter" idx="10"/>
          </p:nvPr>
        </p:nvSpPr>
        <p:spPr>
          <a:xfrm>
            <a:off x="457200" y="1504950"/>
            <a:ext cx="7924800" cy="2256244"/>
          </a:xfrm>
        </p:spPr>
        <p:txBody>
          <a:bodyPr numCol="1"/>
          <a:lstStyle/>
          <a:p>
            <a:r>
              <a:rPr lang="en-US" sz="1600" dirty="0"/>
              <a:t>Reconstruction or repair of large fascial defects of the abdominal wall in patients at high risk for surgical site infection presents a challenging problem, especially in clean-contaminated, contaminated, and grossly infected wounds. Similarly, patients with a past or recent history of multiple wound infections, prior or currently infected alloplastic prosthetics </a:t>
            </a:r>
          </a:p>
          <a:p>
            <a:r>
              <a:rPr lang="en-US" sz="1600" dirty="0"/>
              <a:t>For such patients, some surgeons have adopted the use of </a:t>
            </a:r>
            <a:r>
              <a:rPr lang="en-US" sz="1600" dirty="0" err="1"/>
              <a:t>bioprosthetics</a:t>
            </a:r>
            <a:r>
              <a:rPr lang="en-US" sz="1600" dirty="0"/>
              <a:t> made by various proprietary processes from human dermis, porcine dermis or porcine intestinal submucosa, or fetal bovine dermis or bovine pericardium that may or may not involve ‘‘cross-linking of collagen’’ within the prosthetic. These </a:t>
            </a:r>
            <a:r>
              <a:rPr lang="en-US" sz="1600" dirty="0" err="1"/>
              <a:t>bioprosthetics</a:t>
            </a:r>
            <a:r>
              <a:rPr lang="en-US" sz="1600" dirty="0"/>
              <a:t> have been claimed to be more tolerant to infection (especially the cross-linked ones) than </a:t>
            </a:r>
            <a:r>
              <a:rPr lang="en-US" sz="1600" dirty="0" err="1"/>
              <a:t>allo</a:t>
            </a:r>
            <a:r>
              <a:rPr lang="en-US" sz="1600" dirty="0"/>
              <a:t>- plastic prosthetic materials </a:t>
            </a:r>
          </a:p>
          <a:p>
            <a:endParaRPr lang="en-US" sz="1600" dirty="0"/>
          </a:p>
          <a:p>
            <a:endParaRPr lang="en-US" sz="1600" dirty="0"/>
          </a:p>
        </p:txBody>
      </p:sp>
      <p:sp>
        <p:nvSpPr>
          <p:cNvPr id="5" name="TextBox 4"/>
          <p:cNvSpPr txBox="1"/>
          <p:nvPr/>
        </p:nvSpPr>
        <p:spPr>
          <a:xfrm>
            <a:off x="1752600" y="4248150"/>
            <a:ext cx="7239000" cy="577081"/>
          </a:xfrm>
          <a:prstGeom prst="rect">
            <a:avLst/>
          </a:prstGeom>
          <a:noFill/>
        </p:spPr>
        <p:txBody>
          <a:bodyPr wrap="square" rtlCol="0">
            <a:spAutoFit/>
          </a:bodyPr>
          <a:lstStyle/>
          <a:p>
            <a:pPr marL="460375" indent="-460375"/>
            <a:r>
              <a:rPr lang="en-US" sz="1050" dirty="0" err="1"/>
              <a:t>Abdelfatah</a:t>
            </a:r>
            <a:r>
              <a:rPr lang="en-US" sz="1050" dirty="0"/>
              <a:t> MM, </a:t>
            </a:r>
            <a:r>
              <a:rPr lang="en-US" sz="1050" dirty="0" err="1"/>
              <a:t>Rostambeigi</a:t>
            </a:r>
            <a:r>
              <a:rPr lang="en-US" sz="1050" dirty="0"/>
              <a:t> N, </a:t>
            </a:r>
            <a:r>
              <a:rPr lang="en-US" sz="1050" dirty="0" err="1"/>
              <a:t>Podgaetz</a:t>
            </a:r>
            <a:r>
              <a:rPr lang="en-US" sz="1050" dirty="0"/>
              <a:t> E, </a:t>
            </a:r>
            <a:r>
              <a:rPr lang="en-US" sz="1050" dirty="0" err="1"/>
              <a:t>Sarr</a:t>
            </a:r>
            <a:r>
              <a:rPr lang="en-US" sz="1050" dirty="0"/>
              <a:t> MG. Long-term outcomes (&gt;5-year follow-up) with porcine acellular dermal matrix (</a:t>
            </a:r>
            <a:r>
              <a:rPr lang="en-US" sz="1050" dirty="0" err="1"/>
              <a:t>Permacol</a:t>
            </a:r>
            <a:r>
              <a:rPr lang="en-US" sz="1050" dirty="0"/>
              <a:t>) in incisional hernias at risk for infection. Hernia. 2015 Feb;19(1):135-40. </a:t>
            </a:r>
            <a:r>
              <a:rPr lang="en-US" sz="1050" dirty="0" err="1"/>
              <a:t>doi</a:t>
            </a:r>
            <a:r>
              <a:rPr lang="en-US" sz="1050" dirty="0"/>
              <a:t>: 10.1007/s10029-013-1165-9. </a:t>
            </a:r>
            <a:r>
              <a:rPr lang="en-US" sz="1050" dirty="0" err="1"/>
              <a:t>Epub</a:t>
            </a:r>
            <a:r>
              <a:rPr lang="en-US" sz="1050" dirty="0"/>
              <a:t> 2013 Oct 16. PMID: 24129420.</a:t>
            </a:r>
          </a:p>
        </p:txBody>
      </p:sp>
    </p:spTree>
    <p:extLst>
      <p:ext uri="{BB962C8B-B14F-4D97-AF65-F5344CB8AC3E}">
        <p14:creationId xmlns:p14="http://schemas.microsoft.com/office/powerpoint/2010/main" val="125689944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Long-term outcomes (&gt;5-year follow-up) with porcine acellular dermal matrix (</a:t>
            </a:r>
            <a:r>
              <a:rPr lang="en-US" sz="2400" dirty="0" err="1"/>
              <a:t>PermacolTM</a:t>
            </a:r>
            <a:r>
              <a:rPr lang="en-US" sz="2400" dirty="0"/>
              <a:t>) in incisional hernias at risk for infection? </a:t>
            </a:r>
          </a:p>
        </p:txBody>
      </p:sp>
      <p:sp>
        <p:nvSpPr>
          <p:cNvPr id="3" name="Content Placeholder 2"/>
          <p:cNvSpPr>
            <a:spLocks noGrp="1"/>
          </p:cNvSpPr>
          <p:nvPr>
            <p:ph sz="quarter" idx="10"/>
          </p:nvPr>
        </p:nvSpPr>
        <p:spPr>
          <a:xfrm>
            <a:off x="457200" y="1733550"/>
            <a:ext cx="7924800" cy="2667000"/>
          </a:xfrm>
        </p:spPr>
        <p:txBody>
          <a:bodyPr numCol="1"/>
          <a:lstStyle/>
          <a:p>
            <a:r>
              <a:rPr lang="en-US" sz="1800" dirty="0"/>
              <a:t>Although primary autogenous suture repair is associated with the least risk of infection, such primary suture repairs of incisional hernias have an inordinate incidence of recurrent hernia formation, exceeding 60 % or more on long-term follow-up </a:t>
            </a:r>
          </a:p>
          <a:p>
            <a:r>
              <a:rPr lang="en-US" sz="1800" dirty="0"/>
              <a:t>most of all </a:t>
            </a:r>
            <a:r>
              <a:rPr lang="en-US" sz="1800" dirty="0" err="1"/>
              <a:t>bioprosthetics</a:t>
            </a:r>
            <a:r>
              <a:rPr lang="en-US" sz="1800" dirty="0"/>
              <a:t> can fail because of acute mechanical failure/dehiscence from fascial fixation, mesh disintegration, and poor mesh incorporation—all problems we noted in our long-term follow-up. Most all of these events involved the use of the </a:t>
            </a:r>
            <a:r>
              <a:rPr lang="en-US" sz="1800" dirty="0" err="1"/>
              <a:t>bioprosthesis</a:t>
            </a:r>
            <a:r>
              <a:rPr lang="en-US" sz="1800" dirty="0"/>
              <a:t> in a setting of infection. </a:t>
            </a:r>
          </a:p>
          <a:p>
            <a:endParaRPr lang="en-US" sz="1800" dirty="0"/>
          </a:p>
          <a:p>
            <a:endParaRPr lang="en-US" sz="1800" dirty="0"/>
          </a:p>
        </p:txBody>
      </p:sp>
      <p:sp>
        <p:nvSpPr>
          <p:cNvPr id="5" name="TextBox 4"/>
          <p:cNvSpPr txBox="1"/>
          <p:nvPr/>
        </p:nvSpPr>
        <p:spPr>
          <a:xfrm>
            <a:off x="1752600" y="4248150"/>
            <a:ext cx="7239000" cy="577081"/>
          </a:xfrm>
          <a:prstGeom prst="rect">
            <a:avLst/>
          </a:prstGeom>
          <a:noFill/>
        </p:spPr>
        <p:txBody>
          <a:bodyPr wrap="square" rtlCol="0">
            <a:spAutoFit/>
          </a:bodyPr>
          <a:lstStyle/>
          <a:p>
            <a:pPr marL="460375" indent="-460375"/>
            <a:r>
              <a:rPr lang="en-US" sz="1050" dirty="0" err="1"/>
              <a:t>Abdelfatah</a:t>
            </a:r>
            <a:r>
              <a:rPr lang="en-US" sz="1050" dirty="0"/>
              <a:t> MM, </a:t>
            </a:r>
            <a:r>
              <a:rPr lang="en-US" sz="1050" dirty="0" err="1"/>
              <a:t>Rostambeigi</a:t>
            </a:r>
            <a:r>
              <a:rPr lang="en-US" sz="1050" dirty="0"/>
              <a:t> N, </a:t>
            </a:r>
            <a:r>
              <a:rPr lang="en-US" sz="1050" dirty="0" err="1"/>
              <a:t>Podgaetz</a:t>
            </a:r>
            <a:r>
              <a:rPr lang="en-US" sz="1050" dirty="0"/>
              <a:t> E, </a:t>
            </a:r>
            <a:r>
              <a:rPr lang="en-US" sz="1050" dirty="0" err="1"/>
              <a:t>Sarr</a:t>
            </a:r>
            <a:r>
              <a:rPr lang="en-US" sz="1050" dirty="0"/>
              <a:t> MG. Long-term outcomes (&gt;5-year follow-up) with porcine acellular dermal matrix (</a:t>
            </a:r>
            <a:r>
              <a:rPr lang="en-US" sz="1050" dirty="0" err="1"/>
              <a:t>Permacol</a:t>
            </a:r>
            <a:r>
              <a:rPr lang="en-US" sz="1050" dirty="0"/>
              <a:t>) in incisional hernias at risk for infection. Hernia. 2015 Feb;19(1):135-40. </a:t>
            </a:r>
            <a:r>
              <a:rPr lang="en-US" sz="1050" dirty="0" err="1"/>
              <a:t>doi</a:t>
            </a:r>
            <a:r>
              <a:rPr lang="en-US" sz="1050" dirty="0"/>
              <a:t>: 10.1007/s10029-013-1165-9. </a:t>
            </a:r>
            <a:r>
              <a:rPr lang="en-US" sz="1050" dirty="0" err="1"/>
              <a:t>Epub</a:t>
            </a:r>
            <a:r>
              <a:rPr lang="en-US" sz="1050" dirty="0"/>
              <a:t> 2013 Oct 16. PMID: 24129420.</a:t>
            </a:r>
          </a:p>
        </p:txBody>
      </p:sp>
    </p:spTree>
    <p:extLst>
      <p:ext uri="{BB962C8B-B14F-4D97-AF65-F5344CB8AC3E}">
        <p14:creationId xmlns:p14="http://schemas.microsoft.com/office/powerpoint/2010/main" val="75881624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53" y="178613"/>
            <a:ext cx="8229600" cy="857250"/>
          </a:xfrm>
        </p:spPr>
        <p:txBody>
          <a:bodyPr/>
          <a:lstStyle/>
          <a:p>
            <a:pPr algn="ctr"/>
            <a:r>
              <a:rPr lang="en-US" sz="2400" dirty="0"/>
              <a:t>What is </a:t>
            </a:r>
            <a:r>
              <a:rPr lang="en-US" sz="2400" dirty="0" err="1"/>
              <a:t>Phasix</a:t>
            </a:r>
            <a:r>
              <a:rPr lang="en-US" sz="2400" dirty="0"/>
              <a:t>? </a:t>
            </a:r>
          </a:p>
        </p:txBody>
      </p:sp>
      <p:sp>
        <p:nvSpPr>
          <p:cNvPr id="3" name="Content Placeholder 2"/>
          <p:cNvSpPr>
            <a:spLocks noGrp="1"/>
          </p:cNvSpPr>
          <p:nvPr>
            <p:ph sz="quarter" idx="10"/>
          </p:nvPr>
        </p:nvSpPr>
        <p:spPr>
          <a:xfrm>
            <a:off x="5514753" y="742950"/>
            <a:ext cx="3200400" cy="2667000"/>
          </a:xfrm>
        </p:spPr>
        <p:txBody>
          <a:bodyPr numCol="1"/>
          <a:lstStyle/>
          <a:p>
            <a:r>
              <a:rPr lang="en-US" sz="1800" dirty="0"/>
              <a:t>Scanning electron micrographs: </a:t>
            </a:r>
            <a:r>
              <a:rPr lang="en-US" sz="1800" b="1" dirty="0"/>
              <a:t>a</a:t>
            </a:r>
            <a:r>
              <a:rPr lang="en-US" sz="1800" dirty="0"/>
              <a:t> </a:t>
            </a:r>
            <a:r>
              <a:rPr lang="en-US" sz="1800" i="1" dirty="0"/>
              <a:t>top view</a:t>
            </a:r>
            <a:r>
              <a:rPr lang="en-US" sz="1800" dirty="0"/>
              <a:t> of </a:t>
            </a:r>
            <a:r>
              <a:rPr lang="en-US" sz="1800" dirty="0" err="1"/>
              <a:t>Phasix</a:t>
            </a:r>
            <a:r>
              <a:rPr lang="en-US" sz="1800" dirty="0"/>
              <a:t>™ at ×20 magnification (</a:t>
            </a:r>
            <a:r>
              <a:rPr lang="en-US" sz="1800" i="1" dirty="0"/>
              <a:t>scale bar</a:t>
            </a:r>
            <a:r>
              <a:rPr lang="en-US" sz="1800" dirty="0"/>
              <a:t> 200 µm), </a:t>
            </a:r>
            <a:r>
              <a:rPr lang="en-US" sz="1800" b="1" dirty="0" err="1"/>
              <a:t>b</a:t>
            </a:r>
            <a:r>
              <a:rPr lang="en-US" sz="1800" i="1" dirty="0" err="1"/>
              <a:t>side</a:t>
            </a:r>
            <a:r>
              <a:rPr lang="en-US" sz="1800" i="1" dirty="0"/>
              <a:t> view</a:t>
            </a:r>
            <a:r>
              <a:rPr lang="en-US" sz="1800" dirty="0"/>
              <a:t> of </a:t>
            </a:r>
            <a:r>
              <a:rPr lang="en-US" sz="1800" dirty="0" err="1"/>
              <a:t>Phasix</a:t>
            </a:r>
            <a:r>
              <a:rPr lang="en-US" sz="1800" dirty="0"/>
              <a:t>™ at ×40 magnification (</a:t>
            </a:r>
            <a:r>
              <a:rPr lang="en-US" sz="1800" i="1" dirty="0"/>
              <a:t>scale bar</a:t>
            </a:r>
            <a:r>
              <a:rPr lang="en-US" sz="1800" dirty="0"/>
              <a:t> 100 µm), </a:t>
            </a:r>
            <a:r>
              <a:rPr lang="en-US" sz="1800" b="1" dirty="0"/>
              <a:t>c</a:t>
            </a:r>
            <a:r>
              <a:rPr lang="en-US" sz="1800" dirty="0"/>
              <a:t> </a:t>
            </a:r>
            <a:r>
              <a:rPr lang="en-US" sz="1800" i="1" dirty="0"/>
              <a:t>top view</a:t>
            </a:r>
            <a:r>
              <a:rPr lang="en-US" sz="1800" dirty="0"/>
              <a:t> of Bio-A</a:t>
            </a:r>
            <a:r>
              <a:rPr lang="en-US" sz="1800" baseline="30000" dirty="0"/>
              <a:t>®</a:t>
            </a:r>
            <a:r>
              <a:rPr lang="en-US" sz="1800" dirty="0"/>
              <a:t> at ×20 magnification (</a:t>
            </a:r>
            <a:r>
              <a:rPr lang="en-US" sz="1800" i="1" dirty="0"/>
              <a:t>scale bar</a:t>
            </a:r>
            <a:r>
              <a:rPr lang="en-US" sz="1800" dirty="0"/>
              <a:t> 200 µm), </a:t>
            </a:r>
            <a:r>
              <a:rPr lang="en-US" sz="1800" b="1" dirty="0"/>
              <a:t>d</a:t>
            </a:r>
            <a:r>
              <a:rPr lang="en-US" sz="1800" dirty="0"/>
              <a:t> </a:t>
            </a:r>
            <a:r>
              <a:rPr lang="en-US" sz="1800" i="1" dirty="0"/>
              <a:t>side view</a:t>
            </a:r>
            <a:r>
              <a:rPr lang="en-US" sz="1800" dirty="0"/>
              <a:t> of Bio-A</a:t>
            </a:r>
            <a:r>
              <a:rPr lang="en-US" sz="1800" baseline="30000" dirty="0"/>
              <a:t>®</a:t>
            </a:r>
            <a:r>
              <a:rPr lang="en-US" sz="1800" dirty="0"/>
              <a:t> at ×40 magnification (</a:t>
            </a:r>
            <a:r>
              <a:rPr lang="en-US" sz="1800" i="1" dirty="0"/>
              <a:t>scale bar</a:t>
            </a:r>
            <a:r>
              <a:rPr lang="en-US" sz="1800" dirty="0"/>
              <a:t> 100 µm)</a:t>
            </a:r>
          </a:p>
        </p:txBody>
      </p:sp>
      <p:sp>
        <p:nvSpPr>
          <p:cNvPr id="5" name="TextBox 4"/>
          <p:cNvSpPr txBox="1"/>
          <p:nvPr/>
        </p:nvSpPr>
        <p:spPr>
          <a:xfrm>
            <a:off x="1676400" y="4523409"/>
            <a:ext cx="7239000" cy="577081"/>
          </a:xfrm>
          <a:prstGeom prst="rect">
            <a:avLst/>
          </a:prstGeom>
          <a:noFill/>
        </p:spPr>
        <p:txBody>
          <a:bodyPr wrap="square" rtlCol="0">
            <a:spAutoFit/>
          </a:bodyPr>
          <a:lstStyle/>
          <a:p>
            <a:pPr marL="460375" indent="-460375"/>
            <a:r>
              <a:rPr lang="en-US" sz="1050" dirty="0" err="1"/>
              <a:t>Stoikes</a:t>
            </a:r>
            <a:r>
              <a:rPr lang="en-US" sz="1050" dirty="0"/>
              <a:t>, N.F.N., Scott, J.R., Badhwar, A. </a:t>
            </a:r>
            <a:r>
              <a:rPr lang="en-US" sz="1050" i="1" dirty="0"/>
              <a:t>et al.</a:t>
            </a:r>
            <a:r>
              <a:rPr lang="en-US" sz="1050" dirty="0"/>
              <a:t> Characterization of host response, resorption, and strength properties, and performance in the presence of bacteria for fully absorbable biomaterials for soft tissue repair. </a:t>
            </a:r>
            <a:r>
              <a:rPr lang="en-US" sz="1050" i="1" dirty="0"/>
              <a:t>Hernia</a:t>
            </a:r>
            <a:r>
              <a:rPr lang="en-US" sz="1050" dirty="0"/>
              <a:t> </a:t>
            </a:r>
            <a:r>
              <a:rPr lang="en-US" sz="1050" b="1" dirty="0"/>
              <a:t>21, </a:t>
            </a:r>
            <a:r>
              <a:rPr lang="en-US" sz="1050" dirty="0"/>
              <a:t>771–782 (2017). https://</a:t>
            </a:r>
            <a:r>
              <a:rPr lang="en-US" sz="1050" dirty="0" err="1"/>
              <a:t>doi-org.proxy.library.nyu.edu</a:t>
            </a:r>
            <a:r>
              <a:rPr lang="en-US" sz="1050" dirty="0"/>
              <a:t>/10.1007/s10029-017-1638-3</a:t>
            </a:r>
          </a:p>
        </p:txBody>
      </p:sp>
      <p:pic>
        <p:nvPicPr>
          <p:cNvPr id="4" name="Picture 3"/>
          <p:cNvPicPr>
            <a:picLocks noChangeAspect="1"/>
          </p:cNvPicPr>
          <p:nvPr/>
        </p:nvPicPr>
        <p:blipFill>
          <a:blip r:embed="rId2"/>
          <a:stretch>
            <a:fillRect/>
          </a:stretch>
        </p:blipFill>
        <p:spPr>
          <a:xfrm>
            <a:off x="485553" y="989013"/>
            <a:ext cx="4487253" cy="3333750"/>
          </a:xfrm>
          <a:prstGeom prst="rect">
            <a:avLst/>
          </a:prstGeom>
        </p:spPr>
      </p:pic>
    </p:spTree>
    <p:extLst>
      <p:ext uri="{BB962C8B-B14F-4D97-AF65-F5344CB8AC3E}">
        <p14:creationId xmlns:p14="http://schemas.microsoft.com/office/powerpoint/2010/main" val="146760375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What is </a:t>
            </a:r>
            <a:r>
              <a:rPr lang="en-US" sz="2400" dirty="0" err="1"/>
              <a:t>Phasix</a:t>
            </a:r>
            <a:r>
              <a:rPr lang="en-US" sz="2400" dirty="0"/>
              <a:t>? </a:t>
            </a:r>
          </a:p>
        </p:txBody>
      </p:sp>
      <p:sp>
        <p:nvSpPr>
          <p:cNvPr id="3" name="Content Placeholder 2"/>
          <p:cNvSpPr>
            <a:spLocks noGrp="1"/>
          </p:cNvSpPr>
          <p:nvPr>
            <p:ph sz="quarter" idx="10"/>
          </p:nvPr>
        </p:nvSpPr>
        <p:spPr>
          <a:xfrm>
            <a:off x="457200" y="819150"/>
            <a:ext cx="7924800" cy="2667000"/>
          </a:xfrm>
        </p:spPr>
        <p:txBody>
          <a:bodyPr numCol="1"/>
          <a:lstStyle/>
          <a:p>
            <a:r>
              <a:rPr lang="en-US" sz="1800" dirty="0"/>
              <a:t>The choice to apply and then correctly select a mesh for hiatal hernia repair has been an issue of debate among authors and surgeons over the last few decades. Recently, the utilization of mesh has dramatically expanded treatment options for all kinds of abdominal wall hernias.</a:t>
            </a:r>
          </a:p>
          <a:p>
            <a:r>
              <a:rPr lang="en-US" sz="1800" dirty="0"/>
              <a:t>Despite reduced hernia recurrence rates with the introduction of mesh into hiatal hernia repair, mesh-related complications (such as erosion, migration, infectious complications, strictures, etc.) have been reported and should be considered when evaluating the efficiency and safety of any hernia repair</a:t>
            </a:r>
          </a:p>
          <a:p>
            <a:r>
              <a:rPr lang="en-US" sz="1800" dirty="0" err="1"/>
              <a:t>Phasix</a:t>
            </a:r>
            <a:r>
              <a:rPr lang="en-US" sz="1800" dirty="0"/>
              <a:t>™ ST mesh seems to be a promising material for the enhancement of </a:t>
            </a:r>
            <a:r>
              <a:rPr lang="en-US" sz="1800" dirty="0" err="1"/>
              <a:t>crural</a:t>
            </a:r>
            <a:r>
              <a:rPr lang="en-US" sz="1800" dirty="0"/>
              <a:t> defects for complex or large hiatal hernia, associated with promising results and no cases of hernia recurrence or mesh-related complications. </a:t>
            </a:r>
          </a:p>
        </p:txBody>
      </p:sp>
      <p:sp>
        <p:nvSpPr>
          <p:cNvPr id="5" name="TextBox 4"/>
          <p:cNvSpPr txBox="1"/>
          <p:nvPr/>
        </p:nvSpPr>
        <p:spPr>
          <a:xfrm>
            <a:off x="1752600" y="4400550"/>
            <a:ext cx="7239000" cy="577081"/>
          </a:xfrm>
          <a:prstGeom prst="rect">
            <a:avLst/>
          </a:prstGeom>
          <a:noFill/>
        </p:spPr>
        <p:txBody>
          <a:bodyPr wrap="square" rtlCol="0">
            <a:spAutoFit/>
          </a:bodyPr>
          <a:lstStyle/>
          <a:p>
            <a:pPr marL="460375" indent="-460375"/>
            <a:r>
              <a:rPr lang="en-US" sz="1050" dirty="0" err="1"/>
              <a:t>Konstantinidis</a:t>
            </a:r>
            <a:r>
              <a:rPr lang="en-US" sz="1050" dirty="0"/>
              <a:t>, H., </a:t>
            </a:r>
            <a:r>
              <a:rPr lang="en-US" sz="1050" dirty="0" err="1"/>
              <a:t>Charisis</a:t>
            </a:r>
            <a:r>
              <a:rPr lang="en-US" sz="1050" dirty="0"/>
              <a:t>, C. Surgical treatment of large and complicated hiatal hernias with the new </a:t>
            </a:r>
            <a:r>
              <a:rPr lang="en-US" sz="1050" dirty="0" err="1"/>
              <a:t>resorbable</a:t>
            </a:r>
            <a:r>
              <a:rPr lang="en-US" sz="1050" dirty="0"/>
              <a:t> mesh with hydrogel barrier (</a:t>
            </a:r>
            <a:r>
              <a:rPr lang="en-US" sz="1050" dirty="0" err="1"/>
              <a:t>Phasix</a:t>
            </a:r>
            <a:r>
              <a:rPr lang="en-US" sz="1050" dirty="0"/>
              <a:t>™ ST): a preliminary study. </a:t>
            </a:r>
            <a:r>
              <a:rPr lang="en-US" sz="1050" i="1" dirty="0"/>
              <a:t>J Robotic </a:t>
            </a:r>
            <a:r>
              <a:rPr lang="en-US" sz="1050" i="1" dirty="0" err="1"/>
              <a:t>Surg</a:t>
            </a:r>
            <a:r>
              <a:rPr lang="en-US" sz="1050" dirty="0"/>
              <a:t> (2022). https://</a:t>
            </a:r>
            <a:r>
              <a:rPr lang="en-US" sz="1050" dirty="0" err="1"/>
              <a:t>doi-org.proxy.library.nyu.edu</a:t>
            </a:r>
            <a:r>
              <a:rPr lang="en-US" sz="1050" dirty="0"/>
              <a:t>/10.1007/s11701-022-01406-9</a:t>
            </a:r>
          </a:p>
        </p:txBody>
      </p:sp>
    </p:spTree>
    <p:extLst>
      <p:ext uri="{BB962C8B-B14F-4D97-AF65-F5344CB8AC3E}">
        <p14:creationId xmlns:p14="http://schemas.microsoft.com/office/powerpoint/2010/main" val="201006790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What are benefits of </a:t>
            </a:r>
            <a:r>
              <a:rPr lang="en-US" sz="2400" dirty="0" err="1"/>
              <a:t>Phasix</a:t>
            </a:r>
            <a:r>
              <a:rPr lang="en-US" sz="2400" dirty="0"/>
              <a:t>? </a:t>
            </a:r>
          </a:p>
        </p:txBody>
      </p:sp>
      <p:sp>
        <p:nvSpPr>
          <p:cNvPr id="3" name="Content Placeholder 2"/>
          <p:cNvSpPr>
            <a:spLocks noGrp="1"/>
          </p:cNvSpPr>
          <p:nvPr>
            <p:ph sz="quarter" idx="10"/>
          </p:nvPr>
        </p:nvSpPr>
        <p:spPr>
          <a:xfrm>
            <a:off x="457200" y="1094194"/>
            <a:ext cx="7924800" cy="2667000"/>
          </a:xfrm>
        </p:spPr>
        <p:txBody>
          <a:bodyPr numCol="1"/>
          <a:lstStyle/>
          <a:p>
            <a:r>
              <a:rPr lang="en-US" sz="1800" dirty="0"/>
              <a:t>Biosynthetic mesh is relatively new and showed (pre-clinically) </a:t>
            </a:r>
            <a:r>
              <a:rPr lang="en-US" sz="1800" dirty="0" err="1"/>
              <a:t>favourable</a:t>
            </a:r>
            <a:r>
              <a:rPr lang="en-US" sz="1800" dirty="0"/>
              <a:t> properties.</a:t>
            </a:r>
          </a:p>
          <a:p>
            <a:r>
              <a:rPr lang="en-US" sz="1800" dirty="0"/>
              <a:t>Biosynthetic mesh showed an acceptable complication and infection rate in potentially contaminated hernias.</a:t>
            </a:r>
          </a:p>
          <a:p>
            <a:r>
              <a:rPr lang="en-US" sz="1800" dirty="0"/>
              <a:t>Despite resorption, biosynthetic mesh did not lead to early hernia recurrences.</a:t>
            </a:r>
            <a:endParaRPr lang="en-US" sz="1800" dirty="0">
              <a:effectLst/>
            </a:endParaRPr>
          </a:p>
        </p:txBody>
      </p:sp>
      <p:sp>
        <p:nvSpPr>
          <p:cNvPr id="5" name="TextBox 4"/>
          <p:cNvSpPr txBox="1"/>
          <p:nvPr/>
        </p:nvSpPr>
        <p:spPr>
          <a:xfrm>
            <a:off x="1752600" y="3943350"/>
            <a:ext cx="7239000" cy="900246"/>
          </a:xfrm>
          <a:prstGeom prst="rect">
            <a:avLst/>
          </a:prstGeom>
          <a:noFill/>
        </p:spPr>
        <p:txBody>
          <a:bodyPr wrap="square" rtlCol="0">
            <a:spAutoFit/>
          </a:bodyPr>
          <a:lstStyle/>
          <a:p>
            <a:pPr marL="460375" indent="-460375"/>
            <a:r>
              <a:rPr lang="en-US" sz="1050" dirty="0"/>
              <a:t>van </a:t>
            </a:r>
            <a:r>
              <a:rPr lang="en-US" sz="1050" dirty="0" err="1"/>
              <a:t>Rooijen</a:t>
            </a:r>
            <a:r>
              <a:rPr lang="en-US" sz="1050" dirty="0"/>
              <a:t> MM, </a:t>
            </a:r>
            <a:r>
              <a:rPr lang="en-US" sz="1050" dirty="0" err="1"/>
              <a:t>Jairam</a:t>
            </a:r>
            <a:r>
              <a:rPr lang="en-US" sz="1050" dirty="0"/>
              <a:t> AP, Tollens T, </a:t>
            </a:r>
            <a:r>
              <a:rPr lang="en-US" sz="1050" dirty="0" err="1"/>
              <a:t>Jørgensen</a:t>
            </a:r>
            <a:r>
              <a:rPr lang="en-US" sz="1050" dirty="0"/>
              <a:t> LN, de </a:t>
            </a:r>
            <a:r>
              <a:rPr lang="en-US" sz="1050" dirty="0" err="1"/>
              <a:t>Vries</a:t>
            </a:r>
            <a:r>
              <a:rPr lang="en-US" sz="1050" dirty="0"/>
              <a:t> </a:t>
            </a:r>
            <a:r>
              <a:rPr lang="en-US" sz="1050" dirty="0" err="1"/>
              <a:t>Reilingh</a:t>
            </a:r>
            <a:r>
              <a:rPr lang="en-US" sz="1050" dirty="0"/>
              <a:t> TS, </a:t>
            </a:r>
            <a:r>
              <a:rPr lang="en-US" sz="1050" dirty="0" err="1"/>
              <a:t>Piessen</a:t>
            </a:r>
            <a:r>
              <a:rPr lang="en-US" sz="1050" dirty="0"/>
              <a:t> G, </a:t>
            </a:r>
            <a:r>
              <a:rPr lang="en-US" sz="1050" dirty="0" err="1"/>
              <a:t>Köckerling</a:t>
            </a:r>
            <a:r>
              <a:rPr lang="en-US" sz="1050" dirty="0"/>
              <a:t> F, </a:t>
            </a:r>
            <a:r>
              <a:rPr lang="en-US" sz="1050" dirty="0" err="1"/>
              <a:t>Miserez</a:t>
            </a:r>
            <a:r>
              <a:rPr lang="en-US" sz="1050" dirty="0"/>
              <a:t> M, Windsor AC, </a:t>
            </a:r>
            <a:r>
              <a:rPr lang="en-US" sz="1050" dirty="0" err="1"/>
              <a:t>Berrevoet</a:t>
            </a:r>
            <a:r>
              <a:rPr lang="en-US" sz="1050" dirty="0"/>
              <a:t> F, </a:t>
            </a:r>
            <a:r>
              <a:rPr lang="en-US" sz="1050" dirty="0" err="1"/>
              <a:t>Fortelny</a:t>
            </a:r>
            <a:r>
              <a:rPr lang="en-US" sz="1050" dirty="0"/>
              <a:t> RH, </a:t>
            </a:r>
            <a:r>
              <a:rPr lang="en-US" sz="1050" dirty="0" err="1"/>
              <a:t>Dousset</a:t>
            </a:r>
            <a:r>
              <a:rPr lang="en-US" sz="1050" dirty="0"/>
              <a:t> B, </a:t>
            </a:r>
            <a:r>
              <a:rPr lang="en-US" sz="1050" dirty="0" err="1"/>
              <a:t>Woeste</a:t>
            </a:r>
            <a:r>
              <a:rPr lang="en-US" sz="1050" dirty="0"/>
              <a:t> G, van </a:t>
            </a:r>
            <a:r>
              <a:rPr lang="en-US" sz="1050" dirty="0" err="1"/>
              <a:t>Westreenen</a:t>
            </a:r>
            <a:r>
              <a:rPr lang="en-US" sz="1050" dirty="0"/>
              <a:t> HL, </a:t>
            </a:r>
            <a:r>
              <a:rPr lang="en-US" sz="1050" dirty="0" err="1"/>
              <a:t>Gossetti</a:t>
            </a:r>
            <a:r>
              <a:rPr lang="en-US" sz="1050" dirty="0"/>
              <a:t> F, Lange JF, </a:t>
            </a:r>
            <a:r>
              <a:rPr lang="en-US" sz="1050" dirty="0" err="1"/>
              <a:t>Tetteroo</a:t>
            </a:r>
            <a:r>
              <a:rPr lang="en-US" sz="1050" dirty="0"/>
              <a:t> GW, Koch A, </a:t>
            </a:r>
            <a:r>
              <a:rPr lang="en-US" sz="1050" dirty="0" err="1"/>
              <a:t>Kroese</a:t>
            </a:r>
            <a:r>
              <a:rPr lang="en-US" sz="1050" dirty="0"/>
              <a:t> LF, </a:t>
            </a:r>
            <a:r>
              <a:rPr lang="en-US" sz="1050" dirty="0" err="1"/>
              <a:t>Jeekel</a:t>
            </a:r>
            <a:r>
              <a:rPr lang="en-US" sz="1050" dirty="0"/>
              <a:t> J. Outcomes of a new slowly </a:t>
            </a:r>
            <a:r>
              <a:rPr lang="en-US" sz="1050" dirty="0" err="1"/>
              <a:t>resorbable</a:t>
            </a:r>
            <a:r>
              <a:rPr lang="en-US" sz="1050" dirty="0"/>
              <a:t> biosynthetic mesh (</a:t>
            </a:r>
            <a:r>
              <a:rPr lang="en-US" sz="1050" dirty="0" err="1"/>
              <a:t>Phasix</a:t>
            </a:r>
            <a:r>
              <a:rPr lang="en-US" sz="1050" dirty="0"/>
              <a:t>™) in potentially contaminated incisional hernias: A prospective, multi-center, single-arm trial. </a:t>
            </a:r>
            <a:r>
              <a:rPr lang="en-US" sz="1050" dirty="0" err="1"/>
              <a:t>Int</a:t>
            </a:r>
            <a:r>
              <a:rPr lang="en-US" sz="1050" dirty="0"/>
              <a:t> J Surg. 2020 Nov;83:31-36. </a:t>
            </a:r>
            <a:r>
              <a:rPr lang="en-US" sz="1050" dirty="0" err="1"/>
              <a:t>doi</a:t>
            </a:r>
            <a:r>
              <a:rPr lang="en-US" sz="1050" dirty="0"/>
              <a:t>: 10.1016/j.ijsu.2020.08.053. </a:t>
            </a:r>
            <a:r>
              <a:rPr lang="en-US" sz="1050" dirty="0" err="1"/>
              <a:t>Epub</a:t>
            </a:r>
            <a:r>
              <a:rPr lang="en-US" sz="1050" dirty="0"/>
              <a:t> 2020 Sep 12. PMID: 32931978.</a:t>
            </a:r>
          </a:p>
        </p:txBody>
      </p:sp>
    </p:spTree>
    <p:extLst>
      <p:ext uri="{BB962C8B-B14F-4D97-AF65-F5344CB8AC3E}">
        <p14:creationId xmlns:p14="http://schemas.microsoft.com/office/powerpoint/2010/main" val="209458895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are abdominal wounds treated? </a:t>
            </a:r>
          </a:p>
        </p:txBody>
      </p:sp>
      <p:sp>
        <p:nvSpPr>
          <p:cNvPr id="3" name="Content Placeholder 2"/>
          <p:cNvSpPr>
            <a:spLocks noGrp="1"/>
          </p:cNvSpPr>
          <p:nvPr>
            <p:ph sz="quarter" idx="10"/>
          </p:nvPr>
        </p:nvSpPr>
        <p:spPr>
          <a:xfrm>
            <a:off x="228600" y="1504950"/>
            <a:ext cx="8458200" cy="2971800"/>
          </a:xfrm>
        </p:spPr>
        <p:txBody>
          <a:bodyPr numCol="1"/>
          <a:lstStyle/>
          <a:p>
            <a:r>
              <a:rPr lang="en-US" sz="1800" dirty="0"/>
              <a:t>Over the last 2 decades, management of contaminated or dirty abdominal wounds has improved, in large part due to the development of negative pressure wound therapy (NPWT). </a:t>
            </a:r>
          </a:p>
          <a:p>
            <a:r>
              <a:rPr lang="en-US" sz="1800" dirty="0"/>
              <a:t>Closed negative pressure wound therapy represents a promising alternative to traditional open negative pressure wound therapy. </a:t>
            </a:r>
          </a:p>
          <a:p>
            <a:r>
              <a:rPr lang="en-US" sz="1800" dirty="0"/>
              <a:t>Initial investigation shows that this could lead to a significant decrease in time to healing, without a significant increase in wound complications. </a:t>
            </a:r>
          </a:p>
        </p:txBody>
      </p:sp>
      <p:sp>
        <p:nvSpPr>
          <p:cNvPr id="6" name="TextBox 5"/>
          <p:cNvSpPr txBox="1"/>
          <p:nvPr/>
        </p:nvSpPr>
        <p:spPr>
          <a:xfrm>
            <a:off x="1981200" y="4171950"/>
            <a:ext cx="7239000" cy="738664"/>
          </a:xfrm>
          <a:prstGeom prst="rect">
            <a:avLst/>
          </a:prstGeom>
          <a:noFill/>
        </p:spPr>
        <p:txBody>
          <a:bodyPr wrap="square" rtlCol="0">
            <a:spAutoFit/>
          </a:bodyPr>
          <a:lstStyle/>
          <a:p>
            <a:pPr marL="460375" indent="-460375"/>
            <a:r>
              <a:rPr lang="en-US" sz="1050" dirty="0"/>
              <a:t>Frazee R, Manning A, Abernathy S, Isbell C, Isbell T, </a:t>
            </a:r>
            <a:r>
              <a:rPr lang="en-US" sz="1050" dirty="0" err="1"/>
              <a:t>Kurek</a:t>
            </a:r>
            <a:r>
              <a:rPr lang="en-US" sz="1050" dirty="0"/>
              <a:t> S, </a:t>
            </a:r>
            <a:r>
              <a:rPr lang="en-US" sz="1050" dirty="0" err="1"/>
              <a:t>Regner</a:t>
            </a:r>
            <a:r>
              <a:rPr lang="en-US" sz="1050" dirty="0"/>
              <a:t> J, Smith R, </a:t>
            </a:r>
            <a:r>
              <a:rPr lang="en-US" sz="1050" dirty="0" err="1"/>
              <a:t>Papaconstantinou</a:t>
            </a:r>
            <a:r>
              <a:rPr lang="en-US" sz="1050" dirty="0"/>
              <a:t> H. Open vs Closed Negative Pressure Wound Therapy for Contaminated and Dirty Surgical Wounds: A Prospective Randomized Comparison. J Am </a:t>
            </a:r>
            <a:r>
              <a:rPr lang="en-US" sz="1050" dirty="0" err="1"/>
              <a:t>Coll</a:t>
            </a:r>
            <a:r>
              <a:rPr lang="en-US" sz="1050" dirty="0"/>
              <a:t> Surg. 2018 Apr;226(4):507-512. </a:t>
            </a:r>
            <a:r>
              <a:rPr lang="en-US" sz="1050" dirty="0" err="1"/>
              <a:t>doi</a:t>
            </a:r>
            <a:r>
              <a:rPr lang="en-US" sz="1050" dirty="0"/>
              <a:t>: 10.1016/j.jamcollsurg.2017.12.008. </a:t>
            </a:r>
            <a:r>
              <a:rPr lang="en-US" sz="1050" dirty="0" err="1"/>
              <a:t>Epub</a:t>
            </a:r>
            <a:r>
              <a:rPr lang="en-US" sz="1050" dirty="0"/>
              <a:t> 2017 Dec 21. PMID: 29274840.</a:t>
            </a:r>
          </a:p>
        </p:txBody>
      </p:sp>
    </p:spTree>
    <p:extLst>
      <p:ext uri="{BB962C8B-B14F-4D97-AF65-F5344CB8AC3E}">
        <p14:creationId xmlns:p14="http://schemas.microsoft.com/office/powerpoint/2010/main" val="193390001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are abdominal wounds treated? </a:t>
            </a:r>
          </a:p>
        </p:txBody>
      </p:sp>
      <p:sp>
        <p:nvSpPr>
          <p:cNvPr id="3" name="Content Placeholder 2"/>
          <p:cNvSpPr>
            <a:spLocks noGrp="1"/>
          </p:cNvSpPr>
          <p:nvPr>
            <p:ph sz="quarter" idx="10"/>
          </p:nvPr>
        </p:nvSpPr>
        <p:spPr>
          <a:xfrm>
            <a:off x="609600" y="1063625"/>
            <a:ext cx="7620000" cy="2971800"/>
          </a:xfrm>
        </p:spPr>
        <p:txBody>
          <a:bodyPr numCol="1"/>
          <a:lstStyle/>
          <a:p>
            <a:r>
              <a:rPr lang="en-US" sz="1600" dirty="0"/>
              <a:t>With NPWT, healing time has decreased and the burden to the patient is diminished, as dressing changes are performed 2 to 3 times per week instead of daily. </a:t>
            </a:r>
          </a:p>
          <a:p>
            <a:r>
              <a:rPr lang="en-US" sz="1600" dirty="0"/>
              <a:t>However, this approach continues to require management by wound care professionals for the dressing changes and extra equipment charges. </a:t>
            </a:r>
          </a:p>
          <a:p>
            <a:r>
              <a:rPr lang="en-US" sz="1600" dirty="0"/>
              <a:t>In some cases, this may necessitate admission to a skilled nursing facility on a temporary basis. Finally, although the timeline is accelerated by open-NPWT, one must still rely on secondary intention or delayed primary closure to heal the wound.</a:t>
            </a:r>
          </a:p>
          <a:p>
            <a:r>
              <a:rPr lang="en-US" sz="1600" dirty="0"/>
              <a:t>Closed NPWT represents a promising alternative to traditional open negative pressure wound therapy. Initial investigation shows that this could lead to a significant decrease in time to healing, without a significant increase in wound complications.</a:t>
            </a:r>
            <a:endParaRPr lang="en-US" sz="1500" dirty="0"/>
          </a:p>
        </p:txBody>
      </p:sp>
      <p:sp>
        <p:nvSpPr>
          <p:cNvPr id="6" name="TextBox 5"/>
          <p:cNvSpPr txBox="1"/>
          <p:nvPr/>
        </p:nvSpPr>
        <p:spPr>
          <a:xfrm>
            <a:off x="1981200" y="4171950"/>
            <a:ext cx="7239000" cy="738664"/>
          </a:xfrm>
          <a:prstGeom prst="rect">
            <a:avLst/>
          </a:prstGeom>
          <a:noFill/>
        </p:spPr>
        <p:txBody>
          <a:bodyPr wrap="square" rtlCol="0">
            <a:spAutoFit/>
          </a:bodyPr>
          <a:lstStyle/>
          <a:p>
            <a:pPr marL="460375" indent="-460375"/>
            <a:r>
              <a:rPr lang="en-US" sz="1050" dirty="0"/>
              <a:t>Frazee R, Manning A, Abernathy S, Isbell C, Isbell T, </a:t>
            </a:r>
            <a:r>
              <a:rPr lang="en-US" sz="1050" dirty="0" err="1"/>
              <a:t>Kurek</a:t>
            </a:r>
            <a:r>
              <a:rPr lang="en-US" sz="1050" dirty="0"/>
              <a:t> S, </a:t>
            </a:r>
            <a:r>
              <a:rPr lang="en-US" sz="1050" dirty="0" err="1"/>
              <a:t>Regner</a:t>
            </a:r>
            <a:r>
              <a:rPr lang="en-US" sz="1050" dirty="0"/>
              <a:t> J, Smith R, </a:t>
            </a:r>
            <a:r>
              <a:rPr lang="en-US" sz="1050" dirty="0" err="1"/>
              <a:t>Papaconstantinou</a:t>
            </a:r>
            <a:r>
              <a:rPr lang="en-US" sz="1050" dirty="0"/>
              <a:t> H. Open vs Closed Negative Pressure Wound Therapy for Contaminated and Dirty Surgical Wounds: A Prospective Randomized Comparison. J Am </a:t>
            </a:r>
            <a:r>
              <a:rPr lang="en-US" sz="1050" dirty="0" err="1"/>
              <a:t>Coll</a:t>
            </a:r>
            <a:r>
              <a:rPr lang="en-US" sz="1050" dirty="0"/>
              <a:t> Surg. 2018 Apr;226(4):507-512. </a:t>
            </a:r>
            <a:r>
              <a:rPr lang="en-US" sz="1050" dirty="0" err="1"/>
              <a:t>doi</a:t>
            </a:r>
            <a:r>
              <a:rPr lang="en-US" sz="1050" dirty="0"/>
              <a:t>: 10.1016/j.jamcollsurg.2017.12.008. </a:t>
            </a:r>
            <a:r>
              <a:rPr lang="en-US" sz="1050" dirty="0" err="1"/>
              <a:t>Epub</a:t>
            </a:r>
            <a:r>
              <a:rPr lang="en-US" sz="1050" dirty="0"/>
              <a:t> 2017 Dec 21. PMID: 29274840.</a:t>
            </a:r>
          </a:p>
        </p:txBody>
      </p:sp>
    </p:spTree>
    <p:extLst>
      <p:ext uri="{BB962C8B-B14F-4D97-AF65-F5344CB8AC3E}">
        <p14:creationId xmlns:p14="http://schemas.microsoft.com/office/powerpoint/2010/main" val="71242765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biological prosthesis?</a:t>
            </a:r>
          </a:p>
        </p:txBody>
      </p:sp>
      <p:sp>
        <p:nvSpPr>
          <p:cNvPr id="3" name="Content Placeholder 2"/>
          <p:cNvSpPr>
            <a:spLocks noGrp="1"/>
          </p:cNvSpPr>
          <p:nvPr>
            <p:ph sz="quarter" idx="10"/>
          </p:nvPr>
        </p:nvSpPr>
        <p:spPr>
          <a:xfrm>
            <a:off x="381000" y="819150"/>
            <a:ext cx="8229600" cy="2667000"/>
          </a:xfrm>
        </p:spPr>
        <p:txBody>
          <a:bodyPr numCol="1"/>
          <a:lstStyle/>
          <a:p>
            <a:r>
              <a:rPr lang="en-US" sz="1800" dirty="0"/>
              <a:t>Biological meshes constructed from biological components are typically comprised of several different materials: partially remodeling prostheses are made of porcine dermal collagen (PDC), human dermal collagen (HDC), and bovine pericardium collagen. </a:t>
            </a:r>
          </a:p>
          <a:p>
            <a:r>
              <a:rPr lang="en-US" sz="1800" dirty="0"/>
              <a:t>Completely remodeling prostheses are often made of swine intestinal submucosa (SIS). Each prosthesis permits and encourages host tissue ingrowth. </a:t>
            </a:r>
          </a:p>
          <a:p>
            <a:r>
              <a:rPr lang="en-US" sz="1800" dirty="0"/>
              <a:t>The partially remodeling prostheses are also optimal for resisting mechanical stress. </a:t>
            </a:r>
          </a:p>
          <a:p>
            <a:r>
              <a:rPr lang="en-US" sz="1800" dirty="0"/>
              <a:t>They are physically modified with cross-linkages between the collagen fibers to strengthen the prosthesis. These prostheses are also ideal in terms of </a:t>
            </a:r>
            <a:r>
              <a:rPr lang="en-US" sz="1800" dirty="0" err="1"/>
              <a:t>adhesiogenic</a:t>
            </a:r>
            <a:r>
              <a:rPr lang="en-US" sz="1800" dirty="0"/>
              <a:t> power. Biological prostheses have the lowest </a:t>
            </a:r>
            <a:r>
              <a:rPr lang="en-US" sz="1800" dirty="0" err="1"/>
              <a:t>adhesiogenic</a:t>
            </a:r>
            <a:r>
              <a:rPr lang="en-US" sz="1800" dirty="0"/>
              <a:t> power among all prosthetic materials available for intraperitoneal use </a:t>
            </a:r>
          </a:p>
        </p:txBody>
      </p:sp>
      <p:sp>
        <p:nvSpPr>
          <p:cNvPr id="5" name="TextBox 4"/>
          <p:cNvSpPr txBox="1"/>
          <p:nvPr/>
        </p:nvSpPr>
        <p:spPr>
          <a:xfrm>
            <a:off x="1752600" y="4433069"/>
            <a:ext cx="7239000" cy="577081"/>
          </a:xfrm>
          <a:prstGeom prst="rect">
            <a:avLst/>
          </a:prstGeom>
          <a:noFill/>
        </p:spPr>
        <p:txBody>
          <a:bodyPr wrap="square" rtlCol="0">
            <a:spAutoFit/>
          </a:bodyPr>
          <a:lstStyle/>
          <a:p>
            <a:pPr marL="460375" indent="-460375"/>
            <a:r>
              <a:rPr lang="en-US" sz="1050" dirty="0" err="1"/>
              <a:t>Coccolini</a:t>
            </a:r>
            <a:r>
              <a:rPr lang="en-US" sz="1050" dirty="0"/>
              <a:t> F, Catena F, </a:t>
            </a:r>
            <a:r>
              <a:rPr lang="en-US" sz="1050" dirty="0" err="1"/>
              <a:t>Bertuzzo</a:t>
            </a:r>
            <a:r>
              <a:rPr lang="en-US" sz="1050" dirty="0"/>
              <a:t> VR, </a:t>
            </a:r>
            <a:r>
              <a:rPr lang="en-US" sz="1050" dirty="0" err="1"/>
              <a:t>Ercolani</a:t>
            </a:r>
            <a:r>
              <a:rPr lang="en-US" sz="1050" dirty="0"/>
              <a:t> G, Pinna A, </a:t>
            </a:r>
            <a:r>
              <a:rPr lang="en-US" sz="1050" dirty="0" err="1"/>
              <a:t>Ansaloni</a:t>
            </a:r>
            <a:r>
              <a:rPr lang="en-US" sz="1050" dirty="0"/>
              <a:t> L. Abdominal wall defect repair with biological prosthesis in transplanted patients: single center retrospective analysis and review of the literature. Updates Surg. 2013 Sep;65(3):191-6. </a:t>
            </a:r>
            <a:r>
              <a:rPr lang="en-US" sz="1050" dirty="0" err="1"/>
              <a:t>doi</a:t>
            </a:r>
            <a:r>
              <a:rPr lang="en-US" sz="1050" dirty="0"/>
              <a:t>: 10.1007/s13304-013-0212-5. </a:t>
            </a:r>
            <a:r>
              <a:rPr lang="en-US" sz="1050" dirty="0" err="1"/>
              <a:t>Epub</a:t>
            </a:r>
            <a:r>
              <a:rPr lang="en-US" sz="1050" dirty="0"/>
              <a:t> 2013 May 1. PMID: 23636834.</a:t>
            </a:r>
          </a:p>
        </p:txBody>
      </p:sp>
    </p:spTree>
    <p:extLst>
      <p:ext uri="{BB962C8B-B14F-4D97-AF65-F5344CB8AC3E}">
        <p14:creationId xmlns:p14="http://schemas.microsoft.com/office/powerpoint/2010/main" val="89258837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biological prosthesis?</a:t>
            </a:r>
          </a:p>
        </p:txBody>
      </p:sp>
      <p:sp>
        <p:nvSpPr>
          <p:cNvPr id="3" name="Content Placeholder 2"/>
          <p:cNvSpPr>
            <a:spLocks noGrp="1"/>
          </p:cNvSpPr>
          <p:nvPr>
            <p:ph sz="quarter" idx="10"/>
          </p:nvPr>
        </p:nvSpPr>
        <p:spPr>
          <a:xfrm>
            <a:off x="152400" y="1094194"/>
            <a:ext cx="8229600" cy="2667000"/>
          </a:xfrm>
        </p:spPr>
        <p:txBody>
          <a:bodyPr numCol="1"/>
          <a:lstStyle/>
          <a:p>
            <a:r>
              <a:rPr lang="en-US" sz="1800" dirty="0"/>
              <a:t>Biological prosthesis is a recognized valid option in the treatment of abdominal wall defects. These kinds of materials are specially indicated in potentially contaminated or contaminated surgical fields. </a:t>
            </a:r>
          </a:p>
          <a:p>
            <a:r>
              <a:rPr lang="en-US" sz="1800" dirty="0"/>
              <a:t>Their resistance to the activity of bacterial and human proteases is demonstrated. In addition they have the unique characteristic to promote the early revascularization of the regenerate tissue. </a:t>
            </a:r>
          </a:p>
          <a:p>
            <a:r>
              <a:rPr lang="en-US" sz="1800" dirty="0"/>
              <a:t>This characteristic favors infection healing by allowing the antibiotics to reach the infected zone early and reducing the bacterial possibilities to create biologic niches as in synthetic prosthesis.</a:t>
            </a:r>
          </a:p>
        </p:txBody>
      </p:sp>
      <p:sp>
        <p:nvSpPr>
          <p:cNvPr id="5" name="TextBox 4"/>
          <p:cNvSpPr txBox="1"/>
          <p:nvPr/>
        </p:nvSpPr>
        <p:spPr>
          <a:xfrm>
            <a:off x="1752600" y="4248150"/>
            <a:ext cx="7239000" cy="577081"/>
          </a:xfrm>
          <a:prstGeom prst="rect">
            <a:avLst/>
          </a:prstGeom>
          <a:noFill/>
        </p:spPr>
        <p:txBody>
          <a:bodyPr wrap="square" rtlCol="0">
            <a:spAutoFit/>
          </a:bodyPr>
          <a:lstStyle/>
          <a:p>
            <a:pPr marL="460375" indent="-460375"/>
            <a:r>
              <a:rPr lang="en-US" sz="1050" dirty="0" err="1"/>
              <a:t>Coccolini</a:t>
            </a:r>
            <a:r>
              <a:rPr lang="en-US" sz="1050" dirty="0"/>
              <a:t> F, Catena F, </a:t>
            </a:r>
            <a:r>
              <a:rPr lang="en-US" sz="1050" dirty="0" err="1"/>
              <a:t>Bertuzzo</a:t>
            </a:r>
            <a:r>
              <a:rPr lang="en-US" sz="1050" dirty="0"/>
              <a:t> VR, </a:t>
            </a:r>
            <a:r>
              <a:rPr lang="en-US" sz="1050" dirty="0" err="1"/>
              <a:t>Ercolani</a:t>
            </a:r>
            <a:r>
              <a:rPr lang="en-US" sz="1050" dirty="0"/>
              <a:t> G, Pinna A, </a:t>
            </a:r>
            <a:r>
              <a:rPr lang="en-US" sz="1050" dirty="0" err="1"/>
              <a:t>Ansaloni</a:t>
            </a:r>
            <a:r>
              <a:rPr lang="en-US" sz="1050" dirty="0"/>
              <a:t> L. Abdominal wall defect repair with biological prosthesis in transplanted patients: single center retrospective analysis and review of the literature. Updates Surg. 2013 Sep;65(3):191-6. </a:t>
            </a:r>
            <a:r>
              <a:rPr lang="en-US" sz="1050" dirty="0" err="1"/>
              <a:t>doi</a:t>
            </a:r>
            <a:r>
              <a:rPr lang="en-US" sz="1050" dirty="0"/>
              <a:t>: 10.1007/s13304-013-0212-5. </a:t>
            </a:r>
            <a:r>
              <a:rPr lang="en-US" sz="1050" dirty="0" err="1"/>
              <a:t>Epub</a:t>
            </a:r>
            <a:r>
              <a:rPr lang="en-US" sz="1050" dirty="0"/>
              <a:t> 2013 May 1. PMID: 23636834.</a:t>
            </a:r>
          </a:p>
        </p:txBody>
      </p:sp>
    </p:spTree>
    <p:extLst>
      <p:ext uri="{BB962C8B-B14F-4D97-AF65-F5344CB8AC3E}">
        <p14:creationId xmlns:p14="http://schemas.microsoft.com/office/powerpoint/2010/main" val="56218670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biological prosthesis?</a:t>
            </a:r>
          </a:p>
        </p:txBody>
      </p:sp>
      <p:sp>
        <p:nvSpPr>
          <p:cNvPr id="3" name="Content Placeholder 2"/>
          <p:cNvSpPr>
            <a:spLocks noGrp="1"/>
          </p:cNvSpPr>
          <p:nvPr>
            <p:ph sz="quarter" idx="10"/>
          </p:nvPr>
        </p:nvSpPr>
        <p:spPr>
          <a:xfrm>
            <a:off x="152400" y="1094194"/>
            <a:ext cx="8229600" cy="2667000"/>
          </a:xfrm>
        </p:spPr>
        <p:txBody>
          <a:bodyPr numCol="1"/>
          <a:lstStyle/>
          <a:p>
            <a:r>
              <a:rPr lang="en-US" sz="1800" dirty="0"/>
              <a:t>Biological prosthesis is a recognized valid option in the treatment of abdominal wall defects. </a:t>
            </a:r>
          </a:p>
          <a:p>
            <a:r>
              <a:rPr lang="en-US" sz="1800" dirty="0"/>
              <a:t>These kinds of materials are specially indicated in potentially contaminated or contaminated surgical fields. </a:t>
            </a:r>
          </a:p>
          <a:p>
            <a:r>
              <a:rPr lang="en-US" sz="1800" dirty="0"/>
              <a:t>Their resistance to the activity of bacterial and human proteases is demonstrated. In addition they have the unique characteristic to promote the early revascularization of the regenerate tissue. </a:t>
            </a:r>
          </a:p>
          <a:p>
            <a:r>
              <a:rPr lang="en-US" sz="1800" dirty="0"/>
              <a:t>This characteristic favors infection healing by allowing the antibiotics to reach the infected zone early and reducing the bacterial possibilities to create biologic niches as in synthetic prosthesis.</a:t>
            </a:r>
          </a:p>
        </p:txBody>
      </p:sp>
      <p:sp>
        <p:nvSpPr>
          <p:cNvPr id="5" name="TextBox 4"/>
          <p:cNvSpPr txBox="1"/>
          <p:nvPr/>
        </p:nvSpPr>
        <p:spPr>
          <a:xfrm>
            <a:off x="1752600" y="4248150"/>
            <a:ext cx="7239000" cy="577081"/>
          </a:xfrm>
          <a:prstGeom prst="rect">
            <a:avLst/>
          </a:prstGeom>
          <a:noFill/>
        </p:spPr>
        <p:txBody>
          <a:bodyPr wrap="square" rtlCol="0">
            <a:spAutoFit/>
          </a:bodyPr>
          <a:lstStyle/>
          <a:p>
            <a:pPr marL="460375" indent="-460375"/>
            <a:r>
              <a:rPr lang="en-US" sz="1050" dirty="0" err="1"/>
              <a:t>Coccolini</a:t>
            </a:r>
            <a:r>
              <a:rPr lang="en-US" sz="1050" dirty="0"/>
              <a:t> F, Catena F, </a:t>
            </a:r>
            <a:r>
              <a:rPr lang="en-US" sz="1050" dirty="0" err="1"/>
              <a:t>Bertuzzo</a:t>
            </a:r>
            <a:r>
              <a:rPr lang="en-US" sz="1050" dirty="0"/>
              <a:t> VR, </a:t>
            </a:r>
            <a:r>
              <a:rPr lang="en-US" sz="1050" dirty="0" err="1"/>
              <a:t>Ercolani</a:t>
            </a:r>
            <a:r>
              <a:rPr lang="en-US" sz="1050" dirty="0"/>
              <a:t> G, Pinna A, </a:t>
            </a:r>
            <a:r>
              <a:rPr lang="en-US" sz="1050" dirty="0" err="1"/>
              <a:t>Ansaloni</a:t>
            </a:r>
            <a:r>
              <a:rPr lang="en-US" sz="1050" dirty="0"/>
              <a:t> L. Abdominal wall defect repair with biological prosthesis in transplanted patients: single center retrospective analysis and review of the literature. Updates Surg. 2013 Sep;65(3):191-6. </a:t>
            </a:r>
            <a:r>
              <a:rPr lang="en-US" sz="1050" dirty="0" err="1"/>
              <a:t>doi</a:t>
            </a:r>
            <a:r>
              <a:rPr lang="en-US" sz="1050" dirty="0"/>
              <a:t>: 10.1007/s13304-013-0212-5. </a:t>
            </a:r>
            <a:r>
              <a:rPr lang="en-US" sz="1050" dirty="0" err="1"/>
              <a:t>Epub</a:t>
            </a:r>
            <a:r>
              <a:rPr lang="en-US" sz="1050" dirty="0"/>
              <a:t> 2013 May 1. PMID: 23636834.</a:t>
            </a:r>
          </a:p>
        </p:txBody>
      </p:sp>
    </p:spTree>
    <p:extLst>
      <p:ext uri="{BB962C8B-B14F-4D97-AF65-F5344CB8AC3E}">
        <p14:creationId xmlns:p14="http://schemas.microsoft.com/office/powerpoint/2010/main" val="145759080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874"/>
            <a:ext cx="9144000" cy="857250"/>
          </a:xfrm>
        </p:spPr>
        <p:txBody>
          <a:bodyPr/>
          <a:lstStyle/>
          <a:p>
            <a:pPr algn="ctr"/>
            <a:r>
              <a:rPr lang="en-US" sz="3200" dirty="0"/>
              <a:t>What is the data on biological prostheses?</a:t>
            </a:r>
          </a:p>
        </p:txBody>
      </p:sp>
      <p:sp>
        <p:nvSpPr>
          <p:cNvPr id="5" name="TextBox 4"/>
          <p:cNvSpPr txBox="1"/>
          <p:nvPr/>
        </p:nvSpPr>
        <p:spPr>
          <a:xfrm>
            <a:off x="1752600" y="4501691"/>
            <a:ext cx="7239000" cy="577081"/>
          </a:xfrm>
          <a:prstGeom prst="rect">
            <a:avLst/>
          </a:prstGeom>
          <a:noFill/>
        </p:spPr>
        <p:txBody>
          <a:bodyPr wrap="square" rtlCol="0">
            <a:spAutoFit/>
          </a:bodyPr>
          <a:lstStyle/>
          <a:p>
            <a:pPr marL="460375" indent="-460375"/>
            <a:r>
              <a:rPr lang="en-US" sz="1050" dirty="0" err="1"/>
              <a:t>Coccolini</a:t>
            </a:r>
            <a:r>
              <a:rPr lang="en-US" sz="1050" dirty="0"/>
              <a:t> F, Catena F, </a:t>
            </a:r>
            <a:r>
              <a:rPr lang="en-US" sz="1050" dirty="0" err="1"/>
              <a:t>Bertuzzo</a:t>
            </a:r>
            <a:r>
              <a:rPr lang="en-US" sz="1050" dirty="0"/>
              <a:t> VR, </a:t>
            </a:r>
            <a:r>
              <a:rPr lang="en-US" sz="1050" dirty="0" err="1"/>
              <a:t>Ercolani</a:t>
            </a:r>
            <a:r>
              <a:rPr lang="en-US" sz="1050" dirty="0"/>
              <a:t> G, Pinna A, </a:t>
            </a:r>
            <a:r>
              <a:rPr lang="en-US" sz="1050" dirty="0" err="1"/>
              <a:t>Ansaloni</a:t>
            </a:r>
            <a:r>
              <a:rPr lang="en-US" sz="1050" dirty="0"/>
              <a:t> L. Abdominal wall defect repair with biological prosthesis in transplanted patients: single center retrospective analysis and review of the literature. Updates Surg. 2013 Sep;65(3):191-6. </a:t>
            </a:r>
            <a:r>
              <a:rPr lang="en-US" sz="1050" dirty="0" err="1"/>
              <a:t>doi</a:t>
            </a:r>
            <a:r>
              <a:rPr lang="en-US" sz="1050" dirty="0"/>
              <a:t>: 10.1007/s13304-013-0212-5. </a:t>
            </a:r>
            <a:r>
              <a:rPr lang="en-US" sz="1050" dirty="0" err="1"/>
              <a:t>Epub</a:t>
            </a:r>
            <a:r>
              <a:rPr lang="en-US" sz="1050" dirty="0"/>
              <a:t> 2013 May 1. PMID: 23636834.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57" y="808960"/>
            <a:ext cx="8036485" cy="3682541"/>
          </a:xfrm>
          <a:prstGeom prst="rect">
            <a:avLst/>
          </a:prstGeom>
        </p:spPr>
      </p:pic>
    </p:spTree>
    <p:extLst>
      <p:ext uri="{BB962C8B-B14F-4D97-AF65-F5344CB8AC3E}">
        <p14:creationId xmlns:p14="http://schemas.microsoft.com/office/powerpoint/2010/main" val="39340746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Are biological prostheses safe? </a:t>
            </a:r>
          </a:p>
        </p:txBody>
      </p:sp>
      <p:sp>
        <p:nvSpPr>
          <p:cNvPr id="3" name="Content Placeholder 2"/>
          <p:cNvSpPr>
            <a:spLocks noGrp="1"/>
          </p:cNvSpPr>
          <p:nvPr>
            <p:ph sz="quarter" idx="10"/>
          </p:nvPr>
        </p:nvSpPr>
        <p:spPr>
          <a:xfrm>
            <a:off x="152400" y="1428750"/>
            <a:ext cx="8229600" cy="2667000"/>
          </a:xfrm>
        </p:spPr>
        <p:txBody>
          <a:bodyPr numCol="1"/>
          <a:lstStyle/>
          <a:p>
            <a:r>
              <a:rPr lang="en-US" sz="1800" dirty="0"/>
              <a:t>Biological prosthesis seems to be useful and safe in abdominal wall repair surgery in transplanted patients. They confirmed to be a valid option in terms of incidence of complications, easiness and versatility of use at any age.</a:t>
            </a:r>
          </a:p>
        </p:txBody>
      </p:sp>
      <p:sp>
        <p:nvSpPr>
          <p:cNvPr id="5" name="TextBox 4"/>
          <p:cNvSpPr txBox="1"/>
          <p:nvPr/>
        </p:nvSpPr>
        <p:spPr>
          <a:xfrm>
            <a:off x="1752600" y="4248150"/>
            <a:ext cx="7239000" cy="577081"/>
          </a:xfrm>
          <a:prstGeom prst="rect">
            <a:avLst/>
          </a:prstGeom>
          <a:noFill/>
        </p:spPr>
        <p:txBody>
          <a:bodyPr wrap="square" rtlCol="0">
            <a:spAutoFit/>
          </a:bodyPr>
          <a:lstStyle/>
          <a:p>
            <a:pPr marL="460375" indent="-460375"/>
            <a:r>
              <a:rPr lang="en-US" sz="1050" dirty="0" err="1"/>
              <a:t>Coccolini</a:t>
            </a:r>
            <a:r>
              <a:rPr lang="en-US" sz="1050" dirty="0"/>
              <a:t> F, Catena F, </a:t>
            </a:r>
            <a:r>
              <a:rPr lang="en-US" sz="1050" dirty="0" err="1"/>
              <a:t>Bertuzzo</a:t>
            </a:r>
            <a:r>
              <a:rPr lang="en-US" sz="1050" dirty="0"/>
              <a:t> VR, </a:t>
            </a:r>
            <a:r>
              <a:rPr lang="en-US" sz="1050" dirty="0" err="1"/>
              <a:t>Ercolani</a:t>
            </a:r>
            <a:r>
              <a:rPr lang="en-US" sz="1050" dirty="0"/>
              <a:t> G, Pinna A, </a:t>
            </a:r>
            <a:r>
              <a:rPr lang="en-US" sz="1050" dirty="0" err="1"/>
              <a:t>Ansaloni</a:t>
            </a:r>
            <a:r>
              <a:rPr lang="en-US" sz="1050" dirty="0"/>
              <a:t> L. Abdominal wall defect repair with biological prosthesis in transplanted patients: single center retrospective analysis and review of the literature. Updates Surg. 2013 Sep;65(3):191-6. </a:t>
            </a:r>
            <a:r>
              <a:rPr lang="en-US" sz="1050" dirty="0" err="1"/>
              <a:t>doi</a:t>
            </a:r>
            <a:r>
              <a:rPr lang="en-US" sz="1050" dirty="0"/>
              <a:t>: 10.1007/s13304-013-0212-5. </a:t>
            </a:r>
            <a:r>
              <a:rPr lang="en-US" sz="1050" dirty="0" err="1"/>
              <a:t>Epub</a:t>
            </a:r>
            <a:r>
              <a:rPr lang="en-US" sz="1050" dirty="0"/>
              <a:t> 2013 May 1. PMID: 23636834.</a:t>
            </a:r>
          </a:p>
        </p:txBody>
      </p:sp>
    </p:spTree>
    <p:extLst>
      <p:ext uri="{BB962C8B-B14F-4D97-AF65-F5344CB8AC3E}">
        <p14:creationId xmlns:p14="http://schemas.microsoft.com/office/powerpoint/2010/main" val="204459878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theme/theme1.xml><?xml version="1.0" encoding="utf-8"?>
<a:theme xmlns:a="http://schemas.openxmlformats.org/drawingml/2006/main" name="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7281</TotalTime>
  <Words>3871</Words>
  <Application>Microsoft Macintosh PowerPoint</Application>
  <PresentationFormat>On-screen Show (16:9)</PresentationFormat>
  <Paragraphs>113</Paragraphs>
  <Slides>24</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Corbel</vt:lpstr>
      <vt:lpstr>3_Pixel</vt:lpstr>
      <vt:lpstr>50_Pixel</vt:lpstr>
      <vt:lpstr>51_Pixel</vt:lpstr>
      <vt:lpstr>Prevention and Treatment of Abdominal Wall Dehiscence in Patients with Perforated Colon  Wednesday, August 28, 2024 </vt:lpstr>
      <vt:lpstr>Agenda</vt:lpstr>
      <vt:lpstr>How are abdominal wounds treated? </vt:lpstr>
      <vt:lpstr>How are abdominal wounds treated? </vt:lpstr>
      <vt:lpstr>What is biological prosthesis?</vt:lpstr>
      <vt:lpstr>What is biological prosthesis?</vt:lpstr>
      <vt:lpstr>What is biological prosthesis?</vt:lpstr>
      <vt:lpstr>What is the data on biological prostheses?</vt:lpstr>
      <vt:lpstr>Are biological prostheses safe? </vt:lpstr>
      <vt:lpstr>How to address dehisced wounds? </vt:lpstr>
      <vt:lpstr>How to address dehisced wounds? </vt:lpstr>
      <vt:lpstr>How to use mesh to prevent incisional hernia in high-risk patients? </vt:lpstr>
      <vt:lpstr>How to use mesh to prevent incisional hernia in high-risk patients? </vt:lpstr>
      <vt:lpstr>What are risks associated with biological mesh and abdominal wall complications? </vt:lpstr>
      <vt:lpstr>What are risks associated with biological mesh and abdominal wall complications? </vt:lpstr>
      <vt:lpstr>What are risks associated with biological mesh and abdominal wall complications? </vt:lpstr>
      <vt:lpstr>How to manage abdominal wall in open or burst abdomen? </vt:lpstr>
      <vt:lpstr>When to use continuous or interrupted sutures?   Patients with non-adherent bowel loops/ abdominal wall (Grade 1) without intestinal fistula and when definitive (primary) fascial closure is likely within the initial hospitalization period. Should we use continuous or interrupted sutures in an OA closure? </vt:lpstr>
      <vt:lpstr>When to use mesh versus no mesh?   Patients with non-adherent or adherent bowel loops/abdominal wall (Grade 1 or 2) without intestinal fistula and when definitive (primary) fascial closure is likely within the initial hospitalization period. Should mesh versus no mesh be used for reinforcement during fascial closure in an OA? </vt:lpstr>
      <vt:lpstr>What are Long-term outcomes (&gt;5-year follow-up) with porcine acellular dermal matrix (PermacolTM) in incisional hernias at risk for infection </vt:lpstr>
      <vt:lpstr>What are Long-term outcomes (&gt;5-year follow-up) with porcine acellular dermal matrix (PermacolTM) in incisional hernias at risk for infection? </vt:lpstr>
      <vt:lpstr>What is Phasix? </vt:lpstr>
      <vt:lpstr>What is Phasix? </vt:lpstr>
      <vt:lpstr>What are benefits of Phasix? </vt:lpstr>
    </vt:vector>
  </TitlesOfParts>
  <Company>Barnabas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Richter, Peter</dc:creator>
  <cp:lastModifiedBy>Microsoft Office User</cp:lastModifiedBy>
  <cp:revision>160</cp:revision>
  <cp:lastPrinted>2019-02-07T20:03:39Z</cp:lastPrinted>
  <dcterms:created xsi:type="dcterms:W3CDTF">2019-02-07T18:05:32Z</dcterms:created>
  <dcterms:modified xsi:type="dcterms:W3CDTF">2024-07-16T12:38:43Z</dcterms:modified>
</cp:coreProperties>
</file>